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9"/>
  </p:notesMasterIdLst>
  <p:handoutMasterIdLst>
    <p:handoutMasterId r:id="rId110"/>
  </p:handoutMasterIdLst>
  <p:sldIdLst>
    <p:sldId id="499" r:id="rId2"/>
    <p:sldId id="256" r:id="rId3"/>
    <p:sldId id="365" r:id="rId4"/>
    <p:sldId id="500" r:id="rId5"/>
    <p:sldId id="612" r:id="rId6"/>
    <p:sldId id="502" r:id="rId7"/>
    <p:sldId id="501" r:id="rId8"/>
    <p:sldId id="613" r:id="rId9"/>
    <p:sldId id="466" r:id="rId10"/>
    <p:sldId id="467" r:id="rId11"/>
    <p:sldId id="510" r:id="rId12"/>
    <p:sldId id="261" r:id="rId13"/>
    <p:sldId id="542" r:id="rId14"/>
    <p:sldId id="372" r:id="rId15"/>
    <p:sldId id="373" r:id="rId16"/>
    <p:sldId id="468" r:id="rId17"/>
    <p:sldId id="469" r:id="rId18"/>
    <p:sldId id="470" r:id="rId19"/>
    <p:sldId id="263" r:id="rId20"/>
    <p:sldId id="264" r:id="rId21"/>
    <p:sldId id="265" r:id="rId22"/>
    <p:sldId id="614" r:id="rId23"/>
    <p:sldId id="544" r:id="rId24"/>
    <p:sldId id="623" r:id="rId25"/>
    <p:sldId id="625" r:id="rId26"/>
    <p:sldId id="445" r:id="rId27"/>
    <p:sldId id="545" r:id="rId28"/>
    <p:sldId id="471" r:id="rId29"/>
    <p:sldId id="408" r:id="rId30"/>
    <p:sldId id="446" r:id="rId31"/>
    <p:sldId id="447" r:id="rId32"/>
    <p:sldId id="409" r:id="rId33"/>
    <p:sldId id="410" r:id="rId34"/>
    <p:sldId id="411" r:id="rId35"/>
    <p:sldId id="412" r:id="rId36"/>
    <p:sldId id="477" r:id="rId37"/>
    <p:sldId id="413" r:id="rId38"/>
    <p:sldId id="414" r:id="rId39"/>
    <p:sldId id="415" r:id="rId40"/>
    <p:sldId id="454" r:id="rId41"/>
    <p:sldId id="511" r:id="rId42"/>
    <p:sldId id="418" r:id="rId43"/>
    <p:sldId id="419" r:id="rId44"/>
    <p:sldId id="420" r:id="rId45"/>
    <p:sldId id="453" r:id="rId46"/>
    <p:sldId id="452" r:id="rId47"/>
    <p:sldId id="423" r:id="rId48"/>
    <p:sldId id="472" r:id="rId49"/>
    <p:sldId id="473" r:id="rId50"/>
    <p:sldId id="512" r:id="rId51"/>
    <p:sldId id="550" r:id="rId52"/>
    <p:sldId id="611" r:id="rId53"/>
    <p:sldId id="551" r:id="rId54"/>
    <p:sldId id="615" r:id="rId55"/>
    <p:sldId id="560" r:id="rId56"/>
    <p:sldId id="616" r:id="rId57"/>
    <p:sldId id="617" r:id="rId58"/>
    <p:sldId id="427" r:id="rId59"/>
    <p:sldId id="564" r:id="rId60"/>
    <p:sldId id="563" r:id="rId61"/>
    <p:sldId id="565" r:id="rId62"/>
    <p:sldId id="567" r:id="rId63"/>
    <p:sldId id="601" r:id="rId64"/>
    <p:sldId id="602" r:id="rId65"/>
    <p:sldId id="603" r:id="rId66"/>
    <p:sldId id="604" r:id="rId67"/>
    <p:sldId id="605" r:id="rId68"/>
    <p:sldId id="606" r:id="rId69"/>
    <p:sldId id="607" r:id="rId70"/>
    <p:sldId id="608" r:id="rId71"/>
    <p:sldId id="609" r:id="rId72"/>
    <p:sldId id="610" r:id="rId73"/>
    <p:sldId id="618" r:id="rId74"/>
    <p:sldId id="619" r:id="rId75"/>
    <p:sldId id="620" r:id="rId76"/>
    <p:sldId id="621" r:id="rId77"/>
    <p:sldId id="634" r:id="rId78"/>
    <p:sldId id="627" r:id="rId79"/>
    <p:sldId id="635" r:id="rId80"/>
    <p:sldId id="636" r:id="rId81"/>
    <p:sldId id="637" r:id="rId82"/>
    <p:sldId id="638" r:id="rId83"/>
    <p:sldId id="640" r:id="rId84"/>
    <p:sldId id="643" r:id="rId85"/>
    <p:sldId id="644" r:id="rId86"/>
    <p:sldId id="645" r:id="rId87"/>
    <p:sldId id="647" r:id="rId88"/>
    <p:sldId id="648" r:id="rId89"/>
    <p:sldId id="649" r:id="rId90"/>
    <p:sldId id="650" r:id="rId91"/>
    <p:sldId id="651" r:id="rId92"/>
    <p:sldId id="652" r:id="rId93"/>
    <p:sldId id="653" r:id="rId94"/>
    <p:sldId id="654" r:id="rId95"/>
    <p:sldId id="655" r:id="rId96"/>
    <p:sldId id="657" r:id="rId97"/>
    <p:sldId id="656" r:id="rId98"/>
    <p:sldId id="646" r:id="rId99"/>
    <p:sldId id="642" r:id="rId100"/>
    <p:sldId id="641" r:id="rId101"/>
    <p:sldId id="622" r:id="rId102"/>
    <p:sldId id="628" r:id="rId103"/>
    <p:sldId id="629" r:id="rId104"/>
    <p:sldId id="630" r:id="rId105"/>
    <p:sldId id="633" r:id="rId106"/>
    <p:sldId id="631" r:id="rId107"/>
    <p:sldId id="632" r:id="rId108"/>
  </p:sldIdLst>
  <p:sldSz cx="9144000" cy="6858000" type="screen4x3"/>
  <p:notesSz cx="7048500" cy="9296400"/>
  <p:defaultTextStyle>
    <a:defPPr>
      <a:defRPr lang="en-US"/>
    </a:defPPr>
    <a:lvl1pPr algn="l" rtl="0" fontAlgn="base">
      <a:spcBef>
        <a:spcPct val="0"/>
      </a:spcBef>
      <a:spcAft>
        <a:spcPct val="0"/>
      </a:spcAft>
      <a:defRPr sz="1600" kern="1200">
        <a:solidFill>
          <a:schemeClr val="tx1"/>
        </a:solidFill>
        <a:latin typeface="Tahoma" pitchFamily="34" charset="0"/>
        <a:ea typeface="MS PGothic" pitchFamily="34" charset="-128"/>
        <a:cs typeface="Arial" pitchFamily="34" charset="0"/>
      </a:defRPr>
    </a:lvl1pPr>
    <a:lvl2pPr marL="457200" algn="l" rtl="0" fontAlgn="base">
      <a:spcBef>
        <a:spcPct val="0"/>
      </a:spcBef>
      <a:spcAft>
        <a:spcPct val="0"/>
      </a:spcAft>
      <a:defRPr sz="1600" kern="1200">
        <a:solidFill>
          <a:schemeClr val="tx1"/>
        </a:solidFill>
        <a:latin typeface="Tahoma" pitchFamily="34" charset="0"/>
        <a:ea typeface="MS PGothic" pitchFamily="34" charset="-128"/>
        <a:cs typeface="Arial" pitchFamily="34" charset="0"/>
      </a:defRPr>
    </a:lvl2pPr>
    <a:lvl3pPr marL="914400" algn="l" rtl="0" fontAlgn="base">
      <a:spcBef>
        <a:spcPct val="0"/>
      </a:spcBef>
      <a:spcAft>
        <a:spcPct val="0"/>
      </a:spcAft>
      <a:defRPr sz="1600" kern="1200">
        <a:solidFill>
          <a:schemeClr val="tx1"/>
        </a:solidFill>
        <a:latin typeface="Tahoma" pitchFamily="34" charset="0"/>
        <a:ea typeface="MS PGothic" pitchFamily="34" charset="-128"/>
        <a:cs typeface="Arial" pitchFamily="34" charset="0"/>
      </a:defRPr>
    </a:lvl3pPr>
    <a:lvl4pPr marL="1371600" algn="l" rtl="0" fontAlgn="base">
      <a:spcBef>
        <a:spcPct val="0"/>
      </a:spcBef>
      <a:spcAft>
        <a:spcPct val="0"/>
      </a:spcAft>
      <a:defRPr sz="1600" kern="1200">
        <a:solidFill>
          <a:schemeClr val="tx1"/>
        </a:solidFill>
        <a:latin typeface="Tahoma" pitchFamily="34" charset="0"/>
        <a:ea typeface="MS PGothic" pitchFamily="34" charset="-128"/>
        <a:cs typeface="Arial" pitchFamily="34" charset="0"/>
      </a:defRPr>
    </a:lvl4pPr>
    <a:lvl5pPr marL="1828800" algn="l" rtl="0" fontAlgn="base">
      <a:spcBef>
        <a:spcPct val="0"/>
      </a:spcBef>
      <a:spcAft>
        <a:spcPct val="0"/>
      </a:spcAft>
      <a:defRPr sz="1600" kern="1200">
        <a:solidFill>
          <a:schemeClr val="tx1"/>
        </a:solidFill>
        <a:latin typeface="Tahoma" pitchFamily="34" charset="0"/>
        <a:ea typeface="MS PGothic" pitchFamily="34" charset="-128"/>
        <a:cs typeface="Arial" pitchFamily="34" charset="0"/>
      </a:defRPr>
    </a:lvl5pPr>
    <a:lvl6pPr marL="2286000" algn="l" defTabSz="914400" rtl="0" eaLnBrk="1" latinLnBrk="0" hangingPunct="1">
      <a:defRPr sz="1600" kern="1200">
        <a:solidFill>
          <a:schemeClr val="tx1"/>
        </a:solidFill>
        <a:latin typeface="Tahoma" pitchFamily="34" charset="0"/>
        <a:ea typeface="MS PGothic" pitchFamily="34" charset="-128"/>
        <a:cs typeface="Arial" pitchFamily="34" charset="0"/>
      </a:defRPr>
    </a:lvl6pPr>
    <a:lvl7pPr marL="2743200" algn="l" defTabSz="914400" rtl="0" eaLnBrk="1" latinLnBrk="0" hangingPunct="1">
      <a:defRPr sz="1600" kern="1200">
        <a:solidFill>
          <a:schemeClr val="tx1"/>
        </a:solidFill>
        <a:latin typeface="Tahoma" pitchFamily="34" charset="0"/>
        <a:ea typeface="MS PGothic" pitchFamily="34" charset="-128"/>
        <a:cs typeface="Arial" pitchFamily="34" charset="0"/>
      </a:defRPr>
    </a:lvl7pPr>
    <a:lvl8pPr marL="3200400" algn="l" defTabSz="914400" rtl="0" eaLnBrk="1" latinLnBrk="0" hangingPunct="1">
      <a:defRPr sz="1600" kern="1200">
        <a:solidFill>
          <a:schemeClr val="tx1"/>
        </a:solidFill>
        <a:latin typeface="Tahoma" pitchFamily="34" charset="0"/>
        <a:ea typeface="MS PGothic" pitchFamily="34" charset="-128"/>
        <a:cs typeface="Arial" pitchFamily="34" charset="0"/>
      </a:defRPr>
    </a:lvl8pPr>
    <a:lvl9pPr marL="3657600" algn="l" defTabSz="914400" rtl="0" eaLnBrk="1" latinLnBrk="0" hangingPunct="1">
      <a:defRPr sz="1600" kern="1200">
        <a:solidFill>
          <a:schemeClr val="tx1"/>
        </a:solidFill>
        <a:latin typeface="Tahoma" pitchFamily="34" charset="0"/>
        <a:ea typeface="MS PGothic" pitchFamily="34" charset="-128"/>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00"/>
    <a:srgbClr val="DDDDDD"/>
    <a:srgbClr val="FFCCFF"/>
    <a:srgbClr val="FF99CC"/>
    <a:srgbClr val="CC0000"/>
    <a:srgbClr val="FF66F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034" autoAdjust="0"/>
  </p:normalViewPr>
  <p:slideViewPr>
    <p:cSldViewPr snapToGrid="0">
      <p:cViewPr varScale="1">
        <p:scale>
          <a:sx n="59" d="100"/>
          <a:sy n="59" d="100"/>
        </p:scale>
        <p:origin x="1482"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054350" cy="465138"/>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algn="l" defTabSz="933450" eaLnBrk="0" hangingPunct="0">
              <a:defRPr sz="1200">
                <a:latin typeface="Times New Roman" pitchFamily="-109" charset="0"/>
                <a:ea typeface="+mn-ea"/>
                <a:cs typeface="+mn-cs"/>
              </a:defRPr>
            </a:lvl1pPr>
          </a:lstStyle>
          <a:p>
            <a:pPr>
              <a:defRPr/>
            </a:pPr>
            <a:endParaRPr lang="en-US"/>
          </a:p>
        </p:txBody>
      </p:sp>
      <p:sp>
        <p:nvSpPr>
          <p:cNvPr id="108547" name="Rectangle 3"/>
          <p:cNvSpPr>
            <a:spLocks noGrp="1" noChangeArrowheads="1"/>
          </p:cNvSpPr>
          <p:nvPr>
            <p:ph type="dt" sz="quarter" idx="1"/>
          </p:nvPr>
        </p:nvSpPr>
        <p:spPr bwMode="auto">
          <a:xfrm>
            <a:off x="3994150" y="0"/>
            <a:ext cx="3054350" cy="465138"/>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algn="r" defTabSz="933450" eaLnBrk="0" hangingPunct="0">
              <a:defRPr sz="1200">
                <a:latin typeface="Times New Roman" pitchFamily="-109" charset="0"/>
                <a:ea typeface="+mn-ea"/>
                <a:cs typeface="+mn-cs"/>
              </a:defRPr>
            </a:lvl1pPr>
          </a:lstStyle>
          <a:p>
            <a:pPr>
              <a:defRPr/>
            </a:pPr>
            <a:endParaRPr lang="en-US"/>
          </a:p>
        </p:txBody>
      </p:sp>
      <p:sp>
        <p:nvSpPr>
          <p:cNvPr id="108548" name="Rectangle 4"/>
          <p:cNvSpPr>
            <a:spLocks noGrp="1" noChangeArrowheads="1"/>
          </p:cNvSpPr>
          <p:nvPr>
            <p:ph type="ftr" sz="quarter" idx="2"/>
          </p:nvPr>
        </p:nvSpPr>
        <p:spPr bwMode="auto">
          <a:xfrm>
            <a:off x="0" y="8831263"/>
            <a:ext cx="3054350" cy="465137"/>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algn="l" defTabSz="933450" eaLnBrk="0" hangingPunct="0">
              <a:defRPr sz="1200">
                <a:latin typeface="Times New Roman" pitchFamily="-109" charset="0"/>
                <a:ea typeface="+mn-ea"/>
                <a:cs typeface="+mn-cs"/>
              </a:defRPr>
            </a:lvl1pPr>
          </a:lstStyle>
          <a:p>
            <a:pPr>
              <a:defRPr/>
            </a:pPr>
            <a:endParaRPr lang="en-US"/>
          </a:p>
        </p:txBody>
      </p:sp>
      <p:sp>
        <p:nvSpPr>
          <p:cNvPr id="108549" name="Rectangle 5"/>
          <p:cNvSpPr>
            <a:spLocks noGrp="1" noChangeArrowheads="1"/>
          </p:cNvSpPr>
          <p:nvPr>
            <p:ph type="sldNum" sz="quarter" idx="3"/>
          </p:nvPr>
        </p:nvSpPr>
        <p:spPr bwMode="auto">
          <a:xfrm>
            <a:off x="3994150" y="8831263"/>
            <a:ext cx="3054350" cy="465137"/>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algn="r" defTabSz="933450" eaLnBrk="0" hangingPunct="0">
              <a:defRPr sz="1200">
                <a:latin typeface="Times New Roman" pitchFamily="18" charset="0"/>
                <a:cs typeface="+mn-cs"/>
              </a:defRPr>
            </a:lvl1pPr>
          </a:lstStyle>
          <a:p>
            <a:pPr>
              <a:defRPr/>
            </a:pPr>
            <a:fld id="{55CC0F41-9283-4745-A1E5-74926C6C35B5}" type="slidenum">
              <a:rPr lang="en-US"/>
              <a:pPr>
                <a:defRPr/>
              </a:pPr>
              <a:t>‹#›</a:t>
            </a:fld>
            <a:endParaRPr lang="en-US"/>
          </a:p>
        </p:txBody>
      </p:sp>
    </p:spTree>
    <p:extLst>
      <p:ext uri="{BB962C8B-B14F-4D97-AF65-F5344CB8AC3E}">
        <p14:creationId xmlns:p14="http://schemas.microsoft.com/office/powerpoint/2010/main" val="2330577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54350" cy="465138"/>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algn="l" defTabSz="933450" eaLnBrk="0" hangingPunct="0">
              <a:defRPr sz="1200">
                <a:latin typeface="Times New Roman" pitchFamily="-109"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994150" y="0"/>
            <a:ext cx="3054350" cy="465138"/>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algn="r" defTabSz="933450" eaLnBrk="0" hangingPunct="0">
              <a:defRPr sz="1200">
                <a:latin typeface="Times New Roman" pitchFamily="-109" charset="0"/>
                <a:ea typeface="+mn-ea"/>
                <a:cs typeface="+mn-cs"/>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20015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9800" y="4416425"/>
            <a:ext cx="5168900" cy="4183063"/>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54350" cy="465137"/>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algn="l" defTabSz="933450" eaLnBrk="0" hangingPunct="0">
              <a:defRPr sz="1200">
                <a:latin typeface="Times New Roman" pitchFamily="-109"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994150" y="8831263"/>
            <a:ext cx="3054350" cy="465137"/>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algn="r" defTabSz="933450" eaLnBrk="0" hangingPunct="0">
              <a:defRPr sz="1200">
                <a:latin typeface="Times New Roman" pitchFamily="18" charset="0"/>
                <a:cs typeface="+mn-cs"/>
              </a:defRPr>
            </a:lvl1pPr>
          </a:lstStyle>
          <a:p>
            <a:pPr>
              <a:defRPr/>
            </a:pPr>
            <a:fld id="{70283E34-42C2-4C34-8030-08343FC7E1AD}" type="slidenum">
              <a:rPr lang="en-US"/>
              <a:pPr>
                <a:defRPr/>
              </a:pPr>
              <a:t>‹#›</a:t>
            </a:fld>
            <a:endParaRPr lang="en-US"/>
          </a:p>
        </p:txBody>
      </p:sp>
    </p:spTree>
    <p:extLst>
      <p:ext uri="{BB962C8B-B14F-4D97-AF65-F5344CB8AC3E}">
        <p14:creationId xmlns:p14="http://schemas.microsoft.com/office/powerpoint/2010/main" val="2936003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3450" eaLnBrk="0" hangingPunct="0">
              <a:defRPr sz="1600">
                <a:solidFill>
                  <a:schemeClr val="tx1"/>
                </a:solidFill>
                <a:latin typeface="Tahoma" pitchFamily="34" charset="0"/>
                <a:ea typeface="MS PGothic" pitchFamily="34" charset="-128"/>
              </a:defRPr>
            </a:lvl1pPr>
            <a:lvl2pPr marL="742950" indent="-285750" algn="ctr" defTabSz="933450" eaLnBrk="0" hangingPunct="0">
              <a:defRPr sz="1600">
                <a:solidFill>
                  <a:schemeClr val="tx1"/>
                </a:solidFill>
                <a:latin typeface="Tahoma" pitchFamily="34" charset="0"/>
                <a:ea typeface="MS PGothic" pitchFamily="34" charset="-128"/>
              </a:defRPr>
            </a:lvl2pPr>
            <a:lvl3pPr marL="1143000" indent="-228600" algn="ctr" defTabSz="933450" eaLnBrk="0" hangingPunct="0">
              <a:defRPr sz="1600">
                <a:solidFill>
                  <a:schemeClr val="tx1"/>
                </a:solidFill>
                <a:latin typeface="Tahoma" pitchFamily="34" charset="0"/>
                <a:ea typeface="MS PGothic" pitchFamily="34" charset="-128"/>
              </a:defRPr>
            </a:lvl3pPr>
            <a:lvl4pPr marL="1600200" indent="-228600" algn="ctr" defTabSz="933450" eaLnBrk="0" hangingPunct="0">
              <a:defRPr sz="1600">
                <a:solidFill>
                  <a:schemeClr val="tx1"/>
                </a:solidFill>
                <a:latin typeface="Tahoma" pitchFamily="34" charset="0"/>
                <a:ea typeface="MS PGothic" pitchFamily="34" charset="-128"/>
              </a:defRPr>
            </a:lvl4pPr>
            <a:lvl5pPr marL="2057400" indent="-228600" algn="ctr" defTabSz="933450" eaLnBrk="0" hangingPunct="0">
              <a:defRPr sz="1600">
                <a:solidFill>
                  <a:schemeClr val="tx1"/>
                </a:solidFill>
                <a:latin typeface="Tahoma" pitchFamily="34" charset="0"/>
                <a:ea typeface="MS PGothic" pitchFamily="34" charset="-128"/>
              </a:defRPr>
            </a:lvl5pPr>
            <a:lvl6pPr marL="25146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321AFDEE-B688-4861-9C97-9E07AD85AD7E}" type="slidenum">
              <a:rPr lang="en-US" sz="1200" smtClean="0">
                <a:latin typeface="Times New Roman" pitchFamily="18" charset="0"/>
              </a:rPr>
              <a:pPr algn="r"/>
              <a:t>6</a:t>
            </a:fld>
            <a:endParaRPr lang="en-US" sz="1200" smtClean="0">
              <a:latin typeface="Times New Roman" pitchFamily="18" charset="0"/>
            </a:endParaRPr>
          </a:p>
        </p:txBody>
      </p:sp>
    </p:spTree>
    <p:extLst>
      <p:ext uri="{BB962C8B-B14F-4D97-AF65-F5344CB8AC3E}">
        <p14:creationId xmlns:p14="http://schemas.microsoft.com/office/powerpoint/2010/main" val="291820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0283E34-42C2-4C34-8030-08343FC7E1AD}" type="slidenum">
              <a:rPr lang="en-US" smtClean="0"/>
              <a:pPr>
                <a:defRPr/>
              </a:pPr>
              <a:t>57</a:t>
            </a:fld>
            <a:endParaRPr lang="en-US"/>
          </a:p>
        </p:txBody>
      </p:sp>
    </p:spTree>
    <p:extLst>
      <p:ext uri="{BB962C8B-B14F-4D97-AF65-F5344CB8AC3E}">
        <p14:creationId xmlns:p14="http://schemas.microsoft.com/office/powerpoint/2010/main" val="1099916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283E34-42C2-4C34-8030-08343FC7E1AD}" type="slidenum">
              <a:rPr lang="en-US" smtClean="0"/>
              <a:pPr>
                <a:defRPr/>
              </a:pPr>
              <a:t>58</a:t>
            </a:fld>
            <a:endParaRPr lang="en-US"/>
          </a:p>
        </p:txBody>
      </p:sp>
    </p:spTree>
    <p:extLst>
      <p:ext uri="{BB962C8B-B14F-4D97-AF65-F5344CB8AC3E}">
        <p14:creationId xmlns:p14="http://schemas.microsoft.com/office/powerpoint/2010/main" val="12640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p:txBody>
          <a:bodyPr/>
          <a:lstStyle/>
          <a:p>
            <a:pPr>
              <a:defRPr/>
            </a:pPr>
            <a:r>
              <a:rPr lang="en-US" smtClean="0"/>
              <a:t>Protocols and the TCP/IP Suite</a:t>
            </a:r>
          </a:p>
        </p:txBody>
      </p:sp>
      <p:sp>
        <p:nvSpPr>
          <p:cNvPr id="87043" name="Rectangle 6"/>
          <p:cNvSpPr>
            <a:spLocks noGrp="1" noChangeArrowheads="1"/>
          </p:cNvSpPr>
          <p:nvPr>
            <p:ph type="ftr" sz="quarter" idx="4"/>
          </p:nvPr>
        </p:nvSpPr>
        <p:spPr/>
        <p:txBody>
          <a:bodyPr/>
          <a:lstStyle/>
          <a:p>
            <a:pPr>
              <a:defRPr/>
            </a:pPr>
            <a:r>
              <a:rPr lang="en-US" smtClean="0"/>
              <a:t>Chapter 2</a:t>
            </a:r>
          </a:p>
        </p:txBody>
      </p:sp>
      <p:sp>
        <p:nvSpPr>
          <p:cNvPr id="788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3450" eaLnBrk="0" hangingPunct="0">
              <a:defRPr sz="1600">
                <a:solidFill>
                  <a:schemeClr val="tx1"/>
                </a:solidFill>
                <a:latin typeface="Tahoma" pitchFamily="34" charset="0"/>
                <a:ea typeface="MS PGothic" pitchFamily="34" charset="-128"/>
              </a:defRPr>
            </a:lvl1pPr>
            <a:lvl2pPr marL="742950" indent="-285750" algn="ctr" defTabSz="933450" eaLnBrk="0" hangingPunct="0">
              <a:defRPr sz="1600">
                <a:solidFill>
                  <a:schemeClr val="tx1"/>
                </a:solidFill>
                <a:latin typeface="Tahoma" pitchFamily="34" charset="0"/>
                <a:ea typeface="MS PGothic" pitchFamily="34" charset="-128"/>
              </a:defRPr>
            </a:lvl2pPr>
            <a:lvl3pPr marL="1143000" indent="-228600" algn="ctr" defTabSz="933450" eaLnBrk="0" hangingPunct="0">
              <a:defRPr sz="1600">
                <a:solidFill>
                  <a:schemeClr val="tx1"/>
                </a:solidFill>
                <a:latin typeface="Tahoma" pitchFamily="34" charset="0"/>
                <a:ea typeface="MS PGothic" pitchFamily="34" charset="-128"/>
              </a:defRPr>
            </a:lvl3pPr>
            <a:lvl4pPr marL="1600200" indent="-228600" algn="ctr" defTabSz="933450" eaLnBrk="0" hangingPunct="0">
              <a:defRPr sz="1600">
                <a:solidFill>
                  <a:schemeClr val="tx1"/>
                </a:solidFill>
                <a:latin typeface="Tahoma" pitchFamily="34" charset="0"/>
                <a:ea typeface="MS PGothic" pitchFamily="34" charset="-128"/>
              </a:defRPr>
            </a:lvl4pPr>
            <a:lvl5pPr marL="2057400" indent="-228600" algn="ctr" defTabSz="933450" eaLnBrk="0" hangingPunct="0">
              <a:defRPr sz="1600">
                <a:solidFill>
                  <a:schemeClr val="tx1"/>
                </a:solidFill>
                <a:latin typeface="Tahoma" pitchFamily="34" charset="0"/>
                <a:ea typeface="MS PGothic" pitchFamily="34" charset="-128"/>
              </a:defRPr>
            </a:lvl5pPr>
            <a:lvl6pPr marL="25146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C4438771-0E97-40F8-BC77-CD366DEFCF28}" type="slidenum">
              <a:rPr lang="en-US" sz="1200" smtClean="0">
                <a:latin typeface="Times New Roman" pitchFamily="18" charset="0"/>
              </a:rPr>
              <a:pPr algn="r"/>
              <a:t>61</a:t>
            </a:fld>
            <a:endParaRPr lang="en-US" sz="1200" smtClean="0">
              <a:latin typeface="Times New Roman" pitchFamily="18" charset="0"/>
            </a:endParaRPr>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0242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0283E34-42C2-4C34-8030-08343FC7E1AD}" type="slidenum">
              <a:rPr lang="en-US" smtClean="0"/>
              <a:pPr>
                <a:defRPr/>
              </a:pPr>
              <a:t>70</a:t>
            </a:fld>
            <a:endParaRPr lang="en-US"/>
          </a:p>
        </p:txBody>
      </p:sp>
    </p:spTree>
    <p:extLst>
      <p:ext uri="{BB962C8B-B14F-4D97-AF65-F5344CB8AC3E}">
        <p14:creationId xmlns:p14="http://schemas.microsoft.com/office/powerpoint/2010/main" val="4044371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91DD2A04-5C15-4553-9520-C0E56CA1BA8D}" type="slidenum">
              <a:rPr lang="en-US" sz="1200" smtClean="0"/>
              <a:pPr/>
              <a:t>83</a:t>
            </a:fld>
            <a:endParaRPr lang="en-US" sz="1200" smtClean="0"/>
          </a:p>
        </p:txBody>
      </p:sp>
      <p:sp>
        <p:nvSpPr>
          <p:cNvPr id="37891"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pPr>
              <a:defRPr/>
            </a:pPr>
            <a:endParaRPr lang="en-US" smtClean="0">
              <a:ea typeface="Times New Roman"/>
              <a:cs typeface="+mn-cs"/>
            </a:endParaRPr>
          </a:p>
        </p:txBody>
      </p:sp>
    </p:spTree>
    <p:extLst>
      <p:ext uri="{BB962C8B-B14F-4D97-AF65-F5344CB8AC3E}">
        <p14:creationId xmlns:p14="http://schemas.microsoft.com/office/powerpoint/2010/main" val="389475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cs typeface="Times New Roman" pitchFamily="18" charset="0"/>
            </a:endParaRPr>
          </a:p>
        </p:txBody>
      </p:sp>
      <p:sp>
        <p:nvSpPr>
          <p:cNvPr id="389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AAC1297D-5ABE-424E-A41C-FAB4B49FD9AD}" type="slidenum">
              <a:rPr lang="en-US" sz="1200" smtClean="0"/>
              <a:pPr/>
              <a:t>84</a:t>
            </a:fld>
            <a:endParaRPr lang="en-US" sz="1200" smtClean="0"/>
          </a:p>
        </p:txBody>
      </p:sp>
    </p:spTree>
    <p:extLst>
      <p:ext uri="{BB962C8B-B14F-4D97-AF65-F5344CB8AC3E}">
        <p14:creationId xmlns:p14="http://schemas.microsoft.com/office/powerpoint/2010/main" val="1730423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66372281-2FC0-4A98-B685-E70827B7CE9D}" type="slidenum">
              <a:rPr lang="en-US" sz="1200" smtClean="0"/>
              <a:pPr/>
              <a:t>85</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5443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F4D56943-809A-4E2C-8B0A-4ABD81D36DB9}" type="slidenum">
              <a:rPr lang="en-US" sz="1200" smtClean="0"/>
              <a:pPr/>
              <a:t>86</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157928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ea typeface="Times New Roman"/>
                <a:cs typeface="+mn-cs"/>
              </a:rPr>
              <a:t>\begin{algorithm}</a:t>
            </a:r>
          </a:p>
          <a:p>
            <a:pPr>
              <a:defRPr/>
            </a:pPr>
            <a:r>
              <a:rPr lang="en-US" dirty="0" smtClean="0">
                <a:ea typeface="Times New Roman"/>
                <a:cs typeface="+mn-cs"/>
              </a:rPr>
              <a:t>\caption{TCP Slow Start}</a:t>
            </a:r>
          </a:p>
          <a:p>
            <a:pPr>
              <a:defRPr/>
            </a:pPr>
            <a:r>
              <a:rPr lang="en-US" dirty="0" smtClean="0">
                <a:ea typeface="Times New Roman"/>
                <a:cs typeface="+mn-cs"/>
              </a:rPr>
              <a:t>\begin{algorithmic}[1]</a:t>
            </a:r>
          </a:p>
          <a:p>
            <a:pPr>
              <a:defRPr/>
            </a:pPr>
            <a:r>
              <a:rPr lang="en-US" dirty="0" smtClean="0">
                <a:ea typeface="Times New Roman"/>
                <a:cs typeface="+mn-cs"/>
              </a:rPr>
              <a:t>\STATE{Initialization: $</a:t>
            </a:r>
            <a:r>
              <a:rPr lang="en-US" dirty="0" err="1" smtClean="0">
                <a:ea typeface="Times New Roman"/>
                <a:cs typeface="+mn-cs"/>
              </a:rPr>
              <a:t>cwnd</a:t>
            </a:r>
            <a:r>
              <a:rPr lang="en-US" dirty="0" smtClean="0">
                <a:ea typeface="Times New Roman"/>
                <a:cs typeface="+mn-cs"/>
              </a:rPr>
              <a:t> \</a:t>
            </a:r>
            <a:r>
              <a:rPr lang="en-US" dirty="0" err="1" smtClean="0">
                <a:ea typeface="Times New Roman"/>
                <a:cs typeface="+mn-cs"/>
              </a:rPr>
              <a:t>leftarrow</a:t>
            </a:r>
            <a:r>
              <a:rPr lang="en-US" dirty="0" smtClean="0">
                <a:ea typeface="Times New Roman"/>
                <a:cs typeface="+mn-cs"/>
              </a:rPr>
              <a:t> 1$}</a:t>
            </a:r>
          </a:p>
          <a:p>
            <a:pPr>
              <a:defRPr/>
            </a:pPr>
            <a:r>
              <a:rPr lang="en-US" dirty="0" smtClean="0">
                <a:ea typeface="Times New Roman"/>
                <a:cs typeface="+mn-cs"/>
              </a:rPr>
              <a:t>\REPEAT</a:t>
            </a:r>
          </a:p>
          <a:p>
            <a:pPr>
              <a:defRPr/>
            </a:pPr>
            <a:r>
              <a:rPr lang="en-US" dirty="0" smtClean="0">
                <a:ea typeface="Times New Roman"/>
                <a:cs typeface="+mn-cs"/>
              </a:rPr>
              <a:t>  \FOR{each segment ACKed}</a:t>
            </a:r>
          </a:p>
          <a:p>
            <a:pPr>
              <a:defRPr/>
            </a:pPr>
            <a:r>
              <a:rPr lang="en-US" dirty="0" smtClean="0">
                <a:ea typeface="Times New Roman"/>
                <a:cs typeface="+mn-cs"/>
              </a:rPr>
              <a:t>    \STATE{$</a:t>
            </a:r>
            <a:r>
              <a:rPr lang="en-US" dirty="0" err="1" smtClean="0">
                <a:ea typeface="Times New Roman"/>
                <a:cs typeface="+mn-cs"/>
              </a:rPr>
              <a:t>cwnd</a:t>
            </a:r>
            <a:r>
              <a:rPr lang="en-US" dirty="0" smtClean="0">
                <a:ea typeface="Times New Roman"/>
                <a:cs typeface="+mn-cs"/>
              </a:rPr>
              <a:t> \</a:t>
            </a:r>
            <a:r>
              <a:rPr lang="en-US" dirty="0" err="1" smtClean="0">
                <a:ea typeface="Times New Roman"/>
                <a:cs typeface="+mn-cs"/>
              </a:rPr>
              <a:t>leftarrow</a:t>
            </a:r>
            <a:r>
              <a:rPr lang="en-US" dirty="0" smtClean="0">
                <a:ea typeface="Times New Roman"/>
                <a:cs typeface="+mn-cs"/>
              </a:rPr>
              <a:t> </a:t>
            </a:r>
            <a:r>
              <a:rPr lang="en-US" dirty="0" err="1" smtClean="0">
                <a:ea typeface="Times New Roman"/>
                <a:cs typeface="+mn-cs"/>
              </a:rPr>
              <a:t>cwnd</a:t>
            </a:r>
            <a:r>
              <a:rPr lang="en-US" dirty="0" smtClean="0">
                <a:ea typeface="Times New Roman"/>
                <a:cs typeface="+mn-cs"/>
              </a:rPr>
              <a:t> + 1$}</a:t>
            </a:r>
          </a:p>
          <a:p>
            <a:pPr>
              <a:defRPr/>
            </a:pPr>
            <a:r>
              <a:rPr lang="en-US" dirty="0" smtClean="0">
                <a:ea typeface="Times New Roman"/>
                <a:cs typeface="+mn-cs"/>
              </a:rPr>
              <a:t>  \ENDFOR</a:t>
            </a:r>
          </a:p>
          <a:p>
            <a:pPr>
              <a:defRPr/>
            </a:pPr>
            <a:r>
              <a:rPr lang="en-US" dirty="0" smtClean="0">
                <a:ea typeface="Times New Roman"/>
                <a:cs typeface="+mn-cs"/>
              </a:rPr>
              <a:t>\UNTIL{loss event or $</a:t>
            </a:r>
            <a:r>
              <a:rPr lang="en-US" dirty="0" err="1" smtClean="0">
                <a:ea typeface="Times New Roman"/>
                <a:cs typeface="+mn-cs"/>
              </a:rPr>
              <a:t>cwnd</a:t>
            </a:r>
            <a:r>
              <a:rPr lang="en-US" dirty="0" smtClean="0">
                <a:ea typeface="Times New Roman"/>
                <a:cs typeface="+mn-cs"/>
              </a:rPr>
              <a:t> &gt; threshold$}</a:t>
            </a:r>
          </a:p>
          <a:p>
            <a:pPr>
              <a:defRPr/>
            </a:pPr>
            <a:r>
              <a:rPr lang="en-US" dirty="0" smtClean="0">
                <a:ea typeface="Times New Roman"/>
                <a:cs typeface="+mn-cs"/>
              </a:rPr>
              <a:t>\end{algorithmic}</a:t>
            </a:r>
          </a:p>
          <a:p>
            <a:pPr>
              <a:defRPr/>
            </a:pPr>
            <a:r>
              <a:rPr lang="en-US" dirty="0" smtClean="0">
                <a:ea typeface="Times New Roman"/>
                <a:cs typeface="+mn-cs"/>
              </a:rPr>
              <a:t>\end{algorithm}</a:t>
            </a:r>
          </a:p>
        </p:txBody>
      </p:sp>
      <p:sp>
        <p:nvSpPr>
          <p:cNvPr id="450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656C302E-D02F-459B-A8BE-5C618B2D0C75}" type="slidenum">
              <a:rPr lang="en-US" sz="1200" smtClean="0"/>
              <a:pPr/>
              <a:t>91</a:t>
            </a:fld>
            <a:endParaRPr lang="en-US" sz="1200" smtClean="0"/>
          </a:p>
        </p:txBody>
      </p:sp>
    </p:spTree>
    <p:extLst>
      <p:ext uri="{BB962C8B-B14F-4D97-AF65-F5344CB8AC3E}">
        <p14:creationId xmlns:p14="http://schemas.microsoft.com/office/powerpoint/2010/main" val="2978280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ea typeface="Times New Roman"/>
                <a:cs typeface="+mn-cs"/>
              </a:rPr>
              <a:t>\begin{algorithm}</a:t>
            </a:r>
          </a:p>
          <a:p>
            <a:pPr>
              <a:defRPr/>
            </a:pPr>
            <a:r>
              <a:rPr lang="en-US" dirty="0" smtClean="0">
                <a:ea typeface="Times New Roman"/>
                <a:cs typeface="+mn-cs"/>
              </a:rPr>
              <a:t>\caption{TCP Slow Start}</a:t>
            </a:r>
          </a:p>
          <a:p>
            <a:pPr>
              <a:defRPr/>
            </a:pPr>
            <a:r>
              <a:rPr lang="en-US" dirty="0" smtClean="0">
                <a:ea typeface="Times New Roman"/>
                <a:cs typeface="+mn-cs"/>
              </a:rPr>
              <a:t>\begin{algorithmic}[1]</a:t>
            </a:r>
          </a:p>
          <a:p>
            <a:pPr>
              <a:defRPr/>
            </a:pPr>
            <a:r>
              <a:rPr lang="en-US" dirty="0" smtClean="0">
                <a:ea typeface="Times New Roman"/>
                <a:cs typeface="+mn-cs"/>
              </a:rPr>
              <a:t>\STATE{Initialization: $</a:t>
            </a:r>
            <a:r>
              <a:rPr lang="en-US" dirty="0" err="1" smtClean="0">
                <a:ea typeface="Times New Roman"/>
                <a:cs typeface="+mn-cs"/>
              </a:rPr>
              <a:t>cwnd</a:t>
            </a:r>
            <a:r>
              <a:rPr lang="en-US" dirty="0" smtClean="0">
                <a:ea typeface="Times New Roman"/>
                <a:cs typeface="+mn-cs"/>
              </a:rPr>
              <a:t> \</a:t>
            </a:r>
            <a:r>
              <a:rPr lang="en-US" dirty="0" err="1" smtClean="0">
                <a:ea typeface="Times New Roman"/>
                <a:cs typeface="+mn-cs"/>
              </a:rPr>
              <a:t>leftarrow</a:t>
            </a:r>
            <a:r>
              <a:rPr lang="en-US" dirty="0" smtClean="0">
                <a:ea typeface="Times New Roman"/>
                <a:cs typeface="+mn-cs"/>
              </a:rPr>
              <a:t> 1$}</a:t>
            </a:r>
          </a:p>
          <a:p>
            <a:pPr>
              <a:defRPr/>
            </a:pPr>
            <a:r>
              <a:rPr lang="en-US" dirty="0" smtClean="0">
                <a:ea typeface="Times New Roman"/>
                <a:cs typeface="+mn-cs"/>
              </a:rPr>
              <a:t>\REPEAT</a:t>
            </a:r>
          </a:p>
          <a:p>
            <a:pPr>
              <a:defRPr/>
            </a:pPr>
            <a:r>
              <a:rPr lang="en-US" dirty="0" smtClean="0">
                <a:ea typeface="Times New Roman"/>
                <a:cs typeface="+mn-cs"/>
              </a:rPr>
              <a:t>  \FOR{each segment ACKed}</a:t>
            </a:r>
          </a:p>
          <a:p>
            <a:pPr>
              <a:defRPr/>
            </a:pPr>
            <a:r>
              <a:rPr lang="en-US" dirty="0" smtClean="0">
                <a:ea typeface="Times New Roman"/>
                <a:cs typeface="+mn-cs"/>
              </a:rPr>
              <a:t>    \STATE{$</a:t>
            </a:r>
            <a:r>
              <a:rPr lang="en-US" dirty="0" err="1" smtClean="0">
                <a:ea typeface="Times New Roman"/>
                <a:cs typeface="+mn-cs"/>
              </a:rPr>
              <a:t>cwnd</a:t>
            </a:r>
            <a:r>
              <a:rPr lang="en-US" dirty="0" smtClean="0">
                <a:ea typeface="Times New Roman"/>
                <a:cs typeface="+mn-cs"/>
              </a:rPr>
              <a:t> \</a:t>
            </a:r>
            <a:r>
              <a:rPr lang="en-US" dirty="0" err="1" smtClean="0">
                <a:ea typeface="Times New Roman"/>
                <a:cs typeface="+mn-cs"/>
              </a:rPr>
              <a:t>leftarrow</a:t>
            </a:r>
            <a:r>
              <a:rPr lang="en-US" dirty="0" smtClean="0">
                <a:ea typeface="Times New Roman"/>
                <a:cs typeface="+mn-cs"/>
              </a:rPr>
              <a:t> </a:t>
            </a:r>
            <a:r>
              <a:rPr lang="en-US" dirty="0" err="1" smtClean="0">
                <a:ea typeface="Times New Roman"/>
                <a:cs typeface="+mn-cs"/>
              </a:rPr>
              <a:t>cwnd</a:t>
            </a:r>
            <a:r>
              <a:rPr lang="en-US" dirty="0" smtClean="0">
                <a:ea typeface="Times New Roman"/>
                <a:cs typeface="+mn-cs"/>
              </a:rPr>
              <a:t> + 1$}</a:t>
            </a:r>
          </a:p>
          <a:p>
            <a:pPr>
              <a:defRPr/>
            </a:pPr>
            <a:r>
              <a:rPr lang="en-US" dirty="0" smtClean="0">
                <a:ea typeface="Times New Roman"/>
                <a:cs typeface="+mn-cs"/>
              </a:rPr>
              <a:t>  \ENDFOR</a:t>
            </a:r>
          </a:p>
          <a:p>
            <a:pPr>
              <a:defRPr/>
            </a:pPr>
            <a:r>
              <a:rPr lang="en-US" dirty="0" smtClean="0">
                <a:ea typeface="Times New Roman"/>
                <a:cs typeface="+mn-cs"/>
              </a:rPr>
              <a:t>\UNTIL{loss event or $</a:t>
            </a:r>
            <a:r>
              <a:rPr lang="en-US" dirty="0" err="1" smtClean="0">
                <a:ea typeface="Times New Roman"/>
                <a:cs typeface="+mn-cs"/>
              </a:rPr>
              <a:t>cwnd</a:t>
            </a:r>
            <a:r>
              <a:rPr lang="en-US" dirty="0" smtClean="0">
                <a:ea typeface="Times New Roman"/>
                <a:cs typeface="+mn-cs"/>
              </a:rPr>
              <a:t> &gt; threshold$}</a:t>
            </a:r>
          </a:p>
          <a:p>
            <a:pPr>
              <a:defRPr/>
            </a:pPr>
            <a:r>
              <a:rPr lang="en-US" dirty="0" smtClean="0">
                <a:ea typeface="Times New Roman"/>
                <a:cs typeface="+mn-cs"/>
              </a:rPr>
              <a:t>\end{algorithmic}</a:t>
            </a:r>
          </a:p>
          <a:p>
            <a:pPr>
              <a:defRPr/>
            </a:pPr>
            <a:r>
              <a:rPr lang="en-US" dirty="0" smtClean="0">
                <a:ea typeface="Times New Roman"/>
                <a:cs typeface="+mn-cs"/>
              </a:rPr>
              <a:t>\end{algorithm}</a:t>
            </a:r>
          </a:p>
        </p:txBody>
      </p:sp>
      <p:sp>
        <p:nvSpPr>
          <p:cNvPr id="460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C63F2AFF-8A5F-4B77-9D55-0A72A7001027}" type="slidenum">
              <a:rPr lang="en-US" sz="1200" smtClean="0"/>
              <a:pPr/>
              <a:t>92</a:t>
            </a:fld>
            <a:endParaRPr lang="en-US" sz="1200" smtClean="0"/>
          </a:p>
        </p:txBody>
      </p:sp>
    </p:spTree>
    <p:extLst>
      <p:ext uri="{BB962C8B-B14F-4D97-AF65-F5344CB8AC3E}">
        <p14:creationId xmlns:p14="http://schemas.microsoft.com/office/powerpoint/2010/main" val="294260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3450" eaLnBrk="0" hangingPunct="0">
              <a:defRPr sz="1600">
                <a:solidFill>
                  <a:schemeClr val="tx1"/>
                </a:solidFill>
                <a:latin typeface="Tahoma" pitchFamily="34" charset="0"/>
                <a:ea typeface="MS PGothic" pitchFamily="34" charset="-128"/>
              </a:defRPr>
            </a:lvl1pPr>
            <a:lvl2pPr marL="742950" indent="-285750" algn="ctr" defTabSz="933450" eaLnBrk="0" hangingPunct="0">
              <a:defRPr sz="1600">
                <a:solidFill>
                  <a:schemeClr val="tx1"/>
                </a:solidFill>
                <a:latin typeface="Tahoma" pitchFamily="34" charset="0"/>
                <a:ea typeface="MS PGothic" pitchFamily="34" charset="-128"/>
              </a:defRPr>
            </a:lvl2pPr>
            <a:lvl3pPr marL="1143000" indent="-228600" algn="ctr" defTabSz="933450" eaLnBrk="0" hangingPunct="0">
              <a:defRPr sz="1600">
                <a:solidFill>
                  <a:schemeClr val="tx1"/>
                </a:solidFill>
                <a:latin typeface="Tahoma" pitchFamily="34" charset="0"/>
                <a:ea typeface="MS PGothic" pitchFamily="34" charset="-128"/>
              </a:defRPr>
            </a:lvl3pPr>
            <a:lvl4pPr marL="1600200" indent="-228600" algn="ctr" defTabSz="933450" eaLnBrk="0" hangingPunct="0">
              <a:defRPr sz="1600">
                <a:solidFill>
                  <a:schemeClr val="tx1"/>
                </a:solidFill>
                <a:latin typeface="Tahoma" pitchFamily="34" charset="0"/>
                <a:ea typeface="MS PGothic" pitchFamily="34" charset="-128"/>
              </a:defRPr>
            </a:lvl4pPr>
            <a:lvl5pPr marL="2057400" indent="-228600" algn="ctr" defTabSz="933450" eaLnBrk="0" hangingPunct="0">
              <a:defRPr sz="1600">
                <a:solidFill>
                  <a:schemeClr val="tx1"/>
                </a:solidFill>
                <a:latin typeface="Tahoma" pitchFamily="34" charset="0"/>
                <a:ea typeface="MS PGothic" pitchFamily="34" charset="-128"/>
              </a:defRPr>
            </a:lvl5pPr>
            <a:lvl6pPr marL="25146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321AFDEE-B688-4861-9C97-9E07AD85AD7E}" type="slidenum">
              <a:rPr lang="en-US" sz="1200" smtClean="0">
                <a:latin typeface="Times New Roman" pitchFamily="18" charset="0"/>
              </a:rPr>
              <a:pPr algn="r"/>
              <a:t>8</a:t>
            </a:fld>
            <a:endParaRPr lang="en-US" sz="1200" smtClean="0">
              <a:latin typeface="Times New Roman" pitchFamily="18" charset="0"/>
            </a:endParaRPr>
          </a:p>
        </p:txBody>
      </p:sp>
    </p:spTree>
    <p:extLst>
      <p:ext uri="{BB962C8B-B14F-4D97-AF65-F5344CB8AC3E}">
        <p14:creationId xmlns:p14="http://schemas.microsoft.com/office/powerpoint/2010/main" val="2130741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cs typeface="Times New Roman" pitchFamily="18" charset="0"/>
              </a:rPr>
              <a:t>\begin{algorithm}</a:t>
            </a:r>
          </a:p>
          <a:p>
            <a:r>
              <a:rPr lang="en-US" smtClean="0">
                <a:latin typeface="Times New Roman" pitchFamily="18" charset="0"/>
                <a:cs typeface="Times New Roman" pitchFamily="18" charset="0"/>
              </a:rPr>
              <a:t>\caption{TCP Congestion Avoidance}</a:t>
            </a:r>
          </a:p>
          <a:p>
            <a:r>
              <a:rPr lang="en-US" smtClean="0">
                <a:latin typeface="Times New Roman" pitchFamily="18" charset="0"/>
                <a:cs typeface="Times New Roman" pitchFamily="18" charset="0"/>
              </a:rPr>
              <a:t>\begin{algorithmic}[1]</a:t>
            </a:r>
          </a:p>
          <a:p>
            <a:r>
              <a:rPr lang="en-US" smtClean="0">
                <a:latin typeface="Times New Roman" pitchFamily="18" charset="0"/>
                <a:cs typeface="Times New Roman" pitchFamily="18" charset="0"/>
              </a:rPr>
              <a:t>\STATE{// Slow start is over; $cwnd &gt; threshold$}</a:t>
            </a:r>
          </a:p>
          <a:p>
            <a:r>
              <a:rPr lang="en-US" smtClean="0">
                <a:latin typeface="Times New Roman" pitchFamily="18" charset="0"/>
                <a:cs typeface="Times New Roman" pitchFamily="18" charset="0"/>
              </a:rPr>
              <a:t>\REPEAT</a:t>
            </a:r>
          </a:p>
          <a:p>
            <a:r>
              <a:rPr lang="en-US" smtClean="0">
                <a:latin typeface="Times New Roman" pitchFamily="18" charset="0"/>
                <a:cs typeface="Times New Roman" pitchFamily="18" charset="0"/>
              </a:rPr>
              <a:t>  \FOR{every $w$ segments ACKed}</a:t>
            </a:r>
          </a:p>
          <a:p>
            <a:r>
              <a:rPr lang="en-US" smtClean="0">
                <a:latin typeface="Times New Roman" pitchFamily="18" charset="0"/>
                <a:cs typeface="Times New Roman" pitchFamily="18" charset="0"/>
              </a:rPr>
              <a:t>    \STATE{$cwnd \leftarrow cwnd + 1$}</a:t>
            </a:r>
          </a:p>
          <a:p>
            <a:r>
              <a:rPr lang="en-US" smtClean="0">
                <a:latin typeface="Times New Roman" pitchFamily="18" charset="0"/>
                <a:cs typeface="Times New Roman" pitchFamily="18" charset="0"/>
              </a:rPr>
              <a:t>  \ENDFOR</a:t>
            </a:r>
          </a:p>
          <a:p>
            <a:r>
              <a:rPr lang="en-US" smtClean="0">
                <a:latin typeface="Times New Roman" pitchFamily="18" charset="0"/>
                <a:cs typeface="Times New Roman" pitchFamily="18" charset="0"/>
              </a:rPr>
              <a:t>\UNTIL{loss event}</a:t>
            </a:r>
          </a:p>
          <a:p>
            <a:r>
              <a:rPr lang="en-US" smtClean="0">
                <a:latin typeface="Times New Roman" pitchFamily="18" charset="0"/>
                <a:cs typeface="Times New Roman" pitchFamily="18" charset="0"/>
              </a:rPr>
              <a:t>\STATE{$threshold \leftarrow cwnd/2$}</a:t>
            </a:r>
          </a:p>
          <a:p>
            <a:r>
              <a:rPr lang="en-US" smtClean="0">
                <a:latin typeface="Times New Roman" pitchFamily="18" charset="0"/>
                <a:cs typeface="Times New Roman" pitchFamily="18" charset="0"/>
              </a:rPr>
              <a:t>\STATE{$cwnd \leftarrow 1$}</a:t>
            </a:r>
          </a:p>
          <a:p>
            <a:r>
              <a:rPr lang="en-US" smtClean="0">
                <a:latin typeface="Times New Roman" pitchFamily="18" charset="0"/>
                <a:cs typeface="Times New Roman" pitchFamily="18" charset="0"/>
              </a:rPr>
              <a:t>\STATE{Perform slow start$^{*}$}</a:t>
            </a:r>
          </a:p>
          <a:p>
            <a:r>
              <a:rPr lang="en-US" smtClean="0">
                <a:latin typeface="Times New Roman" pitchFamily="18" charset="0"/>
                <a:cs typeface="Times New Roman" pitchFamily="18" charset="0"/>
              </a:rPr>
              <a:t>\end{algorithmic}</a:t>
            </a:r>
          </a:p>
          <a:p>
            <a:r>
              <a:rPr lang="en-US" smtClean="0">
                <a:latin typeface="Times New Roman" pitchFamily="18" charset="0"/>
                <a:cs typeface="Times New Roman" pitchFamily="18" charset="0"/>
              </a:rPr>
              <a:t>\end{algorithm}</a:t>
            </a:r>
          </a:p>
        </p:txBody>
      </p:sp>
      <p:sp>
        <p:nvSpPr>
          <p:cNvPr id="481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6DA9F3CD-54B2-4254-9699-ED2C64571D07}" type="slidenum">
              <a:rPr lang="en-US" sz="1200" smtClean="0"/>
              <a:pPr/>
              <a:t>93</a:t>
            </a:fld>
            <a:endParaRPr lang="en-US" sz="1200" smtClean="0"/>
          </a:p>
        </p:txBody>
      </p:sp>
    </p:spTree>
    <p:extLst>
      <p:ext uri="{BB962C8B-B14F-4D97-AF65-F5344CB8AC3E}">
        <p14:creationId xmlns:p14="http://schemas.microsoft.com/office/powerpoint/2010/main" val="371614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3450" eaLnBrk="0" hangingPunct="0">
              <a:defRPr sz="1600">
                <a:solidFill>
                  <a:schemeClr val="tx1"/>
                </a:solidFill>
                <a:latin typeface="Tahoma" pitchFamily="34" charset="0"/>
                <a:ea typeface="MS PGothic" pitchFamily="34" charset="-128"/>
              </a:defRPr>
            </a:lvl1pPr>
            <a:lvl2pPr marL="742950" indent="-285750" algn="ctr" defTabSz="933450" eaLnBrk="0" hangingPunct="0">
              <a:defRPr sz="1600">
                <a:solidFill>
                  <a:schemeClr val="tx1"/>
                </a:solidFill>
                <a:latin typeface="Tahoma" pitchFamily="34" charset="0"/>
                <a:ea typeface="MS PGothic" pitchFamily="34" charset="-128"/>
              </a:defRPr>
            </a:lvl2pPr>
            <a:lvl3pPr marL="1143000" indent="-228600" algn="ctr" defTabSz="933450" eaLnBrk="0" hangingPunct="0">
              <a:defRPr sz="1600">
                <a:solidFill>
                  <a:schemeClr val="tx1"/>
                </a:solidFill>
                <a:latin typeface="Tahoma" pitchFamily="34" charset="0"/>
                <a:ea typeface="MS PGothic" pitchFamily="34" charset="-128"/>
              </a:defRPr>
            </a:lvl3pPr>
            <a:lvl4pPr marL="1600200" indent="-228600" algn="ctr" defTabSz="933450" eaLnBrk="0" hangingPunct="0">
              <a:defRPr sz="1600">
                <a:solidFill>
                  <a:schemeClr val="tx1"/>
                </a:solidFill>
                <a:latin typeface="Tahoma" pitchFamily="34" charset="0"/>
                <a:ea typeface="MS PGothic" pitchFamily="34" charset="-128"/>
              </a:defRPr>
            </a:lvl4pPr>
            <a:lvl5pPr marL="2057400" indent="-228600" algn="ctr" defTabSz="933450" eaLnBrk="0" hangingPunct="0">
              <a:defRPr sz="1600">
                <a:solidFill>
                  <a:schemeClr val="tx1"/>
                </a:solidFill>
                <a:latin typeface="Tahoma" pitchFamily="34" charset="0"/>
                <a:ea typeface="MS PGothic" pitchFamily="34" charset="-128"/>
              </a:defRPr>
            </a:lvl5pPr>
            <a:lvl6pPr marL="25146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829695D9-6A2A-404F-8C0F-7BB7E1BD2382}" type="slidenum">
              <a:rPr lang="en-US" sz="1200" smtClean="0">
                <a:latin typeface="Times New Roman" pitchFamily="18" charset="0"/>
              </a:rPr>
              <a:pPr algn="r"/>
              <a:t>26</a:t>
            </a:fld>
            <a:endParaRPr lang="en-US"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p:txBody>
          <a:bodyPr/>
          <a:lstStyle/>
          <a:p>
            <a:pPr>
              <a:defRPr/>
            </a:pPr>
            <a:r>
              <a:rPr lang="en-US">
                <a:latin typeface="Times New Roman" charset="0"/>
                <a:ea typeface="ＭＳ Ｐゴシック" charset="0"/>
                <a:cs typeface="+mn-cs"/>
              </a:rPr>
              <a:t>Kurose and Ross forgot to say anything about wrapping the carry and adding it to low order bit</a:t>
            </a:r>
          </a:p>
        </p:txBody>
      </p:sp>
    </p:spTree>
    <p:extLst>
      <p:ext uri="{BB962C8B-B14F-4D97-AF65-F5344CB8AC3E}">
        <p14:creationId xmlns:p14="http://schemas.microsoft.com/office/powerpoint/2010/main" val="166924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1863" eaLnBrk="0" hangingPunct="0">
              <a:defRPr sz="1600">
                <a:solidFill>
                  <a:schemeClr val="tx1"/>
                </a:solidFill>
                <a:latin typeface="Tahoma" pitchFamily="34" charset="0"/>
                <a:ea typeface="MS PGothic" pitchFamily="34" charset="-128"/>
              </a:defRPr>
            </a:lvl1pPr>
            <a:lvl2pPr marL="742950" indent="-285750" algn="ctr" defTabSz="931863" eaLnBrk="0" hangingPunct="0">
              <a:defRPr sz="1600">
                <a:solidFill>
                  <a:schemeClr val="tx1"/>
                </a:solidFill>
                <a:latin typeface="Tahoma" pitchFamily="34" charset="0"/>
                <a:ea typeface="MS PGothic" pitchFamily="34" charset="-128"/>
              </a:defRPr>
            </a:lvl2pPr>
            <a:lvl3pPr marL="1143000" indent="-228600" algn="ctr" defTabSz="931863" eaLnBrk="0" hangingPunct="0">
              <a:defRPr sz="1600">
                <a:solidFill>
                  <a:schemeClr val="tx1"/>
                </a:solidFill>
                <a:latin typeface="Tahoma" pitchFamily="34" charset="0"/>
                <a:ea typeface="MS PGothic" pitchFamily="34" charset="-128"/>
              </a:defRPr>
            </a:lvl3pPr>
            <a:lvl4pPr marL="1600200" indent="-228600" algn="ctr" defTabSz="931863" eaLnBrk="0" hangingPunct="0">
              <a:defRPr sz="1600">
                <a:solidFill>
                  <a:schemeClr val="tx1"/>
                </a:solidFill>
                <a:latin typeface="Tahoma" pitchFamily="34" charset="0"/>
                <a:ea typeface="MS PGothic" pitchFamily="34" charset="-128"/>
              </a:defRPr>
            </a:lvl4pPr>
            <a:lvl5pPr marL="2057400" indent="-228600" algn="ctr" defTabSz="931863" eaLnBrk="0" hangingPunct="0">
              <a:defRPr sz="1600">
                <a:solidFill>
                  <a:schemeClr val="tx1"/>
                </a:solidFill>
                <a:latin typeface="Tahoma" pitchFamily="34" charset="0"/>
                <a:ea typeface="MS PGothic" pitchFamily="34" charset="-128"/>
              </a:defRPr>
            </a:lvl5pPr>
            <a:lvl6pPr marL="2514600" indent="-228600" algn="ctr" defTabSz="931863"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1863"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1863"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1863"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F679B3C9-88C5-41A7-ADCC-D36E6E88674D}" type="slidenum">
              <a:rPr lang="en-US" sz="1200" smtClean="0">
                <a:latin typeface="Times New Roman" pitchFamily="18" charset="0"/>
              </a:rPr>
              <a:pPr algn="r"/>
              <a:t>41</a:t>
            </a:fld>
            <a:endParaRPr lang="en-US" sz="1200"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485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1863" eaLnBrk="0" hangingPunct="0">
              <a:defRPr sz="1600">
                <a:solidFill>
                  <a:schemeClr val="tx1"/>
                </a:solidFill>
                <a:latin typeface="Tahoma" pitchFamily="34" charset="0"/>
                <a:ea typeface="MS PGothic" pitchFamily="34" charset="-128"/>
              </a:defRPr>
            </a:lvl1pPr>
            <a:lvl2pPr marL="742950" indent="-285750" algn="ctr" defTabSz="931863" eaLnBrk="0" hangingPunct="0">
              <a:defRPr sz="1600">
                <a:solidFill>
                  <a:schemeClr val="tx1"/>
                </a:solidFill>
                <a:latin typeface="Tahoma" pitchFamily="34" charset="0"/>
                <a:ea typeface="MS PGothic" pitchFamily="34" charset="-128"/>
              </a:defRPr>
            </a:lvl2pPr>
            <a:lvl3pPr marL="1143000" indent="-228600" algn="ctr" defTabSz="931863" eaLnBrk="0" hangingPunct="0">
              <a:defRPr sz="1600">
                <a:solidFill>
                  <a:schemeClr val="tx1"/>
                </a:solidFill>
                <a:latin typeface="Tahoma" pitchFamily="34" charset="0"/>
                <a:ea typeface="MS PGothic" pitchFamily="34" charset="-128"/>
              </a:defRPr>
            </a:lvl3pPr>
            <a:lvl4pPr marL="1600200" indent="-228600" algn="ctr" defTabSz="931863" eaLnBrk="0" hangingPunct="0">
              <a:defRPr sz="1600">
                <a:solidFill>
                  <a:schemeClr val="tx1"/>
                </a:solidFill>
                <a:latin typeface="Tahoma" pitchFamily="34" charset="0"/>
                <a:ea typeface="MS PGothic" pitchFamily="34" charset="-128"/>
              </a:defRPr>
            </a:lvl4pPr>
            <a:lvl5pPr marL="2057400" indent="-228600" algn="ctr" defTabSz="931863" eaLnBrk="0" hangingPunct="0">
              <a:defRPr sz="1600">
                <a:solidFill>
                  <a:schemeClr val="tx1"/>
                </a:solidFill>
                <a:latin typeface="Tahoma" pitchFamily="34" charset="0"/>
                <a:ea typeface="MS PGothic" pitchFamily="34" charset="-128"/>
              </a:defRPr>
            </a:lvl5pPr>
            <a:lvl6pPr marL="2514600" indent="-228600" algn="ctr" defTabSz="931863"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1863"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1863"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1863"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504D3C34-72FD-4505-ABB3-8CB104A8EC37}" type="slidenum">
              <a:rPr lang="en-US" sz="1200" smtClean="0">
                <a:latin typeface="Times New Roman" pitchFamily="18" charset="0"/>
              </a:rPr>
              <a:pPr algn="r"/>
              <a:t>50</a:t>
            </a:fld>
            <a:endParaRPr lang="en-US" sz="1200"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89340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p:txBody>
          <a:bodyPr/>
          <a:lstStyle/>
          <a:p>
            <a:pPr>
              <a:defRPr/>
            </a:pPr>
            <a:r>
              <a:rPr lang="en-US" smtClean="0"/>
              <a:t>Protocols and the TCP/IP Suite</a:t>
            </a:r>
          </a:p>
        </p:txBody>
      </p:sp>
      <p:sp>
        <p:nvSpPr>
          <p:cNvPr id="53251" name="Rectangle 6"/>
          <p:cNvSpPr>
            <a:spLocks noGrp="1" noChangeArrowheads="1"/>
          </p:cNvSpPr>
          <p:nvPr>
            <p:ph type="ftr" sz="quarter" idx="4"/>
          </p:nvPr>
        </p:nvSpPr>
        <p:spPr/>
        <p:txBody>
          <a:bodyPr/>
          <a:lstStyle/>
          <a:p>
            <a:pPr>
              <a:defRPr/>
            </a:pPr>
            <a:r>
              <a:rPr lang="en-US" smtClean="0"/>
              <a:t>Chapter 2</a:t>
            </a:r>
          </a:p>
        </p:txBody>
      </p:sp>
      <p:sp>
        <p:nvSpPr>
          <p:cNvPr id="757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3450" eaLnBrk="0" hangingPunct="0">
              <a:defRPr sz="1600">
                <a:solidFill>
                  <a:schemeClr val="tx1"/>
                </a:solidFill>
                <a:latin typeface="Tahoma" pitchFamily="34" charset="0"/>
                <a:ea typeface="MS PGothic" pitchFamily="34" charset="-128"/>
              </a:defRPr>
            </a:lvl1pPr>
            <a:lvl2pPr marL="742950" indent="-285750" algn="ctr" defTabSz="933450" eaLnBrk="0" hangingPunct="0">
              <a:defRPr sz="1600">
                <a:solidFill>
                  <a:schemeClr val="tx1"/>
                </a:solidFill>
                <a:latin typeface="Tahoma" pitchFamily="34" charset="0"/>
                <a:ea typeface="MS PGothic" pitchFamily="34" charset="-128"/>
              </a:defRPr>
            </a:lvl2pPr>
            <a:lvl3pPr marL="1143000" indent="-228600" algn="ctr" defTabSz="933450" eaLnBrk="0" hangingPunct="0">
              <a:defRPr sz="1600">
                <a:solidFill>
                  <a:schemeClr val="tx1"/>
                </a:solidFill>
                <a:latin typeface="Tahoma" pitchFamily="34" charset="0"/>
                <a:ea typeface="MS PGothic" pitchFamily="34" charset="-128"/>
              </a:defRPr>
            </a:lvl3pPr>
            <a:lvl4pPr marL="1600200" indent="-228600" algn="ctr" defTabSz="933450" eaLnBrk="0" hangingPunct="0">
              <a:defRPr sz="1600">
                <a:solidFill>
                  <a:schemeClr val="tx1"/>
                </a:solidFill>
                <a:latin typeface="Tahoma" pitchFamily="34" charset="0"/>
                <a:ea typeface="MS PGothic" pitchFamily="34" charset="-128"/>
              </a:defRPr>
            </a:lvl4pPr>
            <a:lvl5pPr marL="2057400" indent="-228600" algn="ctr" defTabSz="933450" eaLnBrk="0" hangingPunct="0">
              <a:defRPr sz="1600">
                <a:solidFill>
                  <a:schemeClr val="tx1"/>
                </a:solidFill>
                <a:latin typeface="Tahoma" pitchFamily="34" charset="0"/>
                <a:ea typeface="MS PGothic" pitchFamily="34" charset="-128"/>
              </a:defRPr>
            </a:lvl5pPr>
            <a:lvl6pPr marL="25146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8AACBBBB-7ECC-4168-933A-069A540338F3}" type="slidenum">
              <a:rPr lang="en-US" sz="1200" smtClean="0">
                <a:latin typeface="Times New Roman" pitchFamily="18" charset="0"/>
              </a:rPr>
              <a:pPr algn="r"/>
              <a:t>52</a:t>
            </a:fld>
            <a:endParaRPr lang="en-US" sz="1200" smtClean="0">
              <a:latin typeface="Times New Roman" pitchFamily="18" charset="0"/>
            </a:endParaRP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9354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3450" eaLnBrk="0" hangingPunct="0">
              <a:defRPr sz="1600">
                <a:solidFill>
                  <a:schemeClr val="tx1"/>
                </a:solidFill>
                <a:latin typeface="Tahoma" pitchFamily="34" charset="0"/>
                <a:ea typeface="MS PGothic" pitchFamily="34" charset="-128"/>
              </a:defRPr>
            </a:lvl1pPr>
            <a:lvl2pPr marL="742950" indent="-285750" algn="ctr" defTabSz="933450" eaLnBrk="0" hangingPunct="0">
              <a:defRPr sz="1600">
                <a:solidFill>
                  <a:schemeClr val="tx1"/>
                </a:solidFill>
                <a:latin typeface="Tahoma" pitchFamily="34" charset="0"/>
                <a:ea typeface="MS PGothic" pitchFamily="34" charset="-128"/>
              </a:defRPr>
            </a:lvl2pPr>
            <a:lvl3pPr marL="1143000" indent="-228600" algn="ctr" defTabSz="933450" eaLnBrk="0" hangingPunct="0">
              <a:defRPr sz="1600">
                <a:solidFill>
                  <a:schemeClr val="tx1"/>
                </a:solidFill>
                <a:latin typeface="Tahoma" pitchFamily="34" charset="0"/>
                <a:ea typeface="MS PGothic" pitchFamily="34" charset="-128"/>
              </a:defRPr>
            </a:lvl3pPr>
            <a:lvl4pPr marL="1600200" indent="-228600" algn="ctr" defTabSz="933450" eaLnBrk="0" hangingPunct="0">
              <a:defRPr sz="1600">
                <a:solidFill>
                  <a:schemeClr val="tx1"/>
                </a:solidFill>
                <a:latin typeface="Tahoma" pitchFamily="34" charset="0"/>
                <a:ea typeface="MS PGothic" pitchFamily="34" charset="-128"/>
              </a:defRPr>
            </a:lvl4pPr>
            <a:lvl5pPr marL="2057400" indent="-228600" algn="ctr" defTabSz="933450" eaLnBrk="0" hangingPunct="0">
              <a:defRPr sz="1600">
                <a:solidFill>
                  <a:schemeClr val="tx1"/>
                </a:solidFill>
                <a:latin typeface="Tahoma" pitchFamily="34" charset="0"/>
                <a:ea typeface="MS PGothic" pitchFamily="34" charset="-128"/>
              </a:defRPr>
            </a:lvl5pPr>
            <a:lvl6pPr marL="25146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0D8E146D-81CD-4D9C-A44C-B50B30AD1DFD}" type="slidenum">
              <a:rPr lang="en-US" sz="1200" smtClean="0">
                <a:latin typeface="Times New Roman" pitchFamily="18" charset="0"/>
              </a:rPr>
              <a:pPr algn="r"/>
              <a:t>53</a:t>
            </a:fld>
            <a:endParaRPr lang="en-US" sz="1200" smtClean="0">
              <a:latin typeface="Times New Roman" pitchFamily="18" charset="0"/>
            </a:endParaRPr>
          </a:p>
        </p:txBody>
      </p:sp>
    </p:spTree>
    <p:extLst>
      <p:ext uri="{BB962C8B-B14F-4D97-AF65-F5344CB8AC3E}">
        <p14:creationId xmlns:p14="http://schemas.microsoft.com/office/powerpoint/2010/main" val="273476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smtClean="0"/>
              <a:t>Protocols and the TCP/IP Suite</a:t>
            </a:r>
          </a:p>
        </p:txBody>
      </p:sp>
      <p:sp>
        <p:nvSpPr>
          <p:cNvPr id="66563" name="Rectangle 6"/>
          <p:cNvSpPr>
            <a:spLocks noGrp="1" noChangeArrowheads="1"/>
          </p:cNvSpPr>
          <p:nvPr>
            <p:ph type="ftr" sz="quarter" idx="4"/>
          </p:nvPr>
        </p:nvSpPr>
        <p:spPr/>
        <p:txBody>
          <a:bodyPr/>
          <a:lstStyle/>
          <a:p>
            <a:pPr>
              <a:defRPr/>
            </a:pPr>
            <a:r>
              <a:rPr lang="en-US" smtClean="0"/>
              <a:t>Chapter 2</a:t>
            </a:r>
          </a:p>
        </p:txBody>
      </p:sp>
      <p:sp>
        <p:nvSpPr>
          <p:cNvPr id="778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3450" eaLnBrk="0" hangingPunct="0">
              <a:defRPr sz="1600">
                <a:solidFill>
                  <a:schemeClr val="tx1"/>
                </a:solidFill>
                <a:latin typeface="Tahoma" pitchFamily="34" charset="0"/>
                <a:ea typeface="MS PGothic" pitchFamily="34" charset="-128"/>
              </a:defRPr>
            </a:lvl1pPr>
            <a:lvl2pPr marL="742950" indent="-285750" algn="ctr" defTabSz="933450" eaLnBrk="0" hangingPunct="0">
              <a:defRPr sz="1600">
                <a:solidFill>
                  <a:schemeClr val="tx1"/>
                </a:solidFill>
                <a:latin typeface="Tahoma" pitchFamily="34" charset="0"/>
                <a:ea typeface="MS PGothic" pitchFamily="34" charset="-128"/>
              </a:defRPr>
            </a:lvl2pPr>
            <a:lvl3pPr marL="1143000" indent="-228600" algn="ctr" defTabSz="933450" eaLnBrk="0" hangingPunct="0">
              <a:defRPr sz="1600">
                <a:solidFill>
                  <a:schemeClr val="tx1"/>
                </a:solidFill>
                <a:latin typeface="Tahoma" pitchFamily="34" charset="0"/>
                <a:ea typeface="MS PGothic" pitchFamily="34" charset="-128"/>
              </a:defRPr>
            </a:lvl3pPr>
            <a:lvl4pPr marL="1600200" indent="-228600" algn="ctr" defTabSz="933450" eaLnBrk="0" hangingPunct="0">
              <a:defRPr sz="1600">
                <a:solidFill>
                  <a:schemeClr val="tx1"/>
                </a:solidFill>
                <a:latin typeface="Tahoma" pitchFamily="34" charset="0"/>
                <a:ea typeface="MS PGothic" pitchFamily="34" charset="-128"/>
              </a:defRPr>
            </a:lvl4pPr>
            <a:lvl5pPr marL="2057400" indent="-228600" algn="ctr" defTabSz="933450" eaLnBrk="0" hangingPunct="0">
              <a:defRPr sz="1600">
                <a:solidFill>
                  <a:schemeClr val="tx1"/>
                </a:solidFill>
                <a:latin typeface="Tahoma" pitchFamily="34" charset="0"/>
                <a:ea typeface="MS PGothic" pitchFamily="34" charset="-128"/>
              </a:defRPr>
            </a:lvl5pPr>
            <a:lvl6pPr marL="25146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defTabSz="933450"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fld id="{701114BF-A057-4455-86BF-73014147ADA9}" type="slidenum">
              <a:rPr lang="en-US" sz="1200" smtClean="0">
                <a:latin typeface="Times New Roman" pitchFamily="18" charset="0"/>
              </a:rPr>
              <a:pPr algn="r"/>
              <a:t>55</a:t>
            </a:fld>
            <a:endParaRPr lang="en-US" sz="1200" smtClean="0">
              <a:latin typeface="Times New Roman" pitchFamily="18" charset="0"/>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119942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0283E34-42C2-4C34-8030-08343FC7E1AD}" type="slidenum">
              <a:rPr lang="en-US" smtClean="0"/>
              <a:pPr>
                <a:defRPr/>
              </a:pPr>
              <a:t>56</a:t>
            </a:fld>
            <a:endParaRPr lang="en-US"/>
          </a:p>
        </p:txBody>
      </p:sp>
    </p:spTree>
    <p:extLst>
      <p:ext uri="{BB962C8B-B14F-4D97-AF65-F5344CB8AC3E}">
        <p14:creationId xmlns:p14="http://schemas.microsoft.com/office/powerpoint/2010/main" val="341155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1779" y="195994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3-</a:t>
            </a:r>
            <a:fld id="{6C1FA578-7E8C-4BC1-94DF-511FEC950C07}" type="slidenum">
              <a:rPr lang="en-US"/>
              <a:pPr>
                <a:defRPr/>
              </a:pPr>
              <a:t>‹#›</a:t>
            </a:fld>
            <a:endParaRPr lang="en-US"/>
          </a:p>
        </p:txBody>
      </p:sp>
    </p:spTree>
    <p:extLst>
      <p:ext uri="{BB962C8B-B14F-4D97-AF65-F5344CB8AC3E}">
        <p14:creationId xmlns:p14="http://schemas.microsoft.com/office/powerpoint/2010/main" val="122811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3-</a:t>
            </a:r>
            <a:fld id="{B83BFCE6-06CA-4BCE-81B2-E24E6B7DBC9A}" type="slidenum">
              <a:rPr lang="en-US"/>
              <a:pPr>
                <a:defRPr/>
              </a:pPr>
              <a:t>‹#›</a:t>
            </a:fld>
            <a:endParaRPr lang="en-US"/>
          </a:p>
        </p:txBody>
      </p:sp>
    </p:spTree>
    <p:extLst>
      <p:ext uri="{BB962C8B-B14F-4D97-AF65-F5344CB8AC3E}">
        <p14:creationId xmlns:p14="http://schemas.microsoft.com/office/powerpoint/2010/main" val="136290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5800" y="1600200"/>
            <a:ext cx="3810000" cy="4648200"/>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3-</a:t>
            </a:r>
            <a:fld id="{913FB869-A955-4768-ABA7-AC5356AF8F88}" type="slidenum">
              <a:rPr lang="en-US"/>
              <a:pPr>
                <a:defRPr/>
              </a:pPr>
              <a:t>‹#›</a:t>
            </a:fld>
            <a:endParaRPr lang="en-US"/>
          </a:p>
        </p:txBody>
      </p:sp>
    </p:spTree>
    <p:extLst>
      <p:ext uri="{BB962C8B-B14F-4D97-AF65-F5344CB8AC3E}">
        <p14:creationId xmlns:p14="http://schemas.microsoft.com/office/powerpoint/2010/main" val="257017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3-</a:t>
            </a:r>
            <a:fld id="{B3AF9F64-9D05-4B5E-B19D-B92E7848EFE2}" type="slidenum">
              <a:rPr lang="en-US"/>
              <a:pPr>
                <a:defRPr/>
              </a:pPr>
              <a:t>‹#›</a:t>
            </a:fld>
            <a:endParaRPr lang="en-US"/>
          </a:p>
        </p:txBody>
      </p:sp>
    </p:spTree>
    <p:extLst>
      <p:ext uri="{BB962C8B-B14F-4D97-AF65-F5344CB8AC3E}">
        <p14:creationId xmlns:p14="http://schemas.microsoft.com/office/powerpoint/2010/main" val="208067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3-</a:t>
            </a:r>
            <a:fld id="{338BF8BF-62A8-4E17-974F-E8894D9E5563}" type="slidenum">
              <a:rPr lang="en-US"/>
              <a:pPr>
                <a:defRPr/>
              </a:pPr>
              <a:t>‹#›</a:t>
            </a:fld>
            <a:endParaRPr lang="en-US"/>
          </a:p>
        </p:txBody>
      </p:sp>
    </p:spTree>
    <p:extLst>
      <p:ext uri="{BB962C8B-B14F-4D97-AF65-F5344CB8AC3E}">
        <p14:creationId xmlns:p14="http://schemas.microsoft.com/office/powerpoint/2010/main" val="23414296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271588"/>
            <a:ext cx="7772400"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atin typeface="Times New Roman" pitchFamily="-109"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5576888" y="6445250"/>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ahoma" pitchFamily="34" charset="0"/>
                <a:ea typeface="+mn-ea"/>
                <a:cs typeface="+mn-cs"/>
              </a:defRPr>
            </a:lvl1pPr>
          </a:lstStyle>
          <a:p>
            <a:pPr>
              <a:defRPr/>
            </a:pPr>
            <a:r>
              <a:rPr lang="en-US"/>
              <a:t>Transport</a:t>
            </a:r>
            <a:r>
              <a:rPr lang="en-US" sz="1400"/>
              <a:t> </a:t>
            </a:r>
            <a:r>
              <a:rPr lang="en-US"/>
              <a:t>Layer</a:t>
            </a:r>
          </a:p>
        </p:txBody>
      </p:sp>
      <p:sp>
        <p:nvSpPr>
          <p:cNvPr id="1030" name="Rectangle 6"/>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cs typeface="+mn-cs"/>
              </a:defRPr>
            </a:lvl1pPr>
          </a:lstStyle>
          <a:p>
            <a:pPr>
              <a:defRPr/>
            </a:pPr>
            <a:r>
              <a:rPr lang="en-US"/>
              <a:t>3-</a:t>
            </a:r>
            <a:fld id="{D1525A9B-D6AD-4E5C-8A68-CFEED6228D4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dt="0"/>
  <p:txStyles>
    <p:titleStyle>
      <a:lvl1pPr algn="l" rtl="0" eaLnBrk="0" fontAlgn="base" hangingPunct="0">
        <a:spcBef>
          <a:spcPct val="0"/>
        </a:spcBef>
        <a:spcAft>
          <a:spcPct val="0"/>
        </a:spcAft>
        <a:defRPr sz="3200">
          <a:solidFill>
            <a:srgbClr val="000099"/>
          </a:solidFill>
          <a:latin typeface="CMSS12"/>
          <a:ea typeface="MS PGothic" pitchFamily="34" charset="-128"/>
          <a:cs typeface="CMSS12"/>
        </a:defRPr>
      </a:lvl1pPr>
      <a:lvl2pPr algn="l" rtl="0" eaLnBrk="0" fontAlgn="base" hangingPunct="0">
        <a:spcBef>
          <a:spcPct val="0"/>
        </a:spcBef>
        <a:spcAft>
          <a:spcPct val="0"/>
        </a:spcAft>
        <a:defRPr sz="3200">
          <a:solidFill>
            <a:srgbClr val="000099"/>
          </a:solidFill>
          <a:latin typeface="CMSS12"/>
          <a:ea typeface="MS PGothic" pitchFamily="34" charset="-128"/>
          <a:cs typeface="CMSS12"/>
        </a:defRPr>
      </a:lvl2pPr>
      <a:lvl3pPr algn="l" rtl="0" eaLnBrk="0" fontAlgn="base" hangingPunct="0">
        <a:spcBef>
          <a:spcPct val="0"/>
        </a:spcBef>
        <a:spcAft>
          <a:spcPct val="0"/>
        </a:spcAft>
        <a:defRPr sz="3200">
          <a:solidFill>
            <a:srgbClr val="000099"/>
          </a:solidFill>
          <a:latin typeface="CMSS12"/>
          <a:ea typeface="MS PGothic" pitchFamily="34" charset="-128"/>
          <a:cs typeface="CMSS12"/>
        </a:defRPr>
      </a:lvl3pPr>
      <a:lvl4pPr algn="l" rtl="0" eaLnBrk="0" fontAlgn="base" hangingPunct="0">
        <a:spcBef>
          <a:spcPct val="0"/>
        </a:spcBef>
        <a:spcAft>
          <a:spcPct val="0"/>
        </a:spcAft>
        <a:defRPr sz="3200">
          <a:solidFill>
            <a:srgbClr val="000099"/>
          </a:solidFill>
          <a:latin typeface="CMSS12"/>
          <a:ea typeface="MS PGothic" pitchFamily="34" charset="-128"/>
          <a:cs typeface="CMSS12"/>
        </a:defRPr>
      </a:lvl4pPr>
      <a:lvl5pPr algn="l" rtl="0" eaLnBrk="0" fontAlgn="base" hangingPunct="0">
        <a:spcBef>
          <a:spcPct val="0"/>
        </a:spcBef>
        <a:spcAft>
          <a:spcPct val="0"/>
        </a:spcAft>
        <a:defRPr sz="3200">
          <a:solidFill>
            <a:srgbClr val="000099"/>
          </a:solidFill>
          <a:latin typeface="CMSS12"/>
          <a:ea typeface="MS PGothic" pitchFamily="34" charset="-128"/>
          <a:cs typeface="CMSS12"/>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0"/>
        </a:spcBef>
        <a:spcAft>
          <a:spcPts val="1200"/>
        </a:spcAft>
        <a:buClr>
          <a:srgbClr val="000099"/>
        </a:buClr>
        <a:buSzPct val="65000"/>
        <a:buFont typeface="Wingdings" pitchFamily="2" charset="2"/>
        <a:buChar char="v"/>
        <a:defRPr sz="2400">
          <a:solidFill>
            <a:schemeClr val="tx1"/>
          </a:solidFill>
          <a:latin typeface="CMSS!12"/>
          <a:ea typeface="MS PGothic" pitchFamily="34" charset="-128"/>
          <a:cs typeface="CMSS!12"/>
        </a:defRPr>
      </a:lvl1pPr>
      <a:lvl2pPr marL="688975" indent="-231775" algn="l" rtl="0" eaLnBrk="0" fontAlgn="base" hangingPunct="0">
        <a:lnSpc>
          <a:spcPct val="85000"/>
        </a:lnSpc>
        <a:spcBef>
          <a:spcPct val="0"/>
        </a:spcBef>
        <a:spcAft>
          <a:spcPts val="1200"/>
        </a:spcAft>
        <a:buClr>
          <a:srgbClr val="000099"/>
        </a:buClr>
        <a:buFont typeface="Wingdings" pitchFamily="2" charset="2"/>
        <a:buChar char="§"/>
        <a:defRPr sz="2000">
          <a:solidFill>
            <a:schemeClr val="tx1"/>
          </a:solidFill>
          <a:latin typeface="CMSS!12"/>
          <a:ea typeface="MS PGothic" pitchFamily="34" charset="-128"/>
        </a:defRPr>
      </a:lvl2pPr>
      <a:lvl3pPr marL="1143000" indent="-228600" algn="l" rtl="0" eaLnBrk="0" fontAlgn="base" hangingPunct="0">
        <a:spcBef>
          <a:spcPct val="0"/>
        </a:spcBef>
        <a:spcAft>
          <a:spcPts val="1200"/>
        </a:spcAft>
        <a:buChar char="•"/>
        <a:defRPr sz="2000">
          <a:solidFill>
            <a:schemeClr val="tx1"/>
          </a:solidFill>
          <a:latin typeface="CMSS!12"/>
          <a:ea typeface="MS PGothic" pitchFamily="34" charset="-128"/>
        </a:defRPr>
      </a:lvl3pPr>
      <a:lvl4pPr marL="1600200" indent="-228600" algn="l" rtl="0" eaLnBrk="0" fontAlgn="base" hangingPunct="0">
        <a:spcBef>
          <a:spcPct val="0"/>
        </a:spcBef>
        <a:spcAft>
          <a:spcPts val="1200"/>
        </a:spcAft>
        <a:buChar char="–"/>
        <a:defRPr sz="2000">
          <a:solidFill>
            <a:schemeClr val="tx1"/>
          </a:solidFill>
          <a:latin typeface="CMSS!12"/>
          <a:ea typeface="MS PGothic" pitchFamily="34" charset="-128"/>
        </a:defRPr>
      </a:lvl4pPr>
      <a:lvl5pPr marL="2057400" indent="-228600" algn="l" rtl="0" eaLnBrk="0" fontAlgn="base" hangingPunct="0">
        <a:spcBef>
          <a:spcPct val="0"/>
        </a:spcBef>
        <a:spcAft>
          <a:spcPts val="1200"/>
        </a:spcAft>
        <a:buChar char="»"/>
        <a:defRPr sz="2000">
          <a:solidFill>
            <a:schemeClr val="tx1"/>
          </a:solidFill>
          <a:latin typeface="CMSS!12"/>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10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54.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4.xml"/><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4.wmf"/><Relationship Id="rId4" Type="http://schemas.openxmlformats.org/officeDocument/2006/relationships/oleObject" Target="../embeddings/oleObject3.bin"/></Relationships>
</file>

<file path=ppt/slides/_rels/slide84.xml.rels><?xml version="1.0" encoding="UTF-8" standalone="yes"?>
<Relationships xmlns="http://schemas.openxmlformats.org/package/2006/relationships"><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9" Type="http://schemas.openxmlformats.org/officeDocument/2006/relationships/tags" Target="../tags/tag38.xml"/><Relationship Id="rId21" Type="http://schemas.openxmlformats.org/officeDocument/2006/relationships/tags" Target="../tags/tag20.xml"/><Relationship Id="rId34" Type="http://schemas.openxmlformats.org/officeDocument/2006/relationships/tags" Target="../tags/tag33.xml"/><Relationship Id="rId42" Type="http://schemas.openxmlformats.org/officeDocument/2006/relationships/tags" Target="../tags/tag41.xml"/><Relationship Id="rId47" Type="http://schemas.openxmlformats.org/officeDocument/2006/relationships/tags" Target="../tags/tag46.xml"/><Relationship Id="rId50" Type="http://schemas.openxmlformats.org/officeDocument/2006/relationships/tags" Target="../tags/tag49.xml"/><Relationship Id="rId55" Type="http://schemas.openxmlformats.org/officeDocument/2006/relationships/oleObject" Target="../embeddings/oleObject7.bin"/><Relationship Id="rId7" Type="http://schemas.openxmlformats.org/officeDocument/2006/relationships/tags" Target="../tags/tag6.xml"/><Relationship Id="rId2" Type="http://schemas.openxmlformats.org/officeDocument/2006/relationships/tags" Target="../tags/tag1.xml"/><Relationship Id="rId16" Type="http://schemas.openxmlformats.org/officeDocument/2006/relationships/tags" Target="../tags/tag15.xml"/><Relationship Id="rId29" Type="http://schemas.openxmlformats.org/officeDocument/2006/relationships/tags" Target="../tags/tag28.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tags" Target="../tags/tag31.xml"/><Relationship Id="rId37" Type="http://schemas.openxmlformats.org/officeDocument/2006/relationships/tags" Target="../tags/tag36.xml"/><Relationship Id="rId40" Type="http://schemas.openxmlformats.org/officeDocument/2006/relationships/tags" Target="../tags/tag39.xml"/><Relationship Id="rId45" Type="http://schemas.openxmlformats.org/officeDocument/2006/relationships/tags" Target="../tags/tag44.xml"/><Relationship Id="rId53" Type="http://schemas.openxmlformats.org/officeDocument/2006/relationships/slideLayout" Target="../slideLayouts/slideLayout2.xml"/><Relationship Id="rId5" Type="http://schemas.openxmlformats.org/officeDocument/2006/relationships/tags" Target="../tags/tag4.xml"/><Relationship Id="rId19" Type="http://schemas.openxmlformats.org/officeDocument/2006/relationships/tags" Target="../tags/tag18.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tags" Target="../tags/tag29.xml"/><Relationship Id="rId35" Type="http://schemas.openxmlformats.org/officeDocument/2006/relationships/tags" Target="../tags/tag34.xml"/><Relationship Id="rId43" Type="http://schemas.openxmlformats.org/officeDocument/2006/relationships/tags" Target="../tags/tag42.xml"/><Relationship Id="rId48" Type="http://schemas.openxmlformats.org/officeDocument/2006/relationships/tags" Target="../tags/tag47.xml"/><Relationship Id="rId56" Type="http://schemas.openxmlformats.org/officeDocument/2006/relationships/image" Target="../media/image55.wmf"/><Relationship Id="rId8" Type="http://schemas.openxmlformats.org/officeDocument/2006/relationships/tags" Target="../tags/tag7.xml"/><Relationship Id="rId51" Type="http://schemas.openxmlformats.org/officeDocument/2006/relationships/tags" Target="../tags/tag50.xml"/><Relationship Id="rId3" Type="http://schemas.openxmlformats.org/officeDocument/2006/relationships/tags" Target="../tags/tag2.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tags" Target="../tags/tag32.xml"/><Relationship Id="rId38" Type="http://schemas.openxmlformats.org/officeDocument/2006/relationships/tags" Target="../tags/tag37.xml"/><Relationship Id="rId46" Type="http://schemas.openxmlformats.org/officeDocument/2006/relationships/tags" Target="../tags/tag45.xml"/><Relationship Id="rId20" Type="http://schemas.openxmlformats.org/officeDocument/2006/relationships/tags" Target="../tags/tag19.xml"/><Relationship Id="rId41" Type="http://schemas.openxmlformats.org/officeDocument/2006/relationships/tags" Target="../tags/tag40.xml"/><Relationship Id="rId54" Type="http://schemas.openxmlformats.org/officeDocument/2006/relationships/notesSlide" Target="../notesSlides/notesSlide15.xml"/><Relationship Id="rId1" Type="http://schemas.openxmlformats.org/officeDocument/2006/relationships/vmlDrawing" Target="../drawings/vmlDrawing3.vml"/><Relationship Id="rId6" Type="http://schemas.openxmlformats.org/officeDocument/2006/relationships/tags" Target="../tags/tag5.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tags" Target="../tags/tag27.xml"/><Relationship Id="rId36" Type="http://schemas.openxmlformats.org/officeDocument/2006/relationships/tags" Target="../tags/tag35.xml"/><Relationship Id="rId49" Type="http://schemas.openxmlformats.org/officeDocument/2006/relationships/tags" Target="../tags/tag48.xml"/><Relationship Id="rId57" Type="http://schemas.openxmlformats.org/officeDocument/2006/relationships/oleObject" Target="../embeddings/oleObject8.bin"/><Relationship Id="rId10" Type="http://schemas.openxmlformats.org/officeDocument/2006/relationships/tags" Target="../tags/tag9.xml"/><Relationship Id="rId31" Type="http://schemas.openxmlformats.org/officeDocument/2006/relationships/tags" Target="../tags/tag30.xml"/><Relationship Id="rId44" Type="http://schemas.openxmlformats.org/officeDocument/2006/relationships/tags" Target="../tags/tag43.xml"/><Relationship Id="rId52" Type="http://schemas.openxmlformats.org/officeDocument/2006/relationships/tags" Target="../tags/tag51.xml"/></Relationships>
</file>

<file path=ppt/slides/_rels/slide85.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tags" Target="../tags/tag54.xml"/><Relationship Id="rId7" Type="http://schemas.openxmlformats.org/officeDocument/2006/relationships/notesSlide" Target="../notesSlides/notesSlide16.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3.xml"/><Relationship Id="rId5" Type="http://schemas.openxmlformats.org/officeDocument/2006/relationships/tags" Target="../tags/tag56.xml"/><Relationship Id="rId4" Type="http://schemas.openxmlformats.org/officeDocument/2006/relationships/tags" Target="../tags/tag55.xml"/></Relationships>
</file>

<file path=ppt/slides/_rels/slide86.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7.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oleObject" Target="../embeddings/oleObject10.bin"/><Relationship Id="rId4" Type="http://schemas.openxmlformats.org/officeDocument/2006/relationships/image" Target="../media/image54.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2"/>
          <p:cNvSpPr>
            <a:spLocks noGrp="1"/>
          </p:cNvSpPr>
          <p:nvPr>
            <p:ph type="ftr" sz="quarter" idx="11"/>
          </p:nvPr>
        </p:nvSpPr>
        <p:spPr>
          <a:xfrm>
            <a:off x="5562600" y="6459538"/>
            <a:ext cx="2895600" cy="287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cs typeface="Arial" pitchFamily="34" charset="0"/>
              </a:rPr>
              <a:t>Transport Layer</a:t>
            </a:r>
          </a:p>
        </p:txBody>
      </p:sp>
      <p:sp>
        <p:nvSpPr>
          <p:cNvPr id="20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cs typeface="Arial" pitchFamily="34" charset="0"/>
              </a:rPr>
              <a:t>3-</a:t>
            </a:r>
            <a:fld id="{FFE443C9-6308-4F65-B556-98137CFA1AFF}" type="slidenum">
              <a:rPr lang="en-US" sz="1200" smtClean="0">
                <a:cs typeface="Arial" pitchFamily="34" charset="0"/>
              </a:rPr>
              <a:pPr algn="l"/>
              <a:t>1</a:t>
            </a:fld>
            <a:endParaRPr lang="en-US" sz="1200" smtClean="0">
              <a:cs typeface="Arial" pitchFamily="34" charset="0"/>
            </a:endParaRPr>
          </a:p>
        </p:txBody>
      </p:sp>
      <p:sp>
        <p:nvSpPr>
          <p:cNvPr id="2052" name="Rectangle 3"/>
          <p:cNvSpPr>
            <a:spLocks noChangeArrowheads="1"/>
          </p:cNvSpPr>
          <p:nvPr/>
        </p:nvSpPr>
        <p:spPr bwMode="auto">
          <a:xfrm>
            <a:off x="2847975" y="3212306"/>
            <a:ext cx="39147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4400" dirty="0">
                <a:solidFill>
                  <a:srgbClr val="000099"/>
                </a:solidFill>
                <a:latin typeface="Gill Sans MT" pitchFamily="34" charset="0"/>
              </a:rPr>
              <a:t>Transport Layer</a:t>
            </a:r>
          </a:p>
        </p:txBody>
      </p:sp>
      <p:sp>
        <p:nvSpPr>
          <p:cNvPr id="2053" name="TextBox 2"/>
          <p:cNvSpPr txBox="1">
            <a:spLocks noChangeArrowheads="1"/>
          </p:cNvSpPr>
          <p:nvPr/>
        </p:nvSpPr>
        <p:spPr bwMode="auto">
          <a:xfrm>
            <a:off x="-1995488" y="3043238"/>
            <a:ext cx="184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92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CDB4389D-20AB-4E1C-BA98-F97A45F809FE}" type="slidenum">
              <a:rPr lang="en-US" sz="1200" smtClean="0"/>
              <a:pPr algn="l"/>
              <a:t>10</a:t>
            </a:fld>
            <a:endParaRPr lang="en-US" sz="1200" smtClean="0"/>
          </a:p>
        </p:txBody>
      </p:sp>
      <p:sp>
        <p:nvSpPr>
          <p:cNvPr id="9220" name="Freeform 157"/>
          <p:cNvSpPr>
            <a:spLocks/>
          </p:cNvSpPr>
          <p:nvPr/>
        </p:nvSpPr>
        <p:spPr bwMode="auto">
          <a:xfrm>
            <a:off x="2767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8198" name="Rectangle 2"/>
          <p:cNvSpPr>
            <a:spLocks noGrp="1" noChangeArrowheads="1"/>
          </p:cNvSpPr>
          <p:nvPr>
            <p:ph type="title"/>
          </p:nvPr>
        </p:nvSpPr>
        <p:spPr>
          <a:xfrm>
            <a:off x="293688" y="142875"/>
            <a:ext cx="7772400" cy="568325"/>
          </a:xfrm>
        </p:spPr>
        <p:txBody>
          <a:bodyPr/>
          <a:lstStyle/>
          <a:p>
            <a:pPr>
              <a:defRPr/>
            </a:pPr>
            <a:r>
              <a:rPr lang="en-US" dirty="0">
                <a:ea typeface="ＭＳ Ｐゴシック" charset="0"/>
                <a:cs typeface="+mj-cs"/>
              </a:rPr>
              <a:t>Multiplexing/</a:t>
            </a:r>
            <a:r>
              <a:rPr lang="en-US" dirty="0" err="1">
                <a:ea typeface="ＭＳ Ｐゴシック" charset="0"/>
                <a:cs typeface="+mj-cs"/>
              </a:rPr>
              <a:t>demultiplexing</a:t>
            </a:r>
            <a:endParaRPr lang="en-US" dirty="0">
              <a:ea typeface="ＭＳ Ｐゴシック" charset="0"/>
              <a:cs typeface="+mj-cs"/>
            </a:endParaRPr>
          </a:p>
        </p:txBody>
      </p:sp>
      <p:sp>
        <p:nvSpPr>
          <p:cNvPr id="9222" name="Text Box 37"/>
          <p:cNvSpPr txBox="1">
            <a:spLocks noChangeArrowheads="1"/>
          </p:cNvSpPr>
          <p:nvPr/>
        </p:nvSpPr>
        <p:spPr bwMode="auto">
          <a:xfrm>
            <a:off x="8007350" y="4068763"/>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process</a:t>
            </a:r>
          </a:p>
        </p:txBody>
      </p:sp>
      <p:sp>
        <p:nvSpPr>
          <p:cNvPr id="9223" name="Text Box 38"/>
          <p:cNvSpPr txBox="1">
            <a:spLocks noChangeArrowheads="1"/>
          </p:cNvSpPr>
          <p:nvPr/>
        </p:nvSpPr>
        <p:spPr bwMode="auto">
          <a:xfrm>
            <a:off x="7981950" y="3667125"/>
            <a:ext cx="755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t>socket</a:t>
            </a:r>
          </a:p>
        </p:txBody>
      </p:sp>
      <p:grpSp>
        <p:nvGrpSpPr>
          <p:cNvPr id="2" name="Group 177"/>
          <p:cNvGrpSpPr>
            <a:grpSpLocks/>
          </p:cNvGrpSpPr>
          <p:nvPr/>
        </p:nvGrpSpPr>
        <p:grpSpPr bwMode="auto">
          <a:xfrm>
            <a:off x="4892675" y="1296988"/>
            <a:ext cx="3808413" cy="1468437"/>
            <a:chOff x="3092" y="990"/>
            <a:chExt cx="2399" cy="925"/>
          </a:xfrm>
        </p:grpSpPr>
        <p:sp>
          <p:nvSpPr>
            <p:cNvPr id="9347" name="Rectangle 41"/>
            <p:cNvSpPr>
              <a:spLocks noChangeArrowheads="1"/>
            </p:cNvSpPr>
            <p:nvPr/>
          </p:nvSpPr>
          <p:spPr bwMode="auto">
            <a:xfrm>
              <a:off x="3092" y="1163"/>
              <a:ext cx="2399" cy="752"/>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lnSpc>
                  <a:spcPct val="80000"/>
                </a:lnSpc>
              </a:pPr>
              <a:r>
                <a:rPr lang="en-US" sz="2400">
                  <a:latin typeface="Gill Sans MT" pitchFamily="34" charset="0"/>
                </a:rPr>
                <a:t>use header info to deliver</a:t>
              </a:r>
            </a:p>
            <a:p>
              <a:pPr eaLnBrk="0" hangingPunct="0">
                <a:lnSpc>
                  <a:spcPct val="80000"/>
                </a:lnSpc>
              </a:pPr>
              <a:r>
                <a:rPr lang="en-US" sz="2400">
                  <a:latin typeface="Gill Sans MT" pitchFamily="34" charset="0"/>
                </a:rPr>
                <a:t>received segments </a:t>
              </a:r>
              <a:r>
                <a:rPr lang="en-US" sz="2400">
                  <a:solidFill>
                    <a:srgbClr val="00B050"/>
                  </a:solidFill>
                  <a:latin typeface="Gill Sans MT" pitchFamily="34" charset="0"/>
                </a:rPr>
                <a:t>to correct </a:t>
              </a:r>
            </a:p>
            <a:p>
              <a:pPr eaLnBrk="0" hangingPunct="0">
                <a:lnSpc>
                  <a:spcPct val="80000"/>
                </a:lnSpc>
              </a:pPr>
              <a:r>
                <a:rPr lang="en-US" sz="2400">
                  <a:solidFill>
                    <a:srgbClr val="00B050"/>
                  </a:solidFill>
                  <a:latin typeface="Gill Sans MT" pitchFamily="34" charset="0"/>
                </a:rPr>
                <a:t>socket</a:t>
              </a:r>
            </a:p>
          </p:txBody>
        </p:sp>
        <p:grpSp>
          <p:nvGrpSpPr>
            <p:cNvPr id="9348" name="Group 42"/>
            <p:cNvGrpSpPr>
              <a:grpSpLocks/>
            </p:cNvGrpSpPr>
            <p:nvPr/>
          </p:nvGrpSpPr>
          <p:grpSpPr bwMode="auto">
            <a:xfrm>
              <a:off x="3188" y="990"/>
              <a:ext cx="1994" cy="288"/>
              <a:chOff x="1136" y="3681"/>
              <a:chExt cx="1600" cy="288"/>
            </a:xfrm>
          </p:grpSpPr>
          <p:sp>
            <p:nvSpPr>
              <p:cNvPr id="9349" name="Rectangle 43"/>
              <p:cNvSpPr>
                <a:spLocks noChangeArrowheads="1"/>
              </p:cNvSpPr>
              <p:nvPr/>
            </p:nvSpPr>
            <p:spPr bwMode="auto">
              <a:xfrm>
                <a:off x="1422" y="3732"/>
                <a:ext cx="1002"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9350" name="Text Box 44"/>
              <p:cNvSpPr txBox="1">
                <a:spLocks noChangeArrowheads="1"/>
              </p:cNvSpPr>
              <p:nvPr/>
            </p:nvSpPr>
            <p:spPr bwMode="auto">
              <a:xfrm>
                <a:off x="1136" y="3681"/>
                <a:ext cx="160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400" i="1">
                    <a:solidFill>
                      <a:srgbClr val="CC0000"/>
                    </a:solidFill>
                    <a:latin typeface="Gill Sans MT" pitchFamily="34" charset="0"/>
                  </a:rPr>
                  <a:t>demultiplexing at receiver:</a:t>
                </a:r>
              </a:p>
            </p:txBody>
          </p:sp>
        </p:grpSp>
      </p:grpSp>
      <p:grpSp>
        <p:nvGrpSpPr>
          <p:cNvPr id="4" name="Group 176"/>
          <p:cNvGrpSpPr>
            <a:grpSpLocks/>
          </p:cNvGrpSpPr>
          <p:nvPr/>
        </p:nvGrpSpPr>
        <p:grpSpPr bwMode="auto">
          <a:xfrm>
            <a:off x="411163" y="1335088"/>
            <a:ext cx="4029075" cy="1466850"/>
            <a:chOff x="259" y="841"/>
            <a:chExt cx="2538" cy="924"/>
          </a:xfrm>
        </p:grpSpPr>
        <p:sp>
          <p:nvSpPr>
            <p:cNvPr id="9342" name="Text Box 45"/>
            <p:cNvSpPr txBox="1">
              <a:spLocks noChangeArrowheads="1"/>
            </p:cNvSpPr>
            <p:nvPr/>
          </p:nvSpPr>
          <p:spPr bwMode="auto">
            <a:xfrm>
              <a:off x="264" y="1068"/>
              <a:ext cx="2533"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0000"/>
                </a:lnSpc>
              </a:pPr>
              <a:r>
                <a:rPr lang="en-US" sz="2400">
                  <a:latin typeface="Gill Sans MT" pitchFamily="34" charset="0"/>
                </a:rPr>
                <a:t>handle data from multiple</a:t>
              </a:r>
            </a:p>
            <a:p>
              <a:pPr algn="l">
                <a:lnSpc>
                  <a:spcPct val="80000"/>
                </a:lnSpc>
              </a:pPr>
              <a:r>
                <a:rPr lang="en-US" sz="2400">
                  <a:latin typeface="Gill Sans MT" pitchFamily="34" charset="0"/>
                </a:rPr>
                <a:t>sockets, add transport header (later used for demultiplexing)</a:t>
              </a:r>
            </a:p>
          </p:txBody>
        </p:sp>
        <p:sp>
          <p:nvSpPr>
            <p:cNvPr id="9343" name="Rectangle 46"/>
            <p:cNvSpPr>
              <a:spLocks noChangeArrowheads="1"/>
            </p:cNvSpPr>
            <p:nvPr/>
          </p:nvSpPr>
          <p:spPr bwMode="auto">
            <a:xfrm>
              <a:off x="259" y="1009"/>
              <a:ext cx="2479" cy="756"/>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grpSp>
          <p:nvGrpSpPr>
            <p:cNvPr id="9344" name="Group 47"/>
            <p:cNvGrpSpPr>
              <a:grpSpLocks/>
            </p:cNvGrpSpPr>
            <p:nvPr/>
          </p:nvGrpSpPr>
          <p:grpSpPr bwMode="auto">
            <a:xfrm>
              <a:off x="332" y="841"/>
              <a:ext cx="1742" cy="288"/>
              <a:chOff x="1101" y="3681"/>
              <a:chExt cx="1673" cy="288"/>
            </a:xfrm>
          </p:grpSpPr>
          <p:sp>
            <p:nvSpPr>
              <p:cNvPr id="9345" name="Rectangle 48"/>
              <p:cNvSpPr>
                <a:spLocks noChangeArrowheads="1"/>
              </p:cNvSpPr>
              <p:nvPr/>
            </p:nvSpPr>
            <p:spPr bwMode="auto">
              <a:xfrm>
                <a:off x="1422" y="3732"/>
                <a:ext cx="1006"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9346" name="Text Box 49"/>
              <p:cNvSpPr txBox="1">
                <a:spLocks noChangeArrowheads="1"/>
              </p:cNvSpPr>
              <p:nvPr/>
            </p:nvSpPr>
            <p:spPr bwMode="auto">
              <a:xfrm>
                <a:off x="1101" y="3681"/>
                <a:ext cx="167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400" i="1">
                    <a:solidFill>
                      <a:srgbClr val="CC0000"/>
                    </a:solidFill>
                    <a:latin typeface="Gill Sans MT" pitchFamily="34" charset="0"/>
                  </a:rPr>
                  <a:t>multiplexing at sender:</a:t>
                </a:r>
              </a:p>
            </p:txBody>
          </p:sp>
        </p:grpSp>
      </p:grpSp>
      <p:grpSp>
        <p:nvGrpSpPr>
          <p:cNvPr id="9226" name="Group 57"/>
          <p:cNvGrpSpPr>
            <a:grpSpLocks/>
          </p:cNvGrpSpPr>
          <p:nvPr/>
        </p:nvGrpSpPr>
        <p:grpSpPr bwMode="auto">
          <a:xfrm>
            <a:off x="7481888" y="3741738"/>
            <a:ext cx="533400" cy="206375"/>
            <a:chOff x="344" y="1846"/>
            <a:chExt cx="336" cy="130"/>
          </a:xfrm>
        </p:grpSpPr>
        <p:sp>
          <p:nvSpPr>
            <p:cNvPr id="9338"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9339"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9340"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9341"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9227" name="Rectangle 23"/>
          <p:cNvSpPr>
            <a:spLocks noChangeArrowheads="1"/>
          </p:cNvSpPr>
          <p:nvPr/>
        </p:nvSpPr>
        <p:spPr bwMode="auto">
          <a:xfrm>
            <a:off x="3314700"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9228" name="Rectangle 24"/>
          <p:cNvSpPr>
            <a:spLocks noChangeArrowheads="1"/>
          </p:cNvSpPr>
          <p:nvPr/>
        </p:nvSpPr>
        <p:spPr bwMode="auto">
          <a:xfrm>
            <a:off x="3279775" y="3248025"/>
            <a:ext cx="1473200" cy="1979613"/>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9229" name="Line 25"/>
          <p:cNvSpPr>
            <a:spLocks noChangeShapeType="1"/>
          </p:cNvSpPr>
          <p:nvPr/>
        </p:nvSpPr>
        <p:spPr bwMode="auto">
          <a:xfrm>
            <a:off x="3286125" y="4017963"/>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0" name="Text Box 26"/>
          <p:cNvSpPr txBox="1">
            <a:spLocks noChangeArrowheads="1"/>
          </p:cNvSpPr>
          <p:nvPr/>
        </p:nvSpPr>
        <p:spPr bwMode="auto">
          <a:xfrm>
            <a:off x="3357563" y="40005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9231" name="Line 27"/>
          <p:cNvSpPr>
            <a:spLocks noChangeShapeType="1"/>
          </p:cNvSpPr>
          <p:nvPr/>
        </p:nvSpPr>
        <p:spPr bwMode="auto">
          <a:xfrm>
            <a:off x="3287713"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2" name="Text Box 26"/>
          <p:cNvSpPr txBox="1">
            <a:spLocks noChangeArrowheads="1"/>
          </p:cNvSpPr>
          <p:nvPr/>
        </p:nvSpPr>
        <p:spPr bwMode="auto">
          <a:xfrm>
            <a:off x="3354388" y="32146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9233" name="Text Box 26"/>
          <p:cNvSpPr txBox="1">
            <a:spLocks noChangeArrowheads="1"/>
          </p:cNvSpPr>
          <p:nvPr/>
        </p:nvSpPr>
        <p:spPr bwMode="auto">
          <a:xfrm>
            <a:off x="3351213" y="49053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9234" name="Text Box 26"/>
          <p:cNvSpPr txBox="1">
            <a:spLocks noChangeArrowheads="1"/>
          </p:cNvSpPr>
          <p:nvPr/>
        </p:nvSpPr>
        <p:spPr bwMode="auto">
          <a:xfrm>
            <a:off x="3351213" y="46196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9235" name="Text Box 26"/>
          <p:cNvSpPr txBox="1">
            <a:spLocks noChangeArrowheads="1"/>
          </p:cNvSpPr>
          <p:nvPr/>
        </p:nvSpPr>
        <p:spPr bwMode="auto">
          <a:xfrm>
            <a:off x="3351213" y="43211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9236" name="Oval 120"/>
          <p:cNvSpPr>
            <a:spLocks noChangeArrowheads="1"/>
          </p:cNvSpPr>
          <p:nvPr/>
        </p:nvSpPr>
        <p:spPr bwMode="auto">
          <a:xfrm>
            <a:off x="4051300" y="3589338"/>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Comic Sans MS" pitchFamily="66" charset="0"/>
              </a:rPr>
              <a:t>P2</a:t>
            </a:r>
          </a:p>
        </p:txBody>
      </p:sp>
      <p:sp>
        <p:nvSpPr>
          <p:cNvPr id="9237" name="Line 27"/>
          <p:cNvSpPr>
            <a:spLocks noChangeShapeType="1"/>
          </p:cNvSpPr>
          <p:nvPr/>
        </p:nvSpPr>
        <p:spPr bwMode="auto">
          <a:xfrm>
            <a:off x="3284538"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8" name="Line 27"/>
          <p:cNvSpPr>
            <a:spLocks noChangeShapeType="1"/>
          </p:cNvSpPr>
          <p:nvPr/>
        </p:nvSpPr>
        <p:spPr bwMode="auto">
          <a:xfrm>
            <a:off x="3281363"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9" name="Oval 128"/>
          <p:cNvSpPr>
            <a:spLocks noChangeArrowheads="1"/>
          </p:cNvSpPr>
          <p:nvPr/>
        </p:nvSpPr>
        <p:spPr bwMode="auto">
          <a:xfrm>
            <a:off x="3346450" y="3589338"/>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Comic Sans MS" pitchFamily="66" charset="0"/>
              </a:rPr>
              <a:t>P1</a:t>
            </a:r>
          </a:p>
        </p:txBody>
      </p:sp>
      <p:grpSp>
        <p:nvGrpSpPr>
          <p:cNvPr id="9240" name="Group 134"/>
          <p:cNvGrpSpPr>
            <a:grpSpLocks/>
          </p:cNvGrpSpPr>
          <p:nvPr/>
        </p:nvGrpSpPr>
        <p:grpSpPr bwMode="auto">
          <a:xfrm>
            <a:off x="4127500" y="3948113"/>
            <a:ext cx="412750" cy="158750"/>
            <a:chOff x="1383" y="2620"/>
            <a:chExt cx="260" cy="100"/>
          </a:xfrm>
        </p:grpSpPr>
        <p:sp>
          <p:nvSpPr>
            <p:cNvPr id="9334"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9335"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9336"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9337"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grpSp>
        <p:nvGrpSpPr>
          <p:cNvPr id="9241" name="Group 135"/>
          <p:cNvGrpSpPr>
            <a:grpSpLocks/>
          </p:cNvGrpSpPr>
          <p:nvPr/>
        </p:nvGrpSpPr>
        <p:grpSpPr bwMode="auto">
          <a:xfrm>
            <a:off x="3425825" y="3940175"/>
            <a:ext cx="412750" cy="158750"/>
            <a:chOff x="1383" y="2620"/>
            <a:chExt cx="260" cy="100"/>
          </a:xfrm>
        </p:grpSpPr>
        <p:sp>
          <p:nvSpPr>
            <p:cNvPr id="9330"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9331"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9332"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9333"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9242" name="Freeform 141"/>
          <p:cNvSpPr>
            <a:spLocks/>
          </p:cNvSpPr>
          <p:nvPr/>
        </p:nvSpPr>
        <p:spPr bwMode="auto">
          <a:xfrm>
            <a:off x="1793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 name="T18" fmla="*/ 0 w 1361"/>
              <a:gd name="T19" fmla="*/ 0 h 1253"/>
              <a:gd name="T20" fmla="*/ 1361 w 1361"/>
              <a:gd name="T21" fmla="*/ 1253 h 1253"/>
            </a:gdLst>
            <a:ahLst/>
            <a:cxnLst>
              <a:cxn ang="T12">
                <a:pos x="T0" y="T1"/>
              </a:cxn>
              <a:cxn ang="T13">
                <a:pos x="T2" y="T3"/>
              </a:cxn>
              <a:cxn ang="T14">
                <a:pos x="T4" y="T5"/>
              </a:cxn>
              <a:cxn ang="T15">
                <a:pos x="T6" y="T7"/>
              </a:cxn>
              <a:cxn ang="T16">
                <a:pos x="T8" y="T9"/>
              </a:cxn>
              <a:cxn ang="T17">
                <a:pos x="T10" y="T11"/>
              </a:cxn>
            </a:cxnLst>
            <a:rect l="T18" t="T19" r="T20" b="T21"/>
            <a:pathLst>
              <a:path w="1361" h="1253">
                <a:moveTo>
                  <a:pt x="0" y="216"/>
                </a:moveTo>
                <a:lnTo>
                  <a:pt x="7" y="1252"/>
                </a:lnTo>
                <a:lnTo>
                  <a:pt x="1320" y="1253"/>
                </a:lnTo>
                <a:lnTo>
                  <a:pt x="1361" y="1252"/>
                </a:lnTo>
                <a:lnTo>
                  <a:pt x="1353" y="114"/>
                </a:lnTo>
                <a:lnTo>
                  <a:pt x="1178" y="0"/>
                </a:lnTo>
              </a:path>
            </a:pathLst>
          </a:custGeom>
          <a:noFill/>
          <a:ln w="19050">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9243" name="Freeform 142"/>
          <p:cNvSpPr>
            <a:spLocks/>
          </p:cNvSpPr>
          <p:nvPr/>
        </p:nvSpPr>
        <p:spPr bwMode="auto">
          <a:xfrm>
            <a:off x="1857375" y="4029075"/>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 name="T15" fmla="*/ 0 w 1236"/>
              <a:gd name="T16" fmla="*/ 0 h 1195"/>
              <a:gd name="T17" fmla="*/ 1236 w 1236"/>
              <a:gd name="T18" fmla="*/ 1195 h 1195"/>
            </a:gdLst>
            <a:ahLst/>
            <a:cxnLst>
              <a:cxn ang="T10">
                <a:pos x="T0" y="T1"/>
              </a:cxn>
              <a:cxn ang="T11">
                <a:pos x="T2" y="T3"/>
              </a:cxn>
              <a:cxn ang="T12">
                <a:pos x="T4" y="T5"/>
              </a:cxn>
              <a:cxn ang="T13">
                <a:pos x="T6" y="T7"/>
              </a:cxn>
              <a:cxn ang="T14">
                <a:pos x="T8" y="T9"/>
              </a:cxn>
            </a:cxnLst>
            <a:rect l="T15" t="T16" r="T17" b="T18"/>
            <a:pathLst>
              <a:path w="1236" h="1195">
                <a:moveTo>
                  <a:pt x="0" y="202"/>
                </a:moveTo>
                <a:lnTo>
                  <a:pt x="6" y="1194"/>
                </a:lnTo>
                <a:lnTo>
                  <a:pt x="1236" y="1195"/>
                </a:lnTo>
                <a:lnTo>
                  <a:pt x="1227" y="150"/>
                </a:lnTo>
                <a:lnTo>
                  <a:pt x="1069" y="0"/>
                </a:lnTo>
              </a:path>
            </a:pathLst>
          </a:custGeom>
          <a:noFill/>
          <a:ln w="19050">
            <a:solidFill>
              <a:srgbClr val="000099"/>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9244" name="Rectangle 23"/>
          <p:cNvSpPr>
            <a:spLocks noChangeArrowheads="1"/>
          </p:cNvSpPr>
          <p:nvPr/>
        </p:nvSpPr>
        <p:spPr bwMode="auto">
          <a:xfrm>
            <a:off x="5576888"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9245" name="Rectangle 24"/>
          <p:cNvSpPr>
            <a:spLocks noChangeArrowheads="1"/>
          </p:cNvSpPr>
          <p:nvPr/>
        </p:nvSpPr>
        <p:spPr bwMode="auto">
          <a:xfrm>
            <a:off x="5538788" y="3617913"/>
            <a:ext cx="1273175" cy="1979612"/>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9246" name="Line 25"/>
          <p:cNvSpPr>
            <a:spLocks noChangeShapeType="1"/>
          </p:cNvSpPr>
          <p:nvPr/>
        </p:nvSpPr>
        <p:spPr bwMode="auto">
          <a:xfrm>
            <a:off x="5548313" y="43783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7" name="Text Box 26"/>
          <p:cNvSpPr txBox="1">
            <a:spLocks noChangeArrowheads="1"/>
          </p:cNvSpPr>
          <p:nvPr/>
        </p:nvSpPr>
        <p:spPr bwMode="auto">
          <a:xfrm>
            <a:off x="5505450" y="4360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9248" name="Line 27"/>
          <p:cNvSpPr>
            <a:spLocks noChangeShapeType="1"/>
          </p:cNvSpPr>
          <p:nvPr/>
        </p:nvSpPr>
        <p:spPr bwMode="auto">
          <a:xfrm>
            <a:off x="5556250" y="4699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9" name="Line 28"/>
          <p:cNvSpPr>
            <a:spLocks noChangeShapeType="1"/>
          </p:cNvSpPr>
          <p:nvPr/>
        </p:nvSpPr>
        <p:spPr bwMode="auto">
          <a:xfrm>
            <a:off x="5541963" y="50085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0" name="Line 29"/>
          <p:cNvSpPr>
            <a:spLocks noChangeShapeType="1"/>
          </p:cNvSpPr>
          <p:nvPr/>
        </p:nvSpPr>
        <p:spPr bwMode="auto">
          <a:xfrm>
            <a:off x="5541963" y="52943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1" name="Text Box 26"/>
          <p:cNvSpPr txBox="1">
            <a:spLocks noChangeArrowheads="1"/>
          </p:cNvSpPr>
          <p:nvPr/>
        </p:nvSpPr>
        <p:spPr bwMode="auto">
          <a:xfrm>
            <a:off x="5540375" y="36083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9252" name="Text Box 26"/>
          <p:cNvSpPr txBox="1">
            <a:spLocks noChangeArrowheads="1"/>
          </p:cNvSpPr>
          <p:nvPr/>
        </p:nvSpPr>
        <p:spPr bwMode="auto">
          <a:xfrm>
            <a:off x="5495925" y="52657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9253" name="Text Box 26"/>
          <p:cNvSpPr txBox="1">
            <a:spLocks noChangeArrowheads="1"/>
          </p:cNvSpPr>
          <p:nvPr/>
        </p:nvSpPr>
        <p:spPr bwMode="auto">
          <a:xfrm>
            <a:off x="5514975" y="49799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9254" name="Text Box 26"/>
          <p:cNvSpPr txBox="1">
            <a:spLocks noChangeArrowheads="1"/>
          </p:cNvSpPr>
          <p:nvPr/>
        </p:nvSpPr>
        <p:spPr bwMode="auto">
          <a:xfrm>
            <a:off x="5505450" y="46847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9255" name="Oval 101"/>
          <p:cNvSpPr>
            <a:spLocks noChangeArrowheads="1"/>
          </p:cNvSpPr>
          <p:nvPr/>
        </p:nvSpPr>
        <p:spPr bwMode="auto">
          <a:xfrm>
            <a:off x="5875338" y="3949700"/>
            <a:ext cx="598487"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Comic Sans MS" pitchFamily="66" charset="0"/>
              </a:rPr>
              <a:t>P4</a:t>
            </a:r>
          </a:p>
        </p:txBody>
      </p:sp>
      <p:sp>
        <p:nvSpPr>
          <p:cNvPr id="9256" name="Freeform 103"/>
          <p:cNvSpPr>
            <a:spLocks/>
          </p:cNvSpPr>
          <p:nvPr/>
        </p:nvSpPr>
        <p:spPr bwMode="auto">
          <a:xfrm>
            <a:off x="6824663"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en-US"/>
          </a:p>
        </p:txBody>
      </p:sp>
      <p:sp>
        <p:nvSpPr>
          <p:cNvPr id="9257" name="Freeform 70"/>
          <p:cNvSpPr>
            <a:spLocks/>
          </p:cNvSpPr>
          <p:nvPr/>
        </p:nvSpPr>
        <p:spPr bwMode="auto">
          <a:xfrm>
            <a:off x="635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9258" name="Rectangle 23"/>
          <p:cNvSpPr>
            <a:spLocks noChangeArrowheads="1"/>
          </p:cNvSpPr>
          <p:nvPr/>
        </p:nvSpPr>
        <p:spPr bwMode="auto">
          <a:xfrm>
            <a:off x="1231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9259" name="Rectangle 24"/>
          <p:cNvSpPr>
            <a:spLocks noChangeArrowheads="1"/>
          </p:cNvSpPr>
          <p:nvPr/>
        </p:nvSpPr>
        <p:spPr bwMode="auto">
          <a:xfrm>
            <a:off x="1193800" y="3625850"/>
            <a:ext cx="1273175" cy="1979613"/>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9260" name="Line 25"/>
          <p:cNvSpPr>
            <a:spLocks noChangeShapeType="1"/>
          </p:cNvSpPr>
          <p:nvPr/>
        </p:nvSpPr>
        <p:spPr bwMode="auto">
          <a:xfrm>
            <a:off x="1203325" y="43862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1" name="Text Box 26"/>
          <p:cNvSpPr txBox="1">
            <a:spLocks noChangeArrowheads="1"/>
          </p:cNvSpPr>
          <p:nvPr/>
        </p:nvSpPr>
        <p:spPr bwMode="auto">
          <a:xfrm>
            <a:off x="1160463" y="4368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9262" name="Line 27"/>
          <p:cNvSpPr>
            <a:spLocks noChangeShapeType="1"/>
          </p:cNvSpPr>
          <p:nvPr/>
        </p:nvSpPr>
        <p:spPr bwMode="auto">
          <a:xfrm>
            <a:off x="1211263" y="4706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3" name="Line 28"/>
          <p:cNvSpPr>
            <a:spLocks noChangeShapeType="1"/>
          </p:cNvSpPr>
          <p:nvPr/>
        </p:nvSpPr>
        <p:spPr bwMode="auto">
          <a:xfrm>
            <a:off x="1196975" y="50165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4" name="Line 29"/>
          <p:cNvSpPr>
            <a:spLocks noChangeShapeType="1"/>
          </p:cNvSpPr>
          <p:nvPr/>
        </p:nvSpPr>
        <p:spPr bwMode="auto">
          <a:xfrm>
            <a:off x="1196975" y="53022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5" name="Text Box 26"/>
          <p:cNvSpPr txBox="1">
            <a:spLocks noChangeArrowheads="1"/>
          </p:cNvSpPr>
          <p:nvPr/>
        </p:nvSpPr>
        <p:spPr bwMode="auto">
          <a:xfrm>
            <a:off x="1195388" y="36163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9266" name="Text Box 26"/>
          <p:cNvSpPr txBox="1">
            <a:spLocks noChangeArrowheads="1"/>
          </p:cNvSpPr>
          <p:nvPr/>
        </p:nvSpPr>
        <p:spPr bwMode="auto">
          <a:xfrm>
            <a:off x="1150938" y="52736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9267" name="Text Box 26"/>
          <p:cNvSpPr txBox="1">
            <a:spLocks noChangeArrowheads="1"/>
          </p:cNvSpPr>
          <p:nvPr/>
        </p:nvSpPr>
        <p:spPr bwMode="auto">
          <a:xfrm>
            <a:off x="1169988" y="49879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9268" name="Text Box 26"/>
          <p:cNvSpPr txBox="1">
            <a:spLocks noChangeArrowheads="1"/>
          </p:cNvSpPr>
          <p:nvPr/>
        </p:nvSpPr>
        <p:spPr bwMode="auto">
          <a:xfrm>
            <a:off x="1160463" y="46926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9269" name="Oval 23"/>
          <p:cNvSpPr>
            <a:spLocks noChangeArrowheads="1"/>
          </p:cNvSpPr>
          <p:nvPr/>
        </p:nvSpPr>
        <p:spPr bwMode="auto">
          <a:xfrm>
            <a:off x="1530350" y="3957638"/>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Comic Sans MS" pitchFamily="66" charset="0"/>
              </a:rPr>
              <a:t>P3</a:t>
            </a:r>
          </a:p>
        </p:txBody>
      </p:sp>
      <p:grpSp>
        <p:nvGrpSpPr>
          <p:cNvPr id="9270" name="Group 149"/>
          <p:cNvGrpSpPr>
            <a:grpSpLocks/>
          </p:cNvGrpSpPr>
          <p:nvPr/>
        </p:nvGrpSpPr>
        <p:grpSpPr bwMode="auto">
          <a:xfrm>
            <a:off x="1620838" y="4295775"/>
            <a:ext cx="412750" cy="158750"/>
            <a:chOff x="1287" y="2524"/>
            <a:chExt cx="260" cy="100"/>
          </a:xfrm>
        </p:grpSpPr>
        <p:sp>
          <p:nvSpPr>
            <p:cNvPr id="9326"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9327"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9328"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9329"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grpSp>
        <p:nvGrpSpPr>
          <p:cNvPr id="9271" name="Group 150"/>
          <p:cNvGrpSpPr>
            <a:grpSpLocks/>
          </p:cNvGrpSpPr>
          <p:nvPr/>
        </p:nvGrpSpPr>
        <p:grpSpPr bwMode="auto">
          <a:xfrm>
            <a:off x="5961063" y="4294188"/>
            <a:ext cx="412750" cy="158750"/>
            <a:chOff x="1287" y="2524"/>
            <a:chExt cx="260" cy="100"/>
          </a:xfrm>
        </p:grpSpPr>
        <p:sp>
          <p:nvSpPr>
            <p:cNvPr id="9322"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9323"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9324"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9325"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9272" name="Freeform 146"/>
          <p:cNvSpPr>
            <a:spLocks/>
          </p:cNvSpPr>
          <p:nvPr/>
        </p:nvSpPr>
        <p:spPr bwMode="auto">
          <a:xfrm>
            <a:off x="4008438" y="3995738"/>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 name="T15" fmla="*/ 0 w 1369"/>
              <a:gd name="T16" fmla="*/ 0 h 1253"/>
              <a:gd name="T17" fmla="*/ 1369 w 1369"/>
              <a:gd name="T18" fmla="*/ 1253 h 1253"/>
            </a:gdLst>
            <a:ahLst/>
            <a:cxnLst>
              <a:cxn ang="T10">
                <a:pos x="T0" y="T1"/>
              </a:cxn>
              <a:cxn ang="T11">
                <a:pos x="T2" y="T3"/>
              </a:cxn>
              <a:cxn ang="T12">
                <a:pos x="T4" y="T5"/>
              </a:cxn>
              <a:cxn ang="T13">
                <a:pos x="T6" y="T7"/>
              </a:cxn>
              <a:cxn ang="T14">
                <a:pos x="T8" y="T9"/>
              </a:cxn>
            </a:cxnLst>
            <a:rect l="T15" t="T16" r="T17" b="T18"/>
            <a:pathLst>
              <a:path w="1369" h="1253">
                <a:moveTo>
                  <a:pt x="1369" y="216"/>
                </a:moveTo>
                <a:lnTo>
                  <a:pt x="1362" y="1252"/>
                </a:lnTo>
                <a:lnTo>
                  <a:pt x="16" y="1253"/>
                </a:lnTo>
                <a:lnTo>
                  <a:pt x="0" y="121"/>
                </a:lnTo>
                <a:lnTo>
                  <a:pt x="191" y="0"/>
                </a:lnTo>
              </a:path>
            </a:pathLst>
          </a:custGeom>
          <a:noFill/>
          <a:ln w="19050">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9273" name="Freeform 147"/>
          <p:cNvSpPr>
            <a:spLocks/>
          </p:cNvSpPr>
          <p:nvPr/>
        </p:nvSpPr>
        <p:spPr bwMode="auto">
          <a:xfrm>
            <a:off x="4127500" y="4027488"/>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 name="T15" fmla="*/ 0 w 1250"/>
              <a:gd name="T16" fmla="*/ 0 h 1182"/>
              <a:gd name="T17" fmla="*/ 1250 w 1250"/>
              <a:gd name="T18" fmla="*/ 1182 h 1182"/>
            </a:gdLst>
            <a:ahLst/>
            <a:cxnLst>
              <a:cxn ang="T10">
                <a:pos x="T0" y="T1"/>
              </a:cxn>
              <a:cxn ang="T11">
                <a:pos x="T2" y="T3"/>
              </a:cxn>
              <a:cxn ang="T12">
                <a:pos x="T4" y="T5"/>
              </a:cxn>
              <a:cxn ang="T13">
                <a:pos x="T6" y="T7"/>
              </a:cxn>
              <a:cxn ang="T14">
                <a:pos x="T8" y="T9"/>
              </a:cxn>
            </a:cxnLst>
            <a:rect l="T15" t="T16" r="T17" b="T18"/>
            <a:pathLst>
              <a:path w="1250" h="1182">
                <a:moveTo>
                  <a:pt x="1250" y="190"/>
                </a:moveTo>
                <a:lnTo>
                  <a:pt x="1244" y="1182"/>
                </a:lnTo>
                <a:lnTo>
                  <a:pt x="19" y="1181"/>
                </a:lnTo>
                <a:lnTo>
                  <a:pt x="0" y="155"/>
                </a:lnTo>
                <a:lnTo>
                  <a:pt x="171" y="0"/>
                </a:lnTo>
              </a:path>
            </a:pathLst>
          </a:custGeom>
          <a:noFill/>
          <a:ln w="19050">
            <a:solidFill>
              <a:srgbClr val="000099"/>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9274" name="Oval 36"/>
          <p:cNvSpPr>
            <a:spLocks noChangeArrowheads="1"/>
          </p:cNvSpPr>
          <p:nvPr/>
        </p:nvSpPr>
        <p:spPr bwMode="auto">
          <a:xfrm>
            <a:off x="7467600" y="4106863"/>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endParaRPr lang="en-US">
              <a:latin typeface="Comic Sans MS" pitchFamily="66" charset="0"/>
            </a:endParaRPr>
          </a:p>
        </p:txBody>
      </p:sp>
      <p:grpSp>
        <p:nvGrpSpPr>
          <p:cNvPr id="11" name="Group 169"/>
          <p:cNvGrpSpPr>
            <a:grpSpLocks/>
          </p:cNvGrpSpPr>
          <p:nvPr/>
        </p:nvGrpSpPr>
        <p:grpSpPr bwMode="auto">
          <a:xfrm>
            <a:off x="2962275" y="2854325"/>
            <a:ext cx="1292225" cy="1454150"/>
            <a:chOff x="1868" y="1796"/>
            <a:chExt cx="814" cy="916"/>
          </a:xfrm>
        </p:grpSpPr>
        <p:sp>
          <p:nvSpPr>
            <p:cNvPr id="9319" name="Oval 166"/>
            <p:cNvSpPr>
              <a:spLocks noChangeArrowheads="1"/>
            </p:cNvSpPr>
            <p:nvPr/>
          </p:nvSpPr>
          <p:spPr bwMode="auto">
            <a:xfrm>
              <a:off x="2318" y="2668"/>
              <a:ext cx="124" cy="44"/>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9320" name="Oval 167"/>
            <p:cNvSpPr>
              <a:spLocks noChangeArrowheads="1"/>
            </p:cNvSpPr>
            <p:nvPr/>
          </p:nvSpPr>
          <p:spPr bwMode="auto">
            <a:xfrm>
              <a:off x="2558" y="2668"/>
              <a:ext cx="124" cy="44"/>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9321"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 name="T9" fmla="*/ 0 w 434"/>
                <a:gd name="T10" fmla="*/ 0 h 904"/>
                <a:gd name="T11" fmla="*/ 434 w 434"/>
                <a:gd name="T12" fmla="*/ 904 h 904"/>
              </a:gdLst>
              <a:ahLst/>
              <a:cxnLst>
                <a:cxn ang="T6">
                  <a:pos x="T0" y="T1"/>
                </a:cxn>
                <a:cxn ang="T7">
                  <a:pos x="T2" y="T3"/>
                </a:cxn>
                <a:cxn ang="T8">
                  <a:pos x="T4" y="T5"/>
                </a:cxn>
              </a:cxnLst>
              <a:rect l="T9" t="T10" r="T11" b="T12"/>
              <a:pathLst>
                <a:path w="434" h="904">
                  <a:moveTo>
                    <a:pt x="434" y="904"/>
                  </a:moveTo>
                  <a:lnTo>
                    <a:pt x="2" y="902"/>
                  </a:lnTo>
                  <a:lnTo>
                    <a:pt x="0" y="0"/>
                  </a:lnTo>
                </a:path>
              </a:pathLst>
            </a:custGeom>
            <a:noFill/>
            <a:ln w="1905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12" name="Group 172"/>
          <p:cNvGrpSpPr>
            <a:grpSpLocks/>
          </p:cNvGrpSpPr>
          <p:nvPr/>
        </p:nvGrpSpPr>
        <p:grpSpPr bwMode="auto">
          <a:xfrm>
            <a:off x="3870325" y="2809875"/>
            <a:ext cx="1047750" cy="1441450"/>
            <a:chOff x="2432" y="1758"/>
            <a:chExt cx="660" cy="908"/>
          </a:xfrm>
        </p:grpSpPr>
        <p:sp>
          <p:nvSpPr>
            <p:cNvPr id="9317" name="Oval 170"/>
            <p:cNvSpPr>
              <a:spLocks noChangeArrowheads="1"/>
            </p:cNvSpPr>
            <p:nvPr/>
          </p:nvSpPr>
          <p:spPr bwMode="auto">
            <a:xfrm>
              <a:off x="2432" y="2564"/>
              <a:ext cx="144" cy="102"/>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9318"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 name="T12" fmla="*/ 0 w 586"/>
                <a:gd name="T13" fmla="*/ 0 h 810"/>
                <a:gd name="T14" fmla="*/ 586 w 586"/>
                <a:gd name="T15" fmla="*/ 810 h 810"/>
              </a:gdLst>
              <a:ahLst/>
              <a:cxnLst>
                <a:cxn ang="T8">
                  <a:pos x="T0" y="T1"/>
                </a:cxn>
                <a:cxn ang="T9">
                  <a:pos x="T2" y="T3"/>
                </a:cxn>
                <a:cxn ang="T10">
                  <a:pos x="T4" y="T5"/>
                </a:cxn>
                <a:cxn ang="T11">
                  <a:pos x="T6" y="T7"/>
                </a:cxn>
              </a:cxnLst>
              <a:rect l="T12" t="T13" r="T14" b="T15"/>
              <a:pathLst>
                <a:path w="586" h="810">
                  <a:moveTo>
                    <a:pt x="0" y="810"/>
                  </a:moveTo>
                  <a:lnTo>
                    <a:pt x="2" y="808"/>
                  </a:lnTo>
                  <a:lnTo>
                    <a:pt x="2" y="170"/>
                  </a:lnTo>
                  <a:lnTo>
                    <a:pt x="586" y="0"/>
                  </a:lnTo>
                </a:path>
              </a:pathLst>
            </a:custGeom>
            <a:noFill/>
            <a:ln w="127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9277" name="Group 179"/>
          <p:cNvGrpSpPr>
            <a:grpSpLocks/>
          </p:cNvGrpSpPr>
          <p:nvPr/>
        </p:nvGrpSpPr>
        <p:grpSpPr bwMode="auto">
          <a:xfrm>
            <a:off x="169863" y="5126038"/>
            <a:ext cx="800100" cy="828675"/>
            <a:chOff x="-44" y="1473"/>
            <a:chExt cx="981" cy="1105"/>
          </a:xfrm>
        </p:grpSpPr>
        <p:pic>
          <p:nvPicPr>
            <p:cNvPr id="9315"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6" name="Freeform 181"/>
            <p:cNvSpPr>
              <a:spLocks/>
            </p:cNvSpPr>
            <p:nvPr/>
          </p:nvSpPr>
          <p:spPr bwMode="auto">
            <a:xfrm flipH="1">
              <a:off x="374" y="1579"/>
              <a:ext cx="477" cy="506"/>
            </a:xfrm>
            <a:custGeom>
              <a:avLst/>
              <a:gdLst>
                <a:gd name="T0" fmla="*/ 0 w 356"/>
                <a:gd name="T1" fmla="*/ 0 h 368"/>
                <a:gd name="T2" fmla="*/ 336349 w 356"/>
                <a:gd name="T3" fmla="*/ 29480 h 368"/>
                <a:gd name="T4" fmla="*/ 399006 w 356"/>
                <a:gd name="T5" fmla="*/ 614167 h 368"/>
                <a:gd name="T6" fmla="*/ 87935 w 356"/>
                <a:gd name="T7" fmla="*/ 76809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9278" name="Group 182"/>
          <p:cNvGrpSpPr>
            <a:grpSpLocks/>
          </p:cNvGrpSpPr>
          <p:nvPr/>
        </p:nvGrpSpPr>
        <p:grpSpPr bwMode="auto">
          <a:xfrm flipH="1">
            <a:off x="7151688" y="5040313"/>
            <a:ext cx="788987" cy="782637"/>
            <a:chOff x="-44" y="1473"/>
            <a:chExt cx="981" cy="1105"/>
          </a:xfrm>
        </p:grpSpPr>
        <p:pic>
          <p:nvPicPr>
            <p:cNvPr id="9313"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4" name="Freeform 184"/>
            <p:cNvSpPr>
              <a:spLocks/>
            </p:cNvSpPr>
            <p:nvPr/>
          </p:nvSpPr>
          <p:spPr bwMode="auto">
            <a:xfrm flipH="1">
              <a:off x="374" y="1579"/>
              <a:ext cx="477" cy="506"/>
            </a:xfrm>
            <a:custGeom>
              <a:avLst/>
              <a:gdLst>
                <a:gd name="T0" fmla="*/ 0 w 356"/>
                <a:gd name="T1" fmla="*/ 0 h 368"/>
                <a:gd name="T2" fmla="*/ 336349 w 356"/>
                <a:gd name="T3" fmla="*/ 29480 h 368"/>
                <a:gd name="T4" fmla="*/ 399006 w 356"/>
                <a:gd name="T5" fmla="*/ 614167 h 368"/>
                <a:gd name="T6" fmla="*/ 87935 w 356"/>
                <a:gd name="T7" fmla="*/ 76809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9279" name="Group 185"/>
          <p:cNvGrpSpPr>
            <a:grpSpLocks/>
          </p:cNvGrpSpPr>
          <p:nvPr/>
        </p:nvGrpSpPr>
        <p:grpSpPr bwMode="auto">
          <a:xfrm>
            <a:off x="2741613" y="4625975"/>
            <a:ext cx="358775" cy="704850"/>
            <a:chOff x="4140" y="429"/>
            <a:chExt cx="1425" cy="2396"/>
          </a:xfrm>
        </p:grpSpPr>
        <p:sp>
          <p:nvSpPr>
            <p:cNvPr id="9281" name="Freeform 186"/>
            <p:cNvSpPr>
              <a:spLocks/>
            </p:cNvSpPr>
            <p:nvPr/>
          </p:nvSpPr>
          <p:spPr bwMode="auto">
            <a:xfrm>
              <a:off x="5268" y="433"/>
              <a:ext cx="283" cy="2286"/>
            </a:xfrm>
            <a:custGeom>
              <a:avLst/>
              <a:gdLst>
                <a:gd name="T0" fmla="*/ 2 w 354"/>
                <a:gd name="T1" fmla="*/ 0 h 2742"/>
                <a:gd name="T2" fmla="*/ 2 w 354"/>
                <a:gd name="T3" fmla="*/ 5 h 2742"/>
                <a:gd name="T4" fmla="*/ 2 w 354"/>
                <a:gd name="T5" fmla="*/ 33 h 2742"/>
                <a:gd name="T6" fmla="*/ 0 w 354"/>
                <a:gd name="T7" fmla="*/ 35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2"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9283" name="Freeform 188"/>
            <p:cNvSpPr>
              <a:spLocks/>
            </p:cNvSpPr>
            <p:nvPr/>
          </p:nvSpPr>
          <p:spPr bwMode="auto">
            <a:xfrm>
              <a:off x="5321" y="570"/>
              <a:ext cx="169" cy="2115"/>
            </a:xfrm>
            <a:custGeom>
              <a:avLst/>
              <a:gdLst>
                <a:gd name="T0" fmla="*/ 2 w 211"/>
                <a:gd name="T1" fmla="*/ 0 h 2537"/>
                <a:gd name="T2" fmla="*/ 2 w 211"/>
                <a:gd name="T3" fmla="*/ 3 h 2537"/>
                <a:gd name="T4" fmla="*/ 2 w 211"/>
                <a:gd name="T5" fmla="*/ 3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4" name="Freeform 189"/>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5"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9286" name="Group 191"/>
            <p:cNvGrpSpPr>
              <a:grpSpLocks/>
            </p:cNvGrpSpPr>
            <p:nvPr/>
          </p:nvGrpSpPr>
          <p:grpSpPr bwMode="auto">
            <a:xfrm>
              <a:off x="4749" y="668"/>
              <a:ext cx="581" cy="145"/>
              <a:chOff x="614" y="2568"/>
              <a:chExt cx="725" cy="139"/>
            </a:xfrm>
          </p:grpSpPr>
          <p:sp>
            <p:nvSpPr>
              <p:cNvPr id="9311" name="AutoShape 192"/>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9312"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9287"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9288" name="Group 195"/>
            <p:cNvGrpSpPr>
              <a:grpSpLocks/>
            </p:cNvGrpSpPr>
            <p:nvPr/>
          </p:nvGrpSpPr>
          <p:grpSpPr bwMode="auto">
            <a:xfrm>
              <a:off x="4747" y="994"/>
              <a:ext cx="581" cy="134"/>
              <a:chOff x="614" y="2568"/>
              <a:chExt cx="725" cy="139"/>
            </a:xfrm>
          </p:grpSpPr>
          <p:sp>
            <p:nvSpPr>
              <p:cNvPr id="9309" name="AutoShape 196"/>
              <p:cNvSpPr>
                <a:spLocks noChangeArrowheads="1"/>
              </p:cNvSpPr>
              <p:nvPr/>
            </p:nvSpPr>
            <p:spPr bwMode="auto">
              <a:xfrm>
                <a:off x="612" y="2570"/>
                <a:ext cx="724" cy="15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9310"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9289"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sp>
          <p:nvSpPr>
            <p:cNvPr id="9290"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9291" name="Group 200"/>
            <p:cNvGrpSpPr>
              <a:grpSpLocks/>
            </p:cNvGrpSpPr>
            <p:nvPr/>
          </p:nvGrpSpPr>
          <p:grpSpPr bwMode="auto">
            <a:xfrm>
              <a:off x="4735" y="1627"/>
              <a:ext cx="582" cy="151"/>
              <a:chOff x="614" y="2568"/>
              <a:chExt cx="725" cy="139"/>
            </a:xfrm>
          </p:grpSpPr>
          <p:sp>
            <p:nvSpPr>
              <p:cNvPr id="9307" name="AutoShape 201"/>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9308"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9292" name="Freeform 203"/>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93" name="Group 204"/>
            <p:cNvGrpSpPr>
              <a:grpSpLocks/>
            </p:cNvGrpSpPr>
            <p:nvPr/>
          </p:nvGrpSpPr>
          <p:grpSpPr bwMode="auto">
            <a:xfrm>
              <a:off x="4739" y="1327"/>
              <a:ext cx="582" cy="139"/>
              <a:chOff x="614" y="2568"/>
              <a:chExt cx="725" cy="139"/>
            </a:xfrm>
          </p:grpSpPr>
          <p:sp>
            <p:nvSpPr>
              <p:cNvPr id="9305" name="AutoShape 205"/>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9306"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9294"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lgn="ctr" eaLnBrk="0" hangingPunct="0"/>
              <a:endParaRPr lang="en-US"/>
            </a:p>
          </p:txBody>
        </p:sp>
        <p:sp>
          <p:nvSpPr>
            <p:cNvPr id="9295" name="Freeform 208"/>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Freeform 209"/>
            <p:cNvSpPr>
              <a:spLocks/>
            </p:cNvSpPr>
            <p:nvPr/>
          </p:nvSpPr>
          <p:spPr bwMode="auto">
            <a:xfrm>
              <a:off x="5315" y="680"/>
              <a:ext cx="244" cy="240"/>
            </a:xfrm>
            <a:custGeom>
              <a:avLst/>
              <a:gdLst>
                <a:gd name="T0" fmla="*/ 0 w 304"/>
                <a:gd name="T1" fmla="*/ 0 h 288"/>
                <a:gd name="T2" fmla="*/ 2 w 304"/>
                <a:gd name="T3" fmla="*/ 3 h 288"/>
                <a:gd name="T4" fmla="*/ 2 w 304"/>
                <a:gd name="T5" fmla="*/ 4 h 288"/>
                <a:gd name="T6" fmla="*/ 2 w 304"/>
                <a:gd name="T7" fmla="*/ 3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7" name="Oval 210"/>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9298" name="Freeform 211"/>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9"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p>
              <a:pPr algn="ctr" eaLnBrk="0" hangingPunct="0"/>
              <a:endParaRPr lang="en-US"/>
            </a:p>
          </p:txBody>
        </p:sp>
        <p:sp>
          <p:nvSpPr>
            <p:cNvPr id="9300"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lgn="ctr" eaLnBrk="0" hangingPunct="0"/>
              <a:endParaRPr lang="en-US"/>
            </a:p>
          </p:txBody>
        </p:sp>
        <p:sp>
          <p:nvSpPr>
            <p:cNvPr id="9301" name="Oval 214"/>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9302" name="Oval 215"/>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sz="1800">
                <a:solidFill>
                  <a:srgbClr val="FF0000"/>
                </a:solidFill>
                <a:latin typeface="Arial" pitchFamily="34" charset="0"/>
              </a:endParaRPr>
            </a:p>
          </p:txBody>
        </p:sp>
        <p:sp>
          <p:nvSpPr>
            <p:cNvPr id="9303" name="Oval 216"/>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9304"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p>
              <a:pPr algn="ctr" eaLnBrk="0" hangingPunct="0"/>
              <a:endParaRPr lang="en-US"/>
            </a:p>
          </p:txBody>
        </p:sp>
      </p:grpSp>
      <p:sp>
        <p:nvSpPr>
          <p:cNvPr id="9280" name="Rectangle 133"/>
          <p:cNvSpPr>
            <a:spLocks noChangeArrowheads="1"/>
          </p:cNvSpPr>
          <p:nvPr/>
        </p:nvSpPr>
        <p:spPr bwMode="auto">
          <a:xfrm>
            <a:off x="304800" y="681038"/>
            <a:ext cx="825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t>Extending host-to-host delivery to process-to-process delivery is called </a:t>
            </a:r>
            <a:r>
              <a:rPr lang="en-US" b="1"/>
              <a:t>transport-layer multiplexing and demultiplexing.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228600"/>
            <a:ext cx="8610600" cy="1143000"/>
          </a:xfrm>
        </p:spPr>
        <p:txBody>
          <a:bodyPr rtlCol="0">
            <a:normAutofit/>
          </a:bodyPr>
          <a:lstStyle/>
          <a:p>
            <a:pPr eaLnBrk="1" fontAlgn="auto" hangingPunct="1">
              <a:spcAft>
                <a:spcPts val="0"/>
              </a:spcAft>
              <a:defRPr/>
            </a:pPr>
            <a:r>
              <a:rPr lang="en-US" b="1" dirty="0">
                <a:solidFill>
                  <a:schemeClr val="accent2">
                    <a:lumMod val="50000"/>
                  </a:schemeClr>
                </a:solidFill>
                <a:ea typeface="+mj-ea"/>
                <a:cs typeface="+mj-cs"/>
              </a:rPr>
              <a:t>TCP ACK Generation </a:t>
            </a:r>
            <a:r>
              <a:rPr lang="en-US" sz="2800" dirty="0">
                <a:solidFill>
                  <a:schemeClr val="accent2">
                    <a:lumMod val="50000"/>
                  </a:schemeClr>
                </a:solidFill>
                <a:ea typeface="+mj-ea"/>
                <a:cs typeface="+mj-cs"/>
              </a:rPr>
              <a:t>[RFC 1122, RFC 2581]</a:t>
            </a:r>
            <a:endParaRPr lang="en-US" dirty="0">
              <a:solidFill>
                <a:schemeClr val="accent2">
                  <a:lumMod val="50000"/>
                </a:schemeClr>
              </a:solidFill>
              <a:ea typeface="+mj-ea"/>
              <a:cs typeface="+mj-cs"/>
            </a:endParaRPr>
          </a:p>
        </p:txBody>
      </p:sp>
      <p:sp>
        <p:nvSpPr>
          <p:cNvPr id="143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4921D344-6C39-444F-808F-467C0E9BE1C5}" type="slidenum">
              <a:rPr lang="en-US" sz="1400" smtClean="0"/>
              <a:pPr/>
              <a:t>100</a:t>
            </a:fld>
            <a:endParaRPr lang="en-US" sz="1400" smtClean="0"/>
          </a:p>
        </p:txBody>
      </p:sp>
      <p:sp>
        <p:nvSpPr>
          <p:cNvPr id="14340" name="Text Box 3"/>
          <p:cNvSpPr txBox="1">
            <a:spLocks noChangeArrowheads="1"/>
          </p:cNvSpPr>
          <p:nvPr/>
        </p:nvSpPr>
        <p:spPr bwMode="auto">
          <a:xfrm>
            <a:off x="752475" y="1554163"/>
            <a:ext cx="347345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l"/>
            <a:r>
              <a:rPr lang="en-US" b="1" dirty="0">
                <a:solidFill>
                  <a:srgbClr val="FF0000"/>
                </a:solidFill>
                <a:cs typeface="Times New Roman" pitchFamily="18" charset="0"/>
              </a:rPr>
              <a:t>Event</a:t>
            </a:r>
            <a:endParaRPr lang="en-US" sz="1800" b="1" dirty="0">
              <a:cs typeface="Times New Roman" pitchFamily="18" charset="0"/>
            </a:endParaRPr>
          </a:p>
          <a:p>
            <a:pPr algn="l"/>
            <a:endParaRPr lang="en-US" sz="1800" dirty="0">
              <a:cs typeface="Times New Roman" pitchFamily="18" charset="0"/>
            </a:endParaRPr>
          </a:p>
          <a:p>
            <a:pPr algn="l"/>
            <a:r>
              <a:rPr lang="en-US" sz="1800" dirty="0">
                <a:cs typeface="Times New Roman" pitchFamily="18" charset="0"/>
              </a:rPr>
              <a:t>In-order segment arrival, </a:t>
            </a:r>
          </a:p>
          <a:p>
            <a:pPr algn="l"/>
            <a:r>
              <a:rPr lang="en-US" sz="1800" dirty="0">
                <a:cs typeface="Times New Roman" pitchFamily="18" charset="0"/>
              </a:rPr>
              <a:t>no gaps,</a:t>
            </a:r>
          </a:p>
          <a:p>
            <a:pPr algn="l"/>
            <a:r>
              <a:rPr lang="en-US" sz="1800" dirty="0">
                <a:cs typeface="Times New Roman" pitchFamily="18" charset="0"/>
              </a:rPr>
              <a:t>everything else already </a:t>
            </a:r>
            <a:r>
              <a:rPr lang="en-US" sz="1800" dirty="0" err="1">
                <a:cs typeface="Times New Roman" pitchFamily="18" charset="0"/>
              </a:rPr>
              <a:t>ACKed</a:t>
            </a:r>
            <a:endParaRPr lang="en-US" sz="1800" dirty="0">
              <a:cs typeface="Times New Roman" pitchFamily="18" charset="0"/>
            </a:endParaRPr>
          </a:p>
          <a:p>
            <a:pPr algn="l"/>
            <a:endParaRPr lang="en-US" sz="1800" dirty="0">
              <a:cs typeface="Times New Roman" pitchFamily="18" charset="0"/>
            </a:endParaRPr>
          </a:p>
          <a:p>
            <a:pPr algn="l"/>
            <a:r>
              <a:rPr lang="en-US" sz="1800" dirty="0">
                <a:cs typeface="Times New Roman" pitchFamily="18" charset="0"/>
              </a:rPr>
              <a:t>In-order segment arrival, </a:t>
            </a:r>
          </a:p>
          <a:p>
            <a:pPr algn="l"/>
            <a:r>
              <a:rPr lang="en-US" sz="1800" dirty="0">
                <a:cs typeface="Times New Roman" pitchFamily="18" charset="0"/>
              </a:rPr>
              <a:t>no gaps,</a:t>
            </a:r>
          </a:p>
          <a:p>
            <a:pPr algn="l"/>
            <a:r>
              <a:rPr lang="en-US" sz="1800" dirty="0">
                <a:cs typeface="Times New Roman" pitchFamily="18" charset="0"/>
              </a:rPr>
              <a:t>one delayed ACK pending</a:t>
            </a:r>
          </a:p>
          <a:p>
            <a:pPr algn="l"/>
            <a:endParaRPr lang="en-US" sz="1800" dirty="0">
              <a:cs typeface="Times New Roman" pitchFamily="18" charset="0"/>
            </a:endParaRPr>
          </a:p>
          <a:p>
            <a:pPr algn="l"/>
            <a:r>
              <a:rPr lang="en-US" sz="1800" dirty="0">
                <a:cs typeface="Times New Roman" pitchFamily="18" charset="0"/>
              </a:rPr>
              <a:t>Out-of-order segment arrival</a:t>
            </a:r>
          </a:p>
          <a:p>
            <a:pPr algn="l"/>
            <a:r>
              <a:rPr lang="en-US" sz="1800" dirty="0">
                <a:cs typeface="Times New Roman" pitchFamily="18" charset="0"/>
              </a:rPr>
              <a:t>higher-than-expect seq. #</a:t>
            </a:r>
          </a:p>
          <a:p>
            <a:pPr algn="l"/>
            <a:r>
              <a:rPr lang="en-US" sz="1800" dirty="0">
                <a:cs typeface="Times New Roman" pitchFamily="18" charset="0"/>
              </a:rPr>
              <a:t>gap detected</a:t>
            </a:r>
          </a:p>
          <a:p>
            <a:pPr algn="l"/>
            <a:endParaRPr lang="en-US" sz="1800" dirty="0">
              <a:cs typeface="Times New Roman" pitchFamily="18" charset="0"/>
            </a:endParaRPr>
          </a:p>
          <a:p>
            <a:pPr algn="l"/>
            <a:r>
              <a:rPr lang="en-US" sz="1800" dirty="0">
                <a:cs typeface="Times New Roman" pitchFamily="18" charset="0"/>
              </a:rPr>
              <a:t>Arrival of segment that </a:t>
            </a:r>
          </a:p>
          <a:p>
            <a:pPr algn="l"/>
            <a:r>
              <a:rPr lang="en-US" sz="1800" dirty="0">
                <a:cs typeface="Times New Roman" pitchFamily="18" charset="0"/>
              </a:rPr>
              <a:t>partially or completely fills gap</a:t>
            </a:r>
          </a:p>
          <a:p>
            <a:pPr algn="l"/>
            <a:endParaRPr lang="en-US" sz="1800" dirty="0">
              <a:cs typeface="Times New Roman" pitchFamily="18" charset="0"/>
            </a:endParaRPr>
          </a:p>
          <a:p>
            <a:pPr algn="l"/>
            <a:endParaRPr lang="en-US" dirty="0">
              <a:cs typeface="Times New Roman" pitchFamily="18" charset="0"/>
            </a:endParaRPr>
          </a:p>
        </p:txBody>
      </p:sp>
      <p:sp>
        <p:nvSpPr>
          <p:cNvPr id="14341" name="Text Box 4"/>
          <p:cNvSpPr txBox="1">
            <a:spLocks noChangeArrowheads="1"/>
          </p:cNvSpPr>
          <p:nvPr/>
        </p:nvSpPr>
        <p:spPr bwMode="auto">
          <a:xfrm>
            <a:off x="4514850" y="1544638"/>
            <a:ext cx="37179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l"/>
            <a:r>
              <a:rPr lang="en-US" b="1">
                <a:solidFill>
                  <a:srgbClr val="FF0000"/>
                </a:solidFill>
                <a:cs typeface="Times New Roman" pitchFamily="18" charset="0"/>
              </a:rPr>
              <a:t>TCP Receiver Action</a:t>
            </a:r>
            <a:endParaRPr lang="en-US" sz="1800" b="1">
              <a:cs typeface="Times New Roman" pitchFamily="18" charset="0"/>
            </a:endParaRPr>
          </a:p>
          <a:p>
            <a:pPr algn="l"/>
            <a:endParaRPr lang="en-US" sz="1800">
              <a:cs typeface="Times New Roman" pitchFamily="18" charset="0"/>
            </a:endParaRPr>
          </a:p>
          <a:p>
            <a:pPr algn="l"/>
            <a:r>
              <a:rPr lang="en-US" sz="1800">
                <a:cs typeface="Times New Roman" pitchFamily="18" charset="0"/>
              </a:rPr>
              <a:t>Delayed ACK. Wait up to 500ms</a:t>
            </a:r>
          </a:p>
          <a:p>
            <a:pPr algn="l"/>
            <a:r>
              <a:rPr lang="en-US" sz="1800">
                <a:cs typeface="Times New Roman" pitchFamily="18" charset="0"/>
              </a:rPr>
              <a:t>for next segment. If no next segment,</a:t>
            </a:r>
          </a:p>
          <a:p>
            <a:pPr algn="l"/>
            <a:r>
              <a:rPr lang="en-US" sz="1800">
                <a:cs typeface="Times New Roman" pitchFamily="18" charset="0"/>
              </a:rPr>
              <a:t>send ACK</a:t>
            </a:r>
          </a:p>
          <a:p>
            <a:pPr algn="l"/>
            <a:endParaRPr lang="en-US" sz="1800">
              <a:cs typeface="Times New Roman" pitchFamily="18" charset="0"/>
            </a:endParaRPr>
          </a:p>
          <a:p>
            <a:pPr algn="l"/>
            <a:r>
              <a:rPr lang="en-US" sz="1800">
                <a:cs typeface="Times New Roman" pitchFamily="18" charset="0"/>
              </a:rPr>
              <a:t>Immediately send single</a:t>
            </a:r>
          </a:p>
          <a:p>
            <a:pPr algn="l"/>
            <a:r>
              <a:rPr lang="en-US" sz="1800">
                <a:cs typeface="Times New Roman" pitchFamily="18" charset="0"/>
              </a:rPr>
              <a:t>cumulative ACK </a:t>
            </a:r>
          </a:p>
          <a:p>
            <a:pPr algn="l"/>
            <a:endParaRPr lang="en-US" sz="1800">
              <a:cs typeface="Times New Roman" pitchFamily="18" charset="0"/>
            </a:endParaRPr>
          </a:p>
          <a:p>
            <a:pPr algn="l"/>
            <a:endParaRPr lang="en-US" sz="1800">
              <a:cs typeface="Times New Roman" pitchFamily="18" charset="0"/>
            </a:endParaRPr>
          </a:p>
          <a:p>
            <a:pPr algn="l"/>
            <a:r>
              <a:rPr lang="en-US" sz="1800">
                <a:cs typeface="Times New Roman" pitchFamily="18" charset="0"/>
              </a:rPr>
              <a:t>Send duplicate ACK, indicating seq. #</a:t>
            </a:r>
          </a:p>
          <a:p>
            <a:pPr algn="l"/>
            <a:r>
              <a:rPr lang="en-US" sz="1800">
                <a:cs typeface="Times New Roman" pitchFamily="18" charset="0"/>
              </a:rPr>
              <a:t>of next expected byte</a:t>
            </a:r>
          </a:p>
          <a:p>
            <a:pPr algn="l"/>
            <a:endParaRPr lang="en-US" sz="1800">
              <a:cs typeface="Times New Roman" pitchFamily="18" charset="0"/>
            </a:endParaRPr>
          </a:p>
          <a:p>
            <a:pPr algn="l"/>
            <a:endParaRPr lang="en-US" sz="1800">
              <a:cs typeface="Times New Roman" pitchFamily="18" charset="0"/>
            </a:endParaRPr>
          </a:p>
          <a:p>
            <a:pPr algn="l"/>
            <a:r>
              <a:rPr lang="en-US" sz="1800">
                <a:cs typeface="Times New Roman" pitchFamily="18" charset="0"/>
              </a:rPr>
              <a:t>Immediate ACK if segment starts</a:t>
            </a:r>
          </a:p>
          <a:p>
            <a:pPr algn="l"/>
            <a:r>
              <a:rPr lang="en-US" sz="1800">
                <a:cs typeface="Times New Roman" pitchFamily="18" charset="0"/>
              </a:rPr>
              <a:t>at lower end of gap</a:t>
            </a:r>
          </a:p>
          <a:p>
            <a:pPr algn="l"/>
            <a:endParaRPr lang="en-US" sz="1800">
              <a:cs typeface="Times New Roman" pitchFamily="18" charset="0"/>
            </a:endParaRPr>
          </a:p>
          <a:p>
            <a:pPr algn="l"/>
            <a:endParaRPr lang="en-US">
              <a:cs typeface="Times New Roman" pitchFamily="18" charset="0"/>
            </a:endParaRPr>
          </a:p>
        </p:txBody>
      </p:sp>
      <p:sp>
        <p:nvSpPr>
          <p:cNvPr id="14342" name="Line 5"/>
          <p:cNvSpPr>
            <a:spLocks noChangeShapeType="1"/>
          </p:cNvSpPr>
          <p:nvPr/>
        </p:nvSpPr>
        <p:spPr bwMode="auto">
          <a:xfrm>
            <a:off x="876300" y="2009775"/>
            <a:ext cx="746760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6"/>
          <p:cNvSpPr>
            <a:spLocks noChangeShapeType="1"/>
          </p:cNvSpPr>
          <p:nvPr/>
        </p:nvSpPr>
        <p:spPr bwMode="auto">
          <a:xfrm flipV="1">
            <a:off x="847725" y="3190875"/>
            <a:ext cx="7477125"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7"/>
          <p:cNvSpPr>
            <a:spLocks noChangeShapeType="1"/>
          </p:cNvSpPr>
          <p:nvPr/>
        </p:nvSpPr>
        <p:spPr bwMode="auto">
          <a:xfrm>
            <a:off x="857250" y="4305300"/>
            <a:ext cx="75057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8"/>
          <p:cNvSpPr>
            <a:spLocks noChangeShapeType="1"/>
          </p:cNvSpPr>
          <p:nvPr/>
        </p:nvSpPr>
        <p:spPr bwMode="auto">
          <a:xfrm>
            <a:off x="866775" y="5410200"/>
            <a:ext cx="74866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9"/>
          <p:cNvSpPr>
            <a:spLocks noChangeShapeType="1"/>
          </p:cNvSpPr>
          <p:nvPr/>
        </p:nvSpPr>
        <p:spPr bwMode="auto">
          <a:xfrm>
            <a:off x="4324350" y="1704975"/>
            <a:ext cx="0" cy="43529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2050489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socket and UDP </a:t>
            </a:r>
            <a:r>
              <a:rPr lang="en-US" smtClean="0"/>
              <a:t>Socet</a:t>
            </a:r>
            <a:endParaRPr lang="en-US"/>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101</a:t>
            </a:fld>
            <a:endParaRPr lang="en-US"/>
          </a:p>
        </p:txBody>
      </p:sp>
      <p:sp>
        <p:nvSpPr>
          <p:cNvPr id="5" name="Rectangle 4"/>
          <p:cNvSpPr/>
          <p:nvPr/>
        </p:nvSpPr>
        <p:spPr>
          <a:xfrm>
            <a:off x="585536" y="1696958"/>
            <a:ext cx="7996989" cy="3785652"/>
          </a:xfrm>
          <a:prstGeom prst="rect">
            <a:avLst/>
          </a:prstGeom>
        </p:spPr>
        <p:txBody>
          <a:bodyPr wrap="square">
            <a:spAutoFit/>
          </a:bodyPr>
          <a:lstStyle/>
          <a:p>
            <a:pPr algn="just"/>
            <a:r>
              <a:rPr lang="en-US" sz="2400" dirty="0"/>
              <a:t>In order to transmit some data with TCP, you simply drop a datagram in the socket and it will flow through a previously created connection. In turn, UDP is connectionless. The existence or absence of a connection requires that the identifier format of each socket be different: whereas a TCP socket is identified by the quadruple {source IP address, source port number, destination IP address, destination port number}, an UDP socket is identified by the tuple {destination IP address, destination port number}.</a:t>
            </a:r>
          </a:p>
        </p:txBody>
      </p:sp>
    </p:spTree>
    <p:extLst>
      <p:ext uri="{BB962C8B-B14F-4D97-AF65-F5344CB8AC3E}">
        <p14:creationId xmlns:p14="http://schemas.microsoft.com/office/powerpoint/2010/main" val="32280759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102</a:t>
            </a:fld>
            <a:endParaRPr lang="en-US"/>
          </a:p>
        </p:txBody>
      </p:sp>
      <p:pic>
        <p:nvPicPr>
          <p:cNvPr id="5" name="Picture 4"/>
          <p:cNvPicPr>
            <a:picLocks noChangeAspect="1"/>
          </p:cNvPicPr>
          <p:nvPr/>
        </p:nvPicPr>
        <p:blipFill>
          <a:blip r:embed="rId2"/>
          <a:stretch>
            <a:fillRect/>
          </a:stretch>
        </p:blipFill>
        <p:spPr>
          <a:xfrm>
            <a:off x="6119812" y="1263422"/>
            <a:ext cx="2543175" cy="2600325"/>
          </a:xfrm>
          <a:prstGeom prst="rect">
            <a:avLst/>
          </a:prstGeom>
        </p:spPr>
      </p:pic>
      <p:pic>
        <p:nvPicPr>
          <p:cNvPr id="6" name="Picture 5"/>
          <p:cNvPicPr>
            <a:picLocks noChangeAspect="1"/>
          </p:cNvPicPr>
          <p:nvPr/>
        </p:nvPicPr>
        <p:blipFill>
          <a:blip r:embed="rId3"/>
          <a:stretch>
            <a:fillRect/>
          </a:stretch>
        </p:blipFill>
        <p:spPr>
          <a:xfrm>
            <a:off x="698726" y="1647144"/>
            <a:ext cx="5133975" cy="1571625"/>
          </a:xfrm>
          <a:prstGeom prst="rect">
            <a:avLst/>
          </a:prstGeom>
        </p:spPr>
      </p:pic>
      <p:pic>
        <p:nvPicPr>
          <p:cNvPr id="7" name="Picture 6"/>
          <p:cNvPicPr>
            <a:picLocks noChangeAspect="1"/>
          </p:cNvPicPr>
          <p:nvPr/>
        </p:nvPicPr>
        <p:blipFill>
          <a:blip r:embed="rId4"/>
          <a:stretch>
            <a:fillRect/>
          </a:stretch>
        </p:blipFill>
        <p:spPr>
          <a:xfrm>
            <a:off x="630690" y="3636509"/>
            <a:ext cx="4410075" cy="1381125"/>
          </a:xfrm>
          <a:prstGeom prst="rect">
            <a:avLst/>
          </a:prstGeom>
        </p:spPr>
      </p:pic>
    </p:spTree>
    <p:extLst>
      <p:ext uri="{BB962C8B-B14F-4D97-AF65-F5344CB8AC3E}">
        <p14:creationId xmlns:p14="http://schemas.microsoft.com/office/powerpoint/2010/main" val="1040540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103</a:t>
            </a:fld>
            <a:endParaRPr lang="en-US"/>
          </a:p>
        </p:txBody>
      </p:sp>
      <p:pic>
        <p:nvPicPr>
          <p:cNvPr id="5" name="Picture 4"/>
          <p:cNvPicPr>
            <a:picLocks noChangeAspect="1"/>
          </p:cNvPicPr>
          <p:nvPr/>
        </p:nvPicPr>
        <p:blipFill>
          <a:blip r:embed="rId2"/>
          <a:stretch>
            <a:fillRect/>
          </a:stretch>
        </p:blipFill>
        <p:spPr>
          <a:xfrm>
            <a:off x="719137" y="1311048"/>
            <a:ext cx="7870662" cy="3636509"/>
          </a:xfrm>
          <a:prstGeom prst="rect">
            <a:avLst/>
          </a:prstGeom>
        </p:spPr>
      </p:pic>
    </p:spTree>
    <p:extLst>
      <p:ext uri="{BB962C8B-B14F-4D97-AF65-F5344CB8AC3E}">
        <p14:creationId xmlns:p14="http://schemas.microsoft.com/office/powerpoint/2010/main" val="40822114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104</a:t>
            </a:fld>
            <a:endParaRPr lang="en-US"/>
          </a:p>
        </p:txBody>
      </p:sp>
      <p:pic>
        <p:nvPicPr>
          <p:cNvPr id="5" name="Picture 4"/>
          <p:cNvPicPr>
            <a:picLocks noChangeAspect="1"/>
          </p:cNvPicPr>
          <p:nvPr/>
        </p:nvPicPr>
        <p:blipFill>
          <a:blip r:embed="rId2"/>
          <a:stretch>
            <a:fillRect/>
          </a:stretch>
        </p:blipFill>
        <p:spPr>
          <a:xfrm>
            <a:off x="1166813" y="1212850"/>
            <a:ext cx="7305675" cy="5057775"/>
          </a:xfrm>
          <a:prstGeom prst="rect">
            <a:avLst/>
          </a:prstGeom>
        </p:spPr>
      </p:pic>
    </p:spTree>
    <p:extLst>
      <p:ext uri="{BB962C8B-B14F-4D97-AF65-F5344CB8AC3E}">
        <p14:creationId xmlns:p14="http://schemas.microsoft.com/office/powerpoint/2010/main" val="6449967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105</a:t>
            </a:fld>
            <a:endParaRPr lang="en-US"/>
          </a:p>
        </p:txBody>
      </p:sp>
      <p:pic>
        <p:nvPicPr>
          <p:cNvPr id="5" name="Picture 4"/>
          <p:cNvPicPr>
            <a:picLocks noChangeAspect="1"/>
          </p:cNvPicPr>
          <p:nvPr/>
        </p:nvPicPr>
        <p:blipFill>
          <a:blip r:embed="rId2"/>
          <a:stretch>
            <a:fillRect/>
          </a:stretch>
        </p:blipFill>
        <p:spPr>
          <a:xfrm>
            <a:off x="1349487" y="1304925"/>
            <a:ext cx="6140224" cy="2181225"/>
          </a:xfrm>
          <a:prstGeom prst="rect">
            <a:avLst/>
          </a:prstGeom>
        </p:spPr>
      </p:pic>
      <p:pic>
        <p:nvPicPr>
          <p:cNvPr id="7" name="Picture 6"/>
          <p:cNvPicPr>
            <a:picLocks noChangeAspect="1"/>
          </p:cNvPicPr>
          <p:nvPr/>
        </p:nvPicPr>
        <p:blipFill>
          <a:blip r:embed="rId3"/>
          <a:stretch>
            <a:fillRect/>
          </a:stretch>
        </p:blipFill>
        <p:spPr>
          <a:xfrm>
            <a:off x="1190624" y="3752850"/>
            <a:ext cx="6457950" cy="3105150"/>
          </a:xfrm>
          <a:prstGeom prst="rect">
            <a:avLst/>
          </a:prstGeom>
        </p:spPr>
      </p:pic>
      <p:sp>
        <p:nvSpPr>
          <p:cNvPr id="8" name="Down Arrow 7"/>
          <p:cNvSpPr/>
          <p:nvPr/>
        </p:nvSpPr>
        <p:spPr bwMode="auto">
          <a:xfrm>
            <a:off x="2188028" y="3528332"/>
            <a:ext cx="342900" cy="44903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8607130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106</a:t>
            </a:fld>
            <a:endParaRPr lang="en-US"/>
          </a:p>
        </p:txBody>
      </p:sp>
      <p:pic>
        <p:nvPicPr>
          <p:cNvPr id="5" name="Picture 4"/>
          <p:cNvPicPr>
            <a:picLocks noChangeAspect="1"/>
          </p:cNvPicPr>
          <p:nvPr/>
        </p:nvPicPr>
        <p:blipFill>
          <a:blip r:embed="rId2"/>
          <a:stretch>
            <a:fillRect/>
          </a:stretch>
        </p:blipFill>
        <p:spPr>
          <a:xfrm>
            <a:off x="912358" y="1648505"/>
            <a:ext cx="6941685" cy="4336973"/>
          </a:xfrm>
          <a:prstGeom prst="rect">
            <a:avLst/>
          </a:prstGeom>
        </p:spPr>
      </p:pic>
    </p:spTree>
    <p:extLst>
      <p:ext uri="{BB962C8B-B14F-4D97-AF65-F5344CB8AC3E}">
        <p14:creationId xmlns:p14="http://schemas.microsoft.com/office/powerpoint/2010/main" val="29168413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107</a:t>
            </a:fld>
            <a:endParaRPr lang="en-US"/>
          </a:p>
        </p:txBody>
      </p:sp>
      <p:pic>
        <p:nvPicPr>
          <p:cNvPr id="6" name="Picture 5"/>
          <p:cNvPicPr>
            <a:picLocks noChangeAspect="1"/>
          </p:cNvPicPr>
          <p:nvPr/>
        </p:nvPicPr>
        <p:blipFill>
          <a:blip r:embed="rId2"/>
          <a:stretch>
            <a:fillRect/>
          </a:stretch>
        </p:blipFill>
        <p:spPr>
          <a:xfrm>
            <a:off x="511628" y="228600"/>
            <a:ext cx="7324725" cy="676275"/>
          </a:xfrm>
          <a:prstGeom prst="rect">
            <a:avLst/>
          </a:prstGeom>
        </p:spPr>
      </p:pic>
      <p:grpSp>
        <p:nvGrpSpPr>
          <p:cNvPr id="18" name="Group 17"/>
          <p:cNvGrpSpPr/>
          <p:nvPr/>
        </p:nvGrpSpPr>
        <p:grpSpPr>
          <a:xfrm>
            <a:off x="304800" y="1653042"/>
            <a:ext cx="8696325" cy="4658858"/>
            <a:chOff x="304800" y="1284227"/>
            <a:chExt cx="8696325" cy="4648260"/>
          </a:xfrm>
        </p:grpSpPr>
        <p:pic>
          <p:nvPicPr>
            <p:cNvPr id="9" name="Picture 8"/>
            <p:cNvPicPr>
              <a:picLocks noChangeAspect="1"/>
            </p:cNvPicPr>
            <p:nvPr/>
          </p:nvPicPr>
          <p:blipFill>
            <a:blip r:embed="rId3"/>
            <a:stretch>
              <a:fillRect/>
            </a:stretch>
          </p:blipFill>
          <p:spPr>
            <a:xfrm>
              <a:off x="304800" y="1550987"/>
              <a:ext cx="8696325" cy="4381500"/>
            </a:xfrm>
            <a:prstGeom prst="rect">
              <a:avLst/>
            </a:prstGeom>
          </p:spPr>
        </p:pic>
        <p:sp>
          <p:nvSpPr>
            <p:cNvPr id="8" name="TextBox 7"/>
            <p:cNvSpPr txBox="1"/>
            <p:nvPr/>
          </p:nvSpPr>
          <p:spPr>
            <a:xfrm>
              <a:off x="2360158" y="3526601"/>
              <a:ext cx="5346927" cy="399200"/>
            </a:xfrm>
            <a:prstGeom prst="rect">
              <a:avLst/>
            </a:prstGeom>
            <a:noFill/>
          </p:spPr>
          <p:txBody>
            <a:bodyPr wrap="square" rtlCol="0">
              <a:spAutoFit/>
            </a:bodyPr>
            <a:lstStyle/>
            <a:p>
              <a:r>
                <a:rPr lang="en-GB" sz="2000" i="1" dirty="0" smtClean="0">
                  <a:latin typeface="Arial" panose="020B0604020202020204" pitchFamily="34" charset="0"/>
                </a:rPr>
                <a:t>The IP  Header Checksum gets inserted here</a:t>
              </a:r>
              <a:endParaRPr lang="en-GB" sz="2000" i="1" dirty="0">
                <a:latin typeface="Arial" panose="020B0604020202020204" pitchFamily="34" charset="0"/>
              </a:endParaRPr>
            </a:p>
          </p:txBody>
        </p:sp>
        <p:sp>
          <p:nvSpPr>
            <p:cNvPr id="7" name="TextBox 6"/>
            <p:cNvSpPr txBox="1"/>
            <p:nvPr/>
          </p:nvSpPr>
          <p:spPr>
            <a:xfrm>
              <a:off x="1501548" y="1284227"/>
              <a:ext cx="4882924" cy="400110"/>
            </a:xfrm>
            <a:prstGeom prst="rect">
              <a:avLst/>
            </a:prstGeom>
            <a:noFill/>
          </p:spPr>
          <p:txBody>
            <a:bodyPr wrap="square" rtlCol="0">
              <a:spAutoFit/>
            </a:bodyPr>
            <a:lstStyle/>
            <a:p>
              <a:r>
                <a:rPr lang="en-GB" sz="2000" i="1" dirty="0" smtClean="0">
                  <a:latin typeface="Arial" panose="020B0604020202020204" pitchFamily="34" charset="0"/>
                </a:rPr>
                <a:t>The TCP Checksum gets inserted here</a:t>
              </a:r>
              <a:endParaRPr lang="en-GB" sz="2000" i="1" dirty="0">
                <a:latin typeface="Arial" panose="020B0604020202020204" pitchFamily="34" charset="0"/>
              </a:endParaRPr>
            </a:p>
          </p:txBody>
        </p:sp>
        <p:cxnSp>
          <p:nvCxnSpPr>
            <p:cNvPr id="11" name="Straight Arrow Connector 10"/>
            <p:cNvCxnSpPr/>
            <p:nvPr/>
          </p:nvCxnSpPr>
          <p:spPr bwMode="auto">
            <a:xfrm>
              <a:off x="4457700" y="1684337"/>
              <a:ext cx="734786" cy="6669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H="1">
              <a:off x="2563583" y="3804557"/>
              <a:ext cx="881746" cy="5551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7557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Defining multiplexing</a:t>
            </a: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E444D55F-F2E7-4B6E-9AF0-CDBE378C08C2}" type="slidenum">
              <a:rPr lang="en-US" sz="1200" smtClean="0"/>
              <a:pPr algn="l"/>
              <a:t>11</a:t>
            </a:fld>
            <a:endParaRPr lang="en-US" sz="1200" smtClean="0"/>
          </a:p>
        </p:txBody>
      </p:sp>
      <p:sp>
        <p:nvSpPr>
          <p:cNvPr id="10245" name="Rectangle 4"/>
          <p:cNvSpPr>
            <a:spLocks noChangeArrowheads="1"/>
          </p:cNvSpPr>
          <p:nvPr/>
        </p:nvSpPr>
        <p:spPr bwMode="auto">
          <a:xfrm>
            <a:off x="622300" y="1174750"/>
            <a:ext cx="7848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sz="2400"/>
              <a:t>The job of gathering data chunks at the source host from different sockets, encapsulating each data chunk with header information (that will later be used in demultiplexing) to create segments, and passing the segments to the network layer is called multiplexing.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112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9AD53D6E-1FA6-43F6-BA59-FE6DEF2D2149}" type="slidenum">
              <a:rPr lang="en-US" sz="1200" smtClean="0"/>
              <a:pPr algn="l"/>
              <a:t>12</a:t>
            </a:fld>
            <a:endParaRPr lang="en-US" sz="1200" smtClean="0"/>
          </a:p>
        </p:txBody>
      </p:sp>
      <p:sp>
        <p:nvSpPr>
          <p:cNvPr id="11268" name="Rectangle 75"/>
          <p:cNvSpPr>
            <a:spLocks noChangeArrowheads="1"/>
          </p:cNvSpPr>
          <p:nvPr/>
        </p:nvSpPr>
        <p:spPr bwMode="auto">
          <a:xfrm>
            <a:off x="5343525" y="2000250"/>
            <a:ext cx="3324225" cy="32004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11269" name="Rectangle 65"/>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a:p>
        </p:txBody>
      </p:sp>
      <p:sp>
        <p:nvSpPr>
          <p:cNvPr id="9223" name="Rectangle 22"/>
          <p:cNvSpPr>
            <a:spLocks noGrp="1" noChangeArrowheads="1"/>
          </p:cNvSpPr>
          <p:nvPr>
            <p:ph type="title"/>
          </p:nvPr>
        </p:nvSpPr>
        <p:spPr/>
        <p:txBody>
          <a:bodyPr/>
          <a:lstStyle/>
          <a:p>
            <a:pPr>
              <a:defRPr/>
            </a:pPr>
            <a:r>
              <a:rPr lang="en-US" sz="4000">
                <a:ea typeface="ＭＳ Ｐゴシック" charset="0"/>
                <a:cs typeface="+mj-cs"/>
              </a:rPr>
              <a:t>How demultiplexing works</a:t>
            </a:r>
            <a:endParaRPr lang="en-US">
              <a:ea typeface="ＭＳ Ｐゴシック" charset="0"/>
              <a:cs typeface="+mj-cs"/>
            </a:endParaRPr>
          </a:p>
        </p:txBody>
      </p:sp>
      <p:sp>
        <p:nvSpPr>
          <p:cNvPr id="9224" name="Rectangle 23"/>
          <p:cNvSpPr>
            <a:spLocks noGrp="1" noChangeArrowheads="1"/>
          </p:cNvSpPr>
          <p:nvPr>
            <p:ph type="body" sz="half" idx="1"/>
          </p:nvPr>
        </p:nvSpPr>
        <p:spPr>
          <a:xfrm>
            <a:off x="485775" y="1595438"/>
            <a:ext cx="4438650" cy="2790825"/>
          </a:xfrm>
        </p:spPr>
        <p:txBody>
          <a:bodyPr/>
          <a:lstStyle/>
          <a:p>
            <a:pPr>
              <a:spcBef>
                <a:spcPts val="0"/>
              </a:spcBef>
              <a:buFont typeface="Wingdings" charset="0"/>
              <a:buChar char="v"/>
              <a:defRPr/>
            </a:pPr>
            <a:r>
              <a:rPr lang="en-US" dirty="0">
                <a:ea typeface="ＭＳ Ｐゴシック" charset="0"/>
                <a:cs typeface="+mn-cs"/>
              </a:rPr>
              <a:t>host receives IP </a:t>
            </a:r>
            <a:r>
              <a:rPr lang="en-US" dirty="0" err="1">
                <a:ea typeface="ＭＳ Ｐゴシック" charset="0"/>
                <a:cs typeface="+mn-cs"/>
              </a:rPr>
              <a:t>datagrams</a:t>
            </a:r>
            <a:endParaRPr lang="en-US" dirty="0">
              <a:ea typeface="ＭＳ Ｐゴシック" charset="0"/>
              <a:cs typeface="+mn-cs"/>
            </a:endParaRPr>
          </a:p>
          <a:p>
            <a:pPr lvl="1">
              <a:spcBef>
                <a:spcPts val="0"/>
              </a:spcBef>
              <a:buFont typeface="Wingdings" charset="0"/>
              <a:buChar char="§"/>
              <a:defRPr/>
            </a:pPr>
            <a:r>
              <a:rPr lang="en-US" dirty="0">
                <a:ea typeface="ＭＳ Ｐゴシック" charset="0"/>
              </a:rPr>
              <a:t>each datagram has source IP address, destination IP address</a:t>
            </a:r>
          </a:p>
          <a:p>
            <a:pPr lvl="1">
              <a:spcBef>
                <a:spcPts val="0"/>
              </a:spcBef>
              <a:buFont typeface="Wingdings" charset="0"/>
              <a:buChar char="§"/>
              <a:defRPr/>
            </a:pPr>
            <a:r>
              <a:rPr lang="en-US" dirty="0">
                <a:ea typeface="ＭＳ Ｐゴシック" charset="0"/>
              </a:rPr>
              <a:t>each datagram carries one transport-layer segment</a:t>
            </a:r>
          </a:p>
          <a:p>
            <a:pPr lvl="1">
              <a:spcBef>
                <a:spcPts val="0"/>
              </a:spcBef>
              <a:buFont typeface="Wingdings" charset="0"/>
              <a:buChar char="§"/>
              <a:defRPr/>
            </a:pPr>
            <a:r>
              <a:rPr lang="en-US" dirty="0">
                <a:ea typeface="ＭＳ Ｐゴシック" charset="0"/>
              </a:rPr>
              <a:t>each segment has source, destination port number </a:t>
            </a:r>
          </a:p>
          <a:p>
            <a:pPr>
              <a:spcBef>
                <a:spcPts val="0"/>
              </a:spcBef>
              <a:buFont typeface="Wingdings" charset="0"/>
              <a:buChar char="v"/>
              <a:defRPr/>
            </a:pPr>
            <a:r>
              <a:rPr lang="en-US" dirty="0">
                <a:ea typeface="ＭＳ Ｐゴシック" charset="0"/>
                <a:cs typeface="+mn-cs"/>
              </a:rPr>
              <a:t>host uses </a:t>
            </a:r>
            <a:r>
              <a:rPr lang="en-US" i="1" dirty="0">
                <a:solidFill>
                  <a:srgbClr val="CC0000"/>
                </a:solidFill>
                <a:ea typeface="ＭＳ Ｐゴシック" charset="0"/>
                <a:cs typeface="+mn-cs"/>
              </a:rPr>
              <a:t>IP addresses &amp; port numbers</a:t>
            </a:r>
            <a:r>
              <a:rPr lang="en-US" dirty="0">
                <a:ea typeface="ＭＳ Ｐゴシック" charset="0"/>
                <a:cs typeface="+mn-cs"/>
              </a:rPr>
              <a:t> to direct segment to appropriate socket</a:t>
            </a:r>
          </a:p>
        </p:txBody>
      </p:sp>
      <p:sp>
        <p:nvSpPr>
          <p:cNvPr id="11272" name="Text Box 63"/>
          <p:cNvSpPr txBox="1">
            <a:spLocks noChangeArrowheads="1"/>
          </p:cNvSpPr>
          <p:nvPr/>
        </p:nvSpPr>
        <p:spPr bwMode="auto">
          <a:xfrm>
            <a:off x="5307013" y="2108200"/>
            <a:ext cx="1563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solidFill>
                  <a:srgbClr val="CC0000"/>
                </a:solidFill>
              </a:rPr>
              <a:t>source port #</a:t>
            </a:r>
            <a:endParaRPr lang="en-US" sz="2400">
              <a:solidFill>
                <a:srgbClr val="CC0000"/>
              </a:solidFill>
            </a:endParaRPr>
          </a:p>
        </p:txBody>
      </p:sp>
      <p:sp>
        <p:nvSpPr>
          <p:cNvPr id="11273" name="Text Box 64"/>
          <p:cNvSpPr txBox="1">
            <a:spLocks noChangeArrowheads="1"/>
          </p:cNvSpPr>
          <p:nvPr/>
        </p:nvSpPr>
        <p:spPr bwMode="auto">
          <a:xfrm>
            <a:off x="7092950" y="2108200"/>
            <a:ext cx="1328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solidFill>
                  <a:srgbClr val="CC0000"/>
                </a:solidFill>
              </a:rPr>
              <a:t>dest port #</a:t>
            </a:r>
            <a:endParaRPr lang="en-US" sz="2400">
              <a:solidFill>
                <a:srgbClr val="CC0000"/>
              </a:solidFill>
            </a:endParaRPr>
          </a:p>
        </p:txBody>
      </p:sp>
      <p:sp>
        <p:nvSpPr>
          <p:cNvPr id="11274" name="Line 66"/>
          <p:cNvSpPr>
            <a:spLocks noChangeShapeType="1"/>
          </p:cNvSpPr>
          <p:nvPr/>
        </p:nvSpPr>
        <p:spPr bwMode="auto">
          <a:xfrm flipV="1">
            <a:off x="5257800" y="2495550"/>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5" name="Line 68"/>
          <p:cNvSpPr>
            <a:spLocks noChangeShapeType="1"/>
          </p:cNvSpPr>
          <p:nvPr/>
        </p:nvSpPr>
        <p:spPr bwMode="auto">
          <a:xfrm flipV="1">
            <a:off x="5267325" y="3486150"/>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69"/>
          <p:cNvSpPr>
            <a:spLocks noChangeShapeType="1"/>
          </p:cNvSpPr>
          <p:nvPr/>
        </p:nvSpPr>
        <p:spPr bwMode="auto">
          <a:xfrm flipV="1">
            <a:off x="6905625" y="2095500"/>
            <a:ext cx="0" cy="395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7" name="Text Box 70"/>
          <p:cNvSpPr txBox="1">
            <a:spLocks noChangeArrowheads="1"/>
          </p:cNvSpPr>
          <p:nvPr/>
        </p:nvSpPr>
        <p:spPr bwMode="auto">
          <a:xfrm>
            <a:off x="6450013" y="16557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32 bits</a:t>
            </a:r>
            <a:endParaRPr lang="en-US" sz="2400"/>
          </a:p>
        </p:txBody>
      </p:sp>
      <p:sp>
        <p:nvSpPr>
          <p:cNvPr id="11278" name="Line 71"/>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9" name="Line 72"/>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0" name="Text Box 73"/>
          <p:cNvSpPr txBox="1">
            <a:spLocks noChangeArrowheads="1"/>
          </p:cNvSpPr>
          <p:nvPr/>
        </p:nvSpPr>
        <p:spPr bwMode="auto">
          <a:xfrm>
            <a:off x="6161088" y="3816350"/>
            <a:ext cx="1389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application</a:t>
            </a:r>
          </a:p>
          <a:p>
            <a:r>
              <a:rPr lang="en-US" sz="2000"/>
              <a:t>data </a:t>
            </a:r>
          </a:p>
          <a:p>
            <a:r>
              <a:rPr lang="en-US" sz="2000"/>
              <a:t>(payload)</a:t>
            </a:r>
            <a:endParaRPr lang="en-US" sz="2400"/>
          </a:p>
        </p:txBody>
      </p:sp>
      <p:sp>
        <p:nvSpPr>
          <p:cNvPr id="11281" name="Text Box 74"/>
          <p:cNvSpPr txBox="1">
            <a:spLocks noChangeArrowheads="1"/>
          </p:cNvSpPr>
          <p:nvPr/>
        </p:nvSpPr>
        <p:spPr bwMode="auto">
          <a:xfrm>
            <a:off x="5776913" y="2849563"/>
            <a:ext cx="2290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other header fields</a:t>
            </a:r>
            <a:endParaRPr lang="en-US" sz="2400"/>
          </a:p>
        </p:txBody>
      </p:sp>
      <p:sp>
        <p:nvSpPr>
          <p:cNvPr id="11282" name="Text Box 76"/>
          <p:cNvSpPr txBox="1">
            <a:spLocks noChangeArrowheads="1"/>
          </p:cNvSpPr>
          <p:nvPr/>
        </p:nvSpPr>
        <p:spPr bwMode="auto">
          <a:xfrm>
            <a:off x="5480050" y="5380038"/>
            <a:ext cx="306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TCP/UDP segment format</a:t>
            </a:r>
            <a:endParaRPr 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smtClean="0"/>
              <a:t>User Datagram Protocol (UDP) </a:t>
            </a:r>
            <a:endParaRPr lang="en-US"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5CC87FCC-C924-4CC8-914B-E089CC673B28}" type="slidenum">
              <a:rPr lang="en-US" sz="1200" smtClean="0"/>
              <a:pPr algn="l"/>
              <a:t>13</a:t>
            </a:fld>
            <a:endParaRPr lang="en-US" sz="1200" smtClean="0"/>
          </a:p>
        </p:txBody>
      </p:sp>
      <p:sp>
        <p:nvSpPr>
          <p:cNvPr id="5" name="Rectangle 4"/>
          <p:cNvSpPr/>
          <p:nvPr/>
        </p:nvSpPr>
        <p:spPr>
          <a:xfrm>
            <a:off x="693738" y="958850"/>
            <a:ext cx="7778750" cy="3662541"/>
          </a:xfrm>
          <a:prstGeom prst="rect">
            <a:avLst/>
          </a:prstGeom>
        </p:spPr>
        <p:txBody>
          <a:bodyPr wrap="square">
            <a:spAutoFit/>
          </a:bodyPr>
          <a:lstStyle/>
          <a:p>
            <a:pPr algn="ctr" eaLnBrk="0" hangingPunct="0">
              <a:defRPr/>
            </a:pPr>
            <a:endParaRPr lang="en-US" dirty="0">
              <a:cs typeface="+mn-cs"/>
            </a:endParaRPr>
          </a:p>
          <a:p>
            <a:pPr marL="285750" indent="-285750" eaLnBrk="0" hangingPunct="0">
              <a:buFont typeface="Wingdings" pitchFamily="2" charset="2"/>
              <a:buChar char="q"/>
              <a:defRPr/>
            </a:pPr>
            <a:r>
              <a:rPr lang="en-US" sz="2400" dirty="0">
                <a:latin typeface="Arial" panose="020B0604020202020204" pitchFamily="34" charset="0"/>
              </a:rPr>
              <a:t>Connectionless end-to-end service </a:t>
            </a:r>
          </a:p>
          <a:p>
            <a:pPr marL="285750" indent="-285750" eaLnBrk="0" hangingPunct="0">
              <a:buFont typeface="Wingdings" pitchFamily="2" charset="2"/>
              <a:buChar char="q"/>
              <a:defRPr/>
            </a:pPr>
            <a:r>
              <a:rPr lang="en-US" sz="2400" dirty="0">
                <a:latin typeface="Arial" panose="020B0604020202020204" pitchFamily="34" charset="0"/>
              </a:rPr>
              <a:t>Provides multiplexing via ports </a:t>
            </a:r>
          </a:p>
          <a:p>
            <a:pPr marL="285750" indent="-285750" eaLnBrk="0" hangingPunct="0">
              <a:buFont typeface="Wingdings" pitchFamily="2" charset="2"/>
              <a:buChar char="q"/>
              <a:defRPr/>
            </a:pPr>
            <a:r>
              <a:rPr lang="en-US" sz="2400" dirty="0">
                <a:latin typeface="Arial" panose="020B0604020202020204" pitchFamily="34" charset="0"/>
              </a:rPr>
              <a:t>Error detection (Checksum) </a:t>
            </a:r>
            <a:r>
              <a:rPr lang="en-US" sz="2400" dirty="0">
                <a:solidFill>
                  <a:srgbClr val="FF0000"/>
                </a:solidFill>
                <a:latin typeface="Arial" panose="020B0604020202020204" pitchFamily="34" charset="0"/>
              </a:rPr>
              <a:t>optional</a:t>
            </a:r>
            <a:r>
              <a:rPr lang="en-US" sz="2400" dirty="0">
                <a:latin typeface="Arial" panose="020B0604020202020204" pitchFamily="34" charset="0"/>
              </a:rPr>
              <a:t>. Applies to </a:t>
            </a:r>
            <a:r>
              <a:rPr lang="en-US" sz="2400" b="1" dirty="0">
                <a:latin typeface="Arial" panose="020B0604020202020204" pitchFamily="34" charset="0"/>
              </a:rPr>
              <a:t>pseudo-header </a:t>
            </a:r>
            <a:r>
              <a:rPr lang="en-US" sz="2400" dirty="0">
                <a:latin typeface="Arial" panose="020B0604020202020204" pitchFamily="34" charset="0"/>
              </a:rPr>
              <a:t>(same as TCP) and UDP segment. If not used, it is set to </a:t>
            </a:r>
            <a:r>
              <a:rPr lang="en-US" sz="2400" dirty="0">
                <a:solidFill>
                  <a:srgbClr val="FF0000"/>
                </a:solidFill>
                <a:latin typeface="Arial" panose="020B0604020202020204" pitchFamily="34" charset="0"/>
              </a:rPr>
              <a:t>zero. </a:t>
            </a:r>
          </a:p>
          <a:p>
            <a:pPr marL="285750" indent="-285750" eaLnBrk="0" hangingPunct="0">
              <a:buFont typeface="Wingdings" pitchFamily="2" charset="2"/>
              <a:buChar char="q"/>
              <a:defRPr/>
            </a:pPr>
            <a:r>
              <a:rPr lang="en-US" sz="2400" dirty="0">
                <a:latin typeface="Arial" panose="020B0604020202020204" pitchFamily="34" charset="0"/>
              </a:rPr>
              <a:t>No error recovery (no </a:t>
            </a:r>
            <a:r>
              <a:rPr lang="en-US" sz="2400" dirty="0" err="1">
                <a:latin typeface="Arial" panose="020B0604020202020204" pitchFamily="34" charset="0"/>
              </a:rPr>
              <a:t>acks</a:t>
            </a:r>
            <a:r>
              <a:rPr lang="en-US" sz="2400" dirty="0">
                <a:latin typeface="Arial" panose="020B0604020202020204" pitchFamily="34" charset="0"/>
              </a:rPr>
              <a:t>). No retransmissions. </a:t>
            </a:r>
          </a:p>
          <a:p>
            <a:pPr marL="285750" indent="-285750" eaLnBrk="0" hangingPunct="0">
              <a:buFont typeface="Wingdings" pitchFamily="2" charset="2"/>
              <a:buChar char="q"/>
              <a:defRPr/>
            </a:pPr>
            <a:r>
              <a:rPr lang="en-US" sz="2400" dirty="0">
                <a:latin typeface="Arial" panose="020B0604020202020204" pitchFamily="34" charset="0"/>
              </a:rPr>
              <a:t>Used by network management, DNS, Streamed multimedia (Applications that are loss tolerant, delay sensitive, or have their own reliability mechanisms) </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430" y="5084734"/>
            <a:ext cx="5415375" cy="110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A9153D48-7F0D-4F40-9F4A-F67D97E2F56E}" type="slidenum">
              <a:rPr lang="en-US" sz="1200" smtClean="0"/>
              <a:pPr algn="l"/>
              <a:t>14</a:t>
            </a:fld>
            <a:endParaRPr lang="en-US" sz="1200" smtClean="0"/>
          </a:p>
        </p:txBody>
      </p:sp>
      <p:sp>
        <p:nvSpPr>
          <p:cNvPr id="11269" name="Rectangle 2"/>
          <p:cNvSpPr>
            <a:spLocks noGrp="1" noChangeArrowheads="1"/>
          </p:cNvSpPr>
          <p:nvPr>
            <p:ph type="title"/>
          </p:nvPr>
        </p:nvSpPr>
        <p:spPr>
          <a:xfrm>
            <a:off x="355600" y="629485"/>
            <a:ext cx="7772400" cy="935038"/>
          </a:xfrm>
        </p:spPr>
        <p:txBody>
          <a:bodyPr/>
          <a:lstStyle/>
          <a:p>
            <a:pPr algn="just">
              <a:defRPr/>
            </a:pPr>
            <a:r>
              <a:rPr lang="en-US" sz="2000" dirty="0">
                <a:ea typeface="ＭＳ Ｐゴシック" charset="0"/>
                <a:cs typeface="+mj-cs"/>
              </a:rPr>
              <a:t>A</a:t>
            </a:r>
            <a:r>
              <a:rPr lang="en-US" sz="2000" dirty="0" smtClean="0">
                <a:ea typeface="ＭＳ Ｐゴシック" charset="0"/>
                <a:cs typeface="+mj-cs"/>
              </a:rPr>
              <a:t> </a:t>
            </a:r>
            <a:r>
              <a:rPr lang="en-US" sz="2000" dirty="0">
                <a:ea typeface="ＭＳ Ｐゴシック" charset="0"/>
                <a:cs typeface="+mj-cs"/>
              </a:rPr>
              <a:t>UDP socket is fully identified by </a:t>
            </a:r>
            <a:r>
              <a:rPr lang="en-US" sz="2000" b="1" dirty="0">
                <a:solidFill>
                  <a:srgbClr val="FF0000"/>
                </a:solidFill>
                <a:ea typeface="ＭＳ Ｐゴシック" charset="0"/>
                <a:cs typeface="+mj-cs"/>
              </a:rPr>
              <a:t>a two-tuple</a:t>
            </a:r>
            <a:r>
              <a:rPr lang="en-US" sz="2000" dirty="0">
                <a:ea typeface="ＭＳ Ｐゴシック" charset="0"/>
                <a:cs typeface="+mj-cs"/>
              </a:rPr>
              <a:t> </a:t>
            </a:r>
            <a:r>
              <a:rPr lang="en-US" sz="2000" dirty="0" smtClean="0">
                <a:ea typeface="ＭＳ Ｐゴシック" charset="0"/>
                <a:cs typeface="+mj-cs"/>
              </a:rPr>
              <a:t>consisting of </a:t>
            </a:r>
            <a:r>
              <a:rPr lang="en-US" sz="2000" dirty="0">
                <a:ea typeface="ＭＳ Ｐゴシック" charset="0"/>
                <a:cs typeface="+mj-cs"/>
              </a:rPr>
              <a:t>a destination </a:t>
            </a:r>
            <a:r>
              <a:rPr lang="en-US" sz="2000" dirty="0" smtClean="0">
                <a:ea typeface="ＭＳ Ｐゴシック" charset="0"/>
                <a:cs typeface="+mj-cs"/>
              </a:rPr>
              <a:t>IP address </a:t>
            </a:r>
            <a:r>
              <a:rPr lang="en-US" sz="2000" dirty="0">
                <a:ea typeface="ＭＳ Ｐゴシック" charset="0"/>
                <a:cs typeface="+mj-cs"/>
              </a:rPr>
              <a:t>and a destination port number. As a consequence</a:t>
            </a:r>
          </a:p>
        </p:txBody>
      </p:sp>
      <p:sp>
        <p:nvSpPr>
          <p:cNvPr id="241708" name="Rectangle 44"/>
          <p:cNvSpPr>
            <a:spLocks noGrp="1" noChangeArrowheads="1"/>
          </p:cNvSpPr>
          <p:nvPr>
            <p:ph type="body" idx="1"/>
          </p:nvPr>
        </p:nvSpPr>
        <p:spPr>
          <a:xfrm>
            <a:off x="2870200" y="1320800"/>
            <a:ext cx="3211513" cy="725488"/>
          </a:xfrm>
        </p:spPr>
        <p:txBody>
          <a:bodyPr/>
          <a:lstStyle/>
          <a:p>
            <a:pPr marL="173038" indent="-173038">
              <a:spcBef>
                <a:spcPts val="0"/>
              </a:spcBef>
              <a:buFont typeface="Wingdings" charset="0"/>
              <a:buNone/>
              <a:defRPr/>
            </a:pPr>
            <a:r>
              <a:rPr lang="en-US" sz="2000" b="1">
                <a:latin typeface="Courier New" charset="0"/>
                <a:ea typeface="ＭＳ Ｐゴシック" charset="0"/>
                <a:cs typeface="+mn-cs"/>
              </a:rPr>
              <a:t>DatagramSocket serverSocket = new DatagramSocket</a:t>
            </a:r>
          </a:p>
          <a:p>
            <a:pPr marL="173038" indent="-173038">
              <a:spcBef>
                <a:spcPts val="0"/>
              </a:spcBef>
              <a:buFont typeface="Wingdings" charset="0"/>
              <a:buNone/>
              <a:defRPr/>
            </a:pPr>
            <a:r>
              <a:rPr lang="en-US" sz="2000" b="1">
                <a:latin typeface="Courier New" charset="0"/>
                <a:ea typeface="ＭＳ Ｐゴシック" charset="0"/>
                <a:cs typeface="+mn-cs"/>
              </a:rPr>
              <a:t> (</a:t>
            </a:r>
            <a:r>
              <a:rPr lang="en-US" sz="2000" b="1">
                <a:solidFill>
                  <a:srgbClr val="CC0000"/>
                </a:solidFill>
                <a:latin typeface="Courier New" charset="0"/>
                <a:ea typeface="ＭＳ Ｐゴシック" charset="0"/>
                <a:cs typeface="+mn-cs"/>
              </a:rPr>
              <a:t>6428</a:t>
            </a:r>
            <a:r>
              <a:rPr lang="en-US" sz="2000" b="1">
                <a:latin typeface="Courier New" charset="0"/>
                <a:ea typeface="ＭＳ Ｐゴシック" charset="0"/>
                <a:cs typeface="+mn-cs"/>
              </a:rPr>
              <a:t>);</a:t>
            </a:r>
          </a:p>
          <a:p>
            <a:pPr marL="173038" indent="-173038">
              <a:spcBef>
                <a:spcPts val="0"/>
              </a:spcBef>
              <a:buFont typeface="Wingdings" charset="0"/>
              <a:buChar char="v"/>
              <a:defRPr/>
            </a:pPr>
            <a:endParaRPr lang="en-US" sz="4000">
              <a:ea typeface="ＭＳ Ｐゴシック" charset="0"/>
              <a:cs typeface="+mn-cs"/>
            </a:endParaRPr>
          </a:p>
        </p:txBody>
      </p:sp>
      <p:sp>
        <p:nvSpPr>
          <p:cNvPr id="13318" name="Freeform 89"/>
          <p:cNvSpPr>
            <a:spLocks/>
          </p:cNvSpPr>
          <p:nvPr/>
        </p:nvSpPr>
        <p:spPr bwMode="auto">
          <a:xfrm>
            <a:off x="3189288" y="2478088"/>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13319" name="Freeform 97"/>
          <p:cNvSpPr>
            <a:spLocks/>
          </p:cNvSpPr>
          <p:nvPr/>
        </p:nvSpPr>
        <p:spPr bwMode="auto">
          <a:xfrm>
            <a:off x="404813" y="27828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13320" name="Rectangle 23"/>
          <p:cNvSpPr>
            <a:spLocks noChangeArrowheads="1"/>
          </p:cNvSpPr>
          <p:nvPr/>
        </p:nvSpPr>
        <p:spPr bwMode="auto">
          <a:xfrm>
            <a:off x="909638" y="2749550"/>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3321" name="Rectangle 24"/>
          <p:cNvSpPr>
            <a:spLocks noChangeArrowheads="1"/>
          </p:cNvSpPr>
          <p:nvPr/>
        </p:nvSpPr>
        <p:spPr bwMode="auto">
          <a:xfrm>
            <a:off x="871538" y="2803525"/>
            <a:ext cx="1273175" cy="1979613"/>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3322" name="Line 25"/>
          <p:cNvSpPr>
            <a:spLocks noChangeShapeType="1"/>
          </p:cNvSpPr>
          <p:nvPr/>
        </p:nvSpPr>
        <p:spPr bwMode="auto">
          <a:xfrm>
            <a:off x="881063" y="3563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3" name="Text Box 26"/>
          <p:cNvSpPr txBox="1">
            <a:spLocks noChangeArrowheads="1"/>
          </p:cNvSpPr>
          <p:nvPr/>
        </p:nvSpPr>
        <p:spPr bwMode="auto">
          <a:xfrm>
            <a:off x="838200" y="35464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3324" name="Line 27"/>
          <p:cNvSpPr>
            <a:spLocks noChangeShapeType="1"/>
          </p:cNvSpPr>
          <p:nvPr/>
        </p:nvSpPr>
        <p:spPr bwMode="auto">
          <a:xfrm>
            <a:off x="889000" y="38846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28"/>
          <p:cNvSpPr>
            <a:spLocks noChangeShapeType="1"/>
          </p:cNvSpPr>
          <p:nvPr/>
        </p:nvSpPr>
        <p:spPr bwMode="auto">
          <a:xfrm>
            <a:off x="874713" y="41941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6" name="Line 29"/>
          <p:cNvSpPr>
            <a:spLocks noChangeShapeType="1"/>
          </p:cNvSpPr>
          <p:nvPr/>
        </p:nvSpPr>
        <p:spPr bwMode="auto">
          <a:xfrm>
            <a:off x="874713" y="44799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7" name="Text Box 26"/>
          <p:cNvSpPr txBox="1">
            <a:spLocks noChangeArrowheads="1"/>
          </p:cNvSpPr>
          <p:nvPr/>
        </p:nvSpPr>
        <p:spPr bwMode="auto">
          <a:xfrm>
            <a:off x="873125" y="27940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3328" name="Text Box 26"/>
          <p:cNvSpPr txBox="1">
            <a:spLocks noChangeArrowheads="1"/>
          </p:cNvSpPr>
          <p:nvPr/>
        </p:nvSpPr>
        <p:spPr bwMode="auto">
          <a:xfrm>
            <a:off x="828675" y="44513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3329" name="Text Box 26"/>
          <p:cNvSpPr txBox="1">
            <a:spLocks noChangeArrowheads="1"/>
          </p:cNvSpPr>
          <p:nvPr/>
        </p:nvSpPr>
        <p:spPr bwMode="auto">
          <a:xfrm>
            <a:off x="847725" y="41656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3330" name="Text Box 26"/>
          <p:cNvSpPr txBox="1">
            <a:spLocks noChangeArrowheads="1"/>
          </p:cNvSpPr>
          <p:nvPr/>
        </p:nvSpPr>
        <p:spPr bwMode="auto">
          <a:xfrm>
            <a:off x="838200" y="38703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3331" name="Oval 110"/>
          <p:cNvSpPr>
            <a:spLocks noChangeArrowheads="1"/>
          </p:cNvSpPr>
          <p:nvPr/>
        </p:nvSpPr>
        <p:spPr bwMode="auto">
          <a:xfrm>
            <a:off x="1208088" y="3079750"/>
            <a:ext cx="598487"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P3</a:t>
            </a:r>
          </a:p>
        </p:txBody>
      </p:sp>
      <p:grpSp>
        <p:nvGrpSpPr>
          <p:cNvPr id="2" name="Group 111"/>
          <p:cNvGrpSpPr>
            <a:grpSpLocks/>
          </p:cNvGrpSpPr>
          <p:nvPr/>
        </p:nvGrpSpPr>
        <p:grpSpPr bwMode="auto">
          <a:xfrm>
            <a:off x="1176338" y="3403600"/>
            <a:ext cx="620712" cy="228600"/>
            <a:chOff x="1287" y="2524"/>
            <a:chExt cx="260" cy="100"/>
          </a:xfrm>
        </p:grpSpPr>
        <p:sp>
          <p:nvSpPr>
            <p:cNvPr id="13437" name="Rectangle 11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3438" name="Rectangle 11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3439"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3440"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3333" name="Rectangle 23"/>
          <p:cNvSpPr>
            <a:spLocks noChangeArrowheads="1"/>
          </p:cNvSpPr>
          <p:nvPr/>
        </p:nvSpPr>
        <p:spPr bwMode="auto">
          <a:xfrm>
            <a:off x="3736975" y="2516188"/>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3334" name="Rectangle 24"/>
          <p:cNvSpPr>
            <a:spLocks noChangeArrowheads="1"/>
          </p:cNvSpPr>
          <p:nvPr/>
        </p:nvSpPr>
        <p:spPr bwMode="auto">
          <a:xfrm>
            <a:off x="3702050" y="2570163"/>
            <a:ext cx="1473200" cy="1979612"/>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3335" name="Line 25"/>
          <p:cNvSpPr>
            <a:spLocks noChangeShapeType="1"/>
          </p:cNvSpPr>
          <p:nvPr/>
        </p:nvSpPr>
        <p:spPr bwMode="auto">
          <a:xfrm>
            <a:off x="3708400" y="3340100"/>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6" name="Text Box 26"/>
          <p:cNvSpPr txBox="1">
            <a:spLocks noChangeArrowheads="1"/>
          </p:cNvSpPr>
          <p:nvPr/>
        </p:nvSpPr>
        <p:spPr bwMode="auto">
          <a:xfrm>
            <a:off x="3779838" y="33226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3337" name="Line 27"/>
          <p:cNvSpPr>
            <a:spLocks noChangeShapeType="1"/>
          </p:cNvSpPr>
          <p:nvPr/>
        </p:nvSpPr>
        <p:spPr bwMode="auto">
          <a:xfrm>
            <a:off x="3709988" y="36576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8" name="Text Box 26"/>
          <p:cNvSpPr txBox="1">
            <a:spLocks noChangeArrowheads="1"/>
          </p:cNvSpPr>
          <p:nvPr/>
        </p:nvSpPr>
        <p:spPr bwMode="auto">
          <a:xfrm>
            <a:off x="3776663" y="25368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3339" name="Text Box 26"/>
          <p:cNvSpPr txBox="1">
            <a:spLocks noChangeArrowheads="1"/>
          </p:cNvSpPr>
          <p:nvPr/>
        </p:nvSpPr>
        <p:spPr bwMode="auto">
          <a:xfrm>
            <a:off x="3773488" y="42275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3340" name="Text Box 26"/>
          <p:cNvSpPr txBox="1">
            <a:spLocks noChangeArrowheads="1"/>
          </p:cNvSpPr>
          <p:nvPr/>
        </p:nvSpPr>
        <p:spPr bwMode="auto">
          <a:xfrm>
            <a:off x="3773488" y="39417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3341" name="Text Box 26"/>
          <p:cNvSpPr txBox="1">
            <a:spLocks noChangeArrowheads="1"/>
          </p:cNvSpPr>
          <p:nvPr/>
        </p:nvSpPr>
        <p:spPr bwMode="auto">
          <a:xfrm>
            <a:off x="3773488" y="3643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3342" name="Line 27"/>
          <p:cNvSpPr>
            <a:spLocks noChangeShapeType="1"/>
          </p:cNvSpPr>
          <p:nvPr/>
        </p:nvSpPr>
        <p:spPr bwMode="auto">
          <a:xfrm>
            <a:off x="3706813" y="396875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3" name="Line 27"/>
          <p:cNvSpPr>
            <a:spLocks noChangeShapeType="1"/>
          </p:cNvSpPr>
          <p:nvPr/>
        </p:nvSpPr>
        <p:spPr bwMode="auto">
          <a:xfrm>
            <a:off x="3703638" y="42672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4" name="Oval 128"/>
          <p:cNvSpPr>
            <a:spLocks noChangeArrowheads="1"/>
          </p:cNvSpPr>
          <p:nvPr/>
        </p:nvSpPr>
        <p:spPr bwMode="auto">
          <a:xfrm>
            <a:off x="4121150" y="2876550"/>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P1</a:t>
            </a:r>
          </a:p>
        </p:txBody>
      </p:sp>
      <p:grpSp>
        <p:nvGrpSpPr>
          <p:cNvPr id="3" name="Group 134"/>
          <p:cNvGrpSpPr>
            <a:grpSpLocks/>
          </p:cNvGrpSpPr>
          <p:nvPr/>
        </p:nvGrpSpPr>
        <p:grpSpPr bwMode="auto">
          <a:xfrm>
            <a:off x="3992563" y="3192463"/>
            <a:ext cx="887412" cy="228600"/>
            <a:chOff x="1383" y="2620"/>
            <a:chExt cx="260" cy="100"/>
          </a:xfrm>
        </p:grpSpPr>
        <p:sp>
          <p:nvSpPr>
            <p:cNvPr id="13433" name="Rectangle 135"/>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3434" name="Rectangle 136"/>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3435"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3436"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3346" name="Rectangle 23"/>
          <p:cNvSpPr>
            <a:spLocks noChangeArrowheads="1"/>
          </p:cNvSpPr>
          <p:nvPr/>
        </p:nvSpPr>
        <p:spPr bwMode="auto">
          <a:xfrm>
            <a:off x="6743700" y="274161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3347" name="Rectangle 24"/>
          <p:cNvSpPr>
            <a:spLocks noChangeArrowheads="1"/>
          </p:cNvSpPr>
          <p:nvPr/>
        </p:nvSpPr>
        <p:spPr bwMode="auto">
          <a:xfrm>
            <a:off x="6705600" y="2795588"/>
            <a:ext cx="1273175" cy="1979612"/>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3348" name="Line 25"/>
          <p:cNvSpPr>
            <a:spLocks noChangeShapeType="1"/>
          </p:cNvSpPr>
          <p:nvPr/>
        </p:nvSpPr>
        <p:spPr bwMode="auto">
          <a:xfrm>
            <a:off x="6715125" y="3556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9" name="Text Box 26"/>
          <p:cNvSpPr txBox="1">
            <a:spLocks noChangeArrowheads="1"/>
          </p:cNvSpPr>
          <p:nvPr/>
        </p:nvSpPr>
        <p:spPr bwMode="auto">
          <a:xfrm>
            <a:off x="6672263" y="35385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3350" name="Line 27"/>
          <p:cNvSpPr>
            <a:spLocks noChangeShapeType="1"/>
          </p:cNvSpPr>
          <p:nvPr/>
        </p:nvSpPr>
        <p:spPr bwMode="auto">
          <a:xfrm>
            <a:off x="6723063" y="38766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1" name="Line 28"/>
          <p:cNvSpPr>
            <a:spLocks noChangeShapeType="1"/>
          </p:cNvSpPr>
          <p:nvPr/>
        </p:nvSpPr>
        <p:spPr bwMode="auto">
          <a:xfrm>
            <a:off x="6708775" y="41862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2" name="Line 29"/>
          <p:cNvSpPr>
            <a:spLocks noChangeShapeType="1"/>
          </p:cNvSpPr>
          <p:nvPr/>
        </p:nvSpPr>
        <p:spPr bwMode="auto">
          <a:xfrm>
            <a:off x="6708775" y="44719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3" name="Text Box 26"/>
          <p:cNvSpPr txBox="1">
            <a:spLocks noChangeArrowheads="1"/>
          </p:cNvSpPr>
          <p:nvPr/>
        </p:nvSpPr>
        <p:spPr bwMode="auto">
          <a:xfrm>
            <a:off x="6707188" y="27860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3354" name="Text Box 26"/>
          <p:cNvSpPr txBox="1">
            <a:spLocks noChangeArrowheads="1"/>
          </p:cNvSpPr>
          <p:nvPr/>
        </p:nvSpPr>
        <p:spPr bwMode="auto">
          <a:xfrm>
            <a:off x="6662738" y="44434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3355" name="Text Box 26"/>
          <p:cNvSpPr txBox="1">
            <a:spLocks noChangeArrowheads="1"/>
          </p:cNvSpPr>
          <p:nvPr/>
        </p:nvSpPr>
        <p:spPr bwMode="auto">
          <a:xfrm>
            <a:off x="6681788" y="41576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3356" name="Text Box 26"/>
          <p:cNvSpPr txBox="1">
            <a:spLocks noChangeArrowheads="1"/>
          </p:cNvSpPr>
          <p:nvPr/>
        </p:nvSpPr>
        <p:spPr bwMode="auto">
          <a:xfrm>
            <a:off x="6672263" y="38623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3357" name="Oval 153"/>
          <p:cNvSpPr>
            <a:spLocks noChangeArrowheads="1"/>
          </p:cNvSpPr>
          <p:nvPr/>
        </p:nvSpPr>
        <p:spPr bwMode="auto">
          <a:xfrm>
            <a:off x="7042150" y="3094038"/>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P4</a:t>
            </a:r>
          </a:p>
        </p:txBody>
      </p:sp>
      <p:sp>
        <p:nvSpPr>
          <p:cNvPr id="13358" name="Freeform 154"/>
          <p:cNvSpPr>
            <a:spLocks/>
          </p:cNvSpPr>
          <p:nvPr/>
        </p:nvSpPr>
        <p:spPr bwMode="auto">
          <a:xfrm>
            <a:off x="8002588" y="27622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en-US"/>
          </a:p>
        </p:txBody>
      </p:sp>
      <p:grpSp>
        <p:nvGrpSpPr>
          <p:cNvPr id="4" name="Group 156"/>
          <p:cNvGrpSpPr>
            <a:grpSpLocks/>
          </p:cNvGrpSpPr>
          <p:nvPr/>
        </p:nvGrpSpPr>
        <p:grpSpPr bwMode="auto">
          <a:xfrm>
            <a:off x="7035800" y="3425825"/>
            <a:ext cx="620713" cy="204788"/>
            <a:chOff x="1287" y="2524"/>
            <a:chExt cx="260" cy="100"/>
          </a:xfrm>
        </p:grpSpPr>
        <p:sp>
          <p:nvSpPr>
            <p:cNvPr id="13429" name="Rectangle 157"/>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3430" name="Rectangle 158"/>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3431"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3432"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241837" name="Rectangle 173"/>
          <p:cNvSpPr>
            <a:spLocks noChangeArrowheads="1"/>
          </p:cNvSpPr>
          <p:nvPr/>
        </p:nvSpPr>
        <p:spPr bwMode="auto">
          <a:xfrm>
            <a:off x="6162675" y="1752600"/>
            <a:ext cx="26590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5888" indent="-115888" eaLnBrk="0" hangingPunct="0">
              <a:lnSpc>
                <a:spcPct val="85000"/>
              </a:lnSpc>
              <a:spcBef>
                <a:spcPct val="20000"/>
              </a:spcBef>
              <a:buClr>
                <a:srgbClr val="000099"/>
              </a:buClr>
              <a:buSzPct val="65000"/>
              <a:buFont typeface="Wingdings" pitchFamily="2" charset="2"/>
              <a:buNone/>
            </a:pPr>
            <a:r>
              <a:rPr lang="en-US" sz="1800" b="1">
                <a:latin typeface="Courier New" pitchFamily="49" charset="0"/>
              </a:rPr>
              <a:t>DatagramSocket mySocket1 = new DatagramSocket (</a:t>
            </a:r>
            <a:r>
              <a:rPr lang="en-US" sz="1800" b="1">
                <a:solidFill>
                  <a:srgbClr val="CC0000"/>
                </a:solidFill>
                <a:latin typeface="Courier New" pitchFamily="49" charset="0"/>
              </a:rPr>
              <a:t>5775</a:t>
            </a:r>
            <a:r>
              <a:rPr lang="en-US" sz="1800" b="1">
                <a:latin typeface="Courier New" pitchFamily="49" charset="0"/>
              </a:rPr>
              <a:t>);</a:t>
            </a:r>
          </a:p>
          <a:p>
            <a:pPr marL="115888" indent="-115888" eaLnBrk="0" hangingPunct="0">
              <a:lnSpc>
                <a:spcPct val="85000"/>
              </a:lnSpc>
              <a:spcBef>
                <a:spcPct val="20000"/>
              </a:spcBef>
              <a:buClr>
                <a:srgbClr val="000099"/>
              </a:buClr>
              <a:buSzPct val="65000"/>
              <a:buFont typeface="Wingdings" pitchFamily="2" charset="2"/>
              <a:buNone/>
            </a:pPr>
            <a:endParaRPr lang="en-US" sz="1800">
              <a:latin typeface="Courier New" pitchFamily="49" charset="0"/>
            </a:endParaRPr>
          </a:p>
        </p:txBody>
      </p:sp>
      <p:sp>
        <p:nvSpPr>
          <p:cNvPr id="241838" name="Rectangle 174"/>
          <p:cNvSpPr>
            <a:spLocks noChangeArrowheads="1"/>
          </p:cNvSpPr>
          <p:nvPr/>
        </p:nvSpPr>
        <p:spPr bwMode="auto">
          <a:xfrm>
            <a:off x="196850" y="1703388"/>
            <a:ext cx="26130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5888" indent="-115888" eaLnBrk="0" hangingPunct="0">
              <a:lnSpc>
                <a:spcPct val="85000"/>
              </a:lnSpc>
              <a:spcBef>
                <a:spcPct val="20000"/>
              </a:spcBef>
              <a:buClr>
                <a:srgbClr val="000099"/>
              </a:buClr>
              <a:buSzPct val="65000"/>
              <a:buFont typeface="Wingdings" pitchFamily="2" charset="2"/>
              <a:buNone/>
            </a:pPr>
            <a:r>
              <a:rPr lang="en-US" sz="1800" b="1">
                <a:latin typeface="Courier New" pitchFamily="49" charset="0"/>
              </a:rPr>
              <a:t>DatagramSocket mySocket2 = new DatagramSocket</a:t>
            </a:r>
          </a:p>
          <a:p>
            <a:pPr marL="115888" indent="-115888" eaLnBrk="0" hangingPunct="0">
              <a:lnSpc>
                <a:spcPct val="85000"/>
              </a:lnSpc>
              <a:spcBef>
                <a:spcPct val="20000"/>
              </a:spcBef>
              <a:buClr>
                <a:srgbClr val="000099"/>
              </a:buClr>
              <a:buSzPct val="65000"/>
              <a:buFont typeface="Wingdings" pitchFamily="2" charset="2"/>
              <a:buNone/>
            </a:pPr>
            <a:r>
              <a:rPr lang="en-US" sz="1800" b="1">
                <a:latin typeface="Courier New" pitchFamily="49" charset="0"/>
              </a:rPr>
              <a:t> (</a:t>
            </a:r>
            <a:r>
              <a:rPr lang="en-US" sz="1800" b="1">
                <a:solidFill>
                  <a:srgbClr val="CC0000"/>
                </a:solidFill>
                <a:latin typeface="Courier New" pitchFamily="49" charset="0"/>
              </a:rPr>
              <a:t>9157</a:t>
            </a:r>
            <a:r>
              <a:rPr lang="en-US" sz="1800" b="1">
                <a:latin typeface="Courier New" pitchFamily="49" charset="0"/>
              </a:rPr>
              <a:t>);</a:t>
            </a:r>
          </a:p>
          <a:p>
            <a:pPr marL="115888" indent="-115888" eaLnBrk="0" hangingPunct="0">
              <a:lnSpc>
                <a:spcPct val="85000"/>
              </a:lnSpc>
              <a:spcBef>
                <a:spcPct val="20000"/>
              </a:spcBef>
              <a:buClr>
                <a:srgbClr val="000099"/>
              </a:buClr>
              <a:buSzPct val="65000"/>
              <a:buFont typeface="Wingdings" pitchFamily="2" charset="2"/>
              <a:buNone/>
            </a:pPr>
            <a:endParaRPr lang="en-US" sz="2000">
              <a:latin typeface="Courier New" pitchFamily="49" charset="0"/>
            </a:endParaRPr>
          </a:p>
        </p:txBody>
      </p:sp>
      <p:sp>
        <p:nvSpPr>
          <p:cNvPr id="241841" name="Line 177"/>
          <p:cNvSpPr>
            <a:spLocks noChangeShapeType="1"/>
          </p:cNvSpPr>
          <p:nvPr/>
        </p:nvSpPr>
        <p:spPr bwMode="auto">
          <a:xfrm>
            <a:off x="1412875" y="3506788"/>
            <a:ext cx="0" cy="217646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42" name="Line 178"/>
          <p:cNvSpPr>
            <a:spLocks noChangeShapeType="1"/>
          </p:cNvSpPr>
          <p:nvPr/>
        </p:nvSpPr>
        <p:spPr bwMode="auto">
          <a:xfrm>
            <a:off x="4343400" y="3265488"/>
            <a:ext cx="12700" cy="240823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44" name="Line 180"/>
          <p:cNvSpPr>
            <a:spLocks noChangeShapeType="1"/>
          </p:cNvSpPr>
          <p:nvPr/>
        </p:nvSpPr>
        <p:spPr bwMode="auto">
          <a:xfrm>
            <a:off x="1412875" y="5665788"/>
            <a:ext cx="2936875"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45" name="Line 181"/>
          <p:cNvSpPr>
            <a:spLocks noChangeShapeType="1"/>
          </p:cNvSpPr>
          <p:nvPr/>
        </p:nvSpPr>
        <p:spPr bwMode="auto">
          <a:xfrm>
            <a:off x="4219575" y="3278188"/>
            <a:ext cx="0" cy="22463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46" name="Line 182"/>
          <p:cNvSpPr>
            <a:spLocks noChangeShapeType="1"/>
          </p:cNvSpPr>
          <p:nvPr/>
        </p:nvSpPr>
        <p:spPr bwMode="auto">
          <a:xfrm>
            <a:off x="1520825" y="5507038"/>
            <a:ext cx="274002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47" name="Line 183"/>
          <p:cNvSpPr>
            <a:spLocks noChangeShapeType="1"/>
          </p:cNvSpPr>
          <p:nvPr/>
        </p:nvSpPr>
        <p:spPr bwMode="auto">
          <a:xfrm>
            <a:off x="1514475" y="3494088"/>
            <a:ext cx="12700" cy="20177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48" name="Line 184"/>
          <p:cNvSpPr>
            <a:spLocks noChangeShapeType="1"/>
          </p:cNvSpPr>
          <p:nvPr/>
        </p:nvSpPr>
        <p:spPr bwMode="auto">
          <a:xfrm>
            <a:off x="7423150" y="3544888"/>
            <a:ext cx="0" cy="217646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49" name="Line 185"/>
          <p:cNvSpPr>
            <a:spLocks noChangeShapeType="1"/>
          </p:cNvSpPr>
          <p:nvPr/>
        </p:nvSpPr>
        <p:spPr bwMode="auto">
          <a:xfrm>
            <a:off x="7305675" y="3513138"/>
            <a:ext cx="12700" cy="20177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50" name="Line 186"/>
          <p:cNvSpPr>
            <a:spLocks noChangeShapeType="1"/>
          </p:cNvSpPr>
          <p:nvPr/>
        </p:nvSpPr>
        <p:spPr bwMode="auto">
          <a:xfrm>
            <a:off x="4486275" y="3284538"/>
            <a:ext cx="12700" cy="240823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51" name="Line 187"/>
          <p:cNvSpPr>
            <a:spLocks noChangeShapeType="1"/>
          </p:cNvSpPr>
          <p:nvPr/>
        </p:nvSpPr>
        <p:spPr bwMode="auto">
          <a:xfrm>
            <a:off x="4619625" y="3297238"/>
            <a:ext cx="0" cy="22463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52" name="Line 188"/>
          <p:cNvSpPr>
            <a:spLocks noChangeShapeType="1"/>
          </p:cNvSpPr>
          <p:nvPr/>
        </p:nvSpPr>
        <p:spPr bwMode="auto">
          <a:xfrm>
            <a:off x="4508500" y="5684838"/>
            <a:ext cx="293687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53" name="Line 189"/>
          <p:cNvSpPr>
            <a:spLocks noChangeShapeType="1"/>
          </p:cNvSpPr>
          <p:nvPr/>
        </p:nvSpPr>
        <p:spPr bwMode="auto">
          <a:xfrm>
            <a:off x="4594225" y="5516563"/>
            <a:ext cx="2740025"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5" name="Group 196"/>
          <p:cNvGrpSpPr>
            <a:grpSpLocks/>
          </p:cNvGrpSpPr>
          <p:nvPr/>
        </p:nvGrpSpPr>
        <p:grpSpPr bwMode="auto">
          <a:xfrm>
            <a:off x="1130300" y="5765800"/>
            <a:ext cx="1644650" cy="652463"/>
            <a:chOff x="1318" y="3697"/>
            <a:chExt cx="1036" cy="411"/>
          </a:xfrm>
        </p:grpSpPr>
        <p:sp>
          <p:nvSpPr>
            <p:cNvPr id="13426" name="Rectangle 19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3427" name="Line 19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428" name="Text Box 195"/>
            <p:cNvSpPr txBox="1">
              <a:spLocks noChangeArrowheads="1"/>
            </p:cNvSpPr>
            <p:nvPr/>
          </p:nvSpPr>
          <p:spPr bwMode="auto">
            <a:xfrm>
              <a:off x="1318" y="3822"/>
              <a:ext cx="9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lnSpc>
                  <a:spcPct val="85000"/>
                </a:lnSpc>
              </a:pPr>
              <a:r>
                <a:rPr lang="en-US" sz="1400"/>
                <a:t>source port: 9157</a:t>
              </a:r>
            </a:p>
            <a:p>
              <a:pPr algn="r">
                <a:lnSpc>
                  <a:spcPct val="85000"/>
                </a:lnSpc>
              </a:pPr>
              <a:r>
                <a:rPr lang="en-US" sz="1400"/>
                <a:t>dest port: 6428</a:t>
              </a:r>
            </a:p>
          </p:txBody>
        </p:sp>
      </p:grpSp>
      <p:grpSp>
        <p:nvGrpSpPr>
          <p:cNvPr id="6" name="Group 201"/>
          <p:cNvGrpSpPr>
            <a:grpSpLocks/>
          </p:cNvGrpSpPr>
          <p:nvPr/>
        </p:nvGrpSpPr>
        <p:grpSpPr bwMode="auto">
          <a:xfrm>
            <a:off x="2428875" y="4889500"/>
            <a:ext cx="1692275" cy="652463"/>
            <a:chOff x="2741" y="3750"/>
            <a:chExt cx="1066" cy="411"/>
          </a:xfrm>
        </p:grpSpPr>
        <p:sp>
          <p:nvSpPr>
            <p:cNvPr id="13423" name="Rectangle 1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3424"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3425" name="Text Box 200"/>
            <p:cNvSpPr txBox="1">
              <a:spLocks noChangeArrowheads="1"/>
            </p:cNvSpPr>
            <p:nvPr/>
          </p:nvSpPr>
          <p:spPr bwMode="auto">
            <a:xfrm>
              <a:off x="2813" y="3875"/>
              <a:ext cx="9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1400"/>
                <a:t>source port: 6428</a:t>
              </a:r>
            </a:p>
            <a:p>
              <a:pPr algn="l">
                <a:lnSpc>
                  <a:spcPct val="85000"/>
                </a:lnSpc>
              </a:pPr>
              <a:r>
                <a:rPr lang="en-US" sz="1400"/>
                <a:t>dest port: 9157</a:t>
              </a:r>
            </a:p>
          </p:txBody>
        </p:sp>
      </p:grpSp>
      <p:grpSp>
        <p:nvGrpSpPr>
          <p:cNvPr id="7" name="Group 202"/>
          <p:cNvGrpSpPr>
            <a:grpSpLocks/>
          </p:cNvGrpSpPr>
          <p:nvPr/>
        </p:nvGrpSpPr>
        <p:grpSpPr bwMode="auto">
          <a:xfrm>
            <a:off x="5453063" y="4889500"/>
            <a:ext cx="1341437" cy="652463"/>
            <a:chOff x="1509" y="3697"/>
            <a:chExt cx="845" cy="411"/>
          </a:xfrm>
        </p:grpSpPr>
        <p:sp>
          <p:nvSpPr>
            <p:cNvPr id="13420" name="Rectangle 20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3421" name="Line 20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422" name="Text Box 205"/>
            <p:cNvSpPr txBox="1">
              <a:spLocks noChangeArrowheads="1"/>
            </p:cNvSpPr>
            <p:nvPr/>
          </p:nvSpPr>
          <p:spPr bwMode="auto">
            <a:xfrm>
              <a:off x="1509" y="3822"/>
              <a:ext cx="80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lnSpc>
                  <a:spcPct val="85000"/>
                </a:lnSpc>
              </a:pPr>
              <a:r>
                <a:rPr lang="en-US" sz="1400"/>
                <a:t>source port: ?</a:t>
              </a:r>
            </a:p>
            <a:p>
              <a:pPr algn="r">
                <a:lnSpc>
                  <a:spcPct val="85000"/>
                </a:lnSpc>
              </a:pPr>
              <a:r>
                <a:rPr lang="en-US" sz="1400"/>
                <a:t>dest port: ?</a:t>
              </a:r>
            </a:p>
          </p:txBody>
        </p:sp>
      </p:grpSp>
      <p:grpSp>
        <p:nvGrpSpPr>
          <p:cNvPr id="8" name="Group 206"/>
          <p:cNvGrpSpPr>
            <a:grpSpLocks/>
          </p:cNvGrpSpPr>
          <p:nvPr/>
        </p:nvGrpSpPr>
        <p:grpSpPr bwMode="auto">
          <a:xfrm>
            <a:off x="4694238" y="5743575"/>
            <a:ext cx="1389062" cy="652463"/>
            <a:chOff x="2741" y="3750"/>
            <a:chExt cx="875" cy="411"/>
          </a:xfrm>
        </p:grpSpPr>
        <p:sp>
          <p:nvSpPr>
            <p:cNvPr id="13417" name="Rectangle 20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3418"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3419" name="Text Box 209"/>
            <p:cNvSpPr txBox="1">
              <a:spLocks noChangeArrowheads="1"/>
            </p:cNvSpPr>
            <p:nvPr/>
          </p:nvSpPr>
          <p:spPr bwMode="auto">
            <a:xfrm>
              <a:off x="2813" y="3875"/>
              <a:ext cx="80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1400"/>
                <a:t>source port: ?</a:t>
              </a:r>
            </a:p>
            <a:p>
              <a:pPr algn="l">
                <a:lnSpc>
                  <a:spcPct val="85000"/>
                </a:lnSpc>
              </a:pPr>
              <a:r>
                <a:rPr lang="en-US" sz="1400"/>
                <a:t>dest port: ?</a:t>
              </a:r>
            </a:p>
          </p:txBody>
        </p:sp>
      </p:grpSp>
      <p:grpSp>
        <p:nvGrpSpPr>
          <p:cNvPr id="13378" name="Group 214"/>
          <p:cNvGrpSpPr>
            <a:grpSpLocks/>
          </p:cNvGrpSpPr>
          <p:nvPr/>
        </p:nvGrpSpPr>
        <p:grpSpPr bwMode="auto">
          <a:xfrm>
            <a:off x="0" y="4381500"/>
            <a:ext cx="711200" cy="669925"/>
            <a:chOff x="-44" y="1473"/>
            <a:chExt cx="981" cy="1105"/>
          </a:xfrm>
        </p:grpSpPr>
        <p:pic>
          <p:nvPicPr>
            <p:cNvPr id="13415" name="Picture 21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6" name="Freeform 216"/>
            <p:cNvSpPr>
              <a:spLocks/>
            </p:cNvSpPr>
            <p:nvPr/>
          </p:nvSpPr>
          <p:spPr bwMode="auto">
            <a:xfrm flipH="1">
              <a:off x="374" y="1579"/>
              <a:ext cx="477" cy="506"/>
            </a:xfrm>
            <a:custGeom>
              <a:avLst/>
              <a:gdLst>
                <a:gd name="T0" fmla="*/ 0 w 356"/>
                <a:gd name="T1" fmla="*/ 0 h 368"/>
                <a:gd name="T2" fmla="*/ 336349 w 356"/>
                <a:gd name="T3" fmla="*/ 29480 h 368"/>
                <a:gd name="T4" fmla="*/ 399006 w 356"/>
                <a:gd name="T5" fmla="*/ 614167 h 368"/>
                <a:gd name="T6" fmla="*/ 87935 w 356"/>
                <a:gd name="T7" fmla="*/ 76809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13379" name="Group 217"/>
          <p:cNvGrpSpPr>
            <a:grpSpLocks/>
          </p:cNvGrpSpPr>
          <p:nvPr/>
        </p:nvGrpSpPr>
        <p:grpSpPr bwMode="auto">
          <a:xfrm flipH="1">
            <a:off x="8269288" y="4505325"/>
            <a:ext cx="711200" cy="669925"/>
            <a:chOff x="-44" y="1473"/>
            <a:chExt cx="981" cy="1105"/>
          </a:xfrm>
        </p:grpSpPr>
        <p:pic>
          <p:nvPicPr>
            <p:cNvPr id="13413" name="Picture 21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 name="Freeform 219"/>
            <p:cNvSpPr>
              <a:spLocks/>
            </p:cNvSpPr>
            <p:nvPr/>
          </p:nvSpPr>
          <p:spPr bwMode="auto">
            <a:xfrm flipH="1">
              <a:off x="374" y="1579"/>
              <a:ext cx="477" cy="506"/>
            </a:xfrm>
            <a:custGeom>
              <a:avLst/>
              <a:gdLst>
                <a:gd name="T0" fmla="*/ 0 w 356"/>
                <a:gd name="T1" fmla="*/ 0 h 368"/>
                <a:gd name="T2" fmla="*/ 336349 w 356"/>
                <a:gd name="T3" fmla="*/ 29480 h 368"/>
                <a:gd name="T4" fmla="*/ 399006 w 356"/>
                <a:gd name="T5" fmla="*/ 614167 h 368"/>
                <a:gd name="T6" fmla="*/ 87935 w 356"/>
                <a:gd name="T7" fmla="*/ 76809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13380" name="Group 220"/>
          <p:cNvGrpSpPr>
            <a:grpSpLocks/>
          </p:cNvGrpSpPr>
          <p:nvPr/>
        </p:nvGrpSpPr>
        <p:grpSpPr bwMode="auto">
          <a:xfrm>
            <a:off x="3092450" y="3903663"/>
            <a:ext cx="358775" cy="704850"/>
            <a:chOff x="4140" y="429"/>
            <a:chExt cx="1425" cy="2396"/>
          </a:xfrm>
        </p:grpSpPr>
        <p:sp>
          <p:nvSpPr>
            <p:cNvPr id="13381" name="Freeform 221"/>
            <p:cNvSpPr>
              <a:spLocks/>
            </p:cNvSpPr>
            <p:nvPr/>
          </p:nvSpPr>
          <p:spPr bwMode="auto">
            <a:xfrm>
              <a:off x="5268" y="433"/>
              <a:ext cx="283" cy="2286"/>
            </a:xfrm>
            <a:custGeom>
              <a:avLst/>
              <a:gdLst>
                <a:gd name="T0" fmla="*/ 2 w 354"/>
                <a:gd name="T1" fmla="*/ 0 h 2742"/>
                <a:gd name="T2" fmla="*/ 2 w 354"/>
                <a:gd name="T3" fmla="*/ 5 h 2742"/>
                <a:gd name="T4" fmla="*/ 2 w 354"/>
                <a:gd name="T5" fmla="*/ 33 h 2742"/>
                <a:gd name="T6" fmla="*/ 0 w 354"/>
                <a:gd name="T7" fmla="*/ 35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2"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13383" name="Freeform 223"/>
            <p:cNvSpPr>
              <a:spLocks/>
            </p:cNvSpPr>
            <p:nvPr/>
          </p:nvSpPr>
          <p:spPr bwMode="auto">
            <a:xfrm>
              <a:off x="5321" y="570"/>
              <a:ext cx="169" cy="2115"/>
            </a:xfrm>
            <a:custGeom>
              <a:avLst/>
              <a:gdLst>
                <a:gd name="T0" fmla="*/ 2 w 211"/>
                <a:gd name="T1" fmla="*/ 0 h 2537"/>
                <a:gd name="T2" fmla="*/ 2 w 211"/>
                <a:gd name="T3" fmla="*/ 3 h 2537"/>
                <a:gd name="T4" fmla="*/ 2 w 211"/>
                <a:gd name="T5" fmla="*/ 3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4" name="Freeform 224"/>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5" name="Rectangle 22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3386" name="Group 226"/>
            <p:cNvGrpSpPr>
              <a:grpSpLocks/>
            </p:cNvGrpSpPr>
            <p:nvPr/>
          </p:nvGrpSpPr>
          <p:grpSpPr bwMode="auto">
            <a:xfrm>
              <a:off x="4749" y="668"/>
              <a:ext cx="581" cy="145"/>
              <a:chOff x="614" y="2568"/>
              <a:chExt cx="725" cy="139"/>
            </a:xfrm>
          </p:grpSpPr>
          <p:sp>
            <p:nvSpPr>
              <p:cNvPr id="13411" name="AutoShape 22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3412"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3387" name="Rectangle 22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3388" name="Group 230"/>
            <p:cNvGrpSpPr>
              <a:grpSpLocks/>
            </p:cNvGrpSpPr>
            <p:nvPr/>
          </p:nvGrpSpPr>
          <p:grpSpPr bwMode="auto">
            <a:xfrm>
              <a:off x="4747" y="994"/>
              <a:ext cx="581" cy="134"/>
              <a:chOff x="614" y="2568"/>
              <a:chExt cx="725" cy="139"/>
            </a:xfrm>
          </p:grpSpPr>
          <p:sp>
            <p:nvSpPr>
              <p:cNvPr id="13409" name="AutoShape 231"/>
              <p:cNvSpPr>
                <a:spLocks noChangeArrowheads="1"/>
              </p:cNvSpPr>
              <p:nvPr/>
            </p:nvSpPr>
            <p:spPr bwMode="auto">
              <a:xfrm>
                <a:off x="612" y="2570"/>
                <a:ext cx="724" cy="15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3410"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3389" name="Rectangle 23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sp>
          <p:nvSpPr>
            <p:cNvPr id="13390" name="Rectangle 23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3391" name="Group 235"/>
            <p:cNvGrpSpPr>
              <a:grpSpLocks/>
            </p:cNvGrpSpPr>
            <p:nvPr/>
          </p:nvGrpSpPr>
          <p:grpSpPr bwMode="auto">
            <a:xfrm>
              <a:off x="4735" y="1627"/>
              <a:ext cx="582" cy="151"/>
              <a:chOff x="614" y="2568"/>
              <a:chExt cx="725" cy="139"/>
            </a:xfrm>
          </p:grpSpPr>
          <p:sp>
            <p:nvSpPr>
              <p:cNvPr id="13407" name="AutoShape 23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3408"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3392" name="Freeform 238"/>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93" name="Group 239"/>
            <p:cNvGrpSpPr>
              <a:grpSpLocks/>
            </p:cNvGrpSpPr>
            <p:nvPr/>
          </p:nvGrpSpPr>
          <p:grpSpPr bwMode="auto">
            <a:xfrm>
              <a:off x="4739" y="1327"/>
              <a:ext cx="582" cy="139"/>
              <a:chOff x="614" y="2568"/>
              <a:chExt cx="725" cy="139"/>
            </a:xfrm>
          </p:grpSpPr>
          <p:sp>
            <p:nvSpPr>
              <p:cNvPr id="13405" name="AutoShape 24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3406"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3394"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lgn="ctr" eaLnBrk="0" hangingPunct="0"/>
              <a:endParaRPr lang="en-US"/>
            </a:p>
          </p:txBody>
        </p:sp>
        <p:sp>
          <p:nvSpPr>
            <p:cNvPr id="13395" name="Freeform 243"/>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6" name="Freeform 244"/>
            <p:cNvSpPr>
              <a:spLocks/>
            </p:cNvSpPr>
            <p:nvPr/>
          </p:nvSpPr>
          <p:spPr bwMode="auto">
            <a:xfrm>
              <a:off x="5315" y="680"/>
              <a:ext cx="244" cy="240"/>
            </a:xfrm>
            <a:custGeom>
              <a:avLst/>
              <a:gdLst>
                <a:gd name="T0" fmla="*/ 0 w 304"/>
                <a:gd name="T1" fmla="*/ 0 h 288"/>
                <a:gd name="T2" fmla="*/ 2 w 304"/>
                <a:gd name="T3" fmla="*/ 3 h 288"/>
                <a:gd name="T4" fmla="*/ 2 w 304"/>
                <a:gd name="T5" fmla="*/ 4 h 288"/>
                <a:gd name="T6" fmla="*/ 2 w 304"/>
                <a:gd name="T7" fmla="*/ 3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7" name="Oval 24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3398" name="Freeform 246"/>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9"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p>
              <a:pPr algn="ctr" eaLnBrk="0" hangingPunct="0"/>
              <a:endParaRPr lang="en-US"/>
            </a:p>
          </p:txBody>
        </p:sp>
        <p:sp>
          <p:nvSpPr>
            <p:cNvPr id="13400" name="AutoShape 24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lgn="ctr" eaLnBrk="0" hangingPunct="0"/>
              <a:endParaRPr lang="en-US"/>
            </a:p>
          </p:txBody>
        </p:sp>
        <p:sp>
          <p:nvSpPr>
            <p:cNvPr id="13401" name="Oval 24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3402" name="Oval 25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sz="1800">
                <a:solidFill>
                  <a:srgbClr val="FF0000"/>
                </a:solidFill>
                <a:latin typeface="Arial" pitchFamily="34" charset="0"/>
              </a:endParaRPr>
            </a:p>
          </p:txBody>
        </p:sp>
        <p:sp>
          <p:nvSpPr>
            <p:cNvPr id="13403" name="Oval 25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3404" name="Rectangle 25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p>
              <a:pPr algn="ctr" eaLnBrk="0" hangingPunct="0"/>
              <a:endParaRPr lang="en-US"/>
            </a:p>
          </p:txBody>
        </p:sp>
      </p:grpSp>
      <p:sp>
        <p:nvSpPr>
          <p:cNvPr id="9" name="TextBox 8"/>
          <p:cNvSpPr txBox="1"/>
          <p:nvPr/>
        </p:nvSpPr>
        <p:spPr>
          <a:xfrm>
            <a:off x="237331" y="33251"/>
            <a:ext cx="7346367" cy="461665"/>
          </a:xfrm>
          <a:prstGeom prst="rect">
            <a:avLst/>
          </a:prstGeom>
          <a:noFill/>
        </p:spPr>
        <p:txBody>
          <a:bodyPr wrap="square" rtlCol="0">
            <a:spAutoFit/>
          </a:bodyPr>
          <a:lstStyle/>
          <a:p>
            <a:r>
              <a:rPr lang="en-US" sz="2400" b="1" dirty="0" smtClean="0"/>
              <a:t>Connectionless  </a:t>
            </a:r>
            <a:r>
              <a:rPr lang="en-US" sz="2400" b="1" dirty="0" err="1" smtClean="0"/>
              <a:t>demultiplexing</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8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83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70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70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1841"/>
                                        </p:tgtEl>
                                        <p:attrNameLst>
                                          <p:attrName>style.visibility</p:attrName>
                                        </p:attrNameLst>
                                      </p:cBhvr>
                                      <p:to>
                                        <p:strVal val="visible"/>
                                      </p:to>
                                    </p:set>
                                    <p:animEffect transition="in" filter="wipe(up)">
                                      <p:cBhvr>
                                        <p:cTn id="27" dur="500"/>
                                        <p:tgtEl>
                                          <p:spTgt spid="241841"/>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41844"/>
                                        </p:tgtEl>
                                        <p:attrNameLst>
                                          <p:attrName>style.visibility</p:attrName>
                                        </p:attrNameLst>
                                      </p:cBhvr>
                                      <p:to>
                                        <p:strVal val="visible"/>
                                      </p:to>
                                    </p:set>
                                    <p:animEffect transition="in" filter="wipe(left)">
                                      <p:cBhvr>
                                        <p:cTn id="31" dur="500"/>
                                        <p:tgtEl>
                                          <p:spTgt spid="241844"/>
                                        </p:tgtEl>
                                      </p:cBhvr>
                                    </p:animEffect>
                                  </p:childTnLst>
                                </p:cTn>
                              </p:par>
                              <p:par>
                                <p:cTn id="32" presetID="22" presetClass="entr" presetSubtype="8"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241842"/>
                                        </p:tgtEl>
                                        <p:attrNameLst>
                                          <p:attrName>style.visibility</p:attrName>
                                        </p:attrNameLst>
                                      </p:cBhvr>
                                      <p:to>
                                        <p:strVal val="visible"/>
                                      </p:to>
                                    </p:set>
                                    <p:animEffect transition="in" filter="wipe(down)">
                                      <p:cBhvr>
                                        <p:cTn id="38" dur="500"/>
                                        <p:tgtEl>
                                          <p:spTgt spid="24184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41845"/>
                                        </p:tgtEl>
                                        <p:attrNameLst>
                                          <p:attrName>style.visibility</p:attrName>
                                        </p:attrNameLst>
                                      </p:cBhvr>
                                      <p:to>
                                        <p:strVal val="visible"/>
                                      </p:to>
                                    </p:set>
                                    <p:animEffect transition="in" filter="wipe(up)">
                                      <p:cBhvr>
                                        <p:cTn id="43" dur="500"/>
                                        <p:tgtEl>
                                          <p:spTgt spid="241845"/>
                                        </p:tgtEl>
                                      </p:cBhvr>
                                    </p:animEffect>
                                  </p:childTnLst>
                                </p:cTn>
                              </p:par>
                            </p:childTnLst>
                          </p:cTn>
                        </p:par>
                        <p:par>
                          <p:cTn id="44" fill="hold" nodeType="afterGroup">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241846"/>
                                        </p:tgtEl>
                                        <p:attrNameLst>
                                          <p:attrName>style.visibility</p:attrName>
                                        </p:attrNameLst>
                                      </p:cBhvr>
                                      <p:to>
                                        <p:strVal val="visible"/>
                                      </p:to>
                                    </p:set>
                                    <p:animEffect transition="in" filter="wipe(right)">
                                      <p:cBhvr>
                                        <p:cTn id="47" dur="500"/>
                                        <p:tgtEl>
                                          <p:spTgt spid="241846"/>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nodeType="afterGroup">
                            <p:stCondLst>
                              <p:cond delay="1000"/>
                            </p:stCondLst>
                            <p:childTnLst>
                              <p:par>
                                <p:cTn id="52" presetID="22" presetClass="entr" presetSubtype="4" fill="hold" grpId="0" nodeType="afterEffect">
                                  <p:stCondLst>
                                    <p:cond delay="0"/>
                                  </p:stCondLst>
                                  <p:childTnLst>
                                    <p:set>
                                      <p:cBhvr>
                                        <p:cTn id="53" dur="1" fill="hold">
                                          <p:stCondLst>
                                            <p:cond delay="0"/>
                                          </p:stCondLst>
                                        </p:cTn>
                                        <p:tgtEl>
                                          <p:spTgt spid="241847"/>
                                        </p:tgtEl>
                                        <p:attrNameLst>
                                          <p:attrName>style.visibility</p:attrName>
                                        </p:attrNameLst>
                                      </p:cBhvr>
                                      <p:to>
                                        <p:strVal val="visible"/>
                                      </p:to>
                                    </p:set>
                                    <p:animEffect transition="in" filter="wipe(down)">
                                      <p:cBhvr>
                                        <p:cTn id="54" dur="500"/>
                                        <p:tgtEl>
                                          <p:spTgt spid="24184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41851"/>
                                        </p:tgtEl>
                                        <p:attrNameLst>
                                          <p:attrName>style.visibility</p:attrName>
                                        </p:attrNameLst>
                                      </p:cBhvr>
                                      <p:to>
                                        <p:strVal val="visible"/>
                                      </p:to>
                                    </p:set>
                                    <p:animEffect transition="in" filter="wipe(up)">
                                      <p:cBhvr>
                                        <p:cTn id="59" dur="500"/>
                                        <p:tgtEl>
                                          <p:spTgt spid="241851"/>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41853"/>
                                        </p:tgtEl>
                                        <p:attrNameLst>
                                          <p:attrName>style.visibility</p:attrName>
                                        </p:attrNameLst>
                                      </p:cBhvr>
                                      <p:to>
                                        <p:strVal val="visible"/>
                                      </p:to>
                                    </p:set>
                                    <p:animEffect transition="in" filter="wipe(left)">
                                      <p:cBhvr>
                                        <p:cTn id="63" dur="500"/>
                                        <p:tgtEl>
                                          <p:spTgt spid="241853"/>
                                        </p:tgtEl>
                                      </p:cBhvr>
                                    </p:animEffect>
                                  </p:childTnLst>
                                </p:cTn>
                              </p:par>
                              <p:par>
                                <p:cTn id="64" presetID="22" presetClass="entr" presetSubtype="8"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par>
                          <p:cTn id="67" fill="hold" nodeType="afterGroup">
                            <p:stCondLst>
                              <p:cond delay="1000"/>
                            </p:stCondLst>
                            <p:childTnLst>
                              <p:par>
                                <p:cTn id="68" presetID="22" presetClass="entr" presetSubtype="4" fill="hold" grpId="0" nodeType="afterEffect">
                                  <p:stCondLst>
                                    <p:cond delay="0"/>
                                  </p:stCondLst>
                                  <p:childTnLst>
                                    <p:set>
                                      <p:cBhvr>
                                        <p:cTn id="69" dur="1" fill="hold">
                                          <p:stCondLst>
                                            <p:cond delay="0"/>
                                          </p:stCondLst>
                                        </p:cTn>
                                        <p:tgtEl>
                                          <p:spTgt spid="241849"/>
                                        </p:tgtEl>
                                        <p:attrNameLst>
                                          <p:attrName>style.visibility</p:attrName>
                                        </p:attrNameLst>
                                      </p:cBhvr>
                                      <p:to>
                                        <p:strVal val="visible"/>
                                      </p:to>
                                    </p:set>
                                    <p:animEffect transition="in" filter="wipe(down)">
                                      <p:cBhvr>
                                        <p:cTn id="70" dur="500"/>
                                        <p:tgtEl>
                                          <p:spTgt spid="241849"/>
                                        </p:tgtEl>
                                      </p:cBhvr>
                                    </p:animEffect>
                                  </p:childTnLst>
                                </p:cTn>
                              </p:par>
                            </p:childTnLst>
                          </p:cTn>
                        </p:par>
                        <p:par>
                          <p:cTn id="71" fill="hold" nodeType="afterGroup">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241848"/>
                                        </p:tgtEl>
                                        <p:attrNameLst>
                                          <p:attrName>style.visibility</p:attrName>
                                        </p:attrNameLst>
                                      </p:cBhvr>
                                      <p:to>
                                        <p:strVal val="visible"/>
                                      </p:to>
                                    </p:set>
                                    <p:animEffect transition="in" filter="wipe(up)">
                                      <p:cBhvr>
                                        <p:cTn id="74" dur="500"/>
                                        <p:tgtEl>
                                          <p:spTgt spid="241848"/>
                                        </p:tgtEl>
                                      </p:cBhvr>
                                    </p:animEffect>
                                  </p:childTnLst>
                                </p:cTn>
                              </p:par>
                            </p:childTnLst>
                          </p:cTn>
                        </p:par>
                        <p:par>
                          <p:cTn id="75" fill="hold" nodeType="afterGroup">
                            <p:stCondLst>
                              <p:cond delay="2000"/>
                            </p:stCondLst>
                            <p:childTnLst>
                              <p:par>
                                <p:cTn id="76" presetID="22" presetClass="entr" presetSubtype="2" fill="hold" grpId="0" nodeType="afterEffect">
                                  <p:stCondLst>
                                    <p:cond delay="0"/>
                                  </p:stCondLst>
                                  <p:childTnLst>
                                    <p:set>
                                      <p:cBhvr>
                                        <p:cTn id="77" dur="1" fill="hold">
                                          <p:stCondLst>
                                            <p:cond delay="0"/>
                                          </p:stCondLst>
                                        </p:cTn>
                                        <p:tgtEl>
                                          <p:spTgt spid="241852"/>
                                        </p:tgtEl>
                                        <p:attrNameLst>
                                          <p:attrName>style.visibility</p:attrName>
                                        </p:attrNameLst>
                                      </p:cBhvr>
                                      <p:to>
                                        <p:strVal val="visible"/>
                                      </p:to>
                                    </p:set>
                                    <p:animEffect transition="in" filter="wipe(right)">
                                      <p:cBhvr>
                                        <p:cTn id="78" dur="500"/>
                                        <p:tgtEl>
                                          <p:spTgt spid="241852"/>
                                        </p:tgtEl>
                                      </p:cBhvr>
                                    </p:animEffect>
                                  </p:childTnLst>
                                </p:cTn>
                              </p:par>
                              <p:par>
                                <p:cTn id="79" presetID="22" presetClass="entr" presetSubtype="2"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right)">
                                      <p:cBhvr>
                                        <p:cTn id="81" dur="500"/>
                                        <p:tgtEl>
                                          <p:spTgt spid="8"/>
                                        </p:tgtEl>
                                      </p:cBhvr>
                                    </p:animEffect>
                                  </p:childTnLst>
                                </p:cTn>
                              </p:par>
                            </p:childTnLst>
                          </p:cTn>
                        </p:par>
                        <p:par>
                          <p:cTn id="82" fill="hold" nodeType="afterGroup">
                            <p:stCondLst>
                              <p:cond delay="2500"/>
                            </p:stCondLst>
                            <p:childTnLst>
                              <p:par>
                                <p:cTn id="83" presetID="22" presetClass="entr" presetSubtype="4" fill="hold" grpId="0" nodeType="afterEffect">
                                  <p:stCondLst>
                                    <p:cond delay="0"/>
                                  </p:stCondLst>
                                  <p:childTnLst>
                                    <p:set>
                                      <p:cBhvr>
                                        <p:cTn id="84" dur="1" fill="hold">
                                          <p:stCondLst>
                                            <p:cond delay="0"/>
                                          </p:stCondLst>
                                        </p:cTn>
                                        <p:tgtEl>
                                          <p:spTgt spid="241850"/>
                                        </p:tgtEl>
                                        <p:attrNameLst>
                                          <p:attrName>style.visibility</p:attrName>
                                        </p:attrNameLst>
                                      </p:cBhvr>
                                      <p:to>
                                        <p:strVal val="visible"/>
                                      </p:to>
                                    </p:set>
                                    <p:animEffect transition="in" filter="wipe(down)">
                                      <p:cBhvr>
                                        <p:cTn id="85" dur="500"/>
                                        <p:tgtEl>
                                          <p:spTgt spid="24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8" grpId="0" build="p"/>
      <p:bldP spid="241838" grpId="0"/>
      <p:bldP spid="241841" grpId="0" animBg="1"/>
      <p:bldP spid="241842" grpId="0" animBg="1"/>
      <p:bldP spid="241844" grpId="0" animBg="1"/>
      <p:bldP spid="241845" grpId="0" animBg="1"/>
      <p:bldP spid="241846" grpId="0" animBg="1"/>
      <p:bldP spid="241847" grpId="0" animBg="1"/>
      <p:bldP spid="241848" grpId="0" animBg="1"/>
      <p:bldP spid="241849" grpId="0" animBg="1"/>
      <p:bldP spid="241850" grpId="0" animBg="1"/>
      <p:bldP spid="241851" grpId="0" animBg="1"/>
      <p:bldP spid="241852" grpId="0" animBg="1"/>
      <p:bldP spid="2418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1433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2F5BF42F-7710-47A8-B022-708D4805300F}" type="slidenum">
              <a:rPr lang="en-US" sz="1200" smtClean="0"/>
              <a:pPr algn="l"/>
              <a:t>15</a:t>
            </a:fld>
            <a:endParaRPr lang="en-US" sz="1200" smtClean="0"/>
          </a:p>
        </p:txBody>
      </p:sp>
      <p:sp>
        <p:nvSpPr>
          <p:cNvPr id="12292" name="Rectangle 2"/>
          <p:cNvSpPr>
            <a:spLocks noGrp="1" noChangeArrowheads="1"/>
          </p:cNvSpPr>
          <p:nvPr>
            <p:ph type="title"/>
          </p:nvPr>
        </p:nvSpPr>
        <p:spPr/>
        <p:txBody>
          <a:bodyPr/>
          <a:lstStyle/>
          <a:p>
            <a:pPr>
              <a:defRPr/>
            </a:pPr>
            <a:r>
              <a:rPr lang="en-US">
                <a:ea typeface="ＭＳ Ｐゴシック" charset="0"/>
                <a:cs typeface="+mj-cs"/>
              </a:rPr>
              <a:t>Connection-oriented demux</a:t>
            </a:r>
          </a:p>
        </p:txBody>
      </p:sp>
      <p:sp>
        <p:nvSpPr>
          <p:cNvPr id="12293" name="Rectangle 3"/>
          <p:cNvSpPr>
            <a:spLocks noGrp="1" noChangeArrowheads="1"/>
          </p:cNvSpPr>
          <p:nvPr>
            <p:ph type="body" sz="half" idx="1"/>
          </p:nvPr>
        </p:nvSpPr>
        <p:spPr>
          <a:xfrm>
            <a:off x="381000" y="1600200"/>
            <a:ext cx="3962400" cy="4648200"/>
          </a:xfrm>
        </p:spPr>
        <p:txBody>
          <a:bodyPr/>
          <a:lstStyle/>
          <a:p>
            <a:pPr>
              <a:spcBef>
                <a:spcPts val="0"/>
              </a:spcBef>
              <a:buFont typeface="Wingdings" charset="0"/>
              <a:buChar char="v"/>
              <a:defRPr/>
            </a:pPr>
            <a:r>
              <a:rPr lang="en-US">
                <a:ea typeface="ＭＳ Ｐゴシック" charset="0"/>
                <a:cs typeface="+mn-cs"/>
              </a:rPr>
              <a:t>TCP socket identified by 4-tuple: </a:t>
            </a:r>
          </a:p>
          <a:p>
            <a:pPr lvl="1">
              <a:spcBef>
                <a:spcPts val="0"/>
              </a:spcBef>
              <a:buFont typeface="Wingdings" charset="0"/>
              <a:buChar char="§"/>
              <a:defRPr/>
            </a:pPr>
            <a:r>
              <a:rPr lang="en-US">
                <a:solidFill>
                  <a:srgbClr val="CC0000"/>
                </a:solidFill>
                <a:ea typeface="ＭＳ Ｐゴシック" charset="0"/>
              </a:rPr>
              <a:t>source IP address</a:t>
            </a:r>
          </a:p>
          <a:p>
            <a:pPr lvl="1">
              <a:spcBef>
                <a:spcPts val="0"/>
              </a:spcBef>
              <a:buFont typeface="Wingdings" charset="0"/>
              <a:buChar char="§"/>
              <a:defRPr/>
            </a:pPr>
            <a:r>
              <a:rPr lang="en-US">
                <a:solidFill>
                  <a:srgbClr val="CC0000"/>
                </a:solidFill>
                <a:ea typeface="ＭＳ Ｐゴシック" charset="0"/>
              </a:rPr>
              <a:t>source port number</a:t>
            </a:r>
          </a:p>
          <a:p>
            <a:pPr lvl="1">
              <a:spcBef>
                <a:spcPts val="0"/>
              </a:spcBef>
              <a:buFont typeface="Wingdings" charset="0"/>
              <a:buChar char="§"/>
              <a:defRPr/>
            </a:pPr>
            <a:r>
              <a:rPr lang="en-US">
                <a:solidFill>
                  <a:srgbClr val="CC0000"/>
                </a:solidFill>
                <a:ea typeface="ＭＳ Ｐゴシック" charset="0"/>
              </a:rPr>
              <a:t>dest IP address</a:t>
            </a:r>
          </a:p>
          <a:p>
            <a:pPr lvl="1">
              <a:spcBef>
                <a:spcPts val="0"/>
              </a:spcBef>
              <a:buFont typeface="Wingdings" charset="0"/>
              <a:buChar char="§"/>
              <a:defRPr/>
            </a:pPr>
            <a:r>
              <a:rPr lang="en-US">
                <a:solidFill>
                  <a:srgbClr val="CC0000"/>
                </a:solidFill>
                <a:ea typeface="ＭＳ Ｐゴシック" charset="0"/>
              </a:rPr>
              <a:t>dest port number</a:t>
            </a:r>
          </a:p>
          <a:p>
            <a:pPr>
              <a:spcBef>
                <a:spcPts val="0"/>
              </a:spcBef>
              <a:buFont typeface="Wingdings" charset="0"/>
              <a:buChar char="v"/>
              <a:defRPr/>
            </a:pPr>
            <a:r>
              <a:rPr lang="en-US">
                <a:ea typeface="ＭＳ Ｐゴシック" charset="0"/>
                <a:cs typeface="+mn-cs"/>
              </a:rPr>
              <a:t>demux: receiver uses all four values to direct segment to appropriate socket</a:t>
            </a:r>
          </a:p>
        </p:txBody>
      </p:sp>
      <p:sp>
        <p:nvSpPr>
          <p:cNvPr id="12294" name="Rectangle 4"/>
          <p:cNvSpPr>
            <a:spLocks noGrp="1" noChangeArrowheads="1"/>
          </p:cNvSpPr>
          <p:nvPr>
            <p:ph type="body" sz="half" idx="2"/>
          </p:nvPr>
        </p:nvSpPr>
        <p:spPr>
          <a:xfrm>
            <a:off x="4508500" y="1587500"/>
            <a:ext cx="4114800" cy="4648200"/>
          </a:xfrm>
        </p:spPr>
        <p:txBody>
          <a:bodyPr/>
          <a:lstStyle/>
          <a:p>
            <a:pPr>
              <a:spcBef>
                <a:spcPts val="0"/>
              </a:spcBef>
              <a:buFont typeface="Wingdings" charset="0"/>
              <a:buChar char="v"/>
              <a:defRPr/>
            </a:pPr>
            <a:r>
              <a:rPr lang="en-US">
                <a:ea typeface="ＭＳ Ｐゴシック" charset="0"/>
                <a:cs typeface="+mn-cs"/>
              </a:rPr>
              <a:t>server host may support many simultaneous TCP sockets:</a:t>
            </a:r>
          </a:p>
          <a:p>
            <a:pPr lvl="1">
              <a:spcBef>
                <a:spcPts val="0"/>
              </a:spcBef>
              <a:buFont typeface="Wingdings" charset="0"/>
              <a:buChar char="§"/>
              <a:defRPr/>
            </a:pPr>
            <a:r>
              <a:rPr lang="en-US">
                <a:ea typeface="ＭＳ Ｐゴシック" charset="0"/>
              </a:rPr>
              <a:t>each socket identified by its own 4-tuple</a:t>
            </a:r>
          </a:p>
          <a:p>
            <a:pPr>
              <a:spcBef>
                <a:spcPts val="0"/>
              </a:spcBef>
              <a:buFont typeface="Wingdings" charset="0"/>
              <a:buChar char="v"/>
              <a:defRPr/>
            </a:pPr>
            <a:r>
              <a:rPr lang="en-US">
                <a:ea typeface="ＭＳ Ｐゴシック" charset="0"/>
                <a:cs typeface="+mn-cs"/>
              </a:rPr>
              <a:t>web servers have different sockets for each connecting client</a:t>
            </a:r>
          </a:p>
          <a:p>
            <a:pPr lvl="1">
              <a:spcBef>
                <a:spcPts val="0"/>
              </a:spcBef>
              <a:buFont typeface="Wingdings" charset="0"/>
              <a:buChar char="§"/>
              <a:defRPr/>
            </a:pPr>
            <a:r>
              <a:rPr lang="en-US">
                <a:ea typeface="ＭＳ Ｐゴシック" charset="0"/>
              </a:rPr>
              <a:t>non-persistent HTTP will have different socket for each request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03751373-D18E-42BC-8363-D67F8B522358}" type="slidenum">
              <a:rPr lang="en-US" sz="1200" smtClean="0"/>
              <a:pPr algn="l"/>
              <a:t>16</a:t>
            </a:fld>
            <a:endParaRPr lang="en-US" sz="1200" smtClean="0"/>
          </a:p>
        </p:txBody>
      </p:sp>
      <p:sp>
        <p:nvSpPr>
          <p:cNvPr id="13317" name="Rectangle 3"/>
          <p:cNvSpPr>
            <a:spLocks noGrp="1" noChangeArrowheads="1"/>
          </p:cNvSpPr>
          <p:nvPr>
            <p:ph type="title"/>
          </p:nvPr>
        </p:nvSpPr>
        <p:spPr>
          <a:xfrm>
            <a:off x="244475" y="200025"/>
            <a:ext cx="8085138" cy="935038"/>
          </a:xfrm>
        </p:spPr>
        <p:txBody>
          <a:bodyPr/>
          <a:lstStyle/>
          <a:p>
            <a:pPr>
              <a:defRPr/>
            </a:pPr>
            <a:r>
              <a:rPr lang="en-US" sz="4000">
                <a:ea typeface="ＭＳ Ｐゴシック" charset="0"/>
                <a:cs typeface="+mj-cs"/>
              </a:rPr>
              <a:t>Connection-oriented demux: example</a:t>
            </a:r>
          </a:p>
        </p:txBody>
      </p:sp>
      <p:sp>
        <p:nvSpPr>
          <p:cNvPr id="15365" name="Freeform 5"/>
          <p:cNvSpPr>
            <a:spLocks/>
          </p:cNvSpPr>
          <p:nvPr/>
        </p:nvSpPr>
        <p:spPr bwMode="auto">
          <a:xfrm>
            <a:off x="2819400" y="176530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15366" name="Freeform 6"/>
          <p:cNvSpPr>
            <a:spLocks/>
          </p:cNvSpPr>
          <p:nvPr/>
        </p:nvSpPr>
        <p:spPr bwMode="auto">
          <a:xfrm>
            <a:off x="417513" y="19446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15367"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5368"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5369" name="Line 25"/>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0" name="Text Box 26"/>
          <p:cNvSpPr txBox="1">
            <a:spLocks noChangeArrowheads="1"/>
          </p:cNvSpPr>
          <p:nvPr/>
        </p:nvSpPr>
        <p:spPr bwMode="auto">
          <a:xfrm>
            <a:off x="862013" y="27082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5371" name="Line 27"/>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28"/>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29"/>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4" name="Text Box 26"/>
          <p:cNvSpPr txBox="1">
            <a:spLocks noChangeArrowheads="1"/>
          </p:cNvSpPr>
          <p:nvPr/>
        </p:nvSpPr>
        <p:spPr bwMode="auto">
          <a:xfrm>
            <a:off x="896938" y="1955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5375" name="Text Box 26"/>
          <p:cNvSpPr txBox="1">
            <a:spLocks noChangeArrowheads="1"/>
          </p:cNvSpPr>
          <p:nvPr/>
        </p:nvSpPr>
        <p:spPr bwMode="auto">
          <a:xfrm>
            <a:off x="852488" y="3613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5376" name="Text Box 26"/>
          <p:cNvSpPr txBox="1">
            <a:spLocks noChangeArrowheads="1"/>
          </p:cNvSpPr>
          <p:nvPr/>
        </p:nvSpPr>
        <p:spPr bwMode="auto">
          <a:xfrm>
            <a:off x="871538" y="33274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5377" name="Text Box 26"/>
          <p:cNvSpPr txBox="1">
            <a:spLocks noChangeArrowheads="1"/>
          </p:cNvSpPr>
          <p:nvPr/>
        </p:nvSpPr>
        <p:spPr bwMode="auto">
          <a:xfrm>
            <a:off x="862013" y="30321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5378" name="Oval 19"/>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P3</a:t>
            </a:r>
          </a:p>
        </p:txBody>
      </p:sp>
      <p:grpSp>
        <p:nvGrpSpPr>
          <p:cNvPr id="15379" name="Group 20"/>
          <p:cNvGrpSpPr>
            <a:grpSpLocks/>
          </p:cNvGrpSpPr>
          <p:nvPr/>
        </p:nvGrpSpPr>
        <p:grpSpPr bwMode="auto">
          <a:xfrm>
            <a:off x="1200150" y="2565400"/>
            <a:ext cx="620713" cy="228600"/>
            <a:chOff x="1287" y="2524"/>
            <a:chExt cx="260" cy="100"/>
          </a:xfrm>
        </p:grpSpPr>
        <p:sp>
          <p:nvSpPr>
            <p:cNvPr id="15498"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5499"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5500"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5501"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5380"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5381"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5382" name="Text Box 26"/>
          <p:cNvSpPr txBox="1">
            <a:spLocks noChangeArrowheads="1"/>
          </p:cNvSpPr>
          <p:nvPr/>
        </p:nvSpPr>
        <p:spPr bwMode="auto">
          <a:xfrm>
            <a:off x="3803650" y="24844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5383" name="Text Box 26"/>
          <p:cNvSpPr txBox="1">
            <a:spLocks noChangeArrowheads="1"/>
          </p:cNvSpPr>
          <p:nvPr/>
        </p:nvSpPr>
        <p:spPr bwMode="auto">
          <a:xfrm>
            <a:off x="3857625" y="1708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5384" name="Text Box 26"/>
          <p:cNvSpPr txBox="1">
            <a:spLocks noChangeArrowheads="1"/>
          </p:cNvSpPr>
          <p:nvPr/>
        </p:nvSpPr>
        <p:spPr bwMode="auto">
          <a:xfrm>
            <a:off x="3797300" y="3389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5385" name="Text Box 26"/>
          <p:cNvSpPr txBox="1">
            <a:spLocks noChangeArrowheads="1"/>
          </p:cNvSpPr>
          <p:nvPr/>
        </p:nvSpPr>
        <p:spPr bwMode="auto">
          <a:xfrm>
            <a:off x="3797300" y="31035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5386" name="Oval 36"/>
          <p:cNvSpPr>
            <a:spLocks noChangeArrowheads="1"/>
          </p:cNvSpPr>
          <p:nvPr/>
        </p:nvSpPr>
        <p:spPr bwMode="auto">
          <a:xfrm>
            <a:off x="3497263" y="2014538"/>
            <a:ext cx="598487"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P4</a:t>
            </a:r>
          </a:p>
        </p:txBody>
      </p:sp>
      <p:sp>
        <p:nvSpPr>
          <p:cNvPr id="15387"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5388"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5389" name="Text Box 26"/>
          <p:cNvSpPr txBox="1">
            <a:spLocks noChangeArrowheads="1"/>
          </p:cNvSpPr>
          <p:nvPr/>
        </p:nvSpPr>
        <p:spPr bwMode="auto">
          <a:xfrm>
            <a:off x="6496050" y="27003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5390" name="Text Box 26"/>
          <p:cNvSpPr txBox="1">
            <a:spLocks noChangeArrowheads="1"/>
          </p:cNvSpPr>
          <p:nvPr/>
        </p:nvSpPr>
        <p:spPr bwMode="auto">
          <a:xfrm>
            <a:off x="6530975" y="1947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5391" name="Text Box 26"/>
          <p:cNvSpPr txBox="1">
            <a:spLocks noChangeArrowheads="1"/>
          </p:cNvSpPr>
          <p:nvPr/>
        </p:nvSpPr>
        <p:spPr bwMode="auto">
          <a:xfrm>
            <a:off x="6538913" y="36052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5392" name="Text Box 26"/>
          <p:cNvSpPr txBox="1">
            <a:spLocks noChangeArrowheads="1"/>
          </p:cNvSpPr>
          <p:nvPr/>
        </p:nvSpPr>
        <p:spPr bwMode="auto">
          <a:xfrm>
            <a:off x="6505575" y="33194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5393" name="Text Box 26"/>
          <p:cNvSpPr txBox="1">
            <a:spLocks noChangeArrowheads="1"/>
          </p:cNvSpPr>
          <p:nvPr/>
        </p:nvSpPr>
        <p:spPr bwMode="auto">
          <a:xfrm>
            <a:off x="6496050" y="30241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5394" name="Oval 53"/>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P2</a:t>
            </a:r>
          </a:p>
        </p:txBody>
      </p:sp>
      <p:sp>
        <p:nvSpPr>
          <p:cNvPr id="15395" name="Freeform 54"/>
          <p:cNvSpPr>
            <a:spLocks/>
          </p:cNvSpPr>
          <p:nvPr/>
        </p:nvSpPr>
        <p:spPr bwMode="auto">
          <a:xfrm>
            <a:off x="8026400"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en-US"/>
          </a:p>
        </p:txBody>
      </p:sp>
      <p:grpSp>
        <p:nvGrpSpPr>
          <p:cNvPr id="15396" name="Group 76"/>
          <p:cNvGrpSpPr>
            <a:grpSpLocks/>
          </p:cNvGrpSpPr>
          <p:nvPr/>
        </p:nvGrpSpPr>
        <p:grpSpPr bwMode="auto">
          <a:xfrm>
            <a:off x="1816100" y="5170488"/>
            <a:ext cx="2024063" cy="652462"/>
            <a:chOff x="1079" y="3697"/>
            <a:chExt cx="1275" cy="411"/>
          </a:xfrm>
        </p:grpSpPr>
        <p:sp>
          <p:nvSpPr>
            <p:cNvPr id="15495"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5496" name="Line 78"/>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97" name="Text Box 79"/>
            <p:cNvSpPr txBox="1">
              <a:spLocks noChangeArrowheads="1"/>
            </p:cNvSpPr>
            <p:nvPr/>
          </p:nvSpPr>
          <p:spPr bwMode="auto">
            <a:xfrm>
              <a:off x="1079" y="3822"/>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lnSpc>
                  <a:spcPct val="85000"/>
                </a:lnSpc>
              </a:pPr>
              <a:r>
                <a:rPr lang="en-US" sz="1400"/>
                <a:t>source IP,port: A,9157</a:t>
              </a:r>
            </a:p>
            <a:p>
              <a:pPr algn="r">
                <a:lnSpc>
                  <a:spcPct val="85000"/>
                </a:lnSpc>
              </a:pPr>
              <a:r>
                <a:rPr lang="en-US" sz="1400"/>
                <a:t>dest IP, port: B,80</a:t>
              </a:r>
            </a:p>
          </p:txBody>
        </p:sp>
      </p:grpSp>
      <p:grpSp>
        <p:nvGrpSpPr>
          <p:cNvPr id="15397" name="Group 80"/>
          <p:cNvGrpSpPr>
            <a:grpSpLocks/>
          </p:cNvGrpSpPr>
          <p:nvPr/>
        </p:nvGrpSpPr>
        <p:grpSpPr bwMode="auto">
          <a:xfrm>
            <a:off x="1666875" y="4479925"/>
            <a:ext cx="1887538" cy="652463"/>
            <a:chOff x="2741" y="3750"/>
            <a:chExt cx="1189" cy="411"/>
          </a:xfrm>
        </p:grpSpPr>
        <p:sp>
          <p:nvSpPr>
            <p:cNvPr id="15492" name="Rectangle 81"/>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5493" name="Line 82"/>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5494" name="Text Box 83"/>
            <p:cNvSpPr txBox="1">
              <a:spLocks noChangeArrowheads="1"/>
            </p:cNvSpPr>
            <p:nvPr/>
          </p:nvSpPr>
          <p:spPr bwMode="auto">
            <a:xfrm>
              <a:off x="2813" y="3875"/>
              <a:ext cx="11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1400"/>
                <a:t>source IP,port: B,80</a:t>
              </a:r>
            </a:p>
            <a:p>
              <a:pPr algn="l">
                <a:lnSpc>
                  <a:spcPct val="85000"/>
                </a:lnSpc>
              </a:pPr>
              <a:r>
                <a:rPr lang="en-US" sz="1400"/>
                <a:t>dest IP,port: A,9157</a:t>
              </a:r>
            </a:p>
          </p:txBody>
        </p:sp>
      </p:grpSp>
      <p:sp>
        <p:nvSpPr>
          <p:cNvPr id="15398" name="Text Box 93"/>
          <p:cNvSpPr txBox="1">
            <a:spLocks noChangeArrowheads="1"/>
          </p:cNvSpPr>
          <p:nvPr/>
        </p:nvSpPr>
        <p:spPr bwMode="auto">
          <a:xfrm flipH="1">
            <a:off x="88900" y="4705350"/>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80000"/>
              </a:lnSpc>
            </a:pPr>
            <a:r>
              <a:rPr lang="en-US" sz="1800">
                <a:latin typeface="Gill Sans MT" pitchFamily="34" charset="0"/>
              </a:rPr>
              <a:t>host: IP address A</a:t>
            </a:r>
          </a:p>
        </p:txBody>
      </p:sp>
      <p:sp>
        <p:nvSpPr>
          <p:cNvPr id="15399" name="Text Box 94"/>
          <p:cNvSpPr txBox="1">
            <a:spLocks noChangeArrowheads="1"/>
          </p:cNvSpPr>
          <p:nvPr/>
        </p:nvSpPr>
        <p:spPr bwMode="auto">
          <a:xfrm flipH="1">
            <a:off x="7845425" y="4602163"/>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80000"/>
              </a:lnSpc>
            </a:pPr>
            <a:r>
              <a:rPr lang="en-US" sz="1800">
                <a:latin typeface="Gill Sans MT" pitchFamily="34" charset="0"/>
              </a:rPr>
              <a:t>host: IP address C</a:t>
            </a:r>
          </a:p>
        </p:txBody>
      </p:sp>
      <p:sp>
        <p:nvSpPr>
          <p:cNvPr id="15400" name="Line 96"/>
          <p:cNvSpPr>
            <a:spLocks noChangeShapeType="1"/>
          </p:cNvSpPr>
          <p:nvPr/>
        </p:nvSpPr>
        <p:spPr bwMode="auto">
          <a:xfrm>
            <a:off x="3354388" y="343217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1" name="Line 97"/>
          <p:cNvSpPr>
            <a:spLocks noChangeShapeType="1"/>
          </p:cNvSpPr>
          <p:nvPr/>
        </p:nvSpPr>
        <p:spPr bwMode="auto">
          <a:xfrm>
            <a:off x="3370263" y="3130550"/>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2" name="Text Box 26"/>
          <p:cNvSpPr txBox="1">
            <a:spLocks noChangeArrowheads="1"/>
          </p:cNvSpPr>
          <p:nvPr/>
        </p:nvSpPr>
        <p:spPr bwMode="auto">
          <a:xfrm>
            <a:off x="3757613" y="27955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5403" name="Line 99"/>
          <p:cNvSpPr>
            <a:spLocks noChangeShapeType="1"/>
          </p:cNvSpPr>
          <p:nvPr/>
        </p:nvSpPr>
        <p:spPr bwMode="auto">
          <a:xfrm>
            <a:off x="3373438" y="2808288"/>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4" name="Line 100"/>
          <p:cNvSpPr>
            <a:spLocks noChangeShapeType="1"/>
          </p:cNvSpPr>
          <p:nvPr/>
        </p:nvSpPr>
        <p:spPr bwMode="auto">
          <a:xfrm>
            <a:off x="3376613" y="248602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5405" name="Group 101"/>
          <p:cNvGrpSpPr>
            <a:grpSpLocks/>
          </p:cNvGrpSpPr>
          <p:nvPr/>
        </p:nvGrpSpPr>
        <p:grpSpPr bwMode="auto">
          <a:xfrm>
            <a:off x="3552825" y="2347913"/>
            <a:ext cx="473075" cy="228600"/>
            <a:chOff x="1287" y="2524"/>
            <a:chExt cx="260" cy="100"/>
          </a:xfrm>
        </p:grpSpPr>
        <p:sp>
          <p:nvSpPr>
            <p:cNvPr id="15488"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5489"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5490"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5491"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5406" name="Oval 106"/>
          <p:cNvSpPr>
            <a:spLocks noChangeArrowheads="1"/>
          </p:cNvSpPr>
          <p:nvPr/>
        </p:nvSpPr>
        <p:spPr bwMode="auto">
          <a:xfrm>
            <a:off x="4864100" y="2019300"/>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P6</a:t>
            </a:r>
          </a:p>
        </p:txBody>
      </p:sp>
      <p:sp>
        <p:nvSpPr>
          <p:cNvPr id="15407" name="Oval 112"/>
          <p:cNvSpPr>
            <a:spLocks noChangeArrowheads="1"/>
          </p:cNvSpPr>
          <p:nvPr/>
        </p:nvSpPr>
        <p:spPr bwMode="auto">
          <a:xfrm>
            <a:off x="4192588" y="2017713"/>
            <a:ext cx="598487"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P5</a:t>
            </a:r>
          </a:p>
        </p:txBody>
      </p:sp>
      <p:grpSp>
        <p:nvGrpSpPr>
          <p:cNvPr id="15408" name="Group 118"/>
          <p:cNvGrpSpPr>
            <a:grpSpLocks/>
          </p:cNvGrpSpPr>
          <p:nvPr/>
        </p:nvGrpSpPr>
        <p:grpSpPr bwMode="auto">
          <a:xfrm>
            <a:off x="4257675" y="2352675"/>
            <a:ext cx="473075" cy="228600"/>
            <a:chOff x="1287" y="2524"/>
            <a:chExt cx="260" cy="100"/>
          </a:xfrm>
        </p:grpSpPr>
        <p:sp>
          <p:nvSpPr>
            <p:cNvPr id="15484"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5485"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5486"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5487"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grpSp>
        <p:nvGrpSpPr>
          <p:cNvPr id="15409" name="Group 123"/>
          <p:cNvGrpSpPr>
            <a:grpSpLocks/>
          </p:cNvGrpSpPr>
          <p:nvPr/>
        </p:nvGrpSpPr>
        <p:grpSpPr bwMode="auto">
          <a:xfrm>
            <a:off x="4929188" y="2357438"/>
            <a:ext cx="473075" cy="228600"/>
            <a:chOff x="1287" y="2524"/>
            <a:chExt cx="260" cy="100"/>
          </a:xfrm>
        </p:grpSpPr>
        <p:sp>
          <p:nvSpPr>
            <p:cNvPr id="15480"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5481"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5482"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5483"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5410" name="Line 133"/>
          <p:cNvSpPr>
            <a:spLocks noChangeShapeType="1"/>
          </p:cNvSpPr>
          <p:nvPr/>
        </p:nvSpPr>
        <p:spPr bwMode="auto">
          <a:xfrm>
            <a:off x="6362700" y="364807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1" name="Line 134"/>
          <p:cNvSpPr>
            <a:spLocks noChangeShapeType="1"/>
          </p:cNvSpPr>
          <p:nvPr/>
        </p:nvSpPr>
        <p:spPr bwMode="auto">
          <a:xfrm>
            <a:off x="6353175" y="3352800"/>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2" name="Line 135"/>
          <p:cNvSpPr>
            <a:spLocks noChangeShapeType="1"/>
          </p:cNvSpPr>
          <p:nvPr/>
        </p:nvSpPr>
        <p:spPr bwMode="auto">
          <a:xfrm>
            <a:off x="6353175" y="30575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3" name="Line 136"/>
          <p:cNvSpPr>
            <a:spLocks noChangeShapeType="1"/>
          </p:cNvSpPr>
          <p:nvPr/>
        </p:nvSpPr>
        <p:spPr bwMode="auto">
          <a:xfrm>
            <a:off x="6353175" y="27527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5414" name="Group 128"/>
          <p:cNvGrpSpPr>
            <a:grpSpLocks/>
          </p:cNvGrpSpPr>
          <p:nvPr/>
        </p:nvGrpSpPr>
        <p:grpSpPr bwMode="auto">
          <a:xfrm>
            <a:off x="6505575" y="2579688"/>
            <a:ext cx="473075" cy="228600"/>
            <a:chOff x="1287" y="2524"/>
            <a:chExt cx="260" cy="100"/>
          </a:xfrm>
        </p:grpSpPr>
        <p:sp>
          <p:nvSpPr>
            <p:cNvPr id="15476"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5477"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5478"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5479"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grpSp>
        <p:nvGrpSpPr>
          <p:cNvPr id="15415" name="Group 137"/>
          <p:cNvGrpSpPr>
            <a:grpSpLocks/>
          </p:cNvGrpSpPr>
          <p:nvPr/>
        </p:nvGrpSpPr>
        <p:grpSpPr bwMode="auto">
          <a:xfrm>
            <a:off x="7300913" y="2570163"/>
            <a:ext cx="473075" cy="228600"/>
            <a:chOff x="1287" y="2524"/>
            <a:chExt cx="260" cy="100"/>
          </a:xfrm>
        </p:grpSpPr>
        <p:sp>
          <p:nvSpPr>
            <p:cNvPr id="15472"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5473"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5474"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5475"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5416" name="Oval 143"/>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P3</a:t>
            </a:r>
          </a:p>
        </p:txBody>
      </p:sp>
      <p:sp>
        <p:nvSpPr>
          <p:cNvPr id="15417" name="Freeform 144"/>
          <p:cNvSpPr>
            <a:spLocks/>
          </p:cNvSpPr>
          <p:nvPr/>
        </p:nvSpPr>
        <p:spPr bwMode="auto">
          <a:xfrm>
            <a:off x="1493838" y="2439988"/>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 name="T15" fmla="*/ 0 w 1698"/>
              <a:gd name="T16" fmla="*/ 0 h 1698"/>
              <a:gd name="T17" fmla="*/ 1698 w 1698"/>
              <a:gd name="T18" fmla="*/ 1698 h 1698"/>
            </a:gdLst>
            <a:ahLst/>
            <a:cxnLst>
              <a:cxn ang="T10">
                <a:pos x="T0" y="T1"/>
              </a:cxn>
              <a:cxn ang="T11">
                <a:pos x="T2" y="T3"/>
              </a:cxn>
              <a:cxn ang="T12">
                <a:pos x="T4" y="T5"/>
              </a:cxn>
              <a:cxn ang="T13">
                <a:pos x="T6" y="T7"/>
              </a:cxn>
              <a:cxn ang="T14">
                <a:pos x="T8" y="T9"/>
              </a:cxn>
            </a:cxnLst>
            <a:rect l="T15" t="T16" r="T17" b="T18"/>
            <a:pathLst>
              <a:path w="1698" h="1698">
                <a:moveTo>
                  <a:pt x="0" y="131"/>
                </a:moveTo>
                <a:lnTo>
                  <a:pt x="0" y="1698"/>
                </a:lnTo>
                <a:lnTo>
                  <a:pt x="1698" y="1690"/>
                </a:lnTo>
                <a:lnTo>
                  <a:pt x="1691" y="148"/>
                </a:lnTo>
                <a:lnTo>
                  <a:pt x="1443" y="0"/>
                </a:lnTo>
              </a:path>
            </a:pathLst>
          </a:custGeom>
          <a:noFill/>
          <a:ln w="28575">
            <a:solidFill>
              <a:srgbClr val="CC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5418" name="Freeform 145"/>
          <p:cNvSpPr>
            <a:spLocks/>
          </p:cNvSpPr>
          <p:nvPr/>
        </p:nvSpPr>
        <p:spPr bwMode="auto">
          <a:xfrm>
            <a:off x="4479925" y="2471738"/>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 name="T12" fmla="*/ 0 w 1946"/>
              <a:gd name="T13" fmla="*/ 0 h 1801"/>
              <a:gd name="T14" fmla="*/ 1946 w 1946"/>
              <a:gd name="T15" fmla="*/ 1801 h 1801"/>
            </a:gdLst>
            <a:ahLst/>
            <a:cxnLst>
              <a:cxn ang="T8">
                <a:pos x="T0" y="T1"/>
              </a:cxn>
              <a:cxn ang="T9">
                <a:pos x="T2" y="T3"/>
              </a:cxn>
              <a:cxn ang="T10">
                <a:pos x="T4" y="T5"/>
              </a:cxn>
              <a:cxn ang="T11">
                <a:pos x="T6" y="T7"/>
              </a:cxn>
            </a:cxnLst>
            <a:rect l="T12" t="T13" r="T14" b="T15"/>
            <a:pathLst>
              <a:path w="1946" h="1801">
                <a:moveTo>
                  <a:pt x="0" y="0"/>
                </a:moveTo>
                <a:lnTo>
                  <a:pt x="0" y="1801"/>
                </a:lnTo>
                <a:lnTo>
                  <a:pt x="1946" y="1794"/>
                </a:lnTo>
                <a:lnTo>
                  <a:pt x="1925" y="132"/>
                </a:lnTo>
              </a:path>
            </a:pathLst>
          </a:custGeom>
          <a:noFill/>
          <a:ln w="28575">
            <a:solidFill>
              <a:srgbClr val="CC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5419" name="Freeform 146"/>
          <p:cNvSpPr>
            <a:spLocks/>
          </p:cNvSpPr>
          <p:nvPr/>
        </p:nvSpPr>
        <p:spPr bwMode="auto">
          <a:xfrm>
            <a:off x="5138738"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 name="T12" fmla="*/ 0 w 1014"/>
              <a:gd name="T13" fmla="*/ 0 h 1480"/>
              <a:gd name="T14" fmla="*/ 1014 w 1014"/>
              <a:gd name="T15" fmla="*/ 1480 h 1480"/>
            </a:gdLst>
            <a:ahLst/>
            <a:cxnLst>
              <a:cxn ang="T8">
                <a:pos x="T0" y="T1"/>
              </a:cxn>
              <a:cxn ang="T9">
                <a:pos x="T2" y="T3"/>
              </a:cxn>
              <a:cxn ang="T10">
                <a:pos x="T4" y="T5"/>
              </a:cxn>
              <a:cxn ang="T11">
                <a:pos x="T6" y="T7"/>
              </a:cxn>
            </a:cxnLst>
            <a:rect l="T12" t="T13" r="T14" b="T15"/>
            <a:pathLst>
              <a:path w="1014" h="1480">
                <a:moveTo>
                  <a:pt x="0" y="0"/>
                </a:moveTo>
                <a:lnTo>
                  <a:pt x="0" y="1480"/>
                </a:lnTo>
                <a:lnTo>
                  <a:pt x="1014" y="1480"/>
                </a:lnTo>
                <a:lnTo>
                  <a:pt x="1014" y="146"/>
                </a:lnTo>
              </a:path>
            </a:pathLst>
          </a:custGeom>
          <a:noFill/>
          <a:ln w="28575">
            <a:solidFill>
              <a:srgbClr val="CC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15420" name="Group 147"/>
          <p:cNvGrpSpPr>
            <a:grpSpLocks/>
          </p:cNvGrpSpPr>
          <p:nvPr/>
        </p:nvGrpSpPr>
        <p:grpSpPr bwMode="auto">
          <a:xfrm>
            <a:off x="5237163" y="4684713"/>
            <a:ext cx="2071687" cy="652462"/>
            <a:chOff x="2741" y="3750"/>
            <a:chExt cx="1305" cy="411"/>
          </a:xfrm>
        </p:grpSpPr>
        <p:sp>
          <p:nvSpPr>
            <p:cNvPr id="15469"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5470"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5471" name="Text Box 150"/>
            <p:cNvSpPr txBox="1">
              <a:spLocks noChangeArrowheads="1"/>
            </p:cNvSpPr>
            <p:nvPr/>
          </p:nvSpPr>
          <p:spPr bwMode="auto">
            <a:xfrm>
              <a:off x="2813" y="3875"/>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1400"/>
                <a:t>source IP,port: C,5775</a:t>
              </a:r>
            </a:p>
            <a:p>
              <a:pPr algn="l">
                <a:lnSpc>
                  <a:spcPct val="85000"/>
                </a:lnSpc>
              </a:pPr>
              <a:r>
                <a:rPr lang="en-US" sz="1400"/>
                <a:t>dest IP,port: B,80</a:t>
              </a:r>
            </a:p>
          </p:txBody>
        </p:sp>
      </p:grpSp>
      <p:grpSp>
        <p:nvGrpSpPr>
          <p:cNvPr id="15421" name="Group 151"/>
          <p:cNvGrpSpPr>
            <a:grpSpLocks/>
          </p:cNvGrpSpPr>
          <p:nvPr/>
        </p:nvGrpSpPr>
        <p:grpSpPr bwMode="auto">
          <a:xfrm>
            <a:off x="5307013" y="5473700"/>
            <a:ext cx="2063750" cy="661988"/>
            <a:chOff x="2741" y="3750"/>
            <a:chExt cx="1300" cy="417"/>
          </a:xfrm>
        </p:grpSpPr>
        <p:sp>
          <p:nvSpPr>
            <p:cNvPr id="15466"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5467"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5468" name="Text Box 154"/>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1400"/>
                <a:t>source IP,port: C,9157</a:t>
              </a:r>
            </a:p>
            <a:p>
              <a:pPr algn="l">
                <a:lnSpc>
                  <a:spcPct val="85000"/>
                </a:lnSpc>
              </a:pPr>
              <a:r>
                <a:rPr lang="en-US" sz="1400"/>
                <a:t>dest IP,port: B,80</a:t>
              </a:r>
            </a:p>
          </p:txBody>
        </p:sp>
      </p:grpSp>
      <p:sp>
        <p:nvSpPr>
          <p:cNvPr id="364699" name="Text Box 155"/>
          <p:cNvSpPr txBox="1">
            <a:spLocks noChangeArrowheads="1"/>
          </p:cNvSpPr>
          <p:nvPr/>
        </p:nvSpPr>
        <p:spPr bwMode="auto">
          <a:xfrm>
            <a:off x="508000" y="6081713"/>
            <a:ext cx="48593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CC0000"/>
                </a:solidFill>
              </a:rPr>
              <a:t>three segments, all destined to IP address: B,</a:t>
            </a:r>
          </a:p>
          <a:p>
            <a:r>
              <a:rPr lang="en-US">
                <a:solidFill>
                  <a:srgbClr val="CC0000"/>
                </a:solidFill>
              </a:rPr>
              <a:t> dest port: 80 are demultiplexed to </a:t>
            </a:r>
            <a:r>
              <a:rPr lang="en-US" i="1">
                <a:solidFill>
                  <a:srgbClr val="CC0000"/>
                </a:solidFill>
              </a:rPr>
              <a:t>different </a:t>
            </a:r>
            <a:r>
              <a:rPr lang="en-US">
                <a:solidFill>
                  <a:srgbClr val="CC0000"/>
                </a:solidFill>
              </a:rPr>
              <a:t>sockets</a:t>
            </a:r>
          </a:p>
        </p:txBody>
      </p:sp>
      <p:sp>
        <p:nvSpPr>
          <p:cNvPr id="364700" name="Line 156"/>
          <p:cNvSpPr>
            <a:spLocks noChangeShapeType="1"/>
          </p:cNvSpPr>
          <p:nvPr/>
        </p:nvSpPr>
        <p:spPr bwMode="auto">
          <a:xfrm>
            <a:off x="3502025" y="5770563"/>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4701" name="Line 157"/>
          <p:cNvSpPr>
            <a:spLocks noChangeShapeType="1"/>
          </p:cNvSpPr>
          <p:nvPr/>
        </p:nvSpPr>
        <p:spPr bwMode="auto">
          <a:xfrm>
            <a:off x="6570663" y="529272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4702" name="Line 158"/>
          <p:cNvSpPr>
            <a:spLocks noChangeShapeType="1"/>
          </p:cNvSpPr>
          <p:nvPr/>
        </p:nvSpPr>
        <p:spPr bwMode="auto">
          <a:xfrm>
            <a:off x="6646863" y="608647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26" name="Text Box 160"/>
          <p:cNvSpPr txBox="1">
            <a:spLocks noChangeArrowheads="1"/>
          </p:cNvSpPr>
          <p:nvPr/>
        </p:nvSpPr>
        <p:spPr bwMode="auto">
          <a:xfrm flipH="1">
            <a:off x="5046663" y="3702050"/>
            <a:ext cx="11477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80000"/>
              </a:lnSpc>
            </a:pPr>
            <a:r>
              <a:rPr lang="en-US" sz="1800">
                <a:latin typeface="Gill Sans MT" pitchFamily="34" charset="0"/>
              </a:rPr>
              <a:t>server: IP address B</a:t>
            </a:r>
          </a:p>
        </p:txBody>
      </p:sp>
      <p:grpSp>
        <p:nvGrpSpPr>
          <p:cNvPr id="15427" name="Group 161"/>
          <p:cNvGrpSpPr>
            <a:grpSpLocks/>
          </p:cNvGrpSpPr>
          <p:nvPr/>
        </p:nvGrpSpPr>
        <p:grpSpPr bwMode="auto">
          <a:xfrm>
            <a:off x="2820988" y="3192463"/>
            <a:ext cx="358775" cy="704850"/>
            <a:chOff x="4140" y="429"/>
            <a:chExt cx="1425" cy="2396"/>
          </a:xfrm>
        </p:grpSpPr>
        <p:sp>
          <p:nvSpPr>
            <p:cNvPr id="15434" name="Freeform 162"/>
            <p:cNvSpPr>
              <a:spLocks/>
            </p:cNvSpPr>
            <p:nvPr/>
          </p:nvSpPr>
          <p:spPr bwMode="auto">
            <a:xfrm>
              <a:off x="5268" y="433"/>
              <a:ext cx="283" cy="2286"/>
            </a:xfrm>
            <a:custGeom>
              <a:avLst/>
              <a:gdLst>
                <a:gd name="T0" fmla="*/ 2 w 354"/>
                <a:gd name="T1" fmla="*/ 0 h 2742"/>
                <a:gd name="T2" fmla="*/ 2 w 354"/>
                <a:gd name="T3" fmla="*/ 5 h 2742"/>
                <a:gd name="T4" fmla="*/ 2 w 354"/>
                <a:gd name="T5" fmla="*/ 33 h 2742"/>
                <a:gd name="T6" fmla="*/ 0 w 354"/>
                <a:gd name="T7" fmla="*/ 35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5"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15436" name="Freeform 164"/>
            <p:cNvSpPr>
              <a:spLocks/>
            </p:cNvSpPr>
            <p:nvPr/>
          </p:nvSpPr>
          <p:spPr bwMode="auto">
            <a:xfrm>
              <a:off x="5321" y="570"/>
              <a:ext cx="169" cy="2115"/>
            </a:xfrm>
            <a:custGeom>
              <a:avLst/>
              <a:gdLst>
                <a:gd name="T0" fmla="*/ 2 w 211"/>
                <a:gd name="T1" fmla="*/ 0 h 2537"/>
                <a:gd name="T2" fmla="*/ 2 w 211"/>
                <a:gd name="T3" fmla="*/ 3 h 2537"/>
                <a:gd name="T4" fmla="*/ 2 w 211"/>
                <a:gd name="T5" fmla="*/ 3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7" name="Freeform 165"/>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8"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5439" name="Group 167"/>
            <p:cNvGrpSpPr>
              <a:grpSpLocks/>
            </p:cNvGrpSpPr>
            <p:nvPr/>
          </p:nvGrpSpPr>
          <p:grpSpPr bwMode="auto">
            <a:xfrm>
              <a:off x="4749" y="668"/>
              <a:ext cx="581" cy="145"/>
              <a:chOff x="614" y="2568"/>
              <a:chExt cx="725" cy="139"/>
            </a:xfrm>
          </p:grpSpPr>
          <p:sp>
            <p:nvSpPr>
              <p:cNvPr id="15464" name="AutoShape 168"/>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5465"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5440"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5441" name="Group 171"/>
            <p:cNvGrpSpPr>
              <a:grpSpLocks/>
            </p:cNvGrpSpPr>
            <p:nvPr/>
          </p:nvGrpSpPr>
          <p:grpSpPr bwMode="auto">
            <a:xfrm>
              <a:off x="4747" y="994"/>
              <a:ext cx="581" cy="134"/>
              <a:chOff x="614" y="2568"/>
              <a:chExt cx="725" cy="139"/>
            </a:xfrm>
          </p:grpSpPr>
          <p:sp>
            <p:nvSpPr>
              <p:cNvPr id="15462" name="AutoShape 172"/>
              <p:cNvSpPr>
                <a:spLocks noChangeArrowheads="1"/>
              </p:cNvSpPr>
              <p:nvPr/>
            </p:nvSpPr>
            <p:spPr bwMode="auto">
              <a:xfrm>
                <a:off x="612" y="2570"/>
                <a:ext cx="724" cy="15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5463"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5442"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sp>
          <p:nvSpPr>
            <p:cNvPr id="15443"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5444" name="Group 176"/>
            <p:cNvGrpSpPr>
              <a:grpSpLocks/>
            </p:cNvGrpSpPr>
            <p:nvPr/>
          </p:nvGrpSpPr>
          <p:grpSpPr bwMode="auto">
            <a:xfrm>
              <a:off x="4735" y="1627"/>
              <a:ext cx="582" cy="151"/>
              <a:chOff x="614" y="2568"/>
              <a:chExt cx="725" cy="139"/>
            </a:xfrm>
          </p:grpSpPr>
          <p:sp>
            <p:nvSpPr>
              <p:cNvPr id="15460" name="AutoShape 177"/>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5461"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5445" name="Freeform 179"/>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446" name="Group 180"/>
            <p:cNvGrpSpPr>
              <a:grpSpLocks/>
            </p:cNvGrpSpPr>
            <p:nvPr/>
          </p:nvGrpSpPr>
          <p:grpSpPr bwMode="auto">
            <a:xfrm>
              <a:off x="4739" y="1327"/>
              <a:ext cx="582" cy="139"/>
              <a:chOff x="614" y="2568"/>
              <a:chExt cx="725" cy="139"/>
            </a:xfrm>
          </p:grpSpPr>
          <p:sp>
            <p:nvSpPr>
              <p:cNvPr id="15458" name="AutoShape 181"/>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5459"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5447"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lgn="ctr" eaLnBrk="0" hangingPunct="0"/>
              <a:endParaRPr lang="en-US"/>
            </a:p>
          </p:txBody>
        </p:sp>
        <p:sp>
          <p:nvSpPr>
            <p:cNvPr id="15448" name="Freeform 184"/>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9" name="Freeform 185"/>
            <p:cNvSpPr>
              <a:spLocks/>
            </p:cNvSpPr>
            <p:nvPr/>
          </p:nvSpPr>
          <p:spPr bwMode="auto">
            <a:xfrm>
              <a:off x="5315" y="680"/>
              <a:ext cx="244" cy="240"/>
            </a:xfrm>
            <a:custGeom>
              <a:avLst/>
              <a:gdLst>
                <a:gd name="T0" fmla="*/ 0 w 304"/>
                <a:gd name="T1" fmla="*/ 0 h 288"/>
                <a:gd name="T2" fmla="*/ 2 w 304"/>
                <a:gd name="T3" fmla="*/ 3 h 288"/>
                <a:gd name="T4" fmla="*/ 2 w 304"/>
                <a:gd name="T5" fmla="*/ 4 h 288"/>
                <a:gd name="T6" fmla="*/ 2 w 304"/>
                <a:gd name="T7" fmla="*/ 3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0" name="Oval 186"/>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5451" name="Freeform 187"/>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2"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p>
              <a:pPr algn="ctr" eaLnBrk="0" hangingPunct="0"/>
              <a:endParaRPr lang="en-US"/>
            </a:p>
          </p:txBody>
        </p:sp>
        <p:sp>
          <p:nvSpPr>
            <p:cNvPr id="15453"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lgn="ctr" eaLnBrk="0" hangingPunct="0"/>
              <a:endParaRPr lang="en-US"/>
            </a:p>
          </p:txBody>
        </p:sp>
        <p:sp>
          <p:nvSpPr>
            <p:cNvPr id="15454" name="Oval 190"/>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5455" name="Oval 191"/>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sz="1800">
                <a:solidFill>
                  <a:srgbClr val="FF0000"/>
                </a:solidFill>
                <a:latin typeface="Arial" pitchFamily="34" charset="0"/>
              </a:endParaRPr>
            </a:p>
          </p:txBody>
        </p:sp>
        <p:sp>
          <p:nvSpPr>
            <p:cNvPr id="15456" name="Oval 192"/>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5457"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p>
              <a:pPr algn="ctr" eaLnBrk="0" hangingPunct="0"/>
              <a:endParaRPr lang="en-US"/>
            </a:p>
          </p:txBody>
        </p:sp>
      </p:grpSp>
      <p:grpSp>
        <p:nvGrpSpPr>
          <p:cNvPr id="15428" name="Group 194"/>
          <p:cNvGrpSpPr>
            <a:grpSpLocks/>
          </p:cNvGrpSpPr>
          <p:nvPr/>
        </p:nvGrpSpPr>
        <p:grpSpPr bwMode="auto">
          <a:xfrm>
            <a:off x="-44450" y="3613150"/>
            <a:ext cx="711200" cy="669925"/>
            <a:chOff x="-44" y="1473"/>
            <a:chExt cx="981" cy="1105"/>
          </a:xfrm>
        </p:grpSpPr>
        <p:pic>
          <p:nvPicPr>
            <p:cNvPr id="15432" name="Picture 19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3" name="Freeform 196"/>
            <p:cNvSpPr>
              <a:spLocks/>
            </p:cNvSpPr>
            <p:nvPr/>
          </p:nvSpPr>
          <p:spPr bwMode="auto">
            <a:xfrm flipH="1">
              <a:off x="374" y="1579"/>
              <a:ext cx="477" cy="506"/>
            </a:xfrm>
            <a:custGeom>
              <a:avLst/>
              <a:gdLst>
                <a:gd name="T0" fmla="*/ 0 w 356"/>
                <a:gd name="T1" fmla="*/ 0 h 368"/>
                <a:gd name="T2" fmla="*/ 336349 w 356"/>
                <a:gd name="T3" fmla="*/ 29480 h 368"/>
                <a:gd name="T4" fmla="*/ 399006 w 356"/>
                <a:gd name="T5" fmla="*/ 614167 h 368"/>
                <a:gd name="T6" fmla="*/ 87935 w 356"/>
                <a:gd name="T7" fmla="*/ 76809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15429" name="Group 197"/>
          <p:cNvGrpSpPr>
            <a:grpSpLocks/>
          </p:cNvGrpSpPr>
          <p:nvPr/>
        </p:nvGrpSpPr>
        <p:grpSpPr bwMode="auto">
          <a:xfrm flipH="1">
            <a:off x="8258175" y="3529013"/>
            <a:ext cx="711200" cy="669925"/>
            <a:chOff x="-44" y="1473"/>
            <a:chExt cx="981" cy="1105"/>
          </a:xfrm>
        </p:grpSpPr>
        <p:pic>
          <p:nvPicPr>
            <p:cNvPr id="15430" name="Picture 19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1" name="Freeform 199"/>
            <p:cNvSpPr>
              <a:spLocks/>
            </p:cNvSpPr>
            <p:nvPr/>
          </p:nvSpPr>
          <p:spPr bwMode="auto">
            <a:xfrm flipH="1">
              <a:off x="374" y="1579"/>
              <a:ext cx="477" cy="506"/>
            </a:xfrm>
            <a:custGeom>
              <a:avLst/>
              <a:gdLst>
                <a:gd name="T0" fmla="*/ 0 w 356"/>
                <a:gd name="T1" fmla="*/ 0 h 368"/>
                <a:gd name="T2" fmla="*/ 336349 w 356"/>
                <a:gd name="T3" fmla="*/ 29480 h 368"/>
                <a:gd name="T4" fmla="*/ 399006 w 356"/>
                <a:gd name="T5" fmla="*/ 614167 h 368"/>
                <a:gd name="T6" fmla="*/ 87935 w 356"/>
                <a:gd name="T7" fmla="*/ 76809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699"/>
                                        </p:tgtEl>
                                        <p:attrNameLst>
                                          <p:attrName>style.visibility</p:attrName>
                                        </p:attrNameLst>
                                      </p:cBhvr>
                                      <p:to>
                                        <p:strVal val="visible"/>
                                      </p:to>
                                    </p:set>
                                    <p:animEffect transition="in" filter="dissolve">
                                      <p:cBhvr>
                                        <p:cTn id="7" dur="500"/>
                                        <p:tgtEl>
                                          <p:spTgt spid="36469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4700"/>
                                        </p:tgtEl>
                                        <p:attrNameLst>
                                          <p:attrName>style.visibility</p:attrName>
                                        </p:attrNameLst>
                                      </p:cBhvr>
                                      <p:to>
                                        <p:strVal val="visible"/>
                                      </p:to>
                                    </p:set>
                                    <p:animEffect transition="in" filter="dissolve">
                                      <p:cBhvr>
                                        <p:cTn id="10" dur="500"/>
                                        <p:tgtEl>
                                          <p:spTgt spid="36470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4701"/>
                                        </p:tgtEl>
                                        <p:attrNameLst>
                                          <p:attrName>style.visibility</p:attrName>
                                        </p:attrNameLst>
                                      </p:cBhvr>
                                      <p:to>
                                        <p:strVal val="visible"/>
                                      </p:to>
                                    </p:set>
                                    <p:animEffect transition="in" filter="dissolve">
                                      <p:cBhvr>
                                        <p:cTn id="13" dur="500"/>
                                        <p:tgtEl>
                                          <p:spTgt spid="36470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4702"/>
                                        </p:tgtEl>
                                        <p:attrNameLst>
                                          <p:attrName>style.visibility</p:attrName>
                                        </p:attrNameLst>
                                      </p:cBhvr>
                                      <p:to>
                                        <p:strVal val="visible"/>
                                      </p:to>
                                    </p:set>
                                    <p:animEffect transition="in" filter="dissolve">
                                      <p:cBhvr>
                                        <p:cTn id="16"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p:bldP spid="364700" grpId="0" animBg="1"/>
      <p:bldP spid="364701" grpId="0" animBg="1"/>
      <p:bldP spid="36470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508ECBB0-D4C4-43F5-8A41-48D2892A806D}" type="slidenum">
              <a:rPr lang="en-US" sz="1200" smtClean="0"/>
              <a:pPr algn="l"/>
              <a:t>17</a:t>
            </a:fld>
            <a:endParaRPr lang="en-US" sz="1200" smtClean="0"/>
          </a:p>
        </p:txBody>
      </p:sp>
      <p:sp>
        <p:nvSpPr>
          <p:cNvPr id="14340" name="Rectangle 3"/>
          <p:cNvSpPr>
            <a:spLocks noGrp="1" noChangeArrowheads="1"/>
          </p:cNvSpPr>
          <p:nvPr>
            <p:ph type="title"/>
          </p:nvPr>
        </p:nvSpPr>
        <p:spPr>
          <a:xfrm>
            <a:off x="244475" y="200025"/>
            <a:ext cx="8085138" cy="935038"/>
          </a:xfrm>
        </p:spPr>
        <p:txBody>
          <a:bodyPr/>
          <a:lstStyle/>
          <a:p>
            <a:pPr>
              <a:defRPr/>
            </a:pPr>
            <a:r>
              <a:rPr lang="en-US" sz="4000">
                <a:ea typeface="ＭＳ Ｐゴシック" charset="0"/>
                <a:cs typeface="+mj-cs"/>
              </a:rPr>
              <a:t>Connection-oriented demux: example</a:t>
            </a:r>
          </a:p>
        </p:txBody>
      </p:sp>
      <p:sp>
        <p:nvSpPr>
          <p:cNvPr id="16389" name="Freeform 4"/>
          <p:cNvSpPr>
            <a:spLocks/>
          </p:cNvSpPr>
          <p:nvPr/>
        </p:nvSpPr>
        <p:spPr bwMode="auto">
          <a:xfrm>
            <a:off x="2830513" y="1754188"/>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16390" name="Freeform 5"/>
          <p:cNvSpPr>
            <a:spLocks/>
          </p:cNvSpPr>
          <p:nvPr/>
        </p:nvSpPr>
        <p:spPr bwMode="auto">
          <a:xfrm>
            <a:off x="438150" y="1933575"/>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16391"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6392"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6393" name="Line 25"/>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Text Box 26"/>
          <p:cNvSpPr txBox="1">
            <a:spLocks noChangeArrowheads="1"/>
          </p:cNvSpPr>
          <p:nvPr/>
        </p:nvSpPr>
        <p:spPr bwMode="auto">
          <a:xfrm>
            <a:off x="862013" y="27082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6395" name="Line 27"/>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28"/>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29"/>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8" name="Text Box 26"/>
          <p:cNvSpPr txBox="1">
            <a:spLocks noChangeArrowheads="1"/>
          </p:cNvSpPr>
          <p:nvPr/>
        </p:nvSpPr>
        <p:spPr bwMode="auto">
          <a:xfrm>
            <a:off x="896938" y="1955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6399" name="Text Box 26"/>
          <p:cNvSpPr txBox="1">
            <a:spLocks noChangeArrowheads="1"/>
          </p:cNvSpPr>
          <p:nvPr/>
        </p:nvSpPr>
        <p:spPr bwMode="auto">
          <a:xfrm>
            <a:off x="852488" y="3613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6400" name="Text Box 26"/>
          <p:cNvSpPr txBox="1">
            <a:spLocks noChangeArrowheads="1"/>
          </p:cNvSpPr>
          <p:nvPr/>
        </p:nvSpPr>
        <p:spPr bwMode="auto">
          <a:xfrm>
            <a:off x="871538" y="33274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6401" name="Text Box 26"/>
          <p:cNvSpPr txBox="1">
            <a:spLocks noChangeArrowheads="1"/>
          </p:cNvSpPr>
          <p:nvPr/>
        </p:nvSpPr>
        <p:spPr bwMode="auto">
          <a:xfrm>
            <a:off x="862013" y="30321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6402" name="Oval 18"/>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P3</a:t>
            </a:r>
          </a:p>
        </p:txBody>
      </p:sp>
      <p:grpSp>
        <p:nvGrpSpPr>
          <p:cNvPr id="16403" name="Group 19"/>
          <p:cNvGrpSpPr>
            <a:grpSpLocks/>
          </p:cNvGrpSpPr>
          <p:nvPr/>
        </p:nvGrpSpPr>
        <p:grpSpPr bwMode="auto">
          <a:xfrm>
            <a:off x="1200150" y="2565400"/>
            <a:ext cx="620713" cy="228600"/>
            <a:chOff x="1287" y="2524"/>
            <a:chExt cx="260" cy="100"/>
          </a:xfrm>
        </p:grpSpPr>
        <p:sp>
          <p:nvSpPr>
            <p:cNvPr id="16518" name="Rectangle 2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6519" name="Rectangle 2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6520" name="Rectangle 2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6521" name="Rectangle 2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6404"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6405"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6406" name="Text Box 26"/>
          <p:cNvSpPr txBox="1">
            <a:spLocks noChangeArrowheads="1"/>
          </p:cNvSpPr>
          <p:nvPr/>
        </p:nvSpPr>
        <p:spPr bwMode="auto">
          <a:xfrm>
            <a:off x="3803650" y="24844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6407" name="Text Box 26"/>
          <p:cNvSpPr txBox="1">
            <a:spLocks noChangeArrowheads="1"/>
          </p:cNvSpPr>
          <p:nvPr/>
        </p:nvSpPr>
        <p:spPr bwMode="auto">
          <a:xfrm>
            <a:off x="3857625" y="1708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6408" name="Text Box 26"/>
          <p:cNvSpPr txBox="1">
            <a:spLocks noChangeArrowheads="1"/>
          </p:cNvSpPr>
          <p:nvPr/>
        </p:nvSpPr>
        <p:spPr bwMode="auto">
          <a:xfrm>
            <a:off x="3797300" y="3389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6409" name="Text Box 26"/>
          <p:cNvSpPr txBox="1">
            <a:spLocks noChangeArrowheads="1"/>
          </p:cNvSpPr>
          <p:nvPr/>
        </p:nvSpPr>
        <p:spPr bwMode="auto">
          <a:xfrm>
            <a:off x="3797300" y="31035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6410"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2400">
              <a:latin typeface="Times New Roman" pitchFamily="18" charset="0"/>
            </a:endParaRPr>
          </a:p>
        </p:txBody>
      </p:sp>
      <p:sp>
        <p:nvSpPr>
          <p:cNvPr id="16411"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p>
            <a:pPr eaLnBrk="0" hangingPunct="0"/>
            <a:endParaRPr lang="en-US" sz="2400">
              <a:latin typeface="Times New Roman" pitchFamily="18" charset="0"/>
            </a:endParaRPr>
          </a:p>
        </p:txBody>
      </p:sp>
      <p:sp>
        <p:nvSpPr>
          <p:cNvPr id="16412" name="Text Box 26"/>
          <p:cNvSpPr txBox="1">
            <a:spLocks noChangeArrowheads="1"/>
          </p:cNvSpPr>
          <p:nvPr/>
        </p:nvSpPr>
        <p:spPr bwMode="auto">
          <a:xfrm>
            <a:off x="6496050" y="27003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transport</a:t>
            </a:r>
          </a:p>
        </p:txBody>
      </p:sp>
      <p:sp>
        <p:nvSpPr>
          <p:cNvPr id="16413" name="Text Box 26"/>
          <p:cNvSpPr txBox="1">
            <a:spLocks noChangeArrowheads="1"/>
          </p:cNvSpPr>
          <p:nvPr/>
        </p:nvSpPr>
        <p:spPr bwMode="auto">
          <a:xfrm>
            <a:off x="6530975" y="1947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application</a:t>
            </a:r>
          </a:p>
        </p:txBody>
      </p:sp>
      <p:sp>
        <p:nvSpPr>
          <p:cNvPr id="16414" name="Text Box 26"/>
          <p:cNvSpPr txBox="1">
            <a:spLocks noChangeArrowheads="1"/>
          </p:cNvSpPr>
          <p:nvPr/>
        </p:nvSpPr>
        <p:spPr bwMode="auto">
          <a:xfrm>
            <a:off x="6538913" y="36052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physical</a:t>
            </a:r>
          </a:p>
        </p:txBody>
      </p:sp>
      <p:sp>
        <p:nvSpPr>
          <p:cNvPr id="16415" name="Text Box 26"/>
          <p:cNvSpPr txBox="1">
            <a:spLocks noChangeArrowheads="1"/>
          </p:cNvSpPr>
          <p:nvPr/>
        </p:nvSpPr>
        <p:spPr bwMode="auto">
          <a:xfrm>
            <a:off x="6505575" y="33194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link</a:t>
            </a:r>
          </a:p>
        </p:txBody>
      </p:sp>
      <p:sp>
        <p:nvSpPr>
          <p:cNvPr id="16416" name="Text Box 26"/>
          <p:cNvSpPr txBox="1">
            <a:spLocks noChangeArrowheads="1"/>
          </p:cNvSpPr>
          <p:nvPr/>
        </p:nvSpPr>
        <p:spPr bwMode="auto">
          <a:xfrm>
            <a:off x="6496050" y="30241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6417" name="Oval 38"/>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P2</a:t>
            </a:r>
          </a:p>
        </p:txBody>
      </p:sp>
      <p:sp>
        <p:nvSpPr>
          <p:cNvPr id="16418" name="Freeform 39"/>
          <p:cNvSpPr>
            <a:spLocks/>
          </p:cNvSpPr>
          <p:nvPr/>
        </p:nvSpPr>
        <p:spPr bwMode="auto">
          <a:xfrm>
            <a:off x="8004175"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en-US"/>
          </a:p>
        </p:txBody>
      </p:sp>
      <p:grpSp>
        <p:nvGrpSpPr>
          <p:cNvPr id="16419" name="Group 42"/>
          <p:cNvGrpSpPr>
            <a:grpSpLocks/>
          </p:cNvGrpSpPr>
          <p:nvPr/>
        </p:nvGrpSpPr>
        <p:grpSpPr bwMode="auto">
          <a:xfrm>
            <a:off x="1816100" y="5170488"/>
            <a:ext cx="2024063" cy="652462"/>
            <a:chOff x="1079" y="3697"/>
            <a:chExt cx="1275" cy="411"/>
          </a:xfrm>
        </p:grpSpPr>
        <p:sp>
          <p:nvSpPr>
            <p:cNvPr id="16515" name="Rectangle 4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6516" name="Line 4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517" name="Text Box 45"/>
            <p:cNvSpPr txBox="1">
              <a:spLocks noChangeArrowheads="1"/>
            </p:cNvSpPr>
            <p:nvPr/>
          </p:nvSpPr>
          <p:spPr bwMode="auto">
            <a:xfrm>
              <a:off x="1079" y="3822"/>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lnSpc>
                  <a:spcPct val="85000"/>
                </a:lnSpc>
              </a:pPr>
              <a:r>
                <a:rPr lang="en-US" sz="1400"/>
                <a:t>source IP,port: A,9157</a:t>
              </a:r>
            </a:p>
            <a:p>
              <a:pPr algn="r">
                <a:lnSpc>
                  <a:spcPct val="85000"/>
                </a:lnSpc>
              </a:pPr>
              <a:r>
                <a:rPr lang="en-US" sz="1400"/>
                <a:t>dest IP, port: B,80</a:t>
              </a:r>
            </a:p>
          </p:txBody>
        </p:sp>
      </p:grpSp>
      <p:grpSp>
        <p:nvGrpSpPr>
          <p:cNvPr id="16420" name="Group 46"/>
          <p:cNvGrpSpPr>
            <a:grpSpLocks/>
          </p:cNvGrpSpPr>
          <p:nvPr/>
        </p:nvGrpSpPr>
        <p:grpSpPr bwMode="auto">
          <a:xfrm>
            <a:off x="1666875" y="4479925"/>
            <a:ext cx="1887538" cy="652463"/>
            <a:chOff x="2741" y="3750"/>
            <a:chExt cx="1189" cy="411"/>
          </a:xfrm>
        </p:grpSpPr>
        <p:sp>
          <p:nvSpPr>
            <p:cNvPr id="16512" name="Rectangle 4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6513" name="Line 4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514" name="Text Box 49"/>
            <p:cNvSpPr txBox="1">
              <a:spLocks noChangeArrowheads="1"/>
            </p:cNvSpPr>
            <p:nvPr/>
          </p:nvSpPr>
          <p:spPr bwMode="auto">
            <a:xfrm>
              <a:off x="2813" y="3875"/>
              <a:ext cx="11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1400"/>
                <a:t>source IP,port: B,80</a:t>
              </a:r>
            </a:p>
            <a:p>
              <a:pPr algn="l">
                <a:lnSpc>
                  <a:spcPct val="85000"/>
                </a:lnSpc>
              </a:pPr>
              <a:r>
                <a:rPr lang="en-US" sz="1400"/>
                <a:t>dest IP,port: A,9157</a:t>
              </a:r>
            </a:p>
          </p:txBody>
        </p:sp>
      </p:grpSp>
      <p:sp>
        <p:nvSpPr>
          <p:cNvPr id="16421" name="Text Box 50"/>
          <p:cNvSpPr txBox="1">
            <a:spLocks noChangeArrowheads="1"/>
          </p:cNvSpPr>
          <p:nvPr/>
        </p:nvSpPr>
        <p:spPr bwMode="auto">
          <a:xfrm flipH="1">
            <a:off x="88900" y="4705350"/>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80000"/>
              </a:lnSpc>
            </a:pPr>
            <a:r>
              <a:rPr lang="en-US" sz="1800">
                <a:latin typeface="Gill Sans MT" pitchFamily="34" charset="0"/>
              </a:rPr>
              <a:t>host: IP address A</a:t>
            </a:r>
          </a:p>
        </p:txBody>
      </p:sp>
      <p:sp>
        <p:nvSpPr>
          <p:cNvPr id="16422" name="Text Box 51"/>
          <p:cNvSpPr txBox="1">
            <a:spLocks noChangeArrowheads="1"/>
          </p:cNvSpPr>
          <p:nvPr/>
        </p:nvSpPr>
        <p:spPr bwMode="auto">
          <a:xfrm flipH="1">
            <a:off x="7845425" y="4602163"/>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80000"/>
              </a:lnSpc>
            </a:pPr>
            <a:r>
              <a:rPr lang="en-US" sz="1800">
                <a:latin typeface="Gill Sans MT" pitchFamily="34" charset="0"/>
              </a:rPr>
              <a:t>host: IP address C</a:t>
            </a:r>
          </a:p>
        </p:txBody>
      </p:sp>
      <p:sp>
        <p:nvSpPr>
          <p:cNvPr id="16423" name="Text Box 52"/>
          <p:cNvSpPr txBox="1">
            <a:spLocks noChangeArrowheads="1"/>
          </p:cNvSpPr>
          <p:nvPr/>
        </p:nvSpPr>
        <p:spPr bwMode="auto">
          <a:xfrm flipH="1">
            <a:off x="5046663" y="3702050"/>
            <a:ext cx="11477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80000"/>
              </a:lnSpc>
            </a:pPr>
            <a:r>
              <a:rPr lang="en-US" sz="1800">
                <a:latin typeface="Gill Sans MT" pitchFamily="34" charset="0"/>
              </a:rPr>
              <a:t>server: IP address B</a:t>
            </a:r>
          </a:p>
        </p:txBody>
      </p:sp>
      <p:sp>
        <p:nvSpPr>
          <p:cNvPr id="16424" name="Line 53"/>
          <p:cNvSpPr>
            <a:spLocks noChangeShapeType="1"/>
          </p:cNvSpPr>
          <p:nvPr/>
        </p:nvSpPr>
        <p:spPr bwMode="auto">
          <a:xfrm>
            <a:off x="3354388" y="343217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25" name="Line 54"/>
          <p:cNvSpPr>
            <a:spLocks noChangeShapeType="1"/>
          </p:cNvSpPr>
          <p:nvPr/>
        </p:nvSpPr>
        <p:spPr bwMode="auto">
          <a:xfrm>
            <a:off x="3370263" y="3130550"/>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26" name="Text Box 26"/>
          <p:cNvSpPr txBox="1">
            <a:spLocks noChangeArrowheads="1"/>
          </p:cNvSpPr>
          <p:nvPr/>
        </p:nvSpPr>
        <p:spPr bwMode="auto">
          <a:xfrm>
            <a:off x="3757613" y="27955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110000"/>
              </a:lnSpc>
            </a:pPr>
            <a:r>
              <a:rPr lang="en-US" sz="1400"/>
              <a:t>network</a:t>
            </a:r>
          </a:p>
        </p:txBody>
      </p:sp>
      <p:sp>
        <p:nvSpPr>
          <p:cNvPr id="16427" name="Line 56"/>
          <p:cNvSpPr>
            <a:spLocks noChangeShapeType="1"/>
          </p:cNvSpPr>
          <p:nvPr/>
        </p:nvSpPr>
        <p:spPr bwMode="auto">
          <a:xfrm>
            <a:off x="3373438" y="2808288"/>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28" name="Line 57"/>
          <p:cNvSpPr>
            <a:spLocks noChangeShapeType="1"/>
          </p:cNvSpPr>
          <p:nvPr/>
        </p:nvSpPr>
        <p:spPr bwMode="auto">
          <a:xfrm>
            <a:off x="3376613" y="248602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6429" name="Group 58"/>
          <p:cNvGrpSpPr>
            <a:grpSpLocks/>
          </p:cNvGrpSpPr>
          <p:nvPr/>
        </p:nvGrpSpPr>
        <p:grpSpPr bwMode="auto">
          <a:xfrm>
            <a:off x="3552825" y="2347913"/>
            <a:ext cx="473075" cy="228600"/>
            <a:chOff x="1287" y="2524"/>
            <a:chExt cx="260" cy="100"/>
          </a:xfrm>
        </p:grpSpPr>
        <p:sp>
          <p:nvSpPr>
            <p:cNvPr id="16508"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6509" name="Rectangle 6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6510" name="Rectangle 6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6511" name="Rectangle 6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grpSp>
        <p:nvGrpSpPr>
          <p:cNvPr id="16430" name="Group 65"/>
          <p:cNvGrpSpPr>
            <a:grpSpLocks/>
          </p:cNvGrpSpPr>
          <p:nvPr/>
        </p:nvGrpSpPr>
        <p:grpSpPr bwMode="auto">
          <a:xfrm>
            <a:off x="4257675" y="2352675"/>
            <a:ext cx="473075" cy="228600"/>
            <a:chOff x="1287" y="2524"/>
            <a:chExt cx="260" cy="100"/>
          </a:xfrm>
        </p:grpSpPr>
        <p:sp>
          <p:nvSpPr>
            <p:cNvPr id="16504" name="Rectangle 66"/>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6505" name="Rectangle 67"/>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6506" name="Rectangle 68"/>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6507" name="Rectangle 6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grpSp>
        <p:nvGrpSpPr>
          <p:cNvPr id="16431" name="Group 70"/>
          <p:cNvGrpSpPr>
            <a:grpSpLocks/>
          </p:cNvGrpSpPr>
          <p:nvPr/>
        </p:nvGrpSpPr>
        <p:grpSpPr bwMode="auto">
          <a:xfrm>
            <a:off x="4929188" y="2357438"/>
            <a:ext cx="473075" cy="228600"/>
            <a:chOff x="1287" y="2524"/>
            <a:chExt cx="260" cy="100"/>
          </a:xfrm>
        </p:grpSpPr>
        <p:sp>
          <p:nvSpPr>
            <p:cNvPr id="16500" name="Rectangle 7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6501" name="Rectangle 7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6502" name="Rectangle 7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6503" name="Rectangle 7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6432" name="Line 75"/>
          <p:cNvSpPr>
            <a:spLocks noChangeShapeType="1"/>
          </p:cNvSpPr>
          <p:nvPr/>
        </p:nvSpPr>
        <p:spPr bwMode="auto">
          <a:xfrm>
            <a:off x="6362700" y="364807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33" name="Line 76"/>
          <p:cNvSpPr>
            <a:spLocks noChangeShapeType="1"/>
          </p:cNvSpPr>
          <p:nvPr/>
        </p:nvSpPr>
        <p:spPr bwMode="auto">
          <a:xfrm>
            <a:off x="6353175" y="3352800"/>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34" name="Line 77"/>
          <p:cNvSpPr>
            <a:spLocks noChangeShapeType="1"/>
          </p:cNvSpPr>
          <p:nvPr/>
        </p:nvSpPr>
        <p:spPr bwMode="auto">
          <a:xfrm>
            <a:off x="6353175" y="30575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35" name="Line 78"/>
          <p:cNvSpPr>
            <a:spLocks noChangeShapeType="1"/>
          </p:cNvSpPr>
          <p:nvPr/>
        </p:nvSpPr>
        <p:spPr bwMode="auto">
          <a:xfrm>
            <a:off x="6353175" y="27527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6436" name="Group 79"/>
          <p:cNvGrpSpPr>
            <a:grpSpLocks/>
          </p:cNvGrpSpPr>
          <p:nvPr/>
        </p:nvGrpSpPr>
        <p:grpSpPr bwMode="auto">
          <a:xfrm>
            <a:off x="6505575" y="2579688"/>
            <a:ext cx="473075" cy="228600"/>
            <a:chOff x="1287" y="2524"/>
            <a:chExt cx="260" cy="100"/>
          </a:xfrm>
        </p:grpSpPr>
        <p:sp>
          <p:nvSpPr>
            <p:cNvPr id="16496"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6497" name="Rectangle 8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6498" name="Rectangle 8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6499" name="Rectangle 8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grpSp>
        <p:nvGrpSpPr>
          <p:cNvPr id="16437" name="Group 84"/>
          <p:cNvGrpSpPr>
            <a:grpSpLocks/>
          </p:cNvGrpSpPr>
          <p:nvPr/>
        </p:nvGrpSpPr>
        <p:grpSpPr bwMode="auto">
          <a:xfrm>
            <a:off x="7300913" y="2570163"/>
            <a:ext cx="473075" cy="228600"/>
            <a:chOff x="1287" y="2524"/>
            <a:chExt cx="260" cy="100"/>
          </a:xfrm>
        </p:grpSpPr>
        <p:sp>
          <p:nvSpPr>
            <p:cNvPr id="16492" name="Rectangle 85"/>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lgn="ctr" eaLnBrk="0" hangingPunct="0"/>
              <a:endParaRPr lang="en-US"/>
            </a:p>
          </p:txBody>
        </p:sp>
        <p:sp>
          <p:nvSpPr>
            <p:cNvPr id="16493" name="Rectangle 86"/>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p>
              <a:pPr algn="ctr" eaLnBrk="0" hangingPunct="0"/>
              <a:endParaRPr lang="en-US"/>
            </a:p>
          </p:txBody>
        </p:sp>
        <p:sp>
          <p:nvSpPr>
            <p:cNvPr id="16494" name="Rectangle 87"/>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sp>
          <p:nvSpPr>
            <p:cNvPr id="16495" name="Rectangle 88"/>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p>
              <a:pPr algn="ctr" eaLnBrk="0" hangingPunct="0"/>
              <a:endParaRPr lang="en-US"/>
            </a:p>
          </p:txBody>
        </p:sp>
      </p:grpSp>
      <p:sp>
        <p:nvSpPr>
          <p:cNvPr id="16438" name="Oval 89"/>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P3</a:t>
            </a:r>
          </a:p>
        </p:txBody>
      </p:sp>
      <p:sp>
        <p:nvSpPr>
          <p:cNvPr id="16439" name="Freeform 90"/>
          <p:cNvSpPr>
            <a:spLocks/>
          </p:cNvSpPr>
          <p:nvPr/>
        </p:nvSpPr>
        <p:spPr bwMode="auto">
          <a:xfrm>
            <a:off x="1493838" y="2439988"/>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 name="T15" fmla="*/ 0 w 1698"/>
              <a:gd name="T16" fmla="*/ 0 h 1698"/>
              <a:gd name="T17" fmla="*/ 1698 w 1698"/>
              <a:gd name="T18" fmla="*/ 1698 h 1698"/>
            </a:gdLst>
            <a:ahLst/>
            <a:cxnLst>
              <a:cxn ang="T10">
                <a:pos x="T0" y="T1"/>
              </a:cxn>
              <a:cxn ang="T11">
                <a:pos x="T2" y="T3"/>
              </a:cxn>
              <a:cxn ang="T12">
                <a:pos x="T4" y="T5"/>
              </a:cxn>
              <a:cxn ang="T13">
                <a:pos x="T6" y="T7"/>
              </a:cxn>
              <a:cxn ang="T14">
                <a:pos x="T8" y="T9"/>
              </a:cxn>
            </a:cxnLst>
            <a:rect l="T15" t="T16" r="T17" b="T18"/>
            <a:pathLst>
              <a:path w="1698" h="1698">
                <a:moveTo>
                  <a:pt x="0" y="131"/>
                </a:moveTo>
                <a:lnTo>
                  <a:pt x="0" y="1698"/>
                </a:lnTo>
                <a:lnTo>
                  <a:pt x="1698" y="1690"/>
                </a:lnTo>
                <a:lnTo>
                  <a:pt x="1691" y="148"/>
                </a:lnTo>
                <a:lnTo>
                  <a:pt x="1443" y="0"/>
                </a:lnTo>
              </a:path>
            </a:pathLst>
          </a:custGeom>
          <a:noFill/>
          <a:ln w="28575">
            <a:solidFill>
              <a:srgbClr val="CC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6440" name="Freeform 91"/>
          <p:cNvSpPr>
            <a:spLocks/>
          </p:cNvSpPr>
          <p:nvPr/>
        </p:nvSpPr>
        <p:spPr bwMode="auto">
          <a:xfrm>
            <a:off x="4479925" y="2471738"/>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 name="T12" fmla="*/ 0 w 1946"/>
              <a:gd name="T13" fmla="*/ 0 h 1801"/>
              <a:gd name="T14" fmla="*/ 1946 w 1946"/>
              <a:gd name="T15" fmla="*/ 1801 h 1801"/>
            </a:gdLst>
            <a:ahLst/>
            <a:cxnLst>
              <a:cxn ang="T8">
                <a:pos x="T0" y="T1"/>
              </a:cxn>
              <a:cxn ang="T9">
                <a:pos x="T2" y="T3"/>
              </a:cxn>
              <a:cxn ang="T10">
                <a:pos x="T4" y="T5"/>
              </a:cxn>
              <a:cxn ang="T11">
                <a:pos x="T6" y="T7"/>
              </a:cxn>
            </a:cxnLst>
            <a:rect l="T12" t="T13" r="T14" b="T15"/>
            <a:pathLst>
              <a:path w="1946" h="1801">
                <a:moveTo>
                  <a:pt x="0" y="0"/>
                </a:moveTo>
                <a:lnTo>
                  <a:pt x="0" y="1801"/>
                </a:lnTo>
                <a:lnTo>
                  <a:pt x="1946" y="1794"/>
                </a:lnTo>
                <a:lnTo>
                  <a:pt x="1925" y="132"/>
                </a:lnTo>
              </a:path>
            </a:pathLst>
          </a:custGeom>
          <a:noFill/>
          <a:ln w="28575">
            <a:solidFill>
              <a:srgbClr val="CC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6441" name="Freeform 92"/>
          <p:cNvSpPr>
            <a:spLocks/>
          </p:cNvSpPr>
          <p:nvPr/>
        </p:nvSpPr>
        <p:spPr bwMode="auto">
          <a:xfrm>
            <a:off x="5138738"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 name="T12" fmla="*/ 0 w 1014"/>
              <a:gd name="T13" fmla="*/ 0 h 1480"/>
              <a:gd name="T14" fmla="*/ 1014 w 1014"/>
              <a:gd name="T15" fmla="*/ 1480 h 1480"/>
            </a:gdLst>
            <a:ahLst/>
            <a:cxnLst>
              <a:cxn ang="T8">
                <a:pos x="T0" y="T1"/>
              </a:cxn>
              <a:cxn ang="T9">
                <a:pos x="T2" y="T3"/>
              </a:cxn>
              <a:cxn ang="T10">
                <a:pos x="T4" y="T5"/>
              </a:cxn>
              <a:cxn ang="T11">
                <a:pos x="T6" y="T7"/>
              </a:cxn>
            </a:cxnLst>
            <a:rect l="T12" t="T13" r="T14" b="T15"/>
            <a:pathLst>
              <a:path w="1014" h="1480">
                <a:moveTo>
                  <a:pt x="0" y="0"/>
                </a:moveTo>
                <a:lnTo>
                  <a:pt x="0" y="1480"/>
                </a:lnTo>
                <a:lnTo>
                  <a:pt x="1014" y="1480"/>
                </a:lnTo>
                <a:lnTo>
                  <a:pt x="1014" y="146"/>
                </a:lnTo>
              </a:path>
            </a:pathLst>
          </a:custGeom>
          <a:noFill/>
          <a:ln w="28575">
            <a:solidFill>
              <a:srgbClr val="CC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16442" name="Group 93"/>
          <p:cNvGrpSpPr>
            <a:grpSpLocks/>
          </p:cNvGrpSpPr>
          <p:nvPr/>
        </p:nvGrpSpPr>
        <p:grpSpPr bwMode="auto">
          <a:xfrm>
            <a:off x="5237163" y="4684713"/>
            <a:ext cx="2071687" cy="652462"/>
            <a:chOff x="2741" y="3750"/>
            <a:chExt cx="1305" cy="411"/>
          </a:xfrm>
        </p:grpSpPr>
        <p:sp>
          <p:nvSpPr>
            <p:cNvPr id="16489" name="Rectangle 94"/>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6490" name="Line 95"/>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491" name="Text Box 96"/>
            <p:cNvSpPr txBox="1">
              <a:spLocks noChangeArrowheads="1"/>
            </p:cNvSpPr>
            <p:nvPr/>
          </p:nvSpPr>
          <p:spPr bwMode="auto">
            <a:xfrm>
              <a:off x="2813" y="3875"/>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1400"/>
                <a:t>source IP,port: C,5775</a:t>
              </a:r>
            </a:p>
            <a:p>
              <a:pPr algn="l">
                <a:lnSpc>
                  <a:spcPct val="85000"/>
                </a:lnSpc>
              </a:pPr>
              <a:r>
                <a:rPr lang="en-US" sz="1400"/>
                <a:t>dest IP,port: B,80</a:t>
              </a:r>
            </a:p>
          </p:txBody>
        </p:sp>
      </p:grpSp>
      <p:grpSp>
        <p:nvGrpSpPr>
          <p:cNvPr id="16443" name="Group 97"/>
          <p:cNvGrpSpPr>
            <a:grpSpLocks/>
          </p:cNvGrpSpPr>
          <p:nvPr/>
        </p:nvGrpSpPr>
        <p:grpSpPr bwMode="auto">
          <a:xfrm>
            <a:off x="5307013" y="5473700"/>
            <a:ext cx="2063750" cy="661988"/>
            <a:chOff x="2741" y="3750"/>
            <a:chExt cx="1300" cy="417"/>
          </a:xfrm>
        </p:grpSpPr>
        <p:sp>
          <p:nvSpPr>
            <p:cNvPr id="16486" name="Rectangle 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6487" name="Line 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488" name="Text Box 100"/>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1400"/>
                <a:t>source IP,port: C,9157</a:t>
              </a:r>
            </a:p>
            <a:p>
              <a:pPr algn="l">
                <a:lnSpc>
                  <a:spcPct val="85000"/>
                </a:lnSpc>
              </a:pPr>
              <a:r>
                <a:rPr lang="en-US" sz="1400"/>
                <a:t>dest IP,port: B,80</a:t>
              </a:r>
            </a:p>
          </p:txBody>
        </p:sp>
      </p:grpSp>
      <p:sp>
        <p:nvSpPr>
          <p:cNvPr id="16444" name="Oval 30"/>
          <p:cNvSpPr>
            <a:spLocks noChangeArrowheads="1"/>
          </p:cNvSpPr>
          <p:nvPr/>
        </p:nvSpPr>
        <p:spPr bwMode="auto">
          <a:xfrm>
            <a:off x="3497263" y="2103438"/>
            <a:ext cx="2033587" cy="304800"/>
          </a:xfrm>
          <a:prstGeom prst="ellipse">
            <a:avLst/>
          </a:prstGeom>
          <a:solidFill>
            <a:srgbClr val="CCFFFF"/>
          </a:solidFill>
          <a:ln w="9525">
            <a:solidFill>
              <a:schemeClr val="tx1"/>
            </a:solidFill>
            <a:round/>
            <a:headEnd/>
            <a:tailEnd/>
          </a:ln>
        </p:spPr>
        <p:txBody>
          <a:bodyPr wrap="none" anchor="ctr"/>
          <a:lstStyle/>
          <a:p>
            <a:pPr algn="ctr" eaLnBrk="0" hangingPunct="0"/>
            <a:r>
              <a:rPr lang="en-US">
                <a:latin typeface="Arial" pitchFamily="34" charset="0"/>
              </a:rPr>
              <a:t>P4</a:t>
            </a:r>
          </a:p>
        </p:txBody>
      </p:sp>
      <p:sp>
        <p:nvSpPr>
          <p:cNvPr id="16445" name="Text Box 101"/>
          <p:cNvSpPr txBox="1">
            <a:spLocks noChangeArrowheads="1"/>
          </p:cNvSpPr>
          <p:nvPr/>
        </p:nvSpPr>
        <p:spPr bwMode="auto">
          <a:xfrm>
            <a:off x="4970463" y="1171575"/>
            <a:ext cx="195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solidFill>
                  <a:srgbClr val="CC0000"/>
                </a:solidFill>
              </a:rPr>
              <a:t>threaded server</a:t>
            </a:r>
          </a:p>
        </p:txBody>
      </p:sp>
      <p:sp>
        <p:nvSpPr>
          <p:cNvPr id="16446" name="Line 102"/>
          <p:cNvSpPr>
            <a:spLocks noChangeShapeType="1"/>
          </p:cNvSpPr>
          <p:nvPr/>
        </p:nvSpPr>
        <p:spPr bwMode="auto">
          <a:xfrm flipH="1">
            <a:off x="4779963" y="1516063"/>
            <a:ext cx="579437" cy="7524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6447" name="Group 104"/>
          <p:cNvGrpSpPr>
            <a:grpSpLocks/>
          </p:cNvGrpSpPr>
          <p:nvPr/>
        </p:nvGrpSpPr>
        <p:grpSpPr bwMode="auto">
          <a:xfrm flipH="1">
            <a:off x="8258175" y="3529013"/>
            <a:ext cx="711200" cy="669925"/>
            <a:chOff x="-44" y="1473"/>
            <a:chExt cx="981" cy="1105"/>
          </a:xfrm>
        </p:grpSpPr>
        <p:pic>
          <p:nvPicPr>
            <p:cNvPr id="16484" name="Picture 10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5" name="Freeform 106"/>
            <p:cNvSpPr>
              <a:spLocks/>
            </p:cNvSpPr>
            <p:nvPr/>
          </p:nvSpPr>
          <p:spPr bwMode="auto">
            <a:xfrm flipH="1">
              <a:off x="374" y="1579"/>
              <a:ext cx="477" cy="506"/>
            </a:xfrm>
            <a:custGeom>
              <a:avLst/>
              <a:gdLst>
                <a:gd name="T0" fmla="*/ 0 w 356"/>
                <a:gd name="T1" fmla="*/ 0 h 368"/>
                <a:gd name="T2" fmla="*/ 336349 w 356"/>
                <a:gd name="T3" fmla="*/ 29480 h 368"/>
                <a:gd name="T4" fmla="*/ 399006 w 356"/>
                <a:gd name="T5" fmla="*/ 614167 h 368"/>
                <a:gd name="T6" fmla="*/ 87935 w 356"/>
                <a:gd name="T7" fmla="*/ 76809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16448" name="Group 107"/>
          <p:cNvGrpSpPr>
            <a:grpSpLocks/>
          </p:cNvGrpSpPr>
          <p:nvPr/>
        </p:nvGrpSpPr>
        <p:grpSpPr bwMode="auto">
          <a:xfrm>
            <a:off x="-44450" y="3613150"/>
            <a:ext cx="711200" cy="669925"/>
            <a:chOff x="-44" y="1473"/>
            <a:chExt cx="981" cy="1105"/>
          </a:xfrm>
        </p:grpSpPr>
        <p:pic>
          <p:nvPicPr>
            <p:cNvPr id="16482" name="Picture 10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3" name="Freeform 109"/>
            <p:cNvSpPr>
              <a:spLocks/>
            </p:cNvSpPr>
            <p:nvPr/>
          </p:nvSpPr>
          <p:spPr bwMode="auto">
            <a:xfrm flipH="1">
              <a:off x="374" y="1579"/>
              <a:ext cx="477" cy="506"/>
            </a:xfrm>
            <a:custGeom>
              <a:avLst/>
              <a:gdLst>
                <a:gd name="T0" fmla="*/ 0 w 356"/>
                <a:gd name="T1" fmla="*/ 0 h 368"/>
                <a:gd name="T2" fmla="*/ 336349 w 356"/>
                <a:gd name="T3" fmla="*/ 29480 h 368"/>
                <a:gd name="T4" fmla="*/ 399006 w 356"/>
                <a:gd name="T5" fmla="*/ 614167 h 368"/>
                <a:gd name="T6" fmla="*/ 87935 w 356"/>
                <a:gd name="T7" fmla="*/ 76809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16449" name="Group 110"/>
          <p:cNvGrpSpPr>
            <a:grpSpLocks/>
          </p:cNvGrpSpPr>
          <p:nvPr/>
        </p:nvGrpSpPr>
        <p:grpSpPr bwMode="auto">
          <a:xfrm>
            <a:off x="2820988" y="3192463"/>
            <a:ext cx="358775" cy="704850"/>
            <a:chOff x="4140" y="429"/>
            <a:chExt cx="1425" cy="2396"/>
          </a:xfrm>
        </p:grpSpPr>
        <p:sp>
          <p:nvSpPr>
            <p:cNvPr id="16450" name="Freeform 111"/>
            <p:cNvSpPr>
              <a:spLocks/>
            </p:cNvSpPr>
            <p:nvPr/>
          </p:nvSpPr>
          <p:spPr bwMode="auto">
            <a:xfrm>
              <a:off x="5268" y="433"/>
              <a:ext cx="283" cy="2286"/>
            </a:xfrm>
            <a:custGeom>
              <a:avLst/>
              <a:gdLst>
                <a:gd name="T0" fmla="*/ 2 w 354"/>
                <a:gd name="T1" fmla="*/ 0 h 2742"/>
                <a:gd name="T2" fmla="*/ 2 w 354"/>
                <a:gd name="T3" fmla="*/ 5 h 2742"/>
                <a:gd name="T4" fmla="*/ 2 w 354"/>
                <a:gd name="T5" fmla="*/ 33 h 2742"/>
                <a:gd name="T6" fmla="*/ 0 w 354"/>
                <a:gd name="T7" fmla="*/ 35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1" name="Rectangle 11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16452" name="Freeform 113"/>
            <p:cNvSpPr>
              <a:spLocks/>
            </p:cNvSpPr>
            <p:nvPr/>
          </p:nvSpPr>
          <p:spPr bwMode="auto">
            <a:xfrm>
              <a:off x="5321" y="570"/>
              <a:ext cx="169" cy="2115"/>
            </a:xfrm>
            <a:custGeom>
              <a:avLst/>
              <a:gdLst>
                <a:gd name="T0" fmla="*/ 2 w 211"/>
                <a:gd name="T1" fmla="*/ 0 h 2537"/>
                <a:gd name="T2" fmla="*/ 2 w 211"/>
                <a:gd name="T3" fmla="*/ 3 h 2537"/>
                <a:gd name="T4" fmla="*/ 2 w 211"/>
                <a:gd name="T5" fmla="*/ 3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3" name="Freeform 114"/>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4" name="Rectangle 11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6455" name="Group 116"/>
            <p:cNvGrpSpPr>
              <a:grpSpLocks/>
            </p:cNvGrpSpPr>
            <p:nvPr/>
          </p:nvGrpSpPr>
          <p:grpSpPr bwMode="auto">
            <a:xfrm>
              <a:off x="4749" y="668"/>
              <a:ext cx="581" cy="145"/>
              <a:chOff x="614" y="2568"/>
              <a:chExt cx="725" cy="139"/>
            </a:xfrm>
          </p:grpSpPr>
          <p:sp>
            <p:nvSpPr>
              <p:cNvPr id="16480" name="AutoShape 11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6481" name="AutoShape 11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6456" name="Rectangle 11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6457" name="Group 120"/>
            <p:cNvGrpSpPr>
              <a:grpSpLocks/>
            </p:cNvGrpSpPr>
            <p:nvPr/>
          </p:nvGrpSpPr>
          <p:grpSpPr bwMode="auto">
            <a:xfrm>
              <a:off x="4747" y="994"/>
              <a:ext cx="581" cy="134"/>
              <a:chOff x="614" y="2568"/>
              <a:chExt cx="725" cy="139"/>
            </a:xfrm>
          </p:grpSpPr>
          <p:sp>
            <p:nvSpPr>
              <p:cNvPr id="16478" name="AutoShape 121"/>
              <p:cNvSpPr>
                <a:spLocks noChangeArrowheads="1"/>
              </p:cNvSpPr>
              <p:nvPr/>
            </p:nvSpPr>
            <p:spPr bwMode="auto">
              <a:xfrm>
                <a:off x="612" y="2570"/>
                <a:ext cx="724" cy="15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6479" name="AutoShape 12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6458" name="Rectangle 12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sp>
          <p:nvSpPr>
            <p:cNvPr id="16459" name="Rectangle 12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p>
              <a:pPr algn="ctr" eaLnBrk="0" hangingPunct="0"/>
              <a:endParaRPr lang="en-US"/>
            </a:p>
          </p:txBody>
        </p:sp>
        <p:grpSp>
          <p:nvGrpSpPr>
            <p:cNvPr id="16460" name="Group 125"/>
            <p:cNvGrpSpPr>
              <a:grpSpLocks/>
            </p:cNvGrpSpPr>
            <p:nvPr/>
          </p:nvGrpSpPr>
          <p:grpSpPr bwMode="auto">
            <a:xfrm>
              <a:off x="4735" y="1627"/>
              <a:ext cx="582" cy="151"/>
              <a:chOff x="614" y="2568"/>
              <a:chExt cx="725" cy="139"/>
            </a:xfrm>
          </p:grpSpPr>
          <p:sp>
            <p:nvSpPr>
              <p:cNvPr id="16476" name="AutoShape 12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6477" name="AutoShape 12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6461" name="Freeform 128"/>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6462" name="Group 129"/>
            <p:cNvGrpSpPr>
              <a:grpSpLocks/>
            </p:cNvGrpSpPr>
            <p:nvPr/>
          </p:nvGrpSpPr>
          <p:grpSpPr bwMode="auto">
            <a:xfrm>
              <a:off x="4739" y="1327"/>
              <a:ext cx="582" cy="139"/>
              <a:chOff x="614" y="2568"/>
              <a:chExt cx="725" cy="139"/>
            </a:xfrm>
          </p:grpSpPr>
          <p:sp>
            <p:nvSpPr>
              <p:cNvPr id="16474" name="AutoShape 13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6475" name="AutoShape 13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grpSp>
        <p:sp>
          <p:nvSpPr>
            <p:cNvPr id="16463" name="Rectangle 13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lgn="ctr" eaLnBrk="0" hangingPunct="0"/>
              <a:endParaRPr lang="en-US"/>
            </a:p>
          </p:txBody>
        </p:sp>
        <p:sp>
          <p:nvSpPr>
            <p:cNvPr id="16464" name="Freeform 133"/>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5" name="Freeform 134"/>
            <p:cNvSpPr>
              <a:spLocks/>
            </p:cNvSpPr>
            <p:nvPr/>
          </p:nvSpPr>
          <p:spPr bwMode="auto">
            <a:xfrm>
              <a:off x="5315" y="680"/>
              <a:ext cx="244" cy="240"/>
            </a:xfrm>
            <a:custGeom>
              <a:avLst/>
              <a:gdLst>
                <a:gd name="T0" fmla="*/ 0 w 304"/>
                <a:gd name="T1" fmla="*/ 0 h 288"/>
                <a:gd name="T2" fmla="*/ 2 w 304"/>
                <a:gd name="T3" fmla="*/ 3 h 288"/>
                <a:gd name="T4" fmla="*/ 2 w 304"/>
                <a:gd name="T5" fmla="*/ 4 h 288"/>
                <a:gd name="T6" fmla="*/ 2 w 304"/>
                <a:gd name="T7" fmla="*/ 3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6" name="Oval 13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6467" name="Freeform 136"/>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8" name="AutoShape 13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p>
              <a:pPr algn="ctr" eaLnBrk="0" hangingPunct="0"/>
              <a:endParaRPr lang="en-US"/>
            </a:p>
          </p:txBody>
        </p:sp>
        <p:sp>
          <p:nvSpPr>
            <p:cNvPr id="16469" name="AutoShape 13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lgn="ctr" eaLnBrk="0" hangingPunct="0"/>
              <a:endParaRPr lang="en-US"/>
            </a:p>
          </p:txBody>
        </p:sp>
        <p:sp>
          <p:nvSpPr>
            <p:cNvPr id="16470" name="Oval 13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6471" name="Oval 14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sz="1800">
                <a:solidFill>
                  <a:srgbClr val="FF0000"/>
                </a:solidFill>
                <a:latin typeface="Arial" pitchFamily="34" charset="0"/>
              </a:endParaRPr>
            </a:p>
          </p:txBody>
        </p:sp>
        <p:sp>
          <p:nvSpPr>
            <p:cNvPr id="16472" name="Oval 14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16473" name="Rectangle 14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p>
              <a:pPr algn="ctr" eaLnBrk="0" hangingPunct="0"/>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1741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39FB907F-BA35-4DF6-959E-EF04AA6FE115}" type="slidenum">
              <a:rPr lang="en-US" sz="1200" smtClean="0"/>
              <a:pPr algn="l"/>
              <a:t>18</a:t>
            </a:fld>
            <a:endParaRPr lang="en-US" sz="1200" smtClean="0"/>
          </a:p>
        </p:txBody>
      </p:sp>
      <p:sp>
        <p:nvSpPr>
          <p:cNvPr id="15364" name="Rectangle 3"/>
          <p:cNvSpPr>
            <a:spLocks noGrp="1" noChangeArrowheads="1"/>
          </p:cNvSpPr>
          <p:nvPr>
            <p:ph type="title"/>
          </p:nvPr>
        </p:nvSpPr>
        <p:spPr/>
        <p:txBody>
          <a:bodyPr/>
          <a:lstStyle/>
          <a:p>
            <a:pPr>
              <a:defRPr/>
            </a:pPr>
            <a:r>
              <a:rPr lang="en-US">
                <a:ea typeface="ＭＳ Ｐゴシック" charset="0"/>
                <a:cs typeface="+mj-cs"/>
              </a:rPr>
              <a:t>Chapter 3 outline</a:t>
            </a:r>
          </a:p>
        </p:txBody>
      </p:sp>
      <p:sp>
        <p:nvSpPr>
          <p:cNvPr id="15365" name="Rectangle 4"/>
          <p:cNvSpPr>
            <a:spLocks noGrp="1" noChangeArrowheads="1"/>
          </p:cNvSpPr>
          <p:nvPr>
            <p:ph type="body" sz="half" idx="1"/>
          </p:nvPr>
        </p:nvSpPr>
        <p:spPr/>
        <p:txBody>
          <a:bodyPr/>
          <a:lstStyle/>
          <a:p>
            <a:pPr marL="566738" indent="-566738">
              <a:spcBef>
                <a:spcPts val="0"/>
              </a:spcBef>
              <a:buFont typeface="Wingdings" charset="0"/>
              <a:buNone/>
              <a:defRPr/>
            </a:pPr>
            <a:r>
              <a:rPr lang="en-US">
                <a:ea typeface="ＭＳ Ｐゴシック" charset="0"/>
                <a:cs typeface="+mn-cs"/>
              </a:rPr>
              <a:t>3.1 transport-layer services</a:t>
            </a:r>
          </a:p>
          <a:p>
            <a:pPr marL="566738" indent="-566738">
              <a:spcBef>
                <a:spcPts val="0"/>
              </a:spcBef>
              <a:buFont typeface="Wingdings" charset="0"/>
              <a:buNone/>
              <a:defRPr/>
            </a:pPr>
            <a:r>
              <a:rPr lang="en-US">
                <a:ea typeface="ＭＳ Ｐゴシック" charset="0"/>
                <a:cs typeface="+mn-cs"/>
              </a:rPr>
              <a:t>3.2 multiplexing and demultiplexing</a:t>
            </a:r>
          </a:p>
          <a:p>
            <a:pPr marL="566738" indent="-566738">
              <a:spcBef>
                <a:spcPts val="0"/>
              </a:spcBef>
              <a:buFont typeface="Wingdings" charset="0"/>
              <a:buNone/>
              <a:defRPr/>
            </a:pPr>
            <a:r>
              <a:rPr lang="en-US">
                <a:solidFill>
                  <a:srgbClr val="CC0000"/>
                </a:solidFill>
                <a:ea typeface="ＭＳ Ｐゴシック" charset="0"/>
                <a:cs typeface="+mn-cs"/>
              </a:rPr>
              <a:t>3.3 connectionless transport: UDP</a:t>
            </a:r>
          </a:p>
          <a:p>
            <a:pPr marL="566738" indent="-566738">
              <a:spcBef>
                <a:spcPts val="0"/>
              </a:spcBef>
              <a:buFont typeface="Wingdings" charset="0"/>
              <a:buNone/>
              <a:defRPr/>
            </a:pPr>
            <a:r>
              <a:rPr lang="en-US">
                <a:ea typeface="ＭＳ Ｐゴシック" charset="0"/>
                <a:cs typeface="+mn-cs"/>
              </a:rPr>
              <a:t>3.4 principles of reliable data transfer</a:t>
            </a:r>
          </a:p>
        </p:txBody>
      </p:sp>
      <p:sp>
        <p:nvSpPr>
          <p:cNvPr id="15366" name="Rectangle 5"/>
          <p:cNvSpPr>
            <a:spLocks noGrp="1" noChangeArrowheads="1"/>
          </p:cNvSpPr>
          <p:nvPr>
            <p:ph type="body" sz="half" idx="2"/>
          </p:nvPr>
        </p:nvSpPr>
        <p:spPr>
          <a:xfrm>
            <a:off x="4495800" y="1600200"/>
            <a:ext cx="4251325" cy="4648200"/>
          </a:xfrm>
        </p:spPr>
        <p:txBody>
          <a:bodyPr/>
          <a:lstStyle/>
          <a:p>
            <a:pPr marL="566738" indent="-566738">
              <a:spcBef>
                <a:spcPts val="0"/>
              </a:spcBef>
              <a:buFont typeface="Wingdings" charset="0"/>
              <a:buNone/>
              <a:defRPr/>
            </a:pPr>
            <a:r>
              <a:rPr lang="en-US">
                <a:ea typeface="ＭＳ Ｐゴシック" charset="0"/>
                <a:cs typeface="+mn-cs"/>
              </a:rPr>
              <a:t>3.5 connection-oriented transport: TCP</a:t>
            </a:r>
          </a:p>
          <a:p>
            <a:pPr marL="912813" lvl="1">
              <a:spcBef>
                <a:spcPts val="0"/>
              </a:spcBef>
              <a:buFont typeface="Wingdings" charset="0"/>
              <a:buChar char="§"/>
              <a:defRPr/>
            </a:pPr>
            <a:r>
              <a:rPr lang="en-US">
                <a:ea typeface="ＭＳ Ｐゴシック" charset="0"/>
              </a:rPr>
              <a:t>segment structure</a:t>
            </a:r>
          </a:p>
          <a:p>
            <a:pPr marL="912813" lvl="1">
              <a:spcBef>
                <a:spcPts val="0"/>
              </a:spcBef>
              <a:buFont typeface="Wingdings" charset="0"/>
              <a:buChar char="§"/>
              <a:defRPr/>
            </a:pPr>
            <a:r>
              <a:rPr lang="en-US">
                <a:ea typeface="ＭＳ Ｐゴシック" charset="0"/>
              </a:rPr>
              <a:t>reliable data transfer</a:t>
            </a:r>
          </a:p>
          <a:p>
            <a:pPr marL="912813" lvl="1">
              <a:spcBef>
                <a:spcPts val="0"/>
              </a:spcBef>
              <a:buFont typeface="Wingdings" charset="0"/>
              <a:buChar char="§"/>
              <a:defRPr/>
            </a:pPr>
            <a:r>
              <a:rPr lang="en-US">
                <a:ea typeface="ＭＳ Ｐゴシック" charset="0"/>
              </a:rPr>
              <a:t>flow control</a:t>
            </a:r>
          </a:p>
          <a:p>
            <a:pPr marL="912813" lvl="1">
              <a:spcBef>
                <a:spcPts val="0"/>
              </a:spcBef>
              <a:buFont typeface="Wingdings" charset="0"/>
              <a:buChar char="§"/>
              <a:defRPr/>
            </a:pPr>
            <a:r>
              <a:rPr lang="en-US">
                <a:ea typeface="ＭＳ Ｐゴシック" charset="0"/>
              </a:rPr>
              <a:t>connection management</a:t>
            </a:r>
          </a:p>
          <a:p>
            <a:pPr marL="566738" indent="-566738">
              <a:spcBef>
                <a:spcPts val="0"/>
              </a:spcBef>
              <a:buFont typeface="Wingdings" charset="0"/>
              <a:buNone/>
              <a:defRPr/>
            </a:pPr>
            <a:r>
              <a:rPr lang="en-US">
                <a:ea typeface="ＭＳ Ｐゴシック" charset="0"/>
                <a:cs typeface="+mn-cs"/>
              </a:rPr>
              <a:t>3.6 principles of congestion control</a:t>
            </a:r>
          </a:p>
          <a:p>
            <a:pPr marL="566738" indent="-566738">
              <a:spcBef>
                <a:spcPts val="0"/>
              </a:spcBef>
              <a:buFont typeface="Wingdings" charset="0"/>
              <a:buNone/>
              <a:defRPr/>
            </a:pPr>
            <a:r>
              <a:rPr lang="en-US">
                <a:ea typeface="ＭＳ Ｐゴシック" charset="0"/>
                <a:cs typeface="+mn-cs"/>
              </a:rPr>
              <a:t>3.7 TCP congestion control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184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41C16475-BA19-43B7-8DBC-E69F212456E8}" type="slidenum">
              <a:rPr lang="en-US" sz="1200" smtClean="0"/>
              <a:pPr algn="l"/>
              <a:t>19</a:t>
            </a:fld>
            <a:endParaRPr lang="en-US" sz="1200" smtClean="0"/>
          </a:p>
        </p:txBody>
      </p:sp>
      <p:sp>
        <p:nvSpPr>
          <p:cNvPr id="16389" name="Rectangle 2"/>
          <p:cNvSpPr>
            <a:spLocks noGrp="1" noChangeArrowheads="1"/>
          </p:cNvSpPr>
          <p:nvPr>
            <p:ph type="title"/>
          </p:nvPr>
        </p:nvSpPr>
        <p:spPr>
          <a:xfrm>
            <a:off x="296863" y="182563"/>
            <a:ext cx="7962900" cy="922337"/>
          </a:xfrm>
        </p:spPr>
        <p:txBody>
          <a:bodyPr/>
          <a:lstStyle/>
          <a:p>
            <a:pPr>
              <a:defRPr/>
            </a:pPr>
            <a:r>
              <a:rPr lang="en-US" sz="4000" b="1" dirty="0">
                <a:solidFill>
                  <a:srgbClr val="FF0000"/>
                </a:solidFill>
                <a:ea typeface="ＭＳ Ｐゴシック" charset="0"/>
                <a:cs typeface="+mj-cs"/>
              </a:rPr>
              <a:t>UDP: User Datagram Protocol </a:t>
            </a:r>
            <a:r>
              <a:rPr lang="en-US" dirty="0">
                <a:ea typeface="ＭＳ Ｐゴシック" charset="0"/>
                <a:cs typeface="+mj-cs"/>
              </a:rPr>
              <a:t>[RFC 768]</a:t>
            </a:r>
          </a:p>
        </p:txBody>
      </p:sp>
      <p:sp>
        <p:nvSpPr>
          <p:cNvPr id="18437" name="Rectangle 3"/>
          <p:cNvSpPr>
            <a:spLocks noGrp="1" noChangeArrowheads="1"/>
          </p:cNvSpPr>
          <p:nvPr>
            <p:ph type="body" sz="half" idx="1"/>
          </p:nvPr>
        </p:nvSpPr>
        <p:spPr>
          <a:xfrm>
            <a:off x="428625" y="1325563"/>
            <a:ext cx="3810000" cy="4648200"/>
          </a:xfrm>
        </p:spPr>
        <p:txBody>
          <a:bodyPr/>
          <a:lstStyle/>
          <a:p>
            <a:r>
              <a:rPr lang="ja-JP" altLang="en-US" smtClean="0"/>
              <a:t>“</a:t>
            </a:r>
            <a:r>
              <a:rPr lang="en-US" altLang="ja-JP" smtClean="0"/>
              <a:t>no frills,</a:t>
            </a:r>
            <a:r>
              <a:rPr lang="ja-JP" altLang="en-US" smtClean="0"/>
              <a:t>”</a:t>
            </a:r>
            <a:r>
              <a:rPr lang="en-US" altLang="ja-JP" smtClean="0"/>
              <a:t> </a:t>
            </a:r>
            <a:r>
              <a:rPr lang="ja-JP" altLang="en-US" smtClean="0"/>
              <a:t>“</a:t>
            </a:r>
            <a:r>
              <a:rPr lang="en-US" altLang="ja-JP" smtClean="0"/>
              <a:t>bare bones</a:t>
            </a:r>
            <a:r>
              <a:rPr lang="ja-JP" altLang="en-US" smtClean="0"/>
              <a:t>”</a:t>
            </a:r>
            <a:r>
              <a:rPr lang="en-US" altLang="ja-JP" smtClean="0"/>
              <a:t> Internet transport protocol</a:t>
            </a:r>
          </a:p>
          <a:p>
            <a:r>
              <a:rPr lang="ja-JP" altLang="en-US" smtClean="0"/>
              <a:t>“</a:t>
            </a:r>
            <a:r>
              <a:rPr lang="en-US" altLang="ja-JP" smtClean="0"/>
              <a:t>best effort</a:t>
            </a:r>
            <a:r>
              <a:rPr lang="ja-JP" altLang="en-US" smtClean="0"/>
              <a:t>”</a:t>
            </a:r>
            <a:r>
              <a:rPr lang="en-US" altLang="ja-JP" smtClean="0"/>
              <a:t> service, UDP segments may be:</a:t>
            </a:r>
          </a:p>
          <a:p>
            <a:pPr lvl="1"/>
            <a:r>
              <a:rPr lang="en-US" smtClean="0"/>
              <a:t>lost</a:t>
            </a:r>
          </a:p>
          <a:p>
            <a:pPr lvl="1"/>
            <a:r>
              <a:rPr lang="en-US" smtClean="0"/>
              <a:t>delivered out-of-order to app</a:t>
            </a:r>
          </a:p>
          <a:p>
            <a:r>
              <a:rPr lang="en-US" i="1" smtClean="0">
                <a:solidFill>
                  <a:srgbClr val="CC0000"/>
                </a:solidFill>
              </a:rPr>
              <a:t>connectionless:</a:t>
            </a:r>
            <a:endParaRPr lang="en-US" smtClean="0">
              <a:solidFill>
                <a:srgbClr val="CC0000"/>
              </a:solidFill>
            </a:endParaRPr>
          </a:p>
          <a:p>
            <a:pPr lvl="1"/>
            <a:r>
              <a:rPr lang="en-US" smtClean="0"/>
              <a:t>no handshaking between UDP sender, receiver</a:t>
            </a:r>
          </a:p>
          <a:p>
            <a:pPr lvl="1"/>
            <a:r>
              <a:rPr lang="en-US" smtClean="0"/>
              <a:t>each UDP segment handled independently of others</a:t>
            </a:r>
          </a:p>
        </p:txBody>
      </p:sp>
      <p:sp>
        <p:nvSpPr>
          <p:cNvPr id="18438" name="Rectangle 9"/>
          <p:cNvSpPr>
            <a:spLocks noChangeArrowheads="1"/>
          </p:cNvSpPr>
          <p:nvPr/>
        </p:nvSpPr>
        <p:spPr bwMode="auto">
          <a:xfrm>
            <a:off x="4745038" y="1271588"/>
            <a:ext cx="405288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5000"/>
              </a:lnSpc>
              <a:spcBef>
                <a:spcPct val="20000"/>
              </a:spcBef>
              <a:buClr>
                <a:srgbClr val="000099"/>
              </a:buClr>
              <a:buSzPct val="65000"/>
              <a:buFont typeface="Wingdings" pitchFamily="2" charset="2"/>
              <a:buChar char="v"/>
            </a:pPr>
            <a:r>
              <a:rPr lang="en-US" sz="2800">
                <a:latin typeface="Gill Sans MT" pitchFamily="34" charset="0"/>
              </a:rPr>
              <a:t>UDP use:</a:t>
            </a:r>
          </a:p>
          <a:p>
            <a:pPr marL="688975" lvl="1" indent="-231775" eaLnBrk="0" hangingPunct="0">
              <a:lnSpc>
                <a:spcPct val="85000"/>
              </a:lnSpc>
              <a:spcBef>
                <a:spcPct val="20000"/>
              </a:spcBef>
              <a:buClr>
                <a:srgbClr val="000099"/>
              </a:buClr>
              <a:buFont typeface="Wingdings" pitchFamily="2" charset="2"/>
              <a:buChar char="§"/>
            </a:pPr>
            <a:r>
              <a:rPr lang="en-US" sz="2400">
                <a:latin typeface="Gill Sans MT" pitchFamily="34" charset="0"/>
              </a:rPr>
              <a:t>streaming multimedia apps (loss tolerant, rate sensitive)</a:t>
            </a:r>
          </a:p>
          <a:p>
            <a:pPr marL="688975" lvl="1" indent="-231775" eaLnBrk="0" hangingPunct="0">
              <a:lnSpc>
                <a:spcPct val="85000"/>
              </a:lnSpc>
              <a:spcBef>
                <a:spcPct val="20000"/>
              </a:spcBef>
              <a:buClr>
                <a:srgbClr val="000099"/>
              </a:buClr>
              <a:buFont typeface="Wingdings" pitchFamily="2" charset="2"/>
              <a:buChar char="§"/>
            </a:pPr>
            <a:r>
              <a:rPr lang="en-US" sz="2400">
                <a:latin typeface="Gill Sans MT" pitchFamily="34" charset="0"/>
              </a:rPr>
              <a:t>DNS</a:t>
            </a:r>
          </a:p>
          <a:p>
            <a:pPr marL="688975" lvl="1" indent="-231775" eaLnBrk="0" hangingPunct="0">
              <a:lnSpc>
                <a:spcPct val="85000"/>
              </a:lnSpc>
              <a:spcBef>
                <a:spcPct val="20000"/>
              </a:spcBef>
              <a:buClr>
                <a:srgbClr val="000099"/>
              </a:buClr>
              <a:buFont typeface="Wingdings" pitchFamily="2" charset="2"/>
              <a:buChar char="§"/>
            </a:pPr>
            <a:r>
              <a:rPr lang="en-US" sz="2400">
                <a:latin typeface="Gill Sans MT" pitchFamily="34" charset="0"/>
              </a:rPr>
              <a:t>SNMP</a:t>
            </a:r>
          </a:p>
          <a:p>
            <a:pPr marL="342900" indent="-342900" eaLnBrk="0" hangingPunct="0">
              <a:lnSpc>
                <a:spcPct val="85000"/>
              </a:lnSpc>
              <a:spcBef>
                <a:spcPct val="20000"/>
              </a:spcBef>
              <a:buClr>
                <a:srgbClr val="000099"/>
              </a:buClr>
              <a:buSzPct val="65000"/>
              <a:buFont typeface="Wingdings" pitchFamily="2" charset="2"/>
              <a:buChar char="v"/>
            </a:pPr>
            <a:r>
              <a:rPr lang="en-US" sz="2800">
                <a:latin typeface="Gill Sans MT" pitchFamily="34" charset="0"/>
              </a:rPr>
              <a:t>reliable transfer over UDP: </a:t>
            </a:r>
          </a:p>
          <a:p>
            <a:pPr marL="688975" lvl="1" indent="-231775" eaLnBrk="0" hangingPunct="0">
              <a:lnSpc>
                <a:spcPct val="85000"/>
              </a:lnSpc>
              <a:spcBef>
                <a:spcPct val="20000"/>
              </a:spcBef>
              <a:buClr>
                <a:srgbClr val="000099"/>
              </a:buClr>
              <a:buFont typeface="Wingdings" pitchFamily="2" charset="2"/>
              <a:buChar char="§"/>
            </a:pPr>
            <a:r>
              <a:rPr lang="en-US" sz="2400">
                <a:latin typeface="Gill Sans MT" pitchFamily="34" charset="0"/>
              </a:rPr>
              <a:t>add reliability at application layer</a:t>
            </a:r>
          </a:p>
          <a:p>
            <a:pPr marL="688975" lvl="1" indent="-231775" eaLnBrk="0" hangingPunct="0">
              <a:lnSpc>
                <a:spcPct val="85000"/>
              </a:lnSpc>
              <a:spcBef>
                <a:spcPct val="20000"/>
              </a:spcBef>
              <a:buClr>
                <a:srgbClr val="000099"/>
              </a:buClr>
              <a:buFont typeface="Wingdings" pitchFamily="2" charset="2"/>
              <a:buChar char="§"/>
            </a:pPr>
            <a:r>
              <a:rPr lang="en-US" sz="2400">
                <a:latin typeface="Gill Sans MT" pitchFamily="34" charset="0"/>
              </a:rPr>
              <a:t>application-specific error recovery!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Chapter 3: Transport Layer</a:t>
            </a:r>
          </a:p>
        </p:txBody>
      </p:sp>
      <p:sp>
        <p:nvSpPr>
          <p:cNvPr id="3075" name="Rectangle 3"/>
          <p:cNvSpPr>
            <a:spLocks noGrp="1" noChangeArrowheads="1"/>
          </p:cNvSpPr>
          <p:nvPr>
            <p:ph type="body" sz="half" idx="1"/>
          </p:nvPr>
        </p:nvSpPr>
        <p:spPr>
          <a:xfrm>
            <a:off x="533400" y="1238250"/>
            <a:ext cx="3810000" cy="4648200"/>
          </a:xfrm>
        </p:spPr>
        <p:txBody>
          <a:bodyPr/>
          <a:lstStyle/>
          <a:p>
            <a:r>
              <a:rPr lang="en-US" smtClean="0"/>
              <a:t>our goals: </a:t>
            </a:r>
          </a:p>
          <a:p>
            <a:r>
              <a:rPr lang="en-US" smtClean="0"/>
              <a:t>understand principles behind transport layer services:</a:t>
            </a:r>
          </a:p>
          <a:p>
            <a:pPr lvl="1"/>
            <a:r>
              <a:rPr lang="en-US" smtClean="0"/>
              <a:t>multiplexing, demultiplexing</a:t>
            </a:r>
          </a:p>
          <a:p>
            <a:pPr lvl="1"/>
            <a:r>
              <a:rPr lang="en-US" smtClean="0"/>
              <a:t>reliable data transfer</a:t>
            </a:r>
          </a:p>
          <a:p>
            <a:pPr lvl="1"/>
            <a:r>
              <a:rPr lang="en-US" smtClean="0"/>
              <a:t>flow control</a:t>
            </a:r>
          </a:p>
          <a:p>
            <a:pPr lvl="1"/>
            <a:r>
              <a:rPr lang="en-US" smtClean="0"/>
              <a:t>congestion control</a:t>
            </a:r>
          </a:p>
        </p:txBody>
      </p:sp>
      <p:sp>
        <p:nvSpPr>
          <p:cNvPr id="3076" name="Rectangle 4"/>
          <p:cNvSpPr>
            <a:spLocks noGrp="1" noChangeArrowheads="1"/>
          </p:cNvSpPr>
          <p:nvPr>
            <p:ph type="body" sz="half" idx="2"/>
          </p:nvPr>
        </p:nvSpPr>
        <p:spPr>
          <a:xfrm>
            <a:off x="4478338" y="1341438"/>
            <a:ext cx="3810000" cy="4648200"/>
          </a:xfrm>
        </p:spPr>
        <p:txBody>
          <a:bodyPr/>
          <a:lstStyle/>
          <a:p>
            <a:r>
              <a:rPr lang="en-US" smtClean="0"/>
              <a:t>learn about Internet transport layer protocols:</a:t>
            </a:r>
          </a:p>
          <a:p>
            <a:pPr lvl="1"/>
            <a:r>
              <a:rPr lang="en-US" smtClean="0"/>
              <a:t>UDP: connectionless transport</a:t>
            </a:r>
          </a:p>
          <a:p>
            <a:pPr lvl="1"/>
            <a:r>
              <a:rPr lang="en-US" smtClean="0"/>
              <a:t>TCP: connection-oriented reliable transport</a:t>
            </a:r>
          </a:p>
          <a:p>
            <a:pPr lvl="1"/>
            <a:r>
              <a:rPr lang="en-US" smtClean="0"/>
              <a:t>TCP congestion control</a:t>
            </a:r>
          </a:p>
          <a:p>
            <a:endParaRPr lang="en-US" smtClean="0"/>
          </a:p>
        </p:txBody>
      </p:sp>
      <p:sp>
        <p:nvSpPr>
          <p:cNvPr id="307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mtClean="0"/>
              <a:t>Transport Layer</a:t>
            </a:r>
          </a:p>
        </p:txBody>
      </p:sp>
      <p:sp>
        <p:nvSpPr>
          <p:cNvPr id="30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9156A687-7441-4327-82BA-BF730FA7725A}" type="slidenum">
              <a:rPr lang="en-US" sz="1200" smtClean="0"/>
              <a:pPr algn="l"/>
              <a:t>2</a:t>
            </a:fld>
            <a:endParaRPr 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194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08AD6CA7-06B2-4F6D-8269-27C9C1A89988}" type="slidenum">
              <a:rPr lang="en-US" sz="1200" smtClean="0"/>
              <a:pPr algn="l"/>
              <a:t>20</a:t>
            </a:fld>
            <a:endParaRPr lang="en-US" sz="1200" smtClean="0"/>
          </a:p>
        </p:txBody>
      </p:sp>
      <p:sp>
        <p:nvSpPr>
          <p:cNvPr id="17413" name="Rectangle 2"/>
          <p:cNvSpPr>
            <a:spLocks noGrp="1" noChangeArrowheads="1"/>
          </p:cNvSpPr>
          <p:nvPr>
            <p:ph type="title"/>
          </p:nvPr>
        </p:nvSpPr>
        <p:spPr>
          <a:xfrm>
            <a:off x="884238" y="249238"/>
            <a:ext cx="7842250" cy="993775"/>
          </a:xfrm>
        </p:spPr>
        <p:txBody>
          <a:bodyPr/>
          <a:lstStyle/>
          <a:p>
            <a:pPr>
              <a:defRPr/>
            </a:pPr>
            <a:r>
              <a:rPr lang="en-US" sz="4000" dirty="0">
                <a:ea typeface="ＭＳ Ｐゴシック" charset="0"/>
                <a:cs typeface="+mj-cs"/>
              </a:rPr>
              <a:t>UDP: segment header</a:t>
            </a:r>
            <a:endParaRPr lang="en-US" dirty="0">
              <a:ea typeface="ＭＳ Ｐゴシック" charset="0"/>
              <a:cs typeface="+mj-cs"/>
            </a:endParaRPr>
          </a:p>
        </p:txBody>
      </p:sp>
      <p:sp>
        <p:nvSpPr>
          <p:cNvPr id="19461" name="Rectangle 7"/>
          <p:cNvSpPr>
            <a:spLocks noChangeArrowheads="1"/>
          </p:cNvSpPr>
          <p:nvPr/>
        </p:nvSpPr>
        <p:spPr bwMode="auto">
          <a:xfrm>
            <a:off x="714375" y="1852613"/>
            <a:ext cx="3324225" cy="32004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19462" name="Rectangle 8"/>
          <p:cNvSpPr>
            <a:spLocks noChangeArrowheads="1"/>
          </p:cNvSpPr>
          <p:nvPr/>
        </p:nvSpPr>
        <p:spPr bwMode="auto">
          <a:xfrm>
            <a:off x="638175" y="1947863"/>
            <a:ext cx="3324225" cy="320040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2400">
              <a:latin typeface="Times New Roman" pitchFamily="18" charset="0"/>
            </a:endParaRPr>
          </a:p>
        </p:txBody>
      </p:sp>
      <p:sp>
        <p:nvSpPr>
          <p:cNvPr id="19463" name="Text Box 9"/>
          <p:cNvSpPr txBox="1">
            <a:spLocks noChangeArrowheads="1"/>
          </p:cNvSpPr>
          <p:nvPr/>
        </p:nvSpPr>
        <p:spPr bwMode="auto">
          <a:xfrm>
            <a:off x="677863" y="1960563"/>
            <a:ext cx="1563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source port #</a:t>
            </a:r>
            <a:endParaRPr lang="en-US" sz="2400"/>
          </a:p>
        </p:txBody>
      </p:sp>
      <p:sp>
        <p:nvSpPr>
          <p:cNvPr id="19464" name="Text Box 10"/>
          <p:cNvSpPr txBox="1">
            <a:spLocks noChangeArrowheads="1"/>
          </p:cNvSpPr>
          <p:nvPr/>
        </p:nvSpPr>
        <p:spPr bwMode="auto">
          <a:xfrm>
            <a:off x="2463800" y="1960563"/>
            <a:ext cx="13287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dest port #</a:t>
            </a:r>
          </a:p>
        </p:txBody>
      </p:sp>
      <p:sp>
        <p:nvSpPr>
          <p:cNvPr id="19465" name="Line 11"/>
          <p:cNvSpPr>
            <a:spLocks noChangeShapeType="1"/>
          </p:cNvSpPr>
          <p:nvPr/>
        </p:nvSpPr>
        <p:spPr bwMode="auto">
          <a:xfrm flipV="1">
            <a:off x="628650" y="2347913"/>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2"/>
          <p:cNvSpPr>
            <a:spLocks noChangeShapeType="1"/>
          </p:cNvSpPr>
          <p:nvPr/>
        </p:nvSpPr>
        <p:spPr bwMode="auto">
          <a:xfrm flipV="1">
            <a:off x="619125" y="2747963"/>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3"/>
          <p:cNvSpPr>
            <a:spLocks noChangeShapeType="1"/>
          </p:cNvSpPr>
          <p:nvPr/>
        </p:nvSpPr>
        <p:spPr bwMode="auto">
          <a:xfrm flipV="1">
            <a:off x="2276475" y="1947863"/>
            <a:ext cx="0" cy="3952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Text Box 14"/>
          <p:cNvSpPr txBox="1">
            <a:spLocks noChangeArrowheads="1"/>
          </p:cNvSpPr>
          <p:nvPr/>
        </p:nvSpPr>
        <p:spPr bwMode="auto">
          <a:xfrm>
            <a:off x="1784350" y="1482725"/>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32 bits</a:t>
            </a:r>
          </a:p>
        </p:txBody>
      </p:sp>
      <p:sp>
        <p:nvSpPr>
          <p:cNvPr id="19469" name="Line 15"/>
          <p:cNvSpPr>
            <a:spLocks noChangeShapeType="1"/>
          </p:cNvSpPr>
          <p:nvPr/>
        </p:nvSpPr>
        <p:spPr bwMode="auto">
          <a:xfrm>
            <a:off x="2733675" y="1714500"/>
            <a:ext cx="1200150" cy="47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0" name="Line 16"/>
          <p:cNvSpPr>
            <a:spLocks noChangeShapeType="1"/>
          </p:cNvSpPr>
          <p:nvPr/>
        </p:nvSpPr>
        <p:spPr bwMode="auto">
          <a:xfrm rot="10800000">
            <a:off x="623888" y="1724025"/>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1" name="Text Box 17"/>
          <p:cNvSpPr txBox="1">
            <a:spLocks noChangeArrowheads="1"/>
          </p:cNvSpPr>
          <p:nvPr/>
        </p:nvSpPr>
        <p:spPr bwMode="auto">
          <a:xfrm>
            <a:off x="1481138" y="3306763"/>
            <a:ext cx="1389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application</a:t>
            </a:r>
          </a:p>
          <a:p>
            <a:r>
              <a:rPr lang="en-US" sz="2000"/>
              <a:t>data </a:t>
            </a:r>
          </a:p>
          <a:p>
            <a:r>
              <a:rPr lang="en-US" sz="2000"/>
              <a:t>(payload)</a:t>
            </a:r>
            <a:endParaRPr lang="en-US" sz="2400"/>
          </a:p>
        </p:txBody>
      </p:sp>
      <p:sp>
        <p:nvSpPr>
          <p:cNvPr id="19472" name="Text Box 19"/>
          <p:cNvSpPr txBox="1">
            <a:spLocks noChangeArrowheads="1"/>
          </p:cNvSpPr>
          <p:nvPr/>
        </p:nvSpPr>
        <p:spPr bwMode="auto">
          <a:xfrm>
            <a:off x="1074738" y="5222875"/>
            <a:ext cx="2524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UDP segment format</a:t>
            </a:r>
            <a:endParaRPr lang="en-US" sz="2400"/>
          </a:p>
        </p:txBody>
      </p:sp>
      <p:sp>
        <p:nvSpPr>
          <p:cNvPr id="19473" name="Line 20"/>
          <p:cNvSpPr>
            <a:spLocks noChangeShapeType="1"/>
          </p:cNvSpPr>
          <p:nvPr/>
        </p:nvSpPr>
        <p:spPr bwMode="auto">
          <a:xfrm flipV="1">
            <a:off x="2276475" y="2357438"/>
            <a:ext cx="0" cy="3952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Text Box 22"/>
          <p:cNvSpPr txBox="1">
            <a:spLocks noChangeArrowheads="1"/>
          </p:cNvSpPr>
          <p:nvPr/>
        </p:nvSpPr>
        <p:spPr bwMode="auto">
          <a:xfrm>
            <a:off x="1020763" y="2351088"/>
            <a:ext cx="814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length</a:t>
            </a:r>
            <a:endParaRPr lang="en-US" sz="2400"/>
          </a:p>
        </p:txBody>
      </p:sp>
      <p:sp>
        <p:nvSpPr>
          <p:cNvPr id="19475" name="Text Box 23"/>
          <p:cNvSpPr txBox="1">
            <a:spLocks noChangeArrowheads="1"/>
          </p:cNvSpPr>
          <p:nvPr/>
        </p:nvSpPr>
        <p:spPr bwMode="auto">
          <a:xfrm>
            <a:off x="2566988" y="2341563"/>
            <a:ext cx="1176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checksum</a:t>
            </a:r>
            <a:endParaRPr lang="en-US" sz="2400"/>
          </a:p>
        </p:txBody>
      </p:sp>
      <p:sp>
        <p:nvSpPr>
          <p:cNvPr id="19476" name="Text Box 24"/>
          <p:cNvSpPr txBox="1">
            <a:spLocks noChangeArrowheads="1"/>
          </p:cNvSpPr>
          <p:nvPr/>
        </p:nvSpPr>
        <p:spPr bwMode="auto">
          <a:xfrm>
            <a:off x="3333750" y="1316038"/>
            <a:ext cx="56498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800" dirty="0"/>
              <a:t>length, in bytes of </a:t>
            </a:r>
            <a:r>
              <a:rPr lang="en-US" sz="1800" b="1" dirty="0">
                <a:solidFill>
                  <a:srgbClr val="FF0000"/>
                </a:solidFill>
              </a:rPr>
              <a:t>UDP </a:t>
            </a:r>
            <a:r>
              <a:rPr lang="en-US" sz="1800" b="1" dirty="0" err="1" smtClean="0">
                <a:solidFill>
                  <a:srgbClr val="FF0000"/>
                </a:solidFill>
              </a:rPr>
              <a:t>segment+</a:t>
            </a:r>
            <a:r>
              <a:rPr lang="en-US" sz="1800" b="1" dirty="0" err="1" smtClean="0">
                <a:solidFill>
                  <a:srgbClr val="00B0F0"/>
                </a:solidFill>
              </a:rPr>
              <a:t>header</a:t>
            </a:r>
            <a:endParaRPr lang="en-US" sz="2400" b="1" dirty="0">
              <a:solidFill>
                <a:srgbClr val="00B0F0"/>
              </a:solidFill>
            </a:endParaRPr>
          </a:p>
        </p:txBody>
      </p:sp>
      <p:sp>
        <p:nvSpPr>
          <p:cNvPr id="19477" name="Line 25"/>
          <p:cNvSpPr>
            <a:spLocks noChangeShapeType="1"/>
          </p:cNvSpPr>
          <p:nvPr/>
        </p:nvSpPr>
        <p:spPr bwMode="auto">
          <a:xfrm flipH="1">
            <a:off x="1878013" y="1631950"/>
            <a:ext cx="2873375" cy="8953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26"/>
          <p:cNvSpPr>
            <a:spLocks noGrp="1" noChangeArrowheads="1"/>
          </p:cNvSpPr>
          <p:nvPr>
            <p:ph type="body" sz="half" idx="2"/>
          </p:nvPr>
        </p:nvSpPr>
        <p:spPr>
          <a:xfrm>
            <a:off x="4865688" y="3044825"/>
            <a:ext cx="3810000" cy="3044825"/>
          </a:xfrm>
        </p:spPr>
        <p:txBody>
          <a:bodyPr/>
          <a:lstStyle/>
          <a:p>
            <a:pPr>
              <a:spcBef>
                <a:spcPts val="0"/>
              </a:spcBef>
              <a:buFont typeface="Wingdings" charset="0"/>
              <a:buChar char="v"/>
              <a:defRPr/>
            </a:pPr>
            <a:r>
              <a:rPr lang="en-US">
                <a:ea typeface="ＭＳ Ｐゴシック" charset="0"/>
                <a:cs typeface="+mn-cs"/>
              </a:rPr>
              <a:t>no connection establishment (which can add delay)</a:t>
            </a:r>
          </a:p>
          <a:p>
            <a:pPr>
              <a:spcBef>
                <a:spcPts val="0"/>
              </a:spcBef>
              <a:buFont typeface="Wingdings" charset="0"/>
              <a:buChar char="v"/>
              <a:defRPr/>
            </a:pPr>
            <a:r>
              <a:rPr lang="en-US">
                <a:ea typeface="ＭＳ Ｐゴシック" charset="0"/>
                <a:cs typeface="+mn-cs"/>
              </a:rPr>
              <a:t>simple: no connection state at sender, receiver</a:t>
            </a:r>
          </a:p>
          <a:p>
            <a:pPr>
              <a:spcBef>
                <a:spcPts val="0"/>
              </a:spcBef>
              <a:buFont typeface="Wingdings" charset="0"/>
              <a:buChar char="v"/>
              <a:defRPr/>
            </a:pPr>
            <a:r>
              <a:rPr lang="en-US">
                <a:ea typeface="ＭＳ Ｐゴシック" charset="0"/>
                <a:cs typeface="+mn-cs"/>
              </a:rPr>
              <a:t>small header size</a:t>
            </a:r>
          </a:p>
          <a:p>
            <a:pPr>
              <a:spcBef>
                <a:spcPts val="0"/>
              </a:spcBef>
              <a:buFont typeface="Wingdings" charset="0"/>
              <a:buChar char="v"/>
              <a:defRPr/>
            </a:pPr>
            <a:r>
              <a:rPr lang="en-US">
                <a:ea typeface="ＭＳ Ｐゴシック" charset="0"/>
                <a:cs typeface="+mn-cs"/>
              </a:rPr>
              <a:t>no congestion control: UDP can blast away as fast as desired</a:t>
            </a:r>
          </a:p>
        </p:txBody>
      </p:sp>
      <p:sp>
        <p:nvSpPr>
          <p:cNvPr id="19479" name="Rectangle 27"/>
          <p:cNvSpPr>
            <a:spLocks noChangeArrowheads="1"/>
          </p:cNvSpPr>
          <p:nvPr/>
        </p:nvSpPr>
        <p:spPr bwMode="auto">
          <a:xfrm>
            <a:off x="4703763" y="2924175"/>
            <a:ext cx="4048125" cy="3259138"/>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19480" name="Text Box 28"/>
          <p:cNvSpPr txBox="1">
            <a:spLocks noChangeArrowheads="1"/>
          </p:cNvSpPr>
          <p:nvPr/>
        </p:nvSpPr>
        <p:spPr bwMode="auto">
          <a:xfrm>
            <a:off x="4935538" y="2643188"/>
            <a:ext cx="3130550" cy="433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80000"/>
              </a:lnSpc>
              <a:spcBef>
                <a:spcPct val="20000"/>
              </a:spcBef>
              <a:buClr>
                <a:srgbClr val="000099"/>
              </a:buClr>
              <a:buSzPct val="65000"/>
              <a:buFont typeface="Wingdings" pitchFamily="2" charset="2"/>
              <a:buNone/>
            </a:pPr>
            <a:r>
              <a:rPr lang="en-US" sz="2800">
                <a:solidFill>
                  <a:srgbClr val="CC0000"/>
                </a:solidFill>
                <a:latin typeface="Gill Sans MT" pitchFamily="34" charset="0"/>
              </a:rPr>
              <a:t>why is there a UDP?</a:t>
            </a:r>
            <a:endParaRPr lang="en-US">
              <a:latin typeface="Gill Sans MT"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04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CA3A1654-BAE9-4498-B77A-709AAE545A5F}" type="slidenum">
              <a:rPr lang="en-US" sz="1200" smtClean="0"/>
              <a:pPr algn="l"/>
              <a:t>21</a:t>
            </a:fld>
            <a:endParaRPr lang="en-US" sz="1200" smtClean="0"/>
          </a:p>
        </p:txBody>
      </p:sp>
      <p:sp>
        <p:nvSpPr>
          <p:cNvPr id="18436" name="Rectangle 2"/>
          <p:cNvSpPr>
            <a:spLocks noGrp="1" noChangeArrowheads="1"/>
          </p:cNvSpPr>
          <p:nvPr>
            <p:ph type="title"/>
          </p:nvPr>
        </p:nvSpPr>
        <p:spPr>
          <a:xfrm>
            <a:off x="731838" y="228600"/>
            <a:ext cx="7573962" cy="809625"/>
          </a:xfrm>
        </p:spPr>
        <p:txBody>
          <a:bodyPr/>
          <a:lstStyle/>
          <a:p>
            <a:pPr>
              <a:defRPr/>
            </a:pPr>
            <a:r>
              <a:rPr lang="en-US" dirty="0" smtClean="0">
                <a:ea typeface="ＭＳ Ｐゴシック" charset="0"/>
                <a:cs typeface="+mj-cs"/>
              </a:rPr>
              <a:t>Error Detection: UDP </a:t>
            </a:r>
            <a:r>
              <a:rPr lang="en-US" dirty="0">
                <a:ea typeface="ＭＳ Ｐゴシック" charset="0"/>
                <a:cs typeface="+mj-cs"/>
              </a:rPr>
              <a:t>checksum</a:t>
            </a:r>
          </a:p>
        </p:txBody>
      </p:sp>
      <p:sp>
        <p:nvSpPr>
          <p:cNvPr id="20485" name="Rectangle 3"/>
          <p:cNvSpPr>
            <a:spLocks noGrp="1" noChangeArrowheads="1"/>
          </p:cNvSpPr>
          <p:nvPr>
            <p:ph type="body" sz="half" idx="1"/>
          </p:nvPr>
        </p:nvSpPr>
        <p:spPr>
          <a:xfrm>
            <a:off x="563563" y="2176463"/>
            <a:ext cx="3657600" cy="3495675"/>
          </a:xfrm>
        </p:spPr>
        <p:txBody>
          <a:bodyPr/>
          <a:lstStyle/>
          <a:p>
            <a:pPr>
              <a:lnSpc>
                <a:spcPct val="70000"/>
              </a:lnSpc>
              <a:buFont typeface="Wingdings" pitchFamily="2" charset="2"/>
              <a:buNone/>
            </a:pPr>
            <a:r>
              <a:rPr lang="en-US" sz="3200" smtClean="0">
                <a:solidFill>
                  <a:srgbClr val="CC0000"/>
                </a:solidFill>
              </a:rPr>
              <a:t>sender:</a:t>
            </a:r>
          </a:p>
          <a:p>
            <a:pPr>
              <a:lnSpc>
                <a:spcPct val="80000"/>
              </a:lnSpc>
            </a:pPr>
            <a:r>
              <a:rPr lang="en-US" smtClean="0"/>
              <a:t>treat segment contents, including header fields,  as sequence of 16-bit integers</a:t>
            </a:r>
          </a:p>
          <a:p>
            <a:pPr>
              <a:lnSpc>
                <a:spcPct val="80000"/>
              </a:lnSpc>
            </a:pPr>
            <a:r>
              <a:rPr lang="en-US" smtClean="0"/>
              <a:t>checksum: addition (one</a:t>
            </a:r>
            <a:r>
              <a:rPr lang="ja-JP" altLang="en-US" smtClean="0"/>
              <a:t>’</a:t>
            </a:r>
            <a:r>
              <a:rPr lang="en-US" altLang="ja-JP" smtClean="0"/>
              <a:t>s complement sum) of segment contents</a:t>
            </a:r>
          </a:p>
          <a:p>
            <a:pPr>
              <a:lnSpc>
                <a:spcPct val="80000"/>
              </a:lnSpc>
            </a:pPr>
            <a:r>
              <a:rPr lang="en-US" smtClean="0"/>
              <a:t>sender puts checksum value into UDP checksum field</a:t>
            </a:r>
          </a:p>
          <a:p>
            <a:pPr>
              <a:lnSpc>
                <a:spcPct val="70000"/>
              </a:lnSpc>
            </a:pPr>
            <a:endParaRPr lang="en-US" sz="3200" smtClean="0"/>
          </a:p>
        </p:txBody>
      </p:sp>
      <p:sp>
        <p:nvSpPr>
          <p:cNvPr id="20486" name="Rectangle 4"/>
          <p:cNvSpPr>
            <a:spLocks noGrp="1" noChangeArrowheads="1"/>
          </p:cNvSpPr>
          <p:nvPr>
            <p:ph type="body" sz="half" idx="2"/>
          </p:nvPr>
        </p:nvSpPr>
        <p:spPr>
          <a:xfrm>
            <a:off x="4479925" y="2201863"/>
            <a:ext cx="4057650" cy="3257550"/>
          </a:xfrm>
        </p:spPr>
        <p:txBody>
          <a:bodyPr/>
          <a:lstStyle/>
          <a:p>
            <a:pPr>
              <a:buFont typeface="Wingdings" pitchFamily="2" charset="2"/>
              <a:buNone/>
            </a:pPr>
            <a:r>
              <a:rPr lang="en-US" smtClean="0">
                <a:solidFill>
                  <a:srgbClr val="CC0000"/>
                </a:solidFill>
              </a:rPr>
              <a:t>receiver:</a:t>
            </a:r>
          </a:p>
          <a:p>
            <a:r>
              <a:rPr lang="en-US" smtClean="0"/>
              <a:t>compute checksum of received segment</a:t>
            </a:r>
          </a:p>
          <a:p>
            <a:r>
              <a:rPr lang="en-US" smtClean="0"/>
              <a:t>check if computed checksum equals checksum field value:</a:t>
            </a:r>
          </a:p>
          <a:p>
            <a:pPr lvl="1"/>
            <a:r>
              <a:rPr lang="en-US" smtClean="0"/>
              <a:t>NO - error detected</a:t>
            </a:r>
          </a:p>
          <a:p>
            <a:pPr lvl="1"/>
            <a:r>
              <a:rPr lang="en-US" smtClean="0"/>
              <a:t>YES - no error detected. </a:t>
            </a:r>
            <a:r>
              <a:rPr lang="en-US" i="1" smtClean="0"/>
              <a:t>But maybe errors nonetheless?</a:t>
            </a:r>
            <a:r>
              <a:rPr lang="en-US" smtClean="0"/>
              <a:t> More later ….</a:t>
            </a:r>
          </a:p>
          <a:p>
            <a:endParaRPr lang="en-US" smtClean="0"/>
          </a:p>
        </p:txBody>
      </p:sp>
      <p:sp>
        <p:nvSpPr>
          <p:cNvPr id="20487" name="Rectangle 5"/>
          <p:cNvSpPr>
            <a:spLocks noChangeArrowheads="1"/>
          </p:cNvSpPr>
          <p:nvPr/>
        </p:nvSpPr>
        <p:spPr bwMode="auto">
          <a:xfrm>
            <a:off x="588963" y="1131888"/>
            <a:ext cx="792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5000"/>
              </a:lnSpc>
              <a:spcBef>
                <a:spcPct val="20000"/>
              </a:spcBef>
              <a:buClr>
                <a:srgbClr val="000099"/>
              </a:buClr>
              <a:buSzPct val="65000"/>
              <a:buFont typeface="Wingdings" pitchFamily="2" charset="2"/>
              <a:buNone/>
            </a:pPr>
            <a:r>
              <a:rPr lang="en-US" sz="2800" i="1">
                <a:solidFill>
                  <a:srgbClr val="CC0000"/>
                </a:solidFill>
                <a:latin typeface="Gill Sans MT" pitchFamily="34" charset="0"/>
              </a:rPr>
              <a:t>Goal:</a:t>
            </a:r>
            <a:r>
              <a:rPr lang="en-US" sz="2800">
                <a:latin typeface="Gill Sans MT" pitchFamily="34" charset="0"/>
              </a:rPr>
              <a:t> detect </a:t>
            </a:r>
            <a:r>
              <a:rPr lang="ja-JP" altLang="en-US" sz="2800">
                <a:latin typeface="Gill Sans MT" pitchFamily="34" charset="0"/>
              </a:rPr>
              <a:t>“</a:t>
            </a:r>
            <a:r>
              <a:rPr lang="en-US" altLang="ja-JP" sz="2800">
                <a:latin typeface="Gill Sans MT" pitchFamily="34" charset="0"/>
              </a:rPr>
              <a:t>errors</a:t>
            </a:r>
            <a:r>
              <a:rPr lang="ja-JP" altLang="en-US" sz="2800">
                <a:latin typeface="Gill Sans MT" pitchFamily="34" charset="0"/>
              </a:rPr>
              <a:t>”</a:t>
            </a:r>
            <a:r>
              <a:rPr lang="en-US" altLang="ja-JP" sz="2800">
                <a:latin typeface="Gill Sans MT" pitchFamily="34" charset="0"/>
              </a:rPr>
              <a:t> (e.g., flipped bits) in transmitted segment</a:t>
            </a:r>
          </a:p>
          <a:p>
            <a:pPr marL="342900" indent="-342900" eaLnBrk="0" hangingPunct="0">
              <a:lnSpc>
                <a:spcPct val="85000"/>
              </a:lnSpc>
              <a:spcBef>
                <a:spcPct val="20000"/>
              </a:spcBef>
              <a:buClr>
                <a:srgbClr val="000099"/>
              </a:buClr>
              <a:buSzPct val="65000"/>
              <a:buFont typeface="Wingdings" pitchFamily="2" charset="2"/>
              <a:buChar char="v"/>
            </a:pPr>
            <a:endParaRPr lang="en-US" sz="2800">
              <a:latin typeface="Gill Sans MT"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04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CA3A1654-BAE9-4498-B77A-709AAE545A5F}" type="slidenum">
              <a:rPr lang="en-US" sz="1200" smtClean="0"/>
              <a:pPr algn="l"/>
              <a:t>22</a:t>
            </a:fld>
            <a:endParaRPr lang="en-US" sz="1200" smtClean="0"/>
          </a:p>
        </p:txBody>
      </p:sp>
      <p:sp>
        <p:nvSpPr>
          <p:cNvPr id="18436" name="Rectangle 2"/>
          <p:cNvSpPr>
            <a:spLocks noGrp="1" noChangeArrowheads="1"/>
          </p:cNvSpPr>
          <p:nvPr>
            <p:ph type="title"/>
          </p:nvPr>
        </p:nvSpPr>
        <p:spPr>
          <a:xfrm>
            <a:off x="731838" y="228600"/>
            <a:ext cx="7573962" cy="809625"/>
          </a:xfrm>
        </p:spPr>
        <p:txBody>
          <a:bodyPr/>
          <a:lstStyle/>
          <a:p>
            <a:pPr>
              <a:defRPr/>
            </a:pPr>
            <a:r>
              <a:rPr lang="en-US" dirty="0" smtClean="0">
                <a:ea typeface="ＭＳ Ｐゴシック" charset="0"/>
                <a:cs typeface="+mj-cs"/>
              </a:rPr>
              <a:t>Error Detection: UDP </a:t>
            </a:r>
            <a:r>
              <a:rPr lang="en-US" dirty="0">
                <a:ea typeface="ＭＳ Ｐゴシック" charset="0"/>
                <a:cs typeface="+mj-cs"/>
              </a:rPr>
              <a:t>checksum</a:t>
            </a:r>
          </a:p>
        </p:txBody>
      </p:sp>
      <p:sp>
        <p:nvSpPr>
          <p:cNvPr id="4" name="Rectangle 3"/>
          <p:cNvSpPr/>
          <p:nvPr/>
        </p:nvSpPr>
        <p:spPr>
          <a:xfrm>
            <a:off x="359778" y="1301859"/>
            <a:ext cx="8112710" cy="2677656"/>
          </a:xfrm>
          <a:prstGeom prst="rect">
            <a:avLst/>
          </a:prstGeom>
        </p:spPr>
        <p:txBody>
          <a:bodyPr wrap="square">
            <a:spAutoFit/>
          </a:bodyPr>
          <a:lstStyle/>
          <a:p>
            <a:pPr algn="just"/>
            <a:r>
              <a:rPr lang="en-GB" sz="2400" b="1" dirty="0">
                <a:solidFill>
                  <a:srgbClr val="063DE9"/>
                </a:solidFill>
                <a:latin typeface="TimesNewRomanPS-BoldMT"/>
              </a:rPr>
              <a:t>Cyclic Redundancy Check (CRC)</a:t>
            </a:r>
            <a:r>
              <a:rPr lang="en-GB" sz="2400" dirty="0">
                <a:solidFill>
                  <a:srgbClr val="000000"/>
                </a:solidFill>
                <a:latin typeface="TimesNewRomanPSMT"/>
              </a:rPr>
              <a:t>: Powerful but </a:t>
            </a:r>
            <a:r>
              <a:rPr lang="en-GB" sz="2400" dirty="0" smtClean="0">
                <a:solidFill>
                  <a:srgbClr val="000000"/>
                </a:solidFill>
                <a:latin typeface="TimesNewRomanPSMT"/>
              </a:rPr>
              <a:t>generally requires hardware</a:t>
            </a:r>
          </a:p>
          <a:p>
            <a:pPr algn="just"/>
            <a:endParaRPr lang="en-GB" sz="2400" dirty="0">
              <a:solidFill>
                <a:srgbClr val="000000"/>
              </a:solidFill>
              <a:latin typeface="TimesNewRomanPSMT"/>
            </a:endParaRPr>
          </a:p>
          <a:p>
            <a:pPr algn="just"/>
            <a:r>
              <a:rPr lang="en-GB" sz="2400" b="1" dirty="0">
                <a:solidFill>
                  <a:srgbClr val="063DE9"/>
                </a:solidFill>
                <a:latin typeface="TimesNewRomanPS-BoldMT"/>
              </a:rPr>
              <a:t>Checksum</a:t>
            </a:r>
            <a:r>
              <a:rPr lang="en-GB" sz="2400" dirty="0">
                <a:solidFill>
                  <a:srgbClr val="000000"/>
                </a:solidFill>
                <a:latin typeface="TimesNewRomanPSMT"/>
              </a:rPr>
              <a:t>: Weak but easily done in </a:t>
            </a:r>
            <a:r>
              <a:rPr lang="en-GB" sz="2400" dirty="0" smtClean="0">
                <a:solidFill>
                  <a:srgbClr val="000000"/>
                </a:solidFill>
                <a:latin typeface="TimesNewRomanPSMT"/>
              </a:rPr>
              <a:t>software</a:t>
            </a:r>
          </a:p>
          <a:p>
            <a:pPr algn="just"/>
            <a:endParaRPr lang="en-GB" sz="2400" dirty="0">
              <a:solidFill>
                <a:srgbClr val="000000"/>
              </a:solidFill>
              <a:latin typeface="TimesNewRomanPSMT"/>
            </a:endParaRPr>
          </a:p>
          <a:p>
            <a:pPr algn="just"/>
            <a:r>
              <a:rPr lang="en-GB" sz="2400" b="1" dirty="0">
                <a:solidFill>
                  <a:srgbClr val="063DE9"/>
                </a:solidFill>
                <a:latin typeface="TimesNewRomanPS-BoldMT"/>
              </a:rPr>
              <a:t>Example</a:t>
            </a:r>
            <a:r>
              <a:rPr lang="en-GB" sz="2400" dirty="0">
                <a:solidFill>
                  <a:srgbClr val="000000"/>
                </a:solidFill>
                <a:latin typeface="TimesNewRomanPSMT"/>
              </a:rPr>
              <a:t>: </a:t>
            </a:r>
            <a:r>
              <a:rPr lang="en-GB" sz="2400" i="1" dirty="0">
                <a:solidFill>
                  <a:srgbClr val="000000"/>
                </a:solidFill>
                <a:latin typeface="TimesNewRomanPS-ItalicMT"/>
              </a:rPr>
              <a:t>1's complement </a:t>
            </a:r>
            <a:r>
              <a:rPr lang="en-GB" sz="2400" dirty="0">
                <a:solidFill>
                  <a:srgbClr val="000000"/>
                </a:solidFill>
                <a:latin typeface="TimesNewRomanPSMT"/>
              </a:rPr>
              <a:t>of 1’s complement sum of </a:t>
            </a:r>
            <a:r>
              <a:rPr lang="en-GB" sz="2400" dirty="0" smtClean="0">
                <a:solidFill>
                  <a:srgbClr val="000000"/>
                </a:solidFill>
                <a:latin typeface="TimesNewRomanPSMT"/>
              </a:rPr>
              <a:t>16-bit words </a:t>
            </a:r>
            <a:r>
              <a:rPr lang="en-GB" sz="2400" dirty="0">
                <a:solidFill>
                  <a:srgbClr val="000000"/>
                </a:solidFill>
                <a:latin typeface="TimesNewRomanPSMT"/>
              </a:rPr>
              <a:t>with overflow wrapped around</a:t>
            </a:r>
            <a:endParaRPr lang="en-GB" sz="2400" dirty="0"/>
          </a:p>
        </p:txBody>
      </p:sp>
    </p:spTree>
    <p:extLst>
      <p:ext uri="{BB962C8B-B14F-4D97-AF65-F5344CB8AC3E}">
        <p14:creationId xmlns:p14="http://schemas.microsoft.com/office/powerpoint/2010/main" val="3869867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15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9F0FA14A-5CE9-479F-8D28-1CF25C15E097}" type="slidenum">
              <a:rPr lang="en-US" sz="1200" smtClean="0"/>
              <a:pPr algn="l"/>
              <a:t>23</a:t>
            </a:fld>
            <a:endParaRPr lang="en-US" sz="1200" smtClean="0"/>
          </a:p>
        </p:txBody>
      </p:sp>
      <p:sp>
        <p:nvSpPr>
          <p:cNvPr id="18436" name="Rectangle 2"/>
          <p:cNvSpPr>
            <a:spLocks noGrp="1" noChangeArrowheads="1"/>
          </p:cNvSpPr>
          <p:nvPr>
            <p:ph type="title"/>
          </p:nvPr>
        </p:nvSpPr>
        <p:spPr>
          <a:xfrm>
            <a:off x="731838" y="228600"/>
            <a:ext cx="7573962" cy="809625"/>
          </a:xfrm>
        </p:spPr>
        <p:txBody>
          <a:bodyPr/>
          <a:lstStyle/>
          <a:p>
            <a:pPr>
              <a:defRPr/>
            </a:pPr>
            <a:r>
              <a:rPr lang="en-US" dirty="0" smtClean="0">
                <a:ea typeface="ＭＳ Ｐゴシック" charset="0"/>
                <a:cs typeface="+mj-cs"/>
              </a:rPr>
              <a:t>Error Detection: UDP </a:t>
            </a:r>
            <a:r>
              <a:rPr lang="en-US" dirty="0">
                <a:ea typeface="ＭＳ Ｐゴシック" charset="0"/>
                <a:cs typeface="+mj-cs"/>
              </a:rPr>
              <a:t>checksum</a:t>
            </a:r>
          </a:p>
        </p:txBody>
      </p:sp>
      <p:sp>
        <p:nvSpPr>
          <p:cNvPr id="21509" name="Rectangle 3"/>
          <p:cNvSpPr>
            <a:spLocks noGrp="1" noChangeArrowheads="1"/>
          </p:cNvSpPr>
          <p:nvPr>
            <p:ph type="body" sz="half" idx="1"/>
          </p:nvPr>
        </p:nvSpPr>
        <p:spPr>
          <a:xfrm>
            <a:off x="515938" y="1057275"/>
            <a:ext cx="7997825" cy="1858963"/>
          </a:xfrm>
        </p:spPr>
        <p:txBody>
          <a:bodyPr/>
          <a:lstStyle/>
          <a:p>
            <a:pPr>
              <a:lnSpc>
                <a:spcPct val="70000"/>
              </a:lnSpc>
              <a:buFont typeface="Wingdings" pitchFamily="2" charset="2"/>
              <a:buNone/>
            </a:pPr>
            <a:r>
              <a:rPr lang="en-US" sz="3200" smtClean="0">
                <a:solidFill>
                  <a:srgbClr val="CC0000"/>
                </a:solidFill>
              </a:rPr>
              <a:t>Subtraction :</a:t>
            </a:r>
          </a:p>
          <a:p>
            <a:pPr algn="just"/>
            <a:r>
              <a:rPr lang="en-US" smtClean="0"/>
              <a:t>Subtraction of a number from another can  be accomplished by </a:t>
            </a:r>
            <a:r>
              <a:rPr lang="en-US" b="1" smtClean="0"/>
              <a:t>adding the complement </a:t>
            </a:r>
            <a:r>
              <a:rPr lang="en-US" smtClean="0"/>
              <a:t>of the subtrahend to the minuend.</a:t>
            </a:r>
          </a:p>
          <a:p>
            <a:pPr>
              <a:lnSpc>
                <a:spcPct val="70000"/>
              </a:lnSpc>
            </a:pPr>
            <a:endParaRPr lang="en-US" sz="3200" smtClean="0"/>
          </a:p>
        </p:txBody>
      </p:sp>
      <p:sp>
        <p:nvSpPr>
          <p:cNvPr id="21510" name="Rectangle 3"/>
          <p:cNvSpPr txBox="1">
            <a:spLocks noChangeArrowheads="1"/>
          </p:cNvSpPr>
          <p:nvPr/>
        </p:nvSpPr>
        <p:spPr bwMode="auto">
          <a:xfrm>
            <a:off x="558800" y="3243263"/>
            <a:ext cx="7996238"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70000"/>
              </a:lnSpc>
              <a:spcAft>
                <a:spcPts val="1200"/>
              </a:spcAft>
              <a:buClr>
                <a:srgbClr val="000099"/>
              </a:buClr>
              <a:buSzPct val="65000"/>
              <a:buFont typeface="Wingdings" pitchFamily="2" charset="2"/>
              <a:buNone/>
            </a:pPr>
            <a:r>
              <a:rPr lang="en-US" sz="3200">
                <a:solidFill>
                  <a:srgbClr val="CC0000"/>
                </a:solidFill>
                <a:latin typeface="CMSS!12"/>
                <a:ea typeface="CMSS!12"/>
                <a:cs typeface="CMSS!12"/>
              </a:rPr>
              <a:t>1’s complement:</a:t>
            </a:r>
          </a:p>
          <a:p>
            <a:pPr algn="just">
              <a:lnSpc>
                <a:spcPct val="85000"/>
              </a:lnSpc>
              <a:spcAft>
                <a:spcPts val="1200"/>
              </a:spcAft>
              <a:buClr>
                <a:srgbClr val="000099"/>
              </a:buClr>
              <a:buSzPct val="65000"/>
              <a:buFont typeface="Wingdings" pitchFamily="2" charset="2"/>
              <a:buChar char="v"/>
            </a:pPr>
            <a:r>
              <a:rPr lang="en-US" sz="2400">
                <a:latin typeface="CMSS!12"/>
                <a:ea typeface="CMSS!12"/>
                <a:cs typeface="CMSS!12"/>
              </a:rPr>
              <a:t>Subtraction of binary numbers using the </a:t>
            </a:r>
            <a:r>
              <a:rPr lang="en-US" sz="2400" b="1">
                <a:latin typeface="CMSS!12"/>
                <a:ea typeface="CMSS!12"/>
                <a:cs typeface="CMSS!12"/>
              </a:rPr>
              <a:t>1’s complement method </a:t>
            </a:r>
            <a:r>
              <a:rPr lang="en-US" sz="2400">
                <a:latin typeface="CMSS!12"/>
                <a:ea typeface="CMSS!12"/>
                <a:cs typeface="CMSS!12"/>
              </a:rPr>
              <a:t>allows  subtraction </a:t>
            </a:r>
            <a:r>
              <a:rPr lang="en-US" sz="2400" b="1">
                <a:solidFill>
                  <a:srgbClr val="FF0000"/>
                </a:solidFill>
                <a:latin typeface="CMSS!12"/>
                <a:ea typeface="CMSS!12"/>
                <a:cs typeface="CMSS!12"/>
              </a:rPr>
              <a:t>only by addition.</a:t>
            </a:r>
          </a:p>
          <a:p>
            <a:pPr algn="just">
              <a:lnSpc>
                <a:spcPct val="85000"/>
              </a:lnSpc>
              <a:spcAft>
                <a:spcPts val="1200"/>
              </a:spcAft>
              <a:buClr>
                <a:srgbClr val="000099"/>
              </a:buClr>
              <a:buSzPct val="65000"/>
              <a:buFont typeface="Wingdings" pitchFamily="2" charset="2"/>
              <a:buChar char="v"/>
            </a:pPr>
            <a:r>
              <a:rPr lang="en-US" sz="2400">
                <a:latin typeface="CMSS!12"/>
                <a:ea typeface="CMSS!12"/>
                <a:cs typeface="CMSS!12"/>
              </a:rPr>
              <a:t>The 1’s complement of a binary number can be obtained by changing all 1s to 0s and all 0s and 1s.</a:t>
            </a:r>
            <a:endParaRPr lang="en-US" sz="2400" b="1">
              <a:solidFill>
                <a:srgbClr val="FF0000"/>
              </a:solidFill>
              <a:latin typeface="CMSS!12"/>
              <a:ea typeface="CMSS!12"/>
              <a:cs typeface="CMSS!1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1’s and 2’s complement</a:t>
            </a:r>
            <a:endParaRPr lang="en-US" b="1" dirty="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24</a:t>
            </a:fld>
            <a:endParaRPr lang="en-US"/>
          </a:p>
        </p:txBody>
      </p:sp>
      <p:sp>
        <p:nvSpPr>
          <p:cNvPr id="5" name="Rectangle 4"/>
          <p:cNvSpPr/>
          <p:nvPr/>
        </p:nvSpPr>
        <p:spPr>
          <a:xfrm>
            <a:off x="569495" y="1155299"/>
            <a:ext cx="7788442" cy="4524315"/>
          </a:xfrm>
          <a:prstGeom prst="rect">
            <a:avLst/>
          </a:prstGeom>
        </p:spPr>
        <p:txBody>
          <a:bodyPr wrap="square">
            <a:spAutoFit/>
          </a:bodyPr>
          <a:lstStyle/>
          <a:p>
            <a:pPr marL="342900" indent="-342900">
              <a:buFont typeface="Wingdings" pitchFamily="2" charset="2"/>
              <a:buChar char="§"/>
            </a:pPr>
            <a:r>
              <a:rPr lang="en-US" sz="2400" dirty="0">
                <a:solidFill>
                  <a:srgbClr val="FF0000"/>
                </a:solidFill>
                <a:latin typeface="Times New Roman" pitchFamily="18" charset="0"/>
                <a:cs typeface="Times New Roman" pitchFamily="18" charset="0"/>
              </a:rPr>
              <a:t>2’s Complement: -</a:t>
            </a:r>
            <a:r>
              <a:rPr lang="en-US" sz="2400" dirty="0" err="1">
                <a:solidFill>
                  <a:srgbClr val="FF0000"/>
                </a:solidFill>
                <a:latin typeface="Times New Roman" pitchFamily="18" charset="0"/>
                <a:cs typeface="Times New Roman" pitchFamily="18" charset="0"/>
              </a:rPr>
              <a:t>ve</a:t>
            </a:r>
            <a:r>
              <a:rPr lang="en-US" sz="2400" dirty="0">
                <a:solidFill>
                  <a:srgbClr val="FF0000"/>
                </a:solidFill>
                <a:latin typeface="Times New Roman" pitchFamily="18" charset="0"/>
                <a:cs typeface="Times New Roman" pitchFamily="18" charset="0"/>
              </a:rPr>
              <a:t> of a number is </a:t>
            </a:r>
            <a:r>
              <a:rPr lang="en-US" sz="2400" dirty="0" smtClean="0">
                <a:solidFill>
                  <a:srgbClr val="FF0000"/>
                </a:solidFill>
                <a:latin typeface="Times New Roman" pitchFamily="18" charset="0"/>
                <a:cs typeface="Times New Roman" pitchFamily="18" charset="0"/>
              </a:rPr>
              <a:t>complement +1</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1 </a:t>
            </a:r>
            <a:r>
              <a:rPr lang="en-US" sz="2400" dirty="0">
                <a:latin typeface="Times New Roman" pitchFamily="18" charset="0"/>
                <a:cs typeface="Times New Roman" pitchFamily="18" charset="0"/>
              </a:rPr>
              <a:t>= 0001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 = 1111</a:t>
            </a:r>
          </a:p>
          <a:p>
            <a:r>
              <a:rPr lang="en-US" sz="2400" dirty="0" smtClean="0">
                <a:latin typeface="Times New Roman" pitchFamily="18" charset="0"/>
                <a:cs typeface="Times New Roman" pitchFamily="18" charset="0"/>
              </a:rPr>
              <a:t>	2 </a:t>
            </a:r>
            <a:r>
              <a:rPr lang="en-US" sz="2400" dirty="0">
                <a:latin typeface="Times New Roman" pitchFamily="18" charset="0"/>
                <a:cs typeface="Times New Roman" pitchFamily="18" charset="0"/>
              </a:rPr>
              <a:t>= 0010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2 = 1110</a:t>
            </a:r>
          </a:p>
          <a:p>
            <a:r>
              <a:rPr lang="en-US" sz="2400" dirty="0" smtClean="0">
                <a:latin typeface="Times New Roman" pitchFamily="18" charset="0"/>
                <a:cs typeface="Times New Roman" pitchFamily="18" charset="0"/>
              </a:rPr>
              <a:t>	0 </a:t>
            </a:r>
            <a:r>
              <a:rPr lang="en-US" sz="2400" dirty="0">
                <a:latin typeface="Times New Roman" pitchFamily="18" charset="0"/>
                <a:cs typeface="Times New Roman" pitchFamily="18" charset="0"/>
              </a:rPr>
              <a:t>= 0000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 = </a:t>
            </a:r>
            <a:r>
              <a:rPr lang="en-US" sz="2400" dirty="0" smtClean="0">
                <a:latin typeface="Times New Roman" pitchFamily="18" charset="0"/>
                <a:cs typeface="Times New Roman" pitchFamily="18" charset="0"/>
              </a:rPr>
              <a:t>0000</a:t>
            </a:r>
          </a:p>
          <a:p>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solidFill>
                  <a:srgbClr val="0070C0"/>
                </a:solidFill>
                <a:latin typeface="Times New Roman" pitchFamily="18" charset="0"/>
                <a:cs typeface="Times New Roman" pitchFamily="18" charset="0"/>
              </a:rPr>
              <a:t>1’s complement: -</a:t>
            </a:r>
            <a:r>
              <a:rPr lang="en-US" sz="2400" dirty="0" err="1">
                <a:solidFill>
                  <a:srgbClr val="0070C0"/>
                </a:solidFill>
                <a:latin typeface="Times New Roman" pitchFamily="18" charset="0"/>
                <a:cs typeface="Times New Roman" pitchFamily="18" charset="0"/>
              </a:rPr>
              <a:t>ve</a:t>
            </a:r>
            <a:r>
              <a:rPr lang="en-US" sz="2400" dirty="0">
                <a:solidFill>
                  <a:srgbClr val="0070C0"/>
                </a:solidFill>
                <a:latin typeface="Times New Roman" pitchFamily="18" charset="0"/>
                <a:cs typeface="Times New Roman" pitchFamily="18" charset="0"/>
              </a:rPr>
              <a:t> of a number is it’s </a:t>
            </a:r>
            <a:r>
              <a:rPr lang="en-US" sz="2400" dirty="0" smtClean="0">
                <a:solidFill>
                  <a:srgbClr val="0070C0"/>
                </a:solidFill>
                <a:latin typeface="Times New Roman" pitchFamily="18" charset="0"/>
                <a:cs typeface="Times New Roman" pitchFamily="18" charset="0"/>
              </a:rPr>
              <a:t>complement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1 </a:t>
            </a:r>
            <a:r>
              <a:rPr lang="en-US" sz="2400" dirty="0">
                <a:latin typeface="Times New Roman" pitchFamily="18" charset="0"/>
                <a:cs typeface="Times New Roman" pitchFamily="18" charset="0"/>
              </a:rPr>
              <a:t>= 0001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 = 1110</a:t>
            </a:r>
          </a:p>
          <a:p>
            <a:r>
              <a:rPr lang="en-US" sz="2400" dirty="0" smtClean="0">
                <a:latin typeface="Times New Roman" pitchFamily="18" charset="0"/>
                <a:cs typeface="Times New Roman" pitchFamily="18" charset="0"/>
              </a:rPr>
              <a:t>	2 </a:t>
            </a:r>
            <a:r>
              <a:rPr lang="en-US" sz="2400" dirty="0">
                <a:latin typeface="Times New Roman" pitchFamily="18" charset="0"/>
                <a:cs typeface="Times New Roman" pitchFamily="18" charset="0"/>
              </a:rPr>
              <a:t>= 0010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2 = 1101</a:t>
            </a:r>
          </a:p>
          <a:p>
            <a:r>
              <a:rPr lang="en-US" sz="2400" dirty="0" smtClean="0">
                <a:latin typeface="Times New Roman" pitchFamily="18" charset="0"/>
                <a:cs typeface="Times New Roman" pitchFamily="18" charset="0"/>
              </a:rPr>
              <a:t>	0 </a:t>
            </a:r>
            <a:r>
              <a:rPr lang="en-US" sz="2400" dirty="0">
                <a:latin typeface="Times New Roman" pitchFamily="18" charset="0"/>
                <a:cs typeface="Times New Roman" pitchFamily="18" charset="0"/>
              </a:rPr>
              <a:t>= 0000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 = </a:t>
            </a:r>
            <a:r>
              <a:rPr lang="en-US" sz="2400" dirty="0" smtClean="0">
                <a:latin typeface="Times New Roman" pitchFamily="18" charset="0"/>
                <a:cs typeface="Times New Roman" pitchFamily="18" charset="0"/>
              </a:rPr>
              <a:t>1111</a:t>
            </a:r>
          </a:p>
          <a:p>
            <a:endParaRPr lang="en-US" sz="2400" dirty="0"/>
          </a:p>
        </p:txBody>
      </p:sp>
    </p:spTree>
    <p:extLst>
      <p:ext uri="{BB962C8B-B14F-4D97-AF65-F5344CB8AC3E}">
        <p14:creationId xmlns:p14="http://schemas.microsoft.com/office/powerpoint/2010/main" val="2084515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25</a:t>
            </a:fld>
            <a:endParaRPr lang="en-US"/>
          </a:p>
        </p:txBody>
      </p:sp>
      <p:sp>
        <p:nvSpPr>
          <p:cNvPr id="5" name="Rectangle 4"/>
          <p:cNvSpPr/>
          <p:nvPr/>
        </p:nvSpPr>
        <p:spPr>
          <a:xfrm>
            <a:off x="481264" y="1083127"/>
            <a:ext cx="8438148" cy="5016758"/>
          </a:xfrm>
          <a:prstGeom prst="rect">
            <a:avLst/>
          </a:prstGeom>
        </p:spPr>
        <p:txBody>
          <a:bodyPr wrap="square">
            <a:spAutoFit/>
          </a:bodyPr>
          <a:lstStyle/>
          <a:p>
            <a:pPr marL="342900" indent="-342900" algn="just">
              <a:buFont typeface="Wingdings" pitchFamily="2" charset="2"/>
              <a:buChar char="§"/>
            </a:pPr>
            <a:r>
              <a:rPr lang="en-US" sz="2400" dirty="0">
                <a:solidFill>
                  <a:srgbClr val="FF0000"/>
                </a:solidFill>
                <a:latin typeface="Times New Roman" pitchFamily="18" charset="0"/>
                <a:cs typeface="Times New Roman" pitchFamily="18" charset="0"/>
              </a:rPr>
              <a:t>2’s Complement sum: </a:t>
            </a:r>
            <a:r>
              <a:rPr lang="en-US" sz="2400" dirty="0">
                <a:latin typeface="Times New Roman" pitchFamily="18" charset="0"/>
                <a:cs typeface="Times New Roman" pitchFamily="18" charset="0"/>
              </a:rPr>
              <a:t>Add with carry. Drop the final carry, if any</a:t>
            </a:r>
            <a:r>
              <a:rPr lang="en-US" sz="24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6-7 </a:t>
            </a:r>
            <a:r>
              <a:rPr lang="en-US" sz="2000" dirty="0">
                <a:latin typeface="Times New Roman" pitchFamily="18" charset="0"/>
                <a:cs typeface="Times New Roman" pitchFamily="18" charset="0"/>
              </a:rPr>
              <a:t>= 0110 + (-0111) = 0110 + 1001 = 1111 =&gt; -</a:t>
            </a:r>
            <a:r>
              <a:rPr lang="en-US" sz="2000" dirty="0" smtClean="0">
                <a:latin typeface="Times New Roman" pitchFamily="18" charset="0"/>
                <a:cs typeface="Times New Roman" pitchFamily="18" charset="0"/>
              </a:rPr>
              <a:t>1</a:t>
            </a:r>
          </a:p>
          <a:p>
            <a:pPr algn="just"/>
            <a:endParaRPr lang="en-US" sz="2000" dirty="0">
              <a:latin typeface="Times New Roman" pitchFamily="18" charset="0"/>
              <a:cs typeface="Times New Roman" pitchFamily="18" charset="0"/>
            </a:endParaRPr>
          </a:p>
          <a:p>
            <a:pPr marL="342900" indent="-342900" algn="just">
              <a:buFont typeface="Wingdings" pitchFamily="2" charset="2"/>
              <a:buChar char="§"/>
            </a:pPr>
            <a:r>
              <a:rPr lang="en-US" sz="2400" dirty="0">
                <a:solidFill>
                  <a:srgbClr val="0070C0"/>
                </a:solidFill>
                <a:latin typeface="Times New Roman" pitchFamily="18" charset="0"/>
                <a:cs typeface="Times New Roman" pitchFamily="18" charset="0"/>
              </a:rPr>
              <a:t>1’s complement sum: </a:t>
            </a:r>
            <a:r>
              <a:rPr lang="en-US" sz="2400" dirty="0">
                <a:latin typeface="Times New Roman" pitchFamily="18" charset="0"/>
                <a:cs typeface="Times New Roman" pitchFamily="18" charset="0"/>
              </a:rPr>
              <a:t>Add with carry. Add end-around carry back to </a:t>
            </a:r>
            <a:r>
              <a:rPr lang="en-US" sz="2400" dirty="0" smtClean="0">
                <a:latin typeface="Times New Roman" pitchFamily="18" charset="0"/>
                <a:cs typeface="Times New Roman" pitchFamily="18" charset="0"/>
              </a:rPr>
              <a:t>sum</a:t>
            </a:r>
          </a:p>
          <a:p>
            <a:pPr algn="just"/>
            <a:endParaRPr lang="en-US" sz="24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6-7 </a:t>
            </a:r>
            <a:r>
              <a:rPr lang="en-US" sz="2000" dirty="0">
                <a:latin typeface="Times New Roman" pitchFamily="18" charset="0"/>
                <a:cs typeface="Times New Roman" pitchFamily="18" charset="0"/>
              </a:rPr>
              <a:t>= 0110 + (-0111) = 0110+1000 = 1110 =&gt; -</a:t>
            </a: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Complement </a:t>
            </a:r>
            <a:r>
              <a:rPr lang="en-US" sz="2400" dirty="0">
                <a:latin typeface="Times New Roman" pitchFamily="18" charset="0"/>
                <a:cs typeface="Times New Roman" pitchFamily="18" charset="0"/>
              </a:rPr>
              <a:t>of 1’s complement sum: </a:t>
            </a:r>
            <a:r>
              <a:rPr lang="en-US" sz="2400" dirty="0" smtClean="0">
                <a:solidFill>
                  <a:srgbClr val="FF0000"/>
                </a:solidFill>
                <a:latin typeface="Times New Roman" pitchFamily="18" charset="0"/>
                <a:cs typeface="Times New Roman" pitchFamily="18" charset="0"/>
              </a:rPr>
              <a:t>0001</a:t>
            </a:r>
          </a:p>
          <a:p>
            <a:pPr algn="just"/>
            <a:endParaRPr lang="en-US" sz="2000" dirty="0">
              <a:latin typeface="Times New Roman" pitchFamily="18" charset="0"/>
              <a:cs typeface="Times New Roman" pitchFamily="18" charset="0"/>
            </a:endParaRPr>
          </a:p>
          <a:p>
            <a:pPr marL="342900" indent="-342900" algn="just">
              <a:buFont typeface="Wingdings" pitchFamily="2" charset="2"/>
              <a:buChar char="§"/>
            </a:pPr>
            <a:r>
              <a:rPr lang="en-US" sz="2400" dirty="0">
                <a:solidFill>
                  <a:srgbClr val="FF0000"/>
                </a:solidFill>
                <a:latin typeface="Times New Roman" pitchFamily="18" charset="0"/>
                <a:cs typeface="Times New Roman" pitchFamily="18" charset="0"/>
              </a:rPr>
              <a:t>Checksum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t>
            </a:r>
            <a:r>
              <a:rPr lang="en-US" sz="2400" dirty="0">
                <a:latin typeface="Times New Roman" pitchFamily="18" charset="0"/>
                <a:cs typeface="Times New Roman" pitchFamily="18" charset="0"/>
              </a:rPr>
              <a:t>the transmitter: 0110 1000, append </a:t>
            </a:r>
            <a:r>
              <a:rPr lang="en-US" sz="2400" dirty="0" smtClean="0">
                <a:latin typeface="Times New Roman" pitchFamily="18" charset="0"/>
                <a:cs typeface="Times New Roman" pitchFamily="18" charset="0"/>
              </a:rPr>
              <a:t>0001</a:t>
            </a:r>
          </a:p>
          <a:p>
            <a:pPr algn="just"/>
            <a:endParaRPr lang="en-US" sz="2400" dirty="0">
              <a:latin typeface="Times New Roman" pitchFamily="18" charset="0"/>
              <a:cs typeface="Times New Roman" pitchFamily="18" charset="0"/>
            </a:endParaRPr>
          </a:p>
          <a:p>
            <a:pPr marL="342900" indent="-342900" algn="just">
              <a:buFont typeface="Wingdings" pitchFamily="2" charset="2"/>
              <a:buChar char="§"/>
            </a:pPr>
            <a:r>
              <a:rPr lang="en-US" sz="2400" dirty="0">
                <a:solidFill>
                  <a:srgbClr val="0070C0"/>
                </a:solidFill>
                <a:latin typeface="Times New Roman" pitchFamily="18" charset="0"/>
                <a:cs typeface="Times New Roman" pitchFamily="18" charset="0"/>
              </a:rPr>
              <a:t>At the receiver:</a:t>
            </a:r>
            <a:r>
              <a:rPr lang="en-US" sz="2400" dirty="0">
                <a:solidFill>
                  <a:srgbClr val="00B0F0"/>
                </a:solidFill>
                <a:latin typeface="Times New Roman" pitchFamily="18" charset="0"/>
                <a:cs typeface="Times New Roman" pitchFamily="18" charset="0"/>
              </a:rPr>
              <a:t> </a:t>
            </a:r>
            <a:r>
              <a:rPr lang="en-US" sz="2400" dirty="0">
                <a:latin typeface="Times New Roman" pitchFamily="18" charset="0"/>
                <a:cs typeface="Times New Roman" pitchFamily="18" charset="0"/>
              </a:rPr>
              <a:t>0110 1000 0001 compute checksum of the full </a:t>
            </a:r>
            <a:r>
              <a:rPr lang="en-US" sz="2400" dirty="0" smtClean="0">
                <a:latin typeface="Times New Roman" pitchFamily="18" charset="0"/>
                <a:cs typeface="Times New Roman" pitchFamily="18" charset="0"/>
              </a:rPr>
              <a:t>packet = </a:t>
            </a:r>
            <a:r>
              <a:rPr lang="en-US" sz="2400" dirty="0">
                <a:latin typeface="Times New Roman" pitchFamily="18" charset="0"/>
                <a:cs typeface="Times New Roman" pitchFamily="18" charset="0"/>
              </a:rPr>
              <a:t>complement of sum = complement of 1111 = </a:t>
            </a:r>
            <a:r>
              <a:rPr lang="en-US" sz="2400" dirty="0">
                <a:solidFill>
                  <a:srgbClr val="FF0000"/>
                </a:solidFill>
                <a:latin typeface="Times New Roman" pitchFamily="18" charset="0"/>
                <a:cs typeface="Times New Roman" pitchFamily="18" charset="0"/>
              </a:rPr>
              <a:t>0000</a:t>
            </a:r>
          </a:p>
        </p:txBody>
      </p:sp>
      <p:sp>
        <p:nvSpPr>
          <p:cNvPr id="6" name="Title 1"/>
          <p:cNvSpPr>
            <a:spLocks noGrp="1"/>
          </p:cNvSpPr>
          <p:nvPr>
            <p:ph type="title"/>
          </p:nvPr>
        </p:nvSpPr>
        <p:spPr/>
        <p:txBody>
          <a:bodyPr/>
          <a:lstStyle/>
          <a:p>
            <a:r>
              <a:rPr lang="en-US" b="1" dirty="0" smtClean="0"/>
              <a:t>1’s and 2’s complement (cont.)</a:t>
            </a:r>
            <a:endParaRPr lang="en-US" b="1" dirty="0"/>
          </a:p>
        </p:txBody>
      </p:sp>
    </p:spTree>
    <p:extLst>
      <p:ext uri="{BB962C8B-B14F-4D97-AF65-F5344CB8AC3E}">
        <p14:creationId xmlns:p14="http://schemas.microsoft.com/office/powerpoint/2010/main" val="418522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1A5D894A-C64F-4F82-BDE7-2CC81A409EB6}" type="slidenum">
              <a:rPr lang="en-US" sz="1200" smtClean="0"/>
              <a:pPr algn="l"/>
              <a:t>26</a:t>
            </a:fld>
            <a:endParaRPr lang="en-US" sz="1200" smtClean="0"/>
          </a:p>
        </p:txBody>
      </p:sp>
      <p:sp>
        <p:nvSpPr>
          <p:cNvPr id="19461" name="Rectangle 2"/>
          <p:cNvSpPr>
            <a:spLocks noGrp="1" noChangeArrowheads="1"/>
          </p:cNvSpPr>
          <p:nvPr>
            <p:ph type="title"/>
          </p:nvPr>
        </p:nvSpPr>
        <p:spPr>
          <a:xfrm>
            <a:off x="355600" y="273050"/>
            <a:ext cx="8467558" cy="685800"/>
          </a:xfrm>
        </p:spPr>
        <p:txBody>
          <a:bodyPr/>
          <a:lstStyle/>
          <a:p>
            <a:pPr>
              <a:defRPr/>
            </a:pPr>
            <a:r>
              <a:rPr lang="en-US" smtClean="0">
                <a:ea typeface="ＭＳ Ｐゴシック" charset="0"/>
                <a:cs typeface="+mj-cs"/>
              </a:rPr>
              <a:t>Error Detection: Internet </a:t>
            </a:r>
            <a:r>
              <a:rPr lang="en-US">
                <a:ea typeface="ＭＳ Ｐゴシック" charset="0"/>
                <a:cs typeface="+mj-cs"/>
              </a:rPr>
              <a:t>checksum: example</a:t>
            </a:r>
          </a:p>
        </p:txBody>
      </p:sp>
      <p:sp>
        <p:nvSpPr>
          <p:cNvPr id="19462" name="Rectangle 3"/>
          <p:cNvSpPr>
            <a:spLocks noGrp="1" noChangeArrowheads="1"/>
          </p:cNvSpPr>
          <p:nvPr>
            <p:ph type="body" idx="1"/>
          </p:nvPr>
        </p:nvSpPr>
        <p:spPr>
          <a:xfrm>
            <a:off x="533400" y="1400175"/>
            <a:ext cx="7772400" cy="2743200"/>
          </a:xfrm>
        </p:spPr>
        <p:txBody>
          <a:bodyPr/>
          <a:lstStyle/>
          <a:p>
            <a:pPr>
              <a:lnSpc>
                <a:spcPct val="130000"/>
              </a:lnSpc>
              <a:spcBef>
                <a:spcPts val="0"/>
              </a:spcBef>
              <a:buFont typeface="Wingdings" charset="0"/>
              <a:buNone/>
              <a:defRPr/>
            </a:pPr>
            <a:r>
              <a:rPr lang="en-US" sz="2800">
                <a:ea typeface="ＭＳ Ｐゴシック" charset="0"/>
                <a:cs typeface="+mn-cs"/>
              </a:rPr>
              <a:t>example: add two 16-bit integers</a:t>
            </a:r>
          </a:p>
        </p:txBody>
      </p:sp>
      <p:sp>
        <p:nvSpPr>
          <p:cNvPr id="23558" name="Text Box 4"/>
          <p:cNvSpPr txBox="1">
            <a:spLocks noChangeArrowheads="1"/>
          </p:cNvSpPr>
          <p:nvPr/>
        </p:nvSpPr>
        <p:spPr bwMode="auto">
          <a:xfrm>
            <a:off x="1860550" y="2190750"/>
            <a:ext cx="64008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2000" b="1">
                <a:solidFill>
                  <a:schemeClr val="bg1"/>
                </a:solidFill>
                <a:latin typeface="Comic Sans MS" pitchFamily="66" charset="0"/>
              </a:rPr>
              <a:t>1</a:t>
            </a:r>
            <a:r>
              <a:rPr lang="en-US" sz="2000" b="1">
                <a:latin typeface="Comic Sans MS" pitchFamily="66" charset="0"/>
              </a:rPr>
              <a:t>  1  1  1  0  0  1  1  0  0  1  1  0  0  1  1  0</a:t>
            </a:r>
          </a:p>
          <a:p>
            <a:pPr algn="l"/>
            <a:r>
              <a:rPr lang="en-US" sz="2000" b="1">
                <a:solidFill>
                  <a:schemeClr val="bg1"/>
                </a:solidFill>
                <a:latin typeface="Comic Sans MS" pitchFamily="66" charset="0"/>
              </a:rPr>
              <a:t>1</a:t>
            </a:r>
            <a:r>
              <a:rPr lang="en-US" sz="2000" b="1">
                <a:latin typeface="Comic Sans MS" pitchFamily="66" charset="0"/>
              </a:rPr>
              <a:t>  1  1  0  1  0  1  0  1  0  1  0  1  0  1  0  1</a:t>
            </a:r>
          </a:p>
          <a:p>
            <a:pPr algn="l">
              <a:lnSpc>
                <a:spcPct val="120000"/>
              </a:lnSpc>
            </a:pPr>
            <a:endParaRPr lang="en-US" sz="2000" b="1">
              <a:latin typeface="Comic Sans MS" pitchFamily="66" charset="0"/>
            </a:endParaRPr>
          </a:p>
          <a:p>
            <a:pPr algn="l"/>
            <a:r>
              <a:rPr lang="en-US" sz="2000" b="1">
                <a:latin typeface="Comic Sans MS" pitchFamily="66" charset="0"/>
              </a:rPr>
              <a:t>1  1  0  1  1  1  0  1  1  1  0  1  1  1  0  1  1</a:t>
            </a:r>
          </a:p>
          <a:p>
            <a:pPr algn="l">
              <a:lnSpc>
                <a:spcPct val="120000"/>
              </a:lnSpc>
            </a:pPr>
            <a:endParaRPr lang="en-US" sz="2000" b="1">
              <a:latin typeface="Comic Sans MS" pitchFamily="66" charset="0"/>
            </a:endParaRPr>
          </a:p>
          <a:p>
            <a:pPr algn="l"/>
            <a:r>
              <a:rPr lang="en-US" sz="2000" b="1">
                <a:solidFill>
                  <a:schemeClr val="bg1"/>
                </a:solidFill>
                <a:latin typeface="Comic Sans MS" pitchFamily="66" charset="0"/>
              </a:rPr>
              <a:t>1</a:t>
            </a:r>
            <a:r>
              <a:rPr lang="en-US" sz="2000" b="1">
                <a:latin typeface="Comic Sans MS" pitchFamily="66" charset="0"/>
              </a:rPr>
              <a:t>  1  0  1  1  1  0  1  1  1  0  1  1  1  1  0  0</a:t>
            </a:r>
          </a:p>
          <a:p>
            <a:pPr algn="l"/>
            <a:r>
              <a:rPr lang="en-US" sz="2000" b="1">
                <a:solidFill>
                  <a:schemeClr val="bg1"/>
                </a:solidFill>
                <a:latin typeface="Comic Sans MS" pitchFamily="66" charset="0"/>
              </a:rPr>
              <a:t>1</a:t>
            </a:r>
            <a:r>
              <a:rPr lang="en-US" sz="2000" b="1">
                <a:latin typeface="Comic Sans MS" pitchFamily="66" charset="0"/>
              </a:rPr>
              <a:t>  0  1  0  0  0  1  0  0  0  1  0  0  0  0  1  1</a:t>
            </a:r>
            <a:endParaRPr lang="en-US" sz="2400" b="1">
              <a:latin typeface="Comic Sans MS" pitchFamily="66" charset="0"/>
            </a:endParaRPr>
          </a:p>
        </p:txBody>
      </p:sp>
      <p:sp>
        <p:nvSpPr>
          <p:cNvPr id="23559" name="Line 5"/>
          <p:cNvSpPr>
            <a:spLocks noChangeShapeType="1"/>
          </p:cNvSpPr>
          <p:nvPr/>
        </p:nvSpPr>
        <p:spPr bwMode="auto">
          <a:xfrm flipH="1">
            <a:off x="1784350" y="3017838"/>
            <a:ext cx="6477000" cy="0"/>
          </a:xfrm>
          <a:prstGeom prst="line">
            <a:avLst/>
          </a:prstGeom>
          <a:noFill/>
          <a:ln w="12700">
            <a:solidFill>
              <a:schemeClr val="tx1"/>
            </a:solidFill>
            <a:round/>
            <a:headEnd type="non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0" name="Oval 6"/>
          <p:cNvSpPr>
            <a:spLocks noChangeArrowheads="1"/>
          </p:cNvSpPr>
          <p:nvPr/>
        </p:nvSpPr>
        <p:spPr bwMode="auto">
          <a:xfrm>
            <a:off x="1860550" y="3194050"/>
            <a:ext cx="304800" cy="304800"/>
          </a:xfrm>
          <a:prstGeom prst="ellipse">
            <a:avLst/>
          </a:prstGeom>
          <a:noFill/>
          <a:ln w="9525">
            <a:solidFill>
              <a:srgbClr val="FF0000"/>
            </a:solidFill>
            <a:round/>
            <a:headEnd type="none" w="sm" len="me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3561" name="Text Box 7"/>
          <p:cNvSpPr txBox="1">
            <a:spLocks noChangeArrowheads="1"/>
          </p:cNvSpPr>
          <p:nvPr/>
        </p:nvSpPr>
        <p:spPr bwMode="auto">
          <a:xfrm>
            <a:off x="260350" y="3149600"/>
            <a:ext cx="1546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2000">
                <a:latin typeface="Comic Sans MS" pitchFamily="66" charset="0"/>
              </a:rPr>
              <a:t>wraparound</a:t>
            </a:r>
          </a:p>
        </p:txBody>
      </p:sp>
      <p:sp>
        <p:nvSpPr>
          <p:cNvPr id="23562" name="Text Box 8"/>
          <p:cNvSpPr txBox="1">
            <a:spLocks noChangeArrowheads="1"/>
          </p:cNvSpPr>
          <p:nvPr/>
        </p:nvSpPr>
        <p:spPr bwMode="auto">
          <a:xfrm>
            <a:off x="1169988" y="3757613"/>
            <a:ext cx="63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2000">
                <a:latin typeface="Comic Sans MS" pitchFamily="66" charset="0"/>
              </a:rPr>
              <a:t>sum</a:t>
            </a:r>
          </a:p>
        </p:txBody>
      </p:sp>
      <p:sp>
        <p:nvSpPr>
          <p:cNvPr id="23563" name="Text Box 9"/>
          <p:cNvSpPr txBox="1">
            <a:spLocks noChangeArrowheads="1"/>
          </p:cNvSpPr>
          <p:nvPr/>
        </p:nvSpPr>
        <p:spPr bwMode="auto">
          <a:xfrm>
            <a:off x="487363" y="4110038"/>
            <a:ext cx="1319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2000">
                <a:latin typeface="Comic Sans MS" pitchFamily="66" charset="0"/>
              </a:rPr>
              <a:t>checksum</a:t>
            </a:r>
          </a:p>
        </p:txBody>
      </p:sp>
      <p:sp>
        <p:nvSpPr>
          <p:cNvPr id="23564" name="Line 10"/>
          <p:cNvSpPr>
            <a:spLocks noChangeShapeType="1"/>
          </p:cNvSpPr>
          <p:nvPr/>
        </p:nvSpPr>
        <p:spPr bwMode="auto">
          <a:xfrm flipH="1">
            <a:off x="1784350" y="3736975"/>
            <a:ext cx="6477000" cy="0"/>
          </a:xfrm>
          <a:prstGeom prst="line">
            <a:avLst/>
          </a:prstGeom>
          <a:noFill/>
          <a:ln w="12700">
            <a:solidFill>
              <a:schemeClr val="tx1"/>
            </a:solidFill>
            <a:round/>
            <a:headEnd type="non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5" name="Freeform 11"/>
          <p:cNvSpPr>
            <a:spLocks/>
          </p:cNvSpPr>
          <p:nvPr/>
        </p:nvSpPr>
        <p:spPr bwMode="auto">
          <a:xfrm>
            <a:off x="2022475" y="3500438"/>
            <a:ext cx="6013450" cy="92075"/>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 name="T9" fmla="*/ 0 w 3788"/>
              <a:gd name="T10" fmla="*/ 0 h 58"/>
              <a:gd name="T11" fmla="*/ 3788 w 3788"/>
              <a:gd name="T12" fmla="*/ 58 h 58"/>
            </a:gdLst>
            <a:ahLst/>
            <a:cxnLst>
              <a:cxn ang="T6">
                <a:pos x="T0" y="T1"/>
              </a:cxn>
              <a:cxn ang="T7">
                <a:pos x="T2" y="T3"/>
              </a:cxn>
              <a:cxn ang="T8">
                <a:pos x="T4" y="T5"/>
              </a:cxn>
            </a:cxnLst>
            <a:rect l="T9" t="T10" r="T11" b="T12"/>
            <a:pathLst>
              <a:path w="3788" h="58">
                <a:moveTo>
                  <a:pt x="0" y="0"/>
                </a:moveTo>
                <a:lnTo>
                  <a:pt x="0" y="58"/>
                </a:lnTo>
                <a:lnTo>
                  <a:pt x="3788" y="58"/>
                </a:lnTo>
              </a:path>
            </a:pathLst>
          </a:custGeom>
          <a:noFill/>
          <a:ln w="9525">
            <a:solidFill>
              <a:srgbClr val="FF0000"/>
            </a:solidFill>
            <a:round/>
            <a:headEnd type="none" w="sm"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66" name="Text Box 15"/>
          <p:cNvSpPr txBox="1">
            <a:spLocks noChangeArrowheads="1"/>
          </p:cNvSpPr>
          <p:nvPr/>
        </p:nvSpPr>
        <p:spPr bwMode="auto">
          <a:xfrm>
            <a:off x="849313" y="5043488"/>
            <a:ext cx="76882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nSpc>
                <a:spcPct val="85000"/>
              </a:lnSpc>
              <a:spcBef>
                <a:spcPct val="20000"/>
              </a:spcBef>
              <a:buClr>
                <a:srgbClr val="000099"/>
              </a:buClr>
              <a:buSzPct val="65000"/>
              <a:buFont typeface="Wingdings" pitchFamily="2" charset="2"/>
              <a:buNone/>
            </a:pPr>
            <a:r>
              <a:rPr lang="en-US" sz="2400" i="1">
                <a:latin typeface="Gill Sans MT" pitchFamily="34" charset="0"/>
              </a:rPr>
              <a:t>Note:</a:t>
            </a:r>
            <a:r>
              <a:rPr lang="en-US" sz="2400">
                <a:latin typeface="Gill Sans MT" pitchFamily="34" charset="0"/>
              </a:rPr>
              <a:t> when adding numbers, a carryout from the most significant bit needs to be added to the result</a:t>
            </a:r>
          </a:p>
          <a:p>
            <a:endParaRPr 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81025" y="385763"/>
            <a:ext cx="7772400" cy="809625"/>
          </a:xfrm>
        </p:spPr>
        <p:txBody>
          <a:bodyPr/>
          <a:lstStyle/>
          <a:p>
            <a:r>
              <a:rPr lang="en-US" smtClean="0"/>
              <a:t>UDP Summary</a:t>
            </a: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7EB59CBD-1F42-4874-810A-48EB9A401CCA}" type="slidenum">
              <a:rPr lang="en-US" sz="1200" smtClean="0"/>
              <a:pPr algn="l"/>
              <a:t>27</a:t>
            </a:fld>
            <a:endParaRPr lang="en-US" sz="1200" smtClean="0"/>
          </a:p>
        </p:txBody>
      </p:sp>
      <p:sp>
        <p:nvSpPr>
          <p:cNvPr id="5" name="Rectangle 4"/>
          <p:cNvSpPr/>
          <p:nvPr/>
        </p:nvSpPr>
        <p:spPr>
          <a:xfrm>
            <a:off x="630238" y="1701800"/>
            <a:ext cx="7583487" cy="2677656"/>
          </a:xfrm>
          <a:prstGeom prst="rect">
            <a:avLst/>
          </a:prstGeom>
        </p:spPr>
        <p:txBody>
          <a:bodyPr>
            <a:spAutoFit/>
          </a:bodyPr>
          <a:lstStyle/>
          <a:p>
            <a:pPr eaLnBrk="0" hangingPunct="0">
              <a:defRPr/>
            </a:pPr>
            <a:endParaRPr lang="en-US" sz="2400" dirty="0">
              <a:solidFill>
                <a:srgbClr val="000000"/>
              </a:solidFill>
              <a:latin typeface="Times New Roman"/>
              <a:cs typeface="+mn-cs"/>
            </a:endParaRPr>
          </a:p>
          <a:p>
            <a:pPr marL="285750" indent="-285750" eaLnBrk="0" hangingPunct="0">
              <a:buFont typeface="Wingdings" pitchFamily="2" charset="2"/>
              <a:buChar char="q"/>
              <a:defRPr/>
            </a:pPr>
            <a:r>
              <a:rPr lang="en-US" sz="2400" dirty="0">
                <a:solidFill>
                  <a:srgbClr val="000000"/>
                </a:solidFill>
                <a:latin typeface="+mn-lt"/>
                <a:cs typeface="+mn-cs"/>
              </a:rPr>
              <a:t>UDP provides flow multiplexing using port #s </a:t>
            </a:r>
            <a:endParaRPr lang="en-US" sz="2400" dirty="0" smtClean="0">
              <a:solidFill>
                <a:srgbClr val="000000"/>
              </a:solidFill>
              <a:latin typeface="+mn-lt"/>
              <a:cs typeface="+mn-cs"/>
            </a:endParaRPr>
          </a:p>
          <a:p>
            <a:pPr marL="285750" indent="-285750" eaLnBrk="0" hangingPunct="0">
              <a:buFont typeface="Wingdings" pitchFamily="2" charset="2"/>
              <a:buChar char="q"/>
              <a:defRPr/>
            </a:pPr>
            <a:endParaRPr lang="en-US" sz="2400" dirty="0">
              <a:solidFill>
                <a:srgbClr val="000000"/>
              </a:solidFill>
              <a:latin typeface="+mn-lt"/>
              <a:cs typeface="+mn-cs"/>
            </a:endParaRPr>
          </a:p>
          <a:p>
            <a:pPr marL="285750" indent="-285750" eaLnBrk="0" hangingPunct="0">
              <a:buFont typeface="Wingdings" pitchFamily="2" charset="2"/>
              <a:buChar char="q"/>
              <a:defRPr/>
            </a:pPr>
            <a:r>
              <a:rPr lang="en-US" sz="2400" dirty="0">
                <a:solidFill>
                  <a:srgbClr val="000000"/>
                </a:solidFill>
                <a:latin typeface="+mn-lt"/>
                <a:cs typeface="+mn-cs"/>
              </a:rPr>
              <a:t>UDP optionally provides error detection using the checksum </a:t>
            </a:r>
            <a:endParaRPr lang="en-US" sz="2400" dirty="0" smtClean="0">
              <a:solidFill>
                <a:srgbClr val="000000"/>
              </a:solidFill>
              <a:latin typeface="+mn-lt"/>
              <a:cs typeface="+mn-cs"/>
            </a:endParaRPr>
          </a:p>
          <a:p>
            <a:pPr eaLnBrk="0" hangingPunct="0">
              <a:defRPr/>
            </a:pPr>
            <a:endParaRPr lang="en-US" sz="2400" dirty="0">
              <a:solidFill>
                <a:srgbClr val="000000"/>
              </a:solidFill>
              <a:latin typeface="+mn-lt"/>
              <a:cs typeface="+mn-cs"/>
            </a:endParaRPr>
          </a:p>
          <a:p>
            <a:pPr marL="285750" indent="-285750" eaLnBrk="0" hangingPunct="0">
              <a:buFont typeface="Wingdings" pitchFamily="2" charset="2"/>
              <a:buChar char="q"/>
              <a:defRPr/>
            </a:pPr>
            <a:r>
              <a:rPr lang="en-US" sz="2400" dirty="0">
                <a:solidFill>
                  <a:srgbClr val="000000"/>
                </a:solidFill>
                <a:latin typeface="+mn-lt"/>
                <a:cs typeface="+mn-cs"/>
              </a:rPr>
              <a:t>UDP does not have error or loss recovery mechanism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560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3A8C344D-8DF2-4B40-8006-6BCCA69B1FB7}" type="slidenum">
              <a:rPr lang="en-US" sz="1200" smtClean="0"/>
              <a:pPr algn="l"/>
              <a:t>28</a:t>
            </a:fld>
            <a:endParaRPr lang="en-US" sz="1200" smtClean="0"/>
          </a:p>
        </p:txBody>
      </p:sp>
      <p:sp>
        <p:nvSpPr>
          <p:cNvPr id="20484" name="Rectangle 3"/>
          <p:cNvSpPr>
            <a:spLocks noGrp="1" noChangeArrowheads="1"/>
          </p:cNvSpPr>
          <p:nvPr>
            <p:ph type="title"/>
          </p:nvPr>
        </p:nvSpPr>
        <p:spPr/>
        <p:txBody>
          <a:bodyPr/>
          <a:lstStyle/>
          <a:p>
            <a:pPr>
              <a:defRPr/>
            </a:pPr>
            <a:r>
              <a:rPr lang="en-US">
                <a:ea typeface="ＭＳ Ｐゴシック" charset="0"/>
                <a:cs typeface="+mj-cs"/>
              </a:rPr>
              <a:t>Chapter 3 outline</a:t>
            </a:r>
          </a:p>
        </p:txBody>
      </p:sp>
      <p:sp>
        <p:nvSpPr>
          <p:cNvPr id="20485" name="Rectangle 4"/>
          <p:cNvSpPr>
            <a:spLocks noGrp="1" noChangeArrowheads="1"/>
          </p:cNvSpPr>
          <p:nvPr>
            <p:ph type="body" sz="half" idx="1"/>
          </p:nvPr>
        </p:nvSpPr>
        <p:spPr/>
        <p:txBody>
          <a:bodyPr/>
          <a:lstStyle/>
          <a:p>
            <a:pPr marL="566738" indent="-566738">
              <a:spcBef>
                <a:spcPts val="0"/>
              </a:spcBef>
              <a:buFont typeface="Wingdings" charset="0"/>
              <a:buNone/>
              <a:defRPr/>
            </a:pPr>
            <a:r>
              <a:rPr lang="en-US">
                <a:ea typeface="ＭＳ Ｐゴシック" charset="0"/>
                <a:cs typeface="+mn-cs"/>
              </a:rPr>
              <a:t>3.1 transport-layer services</a:t>
            </a:r>
          </a:p>
          <a:p>
            <a:pPr marL="566738" indent="-566738">
              <a:spcBef>
                <a:spcPts val="0"/>
              </a:spcBef>
              <a:buFont typeface="Wingdings" charset="0"/>
              <a:buNone/>
              <a:defRPr/>
            </a:pPr>
            <a:r>
              <a:rPr lang="en-US">
                <a:ea typeface="ＭＳ Ｐゴシック" charset="0"/>
                <a:cs typeface="+mn-cs"/>
              </a:rPr>
              <a:t>3.2 multiplexing and demultiplexing</a:t>
            </a:r>
          </a:p>
          <a:p>
            <a:pPr marL="566738" indent="-566738">
              <a:spcBef>
                <a:spcPts val="0"/>
              </a:spcBef>
              <a:buFont typeface="Wingdings" charset="0"/>
              <a:buNone/>
              <a:defRPr/>
            </a:pPr>
            <a:r>
              <a:rPr lang="en-US">
                <a:ea typeface="ＭＳ Ｐゴシック" charset="0"/>
                <a:cs typeface="+mn-cs"/>
              </a:rPr>
              <a:t>3.3 connectionless transport: UDP</a:t>
            </a:r>
          </a:p>
          <a:p>
            <a:pPr marL="566738" indent="-566738">
              <a:spcBef>
                <a:spcPts val="0"/>
              </a:spcBef>
              <a:buFont typeface="Wingdings" charset="0"/>
              <a:buNone/>
              <a:defRPr/>
            </a:pPr>
            <a:r>
              <a:rPr lang="en-US">
                <a:solidFill>
                  <a:srgbClr val="CC0000"/>
                </a:solidFill>
                <a:ea typeface="ＭＳ Ｐゴシック" charset="0"/>
                <a:cs typeface="+mn-cs"/>
              </a:rPr>
              <a:t>3.4 principles of reliable data transfer</a:t>
            </a:r>
          </a:p>
        </p:txBody>
      </p:sp>
      <p:sp>
        <p:nvSpPr>
          <p:cNvPr id="20486" name="Rectangle 5"/>
          <p:cNvSpPr>
            <a:spLocks noGrp="1" noChangeArrowheads="1"/>
          </p:cNvSpPr>
          <p:nvPr>
            <p:ph type="body" sz="half" idx="2"/>
          </p:nvPr>
        </p:nvSpPr>
        <p:spPr>
          <a:xfrm>
            <a:off x="4495800" y="1600200"/>
            <a:ext cx="4251325" cy="4648200"/>
          </a:xfrm>
        </p:spPr>
        <p:txBody>
          <a:bodyPr/>
          <a:lstStyle/>
          <a:p>
            <a:pPr marL="566738" indent="-566738">
              <a:spcBef>
                <a:spcPts val="0"/>
              </a:spcBef>
              <a:buFont typeface="Wingdings" charset="0"/>
              <a:buNone/>
              <a:defRPr/>
            </a:pPr>
            <a:r>
              <a:rPr lang="en-US">
                <a:ea typeface="ＭＳ Ｐゴシック" charset="0"/>
                <a:cs typeface="+mn-cs"/>
              </a:rPr>
              <a:t>3.5 connection-oriented transport: TCP</a:t>
            </a:r>
          </a:p>
          <a:p>
            <a:pPr marL="912813" lvl="1">
              <a:spcBef>
                <a:spcPts val="0"/>
              </a:spcBef>
              <a:buFont typeface="Wingdings" charset="0"/>
              <a:buChar char="§"/>
              <a:defRPr/>
            </a:pPr>
            <a:r>
              <a:rPr lang="en-US">
                <a:ea typeface="ＭＳ Ｐゴシック" charset="0"/>
              </a:rPr>
              <a:t>segment structure</a:t>
            </a:r>
          </a:p>
          <a:p>
            <a:pPr marL="912813" lvl="1">
              <a:spcBef>
                <a:spcPts val="0"/>
              </a:spcBef>
              <a:buFont typeface="Wingdings" charset="0"/>
              <a:buChar char="§"/>
              <a:defRPr/>
            </a:pPr>
            <a:r>
              <a:rPr lang="en-US">
                <a:ea typeface="ＭＳ Ｐゴシック" charset="0"/>
              </a:rPr>
              <a:t>reliable data transfer</a:t>
            </a:r>
          </a:p>
          <a:p>
            <a:pPr marL="912813" lvl="1">
              <a:spcBef>
                <a:spcPts val="0"/>
              </a:spcBef>
              <a:buFont typeface="Wingdings" charset="0"/>
              <a:buChar char="§"/>
              <a:defRPr/>
            </a:pPr>
            <a:r>
              <a:rPr lang="en-US">
                <a:ea typeface="ＭＳ Ｐゴシック" charset="0"/>
              </a:rPr>
              <a:t>flow control</a:t>
            </a:r>
          </a:p>
          <a:p>
            <a:pPr marL="912813" lvl="1">
              <a:spcBef>
                <a:spcPts val="0"/>
              </a:spcBef>
              <a:buFont typeface="Wingdings" charset="0"/>
              <a:buChar char="§"/>
              <a:defRPr/>
            </a:pPr>
            <a:r>
              <a:rPr lang="en-US">
                <a:ea typeface="ＭＳ Ｐゴシック" charset="0"/>
              </a:rPr>
              <a:t>connection management</a:t>
            </a:r>
          </a:p>
          <a:p>
            <a:pPr marL="566738" indent="-566738">
              <a:spcBef>
                <a:spcPts val="0"/>
              </a:spcBef>
              <a:buFont typeface="Wingdings" charset="0"/>
              <a:buNone/>
              <a:defRPr/>
            </a:pPr>
            <a:r>
              <a:rPr lang="en-US">
                <a:ea typeface="ＭＳ Ｐゴシック" charset="0"/>
                <a:cs typeface="+mn-cs"/>
              </a:rPr>
              <a:t>3.6 principles of congestion control</a:t>
            </a:r>
          </a:p>
          <a:p>
            <a:pPr marL="566738" indent="-566738">
              <a:spcBef>
                <a:spcPts val="0"/>
              </a:spcBef>
              <a:buFont typeface="Wingdings" charset="0"/>
              <a:buNone/>
              <a:defRPr/>
            </a:pPr>
            <a:r>
              <a:rPr lang="en-US">
                <a:ea typeface="ＭＳ Ｐゴシック" charset="0"/>
                <a:cs typeface="+mn-cs"/>
              </a:rPr>
              <a:t>3.7 TCP congestion control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66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0CF907B9-E3C6-42AC-80F8-2EAA51E130CC}" type="slidenum">
              <a:rPr lang="en-US" sz="1200" smtClean="0"/>
              <a:pPr algn="l"/>
              <a:t>29</a:t>
            </a:fld>
            <a:endParaRPr lang="en-US" sz="1200" smtClean="0"/>
          </a:p>
        </p:txBody>
      </p:sp>
      <p:sp>
        <p:nvSpPr>
          <p:cNvPr id="21509" name="Rectangle 2"/>
          <p:cNvSpPr>
            <a:spLocks noGrp="1" noChangeArrowheads="1"/>
          </p:cNvSpPr>
          <p:nvPr>
            <p:ph type="title"/>
          </p:nvPr>
        </p:nvSpPr>
        <p:spPr>
          <a:xfrm>
            <a:off x="438150" y="0"/>
            <a:ext cx="7029450" cy="1143000"/>
          </a:xfrm>
        </p:spPr>
        <p:txBody>
          <a:bodyPr/>
          <a:lstStyle/>
          <a:p>
            <a:pPr>
              <a:defRPr/>
            </a:pPr>
            <a:r>
              <a:rPr lang="en-US">
                <a:ea typeface="ＭＳ Ｐゴシック" charset="0"/>
                <a:cs typeface="+mj-cs"/>
              </a:rPr>
              <a:t>Principles of reliable data transfer</a:t>
            </a:r>
            <a:endParaRPr lang="en-US" sz="4800">
              <a:ea typeface="ＭＳ Ｐゴシック" charset="0"/>
              <a:cs typeface="+mj-cs"/>
            </a:endParaRPr>
          </a:p>
        </p:txBody>
      </p:sp>
      <p:sp>
        <p:nvSpPr>
          <p:cNvPr id="21510" name="Rectangle 3"/>
          <p:cNvSpPr>
            <a:spLocks noGrp="1" noChangeArrowheads="1"/>
          </p:cNvSpPr>
          <p:nvPr>
            <p:ph type="body" sz="half" idx="1"/>
          </p:nvPr>
        </p:nvSpPr>
        <p:spPr>
          <a:xfrm>
            <a:off x="457200" y="1177925"/>
            <a:ext cx="7658100" cy="838200"/>
          </a:xfrm>
        </p:spPr>
        <p:txBody>
          <a:bodyPr/>
          <a:lstStyle/>
          <a:p>
            <a:pPr>
              <a:spcBef>
                <a:spcPts val="0"/>
              </a:spcBef>
              <a:buFont typeface="Wingdings" charset="0"/>
              <a:buChar char="v"/>
              <a:defRPr/>
            </a:pPr>
            <a:r>
              <a:rPr lang="en-US">
                <a:ea typeface="ＭＳ Ｐゴシック" charset="0"/>
                <a:cs typeface="+mn-cs"/>
              </a:rPr>
              <a:t>important in application, transport, link layers</a:t>
            </a:r>
          </a:p>
          <a:p>
            <a:pPr lvl="1">
              <a:spcBef>
                <a:spcPts val="0"/>
              </a:spcBef>
              <a:buFont typeface="Wingdings" charset="0"/>
              <a:buChar char="§"/>
              <a:defRPr/>
            </a:pPr>
            <a:r>
              <a:rPr lang="en-US">
                <a:ea typeface="ＭＳ Ｐゴシック" charset="0"/>
              </a:rPr>
              <a:t>top-10 list of important networking topics!</a:t>
            </a:r>
          </a:p>
          <a:p>
            <a:pPr>
              <a:spcBef>
                <a:spcPts val="0"/>
              </a:spcBef>
              <a:buFont typeface="Wingdings" charset="0"/>
              <a:buChar char="v"/>
              <a:defRPr/>
            </a:pPr>
            <a:endParaRPr lang="en-US" sz="3200">
              <a:ea typeface="ＭＳ Ｐゴシック" charset="0"/>
              <a:cs typeface="+mn-cs"/>
            </a:endParaRPr>
          </a:p>
        </p:txBody>
      </p:sp>
      <p:sp>
        <p:nvSpPr>
          <p:cNvPr id="21511" name="Rectangle 4"/>
          <p:cNvSpPr>
            <a:spLocks noGrp="1" noChangeArrowheads="1"/>
          </p:cNvSpPr>
          <p:nvPr>
            <p:ph type="body" sz="half" idx="2"/>
          </p:nvPr>
        </p:nvSpPr>
        <p:spPr>
          <a:xfrm>
            <a:off x="504825" y="5619750"/>
            <a:ext cx="7781925" cy="466725"/>
          </a:xfrm>
        </p:spPr>
        <p:txBody>
          <a:bodyPr/>
          <a:lstStyle/>
          <a:p>
            <a:pPr>
              <a:spcBef>
                <a:spcPts val="0"/>
              </a:spcBef>
              <a:buFont typeface="Wingdings" charset="0"/>
              <a:buChar char="v"/>
              <a:defRPr/>
            </a:pPr>
            <a:r>
              <a:rPr lang="en-US">
                <a:ea typeface="ＭＳ Ｐゴシック" charset="0"/>
                <a:cs typeface="+mn-cs"/>
              </a:rPr>
              <a:t>characteristics of unreliable channel will determine complexity of reliable data transfer protocol (rdt)</a:t>
            </a:r>
          </a:p>
        </p:txBody>
      </p:sp>
      <p:pic>
        <p:nvPicPr>
          <p:cNvPr id="26631" name="Picture 5" descr="rdt_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114550"/>
            <a:ext cx="7623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Rectangle 7"/>
          <p:cNvSpPr>
            <a:spLocks noChangeArrowheads="1"/>
          </p:cNvSpPr>
          <p:nvPr/>
        </p:nvSpPr>
        <p:spPr bwMode="auto">
          <a:xfrm>
            <a:off x="3962400" y="3276600"/>
            <a:ext cx="4800600" cy="220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Chapter 3 outline</a:t>
            </a:r>
          </a:p>
        </p:txBody>
      </p:sp>
      <p:sp>
        <p:nvSpPr>
          <p:cNvPr id="4099" name="Rectangle 3"/>
          <p:cNvSpPr>
            <a:spLocks noGrp="1" noChangeArrowheads="1"/>
          </p:cNvSpPr>
          <p:nvPr>
            <p:ph type="body" sz="half" idx="1"/>
          </p:nvPr>
        </p:nvSpPr>
        <p:spPr/>
        <p:txBody>
          <a:bodyPr/>
          <a:lstStyle/>
          <a:p>
            <a:r>
              <a:rPr lang="en-US" smtClean="0"/>
              <a:t>3.1 transport-layer services</a:t>
            </a:r>
          </a:p>
          <a:p>
            <a:r>
              <a:rPr lang="en-US" smtClean="0"/>
              <a:t>3.2 multiplexing and de-multiplexing</a:t>
            </a:r>
          </a:p>
          <a:p>
            <a:r>
              <a:rPr lang="en-US" smtClean="0"/>
              <a:t>3.3 connectionless transport: UDP</a:t>
            </a:r>
          </a:p>
          <a:p>
            <a:r>
              <a:rPr lang="en-US" smtClean="0"/>
              <a:t>3.4 principles of reliable data transfer</a:t>
            </a:r>
          </a:p>
        </p:txBody>
      </p:sp>
      <p:sp>
        <p:nvSpPr>
          <p:cNvPr id="4100" name="Rectangle 4"/>
          <p:cNvSpPr>
            <a:spLocks noGrp="1" noChangeArrowheads="1"/>
          </p:cNvSpPr>
          <p:nvPr>
            <p:ph type="body" sz="half" idx="2"/>
          </p:nvPr>
        </p:nvSpPr>
        <p:spPr/>
        <p:txBody>
          <a:bodyPr/>
          <a:lstStyle/>
          <a:p>
            <a:r>
              <a:rPr lang="en-US" smtClean="0"/>
              <a:t>3.5 connection-oriented transport: TCP</a:t>
            </a:r>
          </a:p>
          <a:p>
            <a:pPr lvl="1"/>
            <a:r>
              <a:rPr lang="en-US" smtClean="0"/>
              <a:t>segment structure</a:t>
            </a:r>
          </a:p>
          <a:p>
            <a:pPr lvl="1"/>
            <a:r>
              <a:rPr lang="en-US" smtClean="0"/>
              <a:t>reliable data transfer</a:t>
            </a:r>
          </a:p>
          <a:p>
            <a:pPr lvl="1"/>
            <a:r>
              <a:rPr lang="en-US" smtClean="0"/>
              <a:t>flow control</a:t>
            </a:r>
          </a:p>
          <a:p>
            <a:pPr lvl="1"/>
            <a:r>
              <a:rPr lang="en-US" smtClean="0"/>
              <a:t>connection management</a:t>
            </a:r>
          </a:p>
          <a:p>
            <a:r>
              <a:rPr lang="en-US" smtClean="0"/>
              <a:t>3.6 principles of congestion control</a:t>
            </a:r>
          </a:p>
          <a:p>
            <a:r>
              <a:rPr lang="en-US" smtClean="0"/>
              <a:t>3.7 TCP congestion control</a:t>
            </a:r>
          </a:p>
        </p:txBody>
      </p:sp>
      <p:sp>
        <p:nvSpPr>
          <p:cNvPr id="410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mtClean="0"/>
              <a:t>Transport Layer</a:t>
            </a:r>
          </a:p>
        </p:txBody>
      </p:sp>
      <p:sp>
        <p:nvSpPr>
          <p:cNvPr id="41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86A54BD8-2E6A-4089-A8F5-502B3C7AB8D2}" type="slidenum">
              <a:rPr lang="en-US" sz="1200" smtClean="0"/>
              <a:pPr algn="l"/>
              <a:t>3</a:t>
            </a:fld>
            <a:endParaRPr lang="en-US" sz="1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765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A88B60B1-31E7-406F-98FD-F461B2ECAD6D}" type="slidenum">
              <a:rPr lang="en-US" sz="1200" smtClean="0"/>
              <a:pPr algn="l"/>
              <a:t>30</a:t>
            </a:fld>
            <a:endParaRPr lang="en-US" sz="1200" smtClean="0"/>
          </a:p>
        </p:txBody>
      </p:sp>
      <p:sp>
        <p:nvSpPr>
          <p:cNvPr id="22532" name="Rectangle 4"/>
          <p:cNvSpPr>
            <a:spLocks noGrp="1" noChangeArrowheads="1"/>
          </p:cNvSpPr>
          <p:nvPr>
            <p:ph type="body" sz="half" idx="2"/>
          </p:nvPr>
        </p:nvSpPr>
        <p:spPr>
          <a:xfrm>
            <a:off x="504825" y="5619750"/>
            <a:ext cx="7781925" cy="466725"/>
          </a:xfrm>
        </p:spPr>
        <p:txBody>
          <a:bodyPr/>
          <a:lstStyle/>
          <a:p>
            <a:pPr>
              <a:spcBef>
                <a:spcPts val="0"/>
              </a:spcBef>
              <a:buFont typeface="Wingdings" charset="0"/>
              <a:buChar char="v"/>
              <a:defRPr/>
            </a:pPr>
            <a:r>
              <a:rPr lang="en-US">
                <a:ea typeface="ＭＳ Ｐゴシック" charset="0"/>
                <a:cs typeface="+mn-cs"/>
              </a:rPr>
              <a:t>characteristics of unreliable channel will determine complexity of reliable data transfer protocol (rdt)</a:t>
            </a:r>
          </a:p>
        </p:txBody>
      </p:sp>
      <p:pic>
        <p:nvPicPr>
          <p:cNvPr id="27653" name="Picture 5" descr="rdt_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114550"/>
            <a:ext cx="7623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6"/>
          <p:cNvSpPr>
            <a:spLocks noChangeArrowheads="1"/>
          </p:cNvSpPr>
          <p:nvPr/>
        </p:nvSpPr>
        <p:spPr bwMode="auto">
          <a:xfrm>
            <a:off x="3962400" y="3352800"/>
            <a:ext cx="4648200" cy="129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22536" name="Rectangle 10"/>
          <p:cNvSpPr>
            <a:spLocks noGrp="1" noChangeArrowheads="1"/>
          </p:cNvSpPr>
          <p:nvPr>
            <p:ph type="title"/>
          </p:nvPr>
        </p:nvSpPr>
        <p:spPr>
          <a:xfrm>
            <a:off x="422275" y="95250"/>
            <a:ext cx="7442200" cy="1143000"/>
          </a:xfrm>
        </p:spPr>
        <p:txBody>
          <a:bodyPr/>
          <a:lstStyle/>
          <a:p>
            <a:pPr>
              <a:defRPr/>
            </a:pPr>
            <a:r>
              <a:rPr lang="en-US" dirty="0">
                <a:ea typeface="ＭＳ Ｐゴシック" charset="0"/>
                <a:cs typeface="+mj-cs"/>
              </a:rPr>
              <a:t>Principles of reliable data </a:t>
            </a:r>
            <a:r>
              <a:rPr lang="en-US" dirty="0" smtClean="0">
                <a:ea typeface="ＭＳ Ｐゴシック" charset="0"/>
                <a:cs typeface="+mj-cs"/>
              </a:rPr>
              <a:t>transfer (</a:t>
            </a:r>
            <a:r>
              <a:rPr lang="en-US" dirty="0" err="1" smtClean="0">
                <a:ea typeface="ＭＳ Ｐゴシック" charset="0"/>
                <a:cs typeface="+mj-cs"/>
              </a:rPr>
              <a:t>rdt</a:t>
            </a:r>
            <a:r>
              <a:rPr lang="en-US" dirty="0" smtClean="0">
                <a:ea typeface="ＭＳ Ｐゴシック" charset="0"/>
                <a:cs typeface="+mj-cs"/>
              </a:rPr>
              <a:t>)</a:t>
            </a:r>
            <a:endParaRPr lang="en-US" dirty="0">
              <a:ea typeface="ＭＳ Ｐゴシック" charset="0"/>
              <a:cs typeface="+mj-cs"/>
            </a:endParaRPr>
          </a:p>
        </p:txBody>
      </p:sp>
      <p:sp>
        <p:nvSpPr>
          <p:cNvPr id="22537" name="Rectangle 11"/>
          <p:cNvSpPr>
            <a:spLocks noGrp="1" noChangeArrowheads="1"/>
          </p:cNvSpPr>
          <p:nvPr>
            <p:ph type="body" sz="half" idx="1"/>
          </p:nvPr>
        </p:nvSpPr>
        <p:spPr>
          <a:xfrm>
            <a:off x="457200" y="1177925"/>
            <a:ext cx="7658100" cy="838200"/>
          </a:xfrm>
        </p:spPr>
        <p:txBody>
          <a:bodyPr/>
          <a:lstStyle/>
          <a:p>
            <a:pPr>
              <a:spcBef>
                <a:spcPts val="0"/>
              </a:spcBef>
              <a:buFont typeface="Wingdings" charset="0"/>
              <a:buChar char="v"/>
              <a:defRPr/>
            </a:pPr>
            <a:r>
              <a:rPr lang="en-US">
                <a:ea typeface="ＭＳ Ｐゴシック" charset="0"/>
                <a:cs typeface="+mn-cs"/>
              </a:rPr>
              <a:t>important in application, transport, link layers</a:t>
            </a:r>
          </a:p>
          <a:p>
            <a:pPr lvl="1">
              <a:spcBef>
                <a:spcPts val="0"/>
              </a:spcBef>
              <a:buFont typeface="Wingdings" charset="0"/>
              <a:buChar char="§"/>
              <a:defRPr/>
            </a:pPr>
            <a:r>
              <a:rPr lang="en-US">
                <a:ea typeface="ＭＳ Ｐゴシック" charset="0"/>
              </a:rPr>
              <a:t>top-10 list of important networking topics!</a:t>
            </a:r>
          </a:p>
          <a:p>
            <a:pPr>
              <a:spcBef>
                <a:spcPts val="0"/>
              </a:spcBef>
              <a:buFont typeface="Wingdings" charset="0"/>
              <a:buChar char="v"/>
              <a:defRPr/>
            </a:pPr>
            <a:endParaRPr lang="en-US" sz="3200">
              <a:ea typeface="ＭＳ Ｐゴシック" charset="0"/>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86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C8360BCA-020F-4E3E-A1E7-D4B4612EE3DA}" type="slidenum">
              <a:rPr lang="en-US" sz="1200" smtClean="0"/>
              <a:pPr algn="l"/>
              <a:t>31</a:t>
            </a:fld>
            <a:endParaRPr lang="en-US" sz="1200" smtClean="0"/>
          </a:p>
        </p:txBody>
      </p:sp>
      <p:sp>
        <p:nvSpPr>
          <p:cNvPr id="23556" name="Rectangle 4"/>
          <p:cNvSpPr>
            <a:spLocks noGrp="1" noChangeArrowheads="1"/>
          </p:cNvSpPr>
          <p:nvPr>
            <p:ph type="body" sz="half" idx="2"/>
          </p:nvPr>
        </p:nvSpPr>
        <p:spPr>
          <a:xfrm>
            <a:off x="504825" y="5619750"/>
            <a:ext cx="7781925" cy="466725"/>
          </a:xfrm>
        </p:spPr>
        <p:txBody>
          <a:bodyPr/>
          <a:lstStyle/>
          <a:p>
            <a:pPr>
              <a:spcBef>
                <a:spcPts val="0"/>
              </a:spcBef>
              <a:buFont typeface="Wingdings" charset="0"/>
              <a:buChar char="v"/>
              <a:defRPr/>
            </a:pPr>
            <a:r>
              <a:rPr lang="en-US">
                <a:ea typeface="ＭＳ Ｐゴシック" charset="0"/>
                <a:cs typeface="+mn-cs"/>
              </a:rPr>
              <a:t>characteristics of unreliable channel will determine complexity of reliable data transfer protocol (rdt)</a:t>
            </a:r>
          </a:p>
        </p:txBody>
      </p:sp>
      <p:pic>
        <p:nvPicPr>
          <p:cNvPr id="28677" name="Picture 5" descr="rdt_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114550"/>
            <a:ext cx="7623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10"/>
          <p:cNvSpPr>
            <a:spLocks noGrp="1" noChangeArrowheads="1"/>
          </p:cNvSpPr>
          <p:nvPr>
            <p:ph type="body" sz="half" idx="1"/>
          </p:nvPr>
        </p:nvSpPr>
        <p:spPr>
          <a:xfrm>
            <a:off x="457200" y="1177925"/>
            <a:ext cx="7658100" cy="838200"/>
          </a:xfrm>
        </p:spPr>
        <p:txBody>
          <a:bodyPr/>
          <a:lstStyle/>
          <a:p>
            <a:pPr>
              <a:spcBef>
                <a:spcPts val="0"/>
              </a:spcBef>
              <a:buFont typeface="Wingdings" charset="0"/>
              <a:buChar char="v"/>
              <a:defRPr/>
            </a:pPr>
            <a:r>
              <a:rPr lang="en-US">
                <a:ea typeface="ＭＳ Ｐゴシック" charset="0"/>
                <a:cs typeface="+mn-cs"/>
              </a:rPr>
              <a:t>important in application, transport, link layers</a:t>
            </a:r>
          </a:p>
          <a:p>
            <a:pPr lvl="1">
              <a:spcBef>
                <a:spcPts val="0"/>
              </a:spcBef>
              <a:buFont typeface="Wingdings" charset="0"/>
              <a:buChar char="§"/>
              <a:defRPr/>
            </a:pPr>
            <a:r>
              <a:rPr lang="en-US">
                <a:ea typeface="ＭＳ Ｐゴシック" charset="0"/>
              </a:rPr>
              <a:t>top-10 list of important networking topics!</a:t>
            </a:r>
          </a:p>
          <a:p>
            <a:pPr>
              <a:spcBef>
                <a:spcPts val="0"/>
              </a:spcBef>
              <a:buFont typeface="Wingdings" charset="0"/>
              <a:buChar char="v"/>
              <a:defRPr/>
            </a:pPr>
            <a:endParaRPr lang="en-US" sz="3200">
              <a:ea typeface="ＭＳ Ｐゴシック" charset="0"/>
              <a:cs typeface="+mn-cs"/>
            </a:endParaRPr>
          </a:p>
        </p:txBody>
      </p:sp>
      <p:sp>
        <p:nvSpPr>
          <p:cNvPr id="23560" name="Rectangle 15"/>
          <p:cNvSpPr>
            <a:spLocks noGrp="1" noChangeArrowheads="1"/>
          </p:cNvSpPr>
          <p:nvPr>
            <p:ph type="title"/>
          </p:nvPr>
        </p:nvSpPr>
        <p:spPr>
          <a:xfrm>
            <a:off x="422275" y="95250"/>
            <a:ext cx="7121525" cy="1143000"/>
          </a:xfrm>
        </p:spPr>
        <p:txBody>
          <a:bodyPr/>
          <a:lstStyle/>
          <a:p>
            <a:pPr>
              <a:defRPr/>
            </a:pPr>
            <a:r>
              <a:rPr lang="en-US" dirty="0">
                <a:ea typeface="ＭＳ Ｐゴシック" charset="0"/>
                <a:cs typeface="+mj-cs"/>
              </a:rPr>
              <a:t>Principles of reliable data transfer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296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6B797DD4-4985-491E-A6BC-56457FB215F9}" type="slidenum">
              <a:rPr lang="en-US" sz="1200" smtClean="0"/>
              <a:pPr algn="l"/>
              <a:t>32</a:t>
            </a:fld>
            <a:endParaRPr lang="en-US" sz="1200" smtClean="0"/>
          </a:p>
        </p:txBody>
      </p:sp>
      <p:sp>
        <p:nvSpPr>
          <p:cNvPr id="24581" name="Rectangle 2"/>
          <p:cNvSpPr>
            <a:spLocks noGrp="1" noChangeArrowheads="1"/>
          </p:cNvSpPr>
          <p:nvPr>
            <p:ph type="title"/>
          </p:nvPr>
        </p:nvSpPr>
        <p:spPr>
          <a:xfrm>
            <a:off x="411163" y="193675"/>
            <a:ext cx="7742237" cy="889000"/>
          </a:xfrm>
        </p:spPr>
        <p:txBody>
          <a:bodyPr/>
          <a:lstStyle/>
          <a:p>
            <a:pPr>
              <a:defRPr/>
            </a:pPr>
            <a:r>
              <a:rPr lang="en-US" sz="3600" dirty="0">
                <a:ea typeface="ＭＳ Ｐゴシック" charset="0"/>
                <a:cs typeface="+mj-cs"/>
              </a:rPr>
              <a:t>Reliable data transfer: getting started</a:t>
            </a:r>
            <a:endParaRPr lang="en-US" dirty="0">
              <a:ea typeface="ＭＳ Ｐゴシック" charset="0"/>
              <a:cs typeface="+mj-cs"/>
            </a:endParaRPr>
          </a:p>
        </p:txBody>
      </p:sp>
      <p:pic>
        <p:nvPicPr>
          <p:cNvPr id="29701" name="Picture 3" descr="rdt_par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2652713"/>
            <a:ext cx="5969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4"/>
          <p:cNvSpPr txBox="1">
            <a:spLocks noChangeArrowheads="1"/>
          </p:cNvSpPr>
          <p:nvPr/>
        </p:nvSpPr>
        <p:spPr bwMode="auto">
          <a:xfrm>
            <a:off x="1017588" y="3106738"/>
            <a:ext cx="8461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400">
                <a:solidFill>
                  <a:srgbClr val="000099"/>
                </a:solidFill>
                <a:latin typeface="Arial" pitchFamily="34" charset="0"/>
              </a:rPr>
              <a:t>send</a:t>
            </a:r>
          </a:p>
          <a:p>
            <a:r>
              <a:rPr lang="en-US" sz="2400">
                <a:solidFill>
                  <a:srgbClr val="000099"/>
                </a:solidFill>
                <a:latin typeface="Arial" pitchFamily="34" charset="0"/>
              </a:rPr>
              <a:t>side</a:t>
            </a:r>
          </a:p>
        </p:txBody>
      </p:sp>
      <p:sp>
        <p:nvSpPr>
          <p:cNvPr id="29703" name="Text Box 5"/>
          <p:cNvSpPr txBox="1">
            <a:spLocks noChangeArrowheads="1"/>
          </p:cNvSpPr>
          <p:nvPr/>
        </p:nvSpPr>
        <p:spPr bwMode="auto">
          <a:xfrm>
            <a:off x="7192963" y="3116263"/>
            <a:ext cx="116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400">
                <a:solidFill>
                  <a:srgbClr val="000099"/>
                </a:solidFill>
                <a:latin typeface="Arial" pitchFamily="34" charset="0"/>
              </a:rPr>
              <a:t>receive</a:t>
            </a:r>
          </a:p>
          <a:p>
            <a:r>
              <a:rPr lang="en-US" sz="2400">
                <a:solidFill>
                  <a:srgbClr val="000099"/>
                </a:solidFill>
                <a:latin typeface="Arial" pitchFamily="34" charset="0"/>
              </a:rPr>
              <a:t>side</a:t>
            </a:r>
          </a:p>
        </p:txBody>
      </p:sp>
      <p:grpSp>
        <p:nvGrpSpPr>
          <p:cNvPr id="2" name="Group 6"/>
          <p:cNvGrpSpPr>
            <a:grpSpLocks/>
          </p:cNvGrpSpPr>
          <p:nvPr/>
        </p:nvGrpSpPr>
        <p:grpSpPr bwMode="auto">
          <a:xfrm>
            <a:off x="227013" y="1460500"/>
            <a:ext cx="3965575" cy="1416050"/>
            <a:chOff x="143" y="920"/>
            <a:chExt cx="2498" cy="892"/>
          </a:xfrm>
        </p:grpSpPr>
        <p:sp>
          <p:nvSpPr>
            <p:cNvPr id="29720" name="Text Box 7"/>
            <p:cNvSpPr txBox="1">
              <a:spLocks noChangeArrowheads="1"/>
            </p:cNvSpPr>
            <p:nvPr/>
          </p:nvSpPr>
          <p:spPr bwMode="auto">
            <a:xfrm>
              <a:off x="143" y="920"/>
              <a:ext cx="249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b="1">
                  <a:solidFill>
                    <a:srgbClr val="FF0000"/>
                  </a:solidFill>
                  <a:latin typeface="Courier New" pitchFamily="49" charset="0"/>
                </a:rPr>
                <a:t>rdt_send():</a:t>
              </a:r>
              <a:r>
                <a:rPr lang="en-US" sz="1800">
                  <a:latin typeface="Times New Roman" pitchFamily="18" charset="0"/>
                </a:rPr>
                <a:t> </a:t>
              </a:r>
              <a:r>
                <a:rPr lang="en-US" sz="1800"/>
                <a:t>called from above, (e.g., by app.). Passed data to </a:t>
              </a:r>
            </a:p>
            <a:p>
              <a:r>
                <a:rPr lang="en-US" sz="1800"/>
                <a:t>deliver to receiver upper layer</a:t>
              </a:r>
              <a:endParaRPr lang="en-US" sz="2400"/>
            </a:p>
          </p:txBody>
        </p:sp>
        <p:grpSp>
          <p:nvGrpSpPr>
            <p:cNvPr id="29721" name="Group 8"/>
            <p:cNvGrpSpPr>
              <a:grpSpLocks/>
            </p:cNvGrpSpPr>
            <p:nvPr/>
          </p:nvGrpSpPr>
          <p:grpSpPr bwMode="auto">
            <a:xfrm>
              <a:off x="240" y="930"/>
              <a:ext cx="2370" cy="882"/>
              <a:chOff x="240" y="942"/>
              <a:chExt cx="2370" cy="882"/>
            </a:xfrm>
          </p:grpSpPr>
          <p:sp>
            <p:nvSpPr>
              <p:cNvPr id="29722" name="Line 9"/>
              <p:cNvSpPr>
                <a:spLocks noChangeShapeType="1"/>
              </p:cNvSpPr>
              <p:nvPr/>
            </p:nvSpPr>
            <p:spPr bwMode="auto">
              <a:xfrm>
                <a:off x="942" y="1500"/>
                <a:ext cx="174" cy="32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3" name="Rectangle 10"/>
              <p:cNvSpPr>
                <a:spLocks noChangeArrowheads="1"/>
              </p:cNvSpPr>
              <p:nvPr/>
            </p:nvSpPr>
            <p:spPr bwMode="auto">
              <a:xfrm>
                <a:off x="240" y="94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grpSp>
      </p:grpSp>
      <p:grpSp>
        <p:nvGrpSpPr>
          <p:cNvPr id="4" name="Group 11"/>
          <p:cNvGrpSpPr>
            <a:grpSpLocks/>
          </p:cNvGrpSpPr>
          <p:nvPr/>
        </p:nvGrpSpPr>
        <p:grpSpPr bwMode="auto">
          <a:xfrm>
            <a:off x="276225" y="4381500"/>
            <a:ext cx="3762375" cy="1862138"/>
            <a:chOff x="174" y="2760"/>
            <a:chExt cx="2370" cy="1173"/>
          </a:xfrm>
        </p:grpSpPr>
        <p:sp>
          <p:nvSpPr>
            <p:cNvPr id="29716" name="Text Box 12"/>
            <p:cNvSpPr txBox="1">
              <a:spLocks noChangeArrowheads="1"/>
            </p:cNvSpPr>
            <p:nvPr/>
          </p:nvSpPr>
          <p:spPr bwMode="auto">
            <a:xfrm>
              <a:off x="233" y="3356"/>
              <a:ext cx="214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b="1">
                  <a:solidFill>
                    <a:srgbClr val="FF0000"/>
                  </a:solidFill>
                  <a:latin typeface="Courier New" pitchFamily="49" charset="0"/>
                </a:rPr>
                <a:t>udt_send():</a:t>
              </a:r>
              <a:r>
                <a:rPr lang="en-US" sz="1800">
                  <a:latin typeface="Times New Roman" pitchFamily="18" charset="0"/>
                </a:rPr>
                <a:t> </a:t>
              </a:r>
              <a:r>
                <a:rPr lang="en-US" sz="1800"/>
                <a:t>called by rdt,</a:t>
              </a:r>
            </a:p>
            <a:p>
              <a:r>
                <a:rPr lang="en-US" sz="1800"/>
                <a:t>to transfer packet over </a:t>
              </a:r>
            </a:p>
            <a:p>
              <a:r>
                <a:rPr lang="en-US" sz="1800"/>
                <a:t>unreliable channel to receiver</a:t>
              </a:r>
              <a:endParaRPr lang="en-US" sz="2400"/>
            </a:p>
          </p:txBody>
        </p:sp>
        <p:grpSp>
          <p:nvGrpSpPr>
            <p:cNvPr id="29717" name="Group 13"/>
            <p:cNvGrpSpPr>
              <a:grpSpLocks/>
            </p:cNvGrpSpPr>
            <p:nvPr/>
          </p:nvGrpSpPr>
          <p:grpSpPr bwMode="auto">
            <a:xfrm>
              <a:off x="174" y="2760"/>
              <a:ext cx="2370" cy="1170"/>
              <a:chOff x="174" y="2760"/>
              <a:chExt cx="2370" cy="1170"/>
            </a:xfrm>
          </p:grpSpPr>
          <p:sp>
            <p:nvSpPr>
              <p:cNvPr id="29718" name="Line 14"/>
              <p:cNvSpPr>
                <a:spLocks noChangeShapeType="1"/>
              </p:cNvSpPr>
              <p:nvPr/>
            </p:nvSpPr>
            <p:spPr bwMode="auto">
              <a:xfrm flipV="1">
                <a:off x="882" y="2760"/>
                <a:ext cx="228" cy="6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9" name="Rectangle 15"/>
              <p:cNvSpPr>
                <a:spLocks noChangeArrowheads="1"/>
              </p:cNvSpPr>
              <p:nvPr/>
            </p:nvSpPr>
            <p:spPr bwMode="auto">
              <a:xfrm>
                <a:off x="174" y="337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grpSp>
      </p:grpSp>
      <p:grpSp>
        <p:nvGrpSpPr>
          <p:cNvPr id="6" name="Group 16"/>
          <p:cNvGrpSpPr>
            <a:grpSpLocks/>
          </p:cNvGrpSpPr>
          <p:nvPr/>
        </p:nvGrpSpPr>
        <p:grpSpPr bwMode="auto">
          <a:xfrm>
            <a:off x="4922838" y="4362450"/>
            <a:ext cx="3965575" cy="1647825"/>
            <a:chOff x="3101" y="2748"/>
            <a:chExt cx="2498" cy="1038"/>
          </a:xfrm>
        </p:grpSpPr>
        <p:sp>
          <p:nvSpPr>
            <p:cNvPr id="29712" name="Text Box 17"/>
            <p:cNvSpPr txBox="1">
              <a:spLocks noChangeArrowheads="1"/>
            </p:cNvSpPr>
            <p:nvPr/>
          </p:nvSpPr>
          <p:spPr bwMode="auto">
            <a:xfrm>
              <a:off x="3101" y="3368"/>
              <a:ext cx="24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b="1">
                  <a:solidFill>
                    <a:srgbClr val="FF0000"/>
                  </a:solidFill>
                  <a:latin typeface="Courier New" pitchFamily="49" charset="0"/>
                </a:rPr>
                <a:t>rdt_rcv():</a:t>
              </a:r>
              <a:r>
                <a:rPr lang="en-US" sz="1800">
                  <a:latin typeface="Times New Roman" pitchFamily="18" charset="0"/>
                </a:rPr>
                <a:t> </a:t>
              </a:r>
              <a:r>
                <a:rPr lang="en-US" sz="1800"/>
                <a:t>called when packet arrives on rcv-side of channel</a:t>
              </a:r>
              <a:endParaRPr lang="en-US" sz="2400"/>
            </a:p>
          </p:txBody>
        </p:sp>
        <p:grpSp>
          <p:nvGrpSpPr>
            <p:cNvPr id="29713" name="Group 18"/>
            <p:cNvGrpSpPr>
              <a:grpSpLocks/>
            </p:cNvGrpSpPr>
            <p:nvPr/>
          </p:nvGrpSpPr>
          <p:grpSpPr bwMode="auto">
            <a:xfrm>
              <a:off x="3162" y="2748"/>
              <a:ext cx="2370" cy="1038"/>
              <a:chOff x="3162" y="2748"/>
              <a:chExt cx="2370" cy="1038"/>
            </a:xfrm>
          </p:grpSpPr>
          <p:sp>
            <p:nvSpPr>
              <p:cNvPr id="29714" name="Line 19"/>
              <p:cNvSpPr>
                <a:spLocks noChangeShapeType="1"/>
              </p:cNvSpPr>
              <p:nvPr/>
            </p:nvSpPr>
            <p:spPr bwMode="auto">
              <a:xfrm flipH="1" flipV="1">
                <a:off x="4596" y="2748"/>
                <a:ext cx="300" cy="63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5" name="Rectangle 20"/>
              <p:cNvSpPr>
                <a:spLocks noChangeArrowheads="1"/>
              </p:cNvSpPr>
              <p:nvPr/>
            </p:nvSpPr>
            <p:spPr bwMode="auto">
              <a:xfrm>
                <a:off x="3162" y="3390"/>
                <a:ext cx="2370" cy="39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grpSp>
      </p:grpSp>
      <p:grpSp>
        <p:nvGrpSpPr>
          <p:cNvPr id="8" name="Group 21"/>
          <p:cNvGrpSpPr>
            <a:grpSpLocks/>
          </p:cNvGrpSpPr>
          <p:nvPr/>
        </p:nvGrpSpPr>
        <p:grpSpPr bwMode="auto">
          <a:xfrm>
            <a:off x="4981575" y="1470025"/>
            <a:ext cx="3762375" cy="1349375"/>
            <a:chOff x="3138" y="926"/>
            <a:chExt cx="2370" cy="850"/>
          </a:xfrm>
        </p:grpSpPr>
        <p:sp>
          <p:nvSpPr>
            <p:cNvPr id="29708" name="Text Box 22"/>
            <p:cNvSpPr txBox="1">
              <a:spLocks noChangeArrowheads="1"/>
            </p:cNvSpPr>
            <p:nvPr/>
          </p:nvSpPr>
          <p:spPr bwMode="auto">
            <a:xfrm>
              <a:off x="3215" y="926"/>
              <a:ext cx="20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b="1">
                  <a:solidFill>
                    <a:srgbClr val="FF0000"/>
                  </a:solidFill>
                  <a:latin typeface="Courier New" pitchFamily="49" charset="0"/>
                </a:rPr>
                <a:t>deliver_data():</a:t>
              </a:r>
              <a:r>
                <a:rPr lang="en-US" sz="1800">
                  <a:latin typeface="Times New Roman" pitchFamily="18" charset="0"/>
                </a:rPr>
                <a:t> </a:t>
              </a:r>
              <a:r>
                <a:rPr lang="en-US" sz="1800"/>
                <a:t>called by </a:t>
              </a:r>
              <a:r>
                <a:rPr lang="en-US" sz="1800" b="1"/>
                <a:t>rdt</a:t>
              </a:r>
              <a:r>
                <a:rPr lang="en-US" sz="1800"/>
                <a:t> to deliver data to upper</a:t>
              </a:r>
              <a:endParaRPr lang="en-US" sz="2400"/>
            </a:p>
          </p:txBody>
        </p:sp>
        <p:grpSp>
          <p:nvGrpSpPr>
            <p:cNvPr id="29709" name="Group 23"/>
            <p:cNvGrpSpPr>
              <a:grpSpLocks/>
            </p:cNvGrpSpPr>
            <p:nvPr/>
          </p:nvGrpSpPr>
          <p:grpSpPr bwMode="auto">
            <a:xfrm>
              <a:off x="3138" y="942"/>
              <a:ext cx="2370" cy="834"/>
              <a:chOff x="3138" y="942"/>
              <a:chExt cx="2370" cy="834"/>
            </a:xfrm>
          </p:grpSpPr>
          <p:sp>
            <p:nvSpPr>
              <p:cNvPr id="29710" name="Line 24"/>
              <p:cNvSpPr>
                <a:spLocks noChangeShapeType="1"/>
              </p:cNvSpPr>
              <p:nvPr/>
            </p:nvSpPr>
            <p:spPr bwMode="auto">
              <a:xfrm flipH="1">
                <a:off x="4560" y="1344"/>
                <a:ext cx="15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1" name="Rectangle 25"/>
              <p:cNvSpPr>
                <a:spLocks noChangeArrowheads="1"/>
              </p:cNvSpPr>
              <p:nvPr/>
            </p:nvSpPr>
            <p:spPr bwMode="auto">
              <a:xfrm>
                <a:off x="3138" y="942"/>
                <a:ext cx="2370" cy="39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07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637CD6DC-B1E8-4A23-A4C5-F821054FD4F2}" type="slidenum">
              <a:rPr lang="en-US" sz="1200" smtClean="0"/>
              <a:pPr algn="l"/>
              <a:t>33</a:t>
            </a:fld>
            <a:endParaRPr lang="en-US" sz="1200" smtClean="0"/>
          </a:p>
        </p:txBody>
      </p:sp>
      <p:sp>
        <p:nvSpPr>
          <p:cNvPr id="30724" name="Rectangle 3"/>
          <p:cNvSpPr>
            <a:spLocks noGrp="1" noChangeArrowheads="1"/>
          </p:cNvSpPr>
          <p:nvPr>
            <p:ph type="body" sz="half" idx="1"/>
          </p:nvPr>
        </p:nvSpPr>
        <p:spPr>
          <a:xfrm>
            <a:off x="514350" y="1193800"/>
            <a:ext cx="7947025" cy="3352800"/>
          </a:xfrm>
        </p:spPr>
        <p:txBody>
          <a:bodyPr/>
          <a:lstStyle/>
          <a:p>
            <a:pPr>
              <a:buFont typeface="Wingdings" pitchFamily="2" charset="2"/>
              <a:buNone/>
            </a:pPr>
            <a:r>
              <a:rPr lang="en-US" dirty="0" smtClean="0">
                <a:solidFill>
                  <a:srgbClr val="CC0000"/>
                </a:solidFill>
              </a:rPr>
              <a:t>we</a:t>
            </a:r>
            <a:r>
              <a:rPr lang="ja-JP" altLang="en-US" dirty="0" smtClean="0">
                <a:solidFill>
                  <a:srgbClr val="CC0000"/>
                </a:solidFill>
              </a:rPr>
              <a:t>’</a:t>
            </a:r>
            <a:r>
              <a:rPr lang="en-US" altLang="ja-JP" dirty="0" err="1" smtClean="0">
                <a:solidFill>
                  <a:srgbClr val="CC0000"/>
                </a:solidFill>
              </a:rPr>
              <a:t>ll</a:t>
            </a:r>
            <a:r>
              <a:rPr lang="en-US" altLang="ja-JP" dirty="0" smtClean="0">
                <a:solidFill>
                  <a:srgbClr val="CC0000"/>
                </a:solidFill>
              </a:rPr>
              <a:t>:</a:t>
            </a:r>
          </a:p>
          <a:p>
            <a:r>
              <a:rPr lang="en-US" dirty="0" smtClean="0">
                <a:solidFill>
                  <a:srgbClr val="FF0000"/>
                </a:solidFill>
              </a:rPr>
              <a:t>incrementally develop sender, receiver sides of </a:t>
            </a:r>
            <a:r>
              <a:rPr lang="en-US" u="sng" dirty="0" smtClean="0">
                <a:solidFill>
                  <a:srgbClr val="FF0000"/>
                </a:solidFill>
              </a:rPr>
              <a:t>r</a:t>
            </a:r>
            <a:r>
              <a:rPr lang="en-US" dirty="0" smtClean="0">
                <a:solidFill>
                  <a:srgbClr val="FF0000"/>
                </a:solidFill>
              </a:rPr>
              <a:t>eliable </a:t>
            </a:r>
            <a:r>
              <a:rPr lang="en-US" u="sng" dirty="0" smtClean="0">
                <a:solidFill>
                  <a:srgbClr val="FF0000"/>
                </a:solidFill>
              </a:rPr>
              <a:t>d</a:t>
            </a:r>
            <a:r>
              <a:rPr lang="en-US" dirty="0" smtClean="0">
                <a:solidFill>
                  <a:srgbClr val="FF0000"/>
                </a:solidFill>
              </a:rPr>
              <a:t>ata </a:t>
            </a:r>
            <a:r>
              <a:rPr lang="en-US" u="sng" dirty="0" smtClean="0">
                <a:solidFill>
                  <a:srgbClr val="FF0000"/>
                </a:solidFill>
              </a:rPr>
              <a:t>t</a:t>
            </a:r>
            <a:r>
              <a:rPr lang="en-US" dirty="0" smtClean="0">
                <a:solidFill>
                  <a:srgbClr val="FF0000"/>
                </a:solidFill>
              </a:rPr>
              <a:t>ransfer protocol (</a:t>
            </a:r>
            <a:r>
              <a:rPr lang="en-US" dirty="0" err="1" smtClean="0">
                <a:solidFill>
                  <a:srgbClr val="FF0000"/>
                </a:solidFill>
              </a:rPr>
              <a:t>rdt</a:t>
            </a:r>
            <a:r>
              <a:rPr lang="en-US" dirty="0" smtClean="0">
                <a:solidFill>
                  <a:srgbClr val="FF0000"/>
                </a:solidFill>
              </a:rPr>
              <a:t>)</a:t>
            </a:r>
          </a:p>
          <a:p>
            <a:r>
              <a:rPr lang="en-US" dirty="0" smtClean="0"/>
              <a:t>consider only </a:t>
            </a:r>
            <a:r>
              <a:rPr lang="en-US" dirty="0" smtClean="0">
                <a:solidFill>
                  <a:srgbClr val="000099"/>
                </a:solidFill>
              </a:rPr>
              <a:t>unidirectional data transfer</a:t>
            </a:r>
          </a:p>
          <a:p>
            <a:pPr lvl="1"/>
            <a:r>
              <a:rPr lang="en-US" dirty="0" smtClean="0"/>
              <a:t>but control info will flow on both directions!</a:t>
            </a:r>
          </a:p>
          <a:p>
            <a:r>
              <a:rPr lang="en-US" dirty="0" smtClean="0">
                <a:solidFill>
                  <a:srgbClr val="000099"/>
                </a:solidFill>
              </a:rPr>
              <a:t>use finite state machines (FSM)  </a:t>
            </a:r>
            <a:r>
              <a:rPr lang="en-US" dirty="0" smtClean="0"/>
              <a:t>to specify sender, receiver</a:t>
            </a:r>
          </a:p>
          <a:p>
            <a:r>
              <a:rPr lang="en-US" dirty="0"/>
              <a:t> </a:t>
            </a:r>
            <a:r>
              <a:rPr lang="en-US" dirty="0" smtClean="0"/>
              <a:t>      = no </a:t>
            </a:r>
            <a:r>
              <a:rPr lang="en-US" dirty="0" err="1" smtClean="0"/>
              <a:t>event.action</a:t>
            </a:r>
            <a:endParaRPr lang="en-US" dirty="0" smtClean="0"/>
          </a:p>
        </p:txBody>
      </p:sp>
      <p:sp>
        <p:nvSpPr>
          <p:cNvPr id="30725" name="Oval 5"/>
          <p:cNvSpPr>
            <a:spLocks noChangeArrowheads="1"/>
          </p:cNvSpPr>
          <p:nvPr/>
        </p:nvSpPr>
        <p:spPr bwMode="auto">
          <a:xfrm>
            <a:off x="3160713" y="4652963"/>
            <a:ext cx="809625" cy="87630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30726" name="Oval 6"/>
          <p:cNvSpPr>
            <a:spLocks noChangeArrowheads="1"/>
          </p:cNvSpPr>
          <p:nvPr/>
        </p:nvSpPr>
        <p:spPr bwMode="auto">
          <a:xfrm>
            <a:off x="3095625" y="4686300"/>
            <a:ext cx="809625" cy="876300"/>
          </a:xfrm>
          <a:prstGeom prst="ellipse">
            <a:avLst/>
          </a:prstGeom>
          <a:solidFill>
            <a:schemeClr val="bg1"/>
          </a:solidFill>
          <a:ln w="19050">
            <a:solidFill>
              <a:schemeClr val="tx1"/>
            </a:solidFill>
            <a:round/>
            <a:headEnd/>
            <a:tailEnd/>
          </a:ln>
        </p:spPr>
        <p:txBody>
          <a:bodyPr wrap="none" anchor="ctr"/>
          <a:lstStyle/>
          <a:p>
            <a:pPr algn="ctr" eaLnBrk="0" hangingPunct="0"/>
            <a:endParaRPr lang="en-US"/>
          </a:p>
        </p:txBody>
      </p:sp>
      <p:sp>
        <p:nvSpPr>
          <p:cNvPr id="30727" name="Text Box 7"/>
          <p:cNvSpPr txBox="1">
            <a:spLocks noChangeArrowheads="1"/>
          </p:cNvSpPr>
          <p:nvPr/>
        </p:nvSpPr>
        <p:spPr bwMode="auto">
          <a:xfrm>
            <a:off x="3103563" y="4816475"/>
            <a:ext cx="73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state</a:t>
            </a:r>
          </a:p>
          <a:p>
            <a:r>
              <a:rPr lang="en-US" sz="2000"/>
              <a:t>1</a:t>
            </a:r>
          </a:p>
        </p:txBody>
      </p:sp>
      <p:sp>
        <p:nvSpPr>
          <p:cNvPr id="30728" name="Freeform 8"/>
          <p:cNvSpPr>
            <a:spLocks/>
          </p:cNvSpPr>
          <p:nvPr/>
        </p:nvSpPr>
        <p:spPr bwMode="auto">
          <a:xfrm>
            <a:off x="3981450" y="4638675"/>
            <a:ext cx="3952875" cy="285750"/>
          </a:xfrm>
          <a:custGeom>
            <a:avLst/>
            <a:gdLst>
              <a:gd name="T0" fmla="*/ 0 w 1446"/>
              <a:gd name="T1" fmla="*/ 2147483647 h 180"/>
              <a:gd name="T2" fmla="*/ 2147483647 w 1446"/>
              <a:gd name="T3" fmla="*/ 2147483647 h 180"/>
              <a:gd name="T4" fmla="*/ 0 60000 65536"/>
              <a:gd name="T5" fmla="*/ 0 60000 65536"/>
              <a:gd name="T6" fmla="*/ 0 w 1446"/>
              <a:gd name="T7" fmla="*/ 0 h 180"/>
              <a:gd name="T8" fmla="*/ 1446 w 1446"/>
              <a:gd name="T9" fmla="*/ 180 h 180"/>
            </a:gdLst>
            <a:ahLst/>
            <a:cxnLst>
              <a:cxn ang="T4">
                <a:pos x="T0" y="T1"/>
              </a:cxn>
              <a:cxn ang="T5">
                <a:pos x="T2" y="T3"/>
              </a:cxn>
            </a:cxnLst>
            <a:rect l="T6" t="T7" r="T8" b="T9"/>
            <a:pathLst>
              <a:path w="1446" h="180">
                <a:moveTo>
                  <a:pt x="0" y="180"/>
                </a:moveTo>
                <a:cubicBezTo>
                  <a:pt x="540" y="30"/>
                  <a:pt x="972" y="0"/>
                  <a:pt x="1446" y="168"/>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9" name="Oval 10"/>
          <p:cNvSpPr>
            <a:spLocks noChangeArrowheads="1"/>
          </p:cNvSpPr>
          <p:nvPr/>
        </p:nvSpPr>
        <p:spPr bwMode="auto">
          <a:xfrm>
            <a:off x="7913688" y="4746625"/>
            <a:ext cx="809625" cy="87630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30730" name="Oval 11"/>
          <p:cNvSpPr>
            <a:spLocks noChangeArrowheads="1"/>
          </p:cNvSpPr>
          <p:nvPr/>
        </p:nvSpPr>
        <p:spPr bwMode="auto">
          <a:xfrm>
            <a:off x="7848600" y="4791075"/>
            <a:ext cx="809625" cy="876300"/>
          </a:xfrm>
          <a:prstGeom prst="ellipse">
            <a:avLst/>
          </a:prstGeom>
          <a:solidFill>
            <a:schemeClr val="bg1"/>
          </a:solidFill>
          <a:ln w="19050">
            <a:solidFill>
              <a:schemeClr val="tx1"/>
            </a:solidFill>
            <a:round/>
            <a:headEnd/>
            <a:tailEnd/>
          </a:ln>
        </p:spPr>
        <p:txBody>
          <a:bodyPr wrap="none" anchor="ctr"/>
          <a:lstStyle/>
          <a:p>
            <a:pPr algn="ctr" eaLnBrk="0" hangingPunct="0"/>
            <a:endParaRPr lang="en-US"/>
          </a:p>
        </p:txBody>
      </p:sp>
      <p:sp>
        <p:nvSpPr>
          <p:cNvPr id="30731" name="Text Box 12"/>
          <p:cNvSpPr txBox="1">
            <a:spLocks noChangeArrowheads="1"/>
          </p:cNvSpPr>
          <p:nvPr/>
        </p:nvSpPr>
        <p:spPr bwMode="auto">
          <a:xfrm>
            <a:off x="7856538" y="4921250"/>
            <a:ext cx="73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state</a:t>
            </a:r>
          </a:p>
          <a:p>
            <a:r>
              <a:rPr lang="en-US" sz="2000"/>
              <a:t>2</a:t>
            </a:r>
          </a:p>
        </p:txBody>
      </p:sp>
      <p:sp>
        <p:nvSpPr>
          <p:cNvPr id="30732" name="Text Box 13"/>
          <p:cNvSpPr txBox="1">
            <a:spLocks noChangeArrowheads="1"/>
          </p:cNvSpPr>
          <p:nvPr/>
        </p:nvSpPr>
        <p:spPr bwMode="auto">
          <a:xfrm>
            <a:off x="4211638" y="4003675"/>
            <a:ext cx="3152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solidFill>
                  <a:srgbClr val="CC0000"/>
                </a:solidFill>
              </a:rPr>
              <a:t>event causing state transition</a:t>
            </a:r>
            <a:endParaRPr lang="en-US" sz="2400">
              <a:solidFill>
                <a:srgbClr val="CC0000"/>
              </a:solidFill>
            </a:endParaRPr>
          </a:p>
        </p:txBody>
      </p:sp>
      <p:sp>
        <p:nvSpPr>
          <p:cNvPr id="30733" name="Text Box 14"/>
          <p:cNvSpPr txBox="1">
            <a:spLocks noChangeArrowheads="1"/>
          </p:cNvSpPr>
          <p:nvPr/>
        </p:nvSpPr>
        <p:spPr bwMode="auto">
          <a:xfrm>
            <a:off x="4138613" y="4298950"/>
            <a:ext cx="3421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solidFill>
                  <a:srgbClr val="CC0000"/>
                </a:solidFill>
              </a:rPr>
              <a:t>actions taken on state transition</a:t>
            </a:r>
            <a:endParaRPr lang="en-US" sz="2400">
              <a:solidFill>
                <a:srgbClr val="CC0000"/>
              </a:solidFill>
            </a:endParaRPr>
          </a:p>
        </p:txBody>
      </p:sp>
      <p:sp>
        <p:nvSpPr>
          <p:cNvPr id="30734" name="Line 15"/>
          <p:cNvSpPr>
            <a:spLocks noChangeShapeType="1"/>
          </p:cNvSpPr>
          <p:nvPr/>
        </p:nvSpPr>
        <p:spPr bwMode="auto">
          <a:xfrm>
            <a:off x="4105275" y="4352925"/>
            <a:ext cx="33813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Rectangle 16"/>
          <p:cNvSpPr>
            <a:spLocks noChangeArrowheads="1"/>
          </p:cNvSpPr>
          <p:nvPr/>
        </p:nvSpPr>
        <p:spPr bwMode="auto">
          <a:xfrm>
            <a:off x="123825" y="4686300"/>
            <a:ext cx="27717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eaLnBrk="0" hangingPunct="0">
              <a:lnSpc>
                <a:spcPct val="85000"/>
              </a:lnSpc>
              <a:spcBef>
                <a:spcPct val="20000"/>
              </a:spcBef>
              <a:buClr>
                <a:srgbClr val="000099"/>
              </a:buClr>
              <a:buSzPct val="65000"/>
              <a:buFont typeface="Wingdings" pitchFamily="2" charset="2"/>
              <a:buNone/>
            </a:pPr>
            <a:r>
              <a:rPr lang="en-US" sz="1800">
                <a:solidFill>
                  <a:srgbClr val="CC0000"/>
                </a:solidFill>
              </a:rPr>
              <a:t>state:</a:t>
            </a:r>
            <a:r>
              <a:rPr lang="en-US" sz="1800"/>
              <a:t> when in this </a:t>
            </a:r>
            <a:r>
              <a:rPr lang="ja-JP" altLang="en-US" sz="1800"/>
              <a:t>“</a:t>
            </a:r>
            <a:r>
              <a:rPr lang="en-US" altLang="ja-JP" sz="1800"/>
              <a:t>state</a:t>
            </a:r>
            <a:r>
              <a:rPr lang="ja-JP" altLang="en-US" sz="1800"/>
              <a:t>”</a:t>
            </a:r>
            <a:r>
              <a:rPr lang="en-US" altLang="ja-JP" sz="1800"/>
              <a:t> next state uniquely determined by next event</a:t>
            </a:r>
            <a:endParaRPr lang="en-US" sz="1800"/>
          </a:p>
        </p:txBody>
      </p:sp>
      <p:sp>
        <p:nvSpPr>
          <p:cNvPr id="30736" name="Freeform 17"/>
          <p:cNvSpPr>
            <a:spLocks/>
          </p:cNvSpPr>
          <p:nvPr/>
        </p:nvSpPr>
        <p:spPr bwMode="auto">
          <a:xfrm>
            <a:off x="3381375" y="5562600"/>
            <a:ext cx="95250" cy="581025"/>
          </a:xfrm>
          <a:custGeom>
            <a:avLst/>
            <a:gdLst>
              <a:gd name="T0" fmla="*/ 2147483647 w 60"/>
              <a:gd name="T1" fmla="*/ 2147483647 h 366"/>
              <a:gd name="T2" fmla="*/ 2147483647 w 60"/>
              <a:gd name="T3" fmla="*/ 0 h 366"/>
              <a:gd name="T4" fmla="*/ 0 60000 65536"/>
              <a:gd name="T5" fmla="*/ 0 60000 65536"/>
              <a:gd name="T6" fmla="*/ 0 w 60"/>
              <a:gd name="T7" fmla="*/ 0 h 366"/>
              <a:gd name="T8" fmla="*/ 60 w 60"/>
              <a:gd name="T9" fmla="*/ 366 h 366"/>
            </a:gdLst>
            <a:ahLst/>
            <a:cxnLst>
              <a:cxn ang="T4">
                <a:pos x="T0" y="T1"/>
              </a:cxn>
              <a:cxn ang="T5">
                <a:pos x="T2" y="T3"/>
              </a:cxn>
            </a:cxnLst>
            <a:rect l="T6" t="T7" r="T8" b="T9"/>
            <a:pathLst>
              <a:path w="60" h="366">
                <a:moveTo>
                  <a:pt x="48" y="366"/>
                </a:moveTo>
                <a:cubicBezTo>
                  <a:pt x="0" y="204"/>
                  <a:pt x="60" y="55"/>
                  <a:pt x="60" y="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37" name="Freeform 18"/>
          <p:cNvSpPr>
            <a:spLocks/>
          </p:cNvSpPr>
          <p:nvPr/>
        </p:nvSpPr>
        <p:spPr bwMode="auto">
          <a:xfrm flipH="1" flipV="1">
            <a:off x="8524875" y="5600700"/>
            <a:ext cx="95250" cy="581025"/>
          </a:xfrm>
          <a:custGeom>
            <a:avLst/>
            <a:gdLst>
              <a:gd name="T0" fmla="*/ 2147483647 w 60"/>
              <a:gd name="T1" fmla="*/ 2147483647 h 366"/>
              <a:gd name="T2" fmla="*/ 2147483647 w 60"/>
              <a:gd name="T3" fmla="*/ 0 h 366"/>
              <a:gd name="T4" fmla="*/ 0 60000 65536"/>
              <a:gd name="T5" fmla="*/ 0 60000 65536"/>
              <a:gd name="T6" fmla="*/ 0 w 60"/>
              <a:gd name="T7" fmla="*/ 0 h 366"/>
              <a:gd name="T8" fmla="*/ 60 w 60"/>
              <a:gd name="T9" fmla="*/ 366 h 366"/>
            </a:gdLst>
            <a:ahLst/>
            <a:cxnLst>
              <a:cxn ang="T4">
                <a:pos x="T0" y="T1"/>
              </a:cxn>
              <a:cxn ang="T5">
                <a:pos x="T2" y="T3"/>
              </a:cxn>
            </a:cxnLst>
            <a:rect l="T6" t="T7" r="T8" b="T9"/>
            <a:pathLst>
              <a:path w="60" h="366">
                <a:moveTo>
                  <a:pt x="48" y="366"/>
                </a:moveTo>
                <a:cubicBezTo>
                  <a:pt x="0" y="204"/>
                  <a:pt x="60" y="55"/>
                  <a:pt x="60" y="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38" name="Line 19"/>
          <p:cNvSpPr>
            <a:spLocks noChangeShapeType="1"/>
          </p:cNvSpPr>
          <p:nvPr/>
        </p:nvSpPr>
        <p:spPr bwMode="auto">
          <a:xfrm>
            <a:off x="3905250" y="5305425"/>
            <a:ext cx="1571625" cy="7524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9" name="Text Box 21"/>
          <p:cNvSpPr txBox="1">
            <a:spLocks noChangeArrowheads="1"/>
          </p:cNvSpPr>
          <p:nvPr/>
        </p:nvSpPr>
        <p:spPr bwMode="auto">
          <a:xfrm>
            <a:off x="4672013" y="509905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solidFill>
                  <a:srgbClr val="CC0000"/>
                </a:solidFill>
              </a:rPr>
              <a:t>event</a:t>
            </a:r>
            <a:endParaRPr lang="en-US" sz="2400">
              <a:solidFill>
                <a:srgbClr val="CC0000"/>
              </a:solidFill>
            </a:endParaRPr>
          </a:p>
        </p:txBody>
      </p:sp>
      <p:sp>
        <p:nvSpPr>
          <p:cNvPr id="30740" name="Text Box 22"/>
          <p:cNvSpPr txBox="1">
            <a:spLocks noChangeArrowheads="1"/>
          </p:cNvSpPr>
          <p:nvPr/>
        </p:nvSpPr>
        <p:spPr bwMode="auto">
          <a:xfrm>
            <a:off x="4632325" y="5403850"/>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solidFill>
                  <a:srgbClr val="CC0000"/>
                </a:solidFill>
              </a:rPr>
              <a:t>actions</a:t>
            </a:r>
            <a:endParaRPr lang="en-US" sz="2400">
              <a:solidFill>
                <a:srgbClr val="CC0000"/>
              </a:solidFill>
            </a:endParaRPr>
          </a:p>
        </p:txBody>
      </p:sp>
      <p:sp>
        <p:nvSpPr>
          <p:cNvPr id="30741" name="Line 23"/>
          <p:cNvSpPr>
            <a:spLocks noChangeShapeType="1"/>
          </p:cNvSpPr>
          <p:nvPr/>
        </p:nvSpPr>
        <p:spPr bwMode="auto">
          <a:xfrm>
            <a:off x="4581525" y="5457825"/>
            <a:ext cx="9429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3" name="Rectangle 28"/>
          <p:cNvSpPr>
            <a:spLocks noGrp="1" noChangeArrowheads="1"/>
          </p:cNvSpPr>
          <p:nvPr>
            <p:ph type="title"/>
          </p:nvPr>
        </p:nvSpPr>
        <p:spPr>
          <a:xfrm>
            <a:off x="411163" y="193675"/>
            <a:ext cx="8093075" cy="889000"/>
          </a:xfrm>
        </p:spPr>
        <p:txBody>
          <a:bodyPr/>
          <a:lstStyle/>
          <a:p>
            <a:pPr>
              <a:defRPr/>
            </a:pPr>
            <a:r>
              <a:rPr lang="en-US" sz="3600" dirty="0">
                <a:ea typeface="ＭＳ Ｐゴシック" charset="0"/>
                <a:cs typeface="+mj-cs"/>
              </a:rPr>
              <a:t>Reliable data transfer: getting started</a:t>
            </a:r>
          </a:p>
        </p:txBody>
      </p:sp>
      <p:cxnSp>
        <p:nvCxnSpPr>
          <p:cNvPr id="3" name="Straight Connector 2"/>
          <p:cNvCxnSpPr/>
          <p:nvPr/>
        </p:nvCxnSpPr>
        <p:spPr bwMode="auto">
          <a:xfrm flipV="1">
            <a:off x="1203158" y="4003675"/>
            <a:ext cx="128337" cy="2952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p:nvCxnSpPr>
        <p:spPr bwMode="auto">
          <a:xfrm>
            <a:off x="1331495" y="4003675"/>
            <a:ext cx="178217" cy="2952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17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02F5D176-49EA-4D26-851C-AFEBF424ED0B}" type="slidenum">
              <a:rPr lang="en-US" sz="1200" smtClean="0"/>
              <a:pPr algn="l"/>
              <a:t>34</a:t>
            </a:fld>
            <a:endParaRPr lang="en-US" sz="1200" smtClean="0"/>
          </a:p>
        </p:txBody>
      </p:sp>
      <p:sp>
        <p:nvSpPr>
          <p:cNvPr id="26628" name="Rectangle 2"/>
          <p:cNvSpPr>
            <a:spLocks noGrp="1" noChangeArrowheads="1"/>
          </p:cNvSpPr>
          <p:nvPr>
            <p:ph type="title"/>
          </p:nvPr>
        </p:nvSpPr>
        <p:spPr>
          <a:xfrm>
            <a:off x="411163" y="188913"/>
            <a:ext cx="8001000" cy="1004887"/>
          </a:xfrm>
        </p:spPr>
        <p:txBody>
          <a:bodyPr/>
          <a:lstStyle/>
          <a:p>
            <a:pPr>
              <a:defRPr/>
            </a:pPr>
            <a:r>
              <a:rPr lang="en-US" sz="3600">
                <a:ea typeface="ＭＳ Ｐゴシック" charset="0"/>
                <a:cs typeface="+mj-cs"/>
              </a:rPr>
              <a:t>rdt1.0: </a:t>
            </a:r>
            <a:r>
              <a:rPr lang="en-US">
                <a:ea typeface="ＭＳ Ｐゴシック" charset="0"/>
                <a:cs typeface="+mj-cs"/>
              </a:rPr>
              <a:t>reliable transfer over a reliable channel</a:t>
            </a:r>
          </a:p>
        </p:txBody>
      </p:sp>
      <p:sp>
        <p:nvSpPr>
          <p:cNvPr id="26629" name="Rectangle 3"/>
          <p:cNvSpPr>
            <a:spLocks noGrp="1" noChangeArrowheads="1"/>
          </p:cNvSpPr>
          <p:nvPr>
            <p:ph type="body" sz="half" idx="1"/>
          </p:nvPr>
        </p:nvSpPr>
        <p:spPr>
          <a:xfrm>
            <a:off x="431800" y="1331913"/>
            <a:ext cx="7896225" cy="3019425"/>
          </a:xfrm>
        </p:spPr>
        <p:txBody>
          <a:bodyPr/>
          <a:lstStyle/>
          <a:p>
            <a:pPr>
              <a:spcBef>
                <a:spcPts val="0"/>
              </a:spcBef>
              <a:buFont typeface="Wingdings" charset="0"/>
              <a:buChar char="v"/>
              <a:defRPr/>
            </a:pPr>
            <a:r>
              <a:rPr lang="en-US" dirty="0">
                <a:solidFill>
                  <a:srgbClr val="FF0000"/>
                </a:solidFill>
                <a:ea typeface="ＭＳ Ｐゴシック" charset="0"/>
                <a:cs typeface="+mn-cs"/>
              </a:rPr>
              <a:t>underlying channel perfectly reliable</a:t>
            </a:r>
          </a:p>
          <a:p>
            <a:pPr lvl="1">
              <a:spcBef>
                <a:spcPts val="0"/>
              </a:spcBef>
              <a:buFont typeface="Wingdings" charset="0"/>
              <a:buChar char="§"/>
              <a:defRPr/>
            </a:pPr>
            <a:r>
              <a:rPr lang="en-US" dirty="0">
                <a:solidFill>
                  <a:srgbClr val="000099"/>
                </a:solidFill>
                <a:ea typeface="ＭＳ Ｐゴシック" charset="0"/>
              </a:rPr>
              <a:t>no bit errors</a:t>
            </a:r>
          </a:p>
          <a:p>
            <a:pPr lvl="1">
              <a:spcBef>
                <a:spcPts val="0"/>
              </a:spcBef>
              <a:buFont typeface="Wingdings" charset="0"/>
              <a:buChar char="§"/>
              <a:defRPr/>
            </a:pPr>
            <a:r>
              <a:rPr lang="en-US" dirty="0">
                <a:solidFill>
                  <a:srgbClr val="000099"/>
                </a:solidFill>
                <a:ea typeface="ＭＳ Ｐゴシック" charset="0"/>
              </a:rPr>
              <a:t>no loss of packets</a:t>
            </a:r>
          </a:p>
          <a:p>
            <a:pPr>
              <a:spcBef>
                <a:spcPts val="0"/>
              </a:spcBef>
              <a:buFont typeface="Wingdings" charset="0"/>
              <a:buChar char="v"/>
              <a:defRPr/>
            </a:pPr>
            <a:r>
              <a:rPr lang="en-US" dirty="0">
                <a:solidFill>
                  <a:srgbClr val="FF0000"/>
                </a:solidFill>
                <a:ea typeface="ＭＳ Ｐゴシック" charset="0"/>
                <a:cs typeface="+mn-cs"/>
              </a:rPr>
              <a:t>separate FSMs for sender, receiver:</a:t>
            </a:r>
          </a:p>
          <a:p>
            <a:pPr lvl="1">
              <a:spcBef>
                <a:spcPts val="0"/>
              </a:spcBef>
              <a:buFont typeface="Wingdings" charset="0"/>
              <a:buChar char="§"/>
              <a:defRPr/>
            </a:pPr>
            <a:r>
              <a:rPr lang="en-US" dirty="0">
                <a:ea typeface="ＭＳ Ｐゴシック" charset="0"/>
              </a:rPr>
              <a:t>sender sends data into underlying channel</a:t>
            </a:r>
          </a:p>
          <a:p>
            <a:pPr lvl="1">
              <a:spcBef>
                <a:spcPts val="0"/>
              </a:spcBef>
              <a:buFont typeface="Wingdings" charset="0"/>
              <a:buChar char="§"/>
              <a:defRPr/>
            </a:pPr>
            <a:r>
              <a:rPr lang="en-US" dirty="0">
                <a:ea typeface="ＭＳ Ｐゴシック" charset="0"/>
              </a:rPr>
              <a:t>receiver reads data from underlying channel</a:t>
            </a:r>
          </a:p>
        </p:txBody>
      </p:sp>
      <p:sp>
        <p:nvSpPr>
          <p:cNvPr id="31750" name="Oval 4"/>
          <p:cNvSpPr>
            <a:spLocks noChangeArrowheads="1"/>
          </p:cNvSpPr>
          <p:nvPr/>
        </p:nvSpPr>
        <p:spPr bwMode="auto">
          <a:xfrm>
            <a:off x="808038" y="4246563"/>
            <a:ext cx="955675" cy="1011237"/>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1751" name="Text Box 5"/>
          <p:cNvSpPr txBox="1">
            <a:spLocks noChangeArrowheads="1"/>
          </p:cNvSpPr>
          <p:nvPr/>
        </p:nvSpPr>
        <p:spPr bwMode="auto">
          <a:xfrm>
            <a:off x="744538" y="4332288"/>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call from above</a:t>
            </a:r>
            <a:endParaRPr lang="en-US">
              <a:latin typeface="Times New Roman" pitchFamily="18" charset="0"/>
            </a:endParaRPr>
          </a:p>
        </p:txBody>
      </p:sp>
      <p:sp>
        <p:nvSpPr>
          <p:cNvPr id="31752" name="Freeform 6"/>
          <p:cNvSpPr>
            <a:spLocks/>
          </p:cNvSpPr>
          <p:nvPr/>
        </p:nvSpPr>
        <p:spPr bwMode="auto">
          <a:xfrm>
            <a:off x="1617663" y="4230688"/>
            <a:ext cx="611187" cy="1027112"/>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53" name="Text Box 7"/>
          <p:cNvSpPr txBox="1">
            <a:spLocks noChangeArrowheads="1"/>
          </p:cNvSpPr>
          <p:nvPr/>
        </p:nvSpPr>
        <p:spPr bwMode="auto">
          <a:xfrm>
            <a:off x="2070100" y="4754563"/>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packet = make_pkt(data)</a:t>
            </a:r>
          </a:p>
          <a:p>
            <a:pPr algn="l"/>
            <a:r>
              <a:rPr lang="en-US">
                <a:latin typeface="Arial" pitchFamily="34" charset="0"/>
              </a:rPr>
              <a:t>udt_send(packet)</a:t>
            </a:r>
            <a:endParaRPr lang="en-US">
              <a:latin typeface="Times New Roman" pitchFamily="18" charset="0"/>
            </a:endParaRPr>
          </a:p>
        </p:txBody>
      </p:sp>
      <p:sp>
        <p:nvSpPr>
          <p:cNvPr id="31754" name="Text Box 8"/>
          <p:cNvSpPr txBox="1">
            <a:spLocks noChangeArrowheads="1"/>
          </p:cNvSpPr>
          <p:nvPr/>
        </p:nvSpPr>
        <p:spPr bwMode="auto">
          <a:xfrm>
            <a:off x="2028825" y="4287838"/>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rdt_send(data)</a:t>
            </a:r>
            <a:endParaRPr lang="en-US">
              <a:latin typeface="Times New Roman" pitchFamily="18" charset="0"/>
            </a:endParaRPr>
          </a:p>
        </p:txBody>
      </p:sp>
      <p:sp>
        <p:nvSpPr>
          <p:cNvPr id="31755" name="Line 9"/>
          <p:cNvSpPr>
            <a:spLocks noChangeShapeType="1"/>
          </p:cNvSpPr>
          <p:nvPr/>
        </p:nvSpPr>
        <p:spPr bwMode="auto">
          <a:xfrm>
            <a:off x="2128838" y="4630738"/>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0"/>
          <p:cNvSpPr>
            <a:spLocks noChangeShapeType="1"/>
          </p:cNvSpPr>
          <p:nvPr/>
        </p:nvSpPr>
        <p:spPr bwMode="auto">
          <a:xfrm>
            <a:off x="484188" y="4230688"/>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7" name="Text Box 11"/>
          <p:cNvSpPr txBox="1">
            <a:spLocks noChangeArrowheads="1"/>
          </p:cNvSpPr>
          <p:nvPr/>
        </p:nvSpPr>
        <p:spPr bwMode="auto">
          <a:xfrm>
            <a:off x="6335713" y="4613275"/>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extract (packet,data)</a:t>
            </a:r>
          </a:p>
          <a:p>
            <a:pPr algn="l"/>
            <a:r>
              <a:rPr lang="en-US">
                <a:latin typeface="Arial" pitchFamily="34" charset="0"/>
              </a:rPr>
              <a:t>deliver_data(data)</a:t>
            </a:r>
            <a:endParaRPr lang="en-US">
              <a:latin typeface="Times New Roman" pitchFamily="18" charset="0"/>
            </a:endParaRPr>
          </a:p>
        </p:txBody>
      </p:sp>
      <p:sp>
        <p:nvSpPr>
          <p:cNvPr id="31758" name="Oval 12"/>
          <p:cNvSpPr>
            <a:spLocks noChangeArrowheads="1"/>
          </p:cNvSpPr>
          <p:nvPr/>
        </p:nvSpPr>
        <p:spPr bwMode="auto">
          <a:xfrm>
            <a:off x="5116513" y="4232275"/>
            <a:ext cx="955675" cy="1011238"/>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1759" name="Text Box 13"/>
          <p:cNvSpPr txBox="1">
            <a:spLocks noChangeArrowheads="1"/>
          </p:cNvSpPr>
          <p:nvPr/>
        </p:nvSpPr>
        <p:spPr bwMode="auto">
          <a:xfrm>
            <a:off x="5053013" y="4318000"/>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call from below</a:t>
            </a:r>
            <a:endParaRPr lang="en-US">
              <a:latin typeface="Times New Roman" pitchFamily="18" charset="0"/>
            </a:endParaRPr>
          </a:p>
        </p:txBody>
      </p:sp>
      <p:sp>
        <p:nvSpPr>
          <p:cNvPr id="31760" name="Freeform 14"/>
          <p:cNvSpPr>
            <a:spLocks/>
          </p:cNvSpPr>
          <p:nvPr/>
        </p:nvSpPr>
        <p:spPr bwMode="auto">
          <a:xfrm>
            <a:off x="5926138" y="4216400"/>
            <a:ext cx="611187" cy="102711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1" name="Text Box 15"/>
          <p:cNvSpPr txBox="1">
            <a:spLocks noChangeArrowheads="1"/>
          </p:cNvSpPr>
          <p:nvPr/>
        </p:nvSpPr>
        <p:spPr bwMode="auto">
          <a:xfrm>
            <a:off x="6337300" y="4273550"/>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endParaRPr lang="en-US">
              <a:latin typeface="Times New Roman" pitchFamily="18" charset="0"/>
            </a:endParaRPr>
          </a:p>
        </p:txBody>
      </p:sp>
      <p:sp>
        <p:nvSpPr>
          <p:cNvPr id="31762" name="Line 16"/>
          <p:cNvSpPr>
            <a:spLocks noChangeShapeType="1"/>
          </p:cNvSpPr>
          <p:nvPr/>
        </p:nvSpPr>
        <p:spPr bwMode="auto">
          <a:xfrm>
            <a:off x="6437313" y="4616450"/>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3" name="Line 17"/>
          <p:cNvSpPr>
            <a:spLocks noChangeShapeType="1"/>
          </p:cNvSpPr>
          <p:nvPr/>
        </p:nvSpPr>
        <p:spPr bwMode="auto">
          <a:xfrm>
            <a:off x="4792663" y="4216400"/>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4" name="Rectangle 18"/>
          <p:cNvSpPr>
            <a:spLocks noChangeArrowheads="1"/>
          </p:cNvSpPr>
          <p:nvPr/>
        </p:nvSpPr>
        <p:spPr bwMode="auto">
          <a:xfrm>
            <a:off x="6351588" y="4292600"/>
            <a:ext cx="1541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atin typeface="Arial" pitchFamily="34" charset="0"/>
              </a:rPr>
              <a:t>rdt_rcv(packet)</a:t>
            </a:r>
          </a:p>
        </p:txBody>
      </p:sp>
      <p:sp>
        <p:nvSpPr>
          <p:cNvPr id="31765" name="Text Box 19"/>
          <p:cNvSpPr txBox="1">
            <a:spLocks noChangeArrowheads="1"/>
          </p:cNvSpPr>
          <p:nvPr/>
        </p:nvSpPr>
        <p:spPr bwMode="auto">
          <a:xfrm>
            <a:off x="2116138" y="5540375"/>
            <a:ext cx="108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400">
                <a:solidFill>
                  <a:srgbClr val="CC0000"/>
                </a:solidFill>
              </a:rPr>
              <a:t>sender</a:t>
            </a:r>
          </a:p>
        </p:txBody>
      </p:sp>
      <p:sp>
        <p:nvSpPr>
          <p:cNvPr id="31766" name="Text Box 20"/>
          <p:cNvSpPr txBox="1">
            <a:spLocks noChangeArrowheads="1"/>
          </p:cNvSpPr>
          <p:nvPr/>
        </p:nvSpPr>
        <p:spPr bwMode="auto">
          <a:xfrm>
            <a:off x="5961063" y="5537200"/>
            <a:ext cx="124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400">
                <a:solidFill>
                  <a:srgbClr val="CC0000"/>
                </a:solidFill>
              </a:rPr>
              <a:t>receiver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27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8DC56E29-6F32-4F7D-8DED-A4C8B76FB563}" type="slidenum">
              <a:rPr lang="en-US" sz="1200" smtClean="0"/>
              <a:pPr algn="l"/>
              <a:t>35</a:t>
            </a:fld>
            <a:endParaRPr lang="en-US" sz="1200" smtClean="0"/>
          </a:p>
        </p:txBody>
      </p:sp>
      <p:sp>
        <p:nvSpPr>
          <p:cNvPr id="27652" name="Rectangle 3"/>
          <p:cNvSpPr>
            <a:spLocks noGrp="1" noChangeArrowheads="1"/>
          </p:cNvSpPr>
          <p:nvPr>
            <p:ph type="body" sz="half" idx="1"/>
          </p:nvPr>
        </p:nvSpPr>
        <p:spPr>
          <a:xfrm>
            <a:off x="609600" y="1366838"/>
            <a:ext cx="7896225" cy="4448175"/>
          </a:xfrm>
        </p:spPr>
        <p:txBody>
          <a:bodyPr/>
          <a:lstStyle/>
          <a:p>
            <a:pPr>
              <a:lnSpc>
                <a:spcPct val="75000"/>
              </a:lnSpc>
              <a:spcBef>
                <a:spcPts val="0"/>
              </a:spcBef>
              <a:buFont typeface="Wingdings" charset="0"/>
              <a:buChar char="v"/>
              <a:defRPr/>
            </a:pPr>
            <a:r>
              <a:rPr lang="en-US" dirty="0">
                <a:solidFill>
                  <a:srgbClr val="FF0000"/>
                </a:solidFill>
                <a:ea typeface="ＭＳ Ｐゴシック" charset="0"/>
                <a:cs typeface="+mn-cs"/>
              </a:rPr>
              <a:t>underlying channel may flip bits in packet</a:t>
            </a:r>
          </a:p>
          <a:p>
            <a:pPr lvl="1">
              <a:lnSpc>
                <a:spcPct val="75000"/>
              </a:lnSpc>
              <a:spcBef>
                <a:spcPts val="0"/>
              </a:spcBef>
              <a:buFont typeface="Wingdings" charset="0"/>
              <a:buChar char="§"/>
              <a:defRPr/>
            </a:pPr>
            <a:r>
              <a:rPr lang="en-US" dirty="0">
                <a:ea typeface="ＭＳ Ｐゴシック" charset="0"/>
              </a:rPr>
              <a:t>checksum to detect bit errors</a:t>
            </a:r>
          </a:p>
          <a:p>
            <a:pPr>
              <a:lnSpc>
                <a:spcPct val="75000"/>
              </a:lnSpc>
              <a:spcBef>
                <a:spcPts val="0"/>
              </a:spcBef>
              <a:buFont typeface="Wingdings" charset="0"/>
              <a:buChar char="v"/>
              <a:defRPr/>
            </a:pPr>
            <a:r>
              <a:rPr lang="en-US" i="1" dirty="0">
                <a:ea typeface="ＭＳ Ｐゴシック" charset="0"/>
                <a:cs typeface="+mn-cs"/>
              </a:rPr>
              <a:t>the</a:t>
            </a:r>
            <a:r>
              <a:rPr lang="en-US" dirty="0">
                <a:ea typeface="ＭＳ Ｐゴシック" charset="0"/>
                <a:cs typeface="+mn-cs"/>
              </a:rPr>
              <a:t> question: how to recover from errors:</a:t>
            </a:r>
          </a:p>
          <a:p>
            <a:pPr lvl="1">
              <a:lnSpc>
                <a:spcPct val="75000"/>
              </a:lnSpc>
              <a:spcBef>
                <a:spcPts val="0"/>
              </a:spcBef>
              <a:buFont typeface="Wingdings" charset="0"/>
              <a:buChar char="§"/>
              <a:defRPr/>
            </a:pPr>
            <a:r>
              <a:rPr lang="en-US" i="1" dirty="0">
                <a:solidFill>
                  <a:srgbClr val="CC0000"/>
                </a:solidFill>
                <a:ea typeface="ＭＳ Ｐゴシック" charset="0"/>
              </a:rPr>
              <a:t>acknowledgements (ACKs):</a:t>
            </a:r>
            <a:r>
              <a:rPr lang="en-US" dirty="0">
                <a:ea typeface="ＭＳ Ｐゴシック" charset="0"/>
              </a:rPr>
              <a:t> receiver explicitly tells sender that </a:t>
            </a:r>
            <a:r>
              <a:rPr lang="en-US" dirty="0" err="1">
                <a:ea typeface="ＭＳ Ｐゴシック" charset="0"/>
              </a:rPr>
              <a:t>pkt</a:t>
            </a:r>
            <a:r>
              <a:rPr lang="en-US" dirty="0">
                <a:ea typeface="ＭＳ Ｐゴシック" charset="0"/>
              </a:rPr>
              <a:t> received OK</a:t>
            </a:r>
          </a:p>
          <a:p>
            <a:pPr lvl="1">
              <a:lnSpc>
                <a:spcPct val="75000"/>
              </a:lnSpc>
              <a:spcBef>
                <a:spcPts val="0"/>
              </a:spcBef>
              <a:buFont typeface="Wingdings" charset="0"/>
              <a:buChar char="§"/>
              <a:defRPr/>
            </a:pPr>
            <a:r>
              <a:rPr lang="en-US" i="1" dirty="0">
                <a:solidFill>
                  <a:srgbClr val="CC0000"/>
                </a:solidFill>
                <a:ea typeface="ＭＳ Ｐゴシック" charset="0"/>
              </a:rPr>
              <a:t>negative acknowledgements (NAKs):</a:t>
            </a:r>
            <a:r>
              <a:rPr lang="en-US" dirty="0">
                <a:ea typeface="ＭＳ Ｐゴシック" charset="0"/>
              </a:rPr>
              <a:t> receiver explicitly tells sender that </a:t>
            </a:r>
            <a:r>
              <a:rPr lang="en-US" dirty="0" err="1">
                <a:ea typeface="ＭＳ Ｐゴシック" charset="0"/>
              </a:rPr>
              <a:t>pkt</a:t>
            </a:r>
            <a:r>
              <a:rPr lang="en-US" dirty="0">
                <a:ea typeface="ＭＳ Ｐゴシック" charset="0"/>
              </a:rPr>
              <a:t> had errors</a:t>
            </a:r>
          </a:p>
          <a:p>
            <a:pPr lvl="1">
              <a:lnSpc>
                <a:spcPct val="75000"/>
              </a:lnSpc>
              <a:spcBef>
                <a:spcPts val="0"/>
              </a:spcBef>
              <a:buFont typeface="Wingdings" charset="0"/>
              <a:buChar char="§"/>
              <a:defRPr/>
            </a:pPr>
            <a:r>
              <a:rPr lang="en-US" dirty="0">
                <a:ea typeface="ＭＳ Ｐゴシック" charset="0"/>
              </a:rPr>
              <a:t>sender retransmits </a:t>
            </a:r>
            <a:r>
              <a:rPr lang="en-US" dirty="0" err="1">
                <a:ea typeface="ＭＳ Ｐゴシック" charset="0"/>
              </a:rPr>
              <a:t>pkt</a:t>
            </a:r>
            <a:r>
              <a:rPr lang="en-US" dirty="0">
                <a:ea typeface="ＭＳ Ｐゴシック" charset="0"/>
              </a:rPr>
              <a:t> on receipt of NAK</a:t>
            </a:r>
          </a:p>
          <a:p>
            <a:pPr>
              <a:lnSpc>
                <a:spcPct val="75000"/>
              </a:lnSpc>
              <a:spcBef>
                <a:spcPts val="0"/>
              </a:spcBef>
              <a:buFont typeface="Wingdings" charset="0"/>
              <a:buChar char="v"/>
              <a:defRPr/>
            </a:pPr>
            <a:r>
              <a:rPr lang="en-US" dirty="0">
                <a:ea typeface="ＭＳ Ｐゴシック" charset="0"/>
                <a:cs typeface="+mn-cs"/>
              </a:rPr>
              <a:t>new mechanisms in </a:t>
            </a:r>
            <a:r>
              <a:rPr lang="en-US" b="1" dirty="0">
                <a:latin typeface="Courier New" charset="0"/>
                <a:ea typeface="ＭＳ Ｐゴシック" charset="0"/>
                <a:cs typeface="+mn-cs"/>
              </a:rPr>
              <a:t>rdt2.0</a:t>
            </a:r>
            <a:r>
              <a:rPr lang="en-US" dirty="0">
                <a:ea typeface="ＭＳ Ｐゴシック" charset="0"/>
                <a:cs typeface="+mn-cs"/>
              </a:rPr>
              <a:t> (beyond </a:t>
            </a:r>
            <a:r>
              <a:rPr lang="en-US" b="1" dirty="0">
                <a:latin typeface="Courier New" charset="0"/>
                <a:ea typeface="ＭＳ Ｐゴシック" charset="0"/>
                <a:cs typeface="+mn-cs"/>
              </a:rPr>
              <a:t>rdt1.0</a:t>
            </a:r>
            <a:r>
              <a:rPr lang="en-US" dirty="0">
                <a:ea typeface="ＭＳ Ｐゴシック" charset="0"/>
                <a:cs typeface="+mn-cs"/>
              </a:rPr>
              <a:t>):</a:t>
            </a:r>
          </a:p>
          <a:p>
            <a:pPr lvl="1">
              <a:lnSpc>
                <a:spcPct val="75000"/>
              </a:lnSpc>
              <a:spcBef>
                <a:spcPts val="0"/>
              </a:spcBef>
              <a:buFont typeface="Wingdings" charset="0"/>
              <a:buChar char="§"/>
              <a:defRPr/>
            </a:pPr>
            <a:r>
              <a:rPr lang="en-US" dirty="0">
                <a:ea typeface="ＭＳ Ｐゴシック" charset="0"/>
              </a:rPr>
              <a:t>error detection</a:t>
            </a:r>
          </a:p>
          <a:p>
            <a:pPr lvl="1">
              <a:lnSpc>
                <a:spcPct val="75000"/>
              </a:lnSpc>
              <a:spcBef>
                <a:spcPts val="0"/>
              </a:spcBef>
              <a:buFont typeface="Wingdings" charset="0"/>
              <a:buChar char="§"/>
              <a:defRPr/>
            </a:pPr>
            <a:r>
              <a:rPr lang="en-US" dirty="0">
                <a:ea typeface="ＭＳ Ｐゴシック" charset="0"/>
              </a:rPr>
              <a:t>receiver feedback: control </a:t>
            </a:r>
            <a:r>
              <a:rPr lang="en-US" dirty="0" err="1">
                <a:ea typeface="ＭＳ Ｐゴシック" charset="0"/>
              </a:rPr>
              <a:t>msgs</a:t>
            </a:r>
            <a:r>
              <a:rPr lang="en-US" dirty="0">
                <a:ea typeface="ＭＳ Ｐゴシック" charset="0"/>
              </a:rPr>
              <a:t> (ACK,NAK) </a:t>
            </a:r>
            <a:r>
              <a:rPr lang="en-US" dirty="0" err="1">
                <a:ea typeface="ＭＳ Ｐゴシック" charset="0"/>
              </a:rPr>
              <a:t>rcvr</a:t>
            </a:r>
            <a:r>
              <a:rPr lang="en-US" dirty="0">
                <a:ea typeface="ＭＳ Ｐゴシック" charset="0"/>
              </a:rPr>
              <a:t>-&gt;sender</a:t>
            </a:r>
          </a:p>
        </p:txBody>
      </p:sp>
      <p:sp>
        <p:nvSpPr>
          <p:cNvPr id="27653" name="Rectangle 7"/>
          <p:cNvSpPr>
            <a:spLocks noGrp="1" noChangeArrowheads="1"/>
          </p:cNvSpPr>
          <p:nvPr>
            <p:ph type="title"/>
          </p:nvPr>
        </p:nvSpPr>
        <p:spPr>
          <a:xfrm>
            <a:off x="533400" y="163513"/>
            <a:ext cx="8001000" cy="996950"/>
          </a:xfrm>
        </p:spPr>
        <p:txBody>
          <a:bodyPr/>
          <a:lstStyle/>
          <a:p>
            <a:pPr>
              <a:defRPr/>
            </a:pPr>
            <a:r>
              <a:rPr lang="en-US" dirty="0">
                <a:ea typeface="ＭＳ Ｐゴシック" charset="0"/>
                <a:cs typeface="+mj-cs"/>
              </a:rPr>
              <a:t>rdt2.0: channel with </a:t>
            </a:r>
            <a:r>
              <a:rPr lang="en-US" dirty="0">
                <a:solidFill>
                  <a:srgbClr val="FF0000"/>
                </a:solidFill>
                <a:ea typeface="ＭＳ Ｐゴシック" charset="0"/>
                <a:cs typeface="+mj-cs"/>
              </a:rPr>
              <a:t>bit errors</a:t>
            </a:r>
          </a:p>
        </p:txBody>
      </p:sp>
      <p:sp>
        <p:nvSpPr>
          <p:cNvPr id="32774" name="Rectangle 9"/>
          <p:cNvSpPr>
            <a:spLocks noChangeArrowheads="1"/>
          </p:cNvSpPr>
          <p:nvPr/>
        </p:nvSpPr>
        <p:spPr bwMode="auto">
          <a:xfrm>
            <a:off x="0" y="2516188"/>
            <a:ext cx="9144000" cy="3786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32775" name="Text Box 10"/>
          <p:cNvSpPr txBox="1">
            <a:spLocks noChangeArrowheads="1"/>
          </p:cNvSpPr>
          <p:nvPr/>
        </p:nvSpPr>
        <p:spPr bwMode="auto">
          <a:xfrm>
            <a:off x="1735138" y="3678238"/>
            <a:ext cx="60848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3200" i="1">
                <a:solidFill>
                  <a:srgbClr val="CC0000"/>
                </a:solidFill>
                <a:latin typeface="Gill Sans MT" pitchFamily="34" charset="0"/>
              </a:rPr>
              <a:t>How do humans recover from </a:t>
            </a:r>
            <a:r>
              <a:rPr lang="ja-JP" altLang="en-US" sz="3200" i="1">
                <a:solidFill>
                  <a:srgbClr val="CC0000"/>
                </a:solidFill>
                <a:latin typeface="Gill Sans MT" pitchFamily="34" charset="0"/>
              </a:rPr>
              <a:t>“</a:t>
            </a:r>
            <a:r>
              <a:rPr lang="en-US" altLang="ja-JP" sz="3200" i="1">
                <a:solidFill>
                  <a:srgbClr val="CC0000"/>
                </a:solidFill>
                <a:latin typeface="Gill Sans MT" pitchFamily="34" charset="0"/>
              </a:rPr>
              <a:t>errors</a:t>
            </a:r>
            <a:r>
              <a:rPr lang="ja-JP" altLang="en-US" sz="3200" i="1">
                <a:solidFill>
                  <a:srgbClr val="CC0000"/>
                </a:solidFill>
                <a:latin typeface="Gill Sans MT" pitchFamily="34" charset="0"/>
              </a:rPr>
              <a:t>”</a:t>
            </a:r>
            <a:endParaRPr lang="en-US" altLang="ja-JP" sz="3200" i="1">
              <a:solidFill>
                <a:srgbClr val="CC0000"/>
              </a:solidFill>
              <a:latin typeface="Gill Sans MT" pitchFamily="34" charset="0"/>
            </a:endParaRPr>
          </a:p>
          <a:p>
            <a:r>
              <a:rPr lang="en-US" sz="3200" i="1">
                <a:solidFill>
                  <a:srgbClr val="CC0000"/>
                </a:solidFill>
                <a:latin typeface="Gill Sans MT" pitchFamily="34" charset="0"/>
              </a:rPr>
              <a:t>during conversation?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37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5575BD53-0501-43CF-AFBE-E1E5AF07614E}" type="slidenum">
              <a:rPr lang="en-US" sz="1200" smtClean="0"/>
              <a:pPr algn="l"/>
              <a:t>36</a:t>
            </a:fld>
            <a:endParaRPr lang="en-US" sz="1200" smtClean="0"/>
          </a:p>
        </p:txBody>
      </p:sp>
      <p:sp>
        <p:nvSpPr>
          <p:cNvPr id="28676" name="Rectangle 2"/>
          <p:cNvSpPr>
            <a:spLocks noGrp="1" noChangeArrowheads="1"/>
          </p:cNvSpPr>
          <p:nvPr>
            <p:ph type="body" sz="half" idx="1"/>
          </p:nvPr>
        </p:nvSpPr>
        <p:spPr>
          <a:xfrm>
            <a:off x="609600" y="1366838"/>
            <a:ext cx="7896225" cy="4448175"/>
          </a:xfrm>
        </p:spPr>
        <p:txBody>
          <a:bodyPr/>
          <a:lstStyle/>
          <a:p>
            <a:pPr>
              <a:lnSpc>
                <a:spcPct val="75000"/>
              </a:lnSpc>
              <a:spcBef>
                <a:spcPts val="0"/>
              </a:spcBef>
              <a:buFont typeface="Wingdings" charset="0"/>
              <a:buChar char="v"/>
              <a:defRPr/>
            </a:pPr>
            <a:r>
              <a:rPr lang="en-US" dirty="0">
                <a:ea typeface="ＭＳ Ｐゴシック" charset="0"/>
                <a:cs typeface="+mn-cs"/>
              </a:rPr>
              <a:t>underlying channel may flip bits in packet</a:t>
            </a:r>
          </a:p>
          <a:p>
            <a:pPr lvl="1">
              <a:lnSpc>
                <a:spcPct val="75000"/>
              </a:lnSpc>
              <a:spcBef>
                <a:spcPts val="0"/>
              </a:spcBef>
              <a:buFont typeface="Wingdings" charset="0"/>
              <a:buChar char="§"/>
              <a:defRPr/>
            </a:pPr>
            <a:r>
              <a:rPr lang="en-US" dirty="0">
                <a:solidFill>
                  <a:srgbClr val="FF0000"/>
                </a:solidFill>
                <a:ea typeface="ＭＳ Ｐゴシック" charset="0"/>
              </a:rPr>
              <a:t>checksum to detect bit errors</a:t>
            </a:r>
          </a:p>
          <a:p>
            <a:pPr>
              <a:lnSpc>
                <a:spcPct val="75000"/>
              </a:lnSpc>
              <a:spcBef>
                <a:spcPts val="0"/>
              </a:spcBef>
              <a:buFont typeface="Wingdings" charset="0"/>
              <a:buChar char="v"/>
              <a:defRPr/>
            </a:pPr>
            <a:r>
              <a:rPr lang="en-US" i="1" dirty="0">
                <a:ea typeface="ＭＳ Ｐゴシック" charset="0"/>
                <a:cs typeface="+mn-cs"/>
              </a:rPr>
              <a:t>the</a:t>
            </a:r>
            <a:r>
              <a:rPr lang="en-US" dirty="0">
                <a:ea typeface="ＭＳ Ｐゴシック" charset="0"/>
                <a:cs typeface="+mn-cs"/>
              </a:rPr>
              <a:t> question: how to recover from errors:</a:t>
            </a:r>
          </a:p>
          <a:p>
            <a:pPr lvl="1">
              <a:spcBef>
                <a:spcPct val="45000"/>
              </a:spcBef>
              <a:buFont typeface="Wingdings" charset="0"/>
              <a:buChar char="§"/>
              <a:defRPr/>
            </a:pPr>
            <a:r>
              <a:rPr lang="en-US" i="1" dirty="0">
                <a:solidFill>
                  <a:srgbClr val="CC0000"/>
                </a:solidFill>
                <a:ea typeface="ＭＳ Ｐゴシック" charset="0"/>
              </a:rPr>
              <a:t>acknowledgements (ACKs):</a:t>
            </a:r>
            <a:r>
              <a:rPr lang="en-US" dirty="0">
                <a:ea typeface="ＭＳ Ｐゴシック" charset="0"/>
              </a:rPr>
              <a:t> receiver explicitly tells sender that </a:t>
            </a:r>
            <a:r>
              <a:rPr lang="en-US" dirty="0" err="1">
                <a:ea typeface="ＭＳ Ｐゴシック" charset="0"/>
              </a:rPr>
              <a:t>pkt</a:t>
            </a:r>
            <a:r>
              <a:rPr lang="en-US" dirty="0">
                <a:ea typeface="ＭＳ Ｐゴシック" charset="0"/>
              </a:rPr>
              <a:t> received OK</a:t>
            </a:r>
          </a:p>
          <a:p>
            <a:pPr lvl="1">
              <a:spcBef>
                <a:spcPts val="0"/>
              </a:spcBef>
              <a:buFont typeface="Wingdings" charset="0"/>
              <a:buChar char="§"/>
              <a:defRPr/>
            </a:pPr>
            <a:r>
              <a:rPr lang="en-US" i="1" dirty="0">
                <a:solidFill>
                  <a:srgbClr val="CC0000"/>
                </a:solidFill>
                <a:ea typeface="ＭＳ Ｐゴシック" charset="0"/>
              </a:rPr>
              <a:t>negative acknowledgements (NAKs):</a:t>
            </a:r>
            <a:r>
              <a:rPr lang="en-US" dirty="0">
                <a:ea typeface="ＭＳ Ｐゴシック" charset="0"/>
              </a:rPr>
              <a:t> receiver explicitly tells sender that </a:t>
            </a:r>
            <a:r>
              <a:rPr lang="en-US" dirty="0" err="1">
                <a:ea typeface="ＭＳ Ｐゴシック" charset="0"/>
              </a:rPr>
              <a:t>pkt</a:t>
            </a:r>
            <a:r>
              <a:rPr lang="en-US" dirty="0">
                <a:ea typeface="ＭＳ Ｐゴシック" charset="0"/>
              </a:rPr>
              <a:t> had errors</a:t>
            </a:r>
          </a:p>
          <a:p>
            <a:pPr lvl="1">
              <a:spcBef>
                <a:spcPts val="0"/>
              </a:spcBef>
              <a:buFont typeface="Wingdings" charset="0"/>
              <a:buChar char="§"/>
              <a:defRPr/>
            </a:pPr>
            <a:r>
              <a:rPr lang="en-US" dirty="0">
                <a:solidFill>
                  <a:srgbClr val="FF0000"/>
                </a:solidFill>
                <a:ea typeface="ＭＳ Ｐゴシック" charset="0"/>
              </a:rPr>
              <a:t>sender retransmits </a:t>
            </a:r>
            <a:r>
              <a:rPr lang="en-US" dirty="0" err="1">
                <a:solidFill>
                  <a:srgbClr val="FF0000"/>
                </a:solidFill>
                <a:ea typeface="ＭＳ Ｐゴシック" charset="0"/>
              </a:rPr>
              <a:t>pkt</a:t>
            </a:r>
            <a:r>
              <a:rPr lang="en-US" dirty="0">
                <a:solidFill>
                  <a:srgbClr val="FF0000"/>
                </a:solidFill>
                <a:ea typeface="ＭＳ Ｐゴシック" charset="0"/>
              </a:rPr>
              <a:t> on receipt of NAK</a:t>
            </a:r>
          </a:p>
          <a:p>
            <a:pPr>
              <a:lnSpc>
                <a:spcPct val="75000"/>
              </a:lnSpc>
              <a:spcBef>
                <a:spcPts val="0"/>
              </a:spcBef>
              <a:buFont typeface="Wingdings" charset="0"/>
              <a:buChar char="v"/>
              <a:defRPr/>
            </a:pPr>
            <a:r>
              <a:rPr lang="en-US" dirty="0">
                <a:ea typeface="ＭＳ Ｐゴシック" charset="0"/>
                <a:cs typeface="+mn-cs"/>
              </a:rPr>
              <a:t>new mechanisms in </a:t>
            </a:r>
            <a:r>
              <a:rPr lang="en-US" b="1" dirty="0">
                <a:latin typeface="Courier New" charset="0"/>
                <a:ea typeface="ＭＳ Ｐゴシック" charset="0"/>
                <a:cs typeface="+mn-cs"/>
              </a:rPr>
              <a:t>rdt2.0</a:t>
            </a:r>
            <a:r>
              <a:rPr lang="en-US" dirty="0">
                <a:ea typeface="ＭＳ Ｐゴシック" charset="0"/>
                <a:cs typeface="+mn-cs"/>
              </a:rPr>
              <a:t> (beyond </a:t>
            </a:r>
            <a:r>
              <a:rPr lang="en-US" b="1" dirty="0">
                <a:latin typeface="Courier New" charset="0"/>
                <a:ea typeface="ＭＳ Ｐゴシック" charset="0"/>
                <a:cs typeface="+mn-cs"/>
              </a:rPr>
              <a:t>rdt1.0</a:t>
            </a:r>
            <a:r>
              <a:rPr lang="en-US" dirty="0">
                <a:ea typeface="ＭＳ Ｐゴシック" charset="0"/>
                <a:cs typeface="+mn-cs"/>
              </a:rPr>
              <a:t>):</a:t>
            </a:r>
          </a:p>
          <a:p>
            <a:pPr lvl="1">
              <a:lnSpc>
                <a:spcPct val="75000"/>
              </a:lnSpc>
              <a:spcBef>
                <a:spcPts val="0"/>
              </a:spcBef>
              <a:buFont typeface="Wingdings" charset="0"/>
              <a:buChar char="§"/>
              <a:defRPr/>
            </a:pPr>
            <a:r>
              <a:rPr lang="en-US" dirty="0">
                <a:ea typeface="ＭＳ Ｐゴシック" charset="0"/>
              </a:rPr>
              <a:t>error detection</a:t>
            </a:r>
          </a:p>
          <a:p>
            <a:pPr lvl="1">
              <a:lnSpc>
                <a:spcPct val="75000"/>
              </a:lnSpc>
              <a:spcBef>
                <a:spcPts val="0"/>
              </a:spcBef>
              <a:buFont typeface="Wingdings" charset="0"/>
              <a:buChar char="§"/>
              <a:defRPr/>
            </a:pPr>
            <a:r>
              <a:rPr lang="en-US" dirty="0">
                <a:ea typeface="ＭＳ Ｐゴシック" charset="0"/>
              </a:rPr>
              <a:t>feedback: control </a:t>
            </a:r>
            <a:r>
              <a:rPr lang="en-US" dirty="0" err="1">
                <a:ea typeface="ＭＳ Ｐゴシック" charset="0"/>
              </a:rPr>
              <a:t>msgs</a:t>
            </a:r>
            <a:r>
              <a:rPr lang="en-US" dirty="0">
                <a:ea typeface="ＭＳ Ｐゴシック" charset="0"/>
              </a:rPr>
              <a:t> (ACK,NAK) from receiver to sender</a:t>
            </a:r>
          </a:p>
        </p:txBody>
      </p:sp>
      <p:sp>
        <p:nvSpPr>
          <p:cNvPr id="28677" name="Rectangle 3"/>
          <p:cNvSpPr>
            <a:spLocks noGrp="1" noChangeArrowheads="1"/>
          </p:cNvSpPr>
          <p:nvPr>
            <p:ph type="title"/>
          </p:nvPr>
        </p:nvSpPr>
        <p:spPr>
          <a:xfrm>
            <a:off x="533400" y="163513"/>
            <a:ext cx="8001000" cy="996950"/>
          </a:xfrm>
        </p:spPr>
        <p:txBody>
          <a:bodyPr/>
          <a:lstStyle/>
          <a:p>
            <a:pPr>
              <a:defRPr/>
            </a:pPr>
            <a:r>
              <a:rPr lang="en-US">
                <a:ea typeface="ＭＳ Ｐゴシック" charset="0"/>
                <a:cs typeface="+mj-cs"/>
              </a:rPr>
              <a:t>rdt2.0: channel with bit errors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6849AB73-ECB0-4B91-9C4F-9D2914A52001}" type="slidenum">
              <a:rPr lang="en-US" sz="1200" smtClean="0"/>
              <a:pPr algn="l"/>
              <a:t>37</a:t>
            </a:fld>
            <a:endParaRPr lang="en-US" sz="1200" smtClean="0"/>
          </a:p>
        </p:txBody>
      </p:sp>
      <p:sp>
        <p:nvSpPr>
          <p:cNvPr id="29701" name="Rectangle 2"/>
          <p:cNvSpPr>
            <a:spLocks noGrp="1" noChangeArrowheads="1"/>
          </p:cNvSpPr>
          <p:nvPr>
            <p:ph type="title"/>
          </p:nvPr>
        </p:nvSpPr>
        <p:spPr>
          <a:xfrm>
            <a:off x="1036638" y="141288"/>
            <a:ext cx="6338887" cy="1030287"/>
          </a:xfrm>
        </p:spPr>
        <p:txBody>
          <a:bodyPr/>
          <a:lstStyle/>
          <a:p>
            <a:pPr>
              <a:defRPr/>
            </a:pPr>
            <a:r>
              <a:rPr lang="en-US" sz="4000" dirty="0">
                <a:ea typeface="ＭＳ Ｐゴシック" charset="0"/>
                <a:cs typeface="+mj-cs"/>
              </a:rPr>
              <a:t>rdt2.0: FSM specification</a:t>
            </a:r>
            <a:endParaRPr lang="en-US" dirty="0">
              <a:ea typeface="ＭＳ Ｐゴシック" charset="0"/>
              <a:cs typeface="+mj-cs"/>
            </a:endParaRPr>
          </a:p>
        </p:txBody>
      </p:sp>
      <p:sp>
        <p:nvSpPr>
          <p:cNvPr id="34821" name="Oval 3"/>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4822" name="Text Box 4"/>
          <p:cNvSpPr txBox="1">
            <a:spLocks noChangeArrowheads="1"/>
          </p:cNvSpPr>
          <p:nvPr/>
        </p:nvSpPr>
        <p:spPr bwMode="auto">
          <a:xfrm>
            <a:off x="595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call from above</a:t>
            </a:r>
            <a:endParaRPr lang="en-US">
              <a:latin typeface="Times New Roman" pitchFamily="18" charset="0"/>
            </a:endParaRPr>
          </a:p>
        </p:txBody>
      </p:sp>
      <p:sp>
        <p:nvSpPr>
          <p:cNvPr id="34823" name="Text Box 5"/>
          <p:cNvSpPr txBox="1">
            <a:spLocks noChangeArrowheads="1"/>
          </p:cNvSpPr>
          <p:nvPr/>
        </p:nvSpPr>
        <p:spPr bwMode="auto">
          <a:xfrm>
            <a:off x="1004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sndpkt = make_pkt(data, checksum)</a:t>
            </a:r>
          </a:p>
          <a:p>
            <a:pPr algn="l"/>
            <a:r>
              <a:rPr lang="en-US">
                <a:latin typeface="Arial" pitchFamily="34" charset="0"/>
              </a:rPr>
              <a:t>udt_send(sndpkt)</a:t>
            </a:r>
            <a:endParaRPr lang="en-US">
              <a:latin typeface="Times New Roman" pitchFamily="18" charset="0"/>
            </a:endParaRPr>
          </a:p>
        </p:txBody>
      </p:sp>
      <p:sp>
        <p:nvSpPr>
          <p:cNvPr id="34824" name="Line 6"/>
          <p:cNvSpPr>
            <a:spLocks noChangeShapeType="1"/>
          </p:cNvSpPr>
          <p:nvPr/>
        </p:nvSpPr>
        <p:spPr bwMode="auto">
          <a:xfrm>
            <a:off x="1109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Text Box 7"/>
          <p:cNvSpPr txBox="1">
            <a:spLocks noChangeArrowheads="1"/>
          </p:cNvSpPr>
          <p:nvPr/>
        </p:nvSpPr>
        <p:spPr bwMode="auto">
          <a:xfrm>
            <a:off x="6319838" y="5314950"/>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extract(rcvpkt,data)</a:t>
            </a:r>
          </a:p>
          <a:p>
            <a:pPr algn="l"/>
            <a:r>
              <a:rPr lang="en-US">
                <a:latin typeface="Arial" pitchFamily="34" charset="0"/>
              </a:rPr>
              <a:t>deliver_data(data)</a:t>
            </a:r>
          </a:p>
          <a:p>
            <a:pPr algn="l"/>
            <a:r>
              <a:rPr lang="en-US">
                <a:latin typeface="Arial" pitchFamily="34" charset="0"/>
              </a:rPr>
              <a:t>udt_send(ACK)</a:t>
            </a:r>
            <a:endParaRPr lang="en-US">
              <a:latin typeface="Times New Roman" pitchFamily="18" charset="0"/>
            </a:endParaRPr>
          </a:p>
        </p:txBody>
      </p:sp>
      <p:sp>
        <p:nvSpPr>
          <p:cNvPr id="34826" name="Text Box 8"/>
          <p:cNvSpPr txBox="1">
            <a:spLocks noChangeArrowheads="1"/>
          </p:cNvSpPr>
          <p:nvPr/>
        </p:nvSpPr>
        <p:spPr bwMode="auto">
          <a:xfrm>
            <a:off x="6297613" y="4781550"/>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a:t>
            </a:r>
          </a:p>
          <a:p>
            <a:pPr algn="l"/>
            <a:r>
              <a:rPr lang="en-US">
                <a:latin typeface="Arial" pitchFamily="34" charset="0"/>
              </a:rPr>
              <a:t>   notcorrupt(rcvpkt)</a:t>
            </a:r>
            <a:endParaRPr lang="en-US">
              <a:latin typeface="Times New Roman" pitchFamily="18" charset="0"/>
            </a:endParaRPr>
          </a:p>
        </p:txBody>
      </p:sp>
      <p:sp>
        <p:nvSpPr>
          <p:cNvPr id="34827" name="Line 9"/>
          <p:cNvSpPr>
            <a:spLocks noChangeShapeType="1"/>
          </p:cNvSpPr>
          <p:nvPr/>
        </p:nvSpPr>
        <p:spPr bwMode="auto">
          <a:xfrm>
            <a:off x="6419850"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Freeform 10"/>
          <p:cNvSpPr>
            <a:spLocks/>
          </p:cNvSpPr>
          <p:nvPr/>
        </p:nvSpPr>
        <p:spPr bwMode="auto">
          <a:xfrm flipV="1">
            <a:off x="1057275" y="1979613"/>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9" name="Freeform 11"/>
          <p:cNvSpPr>
            <a:spLocks/>
          </p:cNvSpPr>
          <p:nvPr/>
        </p:nvSpPr>
        <p:spPr bwMode="auto">
          <a:xfrm>
            <a:off x="1104900" y="3140075"/>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0" name="Text Box 12"/>
          <p:cNvSpPr txBox="1">
            <a:spLocks noChangeArrowheads="1"/>
          </p:cNvSpPr>
          <p:nvPr/>
        </p:nvSpPr>
        <p:spPr bwMode="auto">
          <a:xfrm>
            <a:off x="1071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isACK(rcvpkt)</a:t>
            </a:r>
            <a:endParaRPr lang="en-US">
              <a:latin typeface="Times New Roman" pitchFamily="18" charset="0"/>
            </a:endParaRPr>
          </a:p>
        </p:txBody>
      </p:sp>
      <p:sp>
        <p:nvSpPr>
          <p:cNvPr id="34831" name="Line 13"/>
          <p:cNvSpPr>
            <a:spLocks noChangeShapeType="1"/>
          </p:cNvSpPr>
          <p:nvPr/>
        </p:nvSpPr>
        <p:spPr bwMode="auto">
          <a:xfrm>
            <a:off x="1173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Freeform 14"/>
          <p:cNvSpPr>
            <a:spLocks/>
          </p:cNvSpPr>
          <p:nvPr/>
        </p:nvSpPr>
        <p:spPr bwMode="auto">
          <a:xfrm>
            <a:off x="3252788" y="2286000"/>
            <a:ext cx="466725" cy="89376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3" name="Text Box 15"/>
          <p:cNvSpPr txBox="1">
            <a:spLocks noChangeArrowheads="1"/>
          </p:cNvSpPr>
          <p:nvPr/>
        </p:nvSpPr>
        <p:spPr bwMode="auto">
          <a:xfrm>
            <a:off x="3562350"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udt_send(sndpkt)</a:t>
            </a:r>
            <a:endParaRPr lang="en-US">
              <a:latin typeface="Times New Roman" pitchFamily="18" charset="0"/>
            </a:endParaRPr>
          </a:p>
        </p:txBody>
      </p:sp>
      <p:sp>
        <p:nvSpPr>
          <p:cNvPr id="34834" name="Text Box 16"/>
          <p:cNvSpPr txBox="1">
            <a:spLocks noChangeArrowheads="1"/>
          </p:cNvSpPr>
          <p:nvPr/>
        </p:nvSpPr>
        <p:spPr bwMode="auto">
          <a:xfrm>
            <a:off x="3536950" y="1925638"/>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a:t>
            </a:r>
          </a:p>
          <a:p>
            <a:pPr algn="l"/>
            <a:r>
              <a:rPr lang="en-US">
                <a:latin typeface="Arial" pitchFamily="34" charset="0"/>
              </a:rPr>
              <a:t>   isNAK(rcvpkt)</a:t>
            </a:r>
            <a:endParaRPr lang="en-US">
              <a:latin typeface="Times New Roman" pitchFamily="18" charset="0"/>
            </a:endParaRPr>
          </a:p>
        </p:txBody>
      </p:sp>
      <p:sp>
        <p:nvSpPr>
          <p:cNvPr id="34835" name="Line 17"/>
          <p:cNvSpPr>
            <a:spLocks noChangeShapeType="1"/>
          </p:cNvSpPr>
          <p:nvPr/>
        </p:nvSpPr>
        <p:spPr bwMode="auto">
          <a:xfrm>
            <a:off x="3656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4836" name="Group 18"/>
          <p:cNvGrpSpPr>
            <a:grpSpLocks/>
          </p:cNvGrpSpPr>
          <p:nvPr/>
        </p:nvGrpSpPr>
        <p:grpSpPr bwMode="auto">
          <a:xfrm>
            <a:off x="6573838" y="2352675"/>
            <a:ext cx="1924050" cy="858838"/>
            <a:chOff x="2222" y="2660"/>
            <a:chExt cx="1212" cy="541"/>
          </a:xfrm>
        </p:grpSpPr>
        <p:sp>
          <p:nvSpPr>
            <p:cNvPr id="34851" name="Text Box 19"/>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udt_send(NAK)</a:t>
              </a:r>
              <a:endParaRPr lang="en-US">
                <a:latin typeface="Times New Roman" pitchFamily="18" charset="0"/>
              </a:endParaRPr>
            </a:p>
          </p:txBody>
        </p:sp>
        <p:sp>
          <p:nvSpPr>
            <p:cNvPr id="34852" name="Text Box 20"/>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a:t>
              </a:r>
            </a:p>
            <a:p>
              <a:pPr algn="l"/>
              <a:r>
                <a:rPr lang="en-US">
                  <a:latin typeface="Arial" pitchFamily="34" charset="0"/>
                </a:rPr>
                <a:t>  corrupt(rcvpkt)</a:t>
              </a:r>
              <a:endParaRPr lang="en-US">
                <a:latin typeface="Times New Roman" pitchFamily="18" charset="0"/>
              </a:endParaRPr>
            </a:p>
          </p:txBody>
        </p:sp>
        <p:sp>
          <p:nvSpPr>
            <p:cNvPr id="34853" name="Line 21"/>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7" name="Group 22"/>
          <p:cNvGrpSpPr>
            <a:grpSpLocks/>
          </p:cNvGrpSpPr>
          <p:nvPr/>
        </p:nvGrpSpPr>
        <p:grpSpPr bwMode="auto">
          <a:xfrm>
            <a:off x="2292350" y="2222500"/>
            <a:ext cx="1074738" cy="962025"/>
            <a:chOff x="1540" y="2116"/>
            <a:chExt cx="677" cy="606"/>
          </a:xfrm>
        </p:grpSpPr>
        <p:sp>
          <p:nvSpPr>
            <p:cNvPr id="34849"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4850" name="Text Box 24"/>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ACK or NAK</a:t>
              </a:r>
              <a:endParaRPr lang="en-US">
                <a:latin typeface="Times New Roman" pitchFamily="18" charset="0"/>
              </a:endParaRPr>
            </a:p>
          </p:txBody>
        </p:sp>
      </p:grpSp>
      <p:sp>
        <p:nvSpPr>
          <p:cNvPr id="34838" name="Line 25"/>
          <p:cNvSpPr>
            <a:spLocks noChangeShapeType="1"/>
          </p:cNvSpPr>
          <p:nvPr/>
        </p:nvSpPr>
        <p:spPr bwMode="auto">
          <a:xfrm>
            <a:off x="6334125" y="3497263"/>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9" name="Freeform 26"/>
          <p:cNvSpPr>
            <a:spLocks/>
          </p:cNvSpPr>
          <p:nvPr/>
        </p:nvSpPr>
        <p:spPr bwMode="auto">
          <a:xfrm>
            <a:off x="6672263" y="3148013"/>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40" name="Group 27"/>
          <p:cNvGrpSpPr>
            <a:grpSpLocks/>
          </p:cNvGrpSpPr>
          <p:nvPr/>
        </p:nvGrpSpPr>
        <p:grpSpPr bwMode="auto">
          <a:xfrm>
            <a:off x="6677025" y="3568700"/>
            <a:ext cx="1200150" cy="962025"/>
            <a:chOff x="1335" y="3347"/>
            <a:chExt cx="756" cy="606"/>
          </a:xfrm>
        </p:grpSpPr>
        <p:sp>
          <p:nvSpPr>
            <p:cNvPr id="34847" name="Oval 28"/>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4848" name="Text Box 29"/>
            <p:cNvSpPr txBox="1">
              <a:spLocks noChangeArrowheads="1"/>
            </p:cNvSpPr>
            <p:nvPr/>
          </p:nvSpPr>
          <p:spPr bwMode="auto">
            <a:xfrm>
              <a:off x="1335" y="3400"/>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call from below</a:t>
              </a:r>
              <a:endParaRPr lang="en-US">
                <a:latin typeface="Times New Roman" pitchFamily="18" charset="0"/>
              </a:endParaRPr>
            </a:p>
          </p:txBody>
        </p:sp>
      </p:grpSp>
      <p:sp>
        <p:nvSpPr>
          <p:cNvPr id="34841" name="Freeform 30"/>
          <p:cNvSpPr>
            <a:spLocks/>
          </p:cNvSpPr>
          <p:nvPr/>
        </p:nvSpPr>
        <p:spPr bwMode="auto">
          <a:xfrm flipV="1">
            <a:off x="6684963" y="4464050"/>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2" name="Text Box 31"/>
          <p:cNvSpPr txBox="1">
            <a:spLocks noChangeArrowheads="1"/>
          </p:cNvSpPr>
          <p:nvPr/>
        </p:nvSpPr>
        <p:spPr bwMode="auto">
          <a:xfrm>
            <a:off x="896938" y="4154488"/>
            <a:ext cx="108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400">
                <a:solidFill>
                  <a:srgbClr val="CC0000"/>
                </a:solidFill>
              </a:rPr>
              <a:t>sender</a:t>
            </a:r>
          </a:p>
        </p:txBody>
      </p:sp>
      <p:sp>
        <p:nvSpPr>
          <p:cNvPr id="34843" name="Text Box 32"/>
          <p:cNvSpPr txBox="1">
            <a:spLocks noChangeArrowheads="1"/>
          </p:cNvSpPr>
          <p:nvPr/>
        </p:nvSpPr>
        <p:spPr bwMode="auto">
          <a:xfrm>
            <a:off x="6972300" y="1466850"/>
            <a:ext cx="124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400">
                <a:solidFill>
                  <a:srgbClr val="CC0000"/>
                </a:solidFill>
              </a:rPr>
              <a:t>receiver</a:t>
            </a:r>
          </a:p>
        </p:txBody>
      </p:sp>
      <p:sp>
        <p:nvSpPr>
          <p:cNvPr id="34844" name="Line 33"/>
          <p:cNvSpPr>
            <a:spLocks noChangeShapeType="1"/>
          </p:cNvSpPr>
          <p:nvPr/>
        </p:nvSpPr>
        <p:spPr bwMode="auto">
          <a:xfrm>
            <a:off x="349250" y="2166938"/>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5" name="Text Box 34"/>
          <p:cNvSpPr txBox="1">
            <a:spLocks noChangeArrowheads="1"/>
          </p:cNvSpPr>
          <p:nvPr/>
        </p:nvSpPr>
        <p:spPr bwMode="auto">
          <a:xfrm>
            <a:off x="1031875" y="1212850"/>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rdt_send(data)</a:t>
            </a:r>
            <a:endParaRPr lang="en-US">
              <a:latin typeface="Times New Roman" pitchFamily="18" charset="0"/>
            </a:endParaRPr>
          </a:p>
        </p:txBody>
      </p:sp>
      <p:sp>
        <p:nvSpPr>
          <p:cNvPr id="34846" name="Text Box 35"/>
          <p:cNvSpPr txBox="1">
            <a:spLocks noChangeArrowheads="1"/>
          </p:cNvSpPr>
          <p:nvPr/>
        </p:nvSpPr>
        <p:spPr bwMode="auto">
          <a:xfrm>
            <a:off x="1462088" y="378618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Symbol" pitchFamily="18" charset="2"/>
              </a:rPr>
              <a:t>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F136778A-A15B-4DB8-B6F3-6A8BB31C0727}" type="slidenum">
              <a:rPr lang="en-US" sz="1200" smtClean="0"/>
              <a:pPr algn="l"/>
              <a:t>38</a:t>
            </a:fld>
            <a:endParaRPr lang="en-US" sz="1200" smtClean="0"/>
          </a:p>
        </p:txBody>
      </p:sp>
      <p:sp>
        <p:nvSpPr>
          <p:cNvPr id="30725" name="Rectangle 2"/>
          <p:cNvSpPr>
            <a:spLocks noGrp="1" noChangeArrowheads="1"/>
          </p:cNvSpPr>
          <p:nvPr>
            <p:ph type="title"/>
          </p:nvPr>
        </p:nvSpPr>
        <p:spPr>
          <a:xfrm>
            <a:off x="411163" y="185738"/>
            <a:ext cx="7681912" cy="828675"/>
          </a:xfrm>
        </p:spPr>
        <p:txBody>
          <a:bodyPr/>
          <a:lstStyle/>
          <a:p>
            <a:pPr>
              <a:defRPr/>
            </a:pPr>
            <a:r>
              <a:rPr lang="en-US" sz="4000" dirty="0">
                <a:ea typeface="ＭＳ Ｐゴシック" charset="0"/>
                <a:cs typeface="+mj-cs"/>
              </a:rPr>
              <a:t>rdt2.0: operation with no errors</a:t>
            </a:r>
            <a:endParaRPr lang="en-US" dirty="0">
              <a:ea typeface="ＭＳ Ｐゴシック" charset="0"/>
              <a:cs typeface="+mj-cs"/>
            </a:endParaRPr>
          </a:p>
        </p:txBody>
      </p:sp>
      <p:sp>
        <p:nvSpPr>
          <p:cNvPr id="35845" name="Oval 3"/>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5846" name="Text Box 4"/>
          <p:cNvSpPr txBox="1">
            <a:spLocks noChangeArrowheads="1"/>
          </p:cNvSpPr>
          <p:nvPr/>
        </p:nvSpPr>
        <p:spPr bwMode="auto">
          <a:xfrm>
            <a:off x="595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call from above</a:t>
            </a:r>
            <a:endParaRPr lang="en-US">
              <a:latin typeface="Times New Roman" pitchFamily="18" charset="0"/>
            </a:endParaRPr>
          </a:p>
        </p:txBody>
      </p:sp>
      <p:sp>
        <p:nvSpPr>
          <p:cNvPr id="35847" name="Text Box 5"/>
          <p:cNvSpPr txBox="1">
            <a:spLocks noChangeArrowheads="1"/>
          </p:cNvSpPr>
          <p:nvPr/>
        </p:nvSpPr>
        <p:spPr bwMode="auto">
          <a:xfrm>
            <a:off x="1004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snkpkt = make_pkt(data, checksum)</a:t>
            </a:r>
          </a:p>
          <a:p>
            <a:pPr algn="l"/>
            <a:r>
              <a:rPr lang="en-US">
                <a:latin typeface="Arial" pitchFamily="34" charset="0"/>
              </a:rPr>
              <a:t>udt_send(sndpkt)</a:t>
            </a:r>
            <a:endParaRPr lang="en-US">
              <a:latin typeface="Times New Roman" pitchFamily="18" charset="0"/>
            </a:endParaRPr>
          </a:p>
        </p:txBody>
      </p:sp>
      <p:sp>
        <p:nvSpPr>
          <p:cNvPr id="35848" name="Line 6"/>
          <p:cNvSpPr>
            <a:spLocks noChangeShapeType="1"/>
          </p:cNvSpPr>
          <p:nvPr/>
        </p:nvSpPr>
        <p:spPr bwMode="auto">
          <a:xfrm>
            <a:off x="1109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Text Box 7"/>
          <p:cNvSpPr txBox="1">
            <a:spLocks noChangeArrowheads="1"/>
          </p:cNvSpPr>
          <p:nvPr/>
        </p:nvSpPr>
        <p:spPr bwMode="auto">
          <a:xfrm>
            <a:off x="6319838" y="5314950"/>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extract(rcvpkt,data)</a:t>
            </a:r>
          </a:p>
          <a:p>
            <a:pPr algn="l"/>
            <a:r>
              <a:rPr lang="en-US">
                <a:latin typeface="Arial" pitchFamily="34" charset="0"/>
              </a:rPr>
              <a:t>deliver_data(data)</a:t>
            </a:r>
          </a:p>
          <a:p>
            <a:pPr algn="l"/>
            <a:r>
              <a:rPr lang="en-US">
                <a:latin typeface="Arial" pitchFamily="34" charset="0"/>
              </a:rPr>
              <a:t>udt_send(ACK)</a:t>
            </a:r>
            <a:endParaRPr lang="en-US">
              <a:latin typeface="Times New Roman" pitchFamily="18" charset="0"/>
            </a:endParaRPr>
          </a:p>
        </p:txBody>
      </p:sp>
      <p:sp>
        <p:nvSpPr>
          <p:cNvPr id="35850" name="Text Box 8"/>
          <p:cNvSpPr txBox="1">
            <a:spLocks noChangeArrowheads="1"/>
          </p:cNvSpPr>
          <p:nvPr/>
        </p:nvSpPr>
        <p:spPr bwMode="auto">
          <a:xfrm>
            <a:off x="6297613" y="4781550"/>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a:t>
            </a:r>
          </a:p>
          <a:p>
            <a:pPr algn="l"/>
            <a:r>
              <a:rPr lang="en-US">
                <a:latin typeface="Arial" pitchFamily="34" charset="0"/>
              </a:rPr>
              <a:t>   notcorrupt(rcvpkt)</a:t>
            </a:r>
            <a:endParaRPr lang="en-US">
              <a:latin typeface="Times New Roman" pitchFamily="18" charset="0"/>
            </a:endParaRPr>
          </a:p>
        </p:txBody>
      </p:sp>
      <p:sp>
        <p:nvSpPr>
          <p:cNvPr id="35851" name="Line 9"/>
          <p:cNvSpPr>
            <a:spLocks noChangeShapeType="1"/>
          </p:cNvSpPr>
          <p:nvPr/>
        </p:nvSpPr>
        <p:spPr bwMode="auto">
          <a:xfrm>
            <a:off x="6419850"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Freeform 10"/>
          <p:cNvSpPr>
            <a:spLocks/>
          </p:cNvSpPr>
          <p:nvPr/>
        </p:nvSpPr>
        <p:spPr bwMode="auto">
          <a:xfrm flipV="1">
            <a:off x="1057275" y="1979613"/>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3" name="Freeform 11"/>
          <p:cNvSpPr>
            <a:spLocks/>
          </p:cNvSpPr>
          <p:nvPr/>
        </p:nvSpPr>
        <p:spPr bwMode="auto">
          <a:xfrm>
            <a:off x="1104900" y="3140075"/>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4" name="Text Box 12"/>
          <p:cNvSpPr txBox="1">
            <a:spLocks noChangeArrowheads="1"/>
          </p:cNvSpPr>
          <p:nvPr/>
        </p:nvSpPr>
        <p:spPr bwMode="auto">
          <a:xfrm>
            <a:off x="1071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isACK(rcvpkt)</a:t>
            </a:r>
            <a:endParaRPr lang="en-US">
              <a:latin typeface="Times New Roman" pitchFamily="18" charset="0"/>
            </a:endParaRPr>
          </a:p>
        </p:txBody>
      </p:sp>
      <p:sp>
        <p:nvSpPr>
          <p:cNvPr id="35855" name="Line 13"/>
          <p:cNvSpPr>
            <a:spLocks noChangeShapeType="1"/>
          </p:cNvSpPr>
          <p:nvPr/>
        </p:nvSpPr>
        <p:spPr bwMode="auto">
          <a:xfrm>
            <a:off x="1173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Freeform 14"/>
          <p:cNvSpPr>
            <a:spLocks/>
          </p:cNvSpPr>
          <p:nvPr/>
        </p:nvSpPr>
        <p:spPr bwMode="auto">
          <a:xfrm>
            <a:off x="3252788" y="2286000"/>
            <a:ext cx="466725" cy="89376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7" name="Text Box 15"/>
          <p:cNvSpPr txBox="1">
            <a:spLocks noChangeArrowheads="1"/>
          </p:cNvSpPr>
          <p:nvPr/>
        </p:nvSpPr>
        <p:spPr bwMode="auto">
          <a:xfrm>
            <a:off x="3562350"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udt_send(sndpkt)</a:t>
            </a:r>
            <a:endParaRPr lang="en-US">
              <a:latin typeface="Times New Roman" pitchFamily="18" charset="0"/>
            </a:endParaRPr>
          </a:p>
        </p:txBody>
      </p:sp>
      <p:sp>
        <p:nvSpPr>
          <p:cNvPr id="35858" name="Text Box 16"/>
          <p:cNvSpPr txBox="1">
            <a:spLocks noChangeArrowheads="1"/>
          </p:cNvSpPr>
          <p:nvPr/>
        </p:nvSpPr>
        <p:spPr bwMode="auto">
          <a:xfrm>
            <a:off x="3536950" y="1925638"/>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a:t>
            </a:r>
          </a:p>
          <a:p>
            <a:pPr algn="l"/>
            <a:r>
              <a:rPr lang="en-US">
                <a:latin typeface="Arial" pitchFamily="34" charset="0"/>
              </a:rPr>
              <a:t>   isNAK(rcvpkt)</a:t>
            </a:r>
            <a:endParaRPr lang="en-US">
              <a:latin typeface="Times New Roman" pitchFamily="18" charset="0"/>
            </a:endParaRPr>
          </a:p>
        </p:txBody>
      </p:sp>
      <p:sp>
        <p:nvSpPr>
          <p:cNvPr id="35859" name="Line 17"/>
          <p:cNvSpPr>
            <a:spLocks noChangeShapeType="1"/>
          </p:cNvSpPr>
          <p:nvPr/>
        </p:nvSpPr>
        <p:spPr bwMode="auto">
          <a:xfrm>
            <a:off x="3656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860" name="Group 18"/>
          <p:cNvGrpSpPr>
            <a:grpSpLocks/>
          </p:cNvGrpSpPr>
          <p:nvPr/>
        </p:nvGrpSpPr>
        <p:grpSpPr bwMode="auto">
          <a:xfrm>
            <a:off x="6573838" y="2352675"/>
            <a:ext cx="1924050" cy="858838"/>
            <a:chOff x="2222" y="2660"/>
            <a:chExt cx="1212" cy="541"/>
          </a:xfrm>
        </p:grpSpPr>
        <p:sp>
          <p:nvSpPr>
            <p:cNvPr id="35888" name="Text Box 19"/>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udt_send(NAK)</a:t>
              </a:r>
              <a:endParaRPr lang="en-US">
                <a:latin typeface="Times New Roman" pitchFamily="18" charset="0"/>
              </a:endParaRPr>
            </a:p>
          </p:txBody>
        </p:sp>
        <p:sp>
          <p:nvSpPr>
            <p:cNvPr id="35889" name="Text Box 20"/>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a:t>
              </a:r>
            </a:p>
            <a:p>
              <a:pPr algn="l"/>
              <a:r>
                <a:rPr lang="en-US">
                  <a:latin typeface="Arial" pitchFamily="34" charset="0"/>
                </a:rPr>
                <a:t>  corrupt(rcvpkt)</a:t>
              </a:r>
              <a:endParaRPr lang="en-US">
                <a:latin typeface="Times New Roman" pitchFamily="18" charset="0"/>
              </a:endParaRPr>
            </a:p>
          </p:txBody>
        </p:sp>
        <p:sp>
          <p:nvSpPr>
            <p:cNvPr id="35890" name="Line 21"/>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61" name="Group 22"/>
          <p:cNvGrpSpPr>
            <a:grpSpLocks/>
          </p:cNvGrpSpPr>
          <p:nvPr/>
        </p:nvGrpSpPr>
        <p:grpSpPr bwMode="auto">
          <a:xfrm>
            <a:off x="2292350" y="2222500"/>
            <a:ext cx="1074738" cy="962025"/>
            <a:chOff x="1540" y="2116"/>
            <a:chExt cx="677" cy="606"/>
          </a:xfrm>
        </p:grpSpPr>
        <p:sp>
          <p:nvSpPr>
            <p:cNvPr id="35886"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5887" name="Text Box 24"/>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ACK or NAK</a:t>
              </a:r>
              <a:endParaRPr lang="en-US">
                <a:latin typeface="Times New Roman" pitchFamily="18" charset="0"/>
              </a:endParaRPr>
            </a:p>
          </p:txBody>
        </p:sp>
      </p:grpSp>
      <p:sp>
        <p:nvSpPr>
          <p:cNvPr id="35862" name="Freeform 25"/>
          <p:cNvSpPr>
            <a:spLocks/>
          </p:cNvSpPr>
          <p:nvPr/>
        </p:nvSpPr>
        <p:spPr bwMode="auto">
          <a:xfrm>
            <a:off x="6672263" y="3148013"/>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3" name="Oval 26"/>
          <p:cNvSpPr>
            <a:spLocks noChangeArrowheads="1"/>
          </p:cNvSpPr>
          <p:nvPr/>
        </p:nvSpPr>
        <p:spPr bwMode="auto">
          <a:xfrm>
            <a:off x="6764338" y="3568700"/>
            <a:ext cx="985837" cy="962025"/>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5864" name="Text Box 27"/>
          <p:cNvSpPr txBox="1">
            <a:spLocks noChangeArrowheads="1"/>
          </p:cNvSpPr>
          <p:nvPr/>
        </p:nvSpPr>
        <p:spPr bwMode="auto">
          <a:xfrm>
            <a:off x="6677025" y="36528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call from below</a:t>
            </a:r>
            <a:endParaRPr lang="en-US">
              <a:latin typeface="Times New Roman" pitchFamily="18" charset="0"/>
            </a:endParaRPr>
          </a:p>
        </p:txBody>
      </p:sp>
      <p:sp>
        <p:nvSpPr>
          <p:cNvPr id="35865" name="Freeform 28"/>
          <p:cNvSpPr>
            <a:spLocks/>
          </p:cNvSpPr>
          <p:nvPr/>
        </p:nvSpPr>
        <p:spPr bwMode="auto">
          <a:xfrm flipV="1">
            <a:off x="6684963" y="4464050"/>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 name="Group 29"/>
          <p:cNvGrpSpPr>
            <a:grpSpLocks/>
          </p:cNvGrpSpPr>
          <p:nvPr/>
        </p:nvGrpSpPr>
        <p:grpSpPr bwMode="auto">
          <a:xfrm>
            <a:off x="349250" y="2166938"/>
            <a:ext cx="1333500" cy="1004887"/>
            <a:chOff x="220" y="1365"/>
            <a:chExt cx="840" cy="633"/>
          </a:xfrm>
        </p:grpSpPr>
        <p:sp>
          <p:nvSpPr>
            <p:cNvPr id="35884" name="Line 30"/>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5" name="Oval 31"/>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grpSp>
      <p:grpSp>
        <p:nvGrpSpPr>
          <p:cNvPr id="5" name="Group 32"/>
          <p:cNvGrpSpPr>
            <a:grpSpLocks/>
          </p:cNvGrpSpPr>
          <p:nvPr/>
        </p:nvGrpSpPr>
        <p:grpSpPr bwMode="auto">
          <a:xfrm>
            <a:off x="6334125" y="3497263"/>
            <a:ext cx="1414463" cy="1033462"/>
            <a:chOff x="3990" y="2203"/>
            <a:chExt cx="891" cy="651"/>
          </a:xfrm>
        </p:grpSpPr>
        <p:sp>
          <p:nvSpPr>
            <p:cNvPr id="35882" name="Line 33"/>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3" name="Oval 34"/>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grpSp>
      <p:sp>
        <p:nvSpPr>
          <p:cNvPr id="35868" name="Text Box 35"/>
          <p:cNvSpPr txBox="1">
            <a:spLocks noChangeArrowheads="1"/>
          </p:cNvSpPr>
          <p:nvPr/>
        </p:nvSpPr>
        <p:spPr bwMode="auto">
          <a:xfrm>
            <a:off x="1030288" y="1200150"/>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rdt_send(data)</a:t>
            </a:r>
            <a:endParaRPr lang="en-US">
              <a:latin typeface="Times New Roman" pitchFamily="18" charset="0"/>
            </a:endParaRPr>
          </a:p>
        </p:txBody>
      </p:sp>
      <p:sp>
        <p:nvSpPr>
          <p:cNvPr id="288804" name="Line 36"/>
          <p:cNvSpPr>
            <a:spLocks noChangeShapeType="1"/>
          </p:cNvSpPr>
          <p:nvPr/>
        </p:nvSpPr>
        <p:spPr bwMode="auto">
          <a:xfrm>
            <a:off x="1011238" y="128905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05" name="Freeform 37"/>
          <p:cNvSpPr>
            <a:spLocks/>
          </p:cNvSpPr>
          <p:nvPr/>
        </p:nvSpPr>
        <p:spPr bwMode="auto">
          <a:xfrm>
            <a:off x="1011238" y="2006600"/>
            <a:ext cx="6697662" cy="3060700"/>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T12" fmla="*/ 0 w 4219"/>
              <a:gd name="T13" fmla="*/ 0 h 1928"/>
              <a:gd name="T14" fmla="*/ 4219 w 4219"/>
              <a:gd name="T15" fmla="*/ 1928 h 1928"/>
            </a:gdLst>
            <a:ahLst/>
            <a:cxnLst>
              <a:cxn ang="T8">
                <a:pos x="T0" y="T1"/>
              </a:cxn>
              <a:cxn ang="T9">
                <a:pos x="T2" y="T3"/>
              </a:cxn>
              <a:cxn ang="T10">
                <a:pos x="T4" y="T5"/>
              </a:cxn>
              <a:cxn ang="T11">
                <a:pos x="T6" y="T7"/>
              </a:cxn>
            </a:cxnLst>
            <a:rect l="T12" t="T13" r="T14" b="T15"/>
            <a:pathLst>
              <a:path w="4219" h="1928">
                <a:moveTo>
                  <a:pt x="0" y="10"/>
                </a:moveTo>
                <a:lnTo>
                  <a:pt x="1003" y="0"/>
                </a:lnTo>
                <a:lnTo>
                  <a:pt x="3387" y="1928"/>
                </a:lnTo>
                <a:lnTo>
                  <a:pt x="4219" y="1928"/>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 name="Group 38"/>
          <p:cNvGrpSpPr>
            <a:grpSpLocks/>
          </p:cNvGrpSpPr>
          <p:nvPr/>
        </p:nvGrpSpPr>
        <p:grpSpPr bwMode="auto">
          <a:xfrm>
            <a:off x="347663" y="2166938"/>
            <a:ext cx="1333500" cy="1004887"/>
            <a:chOff x="220" y="1365"/>
            <a:chExt cx="840" cy="633"/>
          </a:xfrm>
        </p:grpSpPr>
        <p:sp>
          <p:nvSpPr>
            <p:cNvPr id="35880" name="Line 39"/>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1" name="Oval 40"/>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grpSp>
      <p:sp>
        <p:nvSpPr>
          <p:cNvPr id="288809" name="Oval 41"/>
          <p:cNvSpPr>
            <a:spLocks noChangeArrowheads="1"/>
          </p:cNvSpPr>
          <p:nvPr/>
        </p:nvSpPr>
        <p:spPr bwMode="auto">
          <a:xfrm>
            <a:off x="2332038" y="2222500"/>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sp>
        <p:nvSpPr>
          <p:cNvPr id="288810" name="Line 42"/>
          <p:cNvSpPr>
            <a:spLocks noChangeShapeType="1"/>
          </p:cNvSpPr>
          <p:nvPr/>
        </p:nvSpPr>
        <p:spPr bwMode="auto">
          <a:xfrm flipH="1">
            <a:off x="6261100" y="4902200"/>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11" name="Freeform 43"/>
          <p:cNvSpPr>
            <a:spLocks/>
          </p:cNvSpPr>
          <p:nvPr/>
        </p:nvSpPr>
        <p:spPr bwMode="auto">
          <a:xfrm>
            <a:off x="1155700" y="3886200"/>
            <a:ext cx="6667500" cy="2260600"/>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T12" fmla="*/ 0 w 4200"/>
              <a:gd name="T13" fmla="*/ 0 h 1424"/>
              <a:gd name="T14" fmla="*/ 4200 w 4200"/>
              <a:gd name="T15" fmla="*/ 1424 h 1424"/>
            </a:gdLst>
            <a:ahLst/>
            <a:cxnLst>
              <a:cxn ang="T8">
                <a:pos x="T0" y="T1"/>
              </a:cxn>
              <a:cxn ang="T9">
                <a:pos x="T2" y="T3"/>
              </a:cxn>
              <a:cxn ang="T10">
                <a:pos x="T4" y="T5"/>
              </a:cxn>
              <a:cxn ang="T11">
                <a:pos x="T6" y="T7"/>
              </a:cxn>
            </a:cxnLst>
            <a:rect l="T12" t="T13" r="T14" b="T15"/>
            <a:pathLst>
              <a:path w="4200" h="1424">
                <a:moveTo>
                  <a:pt x="4200" y="1424"/>
                </a:moveTo>
                <a:lnTo>
                  <a:pt x="3224" y="1424"/>
                </a:lnTo>
                <a:lnTo>
                  <a:pt x="1880"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 name="Group 44"/>
          <p:cNvGrpSpPr>
            <a:grpSpLocks/>
          </p:cNvGrpSpPr>
          <p:nvPr/>
        </p:nvGrpSpPr>
        <p:grpSpPr bwMode="auto">
          <a:xfrm>
            <a:off x="347663" y="2166938"/>
            <a:ext cx="1333500" cy="1004887"/>
            <a:chOff x="220" y="1365"/>
            <a:chExt cx="840" cy="633"/>
          </a:xfrm>
        </p:grpSpPr>
        <p:sp>
          <p:nvSpPr>
            <p:cNvPr id="35878" name="Line 45"/>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9" name="Oval 46"/>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grpSp>
      <p:sp>
        <p:nvSpPr>
          <p:cNvPr id="288815" name="Oval 47"/>
          <p:cNvSpPr>
            <a:spLocks noChangeArrowheads="1"/>
          </p:cNvSpPr>
          <p:nvPr/>
        </p:nvSpPr>
        <p:spPr bwMode="auto">
          <a:xfrm>
            <a:off x="2328863" y="2227263"/>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sp>
        <p:nvSpPr>
          <p:cNvPr id="35877" name="Text Box 48"/>
          <p:cNvSpPr txBox="1">
            <a:spLocks noChangeArrowheads="1"/>
          </p:cNvSpPr>
          <p:nvPr/>
        </p:nvSpPr>
        <p:spPr bwMode="auto">
          <a:xfrm>
            <a:off x="1409700" y="385445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Symbol" pitchFamily="18" charset="2"/>
              </a:rPr>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88804"/>
                                        </p:tgtEl>
                                        <p:attrNameLst>
                                          <p:attrName>style.visibility</p:attrName>
                                        </p:attrNameLst>
                                      </p:cBhvr>
                                      <p:to>
                                        <p:strVal val="visible"/>
                                      </p:to>
                                    </p:set>
                                    <p:animEffect transition="in" filter="wipe(up)">
                                      <p:cBhvr>
                                        <p:cTn id="23" dur="1000"/>
                                        <p:tgtEl>
                                          <p:spTgt spid="288804"/>
                                        </p:tgtEl>
                                      </p:cBhvr>
                                    </p:animEffect>
                                  </p:childTnLst>
                                  <p:subTnLst>
                                    <p:set>
                                      <p:cBhvr override="childStyle">
                                        <p:cTn dur="1" fill="hold" display="0" masterRel="nextClick" afterEffect="1"/>
                                        <p:tgtEl>
                                          <p:spTgt spid="288804"/>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8805"/>
                                        </p:tgtEl>
                                        <p:attrNameLst>
                                          <p:attrName>style.visibility</p:attrName>
                                        </p:attrNameLst>
                                      </p:cBhvr>
                                      <p:to>
                                        <p:strVal val="visible"/>
                                      </p:to>
                                    </p:set>
                                    <p:animEffect transition="in" filter="wipe(left)">
                                      <p:cBhvr>
                                        <p:cTn id="28" dur="1000"/>
                                        <p:tgtEl>
                                          <p:spTgt spid="288805"/>
                                        </p:tgtEl>
                                      </p:cBhvr>
                                    </p:animEffect>
                                  </p:childTnLst>
                                  <p:subTnLst>
                                    <p:set>
                                      <p:cBhvr override="childStyle">
                                        <p:cTn dur="1" fill="hold" display="0" masterRel="nextClick" afterEffect="1"/>
                                        <p:tgtEl>
                                          <p:spTgt spid="288805"/>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880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8810"/>
                                        </p:tgtEl>
                                        <p:attrNameLst>
                                          <p:attrName>style.visibility</p:attrName>
                                        </p:attrNameLst>
                                      </p:cBhvr>
                                      <p:to>
                                        <p:strVal val="visible"/>
                                      </p:to>
                                    </p:set>
                                    <p:animEffect transition="in" filter="wipe(up)">
                                      <p:cBhvr>
                                        <p:cTn id="37" dur="1000"/>
                                        <p:tgtEl>
                                          <p:spTgt spid="288810"/>
                                        </p:tgtEl>
                                      </p:cBhvr>
                                    </p:animEffect>
                                  </p:childTnLst>
                                  <p:subTnLst>
                                    <p:set>
                                      <p:cBhvr override="childStyle">
                                        <p:cTn dur="1" fill="hold" display="0" masterRel="nextClick" afterEffect="1"/>
                                        <p:tgtEl>
                                          <p:spTgt spid="28881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88811"/>
                                        </p:tgtEl>
                                        <p:attrNameLst>
                                          <p:attrName>style.visibility</p:attrName>
                                        </p:attrNameLst>
                                      </p:cBhvr>
                                      <p:to>
                                        <p:strVal val="visible"/>
                                      </p:to>
                                    </p:set>
                                    <p:animEffect transition="in" filter="wipe(right)">
                                      <p:cBhvr>
                                        <p:cTn id="42" dur="1000"/>
                                        <p:tgtEl>
                                          <p:spTgt spid="288811"/>
                                        </p:tgtEl>
                                      </p:cBhvr>
                                    </p:animEffect>
                                  </p:childTnLst>
                                  <p:subTnLst>
                                    <p:set>
                                      <p:cBhvr override="childStyle">
                                        <p:cTn dur="1" fill="hold" display="0" masterRel="sameClick" afterEffect="1">
                                          <p:stCondLst>
                                            <p:cond evt="end" delay="0">
                                              <p:tn val="40"/>
                                            </p:cond>
                                          </p:stCondLst>
                                        </p:cTn>
                                        <p:tgtEl>
                                          <p:spTgt spid="288811"/>
                                        </p:tgtEl>
                                        <p:attrNameLst>
                                          <p:attrName>style.visibility</p:attrName>
                                        </p:attrNameLst>
                                      </p:cBhvr>
                                      <p:to>
                                        <p:strVal val="hidden"/>
                                      </p:to>
                                    </p:set>
                                  </p:sub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8815"/>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288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04" grpId="0" animBg="1"/>
      <p:bldP spid="288805" grpId="0" animBg="1"/>
      <p:bldP spid="288809" grpId="0" animBg="1"/>
      <p:bldP spid="288810" grpId="0" animBg="1"/>
      <p:bldP spid="288811" grpId="0" animBg="1"/>
      <p:bldP spid="288815" grpId="0" animBg="1"/>
      <p:bldP spid="288815"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68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0D4B5A0E-3D58-4BB4-A818-98A5B5EECB6F}" type="slidenum">
              <a:rPr lang="en-US" sz="1200" smtClean="0"/>
              <a:pPr algn="l"/>
              <a:t>39</a:t>
            </a:fld>
            <a:endParaRPr lang="en-US" sz="1200" smtClean="0"/>
          </a:p>
        </p:txBody>
      </p:sp>
      <p:sp>
        <p:nvSpPr>
          <p:cNvPr id="31748" name="Rectangle 2"/>
          <p:cNvSpPr>
            <a:spLocks noGrp="1" noChangeArrowheads="1"/>
          </p:cNvSpPr>
          <p:nvPr>
            <p:ph type="title"/>
          </p:nvPr>
        </p:nvSpPr>
        <p:spPr>
          <a:xfrm>
            <a:off x="500063" y="185738"/>
            <a:ext cx="7772400" cy="885825"/>
          </a:xfrm>
        </p:spPr>
        <p:txBody>
          <a:bodyPr/>
          <a:lstStyle/>
          <a:p>
            <a:pPr>
              <a:defRPr/>
            </a:pPr>
            <a:r>
              <a:rPr lang="en-US" sz="4000">
                <a:ea typeface="ＭＳ Ｐゴシック" charset="0"/>
                <a:cs typeface="+mj-cs"/>
              </a:rPr>
              <a:t>rdt2.0: error scenario</a:t>
            </a:r>
            <a:endParaRPr lang="en-US">
              <a:ea typeface="ＭＳ Ｐゴシック" charset="0"/>
              <a:cs typeface="+mj-cs"/>
            </a:endParaRPr>
          </a:p>
        </p:txBody>
      </p:sp>
      <p:sp>
        <p:nvSpPr>
          <p:cNvPr id="36869" name="Oval 3"/>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6870" name="Text Box 4"/>
          <p:cNvSpPr txBox="1">
            <a:spLocks noChangeArrowheads="1"/>
          </p:cNvSpPr>
          <p:nvPr/>
        </p:nvSpPr>
        <p:spPr bwMode="auto">
          <a:xfrm>
            <a:off x="595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call from above</a:t>
            </a:r>
            <a:endParaRPr lang="en-US">
              <a:latin typeface="Times New Roman" pitchFamily="18" charset="0"/>
            </a:endParaRPr>
          </a:p>
        </p:txBody>
      </p:sp>
      <p:sp>
        <p:nvSpPr>
          <p:cNvPr id="36871" name="Text Box 5"/>
          <p:cNvSpPr txBox="1">
            <a:spLocks noChangeArrowheads="1"/>
          </p:cNvSpPr>
          <p:nvPr/>
        </p:nvSpPr>
        <p:spPr bwMode="auto">
          <a:xfrm>
            <a:off x="1004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sndpkt = make_pkt(data, checksum)</a:t>
            </a:r>
          </a:p>
          <a:p>
            <a:pPr algn="l"/>
            <a:r>
              <a:rPr lang="en-US">
                <a:latin typeface="Arial" pitchFamily="34" charset="0"/>
              </a:rPr>
              <a:t>udt_send(sndpkt)</a:t>
            </a:r>
            <a:endParaRPr lang="en-US">
              <a:latin typeface="Times New Roman" pitchFamily="18" charset="0"/>
            </a:endParaRPr>
          </a:p>
        </p:txBody>
      </p:sp>
      <p:sp>
        <p:nvSpPr>
          <p:cNvPr id="36872" name="Line 6"/>
          <p:cNvSpPr>
            <a:spLocks noChangeShapeType="1"/>
          </p:cNvSpPr>
          <p:nvPr/>
        </p:nvSpPr>
        <p:spPr bwMode="auto">
          <a:xfrm>
            <a:off x="1109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Text Box 7"/>
          <p:cNvSpPr txBox="1">
            <a:spLocks noChangeArrowheads="1"/>
          </p:cNvSpPr>
          <p:nvPr/>
        </p:nvSpPr>
        <p:spPr bwMode="auto">
          <a:xfrm>
            <a:off x="6319838" y="5314950"/>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extract(rcvpkt,data)</a:t>
            </a:r>
          </a:p>
          <a:p>
            <a:pPr algn="l"/>
            <a:r>
              <a:rPr lang="en-US">
                <a:latin typeface="Arial" pitchFamily="34" charset="0"/>
              </a:rPr>
              <a:t>deliver_data(data)</a:t>
            </a:r>
          </a:p>
          <a:p>
            <a:pPr algn="l"/>
            <a:r>
              <a:rPr lang="en-US">
                <a:latin typeface="Arial" pitchFamily="34" charset="0"/>
              </a:rPr>
              <a:t>udt_send(ACK)</a:t>
            </a:r>
            <a:endParaRPr lang="en-US">
              <a:latin typeface="Times New Roman" pitchFamily="18" charset="0"/>
            </a:endParaRPr>
          </a:p>
        </p:txBody>
      </p:sp>
      <p:sp>
        <p:nvSpPr>
          <p:cNvPr id="36874" name="Text Box 8"/>
          <p:cNvSpPr txBox="1">
            <a:spLocks noChangeArrowheads="1"/>
          </p:cNvSpPr>
          <p:nvPr/>
        </p:nvSpPr>
        <p:spPr bwMode="auto">
          <a:xfrm>
            <a:off x="6297613" y="4781550"/>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a:t>
            </a:r>
          </a:p>
          <a:p>
            <a:pPr algn="l"/>
            <a:r>
              <a:rPr lang="en-US">
                <a:latin typeface="Arial" pitchFamily="34" charset="0"/>
              </a:rPr>
              <a:t>   notcorrupt(rcvpkt)</a:t>
            </a:r>
            <a:endParaRPr lang="en-US">
              <a:latin typeface="Times New Roman" pitchFamily="18" charset="0"/>
            </a:endParaRPr>
          </a:p>
        </p:txBody>
      </p:sp>
      <p:sp>
        <p:nvSpPr>
          <p:cNvPr id="36875" name="Line 9"/>
          <p:cNvSpPr>
            <a:spLocks noChangeShapeType="1"/>
          </p:cNvSpPr>
          <p:nvPr/>
        </p:nvSpPr>
        <p:spPr bwMode="auto">
          <a:xfrm>
            <a:off x="6419850"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Freeform 10"/>
          <p:cNvSpPr>
            <a:spLocks/>
          </p:cNvSpPr>
          <p:nvPr/>
        </p:nvSpPr>
        <p:spPr bwMode="auto">
          <a:xfrm flipV="1">
            <a:off x="1057275" y="1979613"/>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7" name="Freeform 11"/>
          <p:cNvSpPr>
            <a:spLocks/>
          </p:cNvSpPr>
          <p:nvPr/>
        </p:nvSpPr>
        <p:spPr bwMode="auto">
          <a:xfrm>
            <a:off x="1104900" y="3140075"/>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8" name="Text Box 12"/>
          <p:cNvSpPr txBox="1">
            <a:spLocks noChangeArrowheads="1"/>
          </p:cNvSpPr>
          <p:nvPr/>
        </p:nvSpPr>
        <p:spPr bwMode="auto">
          <a:xfrm>
            <a:off x="1071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isACK(rcvpkt)</a:t>
            </a:r>
            <a:endParaRPr lang="en-US">
              <a:latin typeface="Times New Roman" pitchFamily="18" charset="0"/>
            </a:endParaRPr>
          </a:p>
        </p:txBody>
      </p:sp>
      <p:sp>
        <p:nvSpPr>
          <p:cNvPr id="36879" name="Line 13"/>
          <p:cNvSpPr>
            <a:spLocks noChangeShapeType="1"/>
          </p:cNvSpPr>
          <p:nvPr/>
        </p:nvSpPr>
        <p:spPr bwMode="auto">
          <a:xfrm>
            <a:off x="1173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Freeform 14"/>
          <p:cNvSpPr>
            <a:spLocks/>
          </p:cNvSpPr>
          <p:nvPr/>
        </p:nvSpPr>
        <p:spPr bwMode="auto">
          <a:xfrm>
            <a:off x="3252788" y="2286000"/>
            <a:ext cx="466725" cy="89376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1" name="Text Box 15"/>
          <p:cNvSpPr txBox="1">
            <a:spLocks noChangeArrowheads="1"/>
          </p:cNvSpPr>
          <p:nvPr/>
        </p:nvSpPr>
        <p:spPr bwMode="auto">
          <a:xfrm>
            <a:off x="3562350"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udt_send(sndpkt)</a:t>
            </a:r>
            <a:endParaRPr lang="en-US">
              <a:latin typeface="Times New Roman" pitchFamily="18" charset="0"/>
            </a:endParaRPr>
          </a:p>
        </p:txBody>
      </p:sp>
      <p:sp>
        <p:nvSpPr>
          <p:cNvPr id="36882" name="Text Box 16"/>
          <p:cNvSpPr txBox="1">
            <a:spLocks noChangeArrowheads="1"/>
          </p:cNvSpPr>
          <p:nvPr/>
        </p:nvSpPr>
        <p:spPr bwMode="auto">
          <a:xfrm>
            <a:off x="3536950" y="1925638"/>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a:t>
            </a:r>
          </a:p>
          <a:p>
            <a:pPr algn="l"/>
            <a:r>
              <a:rPr lang="en-US">
                <a:latin typeface="Arial" pitchFamily="34" charset="0"/>
              </a:rPr>
              <a:t>   isNAK(rcvpkt)</a:t>
            </a:r>
            <a:endParaRPr lang="en-US">
              <a:latin typeface="Times New Roman" pitchFamily="18" charset="0"/>
            </a:endParaRPr>
          </a:p>
        </p:txBody>
      </p:sp>
      <p:sp>
        <p:nvSpPr>
          <p:cNvPr id="36883" name="Line 17"/>
          <p:cNvSpPr>
            <a:spLocks noChangeShapeType="1"/>
          </p:cNvSpPr>
          <p:nvPr/>
        </p:nvSpPr>
        <p:spPr bwMode="auto">
          <a:xfrm>
            <a:off x="3656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84" name="Group 18"/>
          <p:cNvGrpSpPr>
            <a:grpSpLocks/>
          </p:cNvGrpSpPr>
          <p:nvPr/>
        </p:nvGrpSpPr>
        <p:grpSpPr bwMode="auto">
          <a:xfrm>
            <a:off x="6573838" y="2352675"/>
            <a:ext cx="1924050" cy="858838"/>
            <a:chOff x="2222" y="2660"/>
            <a:chExt cx="1212" cy="541"/>
          </a:xfrm>
        </p:grpSpPr>
        <p:sp>
          <p:nvSpPr>
            <p:cNvPr id="36916" name="Text Box 19"/>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udt_send(NAK)</a:t>
              </a:r>
              <a:endParaRPr lang="en-US">
                <a:latin typeface="Times New Roman" pitchFamily="18" charset="0"/>
              </a:endParaRPr>
            </a:p>
          </p:txBody>
        </p:sp>
        <p:sp>
          <p:nvSpPr>
            <p:cNvPr id="36917" name="Text Box 20"/>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a:t>
              </a:r>
            </a:p>
            <a:p>
              <a:pPr algn="l"/>
              <a:r>
                <a:rPr lang="en-US">
                  <a:latin typeface="Arial" pitchFamily="34" charset="0"/>
                </a:rPr>
                <a:t>  corrupt(rcvpkt)</a:t>
              </a:r>
              <a:endParaRPr lang="en-US">
                <a:latin typeface="Times New Roman" pitchFamily="18" charset="0"/>
              </a:endParaRPr>
            </a:p>
          </p:txBody>
        </p:sp>
        <p:sp>
          <p:nvSpPr>
            <p:cNvPr id="36918" name="Line 21"/>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85" name="Group 22"/>
          <p:cNvGrpSpPr>
            <a:grpSpLocks/>
          </p:cNvGrpSpPr>
          <p:nvPr/>
        </p:nvGrpSpPr>
        <p:grpSpPr bwMode="auto">
          <a:xfrm>
            <a:off x="2292350" y="2222500"/>
            <a:ext cx="1074738" cy="962025"/>
            <a:chOff x="1540" y="2116"/>
            <a:chExt cx="677" cy="606"/>
          </a:xfrm>
        </p:grpSpPr>
        <p:sp>
          <p:nvSpPr>
            <p:cNvPr id="36914"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6915" name="Text Box 24"/>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ACK or NAK</a:t>
              </a:r>
              <a:endParaRPr lang="en-US">
                <a:latin typeface="Times New Roman" pitchFamily="18" charset="0"/>
              </a:endParaRPr>
            </a:p>
          </p:txBody>
        </p:sp>
      </p:grpSp>
      <p:sp>
        <p:nvSpPr>
          <p:cNvPr id="36886" name="Freeform 25"/>
          <p:cNvSpPr>
            <a:spLocks/>
          </p:cNvSpPr>
          <p:nvPr/>
        </p:nvSpPr>
        <p:spPr bwMode="auto">
          <a:xfrm>
            <a:off x="6672263" y="3148013"/>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7" name="Oval 26"/>
          <p:cNvSpPr>
            <a:spLocks noChangeArrowheads="1"/>
          </p:cNvSpPr>
          <p:nvPr/>
        </p:nvSpPr>
        <p:spPr bwMode="auto">
          <a:xfrm>
            <a:off x="6764338" y="3568700"/>
            <a:ext cx="985837" cy="962025"/>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6888" name="Text Box 27"/>
          <p:cNvSpPr txBox="1">
            <a:spLocks noChangeArrowheads="1"/>
          </p:cNvSpPr>
          <p:nvPr/>
        </p:nvSpPr>
        <p:spPr bwMode="auto">
          <a:xfrm>
            <a:off x="6677025" y="36528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Wait for call from below</a:t>
            </a:r>
            <a:endParaRPr lang="en-US">
              <a:latin typeface="Times New Roman" pitchFamily="18" charset="0"/>
            </a:endParaRPr>
          </a:p>
        </p:txBody>
      </p:sp>
      <p:sp>
        <p:nvSpPr>
          <p:cNvPr id="36889" name="Freeform 28"/>
          <p:cNvSpPr>
            <a:spLocks/>
          </p:cNvSpPr>
          <p:nvPr/>
        </p:nvSpPr>
        <p:spPr bwMode="auto">
          <a:xfrm flipV="1">
            <a:off x="6684963" y="4464050"/>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 name="Group 29"/>
          <p:cNvGrpSpPr>
            <a:grpSpLocks/>
          </p:cNvGrpSpPr>
          <p:nvPr/>
        </p:nvGrpSpPr>
        <p:grpSpPr bwMode="auto">
          <a:xfrm>
            <a:off x="349250" y="2166938"/>
            <a:ext cx="1333500" cy="1004887"/>
            <a:chOff x="220" y="1365"/>
            <a:chExt cx="840" cy="633"/>
          </a:xfrm>
        </p:grpSpPr>
        <p:sp>
          <p:nvSpPr>
            <p:cNvPr id="36912" name="Line 30"/>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13" name="Oval 31"/>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grpSp>
      <p:grpSp>
        <p:nvGrpSpPr>
          <p:cNvPr id="5" name="Group 32"/>
          <p:cNvGrpSpPr>
            <a:grpSpLocks/>
          </p:cNvGrpSpPr>
          <p:nvPr/>
        </p:nvGrpSpPr>
        <p:grpSpPr bwMode="auto">
          <a:xfrm>
            <a:off x="6334125" y="3497263"/>
            <a:ext cx="1414463" cy="1033462"/>
            <a:chOff x="3990" y="2203"/>
            <a:chExt cx="891" cy="651"/>
          </a:xfrm>
        </p:grpSpPr>
        <p:sp>
          <p:nvSpPr>
            <p:cNvPr id="36910" name="Line 33"/>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11" name="Oval 34"/>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grpSp>
      <p:sp>
        <p:nvSpPr>
          <p:cNvPr id="36892" name="Text Box 35"/>
          <p:cNvSpPr txBox="1">
            <a:spLocks noChangeArrowheads="1"/>
          </p:cNvSpPr>
          <p:nvPr/>
        </p:nvSpPr>
        <p:spPr bwMode="auto">
          <a:xfrm>
            <a:off x="1030288" y="1200150"/>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rdt_send(data)</a:t>
            </a:r>
            <a:endParaRPr lang="en-US">
              <a:latin typeface="Times New Roman" pitchFamily="18" charset="0"/>
            </a:endParaRPr>
          </a:p>
        </p:txBody>
      </p:sp>
      <p:sp>
        <p:nvSpPr>
          <p:cNvPr id="289828" name="Line 36"/>
          <p:cNvSpPr>
            <a:spLocks noChangeShapeType="1"/>
          </p:cNvSpPr>
          <p:nvPr/>
        </p:nvSpPr>
        <p:spPr bwMode="auto">
          <a:xfrm>
            <a:off x="1011238" y="128905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829" name="Freeform 37"/>
          <p:cNvSpPr>
            <a:spLocks/>
          </p:cNvSpPr>
          <p:nvPr/>
        </p:nvSpPr>
        <p:spPr bwMode="auto">
          <a:xfrm>
            <a:off x="1011238" y="2006600"/>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 name="T12" fmla="*/ 0 w 4372"/>
              <a:gd name="T13" fmla="*/ 0 h 412"/>
              <a:gd name="T14" fmla="*/ 4372 w 4372"/>
              <a:gd name="T15" fmla="*/ 412 h 412"/>
            </a:gdLst>
            <a:ahLst/>
            <a:cxnLst>
              <a:cxn ang="T8">
                <a:pos x="T0" y="T1"/>
              </a:cxn>
              <a:cxn ang="T9">
                <a:pos x="T2" y="T3"/>
              </a:cxn>
              <a:cxn ang="T10">
                <a:pos x="T4" y="T5"/>
              </a:cxn>
              <a:cxn ang="T11">
                <a:pos x="T6" y="T7"/>
              </a:cxn>
            </a:cxnLst>
            <a:rect l="T12" t="T13" r="T14" b="T15"/>
            <a:pathLst>
              <a:path w="4372" h="412">
                <a:moveTo>
                  <a:pt x="0" y="10"/>
                </a:moveTo>
                <a:lnTo>
                  <a:pt x="1003" y="0"/>
                </a:lnTo>
                <a:lnTo>
                  <a:pt x="3508" y="412"/>
                </a:lnTo>
                <a:lnTo>
                  <a:pt x="4372" y="41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 name="Group 38"/>
          <p:cNvGrpSpPr>
            <a:grpSpLocks/>
          </p:cNvGrpSpPr>
          <p:nvPr/>
        </p:nvGrpSpPr>
        <p:grpSpPr bwMode="auto">
          <a:xfrm>
            <a:off x="347663" y="2166938"/>
            <a:ext cx="1333500" cy="1004887"/>
            <a:chOff x="220" y="1365"/>
            <a:chExt cx="840" cy="633"/>
          </a:xfrm>
        </p:grpSpPr>
        <p:sp>
          <p:nvSpPr>
            <p:cNvPr id="36908" name="Line 39"/>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9" name="Oval 40"/>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grpSp>
      <p:sp>
        <p:nvSpPr>
          <p:cNvPr id="289833" name="Oval 41"/>
          <p:cNvSpPr>
            <a:spLocks noChangeArrowheads="1"/>
          </p:cNvSpPr>
          <p:nvPr/>
        </p:nvSpPr>
        <p:spPr bwMode="auto">
          <a:xfrm>
            <a:off x="2332038" y="2222500"/>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sp>
        <p:nvSpPr>
          <p:cNvPr id="289834" name="Line 42"/>
          <p:cNvSpPr>
            <a:spLocks noChangeShapeType="1"/>
          </p:cNvSpPr>
          <p:nvPr/>
        </p:nvSpPr>
        <p:spPr bwMode="auto">
          <a:xfrm flipH="1">
            <a:off x="6261100" y="4902200"/>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835" name="Freeform 43"/>
          <p:cNvSpPr>
            <a:spLocks/>
          </p:cNvSpPr>
          <p:nvPr/>
        </p:nvSpPr>
        <p:spPr bwMode="auto">
          <a:xfrm>
            <a:off x="1155700" y="3886200"/>
            <a:ext cx="6667500" cy="2260600"/>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T12" fmla="*/ 0 w 4200"/>
              <a:gd name="T13" fmla="*/ 0 h 1424"/>
              <a:gd name="T14" fmla="*/ 4200 w 4200"/>
              <a:gd name="T15" fmla="*/ 1424 h 1424"/>
            </a:gdLst>
            <a:ahLst/>
            <a:cxnLst>
              <a:cxn ang="T8">
                <a:pos x="T0" y="T1"/>
              </a:cxn>
              <a:cxn ang="T9">
                <a:pos x="T2" y="T3"/>
              </a:cxn>
              <a:cxn ang="T10">
                <a:pos x="T4" y="T5"/>
              </a:cxn>
              <a:cxn ang="T11">
                <a:pos x="T6" y="T7"/>
              </a:cxn>
            </a:cxnLst>
            <a:rect l="T12" t="T13" r="T14" b="T15"/>
            <a:pathLst>
              <a:path w="4200" h="1424">
                <a:moveTo>
                  <a:pt x="4200" y="1424"/>
                </a:moveTo>
                <a:lnTo>
                  <a:pt x="3224" y="1424"/>
                </a:lnTo>
                <a:lnTo>
                  <a:pt x="1880"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 name="Group 44"/>
          <p:cNvGrpSpPr>
            <a:grpSpLocks/>
          </p:cNvGrpSpPr>
          <p:nvPr/>
        </p:nvGrpSpPr>
        <p:grpSpPr bwMode="auto">
          <a:xfrm>
            <a:off x="347663" y="2166938"/>
            <a:ext cx="1333500" cy="1004887"/>
            <a:chOff x="220" y="1365"/>
            <a:chExt cx="840" cy="633"/>
          </a:xfrm>
        </p:grpSpPr>
        <p:sp>
          <p:nvSpPr>
            <p:cNvPr id="36906" name="Line 45"/>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7" name="Oval 46"/>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grpSp>
      <p:sp>
        <p:nvSpPr>
          <p:cNvPr id="289839" name="Oval 47"/>
          <p:cNvSpPr>
            <a:spLocks noChangeArrowheads="1"/>
          </p:cNvSpPr>
          <p:nvPr/>
        </p:nvSpPr>
        <p:spPr bwMode="auto">
          <a:xfrm>
            <a:off x="2328863" y="2227263"/>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a:p>
        </p:txBody>
      </p:sp>
      <p:sp>
        <p:nvSpPr>
          <p:cNvPr id="289840" name="Line 48"/>
          <p:cNvSpPr>
            <a:spLocks noChangeShapeType="1"/>
          </p:cNvSpPr>
          <p:nvPr/>
        </p:nvSpPr>
        <p:spPr bwMode="auto">
          <a:xfrm>
            <a:off x="6553200" y="2493963"/>
            <a:ext cx="0" cy="81756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841" name="Freeform 49"/>
          <p:cNvSpPr>
            <a:spLocks/>
          </p:cNvSpPr>
          <p:nvPr/>
        </p:nvSpPr>
        <p:spPr bwMode="auto">
          <a:xfrm>
            <a:off x="3657600" y="2216150"/>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 name="T12" fmla="*/ 0 w 2758"/>
              <a:gd name="T13" fmla="*/ 0 h 646"/>
              <a:gd name="T14" fmla="*/ 2758 w 2758"/>
              <a:gd name="T15" fmla="*/ 646 h 646"/>
            </a:gdLst>
            <a:ahLst/>
            <a:cxnLst>
              <a:cxn ang="T8">
                <a:pos x="T0" y="T1"/>
              </a:cxn>
              <a:cxn ang="T9">
                <a:pos x="T2" y="T3"/>
              </a:cxn>
              <a:cxn ang="T10">
                <a:pos x="T4" y="T5"/>
              </a:cxn>
              <a:cxn ang="T11">
                <a:pos x="T6" y="T7"/>
              </a:cxn>
            </a:cxnLst>
            <a:rect l="T12" t="T13" r="T14" b="T15"/>
            <a:pathLst>
              <a:path w="2758" h="646">
                <a:moveTo>
                  <a:pt x="2758" y="646"/>
                </a:moveTo>
                <a:lnTo>
                  <a:pt x="1763" y="629"/>
                </a:lnTo>
                <a:lnTo>
                  <a:pt x="1039"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9842" name="Line 50"/>
          <p:cNvSpPr>
            <a:spLocks noChangeShapeType="1"/>
          </p:cNvSpPr>
          <p:nvPr/>
        </p:nvSpPr>
        <p:spPr bwMode="auto">
          <a:xfrm>
            <a:off x="3548063" y="2090738"/>
            <a:ext cx="0" cy="84613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843" name="Freeform 51"/>
          <p:cNvSpPr>
            <a:spLocks/>
          </p:cNvSpPr>
          <p:nvPr/>
        </p:nvSpPr>
        <p:spPr bwMode="auto">
          <a:xfrm>
            <a:off x="3643313" y="2951163"/>
            <a:ext cx="4073525" cy="2133600"/>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T12" fmla="*/ 0 w 2566"/>
              <a:gd name="T13" fmla="*/ 0 h 1344"/>
              <a:gd name="T14" fmla="*/ 2566 w 2566"/>
              <a:gd name="T15" fmla="*/ 1344 h 1344"/>
            </a:gdLst>
            <a:ahLst/>
            <a:cxnLst>
              <a:cxn ang="T8">
                <a:pos x="T0" y="T1"/>
              </a:cxn>
              <a:cxn ang="T9">
                <a:pos x="T2" y="T3"/>
              </a:cxn>
              <a:cxn ang="T10">
                <a:pos x="T4" y="T5"/>
              </a:cxn>
              <a:cxn ang="T11">
                <a:pos x="T6" y="T7"/>
              </a:cxn>
            </a:cxnLst>
            <a:rect l="T12" t="T13" r="T14" b="T15"/>
            <a:pathLst>
              <a:path w="2566" h="1344">
                <a:moveTo>
                  <a:pt x="0" y="0"/>
                </a:moveTo>
                <a:lnTo>
                  <a:pt x="1013" y="0"/>
                </a:lnTo>
                <a:lnTo>
                  <a:pt x="1650" y="1344"/>
                </a:lnTo>
                <a:lnTo>
                  <a:pt x="2566" y="1344"/>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5" name="Text Box 52"/>
          <p:cNvSpPr txBox="1">
            <a:spLocks noChangeArrowheads="1"/>
          </p:cNvSpPr>
          <p:nvPr/>
        </p:nvSpPr>
        <p:spPr bwMode="auto">
          <a:xfrm>
            <a:off x="1435100" y="386873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Symbol" pitchFamily="18" charset="2"/>
              </a:rPr>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89828"/>
                                        </p:tgtEl>
                                        <p:attrNameLst>
                                          <p:attrName>style.visibility</p:attrName>
                                        </p:attrNameLst>
                                      </p:cBhvr>
                                      <p:to>
                                        <p:strVal val="visible"/>
                                      </p:to>
                                    </p:set>
                                    <p:animEffect transition="in" filter="wipe(up)">
                                      <p:cBhvr>
                                        <p:cTn id="23" dur="1000"/>
                                        <p:tgtEl>
                                          <p:spTgt spid="289828"/>
                                        </p:tgtEl>
                                      </p:cBhvr>
                                    </p:animEffect>
                                  </p:childTnLst>
                                  <p:subTnLst>
                                    <p:set>
                                      <p:cBhvr override="childStyle">
                                        <p:cTn dur="1" fill="hold" display="0" masterRel="nextClick" afterEffect="1"/>
                                        <p:tgtEl>
                                          <p:spTgt spid="289828"/>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9829"/>
                                        </p:tgtEl>
                                        <p:attrNameLst>
                                          <p:attrName>style.visibility</p:attrName>
                                        </p:attrNameLst>
                                      </p:cBhvr>
                                      <p:to>
                                        <p:strVal val="visible"/>
                                      </p:to>
                                    </p:set>
                                    <p:animEffect transition="in" filter="wipe(left)">
                                      <p:cBhvr>
                                        <p:cTn id="28" dur="1000"/>
                                        <p:tgtEl>
                                          <p:spTgt spid="289829"/>
                                        </p:tgtEl>
                                      </p:cBhvr>
                                    </p:animEffect>
                                  </p:childTnLst>
                                  <p:subTnLst>
                                    <p:set>
                                      <p:cBhvr override="childStyle">
                                        <p:cTn dur="1" fill="hold" display="0" masterRel="nextClick" afterEffect="1"/>
                                        <p:tgtEl>
                                          <p:spTgt spid="289829"/>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98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9840"/>
                                        </p:tgtEl>
                                        <p:attrNameLst>
                                          <p:attrName>style.visibility</p:attrName>
                                        </p:attrNameLst>
                                      </p:cBhvr>
                                      <p:to>
                                        <p:strVal val="visible"/>
                                      </p:to>
                                    </p:set>
                                    <p:animEffect transition="in" filter="wipe(up)">
                                      <p:cBhvr>
                                        <p:cTn id="37" dur="1000"/>
                                        <p:tgtEl>
                                          <p:spTgt spid="289840"/>
                                        </p:tgtEl>
                                      </p:cBhvr>
                                    </p:animEffect>
                                  </p:childTnLst>
                                  <p:subTnLst>
                                    <p:set>
                                      <p:cBhvr override="childStyle">
                                        <p:cTn dur="1" fill="hold" display="0" masterRel="nextClick" afterEffect="1"/>
                                        <p:tgtEl>
                                          <p:spTgt spid="28984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89841"/>
                                        </p:tgtEl>
                                        <p:attrNameLst>
                                          <p:attrName>style.visibility</p:attrName>
                                        </p:attrNameLst>
                                      </p:cBhvr>
                                      <p:to>
                                        <p:strVal val="visible"/>
                                      </p:to>
                                    </p:set>
                                    <p:animEffect transition="in" filter="wipe(right)">
                                      <p:cBhvr>
                                        <p:cTn id="42" dur="1000"/>
                                        <p:tgtEl>
                                          <p:spTgt spid="289841"/>
                                        </p:tgtEl>
                                      </p:cBhvr>
                                    </p:animEffect>
                                  </p:childTnLst>
                                  <p:subTnLst>
                                    <p:set>
                                      <p:cBhvr override="childStyle">
                                        <p:cTn dur="1" fill="hold" display="0" masterRel="nextClick" afterEffect="1"/>
                                        <p:tgtEl>
                                          <p:spTgt spid="289841"/>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9842"/>
                                        </p:tgtEl>
                                        <p:attrNameLst>
                                          <p:attrName>style.visibility</p:attrName>
                                        </p:attrNameLst>
                                      </p:cBhvr>
                                      <p:to>
                                        <p:strVal val="visible"/>
                                      </p:to>
                                    </p:set>
                                    <p:animEffect transition="in" filter="wipe(up)">
                                      <p:cBhvr>
                                        <p:cTn id="47" dur="1000"/>
                                        <p:tgtEl>
                                          <p:spTgt spid="289842"/>
                                        </p:tgtEl>
                                      </p:cBhvr>
                                    </p:animEffect>
                                  </p:childTnLst>
                                  <p:subTnLst>
                                    <p:set>
                                      <p:cBhvr override="childStyle">
                                        <p:cTn dur="1" fill="hold" display="0" masterRel="nextClick" afterEffect="1"/>
                                        <p:tgtEl>
                                          <p:spTgt spid="289842"/>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9843"/>
                                        </p:tgtEl>
                                        <p:attrNameLst>
                                          <p:attrName>style.visibility</p:attrName>
                                        </p:attrNameLst>
                                      </p:cBhvr>
                                      <p:to>
                                        <p:strVal val="visible"/>
                                      </p:to>
                                    </p:set>
                                    <p:animEffect transition="in" filter="wipe(left)">
                                      <p:cBhvr>
                                        <p:cTn id="52" dur="2000"/>
                                        <p:tgtEl>
                                          <p:spTgt spid="289843"/>
                                        </p:tgtEl>
                                      </p:cBhvr>
                                    </p:animEffect>
                                  </p:childTnLst>
                                  <p:subTnLst>
                                    <p:set>
                                      <p:cBhvr override="childStyle">
                                        <p:cTn dur="1" fill="hold" display="0" masterRel="nextClick" afterEffect="1"/>
                                        <p:tgtEl>
                                          <p:spTgt spid="289843"/>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9834"/>
                                        </p:tgtEl>
                                        <p:attrNameLst>
                                          <p:attrName>style.visibility</p:attrName>
                                        </p:attrNameLst>
                                      </p:cBhvr>
                                      <p:to>
                                        <p:strVal val="visible"/>
                                      </p:to>
                                    </p:set>
                                    <p:animEffect transition="in" filter="wipe(up)">
                                      <p:cBhvr>
                                        <p:cTn id="57" dur="1000"/>
                                        <p:tgtEl>
                                          <p:spTgt spid="289834"/>
                                        </p:tgtEl>
                                      </p:cBhvr>
                                    </p:animEffect>
                                  </p:childTnLst>
                                  <p:subTnLst>
                                    <p:set>
                                      <p:cBhvr override="childStyle">
                                        <p:cTn dur="1" fill="hold" display="0" masterRel="nextClick" afterEffect="1"/>
                                        <p:tgtEl>
                                          <p:spTgt spid="289834"/>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89835"/>
                                        </p:tgtEl>
                                        <p:attrNameLst>
                                          <p:attrName>style.visibility</p:attrName>
                                        </p:attrNameLst>
                                      </p:cBhvr>
                                      <p:to>
                                        <p:strVal val="visible"/>
                                      </p:to>
                                    </p:set>
                                    <p:animEffect transition="in" filter="wipe(down)">
                                      <p:cBhvr>
                                        <p:cTn id="62" dur="1000"/>
                                        <p:tgtEl>
                                          <p:spTgt spid="289835"/>
                                        </p:tgtEl>
                                      </p:cBhvr>
                                    </p:animEffect>
                                  </p:childTnLst>
                                </p:cTn>
                              </p:par>
                            </p:childTnLst>
                          </p:cTn>
                        </p:par>
                        <p:par>
                          <p:cTn id="63" fill="hold" nodeType="afterGroup">
                            <p:stCondLst>
                              <p:cond delay="1000"/>
                            </p:stCondLst>
                            <p:childTnLst>
                              <p:par>
                                <p:cTn id="64" presetID="1"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89839"/>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289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28" grpId="0" animBg="1"/>
      <p:bldP spid="289829" grpId="0" animBg="1"/>
      <p:bldP spid="289833" grpId="0" animBg="1"/>
      <p:bldP spid="289834" grpId="0" animBg="1"/>
      <p:bldP spid="289835" grpId="0" animBg="1"/>
      <p:bldP spid="289839" grpId="0" animBg="1"/>
      <p:bldP spid="289839" grpId="1" animBg="1"/>
      <p:bldP spid="289840" grpId="0" animBg="1"/>
      <p:bldP spid="289841" grpId="0" animBg="1"/>
      <p:bldP spid="289842" grpId="0" animBg="1"/>
      <p:bldP spid="2898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Transport Layer Design Issues</a:t>
            </a:r>
          </a:p>
        </p:txBody>
      </p:sp>
      <p:sp>
        <p:nvSpPr>
          <p:cNvPr id="3" name="Footer Placeholder 2"/>
          <p:cNvSpPr>
            <a:spLocks noGrp="1"/>
          </p:cNvSpPr>
          <p:nvPr>
            <p:ph type="ftr" sz="quarter" idx="11"/>
          </p:nvPr>
        </p:nvSpPr>
        <p:spPr/>
        <p:txBody>
          <a:bodyPr/>
          <a:lstStyle/>
          <a:p>
            <a:pPr>
              <a:defRPr/>
            </a:pPr>
            <a:r>
              <a:rPr lang="en-US" smtClean="0"/>
              <a:t>Transport Layer</a:t>
            </a:r>
            <a:endParaRPr lang="en-US"/>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E731DF13-44D8-4C66-BAC4-A632D423EA2E}" type="slidenum">
              <a:rPr lang="en-US" sz="1200" smtClean="0"/>
              <a:pPr algn="l"/>
              <a:t>4</a:t>
            </a:fld>
            <a:endParaRPr lang="en-US" sz="1200" smtClean="0"/>
          </a:p>
        </p:txBody>
      </p:sp>
      <p:sp>
        <p:nvSpPr>
          <p:cNvPr id="5125" name="Rectangle 4"/>
          <p:cNvSpPr>
            <a:spLocks noChangeArrowheads="1"/>
          </p:cNvSpPr>
          <p:nvPr/>
        </p:nvSpPr>
        <p:spPr bwMode="auto">
          <a:xfrm>
            <a:off x="577850" y="1419225"/>
            <a:ext cx="711676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Aft>
                <a:spcPts val="1200"/>
              </a:spcAft>
            </a:pPr>
            <a:r>
              <a:rPr lang="en-US" sz="2400">
                <a:solidFill>
                  <a:srgbClr val="063DE9"/>
                </a:solidFill>
                <a:latin typeface="TimesNewRomanPSMT"/>
              </a:rPr>
              <a:t>1. </a:t>
            </a:r>
            <a:r>
              <a:rPr lang="en-US" sz="2400">
                <a:solidFill>
                  <a:srgbClr val="000000"/>
                </a:solidFill>
                <a:latin typeface="TimesNewRomanPSMT"/>
              </a:rPr>
              <a:t>Transport Layer Functions</a:t>
            </a:r>
          </a:p>
          <a:p>
            <a:pPr eaLnBrk="0" hangingPunct="0">
              <a:spcAft>
                <a:spcPts val="1200"/>
              </a:spcAft>
            </a:pPr>
            <a:r>
              <a:rPr lang="en-US" sz="2400">
                <a:solidFill>
                  <a:srgbClr val="063DE9"/>
                </a:solidFill>
                <a:latin typeface="TimesNewRomanPSMT"/>
              </a:rPr>
              <a:t>2. </a:t>
            </a:r>
            <a:r>
              <a:rPr lang="en-US" sz="2400">
                <a:solidFill>
                  <a:srgbClr val="000000"/>
                </a:solidFill>
                <a:latin typeface="TimesNewRomanPSMT"/>
              </a:rPr>
              <a:t>Multiplexing and Demultiplexing</a:t>
            </a:r>
          </a:p>
          <a:p>
            <a:pPr eaLnBrk="0" hangingPunct="0">
              <a:spcAft>
                <a:spcPts val="1200"/>
              </a:spcAft>
            </a:pPr>
            <a:r>
              <a:rPr lang="en-US" sz="2400">
                <a:solidFill>
                  <a:srgbClr val="063DE9"/>
                </a:solidFill>
                <a:latin typeface="TimesNewRomanPSMT"/>
              </a:rPr>
              <a:t>3. </a:t>
            </a:r>
            <a:r>
              <a:rPr lang="en-US" sz="2400">
                <a:solidFill>
                  <a:srgbClr val="000000"/>
                </a:solidFill>
                <a:latin typeface="TimesNewRomanPSMT"/>
              </a:rPr>
              <a:t>Error Detection: Checksum</a:t>
            </a:r>
          </a:p>
          <a:p>
            <a:pPr eaLnBrk="0" hangingPunct="0">
              <a:spcAft>
                <a:spcPts val="1200"/>
              </a:spcAft>
            </a:pPr>
            <a:r>
              <a:rPr lang="en-US" sz="2400">
                <a:solidFill>
                  <a:srgbClr val="063DE9"/>
                </a:solidFill>
                <a:latin typeface="TimesNewRomanPSMT"/>
              </a:rPr>
              <a:t>4. </a:t>
            </a:r>
            <a:r>
              <a:rPr lang="en-US" sz="2400">
                <a:solidFill>
                  <a:srgbClr val="000000"/>
                </a:solidFill>
                <a:latin typeface="TimesNewRomanPSMT"/>
              </a:rPr>
              <a:t>Flow Control</a:t>
            </a:r>
          </a:p>
          <a:p>
            <a:pPr eaLnBrk="0" hangingPunct="0">
              <a:spcAft>
                <a:spcPts val="1200"/>
              </a:spcAft>
            </a:pPr>
            <a:r>
              <a:rPr lang="en-US" sz="2400">
                <a:solidFill>
                  <a:srgbClr val="063DE9"/>
                </a:solidFill>
                <a:latin typeface="TimesNewRomanPSMT"/>
              </a:rPr>
              <a:t>5. </a:t>
            </a:r>
            <a:r>
              <a:rPr lang="en-US" sz="2400">
                <a:solidFill>
                  <a:srgbClr val="000000"/>
                </a:solidFill>
                <a:latin typeface="TimesNewRomanPSMT"/>
              </a:rPr>
              <a:t>Efficiency Principle</a:t>
            </a:r>
          </a:p>
          <a:p>
            <a:pPr eaLnBrk="0" hangingPunct="0">
              <a:spcAft>
                <a:spcPts val="1200"/>
              </a:spcAft>
            </a:pPr>
            <a:r>
              <a:rPr lang="en-US" sz="2400">
                <a:solidFill>
                  <a:srgbClr val="063DE9"/>
                </a:solidFill>
                <a:latin typeface="TimesNewRomanPSMT"/>
              </a:rPr>
              <a:t>6. </a:t>
            </a:r>
            <a:r>
              <a:rPr lang="en-US" sz="2400">
                <a:solidFill>
                  <a:srgbClr val="000000"/>
                </a:solidFill>
                <a:latin typeface="TimesNewRomanPSMT"/>
              </a:rPr>
              <a:t>Error Control: Retransmissions</a:t>
            </a:r>
            <a:endParaRPr 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789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9F99ACE5-9AA0-4E18-9FF5-655A9D074B18}" type="slidenum">
              <a:rPr lang="en-US" sz="1200" smtClean="0"/>
              <a:pPr algn="l"/>
              <a:t>40</a:t>
            </a:fld>
            <a:endParaRPr lang="en-US" sz="1200" smtClean="0"/>
          </a:p>
        </p:txBody>
      </p:sp>
      <p:sp>
        <p:nvSpPr>
          <p:cNvPr id="32772" name="Rectangle 2"/>
          <p:cNvSpPr>
            <a:spLocks noGrp="1" noChangeArrowheads="1"/>
          </p:cNvSpPr>
          <p:nvPr>
            <p:ph type="title"/>
          </p:nvPr>
        </p:nvSpPr>
        <p:spPr>
          <a:xfrm>
            <a:off x="444500" y="185738"/>
            <a:ext cx="7772400" cy="1019175"/>
          </a:xfrm>
        </p:spPr>
        <p:txBody>
          <a:bodyPr/>
          <a:lstStyle/>
          <a:p>
            <a:pPr>
              <a:defRPr/>
            </a:pPr>
            <a:r>
              <a:rPr lang="en-US">
                <a:ea typeface="ＭＳ Ｐゴシック" charset="0"/>
                <a:cs typeface="+mj-cs"/>
              </a:rPr>
              <a:t>rdt2.0 has a fatal flaw!</a:t>
            </a:r>
          </a:p>
        </p:txBody>
      </p:sp>
      <p:sp>
        <p:nvSpPr>
          <p:cNvPr id="347139" name="Rectangle 3"/>
          <p:cNvSpPr>
            <a:spLocks noGrp="1" noChangeArrowheads="1"/>
          </p:cNvSpPr>
          <p:nvPr>
            <p:ph type="body" sz="half" idx="1"/>
          </p:nvPr>
        </p:nvSpPr>
        <p:spPr>
          <a:xfrm>
            <a:off x="511175" y="1589088"/>
            <a:ext cx="3810000" cy="4648200"/>
          </a:xfrm>
        </p:spPr>
        <p:txBody>
          <a:bodyPr/>
          <a:lstStyle/>
          <a:p>
            <a:pPr>
              <a:lnSpc>
                <a:spcPct val="80000"/>
              </a:lnSpc>
              <a:buFont typeface="Wingdings" pitchFamily="2" charset="2"/>
              <a:buNone/>
            </a:pPr>
            <a:r>
              <a:rPr lang="en-US" smtClean="0">
                <a:solidFill>
                  <a:srgbClr val="CC0000"/>
                </a:solidFill>
              </a:rPr>
              <a:t>what happens if ACK/NAK corrupted?</a:t>
            </a:r>
          </a:p>
          <a:p>
            <a:pPr>
              <a:lnSpc>
                <a:spcPct val="80000"/>
              </a:lnSpc>
            </a:pPr>
            <a:r>
              <a:rPr lang="en-US" smtClean="0"/>
              <a:t>sender doesn</a:t>
            </a:r>
            <a:r>
              <a:rPr lang="ja-JP" altLang="en-US" smtClean="0"/>
              <a:t>’</a:t>
            </a:r>
            <a:r>
              <a:rPr lang="en-US" altLang="ja-JP" smtClean="0"/>
              <a:t>t know what happened at receiver!</a:t>
            </a:r>
          </a:p>
          <a:p>
            <a:pPr>
              <a:lnSpc>
                <a:spcPct val="80000"/>
              </a:lnSpc>
            </a:pPr>
            <a:r>
              <a:rPr lang="en-US" smtClean="0"/>
              <a:t>can</a:t>
            </a:r>
            <a:r>
              <a:rPr lang="ja-JP" altLang="en-US" smtClean="0"/>
              <a:t>’</a:t>
            </a:r>
            <a:r>
              <a:rPr lang="en-US" altLang="ja-JP" smtClean="0"/>
              <a:t>t just retransmit: possible duplicate</a:t>
            </a:r>
          </a:p>
          <a:p>
            <a:pPr>
              <a:lnSpc>
                <a:spcPct val="80000"/>
              </a:lnSpc>
              <a:spcBef>
                <a:spcPct val="60000"/>
              </a:spcBef>
              <a:buFont typeface="Wingdings" pitchFamily="2" charset="2"/>
              <a:buNone/>
            </a:pPr>
            <a:endParaRPr lang="en-US" smtClean="0"/>
          </a:p>
          <a:p>
            <a:pPr>
              <a:lnSpc>
                <a:spcPct val="70000"/>
              </a:lnSpc>
              <a:buFont typeface="Wingdings" pitchFamily="2" charset="2"/>
              <a:buNone/>
            </a:pPr>
            <a:endParaRPr lang="en-US" smtClean="0"/>
          </a:p>
          <a:p>
            <a:pPr>
              <a:lnSpc>
                <a:spcPct val="70000"/>
              </a:lnSpc>
              <a:buFont typeface="Wingdings" pitchFamily="2" charset="2"/>
              <a:buNone/>
            </a:pPr>
            <a:endParaRPr lang="en-US" smtClean="0"/>
          </a:p>
        </p:txBody>
      </p:sp>
      <p:sp>
        <p:nvSpPr>
          <p:cNvPr id="347140" name="Rectangle 4"/>
          <p:cNvSpPr>
            <a:spLocks noGrp="1" noChangeArrowheads="1"/>
          </p:cNvSpPr>
          <p:nvPr>
            <p:ph type="body" sz="half" idx="2"/>
          </p:nvPr>
        </p:nvSpPr>
        <p:spPr>
          <a:xfrm>
            <a:off x="4495800" y="1600200"/>
            <a:ext cx="3810000" cy="2562225"/>
          </a:xfrm>
        </p:spPr>
        <p:txBody>
          <a:bodyPr/>
          <a:lstStyle/>
          <a:p>
            <a:pPr>
              <a:buFont typeface="Wingdings" pitchFamily="2" charset="2"/>
              <a:buNone/>
            </a:pPr>
            <a:r>
              <a:rPr lang="en-US" sz="3200" smtClean="0">
                <a:solidFill>
                  <a:srgbClr val="CC0000"/>
                </a:solidFill>
              </a:rPr>
              <a:t>handling duplicates</a:t>
            </a:r>
            <a:r>
              <a:rPr lang="en-US" sz="3200" smtClean="0">
                <a:solidFill>
                  <a:srgbClr val="FF0000"/>
                </a:solidFill>
              </a:rPr>
              <a:t>: </a:t>
            </a:r>
          </a:p>
          <a:p>
            <a:r>
              <a:rPr lang="en-US" smtClean="0"/>
              <a:t>sender retransmits current pkt if ACK/NAK corrupted</a:t>
            </a:r>
          </a:p>
          <a:p>
            <a:r>
              <a:rPr lang="en-US" smtClean="0"/>
              <a:t>sender adds </a:t>
            </a:r>
            <a:r>
              <a:rPr lang="en-US" i="1" smtClean="0">
                <a:solidFill>
                  <a:srgbClr val="000099"/>
                </a:solidFill>
              </a:rPr>
              <a:t>sequence number</a:t>
            </a:r>
            <a:r>
              <a:rPr lang="en-US" smtClean="0"/>
              <a:t> to each pkt</a:t>
            </a:r>
          </a:p>
          <a:p>
            <a:r>
              <a:rPr lang="en-US" smtClean="0"/>
              <a:t>receiver discards (doesn</a:t>
            </a:r>
            <a:r>
              <a:rPr lang="ja-JP" altLang="en-US" smtClean="0"/>
              <a:t>’</a:t>
            </a:r>
            <a:r>
              <a:rPr lang="en-US" altLang="ja-JP" smtClean="0"/>
              <a:t>t deliver up) duplicate pkt</a:t>
            </a:r>
            <a:endParaRPr lang="en-US" smtClean="0"/>
          </a:p>
        </p:txBody>
      </p:sp>
      <p:grpSp>
        <p:nvGrpSpPr>
          <p:cNvPr id="2" name="Group 13"/>
          <p:cNvGrpSpPr>
            <a:grpSpLocks/>
          </p:cNvGrpSpPr>
          <p:nvPr/>
        </p:nvGrpSpPr>
        <p:grpSpPr bwMode="auto">
          <a:xfrm>
            <a:off x="631825" y="4624388"/>
            <a:ext cx="4092575" cy="1603375"/>
            <a:chOff x="1552" y="2800"/>
            <a:chExt cx="2578" cy="1010"/>
          </a:xfrm>
        </p:grpSpPr>
        <p:sp>
          <p:nvSpPr>
            <p:cNvPr id="37896" name="Rectangle 7"/>
            <p:cNvSpPr>
              <a:spLocks noChangeArrowheads="1"/>
            </p:cNvSpPr>
            <p:nvPr/>
          </p:nvSpPr>
          <p:spPr bwMode="auto">
            <a:xfrm>
              <a:off x="1552" y="2974"/>
              <a:ext cx="2578" cy="836"/>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897" name="Rectangle 9"/>
            <p:cNvSpPr>
              <a:spLocks noChangeArrowheads="1"/>
            </p:cNvSpPr>
            <p:nvPr/>
          </p:nvSpPr>
          <p:spPr bwMode="auto">
            <a:xfrm>
              <a:off x="2226" y="2913"/>
              <a:ext cx="1038" cy="1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sp>
          <p:nvSpPr>
            <p:cNvPr id="37898" name="Text Box 10"/>
            <p:cNvSpPr txBox="1">
              <a:spLocks noChangeArrowheads="1"/>
            </p:cNvSpPr>
            <p:nvPr/>
          </p:nvSpPr>
          <p:spPr bwMode="auto">
            <a:xfrm>
              <a:off x="1724" y="2800"/>
              <a:ext cx="134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800">
                  <a:solidFill>
                    <a:srgbClr val="CC0000"/>
                  </a:solidFill>
                  <a:latin typeface="Gill Sans MT" pitchFamily="34" charset="0"/>
                </a:rPr>
                <a:t>stop and wait</a:t>
              </a:r>
            </a:p>
          </p:txBody>
        </p:sp>
        <p:sp>
          <p:nvSpPr>
            <p:cNvPr id="37899" name="Text Box 6"/>
            <p:cNvSpPr txBox="1">
              <a:spLocks noChangeArrowheads="1"/>
            </p:cNvSpPr>
            <p:nvPr/>
          </p:nvSpPr>
          <p:spPr bwMode="auto">
            <a:xfrm>
              <a:off x="1665" y="3052"/>
              <a:ext cx="2452"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lnSpc>
                  <a:spcPct val="85000"/>
                </a:lnSpc>
              </a:pPr>
              <a:r>
                <a:rPr lang="en-US" sz="2800">
                  <a:latin typeface="Gill Sans MT" pitchFamily="34" charset="0"/>
                </a:rPr>
                <a:t>sender sends one packet, </a:t>
              </a:r>
            </a:p>
            <a:p>
              <a:pPr algn="l">
                <a:lnSpc>
                  <a:spcPct val="85000"/>
                </a:lnSpc>
              </a:pPr>
              <a:r>
                <a:rPr lang="en-US" sz="2800">
                  <a:latin typeface="Gill Sans MT" pitchFamily="34" charset="0"/>
                </a:rPr>
                <a:t>then waits for receiver </a:t>
              </a:r>
            </a:p>
            <a:p>
              <a:pPr algn="l">
                <a:lnSpc>
                  <a:spcPct val="85000"/>
                </a:lnSpc>
              </a:pPr>
              <a:r>
                <a:rPr lang="en-US" sz="2800">
                  <a:latin typeface="Gill Sans MT" pitchFamily="34" charset="0"/>
                </a:rPr>
                <a:t>response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71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p:bldP spid="3471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33375" y="238125"/>
            <a:ext cx="8277225" cy="1143000"/>
          </a:xfrm>
        </p:spPr>
        <p:txBody>
          <a:bodyPr/>
          <a:lstStyle/>
          <a:p>
            <a:r>
              <a:rPr lang="en-US" smtClean="0"/>
              <a:t>rdt2.1: sender, handles garbled ACK/NAKs</a:t>
            </a:r>
          </a:p>
        </p:txBody>
      </p:sp>
      <p:sp>
        <p:nvSpPr>
          <p:cNvPr id="38915" name="Oval 3"/>
          <p:cNvSpPr>
            <a:spLocks noChangeArrowheads="1"/>
          </p:cNvSpPr>
          <p:nvPr/>
        </p:nvSpPr>
        <p:spPr bwMode="auto">
          <a:xfrm>
            <a:off x="2868613" y="2306638"/>
            <a:ext cx="901700" cy="836612"/>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8916" name="Text Box 4"/>
          <p:cNvSpPr txBox="1">
            <a:spLocks noChangeArrowheads="1"/>
          </p:cNvSpPr>
          <p:nvPr/>
        </p:nvSpPr>
        <p:spPr bwMode="auto">
          <a:xfrm>
            <a:off x="2816225" y="239553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call 0 from above</a:t>
            </a:r>
            <a:endParaRPr lang="en-US" sz="1400">
              <a:latin typeface="Times New Roman" pitchFamily="18" charset="0"/>
            </a:endParaRPr>
          </a:p>
        </p:txBody>
      </p:sp>
      <p:sp>
        <p:nvSpPr>
          <p:cNvPr id="38917" name="Text Box 5"/>
          <p:cNvSpPr txBox="1">
            <a:spLocks noChangeArrowheads="1"/>
          </p:cNvSpPr>
          <p:nvPr/>
        </p:nvSpPr>
        <p:spPr bwMode="auto">
          <a:xfrm>
            <a:off x="3124200" y="1577975"/>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sndpkt = make_pkt(0, data, checksum)</a:t>
            </a:r>
          </a:p>
          <a:p>
            <a:r>
              <a:rPr lang="en-US">
                <a:latin typeface="Arial" pitchFamily="34" charset="0"/>
              </a:rPr>
              <a:t>udt_send(sndpkt)</a:t>
            </a:r>
            <a:endParaRPr lang="en-US">
              <a:latin typeface="Times New Roman" pitchFamily="18" charset="0"/>
            </a:endParaRPr>
          </a:p>
        </p:txBody>
      </p:sp>
      <p:sp>
        <p:nvSpPr>
          <p:cNvPr id="38918" name="Text Box 6"/>
          <p:cNvSpPr txBox="1">
            <a:spLocks noChangeArrowheads="1"/>
          </p:cNvSpPr>
          <p:nvPr/>
        </p:nvSpPr>
        <p:spPr bwMode="auto">
          <a:xfrm>
            <a:off x="3138488" y="1265238"/>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rdt_send(data)</a:t>
            </a:r>
            <a:endParaRPr lang="en-US">
              <a:latin typeface="Times New Roman" pitchFamily="18" charset="0"/>
            </a:endParaRPr>
          </a:p>
        </p:txBody>
      </p:sp>
      <p:sp>
        <p:nvSpPr>
          <p:cNvPr id="38919" name="Line 7"/>
          <p:cNvSpPr>
            <a:spLocks noChangeShapeType="1"/>
          </p:cNvSpPr>
          <p:nvPr/>
        </p:nvSpPr>
        <p:spPr bwMode="auto">
          <a:xfrm>
            <a:off x="3255963" y="1630363"/>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9" name="Oval 11"/>
          <p:cNvSpPr>
            <a:spLocks noChangeArrowheads="1"/>
          </p:cNvSpPr>
          <p:nvPr/>
        </p:nvSpPr>
        <p:spPr bwMode="auto">
          <a:xfrm>
            <a:off x="4776788" y="2254250"/>
            <a:ext cx="936625" cy="865188"/>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8950" name="Text Box 12"/>
          <p:cNvSpPr txBox="1">
            <a:spLocks noChangeArrowheads="1"/>
          </p:cNvSpPr>
          <p:nvPr/>
        </p:nvSpPr>
        <p:spPr bwMode="auto">
          <a:xfrm>
            <a:off x="4702175" y="2314575"/>
            <a:ext cx="10890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ACK or NAK 0</a:t>
            </a:r>
            <a:endParaRPr lang="en-US" sz="1400">
              <a:latin typeface="Times New Roman" pitchFamily="18" charset="0"/>
            </a:endParaRPr>
          </a:p>
        </p:txBody>
      </p:sp>
      <p:sp>
        <p:nvSpPr>
          <p:cNvPr id="38923" name="Freeform 13"/>
          <p:cNvSpPr>
            <a:spLocks/>
          </p:cNvSpPr>
          <p:nvPr/>
        </p:nvSpPr>
        <p:spPr bwMode="auto">
          <a:xfrm flipV="1">
            <a:off x="3425825" y="2132013"/>
            <a:ext cx="1482725" cy="220662"/>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4" name="Freeform 14"/>
          <p:cNvSpPr>
            <a:spLocks/>
          </p:cNvSpPr>
          <p:nvPr/>
        </p:nvSpPr>
        <p:spPr bwMode="auto">
          <a:xfrm rot="-1357180">
            <a:off x="5589588" y="2116138"/>
            <a:ext cx="466725" cy="685800"/>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5" name="Text Box 15"/>
          <p:cNvSpPr txBox="1">
            <a:spLocks noChangeArrowheads="1"/>
          </p:cNvSpPr>
          <p:nvPr/>
        </p:nvSpPr>
        <p:spPr bwMode="auto">
          <a:xfrm>
            <a:off x="5913438" y="2678113"/>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udt_send(sndpkt)</a:t>
            </a:r>
            <a:endParaRPr lang="en-US">
              <a:latin typeface="Times New Roman" pitchFamily="18" charset="0"/>
            </a:endParaRPr>
          </a:p>
        </p:txBody>
      </p:sp>
      <p:sp>
        <p:nvSpPr>
          <p:cNvPr id="38926" name="Text Box 16"/>
          <p:cNvSpPr txBox="1">
            <a:spLocks noChangeArrowheads="1"/>
          </p:cNvSpPr>
          <p:nvPr/>
        </p:nvSpPr>
        <p:spPr bwMode="auto">
          <a:xfrm>
            <a:off x="5875338" y="1920875"/>
            <a:ext cx="19161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rdt_rcv(rcvpkt) &amp;&amp;  (corrupt(rcvpkt) || isNAK(rcvpkt) )</a:t>
            </a:r>
            <a:endParaRPr lang="en-US">
              <a:latin typeface="Times New Roman" pitchFamily="18" charset="0"/>
            </a:endParaRPr>
          </a:p>
        </p:txBody>
      </p:sp>
      <p:sp>
        <p:nvSpPr>
          <p:cNvPr id="38927" name="Line 17"/>
          <p:cNvSpPr>
            <a:spLocks noChangeShapeType="1"/>
          </p:cNvSpPr>
          <p:nvPr/>
        </p:nvSpPr>
        <p:spPr bwMode="auto">
          <a:xfrm>
            <a:off x="6045200" y="2717800"/>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0" name="Freeform 20"/>
          <p:cNvSpPr>
            <a:spLocks/>
          </p:cNvSpPr>
          <p:nvPr/>
        </p:nvSpPr>
        <p:spPr bwMode="auto">
          <a:xfrm rot="5400000" flipH="1" flipV="1">
            <a:off x="4970462" y="3440113"/>
            <a:ext cx="1363663" cy="204788"/>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4" name="Text Box 24"/>
          <p:cNvSpPr txBox="1">
            <a:spLocks noChangeArrowheads="1"/>
          </p:cNvSpPr>
          <p:nvPr/>
        </p:nvSpPr>
        <p:spPr bwMode="auto">
          <a:xfrm>
            <a:off x="5692775" y="3173413"/>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rdt_rcv(rcvpkt) &amp;&amp; notcorrupt(rcvpkt) &amp;&amp; isACK(rcvpkt) </a:t>
            </a:r>
          </a:p>
        </p:txBody>
      </p:sp>
      <p:sp>
        <p:nvSpPr>
          <p:cNvPr id="38935" name="Line 25"/>
          <p:cNvSpPr>
            <a:spLocks noChangeShapeType="1"/>
          </p:cNvSpPr>
          <p:nvPr/>
        </p:nvSpPr>
        <p:spPr bwMode="auto">
          <a:xfrm>
            <a:off x="5821363" y="39846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7" name="Oval 32"/>
          <p:cNvSpPr>
            <a:spLocks noChangeArrowheads="1"/>
          </p:cNvSpPr>
          <p:nvPr/>
        </p:nvSpPr>
        <p:spPr bwMode="auto">
          <a:xfrm>
            <a:off x="4989513" y="4200525"/>
            <a:ext cx="900112" cy="823913"/>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8948" name="Text Box 33"/>
          <p:cNvSpPr txBox="1">
            <a:spLocks noChangeArrowheads="1"/>
          </p:cNvSpPr>
          <p:nvPr/>
        </p:nvSpPr>
        <p:spPr bwMode="auto">
          <a:xfrm>
            <a:off x="4852988" y="4292600"/>
            <a:ext cx="111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a:t>
            </a:r>
          </a:p>
          <a:p>
            <a:r>
              <a:rPr lang="en-US" sz="1400">
                <a:latin typeface="Arial" pitchFamily="34" charset="0"/>
              </a:rPr>
              <a:t> call 1 from above</a:t>
            </a:r>
            <a:endParaRPr lang="en-US" sz="1400">
              <a:latin typeface="Times New Roman" pitchFamily="18" charset="0"/>
            </a:endParaRPr>
          </a:p>
        </p:txBody>
      </p:sp>
      <p:grpSp>
        <p:nvGrpSpPr>
          <p:cNvPr id="2" name="Group 38"/>
          <p:cNvGrpSpPr>
            <a:grpSpLocks/>
          </p:cNvGrpSpPr>
          <p:nvPr/>
        </p:nvGrpSpPr>
        <p:grpSpPr bwMode="auto">
          <a:xfrm>
            <a:off x="638175" y="2921000"/>
            <a:ext cx="6491288" cy="2843213"/>
            <a:chOff x="638175" y="2921000"/>
            <a:chExt cx="6491288" cy="2843213"/>
          </a:xfrm>
        </p:grpSpPr>
        <p:sp>
          <p:nvSpPr>
            <p:cNvPr id="38933" name="Freeform 9"/>
            <p:cNvSpPr>
              <a:spLocks/>
            </p:cNvSpPr>
            <p:nvPr/>
          </p:nvSpPr>
          <p:spPr bwMode="auto">
            <a:xfrm rot="-6989453">
              <a:off x="2179638" y="4603750"/>
              <a:ext cx="9525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Freeform 18"/>
            <p:cNvSpPr>
              <a:spLocks/>
            </p:cNvSpPr>
            <p:nvPr/>
          </p:nvSpPr>
          <p:spPr bwMode="auto">
            <a:xfrm rot="16200000" flipV="1">
              <a:off x="2201863" y="3492500"/>
              <a:ext cx="1266825" cy="12382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 name="Freeform 19"/>
            <p:cNvSpPr>
              <a:spLocks/>
            </p:cNvSpPr>
            <p:nvPr/>
          </p:nvSpPr>
          <p:spPr bwMode="auto">
            <a:xfrm>
              <a:off x="3600450" y="4779963"/>
              <a:ext cx="1606550"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6" name="Text Box 21"/>
            <p:cNvSpPr txBox="1">
              <a:spLocks noChangeArrowheads="1"/>
            </p:cNvSpPr>
            <p:nvPr/>
          </p:nvSpPr>
          <p:spPr bwMode="auto">
            <a:xfrm>
              <a:off x="3365500" y="5364163"/>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sndpkt = make_pkt(1, data, checksum)</a:t>
              </a:r>
            </a:p>
            <a:p>
              <a:r>
                <a:rPr lang="en-US">
                  <a:latin typeface="Arial" pitchFamily="34" charset="0"/>
                </a:rPr>
                <a:t>udt_send(sndpkt)</a:t>
              </a:r>
              <a:endParaRPr lang="en-US">
                <a:latin typeface="Times New Roman" pitchFamily="18" charset="0"/>
              </a:endParaRPr>
            </a:p>
          </p:txBody>
        </p:sp>
        <p:sp>
          <p:nvSpPr>
            <p:cNvPr id="38937" name="Text Box 22"/>
            <p:cNvSpPr txBox="1">
              <a:spLocks noChangeArrowheads="1"/>
            </p:cNvSpPr>
            <p:nvPr/>
          </p:nvSpPr>
          <p:spPr bwMode="auto">
            <a:xfrm>
              <a:off x="3435350" y="5026025"/>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rdt_send(data)</a:t>
              </a:r>
              <a:endParaRPr lang="en-US">
                <a:latin typeface="Times New Roman" pitchFamily="18" charset="0"/>
              </a:endParaRPr>
            </a:p>
          </p:txBody>
        </p:sp>
        <p:sp>
          <p:nvSpPr>
            <p:cNvPr id="38938" name="Line 23"/>
            <p:cNvSpPr>
              <a:spLocks noChangeShapeType="1"/>
            </p:cNvSpPr>
            <p:nvPr/>
          </p:nvSpPr>
          <p:spPr bwMode="auto">
            <a:xfrm>
              <a:off x="3482975" y="5378450"/>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Text Box 26"/>
            <p:cNvSpPr txBox="1">
              <a:spLocks noChangeArrowheads="1"/>
            </p:cNvSpPr>
            <p:nvPr/>
          </p:nvSpPr>
          <p:spPr bwMode="auto">
            <a:xfrm>
              <a:off x="720725" y="5435600"/>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udt_send(sndpkt)</a:t>
              </a:r>
              <a:endParaRPr lang="en-US">
                <a:latin typeface="Times New Roman" pitchFamily="18" charset="0"/>
              </a:endParaRPr>
            </a:p>
          </p:txBody>
        </p:sp>
        <p:sp>
          <p:nvSpPr>
            <p:cNvPr id="38940" name="Text Box 27"/>
            <p:cNvSpPr txBox="1">
              <a:spLocks noChangeArrowheads="1"/>
            </p:cNvSpPr>
            <p:nvPr/>
          </p:nvSpPr>
          <p:spPr bwMode="auto">
            <a:xfrm>
              <a:off x="695325" y="4618038"/>
              <a:ext cx="2011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rdt_rcv(rcvpkt) &amp;&amp;  </a:t>
              </a:r>
            </a:p>
            <a:p>
              <a:r>
                <a:rPr lang="en-US">
                  <a:latin typeface="Arial" pitchFamily="34" charset="0"/>
                </a:rPr>
                <a:t>( corrupt(rcvpkt) ||</a:t>
              </a:r>
            </a:p>
            <a:p>
              <a:r>
                <a:rPr lang="en-US">
                  <a:latin typeface="Arial" pitchFamily="34" charset="0"/>
                </a:rPr>
                <a:t>isNAK(rcvpkt) )</a:t>
              </a:r>
              <a:endParaRPr lang="en-US">
                <a:latin typeface="Times New Roman" pitchFamily="18" charset="0"/>
              </a:endParaRPr>
            </a:p>
          </p:txBody>
        </p:sp>
        <p:sp>
          <p:nvSpPr>
            <p:cNvPr id="38941" name="Line 28"/>
            <p:cNvSpPr>
              <a:spLocks noChangeShapeType="1"/>
            </p:cNvSpPr>
            <p:nvPr/>
          </p:nvSpPr>
          <p:spPr bwMode="auto">
            <a:xfrm>
              <a:off x="811213" y="5443538"/>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Text Box 29"/>
            <p:cNvSpPr txBox="1">
              <a:spLocks noChangeArrowheads="1"/>
            </p:cNvSpPr>
            <p:nvPr/>
          </p:nvSpPr>
          <p:spPr bwMode="auto">
            <a:xfrm>
              <a:off x="638175" y="3016250"/>
              <a:ext cx="21097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Arial" pitchFamily="34" charset="0"/>
                </a:rPr>
                <a:t>rdt_rcv(rcvpkt)   </a:t>
              </a:r>
            </a:p>
            <a:p>
              <a:r>
                <a:rPr lang="en-US">
                  <a:latin typeface="Arial" pitchFamily="34" charset="0"/>
                </a:rPr>
                <a:t>&amp;&amp; notcorrupt(rcvpkt) </a:t>
              </a:r>
            </a:p>
            <a:p>
              <a:r>
                <a:rPr lang="en-US">
                  <a:latin typeface="Arial" pitchFamily="34" charset="0"/>
                </a:rPr>
                <a:t>&amp;&amp; isACK(rcvpkt)</a:t>
              </a:r>
              <a:r>
                <a:rPr lang="en-US" sz="1000">
                  <a:latin typeface="Arial" pitchFamily="34" charset="0"/>
                </a:rPr>
                <a:t> </a:t>
              </a:r>
              <a:endParaRPr lang="en-US" sz="2400">
                <a:latin typeface="Times New Roman" pitchFamily="18" charset="0"/>
              </a:endParaRPr>
            </a:p>
          </p:txBody>
        </p:sp>
        <p:sp>
          <p:nvSpPr>
            <p:cNvPr id="38943" name="Line 30"/>
            <p:cNvSpPr>
              <a:spLocks noChangeShapeType="1"/>
            </p:cNvSpPr>
            <p:nvPr/>
          </p:nvSpPr>
          <p:spPr bwMode="auto">
            <a:xfrm>
              <a:off x="782638" y="3854450"/>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44" name="Group 34"/>
            <p:cNvGrpSpPr>
              <a:grpSpLocks/>
            </p:cNvGrpSpPr>
            <p:nvPr/>
          </p:nvGrpSpPr>
          <p:grpSpPr bwMode="auto">
            <a:xfrm>
              <a:off x="2663825" y="4146550"/>
              <a:ext cx="1046163" cy="823913"/>
              <a:chOff x="4916" y="3266"/>
              <a:chExt cx="659" cy="519"/>
            </a:xfrm>
          </p:grpSpPr>
          <p:sp>
            <p:nvSpPr>
              <p:cNvPr id="38945"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8946" name="Text Box 36"/>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ACK or NAK 1</a:t>
                </a:r>
                <a:endParaRPr lang="en-US" sz="1400">
                  <a:latin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5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918">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8917">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4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8934">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9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8948">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948">
                                            <p:txEl>
                                              <p:pRg st="1" end="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92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38926">
                                            <p:txEl>
                                              <p:pRg st="0" end="0"/>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892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38925">
                                            <p:txEl>
                                              <p:pRg st="0" end="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9" grpId="0" animBg="1"/>
      <p:bldP spid="38949" grpId="0" animBg="1"/>
      <p:bldP spid="38923" grpId="0" animBg="1"/>
      <p:bldP spid="38924" grpId="0" animBg="1"/>
      <p:bldP spid="38927" grpId="0" animBg="1"/>
      <p:bldP spid="38930" grpId="0" animBg="1"/>
      <p:bldP spid="38935" grpId="0" animBg="1"/>
      <p:bldP spid="389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D3F01B68-31DB-4A0E-B75C-B0B609DD4372}" type="slidenum">
              <a:rPr lang="en-US" sz="1200" smtClean="0"/>
              <a:pPr algn="l"/>
              <a:t>42</a:t>
            </a:fld>
            <a:endParaRPr lang="en-US" sz="1200" smtClean="0"/>
          </a:p>
        </p:txBody>
      </p:sp>
      <p:grpSp>
        <p:nvGrpSpPr>
          <p:cNvPr id="39940" name="Group 3"/>
          <p:cNvGrpSpPr>
            <a:grpSpLocks/>
          </p:cNvGrpSpPr>
          <p:nvPr/>
        </p:nvGrpSpPr>
        <p:grpSpPr bwMode="auto">
          <a:xfrm>
            <a:off x="3038475" y="3352800"/>
            <a:ext cx="817563" cy="795338"/>
            <a:chOff x="963" y="1131"/>
            <a:chExt cx="515" cy="501"/>
          </a:xfrm>
        </p:grpSpPr>
        <p:sp>
          <p:nvSpPr>
            <p:cNvPr id="39970"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9971" name="Text Box 5"/>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t>
              </a:r>
            </a:p>
            <a:p>
              <a:r>
                <a:rPr lang="en-US" sz="1400">
                  <a:latin typeface="Arial" pitchFamily="34" charset="0"/>
                </a:rPr>
                <a:t>0 from below</a:t>
              </a:r>
              <a:endParaRPr lang="en-US" sz="1400">
                <a:latin typeface="Times New Roman" pitchFamily="18" charset="0"/>
              </a:endParaRPr>
            </a:p>
          </p:txBody>
        </p:sp>
      </p:grpSp>
      <p:sp>
        <p:nvSpPr>
          <p:cNvPr id="39941" name="Line 6"/>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2" name="Freeform 7"/>
          <p:cNvSpPr>
            <a:spLocks/>
          </p:cNvSpPr>
          <p:nvPr/>
        </p:nvSpPr>
        <p:spPr bwMode="auto">
          <a:xfrm flipV="1">
            <a:off x="3556000" y="2600325"/>
            <a:ext cx="1590675" cy="78581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3" name="Text Box 8"/>
          <p:cNvSpPr txBox="1">
            <a:spLocks noChangeArrowheads="1"/>
          </p:cNvSpPr>
          <p:nvPr/>
        </p:nvSpPr>
        <p:spPr bwMode="auto">
          <a:xfrm>
            <a:off x="6116638" y="2959100"/>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sndpkt = make_pkt(NAK, chksum)</a:t>
            </a:r>
          </a:p>
          <a:p>
            <a:pPr algn="l"/>
            <a:r>
              <a:rPr lang="en-US" sz="1400">
                <a:latin typeface="Arial" pitchFamily="34" charset="0"/>
              </a:rPr>
              <a:t>udt_send(sndpkt)</a:t>
            </a:r>
            <a:endParaRPr lang="en-US" sz="1400">
              <a:latin typeface="Times New Roman" pitchFamily="18" charset="0"/>
            </a:endParaRPr>
          </a:p>
        </p:txBody>
      </p:sp>
      <p:sp>
        <p:nvSpPr>
          <p:cNvPr id="39944" name="Text Box 9"/>
          <p:cNvSpPr txBox="1">
            <a:spLocks noChangeArrowheads="1"/>
          </p:cNvSpPr>
          <p:nvPr/>
        </p:nvSpPr>
        <p:spPr bwMode="auto">
          <a:xfrm>
            <a:off x="6119813" y="3671888"/>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&amp;&amp; </a:t>
            </a:r>
          </a:p>
          <a:p>
            <a:pPr algn="l"/>
            <a:r>
              <a:rPr lang="en-US" sz="1400">
                <a:latin typeface="Arial" pitchFamily="34" charset="0"/>
              </a:rPr>
              <a:t>   not corrupt(rcvpkt) &amp;&amp;</a:t>
            </a:r>
          </a:p>
          <a:p>
            <a:pPr algn="l"/>
            <a:r>
              <a:rPr lang="en-US" sz="1400">
                <a:latin typeface="Arial" pitchFamily="34" charset="0"/>
              </a:rPr>
              <a:t>   has_seq0(rcvpkt)</a:t>
            </a:r>
          </a:p>
          <a:p>
            <a:endParaRPr lang="en-US">
              <a:latin typeface="Times New Roman" pitchFamily="18" charset="0"/>
            </a:endParaRPr>
          </a:p>
        </p:txBody>
      </p:sp>
      <p:sp>
        <p:nvSpPr>
          <p:cNvPr id="39945" name="Line 10"/>
          <p:cNvSpPr>
            <a:spLocks noChangeShapeType="1"/>
          </p:cNvSpPr>
          <p:nvPr/>
        </p:nvSpPr>
        <p:spPr bwMode="auto">
          <a:xfrm>
            <a:off x="6203950" y="437038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Freeform 11"/>
          <p:cNvSpPr>
            <a:spLocks/>
          </p:cNvSpPr>
          <p:nvPr/>
        </p:nvSpPr>
        <p:spPr bwMode="auto">
          <a:xfrm>
            <a:off x="3573463" y="4168775"/>
            <a:ext cx="1590675" cy="68897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7" name="Text Box 12"/>
          <p:cNvSpPr txBox="1">
            <a:spLocks noChangeArrowheads="1"/>
          </p:cNvSpPr>
          <p:nvPr/>
        </p:nvSpPr>
        <p:spPr bwMode="auto">
          <a:xfrm>
            <a:off x="2962275" y="4749800"/>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&amp;&amp; notcorrupt(rcvpkt) </a:t>
            </a:r>
          </a:p>
          <a:p>
            <a:pPr algn="l"/>
            <a:r>
              <a:rPr lang="en-US" sz="1400">
                <a:latin typeface="Arial" pitchFamily="34" charset="0"/>
              </a:rPr>
              <a:t>  &amp;&amp; has_seq1(rcvpkt)</a:t>
            </a:r>
            <a:r>
              <a:rPr lang="en-US">
                <a:latin typeface="Arial" pitchFamily="34" charset="0"/>
              </a:rPr>
              <a:t> </a:t>
            </a:r>
            <a:endParaRPr lang="en-US">
              <a:latin typeface="Times New Roman" pitchFamily="18" charset="0"/>
            </a:endParaRPr>
          </a:p>
        </p:txBody>
      </p:sp>
      <p:sp>
        <p:nvSpPr>
          <p:cNvPr id="39948" name="Line 13"/>
          <p:cNvSpPr>
            <a:spLocks noChangeShapeType="1"/>
          </p:cNvSpPr>
          <p:nvPr/>
        </p:nvSpPr>
        <p:spPr bwMode="auto">
          <a:xfrm>
            <a:off x="3028950" y="5307013"/>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9" name="Text Box 14"/>
          <p:cNvSpPr txBox="1">
            <a:spLocks noChangeArrowheads="1"/>
          </p:cNvSpPr>
          <p:nvPr/>
        </p:nvSpPr>
        <p:spPr bwMode="auto">
          <a:xfrm>
            <a:off x="2971800" y="5362575"/>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extract(rcvpkt,data)</a:t>
            </a:r>
          </a:p>
          <a:p>
            <a:pPr algn="l"/>
            <a:r>
              <a:rPr lang="en-US" sz="1400">
                <a:latin typeface="Arial" pitchFamily="34" charset="0"/>
              </a:rPr>
              <a:t>deliver_data(data)</a:t>
            </a:r>
          </a:p>
          <a:p>
            <a:pPr algn="l"/>
            <a:r>
              <a:rPr lang="en-US" sz="1400">
                <a:latin typeface="Arial" pitchFamily="34" charset="0"/>
              </a:rPr>
              <a:t>sndpkt = make_pkt(ACK, chksum)</a:t>
            </a:r>
          </a:p>
          <a:p>
            <a:pPr algn="l"/>
            <a:r>
              <a:rPr lang="en-US" sz="1400">
                <a:latin typeface="Arial" pitchFamily="34" charset="0"/>
              </a:rPr>
              <a:t>udt_send(sndpkt)</a:t>
            </a:r>
            <a:endParaRPr lang="en-US" sz="1400">
              <a:latin typeface="Times New Roman" pitchFamily="18" charset="0"/>
            </a:endParaRPr>
          </a:p>
        </p:txBody>
      </p:sp>
      <p:grpSp>
        <p:nvGrpSpPr>
          <p:cNvPr id="39950" name="Group 15"/>
          <p:cNvGrpSpPr>
            <a:grpSpLocks/>
          </p:cNvGrpSpPr>
          <p:nvPr/>
        </p:nvGrpSpPr>
        <p:grpSpPr bwMode="auto">
          <a:xfrm>
            <a:off x="4737100" y="3387725"/>
            <a:ext cx="825500" cy="796925"/>
            <a:chOff x="4398" y="3133"/>
            <a:chExt cx="520" cy="502"/>
          </a:xfrm>
        </p:grpSpPr>
        <p:sp>
          <p:nvSpPr>
            <p:cNvPr id="39968"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39969" name="Text Box 17"/>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t>
              </a:r>
            </a:p>
            <a:p>
              <a:r>
                <a:rPr lang="en-US" sz="1400">
                  <a:latin typeface="Arial" pitchFamily="34" charset="0"/>
                </a:rPr>
                <a:t>1 from below</a:t>
              </a:r>
              <a:endParaRPr lang="en-US" sz="1400">
                <a:latin typeface="Times New Roman" pitchFamily="18" charset="0"/>
              </a:endParaRPr>
            </a:p>
          </p:txBody>
        </p:sp>
      </p:grpSp>
      <p:sp>
        <p:nvSpPr>
          <p:cNvPr id="39951" name="Freeform 18"/>
          <p:cNvSpPr>
            <a:spLocks/>
          </p:cNvSpPr>
          <p:nvPr/>
        </p:nvSpPr>
        <p:spPr bwMode="auto">
          <a:xfrm rot="-1361013">
            <a:off x="5437188" y="2979738"/>
            <a:ext cx="839787"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2" name="Text Box 19"/>
          <p:cNvSpPr txBox="1">
            <a:spLocks noChangeArrowheads="1"/>
          </p:cNvSpPr>
          <p:nvPr/>
        </p:nvSpPr>
        <p:spPr bwMode="auto">
          <a:xfrm>
            <a:off x="3124200" y="1284288"/>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&amp;&amp; notcorrupt(rcvpkt) </a:t>
            </a:r>
          </a:p>
          <a:p>
            <a:pPr algn="l"/>
            <a:r>
              <a:rPr lang="en-US" sz="1400">
                <a:latin typeface="Arial" pitchFamily="34" charset="0"/>
              </a:rPr>
              <a:t>  &amp;&amp; has_seq0(rcvpkt) </a:t>
            </a:r>
            <a:endParaRPr lang="en-US" sz="1400">
              <a:latin typeface="Times New Roman" pitchFamily="18" charset="0"/>
            </a:endParaRPr>
          </a:p>
        </p:txBody>
      </p:sp>
      <p:sp>
        <p:nvSpPr>
          <p:cNvPr id="39953" name="Line 20"/>
          <p:cNvSpPr>
            <a:spLocks noChangeShapeType="1"/>
          </p:cNvSpPr>
          <p:nvPr/>
        </p:nvSpPr>
        <p:spPr bwMode="auto">
          <a:xfrm>
            <a:off x="3233738" y="1854200"/>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4" name="Text Box 21"/>
          <p:cNvSpPr txBox="1">
            <a:spLocks noChangeArrowheads="1"/>
          </p:cNvSpPr>
          <p:nvPr/>
        </p:nvSpPr>
        <p:spPr bwMode="auto">
          <a:xfrm>
            <a:off x="3136900" y="1811338"/>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extract(rcvpkt,data)</a:t>
            </a:r>
          </a:p>
          <a:p>
            <a:pPr algn="l"/>
            <a:r>
              <a:rPr lang="en-US" sz="1400">
                <a:latin typeface="Arial" pitchFamily="34" charset="0"/>
              </a:rPr>
              <a:t>deliver_data(data)</a:t>
            </a:r>
          </a:p>
          <a:p>
            <a:pPr algn="l"/>
            <a:r>
              <a:rPr lang="en-US" sz="1400">
                <a:latin typeface="Arial" pitchFamily="34" charset="0"/>
              </a:rPr>
              <a:t>sndpkt = make_pkt(ACK, chksum)</a:t>
            </a:r>
          </a:p>
          <a:p>
            <a:pPr algn="l"/>
            <a:r>
              <a:rPr lang="en-US" sz="1400">
                <a:latin typeface="Arial" pitchFamily="34" charset="0"/>
              </a:rPr>
              <a:t>udt_send(sndpkt)</a:t>
            </a:r>
            <a:endParaRPr lang="en-US" sz="1400">
              <a:latin typeface="Times New Roman" pitchFamily="18" charset="0"/>
            </a:endParaRPr>
          </a:p>
        </p:txBody>
      </p:sp>
      <p:sp>
        <p:nvSpPr>
          <p:cNvPr id="39955" name="Freeform 22"/>
          <p:cNvSpPr>
            <a:spLocks/>
          </p:cNvSpPr>
          <p:nvPr/>
        </p:nvSpPr>
        <p:spPr bwMode="auto">
          <a:xfrm rot="1020547">
            <a:off x="5461000" y="37036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6" name="Text Box 23"/>
          <p:cNvSpPr txBox="1">
            <a:spLocks noChangeArrowheads="1"/>
          </p:cNvSpPr>
          <p:nvPr/>
        </p:nvSpPr>
        <p:spPr bwMode="auto">
          <a:xfrm>
            <a:off x="6067425" y="2662238"/>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&amp;&amp; (corrupt(rcvpkt)</a:t>
            </a:r>
            <a:endParaRPr lang="en-US" sz="1400">
              <a:latin typeface="Times New Roman" pitchFamily="18" charset="0"/>
            </a:endParaRPr>
          </a:p>
        </p:txBody>
      </p:sp>
      <p:sp>
        <p:nvSpPr>
          <p:cNvPr id="39957" name="Line 24"/>
          <p:cNvSpPr>
            <a:spLocks noChangeShapeType="1"/>
          </p:cNvSpPr>
          <p:nvPr/>
        </p:nvSpPr>
        <p:spPr bwMode="auto">
          <a:xfrm>
            <a:off x="6205538" y="2973388"/>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Text Box 25"/>
          <p:cNvSpPr txBox="1">
            <a:spLocks noChangeArrowheads="1"/>
          </p:cNvSpPr>
          <p:nvPr/>
        </p:nvSpPr>
        <p:spPr bwMode="auto">
          <a:xfrm>
            <a:off x="6075363" y="4424363"/>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sndpkt = make_pkt(ACK, chksum)</a:t>
            </a:r>
          </a:p>
          <a:p>
            <a:pPr algn="l"/>
            <a:r>
              <a:rPr lang="en-US" sz="1400">
                <a:latin typeface="Arial" pitchFamily="34" charset="0"/>
              </a:rPr>
              <a:t>udt_send(sndpkt)</a:t>
            </a:r>
            <a:endParaRPr lang="en-US" sz="1400">
              <a:latin typeface="Times New Roman" pitchFamily="18" charset="0"/>
            </a:endParaRPr>
          </a:p>
        </p:txBody>
      </p:sp>
      <p:sp>
        <p:nvSpPr>
          <p:cNvPr id="39959" name="Text Box 26"/>
          <p:cNvSpPr txBox="1">
            <a:spLocks noChangeArrowheads="1"/>
          </p:cNvSpPr>
          <p:nvPr/>
        </p:nvSpPr>
        <p:spPr bwMode="auto">
          <a:xfrm>
            <a:off x="193675" y="3651250"/>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&amp;&amp; </a:t>
            </a:r>
          </a:p>
          <a:p>
            <a:pPr algn="l"/>
            <a:r>
              <a:rPr lang="en-US" sz="1400">
                <a:latin typeface="Arial" pitchFamily="34" charset="0"/>
              </a:rPr>
              <a:t>   not corrupt(rcvpkt) &amp;&amp;</a:t>
            </a:r>
          </a:p>
          <a:p>
            <a:pPr algn="l"/>
            <a:r>
              <a:rPr lang="en-US" sz="1400">
                <a:latin typeface="Arial" pitchFamily="34" charset="0"/>
              </a:rPr>
              <a:t>   has_seq1(rcvpkt)</a:t>
            </a:r>
          </a:p>
          <a:p>
            <a:endParaRPr lang="en-US">
              <a:latin typeface="Times New Roman" pitchFamily="18" charset="0"/>
            </a:endParaRPr>
          </a:p>
        </p:txBody>
      </p:sp>
      <p:sp>
        <p:nvSpPr>
          <p:cNvPr id="39960" name="Line 27"/>
          <p:cNvSpPr>
            <a:spLocks noChangeShapeType="1"/>
          </p:cNvSpPr>
          <p:nvPr/>
        </p:nvSpPr>
        <p:spPr bwMode="auto">
          <a:xfrm>
            <a:off x="277813" y="4359275"/>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Text Box 28"/>
          <p:cNvSpPr txBox="1">
            <a:spLocks noChangeArrowheads="1"/>
          </p:cNvSpPr>
          <p:nvPr/>
        </p:nvSpPr>
        <p:spPr bwMode="auto">
          <a:xfrm>
            <a:off x="141288" y="2598738"/>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&amp;&amp; (corrupt(rcvpkt)</a:t>
            </a:r>
            <a:endParaRPr lang="en-US" sz="1400">
              <a:latin typeface="Times New Roman" pitchFamily="18" charset="0"/>
            </a:endParaRPr>
          </a:p>
        </p:txBody>
      </p:sp>
      <p:sp>
        <p:nvSpPr>
          <p:cNvPr id="39962" name="Line 29"/>
          <p:cNvSpPr>
            <a:spLocks noChangeShapeType="1"/>
          </p:cNvSpPr>
          <p:nvPr/>
        </p:nvSpPr>
        <p:spPr bwMode="auto">
          <a:xfrm>
            <a:off x="279400" y="297338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Text Box 30"/>
          <p:cNvSpPr txBox="1">
            <a:spLocks noChangeArrowheads="1"/>
          </p:cNvSpPr>
          <p:nvPr/>
        </p:nvSpPr>
        <p:spPr bwMode="auto">
          <a:xfrm>
            <a:off x="225425" y="4381500"/>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sndpkt = make_pkt(ACK, chksum)</a:t>
            </a:r>
          </a:p>
          <a:p>
            <a:pPr algn="l"/>
            <a:r>
              <a:rPr lang="en-US" sz="1400">
                <a:latin typeface="Arial" pitchFamily="34" charset="0"/>
              </a:rPr>
              <a:t>udt_send(sndpkt)</a:t>
            </a:r>
            <a:endParaRPr lang="en-US" sz="1400">
              <a:latin typeface="Times New Roman" pitchFamily="18" charset="0"/>
            </a:endParaRPr>
          </a:p>
        </p:txBody>
      </p:sp>
      <p:sp>
        <p:nvSpPr>
          <p:cNvPr id="39964" name="Text Box 31"/>
          <p:cNvSpPr txBox="1">
            <a:spLocks noChangeArrowheads="1"/>
          </p:cNvSpPr>
          <p:nvPr/>
        </p:nvSpPr>
        <p:spPr bwMode="auto">
          <a:xfrm>
            <a:off x="201613" y="2940050"/>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sndpkt = make_pkt(NAK, chksum)</a:t>
            </a:r>
          </a:p>
          <a:p>
            <a:pPr algn="l"/>
            <a:r>
              <a:rPr lang="en-US" sz="1400">
                <a:latin typeface="Arial" pitchFamily="34" charset="0"/>
              </a:rPr>
              <a:t>udt_send(sndpkt)</a:t>
            </a:r>
            <a:endParaRPr lang="en-US" sz="1400">
              <a:latin typeface="Times New Roman" pitchFamily="18" charset="0"/>
            </a:endParaRPr>
          </a:p>
        </p:txBody>
      </p:sp>
      <p:sp>
        <p:nvSpPr>
          <p:cNvPr id="39965" name="Freeform 32"/>
          <p:cNvSpPr>
            <a:spLocks/>
          </p:cNvSpPr>
          <p:nvPr/>
        </p:nvSpPr>
        <p:spPr bwMode="auto">
          <a:xfrm rot="20579453" flipH="1">
            <a:off x="2235200" y="36401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6" name="Freeform 33"/>
          <p:cNvSpPr>
            <a:spLocks/>
          </p:cNvSpPr>
          <p:nvPr/>
        </p:nvSpPr>
        <p:spPr bwMode="auto">
          <a:xfrm rot="1361013" flipH="1">
            <a:off x="2222500" y="29924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8" name="Rectangle 2"/>
          <p:cNvSpPr>
            <a:spLocks noGrp="1" noChangeArrowheads="1"/>
          </p:cNvSpPr>
          <p:nvPr>
            <p:ph type="title"/>
          </p:nvPr>
        </p:nvSpPr>
        <p:spPr>
          <a:xfrm>
            <a:off x="419100" y="185738"/>
            <a:ext cx="7826375" cy="941387"/>
          </a:xfrm>
        </p:spPr>
        <p:txBody>
          <a:bodyPr/>
          <a:lstStyle/>
          <a:p>
            <a:pPr>
              <a:defRPr/>
            </a:pPr>
            <a:r>
              <a:rPr lang="en-US" sz="3600">
                <a:ea typeface="ＭＳ Ｐゴシック" charset="0"/>
                <a:cs typeface="+mj-cs"/>
              </a:rPr>
              <a:t>rdt2.1: receiver, handles garbled </a:t>
            </a:r>
            <a:r>
              <a:rPr lang="en-US">
                <a:ea typeface="ＭＳ Ｐゴシック" charset="0"/>
                <a:cs typeface="+mj-cs"/>
              </a:rPr>
              <a:t>ACK/NAKs</a:t>
            </a:r>
            <a:endParaRPr lang="en-US" sz="3600">
              <a:ea typeface="ＭＳ Ｐゴシック" charset="0"/>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409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F46955C0-036E-4C09-BF3D-A61D68BAB773}" type="slidenum">
              <a:rPr lang="en-US" sz="1200" smtClean="0"/>
              <a:pPr algn="l"/>
              <a:t>43</a:t>
            </a:fld>
            <a:endParaRPr lang="en-US" sz="1200" smtClean="0"/>
          </a:p>
        </p:txBody>
      </p:sp>
      <p:sp>
        <p:nvSpPr>
          <p:cNvPr id="35844" name="Rectangle 2"/>
          <p:cNvSpPr>
            <a:spLocks noGrp="1" noChangeArrowheads="1"/>
          </p:cNvSpPr>
          <p:nvPr>
            <p:ph type="title"/>
          </p:nvPr>
        </p:nvSpPr>
        <p:spPr>
          <a:xfrm>
            <a:off x="533400" y="319088"/>
            <a:ext cx="7772400" cy="952500"/>
          </a:xfrm>
        </p:spPr>
        <p:txBody>
          <a:bodyPr/>
          <a:lstStyle/>
          <a:p>
            <a:pPr>
              <a:defRPr/>
            </a:pPr>
            <a:r>
              <a:rPr lang="en-US">
                <a:ea typeface="ＭＳ Ｐゴシック" charset="0"/>
                <a:cs typeface="+mj-cs"/>
              </a:rPr>
              <a:t>rdt2.1: discussion</a:t>
            </a:r>
          </a:p>
        </p:txBody>
      </p:sp>
      <p:sp>
        <p:nvSpPr>
          <p:cNvPr id="40965" name="Rectangle 3"/>
          <p:cNvSpPr>
            <a:spLocks noGrp="1" noChangeArrowheads="1"/>
          </p:cNvSpPr>
          <p:nvPr>
            <p:ph type="body" sz="half" idx="1"/>
          </p:nvPr>
        </p:nvSpPr>
        <p:spPr>
          <a:xfrm>
            <a:off x="487363" y="1325563"/>
            <a:ext cx="3810000" cy="4648200"/>
          </a:xfrm>
        </p:spPr>
        <p:txBody>
          <a:bodyPr/>
          <a:lstStyle/>
          <a:p>
            <a:pPr>
              <a:buFont typeface="Wingdings" pitchFamily="2" charset="2"/>
              <a:buNone/>
            </a:pPr>
            <a:r>
              <a:rPr lang="en-US" u="sng" smtClean="0">
                <a:solidFill>
                  <a:srgbClr val="CC0000"/>
                </a:solidFill>
              </a:rPr>
              <a:t>sender:</a:t>
            </a:r>
            <a:endParaRPr lang="en-US" smtClean="0">
              <a:solidFill>
                <a:srgbClr val="CC0000"/>
              </a:solidFill>
            </a:endParaRPr>
          </a:p>
          <a:p>
            <a:r>
              <a:rPr lang="en-US" smtClean="0"/>
              <a:t>seq # added to pkt</a:t>
            </a:r>
          </a:p>
          <a:p>
            <a:r>
              <a:rPr lang="en-US" smtClean="0"/>
              <a:t>two seq. #</a:t>
            </a:r>
            <a:r>
              <a:rPr lang="ja-JP" altLang="en-US" smtClean="0"/>
              <a:t>’</a:t>
            </a:r>
            <a:r>
              <a:rPr lang="en-US" altLang="ja-JP" smtClean="0"/>
              <a:t>s (0,1) will suffice.  Why?</a:t>
            </a:r>
          </a:p>
          <a:p>
            <a:r>
              <a:rPr lang="en-US" smtClean="0"/>
              <a:t>must check if received ACK/NAK corrupted </a:t>
            </a:r>
          </a:p>
          <a:p>
            <a:r>
              <a:rPr lang="en-US" smtClean="0">
                <a:solidFill>
                  <a:srgbClr val="FF0000"/>
                </a:solidFill>
              </a:rPr>
              <a:t>twice as many states</a:t>
            </a:r>
          </a:p>
          <a:p>
            <a:pPr lvl="1"/>
            <a:r>
              <a:rPr lang="en-US" smtClean="0"/>
              <a:t>state must </a:t>
            </a:r>
            <a:r>
              <a:rPr lang="ja-JP" altLang="en-US" smtClean="0"/>
              <a:t>“</a:t>
            </a:r>
            <a:r>
              <a:rPr lang="en-US" altLang="ja-JP" smtClean="0"/>
              <a:t>remember</a:t>
            </a:r>
            <a:r>
              <a:rPr lang="ja-JP" altLang="en-US" smtClean="0"/>
              <a:t>”</a:t>
            </a:r>
            <a:r>
              <a:rPr lang="en-US" altLang="ja-JP" smtClean="0"/>
              <a:t> whether </a:t>
            </a:r>
            <a:r>
              <a:rPr lang="ja-JP" altLang="en-US" smtClean="0"/>
              <a:t>“</a:t>
            </a:r>
            <a:r>
              <a:rPr lang="en-US" altLang="ja-JP" smtClean="0"/>
              <a:t>expected</a:t>
            </a:r>
            <a:r>
              <a:rPr lang="ja-JP" altLang="en-US" smtClean="0"/>
              <a:t>”</a:t>
            </a:r>
            <a:r>
              <a:rPr lang="en-US" altLang="ja-JP" smtClean="0"/>
              <a:t> pkt should have seq # of 0 or 1 </a:t>
            </a:r>
          </a:p>
          <a:p>
            <a:endParaRPr lang="en-US" smtClean="0"/>
          </a:p>
        </p:txBody>
      </p:sp>
      <p:sp>
        <p:nvSpPr>
          <p:cNvPr id="35846" name="Rectangle 4"/>
          <p:cNvSpPr>
            <a:spLocks noGrp="1" noChangeArrowheads="1"/>
          </p:cNvSpPr>
          <p:nvPr>
            <p:ph type="body" sz="half" idx="2"/>
          </p:nvPr>
        </p:nvSpPr>
        <p:spPr>
          <a:xfrm>
            <a:off x="4465638" y="1279525"/>
            <a:ext cx="3810000" cy="4648200"/>
          </a:xfrm>
        </p:spPr>
        <p:txBody>
          <a:bodyPr/>
          <a:lstStyle/>
          <a:p>
            <a:pPr>
              <a:spcBef>
                <a:spcPts val="0"/>
              </a:spcBef>
              <a:buFont typeface="Wingdings" charset="0"/>
              <a:buNone/>
              <a:defRPr/>
            </a:pPr>
            <a:r>
              <a:rPr lang="en-US" u="sng" dirty="0">
                <a:solidFill>
                  <a:srgbClr val="CC0000"/>
                </a:solidFill>
                <a:ea typeface="ＭＳ Ｐゴシック" charset="0"/>
                <a:cs typeface="+mn-cs"/>
              </a:rPr>
              <a:t>receiver:</a:t>
            </a:r>
            <a:endParaRPr lang="en-US" dirty="0">
              <a:solidFill>
                <a:srgbClr val="CC0000"/>
              </a:solidFill>
              <a:ea typeface="ＭＳ Ｐゴシック" charset="0"/>
              <a:cs typeface="+mn-cs"/>
            </a:endParaRPr>
          </a:p>
          <a:p>
            <a:pPr>
              <a:spcBef>
                <a:spcPts val="0"/>
              </a:spcBef>
              <a:buFont typeface="Wingdings" charset="0"/>
              <a:buChar char="v"/>
              <a:defRPr/>
            </a:pPr>
            <a:r>
              <a:rPr lang="en-US" dirty="0">
                <a:ea typeface="ＭＳ Ｐゴシック" charset="0"/>
                <a:cs typeface="+mn-cs"/>
              </a:rPr>
              <a:t>must check if received packet is duplicate</a:t>
            </a:r>
          </a:p>
          <a:p>
            <a:pPr lvl="1">
              <a:spcBef>
                <a:spcPts val="0"/>
              </a:spcBef>
              <a:buFont typeface="Wingdings" charset="0"/>
              <a:buChar char="§"/>
              <a:defRPr/>
            </a:pPr>
            <a:r>
              <a:rPr lang="en-US" dirty="0">
                <a:ea typeface="ＭＳ Ｐゴシック" charset="0"/>
              </a:rPr>
              <a:t>state indicates whether 0 or 1 is expected </a:t>
            </a:r>
            <a:r>
              <a:rPr lang="en-US" dirty="0" err="1">
                <a:ea typeface="ＭＳ Ｐゴシック" charset="0"/>
              </a:rPr>
              <a:t>pkt</a:t>
            </a:r>
            <a:r>
              <a:rPr lang="en-US" dirty="0">
                <a:ea typeface="ＭＳ Ｐゴシック" charset="0"/>
              </a:rPr>
              <a:t> </a:t>
            </a:r>
            <a:r>
              <a:rPr lang="en-US" dirty="0" err="1">
                <a:ea typeface="ＭＳ Ｐゴシック" charset="0"/>
              </a:rPr>
              <a:t>seq</a:t>
            </a:r>
            <a:r>
              <a:rPr lang="en-US" dirty="0">
                <a:ea typeface="ＭＳ Ｐゴシック" charset="0"/>
              </a:rPr>
              <a:t> #</a:t>
            </a:r>
          </a:p>
          <a:p>
            <a:pPr>
              <a:spcBef>
                <a:spcPts val="0"/>
              </a:spcBef>
              <a:buFont typeface="Wingdings" charset="0"/>
              <a:buChar char="v"/>
              <a:defRPr/>
            </a:pPr>
            <a:r>
              <a:rPr lang="en-US" dirty="0">
                <a:ea typeface="ＭＳ Ｐゴシック" charset="0"/>
                <a:cs typeface="+mn-cs"/>
              </a:rPr>
              <a:t>note: receiver can </a:t>
            </a:r>
            <a:r>
              <a:rPr lang="en-US" i="1" dirty="0">
                <a:ea typeface="ＭＳ Ｐゴシック" charset="0"/>
                <a:cs typeface="+mn-cs"/>
              </a:rPr>
              <a:t>not</a:t>
            </a:r>
            <a:r>
              <a:rPr lang="en-US" dirty="0">
                <a:ea typeface="ＭＳ Ｐゴシック" charset="0"/>
                <a:cs typeface="+mn-cs"/>
              </a:rPr>
              <a:t> know if its last ACK/NAK received OK at sender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4198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1BFB5E7F-D986-4C9A-9105-0A88BBC79408}" type="slidenum">
              <a:rPr lang="en-US" sz="1200" smtClean="0"/>
              <a:pPr algn="l"/>
              <a:t>44</a:t>
            </a:fld>
            <a:endParaRPr lang="en-US" sz="1200" smtClean="0"/>
          </a:p>
        </p:txBody>
      </p:sp>
      <p:sp>
        <p:nvSpPr>
          <p:cNvPr id="36869" name="Rectangle 2"/>
          <p:cNvSpPr>
            <a:spLocks noGrp="1" noChangeArrowheads="1"/>
          </p:cNvSpPr>
          <p:nvPr>
            <p:ph type="title"/>
          </p:nvPr>
        </p:nvSpPr>
        <p:spPr>
          <a:xfrm>
            <a:off x="503238" y="230188"/>
            <a:ext cx="6781800" cy="985837"/>
          </a:xfrm>
        </p:spPr>
        <p:txBody>
          <a:bodyPr/>
          <a:lstStyle/>
          <a:p>
            <a:pPr>
              <a:defRPr/>
            </a:pPr>
            <a:r>
              <a:rPr lang="en-US" sz="4000" dirty="0">
                <a:ea typeface="ＭＳ Ｐゴシック" charset="0"/>
                <a:cs typeface="+mj-cs"/>
              </a:rPr>
              <a:t>rdt2.2: a NAK-free protocol</a:t>
            </a:r>
            <a:endParaRPr lang="en-US" dirty="0">
              <a:ea typeface="ＭＳ Ｐゴシック" charset="0"/>
              <a:cs typeface="+mj-cs"/>
            </a:endParaRPr>
          </a:p>
        </p:txBody>
      </p:sp>
      <p:sp>
        <p:nvSpPr>
          <p:cNvPr id="36870" name="Rectangle 3"/>
          <p:cNvSpPr>
            <a:spLocks noGrp="1" noChangeArrowheads="1"/>
          </p:cNvSpPr>
          <p:nvPr>
            <p:ph type="body" sz="half" idx="1"/>
          </p:nvPr>
        </p:nvSpPr>
        <p:spPr>
          <a:xfrm>
            <a:off x="503238" y="1613235"/>
            <a:ext cx="8064500" cy="2749550"/>
          </a:xfrm>
        </p:spPr>
        <p:txBody>
          <a:bodyPr/>
          <a:lstStyle/>
          <a:p>
            <a:pPr>
              <a:spcBef>
                <a:spcPts val="0"/>
              </a:spcBef>
              <a:buFont typeface="Wingdings" charset="0"/>
              <a:buChar char="v"/>
              <a:defRPr/>
            </a:pPr>
            <a:r>
              <a:rPr lang="en-US" dirty="0">
                <a:ea typeface="ＭＳ Ｐゴシック" charset="0"/>
                <a:cs typeface="+mn-cs"/>
              </a:rPr>
              <a:t>same functionality as rdt2.1, using ACKs only</a:t>
            </a:r>
          </a:p>
          <a:p>
            <a:pPr>
              <a:spcBef>
                <a:spcPts val="0"/>
              </a:spcBef>
              <a:buFont typeface="Wingdings" charset="0"/>
              <a:buChar char="v"/>
              <a:defRPr/>
            </a:pPr>
            <a:r>
              <a:rPr lang="en-US" dirty="0">
                <a:ea typeface="ＭＳ Ｐゴシック" charset="0"/>
                <a:cs typeface="+mn-cs"/>
              </a:rPr>
              <a:t>instead of NAK, receiver sends </a:t>
            </a:r>
            <a:r>
              <a:rPr lang="en-US" dirty="0">
                <a:solidFill>
                  <a:srgbClr val="FF0000"/>
                </a:solidFill>
                <a:ea typeface="ＭＳ Ｐゴシック" charset="0"/>
                <a:cs typeface="+mn-cs"/>
              </a:rPr>
              <a:t>ACK for last </a:t>
            </a:r>
            <a:r>
              <a:rPr lang="en-US" dirty="0" err="1">
                <a:solidFill>
                  <a:srgbClr val="FF0000"/>
                </a:solidFill>
                <a:ea typeface="ＭＳ Ｐゴシック" charset="0"/>
                <a:cs typeface="+mn-cs"/>
              </a:rPr>
              <a:t>pkt</a:t>
            </a:r>
            <a:r>
              <a:rPr lang="en-US" dirty="0">
                <a:solidFill>
                  <a:srgbClr val="FF0000"/>
                </a:solidFill>
                <a:ea typeface="ＭＳ Ｐゴシック" charset="0"/>
                <a:cs typeface="+mn-cs"/>
              </a:rPr>
              <a:t> received OK</a:t>
            </a:r>
          </a:p>
          <a:p>
            <a:pPr lvl="1">
              <a:spcBef>
                <a:spcPts val="0"/>
              </a:spcBef>
              <a:buFont typeface="Wingdings" charset="0"/>
              <a:buChar char="§"/>
              <a:defRPr/>
            </a:pPr>
            <a:r>
              <a:rPr lang="en-US" dirty="0">
                <a:ea typeface="ＭＳ Ｐゴシック" charset="0"/>
              </a:rPr>
              <a:t>receiver must </a:t>
            </a:r>
            <a:r>
              <a:rPr lang="en-US" i="1" dirty="0">
                <a:ea typeface="ＭＳ Ｐゴシック" charset="0"/>
              </a:rPr>
              <a:t>explicitly</a:t>
            </a:r>
            <a:r>
              <a:rPr lang="en-US" dirty="0">
                <a:ea typeface="ＭＳ Ｐゴシック" charset="0"/>
              </a:rPr>
              <a:t> include </a:t>
            </a:r>
            <a:r>
              <a:rPr lang="en-US" dirty="0" err="1">
                <a:ea typeface="ＭＳ Ｐゴシック" charset="0"/>
              </a:rPr>
              <a:t>seq</a:t>
            </a:r>
            <a:r>
              <a:rPr lang="en-US" dirty="0">
                <a:ea typeface="ＭＳ Ｐゴシック" charset="0"/>
              </a:rPr>
              <a:t> # of </a:t>
            </a:r>
            <a:r>
              <a:rPr lang="en-US" dirty="0" err="1">
                <a:ea typeface="ＭＳ Ｐゴシック" charset="0"/>
              </a:rPr>
              <a:t>pkt</a:t>
            </a:r>
            <a:r>
              <a:rPr lang="en-US" dirty="0">
                <a:ea typeface="ＭＳ Ｐゴシック" charset="0"/>
              </a:rPr>
              <a:t> being </a:t>
            </a:r>
            <a:r>
              <a:rPr lang="en-US" dirty="0" err="1">
                <a:ea typeface="ＭＳ Ｐゴシック" charset="0"/>
              </a:rPr>
              <a:t>ACKed</a:t>
            </a:r>
            <a:r>
              <a:rPr lang="en-US" dirty="0">
                <a:ea typeface="ＭＳ Ｐゴシック" charset="0"/>
              </a:rPr>
              <a:t> </a:t>
            </a:r>
          </a:p>
          <a:p>
            <a:pPr>
              <a:spcBef>
                <a:spcPts val="0"/>
              </a:spcBef>
              <a:buFont typeface="Wingdings" charset="0"/>
              <a:buChar char="v"/>
              <a:defRPr/>
            </a:pPr>
            <a:r>
              <a:rPr lang="en-US" dirty="0">
                <a:ea typeface="ＭＳ Ｐゴシック" charset="0"/>
                <a:cs typeface="+mn-cs"/>
              </a:rPr>
              <a:t>duplicate ACK at sender results in same action as NAK: </a:t>
            </a:r>
            <a:r>
              <a:rPr lang="en-US" i="1" dirty="0">
                <a:ea typeface="ＭＳ Ｐゴシック" charset="0"/>
                <a:cs typeface="+mn-cs"/>
              </a:rPr>
              <a:t>retransmit current </a:t>
            </a:r>
            <a:r>
              <a:rPr lang="en-US" i="1" dirty="0" err="1">
                <a:ea typeface="ＭＳ Ｐゴシック" charset="0"/>
                <a:cs typeface="+mn-cs"/>
              </a:rPr>
              <a:t>pkt</a:t>
            </a:r>
            <a:endParaRPr lang="en-US" dirty="0">
              <a:ea typeface="ＭＳ Ｐゴシック" charset="0"/>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3A1C4C33-69EB-4F53-8F35-0FA455F66830}" type="slidenum">
              <a:rPr lang="en-US" sz="1200" smtClean="0"/>
              <a:pPr algn="l"/>
              <a:t>45</a:t>
            </a:fld>
            <a:endParaRPr lang="en-US" sz="1200" smtClean="0"/>
          </a:p>
        </p:txBody>
      </p:sp>
      <p:sp>
        <p:nvSpPr>
          <p:cNvPr id="37893" name="Rectangle 2"/>
          <p:cNvSpPr>
            <a:spLocks noGrp="1" noChangeArrowheads="1"/>
          </p:cNvSpPr>
          <p:nvPr>
            <p:ph type="title"/>
          </p:nvPr>
        </p:nvSpPr>
        <p:spPr>
          <a:xfrm>
            <a:off x="754063" y="296863"/>
            <a:ext cx="7932737" cy="885825"/>
          </a:xfrm>
        </p:spPr>
        <p:txBody>
          <a:bodyPr/>
          <a:lstStyle/>
          <a:p>
            <a:pPr>
              <a:defRPr/>
            </a:pPr>
            <a:r>
              <a:rPr lang="en-US" sz="3600" dirty="0">
                <a:ea typeface="ＭＳ Ｐゴシック" charset="0"/>
                <a:cs typeface="+mj-cs"/>
              </a:rPr>
              <a:t>rdt2.2: sender, receiver fragments</a:t>
            </a:r>
          </a:p>
        </p:txBody>
      </p:sp>
      <p:grpSp>
        <p:nvGrpSpPr>
          <p:cNvPr id="43013" name="Group 3"/>
          <p:cNvGrpSpPr>
            <a:grpSpLocks/>
          </p:cNvGrpSpPr>
          <p:nvPr/>
        </p:nvGrpSpPr>
        <p:grpSpPr bwMode="auto">
          <a:xfrm>
            <a:off x="2427288" y="1238250"/>
            <a:ext cx="6508750" cy="2841625"/>
            <a:chOff x="1529" y="780"/>
            <a:chExt cx="4100" cy="1790"/>
          </a:xfrm>
        </p:grpSpPr>
        <p:grpSp>
          <p:nvGrpSpPr>
            <p:cNvPr id="43031" name="Group 4"/>
            <p:cNvGrpSpPr>
              <a:grpSpLocks/>
            </p:cNvGrpSpPr>
            <p:nvPr/>
          </p:nvGrpSpPr>
          <p:grpSpPr bwMode="auto">
            <a:xfrm>
              <a:off x="1651" y="1399"/>
              <a:ext cx="669" cy="528"/>
              <a:chOff x="1441" y="2062"/>
              <a:chExt cx="669" cy="528"/>
            </a:xfrm>
          </p:grpSpPr>
          <p:sp>
            <p:nvSpPr>
              <p:cNvPr id="43048" name="Oval 5"/>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43049" name="Text Box 6"/>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call 0 from above</a:t>
                </a:r>
                <a:endParaRPr lang="en-US" sz="1400">
                  <a:latin typeface="Times New Roman" pitchFamily="18" charset="0"/>
                </a:endParaRPr>
              </a:p>
            </p:txBody>
          </p:sp>
        </p:grpSp>
        <p:sp>
          <p:nvSpPr>
            <p:cNvPr id="43032" name="Text Box 7"/>
            <p:cNvSpPr txBox="1">
              <a:spLocks noChangeArrowheads="1"/>
            </p:cNvSpPr>
            <p:nvPr/>
          </p:nvSpPr>
          <p:spPr bwMode="auto">
            <a:xfrm>
              <a:off x="1863" y="957"/>
              <a:ext cx="2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sndpkt = make_pkt(0, data, checksum)</a:t>
              </a:r>
            </a:p>
            <a:p>
              <a:pPr algn="l"/>
              <a:r>
                <a:rPr lang="en-US">
                  <a:latin typeface="Arial" pitchFamily="34" charset="0"/>
                </a:rPr>
                <a:t>udt_send(sndpkt)</a:t>
              </a:r>
              <a:endParaRPr lang="en-US">
                <a:latin typeface="Times New Roman" pitchFamily="18" charset="0"/>
              </a:endParaRPr>
            </a:p>
          </p:txBody>
        </p:sp>
        <p:sp>
          <p:nvSpPr>
            <p:cNvPr id="43033" name="Text Box 8"/>
            <p:cNvSpPr txBox="1">
              <a:spLocks noChangeArrowheads="1"/>
            </p:cNvSpPr>
            <p:nvPr/>
          </p:nvSpPr>
          <p:spPr bwMode="auto">
            <a:xfrm>
              <a:off x="1871" y="780"/>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rdt_send(data)</a:t>
              </a:r>
              <a:endParaRPr lang="en-US">
                <a:latin typeface="Times New Roman" pitchFamily="18" charset="0"/>
              </a:endParaRPr>
            </a:p>
          </p:txBody>
        </p:sp>
        <p:sp>
          <p:nvSpPr>
            <p:cNvPr id="43034" name="Line 9"/>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Line 10"/>
            <p:cNvSpPr>
              <a:spLocks noChangeShapeType="1"/>
            </p:cNvSpPr>
            <p:nvPr/>
          </p:nvSpPr>
          <p:spPr bwMode="auto">
            <a:xfrm>
              <a:off x="1529" y="1313"/>
              <a:ext cx="264" cy="14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6" name="Freeform 11"/>
            <p:cNvSpPr>
              <a:spLocks/>
            </p:cNvSpPr>
            <p:nvPr/>
          </p:nvSpPr>
          <p:spPr bwMode="auto">
            <a:xfrm flipV="1">
              <a:off x="2096" y="1272"/>
              <a:ext cx="1195" cy="130"/>
            </a:xfrm>
            <a:custGeom>
              <a:avLst/>
              <a:gdLst>
                <a:gd name="T0" fmla="*/ 0 w 2835"/>
                <a:gd name="T1" fmla="*/ 0 h 525"/>
                <a:gd name="T2" fmla="*/ 0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7" name="Freeform 12"/>
            <p:cNvSpPr>
              <a:spLocks/>
            </p:cNvSpPr>
            <p:nvPr/>
          </p:nvSpPr>
          <p:spPr bwMode="auto">
            <a:xfrm rot="-1357180">
              <a:off x="3655" y="1225"/>
              <a:ext cx="285" cy="542"/>
            </a:xfrm>
            <a:custGeom>
              <a:avLst/>
              <a:gdLst>
                <a:gd name="T0" fmla="*/ 0 w 735"/>
                <a:gd name="T1" fmla="*/ 1 h 1080"/>
                <a:gd name="T2" fmla="*/ 0 w 735"/>
                <a:gd name="T3" fmla="*/ 1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8" name="Text Box 13"/>
            <p:cNvSpPr txBox="1">
              <a:spLocks noChangeArrowheads="1"/>
            </p:cNvSpPr>
            <p:nvPr/>
          </p:nvSpPr>
          <p:spPr bwMode="auto">
            <a:xfrm>
              <a:off x="3978" y="1670"/>
              <a:ext cx="13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b="1">
                  <a:solidFill>
                    <a:srgbClr val="FF0000"/>
                  </a:solidFill>
                  <a:latin typeface="Arial" pitchFamily="34" charset="0"/>
                </a:rPr>
                <a:t>udt_send(sndpkt)</a:t>
              </a:r>
              <a:endParaRPr lang="en-US" b="1">
                <a:solidFill>
                  <a:srgbClr val="FF0000"/>
                </a:solidFill>
                <a:latin typeface="Times New Roman" pitchFamily="18" charset="0"/>
              </a:endParaRPr>
            </a:p>
          </p:txBody>
        </p:sp>
        <p:sp>
          <p:nvSpPr>
            <p:cNvPr id="43039" name="Text Box 14"/>
            <p:cNvSpPr txBox="1">
              <a:spLocks noChangeArrowheads="1"/>
            </p:cNvSpPr>
            <p:nvPr/>
          </p:nvSpPr>
          <p:spPr bwMode="auto">
            <a:xfrm>
              <a:off x="3917" y="1174"/>
              <a:ext cx="1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a:t>
              </a:r>
            </a:p>
            <a:p>
              <a:pPr algn="l"/>
              <a:r>
                <a:rPr lang="en-US">
                  <a:latin typeface="Arial" pitchFamily="34" charset="0"/>
                </a:rPr>
                <a:t>( corrupt(rcvpkt) ||</a:t>
              </a:r>
            </a:p>
            <a:p>
              <a:pPr algn="l"/>
              <a:r>
                <a:rPr lang="en-US">
                  <a:latin typeface="Arial" pitchFamily="34" charset="0"/>
                </a:rPr>
                <a:t>  </a:t>
              </a:r>
              <a:r>
                <a:rPr lang="en-US" b="1">
                  <a:solidFill>
                    <a:srgbClr val="FF0000"/>
                  </a:solidFill>
                  <a:latin typeface="Arial" pitchFamily="34" charset="0"/>
                </a:rPr>
                <a:t>isACK(rcvpkt,1)</a:t>
              </a:r>
              <a:r>
                <a:rPr lang="en-US">
                  <a:latin typeface="Arial" pitchFamily="34" charset="0"/>
                </a:rPr>
                <a:t> )</a:t>
              </a:r>
              <a:endParaRPr lang="en-US">
                <a:latin typeface="Times New Roman" pitchFamily="18" charset="0"/>
              </a:endParaRPr>
            </a:p>
          </p:txBody>
        </p:sp>
        <p:sp>
          <p:nvSpPr>
            <p:cNvPr id="43040" name="Line 15"/>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Freeform 16"/>
            <p:cNvSpPr>
              <a:spLocks/>
            </p:cNvSpPr>
            <p:nvPr/>
          </p:nvSpPr>
          <p:spPr bwMode="auto">
            <a:xfrm>
              <a:off x="3747" y="1792"/>
              <a:ext cx="128" cy="774"/>
            </a:xfrm>
            <a:custGeom>
              <a:avLst/>
              <a:gdLst>
                <a:gd name="T0" fmla="*/ 67 w 128"/>
                <a:gd name="T1" fmla="*/ 774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2" name="Text Box 17"/>
            <p:cNvSpPr txBox="1">
              <a:spLocks noChangeArrowheads="1"/>
            </p:cNvSpPr>
            <p:nvPr/>
          </p:nvSpPr>
          <p:spPr bwMode="auto">
            <a:xfrm>
              <a:off x="3838" y="2051"/>
              <a:ext cx="15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t>
              </a:r>
            </a:p>
            <a:p>
              <a:pPr algn="l"/>
              <a:r>
                <a:rPr lang="en-US">
                  <a:latin typeface="Arial" pitchFamily="34" charset="0"/>
                </a:rPr>
                <a:t>&amp;&amp; notcorrupt(rcvpkt) </a:t>
              </a:r>
            </a:p>
            <a:p>
              <a:pPr algn="l"/>
              <a:r>
                <a:rPr lang="en-US">
                  <a:latin typeface="Arial" pitchFamily="34" charset="0"/>
                </a:rPr>
                <a:t>&amp;&amp; </a:t>
              </a:r>
              <a:r>
                <a:rPr lang="en-US" b="1">
                  <a:solidFill>
                    <a:srgbClr val="FF0000"/>
                  </a:solidFill>
                  <a:latin typeface="Arial" pitchFamily="34" charset="0"/>
                </a:rPr>
                <a:t>isACK(rcvpkt,0)</a:t>
              </a:r>
              <a:r>
                <a:rPr lang="en-US" sz="1000">
                  <a:latin typeface="Arial" pitchFamily="34" charset="0"/>
                </a:rPr>
                <a:t> </a:t>
              </a:r>
              <a:endParaRPr lang="en-US" sz="2400">
                <a:latin typeface="Times New Roman" pitchFamily="18" charset="0"/>
              </a:endParaRPr>
            </a:p>
          </p:txBody>
        </p:sp>
        <p:sp>
          <p:nvSpPr>
            <p:cNvPr id="43043" name="Line 18"/>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44" name="Group 19"/>
            <p:cNvGrpSpPr>
              <a:grpSpLocks/>
            </p:cNvGrpSpPr>
            <p:nvPr/>
          </p:nvGrpSpPr>
          <p:grpSpPr bwMode="auto">
            <a:xfrm>
              <a:off x="3135" y="1365"/>
              <a:ext cx="669" cy="528"/>
              <a:chOff x="1441" y="2062"/>
              <a:chExt cx="669" cy="528"/>
            </a:xfrm>
          </p:grpSpPr>
          <p:sp>
            <p:nvSpPr>
              <p:cNvPr id="43046" name="Oval 20"/>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43047" name="Text Box 21"/>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ACK</a:t>
                </a:r>
              </a:p>
              <a:p>
                <a:r>
                  <a:rPr lang="en-US" sz="1400">
                    <a:latin typeface="Arial" pitchFamily="34" charset="0"/>
                  </a:rPr>
                  <a:t>0</a:t>
                </a:r>
                <a:endParaRPr lang="en-US" sz="1400">
                  <a:latin typeface="Times New Roman" pitchFamily="18" charset="0"/>
                </a:endParaRPr>
              </a:p>
            </p:txBody>
          </p:sp>
        </p:grpSp>
        <p:sp>
          <p:nvSpPr>
            <p:cNvPr id="43045" name="Text Box 22"/>
            <p:cNvSpPr txBox="1">
              <a:spLocks noChangeArrowheads="1"/>
            </p:cNvSpPr>
            <p:nvPr/>
          </p:nvSpPr>
          <p:spPr bwMode="auto">
            <a:xfrm>
              <a:off x="2363" y="1810"/>
              <a:ext cx="9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solidFill>
                    <a:srgbClr val="000099"/>
                  </a:solidFill>
                </a:rPr>
                <a:t>sender FSM</a:t>
              </a:r>
            </a:p>
            <a:p>
              <a:r>
                <a:rPr lang="en-US" sz="2000">
                  <a:solidFill>
                    <a:srgbClr val="000099"/>
                  </a:solidFill>
                </a:rPr>
                <a:t>fragment</a:t>
              </a:r>
            </a:p>
          </p:txBody>
        </p:sp>
      </p:grpSp>
      <p:sp>
        <p:nvSpPr>
          <p:cNvPr id="43014" name="Line 23"/>
          <p:cNvSpPr>
            <a:spLocks noChangeShapeType="1"/>
          </p:cNvSpPr>
          <p:nvPr/>
        </p:nvSpPr>
        <p:spPr bwMode="auto">
          <a:xfrm>
            <a:off x="665163" y="2603500"/>
            <a:ext cx="7883525" cy="27574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24"/>
          <p:cNvGrpSpPr>
            <a:grpSpLocks/>
          </p:cNvGrpSpPr>
          <p:nvPr/>
        </p:nvGrpSpPr>
        <p:grpSpPr bwMode="auto">
          <a:xfrm>
            <a:off x="0" y="3824288"/>
            <a:ext cx="7234238" cy="2535237"/>
            <a:chOff x="0" y="2409"/>
            <a:chExt cx="4557" cy="1597"/>
          </a:xfrm>
        </p:grpSpPr>
        <p:sp>
          <p:nvSpPr>
            <p:cNvPr id="43016" name="Text Box 25"/>
            <p:cNvSpPr txBox="1">
              <a:spLocks noChangeArrowheads="1"/>
            </p:cNvSpPr>
            <p:nvPr/>
          </p:nvSpPr>
          <p:spPr bwMode="auto">
            <a:xfrm>
              <a:off x="1849" y="3217"/>
              <a:ext cx="24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notcorrupt(rcvpkt) </a:t>
              </a:r>
            </a:p>
            <a:p>
              <a:pPr algn="l"/>
              <a:r>
                <a:rPr lang="en-US">
                  <a:latin typeface="Arial" pitchFamily="34" charset="0"/>
                </a:rPr>
                <a:t>  &amp;&amp; has_seq1(rcvpkt) </a:t>
              </a:r>
              <a:endParaRPr lang="en-US">
                <a:latin typeface="Times New Roman" pitchFamily="18" charset="0"/>
              </a:endParaRPr>
            </a:p>
          </p:txBody>
        </p:sp>
        <p:sp>
          <p:nvSpPr>
            <p:cNvPr id="43017" name="Text Box 26"/>
            <p:cNvSpPr txBox="1">
              <a:spLocks noChangeArrowheads="1"/>
            </p:cNvSpPr>
            <p:nvPr/>
          </p:nvSpPr>
          <p:spPr bwMode="auto">
            <a:xfrm>
              <a:off x="1829" y="3568"/>
              <a:ext cx="26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extract(rcvpkt,data)</a:t>
              </a:r>
            </a:p>
            <a:p>
              <a:pPr algn="l"/>
              <a:r>
                <a:rPr lang="en-US">
                  <a:latin typeface="Arial" pitchFamily="34" charset="0"/>
                </a:rPr>
                <a:t>deliver_data(data)</a:t>
              </a:r>
            </a:p>
            <a:p>
              <a:pPr algn="l"/>
              <a:r>
                <a:rPr lang="en-US" b="1">
                  <a:solidFill>
                    <a:srgbClr val="FF0000"/>
                  </a:solidFill>
                  <a:latin typeface="Arial" pitchFamily="34" charset="0"/>
                </a:rPr>
                <a:t>sndpkt = make_pkt(ACK1, chksum)</a:t>
              </a:r>
            </a:p>
            <a:p>
              <a:pPr algn="l"/>
              <a:r>
                <a:rPr lang="en-US">
                  <a:latin typeface="Arial" pitchFamily="34" charset="0"/>
                </a:rPr>
                <a:t>udt_send(sndpkt)</a:t>
              </a:r>
              <a:endParaRPr lang="en-US">
                <a:latin typeface="Times New Roman" pitchFamily="18" charset="0"/>
              </a:endParaRPr>
            </a:p>
          </p:txBody>
        </p:sp>
        <p:grpSp>
          <p:nvGrpSpPr>
            <p:cNvPr id="43018" name="Group 27"/>
            <p:cNvGrpSpPr>
              <a:grpSpLocks/>
            </p:cNvGrpSpPr>
            <p:nvPr/>
          </p:nvGrpSpPr>
          <p:grpSpPr bwMode="auto">
            <a:xfrm>
              <a:off x="0" y="2409"/>
              <a:ext cx="3510" cy="1168"/>
              <a:chOff x="0" y="2409"/>
              <a:chExt cx="3510" cy="1168"/>
            </a:xfrm>
          </p:grpSpPr>
          <p:grpSp>
            <p:nvGrpSpPr>
              <p:cNvPr id="43020" name="Group 28"/>
              <p:cNvGrpSpPr>
                <a:grpSpLocks/>
              </p:cNvGrpSpPr>
              <p:nvPr/>
            </p:nvGrpSpPr>
            <p:grpSpPr bwMode="auto">
              <a:xfrm>
                <a:off x="1529" y="2687"/>
                <a:ext cx="534" cy="501"/>
                <a:chOff x="3570" y="3063"/>
                <a:chExt cx="534" cy="501"/>
              </a:xfrm>
            </p:grpSpPr>
            <p:sp>
              <p:nvSpPr>
                <p:cNvPr id="43029" name="Oval 29"/>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43030" name="Text Box 30"/>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t>
                  </a:r>
                </a:p>
                <a:p>
                  <a:r>
                    <a:rPr lang="en-US" sz="1400">
                      <a:latin typeface="Arial" pitchFamily="34" charset="0"/>
                    </a:rPr>
                    <a:t>0 from below</a:t>
                  </a:r>
                  <a:endParaRPr lang="en-US" sz="1400">
                    <a:latin typeface="Times New Roman" pitchFamily="18" charset="0"/>
                  </a:endParaRPr>
                </a:p>
              </p:txBody>
            </p:sp>
          </p:grpSp>
          <p:sp>
            <p:nvSpPr>
              <p:cNvPr id="43021" name="Freeform 31"/>
              <p:cNvSpPr>
                <a:spLocks/>
              </p:cNvSpPr>
              <p:nvPr/>
            </p:nvSpPr>
            <p:spPr bwMode="auto">
              <a:xfrm>
                <a:off x="1925" y="2618"/>
                <a:ext cx="520" cy="117"/>
              </a:xfrm>
              <a:custGeom>
                <a:avLst/>
                <a:gdLst>
                  <a:gd name="T0" fmla="*/ 0 w 520"/>
                  <a:gd name="T1" fmla="*/ 117 h 117"/>
                  <a:gd name="T2" fmla="*/ 520 w 520"/>
                  <a:gd name="T3" fmla="*/ 17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2" name="Freeform 32"/>
              <p:cNvSpPr>
                <a:spLocks/>
              </p:cNvSpPr>
              <p:nvPr/>
            </p:nvSpPr>
            <p:spPr bwMode="auto">
              <a:xfrm>
                <a:off x="1996" y="3125"/>
                <a:ext cx="1514" cy="130"/>
              </a:xfrm>
              <a:custGeom>
                <a:avLst/>
                <a:gdLst>
                  <a:gd name="T0" fmla="*/ 0 w 1514"/>
                  <a:gd name="T1" fmla="*/ 0 h 130"/>
                  <a:gd name="T2" fmla="*/ 1514 w 1514"/>
                  <a:gd name="T3" fmla="*/ 17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3" name="Line 33"/>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4" name="Freeform 34"/>
              <p:cNvSpPr>
                <a:spLocks/>
              </p:cNvSpPr>
              <p:nvPr/>
            </p:nvSpPr>
            <p:spPr bwMode="auto">
              <a:xfrm flipH="1">
                <a:off x="1237" y="2468"/>
                <a:ext cx="309" cy="856"/>
              </a:xfrm>
              <a:custGeom>
                <a:avLst/>
                <a:gdLst>
                  <a:gd name="T0" fmla="*/ 0 w 619"/>
                  <a:gd name="T1" fmla="*/ 0 h 1815"/>
                  <a:gd name="T2" fmla="*/ 0 w 619"/>
                  <a:gd name="T3" fmla="*/ 0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5" name="Line 35"/>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6" name="Text Box 36"/>
              <p:cNvSpPr txBox="1">
                <a:spLocks noChangeArrowheads="1"/>
              </p:cNvSpPr>
              <p:nvPr/>
            </p:nvSpPr>
            <p:spPr bwMode="auto">
              <a:xfrm>
                <a:off x="6" y="2409"/>
                <a:ext cx="148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rdt_rcv(rcvpkt) &amp;&amp; </a:t>
                </a:r>
              </a:p>
              <a:p>
                <a:pPr algn="l"/>
                <a:r>
                  <a:rPr lang="en-US">
                    <a:latin typeface="Arial" pitchFamily="34" charset="0"/>
                  </a:rPr>
                  <a:t>   (corrupt(rcvpkt) ||</a:t>
                </a:r>
              </a:p>
              <a:p>
                <a:pPr algn="l"/>
                <a:r>
                  <a:rPr lang="en-US">
                    <a:latin typeface="Arial" pitchFamily="34" charset="0"/>
                  </a:rPr>
                  <a:t>     </a:t>
                </a:r>
                <a:r>
                  <a:rPr lang="en-US" b="1">
                    <a:solidFill>
                      <a:srgbClr val="FF0000"/>
                    </a:solidFill>
                    <a:latin typeface="Arial" pitchFamily="34" charset="0"/>
                  </a:rPr>
                  <a:t>has_seq1(rcvpkt))</a:t>
                </a:r>
                <a:endParaRPr lang="en-US" b="1">
                  <a:solidFill>
                    <a:srgbClr val="FF0000"/>
                  </a:solidFill>
                  <a:latin typeface="Times New Roman" pitchFamily="18" charset="0"/>
                </a:endParaRPr>
              </a:p>
            </p:txBody>
          </p:sp>
          <p:sp>
            <p:nvSpPr>
              <p:cNvPr id="43027" name="Text Box 37"/>
              <p:cNvSpPr txBox="1">
                <a:spLocks noChangeArrowheads="1"/>
              </p:cNvSpPr>
              <p:nvPr/>
            </p:nvSpPr>
            <p:spPr bwMode="auto">
              <a:xfrm>
                <a:off x="0" y="2954"/>
                <a:ext cx="128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b="1">
                    <a:solidFill>
                      <a:srgbClr val="FF0000"/>
                    </a:solidFill>
                    <a:latin typeface="Arial" pitchFamily="34" charset="0"/>
                  </a:rPr>
                  <a:t>udt_send(sndpkt)</a:t>
                </a:r>
                <a:endParaRPr lang="en-US" b="1">
                  <a:solidFill>
                    <a:srgbClr val="FF0000"/>
                  </a:solidFill>
                  <a:latin typeface="Times New Roman" pitchFamily="18" charset="0"/>
                </a:endParaRPr>
              </a:p>
            </p:txBody>
          </p:sp>
          <p:sp>
            <p:nvSpPr>
              <p:cNvPr id="43028" name="Text Box 38"/>
              <p:cNvSpPr txBox="1">
                <a:spLocks noChangeArrowheads="1"/>
              </p:cNvSpPr>
              <p:nvPr/>
            </p:nvSpPr>
            <p:spPr bwMode="auto">
              <a:xfrm>
                <a:off x="2166" y="2709"/>
                <a:ext cx="102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solidFill>
                      <a:srgbClr val="000099"/>
                    </a:solidFill>
                  </a:rPr>
                  <a:t>receiver FSM</a:t>
                </a:r>
              </a:p>
              <a:p>
                <a:r>
                  <a:rPr lang="en-US" sz="2000">
                    <a:solidFill>
                      <a:srgbClr val="000099"/>
                    </a:solidFill>
                  </a:rPr>
                  <a:t>fragment</a:t>
                </a:r>
              </a:p>
            </p:txBody>
          </p:sp>
        </p:grpSp>
        <p:sp>
          <p:nvSpPr>
            <p:cNvPr id="43019" name="Text Box 39"/>
            <p:cNvSpPr txBox="1">
              <a:spLocks noChangeArrowheads="1"/>
            </p:cNvSpPr>
            <p:nvPr/>
          </p:nvSpPr>
          <p:spPr bwMode="auto">
            <a:xfrm>
              <a:off x="4318" y="2585"/>
              <a:ext cx="2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Symbol" pitchFamily="18" charset="2"/>
                </a:rPr>
                <a:t>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440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2CC248E7-DCA9-4048-8D53-37CF14A98CDF}" type="slidenum">
              <a:rPr lang="en-US" sz="1200" smtClean="0"/>
              <a:pPr algn="l"/>
              <a:t>46</a:t>
            </a:fld>
            <a:endParaRPr lang="en-US" sz="1200" smtClean="0"/>
          </a:p>
        </p:txBody>
      </p:sp>
      <p:sp>
        <p:nvSpPr>
          <p:cNvPr id="38916" name="Rectangle 2"/>
          <p:cNvSpPr>
            <a:spLocks noGrp="1" noChangeArrowheads="1"/>
          </p:cNvSpPr>
          <p:nvPr>
            <p:ph type="title"/>
          </p:nvPr>
        </p:nvSpPr>
        <p:spPr>
          <a:xfrm>
            <a:off x="549275" y="219075"/>
            <a:ext cx="7723188" cy="963613"/>
          </a:xfrm>
        </p:spPr>
        <p:txBody>
          <a:bodyPr/>
          <a:lstStyle/>
          <a:p>
            <a:pPr>
              <a:defRPr/>
            </a:pPr>
            <a:r>
              <a:rPr lang="en-US" sz="3600" dirty="0">
                <a:ea typeface="ＭＳ Ｐゴシック" charset="0"/>
                <a:cs typeface="+mj-cs"/>
              </a:rPr>
              <a:t>rdt3.0: channels with </a:t>
            </a:r>
            <a:r>
              <a:rPr lang="en-US" sz="3600" dirty="0">
                <a:solidFill>
                  <a:srgbClr val="FF0000"/>
                </a:solidFill>
                <a:ea typeface="ＭＳ Ｐゴシック" charset="0"/>
                <a:cs typeface="+mj-cs"/>
              </a:rPr>
              <a:t>errors</a:t>
            </a:r>
            <a:r>
              <a:rPr lang="en-US" sz="3600" dirty="0">
                <a:ea typeface="ＭＳ Ｐゴシック" charset="0"/>
                <a:cs typeface="+mj-cs"/>
              </a:rPr>
              <a:t> </a:t>
            </a:r>
            <a:r>
              <a:rPr lang="en-US" sz="3600" i="1" dirty="0">
                <a:ea typeface="ＭＳ Ｐゴシック" charset="0"/>
                <a:cs typeface="+mj-cs"/>
              </a:rPr>
              <a:t>and</a:t>
            </a:r>
            <a:r>
              <a:rPr lang="en-US" sz="3600" dirty="0">
                <a:ea typeface="ＭＳ Ｐゴシック" charset="0"/>
                <a:cs typeface="+mj-cs"/>
              </a:rPr>
              <a:t> </a:t>
            </a:r>
            <a:r>
              <a:rPr lang="en-US" sz="3600" dirty="0">
                <a:solidFill>
                  <a:srgbClr val="FF0000"/>
                </a:solidFill>
                <a:ea typeface="ＭＳ Ｐゴシック" charset="0"/>
                <a:cs typeface="+mj-cs"/>
              </a:rPr>
              <a:t>loss</a:t>
            </a:r>
            <a:endParaRPr lang="en-US" dirty="0">
              <a:solidFill>
                <a:srgbClr val="FF0000"/>
              </a:solidFill>
              <a:ea typeface="ＭＳ Ｐゴシック" charset="0"/>
              <a:cs typeface="+mj-cs"/>
            </a:endParaRPr>
          </a:p>
        </p:txBody>
      </p:sp>
      <p:sp>
        <p:nvSpPr>
          <p:cNvPr id="44037" name="Rectangle 3"/>
          <p:cNvSpPr>
            <a:spLocks noGrp="1" noChangeArrowheads="1"/>
          </p:cNvSpPr>
          <p:nvPr>
            <p:ph type="body" sz="half" idx="1"/>
          </p:nvPr>
        </p:nvSpPr>
        <p:spPr/>
        <p:txBody>
          <a:bodyPr/>
          <a:lstStyle/>
          <a:p>
            <a:pPr>
              <a:buFont typeface="Wingdings" pitchFamily="2" charset="2"/>
              <a:buNone/>
            </a:pPr>
            <a:r>
              <a:rPr lang="en-US" u="sng" smtClean="0">
                <a:solidFill>
                  <a:srgbClr val="CC0000"/>
                </a:solidFill>
              </a:rPr>
              <a:t>new assumption:</a:t>
            </a:r>
            <a:r>
              <a:rPr lang="en-US" smtClean="0"/>
              <a:t> underlying channel can also lose packets (data, ACKs)</a:t>
            </a:r>
          </a:p>
          <a:p>
            <a:pPr lvl="1">
              <a:lnSpc>
                <a:spcPct val="90000"/>
              </a:lnSpc>
            </a:pPr>
            <a:r>
              <a:rPr lang="en-US" smtClean="0"/>
              <a:t>checksum, seq. #, ACKs, retransmissions will be of help … but not enough</a:t>
            </a:r>
          </a:p>
        </p:txBody>
      </p:sp>
      <p:sp>
        <p:nvSpPr>
          <p:cNvPr id="345092" name="Rectangle 4"/>
          <p:cNvSpPr>
            <a:spLocks noGrp="1" noChangeArrowheads="1"/>
          </p:cNvSpPr>
          <p:nvPr>
            <p:ph type="body" sz="half" idx="2"/>
          </p:nvPr>
        </p:nvSpPr>
        <p:spPr>
          <a:xfrm>
            <a:off x="4495800" y="1600200"/>
            <a:ext cx="4095750" cy="4648200"/>
          </a:xfrm>
        </p:spPr>
        <p:txBody>
          <a:bodyPr/>
          <a:lstStyle/>
          <a:p>
            <a:pPr>
              <a:buFont typeface="Wingdings" pitchFamily="2" charset="2"/>
              <a:buNone/>
            </a:pPr>
            <a:r>
              <a:rPr lang="en-US" u="sng" smtClean="0">
                <a:solidFill>
                  <a:srgbClr val="CC0000"/>
                </a:solidFill>
              </a:rPr>
              <a:t>approach:</a:t>
            </a:r>
            <a:r>
              <a:rPr lang="en-US" smtClean="0"/>
              <a:t> sender waits </a:t>
            </a:r>
            <a:r>
              <a:rPr lang="ja-JP" altLang="en-US" smtClean="0"/>
              <a:t>“</a:t>
            </a:r>
            <a:r>
              <a:rPr lang="en-US" altLang="ja-JP" smtClean="0"/>
              <a:t>reasonable</a:t>
            </a:r>
            <a:r>
              <a:rPr lang="ja-JP" altLang="en-US" smtClean="0"/>
              <a:t>”</a:t>
            </a:r>
            <a:r>
              <a:rPr lang="en-US" altLang="ja-JP" smtClean="0"/>
              <a:t> amount of time for ACK </a:t>
            </a:r>
          </a:p>
          <a:p>
            <a:pPr>
              <a:lnSpc>
                <a:spcPct val="80000"/>
              </a:lnSpc>
            </a:pPr>
            <a:r>
              <a:rPr lang="en-US" smtClean="0"/>
              <a:t>retransmits if no ACK received in this time</a:t>
            </a:r>
          </a:p>
          <a:p>
            <a:pPr>
              <a:lnSpc>
                <a:spcPct val="70000"/>
              </a:lnSpc>
            </a:pPr>
            <a:r>
              <a:rPr lang="en-US" smtClean="0"/>
              <a:t>if pkt (or ACK) just delayed (not lost):</a:t>
            </a:r>
          </a:p>
          <a:p>
            <a:pPr lvl="1"/>
            <a:r>
              <a:rPr lang="en-US" smtClean="0"/>
              <a:t>retransmission will be  duplicate, but seq. #</a:t>
            </a:r>
            <a:r>
              <a:rPr lang="ja-JP" altLang="en-US" smtClean="0"/>
              <a:t>’</a:t>
            </a:r>
            <a:r>
              <a:rPr lang="en-US" altLang="ja-JP" smtClean="0"/>
              <a:t>s already handles this</a:t>
            </a:r>
          </a:p>
          <a:p>
            <a:pPr lvl="1"/>
            <a:r>
              <a:rPr lang="en-US" smtClean="0"/>
              <a:t>receiver must specify seq # of pkt being ACKed</a:t>
            </a:r>
          </a:p>
          <a:p>
            <a:pPr>
              <a:lnSpc>
                <a:spcPct val="70000"/>
              </a:lnSpc>
            </a:pPr>
            <a:r>
              <a:rPr lang="en-US" smtClean="0"/>
              <a:t>requires countdown timer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450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39D5414A-5B1E-4C75-9B86-FC1ABB004583}" type="slidenum">
              <a:rPr lang="en-US" sz="1200" smtClean="0"/>
              <a:pPr algn="l"/>
              <a:t>47</a:t>
            </a:fld>
            <a:endParaRPr lang="en-US" sz="1200" smtClean="0"/>
          </a:p>
        </p:txBody>
      </p:sp>
      <p:sp>
        <p:nvSpPr>
          <p:cNvPr id="39940" name="Rectangle 2"/>
          <p:cNvSpPr>
            <a:spLocks noGrp="1" noChangeArrowheads="1"/>
          </p:cNvSpPr>
          <p:nvPr>
            <p:ph type="title"/>
          </p:nvPr>
        </p:nvSpPr>
        <p:spPr>
          <a:xfrm>
            <a:off x="796925" y="227013"/>
            <a:ext cx="3560763" cy="893762"/>
          </a:xfrm>
        </p:spPr>
        <p:txBody>
          <a:bodyPr/>
          <a:lstStyle/>
          <a:p>
            <a:pPr>
              <a:defRPr/>
            </a:pPr>
            <a:r>
              <a:rPr lang="en-US" sz="4000" dirty="0">
                <a:ea typeface="ＭＳ Ｐゴシック" charset="0"/>
                <a:cs typeface="+mj-cs"/>
              </a:rPr>
              <a:t>rdt3.0 sender</a:t>
            </a:r>
            <a:endParaRPr lang="en-US" dirty="0">
              <a:ea typeface="ＭＳ Ｐゴシック" charset="0"/>
              <a:cs typeface="+mj-cs"/>
            </a:endParaRPr>
          </a:p>
        </p:txBody>
      </p:sp>
      <p:sp>
        <p:nvSpPr>
          <p:cNvPr id="45061" name="Text Box 3"/>
          <p:cNvSpPr txBox="1">
            <a:spLocks noChangeArrowheads="1"/>
          </p:cNvSpPr>
          <p:nvPr/>
        </p:nvSpPr>
        <p:spPr bwMode="auto">
          <a:xfrm>
            <a:off x="3019425" y="1384300"/>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sndpkt = make_pkt(0, data, checksum)</a:t>
            </a:r>
          </a:p>
          <a:p>
            <a:pPr algn="l"/>
            <a:r>
              <a:rPr lang="en-US" sz="1400">
                <a:latin typeface="Arial" pitchFamily="34" charset="0"/>
              </a:rPr>
              <a:t>udt_send(sndpkt)</a:t>
            </a:r>
          </a:p>
          <a:p>
            <a:pPr algn="l"/>
            <a:r>
              <a:rPr lang="en-US" sz="1400">
                <a:latin typeface="Arial" pitchFamily="34" charset="0"/>
              </a:rPr>
              <a:t>start_timer</a:t>
            </a:r>
            <a:endParaRPr lang="en-US" sz="1400">
              <a:latin typeface="Times New Roman" pitchFamily="18" charset="0"/>
            </a:endParaRPr>
          </a:p>
        </p:txBody>
      </p:sp>
      <p:sp>
        <p:nvSpPr>
          <p:cNvPr id="45062" name="Text Box 4"/>
          <p:cNvSpPr txBox="1">
            <a:spLocks noChangeArrowheads="1"/>
          </p:cNvSpPr>
          <p:nvPr/>
        </p:nvSpPr>
        <p:spPr bwMode="auto">
          <a:xfrm>
            <a:off x="3060700" y="1090613"/>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rdt_send(data)</a:t>
            </a:r>
            <a:endParaRPr lang="en-US" sz="1400">
              <a:latin typeface="Times New Roman" pitchFamily="18" charset="0"/>
            </a:endParaRPr>
          </a:p>
        </p:txBody>
      </p:sp>
      <p:sp>
        <p:nvSpPr>
          <p:cNvPr id="45063" name="Line 5"/>
          <p:cNvSpPr>
            <a:spLocks noChangeShapeType="1"/>
          </p:cNvSpPr>
          <p:nvPr/>
        </p:nvSpPr>
        <p:spPr bwMode="auto">
          <a:xfrm>
            <a:off x="3162300" y="14287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4" name="Line 6"/>
          <p:cNvSpPr>
            <a:spLocks noChangeShapeType="1"/>
          </p:cNvSpPr>
          <p:nvPr/>
        </p:nvSpPr>
        <p:spPr bwMode="auto">
          <a:xfrm>
            <a:off x="2749550" y="1544638"/>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5065" name="Group 7"/>
          <p:cNvGrpSpPr>
            <a:grpSpLocks/>
          </p:cNvGrpSpPr>
          <p:nvPr/>
        </p:nvGrpSpPr>
        <p:grpSpPr bwMode="auto">
          <a:xfrm>
            <a:off x="5360988" y="2090738"/>
            <a:ext cx="889000" cy="865187"/>
            <a:chOff x="445" y="1273"/>
            <a:chExt cx="560" cy="545"/>
          </a:xfrm>
        </p:grpSpPr>
        <p:sp>
          <p:nvSpPr>
            <p:cNvPr id="45112"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45113" name="Text Box 9"/>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ACK0</a:t>
              </a:r>
              <a:endParaRPr lang="en-US" sz="1400">
                <a:latin typeface="Times New Roman" pitchFamily="18" charset="0"/>
              </a:endParaRPr>
            </a:p>
          </p:txBody>
        </p:sp>
      </p:grpSp>
      <p:sp>
        <p:nvSpPr>
          <p:cNvPr id="45066" name="Freeform 10"/>
          <p:cNvSpPr>
            <a:spLocks/>
          </p:cNvSpPr>
          <p:nvPr/>
        </p:nvSpPr>
        <p:spPr bwMode="auto">
          <a:xfrm flipV="1">
            <a:off x="3384550" y="2071688"/>
            <a:ext cx="2090738" cy="163512"/>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7" name="Freeform 11"/>
          <p:cNvSpPr>
            <a:spLocks/>
          </p:cNvSpPr>
          <p:nvPr/>
        </p:nvSpPr>
        <p:spPr bwMode="auto">
          <a:xfrm>
            <a:off x="6069013" y="1674813"/>
            <a:ext cx="871537" cy="666750"/>
          </a:xfrm>
          <a:custGeom>
            <a:avLst/>
            <a:gdLst>
              <a:gd name="T0" fmla="*/ 0 w 549"/>
              <a:gd name="T1" fmla="*/ 2147483647 h 420"/>
              <a:gd name="T2" fmla="*/ 2147483647 w 549"/>
              <a:gd name="T3" fmla="*/ 2147483647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8" name="Text Box 12"/>
          <p:cNvSpPr txBox="1">
            <a:spLocks noChangeArrowheads="1"/>
          </p:cNvSpPr>
          <p:nvPr/>
        </p:nvSpPr>
        <p:spPr bwMode="auto">
          <a:xfrm>
            <a:off x="6481763" y="1196975"/>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&amp;&amp;  </a:t>
            </a:r>
          </a:p>
          <a:p>
            <a:pPr algn="l"/>
            <a:r>
              <a:rPr lang="en-US" sz="1400">
                <a:latin typeface="Arial" pitchFamily="34" charset="0"/>
              </a:rPr>
              <a:t>( corrupt(rcvpkt) ||</a:t>
            </a:r>
          </a:p>
          <a:p>
            <a:pPr algn="l"/>
            <a:r>
              <a:rPr lang="en-US" sz="1400">
                <a:latin typeface="Arial" pitchFamily="34" charset="0"/>
              </a:rPr>
              <a:t>isACK(rcvpkt,1) )</a:t>
            </a:r>
            <a:endParaRPr lang="en-US" sz="1400">
              <a:latin typeface="Times New Roman" pitchFamily="18" charset="0"/>
            </a:endParaRPr>
          </a:p>
        </p:txBody>
      </p:sp>
      <p:sp>
        <p:nvSpPr>
          <p:cNvPr id="45069" name="Line 13"/>
          <p:cNvSpPr>
            <a:spLocks noChangeShapeType="1"/>
          </p:cNvSpPr>
          <p:nvPr/>
        </p:nvSpPr>
        <p:spPr bwMode="auto">
          <a:xfrm>
            <a:off x="6691313" y="1898650"/>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5070" name="Group 14"/>
          <p:cNvGrpSpPr>
            <a:grpSpLocks/>
          </p:cNvGrpSpPr>
          <p:nvPr/>
        </p:nvGrpSpPr>
        <p:grpSpPr bwMode="auto">
          <a:xfrm>
            <a:off x="5453063" y="4005263"/>
            <a:ext cx="1189037" cy="850900"/>
            <a:chOff x="4090" y="3230"/>
            <a:chExt cx="749" cy="536"/>
          </a:xfrm>
        </p:grpSpPr>
        <p:sp>
          <p:nvSpPr>
            <p:cNvPr id="45110"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45111" name="Text Box 16"/>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t>
              </a:r>
            </a:p>
            <a:p>
              <a:r>
                <a:rPr lang="en-US" sz="1400">
                  <a:latin typeface="Arial" pitchFamily="34" charset="0"/>
                </a:rPr>
                <a:t>call 1 from above</a:t>
              </a:r>
              <a:endParaRPr lang="en-US" sz="1400">
                <a:latin typeface="Times New Roman" pitchFamily="18" charset="0"/>
              </a:endParaRPr>
            </a:p>
          </p:txBody>
        </p:sp>
      </p:grpSp>
      <p:sp>
        <p:nvSpPr>
          <p:cNvPr id="45071" name="Freeform 17"/>
          <p:cNvSpPr>
            <a:spLocks/>
          </p:cNvSpPr>
          <p:nvPr/>
        </p:nvSpPr>
        <p:spPr bwMode="auto">
          <a:xfrm rot="16200000" flipV="1">
            <a:off x="2140744" y="3402806"/>
            <a:ext cx="1254125" cy="15081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2" name="Freeform 18"/>
          <p:cNvSpPr>
            <a:spLocks/>
          </p:cNvSpPr>
          <p:nvPr/>
        </p:nvSpPr>
        <p:spPr bwMode="auto">
          <a:xfrm>
            <a:off x="3370263" y="4738688"/>
            <a:ext cx="2312987" cy="274637"/>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3" name="Freeform 19"/>
          <p:cNvSpPr>
            <a:spLocks/>
          </p:cNvSpPr>
          <p:nvPr/>
        </p:nvSpPr>
        <p:spPr bwMode="auto">
          <a:xfrm rot="5400000" flipH="1" flipV="1">
            <a:off x="5611019" y="3328194"/>
            <a:ext cx="1184275" cy="166687"/>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4" name="Text Box 20"/>
          <p:cNvSpPr txBox="1">
            <a:spLocks noChangeArrowheads="1"/>
          </p:cNvSpPr>
          <p:nvPr/>
        </p:nvSpPr>
        <p:spPr bwMode="auto">
          <a:xfrm>
            <a:off x="3316288" y="5224463"/>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sndpkt = make_pkt(1, data, checksum)</a:t>
            </a:r>
          </a:p>
          <a:p>
            <a:pPr algn="l"/>
            <a:r>
              <a:rPr lang="en-US" sz="1400">
                <a:latin typeface="Arial" pitchFamily="34" charset="0"/>
              </a:rPr>
              <a:t>udt_send(sndpkt)</a:t>
            </a:r>
          </a:p>
          <a:p>
            <a:pPr algn="l"/>
            <a:r>
              <a:rPr lang="en-US" sz="1400">
                <a:latin typeface="Arial" pitchFamily="34" charset="0"/>
              </a:rPr>
              <a:t>start_timer</a:t>
            </a:r>
            <a:endParaRPr lang="en-US" sz="1400">
              <a:latin typeface="Times New Roman" pitchFamily="18" charset="0"/>
            </a:endParaRPr>
          </a:p>
        </p:txBody>
      </p:sp>
      <p:sp>
        <p:nvSpPr>
          <p:cNvPr id="45075" name="Text Box 21"/>
          <p:cNvSpPr txBox="1">
            <a:spLocks noChangeArrowheads="1"/>
          </p:cNvSpPr>
          <p:nvPr/>
        </p:nvSpPr>
        <p:spPr bwMode="auto">
          <a:xfrm>
            <a:off x="3316288" y="4941888"/>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rdt_send(data)</a:t>
            </a:r>
            <a:endParaRPr lang="en-US" sz="1400">
              <a:latin typeface="Times New Roman" pitchFamily="18" charset="0"/>
            </a:endParaRPr>
          </a:p>
        </p:txBody>
      </p:sp>
      <p:sp>
        <p:nvSpPr>
          <p:cNvPr id="45076" name="Line 22"/>
          <p:cNvSpPr>
            <a:spLocks noChangeShapeType="1"/>
          </p:cNvSpPr>
          <p:nvPr/>
        </p:nvSpPr>
        <p:spPr bwMode="auto">
          <a:xfrm>
            <a:off x="3435350" y="5253038"/>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7" name="Text Box 23"/>
          <p:cNvSpPr txBox="1">
            <a:spLocks noChangeArrowheads="1"/>
          </p:cNvSpPr>
          <p:nvPr/>
        </p:nvSpPr>
        <p:spPr bwMode="auto">
          <a:xfrm>
            <a:off x="6280150" y="3106738"/>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t>
            </a:r>
          </a:p>
          <a:p>
            <a:pPr algn="l"/>
            <a:r>
              <a:rPr lang="en-US" sz="1400">
                <a:latin typeface="Arial" pitchFamily="34" charset="0"/>
              </a:rPr>
              <a:t>&amp;&amp; notcorrupt(rcvpkt) </a:t>
            </a:r>
          </a:p>
          <a:p>
            <a:pPr algn="l"/>
            <a:r>
              <a:rPr lang="en-US" sz="1400">
                <a:latin typeface="Arial" pitchFamily="34" charset="0"/>
              </a:rPr>
              <a:t>&amp;&amp; isACK(rcvpkt,0)</a:t>
            </a:r>
            <a:r>
              <a:rPr lang="en-US" sz="1000">
                <a:latin typeface="Arial" pitchFamily="34" charset="0"/>
              </a:rPr>
              <a:t> </a:t>
            </a:r>
            <a:endParaRPr lang="en-US" sz="2400">
              <a:latin typeface="Times New Roman" pitchFamily="18" charset="0"/>
            </a:endParaRPr>
          </a:p>
        </p:txBody>
      </p:sp>
      <p:sp>
        <p:nvSpPr>
          <p:cNvPr id="45078" name="Line 24"/>
          <p:cNvSpPr>
            <a:spLocks noChangeShapeType="1"/>
          </p:cNvSpPr>
          <p:nvPr/>
        </p:nvSpPr>
        <p:spPr bwMode="auto">
          <a:xfrm>
            <a:off x="6396038" y="3817938"/>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9" name="Text Box 25"/>
          <p:cNvSpPr txBox="1">
            <a:spLocks noChangeArrowheads="1"/>
          </p:cNvSpPr>
          <p:nvPr/>
        </p:nvSpPr>
        <p:spPr bwMode="auto">
          <a:xfrm>
            <a:off x="1290638" y="5062538"/>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&amp;&amp;  </a:t>
            </a:r>
          </a:p>
          <a:p>
            <a:pPr algn="l"/>
            <a:r>
              <a:rPr lang="en-US" sz="1400">
                <a:latin typeface="Arial" pitchFamily="34" charset="0"/>
              </a:rPr>
              <a:t>( corrupt(rcvpkt) ||</a:t>
            </a:r>
          </a:p>
          <a:p>
            <a:pPr algn="l"/>
            <a:r>
              <a:rPr lang="en-US" sz="1400">
                <a:latin typeface="Arial" pitchFamily="34" charset="0"/>
              </a:rPr>
              <a:t>isACK(rcvpkt,0) )</a:t>
            </a:r>
            <a:endParaRPr lang="en-US" sz="1400">
              <a:latin typeface="Times New Roman" pitchFamily="18" charset="0"/>
            </a:endParaRPr>
          </a:p>
        </p:txBody>
      </p:sp>
      <p:sp>
        <p:nvSpPr>
          <p:cNvPr id="45080" name="Line 26"/>
          <p:cNvSpPr>
            <a:spLocks noChangeShapeType="1"/>
          </p:cNvSpPr>
          <p:nvPr/>
        </p:nvSpPr>
        <p:spPr bwMode="auto">
          <a:xfrm>
            <a:off x="1393825" y="5788025"/>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Text Box 27"/>
          <p:cNvSpPr txBox="1">
            <a:spLocks noChangeArrowheads="1"/>
          </p:cNvSpPr>
          <p:nvPr/>
        </p:nvSpPr>
        <p:spPr bwMode="auto">
          <a:xfrm>
            <a:off x="908050" y="2865438"/>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   </a:t>
            </a:r>
          </a:p>
          <a:p>
            <a:pPr algn="l"/>
            <a:r>
              <a:rPr lang="en-US" sz="1400">
                <a:latin typeface="Arial" pitchFamily="34" charset="0"/>
              </a:rPr>
              <a:t>&amp;&amp; notcorrupt(rcvpkt) </a:t>
            </a:r>
          </a:p>
          <a:p>
            <a:pPr algn="l"/>
            <a:r>
              <a:rPr lang="en-US" sz="1400">
                <a:latin typeface="Arial" pitchFamily="34" charset="0"/>
              </a:rPr>
              <a:t>&amp;&amp; isACK(rcvpkt,1)</a:t>
            </a:r>
            <a:r>
              <a:rPr lang="en-US" sz="1000">
                <a:latin typeface="Arial" pitchFamily="34" charset="0"/>
              </a:rPr>
              <a:t> </a:t>
            </a:r>
            <a:endParaRPr lang="en-US" sz="2400">
              <a:latin typeface="Times New Roman" pitchFamily="18" charset="0"/>
            </a:endParaRPr>
          </a:p>
        </p:txBody>
      </p:sp>
      <p:sp>
        <p:nvSpPr>
          <p:cNvPr id="45082" name="Line 28"/>
          <p:cNvSpPr>
            <a:spLocks noChangeShapeType="1"/>
          </p:cNvSpPr>
          <p:nvPr/>
        </p:nvSpPr>
        <p:spPr bwMode="auto">
          <a:xfrm>
            <a:off x="1035050" y="3605213"/>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3" name="Text Box 29"/>
          <p:cNvSpPr txBox="1">
            <a:spLocks noChangeArrowheads="1"/>
          </p:cNvSpPr>
          <p:nvPr/>
        </p:nvSpPr>
        <p:spPr bwMode="auto">
          <a:xfrm>
            <a:off x="6300788" y="3798888"/>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stop_timer</a:t>
            </a:r>
            <a:endParaRPr lang="en-US" sz="1400">
              <a:latin typeface="Times New Roman" pitchFamily="18" charset="0"/>
            </a:endParaRPr>
          </a:p>
        </p:txBody>
      </p:sp>
      <p:sp>
        <p:nvSpPr>
          <p:cNvPr id="45084" name="Text Box 30"/>
          <p:cNvSpPr txBox="1">
            <a:spLocks noChangeArrowheads="1"/>
          </p:cNvSpPr>
          <p:nvPr/>
        </p:nvSpPr>
        <p:spPr bwMode="auto">
          <a:xfrm>
            <a:off x="900113" y="3578225"/>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stop_timer</a:t>
            </a:r>
            <a:endParaRPr lang="en-US" sz="1400">
              <a:latin typeface="Times New Roman" pitchFamily="18" charset="0"/>
            </a:endParaRPr>
          </a:p>
        </p:txBody>
      </p:sp>
      <p:sp>
        <p:nvSpPr>
          <p:cNvPr id="45085" name="Freeform 31"/>
          <p:cNvSpPr>
            <a:spLocks/>
          </p:cNvSpPr>
          <p:nvPr/>
        </p:nvSpPr>
        <p:spPr bwMode="auto">
          <a:xfrm>
            <a:off x="6238875" y="2338388"/>
            <a:ext cx="461963" cy="682625"/>
          </a:xfrm>
          <a:custGeom>
            <a:avLst/>
            <a:gdLst>
              <a:gd name="T0" fmla="*/ 0 w 291"/>
              <a:gd name="T1" fmla="*/ 2147483647 h 430"/>
              <a:gd name="T2" fmla="*/ 2147483647 w 291"/>
              <a:gd name="T3" fmla="*/ 2147483647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6" name="Text Box 32"/>
          <p:cNvSpPr txBox="1">
            <a:spLocks noChangeArrowheads="1"/>
          </p:cNvSpPr>
          <p:nvPr/>
        </p:nvSpPr>
        <p:spPr bwMode="auto">
          <a:xfrm>
            <a:off x="6570663" y="2516188"/>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udt_send(sndpkt)</a:t>
            </a:r>
          </a:p>
          <a:p>
            <a:pPr algn="l"/>
            <a:r>
              <a:rPr lang="en-US" sz="1400">
                <a:latin typeface="Arial" pitchFamily="34" charset="0"/>
              </a:rPr>
              <a:t>start_timer</a:t>
            </a:r>
            <a:endParaRPr lang="en-US" sz="1400">
              <a:latin typeface="Times New Roman" pitchFamily="18" charset="0"/>
            </a:endParaRPr>
          </a:p>
        </p:txBody>
      </p:sp>
      <p:sp>
        <p:nvSpPr>
          <p:cNvPr id="45087" name="Text Box 33"/>
          <p:cNvSpPr txBox="1">
            <a:spLocks noChangeArrowheads="1"/>
          </p:cNvSpPr>
          <p:nvPr/>
        </p:nvSpPr>
        <p:spPr bwMode="auto">
          <a:xfrm>
            <a:off x="6592888" y="2279650"/>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timeout</a:t>
            </a:r>
            <a:endParaRPr lang="en-US" sz="1400">
              <a:latin typeface="Times New Roman" pitchFamily="18" charset="0"/>
            </a:endParaRPr>
          </a:p>
        </p:txBody>
      </p:sp>
      <p:sp>
        <p:nvSpPr>
          <p:cNvPr id="45088" name="Line 34"/>
          <p:cNvSpPr>
            <a:spLocks noChangeShapeType="1"/>
          </p:cNvSpPr>
          <p:nvPr/>
        </p:nvSpPr>
        <p:spPr bwMode="auto">
          <a:xfrm>
            <a:off x="6681788" y="25336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9" name="Freeform 35"/>
          <p:cNvSpPr>
            <a:spLocks/>
          </p:cNvSpPr>
          <p:nvPr/>
        </p:nvSpPr>
        <p:spPr bwMode="auto">
          <a:xfrm>
            <a:off x="2230438" y="4702175"/>
            <a:ext cx="692150" cy="631825"/>
          </a:xfrm>
          <a:custGeom>
            <a:avLst/>
            <a:gdLst>
              <a:gd name="T0" fmla="*/ 2147483647 w 436"/>
              <a:gd name="T1" fmla="*/ 2147483647 h 398"/>
              <a:gd name="T2" fmla="*/ 2147483647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0" name="Freeform 36"/>
          <p:cNvSpPr>
            <a:spLocks/>
          </p:cNvSpPr>
          <p:nvPr/>
        </p:nvSpPr>
        <p:spPr bwMode="auto">
          <a:xfrm>
            <a:off x="2030413" y="4413250"/>
            <a:ext cx="571500" cy="420688"/>
          </a:xfrm>
          <a:custGeom>
            <a:avLst/>
            <a:gdLst>
              <a:gd name="T0" fmla="*/ 2147483647 w 900"/>
              <a:gd name="T1" fmla="*/ 2147483647 h 662"/>
              <a:gd name="T2" fmla="*/ 2147483647 w 900"/>
              <a:gd name="T3" fmla="*/ 2147483647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1" name="Text Box 37"/>
          <p:cNvSpPr txBox="1">
            <a:spLocks noChangeArrowheads="1"/>
          </p:cNvSpPr>
          <p:nvPr/>
        </p:nvSpPr>
        <p:spPr bwMode="auto">
          <a:xfrm>
            <a:off x="628650" y="4460875"/>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udt_send(sndpkt)</a:t>
            </a:r>
          </a:p>
          <a:p>
            <a:pPr algn="l"/>
            <a:r>
              <a:rPr lang="en-US" sz="1400">
                <a:latin typeface="Arial" pitchFamily="34" charset="0"/>
              </a:rPr>
              <a:t>start_timer</a:t>
            </a:r>
            <a:endParaRPr lang="en-US" sz="1400">
              <a:latin typeface="Times New Roman" pitchFamily="18" charset="0"/>
            </a:endParaRPr>
          </a:p>
        </p:txBody>
      </p:sp>
      <p:sp>
        <p:nvSpPr>
          <p:cNvPr id="45092" name="Text Box 38"/>
          <p:cNvSpPr txBox="1">
            <a:spLocks noChangeArrowheads="1"/>
          </p:cNvSpPr>
          <p:nvPr/>
        </p:nvSpPr>
        <p:spPr bwMode="auto">
          <a:xfrm>
            <a:off x="642938" y="4206875"/>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timeout</a:t>
            </a:r>
            <a:endParaRPr lang="en-US" sz="1400">
              <a:latin typeface="Times New Roman" pitchFamily="18" charset="0"/>
            </a:endParaRPr>
          </a:p>
        </p:txBody>
      </p:sp>
      <p:sp>
        <p:nvSpPr>
          <p:cNvPr id="45093" name="Line 39"/>
          <p:cNvSpPr>
            <a:spLocks noChangeShapeType="1"/>
          </p:cNvSpPr>
          <p:nvPr/>
        </p:nvSpPr>
        <p:spPr bwMode="auto">
          <a:xfrm>
            <a:off x="746125" y="44894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4" name="Freeform 40"/>
          <p:cNvSpPr>
            <a:spLocks/>
          </p:cNvSpPr>
          <p:nvPr/>
        </p:nvSpPr>
        <p:spPr bwMode="auto">
          <a:xfrm>
            <a:off x="6426200" y="4373563"/>
            <a:ext cx="579438" cy="890587"/>
          </a:xfrm>
          <a:custGeom>
            <a:avLst/>
            <a:gdLst>
              <a:gd name="T0" fmla="*/ 2147483647 w 322"/>
              <a:gd name="T1" fmla="*/ 2147483647 h 483"/>
              <a:gd name="T2" fmla="*/ 0 w 322"/>
              <a:gd name="T3" fmla="*/ 2147483647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5" name="Text Box 41"/>
          <p:cNvSpPr txBox="1">
            <a:spLocks noChangeArrowheads="1"/>
          </p:cNvSpPr>
          <p:nvPr/>
        </p:nvSpPr>
        <p:spPr bwMode="auto">
          <a:xfrm>
            <a:off x="1036638" y="1874838"/>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a:t>
            </a:r>
            <a:endParaRPr lang="en-US" sz="1400">
              <a:latin typeface="Times New Roman" pitchFamily="18" charset="0"/>
            </a:endParaRPr>
          </a:p>
        </p:txBody>
      </p:sp>
      <p:grpSp>
        <p:nvGrpSpPr>
          <p:cNvPr id="45096" name="Group 42"/>
          <p:cNvGrpSpPr>
            <a:grpSpLocks/>
          </p:cNvGrpSpPr>
          <p:nvPr/>
        </p:nvGrpSpPr>
        <p:grpSpPr bwMode="auto">
          <a:xfrm>
            <a:off x="2419350" y="2135188"/>
            <a:ext cx="1189038" cy="850900"/>
            <a:chOff x="4090" y="3230"/>
            <a:chExt cx="749" cy="536"/>
          </a:xfrm>
        </p:grpSpPr>
        <p:sp>
          <p:nvSpPr>
            <p:cNvPr id="45108"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45109" name="Text Box 44"/>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t>
              </a:r>
            </a:p>
            <a:p>
              <a:r>
                <a:rPr lang="en-US" sz="1400">
                  <a:latin typeface="Arial" pitchFamily="34" charset="0"/>
                </a:rPr>
                <a:t>call 0from above</a:t>
              </a:r>
              <a:endParaRPr lang="en-US" sz="1400">
                <a:latin typeface="Times New Roman" pitchFamily="18" charset="0"/>
              </a:endParaRPr>
            </a:p>
          </p:txBody>
        </p:sp>
      </p:grpSp>
      <p:sp>
        <p:nvSpPr>
          <p:cNvPr id="45097" name="Line 45"/>
          <p:cNvSpPr>
            <a:spLocks noChangeShapeType="1"/>
          </p:cNvSpPr>
          <p:nvPr/>
        </p:nvSpPr>
        <p:spPr bwMode="auto">
          <a:xfrm>
            <a:off x="1123950" y="2160588"/>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5098" name="Group 46"/>
          <p:cNvGrpSpPr>
            <a:grpSpLocks/>
          </p:cNvGrpSpPr>
          <p:nvPr/>
        </p:nvGrpSpPr>
        <p:grpSpPr bwMode="auto">
          <a:xfrm>
            <a:off x="2630488" y="3989388"/>
            <a:ext cx="889000" cy="865187"/>
            <a:chOff x="445" y="1273"/>
            <a:chExt cx="560" cy="545"/>
          </a:xfrm>
        </p:grpSpPr>
        <p:sp>
          <p:nvSpPr>
            <p:cNvPr id="45106"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pPr algn="ctr" eaLnBrk="0" hangingPunct="0"/>
              <a:endParaRPr lang="en-US"/>
            </a:p>
          </p:txBody>
        </p:sp>
        <p:sp>
          <p:nvSpPr>
            <p:cNvPr id="45107" name="Text Box 48"/>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latin typeface="Arial" pitchFamily="34" charset="0"/>
                </a:rPr>
                <a:t>Wait for ACK1</a:t>
              </a:r>
              <a:endParaRPr lang="en-US" sz="1400">
                <a:latin typeface="Times New Roman" pitchFamily="18" charset="0"/>
              </a:endParaRPr>
            </a:p>
          </p:txBody>
        </p:sp>
      </p:grpSp>
      <p:sp>
        <p:nvSpPr>
          <p:cNvPr id="45099" name="Freeform 49"/>
          <p:cNvSpPr>
            <a:spLocks/>
          </p:cNvSpPr>
          <p:nvPr/>
        </p:nvSpPr>
        <p:spPr bwMode="auto">
          <a:xfrm flipH="1" flipV="1">
            <a:off x="2006600" y="1782763"/>
            <a:ext cx="579438" cy="890587"/>
          </a:xfrm>
          <a:custGeom>
            <a:avLst/>
            <a:gdLst>
              <a:gd name="T0" fmla="*/ 2147483647 w 322"/>
              <a:gd name="T1" fmla="*/ 2147483647 h 483"/>
              <a:gd name="T2" fmla="*/ 0 w 322"/>
              <a:gd name="T3" fmla="*/ 2147483647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00" name="Text Box 50"/>
          <p:cNvSpPr txBox="1">
            <a:spLocks noChangeArrowheads="1"/>
          </p:cNvSpPr>
          <p:nvPr/>
        </p:nvSpPr>
        <p:spPr bwMode="auto">
          <a:xfrm>
            <a:off x="7224713" y="485298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Symbol" pitchFamily="18" charset="2"/>
              </a:rPr>
              <a:t>L</a:t>
            </a:r>
          </a:p>
        </p:txBody>
      </p:sp>
      <p:sp>
        <p:nvSpPr>
          <p:cNvPr id="45101" name="Text Box 51"/>
          <p:cNvSpPr txBox="1">
            <a:spLocks noChangeArrowheads="1"/>
          </p:cNvSpPr>
          <p:nvPr/>
        </p:nvSpPr>
        <p:spPr bwMode="auto">
          <a:xfrm>
            <a:off x="6757988" y="4603750"/>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400">
                <a:latin typeface="Arial" pitchFamily="34" charset="0"/>
              </a:rPr>
              <a:t>rdt_rcv(rcvpkt)</a:t>
            </a:r>
            <a:endParaRPr lang="en-US" sz="1400">
              <a:latin typeface="Times New Roman" pitchFamily="18" charset="0"/>
            </a:endParaRPr>
          </a:p>
        </p:txBody>
      </p:sp>
      <p:sp>
        <p:nvSpPr>
          <p:cNvPr id="45102" name="Line 52"/>
          <p:cNvSpPr>
            <a:spLocks noChangeShapeType="1"/>
          </p:cNvSpPr>
          <p:nvPr/>
        </p:nvSpPr>
        <p:spPr bwMode="auto">
          <a:xfrm>
            <a:off x="6845300" y="4889500"/>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3" name="Text Box 53"/>
          <p:cNvSpPr txBox="1">
            <a:spLocks noChangeArrowheads="1"/>
          </p:cNvSpPr>
          <p:nvPr/>
        </p:nvSpPr>
        <p:spPr bwMode="auto">
          <a:xfrm>
            <a:off x="7127875" y="184785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Symbol" pitchFamily="18" charset="2"/>
              </a:rPr>
              <a:t>L</a:t>
            </a:r>
          </a:p>
        </p:txBody>
      </p:sp>
      <p:sp>
        <p:nvSpPr>
          <p:cNvPr id="45104" name="Text Box 54"/>
          <p:cNvSpPr txBox="1">
            <a:spLocks noChangeArrowheads="1"/>
          </p:cNvSpPr>
          <p:nvPr/>
        </p:nvSpPr>
        <p:spPr bwMode="auto">
          <a:xfrm>
            <a:off x="1476375" y="212407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Symbol" pitchFamily="18" charset="2"/>
              </a:rPr>
              <a:t>L</a:t>
            </a:r>
          </a:p>
        </p:txBody>
      </p:sp>
      <p:sp>
        <p:nvSpPr>
          <p:cNvPr id="45105" name="Text Box 55"/>
          <p:cNvSpPr txBox="1">
            <a:spLocks noChangeArrowheads="1"/>
          </p:cNvSpPr>
          <p:nvPr/>
        </p:nvSpPr>
        <p:spPr bwMode="auto">
          <a:xfrm>
            <a:off x="1879600" y="579437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latin typeface="Symbol" pitchFamily="18" charset="2"/>
              </a:rPr>
              <a:t>L</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460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156A2149-1FCC-4D10-B8E2-AD96BB12E5DC}" type="slidenum">
              <a:rPr lang="en-US" sz="1200" smtClean="0"/>
              <a:pPr algn="l"/>
              <a:t>48</a:t>
            </a:fld>
            <a:endParaRPr lang="en-US" sz="1200" smtClean="0"/>
          </a:p>
        </p:txBody>
      </p:sp>
      <p:sp>
        <p:nvSpPr>
          <p:cNvPr id="46084" name="Text Box 5"/>
          <p:cNvSpPr txBox="1">
            <a:spLocks noChangeArrowheads="1"/>
          </p:cNvSpPr>
          <p:nvPr/>
        </p:nvSpPr>
        <p:spPr bwMode="auto">
          <a:xfrm>
            <a:off x="371475" y="1330325"/>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i="1" u="sng">
                <a:solidFill>
                  <a:srgbClr val="000099"/>
                </a:solidFill>
              </a:rPr>
              <a:t>sender</a:t>
            </a:r>
          </a:p>
        </p:txBody>
      </p:sp>
      <p:sp>
        <p:nvSpPr>
          <p:cNvPr id="46085" name="Text Box 6"/>
          <p:cNvSpPr txBox="1">
            <a:spLocks noChangeArrowheads="1"/>
          </p:cNvSpPr>
          <p:nvPr/>
        </p:nvSpPr>
        <p:spPr bwMode="auto">
          <a:xfrm>
            <a:off x="2811463" y="1325563"/>
            <a:ext cx="1071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i="1" u="sng">
                <a:solidFill>
                  <a:srgbClr val="008000"/>
                </a:solidFill>
              </a:rPr>
              <a:t>receiver</a:t>
            </a:r>
          </a:p>
        </p:txBody>
      </p:sp>
      <p:sp>
        <p:nvSpPr>
          <p:cNvPr id="368648" name="Text Box 8"/>
          <p:cNvSpPr txBox="1">
            <a:spLocks noChangeArrowheads="1"/>
          </p:cNvSpPr>
          <p:nvPr/>
        </p:nvSpPr>
        <p:spPr bwMode="auto">
          <a:xfrm>
            <a:off x="2814638" y="2949575"/>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pkt1</a:t>
            </a:r>
          </a:p>
        </p:txBody>
      </p:sp>
      <p:sp>
        <p:nvSpPr>
          <p:cNvPr id="368650" name="Text Box 10"/>
          <p:cNvSpPr txBox="1">
            <a:spLocks noChangeArrowheads="1"/>
          </p:cNvSpPr>
          <p:nvPr/>
        </p:nvSpPr>
        <p:spPr bwMode="auto">
          <a:xfrm>
            <a:off x="2820988" y="3805238"/>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sp>
        <p:nvSpPr>
          <p:cNvPr id="368651" name="Text Box 11"/>
          <p:cNvSpPr txBox="1">
            <a:spLocks noChangeArrowheads="1"/>
          </p:cNvSpPr>
          <p:nvPr/>
        </p:nvSpPr>
        <p:spPr bwMode="auto">
          <a:xfrm>
            <a:off x="2817813" y="2263775"/>
            <a:ext cx="1196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sp>
        <p:nvSpPr>
          <p:cNvPr id="368652" name="Text Box 12"/>
          <p:cNvSpPr txBox="1">
            <a:spLocks noChangeArrowheads="1"/>
          </p:cNvSpPr>
          <p:nvPr/>
        </p:nvSpPr>
        <p:spPr bwMode="auto">
          <a:xfrm>
            <a:off x="2814638" y="3175000"/>
            <a:ext cx="1196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ack1</a:t>
            </a:r>
          </a:p>
        </p:txBody>
      </p:sp>
      <p:sp>
        <p:nvSpPr>
          <p:cNvPr id="368653" name="Text Box 13"/>
          <p:cNvSpPr txBox="1">
            <a:spLocks noChangeArrowheads="1"/>
          </p:cNvSpPr>
          <p:nvPr/>
        </p:nvSpPr>
        <p:spPr bwMode="auto">
          <a:xfrm>
            <a:off x="2814638" y="4000500"/>
            <a:ext cx="1196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sp>
        <p:nvSpPr>
          <p:cNvPr id="368654" name="Text Box 14"/>
          <p:cNvSpPr txBox="1">
            <a:spLocks noChangeArrowheads="1"/>
          </p:cNvSpPr>
          <p:nvPr/>
        </p:nvSpPr>
        <p:spPr bwMode="auto">
          <a:xfrm>
            <a:off x="300038" y="2513013"/>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ack0</a:t>
            </a:r>
          </a:p>
        </p:txBody>
      </p:sp>
      <p:sp>
        <p:nvSpPr>
          <p:cNvPr id="368655" name="Text Box 15"/>
          <p:cNvSpPr txBox="1">
            <a:spLocks noChangeArrowheads="1"/>
          </p:cNvSpPr>
          <p:nvPr/>
        </p:nvSpPr>
        <p:spPr bwMode="auto">
          <a:xfrm>
            <a:off x="144463" y="3606800"/>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368657" name="Text Box 17"/>
          <p:cNvSpPr txBox="1">
            <a:spLocks noChangeArrowheads="1"/>
          </p:cNvSpPr>
          <p:nvPr/>
        </p:nvSpPr>
        <p:spPr bwMode="auto">
          <a:xfrm>
            <a:off x="144463" y="2732088"/>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pkt1</a:t>
            </a:r>
          </a:p>
        </p:txBody>
      </p:sp>
      <p:sp>
        <p:nvSpPr>
          <p:cNvPr id="368658" name="Text Box 18"/>
          <p:cNvSpPr txBox="1">
            <a:spLocks noChangeArrowheads="1"/>
          </p:cNvSpPr>
          <p:nvPr/>
        </p:nvSpPr>
        <p:spPr bwMode="auto">
          <a:xfrm>
            <a:off x="288925" y="33670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ack1</a:t>
            </a:r>
          </a:p>
        </p:txBody>
      </p:sp>
      <p:sp>
        <p:nvSpPr>
          <p:cNvPr id="46095" name="Text Box 7"/>
          <p:cNvSpPr txBox="1">
            <a:spLocks noChangeArrowheads="1"/>
          </p:cNvSpPr>
          <p:nvPr/>
        </p:nvSpPr>
        <p:spPr bwMode="auto">
          <a:xfrm>
            <a:off x="133350" y="177006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368649" name="Text Box 9"/>
          <p:cNvSpPr txBox="1">
            <a:spLocks noChangeArrowheads="1"/>
          </p:cNvSpPr>
          <p:nvPr/>
        </p:nvSpPr>
        <p:spPr bwMode="auto">
          <a:xfrm>
            <a:off x="2809875" y="2052638"/>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grpSp>
        <p:nvGrpSpPr>
          <p:cNvPr id="2" name="Group 37"/>
          <p:cNvGrpSpPr>
            <a:grpSpLocks/>
          </p:cNvGrpSpPr>
          <p:nvPr/>
        </p:nvGrpSpPr>
        <p:grpSpPr bwMode="auto">
          <a:xfrm>
            <a:off x="1349375" y="1839913"/>
            <a:ext cx="1471613" cy="512762"/>
            <a:chOff x="850" y="1159"/>
            <a:chExt cx="927" cy="323"/>
          </a:xfrm>
        </p:grpSpPr>
        <p:sp>
          <p:nvSpPr>
            <p:cNvPr id="46159" name="Line 19"/>
            <p:cNvSpPr>
              <a:spLocks noChangeShapeType="1"/>
            </p:cNvSpPr>
            <p:nvPr/>
          </p:nvSpPr>
          <p:spPr bwMode="auto">
            <a:xfrm>
              <a:off x="850" y="1257"/>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60" name="Text Box 28"/>
            <p:cNvSpPr txBox="1">
              <a:spLocks noChangeArrowheads="1"/>
            </p:cNvSpPr>
            <p:nvPr/>
          </p:nvSpPr>
          <p:spPr bwMode="auto">
            <a:xfrm>
              <a:off x="1100" y="1159"/>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3" name="Group 43"/>
          <p:cNvGrpSpPr>
            <a:grpSpLocks/>
          </p:cNvGrpSpPr>
          <p:nvPr/>
        </p:nvGrpSpPr>
        <p:grpSpPr bwMode="auto">
          <a:xfrm>
            <a:off x="1343025" y="3576638"/>
            <a:ext cx="1471613" cy="487362"/>
            <a:chOff x="846" y="2253"/>
            <a:chExt cx="927" cy="307"/>
          </a:xfrm>
        </p:grpSpPr>
        <p:sp>
          <p:nvSpPr>
            <p:cNvPr id="46157" name="Line 24"/>
            <p:cNvSpPr>
              <a:spLocks noChangeShapeType="1"/>
            </p:cNvSpPr>
            <p:nvPr/>
          </p:nvSpPr>
          <p:spPr bwMode="auto">
            <a:xfrm>
              <a:off x="846" y="2335"/>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58" name="Text Box 29"/>
            <p:cNvSpPr txBox="1">
              <a:spLocks noChangeArrowheads="1"/>
            </p:cNvSpPr>
            <p:nvPr/>
          </p:nvSpPr>
          <p:spPr bwMode="auto">
            <a:xfrm>
              <a:off x="1097" y="2253"/>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4" name="Group 39"/>
          <p:cNvGrpSpPr>
            <a:grpSpLocks/>
          </p:cNvGrpSpPr>
          <p:nvPr/>
        </p:nvGrpSpPr>
        <p:grpSpPr bwMode="auto">
          <a:xfrm>
            <a:off x="1357313" y="2714625"/>
            <a:ext cx="1471612" cy="504825"/>
            <a:chOff x="855" y="1710"/>
            <a:chExt cx="927" cy="318"/>
          </a:xfrm>
        </p:grpSpPr>
        <p:sp>
          <p:nvSpPr>
            <p:cNvPr id="46155" name="Line 23"/>
            <p:cNvSpPr>
              <a:spLocks noChangeShapeType="1"/>
            </p:cNvSpPr>
            <p:nvPr/>
          </p:nvSpPr>
          <p:spPr bwMode="auto">
            <a:xfrm>
              <a:off x="855" y="1803"/>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56" name="Text Box 30"/>
            <p:cNvSpPr txBox="1">
              <a:spLocks noChangeArrowheads="1"/>
            </p:cNvSpPr>
            <p:nvPr/>
          </p:nvSpPr>
          <p:spPr bwMode="auto">
            <a:xfrm>
              <a:off x="1094" y="1710"/>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pkt1</a:t>
              </a:r>
            </a:p>
          </p:txBody>
        </p:sp>
      </p:grpSp>
      <p:grpSp>
        <p:nvGrpSpPr>
          <p:cNvPr id="5" name="Group 40"/>
          <p:cNvGrpSpPr>
            <a:grpSpLocks/>
          </p:cNvGrpSpPr>
          <p:nvPr/>
        </p:nvGrpSpPr>
        <p:grpSpPr bwMode="auto">
          <a:xfrm>
            <a:off x="1343025" y="3179763"/>
            <a:ext cx="1471613" cy="471487"/>
            <a:chOff x="846" y="2003"/>
            <a:chExt cx="927" cy="297"/>
          </a:xfrm>
        </p:grpSpPr>
        <p:sp>
          <p:nvSpPr>
            <p:cNvPr id="46153" name="Line 26"/>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54" name="Text Box 31"/>
            <p:cNvSpPr txBox="1">
              <a:spLocks noChangeArrowheads="1"/>
            </p:cNvSpPr>
            <p:nvPr/>
          </p:nvSpPr>
          <p:spPr bwMode="auto">
            <a:xfrm>
              <a:off x="1092" y="2003"/>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ack1</a:t>
              </a:r>
            </a:p>
          </p:txBody>
        </p:sp>
      </p:grpSp>
      <p:grpSp>
        <p:nvGrpSpPr>
          <p:cNvPr id="6" name="Group 38"/>
          <p:cNvGrpSpPr>
            <a:grpSpLocks/>
          </p:cNvGrpSpPr>
          <p:nvPr/>
        </p:nvGrpSpPr>
        <p:grpSpPr bwMode="auto">
          <a:xfrm>
            <a:off x="1335088" y="2339975"/>
            <a:ext cx="1471612" cy="455613"/>
            <a:chOff x="841" y="1474"/>
            <a:chExt cx="927" cy="287"/>
          </a:xfrm>
        </p:grpSpPr>
        <p:sp>
          <p:nvSpPr>
            <p:cNvPr id="46151" name="Line 25"/>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52" name="Text Box 32"/>
            <p:cNvSpPr txBox="1">
              <a:spLocks noChangeArrowheads="1"/>
            </p:cNvSpPr>
            <p:nvPr/>
          </p:nvSpPr>
          <p:spPr bwMode="auto">
            <a:xfrm>
              <a:off x="1089" y="1474"/>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ack0</a:t>
              </a:r>
            </a:p>
          </p:txBody>
        </p:sp>
      </p:grpSp>
      <p:grpSp>
        <p:nvGrpSpPr>
          <p:cNvPr id="7" name="Group 44"/>
          <p:cNvGrpSpPr>
            <a:grpSpLocks/>
          </p:cNvGrpSpPr>
          <p:nvPr/>
        </p:nvGrpSpPr>
        <p:grpSpPr bwMode="auto">
          <a:xfrm>
            <a:off x="1328738" y="4032250"/>
            <a:ext cx="1471612" cy="461963"/>
            <a:chOff x="837" y="2540"/>
            <a:chExt cx="927" cy="291"/>
          </a:xfrm>
        </p:grpSpPr>
        <p:sp>
          <p:nvSpPr>
            <p:cNvPr id="46149" name="Line 27"/>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50" name="Text Box 33"/>
            <p:cNvSpPr txBox="1">
              <a:spLocks noChangeArrowheads="1"/>
            </p:cNvSpPr>
            <p:nvPr/>
          </p:nvSpPr>
          <p:spPr bwMode="auto">
            <a:xfrm>
              <a:off x="1086" y="2540"/>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ack0</a:t>
              </a:r>
            </a:p>
          </p:txBody>
        </p:sp>
      </p:grpSp>
      <p:sp>
        <p:nvSpPr>
          <p:cNvPr id="46103" name="Text Box 45"/>
          <p:cNvSpPr txBox="1">
            <a:spLocks noChangeArrowheads="1"/>
          </p:cNvSpPr>
          <p:nvPr/>
        </p:nvSpPr>
        <p:spPr bwMode="auto">
          <a:xfrm>
            <a:off x="1636713" y="5111750"/>
            <a:ext cx="1252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(a) no loss</a:t>
            </a:r>
          </a:p>
        </p:txBody>
      </p:sp>
      <p:sp>
        <p:nvSpPr>
          <p:cNvPr id="46104" name="Text Box 46"/>
          <p:cNvSpPr txBox="1">
            <a:spLocks noChangeArrowheads="1"/>
          </p:cNvSpPr>
          <p:nvPr/>
        </p:nvSpPr>
        <p:spPr bwMode="auto">
          <a:xfrm>
            <a:off x="4929188" y="1327150"/>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i="1" u="sng">
                <a:solidFill>
                  <a:srgbClr val="000099"/>
                </a:solidFill>
              </a:rPr>
              <a:t>sender</a:t>
            </a:r>
          </a:p>
        </p:txBody>
      </p:sp>
      <p:sp>
        <p:nvSpPr>
          <p:cNvPr id="46105" name="Text Box 47"/>
          <p:cNvSpPr txBox="1">
            <a:spLocks noChangeArrowheads="1"/>
          </p:cNvSpPr>
          <p:nvPr/>
        </p:nvSpPr>
        <p:spPr bwMode="auto">
          <a:xfrm>
            <a:off x="7369175" y="1322388"/>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i="1" u="sng">
                <a:solidFill>
                  <a:srgbClr val="008000"/>
                </a:solidFill>
              </a:rPr>
              <a:t>receiver</a:t>
            </a:r>
          </a:p>
        </p:txBody>
      </p:sp>
      <p:sp>
        <p:nvSpPr>
          <p:cNvPr id="368688" name="Text Box 48"/>
          <p:cNvSpPr txBox="1">
            <a:spLocks noChangeArrowheads="1"/>
          </p:cNvSpPr>
          <p:nvPr/>
        </p:nvSpPr>
        <p:spPr bwMode="auto">
          <a:xfrm>
            <a:off x="7370763" y="4238625"/>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pkt1</a:t>
            </a:r>
          </a:p>
        </p:txBody>
      </p:sp>
      <p:sp>
        <p:nvSpPr>
          <p:cNvPr id="368689" name="Text Box 49"/>
          <p:cNvSpPr txBox="1">
            <a:spLocks noChangeArrowheads="1"/>
          </p:cNvSpPr>
          <p:nvPr/>
        </p:nvSpPr>
        <p:spPr bwMode="auto">
          <a:xfrm>
            <a:off x="7378700" y="5080000"/>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sp>
        <p:nvSpPr>
          <p:cNvPr id="368690" name="Text Box 50"/>
          <p:cNvSpPr txBox="1">
            <a:spLocks noChangeArrowheads="1"/>
          </p:cNvSpPr>
          <p:nvPr/>
        </p:nvSpPr>
        <p:spPr bwMode="auto">
          <a:xfrm>
            <a:off x="7375525" y="2260600"/>
            <a:ext cx="1196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sp>
        <p:nvSpPr>
          <p:cNvPr id="368691" name="Text Box 51"/>
          <p:cNvSpPr txBox="1">
            <a:spLocks noChangeArrowheads="1"/>
          </p:cNvSpPr>
          <p:nvPr/>
        </p:nvSpPr>
        <p:spPr bwMode="auto">
          <a:xfrm>
            <a:off x="7372350" y="444976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ack1</a:t>
            </a:r>
          </a:p>
        </p:txBody>
      </p:sp>
      <p:sp>
        <p:nvSpPr>
          <p:cNvPr id="368692" name="Text Box 52"/>
          <p:cNvSpPr txBox="1">
            <a:spLocks noChangeArrowheads="1"/>
          </p:cNvSpPr>
          <p:nvPr/>
        </p:nvSpPr>
        <p:spPr bwMode="auto">
          <a:xfrm>
            <a:off x="7372350" y="527526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sp>
        <p:nvSpPr>
          <p:cNvPr id="368693" name="Text Box 53"/>
          <p:cNvSpPr txBox="1">
            <a:spLocks noChangeArrowheads="1"/>
          </p:cNvSpPr>
          <p:nvPr/>
        </p:nvSpPr>
        <p:spPr bwMode="auto">
          <a:xfrm>
            <a:off x="4857750" y="250983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ack0</a:t>
            </a:r>
          </a:p>
        </p:txBody>
      </p:sp>
      <p:sp>
        <p:nvSpPr>
          <p:cNvPr id="368694" name="Text Box 54"/>
          <p:cNvSpPr txBox="1">
            <a:spLocks noChangeArrowheads="1"/>
          </p:cNvSpPr>
          <p:nvPr/>
        </p:nvSpPr>
        <p:spPr bwMode="auto">
          <a:xfrm>
            <a:off x="4702175" y="488156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368695" name="Text Box 55"/>
          <p:cNvSpPr txBox="1">
            <a:spLocks noChangeArrowheads="1"/>
          </p:cNvSpPr>
          <p:nvPr/>
        </p:nvSpPr>
        <p:spPr bwMode="auto">
          <a:xfrm>
            <a:off x="4702175" y="27289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pkt1</a:t>
            </a:r>
          </a:p>
        </p:txBody>
      </p:sp>
      <p:sp>
        <p:nvSpPr>
          <p:cNvPr id="368696" name="Text Box 56"/>
          <p:cNvSpPr txBox="1">
            <a:spLocks noChangeArrowheads="1"/>
          </p:cNvSpPr>
          <p:nvPr/>
        </p:nvSpPr>
        <p:spPr bwMode="auto">
          <a:xfrm>
            <a:off x="4846638" y="464185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ack1</a:t>
            </a:r>
          </a:p>
        </p:txBody>
      </p:sp>
      <p:sp>
        <p:nvSpPr>
          <p:cNvPr id="46115" name="Text Box 57"/>
          <p:cNvSpPr txBox="1">
            <a:spLocks noChangeArrowheads="1"/>
          </p:cNvSpPr>
          <p:nvPr/>
        </p:nvSpPr>
        <p:spPr bwMode="auto">
          <a:xfrm>
            <a:off x="4691063" y="1766888"/>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368698" name="Text Box 58"/>
          <p:cNvSpPr txBox="1">
            <a:spLocks noChangeArrowheads="1"/>
          </p:cNvSpPr>
          <p:nvPr/>
        </p:nvSpPr>
        <p:spPr bwMode="auto">
          <a:xfrm>
            <a:off x="7367588" y="2049463"/>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grpSp>
        <p:nvGrpSpPr>
          <p:cNvPr id="8" name="Group 59"/>
          <p:cNvGrpSpPr>
            <a:grpSpLocks/>
          </p:cNvGrpSpPr>
          <p:nvPr/>
        </p:nvGrpSpPr>
        <p:grpSpPr bwMode="auto">
          <a:xfrm>
            <a:off x="5907088" y="1836738"/>
            <a:ext cx="1471612" cy="512762"/>
            <a:chOff x="850" y="1159"/>
            <a:chExt cx="927" cy="323"/>
          </a:xfrm>
        </p:grpSpPr>
        <p:sp>
          <p:nvSpPr>
            <p:cNvPr id="46147" name="Line 60"/>
            <p:cNvSpPr>
              <a:spLocks noChangeShapeType="1"/>
            </p:cNvSpPr>
            <p:nvPr/>
          </p:nvSpPr>
          <p:spPr bwMode="auto">
            <a:xfrm>
              <a:off x="850" y="1257"/>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48" name="Text Box 61"/>
            <p:cNvSpPr txBox="1">
              <a:spLocks noChangeArrowheads="1"/>
            </p:cNvSpPr>
            <p:nvPr/>
          </p:nvSpPr>
          <p:spPr bwMode="auto">
            <a:xfrm>
              <a:off x="1100" y="1159"/>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9" name="Group 62"/>
          <p:cNvGrpSpPr>
            <a:grpSpLocks/>
          </p:cNvGrpSpPr>
          <p:nvPr/>
        </p:nvGrpSpPr>
        <p:grpSpPr bwMode="auto">
          <a:xfrm>
            <a:off x="5900738" y="4851400"/>
            <a:ext cx="1471612" cy="487363"/>
            <a:chOff x="846" y="2253"/>
            <a:chExt cx="927" cy="307"/>
          </a:xfrm>
        </p:grpSpPr>
        <p:sp>
          <p:nvSpPr>
            <p:cNvPr id="46145" name="Line 63"/>
            <p:cNvSpPr>
              <a:spLocks noChangeShapeType="1"/>
            </p:cNvSpPr>
            <p:nvPr/>
          </p:nvSpPr>
          <p:spPr bwMode="auto">
            <a:xfrm>
              <a:off x="846" y="2335"/>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46" name="Text Box 64"/>
            <p:cNvSpPr txBox="1">
              <a:spLocks noChangeArrowheads="1"/>
            </p:cNvSpPr>
            <p:nvPr/>
          </p:nvSpPr>
          <p:spPr bwMode="auto">
            <a:xfrm>
              <a:off x="1097" y="2253"/>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10" name="Group 68"/>
          <p:cNvGrpSpPr>
            <a:grpSpLocks/>
          </p:cNvGrpSpPr>
          <p:nvPr/>
        </p:nvGrpSpPr>
        <p:grpSpPr bwMode="auto">
          <a:xfrm>
            <a:off x="5900738" y="4454525"/>
            <a:ext cx="1471612" cy="471488"/>
            <a:chOff x="846" y="2003"/>
            <a:chExt cx="927" cy="297"/>
          </a:xfrm>
        </p:grpSpPr>
        <p:sp>
          <p:nvSpPr>
            <p:cNvPr id="46143" name="Line 69"/>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44" name="Text Box 70"/>
            <p:cNvSpPr txBox="1">
              <a:spLocks noChangeArrowheads="1"/>
            </p:cNvSpPr>
            <p:nvPr/>
          </p:nvSpPr>
          <p:spPr bwMode="auto">
            <a:xfrm>
              <a:off x="1092" y="2003"/>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ack1</a:t>
              </a:r>
            </a:p>
          </p:txBody>
        </p:sp>
      </p:grpSp>
      <p:grpSp>
        <p:nvGrpSpPr>
          <p:cNvPr id="11" name="Group 71"/>
          <p:cNvGrpSpPr>
            <a:grpSpLocks/>
          </p:cNvGrpSpPr>
          <p:nvPr/>
        </p:nvGrpSpPr>
        <p:grpSpPr bwMode="auto">
          <a:xfrm>
            <a:off x="5892800" y="2336800"/>
            <a:ext cx="1471613" cy="455613"/>
            <a:chOff x="841" y="1474"/>
            <a:chExt cx="927" cy="287"/>
          </a:xfrm>
        </p:grpSpPr>
        <p:sp>
          <p:nvSpPr>
            <p:cNvPr id="46141" name="Line 72"/>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42" name="Text Box 73"/>
            <p:cNvSpPr txBox="1">
              <a:spLocks noChangeArrowheads="1"/>
            </p:cNvSpPr>
            <p:nvPr/>
          </p:nvSpPr>
          <p:spPr bwMode="auto">
            <a:xfrm>
              <a:off x="1089" y="1474"/>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ack0</a:t>
              </a:r>
            </a:p>
          </p:txBody>
        </p:sp>
      </p:grpSp>
      <p:grpSp>
        <p:nvGrpSpPr>
          <p:cNvPr id="12" name="Group 74"/>
          <p:cNvGrpSpPr>
            <a:grpSpLocks/>
          </p:cNvGrpSpPr>
          <p:nvPr/>
        </p:nvGrpSpPr>
        <p:grpSpPr bwMode="auto">
          <a:xfrm>
            <a:off x="5886450" y="5302250"/>
            <a:ext cx="1471613" cy="466725"/>
            <a:chOff x="837" y="2537"/>
            <a:chExt cx="927" cy="294"/>
          </a:xfrm>
        </p:grpSpPr>
        <p:sp>
          <p:nvSpPr>
            <p:cNvPr id="46139" name="Line 75"/>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40" name="Text Box 76"/>
            <p:cNvSpPr txBox="1">
              <a:spLocks noChangeArrowheads="1"/>
            </p:cNvSpPr>
            <p:nvPr/>
          </p:nvSpPr>
          <p:spPr bwMode="auto">
            <a:xfrm>
              <a:off x="1091" y="2537"/>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rPr>
                <a:t>ack0</a:t>
              </a:r>
            </a:p>
          </p:txBody>
        </p:sp>
      </p:grpSp>
      <p:sp>
        <p:nvSpPr>
          <p:cNvPr id="46122" name="Text Box 78"/>
          <p:cNvSpPr txBox="1">
            <a:spLocks noChangeArrowheads="1"/>
          </p:cNvSpPr>
          <p:nvPr/>
        </p:nvSpPr>
        <p:spPr bwMode="auto">
          <a:xfrm>
            <a:off x="5980113" y="6019800"/>
            <a:ext cx="1671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(b) packet loss</a:t>
            </a:r>
          </a:p>
        </p:txBody>
      </p:sp>
      <p:grpSp>
        <p:nvGrpSpPr>
          <p:cNvPr id="13" name="Group 81"/>
          <p:cNvGrpSpPr>
            <a:grpSpLocks/>
          </p:cNvGrpSpPr>
          <p:nvPr/>
        </p:nvGrpSpPr>
        <p:grpSpPr bwMode="auto">
          <a:xfrm>
            <a:off x="5915025" y="2711450"/>
            <a:ext cx="1157288" cy="738188"/>
            <a:chOff x="3726" y="1687"/>
            <a:chExt cx="729" cy="465"/>
          </a:xfrm>
        </p:grpSpPr>
        <p:sp>
          <p:nvSpPr>
            <p:cNvPr id="46135" name="Line 66"/>
            <p:cNvSpPr>
              <a:spLocks noChangeShapeType="1"/>
            </p:cNvSpPr>
            <p:nvPr/>
          </p:nvSpPr>
          <p:spPr bwMode="auto">
            <a:xfrm>
              <a:off x="3726" y="1780"/>
              <a:ext cx="548" cy="14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36" name="Text Box 67"/>
            <p:cNvSpPr txBox="1">
              <a:spLocks noChangeArrowheads="1"/>
            </p:cNvSpPr>
            <p:nvPr/>
          </p:nvSpPr>
          <p:spPr bwMode="auto">
            <a:xfrm>
              <a:off x="3965" y="1687"/>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pkt1</a:t>
              </a:r>
            </a:p>
          </p:txBody>
        </p:sp>
        <p:sp>
          <p:nvSpPr>
            <p:cNvPr id="46137" name="Text Box 79"/>
            <p:cNvSpPr txBox="1">
              <a:spLocks noChangeArrowheads="1"/>
            </p:cNvSpPr>
            <p:nvPr/>
          </p:nvSpPr>
          <p:spPr bwMode="auto">
            <a:xfrm>
              <a:off x="4185" y="1808"/>
              <a:ext cx="2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b="1">
                  <a:solidFill>
                    <a:srgbClr val="FF0000"/>
                  </a:solidFill>
                </a:rPr>
                <a:t>X</a:t>
              </a:r>
            </a:p>
          </p:txBody>
        </p:sp>
        <p:sp>
          <p:nvSpPr>
            <p:cNvPr id="46138" name="Text Box 80"/>
            <p:cNvSpPr txBox="1">
              <a:spLocks noChangeArrowheads="1"/>
            </p:cNvSpPr>
            <p:nvPr/>
          </p:nvSpPr>
          <p:spPr bwMode="auto">
            <a:xfrm>
              <a:off x="4126" y="1940"/>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i="1">
                  <a:solidFill>
                    <a:srgbClr val="FF0000"/>
                  </a:solidFill>
                </a:rPr>
                <a:t>loss</a:t>
              </a:r>
            </a:p>
          </p:txBody>
        </p:sp>
      </p:grpSp>
      <p:grpSp>
        <p:nvGrpSpPr>
          <p:cNvPr id="14" name="Group 86"/>
          <p:cNvGrpSpPr>
            <a:grpSpLocks/>
          </p:cNvGrpSpPr>
          <p:nvPr/>
        </p:nvGrpSpPr>
        <p:grpSpPr bwMode="auto">
          <a:xfrm>
            <a:off x="5795963" y="3014663"/>
            <a:ext cx="122237" cy="1033462"/>
            <a:chOff x="3651" y="1878"/>
            <a:chExt cx="78" cy="963"/>
          </a:xfrm>
        </p:grpSpPr>
        <p:sp>
          <p:nvSpPr>
            <p:cNvPr id="46132" name="Line 82"/>
            <p:cNvSpPr>
              <a:spLocks noChangeShapeType="1"/>
            </p:cNvSpPr>
            <p:nvPr/>
          </p:nvSpPr>
          <p:spPr bwMode="auto">
            <a:xfrm>
              <a:off x="3729" y="1879"/>
              <a:ext cx="0" cy="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33" name="Line 84"/>
            <p:cNvSpPr>
              <a:spLocks noChangeShapeType="1"/>
            </p:cNvSpPr>
            <p:nvPr/>
          </p:nvSpPr>
          <p:spPr bwMode="auto">
            <a:xfrm flipH="1">
              <a:off x="3651" y="1878"/>
              <a:ext cx="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134" name="Line 85"/>
            <p:cNvSpPr>
              <a:spLocks noChangeShapeType="1"/>
            </p:cNvSpPr>
            <p:nvPr/>
          </p:nvSpPr>
          <p:spPr bwMode="auto">
            <a:xfrm flipH="1">
              <a:off x="3651" y="2841"/>
              <a:ext cx="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 name="Group 88"/>
          <p:cNvGrpSpPr>
            <a:grpSpLocks/>
          </p:cNvGrpSpPr>
          <p:nvPr/>
        </p:nvGrpSpPr>
        <p:grpSpPr bwMode="auto">
          <a:xfrm>
            <a:off x="5924550" y="4003675"/>
            <a:ext cx="1471613" cy="504825"/>
            <a:chOff x="855" y="1710"/>
            <a:chExt cx="927" cy="318"/>
          </a:xfrm>
        </p:grpSpPr>
        <p:sp>
          <p:nvSpPr>
            <p:cNvPr id="46130" name="Line 89"/>
            <p:cNvSpPr>
              <a:spLocks noChangeShapeType="1"/>
            </p:cNvSpPr>
            <p:nvPr/>
          </p:nvSpPr>
          <p:spPr bwMode="auto">
            <a:xfrm>
              <a:off x="855" y="1803"/>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31" name="Text Box 90"/>
            <p:cNvSpPr txBox="1">
              <a:spLocks noChangeArrowheads="1"/>
            </p:cNvSpPr>
            <p:nvPr/>
          </p:nvSpPr>
          <p:spPr bwMode="auto">
            <a:xfrm>
              <a:off x="1094" y="1710"/>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pkt1</a:t>
              </a:r>
            </a:p>
          </p:txBody>
        </p:sp>
      </p:grpSp>
      <p:grpSp>
        <p:nvGrpSpPr>
          <p:cNvPr id="16" name="Group 92"/>
          <p:cNvGrpSpPr>
            <a:grpSpLocks/>
          </p:cNvGrpSpPr>
          <p:nvPr/>
        </p:nvGrpSpPr>
        <p:grpSpPr bwMode="auto">
          <a:xfrm>
            <a:off x="4492625" y="3627438"/>
            <a:ext cx="1377950" cy="731837"/>
            <a:chOff x="2802" y="2348"/>
            <a:chExt cx="868" cy="461"/>
          </a:xfrm>
        </p:grpSpPr>
        <p:pic>
          <p:nvPicPr>
            <p:cNvPr id="46128" name="Picture 87" descr="alarm_clock_ring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29" name="Text Box 91"/>
            <p:cNvSpPr txBox="1">
              <a:spLocks noChangeArrowheads="1"/>
            </p:cNvSpPr>
            <p:nvPr/>
          </p:nvSpPr>
          <p:spPr bwMode="auto">
            <a:xfrm>
              <a:off x="2802" y="2491"/>
              <a:ext cx="86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lnSpc>
                  <a:spcPct val="75000"/>
                </a:lnSpc>
              </a:pPr>
              <a:r>
                <a:rPr lang="en-US" sz="1800" i="1">
                  <a:solidFill>
                    <a:srgbClr val="FF0000"/>
                  </a:solidFill>
                </a:rPr>
                <a:t>timeout</a:t>
              </a:r>
            </a:p>
            <a:p>
              <a:pPr algn="r">
                <a:lnSpc>
                  <a:spcPct val="75000"/>
                </a:lnSpc>
              </a:pPr>
              <a:r>
                <a:rPr lang="en-US" sz="1800"/>
                <a:t>resend pkt1</a:t>
              </a:r>
            </a:p>
          </p:txBody>
        </p:sp>
      </p:grpSp>
      <p:sp>
        <p:nvSpPr>
          <p:cNvPr id="41007" name="Rectangle 95"/>
          <p:cNvSpPr>
            <a:spLocks noGrp="1" noChangeArrowheads="1"/>
          </p:cNvSpPr>
          <p:nvPr>
            <p:ph type="title"/>
          </p:nvPr>
        </p:nvSpPr>
        <p:spPr>
          <a:xfrm>
            <a:off x="652463" y="252413"/>
            <a:ext cx="3937000" cy="619125"/>
          </a:xfrm>
        </p:spPr>
        <p:txBody>
          <a:bodyPr/>
          <a:lstStyle/>
          <a:p>
            <a:pPr>
              <a:defRPr/>
            </a:pPr>
            <a:r>
              <a:rPr lang="en-US" dirty="0">
                <a:ea typeface="ＭＳ Ｐゴシック" charset="0"/>
                <a:cs typeface="+mj-cs"/>
              </a:rPr>
              <a:t>rdt3.0 in 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68649">
                                            <p:txEl>
                                              <p:pRg st="0" end="0"/>
                                            </p:txEl>
                                          </p:spTgt>
                                        </p:tgtEl>
                                        <p:attrNameLst>
                                          <p:attrName>style.visibility</p:attrName>
                                        </p:attrNameLst>
                                      </p:cBhvr>
                                      <p:to>
                                        <p:strVal val="visible"/>
                                      </p:to>
                                    </p:set>
                                    <p:animEffect transition="in" filter="dissolve">
                                      <p:cBhvr>
                                        <p:cTn id="11" dur="500"/>
                                        <p:tgtEl>
                                          <p:spTgt spid="36864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68651"/>
                                        </p:tgtEl>
                                        <p:attrNameLst>
                                          <p:attrName>style.visibility</p:attrName>
                                        </p:attrNameLst>
                                      </p:cBhvr>
                                      <p:to>
                                        <p:strVal val="visible"/>
                                      </p:to>
                                    </p:set>
                                    <p:animEffect transition="in" filter="dissolve">
                                      <p:cBhvr>
                                        <p:cTn id="16" dur="500"/>
                                        <p:tgtEl>
                                          <p:spTgt spid="368651"/>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368654"/>
                                        </p:tgtEl>
                                        <p:attrNameLst>
                                          <p:attrName>style.visibility</p:attrName>
                                        </p:attrNameLst>
                                      </p:cBhvr>
                                      <p:to>
                                        <p:strVal val="visible"/>
                                      </p:to>
                                    </p:set>
                                    <p:animEffect transition="in" filter="dissolve">
                                      <p:cBhvr>
                                        <p:cTn id="24" dur="500"/>
                                        <p:tgtEl>
                                          <p:spTgt spid="3686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68657"/>
                                        </p:tgtEl>
                                        <p:attrNameLst>
                                          <p:attrName>style.visibility</p:attrName>
                                        </p:attrNameLst>
                                      </p:cBhvr>
                                      <p:to>
                                        <p:strVal val="visible"/>
                                      </p:to>
                                    </p:set>
                                    <p:animEffect transition="in" filter="dissolve">
                                      <p:cBhvr>
                                        <p:cTn id="29" dur="500"/>
                                        <p:tgtEl>
                                          <p:spTgt spid="368657"/>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nodeType="afterGroup">
                            <p:stCondLst>
                              <p:cond delay="1000"/>
                            </p:stCondLst>
                            <p:childTnLst>
                              <p:par>
                                <p:cTn id="35" presetID="9" presetClass="entr" presetSubtype="0" fill="hold" nodeType="afterEffect">
                                  <p:stCondLst>
                                    <p:cond delay="0"/>
                                  </p:stCondLst>
                                  <p:childTnLst>
                                    <p:set>
                                      <p:cBhvr>
                                        <p:cTn id="36" dur="1" fill="hold">
                                          <p:stCondLst>
                                            <p:cond delay="0"/>
                                          </p:stCondLst>
                                        </p:cTn>
                                        <p:tgtEl>
                                          <p:spTgt spid="368648">
                                            <p:txEl>
                                              <p:pRg st="0" end="0"/>
                                            </p:txEl>
                                          </p:spTgt>
                                        </p:tgtEl>
                                        <p:attrNameLst>
                                          <p:attrName>style.visibility</p:attrName>
                                        </p:attrNameLst>
                                      </p:cBhvr>
                                      <p:to>
                                        <p:strVal val="visible"/>
                                      </p:to>
                                    </p:set>
                                    <p:animEffect transition="in" filter="dissolve">
                                      <p:cBhvr>
                                        <p:cTn id="37" dur="500"/>
                                        <p:tgtEl>
                                          <p:spTgt spid="368648">
                                            <p:txEl>
                                              <p:pRg st="0" end="0"/>
                                            </p:txEl>
                                          </p:spTgt>
                                        </p:tgtEl>
                                      </p:cBhvr>
                                    </p:animEffect>
                                  </p:childTnLst>
                                </p:cTn>
                              </p:par>
                            </p:childTnLst>
                          </p:cTn>
                        </p:par>
                        <p:par>
                          <p:cTn id="38" fill="hold" nodeType="afterGroup">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368652"/>
                                        </p:tgtEl>
                                        <p:attrNameLst>
                                          <p:attrName>style.visibility</p:attrName>
                                        </p:attrNameLst>
                                      </p:cBhvr>
                                      <p:to>
                                        <p:strVal val="visible"/>
                                      </p:to>
                                    </p:set>
                                    <p:animEffect transition="in" filter="dissolve">
                                      <p:cBhvr>
                                        <p:cTn id="41" dur="500"/>
                                        <p:tgtEl>
                                          <p:spTgt spid="368652"/>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right)">
                                      <p:cBhvr>
                                        <p:cTn id="45" dur="500"/>
                                        <p:tgtEl>
                                          <p:spTgt spid="5"/>
                                        </p:tgtEl>
                                      </p:cBhvr>
                                    </p:animEffect>
                                  </p:childTnLst>
                                </p:cTn>
                              </p:par>
                            </p:childTnLst>
                          </p:cTn>
                        </p:par>
                        <p:par>
                          <p:cTn id="46" fill="hold" nodeType="afterGroup">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368658"/>
                                        </p:tgtEl>
                                        <p:attrNameLst>
                                          <p:attrName>style.visibility</p:attrName>
                                        </p:attrNameLst>
                                      </p:cBhvr>
                                      <p:to>
                                        <p:strVal val="visible"/>
                                      </p:to>
                                    </p:set>
                                    <p:animEffect transition="in" filter="dissolve">
                                      <p:cBhvr>
                                        <p:cTn id="49" dur="500"/>
                                        <p:tgtEl>
                                          <p:spTgt spid="368658"/>
                                        </p:tgtEl>
                                      </p:cBhvr>
                                    </p:animEffect>
                                  </p:childTnLst>
                                </p:cTn>
                              </p:par>
                            </p:childTnLst>
                          </p:cTn>
                        </p:par>
                        <p:par>
                          <p:cTn id="50" fill="hold" nodeType="afterGroup">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368655"/>
                                        </p:tgtEl>
                                        <p:attrNameLst>
                                          <p:attrName>style.visibility</p:attrName>
                                        </p:attrNameLst>
                                      </p:cBhvr>
                                      <p:to>
                                        <p:strVal val="visible"/>
                                      </p:to>
                                    </p:set>
                                    <p:animEffect transition="in" filter="dissolve">
                                      <p:cBhvr>
                                        <p:cTn id="53" dur="500"/>
                                        <p:tgtEl>
                                          <p:spTgt spid="368655"/>
                                        </p:tgtEl>
                                      </p:cBhvr>
                                    </p:animEffect>
                                  </p:childTnLst>
                                </p:cTn>
                              </p:par>
                            </p:childTnLst>
                          </p:cTn>
                        </p:par>
                        <p:par>
                          <p:cTn id="54" fill="hold" nodeType="afterGroup">
                            <p:stCondLst>
                              <p:cond delay="3500"/>
                            </p:stCondLst>
                            <p:childTnLst>
                              <p:par>
                                <p:cTn id="55" presetID="22" presetClass="entr" presetSubtype="8"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par>
                          <p:cTn id="58" fill="hold" nodeType="afterGroup">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368650"/>
                                        </p:tgtEl>
                                        <p:attrNameLst>
                                          <p:attrName>style.visibility</p:attrName>
                                        </p:attrNameLst>
                                      </p:cBhvr>
                                      <p:to>
                                        <p:strVal val="visible"/>
                                      </p:to>
                                    </p:set>
                                    <p:animEffect transition="in" filter="dissolve">
                                      <p:cBhvr>
                                        <p:cTn id="61" dur="500"/>
                                        <p:tgtEl>
                                          <p:spTgt spid="368650"/>
                                        </p:tgtEl>
                                      </p:cBhvr>
                                    </p:animEffect>
                                  </p:childTnLst>
                                </p:cTn>
                              </p:par>
                            </p:childTnLst>
                          </p:cTn>
                        </p:par>
                        <p:par>
                          <p:cTn id="62" fill="hold" nodeType="afterGroup">
                            <p:stCondLst>
                              <p:cond delay="4500"/>
                            </p:stCondLst>
                            <p:childTnLst>
                              <p:par>
                                <p:cTn id="63" presetID="9" presetClass="entr" presetSubtype="0" fill="hold" nodeType="afterEffect">
                                  <p:stCondLst>
                                    <p:cond delay="0"/>
                                  </p:stCondLst>
                                  <p:childTnLst>
                                    <p:set>
                                      <p:cBhvr>
                                        <p:cTn id="64" dur="1" fill="hold">
                                          <p:stCondLst>
                                            <p:cond delay="0"/>
                                          </p:stCondLst>
                                        </p:cTn>
                                        <p:tgtEl>
                                          <p:spTgt spid="368653">
                                            <p:txEl>
                                              <p:pRg st="0" end="0"/>
                                            </p:txEl>
                                          </p:spTgt>
                                        </p:tgtEl>
                                        <p:attrNameLst>
                                          <p:attrName>style.visibility</p:attrName>
                                        </p:attrNameLst>
                                      </p:cBhvr>
                                      <p:to>
                                        <p:strVal val="visible"/>
                                      </p:to>
                                    </p:set>
                                    <p:animEffect transition="in" filter="dissolve">
                                      <p:cBhvr>
                                        <p:cTn id="65" dur="500"/>
                                        <p:tgtEl>
                                          <p:spTgt spid="368653">
                                            <p:txEl>
                                              <p:pRg st="0" end="0"/>
                                            </p:txEl>
                                          </p:spTgt>
                                        </p:tgtEl>
                                      </p:cBhvr>
                                    </p:animEffect>
                                  </p:childTnLst>
                                </p:cTn>
                              </p:par>
                            </p:childTnLst>
                          </p:cTn>
                        </p:par>
                        <p:par>
                          <p:cTn id="66" fill="hold" nodeType="afterGroup">
                            <p:stCondLst>
                              <p:cond delay="5000"/>
                            </p:stCondLst>
                            <p:childTnLst>
                              <p:par>
                                <p:cTn id="67" presetID="22" presetClass="entr" presetSubtype="2" fill="hold"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right)">
                                      <p:cBhvr>
                                        <p:cTn id="69" dur="500"/>
                                        <p:tgtEl>
                                          <p:spTgt spid="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left)">
                                      <p:cBhvr>
                                        <p:cTn id="74" dur="500"/>
                                        <p:tgtEl>
                                          <p:spTgt spid="8"/>
                                        </p:tgtEl>
                                      </p:cBhvr>
                                    </p:animEffect>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68698">
                                            <p:txEl>
                                              <p:pRg st="0" end="0"/>
                                            </p:txEl>
                                          </p:spTgt>
                                        </p:tgtEl>
                                        <p:attrNameLst>
                                          <p:attrName>style.visibility</p:attrName>
                                        </p:attrNameLst>
                                      </p:cBhvr>
                                      <p:to>
                                        <p:strVal val="visible"/>
                                      </p:to>
                                    </p:set>
                                    <p:animEffect transition="in" filter="dissolve">
                                      <p:cBhvr>
                                        <p:cTn id="78" dur="500"/>
                                        <p:tgtEl>
                                          <p:spTgt spid="368698">
                                            <p:txEl>
                                              <p:pRg st="0" end="0"/>
                                            </p:txEl>
                                          </p:spTgt>
                                        </p:tgtEl>
                                      </p:cBhvr>
                                    </p:animEffect>
                                  </p:childTnLst>
                                </p:cTn>
                              </p:par>
                            </p:childTnLst>
                          </p:cTn>
                        </p:par>
                        <p:par>
                          <p:cTn id="79" fill="hold" nodeType="afterGroup">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368690"/>
                                        </p:tgtEl>
                                        <p:attrNameLst>
                                          <p:attrName>style.visibility</p:attrName>
                                        </p:attrNameLst>
                                      </p:cBhvr>
                                      <p:to>
                                        <p:strVal val="visible"/>
                                      </p:to>
                                    </p:set>
                                    <p:animEffect transition="in" filter="dissolve">
                                      <p:cBhvr>
                                        <p:cTn id="82" dur="500"/>
                                        <p:tgtEl>
                                          <p:spTgt spid="368690"/>
                                        </p:tgtEl>
                                      </p:cBhvr>
                                    </p:animEffect>
                                  </p:childTnLst>
                                </p:cTn>
                              </p:par>
                            </p:childTnLst>
                          </p:cTn>
                        </p:par>
                        <p:par>
                          <p:cTn id="83" fill="hold" nodeType="afterGroup">
                            <p:stCondLst>
                              <p:cond delay="1500"/>
                            </p:stCondLst>
                            <p:childTnLst>
                              <p:par>
                                <p:cTn id="84" presetID="22" presetClass="entr" presetSubtype="2" fill="hold" nodeType="after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wipe(right)">
                                      <p:cBhvr>
                                        <p:cTn id="86" dur="500"/>
                                        <p:tgtEl>
                                          <p:spTgt spid="11"/>
                                        </p:tgtEl>
                                      </p:cBhvr>
                                    </p:animEffect>
                                  </p:childTnLst>
                                </p:cTn>
                              </p:par>
                            </p:childTnLst>
                          </p:cTn>
                        </p:par>
                        <p:par>
                          <p:cTn id="87" fill="hold" nodeType="afterGroup">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368693"/>
                                        </p:tgtEl>
                                        <p:attrNameLst>
                                          <p:attrName>style.visibility</p:attrName>
                                        </p:attrNameLst>
                                      </p:cBhvr>
                                      <p:to>
                                        <p:strVal val="visible"/>
                                      </p:to>
                                    </p:set>
                                    <p:animEffect transition="in" filter="dissolve">
                                      <p:cBhvr>
                                        <p:cTn id="90" dur="500"/>
                                        <p:tgtEl>
                                          <p:spTgt spid="368693"/>
                                        </p:tgtEl>
                                      </p:cBhvr>
                                    </p:animEffect>
                                  </p:childTnLst>
                                </p:cTn>
                              </p:par>
                            </p:childTnLst>
                          </p:cTn>
                        </p:par>
                        <p:par>
                          <p:cTn id="91" fill="hold" nodeType="afterGroup">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368695"/>
                                        </p:tgtEl>
                                        <p:attrNameLst>
                                          <p:attrName>style.visibility</p:attrName>
                                        </p:attrNameLst>
                                      </p:cBhvr>
                                      <p:to>
                                        <p:strVal val="visible"/>
                                      </p:to>
                                    </p:set>
                                    <p:animEffect transition="in" filter="dissolve">
                                      <p:cBhvr>
                                        <p:cTn id="94" dur="500"/>
                                        <p:tgtEl>
                                          <p:spTgt spid="368695"/>
                                        </p:tgtEl>
                                      </p:cBhvr>
                                    </p:animEffect>
                                  </p:childTnLst>
                                </p:cTn>
                              </p:par>
                            </p:childTnLst>
                          </p:cTn>
                        </p:par>
                        <p:par>
                          <p:cTn id="95" fill="hold" nodeType="afterGroup">
                            <p:stCondLst>
                              <p:cond delay="3000"/>
                            </p:stCondLst>
                            <p:childTnLst>
                              <p:par>
                                <p:cTn id="96" presetID="22" presetClass="entr" presetSubtype="8" fill="hold" nodeType="after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wipe(left)">
                                      <p:cBhvr>
                                        <p:cTn id="98" dur="500"/>
                                        <p:tgtEl>
                                          <p:spTgt spid="1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nodeType="click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wipe(up)">
                                      <p:cBhvr>
                                        <p:cTn id="103" dur="1000"/>
                                        <p:tgtEl>
                                          <p:spTgt spid="14"/>
                                        </p:tgtEl>
                                      </p:cBhvr>
                                    </p:animEffect>
                                  </p:childTnLst>
                                </p:cTn>
                              </p:par>
                            </p:childTnLst>
                          </p:cTn>
                        </p:par>
                        <p:par>
                          <p:cTn id="104" fill="hold" nodeType="afterGroup">
                            <p:stCondLst>
                              <p:cond delay="1000"/>
                            </p:stCondLst>
                            <p:childTnLst>
                              <p:par>
                                <p:cTn id="105" presetID="9" presetClass="entr" presetSubtype="0" fill="hold" nodeType="after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dissolve">
                                      <p:cBhvr>
                                        <p:cTn id="107" dur="500"/>
                                        <p:tgtEl>
                                          <p:spTgt spid="1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wipe(left)">
                                      <p:cBhvr>
                                        <p:cTn id="112" dur="500"/>
                                        <p:tgtEl>
                                          <p:spTgt spid="15"/>
                                        </p:tgtEl>
                                      </p:cBhvr>
                                    </p:animEffect>
                                  </p:childTnLst>
                                </p:cTn>
                              </p:par>
                            </p:childTnLst>
                          </p:cTn>
                        </p:par>
                        <p:par>
                          <p:cTn id="113" fill="hold" nodeType="afterGroup">
                            <p:stCondLst>
                              <p:cond delay="500"/>
                            </p:stCondLst>
                            <p:childTnLst>
                              <p:par>
                                <p:cTn id="114" presetID="9" presetClass="entr" presetSubtype="0" fill="hold" nodeType="afterEffect">
                                  <p:stCondLst>
                                    <p:cond delay="0"/>
                                  </p:stCondLst>
                                  <p:childTnLst>
                                    <p:set>
                                      <p:cBhvr>
                                        <p:cTn id="115" dur="1" fill="hold">
                                          <p:stCondLst>
                                            <p:cond delay="0"/>
                                          </p:stCondLst>
                                        </p:cTn>
                                        <p:tgtEl>
                                          <p:spTgt spid="368688">
                                            <p:txEl>
                                              <p:pRg st="0" end="0"/>
                                            </p:txEl>
                                          </p:spTgt>
                                        </p:tgtEl>
                                        <p:attrNameLst>
                                          <p:attrName>style.visibility</p:attrName>
                                        </p:attrNameLst>
                                      </p:cBhvr>
                                      <p:to>
                                        <p:strVal val="visible"/>
                                      </p:to>
                                    </p:set>
                                    <p:animEffect transition="in" filter="dissolve">
                                      <p:cBhvr>
                                        <p:cTn id="116" dur="500"/>
                                        <p:tgtEl>
                                          <p:spTgt spid="368688">
                                            <p:txEl>
                                              <p:pRg st="0" end="0"/>
                                            </p:txEl>
                                          </p:spTgt>
                                        </p:tgtEl>
                                      </p:cBhvr>
                                    </p:animEffect>
                                  </p:childTnLst>
                                </p:cTn>
                              </p:par>
                            </p:childTnLst>
                          </p:cTn>
                        </p:par>
                        <p:par>
                          <p:cTn id="117" fill="hold" nodeType="afterGroup">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368691"/>
                                        </p:tgtEl>
                                        <p:attrNameLst>
                                          <p:attrName>style.visibility</p:attrName>
                                        </p:attrNameLst>
                                      </p:cBhvr>
                                      <p:to>
                                        <p:strVal val="visible"/>
                                      </p:to>
                                    </p:set>
                                    <p:animEffect transition="in" filter="dissolve">
                                      <p:cBhvr>
                                        <p:cTn id="120" dur="500"/>
                                        <p:tgtEl>
                                          <p:spTgt spid="368691"/>
                                        </p:tgtEl>
                                      </p:cBhvr>
                                    </p:animEffect>
                                  </p:childTnLst>
                                </p:cTn>
                              </p:par>
                            </p:childTnLst>
                          </p:cTn>
                        </p:par>
                        <p:par>
                          <p:cTn id="121" fill="hold" nodeType="afterGroup">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10"/>
                                        </p:tgtEl>
                                        <p:attrNameLst>
                                          <p:attrName>style.visibility</p:attrName>
                                        </p:attrNameLst>
                                      </p:cBhvr>
                                      <p:to>
                                        <p:strVal val="visible"/>
                                      </p:to>
                                    </p:set>
                                    <p:animEffect transition="in" filter="wipe(right)">
                                      <p:cBhvr>
                                        <p:cTn id="124" dur="500"/>
                                        <p:tgtEl>
                                          <p:spTgt spid="10"/>
                                        </p:tgtEl>
                                      </p:cBhvr>
                                    </p:animEffect>
                                  </p:childTnLst>
                                </p:cTn>
                              </p:par>
                            </p:childTnLst>
                          </p:cTn>
                        </p:par>
                        <p:par>
                          <p:cTn id="125" fill="hold" nodeType="afterGroup">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368696"/>
                                        </p:tgtEl>
                                        <p:attrNameLst>
                                          <p:attrName>style.visibility</p:attrName>
                                        </p:attrNameLst>
                                      </p:cBhvr>
                                      <p:to>
                                        <p:strVal val="visible"/>
                                      </p:to>
                                    </p:set>
                                    <p:animEffect transition="in" filter="dissolve">
                                      <p:cBhvr>
                                        <p:cTn id="128" dur="500"/>
                                        <p:tgtEl>
                                          <p:spTgt spid="368696"/>
                                        </p:tgtEl>
                                      </p:cBhvr>
                                    </p:animEffect>
                                  </p:childTnLst>
                                </p:cTn>
                              </p:par>
                            </p:childTnLst>
                          </p:cTn>
                        </p:par>
                        <p:par>
                          <p:cTn id="129" fill="hold" nodeType="afterGroup">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368694"/>
                                        </p:tgtEl>
                                        <p:attrNameLst>
                                          <p:attrName>style.visibility</p:attrName>
                                        </p:attrNameLst>
                                      </p:cBhvr>
                                      <p:to>
                                        <p:strVal val="visible"/>
                                      </p:to>
                                    </p:set>
                                    <p:animEffect transition="in" filter="dissolve">
                                      <p:cBhvr>
                                        <p:cTn id="132" dur="500"/>
                                        <p:tgtEl>
                                          <p:spTgt spid="368694"/>
                                        </p:tgtEl>
                                      </p:cBhvr>
                                    </p:animEffect>
                                  </p:childTnLst>
                                </p:cTn>
                              </p:par>
                            </p:childTnLst>
                          </p:cTn>
                        </p:par>
                        <p:par>
                          <p:cTn id="133" fill="hold" nodeType="afterGroup">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9"/>
                                        </p:tgtEl>
                                        <p:attrNameLst>
                                          <p:attrName>style.visibility</p:attrName>
                                        </p:attrNameLst>
                                      </p:cBhvr>
                                      <p:to>
                                        <p:strVal val="visible"/>
                                      </p:to>
                                    </p:set>
                                    <p:animEffect transition="in" filter="wipe(left)">
                                      <p:cBhvr>
                                        <p:cTn id="136" dur="500"/>
                                        <p:tgtEl>
                                          <p:spTgt spid="9"/>
                                        </p:tgtEl>
                                      </p:cBhvr>
                                    </p:animEffect>
                                  </p:childTnLst>
                                </p:cTn>
                              </p:par>
                            </p:childTnLst>
                          </p:cTn>
                        </p:par>
                        <p:par>
                          <p:cTn id="137" fill="hold" nodeType="afterGroup">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368689"/>
                                        </p:tgtEl>
                                        <p:attrNameLst>
                                          <p:attrName>style.visibility</p:attrName>
                                        </p:attrNameLst>
                                      </p:cBhvr>
                                      <p:to>
                                        <p:strVal val="visible"/>
                                      </p:to>
                                    </p:set>
                                    <p:animEffect transition="in" filter="dissolve">
                                      <p:cBhvr>
                                        <p:cTn id="140" dur="500"/>
                                        <p:tgtEl>
                                          <p:spTgt spid="368689"/>
                                        </p:tgtEl>
                                      </p:cBhvr>
                                    </p:animEffect>
                                  </p:childTnLst>
                                </p:cTn>
                              </p:par>
                            </p:childTnLst>
                          </p:cTn>
                        </p:par>
                        <p:par>
                          <p:cTn id="141" fill="hold" nodeType="afterGroup">
                            <p:stCondLst>
                              <p:cond delay="4000"/>
                            </p:stCondLst>
                            <p:childTnLst>
                              <p:par>
                                <p:cTn id="142" presetID="9" presetClass="entr" presetSubtype="0" fill="hold" nodeType="afterEffect">
                                  <p:stCondLst>
                                    <p:cond delay="0"/>
                                  </p:stCondLst>
                                  <p:childTnLst>
                                    <p:set>
                                      <p:cBhvr>
                                        <p:cTn id="143" dur="1" fill="hold">
                                          <p:stCondLst>
                                            <p:cond delay="0"/>
                                          </p:stCondLst>
                                        </p:cTn>
                                        <p:tgtEl>
                                          <p:spTgt spid="368692">
                                            <p:txEl>
                                              <p:pRg st="0" end="0"/>
                                            </p:txEl>
                                          </p:spTgt>
                                        </p:tgtEl>
                                        <p:attrNameLst>
                                          <p:attrName>style.visibility</p:attrName>
                                        </p:attrNameLst>
                                      </p:cBhvr>
                                      <p:to>
                                        <p:strVal val="visible"/>
                                      </p:to>
                                    </p:set>
                                    <p:animEffect transition="in" filter="dissolve">
                                      <p:cBhvr>
                                        <p:cTn id="144" dur="500"/>
                                        <p:tgtEl>
                                          <p:spTgt spid="368692">
                                            <p:txEl>
                                              <p:pRg st="0" end="0"/>
                                            </p:txEl>
                                          </p:spTgt>
                                        </p:tgtEl>
                                      </p:cBhvr>
                                    </p:animEffect>
                                  </p:childTnLst>
                                </p:cTn>
                              </p:par>
                            </p:childTnLst>
                          </p:cTn>
                        </p:par>
                        <p:par>
                          <p:cTn id="145" fill="hold" nodeType="afterGroup">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12"/>
                                        </p:tgtEl>
                                        <p:attrNameLst>
                                          <p:attrName>style.visibility</p:attrName>
                                        </p:attrNameLst>
                                      </p:cBhvr>
                                      <p:to>
                                        <p:strVal val="visible"/>
                                      </p:to>
                                    </p:set>
                                    <p:animEffect transition="in" filter="wipe(right)">
                                      <p:cBhvr>
                                        <p:cTn id="1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0" grpId="0"/>
      <p:bldP spid="368651" grpId="0"/>
      <p:bldP spid="368652" grpId="0"/>
      <p:bldP spid="368654" grpId="0"/>
      <p:bldP spid="368655" grpId="0"/>
      <p:bldP spid="368657" grpId="0"/>
      <p:bldP spid="368658" grpId="0"/>
      <p:bldP spid="368689" grpId="0"/>
      <p:bldP spid="368690" grpId="0"/>
      <p:bldP spid="368691" grpId="0"/>
      <p:bldP spid="368693" grpId="0"/>
      <p:bldP spid="368694" grpId="0"/>
      <p:bldP spid="368695" grpId="0"/>
      <p:bldP spid="36869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471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63A49639-3C28-4AC0-A95D-4640F9EB261C}" type="slidenum">
              <a:rPr lang="en-US" sz="1200" smtClean="0"/>
              <a:pPr algn="l"/>
              <a:t>49</a:t>
            </a:fld>
            <a:endParaRPr lang="en-US" sz="1200" smtClean="0"/>
          </a:p>
        </p:txBody>
      </p:sp>
      <p:sp>
        <p:nvSpPr>
          <p:cNvPr id="41988" name="Rectangle 2"/>
          <p:cNvSpPr>
            <a:spLocks noGrp="1" noChangeArrowheads="1"/>
          </p:cNvSpPr>
          <p:nvPr>
            <p:ph type="title"/>
          </p:nvPr>
        </p:nvSpPr>
        <p:spPr>
          <a:xfrm>
            <a:off x="622300" y="236538"/>
            <a:ext cx="3937000" cy="619125"/>
          </a:xfrm>
        </p:spPr>
        <p:txBody>
          <a:bodyPr/>
          <a:lstStyle/>
          <a:p>
            <a:pPr>
              <a:defRPr/>
            </a:pPr>
            <a:r>
              <a:rPr lang="en-US" sz="4000" dirty="0">
                <a:ea typeface="ＭＳ Ｐゴシック" charset="0"/>
                <a:cs typeface="+mj-cs"/>
              </a:rPr>
              <a:t>rdt3.0 in action</a:t>
            </a:r>
            <a:endParaRPr lang="en-US" dirty="0">
              <a:ea typeface="ＭＳ Ｐゴシック" charset="0"/>
              <a:cs typeface="+mj-cs"/>
            </a:endParaRPr>
          </a:p>
        </p:txBody>
      </p:sp>
      <p:sp>
        <p:nvSpPr>
          <p:cNvPr id="369670" name="Text Box 6"/>
          <p:cNvSpPr txBox="1">
            <a:spLocks noChangeArrowheads="1"/>
          </p:cNvSpPr>
          <p:nvPr/>
        </p:nvSpPr>
        <p:spPr bwMode="auto">
          <a:xfrm>
            <a:off x="2892425" y="2713038"/>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pkt1</a:t>
            </a:r>
          </a:p>
        </p:txBody>
      </p:sp>
      <p:sp>
        <p:nvSpPr>
          <p:cNvPr id="369673" name="Text Box 9"/>
          <p:cNvSpPr txBox="1">
            <a:spLocks noChangeArrowheads="1"/>
          </p:cNvSpPr>
          <p:nvPr/>
        </p:nvSpPr>
        <p:spPr bwMode="auto">
          <a:xfrm>
            <a:off x="2892425" y="293846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ack1</a:t>
            </a:r>
          </a:p>
        </p:txBody>
      </p:sp>
      <p:sp>
        <p:nvSpPr>
          <p:cNvPr id="369678" name="Text Box 14"/>
          <p:cNvSpPr txBox="1">
            <a:spLocks noChangeArrowheads="1"/>
          </p:cNvSpPr>
          <p:nvPr/>
        </p:nvSpPr>
        <p:spPr bwMode="auto">
          <a:xfrm>
            <a:off x="2873375" y="4129088"/>
            <a:ext cx="156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t>(detect duplicate)</a:t>
            </a:r>
          </a:p>
        </p:txBody>
      </p:sp>
      <p:grpSp>
        <p:nvGrpSpPr>
          <p:cNvPr id="2" name="Group 23"/>
          <p:cNvGrpSpPr>
            <a:grpSpLocks/>
          </p:cNvGrpSpPr>
          <p:nvPr/>
        </p:nvGrpSpPr>
        <p:grpSpPr bwMode="auto">
          <a:xfrm>
            <a:off x="1423988" y="2486025"/>
            <a:ext cx="1471612" cy="504825"/>
            <a:chOff x="855" y="1710"/>
            <a:chExt cx="927" cy="318"/>
          </a:xfrm>
        </p:grpSpPr>
        <p:sp>
          <p:nvSpPr>
            <p:cNvPr id="47222" name="Line 24"/>
            <p:cNvSpPr>
              <a:spLocks noChangeShapeType="1"/>
            </p:cNvSpPr>
            <p:nvPr/>
          </p:nvSpPr>
          <p:spPr bwMode="auto">
            <a:xfrm>
              <a:off x="855" y="1803"/>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23" name="Text Box 25"/>
            <p:cNvSpPr txBox="1">
              <a:spLocks noChangeArrowheads="1"/>
            </p:cNvSpPr>
            <p:nvPr/>
          </p:nvSpPr>
          <p:spPr bwMode="auto">
            <a:xfrm>
              <a:off x="1094" y="1710"/>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pkt1</a:t>
              </a:r>
            </a:p>
          </p:txBody>
        </p:sp>
      </p:grpSp>
      <p:sp>
        <p:nvSpPr>
          <p:cNvPr id="47113" name="Text Box 36"/>
          <p:cNvSpPr txBox="1">
            <a:spLocks noChangeArrowheads="1"/>
          </p:cNvSpPr>
          <p:nvPr/>
        </p:nvSpPr>
        <p:spPr bwMode="auto">
          <a:xfrm>
            <a:off x="436563" y="1104900"/>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i="1" u="sng">
                <a:solidFill>
                  <a:srgbClr val="000099"/>
                </a:solidFill>
              </a:rPr>
              <a:t>sender</a:t>
            </a:r>
          </a:p>
        </p:txBody>
      </p:sp>
      <p:sp>
        <p:nvSpPr>
          <p:cNvPr id="47114" name="Text Box 37"/>
          <p:cNvSpPr txBox="1">
            <a:spLocks noChangeArrowheads="1"/>
          </p:cNvSpPr>
          <p:nvPr/>
        </p:nvSpPr>
        <p:spPr bwMode="auto">
          <a:xfrm>
            <a:off x="2876550" y="1100138"/>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i="1" u="sng">
                <a:solidFill>
                  <a:srgbClr val="008000"/>
                </a:solidFill>
              </a:rPr>
              <a:t>receiver</a:t>
            </a:r>
          </a:p>
        </p:txBody>
      </p:sp>
      <p:sp>
        <p:nvSpPr>
          <p:cNvPr id="369702" name="Text Box 38"/>
          <p:cNvSpPr txBox="1">
            <a:spLocks noChangeArrowheads="1"/>
          </p:cNvSpPr>
          <p:nvPr/>
        </p:nvSpPr>
        <p:spPr bwMode="auto">
          <a:xfrm>
            <a:off x="2889250" y="3860800"/>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pkt1</a:t>
            </a:r>
          </a:p>
        </p:txBody>
      </p:sp>
      <p:sp>
        <p:nvSpPr>
          <p:cNvPr id="369703" name="Text Box 39"/>
          <p:cNvSpPr txBox="1">
            <a:spLocks noChangeArrowheads="1"/>
          </p:cNvSpPr>
          <p:nvPr/>
        </p:nvSpPr>
        <p:spPr bwMode="auto">
          <a:xfrm>
            <a:off x="2886075" y="4857750"/>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sp>
        <p:nvSpPr>
          <p:cNvPr id="369704" name="Text Box 40"/>
          <p:cNvSpPr txBox="1">
            <a:spLocks noChangeArrowheads="1"/>
          </p:cNvSpPr>
          <p:nvPr/>
        </p:nvSpPr>
        <p:spPr bwMode="auto">
          <a:xfrm>
            <a:off x="2882900" y="2038350"/>
            <a:ext cx="1196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sp>
        <p:nvSpPr>
          <p:cNvPr id="369705" name="Text Box 41"/>
          <p:cNvSpPr txBox="1">
            <a:spLocks noChangeArrowheads="1"/>
          </p:cNvSpPr>
          <p:nvPr/>
        </p:nvSpPr>
        <p:spPr bwMode="auto">
          <a:xfrm>
            <a:off x="2901950" y="4283075"/>
            <a:ext cx="1196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ack1</a:t>
            </a:r>
          </a:p>
        </p:txBody>
      </p:sp>
      <p:sp>
        <p:nvSpPr>
          <p:cNvPr id="369706" name="Text Box 42"/>
          <p:cNvSpPr txBox="1">
            <a:spLocks noChangeArrowheads="1"/>
          </p:cNvSpPr>
          <p:nvPr/>
        </p:nvSpPr>
        <p:spPr bwMode="auto">
          <a:xfrm>
            <a:off x="2879725" y="505301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sp>
        <p:nvSpPr>
          <p:cNvPr id="369707" name="Text Box 43"/>
          <p:cNvSpPr txBox="1">
            <a:spLocks noChangeArrowheads="1"/>
          </p:cNvSpPr>
          <p:nvPr/>
        </p:nvSpPr>
        <p:spPr bwMode="auto">
          <a:xfrm>
            <a:off x="365125" y="22875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ack0</a:t>
            </a:r>
          </a:p>
        </p:txBody>
      </p:sp>
      <p:sp>
        <p:nvSpPr>
          <p:cNvPr id="369708" name="Text Box 44"/>
          <p:cNvSpPr txBox="1">
            <a:spLocks noChangeArrowheads="1"/>
          </p:cNvSpPr>
          <p:nvPr/>
        </p:nvSpPr>
        <p:spPr bwMode="auto">
          <a:xfrm>
            <a:off x="209550" y="46593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369709" name="Text Box 45"/>
          <p:cNvSpPr txBox="1">
            <a:spLocks noChangeArrowheads="1"/>
          </p:cNvSpPr>
          <p:nvPr/>
        </p:nvSpPr>
        <p:spPr bwMode="auto">
          <a:xfrm>
            <a:off x="209550" y="250666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pkt1</a:t>
            </a:r>
          </a:p>
        </p:txBody>
      </p:sp>
      <p:sp>
        <p:nvSpPr>
          <p:cNvPr id="369710" name="Text Box 46"/>
          <p:cNvSpPr txBox="1">
            <a:spLocks noChangeArrowheads="1"/>
          </p:cNvSpPr>
          <p:nvPr/>
        </p:nvSpPr>
        <p:spPr bwMode="auto">
          <a:xfrm>
            <a:off x="354013" y="441960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ack1</a:t>
            </a:r>
          </a:p>
        </p:txBody>
      </p:sp>
      <p:sp>
        <p:nvSpPr>
          <p:cNvPr id="47124" name="Text Box 47"/>
          <p:cNvSpPr txBox="1">
            <a:spLocks noChangeArrowheads="1"/>
          </p:cNvSpPr>
          <p:nvPr/>
        </p:nvSpPr>
        <p:spPr bwMode="auto">
          <a:xfrm>
            <a:off x="198438" y="1544638"/>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369712" name="Text Box 48"/>
          <p:cNvSpPr txBox="1">
            <a:spLocks noChangeArrowheads="1"/>
          </p:cNvSpPr>
          <p:nvPr/>
        </p:nvSpPr>
        <p:spPr bwMode="auto">
          <a:xfrm>
            <a:off x="2874963" y="1827213"/>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grpSp>
        <p:nvGrpSpPr>
          <p:cNvPr id="3" name="Group 49"/>
          <p:cNvGrpSpPr>
            <a:grpSpLocks/>
          </p:cNvGrpSpPr>
          <p:nvPr/>
        </p:nvGrpSpPr>
        <p:grpSpPr bwMode="auto">
          <a:xfrm>
            <a:off x="1414463" y="1614488"/>
            <a:ext cx="1471612" cy="512762"/>
            <a:chOff x="850" y="1159"/>
            <a:chExt cx="927" cy="323"/>
          </a:xfrm>
        </p:grpSpPr>
        <p:sp>
          <p:nvSpPr>
            <p:cNvPr id="47220" name="Line 50"/>
            <p:cNvSpPr>
              <a:spLocks noChangeShapeType="1"/>
            </p:cNvSpPr>
            <p:nvPr/>
          </p:nvSpPr>
          <p:spPr bwMode="auto">
            <a:xfrm>
              <a:off x="850" y="1257"/>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21" name="Text Box 51"/>
            <p:cNvSpPr txBox="1">
              <a:spLocks noChangeArrowheads="1"/>
            </p:cNvSpPr>
            <p:nvPr/>
          </p:nvSpPr>
          <p:spPr bwMode="auto">
            <a:xfrm>
              <a:off x="1100" y="1159"/>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4" name="Group 52"/>
          <p:cNvGrpSpPr>
            <a:grpSpLocks/>
          </p:cNvGrpSpPr>
          <p:nvPr/>
        </p:nvGrpSpPr>
        <p:grpSpPr bwMode="auto">
          <a:xfrm>
            <a:off x="1408113" y="4629150"/>
            <a:ext cx="1471612" cy="487363"/>
            <a:chOff x="846" y="2253"/>
            <a:chExt cx="927" cy="307"/>
          </a:xfrm>
        </p:grpSpPr>
        <p:sp>
          <p:nvSpPr>
            <p:cNvPr id="47218" name="Line 53"/>
            <p:cNvSpPr>
              <a:spLocks noChangeShapeType="1"/>
            </p:cNvSpPr>
            <p:nvPr/>
          </p:nvSpPr>
          <p:spPr bwMode="auto">
            <a:xfrm>
              <a:off x="846" y="2335"/>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19" name="Text Box 54"/>
            <p:cNvSpPr txBox="1">
              <a:spLocks noChangeArrowheads="1"/>
            </p:cNvSpPr>
            <p:nvPr/>
          </p:nvSpPr>
          <p:spPr bwMode="auto">
            <a:xfrm>
              <a:off x="1097" y="2253"/>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5" name="Group 55"/>
          <p:cNvGrpSpPr>
            <a:grpSpLocks/>
          </p:cNvGrpSpPr>
          <p:nvPr/>
        </p:nvGrpSpPr>
        <p:grpSpPr bwMode="auto">
          <a:xfrm>
            <a:off x="1408113" y="4232275"/>
            <a:ext cx="1471612" cy="471488"/>
            <a:chOff x="846" y="2003"/>
            <a:chExt cx="927" cy="297"/>
          </a:xfrm>
        </p:grpSpPr>
        <p:sp>
          <p:nvSpPr>
            <p:cNvPr id="47216" name="Line 56"/>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17" name="Text Box 57"/>
            <p:cNvSpPr txBox="1">
              <a:spLocks noChangeArrowheads="1"/>
            </p:cNvSpPr>
            <p:nvPr/>
          </p:nvSpPr>
          <p:spPr bwMode="auto">
            <a:xfrm>
              <a:off x="1092" y="2003"/>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ack1</a:t>
              </a:r>
            </a:p>
          </p:txBody>
        </p:sp>
      </p:grpSp>
      <p:grpSp>
        <p:nvGrpSpPr>
          <p:cNvPr id="6" name="Group 58"/>
          <p:cNvGrpSpPr>
            <a:grpSpLocks/>
          </p:cNvGrpSpPr>
          <p:nvPr/>
        </p:nvGrpSpPr>
        <p:grpSpPr bwMode="auto">
          <a:xfrm>
            <a:off x="1400175" y="2114550"/>
            <a:ext cx="1471613" cy="455613"/>
            <a:chOff x="841" y="1474"/>
            <a:chExt cx="927" cy="287"/>
          </a:xfrm>
        </p:grpSpPr>
        <p:sp>
          <p:nvSpPr>
            <p:cNvPr id="47214" name="Line 59"/>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15" name="Text Box 60"/>
            <p:cNvSpPr txBox="1">
              <a:spLocks noChangeArrowheads="1"/>
            </p:cNvSpPr>
            <p:nvPr/>
          </p:nvSpPr>
          <p:spPr bwMode="auto">
            <a:xfrm>
              <a:off x="1089" y="1474"/>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ack0</a:t>
              </a:r>
            </a:p>
          </p:txBody>
        </p:sp>
      </p:grpSp>
      <p:grpSp>
        <p:nvGrpSpPr>
          <p:cNvPr id="7" name="Group 61"/>
          <p:cNvGrpSpPr>
            <a:grpSpLocks/>
          </p:cNvGrpSpPr>
          <p:nvPr/>
        </p:nvGrpSpPr>
        <p:grpSpPr bwMode="auto">
          <a:xfrm>
            <a:off x="1393825" y="5084763"/>
            <a:ext cx="1471613" cy="461962"/>
            <a:chOff x="837" y="2540"/>
            <a:chExt cx="927" cy="291"/>
          </a:xfrm>
        </p:grpSpPr>
        <p:sp>
          <p:nvSpPr>
            <p:cNvPr id="47212" name="Line 62"/>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13" name="Text Box 63"/>
            <p:cNvSpPr txBox="1">
              <a:spLocks noChangeArrowheads="1"/>
            </p:cNvSpPr>
            <p:nvPr/>
          </p:nvSpPr>
          <p:spPr bwMode="auto">
            <a:xfrm>
              <a:off x="1086" y="2540"/>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ack0</a:t>
              </a:r>
            </a:p>
          </p:txBody>
        </p:sp>
      </p:grpSp>
      <p:sp>
        <p:nvSpPr>
          <p:cNvPr id="47131" name="Text Box 64"/>
          <p:cNvSpPr txBox="1">
            <a:spLocks noChangeArrowheads="1"/>
          </p:cNvSpPr>
          <p:nvPr/>
        </p:nvSpPr>
        <p:spPr bwMode="auto">
          <a:xfrm>
            <a:off x="1192213" y="5797550"/>
            <a:ext cx="139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(c) ACK loss</a:t>
            </a:r>
          </a:p>
        </p:txBody>
      </p:sp>
      <p:grpSp>
        <p:nvGrpSpPr>
          <p:cNvPr id="8" name="Group 81"/>
          <p:cNvGrpSpPr>
            <a:grpSpLocks/>
          </p:cNvGrpSpPr>
          <p:nvPr/>
        </p:nvGrpSpPr>
        <p:grpSpPr bwMode="auto">
          <a:xfrm>
            <a:off x="1679575" y="2886075"/>
            <a:ext cx="1212850" cy="719138"/>
            <a:chOff x="1324" y="1931"/>
            <a:chExt cx="764" cy="453"/>
          </a:xfrm>
        </p:grpSpPr>
        <p:sp>
          <p:nvSpPr>
            <p:cNvPr id="47208" name="Line 27"/>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09" name="Text Box 28"/>
            <p:cNvSpPr txBox="1">
              <a:spLocks noChangeArrowheads="1"/>
            </p:cNvSpPr>
            <p:nvPr/>
          </p:nvSpPr>
          <p:spPr bwMode="auto">
            <a:xfrm>
              <a:off x="1456" y="1931"/>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ack1</a:t>
              </a:r>
            </a:p>
          </p:txBody>
        </p:sp>
        <p:sp>
          <p:nvSpPr>
            <p:cNvPr id="47210" name="Text Box 68"/>
            <p:cNvSpPr txBox="1">
              <a:spLocks noChangeArrowheads="1"/>
            </p:cNvSpPr>
            <p:nvPr/>
          </p:nvSpPr>
          <p:spPr bwMode="auto">
            <a:xfrm>
              <a:off x="1383" y="2040"/>
              <a:ext cx="2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b="1">
                  <a:solidFill>
                    <a:srgbClr val="FF0000"/>
                  </a:solidFill>
                </a:rPr>
                <a:t>X</a:t>
              </a:r>
            </a:p>
          </p:txBody>
        </p:sp>
        <p:sp>
          <p:nvSpPr>
            <p:cNvPr id="47211" name="Text Box 69"/>
            <p:cNvSpPr txBox="1">
              <a:spLocks noChangeArrowheads="1"/>
            </p:cNvSpPr>
            <p:nvPr/>
          </p:nvSpPr>
          <p:spPr bwMode="auto">
            <a:xfrm>
              <a:off x="1324" y="2172"/>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i="1">
                  <a:solidFill>
                    <a:srgbClr val="FF0000"/>
                  </a:solidFill>
                </a:rPr>
                <a:t>loss</a:t>
              </a:r>
            </a:p>
          </p:txBody>
        </p:sp>
      </p:grpSp>
      <p:grpSp>
        <p:nvGrpSpPr>
          <p:cNvPr id="9" name="Group 70"/>
          <p:cNvGrpSpPr>
            <a:grpSpLocks/>
          </p:cNvGrpSpPr>
          <p:nvPr/>
        </p:nvGrpSpPr>
        <p:grpSpPr bwMode="auto">
          <a:xfrm>
            <a:off x="1303338" y="2792413"/>
            <a:ext cx="122237" cy="1033462"/>
            <a:chOff x="3651" y="1878"/>
            <a:chExt cx="78" cy="963"/>
          </a:xfrm>
        </p:grpSpPr>
        <p:sp>
          <p:nvSpPr>
            <p:cNvPr id="47205" name="Line 71"/>
            <p:cNvSpPr>
              <a:spLocks noChangeShapeType="1"/>
            </p:cNvSpPr>
            <p:nvPr/>
          </p:nvSpPr>
          <p:spPr bwMode="auto">
            <a:xfrm>
              <a:off x="3729" y="1879"/>
              <a:ext cx="0" cy="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206" name="Line 72"/>
            <p:cNvSpPr>
              <a:spLocks noChangeShapeType="1"/>
            </p:cNvSpPr>
            <p:nvPr/>
          </p:nvSpPr>
          <p:spPr bwMode="auto">
            <a:xfrm flipH="1">
              <a:off x="3651" y="1878"/>
              <a:ext cx="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207" name="Line 73"/>
            <p:cNvSpPr>
              <a:spLocks noChangeShapeType="1"/>
            </p:cNvSpPr>
            <p:nvPr/>
          </p:nvSpPr>
          <p:spPr bwMode="auto">
            <a:xfrm flipH="1">
              <a:off x="3651" y="2841"/>
              <a:ext cx="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0" name="Group 74"/>
          <p:cNvGrpSpPr>
            <a:grpSpLocks/>
          </p:cNvGrpSpPr>
          <p:nvPr/>
        </p:nvGrpSpPr>
        <p:grpSpPr bwMode="auto">
          <a:xfrm>
            <a:off x="1431925" y="3781425"/>
            <a:ext cx="1471613" cy="504825"/>
            <a:chOff x="855" y="1710"/>
            <a:chExt cx="927" cy="318"/>
          </a:xfrm>
        </p:grpSpPr>
        <p:sp>
          <p:nvSpPr>
            <p:cNvPr id="47203" name="Line 75"/>
            <p:cNvSpPr>
              <a:spLocks noChangeShapeType="1"/>
            </p:cNvSpPr>
            <p:nvPr/>
          </p:nvSpPr>
          <p:spPr bwMode="auto">
            <a:xfrm>
              <a:off x="855" y="1803"/>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04" name="Text Box 76"/>
            <p:cNvSpPr txBox="1">
              <a:spLocks noChangeArrowheads="1"/>
            </p:cNvSpPr>
            <p:nvPr/>
          </p:nvSpPr>
          <p:spPr bwMode="auto">
            <a:xfrm>
              <a:off x="1094" y="1710"/>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pkt1</a:t>
              </a:r>
            </a:p>
          </p:txBody>
        </p:sp>
      </p:grpSp>
      <p:grpSp>
        <p:nvGrpSpPr>
          <p:cNvPr id="11" name="Group 77"/>
          <p:cNvGrpSpPr>
            <a:grpSpLocks/>
          </p:cNvGrpSpPr>
          <p:nvPr/>
        </p:nvGrpSpPr>
        <p:grpSpPr bwMode="auto">
          <a:xfrm>
            <a:off x="0" y="3405188"/>
            <a:ext cx="1377950" cy="731837"/>
            <a:chOff x="2802" y="2348"/>
            <a:chExt cx="868" cy="461"/>
          </a:xfrm>
        </p:grpSpPr>
        <p:pic>
          <p:nvPicPr>
            <p:cNvPr id="47201" name="Picture 78" descr="alarm_clock_ring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202" name="Text Box 79"/>
            <p:cNvSpPr txBox="1">
              <a:spLocks noChangeArrowheads="1"/>
            </p:cNvSpPr>
            <p:nvPr/>
          </p:nvSpPr>
          <p:spPr bwMode="auto">
            <a:xfrm>
              <a:off x="2802" y="2491"/>
              <a:ext cx="86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lnSpc>
                  <a:spcPct val="75000"/>
                </a:lnSpc>
              </a:pPr>
              <a:r>
                <a:rPr lang="en-US" sz="1800" i="1">
                  <a:solidFill>
                    <a:srgbClr val="FF0000"/>
                  </a:solidFill>
                </a:rPr>
                <a:t>timeout</a:t>
              </a:r>
            </a:p>
            <a:p>
              <a:pPr algn="r">
                <a:lnSpc>
                  <a:spcPct val="75000"/>
                </a:lnSpc>
              </a:pPr>
              <a:r>
                <a:rPr lang="en-US" sz="1800"/>
                <a:t>resend pkt1</a:t>
              </a:r>
            </a:p>
          </p:txBody>
        </p:sp>
      </p:grpSp>
      <p:sp>
        <p:nvSpPr>
          <p:cNvPr id="369746" name="Text Box 82"/>
          <p:cNvSpPr txBox="1">
            <a:spLocks noChangeArrowheads="1"/>
          </p:cNvSpPr>
          <p:nvPr/>
        </p:nvSpPr>
        <p:spPr bwMode="auto">
          <a:xfrm>
            <a:off x="7594600" y="2374900"/>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pkt1</a:t>
            </a:r>
          </a:p>
        </p:txBody>
      </p:sp>
      <p:sp>
        <p:nvSpPr>
          <p:cNvPr id="369747" name="Text Box 83"/>
          <p:cNvSpPr txBox="1">
            <a:spLocks noChangeArrowheads="1"/>
          </p:cNvSpPr>
          <p:nvPr/>
        </p:nvSpPr>
        <p:spPr bwMode="auto">
          <a:xfrm>
            <a:off x="7594600" y="2600325"/>
            <a:ext cx="1196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ack1</a:t>
            </a:r>
          </a:p>
        </p:txBody>
      </p:sp>
      <p:sp>
        <p:nvSpPr>
          <p:cNvPr id="369748" name="Text Box 84"/>
          <p:cNvSpPr txBox="1">
            <a:spLocks noChangeArrowheads="1"/>
          </p:cNvSpPr>
          <p:nvPr/>
        </p:nvSpPr>
        <p:spPr bwMode="auto">
          <a:xfrm>
            <a:off x="7556500" y="3810000"/>
            <a:ext cx="156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t>(detect duplicate)</a:t>
            </a:r>
          </a:p>
        </p:txBody>
      </p:sp>
      <p:grpSp>
        <p:nvGrpSpPr>
          <p:cNvPr id="12" name="Group 85"/>
          <p:cNvGrpSpPr>
            <a:grpSpLocks/>
          </p:cNvGrpSpPr>
          <p:nvPr/>
        </p:nvGrpSpPr>
        <p:grpSpPr bwMode="auto">
          <a:xfrm>
            <a:off x="6126163" y="2147888"/>
            <a:ext cx="1471612" cy="504825"/>
            <a:chOff x="855" y="1710"/>
            <a:chExt cx="927" cy="318"/>
          </a:xfrm>
        </p:grpSpPr>
        <p:sp>
          <p:nvSpPr>
            <p:cNvPr id="47199" name="Line 86"/>
            <p:cNvSpPr>
              <a:spLocks noChangeShapeType="1"/>
            </p:cNvSpPr>
            <p:nvPr/>
          </p:nvSpPr>
          <p:spPr bwMode="auto">
            <a:xfrm>
              <a:off x="855" y="1803"/>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200" name="Text Box 87"/>
            <p:cNvSpPr txBox="1">
              <a:spLocks noChangeArrowheads="1"/>
            </p:cNvSpPr>
            <p:nvPr/>
          </p:nvSpPr>
          <p:spPr bwMode="auto">
            <a:xfrm>
              <a:off x="1094" y="1710"/>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pkt1</a:t>
              </a:r>
            </a:p>
          </p:txBody>
        </p:sp>
      </p:grpSp>
      <p:sp>
        <p:nvSpPr>
          <p:cNvPr id="47140" name="Text Box 88"/>
          <p:cNvSpPr txBox="1">
            <a:spLocks noChangeArrowheads="1"/>
          </p:cNvSpPr>
          <p:nvPr/>
        </p:nvSpPr>
        <p:spPr bwMode="auto">
          <a:xfrm>
            <a:off x="5138738" y="766763"/>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i="1" u="sng">
                <a:solidFill>
                  <a:srgbClr val="000099"/>
                </a:solidFill>
              </a:rPr>
              <a:t>sender</a:t>
            </a:r>
          </a:p>
        </p:txBody>
      </p:sp>
      <p:sp>
        <p:nvSpPr>
          <p:cNvPr id="47141" name="Text Box 89"/>
          <p:cNvSpPr txBox="1">
            <a:spLocks noChangeArrowheads="1"/>
          </p:cNvSpPr>
          <p:nvPr/>
        </p:nvSpPr>
        <p:spPr bwMode="auto">
          <a:xfrm>
            <a:off x="7578725" y="762000"/>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i="1" u="sng">
                <a:solidFill>
                  <a:srgbClr val="008000"/>
                </a:solidFill>
              </a:rPr>
              <a:t>receiver</a:t>
            </a:r>
          </a:p>
        </p:txBody>
      </p:sp>
      <p:sp>
        <p:nvSpPr>
          <p:cNvPr id="369754" name="Text Box 90"/>
          <p:cNvSpPr txBox="1">
            <a:spLocks noChangeArrowheads="1"/>
          </p:cNvSpPr>
          <p:nvPr/>
        </p:nvSpPr>
        <p:spPr bwMode="auto">
          <a:xfrm>
            <a:off x="7572375" y="3541713"/>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pkt1</a:t>
            </a:r>
          </a:p>
        </p:txBody>
      </p:sp>
      <p:sp>
        <p:nvSpPr>
          <p:cNvPr id="369756" name="Text Box 92"/>
          <p:cNvSpPr txBox="1">
            <a:spLocks noChangeArrowheads="1"/>
          </p:cNvSpPr>
          <p:nvPr/>
        </p:nvSpPr>
        <p:spPr bwMode="auto">
          <a:xfrm>
            <a:off x="7585075" y="170021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sp>
        <p:nvSpPr>
          <p:cNvPr id="369759" name="Text Box 95"/>
          <p:cNvSpPr txBox="1">
            <a:spLocks noChangeArrowheads="1"/>
          </p:cNvSpPr>
          <p:nvPr/>
        </p:nvSpPr>
        <p:spPr bwMode="auto">
          <a:xfrm>
            <a:off x="5067300" y="194945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ack0</a:t>
            </a:r>
          </a:p>
        </p:txBody>
      </p:sp>
      <p:sp>
        <p:nvSpPr>
          <p:cNvPr id="369761" name="Text Box 97"/>
          <p:cNvSpPr txBox="1">
            <a:spLocks noChangeArrowheads="1"/>
          </p:cNvSpPr>
          <p:nvPr/>
        </p:nvSpPr>
        <p:spPr bwMode="auto">
          <a:xfrm>
            <a:off x="4911725" y="2168525"/>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pkt1</a:t>
            </a:r>
          </a:p>
        </p:txBody>
      </p:sp>
      <p:sp>
        <p:nvSpPr>
          <p:cNvPr id="47146" name="Text Box 99"/>
          <p:cNvSpPr txBox="1">
            <a:spLocks noChangeArrowheads="1"/>
          </p:cNvSpPr>
          <p:nvPr/>
        </p:nvSpPr>
        <p:spPr bwMode="auto">
          <a:xfrm>
            <a:off x="4900613" y="1206500"/>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369764" name="Text Box 100"/>
          <p:cNvSpPr txBox="1">
            <a:spLocks noChangeArrowheads="1"/>
          </p:cNvSpPr>
          <p:nvPr/>
        </p:nvSpPr>
        <p:spPr bwMode="auto">
          <a:xfrm>
            <a:off x="7577138" y="1489075"/>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grpSp>
        <p:nvGrpSpPr>
          <p:cNvPr id="13" name="Group 101"/>
          <p:cNvGrpSpPr>
            <a:grpSpLocks/>
          </p:cNvGrpSpPr>
          <p:nvPr/>
        </p:nvGrpSpPr>
        <p:grpSpPr bwMode="auto">
          <a:xfrm>
            <a:off x="6116638" y="1276350"/>
            <a:ext cx="1471612" cy="512763"/>
            <a:chOff x="850" y="1159"/>
            <a:chExt cx="927" cy="323"/>
          </a:xfrm>
        </p:grpSpPr>
        <p:sp>
          <p:nvSpPr>
            <p:cNvPr id="47197" name="Line 102"/>
            <p:cNvSpPr>
              <a:spLocks noChangeShapeType="1"/>
            </p:cNvSpPr>
            <p:nvPr/>
          </p:nvSpPr>
          <p:spPr bwMode="auto">
            <a:xfrm>
              <a:off x="850" y="1257"/>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98" name="Text Box 103"/>
            <p:cNvSpPr txBox="1">
              <a:spLocks noChangeArrowheads="1"/>
            </p:cNvSpPr>
            <p:nvPr/>
          </p:nvSpPr>
          <p:spPr bwMode="auto">
            <a:xfrm>
              <a:off x="1100" y="1159"/>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14" name="Group 110"/>
          <p:cNvGrpSpPr>
            <a:grpSpLocks/>
          </p:cNvGrpSpPr>
          <p:nvPr/>
        </p:nvGrpSpPr>
        <p:grpSpPr bwMode="auto">
          <a:xfrm>
            <a:off x="6102350" y="1776413"/>
            <a:ext cx="1471613" cy="455612"/>
            <a:chOff x="841" y="1474"/>
            <a:chExt cx="927" cy="287"/>
          </a:xfrm>
        </p:grpSpPr>
        <p:sp>
          <p:nvSpPr>
            <p:cNvPr id="47195" name="Line 111"/>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96" name="Text Box 112"/>
            <p:cNvSpPr txBox="1">
              <a:spLocks noChangeArrowheads="1"/>
            </p:cNvSpPr>
            <p:nvPr/>
          </p:nvSpPr>
          <p:spPr bwMode="auto">
            <a:xfrm>
              <a:off x="1089" y="1474"/>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ack0</a:t>
              </a:r>
            </a:p>
          </p:txBody>
        </p:sp>
      </p:grpSp>
      <p:sp>
        <p:nvSpPr>
          <p:cNvPr id="47150" name="Text Box 116"/>
          <p:cNvSpPr txBox="1">
            <a:spLocks noChangeArrowheads="1"/>
          </p:cNvSpPr>
          <p:nvPr/>
        </p:nvSpPr>
        <p:spPr bwMode="auto">
          <a:xfrm>
            <a:off x="4757738" y="5764213"/>
            <a:ext cx="386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(d) premature timeout/ delayed ACK</a:t>
            </a:r>
          </a:p>
        </p:txBody>
      </p:sp>
      <p:grpSp>
        <p:nvGrpSpPr>
          <p:cNvPr id="15" name="Group 122"/>
          <p:cNvGrpSpPr>
            <a:grpSpLocks/>
          </p:cNvGrpSpPr>
          <p:nvPr/>
        </p:nvGrpSpPr>
        <p:grpSpPr bwMode="auto">
          <a:xfrm>
            <a:off x="6005513" y="2454275"/>
            <a:ext cx="122237" cy="1033463"/>
            <a:chOff x="3651" y="1878"/>
            <a:chExt cx="78" cy="963"/>
          </a:xfrm>
        </p:grpSpPr>
        <p:sp>
          <p:nvSpPr>
            <p:cNvPr id="47192" name="Line 123"/>
            <p:cNvSpPr>
              <a:spLocks noChangeShapeType="1"/>
            </p:cNvSpPr>
            <p:nvPr/>
          </p:nvSpPr>
          <p:spPr bwMode="auto">
            <a:xfrm>
              <a:off x="3729" y="1879"/>
              <a:ext cx="0" cy="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93" name="Line 124"/>
            <p:cNvSpPr>
              <a:spLocks noChangeShapeType="1"/>
            </p:cNvSpPr>
            <p:nvPr/>
          </p:nvSpPr>
          <p:spPr bwMode="auto">
            <a:xfrm flipH="1">
              <a:off x="3651" y="1878"/>
              <a:ext cx="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94" name="Line 125"/>
            <p:cNvSpPr>
              <a:spLocks noChangeShapeType="1"/>
            </p:cNvSpPr>
            <p:nvPr/>
          </p:nvSpPr>
          <p:spPr bwMode="auto">
            <a:xfrm flipH="1">
              <a:off x="3651" y="2841"/>
              <a:ext cx="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6" name="Group 126"/>
          <p:cNvGrpSpPr>
            <a:grpSpLocks/>
          </p:cNvGrpSpPr>
          <p:nvPr/>
        </p:nvGrpSpPr>
        <p:grpSpPr bwMode="auto">
          <a:xfrm>
            <a:off x="6134100" y="3443288"/>
            <a:ext cx="1471613" cy="504825"/>
            <a:chOff x="855" y="1710"/>
            <a:chExt cx="927" cy="318"/>
          </a:xfrm>
        </p:grpSpPr>
        <p:sp>
          <p:nvSpPr>
            <p:cNvPr id="47190" name="Line 127"/>
            <p:cNvSpPr>
              <a:spLocks noChangeShapeType="1"/>
            </p:cNvSpPr>
            <p:nvPr/>
          </p:nvSpPr>
          <p:spPr bwMode="auto">
            <a:xfrm>
              <a:off x="855" y="1803"/>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91" name="Text Box 128"/>
            <p:cNvSpPr txBox="1">
              <a:spLocks noChangeArrowheads="1"/>
            </p:cNvSpPr>
            <p:nvPr/>
          </p:nvSpPr>
          <p:spPr bwMode="auto">
            <a:xfrm>
              <a:off x="1094" y="1710"/>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pkt1</a:t>
              </a:r>
            </a:p>
          </p:txBody>
        </p:sp>
      </p:grpSp>
      <p:grpSp>
        <p:nvGrpSpPr>
          <p:cNvPr id="17" name="Group 129"/>
          <p:cNvGrpSpPr>
            <a:grpSpLocks/>
          </p:cNvGrpSpPr>
          <p:nvPr/>
        </p:nvGrpSpPr>
        <p:grpSpPr bwMode="auto">
          <a:xfrm>
            <a:off x="4702175" y="3067050"/>
            <a:ext cx="1377950" cy="731838"/>
            <a:chOff x="2802" y="2348"/>
            <a:chExt cx="868" cy="461"/>
          </a:xfrm>
        </p:grpSpPr>
        <p:pic>
          <p:nvPicPr>
            <p:cNvPr id="47188" name="Picture 130" descr="alarm_clock_ring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89" name="Text Box 131"/>
            <p:cNvSpPr txBox="1">
              <a:spLocks noChangeArrowheads="1"/>
            </p:cNvSpPr>
            <p:nvPr/>
          </p:nvSpPr>
          <p:spPr bwMode="auto">
            <a:xfrm>
              <a:off x="2802" y="2491"/>
              <a:ext cx="86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lnSpc>
                  <a:spcPct val="75000"/>
                </a:lnSpc>
              </a:pPr>
              <a:r>
                <a:rPr lang="en-US" sz="1800" i="1">
                  <a:solidFill>
                    <a:srgbClr val="FF0000"/>
                  </a:solidFill>
                </a:rPr>
                <a:t>timeout</a:t>
              </a:r>
            </a:p>
            <a:p>
              <a:pPr algn="r">
                <a:lnSpc>
                  <a:spcPct val="75000"/>
                </a:lnSpc>
              </a:pPr>
              <a:r>
                <a:rPr lang="en-US" sz="1800"/>
                <a:t>resend pkt1</a:t>
              </a:r>
            </a:p>
          </p:txBody>
        </p:sp>
      </p:grpSp>
      <p:grpSp>
        <p:nvGrpSpPr>
          <p:cNvPr id="18" name="Group 133"/>
          <p:cNvGrpSpPr>
            <a:grpSpLocks/>
          </p:cNvGrpSpPr>
          <p:nvPr/>
        </p:nvGrpSpPr>
        <p:grpSpPr bwMode="auto">
          <a:xfrm>
            <a:off x="6523038" y="2706688"/>
            <a:ext cx="1071562" cy="752475"/>
            <a:chOff x="4081" y="1705"/>
            <a:chExt cx="703" cy="453"/>
          </a:xfrm>
        </p:grpSpPr>
        <p:sp>
          <p:nvSpPr>
            <p:cNvPr id="47185" name="Line 118"/>
            <p:cNvSpPr>
              <a:spLocks noChangeShapeType="1"/>
            </p:cNvSpPr>
            <p:nvPr/>
          </p:nvSpPr>
          <p:spPr bwMode="auto">
            <a:xfrm flipH="1">
              <a:off x="4343" y="1705"/>
              <a:ext cx="441" cy="32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86" name="Text Box 119"/>
            <p:cNvSpPr txBox="1">
              <a:spLocks noChangeArrowheads="1"/>
            </p:cNvSpPr>
            <p:nvPr/>
          </p:nvSpPr>
          <p:spPr bwMode="auto">
            <a:xfrm>
              <a:off x="4081" y="1794"/>
              <a:ext cx="43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ack1</a:t>
              </a:r>
            </a:p>
          </p:txBody>
        </p:sp>
        <p:sp>
          <p:nvSpPr>
            <p:cNvPr id="47187" name="Line 132"/>
            <p:cNvSpPr>
              <a:spLocks noChangeShapeType="1"/>
            </p:cNvSpPr>
            <p:nvPr/>
          </p:nvSpPr>
          <p:spPr bwMode="auto">
            <a:xfrm flipH="1">
              <a:off x="4186" y="2047"/>
              <a:ext cx="146" cy="111"/>
            </a:xfrm>
            <a:prstGeom prst="line">
              <a:avLst/>
            </a:prstGeom>
            <a:noFill/>
            <a:ln w="28575">
              <a:solidFill>
                <a:srgbClr val="008000"/>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800" name="Line 136"/>
          <p:cNvSpPr>
            <a:spLocks noChangeShapeType="1"/>
          </p:cNvSpPr>
          <p:nvPr/>
        </p:nvSpPr>
        <p:spPr bwMode="auto">
          <a:xfrm flipH="1">
            <a:off x="6024563" y="3251200"/>
            <a:ext cx="909637" cy="73977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9" name="Group 153"/>
          <p:cNvGrpSpPr>
            <a:grpSpLocks/>
          </p:cNvGrpSpPr>
          <p:nvPr/>
        </p:nvGrpSpPr>
        <p:grpSpPr bwMode="auto">
          <a:xfrm>
            <a:off x="4892675" y="3738563"/>
            <a:ext cx="4227513" cy="1752600"/>
            <a:chOff x="3082" y="2355"/>
            <a:chExt cx="2663" cy="1104"/>
          </a:xfrm>
        </p:grpSpPr>
        <p:sp>
          <p:nvSpPr>
            <p:cNvPr id="47157" name="Text Box 93"/>
            <p:cNvSpPr txBox="1">
              <a:spLocks noChangeArrowheads="1"/>
            </p:cNvSpPr>
            <p:nvPr/>
          </p:nvSpPr>
          <p:spPr bwMode="auto">
            <a:xfrm>
              <a:off x="4790" y="2491"/>
              <a:ext cx="7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ack1</a:t>
              </a:r>
            </a:p>
          </p:txBody>
        </p:sp>
        <p:sp>
          <p:nvSpPr>
            <p:cNvPr id="47158" name="Text Box 96"/>
            <p:cNvSpPr txBox="1">
              <a:spLocks noChangeArrowheads="1"/>
            </p:cNvSpPr>
            <p:nvPr/>
          </p:nvSpPr>
          <p:spPr bwMode="auto">
            <a:xfrm>
              <a:off x="3082" y="2842"/>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47159" name="Text Box 98"/>
            <p:cNvSpPr txBox="1">
              <a:spLocks noChangeArrowheads="1"/>
            </p:cNvSpPr>
            <p:nvPr/>
          </p:nvSpPr>
          <p:spPr bwMode="auto">
            <a:xfrm>
              <a:off x="3155" y="2703"/>
              <a:ext cx="6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ack1</a:t>
              </a:r>
            </a:p>
          </p:txBody>
        </p:sp>
        <p:grpSp>
          <p:nvGrpSpPr>
            <p:cNvPr id="47160" name="Group 148"/>
            <p:cNvGrpSpPr>
              <a:grpSpLocks/>
            </p:cNvGrpSpPr>
            <p:nvPr/>
          </p:nvGrpSpPr>
          <p:grpSpPr bwMode="auto">
            <a:xfrm>
              <a:off x="3843" y="2895"/>
              <a:ext cx="927" cy="247"/>
              <a:chOff x="3849" y="2883"/>
              <a:chExt cx="927" cy="247"/>
            </a:xfrm>
          </p:grpSpPr>
          <p:sp>
            <p:nvSpPr>
              <p:cNvPr id="47183" name="Line 105"/>
              <p:cNvSpPr>
                <a:spLocks noChangeShapeType="1"/>
              </p:cNvSpPr>
              <p:nvPr/>
            </p:nvSpPr>
            <p:spPr bwMode="auto">
              <a:xfrm>
                <a:off x="3849" y="2905"/>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84" name="Text Box 106"/>
              <p:cNvSpPr txBox="1">
                <a:spLocks noChangeArrowheads="1"/>
              </p:cNvSpPr>
              <p:nvPr/>
            </p:nvSpPr>
            <p:spPr bwMode="auto">
              <a:xfrm>
                <a:off x="4334" y="2883"/>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47161" name="Group 150"/>
            <p:cNvGrpSpPr>
              <a:grpSpLocks/>
            </p:cNvGrpSpPr>
            <p:nvPr/>
          </p:nvGrpSpPr>
          <p:grpSpPr bwMode="auto">
            <a:xfrm>
              <a:off x="3873" y="2603"/>
              <a:ext cx="927" cy="261"/>
              <a:chOff x="2229" y="3431"/>
              <a:chExt cx="927" cy="261"/>
            </a:xfrm>
          </p:grpSpPr>
          <p:sp>
            <p:nvSpPr>
              <p:cNvPr id="47181" name="Line 108"/>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82" name="Text Box 109"/>
              <p:cNvSpPr txBox="1">
                <a:spLocks noChangeArrowheads="1"/>
              </p:cNvSpPr>
              <p:nvPr/>
            </p:nvSpPr>
            <p:spPr bwMode="auto">
              <a:xfrm>
                <a:off x="2283" y="3431"/>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ack1</a:t>
                </a:r>
              </a:p>
            </p:txBody>
          </p:sp>
        </p:grpSp>
        <p:grpSp>
          <p:nvGrpSpPr>
            <p:cNvPr id="47162" name="Group 113"/>
            <p:cNvGrpSpPr>
              <a:grpSpLocks/>
            </p:cNvGrpSpPr>
            <p:nvPr/>
          </p:nvGrpSpPr>
          <p:grpSpPr bwMode="auto">
            <a:xfrm>
              <a:off x="3840" y="3110"/>
              <a:ext cx="927" cy="291"/>
              <a:chOff x="837" y="2540"/>
              <a:chExt cx="927" cy="291"/>
            </a:xfrm>
          </p:grpSpPr>
          <p:sp>
            <p:nvSpPr>
              <p:cNvPr id="47179" name="Line 114"/>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80" name="Text Box 115"/>
              <p:cNvSpPr txBox="1">
                <a:spLocks noChangeArrowheads="1"/>
              </p:cNvSpPr>
              <p:nvPr/>
            </p:nvSpPr>
            <p:spPr bwMode="auto">
              <a:xfrm>
                <a:off x="1086" y="2540"/>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ack0</a:t>
                </a:r>
              </a:p>
            </p:txBody>
          </p:sp>
        </p:grpSp>
        <p:grpSp>
          <p:nvGrpSpPr>
            <p:cNvPr id="47163" name="Group 137"/>
            <p:cNvGrpSpPr>
              <a:grpSpLocks/>
            </p:cNvGrpSpPr>
            <p:nvPr/>
          </p:nvGrpSpPr>
          <p:grpSpPr bwMode="auto">
            <a:xfrm>
              <a:off x="3121" y="2355"/>
              <a:ext cx="740" cy="375"/>
              <a:chOff x="2839" y="3285"/>
              <a:chExt cx="740" cy="375"/>
            </a:xfrm>
          </p:grpSpPr>
          <p:sp>
            <p:nvSpPr>
              <p:cNvPr id="47177" name="Text Box 134"/>
              <p:cNvSpPr txBox="1">
                <a:spLocks noChangeArrowheads="1"/>
              </p:cNvSpPr>
              <p:nvPr/>
            </p:nvSpPr>
            <p:spPr bwMode="auto">
              <a:xfrm>
                <a:off x="2839" y="3429"/>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pkt0</a:t>
                </a:r>
              </a:p>
            </p:txBody>
          </p:sp>
          <p:sp>
            <p:nvSpPr>
              <p:cNvPr id="47178" name="Text Box 135"/>
              <p:cNvSpPr txBox="1">
                <a:spLocks noChangeArrowheads="1"/>
              </p:cNvSpPr>
              <p:nvPr/>
            </p:nvSpPr>
            <p:spPr bwMode="auto">
              <a:xfrm>
                <a:off x="2916" y="3285"/>
                <a:ext cx="6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ack1</a:t>
                </a:r>
              </a:p>
            </p:txBody>
          </p:sp>
        </p:grpSp>
        <p:grpSp>
          <p:nvGrpSpPr>
            <p:cNvPr id="47164" name="Group 138"/>
            <p:cNvGrpSpPr>
              <a:grpSpLocks/>
            </p:cNvGrpSpPr>
            <p:nvPr/>
          </p:nvGrpSpPr>
          <p:grpSpPr bwMode="auto">
            <a:xfrm>
              <a:off x="3817" y="2418"/>
              <a:ext cx="975" cy="359"/>
              <a:chOff x="850" y="1159"/>
              <a:chExt cx="927" cy="323"/>
            </a:xfrm>
          </p:grpSpPr>
          <p:sp>
            <p:nvSpPr>
              <p:cNvPr id="47175" name="Line 139"/>
              <p:cNvSpPr>
                <a:spLocks noChangeShapeType="1"/>
              </p:cNvSpPr>
              <p:nvPr/>
            </p:nvSpPr>
            <p:spPr bwMode="auto">
              <a:xfrm>
                <a:off x="850" y="1257"/>
                <a:ext cx="927" cy="2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76" name="Text Box 140"/>
              <p:cNvSpPr txBox="1">
                <a:spLocks noChangeArrowheads="1"/>
              </p:cNvSpPr>
              <p:nvPr/>
            </p:nvSpPr>
            <p:spPr bwMode="auto">
              <a:xfrm>
                <a:off x="1109" y="1159"/>
                <a:ext cx="3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0099"/>
                    </a:solidFill>
                    <a:latin typeface="Arial" pitchFamily="34" charset="0"/>
                  </a:rPr>
                  <a:t>pkt0</a:t>
                </a:r>
              </a:p>
            </p:txBody>
          </p:sp>
        </p:grpSp>
        <p:grpSp>
          <p:nvGrpSpPr>
            <p:cNvPr id="47165" name="Group 142"/>
            <p:cNvGrpSpPr>
              <a:grpSpLocks/>
            </p:cNvGrpSpPr>
            <p:nvPr/>
          </p:nvGrpSpPr>
          <p:grpSpPr bwMode="auto">
            <a:xfrm>
              <a:off x="4782" y="2661"/>
              <a:ext cx="754" cy="354"/>
              <a:chOff x="4776" y="2967"/>
              <a:chExt cx="754" cy="354"/>
            </a:xfrm>
          </p:grpSpPr>
          <p:sp>
            <p:nvSpPr>
              <p:cNvPr id="47173" name="Text Box 143"/>
              <p:cNvSpPr txBox="1">
                <a:spLocks noChangeArrowheads="1"/>
              </p:cNvSpPr>
              <p:nvPr/>
            </p:nvSpPr>
            <p:spPr bwMode="auto">
              <a:xfrm>
                <a:off x="4780" y="2967"/>
                <a:ext cx="6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sp>
            <p:nvSpPr>
              <p:cNvPr id="47174" name="Text Box 144"/>
              <p:cNvSpPr txBox="1">
                <a:spLocks noChangeArrowheads="1"/>
              </p:cNvSpPr>
              <p:nvPr/>
            </p:nvSpPr>
            <p:spPr bwMode="auto">
              <a:xfrm>
                <a:off x="4776" y="3090"/>
                <a:ext cx="7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grpSp>
        <p:grpSp>
          <p:nvGrpSpPr>
            <p:cNvPr id="47166" name="Group 149"/>
            <p:cNvGrpSpPr>
              <a:grpSpLocks/>
            </p:cNvGrpSpPr>
            <p:nvPr/>
          </p:nvGrpSpPr>
          <p:grpSpPr bwMode="auto">
            <a:xfrm>
              <a:off x="3840" y="2756"/>
              <a:ext cx="927" cy="309"/>
              <a:chOff x="3792" y="2738"/>
              <a:chExt cx="927" cy="309"/>
            </a:xfrm>
          </p:grpSpPr>
          <p:sp>
            <p:nvSpPr>
              <p:cNvPr id="47171" name="Line 146"/>
              <p:cNvSpPr>
                <a:spLocks noChangeShapeType="1"/>
              </p:cNvSpPr>
              <p:nvPr/>
            </p:nvSpPr>
            <p:spPr bwMode="auto">
              <a:xfrm flipH="1">
                <a:off x="3792" y="2822"/>
                <a:ext cx="927" cy="22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72" name="Text Box 147"/>
              <p:cNvSpPr txBox="1">
                <a:spLocks noChangeArrowheads="1"/>
              </p:cNvSpPr>
              <p:nvPr/>
            </p:nvSpPr>
            <p:spPr bwMode="auto">
              <a:xfrm>
                <a:off x="4089" y="2738"/>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a:solidFill>
                      <a:srgbClr val="008000"/>
                    </a:solidFill>
                    <a:latin typeface="Arial" pitchFamily="34" charset="0"/>
                  </a:rPr>
                  <a:t>ack0</a:t>
                </a:r>
              </a:p>
            </p:txBody>
          </p:sp>
        </p:grpSp>
        <p:grpSp>
          <p:nvGrpSpPr>
            <p:cNvPr id="47167" name="Group 152"/>
            <p:cNvGrpSpPr>
              <a:grpSpLocks/>
            </p:cNvGrpSpPr>
            <p:nvPr/>
          </p:nvGrpSpPr>
          <p:grpSpPr bwMode="auto">
            <a:xfrm>
              <a:off x="4757" y="2967"/>
              <a:ext cx="988" cy="492"/>
              <a:chOff x="4757" y="2967"/>
              <a:chExt cx="988" cy="492"/>
            </a:xfrm>
          </p:grpSpPr>
          <p:sp>
            <p:nvSpPr>
              <p:cNvPr id="47168" name="Text Box 91"/>
              <p:cNvSpPr txBox="1">
                <a:spLocks noChangeArrowheads="1"/>
              </p:cNvSpPr>
              <p:nvPr/>
            </p:nvSpPr>
            <p:spPr bwMode="auto">
              <a:xfrm>
                <a:off x="4780" y="2967"/>
                <a:ext cx="6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rcv pkt0</a:t>
                </a:r>
              </a:p>
            </p:txBody>
          </p:sp>
          <p:sp>
            <p:nvSpPr>
              <p:cNvPr id="47169" name="Text Box 94"/>
              <p:cNvSpPr txBox="1">
                <a:spLocks noChangeArrowheads="1"/>
              </p:cNvSpPr>
              <p:nvPr/>
            </p:nvSpPr>
            <p:spPr bwMode="auto">
              <a:xfrm>
                <a:off x="4782" y="3228"/>
                <a:ext cx="7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800"/>
                  <a:t>send ack0</a:t>
                </a:r>
              </a:p>
            </p:txBody>
          </p:sp>
          <p:sp>
            <p:nvSpPr>
              <p:cNvPr id="47170" name="Text Box 151"/>
              <p:cNvSpPr txBox="1">
                <a:spLocks noChangeArrowheads="1"/>
              </p:cNvSpPr>
              <p:nvPr/>
            </p:nvSpPr>
            <p:spPr bwMode="auto">
              <a:xfrm>
                <a:off x="4757" y="3128"/>
                <a:ext cx="9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1400"/>
                  <a:t>(detect duplicate)</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69712">
                                            <p:txEl>
                                              <p:pRg st="0" end="0"/>
                                            </p:txEl>
                                          </p:spTgt>
                                        </p:tgtEl>
                                        <p:attrNameLst>
                                          <p:attrName>style.visibility</p:attrName>
                                        </p:attrNameLst>
                                      </p:cBhvr>
                                      <p:to>
                                        <p:strVal val="visible"/>
                                      </p:to>
                                    </p:set>
                                    <p:animEffect transition="in" filter="dissolve">
                                      <p:cBhvr>
                                        <p:cTn id="11" dur="500"/>
                                        <p:tgtEl>
                                          <p:spTgt spid="369712">
                                            <p:txEl>
                                              <p:pRg st="0" end="0"/>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69704"/>
                                        </p:tgtEl>
                                        <p:attrNameLst>
                                          <p:attrName>style.visibility</p:attrName>
                                        </p:attrNameLst>
                                      </p:cBhvr>
                                      <p:to>
                                        <p:strVal val="visible"/>
                                      </p:to>
                                    </p:set>
                                    <p:animEffect transition="in" filter="dissolve">
                                      <p:cBhvr>
                                        <p:cTn id="15" dur="500"/>
                                        <p:tgtEl>
                                          <p:spTgt spid="369704"/>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69707"/>
                                        </p:tgtEl>
                                        <p:attrNameLst>
                                          <p:attrName>style.visibility</p:attrName>
                                        </p:attrNameLst>
                                      </p:cBhvr>
                                      <p:to>
                                        <p:strVal val="visible"/>
                                      </p:to>
                                    </p:set>
                                    <p:animEffect transition="in" filter="dissolve">
                                      <p:cBhvr>
                                        <p:cTn id="23" dur="500"/>
                                        <p:tgtEl>
                                          <p:spTgt spid="369707"/>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69709"/>
                                        </p:tgtEl>
                                        <p:attrNameLst>
                                          <p:attrName>style.visibility</p:attrName>
                                        </p:attrNameLst>
                                      </p:cBhvr>
                                      <p:to>
                                        <p:strVal val="visible"/>
                                      </p:to>
                                    </p:set>
                                    <p:animEffect transition="in" filter="dissolve">
                                      <p:cBhvr>
                                        <p:cTn id="27" dur="500"/>
                                        <p:tgtEl>
                                          <p:spTgt spid="369709"/>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369670">
                                            <p:txEl>
                                              <p:pRg st="0" end="0"/>
                                            </p:txEl>
                                          </p:spTgt>
                                        </p:tgtEl>
                                        <p:attrNameLst>
                                          <p:attrName>style.visibility</p:attrName>
                                        </p:attrNameLst>
                                      </p:cBhvr>
                                      <p:to>
                                        <p:strVal val="visible"/>
                                      </p:to>
                                    </p:set>
                                    <p:animEffect transition="in" filter="dissolve">
                                      <p:cBhvr>
                                        <p:cTn id="35" dur="500"/>
                                        <p:tgtEl>
                                          <p:spTgt spid="369670">
                                            <p:txEl>
                                              <p:pRg st="0" end="0"/>
                                            </p:txEl>
                                          </p:spTgt>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69673"/>
                                        </p:tgtEl>
                                        <p:attrNameLst>
                                          <p:attrName>style.visibility</p:attrName>
                                        </p:attrNameLst>
                                      </p:cBhvr>
                                      <p:to>
                                        <p:strVal val="visible"/>
                                      </p:to>
                                    </p:set>
                                    <p:animEffect transition="in" filter="dissolve">
                                      <p:cBhvr>
                                        <p:cTn id="39" dur="500"/>
                                        <p:tgtEl>
                                          <p:spTgt spid="369673"/>
                                        </p:tgtEl>
                                      </p:cBhvr>
                                    </p:animEffect>
                                  </p:childTnLst>
                                </p:cTn>
                              </p:par>
                            </p:childTnLst>
                          </p:cTn>
                        </p:par>
                        <p:par>
                          <p:cTn id="40" fill="hold" nodeType="afterGroup">
                            <p:stCondLst>
                              <p:cond delay="4500"/>
                            </p:stCondLst>
                            <p:childTnLst>
                              <p:par>
                                <p:cTn id="41" presetID="22" presetClass="entr" presetSubtype="2"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right)">
                                      <p:cBhvr>
                                        <p:cTn id="43" dur="500"/>
                                        <p:tgtEl>
                                          <p:spTgt spid="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1000"/>
                                        <p:tgtEl>
                                          <p:spTgt spid="9"/>
                                        </p:tgtEl>
                                      </p:cBhvr>
                                    </p:animEffect>
                                  </p:childTnLst>
                                </p:cTn>
                              </p:par>
                            </p:childTnLst>
                          </p:cTn>
                        </p:par>
                        <p:par>
                          <p:cTn id="49" fill="hold" nodeType="afterGroup">
                            <p:stCondLst>
                              <p:cond delay="1000"/>
                            </p:stCondLst>
                            <p:childTnLst>
                              <p:par>
                                <p:cTn id="50" presetID="9" presetClass="entr" presetSubtype="0"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nodeType="afterGroup">
                            <p:stCondLst>
                              <p:cond delay="500"/>
                            </p:stCondLst>
                            <p:childTnLst>
                              <p:par>
                                <p:cTn id="59" presetID="9" presetClass="entr" presetSubtype="0" fill="hold" nodeType="afterEffect">
                                  <p:stCondLst>
                                    <p:cond delay="0"/>
                                  </p:stCondLst>
                                  <p:childTnLst>
                                    <p:set>
                                      <p:cBhvr>
                                        <p:cTn id="60" dur="1" fill="hold">
                                          <p:stCondLst>
                                            <p:cond delay="0"/>
                                          </p:stCondLst>
                                        </p:cTn>
                                        <p:tgtEl>
                                          <p:spTgt spid="369702">
                                            <p:txEl>
                                              <p:pRg st="0" end="0"/>
                                            </p:txEl>
                                          </p:spTgt>
                                        </p:tgtEl>
                                        <p:attrNameLst>
                                          <p:attrName>style.visibility</p:attrName>
                                        </p:attrNameLst>
                                      </p:cBhvr>
                                      <p:to>
                                        <p:strVal val="visible"/>
                                      </p:to>
                                    </p:set>
                                    <p:animEffect transition="in" filter="dissolve">
                                      <p:cBhvr>
                                        <p:cTn id="61" dur="500"/>
                                        <p:tgtEl>
                                          <p:spTgt spid="369702">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69678"/>
                                        </p:tgtEl>
                                        <p:attrNameLst>
                                          <p:attrName>style.visibility</p:attrName>
                                        </p:attrNameLst>
                                      </p:cBhvr>
                                      <p:to>
                                        <p:strVal val="visible"/>
                                      </p:to>
                                    </p:set>
                                    <p:animEffect transition="in" filter="dissolve">
                                      <p:cBhvr>
                                        <p:cTn id="64" dur="500"/>
                                        <p:tgtEl>
                                          <p:spTgt spid="369678"/>
                                        </p:tgtEl>
                                      </p:cBhvr>
                                    </p:animEffect>
                                  </p:childTnLst>
                                </p:cTn>
                              </p:par>
                            </p:childTnLst>
                          </p:cTn>
                        </p:par>
                        <p:par>
                          <p:cTn id="65" fill="hold" nodeType="afterGroup">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369705"/>
                                        </p:tgtEl>
                                        <p:attrNameLst>
                                          <p:attrName>style.visibility</p:attrName>
                                        </p:attrNameLst>
                                      </p:cBhvr>
                                      <p:to>
                                        <p:strVal val="visible"/>
                                      </p:to>
                                    </p:set>
                                    <p:animEffect transition="in" filter="dissolve">
                                      <p:cBhvr>
                                        <p:cTn id="68" dur="500"/>
                                        <p:tgtEl>
                                          <p:spTgt spid="369705"/>
                                        </p:tgtEl>
                                      </p:cBhvr>
                                    </p:animEffect>
                                  </p:childTnLst>
                                </p:cTn>
                              </p:par>
                            </p:childTnLst>
                          </p:cTn>
                        </p:par>
                        <p:par>
                          <p:cTn id="69" fill="hold" nodeType="afterGroup">
                            <p:stCondLst>
                              <p:cond delay="1500"/>
                            </p:stCondLst>
                            <p:childTnLst>
                              <p:par>
                                <p:cTn id="70" presetID="22" presetClass="entr" presetSubtype="2"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right)">
                                      <p:cBhvr>
                                        <p:cTn id="72" dur="500"/>
                                        <p:tgtEl>
                                          <p:spTgt spid="5"/>
                                        </p:tgtEl>
                                      </p:cBhvr>
                                    </p:animEffect>
                                  </p:childTnLst>
                                </p:cTn>
                              </p:par>
                            </p:childTnLst>
                          </p:cTn>
                        </p:par>
                        <p:par>
                          <p:cTn id="73" fill="hold" nodeType="afterGroup">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369710"/>
                                        </p:tgtEl>
                                        <p:attrNameLst>
                                          <p:attrName>style.visibility</p:attrName>
                                        </p:attrNameLst>
                                      </p:cBhvr>
                                      <p:to>
                                        <p:strVal val="visible"/>
                                      </p:to>
                                    </p:set>
                                    <p:animEffect transition="in" filter="dissolve">
                                      <p:cBhvr>
                                        <p:cTn id="76" dur="500"/>
                                        <p:tgtEl>
                                          <p:spTgt spid="369710"/>
                                        </p:tgtEl>
                                      </p:cBhvr>
                                    </p:animEffect>
                                  </p:childTnLst>
                                </p:cTn>
                              </p:par>
                            </p:childTnLst>
                          </p:cTn>
                        </p:par>
                        <p:par>
                          <p:cTn id="77" fill="hold" nodeType="afterGroup">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369708"/>
                                        </p:tgtEl>
                                        <p:attrNameLst>
                                          <p:attrName>style.visibility</p:attrName>
                                        </p:attrNameLst>
                                      </p:cBhvr>
                                      <p:to>
                                        <p:strVal val="visible"/>
                                      </p:to>
                                    </p:set>
                                    <p:animEffect transition="in" filter="dissolve">
                                      <p:cBhvr>
                                        <p:cTn id="80" dur="500"/>
                                        <p:tgtEl>
                                          <p:spTgt spid="369708"/>
                                        </p:tgtEl>
                                      </p:cBhvr>
                                    </p:animEffect>
                                  </p:childTnLst>
                                </p:cTn>
                              </p:par>
                            </p:childTnLst>
                          </p:cTn>
                        </p:par>
                        <p:par>
                          <p:cTn id="81" fill="hold" nodeType="afterGroup">
                            <p:stCondLst>
                              <p:cond delay="3000"/>
                            </p:stCondLst>
                            <p:childTnLst>
                              <p:par>
                                <p:cTn id="82" presetID="22" presetClass="entr" presetSubtype="8" fill="hold" nodeType="after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left)">
                                      <p:cBhvr>
                                        <p:cTn id="84" dur="500"/>
                                        <p:tgtEl>
                                          <p:spTgt spid="4"/>
                                        </p:tgtEl>
                                      </p:cBhvr>
                                    </p:animEffect>
                                  </p:childTnLst>
                                </p:cTn>
                              </p:par>
                            </p:childTnLst>
                          </p:cTn>
                        </p:par>
                        <p:par>
                          <p:cTn id="85" fill="hold" nodeType="afterGroup">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369703"/>
                                        </p:tgtEl>
                                        <p:attrNameLst>
                                          <p:attrName>style.visibility</p:attrName>
                                        </p:attrNameLst>
                                      </p:cBhvr>
                                      <p:to>
                                        <p:strVal val="visible"/>
                                      </p:to>
                                    </p:set>
                                    <p:animEffect transition="in" filter="dissolve">
                                      <p:cBhvr>
                                        <p:cTn id="88" dur="500"/>
                                        <p:tgtEl>
                                          <p:spTgt spid="369703"/>
                                        </p:tgtEl>
                                      </p:cBhvr>
                                    </p:animEffect>
                                  </p:childTnLst>
                                </p:cTn>
                              </p:par>
                            </p:childTnLst>
                          </p:cTn>
                        </p:par>
                        <p:par>
                          <p:cTn id="89" fill="hold" nodeType="afterGroup">
                            <p:stCondLst>
                              <p:cond delay="4000"/>
                            </p:stCondLst>
                            <p:childTnLst>
                              <p:par>
                                <p:cTn id="90" presetID="9" presetClass="entr" presetSubtype="0" fill="hold" nodeType="afterEffect">
                                  <p:stCondLst>
                                    <p:cond delay="0"/>
                                  </p:stCondLst>
                                  <p:childTnLst>
                                    <p:set>
                                      <p:cBhvr>
                                        <p:cTn id="91" dur="1" fill="hold">
                                          <p:stCondLst>
                                            <p:cond delay="0"/>
                                          </p:stCondLst>
                                        </p:cTn>
                                        <p:tgtEl>
                                          <p:spTgt spid="369706">
                                            <p:txEl>
                                              <p:pRg st="0" end="0"/>
                                            </p:txEl>
                                          </p:spTgt>
                                        </p:tgtEl>
                                        <p:attrNameLst>
                                          <p:attrName>style.visibility</p:attrName>
                                        </p:attrNameLst>
                                      </p:cBhvr>
                                      <p:to>
                                        <p:strVal val="visible"/>
                                      </p:to>
                                    </p:set>
                                    <p:animEffect transition="in" filter="dissolve">
                                      <p:cBhvr>
                                        <p:cTn id="92" dur="500"/>
                                        <p:tgtEl>
                                          <p:spTgt spid="369706">
                                            <p:txEl>
                                              <p:pRg st="0" end="0"/>
                                            </p:txEl>
                                          </p:spTgt>
                                        </p:tgtEl>
                                      </p:cBhvr>
                                    </p:animEffect>
                                  </p:childTnLst>
                                </p:cTn>
                              </p:par>
                            </p:childTnLst>
                          </p:cTn>
                        </p:par>
                        <p:par>
                          <p:cTn id="93" fill="hold" nodeType="afterGroup">
                            <p:stCondLst>
                              <p:cond delay="4500"/>
                            </p:stCondLst>
                            <p:childTnLst>
                              <p:par>
                                <p:cTn id="94" presetID="22" presetClass="entr" presetSubtype="2"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right)">
                                      <p:cBhvr>
                                        <p:cTn id="96" dur="500"/>
                                        <p:tgtEl>
                                          <p:spTgt spid="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left)">
                                      <p:cBhvr>
                                        <p:cTn id="101" dur="500"/>
                                        <p:tgtEl>
                                          <p:spTgt spid="13"/>
                                        </p:tgtEl>
                                      </p:cBhvr>
                                    </p:animEffect>
                                  </p:childTnLst>
                                </p:cTn>
                              </p:par>
                            </p:childTnLst>
                          </p:cTn>
                        </p:par>
                        <p:par>
                          <p:cTn id="102" fill="hold" nodeType="afterGroup">
                            <p:stCondLst>
                              <p:cond delay="500"/>
                            </p:stCondLst>
                            <p:childTnLst>
                              <p:par>
                                <p:cTn id="103" presetID="9" presetClass="entr" presetSubtype="0" fill="hold" nodeType="afterEffect">
                                  <p:stCondLst>
                                    <p:cond delay="0"/>
                                  </p:stCondLst>
                                  <p:childTnLst>
                                    <p:set>
                                      <p:cBhvr>
                                        <p:cTn id="104" dur="1" fill="hold">
                                          <p:stCondLst>
                                            <p:cond delay="0"/>
                                          </p:stCondLst>
                                        </p:cTn>
                                        <p:tgtEl>
                                          <p:spTgt spid="369764">
                                            <p:txEl>
                                              <p:pRg st="0" end="0"/>
                                            </p:txEl>
                                          </p:spTgt>
                                        </p:tgtEl>
                                        <p:attrNameLst>
                                          <p:attrName>style.visibility</p:attrName>
                                        </p:attrNameLst>
                                      </p:cBhvr>
                                      <p:to>
                                        <p:strVal val="visible"/>
                                      </p:to>
                                    </p:set>
                                    <p:animEffect transition="in" filter="dissolve">
                                      <p:cBhvr>
                                        <p:cTn id="105" dur="500"/>
                                        <p:tgtEl>
                                          <p:spTgt spid="369764">
                                            <p:txEl>
                                              <p:pRg st="0" end="0"/>
                                            </p:txEl>
                                          </p:spTgt>
                                        </p:tgtEl>
                                      </p:cBhvr>
                                    </p:animEffect>
                                  </p:childTnLst>
                                </p:cTn>
                              </p:par>
                            </p:childTnLst>
                          </p:cTn>
                        </p:par>
                        <p:par>
                          <p:cTn id="106" fill="hold" nodeType="afterGroup">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369756"/>
                                        </p:tgtEl>
                                        <p:attrNameLst>
                                          <p:attrName>style.visibility</p:attrName>
                                        </p:attrNameLst>
                                      </p:cBhvr>
                                      <p:to>
                                        <p:strVal val="visible"/>
                                      </p:to>
                                    </p:set>
                                    <p:animEffect transition="in" filter="dissolve">
                                      <p:cBhvr>
                                        <p:cTn id="109" dur="500"/>
                                        <p:tgtEl>
                                          <p:spTgt spid="369756"/>
                                        </p:tgtEl>
                                      </p:cBhvr>
                                    </p:animEffect>
                                  </p:childTnLst>
                                </p:cTn>
                              </p:par>
                            </p:childTnLst>
                          </p:cTn>
                        </p:par>
                        <p:par>
                          <p:cTn id="110" fill="hold" nodeType="afterGroup">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wipe(right)">
                                      <p:cBhvr>
                                        <p:cTn id="113" dur="500"/>
                                        <p:tgtEl>
                                          <p:spTgt spid="14"/>
                                        </p:tgtEl>
                                      </p:cBhvr>
                                    </p:animEffect>
                                  </p:childTnLst>
                                </p:cTn>
                              </p:par>
                            </p:childTnLst>
                          </p:cTn>
                        </p:par>
                        <p:par>
                          <p:cTn id="114" fill="hold" nodeType="afterGroup">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369759"/>
                                        </p:tgtEl>
                                        <p:attrNameLst>
                                          <p:attrName>style.visibility</p:attrName>
                                        </p:attrNameLst>
                                      </p:cBhvr>
                                      <p:to>
                                        <p:strVal val="visible"/>
                                      </p:to>
                                    </p:set>
                                    <p:animEffect transition="in" filter="dissolve">
                                      <p:cBhvr>
                                        <p:cTn id="117" dur="500"/>
                                        <p:tgtEl>
                                          <p:spTgt spid="369759"/>
                                        </p:tgtEl>
                                      </p:cBhvr>
                                    </p:animEffect>
                                  </p:childTnLst>
                                </p:cTn>
                              </p:par>
                            </p:childTnLst>
                          </p:cTn>
                        </p:par>
                        <p:par>
                          <p:cTn id="118" fill="hold" nodeType="afterGroup">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369761"/>
                                        </p:tgtEl>
                                        <p:attrNameLst>
                                          <p:attrName>style.visibility</p:attrName>
                                        </p:attrNameLst>
                                      </p:cBhvr>
                                      <p:to>
                                        <p:strVal val="visible"/>
                                      </p:to>
                                    </p:set>
                                    <p:animEffect transition="in" filter="dissolve">
                                      <p:cBhvr>
                                        <p:cTn id="121" dur="500"/>
                                        <p:tgtEl>
                                          <p:spTgt spid="369761"/>
                                        </p:tgtEl>
                                      </p:cBhvr>
                                    </p:animEffect>
                                  </p:childTnLst>
                                </p:cTn>
                              </p:par>
                            </p:childTnLst>
                          </p:cTn>
                        </p:par>
                        <p:par>
                          <p:cTn id="122" fill="hold" nodeType="afterGroup">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wipe(left)">
                                      <p:cBhvr>
                                        <p:cTn id="125" dur="500"/>
                                        <p:tgtEl>
                                          <p:spTgt spid="12"/>
                                        </p:tgtEl>
                                      </p:cBhvr>
                                    </p:animEffect>
                                  </p:childTnLst>
                                </p:cTn>
                              </p:par>
                            </p:childTnLst>
                          </p:cTn>
                        </p:par>
                        <p:par>
                          <p:cTn id="126" fill="hold" nodeType="afterGroup">
                            <p:stCondLst>
                              <p:cond delay="3500"/>
                            </p:stCondLst>
                            <p:childTnLst>
                              <p:par>
                                <p:cTn id="127" presetID="9" presetClass="entr" presetSubtype="0" fill="hold" nodeType="afterEffect">
                                  <p:stCondLst>
                                    <p:cond delay="0"/>
                                  </p:stCondLst>
                                  <p:childTnLst>
                                    <p:set>
                                      <p:cBhvr>
                                        <p:cTn id="128" dur="1" fill="hold">
                                          <p:stCondLst>
                                            <p:cond delay="0"/>
                                          </p:stCondLst>
                                        </p:cTn>
                                        <p:tgtEl>
                                          <p:spTgt spid="369746">
                                            <p:txEl>
                                              <p:pRg st="0" end="0"/>
                                            </p:txEl>
                                          </p:spTgt>
                                        </p:tgtEl>
                                        <p:attrNameLst>
                                          <p:attrName>style.visibility</p:attrName>
                                        </p:attrNameLst>
                                      </p:cBhvr>
                                      <p:to>
                                        <p:strVal val="visible"/>
                                      </p:to>
                                    </p:set>
                                    <p:animEffect transition="in" filter="dissolve">
                                      <p:cBhvr>
                                        <p:cTn id="129" dur="500"/>
                                        <p:tgtEl>
                                          <p:spTgt spid="369746">
                                            <p:txEl>
                                              <p:pRg st="0" end="0"/>
                                            </p:txEl>
                                          </p:spTgt>
                                        </p:tgtEl>
                                      </p:cBhvr>
                                    </p:animEffect>
                                  </p:childTnLst>
                                </p:cTn>
                              </p:par>
                            </p:childTnLst>
                          </p:cTn>
                        </p:par>
                        <p:par>
                          <p:cTn id="130" fill="hold" nodeType="afterGroup">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369747"/>
                                        </p:tgtEl>
                                        <p:attrNameLst>
                                          <p:attrName>style.visibility</p:attrName>
                                        </p:attrNameLst>
                                      </p:cBhvr>
                                      <p:to>
                                        <p:strVal val="visible"/>
                                      </p:to>
                                    </p:set>
                                    <p:animEffect transition="in" filter="dissolve">
                                      <p:cBhvr>
                                        <p:cTn id="133" dur="500"/>
                                        <p:tgtEl>
                                          <p:spTgt spid="369747"/>
                                        </p:tgtEl>
                                      </p:cBhvr>
                                    </p:animEffect>
                                  </p:childTnLst>
                                </p:cTn>
                              </p:par>
                            </p:childTnLst>
                          </p:cTn>
                        </p:par>
                        <p:par>
                          <p:cTn id="134" fill="hold" nodeType="afterGroup">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wipe(up)">
                                      <p:cBhvr>
                                        <p:cTn id="137" dur="1000"/>
                                        <p:tgtEl>
                                          <p:spTgt spid="15"/>
                                        </p:tgtEl>
                                      </p:cBhvr>
                                    </p:animEffect>
                                  </p:childTnLst>
                                </p:cTn>
                              </p:par>
                              <p:par>
                                <p:cTn id="138" presetID="22" presetClass="entr" presetSubtype="1" fill="hold" nodeType="with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wipe(up)">
                                      <p:cBhvr>
                                        <p:cTn id="140" dur="500"/>
                                        <p:tgtEl>
                                          <p:spTgt spid="18"/>
                                        </p:tgtEl>
                                      </p:cBhvr>
                                    </p:animEffect>
                                  </p:childTnLst>
                                </p:cTn>
                              </p:par>
                            </p:childTnLst>
                          </p:cTn>
                        </p:par>
                        <p:par>
                          <p:cTn id="141" fill="hold" nodeType="afterGroup">
                            <p:stCondLst>
                              <p:cond delay="5500"/>
                            </p:stCondLst>
                            <p:childTnLst>
                              <p:par>
                                <p:cTn id="142" presetID="9" presetClass="entr" presetSubtype="0" fill="hold" nodeType="after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dissolve">
                                      <p:cBhvr>
                                        <p:cTn id="144" dur="500"/>
                                        <p:tgtEl>
                                          <p:spTgt spid="17"/>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wipe(left)">
                                      <p:cBhvr>
                                        <p:cTn id="149" dur="500"/>
                                        <p:tgtEl>
                                          <p:spTgt spid="16"/>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369800"/>
                                        </p:tgtEl>
                                        <p:attrNameLst>
                                          <p:attrName>style.visibility</p:attrName>
                                        </p:attrNameLst>
                                      </p:cBhvr>
                                      <p:to>
                                        <p:strVal val="visible"/>
                                      </p:to>
                                    </p:set>
                                    <p:animEffect transition="in" filter="wipe(up)">
                                      <p:cBhvr>
                                        <p:cTn id="152" dur="500"/>
                                        <p:tgtEl>
                                          <p:spTgt spid="369800"/>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369754">
                                            <p:txEl>
                                              <p:pRg st="0" end="0"/>
                                            </p:txEl>
                                          </p:spTgt>
                                        </p:tgtEl>
                                        <p:attrNameLst>
                                          <p:attrName>style.visibility</p:attrName>
                                        </p:attrNameLst>
                                      </p:cBhvr>
                                      <p:to>
                                        <p:strVal val="visible"/>
                                      </p:to>
                                    </p:set>
                                    <p:animEffect transition="in" filter="dissolve">
                                      <p:cBhvr>
                                        <p:cTn id="156" dur="500"/>
                                        <p:tgtEl>
                                          <p:spTgt spid="369754">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69748"/>
                                        </p:tgtEl>
                                        <p:attrNameLst>
                                          <p:attrName>style.visibility</p:attrName>
                                        </p:attrNameLst>
                                      </p:cBhvr>
                                      <p:to>
                                        <p:strVal val="visible"/>
                                      </p:to>
                                    </p:set>
                                    <p:animEffect transition="in" filter="dissolve">
                                      <p:cBhvr>
                                        <p:cTn id="159" dur="500"/>
                                        <p:tgtEl>
                                          <p:spTgt spid="36974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1" fill="hold" nodeType="clickEffect">
                                  <p:stCondLst>
                                    <p:cond delay="0"/>
                                  </p:stCondLst>
                                  <p:childTnLst>
                                    <p:set>
                                      <p:cBhvr>
                                        <p:cTn id="163" dur="1" fill="hold">
                                          <p:stCondLst>
                                            <p:cond delay="0"/>
                                          </p:stCondLst>
                                        </p:cTn>
                                        <p:tgtEl>
                                          <p:spTgt spid="19"/>
                                        </p:tgtEl>
                                        <p:attrNameLst>
                                          <p:attrName>style.visibility</p:attrName>
                                        </p:attrNameLst>
                                      </p:cBhvr>
                                      <p:to>
                                        <p:strVal val="visible"/>
                                      </p:to>
                                    </p:set>
                                    <p:animEffect transition="in" filter="wipe(up)">
                                      <p:cBhvr>
                                        <p:cTn id="1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3" grpId="0"/>
      <p:bldP spid="369678" grpId="0"/>
      <p:bldP spid="369703" grpId="0"/>
      <p:bldP spid="369704" grpId="0"/>
      <p:bldP spid="369705" grpId="0"/>
      <p:bldP spid="369707" grpId="0"/>
      <p:bldP spid="369708" grpId="0"/>
      <p:bldP spid="369709" grpId="0"/>
      <p:bldP spid="369710" grpId="0"/>
      <p:bldP spid="369747" grpId="0"/>
      <p:bldP spid="369748" grpId="0"/>
      <p:bldP spid="369756" grpId="0"/>
      <p:bldP spid="369759" grpId="0"/>
      <p:bldP spid="369761" grpId="0"/>
      <p:bldP spid="36980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Transport Layer Design Issues</a:t>
            </a:r>
          </a:p>
        </p:txBody>
      </p:sp>
      <p:sp>
        <p:nvSpPr>
          <p:cNvPr id="3" name="Footer Placeholder 2"/>
          <p:cNvSpPr>
            <a:spLocks noGrp="1"/>
          </p:cNvSpPr>
          <p:nvPr>
            <p:ph type="ftr" sz="quarter" idx="11"/>
          </p:nvPr>
        </p:nvSpPr>
        <p:spPr/>
        <p:txBody>
          <a:bodyPr/>
          <a:lstStyle/>
          <a:p>
            <a:pPr>
              <a:defRPr/>
            </a:pPr>
            <a:r>
              <a:rPr lang="en-US" smtClean="0"/>
              <a:t>Transport Layer</a:t>
            </a:r>
            <a:endParaRPr lang="en-US"/>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E731DF13-44D8-4C66-BAC4-A632D423EA2E}" type="slidenum">
              <a:rPr lang="en-US" sz="1200" smtClean="0"/>
              <a:pPr algn="l"/>
              <a:t>5</a:t>
            </a:fld>
            <a:endParaRPr lang="en-US" sz="120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02" y="1650057"/>
            <a:ext cx="76104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85402" y="4956823"/>
            <a:ext cx="7856975" cy="1446550"/>
          </a:xfrm>
          <a:prstGeom prst="rect">
            <a:avLst/>
          </a:prstGeom>
        </p:spPr>
        <p:txBody>
          <a:bodyPr wrap="square">
            <a:spAutoFit/>
          </a:bodyPr>
          <a:lstStyle/>
          <a:p>
            <a:endParaRPr lang="en-US" dirty="0"/>
          </a:p>
          <a:p>
            <a:r>
              <a:rPr lang="en-US" sz="2400" dirty="0"/>
              <a:t>Transport = End-to-End </a:t>
            </a:r>
            <a:r>
              <a:rPr lang="en-US" sz="2400" dirty="0" smtClean="0"/>
              <a:t>Services:  </a:t>
            </a:r>
            <a:r>
              <a:rPr lang="en-US" sz="2400" dirty="0"/>
              <a:t>Services required at source and destination </a:t>
            </a:r>
            <a:r>
              <a:rPr lang="en-US" sz="2400" dirty="0" smtClean="0"/>
              <a:t>systems,  </a:t>
            </a:r>
            <a:r>
              <a:rPr lang="en-US" sz="2400" dirty="0"/>
              <a:t>Not required on intermediate hops </a:t>
            </a:r>
          </a:p>
        </p:txBody>
      </p:sp>
    </p:spTree>
    <p:extLst>
      <p:ext uri="{BB962C8B-B14F-4D97-AF65-F5344CB8AC3E}">
        <p14:creationId xmlns:p14="http://schemas.microsoft.com/office/powerpoint/2010/main" val="30650303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228600"/>
            <a:ext cx="7772400" cy="495300"/>
          </a:xfrm>
        </p:spPr>
        <p:txBody>
          <a:bodyPr/>
          <a:lstStyle/>
          <a:p>
            <a:r>
              <a:rPr lang="en-US" sz="3600" smtClean="0"/>
              <a:t>Performance of rdt3.0</a:t>
            </a:r>
            <a:endParaRPr lang="en-US" smtClean="0"/>
          </a:p>
        </p:txBody>
      </p:sp>
      <p:sp>
        <p:nvSpPr>
          <p:cNvPr id="301059" name="Rectangle 3"/>
          <p:cNvSpPr>
            <a:spLocks noGrp="1" noChangeArrowheads="1"/>
          </p:cNvSpPr>
          <p:nvPr>
            <p:ph type="body" sz="half" idx="1"/>
          </p:nvPr>
        </p:nvSpPr>
        <p:spPr>
          <a:xfrm>
            <a:off x="444500" y="842963"/>
            <a:ext cx="8388350" cy="3290887"/>
          </a:xfrm>
        </p:spPr>
        <p:txBody>
          <a:bodyPr/>
          <a:lstStyle/>
          <a:p>
            <a:pPr>
              <a:lnSpc>
                <a:spcPct val="90000"/>
              </a:lnSpc>
            </a:pPr>
            <a:r>
              <a:rPr lang="en-US" sz="2000" dirty="0" smtClean="0"/>
              <a:t>rdt3.0 works, but performance </a:t>
            </a:r>
            <a:r>
              <a:rPr lang="en-US" sz="2000" b="1" dirty="0" smtClean="0">
                <a:solidFill>
                  <a:srgbClr val="FF0000"/>
                </a:solidFill>
              </a:rPr>
              <a:t>stinks</a:t>
            </a:r>
          </a:p>
          <a:p>
            <a:pPr>
              <a:lnSpc>
                <a:spcPct val="90000"/>
              </a:lnSpc>
            </a:pPr>
            <a:r>
              <a:rPr lang="en-US" sz="2000" b="1" dirty="0" smtClean="0"/>
              <a:t>ex: 1 </a:t>
            </a:r>
            <a:r>
              <a:rPr lang="en-US" sz="2000" b="1" dirty="0" err="1" smtClean="0"/>
              <a:t>Gbps</a:t>
            </a:r>
            <a:r>
              <a:rPr lang="en-US" sz="2000" b="1" dirty="0" smtClean="0"/>
              <a:t> link, 15 </a:t>
            </a:r>
            <a:r>
              <a:rPr lang="en-US" sz="2000" b="1" dirty="0" err="1" smtClean="0"/>
              <a:t>ms</a:t>
            </a:r>
            <a:r>
              <a:rPr lang="en-US" sz="2000" b="1" dirty="0" smtClean="0"/>
              <a:t> prop. delay, 8000 bit packet and 100bit ACK:</a:t>
            </a:r>
          </a:p>
          <a:p>
            <a:pPr lvl="1">
              <a:lnSpc>
                <a:spcPct val="90000"/>
              </a:lnSpc>
            </a:pPr>
            <a:r>
              <a:rPr lang="en-US" b="1" dirty="0" smtClean="0">
                <a:solidFill>
                  <a:srgbClr val="0070C0"/>
                </a:solidFill>
              </a:rPr>
              <a:t>What is the total delay</a:t>
            </a:r>
          </a:p>
          <a:p>
            <a:pPr lvl="2">
              <a:lnSpc>
                <a:spcPct val="90000"/>
              </a:lnSpc>
            </a:pPr>
            <a:r>
              <a:rPr lang="en-US" b="1" dirty="0" smtClean="0">
                <a:solidFill>
                  <a:srgbClr val="FF0000"/>
                </a:solidFill>
              </a:rPr>
              <a:t>Data transmission delay</a:t>
            </a:r>
          </a:p>
          <a:p>
            <a:pPr lvl="3">
              <a:lnSpc>
                <a:spcPct val="90000"/>
              </a:lnSpc>
            </a:pPr>
            <a:r>
              <a:rPr lang="en-US" dirty="0" smtClean="0"/>
              <a:t>8000/10</a:t>
            </a:r>
            <a:r>
              <a:rPr lang="en-US" baseline="30000" dirty="0" smtClean="0"/>
              <a:t>9</a:t>
            </a:r>
            <a:r>
              <a:rPr lang="en-US" dirty="0" smtClean="0"/>
              <a:t> = 8</a:t>
            </a:r>
            <a:r>
              <a:rPr lang="en-US" dirty="0" smtClean="0">
                <a:sym typeface="Symbol" pitchFamily="18" charset="2"/>
              </a:rPr>
              <a:t>10</a:t>
            </a:r>
            <a:r>
              <a:rPr lang="en-US" baseline="30000" dirty="0" smtClean="0">
                <a:sym typeface="Symbol" pitchFamily="18" charset="2"/>
              </a:rPr>
              <a:t>-6</a:t>
            </a:r>
          </a:p>
          <a:p>
            <a:pPr lvl="2">
              <a:lnSpc>
                <a:spcPct val="90000"/>
              </a:lnSpc>
            </a:pPr>
            <a:r>
              <a:rPr lang="en-US" b="1" dirty="0" smtClean="0">
                <a:solidFill>
                  <a:srgbClr val="FF0000"/>
                </a:solidFill>
                <a:sym typeface="Symbol" pitchFamily="18" charset="2"/>
              </a:rPr>
              <a:t>ACK Transmission delay</a:t>
            </a:r>
          </a:p>
          <a:p>
            <a:pPr lvl="3">
              <a:lnSpc>
                <a:spcPct val="90000"/>
              </a:lnSpc>
            </a:pPr>
            <a:r>
              <a:rPr lang="en-US" dirty="0" smtClean="0">
                <a:sym typeface="Symbol" pitchFamily="18" charset="2"/>
              </a:rPr>
              <a:t>100/10</a:t>
            </a:r>
            <a:r>
              <a:rPr lang="en-US" baseline="30000" dirty="0" smtClean="0">
                <a:sym typeface="Symbol" pitchFamily="18" charset="2"/>
              </a:rPr>
              <a:t>9</a:t>
            </a:r>
            <a:r>
              <a:rPr lang="en-US" dirty="0" smtClean="0">
                <a:sym typeface="Symbol" pitchFamily="18" charset="2"/>
              </a:rPr>
              <a:t> = 10</a:t>
            </a:r>
            <a:r>
              <a:rPr lang="en-US" baseline="30000" dirty="0" smtClean="0">
                <a:sym typeface="Symbol" pitchFamily="18" charset="2"/>
              </a:rPr>
              <a:t>-7</a:t>
            </a:r>
            <a:r>
              <a:rPr lang="en-US" dirty="0" smtClean="0">
                <a:sym typeface="Symbol" pitchFamily="18" charset="2"/>
              </a:rPr>
              <a:t> sec</a:t>
            </a:r>
          </a:p>
          <a:p>
            <a:pPr lvl="2">
              <a:lnSpc>
                <a:spcPct val="90000"/>
              </a:lnSpc>
            </a:pPr>
            <a:r>
              <a:rPr lang="en-US" b="1" dirty="0" smtClean="0">
                <a:solidFill>
                  <a:srgbClr val="FF0000"/>
                </a:solidFill>
                <a:sym typeface="Symbol" pitchFamily="18" charset="2"/>
              </a:rPr>
              <a:t>Total Delay </a:t>
            </a:r>
          </a:p>
          <a:p>
            <a:pPr lvl="3">
              <a:lnSpc>
                <a:spcPct val="90000"/>
              </a:lnSpc>
            </a:pPr>
            <a:r>
              <a:rPr lang="en-US" dirty="0" smtClean="0">
                <a:sym typeface="Symbol" pitchFamily="18" charset="2"/>
              </a:rPr>
              <a:t>215ms + .008 + .0001=30.0081ms</a:t>
            </a:r>
            <a:endParaRPr lang="en-US" dirty="0" smtClean="0"/>
          </a:p>
          <a:p>
            <a:pPr>
              <a:lnSpc>
                <a:spcPct val="90000"/>
              </a:lnSpc>
            </a:pPr>
            <a:r>
              <a:rPr lang="en-US" sz="2000" b="1" dirty="0" smtClean="0"/>
              <a:t>Utilization</a:t>
            </a:r>
          </a:p>
          <a:p>
            <a:pPr lvl="1">
              <a:lnSpc>
                <a:spcPct val="90000"/>
              </a:lnSpc>
            </a:pPr>
            <a:r>
              <a:rPr lang="en-US" dirty="0" smtClean="0"/>
              <a:t>Time transmitting / total time</a:t>
            </a:r>
          </a:p>
          <a:p>
            <a:pPr lvl="1">
              <a:lnSpc>
                <a:spcPct val="90000"/>
              </a:lnSpc>
            </a:pPr>
            <a:r>
              <a:rPr lang="en-US" dirty="0" smtClean="0"/>
              <a:t>.008 / 30.0081 = 0.00027</a:t>
            </a:r>
          </a:p>
          <a:p>
            <a:pPr>
              <a:lnSpc>
                <a:spcPct val="90000"/>
              </a:lnSpc>
            </a:pPr>
            <a:r>
              <a:rPr lang="en-US" sz="2000" dirty="0" smtClean="0"/>
              <a:t>This is one </a:t>
            </a:r>
            <a:r>
              <a:rPr lang="en-US" sz="2000" dirty="0" err="1" smtClean="0"/>
              <a:t>pkt</a:t>
            </a:r>
            <a:r>
              <a:rPr lang="en-US" sz="2000" dirty="0" smtClean="0"/>
              <a:t> every 30msec or 33 </a:t>
            </a:r>
            <a:r>
              <a:rPr lang="en-US" sz="2000" dirty="0" err="1" smtClean="0"/>
              <a:t>kB</a:t>
            </a:r>
            <a:r>
              <a:rPr lang="en-US" sz="2000" dirty="0" smtClean="0"/>
              <a:t>/sec over a 1 </a:t>
            </a:r>
            <a:r>
              <a:rPr lang="en-US" sz="2000" dirty="0" err="1" smtClean="0"/>
              <a:t>Gbps</a:t>
            </a:r>
            <a:r>
              <a:rPr lang="en-US" sz="2000" dirty="0" smtClean="0"/>
              <a:t> link!</a:t>
            </a:r>
          </a:p>
          <a:p>
            <a:pPr>
              <a:lnSpc>
                <a:spcPct val="90000"/>
              </a:lnSpc>
            </a:pPr>
            <a:endParaRPr lang="en-US" sz="2000" dirty="0" smtClean="0"/>
          </a:p>
          <a:p>
            <a:pPr>
              <a:lnSpc>
                <a:spcPct val="90000"/>
              </a:lnSpc>
            </a:pPr>
            <a:endParaRPr lang="en-US" sz="2000" dirty="0" smtClean="0"/>
          </a:p>
        </p:txBody>
      </p:sp>
      <p:sp>
        <p:nvSpPr>
          <p:cNvPr id="48132" name="Text Box 13"/>
          <p:cNvSpPr txBox="1">
            <a:spLocks noChangeArrowheads="1"/>
          </p:cNvSpPr>
          <p:nvPr/>
        </p:nvSpPr>
        <p:spPr bwMode="auto">
          <a:xfrm>
            <a:off x="3309938" y="2774950"/>
            <a:ext cx="26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r>
              <a:rPr lang="en-US" sz="2000"/>
              <a:t> </a:t>
            </a:r>
            <a:endParaRPr 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1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1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1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10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10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10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105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105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0105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105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0105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010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A42DCED8-0165-46BE-838F-4427F7E78B6E}" type="slidenum">
              <a:rPr lang="en-US" sz="1200" smtClean="0"/>
              <a:pPr algn="l"/>
              <a:t>51</a:t>
            </a:fld>
            <a:endParaRPr lang="en-US" sz="1200" smtClean="0"/>
          </a:p>
        </p:txBody>
      </p:sp>
      <p:sp>
        <p:nvSpPr>
          <p:cNvPr id="49156" name="Rectangle 4"/>
          <p:cNvSpPr>
            <a:spLocks noChangeArrowheads="1"/>
          </p:cNvSpPr>
          <p:nvPr/>
        </p:nvSpPr>
        <p:spPr bwMode="auto">
          <a:xfrm>
            <a:off x="2741613" y="2897188"/>
            <a:ext cx="394493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4400" b="1">
                <a:solidFill>
                  <a:srgbClr val="FF0000"/>
                </a:solidFill>
              </a:rPr>
              <a:t>Flow Control </a:t>
            </a:r>
            <a:endParaRPr lang="en-US" sz="440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02129" y="301625"/>
            <a:ext cx="8262257" cy="790575"/>
          </a:xfrm>
        </p:spPr>
        <p:txBody>
          <a:bodyPr/>
          <a:lstStyle/>
          <a:p>
            <a:pPr eaLnBrk="1" hangingPunct="1"/>
            <a:r>
              <a:rPr lang="en-US" sz="4000" b="1" smtClean="0">
                <a:solidFill>
                  <a:srgbClr val="FF0000"/>
                </a:solidFill>
                <a:latin typeface="Arial Narrow" pitchFamily="34" charset="0"/>
              </a:rPr>
              <a:t>Flow Control: </a:t>
            </a:r>
            <a:r>
              <a:rPr lang="en-US" sz="2400" b="1" smtClean="0">
                <a:solidFill>
                  <a:srgbClr val="FF0000"/>
                </a:solidFill>
                <a:latin typeface="Arial Narrow" pitchFamily="34" charset="0"/>
              </a:rPr>
              <a:t>do not want to send more which receiver can not take</a:t>
            </a:r>
          </a:p>
        </p:txBody>
      </p:sp>
      <p:sp>
        <p:nvSpPr>
          <p:cNvPr id="50179" name="Rectangle 3"/>
          <p:cNvSpPr>
            <a:spLocks noGrp="1" noChangeArrowheads="1"/>
          </p:cNvSpPr>
          <p:nvPr>
            <p:ph idx="1"/>
          </p:nvPr>
        </p:nvSpPr>
        <p:spPr>
          <a:xfrm>
            <a:off x="446768" y="1123043"/>
            <a:ext cx="8023225" cy="5540375"/>
          </a:xfrm>
        </p:spPr>
        <p:txBody>
          <a:bodyPr/>
          <a:lstStyle/>
          <a:p>
            <a:pPr algn="just"/>
            <a:r>
              <a:rPr lang="en-US" b="1" dirty="0" smtClean="0">
                <a:solidFill>
                  <a:srgbClr val="000099"/>
                </a:solidFill>
              </a:rPr>
              <a:t>Flow Control</a:t>
            </a:r>
          </a:p>
          <a:p>
            <a:pPr algn="just">
              <a:buFont typeface="Wingdings" pitchFamily="2" charset="2"/>
              <a:buNone/>
            </a:pPr>
            <a:r>
              <a:rPr lang="en-US" sz="2600" dirty="0" smtClean="0"/>
              <a:t>	</a:t>
            </a:r>
            <a:r>
              <a:rPr lang="en-US" dirty="0" smtClean="0"/>
              <a:t>Specifies the </a:t>
            </a:r>
            <a:r>
              <a:rPr lang="en-US" dirty="0" smtClean="0">
                <a:solidFill>
                  <a:srgbClr val="FF0000"/>
                </a:solidFill>
              </a:rPr>
              <a:t>amount of data</a:t>
            </a:r>
            <a:r>
              <a:rPr lang="en-US" dirty="0" smtClean="0"/>
              <a:t> can be transmitted by sender before receiving </a:t>
            </a:r>
            <a:r>
              <a:rPr lang="en-US" dirty="0" smtClean="0">
                <a:solidFill>
                  <a:srgbClr val="FF0000"/>
                </a:solidFill>
              </a:rPr>
              <a:t>permission to continue </a:t>
            </a:r>
            <a:r>
              <a:rPr lang="en-US" dirty="0" smtClean="0"/>
              <a:t>from receiver</a:t>
            </a:r>
          </a:p>
          <a:p>
            <a:pPr algn="just"/>
            <a:r>
              <a:rPr lang="en-US" b="1" dirty="0" smtClean="0">
                <a:solidFill>
                  <a:srgbClr val="000099"/>
                </a:solidFill>
              </a:rPr>
              <a:t>Error Control</a:t>
            </a:r>
            <a:r>
              <a:rPr lang="en-US" dirty="0" smtClean="0">
                <a:solidFill>
                  <a:srgbClr val="000099"/>
                </a:solidFill>
              </a:rPr>
              <a:t> </a:t>
            </a:r>
          </a:p>
          <a:p>
            <a:pPr algn="just">
              <a:buFont typeface="Wingdings" pitchFamily="2" charset="2"/>
              <a:buNone/>
            </a:pPr>
            <a:r>
              <a:rPr lang="en-US" dirty="0" smtClean="0"/>
              <a:t>	Allows </a:t>
            </a:r>
            <a:r>
              <a:rPr lang="en-US" dirty="0" smtClean="0">
                <a:solidFill>
                  <a:srgbClr val="FF0000"/>
                </a:solidFill>
              </a:rPr>
              <a:t>receiver</a:t>
            </a:r>
          </a:p>
          <a:p>
            <a:pPr algn="just">
              <a:buFont typeface="Wingdings" pitchFamily="2" charset="2"/>
              <a:buNone/>
            </a:pPr>
            <a:r>
              <a:rPr lang="en-US" sz="2600" dirty="0" smtClean="0">
                <a:solidFill>
                  <a:srgbClr val="FF0000"/>
                </a:solidFill>
              </a:rPr>
              <a:t>	</a:t>
            </a:r>
            <a:r>
              <a:rPr lang="en-US" dirty="0" smtClean="0">
                <a:solidFill>
                  <a:srgbClr val="FF0000"/>
                </a:solidFill>
              </a:rPr>
              <a:t>To find</a:t>
            </a:r>
            <a:r>
              <a:rPr lang="en-US" dirty="0" smtClean="0"/>
              <a:t> damaged or lost frames during transmission</a:t>
            </a:r>
          </a:p>
          <a:p>
            <a:pPr algn="just">
              <a:buFont typeface="Wingdings" pitchFamily="2" charset="2"/>
              <a:buNone/>
            </a:pPr>
            <a:r>
              <a:rPr lang="en-US" dirty="0" smtClean="0"/>
              <a:t>	</a:t>
            </a:r>
            <a:r>
              <a:rPr lang="en-US" dirty="0" smtClean="0">
                <a:solidFill>
                  <a:srgbClr val="FF0000"/>
                </a:solidFill>
              </a:rPr>
              <a:t>To coordinate </a:t>
            </a:r>
            <a:r>
              <a:rPr lang="en-US" dirty="0" smtClean="0"/>
              <a:t>re-transmission of those frames by sender</a:t>
            </a:r>
          </a:p>
          <a:p>
            <a:pPr algn="just"/>
            <a:r>
              <a:rPr lang="en-US" b="1" dirty="0" smtClean="0">
                <a:solidFill>
                  <a:srgbClr val="000099"/>
                </a:solidFill>
              </a:rPr>
              <a:t>Flow Control &amp; Error Control</a:t>
            </a:r>
            <a:r>
              <a:rPr lang="en-US" dirty="0" smtClean="0">
                <a:solidFill>
                  <a:srgbClr val="000099"/>
                </a:solidFill>
              </a:rPr>
              <a:t> </a:t>
            </a:r>
          </a:p>
          <a:p>
            <a:pPr algn="just">
              <a:buFont typeface="Wingdings" pitchFamily="2" charset="2"/>
              <a:buNone/>
            </a:pPr>
            <a:r>
              <a:rPr lang="en-US" sz="2600" dirty="0" smtClean="0"/>
              <a:t>	</a:t>
            </a:r>
            <a:r>
              <a:rPr lang="en-US" dirty="0" smtClean="0">
                <a:solidFill>
                  <a:srgbClr val="FF0000"/>
                </a:solidFill>
              </a:rPr>
              <a:t>Flow control</a:t>
            </a:r>
            <a:r>
              <a:rPr lang="en-US" dirty="0" smtClean="0"/>
              <a:t> must </a:t>
            </a:r>
            <a:r>
              <a:rPr lang="en-US" dirty="0" smtClean="0">
                <a:solidFill>
                  <a:srgbClr val="FF0000"/>
                </a:solidFill>
              </a:rPr>
              <a:t>acknowledge</a:t>
            </a:r>
            <a:r>
              <a:rPr lang="en-US" dirty="0" smtClean="0"/>
              <a:t> the </a:t>
            </a:r>
            <a:r>
              <a:rPr lang="en-US" b="1" dirty="0" smtClean="0"/>
              <a:t>correctly-received</a:t>
            </a:r>
            <a:r>
              <a:rPr lang="en-US" dirty="0" smtClean="0"/>
              <a:t> frames, So it is closely linked to </a:t>
            </a:r>
            <a:r>
              <a:rPr lang="en-US" dirty="0" smtClean="0">
                <a:solidFill>
                  <a:srgbClr val="FF0000"/>
                </a:solidFill>
              </a:rPr>
              <a:t>error control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b="1" smtClean="0">
                <a:solidFill>
                  <a:srgbClr val="FF0000"/>
                </a:solidFill>
              </a:rPr>
              <a:t/>
            </a:r>
            <a:br>
              <a:rPr lang="en-US" b="1" smtClean="0">
                <a:solidFill>
                  <a:srgbClr val="FF0000"/>
                </a:solidFill>
              </a:rPr>
            </a:br>
            <a:r>
              <a:rPr lang="en-US" b="1" smtClean="0">
                <a:solidFill>
                  <a:srgbClr val="FF0000"/>
                </a:solidFill>
              </a:rPr>
              <a:t>Flow Control </a:t>
            </a:r>
            <a:r>
              <a:rPr lang="en-US" smtClean="0">
                <a:solidFill>
                  <a:srgbClr val="FF0000"/>
                </a:solidFill>
              </a:rPr>
              <a:t/>
            </a:r>
            <a:br>
              <a:rPr lang="en-US" smtClean="0">
                <a:solidFill>
                  <a:srgbClr val="FF0000"/>
                </a:solidFill>
              </a:rPr>
            </a:br>
            <a:endParaRPr lang="en-US"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7BB14ECF-DFE1-4814-9B00-3527CF4F85B6}" type="slidenum">
              <a:rPr lang="en-US" sz="1200" smtClean="0"/>
              <a:pPr algn="l"/>
              <a:t>53</a:t>
            </a:fld>
            <a:endParaRPr lang="en-US" sz="1200" smtClean="0"/>
          </a:p>
        </p:txBody>
      </p:sp>
      <p:sp>
        <p:nvSpPr>
          <p:cNvPr id="6" name="Rectangle 5"/>
          <p:cNvSpPr/>
          <p:nvPr/>
        </p:nvSpPr>
        <p:spPr>
          <a:xfrm>
            <a:off x="520700" y="1165225"/>
            <a:ext cx="6889750" cy="1447800"/>
          </a:xfrm>
          <a:prstGeom prst="rect">
            <a:avLst/>
          </a:prstGeom>
        </p:spPr>
        <p:txBody>
          <a:bodyPr>
            <a:spAutoFit/>
          </a:bodyPr>
          <a:lstStyle/>
          <a:p>
            <a:pPr eaLnBrk="0" hangingPunct="0">
              <a:defRPr/>
            </a:pPr>
            <a:r>
              <a:rPr lang="en-US" sz="2400" dirty="0">
                <a:solidFill>
                  <a:srgbClr val="000000"/>
                </a:solidFill>
                <a:latin typeface="Times New Roman"/>
                <a:cs typeface="+mn-cs"/>
              </a:rPr>
              <a:t>Flow Control Goals: </a:t>
            </a:r>
          </a:p>
          <a:p>
            <a:pPr marL="342900" indent="-342900" eaLnBrk="0" hangingPunct="0">
              <a:buFont typeface="Wingdings" pitchFamily="2" charset="2"/>
              <a:buChar char="§"/>
              <a:defRPr/>
            </a:pPr>
            <a:r>
              <a:rPr lang="en-US" sz="2400" dirty="0">
                <a:solidFill>
                  <a:srgbClr val="000000"/>
                </a:solidFill>
                <a:latin typeface="Times New Roman"/>
                <a:cs typeface="+mn-cs"/>
              </a:rPr>
              <a:t>Sender does not flood the receiver, </a:t>
            </a:r>
          </a:p>
          <a:p>
            <a:pPr marL="342900" indent="-342900" eaLnBrk="0" hangingPunct="0">
              <a:buFont typeface="Wingdings" pitchFamily="2" charset="2"/>
              <a:buChar char="§"/>
              <a:defRPr/>
            </a:pPr>
            <a:r>
              <a:rPr lang="en-US" sz="2400" dirty="0">
                <a:solidFill>
                  <a:srgbClr val="000000"/>
                </a:solidFill>
                <a:latin typeface="Times New Roman"/>
                <a:cs typeface="+mn-cs"/>
              </a:rPr>
              <a:t>Maximize throughput </a:t>
            </a:r>
          </a:p>
          <a:p>
            <a:pPr eaLnBrk="0" hangingPunct="0">
              <a:defRPr/>
            </a:pPr>
            <a:endParaRPr lang="en-US" dirty="0">
              <a:solidFill>
                <a:srgbClr val="000000"/>
              </a:solidFill>
              <a:latin typeface="Times New Roman"/>
              <a:cs typeface="+mn-cs"/>
            </a:endParaRPr>
          </a:p>
        </p:txBody>
      </p:sp>
      <p:pic>
        <p:nvPicPr>
          <p:cNvPr id="512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363" y="3725863"/>
            <a:ext cx="15335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525" y="2771775"/>
            <a:ext cx="2489200" cy="238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0" y="5284788"/>
            <a:ext cx="2219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209" name="Group 6"/>
          <p:cNvGrpSpPr>
            <a:grpSpLocks/>
          </p:cNvGrpSpPr>
          <p:nvPr/>
        </p:nvGrpSpPr>
        <p:grpSpPr bwMode="auto">
          <a:xfrm>
            <a:off x="3706813" y="6069013"/>
            <a:ext cx="2335212" cy="249237"/>
            <a:chOff x="3485658" y="6116200"/>
            <a:chExt cx="2334939" cy="249128"/>
          </a:xfrm>
        </p:grpSpPr>
        <p:pic>
          <p:nvPicPr>
            <p:cNvPr id="5121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5658" y="6136728"/>
              <a:ext cx="9429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8522" y="6116200"/>
              <a:ext cx="13620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121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3" y="2787650"/>
            <a:ext cx="32575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438" y="5218113"/>
            <a:ext cx="26574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54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725" y="1514475"/>
            <a:ext cx="5162550" cy="3829050"/>
          </a:xfrm>
          <a:prstGeom prst="rect">
            <a:avLst/>
          </a:prstGeom>
        </p:spPr>
      </p:pic>
    </p:spTree>
    <p:extLst>
      <p:ext uri="{BB962C8B-B14F-4D97-AF65-F5344CB8AC3E}">
        <p14:creationId xmlns:p14="http://schemas.microsoft.com/office/powerpoint/2010/main" val="42912352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93713" y="188913"/>
            <a:ext cx="7499350" cy="1143000"/>
          </a:xfrm>
        </p:spPr>
        <p:txBody>
          <a:bodyPr/>
          <a:lstStyle/>
          <a:p>
            <a:pPr eaLnBrk="1" hangingPunct="1"/>
            <a:r>
              <a:rPr lang="en-US" b="1" smtClean="0">
                <a:solidFill>
                  <a:srgbClr val="FF0000"/>
                </a:solidFill>
              </a:rPr>
              <a:t>Sliding Window Operation</a:t>
            </a:r>
          </a:p>
        </p:txBody>
      </p:sp>
      <p:pic>
        <p:nvPicPr>
          <p:cNvPr id="52227" name="Picture 5" descr="Sliding Win Diagram                                            0028285E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4633" r="3580" b="11581"/>
          <a:stretch>
            <a:fillRect/>
          </a:stretch>
        </p:blipFill>
        <p:spPr bwMode="auto">
          <a:xfrm>
            <a:off x="695325" y="1095375"/>
            <a:ext cx="7469188"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782" y="1146085"/>
            <a:ext cx="4193265" cy="448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b="1" dirty="0" smtClean="0">
                <a:solidFill>
                  <a:srgbClr val="FF0000"/>
                </a:solidFill>
              </a:rPr>
              <a:t>Stop and wait </a:t>
            </a:r>
            <a:endParaRPr lang="en-GB" b="1" dirty="0">
              <a:solidFill>
                <a:srgbClr val="FF0000"/>
              </a:solidFill>
            </a:endParaRP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56</a:t>
            </a:fld>
            <a:endParaRPr lang="en-US"/>
          </a:p>
        </p:txBody>
      </p:sp>
      <p:sp>
        <p:nvSpPr>
          <p:cNvPr id="5" name="TextBox 4"/>
          <p:cNvSpPr txBox="1"/>
          <p:nvPr/>
        </p:nvSpPr>
        <p:spPr>
          <a:xfrm>
            <a:off x="310166" y="1146085"/>
            <a:ext cx="4719034" cy="3785652"/>
          </a:xfrm>
          <a:prstGeom prst="rect">
            <a:avLst/>
          </a:prstGeom>
          <a:noFill/>
        </p:spPr>
        <p:txBody>
          <a:bodyPr wrap="square" rtlCol="0">
            <a:spAutoFit/>
          </a:bodyPr>
          <a:lstStyle/>
          <a:p>
            <a:pPr marL="285750" indent="-285750" algn="just">
              <a:buFont typeface="Wingdings" panose="05000000000000000000" pitchFamily="2" charset="2"/>
              <a:buChar char="§"/>
            </a:pPr>
            <a:r>
              <a:rPr lang="en-GB" sz="2400" dirty="0" smtClean="0"/>
              <a:t>Use of sequence numbers  each frame and the corresponding acknowledgement identify to individually</a:t>
            </a:r>
          </a:p>
          <a:p>
            <a:pPr marL="285750" indent="-285750" algn="just">
              <a:buFont typeface="Wingdings" panose="05000000000000000000" pitchFamily="2" charset="2"/>
              <a:buChar char="§"/>
            </a:pPr>
            <a:endParaRPr lang="en-GB" sz="2400" dirty="0" smtClean="0"/>
          </a:p>
          <a:p>
            <a:pPr marL="285750" indent="-285750" algn="just">
              <a:buFont typeface="Wingdings" panose="05000000000000000000" pitchFamily="2" charset="2"/>
              <a:buChar char="§"/>
            </a:pPr>
            <a:r>
              <a:rPr lang="en-GB" sz="2400" dirty="0" smtClean="0"/>
              <a:t>Maximum size of the sequence number?</a:t>
            </a:r>
          </a:p>
          <a:p>
            <a:pPr marL="285750" indent="-285750" algn="just">
              <a:buFont typeface="Wingdings" panose="05000000000000000000" pitchFamily="2" charset="2"/>
              <a:buChar char="§"/>
            </a:pPr>
            <a:endParaRPr lang="en-GB" sz="2400" dirty="0"/>
          </a:p>
          <a:p>
            <a:pPr marL="285750" indent="-285750" algn="just">
              <a:buFont typeface="Wingdings" panose="05000000000000000000" pitchFamily="2" charset="2"/>
              <a:buChar char="§"/>
            </a:pPr>
            <a:r>
              <a:rPr lang="en-GB" sz="2400" dirty="0" smtClean="0"/>
              <a:t>Automatic Repeat Request</a:t>
            </a:r>
            <a:endParaRPr lang="en-GB" sz="2400" dirty="0"/>
          </a:p>
        </p:txBody>
      </p:sp>
    </p:spTree>
    <p:extLst>
      <p:ext uri="{BB962C8B-B14F-4D97-AF65-F5344CB8AC3E}">
        <p14:creationId xmlns:p14="http://schemas.microsoft.com/office/powerpoint/2010/main" val="1091166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57</a:t>
            </a:fld>
            <a:endParaRPr lang="en-US"/>
          </a:p>
        </p:txBody>
      </p:sp>
      <p:pic>
        <p:nvPicPr>
          <p:cNvPr id="7" name="Picture 6"/>
          <p:cNvPicPr>
            <a:picLocks noChangeAspect="1"/>
          </p:cNvPicPr>
          <p:nvPr/>
        </p:nvPicPr>
        <p:blipFill>
          <a:blip r:embed="rId3"/>
          <a:stretch>
            <a:fillRect/>
          </a:stretch>
        </p:blipFill>
        <p:spPr>
          <a:xfrm>
            <a:off x="4765300" y="1807210"/>
            <a:ext cx="4208803" cy="3048000"/>
          </a:xfrm>
          <a:prstGeom prst="rect">
            <a:avLst/>
          </a:prstGeom>
        </p:spPr>
      </p:pic>
      <p:pic>
        <p:nvPicPr>
          <p:cNvPr id="8" name="Picture 7"/>
          <p:cNvPicPr>
            <a:picLocks noChangeAspect="1"/>
          </p:cNvPicPr>
          <p:nvPr/>
        </p:nvPicPr>
        <p:blipFill>
          <a:blip r:embed="rId4"/>
          <a:stretch>
            <a:fillRect/>
          </a:stretch>
        </p:blipFill>
        <p:spPr>
          <a:xfrm>
            <a:off x="198120" y="1859280"/>
            <a:ext cx="4567180" cy="3190875"/>
          </a:xfrm>
          <a:prstGeom prst="rect">
            <a:avLst/>
          </a:prstGeom>
        </p:spPr>
      </p:pic>
    </p:spTree>
    <p:extLst>
      <p:ext uri="{BB962C8B-B14F-4D97-AF65-F5344CB8AC3E}">
        <p14:creationId xmlns:p14="http://schemas.microsoft.com/office/powerpoint/2010/main" val="1316410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D9B88D22-07FD-43F1-8351-2FD98DD22E7F}" type="slidenum">
              <a:rPr lang="en-US" sz="1200" smtClean="0"/>
              <a:pPr algn="l"/>
              <a:t>58</a:t>
            </a:fld>
            <a:endParaRPr lang="en-US" sz="1200" smtClean="0"/>
          </a:p>
        </p:txBody>
      </p:sp>
      <p:sp>
        <p:nvSpPr>
          <p:cNvPr id="44037" name="Rectangle 2"/>
          <p:cNvSpPr>
            <a:spLocks noGrp="1" noChangeArrowheads="1"/>
          </p:cNvSpPr>
          <p:nvPr>
            <p:ph type="title"/>
          </p:nvPr>
        </p:nvSpPr>
        <p:spPr>
          <a:xfrm>
            <a:off x="495300" y="297531"/>
            <a:ext cx="7772400" cy="1008062"/>
          </a:xfrm>
        </p:spPr>
        <p:txBody>
          <a:bodyPr/>
          <a:lstStyle/>
          <a:p>
            <a:pPr>
              <a:defRPr/>
            </a:pPr>
            <a:r>
              <a:rPr lang="en-US" sz="3600" b="1" dirty="0" smtClean="0">
                <a:solidFill>
                  <a:srgbClr val="FF0000"/>
                </a:solidFill>
                <a:ea typeface="ＭＳ Ｐゴシック" charset="0"/>
                <a:cs typeface="+mj-cs"/>
              </a:rPr>
              <a:t>Stop-and-wait Flow Control </a:t>
            </a:r>
            <a:endParaRPr lang="en-US" sz="3600" b="1" dirty="0">
              <a:solidFill>
                <a:srgbClr val="FF0000"/>
              </a:solidFill>
              <a:ea typeface="ＭＳ Ｐゴシック" charset="0"/>
              <a:cs typeface="+mj-cs"/>
            </a:endParaRPr>
          </a:p>
        </p:txBody>
      </p:sp>
      <p:sp>
        <p:nvSpPr>
          <p:cNvPr id="53253" name="Line 3"/>
          <p:cNvSpPr>
            <a:spLocks noChangeShapeType="1"/>
          </p:cNvSpPr>
          <p:nvPr/>
        </p:nvSpPr>
        <p:spPr bwMode="auto">
          <a:xfrm>
            <a:off x="3557588" y="200183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4" name="Text Box 4"/>
          <p:cNvSpPr txBox="1">
            <a:spLocks noChangeArrowheads="1"/>
          </p:cNvSpPr>
          <p:nvPr/>
        </p:nvSpPr>
        <p:spPr bwMode="auto">
          <a:xfrm>
            <a:off x="233363" y="179705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a:latin typeface="Arial" pitchFamily="34" charset="0"/>
              </a:rPr>
              <a:t>first packet bit transmitted, t = 0</a:t>
            </a:r>
          </a:p>
        </p:txBody>
      </p:sp>
      <p:sp>
        <p:nvSpPr>
          <p:cNvPr id="53255" name="Line 5"/>
          <p:cNvSpPr>
            <a:spLocks noChangeShapeType="1"/>
          </p:cNvSpPr>
          <p:nvPr/>
        </p:nvSpPr>
        <p:spPr bwMode="auto">
          <a:xfrm>
            <a:off x="3546475" y="178276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56" name="Line 6"/>
          <p:cNvSpPr>
            <a:spLocks noChangeShapeType="1"/>
          </p:cNvSpPr>
          <p:nvPr/>
        </p:nvSpPr>
        <p:spPr bwMode="auto">
          <a:xfrm>
            <a:off x="5773738" y="179546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57" name="Text Box 7"/>
          <p:cNvSpPr txBox="1">
            <a:spLocks noChangeArrowheads="1"/>
          </p:cNvSpPr>
          <p:nvPr/>
        </p:nvSpPr>
        <p:spPr bwMode="auto">
          <a:xfrm>
            <a:off x="3017838" y="144621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a:latin typeface="Arial" pitchFamily="34" charset="0"/>
              </a:rPr>
              <a:t>sender</a:t>
            </a:r>
            <a:endParaRPr lang="en-US">
              <a:latin typeface="Times New Roman" pitchFamily="18" charset="0"/>
            </a:endParaRPr>
          </a:p>
        </p:txBody>
      </p:sp>
      <p:sp>
        <p:nvSpPr>
          <p:cNvPr id="53258" name="Text Box 8"/>
          <p:cNvSpPr txBox="1">
            <a:spLocks noChangeArrowheads="1"/>
          </p:cNvSpPr>
          <p:nvPr/>
        </p:nvSpPr>
        <p:spPr bwMode="auto">
          <a:xfrm>
            <a:off x="5195888" y="144621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a:latin typeface="Arial" pitchFamily="34" charset="0"/>
              </a:rPr>
              <a:t>receiver</a:t>
            </a:r>
            <a:endParaRPr lang="en-US">
              <a:latin typeface="Times New Roman" pitchFamily="18" charset="0"/>
            </a:endParaRPr>
          </a:p>
        </p:txBody>
      </p:sp>
      <p:sp>
        <p:nvSpPr>
          <p:cNvPr id="53259" name="Line 9"/>
          <p:cNvSpPr>
            <a:spLocks noChangeShapeType="1"/>
          </p:cNvSpPr>
          <p:nvPr/>
        </p:nvSpPr>
        <p:spPr bwMode="auto">
          <a:xfrm>
            <a:off x="3570288" y="199707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60" name="Line 10"/>
          <p:cNvSpPr>
            <a:spLocks noChangeShapeType="1"/>
          </p:cNvSpPr>
          <p:nvPr/>
        </p:nvSpPr>
        <p:spPr bwMode="auto">
          <a:xfrm>
            <a:off x="3575050" y="410845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61" name="Line 11"/>
          <p:cNvSpPr>
            <a:spLocks noChangeShapeType="1"/>
          </p:cNvSpPr>
          <p:nvPr/>
        </p:nvSpPr>
        <p:spPr bwMode="auto">
          <a:xfrm flipV="1">
            <a:off x="3575050" y="316547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2" name="Freeform 12"/>
          <p:cNvSpPr>
            <a:spLocks/>
          </p:cNvSpPr>
          <p:nvPr/>
        </p:nvSpPr>
        <p:spPr bwMode="auto">
          <a:xfrm>
            <a:off x="3552825" y="199548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53263" name="Line 13"/>
          <p:cNvSpPr>
            <a:spLocks noChangeShapeType="1"/>
          </p:cNvSpPr>
          <p:nvPr/>
        </p:nvSpPr>
        <p:spPr bwMode="auto">
          <a:xfrm flipH="1">
            <a:off x="3408363" y="19954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4" name="Line 14"/>
          <p:cNvSpPr>
            <a:spLocks noChangeShapeType="1"/>
          </p:cNvSpPr>
          <p:nvPr/>
        </p:nvSpPr>
        <p:spPr bwMode="auto">
          <a:xfrm flipH="1">
            <a:off x="3408363" y="22367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Line 15"/>
          <p:cNvSpPr>
            <a:spLocks noChangeShapeType="1"/>
          </p:cNvSpPr>
          <p:nvPr/>
        </p:nvSpPr>
        <p:spPr bwMode="auto">
          <a:xfrm flipH="1">
            <a:off x="3419475" y="409575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6" name="Text Box 16"/>
          <p:cNvSpPr txBox="1">
            <a:spLocks noChangeArrowheads="1"/>
          </p:cNvSpPr>
          <p:nvPr/>
        </p:nvSpPr>
        <p:spPr bwMode="auto">
          <a:xfrm>
            <a:off x="2755900" y="2968625"/>
            <a:ext cx="847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a:solidFill>
                  <a:srgbClr val="FF0000"/>
                </a:solidFill>
                <a:latin typeface="Arial" pitchFamily="34" charset="0"/>
              </a:rPr>
              <a:t>RTT</a:t>
            </a:r>
            <a:r>
              <a:rPr lang="en-US" sz="1000">
                <a:solidFill>
                  <a:srgbClr val="FF0000"/>
                </a:solidFill>
                <a:latin typeface="Arial" pitchFamily="34" charset="0"/>
              </a:rPr>
              <a:t> </a:t>
            </a:r>
            <a:endParaRPr lang="en-US" sz="2400">
              <a:solidFill>
                <a:srgbClr val="FF0000"/>
              </a:solidFill>
              <a:latin typeface="Times New Roman" pitchFamily="18" charset="0"/>
            </a:endParaRPr>
          </a:p>
        </p:txBody>
      </p:sp>
      <p:sp>
        <p:nvSpPr>
          <p:cNvPr id="53267" name="Line 17"/>
          <p:cNvSpPr>
            <a:spLocks noChangeShapeType="1"/>
          </p:cNvSpPr>
          <p:nvPr/>
        </p:nvSpPr>
        <p:spPr bwMode="auto">
          <a:xfrm>
            <a:off x="3443288" y="327660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8" name="Line 18"/>
          <p:cNvSpPr>
            <a:spLocks noChangeShapeType="1"/>
          </p:cNvSpPr>
          <p:nvPr/>
        </p:nvSpPr>
        <p:spPr bwMode="auto">
          <a:xfrm flipV="1">
            <a:off x="3448050" y="225901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9" name="Text Box 19"/>
          <p:cNvSpPr txBox="1">
            <a:spLocks noChangeArrowheads="1"/>
          </p:cNvSpPr>
          <p:nvPr/>
        </p:nvSpPr>
        <p:spPr bwMode="auto">
          <a:xfrm>
            <a:off x="0" y="2074863"/>
            <a:ext cx="34655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a:latin typeface="Arial" pitchFamily="34" charset="0"/>
              </a:rPr>
              <a:t>last packet bit transmitted, </a:t>
            </a:r>
            <a:r>
              <a:rPr lang="en-US">
                <a:solidFill>
                  <a:srgbClr val="FF0000"/>
                </a:solidFill>
                <a:latin typeface="Arial" pitchFamily="34" charset="0"/>
              </a:rPr>
              <a:t>t = L / R</a:t>
            </a:r>
            <a:endParaRPr lang="en-US">
              <a:solidFill>
                <a:srgbClr val="FF0000"/>
              </a:solidFill>
              <a:latin typeface="Times New Roman" pitchFamily="18" charset="0"/>
            </a:endParaRPr>
          </a:p>
        </p:txBody>
      </p:sp>
      <p:sp>
        <p:nvSpPr>
          <p:cNvPr id="53270" name="Line 20"/>
          <p:cNvSpPr>
            <a:spLocks noChangeShapeType="1"/>
          </p:cNvSpPr>
          <p:nvPr/>
        </p:nvSpPr>
        <p:spPr bwMode="auto">
          <a:xfrm flipH="1">
            <a:off x="5761038" y="290988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1" name="Text Box 21"/>
          <p:cNvSpPr txBox="1">
            <a:spLocks noChangeArrowheads="1"/>
          </p:cNvSpPr>
          <p:nvPr/>
        </p:nvSpPr>
        <p:spPr bwMode="auto">
          <a:xfrm>
            <a:off x="5842000" y="273367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first packet bit arrives</a:t>
            </a:r>
            <a:endParaRPr lang="en-US">
              <a:latin typeface="Times New Roman" pitchFamily="18" charset="0"/>
            </a:endParaRPr>
          </a:p>
        </p:txBody>
      </p:sp>
      <p:sp>
        <p:nvSpPr>
          <p:cNvPr id="53272" name="Line 22"/>
          <p:cNvSpPr>
            <a:spLocks noChangeShapeType="1"/>
          </p:cNvSpPr>
          <p:nvPr/>
        </p:nvSpPr>
        <p:spPr bwMode="auto">
          <a:xfrm>
            <a:off x="5784850" y="315912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3" name="Text Box 23"/>
          <p:cNvSpPr txBox="1">
            <a:spLocks noChangeArrowheads="1"/>
          </p:cNvSpPr>
          <p:nvPr/>
        </p:nvSpPr>
        <p:spPr bwMode="auto">
          <a:xfrm>
            <a:off x="5848350" y="298608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a:latin typeface="Arial" pitchFamily="34" charset="0"/>
              </a:rPr>
              <a:t>last packet bit arrives, send ACK</a:t>
            </a:r>
            <a:endParaRPr lang="en-US">
              <a:latin typeface="Times New Roman" pitchFamily="18" charset="0"/>
            </a:endParaRPr>
          </a:p>
        </p:txBody>
      </p:sp>
      <p:sp>
        <p:nvSpPr>
          <p:cNvPr id="53274" name="Text Box 24"/>
          <p:cNvSpPr txBox="1">
            <a:spLocks noChangeArrowheads="1"/>
          </p:cNvSpPr>
          <p:nvPr/>
        </p:nvSpPr>
        <p:spPr bwMode="auto">
          <a:xfrm>
            <a:off x="825500" y="376872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a:latin typeface="Arial" pitchFamily="34" charset="0"/>
              </a:rPr>
              <a:t>ACK arrives, send next </a:t>
            </a:r>
          </a:p>
          <a:p>
            <a:pPr algn="r"/>
            <a:r>
              <a:rPr lang="en-US">
                <a:latin typeface="Arial" pitchFamily="34" charset="0"/>
              </a:rPr>
              <a:t>packet, </a:t>
            </a:r>
            <a:r>
              <a:rPr lang="en-US">
                <a:solidFill>
                  <a:srgbClr val="FF0000"/>
                </a:solidFill>
                <a:latin typeface="Arial" pitchFamily="34" charset="0"/>
              </a:rPr>
              <a:t>t = RTT + L / R</a:t>
            </a:r>
            <a:endParaRPr lang="en-US">
              <a:solidFill>
                <a:srgbClr val="FF0000"/>
              </a:solidFill>
              <a:latin typeface="Times New Roman" pitchFamily="18" charset="0"/>
            </a:endParaRPr>
          </a:p>
        </p:txBody>
      </p:sp>
      <p:sp>
        <p:nvSpPr>
          <p:cNvPr id="53275" name="Freeform 25"/>
          <p:cNvSpPr>
            <a:spLocks/>
          </p:cNvSpPr>
          <p:nvPr/>
        </p:nvSpPr>
        <p:spPr bwMode="auto">
          <a:xfrm>
            <a:off x="3570288" y="410368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3276" name="Group 26"/>
          <p:cNvGrpSpPr>
            <a:grpSpLocks/>
          </p:cNvGrpSpPr>
          <p:nvPr/>
        </p:nvGrpSpPr>
        <p:grpSpPr bwMode="auto">
          <a:xfrm>
            <a:off x="3563938" y="4095750"/>
            <a:ext cx="1281112" cy="534988"/>
            <a:chOff x="12315" y="13225"/>
            <a:chExt cx="2775" cy="913"/>
          </a:xfrm>
        </p:grpSpPr>
        <p:sp>
          <p:nvSpPr>
            <p:cNvPr id="53281" name="Line 27"/>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2" name="Line 28"/>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77" name="Line 29"/>
          <p:cNvSpPr>
            <a:spLocks noChangeShapeType="1"/>
          </p:cNvSpPr>
          <p:nvPr/>
        </p:nvSpPr>
        <p:spPr bwMode="auto">
          <a:xfrm>
            <a:off x="3563938" y="433705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8" name="Line 30"/>
          <p:cNvSpPr>
            <a:spLocks noChangeShapeType="1"/>
          </p:cNvSpPr>
          <p:nvPr/>
        </p:nvSpPr>
        <p:spPr bwMode="auto">
          <a:xfrm>
            <a:off x="3887788" y="446087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pic>
        <p:nvPicPr>
          <p:cNvPr id="53279"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5014913"/>
            <a:ext cx="5627688"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63599" y="3938240"/>
            <a:ext cx="1943517" cy="1384995"/>
          </a:xfrm>
          <a:prstGeom prst="rect">
            <a:avLst/>
          </a:prstGeom>
          <a:noFill/>
          <a:ln>
            <a:solidFill>
              <a:srgbClr val="FF0000"/>
            </a:solidFill>
          </a:ln>
        </p:spPr>
        <p:txBody>
          <a:bodyPr wrap="square" rtlCol="0">
            <a:spAutoFit/>
          </a:bodyPr>
          <a:lstStyle/>
          <a:p>
            <a:r>
              <a:rPr lang="en-US" sz="2800" dirty="0" smtClean="0"/>
              <a:t>L/R=</a:t>
            </a:r>
            <a:r>
              <a:rPr lang="en-US" sz="2800" dirty="0" err="1" smtClean="0"/>
              <a:t>t</a:t>
            </a:r>
            <a:r>
              <a:rPr lang="en-US" sz="2800" baseline="-25000" dirty="0" err="1" smtClean="0"/>
              <a:t>frame</a:t>
            </a:r>
            <a:endParaRPr lang="en-US" sz="2800" baseline="-25000" dirty="0" smtClean="0"/>
          </a:p>
          <a:p>
            <a:endParaRPr lang="en-US" sz="2800" dirty="0"/>
          </a:p>
          <a:p>
            <a:r>
              <a:rPr lang="en-US" sz="2800" dirty="0" smtClean="0"/>
              <a:t>RTT=2t</a:t>
            </a:r>
            <a:r>
              <a:rPr lang="en-US" sz="2800" baseline="-25000" dirty="0" smtClean="0"/>
              <a:t>prop</a:t>
            </a:r>
            <a:endParaRPr lang="en-US" sz="2800" baseline="-25000" dirty="0"/>
          </a:p>
        </p:txBody>
      </p:sp>
      <mc:AlternateContent xmlns:mc="http://schemas.openxmlformats.org/markup-compatibility/2006" xmlns:a14="http://schemas.microsoft.com/office/drawing/2010/main">
        <mc:Choice Requires="a14">
          <p:sp>
            <p:nvSpPr>
              <p:cNvPr id="3" name="TextBox 2"/>
              <p:cNvSpPr txBox="1"/>
              <p:nvPr/>
            </p:nvSpPr>
            <p:spPr>
              <a:xfrm>
                <a:off x="4429125" y="5943600"/>
                <a:ext cx="3274678"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𝛼</m:t>
                      </m:r>
                      <m:r>
                        <a:rPr lang="en-US" sz="2400" i="1">
                          <a:latin typeface="Cambria Math"/>
                          <a:ea typeface="Cambria Math"/>
                        </a:rPr>
                        <m:t>=</m:t>
                      </m:r>
                      <m:r>
                        <a:rPr lang="en-US" sz="2400" i="1">
                          <a:latin typeface="Cambria Math"/>
                          <a:ea typeface="Cambria Math"/>
                        </a:rPr>
                        <m:t>𝑡𝑝𝑟𝑜𝑝</m:t>
                      </m:r>
                      <m:r>
                        <a:rPr lang="en-US" sz="2400" i="1">
                          <a:latin typeface="Cambria Math"/>
                          <a:ea typeface="Cambria Math"/>
                        </a:rPr>
                        <m:t>/</m:t>
                      </m:r>
                      <m:r>
                        <a:rPr lang="en-US" sz="2400" i="1">
                          <a:latin typeface="Cambria Math"/>
                          <a:ea typeface="Cambria Math"/>
                        </a:rPr>
                        <m:t>𝑡𝑓𝑟𝑎𝑚𝑒</m:t>
                      </m:r>
                    </m:oMath>
                  </m:oMathPara>
                </a14:m>
                <a:endParaRPr/>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429125" y="5943600"/>
                <a:ext cx="3274678" cy="615553"/>
              </a:xfrm>
              <a:prstGeom prst="rect">
                <a:avLst/>
              </a:prstGeom>
              <a:blipFill rotWithShape="1">
                <a:blip r:embed="rId4"/>
                <a:stretch>
                  <a:fillRect l="-3911" t="-14851" b="-18812"/>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b="1" smtClean="0">
                <a:solidFill>
                  <a:srgbClr val="FF0000"/>
                </a:solidFill>
              </a:rPr>
              <a:t>Sliding Window Protocol Efficiency </a:t>
            </a:r>
            <a:endParaRPr lang="en-US" smtClean="0">
              <a:solidFill>
                <a:srgbClr val="FF0000"/>
              </a:solidFill>
            </a:endParaRP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542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F9212E8C-D3E7-4E3A-8FFC-1B616F52A3C0}" type="slidenum">
              <a:rPr lang="en-US" sz="1200" smtClean="0"/>
              <a:pPr algn="l"/>
              <a:t>59</a:t>
            </a:fld>
            <a:endParaRPr lang="en-US" sz="1200" smtClean="0"/>
          </a:p>
        </p:txBody>
      </p:sp>
      <p:pic>
        <p:nvPicPr>
          <p:cNvPr id="542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531938"/>
            <a:ext cx="3659188"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163" y="1628775"/>
            <a:ext cx="258603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7013" y="2505075"/>
            <a:ext cx="1889125"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0825" y="4268788"/>
            <a:ext cx="258286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9563" y="5119688"/>
            <a:ext cx="25971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Transport Layer Functions</a:t>
            </a:r>
          </a:p>
        </p:txBody>
      </p:sp>
      <p:sp>
        <p:nvSpPr>
          <p:cNvPr id="3" name="Footer Placeholder 2"/>
          <p:cNvSpPr>
            <a:spLocks noGrp="1"/>
          </p:cNvSpPr>
          <p:nvPr>
            <p:ph type="ftr" sz="quarter" idx="11"/>
          </p:nvPr>
        </p:nvSpPr>
        <p:spPr/>
        <p:txBody>
          <a:bodyPr/>
          <a:lstStyle/>
          <a:p>
            <a:pPr>
              <a:defRPr/>
            </a:pPr>
            <a:r>
              <a:rPr lang="en-US" dirty="0" smtClean="0"/>
              <a:t>Transport</a:t>
            </a:r>
            <a:r>
              <a:rPr lang="en-US" sz="1400" dirty="0" smtClean="0"/>
              <a:t> </a:t>
            </a:r>
            <a:r>
              <a:rPr lang="en-US" dirty="0" smtClean="0"/>
              <a:t>Layer</a:t>
            </a:r>
            <a:endParaRPr lang="en-US" dirty="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D7DC8E6E-A82A-4107-A7D6-28CB1E86F362}" type="slidenum">
              <a:rPr lang="en-US" sz="1200" smtClean="0"/>
              <a:pPr algn="l"/>
              <a:t>6</a:t>
            </a:fld>
            <a:endParaRPr lang="en-US" sz="1200" smtClean="0"/>
          </a:p>
        </p:txBody>
      </p:sp>
      <p:sp>
        <p:nvSpPr>
          <p:cNvPr id="7173" name="Rectangle 4"/>
          <p:cNvSpPr>
            <a:spLocks noChangeArrowheads="1"/>
          </p:cNvSpPr>
          <p:nvPr/>
        </p:nvSpPr>
        <p:spPr bwMode="auto">
          <a:xfrm>
            <a:off x="492125" y="1312863"/>
            <a:ext cx="8151813"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eaLnBrk="0" hangingPunct="0">
              <a:spcAft>
                <a:spcPts val="1200"/>
              </a:spcAft>
            </a:pPr>
            <a:r>
              <a:rPr lang="en-US" sz="2400" b="1">
                <a:solidFill>
                  <a:srgbClr val="063DE9"/>
                </a:solidFill>
                <a:latin typeface="TimesNewRomanPS-BoldMT"/>
              </a:rPr>
              <a:t>1</a:t>
            </a:r>
            <a:r>
              <a:rPr lang="en-US" sz="2400">
                <a:solidFill>
                  <a:srgbClr val="063DE9"/>
                </a:solidFill>
                <a:latin typeface="TimesNewRomanPS-BoldMT"/>
              </a:rPr>
              <a:t>. Multiplexing and demultiplexing</a:t>
            </a:r>
            <a:r>
              <a:rPr lang="en-US" sz="2400">
                <a:solidFill>
                  <a:srgbClr val="000000"/>
                </a:solidFill>
                <a:latin typeface="TimesNewRomanPSMT"/>
              </a:rPr>
              <a:t>: among applications and processes at end systems</a:t>
            </a:r>
          </a:p>
          <a:p>
            <a:pPr marL="457200" indent="-457200" algn="just" eaLnBrk="0" hangingPunct="0">
              <a:spcAft>
                <a:spcPts val="1200"/>
              </a:spcAft>
              <a:buFontTx/>
              <a:buAutoNum type="arabicPeriod" startAt="2"/>
            </a:pPr>
            <a:r>
              <a:rPr lang="en-US" sz="2400">
                <a:solidFill>
                  <a:srgbClr val="063DE9"/>
                </a:solidFill>
                <a:latin typeface="TimesNewRomanPS-BoldMT"/>
              </a:rPr>
              <a:t>Error detection</a:t>
            </a:r>
            <a:r>
              <a:rPr lang="en-US" sz="2400">
                <a:solidFill>
                  <a:srgbClr val="000000"/>
                </a:solidFill>
                <a:latin typeface="TimesNewRomanPSMT"/>
              </a:rPr>
              <a:t>: Bit errors</a:t>
            </a:r>
          </a:p>
          <a:p>
            <a:pPr marL="457200" indent="-457200" algn="just" eaLnBrk="0" hangingPunct="0">
              <a:spcAft>
                <a:spcPts val="1200"/>
              </a:spcAft>
            </a:pPr>
            <a:r>
              <a:rPr lang="en-US" sz="2400">
                <a:solidFill>
                  <a:srgbClr val="063DE9"/>
                </a:solidFill>
                <a:latin typeface="TimesNewRomanPS-BoldMT"/>
              </a:rPr>
              <a:t>3. Loss detection</a:t>
            </a:r>
            <a:r>
              <a:rPr lang="en-US" sz="2400">
                <a:solidFill>
                  <a:srgbClr val="000000"/>
                </a:solidFill>
                <a:latin typeface="TimesNewRomanPSMT"/>
              </a:rPr>
              <a:t>: Lost packets due to buffer overflow at intermediate systems (Sequence numbers and  acks)</a:t>
            </a:r>
          </a:p>
          <a:p>
            <a:pPr marL="457200" indent="-457200" algn="just" eaLnBrk="0" hangingPunct="0">
              <a:spcAft>
                <a:spcPts val="1200"/>
              </a:spcAft>
            </a:pPr>
            <a:r>
              <a:rPr lang="en-US" sz="2400">
                <a:solidFill>
                  <a:srgbClr val="063DE9"/>
                </a:solidFill>
                <a:latin typeface="TimesNewRomanPS-BoldMT"/>
              </a:rPr>
              <a:t>4. Error/loss recovery</a:t>
            </a:r>
            <a:r>
              <a:rPr lang="en-US" sz="2400">
                <a:solidFill>
                  <a:srgbClr val="000000"/>
                </a:solidFill>
                <a:latin typeface="TimesNewRomanPSMT"/>
              </a:rPr>
              <a:t>: Retransmissions</a:t>
            </a:r>
          </a:p>
          <a:p>
            <a:pPr marL="457200" indent="-457200" algn="just" eaLnBrk="0" hangingPunct="0">
              <a:spcAft>
                <a:spcPts val="1200"/>
              </a:spcAft>
            </a:pPr>
            <a:r>
              <a:rPr lang="en-US" sz="2400">
                <a:solidFill>
                  <a:srgbClr val="063DE9"/>
                </a:solidFill>
                <a:latin typeface="TimesNewRomanPS-BoldMT"/>
              </a:rPr>
              <a:t>5. Flow control</a:t>
            </a:r>
            <a:r>
              <a:rPr lang="en-US" sz="2400">
                <a:solidFill>
                  <a:srgbClr val="000000"/>
                </a:solidFill>
                <a:latin typeface="TimesNewRomanPSMT"/>
              </a:rPr>
              <a:t>: Ensuring receiver has buffers</a:t>
            </a:r>
          </a:p>
          <a:p>
            <a:pPr marL="457200" indent="-457200" algn="just" eaLnBrk="0" hangingPunct="0">
              <a:spcAft>
                <a:spcPts val="1200"/>
              </a:spcAft>
            </a:pPr>
            <a:r>
              <a:rPr lang="en-US" sz="2400">
                <a:solidFill>
                  <a:srgbClr val="063DE9"/>
                </a:solidFill>
                <a:latin typeface="TimesNewRomanPS-BoldMT"/>
              </a:rPr>
              <a:t>6. Congestion Control</a:t>
            </a:r>
            <a:r>
              <a:rPr lang="en-US" sz="2400">
                <a:solidFill>
                  <a:srgbClr val="000000"/>
                </a:solidFill>
                <a:latin typeface="TimesNewRomanPSMT"/>
              </a:rPr>
              <a:t>: Ensuring network has capacity</a:t>
            </a:r>
          </a:p>
          <a:p>
            <a:pPr marL="457200" indent="-457200" algn="just" eaLnBrk="0" hangingPunct="0">
              <a:spcAft>
                <a:spcPts val="1200"/>
              </a:spcAft>
            </a:pPr>
            <a:endParaRPr lang="en-US" sz="2400">
              <a:solidFill>
                <a:srgbClr val="000000"/>
              </a:solidFill>
              <a:latin typeface="TimesNewRomanPSMT"/>
            </a:endParaRPr>
          </a:p>
          <a:p>
            <a:pPr marL="457200" indent="-457200" algn="just" eaLnBrk="0" hangingPunct="0">
              <a:spcAft>
                <a:spcPts val="1200"/>
              </a:spcAft>
            </a:pPr>
            <a:r>
              <a:rPr lang="en-US" sz="2400">
                <a:solidFill>
                  <a:srgbClr val="000000"/>
                </a:solidFill>
                <a:latin typeface="TimesNewRomanPSMT"/>
              </a:rPr>
              <a:t>    </a:t>
            </a:r>
            <a:r>
              <a:rPr lang="en-US" sz="2400">
                <a:solidFill>
                  <a:srgbClr val="FF0000"/>
                </a:solidFill>
                <a:latin typeface="TimesNewRomanPSMT"/>
              </a:rPr>
              <a:t>Not all transports provide all functions</a:t>
            </a:r>
            <a:endParaRPr lang="en-US" sz="240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5529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4F17D1ED-3CF3-458F-ACAA-709EA6F19384}" type="slidenum">
              <a:rPr lang="en-US" sz="1200" smtClean="0"/>
              <a:pPr algn="l"/>
              <a:t>60</a:t>
            </a:fld>
            <a:endParaRPr lang="en-US" sz="1200" smtClean="0"/>
          </a:p>
        </p:txBody>
      </p:sp>
      <mc:AlternateContent xmlns:mc="http://schemas.openxmlformats.org/markup-compatibility/2006" xmlns:a14="http://schemas.microsoft.com/office/drawing/2010/main">
        <mc:Choice Requires="a14">
          <p:sp>
            <p:nvSpPr>
              <p:cNvPr id="55300" name="Rectangle 5"/>
              <p:cNvSpPr>
                <a:spLocks noChangeArrowheads="1"/>
              </p:cNvSpPr>
              <p:nvPr/>
            </p:nvSpPr>
            <p:spPr bwMode="auto">
              <a:xfrm>
                <a:off x="522288" y="870787"/>
                <a:ext cx="7847012" cy="58477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eaLnBrk="0" hangingPunct="0"/>
                <a:r>
                  <a:rPr lang="en-US" sz="2400" b="1">
                    <a:solidFill>
                      <a:srgbClr val="FF0000"/>
                    </a:solidFill>
                    <a:latin typeface="Arial Narrow" pitchFamily="34" charset="0"/>
                  </a:rPr>
                  <a:t>Satellite </a:t>
                </a:r>
                <a:r>
                  <a:rPr lang="en-US" sz="2400" b="1" smtClean="0">
                    <a:solidFill>
                      <a:srgbClr val="FF0000"/>
                    </a:solidFill>
                    <a:latin typeface="Arial Narrow" pitchFamily="34" charset="0"/>
                  </a:rPr>
                  <a:t>Link ,  W=1 (window size)</a:t>
                </a:r>
              </a:p>
              <a:p>
                <a:pPr eaLnBrk="0" hangingPunct="0"/>
                <a:r>
                  <a:rPr lang="en-US" sz="2400" smtClean="0">
                    <a:latin typeface="Arial Narrow" pitchFamily="34" charset="0"/>
                  </a:rPr>
                  <a:t>One way Propagation </a:t>
                </a:r>
                <a:r>
                  <a:rPr lang="en-US" sz="2400">
                    <a:latin typeface="Arial Narrow" pitchFamily="34" charset="0"/>
                  </a:rPr>
                  <a:t>Delay t</a:t>
                </a:r>
                <a:r>
                  <a:rPr lang="en-US" sz="2400" baseline="-25000">
                    <a:latin typeface="Arial Narrow" pitchFamily="34" charset="0"/>
                  </a:rPr>
                  <a:t>prop</a:t>
                </a:r>
                <a:r>
                  <a:rPr lang="en-US" sz="2400">
                    <a:latin typeface="Arial Narrow" pitchFamily="34" charset="0"/>
                  </a:rPr>
                  <a:t> = 270 ms (large)</a:t>
                </a:r>
              </a:p>
              <a:p>
                <a:pPr eaLnBrk="0" hangingPunct="0"/>
                <a:r>
                  <a:rPr lang="en-US" sz="2400" b="1" smtClean="0">
                    <a:solidFill>
                      <a:srgbClr val="000099"/>
                    </a:solidFill>
                    <a:latin typeface="Arial Narrow" pitchFamily="34" charset="0"/>
                  </a:rPr>
                  <a:t>RTT=540 ms</a:t>
                </a:r>
                <a:endParaRPr lang="en-US" sz="2400" b="1" dirty="0">
                  <a:solidFill>
                    <a:srgbClr val="000099"/>
                  </a:solidFill>
                  <a:latin typeface="Arial Narrow" pitchFamily="34" charset="0"/>
                </a:endParaRPr>
              </a:p>
              <a:p>
                <a:pPr eaLnBrk="0" hangingPunct="0"/>
                <a:r>
                  <a:rPr lang="en-US" sz="2200" smtClean="0">
                    <a:latin typeface="Arial Narrow" pitchFamily="34" charset="0"/>
                  </a:rPr>
                  <a:t>Frame Size, L </a:t>
                </a:r>
                <a:r>
                  <a:rPr lang="en-US" sz="2200" dirty="0">
                    <a:latin typeface="Arial Narrow" pitchFamily="34" charset="0"/>
                  </a:rPr>
                  <a:t>= 500 Bytes = 4 kb</a:t>
                </a:r>
              </a:p>
              <a:p>
                <a:pPr eaLnBrk="0" hangingPunct="0"/>
                <a:r>
                  <a:rPr lang="nn-NO" sz="2200">
                    <a:latin typeface="Arial Narrow" pitchFamily="34" charset="0"/>
                  </a:rPr>
                  <a:t>Data </a:t>
                </a:r>
                <a:r>
                  <a:rPr lang="nn-NO" sz="2200" smtClean="0">
                    <a:latin typeface="Arial Narrow" pitchFamily="34" charset="0"/>
                  </a:rPr>
                  <a:t>rate, R </a:t>
                </a:r>
                <a:r>
                  <a:rPr lang="nn-NO" sz="2200" dirty="0">
                    <a:latin typeface="Arial Narrow" pitchFamily="34" charset="0"/>
                  </a:rPr>
                  <a:t>= 56 kbps</a:t>
                </a:r>
              </a:p>
              <a:p>
                <a:pPr eaLnBrk="0" hangingPunct="0"/>
                <a:r>
                  <a:rPr lang="nn-NO" sz="2200" dirty="0">
                    <a:latin typeface="Arial Narrow" pitchFamily="34" charset="0"/>
                  </a:rPr>
                  <a:t>⇒ </a:t>
                </a:r>
                <a:r>
                  <a:rPr lang="nn-NO" sz="2200">
                    <a:latin typeface="Arial Narrow" pitchFamily="34" charset="0"/>
                  </a:rPr>
                  <a:t>t</a:t>
                </a:r>
                <a:r>
                  <a:rPr lang="nn-NO" sz="2200" baseline="-25000">
                    <a:latin typeface="Arial Narrow" pitchFamily="34" charset="0"/>
                  </a:rPr>
                  <a:t>frame</a:t>
                </a:r>
                <a:r>
                  <a:rPr lang="nn-NO" sz="2200">
                    <a:latin typeface="Arial Narrow" pitchFamily="34" charset="0"/>
                  </a:rPr>
                  <a:t> </a:t>
                </a:r>
                <a:r>
                  <a:rPr lang="nn-NO" sz="2200" smtClean="0">
                    <a:latin typeface="Arial Narrow" pitchFamily="34" charset="0"/>
                  </a:rPr>
                  <a:t>=L/R= </a:t>
                </a:r>
                <a:r>
                  <a:rPr lang="nn-NO" sz="2200">
                    <a:latin typeface="Arial Narrow" pitchFamily="34" charset="0"/>
                  </a:rPr>
                  <a:t>4kb/56kb </a:t>
                </a:r>
                <a:r>
                  <a:rPr lang="nn-NO" sz="2200" smtClean="0">
                    <a:latin typeface="Arial Narrow" pitchFamily="34" charset="0"/>
                  </a:rPr>
                  <a:t>=0.071sec= </a:t>
                </a:r>
                <a:r>
                  <a:rPr lang="nn-NO" sz="2200" dirty="0">
                    <a:latin typeface="Arial Narrow" pitchFamily="34" charset="0"/>
                  </a:rPr>
                  <a:t>71 ms</a:t>
                </a:r>
              </a:p>
              <a:p>
                <a:pPr eaLnBrk="0" hangingPunct="0"/>
                <a:r>
                  <a:rPr lang="nn-NO" sz="2800" dirty="0">
                    <a:latin typeface="Arial Narrow" pitchFamily="34" charset="0"/>
                  </a:rPr>
                  <a:t>⇒ </a:t>
                </a:r>
                <a14:m>
                  <m:oMath xmlns:m="http://schemas.openxmlformats.org/officeDocument/2006/math">
                    <m:r>
                      <a:rPr lang="nn-NO" sz="2800" i="1" smtClean="0">
                        <a:latin typeface="Cambria Math"/>
                        <a:ea typeface="Cambria Math"/>
                      </a:rPr>
                      <m:t>𝛼</m:t>
                    </m:r>
                  </m:oMath>
                </a14:m>
                <a:r>
                  <a:rPr lang="el-GR" sz="2800" dirty="0" smtClean="0">
                    <a:solidFill>
                      <a:srgbClr val="FF0000"/>
                    </a:solidFill>
                    <a:latin typeface="Arial Narrow" pitchFamily="34" charset="0"/>
                  </a:rPr>
                  <a:t> = </a:t>
                </a:r>
                <a:r>
                  <a:rPr lang="en-US" sz="2800" dirty="0" err="1">
                    <a:solidFill>
                      <a:srgbClr val="FF0000"/>
                    </a:solidFill>
                    <a:latin typeface="Arial Narrow" pitchFamily="34" charset="0"/>
                  </a:rPr>
                  <a:t>t</a:t>
                </a:r>
                <a:r>
                  <a:rPr lang="en-US" sz="2800" baseline="-25000" dirty="0" err="1">
                    <a:solidFill>
                      <a:srgbClr val="FF0000"/>
                    </a:solidFill>
                    <a:latin typeface="Arial Narrow" pitchFamily="34" charset="0"/>
                  </a:rPr>
                  <a:t>prop</a:t>
                </a:r>
                <a:r>
                  <a:rPr lang="en-US" sz="2800" dirty="0">
                    <a:solidFill>
                      <a:srgbClr val="FF0000"/>
                    </a:solidFill>
                    <a:latin typeface="Arial Narrow" pitchFamily="34" charset="0"/>
                  </a:rPr>
                  <a:t>/</a:t>
                </a:r>
                <a:r>
                  <a:rPr lang="en-US" sz="2800" dirty="0" err="1">
                    <a:solidFill>
                      <a:srgbClr val="FF0000"/>
                    </a:solidFill>
                    <a:latin typeface="Arial Narrow" pitchFamily="34" charset="0"/>
                  </a:rPr>
                  <a:t>t</a:t>
                </a:r>
                <a:r>
                  <a:rPr lang="en-US" sz="2800" baseline="-25000" dirty="0" err="1">
                    <a:solidFill>
                      <a:srgbClr val="FF0000"/>
                    </a:solidFill>
                    <a:latin typeface="Arial Narrow" pitchFamily="34" charset="0"/>
                  </a:rPr>
                  <a:t>frame</a:t>
                </a:r>
                <a:r>
                  <a:rPr lang="en-US" sz="2800" dirty="0">
                    <a:solidFill>
                      <a:srgbClr val="FF0000"/>
                    </a:solidFill>
                    <a:latin typeface="Arial Narrow" pitchFamily="34" charset="0"/>
                  </a:rPr>
                  <a:t> = 270/71 = 3.8</a:t>
                </a:r>
              </a:p>
              <a:p>
                <a:pPr eaLnBrk="0" hangingPunct="0"/>
                <a:r>
                  <a:rPr lang="en-US" sz="2400" b="1" dirty="0">
                    <a:latin typeface="Arial Narrow" pitchFamily="34" charset="0"/>
                  </a:rPr>
                  <a:t>U</a:t>
                </a:r>
                <a:r>
                  <a:rPr lang="en-US" sz="2200" b="1" dirty="0">
                    <a:latin typeface="Arial Narrow" pitchFamily="34" charset="0"/>
                  </a:rPr>
                  <a:t> = 1/(2a</a:t>
                </a:r>
                <a:r>
                  <a:rPr lang="el-GR" sz="2200" b="1" dirty="0">
                    <a:latin typeface="Arial Narrow" pitchFamily="34" charset="0"/>
                  </a:rPr>
                  <a:t>+1) </a:t>
                </a:r>
                <a:r>
                  <a:rPr lang="el-GR" sz="2200" b="1">
                    <a:latin typeface="Arial Narrow" pitchFamily="34" charset="0"/>
                  </a:rPr>
                  <a:t>= </a:t>
                </a:r>
                <a:r>
                  <a:rPr lang="el-GR" sz="2200" b="1" smtClean="0">
                    <a:latin typeface="Arial Narrow" pitchFamily="34" charset="0"/>
                  </a:rPr>
                  <a:t>0.12</a:t>
                </a:r>
                <a:r>
                  <a:rPr lang="en-GB" sz="2200" b="1" smtClean="0">
                    <a:latin typeface="Arial Narrow" pitchFamily="34" charset="0"/>
                  </a:rPr>
                  <a:t>  (12%)</a:t>
                </a:r>
                <a:endParaRPr lang="en-US" sz="2200" b="1" dirty="0">
                  <a:latin typeface="Arial Narrow" pitchFamily="34" charset="0"/>
                </a:endParaRPr>
              </a:p>
              <a:p>
                <a:pPr eaLnBrk="0" hangingPunct="0"/>
                <a:endParaRPr lang="en-US" b="1" dirty="0">
                  <a:latin typeface="Arial Narrow" pitchFamily="34" charset="0"/>
                </a:endParaRPr>
              </a:p>
              <a:p>
                <a:pPr eaLnBrk="0" hangingPunct="0"/>
                <a:r>
                  <a:rPr lang="en-US" sz="2400" b="1">
                    <a:solidFill>
                      <a:srgbClr val="FF0000"/>
                    </a:solidFill>
                    <a:latin typeface="Arial Narrow" pitchFamily="34" charset="0"/>
                  </a:rPr>
                  <a:t>Short </a:t>
                </a:r>
                <a:r>
                  <a:rPr lang="en-US" sz="2400" b="1" smtClean="0">
                    <a:solidFill>
                      <a:srgbClr val="FF0000"/>
                    </a:solidFill>
                    <a:latin typeface="Arial Narrow" pitchFamily="34" charset="0"/>
                  </a:rPr>
                  <a:t>Link: 1 km= 5</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𝝁</m:t>
                    </m:r>
                  </m:oMath>
                </a14:m>
                <a:r>
                  <a:rPr lang="en-US" sz="2400" b="1" smtClean="0">
                    <a:solidFill>
                      <a:srgbClr val="FF0000"/>
                    </a:solidFill>
                    <a:latin typeface="Arial Narrow" pitchFamily="34" charset="0"/>
                  </a:rPr>
                  <a:t>sec</a:t>
                </a:r>
                <a:endParaRPr lang="en-US" sz="2400" b="1" dirty="0">
                  <a:solidFill>
                    <a:srgbClr val="FF0000"/>
                  </a:solidFill>
                  <a:latin typeface="Arial Narrow" pitchFamily="34" charset="0"/>
                </a:endParaRPr>
              </a:p>
              <a:p>
                <a:pPr eaLnBrk="0" hangingPunct="0"/>
                <a:r>
                  <a:rPr lang="en-US" sz="2200" dirty="0">
                    <a:latin typeface="Arial Narrow" pitchFamily="34" charset="0"/>
                  </a:rPr>
                  <a:t>Propagation Delay </a:t>
                </a:r>
                <a:r>
                  <a:rPr lang="en-US" sz="2200" dirty="0" err="1">
                    <a:latin typeface="Arial Narrow" pitchFamily="34" charset="0"/>
                  </a:rPr>
                  <a:t>t</a:t>
                </a:r>
                <a:r>
                  <a:rPr lang="en-US" sz="2200" baseline="-25000" dirty="0" err="1">
                    <a:latin typeface="Arial Narrow" pitchFamily="34" charset="0"/>
                  </a:rPr>
                  <a:t>prop</a:t>
                </a:r>
                <a:r>
                  <a:rPr lang="en-US" sz="2200" dirty="0">
                    <a:latin typeface="Arial Narrow" pitchFamily="34" charset="0"/>
                  </a:rPr>
                  <a:t> = </a:t>
                </a:r>
                <a:r>
                  <a:rPr lang="en-US" sz="2200">
                    <a:latin typeface="Arial Narrow" pitchFamily="34" charset="0"/>
                  </a:rPr>
                  <a:t>5 </a:t>
                </a:r>
                <a:r>
                  <a:rPr lang="en-US" sz="2200" smtClean="0">
                    <a:latin typeface="Arial Narrow" pitchFamily="34" charset="0"/>
                  </a:rPr>
                  <a:t>μs (Assuming fiber link 200m/</a:t>
                </a:r>
                <a14:m>
                  <m:oMath xmlns:m="http://schemas.openxmlformats.org/officeDocument/2006/math">
                    <m:r>
                      <a:rPr lang="en-US" sz="2200" i="1" smtClean="0">
                        <a:latin typeface="Cambria Math" panose="02040503050406030204" pitchFamily="18" charset="0"/>
                        <a:ea typeface="Cambria Math" panose="02040503050406030204" pitchFamily="18" charset="0"/>
                      </a:rPr>
                      <m:t>𝜇</m:t>
                    </m:r>
                  </m:oMath>
                </a14:m>
                <a:r>
                  <a:rPr lang="en-US" sz="2200" smtClean="0">
                    <a:latin typeface="Arial Narrow" pitchFamily="34" charset="0"/>
                  </a:rPr>
                  <a:t> sec)</a:t>
                </a:r>
                <a:endParaRPr lang="en-US" sz="2200" dirty="0">
                  <a:latin typeface="Arial Narrow" pitchFamily="34" charset="0"/>
                </a:endParaRPr>
              </a:p>
              <a:p>
                <a:pPr eaLnBrk="0" hangingPunct="0"/>
                <a:r>
                  <a:rPr lang="en-US" sz="2200" dirty="0">
                    <a:latin typeface="Arial Narrow" pitchFamily="34" charset="0"/>
                  </a:rPr>
                  <a:t>Data Rate = 10 Mbps</a:t>
                </a:r>
              </a:p>
              <a:p>
                <a:pPr eaLnBrk="0" hangingPunct="0"/>
                <a:r>
                  <a:rPr lang="nn-NO" sz="2200" dirty="0">
                    <a:latin typeface="Arial Narrow" pitchFamily="34" charset="0"/>
                  </a:rPr>
                  <a:t>Frame = 500 bytes</a:t>
                </a:r>
              </a:p>
              <a:p>
                <a:pPr eaLnBrk="0" hangingPunct="0"/>
                <a:r>
                  <a:rPr lang="nn-NO" sz="2200" dirty="0">
                    <a:latin typeface="Arial Narrow" pitchFamily="34" charset="0"/>
                  </a:rPr>
                  <a:t>⇒ t</a:t>
                </a:r>
                <a:r>
                  <a:rPr lang="nn-NO" sz="2200" baseline="-25000" dirty="0">
                    <a:latin typeface="Arial Narrow" pitchFamily="34" charset="0"/>
                  </a:rPr>
                  <a:t>frame</a:t>
                </a:r>
                <a:r>
                  <a:rPr lang="nn-NO" sz="2200" dirty="0">
                    <a:latin typeface="Arial Narrow" pitchFamily="34" charset="0"/>
                  </a:rPr>
                  <a:t> = 4k/10M = 400 μs</a:t>
                </a:r>
              </a:p>
              <a:p>
                <a:pPr eaLnBrk="0" hangingPunct="0"/>
                <a:r>
                  <a:rPr lang="nn-NO" sz="2200" dirty="0">
                    <a:solidFill>
                      <a:srgbClr val="000099"/>
                    </a:solidFill>
                    <a:latin typeface="Arial Narrow" pitchFamily="34" charset="0"/>
                  </a:rPr>
                  <a:t>⇒ </a:t>
                </a:r>
                <a14:m>
                  <m:oMath xmlns:m="http://schemas.openxmlformats.org/officeDocument/2006/math">
                    <m:r>
                      <a:rPr lang="nn-NO" sz="2800" i="1" smtClean="0">
                        <a:solidFill>
                          <a:srgbClr val="000099"/>
                        </a:solidFill>
                        <a:latin typeface="Cambria Math"/>
                        <a:ea typeface="Cambria Math"/>
                      </a:rPr>
                      <m:t>𝛼</m:t>
                    </m:r>
                  </m:oMath>
                </a14:m>
                <a:r>
                  <a:rPr lang="el-GR" sz="2800" dirty="0" smtClean="0">
                    <a:solidFill>
                      <a:srgbClr val="FF0000"/>
                    </a:solidFill>
                    <a:latin typeface="Arial Narrow" pitchFamily="34" charset="0"/>
                  </a:rPr>
                  <a:t>=</a:t>
                </a:r>
                <a:r>
                  <a:rPr lang="en-US" sz="2800" dirty="0" err="1">
                    <a:solidFill>
                      <a:srgbClr val="FF0000"/>
                    </a:solidFill>
                    <a:latin typeface="Arial Narrow" pitchFamily="34" charset="0"/>
                  </a:rPr>
                  <a:t>t</a:t>
                </a:r>
                <a:r>
                  <a:rPr lang="en-US" sz="2800" baseline="-25000" dirty="0" err="1">
                    <a:solidFill>
                      <a:srgbClr val="FF0000"/>
                    </a:solidFill>
                    <a:latin typeface="Arial Narrow" pitchFamily="34" charset="0"/>
                  </a:rPr>
                  <a:t>prop</a:t>
                </a:r>
                <a:r>
                  <a:rPr lang="en-US" sz="2800" dirty="0">
                    <a:solidFill>
                      <a:srgbClr val="FF0000"/>
                    </a:solidFill>
                    <a:latin typeface="Arial Narrow" pitchFamily="34" charset="0"/>
                  </a:rPr>
                  <a:t>/</a:t>
                </a:r>
                <a:r>
                  <a:rPr lang="en-US" sz="2800" dirty="0" err="1">
                    <a:solidFill>
                      <a:srgbClr val="FF0000"/>
                    </a:solidFill>
                    <a:latin typeface="Arial Narrow" pitchFamily="34" charset="0"/>
                  </a:rPr>
                  <a:t>t</a:t>
                </a:r>
                <a:r>
                  <a:rPr lang="en-US" sz="2800" baseline="-25000" dirty="0" err="1">
                    <a:solidFill>
                      <a:srgbClr val="FF0000"/>
                    </a:solidFill>
                    <a:latin typeface="Arial Narrow" pitchFamily="34" charset="0"/>
                  </a:rPr>
                  <a:t>frame</a:t>
                </a:r>
                <a:r>
                  <a:rPr lang="en-US" sz="2800" dirty="0">
                    <a:solidFill>
                      <a:srgbClr val="FF0000"/>
                    </a:solidFill>
                    <a:latin typeface="Arial Narrow" pitchFamily="34" charset="0"/>
                  </a:rPr>
                  <a:t> = 5/400 = 0.012 </a:t>
                </a:r>
              </a:p>
              <a:p>
                <a:pPr eaLnBrk="0" hangingPunct="0"/>
                <a:r>
                  <a:rPr lang="en-US" sz="2800" b="1" dirty="0">
                    <a:latin typeface="Arial Narrow" pitchFamily="34" charset="0"/>
                  </a:rPr>
                  <a:t>U=1/(</a:t>
                </a:r>
                <a:r>
                  <a:rPr lang="en-US" sz="2800" b="1" dirty="0" smtClean="0">
                    <a:latin typeface="Arial Narrow" pitchFamily="34" charset="0"/>
                  </a:rPr>
                  <a:t>2</a:t>
                </a:r>
                <a14:m>
                  <m:oMath xmlns:m="http://schemas.openxmlformats.org/officeDocument/2006/math">
                    <m:r>
                      <a:rPr lang="en-US" sz="2800" b="1" i="1" smtClean="0">
                        <a:latin typeface="Cambria Math"/>
                        <a:ea typeface="Cambria Math"/>
                      </a:rPr>
                      <m:t>𝜶</m:t>
                    </m:r>
                  </m:oMath>
                </a14:m>
                <a:r>
                  <a:rPr lang="el-GR" sz="2800" b="1" dirty="0" smtClean="0">
                    <a:latin typeface="Arial Narrow" pitchFamily="34" charset="0"/>
                  </a:rPr>
                  <a:t>+1</a:t>
                </a:r>
                <a:r>
                  <a:rPr lang="el-GR" sz="2800" b="1" dirty="0">
                    <a:latin typeface="Arial Narrow" pitchFamily="34" charset="0"/>
                  </a:rPr>
                  <a:t>)=0.98</a:t>
                </a:r>
                <a:endParaRPr lang="en-US" sz="2800" b="1" dirty="0">
                  <a:latin typeface="Arial Narrow" pitchFamily="34" charset="0"/>
                </a:endParaRPr>
              </a:p>
            </p:txBody>
          </p:sp>
        </mc:Choice>
        <mc:Fallback xmlns="">
          <p:sp>
            <p:nvSpPr>
              <p:cNvPr id="55300" name="Rectangle 5"/>
              <p:cNvSpPr>
                <a:spLocks noRot="1" noChangeAspect="1" noMove="1" noResize="1" noEditPoints="1" noAdjustHandles="1" noChangeArrowheads="1" noChangeShapeType="1" noTextEdit="1"/>
              </p:cNvSpPr>
              <p:nvPr/>
            </p:nvSpPr>
            <p:spPr bwMode="auto">
              <a:xfrm>
                <a:off x="522288" y="870787"/>
                <a:ext cx="7847012" cy="5847755"/>
              </a:xfrm>
              <a:prstGeom prst="rect">
                <a:avLst/>
              </a:prstGeom>
              <a:blipFill rotWithShape="0">
                <a:blip r:embed="rId2"/>
                <a:stretch>
                  <a:fillRect l="-1632" t="-834" b="-19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
        <p:nvSpPr>
          <p:cNvPr id="55301" name="Rectangle 6"/>
          <p:cNvSpPr>
            <a:spLocks noChangeArrowheads="1"/>
          </p:cNvSpPr>
          <p:nvPr/>
        </p:nvSpPr>
        <p:spPr bwMode="auto">
          <a:xfrm>
            <a:off x="2614613" y="306388"/>
            <a:ext cx="3662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3200" b="1">
                <a:solidFill>
                  <a:srgbClr val="000099"/>
                </a:solidFill>
                <a:latin typeface="Arial Narrow" pitchFamily="34" charset="0"/>
              </a:rPr>
              <a:t>Utilization: Examples </a:t>
            </a:r>
            <a:endParaRPr lang="en-US" sz="3200">
              <a:solidFill>
                <a:srgbClr val="000099"/>
              </a:solidFill>
              <a:latin typeface="Arial Narrow"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35013" y="0"/>
            <a:ext cx="8229373" cy="1143000"/>
          </a:xfrm>
        </p:spPr>
        <p:txBody>
          <a:bodyPr>
            <a:normAutofit fontScale="90000"/>
          </a:bodyPr>
          <a:lstStyle/>
          <a:p>
            <a:pPr eaLnBrk="1" fontAlgn="auto" hangingPunct="1">
              <a:spcAft>
                <a:spcPts val="0"/>
              </a:spcAft>
              <a:defRPr/>
            </a:pPr>
            <a:r>
              <a:rPr lang="en-US" sz="3600" b="1" dirty="0">
                <a:solidFill>
                  <a:srgbClr val="002060"/>
                </a:solidFill>
                <a:latin typeface="Arial Narrow" pitchFamily="34" charset="0"/>
              </a:rPr>
              <a:t>Sliding </a:t>
            </a:r>
            <a:r>
              <a:rPr lang="en-US" sz="3600" b="1">
                <a:solidFill>
                  <a:srgbClr val="002060"/>
                </a:solidFill>
                <a:latin typeface="Arial Narrow" pitchFamily="34" charset="0"/>
              </a:rPr>
              <a:t>Window </a:t>
            </a:r>
            <a:r>
              <a:rPr lang="en-US" sz="3600" b="1" smtClean="0">
                <a:solidFill>
                  <a:srgbClr val="002060"/>
                </a:solidFill>
                <a:latin typeface="Arial Narrow" pitchFamily="34" charset="0"/>
              </a:rPr>
              <a:t>Utilization: Effect of window size</a:t>
            </a:r>
            <a:endParaRPr lang="en-US" sz="3600" b="1" dirty="0">
              <a:solidFill>
                <a:srgbClr val="002060"/>
              </a:solidFill>
              <a:latin typeface="Arial Narrow"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735013" y="901784"/>
                <a:ext cx="7494587" cy="1446550"/>
              </a:xfrm>
              <a:prstGeom prst="rect">
                <a:avLst/>
              </a:prstGeom>
            </p:spPr>
            <p:txBody>
              <a:bodyPr>
                <a:spAutoFit/>
              </a:bodyPr>
              <a:lstStyle/>
              <a:p>
                <a:pPr eaLnBrk="0" hangingPunct="0">
                  <a:buFont typeface="Arial" pitchFamily="34" charset="0"/>
                  <a:buChar char="•"/>
                  <a:defRPr/>
                </a:pPr>
                <a:r>
                  <a:rPr lang="en-US" sz="2400" smtClean="0">
                    <a:latin typeface="+mj-lt"/>
                    <a:cs typeface="+mn-cs"/>
                  </a:rPr>
                  <a:t>Utilization (U) </a:t>
                </a:r>
                <a:r>
                  <a:rPr lang="en-US" sz="2400" dirty="0">
                    <a:solidFill>
                      <a:srgbClr val="FF0000"/>
                    </a:solidFill>
                    <a:latin typeface="+mj-lt"/>
                    <a:cs typeface="+mn-cs"/>
                  </a:rPr>
                  <a:t>decreases</a:t>
                </a:r>
                <a:r>
                  <a:rPr lang="en-US" sz="2400" dirty="0">
                    <a:latin typeface="+mj-lt"/>
                    <a:cs typeface="+mn-cs"/>
                  </a:rPr>
                  <a:t> as </a:t>
                </a:r>
                <a14:m>
                  <m:oMath xmlns:m="http://schemas.openxmlformats.org/officeDocument/2006/math">
                    <m:r>
                      <a:rPr lang="en-US" sz="2400" i="1" smtClean="0">
                        <a:latin typeface="Cambria Math"/>
                        <a:ea typeface="Cambria Math"/>
                        <a:cs typeface="+mn-cs"/>
                      </a:rPr>
                      <m:t>𝛼</m:t>
                    </m:r>
                  </m:oMath>
                </a14:m>
                <a:r>
                  <a:rPr lang="en-US" sz="2400" dirty="0" smtClean="0">
                    <a:latin typeface="+mj-lt"/>
                    <a:cs typeface="+mn-cs"/>
                  </a:rPr>
                  <a:t> </a:t>
                </a:r>
                <a:r>
                  <a:rPr lang="en-US" sz="2400" dirty="0">
                    <a:solidFill>
                      <a:srgbClr val="FF0000"/>
                    </a:solidFill>
                    <a:latin typeface="+mj-lt"/>
                    <a:cs typeface="+mn-cs"/>
                  </a:rPr>
                  <a:t>increases</a:t>
                </a:r>
              </a:p>
              <a:p>
                <a:pPr eaLnBrk="0" hangingPunct="0">
                  <a:buFont typeface="Arial" pitchFamily="34" charset="0"/>
                  <a:buChar char="•"/>
                  <a:defRPr/>
                </a:pPr>
                <a:r>
                  <a:rPr lang="en-US" sz="2400" dirty="0">
                    <a:latin typeface="+mj-lt"/>
                    <a:cs typeface="+mn-cs"/>
                  </a:rPr>
                  <a:t>Utilization </a:t>
                </a:r>
                <a:r>
                  <a:rPr lang="en-US" sz="2400" dirty="0">
                    <a:solidFill>
                      <a:srgbClr val="FF0000"/>
                    </a:solidFill>
                    <a:latin typeface="+mj-lt"/>
                    <a:cs typeface="+mn-cs"/>
                  </a:rPr>
                  <a:t>increases</a:t>
                </a:r>
                <a:r>
                  <a:rPr lang="en-US" sz="2400" dirty="0">
                    <a:latin typeface="+mj-lt"/>
                    <a:cs typeface="+mn-cs"/>
                  </a:rPr>
                  <a:t> as </a:t>
                </a:r>
                <a:r>
                  <a:rPr lang="en-US" sz="2400" dirty="0">
                    <a:solidFill>
                      <a:schemeClr val="accent2">
                        <a:lumMod val="50000"/>
                      </a:schemeClr>
                    </a:solidFill>
                    <a:effectLst>
                      <a:outerShdw blurRad="38100" dist="38100" dir="2700000" algn="tl">
                        <a:srgbClr val="000000">
                          <a:alpha val="43137"/>
                        </a:srgbClr>
                      </a:outerShdw>
                    </a:effectLst>
                    <a:latin typeface="+mj-lt"/>
                    <a:cs typeface="+mn-cs"/>
                  </a:rPr>
                  <a:t>window size</a:t>
                </a:r>
                <a:r>
                  <a:rPr lang="en-US" sz="2400" dirty="0">
                    <a:latin typeface="+mj-lt"/>
                    <a:cs typeface="+mn-cs"/>
                  </a:rPr>
                  <a:t> </a:t>
                </a:r>
                <a:r>
                  <a:rPr lang="en-US" sz="2400" dirty="0">
                    <a:solidFill>
                      <a:srgbClr val="FF0000"/>
                    </a:solidFill>
                    <a:latin typeface="+mj-lt"/>
                    <a:cs typeface="+mn-cs"/>
                  </a:rPr>
                  <a:t>increases</a:t>
                </a:r>
              </a:p>
              <a:p>
                <a:pPr eaLnBrk="0" hangingPunct="0">
                  <a:buFont typeface="Arial" pitchFamily="34" charset="0"/>
                  <a:buChar char="•"/>
                  <a:defRPr/>
                </a:pPr>
                <a:r>
                  <a:rPr lang="en-US" sz="2400" dirty="0">
                    <a:solidFill>
                      <a:srgbClr val="FF0000"/>
                    </a:solidFill>
                    <a:latin typeface="+mj-lt"/>
                    <a:cs typeface="+mn-cs"/>
                  </a:rPr>
                  <a:t>Larger window </a:t>
                </a:r>
                <a:r>
                  <a:rPr lang="en-US" sz="2400" dirty="0">
                    <a:latin typeface="+mj-lt"/>
                    <a:cs typeface="+mn-cs"/>
                  </a:rPr>
                  <a:t>is better, </a:t>
                </a:r>
                <a:r>
                  <a:rPr lang="en-US" sz="2400" dirty="0" smtClean="0">
                    <a:latin typeface="+mj-lt"/>
                    <a:cs typeface="+mn-cs"/>
                  </a:rPr>
                  <a:t> specifically </a:t>
                </a:r>
                <a:r>
                  <a:rPr lang="en-US" sz="2400" dirty="0">
                    <a:solidFill>
                      <a:srgbClr val="FF0000"/>
                    </a:solidFill>
                    <a:latin typeface="+mj-lt"/>
                    <a:cs typeface="+mn-cs"/>
                  </a:rPr>
                  <a:t>for larger </a:t>
                </a:r>
                <a14:m>
                  <m:oMath xmlns:m="http://schemas.openxmlformats.org/officeDocument/2006/math">
                    <m:r>
                      <a:rPr lang="en-US" sz="2400" i="1" smtClean="0">
                        <a:solidFill>
                          <a:srgbClr val="FF0000"/>
                        </a:solidFill>
                        <a:latin typeface="Cambria Math"/>
                        <a:ea typeface="Cambria Math"/>
                        <a:cs typeface="+mn-cs"/>
                      </a:rPr>
                      <m:t>𝛼</m:t>
                    </m:r>
                  </m:oMath>
                </a14:m>
                <a:endParaRPr lang="en-US" sz="2400" dirty="0">
                  <a:solidFill>
                    <a:srgbClr val="FF0000"/>
                  </a:solidFill>
                  <a:latin typeface="+mj-lt"/>
                  <a:cs typeface="+mn-cs"/>
                </a:endParaRPr>
              </a:p>
              <a:p>
                <a:pPr algn="ctr" eaLnBrk="0" hangingPunct="0">
                  <a:defRPr/>
                </a:pPr>
                <a:endParaRPr lang="en-US" dirty="0">
                  <a:solidFill>
                    <a:srgbClr val="FF0000"/>
                  </a:solidFill>
                  <a:latin typeface="+mj-lt"/>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735013" y="901784"/>
                <a:ext cx="7494587" cy="1446550"/>
              </a:xfrm>
              <a:prstGeom prst="rect">
                <a:avLst/>
              </a:prstGeom>
              <a:blipFill rotWithShape="0">
                <a:blip r:embed="rId3"/>
                <a:stretch>
                  <a:fillRect l="-1139" t="-3376"/>
                </a:stretch>
              </a:blipFill>
            </p:spPr>
            <p:txBody>
              <a:bodyPr/>
              <a:lstStyle/>
              <a:p>
                <a:r>
                  <a:rPr lang="en-GB">
                    <a:noFill/>
                  </a:rPr>
                  <a:t> </a:t>
                </a:r>
              </a:p>
            </p:txBody>
          </p:sp>
        </mc:Fallback>
      </mc:AlternateContent>
      <p:pic>
        <p:nvPicPr>
          <p:cNvPr id="6" name="Picture 5"/>
          <p:cNvPicPr>
            <a:picLocks noChangeAspect="1"/>
          </p:cNvPicPr>
          <p:nvPr/>
        </p:nvPicPr>
        <p:blipFill>
          <a:blip r:embed="rId4"/>
          <a:stretch>
            <a:fillRect/>
          </a:stretch>
        </p:blipFill>
        <p:spPr>
          <a:xfrm>
            <a:off x="1736384" y="2052823"/>
            <a:ext cx="5660458" cy="4002256"/>
          </a:xfrm>
          <a:prstGeom prst="rect">
            <a:avLst/>
          </a:prstGeom>
        </p:spPr>
      </p:pic>
      <p:sp>
        <p:nvSpPr>
          <p:cNvPr id="7" name="TextBox 6"/>
          <p:cNvSpPr txBox="1"/>
          <p:nvPr/>
        </p:nvSpPr>
        <p:spPr>
          <a:xfrm>
            <a:off x="1149010" y="3592286"/>
            <a:ext cx="505958" cy="461665"/>
          </a:xfrm>
          <a:prstGeom prst="rect">
            <a:avLst/>
          </a:prstGeom>
          <a:noFill/>
        </p:spPr>
        <p:txBody>
          <a:bodyPr wrap="square" rtlCol="0">
            <a:spAutoFit/>
          </a:bodyPr>
          <a:lstStyle/>
          <a:p>
            <a:r>
              <a:rPr lang="en-GB" sz="2400" smtClean="0"/>
              <a:t>U</a:t>
            </a:r>
            <a:endParaRPr lang="en-GB" sz="2400"/>
          </a:p>
        </p:txBody>
      </p:sp>
      <mc:AlternateContent xmlns:mc="http://schemas.openxmlformats.org/markup-compatibility/2006" xmlns:a14="http://schemas.microsoft.com/office/drawing/2010/main">
        <mc:Choice Requires="a14">
          <p:sp>
            <p:nvSpPr>
              <p:cNvPr id="9" name="TextBox 8"/>
              <p:cNvSpPr txBox="1"/>
              <p:nvPr/>
            </p:nvSpPr>
            <p:spPr>
              <a:xfrm>
                <a:off x="4250157" y="6055079"/>
                <a:ext cx="74638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𝛼</m:t>
                      </m:r>
                    </m:oMath>
                  </m:oMathPara>
                </a14:m>
                <a:endParaRPr lang="en-GB" sz="2800"/>
              </a:p>
            </p:txBody>
          </p:sp>
        </mc:Choice>
        <mc:Fallback xmlns="">
          <p:sp>
            <p:nvSpPr>
              <p:cNvPr id="9" name="TextBox 8"/>
              <p:cNvSpPr txBox="1">
                <a:spLocks noRot="1" noChangeAspect="1" noMove="1" noResize="1" noEditPoints="1" noAdjustHandles="1" noChangeArrowheads="1" noChangeShapeType="1" noTextEdit="1"/>
              </p:cNvSpPr>
              <p:nvPr/>
            </p:nvSpPr>
            <p:spPr>
              <a:xfrm>
                <a:off x="4250157" y="6055079"/>
                <a:ext cx="746386" cy="430887"/>
              </a:xfrm>
              <a:prstGeom prst="rect">
                <a:avLst/>
              </a:prstGeom>
              <a:blipFill rotWithShape="0">
                <a:blip r:embed="rId5"/>
                <a:stretch>
                  <a:fillRect/>
                </a:stretch>
              </a:blipFill>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906588" y="312738"/>
            <a:ext cx="4857750" cy="809625"/>
          </a:xfrm>
        </p:spPr>
        <p:txBody>
          <a:bodyPr/>
          <a:lstStyle/>
          <a:p>
            <a:r>
              <a:rPr lang="en-US" sz="4400" b="1" smtClean="0">
                <a:latin typeface="Arial Narrow" pitchFamily="34" charset="0"/>
              </a:rPr>
              <a:t>Efficiency Principle </a:t>
            </a:r>
            <a:endParaRPr lang="en-US" sz="4400" smtClean="0">
              <a:latin typeface="Arial Narrow" pitchFamily="34" charset="0"/>
            </a:endParaRP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573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0B32479B-E320-4DE0-9870-FD5E91E64BFA}" type="slidenum">
              <a:rPr lang="en-US" sz="1200" smtClean="0"/>
              <a:pPr algn="l"/>
              <a:t>62</a:t>
            </a:fld>
            <a:endParaRPr lang="en-US" sz="1200" smtClean="0"/>
          </a:p>
        </p:txBody>
      </p:sp>
      <p:pic>
        <p:nvPicPr>
          <p:cNvPr id="573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2559050"/>
            <a:ext cx="5308600"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7350" name="Rectangle 4"/>
              <p:cNvSpPr>
                <a:spLocks noChangeArrowheads="1"/>
              </p:cNvSpPr>
              <p:nvPr/>
            </p:nvSpPr>
            <p:spPr bwMode="auto">
              <a:xfrm>
                <a:off x="473075" y="1122363"/>
                <a:ext cx="7977188" cy="10763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gn="ctr" eaLnBrk="0" hangingPunct="0"/>
                <a:endParaRPr lang="en-US" dirty="0"/>
              </a:p>
              <a:p>
                <a:pPr algn="just" eaLnBrk="0" hangingPunct="0"/>
                <a:r>
                  <a:rPr lang="en-US" sz="2400" dirty="0"/>
                  <a:t>For </a:t>
                </a:r>
                <a:r>
                  <a:rPr lang="en-US" sz="2400" b="1" dirty="0">
                    <a:solidFill>
                      <a:srgbClr val="FF0000"/>
                    </a:solidFill>
                  </a:rPr>
                  <a:t>all</a:t>
                </a:r>
                <a:r>
                  <a:rPr lang="en-US" sz="2400" b="1" dirty="0"/>
                  <a:t> </a:t>
                </a:r>
                <a:r>
                  <a:rPr lang="en-US" sz="2400" dirty="0"/>
                  <a:t>protocols, the maximum utilization (efficiency) is a </a:t>
                </a:r>
                <a:r>
                  <a:rPr lang="en-US" sz="2400" i="1" dirty="0">
                    <a:solidFill>
                      <a:srgbClr val="FF0000"/>
                    </a:solidFill>
                  </a:rPr>
                  <a:t>non-increasing</a:t>
                </a:r>
                <a:r>
                  <a:rPr lang="en-US" sz="2400" i="1" dirty="0"/>
                  <a:t> </a:t>
                </a:r>
                <a:r>
                  <a:rPr lang="en-US" sz="2400" dirty="0"/>
                  <a:t>function of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oMath>
                </a14:m>
                <a:r>
                  <a:rPr lang="en-US" sz="2400" dirty="0"/>
                  <a:t>. </a:t>
                </a:r>
              </a:p>
            </p:txBody>
          </p:sp>
        </mc:Choice>
        <mc:Fallback xmlns="">
          <p:sp>
            <p:nvSpPr>
              <p:cNvPr id="57350" name="Rectangle 4"/>
              <p:cNvSpPr>
                <a:spLocks noRot="1" noChangeAspect="1" noMove="1" noResize="1" noEditPoints="1" noAdjustHandles="1" noChangeArrowheads="1" noChangeShapeType="1" noTextEdit="1"/>
              </p:cNvSpPr>
              <p:nvPr/>
            </p:nvSpPr>
            <p:spPr bwMode="auto">
              <a:xfrm>
                <a:off x="473075" y="1122363"/>
                <a:ext cx="7977188" cy="1076325"/>
              </a:xfrm>
              <a:prstGeom prst="rect">
                <a:avLst/>
              </a:prstGeom>
              <a:blipFill rotWithShape="0">
                <a:blip r:embed="rId3"/>
                <a:stretch>
                  <a:fillRect l="-1223" r="-1147" b="-1129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5939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4FCF3ECA-1176-4E52-A7FF-72CC09359E61}" type="slidenum">
              <a:rPr lang="en-US" sz="1200" smtClean="0"/>
              <a:pPr algn="l"/>
              <a:t>63</a:t>
            </a:fld>
            <a:endParaRPr lang="en-US" sz="1200" smtClean="0"/>
          </a:p>
        </p:txBody>
      </p:sp>
      <p:sp>
        <p:nvSpPr>
          <p:cNvPr id="59396" name="Rectangle 3"/>
          <p:cNvSpPr>
            <a:spLocks noChangeArrowheads="1"/>
          </p:cNvSpPr>
          <p:nvPr/>
        </p:nvSpPr>
        <p:spPr bwMode="auto">
          <a:xfrm>
            <a:off x="3121025" y="3092677"/>
            <a:ext cx="3194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3600" b="1">
                <a:solidFill>
                  <a:srgbClr val="FF0000"/>
                </a:solidFill>
              </a:rPr>
              <a:t>Error Control</a:t>
            </a:r>
            <a:endParaRPr lang="en-US" sz="360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b="1" smtClean="0"/>
              <a:t>Retransmissions </a:t>
            </a:r>
            <a:endParaRPr lang="en-US"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5CE4FA0B-8763-4A73-A15D-2C008074ED1B}" type="slidenum">
              <a:rPr lang="en-US" sz="1200" smtClean="0"/>
              <a:pPr algn="l"/>
              <a:t>64</a:t>
            </a:fld>
            <a:endParaRPr lang="en-US" sz="1200" smtClean="0"/>
          </a:p>
        </p:txBody>
      </p:sp>
      <p:pic>
        <p:nvPicPr>
          <p:cNvPr id="604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431" y="2491671"/>
            <a:ext cx="42291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2450" y="1042988"/>
            <a:ext cx="7993063" cy="1569660"/>
          </a:xfrm>
          <a:prstGeom prst="rect">
            <a:avLst/>
          </a:prstGeom>
        </p:spPr>
        <p:txBody>
          <a:bodyPr>
            <a:spAutoFit/>
          </a:bodyPr>
          <a:lstStyle/>
          <a:p>
            <a:pPr algn="just" eaLnBrk="0" hangingPunct="0">
              <a:defRPr/>
            </a:pPr>
            <a:r>
              <a:rPr lang="en-US" sz="2400" smtClean="0">
                <a:cs typeface="+mn-cs"/>
              </a:rPr>
              <a:t>Error control:  When something is lost</a:t>
            </a:r>
            <a:endParaRPr lang="en-US" sz="2400" smtClean="0">
              <a:latin typeface="+mn-lt"/>
              <a:cs typeface="+mn-cs"/>
            </a:endParaRPr>
          </a:p>
          <a:p>
            <a:pPr algn="just" eaLnBrk="0" hangingPunct="0">
              <a:defRPr/>
            </a:pPr>
            <a:r>
              <a:rPr lang="en-US" sz="2400" smtClean="0">
                <a:latin typeface="+mn-lt"/>
                <a:cs typeface="+mn-cs"/>
              </a:rPr>
              <a:t>Send packet, wait until time out, retransmit</a:t>
            </a:r>
          </a:p>
          <a:p>
            <a:pPr algn="just" eaLnBrk="0" hangingPunct="0">
              <a:defRPr/>
            </a:pPr>
            <a:r>
              <a:rPr lang="en-US" sz="2400"/>
              <a:t>Retransmit lost </a:t>
            </a:r>
            <a:r>
              <a:rPr lang="en-US" sz="2400" smtClean="0"/>
              <a:t>packets after a timeout </a:t>
            </a:r>
            <a:r>
              <a:rPr lang="en-US" sz="2400"/>
              <a:t>⇒ </a:t>
            </a:r>
            <a:r>
              <a:rPr lang="en-US" sz="2400" b="1"/>
              <a:t>A</a:t>
            </a:r>
            <a:r>
              <a:rPr lang="en-US" sz="2400"/>
              <a:t>utomatic </a:t>
            </a:r>
            <a:r>
              <a:rPr lang="en-US" sz="2400" b="1"/>
              <a:t>R</a:t>
            </a:r>
            <a:r>
              <a:rPr lang="en-US" sz="2400"/>
              <a:t>epeat re</a:t>
            </a:r>
            <a:r>
              <a:rPr lang="en-US" sz="2400" b="1"/>
              <a:t>Q</a:t>
            </a:r>
            <a:r>
              <a:rPr lang="en-US" sz="2400"/>
              <a:t>uest (ARQ)</a:t>
            </a:r>
            <a:r>
              <a:rPr lang="en-US" sz="2400" smtClean="0">
                <a:latin typeface="+mn-lt"/>
                <a:cs typeface="+mn-cs"/>
              </a:rPr>
              <a:t> </a:t>
            </a:r>
            <a:endParaRPr lang="en-US" sz="2400" dirty="0">
              <a:latin typeface="+mn-lt"/>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b="1" smtClean="0"/>
              <a:t>Go-Back-N ARQ</a:t>
            </a:r>
            <a:br>
              <a:rPr lang="en-US" b="1" smtClean="0"/>
            </a:br>
            <a:r>
              <a:rPr lang="en-US" b="1" smtClean="0"/>
              <a:t> </a:t>
            </a:r>
            <a:endParaRPr lang="en-US"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14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DC1A5E44-8615-49C8-8932-B0F46054BA98}" type="slidenum">
              <a:rPr lang="en-US" sz="1200" smtClean="0"/>
              <a:pPr algn="l"/>
              <a:t>65</a:t>
            </a:fld>
            <a:endParaRPr lang="en-US" sz="1200" smtClean="0"/>
          </a:p>
        </p:txBody>
      </p:sp>
      <p:sp>
        <p:nvSpPr>
          <p:cNvPr id="61445" name="Rectangle 5"/>
          <p:cNvSpPr>
            <a:spLocks noChangeArrowheads="1"/>
          </p:cNvSpPr>
          <p:nvPr/>
        </p:nvSpPr>
        <p:spPr bwMode="auto">
          <a:xfrm>
            <a:off x="488950" y="1222375"/>
            <a:ext cx="82613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eaLnBrk="0" hangingPunct="0">
              <a:buFont typeface="Wingdings" pitchFamily="2" charset="2"/>
              <a:buChar char="§"/>
            </a:pPr>
            <a:r>
              <a:rPr lang="en-US" sz="2400" dirty="0" smtClean="0"/>
              <a:t>What do we retransmit?</a:t>
            </a:r>
          </a:p>
          <a:p>
            <a:pPr marL="342900" indent="-342900" algn="just" eaLnBrk="0" hangingPunct="0">
              <a:buFont typeface="Wingdings" pitchFamily="2" charset="2"/>
              <a:buChar char="§"/>
            </a:pPr>
            <a:r>
              <a:rPr lang="en-US" sz="2400" dirty="0" smtClean="0"/>
              <a:t>Two methods: GBN and SR</a:t>
            </a:r>
          </a:p>
          <a:p>
            <a:pPr marL="342900" indent="-342900" algn="just" eaLnBrk="0" hangingPunct="0">
              <a:buFont typeface="Wingdings" pitchFamily="2" charset="2"/>
              <a:buChar char="§"/>
            </a:pPr>
            <a:r>
              <a:rPr lang="en-US" sz="2400" dirty="0" smtClean="0"/>
              <a:t>GBN: Receiver </a:t>
            </a:r>
            <a:r>
              <a:rPr lang="en-US" sz="2400" dirty="0"/>
              <a:t>does not cache out-of-order </a:t>
            </a:r>
            <a:r>
              <a:rPr lang="en-US" sz="2400" dirty="0" smtClean="0"/>
              <a:t>frames</a:t>
            </a:r>
            <a:endParaRPr lang="en-US" sz="2400" dirty="0"/>
          </a:p>
          <a:p>
            <a:pPr marL="800100" lvl="1" indent="-342900" algn="just" eaLnBrk="0" hangingPunct="0">
              <a:buFont typeface="Wingdings" pitchFamily="2" charset="2"/>
              <a:buChar char="§"/>
            </a:pPr>
            <a:r>
              <a:rPr lang="en-US" sz="2400" dirty="0"/>
              <a:t>Sender has to go back and retransmit all frames after the lost </a:t>
            </a:r>
            <a:r>
              <a:rPr lang="en-US" sz="2400" dirty="0" smtClean="0"/>
              <a:t>frame</a:t>
            </a: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938" y="2900502"/>
            <a:ext cx="3262312"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11116" y="5829497"/>
            <a:ext cx="3738396" cy="400110"/>
          </a:xfrm>
          <a:prstGeom prst="rect">
            <a:avLst/>
          </a:prstGeom>
        </p:spPr>
        <p:txBody>
          <a:bodyPr wrap="none">
            <a:spAutoFit/>
          </a:bodyPr>
          <a:lstStyle/>
          <a:p>
            <a:pPr marL="342900" indent="-342900" algn="just" eaLnBrk="0" hangingPunct="0">
              <a:buFont typeface="Wingdings" pitchFamily="2" charset="2"/>
              <a:buChar char="§"/>
            </a:pPr>
            <a:r>
              <a:rPr lang="en-US" sz="2000" dirty="0" smtClean="0">
                <a:solidFill>
                  <a:srgbClr val="FF0000"/>
                </a:solidFill>
              </a:rPr>
              <a:t>NACK 1 </a:t>
            </a:r>
            <a:r>
              <a:rPr lang="en-US" sz="2000" dirty="0">
                <a:solidFill>
                  <a:srgbClr val="FF0000"/>
                </a:solidFill>
              </a:rPr>
              <a:t>says I did not get 1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b="1" smtClean="0"/>
              <a:t>Selective Repeat ARQ </a:t>
            </a:r>
            <a:endParaRPr lang="en-US"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24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17B6772F-ADC6-4F78-9DDE-4BE61D8BC9A6}" type="slidenum">
              <a:rPr lang="en-US" sz="1200" smtClean="0"/>
              <a:pPr algn="l"/>
              <a:t>66</a:t>
            </a:fld>
            <a:endParaRPr lang="en-US" sz="1200" smtClean="0"/>
          </a:p>
        </p:txBody>
      </p:sp>
      <p:sp>
        <p:nvSpPr>
          <p:cNvPr id="62469" name="Rectangle 5"/>
          <p:cNvSpPr>
            <a:spLocks noChangeArrowheads="1"/>
          </p:cNvSpPr>
          <p:nvPr/>
        </p:nvSpPr>
        <p:spPr bwMode="auto">
          <a:xfrm>
            <a:off x="488950" y="1222375"/>
            <a:ext cx="8261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eaLnBrk="0" hangingPunct="0">
              <a:buFont typeface="Wingdings" pitchFamily="2" charset="2"/>
              <a:buChar char="§"/>
            </a:pPr>
            <a:r>
              <a:rPr lang="en-US" sz="2400"/>
              <a:t>Receiver caches out-of-order frames</a:t>
            </a:r>
          </a:p>
          <a:p>
            <a:pPr marL="342900" indent="-342900" algn="just" eaLnBrk="0" hangingPunct="0">
              <a:buFont typeface="Wingdings" pitchFamily="2" charset="2"/>
              <a:buChar char="§"/>
            </a:pPr>
            <a:r>
              <a:rPr lang="en-US" sz="2400"/>
              <a:t>Sender retransmits only the lost frame</a:t>
            </a:r>
          </a:p>
          <a:p>
            <a:pPr marL="342900" indent="-342900" algn="just" eaLnBrk="0" hangingPunct="0">
              <a:buFont typeface="Wingdings" pitchFamily="2" charset="2"/>
              <a:buChar char="§"/>
            </a:pPr>
            <a:r>
              <a:rPr lang="en-US" sz="2400"/>
              <a:t>Also known as selective reject ARQ</a:t>
            </a:r>
          </a:p>
        </p:txBody>
      </p:sp>
      <p:pic>
        <p:nvPicPr>
          <p:cNvPr id="624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2635250"/>
            <a:ext cx="3678237"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b="1" smtClean="0"/>
              <a:t>Selective Repeat: Window Size </a:t>
            </a:r>
            <a:endParaRPr lang="en-US"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34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A4E0BD7B-89D1-41B8-A3B4-1063E5B3B3AF}" type="slidenum">
              <a:rPr lang="en-US" sz="1200" smtClean="0"/>
              <a:pPr algn="l"/>
              <a:t>67</a:t>
            </a:fld>
            <a:endParaRPr lang="en-US" sz="1200" smtClean="0"/>
          </a:p>
        </p:txBody>
      </p:sp>
      <p:pic>
        <p:nvPicPr>
          <p:cNvPr id="634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779879"/>
            <a:ext cx="4400550" cy="38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7313" y="4839186"/>
            <a:ext cx="8773812" cy="830997"/>
          </a:xfrm>
          <a:prstGeom prst="rect">
            <a:avLst/>
          </a:prstGeom>
          <a:noFill/>
        </p:spPr>
        <p:txBody>
          <a:bodyPr wrap="none" rtlCol="0">
            <a:spAutoFit/>
          </a:bodyPr>
          <a:lstStyle/>
          <a:p>
            <a:r>
              <a:rPr lang="en-GB" sz="2400" smtClean="0"/>
              <a:t>If the </a:t>
            </a:r>
            <a:r>
              <a:rPr lang="en-GB" sz="2400" smtClean="0">
                <a:solidFill>
                  <a:srgbClr val="FF0000"/>
                </a:solidFill>
              </a:rPr>
              <a:t>window size is 4, </a:t>
            </a:r>
            <a:r>
              <a:rPr lang="en-GB" sz="2400" smtClean="0"/>
              <a:t>( sending sequence: 0,1,2,3</a:t>
            </a:r>
            <a:r>
              <a:rPr lang="en-GB" sz="2400"/>
              <a:t>, </a:t>
            </a:r>
            <a:r>
              <a:rPr lang="en-GB" sz="2400" smtClean="0"/>
              <a:t>0,1,2,3)</a:t>
            </a:r>
            <a:endParaRPr lang="en-GB" sz="2400"/>
          </a:p>
          <a:p>
            <a:r>
              <a:rPr lang="en-GB" sz="2400" smtClean="0"/>
              <a:t>then problem, can not send 0 again as 0 is already outstanding</a:t>
            </a:r>
            <a:endParaRPr lang="en-GB" sz="2400"/>
          </a:p>
        </p:txBody>
      </p:sp>
      <p:sp>
        <p:nvSpPr>
          <p:cNvPr id="4" name="TextBox 3"/>
          <p:cNvSpPr txBox="1"/>
          <p:nvPr/>
        </p:nvSpPr>
        <p:spPr>
          <a:xfrm>
            <a:off x="733689" y="2015067"/>
            <a:ext cx="1485636" cy="830997"/>
          </a:xfrm>
          <a:prstGeom prst="rect">
            <a:avLst/>
          </a:prstGeom>
          <a:noFill/>
        </p:spPr>
        <p:txBody>
          <a:bodyPr wrap="square" rtlCol="0">
            <a:spAutoFit/>
          </a:bodyPr>
          <a:lstStyle/>
          <a:p>
            <a:r>
              <a:rPr lang="en-GB" sz="2400" smtClean="0"/>
              <a:t>Window size=7</a:t>
            </a:r>
            <a:endParaRPr lang="en-GB" sz="2400"/>
          </a:p>
        </p:txBody>
      </p:sp>
      <p:sp>
        <p:nvSpPr>
          <p:cNvPr id="9" name="TextBox 8"/>
          <p:cNvSpPr txBox="1"/>
          <p:nvPr/>
        </p:nvSpPr>
        <p:spPr>
          <a:xfrm>
            <a:off x="286580" y="5844580"/>
            <a:ext cx="6196633" cy="830997"/>
          </a:xfrm>
          <a:prstGeom prst="rect">
            <a:avLst/>
          </a:prstGeom>
          <a:noFill/>
        </p:spPr>
        <p:txBody>
          <a:bodyPr wrap="none" rtlCol="0">
            <a:spAutoFit/>
          </a:bodyPr>
          <a:lstStyle/>
          <a:p>
            <a:r>
              <a:rPr lang="en-GB" sz="2400" smtClean="0">
                <a:solidFill>
                  <a:srgbClr val="FF0000"/>
                </a:solidFill>
              </a:rPr>
              <a:t>Sequence number space &gt;= 2  Window size</a:t>
            </a:r>
          </a:p>
          <a:p>
            <a:r>
              <a:rPr lang="en-GB" sz="2400" smtClean="0"/>
              <a:t>Window size&lt;2</a:t>
            </a:r>
            <a:r>
              <a:rPr lang="en-GB" sz="2400" baseline="30000" smtClean="0"/>
              <a:t>n-1</a:t>
            </a:r>
            <a:endParaRPr lang="en-GB" sz="2400" baseline="30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b="1" smtClean="0"/>
              <a:t>Transport Layer Design Issues </a:t>
            </a:r>
            <a:endParaRPr lang="en-US"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45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E3BC3769-8FAA-4268-B77E-51A3ACFDCB9A}" type="slidenum">
              <a:rPr lang="en-US" sz="1200" smtClean="0"/>
              <a:pPr algn="l"/>
              <a:t>68</a:t>
            </a:fld>
            <a:endParaRPr lang="en-US" sz="1200" smtClean="0"/>
          </a:p>
        </p:txBody>
      </p:sp>
      <p:sp>
        <p:nvSpPr>
          <p:cNvPr id="64517" name="Rectangle 4"/>
          <p:cNvSpPr>
            <a:spLocks noChangeArrowheads="1"/>
          </p:cNvSpPr>
          <p:nvPr/>
        </p:nvSpPr>
        <p:spPr bwMode="auto">
          <a:xfrm>
            <a:off x="377825" y="1243013"/>
            <a:ext cx="827722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buFont typeface="Wingdings" pitchFamily="2" charset="2"/>
              <a:buChar char="§"/>
            </a:pPr>
            <a:endParaRPr lang="en-US" sz="2000" dirty="0">
              <a:solidFill>
                <a:srgbClr val="000000"/>
              </a:solidFill>
              <a:latin typeface="Times New Roman" pitchFamily="18" charset="0"/>
            </a:endParaRPr>
          </a:p>
          <a:p>
            <a:pPr marL="342900" indent="-342900" algn="just" eaLnBrk="0" hangingPunct="0">
              <a:spcAft>
                <a:spcPts val="600"/>
              </a:spcAft>
              <a:buFont typeface="Wingdings" pitchFamily="2" charset="2"/>
              <a:buChar char="§"/>
            </a:pPr>
            <a:r>
              <a:rPr lang="en-US" sz="2400" dirty="0">
                <a:solidFill>
                  <a:srgbClr val="000000"/>
                </a:solidFill>
                <a:latin typeface="+mn-lt"/>
              </a:rPr>
              <a:t>Multiplexing/</a:t>
            </a:r>
            <a:r>
              <a:rPr lang="en-US" sz="2400" dirty="0" err="1">
                <a:solidFill>
                  <a:srgbClr val="000000"/>
                </a:solidFill>
                <a:latin typeface="+mn-lt"/>
              </a:rPr>
              <a:t>demultiplexing</a:t>
            </a:r>
            <a:r>
              <a:rPr lang="en-US" sz="2400" dirty="0">
                <a:solidFill>
                  <a:srgbClr val="000000"/>
                </a:solidFill>
                <a:latin typeface="+mn-lt"/>
              </a:rPr>
              <a:t> by a combination of source and destination IP addresses and port numbers. </a:t>
            </a:r>
          </a:p>
          <a:p>
            <a:pPr marL="342900" indent="-342900" algn="just" eaLnBrk="0" hangingPunct="0">
              <a:spcAft>
                <a:spcPts val="600"/>
              </a:spcAft>
              <a:buFont typeface="Wingdings" pitchFamily="2" charset="2"/>
              <a:buChar char="§"/>
            </a:pPr>
            <a:r>
              <a:rPr lang="en-US" sz="2400" dirty="0">
                <a:solidFill>
                  <a:srgbClr val="000000"/>
                </a:solidFill>
                <a:latin typeface="+mn-lt"/>
              </a:rPr>
              <a:t>Window flow control is better for long-distance or high-speed networks </a:t>
            </a:r>
          </a:p>
          <a:p>
            <a:pPr marL="342900" indent="-342900" algn="just" eaLnBrk="0" hangingPunct="0">
              <a:spcAft>
                <a:spcPts val="600"/>
              </a:spcAft>
              <a:buFont typeface="Wingdings" pitchFamily="2" charset="2"/>
              <a:buChar char="§"/>
            </a:pPr>
            <a:r>
              <a:rPr lang="en-US" sz="2400" dirty="0">
                <a:solidFill>
                  <a:srgbClr val="000000"/>
                </a:solidFill>
                <a:latin typeface="+mn-lt"/>
              </a:rPr>
              <a:t>Longer distance or higher speed ⇒ Larger α ⇒ Larger window is better </a:t>
            </a:r>
          </a:p>
          <a:p>
            <a:pPr marL="342900" indent="-342900" algn="just" eaLnBrk="0" hangingPunct="0">
              <a:spcAft>
                <a:spcPts val="600"/>
              </a:spcAft>
              <a:buFont typeface="Wingdings" pitchFamily="2" charset="2"/>
              <a:buChar char="§"/>
            </a:pPr>
            <a:r>
              <a:rPr lang="en-US" sz="2400" dirty="0">
                <a:solidFill>
                  <a:srgbClr val="000000"/>
                </a:solidFill>
                <a:latin typeface="+mn-lt"/>
              </a:rPr>
              <a:t>Stop and </a:t>
            </a:r>
            <a:r>
              <a:rPr lang="en-US" sz="2400" dirty="0" err="1">
                <a:solidFill>
                  <a:srgbClr val="000000"/>
                </a:solidFill>
                <a:latin typeface="+mn-lt"/>
              </a:rPr>
              <a:t>and</a:t>
            </a:r>
            <a:r>
              <a:rPr lang="en-US" sz="2400" dirty="0">
                <a:solidFill>
                  <a:srgbClr val="000000"/>
                </a:solidFill>
                <a:latin typeface="+mn-lt"/>
              </a:rPr>
              <a:t> wait flow control is ok for short distance or low-speed networks </a:t>
            </a:r>
          </a:p>
          <a:p>
            <a:pPr marL="342900" indent="-342900" algn="just" eaLnBrk="0" hangingPunct="0">
              <a:spcAft>
                <a:spcPts val="600"/>
              </a:spcAft>
              <a:buFont typeface="Wingdings" pitchFamily="2" charset="2"/>
              <a:buChar char="§"/>
            </a:pPr>
            <a:r>
              <a:rPr lang="en-US" sz="2400" dirty="0">
                <a:solidFill>
                  <a:srgbClr val="FF0000"/>
                </a:solidFill>
                <a:latin typeface="+mn-lt"/>
              </a:rPr>
              <a:t>Selective repeat </a:t>
            </a:r>
            <a:r>
              <a:rPr lang="en-US" sz="2400" dirty="0">
                <a:solidFill>
                  <a:srgbClr val="000000"/>
                </a:solidFill>
                <a:latin typeface="+mn-lt"/>
              </a:rPr>
              <a:t>is better than </a:t>
            </a:r>
            <a:r>
              <a:rPr lang="en-US" sz="2400" dirty="0">
                <a:solidFill>
                  <a:srgbClr val="FF0000"/>
                </a:solidFill>
                <a:latin typeface="+mn-lt"/>
              </a:rPr>
              <a:t>stop and wait ARQ </a:t>
            </a:r>
            <a:r>
              <a:rPr lang="en-US" sz="2400" dirty="0" smtClean="0">
                <a:latin typeface="+mn-lt"/>
              </a:rPr>
              <a:t>only</a:t>
            </a:r>
            <a:r>
              <a:rPr lang="en-US" sz="2400" dirty="0" smtClean="0">
                <a:solidFill>
                  <a:srgbClr val="000000"/>
                </a:solidFill>
                <a:latin typeface="+mn-lt"/>
              </a:rPr>
              <a:t> </a:t>
            </a:r>
            <a:r>
              <a:rPr lang="en-US" sz="2400" dirty="0">
                <a:solidFill>
                  <a:srgbClr val="000000"/>
                </a:solidFill>
                <a:latin typeface="+mn-lt"/>
              </a:rPr>
              <a:t>slightly better than go-back-N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553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2A8FF4B7-37FB-43C9-A5B5-02941F03AF8D}" type="slidenum">
              <a:rPr lang="en-US" sz="1200" smtClean="0"/>
              <a:pPr algn="l"/>
              <a:t>69</a:t>
            </a:fld>
            <a:endParaRPr lang="en-US" sz="1200" smtClean="0"/>
          </a:p>
        </p:txBody>
      </p:sp>
      <p:sp>
        <p:nvSpPr>
          <p:cNvPr id="65540" name="Rectangle 3"/>
          <p:cNvSpPr>
            <a:spLocks noChangeArrowheads="1"/>
          </p:cNvSpPr>
          <p:nvPr/>
        </p:nvSpPr>
        <p:spPr bwMode="auto">
          <a:xfrm>
            <a:off x="3783013" y="3006725"/>
            <a:ext cx="1041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3200" b="1">
                <a:solidFill>
                  <a:srgbClr val="FF0000"/>
                </a:solidFill>
              </a:rPr>
              <a:t>TCP</a:t>
            </a:r>
            <a:r>
              <a:rPr lang="en-US" b="1"/>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Protocol Layers</a:t>
            </a: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58F9BC1F-B873-405D-9320-96A529E1EE4D}" type="slidenum">
              <a:rPr lang="en-US" sz="1200" smtClean="0"/>
              <a:pPr algn="l"/>
              <a:t>7</a:t>
            </a:fld>
            <a:endParaRPr lang="en-US" sz="1200" smtClean="0"/>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60500"/>
            <a:ext cx="8012113"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568892" y="538843"/>
            <a:ext cx="7772400" cy="809625"/>
          </a:xfrm>
        </p:spPr>
        <p:txBody>
          <a:bodyPr/>
          <a:lstStyle/>
          <a:p>
            <a:r>
              <a:rPr lang="en-US" b="1" dirty="0" smtClean="0">
                <a:solidFill>
                  <a:srgbClr val="FF0000"/>
                </a:solidFill>
              </a:rPr>
              <a:t>TCP</a:t>
            </a:r>
            <a:endParaRPr lang="en-US" dirty="0"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65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04D263A8-1E9A-48BC-9894-3910CCEC5C6A}" type="slidenum">
              <a:rPr lang="en-US" sz="1200" smtClean="0"/>
              <a:pPr algn="l"/>
              <a:t>70</a:t>
            </a:fld>
            <a:endParaRPr lang="en-US" sz="1200" smtClean="0"/>
          </a:p>
        </p:txBody>
      </p:sp>
      <p:sp>
        <p:nvSpPr>
          <p:cNvPr id="6" name="Rectangle 5"/>
          <p:cNvSpPr/>
          <p:nvPr/>
        </p:nvSpPr>
        <p:spPr>
          <a:xfrm>
            <a:off x="745898" y="1550534"/>
            <a:ext cx="7418388" cy="3416320"/>
          </a:xfrm>
          <a:prstGeom prst="rect">
            <a:avLst/>
          </a:prstGeom>
        </p:spPr>
        <p:txBody>
          <a:bodyPr wrap="square">
            <a:spAutoFit/>
          </a:bodyPr>
          <a:lstStyle/>
          <a:p>
            <a:pPr eaLnBrk="0" hangingPunct="0">
              <a:defRPr/>
            </a:pPr>
            <a:r>
              <a:rPr lang="en-US" sz="2800" b="1" dirty="0" smtClean="0">
                <a:solidFill>
                  <a:srgbClr val="000099"/>
                </a:solidFill>
                <a:latin typeface="+mn-lt"/>
                <a:cs typeface="+mn-cs"/>
              </a:rPr>
              <a:t>Topics</a:t>
            </a:r>
          </a:p>
          <a:p>
            <a:pPr eaLnBrk="0" hangingPunct="0">
              <a:defRPr/>
            </a:pPr>
            <a:endParaRPr lang="en-US" sz="2800" b="1" dirty="0">
              <a:solidFill>
                <a:srgbClr val="000099"/>
              </a:solidFill>
              <a:latin typeface="+mn-lt"/>
              <a:cs typeface="+mn-cs"/>
            </a:endParaRPr>
          </a:p>
          <a:p>
            <a:pPr marL="285750" indent="-285750" eaLnBrk="0" hangingPunct="0">
              <a:spcAft>
                <a:spcPts val="600"/>
              </a:spcAft>
              <a:buFont typeface="Wingdings" pitchFamily="2" charset="2"/>
              <a:buChar char="§"/>
              <a:defRPr/>
            </a:pPr>
            <a:r>
              <a:rPr lang="en-US" sz="2800" dirty="0">
                <a:solidFill>
                  <a:srgbClr val="000000"/>
                </a:solidFill>
                <a:latin typeface="+mn-lt"/>
                <a:cs typeface="+mn-cs"/>
              </a:rPr>
              <a:t>TCP Header Format, Options, Checksum </a:t>
            </a:r>
          </a:p>
          <a:p>
            <a:pPr marL="285750" indent="-285750" eaLnBrk="0" hangingPunct="0">
              <a:spcAft>
                <a:spcPts val="600"/>
              </a:spcAft>
              <a:buFont typeface="Wingdings" pitchFamily="2" charset="2"/>
              <a:buChar char="§"/>
              <a:defRPr/>
            </a:pPr>
            <a:r>
              <a:rPr lang="en-US" sz="2800" dirty="0">
                <a:solidFill>
                  <a:srgbClr val="000000"/>
                </a:solidFill>
                <a:latin typeface="+mn-lt"/>
                <a:cs typeface="+mn-cs"/>
              </a:rPr>
              <a:t>TCP Connection Management </a:t>
            </a:r>
          </a:p>
          <a:p>
            <a:pPr marL="285750" indent="-285750" eaLnBrk="0" hangingPunct="0">
              <a:spcAft>
                <a:spcPts val="600"/>
              </a:spcAft>
              <a:buFont typeface="Wingdings" pitchFamily="2" charset="2"/>
              <a:buChar char="§"/>
              <a:defRPr/>
            </a:pPr>
            <a:r>
              <a:rPr lang="en-US" sz="2800" dirty="0">
                <a:solidFill>
                  <a:srgbClr val="000000"/>
                </a:solidFill>
                <a:latin typeface="+mn-lt"/>
                <a:cs typeface="+mn-cs"/>
              </a:rPr>
              <a:t>Round Trip Time Estimation </a:t>
            </a:r>
          </a:p>
          <a:p>
            <a:pPr marL="285750" indent="-285750" eaLnBrk="0" hangingPunct="0">
              <a:spcAft>
                <a:spcPts val="600"/>
              </a:spcAft>
              <a:buFont typeface="Wingdings" pitchFamily="2" charset="2"/>
              <a:buChar char="§"/>
              <a:defRPr/>
            </a:pPr>
            <a:r>
              <a:rPr lang="en-US" sz="2800" dirty="0">
                <a:solidFill>
                  <a:srgbClr val="000000"/>
                </a:solidFill>
                <a:latin typeface="+mn-lt"/>
                <a:cs typeface="+mn-cs"/>
              </a:rPr>
              <a:t>Principles of Congestion Control </a:t>
            </a:r>
          </a:p>
          <a:p>
            <a:pPr marL="285750" indent="-285750" eaLnBrk="0" hangingPunct="0">
              <a:spcAft>
                <a:spcPts val="600"/>
              </a:spcAft>
              <a:buFont typeface="Wingdings" pitchFamily="2" charset="2"/>
              <a:buChar char="§"/>
              <a:defRPr/>
            </a:pPr>
            <a:r>
              <a:rPr lang="en-US" sz="2800" dirty="0">
                <a:solidFill>
                  <a:srgbClr val="000000"/>
                </a:solidFill>
                <a:latin typeface="+mn-lt"/>
                <a:cs typeface="+mn-cs"/>
              </a:rPr>
              <a:t>Slow Start Congestion Control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b="1" smtClean="0"/>
              <a:t>Key Features of TCP</a:t>
            </a:r>
            <a:endParaRPr lang="en-US" smtClean="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75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23EA1E6B-B78F-4761-9B89-7ADAAB4B9865}" type="slidenum">
              <a:rPr lang="en-US" sz="1200" smtClean="0"/>
              <a:pPr algn="l"/>
              <a:t>71</a:t>
            </a:fld>
            <a:endParaRPr lang="en-US" sz="1200" smtClean="0"/>
          </a:p>
        </p:txBody>
      </p:sp>
      <p:sp>
        <p:nvSpPr>
          <p:cNvPr id="67589" name="Rectangle 4"/>
          <p:cNvSpPr>
            <a:spLocks noChangeArrowheads="1"/>
          </p:cNvSpPr>
          <p:nvPr/>
        </p:nvSpPr>
        <p:spPr bwMode="auto">
          <a:xfrm>
            <a:off x="228600" y="936050"/>
            <a:ext cx="862148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r>
              <a:rPr lang="en-US" sz="2400" b="1" dirty="0" smtClean="0">
                <a:solidFill>
                  <a:srgbClr val="053BE8"/>
                </a:solidFill>
                <a:latin typeface="+mn-lt"/>
              </a:rPr>
              <a:t>Point-to-Point</a:t>
            </a:r>
            <a:r>
              <a:rPr lang="en-US" sz="2400" dirty="0">
                <a:solidFill>
                  <a:srgbClr val="000000"/>
                </a:solidFill>
                <a:latin typeface="+mn-lt"/>
              </a:rPr>
              <a:t>: One sender, one receiver </a:t>
            </a:r>
          </a:p>
          <a:p>
            <a:pPr algn="just" eaLnBrk="0" hangingPunct="0"/>
            <a:r>
              <a:rPr lang="en-US" sz="2400" b="1" dirty="0">
                <a:solidFill>
                  <a:srgbClr val="053BE8"/>
                </a:solidFill>
                <a:latin typeface="+mn-lt"/>
              </a:rPr>
              <a:t>Byte Stream</a:t>
            </a:r>
            <a:r>
              <a:rPr lang="en-US" sz="2400" dirty="0">
                <a:solidFill>
                  <a:srgbClr val="000000"/>
                </a:solidFill>
                <a:latin typeface="+mn-lt"/>
              </a:rPr>
              <a:t>: No message boundaries. TCP makes “segments” </a:t>
            </a:r>
            <a:endParaRPr lang="en-US" sz="2400" dirty="0" smtClean="0">
              <a:solidFill>
                <a:srgbClr val="000000"/>
              </a:solidFill>
              <a:latin typeface="+mn-lt"/>
            </a:endParaRPr>
          </a:p>
          <a:p>
            <a:pPr algn="just" eaLnBrk="0" hangingPunct="0"/>
            <a:endParaRPr lang="en-US" sz="2400" dirty="0">
              <a:solidFill>
                <a:srgbClr val="000000"/>
              </a:solidFill>
              <a:latin typeface="+mn-lt"/>
            </a:endParaRPr>
          </a:p>
          <a:p>
            <a:pPr algn="just" eaLnBrk="0" hangingPunct="0"/>
            <a:endParaRPr lang="en-US" sz="2400" dirty="0">
              <a:solidFill>
                <a:srgbClr val="000000"/>
              </a:solidFill>
              <a:latin typeface="+mn-lt"/>
            </a:endParaRPr>
          </a:p>
          <a:p>
            <a:pPr algn="just" eaLnBrk="0" hangingPunct="0"/>
            <a:endParaRPr lang="en-US" sz="2400" b="1" dirty="0" smtClean="0">
              <a:solidFill>
                <a:srgbClr val="053BE8"/>
              </a:solidFill>
              <a:latin typeface="+mn-lt"/>
            </a:endParaRPr>
          </a:p>
          <a:p>
            <a:pPr algn="just" eaLnBrk="0" hangingPunct="0"/>
            <a:r>
              <a:rPr lang="en-US" sz="2400" b="1" dirty="0" smtClean="0">
                <a:solidFill>
                  <a:srgbClr val="053BE8"/>
                </a:solidFill>
                <a:latin typeface="+mn-lt"/>
              </a:rPr>
              <a:t>Maximum </a:t>
            </a:r>
            <a:r>
              <a:rPr lang="en-US" sz="2400" b="1" dirty="0">
                <a:solidFill>
                  <a:srgbClr val="053BE8"/>
                </a:solidFill>
                <a:latin typeface="+mn-lt"/>
              </a:rPr>
              <a:t>segment size </a:t>
            </a:r>
            <a:r>
              <a:rPr lang="en-US" sz="2400" dirty="0">
                <a:solidFill>
                  <a:srgbClr val="000000"/>
                </a:solidFill>
                <a:latin typeface="+mn-lt"/>
              </a:rPr>
              <a:t>(MSS) </a:t>
            </a:r>
          </a:p>
          <a:p>
            <a:pPr algn="just" eaLnBrk="0" hangingPunct="0"/>
            <a:r>
              <a:rPr lang="en-US" sz="2400" b="1" dirty="0">
                <a:solidFill>
                  <a:srgbClr val="053BE8"/>
                </a:solidFill>
                <a:latin typeface="+mn-lt"/>
              </a:rPr>
              <a:t>Connection Oriented</a:t>
            </a:r>
            <a:r>
              <a:rPr lang="en-US" sz="2400" dirty="0">
                <a:solidFill>
                  <a:srgbClr val="000000"/>
                </a:solidFill>
                <a:latin typeface="+mn-lt"/>
              </a:rPr>
              <a:t>: Handshake to initialize states before data exchange </a:t>
            </a:r>
            <a:endParaRPr lang="en-US" sz="2400" dirty="0" smtClean="0">
              <a:solidFill>
                <a:srgbClr val="000000"/>
              </a:solidFill>
              <a:latin typeface="+mn-lt"/>
            </a:endParaRPr>
          </a:p>
          <a:p>
            <a:pPr algn="just" eaLnBrk="0" hangingPunct="0"/>
            <a:endParaRPr lang="en-US" sz="2400" dirty="0">
              <a:solidFill>
                <a:srgbClr val="000000"/>
              </a:solidFill>
              <a:latin typeface="+mn-lt"/>
            </a:endParaRPr>
          </a:p>
          <a:p>
            <a:pPr algn="just" eaLnBrk="0" hangingPunct="0"/>
            <a:r>
              <a:rPr lang="en-US" sz="2400" b="1" dirty="0">
                <a:solidFill>
                  <a:srgbClr val="053BE8"/>
                </a:solidFill>
                <a:latin typeface="+mn-lt"/>
              </a:rPr>
              <a:t>Full Duplex</a:t>
            </a:r>
            <a:r>
              <a:rPr lang="en-US" sz="2400" dirty="0">
                <a:solidFill>
                  <a:srgbClr val="000000"/>
                </a:solidFill>
                <a:latin typeface="+mn-lt"/>
              </a:rPr>
              <a:t>: Bidirectional data flow in one connection </a:t>
            </a:r>
          </a:p>
          <a:p>
            <a:pPr algn="just" eaLnBrk="0" hangingPunct="0"/>
            <a:r>
              <a:rPr lang="en-US" sz="2400" b="1" dirty="0">
                <a:solidFill>
                  <a:srgbClr val="053BE8"/>
                </a:solidFill>
                <a:latin typeface="+mn-lt"/>
              </a:rPr>
              <a:t>Reliable</a:t>
            </a:r>
            <a:r>
              <a:rPr lang="en-US" sz="2400" dirty="0">
                <a:solidFill>
                  <a:srgbClr val="000000"/>
                </a:solidFill>
                <a:latin typeface="+mn-lt"/>
              </a:rPr>
              <a:t>: In-order byte delivery </a:t>
            </a:r>
          </a:p>
          <a:p>
            <a:pPr algn="just" eaLnBrk="0" hangingPunct="0"/>
            <a:r>
              <a:rPr lang="en-US" sz="2400" b="1" dirty="0">
                <a:solidFill>
                  <a:srgbClr val="053BE8"/>
                </a:solidFill>
                <a:latin typeface="+mn-lt"/>
              </a:rPr>
              <a:t>Flow control</a:t>
            </a:r>
            <a:r>
              <a:rPr lang="en-US" sz="2400" dirty="0">
                <a:solidFill>
                  <a:srgbClr val="000000"/>
                </a:solidFill>
                <a:latin typeface="+mn-lt"/>
              </a:rPr>
              <a:t>: To avoid receiver buffer overflow </a:t>
            </a:r>
          </a:p>
          <a:p>
            <a:pPr algn="just" eaLnBrk="0" hangingPunct="0"/>
            <a:r>
              <a:rPr lang="en-US" sz="2400" b="1" dirty="0">
                <a:solidFill>
                  <a:srgbClr val="053BE8"/>
                </a:solidFill>
                <a:latin typeface="+mn-lt"/>
              </a:rPr>
              <a:t>Congestion control</a:t>
            </a:r>
            <a:r>
              <a:rPr lang="en-US" sz="2400" dirty="0">
                <a:solidFill>
                  <a:srgbClr val="000000"/>
                </a:solidFill>
                <a:latin typeface="+mn-lt"/>
              </a:rPr>
              <a:t>: To avoid network router buffer </a:t>
            </a:r>
            <a:endParaRPr lang="en-US" sz="2400" dirty="0" smtClean="0">
              <a:solidFill>
                <a:srgbClr val="000000"/>
              </a:solidFill>
              <a:latin typeface="+mn-lt"/>
            </a:endParaRPr>
          </a:p>
          <a:p>
            <a:pPr algn="just" eaLnBrk="0" hangingPunct="0"/>
            <a:r>
              <a:rPr lang="en-US" sz="2400" dirty="0">
                <a:solidFill>
                  <a:srgbClr val="000000"/>
                </a:solidFill>
                <a:latin typeface="+mn-lt"/>
              </a:rPr>
              <a:t> </a:t>
            </a:r>
            <a:r>
              <a:rPr lang="en-US" sz="2400" dirty="0" smtClean="0">
                <a:solidFill>
                  <a:srgbClr val="000000"/>
                </a:solidFill>
                <a:latin typeface="+mn-lt"/>
              </a:rPr>
              <a:t>                                 overflow </a:t>
            </a:r>
            <a:endParaRPr lang="en-US" sz="2400" dirty="0">
              <a:solidFill>
                <a:srgbClr val="000000"/>
              </a:solidFill>
              <a:latin typeface="+mn-lt"/>
            </a:endParaRPr>
          </a:p>
          <a:p>
            <a:pPr eaLnBrk="0" hangingPunct="0"/>
            <a:endParaRPr lang="en-US" dirty="0">
              <a:solidFill>
                <a:srgbClr val="000000"/>
              </a:solidFill>
              <a:latin typeface="Times New Roman" pitchFamily="18" charset="0"/>
            </a:endParaRPr>
          </a:p>
        </p:txBody>
      </p:sp>
      <p:pic>
        <p:nvPicPr>
          <p:cNvPr id="2" name="Picture 1"/>
          <p:cNvPicPr>
            <a:picLocks noChangeAspect="1"/>
          </p:cNvPicPr>
          <p:nvPr/>
        </p:nvPicPr>
        <p:blipFill>
          <a:blip r:embed="rId2"/>
          <a:stretch>
            <a:fillRect/>
          </a:stretch>
        </p:blipFill>
        <p:spPr>
          <a:xfrm>
            <a:off x="6170017" y="1038225"/>
            <a:ext cx="1709341" cy="363750"/>
          </a:xfrm>
          <a:prstGeom prst="rect">
            <a:avLst/>
          </a:prstGeom>
        </p:spPr>
      </p:pic>
      <p:pic>
        <p:nvPicPr>
          <p:cNvPr id="6" name="Picture 5"/>
          <p:cNvPicPr>
            <a:picLocks noChangeAspect="1"/>
          </p:cNvPicPr>
          <p:nvPr/>
        </p:nvPicPr>
        <p:blipFill>
          <a:blip r:embed="rId3"/>
          <a:stretch>
            <a:fillRect/>
          </a:stretch>
        </p:blipFill>
        <p:spPr>
          <a:xfrm>
            <a:off x="3739243" y="3488470"/>
            <a:ext cx="2688629" cy="842268"/>
          </a:xfrm>
          <a:prstGeom prst="rect">
            <a:avLst/>
          </a:prstGeom>
        </p:spPr>
      </p:pic>
      <p:pic>
        <p:nvPicPr>
          <p:cNvPr id="7" name="Picture 6"/>
          <p:cNvPicPr>
            <a:picLocks noChangeAspect="1"/>
          </p:cNvPicPr>
          <p:nvPr/>
        </p:nvPicPr>
        <p:blipFill>
          <a:blip r:embed="rId4"/>
          <a:stretch>
            <a:fillRect/>
          </a:stretch>
        </p:blipFill>
        <p:spPr>
          <a:xfrm>
            <a:off x="7672371" y="4330738"/>
            <a:ext cx="800117" cy="336469"/>
          </a:xfrm>
          <a:prstGeom prst="rect">
            <a:avLst/>
          </a:prstGeom>
        </p:spPr>
      </p:pic>
      <p:pic>
        <p:nvPicPr>
          <p:cNvPr id="8" name="Picture 7"/>
          <p:cNvPicPr>
            <a:picLocks noChangeAspect="1"/>
          </p:cNvPicPr>
          <p:nvPr/>
        </p:nvPicPr>
        <p:blipFill>
          <a:blip r:embed="rId5"/>
          <a:stretch>
            <a:fillRect/>
          </a:stretch>
        </p:blipFill>
        <p:spPr>
          <a:xfrm>
            <a:off x="7672371" y="4693528"/>
            <a:ext cx="869375" cy="923711"/>
          </a:xfrm>
          <a:prstGeom prst="rect">
            <a:avLst/>
          </a:prstGeom>
        </p:spPr>
      </p:pic>
      <p:pic>
        <p:nvPicPr>
          <p:cNvPr id="9" name="Picture 8"/>
          <p:cNvPicPr>
            <a:picLocks noChangeAspect="1"/>
          </p:cNvPicPr>
          <p:nvPr/>
        </p:nvPicPr>
        <p:blipFill>
          <a:blip r:embed="rId6"/>
          <a:stretch>
            <a:fillRect/>
          </a:stretch>
        </p:blipFill>
        <p:spPr>
          <a:xfrm>
            <a:off x="614362" y="1838906"/>
            <a:ext cx="7610475" cy="85725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b="1" dirty="0">
                <a:solidFill>
                  <a:srgbClr val="002060"/>
                </a:solidFill>
                <a:latin typeface="+mj-lt"/>
              </a:rPr>
              <a:t>Transmission Control Protocol </a:t>
            </a:r>
            <a:endParaRPr lang="en-US" dirty="0" smtClean="0">
              <a:solidFill>
                <a:srgbClr val="002060"/>
              </a:solidFill>
              <a:latin typeface="+mj-lt"/>
            </a:endParaRP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86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3F8369BE-0C05-4FC5-AB34-0A3ECF08AC49}" type="slidenum">
              <a:rPr lang="en-US" sz="1200" smtClean="0"/>
              <a:pPr algn="l"/>
              <a:t>72</a:t>
            </a:fld>
            <a:endParaRPr lang="en-US" sz="1200" smtClean="0"/>
          </a:p>
        </p:txBody>
      </p:sp>
      <p:sp>
        <p:nvSpPr>
          <p:cNvPr id="5" name="Rectangle 4"/>
          <p:cNvSpPr/>
          <p:nvPr/>
        </p:nvSpPr>
        <p:spPr>
          <a:xfrm>
            <a:off x="646113" y="1452563"/>
            <a:ext cx="7662862" cy="4185761"/>
          </a:xfrm>
          <a:prstGeom prst="rect">
            <a:avLst/>
          </a:prstGeom>
        </p:spPr>
        <p:txBody>
          <a:bodyPr>
            <a:spAutoFit/>
          </a:bodyPr>
          <a:lstStyle/>
          <a:p>
            <a:pPr algn="just" eaLnBrk="0" hangingPunct="0">
              <a:spcAft>
                <a:spcPts val="600"/>
              </a:spcAft>
              <a:defRPr/>
            </a:pPr>
            <a:endParaRPr lang="en-US" sz="900" dirty="0">
              <a:solidFill>
                <a:srgbClr val="000000"/>
              </a:solidFill>
              <a:latin typeface="+mn-lt"/>
              <a:cs typeface="+mn-cs"/>
            </a:endParaRPr>
          </a:p>
          <a:p>
            <a:pPr algn="just" eaLnBrk="0" hangingPunct="0">
              <a:spcAft>
                <a:spcPts val="600"/>
              </a:spcAft>
              <a:defRPr/>
            </a:pPr>
            <a:r>
              <a:rPr lang="en-US" sz="2400" dirty="0" smtClean="0">
                <a:solidFill>
                  <a:srgbClr val="FF0000"/>
                </a:solidFill>
                <a:latin typeface="+mn-lt"/>
                <a:cs typeface="+mn-cs"/>
              </a:rPr>
              <a:t>Key </a:t>
            </a:r>
            <a:r>
              <a:rPr lang="en-US" sz="2400" dirty="0">
                <a:solidFill>
                  <a:srgbClr val="FF0000"/>
                </a:solidFill>
                <a:latin typeface="+mn-lt"/>
                <a:cs typeface="+mn-cs"/>
              </a:rPr>
              <a:t>Services</a:t>
            </a:r>
            <a:r>
              <a:rPr lang="en-US" sz="2400" dirty="0">
                <a:solidFill>
                  <a:srgbClr val="000000"/>
                </a:solidFill>
                <a:latin typeface="+mn-lt"/>
                <a:cs typeface="+mn-cs"/>
              </a:rPr>
              <a:t>: </a:t>
            </a:r>
          </a:p>
          <a:p>
            <a:pPr marL="342900" indent="-342900" algn="just" eaLnBrk="0" hangingPunct="0">
              <a:spcAft>
                <a:spcPts val="600"/>
              </a:spcAft>
              <a:buFont typeface="Wingdings" pitchFamily="2" charset="2"/>
              <a:buChar char="§"/>
              <a:defRPr/>
            </a:pPr>
            <a:r>
              <a:rPr lang="en-US" sz="2400" b="1" dirty="0">
                <a:solidFill>
                  <a:srgbClr val="053BE8"/>
                </a:solidFill>
                <a:latin typeface="+mn-lt"/>
                <a:cs typeface="+mn-cs"/>
              </a:rPr>
              <a:t>Send</a:t>
            </a:r>
            <a:r>
              <a:rPr lang="en-US" sz="2400" dirty="0">
                <a:solidFill>
                  <a:srgbClr val="000000"/>
                </a:solidFill>
                <a:latin typeface="+mn-lt"/>
                <a:cs typeface="+mn-cs"/>
              </a:rPr>
              <a:t>: Please send when convenient </a:t>
            </a:r>
          </a:p>
          <a:p>
            <a:pPr marL="342900" indent="-342900" algn="just" eaLnBrk="0" hangingPunct="0">
              <a:spcAft>
                <a:spcPts val="600"/>
              </a:spcAft>
              <a:buFont typeface="Wingdings" pitchFamily="2" charset="2"/>
              <a:buChar char="§"/>
              <a:defRPr/>
            </a:pPr>
            <a:r>
              <a:rPr lang="en-US" sz="2400" b="1" dirty="0">
                <a:solidFill>
                  <a:srgbClr val="053BE8"/>
                </a:solidFill>
                <a:latin typeface="+mn-lt"/>
                <a:cs typeface="+mn-cs"/>
              </a:rPr>
              <a:t>Data stream push</a:t>
            </a:r>
            <a:r>
              <a:rPr lang="en-US" sz="2400" dirty="0">
                <a:solidFill>
                  <a:srgbClr val="000000"/>
                </a:solidFill>
                <a:latin typeface="+mn-lt"/>
                <a:cs typeface="+mn-cs"/>
              </a:rPr>
              <a:t>: Destination TCP, please deliver it immediately to the receiving application. ⇒ Source TCP, please send it now. Set on last packet of an application message. </a:t>
            </a:r>
          </a:p>
          <a:p>
            <a:pPr marL="342900" indent="-342900" algn="just" eaLnBrk="0" hangingPunct="0">
              <a:spcAft>
                <a:spcPts val="600"/>
              </a:spcAft>
              <a:buFont typeface="Wingdings" pitchFamily="2" charset="2"/>
              <a:buChar char="§"/>
              <a:defRPr/>
            </a:pPr>
            <a:r>
              <a:rPr lang="en-US" sz="2400" b="1" dirty="0">
                <a:solidFill>
                  <a:srgbClr val="053BE8"/>
                </a:solidFill>
                <a:latin typeface="+mn-lt"/>
                <a:cs typeface="+mn-cs"/>
              </a:rPr>
              <a:t>Urgent data signaling</a:t>
            </a:r>
            <a:r>
              <a:rPr lang="en-US" sz="2400" dirty="0">
                <a:solidFill>
                  <a:srgbClr val="000000"/>
                </a:solidFill>
                <a:latin typeface="+mn-lt"/>
                <a:cs typeface="+mn-cs"/>
              </a:rPr>
              <a:t>: Destination TCP, please give this urgent data to the user out-of-band. Generally used for CTRL-C. </a:t>
            </a:r>
          </a:p>
          <a:p>
            <a:pPr eaLnBrk="0" hangingPunct="0">
              <a:defRPr/>
            </a:pPr>
            <a:endParaRPr lang="en-US" dirty="0">
              <a:solidFill>
                <a:srgbClr val="000000"/>
              </a:solidFill>
              <a:latin typeface="Times New Roman"/>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6">
                    <a:lumMod val="50000"/>
                  </a:schemeClr>
                </a:solidFill>
              </a:rPr>
              <a:t>TCP Segment Format (</a:t>
            </a:r>
            <a:r>
              <a:rPr lang="en-GB" b="1" dirty="0" err="1">
                <a:solidFill>
                  <a:schemeClr val="accent6">
                    <a:lumMod val="50000"/>
                  </a:schemeClr>
                </a:solidFill>
              </a:rPr>
              <a:t>Cont</a:t>
            </a:r>
            <a:r>
              <a:rPr lang="en-GB" b="1" dirty="0">
                <a:solidFill>
                  <a:schemeClr val="accent6">
                    <a:lumMod val="50000"/>
                  </a:schemeClr>
                </a:solidFill>
              </a:rPr>
              <a:t>)</a:t>
            </a:r>
            <a:endParaRPr lang="en-GB" dirty="0">
              <a:solidFill>
                <a:schemeClr val="accent6">
                  <a:lumMod val="50000"/>
                </a:schemeClr>
              </a:solidFill>
            </a:endParaRP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73</a:t>
            </a:fld>
            <a:endParaRPr lang="en-US"/>
          </a:p>
        </p:txBody>
      </p:sp>
      <p:pic>
        <p:nvPicPr>
          <p:cNvPr id="6" name="Picture 5"/>
          <p:cNvPicPr>
            <a:picLocks noChangeAspect="1"/>
          </p:cNvPicPr>
          <p:nvPr/>
        </p:nvPicPr>
        <p:blipFill>
          <a:blip r:embed="rId2"/>
          <a:stretch>
            <a:fillRect/>
          </a:stretch>
        </p:blipFill>
        <p:spPr>
          <a:xfrm>
            <a:off x="717776" y="1224488"/>
            <a:ext cx="7607074" cy="4810960"/>
          </a:xfrm>
          <a:prstGeom prst="rect">
            <a:avLst/>
          </a:prstGeom>
        </p:spPr>
      </p:pic>
    </p:spTree>
    <p:extLst>
      <p:ext uri="{BB962C8B-B14F-4D97-AF65-F5344CB8AC3E}">
        <p14:creationId xmlns:p14="http://schemas.microsoft.com/office/powerpoint/2010/main" val="36369915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TCP Header Fields</a:t>
            </a:r>
            <a:endParaRPr lang="en-GB" dirty="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74</a:t>
            </a:fld>
            <a:endParaRPr lang="en-US"/>
          </a:p>
        </p:txBody>
      </p:sp>
      <p:sp>
        <p:nvSpPr>
          <p:cNvPr id="5" name="Rectangle 4"/>
          <p:cNvSpPr/>
          <p:nvPr/>
        </p:nvSpPr>
        <p:spPr>
          <a:xfrm>
            <a:off x="533400" y="1055688"/>
            <a:ext cx="8333014" cy="5062924"/>
          </a:xfrm>
          <a:prstGeom prst="rect">
            <a:avLst/>
          </a:prstGeom>
        </p:spPr>
        <p:txBody>
          <a:bodyPr wrap="square">
            <a:spAutoFit/>
          </a:bodyPr>
          <a:lstStyle/>
          <a:p>
            <a:pPr algn="just">
              <a:spcAft>
                <a:spcPts val="600"/>
              </a:spcAft>
            </a:pPr>
            <a:r>
              <a:rPr lang="fr-FR" sz="2400" b="1" dirty="0">
                <a:solidFill>
                  <a:srgbClr val="063DE9"/>
                </a:solidFill>
                <a:latin typeface="+mn-lt"/>
              </a:rPr>
              <a:t>Source Port </a:t>
            </a:r>
            <a:r>
              <a:rPr lang="fr-FR" sz="2400" dirty="0">
                <a:solidFill>
                  <a:srgbClr val="000000"/>
                </a:solidFill>
                <a:latin typeface="+mn-lt"/>
              </a:rPr>
              <a:t>(16 bits): Identifies source user </a:t>
            </a:r>
            <a:r>
              <a:rPr lang="fr-FR" sz="2400" dirty="0" err="1">
                <a:solidFill>
                  <a:srgbClr val="000000"/>
                </a:solidFill>
                <a:latin typeface="+mn-lt"/>
              </a:rPr>
              <a:t>process</a:t>
            </a:r>
            <a:endParaRPr lang="fr-FR" sz="2400" dirty="0">
              <a:solidFill>
                <a:srgbClr val="000000"/>
              </a:solidFill>
              <a:latin typeface="+mn-lt"/>
            </a:endParaRPr>
          </a:p>
          <a:p>
            <a:pPr algn="just">
              <a:spcAft>
                <a:spcPts val="600"/>
              </a:spcAft>
            </a:pPr>
            <a:r>
              <a:rPr lang="en-GB" sz="2400" b="1" dirty="0">
                <a:solidFill>
                  <a:srgbClr val="063DE9"/>
                </a:solidFill>
                <a:latin typeface="+mn-lt"/>
              </a:rPr>
              <a:t>Destination Port </a:t>
            </a:r>
            <a:r>
              <a:rPr lang="en-GB" sz="2400" dirty="0">
                <a:solidFill>
                  <a:srgbClr val="000000"/>
                </a:solidFill>
                <a:latin typeface="+mn-lt"/>
              </a:rPr>
              <a:t>(16 </a:t>
            </a:r>
            <a:r>
              <a:rPr lang="en-GB" sz="2400" dirty="0" smtClean="0">
                <a:solidFill>
                  <a:srgbClr val="000000"/>
                </a:solidFill>
                <a:latin typeface="+mn-lt"/>
              </a:rPr>
              <a:t>bits) 21 </a:t>
            </a:r>
            <a:r>
              <a:rPr lang="en-GB" sz="2400" dirty="0">
                <a:solidFill>
                  <a:srgbClr val="000000"/>
                </a:solidFill>
                <a:latin typeface="+mn-lt"/>
              </a:rPr>
              <a:t>= FTP, 23 = Telnet, 53 = DNS, 80 = HTTP, ...</a:t>
            </a:r>
          </a:p>
          <a:p>
            <a:pPr algn="just">
              <a:spcAft>
                <a:spcPts val="600"/>
              </a:spcAft>
            </a:pPr>
            <a:r>
              <a:rPr lang="en-GB" sz="2400" b="1" dirty="0">
                <a:solidFill>
                  <a:srgbClr val="063DE9"/>
                </a:solidFill>
                <a:latin typeface="+mn-lt"/>
              </a:rPr>
              <a:t>Sequence Number </a:t>
            </a:r>
            <a:r>
              <a:rPr lang="en-GB" sz="2400" dirty="0">
                <a:solidFill>
                  <a:srgbClr val="000000"/>
                </a:solidFill>
                <a:latin typeface="+mn-lt"/>
              </a:rPr>
              <a:t>(32 bits): Sequence number of the</a:t>
            </a:r>
          </a:p>
          <a:p>
            <a:pPr algn="just">
              <a:spcAft>
                <a:spcPts val="600"/>
              </a:spcAft>
            </a:pPr>
            <a:r>
              <a:rPr lang="en-GB" sz="2400" dirty="0">
                <a:solidFill>
                  <a:srgbClr val="FF0000"/>
                </a:solidFill>
                <a:latin typeface="+mn-lt"/>
              </a:rPr>
              <a:t>first byte </a:t>
            </a:r>
            <a:r>
              <a:rPr lang="en-GB" sz="2400" dirty="0">
                <a:solidFill>
                  <a:srgbClr val="000000"/>
                </a:solidFill>
                <a:latin typeface="+mn-lt"/>
              </a:rPr>
              <a:t>in the segment. If SYN is </a:t>
            </a:r>
            <a:r>
              <a:rPr lang="en-GB" sz="2400" dirty="0" smtClean="0">
                <a:solidFill>
                  <a:srgbClr val="000000"/>
                </a:solidFill>
                <a:latin typeface="+mn-lt"/>
              </a:rPr>
              <a:t>present (</a:t>
            </a:r>
            <a:r>
              <a:rPr lang="en-GB" sz="2400" dirty="0" smtClean="0">
                <a:solidFill>
                  <a:srgbClr val="FF0000"/>
                </a:solidFill>
                <a:latin typeface="+mn-lt"/>
              </a:rPr>
              <a:t>SYN=1</a:t>
            </a:r>
            <a:r>
              <a:rPr lang="en-GB" sz="2400" dirty="0" smtClean="0">
                <a:solidFill>
                  <a:srgbClr val="000000"/>
                </a:solidFill>
                <a:latin typeface="+mn-lt"/>
              </a:rPr>
              <a:t>), </a:t>
            </a:r>
            <a:r>
              <a:rPr lang="en-GB" sz="2400" dirty="0">
                <a:solidFill>
                  <a:srgbClr val="000000"/>
                </a:solidFill>
                <a:latin typeface="+mn-lt"/>
              </a:rPr>
              <a:t>this </a:t>
            </a:r>
            <a:r>
              <a:rPr lang="en-GB" sz="2400" dirty="0" smtClean="0">
                <a:solidFill>
                  <a:srgbClr val="000000"/>
                </a:solidFill>
                <a:latin typeface="+mn-lt"/>
              </a:rPr>
              <a:t>is the </a:t>
            </a:r>
            <a:r>
              <a:rPr lang="en-GB" sz="2400" dirty="0">
                <a:solidFill>
                  <a:srgbClr val="000000"/>
                </a:solidFill>
                <a:latin typeface="+mn-lt"/>
              </a:rPr>
              <a:t>initial sequence number (ISN) </a:t>
            </a:r>
            <a:r>
              <a:rPr lang="en-GB" sz="2400" dirty="0" smtClean="0">
                <a:solidFill>
                  <a:srgbClr val="000000"/>
                </a:solidFill>
                <a:latin typeface="+mn-lt"/>
              </a:rPr>
              <a:t>(</a:t>
            </a:r>
            <a:r>
              <a:rPr lang="en-GB" sz="2400" dirty="0" smtClean="0">
                <a:solidFill>
                  <a:srgbClr val="FF0000"/>
                </a:solidFill>
                <a:latin typeface="+mn-lt"/>
              </a:rPr>
              <a:t>first packet</a:t>
            </a:r>
            <a:r>
              <a:rPr lang="en-GB" sz="2400" dirty="0" smtClean="0">
                <a:solidFill>
                  <a:srgbClr val="000000"/>
                </a:solidFill>
                <a:latin typeface="+mn-lt"/>
              </a:rPr>
              <a:t>) and </a:t>
            </a:r>
            <a:r>
              <a:rPr lang="en-GB" sz="2400" dirty="0">
                <a:solidFill>
                  <a:srgbClr val="000000"/>
                </a:solidFill>
                <a:latin typeface="+mn-lt"/>
              </a:rPr>
              <a:t>the first data</a:t>
            </a:r>
          </a:p>
          <a:p>
            <a:pPr algn="just">
              <a:spcAft>
                <a:spcPts val="600"/>
              </a:spcAft>
            </a:pPr>
            <a:r>
              <a:rPr lang="en-GB" sz="2400" dirty="0" smtClean="0">
                <a:solidFill>
                  <a:srgbClr val="FF0000"/>
                </a:solidFill>
                <a:latin typeface="+mn-lt"/>
              </a:rPr>
              <a:t>Byte (not packet)</a:t>
            </a:r>
            <a:r>
              <a:rPr lang="en-GB" sz="2400" dirty="0" smtClean="0">
                <a:solidFill>
                  <a:srgbClr val="000000"/>
                </a:solidFill>
                <a:latin typeface="+mn-lt"/>
              </a:rPr>
              <a:t> </a:t>
            </a:r>
            <a:r>
              <a:rPr lang="en-GB" sz="2400" dirty="0">
                <a:solidFill>
                  <a:srgbClr val="000000"/>
                </a:solidFill>
                <a:latin typeface="+mn-lt"/>
              </a:rPr>
              <a:t>is ISN+1.</a:t>
            </a:r>
          </a:p>
          <a:p>
            <a:pPr algn="just">
              <a:spcAft>
                <a:spcPts val="600"/>
              </a:spcAft>
            </a:pPr>
            <a:r>
              <a:rPr lang="en-GB" sz="2400" b="1" dirty="0" err="1">
                <a:solidFill>
                  <a:srgbClr val="063DE9"/>
                </a:solidFill>
                <a:latin typeface="+mn-lt"/>
              </a:rPr>
              <a:t>Ack</a:t>
            </a:r>
            <a:r>
              <a:rPr lang="en-GB" sz="2400" b="1" dirty="0">
                <a:solidFill>
                  <a:srgbClr val="063DE9"/>
                </a:solidFill>
                <a:latin typeface="+mn-lt"/>
              </a:rPr>
              <a:t> number </a:t>
            </a:r>
            <a:r>
              <a:rPr lang="en-GB" sz="2400" dirty="0">
                <a:solidFill>
                  <a:srgbClr val="000000"/>
                </a:solidFill>
                <a:latin typeface="+mn-lt"/>
              </a:rPr>
              <a:t>(32 bits): Next byte </a:t>
            </a:r>
            <a:r>
              <a:rPr lang="en-GB" sz="2400" dirty="0" smtClean="0">
                <a:solidFill>
                  <a:srgbClr val="000000"/>
                </a:solidFill>
                <a:latin typeface="+mn-lt"/>
              </a:rPr>
              <a:t>expected (</a:t>
            </a:r>
            <a:r>
              <a:rPr lang="en-GB" sz="2400" dirty="0" smtClean="0">
                <a:solidFill>
                  <a:srgbClr val="FF0000"/>
                </a:solidFill>
                <a:latin typeface="+mn-lt"/>
              </a:rPr>
              <a:t>TCP designer decision what  is expected next</a:t>
            </a:r>
            <a:r>
              <a:rPr lang="en-GB" sz="2400" dirty="0" smtClean="0">
                <a:solidFill>
                  <a:srgbClr val="000000"/>
                </a:solidFill>
                <a:latin typeface="+mn-lt"/>
              </a:rPr>
              <a:t>)</a:t>
            </a:r>
            <a:endParaRPr lang="en-GB" sz="2400" dirty="0">
              <a:solidFill>
                <a:srgbClr val="000000"/>
              </a:solidFill>
              <a:latin typeface="+mn-lt"/>
            </a:endParaRPr>
          </a:p>
          <a:p>
            <a:pPr algn="just">
              <a:spcAft>
                <a:spcPts val="600"/>
              </a:spcAft>
            </a:pPr>
            <a:r>
              <a:rPr lang="en-GB" sz="2400" b="1" dirty="0">
                <a:solidFill>
                  <a:srgbClr val="063DE9"/>
                </a:solidFill>
                <a:latin typeface="+mn-lt"/>
              </a:rPr>
              <a:t>Data offset </a:t>
            </a:r>
            <a:r>
              <a:rPr lang="en-GB" sz="2400" dirty="0">
                <a:solidFill>
                  <a:srgbClr val="000000"/>
                </a:solidFill>
                <a:latin typeface="+mn-lt"/>
              </a:rPr>
              <a:t>(4 bits): Number of 32-bit </a:t>
            </a:r>
            <a:r>
              <a:rPr lang="en-GB" sz="2400" dirty="0" smtClean="0">
                <a:solidFill>
                  <a:srgbClr val="000000"/>
                </a:solidFill>
                <a:latin typeface="+mn-lt"/>
              </a:rPr>
              <a:t>words (unit 32 bits) </a:t>
            </a:r>
            <a:r>
              <a:rPr lang="en-GB" sz="2400" dirty="0">
                <a:solidFill>
                  <a:srgbClr val="000000"/>
                </a:solidFill>
                <a:latin typeface="+mn-lt"/>
              </a:rPr>
              <a:t>in </a:t>
            </a:r>
            <a:r>
              <a:rPr lang="en-GB" sz="2400" dirty="0" smtClean="0">
                <a:solidFill>
                  <a:srgbClr val="000000"/>
                </a:solidFill>
                <a:latin typeface="+mn-lt"/>
              </a:rPr>
              <a:t>the header (starting of data from beginning)</a:t>
            </a:r>
            <a:endParaRPr lang="en-GB" sz="2400" dirty="0">
              <a:solidFill>
                <a:srgbClr val="000000"/>
              </a:solidFill>
              <a:latin typeface="+mn-lt"/>
            </a:endParaRPr>
          </a:p>
          <a:p>
            <a:pPr algn="just">
              <a:spcAft>
                <a:spcPts val="600"/>
              </a:spcAft>
            </a:pPr>
            <a:r>
              <a:rPr lang="en-GB" sz="2400" b="1" dirty="0">
                <a:solidFill>
                  <a:srgbClr val="063DE9"/>
                </a:solidFill>
                <a:latin typeface="+mn-lt"/>
              </a:rPr>
              <a:t>Reserved </a:t>
            </a:r>
            <a:r>
              <a:rPr lang="en-GB" sz="2400" dirty="0">
                <a:solidFill>
                  <a:srgbClr val="000000"/>
                </a:solidFill>
                <a:latin typeface="+mn-lt"/>
              </a:rPr>
              <a:t>(6 bits)</a:t>
            </a:r>
            <a:endParaRPr lang="en-GB" sz="2400" dirty="0">
              <a:latin typeface="+mn-lt"/>
            </a:endParaRPr>
          </a:p>
        </p:txBody>
      </p:sp>
    </p:spTree>
    <p:extLst>
      <p:ext uri="{BB962C8B-B14F-4D97-AF65-F5344CB8AC3E}">
        <p14:creationId xmlns:p14="http://schemas.microsoft.com/office/powerpoint/2010/main" val="35581499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TCP Header (</a:t>
            </a:r>
            <a:r>
              <a:rPr lang="en-GB" b="1" dirty="0" err="1"/>
              <a:t>Cont</a:t>
            </a:r>
            <a:r>
              <a:rPr lang="en-GB" b="1" dirty="0"/>
              <a:t>)</a:t>
            </a:r>
            <a:endParaRPr lang="en-GB" dirty="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75</a:t>
            </a:fld>
            <a:endParaRPr lang="en-US"/>
          </a:p>
        </p:txBody>
      </p:sp>
      <p:sp>
        <p:nvSpPr>
          <p:cNvPr id="5" name="Rectangle 4"/>
          <p:cNvSpPr/>
          <p:nvPr/>
        </p:nvSpPr>
        <p:spPr>
          <a:xfrm>
            <a:off x="533400" y="1042077"/>
            <a:ext cx="7939088" cy="3416320"/>
          </a:xfrm>
          <a:prstGeom prst="rect">
            <a:avLst/>
          </a:prstGeom>
        </p:spPr>
        <p:txBody>
          <a:bodyPr wrap="square">
            <a:spAutoFit/>
          </a:bodyPr>
          <a:lstStyle/>
          <a:p>
            <a:r>
              <a:rPr lang="en-GB" sz="2400" b="1" dirty="0">
                <a:solidFill>
                  <a:srgbClr val="063DE9"/>
                </a:solidFill>
                <a:latin typeface="+mn-lt"/>
              </a:rPr>
              <a:t>Control </a:t>
            </a:r>
            <a:r>
              <a:rPr lang="en-GB" sz="2400" dirty="0">
                <a:solidFill>
                  <a:srgbClr val="000000"/>
                </a:solidFill>
                <a:latin typeface="+mn-lt"/>
              </a:rPr>
              <a:t>(6 bits</a:t>
            </a:r>
            <a:r>
              <a:rPr lang="en-GB" sz="2400" dirty="0" smtClean="0">
                <a:solidFill>
                  <a:srgbClr val="000000"/>
                </a:solidFill>
                <a:latin typeface="+mn-lt"/>
              </a:rPr>
              <a:t>):   	</a:t>
            </a:r>
          </a:p>
          <a:p>
            <a:pPr algn="just"/>
            <a:r>
              <a:rPr lang="en-GB" sz="2400" dirty="0" smtClean="0">
                <a:solidFill>
                  <a:srgbClr val="FF0000"/>
                </a:solidFill>
                <a:latin typeface="+mn-lt"/>
              </a:rPr>
              <a:t>URG:   </a:t>
            </a:r>
            <a:r>
              <a:rPr lang="en-GB" sz="2400" dirty="0" smtClean="0">
                <a:solidFill>
                  <a:srgbClr val="000000"/>
                </a:solidFill>
                <a:latin typeface="+mn-lt"/>
              </a:rPr>
              <a:t>Urgent </a:t>
            </a:r>
            <a:r>
              <a:rPr lang="en-GB" sz="2400" dirty="0">
                <a:solidFill>
                  <a:srgbClr val="000000"/>
                </a:solidFill>
                <a:latin typeface="+mn-lt"/>
              </a:rPr>
              <a:t>pointer field significant,</a:t>
            </a:r>
          </a:p>
          <a:p>
            <a:pPr algn="just"/>
            <a:r>
              <a:rPr lang="en-GB" sz="2400" dirty="0" smtClean="0">
                <a:solidFill>
                  <a:srgbClr val="FF0000"/>
                </a:solidFill>
                <a:latin typeface="+mn-lt"/>
              </a:rPr>
              <a:t>ACK:    </a:t>
            </a:r>
            <a:r>
              <a:rPr lang="en-GB" sz="2400" dirty="0" err="1" smtClean="0">
                <a:solidFill>
                  <a:srgbClr val="000000"/>
                </a:solidFill>
                <a:latin typeface="+mn-lt"/>
              </a:rPr>
              <a:t>Ack</a:t>
            </a:r>
            <a:r>
              <a:rPr lang="en-GB" sz="2400" dirty="0" smtClean="0">
                <a:solidFill>
                  <a:srgbClr val="000000"/>
                </a:solidFill>
                <a:latin typeface="+mn-lt"/>
              </a:rPr>
              <a:t> </a:t>
            </a:r>
            <a:r>
              <a:rPr lang="en-GB" sz="2400" dirty="0">
                <a:solidFill>
                  <a:srgbClr val="000000"/>
                </a:solidFill>
                <a:latin typeface="+mn-lt"/>
              </a:rPr>
              <a:t>field </a:t>
            </a:r>
            <a:r>
              <a:rPr lang="en-GB" sz="2400" dirty="0" smtClean="0">
                <a:solidFill>
                  <a:srgbClr val="000000"/>
                </a:solidFill>
                <a:latin typeface="+mn-lt"/>
              </a:rPr>
              <a:t>significant,</a:t>
            </a:r>
          </a:p>
          <a:p>
            <a:pPr algn="just"/>
            <a:r>
              <a:rPr lang="en-GB" sz="2400" dirty="0" smtClean="0">
                <a:solidFill>
                  <a:srgbClr val="FF0000"/>
                </a:solidFill>
                <a:latin typeface="+mn-lt"/>
              </a:rPr>
              <a:t>PUSH:</a:t>
            </a:r>
            <a:r>
              <a:rPr lang="en-GB" sz="2400" dirty="0" smtClean="0">
                <a:solidFill>
                  <a:srgbClr val="000000"/>
                </a:solidFill>
                <a:latin typeface="+mn-lt"/>
              </a:rPr>
              <a:t>  Push </a:t>
            </a:r>
            <a:r>
              <a:rPr lang="en-GB" sz="2400" dirty="0">
                <a:solidFill>
                  <a:srgbClr val="000000"/>
                </a:solidFill>
                <a:latin typeface="+mn-lt"/>
              </a:rPr>
              <a:t>function,</a:t>
            </a:r>
          </a:p>
          <a:p>
            <a:pPr algn="just"/>
            <a:r>
              <a:rPr lang="en-GB" sz="2400" dirty="0" smtClean="0">
                <a:solidFill>
                  <a:srgbClr val="FF0000"/>
                </a:solidFill>
                <a:latin typeface="+mn-lt"/>
              </a:rPr>
              <a:t>RST</a:t>
            </a:r>
            <a:r>
              <a:rPr lang="en-GB" sz="2400" dirty="0" smtClean="0">
                <a:solidFill>
                  <a:srgbClr val="000000"/>
                </a:solidFill>
                <a:latin typeface="+mn-lt"/>
              </a:rPr>
              <a:t>:     Reset </a:t>
            </a:r>
            <a:r>
              <a:rPr lang="en-GB" sz="2400" dirty="0">
                <a:solidFill>
                  <a:srgbClr val="000000"/>
                </a:solidFill>
                <a:latin typeface="+mn-lt"/>
              </a:rPr>
              <a:t>the connection,</a:t>
            </a:r>
          </a:p>
          <a:p>
            <a:pPr algn="just"/>
            <a:r>
              <a:rPr lang="en-GB" sz="2400" dirty="0" smtClean="0">
                <a:solidFill>
                  <a:srgbClr val="FF0000"/>
                </a:solidFill>
                <a:latin typeface="+mn-lt"/>
              </a:rPr>
              <a:t>SYN:</a:t>
            </a:r>
            <a:r>
              <a:rPr lang="en-GB" sz="2400" dirty="0" smtClean="0">
                <a:solidFill>
                  <a:srgbClr val="000000"/>
                </a:solidFill>
                <a:latin typeface="+mn-lt"/>
              </a:rPr>
              <a:t>  Synchronize </a:t>
            </a:r>
            <a:r>
              <a:rPr lang="en-GB" sz="2400" dirty="0">
                <a:solidFill>
                  <a:srgbClr val="000000"/>
                </a:solidFill>
                <a:latin typeface="+mn-lt"/>
              </a:rPr>
              <a:t>the sequence numbers</a:t>
            </a:r>
            <a:r>
              <a:rPr lang="en-GB" sz="2400" dirty="0" smtClean="0">
                <a:solidFill>
                  <a:srgbClr val="000000"/>
                </a:solidFill>
                <a:latin typeface="+mn-lt"/>
              </a:rPr>
              <a:t>,(lets synchronize 	first sequence number, this is mine, what is yours)</a:t>
            </a:r>
            <a:endParaRPr lang="en-GB" sz="2400" dirty="0">
              <a:solidFill>
                <a:srgbClr val="000000"/>
              </a:solidFill>
              <a:latin typeface="+mn-lt"/>
            </a:endParaRPr>
          </a:p>
          <a:p>
            <a:pPr algn="just"/>
            <a:r>
              <a:rPr lang="en-GB" sz="2400" dirty="0" smtClean="0">
                <a:solidFill>
                  <a:srgbClr val="FF0000"/>
                </a:solidFill>
                <a:latin typeface="+mn-lt"/>
              </a:rPr>
              <a:t>FIN:</a:t>
            </a:r>
            <a:r>
              <a:rPr lang="en-GB" sz="2400" dirty="0" smtClean="0">
                <a:solidFill>
                  <a:srgbClr val="000000"/>
                </a:solidFill>
                <a:latin typeface="+mn-lt"/>
              </a:rPr>
              <a:t>     No </a:t>
            </a:r>
            <a:r>
              <a:rPr lang="en-GB" sz="2400" dirty="0">
                <a:solidFill>
                  <a:srgbClr val="000000"/>
                </a:solidFill>
                <a:latin typeface="+mn-lt"/>
              </a:rPr>
              <a:t>more data from </a:t>
            </a:r>
            <a:r>
              <a:rPr lang="en-GB" sz="2400" dirty="0" smtClean="0">
                <a:solidFill>
                  <a:srgbClr val="000000"/>
                </a:solidFill>
                <a:latin typeface="+mn-lt"/>
              </a:rPr>
              <a:t>sender (I am done, you can send 	yours and finally also other side send FIN)</a:t>
            </a:r>
            <a:endParaRPr lang="en-GB" sz="2400" dirty="0">
              <a:latin typeface="+mn-lt"/>
            </a:endParaRPr>
          </a:p>
        </p:txBody>
      </p:sp>
      <p:pic>
        <p:nvPicPr>
          <p:cNvPr id="6" name="Picture 5"/>
          <p:cNvPicPr>
            <a:picLocks noChangeAspect="1"/>
          </p:cNvPicPr>
          <p:nvPr/>
        </p:nvPicPr>
        <p:blipFill>
          <a:blip r:embed="rId2"/>
          <a:stretch>
            <a:fillRect/>
          </a:stretch>
        </p:blipFill>
        <p:spPr>
          <a:xfrm>
            <a:off x="2367644" y="4687146"/>
            <a:ext cx="5185001" cy="691852"/>
          </a:xfrm>
          <a:prstGeom prst="rect">
            <a:avLst/>
          </a:prstGeom>
        </p:spPr>
      </p:pic>
      <p:sp>
        <p:nvSpPr>
          <p:cNvPr id="7" name="Rectangle 6"/>
          <p:cNvSpPr/>
          <p:nvPr/>
        </p:nvSpPr>
        <p:spPr>
          <a:xfrm>
            <a:off x="723899" y="5480475"/>
            <a:ext cx="7939088" cy="830997"/>
          </a:xfrm>
          <a:prstGeom prst="rect">
            <a:avLst/>
          </a:prstGeom>
        </p:spPr>
        <p:txBody>
          <a:bodyPr wrap="square">
            <a:spAutoFit/>
          </a:bodyPr>
          <a:lstStyle/>
          <a:p>
            <a:r>
              <a:rPr lang="en-GB" sz="2400" b="1" dirty="0">
                <a:solidFill>
                  <a:srgbClr val="063DE9"/>
                </a:solidFill>
                <a:latin typeface="+mn-lt"/>
              </a:rPr>
              <a:t>Window </a:t>
            </a:r>
            <a:r>
              <a:rPr lang="en-GB" sz="2400" b="1" dirty="0" smtClean="0">
                <a:solidFill>
                  <a:srgbClr val="063DE9"/>
                </a:solidFill>
                <a:latin typeface="+mn-lt"/>
              </a:rPr>
              <a:t>	</a:t>
            </a:r>
            <a:r>
              <a:rPr lang="en-GB" sz="2400" dirty="0" smtClean="0">
                <a:solidFill>
                  <a:srgbClr val="000000"/>
                </a:solidFill>
                <a:latin typeface="+mn-lt"/>
              </a:rPr>
              <a:t>(</a:t>
            </a:r>
            <a:r>
              <a:rPr lang="en-GB" sz="2400" dirty="0">
                <a:solidFill>
                  <a:srgbClr val="000000"/>
                </a:solidFill>
                <a:latin typeface="+mn-lt"/>
              </a:rPr>
              <a:t>16 bits</a:t>
            </a:r>
            <a:r>
              <a:rPr lang="en-GB" sz="2400" dirty="0" smtClean="0">
                <a:solidFill>
                  <a:srgbClr val="000000"/>
                </a:solidFill>
                <a:latin typeface="+mn-lt"/>
              </a:rPr>
              <a:t>): in byte numbers</a:t>
            </a:r>
            <a:endParaRPr lang="en-GB" sz="2400" dirty="0">
              <a:solidFill>
                <a:srgbClr val="000000"/>
              </a:solidFill>
              <a:latin typeface="+mn-lt"/>
            </a:endParaRPr>
          </a:p>
          <a:p>
            <a:r>
              <a:rPr lang="en-GB" sz="2400" dirty="0">
                <a:solidFill>
                  <a:srgbClr val="000000"/>
                </a:solidFill>
                <a:latin typeface="+mn-lt"/>
              </a:rPr>
              <a:t>	</a:t>
            </a:r>
            <a:r>
              <a:rPr lang="en-GB" sz="2400" dirty="0" smtClean="0">
                <a:solidFill>
                  <a:srgbClr val="000000"/>
                </a:solidFill>
                <a:latin typeface="+mn-lt"/>
              </a:rPr>
              <a:t>	Will </a:t>
            </a:r>
            <a:r>
              <a:rPr lang="en-GB" sz="2400" dirty="0">
                <a:solidFill>
                  <a:srgbClr val="000000"/>
                </a:solidFill>
                <a:latin typeface="+mn-lt"/>
              </a:rPr>
              <a:t>accept [</a:t>
            </a:r>
            <a:r>
              <a:rPr lang="en-GB" sz="2400" dirty="0" err="1">
                <a:solidFill>
                  <a:srgbClr val="000000"/>
                </a:solidFill>
                <a:latin typeface="+mn-lt"/>
              </a:rPr>
              <a:t>Ack</a:t>
            </a:r>
            <a:r>
              <a:rPr lang="en-GB" sz="2400" dirty="0">
                <a:solidFill>
                  <a:srgbClr val="000000"/>
                </a:solidFill>
                <a:latin typeface="+mn-lt"/>
              </a:rPr>
              <a:t>] to [</a:t>
            </a:r>
            <a:r>
              <a:rPr lang="en-GB" sz="2400" dirty="0" err="1">
                <a:solidFill>
                  <a:srgbClr val="000000"/>
                </a:solidFill>
                <a:latin typeface="+mn-lt"/>
              </a:rPr>
              <a:t>Ack</a:t>
            </a:r>
            <a:r>
              <a:rPr lang="en-GB" sz="2400" dirty="0">
                <a:solidFill>
                  <a:srgbClr val="000000"/>
                </a:solidFill>
                <a:latin typeface="+mn-lt"/>
              </a:rPr>
              <a:t>]+[window]-</a:t>
            </a:r>
            <a:r>
              <a:rPr lang="en-GB" dirty="0">
                <a:solidFill>
                  <a:srgbClr val="000000"/>
                </a:solidFill>
                <a:latin typeface="TimesNewRomanPSMT"/>
              </a:rPr>
              <a:t>1</a:t>
            </a:r>
            <a:endParaRPr lang="en-GB" dirty="0"/>
          </a:p>
        </p:txBody>
      </p:sp>
    </p:spTree>
    <p:extLst>
      <p:ext uri="{BB962C8B-B14F-4D97-AF65-F5344CB8AC3E}">
        <p14:creationId xmlns:p14="http://schemas.microsoft.com/office/powerpoint/2010/main" val="5265143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TCP Header (</a:t>
            </a:r>
            <a:r>
              <a:rPr lang="en-GB" b="1" dirty="0" err="1"/>
              <a:t>Cont</a:t>
            </a:r>
            <a:r>
              <a:rPr lang="en-GB" b="1" dirty="0"/>
              <a:t>)</a:t>
            </a:r>
            <a:endParaRPr lang="en-GB" dirty="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76</a:t>
            </a:fld>
            <a:endParaRPr lang="en-US"/>
          </a:p>
        </p:txBody>
      </p:sp>
      <p:sp>
        <p:nvSpPr>
          <p:cNvPr id="8" name="Rectangle 7"/>
          <p:cNvSpPr/>
          <p:nvPr/>
        </p:nvSpPr>
        <p:spPr>
          <a:xfrm>
            <a:off x="385762" y="1030606"/>
            <a:ext cx="7939088" cy="5124480"/>
          </a:xfrm>
          <a:prstGeom prst="rect">
            <a:avLst/>
          </a:prstGeom>
        </p:spPr>
        <p:txBody>
          <a:bodyPr wrap="square">
            <a:spAutoFit/>
          </a:bodyPr>
          <a:lstStyle/>
          <a:p>
            <a:pPr algn="just">
              <a:spcAft>
                <a:spcPts val="600"/>
              </a:spcAft>
            </a:pPr>
            <a:r>
              <a:rPr lang="en-GB" sz="2400" b="1" dirty="0">
                <a:solidFill>
                  <a:srgbClr val="063DE9"/>
                </a:solidFill>
                <a:latin typeface="+mn-lt"/>
              </a:rPr>
              <a:t>Checksum </a:t>
            </a:r>
            <a:r>
              <a:rPr lang="en-GB" sz="2400" dirty="0">
                <a:solidFill>
                  <a:srgbClr val="000000"/>
                </a:solidFill>
                <a:latin typeface="+mn-lt"/>
              </a:rPr>
              <a:t>(16 bits): covers the segment plus </a:t>
            </a:r>
            <a:r>
              <a:rPr lang="en-GB" sz="2400" dirty="0" smtClean="0">
                <a:solidFill>
                  <a:srgbClr val="000000"/>
                </a:solidFill>
                <a:latin typeface="+mn-lt"/>
              </a:rPr>
              <a:t>a pseudo </a:t>
            </a:r>
            <a:r>
              <a:rPr lang="en-GB" sz="2400" dirty="0">
                <a:solidFill>
                  <a:srgbClr val="000000"/>
                </a:solidFill>
                <a:latin typeface="+mn-lt"/>
              </a:rPr>
              <a:t>header. Includes the following fields from </a:t>
            </a:r>
            <a:r>
              <a:rPr lang="en-GB" sz="2400" dirty="0" smtClean="0">
                <a:solidFill>
                  <a:srgbClr val="000000"/>
                </a:solidFill>
                <a:latin typeface="+mn-lt"/>
              </a:rPr>
              <a:t>IP header</a:t>
            </a:r>
            <a:r>
              <a:rPr lang="en-GB" sz="2400" dirty="0">
                <a:solidFill>
                  <a:srgbClr val="000000"/>
                </a:solidFill>
                <a:latin typeface="+mn-lt"/>
              </a:rPr>
              <a:t>: source and </a:t>
            </a:r>
            <a:r>
              <a:rPr lang="en-GB" sz="2400" dirty="0" err="1">
                <a:solidFill>
                  <a:srgbClr val="000000"/>
                </a:solidFill>
                <a:latin typeface="+mn-lt"/>
              </a:rPr>
              <a:t>dest</a:t>
            </a:r>
            <a:r>
              <a:rPr lang="en-GB" sz="2400" dirty="0">
                <a:solidFill>
                  <a:srgbClr val="000000"/>
                </a:solidFill>
                <a:latin typeface="+mn-lt"/>
              </a:rPr>
              <a:t> </a:t>
            </a:r>
            <a:r>
              <a:rPr lang="en-GB" sz="2400" dirty="0" err="1">
                <a:solidFill>
                  <a:srgbClr val="000000"/>
                </a:solidFill>
                <a:latin typeface="+mn-lt"/>
              </a:rPr>
              <a:t>adr</a:t>
            </a:r>
            <a:r>
              <a:rPr lang="en-GB" sz="2400" dirty="0">
                <a:solidFill>
                  <a:srgbClr val="000000"/>
                </a:solidFill>
                <a:latin typeface="+mn-lt"/>
              </a:rPr>
              <a:t>, protocol, segment length</a:t>
            </a:r>
            <a:r>
              <a:rPr lang="en-GB" sz="2400" dirty="0" smtClean="0">
                <a:solidFill>
                  <a:srgbClr val="000000"/>
                </a:solidFill>
                <a:latin typeface="+mn-lt"/>
              </a:rPr>
              <a:t>.  Protects </a:t>
            </a:r>
            <a:r>
              <a:rPr lang="en-GB" sz="2400" dirty="0">
                <a:solidFill>
                  <a:srgbClr val="000000"/>
                </a:solidFill>
                <a:latin typeface="+mn-lt"/>
              </a:rPr>
              <a:t>from IP </a:t>
            </a:r>
            <a:r>
              <a:rPr lang="en-GB" sz="2400" dirty="0" err="1">
                <a:solidFill>
                  <a:srgbClr val="000000"/>
                </a:solidFill>
                <a:latin typeface="+mn-lt"/>
              </a:rPr>
              <a:t>misdelivery</a:t>
            </a:r>
            <a:r>
              <a:rPr lang="en-GB" sz="2400" dirty="0">
                <a:solidFill>
                  <a:srgbClr val="000000"/>
                </a:solidFill>
                <a:latin typeface="+mn-lt"/>
              </a:rPr>
              <a:t>.</a:t>
            </a:r>
          </a:p>
          <a:p>
            <a:pPr algn="just">
              <a:spcAft>
                <a:spcPts val="600"/>
              </a:spcAft>
            </a:pPr>
            <a:r>
              <a:rPr lang="en-GB" sz="2400" b="1" dirty="0">
                <a:solidFill>
                  <a:srgbClr val="063DE9"/>
                </a:solidFill>
                <a:latin typeface="+mn-lt"/>
              </a:rPr>
              <a:t>Urgent pointer </a:t>
            </a:r>
            <a:r>
              <a:rPr lang="en-GB" sz="2400" dirty="0">
                <a:solidFill>
                  <a:srgbClr val="000000"/>
                </a:solidFill>
                <a:latin typeface="+mn-lt"/>
              </a:rPr>
              <a:t>(16 bits): Points to the byte </a:t>
            </a:r>
            <a:r>
              <a:rPr lang="en-GB" sz="2400" dirty="0" smtClean="0">
                <a:solidFill>
                  <a:srgbClr val="000000"/>
                </a:solidFill>
                <a:latin typeface="+mn-lt"/>
              </a:rPr>
              <a:t>following urgent data (urgent data ends). </a:t>
            </a:r>
            <a:r>
              <a:rPr lang="en-GB" sz="2400" dirty="0">
                <a:solidFill>
                  <a:srgbClr val="000000"/>
                </a:solidFill>
                <a:latin typeface="+mn-lt"/>
              </a:rPr>
              <a:t>Lets receiver know how much data </a:t>
            </a:r>
            <a:r>
              <a:rPr lang="en-GB" sz="2400" dirty="0" smtClean="0">
                <a:solidFill>
                  <a:srgbClr val="000000"/>
                </a:solidFill>
                <a:latin typeface="+mn-lt"/>
              </a:rPr>
              <a:t>it should </a:t>
            </a:r>
            <a:r>
              <a:rPr lang="en-GB" sz="2400" dirty="0">
                <a:solidFill>
                  <a:srgbClr val="000000"/>
                </a:solidFill>
                <a:latin typeface="+mn-lt"/>
              </a:rPr>
              <a:t>deliver right away out-of-band.</a:t>
            </a:r>
          </a:p>
          <a:p>
            <a:pPr algn="just">
              <a:spcAft>
                <a:spcPts val="600"/>
              </a:spcAft>
            </a:pPr>
            <a:r>
              <a:rPr lang="en-GB" sz="2400" b="1" dirty="0">
                <a:solidFill>
                  <a:srgbClr val="063DE9"/>
                </a:solidFill>
                <a:latin typeface="+mn-lt"/>
              </a:rPr>
              <a:t>Options </a:t>
            </a:r>
            <a:r>
              <a:rPr lang="en-GB" sz="2400" dirty="0">
                <a:solidFill>
                  <a:srgbClr val="000000"/>
                </a:solidFill>
                <a:latin typeface="+mn-lt"/>
              </a:rPr>
              <a:t>(variable):</a:t>
            </a:r>
          </a:p>
          <a:p>
            <a:pPr algn="just">
              <a:spcAft>
                <a:spcPts val="600"/>
              </a:spcAft>
            </a:pPr>
            <a:r>
              <a:rPr lang="en-GB" sz="2400" dirty="0">
                <a:solidFill>
                  <a:srgbClr val="FF0000"/>
                </a:solidFill>
                <a:latin typeface="+mn-lt"/>
              </a:rPr>
              <a:t>Max </a:t>
            </a:r>
            <a:r>
              <a:rPr lang="en-GB" sz="2400" dirty="0" smtClean="0">
                <a:solidFill>
                  <a:srgbClr val="FF0000"/>
                </a:solidFill>
                <a:latin typeface="+mn-lt"/>
              </a:rPr>
              <a:t>segment (TCP packet) </a:t>
            </a:r>
            <a:r>
              <a:rPr lang="en-GB" sz="2400" dirty="0">
                <a:solidFill>
                  <a:srgbClr val="FF0000"/>
                </a:solidFill>
                <a:latin typeface="+mn-lt"/>
              </a:rPr>
              <a:t>size </a:t>
            </a:r>
            <a:r>
              <a:rPr lang="en-GB" sz="2400" dirty="0">
                <a:solidFill>
                  <a:srgbClr val="000000"/>
                </a:solidFill>
                <a:latin typeface="+mn-lt"/>
              </a:rPr>
              <a:t>(does not include TCP </a:t>
            </a:r>
            <a:r>
              <a:rPr lang="en-GB" sz="2400" dirty="0" smtClean="0">
                <a:solidFill>
                  <a:srgbClr val="000000"/>
                </a:solidFill>
                <a:latin typeface="+mn-lt"/>
              </a:rPr>
              <a:t>header, default </a:t>
            </a:r>
            <a:r>
              <a:rPr lang="en-GB" sz="2400" dirty="0">
                <a:solidFill>
                  <a:srgbClr val="000000"/>
                </a:solidFill>
                <a:latin typeface="+mn-lt"/>
              </a:rPr>
              <a:t>536 bytes), </a:t>
            </a:r>
            <a:r>
              <a:rPr lang="en-GB" sz="2400" dirty="0">
                <a:solidFill>
                  <a:srgbClr val="0070C0"/>
                </a:solidFill>
                <a:latin typeface="+mn-lt"/>
              </a:rPr>
              <a:t>Window scale </a:t>
            </a:r>
            <a:r>
              <a:rPr lang="en-GB" sz="2400" dirty="0" smtClean="0">
                <a:solidFill>
                  <a:srgbClr val="0070C0"/>
                </a:solidFill>
                <a:latin typeface="+mn-lt"/>
              </a:rPr>
              <a:t>factor (16 bit window, initially 2^16 was large, but not now) </a:t>
            </a:r>
            <a:r>
              <a:rPr lang="en-GB" sz="2400" dirty="0" smtClean="0">
                <a:solidFill>
                  <a:srgbClr val="000000"/>
                </a:solidFill>
                <a:latin typeface="+mn-lt"/>
              </a:rPr>
              <a:t>(the </a:t>
            </a:r>
            <a:r>
              <a:rPr lang="en-GB" sz="2400" dirty="0" smtClean="0">
                <a:solidFill>
                  <a:srgbClr val="FF0000"/>
                </a:solidFill>
                <a:latin typeface="+mn-lt"/>
              </a:rPr>
              <a:t>power</a:t>
            </a:r>
            <a:r>
              <a:rPr lang="en-GB" sz="2400" dirty="0" smtClean="0">
                <a:solidFill>
                  <a:srgbClr val="000000"/>
                </a:solidFill>
                <a:latin typeface="+mn-lt"/>
              </a:rPr>
              <a:t> of 2, </a:t>
            </a:r>
            <a:r>
              <a:rPr lang="en-GB" sz="2400" dirty="0" err="1" smtClean="0">
                <a:solidFill>
                  <a:srgbClr val="000000"/>
                </a:solidFill>
                <a:latin typeface="+mn-lt"/>
              </a:rPr>
              <a:t>e.g</a:t>
            </a:r>
            <a:r>
              <a:rPr lang="en-GB" sz="2400" dirty="0" smtClean="0">
                <a:solidFill>
                  <a:srgbClr val="000000"/>
                </a:solidFill>
                <a:latin typeface="+mn-lt"/>
              </a:rPr>
              <a:t> if 3, then unit is 8 bytes as 1 unit) </a:t>
            </a:r>
            <a:r>
              <a:rPr lang="en-GB" sz="2400" dirty="0" smtClean="0">
                <a:solidFill>
                  <a:srgbClr val="FF0000"/>
                </a:solidFill>
                <a:latin typeface="+mn-lt"/>
              </a:rPr>
              <a:t>Selective </a:t>
            </a:r>
            <a:r>
              <a:rPr lang="en-GB" sz="2400" dirty="0" err="1" smtClean="0">
                <a:solidFill>
                  <a:srgbClr val="FF0000"/>
                </a:solidFill>
                <a:latin typeface="+mn-lt"/>
              </a:rPr>
              <a:t>Ack</a:t>
            </a:r>
            <a:r>
              <a:rPr lang="en-GB" sz="2400" dirty="0" smtClean="0">
                <a:solidFill>
                  <a:srgbClr val="FF0000"/>
                </a:solidFill>
                <a:latin typeface="+mn-lt"/>
              </a:rPr>
              <a:t> </a:t>
            </a:r>
            <a:r>
              <a:rPr lang="en-GB" sz="2400" dirty="0">
                <a:solidFill>
                  <a:srgbClr val="FF0000"/>
                </a:solidFill>
                <a:latin typeface="+mn-lt"/>
              </a:rPr>
              <a:t>permitted, </a:t>
            </a:r>
            <a:r>
              <a:rPr lang="en-GB" sz="2400" dirty="0">
                <a:solidFill>
                  <a:srgbClr val="0070C0"/>
                </a:solidFill>
                <a:latin typeface="+mn-lt"/>
              </a:rPr>
              <a:t>Timestamp</a:t>
            </a:r>
            <a:r>
              <a:rPr lang="en-GB" sz="2400" dirty="0">
                <a:solidFill>
                  <a:srgbClr val="FF0000"/>
                </a:solidFill>
                <a:latin typeface="+mn-lt"/>
              </a:rPr>
              <a:t>, No-Op, End-of-options</a:t>
            </a:r>
          </a:p>
        </p:txBody>
      </p:sp>
    </p:spTree>
    <p:extLst>
      <p:ext uri="{BB962C8B-B14F-4D97-AF65-F5344CB8AC3E}">
        <p14:creationId xmlns:p14="http://schemas.microsoft.com/office/powerpoint/2010/main" val="537928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 </a:t>
            </a:r>
            <a:r>
              <a:rPr lang="en-GB" dirty="0" smtClean="0"/>
              <a:t>Checksum </a:t>
            </a:r>
            <a:r>
              <a:rPr lang="en-GB" dirty="0" smtClean="0"/>
              <a:t>Calculation</a:t>
            </a:r>
            <a:endParaRPr lang="en-GB" dirty="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77</a:t>
            </a:fld>
            <a:endParaRPr lang="en-US"/>
          </a:p>
        </p:txBody>
      </p:sp>
      <p:pic>
        <p:nvPicPr>
          <p:cNvPr id="5" name="Picture 4"/>
          <p:cNvPicPr>
            <a:picLocks noChangeAspect="1"/>
          </p:cNvPicPr>
          <p:nvPr/>
        </p:nvPicPr>
        <p:blipFill>
          <a:blip r:embed="rId2"/>
          <a:stretch>
            <a:fillRect/>
          </a:stretch>
        </p:blipFill>
        <p:spPr>
          <a:xfrm>
            <a:off x="1349487" y="1304925"/>
            <a:ext cx="6140224" cy="2181225"/>
          </a:xfrm>
          <a:prstGeom prst="rect">
            <a:avLst/>
          </a:prstGeom>
        </p:spPr>
      </p:pic>
      <p:pic>
        <p:nvPicPr>
          <p:cNvPr id="7" name="Picture 6"/>
          <p:cNvPicPr>
            <a:picLocks noChangeAspect="1"/>
          </p:cNvPicPr>
          <p:nvPr/>
        </p:nvPicPr>
        <p:blipFill>
          <a:blip r:embed="rId3"/>
          <a:stretch>
            <a:fillRect/>
          </a:stretch>
        </p:blipFill>
        <p:spPr>
          <a:xfrm>
            <a:off x="1190624" y="3633788"/>
            <a:ext cx="6457950" cy="3105150"/>
          </a:xfrm>
          <a:prstGeom prst="rect">
            <a:avLst/>
          </a:prstGeom>
        </p:spPr>
      </p:pic>
      <p:sp>
        <p:nvSpPr>
          <p:cNvPr id="8" name="Down Arrow 7"/>
          <p:cNvSpPr/>
          <p:nvPr/>
        </p:nvSpPr>
        <p:spPr bwMode="auto">
          <a:xfrm>
            <a:off x="2188028" y="3528332"/>
            <a:ext cx="342900" cy="44903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944726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TCP Header (</a:t>
            </a:r>
            <a:r>
              <a:rPr lang="en-GB" b="1" dirty="0" err="1"/>
              <a:t>Cont</a:t>
            </a:r>
            <a:r>
              <a:rPr lang="en-GB" b="1" dirty="0"/>
              <a:t>)</a:t>
            </a:r>
            <a:endParaRPr lang="en-GB" dirty="0"/>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4" name="Slide Number Placeholder 3"/>
          <p:cNvSpPr>
            <a:spLocks noGrp="1"/>
          </p:cNvSpPr>
          <p:nvPr>
            <p:ph type="sldNum" sz="quarter" idx="12"/>
          </p:nvPr>
        </p:nvSpPr>
        <p:spPr/>
        <p:txBody>
          <a:bodyPr/>
          <a:lstStyle/>
          <a:p>
            <a:pPr>
              <a:defRPr/>
            </a:pPr>
            <a:r>
              <a:rPr lang="en-US" smtClean="0"/>
              <a:t>3-</a:t>
            </a:r>
            <a:fld id="{B3AF9F64-9D05-4B5E-B19D-B92E7848EFE2}" type="slidenum">
              <a:rPr lang="en-US" smtClean="0"/>
              <a:pPr>
                <a:defRPr/>
              </a:pPr>
              <a:t>78</a:t>
            </a:fld>
            <a:endParaRPr lang="en-US"/>
          </a:p>
        </p:txBody>
      </p:sp>
      <p:pic>
        <p:nvPicPr>
          <p:cNvPr id="5" name="Picture 4"/>
          <p:cNvPicPr>
            <a:picLocks noChangeAspect="1"/>
          </p:cNvPicPr>
          <p:nvPr/>
        </p:nvPicPr>
        <p:blipFill>
          <a:blip r:embed="rId2"/>
          <a:stretch>
            <a:fillRect/>
          </a:stretch>
        </p:blipFill>
        <p:spPr>
          <a:xfrm>
            <a:off x="697784" y="1542369"/>
            <a:ext cx="7774704" cy="3454174"/>
          </a:xfrm>
          <a:prstGeom prst="rect">
            <a:avLst/>
          </a:prstGeom>
        </p:spPr>
      </p:pic>
    </p:spTree>
    <p:extLst>
      <p:ext uri="{BB962C8B-B14F-4D97-AF65-F5344CB8AC3E}">
        <p14:creationId xmlns:p14="http://schemas.microsoft.com/office/powerpoint/2010/main" val="38798386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dirty="0" smtClean="0">
                <a:cs typeface="Times New Roman" pitchFamily="18" charset="0"/>
              </a:rPr>
              <a:t>TCP </a:t>
            </a:r>
            <a:r>
              <a:rPr lang="en-US" b="1" dirty="0">
                <a:cs typeface="Times New Roman" pitchFamily="18" charset="0"/>
              </a:rPr>
              <a:t>O</a:t>
            </a:r>
            <a:r>
              <a:rPr lang="en-US" b="1" dirty="0" smtClean="0">
                <a:cs typeface="Times New Roman" pitchFamily="18" charset="0"/>
              </a:rPr>
              <a:t>ptions</a:t>
            </a:r>
            <a:endParaRPr lang="en-US" dirty="0" smtClean="0">
              <a:cs typeface="Times New Roman" pitchFamily="18" charset="0"/>
            </a:endParaRPr>
          </a:p>
        </p:txBody>
      </p:sp>
      <p:sp>
        <p:nvSpPr>
          <p:cNvPr id="10243" name="Content Placeholder 2"/>
          <p:cNvSpPr>
            <a:spLocks noGrp="1"/>
          </p:cNvSpPr>
          <p:nvPr>
            <p:ph idx="1"/>
          </p:nvPr>
        </p:nvSpPr>
        <p:spPr>
          <a:xfrm>
            <a:off x="533400" y="3914692"/>
            <a:ext cx="8437562" cy="2387600"/>
          </a:xfrm>
        </p:spPr>
        <p:txBody>
          <a:bodyPr/>
          <a:lstStyle/>
          <a:p>
            <a:r>
              <a:rPr lang="en-US" dirty="0" smtClean="0">
                <a:cs typeface="Times New Roman" pitchFamily="18" charset="0"/>
              </a:rPr>
              <a:t>T-(L)-V  format (length is fixed)</a:t>
            </a:r>
          </a:p>
          <a:p>
            <a:r>
              <a:rPr lang="en-US" b="1" dirty="0" smtClean="0">
                <a:solidFill>
                  <a:srgbClr val="FF0000"/>
                </a:solidFill>
                <a:cs typeface="Times New Roman" pitchFamily="18" charset="0"/>
              </a:rPr>
              <a:t>End of Options</a:t>
            </a:r>
            <a:r>
              <a:rPr lang="en-US" dirty="0" smtClean="0">
                <a:solidFill>
                  <a:srgbClr val="FF0000"/>
                </a:solidFill>
                <a:cs typeface="Times New Roman" pitchFamily="18" charset="0"/>
              </a:rPr>
              <a:t>: </a:t>
            </a:r>
            <a:r>
              <a:rPr lang="en-US" dirty="0" smtClean="0">
                <a:cs typeface="Times New Roman" pitchFamily="18" charset="0"/>
              </a:rPr>
              <a:t>Stop looking for further option </a:t>
            </a:r>
          </a:p>
          <a:p>
            <a:r>
              <a:rPr lang="en-US" b="1" dirty="0" smtClean="0">
                <a:solidFill>
                  <a:srgbClr val="FF0000"/>
                </a:solidFill>
                <a:cs typeface="Times New Roman" pitchFamily="18" charset="0"/>
              </a:rPr>
              <a:t>No-op</a:t>
            </a:r>
            <a:r>
              <a:rPr lang="en-US" dirty="0" smtClean="0">
                <a:solidFill>
                  <a:srgbClr val="FF0000"/>
                </a:solidFill>
                <a:cs typeface="Times New Roman" pitchFamily="18" charset="0"/>
              </a:rPr>
              <a:t>: </a:t>
            </a:r>
            <a:r>
              <a:rPr lang="en-US" dirty="0" smtClean="0">
                <a:cs typeface="Times New Roman" pitchFamily="18" charset="0"/>
              </a:rPr>
              <a:t>Ignore this byte. Used to align the next option on a 4-byte word boundary </a:t>
            </a:r>
          </a:p>
          <a:p>
            <a:r>
              <a:rPr lang="en-US" b="1" dirty="0" smtClean="0">
                <a:solidFill>
                  <a:srgbClr val="FF0000"/>
                </a:solidFill>
                <a:cs typeface="Times New Roman" pitchFamily="18" charset="0"/>
              </a:rPr>
              <a:t>Max Segment Size (MSS): </a:t>
            </a:r>
            <a:r>
              <a:rPr lang="en-US" dirty="0" smtClean="0">
                <a:solidFill>
                  <a:srgbClr val="0070C0"/>
                </a:solidFill>
                <a:cs typeface="Times New Roman" pitchFamily="18" charset="0"/>
              </a:rPr>
              <a:t>Does not include TCP header </a:t>
            </a:r>
            <a:r>
              <a:rPr lang="en-US" dirty="0" smtClean="0">
                <a:cs typeface="Times New Roman" pitchFamily="18" charset="0"/>
              </a:rPr>
              <a:t>(Max byte that my application will send you) </a:t>
            </a:r>
          </a:p>
          <a:p>
            <a:endParaRPr lang="en-US" dirty="0" smtClean="0">
              <a:cs typeface="Times New Roman" pitchFamily="18" charset="0"/>
            </a:endParaRP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F3F34132-D4C2-4B5B-BC8D-BDAD65110757}" type="slidenum">
              <a:rPr lang="en-US" sz="1200" smtClean="0">
                <a:solidFill>
                  <a:srgbClr val="898989"/>
                </a:solidFill>
              </a:rPr>
              <a:pPr/>
              <a:t>79</a:t>
            </a:fld>
            <a:endParaRPr lang="en-US" sz="1200" smtClean="0">
              <a:solidFill>
                <a:srgbClr val="898989"/>
              </a:solidFill>
            </a:endParaRPr>
          </a:p>
        </p:txBody>
      </p:sp>
      <p:grpSp>
        <p:nvGrpSpPr>
          <p:cNvPr id="2" name="Group 1"/>
          <p:cNvGrpSpPr/>
          <p:nvPr/>
        </p:nvGrpSpPr>
        <p:grpSpPr>
          <a:xfrm>
            <a:off x="1311943" y="1038225"/>
            <a:ext cx="5622925" cy="2603500"/>
            <a:chOff x="1552575" y="1135063"/>
            <a:chExt cx="5622925" cy="2603500"/>
          </a:xfrm>
        </p:grpSpPr>
        <p:pic>
          <p:nvPicPr>
            <p:cNvPr id="10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1611313"/>
              <a:ext cx="5622925"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TextBox 1"/>
            <p:cNvSpPr txBox="1">
              <a:spLocks noChangeArrowheads="1"/>
            </p:cNvSpPr>
            <p:nvPr/>
          </p:nvSpPr>
          <p:spPr bwMode="auto">
            <a:xfrm>
              <a:off x="1655763" y="1135063"/>
              <a:ext cx="661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a:t>1b</a:t>
              </a:r>
            </a:p>
          </p:txBody>
        </p:sp>
        <p:sp>
          <p:nvSpPr>
            <p:cNvPr id="10247" name="TextBox 6"/>
            <p:cNvSpPr txBox="1">
              <a:spLocks noChangeArrowheads="1"/>
            </p:cNvSpPr>
            <p:nvPr/>
          </p:nvSpPr>
          <p:spPr bwMode="auto">
            <a:xfrm>
              <a:off x="2549525" y="1177925"/>
              <a:ext cx="661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a:t>1b</a:t>
              </a:r>
            </a:p>
          </p:txBody>
        </p:sp>
      </p:grpSp>
    </p:spTree>
    <p:extLst>
      <p:ext uri="{BB962C8B-B14F-4D97-AF65-F5344CB8AC3E}">
        <p14:creationId xmlns:p14="http://schemas.microsoft.com/office/powerpoint/2010/main" val="139839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Transport Layer Functions</a:t>
            </a:r>
          </a:p>
        </p:txBody>
      </p:sp>
      <p:sp>
        <p:nvSpPr>
          <p:cNvPr id="3" name="Footer Placeholder 2"/>
          <p:cNvSpPr>
            <a:spLocks noGrp="1"/>
          </p:cNvSpPr>
          <p:nvPr>
            <p:ph type="ftr" sz="quarter" idx="11"/>
          </p:nvPr>
        </p:nvSpPr>
        <p:spPr/>
        <p:txBody>
          <a:bodyPr/>
          <a:lstStyle/>
          <a:p>
            <a:pPr>
              <a:defRPr/>
            </a:pPr>
            <a:r>
              <a:rPr lang="en-US" dirty="0" smtClean="0"/>
              <a:t>Transport</a:t>
            </a:r>
            <a:r>
              <a:rPr lang="en-US" sz="1400" dirty="0" smtClean="0"/>
              <a:t> </a:t>
            </a:r>
            <a:r>
              <a:rPr lang="en-US" dirty="0" smtClean="0"/>
              <a:t>Layer</a:t>
            </a:r>
            <a:endParaRPr lang="en-US" dirty="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D7DC8E6E-A82A-4107-A7D6-28CB1E86F362}" type="slidenum">
              <a:rPr lang="en-US" sz="1200" smtClean="0"/>
              <a:pPr algn="l"/>
              <a:t>8</a:t>
            </a:fld>
            <a:endParaRPr lang="en-US" sz="1200" smtClean="0"/>
          </a:p>
        </p:txBody>
      </p:sp>
      <p:sp>
        <p:nvSpPr>
          <p:cNvPr id="2" name="Rectangle 1"/>
          <p:cNvSpPr/>
          <p:nvPr/>
        </p:nvSpPr>
        <p:spPr>
          <a:xfrm>
            <a:off x="614853" y="853626"/>
            <a:ext cx="7842470" cy="1077218"/>
          </a:xfrm>
          <a:prstGeom prst="rect">
            <a:avLst/>
          </a:prstGeom>
        </p:spPr>
        <p:txBody>
          <a:bodyPr wrap="square">
            <a:spAutoFit/>
          </a:bodyPr>
          <a:lstStyle/>
          <a:p>
            <a:endParaRPr lang="en-US" dirty="0"/>
          </a:p>
          <a:p>
            <a:r>
              <a:rPr lang="en-US" sz="2400" dirty="0"/>
              <a:t>Transport </a:t>
            </a:r>
            <a:r>
              <a:rPr lang="en-US" sz="2400" b="1" dirty="0"/>
              <a:t>Ports </a:t>
            </a:r>
            <a:r>
              <a:rPr lang="en-US" sz="2400" dirty="0"/>
              <a:t>and Network </a:t>
            </a:r>
            <a:r>
              <a:rPr lang="en-US" sz="2400" b="1" dirty="0"/>
              <a:t>addresses </a:t>
            </a:r>
            <a:r>
              <a:rPr lang="en-US" sz="2400" dirty="0"/>
              <a:t>are used to separate flows </a:t>
            </a:r>
          </a:p>
        </p:txBody>
      </p:sp>
      <p:pic>
        <p:nvPicPr>
          <p:cNvPr id="4" name="Picture 3"/>
          <p:cNvPicPr>
            <a:picLocks noChangeAspect="1"/>
          </p:cNvPicPr>
          <p:nvPr/>
        </p:nvPicPr>
        <p:blipFill>
          <a:blip r:embed="rId3"/>
          <a:stretch>
            <a:fillRect/>
          </a:stretch>
        </p:blipFill>
        <p:spPr>
          <a:xfrm>
            <a:off x="847725" y="2234671"/>
            <a:ext cx="7458075" cy="2524125"/>
          </a:xfrm>
          <a:prstGeom prst="rect">
            <a:avLst/>
          </a:prstGeom>
        </p:spPr>
      </p:pic>
      <p:pic>
        <p:nvPicPr>
          <p:cNvPr id="5" name="Picture 4"/>
          <p:cNvPicPr>
            <a:picLocks noChangeAspect="1"/>
          </p:cNvPicPr>
          <p:nvPr/>
        </p:nvPicPr>
        <p:blipFill>
          <a:blip r:embed="rId4"/>
          <a:stretch>
            <a:fillRect/>
          </a:stretch>
        </p:blipFill>
        <p:spPr>
          <a:xfrm>
            <a:off x="1561223" y="4990656"/>
            <a:ext cx="6896100" cy="1123950"/>
          </a:xfrm>
          <a:prstGeom prst="rect">
            <a:avLst/>
          </a:prstGeom>
        </p:spPr>
      </p:pic>
    </p:spTree>
    <p:extLst>
      <p:ext uri="{BB962C8B-B14F-4D97-AF65-F5344CB8AC3E}">
        <p14:creationId xmlns:p14="http://schemas.microsoft.com/office/powerpoint/2010/main" val="2257445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dirty="0" smtClean="0">
                <a:cs typeface="Times New Roman" pitchFamily="18" charset="0"/>
              </a:rPr>
              <a:t>TCP Checksum</a:t>
            </a:r>
            <a:endParaRPr lang="en-US" dirty="0" smtClean="0">
              <a:cs typeface="Times New Roman" pitchFamily="18" charset="0"/>
            </a:endParaRPr>
          </a:p>
        </p:txBody>
      </p:sp>
      <p:sp>
        <p:nvSpPr>
          <p:cNvPr id="11267" name="Content Placeholder 2"/>
          <p:cNvSpPr>
            <a:spLocks noGrp="1"/>
          </p:cNvSpPr>
          <p:nvPr>
            <p:ph idx="1"/>
          </p:nvPr>
        </p:nvSpPr>
        <p:spPr>
          <a:xfrm>
            <a:off x="563562" y="1234317"/>
            <a:ext cx="8437563" cy="3048925"/>
          </a:xfrm>
        </p:spPr>
        <p:txBody>
          <a:bodyPr/>
          <a:lstStyle/>
          <a:p>
            <a:pPr algn="just"/>
            <a:r>
              <a:rPr lang="en-US" dirty="0" smtClean="0">
                <a:cs typeface="Times New Roman" pitchFamily="18" charset="0"/>
              </a:rPr>
              <a:t>Checksum is the 16-bit one's complement of the </a:t>
            </a:r>
            <a:r>
              <a:rPr lang="en-US" dirty="0" smtClean="0">
                <a:solidFill>
                  <a:srgbClr val="FF0000"/>
                </a:solidFill>
                <a:cs typeface="Times New Roman" pitchFamily="18" charset="0"/>
              </a:rPr>
              <a:t>one's complement sum </a:t>
            </a:r>
            <a:r>
              <a:rPr lang="en-US" dirty="0" smtClean="0">
                <a:cs typeface="Times New Roman" pitchFamily="18" charset="0"/>
              </a:rPr>
              <a:t>of a </a:t>
            </a:r>
            <a:r>
              <a:rPr lang="en-US" dirty="0" smtClean="0">
                <a:solidFill>
                  <a:schemeClr val="accent2"/>
                </a:solidFill>
                <a:cs typeface="Times New Roman" pitchFamily="18" charset="0"/>
              </a:rPr>
              <a:t>pseudo header</a:t>
            </a:r>
            <a:r>
              <a:rPr lang="en-US" dirty="0" smtClean="0">
                <a:cs typeface="Times New Roman" pitchFamily="18" charset="0"/>
              </a:rPr>
              <a:t> of information from the IP header, the TCP header, and the data, padded with zero octets at the end (if necessary) to make a multiple of two octets. </a:t>
            </a:r>
          </a:p>
          <a:p>
            <a:pPr algn="just"/>
            <a:r>
              <a:rPr lang="en-US" dirty="0" smtClean="0">
                <a:solidFill>
                  <a:srgbClr val="FF0000"/>
                </a:solidFill>
                <a:cs typeface="Times New Roman" pitchFamily="18" charset="0"/>
              </a:rPr>
              <a:t>Checksum field is filled with zeros initially </a:t>
            </a:r>
          </a:p>
          <a:p>
            <a:pPr algn="just"/>
            <a:r>
              <a:rPr lang="en-US" dirty="0" smtClean="0">
                <a:cs typeface="Times New Roman" pitchFamily="18" charset="0"/>
              </a:rPr>
              <a:t>TCP length (in octet) is not transmitted but used in calculations. </a:t>
            </a:r>
          </a:p>
          <a:p>
            <a:pPr algn="just"/>
            <a:r>
              <a:rPr lang="en-US" dirty="0" smtClean="0">
                <a:cs typeface="Times New Roman" pitchFamily="18" charset="0"/>
              </a:rPr>
              <a:t>Efficient implementation in RFC1071. </a:t>
            </a:r>
          </a:p>
          <a:p>
            <a:endParaRPr lang="en-US" dirty="0" smtClean="0">
              <a:cs typeface="Times New Roman" pitchFamily="18" charset="0"/>
            </a:endParaRP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EA3F735C-F6D7-4D07-A786-1B029AA52CB3}" type="slidenum">
              <a:rPr lang="en-US" sz="1200" smtClean="0">
                <a:solidFill>
                  <a:srgbClr val="898989"/>
                </a:solidFill>
              </a:rPr>
              <a:pPr/>
              <a:t>80</a:t>
            </a:fld>
            <a:endParaRPr lang="en-US" sz="1200" smtClean="0">
              <a:solidFill>
                <a:srgbClr val="898989"/>
              </a:solidFill>
            </a:endParaRPr>
          </a:p>
        </p:txBody>
      </p:sp>
      <p:grpSp>
        <p:nvGrpSpPr>
          <p:cNvPr id="11269" name="Group 4"/>
          <p:cNvGrpSpPr>
            <a:grpSpLocks/>
          </p:cNvGrpSpPr>
          <p:nvPr/>
        </p:nvGrpSpPr>
        <p:grpSpPr bwMode="auto">
          <a:xfrm>
            <a:off x="741363" y="5261811"/>
            <a:ext cx="7583487" cy="627063"/>
            <a:chOff x="715604" y="4257060"/>
            <a:chExt cx="7583285" cy="627114"/>
          </a:xfrm>
        </p:grpSpPr>
        <p:pic>
          <p:nvPicPr>
            <p:cNvPr id="112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04" y="4274574"/>
              <a:ext cx="5353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064" y="4257060"/>
              <a:ext cx="24098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p:cNvSpPr txBox="1"/>
          <p:nvPr/>
        </p:nvSpPr>
        <p:spPr>
          <a:xfrm>
            <a:off x="5718226" y="4603249"/>
            <a:ext cx="2803358" cy="338554"/>
          </a:xfrm>
          <a:prstGeom prst="rect">
            <a:avLst/>
          </a:prstGeom>
          <a:noFill/>
        </p:spPr>
        <p:txBody>
          <a:bodyPr wrap="square" rtlCol="0">
            <a:spAutoFit/>
          </a:bodyPr>
          <a:lstStyle/>
          <a:p>
            <a:r>
              <a:rPr lang="en-GB" dirty="0" smtClean="0"/>
              <a:t>TCP Header and data </a:t>
            </a:r>
            <a:endParaRPr lang="en-GB" dirty="0"/>
          </a:p>
        </p:txBody>
      </p:sp>
      <p:cxnSp>
        <p:nvCxnSpPr>
          <p:cNvPr id="6" name="Straight Arrow Connector 5"/>
          <p:cNvCxnSpPr/>
          <p:nvPr/>
        </p:nvCxnSpPr>
        <p:spPr bwMode="auto">
          <a:xfrm flipH="1">
            <a:off x="5374105" y="4941803"/>
            <a:ext cx="1138990" cy="3200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01531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cs typeface="Times New Roman" pitchFamily="18" charset="0"/>
              </a:rPr>
              <a:t>TCP Connection Management</a:t>
            </a:r>
            <a:endParaRPr lang="en-US" dirty="0" smtClean="0">
              <a:cs typeface="Times New Roman" pitchFamily="18" charset="0"/>
            </a:endParaRPr>
          </a:p>
        </p:txBody>
      </p:sp>
      <p:sp>
        <p:nvSpPr>
          <p:cNvPr id="12291" name="Content Placeholder 2"/>
          <p:cNvSpPr>
            <a:spLocks noGrp="1"/>
          </p:cNvSpPr>
          <p:nvPr>
            <p:ph idx="1"/>
          </p:nvPr>
        </p:nvSpPr>
        <p:spPr>
          <a:xfrm>
            <a:off x="442913" y="1238250"/>
            <a:ext cx="8437562" cy="1903413"/>
          </a:xfrm>
        </p:spPr>
        <p:txBody>
          <a:bodyPr/>
          <a:lstStyle/>
          <a:p>
            <a:r>
              <a:rPr lang="en-US" sz="2400" dirty="0" smtClean="0">
                <a:cs typeface="Times New Roman" pitchFamily="18" charset="0"/>
              </a:rPr>
              <a:t>Connection Establishment </a:t>
            </a:r>
          </a:p>
          <a:p>
            <a:pPr lvl="1"/>
            <a:r>
              <a:rPr lang="en-US" sz="2000" dirty="0" smtClean="0">
                <a:ea typeface="Times New Roman" pitchFamily="18" charset="0"/>
                <a:cs typeface="Times New Roman" pitchFamily="18" charset="0"/>
              </a:rPr>
              <a:t>Three way handshake </a:t>
            </a:r>
          </a:p>
          <a:p>
            <a:pPr lvl="1"/>
            <a:r>
              <a:rPr lang="en-US" sz="2000" dirty="0" smtClean="0">
                <a:ea typeface="Times New Roman" pitchFamily="18" charset="0"/>
                <a:cs typeface="Times New Roman" pitchFamily="18" charset="0"/>
              </a:rPr>
              <a:t>SYN flag set ⇒ Request for connection </a:t>
            </a:r>
          </a:p>
          <a:p>
            <a:r>
              <a:rPr lang="en-US" sz="2400" dirty="0" smtClean="0">
                <a:cs typeface="Times New Roman" pitchFamily="18" charset="0"/>
              </a:rPr>
              <a:t>Connection Termination </a:t>
            </a:r>
          </a:p>
          <a:p>
            <a:pPr lvl="1"/>
            <a:r>
              <a:rPr lang="en-US" sz="2000" dirty="0" smtClean="0">
                <a:ea typeface="Times New Roman" pitchFamily="18" charset="0"/>
                <a:cs typeface="Times New Roman" pitchFamily="18" charset="0"/>
              </a:rPr>
              <a:t>Close with FIN flag set </a:t>
            </a:r>
          </a:p>
          <a:p>
            <a:pPr lvl="1"/>
            <a:r>
              <a:rPr lang="en-US" sz="2000" dirty="0" smtClean="0">
                <a:ea typeface="Times New Roman" pitchFamily="18" charset="0"/>
                <a:cs typeface="Times New Roman" pitchFamily="18" charset="0"/>
              </a:rPr>
              <a:t>Abort </a:t>
            </a:r>
          </a:p>
          <a:p>
            <a:endParaRPr lang="en-US" dirty="0" smtClean="0">
              <a:cs typeface="Times New Roman" pitchFamily="18" charset="0"/>
            </a:endParaRPr>
          </a:p>
          <a:p>
            <a:endParaRPr lang="en-US" dirty="0" smtClean="0">
              <a:cs typeface="Times New Roman" pitchFamily="18" charset="0"/>
            </a:endParaRPr>
          </a:p>
          <a:p>
            <a:endParaRPr lang="en-US" dirty="0" smtClean="0">
              <a:cs typeface="Times New Roman" pitchFamily="18" charset="0"/>
            </a:endParaRP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3A9C3737-B1DB-4CDF-AE3B-C6EF7D32A457}" type="slidenum">
              <a:rPr lang="en-US" sz="1200" smtClean="0">
                <a:solidFill>
                  <a:srgbClr val="898989"/>
                </a:solidFill>
              </a:rPr>
              <a:pPr/>
              <a:t>81</a:t>
            </a:fld>
            <a:endParaRPr lang="en-US" sz="1200" smtClean="0">
              <a:solidFill>
                <a:srgbClr val="898989"/>
              </a:solidFill>
            </a:endParaRPr>
          </a:p>
        </p:txBody>
      </p:sp>
      <p:pic>
        <p:nvPicPr>
          <p:cNvPr id="1229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3949699"/>
            <a:ext cx="2661501" cy="1632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388" y="3821113"/>
            <a:ext cx="23050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TextBox 1"/>
          <p:cNvSpPr txBox="1">
            <a:spLocks noChangeArrowheads="1"/>
          </p:cNvSpPr>
          <p:nvPr/>
        </p:nvSpPr>
        <p:spPr bwMode="auto">
          <a:xfrm>
            <a:off x="661988" y="5943600"/>
            <a:ext cx="4462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a:t>ISN=Initial Sequence Number</a:t>
            </a:r>
          </a:p>
        </p:txBody>
      </p:sp>
    </p:spTree>
    <p:extLst>
      <p:ext uri="{BB962C8B-B14F-4D97-AF65-F5344CB8AC3E}">
        <p14:creationId xmlns:p14="http://schemas.microsoft.com/office/powerpoint/2010/main" val="7945475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dirty="0" smtClean="0">
                <a:solidFill>
                  <a:schemeClr val="accent2">
                    <a:lumMod val="50000"/>
                  </a:schemeClr>
                </a:solidFill>
                <a:cs typeface="Times New Roman" pitchFamily="18" charset="0"/>
              </a:rPr>
              <a:t>TCP Sequence #s and ACKs</a:t>
            </a:r>
          </a:p>
        </p:txBody>
      </p:sp>
      <p:sp>
        <p:nvSpPr>
          <p:cNvPr id="13315" name="Rectangle 3"/>
          <p:cNvSpPr>
            <a:spLocks noGrp="1" noChangeArrowheads="1"/>
          </p:cNvSpPr>
          <p:nvPr>
            <p:ph sz="half" idx="1"/>
          </p:nvPr>
        </p:nvSpPr>
        <p:spPr>
          <a:xfrm>
            <a:off x="352425" y="1295400"/>
            <a:ext cx="3257550" cy="4648200"/>
          </a:xfrm>
        </p:spPr>
        <p:txBody>
          <a:bodyPr/>
          <a:lstStyle/>
          <a:p>
            <a:pPr eaLnBrk="1" hangingPunct="1">
              <a:buFont typeface="ZapfDingbats" pitchFamily="82" charset="2"/>
              <a:buNone/>
            </a:pPr>
            <a:r>
              <a:rPr lang="en-US" sz="2000" b="1" u="sng" smtClean="0">
                <a:solidFill>
                  <a:srgbClr val="FF0000"/>
                </a:solidFill>
                <a:cs typeface="Times New Roman" pitchFamily="18" charset="0"/>
              </a:rPr>
              <a:t>Seq. #</a:t>
            </a:r>
            <a:r>
              <a:rPr lang="en-US" altLang="ja-JP" sz="2000" b="1" u="sng" smtClean="0">
                <a:solidFill>
                  <a:srgbClr val="FF0000"/>
                </a:solidFill>
                <a:cs typeface="Times New Roman" pitchFamily="18" charset="0"/>
              </a:rPr>
              <a:t>’s:</a:t>
            </a:r>
            <a:endParaRPr lang="en-US" altLang="ja-JP" sz="2000" b="1" smtClean="0">
              <a:cs typeface="Times New Roman" pitchFamily="18" charset="0"/>
            </a:endParaRPr>
          </a:p>
          <a:p>
            <a:pPr lvl="1" eaLnBrk="1" hangingPunct="1"/>
            <a:r>
              <a:rPr lang="en-US" sz="2000" smtClean="0">
                <a:ea typeface="MS PGothic" pitchFamily="34" charset="-128"/>
                <a:cs typeface="Times New Roman" pitchFamily="18" charset="0"/>
              </a:rPr>
              <a:t>Byte stream </a:t>
            </a:r>
            <a:r>
              <a:rPr lang="en-US" altLang="ja-JP" sz="2000" smtClean="0">
                <a:ea typeface="MS PGothic" pitchFamily="34" charset="-128"/>
                <a:cs typeface="Times New Roman" pitchFamily="18" charset="0"/>
              </a:rPr>
              <a:t>“number” of first byte in segment’s data</a:t>
            </a:r>
            <a:endParaRPr lang="en-US" altLang="ja-JP" sz="1800" smtClean="0">
              <a:ea typeface="MS PGothic" pitchFamily="34" charset="-128"/>
              <a:cs typeface="Times New Roman" pitchFamily="18" charset="0"/>
            </a:endParaRPr>
          </a:p>
          <a:p>
            <a:pPr eaLnBrk="1" hangingPunct="1">
              <a:buFont typeface="ZapfDingbats" pitchFamily="82" charset="2"/>
              <a:buNone/>
            </a:pPr>
            <a:r>
              <a:rPr lang="en-US" sz="2000" b="1" u="sng" smtClean="0">
                <a:solidFill>
                  <a:srgbClr val="FF0000"/>
                </a:solidFill>
                <a:cs typeface="Times New Roman" pitchFamily="18" charset="0"/>
              </a:rPr>
              <a:t>ACKs:</a:t>
            </a:r>
            <a:endParaRPr lang="en-US" sz="2000" b="1" smtClean="0">
              <a:cs typeface="Times New Roman" pitchFamily="18" charset="0"/>
            </a:endParaRPr>
          </a:p>
          <a:p>
            <a:pPr lvl="1" eaLnBrk="1" hangingPunct="1"/>
            <a:r>
              <a:rPr lang="en-US" sz="2000" smtClean="0">
                <a:ea typeface="MS PGothic" pitchFamily="34" charset="-128"/>
                <a:cs typeface="Times New Roman" pitchFamily="18" charset="0"/>
              </a:rPr>
              <a:t>Seq. # of next byte expected from other side</a:t>
            </a:r>
          </a:p>
          <a:p>
            <a:pPr lvl="1" eaLnBrk="1" hangingPunct="1"/>
            <a:r>
              <a:rPr lang="en-US" sz="2000" smtClean="0">
                <a:ea typeface="MS PGothic" pitchFamily="34" charset="-128"/>
                <a:cs typeface="Times New Roman" pitchFamily="18" charset="0"/>
              </a:rPr>
              <a:t>Cumulative ACK</a:t>
            </a:r>
          </a:p>
          <a:p>
            <a:pPr eaLnBrk="1" hangingPunct="1">
              <a:buFont typeface="ZapfDingbats" pitchFamily="82" charset="2"/>
              <a:buNone/>
            </a:pPr>
            <a:r>
              <a:rPr lang="en-US" sz="2000" b="1" u="sng" smtClean="0">
                <a:solidFill>
                  <a:srgbClr val="FF0000"/>
                </a:solidFill>
                <a:cs typeface="Times New Roman" pitchFamily="18" charset="0"/>
              </a:rPr>
              <a:t>Q:</a:t>
            </a:r>
            <a:r>
              <a:rPr lang="en-US" sz="2000" smtClean="0">
                <a:cs typeface="Times New Roman" pitchFamily="18" charset="0"/>
              </a:rPr>
              <a:t> How does receiver handle out-of-order segments?</a:t>
            </a:r>
          </a:p>
          <a:p>
            <a:pPr lvl="1" eaLnBrk="1" hangingPunct="1"/>
            <a:r>
              <a:rPr lang="en-US" sz="2000" smtClean="0">
                <a:ea typeface="MS PGothic" pitchFamily="34" charset="-128"/>
                <a:cs typeface="Times New Roman" pitchFamily="18" charset="0"/>
              </a:rPr>
              <a:t>A: TCP spec doesn</a:t>
            </a:r>
            <a:r>
              <a:rPr lang="en-US" altLang="ja-JP" sz="2000" smtClean="0">
                <a:ea typeface="MS PGothic" pitchFamily="34" charset="-128"/>
                <a:cs typeface="Times New Roman" pitchFamily="18" charset="0"/>
              </a:rPr>
              <a:t>’t say, up to implementer</a:t>
            </a:r>
            <a:endParaRPr lang="en-US" sz="2000" smtClean="0">
              <a:ea typeface="MS PGothic" pitchFamily="34" charset="-128"/>
              <a:cs typeface="Times New Roman" pitchFamily="18" charset="0"/>
            </a:endParaRPr>
          </a:p>
        </p:txBody>
      </p:sp>
      <p:sp>
        <p:nvSpPr>
          <p:cNvPr id="1331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2643867E-936C-4B63-B1BC-0B9F0DD7271B}" type="slidenum">
              <a:rPr lang="en-US" sz="1400" smtClean="0"/>
              <a:pPr/>
              <a:t>82</a:t>
            </a:fld>
            <a:endParaRPr lang="en-US" sz="1400" smtClean="0"/>
          </a:p>
        </p:txBody>
      </p:sp>
      <p:sp>
        <p:nvSpPr>
          <p:cNvPr id="13317" name="Line 23"/>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22"/>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319" name="Object 6"/>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2076" name="Clip" r:id="rId3" imgW="1307079" imgH="1083682" progId="MS_ClipArt_Gallery.2">
                  <p:embed/>
                </p:oleObj>
              </mc:Choice>
              <mc:Fallback>
                <p:oleObj name="Clip" r:id="rId3"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320" name="Object 7"/>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2077" name="Clip" r:id="rId5" imgW="1307079" imgH="1083682" progId="MS_ClipArt_Gallery.2">
                  <p:embed/>
                </p:oleObj>
              </mc:Choice>
              <mc:Fallback>
                <p:oleObj name="Clip" r:id="rId5"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321" name="Text Box 8"/>
          <p:cNvSpPr txBox="1">
            <a:spLocks noChangeArrowheads="1"/>
          </p:cNvSpPr>
          <p:nvPr/>
        </p:nvSpPr>
        <p:spPr bwMode="auto">
          <a:xfrm>
            <a:off x="4833938" y="1460500"/>
            <a:ext cx="83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a:cs typeface="Times New Roman" pitchFamily="18" charset="0"/>
              </a:rPr>
              <a:t>Host A</a:t>
            </a:r>
            <a:endParaRPr lang="en-US">
              <a:cs typeface="Times New Roman" pitchFamily="18" charset="0"/>
            </a:endParaRPr>
          </a:p>
        </p:txBody>
      </p:sp>
      <p:sp>
        <p:nvSpPr>
          <p:cNvPr id="13322" name="Text Box 9"/>
          <p:cNvSpPr txBox="1">
            <a:spLocks noChangeArrowheads="1"/>
          </p:cNvSpPr>
          <p:nvPr/>
        </p:nvSpPr>
        <p:spPr bwMode="auto">
          <a:xfrm>
            <a:off x="6815138" y="1450975"/>
            <a:ext cx="83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a:cs typeface="Times New Roman" pitchFamily="18" charset="0"/>
              </a:rPr>
              <a:t>Host B</a:t>
            </a:r>
            <a:endParaRPr lang="en-US">
              <a:cs typeface="Times New Roman" pitchFamily="18" charset="0"/>
            </a:endParaRPr>
          </a:p>
        </p:txBody>
      </p:sp>
      <p:sp>
        <p:nvSpPr>
          <p:cNvPr id="13323" name="Text Box 10"/>
          <p:cNvSpPr txBox="1">
            <a:spLocks noChangeArrowheads="1"/>
          </p:cNvSpPr>
          <p:nvPr/>
        </p:nvSpPr>
        <p:spPr bwMode="auto">
          <a:xfrm rot="706751">
            <a:off x="5013325" y="2219325"/>
            <a:ext cx="2354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Seq=42, ACK=79, data = </a:t>
            </a:r>
            <a:r>
              <a:rPr lang="ja-JP" altLang="en-US" sz="1400">
                <a:cs typeface="Times New Roman" pitchFamily="18" charset="0"/>
              </a:rPr>
              <a:t>‘</a:t>
            </a:r>
            <a:r>
              <a:rPr lang="en-US" altLang="ja-JP" sz="1400">
                <a:cs typeface="Times New Roman" pitchFamily="18" charset="0"/>
              </a:rPr>
              <a:t>C</a:t>
            </a:r>
            <a:r>
              <a:rPr lang="ja-JP" altLang="en-US" sz="1400">
                <a:cs typeface="Times New Roman" pitchFamily="18" charset="0"/>
              </a:rPr>
              <a:t>’</a:t>
            </a:r>
            <a:endParaRPr lang="en-US">
              <a:cs typeface="Times New Roman" pitchFamily="18" charset="0"/>
            </a:endParaRPr>
          </a:p>
        </p:txBody>
      </p:sp>
      <p:sp>
        <p:nvSpPr>
          <p:cNvPr id="13324" name="Text Box 13"/>
          <p:cNvSpPr txBox="1">
            <a:spLocks noChangeArrowheads="1"/>
          </p:cNvSpPr>
          <p:nvPr/>
        </p:nvSpPr>
        <p:spPr bwMode="auto">
          <a:xfrm rot="-844223">
            <a:off x="5068888" y="3276600"/>
            <a:ext cx="2354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Seq=79, ACK=43, data = </a:t>
            </a:r>
            <a:r>
              <a:rPr lang="ja-JP" altLang="en-US" sz="1400">
                <a:cs typeface="Times New Roman" pitchFamily="18" charset="0"/>
              </a:rPr>
              <a:t>‘</a:t>
            </a:r>
            <a:r>
              <a:rPr lang="en-US" altLang="ja-JP" sz="1400">
                <a:cs typeface="Times New Roman" pitchFamily="18" charset="0"/>
              </a:rPr>
              <a:t>C</a:t>
            </a:r>
            <a:r>
              <a:rPr lang="ja-JP" altLang="en-US" sz="1400">
                <a:cs typeface="Times New Roman" pitchFamily="18" charset="0"/>
              </a:rPr>
              <a:t>’</a:t>
            </a:r>
            <a:endParaRPr lang="en-US">
              <a:cs typeface="Times New Roman" pitchFamily="18" charset="0"/>
            </a:endParaRPr>
          </a:p>
        </p:txBody>
      </p:sp>
      <p:sp>
        <p:nvSpPr>
          <p:cNvPr id="13325" name="Text Box 15"/>
          <p:cNvSpPr txBox="1">
            <a:spLocks noChangeArrowheads="1"/>
          </p:cNvSpPr>
          <p:nvPr/>
        </p:nvSpPr>
        <p:spPr bwMode="auto">
          <a:xfrm rot="683987">
            <a:off x="5145088" y="4518025"/>
            <a:ext cx="147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l"/>
            <a:r>
              <a:rPr lang="en-US" sz="1400">
                <a:cs typeface="Times New Roman" pitchFamily="18" charset="0"/>
              </a:rPr>
              <a:t>Seq=43, ACK=80</a:t>
            </a:r>
            <a:endParaRPr lang="en-US">
              <a:cs typeface="Times New Roman" pitchFamily="18" charset="0"/>
            </a:endParaRPr>
          </a:p>
        </p:txBody>
      </p:sp>
      <p:sp>
        <p:nvSpPr>
          <p:cNvPr id="13326" name="Text Box 19"/>
          <p:cNvSpPr txBox="1">
            <a:spLocks noChangeArrowheads="1"/>
          </p:cNvSpPr>
          <p:nvPr/>
        </p:nvSpPr>
        <p:spPr bwMode="auto">
          <a:xfrm>
            <a:off x="4065588" y="1931988"/>
            <a:ext cx="6175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User</a:t>
            </a:r>
          </a:p>
          <a:p>
            <a:r>
              <a:rPr lang="en-US" sz="1600">
                <a:cs typeface="Times New Roman" pitchFamily="18" charset="0"/>
              </a:rPr>
              <a:t>types</a:t>
            </a:r>
          </a:p>
          <a:p>
            <a:r>
              <a:rPr lang="ja-JP" altLang="en-US" sz="1600">
                <a:cs typeface="Times New Roman" pitchFamily="18" charset="0"/>
              </a:rPr>
              <a:t>‘</a:t>
            </a:r>
            <a:r>
              <a:rPr lang="en-US" altLang="ja-JP" sz="1600">
                <a:cs typeface="Times New Roman" pitchFamily="18" charset="0"/>
              </a:rPr>
              <a:t>C</a:t>
            </a:r>
            <a:r>
              <a:rPr lang="ja-JP" altLang="en-US" sz="1600">
                <a:cs typeface="Times New Roman" pitchFamily="18" charset="0"/>
              </a:rPr>
              <a:t>’</a:t>
            </a:r>
            <a:endParaRPr lang="en-US">
              <a:cs typeface="Times New Roman" pitchFamily="18" charset="0"/>
            </a:endParaRPr>
          </a:p>
        </p:txBody>
      </p:sp>
      <p:sp>
        <p:nvSpPr>
          <p:cNvPr id="13327" name="Text Box 20"/>
          <p:cNvSpPr txBox="1">
            <a:spLocks noChangeArrowheads="1"/>
          </p:cNvSpPr>
          <p:nvPr/>
        </p:nvSpPr>
        <p:spPr bwMode="auto">
          <a:xfrm>
            <a:off x="3816350" y="4046538"/>
            <a:ext cx="11239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Host ACKs</a:t>
            </a:r>
          </a:p>
          <a:p>
            <a:r>
              <a:rPr lang="en-US" sz="1600">
                <a:cs typeface="Times New Roman" pitchFamily="18" charset="0"/>
              </a:rPr>
              <a:t>receipt </a:t>
            </a:r>
          </a:p>
          <a:p>
            <a:r>
              <a:rPr lang="en-US" sz="1600">
                <a:cs typeface="Times New Roman" pitchFamily="18" charset="0"/>
              </a:rPr>
              <a:t>of echoed</a:t>
            </a:r>
          </a:p>
          <a:p>
            <a:r>
              <a:rPr lang="ja-JP" altLang="en-US" sz="1600">
                <a:cs typeface="Times New Roman" pitchFamily="18" charset="0"/>
              </a:rPr>
              <a:t>‘</a:t>
            </a:r>
            <a:r>
              <a:rPr lang="en-US" altLang="ja-JP" sz="1600">
                <a:cs typeface="Times New Roman" pitchFamily="18" charset="0"/>
              </a:rPr>
              <a:t>C</a:t>
            </a:r>
            <a:r>
              <a:rPr lang="ja-JP" altLang="en-US" sz="1600">
                <a:cs typeface="Times New Roman" pitchFamily="18" charset="0"/>
              </a:rPr>
              <a:t>’</a:t>
            </a:r>
            <a:endParaRPr lang="en-US">
              <a:cs typeface="Times New Roman" pitchFamily="18" charset="0"/>
            </a:endParaRPr>
          </a:p>
        </p:txBody>
      </p:sp>
      <p:sp>
        <p:nvSpPr>
          <p:cNvPr id="13328" name="Text Box 21"/>
          <p:cNvSpPr txBox="1">
            <a:spLocks noChangeArrowheads="1"/>
          </p:cNvSpPr>
          <p:nvPr/>
        </p:nvSpPr>
        <p:spPr bwMode="auto">
          <a:xfrm>
            <a:off x="7512050" y="2589213"/>
            <a:ext cx="11239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Host ACKs</a:t>
            </a:r>
          </a:p>
          <a:p>
            <a:r>
              <a:rPr lang="en-US" sz="1600">
                <a:cs typeface="Times New Roman" pitchFamily="18" charset="0"/>
              </a:rPr>
              <a:t>receipt of</a:t>
            </a:r>
          </a:p>
          <a:p>
            <a:r>
              <a:rPr lang="ja-JP" altLang="en-US" sz="1600">
                <a:cs typeface="Times New Roman" pitchFamily="18" charset="0"/>
              </a:rPr>
              <a:t>‘</a:t>
            </a:r>
            <a:r>
              <a:rPr lang="en-US" altLang="ja-JP" sz="1600">
                <a:cs typeface="Times New Roman" pitchFamily="18" charset="0"/>
              </a:rPr>
              <a:t>C</a:t>
            </a:r>
            <a:r>
              <a:rPr lang="ja-JP" altLang="en-US" sz="1600">
                <a:cs typeface="Times New Roman" pitchFamily="18" charset="0"/>
              </a:rPr>
              <a:t>’</a:t>
            </a:r>
            <a:r>
              <a:rPr lang="en-US" altLang="ja-JP" sz="1600">
                <a:cs typeface="Times New Roman" pitchFamily="18" charset="0"/>
              </a:rPr>
              <a:t>, echoes</a:t>
            </a:r>
          </a:p>
          <a:p>
            <a:r>
              <a:rPr lang="en-US" sz="1600">
                <a:cs typeface="Times New Roman" pitchFamily="18" charset="0"/>
              </a:rPr>
              <a:t>back </a:t>
            </a:r>
            <a:r>
              <a:rPr lang="ja-JP" altLang="en-US" sz="1600">
                <a:cs typeface="Times New Roman" pitchFamily="18" charset="0"/>
              </a:rPr>
              <a:t>‘</a:t>
            </a:r>
            <a:r>
              <a:rPr lang="en-US" altLang="ja-JP" sz="1600">
                <a:cs typeface="Times New Roman" pitchFamily="18" charset="0"/>
              </a:rPr>
              <a:t>C</a:t>
            </a:r>
            <a:r>
              <a:rPr lang="ja-JP" altLang="en-US" sz="1600">
                <a:cs typeface="Times New Roman" pitchFamily="18" charset="0"/>
              </a:rPr>
              <a:t>’</a:t>
            </a:r>
            <a:endParaRPr lang="en-US">
              <a:cs typeface="Times New Roman" pitchFamily="18" charset="0"/>
            </a:endParaRPr>
          </a:p>
        </p:txBody>
      </p:sp>
      <p:sp>
        <p:nvSpPr>
          <p:cNvPr id="13329" name="Line 24"/>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25"/>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331" name="Group 28"/>
          <p:cNvGrpSpPr>
            <a:grpSpLocks/>
          </p:cNvGrpSpPr>
          <p:nvPr/>
        </p:nvGrpSpPr>
        <p:grpSpPr bwMode="auto">
          <a:xfrm>
            <a:off x="8283575" y="5527675"/>
            <a:ext cx="677863" cy="369888"/>
            <a:chOff x="3298" y="3530"/>
            <a:chExt cx="427" cy="233"/>
          </a:xfrm>
        </p:grpSpPr>
        <p:sp>
          <p:nvSpPr>
            <p:cNvPr id="13333" name="Rectangle 27"/>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Times New Roman" pitchFamily="18" charset="0"/>
              </a:endParaRPr>
            </a:p>
          </p:txBody>
        </p:sp>
        <p:sp>
          <p:nvSpPr>
            <p:cNvPr id="13334" name="Text Box 26"/>
            <p:cNvSpPr txBox="1">
              <a:spLocks noChangeArrowheads="1"/>
            </p:cNvSpPr>
            <p:nvPr/>
          </p:nvSpPr>
          <p:spPr bwMode="auto">
            <a:xfrm>
              <a:off x="3298" y="3530"/>
              <a:ext cx="4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b="1">
                  <a:solidFill>
                    <a:srgbClr val="FF0000"/>
                  </a:solidFill>
                  <a:cs typeface="Times New Roman" pitchFamily="18" charset="0"/>
                </a:rPr>
                <a:t> time</a:t>
              </a:r>
              <a:endParaRPr lang="en-US" b="1">
                <a:cs typeface="Times New Roman" pitchFamily="18" charset="0"/>
              </a:endParaRPr>
            </a:p>
          </p:txBody>
        </p:sp>
      </p:grpSp>
      <p:sp>
        <p:nvSpPr>
          <p:cNvPr id="13332" name="Text Box 29"/>
          <p:cNvSpPr txBox="1">
            <a:spLocks noChangeArrowheads="1"/>
          </p:cNvSpPr>
          <p:nvPr/>
        </p:nvSpPr>
        <p:spPr bwMode="auto">
          <a:xfrm>
            <a:off x="5006678" y="5646092"/>
            <a:ext cx="3191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b="1" dirty="0">
                <a:solidFill>
                  <a:srgbClr val="FF0000"/>
                </a:solidFill>
                <a:cs typeface="Times New Roman" pitchFamily="18" charset="0"/>
              </a:rPr>
              <a:t>Simple Telnet Scenario</a:t>
            </a:r>
          </a:p>
        </p:txBody>
      </p:sp>
    </p:spTree>
    <p:extLst>
      <p:ext uri="{BB962C8B-B14F-4D97-AF65-F5344CB8AC3E}">
        <p14:creationId xmlns:p14="http://schemas.microsoft.com/office/powerpoint/2010/main" val="42326390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76250" y="238125"/>
            <a:ext cx="7772400" cy="904875"/>
          </a:xfrm>
        </p:spPr>
        <p:txBody>
          <a:bodyPr/>
          <a:lstStyle/>
          <a:p>
            <a:pPr eaLnBrk="1" hangingPunct="1"/>
            <a:r>
              <a:rPr lang="en-US" sz="3600" dirty="0" smtClean="0">
                <a:cs typeface="Times New Roman" pitchFamily="18" charset="0"/>
              </a:rPr>
              <a:t>TCP: Retransmission Scenarios</a:t>
            </a:r>
            <a:endParaRPr lang="en-US" dirty="0" smtClean="0">
              <a:cs typeface="Times New Roman" pitchFamily="18" charset="0"/>
            </a:endParaRPr>
          </a:p>
        </p:txBody>
      </p:sp>
      <p:sp>
        <p:nvSpPr>
          <p:cNvPr id="153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E7144E79-0C15-432E-B20C-3AB3CFF8618A}" type="slidenum">
              <a:rPr lang="en-US" sz="1400" smtClean="0"/>
              <a:pPr/>
              <a:t>83</a:t>
            </a:fld>
            <a:endParaRPr lang="en-US" sz="1400" smtClean="0"/>
          </a:p>
        </p:txBody>
      </p:sp>
      <p:sp>
        <p:nvSpPr>
          <p:cNvPr id="15364" name="Line 64"/>
          <p:cNvSpPr>
            <a:spLocks noChangeShapeType="1"/>
          </p:cNvSpPr>
          <p:nvPr/>
        </p:nvSpPr>
        <p:spPr bwMode="auto">
          <a:xfrm flipH="1">
            <a:off x="5810250" y="3143250"/>
            <a:ext cx="2476500" cy="11049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74"/>
          <p:cNvSpPr>
            <a:spLocks noChangeShapeType="1"/>
          </p:cNvSpPr>
          <p:nvPr/>
        </p:nvSpPr>
        <p:spPr bwMode="auto">
          <a:xfrm flipH="1">
            <a:off x="5349875" y="2374900"/>
            <a:ext cx="4222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6" name="Rectangle 79"/>
          <p:cNvSpPr>
            <a:spLocks noChangeArrowheads="1"/>
          </p:cNvSpPr>
          <p:nvPr/>
        </p:nvSpPr>
        <p:spPr bwMode="auto">
          <a:xfrm>
            <a:off x="5546725" y="2273300"/>
            <a:ext cx="203200" cy="132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Times New Roman" pitchFamily="18" charset="0"/>
            </a:endParaRPr>
          </a:p>
        </p:txBody>
      </p:sp>
      <p:sp>
        <p:nvSpPr>
          <p:cNvPr id="15367" name="Line 44"/>
          <p:cNvSpPr>
            <a:spLocks noChangeShapeType="1"/>
          </p:cNvSpPr>
          <p:nvPr/>
        </p:nvSpPr>
        <p:spPr bwMode="auto">
          <a:xfrm flipH="1">
            <a:off x="5781675" y="2733675"/>
            <a:ext cx="2543175" cy="13811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Rectangle 70"/>
          <p:cNvSpPr>
            <a:spLocks noChangeArrowheads="1"/>
          </p:cNvSpPr>
          <p:nvPr/>
        </p:nvSpPr>
        <p:spPr bwMode="auto">
          <a:xfrm rot="728579">
            <a:off x="6075363" y="3814763"/>
            <a:ext cx="1817687" cy="284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Times New Roman" pitchFamily="18" charset="0"/>
            </a:endParaRPr>
          </a:p>
        </p:txBody>
      </p:sp>
      <p:grpSp>
        <p:nvGrpSpPr>
          <p:cNvPr id="15369" name="Group 42"/>
          <p:cNvGrpSpPr>
            <a:grpSpLocks/>
          </p:cNvGrpSpPr>
          <p:nvPr/>
        </p:nvGrpSpPr>
        <p:grpSpPr bwMode="auto">
          <a:xfrm>
            <a:off x="177800" y="1389063"/>
            <a:ext cx="3467100" cy="4821237"/>
            <a:chOff x="106" y="1007"/>
            <a:chExt cx="2184" cy="3037"/>
          </a:xfrm>
        </p:grpSpPr>
        <p:sp>
          <p:nvSpPr>
            <p:cNvPr id="15399" name="Line 21"/>
            <p:cNvSpPr>
              <a:spLocks noChangeShapeType="1"/>
            </p:cNvSpPr>
            <p:nvPr/>
          </p:nvSpPr>
          <p:spPr bwMode="auto">
            <a:xfrm flipH="1">
              <a:off x="1164" y="1884"/>
              <a:ext cx="996" cy="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00" name="Line 4"/>
            <p:cNvSpPr>
              <a:spLocks noChangeShapeType="1"/>
            </p:cNvSpPr>
            <p:nvPr/>
          </p:nvSpPr>
          <p:spPr bwMode="auto">
            <a:xfrm>
              <a:off x="570" y="1428"/>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5401" name="Object 5"/>
            <p:cNvGraphicFramePr>
              <a:graphicFrameLocks noChangeAspect="1"/>
            </p:cNvGraphicFramePr>
            <p:nvPr/>
          </p:nvGraphicFramePr>
          <p:xfrm>
            <a:off x="310" y="1007"/>
            <a:ext cx="306" cy="243"/>
          </p:xfrm>
          <a:graphic>
            <a:graphicData uri="http://schemas.openxmlformats.org/presentationml/2006/ole">
              <mc:AlternateContent xmlns:mc="http://schemas.openxmlformats.org/markup-compatibility/2006">
                <mc:Choice xmlns:v="urn:schemas-microsoft-com:vml" Requires="v">
                  <p:oleObj spid="_x0000_s3126"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 y="1007"/>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402" name="Text Box 7"/>
            <p:cNvSpPr txBox="1">
              <a:spLocks noChangeArrowheads="1"/>
            </p:cNvSpPr>
            <p:nvPr/>
          </p:nvSpPr>
          <p:spPr bwMode="auto">
            <a:xfrm>
              <a:off x="596" y="1007"/>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Host A</a:t>
              </a:r>
              <a:endParaRPr lang="en-US">
                <a:cs typeface="Times New Roman" pitchFamily="18" charset="0"/>
              </a:endParaRPr>
            </a:p>
          </p:txBody>
        </p:sp>
        <p:sp>
          <p:nvSpPr>
            <p:cNvPr id="15403" name="Text Box 11"/>
            <p:cNvSpPr txBox="1">
              <a:spLocks noChangeArrowheads="1"/>
            </p:cNvSpPr>
            <p:nvPr/>
          </p:nvSpPr>
          <p:spPr bwMode="auto">
            <a:xfrm rot="706751">
              <a:off x="867" y="1434"/>
              <a:ext cx="106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Seq=92, 8 bytes data</a:t>
              </a:r>
              <a:endParaRPr lang="en-US">
                <a:cs typeface="Times New Roman" pitchFamily="18" charset="0"/>
              </a:endParaRPr>
            </a:p>
          </p:txBody>
        </p:sp>
        <p:sp>
          <p:nvSpPr>
            <p:cNvPr id="15404" name="Text Box 14"/>
            <p:cNvSpPr txBox="1">
              <a:spLocks noChangeArrowheads="1"/>
            </p:cNvSpPr>
            <p:nvPr/>
          </p:nvSpPr>
          <p:spPr bwMode="auto">
            <a:xfrm rot="-982672">
              <a:off x="1368" y="1867"/>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ACK=100</a:t>
              </a:r>
              <a:endParaRPr lang="en-US">
                <a:cs typeface="Times New Roman" pitchFamily="18" charset="0"/>
              </a:endParaRPr>
            </a:p>
          </p:txBody>
        </p:sp>
        <p:sp>
          <p:nvSpPr>
            <p:cNvPr id="15405" name="Text Box 18"/>
            <p:cNvSpPr txBox="1">
              <a:spLocks noChangeArrowheads="1"/>
            </p:cNvSpPr>
            <p:nvPr/>
          </p:nvSpPr>
          <p:spPr bwMode="auto">
            <a:xfrm>
              <a:off x="953" y="2222"/>
              <a:ext cx="3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a:solidFill>
                    <a:srgbClr val="FF0000"/>
                  </a:solidFill>
                  <a:cs typeface="Times New Roman" pitchFamily="18" charset="0"/>
                </a:rPr>
                <a:t>loss</a:t>
              </a:r>
              <a:endParaRPr lang="en-US">
                <a:cs typeface="Times New Roman" pitchFamily="18" charset="0"/>
              </a:endParaRPr>
            </a:p>
          </p:txBody>
        </p:sp>
        <p:sp>
          <p:nvSpPr>
            <p:cNvPr id="15406" name="Text Box 19"/>
            <p:cNvSpPr txBox="1">
              <a:spLocks noChangeArrowheads="1"/>
            </p:cNvSpPr>
            <p:nvPr/>
          </p:nvSpPr>
          <p:spPr bwMode="auto">
            <a:xfrm rot="-5400000">
              <a:off x="188" y="1936"/>
              <a:ext cx="5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timeout</a:t>
              </a:r>
              <a:endParaRPr lang="en-US">
                <a:cs typeface="Times New Roman" pitchFamily="18" charset="0"/>
              </a:endParaRPr>
            </a:p>
          </p:txBody>
        </p:sp>
        <p:sp>
          <p:nvSpPr>
            <p:cNvPr id="15407" name="Line 22"/>
            <p:cNvSpPr>
              <a:spLocks noChangeShapeType="1"/>
            </p:cNvSpPr>
            <p:nvPr/>
          </p:nvSpPr>
          <p:spPr bwMode="auto">
            <a:xfrm flipH="1">
              <a:off x="300" y="1200"/>
              <a:ext cx="0" cy="28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408" name="Group 23"/>
            <p:cNvGrpSpPr>
              <a:grpSpLocks/>
            </p:cNvGrpSpPr>
            <p:nvPr/>
          </p:nvGrpSpPr>
          <p:grpSpPr bwMode="auto">
            <a:xfrm>
              <a:off x="106" y="3602"/>
              <a:ext cx="391" cy="233"/>
              <a:chOff x="3316" y="3530"/>
              <a:chExt cx="391" cy="233"/>
            </a:xfrm>
          </p:grpSpPr>
          <p:sp>
            <p:nvSpPr>
              <p:cNvPr id="15421" name="Rectangle 24"/>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Times New Roman" pitchFamily="18" charset="0"/>
                </a:endParaRPr>
              </a:p>
            </p:txBody>
          </p:sp>
          <p:sp>
            <p:nvSpPr>
              <p:cNvPr id="15422" name="Text Box 25"/>
              <p:cNvSpPr txBox="1">
                <a:spLocks noChangeArrowheads="1"/>
              </p:cNvSpPr>
              <p:nvPr/>
            </p:nvSpPr>
            <p:spPr bwMode="auto">
              <a:xfrm>
                <a:off x="3316" y="3530"/>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b="1">
                    <a:solidFill>
                      <a:srgbClr val="FF0000"/>
                    </a:solidFill>
                    <a:cs typeface="Times New Roman" pitchFamily="18" charset="0"/>
                  </a:rPr>
                  <a:t>time</a:t>
                </a:r>
                <a:endParaRPr lang="en-US" b="1">
                  <a:cs typeface="Times New Roman" pitchFamily="18" charset="0"/>
                </a:endParaRPr>
              </a:p>
            </p:txBody>
          </p:sp>
        </p:grpSp>
        <p:sp>
          <p:nvSpPr>
            <p:cNvPr id="15409" name="Text Box 26"/>
            <p:cNvSpPr txBox="1">
              <a:spLocks noChangeArrowheads="1"/>
            </p:cNvSpPr>
            <p:nvPr/>
          </p:nvSpPr>
          <p:spPr bwMode="auto">
            <a:xfrm>
              <a:off x="749" y="3674"/>
              <a:ext cx="12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a:cs typeface="Times New Roman" pitchFamily="18" charset="0"/>
                </a:rPr>
                <a:t>Lost ACK scenario</a:t>
              </a:r>
              <a:endParaRPr lang="en-US">
                <a:cs typeface="Times New Roman" pitchFamily="18" charset="0"/>
              </a:endParaRPr>
            </a:p>
          </p:txBody>
        </p:sp>
        <p:graphicFrame>
          <p:nvGraphicFramePr>
            <p:cNvPr id="15410" name="Object 27"/>
            <p:cNvGraphicFramePr>
              <a:graphicFrameLocks noChangeAspect="1"/>
            </p:cNvGraphicFramePr>
            <p:nvPr/>
          </p:nvGraphicFramePr>
          <p:xfrm>
            <a:off x="1984" y="1013"/>
            <a:ext cx="306" cy="243"/>
          </p:xfrm>
          <a:graphic>
            <a:graphicData uri="http://schemas.openxmlformats.org/presentationml/2006/ole">
              <mc:AlternateContent xmlns:mc="http://schemas.openxmlformats.org/markup-compatibility/2006">
                <mc:Choice xmlns:v="urn:schemas-microsoft-com:vml" Requires="v">
                  <p:oleObj spid="_x0000_s3127"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 y="101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411" name="Text Box 28"/>
            <p:cNvSpPr txBox="1">
              <a:spLocks noChangeArrowheads="1"/>
            </p:cNvSpPr>
            <p:nvPr/>
          </p:nvSpPr>
          <p:spPr bwMode="auto">
            <a:xfrm>
              <a:off x="1549" y="1019"/>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Host B</a:t>
              </a:r>
              <a:endParaRPr lang="en-US">
                <a:cs typeface="Times New Roman" pitchFamily="18" charset="0"/>
              </a:endParaRPr>
            </a:p>
          </p:txBody>
        </p:sp>
        <p:sp>
          <p:nvSpPr>
            <p:cNvPr id="15412" name="Text Box 30"/>
            <p:cNvSpPr txBox="1">
              <a:spLocks noChangeArrowheads="1"/>
            </p:cNvSpPr>
            <p:nvPr/>
          </p:nvSpPr>
          <p:spPr bwMode="auto">
            <a:xfrm>
              <a:off x="1000" y="2047"/>
              <a:ext cx="2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a:solidFill>
                    <a:srgbClr val="FF0000"/>
                  </a:solidFill>
                  <a:cs typeface="Times New Roman" pitchFamily="18" charset="0"/>
                </a:rPr>
                <a:t>X</a:t>
              </a:r>
              <a:endParaRPr lang="en-US">
                <a:cs typeface="Times New Roman" pitchFamily="18" charset="0"/>
              </a:endParaRPr>
            </a:p>
          </p:txBody>
        </p:sp>
        <p:sp>
          <p:nvSpPr>
            <p:cNvPr id="15413" name="Line 31"/>
            <p:cNvSpPr>
              <a:spLocks noChangeShapeType="1"/>
            </p:cNvSpPr>
            <p:nvPr/>
          </p:nvSpPr>
          <p:spPr bwMode="auto">
            <a:xfrm>
              <a:off x="570" y="260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14" name="Text Box 33"/>
            <p:cNvSpPr txBox="1">
              <a:spLocks noChangeArrowheads="1"/>
            </p:cNvSpPr>
            <p:nvPr/>
          </p:nvSpPr>
          <p:spPr bwMode="auto">
            <a:xfrm rot="706751">
              <a:off x="813" y="2568"/>
              <a:ext cx="106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Seq=92, 8 bytes data</a:t>
              </a:r>
              <a:endParaRPr lang="en-US">
                <a:cs typeface="Times New Roman" pitchFamily="18" charset="0"/>
              </a:endParaRPr>
            </a:p>
          </p:txBody>
        </p:sp>
        <p:sp>
          <p:nvSpPr>
            <p:cNvPr id="15415" name="Line 34"/>
            <p:cNvSpPr>
              <a:spLocks noChangeShapeType="1"/>
            </p:cNvSpPr>
            <p:nvPr/>
          </p:nvSpPr>
          <p:spPr bwMode="auto">
            <a:xfrm>
              <a:off x="564" y="1290"/>
              <a:ext cx="0" cy="2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6" name="Line 35"/>
            <p:cNvSpPr>
              <a:spLocks noChangeShapeType="1"/>
            </p:cNvSpPr>
            <p:nvPr/>
          </p:nvSpPr>
          <p:spPr bwMode="auto">
            <a:xfrm>
              <a:off x="2148" y="1290"/>
              <a:ext cx="0" cy="2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7" name="Line 36"/>
            <p:cNvSpPr>
              <a:spLocks noChangeShapeType="1"/>
            </p:cNvSpPr>
            <p:nvPr/>
          </p:nvSpPr>
          <p:spPr bwMode="auto">
            <a:xfrm flipH="1">
              <a:off x="576" y="3096"/>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18" name="Text Box 38"/>
            <p:cNvSpPr txBox="1">
              <a:spLocks noChangeArrowheads="1"/>
            </p:cNvSpPr>
            <p:nvPr/>
          </p:nvSpPr>
          <p:spPr bwMode="auto">
            <a:xfrm rot="-926867">
              <a:off x="1086" y="3149"/>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ACK=100</a:t>
              </a:r>
              <a:endParaRPr lang="en-US">
                <a:cs typeface="Times New Roman" pitchFamily="18" charset="0"/>
              </a:endParaRPr>
            </a:p>
          </p:txBody>
        </p:sp>
        <p:sp>
          <p:nvSpPr>
            <p:cNvPr id="15419" name="Line 40"/>
            <p:cNvSpPr>
              <a:spLocks noChangeShapeType="1"/>
            </p:cNvSpPr>
            <p:nvPr/>
          </p:nvSpPr>
          <p:spPr bwMode="auto">
            <a:xfrm flipV="1">
              <a:off x="456" y="1416"/>
              <a:ext cx="0" cy="37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20" name="Line 41"/>
            <p:cNvSpPr>
              <a:spLocks noChangeShapeType="1"/>
            </p:cNvSpPr>
            <p:nvPr/>
          </p:nvSpPr>
          <p:spPr bwMode="auto">
            <a:xfrm flipH="1">
              <a:off x="462" y="2298"/>
              <a:ext cx="0" cy="3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370" name="Line 45"/>
          <p:cNvSpPr>
            <a:spLocks noChangeShapeType="1"/>
          </p:cNvSpPr>
          <p:nvPr/>
        </p:nvSpPr>
        <p:spPr bwMode="auto">
          <a:xfrm>
            <a:off x="5800725" y="20097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5371" name="Object 46"/>
          <p:cNvGraphicFramePr>
            <a:graphicFrameLocks noChangeAspect="1"/>
          </p:cNvGraphicFramePr>
          <p:nvPr/>
        </p:nvGraphicFramePr>
        <p:xfrm>
          <a:off x="5387975" y="1341438"/>
          <a:ext cx="485775" cy="385762"/>
        </p:xfrm>
        <a:graphic>
          <a:graphicData uri="http://schemas.openxmlformats.org/presentationml/2006/ole">
            <mc:AlternateContent xmlns:mc="http://schemas.openxmlformats.org/markup-compatibility/2006">
              <mc:Choice xmlns:v="urn:schemas-microsoft-com:vml" Requires="v">
                <p:oleObj spid="_x0000_s3128"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975" y="13414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72" name="Text Box 47"/>
          <p:cNvSpPr txBox="1">
            <a:spLocks noChangeArrowheads="1"/>
          </p:cNvSpPr>
          <p:nvPr/>
        </p:nvSpPr>
        <p:spPr bwMode="auto">
          <a:xfrm>
            <a:off x="5842000" y="1341438"/>
            <a:ext cx="760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Host A</a:t>
            </a:r>
            <a:endParaRPr lang="en-US">
              <a:cs typeface="Times New Roman" pitchFamily="18" charset="0"/>
            </a:endParaRPr>
          </a:p>
        </p:txBody>
      </p:sp>
      <p:sp>
        <p:nvSpPr>
          <p:cNvPr id="15373" name="Text Box 48"/>
          <p:cNvSpPr txBox="1">
            <a:spLocks noChangeArrowheads="1"/>
          </p:cNvSpPr>
          <p:nvPr/>
        </p:nvSpPr>
        <p:spPr bwMode="auto">
          <a:xfrm rot="808459">
            <a:off x="6084888" y="2419350"/>
            <a:ext cx="1863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Seq=100, 20 bytes data</a:t>
            </a:r>
            <a:endParaRPr lang="en-US">
              <a:cs typeface="Times New Roman" pitchFamily="18" charset="0"/>
            </a:endParaRPr>
          </a:p>
        </p:txBody>
      </p:sp>
      <p:sp>
        <p:nvSpPr>
          <p:cNvPr id="15374" name="Text Box 49"/>
          <p:cNvSpPr txBox="1">
            <a:spLocks noChangeArrowheads="1"/>
          </p:cNvSpPr>
          <p:nvPr/>
        </p:nvSpPr>
        <p:spPr bwMode="auto">
          <a:xfrm rot="-1770084">
            <a:off x="6743700" y="3068638"/>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ACK=100</a:t>
            </a:r>
            <a:endParaRPr lang="en-US">
              <a:cs typeface="Times New Roman" pitchFamily="18" charset="0"/>
            </a:endParaRPr>
          </a:p>
        </p:txBody>
      </p:sp>
      <p:sp>
        <p:nvSpPr>
          <p:cNvPr id="15375" name="Text Box 51"/>
          <p:cNvSpPr txBox="1">
            <a:spLocks noChangeArrowheads="1"/>
          </p:cNvSpPr>
          <p:nvPr/>
        </p:nvSpPr>
        <p:spPr bwMode="auto">
          <a:xfrm rot="-5400000">
            <a:off x="4956969" y="2783681"/>
            <a:ext cx="1328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Seq=92 timeout</a:t>
            </a:r>
            <a:endParaRPr lang="en-US">
              <a:cs typeface="Times New Roman" pitchFamily="18" charset="0"/>
            </a:endParaRPr>
          </a:p>
        </p:txBody>
      </p:sp>
      <p:grpSp>
        <p:nvGrpSpPr>
          <p:cNvPr id="15376" name="Group 53"/>
          <p:cNvGrpSpPr>
            <a:grpSpLocks/>
          </p:cNvGrpSpPr>
          <p:nvPr/>
        </p:nvGrpSpPr>
        <p:grpSpPr bwMode="auto">
          <a:xfrm>
            <a:off x="5064125" y="5461000"/>
            <a:ext cx="620713" cy="369888"/>
            <a:chOff x="3316" y="3530"/>
            <a:chExt cx="391" cy="233"/>
          </a:xfrm>
        </p:grpSpPr>
        <p:sp>
          <p:nvSpPr>
            <p:cNvPr id="15397" name="Rectangle 54"/>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Times New Roman" pitchFamily="18" charset="0"/>
              </a:endParaRPr>
            </a:p>
          </p:txBody>
        </p:sp>
        <p:sp>
          <p:nvSpPr>
            <p:cNvPr id="15398" name="Text Box 55"/>
            <p:cNvSpPr txBox="1">
              <a:spLocks noChangeArrowheads="1"/>
            </p:cNvSpPr>
            <p:nvPr/>
          </p:nvSpPr>
          <p:spPr bwMode="auto">
            <a:xfrm>
              <a:off x="3316" y="3530"/>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b="1">
                  <a:solidFill>
                    <a:srgbClr val="FF0000"/>
                  </a:solidFill>
                  <a:cs typeface="Times New Roman" pitchFamily="18" charset="0"/>
                </a:rPr>
                <a:t>time</a:t>
              </a:r>
              <a:endParaRPr lang="en-US" b="1">
                <a:cs typeface="Times New Roman" pitchFamily="18" charset="0"/>
              </a:endParaRPr>
            </a:p>
          </p:txBody>
        </p:sp>
      </p:grpSp>
      <p:sp>
        <p:nvSpPr>
          <p:cNvPr id="15377" name="Text Box 56"/>
          <p:cNvSpPr txBox="1">
            <a:spLocks noChangeArrowheads="1"/>
          </p:cNvSpPr>
          <p:nvPr/>
        </p:nvSpPr>
        <p:spPr bwMode="auto">
          <a:xfrm>
            <a:off x="6089650" y="5575300"/>
            <a:ext cx="1954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a:cs typeface="Times New Roman" pitchFamily="18" charset="0"/>
              </a:rPr>
              <a:t>Premature timeout,</a:t>
            </a:r>
          </a:p>
          <a:p>
            <a:r>
              <a:rPr lang="en-US" sz="1800">
                <a:cs typeface="Times New Roman" pitchFamily="18" charset="0"/>
              </a:rPr>
              <a:t>cumulative ACKs</a:t>
            </a:r>
            <a:endParaRPr lang="en-US">
              <a:cs typeface="Times New Roman" pitchFamily="18" charset="0"/>
            </a:endParaRPr>
          </a:p>
        </p:txBody>
      </p:sp>
      <p:graphicFrame>
        <p:nvGraphicFramePr>
          <p:cNvPr id="15378" name="Object 57"/>
          <p:cNvGraphicFramePr>
            <a:graphicFrameLocks noChangeAspect="1"/>
          </p:cNvGraphicFramePr>
          <p:nvPr/>
        </p:nvGraphicFramePr>
        <p:xfrm>
          <a:off x="8045450" y="1350963"/>
          <a:ext cx="485775" cy="385762"/>
        </p:xfrm>
        <a:graphic>
          <a:graphicData uri="http://schemas.openxmlformats.org/presentationml/2006/ole">
            <mc:AlternateContent xmlns:mc="http://schemas.openxmlformats.org/markup-compatibility/2006">
              <mc:Choice xmlns:v="urn:schemas-microsoft-com:vml" Requires="v">
                <p:oleObj spid="_x0000_s3129"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5450" y="13509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79" name="Text Box 58"/>
          <p:cNvSpPr txBox="1">
            <a:spLocks noChangeArrowheads="1"/>
          </p:cNvSpPr>
          <p:nvPr/>
        </p:nvSpPr>
        <p:spPr bwMode="auto">
          <a:xfrm>
            <a:off x="7354888" y="1360488"/>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Host B</a:t>
            </a:r>
            <a:endParaRPr lang="en-US">
              <a:cs typeface="Times New Roman" pitchFamily="18" charset="0"/>
            </a:endParaRPr>
          </a:p>
        </p:txBody>
      </p:sp>
      <p:sp>
        <p:nvSpPr>
          <p:cNvPr id="15380" name="Line 60"/>
          <p:cNvSpPr>
            <a:spLocks noChangeShapeType="1"/>
          </p:cNvSpPr>
          <p:nvPr/>
        </p:nvSpPr>
        <p:spPr bwMode="auto">
          <a:xfrm>
            <a:off x="5800725" y="38766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1" name="Text Box 61"/>
          <p:cNvSpPr txBox="1">
            <a:spLocks noChangeArrowheads="1"/>
          </p:cNvSpPr>
          <p:nvPr/>
        </p:nvSpPr>
        <p:spPr bwMode="auto">
          <a:xfrm rot="706751">
            <a:off x="6157913" y="3790950"/>
            <a:ext cx="1685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Seq=92, 8 bytes data</a:t>
            </a:r>
            <a:endParaRPr lang="en-US">
              <a:cs typeface="Times New Roman" pitchFamily="18" charset="0"/>
            </a:endParaRPr>
          </a:p>
        </p:txBody>
      </p:sp>
      <p:sp>
        <p:nvSpPr>
          <p:cNvPr id="15382" name="Line 62"/>
          <p:cNvSpPr>
            <a:spLocks noChangeShapeType="1"/>
          </p:cNvSpPr>
          <p:nvPr/>
        </p:nvSpPr>
        <p:spPr bwMode="auto">
          <a:xfrm>
            <a:off x="5791200" y="1790700"/>
            <a:ext cx="6350" cy="382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63"/>
          <p:cNvSpPr>
            <a:spLocks noChangeShapeType="1"/>
          </p:cNvSpPr>
          <p:nvPr/>
        </p:nvSpPr>
        <p:spPr bwMode="auto">
          <a:xfrm>
            <a:off x="8305800" y="1790700"/>
            <a:ext cx="0" cy="3848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4" name="Text Box 65"/>
          <p:cNvSpPr txBox="1">
            <a:spLocks noChangeArrowheads="1"/>
          </p:cNvSpPr>
          <p:nvPr/>
        </p:nvSpPr>
        <p:spPr bwMode="auto">
          <a:xfrm rot="-1338105">
            <a:off x="7105650" y="3179763"/>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ACK=120</a:t>
            </a:r>
            <a:endParaRPr lang="en-US">
              <a:cs typeface="Times New Roman" pitchFamily="18" charset="0"/>
            </a:endParaRPr>
          </a:p>
        </p:txBody>
      </p:sp>
      <p:sp>
        <p:nvSpPr>
          <p:cNvPr id="15385" name="Line 66"/>
          <p:cNvSpPr>
            <a:spLocks noChangeShapeType="1"/>
          </p:cNvSpPr>
          <p:nvPr/>
        </p:nvSpPr>
        <p:spPr bwMode="auto">
          <a:xfrm flipV="1">
            <a:off x="5638800" y="2016125"/>
            <a:ext cx="6350" cy="2444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6" name="Line 67"/>
          <p:cNvSpPr>
            <a:spLocks noChangeShapeType="1"/>
          </p:cNvSpPr>
          <p:nvPr/>
        </p:nvSpPr>
        <p:spPr bwMode="auto">
          <a:xfrm flipH="1">
            <a:off x="5629275" y="3644900"/>
            <a:ext cx="0" cy="222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7" name="Line 68"/>
          <p:cNvSpPr>
            <a:spLocks noChangeShapeType="1"/>
          </p:cNvSpPr>
          <p:nvPr/>
        </p:nvSpPr>
        <p:spPr bwMode="auto">
          <a:xfrm>
            <a:off x="5788025" y="2362200"/>
            <a:ext cx="2508250" cy="6286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8" name="Text Box 69"/>
          <p:cNvSpPr txBox="1">
            <a:spLocks noChangeArrowheads="1"/>
          </p:cNvSpPr>
          <p:nvPr/>
        </p:nvSpPr>
        <p:spPr bwMode="auto">
          <a:xfrm rot="706751">
            <a:off x="6186488" y="2009775"/>
            <a:ext cx="1685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Seq=92, 8 bytes data</a:t>
            </a:r>
            <a:endParaRPr lang="en-US">
              <a:cs typeface="Times New Roman" pitchFamily="18" charset="0"/>
            </a:endParaRPr>
          </a:p>
        </p:txBody>
      </p:sp>
      <p:sp>
        <p:nvSpPr>
          <p:cNvPr id="15389" name="Line 71"/>
          <p:cNvSpPr>
            <a:spLocks noChangeShapeType="1"/>
          </p:cNvSpPr>
          <p:nvPr/>
        </p:nvSpPr>
        <p:spPr bwMode="auto">
          <a:xfrm flipH="1">
            <a:off x="5613400" y="3876675"/>
            <a:ext cx="1809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0" name="Line 73"/>
          <p:cNvSpPr>
            <a:spLocks noChangeShapeType="1"/>
          </p:cNvSpPr>
          <p:nvPr/>
        </p:nvSpPr>
        <p:spPr bwMode="auto">
          <a:xfrm flipH="1">
            <a:off x="5594350" y="2016125"/>
            <a:ext cx="1809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1" name="Line 75"/>
          <p:cNvSpPr>
            <a:spLocks noChangeShapeType="1"/>
          </p:cNvSpPr>
          <p:nvPr/>
        </p:nvSpPr>
        <p:spPr bwMode="auto">
          <a:xfrm flipH="1">
            <a:off x="5368925" y="4387850"/>
            <a:ext cx="4222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2" name="Text Box 76"/>
          <p:cNvSpPr txBox="1">
            <a:spLocks noChangeArrowheads="1"/>
          </p:cNvSpPr>
          <p:nvPr/>
        </p:nvSpPr>
        <p:spPr bwMode="auto">
          <a:xfrm rot="-5400000">
            <a:off x="4675982" y="3207544"/>
            <a:ext cx="1417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Seq=100 timeout</a:t>
            </a:r>
            <a:endParaRPr lang="en-US">
              <a:cs typeface="Times New Roman" pitchFamily="18" charset="0"/>
            </a:endParaRPr>
          </a:p>
        </p:txBody>
      </p:sp>
      <p:sp>
        <p:nvSpPr>
          <p:cNvPr id="15393" name="Line 77"/>
          <p:cNvSpPr>
            <a:spLocks noChangeShapeType="1"/>
          </p:cNvSpPr>
          <p:nvPr/>
        </p:nvSpPr>
        <p:spPr bwMode="auto">
          <a:xfrm flipV="1">
            <a:off x="5378450" y="2371725"/>
            <a:ext cx="6350" cy="295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4" name="Line 78"/>
          <p:cNvSpPr>
            <a:spLocks noChangeShapeType="1"/>
          </p:cNvSpPr>
          <p:nvPr/>
        </p:nvSpPr>
        <p:spPr bwMode="auto">
          <a:xfrm flipH="1">
            <a:off x="5387975" y="40894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5" name="Line 80"/>
          <p:cNvSpPr>
            <a:spLocks noChangeShapeType="1"/>
          </p:cNvSpPr>
          <p:nvPr/>
        </p:nvSpPr>
        <p:spPr bwMode="auto">
          <a:xfrm flipH="1">
            <a:off x="5816600" y="4521200"/>
            <a:ext cx="2476500" cy="11049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6" name="Text Box 81"/>
          <p:cNvSpPr txBox="1">
            <a:spLocks noChangeArrowheads="1"/>
          </p:cNvSpPr>
          <p:nvPr/>
        </p:nvSpPr>
        <p:spPr bwMode="auto">
          <a:xfrm rot="-1338105">
            <a:off x="6921500" y="4608513"/>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400">
                <a:cs typeface="Times New Roman" pitchFamily="18" charset="0"/>
              </a:rPr>
              <a:t>ACK=120</a:t>
            </a:r>
            <a:endParaRPr lang="en-US">
              <a:cs typeface="Times New Roman" pitchFamily="18" charset="0"/>
            </a:endParaRPr>
          </a:p>
        </p:txBody>
      </p:sp>
    </p:spTree>
    <p:extLst>
      <p:ext uri="{BB962C8B-B14F-4D97-AF65-F5344CB8AC3E}">
        <p14:creationId xmlns:p14="http://schemas.microsoft.com/office/powerpoint/2010/main" val="20229611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custDataLst>
              <p:tags r:id="rId3"/>
            </p:custDataLst>
          </p:nvPr>
        </p:nvSpPr>
        <p:spPr>
          <a:xfrm>
            <a:off x="487363" y="0"/>
            <a:ext cx="8229600" cy="1143000"/>
          </a:xfrm>
        </p:spPr>
        <p:txBody>
          <a:bodyPr/>
          <a:lstStyle/>
          <a:p>
            <a:pPr algn="l"/>
            <a:r>
              <a:rPr lang="en-US" b="1" dirty="0" smtClean="0">
                <a:cs typeface="Times New Roman" pitchFamily="18" charset="0"/>
              </a:rPr>
              <a:t>RTT</a:t>
            </a:r>
          </a:p>
        </p:txBody>
      </p:sp>
      <p:sp>
        <p:nvSpPr>
          <p:cNvPr id="116" name="Content Placeholder 115"/>
          <p:cNvSpPr>
            <a:spLocks noGrp="1"/>
          </p:cNvSpPr>
          <p:nvPr>
            <p:ph idx="1"/>
            <p:custDataLst>
              <p:tags r:id="rId4"/>
            </p:custDataLst>
          </p:nvPr>
        </p:nvSpPr>
        <p:spPr>
          <a:xfrm>
            <a:off x="533400" y="3371850"/>
            <a:ext cx="7772400" cy="2876550"/>
          </a:xfrm>
        </p:spPr>
        <p:txBody>
          <a:bodyPr/>
          <a:lstStyle/>
          <a:p>
            <a:r>
              <a:rPr lang="en-US" sz="2400" dirty="0" smtClean="0">
                <a:cs typeface="Times New Roman" pitchFamily="18" charset="0"/>
              </a:rPr>
              <a:t>The network must have buffers (to enable statistical multiplexing)</a:t>
            </a:r>
          </a:p>
          <a:p>
            <a:r>
              <a:rPr lang="en-US" sz="2400" dirty="0" smtClean="0">
                <a:cs typeface="Times New Roman" pitchFamily="18" charset="0"/>
              </a:rPr>
              <a:t>The buffer occupancy is time-varying</a:t>
            </a:r>
          </a:p>
          <a:p>
            <a:pPr lvl="1"/>
            <a:r>
              <a:rPr lang="en-US" sz="2000" dirty="0" smtClean="0">
                <a:ea typeface="Times New Roman" pitchFamily="18" charset="0"/>
                <a:cs typeface="Times New Roman" pitchFamily="18" charset="0"/>
              </a:rPr>
              <a:t>As flows start and stop, congestion grows and decreases, causing buffer occupancy to increase and decrease.</a:t>
            </a:r>
          </a:p>
          <a:p>
            <a:r>
              <a:rPr lang="en-US" sz="2400" dirty="0" smtClean="0">
                <a:cs typeface="Times New Roman" pitchFamily="18" charset="0"/>
              </a:rPr>
              <a:t>RTT is time-varying. There is no single RTT.</a:t>
            </a:r>
          </a:p>
          <a:p>
            <a:r>
              <a:rPr lang="en-GB" dirty="0">
                <a:cs typeface="Times New Roman" pitchFamily="18" charset="0"/>
              </a:rPr>
              <a:t>Measured round trip time (</a:t>
            </a:r>
            <a:r>
              <a:rPr lang="en-GB" dirty="0" err="1">
                <a:cs typeface="Times New Roman" pitchFamily="18" charset="0"/>
              </a:rPr>
              <a:t>SampleRTT</a:t>
            </a:r>
            <a:r>
              <a:rPr lang="en-GB" dirty="0">
                <a:cs typeface="Times New Roman" pitchFamily="18" charset="0"/>
              </a:rPr>
              <a:t>) is very random.</a:t>
            </a:r>
            <a:endParaRPr lang="en-US" sz="2400" dirty="0" smtClean="0">
              <a:cs typeface="Times New Roman" pitchFamily="18" charset="0"/>
            </a:endParaRPr>
          </a:p>
          <a:p>
            <a:r>
              <a:rPr lang="en-US" sz="2400" dirty="0" smtClean="0">
                <a:cs typeface="Times New Roman" pitchFamily="18" charset="0"/>
              </a:rPr>
              <a:t>Solution: make </a:t>
            </a:r>
            <a:r>
              <a:rPr lang="en-US" sz="2400" dirty="0" smtClean="0">
                <a:solidFill>
                  <a:srgbClr val="FF0000"/>
                </a:solidFill>
                <a:cs typeface="Times New Roman" pitchFamily="18" charset="0"/>
              </a:rPr>
              <a:t>RTO</a:t>
            </a:r>
            <a:r>
              <a:rPr lang="en-US" sz="2400" dirty="0" smtClean="0">
                <a:cs typeface="Times New Roman" pitchFamily="18" charset="0"/>
              </a:rPr>
              <a:t> a function of a </a:t>
            </a:r>
            <a:r>
              <a:rPr lang="en-US" sz="2400" dirty="0" smtClean="0">
                <a:solidFill>
                  <a:srgbClr val="FF0000"/>
                </a:solidFill>
                <a:cs typeface="Times New Roman" pitchFamily="18" charset="0"/>
              </a:rPr>
              <a:t>smoothed RTT</a:t>
            </a:r>
          </a:p>
          <a:p>
            <a:pPr>
              <a:buFont typeface="Arial" charset="0"/>
              <a:buNone/>
            </a:pPr>
            <a:endParaRPr lang="en-US" sz="2400" dirty="0" smtClean="0">
              <a:cs typeface="Times New Roman" pitchFamily="18" charset="0"/>
            </a:endParaRPr>
          </a:p>
          <a:p>
            <a:pPr>
              <a:buFont typeface="Arial" charset="0"/>
              <a:buNone/>
            </a:pPr>
            <a:endParaRPr lang="en-US" sz="2400" dirty="0" smtClean="0">
              <a:cs typeface="Times New Roman" pitchFamily="18" charset="0"/>
            </a:endParaRPr>
          </a:p>
        </p:txBody>
      </p:sp>
      <p:sp>
        <p:nvSpPr>
          <p:cNvPr id="16388" name="Oval 273"/>
          <p:cNvSpPr>
            <a:spLocks noChangeArrowheads="1"/>
          </p:cNvSpPr>
          <p:nvPr>
            <p:custDataLst>
              <p:tags r:id="rId5"/>
            </p:custDataLst>
          </p:nvPr>
        </p:nvSpPr>
        <p:spPr bwMode="auto">
          <a:xfrm>
            <a:off x="1563688" y="2581275"/>
            <a:ext cx="857250" cy="185738"/>
          </a:xfrm>
          <a:prstGeom prst="ellipse">
            <a:avLst/>
          </a:prstGeom>
          <a:solidFill>
            <a:srgbClr val="C0C0C0"/>
          </a:solidFill>
          <a:ln w="12700">
            <a:solidFill>
              <a:srgbClr val="808080"/>
            </a:solidFill>
            <a:round/>
            <a:headEnd/>
            <a:tailEnd/>
          </a:ln>
        </p:spPr>
        <p:txBody>
          <a:bodyPr wrap="none" anchor="ctr"/>
          <a:lstStyle/>
          <a:p>
            <a:endParaRPr lang="en-US"/>
          </a:p>
        </p:txBody>
      </p:sp>
      <p:sp>
        <p:nvSpPr>
          <p:cNvPr id="16389" name="Line 274"/>
          <p:cNvSpPr>
            <a:spLocks noChangeShapeType="1"/>
          </p:cNvSpPr>
          <p:nvPr>
            <p:custDataLst>
              <p:tags r:id="rId6"/>
            </p:custDataLst>
          </p:nvPr>
        </p:nvSpPr>
        <p:spPr bwMode="auto">
          <a:xfrm>
            <a:off x="1563688" y="2565400"/>
            <a:ext cx="0" cy="114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275"/>
          <p:cNvSpPr>
            <a:spLocks noChangeShapeType="1"/>
          </p:cNvSpPr>
          <p:nvPr>
            <p:custDataLst>
              <p:tags r:id="rId7"/>
            </p:custDataLst>
          </p:nvPr>
        </p:nvSpPr>
        <p:spPr bwMode="auto">
          <a:xfrm>
            <a:off x="2420938" y="2565400"/>
            <a:ext cx="1587" cy="11430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Rectangle 276"/>
          <p:cNvSpPr>
            <a:spLocks noChangeArrowheads="1"/>
          </p:cNvSpPr>
          <p:nvPr>
            <p:custDataLst>
              <p:tags r:id="rId8"/>
            </p:custDataLst>
          </p:nvPr>
        </p:nvSpPr>
        <p:spPr bwMode="auto">
          <a:xfrm>
            <a:off x="1563688" y="2565400"/>
            <a:ext cx="201612" cy="11430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eaLnBrk="1" hangingPunct="1"/>
            <a:endParaRPr lang="en-US" sz="2000">
              <a:solidFill>
                <a:schemeClr val="tx2"/>
              </a:solidFill>
            </a:endParaRPr>
          </a:p>
        </p:txBody>
      </p:sp>
      <p:sp>
        <p:nvSpPr>
          <p:cNvPr id="16392" name="Rectangle 277"/>
          <p:cNvSpPr>
            <a:spLocks noChangeArrowheads="1"/>
          </p:cNvSpPr>
          <p:nvPr>
            <p:custDataLst>
              <p:tags r:id="rId9"/>
            </p:custDataLst>
          </p:nvPr>
        </p:nvSpPr>
        <p:spPr bwMode="auto">
          <a:xfrm>
            <a:off x="2160588" y="2559050"/>
            <a:ext cx="260350" cy="1127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eaLnBrk="1" hangingPunct="1"/>
            <a:endParaRPr lang="en-US" sz="2000">
              <a:solidFill>
                <a:schemeClr val="tx2"/>
              </a:solidFill>
            </a:endParaRPr>
          </a:p>
        </p:txBody>
      </p:sp>
      <p:sp>
        <p:nvSpPr>
          <p:cNvPr id="16393" name="Oval 278"/>
          <p:cNvSpPr>
            <a:spLocks noChangeArrowheads="1"/>
          </p:cNvSpPr>
          <p:nvPr>
            <p:custDataLst>
              <p:tags r:id="rId10"/>
            </p:custDataLst>
          </p:nvPr>
        </p:nvSpPr>
        <p:spPr bwMode="auto">
          <a:xfrm>
            <a:off x="1554163" y="2432050"/>
            <a:ext cx="858837" cy="217488"/>
          </a:xfrm>
          <a:prstGeom prst="ellipse">
            <a:avLst/>
          </a:prstGeom>
          <a:solidFill>
            <a:srgbClr val="C0C0C0"/>
          </a:solidFill>
          <a:ln w="12700">
            <a:solidFill>
              <a:srgbClr val="808080"/>
            </a:solidFill>
            <a:round/>
            <a:headEnd/>
            <a:tailEnd/>
          </a:ln>
        </p:spPr>
        <p:txBody>
          <a:bodyPr wrap="none" anchor="ctr"/>
          <a:lstStyle/>
          <a:p>
            <a:endParaRPr lang="en-US"/>
          </a:p>
        </p:txBody>
      </p:sp>
      <p:grpSp>
        <p:nvGrpSpPr>
          <p:cNvPr id="16394" name="Group 279"/>
          <p:cNvGrpSpPr>
            <a:grpSpLocks/>
          </p:cNvGrpSpPr>
          <p:nvPr>
            <p:custDataLst>
              <p:tags r:id="rId11"/>
            </p:custDataLst>
          </p:nvPr>
        </p:nvGrpSpPr>
        <p:grpSpPr bwMode="auto">
          <a:xfrm>
            <a:off x="1762125" y="2479675"/>
            <a:ext cx="423863" cy="127000"/>
            <a:chOff x="2848" y="848"/>
            <a:chExt cx="140" cy="98"/>
          </a:xfrm>
        </p:grpSpPr>
        <p:sp>
          <p:nvSpPr>
            <p:cNvPr id="16533" name="Line 280"/>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34" name="Line 281"/>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35" name="Line 282"/>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395" name="Group 283"/>
          <p:cNvGrpSpPr>
            <a:grpSpLocks/>
          </p:cNvGrpSpPr>
          <p:nvPr>
            <p:custDataLst>
              <p:tags r:id="rId12"/>
            </p:custDataLst>
          </p:nvPr>
        </p:nvGrpSpPr>
        <p:grpSpPr bwMode="auto">
          <a:xfrm flipV="1">
            <a:off x="1762125" y="2478088"/>
            <a:ext cx="423863" cy="125412"/>
            <a:chOff x="2848" y="848"/>
            <a:chExt cx="140" cy="98"/>
          </a:xfrm>
        </p:grpSpPr>
        <p:sp>
          <p:nvSpPr>
            <p:cNvPr id="16530" name="Line 284"/>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31" name="Line 285"/>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32" name="Line 286"/>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396" name="Oval 273"/>
          <p:cNvSpPr>
            <a:spLocks noChangeArrowheads="1"/>
          </p:cNvSpPr>
          <p:nvPr>
            <p:custDataLst>
              <p:tags r:id="rId13"/>
            </p:custDataLst>
          </p:nvPr>
        </p:nvSpPr>
        <p:spPr bwMode="auto">
          <a:xfrm>
            <a:off x="3232150" y="2730500"/>
            <a:ext cx="857250" cy="185738"/>
          </a:xfrm>
          <a:prstGeom prst="ellipse">
            <a:avLst/>
          </a:prstGeom>
          <a:solidFill>
            <a:srgbClr val="C0C0C0"/>
          </a:solidFill>
          <a:ln w="12700">
            <a:solidFill>
              <a:srgbClr val="808080"/>
            </a:solidFill>
            <a:round/>
            <a:headEnd/>
            <a:tailEnd/>
          </a:ln>
        </p:spPr>
        <p:txBody>
          <a:bodyPr wrap="none" anchor="ctr"/>
          <a:lstStyle/>
          <a:p>
            <a:endParaRPr lang="en-US"/>
          </a:p>
        </p:txBody>
      </p:sp>
      <p:sp>
        <p:nvSpPr>
          <p:cNvPr id="16397" name="Line 274"/>
          <p:cNvSpPr>
            <a:spLocks noChangeShapeType="1"/>
          </p:cNvSpPr>
          <p:nvPr>
            <p:custDataLst>
              <p:tags r:id="rId14"/>
            </p:custDataLst>
          </p:nvPr>
        </p:nvSpPr>
        <p:spPr bwMode="auto">
          <a:xfrm>
            <a:off x="3232150" y="2714625"/>
            <a:ext cx="0" cy="114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275"/>
          <p:cNvSpPr>
            <a:spLocks noChangeShapeType="1"/>
          </p:cNvSpPr>
          <p:nvPr>
            <p:custDataLst>
              <p:tags r:id="rId15"/>
            </p:custDataLst>
          </p:nvPr>
        </p:nvSpPr>
        <p:spPr bwMode="auto">
          <a:xfrm>
            <a:off x="4089400" y="2714625"/>
            <a:ext cx="1588" cy="11430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Rectangle 276"/>
          <p:cNvSpPr>
            <a:spLocks noChangeArrowheads="1"/>
          </p:cNvSpPr>
          <p:nvPr>
            <p:custDataLst>
              <p:tags r:id="rId16"/>
            </p:custDataLst>
          </p:nvPr>
        </p:nvSpPr>
        <p:spPr bwMode="auto">
          <a:xfrm>
            <a:off x="3232150" y="2714625"/>
            <a:ext cx="201613" cy="11430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eaLnBrk="1" hangingPunct="1"/>
            <a:endParaRPr lang="en-US" sz="2000">
              <a:solidFill>
                <a:schemeClr val="tx2"/>
              </a:solidFill>
            </a:endParaRPr>
          </a:p>
        </p:txBody>
      </p:sp>
      <p:sp>
        <p:nvSpPr>
          <p:cNvPr id="16400" name="Rectangle 277"/>
          <p:cNvSpPr>
            <a:spLocks noChangeArrowheads="1"/>
          </p:cNvSpPr>
          <p:nvPr>
            <p:custDataLst>
              <p:tags r:id="rId17"/>
            </p:custDataLst>
          </p:nvPr>
        </p:nvSpPr>
        <p:spPr bwMode="auto">
          <a:xfrm>
            <a:off x="3829050" y="2708275"/>
            <a:ext cx="260350" cy="1127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eaLnBrk="1" hangingPunct="1"/>
            <a:endParaRPr lang="en-US" sz="2000">
              <a:solidFill>
                <a:schemeClr val="tx2"/>
              </a:solidFill>
            </a:endParaRPr>
          </a:p>
        </p:txBody>
      </p:sp>
      <p:sp>
        <p:nvSpPr>
          <p:cNvPr id="16401" name="Oval 278"/>
          <p:cNvSpPr>
            <a:spLocks noChangeArrowheads="1"/>
          </p:cNvSpPr>
          <p:nvPr>
            <p:custDataLst>
              <p:tags r:id="rId18"/>
            </p:custDataLst>
          </p:nvPr>
        </p:nvSpPr>
        <p:spPr bwMode="auto">
          <a:xfrm>
            <a:off x="3222625" y="2581275"/>
            <a:ext cx="858838" cy="217488"/>
          </a:xfrm>
          <a:prstGeom prst="ellipse">
            <a:avLst/>
          </a:prstGeom>
          <a:solidFill>
            <a:srgbClr val="C0C0C0"/>
          </a:solidFill>
          <a:ln w="12700">
            <a:solidFill>
              <a:srgbClr val="808080"/>
            </a:solidFill>
            <a:round/>
            <a:headEnd/>
            <a:tailEnd/>
          </a:ln>
        </p:spPr>
        <p:txBody>
          <a:bodyPr wrap="none" anchor="ctr"/>
          <a:lstStyle/>
          <a:p>
            <a:endParaRPr lang="en-US"/>
          </a:p>
        </p:txBody>
      </p:sp>
      <p:grpSp>
        <p:nvGrpSpPr>
          <p:cNvPr id="16402" name="Group 279"/>
          <p:cNvGrpSpPr>
            <a:grpSpLocks/>
          </p:cNvGrpSpPr>
          <p:nvPr>
            <p:custDataLst>
              <p:tags r:id="rId19"/>
            </p:custDataLst>
          </p:nvPr>
        </p:nvGrpSpPr>
        <p:grpSpPr bwMode="auto">
          <a:xfrm>
            <a:off x="3430588" y="2628900"/>
            <a:ext cx="423862" cy="127000"/>
            <a:chOff x="2848" y="848"/>
            <a:chExt cx="140" cy="98"/>
          </a:xfrm>
        </p:grpSpPr>
        <p:sp>
          <p:nvSpPr>
            <p:cNvPr id="16527" name="Line 280"/>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28" name="Line 281"/>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29" name="Line 282"/>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403" name="Group 283"/>
          <p:cNvGrpSpPr>
            <a:grpSpLocks/>
          </p:cNvGrpSpPr>
          <p:nvPr>
            <p:custDataLst>
              <p:tags r:id="rId20"/>
            </p:custDataLst>
          </p:nvPr>
        </p:nvGrpSpPr>
        <p:grpSpPr bwMode="auto">
          <a:xfrm flipV="1">
            <a:off x="3430588" y="2627313"/>
            <a:ext cx="423862" cy="125412"/>
            <a:chOff x="2848" y="848"/>
            <a:chExt cx="140" cy="98"/>
          </a:xfrm>
        </p:grpSpPr>
        <p:sp>
          <p:nvSpPr>
            <p:cNvPr id="16524" name="Line 284"/>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25" name="Line 285"/>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26" name="Line 286"/>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404" name="Oval 273"/>
          <p:cNvSpPr>
            <a:spLocks noChangeArrowheads="1"/>
          </p:cNvSpPr>
          <p:nvPr>
            <p:custDataLst>
              <p:tags r:id="rId21"/>
            </p:custDataLst>
          </p:nvPr>
        </p:nvSpPr>
        <p:spPr bwMode="auto">
          <a:xfrm>
            <a:off x="4806950" y="2805113"/>
            <a:ext cx="857250" cy="185737"/>
          </a:xfrm>
          <a:prstGeom prst="ellipse">
            <a:avLst/>
          </a:prstGeom>
          <a:solidFill>
            <a:srgbClr val="C0C0C0"/>
          </a:solidFill>
          <a:ln w="12700">
            <a:solidFill>
              <a:srgbClr val="808080"/>
            </a:solidFill>
            <a:round/>
            <a:headEnd/>
            <a:tailEnd/>
          </a:ln>
        </p:spPr>
        <p:txBody>
          <a:bodyPr wrap="none" anchor="ctr"/>
          <a:lstStyle/>
          <a:p>
            <a:endParaRPr lang="en-US"/>
          </a:p>
        </p:txBody>
      </p:sp>
      <p:sp>
        <p:nvSpPr>
          <p:cNvPr id="16405" name="Line 274"/>
          <p:cNvSpPr>
            <a:spLocks noChangeShapeType="1"/>
          </p:cNvSpPr>
          <p:nvPr>
            <p:custDataLst>
              <p:tags r:id="rId22"/>
            </p:custDataLst>
          </p:nvPr>
        </p:nvSpPr>
        <p:spPr bwMode="auto">
          <a:xfrm>
            <a:off x="4806950" y="2789238"/>
            <a:ext cx="0" cy="114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6" name="Line 275"/>
          <p:cNvSpPr>
            <a:spLocks noChangeShapeType="1"/>
          </p:cNvSpPr>
          <p:nvPr>
            <p:custDataLst>
              <p:tags r:id="rId23"/>
            </p:custDataLst>
          </p:nvPr>
        </p:nvSpPr>
        <p:spPr bwMode="auto">
          <a:xfrm>
            <a:off x="5664200" y="2789238"/>
            <a:ext cx="1588" cy="11430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7" name="Rectangle 276"/>
          <p:cNvSpPr>
            <a:spLocks noChangeArrowheads="1"/>
          </p:cNvSpPr>
          <p:nvPr>
            <p:custDataLst>
              <p:tags r:id="rId24"/>
            </p:custDataLst>
          </p:nvPr>
        </p:nvSpPr>
        <p:spPr bwMode="auto">
          <a:xfrm>
            <a:off x="4806950" y="2789238"/>
            <a:ext cx="201613" cy="11430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eaLnBrk="1" hangingPunct="1"/>
            <a:endParaRPr lang="en-US" sz="2000">
              <a:solidFill>
                <a:schemeClr val="tx2"/>
              </a:solidFill>
            </a:endParaRPr>
          </a:p>
        </p:txBody>
      </p:sp>
      <p:sp>
        <p:nvSpPr>
          <p:cNvPr id="16408" name="Rectangle 277"/>
          <p:cNvSpPr>
            <a:spLocks noChangeArrowheads="1"/>
          </p:cNvSpPr>
          <p:nvPr>
            <p:custDataLst>
              <p:tags r:id="rId25"/>
            </p:custDataLst>
          </p:nvPr>
        </p:nvSpPr>
        <p:spPr bwMode="auto">
          <a:xfrm>
            <a:off x="5403850" y="2782888"/>
            <a:ext cx="260350" cy="112712"/>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eaLnBrk="1" hangingPunct="1"/>
            <a:endParaRPr lang="en-US" sz="2000">
              <a:solidFill>
                <a:schemeClr val="tx2"/>
              </a:solidFill>
            </a:endParaRPr>
          </a:p>
        </p:txBody>
      </p:sp>
      <p:sp>
        <p:nvSpPr>
          <p:cNvPr id="16409" name="Oval 278"/>
          <p:cNvSpPr>
            <a:spLocks noChangeArrowheads="1"/>
          </p:cNvSpPr>
          <p:nvPr>
            <p:custDataLst>
              <p:tags r:id="rId26"/>
            </p:custDataLst>
          </p:nvPr>
        </p:nvSpPr>
        <p:spPr bwMode="auto">
          <a:xfrm>
            <a:off x="4797425" y="2655888"/>
            <a:ext cx="858838" cy="217487"/>
          </a:xfrm>
          <a:prstGeom prst="ellipse">
            <a:avLst/>
          </a:prstGeom>
          <a:solidFill>
            <a:srgbClr val="C0C0C0"/>
          </a:solidFill>
          <a:ln w="12700">
            <a:solidFill>
              <a:srgbClr val="808080"/>
            </a:solidFill>
            <a:round/>
            <a:headEnd/>
            <a:tailEnd/>
          </a:ln>
        </p:spPr>
        <p:txBody>
          <a:bodyPr wrap="none" anchor="ctr"/>
          <a:lstStyle/>
          <a:p>
            <a:endParaRPr lang="en-US"/>
          </a:p>
        </p:txBody>
      </p:sp>
      <p:grpSp>
        <p:nvGrpSpPr>
          <p:cNvPr id="16410" name="Group 279"/>
          <p:cNvGrpSpPr>
            <a:grpSpLocks/>
          </p:cNvGrpSpPr>
          <p:nvPr>
            <p:custDataLst>
              <p:tags r:id="rId27"/>
            </p:custDataLst>
          </p:nvPr>
        </p:nvGrpSpPr>
        <p:grpSpPr bwMode="auto">
          <a:xfrm>
            <a:off x="5005388" y="2703513"/>
            <a:ext cx="423862" cy="127000"/>
            <a:chOff x="2848" y="848"/>
            <a:chExt cx="140" cy="98"/>
          </a:xfrm>
        </p:grpSpPr>
        <p:sp>
          <p:nvSpPr>
            <p:cNvPr id="16521" name="Line 280"/>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22" name="Line 281"/>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23" name="Line 282"/>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411" name="Group 283"/>
          <p:cNvGrpSpPr>
            <a:grpSpLocks/>
          </p:cNvGrpSpPr>
          <p:nvPr>
            <p:custDataLst>
              <p:tags r:id="rId28"/>
            </p:custDataLst>
          </p:nvPr>
        </p:nvGrpSpPr>
        <p:grpSpPr bwMode="auto">
          <a:xfrm flipV="1">
            <a:off x="5005388" y="2701925"/>
            <a:ext cx="423862" cy="125413"/>
            <a:chOff x="2848" y="848"/>
            <a:chExt cx="140" cy="98"/>
          </a:xfrm>
        </p:grpSpPr>
        <p:sp>
          <p:nvSpPr>
            <p:cNvPr id="16518" name="Line 284"/>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19" name="Line 285"/>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20" name="Line 286"/>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412" name="Oval 273"/>
          <p:cNvSpPr>
            <a:spLocks noChangeArrowheads="1"/>
          </p:cNvSpPr>
          <p:nvPr>
            <p:custDataLst>
              <p:tags r:id="rId29"/>
            </p:custDataLst>
          </p:nvPr>
        </p:nvSpPr>
        <p:spPr bwMode="auto">
          <a:xfrm>
            <a:off x="6203950" y="2886075"/>
            <a:ext cx="857250" cy="185738"/>
          </a:xfrm>
          <a:prstGeom prst="ellipse">
            <a:avLst/>
          </a:prstGeom>
          <a:solidFill>
            <a:srgbClr val="C0C0C0"/>
          </a:solidFill>
          <a:ln w="12700">
            <a:solidFill>
              <a:srgbClr val="808080"/>
            </a:solidFill>
            <a:round/>
            <a:headEnd/>
            <a:tailEnd/>
          </a:ln>
        </p:spPr>
        <p:txBody>
          <a:bodyPr wrap="none" anchor="ctr"/>
          <a:lstStyle/>
          <a:p>
            <a:endParaRPr lang="en-US"/>
          </a:p>
        </p:txBody>
      </p:sp>
      <p:sp>
        <p:nvSpPr>
          <p:cNvPr id="16413" name="Line 274"/>
          <p:cNvSpPr>
            <a:spLocks noChangeShapeType="1"/>
          </p:cNvSpPr>
          <p:nvPr>
            <p:custDataLst>
              <p:tags r:id="rId30"/>
            </p:custDataLst>
          </p:nvPr>
        </p:nvSpPr>
        <p:spPr bwMode="auto">
          <a:xfrm>
            <a:off x="6203950" y="2870200"/>
            <a:ext cx="0" cy="114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4" name="Line 275"/>
          <p:cNvSpPr>
            <a:spLocks noChangeShapeType="1"/>
          </p:cNvSpPr>
          <p:nvPr>
            <p:custDataLst>
              <p:tags r:id="rId31"/>
            </p:custDataLst>
          </p:nvPr>
        </p:nvSpPr>
        <p:spPr bwMode="auto">
          <a:xfrm>
            <a:off x="7061200" y="2870200"/>
            <a:ext cx="1588" cy="11430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5" name="Rectangle 276"/>
          <p:cNvSpPr>
            <a:spLocks noChangeArrowheads="1"/>
          </p:cNvSpPr>
          <p:nvPr>
            <p:custDataLst>
              <p:tags r:id="rId32"/>
            </p:custDataLst>
          </p:nvPr>
        </p:nvSpPr>
        <p:spPr bwMode="auto">
          <a:xfrm>
            <a:off x="6203950" y="2870200"/>
            <a:ext cx="201613" cy="11430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eaLnBrk="1" hangingPunct="1"/>
            <a:endParaRPr lang="en-US" sz="2000">
              <a:solidFill>
                <a:schemeClr val="tx2"/>
              </a:solidFill>
            </a:endParaRPr>
          </a:p>
        </p:txBody>
      </p:sp>
      <p:sp>
        <p:nvSpPr>
          <p:cNvPr id="16416" name="Rectangle 277"/>
          <p:cNvSpPr>
            <a:spLocks noChangeArrowheads="1"/>
          </p:cNvSpPr>
          <p:nvPr>
            <p:custDataLst>
              <p:tags r:id="rId33"/>
            </p:custDataLst>
          </p:nvPr>
        </p:nvSpPr>
        <p:spPr bwMode="auto">
          <a:xfrm>
            <a:off x="6800850" y="2863850"/>
            <a:ext cx="260350" cy="1127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eaLnBrk="1" hangingPunct="1"/>
            <a:endParaRPr lang="en-US" sz="2000">
              <a:solidFill>
                <a:schemeClr val="tx2"/>
              </a:solidFill>
            </a:endParaRPr>
          </a:p>
        </p:txBody>
      </p:sp>
      <p:sp>
        <p:nvSpPr>
          <p:cNvPr id="16417" name="Oval 278"/>
          <p:cNvSpPr>
            <a:spLocks noChangeArrowheads="1"/>
          </p:cNvSpPr>
          <p:nvPr>
            <p:custDataLst>
              <p:tags r:id="rId34"/>
            </p:custDataLst>
          </p:nvPr>
        </p:nvSpPr>
        <p:spPr bwMode="auto">
          <a:xfrm>
            <a:off x="6194425" y="2736850"/>
            <a:ext cx="858838" cy="217488"/>
          </a:xfrm>
          <a:prstGeom prst="ellipse">
            <a:avLst/>
          </a:prstGeom>
          <a:solidFill>
            <a:srgbClr val="C0C0C0"/>
          </a:solidFill>
          <a:ln w="12700">
            <a:solidFill>
              <a:srgbClr val="808080"/>
            </a:solidFill>
            <a:round/>
            <a:headEnd/>
            <a:tailEnd/>
          </a:ln>
        </p:spPr>
        <p:txBody>
          <a:bodyPr wrap="none" anchor="ctr"/>
          <a:lstStyle/>
          <a:p>
            <a:endParaRPr lang="en-US"/>
          </a:p>
        </p:txBody>
      </p:sp>
      <p:grpSp>
        <p:nvGrpSpPr>
          <p:cNvPr id="16418" name="Group 279"/>
          <p:cNvGrpSpPr>
            <a:grpSpLocks/>
          </p:cNvGrpSpPr>
          <p:nvPr>
            <p:custDataLst>
              <p:tags r:id="rId35"/>
            </p:custDataLst>
          </p:nvPr>
        </p:nvGrpSpPr>
        <p:grpSpPr bwMode="auto">
          <a:xfrm>
            <a:off x="6402388" y="2784475"/>
            <a:ext cx="423862" cy="127000"/>
            <a:chOff x="2848" y="848"/>
            <a:chExt cx="140" cy="98"/>
          </a:xfrm>
        </p:grpSpPr>
        <p:sp>
          <p:nvSpPr>
            <p:cNvPr id="16515" name="Line 280"/>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16" name="Line 281"/>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17" name="Line 282"/>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419" name="Group 283"/>
          <p:cNvGrpSpPr>
            <a:grpSpLocks/>
          </p:cNvGrpSpPr>
          <p:nvPr>
            <p:custDataLst>
              <p:tags r:id="rId36"/>
            </p:custDataLst>
          </p:nvPr>
        </p:nvGrpSpPr>
        <p:grpSpPr bwMode="auto">
          <a:xfrm flipV="1">
            <a:off x="6402388" y="2782888"/>
            <a:ext cx="423862" cy="125412"/>
            <a:chOff x="2848" y="848"/>
            <a:chExt cx="140" cy="98"/>
          </a:xfrm>
        </p:grpSpPr>
        <p:sp>
          <p:nvSpPr>
            <p:cNvPr id="16512" name="Line 284"/>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13" name="Line 285"/>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14" name="Line 286"/>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16420" name="Straight Arrow Connector 82"/>
          <p:cNvCxnSpPr>
            <a:cxnSpLocks noChangeShapeType="1"/>
            <a:stCxn id="16392" idx="3"/>
            <a:endCxn id="16401" idx="2"/>
          </p:cNvCxnSpPr>
          <p:nvPr>
            <p:custDataLst>
              <p:tags r:id="rId37"/>
            </p:custDataLst>
          </p:nvPr>
        </p:nvCxnSpPr>
        <p:spPr bwMode="auto">
          <a:xfrm>
            <a:off x="2420938" y="2616200"/>
            <a:ext cx="801687" cy="74613"/>
          </a:xfrm>
          <a:prstGeom prst="straightConnector1">
            <a:avLst/>
          </a:prstGeom>
          <a:noFill/>
          <a:ln w="41275" algn="ctr">
            <a:solidFill>
              <a:srgbClr val="0099FF"/>
            </a:solidFill>
            <a:round/>
            <a:headEnd/>
            <a:tailEnd/>
          </a:ln>
          <a:extLst>
            <a:ext uri="{909E8E84-426E-40DD-AFC4-6F175D3DCCD1}">
              <a14:hiddenFill xmlns:a14="http://schemas.microsoft.com/office/drawing/2010/main">
                <a:noFill/>
              </a14:hiddenFill>
            </a:ext>
          </a:extLst>
        </p:spPr>
      </p:cxnSp>
      <p:cxnSp>
        <p:nvCxnSpPr>
          <p:cNvPr id="16421" name="Straight Connector 84"/>
          <p:cNvCxnSpPr>
            <a:cxnSpLocks noChangeShapeType="1"/>
            <a:stCxn id="16400" idx="3"/>
            <a:endCxn id="16405" idx="0"/>
          </p:cNvCxnSpPr>
          <p:nvPr>
            <p:custDataLst>
              <p:tags r:id="rId38"/>
            </p:custDataLst>
          </p:nvPr>
        </p:nvCxnSpPr>
        <p:spPr bwMode="auto">
          <a:xfrm>
            <a:off x="4089400" y="2765425"/>
            <a:ext cx="717550" cy="23813"/>
          </a:xfrm>
          <a:prstGeom prst="line">
            <a:avLst/>
          </a:prstGeom>
          <a:noFill/>
          <a:ln w="41275" algn="ctr">
            <a:solidFill>
              <a:srgbClr val="0099FF"/>
            </a:solidFill>
            <a:round/>
            <a:headEnd/>
            <a:tailEnd/>
          </a:ln>
          <a:extLst>
            <a:ext uri="{909E8E84-426E-40DD-AFC4-6F175D3DCCD1}">
              <a14:hiddenFill xmlns:a14="http://schemas.microsoft.com/office/drawing/2010/main">
                <a:noFill/>
              </a14:hiddenFill>
            </a:ext>
          </a:extLst>
        </p:spPr>
      </p:cxnSp>
      <p:cxnSp>
        <p:nvCxnSpPr>
          <p:cNvPr id="16422" name="Straight Connector 86"/>
          <p:cNvCxnSpPr>
            <a:cxnSpLocks noChangeShapeType="1"/>
            <a:stCxn id="16408" idx="3"/>
            <a:endCxn id="16417" idx="2"/>
          </p:cNvCxnSpPr>
          <p:nvPr>
            <p:custDataLst>
              <p:tags r:id="rId39"/>
            </p:custDataLst>
          </p:nvPr>
        </p:nvCxnSpPr>
        <p:spPr bwMode="auto">
          <a:xfrm>
            <a:off x="5664200" y="2838450"/>
            <a:ext cx="530225" cy="7938"/>
          </a:xfrm>
          <a:prstGeom prst="line">
            <a:avLst/>
          </a:prstGeom>
          <a:noFill/>
          <a:ln w="41275" algn="ctr">
            <a:solidFill>
              <a:srgbClr val="0099FF"/>
            </a:solidFill>
            <a:round/>
            <a:headEnd/>
            <a:tailEnd/>
          </a:ln>
          <a:extLst>
            <a:ext uri="{909E8E84-426E-40DD-AFC4-6F175D3DCCD1}">
              <a14:hiddenFill xmlns:a14="http://schemas.microsoft.com/office/drawing/2010/main">
                <a:noFill/>
              </a14:hiddenFill>
            </a:ext>
          </a:extLst>
        </p:spPr>
      </p:cxnSp>
      <p:graphicFrame>
        <p:nvGraphicFramePr>
          <p:cNvPr id="16423" name="Object 6"/>
          <p:cNvGraphicFramePr>
            <a:graphicFrameLocks noChangeAspect="1"/>
          </p:cNvGraphicFramePr>
          <p:nvPr>
            <p:custDataLst>
              <p:tags r:id="rId40"/>
            </p:custDataLst>
          </p:nvPr>
        </p:nvGraphicFramePr>
        <p:xfrm>
          <a:off x="442913" y="2151063"/>
          <a:ext cx="606425" cy="481012"/>
        </p:xfrm>
        <a:graphic>
          <a:graphicData uri="http://schemas.openxmlformats.org/presentationml/2006/ole">
            <mc:AlternateContent xmlns:mc="http://schemas.openxmlformats.org/markup-compatibility/2006">
              <mc:Choice xmlns:v="urn:schemas-microsoft-com:vml" Requires="v">
                <p:oleObj spid="_x0000_s4118" name="Clip" r:id="rId55" imgW="1307263" imgH="1084139" progId="">
                  <p:embed/>
                </p:oleObj>
              </mc:Choice>
              <mc:Fallback>
                <p:oleObj name="Clip" r:id="rId55" imgW="1307263" imgH="1084139" progId="">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42913" y="2151063"/>
                        <a:ext cx="6064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24" name="Object 6"/>
          <p:cNvGraphicFramePr>
            <a:graphicFrameLocks noChangeAspect="1"/>
          </p:cNvGraphicFramePr>
          <p:nvPr>
            <p:custDataLst>
              <p:tags r:id="rId41"/>
            </p:custDataLst>
          </p:nvPr>
        </p:nvGraphicFramePr>
        <p:xfrm>
          <a:off x="7669213" y="2665413"/>
          <a:ext cx="606425" cy="481012"/>
        </p:xfrm>
        <a:graphic>
          <a:graphicData uri="http://schemas.openxmlformats.org/presentationml/2006/ole">
            <mc:AlternateContent xmlns:mc="http://schemas.openxmlformats.org/markup-compatibility/2006">
              <mc:Choice xmlns:v="urn:schemas-microsoft-com:vml" Requires="v">
                <p:oleObj spid="_x0000_s4119" name="Clip" r:id="rId57" imgW="1307263" imgH="1084139" progId="">
                  <p:embed/>
                </p:oleObj>
              </mc:Choice>
              <mc:Fallback>
                <p:oleObj name="Clip" r:id="rId57" imgW="1307263" imgH="1084139" progId="">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669213" y="2665413"/>
                        <a:ext cx="6064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6425" name="Straight Connector 90"/>
          <p:cNvCxnSpPr>
            <a:cxnSpLocks noChangeShapeType="1"/>
            <a:endCxn id="16393" idx="2"/>
          </p:cNvCxnSpPr>
          <p:nvPr>
            <p:custDataLst>
              <p:tags r:id="rId42"/>
            </p:custDataLst>
          </p:nvPr>
        </p:nvCxnSpPr>
        <p:spPr bwMode="auto">
          <a:xfrm>
            <a:off x="1036638" y="2465388"/>
            <a:ext cx="517525" cy="76200"/>
          </a:xfrm>
          <a:prstGeom prst="line">
            <a:avLst/>
          </a:prstGeom>
          <a:noFill/>
          <a:ln w="41275" algn="ctr">
            <a:solidFill>
              <a:srgbClr val="0099FF"/>
            </a:solidFill>
            <a:round/>
            <a:headEnd/>
            <a:tailEnd/>
          </a:ln>
          <a:extLst>
            <a:ext uri="{909E8E84-426E-40DD-AFC4-6F175D3DCCD1}">
              <a14:hiddenFill xmlns:a14="http://schemas.microsoft.com/office/drawing/2010/main">
                <a:noFill/>
              </a14:hiddenFill>
            </a:ext>
          </a:extLst>
        </p:spPr>
      </p:cxnSp>
      <p:cxnSp>
        <p:nvCxnSpPr>
          <p:cNvPr id="16426" name="Straight Connector 92"/>
          <p:cNvCxnSpPr>
            <a:cxnSpLocks noChangeShapeType="1"/>
            <a:stCxn id="16416" idx="3"/>
          </p:cNvCxnSpPr>
          <p:nvPr>
            <p:custDataLst>
              <p:tags r:id="rId43"/>
            </p:custDataLst>
          </p:nvPr>
        </p:nvCxnSpPr>
        <p:spPr bwMode="auto">
          <a:xfrm flipV="1">
            <a:off x="7061200" y="2914650"/>
            <a:ext cx="638175" cy="6350"/>
          </a:xfrm>
          <a:prstGeom prst="line">
            <a:avLst/>
          </a:prstGeom>
          <a:noFill/>
          <a:ln w="41275" algn="ctr">
            <a:solidFill>
              <a:srgbClr val="0099FF"/>
            </a:solidFill>
            <a:round/>
            <a:headEnd/>
            <a:tailEnd/>
          </a:ln>
          <a:extLst>
            <a:ext uri="{909E8E84-426E-40DD-AFC4-6F175D3DCCD1}">
              <a14:hiddenFill xmlns:a14="http://schemas.microsoft.com/office/drawing/2010/main">
                <a:noFill/>
              </a14:hiddenFill>
            </a:ext>
          </a:extLst>
        </p:spPr>
      </p:cxnSp>
      <p:graphicFrame>
        <p:nvGraphicFramePr>
          <p:cNvPr id="102" name="Table 101"/>
          <p:cNvGraphicFramePr>
            <a:graphicFrameLocks noGrp="1"/>
          </p:cNvGraphicFramePr>
          <p:nvPr>
            <p:custDataLst>
              <p:tags r:id="rId44"/>
            </p:custDataLst>
          </p:nvPr>
        </p:nvGraphicFramePr>
        <p:xfrm>
          <a:off x="2233613" y="1544638"/>
          <a:ext cx="215900" cy="933504"/>
        </p:xfrm>
        <a:graphic>
          <a:graphicData uri="http://schemas.openxmlformats.org/drawingml/2006/table">
            <a:tbl>
              <a:tblPr firstRow="1" bandRow="1">
                <a:tableStyleId>{5C22544A-7EE6-4342-B048-85BDC9FD1C3A}</a:tableStyleId>
              </a:tblPr>
              <a:tblGrid>
                <a:gridCol w="215900"/>
              </a:tblGrid>
              <a:tr h="0">
                <a:tc>
                  <a:txBody>
                    <a:bodyPr/>
                    <a:lstStyle/>
                    <a:p>
                      <a:endParaRPr lang="en-US" sz="100" dirty="0"/>
                    </a:p>
                  </a:txBody>
                  <a:tcPr marL="91826" marR="91826"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826" marR="91826"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826" marR="91826"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826" marR="91826"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826" marR="91826"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826" marR="91826"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826" marR="91826"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dirty="0"/>
                    </a:p>
                  </a:txBody>
                  <a:tcPr marL="91826" marR="91826"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4" name="Table 103"/>
          <p:cNvGraphicFramePr>
            <a:graphicFrameLocks noGrp="1"/>
          </p:cNvGraphicFramePr>
          <p:nvPr>
            <p:custDataLst>
              <p:tags r:id="rId45"/>
            </p:custDataLst>
          </p:nvPr>
        </p:nvGraphicFramePr>
        <p:xfrm>
          <a:off x="4003675" y="1754188"/>
          <a:ext cx="214313" cy="933504"/>
        </p:xfrm>
        <a:graphic>
          <a:graphicData uri="http://schemas.openxmlformats.org/drawingml/2006/table">
            <a:tbl>
              <a:tblPr firstRow="1" bandRow="1">
                <a:tableStyleId>{5C22544A-7EE6-4342-B048-85BDC9FD1C3A}</a:tableStyleId>
              </a:tblPr>
              <a:tblGrid>
                <a:gridCol w="214313"/>
              </a:tblGrid>
              <a:tr h="0">
                <a:tc>
                  <a:txBody>
                    <a:bodyPr/>
                    <a:lstStyle/>
                    <a:p>
                      <a:endParaRPr lang="en-US" sz="100" dirty="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dirty="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5" name="Table 104"/>
          <p:cNvGraphicFramePr>
            <a:graphicFrameLocks noGrp="1"/>
          </p:cNvGraphicFramePr>
          <p:nvPr>
            <p:custDataLst>
              <p:tags r:id="rId46"/>
            </p:custDataLst>
          </p:nvPr>
        </p:nvGraphicFramePr>
        <p:xfrm>
          <a:off x="5546725" y="1811338"/>
          <a:ext cx="214313" cy="933504"/>
        </p:xfrm>
        <a:graphic>
          <a:graphicData uri="http://schemas.openxmlformats.org/drawingml/2006/table">
            <a:tbl>
              <a:tblPr firstRow="1" bandRow="1">
                <a:tableStyleId>{5C22544A-7EE6-4342-B048-85BDC9FD1C3A}</a:tableStyleId>
              </a:tblPr>
              <a:tblGrid>
                <a:gridCol w="214313"/>
              </a:tblGrid>
              <a:tr h="0">
                <a:tc>
                  <a:txBody>
                    <a:bodyPr/>
                    <a:lstStyle/>
                    <a:p>
                      <a:endParaRPr lang="en-US" sz="100" dirty="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en-US" sz="100" dirty="0"/>
                    </a:p>
                  </a:txBody>
                  <a:tcPr marL="91151" marR="91151" marT="45644" marB="45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6" name="Table 105"/>
          <p:cNvGraphicFramePr>
            <a:graphicFrameLocks noGrp="1"/>
          </p:cNvGraphicFramePr>
          <p:nvPr>
            <p:custDataLst>
              <p:tags r:id="rId47"/>
            </p:custDataLst>
          </p:nvPr>
        </p:nvGraphicFramePr>
        <p:xfrm>
          <a:off x="6991350" y="1900238"/>
          <a:ext cx="214313" cy="935040"/>
        </p:xfrm>
        <a:graphic>
          <a:graphicData uri="http://schemas.openxmlformats.org/drawingml/2006/table">
            <a:tbl>
              <a:tblPr firstRow="1" bandRow="1">
                <a:tableStyleId>{5C22544A-7EE6-4342-B048-85BDC9FD1C3A}</a:tableStyleId>
              </a:tblPr>
              <a:tblGrid>
                <a:gridCol w="214313"/>
              </a:tblGrid>
              <a:tr h="116880">
                <a:tc>
                  <a:txBody>
                    <a:bodyPr/>
                    <a:lstStyle/>
                    <a:p>
                      <a:endParaRPr lang="en-US" sz="100" dirty="0"/>
                    </a:p>
                  </a:txBody>
                  <a:tcPr marL="91151" marR="91151"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6880">
                <a:tc>
                  <a:txBody>
                    <a:bodyPr/>
                    <a:lstStyle/>
                    <a:p>
                      <a:endParaRPr lang="en-US" sz="100"/>
                    </a:p>
                  </a:txBody>
                  <a:tcPr marL="91151" marR="91151"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6880">
                <a:tc>
                  <a:txBody>
                    <a:bodyPr/>
                    <a:lstStyle/>
                    <a:p>
                      <a:endParaRPr lang="en-US" sz="100"/>
                    </a:p>
                  </a:txBody>
                  <a:tcPr marL="91151" marR="91151"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6880">
                <a:tc>
                  <a:txBody>
                    <a:bodyPr/>
                    <a:lstStyle/>
                    <a:p>
                      <a:endParaRPr lang="en-US" sz="100"/>
                    </a:p>
                  </a:txBody>
                  <a:tcPr marL="91151" marR="91151"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6880">
                <a:tc>
                  <a:txBody>
                    <a:bodyPr/>
                    <a:lstStyle/>
                    <a:p>
                      <a:endParaRPr lang="en-US" sz="100"/>
                    </a:p>
                  </a:txBody>
                  <a:tcPr marL="91151" marR="91151"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6880">
                <a:tc>
                  <a:txBody>
                    <a:bodyPr/>
                    <a:lstStyle/>
                    <a:p>
                      <a:endParaRPr lang="en-US" sz="100"/>
                    </a:p>
                  </a:txBody>
                  <a:tcPr marL="91151" marR="91151"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6880">
                <a:tc>
                  <a:txBody>
                    <a:bodyPr/>
                    <a:lstStyle/>
                    <a:p>
                      <a:endParaRPr lang="en-US" sz="100"/>
                    </a:p>
                  </a:txBody>
                  <a:tcPr marL="91151" marR="91151"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6880">
                <a:tc>
                  <a:txBody>
                    <a:bodyPr/>
                    <a:lstStyle/>
                    <a:p>
                      <a:endParaRPr lang="en-US" sz="100" dirty="0"/>
                    </a:p>
                  </a:txBody>
                  <a:tcPr marL="91151" marR="91151"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6507" name="TextBox 106"/>
          <p:cNvSpPr txBox="1">
            <a:spLocks noChangeArrowheads="1"/>
          </p:cNvSpPr>
          <p:nvPr>
            <p:custDataLst>
              <p:tags r:id="rId48"/>
            </p:custDataLst>
          </p:nvPr>
        </p:nvSpPr>
        <p:spPr bwMode="auto">
          <a:xfrm>
            <a:off x="3805238" y="636588"/>
            <a:ext cx="931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a:t>buffers</a:t>
            </a:r>
          </a:p>
        </p:txBody>
      </p:sp>
      <p:cxnSp>
        <p:nvCxnSpPr>
          <p:cNvPr id="16508" name="Straight Arrow Connector 108"/>
          <p:cNvCxnSpPr>
            <a:cxnSpLocks noChangeShapeType="1"/>
          </p:cNvCxnSpPr>
          <p:nvPr>
            <p:custDataLst>
              <p:tags r:id="rId49"/>
            </p:custDataLst>
          </p:nvPr>
        </p:nvCxnSpPr>
        <p:spPr bwMode="auto">
          <a:xfrm rot="10800000" flipV="1">
            <a:off x="2457450" y="914400"/>
            <a:ext cx="1501775" cy="742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509" name="Straight Arrow Connector 110"/>
          <p:cNvCxnSpPr>
            <a:cxnSpLocks noChangeShapeType="1"/>
          </p:cNvCxnSpPr>
          <p:nvPr>
            <p:custDataLst>
              <p:tags r:id="rId50"/>
            </p:custDataLst>
          </p:nvPr>
        </p:nvCxnSpPr>
        <p:spPr bwMode="auto">
          <a:xfrm rot="5400000">
            <a:off x="3821113" y="1257300"/>
            <a:ext cx="620712" cy="333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510" name="Straight Arrow Connector 112"/>
          <p:cNvCxnSpPr>
            <a:cxnSpLocks noChangeShapeType="1"/>
          </p:cNvCxnSpPr>
          <p:nvPr>
            <p:custDataLst>
              <p:tags r:id="rId51"/>
            </p:custDataLst>
          </p:nvPr>
        </p:nvCxnSpPr>
        <p:spPr bwMode="auto">
          <a:xfrm>
            <a:off x="4424363" y="1069975"/>
            <a:ext cx="1004887" cy="7508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511" name="Straight Arrow Connector 114"/>
          <p:cNvCxnSpPr>
            <a:cxnSpLocks noChangeShapeType="1"/>
          </p:cNvCxnSpPr>
          <p:nvPr>
            <p:custDataLst>
              <p:tags r:id="rId52"/>
            </p:custDataLst>
          </p:nvPr>
        </p:nvCxnSpPr>
        <p:spPr bwMode="auto">
          <a:xfrm>
            <a:off x="4678363" y="947738"/>
            <a:ext cx="2171700" cy="11509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ustDataLst>
      <p:tags r:id="rId2"/>
    </p:custDataLst>
    <p:extLst>
      <p:ext uri="{BB962C8B-B14F-4D97-AF65-F5344CB8AC3E}">
        <p14:creationId xmlns:p14="http://schemas.microsoft.com/office/powerpoint/2010/main" val="167703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2"/>
            </p:custDataLst>
          </p:nvPr>
        </p:nvSpPr>
        <p:spPr>
          <a:xfrm>
            <a:off x="542925" y="133350"/>
            <a:ext cx="7772400" cy="1143000"/>
          </a:xfrm>
        </p:spPr>
        <p:txBody>
          <a:bodyPr/>
          <a:lstStyle/>
          <a:p>
            <a:r>
              <a:rPr lang="en-US" sz="3600" b="1" dirty="0" smtClean="0">
                <a:cs typeface="Times New Roman" pitchFamily="18" charset="0"/>
              </a:rPr>
              <a:t>Smooth RTT</a:t>
            </a:r>
            <a:endParaRPr lang="en-US" b="1" dirty="0" smtClean="0">
              <a:cs typeface="Times New Roman" pitchFamily="18" charset="0"/>
            </a:endParaRPr>
          </a:p>
        </p:txBody>
      </p:sp>
      <p:sp>
        <p:nvSpPr>
          <p:cNvPr id="17411" name="Text Box 3"/>
          <p:cNvSpPr txBox="1">
            <a:spLocks noChangeArrowheads="1"/>
          </p:cNvSpPr>
          <p:nvPr>
            <p:custDataLst>
              <p:tags r:id="rId3"/>
            </p:custDataLst>
          </p:nvPr>
        </p:nvSpPr>
        <p:spPr bwMode="auto">
          <a:xfrm>
            <a:off x="533400" y="1235075"/>
            <a:ext cx="7515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2000" b="1">
                <a:latin typeface="Courier New" pitchFamily="49" charset="0"/>
              </a:rPr>
              <a:t>EstimatedRTT = (1- </a:t>
            </a:r>
            <a:r>
              <a:rPr lang="en-US" sz="2000" b="1">
                <a:latin typeface="Courier New" pitchFamily="49" charset="0"/>
                <a:sym typeface="Symbol" pitchFamily="18" charset="2"/>
              </a:rPr>
              <a:t></a:t>
            </a:r>
            <a:r>
              <a:rPr lang="en-US" sz="2000" b="1">
                <a:latin typeface="Courier New" pitchFamily="49" charset="0"/>
              </a:rPr>
              <a:t>)*EstimatedRTT + </a:t>
            </a:r>
            <a:r>
              <a:rPr lang="en-US" sz="2000" b="1">
                <a:latin typeface="Courier New" pitchFamily="49" charset="0"/>
                <a:sym typeface="Symbol" pitchFamily="18" charset="2"/>
              </a:rPr>
              <a:t></a:t>
            </a:r>
            <a:r>
              <a:rPr lang="en-US" sz="2000" b="1">
                <a:latin typeface="Courier New" pitchFamily="49" charset="0"/>
              </a:rPr>
              <a:t>*SampleRTT</a:t>
            </a:r>
          </a:p>
        </p:txBody>
      </p:sp>
      <p:sp>
        <p:nvSpPr>
          <p:cNvPr id="17412" name="Rectangle 4"/>
          <p:cNvSpPr>
            <a:spLocks noChangeArrowheads="1"/>
          </p:cNvSpPr>
          <p:nvPr>
            <p:custDataLst>
              <p:tags r:id="rId4"/>
            </p:custDataLst>
          </p:nvPr>
        </p:nvSpPr>
        <p:spPr bwMode="auto">
          <a:xfrm>
            <a:off x="1120775" y="1725613"/>
            <a:ext cx="706755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accent2"/>
              </a:buClr>
              <a:buSzPct val="85000"/>
              <a:buFont typeface="ZapfDingbats" pitchFamily="82" charset="2"/>
              <a:buChar char="r"/>
            </a:pPr>
            <a:r>
              <a:rPr lang="en-US" sz="2000" dirty="0"/>
              <a:t>Exponential weighted moving average</a:t>
            </a:r>
          </a:p>
          <a:p>
            <a:pPr marL="342900" indent="-342900" algn="l">
              <a:spcBef>
                <a:spcPct val="20000"/>
              </a:spcBef>
              <a:buClr>
                <a:schemeClr val="accent2"/>
              </a:buClr>
              <a:buSzPct val="85000"/>
              <a:buFont typeface="ZapfDingbats" pitchFamily="82" charset="2"/>
              <a:buChar char="r"/>
            </a:pPr>
            <a:r>
              <a:rPr lang="en-US" sz="2000" dirty="0"/>
              <a:t>influence of past sample decreases exponentially fast</a:t>
            </a:r>
          </a:p>
          <a:p>
            <a:pPr marL="342900" indent="-342900" algn="l">
              <a:spcBef>
                <a:spcPct val="20000"/>
              </a:spcBef>
              <a:buClr>
                <a:schemeClr val="accent2"/>
              </a:buClr>
              <a:buSzPct val="85000"/>
              <a:buFont typeface="ZapfDingbats" pitchFamily="82" charset="2"/>
              <a:buChar char="r"/>
            </a:pPr>
            <a:r>
              <a:rPr lang="en-US" sz="2000" dirty="0"/>
              <a:t>typical value: </a:t>
            </a:r>
            <a:r>
              <a:rPr lang="en-US" sz="2000" b="1" dirty="0">
                <a:latin typeface="Courier New" pitchFamily="49" charset="0"/>
                <a:sym typeface="Symbol" pitchFamily="18" charset="2"/>
              </a:rPr>
              <a:t> =</a:t>
            </a:r>
            <a:r>
              <a:rPr lang="en-US" sz="2000" dirty="0"/>
              <a:t> 0.125</a:t>
            </a:r>
          </a:p>
        </p:txBody>
      </p:sp>
      <p:pic>
        <p:nvPicPr>
          <p:cNvPr id="17413" name="Picture 3"/>
          <p:cNvPicPr>
            <a:picLocks noChangeAspect="1" noChangeArrowheads="1"/>
          </p:cNvPicPr>
          <p:nvPr>
            <p:custDataLst>
              <p:tags r:id="rId5"/>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482600" y="2824163"/>
            <a:ext cx="7739063"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0111833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3402161" y="2541293"/>
            <a:ext cx="5595387" cy="4003885"/>
          </a:xfrm>
          <a:prstGeom prst="rect">
            <a:avLst/>
          </a:prstGeom>
        </p:spPr>
      </p:pic>
      <p:sp>
        <p:nvSpPr>
          <p:cNvPr id="18434" name="Rectangle 2"/>
          <p:cNvSpPr>
            <a:spLocks noGrp="1" noChangeArrowheads="1"/>
          </p:cNvSpPr>
          <p:nvPr>
            <p:ph type="title"/>
            <p:custDataLst>
              <p:tags r:id="rId2"/>
            </p:custDataLst>
          </p:nvPr>
        </p:nvSpPr>
        <p:spPr>
          <a:xfrm>
            <a:off x="542925" y="133350"/>
            <a:ext cx="7772400" cy="1143000"/>
          </a:xfrm>
        </p:spPr>
        <p:txBody>
          <a:bodyPr/>
          <a:lstStyle/>
          <a:p>
            <a:r>
              <a:rPr lang="en-US" sz="3600" b="1" dirty="0" smtClean="0">
                <a:cs typeface="Times New Roman" pitchFamily="18" charset="0"/>
              </a:rPr>
              <a:t>TCP Round Trip Time and Timeout</a:t>
            </a:r>
            <a:endParaRPr lang="en-US" b="1" dirty="0" smtClean="0">
              <a:cs typeface="Times New Roman" pitchFamily="18" charset="0"/>
            </a:endParaRPr>
          </a:p>
        </p:txBody>
      </p:sp>
      <p:sp>
        <p:nvSpPr>
          <p:cNvPr id="253957" name="Rectangle 5"/>
          <p:cNvSpPr>
            <a:spLocks noGrp="1" noChangeArrowheads="1"/>
          </p:cNvSpPr>
          <p:nvPr>
            <p:ph type="body" sz="half" idx="1"/>
            <p:custDataLst>
              <p:tags r:id="rId3"/>
            </p:custDataLst>
          </p:nvPr>
        </p:nvSpPr>
        <p:spPr>
          <a:xfrm>
            <a:off x="542925" y="1054768"/>
            <a:ext cx="7639050" cy="2779713"/>
          </a:xfrm>
        </p:spPr>
        <p:txBody>
          <a:bodyPr/>
          <a:lstStyle/>
          <a:p>
            <a:pPr>
              <a:buFont typeface="ZapfDingbats" pitchFamily="82" charset="2"/>
              <a:buNone/>
            </a:pPr>
            <a:r>
              <a:rPr lang="en-US" u="sng" dirty="0" smtClean="0">
                <a:solidFill>
                  <a:srgbClr val="FF0000"/>
                </a:solidFill>
                <a:cs typeface="Times New Roman" pitchFamily="18" charset="0"/>
              </a:rPr>
              <a:t>Setting the timeout (RTO)</a:t>
            </a:r>
            <a:endParaRPr lang="en-GB" dirty="0">
              <a:latin typeface="Times New Roman" panose="02020603050405020304" pitchFamily="18" charset="0"/>
              <a:cs typeface="Times New Roman" panose="02020603050405020304" pitchFamily="18" charset="0"/>
            </a:endParaRPr>
          </a:p>
          <a:p>
            <a:pPr marL="0" indent="0">
              <a:buNone/>
            </a:pPr>
            <a:r>
              <a:rPr lang="en-GB" dirty="0" err="1">
                <a:latin typeface="Times New Roman" panose="02020603050405020304" pitchFamily="18" charset="0"/>
                <a:cs typeface="Times New Roman" panose="02020603050405020304" pitchFamily="18" charset="0"/>
              </a:rPr>
              <a:t>EstimatedRTT</a:t>
            </a:r>
            <a:r>
              <a:rPr lang="en-GB"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sym typeface="Symbol" pitchFamily="18" charset="2"/>
              </a:rPr>
              <a:t></a:t>
            </a:r>
            <a:r>
              <a:rPr lang="en-GB" dirty="0" smtClean="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EstimatedRTT</a:t>
            </a:r>
            <a:r>
              <a:rPr lang="en-GB"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sym typeface="Symbol" pitchFamily="18" charset="2"/>
              </a:rPr>
              <a:t> </a:t>
            </a:r>
            <a:r>
              <a:rPr lang="en-GB" dirty="0" smtClean="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SampleRTT</a:t>
            </a:r>
            <a:endParaRPr lang="en-GB" dirty="0">
              <a:latin typeface="Times New Roman" panose="02020603050405020304" pitchFamily="18" charset="0"/>
              <a:cs typeface="Times New Roman" panose="02020603050405020304" pitchFamily="18" charset="0"/>
            </a:endParaRPr>
          </a:p>
          <a:p>
            <a:pPr marL="0" indent="0">
              <a:buNone/>
            </a:pPr>
            <a:r>
              <a:rPr lang="en-GB" dirty="0" err="1">
                <a:latin typeface="Times New Roman" panose="02020603050405020304" pitchFamily="18" charset="0"/>
                <a:cs typeface="Times New Roman" panose="02020603050405020304" pitchFamily="18" charset="0"/>
              </a:rPr>
              <a:t>DevRTT</a:t>
            </a:r>
            <a:r>
              <a:rPr lang="en-GB" dirty="0">
                <a:latin typeface="Times New Roman" panose="02020603050405020304" pitchFamily="18" charset="0"/>
                <a:cs typeface="Times New Roman" panose="02020603050405020304" pitchFamily="18" charset="0"/>
              </a:rPr>
              <a:t> = (</a:t>
            </a:r>
            <a:r>
              <a:rPr lang="en-GB" dirty="0" smtClean="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sym typeface="Symbol" pitchFamily="18" charset="2"/>
              </a:rPr>
              <a:t> </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DevRTT</a:t>
            </a:r>
            <a:r>
              <a:rPr lang="en-GB"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sym typeface="Symbol" pitchFamily="18" charset="2"/>
              </a:rPr>
              <a:t> </a:t>
            </a:r>
            <a:r>
              <a:rPr lang="en-GB" dirty="0" smtClean="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SampleRTT-EstmatedRTT</a:t>
            </a:r>
            <a:r>
              <a:rPr lang="en-GB" dirty="0">
                <a:latin typeface="Times New Roman" panose="02020603050405020304" pitchFamily="18" charset="0"/>
                <a:cs typeface="Times New Roman" panose="02020603050405020304" pitchFamily="18" charset="0"/>
              </a:rPr>
              <a:t>|</a:t>
            </a:r>
          </a:p>
          <a:p>
            <a:pPr marL="0" indent="0">
              <a:buNone/>
            </a:pPr>
            <a:r>
              <a:rPr lang="en-GB" dirty="0" err="1" smtClean="0">
                <a:latin typeface="Times New Roman" panose="02020603050405020304" pitchFamily="18" charset="0"/>
                <a:cs typeface="Times New Roman" panose="02020603050405020304" pitchFamily="18" charset="0"/>
              </a:rPr>
              <a:t>TimeoutInterval</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EstimatedRTT</a:t>
            </a:r>
            <a:endParaRPr lang="en-GB" dirty="0" smtClean="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4 </a:t>
            </a:r>
            <a:r>
              <a:rPr lang="en-GB" dirty="0" err="1">
                <a:latin typeface="Times New Roman" panose="02020603050405020304" pitchFamily="18" charset="0"/>
                <a:cs typeface="Times New Roman" panose="02020603050405020304" pitchFamily="18" charset="0"/>
              </a:rPr>
              <a:t>DevRTT</a:t>
            </a:r>
            <a:endParaRPr lang="en-US" sz="2400" dirty="0" smtClean="0">
              <a:latin typeface="Times New Roman" panose="02020603050405020304" pitchFamily="18" charset="0"/>
              <a:cs typeface="Times New Roman" panose="02020603050405020304" pitchFamily="18" charset="0"/>
            </a:endParaRPr>
          </a:p>
        </p:txBody>
      </p:sp>
      <p:sp>
        <p:nvSpPr>
          <p:cNvPr id="18439" name="AutoShape 8" descr="Image result for normal distribution"/>
          <p:cNvSpPr>
            <a:spLocks noChangeAspect="1" noChangeArrowheads="1"/>
          </p:cNvSpPr>
          <p:nvPr/>
        </p:nvSpPr>
        <p:spPr bwMode="auto">
          <a:xfrm>
            <a:off x="45418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40" name="AutoShape 10" descr="Image result for normal distribution"/>
          <p:cNvSpPr>
            <a:spLocks noChangeAspect="1" noChangeArrowheads="1"/>
          </p:cNvSpPr>
          <p:nvPr/>
        </p:nvSpPr>
        <p:spPr bwMode="auto">
          <a:xfrm>
            <a:off x="4694238"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ustDataLst>
      <p:tags r:id="rId1"/>
    </p:custDataLst>
    <p:extLst>
      <p:ext uri="{BB962C8B-B14F-4D97-AF65-F5344CB8AC3E}">
        <p14:creationId xmlns:p14="http://schemas.microsoft.com/office/powerpoint/2010/main" val="2859004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dirty="0" smtClean="0">
                <a:cs typeface="Times New Roman" pitchFamily="18" charset="0"/>
              </a:rPr>
              <a:t>Principles of Congestion Control</a:t>
            </a:r>
            <a:endParaRPr lang="en-US" sz="5400" b="1" dirty="0" smtClean="0">
              <a:cs typeface="Times New Roman" pitchFamily="18" charset="0"/>
            </a:endParaRPr>
          </a:p>
        </p:txBody>
      </p:sp>
      <p:sp>
        <p:nvSpPr>
          <p:cNvPr id="21507" name="Rectangle 3"/>
          <p:cNvSpPr>
            <a:spLocks noGrp="1" noChangeArrowheads="1"/>
          </p:cNvSpPr>
          <p:nvPr>
            <p:ph sz="half" idx="1"/>
          </p:nvPr>
        </p:nvSpPr>
        <p:spPr>
          <a:xfrm>
            <a:off x="533400" y="1600200"/>
            <a:ext cx="7762875" cy="4648200"/>
          </a:xfrm>
        </p:spPr>
        <p:txBody>
          <a:bodyPr/>
          <a:lstStyle/>
          <a:p>
            <a:pPr eaLnBrk="1" hangingPunct="1">
              <a:buFont typeface="ZapfDingbats" pitchFamily="82" charset="2"/>
              <a:buNone/>
            </a:pPr>
            <a:r>
              <a:rPr lang="en-US" b="1" dirty="0" smtClean="0">
                <a:solidFill>
                  <a:srgbClr val="FF0000"/>
                </a:solidFill>
                <a:cs typeface="Times New Roman" pitchFamily="18" charset="0"/>
              </a:rPr>
              <a:t>Congestion:</a:t>
            </a:r>
            <a:endParaRPr lang="en-US" sz="2400" b="1" dirty="0" smtClean="0">
              <a:cs typeface="Times New Roman" pitchFamily="18" charset="0"/>
            </a:endParaRPr>
          </a:p>
          <a:p>
            <a:pPr eaLnBrk="1" hangingPunct="1"/>
            <a:r>
              <a:rPr lang="en-US" sz="2400" dirty="0" smtClean="0">
                <a:cs typeface="Times New Roman" pitchFamily="18" charset="0"/>
              </a:rPr>
              <a:t>Informally: </a:t>
            </a:r>
            <a:r>
              <a:rPr lang="en-US" altLang="ja-JP" sz="2400" dirty="0" smtClean="0">
                <a:cs typeface="Times New Roman" pitchFamily="18" charset="0"/>
              </a:rPr>
              <a:t>“too many sources sending too much data too fast for </a:t>
            </a:r>
            <a:r>
              <a:rPr lang="en-US" altLang="ja-JP" sz="2400" b="1" i="1" dirty="0" smtClean="0">
                <a:solidFill>
                  <a:schemeClr val="accent2"/>
                </a:solidFill>
                <a:cs typeface="Times New Roman" pitchFamily="18" charset="0"/>
              </a:rPr>
              <a:t>network</a:t>
            </a:r>
            <a:r>
              <a:rPr lang="en-US" altLang="ja-JP" sz="2400" dirty="0" smtClean="0">
                <a:cs typeface="Times New Roman" pitchFamily="18" charset="0"/>
              </a:rPr>
              <a:t> to handle”</a:t>
            </a:r>
          </a:p>
          <a:p>
            <a:pPr eaLnBrk="1" hangingPunct="1"/>
            <a:r>
              <a:rPr lang="en-US" sz="2400" dirty="0" smtClean="0">
                <a:cs typeface="Times New Roman" pitchFamily="18" charset="0"/>
              </a:rPr>
              <a:t>Different from flow control!</a:t>
            </a:r>
          </a:p>
          <a:p>
            <a:pPr eaLnBrk="1" hangingPunct="1"/>
            <a:r>
              <a:rPr lang="en-US" sz="2400" dirty="0" smtClean="0">
                <a:cs typeface="Times New Roman" pitchFamily="18" charset="0"/>
              </a:rPr>
              <a:t>Manifestations:</a:t>
            </a:r>
          </a:p>
          <a:p>
            <a:pPr lvl="1" eaLnBrk="1" hangingPunct="1"/>
            <a:r>
              <a:rPr lang="en-US" dirty="0" smtClean="0">
                <a:ea typeface="MS PGothic" pitchFamily="34" charset="-128"/>
                <a:cs typeface="Times New Roman" pitchFamily="18" charset="0"/>
              </a:rPr>
              <a:t>Lost packets (buffer overflow at routers)</a:t>
            </a:r>
          </a:p>
          <a:p>
            <a:pPr lvl="1" eaLnBrk="1" hangingPunct="1"/>
            <a:r>
              <a:rPr lang="en-US" dirty="0" smtClean="0">
                <a:ea typeface="MS PGothic" pitchFamily="34" charset="-128"/>
                <a:cs typeface="Times New Roman" pitchFamily="18" charset="0"/>
              </a:rPr>
              <a:t>Long delays (</a:t>
            </a:r>
            <a:r>
              <a:rPr lang="en-US" dirty="0" err="1" smtClean="0">
                <a:ea typeface="MS PGothic" pitchFamily="34" charset="-128"/>
                <a:cs typeface="Times New Roman" pitchFamily="18" charset="0"/>
              </a:rPr>
              <a:t>queueing</a:t>
            </a:r>
            <a:r>
              <a:rPr lang="en-US" dirty="0" smtClean="0">
                <a:ea typeface="MS PGothic" pitchFamily="34" charset="-128"/>
                <a:cs typeface="Times New Roman" pitchFamily="18" charset="0"/>
              </a:rPr>
              <a:t> in router buffers)</a:t>
            </a:r>
          </a:p>
          <a:p>
            <a:pPr eaLnBrk="1" hangingPunct="1"/>
            <a:r>
              <a:rPr lang="en-US" sz="2400" dirty="0" smtClean="0">
                <a:cs typeface="Times New Roman" pitchFamily="18" charset="0"/>
              </a:rPr>
              <a:t>Top-10 problem!</a:t>
            </a:r>
          </a:p>
          <a:p>
            <a:pPr eaLnBrk="1" hangingPunct="1"/>
            <a:endParaRPr lang="en-US" sz="2000" dirty="0" smtClean="0">
              <a:cs typeface="Times New Roman" pitchFamily="18" charset="0"/>
            </a:endParaRPr>
          </a:p>
        </p:txBody>
      </p:sp>
      <p:sp>
        <p:nvSpPr>
          <p:cNvPr id="2150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FABDE8AA-EE96-4A30-8600-EB1ACC257971}" type="slidenum">
              <a:rPr lang="en-US" sz="1400" smtClean="0"/>
              <a:pPr/>
              <a:t>87</a:t>
            </a:fld>
            <a:endParaRPr lang="en-US" sz="1400" smtClean="0"/>
          </a:p>
        </p:txBody>
      </p:sp>
    </p:spTree>
    <p:extLst>
      <p:ext uri="{BB962C8B-B14F-4D97-AF65-F5344CB8AC3E}">
        <p14:creationId xmlns:p14="http://schemas.microsoft.com/office/powerpoint/2010/main" val="39309309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228600"/>
            <a:ext cx="8516938" cy="1143000"/>
          </a:xfrm>
        </p:spPr>
        <p:txBody>
          <a:bodyPr/>
          <a:lstStyle/>
          <a:p>
            <a:pPr eaLnBrk="1" hangingPunct="1"/>
            <a:r>
              <a:rPr lang="en-US" smtClean="0">
                <a:cs typeface="Times New Roman" pitchFamily="18" charset="0"/>
              </a:rPr>
              <a:t>Causes/Costs of Congestion: Scenario 1</a:t>
            </a:r>
            <a:r>
              <a:rPr lang="en-US" sz="4800" smtClean="0">
                <a:cs typeface="Times New Roman" pitchFamily="18" charset="0"/>
              </a:rPr>
              <a:t> </a:t>
            </a:r>
          </a:p>
        </p:txBody>
      </p:sp>
      <p:sp>
        <p:nvSpPr>
          <p:cNvPr id="22531" name="Rectangle 3"/>
          <p:cNvSpPr>
            <a:spLocks noGrp="1" noChangeArrowheads="1"/>
          </p:cNvSpPr>
          <p:nvPr>
            <p:ph sz="half" idx="1"/>
          </p:nvPr>
        </p:nvSpPr>
        <p:spPr>
          <a:xfrm>
            <a:off x="247650" y="1447800"/>
            <a:ext cx="3152775" cy="4648200"/>
          </a:xfrm>
        </p:spPr>
        <p:txBody>
          <a:bodyPr/>
          <a:lstStyle/>
          <a:p>
            <a:pPr eaLnBrk="1" hangingPunct="1"/>
            <a:r>
              <a:rPr lang="en-US" sz="2400" smtClean="0">
                <a:cs typeface="Times New Roman" pitchFamily="18" charset="0"/>
              </a:rPr>
              <a:t>Two senders, two receivers</a:t>
            </a:r>
          </a:p>
          <a:p>
            <a:pPr eaLnBrk="1" hangingPunct="1"/>
            <a:r>
              <a:rPr lang="en-US" sz="2400" smtClean="0">
                <a:cs typeface="Times New Roman" pitchFamily="18" charset="0"/>
              </a:rPr>
              <a:t>One router, infinite buffers </a:t>
            </a:r>
          </a:p>
          <a:p>
            <a:pPr eaLnBrk="1" hangingPunct="1"/>
            <a:r>
              <a:rPr lang="en-US" sz="2400" smtClean="0">
                <a:cs typeface="Times New Roman" pitchFamily="18" charset="0"/>
              </a:rPr>
              <a:t>No retransmission</a:t>
            </a:r>
          </a:p>
          <a:p>
            <a:pPr eaLnBrk="1" hangingPunct="1"/>
            <a:endParaRPr lang="en-US" sz="2400" smtClean="0">
              <a:cs typeface="Times New Roman" pitchFamily="18" charset="0"/>
            </a:endParaRPr>
          </a:p>
        </p:txBody>
      </p:sp>
      <p:sp>
        <p:nvSpPr>
          <p:cNvPr id="22532" name="Rectangle 4"/>
          <p:cNvSpPr>
            <a:spLocks noGrp="1" noChangeArrowheads="1"/>
          </p:cNvSpPr>
          <p:nvPr>
            <p:ph sz="half" idx="2"/>
          </p:nvPr>
        </p:nvSpPr>
        <p:spPr>
          <a:xfrm>
            <a:off x="6038850" y="4171950"/>
            <a:ext cx="2790825" cy="2038350"/>
          </a:xfrm>
        </p:spPr>
        <p:txBody>
          <a:bodyPr/>
          <a:lstStyle/>
          <a:p>
            <a:pPr eaLnBrk="1" hangingPunct="1"/>
            <a:r>
              <a:rPr lang="en-US" sz="2400" smtClean="0">
                <a:cs typeface="Times New Roman" pitchFamily="18" charset="0"/>
              </a:rPr>
              <a:t>Large delays when congested</a:t>
            </a:r>
          </a:p>
          <a:p>
            <a:pPr eaLnBrk="1" hangingPunct="1"/>
            <a:r>
              <a:rPr lang="en-US" sz="2400" smtClean="0">
                <a:cs typeface="Times New Roman" pitchFamily="18" charset="0"/>
              </a:rPr>
              <a:t>Maximum achievable throughput</a:t>
            </a:r>
          </a:p>
        </p:txBody>
      </p:sp>
      <p:sp>
        <p:nvSpPr>
          <p:cNvPr id="2253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8B319FD1-73FA-4B35-A6F7-1672DCDAFC36}" type="slidenum">
              <a:rPr lang="en-US" sz="1400" smtClean="0"/>
              <a:pPr/>
              <a:t>88</a:t>
            </a:fld>
            <a:endParaRPr lang="en-US" sz="1400" smtClean="0"/>
          </a:p>
        </p:txBody>
      </p:sp>
      <p:pic>
        <p:nvPicPr>
          <p:cNvPr id="22534" name="Picture 5" descr="congestion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4713" y="1547813"/>
            <a:ext cx="536575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6" descr="congestion_perf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4210050"/>
            <a:ext cx="588327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795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298450" y="228600"/>
            <a:ext cx="8845550" cy="1143000"/>
          </a:xfrm>
        </p:spPr>
        <p:txBody>
          <a:bodyPr>
            <a:normAutofit/>
          </a:bodyPr>
          <a:lstStyle/>
          <a:p>
            <a:pPr eaLnBrk="1" hangingPunct="1">
              <a:defRPr/>
            </a:pPr>
            <a:r>
              <a:rPr lang="en-US">
                <a:ea typeface="Times New Roman"/>
              </a:rPr>
              <a:t>Approaches Towards Congestion Control</a:t>
            </a:r>
            <a:endParaRPr lang="en-US" sz="4800">
              <a:ea typeface="Times New Roman"/>
            </a:endParaRPr>
          </a:p>
        </p:txBody>
      </p:sp>
      <p:sp>
        <p:nvSpPr>
          <p:cNvPr id="24579" name="Rectangle 3"/>
          <p:cNvSpPr>
            <a:spLocks noGrp="1" noChangeArrowheads="1"/>
          </p:cNvSpPr>
          <p:nvPr>
            <p:ph sz="half" idx="1"/>
          </p:nvPr>
        </p:nvSpPr>
        <p:spPr>
          <a:xfrm>
            <a:off x="630154" y="2324350"/>
            <a:ext cx="3781425" cy="3810000"/>
          </a:xfrm>
        </p:spPr>
        <p:txBody>
          <a:bodyPr/>
          <a:lstStyle/>
          <a:p>
            <a:pPr eaLnBrk="1" hangingPunct="1">
              <a:buFont typeface="ZapfDingbats" pitchFamily="82" charset="2"/>
              <a:buNone/>
            </a:pPr>
            <a:r>
              <a:rPr lang="en-US" sz="2400" b="1" dirty="0" smtClean="0">
                <a:solidFill>
                  <a:srgbClr val="FF0000"/>
                </a:solidFill>
                <a:cs typeface="Times New Roman" pitchFamily="18" charset="0"/>
              </a:rPr>
              <a:t>End-end congestion control:</a:t>
            </a:r>
            <a:endParaRPr lang="en-US" sz="2400" b="1" dirty="0" smtClean="0">
              <a:cs typeface="Times New Roman" pitchFamily="18" charset="0"/>
            </a:endParaRPr>
          </a:p>
          <a:p>
            <a:pPr eaLnBrk="1" hangingPunct="1"/>
            <a:r>
              <a:rPr lang="en-US" dirty="0" smtClean="0">
                <a:cs typeface="Times New Roman" pitchFamily="18" charset="0"/>
              </a:rPr>
              <a:t>No explicit feedback from network</a:t>
            </a:r>
          </a:p>
          <a:p>
            <a:pPr eaLnBrk="1" hangingPunct="1"/>
            <a:r>
              <a:rPr lang="en-US" dirty="0" smtClean="0">
                <a:cs typeface="Times New Roman" pitchFamily="18" charset="0"/>
              </a:rPr>
              <a:t>Congestion inferred from end-system observed loss, delay</a:t>
            </a:r>
          </a:p>
          <a:p>
            <a:pPr eaLnBrk="1" hangingPunct="1"/>
            <a:r>
              <a:rPr lang="en-US" dirty="0" smtClean="0">
                <a:cs typeface="Times New Roman" pitchFamily="18" charset="0"/>
              </a:rPr>
              <a:t>Approach taken by TCP</a:t>
            </a:r>
          </a:p>
        </p:txBody>
      </p:sp>
      <p:sp>
        <p:nvSpPr>
          <p:cNvPr id="24580" name="Rectangle 4"/>
          <p:cNvSpPr>
            <a:spLocks noGrp="1" noChangeArrowheads="1"/>
          </p:cNvSpPr>
          <p:nvPr>
            <p:ph sz="half" idx="2"/>
          </p:nvPr>
        </p:nvSpPr>
        <p:spPr>
          <a:xfrm>
            <a:off x="4721225" y="2324350"/>
            <a:ext cx="3810000" cy="3905250"/>
          </a:xfrm>
        </p:spPr>
        <p:txBody>
          <a:bodyPr/>
          <a:lstStyle/>
          <a:p>
            <a:pPr eaLnBrk="1" hangingPunct="1">
              <a:buFont typeface="ZapfDingbats" pitchFamily="82" charset="2"/>
              <a:buNone/>
            </a:pPr>
            <a:r>
              <a:rPr lang="en-US" sz="2400" b="1" dirty="0" smtClean="0">
                <a:solidFill>
                  <a:srgbClr val="FF0000"/>
                </a:solidFill>
                <a:cs typeface="Times New Roman" pitchFamily="18" charset="0"/>
              </a:rPr>
              <a:t>Network-assisted congestion control:</a:t>
            </a:r>
            <a:endParaRPr lang="en-US" sz="2400" b="1" dirty="0" smtClean="0">
              <a:cs typeface="Times New Roman" pitchFamily="18" charset="0"/>
            </a:endParaRPr>
          </a:p>
          <a:p>
            <a:pPr eaLnBrk="1" hangingPunct="1"/>
            <a:r>
              <a:rPr lang="en-US" dirty="0" smtClean="0">
                <a:cs typeface="Times New Roman" pitchFamily="18" charset="0"/>
              </a:rPr>
              <a:t>Routers provide feedback to end systems</a:t>
            </a:r>
          </a:p>
          <a:p>
            <a:pPr lvl="1" eaLnBrk="1" hangingPunct="1"/>
            <a:r>
              <a:rPr lang="en-US" sz="2400" dirty="0" smtClean="0">
                <a:cs typeface="Times New Roman" pitchFamily="18" charset="0"/>
              </a:rPr>
              <a:t>Single bit indicating congestion (SNA, </a:t>
            </a:r>
            <a:r>
              <a:rPr lang="en-US" sz="2400" dirty="0" err="1" smtClean="0">
                <a:cs typeface="Times New Roman" pitchFamily="18" charset="0"/>
              </a:rPr>
              <a:t>DECbit</a:t>
            </a:r>
            <a:r>
              <a:rPr lang="en-US" sz="2400" dirty="0" smtClean="0">
                <a:cs typeface="Times New Roman" pitchFamily="18" charset="0"/>
              </a:rPr>
              <a:t>, TCP/IP ECN, ATM)</a:t>
            </a:r>
          </a:p>
          <a:p>
            <a:pPr lvl="1" eaLnBrk="1" hangingPunct="1"/>
            <a:r>
              <a:rPr lang="en-US" sz="2400" dirty="0" smtClean="0">
                <a:cs typeface="Times New Roman" pitchFamily="18" charset="0"/>
              </a:rPr>
              <a:t>Explicit rate sender should send at</a:t>
            </a:r>
          </a:p>
        </p:txBody>
      </p:sp>
      <p:sp>
        <p:nvSpPr>
          <p:cNvPr id="2458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5ED5A98A-B163-4D3F-8D8B-D8FFF1F8ADFC}" type="slidenum">
              <a:rPr lang="en-US" sz="1400" smtClean="0"/>
              <a:pPr/>
              <a:t>89</a:t>
            </a:fld>
            <a:endParaRPr lang="en-US" sz="1400" smtClean="0"/>
          </a:p>
        </p:txBody>
      </p:sp>
      <p:sp>
        <p:nvSpPr>
          <p:cNvPr id="24582" name="Rectangle 5"/>
          <p:cNvSpPr>
            <a:spLocks noChangeArrowheads="1"/>
          </p:cNvSpPr>
          <p:nvPr/>
        </p:nvSpPr>
        <p:spPr bwMode="auto">
          <a:xfrm>
            <a:off x="526883" y="1181350"/>
            <a:ext cx="7477125" cy="95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accent2"/>
              </a:buClr>
              <a:buSzPct val="85000"/>
            </a:pPr>
            <a:r>
              <a:rPr lang="en-US" sz="2400" b="1" dirty="0">
                <a:solidFill>
                  <a:schemeClr val="accent2"/>
                </a:solidFill>
                <a:cs typeface="Times New Roman" pitchFamily="18" charset="0"/>
              </a:rPr>
              <a:t>Two broad approaches towards </a:t>
            </a:r>
            <a:r>
              <a:rPr lang="en-US" sz="2400" b="1" dirty="0" smtClean="0">
                <a:solidFill>
                  <a:schemeClr val="accent2"/>
                </a:solidFill>
                <a:cs typeface="Times New Roman" pitchFamily="18" charset="0"/>
              </a:rPr>
              <a:t>congestion control</a:t>
            </a:r>
            <a:r>
              <a:rPr lang="en-US" sz="2400" b="1" dirty="0">
                <a:solidFill>
                  <a:schemeClr val="accent2"/>
                </a:solidFill>
                <a:cs typeface="Times New Roman" pitchFamily="18" charset="0"/>
              </a:rPr>
              <a:t>:</a:t>
            </a:r>
          </a:p>
        </p:txBody>
      </p:sp>
    </p:spTree>
    <p:extLst>
      <p:ext uri="{BB962C8B-B14F-4D97-AF65-F5344CB8AC3E}">
        <p14:creationId xmlns:p14="http://schemas.microsoft.com/office/powerpoint/2010/main" val="367622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r>
              <a:rPr lang="en-US" sz="1200" smtClean="0"/>
              <a:t>Transport</a:t>
            </a:r>
            <a:r>
              <a:rPr lang="en-US" sz="1400" smtClean="0"/>
              <a:t> </a:t>
            </a:r>
            <a:r>
              <a:rPr lang="en-US" sz="1200" smtClean="0"/>
              <a:t>Layer</a:t>
            </a: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DFBB6E71-7C56-41A4-8950-2959BB033FA9}" type="slidenum">
              <a:rPr lang="en-US" sz="1200" smtClean="0"/>
              <a:pPr algn="l"/>
              <a:t>9</a:t>
            </a:fld>
            <a:endParaRPr lang="en-US" sz="1200" smtClean="0"/>
          </a:p>
        </p:txBody>
      </p:sp>
      <p:sp>
        <p:nvSpPr>
          <p:cNvPr id="7172" name="Rectangle 3"/>
          <p:cNvSpPr>
            <a:spLocks noGrp="1" noChangeArrowheads="1"/>
          </p:cNvSpPr>
          <p:nvPr>
            <p:ph type="title"/>
          </p:nvPr>
        </p:nvSpPr>
        <p:spPr/>
        <p:txBody>
          <a:bodyPr/>
          <a:lstStyle/>
          <a:p>
            <a:pPr>
              <a:defRPr/>
            </a:pPr>
            <a:r>
              <a:rPr lang="en-US">
                <a:ea typeface="ＭＳ Ｐゴシック" charset="0"/>
                <a:cs typeface="+mj-cs"/>
              </a:rPr>
              <a:t>Chapter 3 outline</a:t>
            </a:r>
          </a:p>
        </p:txBody>
      </p:sp>
      <p:sp>
        <p:nvSpPr>
          <p:cNvPr id="7173" name="Rectangle 4"/>
          <p:cNvSpPr>
            <a:spLocks noGrp="1" noChangeArrowheads="1"/>
          </p:cNvSpPr>
          <p:nvPr>
            <p:ph type="body" sz="half" idx="1"/>
          </p:nvPr>
        </p:nvSpPr>
        <p:spPr/>
        <p:txBody>
          <a:bodyPr/>
          <a:lstStyle/>
          <a:p>
            <a:pPr marL="566738" indent="-566738">
              <a:spcBef>
                <a:spcPts val="0"/>
              </a:spcBef>
              <a:buFont typeface="Wingdings" charset="0"/>
              <a:buNone/>
              <a:defRPr/>
            </a:pPr>
            <a:r>
              <a:rPr lang="en-US" dirty="0">
                <a:ea typeface="ＭＳ Ｐゴシック" charset="0"/>
                <a:cs typeface="+mn-cs"/>
              </a:rPr>
              <a:t>3.1 transport-layer services</a:t>
            </a:r>
          </a:p>
          <a:p>
            <a:pPr marL="566738" indent="-566738">
              <a:spcBef>
                <a:spcPts val="0"/>
              </a:spcBef>
              <a:buFont typeface="Wingdings" charset="0"/>
              <a:buNone/>
              <a:defRPr/>
            </a:pPr>
            <a:r>
              <a:rPr lang="en-US" dirty="0">
                <a:solidFill>
                  <a:srgbClr val="CC0000"/>
                </a:solidFill>
                <a:ea typeface="ＭＳ Ｐゴシック" charset="0"/>
                <a:cs typeface="+mn-cs"/>
              </a:rPr>
              <a:t>3.2 multiplexing and </a:t>
            </a:r>
            <a:r>
              <a:rPr lang="en-US" dirty="0" err="1">
                <a:solidFill>
                  <a:srgbClr val="CC0000"/>
                </a:solidFill>
                <a:ea typeface="ＭＳ Ｐゴシック" charset="0"/>
                <a:cs typeface="+mn-cs"/>
              </a:rPr>
              <a:t>demultiplexing</a:t>
            </a:r>
            <a:endParaRPr lang="en-US" dirty="0">
              <a:solidFill>
                <a:srgbClr val="CC0000"/>
              </a:solidFill>
              <a:ea typeface="ＭＳ Ｐゴシック" charset="0"/>
              <a:cs typeface="+mn-cs"/>
            </a:endParaRPr>
          </a:p>
          <a:p>
            <a:pPr marL="566738" indent="-566738">
              <a:spcBef>
                <a:spcPts val="0"/>
              </a:spcBef>
              <a:buFont typeface="Wingdings" charset="0"/>
              <a:buNone/>
              <a:defRPr/>
            </a:pPr>
            <a:r>
              <a:rPr lang="en-US" dirty="0">
                <a:ea typeface="ＭＳ Ｐゴシック" charset="0"/>
                <a:cs typeface="+mn-cs"/>
              </a:rPr>
              <a:t>3.3 connectionless transport: UDP</a:t>
            </a:r>
          </a:p>
          <a:p>
            <a:pPr marL="566738" indent="-566738">
              <a:spcBef>
                <a:spcPts val="0"/>
              </a:spcBef>
              <a:buFont typeface="Wingdings" charset="0"/>
              <a:buNone/>
              <a:defRPr/>
            </a:pPr>
            <a:r>
              <a:rPr lang="en-US" dirty="0">
                <a:ea typeface="ＭＳ Ｐゴシック" charset="0"/>
                <a:cs typeface="+mn-cs"/>
              </a:rPr>
              <a:t>3.4 principles of reliable data transfer</a:t>
            </a:r>
          </a:p>
        </p:txBody>
      </p:sp>
      <p:sp>
        <p:nvSpPr>
          <p:cNvPr id="7174" name="Rectangle 5"/>
          <p:cNvSpPr>
            <a:spLocks noGrp="1" noChangeArrowheads="1"/>
          </p:cNvSpPr>
          <p:nvPr>
            <p:ph type="body" sz="half" idx="2"/>
          </p:nvPr>
        </p:nvSpPr>
        <p:spPr>
          <a:xfrm>
            <a:off x="4495800" y="1600200"/>
            <a:ext cx="4251325" cy="4648200"/>
          </a:xfrm>
        </p:spPr>
        <p:txBody>
          <a:bodyPr/>
          <a:lstStyle/>
          <a:p>
            <a:pPr marL="566738" indent="-566738">
              <a:spcBef>
                <a:spcPts val="0"/>
              </a:spcBef>
              <a:buFont typeface="Wingdings" charset="0"/>
              <a:buNone/>
              <a:defRPr/>
            </a:pPr>
            <a:r>
              <a:rPr lang="en-US" dirty="0">
                <a:ea typeface="ＭＳ Ｐゴシック" charset="0"/>
                <a:cs typeface="+mn-cs"/>
              </a:rPr>
              <a:t>3.5 connection-oriented transport: TCP</a:t>
            </a:r>
          </a:p>
          <a:p>
            <a:pPr marL="912813" lvl="1">
              <a:spcBef>
                <a:spcPts val="0"/>
              </a:spcBef>
              <a:buFont typeface="Wingdings" charset="0"/>
              <a:buChar char="§"/>
              <a:defRPr/>
            </a:pPr>
            <a:r>
              <a:rPr lang="en-US" dirty="0">
                <a:ea typeface="ＭＳ Ｐゴシック" charset="0"/>
              </a:rPr>
              <a:t>segment structure</a:t>
            </a:r>
          </a:p>
          <a:p>
            <a:pPr marL="912813" lvl="1">
              <a:spcBef>
                <a:spcPts val="0"/>
              </a:spcBef>
              <a:buFont typeface="Wingdings" charset="0"/>
              <a:buChar char="§"/>
              <a:defRPr/>
            </a:pPr>
            <a:r>
              <a:rPr lang="en-US" dirty="0">
                <a:ea typeface="ＭＳ Ｐゴシック" charset="0"/>
              </a:rPr>
              <a:t>reliable data transfer</a:t>
            </a:r>
          </a:p>
          <a:p>
            <a:pPr marL="912813" lvl="1">
              <a:spcBef>
                <a:spcPts val="0"/>
              </a:spcBef>
              <a:buFont typeface="Wingdings" charset="0"/>
              <a:buChar char="§"/>
              <a:defRPr/>
            </a:pPr>
            <a:r>
              <a:rPr lang="en-US" dirty="0">
                <a:ea typeface="ＭＳ Ｐゴシック" charset="0"/>
              </a:rPr>
              <a:t>flow control</a:t>
            </a:r>
          </a:p>
          <a:p>
            <a:pPr marL="912813" lvl="1">
              <a:spcBef>
                <a:spcPts val="0"/>
              </a:spcBef>
              <a:buFont typeface="Wingdings" charset="0"/>
              <a:buChar char="§"/>
              <a:defRPr/>
            </a:pPr>
            <a:r>
              <a:rPr lang="en-US" dirty="0">
                <a:ea typeface="ＭＳ Ｐゴシック" charset="0"/>
              </a:rPr>
              <a:t>connection management</a:t>
            </a:r>
          </a:p>
          <a:p>
            <a:pPr marL="566738" indent="-566738">
              <a:spcBef>
                <a:spcPts val="0"/>
              </a:spcBef>
              <a:buFont typeface="Wingdings" charset="0"/>
              <a:buNone/>
              <a:defRPr/>
            </a:pPr>
            <a:r>
              <a:rPr lang="en-US" dirty="0">
                <a:ea typeface="ＭＳ Ｐゴシック" charset="0"/>
                <a:cs typeface="+mn-cs"/>
              </a:rPr>
              <a:t>3.6 principles of congestion control</a:t>
            </a:r>
          </a:p>
          <a:p>
            <a:pPr marL="566738" indent="-566738">
              <a:spcBef>
                <a:spcPts val="0"/>
              </a:spcBef>
              <a:buFont typeface="Wingdings" charset="0"/>
              <a:buNone/>
              <a:defRPr/>
            </a:pPr>
            <a:r>
              <a:rPr lang="en-US" dirty="0">
                <a:ea typeface="ＭＳ Ｐゴシック" charset="0"/>
                <a:cs typeface="+mn-cs"/>
              </a:rPr>
              <a:t>3.7 TCP congestion control</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cs typeface="Times New Roman" pitchFamily="18" charset="0"/>
              </a:rPr>
              <a:t>TCP Congestion Control (2)</a:t>
            </a:r>
          </a:p>
        </p:txBody>
      </p:sp>
      <p:sp>
        <p:nvSpPr>
          <p:cNvPr id="26627" name="Rectangle 4"/>
          <p:cNvSpPr>
            <a:spLocks noGrp="1" noChangeArrowheads="1"/>
          </p:cNvSpPr>
          <p:nvPr>
            <p:ph sz="half" idx="1"/>
          </p:nvPr>
        </p:nvSpPr>
        <p:spPr>
          <a:xfrm>
            <a:off x="533400" y="1600200"/>
            <a:ext cx="3867150" cy="4648200"/>
          </a:xfrm>
        </p:spPr>
        <p:txBody>
          <a:bodyPr/>
          <a:lstStyle/>
          <a:p>
            <a:pPr eaLnBrk="1" hangingPunct="1"/>
            <a:r>
              <a:rPr lang="en-US" altLang="ja-JP" sz="2400" dirty="0" smtClean="0">
                <a:cs typeface="Times New Roman" pitchFamily="18" charset="0"/>
              </a:rPr>
              <a:t>“</a:t>
            </a:r>
            <a:r>
              <a:rPr lang="en-US" altLang="ja-JP" sz="2400" b="1" dirty="0" smtClean="0">
                <a:solidFill>
                  <a:srgbClr val="FF0000"/>
                </a:solidFill>
                <a:cs typeface="Times New Roman" pitchFamily="18" charset="0"/>
              </a:rPr>
              <a:t>Probing</a:t>
            </a:r>
            <a:r>
              <a:rPr lang="en-US" altLang="ja-JP" sz="2400" dirty="0" smtClean="0">
                <a:solidFill>
                  <a:srgbClr val="FF0000"/>
                </a:solidFill>
                <a:cs typeface="Times New Roman" pitchFamily="18" charset="0"/>
              </a:rPr>
              <a:t>”</a:t>
            </a:r>
            <a:r>
              <a:rPr lang="en-US" altLang="ja-JP" sz="2400" dirty="0" smtClean="0">
                <a:cs typeface="Times New Roman" pitchFamily="18" charset="0"/>
              </a:rPr>
              <a:t> for usable bandwidth:</a:t>
            </a:r>
            <a:r>
              <a:rPr lang="en-US" altLang="ja-JP" sz="2400" dirty="0" smtClean="0">
                <a:solidFill>
                  <a:srgbClr val="FF0000"/>
                </a:solidFill>
                <a:cs typeface="Times New Roman" pitchFamily="18" charset="0"/>
              </a:rPr>
              <a:t> </a:t>
            </a:r>
          </a:p>
          <a:p>
            <a:pPr lvl="1" eaLnBrk="1" hangingPunct="1"/>
            <a:r>
              <a:rPr lang="en-US" sz="2000" b="1" dirty="0" smtClean="0">
                <a:solidFill>
                  <a:schemeClr val="accent2"/>
                </a:solidFill>
                <a:ea typeface="MS PGothic" pitchFamily="34" charset="-128"/>
                <a:cs typeface="Times New Roman" pitchFamily="18" charset="0"/>
              </a:rPr>
              <a:t>Ideally:</a:t>
            </a:r>
            <a:r>
              <a:rPr lang="en-US" sz="2000" dirty="0" smtClean="0">
                <a:ea typeface="MS PGothic" pitchFamily="34" charset="-128"/>
                <a:cs typeface="Times New Roman" pitchFamily="18" charset="0"/>
              </a:rPr>
              <a:t> transmit as fast as possible (</a:t>
            </a:r>
            <a:r>
              <a:rPr lang="en-US" sz="2000" b="1" dirty="0" err="1" smtClean="0">
                <a:latin typeface="Consolas" pitchFamily="49" charset="0"/>
                <a:ea typeface="MS PGothic" pitchFamily="34" charset="-128"/>
                <a:cs typeface="Times New Roman" pitchFamily="18" charset="0"/>
              </a:rPr>
              <a:t>cwnd</a:t>
            </a:r>
            <a:r>
              <a:rPr lang="en-US" sz="2000" dirty="0" smtClean="0">
                <a:ea typeface="MS PGothic" pitchFamily="34" charset="-128"/>
                <a:cs typeface="Times New Roman" pitchFamily="18" charset="0"/>
              </a:rPr>
              <a:t> as large as possible) without loss</a:t>
            </a:r>
          </a:p>
          <a:p>
            <a:pPr lvl="1" eaLnBrk="1" hangingPunct="1"/>
            <a:r>
              <a:rPr lang="en-US" sz="2000" i="1" dirty="0" smtClean="0">
                <a:ea typeface="MS PGothic" pitchFamily="34" charset="-128"/>
                <a:cs typeface="Times New Roman" pitchFamily="18" charset="0"/>
              </a:rPr>
              <a:t>Increase</a:t>
            </a:r>
            <a:r>
              <a:rPr lang="en-US" sz="2000" dirty="0" smtClean="0">
                <a:ea typeface="MS PGothic" pitchFamily="34" charset="-128"/>
                <a:cs typeface="Times New Roman" pitchFamily="18" charset="0"/>
              </a:rPr>
              <a:t> </a:t>
            </a:r>
            <a:r>
              <a:rPr lang="en-US" sz="2000" b="1" dirty="0" err="1" smtClean="0">
                <a:latin typeface="Consolas" pitchFamily="49" charset="0"/>
                <a:ea typeface="MS PGothic" pitchFamily="34" charset="-128"/>
                <a:cs typeface="Times New Roman" pitchFamily="18" charset="0"/>
              </a:rPr>
              <a:t>cwnd</a:t>
            </a:r>
            <a:r>
              <a:rPr lang="en-US" sz="2000" dirty="0" smtClean="0">
                <a:ea typeface="MS PGothic" pitchFamily="34" charset="-128"/>
                <a:cs typeface="Times New Roman" pitchFamily="18" charset="0"/>
              </a:rPr>
              <a:t> until loss (congestion)</a:t>
            </a:r>
          </a:p>
          <a:p>
            <a:pPr lvl="1" eaLnBrk="1" hangingPunct="1"/>
            <a:r>
              <a:rPr lang="en-US" sz="2000" dirty="0" smtClean="0">
                <a:ea typeface="MS PGothic" pitchFamily="34" charset="-128"/>
                <a:cs typeface="Times New Roman" pitchFamily="18" charset="0"/>
              </a:rPr>
              <a:t>Loss: </a:t>
            </a:r>
            <a:r>
              <a:rPr lang="en-US" sz="2000" i="1" dirty="0" smtClean="0">
                <a:ea typeface="MS PGothic" pitchFamily="34" charset="-128"/>
                <a:cs typeface="Times New Roman" pitchFamily="18" charset="0"/>
              </a:rPr>
              <a:t>decrease</a:t>
            </a:r>
            <a:r>
              <a:rPr lang="en-US" sz="2000" dirty="0" smtClean="0">
                <a:ea typeface="MS PGothic" pitchFamily="34" charset="-128"/>
                <a:cs typeface="Times New Roman" pitchFamily="18" charset="0"/>
              </a:rPr>
              <a:t> </a:t>
            </a:r>
            <a:r>
              <a:rPr lang="en-US" sz="2000" b="1" dirty="0" err="1" smtClean="0">
                <a:latin typeface="Consolas" pitchFamily="49" charset="0"/>
                <a:ea typeface="MS PGothic" pitchFamily="34" charset="-128"/>
                <a:cs typeface="Times New Roman" pitchFamily="18" charset="0"/>
              </a:rPr>
              <a:t>cwnd</a:t>
            </a:r>
            <a:r>
              <a:rPr lang="en-US" sz="2000" dirty="0" smtClean="0">
                <a:ea typeface="MS PGothic" pitchFamily="34" charset="-128"/>
                <a:cs typeface="Times New Roman" pitchFamily="18" charset="0"/>
              </a:rPr>
              <a:t>, then begin probing (increasing) again</a:t>
            </a:r>
            <a:endParaRPr lang="en-US" sz="1800" dirty="0" smtClean="0">
              <a:ea typeface="MS PGothic" pitchFamily="34" charset="-128"/>
              <a:cs typeface="Times New Roman" pitchFamily="18" charset="0"/>
            </a:endParaRPr>
          </a:p>
          <a:p>
            <a:pPr eaLnBrk="1" hangingPunct="1"/>
            <a:endParaRPr lang="en-US" sz="2000" dirty="0" smtClean="0">
              <a:cs typeface="Times New Roman" pitchFamily="18" charset="0"/>
            </a:endParaRPr>
          </a:p>
        </p:txBody>
      </p:sp>
      <p:sp>
        <p:nvSpPr>
          <p:cNvPr id="26628" name="Rectangle 3"/>
          <p:cNvSpPr>
            <a:spLocks noGrp="1" noChangeArrowheads="1"/>
          </p:cNvSpPr>
          <p:nvPr>
            <p:ph sz="half" idx="2"/>
          </p:nvPr>
        </p:nvSpPr>
        <p:spPr>
          <a:xfrm>
            <a:off x="4495800" y="1600200"/>
            <a:ext cx="3810000" cy="4257675"/>
          </a:xfrm>
        </p:spPr>
        <p:txBody>
          <a:bodyPr/>
          <a:lstStyle/>
          <a:p>
            <a:pPr eaLnBrk="1" hangingPunct="1"/>
            <a:r>
              <a:rPr lang="en-US" sz="2400" smtClean="0">
                <a:cs typeface="Times New Roman" pitchFamily="18" charset="0"/>
              </a:rPr>
              <a:t>Two </a:t>
            </a:r>
            <a:r>
              <a:rPr lang="en-US" altLang="en-US" sz="2400" smtClean="0">
                <a:cs typeface="Times New Roman" pitchFamily="18" charset="0"/>
              </a:rPr>
              <a:t>“</a:t>
            </a:r>
            <a:r>
              <a:rPr lang="en-US" altLang="ja-JP" sz="2400" smtClean="0">
                <a:cs typeface="Times New Roman" pitchFamily="18" charset="0"/>
              </a:rPr>
              <a:t>phases”</a:t>
            </a:r>
          </a:p>
          <a:p>
            <a:pPr lvl="1" eaLnBrk="1" hangingPunct="1"/>
            <a:r>
              <a:rPr lang="en-US" sz="2000" b="1" smtClean="0">
                <a:solidFill>
                  <a:srgbClr val="FF0000"/>
                </a:solidFill>
                <a:ea typeface="Times New Roman" pitchFamily="18" charset="0"/>
                <a:cs typeface="Times New Roman" pitchFamily="18" charset="0"/>
              </a:rPr>
              <a:t>Slow start</a:t>
            </a:r>
          </a:p>
          <a:p>
            <a:pPr lvl="1" eaLnBrk="1" hangingPunct="1"/>
            <a:r>
              <a:rPr lang="en-US" sz="2000" b="1" smtClean="0">
                <a:solidFill>
                  <a:srgbClr val="FF0000"/>
                </a:solidFill>
                <a:ea typeface="Times New Roman" pitchFamily="18" charset="0"/>
                <a:cs typeface="Times New Roman" pitchFamily="18" charset="0"/>
              </a:rPr>
              <a:t>Congestion avoidance</a:t>
            </a:r>
            <a:endParaRPr lang="en-US" sz="2000" b="1" smtClean="0">
              <a:ea typeface="Times New Roman" pitchFamily="18" charset="0"/>
              <a:cs typeface="Times New Roman" pitchFamily="18" charset="0"/>
            </a:endParaRPr>
          </a:p>
          <a:p>
            <a:pPr eaLnBrk="1" hangingPunct="1"/>
            <a:r>
              <a:rPr lang="en-US" sz="2400" smtClean="0">
                <a:cs typeface="Times New Roman" pitchFamily="18" charset="0"/>
              </a:rPr>
              <a:t> Important variables:</a:t>
            </a:r>
          </a:p>
          <a:p>
            <a:pPr lvl="1" eaLnBrk="1" hangingPunct="1"/>
            <a:r>
              <a:rPr lang="en-US" sz="2000" b="1" smtClean="0">
                <a:latin typeface="Consolas" pitchFamily="49" charset="0"/>
                <a:ea typeface="Times New Roman" pitchFamily="18" charset="0"/>
                <a:cs typeface="Times New Roman" pitchFamily="18" charset="0"/>
              </a:rPr>
              <a:t>cwnd</a:t>
            </a:r>
            <a:endParaRPr lang="en-US" sz="2000" smtClean="0">
              <a:ea typeface="Times New Roman" pitchFamily="18" charset="0"/>
              <a:cs typeface="Times New Roman" pitchFamily="18" charset="0"/>
            </a:endParaRPr>
          </a:p>
          <a:p>
            <a:pPr lvl="1" eaLnBrk="1" hangingPunct="1"/>
            <a:r>
              <a:rPr lang="en-US" sz="2000" b="1" smtClean="0">
                <a:latin typeface="Consolas" pitchFamily="49" charset="0"/>
                <a:ea typeface="Times New Roman" pitchFamily="18" charset="0"/>
                <a:cs typeface="Times New Roman" pitchFamily="18" charset="0"/>
              </a:rPr>
              <a:t>ssthresh:</a:t>
            </a:r>
            <a:r>
              <a:rPr lang="en-US" sz="2000" smtClean="0">
                <a:ea typeface="Times New Roman" pitchFamily="18" charset="0"/>
                <a:cs typeface="Times New Roman" pitchFamily="18" charset="0"/>
              </a:rPr>
              <a:t> defines threshold between two slow start phase, congestion control phase</a:t>
            </a:r>
          </a:p>
        </p:txBody>
      </p:sp>
      <p:sp>
        <p:nvSpPr>
          <p:cNvPr id="2662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8A00BF63-51B8-426C-B6BC-0A442131918A}" type="slidenum">
              <a:rPr lang="en-US" sz="1400" smtClean="0"/>
              <a:pPr/>
              <a:t>90</a:t>
            </a:fld>
            <a:endParaRPr lang="en-US" sz="1400" smtClean="0"/>
          </a:p>
        </p:txBody>
      </p:sp>
    </p:spTree>
    <p:extLst>
      <p:ext uri="{BB962C8B-B14F-4D97-AF65-F5344CB8AC3E}">
        <p14:creationId xmlns:p14="http://schemas.microsoft.com/office/powerpoint/2010/main" val="534949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b="1" smtClean="0">
                <a:solidFill>
                  <a:srgbClr val="FF0000"/>
                </a:solidFill>
                <a:cs typeface="Times New Roman" pitchFamily="18" charset="0"/>
              </a:rPr>
              <a:t>Slow Start Congestion Control </a:t>
            </a:r>
          </a:p>
        </p:txBody>
      </p:sp>
      <p:sp>
        <p:nvSpPr>
          <p:cNvPr id="2969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CB764977-1151-4C6E-92CB-1CBCD0969BB9}" type="slidenum">
              <a:rPr lang="en-US" sz="1400" smtClean="0"/>
              <a:pPr/>
              <a:t>91</a:t>
            </a:fld>
            <a:endParaRPr lang="en-US" sz="1400" smtClean="0"/>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613" y="3738563"/>
            <a:ext cx="55530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Rectangle 1"/>
          <p:cNvSpPr>
            <a:spLocks noChangeArrowheads="1"/>
          </p:cNvSpPr>
          <p:nvPr/>
        </p:nvSpPr>
        <p:spPr bwMode="auto">
          <a:xfrm>
            <a:off x="590550" y="1333500"/>
            <a:ext cx="83248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Arial" charset="0"/>
              <a:buChar char="•"/>
            </a:pPr>
            <a:r>
              <a:rPr lang="en-US" sz="2400" dirty="0"/>
              <a:t>If segments lost, remember slow start threshold (</a:t>
            </a:r>
            <a:r>
              <a:rPr lang="en-US" sz="2400" dirty="0" err="1"/>
              <a:t>SSThresh</a:t>
            </a:r>
            <a:r>
              <a:rPr lang="en-US" sz="2400" dirty="0"/>
              <a:t>) to CWND/2 </a:t>
            </a:r>
          </a:p>
          <a:p>
            <a:pPr marL="342900" indent="-342900" algn="just">
              <a:buFont typeface="Arial" charset="0"/>
              <a:buChar char="•"/>
            </a:pPr>
            <a:r>
              <a:rPr lang="en-US" sz="2400" dirty="0"/>
              <a:t>Set CWND to 1 MSS </a:t>
            </a:r>
          </a:p>
          <a:p>
            <a:pPr marL="342900" indent="-342900" algn="just">
              <a:buFont typeface="Arial" charset="0"/>
              <a:buChar char="•"/>
            </a:pPr>
            <a:r>
              <a:rPr lang="en-US" sz="2400" dirty="0"/>
              <a:t>Increment by 1MSS per </a:t>
            </a:r>
            <a:r>
              <a:rPr lang="en-US" sz="2400" dirty="0" err="1"/>
              <a:t>ack</a:t>
            </a:r>
            <a:r>
              <a:rPr lang="en-US" sz="2400" dirty="0"/>
              <a:t> until </a:t>
            </a:r>
            <a:r>
              <a:rPr lang="en-US" sz="2400" dirty="0" err="1"/>
              <a:t>SSThresh</a:t>
            </a:r>
            <a:r>
              <a:rPr lang="en-US" sz="2400" dirty="0"/>
              <a:t> </a:t>
            </a:r>
          </a:p>
          <a:p>
            <a:pPr marL="342900" indent="-342900" algn="just">
              <a:buFont typeface="Arial" charset="0"/>
              <a:buChar char="•"/>
            </a:pPr>
            <a:r>
              <a:rPr lang="en-US" sz="2400" dirty="0"/>
              <a:t>Increment by 1 MSS*MSS/CWND per </a:t>
            </a:r>
            <a:r>
              <a:rPr lang="en-US" sz="2400" dirty="0" err="1"/>
              <a:t>ack</a:t>
            </a:r>
            <a:r>
              <a:rPr lang="en-US" sz="2400" dirty="0"/>
              <a:t> afterwards </a:t>
            </a:r>
          </a:p>
        </p:txBody>
      </p:sp>
      <p:sp>
        <p:nvSpPr>
          <p:cNvPr id="29702" name="Rectangle 4"/>
          <p:cNvSpPr>
            <a:spLocks noChangeArrowheads="1"/>
          </p:cNvSpPr>
          <p:nvPr/>
        </p:nvSpPr>
        <p:spPr bwMode="auto">
          <a:xfrm>
            <a:off x="538163" y="4227513"/>
            <a:ext cx="16335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Congestion Window CWND </a:t>
            </a:r>
          </a:p>
        </p:txBody>
      </p:sp>
      <p:sp>
        <p:nvSpPr>
          <p:cNvPr id="29703" name="Rectangle 5"/>
          <p:cNvSpPr>
            <a:spLocks noChangeArrowheads="1"/>
          </p:cNvSpPr>
          <p:nvPr/>
        </p:nvSpPr>
        <p:spPr bwMode="auto">
          <a:xfrm>
            <a:off x="1160463" y="5446713"/>
            <a:ext cx="1031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1MSS </a:t>
            </a:r>
          </a:p>
        </p:txBody>
      </p:sp>
      <p:sp>
        <p:nvSpPr>
          <p:cNvPr id="29704" name="TextBox 6"/>
          <p:cNvSpPr txBox="1">
            <a:spLocks noChangeArrowheads="1"/>
          </p:cNvSpPr>
          <p:nvPr/>
        </p:nvSpPr>
        <p:spPr bwMode="auto">
          <a:xfrm>
            <a:off x="7429500" y="3867150"/>
            <a:ext cx="1028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a:t>bytes</a:t>
            </a:r>
          </a:p>
        </p:txBody>
      </p:sp>
    </p:spTree>
    <p:extLst>
      <p:ext uri="{BB962C8B-B14F-4D97-AF65-F5344CB8AC3E}">
        <p14:creationId xmlns:p14="http://schemas.microsoft.com/office/powerpoint/2010/main" val="14990758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1" smtClean="0">
                <a:solidFill>
                  <a:srgbClr val="FF0000"/>
                </a:solidFill>
                <a:cs typeface="Times New Roman" pitchFamily="18" charset="0"/>
              </a:rPr>
              <a:t>Slow Start Congestion Control </a:t>
            </a:r>
          </a:p>
        </p:txBody>
      </p:sp>
      <p:sp>
        <p:nvSpPr>
          <p:cNvPr id="3072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A09AF971-7710-4746-B563-0B54708F46B0}" type="slidenum">
              <a:rPr lang="en-US" sz="1400" smtClean="0"/>
              <a:pPr/>
              <a:t>92</a:t>
            </a:fld>
            <a:endParaRPr lang="en-US" sz="1400" smtClean="0"/>
          </a:p>
        </p:txBody>
      </p:sp>
      <p:sp>
        <p:nvSpPr>
          <p:cNvPr id="2" name="Rectangle 1"/>
          <p:cNvSpPr/>
          <p:nvPr/>
        </p:nvSpPr>
        <p:spPr>
          <a:xfrm>
            <a:off x="457200" y="1257300"/>
            <a:ext cx="8324850" cy="4770537"/>
          </a:xfrm>
          <a:prstGeom prst="rect">
            <a:avLst/>
          </a:prstGeom>
        </p:spPr>
        <p:txBody>
          <a:bodyPr>
            <a:spAutoFit/>
          </a:bodyPr>
          <a:lstStyle/>
          <a:p>
            <a:pPr marL="342900" indent="-342900" algn="just">
              <a:buFont typeface="Arial" pitchFamily="34" charset="0"/>
              <a:buChar char="•"/>
              <a:defRPr/>
            </a:pPr>
            <a:r>
              <a:rPr lang="en-US" sz="2400" dirty="0" smtClean="0">
                <a:solidFill>
                  <a:srgbClr val="000000"/>
                </a:solidFill>
                <a:latin typeface="Times New Roman"/>
              </a:rPr>
              <a:t>At </a:t>
            </a:r>
            <a:r>
              <a:rPr lang="en-US" sz="2400" dirty="0">
                <a:solidFill>
                  <a:srgbClr val="000000"/>
                </a:solidFill>
                <a:latin typeface="Times New Roman"/>
              </a:rPr>
              <a:t>the beginning, </a:t>
            </a:r>
            <a:r>
              <a:rPr lang="en-US" sz="2400" dirty="0" err="1">
                <a:solidFill>
                  <a:srgbClr val="000000"/>
                </a:solidFill>
                <a:latin typeface="Times New Roman"/>
              </a:rPr>
              <a:t>SSThresh</a:t>
            </a:r>
            <a:r>
              <a:rPr lang="en-US" sz="2400" dirty="0">
                <a:solidFill>
                  <a:srgbClr val="000000"/>
                </a:solidFill>
                <a:latin typeface="Times New Roman"/>
              </a:rPr>
              <a:t> = Receiver window </a:t>
            </a:r>
          </a:p>
          <a:p>
            <a:pPr marL="285750" indent="-285750" algn="just">
              <a:buFont typeface="Arial" pitchFamily="34" charset="0"/>
              <a:buChar char="•"/>
              <a:defRPr/>
            </a:pPr>
            <a:r>
              <a:rPr lang="en-US" sz="2400" dirty="0">
                <a:solidFill>
                  <a:srgbClr val="000000"/>
                </a:solidFill>
                <a:latin typeface="Times New Roman"/>
              </a:rPr>
              <a:t>After a long idle period (exceeding one round-trip time), reset the congestion window to one. </a:t>
            </a:r>
          </a:p>
          <a:p>
            <a:pPr marL="285750" indent="-285750" algn="just">
              <a:buFont typeface="Arial" pitchFamily="34" charset="0"/>
              <a:buChar char="•"/>
              <a:defRPr/>
            </a:pPr>
            <a:r>
              <a:rPr lang="en-US" sz="2400" dirty="0">
                <a:solidFill>
                  <a:srgbClr val="000000"/>
                </a:solidFill>
                <a:latin typeface="Times New Roman"/>
              </a:rPr>
              <a:t>If CWND is W MSS, W </a:t>
            </a:r>
            <a:r>
              <a:rPr lang="en-US" sz="2400" dirty="0" err="1">
                <a:solidFill>
                  <a:srgbClr val="000000"/>
                </a:solidFill>
                <a:latin typeface="Times New Roman"/>
              </a:rPr>
              <a:t>acks</a:t>
            </a:r>
            <a:r>
              <a:rPr lang="en-US" sz="2400" dirty="0">
                <a:solidFill>
                  <a:srgbClr val="000000"/>
                </a:solidFill>
                <a:latin typeface="Times New Roman"/>
              </a:rPr>
              <a:t> are received in one round trip. </a:t>
            </a:r>
          </a:p>
          <a:p>
            <a:pPr marL="285750" indent="-285750" algn="just">
              <a:buFont typeface="Arial" pitchFamily="34" charset="0"/>
              <a:buChar char="•"/>
              <a:defRPr/>
            </a:pPr>
            <a:r>
              <a:rPr lang="en-US" sz="2400" dirty="0">
                <a:solidFill>
                  <a:srgbClr val="000000"/>
                </a:solidFill>
                <a:latin typeface="Times New Roman"/>
              </a:rPr>
              <a:t>Below </a:t>
            </a:r>
            <a:r>
              <a:rPr lang="en-US" sz="2400" dirty="0" err="1">
                <a:solidFill>
                  <a:srgbClr val="000000"/>
                </a:solidFill>
                <a:latin typeface="Times New Roman"/>
              </a:rPr>
              <a:t>SSThresh</a:t>
            </a:r>
            <a:r>
              <a:rPr lang="en-US" sz="2400" dirty="0">
                <a:solidFill>
                  <a:srgbClr val="000000"/>
                </a:solidFill>
                <a:latin typeface="Times New Roman"/>
              </a:rPr>
              <a:t>, CWND is increased by 1MSS on every </a:t>
            </a:r>
            <a:r>
              <a:rPr lang="en-US" sz="2400" dirty="0" err="1">
                <a:solidFill>
                  <a:srgbClr val="000000"/>
                </a:solidFill>
                <a:latin typeface="Times New Roman"/>
              </a:rPr>
              <a:t>ack</a:t>
            </a:r>
            <a:r>
              <a:rPr lang="en-US" sz="2400" dirty="0">
                <a:solidFill>
                  <a:srgbClr val="000000"/>
                </a:solidFill>
                <a:latin typeface="Times New Roman"/>
              </a:rPr>
              <a:t> ⇒ CWND increases to 2W MSS in one round trip ⇒ CWND increases exponentially with time Exponential growth phase is also known as “</a:t>
            </a:r>
            <a:r>
              <a:rPr lang="en-US" sz="2400" b="1" i="1" dirty="0">
                <a:solidFill>
                  <a:srgbClr val="053BE8"/>
                </a:solidFill>
                <a:latin typeface="Times New Roman"/>
              </a:rPr>
              <a:t>Slow start</a:t>
            </a:r>
            <a:r>
              <a:rPr lang="en-US" sz="2400" dirty="0">
                <a:solidFill>
                  <a:srgbClr val="000000"/>
                </a:solidFill>
                <a:latin typeface="Times New Roman"/>
              </a:rPr>
              <a:t>” phase </a:t>
            </a:r>
          </a:p>
          <a:p>
            <a:pPr marL="285750" indent="-285750" algn="just">
              <a:buFont typeface="Arial" pitchFamily="34" charset="0"/>
              <a:buChar char="•"/>
              <a:defRPr/>
            </a:pPr>
            <a:r>
              <a:rPr lang="en-US" sz="2400" dirty="0">
                <a:solidFill>
                  <a:srgbClr val="000000"/>
                </a:solidFill>
                <a:latin typeface="Times New Roman"/>
              </a:rPr>
              <a:t>Above </a:t>
            </a:r>
            <a:r>
              <a:rPr lang="en-US" sz="2400" dirty="0" err="1">
                <a:solidFill>
                  <a:srgbClr val="000000"/>
                </a:solidFill>
                <a:latin typeface="Times New Roman"/>
              </a:rPr>
              <a:t>SSThresh</a:t>
            </a:r>
            <a:r>
              <a:rPr lang="en-US" sz="2400" dirty="0">
                <a:solidFill>
                  <a:srgbClr val="000000"/>
                </a:solidFill>
                <a:latin typeface="Times New Roman"/>
              </a:rPr>
              <a:t>, CWND is increased by MSS/CWND on every </a:t>
            </a:r>
            <a:r>
              <a:rPr lang="en-US" sz="2400" dirty="0" err="1">
                <a:solidFill>
                  <a:srgbClr val="000000"/>
                </a:solidFill>
                <a:latin typeface="Times New Roman"/>
              </a:rPr>
              <a:t>ack</a:t>
            </a:r>
            <a:r>
              <a:rPr lang="en-US" sz="2400" dirty="0">
                <a:solidFill>
                  <a:srgbClr val="000000"/>
                </a:solidFill>
                <a:latin typeface="Times New Roman"/>
              </a:rPr>
              <a:t> ⇒ CWND increases by 1 MSS in one round trip ⇒ CWND increases linearly with time The linear growth phase is known as “</a:t>
            </a:r>
            <a:r>
              <a:rPr lang="en-US" sz="2400" b="1" i="1" dirty="0">
                <a:solidFill>
                  <a:srgbClr val="053BE8"/>
                </a:solidFill>
                <a:latin typeface="Times New Roman"/>
              </a:rPr>
              <a:t>congestion avoidance” </a:t>
            </a:r>
            <a:r>
              <a:rPr lang="en-US" sz="2400" dirty="0">
                <a:solidFill>
                  <a:srgbClr val="000000"/>
                </a:solidFill>
                <a:latin typeface="Times New Roman"/>
              </a:rPr>
              <a:t>phase</a:t>
            </a:r>
          </a:p>
          <a:p>
            <a:pPr marL="342900" indent="-342900" algn="just">
              <a:buFont typeface="Arial" pitchFamily="34" charset="0"/>
              <a:buChar char="•"/>
              <a:defRPr/>
            </a:pPr>
            <a:endParaRPr lang="en-US" dirty="0"/>
          </a:p>
        </p:txBody>
      </p:sp>
    </p:spTree>
    <p:extLst>
      <p:ext uri="{BB962C8B-B14F-4D97-AF65-F5344CB8AC3E}">
        <p14:creationId xmlns:p14="http://schemas.microsoft.com/office/powerpoint/2010/main" val="22770997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0075" y="476250"/>
            <a:ext cx="7772400" cy="1143000"/>
          </a:xfrm>
        </p:spPr>
        <p:txBody>
          <a:bodyPr/>
          <a:lstStyle/>
          <a:p>
            <a:pPr eaLnBrk="1" hangingPunct="1"/>
            <a:r>
              <a:rPr lang="en-US" b="1" smtClean="0">
                <a:solidFill>
                  <a:srgbClr val="FF0000"/>
                </a:solidFill>
                <a:cs typeface="Times New Roman" pitchFamily="18" charset="0"/>
              </a:rPr>
              <a:t>TCP Congestion Avoidance</a:t>
            </a:r>
          </a:p>
        </p:txBody>
      </p:sp>
      <p:sp>
        <p:nvSpPr>
          <p:cNvPr id="3277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9A65F61A-44F5-4C75-A4EE-F3B1D7BE1010}" type="slidenum">
              <a:rPr lang="en-US" sz="1400" smtClean="0"/>
              <a:pPr/>
              <a:t>93</a:t>
            </a:fld>
            <a:endParaRPr lang="en-US" sz="1400" smtClean="0"/>
          </a:p>
        </p:txBody>
      </p:sp>
      <p:sp>
        <p:nvSpPr>
          <p:cNvPr id="32772" name="Rectangle 1"/>
          <p:cNvSpPr>
            <a:spLocks noChangeArrowheads="1"/>
          </p:cNvSpPr>
          <p:nvPr/>
        </p:nvSpPr>
        <p:spPr bwMode="auto">
          <a:xfrm>
            <a:off x="666750" y="1479550"/>
            <a:ext cx="68199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Arial" charset="0"/>
              <a:buChar char="•"/>
            </a:pPr>
            <a:r>
              <a:rPr lang="en-US" sz="2400" dirty="0"/>
              <a:t>Additive Increase, Multiplicative Decrease </a:t>
            </a:r>
          </a:p>
          <a:p>
            <a:pPr marL="342900" indent="-342900" algn="just">
              <a:buFont typeface="Arial" charset="0"/>
              <a:buChar char="•"/>
            </a:pPr>
            <a:r>
              <a:rPr lang="en-US" sz="2400" dirty="0"/>
              <a:t>W1+W2 = Capacity ⇒ Efficiency, W1=W2 ⇒ Fairness </a:t>
            </a:r>
          </a:p>
          <a:p>
            <a:pPr marL="342900" indent="-342900" algn="just">
              <a:buFont typeface="Arial" charset="0"/>
              <a:buChar char="•"/>
            </a:pPr>
            <a:r>
              <a:rPr lang="en-US" sz="2400" dirty="0"/>
              <a:t>(W1,W2) to (W1+ΔW,W2+ΔW) ⇒ Linear increase (45° line) </a:t>
            </a:r>
          </a:p>
          <a:p>
            <a:pPr marL="342900" indent="-342900" algn="just">
              <a:buFont typeface="Arial" charset="0"/>
              <a:buChar char="•"/>
            </a:pPr>
            <a:r>
              <a:rPr lang="en-US" sz="2400" dirty="0"/>
              <a:t>(W1,W2) to (kW1,kW2) ⇒ Multiplicative decrease (line through origin) </a:t>
            </a:r>
          </a:p>
        </p:txBody>
      </p:sp>
      <p:pic>
        <p:nvPicPr>
          <p:cNvPr id="327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613" y="3790950"/>
            <a:ext cx="341947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1820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4286250" y="290513"/>
            <a:ext cx="3276600" cy="1143000"/>
          </a:xfrm>
        </p:spPr>
        <p:txBody>
          <a:bodyPr/>
          <a:lstStyle/>
          <a:p>
            <a:pPr eaLnBrk="1" hangingPunct="1"/>
            <a:r>
              <a:rPr lang="en-US" sz="3600" smtClean="0">
                <a:cs typeface="Times New Roman" pitchFamily="18" charset="0"/>
              </a:rPr>
              <a:t>TCP Fairness</a:t>
            </a:r>
            <a:endParaRPr lang="en-US" smtClean="0">
              <a:cs typeface="Times New Roman" pitchFamily="18" charset="0"/>
            </a:endParaRPr>
          </a:p>
        </p:txBody>
      </p:sp>
      <p:sp>
        <p:nvSpPr>
          <p:cNvPr id="33795" name="Rectangle 4"/>
          <p:cNvSpPr>
            <a:spLocks noGrp="1" noChangeArrowheads="1"/>
          </p:cNvSpPr>
          <p:nvPr>
            <p:ph sz="half" idx="1"/>
          </p:nvPr>
        </p:nvSpPr>
        <p:spPr>
          <a:xfrm>
            <a:off x="4419600" y="1847850"/>
            <a:ext cx="3810000" cy="2190750"/>
          </a:xfrm>
        </p:spPr>
        <p:txBody>
          <a:bodyPr/>
          <a:lstStyle/>
          <a:p>
            <a:pPr eaLnBrk="1" hangingPunct="1">
              <a:buFont typeface="ZapfDingbats" pitchFamily="82" charset="2"/>
              <a:buNone/>
            </a:pPr>
            <a:r>
              <a:rPr lang="en-US" sz="2400" b="1" smtClean="0">
                <a:solidFill>
                  <a:srgbClr val="FF0000"/>
                </a:solidFill>
                <a:cs typeface="Times New Roman" pitchFamily="18" charset="0"/>
              </a:rPr>
              <a:t>Fairness goal:</a:t>
            </a:r>
            <a:r>
              <a:rPr lang="en-US" sz="2400" smtClean="0">
                <a:cs typeface="Times New Roman" pitchFamily="18" charset="0"/>
              </a:rPr>
              <a:t> if </a:t>
            </a:r>
            <a:r>
              <a:rPr lang="en-US" sz="2400" i="1" smtClean="0">
                <a:cs typeface="Times New Roman" pitchFamily="18" charset="0"/>
              </a:rPr>
              <a:t>N</a:t>
            </a:r>
            <a:r>
              <a:rPr lang="en-US" sz="2400" smtClean="0">
                <a:cs typeface="Times New Roman" pitchFamily="18" charset="0"/>
              </a:rPr>
              <a:t> TCP sessions share same bottleneck link, each should get 1/</a:t>
            </a:r>
            <a:r>
              <a:rPr lang="en-US" sz="2400" i="1" smtClean="0">
                <a:cs typeface="Times New Roman" pitchFamily="18" charset="0"/>
              </a:rPr>
              <a:t>N</a:t>
            </a:r>
            <a:r>
              <a:rPr lang="en-US" sz="2400" smtClean="0">
                <a:cs typeface="Times New Roman" pitchFamily="18" charset="0"/>
              </a:rPr>
              <a:t> of link capacity</a:t>
            </a:r>
          </a:p>
        </p:txBody>
      </p:sp>
      <p:sp>
        <p:nvSpPr>
          <p:cNvPr id="33796" name="Rectangle 5"/>
          <p:cNvSpPr>
            <a:spLocks noGrp="1" noChangeArrowheads="1"/>
          </p:cNvSpPr>
          <p:nvPr>
            <p:ph sz="half" idx="2"/>
          </p:nvPr>
        </p:nvSpPr>
        <p:spPr>
          <a:xfrm>
            <a:off x="495300" y="1476375"/>
            <a:ext cx="3457575" cy="4648200"/>
          </a:xfrm>
        </p:spPr>
        <p:txBody>
          <a:bodyPr/>
          <a:lstStyle/>
          <a:p>
            <a:pPr eaLnBrk="1" hangingPunct="1">
              <a:buFont typeface="ZapfDingbats" pitchFamily="82" charset="2"/>
              <a:buNone/>
            </a:pPr>
            <a:r>
              <a:rPr lang="en-US" sz="2400" smtClean="0">
                <a:cs typeface="Times New Roman" pitchFamily="18" charset="0"/>
              </a:rPr>
              <a:t>TCP congestion avoidance:</a:t>
            </a:r>
          </a:p>
          <a:p>
            <a:pPr eaLnBrk="1" hangingPunct="1"/>
            <a:r>
              <a:rPr lang="en-US" sz="2400" b="1" smtClean="0">
                <a:solidFill>
                  <a:srgbClr val="FF0000"/>
                </a:solidFill>
                <a:cs typeface="Times New Roman" pitchFamily="18" charset="0"/>
              </a:rPr>
              <a:t>AIMD</a:t>
            </a:r>
            <a:r>
              <a:rPr lang="en-US" sz="2400" smtClean="0">
                <a:solidFill>
                  <a:srgbClr val="FF0000"/>
                </a:solidFill>
                <a:cs typeface="Times New Roman" pitchFamily="18" charset="0"/>
              </a:rPr>
              <a:t>:</a:t>
            </a:r>
            <a:r>
              <a:rPr lang="en-US" sz="2400" smtClean="0">
                <a:cs typeface="Times New Roman" pitchFamily="18" charset="0"/>
              </a:rPr>
              <a:t> </a:t>
            </a:r>
            <a:r>
              <a:rPr lang="en-US" sz="2400" i="1" smtClean="0">
                <a:cs typeface="Times New Roman" pitchFamily="18" charset="0"/>
              </a:rPr>
              <a:t>Additive increase, multiplicative decrease</a:t>
            </a:r>
          </a:p>
          <a:p>
            <a:pPr lvl="1" eaLnBrk="1" hangingPunct="1"/>
            <a:r>
              <a:rPr lang="en-US" sz="2000" smtClean="0">
                <a:ea typeface="Times New Roman" pitchFamily="18" charset="0"/>
                <a:cs typeface="Times New Roman" pitchFamily="18" charset="0"/>
              </a:rPr>
              <a:t>Increase window by 1 per RTT</a:t>
            </a:r>
          </a:p>
          <a:p>
            <a:pPr lvl="1" eaLnBrk="1" hangingPunct="1"/>
            <a:r>
              <a:rPr lang="en-US" sz="2000" smtClean="0">
                <a:ea typeface="Times New Roman" pitchFamily="18" charset="0"/>
                <a:cs typeface="Times New Roman" pitchFamily="18" charset="0"/>
              </a:rPr>
              <a:t>Decrease window by factor of 2 on loss event</a:t>
            </a:r>
          </a:p>
        </p:txBody>
      </p:sp>
      <p:sp>
        <p:nvSpPr>
          <p:cNvPr id="3379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2F2C7ECA-BEB8-4E61-8FB9-BC20D243BD3B}" type="slidenum">
              <a:rPr lang="en-US" sz="1400" smtClean="0"/>
              <a:pPr/>
              <a:t>94</a:t>
            </a:fld>
            <a:endParaRPr lang="en-US" sz="1400" smtClean="0"/>
          </a:p>
        </p:txBody>
      </p:sp>
      <p:sp>
        <p:nvSpPr>
          <p:cNvPr id="33798" name="Line 2"/>
          <p:cNvSpPr>
            <a:spLocks noChangeShapeType="1"/>
          </p:cNvSpPr>
          <p:nvPr/>
        </p:nvSpPr>
        <p:spPr bwMode="auto">
          <a:xfrm>
            <a:off x="7019925" y="5048250"/>
            <a:ext cx="1933575"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9" name="Rectangle 6"/>
          <p:cNvSpPr>
            <a:spLocks noChangeArrowheads="1"/>
          </p:cNvSpPr>
          <p:nvPr/>
        </p:nvSpPr>
        <p:spPr bwMode="auto">
          <a:xfrm>
            <a:off x="600075" y="295275"/>
            <a:ext cx="327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sz="4000" b="1" u="sng">
                <a:solidFill>
                  <a:schemeClr val="accent2"/>
                </a:solidFill>
                <a:cs typeface="Times New Roman" pitchFamily="18" charset="0"/>
              </a:rPr>
              <a:t>AIMD</a:t>
            </a:r>
          </a:p>
        </p:txBody>
      </p:sp>
      <p:graphicFrame>
        <p:nvGraphicFramePr>
          <p:cNvPr id="33800" name="Object 7"/>
          <p:cNvGraphicFramePr>
            <a:graphicFrameLocks noChangeAspect="1"/>
          </p:cNvGraphicFramePr>
          <p:nvPr/>
        </p:nvGraphicFramePr>
        <p:xfrm>
          <a:off x="4518025" y="5213350"/>
          <a:ext cx="646113" cy="533400"/>
        </p:xfrm>
        <a:graphic>
          <a:graphicData uri="http://schemas.openxmlformats.org/presentationml/2006/ole">
            <mc:AlternateContent xmlns:mc="http://schemas.openxmlformats.org/markup-compatibility/2006">
              <mc:Choice xmlns:v="urn:schemas-microsoft-com:vml" Requires="v">
                <p:oleObj spid="_x0000_s5124" name="Clip" r:id="rId3" imgW="1307079" imgH="1083682" progId="MS_ClipArt_Gallery.2">
                  <p:embed/>
                </p:oleObj>
              </mc:Choice>
              <mc:Fallback>
                <p:oleObj name="Clip" r:id="rId3"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025" y="5213350"/>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801" name="Oval 8"/>
          <p:cNvSpPr>
            <a:spLocks noChangeArrowheads="1"/>
          </p:cNvSpPr>
          <p:nvPr/>
        </p:nvSpPr>
        <p:spPr bwMode="auto">
          <a:xfrm>
            <a:off x="5826125" y="4991100"/>
            <a:ext cx="1198563" cy="36988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Times New Roman" pitchFamily="18" charset="0"/>
            </a:endParaRPr>
          </a:p>
        </p:txBody>
      </p:sp>
      <p:sp>
        <p:nvSpPr>
          <p:cNvPr id="33802" name="Rectangle 9"/>
          <p:cNvSpPr>
            <a:spLocks noChangeArrowheads="1"/>
          </p:cNvSpPr>
          <p:nvPr/>
        </p:nvSpPr>
        <p:spPr bwMode="auto">
          <a:xfrm>
            <a:off x="5826125" y="4922838"/>
            <a:ext cx="1198563" cy="263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Times New Roman" pitchFamily="18" charset="0"/>
            </a:endParaRPr>
          </a:p>
        </p:txBody>
      </p:sp>
      <p:sp>
        <p:nvSpPr>
          <p:cNvPr id="33803" name="Oval 10"/>
          <p:cNvSpPr>
            <a:spLocks noChangeArrowheads="1"/>
          </p:cNvSpPr>
          <p:nvPr/>
        </p:nvSpPr>
        <p:spPr bwMode="auto">
          <a:xfrm>
            <a:off x="5835650" y="4694238"/>
            <a:ext cx="1198563" cy="430212"/>
          </a:xfrm>
          <a:prstGeom prst="ellipse">
            <a:avLst/>
          </a:prstGeom>
          <a:solidFill>
            <a:srgbClr val="FFFFFF"/>
          </a:solidFill>
          <a:ln w="9525">
            <a:solidFill>
              <a:srgbClr val="000000"/>
            </a:solidFill>
            <a:round/>
            <a:headEnd/>
            <a:tailEnd/>
          </a:ln>
        </p:spPr>
        <p:txBody>
          <a:bodyPr wrap="none" anchor="ctr"/>
          <a:lstStyle/>
          <a:p>
            <a:endParaRPr lang="en-US">
              <a:cs typeface="Times New Roman" pitchFamily="18" charset="0"/>
            </a:endParaRPr>
          </a:p>
        </p:txBody>
      </p:sp>
      <p:grpSp>
        <p:nvGrpSpPr>
          <p:cNvPr id="33804" name="Group 11"/>
          <p:cNvGrpSpPr>
            <a:grpSpLocks/>
          </p:cNvGrpSpPr>
          <p:nvPr/>
        </p:nvGrpSpPr>
        <p:grpSpPr bwMode="auto">
          <a:xfrm>
            <a:off x="6181725" y="4724400"/>
            <a:ext cx="498475" cy="119063"/>
            <a:chOff x="2208" y="2184"/>
            <a:chExt cx="176" cy="69"/>
          </a:xfrm>
        </p:grpSpPr>
        <p:grpSp>
          <p:nvGrpSpPr>
            <p:cNvPr id="33828" name="Group 12"/>
            <p:cNvGrpSpPr>
              <a:grpSpLocks/>
            </p:cNvGrpSpPr>
            <p:nvPr/>
          </p:nvGrpSpPr>
          <p:grpSpPr bwMode="auto">
            <a:xfrm>
              <a:off x="2208" y="2185"/>
              <a:ext cx="176" cy="68"/>
              <a:chOff x="2848" y="848"/>
              <a:chExt cx="140" cy="98"/>
            </a:xfrm>
          </p:grpSpPr>
          <p:sp>
            <p:nvSpPr>
              <p:cNvPr id="33833" name="Line 13"/>
              <p:cNvSpPr>
                <a:spLocks noChangeShapeType="1"/>
              </p:cNvSpPr>
              <p:nvPr/>
            </p:nvSpPr>
            <p:spPr bwMode="auto">
              <a:xfrm flipV="1">
                <a:off x="2848" y="848"/>
                <a:ext cx="50"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4" name="Line 1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5" name="Line 15"/>
              <p:cNvSpPr>
                <a:spLocks noChangeShapeType="1"/>
              </p:cNvSpPr>
              <p:nvPr/>
            </p:nvSpPr>
            <p:spPr bwMode="auto">
              <a:xfrm>
                <a:off x="2894" y="851"/>
                <a:ext cx="52" cy="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29" name="Group 16"/>
            <p:cNvGrpSpPr>
              <a:grpSpLocks/>
            </p:cNvGrpSpPr>
            <p:nvPr/>
          </p:nvGrpSpPr>
          <p:grpSpPr bwMode="auto">
            <a:xfrm flipV="1">
              <a:off x="2208" y="2184"/>
              <a:ext cx="176" cy="68"/>
              <a:chOff x="2848" y="848"/>
              <a:chExt cx="140" cy="98"/>
            </a:xfrm>
          </p:grpSpPr>
          <p:sp>
            <p:nvSpPr>
              <p:cNvPr id="33830" name="Line 17"/>
              <p:cNvSpPr>
                <a:spLocks noChangeShapeType="1"/>
              </p:cNvSpPr>
              <p:nvPr/>
            </p:nvSpPr>
            <p:spPr bwMode="auto">
              <a:xfrm flipV="1">
                <a:off x="2848" y="848"/>
                <a:ext cx="50"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1" name="Line 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2" name="Line 19"/>
              <p:cNvSpPr>
                <a:spLocks noChangeShapeType="1"/>
              </p:cNvSpPr>
              <p:nvPr/>
            </p:nvSpPr>
            <p:spPr bwMode="auto">
              <a:xfrm>
                <a:off x="2894" y="851"/>
                <a:ext cx="52" cy="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3805" name="Oval 20"/>
          <p:cNvSpPr>
            <a:spLocks noChangeArrowheads="1"/>
          </p:cNvSpPr>
          <p:nvPr/>
        </p:nvSpPr>
        <p:spPr bwMode="auto">
          <a:xfrm>
            <a:off x="7693025" y="5000625"/>
            <a:ext cx="1198563" cy="36988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Times New Roman" pitchFamily="18" charset="0"/>
            </a:endParaRPr>
          </a:p>
        </p:txBody>
      </p:sp>
      <p:sp>
        <p:nvSpPr>
          <p:cNvPr id="33806" name="Line 21"/>
          <p:cNvSpPr>
            <a:spLocks noChangeShapeType="1"/>
          </p:cNvSpPr>
          <p:nvPr/>
        </p:nvSpPr>
        <p:spPr bwMode="auto">
          <a:xfrm>
            <a:off x="7702550" y="497998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Rectangle 22"/>
          <p:cNvSpPr>
            <a:spLocks noChangeArrowheads="1"/>
          </p:cNvSpPr>
          <p:nvPr/>
        </p:nvSpPr>
        <p:spPr bwMode="auto">
          <a:xfrm>
            <a:off x="7702550" y="4941888"/>
            <a:ext cx="1198563" cy="263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Times New Roman" pitchFamily="18" charset="0"/>
            </a:endParaRPr>
          </a:p>
        </p:txBody>
      </p:sp>
      <p:sp>
        <p:nvSpPr>
          <p:cNvPr id="33808" name="Oval 23"/>
          <p:cNvSpPr>
            <a:spLocks noChangeArrowheads="1"/>
          </p:cNvSpPr>
          <p:nvPr/>
        </p:nvSpPr>
        <p:spPr bwMode="auto">
          <a:xfrm>
            <a:off x="7712075" y="4713288"/>
            <a:ext cx="1198563" cy="430212"/>
          </a:xfrm>
          <a:prstGeom prst="ellipse">
            <a:avLst/>
          </a:prstGeom>
          <a:solidFill>
            <a:srgbClr val="FFFFFF"/>
          </a:solidFill>
          <a:ln w="9525">
            <a:solidFill>
              <a:srgbClr val="000000"/>
            </a:solidFill>
            <a:round/>
            <a:headEnd/>
            <a:tailEnd/>
          </a:ln>
        </p:spPr>
        <p:txBody>
          <a:bodyPr wrap="none" anchor="ctr"/>
          <a:lstStyle/>
          <a:p>
            <a:endParaRPr lang="en-US">
              <a:cs typeface="Times New Roman" pitchFamily="18" charset="0"/>
            </a:endParaRPr>
          </a:p>
        </p:txBody>
      </p:sp>
      <p:graphicFrame>
        <p:nvGraphicFramePr>
          <p:cNvPr id="33809" name="Object 24"/>
          <p:cNvGraphicFramePr>
            <a:graphicFrameLocks noChangeAspect="1"/>
          </p:cNvGraphicFramePr>
          <p:nvPr/>
        </p:nvGraphicFramePr>
        <p:xfrm>
          <a:off x="4470400" y="4222750"/>
          <a:ext cx="646113" cy="533400"/>
        </p:xfrm>
        <a:graphic>
          <a:graphicData uri="http://schemas.openxmlformats.org/presentationml/2006/ole">
            <mc:AlternateContent xmlns:mc="http://schemas.openxmlformats.org/markup-compatibility/2006">
              <mc:Choice xmlns:v="urn:schemas-microsoft-com:vml" Requires="v">
                <p:oleObj spid="_x0000_s5125" name="Clip" r:id="rId5" imgW="1307079" imgH="1083682" progId="MS_ClipArt_Gallery.2">
                  <p:embed/>
                </p:oleObj>
              </mc:Choice>
              <mc:Fallback>
                <p:oleObj name="Clip" r:id="rId5"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0400" y="4222750"/>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810" name="Rectangle 25"/>
          <p:cNvSpPr>
            <a:spLocks noChangeArrowheads="1"/>
          </p:cNvSpPr>
          <p:nvPr/>
        </p:nvSpPr>
        <p:spPr bwMode="auto">
          <a:xfrm>
            <a:off x="7377113" y="4857750"/>
            <a:ext cx="147637" cy="200025"/>
          </a:xfrm>
          <a:prstGeom prst="rect">
            <a:avLst/>
          </a:prstGeom>
          <a:solidFill>
            <a:srgbClr val="009900"/>
          </a:solidFill>
          <a:ln w="9525">
            <a:solidFill>
              <a:schemeClr val="tx1"/>
            </a:solidFill>
            <a:miter lim="800000"/>
            <a:headEnd/>
            <a:tailEnd/>
          </a:ln>
        </p:spPr>
        <p:txBody>
          <a:bodyPr wrap="none" anchor="ctr"/>
          <a:lstStyle/>
          <a:p>
            <a:endParaRPr lang="en-US">
              <a:cs typeface="Times New Roman" pitchFamily="18" charset="0"/>
            </a:endParaRPr>
          </a:p>
        </p:txBody>
      </p:sp>
      <p:sp>
        <p:nvSpPr>
          <p:cNvPr id="33811" name="Rectangle 26"/>
          <p:cNvSpPr>
            <a:spLocks noChangeArrowheads="1"/>
          </p:cNvSpPr>
          <p:nvPr/>
        </p:nvSpPr>
        <p:spPr bwMode="auto">
          <a:xfrm>
            <a:off x="6686550" y="4919663"/>
            <a:ext cx="147638" cy="200025"/>
          </a:xfrm>
          <a:prstGeom prst="rect">
            <a:avLst/>
          </a:prstGeom>
          <a:solidFill>
            <a:srgbClr val="009900"/>
          </a:solidFill>
          <a:ln w="9525">
            <a:solidFill>
              <a:schemeClr val="tx1"/>
            </a:solidFill>
            <a:miter lim="800000"/>
            <a:headEnd/>
            <a:tailEnd/>
          </a:ln>
        </p:spPr>
        <p:txBody>
          <a:bodyPr wrap="none" anchor="ctr"/>
          <a:lstStyle/>
          <a:p>
            <a:endParaRPr lang="en-US">
              <a:cs typeface="Times New Roman" pitchFamily="18" charset="0"/>
            </a:endParaRPr>
          </a:p>
        </p:txBody>
      </p:sp>
      <p:sp>
        <p:nvSpPr>
          <p:cNvPr id="33812" name="Rectangle 27"/>
          <p:cNvSpPr>
            <a:spLocks noChangeArrowheads="1"/>
          </p:cNvSpPr>
          <p:nvPr/>
        </p:nvSpPr>
        <p:spPr bwMode="auto">
          <a:xfrm>
            <a:off x="6977063" y="4857750"/>
            <a:ext cx="147637" cy="200025"/>
          </a:xfrm>
          <a:prstGeom prst="rect">
            <a:avLst/>
          </a:prstGeom>
          <a:solidFill>
            <a:srgbClr val="009900"/>
          </a:solidFill>
          <a:ln w="9525">
            <a:solidFill>
              <a:schemeClr val="tx1"/>
            </a:solidFill>
            <a:miter lim="800000"/>
            <a:headEnd/>
            <a:tailEnd/>
          </a:ln>
        </p:spPr>
        <p:txBody>
          <a:bodyPr wrap="none" anchor="ctr"/>
          <a:lstStyle/>
          <a:p>
            <a:endParaRPr lang="en-US">
              <a:cs typeface="Times New Roman" pitchFamily="18" charset="0"/>
            </a:endParaRPr>
          </a:p>
        </p:txBody>
      </p:sp>
      <p:sp>
        <p:nvSpPr>
          <p:cNvPr id="33813" name="Text Box 28"/>
          <p:cNvSpPr txBox="1">
            <a:spLocks noChangeArrowheads="1"/>
          </p:cNvSpPr>
          <p:nvPr/>
        </p:nvSpPr>
        <p:spPr bwMode="auto">
          <a:xfrm>
            <a:off x="4441825" y="3879850"/>
            <a:ext cx="1843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l"/>
            <a:r>
              <a:rPr lang="en-US" sz="1800">
                <a:cs typeface="Times New Roman" pitchFamily="18" charset="0"/>
              </a:rPr>
              <a:t>TCP connection 1</a:t>
            </a:r>
          </a:p>
        </p:txBody>
      </p:sp>
      <p:sp>
        <p:nvSpPr>
          <p:cNvPr id="33814" name="Text Box 29"/>
          <p:cNvSpPr txBox="1">
            <a:spLocks noChangeArrowheads="1"/>
          </p:cNvSpPr>
          <p:nvPr/>
        </p:nvSpPr>
        <p:spPr bwMode="auto">
          <a:xfrm>
            <a:off x="5851525" y="5308600"/>
            <a:ext cx="12239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800">
                <a:cs typeface="Times New Roman" pitchFamily="18" charset="0"/>
              </a:rPr>
              <a:t>Bottleneck</a:t>
            </a:r>
          </a:p>
          <a:p>
            <a:r>
              <a:rPr lang="en-US" sz="1800">
                <a:cs typeface="Times New Roman" pitchFamily="18" charset="0"/>
              </a:rPr>
              <a:t>router</a:t>
            </a:r>
          </a:p>
          <a:p>
            <a:r>
              <a:rPr lang="en-US" sz="1800">
                <a:cs typeface="Times New Roman" pitchFamily="18" charset="0"/>
              </a:rPr>
              <a:t>capacity </a:t>
            </a:r>
            <a:r>
              <a:rPr lang="en-US" sz="1800" i="1">
                <a:cs typeface="Times New Roman" pitchFamily="18" charset="0"/>
              </a:rPr>
              <a:t>C</a:t>
            </a:r>
          </a:p>
        </p:txBody>
      </p:sp>
      <p:grpSp>
        <p:nvGrpSpPr>
          <p:cNvPr id="33815" name="Group 30"/>
          <p:cNvGrpSpPr>
            <a:grpSpLocks/>
          </p:cNvGrpSpPr>
          <p:nvPr/>
        </p:nvGrpSpPr>
        <p:grpSpPr bwMode="auto">
          <a:xfrm>
            <a:off x="8039100" y="4772025"/>
            <a:ext cx="498475" cy="119063"/>
            <a:chOff x="2208" y="2184"/>
            <a:chExt cx="176" cy="69"/>
          </a:xfrm>
        </p:grpSpPr>
        <p:grpSp>
          <p:nvGrpSpPr>
            <p:cNvPr id="33820" name="Group 31"/>
            <p:cNvGrpSpPr>
              <a:grpSpLocks/>
            </p:cNvGrpSpPr>
            <p:nvPr/>
          </p:nvGrpSpPr>
          <p:grpSpPr bwMode="auto">
            <a:xfrm>
              <a:off x="2208" y="2185"/>
              <a:ext cx="176" cy="68"/>
              <a:chOff x="2848" y="848"/>
              <a:chExt cx="140" cy="98"/>
            </a:xfrm>
          </p:grpSpPr>
          <p:sp>
            <p:nvSpPr>
              <p:cNvPr id="33825" name="Line 32"/>
              <p:cNvSpPr>
                <a:spLocks noChangeShapeType="1"/>
              </p:cNvSpPr>
              <p:nvPr/>
            </p:nvSpPr>
            <p:spPr bwMode="auto">
              <a:xfrm flipV="1">
                <a:off x="2848" y="848"/>
                <a:ext cx="50"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6"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7" name="Line 34"/>
              <p:cNvSpPr>
                <a:spLocks noChangeShapeType="1"/>
              </p:cNvSpPr>
              <p:nvPr/>
            </p:nvSpPr>
            <p:spPr bwMode="auto">
              <a:xfrm>
                <a:off x="2894" y="851"/>
                <a:ext cx="52" cy="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21" name="Group 35"/>
            <p:cNvGrpSpPr>
              <a:grpSpLocks/>
            </p:cNvGrpSpPr>
            <p:nvPr/>
          </p:nvGrpSpPr>
          <p:grpSpPr bwMode="auto">
            <a:xfrm flipV="1">
              <a:off x="2208" y="2184"/>
              <a:ext cx="176" cy="68"/>
              <a:chOff x="2848" y="848"/>
              <a:chExt cx="140" cy="98"/>
            </a:xfrm>
          </p:grpSpPr>
          <p:sp>
            <p:nvSpPr>
              <p:cNvPr id="33822" name="Line 36"/>
              <p:cNvSpPr>
                <a:spLocks noChangeShapeType="1"/>
              </p:cNvSpPr>
              <p:nvPr/>
            </p:nvSpPr>
            <p:spPr bwMode="auto">
              <a:xfrm flipV="1">
                <a:off x="2848" y="848"/>
                <a:ext cx="50"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3"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4" name="Line 38"/>
              <p:cNvSpPr>
                <a:spLocks noChangeShapeType="1"/>
              </p:cNvSpPr>
              <p:nvPr/>
            </p:nvSpPr>
            <p:spPr bwMode="auto">
              <a:xfrm>
                <a:off x="2894" y="851"/>
                <a:ext cx="52" cy="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3816" name="Text Box 39"/>
          <p:cNvSpPr txBox="1">
            <a:spLocks noChangeArrowheads="1"/>
          </p:cNvSpPr>
          <p:nvPr/>
        </p:nvSpPr>
        <p:spPr bwMode="auto">
          <a:xfrm>
            <a:off x="3984625" y="5432425"/>
            <a:ext cx="1370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l"/>
            <a:r>
              <a:rPr lang="en-US" sz="1800">
                <a:cs typeface="Times New Roman" pitchFamily="18" charset="0"/>
              </a:rPr>
              <a:t>TCP </a:t>
            </a:r>
          </a:p>
          <a:p>
            <a:pPr algn="l"/>
            <a:r>
              <a:rPr lang="en-US" sz="1800">
                <a:cs typeface="Times New Roman" pitchFamily="18" charset="0"/>
              </a:rPr>
              <a:t>connection 2</a:t>
            </a:r>
          </a:p>
        </p:txBody>
      </p:sp>
      <p:sp>
        <p:nvSpPr>
          <p:cNvPr id="33817" name="Freeform 40"/>
          <p:cNvSpPr>
            <a:spLocks/>
          </p:cNvSpPr>
          <p:nvPr/>
        </p:nvSpPr>
        <p:spPr bwMode="auto">
          <a:xfrm>
            <a:off x="5172075" y="4333875"/>
            <a:ext cx="3829050" cy="719138"/>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18" name="Rectangle 41"/>
          <p:cNvSpPr>
            <a:spLocks noChangeArrowheads="1"/>
          </p:cNvSpPr>
          <p:nvPr/>
        </p:nvSpPr>
        <p:spPr bwMode="auto">
          <a:xfrm>
            <a:off x="6848475" y="4919663"/>
            <a:ext cx="147638" cy="200025"/>
          </a:xfrm>
          <a:prstGeom prst="rect">
            <a:avLst/>
          </a:prstGeom>
          <a:solidFill>
            <a:schemeClr val="accent2"/>
          </a:solidFill>
          <a:ln w="9525">
            <a:solidFill>
              <a:schemeClr val="tx1"/>
            </a:solidFill>
            <a:miter lim="800000"/>
            <a:headEnd/>
            <a:tailEnd/>
          </a:ln>
        </p:spPr>
        <p:txBody>
          <a:bodyPr wrap="none" anchor="ctr"/>
          <a:lstStyle/>
          <a:p>
            <a:endParaRPr lang="en-US">
              <a:cs typeface="Times New Roman" pitchFamily="18" charset="0"/>
            </a:endParaRPr>
          </a:p>
        </p:txBody>
      </p:sp>
      <p:sp>
        <p:nvSpPr>
          <p:cNvPr id="33819" name="Freeform 42"/>
          <p:cNvSpPr>
            <a:spLocks/>
          </p:cNvSpPr>
          <p:nvPr/>
        </p:nvSpPr>
        <p:spPr bwMode="auto">
          <a:xfrm>
            <a:off x="5114925" y="5068888"/>
            <a:ext cx="3829050" cy="719137"/>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1315744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cs typeface="Times New Roman" pitchFamily="18" charset="0"/>
              </a:rPr>
              <a:t>Why is TCP Fair?</a:t>
            </a:r>
          </a:p>
        </p:txBody>
      </p:sp>
      <p:sp>
        <p:nvSpPr>
          <p:cNvPr id="34819" name="Rectangle 3"/>
          <p:cNvSpPr>
            <a:spLocks noGrp="1" noChangeArrowheads="1"/>
          </p:cNvSpPr>
          <p:nvPr>
            <p:ph sz="half" idx="1"/>
          </p:nvPr>
        </p:nvSpPr>
        <p:spPr>
          <a:xfrm>
            <a:off x="609600" y="1400175"/>
            <a:ext cx="8305800" cy="4648200"/>
          </a:xfrm>
        </p:spPr>
        <p:txBody>
          <a:bodyPr/>
          <a:lstStyle/>
          <a:p>
            <a:pPr eaLnBrk="1" hangingPunct="1">
              <a:buFont typeface="ZapfDingbats" pitchFamily="82" charset="2"/>
              <a:buNone/>
            </a:pPr>
            <a:r>
              <a:rPr lang="en-US" sz="2400" smtClean="0">
                <a:cs typeface="Times New Roman" pitchFamily="18" charset="0"/>
              </a:rPr>
              <a:t>Two competing sessions:</a:t>
            </a:r>
          </a:p>
          <a:p>
            <a:pPr eaLnBrk="1" hangingPunct="1"/>
            <a:r>
              <a:rPr lang="en-US" sz="2000" smtClean="0">
                <a:cs typeface="Times New Roman" pitchFamily="18" charset="0"/>
              </a:rPr>
              <a:t>Additive increase gives slope of 1, as throughout increases</a:t>
            </a:r>
          </a:p>
          <a:p>
            <a:pPr eaLnBrk="1" hangingPunct="1"/>
            <a:r>
              <a:rPr lang="en-US" sz="2000" smtClean="0">
                <a:cs typeface="Times New Roman" pitchFamily="18" charset="0"/>
              </a:rPr>
              <a:t>Multiplicative decrease decreases throughput proportionally </a:t>
            </a:r>
          </a:p>
        </p:txBody>
      </p:sp>
      <p:sp>
        <p:nvSpPr>
          <p:cNvPr id="3482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7E0BB46F-C26C-46C2-8169-FC707313810E}" type="slidenum">
              <a:rPr lang="en-US" sz="1400" smtClean="0"/>
              <a:pPr/>
              <a:t>95</a:t>
            </a:fld>
            <a:endParaRPr lang="en-US" sz="1400" smtClean="0"/>
          </a:p>
        </p:txBody>
      </p:sp>
      <p:sp>
        <p:nvSpPr>
          <p:cNvPr id="34829" name="Text Box 12"/>
          <p:cNvSpPr txBox="1">
            <a:spLocks noChangeArrowheads="1"/>
          </p:cNvSpPr>
          <p:nvPr/>
        </p:nvSpPr>
        <p:spPr bwMode="auto">
          <a:xfrm rot="-5396642">
            <a:off x="310767" y="3687711"/>
            <a:ext cx="354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50000"/>
              </a:spcBef>
            </a:pPr>
            <a:r>
              <a:rPr lang="en-US" sz="1800" dirty="0">
                <a:cs typeface="Times New Roman" pitchFamily="18" charset="0"/>
              </a:rPr>
              <a:t>Connection 2 throughput</a:t>
            </a:r>
            <a:endParaRPr lang="en-US" dirty="0">
              <a:cs typeface="Times New Roman" pitchFamily="18" charset="0"/>
            </a:endParaRPr>
          </a:p>
        </p:txBody>
      </p:sp>
      <p:sp>
        <p:nvSpPr>
          <p:cNvPr id="157710" name="Text Box 14"/>
          <p:cNvSpPr txBox="1">
            <a:spLocks noChangeArrowheads="1"/>
          </p:cNvSpPr>
          <p:nvPr/>
        </p:nvSpPr>
        <p:spPr bwMode="auto">
          <a:xfrm>
            <a:off x="4173538" y="4676775"/>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50000"/>
              </a:spcBef>
            </a:pPr>
            <a:r>
              <a:rPr lang="en-US" sz="1600">
                <a:cs typeface="Times New Roman" pitchFamily="18" charset="0"/>
              </a:rPr>
              <a:t>Congestion avoidance: additive increase</a:t>
            </a:r>
            <a:endParaRPr lang="en-US">
              <a:cs typeface="Times New Roman" pitchFamily="18" charset="0"/>
            </a:endParaRPr>
          </a:p>
        </p:txBody>
      </p:sp>
      <p:sp>
        <p:nvSpPr>
          <p:cNvPr id="157714" name="Text Box 18"/>
          <p:cNvSpPr txBox="1">
            <a:spLocks noChangeArrowheads="1"/>
          </p:cNvSpPr>
          <p:nvPr/>
        </p:nvSpPr>
        <p:spPr bwMode="auto">
          <a:xfrm>
            <a:off x="3887788" y="4191000"/>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50000"/>
              </a:spcBef>
            </a:pPr>
            <a:r>
              <a:rPr lang="en-US" sz="1600">
                <a:cs typeface="Times New Roman" pitchFamily="18" charset="0"/>
              </a:rPr>
              <a:t>Congestion avoidance: additive increase</a:t>
            </a:r>
            <a:endParaRPr lang="en-US">
              <a:cs typeface="Times New Roman" pitchFamily="18" charset="0"/>
            </a:endParaRPr>
          </a:p>
        </p:txBody>
      </p:sp>
      <p:grpSp>
        <p:nvGrpSpPr>
          <p:cNvPr id="2" name="Group 1"/>
          <p:cNvGrpSpPr/>
          <p:nvPr/>
        </p:nvGrpSpPr>
        <p:grpSpPr>
          <a:xfrm>
            <a:off x="1597276" y="2792621"/>
            <a:ext cx="6037262" cy="3670092"/>
            <a:chOff x="2030413" y="2714625"/>
            <a:chExt cx="6037262" cy="3670092"/>
          </a:xfrm>
        </p:grpSpPr>
        <p:sp>
          <p:nvSpPr>
            <p:cNvPr id="34821" name="Line 4"/>
            <p:cNvSpPr>
              <a:spLocks noChangeShapeType="1"/>
            </p:cNvSpPr>
            <p:nvPr/>
          </p:nvSpPr>
          <p:spPr bwMode="auto">
            <a:xfrm>
              <a:off x="2400300" y="5848350"/>
              <a:ext cx="36385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2" name="Line 5"/>
            <p:cNvSpPr>
              <a:spLocks noChangeShapeType="1"/>
            </p:cNvSpPr>
            <p:nvPr/>
          </p:nvSpPr>
          <p:spPr bwMode="auto">
            <a:xfrm flipV="1">
              <a:off x="2400300" y="2752725"/>
              <a:ext cx="0" cy="3086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3" name="Line 6"/>
            <p:cNvSpPr>
              <a:spLocks noChangeShapeType="1"/>
            </p:cNvSpPr>
            <p:nvPr/>
          </p:nvSpPr>
          <p:spPr bwMode="auto">
            <a:xfrm rot="-2938105" flipH="1" flipV="1">
              <a:off x="1793875" y="4487863"/>
              <a:ext cx="3560763" cy="14287"/>
            </a:xfrm>
            <a:prstGeom prst="line">
              <a:avLst/>
            </a:prstGeom>
            <a:noFill/>
            <a:ln w="1905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4" name="Line 7"/>
            <p:cNvSpPr>
              <a:spLocks noChangeShapeType="1"/>
            </p:cNvSpPr>
            <p:nvPr/>
          </p:nvSpPr>
          <p:spPr bwMode="auto">
            <a:xfrm>
              <a:off x="2381250" y="3000375"/>
              <a:ext cx="2819400" cy="28098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5" name="Text Box 8"/>
            <p:cNvSpPr txBox="1">
              <a:spLocks noChangeArrowheads="1"/>
            </p:cNvSpPr>
            <p:nvPr/>
          </p:nvSpPr>
          <p:spPr bwMode="auto">
            <a:xfrm>
              <a:off x="2030413" y="2828925"/>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50000"/>
                </a:spcBef>
              </a:pPr>
              <a:r>
                <a:rPr lang="en-US" sz="2000">
                  <a:cs typeface="Times New Roman" pitchFamily="18" charset="0"/>
                </a:rPr>
                <a:t>R</a:t>
              </a:r>
              <a:endParaRPr lang="en-US">
                <a:cs typeface="Times New Roman" pitchFamily="18" charset="0"/>
              </a:endParaRPr>
            </a:p>
          </p:txBody>
        </p:sp>
        <p:sp>
          <p:nvSpPr>
            <p:cNvPr id="34826" name="Text Box 9"/>
            <p:cNvSpPr txBox="1">
              <a:spLocks noChangeArrowheads="1"/>
            </p:cNvSpPr>
            <p:nvPr/>
          </p:nvSpPr>
          <p:spPr bwMode="auto">
            <a:xfrm>
              <a:off x="4983163" y="5876925"/>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50000"/>
                </a:spcBef>
              </a:pPr>
              <a:r>
                <a:rPr lang="en-US" sz="2000">
                  <a:cs typeface="Times New Roman" pitchFamily="18" charset="0"/>
                </a:rPr>
                <a:t>R</a:t>
              </a:r>
              <a:endParaRPr lang="en-US">
                <a:cs typeface="Times New Roman" pitchFamily="18" charset="0"/>
              </a:endParaRPr>
            </a:p>
          </p:txBody>
        </p:sp>
        <p:sp>
          <p:nvSpPr>
            <p:cNvPr id="34827" name="Text Box 10"/>
            <p:cNvSpPr txBox="1">
              <a:spLocks noChangeArrowheads="1"/>
            </p:cNvSpPr>
            <p:nvPr/>
          </p:nvSpPr>
          <p:spPr bwMode="auto">
            <a:xfrm>
              <a:off x="3259138" y="2819400"/>
              <a:ext cx="3546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50000"/>
                </a:spcBef>
              </a:pPr>
              <a:r>
                <a:rPr lang="en-US" sz="1800">
                  <a:cs typeface="Times New Roman" pitchFamily="18" charset="0"/>
                </a:rPr>
                <a:t>Equal bandwidth share</a:t>
              </a:r>
              <a:endParaRPr lang="en-US">
                <a:cs typeface="Times New Roman" pitchFamily="18" charset="0"/>
              </a:endParaRPr>
            </a:p>
          </p:txBody>
        </p:sp>
        <p:sp>
          <p:nvSpPr>
            <p:cNvPr id="34828" name="Text Box 11"/>
            <p:cNvSpPr txBox="1">
              <a:spLocks noChangeArrowheads="1"/>
            </p:cNvSpPr>
            <p:nvPr/>
          </p:nvSpPr>
          <p:spPr bwMode="auto">
            <a:xfrm>
              <a:off x="2232025" y="6018004"/>
              <a:ext cx="3546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50000"/>
                </a:spcBef>
              </a:pPr>
              <a:r>
                <a:rPr lang="en-US" sz="1800">
                  <a:cs typeface="Times New Roman" pitchFamily="18" charset="0"/>
                </a:rPr>
                <a:t>Connection 1 throughput</a:t>
              </a:r>
              <a:endParaRPr lang="en-US">
                <a:cs typeface="Times New Roman" pitchFamily="18" charset="0"/>
              </a:endParaRPr>
            </a:p>
          </p:txBody>
        </p:sp>
        <p:sp>
          <p:nvSpPr>
            <p:cNvPr id="157709" name="Line 13"/>
            <p:cNvSpPr>
              <a:spLocks noChangeShapeType="1"/>
            </p:cNvSpPr>
            <p:nvPr/>
          </p:nvSpPr>
          <p:spPr bwMode="auto">
            <a:xfrm rot="-2938105" flipH="1" flipV="1">
              <a:off x="3503612" y="5105401"/>
              <a:ext cx="1293813" cy="4762"/>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11" name="Line 15"/>
            <p:cNvSpPr>
              <a:spLocks noChangeShapeType="1"/>
            </p:cNvSpPr>
            <p:nvPr/>
          </p:nvSpPr>
          <p:spPr bwMode="auto">
            <a:xfrm flipH="1">
              <a:off x="3390900" y="4638675"/>
              <a:ext cx="1171575" cy="631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7712" name="Text Box 16"/>
            <p:cNvSpPr txBox="1">
              <a:spLocks noChangeArrowheads="1"/>
            </p:cNvSpPr>
            <p:nvPr/>
          </p:nvSpPr>
          <p:spPr bwMode="auto">
            <a:xfrm>
              <a:off x="4805363" y="4437063"/>
              <a:ext cx="3262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Loss: decrease window by factor of 2</a:t>
              </a:r>
              <a:endParaRPr lang="en-US">
                <a:cs typeface="Times New Roman" pitchFamily="18" charset="0"/>
              </a:endParaRPr>
            </a:p>
          </p:txBody>
        </p:sp>
        <p:sp>
          <p:nvSpPr>
            <p:cNvPr id="157713" name="Line 17"/>
            <p:cNvSpPr>
              <a:spLocks noChangeShapeType="1"/>
            </p:cNvSpPr>
            <p:nvPr/>
          </p:nvSpPr>
          <p:spPr bwMode="auto">
            <a:xfrm rot="-2938105" flipH="1" flipV="1">
              <a:off x="3182938" y="4778375"/>
              <a:ext cx="1303337" cy="23813"/>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15" name="Line 19"/>
            <p:cNvSpPr>
              <a:spLocks noChangeShapeType="1"/>
            </p:cNvSpPr>
            <p:nvPr/>
          </p:nvSpPr>
          <p:spPr bwMode="auto">
            <a:xfrm flipH="1">
              <a:off x="3248025" y="4352925"/>
              <a:ext cx="981075" cy="7651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7716" name="Text Box 20"/>
            <p:cNvSpPr txBox="1">
              <a:spLocks noChangeArrowheads="1"/>
            </p:cNvSpPr>
            <p:nvPr/>
          </p:nvSpPr>
          <p:spPr bwMode="auto">
            <a:xfrm>
              <a:off x="4405313" y="3989388"/>
              <a:ext cx="3262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1600">
                  <a:cs typeface="Times New Roman" pitchFamily="18" charset="0"/>
                </a:rPr>
                <a:t>Loss: decrease window by factor of 2</a:t>
              </a:r>
              <a:endParaRPr lang="en-US">
                <a:cs typeface="Times New Roman" pitchFamily="18" charset="0"/>
              </a:endParaRPr>
            </a:p>
          </p:txBody>
        </p:sp>
        <p:sp>
          <p:nvSpPr>
            <p:cNvPr id="157717" name="Line 21"/>
            <p:cNvSpPr>
              <a:spLocks noChangeShapeType="1"/>
            </p:cNvSpPr>
            <p:nvPr/>
          </p:nvSpPr>
          <p:spPr bwMode="auto">
            <a:xfrm rot="-2938105" flipH="1" flipV="1">
              <a:off x="3039269" y="4631532"/>
              <a:ext cx="1279525" cy="14287"/>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18" name="Line 22"/>
            <p:cNvSpPr>
              <a:spLocks noChangeShapeType="1"/>
            </p:cNvSpPr>
            <p:nvPr/>
          </p:nvSpPr>
          <p:spPr bwMode="auto">
            <a:xfrm flipH="1">
              <a:off x="3181350" y="4171950"/>
              <a:ext cx="911225" cy="889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7719" name="Line 23"/>
            <p:cNvSpPr>
              <a:spLocks noChangeShapeType="1"/>
            </p:cNvSpPr>
            <p:nvPr/>
          </p:nvSpPr>
          <p:spPr bwMode="auto">
            <a:xfrm rot="-2938105" flipH="1" flipV="1">
              <a:off x="2959894" y="4568032"/>
              <a:ext cx="1279525" cy="14287"/>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49679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7710"/>
                                        </p:tgtEl>
                                        <p:attrNameLst>
                                          <p:attrName>style.visibility</p:attrName>
                                        </p:attrNameLst>
                                      </p:cBhvr>
                                      <p:to>
                                        <p:strVal val="visible"/>
                                      </p:to>
                                    </p:set>
                                    <p:animEffect transition="in" filter="dissolve">
                                      <p:cBhvr>
                                        <p:cTn id="7" dur="500"/>
                                        <p:tgtEl>
                                          <p:spTgt spid="157710"/>
                                        </p:tgtEl>
                                      </p:cBhvr>
                                    </p:animEffect>
                                  </p:childTnLst>
                                  <p:subTnLst>
                                    <p:set>
                                      <p:cBhvr override="childStyle">
                                        <p:cTn dur="1" fill="hold" display="0" masterRel="nextClick" afterEffect="1"/>
                                        <p:tgtEl>
                                          <p:spTgt spid="157710"/>
                                        </p:tgtEl>
                                        <p:attrNameLst>
                                          <p:attrName>style.visibility</p:attrName>
                                        </p:attrNameLst>
                                      </p:cBhvr>
                                      <p:to>
                                        <p:strVal val="hidden"/>
                                      </p:to>
                                    </p:set>
                                  </p:sub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7714"/>
                                        </p:tgtEl>
                                        <p:attrNameLst>
                                          <p:attrName>style.visibility</p:attrName>
                                        </p:attrNameLst>
                                      </p:cBhvr>
                                      <p:to>
                                        <p:strVal val="visible"/>
                                      </p:to>
                                    </p:set>
                                    <p:animEffect transition="in" filter="dissolve">
                                      <p:cBhvr>
                                        <p:cTn id="11" dur="500"/>
                                        <p:tgtEl>
                                          <p:spTgt spid="157714"/>
                                        </p:tgtEl>
                                      </p:cBhvr>
                                    </p:animEffect>
                                  </p:childTnLst>
                                  <p:subTnLst>
                                    <p:set>
                                      <p:cBhvr override="childStyle">
                                        <p:cTn dur="1" fill="hold" display="0" masterRel="nextClick" afterEffect="1"/>
                                        <p:tgtEl>
                                          <p:spTgt spid="1577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0" grpId="0" autoUpdateAnimBg="0"/>
      <p:bldP spid="157714"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cs typeface="Times New Roman" pitchFamily="18" charset="0"/>
              </a:rPr>
              <a:t>Fast Retransmit (slow </a:t>
            </a:r>
            <a:r>
              <a:rPr lang="en-US" smtClean="0">
                <a:cs typeface="Times New Roman" pitchFamily="18" charset="0"/>
              </a:rPr>
              <a:t>start modifications)</a:t>
            </a:r>
            <a:endParaRPr lang="en-US" smtClean="0">
              <a:cs typeface="Times New Roman" pitchFamily="18" charset="0"/>
            </a:endParaRPr>
          </a:p>
        </p:txBody>
      </p:sp>
      <p:sp>
        <p:nvSpPr>
          <p:cNvPr id="34819" name="Rectangle 3"/>
          <p:cNvSpPr>
            <a:spLocks noGrp="1" noChangeArrowheads="1"/>
          </p:cNvSpPr>
          <p:nvPr>
            <p:ph sz="half" idx="1"/>
          </p:nvPr>
        </p:nvSpPr>
        <p:spPr>
          <a:xfrm>
            <a:off x="533400" y="1038225"/>
            <a:ext cx="8305800" cy="5555080"/>
          </a:xfrm>
        </p:spPr>
        <p:txBody>
          <a:bodyPr/>
          <a:lstStyle/>
          <a:p>
            <a:pPr eaLnBrk="1" hangingPunct="1">
              <a:buFont typeface="ZapfDingbats" pitchFamily="82" charset="2"/>
              <a:buNone/>
            </a:pPr>
            <a:r>
              <a:rPr lang="en-US" sz="2400" dirty="0" smtClean="0">
                <a:cs typeface="Times New Roman" pitchFamily="18" charset="0"/>
              </a:rPr>
              <a:t>Two competing sessions:</a:t>
            </a:r>
          </a:p>
          <a:p>
            <a:r>
              <a:rPr lang="en-GB" sz="2000" dirty="0"/>
              <a:t>Optional – implemented in TCP Reno</a:t>
            </a:r>
          </a:p>
          <a:p>
            <a:r>
              <a:rPr lang="en-GB" sz="2000" dirty="0"/>
              <a:t>(Earlier version was TCP Tahoe)</a:t>
            </a:r>
          </a:p>
          <a:p>
            <a:r>
              <a:rPr lang="en-GB" sz="2000" dirty="0"/>
              <a:t>Duplicate </a:t>
            </a:r>
            <a:r>
              <a:rPr lang="en-GB" sz="2000" dirty="0" err="1"/>
              <a:t>Ack</a:t>
            </a:r>
            <a:r>
              <a:rPr lang="en-GB" sz="2000" dirty="0"/>
              <a:t> indicates a lost/out-of-order segment</a:t>
            </a:r>
          </a:p>
          <a:p>
            <a:r>
              <a:rPr lang="en-GB" sz="2000" dirty="0"/>
              <a:t>On receiving 3 duplicate </a:t>
            </a:r>
            <a:r>
              <a:rPr lang="en-GB" sz="2000" dirty="0" err="1"/>
              <a:t>acks</a:t>
            </a:r>
            <a:r>
              <a:rPr lang="en-GB" sz="2000" dirty="0"/>
              <a:t> (4th </a:t>
            </a:r>
            <a:r>
              <a:rPr lang="en-GB" sz="2000" dirty="0" err="1"/>
              <a:t>ack</a:t>
            </a:r>
            <a:r>
              <a:rPr lang="en-GB" sz="2000" dirty="0"/>
              <a:t> for the same segment):</a:t>
            </a:r>
          </a:p>
          <a:p>
            <a:r>
              <a:rPr lang="en-GB" sz="2000" dirty="0"/>
              <a:t>Enter Fast Recovery mode</a:t>
            </a:r>
          </a:p>
          <a:p>
            <a:r>
              <a:rPr lang="en-GB" sz="2000" dirty="0"/>
              <a:t>Retransmit missing segment</a:t>
            </a:r>
          </a:p>
          <a:p>
            <a:r>
              <a:rPr lang="en-GB" sz="2000" dirty="0"/>
              <a:t>Set </a:t>
            </a:r>
            <a:r>
              <a:rPr lang="en-GB" sz="2000" dirty="0" err="1"/>
              <a:t>SSThresh</a:t>
            </a:r>
            <a:r>
              <a:rPr lang="en-GB" sz="2000" dirty="0"/>
              <a:t>=CWND/2</a:t>
            </a:r>
          </a:p>
          <a:p>
            <a:r>
              <a:rPr lang="en-GB" sz="2000" dirty="0"/>
              <a:t>Set CWND=SSThresh+3 MSS</a:t>
            </a:r>
          </a:p>
          <a:p>
            <a:r>
              <a:rPr lang="en-GB" sz="2000" dirty="0"/>
              <a:t>Every subsequent duplicate </a:t>
            </a:r>
            <a:r>
              <a:rPr lang="en-GB" sz="2000" dirty="0" err="1"/>
              <a:t>ack</a:t>
            </a:r>
            <a:r>
              <a:rPr lang="en-GB" sz="2000" dirty="0"/>
              <a:t>: CWND=CWND+1MSS</a:t>
            </a:r>
          </a:p>
          <a:p>
            <a:r>
              <a:rPr lang="en-GB" sz="2000" dirty="0"/>
              <a:t>When a new </a:t>
            </a:r>
            <a:r>
              <a:rPr lang="en-GB" sz="2000" dirty="0" err="1"/>
              <a:t>ack</a:t>
            </a:r>
            <a:r>
              <a:rPr lang="en-GB" sz="2000" dirty="0"/>
              <a:t> (not a duplicate </a:t>
            </a:r>
            <a:r>
              <a:rPr lang="en-GB" sz="2000" dirty="0" err="1"/>
              <a:t>ack</a:t>
            </a:r>
            <a:r>
              <a:rPr lang="en-GB" sz="2000" dirty="0"/>
              <a:t>) is received</a:t>
            </a:r>
          </a:p>
          <a:p>
            <a:r>
              <a:rPr lang="en-GB" sz="2000" dirty="0"/>
              <a:t>Exit fast recovery</a:t>
            </a:r>
          </a:p>
          <a:p>
            <a:r>
              <a:rPr lang="en-GB" sz="2000" dirty="0"/>
              <a:t>Set CWND=SSTHRESH</a:t>
            </a:r>
            <a:endParaRPr lang="en-US" sz="2000" dirty="0" smtClean="0">
              <a:cs typeface="Times New Roman" pitchFamily="18" charset="0"/>
            </a:endParaRPr>
          </a:p>
        </p:txBody>
      </p:sp>
    </p:spTree>
    <p:extLst>
      <p:ext uri="{BB962C8B-B14F-4D97-AF65-F5344CB8AC3E}">
        <p14:creationId xmlns:p14="http://schemas.microsoft.com/office/powerpoint/2010/main" val="19777738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cs typeface="Times New Roman" pitchFamily="18" charset="0"/>
              </a:rPr>
              <a:t>Summary</a:t>
            </a:r>
          </a:p>
        </p:txBody>
      </p:sp>
      <p:sp>
        <p:nvSpPr>
          <p:cNvPr id="35843" name="Rectangle 3"/>
          <p:cNvSpPr>
            <a:spLocks noGrp="1" noChangeArrowheads="1"/>
          </p:cNvSpPr>
          <p:nvPr>
            <p:ph sz="half" idx="1"/>
          </p:nvPr>
        </p:nvSpPr>
        <p:spPr>
          <a:xfrm>
            <a:off x="533400" y="1462087"/>
            <a:ext cx="4238625" cy="3952875"/>
          </a:xfrm>
        </p:spPr>
        <p:txBody>
          <a:bodyPr/>
          <a:lstStyle/>
          <a:p>
            <a:pPr eaLnBrk="1" hangingPunct="1"/>
            <a:r>
              <a:rPr lang="en-US" sz="2400" dirty="0" smtClean="0">
                <a:cs typeface="Times New Roman" pitchFamily="18" charset="0"/>
              </a:rPr>
              <a:t>Principles behind transport layer services:</a:t>
            </a:r>
            <a:endParaRPr lang="en-US" sz="2000" dirty="0" smtClean="0">
              <a:cs typeface="Times New Roman" pitchFamily="18" charset="0"/>
            </a:endParaRPr>
          </a:p>
          <a:p>
            <a:pPr lvl="1" eaLnBrk="1" hangingPunct="1"/>
            <a:r>
              <a:rPr lang="en-US" sz="2000" dirty="0" smtClean="0">
                <a:ea typeface="Times New Roman" pitchFamily="18" charset="0"/>
                <a:cs typeface="Times New Roman" pitchFamily="18" charset="0"/>
              </a:rPr>
              <a:t>Multiplexing/</a:t>
            </a:r>
            <a:r>
              <a:rPr lang="en-US" sz="2000" dirty="0" err="1" smtClean="0">
                <a:ea typeface="Times New Roman" pitchFamily="18" charset="0"/>
                <a:cs typeface="Times New Roman" pitchFamily="18" charset="0"/>
              </a:rPr>
              <a:t>demultiplexing</a:t>
            </a:r>
            <a:endParaRPr lang="en-US" sz="2000" dirty="0" smtClean="0">
              <a:ea typeface="Times New Roman" pitchFamily="18" charset="0"/>
              <a:cs typeface="Times New Roman" pitchFamily="18" charset="0"/>
            </a:endParaRPr>
          </a:p>
          <a:p>
            <a:pPr lvl="1" eaLnBrk="1" hangingPunct="1"/>
            <a:r>
              <a:rPr lang="en-US" sz="2000" dirty="0" smtClean="0">
                <a:ea typeface="Times New Roman" pitchFamily="18" charset="0"/>
                <a:cs typeface="Times New Roman" pitchFamily="18" charset="0"/>
              </a:rPr>
              <a:t>Reliable data transfer</a:t>
            </a:r>
          </a:p>
          <a:p>
            <a:pPr lvl="1" eaLnBrk="1" hangingPunct="1"/>
            <a:r>
              <a:rPr lang="en-US" sz="2000" dirty="0" smtClean="0">
                <a:ea typeface="Times New Roman" pitchFamily="18" charset="0"/>
                <a:cs typeface="Times New Roman" pitchFamily="18" charset="0"/>
              </a:rPr>
              <a:t>Flow control</a:t>
            </a:r>
          </a:p>
          <a:p>
            <a:pPr lvl="1" eaLnBrk="1" hangingPunct="1"/>
            <a:r>
              <a:rPr lang="en-US" sz="2000" dirty="0" smtClean="0">
                <a:ea typeface="Times New Roman" pitchFamily="18" charset="0"/>
                <a:cs typeface="Times New Roman" pitchFamily="18" charset="0"/>
              </a:rPr>
              <a:t>Congestion control</a:t>
            </a:r>
          </a:p>
          <a:p>
            <a:pPr eaLnBrk="1" hangingPunct="1"/>
            <a:r>
              <a:rPr lang="en-US" sz="2400" dirty="0" smtClean="0">
                <a:cs typeface="Times New Roman" pitchFamily="18" charset="0"/>
              </a:rPr>
              <a:t>Instantiation and implementation in the Internet</a:t>
            </a:r>
          </a:p>
          <a:p>
            <a:pPr lvl="1" eaLnBrk="1" hangingPunct="1"/>
            <a:r>
              <a:rPr lang="en-US" sz="2000" dirty="0" smtClean="0">
                <a:ea typeface="Times New Roman" pitchFamily="18" charset="0"/>
                <a:cs typeface="Times New Roman" pitchFamily="18" charset="0"/>
              </a:rPr>
              <a:t>UDP</a:t>
            </a:r>
          </a:p>
          <a:p>
            <a:pPr lvl="1" eaLnBrk="1" hangingPunct="1"/>
            <a:r>
              <a:rPr lang="en-US" sz="2000" dirty="0" smtClean="0">
                <a:ea typeface="Times New Roman" pitchFamily="18" charset="0"/>
                <a:cs typeface="Times New Roman" pitchFamily="18" charset="0"/>
              </a:rPr>
              <a:t>TCP</a:t>
            </a:r>
          </a:p>
        </p:txBody>
      </p:sp>
      <p:sp>
        <p:nvSpPr>
          <p:cNvPr id="35844" name="Rectangle 4"/>
          <p:cNvSpPr>
            <a:spLocks noGrp="1" noChangeArrowheads="1"/>
          </p:cNvSpPr>
          <p:nvPr>
            <p:ph sz="half" idx="2"/>
          </p:nvPr>
        </p:nvSpPr>
        <p:spPr>
          <a:xfrm>
            <a:off x="4896351" y="2201278"/>
            <a:ext cx="3990975" cy="2057400"/>
          </a:xfrm>
        </p:spPr>
        <p:txBody>
          <a:bodyPr/>
          <a:lstStyle/>
          <a:p>
            <a:pPr eaLnBrk="1" hangingPunct="1">
              <a:buFont typeface="ZapfDingbats" pitchFamily="82" charset="2"/>
              <a:buNone/>
            </a:pPr>
            <a:r>
              <a:rPr lang="en-US" sz="2400" b="1" u="sng" dirty="0" smtClean="0">
                <a:solidFill>
                  <a:srgbClr val="FF0000"/>
                </a:solidFill>
                <a:cs typeface="Times New Roman" pitchFamily="18" charset="0"/>
              </a:rPr>
              <a:t>Next:</a:t>
            </a:r>
            <a:endParaRPr lang="en-US" sz="2400" b="1" dirty="0" smtClean="0">
              <a:cs typeface="Times New Roman" pitchFamily="18" charset="0"/>
            </a:endParaRPr>
          </a:p>
          <a:p>
            <a:pPr eaLnBrk="1" hangingPunct="1"/>
            <a:r>
              <a:rPr lang="en-US" sz="2000" dirty="0" smtClean="0">
                <a:cs typeface="Times New Roman" pitchFamily="18" charset="0"/>
              </a:rPr>
              <a:t>Leaving the network </a:t>
            </a:r>
            <a:r>
              <a:rPr lang="en-US" altLang="ja-JP" sz="2000" dirty="0" smtClean="0">
                <a:cs typeface="Times New Roman" pitchFamily="18" charset="0"/>
              </a:rPr>
              <a:t>“edge” </a:t>
            </a:r>
            <a:br>
              <a:rPr lang="en-US" altLang="ja-JP" sz="2000" dirty="0" smtClean="0">
                <a:cs typeface="Times New Roman" pitchFamily="18" charset="0"/>
              </a:rPr>
            </a:br>
            <a:r>
              <a:rPr lang="en-US" altLang="ja-JP" sz="2000" dirty="0" smtClean="0">
                <a:cs typeface="Times New Roman" pitchFamily="18" charset="0"/>
              </a:rPr>
              <a:t>(application transport layer)</a:t>
            </a:r>
          </a:p>
          <a:p>
            <a:pPr eaLnBrk="1" hangingPunct="1"/>
            <a:r>
              <a:rPr lang="en-US" sz="2000" dirty="0" smtClean="0">
                <a:cs typeface="Times New Roman" pitchFamily="18" charset="0"/>
              </a:rPr>
              <a:t>Entering the network </a:t>
            </a:r>
            <a:r>
              <a:rPr lang="en-US" altLang="ja-JP" sz="2000" dirty="0" smtClean="0">
                <a:cs typeface="Times New Roman" pitchFamily="18" charset="0"/>
              </a:rPr>
              <a:t>“core”</a:t>
            </a:r>
          </a:p>
          <a:p>
            <a:pPr eaLnBrk="1" hangingPunct="1"/>
            <a:endParaRPr lang="en-US" sz="2400" dirty="0" smtClean="0">
              <a:cs typeface="Times New Roman" pitchFamily="18" charset="0"/>
            </a:endParaRPr>
          </a:p>
        </p:txBody>
      </p:sp>
      <p:sp>
        <p:nvSpPr>
          <p:cNvPr id="3584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A0F93582-309B-4659-8838-055AAC476C39}" type="slidenum">
              <a:rPr lang="en-US" sz="1400" smtClean="0"/>
              <a:pPr/>
              <a:t>97</a:t>
            </a:fld>
            <a:endParaRPr lang="en-US" sz="1400" smtClean="0"/>
          </a:p>
        </p:txBody>
      </p:sp>
    </p:spTree>
    <p:extLst>
      <p:ext uri="{BB962C8B-B14F-4D97-AF65-F5344CB8AC3E}">
        <p14:creationId xmlns:p14="http://schemas.microsoft.com/office/powerpoint/2010/main" val="5880268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b="1" dirty="0">
                <a:latin typeface="+mj-lt"/>
              </a:rPr>
              <a:t>Slow Start Congestion Control</a:t>
            </a:r>
            <a:endParaRPr lang="en-US" b="1" dirty="0" smtClean="0">
              <a:latin typeface="+mj-lt"/>
            </a:endParaRPr>
          </a:p>
        </p:txBody>
      </p:sp>
      <p:sp>
        <p:nvSpPr>
          <p:cNvPr id="3" name="Footer Placeholder 2"/>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686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1600">
                <a:solidFill>
                  <a:schemeClr val="tx1"/>
                </a:solidFill>
                <a:latin typeface="Tahoma" pitchFamily="34" charset="0"/>
                <a:ea typeface="MS PGothic" pitchFamily="34" charset="-128"/>
              </a:defRPr>
            </a:lvl1pPr>
            <a:lvl2pPr marL="742950" indent="-285750" algn="ctr" eaLnBrk="0" hangingPunct="0">
              <a:defRPr sz="1600">
                <a:solidFill>
                  <a:schemeClr val="tx1"/>
                </a:solidFill>
                <a:latin typeface="Tahoma" pitchFamily="34" charset="0"/>
                <a:ea typeface="MS PGothic" pitchFamily="34" charset="-128"/>
              </a:defRPr>
            </a:lvl2pPr>
            <a:lvl3pPr marL="1143000" indent="-228600" algn="ctr" eaLnBrk="0" hangingPunct="0">
              <a:defRPr sz="1600">
                <a:solidFill>
                  <a:schemeClr val="tx1"/>
                </a:solidFill>
                <a:latin typeface="Tahoma" pitchFamily="34" charset="0"/>
                <a:ea typeface="MS PGothic" pitchFamily="34" charset="-128"/>
              </a:defRPr>
            </a:lvl3pPr>
            <a:lvl4pPr marL="1600200" indent="-228600" algn="ctr" eaLnBrk="0" hangingPunct="0">
              <a:defRPr sz="1600">
                <a:solidFill>
                  <a:schemeClr val="tx1"/>
                </a:solidFill>
                <a:latin typeface="Tahoma" pitchFamily="34" charset="0"/>
                <a:ea typeface="MS PGothic" pitchFamily="34" charset="-128"/>
              </a:defRPr>
            </a:lvl4pPr>
            <a:lvl5pPr marL="2057400" indent="-228600" algn="ctr" eaLnBrk="0" hangingPunct="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l"/>
            <a:r>
              <a:rPr lang="en-US" sz="1200" smtClean="0"/>
              <a:t>3-</a:t>
            </a:r>
            <a:fld id="{3F8369BE-0C05-4FC5-AB34-0A3ECF08AC49}" type="slidenum">
              <a:rPr lang="en-US" sz="1200" smtClean="0"/>
              <a:pPr algn="l"/>
              <a:t>98</a:t>
            </a:fld>
            <a:endParaRPr lang="en-US" sz="1200" smtClean="0"/>
          </a:p>
        </p:txBody>
      </p:sp>
      <p:sp>
        <p:nvSpPr>
          <p:cNvPr id="5" name="Rectangle 4"/>
          <p:cNvSpPr/>
          <p:nvPr/>
        </p:nvSpPr>
        <p:spPr>
          <a:xfrm>
            <a:off x="533400" y="1148720"/>
            <a:ext cx="8202905" cy="5186035"/>
          </a:xfrm>
          <a:prstGeom prst="rect">
            <a:avLst/>
          </a:prstGeom>
        </p:spPr>
        <p:txBody>
          <a:bodyPr wrap="square">
            <a:spAutoFit/>
          </a:bodyPr>
          <a:lstStyle/>
          <a:p>
            <a:pPr marL="342900" indent="-342900" algn="just" eaLnBrk="0" hangingPunct="0">
              <a:spcAft>
                <a:spcPts val="600"/>
              </a:spcAft>
              <a:buFont typeface="Wingdings" pitchFamily="2" charset="2"/>
              <a:buChar char="§"/>
              <a:defRPr/>
            </a:pPr>
            <a:r>
              <a:rPr lang="en-GB" sz="2400" dirty="0" smtClean="0">
                <a:solidFill>
                  <a:srgbClr val="000000"/>
                </a:solidFill>
                <a:latin typeface="+mn-lt"/>
                <a:cs typeface="+mn-cs"/>
              </a:rPr>
              <a:t>Window </a:t>
            </a:r>
            <a:r>
              <a:rPr lang="en-GB" sz="2400" dirty="0">
                <a:solidFill>
                  <a:srgbClr val="000000"/>
                </a:solidFill>
                <a:latin typeface="+mn-lt"/>
                <a:cs typeface="+mn-cs"/>
              </a:rPr>
              <a:t>= Flow control avoids receiver overrun</a:t>
            </a:r>
          </a:p>
          <a:p>
            <a:pPr marL="342900" indent="-342900" algn="just" eaLnBrk="0" hangingPunct="0">
              <a:spcAft>
                <a:spcPts val="600"/>
              </a:spcAft>
              <a:buFont typeface="Wingdings" pitchFamily="2" charset="2"/>
              <a:buChar char="§"/>
              <a:defRPr/>
            </a:pPr>
            <a:r>
              <a:rPr lang="en-GB" sz="2400" dirty="0">
                <a:solidFill>
                  <a:srgbClr val="000000"/>
                </a:solidFill>
                <a:latin typeface="+mn-lt"/>
                <a:cs typeface="+mn-cs"/>
              </a:rPr>
              <a:t>Need congestion control to avoid network overrun</a:t>
            </a:r>
          </a:p>
          <a:p>
            <a:pPr marL="342900" indent="-342900" algn="just" eaLnBrk="0" hangingPunct="0">
              <a:spcAft>
                <a:spcPts val="600"/>
              </a:spcAft>
              <a:buFont typeface="Wingdings" pitchFamily="2" charset="2"/>
              <a:buChar char="§"/>
              <a:defRPr/>
            </a:pPr>
            <a:r>
              <a:rPr lang="en-GB" sz="2400" dirty="0">
                <a:solidFill>
                  <a:srgbClr val="000000"/>
                </a:solidFill>
                <a:latin typeface="+mn-lt"/>
                <a:cs typeface="+mn-cs"/>
              </a:rPr>
              <a:t>The sender maintains </a:t>
            </a:r>
            <a:r>
              <a:rPr lang="en-GB" sz="2400" dirty="0">
                <a:solidFill>
                  <a:srgbClr val="FF0000"/>
                </a:solidFill>
                <a:latin typeface="+mn-lt"/>
                <a:cs typeface="+mn-cs"/>
              </a:rPr>
              <a:t>two windows</a:t>
            </a:r>
            <a:r>
              <a:rPr lang="en-GB" sz="2400" dirty="0">
                <a:solidFill>
                  <a:srgbClr val="000000"/>
                </a:solidFill>
                <a:latin typeface="+mn-lt"/>
                <a:cs typeface="+mn-cs"/>
              </a:rPr>
              <a:t>:</a:t>
            </a:r>
          </a:p>
          <a:p>
            <a:pPr lvl="1" algn="just" eaLnBrk="0" hangingPunct="0">
              <a:spcAft>
                <a:spcPts val="600"/>
              </a:spcAft>
              <a:defRPr/>
            </a:pPr>
            <a:r>
              <a:rPr lang="en-GB" sz="2000" dirty="0">
                <a:solidFill>
                  <a:srgbClr val="000000"/>
                </a:solidFill>
                <a:latin typeface="+mn-lt"/>
                <a:cs typeface="+mn-cs"/>
              </a:rPr>
              <a:t>Credits from the </a:t>
            </a:r>
            <a:r>
              <a:rPr lang="en-GB" sz="2000" dirty="0" smtClean="0">
                <a:solidFill>
                  <a:srgbClr val="000000"/>
                </a:solidFill>
                <a:latin typeface="+mn-lt"/>
                <a:cs typeface="+mn-cs"/>
              </a:rPr>
              <a:t>receiver (what the receiver said)</a:t>
            </a:r>
            <a:endParaRPr lang="en-GB" sz="2000" dirty="0">
              <a:solidFill>
                <a:srgbClr val="000000"/>
              </a:solidFill>
              <a:latin typeface="+mn-lt"/>
              <a:cs typeface="+mn-cs"/>
            </a:endParaRPr>
          </a:p>
          <a:p>
            <a:pPr lvl="1" algn="just" eaLnBrk="0" hangingPunct="0">
              <a:spcAft>
                <a:spcPts val="600"/>
              </a:spcAft>
              <a:defRPr/>
            </a:pPr>
            <a:r>
              <a:rPr lang="en-GB" sz="2000" dirty="0">
                <a:solidFill>
                  <a:srgbClr val="000000"/>
                </a:solidFill>
                <a:latin typeface="+mn-lt"/>
                <a:cs typeface="+mn-cs"/>
              </a:rPr>
              <a:t>Congestion window from the </a:t>
            </a:r>
            <a:r>
              <a:rPr lang="en-GB" sz="2000" dirty="0" smtClean="0">
                <a:solidFill>
                  <a:srgbClr val="000000"/>
                </a:solidFill>
                <a:latin typeface="+mn-lt"/>
                <a:cs typeface="+mn-cs"/>
              </a:rPr>
              <a:t>network (what network says)</a:t>
            </a:r>
          </a:p>
          <a:p>
            <a:pPr lvl="1" algn="just" eaLnBrk="0" hangingPunct="0">
              <a:spcAft>
                <a:spcPts val="600"/>
              </a:spcAft>
              <a:defRPr/>
            </a:pPr>
            <a:endParaRPr lang="en-GB" sz="2000" dirty="0">
              <a:solidFill>
                <a:srgbClr val="000000"/>
              </a:solidFill>
              <a:latin typeface="+mn-lt"/>
              <a:cs typeface="+mn-cs"/>
            </a:endParaRPr>
          </a:p>
          <a:p>
            <a:pPr marL="342900" indent="-342900" algn="just" eaLnBrk="0" hangingPunct="0">
              <a:spcAft>
                <a:spcPts val="600"/>
              </a:spcAft>
              <a:buFont typeface="Wingdings" pitchFamily="2" charset="2"/>
              <a:buChar char="§"/>
              <a:defRPr/>
            </a:pPr>
            <a:r>
              <a:rPr lang="en-GB" sz="2400" dirty="0">
                <a:solidFill>
                  <a:srgbClr val="000000"/>
                </a:solidFill>
                <a:latin typeface="+mn-lt"/>
                <a:cs typeface="+mn-cs"/>
              </a:rPr>
              <a:t>Congestion window is always less than the receiver window</a:t>
            </a:r>
          </a:p>
          <a:p>
            <a:pPr marL="342900" indent="-342900" algn="just" eaLnBrk="0" hangingPunct="0">
              <a:spcAft>
                <a:spcPts val="0"/>
              </a:spcAft>
              <a:buFont typeface="Wingdings" pitchFamily="2" charset="2"/>
              <a:buChar char="§"/>
              <a:defRPr/>
            </a:pPr>
            <a:r>
              <a:rPr lang="en-GB" sz="2400" dirty="0">
                <a:solidFill>
                  <a:srgbClr val="000000"/>
                </a:solidFill>
                <a:latin typeface="+mn-lt"/>
                <a:cs typeface="+mn-cs"/>
              </a:rPr>
              <a:t>Starts with a congestion window (CWND) of </a:t>
            </a:r>
            <a:r>
              <a:rPr lang="en-GB" sz="2400" dirty="0">
                <a:solidFill>
                  <a:srgbClr val="000000"/>
                </a:solidFill>
                <a:latin typeface="Andalus" panose="02020603050405020304" pitchFamily="18" charset="-78"/>
                <a:cs typeface="Andalus" panose="02020603050405020304" pitchFamily="18" charset="-78"/>
              </a:rPr>
              <a:t>1</a:t>
            </a:r>
            <a:r>
              <a:rPr lang="en-GB" sz="2400" dirty="0">
                <a:solidFill>
                  <a:srgbClr val="000000"/>
                </a:solidFill>
                <a:latin typeface="+mn-lt"/>
                <a:cs typeface="+mn-cs"/>
              </a:rPr>
              <a:t> max segment</a:t>
            </a:r>
          </a:p>
          <a:p>
            <a:pPr algn="just" eaLnBrk="0" hangingPunct="0">
              <a:spcAft>
                <a:spcPts val="0"/>
              </a:spcAft>
              <a:defRPr/>
            </a:pPr>
            <a:r>
              <a:rPr lang="en-GB" sz="2400" dirty="0" smtClean="0">
                <a:solidFill>
                  <a:srgbClr val="000000"/>
                </a:solidFill>
                <a:latin typeface="+mn-lt"/>
                <a:cs typeface="+mn-cs"/>
              </a:rPr>
              <a:t>    size </a:t>
            </a:r>
            <a:r>
              <a:rPr lang="en-GB" sz="2400" dirty="0">
                <a:solidFill>
                  <a:srgbClr val="000000"/>
                </a:solidFill>
                <a:latin typeface="+mn-lt"/>
                <a:cs typeface="+mn-cs"/>
              </a:rPr>
              <a:t>(MSS)</a:t>
            </a:r>
          </a:p>
          <a:p>
            <a:pPr marL="1257300" lvl="2" indent="-342900" algn="just" eaLnBrk="0" hangingPunct="0">
              <a:spcAft>
                <a:spcPts val="600"/>
              </a:spcAft>
              <a:buFont typeface="Wingdings" pitchFamily="2" charset="2"/>
              <a:buChar char="§"/>
              <a:defRPr/>
            </a:pPr>
            <a:r>
              <a:rPr lang="en-GB" sz="2400" dirty="0" smtClean="0">
                <a:solidFill>
                  <a:srgbClr val="000000"/>
                </a:solidFill>
                <a:latin typeface="+mn-lt"/>
                <a:cs typeface="+mn-cs"/>
              </a:rPr>
              <a:t>Do </a:t>
            </a:r>
            <a:r>
              <a:rPr lang="en-GB" sz="2400" dirty="0">
                <a:solidFill>
                  <a:srgbClr val="000000"/>
                </a:solidFill>
                <a:latin typeface="+mn-lt"/>
                <a:cs typeface="+mn-cs"/>
              </a:rPr>
              <a:t>not disturb existing connections too much.</a:t>
            </a:r>
          </a:p>
          <a:p>
            <a:pPr marL="342900" indent="-342900" algn="just" eaLnBrk="0" hangingPunct="0">
              <a:spcAft>
                <a:spcPts val="600"/>
              </a:spcAft>
              <a:buFont typeface="Wingdings" pitchFamily="2" charset="2"/>
              <a:buChar char="§"/>
              <a:defRPr/>
            </a:pPr>
            <a:r>
              <a:rPr lang="en-GB" sz="2400" dirty="0">
                <a:solidFill>
                  <a:srgbClr val="000000"/>
                </a:solidFill>
                <a:latin typeface="+mn-lt"/>
                <a:cs typeface="+mn-cs"/>
              </a:rPr>
              <a:t>Increase CWND by </a:t>
            </a:r>
            <a:r>
              <a:rPr lang="en-GB" sz="2400" dirty="0">
                <a:solidFill>
                  <a:srgbClr val="000000"/>
                </a:solidFill>
                <a:latin typeface="Andalus" panose="02020603050405020304" pitchFamily="18" charset="-78"/>
                <a:cs typeface="Andalus" panose="02020603050405020304" pitchFamily="18" charset="-78"/>
              </a:rPr>
              <a:t>1</a:t>
            </a:r>
            <a:r>
              <a:rPr lang="en-GB" sz="2400" dirty="0">
                <a:solidFill>
                  <a:srgbClr val="000000"/>
                </a:solidFill>
                <a:latin typeface="+mn-lt"/>
                <a:cs typeface="+mn-cs"/>
              </a:rPr>
              <a:t> MSS every time an </a:t>
            </a:r>
            <a:r>
              <a:rPr lang="en-GB" sz="2400" dirty="0" smtClean="0">
                <a:solidFill>
                  <a:srgbClr val="000000"/>
                </a:solidFill>
                <a:latin typeface="+mn-lt"/>
                <a:cs typeface="+mn-cs"/>
              </a:rPr>
              <a:t>ACK</a:t>
            </a:r>
            <a:r>
              <a:rPr lang="en-GB" sz="2400" dirty="0" smtClean="0">
                <a:solidFill>
                  <a:srgbClr val="000000"/>
                </a:solidFill>
                <a:latin typeface="+mn-lt"/>
                <a:cs typeface="+mn-cs"/>
              </a:rPr>
              <a:t> </a:t>
            </a:r>
            <a:r>
              <a:rPr lang="en-GB" sz="2400" dirty="0">
                <a:solidFill>
                  <a:srgbClr val="000000"/>
                </a:solidFill>
                <a:latin typeface="+mn-lt"/>
                <a:cs typeface="+mn-cs"/>
              </a:rPr>
              <a:t>is received</a:t>
            </a:r>
          </a:p>
          <a:p>
            <a:pPr marL="342900" indent="-342900" algn="just" eaLnBrk="0" hangingPunct="0">
              <a:spcAft>
                <a:spcPts val="600"/>
              </a:spcAft>
              <a:buFont typeface="Wingdings" pitchFamily="2" charset="2"/>
              <a:buChar char="§"/>
              <a:defRPr/>
            </a:pPr>
            <a:r>
              <a:rPr lang="en-GB" sz="2400" dirty="0">
                <a:solidFill>
                  <a:srgbClr val="000000"/>
                </a:solidFill>
                <a:latin typeface="+mn-lt"/>
                <a:cs typeface="+mn-cs"/>
              </a:rPr>
              <a:t>Assume CWND is in bytes</a:t>
            </a:r>
            <a:endParaRPr lang="en-US" sz="2400" dirty="0">
              <a:solidFill>
                <a:srgbClr val="000000"/>
              </a:solidFill>
              <a:latin typeface="+mn-lt"/>
              <a:cs typeface="+mn-cs"/>
            </a:endParaRPr>
          </a:p>
        </p:txBody>
      </p:sp>
    </p:spTree>
    <p:extLst>
      <p:ext uri="{BB962C8B-B14F-4D97-AF65-F5344CB8AC3E}">
        <p14:creationId xmlns:p14="http://schemas.microsoft.com/office/powerpoint/2010/main" val="40936230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Transport</a:t>
            </a:r>
            <a:r>
              <a:rPr lang="en-US" sz="1400" smtClean="0"/>
              <a:t> </a:t>
            </a:r>
            <a:r>
              <a:rPr lang="en-US" smtClean="0"/>
              <a:t>Layer</a:t>
            </a:r>
            <a:endParaRPr lang="en-US"/>
          </a:p>
        </p:txBody>
      </p:sp>
      <p:sp>
        <p:nvSpPr>
          <p:cNvPr id="3" name="Slide Number Placeholder 2"/>
          <p:cNvSpPr>
            <a:spLocks noGrp="1"/>
          </p:cNvSpPr>
          <p:nvPr>
            <p:ph type="sldNum" sz="quarter" idx="12"/>
          </p:nvPr>
        </p:nvSpPr>
        <p:spPr/>
        <p:txBody>
          <a:bodyPr/>
          <a:lstStyle/>
          <a:p>
            <a:pPr>
              <a:defRPr/>
            </a:pPr>
            <a:r>
              <a:rPr lang="en-US" smtClean="0"/>
              <a:t>3-</a:t>
            </a:r>
            <a:fld id="{338BF8BF-62A8-4E17-974F-E8894D9E5563}" type="slidenum">
              <a:rPr lang="en-US" smtClean="0"/>
              <a:pPr>
                <a:defRPr/>
              </a:pPr>
              <a:t>99</a:t>
            </a:fld>
            <a:endParaRPr lang="en-US"/>
          </a:p>
        </p:txBody>
      </p:sp>
      <p:sp>
        <p:nvSpPr>
          <p:cNvPr id="4" name="Rectangle 2"/>
          <p:cNvSpPr txBox="1">
            <a:spLocks noChangeArrowheads="1"/>
          </p:cNvSpPr>
          <p:nvPr/>
        </p:nvSpPr>
        <p:spPr>
          <a:xfrm>
            <a:off x="3492166" y="3013409"/>
            <a:ext cx="3069055" cy="904875"/>
          </a:xfrm>
          <a:prstGeom prst="rect">
            <a:avLst/>
          </a:prstGeom>
        </p:spPr>
        <p:txBody>
          <a:bodyPr/>
          <a:lstStyle>
            <a:lvl1pPr algn="l" rtl="0" eaLnBrk="0" fontAlgn="base" hangingPunct="0">
              <a:spcBef>
                <a:spcPct val="0"/>
              </a:spcBef>
              <a:spcAft>
                <a:spcPct val="0"/>
              </a:spcAft>
              <a:defRPr sz="3200">
                <a:solidFill>
                  <a:srgbClr val="000099"/>
                </a:solidFill>
                <a:latin typeface="CMSS12"/>
                <a:ea typeface="MS PGothic" pitchFamily="34" charset="-128"/>
                <a:cs typeface="CMSS12"/>
              </a:defRPr>
            </a:lvl1pPr>
            <a:lvl2pPr algn="l" rtl="0" eaLnBrk="0" fontAlgn="base" hangingPunct="0">
              <a:spcBef>
                <a:spcPct val="0"/>
              </a:spcBef>
              <a:spcAft>
                <a:spcPct val="0"/>
              </a:spcAft>
              <a:defRPr sz="3200">
                <a:solidFill>
                  <a:srgbClr val="000099"/>
                </a:solidFill>
                <a:latin typeface="CMSS12"/>
                <a:ea typeface="MS PGothic" pitchFamily="34" charset="-128"/>
                <a:cs typeface="CMSS12"/>
              </a:defRPr>
            </a:lvl2pPr>
            <a:lvl3pPr algn="l" rtl="0" eaLnBrk="0" fontAlgn="base" hangingPunct="0">
              <a:spcBef>
                <a:spcPct val="0"/>
              </a:spcBef>
              <a:spcAft>
                <a:spcPct val="0"/>
              </a:spcAft>
              <a:defRPr sz="3200">
                <a:solidFill>
                  <a:srgbClr val="000099"/>
                </a:solidFill>
                <a:latin typeface="CMSS12"/>
                <a:ea typeface="MS PGothic" pitchFamily="34" charset="-128"/>
                <a:cs typeface="CMSS12"/>
              </a:defRPr>
            </a:lvl3pPr>
            <a:lvl4pPr algn="l" rtl="0" eaLnBrk="0" fontAlgn="base" hangingPunct="0">
              <a:spcBef>
                <a:spcPct val="0"/>
              </a:spcBef>
              <a:spcAft>
                <a:spcPct val="0"/>
              </a:spcAft>
              <a:defRPr sz="3200">
                <a:solidFill>
                  <a:srgbClr val="000099"/>
                </a:solidFill>
                <a:latin typeface="CMSS12"/>
                <a:ea typeface="MS PGothic" pitchFamily="34" charset="-128"/>
                <a:cs typeface="CMSS12"/>
              </a:defRPr>
            </a:lvl4pPr>
            <a:lvl5pPr algn="l" rtl="0" eaLnBrk="0" fontAlgn="base" hangingPunct="0">
              <a:spcBef>
                <a:spcPct val="0"/>
              </a:spcBef>
              <a:spcAft>
                <a:spcPct val="0"/>
              </a:spcAft>
              <a:defRPr sz="3200">
                <a:solidFill>
                  <a:srgbClr val="000099"/>
                </a:solidFill>
                <a:latin typeface="CMSS12"/>
                <a:ea typeface="MS PGothic" pitchFamily="34" charset="-128"/>
                <a:cs typeface="CMSS12"/>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eaLnBrk="1" hangingPunct="1"/>
            <a:r>
              <a:rPr lang="en-US" sz="3600" kern="0" dirty="0" smtClean="0">
                <a:cs typeface="Times New Roman" pitchFamily="18" charset="0"/>
              </a:rPr>
              <a:t>Extra Slides</a:t>
            </a:r>
            <a:endParaRPr lang="en-US" kern="0" dirty="0" smtClean="0">
              <a:cs typeface="Times New Roman" pitchFamily="18" charset="0"/>
            </a:endParaRPr>
          </a:p>
        </p:txBody>
      </p:sp>
    </p:spTree>
    <p:extLst>
      <p:ext uri="{BB962C8B-B14F-4D97-AF65-F5344CB8AC3E}">
        <p14:creationId xmlns:p14="http://schemas.microsoft.com/office/powerpoint/2010/main" val="3764974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Cc2qWqULqeB5n4L4gnR3NS"/>
</p:tagLst>
</file>

<file path=ppt/tags/tag10.xml><?xml version="1.0" encoding="utf-8"?>
<p:tagLst xmlns:a="http://schemas.openxmlformats.org/drawingml/2006/main" xmlns:r="http://schemas.openxmlformats.org/officeDocument/2006/relationships" xmlns:p="http://schemas.openxmlformats.org/presentationml/2006/main">
  <p:tag name="DVSHAPEID" val="RyrHw29k6GxjVcM71ifNsJ"/>
</p:tagLst>
</file>

<file path=ppt/tags/tag11.xml><?xml version="1.0" encoding="utf-8"?>
<p:tagLst xmlns:a="http://schemas.openxmlformats.org/drawingml/2006/main" xmlns:r="http://schemas.openxmlformats.org/officeDocument/2006/relationships" xmlns:p="http://schemas.openxmlformats.org/presentationml/2006/main">
  <p:tag name="DVSHAPEID" val="HvSPzYYHL4wLabo1iaedAx"/>
</p:tagLst>
</file>

<file path=ppt/tags/tag12.xml><?xml version="1.0" encoding="utf-8"?>
<p:tagLst xmlns:a="http://schemas.openxmlformats.org/drawingml/2006/main" xmlns:r="http://schemas.openxmlformats.org/officeDocument/2006/relationships" xmlns:p="http://schemas.openxmlformats.org/presentationml/2006/main">
  <p:tag name="DVSHAPEID" val="7bZde6dd5Q37RVOGtalpVs"/>
</p:tagLst>
</file>

<file path=ppt/tags/tag13.xml><?xml version="1.0" encoding="utf-8"?>
<p:tagLst xmlns:a="http://schemas.openxmlformats.org/drawingml/2006/main" xmlns:r="http://schemas.openxmlformats.org/officeDocument/2006/relationships" xmlns:p="http://schemas.openxmlformats.org/presentationml/2006/main">
  <p:tag name="DVSHAPEID" val="M92BI005yf89oHQlKStxZG"/>
</p:tagLst>
</file>

<file path=ppt/tags/tag14.xml><?xml version="1.0" encoding="utf-8"?>
<p:tagLst xmlns:a="http://schemas.openxmlformats.org/drawingml/2006/main" xmlns:r="http://schemas.openxmlformats.org/officeDocument/2006/relationships" xmlns:p="http://schemas.openxmlformats.org/presentationml/2006/main">
  <p:tag name="DVSHAPEID" val="I2ktcBG3RbCFoPbCndcZhO"/>
</p:tagLst>
</file>

<file path=ppt/tags/tag15.xml><?xml version="1.0" encoding="utf-8"?>
<p:tagLst xmlns:a="http://schemas.openxmlformats.org/drawingml/2006/main" xmlns:r="http://schemas.openxmlformats.org/officeDocument/2006/relationships" xmlns:p="http://schemas.openxmlformats.org/presentationml/2006/main">
  <p:tag name="DVSHAPEID" val="ZHw7Q7qtVnt6r0hfNoovnW"/>
</p:tagLst>
</file>

<file path=ppt/tags/tag16.xml><?xml version="1.0" encoding="utf-8"?>
<p:tagLst xmlns:a="http://schemas.openxmlformats.org/drawingml/2006/main" xmlns:r="http://schemas.openxmlformats.org/officeDocument/2006/relationships" xmlns:p="http://schemas.openxmlformats.org/presentationml/2006/main">
  <p:tag name="DVSHAPEID" val="xIi0a7ugl0pT2CW4LzDoge"/>
</p:tagLst>
</file>

<file path=ppt/tags/tag17.xml><?xml version="1.0" encoding="utf-8"?>
<p:tagLst xmlns:a="http://schemas.openxmlformats.org/drawingml/2006/main" xmlns:r="http://schemas.openxmlformats.org/officeDocument/2006/relationships" xmlns:p="http://schemas.openxmlformats.org/presentationml/2006/main">
  <p:tag name="DVSHAPEID" val="ciobl8pOALr39OPPXjYF2s"/>
</p:tagLst>
</file>

<file path=ppt/tags/tag18.xml><?xml version="1.0" encoding="utf-8"?>
<p:tagLst xmlns:a="http://schemas.openxmlformats.org/drawingml/2006/main" xmlns:r="http://schemas.openxmlformats.org/officeDocument/2006/relationships" xmlns:p="http://schemas.openxmlformats.org/presentationml/2006/main">
  <p:tag name="DVSHAPEID" val="HyXEjIDPSZGiw0CZMmQxpD"/>
</p:tagLst>
</file>

<file path=ppt/tags/tag19.xml><?xml version="1.0" encoding="utf-8"?>
<p:tagLst xmlns:a="http://schemas.openxmlformats.org/drawingml/2006/main" xmlns:r="http://schemas.openxmlformats.org/officeDocument/2006/relationships" xmlns:p="http://schemas.openxmlformats.org/presentationml/2006/main">
  <p:tag name="DVSHAPEID" val="sZt8fVBkpAbJBQdGPGbLTs"/>
</p:tagLst>
</file>

<file path=ppt/tags/tag2.xml><?xml version="1.0" encoding="utf-8"?>
<p:tagLst xmlns:a="http://schemas.openxmlformats.org/drawingml/2006/main" xmlns:r="http://schemas.openxmlformats.org/officeDocument/2006/relationships" xmlns:p="http://schemas.openxmlformats.org/presentationml/2006/main">
  <p:tag name="DVSHAPEID" val="Fmzy2Okj4rFuT0f9tBOtFS"/>
</p:tagLst>
</file>

<file path=ppt/tags/tag20.xml><?xml version="1.0" encoding="utf-8"?>
<p:tagLst xmlns:a="http://schemas.openxmlformats.org/drawingml/2006/main" xmlns:r="http://schemas.openxmlformats.org/officeDocument/2006/relationships" xmlns:p="http://schemas.openxmlformats.org/presentationml/2006/main">
  <p:tag name="DVSHAPEID" val="mQhOdYwCPv335XbatHdyz5"/>
</p:tagLst>
</file>

<file path=ppt/tags/tag21.xml><?xml version="1.0" encoding="utf-8"?>
<p:tagLst xmlns:a="http://schemas.openxmlformats.org/drawingml/2006/main" xmlns:r="http://schemas.openxmlformats.org/officeDocument/2006/relationships" xmlns:p="http://schemas.openxmlformats.org/presentationml/2006/main">
  <p:tag name="DVSHAPEID" val="6NpLL5w9lDJ0CCQqIDNMLG"/>
</p:tagLst>
</file>

<file path=ppt/tags/tag22.xml><?xml version="1.0" encoding="utf-8"?>
<p:tagLst xmlns:a="http://schemas.openxmlformats.org/drawingml/2006/main" xmlns:r="http://schemas.openxmlformats.org/officeDocument/2006/relationships" xmlns:p="http://schemas.openxmlformats.org/presentationml/2006/main">
  <p:tag name="DVSHAPEID" val="FxKgvEdtylShJuprdr6F9q"/>
</p:tagLst>
</file>

<file path=ppt/tags/tag23.xml><?xml version="1.0" encoding="utf-8"?>
<p:tagLst xmlns:a="http://schemas.openxmlformats.org/drawingml/2006/main" xmlns:r="http://schemas.openxmlformats.org/officeDocument/2006/relationships" xmlns:p="http://schemas.openxmlformats.org/presentationml/2006/main">
  <p:tag name="DVSHAPEID" val="k5kyk2ZzLNjq7S1vASVS5n"/>
</p:tagLst>
</file>

<file path=ppt/tags/tag24.xml><?xml version="1.0" encoding="utf-8"?>
<p:tagLst xmlns:a="http://schemas.openxmlformats.org/drawingml/2006/main" xmlns:r="http://schemas.openxmlformats.org/officeDocument/2006/relationships" xmlns:p="http://schemas.openxmlformats.org/presentationml/2006/main">
  <p:tag name="DVSHAPEID" val="7lSm1gqlG6wfcEVWkbuYA5"/>
</p:tagLst>
</file>

<file path=ppt/tags/tag25.xml><?xml version="1.0" encoding="utf-8"?>
<p:tagLst xmlns:a="http://schemas.openxmlformats.org/drawingml/2006/main" xmlns:r="http://schemas.openxmlformats.org/officeDocument/2006/relationships" xmlns:p="http://schemas.openxmlformats.org/presentationml/2006/main">
  <p:tag name="DVSHAPEID" val="XjmxqHRdJhkWYZFX1J9p6d"/>
</p:tagLst>
</file>

<file path=ppt/tags/tag26.xml><?xml version="1.0" encoding="utf-8"?>
<p:tagLst xmlns:a="http://schemas.openxmlformats.org/drawingml/2006/main" xmlns:r="http://schemas.openxmlformats.org/officeDocument/2006/relationships" xmlns:p="http://schemas.openxmlformats.org/presentationml/2006/main">
  <p:tag name="DVSHAPEID" val="TSFmADxKn6N2oz0tPIusmf"/>
</p:tagLst>
</file>

<file path=ppt/tags/tag27.xml><?xml version="1.0" encoding="utf-8"?>
<p:tagLst xmlns:a="http://schemas.openxmlformats.org/drawingml/2006/main" xmlns:r="http://schemas.openxmlformats.org/officeDocument/2006/relationships" xmlns:p="http://schemas.openxmlformats.org/presentationml/2006/main">
  <p:tag name="DVSHAPEID" val="UgGVgn9LPbYJptS37dGZTd"/>
</p:tagLst>
</file>

<file path=ppt/tags/tag28.xml><?xml version="1.0" encoding="utf-8"?>
<p:tagLst xmlns:a="http://schemas.openxmlformats.org/drawingml/2006/main" xmlns:r="http://schemas.openxmlformats.org/officeDocument/2006/relationships" xmlns:p="http://schemas.openxmlformats.org/presentationml/2006/main">
  <p:tag name="DVSHAPEID" val="9VA6WyTqVEREXoGEmaAChB"/>
</p:tagLst>
</file>

<file path=ppt/tags/tag29.xml><?xml version="1.0" encoding="utf-8"?>
<p:tagLst xmlns:a="http://schemas.openxmlformats.org/drawingml/2006/main" xmlns:r="http://schemas.openxmlformats.org/officeDocument/2006/relationships" xmlns:p="http://schemas.openxmlformats.org/presentationml/2006/main">
  <p:tag name="DVSHAPEID" val="4EawALBgMmmG6LkaqBRpgk"/>
</p:tagLst>
</file>

<file path=ppt/tags/tag3.xml><?xml version="1.0" encoding="utf-8"?>
<p:tagLst xmlns:a="http://schemas.openxmlformats.org/drawingml/2006/main" xmlns:r="http://schemas.openxmlformats.org/officeDocument/2006/relationships" xmlns:p="http://schemas.openxmlformats.org/presentationml/2006/main">
  <p:tag name="DVSHAPEID" val="VqmGfNrAV3YfAN0OTVtMHt"/>
</p:tagLst>
</file>

<file path=ppt/tags/tag30.xml><?xml version="1.0" encoding="utf-8"?>
<p:tagLst xmlns:a="http://schemas.openxmlformats.org/drawingml/2006/main" xmlns:r="http://schemas.openxmlformats.org/officeDocument/2006/relationships" xmlns:p="http://schemas.openxmlformats.org/presentationml/2006/main">
  <p:tag name="DVSHAPEID" val="SLvtntQvogWxQWVqX8PERu"/>
</p:tagLst>
</file>

<file path=ppt/tags/tag31.xml><?xml version="1.0" encoding="utf-8"?>
<p:tagLst xmlns:a="http://schemas.openxmlformats.org/drawingml/2006/main" xmlns:r="http://schemas.openxmlformats.org/officeDocument/2006/relationships" xmlns:p="http://schemas.openxmlformats.org/presentationml/2006/main">
  <p:tag name="DVSHAPEID" val="igiVjbKZLSlKLp07n7pgY5"/>
</p:tagLst>
</file>

<file path=ppt/tags/tag32.xml><?xml version="1.0" encoding="utf-8"?>
<p:tagLst xmlns:a="http://schemas.openxmlformats.org/drawingml/2006/main" xmlns:r="http://schemas.openxmlformats.org/officeDocument/2006/relationships" xmlns:p="http://schemas.openxmlformats.org/presentationml/2006/main">
  <p:tag name="DVSHAPEID" val="KzUofZEIABsosebs9FLpu4"/>
</p:tagLst>
</file>

<file path=ppt/tags/tag33.xml><?xml version="1.0" encoding="utf-8"?>
<p:tagLst xmlns:a="http://schemas.openxmlformats.org/drawingml/2006/main" xmlns:r="http://schemas.openxmlformats.org/officeDocument/2006/relationships" xmlns:p="http://schemas.openxmlformats.org/presentationml/2006/main">
  <p:tag name="DVSHAPEID" val="b6awpPKHeBwcwI0VWKk2hK"/>
</p:tagLst>
</file>

<file path=ppt/tags/tag34.xml><?xml version="1.0" encoding="utf-8"?>
<p:tagLst xmlns:a="http://schemas.openxmlformats.org/drawingml/2006/main" xmlns:r="http://schemas.openxmlformats.org/officeDocument/2006/relationships" xmlns:p="http://schemas.openxmlformats.org/presentationml/2006/main">
  <p:tag name="DVSHAPEID" val="hnWMVVYKvyAFnNdIAOYTmR"/>
</p:tagLst>
</file>

<file path=ppt/tags/tag35.xml><?xml version="1.0" encoding="utf-8"?>
<p:tagLst xmlns:a="http://schemas.openxmlformats.org/drawingml/2006/main" xmlns:r="http://schemas.openxmlformats.org/officeDocument/2006/relationships" xmlns:p="http://schemas.openxmlformats.org/presentationml/2006/main">
  <p:tag name="DVSHAPEID" val="SfIsreI04sMrONzDUPJu6X"/>
</p:tagLst>
</file>

<file path=ppt/tags/tag36.xml><?xml version="1.0" encoding="utf-8"?>
<p:tagLst xmlns:a="http://schemas.openxmlformats.org/drawingml/2006/main" xmlns:r="http://schemas.openxmlformats.org/officeDocument/2006/relationships" xmlns:p="http://schemas.openxmlformats.org/presentationml/2006/main">
  <p:tag name="DVSHAPEID" val="CQldHeaw4onquG3ttJ2uu8"/>
</p:tagLst>
</file>

<file path=ppt/tags/tag37.xml><?xml version="1.0" encoding="utf-8"?>
<p:tagLst xmlns:a="http://schemas.openxmlformats.org/drawingml/2006/main" xmlns:r="http://schemas.openxmlformats.org/officeDocument/2006/relationships" xmlns:p="http://schemas.openxmlformats.org/presentationml/2006/main">
  <p:tag name="DVSHAPEID" val="TWYp8XU9aSKVDR7ewtQyno"/>
</p:tagLst>
</file>

<file path=ppt/tags/tag38.xml><?xml version="1.0" encoding="utf-8"?>
<p:tagLst xmlns:a="http://schemas.openxmlformats.org/drawingml/2006/main" xmlns:r="http://schemas.openxmlformats.org/officeDocument/2006/relationships" xmlns:p="http://schemas.openxmlformats.org/presentationml/2006/main">
  <p:tag name="DVSHAPEID" val="4oiTzqlZrBttXoei5cCUeu"/>
</p:tagLst>
</file>

<file path=ppt/tags/tag39.xml><?xml version="1.0" encoding="utf-8"?>
<p:tagLst xmlns:a="http://schemas.openxmlformats.org/drawingml/2006/main" xmlns:r="http://schemas.openxmlformats.org/officeDocument/2006/relationships" xmlns:p="http://schemas.openxmlformats.org/presentationml/2006/main">
  <p:tag name="DVSHAPEID" val="Fz3clfcyDVKuRA6fntOar8"/>
</p:tagLst>
</file>

<file path=ppt/tags/tag4.xml><?xml version="1.0" encoding="utf-8"?>
<p:tagLst xmlns:a="http://schemas.openxmlformats.org/drawingml/2006/main" xmlns:r="http://schemas.openxmlformats.org/officeDocument/2006/relationships" xmlns:p="http://schemas.openxmlformats.org/presentationml/2006/main">
  <p:tag name="DVSHAPEID" val="pPURfeSeYL5Mq8blyxRuvB"/>
</p:tagLst>
</file>

<file path=ppt/tags/tag40.xml><?xml version="1.0" encoding="utf-8"?>
<p:tagLst xmlns:a="http://schemas.openxmlformats.org/drawingml/2006/main" xmlns:r="http://schemas.openxmlformats.org/officeDocument/2006/relationships" xmlns:p="http://schemas.openxmlformats.org/presentationml/2006/main">
  <p:tag name="DVSHAPEID" val="r9TI0eoDWt9zIJQm56MTYx"/>
</p:tagLst>
</file>

<file path=ppt/tags/tag41.xml><?xml version="1.0" encoding="utf-8"?>
<p:tagLst xmlns:a="http://schemas.openxmlformats.org/drawingml/2006/main" xmlns:r="http://schemas.openxmlformats.org/officeDocument/2006/relationships" xmlns:p="http://schemas.openxmlformats.org/presentationml/2006/main">
  <p:tag name="DVSHAPEID" val="JsxDbPO8633w7TjDeY9ZZh"/>
</p:tagLst>
</file>

<file path=ppt/tags/tag42.xml><?xml version="1.0" encoding="utf-8"?>
<p:tagLst xmlns:a="http://schemas.openxmlformats.org/drawingml/2006/main" xmlns:r="http://schemas.openxmlformats.org/officeDocument/2006/relationships" xmlns:p="http://schemas.openxmlformats.org/presentationml/2006/main">
  <p:tag name="DVSHAPEID" val="lhSnp0oInyaUqqbm2zONm5"/>
</p:tagLst>
</file>

<file path=ppt/tags/tag43.xml><?xml version="1.0" encoding="utf-8"?>
<p:tagLst xmlns:a="http://schemas.openxmlformats.org/drawingml/2006/main" xmlns:r="http://schemas.openxmlformats.org/officeDocument/2006/relationships" xmlns:p="http://schemas.openxmlformats.org/presentationml/2006/main">
  <p:tag name="DVSHAPEID" val="wbBW3sRNJYys7fLNpOKoGv"/>
</p:tagLst>
</file>

<file path=ppt/tags/tag44.xml><?xml version="1.0" encoding="utf-8"?>
<p:tagLst xmlns:a="http://schemas.openxmlformats.org/drawingml/2006/main" xmlns:r="http://schemas.openxmlformats.org/officeDocument/2006/relationships" xmlns:p="http://schemas.openxmlformats.org/presentationml/2006/main">
  <p:tag name="DVSHAPEID" val="mdtSrSVAabUfKGMtXWQzOc"/>
</p:tagLst>
</file>

<file path=ppt/tags/tag45.xml><?xml version="1.0" encoding="utf-8"?>
<p:tagLst xmlns:a="http://schemas.openxmlformats.org/drawingml/2006/main" xmlns:r="http://schemas.openxmlformats.org/officeDocument/2006/relationships" xmlns:p="http://schemas.openxmlformats.org/presentationml/2006/main">
  <p:tag name="DVSHAPEID" val="mXjWBea03Xp1Pntb0ZS9Nm"/>
</p:tagLst>
</file>

<file path=ppt/tags/tag46.xml><?xml version="1.0" encoding="utf-8"?>
<p:tagLst xmlns:a="http://schemas.openxmlformats.org/drawingml/2006/main" xmlns:r="http://schemas.openxmlformats.org/officeDocument/2006/relationships" xmlns:p="http://schemas.openxmlformats.org/presentationml/2006/main">
  <p:tag name="DVSHAPEID" val="xRu41WQNy6GaRvzugHq97X"/>
</p:tagLst>
</file>

<file path=ppt/tags/tag47.xml><?xml version="1.0" encoding="utf-8"?>
<p:tagLst xmlns:a="http://schemas.openxmlformats.org/drawingml/2006/main" xmlns:r="http://schemas.openxmlformats.org/officeDocument/2006/relationships" xmlns:p="http://schemas.openxmlformats.org/presentationml/2006/main">
  <p:tag name="DVSHAPEID" val="QJRoZLVRHFoZqrswdd9gpj"/>
</p:tagLst>
</file>

<file path=ppt/tags/tag48.xml><?xml version="1.0" encoding="utf-8"?>
<p:tagLst xmlns:a="http://schemas.openxmlformats.org/drawingml/2006/main" xmlns:r="http://schemas.openxmlformats.org/officeDocument/2006/relationships" xmlns:p="http://schemas.openxmlformats.org/presentationml/2006/main">
  <p:tag name="DVSHAPEID" val="lFwXCvIaJEeA1LdCW5RGo0"/>
</p:tagLst>
</file>

<file path=ppt/tags/tag49.xml><?xml version="1.0" encoding="utf-8"?>
<p:tagLst xmlns:a="http://schemas.openxmlformats.org/drawingml/2006/main" xmlns:r="http://schemas.openxmlformats.org/officeDocument/2006/relationships" xmlns:p="http://schemas.openxmlformats.org/presentationml/2006/main">
  <p:tag name="DVSHAPEID" val="LR472KtcZRxwnbS19p8wWJ"/>
</p:tagLst>
</file>

<file path=ppt/tags/tag5.xml><?xml version="1.0" encoding="utf-8"?>
<p:tagLst xmlns:a="http://schemas.openxmlformats.org/drawingml/2006/main" xmlns:r="http://schemas.openxmlformats.org/officeDocument/2006/relationships" xmlns:p="http://schemas.openxmlformats.org/presentationml/2006/main">
  <p:tag name="DVSHAPEID" val="vEpr8EHT0Sar1xMoxdHH5c"/>
</p:tagLst>
</file>

<file path=ppt/tags/tag50.xml><?xml version="1.0" encoding="utf-8"?>
<p:tagLst xmlns:a="http://schemas.openxmlformats.org/drawingml/2006/main" xmlns:r="http://schemas.openxmlformats.org/officeDocument/2006/relationships" xmlns:p="http://schemas.openxmlformats.org/presentationml/2006/main">
  <p:tag name="DVSHAPEID" val="KQqHiBh4oJVkTESutYHwEn"/>
</p:tagLst>
</file>

<file path=ppt/tags/tag51.xml><?xml version="1.0" encoding="utf-8"?>
<p:tagLst xmlns:a="http://schemas.openxmlformats.org/drawingml/2006/main" xmlns:r="http://schemas.openxmlformats.org/officeDocument/2006/relationships" xmlns:p="http://schemas.openxmlformats.org/presentationml/2006/main">
  <p:tag name="DVSHAPEID" val="3un2JUVsxR427eHlrSVVtO"/>
</p:tagLst>
</file>

<file path=ppt/tags/tag52.xml><?xml version="1.0" encoding="utf-8"?>
<p:tagLst xmlns:a="http://schemas.openxmlformats.org/drawingml/2006/main" xmlns:r="http://schemas.openxmlformats.org/officeDocument/2006/relationships" xmlns:p="http://schemas.openxmlformats.org/presentationml/2006/main">
  <p:tag name="DVSECTIONID" val="wKz7EU4IIaCFcptVzvrpw6"/>
</p:tagLst>
</file>

<file path=ppt/tags/tag53.xml><?xml version="1.0" encoding="utf-8"?>
<p:tagLst xmlns:a="http://schemas.openxmlformats.org/drawingml/2006/main" xmlns:r="http://schemas.openxmlformats.org/officeDocument/2006/relationships" xmlns:p="http://schemas.openxmlformats.org/presentationml/2006/main">
  <p:tag name="DVSHAPEID" val="B2ie9FWaPp5nNVjgRm9Wb4"/>
</p:tagLst>
</file>

<file path=ppt/tags/tag54.xml><?xml version="1.0" encoding="utf-8"?>
<p:tagLst xmlns:a="http://schemas.openxmlformats.org/drawingml/2006/main" xmlns:r="http://schemas.openxmlformats.org/officeDocument/2006/relationships" xmlns:p="http://schemas.openxmlformats.org/presentationml/2006/main">
  <p:tag name="DVSHAPEID" val="gRxEM7wPBJTeTkKvLgvn1E"/>
</p:tagLst>
</file>

<file path=ppt/tags/tag55.xml><?xml version="1.0" encoding="utf-8"?>
<p:tagLst xmlns:a="http://schemas.openxmlformats.org/drawingml/2006/main" xmlns:r="http://schemas.openxmlformats.org/officeDocument/2006/relationships" xmlns:p="http://schemas.openxmlformats.org/presentationml/2006/main">
  <p:tag name="DVSHAPEID" val="WJrM1b0yMxCwMqHuTOE0Om"/>
</p:tagLst>
</file>

<file path=ppt/tags/tag56.xml><?xml version="1.0" encoding="utf-8"?>
<p:tagLst xmlns:a="http://schemas.openxmlformats.org/drawingml/2006/main" xmlns:r="http://schemas.openxmlformats.org/officeDocument/2006/relationships" xmlns:p="http://schemas.openxmlformats.org/presentationml/2006/main">
  <p:tag name="DVSHAPEID" val="uy2YvmBTqN2CUNcZ6kO2Xm"/>
</p:tagLst>
</file>

<file path=ppt/tags/tag57.xml><?xml version="1.0" encoding="utf-8"?>
<p:tagLst xmlns:a="http://schemas.openxmlformats.org/drawingml/2006/main" xmlns:r="http://schemas.openxmlformats.org/officeDocument/2006/relationships" xmlns:p="http://schemas.openxmlformats.org/presentationml/2006/main">
  <p:tag name="DVSECTIONID" val="GUvQSkaOYLDJGiRPLZHHvr"/>
</p:tagLst>
</file>

<file path=ppt/tags/tag58.xml><?xml version="1.0" encoding="utf-8"?>
<p:tagLst xmlns:a="http://schemas.openxmlformats.org/drawingml/2006/main" xmlns:r="http://schemas.openxmlformats.org/officeDocument/2006/relationships" xmlns:p="http://schemas.openxmlformats.org/presentationml/2006/main">
  <p:tag name="DVSHAPEID" val="BmyjNgmHJ1PAfTK2FDXT6P"/>
</p:tagLst>
</file>

<file path=ppt/tags/tag59.xml><?xml version="1.0" encoding="utf-8"?>
<p:tagLst xmlns:a="http://schemas.openxmlformats.org/drawingml/2006/main" xmlns:r="http://schemas.openxmlformats.org/officeDocument/2006/relationships" xmlns:p="http://schemas.openxmlformats.org/presentationml/2006/main">
  <p:tag name="DVSHAPEID" val="u9vTiTIjbLo7WFqbykwJ41"/>
</p:tagLst>
</file>

<file path=ppt/tags/tag6.xml><?xml version="1.0" encoding="utf-8"?>
<p:tagLst xmlns:a="http://schemas.openxmlformats.org/drawingml/2006/main" xmlns:r="http://schemas.openxmlformats.org/officeDocument/2006/relationships" xmlns:p="http://schemas.openxmlformats.org/presentationml/2006/main">
  <p:tag name="DVSHAPEID" val="9NmRDymWUdYOjfrN5ew4Lc"/>
</p:tagLst>
</file>

<file path=ppt/tags/tag7.xml><?xml version="1.0" encoding="utf-8"?>
<p:tagLst xmlns:a="http://schemas.openxmlformats.org/drawingml/2006/main" xmlns:r="http://schemas.openxmlformats.org/officeDocument/2006/relationships" xmlns:p="http://schemas.openxmlformats.org/presentationml/2006/main">
  <p:tag name="DVSHAPEID" val="CY7DyaZDNOwivC5g19w3XX"/>
</p:tagLst>
</file>

<file path=ppt/tags/tag8.xml><?xml version="1.0" encoding="utf-8"?>
<p:tagLst xmlns:a="http://schemas.openxmlformats.org/drawingml/2006/main" xmlns:r="http://schemas.openxmlformats.org/officeDocument/2006/relationships" xmlns:p="http://schemas.openxmlformats.org/presentationml/2006/main">
  <p:tag name="DVSHAPEID" val="tcdxWK7sa0rWbnKZ0cWhpa"/>
</p:tagLst>
</file>

<file path=ppt/tags/tag9.xml><?xml version="1.0" encoding="utf-8"?>
<p:tagLst xmlns:a="http://schemas.openxmlformats.org/drawingml/2006/main" xmlns:r="http://schemas.openxmlformats.org/officeDocument/2006/relationships" xmlns:p="http://schemas.openxmlformats.org/presentationml/2006/main">
  <p:tag name="DVSHAPEID" val="h1KPIOcnxHeFvUq1dfwkDw"/>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34104</TotalTime>
  <Words>6098</Words>
  <Application>Microsoft Office PowerPoint</Application>
  <PresentationFormat>On-screen Show (4:3)</PresentationFormat>
  <Paragraphs>1414</Paragraphs>
  <Slides>107</Slides>
  <Notes>20</Notes>
  <HiddenSlides>1</HiddenSlides>
  <MMClips>0</MMClips>
  <ScaleCrop>false</ScaleCrop>
  <HeadingPairs>
    <vt:vector size="8" baseType="variant">
      <vt:variant>
        <vt:lpstr>Fonts Used</vt:lpstr>
      </vt:variant>
      <vt:variant>
        <vt:i4>20</vt:i4>
      </vt: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29" baseType="lpstr">
      <vt:lpstr>MS PGothic</vt:lpstr>
      <vt:lpstr>MS PGothic</vt:lpstr>
      <vt:lpstr>Andalus</vt:lpstr>
      <vt:lpstr>Arial</vt:lpstr>
      <vt:lpstr>Arial Narrow</vt:lpstr>
      <vt:lpstr>Cambria Math</vt:lpstr>
      <vt:lpstr>CMSS!12</vt:lpstr>
      <vt:lpstr>CMSS12</vt:lpstr>
      <vt:lpstr>Comic Sans MS</vt:lpstr>
      <vt:lpstr>Consolas</vt:lpstr>
      <vt:lpstr>Courier New</vt:lpstr>
      <vt:lpstr>Gill Sans MT</vt:lpstr>
      <vt:lpstr>Symbol</vt:lpstr>
      <vt:lpstr>Tahoma</vt:lpstr>
      <vt:lpstr>Times New Roman</vt:lpstr>
      <vt:lpstr>TimesNewRomanPS-BoldMT</vt:lpstr>
      <vt:lpstr>TimesNewRomanPS-ItalicMT</vt:lpstr>
      <vt:lpstr>TimesNewRomanPSMT</vt:lpstr>
      <vt:lpstr>Wingdings</vt:lpstr>
      <vt:lpstr>ZapfDingbats</vt:lpstr>
      <vt:lpstr>Default Design</vt:lpstr>
      <vt:lpstr>Clip</vt:lpstr>
      <vt:lpstr>PowerPoint Presentation</vt:lpstr>
      <vt:lpstr>Chapter 3: Transport Layer</vt:lpstr>
      <vt:lpstr>Chapter 3 outline</vt:lpstr>
      <vt:lpstr>Transport Layer Design Issues</vt:lpstr>
      <vt:lpstr>Transport Layer Design Issues</vt:lpstr>
      <vt:lpstr>Transport Layer Functions</vt:lpstr>
      <vt:lpstr>Protocol Layers</vt:lpstr>
      <vt:lpstr>Transport Layer Functions</vt:lpstr>
      <vt:lpstr>Chapter 3 outline</vt:lpstr>
      <vt:lpstr>Multiplexing/demultiplexing</vt:lpstr>
      <vt:lpstr>Defining multiplexing</vt:lpstr>
      <vt:lpstr>How demultiplexing works</vt:lpstr>
      <vt:lpstr>User Datagram Protocol (UDP) </vt:lpstr>
      <vt:lpstr>A UDP socket is fully identified by a two-tuple consisting of a destination IP address and a destination port number. As a consequence</vt:lpstr>
      <vt:lpstr>Connection-oriented demux</vt:lpstr>
      <vt:lpstr>Connection-oriented demux: example</vt:lpstr>
      <vt:lpstr>Connection-oriented demux: example</vt:lpstr>
      <vt:lpstr>Chapter 3 outline</vt:lpstr>
      <vt:lpstr>UDP: User Datagram Protocol [RFC 768]</vt:lpstr>
      <vt:lpstr>UDP: segment header</vt:lpstr>
      <vt:lpstr>Error Detection: UDP checksum</vt:lpstr>
      <vt:lpstr>Error Detection: UDP checksum</vt:lpstr>
      <vt:lpstr>Error Detection: UDP checksum</vt:lpstr>
      <vt:lpstr>1’s and 2’s complement</vt:lpstr>
      <vt:lpstr>1’s and 2’s complement (cont.)</vt:lpstr>
      <vt:lpstr>Error Detection: Internet checksum: example</vt:lpstr>
      <vt:lpstr>UDP Summary</vt:lpstr>
      <vt:lpstr>Chapter 3 outline</vt:lpstr>
      <vt:lpstr>Principles of reliable data transfer</vt:lpstr>
      <vt:lpstr>Principles of reliable data transfer (rdt)</vt:lpstr>
      <vt:lpstr>Principles of reliable data transfer</vt:lpstr>
      <vt:lpstr>Reliable data transfer: getting started</vt:lpstr>
      <vt:lpstr>Reliable data transfer: getting started</vt:lpstr>
      <vt:lpstr>rdt1.0: reliable transfer over a reliable channel</vt:lpstr>
      <vt:lpstr>rdt2.0: channel with bit errors</vt:lpstr>
      <vt:lpstr>rdt2.0: channel with bit errors</vt:lpstr>
      <vt:lpstr>rdt2.0: FSM specification</vt:lpstr>
      <vt:lpstr>rdt2.0: operation with no errors</vt:lpstr>
      <vt:lpstr>rdt2.0: error scenario</vt:lpstr>
      <vt:lpstr>rdt2.0 has a fatal flaw!</vt:lpstr>
      <vt:lpstr>rdt2.1: sender, handles garbled ACK/NAKs</vt:lpstr>
      <vt:lpstr>rdt2.1: receiver, handles garbled ACK/NAKs</vt:lpstr>
      <vt:lpstr>rdt2.1: discussion</vt:lpstr>
      <vt:lpstr>rdt2.2: a NAK-free protocol</vt:lpstr>
      <vt:lpstr>rdt2.2: sender, receiver fragments</vt:lpstr>
      <vt:lpstr>rdt3.0: channels with errors and loss</vt:lpstr>
      <vt:lpstr>rdt3.0 sender</vt:lpstr>
      <vt:lpstr>rdt3.0 in action</vt:lpstr>
      <vt:lpstr>rdt3.0 in action</vt:lpstr>
      <vt:lpstr>Performance of rdt3.0</vt:lpstr>
      <vt:lpstr>PowerPoint Presentation</vt:lpstr>
      <vt:lpstr>Flow Control: do not want to send more which receiver can not take</vt:lpstr>
      <vt:lpstr> Flow Control  </vt:lpstr>
      <vt:lpstr>PowerPoint Presentation</vt:lpstr>
      <vt:lpstr>Sliding Window Operation</vt:lpstr>
      <vt:lpstr>Stop and wait </vt:lpstr>
      <vt:lpstr>PowerPoint Presentation</vt:lpstr>
      <vt:lpstr>Stop-and-wait Flow Control </vt:lpstr>
      <vt:lpstr>Sliding Window Protocol Efficiency </vt:lpstr>
      <vt:lpstr>PowerPoint Presentation</vt:lpstr>
      <vt:lpstr>Sliding Window Utilization: Effect of window size</vt:lpstr>
      <vt:lpstr>Efficiency Principle </vt:lpstr>
      <vt:lpstr>PowerPoint Presentation</vt:lpstr>
      <vt:lpstr>Retransmissions </vt:lpstr>
      <vt:lpstr>Go-Back-N ARQ  </vt:lpstr>
      <vt:lpstr>Selective Repeat ARQ </vt:lpstr>
      <vt:lpstr>Selective Repeat: Window Size </vt:lpstr>
      <vt:lpstr>Transport Layer Design Issues </vt:lpstr>
      <vt:lpstr>PowerPoint Presentation</vt:lpstr>
      <vt:lpstr>TCP</vt:lpstr>
      <vt:lpstr>Key Features of TCP</vt:lpstr>
      <vt:lpstr>Transmission Control Protocol </vt:lpstr>
      <vt:lpstr>TCP Segment Format (Cont)</vt:lpstr>
      <vt:lpstr>TCP Header Fields</vt:lpstr>
      <vt:lpstr>TCP Header (Cont)</vt:lpstr>
      <vt:lpstr>TCP Header (Cont)</vt:lpstr>
      <vt:lpstr>TCP Checksum Calculation</vt:lpstr>
      <vt:lpstr>TCP Header (Cont)</vt:lpstr>
      <vt:lpstr>TCP Options</vt:lpstr>
      <vt:lpstr>TCP Checksum</vt:lpstr>
      <vt:lpstr>TCP Connection Management</vt:lpstr>
      <vt:lpstr>TCP Sequence #s and ACKs</vt:lpstr>
      <vt:lpstr>TCP: Retransmission Scenarios</vt:lpstr>
      <vt:lpstr>RTT</vt:lpstr>
      <vt:lpstr>Smooth RTT</vt:lpstr>
      <vt:lpstr>TCP Round Trip Time and Timeout</vt:lpstr>
      <vt:lpstr>Principles of Congestion Control</vt:lpstr>
      <vt:lpstr>Causes/Costs of Congestion: Scenario 1 </vt:lpstr>
      <vt:lpstr>Approaches Towards Congestion Control</vt:lpstr>
      <vt:lpstr>TCP Congestion Control (2)</vt:lpstr>
      <vt:lpstr>Slow Start Congestion Control </vt:lpstr>
      <vt:lpstr>Slow Start Congestion Control </vt:lpstr>
      <vt:lpstr>TCP Congestion Avoidance</vt:lpstr>
      <vt:lpstr>TCP Fairness</vt:lpstr>
      <vt:lpstr>Why is TCP Fair?</vt:lpstr>
      <vt:lpstr>Fast Retransmit (slow start modifications)</vt:lpstr>
      <vt:lpstr>Summary</vt:lpstr>
      <vt:lpstr>Slow Start Congestion Control</vt:lpstr>
      <vt:lpstr>PowerPoint Presentation</vt:lpstr>
      <vt:lpstr>TCP ACK Generation [RFC 1122, RFC 2581]</vt:lpstr>
      <vt:lpstr>TCP socket and UDP Socet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3</dc:title>
  <dc:creator>Jim Kurose &amp; Keith Ross</dc:creator>
  <cp:lastModifiedBy>USER</cp:lastModifiedBy>
  <cp:revision>451</cp:revision>
  <cp:lastPrinted>2000-04-27T09:23:27Z</cp:lastPrinted>
  <dcterms:created xsi:type="dcterms:W3CDTF">1999-10-08T19:08:27Z</dcterms:created>
  <dcterms:modified xsi:type="dcterms:W3CDTF">2019-04-10T18:30:57Z</dcterms:modified>
</cp:coreProperties>
</file>