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66" r:id="rId2"/>
    <p:sldId id="256" r:id="rId3"/>
    <p:sldId id="267" r:id="rId4"/>
    <p:sldId id="294" r:id="rId5"/>
    <p:sldId id="268" r:id="rId6"/>
    <p:sldId id="295" r:id="rId7"/>
    <p:sldId id="296" r:id="rId8"/>
    <p:sldId id="297" r:id="rId9"/>
    <p:sldId id="298" r:id="rId10"/>
    <p:sldId id="299" r:id="rId11"/>
    <p:sldId id="300" r:id="rId12"/>
    <p:sldId id="269" r:id="rId13"/>
    <p:sldId id="273" r:id="rId14"/>
    <p:sldId id="274" r:id="rId15"/>
    <p:sldId id="301" r:id="rId16"/>
    <p:sldId id="302" r:id="rId17"/>
    <p:sldId id="304" r:id="rId18"/>
    <p:sldId id="305" r:id="rId19"/>
    <p:sldId id="277" r:id="rId20"/>
    <p:sldId id="282" r:id="rId21"/>
    <p:sldId id="283" r:id="rId22"/>
    <p:sldId id="284" r:id="rId23"/>
    <p:sldId id="285" r:id="rId24"/>
    <p:sldId id="286" r:id="rId25"/>
    <p:sldId id="287" r:id="rId26"/>
    <p:sldId id="316" r:id="rId27"/>
    <p:sldId id="317" r:id="rId28"/>
    <p:sldId id="318" r:id="rId29"/>
    <p:sldId id="288" r:id="rId30"/>
    <p:sldId id="307" r:id="rId31"/>
    <p:sldId id="289" r:id="rId32"/>
    <p:sldId id="329" r:id="rId33"/>
    <p:sldId id="324" r:id="rId34"/>
    <p:sldId id="330" r:id="rId35"/>
    <p:sldId id="309" r:id="rId36"/>
    <p:sldId id="312" r:id="rId37"/>
    <p:sldId id="328" r:id="rId38"/>
    <p:sldId id="313" r:id="rId39"/>
    <p:sldId id="290" r:id="rId40"/>
    <p:sldId id="291" r:id="rId41"/>
    <p:sldId id="319" r:id="rId42"/>
    <p:sldId id="321" r:id="rId43"/>
    <p:sldId id="315" r:id="rId44"/>
    <p:sldId id="322" r:id="rId45"/>
    <p:sldId id="323" r:id="rId46"/>
    <p:sldId id="320" r:id="rId47"/>
    <p:sldId id="292" r:id="rId48"/>
    <p:sldId id="311" r:id="rId49"/>
    <p:sldId id="327" r:id="rId5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00"/>
    <a:srgbClr val="DDDDDD"/>
    <a:srgbClr val="FFCCFF"/>
    <a:srgbClr val="FF99CC"/>
    <a:srgbClr val="CCFF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58" d="100"/>
          <a:sy n="58" d="100"/>
        </p:scale>
        <p:origin x="4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16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10E52F8C-2FC3-4302-91C0-DD07547AC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ea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9B5FF35-F164-4291-9340-6C453ABE3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4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1DD2A04-5C15-4553-9520-C0E56CA1BA8D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15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\caption{TCP Slow Start}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\begin{algorithmic}[1]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\STATE{Initialization: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\REPEAT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\FOR{each segment ACKed}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  \STATE{$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+ 1$}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\ENDFOR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\UNTIL{loss event or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&gt; threshold$}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\end{algorithmic}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\end{algorithm}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63F2AFF-8A5F-4B77-9D55-0A72A7001027}" type="slidenum">
              <a:rPr lang="en-US" sz="1200" smtClean="0"/>
              <a:pPr/>
              <a:t>49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694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AC1297D-5ABE-424E-A41C-FAB4B49FD9AD}" type="slidenum">
              <a:rPr lang="en-US" sz="1200" smtClean="0"/>
              <a:pPr/>
              <a:t>15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2089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6372281-2FC0-4A98-B685-E70827B7CE9D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1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4D56943-809A-4E2C-8B0A-4ABD81D36DB9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B4CD2CA-713F-43DA-919F-C7DB44E262CC}" type="slidenum">
              <a:rPr lang="en-US" sz="1200" smtClean="0"/>
              <a:pPr/>
              <a:t>18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10196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\caption{TCP Slow Start}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\begin{algorithmic}[1]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\STATE{Initialization: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\REPEAT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\FOR{each segment ACKed}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  \STATE{$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+ 1$}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\ENDFOR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\UNTIL{loss event or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&gt; threshold$}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\end{algorithmic}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\end{algorithm}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24B6793-1CDE-4A75-AA44-51A8A83226EF}" type="slidenum">
              <a:rPr lang="en-US" sz="1200" smtClean="0"/>
              <a:pPr/>
              <a:t>29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07308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\caption{TCP Slow Start}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\begin{algorithmic}[1]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\STATE{Initialization: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\REPEAT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\FOR{each segment ACKed}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  \STATE{$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\</a:t>
            </a:r>
            <a:r>
              <a:rPr lang="en-US" dirty="0" err="1" smtClean="0">
                <a:ea typeface="Times New Roman"/>
                <a:cs typeface="+mn-cs"/>
              </a:rPr>
              <a:t>leftarrow</a:t>
            </a:r>
            <a:r>
              <a:rPr lang="en-US" dirty="0" smtClean="0">
                <a:ea typeface="Times New Roman"/>
                <a:cs typeface="+mn-cs"/>
              </a:rPr>
              <a:t> 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+ 1$}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  \ENDFOR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\UNTIL{loss event or $</a:t>
            </a:r>
            <a:r>
              <a:rPr lang="en-US" dirty="0" err="1" smtClean="0">
                <a:ea typeface="Times New Roman"/>
                <a:cs typeface="+mn-cs"/>
              </a:rPr>
              <a:t>cwnd</a:t>
            </a:r>
            <a:r>
              <a:rPr lang="en-US" dirty="0" smtClean="0">
                <a:ea typeface="Times New Roman"/>
                <a:cs typeface="+mn-cs"/>
              </a:rPr>
              <a:t> &gt; threshold$}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\end{algorithmic}</a:t>
            </a:r>
          </a:p>
          <a:p>
            <a:pPr>
              <a:defRPr/>
            </a:pPr>
            <a:r>
              <a:rPr lang="en-US" dirty="0" smtClean="0">
                <a:ea typeface="Times New Roman"/>
                <a:cs typeface="+mn-cs"/>
              </a:rPr>
              <a:t>\end{algorithm}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56C302E-D02F-459B-A8BE-5C618B2D0C75}" type="slidenum">
              <a:rPr lang="en-US" sz="1200" smtClean="0"/>
              <a:pPr/>
              <a:t>30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201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\begin{algorithm}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\caption{TCP Congestion Avoidance}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\begin{algorithmic}[1]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\STATE{// Slow start is over;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threshold$}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\REPEAT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\FOR{every $w$ segments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ACKed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\STATE{$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leftarrow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+ 1$}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\ENDFOR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\UNTIL{loss event}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\STATE{$threshold 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leftarrow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/2$}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\STATE{$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leftarrow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1$}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\STATE{Perform slow start$^{*}$}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\end{algorithmic}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\end{algorithm}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BD05240-A605-4987-9632-530F4B7CEDEB}" type="slidenum">
              <a:rPr lang="en-US" sz="1200" smtClean="0"/>
              <a:pPr/>
              <a:t>31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4497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\begin{algorithm}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\caption{TCP Congestion Avoidance}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\begin{algorithmic}[1]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\STATE{// Slow start is over; $cwnd &gt; threshold$}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\REPEAT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  \FOR{every $w$ segments ACKed}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    \STATE{$cwnd \leftarrow cwnd + 1$}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  \ENDFOR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\UNTIL{loss event}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\STATE{$threshold \leftarrow cwnd/2$}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\STATE{$cwnd \leftarrow 1$}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\STATE{Perform slow start$^{*}$}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\end{algorithmic}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\end{algorithm}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DA9F3CD-54B2-4254-9699-ED2C64571D07}" type="slidenum">
              <a:rPr lang="en-US" sz="1200" smtClean="0"/>
              <a:pPr/>
              <a:t>35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2300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2ED24-5B65-4166-BECE-45AB49A55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469B7-203F-4758-9A3A-0DD05ED34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06F8E-0CB2-4D90-9AEF-EE7641EFD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EB2DC-89DB-4AE9-88C5-415899762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956FF-2EFA-4647-A690-8645E1FEC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61AE-08FE-4AFF-B1C1-846E15AD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CC17-2199-4F2C-8DA6-A60D9302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5564-882D-4FBC-9875-D6C43E53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EE5C-A4C9-44E9-B5F1-9C39C541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CE6ED-D6C1-4EBD-BA75-99252E8ED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155EA-2CDB-4FF4-9E41-8D4C2663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en-US"/>
              <a:t>2: Transport Layer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fld id="{E69B7050-B632-48FB-8F8B-74A9FD532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MS PGothic" pitchFamily="34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MS PGothic" pitchFamily="34" charset="-128"/>
          <a:cs typeface="Times New Roma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MS PGothic" pitchFamily="34" charset="-128"/>
          <a:cs typeface="Times New Roma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MS PGothic" pitchFamily="34" charset="-128"/>
          <a:cs typeface="Times New Roma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MS PGothic" pitchFamily="34" charset="-128"/>
          <a:cs typeface="Times New Roman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Times New Roman"/>
          <a:cs typeface="Times New Roman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Times New Roman"/>
          <a:cs typeface="Times New Roman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Times New Roman"/>
          <a:cs typeface="Times New Roman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Times New Roman"/>
          <a:cs typeface="Times New Roman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tags" Target="../tags/tag25.xml"/><Relationship Id="rId39" Type="http://schemas.openxmlformats.org/officeDocument/2006/relationships/tags" Target="../tags/tag38.xml"/><Relationship Id="rId21" Type="http://schemas.openxmlformats.org/officeDocument/2006/relationships/tags" Target="../tags/tag20.xml"/><Relationship Id="rId34" Type="http://schemas.openxmlformats.org/officeDocument/2006/relationships/tags" Target="../tags/tag33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50" Type="http://schemas.openxmlformats.org/officeDocument/2006/relationships/tags" Target="../tags/tag49.xml"/><Relationship Id="rId55" Type="http://schemas.openxmlformats.org/officeDocument/2006/relationships/oleObject" Target="../embeddings/oleObject8.bin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image" Target="../media/image14.wmf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notesSlide" Target="../notesSlides/notesSlide2.xml"/><Relationship Id="rId1" Type="http://schemas.openxmlformats.org/officeDocument/2006/relationships/vmlDrawing" Target="../drawings/vmlDrawing4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oleObject" Target="../embeddings/oleObject9.bin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9091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Part 3: Transport Layer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30C7EF-9132-475B-AE6C-5BCA66FBC6F0}" type="slidenum">
              <a:rPr lang="en-US" sz="1400" smtClean="0"/>
              <a:pPr/>
              <a:t>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(Cont.)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577975"/>
            <a:ext cx="8437563" cy="1903413"/>
          </a:xfrm>
        </p:spPr>
        <p:txBody>
          <a:bodyPr/>
          <a:lstStyle/>
          <a:p>
            <a:r>
              <a:rPr lang="en-US" sz="2000" smtClean="0">
                <a:cs typeface="Times New Roman" pitchFamily="18" charset="0"/>
              </a:rPr>
              <a:t>Checksum is the 16-bit one's complement of the one's complement sum of a pseudo header of information from the IP header, the TCP header, and the data, padded with zero octets at the end (if necessary) to make a multiple of two octets. </a:t>
            </a:r>
          </a:p>
          <a:p>
            <a:r>
              <a:rPr lang="en-US" sz="2000" smtClean="0">
                <a:cs typeface="Times New Roman" pitchFamily="18" charset="0"/>
              </a:rPr>
              <a:t>Checksum field is filled with zeros initially </a:t>
            </a:r>
          </a:p>
          <a:p>
            <a:r>
              <a:rPr lang="en-US" sz="2000" smtClean="0">
                <a:cs typeface="Times New Roman" pitchFamily="18" charset="0"/>
              </a:rPr>
              <a:t>TCP length (in octet) is not transmitted but used in calculations. </a:t>
            </a:r>
          </a:p>
          <a:p>
            <a:r>
              <a:rPr lang="en-US" sz="2000" smtClean="0">
                <a:cs typeface="Times New Roman" pitchFamily="18" charset="0"/>
              </a:rPr>
              <a:t>Efficient implementation in RFC1071. 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A3F735C-F6D7-4D07-A786-1B029AA52CB3}" type="slidenum">
              <a:rPr lang="en-US" sz="1200" smtClean="0">
                <a:solidFill>
                  <a:srgbClr val="898989"/>
                </a:solidFill>
              </a:rPr>
              <a:pPr/>
              <a:t>10</a:t>
            </a:fld>
            <a:endParaRPr lang="en-US" sz="1200" smtClean="0">
              <a:solidFill>
                <a:srgbClr val="898989"/>
              </a:solidFill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788988" y="4876800"/>
            <a:ext cx="7583487" cy="627063"/>
            <a:chOff x="715604" y="4257060"/>
            <a:chExt cx="7583285" cy="627114"/>
          </a:xfrm>
        </p:grpSpPr>
        <p:pic>
          <p:nvPicPr>
            <p:cNvPr id="112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04" y="4274574"/>
              <a:ext cx="535305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064" y="4257060"/>
              <a:ext cx="240982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(Cont.)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42913" y="1238250"/>
            <a:ext cx="8437562" cy="1903413"/>
          </a:xfrm>
        </p:spPr>
        <p:txBody>
          <a:bodyPr/>
          <a:lstStyle/>
          <a:p>
            <a:r>
              <a:rPr lang="en-US" sz="2400" smtClean="0">
                <a:cs typeface="Times New Roman" pitchFamily="18" charset="0"/>
              </a:rPr>
              <a:t>Connection Establishment </a:t>
            </a:r>
          </a:p>
          <a:p>
            <a:pPr lvl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Three way handshake </a:t>
            </a:r>
          </a:p>
          <a:p>
            <a:pPr lvl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SYN flag set ⇒ Request for connection </a:t>
            </a:r>
          </a:p>
          <a:p>
            <a:r>
              <a:rPr lang="en-US" sz="2400" smtClean="0">
                <a:cs typeface="Times New Roman" pitchFamily="18" charset="0"/>
              </a:rPr>
              <a:t>Connection Termination q</a:t>
            </a:r>
          </a:p>
          <a:p>
            <a:pPr lvl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Close with FIN flag set </a:t>
            </a:r>
          </a:p>
          <a:p>
            <a:pPr lvl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Abort </a:t>
            </a:r>
          </a:p>
          <a:p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A9C3737-B1DB-4CDF-AE3B-C6EF7D32A457}" type="slidenum">
              <a:rPr lang="en-US" sz="1200" smtClean="0">
                <a:solidFill>
                  <a:srgbClr val="898989"/>
                </a:solidFill>
              </a:rPr>
              <a:pPr/>
              <a:t>11</a:t>
            </a:fld>
            <a:endParaRPr lang="en-US" sz="1200" smtClean="0">
              <a:solidFill>
                <a:srgbClr val="898989"/>
              </a:solidFill>
            </a:endParaRP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949700"/>
            <a:ext cx="23907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3821113"/>
            <a:ext cx="23050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661988" y="5943600"/>
            <a:ext cx="446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ISN=Initial Sequence Number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TCP Sequence #s and ACKs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2425" y="1295400"/>
            <a:ext cx="325755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000" b="1" u="sng" smtClean="0">
                <a:solidFill>
                  <a:srgbClr val="FF0000"/>
                </a:solidFill>
                <a:cs typeface="Times New Roman" pitchFamily="18" charset="0"/>
              </a:rPr>
              <a:t>Seq. #</a:t>
            </a:r>
            <a:r>
              <a:rPr lang="en-US" altLang="ja-JP" sz="2000" b="1" u="sng" smtClean="0">
                <a:solidFill>
                  <a:srgbClr val="FF0000"/>
                </a:solidFill>
                <a:cs typeface="Times New Roman" pitchFamily="18" charset="0"/>
              </a:rPr>
              <a:t>’s:</a:t>
            </a:r>
            <a:endParaRPr lang="en-US" altLang="ja-JP" sz="2000" b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Byte stream </a:t>
            </a:r>
            <a:r>
              <a:rPr lang="en-US" altLang="ja-JP" sz="2000" smtClean="0">
                <a:ea typeface="MS PGothic" pitchFamily="34" charset="-128"/>
                <a:cs typeface="Times New Roman" pitchFamily="18" charset="0"/>
              </a:rPr>
              <a:t>“number” of first byte in segment’s data</a:t>
            </a:r>
            <a:endParaRPr lang="en-US" altLang="ja-JP" sz="1800" smtClean="0">
              <a:ea typeface="MS PGothic" pitchFamily="34" charset="-128"/>
              <a:cs typeface="Times New Roman" pitchFamily="18" charset="0"/>
            </a:endParaRPr>
          </a:p>
          <a:p>
            <a:pPr eaLnBrk="1" hangingPunct="1">
              <a:buFont typeface="ZapfDingbats" pitchFamily="82" charset="2"/>
              <a:buNone/>
            </a:pPr>
            <a:r>
              <a:rPr lang="en-US" sz="2000" b="1" u="sng" smtClean="0">
                <a:solidFill>
                  <a:srgbClr val="FF0000"/>
                </a:solidFill>
                <a:cs typeface="Times New Roman" pitchFamily="18" charset="0"/>
              </a:rPr>
              <a:t>ACKs:</a:t>
            </a:r>
            <a:endParaRPr lang="en-US" sz="2000" b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Seq. # of next byte expected from other side</a:t>
            </a: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Cumulative ACK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000" b="1" u="sng" smtClean="0">
                <a:solidFill>
                  <a:srgbClr val="FF0000"/>
                </a:solidFill>
                <a:cs typeface="Times New Roman" pitchFamily="18" charset="0"/>
              </a:rPr>
              <a:t>Q:</a:t>
            </a:r>
            <a:r>
              <a:rPr lang="en-US" sz="2000" smtClean="0">
                <a:cs typeface="Times New Roman" pitchFamily="18" charset="0"/>
              </a:rPr>
              <a:t> How does receiver handle out-of-order segments?</a:t>
            </a: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A: TCP spec doesn</a:t>
            </a:r>
            <a:r>
              <a:rPr lang="en-US" altLang="ja-JP" sz="2000" smtClean="0">
                <a:ea typeface="MS PGothic" pitchFamily="34" charset="-128"/>
                <a:cs typeface="Times New Roman" pitchFamily="18" charset="0"/>
              </a:rPr>
              <a:t>’t say, up to implementer</a:t>
            </a:r>
            <a:endParaRPr lang="en-US" sz="2000" smtClean="0"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643867E-936C-4B63-B1BC-0B9F0DD7271B}" type="slidenum">
              <a:rPr lang="en-US" sz="1400" smtClean="0"/>
              <a:pPr/>
              <a:t>12</a:t>
            </a:fld>
            <a:endParaRPr lang="en-US" sz="1400" smtClean="0"/>
          </a:p>
        </p:txBody>
      </p:sp>
      <p:sp>
        <p:nvSpPr>
          <p:cNvPr id="13317" name="Line 23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22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Clip" r:id="rId5" imgW="1307079" imgH="1083682" progId="MS_ClipArt_Gallery.2">
                  <p:embed/>
                </p:oleObj>
              </mc:Choice>
              <mc:Fallback>
                <p:oleObj name="Clip" r:id="rId5" imgW="1307079" imgH="1083682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833938" y="1460500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cs typeface="Times New Roman" pitchFamily="18" charset="0"/>
              </a:rPr>
              <a:t>Host A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6815138" y="1450975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cs typeface="Times New Roman" pitchFamily="18" charset="0"/>
              </a:rPr>
              <a:t>Host B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 rot="706751">
            <a:off x="5013325" y="2219325"/>
            <a:ext cx="2354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Seq=42, ACK=79, data = </a:t>
            </a:r>
            <a:r>
              <a:rPr lang="ja-JP" altLang="en-US" sz="1400">
                <a:cs typeface="Times New Roman" pitchFamily="18" charset="0"/>
              </a:rPr>
              <a:t>‘</a:t>
            </a:r>
            <a:r>
              <a:rPr lang="en-US" altLang="ja-JP" sz="1400">
                <a:cs typeface="Times New Roman" pitchFamily="18" charset="0"/>
              </a:rPr>
              <a:t>C</a:t>
            </a:r>
            <a:r>
              <a:rPr lang="ja-JP" altLang="en-US" sz="1400">
                <a:cs typeface="Times New Roman" pitchFamily="18" charset="0"/>
              </a:rPr>
              <a:t>’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 rot="-844223">
            <a:off x="5068888" y="3276600"/>
            <a:ext cx="2354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Seq=79, ACK=43, data = </a:t>
            </a:r>
            <a:r>
              <a:rPr lang="ja-JP" altLang="en-US" sz="1400">
                <a:cs typeface="Times New Roman" pitchFamily="18" charset="0"/>
              </a:rPr>
              <a:t>‘</a:t>
            </a:r>
            <a:r>
              <a:rPr lang="en-US" altLang="ja-JP" sz="1400">
                <a:cs typeface="Times New Roman" pitchFamily="18" charset="0"/>
              </a:rPr>
              <a:t>C</a:t>
            </a:r>
            <a:r>
              <a:rPr lang="ja-JP" altLang="en-US" sz="1400">
                <a:cs typeface="Times New Roman" pitchFamily="18" charset="0"/>
              </a:rPr>
              <a:t>’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 rot="683987">
            <a:off x="5145088" y="4518025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400">
                <a:cs typeface="Times New Roman" pitchFamily="18" charset="0"/>
              </a:rPr>
              <a:t>Seq=43, ACK=80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4065588" y="1931988"/>
            <a:ext cx="61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User</a:t>
            </a:r>
          </a:p>
          <a:p>
            <a:r>
              <a:rPr lang="en-US" sz="1600">
                <a:cs typeface="Times New Roman" pitchFamily="18" charset="0"/>
              </a:rPr>
              <a:t>types</a:t>
            </a:r>
          </a:p>
          <a:p>
            <a:r>
              <a:rPr lang="ja-JP" altLang="en-US" sz="1600">
                <a:cs typeface="Times New Roman" pitchFamily="18" charset="0"/>
              </a:rPr>
              <a:t>‘</a:t>
            </a:r>
            <a:r>
              <a:rPr lang="en-US" altLang="ja-JP" sz="1600">
                <a:cs typeface="Times New Roman" pitchFamily="18" charset="0"/>
              </a:rPr>
              <a:t>C</a:t>
            </a:r>
            <a:r>
              <a:rPr lang="ja-JP" altLang="en-US" sz="1600">
                <a:cs typeface="Times New Roman" pitchFamily="18" charset="0"/>
              </a:rPr>
              <a:t>’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7" name="Text Box 20"/>
          <p:cNvSpPr txBox="1">
            <a:spLocks noChangeArrowheads="1"/>
          </p:cNvSpPr>
          <p:nvPr/>
        </p:nvSpPr>
        <p:spPr bwMode="auto">
          <a:xfrm>
            <a:off x="3816350" y="4046538"/>
            <a:ext cx="11239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ACKs</a:t>
            </a:r>
          </a:p>
          <a:p>
            <a:r>
              <a:rPr lang="en-US" sz="1600">
                <a:cs typeface="Times New Roman" pitchFamily="18" charset="0"/>
              </a:rPr>
              <a:t>receipt </a:t>
            </a:r>
          </a:p>
          <a:p>
            <a:r>
              <a:rPr lang="en-US" sz="1600">
                <a:cs typeface="Times New Roman" pitchFamily="18" charset="0"/>
              </a:rPr>
              <a:t>of echoed</a:t>
            </a:r>
          </a:p>
          <a:p>
            <a:r>
              <a:rPr lang="ja-JP" altLang="en-US" sz="1600">
                <a:cs typeface="Times New Roman" pitchFamily="18" charset="0"/>
              </a:rPr>
              <a:t>‘</a:t>
            </a:r>
            <a:r>
              <a:rPr lang="en-US" altLang="ja-JP" sz="1600">
                <a:cs typeface="Times New Roman" pitchFamily="18" charset="0"/>
              </a:rPr>
              <a:t>C</a:t>
            </a:r>
            <a:r>
              <a:rPr lang="ja-JP" altLang="en-US" sz="1600">
                <a:cs typeface="Times New Roman" pitchFamily="18" charset="0"/>
              </a:rPr>
              <a:t>’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8" name="Text Box 21"/>
          <p:cNvSpPr txBox="1">
            <a:spLocks noChangeArrowheads="1"/>
          </p:cNvSpPr>
          <p:nvPr/>
        </p:nvSpPr>
        <p:spPr bwMode="auto">
          <a:xfrm>
            <a:off x="7512050" y="2589213"/>
            <a:ext cx="11239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ACKs</a:t>
            </a:r>
          </a:p>
          <a:p>
            <a:r>
              <a:rPr lang="en-US" sz="1600">
                <a:cs typeface="Times New Roman" pitchFamily="18" charset="0"/>
              </a:rPr>
              <a:t>receipt of</a:t>
            </a:r>
          </a:p>
          <a:p>
            <a:r>
              <a:rPr lang="ja-JP" altLang="en-US" sz="1600">
                <a:cs typeface="Times New Roman" pitchFamily="18" charset="0"/>
              </a:rPr>
              <a:t>‘</a:t>
            </a:r>
            <a:r>
              <a:rPr lang="en-US" altLang="ja-JP" sz="1600">
                <a:cs typeface="Times New Roman" pitchFamily="18" charset="0"/>
              </a:rPr>
              <a:t>C</a:t>
            </a:r>
            <a:r>
              <a:rPr lang="ja-JP" altLang="en-US" sz="1600">
                <a:cs typeface="Times New Roman" pitchFamily="18" charset="0"/>
              </a:rPr>
              <a:t>’</a:t>
            </a:r>
            <a:r>
              <a:rPr lang="en-US" altLang="ja-JP" sz="1600">
                <a:cs typeface="Times New Roman" pitchFamily="18" charset="0"/>
              </a:rPr>
              <a:t>, echoes</a:t>
            </a:r>
          </a:p>
          <a:p>
            <a:r>
              <a:rPr lang="en-US" sz="1600">
                <a:cs typeface="Times New Roman" pitchFamily="18" charset="0"/>
              </a:rPr>
              <a:t>back </a:t>
            </a:r>
            <a:r>
              <a:rPr lang="ja-JP" altLang="en-US" sz="1600">
                <a:cs typeface="Times New Roman" pitchFamily="18" charset="0"/>
              </a:rPr>
              <a:t>‘</a:t>
            </a:r>
            <a:r>
              <a:rPr lang="en-US" altLang="ja-JP" sz="1600">
                <a:cs typeface="Times New Roman" pitchFamily="18" charset="0"/>
              </a:rPr>
              <a:t>C</a:t>
            </a:r>
            <a:r>
              <a:rPr lang="ja-JP" altLang="en-US" sz="1600">
                <a:cs typeface="Times New Roman" pitchFamily="18" charset="0"/>
              </a:rPr>
              <a:t>’</a:t>
            </a:r>
            <a:endParaRPr lang="en-US">
              <a:cs typeface="Times New Roman" pitchFamily="18" charset="0"/>
            </a:endParaRPr>
          </a:p>
        </p:txBody>
      </p:sp>
      <p:sp>
        <p:nvSpPr>
          <p:cNvPr id="13329" name="Line 24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8283575" y="5527675"/>
            <a:ext cx="677863" cy="369888"/>
            <a:chOff x="3298" y="3530"/>
            <a:chExt cx="427" cy="233"/>
          </a:xfrm>
        </p:grpSpPr>
        <p:sp>
          <p:nvSpPr>
            <p:cNvPr id="13333" name="Rectangle 27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13334" name="Text Box 26"/>
            <p:cNvSpPr txBox="1">
              <a:spLocks noChangeArrowheads="1"/>
            </p:cNvSpPr>
            <p:nvPr/>
          </p:nvSpPr>
          <p:spPr bwMode="auto">
            <a:xfrm>
              <a:off x="3298" y="3530"/>
              <a:ext cx="4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cs typeface="Times New Roman" pitchFamily="18" charset="0"/>
                </a:rPr>
                <a:t> time</a:t>
              </a:r>
              <a:endParaRPr lang="en-US" b="1">
                <a:cs typeface="Times New Roman" pitchFamily="18" charset="0"/>
              </a:endParaRPr>
            </a:p>
          </p:txBody>
        </p:sp>
      </p:grpSp>
      <p:sp>
        <p:nvSpPr>
          <p:cNvPr id="13332" name="Text Box 29"/>
          <p:cNvSpPr txBox="1">
            <a:spLocks noChangeArrowheads="1"/>
          </p:cNvSpPr>
          <p:nvPr/>
        </p:nvSpPr>
        <p:spPr bwMode="auto">
          <a:xfrm>
            <a:off x="5484813" y="5794375"/>
            <a:ext cx="233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cs typeface="Times New Roman" pitchFamily="18" charset="0"/>
              </a:rPr>
              <a:t>Simple Telnet Scenario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FF0000"/>
                </a:solidFill>
                <a:ea typeface="+mj-ea"/>
                <a:cs typeface="+mj-cs"/>
              </a:rPr>
              <a:t>TCP ACK Generation </a:t>
            </a:r>
            <a:r>
              <a:rPr lang="en-US" sz="2800">
                <a:solidFill>
                  <a:srgbClr val="FF0000"/>
                </a:solidFill>
                <a:ea typeface="+mj-ea"/>
                <a:cs typeface="+mj-cs"/>
              </a:rPr>
              <a:t>[RFC 1122, RFC 2581]</a:t>
            </a:r>
            <a:endParaRPr lang="en-US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921D344-6C39-444F-808F-467C0E9BE1C5}" type="slidenum">
              <a:rPr lang="en-US" sz="1400" smtClean="0"/>
              <a:pPr/>
              <a:t>13</a:t>
            </a:fld>
            <a:endParaRPr lang="en-US" sz="1400" smtClean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47345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Event</a:t>
            </a:r>
            <a:endParaRPr lang="en-US" sz="1800" b="1">
              <a:cs typeface="Times New Roman" pitchFamily="18" charset="0"/>
            </a:endParaRP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In-order segment arrival, </a:t>
            </a:r>
          </a:p>
          <a:p>
            <a:pPr algn="l"/>
            <a:r>
              <a:rPr lang="en-US" sz="1800">
                <a:cs typeface="Times New Roman" pitchFamily="18" charset="0"/>
              </a:rPr>
              <a:t>no gaps,</a:t>
            </a:r>
          </a:p>
          <a:p>
            <a:pPr algn="l"/>
            <a:r>
              <a:rPr lang="en-US" sz="1800">
                <a:cs typeface="Times New Roman" pitchFamily="18" charset="0"/>
              </a:rPr>
              <a:t>everything else already ACKed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In-order segment arrival, </a:t>
            </a:r>
          </a:p>
          <a:p>
            <a:pPr algn="l"/>
            <a:r>
              <a:rPr lang="en-US" sz="1800">
                <a:cs typeface="Times New Roman" pitchFamily="18" charset="0"/>
              </a:rPr>
              <a:t>no gaps,</a:t>
            </a:r>
          </a:p>
          <a:p>
            <a:pPr algn="l"/>
            <a:r>
              <a:rPr lang="en-US" sz="1800">
                <a:cs typeface="Times New Roman" pitchFamily="18" charset="0"/>
              </a:rPr>
              <a:t>one delayed ACK pending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Out-of-order segment arrival</a:t>
            </a:r>
          </a:p>
          <a:p>
            <a:pPr algn="l"/>
            <a:r>
              <a:rPr lang="en-US" sz="1800">
                <a:cs typeface="Times New Roman" pitchFamily="18" charset="0"/>
              </a:rPr>
              <a:t>higher-than-expect seq. #</a:t>
            </a:r>
          </a:p>
          <a:p>
            <a:pPr algn="l"/>
            <a:r>
              <a:rPr lang="en-US" sz="1800">
                <a:cs typeface="Times New Roman" pitchFamily="18" charset="0"/>
              </a:rPr>
              <a:t>gap detected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Arrival of segment that </a:t>
            </a:r>
          </a:p>
          <a:p>
            <a:pPr algn="l"/>
            <a:r>
              <a:rPr lang="en-US" sz="1800">
                <a:cs typeface="Times New Roman" pitchFamily="18" charset="0"/>
              </a:rPr>
              <a:t>partially or completely fills gap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endParaRPr lang="en-US">
              <a:cs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3717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TCP Receiver Action</a:t>
            </a:r>
            <a:endParaRPr lang="en-US" sz="1800" b="1">
              <a:cs typeface="Times New Roman" pitchFamily="18" charset="0"/>
            </a:endParaRP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Delayed ACK. Wait up to 500ms</a:t>
            </a:r>
          </a:p>
          <a:p>
            <a:pPr algn="l"/>
            <a:r>
              <a:rPr lang="en-US" sz="1800">
                <a:cs typeface="Times New Roman" pitchFamily="18" charset="0"/>
              </a:rPr>
              <a:t>for next segment. If no next segment,</a:t>
            </a:r>
          </a:p>
          <a:p>
            <a:pPr algn="l"/>
            <a:r>
              <a:rPr lang="en-US" sz="1800">
                <a:cs typeface="Times New Roman" pitchFamily="18" charset="0"/>
              </a:rPr>
              <a:t>send ACK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Immediately send single</a:t>
            </a:r>
          </a:p>
          <a:p>
            <a:pPr algn="l"/>
            <a:r>
              <a:rPr lang="en-US" sz="1800">
                <a:cs typeface="Times New Roman" pitchFamily="18" charset="0"/>
              </a:rPr>
              <a:t>cumulative ACK 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Send duplicate ACK, indicating seq. #</a:t>
            </a:r>
          </a:p>
          <a:p>
            <a:pPr algn="l"/>
            <a:r>
              <a:rPr lang="en-US" sz="1800">
                <a:cs typeface="Times New Roman" pitchFamily="18" charset="0"/>
              </a:rPr>
              <a:t>of next expected byte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r>
              <a:rPr lang="en-US" sz="1800">
                <a:cs typeface="Times New Roman" pitchFamily="18" charset="0"/>
              </a:rPr>
              <a:t>Immediate ACK if segment starts</a:t>
            </a:r>
          </a:p>
          <a:p>
            <a:pPr algn="l"/>
            <a:r>
              <a:rPr lang="en-US" sz="1800">
                <a:cs typeface="Times New Roman" pitchFamily="18" charset="0"/>
              </a:rPr>
              <a:t>at lower end of gap</a:t>
            </a:r>
          </a:p>
          <a:p>
            <a:pPr algn="l"/>
            <a:endParaRPr lang="en-US" sz="1800">
              <a:cs typeface="Times New Roman" pitchFamily="18" charset="0"/>
            </a:endParaRPr>
          </a:p>
          <a:p>
            <a:pPr algn="l"/>
            <a:endParaRPr lang="en-US">
              <a:cs typeface="Times New Roman" pitchFamily="18" charset="0"/>
            </a:endParaRP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 eaLnBrk="1" hangingPunct="1"/>
            <a:r>
              <a:rPr lang="en-US" sz="3600" smtClean="0">
                <a:cs typeface="Times New Roman" pitchFamily="18" charset="0"/>
              </a:rPr>
              <a:t>TCP: Retransmission Scenarios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7144E79-0C15-432E-B20C-3AB3CFF8618A}" type="slidenum">
              <a:rPr lang="en-US" sz="1400" smtClean="0"/>
              <a:pPr/>
              <a:t>14</a:t>
            </a:fld>
            <a:endParaRPr lang="en-US" sz="1400" smtClean="0"/>
          </a:p>
        </p:txBody>
      </p:sp>
      <p:sp>
        <p:nvSpPr>
          <p:cNvPr id="15364" name="Line 64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74"/>
          <p:cNvSpPr>
            <a:spLocks noChangeShapeType="1"/>
          </p:cNvSpPr>
          <p:nvPr/>
        </p:nvSpPr>
        <p:spPr bwMode="auto">
          <a:xfrm flipH="1">
            <a:off x="5349875" y="2374900"/>
            <a:ext cx="4222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79"/>
          <p:cNvSpPr>
            <a:spLocks noChangeArrowheads="1"/>
          </p:cNvSpPr>
          <p:nvPr/>
        </p:nvSpPr>
        <p:spPr bwMode="auto">
          <a:xfrm>
            <a:off x="5546725" y="2273300"/>
            <a:ext cx="203200" cy="132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15367" name="Line 44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70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grpSp>
        <p:nvGrpSpPr>
          <p:cNvPr id="15369" name="Group 42"/>
          <p:cNvGrpSpPr>
            <a:grpSpLocks/>
          </p:cNvGrpSpPr>
          <p:nvPr/>
        </p:nvGrpSpPr>
        <p:grpSpPr bwMode="auto">
          <a:xfrm>
            <a:off x="177800" y="1389063"/>
            <a:ext cx="3467100" cy="4821237"/>
            <a:chOff x="106" y="1007"/>
            <a:chExt cx="2184" cy="3037"/>
          </a:xfrm>
        </p:grpSpPr>
        <p:sp>
          <p:nvSpPr>
            <p:cNvPr id="15399" name="Line 21"/>
            <p:cNvSpPr>
              <a:spLocks noChangeShapeType="1"/>
            </p:cNvSpPr>
            <p:nvPr/>
          </p:nvSpPr>
          <p:spPr bwMode="auto">
            <a:xfrm flipH="1">
              <a:off x="1164" y="1884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Line 4"/>
            <p:cNvSpPr>
              <a:spLocks noChangeShapeType="1"/>
            </p:cNvSpPr>
            <p:nvPr/>
          </p:nvSpPr>
          <p:spPr bwMode="auto">
            <a:xfrm>
              <a:off x="570" y="1428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401" name="Object 5"/>
            <p:cNvGraphicFramePr>
              <a:graphicFrameLocks noChangeAspect="1"/>
            </p:cNvGraphicFramePr>
            <p:nvPr/>
          </p:nvGraphicFramePr>
          <p:xfrm>
            <a:off x="310" y="100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100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Text Box 7"/>
            <p:cNvSpPr txBox="1">
              <a:spLocks noChangeArrowheads="1"/>
            </p:cNvSpPr>
            <p:nvPr/>
          </p:nvSpPr>
          <p:spPr bwMode="auto">
            <a:xfrm>
              <a:off x="596" y="1007"/>
              <a:ext cx="4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Host A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03" name="Text Box 11"/>
            <p:cNvSpPr txBox="1">
              <a:spLocks noChangeArrowheads="1"/>
            </p:cNvSpPr>
            <p:nvPr/>
          </p:nvSpPr>
          <p:spPr bwMode="auto">
            <a:xfrm rot="706751">
              <a:off x="867" y="1434"/>
              <a:ext cx="10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Seq=92, 8 bytes data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04" name="Text Box 14"/>
            <p:cNvSpPr txBox="1">
              <a:spLocks noChangeArrowheads="1"/>
            </p:cNvSpPr>
            <p:nvPr/>
          </p:nvSpPr>
          <p:spPr bwMode="auto">
            <a:xfrm rot="-982672">
              <a:off x="1368" y="1867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ACK=100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05" name="Text Box 18"/>
            <p:cNvSpPr txBox="1">
              <a:spLocks noChangeArrowheads="1"/>
            </p:cNvSpPr>
            <p:nvPr/>
          </p:nvSpPr>
          <p:spPr bwMode="auto">
            <a:xfrm>
              <a:off x="953" y="2222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loss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06" name="Text Box 19"/>
            <p:cNvSpPr txBox="1">
              <a:spLocks noChangeArrowheads="1"/>
            </p:cNvSpPr>
            <p:nvPr/>
          </p:nvSpPr>
          <p:spPr bwMode="auto">
            <a:xfrm rot="-5400000">
              <a:off x="188" y="1936"/>
              <a:ext cx="5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timeout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07" name="Line 22"/>
            <p:cNvSpPr>
              <a:spLocks noChangeShapeType="1"/>
            </p:cNvSpPr>
            <p:nvPr/>
          </p:nvSpPr>
          <p:spPr bwMode="auto">
            <a:xfrm flipH="1">
              <a:off x="300" y="1200"/>
              <a:ext cx="0" cy="28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08" name="Group 23"/>
            <p:cNvGrpSpPr>
              <a:grpSpLocks/>
            </p:cNvGrpSpPr>
            <p:nvPr/>
          </p:nvGrpSpPr>
          <p:grpSpPr bwMode="auto">
            <a:xfrm>
              <a:off x="106" y="3602"/>
              <a:ext cx="391" cy="233"/>
              <a:chOff x="3316" y="3530"/>
              <a:chExt cx="391" cy="233"/>
            </a:xfrm>
          </p:grpSpPr>
          <p:sp>
            <p:nvSpPr>
              <p:cNvPr id="15421" name="Rectangle 24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cs typeface="Times New Roman" pitchFamily="18" charset="0"/>
                </a:endParaRPr>
              </a:p>
            </p:txBody>
          </p:sp>
          <p:sp>
            <p:nvSpPr>
              <p:cNvPr id="15422" name="Text Box 25"/>
              <p:cNvSpPr txBox="1">
                <a:spLocks noChangeArrowheads="1"/>
              </p:cNvSpPr>
              <p:nvPr/>
            </p:nvSpPr>
            <p:spPr bwMode="auto">
              <a:xfrm>
                <a:off x="3316" y="3530"/>
                <a:ext cx="3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r>
                  <a:rPr lang="en-US" sz="1800" b="1">
                    <a:solidFill>
                      <a:srgbClr val="FF0000"/>
                    </a:solidFill>
                    <a:cs typeface="Times New Roman" pitchFamily="18" charset="0"/>
                  </a:rPr>
                  <a:t>time</a:t>
                </a:r>
                <a:endParaRPr lang="en-US" b="1">
                  <a:cs typeface="Times New Roman" pitchFamily="18" charset="0"/>
                </a:endParaRPr>
              </a:p>
            </p:txBody>
          </p:sp>
        </p:grpSp>
        <p:sp>
          <p:nvSpPr>
            <p:cNvPr id="15409" name="Text Box 26"/>
            <p:cNvSpPr txBox="1">
              <a:spLocks noChangeArrowheads="1"/>
            </p:cNvSpPr>
            <p:nvPr/>
          </p:nvSpPr>
          <p:spPr bwMode="auto">
            <a:xfrm>
              <a:off x="749" y="3674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Lost ACK scenario</a:t>
              </a:r>
              <a:endParaRPr lang="en-US">
                <a:cs typeface="Times New Roman" pitchFamily="18" charset="0"/>
              </a:endParaRPr>
            </a:p>
          </p:txBody>
        </p:sp>
        <p:graphicFrame>
          <p:nvGraphicFramePr>
            <p:cNvPr id="15410" name="Object 27"/>
            <p:cNvGraphicFramePr>
              <a:graphicFrameLocks noChangeAspect="1"/>
            </p:cNvGraphicFramePr>
            <p:nvPr/>
          </p:nvGraphicFramePr>
          <p:xfrm>
            <a:off x="1984" y="1013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4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013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1" name="Text Box 28"/>
            <p:cNvSpPr txBox="1">
              <a:spLocks noChangeArrowheads="1"/>
            </p:cNvSpPr>
            <p:nvPr/>
          </p:nvSpPr>
          <p:spPr bwMode="auto">
            <a:xfrm>
              <a:off x="1549" y="1019"/>
              <a:ext cx="4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Host B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12" name="Text Box 30"/>
            <p:cNvSpPr txBox="1">
              <a:spLocks noChangeArrowheads="1"/>
            </p:cNvSpPr>
            <p:nvPr/>
          </p:nvSpPr>
          <p:spPr bwMode="auto">
            <a:xfrm>
              <a:off x="1000" y="204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  <a:cs typeface="Times New Roman" pitchFamily="18" charset="0"/>
                </a:rPr>
                <a:t>X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13" name="Line 31"/>
            <p:cNvSpPr>
              <a:spLocks noChangeShapeType="1"/>
            </p:cNvSpPr>
            <p:nvPr/>
          </p:nvSpPr>
          <p:spPr bwMode="auto">
            <a:xfrm>
              <a:off x="570" y="260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Text Box 33"/>
            <p:cNvSpPr txBox="1">
              <a:spLocks noChangeArrowheads="1"/>
            </p:cNvSpPr>
            <p:nvPr/>
          </p:nvSpPr>
          <p:spPr bwMode="auto">
            <a:xfrm rot="706751">
              <a:off x="813" y="2568"/>
              <a:ext cx="10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Seq=92, 8 bytes data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15" name="Line 34"/>
            <p:cNvSpPr>
              <a:spLocks noChangeShapeType="1"/>
            </p:cNvSpPr>
            <p:nvPr/>
          </p:nvSpPr>
          <p:spPr bwMode="auto">
            <a:xfrm>
              <a:off x="564" y="1290"/>
              <a:ext cx="0" cy="2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35"/>
            <p:cNvSpPr>
              <a:spLocks noChangeShapeType="1"/>
            </p:cNvSpPr>
            <p:nvPr/>
          </p:nvSpPr>
          <p:spPr bwMode="auto">
            <a:xfrm>
              <a:off x="2148" y="1290"/>
              <a:ext cx="0" cy="2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36"/>
            <p:cNvSpPr>
              <a:spLocks noChangeShapeType="1"/>
            </p:cNvSpPr>
            <p:nvPr/>
          </p:nvSpPr>
          <p:spPr bwMode="auto">
            <a:xfrm flipH="1">
              <a:off x="576" y="3096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Text Box 38"/>
            <p:cNvSpPr txBox="1">
              <a:spLocks noChangeArrowheads="1"/>
            </p:cNvSpPr>
            <p:nvPr/>
          </p:nvSpPr>
          <p:spPr bwMode="auto">
            <a:xfrm rot="-926867">
              <a:off x="1086" y="3149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ACK=100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15419" name="Line 40"/>
            <p:cNvSpPr>
              <a:spLocks noChangeShapeType="1"/>
            </p:cNvSpPr>
            <p:nvPr/>
          </p:nvSpPr>
          <p:spPr bwMode="auto">
            <a:xfrm flipV="1">
              <a:off x="456" y="1416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41"/>
            <p:cNvSpPr>
              <a:spLocks noChangeShapeType="1"/>
            </p:cNvSpPr>
            <p:nvPr/>
          </p:nvSpPr>
          <p:spPr bwMode="auto">
            <a:xfrm flipH="1">
              <a:off x="462" y="2298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0" name="Line 45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1" name="Object 46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47"/>
          <p:cNvSpPr txBox="1">
            <a:spLocks noChangeArrowheads="1"/>
          </p:cNvSpPr>
          <p:nvPr/>
        </p:nvSpPr>
        <p:spPr bwMode="auto">
          <a:xfrm>
            <a:off x="5842000" y="1341438"/>
            <a:ext cx="760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A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73" name="Text Box 48"/>
          <p:cNvSpPr txBox="1">
            <a:spLocks noChangeArrowheads="1"/>
          </p:cNvSpPr>
          <p:nvPr/>
        </p:nvSpPr>
        <p:spPr bwMode="auto">
          <a:xfrm rot="808459">
            <a:off x="6084888" y="2419350"/>
            <a:ext cx="1863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Seq=100, 20 bytes data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74" name="Text Box 49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ACK=100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75" name="Text Box 51"/>
          <p:cNvSpPr txBox="1">
            <a:spLocks noChangeArrowheads="1"/>
          </p:cNvSpPr>
          <p:nvPr/>
        </p:nvSpPr>
        <p:spPr bwMode="auto">
          <a:xfrm rot="-5400000">
            <a:off x="4956969" y="2783681"/>
            <a:ext cx="1328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Seq=92 timeout</a:t>
            </a:r>
            <a:endParaRPr lang="en-US">
              <a:cs typeface="Times New Roman" pitchFamily="18" charset="0"/>
            </a:endParaRPr>
          </a:p>
        </p:txBody>
      </p:sp>
      <p:grpSp>
        <p:nvGrpSpPr>
          <p:cNvPr id="15376" name="Group 53"/>
          <p:cNvGrpSpPr>
            <a:grpSpLocks/>
          </p:cNvGrpSpPr>
          <p:nvPr/>
        </p:nvGrpSpPr>
        <p:grpSpPr bwMode="auto">
          <a:xfrm>
            <a:off x="5064125" y="5461000"/>
            <a:ext cx="620713" cy="369888"/>
            <a:chOff x="3316" y="3530"/>
            <a:chExt cx="391" cy="233"/>
          </a:xfrm>
        </p:grpSpPr>
        <p:sp>
          <p:nvSpPr>
            <p:cNvPr id="15397" name="Rectangle 54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15398" name="Text Box 55"/>
            <p:cNvSpPr txBox="1">
              <a:spLocks noChangeArrowheads="1"/>
            </p:cNvSpPr>
            <p:nvPr/>
          </p:nvSpPr>
          <p:spPr bwMode="auto">
            <a:xfrm>
              <a:off x="3316" y="3530"/>
              <a:ext cx="3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cs typeface="Times New Roman" pitchFamily="18" charset="0"/>
                </a:rPr>
                <a:t>time</a:t>
              </a:r>
              <a:endParaRPr lang="en-US" b="1">
                <a:cs typeface="Times New Roman" pitchFamily="18" charset="0"/>
              </a:endParaRPr>
            </a:p>
          </p:txBody>
        </p:sp>
      </p:grpSp>
      <p:sp>
        <p:nvSpPr>
          <p:cNvPr id="15377" name="Text Box 56"/>
          <p:cNvSpPr txBox="1">
            <a:spLocks noChangeArrowheads="1"/>
          </p:cNvSpPr>
          <p:nvPr/>
        </p:nvSpPr>
        <p:spPr bwMode="auto">
          <a:xfrm>
            <a:off x="6089650" y="5575300"/>
            <a:ext cx="1954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cs typeface="Times New Roman" pitchFamily="18" charset="0"/>
              </a:rPr>
              <a:t>Premature timeout,</a:t>
            </a:r>
          </a:p>
          <a:p>
            <a:r>
              <a:rPr lang="en-US" sz="1800">
                <a:cs typeface="Times New Roman" pitchFamily="18" charset="0"/>
              </a:rPr>
              <a:t>cumulative ACKs</a:t>
            </a:r>
            <a:endParaRPr lang="en-US">
              <a:cs typeface="Times New Roman" pitchFamily="18" charset="0"/>
            </a:endParaRPr>
          </a:p>
        </p:txBody>
      </p:sp>
      <p:graphicFrame>
        <p:nvGraphicFramePr>
          <p:cNvPr id="15378" name="Object 57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58"/>
          <p:cNvSpPr txBox="1">
            <a:spLocks noChangeArrowheads="1"/>
          </p:cNvSpPr>
          <p:nvPr/>
        </p:nvSpPr>
        <p:spPr bwMode="auto">
          <a:xfrm>
            <a:off x="7354888" y="13604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B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80" name="Line 60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61"/>
          <p:cNvSpPr txBox="1">
            <a:spLocks noChangeArrowheads="1"/>
          </p:cNvSpPr>
          <p:nvPr/>
        </p:nvSpPr>
        <p:spPr bwMode="auto">
          <a:xfrm rot="706751">
            <a:off x="6157913" y="3790950"/>
            <a:ext cx="1685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Seq=92, 8 bytes data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82" name="Line 62"/>
          <p:cNvSpPr>
            <a:spLocks noChangeShapeType="1"/>
          </p:cNvSpPr>
          <p:nvPr/>
        </p:nvSpPr>
        <p:spPr bwMode="auto">
          <a:xfrm>
            <a:off x="5791200" y="1790700"/>
            <a:ext cx="6350" cy="382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63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Text Box 65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ACK=120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85" name="Line 66"/>
          <p:cNvSpPr>
            <a:spLocks noChangeShapeType="1"/>
          </p:cNvSpPr>
          <p:nvPr/>
        </p:nvSpPr>
        <p:spPr bwMode="auto">
          <a:xfrm flipV="1">
            <a:off x="5638800" y="2016125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67"/>
          <p:cNvSpPr>
            <a:spLocks noChangeShapeType="1"/>
          </p:cNvSpPr>
          <p:nvPr/>
        </p:nvSpPr>
        <p:spPr bwMode="auto">
          <a:xfrm flipH="1">
            <a:off x="5629275" y="36449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68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Text Box 69"/>
          <p:cNvSpPr txBox="1">
            <a:spLocks noChangeArrowheads="1"/>
          </p:cNvSpPr>
          <p:nvPr/>
        </p:nvSpPr>
        <p:spPr bwMode="auto">
          <a:xfrm rot="706751">
            <a:off x="6186488" y="2009775"/>
            <a:ext cx="1685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Seq=92, 8 bytes data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89" name="Line 71"/>
          <p:cNvSpPr>
            <a:spLocks noChangeShapeType="1"/>
          </p:cNvSpPr>
          <p:nvPr/>
        </p:nvSpPr>
        <p:spPr bwMode="auto">
          <a:xfrm flipH="1">
            <a:off x="5613400" y="3876675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73"/>
          <p:cNvSpPr>
            <a:spLocks noChangeShapeType="1"/>
          </p:cNvSpPr>
          <p:nvPr/>
        </p:nvSpPr>
        <p:spPr bwMode="auto">
          <a:xfrm flipH="1">
            <a:off x="5594350" y="2016125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75"/>
          <p:cNvSpPr>
            <a:spLocks noChangeShapeType="1"/>
          </p:cNvSpPr>
          <p:nvPr/>
        </p:nvSpPr>
        <p:spPr bwMode="auto">
          <a:xfrm flipH="1">
            <a:off x="5368925" y="4387850"/>
            <a:ext cx="4222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Text Box 76"/>
          <p:cNvSpPr txBox="1">
            <a:spLocks noChangeArrowheads="1"/>
          </p:cNvSpPr>
          <p:nvPr/>
        </p:nvSpPr>
        <p:spPr bwMode="auto">
          <a:xfrm rot="-5400000">
            <a:off x="4675982" y="3207544"/>
            <a:ext cx="1417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Seq=100 timeout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93" name="Line 77"/>
          <p:cNvSpPr>
            <a:spLocks noChangeShapeType="1"/>
          </p:cNvSpPr>
          <p:nvPr/>
        </p:nvSpPr>
        <p:spPr bwMode="auto">
          <a:xfrm flipV="1">
            <a:off x="5378450" y="2371725"/>
            <a:ext cx="635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78"/>
          <p:cNvSpPr>
            <a:spLocks noChangeShapeType="1"/>
          </p:cNvSpPr>
          <p:nvPr/>
        </p:nvSpPr>
        <p:spPr bwMode="auto">
          <a:xfrm flipH="1">
            <a:off x="5387975" y="4089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8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Text Box 81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ACK=120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87363" y="0"/>
            <a:ext cx="8229600" cy="1143000"/>
          </a:xfrm>
        </p:spPr>
        <p:txBody>
          <a:bodyPr/>
          <a:lstStyle/>
          <a:p>
            <a:pPr algn="l"/>
            <a:r>
              <a:rPr lang="en-US" smtClean="0">
                <a:cs typeface="Times New Roman" pitchFamily="18" charset="0"/>
              </a:rPr>
              <a:t>RTT</a:t>
            </a:r>
          </a:p>
        </p:txBody>
      </p:sp>
      <p:sp>
        <p:nvSpPr>
          <p:cNvPr id="116" name="Content Placeholder 11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33400" y="3371850"/>
            <a:ext cx="7772400" cy="2876550"/>
          </a:xfrm>
        </p:spPr>
        <p:txBody>
          <a:bodyPr/>
          <a:lstStyle/>
          <a:p>
            <a:r>
              <a:rPr lang="en-US" sz="2400" smtClean="0">
                <a:cs typeface="Times New Roman" pitchFamily="18" charset="0"/>
              </a:rPr>
              <a:t>The network must have buffers (to enable statistical multiplexing)</a:t>
            </a:r>
          </a:p>
          <a:p>
            <a:r>
              <a:rPr lang="en-US" sz="2400" smtClean="0">
                <a:cs typeface="Times New Roman" pitchFamily="18" charset="0"/>
              </a:rPr>
              <a:t>The buffer occupancy is time-varying</a:t>
            </a:r>
          </a:p>
          <a:p>
            <a:pPr lvl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As flows start and stop, congestion grows and decreases, causing buffer occupancy to increase and decrease.</a:t>
            </a:r>
          </a:p>
          <a:p>
            <a:r>
              <a:rPr lang="en-US" sz="2400" smtClean="0">
                <a:cs typeface="Times New Roman" pitchFamily="18" charset="0"/>
              </a:rPr>
              <a:t>RTT is time-varying. There is no single RTT.</a:t>
            </a:r>
          </a:p>
          <a:p>
            <a:r>
              <a:rPr lang="en-US" sz="2400" smtClean="0">
                <a:cs typeface="Times New Roman" pitchFamily="18" charset="0"/>
              </a:rPr>
              <a:t>Solution: make RTO a function of a smoothed RTT</a:t>
            </a:r>
          </a:p>
          <a:p>
            <a:pPr>
              <a:buFont typeface="Arial" charset="0"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16388" name="Oval 27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63688" y="2581275"/>
            <a:ext cx="857250" cy="1857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27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563688" y="25654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27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20938" y="2565400"/>
            <a:ext cx="1587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27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63688" y="2565400"/>
            <a:ext cx="201612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392" name="Rectangle 27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60588" y="2559050"/>
            <a:ext cx="260350" cy="112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393" name="Oval 27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54163" y="2432050"/>
            <a:ext cx="858837" cy="2174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4" name="Group 27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762125" y="2479675"/>
            <a:ext cx="423863" cy="127000"/>
            <a:chOff x="2848" y="848"/>
            <a:chExt cx="140" cy="98"/>
          </a:xfrm>
        </p:grpSpPr>
        <p:sp>
          <p:nvSpPr>
            <p:cNvPr id="16533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5" name="Group 28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 flipV="1">
            <a:off x="1762125" y="2478088"/>
            <a:ext cx="423863" cy="125412"/>
            <a:chOff x="2848" y="848"/>
            <a:chExt cx="140" cy="98"/>
          </a:xfrm>
        </p:grpSpPr>
        <p:sp>
          <p:nvSpPr>
            <p:cNvPr id="16530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2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6" name="Oval 27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32150" y="2730500"/>
            <a:ext cx="857250" cy="1857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27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232150" y="2714625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7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9400" y="2714625"/>
            <a:ext cx="1588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27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32150" y="2714625"/>
            <a:ext cx="201613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00" name="Rectangle 27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829050" y="2708275"/>
            <a:ext cx="260350" cy="112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01" name="Oval 27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22625" y="2581275"/>
            <a:ext cx="858838" cy="2174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2" name="Group 279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3430588" y="2628900"/>
            <a:ext cx="423862" cy="127000"/>
            <a:chOff x="2848" y="848"/>
            <a:chExt cx="140" cy="98"/>
          </a:xfrm>
        </p:grpSpPr>
        <p:sp>
          <p:nvSpPr>
            <p:cNvPr id="16527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8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9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283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 flipV="1">
            <a:off x="3430588" y="2627313"/>
            <a:ext cx="423862" cy="125412"/>
            <a:chOff x="2848" y="848"/>
            <a:chExt cx="140" cy="98"/>
          </a:xfrm>
        </p:grpSpPr>
        <p:sp>
          <p:nvSpPr>
            <p:cNvPr id="16524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5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6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4" name="Oval 27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6950" y="2805113"/>
            <a:ext cx="857250" cy="1857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7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806950" y="2789238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7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664200" y="2789238"/>
            <a:ext cx="1588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7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806950" y="2789238"/>
            <a:ext cx="201613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08" name="Rectangle 27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03850" y="2782888"/>
            <a:ext cx="260350" cy="112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09" name="Oval 27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797425" y="2655888"/>
            <a:ext cx="858838" cy="21748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0" name="Group 279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5005388" y="2703513"/>
            <a:ext cx="423862" cy="127000"/>
            <a:chOff x="2848" y="848"/>
            <a:chExt cx="140" cy="98"/>
          </a:xfrm>
        </p:grpSpPr>
        <p:sp>
          <p:nvSpPr>
            <p:cNvPr id="16521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2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3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283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 flipV="1">
            <a:off x="5005388" y="2701925"/>
            <a:ext cx="423862" cy="125413"/>
            <a:chOff x="2848" y="848"/>
            <a:chExt cx="140" cy="98"/>
          </a:xfrm>
        </p:grpSpPr>
        <p:sp>
          <p:nvSpPr>
            <p:cNvPr id="16518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9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2" name="Oval 27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203950" y="2886075"/>
            <a:ext cx="857250" cy="1857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7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6203950" y="28702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27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7061200" y="2870200"/>
            <a:ext cx="1588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Rectangle 276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03950" y="2870200"/>
            <a:ext cx="201613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16" name="Rectangle 27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800850" y="2863850"/>
            <a:ext cx="260350" cy="112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417" name="Oval 27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194425" y="2736850"/>
            <a:ext cx="858838" cy="2174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8" name="Group 279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402388" y="2784475"/>
            <a:ext cx="423862" cy="127000"/>
            <a:chOff x="2848" y="848"/>
            <a:chExt cx="140" cy="98"/>
          </a:xfrm>
        </p:grpSpPr>
        <p:sp>
          <p:nvSpPr>
            <p:cNvPr id="16515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7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283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 flipV="1">
            <a:off x="6402388" y="2782888"/>
            <a:ext cx="423862" cy="125412"/>
            <a:chOff x="2848" y="848"/>
            <a:chExt cx="140" cy="98"/>
          </a:xfrm>
        </p:grpSpPr>
        <p:sp>
          <p:nvSpPr>
            <p:cNvPr id="16512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3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4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420" name="Straight Arrow Connector 82"/>
          <p:cNvCxnSpPr>
            <a:cxnSpLocks noChangeShapeType="1"/>
            <a:stCxn id="16392" idx="3"/>
            <a:endCxn id="16401" idx="2"/>
          </p:cNvCxnSpPr>
          <p:nvPr>
            <p:custDataLst>
              <p:tags r:id="rId37"/>
            </p:custDataLst>
          </p:nvPr>
        </p:nvCxnSpPr>
        <p:spPr bwMode="auto">
          <a:xfrm>
            <a:off x="2420938" y="2616200"/>
            <a:ext cx="801687" cy="74613"/>
          </a:xfrm>
          <a:prstGeom prst="straightConnector1">
            <a:avLst/>
          </a:prstGeom>
          <a:noFill/>
          <a:ln w="412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Straight Connector 84"/>
          <p:cNvCxnSpPr>
            <a:cxnSpLocks noChangeShapeType="1"/>
            <a:stCxn id="16400" idx="3"/>
            <a:endCxn id="16405" idx="0"/>
          </p:cNvCxnSpPr>
          <p:nvPr>
            <p:custDataLst>
              <p:tags r:id="rId38"/>
            </p:custDataLst>
          </p:nvPr>
        </p:nvCxnSpPr>
        <p:spPr bwMode="auto">
          <a:xfrm>
            <a:off x="4089400" y="2765425"/>
            <a:ext cx="717550" cy="23813"/>
          </a:xfrm>
          <a:prstGeom prst="line">
            <a:avLst/>
          </a:prstGeom>
          <a:noFill/>
          <a:ln w="412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2" name="Straight Connector 86"/>
          <p:cNvCxnSpPr>
            <a:cxnSpLocks noChangeShapeType="1"/>
            <a:stCxn id="16408" idx="3"/>
            <a:endCxn id="16417" idx="2"/>
          </p:cNvCxnSpPr>
          <p:nvPr>
            <p:custDataLst>
              <p:tags r:id="rId39"/>
            </p:custDataLst>
          </p:nvPr>
        </p:nvCxnSpPr>
        <p:spPr bwMode="auto">
          <a:xfrm>
            <a:off x="5664200" y="2838450"/>
            <a:ext cx="530225" cy="7938"/>
          </a:xfrm>
          <a:prstGeom prst="line">
            <a:avLst/>
          </a:prstGeom>
          <a:noFill/>
          <a:ln w="412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423" name="Object 6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442913" y="215106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Clip" r:id="rId55" imgW="1307263" imgH="1084139" progId="">
                  <p:embed/>
                </p:oleObj>
              </mc:Choice>
              <mc:Fallback>
                <p:oleObj name="Clip" r:id="rId55" imgW="1307263" imgH="108413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15106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6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7669213" y="26654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Clip" r:id="rId57" imgW="1307263" imgH="1084139" progId="">
                  <p:embed/>
                </p:oleObj>
              </mc:Choice>
              <mc:Fallback>
                <p:oleObj name="Clip" r:id="rId57" imgW="1307263" imgH="108413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26654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425" name="Straight Connector 90"/>
          <p:cNvCxnSpPr>
            <a:cxnSpLocks noChangeShapeType="1"/>
            <a:endCxn id="16393" idx="2"/>
          </p:cNvCxnSpPr>
          <p:nvPr>
            <p:custDataLst>
              <p:tags r:id="rId42"/>
            </p:custDataLst>
          </p:nvPr>
        </p:nvCxnSpPr>
        <p:spPr bwMode="auto">
          <a:xfrm>
            <a:off x="1036638" y="2465388"/>
            <a:ext cx="517525" cy="76200"/>
          </a:xfrm>
          <a:prstGeom prst="line">
            <a:avLst/>
          </a:prstGeom>
          <a:noFill/>
          <a:ln w="412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Straight Connector 92"/>
          <p:cNvCxnSpPr>
            <a:cxnSpLocks noChangeShapeType="1"/>
            <a:stCxn id="16416" idx="3"/>
          </p:cNvCxnSpPr>
          <p:nvPr>
            <p:custDataLst>
              <p:tags r:id="rId43"/>
            </p:custDataLst>
          </p:nvPr>
        </p:nvCxnSpPr>
        <p:spPr bwMode="auto">
          <a:xfrm flipV="1">
            <a:off x="7061200" y="2914650"/>
            <a:ext cx="638175" cy="6350"/>
          </a:xfrm>
          <a:prstGeom prst="line">
            <a:avLst/>
          </a:prstGeom>
          <a:noFill/>
          <a:ln w="412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" name="Table 101"/>
          <p:cNvGraphicFramePr>
            <a:graphicFrameLocks noGrp="1"/>
          </p:cNvGraphicFramePr>
          <p:nvPr>
            <p:custDataLst>
              <p:tags r:id="rId44"/>
            </p:custDataLst>
          </p:nvPr>
        </p:nvGraphicFramePr>
        <p:xfrm>
          <a:off x="2233613" y="1544638"/>
          <a:ext cx="215900" cy="93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826" marR="91826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custDataLst>
              <p:tags r:id="rId45"/>
            </p:custDataLst>
          </p:nvPr>
        </p:nvGraphicFramePr>
        <p:xfrm>
          <a:off x="4003675" y="1754188"/>
          <a:ext cx="214313" cy="93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3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custDataLst>
              <p:tags r:id="rId46"/>
            </p:custDataLst>
          </p:nvPr>
        </p:nvGraphicFramePr>
        <p:xfrm>
          <a:off x="5546725" y="1811338"/>
          <a:ext cx="214313" cy="93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3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644" marB="456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custDataLst>
              <p:tags r:id="rId47"/>
            </p:custDataLst>
          </p:nvPr>
        </p:nvGraphicFramePr>
        <p:xfrm>
          <a:off x="6991350" y="1900238"/>
          <a:ext cx="214313" cy="9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3"/>
              </a:tblGrid>
              <a:tr h="116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1151" marR="91151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07" name="TextBox 106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05238" y="636588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buffers</a:t>
            </a:r>
          </a:p>
        </p:txBody>
      </p:sp>
      <p:cxnSp>
        <p:nvCxnSpPr>
          <p:cNvPr id="16508" name="Straight Arrow Connector 108"/>
          <p:cNvCxnSpPr>
            <a:cxnSpLocks noChangeShapeType="1"/>
          </p:cNvCxnSpPr>
          <p:nvPr>
            <p:custDataLst>
              <p:tags r:id="rId49"/>
            </p:custDataLst>
          </p:nvPr>
        </p:nvCxnSpPr>
        <p:spPr bwMode="auto">
          <a:xfrm rot="10800000" flipV="1">
            <a:off x="2457450" y="914400"/>
            <a:ext cx="1501775" cy="742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9" name="Straight Arrow Connector 110"/>
          <p:cNvCxnSpPr>
            <a:cxnSpLocks noChangeShapeType="1"/>
          </p:cNvCxnSpPr>
          <p:nvPr>
            <p:custDataLst>
              <p:tags r:id="rId50"/>
            </p:custDataLst>
          </p:nvPr>
        </p:nvCxnSpPr>
        <p:spPr bwMode="auto">
          <a:xfrm rot="5400000">
            <a:off x="3821113" y="1257300"/>
            <a:ext cx="620712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10" name="Straight Arrow Connector 112"/>
          <p:cNvCxnSpPr>
            <a:cxnSpLocks noChangeShapeType="1"/>
          </p:cNvCxnSpPr>
          <p:nvPr>
            <p:custDataLst>
              <p:tags r:id="rId51"/>
            </p:custDataLst>
          </p:nvPr>
        </p:nvCxnSpPr>
        <p:spPr bwMode="auto">
          <a:xfrm>
            <a:off x="4424363" y="1069975"/>
            <a:ext cx="1004887" cy="750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11" name="Straight Arrow Connector 114"/>
          <p:cNvCxnSpPr>
            <a:cxnSpLocks noChangeShapeType="1"/>
          </p:cNvCxnSpPr>
          <p:nvPr>
            <p:custDataLst>
              <p:tags r:id="rId52"/>
            </p:custDataLst>
          </p:nvPr>
        </p:nvCxnSpPr>
        <p:spPr bwMode="auto">
          <a:xfrm>
            <a:off x="4678363" y="947738"/>
            <a:ext cx="2171700" cy="1150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 smtClean="0">
                <a:cs typeface="Times New Roman" pitchFamily="18" charset="0"/>
              </a:rPr>
              <a:t>Smooth RTT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35075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174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20775" y="1725613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Exponential weighted moving average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influence of past sample decreases exponentially fast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typical value: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000"/>
              <a:t> 0.125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824163"/>
            <a:ext cx="7739063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 smtClean="0">
                <a:cs typeface="Times New Roman" pitchFamily="18" charset="0"/>
              </a:rPr>
              <a:t>TCP Round Trip Time and Timeout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533400" y="1295400"/>
            <a:ext cx="7639050" cy="14954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  <a:cs typeface="Times New Roman" pitchFamily="18" charset="0"/>
              </a:rPr>
              <a:t>Setting the timeout (RTO)</a:t>
            </a:r>
            <a:endParaRPr lang="en-US" sz="240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RTO = EstimtedRTT</a:t>
            </a:r>
            <a:r>
              <a:rPr lang="en-US" sz="2000" smtClean="0">
                <a:cs typeface="Times New Roman" pitchFamily="18" charset="0"/>
              </a:rPr>
              <a:t> plus “safety margin”</a:t>
            </a:r>
          </a:p>
          <a:p>
            <a:pPr lvl="1"/>
            <a:r>
              <a:rPr lang="en-US" sz="1800" smtClean="0">
                <a:ea typeface="Times New Roman" pitchFamily="18" charset="0"/>
                <a:cs typeface="Times New Roman" pitchFamily="18" charset="0"/>
              </a:rPr>
              <a:t>large variation in </a:t>
            </a:r>
            <a:r>
              <a:rPr lang="en-US" sz="1800" b="1" smtClean="0"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EstimatedRTT -&gt;</a:t>
            </a:r>
            <a:r>
              <a:rPr lang="en-US" sz="1800" smtClean="0">
                <a:ea typeface="Times New Roman" pitchFamily="18" charset="0"/>
                <a:cs typeface="Times New Roman" pitchFamily="18" charset="0"/>
              </a:rPr>
              <a:t> larger safety margin</a:t>
            </a:r>
          </a:p>
          <a:p>
            <a:r>
              <a:rPr lang="en-US" sz="2000" smtClean="0">
                <a:cs typeface="Times New Roman" pitchFamily="18" charset="0"/>
              </a:rPr>
              <a:t>first estimate of how much SampleRTT deviates from EstimatedRTT: 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6900" y="5502275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RTO = EstimatedRTT + 4*DevRTT</a:t>
            </a:r>
            <a:endParaRPr lang="en-US" sz="1000"/>
          </a:p>
        </p:txBody>
      </p:sp>
      <p:sp>
        <p:nvSpPr>
          <p:cNvPr id="25395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3429000"/>
            <a:ext cx="6975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  <a:p>
            <a:pPr algn="l"/>
            <a:endParaRPr lang="en-US" sz="2000" b="1">
              <a:latin typeface="Courier New" pitchFamily="49" charset="0"/>
            </a:endParaRPr>
          </a:p>
          <a:p>
            <a:pPr algn="l"/>
            <a:r>
              <a:rPr lang="en-US" sz="2000" b="1">
                <a:latin typeface="Courier New" pitchFamily="49" charset="0"/>
              </a:rPr>
              <a:t>(typically,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953000"/>
            <a:ext cx="334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/>
              <a:t> </a:t>
            </a:r>
            <a:r>
              <a:rPr lang="en-US" sz="2000">
                <a:solidFill>
                  <a:srgbClr val="FF0000"/>
                </a:solidFill>
              </a:rPr>
              <a:t>Then set timeout interval:</a:t>
            </a:r>
            <a:endParaRPr lang="en-US" sz="2000"/>
          </a:p>
        </p:txBody>
      </p:sp>
      <p:sp>
        <p:nvSpPr>
          <p:cNvPr id="18439" name="AutoShape 8" descr="Image result for normal distribution"/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AutoShape 10" descr="Image result for normal distribution"/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4227513"/>
            <a:ext cx="2849563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 autoUpdateAnimBg="0"/>
      <p:bldP spid="253958" grpId="0" autoUpdateAnimBg="0"/>
      <p:bldP spid="253959" grpId="0" autoUpdateAnimBg="0"/>
      <p:bldP spid="2539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smtClean="0">
                <a:cs typeface="Times New Roman" pitchFamily="18" charset="0"/>
              </a:rPr>
              <a:t>TCP Round Trip Time and Timeout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1363" y="1836738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RTO = EstimatedRTT + 4*DevRTT</a:t>
            </a:r>
            <a:endParaRPr lang="en-US" sz="1000"/>
          </a:p>
        </p:txBody>
      </p:sp>
      <p:sp>
        <p:nvSpPr>
          <p:cNvPr id="1946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0738" y="1828800"/>
            <a:ext cx="2293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Might not always work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4425" y="2727325"/>
            <a:ext cx="658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RTO = max(MinRTO, EstimatedRTT + 4*DevRTT)</a:t>
            </a:r>
            <a:endParaRPr lang="en-US" sz="1000"/>
          </a:p>
        </p:txBody>
      </p:sp>
      <p:sp>
        <p:nvSpPr>
          <p:cNvPr id="49459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03438" y="3273425"/>
            <a:ext cx="33337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MinRTO = 250 ms for Linux</a:t>
            </a:r>
          </a:p>
          <a:p>
            <a:r>
              <a:rPr lang="en-US"/>
              <a:t>                     500 ms for windows</a:t>
            </a:r>
          </a:p>
          <a:p>
            <a:r>
              <a:rPr lang="en-US"/>
              <a:t>            1 sec for BSD</a:t>
            </a:r>
          </a:p>
        </p:txBody>
      </p:sp>
      <p:sp>
        <p:nvSpPr>
          <p:cNvPr id="49460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288" y="4460875"/>
            <a:ext cx="320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/>
              <a:t>So in most cases RTO = minRTO</a:t>
            </a:r>
          </a:p>
        </p:txBody>
      </p:sp>
      <p:sp>
        <p:nvSpPr>
          <p:cNvPr id="49460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4188" y="5149850"/>
            <a:ext cx="7986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/>
              <a:t>Actually, when RTO&gt;MinRTO, the performance is quite bad; there are many spurious timeouts.</a:t>
            </a:r>
          </a:p>
          <a:p>
            <a:pPr algn="l"/>
            <a:r>
              <a:rPr lang="en-US"/>
              <a:t>Note that RTO was computed in an ad hoc way. It is really a signal processing and queuing theory question…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  <p:bldP spid="494598" grpId="0"/>
      <p:bldP spid="494598" grpId="1"/>
      <p:bldP spid="494599" grpId="0"/>
      <p:bldP spid="4946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cs typeface="Times New Roman" pitchFamily="18" charset="0"/>
              </a:rPr>
              <a:t>TCP Round Trip Time and Timeout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704850" y="3238500"/>
            <a:ext cx="7639050" cy="1495425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b="1" u="sng" smtClean="0">
                <a:solidFill>
                  <a:srgbClr val="FF0000"/>
                </a:solidFill>
                <a:cs typeface="Times New Roman" pitchFamily="18" charset="0"/>
              </a:rPr>
              <a:t>Setting the timeout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smtClean="0">
                <a:latin typeface="Consolas" pitchFamily="49" charset="0"/>
                <a:cs typeface="Times New Roman" pitchFamily="18" charset="0"/>
              </a:rPr>
              <a:t>EstimatedRTT</a:t>
            </a:r>
            <a:r>
              <a:rPr lang="en-US" sz="2000" smtClean="0">
                <a:cs typeface="Times New Roman" pitchFamily="18" charset="0"/>
              </a:rPr>
              <a:t> plus </a:t>
            </a:r>
            <a:r>
              <a:rPr lang="en-US" altLang="ja-JP" sz="2000" smtClean="0">
                <a:cs typeface="Times New Roman" pitchFamily="18" charset="0"/>
              </a:rPr>
              <a:t>“safety margin”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Large variation in </a:t>
            </a:r>
            <a:r>
              <a:rPr lang="en-US" sz="2000" b="1" smtClean="0">
                <a:latin typeface="Consolas" pitchFamily="49" charset="0"/>
                <a:cs typeface="Times New Roman" pitchFamily="18" charset="0"/>
              </a:rPr>
              <a:t>EstimatedRTT </a:t>
            </a:r>
            <a:r>
              <a:rPr lang="en-US" sz="2000" smtClean="0">
                <a:cs typeface="Times New Roman" pitchFamily="18" charset="0"/>
              </a:rPr>
              <a:t>needs larger safety margin</a:t>
            </a:r>
          </a:p>
          <a:p>
            <a:pPr eaLnBrk="1" hangingPunct="1"/>
            <a:endParaRPr lang="en-US" sz="2000" smtClean="0">
              <a:cs typeface="Times New Roman" pitchFamily="18" charset="0"/>
            </a:endParaRP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3CB162-4EFF-4606-A43A-9DB892A5B928}" type="slidenum">
              <a:rPr lang="en-US" sz="1400" smtClean="0"/>
              <a:pPr/>
              <a:t>19</a:t>
            </a:fld>
            <a:endParaRPr lang="en-US" sz="140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390650" y="1914525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cs typeface="Times New Roman" pitchFamily="18" charset="0"/>
              </a:rPr>
              <a:t>Exponential weighted moving average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cs typeface="Times New Roman" pitchFamily="18" charset="0"/>
              </a:rPr>
              <a:t>Influence of given sample decreases exponentially fast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cs typeface="Times New Roman" pitchFamily="18" charset="0"/>
              </a:rPr>
              <a:t>Typical value of </a:t>
            </a:r>
            <a:r>
              <a:rPr lang="en-US" sz="2000" i="1">
                <a:cs typeface="Times New Roman" pitchFamily="18" charset="0"/>
              </a:rPr>
              <a:t>x</a:t>
            </a:r>
            <a:r>
              <a:rPr lang="en-US" sz="2000">
                <a:cs typeface="Times New Roman" pitchFamily="18" charset="0"/>
              </a:rPr>
              <a:t>: 0.1</a:t>
            </a:r>
            <a:endParaRPr lang="en-US">
              <a:cs typeface="Times New Roman" pitchFamily="18" charset="0"/>
            </a:endParaRPr>
          </a:p>
        </p:txBody>
      </p:sp>
      <p:pic>
        <p:nvPicPr>
          <p:cNvPr id="20486" name="Picture 1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62088"/>
            <a:ext cx="69294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2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5214938"/>
            <a:ext cx="7207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Part 3: Transport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u="sng" smtClean="0">
                <a:solidFill>
                  <a:srgbClr val="FF0000"/>
                </a:solidFill>
                <a:cs typeface="Times New Roman" pitchFamily="18" charset="0"/>
              </a:rPr>
              <a:t>Chapter goals:</a:t>
            </a:r>
            <a:r>
              <a:rPr lang="en-US" sz="2400" b="1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Understand principles behind transport layer services: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Multiplexing/demultiplexing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Reliable data transfer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Flow control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Congestion control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Instantiation and implementation in the Internet</a:t>
            </a:r>
            <a:endParaRPr lang="en-US" sz="2400" smtClean="0">
              <a:cs typeface="Times New Roman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14800" y="1371600"/>
            <a:ext cx="42672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u="sng" smtClean="0">
                <a:solidFill>
                  <a:srgbClr val="FF0000"/>
                </a:solidFill>
                <a:cs typeface="Times New Roman" pitchFamily="18" charset="0"/>
              </a:rPr>
              <a:t>Chapter Overview: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Connection-oriented transport: TCP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Reliable transfer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Flow control</a:t>
            </a:r>
          </a:p>
          <a:p>
            <a:pPr lvl="1" eaLnBrk="1" hangingPunct="1"/>
            <a:r>
              <a:rPr lang="en-US" sz="1800" smtClean="0">
                <a:ea typeface="MS PGothic" pitchFamily="34" charset="-128"/>
                <a:cs typeface="Times New Roman" pitchFamily="18" charset="0"/>
              </a:rPr>
              <a:t>Connection management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Principles of congestion control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TCP congestion control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</p:txBody>
      </p:sp>
      <p:sp>
        <p:nvSpPr>
          <p:cNvPr id="30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302C53-1F72-4E8D-9572-218526671E3E}" type="slidenum">
              <a:rPr lang="en-US" sz="1400" smtClean="0"/>
              <a:pPr/>
              <a:t>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Principles of Congestion Control</a:t>
            </a:r>
            <a:endParaRPr lang="en-US" sz="5400" smtClean="0"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Congestion: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Informally: </a:t>
            </a:r>
            <a:r>
              <a:rPr lang="en-US" altLang="ja-JP" sz="2400" smtClean="0">
                <a:cs typeface="Times New Roman" pitchFamily="18" charset="0"/>
              </a:rPr>
              <a:t>“too many sources sending too much data too fast for </a:t>
            </a:r>
            <a:r>
              <a:rPr lang="en-US" altLang="ja-JP" sz="2400" b="1" i="1" smtClean="0">
                <a:solidFill>
                  <a:schemeClr val="accent2"/>
                </a:solidFill>
                <a:cs typeface="Times New Roman" pitchFamily="18" charset="0"/>
              </a:rPr>
              <a:t>network</a:t>
            </a:r>
            <a:r>
              <a:rPr lang="en-US" altLang="ja-JP" sz="2400" smtClean="0">
                <a:cs typeface="Times New Roman" pitchFamily="18" charset="0"/>
              </a:rPr>
              <a:t> to handle”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Different from flow control!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Manifestations:</a:t>
            </a:r>
          </a:p>
          <a:p>
            <a:pPr lvl="1" eaLnBrk="1" hangingPunct="1"/>
            <a:r>
              <a:rPr lang="en-US" smtClean="0">
                <a:ea typeface="MS PGothic" pitchFamily="34" charset="-128"/>
                <a:cs typeface="Times New Roman" pitchFamily="18" charset="0"/>
              </a:rPr>
              <a:t>Lost packets (buffer overflow at routers)</a:t>
            </a:r>
          </a:p>
          <a:p>
            <a:pPr lvl="1" eaLnBrk="1" hangingPunct="1"/>
            <a:r>
              <a:rPr lang="en-US" smtClean="0">
                <a:ea typeface="MS PGothic" pitchFamily="34" charset="-128"/>
                <a:cs typeface="Times New Roman" pitchFamily="18" charset="0"/>
              </a:rPr>
              <a:t>Long delays (queueing in router buffers)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Top-10 problem!</a:t>
            </a:r>
          </a:p>
          <a:p>
            <a:pPr eaLnBrk="1" hangingPunct="1"/>
            <a:endParaRPr lang="en-US" sz="2000" smtClean="0">
              <a:cs typeface="Times New Roman" pitchFamily="18" charset="0"/>
            </a:endParaRP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ABDE8AA-EE96-4A30-8600-EB1ACC257971}" type="slidenum">
              <a:rPr lang="en-US" sz="1400" smtClean="0"/>
              <a:pPr/>
              <a:t>20</a:t>
            </a:fld>
            <a:endParaRPr lang="en-US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516938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Causes/Costs of Congestion: Scenario 1</a:t>
            </a:r>
            <a:r>
              <a:rPr lang="en-US" sz="4800" smtClean="0">
                <a:cs typeface="Times New Roman" pitchFamily="18" charset="0"/>
              </a:rPr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447800"/>
            <a:ext cx="3152775" cy="4648200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Two senders, two receivers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One router, infinite buffers 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No retransmission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38850" y="4171950"/>
            <a:ext cx="2790825" cy="2038350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Large delays when congested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Maximum achievable throughput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319FD1-73FA-4B35-A6F7-1672DCDAFC36}" type="slidenum">
              <a:rPr lang="en-US" sz="1400" smtClean="0"/>
              <a:pPr/>
              <a:t>21</a:t>
            </a:fld>
            <a:endParaRPr lang="en-US" sz="1400" smtClean="0"/>
          </a:p>
        </p:txBody>
      </p:sp>
      <p:pic>
        <p:nvPicPr>
          <p:cNvPr id="22534" name="Picture 5" descr="congestio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547813"/>
            <a:ext cx="5365750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6" descr="congestion_per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210050"/>
            <a:ext cx="58832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835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Causes/Costs of Congestion: Scenario 2</a:t>
            </a:r>
            <a:r>
              <a:rPr lang="en-US" sz="4800" smtClean="0">
                <a:cs typeface="Times New Roman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95425"/>
            <a:ext cx="6391275" cy="4648200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One router, </a:t>
            </a:r>
            <a:r>
              <a:rPr lang="en-US" sz="2400" b="1" i="1" smtClean="0">
                <a:solidFill>
                  <a:schemeClr val="accent2"/>
                </a:solidFill>
                <a:cs typeface="Times New Roman" pitchFamily="18" charset="0"/>
              </a:rPr>
              <a:t>finite</a:t>
            </a:r>
            <a:r>
              <a:rPr lang="en-US" sz="2400" smtClean="0">
                <a:cs typeface="Times New Roman" pitchFamily="18" charset="0"/>
              </a:rPr>
              <a:t> buffers 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Sender retransmission of lost packet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A595BBB-96EB-4C97-873F-F6A1913ADA98}" type="slidenum">
              <a:rPr lang="en-US" sz="1400" smtClean="0"/>
              <a:pPr/>
              <a:t>22</a:t>
            </a:fld>
            <a:endParaRPr lang="en-US" sz="1400" smtClean="0"/>
          </a:p>
        </p:txBody>
      </p:sp>
      <p:pic>
        <p:nvPicPr>
          <p:cNvPr id="23557" name="Picture 8" descr="conges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881313"/>
            <a:ext cx="7870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8455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ea typeface="Times New Roman"/>
              </a:rPr>
              <a:t>Approaches Towards Congestion Control</a:t>
            </a:r>
            <a:endParaRPr lang="en-US" sz="4800">
              <a:ea typeface="Times New Roman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23900" y="2152650"/>
            <a:ext cx="3781425" cy="38100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End-end congestion control: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No explicit feedback from network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Congestion inferred from end-system observed loss, delay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Approach taken by TCP</a:t>
            </a:r>
            <a:endParaRPr lang="en-US" sz="2400" smtClean="0">
              <a:cs typeface="Times New Roman" pitchFamily="18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14850" y="2133600"/>
            <a:ext cx="3810000" cy="390525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Network-assisted congestion control: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Routers provide feedback to end systems</a:t>
            </a: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Single bit indicating congestion (SNA, DECbit, TCP/IP ECN, ATM)</a:t>
            </a: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Explicit rate sender should send at</a:t>
            </a:r>
            <a:endParaRPr lang="en-US" sz="1800" smtClean="0"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D5A98A-B163-4D3F-8D8B-D8FFF1F8ADFC}" type="slidenum">
              <a:rPr lang="en-US" sz="1400" smtClean="0"/>
              <a:pPr/>
              <a:t>23</a:t>
            </a:fld>
            <a:endParaRPr lang="en-US" sz="1400" smtClean="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42925" y="1381125"/>
            <a:ext cx="7477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chemeClr val="accent2"/>
                </a:solidFill>
                <a:cs typeface="Times New Roman" pitchFamily="18" charset="0"/>
              </a:rPr>
              <a:t>Two broad approaches towards congestion control: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TCP Congestion Control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2925" y="1400175"/>
            <a:ext cx="7915275" cy="952500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End-end control (no network assistance)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Transmission rate limited by congestion window size, </a:t>
            </a:r>
            <a:r>
              <a:rPr lang="en-US" sz="2000" b="1" smtClean="0">
                <a:latin typeface="Consolas" pitchFamily="49" charset="0"/>
                <a:cs typeface="Times New Roman" pitchFamily="18" charset="0"/>
              </a:rPr>
              <a:t>cwnd</a:t>
            </a:r>
            <a:r>
              <a:rPr lang="en-US" sz="2400" smtClean="0">
                <a:cs typeface="Times New Roman" pitchFamily="18" charset="0"/>
              </a:rPr>
              <a:t>, over segments: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77A100D-F73B-4CC6-968B-394E5285E92A}" type="slidenum">
              <a:rPr lang="en-US" sz="1400" smtClean="0"/>
              <a:pPr/>
              <a:t>24</a:t>
            </a:fld>
            <a:endParaRPr lang="en-US" sz="1400" smtClean="0"/>
          </a:p>
        </p:txBody>
      </p:sp>
      <p:pic>
        <p:nvPicPr>
          <p:cNvPr id="25605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i="1">
                <a:cs typeface="Times New Roman" pitchFamily="18" charset="0"/>
              </a:rPr>
              <a:t>w</a:t>
            </a:r>
            <a:r>
              <a:rPr lang="en-US">
                <a:cs typeface="Times New Roman" pitchFamily="18" charset="0"/>
              </a:rPr>
              <a:t> segments, each with MSS bytes sent in one RTT:</a:t>
            </a:r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2146300" y="3863975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Consolas" pitchFamily="49" charset="0"/>
                <a:cs typeface="Times New Roman" pitchFamily="18" charset="0"/>
              </a:rPr>
              <a:t>cwnd</a:t>
            </a:r>
          </a:p>
        </p:txBody>
      </p:sp>
      <p:pic>
        <p:nvPicPr>
          <p:cNvPr id="25609" name="Picture 2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5372100"/>
            <a:ext cx="40941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2433638" y="5260975"/>
            <a:ext cx="4311650" cy="86518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TCP Congestion Control (2)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3867150" cy="4648200"/>
          </a:xfrm>
        </p:spPr>
        <p:txBody>
          <a:bodyPr/>
          <a:lstStyle/>
          <a:p>
            <a:pPr eaLnBrk="1" hangingPunct="1"/>
            <a:r>
              <a:rPr lang="en-US" altLang="ja-JP" sz="2400" smtClean="0">
                <a:cs typeface="Times New Roman" pitchFamily="18" charset="0"/>
              </a:rPr>
              <a:t>“</a:t>
            </a:r>
            <a:r>
              <a:rPr lang="en-US" altLang="ja-JP" sz="2400" b="1" smtClean="0">
                <a:solidFill>
                  <a:srgbClr val="FF0000"/>
                </a:solidFill>
                <a:cs typeface="Times New Roman" pitchFamily="18" charset="0"/>
              </a:rPr>
              <a:t>Probing</a:t>
            </a:r>
            <a:r>
              <a:rPr lang="en-US" altLang="ja-JP" sz="2400" smtClean="0">
                <a:solidFill>
                  <a:srgbClr val="FF0000"/>
                </a:solidFill>
                <a:cs typeface="Times New Roman" pitchFamily="18" charset="0"/>
              </a:rPr>
              <a:t>”</a:t>
            </a:r>
            <a:r>
              <a:rPr lang="en-US" altLang="ja-JP" sz="2400" smtClean="0">
                <a:cs typeface="Times New Roman" pitchFamily="18" charset="0"/>
              </a:rPr>
              <a:t> for usable bandwidth:</a:t>
            </a:r>
            <a:r>
              <a:rPr lang="en-US" altLang="ja-JP" sz="240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2000" b="1" smtClean="0">
                <a:solidFill>
                  <a:schemeClr val="accent2"/>
                </a:solidFill>
                <a:ea typeface="MS PGothic" pitchFamily="34" charset="-128"/>
                <a:cs typeface="Times New Roman" pitchFamily="18" charset="0"/>
              </a:rPr>
              <a:t>Ideally: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 transmit as fast as possible (</a:t>
            </a:r>
            <a:r>
              <a:rPr lang="en-US" sz="2000" b="1" smtClean="0">
                <a:latin typeface="Consolas" pitchFamily="49" charset="0"/>
                <a:ea typeface="MS PGothic" pitchFamily="34" charset="-128"/>
                <a:cs typeface="Times New Roman" pitchFamily="18" charset="0"/>
              </a:rPr>
              <a:t>cwnd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 as large as possible) without loss</a:t>
            </a:r>
          </a:p>
          <a:p>
            <a:pPr lvl="1" eaLnBrk="1" hangingPunct="1"/>
            <a:r>
              <a:rPr lang="en-US" sz="2000" i="1" smtClean="0">
                <a:ea typeface="MS PGothic" pitchFamily="34" charset="-128"/>
                <a:cs typeface="Times New Roman" pitchFamily="18" charset="0"/>
              </a:rPr>
              <a:t>Increase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sz="2000" b="1" smtClean="0">
                <a:latin typeface="Consolas" pitchFamily="49" charset="0"/>
                <a:ea typeface="MS PGothic" pitchFamily="34" charset="-128"/>
                <a:cs typeface="Times New Roman" pitchFamily="18" charset="0"/>
              </a:rPr>
              <a:t>cwnd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 until loss (congestion)</a:t>
            </a: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Loss: </a:t>
            </a:r>
            <a:r>
              <a:rPr lang="en-US" sz="2000" i="1" smtClean="0">
                <a:ea typeface="MS PGothic" pitchFamily="34" charset="-128"/>
                <a:cs typeface="Times New Roman" pitchFamily="18" charset="0"/>
              </a:rPr>
              <a:t>decrease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sz="2000" b="1" smtClean="0">
                <a:latin typeface="Consolas" pitchFamily="49" charset="0"/>
                <a:ea typeface="MS PGothic" pitchFamily="34" charset="-128"/>
                <a:cs typeface="Times New Roman" pitchFamily="18" charset="0"/>
              </a:rPr>
              <a:t>cwnd</a:t>
            </a:r>
            <a:r>
              <a:rPr lang="en-US" sz="2000" smtClean="0">
                <a:ea typeface="MS PGothic" pitchFamily="34" charset="-128"/>
                <a:cs typeface="Times New Roman" pitchFamily="18" charset="0"/>
              </a:rPr>
              <a:t>, then begin probing (increasing) again</a:t>
            </a:r>
            <a:endParaRPr lang="en-US" sz="1800" smtClean="0">
              <a:ea typeface="MS PGothic" pitchFamily="34" charset="-128"/>
              <a:cs typeface="Times New Roman" pitchFamily="18" charset="0"/>
            </a:endParaRPr>
          </a:p>
          <a:p>
            <a:pPr eaLnBrk="1" hangingPunct="1"/>
            <a:endParaRPr lang="en-US" sz="2000" smtClean="0"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3810000" cy="4257675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Two </a:t>
            </a:r>
            <a:r>
              <a:rPr lang="en-US" altLang="en-US" sz="2400" smtClean="0">
                <a:cs typeface="Times New Roman" pitchFamily="18" charset="0"/>
              </a:rPr>
              <a:t>“</a:t>
            </a:r>
            <a:r>
              <a:rPr lang="en-US" altLang="ja-JP" sz="2400" smtClean="0">
                <a:cs typeface="Times New Roman" pitchFamily="18" charset="0"/>
              </a:rPr>
              <a:t>phases”</a:t>
            </a:r>
          </a:p>
          <a:p>
            <a:pPr lvl="1" eaLnBrk="1" hangingPunct="1"/>
            <a:r>
              <a:rPr lang="en-US" sz="2000" b="1" smtClean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Slow start</a:t>
            </a:r>
          </a:p>
          <a:p>
            <a:pPr lvl="1" eaLnBrk="1" hangingPunct="1"/>
            <a:r>
              <a:rPr lang="en-US" sz="2000" b="1" smtClean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Congestion avoidance</a:t>
            </a:r>
            <a:endParaRPr lang="en-US" sz="2000" b="1" smtClean="0">
              <a:ea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 Important variables:</a:t>
            </a:r>
          </a:p>
          <a:p>
            <a:pPr lvl="1" eaLnBrk="1" hangingPunct="1"/>
            <a:r>
              <a:rPr lang="en-US" sz="2000" b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cwnd</a:t>
            </a:r>
            <a:endParaRPr lang="en-US" sz="2000" smtClean="0">
              <a:ea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000" b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ssthresh:</a:t>
            </a:r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 defines threshold between two slow start phase, congestion control phase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A00BF63-51B8-426C-B6BC-0A442131918A}" type="slidenum">
              <a:rPr lang="en-US" sz="1400" smtClean="0"/>
              <a:pPr/>
              <a:t>25</a:t>
            </a:fld>
            <a:endParaRPr lang="en-US" sz="1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800073D4-4C94-4271-9F4F-B973A9E0BCD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3050"/>
            <a:ext cx="7772400" cy="9175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Approaches towards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42925" y="1504950"/>
            <a:ext cx="81549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two broad approaches towards congestion control: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508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768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end-end congestion control: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explicit feedback from network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congestion inferred from end-system observed loss,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approach taken by TCP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78363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865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392363"/>
            <a:ext cx="3549650" cy="3905250"/>
          </a:xfrm>
        </p:spPr>
        <p:txBody>
          <a:bodyPr/>
          <a:lstStyle/>
          <a:p>
            <a:pPr marL="282575" indent="-282575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 marL="282575" indent="-282575"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routers provide feedback to end systems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single bit indicating congestion (SNA, DECbit, TCP/IP ECN, ATM)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explicit rate for sender to send at</a:t>
            </a:r>
            <a:endParaRPr lang="en-US" sz="20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83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B0B4B675-2D0E-44E2-84EC-96C2525F4DE7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3038"/>
            <a:ext cx="8191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Case study: ATM ABR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6195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ABR: available bit rate:</a:t>
            </a:r>
          </a:p>
          <a:p>
            <a:r>
              <a:rPr lang="ja-JP" altLang="en-US" sz="2400" smtClean="0"/>
              <a:t>“</a:t>
            </a:r>
            <a:r>
              <a:rPr lang="en-US" altLang="ja-JP" sz="2400" smtClean="0"/>
              <a:t>elastic service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</a:t>
            </a:r>
          </a:p>
          <a:p>
            <a:r>
              <a:rPr lang="en-US" sz="2400" smtClean="0"/>
              <a:t>if sender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path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underloaded</a:t>
            </a:r>
            <a:r>
              <a:rPr lang="ja-JP" altLang="en-US" sz="2400" smtClean="0"/>
              <a:t>”</a:t>
            </a:r>
            <a:r>
              <a:rPr lang="en-US" altLang="ja-JP" sz="2400" smtClean="0"/>
              <a:t>: </a:t>
            </a:r>
          </a:p>
          <a:p>
            <a:pPr lvl="1"/>
            <a:r>
              <a:rPr lang="en-US" smtClean="0"/>
              <a:t>sender should use available bandwidth</a:t>
            </a:r>
          </a:p>
          <a:p>
            <a:r>
              <a:rPr lang="en-US" sz="2400" smtClean="0"/>
              <a:t>if sender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path congested: </a:t>
            </a:r>
          </a:p>
          <a:p>
            <a:pPr lvl="1"/>
            <a:r>
              <a:rPr lang="en-US" smtClean="0"/>
              <a:t>sender throttled to minimum guaranteed rate</a:t>
            </a:r>
          </a:p>
        </p:txBody>
      </p:sp>
      <p:sp>
        <p:nvSpPr>
          <p:cNvPr id="983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386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RM (resource management) cells:</a:t>
            </a:r>
          </a:p>
          <a:p>
            <a:r>
              <a:rPr lang="en-US" sz="2400" smtClean="0"/>
              <a:t>sent by sender, interspersed with data cells</a:t>
            </a:r>
          </a:p>
          <a:p>
            <a:r>
              <a:rPr lang="en-US" sz="2400" smtClean="0"/>
              <a:t>bits in RM cell set by switches (</a:t>
            </a:r>
            <a:r>
              <a:rPr lang="ja-JP" altLang="en-US" sz="2400" smtClean="0"/>
              <a:t>“</a:t>
            </a:r>
            <a:r>
              <a:rPr lang="en-US" altLang="ja-JP" sz="2400" i="1" smtClean="0"/>
              <a:t>network-assisted</a:t>
            </a:r>
            <a:r>
              <a:rPr lang="ja-JP" altLang="en-US" sz="2400" i="1" smtClean="0"/>
              <a:t>”</a:t>
            </a:r>
            <a:r>
              <a:rPr lang="en-US" altLang="ja-JP" sz="2400" smtClean="0"/>
              <a:t>) </a:t>
            </a:r>
          </a:p>
          <a:p>
            <a:pPr lvl="1"/>
            <a:r>
              <a:rPr lang="en-US" i="1" smtClean="0">
                <a:solidFill>
                  <a:srgbClr val="000099"/>
                </a:solidFill>
              </a:rPr>
              <a:t>NI bit:</a:t>
            </a:r>
            <a:r>
              <a:rPr lang="en-US" smtClean="0"/>
              <a:t> no increase in rate (mild congestion)</a:t>
            </a:r>
          </a:p>
          <a:p>
            <a:pPr lvl="1"/>
            <a:r>
              <a:rPr lang="en-US" i="1" smtClean="0">
                <a:solidFill>
                  <a:srgbClr val="000099"/>
                </a:solidFill>
              </a:rPr>
              <a:t>CI bit:</a:t>
            </a:r>
            <a:r>
              <a:rPr lang="en-US" smtClean="0"/>
              <a:t> congestion indication</a:t>
            </a:r>
          </a:p>
          <a:p>
            <a:r>
              <a:rPr lang="en-US" sz="2400" smtClean="0"/>
              <a:t>RM cells returned to sender by receiver, with bits intact</a:t>
            </a:r>
            <a:endParaRPr lang="en-US" smtClean="0"/>
          </a:p>
          <a:p>
            <a:pPr lvl="1"/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8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93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3BA605A3-57B3-4CCE-9FCF-9D70134F7C7F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44463"/>
            <a:ext cx="7991475" cy="9509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Case study: ATM ABR congestion control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3876675"/>
            <a:ext cx="8048625" cy="2495550"/>
          </a:xfrm>
        </p:spPr>
        <p:txBody>
          <a:bodyPr/>
          <a:lstStyle/>
          <a:p>
            <a:r>
              <a:rPr lang="en-US" smtClean="0"/>
              <a:t>two-byte ER (explicit rate) field in RM cell</a:t>
            </a:r>
          </a:p>
          <a:p>
            <a:pPr lvl="1"/>
            <a:r>
              <a:rPr lang="en-US" smtClean="0"/>
              <a:t>congested switch may lower ER value in cell</a:t>
            </a:r>
          </a:p>
          <a:p>
            <a:pPr lvl="1"/>
            <a:r>
              <a:rPr lang="en-US" smtClean="0"/>
              <a:t>senders</a:t>
            </a:r>
            <a:r>
              <a:rPr lang="ja-JP" altLang="en-US" smtClean="0"/>
              <a:t>’</a:t>
            </a:r>
            <a:r>
              <a:rPr lang="en-US" altLang="ja-JP" smtClean="0"/>
              <a:t> send rate thus max supportable rate on path</a:t>
            </a:r>
          </a:p>
          <a:p>
            <a:r>
              <a:rPr lang="en-US" smtClean="0"/>
              <a:t>EFCI bit in data cells: set to 1 in congested switch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data cell preceding RM cell has EFCI set, receiver sets CI bit in returned RM cell</a:t>
            </a:r>
          </a:p>
        </p:txBody>
      </p:sp>
      <p:grpSp>
        <p:nvGrpSpPr>
          <p:cNvPr id="116742" name="Group 11"/>
          <p:cNvGrpSpPr>
            <a:grpSpLocks/>
          </p:cNvGrpSpPr>
          <p:nvPr/>
        </p:nvGrpSpPr>
        <p:grpSpPr bwMode="auto">
          <a:xfrm>
            <a:off x="5111750" y="2728913"/>
            <a:ext cx="950913" cy="365125"/>
            <a:chOff x="4410" y="1365"/>
            <a:chExt cx="663" cy="224"/>
          </a:xfrm>
        </p:grpSpPr>
        <p:sp>
          <p:nvSpPr>
            <p:cNvPr id="99400" name="Rectangle 1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9401" name="AutoShape 1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6809" name="Freeform 1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Freeform 1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67 h 63"/>
                <a:gd name="T2" fmla="*/ 1294 w 280"/>
                <a:gd name="T3" fmla="*/ 259 h 63"/>
                <a:gd name="T4" fmla="*/ 7635 w 280"/>
                <a:gd name="T5" fmla="*/ 0 h 63"/>
                <a:gd name="T6" fmla="*/ 9748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11" name="Freeform 1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743" name="Group 17"/>
          <p:cNvGrpSpPr>
            <a:grpSpLocks/>
          </p:cNvGrpSpPr>
          <p:nvPr/>
        </p:nvGrpSpPr>
        <p:grpSpPr bwMode="auto">
          <a:xfrm>
            <a:off x="3254375" y="2755900"/>
            <a:ext cx="950913" cy="365125"/>
            <a:chOff x="4410" y="1365"/>
            <a:chExt cx="663" cy="224"/>
          </a:xfrm>
        </p:grpSpPr>
        <p:sp>
          <p:nvSpPr>
            <p:cNvPr id="99395" name="Rectangle 1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96" name="AutoShape 1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6804" name="Freeform 2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Freeform 2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67 h 63"/>
                <a:gd name="T2" fmla="*/ 1294 w 280"/>
                <a:gd name="T3" fmla="*/ 259 h 63"/>
                <a:gd name="T4" fmla="*/ 7635 w 280"/>
                <a:gd name="T5" fmla="*/ 0 h 63"/>
                <a:gd name="T6" fmla="*/ 9748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06" name="Freeform 2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44" name="Freeform 24"/>
          <p:cNvSpPr>
            <a:spLocks/>
          </p:cNvSpPr>
          <p:nvPr/>
        </p:nvSpPr>
        <p:spPr bwMode="auto">
          <a:xfrm>
            <a:off x="1128713" y="1658938"/>
            <a:ext cx="360362" cy="1403350"/>
          </a:xfrm>
          <a:custGeom>
            <a:avLst/>
            <a:gdLst>
              <a:gd name="T0" fmla="*/ 0 w 354"/>
              <a:gd name="T1" fmla="*/ 2147483647 h 1200"/>
              <a:gd name="T2" fmla="*/ 2147483647 w 354"/>
              <a:gd name="T3" fmla="*/ 0 h 1200"/>
              <a:gd name="T4" fmla="*/ 2147483647 w 354"/>
              <a:gd name="T5" fmla="*/ 2147483647 h 1200"/>
              <a:gd name="T6" fmla="*/ 2147483647 w 354"/>
              <a:gd name="T7" fmla="*/ 2147483647 h 1200"/>
              <a:gd name="T8" fmla="*/ 0 w 354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" h="1200">
                <a:moveTo>
                  <a:pt x="0" y="1194"/>
                </a:moveTo>
                <a:lnTo>
                  <a:pt x="354" y="0"/>
                </a:lnTo>
                <a:lnTo>
                  <a:pt x="342" y="1146"/>
                </a:lnTo>
                <a:lnTo>
                  <a:pt x="180" y="1200"/>
                </a:lnTo>
                <a:lnTo>
                  <a:pt x="0" y="11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Rectangle 23"/>
          <p:cNvSpPr>
            <a:spLocks noChangeArrowheads="1"/>
          </p:cNvSpPr>
          <p:nvPr/>
        </p:nvSpPr>
        <p:spPr bwMode="auto">
          <a:xfrm>
            <a:off x="1509713" y="1639888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16746" name="Group 26"/>
          <p:cNvGrpSpPr>
            <a:grpSpLocks/>
          </p:cNvGrpSpPr>
          <p:nvPr/>
        </p:nvGrpSpPr>
        <p:grpSpPr bwMode="auto">
          <a:xfrm>
            <a:off x="1477963" y="1700213"/>
            <a:ext cx="755650" cy="1285875"/>
            <a:chOff x="3681" y="2704"/>
            <a:chExt cx="807" cy="941"/>
          </a:xfrm>
        </p:grpSpPr>
        <p:sp>
          <p:nvSpPr>
            <p:cNvPr id="116797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798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0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1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7" name="Freeform 34"/>
          <p:cNvSpPr>
            <a:spLocks/>
          </p:cNvSpPr>
          <p:nvPr/>
        </p:nvSpPr>
        <p:spPr bwMode="auto">
          <a:xfrm>
            <a:off x="7599363" y="1590675"/>
            <a:ext cx="347662" cy="1514475"/>
          </a:xfrm>
          <a:custGeom>
            <a:avLst/>
            <a:gdLst>
              <a:gd name="T0" fmla="*/ 2147483647 w 219"/>
              <a:gd name="T1" fmla="*/ 2147483647 h 954"/>
              <a:gd name="T2" fmla="*/ 0 w 219"/>
              <a:gd name="T3" fmla="*/ 0 h 954"/>
              <a:gd name="T4" fmla="*/ 2147483647 w 219"/>
              <a:gd name="T5" fmla="*/ 2147483647 h 954"/>
              <a:gd name="T6" fmla="*/ 2147483647 w 219"/>
              <a:gd name="T7" fmla="*/ 2147483647 h 954"/>
              <a:gd name="T8" fmla="*/ 2147483647 w 219"/>
              <a:gd name="T9" fmla="*/ 2147483647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" h="954">
                <a:moveTo>
                  <a:pt x="198" y="762"/>
                </a:moveTo>
                <a:lnTo>
                  <a:pt x="0" y="0"/>
                </a:lnTo>
                <a:lnTo>
                  <a:pt x="8" y="844"/>
                </a:lnTo>
                <a:lnTo>
                  <a:pt x="219" y="954"/>
                </a:lnTo>
                <a:lnTo>
                  <a:pt x="198" y="76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8" name="Rectangle 23"/>
          <p:cNvSpPr>
            <a:spLocks noChangeArrowheads="1"/>
          </p:cNvSpPr>
          <p:nvPr/>
        </p:nvSpPr>
        <p:spPr bwMode="auto">
          <a:xfrm>
            <a:off x="6843713" y="1627188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16749" name="Group 36"/>
          <p:cNvGrpSpPr>
            <a:grpSpLocks/>
          </p:cNvGrpSpPr>
          <p:nvPr/>
        </p:nvGrpSpPr>
        <p:grpSpPr bwMode="auto">
          <a:xfrm>
            <a:off x="6811963" y="1687513"/>
            <a:ext cx="755650" cy="1285875"/>
            <a:chOff x="3681" y="2704"/>
            <a:chExt cx="807" cy="941"/>
          </a:xfrm>
        </p:grpSpPr>
        <p:sp>
          <p:nvSpPr>
            <p:cNvPr id="116792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793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4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5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50" name="Freeform 45"/>
          <p:cNvSpPr>
            <a:spLocks/>
          </p:cNvSpPr>
          <p:nvPr/>
        </p:nvSpPr>
        <p:spPr bwMode="auto">
          <a:xfrm>
            <a:off x="1974850" y="2022475"/>
            <a:ext cx="5080000" cy="777875"/>
          </a:xfrm>
          <a:custGeom>
            <a:avLst/>
            <a:gdLst>
              <a:gd name="T0" fmla="*/ 0 w 3200"/>
              <a:gd name="T1" fmla="*/ 2147483647 h 490"/>
              <a:gd name="T2" fmla="*/ 0 w 3200"/>
              <a:gd name="T3" fmla="*/ 2147483647 h 490"/>
              <a:gd name="T4" fmla="*/ 2147483647 w 3200"/>
              <a:gd name="T5" fmla="*/ 2147483647 h 490"/>
              <a:gd name="T6" fmla="*/ 2147483647 w 3200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0" h="490">
                <a:moveTo>
                  <a:pt x="0" y="64"/>
                </a:moveTo>
                <a:lnTo>
                  <a:pt x="0" y="490"/>
                </a:lnTo>
                <a:lnTo>
                  <a:pt x="3200" y="490"/>
                </a:lnTo>
                <a:lnTo>
                  <a:pt x="3200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51" name="Freeform 46"/>
          <p:cNvSpPr>
            <a:spLocks/>
          </p:cNvSpPr>
          <p:nvPr/>
        </p:nvSpPr>
        <p:spPr bwMode="auto">
          <a:xfrm>
            <a:off x="1693863" y="2074863"/>
            <a:ext cx="5581650" cy="969962"/>
          </a:xfrm>
          <a:custGeom>
            <a:avLst/>
            <a:gdLst>
              <a:gd name="T0" fmla="*/ 0 w 3516"/>
              <a:gd name="T1" fmla="*/ 2147483647 h 611"/>
              <a:gd name="T2" fmla="*/ 2147483647 w 3516"/>
              <a:gd name="T3" fmla="*/ 2147483647 h 611"/>
              <a:gd name="T4" fmla="*/ 2147483647 w 3516"/>
              <a:gd name="T5" fmla="*/ 2147483647 h 611"/>
              <a:gd name="T6" fmla="*/ 2147483647 w 3516"/>
              <a:gd name="T7" fmla="*/ 0 h 6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16" h="611">
                <a:moveTo>
                  <a:pt x="0" y="2"/>
                </a:moveTo>
                <a:lnTo>
                  <a:pt x="3" y="611"/>
                </a:lnTo>
                <a:lnTo>
                  <a:pt x="3516" y="611"/>
                </a:lnTo>
                <a:lnTo>
                  <a:pt x="3516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6752" name="Group 61"/>
          <p:cNvGrpSpPr>
            <a:grpSpLocks/>
          </p:cNvGrpSpPr>
          <p:nvPr/>
        </p:nvGrpSpPr>
        <p:grpSpPr bwMode="auto">
          <a:xfrm>
            <a:off x="2530475" y="2314575"/>
            <a:ext cx="712788" cy="534988"/>
            <a:chOff x="1594" y="1479"/>
            <a:chExt cx="449" cy="337"/>
          </a:xfrm>
        </p:grpSpPr>
        <p:sp>
          <p:nvSpPr>
            <p:cNvPr id="99379" name="Rectangle 47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0" name="Rectangle 48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1" name="Rectangle 49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2" name="Rectangle 50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3" name="Rectangle 51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84" name="Rectangle 52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6753" name="Group 62"/>
          <p:cNvGrpSpPr>
            <a:grpSpLocks/>
          </p:cNvGrpSpPr>
          <p:nvPr/>
        </p:nvGrpSpPr>
        <p:grpSpPr bwMode="auto">
          <a:xfrm>
            <a:off x="4297363" y="2332038"/>
            <a:ext cx="712787" cy="534987"/>
            <a:chOff x="1594" y="1479"/>
            <a:chExt cx="449" cy="337"/>
          </a:xfrm>
        </p:grpSpPr>
        <p:sp>
          <p:nvSpPr>
            <p:cNvPr id="99373" name="Rectangle 63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4" name="Rectangle 64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5" name="Rectangle 65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6" name="Rectangle 66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7" name="Rectangle 67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8" name="Rectangle 68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6754" name="Group 76"/>
          <p:cNvGrpSpPr>
            <a:grpSpLocks/>
          </p:cNvGrpSpPr>
          <p:nvPr/>
        </p:nvGrpSpPr>
        <p:grpSpPr bwMode="auto">
          <a:xfrm>
            <a:off x="6203950" y="2320925"/>
            <a:ext cx="333375" cy="534988"/>
            <a:chOff x="2522" y="956"/>
            <a:chExt cx="210" cy="337"/>
          </a:xfrm>
        </p:grpSpPr>
        <p:sp>
          <p:nvSpPr>
            <p:cNvPr id="99370" name="Rectangle 70"/>
            <p:cNvSpPr>
              <a:spLocks noChangeArrowheads="1"/>
            </p:cNvSpPr>
            <p:nvPr/>
          </p:nvSpPr>
          <p:spPr bwMode="auto">
            <a:xfrm>
              <a:off x="2676" y="956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1" name="Rectangle 71"/>
            <p:cNvSpPr>
              <a:spLocks noChangeArrowheads="1"/>
            </p:cNvSpPr>
            <p:nvPr/>
          </p:nvSpPr>
          <p:spPr bwMode="auto">
            <a:xfrm>
              <a:off x="2598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72" name="Rectangle 72"/>
            <p:cNvSpPr>
              <a:spLocks noChangeArrowheads="1"/>
            </p:cNvSpPr>
            <p:nvPr/>
          </p:nvSpPr>
          <p:spPr bwMode="auto">
            <a:xfrm>
              <a:off x="2522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9348" name="AutoShape 77"/>
          <p:cNvSpPr>
            <a:spLocks noChangeArrowheads="1"/>
          </p:cNvSpPr>
          <p:nvPr/>
        </p:nvSpPr>
        <p:spPr bwMode="auto">
          <a:xfrm>
            <a:off x="3295650" y="23955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49" name="AutoShape 78"/>
          <p:cNvSpPr>
            <a:spLocks noChangeArrowheads="1"/>
          </p:cNvSpPr>
          <p:nvPr/>
        </p:nvSpPr>
        <p:spPr bwMode="auto">
          <a:xfrm>
            <a:off x="5062538" y="23987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0" name="Rectangle 80"/>
          <p:cNvSpPr>
            <a:spLocks noChangeArrowheads="1"/>
          </p:cNvSpPr>
          <p:nvPr/>
        </p:nvSpPr>
        <p:spPr bwMode="auto">
          <a:xfrm>
            <a:off x="6605588" y="2963863"/>
            <a:ext cx="88900" cy="531812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116758" name="Group 91"/>
          <p:cNvGrpSpPr>
            <a:grpSpLocks/>
          </p:cNvGrpSpPr>
          <p:nvPr/>
        </p:nvGrpSpPr>
        <p:grpSpPr bwMode="auto">
          <a:xfrm>
            <a:off x="4305300" y="2941638"/>
            <a:ext cx="468313" cy="531812"/>
            <a:chOff x="3106" y="853"/>
            <a:chExt cx="295" cy="335"/>
          </a:xfrm>
        </p:grpSpPr>
        <p:sp>
          <p:nvSpPr>
            <p:cNvPr id="99368" name="Rectangle 92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69" name="Rectangle 93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6759" name="Group 94"/>
          <p:cNvGrpSpPr>
            <a:grpSpLocks/>
          </p:cNvGrpSpPr>
          <p:nvPr/>
        </p:nvGrpSpPr>
        <p:grpSpPr bwMode="auto">
          <a:xfrm>
            <a:off x="2435225" y="2946400"/>
            <a:ext cx="468313" cy="531813"/>
            <a:chOff x="3106" y="853"/>
            <a:chExt cx="295" cy="335"/>
          </a:xfrm>
        </p:grpSpPr>
        <p:sp>
          <p:nvSpPr>
            <p:cNvPr id="99366" name="Rectangle 95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9367" name="Rectangle 96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9353" name="AutoShape 97"/>
          <p:cNvSpPr>
            <a:spLocks noChangeArrowheads="1"/>
          </p:cNvSpPr>
          <p:nvPr/>
        </p:nvSpPr>
        <p:spPr bwMode="auto">
          <a:xfrm rot="10800000">
            <a:off x="1958975" y="31321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4" name="AutoShape 98"/>
          <p:cNvSpPr>
            <a:spLocks noChangeArrowheads="1"/>
          </p:cNvSpPr>
          <p:nvPr/>
        </p:nvSpPr>
        <p:spPr bwMode="auto">
          <a:xfrm rot="10800000">
            <a:off x="3889375" y="31353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5" name="AutoShape 99"/>
          <p:cNvSpPr>
            <a:spLocks noChangeArrowheads="1"/>
          </p:cNvSpPr>
          <p:nvPr/>
        </p:nvSpPr>
        <p:spPr bwMode="auto">
          <a:xfrm rot="10800000">
            <a:off x="6086475" y="313848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356" name="Rectangle 101"/>
          <p:cNvSpPr>
            <a:spLocks noChangeArrowheads="1"/>
          </p:cNvSpPr>
          <p:nvPr/>
        </p:nvSpPr>
        <p:spPr bwMode="auto">
          <a:xfrm>
            <a:off x="2947988" y="1363663"/>
            <a:ext cx="98425" cy="407987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9357" name="Text Box 102"/>
          <p:cNvSpPr txBox="1">
            <a:spLocks noChangeArrowheads="1"/>
          </p:cNvSpPr>
          <p:nvPr/>
        </p:nvSpPr>
        <p:spPr bwMode="auto">
          <a:xfrm>
            <a:off x="3051175" y="1519238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/>
              <a:t>RM cell</a:t>
            </a:r>
          </a:p>
        </p:txBody>
      </p:sp>
      <p:sp>
        <p:nvSpPr>
          <p:cNvPr id="99358" name="Rectangle 108"/>
          <p:cNvSpPr>
            <a:spLocks noChangeArrowheads="1"/>
          </p:cNvSpPr>
          <p:nvPr/>
        </p:nvSpPr>
        <p:spPr bwMode="auto">
          <a:xfrm>
            <a:off x="4138613" y="1363663"/>
            <a:ext cx="98425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9359" name="Text Box 109"/>
          <p:cNvSpPr txBox="1">
            <a:spLocks noChangeArrowheads="1"/>
          </p:cNvSpPr>
          <p:nvPr/>
        </p:nvSpPr>
        <p:spPr bwMode="auto">
          <a:xfrm>
            <a:off x="4241800" y="1519238"/>
            <a:ext cx="93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/>
              <a:t>data cell</a:t>
            </a:r>
          </a:p>
        </p:txBody>
      </p:sp>
      <p:grpSp>
        <p:nvGrpSpPr>
          <p:cNvPr id="116767" name="Group 113"/>
          <p:cNvGrpSpPr>
            <a:grpSpLocks/>
          </p:cNvGrpSpPr>
          <p:nvPr/>
        </p:nvGrpSpPr>
        <p:grpSpPr bwMode="auto">
          <a:xfrm>
            <a:off x="666750" y="2622550"/>
            <a:ext cx="687388" cy="636588"/>
            <a:chOff x="-44" y="1473"/>
            <a:chExt cx="981" cy="1105"/>
          </a:xfrm>
        </p:grpSpPr>
        <p:pic>
          <p:nvPicPr>
            <p:cNvPr id="116771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72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768" name="Group 116"/>
          <p:cNvGrpSpPr>
            <a:grpSpLocks/>
          </p:cNvGrpSpPr>
          <p:nvPr/>
        </p:nvGrpSpPr>
        <p:grpSpPr bwMode="auto">
          <a:xfrm flipH="1">
            <a:off x="7794625" y="2671763"/>
            <a:ext cx="642938" cy="636587"/>
            <a:chOff x="-44" y="1473"/>
            <a:chExt cx="981" cy="1105"/>
          </a:xfrm>
        </p:grpSpPr>
        <p:pic>
          <p:nvPicPr>
            <p:cNvPr id="116769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70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TCP Slow Start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2925" y="4524375"/>
            <a:ext cx="3810000" cy="1647825"/>
          </a:xfrm>
        </p:spPr>
        <p:txBody>
          <a:bodyPr/>
          <a:lstStyle/>
          <a:p>
            <a:pPr eaLnBrk="1" hangingPunct="1"/>
            <a:r>
              <a:rPr lang="en-US" sz="2000" smtClean="0">
                <a:cs typeface="Times New Roman" pitchFamily="18" charset="0"/>
              </a:rPr>
              <a:t>Exponential increase (per RTT) in window size (not so slow!)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Loss event: timeout (Tahoe TCP) and/or or three duplicate ACKs (Reno TCP)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D29F306-39D5-4F03-AA3A-E15D476E92B6}" type="slidenum">
              <a:rPr lang="en-US" sz="1400" smtClean="0"/>
              <a:pPr/>
              <a:t>29</a:t>
            </a:fld>
            <a:endParaRPr lang="en-US" sz="1400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71450" y="1790700"/>
            <a:ext cx="4813300" cy="2476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7654" name="Line 9"/>
          <p:cNvSpPr>
            <a:spLocks noChangeShapeType="1"/>
          </p:cNvSpPr>
          <p:nvPr/>
        </p:nvSpPr>
        <p:spPr bwMode="auto">
          <a:xfrm>
            <a:off x="5700713" y="1947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5292725" y="13128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3128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5746750" y="1312863"/>
            <a:ext cx="760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A</a:t>
            </a:r>
            <a:endParaRPr lang="en-US">
              <a:cs typeface="Times New Roman" pitchFamily="18" charset="0"/>
            </a:endParaRPr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 rot="408567">
            <a:off x="6767513" y="1912938"/>
            <a:ext cx="1087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one segment</a:t>
            </a:r>
            <a:endParaRPr lang="en-US">
              <a:cs typeface="Times New Roman" pitchFamily="18" charset="0"/>
            </a:endParaRPr>
          </a:p>
        </p:txBody>
      </p:sp>
      <p:sp>
        <p:nvSpPr>
          <p:cNvPr id="27658" name="Text Box 13"/>
          <p:cNvSpPr txBox="1">
            <a:spLocks noChangeArrowheads="1"/>
          </p:cNvSpPr>
          <p:nvPr/>
        </p:nvSpPr>
        <p:spPr bwMode="auto">
          <a:xfrm rot="-5400000">
            <a:off x="5268913" y="2151062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RTT</a:t>
            </a:r>
            <a:endParaRPr lang="en-US">
              <a:cs typeface="Times New Roman" pitchFamily="18" charset="0"/>
            </a:endParaRPr>
          </a:p>
        </p:txBody>
      </p:sp>
      <p:graphicFrame>
        <p:nvGraphicFramePr>
          <p:cNvPr id="27659" name="Object 14"/>
          <p:cNvGraphicFramePr>
            <a:graphicFrameLocks noChangeAspect="1"/>
          </p:cNvGraphicFramePr>
          <p:nvPr/>
        </p:nvGraphicFramePr>
        <p:xfrm>
          <a:off x="7950200" y="13223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13223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5"/>
          <p:cNvSpPr txBox="1">
            <a:spLocks noChangeArrowheads="1"/>
          </p:cNvSpPr>
          <p:nvPr/>
        </p:nvSpPr>
        <p:spPr bwMode="auto">
          <a:xfrm>
            <a:off x="7259638" y="1331913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Host B</a:t>
            </a:r>
            <a:endParaRPr lang="en-US">
              <a:cs typeface="Times New Roman" pitchFamily="18" charset="0"/>
            </a:endParaRPr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5695950" y="176212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>
            <a:off x="8210550" y="180022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H="1" flipV="1">
            <a:off x="5514975" y="1933575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9"/>
          <p:cNvSpPr>
            <a:spLocks noChangeShapeType="1"/>
          </p:cNvSpPr>
          <p:nvPr/>
        </p:nvSpPr>
        <p:spPr bwMode="auto">
          <a:xfrm>
            <a:off x="5524500" y="2495550"/>
            <a:ext cx="4763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V="1">
            <a:off x="5676900" y="23526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6" name="Group 21"/>
          <p:cNvGrpSpPr>
            <a:grpSpLocks/>
          </p:cNvGrpSpPr>
          <p:nvPr/>
        </p:nvGrpSpPr>
        <p:grpSpPr bwMode="auto">
          <a:xfrm>
            <a:off x="7935913" y="5099050"/>
            <a:ext cx="595312" cy="369888"/>
            <a:chOff x="3324" y="3530"/>
            <a:chExt cx="375" cy="233"/>
          </a:xfrm>
        </p:grpSpPr>
        <p:sp>
          <p:nvSpPr>
            <p:cNvPr id="27684" name="Rectangle 22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27685" name="Text Box 23"/>
            <p:cNvSpPr txBox="1">
              <a:spLocks noChangeArrowheads="1"/>
            </p:cNvSpPr>
            <p:nvPr/>
          </p:nvSpPr>
          <p:spPr bwMode="auto">
            <a:xfrm>
              <a:off x="3324" y="3530"/>
              <a:ext cx="3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time</a:t>
              </a:r>
              <a:endParaRPr lang="en-US">
                <a:cs typeface="Times New Roman" pitchFamily="18" charset="0"/>
              </a:endParaRPr>
            </a:p>
          </p:txBody>
        </p:sp>
      </p:grpSp>
      <p:sp>
        <p:nvSpPr>
          <p:cNvPr id="27667" name="Line 24"/>
          <p:cNvSpPr>
            <a:spLocks noChangeShapeType="1"/>
          </p:cNvSpPr>
          <p:nvPr/>
        </p:nvSpPr>
        <p:spPr bwMode="auto">
          <a:xfrm>
            <a:off x="5705475" y="27289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5700713" y="281463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6"/>
          <p:cNvSpPr>
            <a:spLocks noChangeShapeType="1"/>
          </p:cNvSpPr>
          <p:nvPr/>
        </p:nvSpPr>
        <p:spPr bwMode="auto">
          <a:xfrm flipV="1">
            <a:off x="5700713" y="3338513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7"/>
          <p:cNvSpPr>
            <a:spLocks noChangeShapeType="1"/>
          </p:cNvSpPr>
          <p:nvPr/>
        </p:nvSpPr>
        <p:spPr bwMode="auto">
          <a:xfrm flipV="1">
            <a:off x="5715000" y="346233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8"/>
          <p:cNvSpPr txBox="1">
            <a:spLocks noChangeArrowheads="1"/>
          </p:cNvSpPr>
          <p:nvPr/>
        </p:nvSpPr>
        <p:spPr bwMode="auto">
          <a:xfrm rot="408567">
            <a:off x="6761163" y="2698750"/>
            <a:ext cx="1166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two segments</a:t>
            </a:r>
            <a:endParaRPr lang="en-US">
              <a:cs typeface="Times New Roman" pitchFamily="18" charset="0"/>
            </a:endParaRPr>
          </a:p>
        </p:txBody>
      </p:sp>
      <p:sp>
        <p:nvSpPr>
          <p:cNvPr id="27672" name="Text Box 29"/>
          <p:cNvSpPr txBox="1">
            <a:spLocks noChangeArrowheads="1"/>
          </p:cNvSpPr>
          <p:nvPr/>
        </p:nvSpPr>
        <p:spPr bwMode="auto">
          <a:xfrm rot="408567">
            <a:off x="6853238" y="3713163"/>
            <a:ext cx="1195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400">
                <a:cs typeface="Times New Roman" pitchFamily="18" charset="0"/>
              </a:rPr>
              <a:t>four segments</a:t>
            </a:r>
            <a:endParaRPr lang="en-US">
              <a:cs typeface="Times New Roman" pitchFamily="18" charset="0"/>
            </a:endParaRPr>
          </a:p>
        </p:txBody>
      </p:sp>
      <p:grpSp>
        <p:nvGrpSpPr>
          <p:cNvPr id="27673" name="Group 30"/>
          <p:cNvGrpSpPr>
            <a:grpSpLocks/>
          </p:cNvGrpSpPr>
          <p:nvPr/>
        </p:nvGrpSpPr>
        <p:grpSpPr bwMode="auto">
          <a:xfrm>
            <a:off x="5695950" y="3733800"/>
            <a:ext cx="2519363" cy="652463"/>
            <a:chOff x="3954" y="2214"/>
            <a:chExt cx="1587" cy="411"/>
          </a:xfrm>
        </p:grpSpPr>
        <p:sp>
          <p:nvSpPr>
            <p:cNvPr id="27680" name="Line 31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2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3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4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74" name="Group 35"/>
          <p:cNvGrpSpPr>
            <a:grpSpLocks/>
          </p:cNvGrpSpPr>
          <p:nvPr/>
        </p:nvGrpSpPr>
        <p:grpSpPr bwMode="auto">
          <a:xfrm flipV="1">
            <a:off x="5981700" y="4114800"/>
            <a:ext cx="2228850" cy="604838"/>
            <a:chOff x="3954" y="2214"/>
            <a:chExt cx="1587" cy="411"/>
          </a:xfrm>
        </p:grpSpPr>
        <p:sp>
          <p:nvSpPr>
            <p:cNvPr id="27676" name="Line 36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37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38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9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7675" name="Picture 1" descr="latex-image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7"/>
          <a:stretch>
            <a:fillRect/>
          </a:stretch>
        </p:blipFill>
        <p:spPr bwMode="auto">
          <a:xfrm>
            <a:off x="288925" y="1881188"/>
            <a:ext cx="44672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3875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TCP: Overview   </a:t>
            </a:r>
            <a:r>
              <a:rPr lang="en-US" sz="2000" smtClean="0">
                <a:cs typeface="Times New Roman" pitchFamily="18" charset="0"/>
              </a:rPr>
              <a:t>RFCs: 793, 1122, 1323, 2018, 2581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Full duplex data:</a:t>
            </a:r>
            <a:endParaRPr lang="en-US" sz="2400" b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Bi-directional data flow in same connection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MSS: Maximum segment size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Connection-oriented:</a:t>
            </a:r>
            <a:r>
              <a:rPr lang="en-US" sz="2400" b="1" smtClean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Handshaking (exchange of control msgs) inits sender, receiver state before data exchange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Flow controlled: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Sender will not overwhelm receiver</a:t>
            </a:r>
            <a:endParaRPr lang="en-US" smtClean="0">
              <a:ea typeface="Times New Roman" pitchFamily="18" charset="0"/>
              <a:cs typeface="Times New Roman" pitchFamily="18" charset="0"/>
            </a:endParaRP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Congestion control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smtClean="0">
                <a:cs typeface="Times New Roman" pitchFamily="18" charset="0"/>
              </a:rPr>
              <a:t>To avoid network router buffer overflow </a:t>
            </a:r>
          </a:p>
          <a:p>
            <a:pPr lvl="1" eaLnBrk="1" hangingPunct="1"/>
            <a:endParaRPr lang="en-US" sz="2000" smtClean="0"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Point-to-point:</a:t>
            </a:r>
            <a:endParaRPr lang="en-US" sz="2400" b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One sender, one receiver</a:t>
            </a:r>
            <a:r>
              <a:rPr lang="en-US" sz="2000" smtClean="0">
                <a:solidFill>
                  <a:srgbClr val="FF0000"/>
                </a:solidFill>
                <a:ea typeface="MS PGothic" pitchFamily="34" charset="-128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In-order </a:t>
            </a:r>
            <a:r>
              <a:rPr lang="en-US" sz="2400" b="1" i="1" smtClean="0">
                <a:solidFill>
                  <a:srgbClr val="FF0000"/>
                </a:solidFill>
                <a:cs typeface="Times New Roman" pitchFamily="18" charset="0"/>
              </a:rPr>
              <a:t>byte steam:</a:t>
            </a:r>
            <a:endParaRPr lang="en-US" sz="2400" b="1" i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No </a:t>
            </a:r>
            <a:r>
              <a:rPr lang="en-US" altLang="ja-JP" sz="2000" smtClean="0">
                <a:ea typeface="MS PGothic" pitchFamily="34" charset="-128"/>
                <a:cs typeface="Times New Roman" pitchFamily="18" charset="0"/>
              </a:rPr>
              <a:t>“message boundaries”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Pipelined:</a:t>
            </a:r>
            <a:endParaRPr lang="en-US" sz="2400" b="1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MS PGothic" pitchFamily="34" charset="-128"/>
                <a:cs typeface="Times New Roman" pitchFamily="18" charset="0"/>
              </a:rPr>
              <a:t>TCP congestion and flow control set window size</a:t>
            </a:r>
          </a:p>
          <a:p>
            <a:pPr eaLnBrk="1" hangingPunct="1"/>
            <a:r>
              <a:rPr lang="en-US" sz="2400" b="1" i="1" smtClean="0">
                <a:solidFill>
                  <a:srgbClr val="FF0000"/>
                </a:solidFill>
                <a:cs typeface="Times New Roman" pitchFamily="18" charset="0"/>
              </a:rPr>
              <a:t>Send &amp; receive buffers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Reliable</a:t>
            </a:r>
            <a:endParaRPr lang="en-US" sz="2400" b="1" i="1" smtClean="0">
              <a:cs typeface="Times New Roman" pitchFamily="18" charset="0"/>
            </a:endParaRP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D17D9D3-DDD6-4B7C-A94D-6FE8BC7B91B2}" type="slidenum">
              <a:rPr lang="en-US" sz="1400" smtClean="0"/>
              <a:pPr/>
              <a:t>3</a:t>
            </a:fld>
            <a:endParaRPr lang="en-US" sz="1400" smtClean="0"/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-490538" y="5421313"/>
          <a:ext cx="602615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3" imgW="6602400" imgH="1122840" progId="Visio.Drawing.5">
                  <p:embed/>
                </p:oleObj>
              </mc:Choice>
              <mc:Fallback>
                <p:oleObj name="VISIO" r:id="rId3" imgW="6602400" imgH="112284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0538" y="5421313"/>
                        <a:ext cx="6026151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3" y="1635125"/>
            <a:ext cx="1457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079750"/>
            <a:ext cx="28384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3030538"/>
            <a:ext cx="19145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712913"/>
            <a:ext cx="4953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4943475"/>
            <a:ext cx="685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Slow Start Congestion Control 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B764977-1151-4C6E-92CB-1CBCD0969BB9}" type="slidenum">
              <a:rPr lang="en-US" sz="1400" smtClean="0"/>
              <a:pPr/>
              <a:t>30</a:t>
            </a:fld>
            <a:endParaRPr lang="en-US" sz="1400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738563"/>
            <a:ext cx="55530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293914" y="1333500"/>
            <a:ext cx="86214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Initially 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Receiver window size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segments lost, remember slow start </a:t>
            </a:r>
            <a:r>
              <a:rPr lang="en-US" dirty="0" smtClean="0"/>
              <a:t>threshold.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CWND/2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Set CWND </a:t>
            </a:r>
            <a:r>
              <a:rPr lang="en-US" dirty="0" smtClean="0"/>
              <a:t>=1 </a:t>
            </a:r>
            <a:r>
              <a:rPr lang="en-US" dirty="0"/>
              <a:t>MSS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Increment by 1MSS per </a:t>
            </a:r>
            <a:r>
              <a:rPr lang="en-US" dirty="0" err="1"/>
              <a:t>ack</a:t>
            </a:r>
            <a:r>
              <a:rPr lang="en-US" dirty="0"/>
              <a:t> until </a:t>
            </a:r>
            <a:r>
              <a:rPr lang="en-US" dirty="0" err="1"/>
              <a:t>SSThresh</a:t>
            </a:r>
            <a:r>
              <a:rPr lang="en-US" dirty="0"/>
              <a:t>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Increment by 1 MSS*MSS/CWND per </a:t>
            </a:r>
            <a:r>
              <a:rPr lang="en-US" dirty="0" err="1"/>
              <a:t>ack</a:t>
            </a:r>
            <a:r>
              <a:rPr lang="en-US" dirty="0"/>
              <a:t> afterwards 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38163" y="4227513"/>
            <a:ext cx="16335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Congestion Window CWND 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160463" y="5446713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1MSS </a:t>
            </a:r>
          </a:p>
        </p:txBody>
      </p:sp>
      <p:sp>
        <p:nvSpPr>
          <p:cNvPr id="29704" name="TextBox 6"/>
          <p:cNvSpPr txBox="1">
            <a:spLocks noChangeArrowheads="1"/>
          </p:cNvSpPr>
          <p:nvPr/>
        </p:nvSpPr>
        <p:spPr bwMode="auto">
          <a:xfrm>
            <a:off x="7429500" y="3867150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bytes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TCP Congestion Avoidance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497E9A-2FD7-4311-A562-256318AB46A4}" type="slidenum">
              <a:rPr lang="en-US" sz="1400" smtClean="0"/>
              <a:pPr/>
              <a:t>31</a:t>
            </a:fld>
            <a:endParaRPr lang="en-US" sz="140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14992" y="1824832"/>
            <a:ext cx="4808537" cy="3440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534988" y="5913438"/>
            <a:ext cx="3214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600">
                <a:cs typeface="Times New Roman" pitchFamily="18" charset="0"/>
              </a:rPr>
              <a:t>* TCP Reno skips slow start (</a:t>
            </a:r>
            <a:r>
              <a:rPr lang="en-US" sz="1600" i="1">
                <a:cs typeface="Times New Roman" pitchFamily="18" charset="0"/>
              </a:rPr>
              <a:t>fast </a:t>
            </a:r>
          </a:p>
          <a:p>
            <a:pPr algn="l"/>
            <a:r>
              <a:rPr lang="en-US" sz="1600" i="1">
                <a:cs typeface="Times New Roman" pitchFamily="18" charset="0"/>
              </a:rPr>
              <a:t>recovery</a:t>
            </a:r>
            <a:r>
              <a:rPr lang="en-US" sz="1600">
                <a:cs typeface="Times New Roman" pitchFamily="18" charset="0"/>
              </a:rPr>
              <a:t>) after three duplicate ACKs</a:t>
            </a:r>
            <a:endParaRPr lang="en-US" sz="2000">
              <a:cs typeface="Times New Roman" pitchFamily="18" charset="0"/>
            </a:endParaRPr>
          </a:p>
        </p:txBody>
      </p:sp>
      <p:pic>
        <p:nvPicPr>
          <p:cNvPr id="31751" name="Picture 2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2"/>
          <a:stretch>
            <a:fillRect/>
          </a:stretch>
        </p:blipFill>
        <p:spPr bwMode="auto">
          <a:xfrm>
            <a:off x="2097542" y="1891507"/>
            <a:ext cx="46418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</a:t>
            </a:r>
            <a:r>
              <a:rPr lang="en-GB" dirty="0" smtClean="0"/>
              <a:t>Retransmit and First Recovery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52557"/>
            <a:ext cx="83928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Optional – implemented in </a:t>
            </a:r>
            <a:r>
              <a:rPr lang="en-GB" b="1" dirty="0">
                <a:solidFill>
                  <a:srgbClr val="FF0000"/>
                </a:solidFill>
              </a:rPr>
              <a:t>TCP Reno</a:t>
            </a:r>
          </a:p>
          <a:p>
            <a:pPr algn="just"/>
            <a:r>
              <a:rPr lang="en-GB" dirty="0"/>
              <a:t>(Earlier version was </a:t>
            </a:r>
            <a:r>
              <a:rPr lang="en-GB" dirty="0">
                <a:solidFill>
                  <a:srgbClr val="00B0F0"/>
                </a:solidFill>
              </a:rPr>
              <a:t>TCP Tahoe</a:t>
            </a:r>
            <a:r>
              <a:rPr lang="en-GB" dirty="0"/>
              <a:t>)</a:t>
            </a:r>
          </a:p>
          <a:p>
            <a:pPr algn="just"/>
            <a:r>
              <a:rPr lang="en-GB" dirty="0">
                <a:solidFill>
                  <a:srgbClr val="C00000"/>
                </a:solidFill>
              </a:rPr>
              <a:t>Duplicate </a:t>
            </a:r>
            <a:r>
              <a:rPr lang="en-GB" dirty="0" err="1">
                <a:solidFill>
                  <a:srgbClr val="C00000"/>
                </a:solidFill>
              </a:rPr>
              <a:t>Ack</a:t>
            </a:r>
            <a:r>
              <a:rPr lang="en-GB" dirty="0">
                <a:solidFill>
                  <a:srgbClr val="C00000"/>
                </a:solidFill>
              </a:rPr>
              <a:t> indicates a lost/out-of-order </a:t>
            </a:r>
            <a:r>
              <a:rPr lang="en-GB" dirty="0" smtClean="0">
                <a:solidFill>
                  <a:srgbClr val="C00000"/>
                </a:solidFill>
              </a:rPr>
              <a:t>segment</a:t>
            </a:r>
          </a:p>
          <a:p>
            <a:pPr algn="just"/>
            <a:endParaRPr lang="en-GB" dirty="0">
              <a:solidFill>
                <a:srgbClr val="C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dirty="0"/>
              <a:t>On receiving 3 duplicate </a:t>
            </a:r>
            <a:r>
              <a:rPr lang="en-GB" dirty="0" err="1"/>
              <a:t>acks</a:t>
            </a:r>
            <a:r>
              <a:rPr lang="en-GB" dirty="0"/>
              <a:t> (4th </a:t>
            </a:r>
            <a:r>
              <a:rPr lang="en-GB" dirty="0" err="1"/>
              <a:t>ack</a:t>
            </a:r>
            <a:r>
              <a:rPr lang="en-GB" dirty="0"/>
              <a:t> for the same segment):</a:t>
            </a:r>
          </a:p>
          <a:p>
            <a:pPr algn="just"/>
            <a:r>
              <a:rPr lang="en-GB" dirty="0"/>
              <a:t>Enter Fast Recovery mode</a:t>
            </a:r>
          </a:p>
          <a:p>
            <a:pPr algn="just"/>
            <a:r>
              <a:rPr lang="en-GB" dirty="0"/>
              <a:t>Retransmit missing segment</a:t>
            </a:r>
          </a:p>
          <a:p>
            <a:pPr algn="just"/>
            <a:r>
              <a:rPr lang="en-GB" dirty="0"/>
              <a:t>Set </a:t>
            </a:r>
            <a:r>
              <a:rPr lang="en-GB" dirty="0" err="1">
                <a:solidFill>
                  <a:srgbClr val="FF0000"/>
                </a:solidFill>
              </a:rPr>
              <a:t>SSThresh</a:t>
            </a:r>
            <a:r>
              <a:rPr lang="en-GB" dirty="0"/>
              <a:t>=</a:t>
            </a:r>
            <a:r>
              <a:rPr lang="en-GB" dirty="0">
                <a:solidFill>
                  <a:srgbClr val="FF0000"/>
                </a:solidFill>
              </a:rPr>
              <a:t>CWND/2</a:t>
            </a:r>
          </a:p>
          <a:p>
            <a:pPr algn="just"/>
            <a:r>
              <a:rPr lang="en-GB" dirty="0"/>
              <a:t>Set </a:t>
            </a:r>
            <a:r>
              <a:rPr lang="en-GB" dirty="0" smtClean="0">
                <a:solidFill>
                  <a:srgbClr val="FF0000"/>
                </a:solidFill>
              </a:rPr>
              <a:t>CWND</a:t>
            </a:r>
            <a:r>
              <a:rPr lang="en-GB" dirty="0" smtClean="0"/>
              <a:t>=</a:t>
            </a:r>
            <a:r>
              <a:rPr lang="en-GB" dirty="0" err="1" smtClean="0">
                <a:solidFill>
                  <a:srgbClr val="FF0000"/>
                </a:solidFill>
              </a:rPr>
              <a:t>SSThresh</a:t>
            </a:r>
            <a:r>
              <a:rPr lang="en-GB" dirty="0" err="1" smtClean="0"/>
              <a:t>+</a:t>
            </a:r>
            <a:r>
              <a:rPr lang="en-GB" dirty="0" err="1" smtClean="0">
                <a:solidFill>
                  <a:srgbClr val="FF0000"/>
                </a:solidFill>
              </a:rPr>
              <a:t>MSS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dirty="0" smtClean="0">
                <a:solidFill>
                  <a:srgbClr val="0099FF"/>
                </a:solidFill>
              </a:rPr>
              <a:t>(some CWND=SSThresh+3 MSS) </a:t>
            </a:r>
          </a:p>
          <a:p>
            <a:pPr algn="just"/>
            <a:endParaRPr lang="en-GB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dirty="0"/>
              <a:t>Every subsequent duplicate </a:t>
            </a:r>
            <a:r>
              <a:rPr lang="en-GB" dirty="0" err="1"/>
              <a:t>ack</a:t>
            </a:r>
            <a:r>
              <a:rPr lang="en-GB" dirty="0"/>
              <a:t>: CWND=CWND+1MSS</a:t>
            </a:r>
          </a:p>
          <a:p>
            <a:pPr algn="just"/>
            <a:r>
              <a:rPr lang="en-GB" dirty="0"/>
              <a:t>When a new </a:t>
            </a:r>
            <a:r>
              <a:rPr lang="en-GB" dirty="0" err="1"/>
              <a:t>ack</a:t>
            </a:r>
            <a:r>
              <a:rPr lang="en-GB" dirty="0"/>
              <a:t> (not a duplicate </a:t>
            </a:r>
            <a:r>
              <a:rPr lang="en-GB" dirty="0" err="1"/>
              <a:t>ack</a:t>
            </a:r>
            <a:r>
              <a:rPr lang="en-GB" dirty="0"/>
              <a:t>) is received</a:t>
            </a:r>
          </a:p>
          <a:p>
            <a:pPr algn="just"/>
            <a:r>
              <a:rPr lang="en-GB" dirty="0"/>
              <a:t>Exit fast recovery</a:t>
            </a:r>
          </a:p>
          <a:p>
            <a:pPr algn="just"/>
            <a:r>
              <a:rPr lang="en-GB" dirty="0"/>
              <a:t>Set CWND=SSTHRESH</a:t>
            </a:r>
          </a:p>
        </p:txBody>
      </p:sp>
    </p:spTree>
    <p:extLst>
      <p:ext uri="{BB962C8B-B14F-4D97-AF65-F5344CB8AC3E}">
        <p14:creationId xmlns:p14="http://schemas.microsoft.com/office/powerpoint/2010/main" val="1456468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/>
          <a:srcRect l="2533" r="4524"/>
          <a:stretch/>
        </p:blipFill>
        <p:spPr bwMode="auto">
          <a:xfrm>
            <a:off x="685800" y="1417638"/>
            <a:ext cx="7772400" cy="476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306786" y="2237014"/>
            <a:ext cx="440871" cy="1564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1" y="1650454"/>
            <a:ext cx="11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FF"/>
                </a:solidFill>
              </a:rPr>
              <a:t>Time out</a:t>
            </a:r>
            <a:endParaRPr lang="en-GB" dirty="0">
              <a:solidFill>
                <a:srgbClr val="0099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3872" y="2393234"/>
            <a:ext cx="11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dup </a:t>
            </a:r>
            <a:r>
              <a:rPr lang="en-GB" dirty="0" err="1" smtClean="0"/>
              <a:t>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88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Reno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8" y="1871436"/>
            <a:ext cx="6811992" cy="4484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157" y="18300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 dup </a:t>
            </a:r>
            <a:r>
              <a:rPr lang="en-GB" dirty="0" err="1" smtClean="0">
                <a:solidFill>
                  <a:srgbClr val="FF0000"/>
                </a:solidFill>
              </a:rPr>
              <a:t>ack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990" y="2780827"/>
            <a:ext cx="169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Fast Retransmit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896954" y="2535101"/>
            <a:ext cx="169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Fast Recovery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23226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626" y="4521215"/>
            <a:ext cx="169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Slow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9044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AIMD principal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0" y="635634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A65F61A-44F5-4C75-A4EE-F3B1D7BE1010}" type="slidenum">
              <a:rPr lang="en-US" sz="1400" smtClean="0"/>
              <a:pPr/>
              <a:t>35</a:t>
            </a:fld>
            <a:endParaRPr lang="en-US" sz="1400" dirty="0" smtClean="0"/>
          </a:p>
        </p:txBody>
      </p:sp>
      <p:sp>
        <p:nvSpPr>
          <p:cNvPr id="32772" name="Rectangle 1"/>
          <p:cNvSpPr>
            <a:spLocks noChangeArrowheads="1"/>
          </p:cNvSpPr>
          <p:nvPr/>
        </p:nvSpPr>
        <p:spPr bwMode="auto">
          <a:xfrm>
            <a:off x="381000" y="1192242"/>
            <a:ext cx="80200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Additive Increase, Multiplicative Decrease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Lets two users, using same link with capacity, C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W1 is the window of user 1, w2 is the window of user 2, and </a:t>
            </a:r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W1+W2 = Capacity ⇒ Efficiency, W1=W2 ⇒ Fairness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(W1,W2) to (W1+ΔW,W2+ΔW) ⇒ Linear increase (45° line)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(W1,W2) to (kW1,kW2) ⇒ Multiplicative decrease (line through origin</a:t>
            </a:r>
            <a:r>
              <a:rPr lang="en-US" dirty="0" smtClean="0"/>
              <a:t>)</a:t>
            </a:r>
          </a:p>
          <a:p>
            <a:pPr marL="342900" indent="-342900" algn="just">
              <a:buFont typeface="Arial" charset="0"/>
              <a:buChar char="•"/>
            </a:pPr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Fairness: everyone gets fair share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Efficiency; network  resources are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used well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32969" y="3719966"/>
            <a:ext cx="3764074" cy="2818946"/>
            <a:chOff x="5232969" y="3719966"/>
            <a:chExt cx="3764074" cy="2818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969" y="3719966"/>
              <a:ext cx="3764074" cy="2818946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6988629" y="6221186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5600700" y="4278086"/>
              <a:ext cx="0" cy="212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756071" y="5894614"/>
              <a:ext cx="16329" cy="326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4082143"/>
              <a:ext cx="310243" cy="163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" y="916242"/>
            <a:ext cx="7593013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5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03869" y="1662566"/>
            <a:ext cx="6948146" cy="4525962"/>
            <a:chOff x="5232969" y="3719966"/>
            <a:chExt cx="3764074" cy="28189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2969" y="3719966"/>
              <a:ext cx="3764074" cy="281894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988629" y="6221186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600700" y="4278086"/>
              <a:ext cx="0" cy="212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756071" y="5894614"/>
              <a:ext cx="16329" cy="326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15000" y="4082143"/>
              <a:ext cx="310243" cy="163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90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915734"/>
            <a:ext cx="83724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869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4286250" y="290513"/>
            <a:ext cx="3276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cs typeface="Times New Roman" pitchFamily="18" charset="0"/>
              </a:rPr>
              <a:t>TCP Fairness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419600" y="1847850"/>
            <a:ext cx="3810000" cy="219075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Fairness goal:</a:t>
            </a:r>
            <a:r>
              <a:rPr lang="en-US" sz="2400" smtClean="0">
                <a:cs typeface="Times New Roman" pitchFamily="18" charset="0"/>
              </a:rPr>
              <a:t> if 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 TCP sessions share same bottleneck link, each should get 1/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 of link capacity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5300" y="1476375"/>
            <a:ext cx="3457575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cs typeface="Times New Roman" pitchFamily="18" charset="0"/>
              </a:rPr>
              <a:t>TCP congestion avoidance:</a:t>
            </a:r>
          </a:p>
          <a:p>
            <a:pPr eaLnBrk="1" hangingPunct="1"/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AIMD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i="1" smtClean="0">
                <a:cs typeface="Times New Roman" pitchFamily="18" charset="0"/>
              </a:rPr>
              <a:t>Additive increase, multiplicative decrease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Increase window by 1 per RTT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Decrease window by factor of 2 on loss event</a:t>
            </a:r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2C7ECA-BEB8-4E61-8FB9-BC20D243BD3B}" type="slidenum">
              <a:rPr lang="en-US" sz="1400" smtClean="0"/>
              <a:pPr/>
              <a:t>39</a:t>
            </a:fld>
            <a:endParaRPr lang="en-US" sz="1400" smtClean="0"/>
          </a:p>
        </p:txBody>
      </p:sp>
      <p:sp>
        <p:nvSpPr>
          <p:cNvPr id="33798" name="Line 2"/>
          <p:cNvSpPr>
            <a:spLocks noChangeShapeType="1"/>
          </p:cNvSpPr>
          <p:nvPr/>
        </p:nvSpPr>
        <p:spPr bwMode="auto">
          <a:xfrm>
            <a:off x="7019925" y="5048250"/>
            <a:ext cx="19335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600075" y="295275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4000" b="1" u="sng">
                <a:solidFill>
                  <a:schemeClr val="accent2"/>
                </a:solidFill>
                <a:cs typeface="Times New Roman" pitchFamily="18" charset="0"/>
              </a:rPr>
              <a:t>AIMD</a:t>
            </a:r>
          </a:p>
        </p:txBody>
      </p:sp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4518025" y="52133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5213350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5826125" y="4991100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5826125" y="49228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5835650" y="4694238"/>
            <a:ext cx="1198563" cy="430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grpSp>
        <p:nvGrpSpPr>
          <p:cNvPr id="33804" name="Group 11"/>
          <p:cNvGrpSpPr>
            <a:grpSpLocks/>
          </p:cNvGrpSpPr>
          <p:nvPr/>
        </p:nvGrpSpPr>
        <p:grpSpPr bwMode="auto">
          <a:xfrm>
            <a:off x="6181725" y="4724400"/>
            <a:ext cx="498475" cy="119063"/>
            <a:chOff x="2208" y="2184"/>
            <a:chExt cx="176" cy="69"/>
          </a:xfrm>
        </p:grpSpPr>
        <p:grpSp>
          <p:nvGrpSpPr>
            <p:cNvPr id="33828" name="Group 12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33833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Line 15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9" name="Group 16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33830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Line 19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805" name="Oval 20"/>
          <p:cNvSpPr>
            <a:spLocks noChangeArrowheads="1"/>
          </p:cNvSpPr>
          <p:nvPr/>
        </p:nvSpPr>
        <p:spPr bwMode="auto">
          <a:xfrm>
            <a:off x="7693025" y="5000625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06" name="Line 21"/>
          <p:cNvSpPr>
            <a:spLocks noChangeShapeType="1"/>
          </p:cNvSpPr>
          <p:nvPr/>
        </p:nvSpPr>
        <p:spPr bwMode="auto">
          <a:xfrm>
            <a:off x="7702550" y="49799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22"/>
          <p:cNvSpPr>
            <a:spLocks noChangeArrowheads="1"/>
          </p:cNvSpPr>
          <p:nvPr/>
        </p:nvSpPr>
        <p:spPr bwMode="auto">
          <a:xfrm>
            <a:off x="7702550" y="494188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08" name="Oval 23"/>
          <p:cNvSpPr>
            <a:spLocks noChangeArrowheads="1"/>
          </p:cNvSpPr>
          <p:nvPr/>
        </p:nvSpPr>
        <p:spPr bwMode="auto">
          <a:xfrm>
            <a:off x="7712075" y="4713288"/>
            <a:ext cx="1198563" cy="430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graphicFrame>
        <p:nvGraphicFramePr>
          <p:cNvPr id="33809" name="Object 24"/>
          <p:cNvGraphicFramePr>
            <a:graphicFrameLocks noChangeAspect="1"/>
          </p:cNvGraphicFramePr>
          <p:nvPr/>
        </p:nvGraphicFramePr>
        <p:xfrm>
          <a:off x="4470400" y="42227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Clip" r:id="rId5" imgW="1307079" imgH="1083682" progId="MS_ClipArt_Gallery.2">
                  <p:embed/>
                </p:oleObj>
              </mc:Choice>
              <mc:Fallback>
                <p:oleObj name="Clip" r:id="rId5" imgW="1307079" imgH="1083682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222750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Rectangle 25"/>
          <p:cNvSpPr>
            <a:spLocks noChangeArrowheads="1"/>
          </p:cNvSpPr>
          <p:nvPr/>
        </p:nvSpPr>
        <p:spPr bwMode="auto">
          <a:xfrm>
            <a:off x="7377113" y="485775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11" name="Rectangle 26"/>
          <p:cNvSpPr>
            <a:spLocks noChangeArrowheads="1"/>
          </p:cNvSpPr>
          <p:nvPr/>
        </p:nvSpPr>
        <p:spPr bwMode="auto">
          <a:xfrm>
            <a:off x="6686550" y="491966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12" name="Rectangle 27"/>
          <p:cNvSpPr>
            <a:spLocks noChangeArrowheads="1"/>
          </p:cNvSpPr>
          <p:nvPr/>
        </p:nvSpPr>
        <p:spPr bwMode="auto">
          <a:xfrm>
            <a:off x="6977063" y="485775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13" name="Text Box 28"/>
          <p:cNvSpPr txBox="1">
            <a:spLocks noChangeArrowheads="1"/>
          </p:cNvSpPr>
          <p:nvPr/>
        </p:nvSpPr>
        <p:spPr bwMode="auto">
          <a:xfrm>
            <a:off x="4441825" y="3879850"/>
            <a:ext cx="1843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800">
                <a:cs typeface="Times New Roman" pitchFamily="18" charset="0"/>
              </a:rPr>
              <a:t>TCP connection 1</a:t>
            </a:r>
          </a:p>
        </p:txBody>
      </p:sp>
      <p:sp>
        <p:nvSpPr>
          <p:cNvPr id="33814" name="Text Box 29"/>
          <p:cNvSpPr txBox="1">
            <a:spLocks noChangeArrowheads="1"/>
          </p:cNvSpPr>
          <p:nvPr/>
        </p:nvSpPr>
        <p:spPr bwMode="auto">
          <a:xfrm>
            <a:off x="5851525" y="53086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cs typeface="Times New Roman" pitchFamily="18" charset="0"/>
              </a:rPr>
              <a:t>Bottleneck</a:t>
            </a:r>
          </a:p>
          <a:p>
            <a:r>
              <a:rPr lang="en-US" sz="1800">
                <a:cs typeface="Times New Roman" pitchFamily="18" charset="0"/>
              </a:rPr>
              <a:t>router</a:t>
            </a:r>
          </a:p>
          <a:p>
            <a:r>
              <a:rPr lang="en-US" sz="1800">
                <a:cs typeface="Times New Roman" pitchFamily="18" charset="0"/>
              </a:rPr>
              <a:t>capacity </a:t>
            </a:r>
            <a:r>
              <a:rPr lang="en-US" sz="1800" i="1">
                <a:cs typeface="Times New Roman" pitchFamily="18" charset="0"/>
              </a:rPr>
              <a:t>C</a:t>
            </a:r>
          </a:p>
        </p:txBody>
      </p:sp>
      <p:grpSp>
        <p:nvGrpSpPr>
          <p:cNvPr id="33815" name="Group 30"/>
          <p:cNvGrpSpPr>
            <a:grpSpLocks/>
          </p:cNvGrpSpPr>
          <p:nvPr/>
        </p:nvGrpSpPr>
        <p:grpSpPr bwMode="auto">
          <a:xfrm>
            <a:off x="8039100" y="4772025"/>
            <a:ext cx="498475" cy="119063"/>
            <a:chOff x="2208" y="2184"/>
            <a:chExt cx="176" cy="69"/>
          </a:xfrm>
        </p:grpSpPr>
        <p:grpSp>
          <p:nvGrpSpPr>
            <p:cNvPr id="33820" name="Group 3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33825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7" name="Line 34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3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33822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4" name="Line 3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816" name="Text Box 39"/>
          <p:cNvSpPr txBox="1">
            <a:spLocks noChangeArrowheads="1"/>
          </p:cNvSpPr>
          <p:nvPr/>
        </p:nvSpPr>
        <p:spPr bwMode="auto">
          <a:xfrm>
            <a:off x="3984625" y="5432425"/>
            <a:ext cx="1370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800">
                <a:cs typeface="Times New Roman" pitchFamily="18" charset="0"/>
              </a:rPr>
              <a:t>TCP </a:t>
            </a:r>
          </a:p>
          <a:p>
            <a:pPr algn="l"/>
            <a:r>
              <a:rPr lang="en-US" sz="1800">
                <a:cs typeface="Times New Roman" pitchFamily="18" charset="0"/>
              </a:rPr>
              <a:t>connection 2</a:t>
            </a:r>
          </a:p>
        </p:txBody>
      </p:sp>
      <p:sp>
        <p:nvSpPr>
          <p:cNvPr id="33817" name="Freeform 40"/>
          <p:cNvSpPr>
            <a:spLocks/>
          </p:cNvSpPr>
          <p:nvPr/>
        </p:nvSpPr>
        <p:spPr bwMode="auto">
          <a:xfrm>
            <a:off x="5172075" y="4333875"/>
            <a:ext cx="3829050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41"/>
          <p:cNvSpPr>
            <a:spLocks noChangeArrowheads="1"/>
          </p:cNvSpPr>
          <p:nvPr/>
        </p:nvSpPr>
        <p:spPr bwMode="auto">
          <a:xfrm>
            <a:off x="6848475" y="49196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33819" name="Freeform 42"/>
          <p:cNvSpPr>
            <a:spLocks/>
          </p:cNvSpPr>
          <p:nvPr/>
        </p:nvSpPr>
        <p:spPr bwMode="auto">
          <a:xfrm>
            <a:off x="5114925" y="5068888"/>
            <a:ext cx="38290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Transmission </a:t>
            </a:r>
            <a:r>
              <a:rPr lang="en-US" sz="2400" dirty="0"/>
              <a:t>Control Protocol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Key </a:t>
            </a:r>
            <a:r>
              <a:rPr lang="en-US" sz="2400" dirty="0"/>
              <a:t>Services: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b="1" dirty="0" smtClean="0"/>
              <a:t>Send</a:t>
            </a:r>
            <a:r>
              <a:rPr lang="en-US" sz="2000" dirty="0"/>
              <a:t>: Please send when convenient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b="1" dirty="0" smtClean="0"/>
              <a:t>Data </a:t>
            </a:r>
            <a:r>
              <a:rPr lang="en-US" sz="2000" b="1" dirty="0"/>
              <a:t>stream push</a:t>
            </a:r>
            <a:r>
              <a:rPr lang="en-US" sz="2000" dirty="0"/>
              <a:t>: Destination TCP, please deliver it immediately to the receiving application</a:t>
            </a:r>
            <a:r>
              <a:rPr lang="en-US" sz="2000" dirty="0" smtClean="0"/>
              <a:t>.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⇒ Source TCP, please send it now. </a:t>
            </a:r>
            <a:endParaRPr lang="en-US" sz="2000" dirty="0" smtClean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Set </a:t>
            </a:r>
            <a:r>
              <a:rPr lang="en-US" sz="2000" dirty="0"/>
              <a:t>on last packet of an application message.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b="1" dirty="0" smtClean="0"/>
              <a:t>Urgent </a:t>
            </a:r>
            <a:r>
              <a:rPr lang="en-US" sz="2000" b="1" dirty="0"/>
              <a:t>data signaling</a:t>
            </a:r>
            <a:r>
              <a:rPr lang="en-US" sz="2000" dirty="0"/>
              <a:t>: Destination TCP, please give this urgent data to the user out-of-band. Generally used for CTRL-C.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D6B02EA-34CF-4A3A-9968-C5F8AEC1FF0E}" type="slidenum">
              <a:rPr lang="en-US" sz="1200" smtClean="0">
                <a:solidFill>
                  <a:srgbClr val="898989"/>
                </a:solidFill>
              </a:rPr>
              <a:pPr/>
              <a:t>4</a:t>
            </a:fld>
            <a:endParaRPr 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Why is TCP Fair?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cs typeface="Times New Roman" pitchFamily="18" charset="0"/>
              </a:rPr>
              <a:t>Two competing sessions: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Additive increase gives slope of 1, as throughout increases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Multiplicative decrease decreases throughput proportionally 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E0BB46F-C26C-46C2-8169-FC707313810E}" type="slidenum">
              <a:rPr lang="en-US" sz="1400" smtClean="0"/>
              <a:pPr/>
              <a:t>40</a:t>
            </a:fld>
            <a:endParaRPr lang="en-US" sz="1400" smtClean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R</a:t>
            </a:r>
            <a:endParaRPr lang="en-US">
              <a:cs typeface="Times New Roman" pitchFamily="18" charset="0"/>
            </a:endParaRP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R</a:t>
            </a:r>
            <a:endParaRPr lang="en-US">
              <a:cs typeface="Times New Roman" pitchFamily="18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Equal bandwidth share</a:t>
            </a:r>
            <a:endParaRPr lang="en-US">
              <a:cs typeface="Times New Roman" pitchFamily="18" charset="0"/>
            </a:endParaRP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Connection 1 throughput</a:t>
            </a:r>
            <a:endParaRPr lang="en-US">
              <a:cs typeface="Times New Roman" pitchFamily="18" charset="0"/>
            </a:endParaRPr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Connection 2 throughput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Congestion avoidance: additive increase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4805363" y="4437063"/>
            <a:ext cx="326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Loss: decrease window by factor of 2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Congestion avoidance: additive increase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4405313" y="3989388"/>
            <a:ext cx="326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>
                <a:cs typeface="Times New Roman" pitchFamily="18" charset="0"/>
              </a:rPr>
              <a:t>Loss: decrease window by factor of 2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9" grpId="0" animBg="1"/>
      <p:bldP spid="157710" grpId="0" autoUpdateAnimBg="0"/>
      <p:bldP spid="157711" grpId="0" animBg="1"/>
      <p:bldP spid="157712" grpId="0" autoUpdateAnimBg="0"/>
      <p:bldP spid="157713" grpId="0" animBg="1"/>
      <p:bldP spid="157714" grpId="0" autoUpdateAnimBg="0"/>
      <p:bldP spid="157715" grpId="0" animBg="1"/>
      <p:bldP spid="157716" grpId="0" autoUpdateAnimBg="0"/>
      <p:bldP spid="157717" grpId="0" animBg="1"/>
      <p:bldP spid="157718" grpId="0" animBg="1"/>
      <p:bldP spid="1577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A53A5DC8-308B-41A6-95DA-DA0EF09DEC55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187325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Summary: TCP Congestion Control</a:t>
            </a:r>
          </a:p>
        </p:txBody>
      </p:sp>
      <p:grpSp>
        <p:nvGrpSpPr>
          <p:cNvPr id="274672" name="Group 240"/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124010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06605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606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607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604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4671" name="Group 239"/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06597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8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000" smtClean="0">
                  <a:latin typeface="Symbol" charset="0"/>
                </a:rPr>
                <a:t>L</a:t>
              </a:r>
              <a:endParaRPr lang="en-US" sz="1200" smtClean="0">
                <a:latin typeface="Symbol" charset="0"/>
              </a:endParaRPr>
            </a:p>
          </p:txBody>
        </p:sp>
        <p:sp>
          <p:nvSpPr>
            <p:cNvPr id="106599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4007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06601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06602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74" name="Group 242"/>
          <p:cNvGrpSpPr>
            <a:grpSpLocks/>
          </p:cNvGrpSpPr>
          <p:nvPr/>
        </p:nvGrpSpPr>
        <p:grpSpPr bwMode="auto"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123990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06595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6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congestion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avoidance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</p:grpSp>
        <p:grpSp>
          <p:nvGrpSpPr>
            <p:cNvPr id="123991" name="Group 190"/>
            <p:cNvGrpSpPr>
              <a:grpSpLocks/>
            </p:cNvGrpSpPr>
            <p:nvPr/>
          </p:nvGrpSpPr>
          <p:grpSpPr bwMode="auto"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106591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+ MSS    (MSS/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i="1" dirty="0" smtClean="0">
                  <a:latin typeface="Arial" charset="0"/>
                </a:endParaRPr>
              </a:p>
            </p:txBody>
          </p:sp>
          <p:sp>
            <p:nvSpPr>
              <p:cNvPr id="106592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3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106594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2400" smtClean="0">
                    <a:latin typeface="Times New Roman" charset="0"/>
                  </a:rPr>
                  <a:t>.</a:t>
                </a:r>
              </a:p>
            </p:txBody>
          </p:sp>
        </p:grpSp>
        <p:sp>
          <p:nvSpPr>
            <p:cNvPr id="123992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82 w 376"/>
                <a:gd name="T1" fmla="*/ 306 h 452"/>
                <a:gd name="T2" fmla="*/ 40 w 376"/>
                <a:gd name="T3" fmla="*/ 269 h 452"/>
                <a:gd name="T4" fmla="*/ 100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93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06588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89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0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3994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82 w 376"/>
                <a:gd name="T1" fmla="*/ 306 h 452"/>
                <a:gd name="T2" fmla="*/ 40 w 376"/>
                <a:gd name="T3" fmla="*/ 269 h 452"/>
                <a:gd name="T4" fmla="*/ 100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7" name="Group 245"/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123981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0658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8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  <p:sp>
            <p:nvSpPr>
              <p:cNvPr id="10658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fast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recovery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</p:grpSp>
        <p:sp>
          <p:nvSpPr>
            <p:cNvPr id="123982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83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0657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/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123971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06571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123972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0656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6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57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3973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4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6" name="Group 244"/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123966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06561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 smtClean="0">
                  <a:latin typeface="Arial" charset="0"/>
                </a:endParaRPr>
              </a:p>
            </p:txBody>
          </p:sp>
          <p:sp>
            <p:nvSpPr>
              <p:cNvPr id="106562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63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123967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5" name="Group 243"/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123960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61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06555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000" smtClean="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grpSp>
            <p:nvGrpSpPr>
              <p:cNvPr id="123963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0655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0655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sz="1000" smtClean="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/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123937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06551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52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slow </a:t>
                </a:r>
              </a:p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123938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06548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49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06550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3939" name="Group 186"/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106545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 smtClean="0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6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7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new ACK</a:t>
                </a:r>
              </a:p>
            </p:txBody>
          </p:sp>
        </p:grpSp>
        <p:sp>
          <p:nvSpPr>
            <p:cNvPr id="123940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1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42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06542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3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4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3943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7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3945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06539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Symbol" charset="0"/>
                  </a:rPr>
                  <a:t>L</a:t>
                </a:r>
              </a:p>
            </p:txBody>
          </p:sp>
          <p:sp>
            <p:nvSpPr>
              <p:cNvPr id="106540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106541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87" name="Group 255"/>
          <p:cNvGrpSpPr>
            <a:grpSpLocks/>
          </p:cNvGrpSpPr>
          <p:nvPr/>
        </p:nvGrpSpPr>
        <p:grpSpPr bwMode="auto"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106527" name="Picture 2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8" name="Picture 2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9" name="Picture 2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74729" name="Group 297"/>
          <p:cNvGrpSpPr>
            <a:grpSpLocks/>
          </p:cNvGrpSpPr>
          <p:nvPr/>
        </p:nvGrpSpPr>
        <p:grpSpPr bwMode="auto"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123919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23930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5" name="Picture 28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4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3920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23926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1" name="Picture 28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0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3921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23922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17" name="Picture 29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18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16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354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B8C35051-1792-455E-82E5-0A59D7BA67AF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sz="2800" dirty="0" smtClean="0"/>
              <a:t>avg. TCP </a:t>
            </a:r>
            <a:r>
              <a:rPr lang="en-US" sz="2800" dirty="0" err="1" smtClean="0"/>
              <a:t>thruput</a:t>
            </a:r>
            <a:r>
              <a:rPr lang="en-US" sz="2800" dirty="0" smtClean="0"/>
              <a:t> as function of window size, RTT?</a:t>
            </a:r>
          </a:p>
          <a:p>
            <a:pPr lvl="1"/>
            <a:r>
              <a:rPr lang="en-US" sz="2400" dirty="0" smtClean="0"/>
              <a:t>ignore slow start, assume always data to send</a:t>
            </a:r>
          </a:p>
          <a:p>
            <a:r>
              <a:rPr lang="en-US" sz="2800" dirty="0" smtClean="0"/>
              <a:t>W: window size </a:t>
            </a:r>
            <a:r>
              <a:rPr lang="en-US" sz="1600" dirty="0" smtClean="0"/>
              <a:t>(measured in bytes)</a:t>
            </a:r>
            <a:r>
              <a:rPr lang="en-US" sz="2800" dirty="0" smtClean="0"/>
              <a:t> where loss occurs</a:t>
            </a:r>
          </a:p>
          <a:p>
            <a:pPr lvl="1"/>
            <a:r>
              <a:rPr lang="en-US" sz="2400" dirty="0" smtClean="0"/>
              <a:t>avg. window size (# in-flight bytes) is ¾ W</a:t>
            </a:r>
          </a:p>
          <a:p>
            <a:pPr lvl="1"/>
            <a:r>
              <a:rPr lang="en-US" sz="2400" dirty="0" smtClean="0"/>
              <a:t>avg. </a:t>
            </a:r>
            <a:r>
              <a:rPr lang="en-US" sz="2400" dirty="0" err="1" smtClean="0"/>
              <a:t>thruput</a:t>
            </a:r>
            <a:r>
              <a:rPr lang="en-US" sz="2400" dirty="0" smtClean="0"/>
              <a:t> is 3/4W per RTT</a:t>
            </a:r>
          </a:p>
        </p:txBody>
      </p:sp>
      <p:grpSp>
        <p:nvGrpSpPr>
          <p:cNvPr id="124934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4945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W/2</a:t>
              </a:r>
            </a:p>
          </p:txBody>
        </p:sp>
      </p:grpSp>
      <p:grpSp>
        <p:nvGrpSpPr>
          <p:cNvPr id="124935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avg TCP thruput = </a:t>
              </a:r>
            </a:p>
          </p:txBody>
        </p:sp>
        <p:grpSp>
          <p:nvGrpSpPr>
            <p:cNvPr id="124937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Average Throughput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02" y="1714608"/>
                <a:ext cx="3884397" cy="639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Average Throughput=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1.22 </m:t>
                        </m:r>
                        <m:r>
                          <a:rPr lang="en-US" b="0" i="1" smtClean="0">
                            <a:latin typeface="Cambria Math"/>
                          </a:rPr>
                          <m:t>𝑀𝑆𝑆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𝑅𝑇𝑇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02" y="1714608"/>
                <a:ext cx="3884397" cy="639406"/>
              </a:xfrm>
              <a:prstGeom prst="rect">
                <a:avLst/>
              </a:prstGeom>
              <a:blipFill rotWithShape="1">
                <a:blip r:embed="rId2"/>
                <a:stretch>
                  <a:fillRect l="-2038" r="-391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1365" y="2736503"/>
            <a:ext cx="4575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Here, P = Probability of Packet loss</a:t>
            </a:r>
          </a:p>
        </p:txBody>
      </p:sp>
    </p:spTree>
    <p:extLst>
      <p:ext uri="{BB962C8B-B14F-4D97-AF65-F5344CB8AC3E}">
        <p14:creationId xmlns:p14="http://schemas.microsoft.com/office/powerpoint/2010/main" val="3179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Explicit Congestion Notification (ECN)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075" y="1345685"/>
            <a:ext cx="8705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dirty="0">
                <a:latin typeface="+mn-lt"/>
              </a:rPr>
              <a:t>Explicit congestion notification (ECN) is based </a:t>
            </a:r>
            <a:r>
              <a:rPr lang="en-GB" dirty="0" smtClean="0">
                <a:latin typeface="+mn-lt"/>
              </a:rPr>
              <a:t>on </a:t>
            </a:r>
            <a:r>
              <a:rPr lang="en-GB" dirty="0" err="1" smtClean="0">
                <a:latin typeface="+mn-lt"/>
              </a:rPr>
              <a:t>DECbit</a:t>
            </a:r>
            <a:r>
              <a:rPr lang="en-GB" dirty="0" smtClean="0">
                <a:latin typeface="+mn-lt"/>
              </a:rPr>
              <a:t>. </a:t>
            </a:r>
          </a:p>
          <a:p>
            <a:pPr algn="l"/>
            <a:endParaRPr lang="en-GB" dirty="0">
              <a:latin typeface="+mn-lt"/>
            </a:endParaRPr>
          </a:p>
          <a:p>
            <a:pPr algn="l"/>
            <a:r>
              <a:rPr lang="en-GB" dirty="0" smtClean="0">
                <a:latin typeface="+mn-lt"/>
              </a:rPr>
              <a:t>Two </a:t>
            </a:r>
            <a:r>
              <a:rPr lang="en-GB" dirty="0">
                <a:latin typeface="+mn-lt"/>
              </a:rPr>
              <a:t>bits in IP Header</a:t>
            </a:r>
            <a:r>
              <a:rPr lang="en-GB" dirty="0" smtClean="0">
                <a:latin typeface="+mn-lt"/>
              </a:rPr>
              <a:t>:</a:t>
            </a:r>
            <a:endParaRPr lang="en-GB" dirty="0">
              <a:latin typeface="+mn-lt"/>
            </a:endParaRPr>
          </a:p>
          <a:p>
            <a:pPr algn="l"/>
            <a:r>
              <a:rPr lang="en-GB" dirty="0">
                <a:latin typeface="+mn-lt"/>
              </a:rPr>
              <a:t>00: Transport is not capable of ECN (e.g., UDP)</a:t>
            </a:r>
          </a:p>
          <a:p>
            <a:pPr algn="l"/>
            <a:r>
              <a:rPr lang="en-GB" dirty="0">
                <a:latin typeface="+mn-lt"/>
              </a:rPr>
              <a:t>01: Transport is capable of ECN</a:t>
            </a:r>
          </a:p>
          <a:p>
            <a:pPr algn="l"/>
            <a:r>
              <a:rPr lang="en-GB" dirty="0">
                <a:latin typeface="+mn-lt"/>
              </a:rPr>
              <a:t>10: Transport is capable of ECN</a:t>
            </a:r>
          </a:p>
          <a:p>
            <a:pPr algn="l"/>
            <a:r>
              <a:rPr lang="en-GB" dirty="0">
                <a:latin typeface="+mn-lt"/>
              </a:rPr>
              <a:t>11: Congestion experienced (CE)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85750" y="3885178"/>
            <a:ext cx="8972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a router encounters congestion, instead of dropping the</a:t>
            </a:r>
          </a:p>
          <a:p>
            <a:r>
              <a:rPr lang="en-GB" dirty="0"/>
              <a:t>datagram, it marks the two bits as “11” congestion experienced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52550" y="4716175"/>
            <a:ext cx="6500437" cy="21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566"/>
          </a:xfrm>
        </p:spPr>
        <p:txBody>
          <a:bodyPr/>
          <a:lstStyle/>
          <a:p>
            <a:r>
              <a:rPr lang="en-GB" sz="3600" dirty="0"/>
              <a:t>ECN (</a:t>
            </a:r>
            <a:r>
              <a:rPr lang="en-GB" sz="3600" dirty="0" err="1"/>
              <a:t>Cont</a:t>
            </a:r>
            <a:r>
              <a:rPr lang="en-GB" sz="36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61" y="939204"/>
            <a:ext cx="8823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On receiving “CE” code point, the receiver sends “ECN </a:t>
            </a:r>
            <a:r>
              <a:rPr lang="en-GB" dirty="0" smtClean="0"/>
              <a:t>Echo (ECE</a:t>
            </a:r>
            <a:r>
              <a:rPr lang="en-GB" dirty="0"/>
              <a:t>)” flag in the TCP </a:t>
            </a:r>
            <a:r>
              <a:rPr lang="en-GB" dirty="0" smtClean="0"/>
              <a:t>header </a:t>
            </a:r>
          </a:p>
          <a:p>
            <a:pPr algn="just"/>
            <a:r>
              <a:rPr lang="en-GB" dirty="0" smtClean="0"/>
              <a:t>On </a:t>
            </a:r>
            <a:r>
              <a:rPr lang="en-GB" dirty="0"/>
              <a:t>seeing the ECE flag, the source reduces its </a:t>
            </a:r>
            <a:r>
              <a:rPr lang="en-GB" dirty="0" smtClean="0"/>
              <a:t>congestion window</a:t>
            </a:r>
            <a:r>
              <a:rPr lang="en-GB" dirty="0"/>
              <a:t>, and sets “Congestion Window Reduced (CWR) </a:t>
            </a:r>
            <a:r>
              <a:rPr lang="en-GB" dirty="0" smtClean="0"/>
              <a:t>flag in </a:t>
            </a:r>
            <a:r>
              <a:rPr lang="en-GB" dirty="0"/>
              <a:t>outgoing </a:t>
            </a:r>
            <a:r>
              <a:rPr lang="en-GB" dirty="0" smtClean="0"/>
              <a:t>segment </a:t>
            </a:r>
          </a:p>
          <a:p>
            <a:pPr algn="just"/>
            <a:r>
              <a:rPr lang="en-GB" dirty="0" smtClean="0"/>
              <a:t>On </a:t>
            </a:r>
            <a:r>
              <a:rPr lang="en-GB" dirty="0"/>
              <a:t>receiving “CWR” flag, the receiver, stops setting ECE bit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3682751"/>
            <a:ext cx="67151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3-</a:t>
            </a:r>
            <a:fld id="{3E8D7C7B-970D-4135-AD88-823C453C374D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44424"/>
            <a:ext cx="8229600" cy="1143000"/>
          </a:xfrm>
        </p:spPr>
        <p:txBody>
          <a:bodyPr/>
          <a:lstStyle/>
          <a:p>
            <a:r>
              <a:rPr lang="en-US" sz="3600" dirty="0" smtClean="0"/>
              <a:t>TCP Futures: TCP over </a:t>
            </a:r>
            <a:r>
              <a:rPr lang="ja-JP" altLang="en-US" sz="3600" dirty="0" smtClean="0"/>
              <a:t>“</a:t>
            </a:r>
            <a:r>
              <a:rPr lang="en-US" altLang="ja-JP" sz="3600" dirty="0" smtClean="0"/>
              <a:t>long, fat pipes</a:t>
            </a:r>
            <a:r>
              <a:rPr lang="ja-JP" altLang="en-US" sz="3600" dirty="0" smtClean="0"/>
              <a:t>”</a:t>
            </a:r>
            <a:endParaRPr lang="en-US" sz="3600" dirty="0" smtClean="0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r>
              <a:rPr lang="en-US" sz="2800" smtClean="0"/>
              <a:t>example: 1500 byte segments, 100ms RTT, want 10 Gbps throughput</a:t>
            </a:r>
          </a:p>
          <a:p>
            <a:r>
              <a:rPr lang="en-US" sz="2800" smtClean="0"/>
              <a:t>requires W = 83,333 in-flight segments</a:t>
            </a:r>
          </a:p>
          <a:p>
            <a:r>
              <a:rPr lang="en-US" sz="2800" smtClean="0"/>
              <a:t>throughput in terms of segment loss probability, L </a:t>
            </a:r>
            <a:r>
              <a:rPr lang="en-US" sz="2000" smtClean="0"/>
              <a:t>[Mathis 1997]: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 smtClean="0">
                <a:ea typeface="MS Mincho" pitchFamily="49" charset="-128"/>
              </a:rPr>
              <a:t>to achieve 10 Gbps throughput, need a loss rate of </a:t>
            </a:r>
            <a:r>
              <a:rPr lang="en-US" sz="2400" smtClean="0"/>
              <a:t>L = 2</a:t>
            </a:r>
            <a:r>
              <a:rPr lang="el-GR" sz="2400" smtClean="0"/>
              <a:t>·</a:t>
            </a:r>
            <a:r>
              <a:rPr lang="en-US" sz="2400" smtClean="0"/>
              <a:t>10</a:t>
            </a:r>
            <a:r>
              <a:rPr lang="en-US" sz="2400" baseline="30000" smtClean="0"/>
              <a:t>-10  </a:t>
            </a:r>
            <a:r>
              <a:rPr lang="en-US" sz="2400" i="1" smtClean="0">
                <a:solidFill>
                  <a:srgbClr val="FF0000"/>
                </a:solidFill>
              </a:rPr>
              <a:t> – a very small loss rate!</a:t>
            </a:r>
          </a:p>
          <a:p>
            <a:r>
              <a:rPr lang="en-US" sz="2800" smtClean="0"/>
              <a:t>new versions of TCP for high-speed</a:t>
            </a:r>
            <a:endParaRPr lang="en-US" sz="2800" baseline="30000" smtClean="0"/>
          </a:p>
          <a:p>
            <a:endParaRPr lang="en-US" sz="2800" smtClean="0"/>
          </a:p>
        </p:txBody>
      </p:sp>
      <p:grpSp>
        <p:nvGrpSpPr>
          <p:cNvPr id="125958" name="Group 16"/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1.22</a:t>
              </a:r>
            </a:p>
          </p:txBody>
        </p:sp>
        <p:grpSp>
          <p:nvGrpSpPr>
            <p:cNvPr id="125961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smtClean="0">
                    <a:latin typeface="Arial" charset="0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RTT</a:t>
                </a:r>
              </a:p>
            </p:txBody>
          </p:sp>
          <p:sp>
            <p:nvSpPr>
              <p:cNvPr id="125966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8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0550" y="1733550"/>
            <a:ext cx="4238625" cy="3952875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Principles behind transport layer services:</a:t>
            </a:r>
            <a:endParaRPr lang="en-US" sz="2000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Multiplexing/demultiplexing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Reliable data transfer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Flow control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Congestion control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Instantiation and implementation in the Internet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UDP</a:t>
            </a:r>
          </a:p>
          <a:p>
            <a:pPr lvl="1" eaLnBrk="1" hangingPunct="1"/>
            <a:r>
              <a:rPr lang="en-US" sz="2000" smtClean="0">
                <a:ea typeface="Times New Roman" pitchFamily="18" charset="0"/>
                <a:cs typeface="Times New Roman" pitchFamily="18" charset="0"/>
              </a:rPr>
              <a:t>TCP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53025" y="2409825"/>
            <a:ext cx="3990975" cy="20574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b="1" u="sng" smtClean="0">
                <a:solidFill>
                  <a:srgbClr val="FF0000"/>
                </a:solidFill>
                <a:cs typeface="Times New Roman" pitchFamily="18" charset="0"/>
              </a:rPr>
              <a:t>Next:</a:t>
            </a: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Leaving the network </a:t>
            </a:r>
            <a:r>
              <a:rPr lang="en-US" altLang="ja-JP" sz="2000" smtClean="0">
                <a:cs typeface="Times New Roman" pitchFamily="18" charset="0"/>
              </a:rPr>
              <a:t>“edge” </a:t>
            </a:r>
            <a:br>
              <a:rPr lang="en-US" altLang="ja-JP" sz="2000" smtClean="0">
                <a:cs typeface="Times New Roman" pitchFamily="18" charset="0"/>
              </a:rPr>
            </a:br>
            <a:r>
              <a:rPr lang="en-US" altLang="ja-JP" sz="2000" smtClean="0">
                <a:cs typeface="Times New Roman" pitchFamily="18" charset="0"/>
              </a:rPr>
              <a:t>(application transport layer)</a:t>
            </a: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Entering the network </a:t>
            </a:r>
            <a:r>
              <a:rPr lang="en-US" altLang="ja-JP" sz="2000" smtClean="0">
                <a:cs typeface="Times New Roman" pitchFamily="18" charset="0"/>
              </a:rPr>
              <a:t>“core”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0F93582-309B-4659-8838-055AAC476C39}" type="slidenum">
              <a:rPr lang="en-US" sz="1400" smtClean="0"/>
              <a:pPr/>
              <a:t>47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2761806"/>
            <a:ext cx="8229600" cy="1143000"/>
          </a:xfrm>
        </p:spPr>
        <p:txBody>
          <a:bodyPr/>
          <a:lstStyle/>
          <a:p>
            <a:r>
              <a:rPr lang="en-US" dirty="0" smtClean="0"/>
              <a:t>Extra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5564-882D-4FBC-9875-D6C43E534D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Slow Start Congestion Control 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09AF971-7710-4746-B563-0B54708F46B0}" type="slidenum">
              <a:rPr lang="en-US" sz="1400" smtClean="0"/>
              <a:pPr/>
              <a:t>49</a:t>
            </a:fld>
            <a:endParaRPr lang="en-US" sz="140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257300"/>
            <a:ext cx="8324850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At the beginning,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SSThresh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= Receiver window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After a long idle period (exceeding one round-trip time), reset the congestion window to one.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If CWND is W MSS, W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acks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are received in one round trip.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Below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SSThresh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, CWND is increased by 1MSS on every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ack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⇒ CWND increases to 2W MSS in one round trip ⇒ CWND increases exponentially with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time.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Exponential growth phase is also known as “</a:t>
            </a:r>
            <a:r>
              <a:rPr lang="en-US" b="1" i="1" dirty="0">
                <a:solidFill>
                  <a:srgbClr val="053BE8"/>
                </a:solidFill>
                <a:latin typeface="Times New Roman"/>
              </a:rPr>
              <a:t>Slow start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” phase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Above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SSThresh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, CWND is increased by MSS/CWND on every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ack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⇒ CWND increases by 1 MSS in one round trip ⇒ CWND increases linearly with time The linear growth phase is known as “</a:t>
            </a:r>
            <a:r>
              <a:rPr lang="en-US" b="1" i="1" dirty="0">
                <a:solidFill>
                  <a:srgbClr val="053BE8"/>
                </a:solidFill>
                <a:latin typeface="Times New Roman"/>
              </a:rPr>
              <a:t>congestion avoidance”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phase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TCP Segment Structure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66D39C0-FADE-4D24-BE26-0AE64F5532BD}" type="slidenum">
              <a:rPr lang="en-US" sz="1400" smtClean="0"/>
              <a:pPr/>
              <a:t>5</a:t>
            </a:fld>
            <a:endParaRPr lang="en-US" sz="1400" smtClean="0"/>
          </a:p>
        </p:txBody>
      </p:sp>
      <p:grpSp>
        <p:nvGrpSpPr>
          <p:cNvPr id="6148" name="Group 49"/>
          <p:cNvGrpSpPr>
            <a:grpSpLocks/>
          </p:cNvGrpSpPr>
          <p:nvPr/>
        </p:nvGrpSpPr>
        <p:grpSpPr bwMode="auto">
          <a:xfrm>
            <a:off x="2765425" y="1103313"/>
            <a:ext cx="4083050" cy="5330825"/>
            <a:chOff x="2822" y="659"/>
            <a:chExt cx="2572" cy="3358"/>
          </a:xfrm>
        </p:grpSpPr>
        <p:sp>
          <p:nvSpPr>
            <p:cNvPr id="6166" name="Rectangle 3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6167" name="Rectangle 4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6168" name="Text Box 5"/>
            <p:cNvSpPr txBox="1">
              <a:spLocks noChangeArrowheads="1"/>
            </p:cNvSpPr>
            <p:nvPr/>
          </p:nvSpPr>
          <p:spPr bwMode="auto">
            <a:xfrm>
              <a:off x="2973" y="968"/>
              <a:ext cx="9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Source port #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69" name="Text Box 6"/>
            <p:cNvSpPr txBox="1">
              <a:spLocks noChangeArrowheads="1"/>
            </p:cNvSpPr>
            <p:nvPr/>
          </p:nvSpPr>
          <p:spPr bwMode="auto">
            <a:xfrm>
              <a:off x="4282" y="971"/>
              <a:ext cx="8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Dest port #</a:t>
              </a:r>
              <a:endParaRPr lang="en-US" sz="1800">
                <a:cs typeface="Times New Roman" pitchFamily="18" charset="0"/>
              </a:endParaRPr>
            </a:p>
          </p:txBody>
        </p:sp>
        <p:sp>
          <p:nvSpPr>
            <p:cNvPr id="6170" name="Line 7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8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9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10"/>
            <p:cNvSpPr txBox="1">
              <a:spLocks noChangeArrowheads="1"/>
            </p:cNvSpPr>
            <p:nvPr/>
          </p:nvSpPr>
          <p:spPr bwMode="auto">
            <a:xfrm>
              <a:off x="3803" y="659"/>
              <a:ext cx="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32 bits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74" name="Line 11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Text Box 13"/>
            <p:cNvSpPr txBox="1">
              <a:spLocks noChangeArrowheads="1"/>
            </p:cNvSpPr>
            <p:nvPr/>
          </p:nvSpPr>
          <p:spPr bwMode="auto">
            <a:xfrm>
              <a:off x="3551" y="2845"/>
              <a:ext cx="118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Application</a:t>
              </a:r>
            </a:p>
            <a:p>
              <a:r>
                <a:rPr lang="en-US" sz="2000">
                  <a:cs typeface="Times New Roman" pitchFamily="18" charset="0"/>
                </a:rPr>
                <a:t>data </a:t>
              </a:r>
            </a:p>
            <a:p>
              <a:r>
                <a:rPr lang="en-US" sz="2000">
                  <a:cs typeface="Times New Roman" pitchFamily="18" charset="0"/>
                </a:rPr>
                <a:t>(variable length)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77" name="Text Box 17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Sequence number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78" name="Line 20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Text Box 21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Acknowledgement number</a:t>
              </a:r>
            </a:p>
          </p:txBody>
        </p:sp>
        <p:sp>
          <p:nvSpPr>
            <p:cNvPr id="6180" name="Line 22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23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4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Text Box 27"/>
            <p:cNvSpPr txBox="1">
              <a:spLocks noChangeArrowheads="1"/>
            </p:cNvSpPr>
            <p:nvPr/>
          </p:nvSpPr>
          <p:spPr bwMode="auto">
            <a:xfrm>
              <a:off x="4116" y="1712"/>
              <a:ext cx="1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Rcvr window size</a:t>
              </a:r>
            </a:p>
          </p:txBody>
        </p:sp>
        <p:sp>
          <p:nvSpPr>
            <p:cNvPr id="6185" name="Text Box 28"/>
            <p:cNvSpPr txBox="1">
              <a:spLocks noChangeArrowheads="1"/>
            </p:cNvSpPr>
            <p:nvPr/>
          </p:nvSpPr>
          <p:spPr bwMode="auto">
            <a:xfrm>
              <a:off x="4256" y="196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Ptr urgent data</a:t>
              </a:r>
            </a:p>
          </p:txBody>
        </p:sp>
        <p:sp>
          <p:nvSpPr>
            <p:cNvPr id="6186" name="Text Box 29"/>
            <p:cNvSpPr txBox="1">
              <a:spLocks noChangeArrowheads="1"/>
            </p:cNvSpPr>
            <p:nvPr/>
          </p:nvSpPr>
          <p:spPr bwMode="auto">
            <a:xfrm>
              <a:off x="3100" y="1949"/>
              <a:ext cx="7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cs typeface="Times New Roman" pitchFamily="18" charset="0"/>
                </a:rPr>
                <a:t>Checksum</a:t>
              </a:r>
            </a:p>
          </p:txBody>
        </p:sp>
        <p:sp>
          <p:nvSpPr>
            <p:cNvPr id="6187" name="Text Box 30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F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88" name="Line 33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34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35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6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37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38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Text Box 39"/>
            <p:cNvSpPr txBox="1">
              <a:spLocks noChangeArrowheads="1"/>
            </p:cNvSpPr>
            <p:nvPr/>
          </p:nvSpPr>
          <p:spPr bwMode="auto">
            <a:xfrm>
              <a:off x="3836" y="1727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S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95" name="Text Box 40"/>
            <p:cNvSpPr txBox="1">
              <a:spLocks noChangeArrowheads="1"/>
            </p:cNvSpPr>
            <p:nvPr/>
          </p:nvSpPr>
          <p:spPr bwMode="auto">
            <a:xfrm>
              <a:off x="3722" y="1727"/>
              <a:ext cx="2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R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96" name="Text Box 41"/>
            <p:cNvSpPr txBox="1">
              <a:spLocks noChangeArrowheads="1"/>
            </p:cNvSpPr>
            <p:nvPr/>
          </p:nvSpPr>
          <p:spPr bwMode="auto">
            <a:xfrm>
              <a:off x="3625" y="1724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P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97" name="Text Box 42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A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98" name="Text Box 43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600">
                  <a:cs typeface="Times New Roman" pitchFamily="18" charset="0"/>
                </a:rPr>
                <a:t>U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199" name="Text Box 45"/>
            <p:cNvSpPr txBox="1">
              <a:spLocks noChangeArrowheads="1"/>
            </p:cNvSpPr>
            <p:nvPr/>
          </p:nvSpPr>
          <p:spPr bwMode="auto">
            <a:xfrm>
              <a:off x="2822" y="1665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Head</a:t>
              </a:r>
            </a:p>
            <a:p>
              <a:r>
                <a:rPr lang="en-US" sz="1400">
                  <a:cs typeface="Times New Roman" pitchFamily="18" charset="0"/>
                </a:rPr>
                <a:t>Len</a:t>
              </a:r>
              <a:endParaRPr lang="en-US" sz="1800">
                <a:cs typeface="Times New Roman" pitchFamily="18" charset="0"/>
              </a:endParaRPr>
            </a:p>
          </p:txBody>
        </p:sp>
        <p:sp>
          <p:nvSpPr>
            <p:cNvPr id="6200" name="Text Box 46"/>
            <p:cNvSpPr txBox="1">
              <a:spLocks noChangeArrowheads="1"/>
            </p:cNvSpPr>
            <p:nvPr/>
          </p:nvSpPr>
          <p:spPr bwMode="auto">
            <a:xfrm>
              <a:off x="3124" y="1665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400">
                  <a:cs typeface="Times New Roman" pitchFamily="18" charset="0"/>
                </a:rPr>
                <a:t>Not</a:t>
              </a:r>
            </a:p>
            <a:p>
              <a:r>
                <a:rPr lang="en-US" sz="1400">
                  <a:cs typeface="Times New Roman" pitchFamily="18" charset="0"/>
                </a:rPr>
                <a:t>Used</a:t>
              </a:r>
              <a:endParaRPr lang="en-US" sz="1800">
                <a:cs typeface="Times New Roman" pitchFamily="18" charset="0"/>
              </a:endParaRPr>
            </a:p>
          </p:txBody>
        </p:sp>
        <p:sp>
          <p:nvSpPr>
            <p:cNvPr id="6201" name="Line 47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Text Box 48"/>
            <p:cNvSpPr txBox="1">
              <a:spLocks noChangeArrowheads="1"/>
            </p:cNvSpPr>
            <p:nvPr/>
          </p:nvSpPr>
          <p:spPr bwMode="auto">
            <a:xfrm>
              <a:off x="3212" y="2266"/>
              <a:ext cx="17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cs typeface="Times New Roman" pitchFamily="18" charset="0"/>
                </a:rPr>
                <a:t>Options (variable length)</a:t>
              </a:r>
              <a:endParaRPr lang="en-US">
                <a:cs typeface="Times New Roman" pitchFamily="18" charset="0"/>
              </a:endParaRPr>
            </a:p>
          </p:txBody>
        </p:sp>
      </p:grpSp>
      <p:sp>
        <p:nvSpPr>
          <p:cNvPr id="6149" name="Text Box 50"/>
          <p:cNvSpPr txBox="1">
            <a:spLocks noChangeArrowheads="1"/>
          </p:cNvSpPr>
          <p:nvPr/>
        </p:nvSpPr>
        <p:spPr bwMode="auto">
          <a:xfrm>
            <a:off x="433388" y="143192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800">
                <a:cs typeface="Times New Roman" pitchFamily="18" charset="0"/>
              </a:rPr>
              <a:t>URG: urgent data </a:t>
            </a:r>
          </a:p>
          <a:p>
            <a:pPr algn="r"/>
            <a:r>
              <a:rPr lang="en-US" sz="1800">
                <a:cs typeface="Times New Roman" pitchFamily="18" charset="0"/>
              </a:rPr>
              <a:t>(generally not used)</a:t>
            </a:r>
            <a:endParaRPr lang="en-US">
              <a:cs typeface="Times New Roman" pitchFamily="18" charset="0"/>
            </a:endParaRPr>
          </a:p>
        </p:txBody>
      </p:sp>
      <p:sp>
        <p:nvSpPr>
          <p:cNvPr id="6150" name="Text Box 51"/>
          <p:cNvSpPr txBox="1">
            <a:spLocks noChangeArrowheads="1"/>
          </p:cNvSpPr>
          <p:nvPr/>
        </p:nvSpPr>
        <p:spPr bwMode="auto">
          <a:xfrm>
            <a:off x="450850" y="2155825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800">
                <a:cs typeface="Times New Roman" pitchFamily="18" charset="0"/>
              </a:rPr>
              <a:t>ACK: ACK # valid</a:t>
            </a:r>
            <a:endParaRPr lang="en-US">
              <a:cs typeface="Times New Roman" pitchFamily="18" charset="0"/>
            </a:endParaRPr>
          </a:p>
        </p:txBody>
      </p:sp>
      <p:sp>
        <p:nvSpPr>
          <p:cNvPr id="6151" name="Text Box 52"/>
          <p:cNvSpPr txBox="1">
            <a:spLocks noChangeArrowheads="1"/>
          </p:cNvSpPr>
          <p:nvPr/>
        </p:nvSpPr>
        <p:spPr bwMode="auto">
          <a:xfrm>
            <a:off x="354013" y="2832100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800">
                <a:cs typeface="Times New Roman" pitchFamily="18" charset="0"/>
              </a:rPr>
              <a:t>PSH: push data now</a:t>
            </a:r>
          </a:p>
          <a:p>
            <a:pPr algn="r"/>
            <a:r>
              <a:rPr lang="en-US" sz="1800">
                <a:cs typeface="Times New Roman" pitchFamily="18" charset="0"/>
              </a:rPr>
              <a:t>(Generally not used)</a:t>
            </a:r>
          </a:p>
        </p:txBody>
      </p:sp>
      <p:sp>
        <p:nvSpPr>
          <p:cNvPr id="6152" name="Text Box 53"/>
          <p:cNvSpPr txBox="1">
            <a:spLocks noChangeArrowheads="1"/>
          </p:cNvSpPr>
          <p:nvPr/>
        </p:nvSpPr>
        <p:spPr bwMode="auto">
          <a:xfrm>
            <a:off x="0" y="3643313"/>
            <a:ext cx="2646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800">
                <a:cs typeface="Times New Roman" pitchFamily="18" charset="0"/>
              </a:rPr>
              <a:t>RST, SYN, FIN:</a:t>
            </a:r>
          </a:p>
          <a:p>
            <a:pPr algn="r"/>
            <a:r>
              <a:rPr lang="en-US" sz="1800">
                <a:cs typeface="Times New Roman" pitchFamily="18" charset="0"/>
              </a:rPr>
              <a:t>Connection establishment</a:t>
            </a:r>
          </a:p>
          <a:p>
            <a:pPr algn="r"/>
            <a:r>
              <a:rPr lang="en-US" sz="1800">
                <a:cs typeface="Times New Roman" pitchFamily="18" charset="0"/>
              </a:rPr>
              <a:t>(Setup, teardown cmds)</a:t>
            </a:r>
          </a:p>
        </p:txBody>
      </p:sp>
      <p:sp>
        <p:nvSpPr>
          <p:cNvPr id="6153" name="Line 56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57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58"/>
          <p:cNvSpPr>
            <a:spLocks noChangeShapeType="1"/>
          </p:cNvSpPr>
          <p:nvPr/>
        </p:nvSpPr>
        <p:spPr bwMode="auto">
          <a:xfrm flipV="1">
            <a:off x="2444750" y="2828925"/>
            <a:ext cx="1746250" cy="461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Freeform 59"/>
          <p:cNvSpPr>
            <a:spLocks/>
          </p:cNvSpPr>
          <p:nvPr/>
        </p:nvSpPr>
        <p:spPr bwMode="auto">
          <a:xfrm>
            <a:off x="2592388" y="3105150"/>
            <a:ext cx="2112962" cy="7683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60"/>
          <p:cNvSpPr txBox="1">
            <a:spLocks noChangeArrowheads="1"/>
          </p:cNvSpPr>
          <p:nvPr/>
        </p:nvSpPr>
        <p:spPr bwMode="auto">
          <a:xfrm>
            <a:off x="7439025" y="3013075"/>
            <a:ext cx="1639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800">
                <a:cs typeface="Times New Roman" pitchFamily="18" charset="0"/>
              </a:rPr>
              <a:t># Bytes </a:t>
            </a:r>
          </a:p>
          <a:p>
            <a:pPr algn="l"/>
            <a:r>
              <a:rPr lang="en-US" sz="1800">
                <a:cs typeface="Times New Roman" pitchFamily="18" charset="0"/>
              </a:rPr>
              <a:t>receiver willing</a:t>
            </a:r>
          </a:p>
          <a:p>
            <a:pPr algn="l"/>
            <a:r>
              <a:rPr lang="en-US" sz="1800">
                <a:cs typeface="Times New Roman" pitchFamily="18" charset="0"/>
              </a:rPr>
              <a:t>to accept</a:t>
            </a:r>
          </a:p>
        </p:txBody>
      </p:sp>
      <p:sp>
        <p:nvSpPr>
          <p:cNvPr id="6158" name="Text Box 61"/>
          <p:cNvSpPr txBox="1">
            <a:spLocks noChangeArrowheads="1"/>
          </p:cNvSpPr>
          <p:nvPr/>
        </p:nvSpPr>
        <p:spPr bwMode="auto">
          <a:xfrm>
            <a:off x="7132638" y="1527175"/>
            <a:ext cx="1878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en-US" sz="1800">
                <a:cs typeface="Times New Roman" pitchFamily="18" charset="0"/>
              </a:rPr>
              <a:t>Counting by bytes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of data</a:t>
            </a:r>
          </a:p>
          <a:p>
            <a:pPr algn="l"/>
            <a:r>
              <a:rPr lang="en-US" sz="1800">
                <a:cs typeface="Times New Roman" pitchFamily="18" charset="0"/>
              </a:rPr>
              <a:t>(not segments!)</a:t>
            </a:r>
          </a:p>
        </p:txBody>
      </p:sp>
      <p:sp>
        <p:nvSpPr>
          <p:cNvPr id="6159" name="Text Box 62"/>
          <p:cNvSpPr txBox="1">
            <a:spLocks noChangeArrowheads="1"/>
          </p:cNvSpPr>
          <p:nvPr/>
        </p:nvSpPr>
        <p:spPr bwMode="auto">
          <a:xfrm>
            <a:off x="534988" y="4965700"/>
            <a:ext cx="1812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800">
                <a:cs typeface="Times New Roman" pitchFamily="18" charset="0"/>
              </a:rPr>
              <a:t>Internet</a:t>
            </a:r>
          </a:p>
          <a:p>
            <a:pPr algn="r"/>
            <a:r>
              <a:rPr lang="en-US" sz="1800">
                <a:cs typeface="Times New Roman" pitchFamily="18" charset="0"/>
              </a:rPr>
              <a:t>Checksum</a:t>
            </a:r>
          </a:p>
          <a:p>
            <a:pPr algn="r"/>
            <a:r>
              <a:rPr lang="en-US" sz="1800">
                <a:cs typeface="Times New Roman" pitchFamily="18" charset="0"/>
              </a:rPr>
              <a:t>(As in UDP)</a:t>
            </a:r>
          </a:p>
        </p:txBody>
      </p:sp>
      <p:sp>
        <p:nvSpPr>
          <p:cNvPr id="6160" name="Line 63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64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65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66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Box 1"/>
          <p:cNvSpPr txBox="1">
            <a:spLocks noChangeArrowheads="1"/>
          </p:cNvSpPr>
          <p:nvPr/>
        </p:nvSpPr>
        <p:spPr bwMode="auto">
          <a:xfrm>
            <a:off x="7259638" y="4240213"/>
            <a:ext cx="16906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 b="1">
                <a:solidFill>
                  <a:srgbClr val="0070C0"/>
                </a:solidFill>
              </a:rPr>
              <a:t>N.B: Every byte is numbered</a:t>
            </a:r>
          </a:p>
          <a:p>
            <a:r>
              <a:rPr lang="en-US" sz="2000" b="1">
                <a:solidFill>
                  <a:srgbClr val="FF0000"/>
                </a:solidFill>
              </a:rPr>
              <a:t>Seq, ack </a:t>
            </a:r>
            <a:r>
              <a:rPr lang="en-US" sz="2000" b="1">
                <a:solidFill>
                  <a:srgbClr val="0070C0"/>
                </a:solidFill>
              </a:rPr>
              <a:t>are  byte number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5138" y="3922713"/>
            <a:ext cx="1209675" cy="1920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7563" cy="4525963"/>
          </a:xfrm>
        </p:spPr>
        <p:txBody>
          <a:bodyPr/>
          <a:lstStyle/>
          <a:p>
            <a:r>
              <a:rPr lang="fr-FR" sz="2000" b="1" smtClean="0">
                <a:solidFill>
                  <a:srgbClr val="FF0000"/>
                </a:solidFill>
                <a:cs typeface="Times New Roman" pitchFamily="18" charset="0"/>
              </a:rPr>
              <a:t>Source Port </a:t>
            </a:r>
            <a:r>
              <a:rPr lang="fr-FR" sz="2000" smtClean="0">
                <a:cs typeface="Times New Roman" pitchFamily="18" charset="0"/>
              </a:rPr>
              <a:t>(16 bits): Identifies source user process </a:t>
            </a:r>
          </a:p>
          <a:p>
            <a:r>
              <a:rPr lang="fr-FR" sz="2000" b="1" smtClean="0">
                <a:solidFill>
                  <a:srgbClr val="FF0000"/>
                </a:solidFill>
                <a:cs typeface="Times New Roman" pitchFamily="18" charset="0"/>
              </a:rPr>
              <a:t>Destination Port </a:t>
            </a:r>
            <a:r>
              <a:rPr lang="fr-FR" sz="2000" smtClean="0">
                <a:cs typeface="Times New Roman" pitchFamily="18" charset="0"/>
              </a:rPr>
              <a:t>(16 bits) 21 = FTP, 23 = Telnet, 53 = DNS, 80 = HTTP, ... 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Sequence Number </a:t>
            </a:r>
            <a:r>
              <a:rPr lang="en-US" sz="2000" smtClean="0">
                <a:cs typeface="Times New Roman" pitchFamily="18" charset="0"/>
              </a:rPr>
              <a:t>(32 bits): Sequence number of the first byte in the segment. If SYN is present, this is the initial sequence number (ISN) and the first data byte is ISN+1. 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Ack number </a:t>
            </a:r>
            <a:r>
              <a:rPr lang="en-US" sz="2000" smtClean="0">
                <a:cs typeface="Times New Roman" pitchFamily="18" charset="0"/>
              </a:rPr>
              <a:t>(32 bits): </a:t>
            </a:r>
            <a:r>
              <a:rPr lang="en-US" sz="2000" smtClean="0">
                <a:solidFill>
                  <a:srgbClr val="0070C0"/>
                </a:solidFill>
                <a:cs typeface="Times New Roman" pitchFamily="18" charset="0"/>
              </a:rPr>
              <a:t>Next byte expected (got previous and expecting next)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Data offset </a:t>
            </a:r>
            <a:r>
              <a:rPr lang="en-US" sz="2000" smtClean="0">
                <a:cs typeface="Times New Roman" pitchFamily="18" charset="0"/>
              </a:rPr>
              <a:t>(4 bits): Number of 32-bit words in the header 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Reserved</a:t>
            </a:r>
            <a:r>
              <a:rPr lang="en-US" sz="2000" b="1" smtClean="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</a:rPr>
              <a:t>(6 bits) 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91FF5D9-E614-4617-BC0F-01B93F1DE195}" type="slidenum">
              <a:rPr lang="en-US" sz="1200" smtClean="0">
                <a:solidFill>
                  <a:srgbClr val="898989"/>
                </a:solidFill>
              </a:rPr>
              <a:pPr/>
              <a:t>6</a:t>
            </a:fld>
            <a:endParaRPr 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(Cont.)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555750"/>
            <a:ext cx="8437562" cy="45259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Control </a:t>
            </a:r>
            <a:r>
              <a:rPr lang="en-US" sz="2000" dirty="0">
                <a:solidFill>
                  <a:srgbClr val="FF0000"/>
                </a:solidFill>
              </a:rPr>
              <a:t>(6 bits</a:t>
            </a:r>
            <a:r>
              <a:rPr lang="en-US" sz="2000" dirty="0" smtClean="0">
                <a:solidFill>
                  <a:srgbClr val="FF0000"/>
                </a:solidFill>
              </a:rPr>
              <a:t>): </a:t>
            </a:r>
            <a:r>
              <a:rPr lang="en-US" sz="2000" dirty="0" smtClean="0"/>
              <a:t>Urgent </a:t>
            </a:r>
            <a:r>
              <a:rPr lang="en-US" sz="2000" dirty="0"/>
              <a:t>pointer field significant, </a:t>
            </a:r>
            <a:endParaRPr lang="en-US" sz="20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1600" dirty="0" err="1" smtClean="0"/>
              <a:t>Ack</a:t>
            </a:r>
            <a:r>
              <a:rPr lang="en-US" sz="1600" dirty="0" smtClean="0"/>
              <a:t> </a:t>
            </a:r>
            <a:r>
              <a:rPr lang="en-US" sz="1600" dirty="0"/>
              <a:t>field significant, </a:t>
            </a:r>
            <a:endParaRPr lang="en-US" sz="16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1600" dirty="0" smtClean="0"/>
              <a:t>Push </a:t>
            </a:r>
            <a:r>
              <a:rPr lang="en-US" sz="1600" dirty="0"/>
              <a:t>function, </a:t>
            </a:r>
            <a:endParaRPr lang="en-US" sz="16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1600" dirty="0" smtClean="0"/>
              <a:t>Reset </a:t>
            </a:r>
            <a:r>
              <a:rPr lang="en-US" sz="1600" dirty="0"/>
              <a:t>the connection, </a:t>
            </a:r>
            <a:endParaRPr lang="en-US" sz="16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1600" dirty="0" smtClean="0"/>
              <a:t>Synchronize </a:t>
            </a:r>
            <a:r>
              <a:rPr lang="en-US" sz="1600" dirty="0"/>
              <a:t>the sequence numbers, </a:t>
            </a:r>
            <a:endParaRPr lang="en-US" sz="16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1600" dirty="0" smtClean="0"/>
              <a:t>No </a:t>
            </a:r>
            <a:r>
              <a:rPr lang="en-US" sz="1600" dirty="0"/>
              <a:t>more data from sender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Window </a:t>
            </a:r>
            <a:r>
              <a:rPr lang="en-US" sz="2000" dirty="0">
                <a:solidFill>
                  <a:srgbClr val="FF0000"/>
                </a:solidFill>
              </a:rPr>
              <a:t>(16 bits): </a:t>
            </a:r>
            <a:r>
              <a:rPr lang="en-US" sz="2000" dirty="0"/>
              <a:t>Will accept [</a:t>
            </a:r>
            <a:r>
              <a:rPr lang="en-US" sz="2000" dirty="0" err="1"/>
              <a:t>Ack</a:t>
            </a:r>
            <a:r>
              <a:rPr lang="en-US" sz="2000" dirty="0"/>
              <a:t>] to [</a:t>
            </a:r>
            <a:r>
              <a:rPr lang="en-US" sz="2000" dirty="0" err="1"/>
              <a:t>Ack</a:t>
            </a:r>
            <a:r>
              <a:rPr lang="en-US" sz="2000" dirty="0"/>
              <a:t>]+[window]-1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44B504-B67C-4232-9F11-D5681F16320B}" type="slidenum">
              <a:rPr lang="en-US" sz="1200" smtClean="0">
                <a:solidFill>
                  <a:srgbClr val="898989"/>
                </a:solidFill>
              </a:rPr>
              <a:pPr/>
              <a:t>7</a:t>
            </a:fld>
            <a:endParaRPr lang="en-US" sz="1200" smtClean="0">
              <a:solidFill>
                <a:srgbClr val="898989"/>
              </a:solidFill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095750"/>
            <a:ext cx="3609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2884488" y="5991225"/>
            <a:ext cx="5834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/>
              <a:t> N. B.Byte number not packet or other</a:t>
            </a:r>
          </a:p>
          <a:p>
            <a:r>
              <a:rPr lang="en-US" sz="1600"/>
              <a:t>ACK is always  1 step ahead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(Cont.)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42913" y="1555750"/>
            <a:ext cx="8437562" cy="3813175"/>
          </a:xfrm>
        </p:spPr>
        <p:txBody>
          <a:bodyPr/>
          <a:lstStyle/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Checksum 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(16 bits): </a:t>
            </a:r>
            <a:r>
              <a:rPr lang="en-US" sz="2000" smtClean="0">
                <a:cs typeface="Times New Roman" pitchFamily="18" charset="0"/>
              </a:rPr>
              <a:t>covers the segment plus a pseudo header. Includes the following fields from IP header: source and dest adr, protocol, segment length. Protects from IP misdelivery. (initially TCP and IP were one protocol)  (layering violation here)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Urgent pointer 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(16 bits): </a:t>
            </a:r>
            <a:r>
              <a:rPr lang="en-US" sz="2000" smtClean="0">
                <a:cs typeface="Times New Roman" pitchFamily="18" charset="0"/>
              </a:rPr>
              <a:t>Points to the byte following urgent data. Lets receiver know how much data it should deliver right away out-of-band. (out of order)</a:t>
            </a:r>
          </a:p>
          <a:p>
            <a:endParaRPr lang="en-US" sz="2000" smtClean="0">
              <a:cs typeface="Times New Roman" pitchFamily="18" charset="0"/>
            </a:endParaRP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Options 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(variable): </a:t>
            </a:r>
            <a:r>
              <a:rPr lang="en-US" sz="2000" smtClean="0">
                <a:cs typeface="Times New Roman" pitchFamily="18" charset="0"/>
              </a:rPr>
              <a:t>Max segment size (does not include TCP header, default 536 bytes), Window scale factor, Selective Ack permitted, Timestamp, No-Op, End-of-options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31479C6-C776-42CB-A9F0-811EDE15B22E}" type="slidenum">
              <a:rPr lang="en-US" sz="1200" smtClean="0">
                <a:solidFill>
                  <a:srgbClr val="898989"/>
                </a:solidFill>
              </a:rPr>
              <a:pPr/>
              <a:t>8</a:t>
            </a:fld>
            <a:endParaRPr 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TCP Header Fields (Cont.)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42913" y="3775075"/>
            <a:ext cx="8437562" cy="190341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T-L-V  format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End of Options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smtClean="0">
                <a:cs typeface="Times New Roman" pitchFamily="18" charset="0"/>
              </a:rPr>
              <a:t>Stop looking for further option 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No-op</a:t>
            </a:r>
            <a:r>
              <a:rPr lang="en-US" sz="200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smtClean="0">
                <a:cs typeface="Times New Roman" pitchFamily="18" charset="0"/>
              </a:rPr>
              <a:t>Ignore this byte. Used to align the next option on a 4-byte word boundary </a:t>
            </a:r>
          </a:p>
          <a:p>
            <a:r>
              <a:rPr lang="en-US" sz="2000" b="1" smtClean="0">
                <a:solidFill>
                  <a:srgbClr val="FF0000"/>
                </a:solidFill>
                <a:cs typeface="Times New Roman" pitchFamily="18" charset="0"/>
              </a:rPr>
              <a:t>Max Segment Size (MSS): </a:t>
            </a:r>
            <a:r>
              <a:rPr lang="en-US" sz="2000" smtClean="0">
                <a:cs typeface="Times New Roman" pitchFamily="18" charset="0"/>
              </a:rPr>
              <a:t>Does not include TCP header 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F34132-D4C2-4B5B-BC8D-BDAD65110757}" type="slidenum">
              <a:rPr lang="en-US" sz="1200" smtClean="0">
                <a:solidFill>
                  <a:srgbClr val="898989"/>
                </a:solidFill>
              </a:rPr>
              <a:pPr/>
              <a:t>9</a:t>
            </a:fld>
            <a:endParaRPr lang="en-US" sz="1200" smtClean="0">
              <a:solidFill>
                <a:srgbClr val="898989"/>
              </a:solidFill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11313"/>
            <a:ext cx="562292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1655763" y="1135063"/>
            <a:ext cx="661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1b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2549525" y="1177925"/>
            <a:ext cx="661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/>
              <a:t>1b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c2qWqULqeB5n4L4gnR3N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rHw29k6GxjVcM71ifNsJ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SPzYYHL4wLabo1iaedA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Zde6dd5Q37RVOGtalpV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2BI005yf89oHQlKStxZ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ktcBG3RbCFoPbCndcZh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w7Q7qtVnt6r0hfNoov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i0a7ugl0pT2CW4LzDo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obl8pOALr39OPPXjYF2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XEjIDPSZGiw0CZMmQxp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t8fVBkpAbJBQdGPGbL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zy2Okj4rFuT0f9tBOtF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hOdYwCPv335XbatHdyz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pLL5w9lDJ0CCQqIDNM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KgvEdtylShJuprdr6F9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kyk2ZzLNjq7S1vASVS5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m1gqlG6wfcEVWkbuYA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xqHRdJhkWYZFX1J9p6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FmADxKn6N2oz0tPIusm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GVgn9LPbYJptS37dGZT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VA6WyTqVEREXoGEmaACh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awALBgMmmG6LkaqBRpg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mGfNrAV3YfAN0OTVtMH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vtntQvogWxQWVqX8PER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iVjbKZLSlKLp07n7pgY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UofZEIABsosebs9FLpu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awpPKHeBwcwI0VWKk2h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WMVVYKvyAFnNdIAOYTm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IsreI04sMrONzDUPJu6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ldHeaw4onquG3ttJ2uu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Yp8XU9aSKVDR7ewtQyn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iTzqlZrBttXoei5cCUe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3clfcyDVKuRA6fntOar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URfeSeYL5Mq8blyxRuv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TI0eoDWt9zIJQm56MTY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xDbPO8633w7TjDeY9ZZ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np0oInyaUqqbm2zONm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BW3sRNJYys7fLNpOKoG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tSrSVAabUfKGMtXWQzO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jWBea03Xp1Pntb0ZS9N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u41WQNy6GaRvzugHq97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RoZLVRHFoZqrswdd9gpj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wXCvIaJEeA1LdCW5RGo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472KtcZRxwnbS19p8wW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pr8EHT0Sar1xMoxdHH5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qHiBh4oJVkTESutYHwE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n2JUVsxR427eHlrSVVt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Kz7EU4IIaCFcptVzvrpw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ie9FWaPp5nNVjgRm9Wb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xEM7wPBJTeTkKvLgvn1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rM1b0yMxCwMqHuTOE0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2YvmBTqN2CUNcZ6kO2X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UvQSkaOYLDJGiRPLZHHv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yjNgmHJ1PAfTK2FDXT6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vTiTIjbLo7WFqbykwJ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mRDymWUdYOjfrN5ew4L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yif3Ea54fMSoOUXtYpP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X4Ct5CmnKsnbk0EEE1F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N1nEn3KFcI9rlaqb5tH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RmAlNmCnmq4EBN2JyTb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1DzXOkKNoQeNgA6qfjC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2SFtdtWcDZ6o0K4peqU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cxTQ4FenfY9lAHil6hR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HSAllP5c9RlJF7znogX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eE9n7SkDx75XQ1fJjpi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0R1aMISAeXvyDVbXHc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7DyaZDNOwivC5g19w3X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EIhy7FXyWFkXEimX6BL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xWK7sa0rWbnKZ0cWhp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KPIOcnxHeFvUq1dfwkDw"/>
</p:tagLst>
</file>

<file path=ppt/theme/theme1.xml><?xml version="1.0" encoding="utf-8"?>
<a:theme xmlns:a="http://schemas.openxmlformats.org/drawingml/2006/main" name="Times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TimesWhite.thmx</Template>
  <TotalTime>13703</TotalTime>
  <Words>3249</Words>
  <Application>Microsoft Office PowerPoint</Application>
  <PresentationFormat>On-screen Show (4:3)</PresentationFormat>
  <Paragraphs>660</Paragraphs>
  <Slides>49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MS Mincho</vt:lpstr>
      <vt:lpstr>MS PGothic</vt:lpstr>
      <vt:lpstr>MS PGothic</vt:lpstr>
      <vt:lpstr>Arial</vt:lpstr>
      <vt:lpstr>Cambria Math</vt:lpstr>
      <vt:lpstr>Comic Sans MS</vt:lpstr>
      <vt:lpstr>Consolas</vt:lpstr>
      <vt:lpstr>Courier New</vt:lpstr>
      <vt:lpstr>Gill Sans MT</vt:lpstr>
      <vt:lpstr>Symbol</vt:lpstr>
      <vt:lpstr>Tahoma</vt:lpstr>
      <vt:lpstr>Times New Roman</vt:lpstr>
      <vt:lpstr>Wingdings</vt:lpstr>
      <vt:lpstr>ZapfDingbats</vt:lpstr>
      <vt:lpstr>TimesWhite</vt:lpstr>
      <vt:lpstr>VISIO</vt:lpstr>
      <vt:lpstr>Clip</vt:lpstr>
      <vt:lpstr>Part 3: Transport Layer</vt:lpstr>
      <vt:lpstr>Part 3: Transport Layer</vt:lpstr>
      <vt:lpstr>TCP: Overview   RFCs: 793, 1122, 1323, 2018, 2581</vt:lpstr>
      <vt:lpstr>TCP</vt:lpstr>
      <vt:lpstr>TCP Segment Structure</vt:lpstr>
      <vt:lpstr>TCP Header Fields </vt:lpstr>
      <vt:lpstr>TCP Header Fields (Cont.) </vt:lpstr>
      <vt:lpstr>TCP Header Fields (Cont.) </vt:lpstr>
      <vt:lpstr>TCP Header Fields (Cont.) </vt:lpstr>
      <vt:lpstr>TCP Header Fields (Cont.) </vt:lpstr>
      <vt:lpstr>TCP Header Fields (Cont.) </vt:lpstr>
      <vt:lpstr>TCP Sequence #s and ACKs</vt:lpstr>
      <vt:lpstr>TCP ACK Generation [RFC 1122, RFC 2581]</vt:lpstr>
      <vt:lpstr>TCP: Retransmission Scenarios</vt:lpstr>
      <vt:lpstr>RTT</vt:lpstr>
      <vt:lpstr>Smooth RTT</vt:lpstr>
      <vt:lpstr>TCP Round Trip Time and Timeout</vt:lpstr>
      <vt:lpstr>TCP Round Trip Time and Timeout</vt:lpstr>
      <vt:lpstr>TCP Round Trip Time and Timeout</vt:lpstr>
      <vt:lpstr>Principles of Congestion Control</vt:lpstr>
      <vt:lpstr>Causes/Costs of Congestion: Scenario 1 </vt:lpstr>
      <vt:lpstr>Causes/Costs of Congestion: Scenario 2 </vt:lpstr>
      <vt:lpstr>Approaches Towards Congestion Control</vt:lpstr>
      <vt:lpstr>TCP Congestion Control (1)</vt:lpstr>
      <vt:lpstr>TCP Congestion Control (2)</vt:lpstr>
      <vt:lpstr>Approaches towards congestion control</vt:lpstr>
      <vt:lpstr>Case study: ATM ABR congestion control</vt:lpstr>
      <vt:lpstr>Case study: ATM ABR congestion control</vt:lpstr>
      <vt:lpstr>TCP Slow Start</vt:lpstr>
      <vt:lpstr>Slow Start Congestion Control </vt:lpstr>
      <vt:lpstr>TCP Congestion Avoidance</vt:lpstr>
      <vt:lpstr>Fast Retransmit and First Recovery</vt:lpstr>
      <vt:lpstr>PowerPoint Presentation</vt:lpstr>
      <vt:lpstr>TCP Reno</vt:lpstr>
      <vt:lpstr>AIMD principal</vt:lpstr>
      <vt:lpstr>PowerPoint Presentation</vt:lpstr>
      <vt:lpstr>PowerPoint Presentation</vt:lpstr>
      <vt:lpstr>PowerPoint Presentation</vt:lpstr>
      <vt:lpstr>TCP Fairness</vt:lpstr>
      <vt:lpstr>Why is TCP Fair?</vt:lpstr>
      <vt:lpstr>Summary: TCP Congestion Control</vt:lpstr>
      <vt:lpstr>TCP throughput</vt:lpstr>
      <vt:lpstr>TCP Average Throughput</vt:lpstr>
      <vt:lpstr>Explicit Congestion Notification (ECN)</vt:lpstr>
      <vt:lpstr>ECN (Cont)</vt:lpstr>
      <vt:lpstr>TCP Futures: TCP over “long, fat pipes”</vt:lpstr>
      <vt:lpstr>Summary</vt:lpstr>
      <vt:lpstr>Extra Slide</vt:lpstr>
      <vt:lpstr>Slow Start Congestion Control </vt:lpstr>
    </vt:vector>
  </TitlesOfParts>
  <Company>University of Massachusetts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USER</cp:lastModifiedBy>
  <cp:revision>181</cp:revision>
  <cp:lastPrinted>2000-04-27T09:23:27Z</cp:lastPrinted>
  <dcterms:created xsi:type="dcterms:W3CDTF">1999-10-08T19:08:27Z</dcterms:created>
  <dcterms:modified xsi:type="dcterms:W3CDTF">2019-05-16T00:23:17Z</dcterms:modified>
</cp:coreProperties>
</file>