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4162" r:id="rId3"/>
    <p:sldMasterId id="2147484174" r:id="rId4"/>
  </p:sldMasterIdLst>
  <p:notesMasterIdLst>
    <p:notesMasterId r:id="rId101"/>
  </p:notesMasterIdLst>
  <p:handoutMasterIdLst>
    <p:handoutMasterId r:id="rId102"/>
  </p:handoutMasterIdLst>
  <p:sldIdLst>
    <p:sldId id="763" r:id="rId5"/>
    <p:sldId id="754" r:id="rId6"/>
    <p:sldId id="760" r:id="rId7"/>
    <p:sldId id="697" r:id="rId8"/>
    <p:sldId id="698" r:id="rId9"/>
    <p:sldId id="699" r:id="rId10"/>
    <p:sldId id="841" r:id="rId11"/>
    <p:sldId id="865" r:id="rId12"/>
    <p:sldId id="864" r:id="rId13"/>
    <p:sldId id="755" r:id="rId14"/>
    <p:sldId id="701" r:id="rId15"/>
    <p:sldId id="702" r:id="rId16"/>
    <p:sldId id="868" r:id="rId17"/>
    <p:sldId id="816" r:id="rId18"/>
    <p:sldId id="705" r:id="rId19"/>
    <p:sldId id="706" r:id="rId20"/>
    <p:sldId id="802" r:id="rId21"/>
    <p:sldId id="803" r:id="rId22"/>
    <p:sldId id="794" r:id="rId23"/>
    <p:sldId id="869" r:id="rId24"/>
    <p:sldId id="756" r:id="rId25"/>
    <p:sldId id="708" r:id="rId26"/>
    <p:sldId id="709" r:id="rId27"/>
    <p:sldId id="710" r:id="rId28"/>
    <p:sldId id="711" r:id="rId29"/>
    <p:sldId id="712" r:id="rId30"/>
    <p:sldId id="867" r:id="rId31"/>
    <p:sldId id="872" r:id="rId32"/>
    <p:sldId id="713" r:id="rId33"/>
    <p:sldId id="714" r:id="rId34"/>
    <p:sldId id="819" r:id="rId35"/>
    <p:sldId id="820" r:id="rId36"/>
    <p:sldId id="870" r:id="rId37"/>
    <p:sldId id="715" r:id="rId38"/>
    <p:sldId id="761" r:id="rId39"/>
    <p:sldId id="796" r:id="rId40"/>
    <p:sldId id="717" r:id="rId41"/>
    <p:sldId id="871" r:id="rId42"/>
    <p:sldId id="757" r:id="rId43"/>
    <p:sldId id="834" r:id="rId44"/>
    <p:sldId id="873" r:id="rId45"/>
    <p:sldId id="874" r:id="rId46"/>
    <p:sldId id="875" r:id="rId47"/>
    <p:sldId id="876" r:id="rId48"/>
    <p:sldId id="877" r:id="rId49"/>
    <p:sldId id="826" r:id="rId50"/>
    <p:sldId id="836" r:id="rId51"/>
    <p:sldId id="878" r:id="rId52"/>
    <p:sldId id="828" r:id="rId53"/>
    <p:sldId id="879" r:id="rId54"/>
    <p:sldId id="880" r:id="rId55"/>
    <p:sldId id="881" r:id="rId56"/>
    <p:sldId id="882" r:id="rId57"/>
    <p:sldId id="883" r:id="rId58"/>
    <p:sldId id="743" r:id="rId59"/>
    <p:sldId id="744" r:id="rId60"/>
    <p:sldId id="745" r:id="rId61"/>
    <p:sldId id="884" r:id="rId62"/>
    <p:sldId id="759" r:id="rId63"/>
    <p:sldId id="885" r:id="rId64"/>
    <p:sldId id="886" r:id="rId65"/>
    <p:sldId id="887" r:id="rId66"/>
    <p:sldId id="889" r:id="rId67"/>
    <p:sldId id="890" r:id="rId68"/>
    <p:sldId id="891" r:id="rId69"/>
    <p:sldId id="892" r:id="rId70"/>
    <p:sldId id="893" r:id="rId71"/>
    <p:sldId id="894" r:id="rId72"/>
    <p:sldId id="895" r:id="rId73"/>
    <p:sldId id="896" r:id="rId74"/>
    <p:sldId id="897" r:id="rId75"/>
    <p:sldId id="898" r:id="rId76"/>
    <p:sldId id="899" r:id="rId77"/>
    <p:sldId id="888" r:id="rId78"/>
    <p:sldId id="665" r:id="rId79"/>
    <p:sldId id="669" r:id="rId80"/>
    <p:sldId id="667" r:id="rId81"/>
    <p:sldId id="668" r:id="rId82"/>
    <p:sldId id="618" r:id="rId83"/>
    <p:sldId id="619" r:id="rId84"/>
    <p:sldId id="620" r:id="rId85"/>
    <p:sldId id="621" r:id="rId86"/>
    <p:sldId id="622" r:id="rId87"/>
    <p:sldId id="623" r:id="rId88"/>
    <p:sldId id="624" r:id="rId89"/>
    <p:sldId id="625" r:id="rId90"/>
    <p:sldId id="626" r:id="rId91"/>
    <p:sldId id="627" r:id="rId92"/>
    <p:sldId id="628" r:id="rId93"/>
    <p:sldId id="629" r:id="rId94"/>
    <p:sldId id="630" r:id="rId95"/>
    <p:sldId id="631" r:id="rId96"/>
    <p:sldId id="632" r:id="rId97"/>
    <p:sldId id="633" r:id="rId98"/>
    <p:sldId id="634" r:id="rId99"/>
    <p:sldId id="762" r:id="rId10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FFFF00"/>
    <a:srgbClr val="DDDDDD"/>
    <a:srgbClr val="FFCCFF"/>
    <a:srgbClr val="FF0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3895" autoAdjust="0"/>
  </p:normalViewPr>
  <p:slideViewPr>
    <p:cSldViewPr snapToGrid="0">
      <p:cViewPr varScale="1">
        <p:scale>
          <a:sx n="64" d="100"/>
          <a:sy n="6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83D471C-4094-4B0B-A9CD-EAA2DF3A4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7BBDCBC-6C67-43D2-BE7F-45D937270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54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1FB63-13C6-4B2D-9E02-AB4B07FE1D6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0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0FA33-9F31-465A-8459-E28EE0E865C1}" type="slidenum">
              <a:rPr lang="en-US" smtClean="0">
                <a:ea typeface="MS PGothic" pitchFamily="34" charset="-128"/>
              </a:rPr>
              <a:pPr/>
              <a:t>87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endParaRPr lang="en-US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3-18</a:t>
            </a:r>
          </a:p>
        </p:txBody>
      </p:sp>
    </p:spTree>
    <p:extLst>
      <p:ext uri="{BB962C8B-B14F-4D97-AF65-F5344CB8AC3E}">
        <p14:creationId xmlns:p14="http://schemas.microsoft.com/office/powerpoint/2010/main" val="9956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C35FE-49CC-4845-B475-53D4D6C1D4E3}" type="slidenum">
              <a:rPr lang="en-US" smtClean="0">
                <a:ea typeface="MS PGothic" pitchFamily="34" charset="-128"/>
              </a:rPr>
              <a:pPr/>
              <a:t>88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r>
              <a:rPr lang="en-US" b="1" u="sng" smtClean="0">
                <a:latin typeface="Times New Roman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D. Waitzman, S. Deering, C. Partridge,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Distance Vector Multicast Routing Protocol,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RFC 1075, Nov. 1988.  The version of DVMRP in use today is considerably enhanced over the RFC1075 spec.</a:t>
            </a: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 more up-to-date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work-in-progress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defines a version 3 of DVMRP: T. Pusateri,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Distance Vector Multicast Routing Protocol,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work-in-progress, draft-ietf-idmr-v3-05.ps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3-20</a:t>
            </a:r>
          </a:p>
        </p:txBody>
      </p:sp>
    </p:spTree>
    <p:extLst>
      <p:ext uri="{BB962C8B-B14F-4D97-AF65-F5344CB8AC3E}">
        <p14:creationId xmlns:p14="http://schemas.microsoft.com/office/powerpoint/2010/main" val="72234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E2B9-8A53-4F6A-8D36-A15C519B2642}" type="slidenum">
              <a:rPr lang="en-US" smtClean="0">
                <a:ea typeface="MS PGothic" pitchFamily="34" charset="-128"/>
              </a:rPr>
              <a:pPr/>
              <a:t>89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r>
              <a:rPr lang="en-US" b="1" u="sng" smtClean="0">
                <a:latin typeface="Times New Roman" pitchFamily="18" charset="0"/>
              </a:rPr>
              <a:t> </a:t>
            </a: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1. See www.mbone.com/mbone/routers.html for a (slightly outdatet) list of multicast capable routers (supporting DVMPR as well as other protocols) from various vendors.</a:t>
            </a:r>
          </a:p>
          <a:p>
            <a:r>
              <a:rPr lang="en-US" smtClean="0">
                <a:latin typeface="Times New Roman" pitchFamily="18" charset="0"/>
              </a:rPr>
              <a:t>2. ftp://parcftp.xerox.com/pub/net-research/ipmulti for circa 1996 public copy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mrouted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v3.8 of DVMRP routing software for various workstation routing platforms. 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3-21</a:t>
            </a:r>
          </a:p>
        </p:txBody>
      </p:sp>
    </p:spTree>
    <p:extLst>
      <p:ext uri="{BB962C8B-B14F-4D97-AF65-F5344CB8AC3E}">
        <p14:creationId xmlns:p14="http://schemas.microsoft.com/office/powerpoint/2010/main" val="2054940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0D444-C010-40FC-A8C2-CF0FAF00A195}" type="slidenum">
              <a:rPr lang="en-US" smtClean="0">
                <a:ea typeface="MS PGothic" pitchFamily="34" charset="-128"/>
              </a:rPr>
              <a:pPr/>
              <a:t>90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r>
              <a:rPr lang="en-US" b="1" u="sng" smtClean="0">
                <a:latin typeface="Times New Roman" pitchFamily="18" charset="0"/>
              </a:rPr>
              <a:t> </a:t>
            </a:r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For a general discussion of IP encapsulation, see C. Perkins,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IP Encapsulation within IP,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RFC 2003, Oct. 1996.</a:t>
            </a:r>
          </a:p>
          <a:p>
            <a:r>
              <a:rPr lang="en-US" smtClean="0">
                <a:latin typeface="Times New Roman" pitchFamily="18" charset="0"/>
              </a:rPr>
              <a:t>The book S. Bradner, A Mankin,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Ipng: Internet protocol next generation,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Addison Wesley, 1995 has a very nice discussion of tunneling</a:t>
            </a:r>
          </a:p>
          <a:p>
            <a:r>
              <a:rPr lang="en-US" smtClean="0">
                <a:latin typeface="Times New Roman" pitchFamily="18" charset="0"/>
              </a:rPr>
              <a:t>Tunneling can also be used to connect islands of IPv6 capable routers in a sea IPv4 capable routers.  The long term hope is that the sea evaporates leaving only lands of IPv6!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3-22</a:t>
            </a:r>
          </a:p>
        </p:txBody>
      </p:sp>
    </p:spTree>
    <p:extLst>
      <p:ext uri="{BB962C8B-B14F-4D97-AF65-F5344CB8AC3E}">
        <p14:creationId xmlns:p14="http://schemas.microsoft.com/office/powerpoint/2010/main" val="396282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E612E-3A7F-4558-BA97-112FF1FC092B}" type="slidenum">
              <a:rPr lang="en-US" smtClean="0">
                <a:ea typeface="MS PGothic" pitchFamily="34" charset="-128"/>
              </a:rPr>
              <a:pPr/>
              <a:t>91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r>
              <a:rPr lang="en-US" b="1" u="sng" smtClean="0">
                <a:latin typeface="Times New Roman" pitchFamily="18" charset="0"/>
              </a:rPr>
              <a:t> </a:t>
            </a: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 very readable discussion of the PIM architecture is  S. Deering, D. Estrin, D. Faranacci, V. Jacobson, C. Liu, L. Wei,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The PIM Architecture for Wide Area Multicasting,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IEEE/ACM Transactions on Networking, Vol. 4, No. 2, April 1996.</a:t>
            </a: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D. Estrin et al, PIM-SM: Protocol Specification, RFC 2117, June 1997</a:t>
            </a: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S. Deering et al, PIM Version 2, Dense Mode Specification, work in progress, draft-ietf-idmr-pim-dm-05.txt</a:t>
            </a:r>
          </a:p>
          <a:p>
            <a:pP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 PIM is implemented in Cisco routers and has been deployed in UUnet as part of their streaming multimedia delivery effort. See S. LaPolla,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IP Multicast makes headway among ISPs,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PC Week On-Line, http://www.zdnet.com/pcweek/news/1006/06isp.html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3-25</a:t>
            </a:r>
          </a:p>
        </p:txBody>
      </p:sp>
    </p:spTree>
    <p:extLst>
      <p:ext uri="{BB962C8B-B14F-4D97-AF65-F5344CB8AC3E}">
        <p14:creationId xmlns:p14="http://schemas.microsoft.com/office/powerpoint/2010/main" val="130608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76E4E-9557-497E-B4C5-37DC316F8CED}" type="slidenum">
              <a:rPr lang="en-US" smtClean="0">
                <a:ea typeface="MS PGothic" pitchFamily="34" charset="-128"/>
              </a:rPr>
              <a:pPr/>
              <a:t>92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3-26</a:t>
            </a:r>
          </a:p>
        </p:txBody>
      </p:sp>
    </p:spTree>
    <p:extLst>
      <p:ext uri="{BB962C8B-B14F-4D97-AF65-F5344CB8AC3E}">
        <p14:creationId xmlns:p14="http://schemas.microsoft.com/office/powerpoint/2010/main" val="299214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2CFDD-21DF-4533-953F-13D3274863F9}" type="slidenum">
              <a:rPr lang="en-US" smtClean="0">
                <a:ea typeface="MS PGothic" pitchFamily="34" charset="-128"/>
              </a:rPr>
              <a:pPr/>
              <a:t>93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3-27</a:t>
            </a:r>
          </a:p>
        </p:txBody>
      </p:sp>
    </p:spTree>
    <p:extLst>
      <p:ext uri="{BB962C8B-B14F-4D97-AF65-F5344CB8AC3E}">
        <p14:creationId xmlns:p14="http://schemas.microsoft.com/office/powerpoint/2010/main" val="889205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FD3F8-A3B3-42E9-AFF5-E67F65CA1802}" type="slidenum">
              <a:rPr lang="en-US" smtClean="0">
                <a:ea typeface="MS PGothic" pitchFamily="34" charset="-128"/>
              </a:rPr>
              <a:pPr/>
              <a:t>94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3-28</a:t>
            </a:r>
          </a:p>
        </p:txBody>
      </p:sp>
    </p:spTree>
    <p:extLst>
      <p:ext uri="{BB962C8B-B14F-4D97-AF65-F5344CB8AC3E}">
        <p14:creationId xmlns:p14="http://schemas.microsoft.com/office/powerpoint/2010/main" val="27742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7D25D-790B-4D88-B1A1-D9813464E9D5}" type="slidenum">
              <a:rPr lang="en-US" smtClean="0">
                <a:ea typeface="MS PGothic" pitchFamily="34" charset="-128"/>
              </a:rPr>
              <a:pPr/>
              <a:t>95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3.4 Network Layer: Internet Multicast Routing Algorithms                                        3-29</a:t>
            </a:r>
          </a:p>
        </p:txBody>
      </p:sp>
    </p:spTree>
    <p:extLst>
      <p:ext uri="{BB962C8B-B14F-4D97-AF65-F5344CB8AC3E}">
        <p14:creationId xmlns:p14="http://schemas.microsoft.com/office/powerpoint/2010/main" val="16237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6425-C185-4D04-8362-B1E07629C94B}" type="slidenum">
              <a:rPr lang="en-US" smtClean="0">
                <a:ea typeface="MS PGothic" pitchFamily="34" charset="-128"/>
              </a:rPr>
              <a:pPr/>
              <a:t>79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  3-9</a:t>
            </a:r>
          </a:p>
        </p:txBody>
      </p:sp>
    </p:spTree>
    <p:extLst>
      <p:ext uri="{BB962C8B-B14F-4D97-AF65-F5344CB8AC3E}">
        <p14:creationId xmlns:p14="http://schemas.microsoft.com/office/powerpoint/2010/main" val="277158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3824B-0031-4F82-A444-EC5610221208}" type="slidenum">
              <a:rPr lang="en-US" smtClean="0">
                <a:ea typeface="MS PGothic" pitchFamily="34" charset="-128"/>
              </a:rPr>
              <a:pPr/>
              <a:t>80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3-11</a:t>
            </a:r>
          </a:p>
        </p:txBody>
      </p:sp>
    </p:spTree>
    <p:extLst>
      <p:ext uri="{BB962C8B-B14F-4D97-AF65-F5344CB8AC3E}">
        <p14:creationId xmlns:p14="http://schemas.microsoft.com/office/powerpoint/2010/main" val="104117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EFF57-CB2A-4D32-8CAB-B8FC4AF75BE5}" type="slidenum">
              <a:rPr lang="en-US" smtClean="0">
                <a:ea typeface="MS PGothic" pitchFamily="34" charset="-128"/>
              </a:rPr>
              <a:pPr/>
              <a:t>81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3-12</a:t>
            </a:r>
          </a:p>
        </p:txBody>
      </p:sp>
    </p:spTree>
    <p:extLst>
      <p:ext uri="{BB962C8B-B14F-4D97-AF65-F5344CB8AC3E}">
        <p14:creationId xmlns:p14="http://schemas.microsoft.com/office/powerpoint/2010/main" val="17789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E1A70-C191-48CA-A72D-CDA282BE7C78}" type="slidenum">
              <a:rPr lang="en-US" smtClean="0">
                <a:ea typeface="MS PGothic" pitchFamily="34" charset="-128"/>
              </a:rPr>
              <a:pPr/>
              <a:t>82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3-13</a:t>
            </a:r>
          </a:p>
        </p:txBody>
      </p:sp>
    </p:spTree>
    <p:extLst>
      <p:ext uri="{BB962C8B-B14F-4D97-AF65-F5344CB8AC3E}">
        <p14:creationId xmlns:p14="http://schemas.microsoft.com/office/powerpoint/2010/main" val="20756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75B3-A23F-4041-B812-6D66785176B0}" type="slidenum">
              <a:rPr lang="en-US" smtClean="0">
                <a:ea typeface="MS PGothic" pitchFamily="34" charset="-128"/>
              </a:rPr>
              <a:pPr/>
              <a:t>83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3-14</a:t>
            </a:r>
          </a:p>
        </p:txBody>
      </p:sp>
    </p:spTree>
    <p:extLst>
      <p:ext uri="{BB962C8B-B14F-4D97-AF65-F5344CB8AC3E}">
        <p14:creationId xmlns:p14="http://schemas.microsoft.com/office/powerpoint/2010/main" val="220170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21C6D-6E0D-46E4-A3DB-374D8163027C}" type="slidenum">
              <a:rPr lang="en-US" smtClean="0">
                <a:ea typeface="MS PGothic" pitchFamily="34" charset="-128"/>
              </a:rPr>
              <a:pPr/>
              <a:t>84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endParaRPr lang="en-US" sz="1400" b="1" u="sng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3-15</a:t>
            </a:r>
          </a:p>
        </p:txBody>
      </p:sp>
    </p:spTree>
    <p:extLst>
      <p:ext uri="{BB962C8B-B14F-4D97-AF65-F5344CB8AC3E}">
        <p14:creationId xmlns:p14="http://schemas.microsoft.com/office/powerpoint/2010/main" val="414683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270C3-5055-4D9D-A074-7F85D1C9E3D6}" type="slidenum">
              <a:rPr lang="en-US" smtClean="0">
                <a:ea typeface="MS PGothic" pitchFamily="34" charset="-128"/>
              </a:rPr>
              <a:pPr/>
              <a:t>85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1. See L. Wei and D. Estrin,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A Comparison of multicast trees and algorithms,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 TR USC-CD-93-560, Dept. Computer Science, University of California, Sept 1993 for a comparison of heuristic approaches.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3-16</a:t>
            </a:r>
          </a:p>
        </p:txBody>
      </p:sp>
    </p:spTree>
    <p:extLst>
      <p:ext uri="{BB962C8B-B14F-4D97-AF65-F5344CB8AC3E}">
        <p14:creationId xmlns:p14="http://schemas.microsoft.com/office/powerpoint/2010/main" val="85651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32C4B-7B72-450C-992E-1E25F6F792A3}" type="slidenum">
              <a:rPr lang="en-US" smtClean="0">
                <a:ea typeface="MS PGothic" pitchFamily="34" charset="-128"/>
              </a:rPr>
              <a:pPr/>
              <a:t>86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531813"/>
            <a:ext cx="5041900" cy="3781425"/>
          </a:xfrm>
          <a:ln w="12700" cap="flat">
            <a:solidFill>
              <a:schemeClr val="tx1"/>
            </a:solidFill>
          </a:ln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4948238"/>
            <a:ext cx="6034088" cy="3765550"/>
          </a:xfrm>
          <a:noFill/>
          <a:ln/>
        </p:spPr>
        <p:txBody>
          <a:bodyPr lIns="97332" tIns="48667" rIns="97332" bIns="48667"/>
          <a:lstStyle/>
          <a:p>
            <a:r>
              <a:rPr lang="en-US" sz="1400" b="1" u="sng" smtClean="0">
                <a:latin typeface="Times New Roman" pitchFamily="18" charset="0"/>
              </a:rPr>
              <a:t>Notes:</a:t>
            </a:r>
            <a:r>
              <a:rPr lang="en-US" b="1" u="sng" smtClean="0">
                <a:latin typeface="Times New Roman" pitchFamily="18" charset="0"/>
              </a:rPr>
              <a:t>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1. It</a:t>
            </a:r>
            <a:r>
              <a:rPr lang="ja-JP" altLang="en-US" smtClean="0">
                <a:latin typeface="Times New Roman" pitchFamily="18" charset="0"/>
              </a:rPr>
              <a:t>’</a:t>
            </a:r>
            <a:r>
              <a:rPr lang="en-US" altLang="ja-JP" smtClean="0">
                <a:latin typeface="Times New Roman" pitchFamily="18" charset="0"/>
              </a:rPr>
              <a:t>s always nice to see a PhD dissertation with impact.  The earliest discussion of center-based trees for multicast appears to be D. Wall, </a:t>
            </a:r>
            <a:r>
              <a:rPr lang="ja-JP" altLang="en-US" smtClean="0">
                <a:latin typeface="Times New Roman" pitchFamily="18" charset="0"/>
              </a:rPr>
              <a:t>“</a:t>
            </a:r>
            <a:r>
              <a:rPr lang="en-US" altLang="ja-JP" smtClean="0">
                <a:latin typeface="Times New Roman" pitchFamily="18" charset="0"/>
              </a:rPr>
              <a:t>Mechanisms for Broadcast and Selective Broadcast,</a:t>
            </a:r>
            <a:r>
              <a:rPr lang="ja-JP" altLang="en-US" smtClean="0">
                <a:latin typeface="Times New Roman" pitchFamily="18" charset="0"/>
              </a:rPr>
              <a:t>”</a:t>
            </a:r>
            <a:r>
              <a:rPr lang="en-US" altLang="ja-JP" smtClean="0">
                <a:latin typeface="Times New Roman" pitchFamily="18" charset="0"/>
              </a:rPr>
              <a:t> PhD dissertation, Stanford U., June 1980.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3.3 Network Layer: Multicast Routing Algorithms                                                      3-17</a:t>
            </a:r>
          </a:p>
        </p:txBody>
      </p:sp>
    </p:spTree>
    <p:extLst>
      <p:ext uri="{BB962C8B-B14F-4D97-AF65-F5344CB8AC3E}">
        <p14:creationId xmlns:p14="http://schemas.microsoft.com/office/powerpoint/2010/main" val="11870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74AEBED-DD46-498B-A6CE-D24D232E3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0838174-C6FD-401D-9D02-A9EF40D54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4EA368E-6047-4260-BAAF-35B44E5F6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6EFAC0D-5F93-4F60-B95C-53ADD5F92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F9BF7BC2-BD2C-4C36-9D98-88CC3CA61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B14F48B0-9A85-4116-BAD6-2134D869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1C728817-5A4C-4529-93D9-A7A347464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20954CBE-019F-4613-9BE9-411EA2EBA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18AE3D44-C6AF-45D5-AF16-159F92322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C1D23D10-FE28-4E43-A841-71832EB92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DFFB86CB-C859-4F62-8596-2B98EEB3B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5973B67-B343-4AAB-BA60-2C953EAB4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FECAAE21-9228-468C-B12B-72F344EB2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AFA73D51-D1C4-4367-BE7A-568980CD7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DC042F48-3FC1-4178-9A95-2D69A17F5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CB142E89-FE22-4588-B45E-BDA3C5EEC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A0543-52C9-4B81-8C23-14D57E2B415E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7B72C-201D-44DC-9435-BF9371AF87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42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99D73-141E-470B-98AB-F14CA584271A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FE17-5BEA-4124-9C37-56F6255C72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40DA-EC39-4EA8-A613-03CC62C60AA2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52227-61B4-439F-8AEA-4A7E65C836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49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9764-0688-4AC7-AF21-8318CA0BB363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F9271-B379-4038-B033-13FF40270D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22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65EB4-CD3A-4077-BC9F-57869DEDEA5F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781C-C6E5-4A61-9A87-9D833C65D8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21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06E9-1597-4E59-9D32-4E194F207997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D945-6BE0-4481-A056-262D8F124D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5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AA67307-3301-4D42-A084-529A9522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84D4E-C6E0-42E4-AFFF-1389E3A644D2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985C-D400-4318-88A6-B260C34088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3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A107C-3C7C-4101-B037-001ABEE526AB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340B-DD91-4DCD-B695-DEF11C7D7D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17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B6C9-DC0A-4B1C-AA59-65A723DCAA3B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852A-AA5B-420C-8469-B81F2FF9BC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84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4CFA3-F68A-45A9-99FC-2FB9C281A11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E14D-ED43-4FF6-BC2D-874F3DCC9A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59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A5EA-D983-4142-B773-B8E0151F0401}" type="datetime1">
              <a:rPr lang="en-US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Unit-3 : Network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63349-883D-4B46-B3E8-7C5C735B92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34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200" b="1" baseline="-18000" smtClean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200" b="1" baseline="-18000" smtClean="0">
                  <a:solidFill>
                    <a:srgbClr val="000000"/>
                  </a:solidFill>
                  <a:ea typeface="+mn-ea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200" b="1" baseline="-18000" smtClean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200" b="1" baseline="-18000" smtClean="0">
                  <a:solidFill>
                    <a:srgbClr val="000000"/>
                  </a:solidFill>
                  <a:ea typeface="+mn-ea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b="1" baseline="-18000" smtClea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b="1" baseline="-18000" smtClea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b="1" baseline="-18000" smtClean="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smtClean="0">
              <a:solidFill>
                <a:srgbClr val="1C1C1C"/>
              </a:solidFill>
              <a:ea typeface="+mn-ea"/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smtClean="0">
              <a:solidFill>
                <a:srgbClr val="1C1C1C"/>
              </a:solidFill>
              <a:ea typeface="+mn-ea"/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5CCD3C57-FDB4-4DD3-8F5B-BFF707AB72C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  <a:ea typeface="+mn-ea"/>
              </a:rPr>
              <a:t>McGraw-Hill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  <a:ea typeface="+mn-ea"/>
              </a:rPr>
              <a:t>The McGraw-Hill Companies, Inc., 2000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164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013ABD53-2E6B-49AF-8B4B-2AAE5377080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66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3B89B25E-D4F8-411C-8150-83C65F0E7754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11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73EFCA3C-F463-4550-8D4F-411D208D27E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7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6D10DB66-5F11-4032-8A48-0074BBBCA3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6013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EDCDD27-B3BD-4051-835B-CA0B995B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73EDFA3A-7EDF-46EB-B6C7-99D55B4712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14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9B5E8552-3ECD-4F29-B9FC-4FB318C58EE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52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B97F7A3F-F37B-42A2-9CBB-EAAED9783E3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0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7049564B-45D3-4BAA-9C54-EA6A4DD5203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039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AA98BD71-B3F3-463E-99DD-5718F319099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82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140D9032-F5B9-4554-99C6-DF2616E5705C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39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22.</a:t>
            </a:r>
            <a:fld id="{2095C307-B14B-4BEB-AE37-83BA801980A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6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3D45EA9-A760-4F7A-B9EE-3A43CFFF0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295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0280178-63C1-4510-8E18-5351D9FE8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8773FCB-5EB3-459C-A644-F1ECFF6B7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57566DE-40B3-4566-B88D-CF88DF7A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2EF1E2C-6A28-43D5-A55B-CACFDE12E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D956598E-40FD-47DA-9869-585065B4F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6A56F13B-9BEB-4FE7-89F0-F04F72A9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fld id="{72294E70-96BC-4698-AE66-BC8D579C80E3}" type="datetime1">
              <a:rPr lang="en-US">
                <a:solidFill>
                  <a:srgbClr val="000000"/>
                </a:solidFill>
                <a:ea typeface="+mn-ea"/>
              </a:rPr>
              <a:pPr eaLnBrk="1" hangingPunct="1">
                <a:defRPr/>
              </a:pPr>
              <a:t>5/2/2019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Unit-3 : Network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fld id="{4C71B66A-0204-42C0-92C6-8845A220908A}" type="slidenum">
              <a:rPr lang="en-US">
                <a:solidFill>
                  <a:srgbClr val="000000"/>
                </a:solidFill>
                <a:ea typeface="+mn-ea"/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2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b="1" smtClean="0">
                <a:solidFill>
                  <a:srgbClr val="1C1C1C"/>
                </a:solidFill>
                <a:ea typeface="+mn-ea"/>
              </a:rPr>
              <a:t>22.</a:t>
            </a:r>
            <a:fld id="{16E9BB9B-CE07-401A-BDD2-6FA8AAE6F023}" type="slidenum">
              <a:rPr lang="en-US" b="1" smtClean="0">
                <a:solidFill>
                  <a:srgbClr val="1C1C1C"/>
                </a:solidFill>
                <a:ea typeface="+mn-ea"/>
              </a:rPr>
              <a:pPr/>
              <a:t>‹#›</a:t>
            </a:fld>
            <a:endParaRPr lang="en-US" b="1" smtClean="0">
              <a:solidFill>
                <a:srgbClr val="1C1C1C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93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107323" y="2870200"/>
            <a:ext cx="51641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cs typeface="Arial" charset="0"/>
              </a:rPr>
              <a:t>Network Layer_2</a:t>
            </a:r>
            <a:endParaRPr lang="en-US" sz="44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ahoma" pitchFamily="34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DDF9123-292C-4424-BC52-FD4BC2CF3066}" type="slidenum">
              <a:rPr lang="en-US" smtClean="0">
                <a:ea typeface="MS PGothic" pitchFamily="34" charset="-128"/>
              </a:rPr>
              <a:pPr/>
              <a:t>1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218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1F5846E1-7D6D-45E0-99C2-6511988C5DF1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altLang="ja-JP" sz="240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datagram format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IPv4 addressing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ICMP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IPv6</a:t>
            </a:r>
          </a:p>
        </p:txBody>
      </p:sp>
      <p:sp>
        <p:nvSpPr>
          <p:cNvPr id="12186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link state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distance vector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RIP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OSPF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12186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228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22BC1F12-E926-427F-BEE4-3C61D4379B52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663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 Link-State Routing Algorithm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285927"/>
            <a:ext cx="3810000" cy="4903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Dijkstra</a:t>
            </a:r>
            <a:r>
              <a:rPr lang="ja-JP" altLang="en-US" i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’</a:t>
            </a:r>
            <a:r>
              <a:rPr lang="en-US" altLang="ja-JP" i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 algorithm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net topology, link costs known to all nodes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accomplished via </a:t>
            </a:r>
            <a:r>
              <a:rPr lang="ja-JP" altLang="en-US" sz="2000" dirty="0" smtClean="0">
                <a:latin typeface="Arial" charset="0"/>
                <a:cs typeface="Arial" charset="0"/>
              </a:rPr>
              <a:t>“</a:t>
            </a:r>
            <a:r>
              <a:rPr lang="en-US" altLang="ja-JP" sz="2000" dirty="0" smtClean="0">
                <a:latin typeface="Arial" charset="0"/>
                <a:cs typeface="Arial" charset="0"/>
              </a:rPr>
              <a:t>link state broadcast</a:t>
            </a:r>
            <a:r>
              <a:rPr lang="ja-JP" altLang="en-US" sz="2000" dirty="0" smtClean="0">
                <a:latin typeface="Arial" charset="0"/>
                <a:cs typeface="Arial" charset="0"/>
              </a:rPr>
              <a:t>”</a:t>
            </a:r>
            <a:r>
              <a:rPr lang="en-US" altLang="ja-JP" sz="2000" dirty="0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computes least cost paths from one node (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‘</a:t>
            </a:r>
            <a:r>
              <a:rPr lang="en-US" altLang="ja-JP" sz="2400" dirty="0" smtClean="0">
                <a:latin typeface="Arial" charset="0"/>
                <a:cs typeface="Arial" charset="0"/>
              </a:rPr>
              <a:t>source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altLang="ja-JP" sz="2400" dirty="0" smtClean="0">
                <a:latin typeface="Arial" charset="0"/>
                <a:cs typeface="Arial" charset="0"/>
              </a:rPr>
              <a:t>) to all other nodes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gives </a:t>
            </a:r>
            <a:r>
              <a:rPr lang="en-US" sz="2000" i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forwarding table</a:t>
            </a:r>
            <a:r>
              <a:rPr lang="en-US" sz="2000" dirty="0" smtClean="0">
                <a:latin typeface="Arial" charset="0"/>
                <a:cs typeface="Arial" charset="0"/>
              </a:rPr>
              <a:t> for that node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iterative: after k iterations, know least cost path to k </a:t>
            </a:r>
            <a:r>
              <a:rPr lang="en-US" sz="2400" dirty="0" err="1" smtClean="0">
                <a:latin typeface="Arial" charset="0"/>
                <a:cs typeface="Arial" charset="0"/>
              </a:rPr>
              <a:t>dest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s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20318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c(</a:t>
            </a:r>
            <a:r>
              <a:rPr lang="en-US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x,y</a:t>
            </a: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):</a:t>
            </a:r>
            <a:r>
              <a:rPr lang="en-US" sz="2400" dirty="0" smtClean="0">
                <a:latin typeface="Arial" charset="0"/>
                <a:cs typeface="Arial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D(v):</a:t>
            </a:r>
            <a:r>
              <a:rPr lang="en-US" sz="2400" dirty="0" smtClean="0">
                <a:latin typeface="Arial" charset="0"/>
                <a:cs typeface="Arial" charset="0"/>
              </a:rPr>
              <a:t> current value of cost of path from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source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 err="1" smtClean="0">
                <a:latin typeface="Arial" charset="0"/>
                <a:cs typeface="Arial" charset="0"/>
              </a:rPr>
              <a:t>dest</a:t>
            </a:r>
            <a:r>
              <a:rPr lang="en-US" sz="2400" dirty="0" smtClean="0">
                <a:latin typeface="Arial" charset="0"/>
                <a:cs typeface="Arial" charset="0"/>
              </a:rPr>
              <a:t>. v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p(v):</a:t>
            </a:r>
            <a:r>
              <a:rPr lang="en-US" sz="2400" dirty="0" smtClean="0">
                <a:latin typeface="Arial" charset="0"/>
                <a:cs typeface="Arial" charset="0"/>
              </a:rPr>
              <a:t> predecessor node along path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from source to v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N':</a:t>
            </a:r>
            <a:r>
              <a:rPr lang="en-US" sz="2400" dirty="0" smtClean="0">
                <a:latin typeface="Arial" charset="0"/>
                <a:cs typeface="Arial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CCCE211D-CCF4-46B3-BA8F-7F07EA4AAC0F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0238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Dijsktra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s Algorithm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3909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 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r>
              <a:rPr lang="en-US" sz="2000" dirty="0"/>
              <a:t>2   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= {u} </a:t>
            </a:r>
          </a:p>
          <a:p>
            <a:r>
              <a:rPr lang="en-US" sz="2000" dirty="0"/>
              <a:t>3    for all nodes v </a:t>
            </a:r>
          </a:p>
          <a:p>
            <a:r>
              <a:rPr lang="en-US" sz="2000" dirty="0"/>
              <a:t>4      if v adjacent to u </a:t>
            </a:r>
          </a:p>
          <a:p>
            <a:r>
              <a:rPr lang="en-US" sz="2000" dirty="0"/>
              <a:t>5          then D(v) = c(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</a:p>
          <a:p>
            <a:r>
              <a:rPr lang="en-US" sz="2000" dirty="0"/>
              <a:t>6      else D(v) = </a:t>
            </a:r>
            <a:r>
              <a:rPr lang="en-US" sz="2000" dirty="0">
                <a:cs typeface="Arial" charset="0"/>
              </a:rPr>
              <a:t>∞</a:t>
            </a:r>
            <a:r>
              <a:rPr lang="en-US" sz="2000" dirty="0"/>
              <a:t> </a:t>
            </a:r>
          </a:p>
          <a:p>
            <a:r>
              <a:rPr lang="en-US" sz="2000" dirty="0"/>
              <a:t>7 </a:t>
            </a:r>
          </a:p>
          <a:p>
            <a:r>
              <a:rPr lang="en-US" sz="2000" dirty="0"/>
              <a:t>8  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r>
              <a:rPr lang="en-US" sz="2000" dirty="0"/>
              <a:t>9     find w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such that D(w) is a minimum </a:t>
            </a:r>
          </a:p>
          <a:p>
            <a:r>
              <a:rPr lang="en-US" sz="2000" dirty="0"/>
              <a:t>10    add w to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  <a:p>
            <a:r>
              <a:rPr lang="en-US" sz="2000" dirty="0"/>
              <a:t>11    update D(v) for </a:t>
            </a:r>
            <a:r>
              <a:rPr lang="en-US" sz="2000" dirty="0">
                <a:solidFill>
                  <a:srgbClr val="00B0F0"/>
                </a:solidFill>
              </a:rPr>
              <a:t>all v</a:t>
            </a:r>
            <a:r>
              <a:rPr lang="en-US" sz="2000" dirty="0"/>
              <a:t> adjacent </a:t>
            </a:r>
            <a:r>
              <a:rPr lang="en-US" sz="2000" dirty="0">
                <a:solidFill>
                  <a:srgbClr val="00B0F0"/>
                </a:solidFill>
              </a:rPr>
              <a:t>to w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not in N</a:t>
            </a:r>
            <a:r>
              <a:rPr lang="en-US" sz="2000" dirty="0">
                <a:solidFill>
                  <a:srgbClr val="00B0F0"/>
                </a:solidFill>
                <a:cs typeface="Arial" charset="0"/>
              </a:rPr>
              <a:t>'</a:t>
            </a:r>
            <a:r>
              <a:rPr lang="en-US" sz="2000" dirty="0">
                <a:solidFill>
                  <a:srgbClr val="00B0F0"/>
                </a:solidFill>
              </a:rPr>
              <a:t> : </a:t>
            </a:r>
          </a:p>
          <a:p>
            <a:r>
              <a:rPr lang="en-US" sz="2000" dirty="0"/>
              <a:t>12       </a:t>
            </a:r>
            <a:r>
              <a:rPr lang="en-US" sz="2000" b="1" dirty="0">
                <a:solidFill>
                  <a:srgbClr val="CC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CC0000"/>
                </a:solidFill>
              </a:rPr>
              <a:t>w,v</a:t>
            </a:r>
            <a:r>
              <a:rPr lang="en-US" sz="2000" b="1" dirty="0">
                <a:solidFill>
                  <a:srgbClr val="CC0000"/>
                </a:solidFill>
              </a:rPr>
              <a:t>) ) </a:t>
            </a:r>
          </a:p>
          <a:p>
            <a:r>
              <a:rPr lang="en-US" sz="2000" dirty="0"/>
              <a:t>13    /* new cost to v is either old cost to v or known </a:t>
            </a:r>
          </a:p>
          <a:p>
            <a:r>
              <a:rPr lang="en-US" sz="2000" dirty="0"/>
              <a:t>14     shortest path cost to w plus cost from w to v */ </a:t>
            </a:r>
          </a:p>
          <a:p>
            <a:r>
              <a:rPr lang="en-US" sz="2000" dirty="0"/>
              <a:t>15  </a:t>
            </a:r>
            <a:r>
              <a:rPr lang="en-US" sz="2000" b="1" i="1" dirty="0"/>
              <a:t>until all nodes in N</a:t>
            </a:r>
            <a:r>
              <a:rPr lang="en-US" sz="2000" b="1" i="1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</p:txBody>
      </p:sp>
      <p:sp>
        <p:nvSpPr>
          <p:cNvPr id="123910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63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Dijkstra’s</a:t>
            </a:r>
            <a:r>
              <a:rPr lang="en-US" dirty="0" smtClean="0">
                <a:solidFill>
                  <a:srgbClr val="0070C0"/>
                </a:solidFill>
              </a:rPr>
              <a:t> Algorithm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2D945-6BE0-4481-A056-262D8F124D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813" y="1305341"/>
            <a:ext cx="8469443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Find the least cost paths from a given node to all other nodes in the network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Notation: c(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Link cost from i to j if i and j are connected D(k) = Total path cost from s to k N’ = Set of nodes so far for which the least cost path is known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N’={u}, D(v) = c(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all neighbors of u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until N includes all nodes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57300" lvl="2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w∉  N’, whose D(w)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pPr marL="1257300" lvl="2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w to N’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nb-NO" sz="2400" dirty="0">
                <a:latin typeface="Times New Roman" pitchFamily="18" charset="0"/>
                <a:cs typeface="Times New Roman" pitchFamily="18" charset="0"/>
              </a:rPr>
              <a:t>D(v) = min[D(v), D(w) + c(w,v)] for all v ∉ N’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6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280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04E831B3-AF52-407F-996C-EEE9658B8F6E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1" y="3950562"/>
            <a:ext cx="8724276" cy="215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39" y="1007386"/>
            <a:ext cx="4114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333" y="164589"/>
            <a:ext cx="5486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</a:rPr>
              <a:t>Dijkstra’s</a:t>
            </a:r>
            <a:r>
              <a:rPr lang="en-US" sz="3200" dirty="0">
                <a:solidFill>
                  <a:srgbClr val="0070C0"/>
                </a:solidFill>
              </a:rPr>
              <a:t> Algorithm: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A9AB8D26-D9BA-4AB1-BA06-790B5B6C5281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79438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Dijkstra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s algorithm: example (2) 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9029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129030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resulting shortest-path tree from u:</a:t>
            </a:r>
          </a:p>
        </p:txBody>
      </p:sp>
      <p:grpSp>
        <p:nvGrpSpPr>
          <p:cNvPr id="129031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129032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resulting forwarding table in 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0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61367769-2C7C-4475-AC50-A6A2C7B06184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50958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Dijkstra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s algorithm, discussion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algorithm complexity: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>
                <a:ea typeface="ＭＳ Ｐゴシック" charset="0"/>
                <a:cs typeface="+mn-cs"/>
              </a:rPr>
              <a:t>n nodes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n(n+1)/2 comparisons: O(n</a:t>
            </a:r>
            <a:r>
              <a:rPr lang="en-US" sz="2400" baseline="30000">
                <a:ea typeface="ＭＳ Ｐゴシック" charset="0"/>
                <a:cs typeface="+mn-cs"/>
              </a:rPr>
              <a:t>2</a:t>
            </a:r>
            <a:r>
              <a:rPr lang="en-US" sz="2400">
                <a:ea typeface="ＭＳ Ｐゴシック" charset="0"/>
                <a:cs typeface="+mn-cs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e.g., support link cost equals amount of carried traffic: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pathology of LS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>
          <a:xfrm>
            <a:off x="427038" y="1408113"/>
            <a:ext cx="7772400" cy="4648200"/>
          </a:xfrm>
        </p:spPr>
        <p:txBody>
          <a:bodyPr/>
          <a:lstStyle/>
          <a:p>
            <a:pPr algn="just"/>
            <a:r>
              <a:rPr lang="en-US" sz="2400" dirty="0" smtClean="0"/>
              <a:t>Figure  shows a simple network topology where link </a:t>
            </a:r>
            <a:r>
              <a:rPr lang="en-US" sz="2400" dirty="0" smtClean="0">
                <a:solidFill>
                  <a:srgbClr val="FF0000"/>
                </a:solidFill>
              </a:rPr>
              <a:t>costs are equal to the load carried on the link</a:t>
            </a:r>
            <a:r>
              <a:rPr lang="en-US" sz="2400" dirty="0" smtClean="0"/>
              <a:t>, for example, reflecting the delay that would be experienced.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Node </a:t>
            </a:r>
            <a:r>
              <a:rPr lang="en-US" sz="2400" i="1" dirty="0" smtClean="0">
                <a:solidFill>
                  <a:srgbClr val="FF0000"/>
                </a:solidFill>
              </a:rPr>
              <a:t>z </a:t>
            </a:r>
            <a:r>
              <a:rPr lang="en-US" sz="2400" dirty="0" smtClean="0">
                <a:solidFill>
                  <a:srgbClr val="FF0000"/>
                </a:solidFill>
              </a:rPr>
              <a:t>originates a unit of traffic </a:t>
            </a:r>
            <a:r>
              <a:rPr lang="en-US" sz="2400" dirty="0" smtClean="0"/>
              <a:t>destined for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i="1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node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i="1" dirty="0" smtClean="0"/>
              <a:t> </a:t>
            </a:r>
            <a:r>
              <a:rPr lang="en-US" sz="2400" dirty="0" smtClean="0"/>
              <a:t>also originates </a:t>
            </a:r>
            <a:r>
              <a:rPr lang="en-US" sz="2400" dirty="0" smtClean="0">
                <a:solidFill>
                  <a:srgbClr val="FF0000"/>
                </a:solidFill>
              </a:rPr>
              <a:t>a unit </a:t>
            </a:r>
            <a:r>
              <a:rPr lang="en-US" sz="2400" dirty="0" smtClean="0"/>
              <a:t>of traffic destined for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i="1" dirty="0" smtClean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node </a:t>
            </a:r>
            <a:r>
              <a:rPr lang="en-US" sz="2400" i="1" dirty="0" smtClean="0">
                <a:solidFill>
                  <a:srgbClr val="FF0000"/>
                </a:solidFill>
              </a:rPr>
              <a:t>y</a:t>
            </a:r>
            <a:r>
              <a:rPr lang="en-US" sz="2400" i="1" dirty="0" smtClean="0"/>
              <a:t> </a:t>
            </a:r>
            <a:r>
              <a:rPr lang="en-US" sz="2400" dirty="0" smtClean="0"/>
              <a:t>injects an amount of traffic </a:t>
            </a:r>
            <a:r>
              <a:rPr lang="en-US" sz="2400" dirty="0" smtClean="0">
                <a:solidFill>
                  <a:srgbClr val="FF0000"/>
                </a:solidFill>
              </a:rPr>
              <a:t>equal to </a:t>
            </a:r>
            <a:r>
              <a:rPr lang="en-US" sz="2400" i="1" dirty="0" smtClean="0">
                <a:solidFill>
                  <a:srgbClr val="FF0000"/>
                </a:solidFill>
              </a:rPr>
              <a:t>e</a:t>
            </a:r>
            <a:r>
              <a:rPr lang="en-US" sz="2400" i="1" dirty="0" smtClean="0"/>
              <a:t>, </a:t>
            </a:r>
            <a:r>
              <a:rPr lang="en-US" sz="2400" dirty="0" smtClean="0"/>
              <a:t>also destined </a:t>
            </a:r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. The initial routing is shown in Figure 4.29(a) with the link costs corresponding to the amount of traffic carried.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Transport</a:t>
            </a:r>
            <a:r>
              <a:rPr lang="en-US" sz="1400" dirty="0" smtClean="0"/>
              <a:t>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31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MS PGothic" pitchFamily="34" charset="-128"/>
              </a:rPr>
              <a:t>3-</a:t>
            </a:r>
            <a:fld id="{C3A4FD41-D7D2-4DC3-940D-F35FE5CD0727}" type="slidenum">
              <a:rPr lang="en-US" smtClean="0">
                <a:latin typeface="Arial" charset="0"/>
                <a:ea typeface="MS PGothic" pitchFamily="34" charset="-128"/>
              </a:rPr>
              <a:pPr/>
              <a:t>17</a:t>
            </a:fld>
            <a:endParaRPr lang="en-US" smtClean="0">
              <a:latin typeface="Arial" charset="0"/>
              <a:ea typeface="MS PGothic" pitchFamily="34" charset="-128"/>
            </a:endParaRPr>
          </a:p>
        </p:txBody>
      </p:sp>
      <p:pic>
        <p:nvPicPr>
          <p:cNvPr id="1310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2663" y="4519613"/>
            <a:ext cx="236378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pathology of LS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427038" y="1408113"/>
            <a:ext cx="7772400" cy="4648200"/>
          </a:xfrm>
        </p:spPr>
        <p:txBody>
          <a:bodyPr/>
          <a:lstStyle/>
          <a:p>
            <a:pPr algn="just"/>
            <a:r>
              <a:rPr lang="en-US" sz="2000" smtClean="0"/>
              <a:t>When the LS algorithm is next run, node </a:t>
            </a:r>
            <a:r>
              <a:rPr lang="en-US" sz="2000" i="1" smtClean="0"/>
              <a:t>y </a:t>
            </a:r>
            <a:r>
              <a:rPr lang="en-US" sz="2000" smtClean="0"/>
              <a:t>determines (based on the link costs shown in Figure 4.29(a)) that the clockwise path to </a:t>
            </a:r>
            <a:r>
              <a:rPr lang="en-US" sz="2000" i="1" smtClean="0"/>
              <a:t>w </a:t>
            </a:r>
            <a:r>
              <a:rPr lang="en-US" sz="2000" smtClean="0"/>
              <a:t>has a cost of 1, while the counterclockwise path to </a:t>
            </a:r>
            <a:r>
              <a:rPr lang="en-US" sz="2000" i="1" smtClean="0"/>
              <a:t>w </a:t>
            </a:r>
            <a:r>
              <a:rPr lang="en-US" sz="2000" smtClean="0"/>
              <a:t>(which it had been using) has a cost of 1 + </a:t>
            </a:r>
            <a:r>
              <a:rPr lang="en-US" sz="2000" i="1" smtClean="0"/>
              <a:t>e</a:t>
            </a:r>
            <a:r>
              <a:rPr lang="en-US" sz="2000" smtClean="0"/>
              <a:t>. Hence </a:t>
            </a:r>
            <a:r>
              <a:rPr lang="en-US" sz="2000" i="1" smtClean="0">
                <a:solidFill>
                  <a:srgbClr val="FF0000"/>
                </a:solidFill>
              </a:rPr>
              <a:t>y’</a:t>
            </a:r>
            <a:r>
              <a:rPr lang="en-US" sz="2000" smtClean="0">
                <a:solidFill>
                  <a:srgbClr val="FF0000"/>
                </a:solidFill>
              </a:rPr>
              <a:t>s least-cost path to </a:t>
            </a:r>
            <a:r>
              <a:rPr lang="en-US" sz="2000" i="1" smtClean="0">
                <a:solidFill>
                  <a:srgbClr val="FF0000"/>
                </a:solidFill>
              </a:rPr>
              <a:t>w </a:t>
            </a:r>
            <a:r>
              <a:rPr lang="en-US" sz="2000" smtClean="0">
                <a:solidFill>
                  <a:srgbClr val="FF0000"/>
                </a:solidFill>
              </a:rPr>
              <a:t>is now clockwise.</a:t>
            </a:r>
          </a:p>
          <a:p>
            <a:pPr algn="just"/>
            <a:endParaRPr lang="en-US" sz="2000" smtClean="0"/>
          </a:p>
          <a:p>
            <a:pPr algn="just"/>
            <a:r>
              <a:rPr lang="en-US" sz="2000" smtClean="0"/>
              <a:t>Similarly, </a:t>
            </a:r>
            <a:r>
              <a:rPr lang="en-US" sz="2000" i="1" smtClean="0">
                <a:solidFill>
                  <a:srgbClr val="FF0000"/>
                </a:solidFill>
              </a:rPr>
              <a:t>x </a:t>
            </a:r>
            <a:r>
              <a:rPr lang="en-US" sz="2000" smtClean="0"/>
              <a:t>determines that its new least-cost path to </a:t>
            </a:r>
            <a:r>
              <a:rPr lang="en-US" sz="2000" i="1" smtClean="0"/>
              <a:t>w </a:t>
            </a:r>
            <a:r>
              <a:rPr lang="en-US" sz="2000" smtClean="0"/>
              <a:t>is also </a:t>
            </a:r>
            <a:r>
              <a:rPr lang="en-US" sz="2000" smtClean="0">
                <a:solidFill>
                  <a:srgbClr val="FF0000"/>
                </a:solidFill>
              </a:rPr>
              <a:t>clockwise,</a:t>
            </a:r>
            <a:r>
              <a:rPr lang="en-US" sz="2000" smtClean="0"/>
              <a:t> resulting in costs shown in </a:t>
            </a:r>
            <a:r>
              <a:rPr lang="en-US" sz="2000" smtClean="0">
                <a:solidFill>
                  <a:srgbClr val="FF0000"/>
                </a:solidFill>
              </a:rPr>
              <a:t>Figure 4.29(b).</a:t>
            </a:r>
          </a:p>
          <a:p>
            <a:pPr algn="just"/>
            <a:endParaRPr lang="en-US" sz="2000" smtClean="0"/>
          </a:p>
          <a:p>
            <a:pPr algn="just"/>
            <a:r>
              <a:rPr lang="en-US" sz="2000" smtClean="0"/>
              <a:t>When the LS algorithm is run next, nodes </a:t>
            </a:r>
            <a:r>
              <a:rPr lang="en-US" sz="2000" i="1" smtClean="0"/>
              <a:t>x, y, </a:t>
            </a:r>
            <a:r>
              <a:rPr lang="en-US" sz="2000" smtClean="0"/>
              <a:t>and </a:t>
            </a:r>
            <a:r>
              <a:rPr lang="en-US" sz="2000" i="1" smtClean="0"/>
              <a:t>z </a:t>
            </a:r>
            <a:r>
              <a:rPr lang="en-US" sz="2000" smtClean="0"/>
              <a:t>all detect a </a:t>
            </a:r>
            <a:r>
              <a:rPr lang="en-US" sz="2000" smtClean="0">
                <a:solidFill>
                  <a:srgbClr val="FF0000"/>
                </a:solidFill>
              </a:rPr>
              <a:t>zero-cost path to </a:t>
            </a:r>
            <a:r>
              <a:rPr lang="en-US" sz="2000" i="1" smtClean="0">
                <a:solidFill>
                  <a:srgbClr val="FF0000"/>
                </a:solidFill>
              </a:rPr>
              <a:t>w </a:t>
            </a:r>
            <a:r>
              <a:rPr lang="en-US" sz="2000" smtClean="0">
                <a:solidFill>
                  <a:srgbClr val="FF0000"/>
                </a:solidFill>
              </a:rPr>
              <a:t>in the counterclockwise direction</a:t>
            </a:r>
            <a:r>
              <a:rPr lang="en-US" sz="2000" smtClean="0"/>
              <a:t>, and all route their traffic to the counterclockwise routes. The next time the LS algorithm is run, </a:t>
            </a:r>
            <a:r>
              <a:rPr lang="en-US" sz="2000" i="1" smtClean="0"/>
              <a:t>x, y, </a:t>
            </a:r>
            <a:r>
              <a:rPr lang="en-US" sz="2000" smtClean="0"/>
              <a:t>and </a:t>
            </a:r>
            <a:r>
              <a:rPr lang="en-US" sz="2000" i="1" smtClean="0"/>
              <a:t>z </a:t>
            </a:r>
            <a:r>
              <a:rPr lang="en-US" sz="2000" smtClean="0"/>
              <a:t>all then route their traffic to the clockwise routes.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Transport</a:t>
            </a:r>
            <a:r>
              <a:rPr lang="en-US" sz="1400" smtClean="0"/>
              <a:t>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132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MS PGothic" pitchFamily="34" charset="-128"/>
              </a:rPr>
              <a:t>3-</a:t>
            </a:r>
            <a:fld id="{1733F31E-9902-4ED8-B925-EFAC75CD47D9}" type="slidenum">
              <a:rPr lang="en-US" smtClean="0">
                <a:latin typeface="Arial" charset="0"/>
                <a:ea typeface="MS PGothic" pitchFamily="34" charset="-128"/>
              </a:rPr>
              <a:pPr/>
              <a:t>18</a:t>
            </a:fld>
            <a:endParaRPr lang="en-US" smtClean="0">
              <a:latin typeface="Arial" charset="0"/>
              <a:ea typeface="MS PGothic" pitchFamily="34" charset="-128"/>
            </a:endParaRPr>
          </a:p>
        </p:txBody>
      </p:sp>
      <p:pic>
        <p:nvPicPr>
          <p:cNvPr id="1321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963" y="5183188"/>
            <a:ext cx="170338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3275" y="5008563"/>
            <a:ext cx="17430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338" y="5053013"/>
            <a:ext cx="1522412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838" y="5183188"/>
            <a:ext cx="1601787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66704EB9-1E23-488C-B3CC-04ADC35E95BD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133124" name="Picture 2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501650"/>
            <a:ext cx="6456363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3414713"/>
            <a:ext cx="61722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57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9D359199-7E1F-4B3E-8E98-056F35983808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datagram format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IPv4 addressing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ICMP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IPv6</a:t>
            </a:r>
          </a:p>
        </p:txBody>
      </p:sp>
      <p:sp>
        <p:nvSpPr>
          <p:cNvPr id="1157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393117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link state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distance vector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RIP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OSPF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4" y="438462"/>
            <a:ext cx="7772400" cy="629529"/>
          </a:xfrm>
        </p:spPr>
        <p:txBody>
          <a:bodyPr/>
          <a:lstStyle/>
          <a:p>
            <a:r>
              <a:rPr lang="en-US" dirty="0"/>
              <a:t>Complexity and Oscillations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704" y="1477410"/>
            <a:ext cx="8304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Algorithm </a:t>
            </a:r>
            <a:r>
              <a:rPr lang="en-US" sz="2400" dirty="0"/>
              <a:t>complexity: n nodes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Each </a:t>
            </a:r>
            <a:r>
              <a:rPr lang="en-US" sz="2400" dirty="0"/>
              <a:t>iteration: need to check all nodes, w, not in N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n(n+1</a:t>
            </a:r>
            <a:r>
              <a:rPr lang="en-US" sz="2400" dirty="0"/>
              <a:t>)/2 comparisons: O(n2)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More </a:t>
            </a:r>
            <a:r>
              <a:rPr lang="en-US" sz="2400" dirty="0"/>
              <a:t>efficient implementations possible: O(n log n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Oscillations </a:t>
            </a:r>
            <a:r>
              <a:rPr lang="en-US" sz="2400" dirty="0"/>
              <a:t>Possible: e.g., support link cost equals amount of carried traffic</a:t>
            </a:r>
          </a:p>
        </p:txBody>
      </p:sp>
    </p:spTree>
    <p:extLst>
      <p:ext uri="{BB962C8B-B14F-4D97-AF65-F5344CB8AC3E}">
        <p14:creationId xmlns:p14="http://schemas.microsoft.com/office/powerpoint/2010/main" val="23532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4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A039CE5-7A97-4CFC-B3AE-8111671F9506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altLang="ja-JP" sz="240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datagram format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IPv4 addressing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ICMP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IPv6</a:t>
            </a:r>
          </a:p>
        </p:txBody>
      </p:sp>
      <p:sp>
        <p:nvSpPr>
          <p:cNvPr id="1341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link state</a:t>
            </a:r>
          </a:p>
          <a:p>
            <a:pPr lvl="1"/>
            <a:r>
              <a:rPr lang="en-US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distance vector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RIP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OSPF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134150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5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CA52065-2C6B-4F70-B851-75728E965B28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6016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795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let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 d</a:t>
            </a:r>
            <a:r>
              <a:rPr lang="en-US" baseline="-25000" smtClean="0">
                <a:latin typeface="Arial" charset="0"/>
                <a:cs typeface="Arial" charset="0"/>
              </a:rPr>
              <a:t>x</a:t>
            </a:r>
            <a:r>
              <a:rPr lang="en-US" smtClean="0">
                <a:latin typeface="Arial" charset="0"/>
                <a:cs typeface="Arial" charset="0"/>
              </a:rPr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then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   </a:t>
            </a:r>
            <a:r>
              <a:rPr lang="en-US" sz="3200" smtClean="0">
                <a:solidFill>
                  <a:srgbClr val="CC0000"/>
                </a:solidFill>
                <a:latin typeface="Arial" charset="0"/>
                <a:cs typeface="Arial" charset="0"/>
              </a:rPr>
              <a:t>d</a:t>
            </a:r>
            <a:r>
              <a:rPr lang="en-US" sz="3200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x</a:t>
            </a:r>
            <a:r>
              <a:rPr lang="en-US" sz="3200" smtClean="0">
                <a:solidFill>
                  <a:srgbClr val="CC0000"/>
                </a:solidFill>
                <a:latin typeface="Arial" charset="0"/>
                <a:cs typeface="Arial" charset="0"/>
              </a:rPr>
              <a:t>(y) = </a:t>
            </a:r>
            <a:r>
              <a:rPr lang="en-US" sz="32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min</a:t>
            </a:r>
            <a:r>
              <a:rPr lang="en-US" sz="3200" smtClean="0">
                <a:solidFill>
                  <a:srgbClr val="CC0000"/>
                </a:solidFill>
                <a:latin typeface="Arial" charset="0"/>
                <a:cs typeface="Arial" charset="0"/>
              </a:rPr>
              <a:t> {c(x,v) + d</a:t>
            </a:r>
            <a:r>
              <a:rPr lang="en-US" sz="3200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v</a:t>
            </a:r>
            <a:r>
              <a:rPr lang="en-US" sz="3200" smtClean="0">
                <a:solidFill>
                  <a:srgbClr val="CC0000"/>
                </a:solidFill>
                <a:latin typeface="Arial" charset="0"/>
                <a:cs typeface="Arial" charset="0"/>
              </a:rPr>
              <a:t>(y) }</a:t>
            </a:r>
          </a:p>
          <a:p>
            <a:pPr>
              <a:buFont typeface="Wingdings" pitchFamily="2" charset="2"/>
              <a:buNone/>
            </a:pPr>
            <a:r>
              <a:rPr lang="en-US" sz="3200" smtClean="0">
                <a:latin typeface="Arial" charset="0"/>
                <a:cs typeface="Arial" charset="0"/>
              </a:rPr>
              <a:t>   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5174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cost to neighbor v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Gill Sans MT" pitchFamily="34" charset="0"/>
              </a:rPr>
              <a:t>min</a:t>
            </a:r>
            <a:r>
              <a:rPr lang="en-US" sz="2400">
                <a:latin typeface="Gill Sans MT" pitchFamily="34" charset="0"/>
              </a:rPr>
              <a:t> taken over all neighbors v of x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cost from neighbor v to destination y</a:t>
            </a:r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0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6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D0827DBC-589A-4D0F-AA64-15A2FCF8CAC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663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Bellman-Ford example </a:t>
            </a:r>
          </a:p>
        </p:txBody>
      </p:sp>
      <p:grpSp>
        <p:nvGrpSpPr>
          <p:cNvPr id="136197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6202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4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6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08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1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13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4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5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6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7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18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9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0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1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2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23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4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5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6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7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28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9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0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2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6233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4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5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6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7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8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9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0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1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2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243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6269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70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136244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626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68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136245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626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66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36246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626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64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136247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6261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62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136248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625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60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136249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36250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36251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36252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36253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36254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36255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36256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136257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36258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136198" name="Text Box 73"/>
          <p:cNvSpPr txBox="1">
            <a:spLocks noChangeArrowheads="1"/>
          </p:cNvSpPr>
          <p:nvPr/>
        </p:nvSpPr>
        <p:spPr bwMode="auto">
          <a:xfrm>
            <a:off x="3765550" y="1179513"/>
            <a:ext cx="504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clearly, d</a:t>
            </a:r>
            <a:r>
              <a:rPr lang="en-US" sz="2400" baseline="-25000"/>
              <a:t>v</a:t>
            </a:r>
            <a:r>
              <a:rPr lang="en-US" sz="2400"/>
              <a:t>(z) = 5, d</a:t>
            </a:r>
            <a:r>
              <a:rPr lang="en-US" sz="2400" baseline="-25000"/>
              <a:t>x</a:t>
            </a:r>
            <a:r>
              <a:rPr lang="en-US" sz="2400"/>
              <a:t>(z) = 3, d</a:t>
            </a:r>
            <a:r>
              <a:rPr lang="en-US" sz="2400" baseline="-25000"/>
              <a:t>w</a:t>
            </a:r>
            <a:r>
              <a:rPr lang="en-US" sz="2400"/>
              <a:t>(z) = 3</a:t>
            </a:r>
          </a:p>
        </p:txBody>
      </p:sp>
      <p:sp>
        <p:nvSpPr>
          <p:cNvPr id="136199" name="Text Box 74"/>
          <p:cNvSpPr txBox="1">
            <a:spLocks noChangeArrowheads="1"/>
          </p:cNvSpPr>
          <p:nvPr/>
        </p:nvSpPr>
        <p:spPr bwMode="auto">
          <a:xfrm>
            <a:off x="4160838" y="2490788"/>
            <a:ext cx="39004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u</a:t>
            </a:r>
            <a:r>
              <a:rPr lang="en-US" sz="2400"/>
              <a:t>(z) = min { c(u,v) + d</a:t>
            </a:r>
            <a:r>
              <a:rPr lang="en-US" sz="2400" baseline="-25000"/>
              <a:t>v</a:t>
            </a:r>
            <a:r>
              <a:rPr lang="en-US" sz="2400"/>
              <a:t>(z),</a:t>
            </a:r>
          </a:p>
          <a:p>
            <a:r>
              <a:rPr lang="en-US" sz="2400"/>
              <a:t>                    c(u,x) + d</a:t>
            </a:r>
            <a:r>
              <a:rPr lang="en-US" sz="2400" baseline="-25000"/>
              <a:t>x</a:t>
            </a:r>
            <a:r>
              <a:rPr lang="en-US" sz="2400"/>
              <a:t>(z),</a:t>
            </a:r>
          </a:p>
          <a:p>
            <a:r>
              <a:rPr lang="en-US" sz="2400"/>
              <a:t>                    c(u,w) + d</a:t>
            </a:r>
            <a:r>
              <a:rPr lang="en-US" sz="2400" baseline="-25000"/>
              <a:t>w</a:t>
            </a:r>
            <a:r>
              <a:rPr lang="en-US" sz="2400"/>
              <a:t>(z) }</a:t>
            </a:r>
          </a:p>
          <a:p>
            <a:r>
              <a:rPr lang="en-US" sz="2400"/>
              <a:t>         = min {2 + 5,</a:t>
            </a:r>
          </a:p>
          <a:p>
            <a:r>
              <a:rPr lang="en-US" sz="2400"/>
              <a:t>                    1 + 3,</a:t>
            </a:r>
          </a:p>
          <a:p>
            <a:r>
              <a:rPr lang="en-US" sz="2400"/>
              <a:t>                    5 + 3}  = 4</a:t>
            </a:r>
          </a:p>
        </p:txBody>
      </p:sp>
      <p:sp>
        <p:nvSpPr>
          <p:cNvPr id="136200" name="Text Box 75"/>
          <p:cNvSpPr txBox="1">
            <a:spLocks noChangeArrowheads="1"/>
          </p:cNvSpPr>
          <p:nvPr/>
        </p:nvSpPr>
        <p:spPr bwMode="auto">
          <a:xfrm>
            <a:off x="595313" y="5006975"/>
            <a:ext cx="67659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latin typeface="Gill Sans MT" pitchFamily="34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>
                <a:latin typeface="Gill Sans MT" pitchFamily="34" charset="0"/>
              </a:rPr>
              <a:t>hop in shortest path, used in</a:t>
            </a:r>
            <a:r>
              <a:rPr lang="en-US" sz="2800">
                <a:latin typeface="Gill Sans MT" pitchFamily="34" charset="0"/>
                <a:ea typeface="MS Mincho" pitchFamily="49" charset="-128"/>
              </a:rPr>
              <a:t> </a:t>
            </a:r>
            <a:r>
              <a:rPr lang="en-US" sz="2800">
                <a:latin typeface="Gill Sans MT" pitchFamily="34" charset="0"/>
              </a:rPr>
              <a:t>forwarding table</a:t>
            </a:r>
          </a:p>
        </p:txBody>
      </p:sp>
      <p:sp>
        <p:nvSpPr>
          <p:cNvPr id="136201" name="Text Box 76"/>
          <p:cNvSpPr txBox="1">
            <a:spLocks noChangeArrowheads="1"/>
          </p:cNvSpPr>
          <p:nvPr/>
        </p:nvSpPr>
        <p:spPr bwMode="auto">
          <a:xfrm>
            <a:off x="3786188" y="1914525"/>
            <a:ext cx="272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B-F equation says: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7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49BEFAF4-D01A-45AE-A98E-29064268CA52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921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x</a:t>
            </a:r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(y)</a:t>
            </a:r>
            <a:r>
              <a:rPr lang="en-US" smtClean="0">
                <a:latin typeface="Arial" charset="0"/>
                <a:cs typeface="Arial" charset="0"/>
              </a:rPr>
              <a:t> = estimate of least cost from x to y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x maintains  distance vector </a:t>
            </a:r>
            <a:r>
              <a:rPr lang="en-US" b="1" smtClean="0">
                <a:solidFill>
                  <a:srgbClr val="CC0000"/>
                </a:solidFill>
                <a:latin typeface="Arial" charset="0"/>
                <a:cs typeface="Arial" charset="0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x</a:t>
            </a:r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 = [D</a:t>
            </a:r>
            <a:r>
              <a:rPr lang="en-US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x</a:t>
            </a:r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(y): y </a:t>
            </a:r>
            <a:r>
              <a:rPr lang="ru-RU" smtClean="0">
                <a:solidFill>
                  <a:srgbClr val="CC0000"/>
                </a:solidFill>
                <a:latin typeface="Arial" charset="0"/>
                <a:cs typeface="Arial" charset="0"/>
              </a:rPr>
              <a:t>є</a:t>
            </a:r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 N ]</a:t>
            </a:r>
          </a:p>
          <a:p>
            <a:r>
              <a:rPr lang="en-US" smtClean="0">
                <a:latin typeface="Arial" charset="0"/>
                <a:cs typeface="Arial" charset="0"/>
              </a:rPr>
              <a:t>node x:</a:t>
            </a:r>
          </a:p>
          <a:p>
            <a:pPr lvl="1"/>
            <a:r>
              <a:rPr lang="en-US" sz="2800" smtClean="0">
                <a:latin typeface="Arial" charset="0"/>
                <a:cs typeface="Arial" charset="0"/>
              </a:rPr>
              <a:t>knows cost to each neighbor v: </a:t>
            </a:r>
            <a:r>
              <a:rPr lang="en-US" sz="2800" smtClean="0">
                <a:solidFill>
                  <a:srgbClr val="CC0000"/>
                </a:solidFill>
                <a:latin typeface="Arial" charset="0"/>
                <a:cs typeface="Arial" charset="0"/>
              </a:rPr>
              <a:t>c(x,v)</a:t>
            </a:r>
          </a:p>
          <a:p>
            <a:pPr lvl="1"/>
            <a:r>
              <a:rPr lang="en-US" sz="2800" smtClean="0">
                <a:latin typeface="Arial" charset="0"/>
                <a:cs typeface="Arial" charset="0"/>
              </a:rPr>
              <a:t>maintains its neighbors</a:t>
            </a:r>
            <a:r>
              <a:rPr lang="ja-JP" altLang="en-US" sz="2800" smtClean="0">
                <a:latin typeface="Arial" charset="0"/>
                <a:cs typeface="Arial" charset="0"/>
              </a:rPr>
              <a:t>’</a:t>
            </a:r>
            <a:r>
              <a:rPr lang="en-US" altLang="ja-JP" sz="2800" smtClean="0">
                <a:latin typeface="Arial" charset="0"/>
                <a:cs typeface="Arial" charset="0"/>
              </a:rPr>
              <a:t> distance vectors. For each neighbor v, x maintains </a:t>
            </a:r>
            <a:br>
              <a:rPr lang="en-US" altLang="ja-JP" sz="2800" smtClean="0">
                <a:latin typeface="Arial" charset="0"/>
                <a:cs typeface="Arial" charset="0"/>
              </a:rPr>
            </a:br>
            <a:r>
              <a:rPr lang="en-US" altLang="ja-JP" sz="2800" b="1" smtClean="0">
                <a:solidFill>
                  <a:srgbClr val="CC0000"/>
                </a:solidFill>
                <a:latin typeface="Arial" charset="0"/>
                <a:cs typeface="Arial" charset="0"/>
              </a:rPr>
              <a:t>D</a:t>
            </a:r>
            <a:r>
              <a:rPr lang="en-US" altLang="ja-JP" sz="2800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v</a:t>
            </a:r>
            <a:r>
              <a:rPr lang="en-US" altLang="ja-JP" sz="2800" smtClean="0">
                <a:solidFill>
                  <a:srgbClr val="CC0000"/>
                </a:solidFill>
                <a:latin typeface="Arial" charset="0"/>
                <a:cs typeface="Arial" charset="0"/>
              </a:rPr>
              <a:t> = [D</a:t>
            </a:r>
            <a:r>
              <a:rPr lang="en-US" altLang="ja-JP" sz="2800" baseline="-25000" smtClean="0">
                <a:solidFill>
                  <a:srgbClr val="CC0000"/>
                </a:solidFill>
                <a:latin typeface="Arial" charset="0"/>
                <a:cs typeface="Arial" charset="0"/>
              </a:rPr>
              <a:t>v</a:t>
            </a:r>
            <a:r>
              <a:rPr lang="en-US" altLang="ja-JP" sz="2800" smtClean="0">
                <a:solidFill>
                  <a:srgbClr val="CC0000"/>
                </a:solidFill>
                <a:latin typeface="Arial" charset="0"/>
                <a:cs typeface="Arial" charset="0"/>
              </a:rPr>
              <a:t>(y): y </a:t>
            </a:r>
            <a:r>
              <a:rPr lang="ru-RU" altLang="ja-JP" sz="2800" smtClean="0">
                <a:solidFill>
                  <a:srgbClr val="CC0000"/>
                </a:solidFill>
                <a:latin typeface="Arial" charset="0"/>
                <a:cs typeface="Arial" charset="0"/>
              </a:rPr>
              <a:t>є</a:t>
            </a:r>
            <a:r>
              <a:rPr lang="en-US" altLang="ja-JP" sz="2800" smtClean="0">
                <a:solidFill>
                  <a:srgbClr val="CC0000"/>
                </a:solidFill>
                <a:latin typeface="Arial" charset="0"/>
                <a:cs typeface="Arial" charset="0"/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8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2D55226E-75AE-41A8-8175-28F52F8AD607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0015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from time-to-time, each node sends its own distance vector estimate to neighbors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793750" y="3592513"/>
            <a:ext cx="781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 ← min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pitchFamily="49" charset="-128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under minor, natural conditions, the estimate </a:t>
            </a:r>
            <a:r>
              <a:rPr lang="en-US" sz="2800" i="1">
                <a:latin typeface="Gill Sans MT" pitchFamily="34" charset="0"/>
                <a:cs typeface="Times New Roman" pitchFamily="18" charset="0"/>
              </a:rPr>
              <a:t>D</a:t>
            </a:r>
            <a:r>
              <a:rPr lang="en-US" sz="2800" i="1" baseline="-30000">
                <a:latin typeface="Gill Sans MT" pitchFamily="34" charset="0"/>
                <a:cs typeface="Times New Roman" pitchFamily="18" charset="0"/>
              </a:rPr>
              <a:t>x</a:t>
            </a:r>
            <a:r>
              <a:rPr lang="en-US" sz="2800" i="1">
                <a:latin typeface="Gill Sans MT" pitchFamily="34" charset="0"/>
                <a:cs typeface="Times New Roman" pitchFamily="18" charset="0"/>
              </a:rPr>
              <a:t>(y) converge to the actual least cost </a:t>
            </a:r>
            <a:r>
              <a:rPr lang="en-US" sz="2800">
                <a:latin typeface="Gill Sans MT" pitchFamily="34" charset="0"/>
              </a:rPr>
              <a:t>d</a:t>
            </a:r>
            <a:r>
              <a:rPr lang="en-US" sz="2800" baseline="-25000">
                <a:latin typeface="Gill Sans MT" pitchFamily="34" charset="0"/>
              </a:rPr>
              <a:t>x</a:t>
            </a:r>
            <a:r>
              <a:rPr lang="en-US" sz="2800">
                <a:latin typeface="Gill Sans MT" pitchFamily="34" charset="0"/>
              </a:rPr>
              <a:t>(y)</a:t>
            </a:r>
            <a:r>
              <a:rPr lang="en-US" sz="2400">
                <a:latin typeface="Gill Sans MT" pitchFamily="34" charset="0"/>
              </a:rPr>
              <a:t> 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39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E0EF797-1D28-442B-9505-D0125C5FD556}" type="slidenum">
              <a:rPr lang="en-US" smtClean="0">
                <a:ea typeface="MS PGothic" pitchFamily="34" charset="-128"/>
              </a:rPr>
              <a:pPr/>
              <a:t>26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iterative, asynchronous: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</a:rPr>
              <a:t>each local iteration caused by: 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local link cost change 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distributed: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each node notifies neighbors </a:t>
            </a:r>
            <a:r>
              <a:rPr lang="en-US" sz="2400" i="1" smtClean="0">
                <a:latin typeface="Arial" charset="0"/>
                <a:cs typeface="Arial" charset="0"/>
              </a:rPr>
              <a:t>only</a:t>
            </a:r>
            <a:r>
              <a:rPr lang="en-US" sz="2400" smtClean="0">
                <a:latin typeface="Arial" charset="0"/>
                <a:cs typeface="Arial" charset="0"/>
              </a:rPr>
              <a:t> when its DV changes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neighbors then notify their neighbors if necessary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sz="2400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 sz="2400"/>
          </a:p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9270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72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73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each node: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72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AD7A6764-5549-4D86-AE5A-CEF0A7C8DC6B}" type="slidenum">
              <a:rPr lang="en-US" smtClean="0">
                <a:solidFill>
                  <a:srgbClr val="1C1C1C"/>
                </a:solidFill>
              </a:rPr>
              <a:pPr/>
              <a:t>27</a:t>
            </a:fld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11130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 baseline="-180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1130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 baseline="-180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75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CC"/>
                </a:solidFill>
                <a:latin typeface="Times New Roman" pitchFamily="18" charset="0"/>
                <a:ea typeface="+mn-ea"/>
              </a:rPr>
              <a:t>Figure   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</a:rPr>
              <a:t>Updating in distance vector routing</a:t>
            </a:r>
          </a:p>
        </p:txBody>
      </p:sp>
      <p:sp>
        <p:nvSpPr>
          <p:cNvPr id="11130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 baseline="-1800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1130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28813"/>
            <a:ext cx="6207125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1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329541"/>
                <a:ext cx="828403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Notation: </a:t>
                </a:r>
                <a:endParaRPr lang="en-GB" sz="2400" dirty="0" smtClean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2400" dirty="0" smtClean="0"/>
                  <a:t>u </a:t>
                </a:r>
                <a:r>
                  <a:rPr lang="en-GB" sz="2400" dirty="0"/>
                  <a:t>= Source node </a:t>
                </a:r>
                <a:endParaRPr lang="en-GB" sz="2400" dirty="0" smtClean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2400" dirty="0" smtClean="0"/>
                  <a:t>c(</a:t>
                </a:r>
                <a:r>
                  <a:rPr lang="en-GB" sz="2400" dirty="0" err="1" smtClean="0"/>
                  <a:t>i,j</a:t>
                </a:r>
                <a:r>
                  <a:rPr lang="en-GB" sz="2400" dirty="0"/>
                  <a:t>) = link cost from </a:t>
                </a:r>
                <a:r>
                  <a:rPr lang="en-GB" sz="2400" dirty="0" err="1"/>
                  <a:t>i</a:t>
                </a:r>
                <a:r>
                  <a:rPr lang="en-GB" sz="2400" dirty="0"/>
                  <a:t> to j </a:t>
                </a:r>
                <a:endParaRPr lang="en-GB" sz="2400" dirty="0" smtClean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2400" dirty="0" smtClean="0"/>
                  <a:t>h </a:t>
                </a:r>
                <a:r>
                  <a:rPr lang="en-GB" sz="2400" dirty="0"/>
                  <a:t>= Number of hops being considered </a:t>
                </a:r>
                <a:endParaRPr lang="en-GB" sz="2400" dirty="0" smtClean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2400" dirty="0" smtClean="0"/>
                  <a:t>D</a:t>
                </a:r>
                <a:r>
                  <a:rPr lang="en-GB" sz="2400" baseline="-25000" dirty="0" smtClean="0"/>
                  <a:t>u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(n) = Cost of h-hop path from u to n</a:t>
                </a:r>
              </a:p>
              <a:p>
                <a:endParaRPr lang="en-GB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Method:</a:t>
                </a:r>
              </a:p>
              <a:p>
                <a:pPr lvl="1"/>
                <a:r>
                  <a:rPr lang="en-GB" sz="2400" dirty="0" smtClean="0"/>
                  <a:t>1. Initialize</a:t>
                </a:r>
                <a:r>
                  <a:rPr lang="en-GB" sz="2400" dirty="0"/>
                  <a:t>: D</a:t>
                </a:r>
                <a:r>
                  <a:rPr lang="en-GB" sz="2400" baseline="-25000" dirty="0"/>
                  <a:t>u</a:t>
                </a:r>
                <a:r>
                  <a:rPr lang="en-GB" sz="2400" dirty="0"/>
                  <a:t> (n) =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for all n 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2400" dirty="0" smtClean="0"/>
                  <a:t>u</a:t>
                </a:r>
                <a:r>
                  <a:rPr lang="en-GB" sz="2400" dirty="0"/>
                  <a:t>; </a:t>
                </a:r>
                <a:r>
                  <a:rPr lang="en-GB" sz="2400" dirty="0" smtClean="0"/>
                  <a:t> D</a:t>
                </a:r>
                <a:r>
                  <a:rPr lang="en-GB" sz="2400" baseline="-25000" dirty="0" smtClean="0"/>
                  <a:t>u</a:t>
                </a:r>
                <a:r>
                  <a:rPr lang="en-GB" sz="2400" dirty="0" smtClean="0"/>
                  <a:t>(u</a:t>
                </a:r>
                <a:r>
                  <a:rPr lang="en-GB" sz="2400" dirty="0"/>
                  <a:t>) = 0</a:t>
                </a:r>
              </a:p>
              <a:p>
                <a:pPr lvl="1"/>
                <a:r>
                  <a:rPr lang="en-GB" sz="2400" dirty="0" smtClean="0"/>
                  <a:t>2. For </a:t>
                </a:r>
                <a:r>
                  <a:rPr lang="en-GB" sz="2400" dirty="0"/>
                  <a:t>each node: </a:t>
                </a:r>
                <a:r>
                  <a:rPr lang="en-GB" sz="2400" dirty="0" smtClean="0"/>
                  <a:t>D</a:t>
                </a:r>
                <a:r>
                  <a:rPr lang="en-GB" sz="2400" baseline="-25000" dirty="0" smtClean="0"/>
                  <a:t>u</a:t>
                </a:r>
                <a:r>
                  <a:rPr lang="en-GB" sz="2400" dirty="0" smtClean="0"/>
                  <a:t>(n</a:t>
                </a:r>
                <a:r>
                  <a:rPr lang="en-GB" sz="2400" dirty="0"/>
                  <a:t>) = </a:t>
                </a:r>
                <a:r>
                  <a:rPr lang="en-GB" sz="2400" dirty="0" err="1"/>
                  <a:t>min</a:t>
                </a:r>
                <a:r>
                  <a:rPr lang="en-GB" sz="2400" baseline="-25000" dirty="0" err="1"/>
                  <a:t>j</a:t>
                </a:r>
                <a:r>
                  <a:rPr lang="en-GB" sz="2400" dirty="0"/>
                  <a:t> [D</a:t>
                </a:r>
                <a:r>
                  <a:rPr lang="en-GB" sz="2400" baseline="-25000" dirty="0"/>
                  <a:t>u</a:t>
                </a:r>
                <a:r>
                  <a:rPr lang="en-GB" sz="2400" dirty="0"/>
                  <a:t> (j) +c(</a:t>
                </a:r>
                <a:r>
                  <a:rPr lang="en-GB" sz="2400" dirty="0" err="1"/>
                  <a:t>j,n</a:t>
                </a:r>
                <a:r>
                  <a:rPr lang="en-GB" sz="2400" dirty="0"/>
                  <a:t>)]</a:t>
                </a:r>
              </a:p>
              <a:p>
                <a:pPr lvl="1"/>
                <a:r>
                  <a:rPr lang="en-GB" sz="2400" dirty="0" smtClean="0"/>
                  <a:t>3. If </a:t>
                </a:r>
                <a:r>
                  <a:rPr lang="en-GB" sz="2400" dirty="0"/>
                  <a:t>any costs change, repeat step 2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29541"/>
                <a:ext cx="8284030" cy="4062651"/>
              </a:xfrm>
              <a:prstGeom prst="rect">
                <a:avLst/>
              </a:prstGeom>
              <a:blipFill rotWithShape="0">
                <a:blip r:embed="rId2"/>
                <a:stretch>
                  <a:fillRect l="-1031" b="-2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5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182957F-2E07-4D46-B1CC-BBA5FE3678DA}" type="slidenum">
              <a:rPr lang="en-US" smtClean="0">
                <a:ea typeface="MS PGothic" pitchFamily="34" charset="-128"/>
              </a:rPr>
              <a:pPr/>
              <a:t>29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1316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17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18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1321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1322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141323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4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5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6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7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8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29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1330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1331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from</a:t>
            </a:r>
          </a:p>
        </p:txBody>
      </p:sp>
      <p:sp>
        <p:nvSpPr>
          <p:cNvPr id="141332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1333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4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5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1336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1337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1338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1339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1340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1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2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1343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1344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1345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1346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47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48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49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50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51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1352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53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54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1355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1356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1357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1358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59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60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1361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1362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1363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1364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1365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141366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141367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141368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141369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0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1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2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3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4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5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76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141377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41393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1394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41395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6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7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8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9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1400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1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2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403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41425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2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/>
                </a:p>
              </p:txBody>
            </p:sp>
          </p:grpSp>
          <p:grpSp>
            <p:nvGrpSpPr>
              <p:cNvPr id="141404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41417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18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19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20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1421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422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4142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424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141405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141406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141407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141408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41409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10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11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412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1413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414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4141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41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/>
                  </a:p>
                </p:txBody>
              </p:sp>
            </p:grpSp>
          </p:grpSp>
        </p:grpSp>
      </p:grpSp>
      <p:sp>
        <p:nvSpPr>
          <p:cNvPr id="141378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1379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80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81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82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41389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1390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1391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1392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67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38E9C79A-E42A-4F75-8107-DEE699A22F52}" type="slidenum">
              <a:rPr lang="en-US" smtClean="0">
                <a:ea typeface="MS PGothic" pitchFamily="34" charset="-128"/>
              </a:rPr>
              <a:pPr/>
              <a:t>3</a:t>
            </a:fld>
            <a:endParaRPr lang="en-US" smtClean="0">
              <a:ea typeface="MS PGothic" pitchFamily="34" charset="-128"/>
            </a:endParaRPr>
          </a:p>
        </p:txBody>
      </p:sp>
      <p:grpSp>
        <p:nvGrpSpPr>
          <p:cNvPr id="116740" name="Group 2"/>
          <p:cNvGrpSpPr>
            <a:grpSpLocks/>
          </p:cNvGrpSpPr>
          <p:nvPr/>
        </p:nvGrpSpPr>
        <p:grpSpPr bwMode="auto">
          <a:xfrm>
            <a:off x="3851275" y="4497388"/>
            <a:ext cx="2847975" cy="1481137"/>
            <a:chOff x="291" y="3093"/>
            <a:chExt cx="1794" cy="933"/>
          </a:xfrm>
        </p:grpSpPr>
        <p:grpSp>
          <p:nvGrpSpPr>
            <p:cNvPr id="116816" name="Group 3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116820" name="Freeform 4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4"/>
                  <a:gd name="T34" fmla="*/ 0 h 933"/>
                  <a:gd name="T35" fmla="*/ 1794 w 1794"/>
                  <a:gd name="T36" fmla="*/ 933 h 9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821" name="Group 5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116856" name="Group 6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116875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76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77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grpSp>
                <p:nvGrpSpPr>
                  <p:cNvPr id="11687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6881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8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687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8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857" name="Group 15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116867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68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69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grpSp>
                <p:nvGrpSpPr>
                  <p:cNvPr id="11687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6873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74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687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7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858" name="Group 24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116859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6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116861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charset="0"/>
                    </a:endParaRPr>
                  </a:p>
                </p:txBody>
              </p:sp>
              <p:grpSp>
                <p:nvGrpSpPr>
                  <p:cNvPr id="11686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686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686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6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6822" name="Freeform 33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  <a:gd name="T6" fmla="*/ 0 w 294"/>
                  <a:gd name="T7" fmla="*/ 0 h 166"/>
                  <a:gd name="T8" fmla="*/ 294 w 29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3" name="Freeform 34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  <a:gd name="T6" fmla="*/ 0 w 272"/>
                  <a:gd name="T7" fmla="*/ 0 h 174"/>
                  <a:gd name="T8" fmla="*/ 272 w 272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4" name="Freeform 35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506 w 294"/>
                  <a:gd name="T3" fmla="*/ 12 h 174"/>
                  <a:gd name="T4" fmla="*/ 0 60000 65536"/>
                  <a:gd name="T5" fmla="*/ 0 60000 65536"/>
                  <a:gd name="T6" fmla="*/ 0 w 294"/>
                  <a:gd name="T7" fmla="*/ 0 h 174"/>
                  <a:gd name="T8" fmla="*/ 294 w 294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5" name="Freeform 36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  <a:gd name="T6" fmla="*/ 0 w 352"/>
                  <a:gd name="T7" fmla="*/ 0 h 148"/>
                  <a:gd name="T8" fmla="*/ 352 w 352"/>
                  <a:gd name="T9" fmla="*/ 148 h 1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6" name="Freeform 37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1 h 500"/>
                  <a:gd name="T2" fmla="*/ 681 w 118"/>
                  <a:gd name="T3" fmla="*/ 0 h 500"/>
                  <a:gd name="T4" fmla="*/ 0 60000 65536"/>
                  <a:gd name="T5" fmla="*/ 0 60000 65536"/>
                  <a:gd name="T6" fmla="*/ 0 w 118"/>
                  <a:gd name="T7" fmla="*/ 0 h 500"/>
                  <a:gd name="T8" fmla="*/ 118 w 118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7" name="Freeform 38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1745 w 370"/>
                  <a:gd name="T1" fmla="*/ 32186 h 32"/>
                  <a:gd name="T2" fmla="*/ 0 w 370"/>
                  <a:gd name="T3" fmla="*/ 0 h 32"/>
                  <a:gd name="T4" fmla="*/ 0 60000 65536"/>
                  <a:gd name="T5" fmla="*/ 0 60000 65536"/>
                  <a:gd name="T6" fmla="*/ 0 w 370"/>
                  <a:gd name="T7" fmla="*/ 0 h 32"/>
                  <a:gd name="T8" fmla="*/ 370 w 370"/>
                  <a:gd name="T9" fmla="*/ 32 h 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28" name="Freeform 39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1 w 176"/>
                  <a:gd name="T1" fmla="*/ 1 h 412"/>
                  <a:gd name="T2" fmla="*/ 1 w 176"/>
                  <a:gd name="T3" fmla="*/ 1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412"/>
                  <a:gd name="T11" fmla="*/ 176 w 176"/>
                  <a:gd name="T12" fmla="*/ 412 h 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829" name="Group 40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11684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4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5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16851" name="Group 4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854" name="Freeform 4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55" name="Freeform 4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852" name="Line 47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53" name="Line 48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830" name="Group 49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11684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4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4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16843" name="Group 5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846" name="Freeform 5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47" name="Freeform 5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844" name="Line 56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45" name="Line 57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831" name="Group 58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11683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3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1683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16835" name="Group 6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838" name="Freeform 6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39" name="Freeform 6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836" name="Line 65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37" name="Line 66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6817" name="Text Box 67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16818" name="Text Box 68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16819" name="Text Box 69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3</a:t>
              </a:r>
            </a:p>
          </p:txBody>
        </p:sp>
      </p:grpSp>
      <p:sp>
        <p:nvSpPr>
          <p:cNvPr id="116741" name="Freeform 72"/>
          <p:cNvSpPr>
            <a:spLocks/>
          </p:cNvSpPr>
          <p:nvPr/>
        </p:nvSpPr>
        <p:spPr bwMode="auto">
          <a:xfrm>
            <a:off x="2397125" y="374332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2" name="Rectangle 73"/>
          <p:cNvSpPr>
            <a:spLocks noChangeArrowheads="1"/>
          </p:cNvSpPr>
          <p:nvPr/>
        </p:nvSpPr>
        <p:spPr bwMode="auto">
          <a:xfrm>
            <a:off x="2176463" y="141763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4"/>
          <p:cNvSpPr>
            <a:spLocks noChangeArrowheads="1"/>
          </p:cNvSpPr>
          <p:nvPr/>
        </p:nvSpPr>
        <p:spPr bwMode="auto">
          <a:xfrm>
            <a:off x="2513013" y="147002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Rectangle 75"/>
          <p:cNvSpPr>
            <a:spLocks noChangeArrowheads="1"/>
          </p:cNvSpPr>
          <p:nvPr/>
        </p:nvSpPr>
        <p:spPr bwMode="auto">
          <a:xfrm>
            <a:off x="2457450" y="4806950"/>
            <a:ext cx="11557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Rectangle 76"/>
          <p:cNvSpPr>
            <a:spLocks noChangeArrowheads="1"/>
          </p:cNvSpPr>
          <p:nvPr/>
        </p:nvSpPr>
        <p:spPr bwMode="auto">
          <a:xfrm>
            <a:off x="2433638" y="483076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Line 77"/>
          <p:cNvSpPr>
            <a:spLocks noChangeShapeType="1"/>
          </p:cNvSpPr>
          <p:nvPr/>
        </p:nvSpPr>
        <p:spPr bwMode="auto">
          <a:xfrm>
            <a:off x="3459163" y="496252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Rectangle 78"/>
          <p:cNvSpPr>
            <a:spLocks noChangeArrowheads="1"/>
          </p:cNvSpPr>
          <p:nvPr/>
        </p:nvSpPr>
        <p:spPr bwMode="auto">
          <a:xfrm>
            <a:off x="3062288" y="483393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Text Box 79"/>
          <p:cNvSpPr txBox="1">
            <a:spLocks noChangeArrowheads="1"/>
          </p:cNvSpPr>
          <p:nvPr/>
        </p:nvSpPr>
        <p:spPr bwMode="auto">
          <a:xfrm>
            <a:off x="3014663" y="480695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200"/>
          </a:p>
        </p:txBody>
      </p:sp>
      <p:sp>
        <p:nvSpPr>
          <p:cNvPr id="116749" name="Text Box 80"/>
          <p:cNvSpPr txBox="1">
            <a:spLocks noChangeArrowheads="1"/>
          </p:cNvSpPr>
          <p:nvPr/>
        </p:nvSpPr>
        <p:spPr bwMode="auto">
          <a:xfrm>
            <a:off x="1298575" y="4135438"/>
            <a:ext cx="2465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IP destination address in </a:t>
            </a:r>
          </a:p>
          <a:p>
            <a:pPr eaLnBrk="1" hangingPunct="1"/>
            <a:r>
              <a:rPr lang="en-US" sz="1600"/>
              <a:t>arriving packet</a:t>
            </a:r>
            <a:r>
              <a:rPr lang="ja-JP" altLang="en-US" sz="1600"/>
              <a:t>’</a:t>
            </a:r>
            <a:r>
              <a:rPr lang="en-US" altLang="ja-JP" sz="1600"/>
              <a:t>s header</a:t>
            </a:r>
            <a:endParaRPr lang="en-US" sz="1600"/>
          </a:p>
        </p:txBody>
      </p:sp>
      <p:sp>
        <p:nvSpPr>
          <p:cNvPr id="116750" name="Line 81"/>
          <p:cNvSpPr>
            <a:spLocks noChangeShapeType="1"/>
          </p:cNvSpPr>
          <p:nvPr/>
        </p:nvSpPr>
        <p:spPr bwMode="auto">
          <a:xfrm flipH="1">
            <a:off x="2681288" y="509270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51" name="Text Box 82"/>
          <p:cNvSpPr txBox="1">
            <a:spLocks noChangeArrowheads="1"/>
          </p:cNvSpPr>
          <p:nvPr/>
        </p:nvSpPr>
        <p:spPr bwMode="auto">
          <a:xfrm>
            <a:off x="2641600" y="162718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CC0000"/>
                </a:solidFill>
              </a:rPr>
              <a:t>routing algorithm</a:t>
            </a:r>
          </a:p>
        </p:txBody>
      </p:sp>
      <p:sp>
        <p:nvSpPr>
          <p:cNvPr id="116752" name="Rectangle 83"/>
          <p:cNvSpPr>
            <a:spLocks noChangeArrowheads="1"/>
          </p:cNvSpPr>
          <p:nvPr/>
        </p:nvSpPr>
        <p:spPr bwMode="auto">
          <a:xfrm>
            <a:off x="2387600" y="236378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Text Box 84"/>
          <p:cNvSpPr txBox="1">
            <a:spLocks noChangeArrowheads="1"/>
          </p:cNvSpPr>
          <p:nvPr/>
        </p:nvSpPr>
        <p:spPr bwMode="auto">
          <a:xfrm>
            <a:off x="2503488" y="2327275"/>
            <a:ext cx="2014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CC0000"/>
                </a:solidFill>
              </a:rPr>
              <a:t>local forwarding table</a:t>
            </a:r>
          </a:p>
        </p:txBody>
      </p:sp>
      <p:sp>
        <p:nvSpPr>
          <p:cNvPr id="116754" name="Text Box 85"/>
          <p:cNvSpPr txBox="1">
            <a:spLocks noChangeArrowheads="1"/>
          </p:cNvSpPr>
          <p:nvPr/>
        </p:nvSpPr>
        <p:spPr bwMode="auto">
          <a:xfrm>
            <a:off x="2430463" y="2574925"/>
            <a:ext cx="1312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/>
              <a:t>dest address</a:t>
            </a:r>
          </a:p>
        </p:txBody>
      </p:sp>
      <p:sp>
        <p:nvSpPr>
          <p:cNvPr id="116755" name="Text Box 86"/>
          <p:cNvSpPr txBox="1">
            <a:spLocks noChangeArrowheads="1"/>
          </p:cNvSpPr>
          <p:nvPr/>
        </p:nvSpPr>
        <p:spPr bwMode="auto">
          <a:xfrm>
            <a:off x="3619500" y="2576513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400"/>
              <a:t>output  link</a:t>
            </a:r>
          </a:p>
        </p:txBody>
      </p:sp>
      <p:sp>
        <p:nvSpPr>
          <p:cNvPr id="116756" name="Line 87"/>
          <p:cNvSpPr>
            <a:spLocks noChangeShapeType="1"/>
          </p:cNvSpPr>
          <p:nvPr/>
        </p:nvSpPr>
        <p:spPr bwMode="auto">
          <a:xfrm>
            <a:off x="3695700" y="258762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57" name="Text Box 88"/>
          <p:cNvSpPr txBox="1">
            <a:spLocks noChangeArrowheads="1"/>
          </p:cNvSpPr>
          <p:nvPr/>
        </p:nvSpPr>
        <p:spPr bwMode="auto">
          <a:xfrm>
            <a:off x="2417763" y="2859088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/>
              <a:t>address-range 1</a:t>
            </a:r>
          </a:p>
          <a:p>
            <a:pPr algn="r" eaLnBrk="1" hangingPunct="1"/>
            <a:r>
              <a:rPr lang="en-US" sz="1200"/>
              <a:t>address-range 2</a:t>
            </a:r>
          </a:p>
          <a:p>
            <a:pPr algn="r" eaLnBrk="1" hangingPunct="1"/>
            <a:r>
              <a:rPr lang="en-US" sz="1200"/>
              <a:t>address-range 3</a:t>
            </a:r>
          </a:p>
          <a:p>
            <a:pPr algn="r" eaLnBrk="1" hangingPunct="1"/>
            <a:r>
              <a:rPr lang="en-US" sz="1200"/>
              <a:t>address-range 4</a:t>
            </a:r>
          </a:p>
        </p:txBody>
      </p:sp>
      <p:sp>
        <p:nvSpPr>
          <p:cNvPr id="116758" name="Text Box 89"/>
          <p:cNvSpPr txBox="1">
            <a:spLocks noChangeArrowheads="1"/>
          </p:cNvSpPr>
          <p:nvPr/>
        </p:nvSpPr>
        <p:spPr bwMode="auto">
          <a:xfrm>
            <a:off x="3711575" y="2859088"/>
            <a:ext cx="268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/>
              <a:t>3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1</a:t>
            </a:r>
          </a:p>
        </p:txBody>
      </p:sp>
      <p:sp>
        <p:nvSpPr>
          <p:cNvPr id="116759" name="Line 90"/>
          <p:cNvSpPr>
            <a:spLocks noChangeShapeType="1"/>
          </p:cNvSpPr>
          <p:nvPr/>
        </p:nvSpPr>
        <p:spPr bwMode="auto">
          <a:xfrm>
            <a:off x="2409825" y="284003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0" name="Line 91"/>
          <p:cNvSpPr>
            <a:spLocks noChangeShapeType="1"/>
          </p:cNvSpPr>
          <p:nvPr/>
        </p:nvSpPr>
        <p:spPr bwMode="auto">
          <a:xfrm>
            <a:off x="2392363" y="259238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1" name="AutoShape 92"/>
          <p:cNvSpPr>
            <a:spLocks noChangeArrowheads="1"/>
          </p:cNvSpPr>
          <p:nvPr/>
        </p:nvSpPr>
        <p:spPr bwMode="auto">
          <a:xfrm rot="5400000">
            <a:off x="3466306" y="208200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93"/>
          <p:cNvSpPr>
            <a:spLocks noChangeShapeType="1"/>
          </p:cNvSpPr>
          <p:nvPr/>
        </p:nvSpPr>
        <p:spPr bwMode="auto">
          <a:xfrm>
            <a:off x="2843213" y="452437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3" name="Freeform 94"/>
          <p:cNvSpPr>
            <a:spLocks/>
          </p:cNvSpPr>
          <p:nvPr/>
        </p:nvSpPr>
        <p:spPr bwMode="auto">
          <a:xfrm>
            <a:off x="3916363" y="501491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4" name="Freeform 95"/>
          <p:cNvSpPr>
            <a:spLocks/>
          </p:cNvSpPr>
          <p:nvPr/>
        </p:nvSpPr>
        <p:spPr bwMode="auto">
          <a:xfrm flipH="1">
            <a:off x="6249988" y="45783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5" name="Freeform 96"/>
          <p:cNvSpPr>
            <a:spLocks/>
          </p:cNvSpPr>
          <p:nvPr/>
        </p:nvSpPr>
        <p:spPr bwMode="auto">
          <a:xfrm flipH="1">
            <a:off x="5240338" y="43053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6" name="Freeform 97"/>
          <p:cNvSpPr>
            <a:spLocks/>
          </p:cNvSpPr>
          <p:nvPr/>
        </p:nvSpPr>
        <p:spPr bwMode="auto">
          <a:xfrm flipH="1" flipV="1">
            <a:off x="5908675" y="585152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7" name="Freeform 98"/>
          <p:cNvSpPr>
            <a:spLocks/>
          </p:cNvSpPr>
          <p:nvPr/>
        </p:nvSpPr>
        <p:spPr bwMode="auto">
          <a:xfrm flipH="1" flipV="1">
            <a:off x="4559300" y="583565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68" name="Freeform 99"/>
          <p:cNvSpPr>
            <a:spLocks/>
          </p:cNvSpPr>
          <p:nvPr/>
        </p:nvSpPr>
        <p:spPr bwMode="auto">
          <a:xfrm flipH="1" flipV="1">
            <a:off x="5199063" y="554355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6769" name="Group 100"/>
          <p:cNvGrpSpPr>
            <a:grpSpLocks/>
          </p:cNvGrpSpPr>
          <p:nvPr/>
        </p:nvGrpSpPr>
        <p:grpSpPr bwMode="auto">
          <a:xfrm>
            <a:off x="5248275" y="3860800"/>
            <a:ext cx="550863" cy="452438"/>
            <a:chOff x="2886" y="1668"/>
            <a:chExt cx="347" cy="285"/>
          </a:xfrm>
        </p:grpSpPr>
        <p:sp>
          <p:nvSpPr>
            <p:cNvPr id="116809" name="Rectangle 10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10" name="Oval 10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11" name="Rectangle 10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12" name="Line 10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3" name="Line 10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4" name="Line 10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5" name="AutoShape 10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0" name="Group 108"/>
          <p:cNvGrpSpPr>
            <a:grpSpLocks/>
          </p:cNvGrpSpPr>
          <p:nvPr/>
        </p:nvGrpSpPr>
        <p:grpSpPr bwMode="auto">
          <a:xfrm>
            <a:off x="6261100" y="4133850"/>
            <a:ext cx="550863" cy="452438"/>
            <a:chOff x="2886" y="1668"/>
            <a:chExt cx="347" cy="285"/>
          </a:xfrm>
        </p:grpSpPr>
        <p:sp>
          <p:nvSpPr>
            <p:cNvPr id="116802" name="Rectangle 109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3" name="Oval 110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4" name="Rectangle 111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5" name="Line 112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Line 113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Line 114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8" name="AutoShape 115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1" name="Group 116"/>
          <p:cNvGrpSpPr>
            <a:grpSpLocks/>
          </p:cNvGrpSpPr>
          <p:nvPr/>
        </p:nvGrpSpPr>
        <p:grpSpPr bwMode="auto">
          <a:xfrm>
            <a:off x="5891213" y="6210300"/>
            <a:ext cx="550862" cy="452438"/>
            <a:chOff x="2886" y="1668"/>
            <a:chExt cx="347" cy="285"/>
          </a:xfrm>
        </p:grpSpPr>
        <p:sp>
          <p:nvSpPr>
            <p:cNvPr id="116795" name="Rectangle 11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Oval 11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7" name="Rectangle 11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8" name="Line 12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9" name="Line 12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Line 12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AutoShape 12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2" name="Group 124"/>
          <p:cNvGrpSpPr>
            <a:grpSpLocks/>
          </p:cNvGrpSpPr>
          <p:nvPr/>
        </p:nvGrpSpPr>
        <p:grpSpPr bwMode="auto">
          <a:xfrm>
            <a:off x="5195888" y="5991225"/>
            <a:ext cx="550862" cy="452438"/>
            <a:chOff x="2886" y="1668"/>
            <a:chExt cx="347" cy="285"/>
          </a:xfrm>
        </p:grpSpPr>
        <p:sp>
          <p:nvSpPr>
            <p:cNvPr id="116788" name="Rectangle 12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Oval 12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Rectangle 12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Line 12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2" name="Line 12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3" name="Line 13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4" name="AutoShape 13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3" name="Group 132"/>
          <p:cNvGrpSpPr>
            <a:grpSpLocks/>
          </p:cNvGrpSpPr>
          <p:nvPr/>
        </p:nvGrpSpPr>
        <p:grpSpPr bwMode="auto">
          <a:xfrm>
            <a:off x="4540250" y="6183313"/>
            <a:ext cx="550863" cy="452437"/>
            <a:chOff x="2886" y="1668"/>
            <a:chExt cx="347" cy="285"/>
          </a:xfrm>
        </p:grpSpPr>
        <p:sp>
          <p:nvSpPr>
            <p:cNvPr id="116781" name="Rectangle 133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Oval 134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3" name="Rectangle 135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4" name="Line 136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5" name="Line 137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6" name="Line 138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7" name="AutoShape 139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90" name="Rectangle 144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894762" cy="8223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Interplay between routing, forwarding</a:t>
            </a:r>
          </a:p>
        </p:txBody>
      </p: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4416425" y="1447800"/>
            <a:ext cx="4435475" cy="641350"/>
            <a:chOff x="2782" y="912"/>
            <a:chExt cx="2794" cy="404"/>
          </a:xfrm>
        </p:grpSpPr>
        <p:sp>
          <p:nvSpPr>
            <p:cNvPr id="116779" name="Line 146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0" name="Text Box 147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routing algorithm determines</a:t>
              </a:r>
            </a:p>
            <a:p>
              <a:r>
                <a:rPr lang="en-US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23" name="Group 149"/>
          <p:cNvGrpSpPr>
            <a:grpSpLocks/>
          </p:cNvGrpSpPr>
          <p:nvPr/>
        </p:nvGrpSpPr>
        <p:grpSpPr bwMode="auto">
          <a:xfrm>
            <a:off x="4479925" y="2135188"/>
            <a:ext cx="4308475" cy="641350"/>
            <a:chOff x="2782" y="912"/>
            <a:chExt cx="2714" cy="404"/>
          </a:xfrm>
        </p:grpSpPr>
        <p:sp>
          <p:nvSpPr>
            <p:cNvPr id="116777" name="Line 150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78" name="Text Box 151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forwarding table determines</a:t>
              </a:r>
            </a:p>
            <a:p>
              <a:r>
                <a:rPr lang="en-US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4CE0CA7E-8761-4513-B9D2-7E2DEE7B4B6C}" type="slidenum">
              <a:rPr lang="en-US" smtClean="0">
                <a:ea typeface="MS PGothic" pitchFamily="34" charset="-128"/>
              </a:rPr>
              <a:pPr/>
              <a:t>30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2340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1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2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343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344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345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346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142347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348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349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0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1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352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353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354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355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142356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357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358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9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0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361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362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363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364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142365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366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367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8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9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370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371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372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373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142374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375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376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77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78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379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380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381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382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142383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384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385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142386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142387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142388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142389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142390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142391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142392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142393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142394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142395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96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97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98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99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0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1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2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3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4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4240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06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7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08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409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410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411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412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142413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4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5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6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7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8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19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420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421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from</a:t>
            </a:r>
          </a:p>
        </p:txBody>
      </p:sp>
      <p:sp>
        <p:nvSpPr>
          <p:cNvPr id="142422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142423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24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25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426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427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428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429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2430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31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32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433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434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435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436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37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38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39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40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41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442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43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44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142445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2446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2447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2448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49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50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142451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2452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2453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2454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455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142456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142457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142458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142459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0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1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2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3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4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5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66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142467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42483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484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42485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86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87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88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89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2490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91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92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2493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42515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16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/>
                </a:p>
              </p:txBody>
            </p:sp>
          </p:grpSp>
          <p:grpSp>
            <p:nvGrpSpPr>
              <p:cNvPr id="142494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42507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08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09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10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2511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2512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42513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514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142495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142496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142497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142498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42499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00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01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502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2503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2504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42505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506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/>
                  </a:p>
                </p:txBody>
              </p:sp>
            </p:grpSp>
          </p:grpSp>
        </p:grpSp>
      </p:grpSp>
      <p:sp>
        <p:nvSpPr>
          <p:cNvPr id="142468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2469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70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71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72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73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142474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75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42476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477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2478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42479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2480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42481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142482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43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2449FD67-2E3C-4F18-BCB8-31CC1464BA17}" type="slidenum">
              <a:rPr lang="en-US" smtClean="0">
                <a:ea typeface="MS PGothic" pitchFamily="34" charset="-128"/>
              </a:rPr>
              <a:pPr/>
              <a:t>31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143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06400"/>
            <a:ext cx="8129588" cy="571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44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4BE03878-4ADF-45E4-8CFA-BD92177A0F1D}" type="slidenum">
              <a:rPr lang="en-US" smtClean="0">
                <a:ea typeface="MS PGothic" pitchFamily="34" charset="-128"/>
              </a:rPr>
              <a:pPr/>
              <a:t>32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482600"/>
            <a:ext cx="8116887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to Infinity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0" y="1357625"/>
            <a:ext cx="6896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6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5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08C193F0-868E-4E7E-A12F-6972F69C45BD}" type="slidenum">
              <a:rPr lang="en-US" smtClean="0">
                <a:ea typeface="MS PGothic" pitchFamily="34" charset="-128"/>
              </a:rPr>
              <a:pPr/>
              <a:t>34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66750"/>
          </a:xfrm>
        </p:spPr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Distance vector: link cost changes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5413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updates routing info, recalculates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if DV changes, notify neighbors</a:t>
            </a:r>
            <a:r>
              <a:rPr lang="en-US" sz="2200">
                <a:latin typeface="Gill Sans MT" pitchFamily="34" charset="0"/>
              </a:rPr>
              <a:t> </a:t>
            </a:r>
          </a:p>
        </p:txBody>
      </p:sp>
      <p:sp>
        <p:nvSpPr>
          <p:cNvPr id="145414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240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CC0000"/>
                </a:solidFill>
                <a:latin typeface="Gill Sans MT" pitchFamily="34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fast</a:t>
            </a:r>
            <a:r>
              <a:rPr lang="ja-JP" altLang="en-US" sz="2400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pitchFamily="34" charset="0"/>
            </a:endParaRPr>
          </a:p>
        </p:txBody>
      </p:sp>
      <p:grpSp>
        <p:nvGrpSpPr>
          <p:cNvPr id="145415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5419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2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5425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28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5452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53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5429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5444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5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6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7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5448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449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5450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4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45430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5431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5432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45433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5436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37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38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39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5440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441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5442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44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45434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5435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233E9F4A-7174-497A-A8AC-EE6E1025BE45}" type="slidenum">
              <a:rPr lang="en-US" smtClean="0">
                <a:ea typeface="MS PGothic" pitchFamily="34" charset="-128"/>
              </a:rPr>
              <a:pPr/>
              <a:t>35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628650"/>
          </a:xfrm>
        </p:spPr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Distance vector: link cost changes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6437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bad news travels slow</a:t>
            </a:r>
            <a:r>
              <a:rPr lang="en-US" sz="2400">
                <a:latin typeface="Gill Sans MT" pitchFamily="34" charset="0"/>
              </a:rPr>
              <a:t> -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count to infinity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44 iterations before algorithm stabilizes: see text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6440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3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4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5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6446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8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9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6473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74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6450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6465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66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67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68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6469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470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6471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46451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6452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6453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46454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6457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8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9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60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6461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462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6463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46455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6456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39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poisoned reverse:</a:t>
            </a:r>
            <a:r>
              <a:rPr lang="en-US" sz="2000">
                <a:latin typeface="Gill Sans MT" pitchFamily="34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Z tells Y its (Z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s) distance to X is infinite (so Y won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will this completely solve count to infinity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30238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Distance-Vector Algorithm: Adding Poisoned Reverse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72BD31D4-18A1-46A1-A4F8-B6BEFC8367FC}" type="slidenum">
              <a:rPr lang="en-US" smtClean="0">
                <a:ea typeface="MS PGothic" pitchFamily="34" charset="-128"/>
              </a:rPr>
              <a:pPr/>
              <a:t>36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7461" name="Rectangle 4"/>
          <p:cNvSpPr>
            <a:spLocks noChangeArrowheads="1"/>
          </p:cNvSpPr>
          <p:nvPr/>
        </p:nvSpPr>
        <p:spPr bwMode="auto">
          <a:xfrm>
            <a:off x="701675" y="1274763"/>
            <a:ext cx="7848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/>
              <a:t>The specific looping scenario just described can be avoided using a technique known as </a:t>
            </a:r>
            <a:r>
              <a:rPr lang="en-US" sz="2400" i="1"/>
              <a:t>poisoned reverse.</a:t>
            </a:r>
          </a:p>
          <a:p>
            <a:pPr algn="just"/>
            <a:endParaRPr lang="en-US" sz="2400" i="1"/>
          </a:p>
          <a:p>
            <a:pPr algn="just"/>
            <a:r>
              <a:rPr lang="en-US" sz="2400"/>
              <a:t>—if z routes through y to get to destination x, then z will advertise to y that its distance to x is infinity.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8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6BD21F6A-261C-40EB-9C15-72A983C74DE4}" type="slidenum">
              <a:rPr lang="en-US" smtClean="0">
                <a:ea typeface="MS PGothic" pitchFamily="34" charset="-128"/>
              </a:rPr>
              <a:pPr/>
              <a:t>37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32543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Comparison of LS and DV algorithms</a:t>
            </a:r>
          </a:p>
        </p:txBody>
      </p:sp>
      <p:sp>
        <p:nvSpPr>
          <p:cNvPr id="148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message complexity</a:t>
            </a:r>
          </a:p>
          <a:p>
            <a:r>
              <a:rPr lang="en-US" sz="2000" b="1" i="1" smtClean="0">
                <a:solidFill>
                  <a:srgbClr val="CC0000"/>
                </a:solidFill>
                <a:latin typeface="Arial" charset="0"/>
                <a:cs typeface="Arial" charset="0"/>
              </a:rPr>
              <a:t>LS:</a:t>
            </a:r>
            <a:r>
              <a:rPr lang="en-US" sz="2000" smtClean="0">
                <a:latin typeface="Arial" charset="0"/>
                <a:cs typeface="Arial" charset="0"/>
              </a:rPr>
              <a:t> with n nodes, E links, O(nE) msgs sent  </a:t>
            </a:r>
          </a:p>
          <a:p>
            <a:r>
              <a:rPr lang="en-US" sz="2000" b="1" i="1" smtClean="0">
                <a:solidFill>
                  <a:srgbClr val="CC0000"/>
                </a:solidFill>
                <a:latin typeface="Arial" charset="0"/>
                <a:cs typeface="Arial" charset="0"/>
              </a:rPr>
              <a:t>DV: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000" smtClean="0">
                <a:latin typeface="Arial" charset="0"/>
                <a:cs typeface="Arial" charset="0"/>
              </a:rPr>
              <a:t>exchange between neighbors only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speed of convergence</a:t>
            </a:r>
          </a:p>
          <a:p>
            <a:r>
              <a:rPr lang="en-US" sz="2000" b="1" i="1" smtClean="0">
                <a:solidFill>
                  <a:srgbClr val="CC0000"/>
                </a:solidFill>
                <a:latin typeface="Arial" charset="0"/>
                <a:cs typeface="Arial" charset="0"/>
              </a:rPr>
              <a:t>LS:</a:t>
            </a:r>
            <a:r>
              <a:rPr lang="en-US" sz="2000" smtClean="0">
                <a:latin typeface="Arial" charset="0"/>
                <a:cs typeface="Arial" charset="0"/>
              </a:rPr>
              <a:t> O(n</a:t>
            </a:r>
            <a:r>
              <a:rPr lang="en-US" sz="2000" b="1" baseline="30000" smtClean="0">
                <a:latin typeface="Arial" charset="0"/>
                <a:cs typeface="Arial" charset="0"/>
              </a:rPr>
              <a:t>2</a:t>
            </a:r>
            <a:r>
              <a:rPr lang="en-US" sz="2000" smtClean="0">
                <a:latin typeface="Arial" charset="0"/>
                <a:cs typeface="Arial" charset="0"/>
              </a:rPr>
              <a:t>) algorithm requires O(nE) msgs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may have oscillations</a:t>
            </a:r>
            <a:endParaRPr lang="en-US" sz="1800" smtClean="0">
              <a:latin typeface="Arial" charset="0"/>
              <a:cs typeface="Arial" charset="0"/>
            </a:endParaRPr>
          </a:p>
          <a:p>
            <a:r>
              <a:rPr lang="en-US" sz="2000" b="1" i="1" smtClean="0">
                <a:solidFill>
                  <a:srgbClr val="CC0000"/>
                </a:solidFill>
                <a:latin typeface="Arial" charset="0"/>
                <a:cs typeface="Arial" charset="0"/>
              </a:rPr>
              <a:t>DV:</a:t>
            </a:r>
            <a:r>
              <a:rPr lang="en-US" sz="2000" smtClean="0">
                <a:latin typeface="Arial" charset="0"/>
                <a:cs typeface="Arial" charset="0"/>
              </a:rPr>
              <a:t> convergence time varies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may be routing loops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count-to-infinity problem</a:t>
            </a: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48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robustness:</a:t>
            </a:r>
            <a:r>
              <a:rPr lang="en-US" sz="2400" smtClean="0">
                <a:latin typeface="Arial" charset="0"/>
                <a:cs typeface="Arial" charset="0"/>
              </a:rPr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LS: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node can advertise incorrect </a:t>
            </a:r>
            <a:r>
              <a:rPr lang="en-US" sz="2000" i="1" smtClean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  <a:r>
              <a:rPr lang="en-US" sz="2000" smtClean="0">
                <a:latin typeface="Arial" charset="0"/>
                <a:cs typeface="Arial" charset="0"/>
              </a:rPr>
              <a:t> cost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each node computes only its </a:t>
            </a:r>
            <a:r>
              <a:rPr lang="en-US" sz="2000" i="1" smtClean="0">
                <a:latin typeface="Arial" charset="0"/>
                <a:cs typeface="Arial" charset="0"/>
              </a:rPr>
              <a:t>own</a:t>
            </a:r>
            <a:r>
              <a:rPr lang="en-US" sz="2000" smtClean="0">
                <a:latin typeface="Arial" charset="0"/>
                <a:cs typeface="Arial" charset="0"/>
              </a:rPr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DV: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DV node can advertise incorrect </a:t>
            </a:r>
            <a:r>
              <a:rPr lang="en-US" sz="2000" i="1" smtClean="0">
                <a:solidFill>
                  <a:srgbClr val="000099"/>
                </a:solidFill>
                <a:latin typeface="Arial" charset="0"/>
                <a:cs typeface="Arial" charset="0"/>
              </a:rPr>
              <a:t>path</a:t>
            </a:r>
            <a:r>
              <a:rPr lang="en-US" sz="2000" smtClean="0">
                <a:latin typeface="Arial" charset="0"/>
                <a:cs typeface="Arial" charset="0"/>
              </a:rPr>
              <a:t> cost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each node</a:t>
            </a:r>
            <a:r>
              <a:rPr lang="ja-JP" altLang="en-US" sz="2000" smtClean="0">
                <a:latin typeface="Arial" charset="0"/>
                <a:cs typeface="Arial" charset="0"/>
              </a:rPr>
              <a:t>’</a:t>
            </a:r>
            <a:r>
              <a:rPr lang="en-US" altLang="ja-JP" sz="2000" smtClean="0">
                <a:latin typeface="Arial" charset="0"/>
                <a:cs typeface="Arial" charset="0"/>
              </a:rPr>
              <a:t>s table used by others </a:t>
            </a:r>
          </a:p>
          <a:p>
            <a:pPr lvl="2"/>
            <a:r>
              <a:rPr lang="en-US" sz="1800" smtClean="0">
                <a:latin typeface="Arial" charset="0"/>
                <a:cs typeface="Arial" charset="0"/>
              </a:rPr>
              <a:t>error propagate thru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9784" y="893431"/>
            <a:ext cx="848443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Distance Vectors: Distance to all nodes in the network sent to neighbors. Small # of large messages.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Link State: Cost of link to neighbors sent to entire network. Large # of small messages.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/>
              <a:t>Dijkstra’s</a:t>
            </a:r>
            <a:r>
              <a:rPr lang="en-US" sz="2400" dirty="0"/>
              <a:t> algorithm is used to compute shortest path using link state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Bellman Ford’s algorithm is used to compute shortest paths using distance vectors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Distance Vector algorithms suffer from the count-to-infinity problem</a:t>
            </a:r>
          </a:p>
        </p:txBody>
      </p:sp>
    </p:spTree>
    <p:extLst>
      <p:ext uri="{BB962C8B-B14F-4D97-AF65-F5344CB8AC3E}">
        <p14:creationId xmlns:p14="http://schemas.microsoft.com/office/powerpoint/2010/main" val="274989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49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716FC80D-BAFC-45A2-8D7B-F9FECD718810}" type="slidenum">
              <a:rPr lang="en-US" smtClean="0">
                <a:ea typeface="MS PGothic" pitchFamily="34" charset="-128"/>
              </a:rPr>
              <a:pPr/>
              <a:t>39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altLang="ja-JP" sz="240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datagram format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IPv4 addressing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ICMP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IPv6</a:t>
            </a:r>
          </a:p>
        </p:txBody>
      </p:sp>
      <p:sp>
        <p:nvSpPr>
          <p:cNvPr id="14950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link state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distance vector</a:t>
            </a:r>
          </a:p>
          <a:p>
            <a:pPr lvl="1"/>
            <a:r>
              <a:rPr lang="en-US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RIP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OSPF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149510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1752B8F0-7B46-421E-AB58-8F7D0846AB06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grpSp>
        <p:nvGrpSpPr>
          <p:cNvPr id="117764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17768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74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79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1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84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7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89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94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5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6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7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8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7799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0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1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2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3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4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5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6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7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8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809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1783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6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117810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1783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4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117811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178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2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17812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17829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0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117813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1782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28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117814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17825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26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117815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7816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7817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7818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17819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7820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7821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7822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117823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17824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117765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graph: G = (N,E)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 = set of routers = { u, v, w, x, y, z }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6143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Graph abstraction</a:t>
            </a:r>
          </a:p>
        </p:txBody>
      </p:sp>
      <p:sp>
        <p:nvSpPr>
          <p:cNvPr id="117767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90513" indent="-290513"/>
            <a:r>
              <a:rPr lang="en-US" i="1"/>
              <a:t>aside:</a:t>
            </a:r>
            <a:r>
              <a:rPr lang="en-US"/>
              <a:t> graph abstraction is useful in other network contexts, e.g., </a:t>
            </a:r>
          </a:p>
          <a:p>
            <a:pPr marL="290513" indent="-290513"/>
            <a:r>
              <a:rPr lang="en-US"/>
              <a:t>P2P, where </a:t>
            </a:r>
            <a:r>
              <a:rPr lang="en-US" i="1"/>
              <a:t>N</a:t>
            </a:r>
            <a:r>
              <a:rPr lang="en-US"/>
              <a:t> is set of peers and </a:t>
            </a:r>
            <a:r>
              <a:rPr lang="en-US" i="1"/>
              <a:t>E</a:t>
            </a:r>
            <a:r>
              <a:rPr lang="en-US"/>
              <a:t> is set of TCP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50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FCA9F32-B1FB-4B20-9B2D-88B2502B7153}" type="slidenum">
              <a:rPr lang="en-US" smtClean="0">
                <a:ea typeface="MS PGothic" pitchFamily="34" charset="-128"/>
              </a:rPr>
              <a:pPr/>
              <a:t>40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8659" y="558578"/>
            <a:ext cx="3566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+mn-lt"/>
              </a:rPr>
              <a:t>Routing Protocols</a:t>
            </a:r>
            <a:endParaRPr lang="en-GB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5628" y="1633415"/>
            <a:ext cx="7153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 smtClean="0"/>
              <a:t>Autonomous </a:t>
            </a:r>
            <a:r>
              <a:rPr lang="en-GB" sz="2400" dirty="0"/>
              <a:t>Systems (AS</a:t>
            </a:r>
            <a:r>
              <a:rPr lang="en-GB" sz="2400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 smtClean="0"/>
              <a:t>Routing Information Protocol (RIP)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3.   </a:t>
            </a:r>
            <a:r>
              <a:rPr lang="en-GB" sz="2400" dirty="0"/>
              <a:t>Open Shortest Path First (OSPF)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OSPF </a:t>
            </a:r>
            <a:r>
              <a:rPr lang="en-GB" sz="2400" dirty="0"/>
              <a:t>Areas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4.   </a:t>
            </a:r>
            <a:r>
              <a:rPr lang="en-GB" sz="2400" dirty="0"/>
              <a:t>Border Gateway Protocol (BGP)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Autonomous Systems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3142" y="1228636"/>
            <a:ext cx="8213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An </a:t>
            </a:r>
            <a:r>
              <a:rPr lang="en-GB" sz="2400" dirty="0"/>
              <a:t>internet connected by homogeneous routers under the administrative control of a single entity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2" y="2023383"/>
            <a:ext cx="8368681" cy="44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65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Protocols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125727"/>
            <a:ext cx="81044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0000"/>
                </a:solidFill>
              </a:rPr>
              <a:t>Interior Router Protocol (IRP): </a:t>
            </a:r>
            <a:r>
              <a:rPr lang="en-GB" sz="2400" dirty="0"/>
              <a:t>Used for passing routing information among routers internal to an autonomous system. Also known as IGP.</a:t>
            </a:r>
          </a:p>
          <a:p>
            <a:pPr algn="just"/>
            <a:endParaRPr lang="en-GB" sz="2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Examples: RIP, OSPF,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IGRP</a:t>
            </a:r>
          </a:p>
          <a:p>
            <a:pPr algn="just"/>
            <a:endParaRPr lang="en-GB" sz="2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FF0000"/>
                </a:solidFill>
              </a:rPr>
              <a:t>Exterior </a:t>
            </a:r>
            <a:r>
              <a:rPr lang="en-GB" sz="2400" dirty="0">
                <a:solidFill>
                  <a:srgbClr val="FF0000"/>
                </a:solidFill>
              </a:rPr>
              <a:t>Router Protocol (ERP):</a:t>
            </a:r>
            <a:r>
              <a:rPr lang="en-GB" sz="2400" dirty="0"/>
              <a:t> Used for passing routing information among routers between autonomous systems. Also known as EGP.</a:t>
            </a:r>
          </a:p>
          <a:p>
            <a:pPr algn="just"/>
            <a:endParaRPr lang="en-GB" sz="2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99"/>
                </a:solidFill>
              </a:rPr>
              <a:t>Examples: EGP, BGP, IDRP </a:t>
            </a:r>
            <a:endParaRPr lang="en-GB" sz="2400" dirty="0" smtClean="0">
              <a:solidFill>
                <a:srgbClr val="000099"/>
              </a:solidFill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rgbClr val="008000"/>
                </a:solidFill>
              </a:rPr>
              <a:t> </a:t>
            </a:r>
            <a:r>
              <a:rPr lang="en-GB" sz="2400" b="1" dirty="0">
                <a:solidFill>
                  <a:srgbClr val="008000"/>
                </a:solidFill>
              </a:rPr>
              <a:t>EGP is a class as well as an instance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1704945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Information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799" y="1353741"/>
                <a:ext cx="7919358" cy="4478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RIP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uses distance </a:t>
                </a: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vector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 A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vector of distances to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     all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nodes is sent to </a:t>
                </a:r>
                <a:r>
                  <a:rPr lang="en-GB" sz="2400" dirty="0" err="1">
                    <a:solidFill>
                      <a:srgbClr val="000000"/>
                    </a:solidFill>
                    <a:latin typeface="TimesNewRomanPSMT"/>
                  </a:rPr>
                  <a:t>neighbors</a:t>
                </a:r>
                <a:endParaRPr lang="en-GB" sz="2400" dirty="0">
                  <a:solidFill>
                    <a:srgbClr val="000000"/>
                  </a:solidFill>
                  <a:latin typeface="TimesNewRomanPSMT"/>
                </a:endParaRP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Each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router computes new distances: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Replace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entries with new lower hop counts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Insert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new entries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Replace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entries that have the same next hop but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          higher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cost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Each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entry is aged.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	Remove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entries that have aged out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solidFill>
                      <a:srgbClr val="000000"/>
                    </a:solidFill>
                    <a:latin typeface="TimesNewRomanPSMT"/>
                  </a:rPr>
                  <a:t>Send </a:t>
                </a:r>
                <a:r>
                  <a:rPr lang="en-GB" sz="2400" dirty="0">
                    <a:solidFill>
                      <a:srgbClr val="000000"/>
                    </a:solidFill>
                    <a:latin typeface="TimesNewRomanPSMT"/>
                  </a:rPr>
                  <a:t>out updates every 30 seconds.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353741"/>
                <a:ext cx="7919358" cy="4478149"/>
              </a:xfrm>
              <a:prstGeom prst="rect">
                <a:avLst/>
              </a:prstGeom>
              <a:blipFill rotWithShape="0">
                <a:blip r:embed="rId2"/>
                <a:stretch>
                  <a:fillRect l="-1000" t="-952" b="-2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209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of RIP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129" y="1231570"/>
            <a:ext cx="796085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Maximum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network diameter = 15 hops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Cost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is measured in hops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 Only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shortest routes. May not be the fastest route.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Entire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tables are broadcast every 30 seconds.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 Bandwidth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intensive.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Uses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UDP with 576-byte datagrams.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 Need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multiple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datagrams. 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300-entry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table needs 12 datagrams.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An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error in one routing table is propagated to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all routers</a:t>
            </a:r>
            <a:endParaRPr lang="en-GB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Slow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convergence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4714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Shortest Path First (</a:t>
            </a:r>
            <a:r>
              <a:rPr lang="en-GB" dirty="0" smtClean="0"/>
              <a:t>OSPF)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5638" y="1195828"/>
                <a:ext cx="7772400" cy="49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Uses </a:t>
                </a:r>
                <a:r>
                  <a:rPr lang="en-GB" sz="2400" dirty="0"/>
                  <a:t>true metrics (not just hop count)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Uses </a:t>
                </a:r>
                <a:r>
                  <a:rPr lang="en-GB" sz="2400" dirty="0"/>
                  <a:t>subnet masks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 </a:t>
                </a:r>
                <a:r>
                  <a:rPr lang="en-GB" sz="2400" dirty="0"/>
                  <a:t>Allows load balancing across equal-cost paths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Supports </a:t>
                </a:r>
                <a:r>
                  <a:rPr lang="en-GB" sz="2400" dirty="0"/>
                  <a:t>type of service (</a:t>
                </a:r>
                <a:r>
                  <a:rPr lang="en-GB" sz="2400" dirty="0" err="1"/>
                  <a:t>ToS</a:t>
                </a:r>
                <a:r>
                  <a:rPr lang="en-GB" sz="2400" dirty="0"/>
                  <a:t>)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Allows </a:t>
                </a:r>
                <a:r>
                  <a:rPr lang="en-GB" sz="2400" dirty="0"/>
                  <a:t>external routes (routes learnt from other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en-GB" sz="2400" dirty="0" smtClean="0"/>
                  <a:t>   Autonomous </a:t>
                </a:r>
                <a:r>
                  <a:rPr lang="en-GB" sz="2400" dirty="0"/>
                  <a:t>systems)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Authenticates </a:t>
                </a:r>
                <a:r>
                  <a:rPr lang="en-GB" sz="2400" dirty="0"/>
                  <a:t>route exchanges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Quick </a:t>
                </a:r>
                <a:r>
                  <a:rPr lang="en-GB" sz="2400" dirty="0"/>
                  <a:t>convergence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Direct </a:t>
                </a:r>
                <a:r>
                  <a:rPr lang="en-GB" sz="2400" dirty="0"/>
                  <a:t>support for multicast</a:t>
                </a:r>
              </a:p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Link </a:t>
                </a:r>
                <a:r>
                  <a:rPr lang="en-GB" sz="2400" dirty="0"/>
                  <a:t>state routing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 smtClean="0"/>
                  <a:t>Each </a:t>
                </a:r>
                <a:r>
                  <a:rPr lang="en-GB" sz="2400" dirty="0"/>
                  <a:t>router broadcasts its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en-GB" sz="2400" dirty="0" smtClean="0"/>
                  <a:t>    connectivity </a:t>
                </a:r>
                <a:r>
                  <a:rPr lang="en-GB" sz="2400" dirty="0"/>
                  <a:t>with </a:t>
                </a:r>
                <a:r>
                  <a:rPr lang="en-GB" sz="2400" dirty="0" err="1"/>
                  <a:t>neighbors</a:t>
                </a:r>
                <a:r>
                  <a:rPr lang="en-GB" sz="2400" dirty="0"/>
                  <a:t> to entire network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8" y="1195828"/>
                <a:ext cx="7772400" cy="4924425"/>
              </a:xfrm>
              <a:prstGeom prst="rect">
                <a:avLst/>
              </a:prstGeom>
              <a:blipFill rotWithShape="0">
                <a:blip r:embed="rId2"/>
                <a:stretch>
                  <a:fillRect l="-1098" t="-866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19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DE696AD5-2853-4E1A-ACD7-8C2BB4E75816}" type="slidenum">
              <a:rPr lang="en-US" smtClean="0">
                <a:ea typeface="MS PGothic" pitchFamily="34" charset="-128"/>
              </a:rPr>
              <a:pPr/>
              <a:t>46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7" y="493713"/>
            <a:ext cx="8372475" cy="5953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84714" y="178948"/>
            <a:ext cx="4267200" cy="62952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GB" kern="0" dirty="0" smtClean="0"/>
              <a:t>Router Types</a:t>
            </a:r>
            <a:endParaRPr lang="en-GB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58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6E9F1D71-51FB-435E-895D-8F6058DF89A9}" type="slidenum">
              <a:rPr lang="en-US" smtClean="0">
                <a:ea typeface="MS PGothic" pitchFamily="34" charset="-128"/>
              </a:rPr>
              <a:pPr/>
              <a:t>47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1587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041400"/>
            <a:ext cx="8023225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 Types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178" y="1428687"/>
            <a:ext cx="806880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Internal </a:t>
            </a:r>
            <a:r>
              <a:rPr lang="en-GB" sz="2400" dirty="0"/>
              <a:t>Router (IR): All interfaces belong to the </a:t>
            </a:r>
            <a:r>
              <a:rPr lang="en-GB" sz="2400" dirty="0" smtClean="0"/>
              <a:t>same     area</a:t>
            </a:r>
            <a:endParaRPr lang="en-GB" sz="24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Area </a:t>
            </a:r>
            <a:r>
              <a:rPr lang="en-GB" sz="2400" dirty="0"/>
              <a:t>Border Router (ABR): Interfaces to </a:t>
            </a:r>
            <a:r>
              <a:rPr lang="en-GB" sz="2400" dirty="0" smtClean="0"/>
              <a:t>multiple areas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Backbone Router (BR): Interfaces to the backbone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Autonomous </a:t>
            </a:r>
            <a:r>
              <a:rPr lang="en-GB" sz="2400" dirty="0"/>
              <a:t>System Boundary Router (ASBR):</a:t>
            </a:r>
          </a:p>
          <a:p>
            <a:pPr algn="just">
              <a:spcBef>
                <a:spcPts val="600"/>
              </a:spcBef>
            </a:pPr>
            <a:r>
              <a:rPr lang="en-GB" sz="2400" dirty="0" smtClean="0"/>
              <a:t>    Exchanges </a:t>
            </a:r>
            <a:r>
              <a:rPr lang="en-GB" sz="2400" dirty="0"/>
              <a:t>routing info with other autonomous systems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Designated </a:t>
            </a:r>
            <a:r>
              <a:rPr lang="en-GB" sz="2400" dirty="0"/>
              <a:t>Router (DR): Generates link-state info</a:t>
            </a:r>
          </a:p>
          <a:p>
            <a:pPr algn="just">
              <a:spcBef>
                <a:spcPts val="600"/>
              </a:spcBef>
            </a:pPr>
            <a:r>
              <a:rPr lang="en-GB" sz="2400" dirty="0" smtClean="0"/>
              <a:t>    about </a:t>
            </a:r>
            <a:r>
              <a:rPr lang="en-GB" sz="2400" dirty="0"/>
              <a:t>the subnet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Backup </a:t>
            </a:r>
            <a:r>
              <a:rPr lang="en-GB" sz="2400" dirty="0"/>
              <a:t>Designated Router (BDR): Becomes DR </a:t>
            </a:r>
            <a:r>
              <a:rPr lang="en-GB" sz="2400" dirty="0" smtClean="0"/>
              <a:t>if     DR </a:t>
            </a:r>
            <a:r>
              <a:rPr lang="en-GB" sz="2400" dirty="0"/>
              <a:t>fails.</a:t>
            </a:r>
          </a:p>
        </p:txBody>
      </p:sp>
    </p:spTree>
    <p:extLst>
      <p:ext uri="{BB962C8B-B14F-4D97-AF65-F5344CB8AC3E}">
        <p14:creationId xmlns:p14="http://schemas.microsoft.com/office/powerpoint/2010/main" val="2687606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91150" y="6570663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60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9879CFA2-27CB-40F9-B451-69C8D3D3971B}" type="slidenum">
              <a:rPr lang="en-US" smtClean="0">
                <a:ea typeface="MS PGothic" pitchFamily="34" charset="-128"/>
              </a:rPr>
              <a:pPr/>
              <a:t>49</a:t>
            </a:fld>
            <a:endParaRPr lang="en-US" smtClean="0"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11815"/>
            <a:ext cx="7429500" cy="4010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7250" y="1232159"/>
            <a:ext cx="4437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NewRomanPSMT"/>
              </a:rPr>
              <a:t>RFC 1253: Metric = 108/Speed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2663199" y="267837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TimesNewRomanPS-BoldMT"/>
              </a:rPr>
              <a:t>Metrics (Cost)</a:t>
            </a:r>
            <a:endParaRPr lang="en-GB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6C9F130-BE6B-4A11-9920-FAB4E3B43C3F}" type="slidenum">
              <a:rPr lang="en-US" smtClean="0">
                <a:ea typeface="MS PGothic" pitchFamily="34" charset="-128"/>
              </a:rPr>
              <a:pPr/>
              <a:t>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665163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Graph abstraction: costs</a:t>
            </a:r>
          </a:p>
        </p:txBody>
      </p:sp>
      <p:grpSp>
        <p:nvGrpSpPr>
          <p:cNvPr id="118789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18793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4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6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7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799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0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2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3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804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5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809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1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3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814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5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7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8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819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0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1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2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3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8824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5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6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7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8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9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0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1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2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3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834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1886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61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118835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18858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9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118836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188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7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18837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18854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5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118838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1885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3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118839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18850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1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118840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8841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8842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8843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18844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8845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118846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118847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118848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118849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118790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c(x,x</a:t>
            </a:r>
            <a:r>
              <a:rPr lang="ja-JP" altLang="en-US"/>
              <a:t>’</a:t>
            </a:r>
            <a:r>
              <a:rPr lang="en-US" altLang="ja-JP"/>
              <a:t>) = cost of link (x,x</a:t>
            </a:r>
            <a:r>
              <a:rPr lang="ja-JP" altLang="en-US"/>
              <a:t>’</a:t>
            </a:r>
            <a:r>
              <a:rPr lang="en-US" altLang="ja-JP"/>
              <a:t>)</a:t>
            </a:r>
          </a:p>
          <a:p>
            <a:r>
              <a:rPr lang="en-US"/>
              <a:t>      e.g., c(w,z) = 5</a:t>
            </a:r>
          </a:p>
          <a:p>
            <a:endParaRPr lang="en-US"/>
          </a:p>
          <a:p>
            <a:r>
              <a:rPr lang="en-US">
                <a:latin typeface="Gill Sans MT" pitchFamily="34" charset="0"/>
              </a:rPr>
              <a:t>cost could always be 1, or </a:t>
            </a:r>
          </a:p>
          <a:p>
            <a:r>
              <a:rPr lang="en-US">
                <a:latin typeface="Gill Sans MT" pitchFamily="34" charset="0"/>
              </a:rPr>
              <a:t>inversely related to bandwidth,</a:t>
            </a:r>
          </a:p>
          <a:p>
            <a:r>
              <a:rPr lang="en-US">
                <a:latin typeface="Gill Sans MT" pitchFamily="34" charset="0"/>
              </a:rPr>
              <a:t>or inversely related to </a:t>
            </a:r>
          </a:p>
          <a:p>
            <a:r>
              <a:rPr lang="en-US">
                <a:latin typeface="Gill Sans MT" pitchFamily="34" charset="0"/>
              </a:rPr>
              <a:t>congestion</a:t>
            </a:r>
          </a:p>
        </p:txBody>
      </p:sp>
      <p:sp>
        <p:nvSpPr>
          <p:cNvPr id="118791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118792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key question:</a:t>
            </a:r>
            <a:r>
              <a:rPr lang="en-US" sz="2400">
                <a:latin typeface="Gill Sans MT" pitchFamily="34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routing algorithm:</a:t>
            </a:r>
            <a:r>
              <a:rPr lang="en-US" sz="2400">
                <a:latin typeface="Gill Sans MT" pitchFamily="34" charset="0"/>
              </a:rPr>
              <a:t> algorithm that finds that least cost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Maintaining the Database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099" y="1241994"/>
            <a:ext cx="800893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Databases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are continually checked for synchronization</a:t>
            </a:r>
          </a:p>
          <a:p>
            <a:pPr algn="just">
              <a:spcBef>
                <a:spcPts val="600"/>
              </a:spcBef>
            </a:pPr>
            <a:r>
              <a:rPr lang="en-GB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 by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flooding LSAs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All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flooded LSAs are </a:t>
            </a:r>
            <a:r>
              <a:rPr lang="en-GB" sz="2400" dirty="0" err="1">
                <a:solidFill>
                  <a:srgbClr val="000000"/>
                </a:solidFill>
                <a:latin typeface="TimesNewRomanPSMT"/>
              </a:rPr>
              <a:t>acked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. </a:t>
            </a:r>
            <a:r>
              <a:rPr lang="en-GB" sz="2400" dirty="0" err="1">
                <a:solidFill>
                  <a:srgbClr val="000000"/>
                </a:solidFill>
                <a:latin typeface="TimesNewRomanPSMT"/>
              </a:rPr>
              <a:t>Unacked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 LSAs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are     flooded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again.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Database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information is checked. If new info, it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is forwarded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to other adjacencies using LSAs.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When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an entry is aged out, the info is flooded.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>
                <a:solidFill>
                  <a:srgbClr val="000000"/>
                </a:solidFill>
                <a:latin typeface="TimesNewRomanPSMT"/>
              </a:rPr>
              <a:t>Dijkstra's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algorithm is run on every new info, to build</a:t>
            </a:r>
          </a:p>
          <a:p>
            <a:pPr algn="just">
              <a:spcBef>
                <a:spcPts val="600"/>
              </a:spcBef>
            </a:pPr>
            <a:r>
              <a:rPr lang="en-GB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NewRomanPSMT"/>
              </a:rPr>
              <a:t>   new </a:t>
            </a:r>
            <a:r>
              <a:rPr lang="en-GB" sz="2400" dirty="0">
                <a:solidFill>
                  <a:srgbClr val="000000"/>
                </a:solidFill>
                <a:latin typeface="TimesNewRomanPSMT"/>
              </a:rPr>
              <a:t>routing tables.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61713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Shortest Path First (OSPF)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074679"/>
                <a:ext cx="8297409" cy="503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200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Uses true metrics (not just hop count)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Uses subnet masks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Allows load balancing across equal-cost paths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Supports type of service (</a:t>
                </a:r>
                <a:r>
                  <a:rPr lang="en-GB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ToS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Allows external routes (routes learnt from other autonomous systems)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Authenticates route exchanges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Quick convergence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 support for multicast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Link state routing </a:t>
                </a:r>
                <a:r>
                  <a:rPr lang="en-GB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 broadcasts its connectivity with </a:t>
                </a:r>
                <a:r>
                  <a:rPr lang="en-GB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neighbors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entire network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74679"/>
                <a:ext cx="8297409" cy="5032147"/>
              </a:xfrm>
              <a:prstGeom prst="rect">
                <a:avLst/>
              </a:prstGeom>
              <a:blipFill rotWithShape="0">
                <a:blip r:embed="rId2"/>
                <a:stretch>
                  <a:fillRect l="-1029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54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OSPF Areas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578" y="1915886"/>
            <a:ext cx="829740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Large </a:t>
            </a:r>
            <a:r>
              <a:rPr lang="en-GB" sz="2400" dirty="0"/>
              <a:t>networks are divided into areas to reduce routing traffic.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LSAs are flooded throughout the area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Area border routers (ABRs) summarize the topology and transmit it to the backbone area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Backbone routers forward it to other areas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ABRs connect an area with the backbone area. ABRs contain OSPF data for two areas. ABRs run OSPF algorithms for the two areas.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If there is only one area in the AS, there is no backbone area and there are no ABRs.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08" y="228600"/>
            <a:ext cx="4953001" cy="16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Gateway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1045314"/>
                <a:ext cx="8360228" cy="3801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t-BR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Inter-autonomous </a:t>
                </a:r>
                <a:r>
                  <a:rPr lang="pt-BR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protocol [RFC 1267]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Used since 1989 but not extensively until recently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 on TCP (segmentation, reliable transmission)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Advertises all transit ASs on the path to a destination address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router may receive multiple paths to a destination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GB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the best path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iBGP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used to forward paths inside the AS. </a:t>
                </a:r>
                <a:r>
                  <a:rPr lang="en-GB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eBGP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used to exchange paths between ASs.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45314"/>
                <a:ext cx="8360228" cy="3801041"/>
              </a:xfrm>
              <a:prstGeom prst="rect">
                <a:avLst/>
              </a:prstGeom>
              <a:blipFill rotWithShape="1">
                <a:blip r:embed="rId2"/>
                <a:stretch>
                  <a:fillRect l="-1021" t="-1122" r="-1896" b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9" y="4735123"/>
            <a:ext cx="8247289" cy="17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3258" y="979468"/>
            <a:ext cx="8169729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 systems initially exchange entire routing tables. Afterwards, only updates are exchanged.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 messages have the following information</a:t>
            </a: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path information: RIP, OSPF, …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AS_Path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of ASs on the path to reach the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Next_Hop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IP address of the border router to be used as the next hop to reach the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Unreachable: If a previously advertised route has become unreachable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speakers generate update messages to all peers when it selects a new route or some route becomes unreachable.</a:t>
            </a:r>
          </a:p>
        </p:txBody>
      </p:sp>
    </p:spTree>
    <p:extLst>
      <p:ext uri="{BB962C8B-B14F-4D97-AF65-F5344CB8AC3E}">
        <p14:creationId xmlns:p14="http://schemas.microsoft.com/office/powerpoint/2010/main" val="4228164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4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B3C08A74-F7F7-44D6-85A9-8F196341D9BF}" type="slidenum">
              <a:rPr lang="en-US" smtClean="0">
                <a:ea typeface="MS PGothic" pitchFamily="34" charset="-128"/>
              </a:rPr>
              <a:pPr/>
              <a:t>55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6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BGP routing policy</a:t>
            </a:r>
          </a:p>
        </p:txBody>
      </p:sp>
      <p:sp>
        <p:nvSpPr>
          <p:cNvPr id="164869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A,B,C are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provider networks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X,W,Y are customer (of provider networks)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X is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dual-homed:</a:t>
            </a:r>
            <a:r>
              <a:rPr lang="en-US" sz="2400">
                <a:latin typeface="Gill Sans MT" pitchFamily="34" charset="0"/>
              </a:rPr>
              <a:t> attached to two networks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X does not want to route from B via X to C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400">
              <a:latin typeface="Gill Sans MT" pitchFamily="34" charset="0"/>
            </a:endParaRPr>
          </a:p>
        </p:txBody>
      </p:sp>
      <p:grpSp>
        <p:nvGrpSpPr>
          <p:cNvPr id="164871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6487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487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487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487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88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6488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88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6488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6488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6489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89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6489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6490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490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0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6490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490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6490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490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0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5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F0B880DF-E5F1-4C98-98B4-EEDCDAE178A8}" type="slidenum">
              <a:rPr lang="en-US" smtClean="0">
                <a:ea typeface="MS PGothic" pitchFamily="34" charset="-128"/>
              </a:rPr>
              <a:pPr/>
              <a:t>56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793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BGP routing policy (2)</a:t>
            </a:r>
          </a:p>
        </p:txBody>
      </p:sp>
      <p:sp>
        <p:nvSpPr>
          <p:cNvPr id="165893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 advertises path AW  to B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B advertises path BAW to X </a:t>
            </a:r>
            <a:endParaRPr lang="en-US" sz="2400">
              <a:solidFill>
                <a:srgbClr val="FF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Should B advertise path BAW to C?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No way! B gets no </a:t>
            </a:r>
            <a:r>
              <a:rPr lang="ja-JP" altLang="en-US" sz="2000">
                <a:latin typeface="Gill Sans MT" pitchFamily="34" charset="0"/>
              </a:rPr>
              <a:t>“</a:t>
            </a:r>
            <a:r>
              <a:rPr lang="en-US" altLang="ja-JP" sz="2000">
                <a:latin typeface="Gill Sans MT" pitchFamily="34" charset="0"/>
              </a:rPr>
              <a:t>revenue</a:t>
            </a:r>
            <a:r>
              <a:rPr lang="ja-JP" altLang="en-US" sz="2000">
                <a:latin typeface="Gill Sans MT" pitchFamily="34" charset="0"/>
              </a:rPr>
              <a:t>”</a:t>
            </a:r>
            <a:r>
              <a:rPr lang="en-US" altLang="ja-JP" sz="2000">
                <a:latin typeface="Gill Sans MT" pitchFamily="34" charset="0"/>
              </a:rPr>
              <a:t> for routing CBAW since neither W nor C are B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customers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B wants to force C to route to w via A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B wants to route </a:t>
            </a: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only</a:t>
            </a:r>
            <a:r>
              <a:rPr lang="en-US" sz="20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to/from its customers!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Gill Sans MT" pitchFamily="34" charset="0"/>
            </a:endParaRPr>
          </a:p>
        </p:txBody>
      </p:sp>
      <p:grpSp>
        <p:nvGrpSpPr>
          <p:cNvPr id="165894" name="Group 4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65895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6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7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8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5899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5900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1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5902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5903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4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65905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5906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7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65908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9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65910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1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2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3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4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5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6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7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8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65919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5920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1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65922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65923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5924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5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65926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5927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65928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65929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30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6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391074DA-E245-4DEF-A6FA-CD9858EA44D3}" type="slidenum">
              <a:rPr lang="en-US" smtClean="0">
                <a:ea typeface="MS PGothic" pitchFamily="34" charset="-128"/>
              </a:rPr>
              <a:pPr/>
              <a:t>57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80975"/>
            <a:ext cx="81184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Why different Intra-, Inter-AS routing ?</a:t>
            </a:r>
            <a:r>
              <a:rPr lang="en-US" sz="4800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CC0000"/>
                </a:solidFill>
                <a:latin typeface="Arial" charset="0"/>
                <a:cs typeface="Arial" charset="0"/>
              </a:rPr>
              <a:t>P</a:t>
            </a:r>
            <a:r>
              <a:rPr lang="en-US" sz="32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olicy: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inter-AS: admin wants control over how its traffic routed, who routes through its net. 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intra-AS: single admin, so no policy decisions needed</a:t>
            </a:r>
          </a:p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CC0000"/>
                </a:solidFill>
                <a:latin typeface="Arial" charset="0"/>
                <a:cs typeface="Arial" charset="0"/>
              </a:rPr>
              <a:t>S</a:t>
            </a:r>
            <a:r>
              <a:rPr lang="en-US" sz="32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cale:</a:t>
            </a:r>
            <a:endParaRPr lang="en-US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hierarchical routing saves table size, reduced update traffic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erformance: 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intra-AS: can focus on performance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inter-AS: policy may dominate over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871"/>
            <a:ext cx="7772400" cy="629529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566952"/>
                <a:ext cx="779145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OSPF uses link-state routing and divides the autonomous systems into multiple areas. Area border router, AS boundary router, designated </a:t>
                </a:r>
                <a:r>
                  <a:rPr lang="en-GB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BGP is an inter-AS protocol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Policy </a:t>
                </a:r>
                <a:r>
                  <a:rPr lang="en-GB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driven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66952"/>
                <a:ext cx="779145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095" r="-1174" b="-5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91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7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4CA4908-0AA2-4924-B115-60884088AEA7}" type="slidenum">
              <a:rPr lang="en-US" smtClean="0">
                <a:ea typeface="MS PGothic" pitchFamily="34" charset="-128"/>
              </a:rPr>
              <a:pPr/>
              <a:t>59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altLang="ja-JP" sz="240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datagram format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IPv4 addressing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ICMP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IPv6</a:t>
            </a:r>
          </a:p>
        </p:txBody>
      </p:sp>
      <p:sp>
        <p:nvSpPr>
          <p:cNvPr id="16794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link state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distance vector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RIP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OSPF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smtClean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167942" name="Rectangle 2"/>
          <p:cNvSpPr>
            <a:spLocks noChangeArrowheads="1"/>
          </p:cNvSpPr>
          <p:nvPr/>
        </p:nvSpPr>
        <p:spPr bwMode="auto">
          <a:xfrm>
            <a:off x="407988" y="635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98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ED6EBEF-302B-41EF-A34C-015CC6D88A05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6985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Routing algorithm classification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global: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all routers have complete topology, link cost info</a:t>
            </a:r>
          </a:p>
          <a:p>
            <a:r>
              <a:rPr lang="ja-JP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“</a:t>
            </a:r>
            <a:r>
              <a:rPr lang="en-US" altLang="ja-JP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link state</a:t>
            </a:r>
            <a:r>
              <a:rPr lang="ja-JP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”</a:t>
            </a:r>
            <a:r>
              <a:rPr lang="en-US" altLang="ja-JP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 algorithms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decentralized: 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router knows physically-connected neighbors, link costs to neighbors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iterative process of computation, exchange of info with neighbors</a:t>
            </a:r>
          </a:p>
          <a:p>
            <a:r>
              <a:rPr lang="ja-JP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“</a:t>
            </a:r>
            <a:r>
              <a:rPr lang="en-US" altLang="ja-JP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distance vector</a:t>
            </a:r>
            <a:r>
              <a:rPr lang="ja-JP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”</a:t>
            </a:r>
            <a:r>
              <a:rPr lang="en-US" altLang="ja-JP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 algorithms</a:t>
            </a:r>
            <a:endParaRPr lang="en-US" sz="240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static:</a:t>
            </a:r>
            <a:r>
              <a:rPr lang="en-US" sz="2400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dynamic: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routes change more quickly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periodic update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in response to link cost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871"/>
            <a:ext cx="7772400" cy="629529"/>
          </a:xfrm>
        </p:spPr>
        <p:txBody>
          <a:bodyPr/>
          <a:lstStyle/>
          <a:p>
            <a:r>
              <a:rPr lang="en-GB" b="1" dirty="0"/>
              <a:t>ICMP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070400"/>
            <a:ext cx="719001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Control Message Protocol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companion to IP. Provides feedback from the network.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ICMP: Used by IP to send error and control messages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uses IP to send its messages (Not UDP)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does not report errors on ICMP messages.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reports error only on the first fragment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5" y="5125589"/>
            <a:ext cx="6514419" cy="1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8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871"/>
            <a:ext cx="7772400" cy="629529"/>
          </a:xfrm>
        </p:spPr>
        <p:txBody>
          <a:bodyPr/>
          <a:lstStyle/>
          <a:p>
            <a:r>
              <a:rPr lang="en-GB" b="1" dirty="0"/>
              <a:t>ICMP: Message Types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26" name="Picture 2" descr="Figure 8-2 All ICMP messages begin with 8-bit Type and Code fields, followed by a 16-bit Checksum that covers the entire message. The type and code values are different for ICMPv4 and ICMPv6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107"/>
            <a:ext cx="4546806" cy="171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87" y="1636939"/>
            <a:ext cx="4454319" cy="4963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353594"/>
            <a:ext cx="4076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8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397259"/>
            <a:ext cx="7772400" cy="629529"/>
          </a:xfrm>
        </p:spPr>
        <p:txBody>
          <a:bodyPr/>
          <a:lstStyle/>
          <a:p>
            <a:r>
              <a:rPr lang="en-GB" dirty="0"/>
              <a:t>ICMP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281" y="1026788"/>
            <a:ext cx="789463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Quench: Please slow down! I just dropped one of your datagrams.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Exceeded: Time to live field in one of your packets became zero.” or “Reassembly timer expired at the destination.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 Required: Datagram was longer than MTU and “No Fragment bit” was set.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Mask Request/Reply: What is the subnet mask on this net? Replied by “Address mask agent”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 uses ICMP echo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TTL expired</a:t>
            </a:r>
          </a:p>
        </p:txBody>
      </p:sp>
    </p:spTree>
    <p:extLst>
      <p:ext uri="{BB962C8B-B14F-4D97-AF65-F5344CB8AC3E}">
        <p14:creationId xmlns:p14="http://schemas.microsoft.com/office/powerpoint/2010/main" val="2904965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0444"/>
            <a:ext cx="7219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6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095" y="1426339"/>
            <a:ext cx="636814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Network Management?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Network Management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Network Managed?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 protocol</a:t>
            </a:r>
          </a:p>
        </p:txBody>
      </p:sp>
    </p:spTree>
    <p:extLst>
      <p:ext uri="{BB962C8B-B14F-4D97-AF65-F5344CB8AC3E}">
        <p14:creationId xmlns:p14="http://schemas.microsoft.com/office/powerpoint/2010/main" val="2821158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Network Management?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814" y="921961"/>
            <a:ext cx="83275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on Network = Data + Control + Management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Bytes/Messages sent by users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Bytes/messages added by the system to properly transfer the data (e.g., routing messages)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Optional messages to ensure that the network functions properly and to handle the issues arising from malfunction of any component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components function properly, control is still required but management is optional.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 of an interface card at a host or a router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traffic to aid in resource deployment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Detection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77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Components of Network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165050"/>
            <a:ext cx="821871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Fault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Detect, log, and respond to fault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conditions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Track and control which devices are on or off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Accounting Management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Monitor resource usage for records and billing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Management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Measure, report,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and control traffic, messages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Management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Enforce policy for access control, authentication, and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FCAPS</a:t>
            </a:r>
            <a:endParaRPr lang="en-GB" sz="2400" dirty="0">
              <a:solidFill>
                <a:srgbClr val="053CE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36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Network Managed?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785" y="1282555"/>
            <a:ext cx="8033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= Initialization, Monitoring,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Manager, Agents, and Management Information Base (MIB)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9" y="2824842"/>
            <a:ext cx="7734423" cy="31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4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 of Network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80" y="1185862"/>
            <a:ext cx="7194777" cy="5095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8352" y="6278047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A MIB is defined for each device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875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111044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Simple Gateway Management Protocol (SGMP) – RFC 1028 – Nov 1987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 = </a:t>
            </a:r>
            <a:r>
              <a:rPr lang="en-GB" sz="2400" b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</a:t>
            </a:r>
            <a:r>
              <a:rPr lang="en-GB" sz="2400" b="1" i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</a:t>
            </a:r>
            <a:r>
              <a:rPr lang="en-GB" sz="2400" b="1" i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GB" sz="2400" b="1" i="1" dirty="0">
                <a:solidFill>
                  <a:srgbClr val="053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 [Marshall Rose]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Management Protocol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 1058, April 1988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Five commands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035" y="3864322"/>
            <a:ext cx="7179129" cy="26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184400"/>
            <a:ext cx="8255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95400" y="715963"/>
            <a:ext cx="6740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smtClean="0">
                <a:solidFill>
                  <a:srgbClr val="333399"/>
                </a:solidFill>
                <a:latin typeface="Times New Roman" pitchFamily="-32" charset="0"/>
                <a:ea typeface="+mn-ea"/>
              </a:rPr>
              <a:t>Updating Routing Table for Router A</a:t>
            </a: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F350B1-4C52-436F-B816-CF5CB8DFDC15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SNMP protocol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054073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ways to convey MIB info, commands: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1" y="1867094"/>
            <a:ext cx="7505019" cy="4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9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4542"/>
            <a:ext cx="7772400" cy="629529"/>
          </a:xfrm>
        </p:spPr>
        <p:txBody>
          <a:bodyPr/>
          <a:lstStyle/>
          <a:p>
            <a:r>
              <a:rPr lang="en-GB" dirty="0"/>
              <a:t>SNMP Message Formats</a:t>
            </a:r>
            <a:br>
              <a:rPr lang="en-GB" dirty="0"/>
            </a:b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42" y="2027642"/>
            <a:ext cx="7275058" cy="35468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1030742" y="5959929"/>
            <a:ext cx="7275058" cy="4898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stealth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722911" y="5753246"/>
            <a:ext cx="1809528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SNMP PDU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8570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SNMP Summary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703925"/>
            <a:ext cx="80391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= Initialization, Monitoring, and Control</a:t>
            </a:r>
          </a:p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MIBs defined for each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 = Only 5 commands in the first version</a:t>
            </a:r>
          </a:p>
        </p:txBody>
      </p:sp>
    </p:spTree>
    <p:extLst>
      <p:ext uri="{BB962C8B-B14F-4D97-AF65-F5344CB8AC3E}">
        <p14:creationId xmlns:p14="http://schemas.microsoft.com/office/powerpoint/2010/main" val="7686639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Layer </a:t>
            </a: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958" y="1218911"/>
            <a:ext cx="8284029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Dijkstra’s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 allows path computation using link state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Bellman Ford’s algorithm allows path computation using distance vectors.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 is a link state IGP.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 is an EGP and uses path vectors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controllers use various algorithms for centralized computation of path and other policies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is IP control protocol is used to convey errors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 is the simple network management protocol to manage all devices and protocols in a network</a:t>
            </a:r>
          </a:p>
        </p:txBody>
      </p:sp>
    </p:spTree>
    <p:extLst>
      <p:ext uri="{BB962C8B-B14F-4D97-AF65-F5344CB8AC3E}">
        <p14:creationId xmlns:p14="http://schemas.microsoft.com/office/powerpoint/2010/main" val="33004431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0280178-63C1-4510-8E18-5351D9FE888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" y="478181"/>
            <a:ext cx="8733361" cy="59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7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8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7DE5A420-94CB-4CC1-A68A-27A0D0093B73}" type="slidenum">
              <a:rPr lang="en-US" smtClean="0">
                <a:ea typeface="MS PGothic" pitchFamily="34" charset="-128"/>
              </a:rPr>
              <a:pPr/>
              <a:t>75</a:t>
            </a:fld>
            <a:endParaRPr lang="en-US" smtClean="0">
              <a:ea typeface="MS PGothic" pitchFamily="34" charset="-128"/>
            </a:endParaRPr>
          </a:p>
        </p:txBody>
      </p:sp>
      <p:grpSp>
        <p:nvGrpSpPr>
          <p:cNvPr id="168964" name="Group 103"/>
          <p:cNvGrpSpPr>
            <a:grpSpLocks/>
          </p:cNvGrpSpPr>
          <p:nvPr/>
        </p:nvGrpSpPr>
        <p:grpSpPr bwMode="auto">
          <a:xfrm>
            <a:off x="1106488" y="2374900"/>
            <a:ext cx="5691187" cy="2765425"/>
            <a:chOff x="651" y="1471"/>
            <a:chExt cx="3585" cy="1742"/>
          </a:xfrm>
        </p:grpSpPr>
        <p:sp>
          <p:nvSpPr>
            <p:cNvPr id="168968" name="AutoShape 90"/>
            <p:cNvSpPr>
              <a:spLocks noChangeArrowheads="1"/>
            </p:cNvSpPr>
            <p:nvPr/>
          </p:nvSpPr>
          <p:spPr bwMode="auto">
            <a:xfrm>
              <a:off x="651" y="1471"/>
              <a:ext cx="717" cy="329"/>
            </a:xfrm>
            <a:prstGeom prst="irregularSeal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8969" name="Group 102"/>
            <p:cNvGrpSpPr>
              <a:grpSpLocks/>
            </p:cNvGrpSpPr>
            <p:nvPr/>
          </p:nvGrpSpPr>
          <p:grpSpPr bwMode="auto">
            <a:xfrm>
              <a:off x="714" y="1485"/>
              <a:ext cx="3522" cy="1728"/>
              <a:chOff x="535" y="738"/>
              <a:chExt cx="3522" cy="1728"/>
            </a:xfrm>
          </p:grpSpPr>
          <p:grpSp>
            <p:nvGrpSpPr>
              <p:cNvPr id="168970" name="Group 2"/>
              <p:cNvGrpSpPr>
                <a:grpSpLocks/>
              </p:cNvGrpSpPr>
              <p:nvPr/>
            </p:nvGrpSpPr>
            <p:grpSpPr bwMode="auto">
              <a:xfrm>
                <a:off x="1248" y="829"/>
                <a:ext cx="316" cy="212"/>
                <a:chOff x="2089" y="1712"/>
                <a:chExt cx="316" cy="212"/>
              </a:xfrm>
            </p:grpSpPr>
            <p:sp>
              <p:nvSpPr>
                <p:cNvPr id="169058" name="Oval 3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59" name="Line 4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60" name="Line 5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61" name="Rectangle 6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62" name="Oval 7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63" name="Group 8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6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6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R1</a:t>
                    </a:r>
                  </a:p>
                </p:txBody>
              </p:sp>
            </p:grpSp>
          </p:grpSp>
          <p:grpSp>
            <p:nvGrpSpPr>
              <p:cNvPr id="168971" name="Group 12"/>
              <p:cNvGrpSpPr>
                <a:grpSpLocks/>
              </p:cNvGrpSpPr>
              <p:nvPr/>
            </p:nvGrpSpPr>
            <p:grpSpPr bwMode="auto">
              <a:xfrm>
                <a:off x="1248" y="1235"/>
                <a:ext cx="316" cy="212"/>
                <a:chOff x="2089" y="1712"/>
                <a:chExt cx="316" cy="212"/>
              </a:xfrm>
            </p:grpSpPr>
            <p:sp>
              <p:nvSpPr>
                <p:cNvPr id="169050" name="Oval 13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51" name="Line 14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52" name="Line 15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53" name="Rectangle 16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54" name="Oval 17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55" name="Group 18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5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5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R2</a:t>
                    </a:r>
                  </a:p>
                </p:txBody>
              </p:sp>
            </p:grpSp>
          </p:grpSp>
          <p:grpSp>
            <p:nvGrpSpPr>
              <p:cNvPr id="168972" name="Group 21"/>
              <p:cNvGrpSpPr>
                <a:grpSpLocks/>
              </p:cNvGrpSpPr>
              <p:nvPr/>
            </p:nvGrpSpPr>
            <p:grpSpPr bwMode="auto">
              <a:xfrm>
                <a:off x="912" y="1725"/>
                <a:ext cx="316" cy="212"/>
                <a:chOff x="2089" y="1712"/>
                <a:chExt cx="316" cy="212"/>
              </a:xfrm>
            </p:grpSpPr>
            <p:sp>
              <p:nvSpPr>
                <p:cNvPr id="169042" name="Oval 22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43" name="Line 23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44" name="Line 24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46" name="Oval 26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47" name="Group 27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4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4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R3</a:t>
                    </a:r>
                  </a:p>
                </p:txBody>
              </p:sp>
            </p:grpSp>
          </p:grpSp>
          <p:grpSp>
            <p:nvGrpSpPr>
              <p:cNvPr id="168973" name="Group 30"/>
              <p:cNvGrpSpPr>
                <a:grpSpLocks/>
              </p:cNvGrpSpPr>
              <p:nvPr/>
            </p:nvGrpSpPr>
            <p:grpSpPr bwMode="auto">
              <a:xfrm>
                <a:off x="1581" y="1725"/>
                <a:ext cx="316" cy="212"/>
                <a:chOff x="2089" y="1712"/>
                <a:chExt cx="316" cy="212"/>
              </a:xfrm>
            </p:grpSpPr>
            <p:sp>
              <p:nvSpPr>
                <p:cNvPr id="169034" name="Oval 31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35" name="Line 32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36" name="Line 33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37" name="Rectangle 34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38" name="Oval 35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39" name="Group 36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4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4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R4</a:t>
                    </a:r>
                  </a:p>
                </p:txBody>
              </p:sp>
            </p:grpSp>
          </p:grpSp>
          <p:sp>
            <p:nvSpPr>
              <p:cNvPr id="168974" name="Line 39"/>
              <p:cNvSpPr>
                <a:spLocks noChangeShapeType="1"/>
              </p:cNvSpPr>
              <p:nvPr/>
            </p:nvSpPr>
            <p:spPr bwMode="auto">
              <a:xfrm>
                <a:off x="1404" y="984"/>
                <a:ext cx="0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5" name="Line 40"/>
              <p:cNvSpPr>
                <a:spLocks noChangeShapeType="1"/>
              </p:cNvSpPr>
              <p:nvPr/>
            </p:nvSpPr>
            <p:spPr bwMode="auto">
              <a:xfrm flipH="1">
                <a:off x="1097" y="1410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6" name="Line 41"/>
              <p:cNvSpPr>
                <a:spLocks noChangeShapeType="1"/>
              </p:cNvSpPr>
              <p:nvPr/>
            </p:nvSpPr>
            <p:spPr bwMode="auto">
              <a:xfrm>
                <a:off x="1423" y="1416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7" name="Text Box 42"/>
              <p:cNvSpPr txBox="1">
                <a:spLocks noChangeArrowheads="1"/>
              </p:cNvSpPr>
              <p:nvPr/>
            </p:nvSpPr>
            <p:spPr bwMode="auto">
              <a:xfrm>
                <a:off x="947" y="2062"/>
                <a:ext cx="8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/>
                  <a:t>source</a:t>
                </a:r>
                <a:br>
                  <a:rPr lang="en-US"/>
                </a:br>
                <a:r>
                  <a:rPr lang="en-US"/>
                  <a:t>duplication</a:t>
                </a:r>
              </a:p>
            </p:txBody>
          </p:sp>
          <p:sp>
            <p:nvSpPr>
              <p:cNvPr id="168978" name="Line 43"/>
              <p:cNvSpPr>
                <a:spLocks noChangeShapeType="1"/>
              </p:cNvSpPr>
              <p:nvPr/>
            </p:nvSpPr>
            <p:spPr bwMode="auto">
              <a:xfrm flipH="1">
                <a:off x="1442" y="1012"/>
                <a:ext cx="5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9" name="Freeform 44"/>
              <p:cNvSpPr>
                <a:spLocks/>
              </p:cNvSpPr>
              <p:nvPr/>
            </p:nvSpPr>
            <p:spPr bwMode="auto">
              <a:xfrm>
                <a:off x="1510" y="1006"/>
                <a:ext cx="286" cy="744"/>
              </a:xfrm>
              <a:custGeom>
                <a:avLst/>
                <a:gdLst>
                  <a:gd name="T0" fmla="*/ 0 w 286"/>
                  <a:gd name="T1" fmla="*/ 0 h 744"/>
                  <a:gd name="T2" fmla="*/ 11 w 286"/>
                  <a:gd name="T3" fmla="*/ 425 h 744"/>
                  <a:gd name="T4" fmla="*/ 286 w 286"/>
                  <a:gd name="T5" fmla="*/ 744 h 744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744"/>
                  <a:gd name="T11" fmla="*/ 286 w 286"/>
                  <a:gd name="T12" fmla="*/ 744 h 7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744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0" name="Freeform 45"/>
              <p:cNvSpPr>
                <a:spLocks/>
              </p:cNvSpPr>
              <p:nvPr/>
            </p:nvSpPr>
            <p:spPr bwMode="auto">
              <a:xfrm flipH="1">
                <a:off x="1013" y="1001"/>
                <a:ext cx="286" cy="744"/>
              </a:xfrm>
              <a:custGeom>
                <a:avLst/>
                <a:gdLst>
                  <a:gd name="T0" fmla="*/ 0 w 286"/>
                  <a:gd name="T1" fmla="*/ 0 h 744"/>
                  <a:gd name="T2" fmla="*/ 11 w 286"/>
                  <a:gd name="T3" fmla="*/ 425 h 744"/>
                  <a:gd name="T4" fmla="*/ 286 w 286"/>
                  <a:gd name="T5" fmla="*/ 744 h 744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744"/>
                  <a:gd name="T11" fmla="*/ 286 w 286"/>
                  <a:gd name="T12" fmla="*/ 744 h 7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744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8981" name="Group 46"/>
              <p:cNvGrpSpPr>
                <a:grpSpLocks/>
              </p:cNvGrpSpPr>
              <p:nvPr/>
            </p:nvGrpSpPr>
            <p:grpSpPr bwMode="auto">
              <a:xfrm>
                <a:off x="2837" y="831"/>
                <a:ext cx="316" cy="212"/>
                <a:chOff x="2089" y="1712"/>
                <a:chExt cx="316" cy="212"/>
              </a:xfrm>
            </p:grpSpPr>
            <p:sp>
              <p:nvSpPr>
                <p:cNvPr id="169026" name="Oval 47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27" name="Line 48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28" name="Line 49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29" name="Rectangle 50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30" name="Oval 51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31" name="Group 52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3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33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R1</a:t>
                    </a:r>
                  </a:p>
                </p:txBody>
              </p:sp>
            </p:grpSp>
          </p:grpSp>
          <p:grpSp>
            <p:nvGrpSpPr>
              <p:cNvPr id="168982" name="Group 55"/>
              <p:cNvGrpSpPr>
                <a:grpSpLocks/>
              </p:cNvGrpSpPr>
              <p:nvPr/>
            </p:nvGrpSpPr>
            <p:grpSpPr bwMode="auto">
              <a:xfrm>
                <a:off x="2837" y="1231"/>
                <a:ext cx="316" cy="212"/>
                <a:chOff x="2089" y="1712"/>
                <a:chExt cx="316" cy="212"/>
              </a:xfrm>
            </p:grpSpPr>
            <p:sp>
              <p:nvSpPr>
                <p:cNvPr id="169018" name="Oval 56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19" name="Line 57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20" name="Line 58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2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22" name="Oval 60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23" name="Group 61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2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2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R2</a:t>
                    </a:r>
                  </a:p>
                </p:txBody>
              </p:sp>
            </p:grpSp>
          </p:grpSp>
          <p:grpSp>
            <p:nvGrpSpPr>
              <p:cNvPr id="168983" name="Group 64"/>
              <p:cNvGrpSpPr>
                <a:grpSpLocks/>
              </p:cNvGrpSpPr>
              <p:nvPr/>
            </p:nvGrpSpPr>
            <p:grpSpPr bwMode="auto">
              <a:xfrm>
                <a:off x="2501" y="1721"/>
                <a:ext cx="316" cy="212"/>
                <a:chOff x="2089" y="1712"/>
                <a:chExt cx="316" cy="212"/>
              </a:xfrm>
            </p:grpSpPr>
            <p:sp>
              <p:nvSpPr>
                <p:cNvPr id="169010" name="Oval 65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11" name="Line 66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12" name="Line 67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13" name="Rectangle 68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14" name="Oval 69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15" name="Group 70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16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17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R3</a:t>
                    </a:r>
                  </a:p>
                </p:txBody>
              </p:sp>
            </p:grpSp>
          </p:grpSp>
          <p:grpSp>
            <p:nvGrpSpPr>
              <p:cNvPr id="168984" name="Group 73"/>
              <p:cNvGrpSpPr>
                <a:grpSpLocks/>
              </p:cNvGrpSpPr>
              <p:nvPr/>
            </p:nvGrpSpPr>
            <p:grpSpPr bwMode="auto">
              <a:xfrm>
                <a:off x="3170" y="1721"/>
                <a:ext cx="316" cy="212"/>
                <a:chOff x="2089" y="1712"/>
                <a:chExt cx="316" cy="212"/>
              </a:xfrm>
            </p:grpSpPr>
            <p:sp>
              <p:nvSpPr>
                <p:cNvPr id="169002" name="Oval 74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03" name="Line 75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04" name="Line 76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005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9006" name="Oval 78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9007" name="Group 79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16900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0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R4</a:t>
                    </a:r>
                  </a:p>
                </p:txBody>
              </p:sp>
            </p:grpSp>
          </p:grpSp>
          <p:sp>
            <p:nvSpPr>
              <p:cNvPr id="168985" name="Line 82"/>
              <p:cNvSpPr>
                <a:spLocks noChangeShapeType="1"/>
              </p:cNvSpPr>
              <p:nvPr/>
            </p:nvSpPr>
            <p:spPr bwMode="auto">
              <a:xfrm>
                <a:off x="2993" y="980"/>
                <a:ext cx="0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6" name="Line 83"/>
              <p:cNvSpPr>
                <a:spLocks noChangeShapeType="1"/>
              </p:cNvSpPr>
              <p:nvPr/>
            </p:nvSpPr>
            <p:spPr bwMode="auto">
              <a:xfrm flipH="1">
                <a:off x="2686" y="1406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7" name="Line 84"/>
              <p:cNvSpPr>
                <a:spLocks noChangeShapeType="1"/>
              </p:cNvSpPr>
              <p:nvPr/>
            </p:nvSpPr>
            <p:spPr bwMode="auto">
              <a:xfrm>
                <a:off x="3012" y="1412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8" name="Text Box 85"/>
              <p:cNvSpPr txBox="1">
                <a:spLocks noChangeArrowheads="1"/>
              </p:cNvSpPr>
              <p:nvPr/>
            </p:nvSpPr>
            <p:spPr bwMode="auto">
              <a:xfrm>
                <a:off x="2880" y="2058"/>
                <a:ext cx="8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/>
                  <a:t>in-network</a:t>
                </a:r>
              </a:p>
              <a:p>
                <a:pPr algn="ctr" eaLnBrk="1" hangingPunct="1"/>
                <a:r>
                  <a:rPr lang="en-US"/>
                  <a:t>duplication</a:t>
                </a:r>
              </a:p>
            </p:txBody>
          </p:sp>
          <p:sp>
            <p:nvSpPr>
              <p:cNvPr id="168989" name="Line 86"/>
              <p:cNvSpPr>
                <a:spLocks noChangeShapeType="1"/>
              </p:cNvSpPr>
              <p:nvPr/>
            </p:nvSpPr>
            <p:spPr bwMode="auto">
              <a:xfrm flipH="1">
                <a:off x="3031" y="1008"/>
                <a:ext cx="5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0" name="Freeform 87"/>
              <p:cNvSpPr>
                <a:spLocks/>
              </p:cNvSpPr>
              <p:nvPr/>
            </p:nvSpPr>
            <p:spPr bwMode="auto">
              <a:xfrm>
                <a:off x="3104" y="1405"/>
                <a:ext cx="275" cy="319"/>
              </a:xfrm>
              <a:custGeom>
                <a:avLst/>
                <a:gdLst>
                  <a:gd name="T0" fmla="*/ 0 w 275"/>
                  <a:gd name="T1" fmla="*/ 0 h 319"/>
                  <a:gd name="T2" fmla="*/ 275 w 275"/>
                  <a:gd name="T3" fmla="*/ 319 h 319"/>
                  <a:gd name="T4" fmla="*/ 0 60000 65536"/>
                  <a:gd name="T5" fmla="*/ 0 60000 65536"/>
                  <a:gd name="T6" fmla="*/ 0 w 275"/>
                  <a:gd name="T7" fmla="*/ 0 h 319"/>
                  <a:gd name="T8" fmla="*/ 275 w 275"/>
                  <a:gd name="T9" fmla="*/ 319 h 3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5" h="319">
                    <a:moveTo>
                      <a:pt x="0" y="0"/>
                    </a:moveTo>
                    <a:lnTo>
                      <a:pt x="275" y="31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1" name="Freeform 88"/>
              <p:cNvSpPr>
                <a:spLocks/>
              </p:cNvSpPr>
              <p:nvPr/>
            </p:nvSpPr>
            <p:spPr bwMode="auto">
              <a:xfrm>
                <a:off x="2602" y="1422"/>
                <a:ext cx="275" cy="319"/>
              </a:xfrm>
              <a:custGeom>
                <a:avLst/>
                <a:gdLst>
                  <a:gd name="T0" fmla="*/ 275 w 275"/>
                  <a:gd name="T1" fmla="*/ 0 h 319"/>
                  <a:gd name="T2" fmla="*/ 0 w 275"/>
                  <a:gd name="T3" fmla="*/ 319 h 319"/>
                  <a:gd name="T4" fmla="*/ 0 60000 65536"/>
                  <a:gd name="T5" fmla="*/ 0 60000 65536"/>
                  <a:gd name="T6" fmla="*/ 0 w 275"/>
                  <a:gd name="T7" fmla="*/ 0 h 319"/>
                  <a:gd name="T8" fmla="*/ 275 w 275"/>
                  <a:gd name="T9" fmla="*/ 319 h 3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5" h="319">
                    <a:moveTo>
                      <a:pt x="275" y="0"/>
                    </a:moveTo>
                    <a:lnTo>
                      <a:pt x="0" y="31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2" name="Text Box 89"/>
              <p:cNvSpPr txBox="1">
                <a:spLocks noChangeArrowheads="1"/>
              </p:cNvSpPr>
              <p:nvPr/>
            </p:nvSpPr>
            <p:spPr bwMode="auto">
              <a:xfrm>
                <a:off x="1701" y="738"/>
                <a:ext cx="10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/>
                  <a:t>duplicate</a:t>
                </a:r>
              </a:p>
              <a:p>
                <a:pPr algn="ctr" eaLnBrk="1" hangingPunct="1"/>
                <a:r>
                  <a:rPr lang="en-US" sz="1200"/>
                  <a:t>creation/transmission</a:t>
                </a:r>
              </a:p>
            </p:txBody>
          </p:sp>
          <p:sp>
            <p:nvSpPr>
              <p:cNvPr id="168993" name="Text Box 91"/>
              <p:cNvSpPr txBox="1">
                <a:spLocks noChangeArrowheads="1"/>
              </p:cNvSpPr>
              <p:nvPr/>
            </p:nvSpPr>
            <p:spPr bwMode="auto">
              <a:xfrm>
                <a:off x="535" y="791"/>
                <a:ext cx="56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FF0000"/>
                    </a:solidFill>
                  </a:rPr>
                  <a:t>duplicate</a:t>
                </a:r>
              </a:p>
            </p:txBody>
          </p:sp>
          <p:sp>
            <p:nvSpPr>
              <p:cNvPr id="168994" name="Oval 92"/>
              <p:cNvSpPr>
                <a:spLocks noChangeArrowheads="1"/>
              </p:cNvSpPr>
              <p:nvPr/>
            </p:nvSpPr>
            <p:spPr bwMode="auto">
              <a:xfrm>
                <a:off x="1179" y="980"/>
                <a:ext cx="442" cy="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95" name="Line 93"/>
              <p:cNvSpPr>
                <a:spLocks noChangeShapeType="1"/>
              </p:cNvSpPr>
              <p:nvPr/>
            </p:nvSpPr>
            <p:spPr bwMode="auto">
              <a:xfrm flipH="1" flipV="1">
                <a:off x="1035" y="946"/>
                <a:ext cx="145" cy="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6" name="AutoShape 94"/>
              <p:cNvSpPr>
                <a:spLocks noChangeArrowheads="1"/>
              </p:cNvSpPr>
              <p:nvPr/>
            </p:nvSpPr>
            <p:spPr bwMode="auto">
              <a:xfrm>
                <a:off x="3340" y="1020"/>
                <a:ext cx="717" cy="329"/>
              </a:xfrm>
              <a:prstGeom prst="irregularSeal1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97" name="Text Box 95"/>
              <p:cNvSpPr txBox="1">
                <a:spLocks noChangeArrowheads="1"/>
              </p:cNvSpPr>
              <p:nvPr/>
            </p:nvSpPr>
            <p:spPr bwMode="auto">
              <a:xfrm>
                <a:off x="3421" y="1083"/>
                <a:ext cx="56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FF0000"/>
                    </a:solidFill>
                  </a:rPr>
                  <a:t>duplicate</a:t>
                </a:r>
              </a:p>
            </p:txBody>
          </p:sp>
          <p:sp>
            <p:nvSpPr>
              <p:cNvPr id="168998" name="Oval 96"/>
              <p:cNvSpPr>
                <a:spLocks noChangeArrowheads="1"/>
              </p:cNvSpPr>
              <p:nvPr/>
            </p:nvSpPr>
            <p:spPr bwMode="auto">
              <a:xfrm>
                <a:off x="2662" y="1389"/>
                <a:ext cx="694" cy="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99" name="Line 97"/>
              <p:cNvSpPr>
                <a:spLocks noChangeShapeType="1"/>
              </p:cNvSpPr>
              <p:nvPr/>
            </p:nvSpPr>
            <p:spPr bwMode="auto">
              <a:xfrm flipH="1">
                <a:off x="3334" y="1294"/>
                <a:ext cx="161" cy="1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0" name="Line 98"/>
              <p:cNvSpPr>
                <a:spLocks noChangeShapeType="1"/>
              </p:cNvSpPr>
              <p:nvPr/>
            </p:nvSpPr>
            <p:spPr bwMode="auto">
              <a:xfrm>
                <a:off x="1226" y="1825"/>
                <a:ext cx="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1" name="Line 99"/>
              <p:cNvSpPr>
                <a:spLocks noChangeShapeType="1"/>
              </p:cNvSpPr>
              <p:nvPr/>
            </p:nvSpPr>
            <p:spPr bwMode="auto">
              <a:xfrm>
                <a:off x="2816" y="1824"/>
                <a:ext cx="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6982" name="Rectangle 100"/>
          <p:cNvSpPr>
            <a:spLocks noGrp="1" noChangeArrowheads="1"/>
          </p:cNvSpPr>
          <p:nvPr>
            <p:ph type="title"/>
          </p:nvPr>
        </p:nvSpPr>
        <p:spPr>
          <a:xfrm>
            <a:off x="479425" y="13811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Broadcast routing</a:t>
            </a:r>
          </a:p>
        </p:txBody>
      </p:sp>
      <p:sp>
        <p:nvSpPr>
          <p:cNvPr id="126983" name="Rectangle 101"/>
          <p:cNvSpPr>
            <a:spLocks noGrp="1" noChangeArrowheads="1"/>
          </p:cNvSpPr>
          <p:nvPr>
            <p:ph type="body" idx="1"/>
          </p:nvPr>
        </p:nvSpPr>
        <p:spPr>
          <a:xfrm>
            <a:off x="463550" y="1109663"/>
            <a:ext cx="8577263" cy="965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deliver packets from source to all other nodes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source duplication is inefficient:</a:t>
            </a:r>
          </a:p>
        </p:txBody>
      </p:sp>
      <p:sp>
        <p:nvSpPr>
          <p:cNvPr id="168967" name="Rectangle 104"/>
          <p:cNvSpPr>
            <a:spLocks noChangeArrowheads="1"/>
          </p:cNvSpPr>
          <p:nvPr/>
        </p:nvSpPr>
        <p:spPr bwMode="auto">
          <a:xfrm>
            <a:off x="479425" y="5249863"/>
            <a:ext cx="81200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source duplication: how does source determine recipient addresses?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69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81C07E78-7F6E-430E-898B-49A97D83B863}" type="slidenum">
              <a:rPr lang="en-US" smtClean="0">
                <a:ea typeface="MS PGothic" pitchFamily="34" charset="-128"/>
              </a:rPr>
              <a:pPr/>
              <a:t>76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87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In-network duplication</a:t>
            </a:r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flooding:</a:t>
            </a:r>
            <a:r>
              <a:rPr lang="en-US" smtClean="0">
                <a:latin typeface="Arial" charset="0"/>
                <a:cs typeface="Arial" charset="0"/>
              </a:rPr>
              <a:t> when node receives broadcast packet, sends copy to all neighbors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problems: cycles &amp; broadcast storm</a:t>
            </a:r>
          </a:p>
          <a:p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controlled flooding:</a:t>
            </a:r>
            <a:r>
              <a:rPr lang="en-US" smtClean="0">
                <a:latin typeface="Arial" charset="0"/>
                <a:cs typeface="Arial" charset="0"/>
              </a:rPr>
              <a:t> node only broadcasts pkt if it hasn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t broadcast same packet before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node keeps track of packet ids already broadacsted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or reverse path forwarding (RPF): only forward packet if it arrived on shortest path between node and source</a:t>
            </a:r>
          </a:p>
          <a:p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spanning tree: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no redundant packets received by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1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997E85E7-AA51-4F1B-9423-4ABCA1B606C1}" type="slidenum">
              <a:rPr lang="en-US" smtClean="0">
                <a:ea typeface="MS PGothic" pitchFamily="34" charset="-128"/>
              </a:rPr>
              <a:pPr/>
              <a:t>77</a:t>
            </a:fld>
            <a:endParaRPr lang="en-US" smtClean="0">
              <a:ea typeface="MS PGothic" pitchFamily="34" charset="-128"/>
            </a:endParaRPr>
          </a:p>
        </p:txBody>
      </p:sp>
      <p:grpSp>
        <p:nvGrpSpPr>
          <p:cNvPr id="171012" name="Group 160"/>
          <p:cNvGrpSpPr>
            <a:grpSpLocks/>
          </p:cNvGrpSpPr>
          <p:nvPr/>
        </p:nvGrpSpPr>
        <p:grpSpPr bwMode="auto">
          <a:xfrm>
            <a:off x="1049338" y="3211513"/>
            <a:ext cx="6788150" cy="2754312"/>
            <a:chOff x="547" y="636"/>
            <a:chExt cx="4276" cy="1735"/>
          </a:xfrm>
        </p:grpSpPr>
        <p:grpSp>
          <p:nvGrpSpPr>
            <p:cNvPr id="171015" name="Group 3"/>
            <p:cNvGrpSpPr>
              <a:grpSpLocks/>
            </p:cNvGrpSpPr>
            <p:nvPr/>
          </p:nvGrpSpPr>
          <p:grpSpPr bwMode="auto">
            <a:xfrm>
              <a:off x="669" y="636"/>
              <a:ext cx="1796" cy="1482"/>
              <a:chOff x="1383" y="762"/>
              <a:chExt cx="1796" cy="1482"/>
            </a:xfrm>
          </p:grpSpPr>
          <p:sp>
            <p:nvSpPr>
              <p:cNvPr id="171095" name="Line 4"/>
              <p:cNvSpPr>
                <a:spLocks noChangeShapeType="1"/>
              </p:cNvSpPr>
              <p:nvPr/>
            </p:nvSpPr>
            <p:spPr bwMode="auto">
              <a:xfrm>
                <a:off x="2550" y="1192"/>
                <a:ext cx="213" cy="42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6" name="Line 5"/>
              <p:cNvSpPr>
                <a:spLocks noChangeShapeType="1"/>
              </p:cNvSpPr>
              <p:nvPr/>
            </p:nvSpPr>
            <p:spPr bwMode="auto">
              <a:xfrm>
                <a:off x="2774" y="1633"/>
                <a:ext cx="216" cy="4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7" name="Line 6"/>
              <p:cNvSpPr>
                <a:spLocks noChangeShapeType="1"/>
              </p:cNvSpPr>
              <p:nvPr/>
            </p:nvSpPr>
            <p:spPr bwMode="auto">
              <a:xfrm flipH="1">
                <a:off x="2287" y="1679"/>
                <a:ext cx="379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8" name="Line 7"/>
              <p:cNvSpPr>
                <a:spLocks noChangeShapeType="1"/>
              </p:cNvSpPr>
              <p:nvPr/>
            </p:nvSpPr>
            <p:spPr bwMode="auto">
              <a:xfrm flipH="1">
                <a:off x="1622" y="1851"/>
                <a:ext cx="4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9" name="Line 8"/>
              <p:cNvSpPr>
                <a:spLocks noChangeShapeType="1"/>
              </p:cNvSpPr>
              <p:nvPr/>
            </p:nvSpPr>
            <p:spPr bwMode="auto">
              <a:xfrm flipH="1" flipV="1">
                <a:off x="1896" y="1339"/>
                <a:ext cx="171" cy="45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00" name="Line 9"/>
              <p:cNvSpPr>
                <a:spLocks noChangeShapeType="1"/>
              </p:cNvSpPr>
              <p:nvPr/>
            </p:nvSpPr>
            <p:spPr bwMode="auto">
              <a:xfrm flipV="1">
                <a:off x="2004" y="1187"/>
                <a:ext cx="4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01" name="Line 10"/>
              <p:cNvSpPr>
                <a:spLocks noChangeShapeType="1"/>
              </p:cNvSpPr>
              <p:nvPr/>
            </p:nvSpPr>
            <p:spPr bwMode="auto">
              <a:xfrm>
                <a:off x="2226" y="900"/>
                <a:ext cx="279" cy="25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1102" name="Group 11"/>
              <p:cNvGrpSpPr>
                <a:grpSpLocks/>
              </p:cNvGrpSpPr>
              <p:nvPr/>
            </p:nvGrpSpPr>
            <p:grpSpPr bwMode="auto">
              <a:xfrm>
                <a:off x="1941" y="762"/>
                <a:ext cx="316" cy="212"/>
                <a:chOff x="2089" y="1712"/>
                <a:chExt cx="316" cy="212"/>
              </a:xfrm>
            </p:grpSpPr>
            <p:sp>
              <p:nvSpPr>
                <p:cNvPr id="171164" name="Oval 12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65" name="Line 13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66" name="Line 14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6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68" name="Oval 16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69" name="Group 17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7117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7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A</a:t>
                    </a:r>
                  </a:p>
                </p:txBody>
              </p:sp>
            </p:grpSp>
          </p:grpSp>
          <p:grpSp>
            <p:nvGrpSpPr>
              <p:cNvPr id="171103" name="Group 20"/>
              <p:cNvGrpSpPr>
                <a:grpSpLocks/>
              </p:cNvGrpSpPr>
              <p:nvPr/>
            </p:nvGrpSpPr>
            <p:grpSpPr bwMode="auto">
              <a:xfrm>
                <a:off x="2389" y="1082"/>
                <a:ext cx="316" cy="212"/>
                <a:chOff x="2089" y="1712"/>
                <a:chExt cx="316" cy="212"/>
              </a:xfrm>
            </p:grpSpPr>
            <p:sp>
              <p:nvSpPr>
                <p:cNvPr id="171156" name="Oval 21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57" name="Line 22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58" name="Line 23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59" name="Rectangle 24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60" name="Oval 25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61" name="Group 26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7116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6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B</a:t>
                    </a:r>
                  </a:p>
                </p:txBody>
              </p:sp>
            </p:grpSp>
          </p:grpSp>
          <p:grpSp>
            <p:nvGrpSpPr>
              <p:cNvPr id="171104" name="Group 29"/>
              <p:cNvGrpSpPr>
                <a:grpSpLocks/>
              </p:cNvGrpSpPr>
              <p:nvPr/>
            </p:nvGrpSpPr>
            <p:grpSpPr bwMode="auto">
              <a:xfrm>
                <a:off x="2863" y="2032"/>
                <a:ext cx="316" cy="212"/>
                <a:chOff x="2089" y="1712"/>
                <a:chExt cx="316" cy="212"/>
              </a:xfrm>
            </p:grpSpPr>
            <p:sp>
              <p:nvSpPr>
                <p:cNvPr id="171148" name="Oval 30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49" name="Line 31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50" name="Line 32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51" name="Rectangle 33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52" name="Oval 34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53" name="Group 35"/>
                <p:cNvGrpSpPr>
                  <a:grpSpLocks/>
                </p:cNvGrpSpPr>
                <p:nvPr/>
              </p:nvGrpSpPr>
              <p:grpSpPr bwMode="auto">
                <a:xfrm>
                  <a:off x="2135" y="1712"/>
                  <a:ext cx="216" cy="212"/>
                  <a:chOff x="2948" y="2456"/>
                  <a:chExt cx="219" cy="212"/>
                </a:xfrm>
              </p:grpSpPr>
              <p:sp>
                <p:nvSpPr>
                  <p:cNvPr id="17115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5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456"/>
                    <a:ext cx="219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G</a:t>
                    </a:r>
                  </a:p>
                </p:txBody>
              </p:sp>
            </p:grpSp>
          </p:grpSp>
          <p:grpSp>
            <p:nvGrpSpPr>
              <p:cNvPr id="171105" name="Group 38"/>
              <p:cNvGrpSpPr>
                <a:grpSpLocks/>
              </p:cNvGrpSpPr>
              <p:nvPr/>
            </p:nvGrpSpPr>
            <p:grpSpPr bwMode="auto">
              <a:xfrm>
                <a:off x="2651" y="1574"/>
                <a:ext cx="316" cy="212"/>
                <a:chOff x="2089" y="1712"/>
                <a:chExt cx="316" cy="212"/>
              </a:xfrm>
            </p:grpSpPr>
            <p:sp>
              <p:nvSpPr>
                <p:cNvPr id="171140" name="Oval 39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41" name="Line 40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42" name="Line 41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43" name="Rectangle 42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44" name="Oval 43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45" name="Group 44"/>
                <p:cNvGrpSpPr>
                  <a:grpSpLocks/>
                </p:cNvGrpSpPr>
                <p:nvPr/>
              </p:nvGrpSpPr>
              <p:grpSpPr bwMode="auto">
                <a:xfrm>
                  <a:off x="2139" y="1712"/>
                  <a:ext cx="208" cy="212"/>
                  <a:chOff x="2952" y="2456"/>
                  <a:chExt cx="211" cy="212"/>
                </a:xfrm>
              </p:grpSpPr>
              <p:sp>
                <p:nvSpPr>
                  <p:cNvPr id="17114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4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" y="2456"/>
                    <a:ext cx="211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D</a:t>
                    </a:r>
                  </a:p>
                </p:txBody>
              </p:sp>
            </p:grpSp>
          </p:grpSp>
          <p:grpSp>
            <p:nvGrpSpPr>
              <p:cNvPr id="171106" name="Group 47"/>
              <p:cNvGrpSpPr>
                <a:grpSpLocks/>
              </p:cNvGrpSpPr>
              <p:nvPr/>
            </p:nvGrpSpPr>
            <p:grpSpPr bwMode="auto">
              <a:xfrm>
                <a:off x="1989" y="1739"/>
                <a:ext cx="316" cy="212"/>
                <a:chOff x="2089" y="1712"/>
                <a:chExt cx="316" cy="212"/>
              </a:xfrm>
            </p:grpSpPr>
            <p:sp>
              <p:nvSpPr>
                <p:cNvPr id="171132" name="Oval 4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3" name="Line 4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4" name="Line 5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5" name="Rectangle 5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36" name="Oval 5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37" name="Group 53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7113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E</a:t>
                    </a:r>
                  </a:p>
                </p:txBody>
              </p:sp>
            </p:grpSp>
          </p:grpSp>
          <p:sp>
            <p:nvSpPr>
              <p:cNvPr id="171107" name="Line 56"/>
              <p:cNvSpPr>
                <a:spLocks noChangeShapeType="1"/>
              </p:cNvSpPr>
              <p:nvPr/>
            </p:nvSpPr>
            <p:spPr bwMode="auto">
              <a:xfrm flipH="1">
                <a:off x="1616" y="939"/>
                <a:ext cx="425" cy="8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1108" name="Group 57"/>
              <p:cNvGrpSpPr>
                <a:grpSpLocks/>
              </p:cNvGrpSpPr>
              <p:nvPr/>
            </p:nvGrpSpPr>
            <p:grpSpPr bwMode="auto">
              <a:xfrm>
                <a:off x="1717" y="1204"/>
                <a:ext cx="316" cy="212"/>
                <a:chOff x="2089" y="1712"/>
                <a:chExt cx="316" cy="212"/>
              </a:xfrm>
            </p:grpSpPr>
            <p:sp>
              <p:nvSpPr>
                <p:cNvPr id="171124" name="Oval 5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25" name="Line 5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26" name="Line 6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27" name="Rectangle 6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28" name="Oval 6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29" name="Group 63"/>
                <p:cNvGrpSpPr>
                  <a:grpSpLocks/>
                </p:cNvGrpSpPr>
                <p:nvPr/>
              </p:nvGrpSpPr>
              <p:grpSpPr bwMode="auto">
                <a:xfrm>
                  <a:off x="2152" y="1712"/>
                  <a:ext cx="180" cy="212"/>
                  <a:chOff x="2965" y="2456"/>
                  <a:chExt cx="183" cy="212"/>
                </a:xfrm>
              </p:grpSpPr>
              <p:sp>
                <p:nvSpPr>
                  <p:cNvPr id="17113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31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456"/>
                    <a:ext cx="183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c</a:t>
                    </a:r>
                  </a:p>
                </p:txBody>
              </p:sp>
            </p:grpSp>
          </p:grpSp>
          <p:grpSp>
            <p:nvGrpSpPr>
              <p:cNvPr id="171109" name="Group 66"/>
              <p:cNvGrpSpPr>
                <a:grpSpLocks/>
              </p:cNvGrpSpPr>
              <p:nvPr/>
            </p:nvGrpSpPr>
            <p:grpSpPr bwMode="auto">
              <a:xfrm>
                <a:off x="1383" y="1743"/>
                <a:ext cx="316" cy="212"/>
                <a:chOff x="2089" y="1712"/>
                <a:chExt cx="316" cy="212"/>
              </a:xfrm>
            </p:grpSpPr>
            <p:sp>
              <p:nvSpPr>
                <p:cNvPr id="171116" name="Oval 67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17" name="Line 68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18" name="Line 69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19" name="Rectangle 70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1120" name="Oval 71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21" name="Group 72"/>
                <p:cNvGrpSpPr>
                  <a:grpSpLocks/>
                </p:cNvGrpSpPr>
                <p:nvPr/>
              </p:nvGrpSpPr>
              <p:grpSpPr bwMode="auto">
                <a:xfrm>
                  <a:off x="2145" y="1712"/>
                  <a:ext cx="194" cy="212"/>
                  <a:chOff x="2958" y="2456"/>
                  <a:chExt cx="197" cy="212"/>
                </a:xfrm>
              </p:grpSpPr>
              <p:sp>
                <p:nvSpPr>
                  <p:cNvPr id="171122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23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56"/>
                    <a:ext cx="197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/>
                      <a:t>F</a:t>
                    </a:r>
                  </a:p>
                </p:txBody>
              </p:sp>
            </p:grpSp>
          </p:grpSp>
          <p:sp>
            <p:nvSpPr>
              <p:cNvPr id="171110" name="Line 75"/>
              <p:cNvSpPr>
                <a:spLocks noChangeShapeType="1"/>
              </p:cNvSpPr>
              <p:nvPr/>
            </p:nvSpPr>
            <p:spPr bwMode="auto">
              <a:xfrm flipH="1">
                <a:off x="1862" y="951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11" name="Line 76"/>
              <p:cNvSpPr>
                <a:spLocks noChangeShapeType="1"/>
              </p:cNvSpPr>
              <p:nvPr/>
            </p:nvSpPr>
            <p:spPr bwMode="auto">
              <a:xfrm flipH="1">
                <a:off x="1622" y="1439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12" name="Line 77"/>
              <p:cNvSpPr>
                <a:spLocks noChangeShapeType="1"/>
              </p:cNvSpPr>
              <p:nvPr/>
            </p:nvSpPr>
            <p:spPr bwMode="auto">
              <a:xfrm>
                <a:off x="2283" y="881"/>
                <a:ext cx="179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13" name="Line 78"/>
              <p:cNvSpPr>
                <a:spLocks noChangeShapeType="1"/>
              </p:cNvSpPr>
              <p:nvPr/>
            </p:nvSpPr>
            <p:spPr bwMode="auto">
              <a:xfrm>
                <a:off x="2647" y="1274"/>
                <a:ext cx="142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14" name="Line 79"/>
              <p:cNvSpPr>
                <a:spLocks noChangeShapeType="1"/>
              </p:cNvSpPr>
              <p:nvPr/>
            </p:nvSpPr>
            <p:spPr bwMode="auto">
              <a:xfrm>
                <a:off x="2899" y="1782"/>
                <a:ext cx="11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15" name="Line 80"/>
              <p:cNvSpPr>
                <a:spLocks noChangeShapeType="1"/>
              </p:cNvSpPr>
              <p:nvPr/>
            </p:nvSpPr>
            <p:spPr bwMode="auto">
              <a:xfrm>
                <a:off x="1987" y="1427"/>
                <a:ext cx="109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1016" name="Line 81"/>
            <p:cNvSpPr>
              <a:spLocks noChangeShapeType="1"/>
            </p:cNvSpPr>
            <p:nvPr/>
          </p:nvSpPr>
          <p:spPr bwMode="auto">
            <a:xfrm>
              <a:off x="4188" y="1078"/>
              <a:ext cx="213" cy="4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17" name="Line 82"/>
            <p:cNvSpPr>
              <a:spLocks noChangeShapeType="1"/>
            </p:cNvSpPr>
            <p:nvPr/>
          </p:nvSpPr>
          <p:spPr bwMode="auto">
            <a:xfrm>
              <a:off x="4412" y="1519"/>
              <a:ext cx="216" cy="4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18" name="Line 83"/>
            <p:cNvSpPr>
              <a:spLocks noChangeShapeType="1"/>
            </p:cNvSpPr>
            <p:nvPr/>
          </p:nvSpPr>
          <p:spPr bwMode="auto">
            <a:xfrm flipH="1">
              <a:off x="3925" y="1565"/>
              <a:ext cx="379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19" name="Line 84"/>
            <p:cNvSpPr>
              <a:spLocks noChangeShapeType="1"/>
            </p:cNvSpPr>
            <p:nvPr/>
          </p:nvSpPr>
          <p:spPr bwMode="auto">
            <a:xfrm flipH="1">
              <a:off x="3260" y="1737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0" name="Line 85"/>
            <p:cNvSpPr>
              <a:spLocks noChangeShapeType="1"/>
            </p:cNvSpPr>
            <p:nvPr/>
          </p:nvSpPr>
          <p:spPr bwMode="auto">
            <a:xfrm flipH="1" flipV="1">
              <a:off x="3534" y="1225"/>
              <a:ext cx="171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1" name="Line 86"/>
            <p:cNvSpPr>
              <a:spLocks noChangeShapeType="1"/>
            </p:cNvSpPr>
            <p:nvPr/>
          </p:nvSpPr>
          <p:spPr bwMode="auto">
            <a:xfrm flipV="1">
              <a:off x="3642" y="1073"/>
              <a:ext cx="42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2" name="Line 87"/>
            <p:cNvSpPr>
              <a:spLocks noChangeShapeType="1"/>
            </p:cNvSpPr>
            <p:nvPr/>
          </p:nvSpPr>
          <p:spPr bwMode="auto">
            <a:xfrm>
              <a:off x="3864" y="786"/>
              <a:ext cx="279" cy="2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23" name="Group 88"/>
            <p:cNvGrpSpPr>
              <a:grpSpLocks/>
            </p:cNvGrpSpPr>
            <p:nvPr/>
          </p:nvGrpSpPr>
          <p:grpSpPr bwMode="auto">
            <a:xfrm>
              <a:off x="3579" y="648"/>
              <a:ext cx="316" cy="212"/>
              <a:chOff x="2089" y="1712"/>
              <a:chExt cx="316" cy="212"/>
            </a:xfrm>
          </p:grpSpPr>
          <p:sp>
            <p:nvSpPr>
              <p:cNvPr id="171087" name="Oval 89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8" name="Line 90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9" name="Line 91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90" name="Rectangle 92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91" name="Oval 93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92" name="Group 94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71093" name="Rectangle 9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9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A</a:t>
                  </a:r>
                </a:p>
              </p:txBody>
            </p:sp>
          </p:grpSp>
        </p:grpSp>
        <p:grpSp>
          <p:nvGrpSpPr>
            <p:cNvPr id="171024" name="Group 97"/>
            <p:cNvGrpSpPr>
              <a:grpSpLocks/>
            </p:cNvGrpSpPr>
            <p:nvPr/>
          </p:nvGrpSpPr>
          <p:grpSpPr bwMode="auto">
            <a:xfrm>
              <a:off x="4027" y="968"/>
              <a:ext cx="316" cy="212"/>
              <a:chOff x="2089" y="1712"/>
              <a:chExt cx="316" cy="212"/>
            </a:xfrm>
          </p:grpSpPr>
          <p:sp>
            <p:nvSpPr>
              <p:cNvPr id="171079" name="Oval 98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0" name="Line 99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1" name="Line 100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2" name="Rectangle 101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83" name="Oval 102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84" name="Group 103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71085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8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B</a:t>
                  </a:r>
                </a:p>
              </p:txBody>
            </p:sp>
          </p:grpSp>
        </p:grpSp>
        <p:grpSp>
          <p:nvGrpSpPr>
            <p:cNvPr id="171025" name="Group 106"/>
            <p:cNvGrpSpPr>
              <a:grpSpLocks/>
            </p:cNvGrpSpPr>
            <p:nvPr/>
          </p:nvGrpSpPr>
          <p:grpSpPr bwMode="auto">
            <a:xfrm>
              <a:off x="4501" y="1918"/>
              <a:ext cx="316" cy="212"/>
              <a:chOff x="2089" y="1712"/>
              <a:chExt cx="316" cy="212"/>
            </a:xfrm>
          </p:grpSpPr>
          <p:sp>
            <p:nvSpPr>
              <p:cNvPr id="171071" name="Oval 107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2" name="Line 108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3" name="Line 109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4" name="Rectangle 110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75" name="Oval 111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76" name="Group 112"/>
              <p:cNvGrpSpPr>
                <a:grpSpLocks/>
              </p:cNvGrpSpPr>
              <p:nvPr/>
            </p:nvGrpSpPr>
            <p:grpSpPr bwMode="auto">
              <a:xfrm>
                <a:off x="2135" y="1712"/>
                <a:ext cx="216" cy="212"/>
                <a:chOff x="2948" y="2456"/>
                <a:chExt cx="219" cy="212"/>
              </a:xfrm>
            </p:grpSpPr>
            <p:sp>
              <p:nvSpPr>
                <p:cNvPr id="1710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78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948" y="2456"/>
                  <a:ext cx="21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G</a:t>
                  </a:r>
                </a:p>
              </p:txBody>
            </p:sp>
          </p:grpSp>
        </p:grpSp>
        <p:grpSp>
          <p:nvGrpSpPr>
            <p:cNvPr id="171026" name="Group 115"/>
            <p:cNvGrpSpPr>
              <a:grpSpLocks/>
            </p:cNvGrpSpPr>
            <p:nvPr/>
          </p:nvGrpSpPr>
          <p:grpSpPr bwMode="auto">
            <a:xfrm>
              <a:off x="4289" y="1460"/>
              <a:ext cx="316" cy="212"/>
              <a:chOff x="2089" y="1712"/>
              <a:chExt cx="316" cy="212"/>
            </a:xfrm>
          </p:grpSpPr>
          <p:sp>
            <p:nvSpPr>
              <p:cNvPr id="171063" name="Oval 116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4" name="Line 117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5" name="Line 118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6" name="Rectangle 119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67" name="Oval 120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68" name="Group 121"/>
              <p:cNvGrpSpPr>
                <a:grpSpLocks/>
              </p:cNvGrpSpPr>
              <p:nvPr/>
            </p:nvGrpSpPr>
            <p:grpSpPr bwMode="auto">
              <a:xfrm>
                <a:off x="2139" y="1712"/>
                <a:ext cx="208" cy="212"/>
                <a:chOff x="2952" y="2456"/>
                <a:chExt cx="211" cy="212"/>
              </a:xfrm>
            </p:grpSpPr>
            <p:sp>
              <p:nvSpPr>
                <p:cNvPr id="17106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70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952" y="2456"/>
                  <a:ext cx="21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D</a:t>
                  </a:r>
                </a:p>
              </p:txBody>
            </p:sp>
          </p:grpSp>
        </p:grpSp>
        <p:grpSp>
          <p:nvGrpSpPr>
            <p:cNvPr id="171027" name="Group 124"/>
            <p:cNvGrpSpPr>
              <a:grpSpLocks/>
            </p:cNvGrpSpPr>
            <p:nvPr/>
          </p:nvGrpSpPr>
          <p:grpSpPr bwMode="auto">
            <a:xfrm>
              <a:off x="3627" y="1625"/>
              <a:ext cx="316" cy="212"/>
              <a:chOff x="2089" y="1712"/>
              <a:chExt cx="316" cy="212"/>
            </a:xfrm>
          </p:grpSpPr>
          <p:sp>
            <p:nvSpPr>
              <p:cNvPr id="171055" name="Oval 12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6" name="Line 12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7" name="Line 12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8" name="Rectangle 12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59" name="Oval 12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60" name="Group 130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7106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6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E</a:t>
                  </a:r>
                </a:p>
              </p:txBody>
            </p:sp>
          </p:grpSp>
        </p:grpSp>
        <p:sp>
          <p:nvSpPr>
            <p:cNvPr id="171028" name="Line 133"/>
            <p:cNvSpPr>
              <a:spLocks noChangeShapeType="1"/>
            </p:cNvSpPr>
            <p:nvPr/>
          </p:nvSpPr>
          <p:spPr bwMode="auto">
            <a:xfrm flipH="1">
              <a:off x="3254" y="825"/>
              <a:ext cx="425" cy="8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29" name="Group 134"/>
            <p:cNvGrpSpPr>
              <a:grpSpLocks/>
            </p:cNvGrpSpPr>
            <p:nvPr/>
          </p:nvGrpSpPr>
          <p:grpSpPr bwMode="auto">
            <a:xfrm>
              <a:off x="3355" y="1090"/>
              <a:ext cx="316" cy="212"/>
              <a:chOff x="2089" y="1712"/>
              <a:chExt cx="316" cy="212"/>
            </a:xfrm>
          </p:grpSpPr>
          <p:sp>
            <p:nvSpPr>
              <p:cNvPr id="171047" name="Oval 13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8" name="Line 13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9" name="Line 13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0" name="Rectangle 13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51" name="Oval 13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52" name="Group 140"/>
              <p:cNvGrpSpPr>
                <a:grpSpLocks/>
              </p:cNvGrpSpPr>
              <p:nvPr/>
            </p:nvGrpSpPr>
            <p:grpSpPr bwMode="auto">
              <a:xfrm>
                <a:off x="2152" y="1712"/>
                <a:ext cx="180" cy="212"/>
                <a:chOff x="2965" y="2456"/>
                <a:chExt cx="183" cy="212"/>
              </a:xfrm>
            </p:grpSpPr>
            <p:sp>
              <p:nvSpPr>
                <p:cNvPr id="1710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54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965" y="2456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c</a:t>
                  </a:r>
                </a:p>
              </p:txBody>
            </p:sp>
          </p:grpSp>
        </p:grpSp>
        <p:grpSp>
          <p:nvGrpSpPr>
            <p:cNvPr id="171030" name="Group 143"/>
            <p:cNvGrpSpPr>
              <a:grpSpLocks/>
            </p:cNvGrpSpPr>
            <p:nvPr/>
          </p:nvGrpSpPr>
          <p:grpSpPr bwMode="auto">
            <a:xfrm>
              <a:off x="3021" y="1629"/>
              <a:ext cx="316" cy="212"/>
              <a:chOff x="2089" y="1712"/>
              <a:chExt cx="316" cy="212"/>
            </a:xfrm>
          </p:grpSpPr>
          <p:sp>
            <p:nvSpPr>
              <p:cNvPr id="171039" name="Oval 144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0" name="Line 145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1" name="Line 146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2" name="Rectangle 147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43" name="Oval 148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044" name="Group 149"/>
              <p:cNvGrpSpPr>
                <a:grpSpLocks/>
              </p:cNvGrpSpPr>
              <p:nvPr/>
            </p:nvGrpSpPr>
            <p:grpSpPr bwMode="auto">
              <a:xfrm>
                <a:off x="2145" y="1712"/>
                <a:ext cx="194" cy="212"/>
                <a:chOff x="2958" y="2456"/>
                <a:chExt cx="197" cy="212"/>
              </a:xfrm>
            </p:grpSpPr>
            <p:sp>
              <p:nvSpPr>
                <p:cNvPr id="171045" name="Rectangle 15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46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958" y="2456"/>
                  <a:ext cx="19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/>
                    <a:t>F</a:t>
                  </a:r>
                </a:p>
              </p:txBody>
            </p:sp>
          </p:grpSp>
        </p:grpSp>
        <p:sp>
          <p:nvSpPr>
            <p:cNvPr id="171031" name="Line 152"/>
            <p:cNvSpPr>
              <a:spLocks noChangeShapeType="1"/>
            </p:cNvSpPr>
            <p:nvPr/>
          </p:nvSpPr>
          <p:spPr bwMode="auto">
            <a:xfrm flipH="1">
              <a:off x="3500" y="837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2" name="Line 153"/>
            <p:cNvSpPr>
              <a:spLocks noChangeShapeType="1"/>
            </p:cNvSpPr>
            <p:nvPr/>
          </p:nvSpPr>
          <p:spPr bwMode="auto">
            <a:xfrm flipH="1">
              <a:off x="3260" y="1325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3" name="Line 154"/>
            <p:cNvSpPr>
              <a:spLocks noChangeShapeType="1"/>
            </p:cNvSpPr>
            <p:nvPr/>
          </p:nvSpPr>
          <p:spPr bwMode="auto">
            <a:xfrm>
              <a:off x="3921" y="767"/>
              <a:ext cx="179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4" name="Line 155"/>
            <p:cNvSpPr>
              <a:spLocks noChangeShapeType="1"/>
            </p:cNvSpPr>
            <p:nvPr/>
          </p:nvSpPr>
          <p:spPr bwMode="auto">
            <a:xfrm>
              <a:off x="4285" y="1160"/>
              <a:ext cx="14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5" name="Line 156"/>
            <p:cNvSpPr>
              <a:spLocks noChangeShapeType="1"/>
            </p:cNvSpPr>
            <p:nvPr/>
          </p:nvSpPr>
          <p:spPr bwMode="auto">
            <a:xfrm>
              <a:off x="4537" y="1668"/>
              <a:ext cx="112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6" name="Line 157"/>
            <p:cNvSpPr>
              <a:spLocks noChangeShapeType="1"/>
            </p:cNvSpPr>
            <p:nvPr/>
          </p:nvSpPr>
          <p:spPr bwMode="auto">
            <a:xfrm>
              <a:off x="3625" y="1313"/>
              <a:ext cx="109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7" name="Text Box 158"/>
            <p:cNvSpPr txBox="1">
              <a:spLocks noChangeArrowheads="1"/>
            </p:cNvSpPr>
            <p:nvPr/>
          </p:nvSpPr>
          <p:spPr bwMode="auto">
            <a:xfrm>
              <a:off x="547" y="2140"/>
              <a:ext cx="1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CC0000"/>
                  </a:solidFill>
                </a:rPr>
                <a:t>(a) broadcast initiated at A</a:t>
              </a:r>
            </a:p>
          </p:txBody>
        </p:sp>
        <p:sp>
          <p:nvSpPr>
            <p:cNvPr id="171038" name="Text Box 159"/>
            <p:cNvSpPr txBox="1">
              <a:spLocks noChangeArrowheads="1"/>
            </p:cNvSpPr>
            <p:nvPr/>
          </p:nvSpPr>
          <p:spPr bwMode="auto">
            <a:xfrm>
              <a:off x="3019" y="2116"/>
              <a:ext cx="1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CC0000"/>
                  </a:solidFill>
                </a:rPr>
                <a:t>(b) broadcast initiated at D</a:t>
              </a:r>
            </a:p>
          </p:txBody>
        </p:sp>
      </p:grpSp>
      <p:sp>
        <p:nvSpPr>
          <p:cNvPr id="12902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Spanning tree</a:t>
            </a:r>
          </a:p>
        </p:txBody>
      </p:sp>
      <p:sp>
        <p:nvSpPr>
          <p:cNvPr id="129030" name="Rectangle 16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854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first construct a spanning tree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nodes then forward/make copies only along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2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6A3E0072-9941-47A2-820A-F1CF394482E7}" type="slidenum">
              <a:rPr lang="en-US" smtClean="0">
                <a:ea typeface="MS PGothic" pitchFamily="34" charset="-128"/>
              </a:rPr>
              <a:pPr/>
              <a:t>78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949575" y="4105275"/>
            <a:ext cx="338138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3305175" y="4805363"/>
            <a:ext cx="342900" cy="75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H="1">
            <a:off x="2532063" y="4878388"/>
            <a:ext cx="601662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 flipH="1">
            <a:off x="1476375" y="5151438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 flipH="1" flipV="1">
            <a:off x="1911350" y="4338638"/>
            <a:ext cx="271463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 flipV="1">
            <a:off x="2082800" y="4097338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435225" y="3641725"/>
            <a:ext cx="442913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1982788" y="3422650"/>
            <a:ext cx="501650" cy="336550"/>
            <a:chOff x="2089" y="1712"/>
            <a:chExt cx="316" cy="212"/>
          </a:xfrm>
        </p:grpSpPr>
        <p:sp>
          <p:nvSpPr>
            <p:cNvPr id="172190" name="Oval 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91" name="Line 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92" name="Line 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93" name="Rectangle 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94" name="Oval 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95" name="Group 17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96" name="Rectangle 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97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</p:grpSp>
      </p:grpSp>
      <p:grpSp>
        <p:nvGrpSpPr>
          <p:cNvPr id="172044" name="Group 20"/>
          <p:cNvGrpSpPr>
            <a:grpSpLocks/>
          </p:cNvGrpSpPr>
          <p:nvPr/>
        </p:nvGrpSpPr>
        <p:grpSpPr bwMode="auto">
          <a:xfrm>
            <a:off x="2693988" y="3930650"/>
            <a:ext cx="501650" cy="336550"/>
            <a:chOff x="2089" y="1712"/>
            <a:chExt cx="316" cy="212"/>
          </a:xfrm>
        </p:grpSpPr>
        <p:sp>
          <p:nvSpPr>
            <p:cNvPr id="172182" name="Oval 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83" name="Line 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84" name="Line 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85" name="Rectangle 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86" name="Oval 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87" name="Group 26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88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89" name="Text Box 28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</p:grpSp>
      </p:grpSp>
      <p:grpSp>
        <p:nvGrpSpPr>
          <p:cNvPr id="172045" name="Group 29"/>
          <p:cNvGrpSpPr>
            <a:grpSpLocks/>
          </p:cNvGrpSpPr>
          <p:nvPr/>
        </p:nvGrpSpPr>
        <p:grpSpPr bwMode="auto">
          <a:xfrm>
            <a:off x="3446463" y="5438775"/>
            <a:ext cx="501650" cy="336550"/>
            <a:chOff x="2089" y="1712"/>
            <a:chExt cx="316" cy="212"/>
          </a:xfrm>
        </p:grpSpPr>
        <p:sp>
          <p:nvSpPr>
            <p:cNvPr id="172174" name="Oval 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75" name="Line 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76" name="Line 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77" name="Rectangle 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78" name="Oval 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79" name="Group 35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172180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81" name="Text Box 37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G</a:t>
                </a:r>
              </a:p>
            </p:txBody>
          </p:sp>
        </p:grpSp>
      </p:grpSp>
      <p:grpSp>
        <p:nvGrpSpPr>
          <p:cNvPr id="172046" name="Group 38"/>
          <p:cNvGrpSpPr>
            <a:grpSpLocks/>
          </p:cNvGrpSpPr>
          <p:nvPr/>
        </p:nvGrpSpPr>
        <p:grpSpPr bwMode="auto">
          <a:xfrm>
            <a:off x="3109913" y="4711700"/>
            <a:ext cx="501650" cy="336550"/>
            <a:chOff x="2089" y="1712"/>
            <a:chExt cx="316" cy="212"/>
          </a:xfrm>
        </p:grpSpPr>
        <p:sp>
          <p:nvSpPr>
            <p:cNvPr id="172166" name="Oval 3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67" name="Line 4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68" name="Line 4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69" name="Rectangle 4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70" name="Oval 4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71" name="Group 44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172172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73" name="Text Box 46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</p:grpSp>
      <p:grpSp>
        <p:nvGrpSpPr>
          <p:cNvPr id="172047" name="Group 47"/>
          <p:cNvGrpSpPr>
            <a:grpSpLocks/>
          </p:cNvGrpSpPr>
          <p:nvPr/>
        </p:nvGrpSpPr>
        <p:grpSpPr bwMode="auto">
          <a:xfrm>
            <a:off x="2058988" y="4973638"/>
            <a:ext cx="501650" cy="336550"/>
            <a:chOff x="2089" y="1712"/>
            <a:chExt cx="316" cy="212"/>
          </a:xfrm>
        </p:grpSpPr>
        <p:sp>
          <p:nvSpPr>
            <p:cNvPr id="172158" name="Oval 4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59" name="Line 4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60" name="Line 5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61" name="Rectangle 5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62" name="Oval 5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63" name="Group 53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6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65" name="Text Box 55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E</a:t>
                </a:r>
              </a:p>
            </p:txBody>
          </p:sp>
        </p:grpSp>
      </p:grpSp>
      <p:sp>
        <p:nvSpPr>
          <p:cNvPr id="172048" name="Line 56"/>
          <p:cNvSpPr>
            <a:spLocks noChangeShapeType="1"/>
          </p:cNvSpPr>
          <p:nvPr/>
        </p:nvSpPr>
        <p:spPr bwMode="auto">
          <a:xfrm flipH="1">
            <a:off x="1466850" y="3703638"/>
            <a:ext cx="674688" cy="138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2049" name="Group 57"/>
          <p:cNvGrpSpPr>
            <a:grpSpLocks/>
          </p:cNvGrpSpPr>
          <p:nvPr/>
        </p:nvGrpSpPr>
        <p:grpSpPr bwMode="auto">
          <a:xfrm>
            <a:off x="1627188" y="4124325"/>
            <a:ext cx="501650" cy="336550"/>
            <a:chOff x="2089" y="1712"/>
            <a:chExt cx="316" cy="212"/>
          </a:xfrm>
        </p:grpSpPr>
        <p:sp>
          <p:nvSpPr>
            <p:cNvPr id="172150" name="Oval 5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51" name="Line 5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52" name="Line 6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53" name="Rectangle 6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54" name="Oval 6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55" name="Group 63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172156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7" name="Text Box 65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</p:grpSp>
      </p:grpSp>
      <p:grpSp>
        <p:nvGrpSpPr>
          <p:cNvPr id="172050" name="Group 66"/>
          <p:cNvGrpSpPr>
            <a:grpSpLocks/>
          </p:cNvGrpSpPr>
          <p:nvPr/>
        </p:nvGrpSpPr>
        <p:grpSpPr bwMode="auto">
          <a:xfrm>
            <a:off x="1096963" y="4979988"/>
            <a:ext cx="501650" cy="336550"/>
            <a:chOff x="2089" y="1712"/>
            <a:chExt cx="316" cy="212"/>
          </a:xfrm>
        </p:grpSpPr>
        <p:sp>
          <p:nvSpPr>
            <p:cNvPr id="172142" name="Oval 67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43" name="Line 68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44" name="Line 69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45" name="Rectangle 70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46" name="Oval 71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47" name="Group 72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172148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9" name="Text Box 74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F</a:t>
                </a:r>
              </a:p>
            </p:txBody>
          </p:sp>
        </p:grpSp>
      </p:grp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1627188" y="5221288"/>
            <a:ext cx="401637" cy="1587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1404" name="Text Box 76"/>
          <p:cNvSpPr txBox="1">
            <a:spLocks noChangeArrowheads="1"/>
          </p:cNvSpPr>
          <p:nvPr/>
        </p:nvSpPr>
        <p:spPr bwMode="auto">
          <a:xfrm>
            <a:off x="1652588" y="52006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1405" name="Freeform 77"/>
          <p:cNvSpPr>
            <a:spLocks/>
          </p:cNvSpPr>
          <p:nvPr/>
        </p:nvSpPr>
        <p:spPr bwMode="auto">
          <a:xfrm>
            <a:off x="2511425" y="4241800"/>
            <a:ext cx="628650" cy="738188"/>
          </a:xfrm>
          <a:custGeom>
            <a:avLst/>
            <a:gdLst>
              <a:gd name="T0" fmla="*/ 2147483647 w 396"/>
              <a:gd name="T1" fmla="*/ 0 h 465"/>
              <a:gd name="T2" fmla="*/ 2147483647 w 396"/>
              <a:gd name="T3" fmla="*/ 2147483647 h 465"/>
              <a:gd name="T4" fmla="*/ 0 w 396"/>
              <a:gd name="T5" fmla="*/ 2147483647 h 465"/>
              <a:gd name="T6" fmla="*/ 0 60000 65536"/>
              <a:gd name="T7" fmla="*/ 0 60000 65536"/>
              <a:gd name="T8" fmla="*/ 0 60000 65536"/>
              <a:gd name="T9" fmla="*/ 0 w 396"/>
              <a:gd name="T10" fmla="*/ 0 h 465"/>
              <a:gd name="T11" fmla="*/ 396 w 396"/>
              <a:gd name="T12" fmla="*/ 465 h 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465">
                <a:moveTo>
                  <a:pt x="246" y="0"/>
                </a:moveTo>
                <a:lnTo>
                  <a:pt x="396" y="321"/>
                </a:lnTo>
                <a:lnTo>
                  <a:pt x="0" y="465"/>
                </a:lnTo>
              </a:path>
            </a:pathLst>
          </a:cu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1406" name="Text Box 78"/>
          <p:cNvSpPr txBox="1">
            <a:spLocks noChangeArrowheads="1"/>
          </p:cNvSpPr>
          <p:nvPr/>
        </p:nvSpPr>
        <p:spPr bwMode="auto">
          <a:xfrm>
            <a:off x="2657475" y="45910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2398713" y="3702050"/>
            <a:ext cx="273050" cy="27305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2286000" y="37195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11409" name="Line 81"/>
          <p:cNvSpPr>
            <a:spLocks noChangeShapeType="1"/>
          </p:cNvSpPr>
          <p:nvPr/>
        </p:nvSpPr>
        <p:spPr bwMode="auto">
          <a:xfrm>
            <a:off x="2017713" y="4435475"/>
            <a:ext cx="206375" cy="511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 flipV="1">
            <a:off x="3333750" y="5046663"/>
            <a:ext cx="165100" cy="384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1411" name="Text Box 83"/>
          <p:cNvSpPr txBox="1">
            <a:spLocks noChangeArrowheads="1"/>
          </p:cNvSpPr>
          <p:nvPr/>
        </p:nvSpPr>
        <p:spPr bwMode="auto">
          <a:xfrm>
            <a:off x="2047875" y="44624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611412" name="Text Box 84"/>
          <p:cNvSpPr txBox="1">
            <a:spLocks noChangeArrowheads="1"/>
          </p:cNvSpPr>
          <p:nvPr/>
        </p:nvSpPr>
        <p:spPr bwMode="auto">
          <a:xfrm>
            <a:off x="3186113" y="51577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72061" name="Text Box 85"/>
          <p:cNvSpPr txBox="1">
            <a:spLocks noChangeArrowheads="1"/>
          </p:cNvSpPr>
          <p:nvPr/>
        </p:nvSpPr>
        <p:spPr bwMode="auto">
          <a:xfrm>
            <a:off x="860425" y="5792788"/>
            <a:ext cx="316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Tx/>
              <a:buAutoNum type="alphaLcParenBoth"/>
            </a:pPr>
            <a:r>
              <a:rPr lang="en-US">
                <a:solidFill>
                  <a:srgbClr val="CC0000"/>
                </a:solidFill>
              </a:rPr>
              <a:t>stepwise construction of spanning tree (center: E)</a:t>
            </a:r>
          </a:p>
        </p:txBody>
      </p:sp>
      <p:sp>
        <p:nvSpPr>
          <p:cNvPr id="611414" name="Line 86"/>
          <p:cNvSpPr>
            <a:spLocks noChangeShapeType="1"/>
          </p:cNvSpPr>
          <p:nvPr/>
        </p:nvSpPr>
        <p:spPr bwMode="auto">
          <a:xfrm>
            <a:off x="6767513" y="4106863"/>
            <a:ext cx="338137" cy="677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1415" name="Line 87"/>
          <p:cNvSpPr>
            <a:spLocks noChangeShapeType="1"/>
          </p:cNvSpPr>
          <p:nvPr/>
        </p:nvSpPr>
        <p:spPr bwMode="auto">
          <a:xfrm>
            <a:off x="7123113" y="4806950"/>
            <a:ext cx="342900" cy="757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1416" name="Line 88"/>
          <p:cNvSpPr>
            <a:spLocks noChangeShapeType="1"/>
          </p:cNvSpPr>
          <p:nvPr/>
        </p:nvSpPr>
        <p:spPr bwMode="auto">
          <a:xfrm flipH="1">
            <a:off x="6350000" y="4879975"/>
            <a:ext cx="601663" cy="193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1417" name="Line 89"/>
          <p:cNvSpPr>
            <a:spLocks noChangeShapeType="1"/>
          </p:cNvSpPr>
          <p:nvPr/>
        </p:nvSpPr>
        <p:spPr bwMode="auto">
          <a:xfrm flipH="1">
            <a:off x="5294313" y="5153025"/>
            <a:ext cx="7350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1418" name="Line 90"/>
          <p:cNvSpPr>
            <a:spLocks noChangeShapeType="1"/>
          </p:cNvSpPr>
          <p:nvPr/>
        </p:nvSpPr>
        <p:spPr bwMode="auto">
          <a:xfrm flipH="1" flipV="1">
            <a:off x="5729288" y="4340225"/>
            <a:ext cx="271462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7" name="Line 91"/>
          <p:cNvSpPr>
            <a:spLocks noChangeShapeType="1"/>
          </p:cNvSpPr>
          <p:nvPr/>
        </p:nvSpPr>
        <p:spPr bwMode="auto">
          <a:xfrm flipV="1">
            <a:off x="5900738" y="4098925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1420" name="Line 92"/>
          <p:cNvSpPr>
            <a:spLocks noChangeShapeType="1"/>
          </p:cNvSpPr>
          <p:nvPr/>
        </p:nvSpPr>
        <p:spPr bwMode="auto">
          <a:xfrm>
            <a:off x="6253163" y="3643313"/>
            <a:ext cx="442912" cy="409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2069" name="Group 93"/>
          <p:cNvGrpSpPr>
            <a:grpSpLocks/>
          </p:cNvGrpSpPr>
          <p:nvPr/>
        </p:nvGrpSpPr>
        <p:grpSpPr bwMode="auto">
          <a:xfrm>
            <a:off x="5800725" y="3424238"/>
            <a:ext cx="501650" cy="336550"/>
            <a:chOff x="2089" y="1712"/>
            <a:chExt cx="316" cy="212"/>
          </a:xfrm>
        </p:grpSpPr>
        <p:sp>
          <p:nvSpPr>
            <p:cNvPr id="172134" name="Oval 94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35" name="Line 95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36" name="Line 96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37" name="Rectangle 97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38" name="Oval 98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39" name="Group 99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40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1" name="Text Box 101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</p:grpSp>
      </p:grpSp>
      <p:grpSp>
        <p:nvGrpSpPr>
          <p:cNvPr id="172070" name="Group 102"/>
          <p:cNvGrpSpPr>
            <a:grpSpLocks/>
          </p:cNvGrpSpPr>
          <p:nvPr/>
        </p:nvGrpSpPr>
        <p:grpSpPr bwMode="auto">
          <a:xfrm>
            <a:off x="6511925" y="3932238"/>
            <a:ext cx="501650" cy="336550"/>
            <a:chOff x="2089" y="1712"/>
            <a:chExt cx="316" cy="212"/>
          </a:xfrm>
        </p:grpSpPr>
        <p:sp>
          <p:nvSpPr>
            <p:cNvPr id="172126" name="Oval 103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27" name="Line 104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28" name="Line 105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29" name="Rectangle 106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30" name="Oval 107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31" name="Group 108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32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33" name="Text Box 110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</p:grpSp>
      </p:grpSp>
      <p:grpSp>
        <p:nvGrpSpPr>
          <p:cNvPr id="172071" name="Group 111"/>
          <p:cNvGrpSpPr>
            <a:grpSpLocks/>
          </p:cNvGrpSpPr>
          <p:nvPr/>
        </p:nvGrpSpPr>
        <p:grpSpPr bwMode="auto">
          <a:xfrm>
            <a:off x="7264400" y="5440363"/>
            <a:ext cx="501650" cy="336550"/>
            <a:chOff x="2089" y="1712"/>
            <a:chExt cx="316" cy="212"/>
          </a:xfrm>
        </p:grpSpPr>
        <p:sp>
          <p:nvSpPr>
            <p:cNvPr id="172118" name="Oval 1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19" name="Line 1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20" name="Line 1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21" name="Rectangle 1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22" name="Oval 1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23" name="Group 117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172124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25" name="Text Box 119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G</a:t>
                </a:r>
              </a:p>
            </p:txBody>
          </p:sp>
        </p:grpSp>
      </p:grpSp>
      <p:grpSp>
        <p:nvGrpSpPr>
          <p:cNvPr id="172072" name="Group 120"/>
          <p:cNvGrpSpPr>
            <a:grpSpLocks/>
          </p:cNvGrpSpPr>
          <p:nvPr/>
        </p:nvGrpSpPr>
        <p:grpSpPr bwMode="auto">
          <a:xfrm>
            <a:off x="6927850" y="4713288"/>
            <a:ext cx="501650" cy="336550"/>
            <a:chOff x="2089" y="1712"/>
            <a:chExt cx="316" cy="212"/>
          </a:xfrm>
        </p:grpSpPr>
        <p:sp>
          <p:nvSpPr>
            <p:cNvPr id="172110" name="Oval 1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11" name="Line 1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12" name="Line 1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13" name="Rectangle 1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14" name="Oval 1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15" name="Group 126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172116" name="Rectangle 1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17" name="Text Box 128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</p:grpSp>
      <p:grpSp>
        <p:nvGrpSpPr>
          <p:cNvPr id="172073" name="Group 129"/>
          <p:cNvGrpSpPr>
            <a:grpSpLocks/>
          </p:cNvGrpSpPr>
          <p:nvPr/>
        </p:nvGrpSpPr>
        <p:grpSpPr bwMode="auto">
          <a:xfrm>
            <a:off x="5876925" y="4975225"/>
            <a:ext cx="501650" cy="336550"/>
            <a:chOff x="2089" y="1712"/>
            <a:chExt cx="316" cy="212"/>
          </a:xfrm>
        </p:grpSpPr>
        <p:sp>
          <p:nvSpPr>
            <p:cNvPr id="172102" name="Oval 1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03" name="Line 1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04" name="Line 1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05" name="Rectangle 1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106" name="Oval 1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107" name="Group 135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72108" name="Rectangle 1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09" name="Text Box 137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E</a:t>
                </a:r>
              </a:p>
            </p:txBody>
          </p:sp>
        </p:grpSp>
      </p:grpSp>
      <p:sp>
        <p:nvSpPr>
          <p:cNvPr id="172074" name="Line 138"/>
          <p:cNvSpPr>
            <a:spLocks noChangeShapeType="1"/>
          </p:cNvSpPr>
          <p:nvPr/>
        </p:nvSpPr>
        <p:spPr bwMode="auto">
          <a:xfrm flipH="1">
            <a:off x="5284788" y="3705225"/>
            <a:ext cx="674687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2075" name="Group 139"/>
          <p:cNvGrpSpPr>
            <a:grpSpLocks/>
          </p:cNvGrpSpPr>
          <p:nvPr/>
        </p:nvGrpSpPr>
        <p:grpSpPr bwMode="auto">
          <a:xfrm>
            <a:off x="5445125" y="4125913"/>
            <a:ext cx="501650" cy="336550"/>
            <a:chOff x="2089" y="1712"/>
            <a:chExt cx="316" cy="212"/>
          </a:xfrm>
        </p:grpSpPr>
        <p:sp>
          <p:nvSpPr>
            <p:cNvPr id="172094" name="Oval 14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95" name="Line 14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96" name="Line 14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97" name="Rectangle 14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098" name="Oval 14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099" name="Group 145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172100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01" name="Text Box 147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</p:grpSp>
      </p:grpSp>
      <p:grpSp>
        <p:nvGrpSpPr>
          <p:cNvPr id="172076" name="Group 148"/>
          <p:cNvGrpSpPr>
            <a:grpSpLocks/>
          </p:cNvGrpSpPr>
          <p:nvPr/>
        </p:nvGrpSpPr>
        <p:grpSpPr bwMode="auto">
          <a:xfrm>
            <a:off x="4914900" y="4981575"/>
            <a:ext cx="501650" cy="336550"/>
            <a:chOff x="2089" y="1712"/>
            <a:chExt cx="316" cy="212"/>
          </a:xfrm>
        </p:grpSpPr>
        <p:sp>
          <p:nvSpPr>
            <p:cNvPr id="172086" name="Oval 14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87" name="Line 15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88" name="Line 15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89" name="Rectangle 15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2090" name="Oval 15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091" name="Group 154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172092" name="Rectangle 1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93" name="Text Box 156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F</a:t>
                </a:r>
              </a:p>
            </p:txBody>
          </p:sp>
        </p:grpSp>
      </p:grpSp>
      <p:sp>
        <p:nvSpPr>
          <p:cNvPr id="172077" name="Text Box 157"/>
          <p:cNvSpPr txBox="1">
            <a:spLocks noChangeArrowheads="1"/>
          </p:cNvSpPr>
          <p:nvPr/>
        </p:nvSpPr>
        <p:spPr bwMode="auto">
          <a:xfrm>
            <a:off x="4678363" y="5794375"/>
            <a:ext cx="3030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>
                <a:solidFill>
                  <a:srgbClr val="CC0000"/>
                </a:solidFill>
              </a:rPr>
              <a:t>(b) constructed spanning tree</a:t>
            </a:r>
          </a:p>
        </p:txBody>
      </p:sp>
      <p:sp>
        <p:nvSpPr>
          <p:cNvPr id="130095" name="Rectangle 159"/>
          <p:cNvSpPr>
            <a:spLocks noGrp="1" noChangeArrowheads="1"/>
          </p:cNvSpPr>
          <p:nvPr>
            <p:ph type="title"/>
          </p:nvPr>
        </p:nvSpPr>
        <p:spPr>
          <a:xfrm>
            <a:off x="492125" y="317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Spanning tree: creation</a:t>
            </a:r>
          </a:p>
        </p:txBody>
      </p:sp>
      <p:sp>
        <p:nvSpPr>
          <p:cNvPr id="130096" name="Rectangle 160"/>
          <p:cNvSpPr>
            <a:spLocks noGrp="1" noChangeArrowheads="1"/>
          </p:cNvSpPr>
          <p:nvPr>
            <p:ph type="body" idx="1"/>
          </p:nvPr>
        </p:nvSpPr>
        <p:spPr>
          <a:xfrm>
            <a:off x="520700" y="1187450"/>
            <a:ext cx="7772400" cy="200818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center node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each node sends unicast join message to center node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message forwarded until it arrives at a node already belonging to spanning tree</a:t>
            </a:r>
          </a:p>
        </p:txBody>
      </p:sp>
      <p:sp>
        <p:nvSpPr>
          <p:cNvPr id="172080" name="Line 161"/>
          <p:cNvSpPr>
            <a:spLocks noChangeShapeType="1"/>
          </p:cNvSpPr>
          <p:nvPr/>
        </p:nvSpPr>
        <p:spPr bwMode="auto">
          <a:xfrm>
            <a:off x="6246813" y="3632200"/>
            <a:ext cx="373062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81" name="Line 162"/>
          <p:cNvSpPr>
            <a:spLocks noChangeShapeType="1"/>
          </p:cNvSpPr>
          <p:nvPr/>
        </p:nvSpPr>
        <p:spPr bwMode="auto">
          <a:xfrm>
            <a:off x="5756275" y="4391025"/>
            <a:ext cx="246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82" name="Line 163"/>
          <p:cNvSpPr>
            <a:spLocks noChangeShapeType="1"/>
          </p:cNvSpPr>
          <p:nvPr/>
        </p:nvSpPr>
        <p:spPr bwMode="auto">
          <a:xfrm>
            <a:off x="6813550" y="4173538"/>
            <a:ext cx="307975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83" name="Line 164"/>
          <p:cNvSpPr>
            <a:spLocks noChangeShapeType="1"/>
          </p:cNvSpPr>
          <p:nvPr/>
        </p:nvSpPr>
        <p:spPr bwMode="auto">
          <a:xfrm>
            <a:off x="7199313" y="4957763"/>
            <a:ext cx="219075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84" name="Line 165"/>
          <p:cNvSpPr>
            <a:spLocks noChangeShapeType="1"/>
          </p:cNvSpPr>
          <p:nvPr/>
        </p:nvSpPr>
        <p:spPr bwMode="auto">
          <a:xfrm flipV="1">
            <a:off x="5408613" y="5151438"/>
            <a:ext cx="5032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85" name="Line 166"/>
          <p:cNvSpPr>
            <a:spLocks noChangeShapeType="1"/>
          </p:cNvSpPr>
          <p:nvPr/>
        </p:nvSpPr>
        <p:spPr bwMode="auto">
          <a:xfrm flipV="1">
            <a:off x="6375400" y="4881563"/>
            <a:ext cx="64293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403" grpId="0" animBg="1"/>
      <p:bldP spid="611404" grpId="0"/>
      <p:bldP spid="611405" grpId="0" animBg="1"/>
      <p:bldP spid="611406" grpId="0"/>
      <p:bldP spid="611407" grpId="0" animBg="1"/>
      <p:bldP spid="611408" grpId="0"/>
      <p:bldP spid="611409" grpId="0" animBg="1"/>
      <p:bldP spid="611410" grpId="0" animBg="1"/>
      <p:bldP spid="611411" grpId="0"/>
      <p:bldP spid="611412" grpId="0"/>
      <p:bldP spid="611414" grpId="0" animBg="1"/>
      <p:bldP spid="611415" grpId="0" animBg="1"/>
      <p:bldP spid="611416" grpId="0" animBg="1"/>
      <p:bldP spid="611417" grpId="0" animBg="1"/>
      <p:bldP spid="611418" grpId="0" animBg="1"/>
      <p:bldP spid="6114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3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A9BF7080-5C50-4C6D-804C-5DC61D411E12}" type="slidenum">
              <a:rPr lang="en-US" smtClean="0">
                <a:ea typeface="MS PGothic" pitchFamily="34" charset="-128"/>
              </a:rPr>
              <a:pPr/>
              <a:t>79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31788"/>
            <a:ext cx="83947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Multicast routing: problem statement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90625"/>
            <a:ext cx="8229600" cy="1692275"/>
          </a:xfrm>
        </p:spPr>
        <p:txBody>
          <a:bodyPr lIns="92075" tIns="46038" rIns="92075" bIns="46038"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goal:</a:t>
            </a:r>
            <a:r>
              <a:rPr lang="en-US">
                <a:ea typeface="ＭＳ Ｐゴシック" charset="0"/>
                <a:cs typeface="+mn-cs"/>
              </a:rPr>
              <a:t> find a tree (or trees) connecting routers having local mcast group members 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tree:</a:t>
            </a:r>
            <a:r>
              <a:rPr lang="en-US">
                <a:ea typeface="ＭＳ Ｐゴシック" charset="0"/>
                <a:cs typeface="+mn-cs"/>
              </a:rPr>
              <a:t> </a:t>
            </a:r>
            <a:r>
              <a:rPr lang="en-US" sz="2000">
                <a:ea typeface="ＭＳ Ｐゴシック" charset="0"/>
                <a:cs typeface="+mn-cs"/>
              </a:rPr>
              <a:t>not all paths between routers used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shared-tree:</a:t>
            </a:r>
            <a:r>
              <a:rPr lang="en-US" sz="1800">
                <a:ea typeface="ＭＳ Ｐゴシック" charset="0"/>
                <a:cs typeface="+mn-cs"/>
              </a:rPr>
              <a:t> </a:t>
            </a:r>
            <a:r>
              <a:rPr lang="en-US" sz="2000">
                <a:ea typeface="ＭＳ Ｐゴシック" charset="0"/>
                <a:cs typeface="+mn-cs"/>
              </a:rPr>
              <a:t>same tree used by all group members</a:t>
            </a:r>
          </a:p>
        </p:txBody>
      </p:sp>
      <p:sp>
        <p:nvSpPr>
          <p:cNvPr id="173062" name="Text Box 602"/>
          <p:cNvSpPr txBox="1">
            <a:spLocks noChangeArrowheads="1"/>
          </p:cNvSpPr>
          <p:nvPr/>
        </p:nvSpPr>
        <p:spPr bwMode="auto">
          <a:xfrm>
            <a:off x="1152525" y="6035675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shared tree</a:t>
            </a:r>
          </a:p>
        </p:txBody>
      </p:sp>
      <p:grpSp>
        <p:nvGrpSpPr>
          <p:cNvPr id="2" name="Group 1528"/>
          <p:cNvGrpSpPr>
            <a:grpSpLocks/>
          </p:cNvGrpSpPr>
          <p:nvPr/>
        </p:nvGrpSpPr>
        <p:grpSpPr bwMode="auto">
          <a:xfrm>
            <a:off x="3602038" y="3586163"/>
            <a:ext cx="3003550" cy="2824162"/>
            <a:chOff x="2459" y="2365"/>
            <a:chExt cx="1892" cy="1779"/>
          </a:xfrm>
        </p:grpSpPr>
        <p:grpSp>
          <p:nvGrpSpPr>
            <p:cNvPr id="173220" name="Group 1408"/>
            <p:cNvGrpSpPr>
              <a:grpSpLocks/>
            </p:cNvGrpSpPr>
            <p:nvPr/>
          </p:nvGrpSpPr>
          <p:grpSpPr bwMode="auto">
            <a:xfrm>
              <a:off x="2459" y="2365"/>
              <a:ext cx="1892" cy="1546"/>
              <a:chOff x="264" y="2213"/>
              <a:chExt cx="1892" cy="1546"/>
            </a:xfrm>
          </p:grpSpPr>
          <p:grpSp>
            <p:nvGrpSpPr>
              <p:cNvPr id="173230" name="Group 1409"/>
              <p:cNvGrpSpPr>
                <a:grpSpLocks/>
              </p:cNvGrpSpPr>
              <p:nvPr/>
            </p:nvGrpSpPr>
            <p:grpSpPr bwMode="auto">
              <a:xfrm>
                <a:off x="428" y="2385"/>
                <a:ext cx="1559" cy="1192"/>
                <a:chOff x="1214" y="1613"/>
                <a:chExt cx="1559" cy="1192"/>
              </a:xfrm>
            </p:grpSpPr>
            <p:sp>
              <p:nvSpPr>
                <p:cNvPr id="173325" name="Line 1410"/>
                <p:cNvSpPr>
                  <a:spLocks noChangeShapeType="1"/>
                </p:cNvSpPr>
                <p:nvPr/>
              </p:nvSpPr>
              <p:spPr bwMode="auto">
                <a:xfrm flipV="1">
                  <a:off x="1780" y="1984"/>
                  <a:ext cx="660" cy="1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26" name="Line 1411"/>
                <p:cNvSpPr>
                  <a:spLocks noChangeShapeType="1"/>
                </p:cNvSpPr>
                <p:nvPr/>
              </p:nvSpPr>
              <p:spPr bwMode="auto">
                <a:xfrm>
                  <a:off x="1644" y="2152"/>
                  <a:ext cx="412" cy="5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27" name="Line 1412"/>
                <p:cNvSpPr>
                  <a:spLocks noChangeShapeType="1"/>
                </p:cNvSpPr>
                <p:nvPr/>
              </p:nvSpPr>
              <p:spPr bwMode="auto">
                <a:xfrm>
                  <a:off x="1928" y="1752"/>
                  <a:ext cx="480" cy="2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28" name="Line 1413"/>
                <p:cNvSpPr>
                  <a:spLocks noChangeShapeType="1"/>
                </p:cNvSpPr>
                <p:nvPr/>
              </p:nvSpPr>
              <p:spPr bwMode="auto">
                <a:xfrm flipV="1">
                  <a:off x="2184" y="2452"/>
                  <a:ext cx="260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29" name="Line 1414"/>
                <p:cNvSpPr>
                  <a:spLocks noChangeShapeType="1"/>
                </p:cNvSpPr>
                <p:nvPr/>
              </p:nvSpPr>
              <p:spPr bwMode="auto">
                <a:xfrm>
                  <a:off x="2436" y="2040"/>
                  <a:ext cx="0" cy="3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0" name="Line 1415"/>
                <p:cNvSpPr>
                  <a:spLocks noChangeShapeType="1"/>
                </p:cNvSpPr>
                <p:nvPr/>
              </p:nvSpPr>
              <p:spPr bwMode="auto">
                <a:xfrm>
                  <a:off x="1488" y="2696"/>
                  <a:ext cx="4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1" name="Line 1416"/>
                <p:cNvSpPr>
                  <a:spLocks noChangeShapeType="1"/>
                </p:cNvSpPr>
                <p:nvPr/>
              </p:nvSpPr>
              <p:spPr bwMode="auto">
                <a:xfrm flipH="1">
                  <a:off x="1424" y="2208"/>
                  <a:ext cx="180" cy="4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2" name="Line 1417"/>
                <p:cNvSpPr>
                  <a:spLocks noChangeShapeType="1"/>
                </p:cNvSpPr>
                <p:nvPr/>
              </p:nvSpPr>
              <p:spPr bwMode="auto">
                <a:xfrm flipH="1">
                  <a:off x="1640" y="1760"/>
                  <a:ext cx="168" cy="3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3" name="Freeform 1418"/>
                <p:cNvSpPr>
                  <a:spLocks/>
                </p:cNvSpPr>
                <p:nvPr/>
              </p:nvSpPr>
              <p:spPr bwMode="auto">
                <a:xfrm flipV="1">
                  <a:off x="1866" y="2778"/>
                  <a:ext cx="391" cy="27"/>
                </a:xfrm>
                <a:custGeom>
                  <a:avLst/>
                  <a:gdLst>
                    <a:gd name="T0" fmla="*/ 0 w 720"/>
                    <a:gd name="T1" fmla="*/ 0 h 56"/>
                    <a:gd name="T2" fmla="*/ 0 w 720"/>
                    <a:gd name="T3" fmla="*/ 0 h 56"/>
                    <a:gd name="T4" fmla="*/ 1 w 720"/>
                    <a:gd name="T5" fmla="*/ 0 h 56"/>
                    <a:gd name="T6" fmla="*/ 1 w 720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56"/>
                    <a:gd name="T14" fmla="*/ 720 w 72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720" y="56"/>
                      </a:lnTo>
                      <a:lnTo>
                        <a:pt x="720" y="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4" name="Line 1419"/>
                <p:cNvSpPr>
                  <a:spLocks noChangeShapeType="1"/>
                </p:cNvSpPr>
                <p:nvPr/>
              </p:nvSpPr>
              <p:spPr bwMode="auto">
                <a:xfrm>
                  <a:off x="2058" y="271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3335" name="Group 1420"/>
                <p:cNvGrpSpPr>
                  <a:grpSpLocks/>
                </p:cNvGrpSpPr>
                <p:nvPr/>
              </p:nvGrpSpPr>
              <p:grpSpPr bwMode="auto">
                <a:xfrm rot="-5400000">
                  <a:off x="2390" y="1961"/>
                  <a:ext cx="391" cy="88"/>
                  <a:chOff x="1450" y="3513"/>
                  <a:chExt cx="391" cy="88"/>
                </a:xfrm>
              </p:grpSpPr>
              <p:sp>
                <p:nvSpPr>
                  <p:cNvPr id="173347" name="Freeform 1421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348" name="Line 1422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2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336" name="Freeform 1423"/>
                <p:cNvSpPr>
                  <a:spLocks/>
                </p:cNvSpPr>
                <p:nvPr/>
              </p:nvSpPr>
              <p:spPr bwMode="auto">
                <a:xfrm flipV="1">
                  <a:off x="1214" y="2774"/>
                  <a:ext cx="391" cy="27"/>
                </a:xfrm>
                <a:custGeom>
                  <a:avLst/>
                  <a:gdLst>
                    <a:gd name="T0" fmla="*/ 0 w 720"/>
                    <a:gd name="T1" fmla="*/ 0 h 56"/>
                    <a:gd name="T2" fmla="*/ 0 w 720"/>
                    <a:gd name="T3" fmla="*/ 0 h 56"/>
                    <a:gd name="T4" fmla="*/ 1 w 720"/>
                    <a:gd name="T5" fmla="*/ 0 h 56"/>
                    <a:gd name="T6" fmla="*/ 1 w 720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56"/>
                    <a:gd name="T14" fmla="*/ 720 w 72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720" y="56"/>
                      </a:lnTo>
                      <a:lnTo>
                        <a:pt x="720" y="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337" name="Line 1424"/>
                <p:cNvSpPr>
                  <a:spLocks noChangeShapeType="1"/>
                </p:cNvSpPr>
                <p:nvPr/>
              </p:nvSpPr>
              <p:spPr bwMode="auto">
                <a:xfrm>
                  <a:off x="1406" y="2713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3338" name="Group 1425"/>
                <p:cNvGrpSpPr>
                  <a:grpSpLocks/>
                </p:cNvGrpSpPr>
                <p:nvPr/>
              </p:nvGrpSpPr>
              <p:grpSpPr bwMode="auto">
                <a:xfrm rot="-2599131">
                  <a:off x="2382" y="2449"/>
                  <a:ext cx="391" cy="88"/>
                  <a:chOff x="1450" y="3513"/>
                  <a:chExt cx="391" cy="88"/>
                </a:xfrm>
              </p:grpSpPr>
              <p:sp>
                <p:nvSpPr>
                  <p:cNvPr id="173345" name="Freeform 1426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346" name="Line 1427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3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3339" name="Group 1428"/>
                <p:cNvGrpSpPr>
                  <a:grpSpLocks/>
                </p:cNvGrpSpPr>
                <p:nvPr/>
              </p:nvGrpSpPr>
              <p:grpSpPr bwMode="auto">
                <a:xfrm rot="5400000">
                  <a:off x="1290" y="2141"/>
                  <a:ext cx="391" cy="88"/>
                  <a:chOff x="1450" y="3513"/>
                  <a:chExt cx="391" cy="88"/>
                </a:xfrm>
              </p:grpSpPr>
              <p:sp>
                <p:nvSpPr>
                  <p:cNvPr id="173343" name="Freeform 1429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344" name="Line 1430"/>
                  <p:cNvSpPr>
                    <a:spLocks noChangeShapeType="1"/>
                  </p:cNvSpPr>
                  <p:nvPr/>
                </p:nvSpPr>
                <p:spPr bwMode="auto">
                  <a:xfrm>
                    <a:off x="1640" y="3514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3340" name="Group 1431"/>
                <p:cNvGrpSpPr>
                  <a:grpSpLocks/>
                </p:cNvGrpSpPr>
                <p:nvPr/>
              </p:nvGrpSpPr>
              <p:grpSpPr bwMode="auto">
                <a:xfrm rot="10800000">
                  <a:off x="1610" y="1613"/>
                  <a:ext cx="391" cy="88"/>
                  <a:chOff x="1450" y="3513"/>
                  <a:chExt cx="391" cy="88"/>
                </a:xfrm>
              </p:grpSpPr>
              <p:sp>
                <p:nvSpPr>
                  <p:cNvPr id="173341" name="Freeform 1432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342" name="Line 1433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4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73231" name="Picture 143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2" y="2213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3232" name="Group 1435"/>
              <p:cNvGrpSpPr>
                <a:grpSpLocks/>
              </p:cNvGrpSpPr>
              <p:nvPr/>
            </p:nvGrpSpPr>
            <p:grpSpPr bwMode="auto">
              <a:xfrm>
                <a:off x="877" y="2432"/>
                <a:ext cx="279" cy="136"/>
                <a:chOff x="4396" y="1245"/>
                <a:chExt cx="672" cy="248"/>
              </a:xfrm>
            </p:grpSpPr>
            <p:sp>
              <p:nvSpPr>
                <p:cNvPr id="17331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1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1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320" name="Group 14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323" name="Freeform 14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324" name="Freeform 14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321" name="Line 1442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322" name="Line 1443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233" name="Group 1444"/>
              <p:cNvGrpSpPr>
                <a:grpSpLocks/>
              </p:cNvGrpSpPr>
              <p:nvPr/>
            </p:nvGrpSpPr>
            <p:grpSpPr bwMode="auto">
              <a:xfrm>
                <a:off x="1484" y="2692"/>
                <a:ext cx="279" cy="136"/>
                <a:chOff x="4396" y="1245"/>
                <a:chExt cx="672" cy="248"/>
              </a:xfrm>
            </p:grpSpPr>
            <p:sp>
              <p:nvSpPr>
                <p:cNvPr id="17330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1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1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312" name="Group 14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315" name="Freeform 14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316" name="Freeform 14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313" name="Line 1451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314" name="Line 1452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73234" name="Picture 1453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26" y="2853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3235" name="Group 1454"/>
              <p:cNvGrpSpPr>
                <a:grpSpLocks/>
              </p:cNvGrpSpPr>
              <p:nvPr/>
            </p:nvGrpSpPr>
            <p:grpSpPr bwMode="auto">
              <a:xfrm>
                <a:off x="697" y="2871"/>
                <a:ext cx="287" cy="139"/>
                <a:chOff x="4396" y="1245"/>
                <a:chExt cx="672" cy="248"/>
              </a:xfrm>
            </p:grpSpPr>
            <p:sp>
              <p:nvSpPr>
                <p:cNvPr id="17330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0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30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304" name="Group 145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307" name="Freeform 145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308" name="Freeform 146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305" name="Line 1461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306" name="Line 1462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236" name="Group 1463"/>
              <p:cNvGrpSpPr>
                <a:grpSpLocks/>
              </p:cNvGrpSpPr>
              <p:nvPr/>
            </p:nvGrpSpPr>
            <p:grpSpPr bwMode="auto">
              <a:xfrm>
                <a:off x="1102" y="3380"/>
                <a:ext cx="279" cy="136"/>
                <a:chOff x="4396" y="1245"/>
                <a:chExt cx="672" cy="248"/>
              </a:xfrm>
            </p:grpSpPr>
            <p:sp>
              <p:nvSpPr>
                <p:cNvPr id="17329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9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9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296" name="Group 146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299" name="Freeform 146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300" name="Freeform 146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297" name="Line 1470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298" name="Line 1471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237" name="Group 1472"/>
              <p:cNvGrpSpPr>
                <a:grpSpLocks/>
              </p:cNvGrpSpPr>
              <p:nvPr/>
            </p:nvGrpSpPr>
            <p:grpSpPr bwMode="auto">
              <a:xfrm>
                <a:off x="1475" y="3132"/>
                <a:ext cx="287" cy="139"/>
                <a:chOff x="4396" y="1245"/>
                <a:chExt cx="672" cy="248"/>
              </a:xfrm>
            </p:grpSpPr>
            <p:sp>
              <p:nvSpPr>
                <p:cNvPr id="17328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8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8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288" name="Group 1476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291" name="Freeform 1477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292" name="Freeform 1478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289" name="Line 1479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290" name="Line 1480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238" name="Group 1481"/>
              <p:cNvGrpSpPr>
                <a:grpSpLocks/>
              </p:cNvGrpSpPr>
              <p:nvPr/>
            </p:nvGrpSpPr>
            <p:grpSpPr bwMode="auto">
              <a:xfrm>
                <a:off x="454" y="3380"/>
                <a:ext cx="279" cy="136"/>
                <a:chOff x="4396" y="1245"/>
                <a:chExt cx="672" cy="248"/>
              </a:xfrm>
            </p:grpSpPr>
            <p:sp>
              <p:nvSpPr>
                <p:cNvPr id="17327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7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17327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173280" name="Group 1485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73283" name="Freeform 148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284" name="Freeform 148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281" name="Line 1488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282" name="Line 1489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73239" name="Picture 149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39" y="2713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3240" name="Picture 1491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60" y="3060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3241" name="Picture 149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264" y="3559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3242" name="Picture 1493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931" y="3557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3243" name="Picture 149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72" y="3414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3244" name="Picture 149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48" y="3150"/>
                <a:ext cx="20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3245" name="Group 1496"/>
              <p:cNvGrpSpPr>
                <a:grpSpLocks/>
              </p:cNvGrpSpPr>
              <p:nvPr/>
            </p:nvGrpSpPr>
            <p:grpSpPr bwMode="auto">
              <a:xfrm>
                <a:off x="734" y="2220"/>
                <a:ext cx="221" cy="191"/>
                <a:chOff x="4493" y="1335"/>
                <a:chExt cx="381" cy="326"/>
              </a:xfrm>
            </p:grpSpPr>
            <p:pic>
              <p:nvPicPr>
                <p:cNvPr id="173270" name="Picture 1497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73271" name="Group 1498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173272" name="Oval 1499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273" name="Freeform 1500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74" name="Freeform 1501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75" name="Freeform 1502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76" name="Freeform 1503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246" name="Group 1504"/>
              <p:cNvGrpSpPr>
                <a:grpSpLocks/>
              </p:cNvGrpSpPr>
              <p:nvPr/>
            </p:nvGrpSpPr>
            <p:grpSpPr bwMode="auto">
              <a:xfrm>
                <a:off x="760" y="3559"/>
                <a:ext cx="221" cy="191"/>
                <a:chOff x="4493" y="1335"/>
                <a:chExt cx="381" cy="326"/>
              </a:xfrm>
            </p:grpSpPr>
            <p:pic>
              <p:nvPicPr>
                <p:cNvPr id="173263" name="Picture 1505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73264" name="Group 1506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173265" name="Oval 1507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266" name="Freeform 1508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7" name="Freeform 1509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8" name="Freeform 1510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9" name="Freeform 1511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247" name="Group 1512"/>
              <p:cNvGrpSpPr>
                <a:grpSpLocks/>
              </p:cNvGrpSpPr>
              <p:nvPr/>
            </p:nvGrpSpPr>
            <p:grpSpPr bwMode="auto">
              <a:xfrm>
                <a:off x="1439" y="3562"/>
                <a:ext cx="221" cy="191"/>
                <a:chOff x="4493" y="1335"/>
                <a:chExt cx="381" cy="326"/>
              </a:xfrm>
            </p:grpSpPr>
            <p:pic>
              <p:nvPicPr>
                <p:cNvPr id="173256" name="Picture 1513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73257" name="Group 1514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173258" name="Oval 1515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259" name="Freeform 1516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0" name="Freeform 1517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1" name="Freeform 1518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62" name="Freeform 1519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248" name="Group 1520"/>
              <p:cNvGrpSpPr>
                <a:grpSpLocks/>
              </p:cNvGrpSpPr>
              <p:nvPr/>
            </p:nvGrpSpPr>
            <p:grpSpPr bwMode="auto">
              <a:xfrm>
                <a:off x="1822" y="2494"/>
                <a:ext cx="221" cy="191"/>
                <a:chOff x="4493" y="1335"/>
                <a:chExt cx="381" cy="326"/>
              </a:xfrm>
            </p:grpSpPr>
            <p:pic>
              <p:nvPicPr>
                <p:cNvPr id="173249" name="Picture 1521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73250" name="Group 1522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173251" name="Oval 1523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252" name="Freeform 1524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53" name="Freeform 1525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54" name="Freeform 1526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73255" name="Freeform 1527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73221" name="Line 605"/>
            <p:cNvSpPr>
              <a:spLocks noChangeShapeType="1"/>
            </p:cNvSpPr>
            <p:nvPr/>
          </p:nvSpPr>
          <p:spPr bwMode="auto">
            <a:xfrm flipH="1">
              <a:off x="2831" y="2650"/>
              <a:ext cx="356" cy="8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2" name="Text Box 1203"/>
            <p:cNvSpPr txBox="1">
              <a:spLocks noChangeArrowheads="1"/>
            </p:cNvSpPr>
            <p:nvPr/>
          </p:nvSpPr>
          <p:spPr bwMode="auto">
            <a:xfrm>
              <a:off x="2659" y="3913"/>
              <a:ext cx="1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source-based trees</a:t>
              </a:r>
            </a:p>
          </p:txBody>
        </p:sp>
        <p:sp>
          <p:nvSpPr>
            <p:cNvPr id="173223" name="Line 1204"/>
            <p:cNvSpPr>
              <a:spLocks noChangeShapeType="1"/>
            </p:cNvSpPr>
            <p:nvPr/>
          </p:nvSpPr>
          <p:spPr bwMode="auto">
            <a:xfrm>
              <a:off x="3175" y="2662"/>
              <a:ext cx="484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4" name="Line 1205"/>
            <p:cNvSpPr>
              <a:spLocks noChangeShapeType="1"/>
            </p:cNvSpPr>
            <p:nvPr/>
          </p:nvSpPr>
          <p:spPr bwMode="auto">
            <a:xfrm>
              <a:off x="3003" y="3110"/>
              <a:ext cx="292" cy="3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5" name="Line 1206"/>
            <p:cNvSpPr>
              <a:spLocks noChangeShapeType="1"/>
            </p:cNvSpPr>
            <p:nvPr/>
          </p:nvSpPr>
          <p:spPr bwMode="auto">
            <a:xfrm flipH="1">
              <a:off x="3107" y="2930"/>
              <a:ext cx="584" cy="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6" name="Line 1207"/>
            <p:cNvSpPr>
              <a:spLocks noChangeShapeType="1"/>
            </p:cNvSpPr>
            <p:nvPr/>
          </p:nvSpPr>
          <p:spPr bwMode="auto">
            <a:xfrm flipH="1">
              <a:off x="2959" y="3078"/>
              <a:ext cx="152" cy="33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7" name="Line 1208"/>
            <p:cNvSpPr>
              <a:spLocks noChangeShapeType="1"/>
            </p:cNvSpPr>
            <p:nvPr/>
          </p:nvSpPr>
          <p:spPr bwMode="auto">
            <a:xfrm>
              <a:off x="3107" y="3078"/>
              <a:ext cx="232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8" name="Line 1209"/>
            <p:cNvSpPr>
              <a:spLocks noChangeShapeType="1"/>
            </p:cNvSpPr>
            <p:nvPr/>
          </p:nvSpPr>
          <p:spPr bwMode="auto">
            <a:xfrm flipV="1">
              <a:off x="3111" y="2802"/>
              <a:ext cx="112" cy="2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229" name="Oval 1211"/>
            <p:cNvSpPr>
              <a:spLocks noChangeArrowheads="1"/>
            </p:cNvSpPr>
            <p:nvPr/>
          </p:nvSpPr>
          <p:spPr bwMode="auto">
            <a:xfrm>
              <a:off x="3149" y="2636"/>
              <a:ext cx="78" cy="6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5" name="Group 1529"/>
          <p:cNvGrpSpPr>
            <a:grpSpLocks/>
          </p:cNvGrpSpPr>
          <p:nvPr/>
        </p:nvGrpSpPr>
        <p:grpSpPr bwMode="auto">
          <a:xfrm>
            <a:off x="6924675" y="1695450"/>
            <a:ext cx="1960563" cy="3890963"/>
            <a:chOff x="4362" y="1068"/>
            <a:chExt cx="1235" cy="2451"/>
          </a:xfrm>
        </p:grpSpPr>
        <p:grpSp>
          <p:nvGrpSpPr>
            <p:cNvPr id="173187" name="Group 1213"/>
            <p:cNvGrpSpPr>
              <a:grpSpLocks/>
            </p:cNvGrpSpPr>
            <p:nvPr/>
          </p:nvGrpSpPr>
          <p:grpSpPr bwMode="auto">
            <a:xfrm>
              <a:off x="4454" y="2138"/>
              <a:ext cx="359" cy="184"/>
              <a:chOff x="4396" y="1245"/>
              <a:chExt cx="672" cy="248"/>
            </a:xfrm>
          </p:grpSpPr>
          <p:sp>
            <p:nvSpPr>
              <p:cNvPr id="17321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321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321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173215" name="Group 121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3218" name="Freeform 121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219" name="Freeform 121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216" name="Line 1220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217" name="Line 1221"/>
              <p:cNvSpPr>
                <a:spLocks noChangeShapeType="1"/>
              </p:cNvSpPr>
              <p:nvPr/>
            </p:nvSpPr>
            <p:spPr bwMode="auto">
              <a:xfrm>
                <a:off x="5062" y="1326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188" name="Group 1222"/>
            <p:cNvGrpSpPr>
              <a:grpSpLocks/>
            </p:cNvGrpSpPr>
            <p:nvPr/>
          </p:nvGrpSpPr>
          <p:grpSpPr bwMode="auto">
            <a:xfrm>
              <a:off x="4466" y="2860"/>
              <a:ext cx="348" cy="190"/>
              <a:chOff x="4396" y="1245"/>
              <a:chExt cx="672" cy="248"/>
            </a:xfrm>
          </p:grpSpPr>
          <p:sp>
            <p:nvSpPr>
              <p:cNvPr id="17320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320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320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173207" name="Group 122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3210" name="Freeform 122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211" name="Freeform 122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208" name="Line 1229"/>
              <p:cNvSpPr>
                <a:spLocks noChangeShapeType="1"/>
              </p:cNvSpPr>
              <p:nvPr/>
            </p:nvSpPr>
            <p:spPr bwMode="auto">
              <a:xfrm>
                <a:off x="4400" y="1321"/>
                <a:ext cx="0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209" name="Line 1230"/>
              <p:cNvSpPr>
                <a:spLocks noChangeShapeType="1"/>
              </p:cNvSpPr>
              <p:nvPr/>
            </p:nvSpPr>
            <p:spPr bwMode="auto">
              <a:xfrm>
                <a:off x="5062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73189" name="Picture 1231" descr="desktop_computer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7" y="1691"/>
              <a:ext cx="38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3190" name="Group 1349"/>
            <p:cNvGrpSpPr>
              <a:grpSpLocks/>
            </p:cNvGrpSpPr>
            <p:nvPr/>
          </p:nvGrpSpPr>
          <p:grpSpPr bwMode="auto">
            <a:xfrm>
              <a:off x="4493" y="1335"/>
              <a:ext cx="381" cy="326"/>
              <a:chOff x="4493" y="1335"/>
              <a:chExt cx="381" cy="326"/>
            </a:xfrm>
          </p:grpSpPr>
          <p:pic>
            <p:nvPicPr>
              <p:cNvPr id="173197" name="Picture 123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93" y="1335"/>
                <a:ext cx="38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3198" name="Group 1342"/>
              <p:cNvGrpSpPr>
                <a:grpSpLocks/>
              </p:cNvGrpSpPr>
              <p:nvPr/>
            </p:nvGrpSpPr>
            <p:grpSpPr bwMode="auto">
              <a:xfrm>
                <a:off x="4501" y="1349"/>
                <a:ext cx="313" cy="292"/>
                <a:chOff x="4501" y="1349"/>
                <a:chExt cx="313" cy="292"/>
              </a:xfrm>
            </p:grpSpPr>
            <p:sp>
              <p:nvSpPr>
                <p:cNvPr id="173199" name="Oval 1236"/>
                <p:cNvSpPr>
                  <a:spLocks noChangeArrowheads="1"/>
                </p:cNvSpPr>
                <p:nvPr/>
              </p:nvSpPr>
              <p:spPr bwMode="auto">
                <a:xfrm rot="-365081">
                  <a:off x="4515" y="1540"/>
                  <a:ext cx="216" cy="56"/>
                </a:xfrm>
                <a:prstGeom prst="ellips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200" name="Freeform 1233"/>
                <p:cNvSpPr>
                  <a:spLocks/>
                </p:cNvSpPr>
                <p:nvPr/>
              </p:nvSpPr>
              <p:spPr bwMode="auto">
                <a:xfrm>
                  <a:off x="4536" y="1372"/>
                  <a:ext cx="186" cy="157"/>
                </a:xfrm>
                <a:custGeom>
                  <a:avLst/>
                  <a:gdLst>
                    <a:gd name="T0" fmla="*/ 0 w 117"/>
                    <a:gd name="T1" fmla="*/ 0 h 123"/>
                    <a:gd name="T2" fmla="*/ 399708 w 117"/>
                    <a:gd name="T3" fmla="*/ 200 h 123"/>
                    <a:gd name="T4" fmla="*/ 493231 w 117"/>
                    <a:gd name="T5" fmla="*/ 8027 h 123"/>
                    <a:gd name="T6" fmla="*/ 99486 w 117"/>
                    <a:gd name="T7" fmla="*/ 9920 h 123"/>
                    <a:gd name="T8" fmla="*/ 0 w 117"/>
                    <a:gd name="T9" fmla="*/ 0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123"/>
                    <a:gd name="T17" fmla="*/ 117 w 117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123">
                      <a:moveTo>
                        <a:pt x="0" y="0"/>
                      </a:moveTo>
                      <a:lnTo>
                        <a:pt x="95" y="2"/>
                      </a:lnTo>
                      <a:lnTo>
                        <a:pt x="117" y="99"/>
                      </a:lnTo>
                      <a:lnTo>
                        <a:pt x="24" y="1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201" name="Freeform 1234"/>
                <p:cNvSpPr>
                  <a:spLocks/>
                </p:cNvSpPr>
                <p:nvPr/>
              </p:nvSpPr>
              <p:spPr bwMode="auto">
                <a:xfrm>
                  <a:off x="4527" y="1533"/>
                  <a:ext cx="287" cy="108"/>
                </a:xfrm>
                <a:custGeom>
                  <a:avLst/>
                  <a:gdLst>
                    <a:gd name="T0" fmla="*/ 0 w 181"/>
                    <a:gd name="T1" fmla="*/ 4477 h 84"/>
                    <a:gd name="T2" fmla="*/ 589129 w 181"/>
                    <a:gd name="T3" fmla="*/ 0 h 84"/>
                    <a:gd name="T4" fmla="*/ 725796 w 181"/>
                    <a:gd name="T5" fmla="*/ 1810 h 84"/>
                    <a:gd name="T6" fmla="*/ 149724 w 181"/>
                    <a:gd name="T7" fmla="*/ 7768 h 84"/>
                    <a:gd name="T8" fmla="*/ 0 w 181"/>
                    <a:gd name="T9" fmla="*/ 4477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"/>
                    <a:gd name="T16" fmla="*/ 0 h 84"/>
                    <a:gd name="T17" fmla="*/ 181 w 18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" h="84">
                      <a:moveTo>
                        <a:pt x="0" y="48"/>
                      </a:moveTo>
                      <a:lnTo>
                        <a:pt x="147" y="0"/>
                      </a:lnTo>
                      <a:lnTo>
                        <a:pt x="181" y="20"/>
                      </a:lnTo>
                      <a:lnTo>
                        <a:pt x="37" y="8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202" name="Freeform 1235"/>
                <p:cNvSpPr>
                  <a:spLocks/>
                </p:cNvSpPr>
                <p:nvPr/>
              </p:nvSpPr>
              <p:spPr bwMode="auto">
                <a:xfrm>
                  <a:off x="4501" y="1349"/>
                  <a:ext cx="235" cy="207"/>
                </a:xfrm>
                <a:custGeom>
                  <a:avLst/>
                  <a:gdLst>
                    <a:gd name="T0" fmla="*/ 0 w 148"/>
                    <a:gd name="T1" fmla="*/ 0 h 162"/>
                    <a:gd name="T2" fmla="*/ 519048 w 148"/>
                    <a:gd name="T3" fmla="*/ 960 h 162"/>
                    <a:gd name="T4" fmla="*/ 609006 w 148"/>
                    <a:gd name="T5" fmla="*/ 10370 h 162"/>
                    <a:gd name="T6" fmla="*/ 153334 w 148"/>
                    <a:gd name="T7" fmla="*/ 13396 h 162"/>
                    <a:gd name="T8" fmla="*/ 0 w 148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162"/>
                    <a:gd name="T17" fmla="*/ 148 w 148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162">
                      <a:moveTo>
                        <a:pt x="0" y="0"/>
                      </a:moveTo>
                      <a:lnTo>
                        <a:pt x="126" y="12"/>
                      </a:lnTo>
                      <a:lnTo>
                        <a:pt x="148" y="126"/>
                      </a:lnTo>
                      <a:lnTo>
                        <a:pt x="37" y="1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3203" name="Freeform 1238"/>
                <p:cNvSpPr>
                  <a:spLocks/>
                </p:cNvSpPr>
                <p:nvPr/>
              </p:nvSpPr>
              <p:spPr bwMode="auto">
                <a:xfrm>
                  <a:off x="4553" y="1380"/>
                  <a:ext cx="132" cy="96"/>
                </a:xfrm>
                <a:custGeom>
                  <a:avLst/>
                  <a:gdLst>
                    <a:gd name="T0" fmla="*/ 0 w 83"/>
                    <a:gd name="T1" fmla="*/ 0 h 75"/>
                    <a:gd name="T2" fmla="*/ 329835 w 83"/>
                    <a:gd name="T3" fmla="*/ 261 h 75"/>
                    <a:gd name="T4" fmla="*/ 130408 w 83"/>
                    <a:gd name="T5" fmla="*/ 1604 h 75"/>
                    <a:gd name="T6" fmla="*/ 42444 w 83"/>
                    <a:gd name="T7" fmla="*/ 6107 h 75"/>
                    <a:gd name="T8" fmla="*/ 0 w 83"/>
                    <a:gd name="T9" fmla="*/ 0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75"/>
                    <a:gd name="T17" fmla="*/ 83 w 83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75">
                      <a:moveTo>
                        <a:pt x="0" y="0"/>
                      </a:moveTo>
                      <a:lnTo>
                        <a:pt x="78" y="3"/>
                      </a:lnTo>
                      <a:cubicBezTo>
                        <a:pt x="83" y="6"/>
                        <a:pt x="54" y="0"/>
                        <a:pt x="31" y="19"/>
                      </a:cubicBezTo>
                      <a:cubicBezTo>
                        <a:pt x="8" y="38"/>
                        <a:pt x="15" y="75"/>
                        <a:pt x="10" y="7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3191" name="Text Box 1240"/>
            <p:cNvSpPr txBox="1">
              <a:spLocks noChangeArrowheads="1"/>
            </p:cNvSpPr>
            <p:nvPr/>
          </p:nvSpPr>
          <p:spPr bwMode="auto">
            <a:xfrm>
              <a:off x="4833" y="1299"/>
              <a:ext cx="64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/>
                <a:t>group 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member</a:t>
              </a:r>
            </a:p>
          </p:txBody>
        </p:sp>
        <p:sp>
          <p:nvSpPr>
            <p:cNvPr id="173192" name="Text Box 1241"/>
            <p:cNvSpPr txBox="1">
              <a:spLocks noChangeArrowheads="1"/>
            </p:cNvSpPr>
            <p:nvPr/>
          </p:nvSpPr>
          <p:spPr bwMode="auto">
            <a:xfrm>
              <a:off x="4833" y="1670"/>
              <a:ext cx="76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/>
                <a:t>not group 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member</a:t>
              </a:r>
            </a:p>
          </p:txBody>
        </p:sp>
        <p:sp>
          <p:nvSpPr>
            <p:cNvPr id="173193" name="Text Box 1242"/>
            <p:cNvSpPr txBox="1">
              <a:spLocks noChangeArrowheads="1"/>
            </p:cNvSpPr>
            <p:nvPr/>
          </p:nvSpPr>
          <p:spPr bwMode="auto">
            <a:xfrm>
              <a:off x="4829" y="2076"/>
              <a:ext cx="644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/>
                <a:t>router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with a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group 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member</a:t>
              </a:r>
            </a:p>
          </p:txBody>
        </p:sp>
        <p:sp>
          <p:nvSpPr>
            <p:cNvPr id="173194" name="Text Box 1243"/>
            <p:cNvSpPr txBox="1">
              <a:spLocks noChangeArrowheads="1"/>
            </p:cNvSpPr>
            <p:nvPr/>
          </p:nvSpPr>
          <p:spPr bwMode="auto">
            <a:xfrm>
              <a:off x="4829" y="2804"/>
              <a:ext cx="644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/>
                <a:t>router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without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group </a:t>
              </a:r>
            </a:p>
            <a:p>
              <a:pPr>
                <a:lnSpc>
                  <a:spcPct val="90000"/>
                </a:lnSpc>
              </a:pPr>
              <a:r>
                <a:rPr lang="en-US" i="1"/>
                <a:t>member</a:t>
              </a:r>
            </a:p>
          </p:txBody>
        </p:sp>
        <p:sp>
          <p:nvSpPr>
            <p:cNvPr id="173195" name="Rectangle 1245"/>
            <p:cNvSpPr>
              <a:spLocks noChangeArrowheads="1"/>
            </p:cNvSpPr>
            <p:nvPr/>
          </p:nvSpPr>
          <p:spPr bwMode="auto">
            <a:xfrm>
              <a:off x="4362" y="1180"/>
              <a:ext cx="1230" cy="2339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96" name="Text Box 1246"/>
            <p:cNvSpPr txBox="1">
              <a:spLocks noChangeArrowheads="1"/>
            </p:cNvSpPr>
            <p:nvPr/>
          </p:nvSpPr>
          <p:spPr bwMode="auto">
            <a:xfrm>
              <a:off x="4530" y="1068"/>
              <a:ext cx="54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legend</a:t>
              </a:r>
            </a:p>
          </p:txBody>
        </p:sp>
      </p:grpSp>
      <p:grpSp>
        <p:nvGrpSpPr>
          <p:cNvPr id="173066" name="Group 1374"/>
          <p:cNvGrpSpPr>
            <a:grpSpLocks/>
          </p:cNvGrpSpPr>
          <p:nvPr/>
        </p:nvGrpSpPr>
        <p:grpSpPr bwMode="auto">
          <a:xfrm>
            <a:off x="679450" y="3786188"/>
            <a:ext cx="2474913" cy="1892300"/>
            <a:chOff x="1214" y="1613"/>
            <a:chExt cx="1559" cy="1192"/>
          </a:xfrm>
        </p:grpSpPr>
        <p:sp>
          <p:nvSpPr>
            <p:cNvPr id="173163" name="Line 1375"/>
            <p:cNvSpPr>
              <a:spLocks noChangeShapeType="1"/>
            </p:cNvSpPr>
            <p:nvPr/>
          </p:nvSpPr>
          <p:spPr bwMode="auto">
            <a:xfrm flipV="1">
              <a:off x="1780" y="1984"/>
              <a:ext cx="66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4" name="Line 1376"/>
            <p:cNvSpPr>
              <a:spLocks noChangeShapeType="1"/>
            </p:cNvSpPr>
            <p:nvPr/>
          </p:nvSpPr>
          <p:spPr bwMode="auto">
            <a:xfrm>
              <a:off x="1644" y="2152"/>
              <a:ext cx="412" cy="5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5" name="Line 1377"/>
            <p:cNvSpPr>
              <a:spLocks noChangeShapeType="1"/>
            </p:cNvSpPr>
            <p:nvPr/>
          </p:nvSpPr>
          <p:spPr bwMode="auto">
            <a:xfrm>
              <a:off x="1928" y="1752"/>
              <a:ext cx="480" cy="2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6" name="Line 1378"/>
            <p:cNvSpPr>
              <a:spLocks noChangeShapeType="1"/>
            </p:cNvSpPr>
            <p:nvPr/>
          </p:nvSpPr>
          <p:spPr bwMode="auto">
            <a:xfrm flipV="1">
              <a:off x="2184" y="2452"/>
              <a:ext cx="26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7" name="Line 1379"/>
            <p:cNvSpPr>
              <a:spLocks noChangeShapeType="1"/>
            </p:cNvSpPr>
            <p:nvPr/>
          </p:nvSpPr>
          <p:spPr bwMode="auto">
            <a:xfrm>
              <a:off x="2436" y="2040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8" name="Line 1380"/>
            <p:cNvSpPr>
              <a:spLocks noChangeShapeType="1"/>
            </p:cNvSpPr>
            <p:nvPr/>
          </p:nvSpPr>
          <p:spPr bwMode="auto">
            <a:xfrm>
              <a:off x="1488" y="2696"/>
              <a:ext cx="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69" name="Line 1381"/>
            <p:cNvSpPr>
              <a:spLocks noChangeShapeType="1"/>
            </p:cNvSpPr>
            <p:nvPr/>
          </p:nvSpPr>
          <p:spPr bwMode="auto">
            <a:xfrm flipH="1">
              <a:off x="1424" y="2208"/>
              <a:ext cx="180" cy="4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70" name="Line 1382"/>
            <p:cNvSpPr>
              <a:spLocks noChangeShapeType="1"/>
            </p:cNvSpPr>
            <p:nvPr/>
          </p:nvSpPr>
          <p:spPr bwMode="auto">
            <a:xfrm flipH="1">
              <a:off x="1640" y="1760"/>
              <a:ext cx="168" cy="3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71" name="Freeform 1383"/>
            <p:cNvSpPr>
              <a:spLocks/>
            </p:cNvSpPr>
            <p:nvPr/>
          </p:nvSpPr>
          <p:spPr bwMode="auto">
            <a:xfrm flipV="1">
              <a:off x="1866" y="2778"/>
              <a:ext cx="391" cy="27"/>
            </a:xfrm>
            <a:custGeom>
              <a:avLst/>
              <a:gdLst>
                <a:gd name="T0" fmla="*/ 0 w 720"/>
                <a:gd name="T1" fmla="*/ 0 h 56"/>
                <a:gd name="T2" fmla="*/ 0 w 720"/>
                <a:gd name="T3" fmla="*/ 0 h 56"/>
                <a:gd name="T4" fmla="*/ 1 w 720"/>
                <a:gd name="T5" fmla="*/ 0 h 56"/>
                <a:gd name="T6" fmla="*/ 1 w 720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6"/>
                <a:gd name="T14" fmla="*/ 720 w 72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6">
                  <a:moveTo>
                    <a:pt x="0" y="0"/>
                  </a:moveTo>
                  <a:lnTo>
                    <a:pt x="0" y="56"/>
                  </a:lnTo>
                  <a:lnTo>
                    <a:pt x="720" y="56"/>
                  </a:lnTo>
                  <a:lnTo>
                    <a:pt x="720" y="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72" name="Line 1384"/>
            <p:cNvSpPr>
              <a:spLocks noChangeShapeType="1"/>
            </p:cNvSpPr>
            <p:nvPr/>
          </p:nvSpPr>
          <p:spPr bwMode="auto">
            <a:xfrm>
              <a:off x="2058" y="2717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3173" name="Group 1385"/>
            <p:cNvGrpSpPr>
              <a:grpSpLocks/>
            </p:cNvGrpSpPr>
            <p:nvPr/>
          </p:nvGrpSpPr>
          <p:grpSpPr bwMode="auto">
            <a:xfrm rot="-5400000">
              <a:off x="2390" y="1961"/>
              <a:ext cx="391" cy="88"/>
              <a:chOff x="1450" y="3513"/>
              <a:chExt cx="391" cy="88"/>
            </a:xfrm>
          </p:grpSpPr>
          <p:sp>
            <p:nvSpPr>
              <p:cNvPr id="173185" name="Freeform 1386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86" name="Line 1387"/>
              <p:cNvSpPr>
                <a:spLocks noChangeShapeType="1"/>
              </p:cNvSpPr>
              <p:nvPr/>
            </p:nvSpPr>
            <p:spPr bwMode="auto">
              <a:xfrm>
                <a:off x="1642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3174" name="Freeform 1388"/>
            <p:cNvSpPr>
              <a:spLocks/>
            </p:cNvSpPr>
            <p:nvPr/>
          </p:nvSpPr>
          <p:spPr bwMode="auto">
            <a:xfrm flipV="1">
              <a:off x="1214" y="2774"/>
              <a:ext cx="391" cy="27"/>
            </a:xfrm>
            <a:custGeom>
              <a:avLst/>
              <a:gdLst>
                <a:gd name="T0" fmla="*/ 0 w 720"/>
                <a:gd name="T1" fmla="*/ 0 h 56"/>
                <a:gd name="T2" fmla="*/ 0 w 720"/>
                <a:gd name="T3" fmla="*/ 0 h 56"/>
                <a:gd name="T4" fmla="*/ 1 w 720"/>
                <a:gd name="T5" fmla="*/ 0 h 56"/>
                <a:gd name="T6" fmla="*/ 1 w 720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6"/>
                <a:gd name="T14" fmla="*/ 720 w 72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6">
                  <a:moveTo>
                    <a:pt x="0" y="0"/>
                  </a:moveTo>
                  <a:lnTo>
                    <a:pt x="0" y="56"/>
                  </a:lnTo>
                  <a:lnTo>
                    <a:pt x="720" y="56"/>
                  </a:lnTo>
                  <a:lnTo>
                    <a:pt x="720" y="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175" name="Line 1389"/>
            <p:cNvSpPr>
              <a:spLocks noChangeShapeType="1"/>
            </p:cNvSpPr>
            <p:nvPr/>
          </p:nvSpPr>
          <p:spPr bwMode="auto">
            <a:xfrm>
              <a:off x="1406" y="2713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3176" name="Group 1390"/>
            <p:cNvGrpSpPr>
              <a:grpSpLocks/>
            </p:cNvGrpSpPr>
            <p:nvPr/>
          </p:nvGrpSpPr>
          <p:grpSpPr bwMode="auto">
            <a:xfrm rot="-2599131">
              <a:off x="2382" y="2449"/>
              <a:ext cx="391" cy="88"/>
              <a:chOff x="1450" y="3513"/>
              <a:chExt cx="391" cy="88"/>
            </a:xfrm>
          </p:grpSpPr>
          <p:sp>
            <p:nvSpPr>
              <p:cNvPr id="173183" name="Freeform 1391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84" name="Line 1392"/>
              <p:cNvSpPr>
                <a:spLocks noChangeShapeType="1"/>
              </p:cNvSpPr>
              <p:nvPr/>
            </p:nvSpPr>
            <p:spPr bwMode="auto">
              <a:xfrm>
                <a:off x="1642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177" name="Group 1393"/>
            <p:cNvGrpSpPr>
              <a:grpSpLocks/>
            </p:cNvGrpSpPr>
            <p:nvPr/>
          </p:nvGrpSpPr>
          <p:grpSpPr bwMode="auto">
            <a:xfrm rot="5400000">
              <a:off x="1290" y="2141"/>
              <a:ext cx="391" cy="88"/>
              <a:chOff x="1450" y="3513"/>
              <a:chExt cx="391" cy="88"/>
            </a:xfrm>
          </p:grpSpPr>
          <p:sp>
            <p:nvSpPr>
              <p:cNvPr id="173181" name="Freeform 1394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82" name="Line 1395"/>
              <p:cNvSpPr>
                <a:spLocks noChangeShapeType="1"/>
              </p:cNvSpPr>
              <p:nvPr/>
            </p:nvSpPr>
            <p:spPr bwMode="auto">
              <a:xfrm>
                <a:off x="1640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178" name="Group 1396"/>
            <p:cNvGrpSpPr>
              <a:grpSpLocks/>
            </p:cNvGrpSpPr>
            <p:nvPr/>
          </p:nvGrpSpPr>
          <p:grpSpPr bwMode="auto">
            <a:xfrm rot="10800000">
              <a:off x="1610" y="1613"/>
              <a:ext cx="391" cy="88"/>
              <a:chOff x="1450" y="3513"/>
              <a:chExt cx="391" cy="88"/>
            </a:xfrm>
          </p:grpSpPr>
          <p:sp>
            <p:nvSpPr>
              <p:cNvPr id="173179" name="Freeform 1397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80" name="Line 1398"/>
              <p:cNvSpPr>
                <a:spLocks noChangeShapeType="1"/>
              </p:cNvSpPr>
              <p:nvPr/>
            </p:nvSpPr>
            <p:spPr bwMode="auto">
              <a:xfrm>
                <a:off x="1641" y="3514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3067" name="Picture 1256" descr="desktop_computer_stylized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50" y="3513138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3068" name="Group 1257"/>
          <p:cNvGrpSpPr>
            <a:grpSpLocks/>
          </p:cNvGrpSpPr>
          <p:nvPr/>
        </p:nvGrpSpPr>
        <p:grpSpPr bwMode="auto">
          <a:xfrm>
            <a:off x="1392238" y="3860800"/>
            <a:ext cx="442912" cy="215900"/>
            <a:chOff x="4396" y="1245"/>
            <a:chExt cx="672" cy="248"/>
          </a:xfrm>
        </p:grpSpPr>
        <p:sp>
          <p:nvSpPr>
            <p:cNvPr id="1731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58" name="Group 12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61" name="Freeform 12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62" name="Freeform 12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59" name="Line 1264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0" name="Line 1265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69" name="Group 1266"/>
          <p:cNvGrpSpPr>
            <a:grpSpLocks/>
          </p:cNvGrpSpPr>
          <p:nvPr/>
        </p:nvGrpSpPr>
        <p:grpSpPr bwMode="auto">
          <a:xfrm>
            <a:off x="2355850" y="4273550"/>
            <a:ext cx="442913" cy="215900"/>
            <a:chOff x="4396" y="1245"/>
            <a:chExt cx="672" cy="248"/>
          </a:xfrm>
        </p:grpSpPr>
        <p:sp>
          <p:nvSpPr>
            <p:cNvPr id="1731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50" name="Group 12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53" name="Freeform 12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54" name="Freeform 12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51" name="Line 1273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2" name="Line 1274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3070" name="Picture 1283" descr="desktop_computer_stylized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775" y="4529138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3071" name="Group 1284"/>
          <p:cNvGrpSpPr>
            <a:grpSpLocks/>
          </p:cNvGrpSpPr>
          <p:nvPr/>
        </p:nvGrpSpPr>
        <p:grpSpPr bwMode="auto">
          <a:xfrm>
            <a:off x="1106488" y="4557713"/>
            <a:ext cx="455612" cy="220662"/>
            <a:chOff x="4396" y="1245"/>
            <a:chExt cx="672" cy="248"/>
          </a:xfrm>
        </p:grpSpPr>
        <p:sp>
          <p:nvSpPr>
            <p:cNvPr id="1731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42" name="Group 12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45" name="Freeform 12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46" name="Freeform 12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43" name="Line 1291"/>
            <p:cNvSpPr>
              <a:spLocks noChangeShapeType="1"/>
            </p:cNvSpPr>
            <p:nvPr/>
          </p:nvSpPr>
          <p:spPr bwMode="auto">
            <a:xfrm>
              <a:off x="4398" y="1322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4" name="Line 1292"/>
            <p:cNvSpPr>
              <a:spLocks noChangeShapeType="1"/>
            </p:cNvSpPr>
            <p:nvPr/>
          </p:nvSpPr>
          <p:spPr bwMode="auto">
            <a:xfrm>
              <a:off x="5063" y="1325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72" name="Group 1293"/>
          <p:cNvGrpSpPr>
            <a:grpSpLocks/>
          </p:cNvGrpSpPr>
          <p:nvPr/>
        </p:nvGrpSpPr>
        <p:grpSpPr bwMode="auto">
          <a:xfrm>
            <a:off x="1749425" y="5365750"/>
            <a:ext cx="442913" cy="215900"/>
            <a:chOff x="4396" y="1245"/>
            <a:chExt cx="672" cy="248"/>
          </a:xfrm>
        </p:grpSpPr>
        <p:sp>
          <p:nvSpPr>
            <p:cNvPr id="1731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34" name="Group 12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37" name="Freeform 12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38" name="Freeform 12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35" name="Line 1300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6" name="Line 1301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73" name="Group 1302"/>
          <p:cNvGrpSpPr>
            <a:grpSpLocks/>
          </p:cNvGrpSpPr>
          <p:nvPr/>
        </p:nvGrpSpPr>
        <p:grpSpPr bwMode="auto">
          <a:xfrm>
            <a:off x="2341563" y="4972050"/>
            <a:ext cx="455612" cy="220663"/>
            <a:chOff x="4396" y="1245"/>
            <a:chExt cx="672" cy="248"/>
          </a:xfrm>
        </p:grpSpPr>
        <p:sp>
          <p:nvSpPr>
            <p:cNvPr id="1731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26" name="Group 130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29" name="Freeform 13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30" name="Freeform 13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27" name="Line 1309"/>
            <p:cNvSpPr>
              <a:spLocks noChangeShapeType="1"/>
            </p:cNvSpPr>
            <p:nvPr/>
          </p:nvSpPr>
          <p:spPr bwMode="auto">
            <a:xfrm>
              <a:off x="4398" y="1322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8" name="Line 1310"/>
            <p:cNvSpPr>
              <a:spLocks noChangeShapeType="1"/>
            </p:cNvSpPr>
            <p:nvPr/>
          </p:nvSpPr>
          <p:spPr bwMode="auto">
            <a:xfrm>
              <a:off x="5063" y="1325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74" name="Group 1311"/>
          <p:cNvGrpSpPr>
            <a:grpSpLocks/>
          </p:cNvGrpSpPr>
          <p:nvPr/>
        </p:nvGrpSpPr>
        <p:grpSpPr bwMode="auto">
          <a:xfrm>
            <a:off x="720725" y="5365750"/>
            <a:ext cx="442913" cy="215900"/>
            <a:chOff x="4396" y="1245"/>
            <a:chExt cx="672" cy="248"/>
          </a:xfrm>
        </p:grpSpPr>
        <p:sp>
          <p:nvSpPr>
            <p:cNvPr id="1731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31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73118" name="Group 131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3121" name="Freeform 13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22" name="Freeform 13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119" name="Line 1318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Line 1319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3075" name="Picture 1320" descr="desktop_computer_stylized_sm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6913" y="4306888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76" name="Picture 1321" descr="desktop_computer_stylized_sm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250" y="4857750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77" name="Picture 1322" descr="desktop_computer_stylized_sm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" y="5649913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78" name="Picture 1323" descr="desktop_computer_stylized_sm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7963" y="5646738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79" name="Picture 1324" descr="desktop_computer_stylized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300" y="5419725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80" name="Picture 1325" descr="desktop_computer_stylized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2450" y="5000625"/>
            <a:ext cx="330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3081" name="Group 1350"/>
          <p:cNvGrpSpPr>
            <a:grpSpLocks/>
          </p:cNvGrpSpPr>
          <p:nvPr/>
        </p:nvGrpSpPr>
        <p:grpSpPr bwMode="auto">
          <a:xfrm>
            <a:off x="1165225" y="3524250"/>
            <a:ext cx="350838" cy="303213"/>
            <a:chOff x="4493" y="1335"/>
            <a:chExt cx="381" cy="326"/>
          </a:xfrm>
        </p:grpSpPr>
        <p:pic>
          <p:nvPicPr>
            <p:cNvPr id="173108" name="Picture 1351" descr="desktop_computer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3109" name="Group 1352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173110" name="Oval 1353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111" name="Freeform 1354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12" name="Freeform 1355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13" name="Freeform 1356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14" name="Freeform 1357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3082" name="Group 1358"/>
          <p:cNvGrpSpPr>
            <a:grpSpLocks/>
          </p:cNvGrpSpPr>
          <p:nvPr/>
        </p:nvGrpSpPr>
        <p:grpSpPr bwMode="auto">
          <a:xfrm>
            <a:off x="1206500" y="5649913"/>
            <a:ext cx="350838" cy="303212"/>
            <a:chOff x="4493" y="1335"/>
            <a:chExt cx="381" cy="326"/>
          </a:xfrm>
        </p:grpSpPr>
        <p:pic>
          <p:nvPicPr>
            <p:cNvPr id="173101" name="Picture 1359" descr="desktop_computer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3102" name="Group 1360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173103" name="Oval 1361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104" name="Freeform 1362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5" name="Freeform 1363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6" name="Freeform 1364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7" name="Freeform 1365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3083" name="Group 1366"/>
          <p:cNvGrpSpPr>
            <a:grpSpLocks/>
          </p:cNvGrpSpPr>
          <p:nvPr/>
        </p:nvGrpSpPr>
        <p:grpSpPr bwMode="auto">
          <a:xfrm>
            <a:off x="2284413" y="5654675"/>
            <a:ext cx="350837" cy="303213"/>
            <a:chOff x="4493" y="1335"/>
            <a:chExt cx="381" cy="326"/>
          </a:xfrm>
        </p:grpSpPr>
        <p:pic>
          <p:nvPicPr>
            <p:cNvPr id="173094" name="Picture 1367" descr="desktop_computer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3095" name="Group 1368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173096" name="Oval 1369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7" name="Freeform 1370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Freeform 1371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9" name="Freeform 1372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Freeform 1373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3084" name="Group 1399"/>
          <p:cNvGrpSpPr>
            <a:grpSpLocks/>
          </p:cNvGrpSpPr>
          <p:nvPr/>
        </p:nvGrpSpPr>
        <p:grpSpPr bwMode="auto">
          <a:xfrm>
            <a:off x="2892425" y="3959225"/>
            <a:ext cx="350838" cy="303213"/>
            <a:chOff x="4493" y="1335"/>
            <a:chExt cx="381" cy="326"/>
          </a:xfrm>
        </p:grpSpPr>
        <p:pic>
          <p:nvPicPr>
            <p:cNvPr id="173087" name="Picture 1400" descr="desktop_computer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3088" name="Group 1401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173089" name="Oval 1402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0" name="Freeform 1403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1" name="Freeform 1404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2" name="Freeform 1405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3" name="Freeform 1406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30938" name="Rectangle 1530"/>
          <p:cNvSpPr>
            <a:spLocks noChangeArrowheads="1"/>
          </p:cNvSpPr>
          <p:nvPr/>
        </p:nvSpPr>
        <p:spPr bwMode="auto">
          <a:xfrm>
            <a:off x="476250" y="2778125"/>
            <a:ext cx="63785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Gill Sans MT" pitchFamily="34" charset="0"/>
            </a:endParaRPr>
          </a:p>
        </p:txBody>
      </p:sp>
      <p:sp>
        <p:nvSpPr>
          <p:cNvPr id="530940" name="Rectangle 1532"/>
          <p:cNvSpPr>
            <a:spLocks noChangeArrowheads="1"/>
          </p:cNvSpPr>
          <p:nvPr/>
        </p:nvSpPr>
        <p:spPr bwMode="auto">
          <a:xfrm>
            <a:off x="466725" y="2335213"/>
            <a:ext cx="67024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400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source-based:</a:t>
            </a:r>
            <a:r>
              <a:rPr lang="en-US" sz="28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different tree from each sender to rcvrs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938" grpId="0"/>
      <p:bldP spid="5309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A106E9-1597-4E59-9D32-4E194F2079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5/2/2019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Unit-3 : Network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2D945-6BE0-4481-A056-262D8F124D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955524" y="2093353"/>
            <a:ext cx="6079204" cy="3453007"/>
            <a:chOff x="3162" y="1071"/>
            <a:chExt cx="2250" cy="1409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4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49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2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50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52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53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61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62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63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732947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4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C4BA8966-3234-479E-9DC2-E800C1F494C1}" type="slidenum">
              <a:rPr lang="en-US" smtClean="0">
                <a:ea typeface="MS PGothic" pitchFamily="34" charset="-128"/>
              </a:rPr>
              <a:pPr/>
              <a:t>80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248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Approaches for building </a:t>
            </a:r>
            <a:r>
              <a:rPr lang="en-US" sz="3600" dirty="0" err="1">
                <a:ea typeface="ＭＳ Ｐゴシック" charset="0"/>
                <a:cs typeface="+mj-cs"/>
              </a:rPr>
              <a:t>mcast</a:t>
            </a:r>
            <a:r>
              <a:rPr lang="en-US" sz="3600" dirty="0">
                <a:ea typeface="ＭＳ Ｐゴシック" charset="0"/>
                <a:cs typeface="+mj-cs"/>
              </a:rPr>
              <a:t> trees</a:t>
            </a:r>
          </a:p>
        </p:txBody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7772400" cy="3048000"/>
          </a:xfrm>
        </p:spPr>
        <p:txBody>
          <a:bodyPr lIns="92075" tIns="46038" rIns="92075" bIns="46038"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approaches: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source-based tree:</a:t>
            </a:r>
            <a:r>
              <a:rPr lang="en-US" dirty="0">
                <a:ea typeface="ＭＳ Ｐゴシック" charset="0"/>
                <a:cs typeface="+mn-cs"/>
              </a:rPr>
              <a:t> one tree per source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shortest path trees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reverse path forwarding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group-shared tree:</a:t>
            </a:r>
            <a:r>
              <a:rPr lang="en-US" dirty="0">
                <a:ea typeface="ＭＳ Ｐゴシック" charset="0"/>
                <a:cs typeface="+mn-cs"/>
              </a:rPr>
              <a:t> group uses one tree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minimal spanning (Steiner)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center-based trees</a:t>
            </a:r>
          </a:p>
        </p:txBody>
      </p:sp>
      <p:sp>
        <p:nvSpPr>
          <p:cNvPr id="174086" name="Rectangle 4"/>
          <p:cNvSpPr>
            <a:spLocks noChangeArrowheads="1"/>
          </p:cNvSpPr>
          <p:nvPr/>
        </p:nvSpPr>
        <p:spPr bwMode="auto">
          <a:xfrm>
            <a:off x="533400" y="4611688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…we first look at basic approaches, then specific protocols adopting these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5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C26B22ED-1F9B-4739-A214-441E6C3BA19A}" type="slidenum">
              <a:rPr lang="en-US" smtClean="0">
                <a:ea typeface="MS PGothic" pitchFamily="34" charset="-128"/>
              </a:rPr>
              <a:pPr/>
              <a:t>81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title"/>
          </p:nvPr>
        </p:nvSpPr>
        <p:spPr>
          <a:xfrm>
            <a:off x="944563" y="276225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Shortest path tree</a:t>
            </a:r>
          </a:p>
        </p:txBody>
      </p:sp>
      <p:sp>
        <p:nvSpPr>
          <p:cNvPr id="1751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1447800"/>
          </a:xfrm>
        </p:spPr>
        <p:txBody>
          <a:bodyPr lIns="92075" tIns="46038" rIns="92075" bIns="46038"/>
          <a:lstStyle/>
          <a:p>
            <a:r>
              <a:rPr lang="en-US" smtClean="0">
                <a:latin typeface="Arial" charset="0"/>
                <a:cs typeface="Arial" charset="0"/>
              </a:rPr>
              <a:t>mcast forwarding tree: tree of shortest path routes from source to all receivers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Dijkstra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s algorithm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75110" name="Group 221"/>
          <p:cNvGrpSpPr>
            <a:grpSpLocks/>
          </p:cNvGrpSpPr>
          <p:nvPr/>
        </p:nvGrpSpPr>
        <p:grpSpPr bwMode="auto">
          <a:xfrm>
            <a:off x="5389563" y="3735388"/>
            <a:ext cx="569912" cy="222250"/>
            <a:chOff x="3600" y="219"/>
            <a:chExt cx="360" cy="175"/>
          </a:xfrm>
        </p:grpSpPr>
        <p:sp>
          <p:nvSpPr>
            <p:cNvPr id="175262" name="Oval 222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3" name="Line 2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4" name="Line 2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5" name="Rectangle 2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5266" name="Oval 2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267" name="Group 2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272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3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4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268" name="Group 2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69" name="Line 2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0" name="Line 2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1" name="Line 2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5111" name="Group 235"/>
          <p:cNvGrpSpPr>
            <a:grpSpLocks/>
          </p:cNvGrpSpPr>
          <p:nvPr/>
        </p:nvGrpSpPr>
        <p:grpSpPr bwMode="auto">
          <a:xfrm>
            <a:off x="5399088" y="4529138"/>
            <a:ext cx="547687" cy="233362"/>
            <a:chOff x="3600" y="219"/>
            <a:chExt cx="360" cy="175"/>
          </a:xfrm>
        </p:grpSpPr>
        <p:sp>
          <p:nvSpPr>
            <p:cNvPr id="175249" name="Oval 2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0" name="Line 2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1" name="Line 2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2" name="Rectangle 239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5253" name="Oval 2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254" name="Group 2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259" name="Line 2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0" name="Line 2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1" name="Line 2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255" name="Group 2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56" name="Line 2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7" name="Line 2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8" name="Line 2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5112" name="Line 249"/>
          <p:cNvSpPr>
            <a:spLocks noChangeShapeType="1"/>
          </p:cNvSpPr>
          <p:nvPr/>
        </p:nvSpPr>
        <p:spPr bwMode="auto">
          <a:xfrm>
            <a:off x="5340350" y="5472113"/>
            <a:ext cx="596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75113" name="Group 250"/>
          <p:cNvGrpSpPr>
            <a:grpSpLocks/>
          </p:cNvGrpSpPr>
          <p:nvPr/>
        </p:nvGrpSpPr>
        <p:grpSpPr bwMode="auto">
          <a:xfrm>
            <a:off x="5507038" y="5095875"/>
            <a:ext cx="317500" cy="366713"/>
            <a:chOff x="2619" y="2440"/>
            <a:chExt cx="200" cy="231"/>
          </a:xfrm>
        </p:grpSpPr>
        <p:sp>
          <p:nvSpPr>
            <p:cNvPr id="175247" name="Text Box 251"/>
            <p:cNvSpPr txBox="1">
              <a:spLocks noChangeArrowheads="1"/>
            </p:cNvSpPr>
            <p:nvPr/>
          </p:nvSpPr>
          <p:spPr bwMode="auto">
            <a:xfrm>
              <a:off x="2629" y="2440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75248" name="Oval 252"/>
            <p:cNvSpPr>
              <a:spLocks noChangeArrowheads="1"/>
            </p:cNvSpPr>
            <p:nvPr/>
          </p:nvSpPr>
          <p:spPr bwMode="auto">
            <a:xfrm>
              <a:off x="2619" y="2461"/>
              <a:ext cx="200" cy="2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253"/>
          <p:cNvSpPr txBox="1">
            <a:spLocks noChangeArrowheads="1"/>
          </p:cNvSpPr>
          <p:nvPr/>
        </p:nvSpPr>
        <p:spPr bwMode="auto">
          <a:xfrm>
            <a:off x="5991225" y="3498850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5115" name="Text Box 254"/>
          <p:cNvSpPr txBox="1">
            <a:spLocks noChangeArrowheads="1"/>
          </p:cNvSpPr>
          <p:nvPr/>
        </p:nvSpPr>
        <p:spPr bwMode="auto">
          <a:xfrm>
            <a:off x="5978525" y="4343400"/>
            <a:ext cx="250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no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5116" name="Text Box 255"/>
          <p:cNvSpPr txBox="1">
            <a:spLocks noChangeArrowheads="1"/>
          </p:cNvSpPr>
          <p:nvPr/>
        </p:nvSpPr>
        <p:spPr bwMode="auto">
          <a:xfrm>
            <a:off x="5964238" y="5018088"/>
            <a:ext cx="2609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used for forwarding,</a:t>
            </a:r>
          </a:p>
          <a:p>
            <a:r>
              <a:rPr lang="en-US"/>
              <a:t>i indicates order link</a:t>
            </a:r>
          </a:p>
          <a:p>
            <a:r>
              <a:rPr lang="en-US"/>
              <a:t>added by algorithm</a:t>
            </a:r>
          </a:p>
        </p:txBody>
      </p:sp>
      <p:sp>
        <p:nvSpPr>
          <p:cNvPr id="175117" name="Text Box 256"/>
          <p:cNvSpPr txBox="1">
            <a:spLocks noChangeArrowheads="1"/>
          </p:cNvSpPr>
          <p:nvPr/>
        </p:nvSpPr>
        <p:spPr bwMode="auto">
          <a:xfrm>
            <a:off x="5286375" y="2984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LEGEND</a:t>
            </a:r>
          </a:p>
        </p:txBody>
      </p:sp>
      <p:grpSp>
        <p:nvGrpSpPr>
          <p:cNvPr id="175118" name="Group 295"/>
          <p:cNvGrpSpPr>
            <a:grpSpLocks/>
          </p:cNvGrpSpPr>
          <p:nvPr/>
        </p:nvGrpSpPr>
        <p:grpSpPr bwMode="auto">
          <a:xfrm>
            <a:off x="5375275" y="3651250"/>
            <a:ext cx="636588" cy="358775"/>
            <a:chOff x="4396" y="1245"/>
            <a:chExt cx="672" cy="248"/>
          </a:xfrm>
        </p:grpSpPr>
        <p:sp>
          <p:nvSpPr>
            <p:cNvPr id="1752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52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52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5242" name="Group 29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5245" name="Freeform 3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46" name="Freeform 3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243" name="Line 302"/>
            <p:cNvSpPr>
              <a:spLocks noChangeShapeType="1"/>
            </p:cNvSpPr>
            <p:nvPr/>
          </p:nvSpPr>
          <p:spPr bwMode="auto">
            <a:xfrm>
              <a:off x="4399" y="1321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44" name="Line 303"/>
            <p:cNvSpPr>
              <a:spLocks noChangeShapeType="1"/>
            </p:cNvSpPr>
            <p:nvPr/>
          </p:nvSpPr>
          <p:spPr bwMode="auto">
            <a:xfrm>
              <a:off x="5063" y="1326"/>
              <a:ext cx="0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119" name="Group 304"/>
          <p:cNvGrpSpPr>
            <a:grpSpLocks/>
          </p:cNvGrpSpPr>
          <p:nvPr/>
        </p:nvGrpSpPr>
        <p:grpSpPr bwMode="auto">
          <a:xfrm>
            <a:off x="5360988" y="4452938"/>
            <a:ext cx="619125" cy="368300"/>
            <a:chOff x="4396" y="1245"/>
            <a:chExt cx="672" cy="248"/>
          </a:xfrm>
        </p:grpSpPr>
        <p:sp>
          <p:nvSpPr>
            <p:cNvPr id="1752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52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52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5234" name="Group 30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5237" name="Freeform 3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38" name="Freeform 3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235" name="Line 31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36" name="Line 31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120" name="Group 401"/>
          <p:cNvGrpSpPr>
            <a:grpSpLocks/>
          </p:cNvGrpSpPr>
          <p:nvPr/>
        </p:nvGrpSpPr>
        <p:grpSpPr bwMode="auto">
          <a:xfrm>
            <a:off x="993775" y="3011488"/>
            <a:ext cx="3836988" cy="2868612"/>
            <a:chOff x="626" y="1897"/>
            <a:chExt cx="2417" cy="1807"/>
          </a:xfrm>
        </p:grpSpPr>
        <p:sp>
          <p:nvSpPr>
            <p:cNvPr id="175121" name="Line 2"/>
            <p:cNvSpPr>
              <a:spLocks noChangeShapeType="1"/>
            </p:cNvSpPr>
            <p:nvPr/>
          </p:nvSpPr>
          <p:spPr bwMode="auto">
            <a:xfrm>
              <a:off x="2560" y="3106"/>
              <a:ext cx="253" cy="43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Line 5"/>
            <p:cNvSpPr>
              <a:spLocks noChangeShapeType="1"/>
            </p:cNvSpPr>
            <p:nvPr/>
          </p:nvSpPr>
          <p:spPr bwMode="auto">
            <a:xfrm flipV="1">
              <a:off x="1677" y="2567"/>
              <a:ext cx="86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3" name="Line 6"/>
            <p:cNvSpPr>
              <a:spLocks noChangeShapeType="1"/>
            </p:cNvSpPr>
            <p:nvPr/>
          </p:nvSpPr>
          <p:spPr bwMode="auto">
            <a:xfrm>
              <a:off x="1510" y="2767"/>
              <a:ext cx="537" cy="6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4" name="Line 7"/>
            <p:cNvSpPr>
              <a:spLocks noChangeShapeType="1"/>
            </p:cNvSpPr>
            <p:nvPr/>
          </p:nvSpPr>
          <p:spPr bwMode="auto">
            <a:xfrm>
              <a:off x="1880" y="2291"/>
              <a:ext cx="626" cy="2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5" name="Line 8"/>
            <p:cNvSpPr>
              <a:spLocks noChangeShapeType="1"/>
            </p:cNvSpPr>
            <p:nvPr/>
          </p:nvSpPr>
          <p:spPr bwMode="auto">
            <a:xfrm flipV="1">
              <a:off x="2214" y="3124"/>
              <a:ext cx="339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6" name="Line 9"/>
            <p:cNvSpPr>
              <a:spLocks noChangeShapeType="1"/>
            </p:cNvSpPr>
            <p:nvPr/>
          </p:nvSpPr>
          <p:spPr bwMode="auto">
            <a:xfrm>
              <a:off x="2543" y="2634"/>
              <a:ext cx="0" cy="4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7" name="Line 10"/>
            <p:cNvSpPr>
              <a:spLocks noChangeShapeType="1"/>
            </p:cNvSpPr>
            <p:nvPr/>
          </p:nvSpPr>
          <p:spPr bwMode="auto">
            <a:xfrm>
              <a:off x="1307" y="3415"/>
              <a:ext cx="6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8" name="Line 11"/>
            <p:cNvSpPr>
              <a:spLocks noChangeShapeType="1"/>
            </p:cNvSpPr>
            <p:nvPr/>
          </p:nvSpPr>
          <p:spPr bwMode="auto">
            <a:xfrm flipH="1">
              <a:off x="1223" y="2834"/>
              <a:ext cx="235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9" name="Line 12"/>
            <p:cNvSpPr>
              <a:spLocks noChangeShapeType="1"/>
            </p:cNvSpPr>
            <p:nvPr/>
          </p:nvSpPr>
          <p:spPr bwMode="auto">
            <a:xfrm flipH="1">
              <a:off x="1505" y="2300"/>
              <a:ext cx="219" cy="4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5130" name="Group 165"/>
            <p:cNvGrpSpPr>
              <a:grpSpLocks/>
            </p:cNvGrpSpPr>
            <p:nvPr/>
          </p:nvGrpSpPr>
          <p:grpSpPr bwMode="auto">
            <a:xfrm rot="10800000">
              <a:off x="1465" y="2126"/>
              <a:ext cx="510" cy="104"/>
              <a:chOff x="1450" y="3513"/>
              <a:chExt cx="391" cy="88"/>
            </a:xfrm>
          </p:grpSpPr>
          <p:sp>
            <p:nvSpPr>
              <p:cNvPr id="175229" name="Freeform 166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" name="Line 167"/>
              <p:cNvSpPr>
                <a:spLocks noChangeShapeType="1"/>
              </p:cNvSpPr>
              <p:nvPr/>
            </p:nvSpPr>
            <p:spPr bwMode="auto">
              <a:xfrm>
                <a:off x="1642" y="3516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5131" name="Text Box 182"/>
            <p:cNvSpPr txBox="1">
              <a:spLocks noChangeArrowheads="1"/>
            </p:cNvSpPr>
            <p:nvPr/>
          </p:nvSpPr>
          <p:spPr bwMode="auto">
            <a:xfrm>
              <a:off x="1319" y="216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R1</a:t>
              </a:r>
            </a:p>
          </p:txBody>
        </p:sp>
        <p:sp>
          <p:nvSpPr>
            <p:cNvPr id="175132" name="Text Box 197"/>
            <p:cNvSpPr txBox="1">
              <a:spLocks noChangeArrowheads="1"/>
            </p:cNvSpPr>
            <p:nvPr/>
          </p:nvSpPr>
          <p:spPr bwMode="auto">
            <a:xfrm>
              <a:off x="1074" y="266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R2</a:t>
              </a:r>
            </a:p>
          </p:txBody>
        </p:sp>
        <p:sp>
          <p:nvSpPr>
            <p:cNvPr id="175133" name="Text Box 198"/>
            <p:cNvSpPr txBox="1">
              <a:spLocks noChangeArrowheads="1"/>
            </p:cNvSpPr>
            <p:nvPr/>
          </p:nvSpPr>
          <p:spPr bwMode="auto">
            <a:xfrm>
              <a:off x="751" y="328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R3</a:t>
              </a:r>
            </a:p>
          </p:txBody>
        </p:sp>
        <p:sp>
          <p:nvSpPr>
            <p:cNvPr id="175134" name="Text Box 199"/>
            <p:cNvSpPr txBox="1">
              <a:spLocks noChangeArrowheads="1"/>
            </p:cNvSpPr>
            <p:nvPr/>
          </p:nvSpPr>
          <p:spPr bwMode="auto">
            <a:xfrm>
              <a:off x="2418" y="229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R4</a:t>
              </a:r>
            </a:p>
          </p:txBody>
        </p:sp>
        <p:sp>
          <p:nvSpPr>
            <p:cNvPr id="175135" name="Text Box 200"/>
            <p:cNvSpPr txBox="1">
              <a:spLocks noChangeArrowheads="1"/>
            </p:cNvSpPr>
            <p:nvPr/>
          </p:nvSpPr>
          <p:spPr bwMode="auto">
            <a:xfrm>
              <a:off x="2697" y="301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R5</a:t>
              </a:r>
            </a:p>
          </p:txBody>
        </p:sp>
        <p:sp>
          <p:nvSpPr>
            <p:cNvPr id="175136" name="Text Box 201"/>
            <p:cNvSpPr txBox="1">
              <a:spLocks noChangeArrowheads="1"/>
            </p:cNvSpPr>
            <p:nvPr/>
          </p:nvSpPr>
          <p:spPr bwMode="auto">
            <a:xfrm>
              <a:off x="1919" y="347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R6</a:t>
              </a:r>
            </a:p>
          </p:txBody>
        </p:sp>
        <p:sp>
          <p:nvSpPr>
            <p:cNvPr id="175137" name="Text Box 202"/>
            <p:cNvSpPr txBox="1">
              <a:spLocks noChangeArrowheads="1"/>
            </p:cNvSpPr>
            <p:nvPr/>
          </p:nvSpPr>
          <p:spPr bwMode="auto">
            <a:xfrm>
              <a:off x="2373" y="344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R7</a:t>
              </a:r>
            </a:p>
          </p:txBody>
        </p:sp>
        <p:grpSp>
          <p:nvGrpSpPr>
            <p:cNvPr id="175138" name="Group 203"/>
            <p:cNvGrpSpPr>
              <a:grpSpLocks/>
            </p:cNvGrpSpPr>
            <p:nvPr/>
          </p:nvGrpSpPr>
          <p:grpSpPr bwMode="auto">
            <a:xfrm>
              <a:off x="2129" y="2190"/>
              <a:ext cx="206" cy="231"/>
              <a:chOff x="2619" y="2440"/>
              <a:chExt cx="206" cy="231"/>
            </a:xfrm>
          </p:grpSpPr>
          <p:sp>
            <p:nvSpPr>
              <p:cNvPr id="175227" name="Text Box 204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75228" name="Oval 205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139" name="Group 206"/>
            <p:cNvGrpSpPr>
              <a:grpSpLocks/>
            </p:cNvGrpSpPr>
            <p:nvPr/>
          </p:nvGrpSpPr>
          <p:grpSpPr bwMode="auto">
            <a:xfrm>
              <a:off x="1404" y="2364"/>
              <a:ext cx="206" cy="231"/>
              <a:chOff x="2619" y="2440"/>
              <a:chExt cx="206" cy="231"/>
            </a:xfrm>
          </p:grpSpPr>
          <p:sp>
            <p:nvSpPr>
              <p:cNvPr id="175225" name="Text Box 207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75226" name="Oval 208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140" name="Group 209"/>
            <p:cNvGrpSpPr>
              <a:grpSpLocks/>
            </p:cNvGrpSpPr>
            <p:nvPr/>
          </p:nvGrpSpPr>
          <p:grpSpPr bwMode="auto">
            <a:xfrm>
              <a:off x="2454" y="3237"/>
              <a:ext cx="208" cy="231"/>
              <a:chOff x="2619" y="2440"/>
              <a:chExt cx="200" cy="231"/>
            </a:xfrm>
          </p:grpSpPr>
          <p:sp>
            <p:nvSpPr>
              <p:cNvPr id="175223" name="Text Box 210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75224" name="Oval 211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141" name="Group 212"/>
            <p:cNvGrpSpPr>
              <a:grpSpLocks/>
            </p:cNvGrpSpPr>
            <p:nvPr/>
          </p:nvGrpSpPr>
          <p:grpSpPr bwMode="auto">
            <a:xfrm>
              <a:off x="1143" y="2916"/>
              <a:ext cx="206" cy="231"/>
              <a:chOff x="2619" y="2440"/>
              <a:chExt cx="206" cy="231"/>
            </a:xfrm>
          </p:grpSpPr>
          <p:sp>
            <p:nvSpPr>
              <p:cNvPr id="175221" name="Text Box 213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75222" name="Oval 214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142" name="Group 215"/>
            <p:cNvGrpSpPr>
              <a:grpSpLocks/>
            </p:cNvGrpSpPr>
            <p:nvPr/>
          </p:nvGrpSpPr>
          <p:grpSpPr bwMode="auto">
            <a:xfrm>
              <a:off x="1850" y="2932"/>
              <a:ext cx="206" cy="231"/>
              <a:chOff x="2619" y="2440"/>
              <a:chExt cx="206" cy="231"/>
            </a:xfrm>
          </p:grpSpPr>
          <p:sp>
            <p:nvSpPr>
              <p:cNvPr id="175219" name="Text Box 216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75220" name="Oval 217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143" name="Group 218"/>
            <p:cNvGrpSpPr>
              <a:grpSpLocks/>
            </p:cNvGrpSpPr>
            <p:nvPr/>
          </p:nvGrpSpPr>
          <p:grpSpPr bwMode="auto">
            <a:xfrm>
              <a:off x="2565" y="2706"/>
              <a:ext cx="208" cy="231"/>
              <a:chOff x="2619" y="2440"/>
              <a:chExt cx="200" cy="231"/>
            </a:xfrm>
          </p:grpSpPr>
          <p:sp>
            <p:nvSpPr>
              <p:cNvPr id="175217" name="Text Box 219"/>
              <p:cNvSpPr txBox="1">
                <a:spLocks noChangeArrowheads="1"/>
              </p:cNvSpPr>
              <p:nvPr/>
            </p:nvSpPr>
            <p:spPr bwMode="auto">
              <a:xfrm>
                <a:off x="2629" y="244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75218" name="Oval 220"/>
              <p:cNvSpPr>
                <a:spLocks noChangeArrowheads="1"/>
              </p:cNvSpPr>
              <p:nvPr/>
            </p:nvSpPr>
            <p:spPr bwMode="auto">
              <a:xfrm>
                <a:off x="2619" y="2461"/>
                <a:ext cx="200" cy="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44" name="Text Box 257"/>
            <p:cNvSpPr txBox="1">
              <a:spLocks noChangeArrowheads="1"/>
            </p:cNvSpPr>
            <p:nvPr/>
          </p:nvSpPr>
          <p:spPr bwMode="auto">
            <a:xfrm>
              <a:off x="626" y="1936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s: source</a:t>
              </a:r>
            </a:p>
          </p:txBody>
        </p:sp>
        <p:grpSp>
          <p:nvGrpSpPr>
            <p:cNvPr id="175145" name="Group 329"/>
            <p:cNvGrpSpPr>
              <a:grpSpLocks/>
            </p:cNvGrpSpPr>
            <p:nvPr/>
          </p:nvGrpSpPr>
          <p:grpSpPr bwMode="auto">
            <a:xfrm>
              <a:off x="1565" y="2214"/>
              <a:ext cx="402" cy="156"/>
              <a:chOff x="4396" y="1245"/>
              <a:chExt cx="672" cy="248"/>
            </a:xfrm>
          </p:grpSpPr>
          <p:sp>
            <p:nvSpPr>
              <p:cNvPr id="17520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21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21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212" name="Group 33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215" name="Freeform 33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16" name="Freeform 33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213" name="Line 336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14" name="Line 33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46" name="Group 338"/>
            <p:cNvGrpSpPr>
              <a:grpSpLocks/>
            </p:cNvGrpSpPr>
            <p:nvPr/>
          </p:nvGrpSpPr>
          <p:grpSpPr bwMode="auto">
            <a:xfrm>
              <a:off x="2336" y="2514"/>
              <a:ext cx="402" cy="156"/>
              <a:chOff x="4396" y="1245"/>
              <a:chExt cx="672" cy="248"/>
            </a:xfrm>
          </p:grpSpPr>
          <p:sp>
            <p:nvSpPr>
              <p:cNvPr id="17520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20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20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204" name="Group 3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207" name="Freeform 3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8" name="Freeform 3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205" name="Line 3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06" name="Line 3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47" name="Group 347"/>
            <p:cNvGrpSpPr>
              <a:grpSpLocks/>
            </p:cNvGrpSpPr>
            <p:nvPr/>
          </p:nvGrpSpPr>
          <p:grpSpPr bwMode="auto">
            <a:xfrm>
              <a:off x="1912" y="3327"/>
              <a:ext cx="402" cy="156"/>
              <a:chOff x="4396" y="1245"/>
              <a:chExt cx="672" cy="248"/>
            </a:xfrm>
          </p:grpSpPr>
          <p:sp>
            <p:nvSpPr>
              <p:cNvPr id="17519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19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19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196" name="Group 351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199" name="Freeform 35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0" name="Freeform 35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97" name="Line 354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8" name="Line 355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48" name="Group 356"/>
            <p:cNvGrpSpPr>
              <a:grpSpLocks/>
            </p:cNvGrpSpPr>
            <p:nvPr/>
          </p:nvGrpSpPr>
          <p:grpSpPr bwMode="auto">
            <a:xfrm>
              <a:off x="1024" y="3325"/>
              <a:ext cx="402" cy="156"/>
              <a:chOff x="4396" y="1245"/>
              <a:chExt cx="672" cy="248"/>
            </a:xfrm>
          </p:grpSpPr>
          <p:sp>
            <p:nvSpPr>
              <p:cNvPr id="17518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18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18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188" name="Group 36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191" name="Freeform 3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92" name="Freeform 3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89" name="Line 363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0" name="Line 36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49" name="Group 365"/>
            <p:cNvGrpSpPr>
              <a:grpSpLocks/>
            </p:cNvGrpSpPr>
            <p:nvPr/>
          </p:nvGrpSpPr>
          <p:grpSpPr bwMode="auto">
            <a:xfrm>
              <a:off x="1358" y="2717"/>
              <a:ext cx="390" cy="169"/>
              <a:chOff x="4396" y="1245"/>
              <a:chExt cx="672" cy="248"/>
            </a:xfrm>
          </p:grpSpPr>
          <p:sp>
            <p:nvSpPr>
              <p:cNvPr id="17517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17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17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180" name="Group 36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183" name="Freeform 3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4" name="Freeform 3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81" name="Line 37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2" name="Line 37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50" name="Group 374"/>
            <p:cNvGrpSpPr>
              <a:grpSpLocks/>
            </p:cNvGrpSpPr>
            <p:nvPr/>
          </p:nvGrpSpPr>
          <p:grpSpPr bwMode="auto">
            <a:xfrm>
              <a:off x="2325" y="3038"/>
              <a:ext cx="390" cy="169"/>
              <a:chOff x="4396" y="1245"/>
              <a:chExt cx="672" cy="248"/>
            </a:xfrm>
          </p:grpSpPr>
          <p:sp>
            <p:nvSpPr>
              <p:cNvPr id="17516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17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17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172" name="Group 37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175" name="Freeform 3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76" name="Freeform 3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73" name="Line 38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74" name="Line 38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51" name="Group 383"/>
            <p:cNvGrpSpPr>
              <a:grpSpLocks/>
            </p:cNvGrpSpPr>
            <p:nvPr/>
          </p:nvGrpSpPr>
          <p:grpSpPr bwMode="auto">
            <a:xfrm>
              <a:off x="2653" y="3521"/>
              <a:ext cx="390" cy="169"/>
              <a:chOff x="4396" y="1245"/>
              <a:chExt cx="672" cy="248"/>
            </a:xfrm>
          </p:grpSpPr>
          <p:sp>
            <p:nvSpPr>
              <p:cNvPr id="17516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516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516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5164" name="Group 38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167" name="Freeform 3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68" name="Freeform 3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65" name="Line 39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66" name="Line 391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75152" name="Picture 392" descr="desktop_computer_stylize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47" y="1897"/>
              <a:ext cx="28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5153" name="Group 393"/>
            <p:cNvGrpSpPr>
              <a:grpSpLocks/>
            </p:cNvGrpSpPr>
            <p:nvPr/>
          </p:nvGrpSpPr>
          <p:grpSpPr bwMode="auto">
            <a:xfrm>
              <a:off x="1359" y="1897"/>
              <a:ext cx="299" cy="261"/>
              <a:chOff x="4493" y="1335"/>
              <a:chExt cx="381" cy="326"/>
            </a:xfrm>
          </p:grpSpPr>
          <p:pic>
            <p:nvPicPr>
              <p:cNvPr id="175154" name="Picture 39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93" y="1335"/>
                <a:ext cx="38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5155" name="Group 395"/>
              <p:cNvGrpSpPr>
                <a:grpSpLocks/>
              </p:cNvGrpSpPr>
              <p:nvPr/>
            </p:nvGrpSpPr>
            <p:grpSpPr bwMode="auto">
              <a:xfrm>
                <a:off x="4501" y="1349"/>
                <a:ext cx="313" cy="292"/>
                <a:chOff x="4501" y="1349"/>
                <a:chExt cx="313" cy="292"/>
              </a:xfrm>
            </p:grpSpPr>
            <p:sp>
              <p:nvSpPr>
                <p:cNvPr id="175156" name="Oval 396"/>
                <p:cNvSpPr>
                  <a:spLocks noChangeArrowheads="1"/>
                </p:cNvSpPr>
                <p:nvPr/>
              </p:nvSpPr>
              <p:spPr bwMode="auto">
                <a:xfrm rot="-365081">
                  <a:off x="4515" y="1540"/>
                  <a:ext cx="218" cy="56"/>
                </a:xfrm>
                <a:prstGeom prst="ellips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57" name="Freeform 397"/>
                <p:cNvSpPr>
                  <a:spLocks/>
                </p:cNvSpPr>
                <p:nvPr/>
              </p:nvSpPr>
              <p:spPr bwMode="auto">
                <a:xfrm>
                  <a:off x="4536" y="1372"/>
                  <a:ext cx="186" cy="157"/>
                </a:xfrm>
                <a:custGeom>
                  <a:avLst/>
                  <a:gdLst>
                    <a:gd name="T0" fmla="*/ 0 w 117"/>
                    <a:gd name="T1" fmla="*/ 0 h 123"/>
                    <a:gd name="T2" fmla="*/ 399708 w 117"/>
                    <a:gd name="T3" fmla="*/ 200 h 123"/>
                    <a:gd name="T4" fmla="*/ 493231 w 117"/>
                    <a:gd name="T5" fmla="*/ 8027 h 123"/>
                    <a:gd name="T6" fmla="*/ 99486 w 117"/>
                    <a:gd name="T7" fmla="*/ 9920 h 123"/>
                    <a:gd name="T8" fmla="*/ 0 w 117"/>
                    <a:gd name="T9" fmla="*/ 0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123"/>
                    <a:gd name="T17" fmla="*/ 117 w 117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123">
                      <a:moveTo>
                        <a:pt x="0" y="0"/>
                      </a:moveTo>
                      <a:lnTo>
                        <a:pt x="95" y="2"/>
                      </a:lnTo>
                      <a:lnTo>
                        <a:pt x="117" y="99"/>
                      </a:lnTo>
                      <a:lnTo>
                        <a:pt x="24" y="1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5158" name="Freeform 398"/>
                <p:cNvSpPr>
                  <a:spLocks/>
                </p:cNvSpPr>
                <p:nvPr/>
              </p:nvSpPr>
              <p:spPr bwMode="auto">
                <a:xfrm>
                  <a:off x="4527" y="1533"/>
                  <a:ext cx="287" cy="108"/>
                </a:xfrm>
                <a:custGeom>
                  <a:avLst/>
                  <a:gdLst>
                    <a:gd name="T0" fmla="*/ 0 w 181"/>
                    <a:gd name="T1" fmla="*/ 4477 h 84"/>
                    <a:gd name="T2" fmla="*/ 589129 w 181"/>
                    <a:gd name="T3" fmla="*/ 0 h 84"/>
                    <a:gd name="T4" fmla="*/ 725796 w 181"/>
                    <a:gd name="T5" fmla="*/ 1810 h 84"/>
                    <a:gd name="T6" fmla="*/ 149724 w 181"/>
                    <a:gd name="T7" fmla="*/ 7768 h 84"/>
                    <a:gd name="T8" fmla="*/ 0 w 181"/>
                    <a:gd name="T9" fmla="*/ 4477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"/>
                    <a:gd name="T16" fmla="*/ 0 h 84"/>
                    <a:gd name="T17" fmla="*/ 181 w 18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" h="84">
                      <a:moveTo>
                        <a:pt x="0" y="48"/>
                      </a:moveTo>
                      <a:lnTo>
                        <a:pt x="147" y="0"/>
                      </a:lnTo>
                      <a:lnTo>
                        <a:pt x="181" y="20"/>
                      </a:lnTo>
                      <a:lnTo>
                        <a:pt x="37" y="8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5159" name="Freeform 399"/>
                <p:cNvSpPr>
                  <a:spLocks/>
                </p:cNvSpPr>
                <p:nvPr/>
              </p:nvSpPr>
              <p:spPr bwMode="auto">
                <a:xfrm>
                  <a:off x="4501" y="1349"/>
                  <a:ext cx="235" cy="207"/>
                </a:xfrm>
                <a:custGeom>
                  <a:avLst/>
                  <a:gdLst>
                    <a:gd name="T0" fmla="*/ 0 w 148"/>
                    <a:gd name="T1" fmla="*/ 0 h 162"/>
                    <a:gd name="T2" fmla="*/ 519048 w 148"/>
                    <a:gd name="T3" fmla="*/ 960 h 162"/>
                    <a:gd name="T4" fmla="*/ 609006 w 148"/>
                    <a:gd name="T5" fmla="*/ 10370 h 162"/>
                    <a:gd name="T6" fmla="*/ 153334 w 148"/>
                    <a:gd name="T7" fmla="*/ 13396 h 162"/>
                    <a:gd name="T8" fmla="*/ 0 w 148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162"/>
                    <a:gd name="T17" fmla="*/ 148 w 148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162">
                      <a:moveTo>
                        <a:pt x="0" y="0"/>
                      </a:moveTo>
                      <a:lnTo>
                        <a:pt x="126" y="12"/>
                      </a:lnTo>
                      <a:lnTo>
                        <a:pt x="148" y="126"/>
                      </a:lnTo>
                      <a:lnTo>
                        <a:pt x="37" y="1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5160" name="Freeform 400"/>
                <p:cNvSpPr>
                  <a:spLocks/>
                </p:cNvSpPr>
                <p:nvPr/>
              </p:nvSpPr>
              <p:spPr bwMode="auto">
                <a:xfrm>
                  <a:off x="4553" y="1380"/>
                  <a:ext cx="132" cy="96"/>
                </a:xfrm>
                <a:custGeom>
                  <a:avLst/>
                  <a:gdLst>
                    <a:gd name="T0" fmla="*/ 0 w 83"/>
                    <a:gd name="T1" fmla="*/ 0 h 75"/>
                    <a:gd name="T2" fmla="*/ 329835 w 83"/>
                    <a:gd name="T3" fmla="*/ 261 h 75"/>
                    <a:gd name="T4" fmla="*/ 130408 w 83"/>
                    <a:gd name="T5" fmla="*/ 1604 h 75"/>
                    <a:gd name="T6" fmla="*/ 42444 w 83"/>
                    <a:gd name="T7" fmla="*/ 6107 h 75"/>
                    <a:gd name="T8" fmla="*/ 0 w 83"/>
                    <a:gd name="T9" fmla="*/ 0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75"/>
                    <a:gd name="T17" fmla="*/ 83 w 83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75">
                      <a:moveTo>
                        <a:pt x="0" y="0"/>
                      </a:moveTo>
                      <a:lnTo>
                        <a:pt x="78" y="3"/>
                      </a:lnTo>
                      <a:cubicBezTo>
                        <a:pt x="83" y="6"/>
                        <a:pt x="54" y="0"/>
                        <a:pt x="31" y="19"/>
                      </a:cubicBezTo>
                      <a:cubicBezTo>
                        <a:pt x="8" y="38"/>
                        <a:pt x="15" y="75"/>
                        <a:pt x="10" y="7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6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0C0DE632-AC63-408A-946C-0A7B3D5B24D1}" type="slidenum">
              <a:rPr lang="en-US" smtClean="0">
                <a:ea typeface="MS PGothic" pitchFamily="34" charset="-128"/>
              </a:rPr>
              <a:pPr/>
              <a:t>82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44475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Reverse path forwarding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657600"/>
            <a:ext cx="6683375" cy="1752600"/>
          </a:xfrm>
        </p:spPr>
        <p:txBody>
          <a:bodyPr lIns="92075" tIns="46038" rIns="92075" bIns="46038"/>
          <a:lstStyle/>
          <a:p>
            <a:pPr>
              <a:buFont typeface="Wingdings" charset="0"/>
              <a:buNone/>
              <a:defRPr/>
            </a:pPr>
            <a:r>
              <a:rPr lang="en-US" b="1" i="1">
                <a:ea typeface="ＭＳ Ｐゴシック" charset="0"/>
                <a:cs typeface="+mn-cs"/>
              </a:rPr>
              <a:t>if </a:t>
            </a:r>
            <a:r>
              <a:rPr lang="en-US">
                <a:ea typeface="ＭＳ Ｐゴシック" charset="0"/>
                <a:cs typeface="+mn-cs"/>
              </a:rPr>
              <a:t>(mcast datagram received on incoming link on shortest path back to center)</a:t>
            </a:r>
          </a:p>
          <a:p>
            <a:pPr>
              <a:buFont typeface="Wingdings" charset="0"/>
              <a:buNone/>
              <a:defRPr/>
            </a:pPr>
            <a:r>
              <a:rPr lang="en-US" b="1" i="1">
                <a:ea typeface="ＭＳ Ｐゴシック" charset="0"/>
                <a:cs typeface="+mn-cs"/>
              </a:rPr>
              <a:t>   then</a:t>
            </a:r>
            <a:r>
              <a:rPr lang="en-US">
                <a:ea typeface="ＭＳ Ｐゴシック" charset="0"/>
                <a:cs typeface="+mn-cs"/>
              </a:rPr>
              <a:t> flood datagram onto all outgoing links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 </a:t>
            </a:r>
            <a:r>
              <a:rPr lang="en-US" b="1" i="1">
                <a:ea typeface="ＭＳ Ｐゴシック" charset="0"/>
                <a:cs typeface="+mn-cs"/>
              </a:rPr>
              <a:t>else</a:t>
            </a:r>
            <a:r>
              <a:rPr lang="en-US">
                <a:ea typeface="ＭＳ Ｐゴシック" charset="0"/>
                <a:cs typeface="+mn-cs"/>
              </a:rPr>
              <a:t> ignore datagram</a:t>
            </a:r>
          </a:p>
        </p:txBody>
      </p:sp>
      <p:sp>
        <p:nvSpPr>
          <p:cNvPr id="176134" name="Rectangle 4"/>
          <p:cNvSpPr>
            <a:spLocks noChangeArrowheads="1"/>
          </p:cNvSpPr>
          <p:nvPr/>
        </p:nvSpPr>
        <p:spPr bwMode="auto">
          <a:xfrm>
            <a:off x="762000" y="18288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rely on router</a:t>
            </a:r>
            <a:r>
              <a:rPr lang="ja-JP" altLang="en-US" sz="2800">
                <a:latin typeface="Gill Sans MT" pitchFamily="34" charset="0"/>
              </a:rPr>
              <a:t>’</a:t>
            </a:r>
            <a:r>
              <a:rPr lang="en-US" altLang="ja-JP" sz="2800">
                <a:latin typeface="Gill Sans MT" pitchFamily="34" charset="0"/>
              </a:rPr>
              <a:t>s knowledge of unicast shortest path from it  to sender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each router has simple forwarding behavior:</a:t>
            </a:r>
          </a:p>
        </p:txBody>
      </p:sp>
      <p:sp>
        <p:nvSpPr>
          <p:cNvPr id="176135" name="Rectangle 5"/>
          <p:cNvSpPr>
            <a:spLocks noChangeArrowheads="1"/>
          </p:cNvSpPr>
          <p:nvPr/>
        </p:nvSpPr>
        <p:spPr bwMode="auto">
          <a:xfrm>
            <a:off x="1168400" y="3556000"/>
            <a:ext cx="6858000" cy="203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7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C3B73704-3155-4BBA-887F-8263C85B1AF5}" type="slidenum">
              <a:rPr lang="en-US" smtClean="0">
                <a:ea typeface="MS PGothic" pitchFamily="34" charset="-128"/>
              </a:rPr>
              <a:pPr/>
              <a:t>83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1450"/>
            <a:ext cx="7772400" cy="896938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Reverse path forwarding: example</a:t>
            </a:r>
          </a:p>
        </p:txBody>
      </p:sp>
      <p:sp>
        <p:nvSpPr>
          <p:cNvPr id="177157" name="Rectangle 3"/>
          <p:cNvSpPr>
            <a:spLocks noChangeArrowheads="1"/>
          </p:cNvSpPr>
          <p:nvPr/>
        </p:nvSpPr>
        <p:spPr bwMode="auto">
          <a:xfrm>
            <a:off x="647700" y="4989513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result is a source-specific </a:t>
            </a:r>
            <a:r>
              <a:rPr lang="en-US" sz="2800" i="1">
                <a:latin typeface="Gill Sans MT" pitchFamily="34" charset="0"/>
              </a:rPr>
              <a:t>reverse</a:t>
            </a:r>
            <a:r>
              <a:rPr lang="en-US" sz="2800">
                <a:latin typeface="Gill Sans MT" pitchFamily="34" charset="0"/>
              </a:rPr>
              <a:t> SPT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>
                <a:latin typeface="Gill Sans MT" pitchFamily="34" charset="0"/>
              </a:rPr>
              <a:t>may be a bad choice with asymmetric links</a:t>
            </a:r>
          </a:p>
        </p:txBody>
      </p:sp>
      <p:sp>
        <p:nvSpPr>
          <p:cNvPr id="177158" name="Line 231"/>
          <p:cNvSpPr>
            <a:spLocks noChangeShapeType="1"/>
          </p:cNvSpPr>
          <p:nvPr/>
        </p:nvSpPr>
        <p:spPr bwMode="auto">
          <a:xfrm>
            <a:off x="5365750" y="3781425"/>
            <a:ext cx="596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59" name="Text Box 232"/>
          <p:cNvSpPr txBox="1">
            <a:spLocks noChangeArrowheads="1"/>
          </p:cNvSpPr>
          <p:nvPr/>
        </p:nvSpPr>
        <p:spPr bwMode="auto">
          <a:xfrm>
            <a:off x="5991225" y="2074863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7160" name="Text Box 233"/>
          <p:cNvSpPr txBox="1">
            <a:spLocks noChangeArrowheads="1"/>
          </p:cNvSpPr>
          <p:nvPr/>
        </p:nvSpPr>
        <p:spPr bwMode="auto">
          <a:xfrm>
            <a:off x="5978525" y="2919413"/>
            <a:ext cx="250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no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7161" name="Text Box 234"/>
          <p:cNvSpPr txBox="1">
            <a:spLocks noChangeArrowheads="1"/>
          </p:cNvSpPr>
          <p:nvPr/>
        </p:nvSpPr>
        <p:spPr bwMode="auto">
          <a:xfrm>
            <a:off x="5953125" y="3587750"/>
            <a:ext cx="302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datagram will be  forwarded</a:t>
            </a:r>
          </a:p>
        </p:txBody>
      </p:sp>
      <p:sp>
        <p:nvSpPr>
          <p:cNvPr id="177162" name="Text Box 235"/>
          <p:cNvSpPr txBox="1">
            <a:spLocks noChangeArrowheads="1"/>
          </p:cNvSpPr>
          <p:nvPr/>
        </p:nvSpPr>
        <p:spPr bwMode="auto">
          <a:xfrm>
            <a:off x="5286375" y="15605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LEGEND</a:t>
            </a:r>
          </a:p>
        </p:txBody>
      </p:sp>
      <p:grpSp>
        <p:nvGrpSpPr>
          <p:cNvPr id="177163" name="Group 393"/>
          <p:cNvGrpSpPr>
            <a:grpSpLocks/>
          </p:cNvGrpSpPr>
          <p:nvPr/>
        </p:nvGrpSpPr>
        <p:grpSpPr bwMode="auto">
          <a:xfrm>
            <a:off x="530225" y="1392238"/>
            <a:ext cx="3836988" cy="2868612"/>
            <a:chOff x="334" y="877"/>
            <a:chExt cx="2417" cy="1807"/>
          </a:xfrm>
        </p:grpSpPr>
        <p:sp>
          <p:nvSpPr>
            <p:cNvPr id="177185" name="Line 6"/>
            <p:cNvSpPr>
              <a:spLocks noChangeShapeType="1"/>
            </p:cNvSpPr>
            <p:nvPr/>
          </p:nvSpPr>
          <p:spPr bwMode="auto">
            <a:xfrm>
              <a:off x="1226" y="1741"/>
              <a:ext cx="537" cy="6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6" name="Line 262"/>
            <p:cNvSpPr>
              <a:spLocks noChangeShapeType="1"/>
            </p:cNvSpPr>
            <p:nvPr/>
          </p:nvSpPr>
          <p:spPr bwMode="auto">
            <a:xfrm>
              <a:off x="2268" y="2086"/>
              <a:ext cx="253" cy="43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7" name="Line 263"/>
            <p:cNvSpPr>
              <a:spLocks noChangeShapeType="1"/>
            </p:cNvSpPr>
            <p:nvPr/>
          </p:nvSpPr>
          <p:spPr bwMode="auto">
            <a:xfrm flipV="1">
              <a:off x="1385" y="1547"/>
              <a:ext cx="86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8" name="Line 264"/>
            <p:cNvSpPr>
              <a:spLocks noChangeShapeType="1"/>
            </p:cNvSpPr>
            <p:nvPr/>
          </p:nvSpPr>
          <p:spPr bwMode="auto">
            <a:xfrm>
              <a:off x="1218" y="1747"/>
              <a:ext cx="537" cy="6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9" name="Line 265"/>
            <p:cNvSpPr>
              <a:spLocks noChangeShapeType="1"/>
            </p:cNvSpPr>
            <p:nvPr/>
          </p:nvSpPr>
          <p:spPr bwMode="auto">
            <a:xfrm>
              <a:off x="1588" y="1271"/>
              <a:ext cx="626" cy="2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90" name="Line 266"/>
            <p:cNvSpPr>
              <a:spLocks noChangeShapeType="1"/>
            </p:cNvSpPr>
            <p:nvPr/>
          </p:nvSpPr>
          <p:spPr bwMode="auto">
            <a:xfrm flipV="1">
              <a:off x="1922" y="2104"/>
              <a:ext cx="339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91" name="Line 267"/>
            <p:cNvSpPr>
              <a:spLocks noChangeShapeType="1"/>
            </p:cNvSpPr>
            <p:nvPr/>
          </p:nvSpPr>
          <p:spPr bwMode="auto">
            <a:xfrm>
              <a:off x="2251" y="1614"/>
              <a:ext cx="0" cy="4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92" name="Line 268"/>
            <p:cNvSpPr>
              <a:spLocks noChangeShapeType="1"/>
            </p:cNvSpPr>
            <p:nvPr/>
          </p:nvSpPr>
          <p:spPr bwMode="auto">
            <a:xfrm>
              <a:off x="1015" y="2395"/>
              <a:ext cx="6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93" name="Line 269"/>
            <p:cNvSpPr>
              <a:spLocks noChangeShapeType="1"/>
            </p:cNvSpPr>
            <p:nvPr/>
          </p:nvSpPr>
          <p:spPr bwMode="auto">
            <a:xfrm flipH="1">
              <a:off x="931" y="1814"/>
              <a:ext cx="235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94" name="Line 270"/>
            <p:cNvSpPr>
              <a:spLocks noChangeShapeType="1"/>
            </p:cNvSpPr>
            <p:nvPr/>
          </p:nvSpPr>
          <p:spPr bwMode="auto">
            <a:xfrm flipH="1">
              <a:off x="1213" y="1280"/>
              <a:ext cx="219" cy="4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7195" name="Group 271"/>
            <p:cNvGrpSpPr>
              <a:grpSpLocks/>
            </p:cNvGrpSpPr>
            <p:nvPr/>
          </p:nvGrpSpPr>
          <p:grpSpPr bwMode="auto">
            <a:xfrm rot="10800000">
              <a:off x="1173" y="1106"/>
              <a:ext cx="510" cy="104"/>
              <a:chOff x="1450" y="3513"/>
              <a:chExt cx="391" cy="88"/>
            </a:xfrm>
          </p:grpSpPr>
          <p:sp>
            <p:nvSpPr>
              <p:cNvPr id="177296" name="Freeform 272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7297" name="Line 273"/>
              <p:cNvSpPr>
                <a:spLocks noChangeShapeType="1"/>
              </p:cNvSpPr>
              <p:nvPr/>
            </p:nvSpPr>
            <p:spPr bwMode="auto">
              <a:xfrm>
                <a:off x="1642" y="3516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7196" name="Text Box 274"/>
            <p:cNvSpPr txBox="1">
              <a:spLocks noChangeArrowheads="1"/>
            </p:cNvSpPr>
            <p:nvPr/>
          </p:nvSpPr>
          <p:spPr bwMode="auto">
            <a:xfrm>
              <a:off x="1027" y="114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R1</a:t>
              </a:r>
            </a:p>
          </p:txBody>
        </p:sp>
        <p:sp>
          <p:nvSpPr>
            <p:cNvPr id="177197" name="Text Box 275"/>
            <p:cNvSpPr txBox="1">
              <a:spLocks noChangeArrowheads="1"/>
            </p:cNvSpPr>
            <p:nvPr/>
          </p:nvSpPr>
          <p:spPr bwMode="auto">
            <a:xfrm>
              <a:off x="782" y="164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R2</a:t>
              </a:r>
            </a:p>
          </p:txBody>
        </p:sp>
        <p:sp>
          <p:nvSpPr>
            <p:cNvPr id="177198" name="Text Box 276"/>
            <p:cNvSpPr txBox="1">
              <a:spLocks noChangeArrowheads="1"/>
            </p:cNvSpPr>
            <p:nvPr/>
          </p:nvSpPr>
          <p:spPr bwMode="auto">
            <a:xfrm>
              <a:off x="459" y="226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R3</a:t>
              </a:r>
            </a:p>
          </p:txBody>
        </p:sp>
        <p:sp>
          <p:nvSpPr>
            <p:cNvPr id="177199" name="Text Box 277"/>
            <p:cNvSpPr txBox="1">
              <a:spLocks noChangeArrowheads="1"/>
            </p:cNvSpPr>
            <p:nvPr/>
          </p:nvSpPr>
          <p:spPr bwMode="auto">
            <a:xfrm>
              <a:off x="2126" y="127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R4</a:t>
              </a:r>
            </a:p>
          </p:txBody>
        </p:sp>
        <p:sp>
          <p:nvSpPr>
            <p:cNvPr id="177200" name="Text Box 278"/>
            <p:cNvSpPr txBox="1">
              <a:spLocks noChangeArrowheads="1"/>
            </p:cNvSpPr>
            <p:nvPr/>
          </p:nvSpPr>
          <p:spPr bwMode="auto">
            <a:xfrm>
              <a:off x="2405" y="199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R5</a:t>
              </a:r>
            </a:p>
          </p:txBody>
        </p:sp>
        <p:sp>
          <p:nvSpPr>
            <p:cNvPr id="177201" name="Text Box 279"/>
            <p:cNvSpPr txBox="1">
              <a:spLocks noChangeArrowheads="1"/>
            </p:cNvSpPr>
            <p:nvPr/>
          </p:nvSpPr>
          <p:spPr bwMode="auto">
            <a:xfrm>
              <a:off x="1627" y="245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R6</a:t>
              </a:r>
            </a:p>
          </p:txBody>
        </p:sp>
        <p:sp>
          <p:nvSpPr>
            <p:cNvPr id="177202" name="Text Box 280"/>
            <p:cNvSpPr txBox="1">
              <a:spLocks noChangeArrowheads="1"/>
            </p:cNvSpPr>
            <p:nvPr/>
          </p:nvSpPr>
          <p:spPr bwMode="auto">
            <a:xfrm>
              <a:off x="2081" y="242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R7</a:t>
              </a:r>
            </a:p>
          </p:txBody>
        </p:sp>
        <p:sp>
          <p:nvSpPr>
            <p:cNvPr id="177203" name="Text Box 299"/>
            <p:cNvSpPr txBox="1">
              <a:spLocks noChangeArrowheads="1"/>
            </p:cNvSpPr>
            <p:nvPr/>
          </p:nvSpPr>
          <p:spPr bwMode="auto">
            <a:xfrm>
              <a:off x="334" y="916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s: source</a:t>
              </a:r>
            </a:p>
          </p:txBody>
        </p:sp>
        <p:grpSp>
          <p:nvGrpSpPr>
            <p:cNvPr id="177204" name="Group 300"/>
            <p:cNvGrpSpPr>
              <a:grpSpLocks/>
            </p:cNvGrpSpPr>
            <p:nvPr/>
          </p:nvGrpSpPr>
          <p:grpSpPr bwMode="auto">
            <a:xfrm>
              <a:off x="1273" y="1194"/>
              <a:ext cx="402" cy="156"/>
              <a:chOff x="4396" y="1245"/>
              <a:chExt cx="672" cy="248"/>
            </a:xfrm>
          </p:grpSpPr>
          <p:sp>
            <p:nvSpPr>
              <p:cNvPr id="17728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8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9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91" name="Group 30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94" name="Freeform 3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95" name="Freeform 3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92" name="Line 30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93" name="Line 30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05" name="Group 309"/>
            <p:cNvGrpSpPr>
              <a:grpSpLocks/>
            </p:cNvGrpSpPr>
            <p:nvPr/>
          </p:nvGrpSpPr>
          <p:grpSpPr bwMode="auto">
            <a:xfrm>
              <a:off x="2044" y="1494"/>
              <a:ext cx="402" cy="156"/>
              <a:chOff x="4396" y="1245"/>
              <a:chExt cx="672" cy="248"/>
            </a:xfrm>
          </p:grpSpPr>
          <p:sp>
            <p:nvSpPr>
              <p:cNvPr id="17728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8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8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83" name="Group 31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86" name="Freeform 3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87" name="Freeform 3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84" name="Line 316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85" name="Line 31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06" name="Group 318"/>
            <p:cNvGrpSpPr>
              <a:grpSpLocks/>
            </p:cNvGrpSpPr>
            <p:nvPr/>
          </p:nvGrpSpPr>
          <p:grpSpPr bwMode="auto">
            <a:xfrm>
              <a:off x="1620" y="2307"/>
              <a:ext cx="402" cy="156"/>
              <a:chOff x="4396" y="1245"/>
              <a:chExt cx="672" cy="248"/>
            </a:xfrm>
          </p:grpSpPr>
          <p:sp>
            <p:nvSpPr>
              <p:cNvPr id="17727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7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7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75" name="Group 32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78" name="Freeform 3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79" name="Freeform 3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76" name="Line 32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77" name="Line 32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07" name="Group 327"/>
            <p:cNvGrpSpPr>
              <a:grpSpLocks/>
            </p:cNvGrpSpPr>
            <p:nvPr/>
          </p:nvGrpSpPr>
          <p:grpSpPr bwMode="auto">
            <a:xfrm>
              <a:off x="732" y="2305"/>
              <a:ext cx="402" cy="156"/>
              <a:chOff x="4396" y="1245"/>
              <a:chExt cx="672" cy="248"/>
            </a:xfrm>
          </p:grpSpPr>
          <p:sp>
            <p:nvSpPr>
              <p:cNvPr id="17726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6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6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67" name="Group 331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70" name="Freeform 3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71" name="Freeform 3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68" name="Line 334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9" name="Line 335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08" name="Group 336"/>
            <p:cNvGrpSpPr>
              <a:grpSpLocks/>
            </p:cNvGrpSpPr>
            <p:nvPr/>
          </p:nvGrpSpPr>
          <p:grpSpPr bwMode="auto">
            <a:xfrm>
              <a:off x="1066" y="1697"/>
              <a:ext cx="390" cy="169"/>
              <a:chOff x="4396" y="1245"/>
              <a:chExt cx="672" cy="248"/>
            </a:xfrm>
          </p:grpSpPr>
          <p:sp>
            <p:nvSpPr>
              <p:cNvPr id="17725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5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5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59" name="Group 34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62" name="Freeform 3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63" name="Freeform 3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60" name="Line 343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1" name="Line 34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09" name="Group 345"/>
            <p:cNvGrpSpPr>
              <a:grpSpLocks/>
            </p:cNvGrpSpPr>
            <p:nvPr/>
          </p:nvGrpSpPr>
          <p:grpSpPr bwMode="auto">
            <a:xfrm>
              <a:off x="2033" y="2018"/>
              <a:ext cx="390" cy="169"/>
              <a:chOff x="4396" y="1245"/>
              <a:chExt cx="672" cy="248"/>
            </a:xfrm>
          </p:grpSpPr>
          <p:sp>
            <p:nvSpPr>
              <p:cNvPr id="17724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4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5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51" name="Group 3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54" name="Freeform 3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55" name="Freeform 3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52" name="Line 3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53" name="Line 35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10" name="Group 354"/>
            <p:cNvGrpSpPr>
              <a:grpSpLocks/>
            </p:cNvGrpSpPr>
            <p:nvPr/>
          </p:nvGrpSpPr>
          <p:grpSpPr bwMode="auto">
            <a:xfrm>
              <a:off x="2361" y="2501"/>
              <a:ext cx="390" cy="169"/>
              <a:chOff x="4396" y="1245"/>
              <a:chExt cx="672" cy="248"/>
            </a:xfrm>
          </p:grpSpPr>
          <p:sp>
            <p:nvSpPr>
              <p:cNvPr id="17724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7724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7724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77243" name="Group 35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7246" name="Freeform 3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47" name="Freeform 3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244" name="Line 36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5" name="Line 36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77211" name="Picture 363" descr="desktop_computer_stylize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55" y="877"/>
              <a:ext cx="28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7212" name="Group 364"/>
            <p:cNvGrpSpPr>
              <a:grpSpLocks/>
            </p:cNvGrpSpPr>
            <p:nvPr/>
          </p:nvGrpSpPr>
          <p:grpSpPr bwMode="auto">
            <a:xfrm>
              <a:off x="1067" y="877"/>
              <a:ext cx="299" cy="261"/>
              <a:chOff x="4493" y="1335"/>
              <a:chExt cx="381" cy="326"/>
            </a:xfrm>
          </p:grpSpPr>
          <p:pic>
            <p:nvPicPr>
              <p:cNvPr id="177233" name="Picture 36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93" y="1335"/>
                <a:ext cx="38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7234" name="Group 366"/>
              <p:cNvGrpSpPr>
                <a:grpSpLocks/>
              </p:cNvGrpSpPr>
              <p:nvPr/>
            </p:nvGrpSpPr>
            <p:grpSpPr bwMode="auto">
              <a:xfrm>
                <a:off x="4501" y="1349"/>
                <a:ext cx="313" cy="292"/>
                <a:chOff x="4501" y="1349"/>
                <a:chExt cx="313" cy="292"/>
              </a:xfrm>
            </p:grpSpPr>
            <p:sp>
              <p:nvSpPr>
                <p:cNvPr id="177235" name="Oval 367"/>
                <p:cNvSpPr>
                  <a:spLocks noChangeArrowheads="1"/>
                </p:cNvSpPr>
                <p:nvPr/>
              </p:nvSpPr>
              <p:spPr bwMode="auto">
                <a:xfrm rot="-365081">
                  <a:off x="4515" y="1540"/>
                  <a:ext cx="218" cy="56"/>
                </a:xfrm>
                <a:prstGeom prst="ellips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236" name="Freeform 368"/>
                <p:cNvSpPr>
                  <a:spLocks/>
                </p:cNvSpPr>
                <p:nvPr/>
              </p:nvSpPr>
              <p:spPr bwMode="auto">
                <a:xfrm>
                  <a:off x="4536" y="1372"/>
                  <a:ext cx="186" cy="157"/>
                </a:xfrm>
                <a:custGeom>
                  <a:avLst/>
                  <a:gdLst>
                    <a:gd name="T0" fmla="*/ 0 w 117"/>
                    <a:gd name="T1" fmla="*/ 0 h 123"/>
                    <a:gd name="T2" fmla="*/ 399708 w 117"/>
                    <a:gd name="T3" fmla="*/ 200 h 123"/>
                    <a:gd name="T4" fmla="*/ 493231 w 117"/>
                    <a:gd name="T5" fmla="*/ 8027 h 123"/>
                    <a:gd name="T6" fmla="*/ 99486 w 117"/>
                    <a:gd name="T7" fmla="*/ 9920 h 123"/>
                    <a:gd name="T8" fmla="*/ 0 w 117"/>
                    <a:gd name="T9" fmla="*/ 0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123"/>
                    <a:gd name="T17" fmla="*/ 117 w 117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123">
                      <a:moveTo>
                        <a:pt x="0" y="0"/>
                      </a:moveTo>
                      <a:lnTo>
                        <a:pt x="95" y="2"/>
                      </a:lnTo>
                      <a:lnTo>
                        <a:pt x="117" y="99"/>
                      </a:lnTo>
                      <a:lnTo>
                        <a:pt x="24" y="1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7237" name="Freeform 369"/>
                <p:cNvSpPr>
                  <a:spLocks/>
                </p:cNvSpPr>
                <p:nvPr/>
              </p:nvSpPr>
              <p:spPr bwMode="auto">
                <a:xfrm>
                  <a:off x="4527" y="1533"/>
                  <a:ext cx="287" cy="108"/>
                </a:xfrm>
                <a:custGeom>
                  <a:avLst/>
                  <a:gdLst>
                    <a:gd name="T0" fmla="*/ 0 w 181"/>
                    <a:gd name="T1" fmla="*/ 4477 h 84"/>
                    <a:gd name="T2" fmla="*/ 589129 w 181"/>
                    <a:gd name="T3" fmla="*/ 0 h 84"/>
                    <a:gd name="T4" fmla="*/ 725796 w 181"/>
                    <a:gd name="T5" fmla="*/ 1810 h 84"/>
                    <a:gd name="T6" fmla="*/ 149724 w 181"/>
                    <a:gd name="T7" fmla="*/ 7768 h 84"/>
                    <a:gd name="T8" fmla="*/ 0 w 181"/>
                    <a:gd name="T9" fmla="*/ 4477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"/>
                    <a:gd name="T16" fmla="*/ 0 h 84"/>
                    <a:gd name="T17" fmla="*/ 181 w 18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" h="84">
                      <a:moveTo>
                        <a:pt x="0" y="48"/>
                      </a:moveTo>
                      <a:lnTo>
                        <a:pt x="147" y="0"/>
                      </a:lnTo>
                      <a:lnTo>
                        <a:pt x="181" y="20"/>
                      </a:lnTo>
                      <a:lnTo>
                        <a:pt x="37" y="8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7238" name="Freeform 370"/>
                <p:cNvSpPr>
                  <a:spLocks/>
                </p:cNvSpPr>
                <p:nvPr/>
              </p:nvSpPr>
              <p:spPr bwMode="auto">
                <a:xfrm>
                  <a:off x="4501" y="1349"/>
                  <a:ext cx="235" cy="207"/>
                </a:xfrm>
                <a:custGeom>
                  <a:avLst/>
                  <a:gdLst>
                    <a:gd name="T0" fmla="*/ 0 w 148"/>
                    <a:gd name="T1" fmla="*/ 0 h 162"/>
                    <a:gd name="T2" fmla="*/ 519048 w 148"/>
                    <a:gd name="T3" fmla="*/ 960 h 162"/>
                    <a:gd name="T4" fmla="*/ 609006 w 148"/>
                    <a:gd name="T5" fmla="*/ 10370 h 162"/>
                    <a:gd name="T6" fmla="*/ 153334 w 148"/>
                    <a:gd name="T7" fmla="*/ 13396 h 162"/>
                    <a:gd name="T8" fmla="*/ 0 w 148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162"/>
                    <a:gd name="T17" fmla="*/ 148 w 148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162">
                      <a:moveTo>
                        <a:pt x="0" y="0"/>
                      </a:moveTo>
                      <a:lnTo>
                        <a:pt x="126" y="12"/>
                      </a:lnTo>
                      <a:lnTo>
                        <a:pt x="148" y="126"/>
                      </a:lnTo>
                      <a:lnTo>
                        <a:pt x="37" y="1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7239" name="Freeform 371"/>
                <p:cNvSpPr>
                  <a:spLocks/>
                </p:cNvSpPr>
                <p:nvPr/>
              </p:nvSpPr>
              <p:spPr bwMode="auto">
                <a:xfrm>
                  <a:off x="4553" y="1380"/>
                  <a:ext cx="132" cy="96"/>
                </a:xfrm>
                <a:custGeom>
                  <a:avLst/>
                  <a:gdLst>
                    <a:gd name="T0" fmla="*/ 0 w 83"/>
                    <a:gd name="T1" fmla="*/ 0 h 75"/>
                    <a:gd name="T2" fmla="*/ 329835 w 83"/>
                    <a:gd name="T3" fmla="*/ 261 h 75"/>
                    <a:gd name="T4" fmla="*/ 130408 w 83"/>
                    <a:gd name="T5" fmla="*/ 1604 h 75"/>
                    <a:gd name="T6" fmla="*/ 42444 w 83"/>
                    <a:gd name="T7" fmla="*/ 6107 h 75"/>
                    <a:gd name="T8" fmla="*/ 0 w 83"/>
                    <a:gd name="T9" fmla="*/ 0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75"/>
                    <a:gd name="T17" fmla="*/ 83 w 83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75">
                      <a:moveTo>
                        <a:pt x="0" y="0"/>
                      </a:moveTo>
                      <a:lnTo>
                        <a:pt x="78" y="3"/>
                      </a:lnTo>
                      <a:cubicBezTo>
                        <a:pt x="83" y="6"/>
                        <a:pt x="54" y="0"/>
                        <a:pt x="31" y="19"/>
                      </a:cubicBezTo>
                      <a:cubicBezTo>
                        <a:pt x="8" y="38"/>
                        <a:pt x="15" y="75"/>
                        <a:pt x="10" y="7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7213" name="Line 11"/>
            <p:cNvSpPr>
              <a:spLocks noChangeShapeType="1"/>
            </p:cNvSpPr>
            <p:nvPr/>
          </p:nvSpPr>
          <p:spPr bwMode="auto">
            <a:xfrm flipH="1">
              <a:off x="939" y="1808"/>
              <a:ext cx="235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4" name="Line 237"/>
            <p:cNvSpPr>
              <a:spLocks noChangeShapeType="1"/>
            </p:cNvSpPr>
            <p:nvPr/>
          </p:nvSpPr>
          <p:spPr bwMode="auto">
            <a:xfrm flipH="1">
              <a:off x="1177" y="1347"/>
              <a:ext cx="144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5" name="Line 238"/>
            <p:cNvSpPr>
              <a:spLocks noChangeShapeType="1"/>
            </p:cNvSpPr>
            <p:nvPr/>
          </p:nvSpPr>
          <p:spPr bwMode="auto">
            <a:xfrm flipH="1">
              <a:off x="917" y="1909"/>
              <a:ext cx="144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6" name="Line 239"/>
            <p:cNvSpPr>
              <a:spLocks noChangeShapeType="1"/>
            </p:cNvSpPr>
            <p:nvPr/>
          </p:nvSpPr>
          <p:spPr bwMode="auto">
            <a:xfrm>
              <a:off x="1276" y="1887"/>
              <a:ext cx="322" cy="3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7" name="Line 240"/>
            <p:cNvSpPr>
              <a:spLocks noChangeShapeType="1"/>
            </p:cNvSpPr>
            <p:nvPr/>
          </p:nvSpPr>
          <p:spPr bwMode="auto">
            <a:xfrm>
              <a:off x="1592" y="1323"/>
              <a:ext cx="440" cy="2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8" name="Line 241"/>
            <p:cNvSpPr>
              <a:spLocks noChangeShapeType="1"/>
            </p:cNvSpPr>
            <p:nvPr/>
          </p:nvSpPr>
          <p:spPr bwMode="auto">
            <a:xfrm>
              <a:off x="2188" y="1657"/>
              <a:ext cx="8" cy="3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19" name="Line 242"/>
            <p:cNvSpPr>
              <a:spLocks noChangeShapeType="1"/>
            </p:cNvSpPr>
            <p:nvPr/>
          </p:nvSpPr>
          <p:spPr bwMode="auto">
            <a:xfrm>
              <a:off x="2282" y="2198"/>
              <a:ext cx="152" cy="2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7220" name="Group 243"/>
            <p:cNvGrpSpPr>
              <a:grpSpLocks/>
            </p:cNvGrpSpPr>
            <p:nvPr/>
          </p:nvGrpSpPr>
          <p:grpSpPr bwMode="auto">
            <a:xfrm rot="4749582">
              <a:off x="1938" y="2148"/>
              <a:ext cx="160" cy="217"/>
              <a:chOff x="2356" y="2709"/>
              <a:chExt cx="200" cy="287"/>
            </a:xfrm>
          </p:grpSpPr>
          <p:sp>
            <p:nvSpPr>
              <p:cNvPr id="177231" name="Line 244"/>
              <p:cNvSpPr>
                <a:spLocks noChangeShapeType="1"/>
              </p:cNvSpPr>
              <p:nvPr/>
            </p:nvSpPr>
            <p:spPr bwMode="auto">
              <a:xfrm>
                <a:off x="2356" y="2709"/>
                <a:ext cx="153" cy="26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7232" name="Line 245"/>
              <p:cNvSpPr>
                <a:spLocks noChangeShapeType="1"/>
              </p:cNvSpPr>
              <p:nvPr/>
            </p:nvSpPr>
            <p:spPr bwMode="auto">
              <a:xfrm flipV="1">
                <a:off x="2464" y="2946"/>
                <a:ext cx="93" cy="5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7221" name="Group 246"/>
            <p:cNvGrpSpPr>
              <a:grpSpLocks/>
            </p:cNvGrpSpPr>
            <p:nvPr/>
          </p:nvGrpSpPr>
          <p:grpSpPr bwMode="auto">
            <a:xfrm rot="-6022826">
              <a:off x="2050" y="2164"/>
              <a:ext cx="160" cy="217"/>
              <a:chOff x="2356" y="2709"/>
              <a:chExt cx="200" cy="287"/>
            </a:xfrm>
          </p:grpSpPr>
          <p:sp>
            <p:nvSpPr>
              <p:cNvPr id="177229" name="Line 247"/>
              <p:cNvSpPr>
                <a:spLocks noChangeShapeType="1"/>
              </p:cNvSpPr>
              <p:nvPr/>
            </p:nvSpPr>
            <p:spPr bwMode="auto">
              <a:xfrm>
                <a:off x="2356" y="2706"/>
                <a:ext cx="153" cy="26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7230" name="Line 248"/>
              <p:cNvSpPr>
                <a:spLocks noChangeShapeType="1"/>
              </p:cNvSpPr>
              <p:nvPr/>
            </p:nvSpPr>
            <p:spPr bwMode="auto">
              <a:xfrm flipV="1">
                <a:off x="2465" y="2942"/>
                <a:ext cx="94" cy="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7222" name="Line 249"/>
            <p:cNvSpPr>
              <a:spLocks noChangeShapeType="1"/>
            </p:cNvSpPr>
            <p:nvPr/>
          </p:nvSpPr>
          <p:spPr bwMode="auto">
            <a:xfrm rot="-4663823">
              <a:off x="1617" y="1423"/>
              <a:ext cx="294" cy="59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3" name="Line 250"/>
            <p:cNvSpPr>
              <a:spLocks noChangeShapeType="1"/>
            </p:cNvSpPr>
            <p:nvPr/>
          </p:nvSpPr>
          <p:spPr bwMode="auto">
            <a:xfrm rot="16936177" flipV="1">
              <a:off x="2039" y="1626"/>
              <a:ext cx="75" cy="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4" name="Line 251"/>
            <p:cNvSpPr>
              <a:spLocks noChangeShapeType="1"/>
            </p:cNvSpPr>
            <p:nvPr/>
          </p:nvSpPr>
          <p:spPr bwMode="auto">
            <a:xfrm rot="-4663823">
              <a:off x="1592" y="1339"/>
              <a:ext cx="285" cy="57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5" name="Line 252"/>
            <p:cNvSpPr>
              <a:spLocks noChangeShapeType="1"/>
            </p:cNvSpPr>
            <p:nvPr/>
          </p:nvSpPr>
          <p:spPr bwMode="auto">
            <a:xfrm rot="16936177" flipV="1">
              <a:off x="1387" y="1674"/>
              <a:ext cx="75" cy="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6" name="Line 253"/>
            <p:cNvSpPr>
              <a:spLocks noChangeShapeType="1"/>
            </p:cNvSpPr>
            <p:nvPr/>
          </p:nvSpPr>
          <p:spPr bwMode="auto">
            <a:xfrm rot="-4663823">
              <a:off x="1288" y="2131"/>
              <a:ext cx="82" cy="39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7" name="Line 254"/>
            <p:cNvSpPr>
              <a:spLocks noChangeShapeType="1"/>
            </p:cNvSpPr>
            <p:nvPr/>
          </p:nvSpPr>
          <p:spPr bwMode="auto">
            <a:xfrm rot="16936177" flipV="1">
              <a:off x="1494" y="2311"/>
              <a:ext cx="91" cy="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228" name="Line 255"/>
            <p:cNvSpPr>
              <a:spLocks noChangeShapeType="1"/>
            </p:cNvSpPr>
            <p:nvPr/>
          </p:nvSpPr>
          <p:spPr bwMode="auto">
            <a:xfrm rot="-4663823">
              <a:off x="1319" y="2251"/>
              <a:ext cx="87" cy="39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7164" name="Text Box 257"/>
          <p:cNvSpPr txBox="1">
            <a:spLocks noChangeArrowheads="1"/>
          </p:cNvSpPr>
          <p:nvPr/>
        </p:nvSpPr>
        <p:spPr bwMode="auto">
          <a:xfrm>
            <a:off x="5953125" y="4129088"/>
            <a:ext cx="229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datagram will not be </a:t>
            </a:r>
          </a:p>
          <a:p>
            <a:r>
              <a:rPr lang="en-US"/>
              <a:t>forwarded</a:t>
            </a:r>
          </a:p>
        </p:txBody>
      </p:sp>
      <p:sp>
        <p:nvSpPr>
          <p:cNvPr id="177165" name="Line 258"/>
          <p:cNvSpPr>
            <a:spLocks noChangeShapeType="1"/>
          </p:cNvSpPr>
          <p:nvPr/>
        </p:nvSpPr>
        <p:spPr bwMode="auto">
          <a:xfrm rot="-4663823">
            <a:off x="5562600" y="4030663"/>
            <a:ext cx="130175" cy="619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66" name="Line 259"/>
          <p:cNvSpPr>
            <a:spLocks noChangeShapeType="1"/>
          </p:cNvSpPr>
          <p:nvPr/>
        </p:nvSpPr>
        <p:spPr bwMode="auto">
          <a:xfrm rot="16936177" flipV="1">
            <a:off x="5889625" y="4303713"/>
            <a:ext cx="144463" cy="39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77167" name="Group 373"/>
          <p:cNvGrpSpPr>
            <a:grpSpLocks/>
          </p:cNvGrpSpPr>
          <p:nvPr/>
        </p:nvGrpSpPr>
        <p:grpSpPr bwMode="auto">
          <a:xfrm>
            <a:off x="5273675" y="2259013"/>
            <a:ext cx="638175" cy="247650"/>
            <a:chOff x="4396" y="1245"/>
            <a:chExt cx="672" cy="248"/>
          </a:xfrm>
        </p:grpSpPr>
        <p:sp>
          <p:nvSpPr>
            <p:cNvPr id="17717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717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717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7180" name="Group 37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7183" name="Freeform 3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84" name="Freeform 3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81" name="Line 38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2" name="Line 38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168" name="Group 382"/>
          <p:cNvGrpSpPr>
            <a:grpSpLocks/>
          </p:cNvGrpSpPr>
          <p:nvPr/>
        </p:nvGrpSpPr>
        <p:grpSpPr bwMode="auto">
          <a:xfrm>
            <a:off x="5283200" y="3074988"/>
            <a:ext cx="619125" cy="268287"/>
            <a:chOff x="4396" y="1245"/>
            <a:chExt cx="672" cy="248"/>
          </a:xfrm>
        </p:grpSpPr>
        <p:sp>
          <p:nvSpPr>
            <p:cNvPr id="1771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71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71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7172" name="Group 38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7175" name="Freeform 3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6" name="Freeform 3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73" name="Line 38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4" name="Line 39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8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ADE26C5F-49B6-4C75-87E3-8BCA703BE80A}" type="slidenum">
              <a:rPr lang="en-US" smtClean="0">
                <a:ea typeface="MS PGothic" pitchFamily="34" charset="-128"/>
              </a:rPr>
              <a:pPr/>
              <a:t>84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78180" name="Line 341"/>
          <p:cNvSpPr>
            <a:spLocks noChangeShapeType="1"/>
          </p:cNvSpPr>
          <p:nvPr/>
        </p:nvSpPr>
        <p:spPr bwMode="auto">
          <a:xfrm flipH="1">
            <a:off x="1401763" y="4541838"/>
            <a:ext cx="373062" cy="8461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1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344488"/>
            <a:ext cx="76200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200" dirty="0">
                <a:ea typeface="ＭＳ Ｐゴシック" charset="0"/>
                <a:cs typeface="+mj-cs"/>
              </a:rPr>
              <a:t>Reverse path forwarding: pruning</a:t>
            </a:r>
          </a:p>
        </p:txBody>
      </p:sp>
      <p:sp>
        <p:nvSpPr>
          <p:cNvPr id="178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5700"/>
            <a:ext cx="8077200" cy="2438400"/>
          </a:xfrm>
        </p:spPr>
        <p:txBody>
          <a:bodyPr lIns="92075" tIns="46038" rIns="92075" bIns="46038"/>
          <a:lstStyle/>
          <a:p>
            <a:r>
              <a:rPr lang="en-US" smtClean="0">
                <a:latin typeface="Arial" charset="0"/>
                <a:cs typeface="Arial" charset="0"/>
              </a:rPr>
              <a:t>forwarding tree contains subtrees with no mcast group members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no need to forward datagrams down subtree</a:t>
            </a:r>
          </a:p>
          <a:p>
            <a:pPr lvl="1"/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prune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msgs sent upstream by router with no downstream group members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8183" name="Line 231"/>
          <p:cNvSpPr>
            <a:spLocks noChangeShapeType="1"/>
          </p:cNvSpPr>
          <p:nvPr/>
        </p:nvSpPr>
        <p:spPr bwMode="auto">
          <a:xfrm>
            <a:off x="5100638" y="5356225"/>
            <a:ext cx="5969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4" name="Text Box 232"/>
          <p:cNvSpPr txBox="1">
            <a:spLocks noChangeArrowheads="1"/>
          </p:cNvSpPr>
          <p:nvPr/>
        </p:nvSpPr>
        <p:spPr bwMode="auto">
          <a:xfrm>
            <a:off x="5713413" y="3878263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8185" name="Text Box 233"/>
          <p:cNvSpPr txBox="1">
            <a:spLocks noChangeArrowheads="1"/>
          </p:cNvSpPr>
          <p:nvPr/>
        </p:nvSpPr>
        <p:spPr bwMode="auto">
          <a:xfrm>
            <a:off x="5815013" y="4545013"/>
            <a:ext cx="250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no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78186" name="Text Box 234"/>
          <p:cNvSpPr txBox="1">
            <a:spLocks noChangeArrowheads="1"/>
          </p:cNvSpPr>
          <p:nvPr/>
        </p:nvSpPr>
        <p:spPr bwMode="auto">
          <a:xfrm>
            <a:off x="5789613" y="5213350"/>
            <a:ext cx="302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prune message</a:t>
            </a:r>
          </a:p>
        </p:txBody>
      </p:sp>
      <p:sp>
        <p:nvSpPr>
          <p:cNvPr id="178187" name="Text Box 235"/>
          <p:cNvSpPr txBox="1">
            <a:spLocks noChangeArrowheads="1"/>
          </p:cNvSpPr>
          <p:nvPr/>
        </p:nvSpPr>
        <p:spPr bwMode="auto">
          <a:xfrm>
            <a:off x="5008563" y="33639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LEGEND</a:t>
            </a:r>
          </a:p>
        </p:txBody>
      </p:sp>
      <p:sp>
        <p:nvSpPr>
          <p:cNvPr id="178188" name="Text Box 239"/>
          <p:cNvSpPr txBox="1">
            <a:spLocks noChangeArrowheads="1"/>
          </p:cNvSpPr>
          <p:nvPr/>
        </p:nvSpPr>
        <p:spPr bwMode="auto">
          <a:xfrm>
            <a:off x="5713413" y="5526088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links with multicast</a:t>
            </a:r>
          </a:p>
          <a:p>
            <a:r>
              <a:rPr lang="en-US"/>
              <a:t>forwarding</a:t>
            </a:r>
          </a:p>
        </p:txBody>
      </p:sp>
      <p:sp>
        <p:nvSpPr>
          <p:cNvPr id="178189" name="Line 240"/>
          <p:cNvSpPr>
            <a:spLocks noChangeShapeType="1"/>
          </p:cNvSpPr>
          <p:nvPr/>
        </p:nvSpPr>
        <p:spPr bwMode="auto">
          <a:xfrm rot="-4663823">
            <a:off x="5308600" y="5427663"/>
            <a:ext cx="144463" cy="630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0" name="Text Box 243"/>
          <p:cNvSpPr txBox="1">
            <a:spLocks noChangeArrowheads="1"/>
          </p:cNvSpPr>
          <p:nvPr/>
        </p:nvSpPr>
        <p:spPr bwMode="auto">
          <a:xfrm>
            <a:off x="5216525" y="50434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178191" name="Line 248"/>
          <p:cNvSpPr>
            <a:spLocks noChangeShapeType="1"/>
          </p:cNvSpPr>
          <p:nvPr/>
        </p:nvSpPr>
        <p:spPr bwMode="auto">
          <a:xfrm>
            <a:off x="1857375" y="4435475"/>
            <a:ext cx="852488" cy="9747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2" name="Line 249"/>
          <p:cNvSpPr>
            <a:spLocks noChangeShapeType="1"/>
          </p:cNvSpPr>
          <p:nvPr/>
        </p:nvSpPr>
        <p:spPr bwMode="auto">
          <a:xfrm>
            <a:off x="3511550" y="4983163"/>
            <a:ext cx="401638" cy="6905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3" name="Line 250"/>
          <p:cNvSpPr>
            <a:spLocks noChangeShapeType="1"/>
          </p:cNvSpPr>
          <p:nvPr/>
        </p:nvSpPr>
        <p:spPr bwMode="auto">
          <a:xfrm flipV="1">
            <a:off x="2109788" y="4127500"/>
            <a:ext cx="136525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4" name="Line 251"/>
          <p:cNvSpPr>
            <a:spLocks noChangeShapeType="1"/>
          </p:cNvSpPr>
          <p:nvPr/>
        </p:nvSpPr>
        <p:spPr bwMode="auto">
          <a:xfrm>
            <a:off x="1844675" y="4445000"/>
            <a:ext cx="852488" cy="9747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5" name="Line 252"/>
          <p:cNvSpPr>
            <a:spLocks noChangeShapeType="1"/>
          </p:cNvSpPr>
          <p:nvPr/>
        </p:nvSpPr>
        <p:spPr bwMode="auto">
          <a:xfrm>
            <a:off x="2432050" y="3689350"/>
            <a:ext cx="993775" cy="4460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6" name="Line 253"/>
          <p:cNvSpPr>
            <a:spLocks noChangeShapeType="1"/>
          </p:cNvSpPr>
          <p:nvPr/>
        </p:nvSpPr>
        <p:spPr bwMode="auto">
          <a:xfrm flipV="1">
            <a:off x="2962275" y="5011738"/>
            <a:ext cx="538163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7" name="Line 254"/>
          <p:cNvSpPr>
            <a:spLocks noChangeShapeType="1"/>
          </p:cNvSpPr>
          <p:nvPr/>
        </p:nvSpPr>
        <p:spPr bwMode="auto">
          <a:xfrm>
            <a:off x="3484563" y="4233863"/>
            <a:ext cx="0" cy="717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8" name="Line 255"/>
          <p:cNvSpPr>
            <a:spLocks noChangeShapeType="1"/>
          </p:cNvSpPr>
          <p:nvPr/>
        </p:nvSpPr>
        <p:spPr bwMode="auto">
          <a:xfrm>
            <a:off x="1522413" y="5473700"/>
            <a:ext cx="102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99" name="Line 256"/>
          <p:cNvSpPr>
            <a:spLocks noChangeShapeType="1"/>
          </p:cNvSpPr>
          <p:nvPr/>
        </p:nvSpPr>
        <p:spPr bwMode="auto">
          <a:xfrm flipH="1">
            <a:off x="1389063" y="4551363"/>
            <a:ext cx="373062" cy="8461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200" name="Line 257"/>
          <p:cNvSpPr>
            <a:spLocks noChangeShapeType="1"/>
          </p:cNvSpPr>
          <p:nvPr/>
        </p:nvSpPr>
        <p:spPr bwMode="auto">
          <a:xfrm flipH="1">
            <a:off x="1836738" y="3703638"/>
            <a:ext cx="347662" cy="749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78201" name="Group 258"/>
          <p:cNvGrpSpPr>
            <a:grpSpLocks/>
          </p:cNvGrpSpPr>
          <p:nvPr/>
        </p:nvGrpSpPr>
        <p:grpSpPr bwMode="auto">
          <a:xfrm rot="10800000">
            <a:off x="1773238" y="3427413"/>
            <a:ext cx="809625" cy="165100"/>
            <a:chOff x="1450" y="3513"/>
            <a:chExt cx="391" cy="88"/>
          </a:xfrm>
        </p:grpSpPr>
        <p:sp>
          <p:nvSpPr>
            <p:cNvPr id="178303" name="Freeform 259"/>
            <p:cNvSpPr>
              <a:spLocks/>
            </p:cNvSpPr>
            <p:nvPr/>
          </p:nvSpPr>
          <p:spPr bwMode="auto">
            <a:xfrm flipV="1">
              <a:off x="1450" y="3574"/>
              <a:ext cx="391" cy="27"/>
            </a:xfrm>
            <a:custGeom>
              <a:avLst/>
              <a:gdLst>
                <a:gd name="T0" fmla="*/ 0 w 720"/>
                <a:gd name="T1" fmla="*/ 0 h 56"/>
                <a:gd name="T2" fmla="*/ 0 w 720"/>
                <a:gd name="T3" fmla="*/ 0 h 56"/>
                <a:gd name="T4" fmla="*/ 1 w 720"/>
                <a:gd name="T5" fmla="*/ 0 h 56"/>
                <a:gd name="T6" fmla="*/ 1 w 720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6"/>
                <a:gd name="T14" fmla="*/ 720 w 72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6">
                  <a:moveTo>
                    <a:pt x="0" y="0"/>
                  </a:moveTo>
                  <a:lnTo>
                    <a:pt x="0" y="56"/>
                  </a:lnTo>
                  <a:lnTo>
                    <a:pt x="720" y="56"/>
                  </a:lnTo>
                  <a:lnTo>
                    <a:pt x="720" y="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304" name="Line 260"/>
            <p:cNvSpPr>
              <a:spLocks noChangeShapeType="1"/>
            </p:cNvSpPr>
            <p:nvPr/>
          </p:nvSpPr>
          <p:spPr bwMode="auto">
            <a:xfrm>
              <a:off x="1642" y="3516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8202" name="Text Box 261"/>
          <p:cNvSpPr txBox="1">
            <a:spLocks noChangeArrowheads="1"/>
          </p:cNvSpPr>
          <p:nvPr/>
        </p:nvSpPr>
        <p:spPr bwMode="auto">
          <a:xfrm>
            <a:off x="1541463" y="34877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178203" name="Text Box 262"/>
          <p:cNvSpPr txBox="1">
            <a:spLocks noChangeArrowheads="1"/>
          </p:cNvSpPr>
          <p:nvPr/>
        </p:nvSpPr>
        <p:spPr bwMode="auto">
          <a:xfrm>
            <a:off x="1152525" y="42767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178204" name="Text Box 263"/>
          <p:cNvSpPr txBox="1">
            <a:spLocks noChangeArrowheads="1"/>
          </p:cNvSpPr>
          <p:nvPr/>
        </p:nvSpPr>
        <p:spPr bwMode="auto">
          <a:xfrm>
            <a:off x="639763" y="52736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R3</a:t>
            </a:r>
          </a:p>
        </p:txBody>
      </p:sp>
      <p:sp>
        <p:nvSpPr>
          <p:cNvPr id="178205" name="Text Box 264"/>
          <p:cNvSpPr txBox="1">
            <a:spLocks noChangeArrowheads="1"/>
          </p:cNvSpPr>
          <p:nvPr/>
        </p:nvSpPr>
        <p:spPr bwMode="auto">
          <a:xfrm>
            <a:off x="3286125" y="3694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R4</a:t>
            </a:r>
          </a:p>
        </p:txBody>
      </p:sp>
      <p:sp>
        <p:nvSpPr>
          <p:cNvPr id="178206" name="Text Box 265"/>
          <p:cNvSpPr txBox="1">
            <a:spLocks noChangeArrowheads="1"/>
          </p:cNvSpPr>
          <p:nvPr/>
        </p:nvSpPr>
        <p:spPr bwMode="auto">
          <a:xfrm>
            <a:off x="3729038" y="48323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R5</a:t>
            </a:r>
          </a:p>
        </p:txBody>
      </p:sp>
      <p:sp>
        <p:nvSpPr>
          <p:cNvPr id="178207" name="Text Box 266"/>
          <p:cNvSpPr txBox="1">
            <a:spLocks noChangeArrowheads="1"/>
          </p:cNvSpPr>
          <p:nvPr/>
        </p:nvSpPr>
        <p:spPr bwMode="auto">
          <a:xfrm>
            <a:off x="2493963" y="5565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R6</a:t>
            </a:r>
          </a:p>
        </p:txBody>
      </p:sp>
      <p:sp>
        <p:nvSpPr>
          <p:cNvPr id="178208" name="Text Box 267"/>
          <p:cNvSpPr txBox="1">
            <a:spLocks noChangeArrowheads="1"/>
          </p:cNvSpPr>
          <p:nvPr/>
        </p:nvSpPr>
        <p:spPr bwMode="auto">
          <a:xfrm>
            <a:off x="3703638" y="58896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R7</a:t>
            </a:r>
          </a:p>
        </p:txBody>
      </p:sp>
      <p:sp>
        <p:nvSpPr>
          <p:cNvPr id="178209" name="Text Box 268"/>
          <p:cNvSpPr txBox="1">
            <a:spLocks noChangeArrowheads="1"/>
          </p:cNvSpPr>
          <p:nvPr/>
        </p:nvSpPr>
        <p:spPr bwMode="auto">
          <a:xfrm>
            <a:off x="441325" y="31257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s: source</a:t>
            </a:r>
          </a:p>
        </p:txBody>
      </p:sp>
      <p:grpSp>
        <p:nvGrpSpPr>
          <p:cNvPr id="178210" name="Group 269"/>
          <p:cNvGrpSpPr>
            <a:grpSpLocks/>
          </p:cNvGrpSpPr>
          <p:nvPr/>
        </p:nvGrpSpPr>
        <p:grpSpPr bwMode="auto">
          <a:xfrm>
            <a:off x="1931988" y="3567113"/>
            <a:ext cx="638175" cy="247650"/>
            <a:chOff x="4396" y="1245"/>
            <a:chExt cx="672" cy="248"/>
          </a:xfrm>
        </p:grpSpPr>
        <p:sp>
          <p:nvSpPr>
            <p:cNvPr id="1782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98" name="Group 2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301" name="Freeform 2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302" name="Freeform 2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99" name="Line 276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300" name="Line 2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11" name="Group 278"/>
          <p:cNvGrpSpPr>
            <a:grpSpLocks/>
          </p:cNvGrpSpPr>
          <p:nvPr/>
        </p:nvGrpSpPr>
        <p:grpSpPr bwMode="auto">
          <a:xfrm>
            <a:off x="3155950" y="4043363"/>
            <a:ext cx="638175" cy="247650"/>
            <a:chOff x="4396" y="1245"/>
            <a:chExt cx="672" cy="248"/>
          </a:xfrm>
        </p:grpSpPr>
        <p:sp>
          <p:nvSpPr>
            <p:cNvPr id="1782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90" name="Group 2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93" name="Freeform 2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94" name="Freeform 2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91" name="Line 285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92" name="Line 2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12" name="Group 287"/>
          <p:cNvGrpSpPr>
            <a:grpSpLocks/>
          </p:cNvGrpSpPr>
          <p:nvPr/>
        </p:nvGrpSpPr>
        <p:grpSpPr bwMode="auto">
          <a:xfrm>
            <a:off x="2482850" y="5334000"/>
            <a:ext cx="638175" cy="247650"/>
            <a:chOff x="4396" y="1245"/>
            <a:chExt cx="672" cy="248"/>
          </a:xfrm>
        </p:grpSpPr>
        <p:sp>
          <p:nvSpPr>
            <p:cNvPr id="1782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82" name="Group 2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85" name="Freeform 2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86" name="Freeform 2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83" name="Line 29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84" name="Line 2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8213" name="Oval 407"/>
          <p:cNvSpPr>
            <a:spLocks noChangeArrowheads="1"/>
          </p:cNvSpPr>
          <p:nvPr/>
        </p:nvSpPr>
        <p:spPr bwMode="auto">
          <a:xfrm>
            <a:off x="1076325" y="5440363"/>
            <a:ext cx="631825" cy="13811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cs typeface="Arial" charset="0"/>
            </a:endParaRPr>
          </a:p>
        </p:txBody>
      </p:sp>
      <p:sp>
        <p:nvSpPr>
          <p:cNvPr id="178214" name="Rectangle 410"/>
          <p:cNvSpPr>
            <a:spLocks noChangeArrowheads="1"/>
          </p:cNvSpPr>
          <p:nvPr/>
        </p:nvSpPr>
        <p:spPr bwMode="auto">
          <a:xfrm>
            <a:off x="1076325" y="5424488"/>
            <a:ext cx="635000" cy="8572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cs typeface="Arial" charset="0"/>
            </a:endParaRPr>
          </a:p>
        </p:txBody>
      </p:sp>
      <p:sp>
        <p:nvSpPr>
          <p:cNvPr id="178215" name="Oval 411"/>
          <p:cNvSpPr>
            <a:spLocks noChangeArrowheads="1"/>
          </p:cNvSpPr>
          <p:nvPr/>
        </p:nvSpPr>
        <p:spPr bwMode="auto">
          <a:xfrm>
            <a:off x="1073150" y="5330825"/>
            <a:ext cx="633413" cy="1619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cs typeface="Arial" charset="0"/>
            </a:endParaRPr>
          </a:p>
        </p:txBody>
      </p:sp>
      <p:grpSp>
        <p:nvGrpSpPr>
          <p:cNvPr id="178216" name="Group 300"/>
          <p:cNvGrpSpPr>
            <a:grpSpLocks/>
          </p:cNvGrpSpPr>
          <p:nvPr/>
        </p:nvGrpSpPr>
        <p:grpSpPr bwMode="auto">
          <a:xfrm>
            <a:off x="1200150" y="5372100"/>
            <a:ext cx="358775" cy="76200"/>
            <a:chOff x="2468" y="1332"/>
            <a:chExt cx="310" cy="60"/>
          </a:xfrm>
        </p:grpSpPr>
        <p:sp>
          <p:nvSpPr>
            <p:cNvPr id="178277" name="Freeform 301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78" name="Freeform 302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8217" name="Line 303"/>
          <p:cNvSpPr>
            <a:spLocks noChangeShapeType="1"/>
          </p:cNvSpPr>
          <p:nvPr/>
        </p:nvSpPr>
        <p:spPr bwMode="auto">
          <a:xfrm>
            <a:off x="1076325" y="5407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218" name="Line 304"/>
          <p:cNvSpPr>
            <a:spLocks noChangeShapeType="1"/>
          </p:cNvSpPr>
          <p:nvPr/>
        </p:nvSpPr>
        <p:spPr bwMode="auto">
          <a:xfrm>
            <a:off x="1706563" y="5411788"/>
            <a:ext cx="0" cy="106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8219" name="Group 305"/>
          <p:cNvGrpSpPr>
            <a:grpSpLocks/>
          </p:cNvGrpSpPr>
          <p:nvPr/>
        </p:nvGrpSpPr>
        <p:grpSpPr bwMode="auto">
          <a:xfrm>
            <a:off x="1603375" y="4365625"/>
            <a:ext cx="619125" cy="268288"/>
            <a:chOff x="4396" y="1245"/>
            <a:chExt cx="672" cy="248"/>
          </a:xfrm>
        </p:grpSpPr>
        <p:sp>
          <p:nvSpPr>
            <p:cNvPr id="1782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72" name="Group 30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75" name="Freeform 31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76" name="Freeform 31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73" name="Line 312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74" name="Line 31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20" name="Group 314"/>
          <p:cNvGrpSpPr>
            <a:grpSpLocks/>
          </p:cNvGrpSpPr>
          <p:nvPr/>
        </p:nvGrpSpPr>
        <p:grpSpPr bwMode="auto">
          <a:xfrm>
            <a:off x="3127375" y="4875213"/>
            <a:ext cx="619125" cy="268287"/>
            <a:chOff x="4396" y="1245"/>
            <a:chExt cx="672" cy="248"/>
          </a:xfrm>
        </p:grpSpPr>
        <p:sp>
          <p:nvSpPr>
            <p:cNvPr id="1782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64" name="Group 31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67" name="Freeform 3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68" name="Freeform 3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65" name="Line 32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66" name="Line 32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21" name="Group 323"/>
          <p:cNvGrpSpPr>
            <a:grpSpLocks/>
          </p:cNvGrpSpPr>
          <p:nvPr/>
        </p:nvGrpSpPr>
        <p:grpSpPr bwMode="auto">
          <a:xfrm>
            <a:off x="3659188" y="5641975"/>
            <a:ext cx="619125" cy="268288"/>
            <a:chOff x="4396" y="1245"/>
            <a:chExt cx="672" cy="248"/>
          </a:xfrm>
        </p:grpSpPr>
        <p:sp>
          <p:nvSpPr>
            <p:cNvPr id="17825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5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5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56" name="Group 32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59" name="Freeform 3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60" name="Freeform 3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57" name="Line 33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58" name="Line 33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222" name="Picture 332" descr="desktop_computer_stylized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9663" y="3063875"/>
            <a:ext cx="4460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8223" name="Group 333"/>
          <p:cNvGrpSpPr>
            <a:grpSpLocks/>
          </p:cNvGrpSpPr>
          <p:nvPr/>
        </p:nvGrpSpPr>
        <p:grpSpPr bwMode="auto">
          <a:xfrm>
            <a:off x="1604963" y="3063875"/>
            <a:ext cx="474662" cy="414338"/>
            <a:chOff x="4493" y="1335"/>
            <a:chExt cx="381" cy="326"/>
          </a:xfrm>
        </p:grpSpPr>
        <p:pic>
          <p:nvPicPr>
            <p:cNvPr id="178246" name="Picture 334" descr="desktop_computer_stylize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8247" name="Group 335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178248" name="Oval 336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8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49" name="Freeform 337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250" name="Freeform 338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251" name="Freeform 339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252" name="Freeform 340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8224" name="Line 346"/>
          <p:cNvSpPr>
            <a:spLocks noChangeShapeType="1"/>
          </p:cNvSpPr>
          <p:nvPr/>
        </p:nvSpPr>
        <p:spPr bwMode="auto">
          <a:xfrm>
            <a:off x="3395663" y="4302125"/>
            <a:ext cx="1587" cy="509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225" name="Line 347"/>
          <p:cNvSpPr>
            <a:spLocks noChangeShapeType="1"/>
          </p:cNvSpPr>
          <p:nvPr/>
        </p:nvSpPr>
        <p:spPr bwMode="auto">
          <a:xfrm>
            <a:off x="3500438" y="5183188"/>
            <a:ext cx="241300" cy="4191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226" name="Text Box 361"/>
          <p:cNvSpPr txBox="1">
            <a:spLocks noChangeArrowheads="1"/>
          </p:cNvSpPr>
          <p:nvPr/>
        </p:nvSpPr>
        <p:spPr bwMode="auto">
          <a:xfrm>
            <a:off x="3352800" y="52736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178227" name="Text Box 362"/>
          <p:cNvSpPr txBox="1">
            <a:spLocks noChangeArrowheads="1"/>
          </p:cNvSpPr>
          <p:nvPr/>
        </p:nvSpPr>
        <p:spPr bwMode="auto">
          <a:xfrm>
            <a:off x="3114675" y="44116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00"/>
                </a:solidFill>
              </a:rPr>
              <a:t>P</a:t>
            </a:r>
          </a:p>
        </p:txBody>
      </p:sp>
      <p:grpSp>
        <p:nvGrpSpPr>
          <p:cNvPr id="178228" name="Group 363"/>
          <p:cNvGrpSpPr>
            <a:grpSpLocks/>
          </p:cNvGrpSpPr>
          <p:nvPr/>
        </p:nvGrpSpPr>
        <p:grpSpPr bwMode="auto">
          <a:xfrm>
            <a:off x="5013325" y="4051300"/>
            <a:ext cx="638175" cy="247650"/>
            <a:chOff x="4396" y="1245"/>
            <a:chExt cx="672" cy="248"/>
          </a:xfrm>
        </p:grpSpPr>
        <p:sp>
          <p:nvSpPr>
            <p:cNvPr id="17823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3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4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41" name="Group 3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44" name="Freeform 3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45" name="Freeform 3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42" name="Line 37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43" name="Line 3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29" name="Group 372"/>
          <p:cNvGrpSpPr>
            <a:grpSpLocks/>
          </p:cNvGrpSpPr>
          <p:nvPr/>
        </p:nvGrpSpPr>
        <p:grpSpPr bwMode="auto">
          <a:xfrm>
            <a:off x="5040313" y="4659313"/>
            <a:ext cx="619125" cy="268287"/>
            <a:chOff x="4396" y="1245"/>
            <a:chExt cx="672" cy="248"/>
          </a:xfrm>
        </p:grpSpPr>
        <p:sp>
          <p:nvSpPr>
            <p:cNvPr id="1782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782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782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78233" name="Group 3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8236" name="Freeform 3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37" name="Freeform 3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234" name="Line 3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235" name="Line 3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79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E6CF946-430A-4F8F-A40F-7D5710F78759}" type="slidenum">
              <a:rPr lang="en-US" smtClean="0">
                <a:ea typeface="MS PGothic" pitchFamily="34" charset="-128"/>
              </a:rPr>
              <a:pPr/>
              <a:t>85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228600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Shared-tree: </a:t>
            </a:r>
            <a:r>
              <a:rPr lang="en-US" sz="3600" dirty="0" err="1">
                <a:ea typeface="ＭＳ Ｐゴシック" charset="0"/>
                <a:cs typeface="+mj-cs"/>
              </a:rPr>
              <a:t>steiner</a:t>
            </a:r>
            <a:r>
              <a:rPr lang="en-US" sz="3600" dirty="0">
                <a:ea typeface="ＭＳ Ｐゴシック" charset="0"/>
                <a:cs typeface="+mj-cs"/>
              </a:rPr>
              <a:t> tree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Font typeface="Wingdings" charset="0"/>
              <a:buChar char="v"/>
              <a:defRPr/>
            </a:pPr>
            <a:r>
              <a:rPr lang="en-US" sz="3200" i="1">
                <a:solidFill>
                  <a:srgbClr val="CC0000"/>
                </a:solidFill>
                <a:ea typeface="ＭＳ Ｐゴシック" charset="0"/>
                <a:cs typeface="+mn-cs"/>
              </a:rPr>
              <a:t>steiner tree:</a:t>
            </a:r>
            <a:r>
              <a:rPr lang="en-US">
                <a:ea typeface="ＭＳ Ｐゴシック" charset="0"/>
                <a:cs typeface="+mn-cs"/>
              </a:rPr>
              <a:t> minimum cost tree connecting all routers with attached group members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problem is NP-complete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excellent heuristics exists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not used in practice: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computational complexity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information about entire network needed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monolithic: rerun whenever a router needs to join/leave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0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20AFFACB-4DA4-436E-946E-375D89C06C18}" type="slidenum">
              <a:rPr lang="en-US" smtClean="0">
                <a:ea typeface="MS PGothic" pitchFamily="34" charset="-128"/>
              </a:rPr>
              <a:pPr/>
              <a:t>86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92100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Center-based trees</a:t>
            </a:r>
          </a:p>
        </p:txBody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smtClean="0">
                <a:latin typeface="Arial" charset="0"/>
                <a:cs typeface="Arial" charset="0"/>
              </a:rPr>
              <a:t>single delivery tree shared by all</a:t>
            </a:r>
          </a:p>
          <a:p>
            <a:r>
              <a:rPr lang="en-US" smtClean="0">
                <a:latin typeface="Arial" charset="0"/>
                <a:cs typeface="Arial" charset="0"/>
              </a:rPr>
              <a:t>one router identified as </a:t>
            </a:r>
            <a:r>
              <a:rPr lang="ja-JP" alt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latin typeface="Arial" charset="0"/>
                <a:cs typeface="Arial" charset="0"/>
              </a:rPr>
              <a:t>center</a:t>
            </a:r>
            <a:r>
              <a:rPr lang="ja-JP" alt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of tree</a:t>
            </a:r>
          </a:p>
          <a:p>
            <a:r>
              <a:rPr lang="en-US" smtClean="0">
                <a:latin typeface="Arial" charset="0"/>
                <a:cs typeface="Arial" charset="0"/>
              </a:rPr>
              <a:t>to join: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edge router sends unicast </a:t>
            </a:r>
            <a:r>
              <a:rPr lang="en-US" i="1" smtClean="0">
                <a:latin typeface="Arial" charset="0"/>
                <a:cs typeface="Arial" charset="0"/>
              </a:rPr>
              <a:t>join-msg</a:t>
            </a:r>
            <a:r>
              <a:rPr lang="en-US" smtClean="0">
                <a:latin typeface="Arial" charset="0"/>
                <a:cs typeface="Arial" charset="0"/>
              </a:rPr>
              <a:t> addressed to center router</a:t>
            </a:r>
          </a:p>
          <a:p>
            <a:pPr lvl="1"/>
            <a:r>
              <a:rPr lang="en-US" i="1" smtClean="0">
                <a:latin typeface="Arial" charset="0"/>
                <a:cs typeface="Arial" charset="0"/>
              </a:rPr>
              <a:t>join-msg </a:t>
            </a:r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processed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by intermediate routers and forwarded towards center</a:t>
            </a:r>
          </a:p>
          <a:p>
            <a:pPr lvl="1"/>
            <a:r>
              <a:rPr lang="en-US" i="1" smtClean="0">
                <a:latin typeface="Arial" charset="0"/>
                <a:cs typeface="Arial" charset="0"/>
              </a:rPr>
              <a:t>join-msg</a:t>
            </a:r>
            <a:r>
              <a:rPr lang="en-US" smtClean="0">
                <a:latin typeface="Arial" charset="0"/>
                <a:cs typeface="Arial" charset="0"/>
              </a:rPr>
              <a:t> either hits existing tree branch for this center, or arrives at center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path taken by </a:t>
            </a:r>
            <a:r>
              <a:rPr lang="en-US" i="1" smtClean="0">
                <a:latin typeface="Arial" charset="0"/>
                <a:cs typeface="Arial" charset="0"/>
              </a:rPr>
              <a:t>join-msg</a:t>
            </a:r>
            <a:r>
              <a:rPr lang="en-US" smtClean="0">
                <a:latin typeface="Arial" charset="0"/>
                <a:cs typeface="Arial" charset="0"/>
              </a:rPr>
              <a:t> becomes new branch of tree for this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1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4CC94332-1167-46AB-BD6B-2A04DC019AB7}" type="slidenum">
              <a:rPr lang="en-US" smtClean="0">
                <a:ea typeface="MS PGothic" pitchFamily="34" charset="-128"/>
              </a:rPr>
              <a:pPr/>
              <a:t>87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95288"/>
            <a:ext cx="7772400" cy="630237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Center-based trees: example</a:t>
            </a:r>
          </a:p>
        </p:txBody>
      </p:sp>
      <p:sp>
        <p:nvSpPr>
          <p:cNvPr id="181253" name="Rectangle 3"/>
          <p:cNvSpPr>
            <a:spLocks noChangeArrowheads="1"/>
          </p:cNvSpPr>
          <p:nvPr/>
        </p:nvSpPr>
        <p:spPr bwMode="auto">
          <a:xfrm>
            <a:off x="609600" y="16764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suppose R6 chosen as center:</a:t>
            </a:r>
          </a:p>
        </p:txBody>
      </p:sp>
      <p:sp>
        <p:nvSpPr>
          <p:cNvPr id="181254" name="Line 146"/>
          <p:cNvSpPr>
            <a:spLocks noChangeShapeType="1"/>
          </p:cNvSpPr>
          <p:nvPr/>
        </p:nvSpPr>
        <p:spPr bwMode="auto">
          <a:xfrm>
            <a:off x="4933950" y="4568825"/>
            <a:ext cx="596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55" name="Text Box 147"/>
          <p:cNvSpPr txBox="1">
            <a:spLocks noChangeArrowheads="1"/>
          </p:cNvSpPr>
          <p:nvPr/>
        </p:nvSpPr>
        <p:spPr bwMode="auto">
          <a:xfrm>
            <a:off x="5546725" y="3090863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81256" name="Text Box 148"/>
          <p:cNvSpPr txBox="1">
            <a:spLocks noChangeArrowheads="1"/>
          </p:cNvSpPr>
          <p:nvPr/>
        </p:nvSpPr>
        <p:spPr bwMode="auto">
          <a:xfrm>
            <a:off x="5648325" y="3757613"/>
            <a:ext cx="250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with no attached</a:t>
            </a:r>
          </a:p>
          <a:p>
            <a:r>
              <a:rPr lang="en-US"/>
              <a:t>group member</a:t>
            </a:r>
          </a:p>
        </p:txBody>
      </p:sp>
      <p:sp>
        <p:nvSpPr>
          <p:cNvPr id="181257" name="Text Box 149"/>
          <p:cNvSpPr txBox="1">
            <a:spLocks noChangeArrowheads="1"/>
          </p:cNvSpPr>
          <p:nvPr/>
        </p:nvSpPr>
        <p:spPr bwMode="auto">
          <a:xfrm>
            <a:off x="5622925" y="4425950"/>
            <a:ext cx="302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path order in which join messages generated</a:t>
            </a:r>
          </a:p>
        </p:txBody>
      </p:sp>
      <p:sp>
        <p:nvSpPr>
          <p:cNvPr id="181258" name="Text Box 150"/>
          <p:cNvSpPr txBox="1">
            <a:spLocks noChangeArrowheads="1"/>
          </p:cNvSpPr>
          <p:nvPr/>
        </p:nvSpPr>
        <p:spPr bwMode="auto">
          <a:xfrm>
            <a:off x="4841875" y="25765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LEGEND</a:t>
            </a:r>
          </a:p>
        </p:txBody>
      </p:sp>
      <p:sp>
        <p:nvSpPr>
          <p:cNvPr id="181259" name="Text Box 152"/>
          <p:cNvSpPr txBox="1">
            <a:spLocks noChangeArrowheads="1"/>
          </p:cNvSpPr>
          <p:nvPr/>
        </p:nvSpPr>
        <p:spPr bwMode="auto">
          <a:xfrm>
            <a:off x="3335338" y="3989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260" name="Text Box 153"/>
          <p:cNvSpPr txBox="1">
            <a:spLocks noChangeArrowheads="1"/>
          </p:cNvSpPr>
          <p:nvPr/>
        </p:nvSpPr>
        <p:spPr bwMode="auto">
          <a:xfrm>
            <a:off x="5049838" y="425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1261" name="Line 154"/>
          <p:cNvSpPr>
            <a:spLocks noChangeShapeType="1"/>
          </p:cNvSpPr>
          <p:nvPr/>
        </p:nvSpPr>
        <p:spPr bwMode="auto">
          <a:xfrm>
            <a:off x="1984375" y="5076825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2" name="Line 155"/>
          <p:cNvSpPr>
            <a:spLocks noChangeShapeType="1"/>
          </p:cNvSpPr>
          <p:nvPr/>
        </p:nvSpPr>
        <p:spPr bwMode="auto">
          <a:xfrm>
            <a:off x="2622550" y="3324225"/>
            <a:ext cx="736600" cy="33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3" name="Text Box 156"/>
          <p:cNvSpPr txBox="1">
            <a:spLocks noChangeArrowheads="1"/>
          </p:cNvSpPr>
          <p:nvPr/>
        </p:nvSpPr>
        <p:spPr bwMode="auto">
          <a:xfrm>
            <a:off x="2674938" y="3392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1264" name="Text Box 157"/>
          <p:cNvSpPr txBox="1">
            <a:spLocks noChangeArrowheads="1"/>
          </p:cNvSpPr>
          <p:nvPr/>
        </p:nvSpPr>
        <p:spPr bwMode="auto">
          <a:xfrm>
            <a:off x="2125663" y="5040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1265" name="Line 161"/>
          <p:cNvSpPr>
            <a:spLocks noChangeShapeType="1"/>
          </p:cNvSpPr>
          <p:nvPr/>
        </p:nvSpPr>
        <p:spPr bwMode="auto">
          <a:xfrm>
            <a:off x="3725863" y="4537075"/>
            <a:ext cx="401637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6" name="Line 162"/>
          <p:cNvSpPr>
            <a:spLocks noChangeShapeType="1"/>
          </p:cNvSpPr>
          <p:nvPr/>
        </p:nvSpPr>
        <p:spPr bwMode="auto">
          <a:xfrm flipV="1">
            <a:off x="2324100" y="3681413"/>
            <a:ext cx="1365250" cy="347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7" name="Line 163"/>
          <p:cNvSpPr>
            <a:spLocks noChangeShapeType="1"/>
          </p:cNvSpPr>
          <p:nvPr/>
        </p:nvSpPr>
        <p:spPr bwMode="auto">
          <a:xfrm>
            <a:off x="2058988" y="3998913"/>
            <a:ext cx="852487" cy="974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8" name="Line 164"/>
          <p:cNvSpPr>
            <a:spLocks noChangeShapeType="1"/>
          </p:cNvSpPr>
          <p:nvPr/>
        </p:nvSpPr>
        <p:spPr bwMode="auto">
          <a:xfrm>
            <a:off x="2673350" y="3243263"/>
            <a:ext cx="993775" cy="446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69" name="Line 165"/>
          <p:cNvSpPr>
            <a:spLocks noChangeShapeType="1"/>
          </p:cNvSpPr>
          <p:nvPr/>
        </p:nvSpPr>
        <p:spPr bwMode="auto">
          <a:xfrm flipV="1">
            <a:off x="3176588" y="4565650"/>
            <a:ext cx="538162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70" name="Line 166"/>
          <p:cNvSpPr>
            <a:spLocks noChangeShapeType="1"/>
          </p:cNvSpPr>
          <p:nvPr/>
        </p:nvSpPr>
        <p:spPr bwMode="auto">
          <a:xfrm>
            <a:off x="3698875" y="3787775"/>
            <a:ext cx="0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71" name="Line 167"/>
          <p:cNvSpPr>
            <a:spLocks noChangeShapeType="1"/>
          </p:cNvSpPr>
          <p:nvPr/>
        </p:nvSpPr>
        <p:spPr bwMode="auto">
          <a:xfrm>
            <a:off x="1736725" y="5027613"/>
            <a:ext cx="102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72" name="Line 168"/>
          <p:cNvSpPr>
            <a:spLocks noChangeShapeType="1"/>
          </p:cNvSpPr>
          <p:nvPr/>
        </p:nvSpPr>
        <p:spPr bwMode="auto">
          <a:xfrm flipH="1">
            <a:off x="1603375" y="4105275"/>
            <a:ext cx="373063" cy="846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73" name="Line 169"/>
          <p:cNvSpPr>
            <a:spLocks noChangeShapeType="1"/>
          </p:cNvSpPr>
          <p:nvPr/>
        </p:nvSpPr>
        <p:spPr bwMode="auto">
          <a:xfrm flipH="1">
            <a:off x="2051050" y="3257550"/>
            <a:ext cx="347663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74" name="Text Box 170"/>
          <p:cNvSpPr txBox="1">
            <a:spLocks noChangeArrowheads="1"/>
          </p:cNvSpPr>
          <p:nvPr/>
        </p:nvSpPr>
        <p:spPr bwMode="auto">
          <a:xfrm>
            <a:off x="1755775" y="30416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181275" name="Text Box 171"/>
          <p:cNvSpPr txBox="1">
            <a:spLocks noChangeArrowheads="1"/>
          </p:cNvSpPr>
          <p:nvPr/>
        </p:nvSpPr>
        <p:spPr bwMode="auto">
          <a:xfrm>
            <a:off x="1366838" y="38306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181276" name="Text Box 172"/>
          <p:cNvSpPr txBox="1">
            <a:spLocks noChangeArrowheads="1"/>
          </p:cNvSpPr>
          <p:nvPr/>
        </p:nvSpPr>
        <p:spPr bwMode="auto">
          <a:xfrm>
            <a:off x="854075" y="48275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R3</a:t>
            </a:r>
          </a:p>
        </p:txBody>
      </p:sp>
      <p:sp>
        <p:nvSpPr>
          <p:cNvPr id="181277" name="Text Box 173"/>
          <p:cNvSpPr txBox="1">
            <a:spLocks noChangeArrowheads="1"/>
          </p:cNvSpPr>
          <p:nvPr/>
        </p:nvSpPr>
        <p:spPr bwMode="auto">
          <a:xfrm>
            <a:off x="3500438" y="32480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R4</a:t>
            </a:r>
          </a:p>
        </p:txBody>
      </p:sp>
      <p:sp>
        <p:nvSpPr>
          <p:cNvPr id="181278" name="Text Box 174"/>
          <p:cNvSpPr txBox="1">
            <a:spLocks noChangeArrowheads="1"/>
          </p:cNvSpPr>
          <p:nvPr/>
        </p:nvSpPr>
        <p:spPr bwMode="auto">
          <a:xfrm>
            <a:off x="3943350" y="43862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R5</a:t>
            </a:r>
          </a:p>
        </p:txBody>
      </p:sp>
      <p:sp>
        <p:nvSpPr>
          <p:cNvPr id="181279" name="Text Box 175"/>
          <p:cNvSpPr txBox="1">
            <a:spLocks noChangeArrowheads="1"/>
          </p:cNvSpPr>
          <p:nvPr/>
        </p:nvSpPr>
        <p:spPr bwMode="auto">
          <a:xfrm>
            <a:off x="2708275" y="51196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R6</a:t>
            </a:r>
          </a:p>
        </p:txBody>
      </p:sp>
      <p:sp>
        <p:nvSpPr>
          <p:cNvPr id="181280" name="Text Box 176"/>
          <p:cNvSpPr txBox="1">
            <a:spLocks noChangeArrowheads="1"/>
          </p:cNvSpPr>
          <p:nvPr/>
        </p:nvSpPr>
        <p:spPr bwMode="auto">
          <a:xfrm>
            <a:off x="3917950" y="54435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R7</a:t>
            </a:r>
          </a:p>
        </p:txBody>
      </p:sp>
      <p:grpSp>
        <p:nvGrpSpPr>
          <p:cNvPr id="181281" name="Group 177"/>
          <p:cNvGrpSpPr>
            <a:grpSpLocks/>
          </p:cNvGrpSpPr>
          <p:nvPr/>
        </p:nvGrpSpPr>
        <p:grpSpPr bwMode="auto">
          <a:xfrm>
            <a:off x="2146300" y="3121025"/>
            <a:ext cx="638175" cy="247650"/>
            <a:chOff x="4396" y="1245"/>
            <a:chExt cx="672" cy="248"/>
          </a:xfrm>
        </p:grpSpPr>
        <p:sp>
          <p:nvSpPr>
            <p:cNvPr id="1813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57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60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61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58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9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82" name="Group 186"/>
          <p:cNvGrpSpPr>
            <a:grpSpLocks/>
          </p:cNvGrpSpPr>
          <p:nvPr/>
        </p:nvGrpSpPr>
        <p:grpSpPr bwMode="auto">
          <a:xfrm>
            <a:off x="3370263" y="3597275"/>
            <a:ext cx="638175" cy="247650"/>
            <a:chOff x="4396" y="1245"/>
            <a:chExt cx="672" cy="248"/>
          </a:xfrm>
        </p:grpSpPr>
        <p:sp>
          <p:nvSpPr>
            <p:cNvPr id="18134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4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4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49" name="Group 19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52" name="Freeform 1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53" name="Freeform 1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50" name="Line 19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1" name="Line 19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83" name="Group 195"/>
          <p:cNvGrpSpPr>
            <a:grpSpLocks/>
          </p:cNvGrpSpPr>
          <p:nvPr/>
        </p:nvGrpSpPr>
        <p:grpSpPr bwMode="auto">
          <a:xfrm>
            <a:off x="2697163" y="4887913"/>
            <a:ext cx="638175" cy="247650"/>
            <a:chOff x="4396" y="1245"/>
            <a:chExt cx="672" cy="248"/>
          </a:xfrm>
        </p:grpSpPr>
        <p:sp>
          <p:nvSpPr>
            <p:cNvPr id="18133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3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4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41" name="Group 19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44" name="Freeform 2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5" name="Freeform 2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42" name="Line 20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3" name="Line 20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84" name="Oval 407"/>
          <p:cNvSpPr>
            <a:spLocks noChangeArrowheads="1"/>
          </p:cNvSpPr>
          <p:nvPr/>
        </p:nvSpPr>
        <p:spPr bwMode="auto">
          <a:xfrm>
            <a:off x="1290638" y="4994275"/>
            <a:ext cx="631825" cy="13811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cs typeface="Arial" charset="0"/>
            </a:endParaRPr>
          </a:p>
        </p:txBody>
      </p:sp>
      <p:sp>
        <p:nvSpPr>
          <p:cNvPr id="181285" name="Rectangle 410"/>
          <p:cNvSpPr>
            <a:spLocks noChangeArrowheads="1"/>
          </p:cNvSpPr>
          <p:nvPr/>
        </p:nvSpPr>
        <p:spPr bwMode="auto">
          <a:xfrm>
            <a:off x="1290638" y="4978400"/>
            <a:ext cx="635000" cy="8572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cs typeface="Arial" charset="0"/>
            </a:endParaRPr>
          </a:p>
        </p:txBody>
      </p:sp>
      <p:sp>
        <p:nvSpPr>
          <p:cNvPr id="181286" name="Oval 411"/>
          <p:cNvSpPr>
            <a:spLocks noChangeArrowheads="1"/>
          </p:cNvSpPr>
          <p:nvPr/>
        </p:nvSpPr>
        <p:spPr bwMode="auto">
          <a:xfrm>
            <a:off x="1287463" y="4884738"/>
            <a:ext cx="633412" cy="1619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cs typeface="Arial" charset="0"/>
            </a:endParaRPr>
          </a:p>
        </p:txBody>
      </p:sp>
      <p:grpSp>
        <p:nvGrpSpPr>
          <p:cNvPr id="181287" name="Group 207"/>
          <p:cNvGrpSpPr>
            <a:grpSpLocks/>
          </p:cNvGrpSpPr>
          <p:nvPr/>
        </p:nvGrpSpPr>
        <p:grpSpPr bwMode="auto">
          <a:xfrm>
            <a:off x="1414463" y="4926013"/>
            <a:ext cx="358775" cy="76200"/>
            <a:chOff x="2468" y="1332"/>
            <a:chExt cx="310" cy="60"/>
          </a:xfrm>
        </p:grpSpPr>
        <p:sp>
          <p:nvSpPr>
            <p:cNvPr id="181336" name="Freeform 208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7" name="Freeform 209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88" name="Line 210"/>
          <p:cNvSpPr>
            <a:spLocks noChangeShapeType="1"/>
          </p:cNvSpPr>
          <p:nvPr/>
        </p:nvSpPr>
        <p:spPr bwMode="auto">
          <a:xfrm>
            <a:off x="1290638" y="49609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289" name="Line 211"/>
          <p:cNvSpPr>
            <a:spLocks noChangeShapeType="1"/>
          </p:cNvSpPr>
          <p:nvPr/>
        </p:nvSpPr>
        <p:spPr bwMode="auto">
          <a:xfrm>
            <a:off x="1920875" y="4965700"/>
            <a:ext cx="0" cy="106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1290" name="Group 212"/>
          <p:cNvGrpSpPr>
            <a:grpSpLocks/>
          </p:cNvGrpSpPr>
          <p:nvPr/>
        </p:nvGrpSpPr>
        <p:grpSpPr bwMode="auto">
          <a:xfrm>
            <a:off x="1817688" y="3919538"/>
            <a:ext cx="619125" cy="268287"/>
            <a:chOff x="4396" y="1245"/>
            <a:chExt cx="672" cy="248"/>
          </a:xfrm>
        </p:grpSpPr>
        <p:sp>
          <p:nvSpPr>
            <p:cNvPr id="18132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2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3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31" name="Group 2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34" name="Freeform 2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35" name="Freeform 2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32" name="Line 21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3" name="Line 2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91" name="Group 221"/>
          <p:cNvGrpSpPr>
            <a:grpSpLocks/>
          </p:cNvGrpSpPr>
          <p:nvPr/>
        </p:nvGrpSpPr>
        <p:grpSpPr bwMode="auto">
          <a:xfrm>
            <a:off x="3341688" y="4429125"/>
            <a:ext cx="619125" cy="268288"/>
            <a:chOff x="4396" y="1245"/>
            <a:chExt cx="672" cy="248"/>
          </a:xfrm>
        </p:grpSpPr>
        <p:sp>
          <p:nvSpPr>
            <p:cNvPr id="18132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2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2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23" name="Group 2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26" name="Freeform 2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27" name="Freeform 2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24" name="Line 22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5" name="Line 2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92" name="Group 230"/>
          <p:cNvGrpSpPr>
            <a:grpSpLocks/>
          </p:cNvGrpSpPr>
          <p:nvPr/>
        </p:nvGrpSpPr>
        <p:grpSpPr bwMode="auto">
          <a:xfrm>
            <a:off x="3873500" y="5195888"/>
            <a:ext cx="619125" cy="268287"/>
            <a:chOff x="4396" y="1245"/>
            <a:chExt cx="672" cy="248"/>
          </a:xfrm>
        </p:grpSpPr>
        <p:sp>
          <p:nvSpPr>
            <p:cNvPr id="18131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1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1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15" name="Group 2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18" name="Freeform 2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19" name="Freeform 2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16" name="Line 23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7" name="Line 2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93" name="Freeform 151"/>
          <p:cNvSpPr>
            <a:spLocks/>
          </p:cNvSpPr>
          <p:nvPr/>
        </p:nvSpPr>
        <p:spPr bwMode="auto">
          <a:xfrm>
            <a:off x="3209925" y="3821113"/>
            <a:ext cx="419100" cy="1052512"/>
          </a:xfrm>
          <a:custGeom>
            <a:avLst/>
            <a:gdLst>
              <a:gd name="T0" fmla="*/ 2147483647 w 264"/>
              <a:gd name="T1" fmla="*/ 0 h 663"/>
              <a:gd name="T2" fmla="*/ 2147483647 w 264"/>
              <a:gd name="T3" fmla="*/ 2147483647 h 663"/>
              <a:gd name="T4" fmla="*/ 0 w 264"/>
              <a:gd name="T5" fmla="*/ 2147483647 h 663"/>
              <a:gd name="T6" fmla="*/ 0 60000 65536"/>
              <a:gd name="T7" fmla="*/ 0 60000 65536"/>
              <a:gd name="T8" fmla="*/ 0 60000 65536"/>
              <a:gd name="T9" fmla="*/ 0 w 264"/>
              <a:gd name="T10" fmla="*/ 0 h 663"/>
              <a:gd name="T11" fmla="*/ 264 w 264"/>
              <a:gd name="T12" fmla="*/ 663 h 6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663">
                <a:moveTo>
                  <a:pt x="260" y="0"/>
                </a:moveTo>
                <a:lnTo>
                  <a:pt x="264" y="431"/>
                </a:lnTo>
                <a:lnTo>
                  <a:pt x="0" y="663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1294" name="Group 245"/>
          <p:cNvGrpSpPr>
            <a:grpSpLocks/>
          </p:cNvGrpSpPr>
          <p:nvPr/>
        </p:nvGrpSpPr>
        <p:grpSpPr bwMode="auto">
          <a:xfrm>
            <a:off x="4837113" y="3225800"/>
            <a:ext cx="638175" cy="247650"/>
            <a:chOff x="4396" y="1245"/>
            <a:chExt cx="672" cy="248"/>
          </a:xfrm>
        </p:grpSpPr>
        <p:sp>
          <p:nvSpPr>
            <p:cNvPr id="18130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30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30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307" name="Group 24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10" name="Freeform 2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11" name="Freeform 2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08" name="Line 25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Line 25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95" name="Group 254"/>
          <p:cNvGrpSpPr>
            <a:grpSpLocks/>
          </p:cNvGrpSpPr>
          <p:nvPr/>
        </p:nvGrpSpPr>
        <p:grpSpPr bwMode="auto">
          <a:xfrm>
            <a:off x="4873625" y="3821113"/>
            <a:ext cx="619125" cy="268287"/>
            <a:chOff x="4396" y="1245"/>
            <a:chExt cx="672" cy="248"/>
          </a:xfrm>
        </p:grpSpPr>
        <p:sp>
          <p:nvSpPr>
            <p:cNvPr id="1812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12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12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1299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81302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03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300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1" name="Line 26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2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3E2775E0-5DD3-48D5-BC62-2CB17024C5F1}" type="slidenum">
              <a:rPr lang="en-US" smtClean="0">
                <a:ea typeface="MS PGothic" pitchFamily="34" charset="-128"/>
              </a:rPr>
              <a:pPr/>
              <a:t>88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325438"/>
            <a:ext cx="82296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Internet Multicasting Routing: DVMRP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smtClean="0">
                <a:solidFill>
                  <a:srgbClr val="CC0000"/>
                </a:solidFill>
                <a:latin typeface="Arial" charset="0"/>
                <a:cs typeface="Arial" charset="0"/>
              </a:rPr>
              <a:t>DVMRP:</a:t>
            </a:r>
            <a:r>
              <a:rPr lang="en-US" smtClean="0">
                <a:latin typeface="Arial" charset="0"/>
                <a:cs typeface="Arial" charset="0"/>
              </a:rPr>
              <a:t> distance vector multicast routing protocol, RFC1075</a:t>
            </a:r>
          </a:p>
          <a:p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flood and prune:</a:t>
            </a:r>
            <a:r>
              <a:rPr lang="en-US" smtClean="0">
                <a:latin typeface="Arial" charset="0"/>
                <a:cs typeface="Arial" charset="0"/>
              </a:rPr>
              <a:t>  reverse path forwarding, source-based tree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RPF tree based on DVMRP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altLang="ja-JP" smtClean="0">
                <a:latin typeface="Arial" charset="0"/>
                <a:cs typeface="Arial" charset="0"/>
              </a:rPr>
              <a:t>s own routing tables constructed by communicating DVMRP routers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no assumptions about underlying unicast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initial datagram to mcast group flooded  everywhere via RPF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routers not wanting group: send upstream prune msgs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3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D4FE65C4-43F9-479E-A58A-1A39B1FFF03E}" type="slidenum">
              <a:rPr lang="en-US" smtClean="0">
                <a:ea typeface="MS PGothic" pitchFamily="34" charset="-128"/>
              </a:rPr>
              <a:pPr/>
              <a:t>89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83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276225"/>
            <a:ext cx="7772400" cy="1143000"/>
          </a:xfrm>
        </p:spPr>
        <p:txBody>
          <a:bodyPr lIns="92075" tIns="46038" rIns="92075" bIns="46038"/>
          <a:lstStyle/>
          <a:p>
            <a:r>
              <a:rPr lang="en-US" smtClean="0">
                <a:latin typeface="Arial" charset="0"/>
                <a:cs typeface="Arial" charset="0"/>
              </a:rPr>
              <a:t>DVMRP: continued…</a:t>
            </a: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35100"/>
            <a:ext cx="8204200" cy="4648200"/>
          </a:xfrm>
        </p:spPr>
        <p:txBody>
          <a:bodyPr lIns="92075" tIns="46038" rIns="92075" bIns="46038"/>
          <a:lstStyle/>
          <a:p>
            <a:r>
              <a:rPr lang="en-US" sz="32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soft state:</a:t>
            </a:r>
            <a:r>
              <a:rPr lang="en-US" smtClean="0">
                <a:latin typeface="Arial" charset="0"/>
                <a:cs typeface="Arial" charset="0"/>
              </a:rPr>
              <a:t> DVMRP router periodically (1 min.) </a:t>
            </a:r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forgets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 branches are pruned: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mcast data again flows down unpruned branch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downstream router: reprune or else continue to receive data</a:t>
            </a:r>
          </a:p>
          <a:p>
            <a:r>
              <a:rPr lang="en-US" smtClean="0">
                <a:latin typeface="Arial" charset="0"/>
                <a:cs typeface="Arial" charset="0"/>
              </a:rPr>
              <a:t>routers can quickly regraft to tree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following IGMP join at leaf</a:t>
            </a:r>
          </a:p>
          <a:p>
            <a:r>
              <a:rPr lang="en-US" smtClean="0">
                <a:latin typeface="Arial" charset="0"/>
                <a:cs typeface="Arial" charset="0"/>
              </a:rPr>
              <a:t>odds and ends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commonly implemented in commercial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634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Distance Vector vs. Link 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2D945-6BE0-4481-A056-262D8F124D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257" y="1115336"/>
            <a:ext cx="83869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Distance Vector</a:t>
            </a:r>
            <a:r>
              <a:rPr lang="en-US" sz="2400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Vector of distances to all nodes, e.g., u: {u:0, v:2, w:5, x:1, y:2, z:4}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Sent to neighbors, e.g., u will send to v, w, x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Large vectors to small # of nodes Tell about the world to neighbors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Older method. Used in RIP.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r>
              <a:rPr lang="en-US" sz="2400" b="1" dirty="0"/>
              <a:t>Link State</a:t>
            </a:r>
            <a:r>
              <a:rPr lang="en-US" sz="2400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Vector of link cost to neighbors, </a:t>
            </a:r>
            <a:r>
              <a:rPr lang="en-US" sz="2400" dirty="0" err="1"/>
              <a:t>e.g</a:t>
            </a:r>
            <a:r>
              <a:rPr lang="en-US" sz="2400" dirty="0"/>
              <a:t>, u: {v:2, w:5, x:1}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Sent to all nodes, e.g., u will send to v, w, x, y, z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Small vectors to large # of nodes Tell about the neighbors to the world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Newer method. Used in OSPF.</a:t>
            </a:r>
          </a:p>
        </p:txBody>
      </p:sp>
    </p:spTree>
    <p:extLst>
      <p:ext uri="{BB962C8B-B14F-4D97-AF65-F5344CB8AC3E}">
        <p14:creationId xmlns:p14="http://schemas.microsoft.com/office/powerpoint/2010/main" val="13521420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4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49919775-5FDC-4C11-AE34-678B5F8B379C}" type="slidenum">
              <a:rPr lang="en-US" smtClean="0">
                <a:ea typeface="MS PGothic" pitchFamily="34" charset="-128"/>
              </a:rPr>
              <a:pPr/>
              <a:t>90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84324" name="Line 2"/>
          <p:cNvSpPr>
            <a:spLocks noChangeShapeType="1"/>
          </p:cNvSpPr>
          <p:nvPr/>
        </p:nvSpPr>
        <p:spPr bwMode="auto">
          <a:xfrm flipV="1">
            <a:off x="3251200" y="3079750"/>
            <a:ext cx="654050" cy="495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5" name="Line 3"/>
          <p:cNvSpPr>
            <a:spLocks noChangeShapeType="1"/>
          </p:cNvSpPr>
          <p:nvPr/>
        </p:nvSpPr>
        <p:spPr bwMode="auto">
          <a:xfrm>
            <a:off x="2552700" y="3238500"/>
            <a:ext cx="6032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6" name="Line 4"/>
          <p:cNvSpPr>
            <a:spLocks noChangeShapeType="1"/>
          </p:cNvSpPr>
          <p:nvPr/>
        </p:nvSpPr>
        <p:spPr bwMode="auto">
          <a:xfrm>
            <a:off x="1968500" y="2673350"/>
            <a:ext cx="55245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7" name="Line 5"/>
          <p:cNvSpPr>
            <a:spLocks noChangeShapeType="1"/>
          </p:cNvSpPr>
          <p:nvPr/>
        </p:nvSpPr>
        <p:spPr bwMode="auto">
          <a:xfrm>
            <a:off x="3956050" y="3067050"/>
            <a:ext cx="2794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8" name="Line 6"/>
          <p:cNvSpPr>
            <a:spLocks noChangeShapeType="1"/>
          </p:cNvSpPr>
          <p:nvPr/>
        </p:nvSpPr>
        <p:spPr bwMode="auto">
          <a:xfrm>
            <a:off x="2774950" y="2609850"/>
            <a:ext cx="76835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9" name="Line 7"/>
          <p:cNvSpPr>
            <a:spLocks noChangeShapeType="1"/>
          </p:cNvSpPr>
          <p:nvPr/>
        </p:nvSpPr>
        <p:spPr bwMode="auto">
          <a:xfrm flipV="1">
            <a:off x="1993900" y="2622550"/>
            <a:ext cx="7937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30" name="Line 8"/>
          <p:cNvSpPr>
            <a:spLocks noChangeShapeType="1"/>
          </p:cNvSpPr>
          <p:nvPr/>
        </p:nvSpPr>
        <p:spPr bwMode="auto">
          <a:xfrm>
            <a:off x="2774950" y="262255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31" name="Line 9"/>
          <p:cNvSpPr>
            <a:spLocks noChangeShapeType="1"/>
          </p:cNvSpPr>
          <p:nvPr/>
        </p:nvSpPr>
        <p:spPr bwMode="auto">
          <a:xfrm flipV="1">
            <a:off x="1905000" y="3238500"/>
            <a:ext cx="647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32" name="Line 10"/>
          <p:cNvSpPr>
            <a:spLocks noChangeShapeType="1"/>
          </p:cNvSpPr>
          <p:nvPr/>
        </p:nvSpPr>
        <p:spPr bwMode="auto">
          <a:xfrm flipV="1">
            <a:off x="2679700" y="3073400"/>
            <a:ext cx="43180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33" name="Line 11"/>
          <p:cNvSpPr>
            <a:spLocks noChangeShapeType="1"/>
          </p:cNvSpPr>
          <p:nvPr/>
        </p:nvSpPr>
        <p:spPr bwMode="auto">
          <a:xfrm>
            <a:off x="2241550" y="3543300"/>
            <a:ext cx="8890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1" name="Rectangle 12"/>
          <p:cNvSpPr>
            <a:spLocks noGrp="1" noChangeArrowheads="1"/>
          </p:cNvSpPr>
          <p:nvPr>
            <p:ph type="title"/>
          </p:nvPr>
        </p:nvSpPr>
        <p:spPr>
          <a:xfrm>
            <a:off x="650875" y="165100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8433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990600"/>
          </a:xfrm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Q:</a:t>
            </a:r>
            <a:r>
              <a:rPr lang="en-US" smtClean="0">
                <a:latin typeface="Arial" charset="0"/>
                <a:cs typeface="Arial" charset="0"/>
              </a:rPr>
              <a:t> how to connect </a:t>
            </a:r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islands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of multicast  routers in a </a:t>
            </a:r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sea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r>
              <a:rPr lang="en-US" altLang="ja-JP" smtClean="0">
                <a:latin typeface="Arial" charset="0"/>
                <a:cs typeface="Arial" charset="0"/>
              </a:rPr>
              <a:t> of unicast routers? 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36" name="Rectangle 14"/>
          <p:cNvSpPr>
            <a:spLocks noChangeArrowheads="1"/>
          </p:cNvSpPr>
          <p:nvPr/>
        </p:nvSpPr>
        <p:spPr bwMode="auto">
          <a:xfrm>
            <a:off x="495300" y="45339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mcast datagram encapsulated inside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normal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(non-multicast-addressed) datagram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normal IP datagram sent thru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tunnel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via regular IP unicast to receiving mcast router (recall IPv6 inside IPv4 tunneling)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receiving mcast router unencapsulates to get mcast datagram</a:t>
            </a:r>
          </a:p>
        </p:txBody>
      </p:sp>
      <p:grpSp>
        <p:nvGrpSpPr>
          <p:cNvPr id="184337" name="Group 15"/>
          <p:cNvGrpSpPr>
            <a:grpSpLocks/>
          </p:cNvGrpSpPr>
          <p:nvPr/>
        </p:nvGrpSpPr>
        <p:grpSpPr bwMode="auto">
          <a:xfrm>
            <a:off x="2522538" y="2527300"/>
            <a:ext cx="547687" cy="233363"/>
            <a:chOff x="3600" y="219"/>
            <a:chExt cx="360" cy="175"/>
          </a:xfrm>
        </p:grpSpPr>
        <p:sp>
          <p:nvSpPr>
            <p:cNvPr id="184510" name="Oval 1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1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1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520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1" name="Line 2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2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16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517" name="Line 2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8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9" name="Line 2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38" name="Group 29"/>
          <p:cNvGrpSpPr>
            <a:grpSpLocks/>
          </p:cNvGrpSpPr>
          <p:nvPr/>
        </p:nvGrpSpPr>
        <p:grpSpPr bwMode="auto">
          <a:xfrm>
            <a:off x="3271838" y="2559050"/>
            <a:ext cx="547687" cy="233363"/>
            <a:chOff x="3600" y="219"/>
            <a:chExt cx="360" cy="175"/>
          </a:xfrm>
        </p:grpSpPr>
        <p:sp>
          <p:nvSpPr>
            <p:cNvPr id="184497" name="Oval 30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8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9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0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01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02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507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8" name="Line 3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9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03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504" name="Line 40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5" name="Line 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6" name="Line 42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39" name="Group 43"/>
          <p:cNvGrpSpPr>
            <a:grpSpLocks/>
          </p:cNvGrpSpPr>
          <p:nvPr/>
        </p:nvGrpSpPr>
        <p:grpSpPr bwMode="auto">
          <a:xfrm>
            <a:off x="3989388" y="3308350"/>
            <a:ext cx="547687" cy="233363"/>
            <a:chOff x="3600" y="219"/>
            <a:chExt cx="360" cy="175"/>
          </a:xfrm>
        </p:grpSpPr>
        <p:sp>
          <p:nvSpPr>
            <p:cNvPr id="184484" name="Oval 4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5" name="Line 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6" name="Line 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7" name="Rectangle 47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88" name="Oval 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89" name="Group 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94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5" name="Line 5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6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90" name="Group 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91" name="Line 5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2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3" name="Line 5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40" name="Group 57"/>
          <p:cNvGrpSpPr>
            <a:grpSpLocks/>
          </p:cNvGrpSpPr>
          <p:nvPr/>
        </p:nvGrpSpPr>
        <p:grpSpPr bwMode="auto">
          <a:xfrm>
            <a:off x="2935288" y="2965450"/>
            <a:ext cx="547687" cy="233363"/>
            <a:chOff x="3600" y="219"/>
            <a:chExt cx="360" cy="175"/>
          </a:xfrm>
        </p:grpSpPr>
        <p:sp>
          <p:nvSpPr>
            <p:cNvPr id="184471" name="Oval 5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2" name="Line 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3" name="Line 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4" name="Rectangle 61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75" name="Oval 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76" name="Group 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81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2" name="Line 6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3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77" name="Group 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78" name="Line 6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9" name="Line 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0" name="Line 7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41" name="Group 71"/>
          <p:cNvGrpSpPr>
            <a:grpSpLocks/>
          </p:cNvGrpSpPr>
          <p:nvPr/>
        </p:nvGrpSpPr>
        <p:grpSpPr bwMode="auto">
          <a:xfrm>
            <a:off x="2274888" y="3155950"/>
            <a:ext cx="547687" cy="233363"/>
            <a:chOff x="3600" y="219"/>
            <a:chExt cx="360" cy="175"/>
          </a:xfrm>
        </p:grpSpPr>
        <p:sp>
          <p:nvSpPr>
            <p:cNvPr id="184458" name="Oval 7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9" name="Line 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0" name="Line 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1" name="Rectangle 75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62" name="Oval 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63" name="Group 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68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9" name="Line 7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0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64" name="Group 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65" name="Line 8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6" name="Line 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7" name="Line 8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42" name="Group 85"/>
          <p:cNvGrpSpPr>
            <a:grpSpLocks/>
          </p:cNvGrpSpPr>
          <p:nvPr/>
        </p:nvGrpSpPr>
        <p:grpSpPr bwMode="auto">
          <a:xfrm>
            <a:off x="1703388" y="3422650"/>
            <a:ext cx="547687" cy="233363"/>
            <a:chOff x="3600" y="219"/>
            <a:chExt cx="360" cy="175"/>
          </a:xfrm>
        </p:grpSpPr>
        <p:sp>
          <p:nvSpPr>
            <p:cNvPr id="184445" name="Oval 8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6" name="Line 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7" name="Line 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8" name="Rectangle 89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49" name="Oval 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50" name="Group 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55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6" name="Line 9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7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51" name="Group 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52" name="Line 9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3" name="Line 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4" name="Line 9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43" name="Line 99"/>
          <p:cNvSpPr>
            <a:spLocks noChangeShapeType="1"/>
          </p:cNvSpPr>
          <p:nvPr/>
        </p:nvSpPr>
        <p:spPr bwMode="auto">
          <a:xfrm flipV="1">
            <a:off x="3467100" y="3441700"/>
            <a:ext cx="5270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4" name="Line 100"/>
          <p:cNvSpPr>
            <a:spLocks noChangeShapeType="1"/>
          </p:cNvSpPr>
          <p:nvPr/>
        </p:nvSpPr>
        <p:spPr bwMode="auto">
          <a:xfrm flipH="1" flipV="1">
            <a:off x="3187700" y="3206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5" name="Line 101"/>
          <p:cNvSpPr>
            <a:spLocks noChangeShapeType="1"/>
          </p:cNvSpPr>
          <p:nvPr/>
        </p:nvSpPr>
        <p:spPr bwMode="auto">
          <a:xfrm>
            <a:off x="1536700" y="3263900"/>
            <a:ext cx="2095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6" name="Line 102"/>
          <p:cNvSpPr>
            <a:spLocks noChangeShapeType="1"/>
          </p:cNvSpPr>
          <p:nvPr/>
        </p:nvSpPr>
        <p:spPr bwMode="auto">
          <a:xfrm flipH="1">
            <a:off x="1676400" y="2863850"/>
            <a:ext cx="2413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7" name="Line 103"/>
          <p:cNvSpPr>
            <a:spLocks noChangeShapeType="1"/>
          </p:cNvSpPr>
          <p:nvPr/>
        </p:nvSpPr>
        <p:spPr bwMode="auto">
          <a:xfrm flipH="1">
            <a:off x="3797300" y="2622550"/>
            <a:ext cx="2413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8" name="Freeform 104"/>
          <p:cNvSpPr>
            <a:spLocks/>
          </p:cNvSpPr>
          <p:nvPr/>
        </p:nvSpPr>
        <p:spPr bwMode="auto">
          <a:xfrm>
            <a:off x="2127250" y="2813050"/>
            <a:ext cx="933450" cy="723900"/>
          </a:xfrm>
          <a:custGeom>
            <a:avLst/>
            <a:gdLst>
              <a:gd name="T0" fmla="*/ 0 w 548"/>
              <a:gd name="T1" fmla="*/ 0 h 420"/>
              <a:gd name="T2" fmla="*/ 2147483647 w 548"/>
              <a:gd name="T3" fmla="*/ 2147483647 h 420"/>
              <a:gd name="T4" fmla="*/ 2147483647 w 548"/>
              <a:gd name="T5" fmla="*/ 2147483647 h 420"/>
              <a:gd name="T6" fmla="*/ 0 60000 65536"/>
              <a:gd name="T7" fmla="*/ 0 60000 65536"/>
              <a:gd name="T8" fmla="*/ 0 60000 65536"/>
              <a:gd name="T9" fmla="*/ 0 w 548"/>
              <a:gd name="T10" fmla="*/ 0 h 420"/>
              <a:gd name="T11" fmla="*/ 548 w 548"/>
              <a:gd name="T12" fmla="*/ 420 h 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0">
                <a:moveTo>
                  <a:pt x="0" y="0"/>
                </a:moveTo>
                <a:cubicBezTo>
                  <a:pt x="42" y="40"/>
                  <a:pt x="161" y="170"/>
                  <a:pt x="252" y="240"/>
                </a:cubicBezTo>
                <a:cubicBezTo>
                  <a:pt x="343" y="310"/>
                  <a:pt x="486" y="382"/>
                  <a:pt x="548" y="42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49" name="Line 105"/>
          <p:cNvSpPr>
            <a:spLocks noChangeShapeType="1"/>
          </p:cNvSpPr>
          <p:nvPr/>
        </p:nvSpPr>
        <p:spPr bwMode="auto">
          <a:xfrm>
            <a:off x="2197100" y="2882900"/>
            <a:ext cx="2476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50" name="Line 106"/>
          <p:cNvSpPr>
            <a:spLocks noChangeShapeType="1"/>
          </p:cNvSpPr>
          <p:nvPr/>
        </p:nvSpPr>
        <p:spPr bwMode="auto">
          <a:xfrm>
            <a:off x="2787650" y="3378200"/>
            <a:ext cx="2286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51" name="Freeform 107"/>
          <p:cNvSpPr>
            <a:spLocks/>
          </p:cNvSpPr>
          <p:nvPr/>
        </p:nvSpPr>
        <p:spPr bwMode="auto">
          <a:xfrm>
            <a:off x="2228850" y="2616200"/>
            <a:ext cx="1638300" cy="368300"/>
          </a:xfrm>
          <a:custGeom>
            <a:avLst/>
            <a:gdLst>
              <a:gd name="T0" fmla="*/ 0 w 1032"/>
              <a:gd name="T1" fmla="*/ 2147483647 h 232"/>
              <a:gd name="T2" fmla="*/ 2147483647 w 1032"/>
              <a:gd name="T3" fmla="*/ 0 h 232"/>
              <a:gd name="T4" fmla="*/ 2147483647 w 1032"/>
              <a:gd name="T5" fmla="*/ 2147483647 h 232"/>
              <a:gd name="T6" fmla="*/ 2147483647 w 1032"/>
              <a:gd name="T7" fmla="*/ 2147483647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232"/>
              <a:gd name="T14" fmla="*/ 1032 w 1032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232">
                <a:moveTo>
                  <a:pt x="0" y="72"/>
                </a:moveTo>
                <a:cubicBezTo>
                  <a:pt x="61" y="60"/>
                  <a:pt x="239" y="5"/>
                  <a:pt x="372" y="0"/>
                </a:cubicBezTo>
                <a:cubicBezTo>
                  <a:pt x="480" y="10"/>
                  <a:pt x="686" y="1"/>
                  <a:pt x="796" y="40"/>
                </a:cubicBezTo>
                <a:cubicBezTo>
                  <a:pt x="906" y="79"/>
                  <a:pt x="983" y="192"/>
                  <a:pt x="1032" y="23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352" name="Group 108"/>
          <p:cNvGrpSpPr>
            <a:grpSpLocks/>
          </p:cNvGrpSpPr>
          <p:nvPr/>
        </p:nvGrpSpPr>
        <p:grpSpPr bwMode="auto">
          <a:xfrm>
            <a:off x="2894013" y="3498850"/>
            <a:ext cx="569912" cy="222250"/>
            <a:chOff x="3600" y="219"/>
            <a:chExt cx="360" cy="175"/>
          </a:xfrm>
        </p:grpSpPr>
        <p:sp>
          <p:nvSpPr>
            <p:cNvPr id="184432" name="Oval 109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3" name="Line 1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4" name="Line 1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5" name="Rectangle 1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36" name="Oval 1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37" name="Group 1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42" name="Line 1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3" name="Line 1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4" name="Line 1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38" name="Group 1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39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0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1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53" name="Group 122"/>
          <p:cNvGrpSpPr>
            <a:grpSpLocks/>
          </p:cNvGrpSpPr>
          <p:nvPr/>
        </p:nvGrpSpPr>
        <p:grpSpPr bwMode="auto">
          <a:xfrm>
            <a:off x="1731963" y="2641600"/>
            <a:ext cx="569912" cy="222250"/>
            <a:chOff x="3600" y="219"/>
            <a:chExt cx="360" cy="175"/>
          </a:xfrm>
        </p:grpSpPr>
        <p:sp>
          <p:nvSpPr>
            <p:cNvPr id="184419" name="Oval 123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0" name="Line 1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1" name="Line 1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2" name="Rectangle 1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23" name="Oval 1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24" name="Group 1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29" name="Line 1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0" name="Line 1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1" name="Line 1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25" name="Group 1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26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7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8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54" name="Line 136"/>
          <p:cNvSpPr>
            <a:spLocks noChangeShapeType="1"/>
          </p:cNvSpPr>
          <p:nvPr/>
        </p:nvSpPr>
        <p:spPr bwMode="auto">
          <a:xfrm flipH="1" flipV="1">
            <a:off x="3651250" y="2774950"/>
            <a:ext cx="177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55" name="Line 137"/>
          <p:cNvSpPr>
            <a:spLocks noChangeShapeType="1"/>
          </p:cNvSpPr>
          <p:nvPr/>
        </p:nvSpPr>
        <p:spPr bwMode="auto">
          <a:xfrm flipH="1" flipV="1">
            <a:off x="3803650" y="2927350"/>
            <a:ext cx="177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356" name="Group 138"/>
          <p:cNvGrpSpPr>
            <a:grpSpLocks/>
          </p:cNvGrpSpPr>
          <p:nvPr/>
        </p:nvGrpSpPr>
        <p:grpSpPr bwMode="auto">
          <a:xfrm>
            <a:off x="3656013" y="2940050"/>
            <a:ext cx="569912" cy="222250"/>
            <a:chOff x="3600" y="219"/>
            <a:chExt cx="360" cy="175"/>
          </a:xfrm>
        </p:grpSpPr>
        <p:sp>
          <p:nvSpPr>
            <p:cNvPr id="18440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41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1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1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1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1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57" name="Line 152"/>
          <p:cNvSpPr>
            <a:spLocks noChangeShapeType="1"/>
          </p:cNvSpPr>
          <p:nvPr/>
        </p:nvSpPr>
        <p:spPr bwMode="auto">
          <a:xfrm>
            <a:off x="3060700" y="2628900"/>
            <a:ext cx="228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58" name="Line 153"/>
          <p:cNvSpPr>
            <a:spLocks noChangeShapeType="1"/>
          </p:cNvSpPr>
          <p:nvPr/>
        </p:nvSpPr>
        <p:spPr bwMode="auto">
          <a:xfrm flipV="1">
            <a:off x="2324100" y="2654300"/>
            <a:ext cx="2095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59" name="Line 154"/>
          <p:cNvSpPr>
            <a:spLocks noChangeShapeType="1"/>
          </p:cNvSpPr>
          <p:nvPr/>
        </p:nvSpPr>
        <p:spPr bwMode="auto">
          <a:xfrm flipV="1">
            <a:off x="6108700" y="2952750"/>
            <a:ext cx="501650" cy="482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0" name="Line 155"/>
          <p:cNvSpPr>
            <a:spLocks noChangeShapeType="1"/>
          </p:cNvSpPr>
          <p:nvPr/>
        </p:nvSpPr>
        <p:spPr bwMode="auto">
          <a:xfrm flipH="1" flipV="1">
            <a:off x="5289550" y="2774950"/>
            <a:ext cx="1263650" cy="114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1" name="Line 156"/>
          <p:cNvSpPr>
            <a:spLocks noChangeShapeType="1"/>
          </p:cNvSpPr>
          <p:nvPr/>
        </p:nvSpPr>
        <p:spPr bwMode="auto">
          <a:xfrm flipH="1" flipV="1">
            <a:off x="5270500" y="2787650"/>
            <a:ext cx="844550" cy="660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362" name="Group 157"/>
          <p:cNvGrpSpPr>
            <a:grpSpLocks/>
          </p:cNvGrpSpPr>
          <p:nvPr/>
        </p:nvGrpSpPr>
        <p:grpSpPr bwMode="auto">
          <a:xfrm>
            <a:off x="5021263" y="2705100"/>
            <a:ext cx="569912" cy="222250"/>
            <a:chOff x="3600" y="219"/>
            <a:chExt cx="360" cy="175"/>
          </a:xfrm>
        </p:grpSpPr>
        <p:sp>
          <p:nvSpPr>
            <p:cNvPr id="184393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4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5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6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397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398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403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4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5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99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400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1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2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63" name="Group 171"/>
          <p:cNvGrpSpPr>
            <a:grpSpLocks/>
          </p:cNvGrpSpPr>
          <p:nvPr/>
        </p:nvGrpSpPr>
        <p:grpSpPr bwMode="auto">
          <a:xfrm>
            <a:off x="6329363" y="2806700"/>
            <a:ext cx="569912" cy="222250"/>
            <a:chOff x="3600" y="219"/>
            <a:chExt cx="360" cy="175"/>
          </a:xfrm>
        </p:grpSpPr>
        <p:sp>
          <p:nvSpPr>
            <p:cNvPr id="184380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1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2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3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384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385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39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86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387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88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89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64" name="Group 185"/>
          <p:cNvGrpSpPr>
            <a:grpSpLocks/>
          </p:cNvGrpSpPr>
          <p:nvPr/>
        </p:nvGrpSpPr>
        <p:grpSpPr bwMode="auto">
          <a:xfrm>
            <a:off x="5846763" y="3365500"/>
            <a:ext cx="569912" cy="222250"/>
            <a:chOff x="3600" y="219"/>
            <a:chExt cx="360" cy="175"/>
          </a:xfrm>
        </p:grpSpPr>
        <p:sp>
          <p:nvSpPr>
            <p:cNvPr id="184367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8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9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0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4371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372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377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8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9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73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374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5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6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65" name="Text Box 199"/>
          <p:cNvSpPr txBox="1">
            <a:spLocks noChangeArrowheads="1"/>
          </p:cNvSpPr>
          <p:nvPr/>
        </p:nvSpPr>
        <p:spPr bwMode="auto">
          <a:xfrm>
            <a:off x="1990725" y="388461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topology</a:t>
            </a:r>
          </a:p>
        </p:txBody>
      </p:sp>
      <p:sp>
        <p:nvSpPr>
          <p:cNvPr id="184366" name="Text Box 200"/>
          <p:cNvSpPr txBox="1">
            <a:spLocks noChangeArrowheads="1"/>
          </p:cNvSpPr>
          <p:nvPr/>
        </p:nvSpPr>
        <p:spPr bwMode="auto">
          <a:xfrm>
            <a:off x="5153025" y="3871913"/>
            <a:ext cx="175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topology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5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00349BFB-6946-4798-8206-23A14102579F}" type="slidenum">
              <a:rPr lang="en-US" smtClean="0">
                <a:ea typeface="MS PGothic" pitchFamily="34" charset="-128"/>
              </a:rPr>
              <a:pPr/>
              <a:t>91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0010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PIM: Protocol Independent Multicast</a:t>
            </a: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1312863"/>
            <a:ext cx="7772400" cy="1600200"/>
          </a:xfrm>
        </p:spPr>
        <p:txBody>
          <a:bodyPr lIns="92075" tIns="46038" rIns="92075" bIns="46038"/>
          <a:lstStyle/>
          <a:p>
            <a:pPr>
              <a:spcAft>
                <a:spcPct val="45000"/>
              </a:spcAft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not dependent on any specific underlying unicast routing algorithm (works with all)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different multicast distribution scenarios :</a:t>
            </a:r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609600" y="22860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1" name="Rectangle 5"/>
          <p:cNvSpPr>
            <a:spLocks noChangeArrowheads="1"/>
          </p:cNvSpPr>
          <p:nvPr/>
        </p:nvSpPr>
        <p:spPr bwMode="auto">
          <a:xfrm>
            <a:off x="627063" y="3200400"/>
            <a:ext cx="370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dense</a:t>
            </a:r>
            <a:r>
              <a:rPr lang="en-US" sz="2800" i="1">
                <a:solidFill>
                  <a:srgbClr val="FF0000"/>
                </a:solidFill>
                <a:latin typeface="Gill Sans MT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group members densely packed, in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close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proximity.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bandwidth more plentiful</a:t>
            </a:r>
          </a:p>
        </p:txBody>
      </p:sp>
      <p:sp>
        <p:nvSpPr>
          <p:cNvPr id="185352" name="Rectangle 6"/>
          <p:cNvSpPr>
            <a:spLocks noChangeArrowheads="1"/>
          </p:cNvSpPr>
          <p:nvPr/>
        </p:nvSpPr>
        <p:spPr bwMode="auto">
          <a:xfrm>
            <a:off x="4457700" y="3111500"/>
            <a:ext cx="4229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sparse: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# networks with group members small wrt # interconnected networks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group members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widely dispersed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altLang="ja-JP" sz="2400">
              <a:latin typeface="Gill Sans M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bandwidth not plentiful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6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A45742E-67A5-447B-A4D8-384DF4024551}" type="slidenum">
              <a:rPr lang="en-US" smtClean="0">
                <a:ea typeface="MS PGothic" pitchFamily="34" charset="-128"/>
              </a:rPr>
              <a:pPr/>
              <a:t>92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431800"/>
            <a:ext cx="85344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200" dirty="0">
                <a:ea typeface="ＭＳ Ｐゴシック" charset="0"/>
                <a:cs typeface="+mj-cs"/>
              </a:rPr>
              <a:t>Consequences of sparse-dense dichotomy: 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71938" cy="4648200"/>
          </a:xfrm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latin typeface="Arial" charset="0"/>
                <a:cs typeface="Arial" charset="0"/>
              </a:rPr>
              <a:t>dense</a:t>
            </a:r>
            <a:endParaRPr lang="en-US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400" smtClean="0">
                <a:latin typeface="Arial" charset="0"/>
                <a:cs typeface="Arial" charset="0"/>
              </a:rPr>
              <a:t>group membership by routers </a:t>
            </a:r>
            <a:r>
              <a:rPr lang="en-US" sz="2400" i="1" smtClean="0">
                <a:latin typeface="Arial" charset="0"/>
                <a:cs typeface="Arial" charset="0"/>
              </a:rPr>
              <a:t>assumed </a:t>
            </a:r>
            <a:r>
              <a:rPr lang="en-US" sz="2400" smtClean="0">
                <a:latin typeface="Arial" charset="0"/>
                <a:cs typeface="Arial" charset="0"/>
              </a:rPr>
              <a:t>until routers explicitly prune</a:t>
            </a:r>
          </a:p>
          <a:p>
            <a:pPr>
              <a:spcBef>
                <a:spcPct val="10000"/>
              </a:spcBef>
            </a:pPr>
            <a:r>
              <a:rPr lang="en-US" sz="2400" i="1" smtClean="0">
                <a:latin typeface="Arial" charset="0"/>
                <a:cs typeface="Arial" charset="0"/>
              </a:rPr>
              <a:t>data-driven</a:t>
            </a:r>
            <a:r>
              <a:rPr lang="en-US" sz="2400" smtClean="0">
                <a:latin typeface="Arial" charset="0"/>
                <a:cs typeface="Arial" charset="0"/>
              </a:rPr>
              <a:t> construction on mcast tree (e.g., RPF)</a:t>
            </a:r>
          </a:p>
          <a:p>
            <a:pPr>
              <a:spcBef>
                <a:spcPct val="10000"/>
              </a:spcBef>
            </a:pPr>
            <a:r>
              <a:rPr lang="en-US" sz="2400" smtClean="0">
                <a:latin typeface="Arial" charset="0"/>
                <a:cs typeface="Arial" charset="0"/>
              </a:rPr>
              <a:t>bandwidth and non-group-router processing </a:t>
            </a:r>
            <a:r>
              <a:rPr lang="en-US" sz="2400" i="1" smtClean="0">
                <a:latin typeface="Arial" charset="0"/>
                <a:cs typeface="Arial" charset="0"/>
              </a:rPr>
              <a:t>profligate</a:t>
            </a:r>
          </a:p>
        </p:txBody>
      </p:sp>
      <p:sp>
        <p:nvSpPr>
          <p:cNvPr id="1443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4213" y="1600200"/>
            <a:ext cx="4205287" cy="4648200"/>
          </a:xfrm>
        </p:spPr>
        <p:txBody>
          <a:bodyPr lIns="92075" tIns="46038" rIns="92075" bIns="46038"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sparse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:</a:t>
            </a:r>
          </a:p>
          <a:p>
            <a:pPr>
              <a:spcBef>
                <a:spcPct val="10000"/>
              </a:spcBef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membership until routers explicitly join</a:t>
            </a:r>
          </a:p>
          <a:p>
            <a:pPr>
              <a:spcBef>
                <a:spcPct val="10000"/>
              </a:spcBef>
              <a:buFont typeface="Wingdings" charset="0"/>
              <a:buChar char="v"/>
              <a:defRPr/>
            </a:pPr>
            <a:r>
              <a:rPr lang="en-US" sz="2400" i="1">
                <a:ea typeface="ＭＳ Ｐゴシック" charset="0"/>
                <a:cs typeface="+mn-cs"/>
              </a:rPr>
              <a:t>receiver- driven</a:t>
            </a:r>
            <a:r>
              <a:rPr lang="en-US" sz="2400">
                <a:ea typeface="ＭＳ Ｐゴシック" charset="0"/>
                <a:cs typeface="+mn-cs"/>
              </a:rPr>
              <a:t> construction of mcast tree (e.g., center-based)</a:t>
            </a:r>
          </a:p>
          <a:p>
            <a:pPr>
              <a:spcBef>
                <a:spcPct val="10000"/>
              </a:spcBef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bandwidth and non-group-router processing </a:t>
            </a:r>
            <a:r>
              <a:rPr lang="en-US" sz="2400" i="1">
                <a:ea typeface="ＭＳ Ｐゴシック" charset="0"/>
                <a:cs typeface="+mn-cs"/>
              </a:rPr>
              <a:t>conservative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7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DE1D0E15-0C2C-4B01-9848-0CF664084BA8}" type="slidenum">
              <a:rPr lang="en-US" smtClean="0">
                <a:ea typeface="MS PGothic" pitchFamily="34" charset="-128"/>
              </a:rPr>
              <a:pPr/>
              <a:t>93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9900"/>
            <a:ext cx="80010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PIM- dense mode</a:t>
            </a:r>
          </a:p>
        </p:txBody>
      </p:sp>
      <p:sp>
        <p:nvSpPr>
          <p:cNvPr id="187397" name="Rectangle 3"/>
          <p:cNvSpPr>
            <a:spLocks noChangeArrowheads="1"/>
          </p:cNvSpPr>
          <p:nvPr/>
        </p:nvSpPr>
        <p:spPr bwMode="auto">
          <a:xfrm>
            <a:off x="609600" y="22860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Rectangle 4"/>
          <p:cNvSpPr>
            <a:spLocks noChangeArrowheads="1"/>
          </p:cNvSpPr>
          <p:nvPr/>
        </p:nvSpPr>
        <p:spPr bwMode="auto">
          <a:xfrm>
            <a:off x="609600" y="16764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>
                <a:solidFill>
                  <a:srgbClr val="CC0000"/>
                </a:solidFill>
                <a:latin typeface="Gill Sans MT" pitchFamily="34" charset="0"/>
              </a:rPr>
              <a:t>flood-and-prune RPF</a:t>
            </a:r>
            <a:r>
              <a:rPr lang="en-US" sz="3200">
                <a:latin typeface="Gill Sans MT" pitchFamily="34" charset="0"/>
              </a:rPr>
              <a:t>:</a:t>
            </a:r>
            <a:r>
              <a:rPr lang="en-US" sz="2800">
                <a:latin typeface="Gill Sans MT" pitchFamily="34" charset="0"/>
              </a:rPr>
              <a:t> similar to DVMRP but…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underlying unicast protocol provides RPF info for incoming datagram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less complicated (less efficient) downstream flood than DVMRP reduces reliance on underlying routing algorithm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has protocol mechanism for router to detect it is a leaf-node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8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A6B72479-713B-432E-AEFD-C72343983104}" type="slidenum">
              <a:rPr lang="en-US" smtClean="0">
                <a:ea typeface="MS PGothic" pitchFamily="34" charset="-128"/>
              </a:rPr>
              <a:pPr/>
              <a:t>94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228600"/>
            <a:ext cx="461645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PIM - sparse mode</a:t>
            </a:r>
          </a:p>
        </p:txBody>
      </p:sp>
      <p:sp>
        <p:nvSpPr>
          <p:cNvPr id="188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1588" cy="4648200"/>
          </a:xfrm>
        </p:spPr>
        <p:txBody>
          <a:bodyPr lIns="92075" tIns="46038" rIns="92075" bIns="46038"/>
          <a:lstStyle/>
          <a:p>
            <a:r>
              <a:rPr lang="en-US" sz="2400" smtClean="0">
                <a:latin typeface="Arial" charset="0"/>
                <a:cs typeface="Arial" charset="0"/>
              </a:rPr>
              <a:t>center-based approach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router sends </a:t>
            </a:r>
            <a:r>
              <a:rPr lang="en-US" sz="2400" i="1" smtClean="0">
                <a:latin typeface="Arial" charset="0"/>
                <a:cs typeface="Arial" charset="0"/>
              </a:rPr>
              <a:t>join</a:t>
            </a:r>
            <a:r>
              <a:rPr lang="en-US" sz="2400" smtClean="0">
                <a:latin typeface="Arial" charset="0"/>
                <a:cs typeface="Arial" charset="0"/>
              </a:rPr>
              <a:t> msg to rendezvous point (RP)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intermediate routers update state and forward </a:t>
            </a:r>
            <a:r>
              <a:rPr lang="en-US" i="1" smtClean="0">
                <a:latin typeface="Arial" charset="0"/>
                <a:cs typeface="Arial" charset="0"/>
              </a:rPr>
              <a:t>join</a:t>
            </a:r>
            <a:endParaRPr lang="en-US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after joining via RP, router can switch to source-specific tree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increased performance: less concentration, shorter paths</a:t>
            </a:r>
          </a:p>
        </p:txBody>
      </p:sp>
      <p:sp>
        <p:nvSpPr>
          <p:cNvPr id="188422" name="Text Box 128"/>
          <p:cNvSpPr txBox="1">
            <a:spLocks noChangeArrowheads="1"/>
          </p:cNvSpPr>
          <p:nvPr/>
        </p:nvSpPr>
        <p:spPr bwMode="auto">
          <a:xfrm>
            <a:off x="4970463" y="4491038"/>
            <a:ext cx="1885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all data multicast</a:t>
            </a:r>
          </a:p>
          <a:p>
            <a:r>
              <a:rPr lang="en-US">
                <a:solidFill>
                  <a:srgbClr val="000099"/>
                </a:solidFill>
              </a:rPr>
              <a:t>from rendezvous</a:t>
            </a:r>
          </a:p>
          <a:p>
            <a:r>
              <a:rPr lang="en-US">
                <a:solidFill>
                  <a:srgbClr val="000099"/>
                </a:solidFill>
              </a:rPr>
              <a:t>point</a:t>
            </a:r>
          </a:p>
        </p:txBody>
      </p:sp>
      <p:sp>
        <p:nvSpPr>
          <p:cNvPr id="188423" name="Line 129"/>
          <p:cNvSpPr>
            <a:spLocks noChangeShapeType="1"/>
          </p:cNvSpPr>
          <p:nvPr/>
        </p:nvSpPr>
        <p:spPr bwMode="auto">
          <a:xfrm flipV="1">
            <a:off x="5792788" y="4191000"/>
            <a:ext cx="342900" cy="4191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8424" name="Text Box 130"/>
          <p:cNvSpPr txBox="1">
            <a:spLocks noChangeArrowheads="1"/>
          </p:cNvSpPr>
          <p:nvPr/>
        </p:nvSpPr>
        <p:spPr bwMode="auto">
          <a:xfrm>
            <a:off x="7231063" y="457993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rendezvous</a:t>
            </a:r>
          </a:p>
          <a:p>
            <a:r>
              <a:rPr lang="en-US">
                <a:solidFill>
                  <a:srgbClr val="CC0000"/>
                </a:solidFill>
              </a:rPr>
              <a:t>point</a:t>
            </a:r>
          </a:p>
        </p:txBody>
      </p:sp>
      <p:sp>
        <p:nvSpPr>
          <p:cNvPr id="188425" name="Line 131"/>
          <p:cNvSpPr>
            <a:spLocks noChangeShapeType="1"/>
          </p:cNvSpPr>
          <p:nvPr/>
        </p:nvSpPr>
        <p:spPr bwMode="auto">
          <a:xfrm>
            <a:off x="6919913" y="4133850"/>
            <a:ext cx="403225" cy="536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8426" name="Group 218"/>
          <p:cNvGrpSpPr>
            <a:grpSpLocks/>
          </p:cNvGrpSpPr>
          <p:nvPr/>
        </p:nvGrpSpPr>
        <p:grpSpPr bwMode="auto">
          <a:xfrm>
            <a:off x="4537075" y="1982788"/>
            <a:ext cx="3638550" cy="2768600"/>
            <a:chOff x="2933" y="-149"/>
            <a:chExt cx="2292" cy="1744"/>
          </a:xfrm>
        </p:grpSpPr>
        <p:sp>
          <p:nvSpPr>
            <p:cNvPr id="188427" name="Line 124"/>
            <p:cNvSpPr>
              <a:spLocks noChangeShapeType="1"/>
            </p:cNvSpPr>
            <p:nvPr/>
          </p:nvSpPr>
          <p:spPr bwMode="auto">
            <a:xfrm flipH="1">
              <a:off x="3498" y="1204"/>
              <a:ext cx="7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28" name="Line 127"/>
            <p:cNvSpPr>
              <a:spLocks noChangeShapeType="1"/>
            </p:cNvSpPr>
            <p:nvPr/>
          </p:nvSpPr>
          <p:spPr bwMode="auto">
            <a:xfrm flipH="1" flipV="1">
              <a:off x="4162" y="-34"/>
              <a:ext cx="48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29" name="Text Box 133"/>
            <p:cNvSpPr txBox="1">
              <a:spLocks noChangeArrowheads="1"/>
            </p:cNvSpPr>
            <p:nvPr/>
          </p:nvSpPr>
          <p:spPr bwMode="auto">
            <a:xfrm>
              <a:off x="4362" y="434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8430" name="Line 134"/>
            <p:cNvSpPr>
              <a:spLocks noChangeShapeType="1"/>
            </p:cNvSpPr>
            <p:nvPr/>
          </p:nvSpPr>
          <p:spPr bwMode="auto">
            <a:xfrm>
              <a:off x="3636" y="1068"/>
              <a:ext cx="43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1" name="Line 135"/>
            <p:cNvSpPr>
              <a:spLocks noChangeShapeType="1"/>
            </p:cNvSpPr>
            <p:nvPr/>
          </p:nvSpPr>
          <p:spPr bwMode="auto">
            <a:xfrm>
              <a:off x="4149" y="54"/>
              <a:ext cx="362" cy="15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2" name="Text Box 136"/>
            <p:cNvSpPr txBox="1">
              <a:spLocks noChangeArrowheads="1"/>
            </p:cNvSpPr>
            <p:nvPr/>
          </p:nvSpPr>
          <p:spPr bwMode="auto">
            <a:xfrm>
              <a:off x="3996" y="86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8433" name="Text Box 137"/>
            <p:cNvSpPr txBox="1">
              <a:spLocks noChangeArrowheads="1"/>
            </p:cNvSpPr>
            <p:nvPr/>
          </p:nvSpPr>
          <p:spPr bwMode="auto">
            <a:xfrm>
              <a:off x="3630" y="850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8434" name="Line 138"/>
            <p:cNvSpPr>
              <a:spLocks noChangeShapeType="1"/>
            </p:cNvSpPr>
            <p:nvPr/>
          </p:nvSpPr>
          <p:spPr bwMode="auto">
            <a:xfrm>
              <a:off x="4742" y="793"/>
              <a:ext cx="253" cy="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5" name="Line 139"/>
            <p:cNvSpPr>
              <a:spLocks noChangeShapeType="1"/>
            </p:cNvSpPr>
            <p:nvPr/>
          </p:nvSpPr>
          <p:spPr bwMode="auto">
            <a:xfrm flipV="1">
              <a:off x="3859" y="254"/>
              <a:ext cx="86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6" name="Line 140"/>
            <p:cNvSpPr>
              <a:spLocks noChangeShapeType="1"/>
            </p:cNvSpPr>
            <p:nvPr/>
          </p:nvSpPr>
          <p:spPr bwMode="auto">
            <a:xfrm>
              <a:off x="3692" y="454"/>
              <a:ext cx="537" cy="6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7" name="Line 141"/>
            <p:cNvSpPr>
              <a:spLocks noChangeShapeType="1"/>
            </p:cNvSpPr>
            <p:nvPr/>
          </p:nvSpPr>
          <p:spPr bwMode="auto">
            <a:xfrm>
              <a:off x="4079" y="-22"/>
              <a:ext cx="626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8" name="Line 142"/>
            <p:cNvSpPr>
              <a:spLocks noChangeShapeType="1"/>
            </p:cNvSpPr>
            <p:nvPr/>
          </p:nvSpPr>
          <p:spPr bwMode="auto">
            <a:xfrm flipV="1">
              <a:off x="4396" y="811"/>
              <a:ext cx="339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39" name="Line 143"/>
            <p:cNvSpPr>
              <a:spLocks noChangeShapeType="1"/>
            </p:cNvSpPr>
            <p:nvPr/>
          </p:nvSpPr>
          <p:spPr bwMode="auto">
            <a:xfrm>
              <a:off x="4725" y="321"/>
              <a:ext cx="0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40" name="Line 144"/>
            <p:cNvSpPr>
              <a:spLocks noChangeShapeType="1"/>
            </p:cNvSpPr>
            <p:nvPr/>
          </p:nvSpPr>
          <p:spPr bwMode="auto">
            <a:xfrm>
              <a:off x="3496" y="1102"/>
              <a:ext cx="6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41" name="Line 145"/>
            <p:cNvSpPr>
              <a:spLocks noChangeShapeType="1"/>
            </p:cNvSpPr>
            <p:nvPr/>
          </p:nvSpPr>
          <p:spPr bwMode="auto">
            <a:xfrm flipH="1">
              <a:off x="3405" y="521"/>
              <a:ext cx="235" cy="5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42" name="Line 146"/>
            <p:cNvSpPr>
              <a:spLocks noChangeShapeType="1"/>
            </p:cNvSpPr>
            <p:nvPr/>
          </p:nvSpPr>
          <p:spPr bwMode="auto">
            <a:xfrm flipH="1">
              <a:off x="3687" y="-13"/>
              <a:ext cx="219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43" name="Text Box 147"/>
            <p:cNvSpPr txBox="1">
              <a:spLocks noChangeArrowheads="1"/>
            </p:cNvSpPr>
            <p:nvPr/>
          </p:nvSpPr>
          <p:spPr bwMode="auto">
            <a:xfrm>
              <a:off x="3501" y="-14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R1</a:t>
              </a:r>
            </a:p>
          </p:txBody>
        </p:sp>
        <p:sp>
          <p:nvSpPr>
            <p:cNvPr id="188444" name="Text Box 148"/>
            <p:cNvSpPr txBox="1">
              <a:spLocks noChangeArrowheads="1"/>
            </p:cNvSpPr>
            <p:nvPr/>
          </p:nvSpPr>
          <p:spPr bwMode="auto">
            <a:xfrm>
              <a:off x="3256" y="34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R2</a:t>
              </a:r>
            </a:p>
          </p:txBody>
        </p:sp>
        <p:sp>
          <p:nvSpPr>
            <p:cNvPr id="188445" name="Text Box 149"/>
            <p:cNvSpPr txBox="1">
              <a:spLocks noChangeArrowheads="1"/>
            </p:cNvSpPr>
            <p:nvPr/>
          </p:nvSpPr>
          <p:spPr bwMode="auto">
            <a:xfrm>
              <a:off x="2933" y="97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R3</a:t>
              </a:r>
            </a:p>
          </p:txBody>
        </p:sp>
        <p:sp>
          <p:nvSpPr>
            <p:cNvPr id="188446" name="Text Box 150"/>
            <p:cNvSpPr txBox="1">
              <a:spLocks noChangeArrowheads="1"/>
            </p:cNvSpPr>
            <p:nvPr/>
          </p:nvSpPr>
          <p:spPr bwMode="auto">
            <a:xfrm>
              <a:off x="4600" y="-1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R4</a:t>
              </a:r>
            </a:p>
          </p:txBody>
        </p:sp>
        <p:sp>
          <p:nvSpPr>
            <p:cNvPr id="188447" name="Text Box 151"/>
            <p:cNvSpPr txBox="1">
              <a:spLocks noChangeArrowheads="1"/>
            </p:cNvSpPr>
            <p:nvPr/>
          </p:nvSpPr>
          <p:spPr bwMode="auto">
            <a:xfrm>
              <a:off x="4879" y="69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R5</a:t>
              </a:r>
            </a:p>
          </p:txBody>
        </p:sp>
        <p:sp>
          <p:nvSpPr>
            <p:cNvPr id="188448" name="Text Box 152"/>
            <p:cNvSpPr txBox="1">
              <a:spLocks noChangeArrowheads="1"/>
            </p:cNvSpPr>
            <p:nvPr/>
          </p:nvSpPr>
          <p:spPr bwMode="auto">
            <a:xfrm>
              <a:off x="4101" y="1160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R6</a:t>
              </a:r>
            </a:p>
          </p:txBody>
        </p:sp>
        <p:sp>
          <p:nvSpPr>
            <p:cNvPr id="188449" name="Text Box 153"/>
            <p:cNvSpPr txBox="1">
              <a:spLocks noChangeArrowheads="1"/>
            </p:cNvSpPr>
            <p:nvPr/>
          </p:nvSpPr>
          <p:spPr bwMode="auto">
            <a:xfrm>
              <a:off x="4863" y="136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R7</a:t>
              </a:r>
            </a:p>
          </p:txBody>
        </p:sp>
        <p:grpSp>
          <p:nvGrpSpPr>
            <p:cNvPr id="188450" name="Group 154"/>
            <p:cNvGrpSpPr>
              <a:grpSpLocks/>
            </p:cNvGrpSpPr>
            <p:nvPr/>
          </p:nvGrpSpPr>
          <p:grpSpPr bwMode="auto">
            <a:xfrm>
              <a:off x="3747" y="-99"/>
              <a:ext cx="402" cy="156"/>
              <a:chOff x="4396" y="1245"/>
              <a:chExt cx="672" cy="248"/>
            </a:xfrm>
          </p:grpSpPr>
          <p:sp>
            <p:nvSpPr>
              <p:cNvPr id="18850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50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50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510" name="Group 15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513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4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511" name="Line 16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2" name="Line 16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51" name="Group 163"/>
            <p:cNvGrpSpPr>
              <a:grpSpLocks/>
            </p:cNvGrpSpPr>
            <p:nvPr/>
          </p:nvGrpSpPr>
          <p:grpSpPr bwMode="auto">
            <a:xfrm>
              <a:off x="4518" y="201"/>
              <a:ext cx="402" cy="156"/>
              <a:chOff x="4396" y="1245"/>
              <a:chExt cx="672" cy="248"/>
            </a:xfrm>
          </p:grpSpPr>
          <p:sp>
            <p:nvSpPr>
              <p:cNvPr id="18849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50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50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502" name="Group 1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505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6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503" name="Line 1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04" name="Line 171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52" name="Group 172"/>
            <p:cNvGrpSpPr>
              <a:grpSpLocks/>
            </p:cNvGrpSpPr>
            <p:nvPr/>
          </p:nvGrpSpPr>
          <p:grpSpPr bwMode="auto">
            <a:xfrm>
              <a:off x="4094" y="1014"/>
              <a:ext cx="402" cy="156"/>
              <a:chOff x="4396" y="1245"/>
              <a:chExt cx="672" cy="248"/>
            </a:xfrm>
          </p:grpSpPr>
          <p:sp>
            <p:nvSpPr>
              <p:cNvPr id="18849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49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49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494" name="Group 17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497" name="Freeform 1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8" name="Freeform 1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95" name="Line 17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96" name="Line 180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453" name="Oval 407"/>
            <p:cNvSpPr>
              <a:spLocks noChangeArrowheads="1"/>
            </p:cNvSpPr>
            <p:nvPr/>
          </p:nvSpPr>
          <p:spPr bwMode="auto">
            <a:xfrm>
              <a:off x="3208" y="1081"/>
              <a:ext cx="398" cy="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8454" name="Rectangle 410"/>
            <p:cNvSpPr>
              <a:spLocks noChangeArrowheads="1"/>
            </p:cNvSpPr>
            <p:nvPr/>
          </p:nvSpPr>
          <p:spPr bwMode="auto">
            <a:xfrm>
              <a:off x="3208" y="1071"/>
              <a:ext cx="400" cy="54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8455" name="Oval 411"/>
            <p:cNvSpPr>
              <a:spLocks noChangeArrowheads="1"/>
            </p:cNvSpPr>
            <p:nvPr/>
          </p:nvSpPr>
          <p:spPr bwMode="auto">
            <a:xfrm>
              <a:off x="3206" y="1012"/>
              <a:ext cx="399" cy="10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8456" name="Group 184"/>
            <p:cNvGrpSpPr>
              <a:grpSpLocks/>
            </p:cNvGrpSpPr>
            <p:nvPr/>
          </p:nvGrpSpPr>
          <p:grpSpPr bwMode="auto">
            <a:xfrm>
              <a:off x="3286" y="1038"/>
              <a:ext cx="226" cy="48"/>
              <a:chOff x="2468" y="1332"/>
              <a:chExt cx="310" cy="60"/>
            </a:xfrm>
          </p:grpSpPr>
          <p:sp>
            <p:nvSpPr>
              <p:cNvPr id="188489" name="Freeform 18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90" name="Freeform 18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457" name="Line 187"/>
            <p:cNvSpPr>
              <a:spLocks noChangeShapeType="1"/>
            </p:cNvSpPr>
            <p:nvPr/>
          </p:nvSpPr>
          <p:spPr bwMode="auto">
            <a:xfrm>
              <a:off x="3208" y="106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458" name="Line 188"/>
            <p:cNvSpPr>
              <a:spLocks noChangeShapeType="1"/>
            </p:cNvSpPr>
            <p:nvPr/>
          </p:nvSpPr>
          <p:spPr bwMode="auto">
            <a:xfrm>
              <a:off x="3605" y="1063"/>
              <a:ext cx="0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459" name="Group 189"/>
            <p:cNvGrpSpPr>
              <a:grpSpLocks/>
            </p:cNvGrpSpPr>
            <p:nvPr/>
          </p:nvGrpSpPr>
          <p:grpSpPr bwMode="auto">
            <a:xfrm>
              <a:off x="3540" y="404"/>
              <a:ext cx="390" cy="169"/>
              <a:chOff x="4396" y="1245"/>
              <a:chExt cx="672" cy="248"/>
            </a:xfrm>
          </p:grpSpPr>
          <p:sp>
            <p:nvSpPr>
              <p:cNvPr id="18848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48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48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484" name="Group 19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487" name="Freeform 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8" name="Freeform 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85" name="Line 196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86" name="Line 19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60" name="Group 198"/>
            <p:cNvGrpSpPr>
              <a:grpSpLocks/>
            </p:cNvGrpSpPr>
            <p:nvPr/>
          </p:nvGrpSpPr>
          <p:grpSpPr bwMode="auto">
            <a:xfrm>
              <a:off x="4500" y="725"/>
              <a:ext cx="390" cy="169"/>
              <a:chOff x="4396" y="1245"/>
              <a:chExt cx="672" cy="248"/>
            </a:xfrm>
          </p:grpSpPr>
          <p:sp>
            <p:nvSpPr>
              <p:cNvPr id="18847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47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47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476" name="Group 20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479" name="Freeform 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0" name="Freeform 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77" name="Line 20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78" name="Line 20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61" name="Group 207"/>
            <p:cNvGrpSpPr>
              <a:grpSpLocks/>
            </p:cNvGrpSpPr>
            <p:nvPr/>
          </p:nvGrpSpPr>
          <p:grpSpPr bwMode="auto">
            <a:xfrm>
              <a:off x="4835" y="1208"/>
              <a:ext cx="390" cy="169"/>
              <a:chOff x="4396" y="1245"/>
              <a:chExt cx="672" cy="248"/>
            </a:xfrm>
          </p:grpSpPr>
          <p:sp>
            <p:nvSpPr>
              <p:cNvPr id="18846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846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846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8468" name="Group 211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8471" name="Freeform 2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2" name="Freeform 2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69" name="Line 214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70" name="Line 215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462" name="Freeform 216"/>
            <p:cNvSpPr>
              <a:spLocks/>
            </p:cNvSpPr>
            <p:nvPr/>
          </p:nvSpPr>
          <p:spPr bwMode="auto">
            <a:xfrm>
              <a:off x="4417" y="342"/>
              <a:ext cx="264" cy="663"/>
            </a:xfrm>
            <a:custGeom>
              <a:avLst/>
              <a:gdLst>
                <a:gd name="T0" fmla="*/ 260 w 264"/>
                <a:gd name="T1" fmla="*/ 0 h 663"/>
                <a:gd name="T2" fmla="*/ 264 w 264"/>
                <a:gd name="T3" fmla="*/ 431 h 663"/>
                <a:gd name="T4" fmla="*/ 0 w 264"/>
                <a:gd name="T5" fmla="*/ 663 h 663"/>
                <a:gd name="T6" fmla="*/ 0 60000 65536"/>
                <a:gd name="T7" fmla="*/ 0 60000 65536"/>
                <a:gd name="T8" fmla="*/ 0 60000 65536"/>
                <a:gd name="T9" fmla="*/ 0 w 264"/>
                <a:gd name="T10" fmla="*/ 0 h 663"/>
                <a:gd name="T11" fmla="*/ 264 w 264"/>
                <a:gd name="T12" fmla="*/ 663 h 6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663">
                  <a:moveTo>
                    <a:pt x="260" y="0"/>
                  </a:moveTo>
                  <a:lnTo>
                    <a:pt x="264" y="431"/>
                  </a:lnTo>
                  <a:lnTo>
                    <a:pt x="0" y="663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63" name="Line 126"/>
            <p:cNvSpPr>
              <a:spLocks noChangeShapeType="1"/>
            </p:cNvSpPr>
            <p:nvPr/>
          </p:nvSpPr>
          <p:spPr bwMode="auto">
            <a:xfrm flipV="1">
              <a:off x="4798" y="316"/>
              <a:ext cx="0" cy="3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464" name="Line 125"/>
            <p:cNvSpPr>
              <a:spLocks noChangeShapeType="1"/>
            </p:cNvSpPr>
            <p:nvPr/>
          </p:nvSpPr>
          <p:spPr bwMode="auto">
            <a:xfrm flipV="1">
              <a:off x="4402" y="794"/>
              <a:ext cx="448" cy="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89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ED6BDEA4-5EF7-4F91-ABE3-EC72975E7ECD}" type="slidenum">
              <a:rPr lang="en-US" smtClean="0">
                <a:ea typeface="MS PGothic" pitchFamily="34" charset="-128"/>
              </a:rPr>
              <a:pPr/>
              <a:t>95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1588" cy="4648200"/>
          </a:xfrm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latin typeface="Arial" charset="0"/>
                <a:cs typeface="Arial" charset="0"/>
              </a:rPr>
              <a:t>sender(s):</a:t>
            </a:r>
          </a:p>
          <a:p>
            <a:r>
              <a:rPr lang="en-US" smtClean="0">
                <a:latin typeface="Arial" charset="0"/>
                <a:cs typeface="Arial" charset="0"/>
              </a:rPr>
              <a:t>unicast data to RP, which distributes down RP-rooted tree</a:t>
            </a:r>
          </a:p>
          <a:p>
            <a:r>
              <a:rPr lang="en-US" smtClean="0">
                <a:latin typeface="Arial" charset="0"/>
                <a:cs typeface="Arial" charset="0"/>
              </a:rPr>
              <a:t>RP can extend mcast tree upstream to source</a:t>
            </a:r>
          </a:p>
          <a:p>
            <a:r>
              <a:rPr lang="en-US" smtClean="0">
                <a:latin typeface="Arial" charset="0"/>
                <a:cs typeface="Arial" charset="0"/>
              </a:rPr>
              <a:t>RP can send </a:t>
            </a:r>
            <a:r>
              <a:rPr lang="en-US" i="1" smtClean="0">
                <a:latin typeface="Arial" charset="0"/>
                <a:cs typeface="Arial" charset="0"/>
              </a:rPr>
              <a:t>stop</a:t>
            </a:r>
            <a:r>
              <a:rPr lang="en-US" smtClean="0">
                <a:latin typeface="Arial" charset="0"/>
                <a:cs typeface="Arial" charset="0"/>
              </a:rPr>
              <a:t> msg if no attached receivers</a:t>
            </a:r>
          </a:p>
          <a:p>
            <a:pPr lvl="1"/>
            <a:r>
              <a:rPr lang="ja-JP" altLang="en-US" smtClean="0">
                <a:latin typeface="Arial" charset="0"/>
                <a:cs typeface="Arial" charset="0"/>
              </a:rPr>
              <a:t>“</a:t>
            </a:r>
            <a:r>
              <a:rPr lang="en-US" altLang="ja-JP" smtClean="0">
                <a:latin typeface="Arial" charset="0"/>
                <a:cs typeface="Arial" charset="0"/>
              </a:rPr>
              <a:t>no one is listening!</a:t>
            </a:r>
            <a:r>
              <a:rPr lang="ja-JP" altLang="en-US" smtClean="0">
                <a:latin typeface="Arial" charset="0"/>
                <a:cs typeface="Arial" charset="0"/>
              </a:rPr>
              <a:t>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9445" name="Text Box 132"/>
          <p:cNvSpPr txBox="1">
            <a:spLocks noChangeArrowheads="1"/>
          </p:cNvSpPr>
          <p:nvPr/>
        </p:nvSpPr>
        <p:spPr bwMode="auto">
          <a:xfrm>
            <a:off x="4970463" y="4491038"/>
            <a:ext cx="1885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all data multicast</a:t>
            </a:r>
          </a:p>
          <a:p>
            <a:r>
              <a:rPr lang="en-US">
                <a:solidFill>
                  <a:srgbClr val="000099"/>
                </a:solidFill>
              </a:rPr>
              <a:t>from rendezvous</a:t>
            </a:r>
          </a:p>
          <a:p>
            <a:r>
              <a:rPr lang="en-US">
                <a:solidFill>
                  <a:srgbClr val="000099"/>
                </a:solidFill>
              </a:rPr>
              <a:t>point</a:t>
            </a:r>
          </a:p>
        </p:txBody>
      </p:sp>
      <p:sp>
        <p:nvSpPr>
          <p:cNvPr id="189446" name="Line 133"/>
          <p:cNvSpPr>
            <a:spLocks noChangeShapeType="1"/>
          </p:cNvSpPr>
          <p:nvPr/>
        </p:nvSpPr>
        <p:spPr bwMode="auto">
          <a:xfrm flipV="1">
            <a:off x="5792788" y="4191000"/>
            <a:ext cx="342900" cy="4191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9447" name="Text Box 134"/>
          <p:cNvSpPr txBox="1">
            <a:spLocks noChangeArrowheads="1"/>
          </p:cNvSpPr>
          <p:nvPr/>
        </p:nvSpPr>
        <p:spPr bwMode="auto">
          <a:xfrm>
            <a:off x="7231063" y="457993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rendezvous</a:t>
            </a:r>
          </a:p>
          <a:p>
            <a:r>
              <a:rPr lang="en-US">
                <a:solidFill>
                  <a:srgbClr val="CC0000"/>
                </a:solidFill>
              </a:rPr>
              <a:t>point</a:t>
            </a:r>
          </a:p>
        </p:txBody>
      </p:sp>
      <p:sp>
        <p:nvSpPr>
          <p:cNvPr id="189448" name="Line 135"/>
          <p:cNvSpPr>
            <a:spLocks noChangeShapeType="1"/>
          </p:cNvSpPr>
          <p:nvPr/>
        </p:nvSpPr>
        <p:spPr bwMode="auto">
          <a:xfrm>
            <a:off x="6919913" y="4133850"/>
            <a:ext cx="403225" cy="536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9449" name="Group 136"/>
          <p:cNvGrpSpPr>
            <a:grpSpLocks/>
          </p:cNvGrpSpPr>
          <p:nvPr/>
        </p:nvGrpSpPr>
        <p:grpSpPr bwMode="auto">
          <a:xfrm>
            <a:off x="4537075" y="1982788"/>
            <a:ext cx="3638550" cy="2768600"/>
            <a:chOff x="2933" y="-149"/>
            <a:chExt cx="2292" cy="1744"/>
          </a:xfrm>
        </p:grpSpPr>
        <p:sp>
          <p:nvSpPr>
            <p:cNvPr id="189451" name="Line 137"/>
            <p:cNvSpPr>
              <a:spLocks noChangeShapeType="1"/>
            </p:cNvSpPr>
            <p:nvPr/>
          </p:nvSpPr>
          <p:spPr bwMode="auto">
            <a:xfrm flipH="1">
              <a:off x="3498" y="1204"/>
              <a:ext cx="7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52" name="Line 138"/>
            <p:cNvSpPr>
              <a:spLocks noChangeShapeType="1"/>
            </p:cNvSpPr>
            <p:nvPr/>
          </p:nvSpPr>
          <p:spPr bwMode="auto">
            <a:xfrm flipH="1" flipV="1">
              <a:off x="4162" y="-34"/>
              <a:ext cx="48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53" name="Text Box 139"/>
            <p:cNvSpPr txBox="1">
              <a:spLocks noChangeArrowheads="1"/>
            </p:cNvSpPr>
            <p:nvPr/>
          </p:nvSpPr>
          <p:spPr bwMode="auto">
            <a:xfrm>
              <a:off x="4362" y="434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9454" name="Line 140"/>
            <p:cNvSpPr>
              <a:spLocks noChangeShapeType="1"/>
            </p:cNvSpPr>
            <p:nvPr/>
          </p:nvSpPr>
          <p:spPr bwMode="auto">
            <a:xfrm>
              <a:off x="3636" y="1068"/>
              <a:ext cx="43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55" name="Line 141"/>
            <p:cNvSpPr>
              <a:spLocks noChangeShapeType="1"/>
            </p:cNvSpPr>
            <p:nvPr/>
          </p:nvSpPr>
          <p:spPr bwMode="auto">
            <a:xfrm>
              <a:off x="4149" y="54"/>
              <a:ext cx="362" cy="15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56" name="Text Box 142"/>
            <p:cNvSpPr txBox="1">
              <a:spLocks noChangeArrowheads="1"/>
            </p:cNvSpPr>
            <p:nvPr/>
          </p:nvSpPr>
          <p:spPr bwMode="auto">
            <a:xfrm>
              <a:off x="3996" y="86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9457" name="Text Box 143"/>
            <p:cNvSpPr txBox="1">
              <a:spLocks noChangeArrowheads="1"/>
            </p:cNvSpPr>
            <p:nvPr/>
          </p:nvSpPr>
          <p:spPr bwMode="auto">
            <a:xfrm>
              <a:off x="3630" y="850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join</a:t>
              </a:r>
            </a:p>
          </p:txBody>
        </p:sp>
        <p:sp>
          <p:nvSpPr>
            <p:cNvPr id="189458" name="Line 144"/>
            <p:cNvSpPr>
              <a:spLocks noChangeShapeType="1"/>
            </p:cNvSpPr>
            <p:nvPr/>
          </p:nvSpPr>
          <p:spPr bwMode="auto">
            <a:xfrm>
              <a:off x="4742" y="793"/>
              <a:ext cx="253" cy="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59" name="Line 145"/>
            <p:cNvSpPr>
              <a:spLocks noChangeShapeType="1"/>
            </p:cNvSpPr>
            <p:nvPr/>
          </p:nvSpPr>
          <p:spPr bwMode="auto">
            <a:xfrm flipV="1">
              <a:off x="3859" y="254"/>
              <a:ext cx="86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0" name="Line 146"/>
            <p:cNvSpPr>
              <a:spLocks noChangeShapeType="1"/>
            </p:cNvSpPr>
            <p:nvPr/>
          </p:nvSpPr>
          <p:spPr bwMode="auto">
            <a:xfrm>
              <a:off x="3692" y="454"/>
              <a:ext cx="537" cy="6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1" name="Line 147"/>
            <p:cNvSpPr>
              <a:spLocks noChangeShapeType="1"/>
            </p:cNvSpPr>
            <p:nvPr/>
          </p:nvSpPr>
          <p:spPr bwMode="auto">
            <a:xfrm>
              <a:off x="4079" y="-22"/>
              <a:ext cx="626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2" name="Line 148"/>
            <p:cNvSpPr>
              <a:spLocks noChangeShapeType="1"/>
            </p:cNvSpPr>
            <p:nvPr/>
          </p:nvSpPr>
          <p:spPr bwMode="auto">
            <a:xfrm flipV="1">
              <a:off x="4396" y="811"/>
              <a:ext cx="339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3" name="Line 149"/>
            <p:cNvSpPr>
              <a:spLocks noChangeShapeType="1"/>
            </p:cNvSpPr>
            <p:nvPr/>
          </p:nvSpPr>
          <p:spPr bwMode="auto">
            <a:xfrm>
              <a:off x="4725" y="321"/>
              <a:ext cx="0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4" name="Line 150"/>
            <p:cNvSpPr>
              <a:spLocks noChangeShapeType="1"/>
            </p:cNvSpPr>
            <p:nvPr/>
          </p:nvSpPr>
          <p:spPr bwMode="auto">
            <a:xfrm>
              <a:off x="3496" y="1102"/>
              <a:ext cx="6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5" name="Line 151"/>
            <p:cNvSpPr>
              <a:spLocks noChangeShapeType="1"/>
            </p:cNvSpPr>
            <p:nvPr/>
          </p:nvSpPr>
          <p:spPr bwMode="auto">
            <a:xfrm flipH="1">
              <a:off x="3405" y="521"/>
              <a:ext cx="235" cy="5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6" name="Line 152"/>
            <p:cNvSpPr>
              <a:spLocks noChangeShapeType="1"/>
            </p:cNvSpPr>
            <p:nvPr/>
          </p:nvSpPr>
          <p:spPr bwMode="auto">
            <a:xfrm flipH="1">
              <a:off x="3687" y="-13"/>
              <a:ext cx="219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67" name="Text Box 153"/>
            <p:cNvSpPr txBox="1">
              <a:spLocks noChangeArrowheads="1"/>
            </p:cNvSpPr>
            <p:nvPr/>
          </p:nvSpPr>
          <p:spPr bwMode="auto">
            <a:xfrm>
              <a:off x="3501" y="-14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R1</a:t>
              </a:r>
            </a:p>
          </p:txBody>
        </p:sp>
        <p:sp>
          <p:nvSpPr>
            <p:cNvPr id="189468" name="Text Box 154"/>
            <p:cNvSpPr txBox="1">
              <a:spLocks noChangeArrowheads="1"/>
            </p:cNvSpPr>
            <p:nvPr/>
          </p:nvSpPr>
          <p:spPr bwMode="auto">
            <a:xfrm>
              <a:off x="3256" y="34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R2</a:t>
              </a:r>
            </a:p>
          </p:txBody>
        </p:sp>
        <p:sp>
          <p:nvSpPr>
            <p:cNvPr id="189469" name="Text Box 155"/>
            <p:cNvSpPr txBox="1">
              <a:spLocks noChangeArrowheads="1"/>
            </p:cNvSpPr>
            <p:nvPr/>
          </p:nvSpPr>
          <p:spPr bwMode="auto">
            <a:xfrm>
              <a:off x="2933" y="97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R3</a:t>
              </a:r>
            </a:p>
          </p:txBody>
        </p:sp>
        <p:sp>
          <p:nvSpPr>
            <p:cNvPr id="189470" name="Text Box 156"/>
            <p:cNvSpPr txBox="1">
              <a:spLocks noChangeArrowheads="1"/>
            </p:cNvSpPr>
            <p:nvPr/>
          </p:nvSpPr>
          <p:spPr bwMode="auto">
            <a:xfrm>
              <a:off x="4600" y="-19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R4</a:t>
              </a:r>
            </a:p>
          </p:txBody>
        </p:sp>
        <p:sp>
          <p:nvSpPr>
            <p:cNvPr id="189471" name="Text Box 157"/>
            <p:cNvSpPr txBox="1">
              <a:spLocks noChangeArrowheads="1"/>
            </p:cNvSpPr>
            <p:nvPr/>
          </p:nvSpPr>
          <p:spPr bwMode="auto">
            <a:xfrm>
              <a:off x="4879" y="69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R5</a:t>
              </a:r>
            </a:p>
          </p:txBody>
        </p:sp>
        <p:sp>
          <p:nvSpPr>
            <p:cNvPr id="189472" name="Text Box 158"/>
            <p:cNvSpPr txBox="1">
              <a:spLocks noChangeArrowheads="1"/>
            </p:cNvSpPr>
            <p:nvPr/>
          </p:nvSpPr>
          <p:spPr bwMode="auto">
            <a:xfrm>
              <a:off x="4101" y="1160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R6</a:t>
              </a:r>
            </a:p>
          </p:txBody>
        </p:sp>
        <p:sp>
          <p:nvSpPr>
            <p:cNvPr id="189473" name="Text Box 159"/>
            <p:cNvSpPr txBox="1">
              <a:spLocks noChangeArrowheads="1"/>
            </p:cNvSpPr>
            <p:nvPr/>
          </p:nvSpPr>
          <p:spPr bwMode="auto">
            <a:xfrm>
              <a:off x="4863" y="136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R7</a:t>
              </a:r>
            </a:p>
          </p:txBody>
        </p:sp>
        <p:grpSp>
          <p:nvGrpSpPr>
            <p:cNvPr id="189474" name="Group 160"/>
            <p:cNvGrpSpPr>
              <a:grpSpLocks/>
            </p:cNvGrpSpPr>
            <p:nvPr/>
          </p:nvGrpSpPr>
          <p:grpSpPr bwMode="auto">
            <a:xfrm>
              <a:off x="3747" y="-99"/>
              <a:ext cx="402" cy="156"/>
              <a:chOff x="4396" y="1245"/>
              <a:chExt cx="672" cy="248"/>
            </a:xfrm>
          </p:grpSpPr>
          <p:sp>
            <p:nvSpPr>
              <p:cNvPr id="18953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53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53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534" name="Group 16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537" name="Freeform 16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38" name="Freeform 16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535" name="Line 16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36" name="Line 16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75" name="Group 169"/>
            <p:cNvGrpSpPr>
              <a:grpSpLocks/>
            </p:cNvGrpSpPr>
            <p:nvPr/>
          </p:nvGrpSpPr>
          <p:grpSpPr bwMode="auto">
            <a:xfrm>
              <a:off x="4518" y="201"/>
              <a:ext cx="402" cy="156"/>
              <a:chOff x="4396" y="1245"/>
              <a:chExt cx="672" cy="248"/>
            </a:xfrm>
          </p:grpSpPr>
          <p:sp>
            <p:nvSpPr>
              <p:cNvPr id="18952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52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52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526" name="Group 17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529" name="Freeform 17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30" name="Freeform 17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527" name="Line 176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28" name="Line 17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76" name="Group 178"/>
            <p:cNvGrpSpPr>
              <a:grpSpLocks/>
            </p:cNvGrpSpPr>
            <p:nvPr/>
          </p:nvGrpSpPr>
          <p:grpSpPr bwMode="auto">
            <a:xfrm>
              <a:off x="4094" y="1014"/>
              <a:ext cx="402" cy="156"/>
              <a:chOff x="4396" y="1245"/>
              <a:chExt cx="672" cy="248"/>
            </a:xfrm>
          </p:grpSpPr>
          <p:sp>
            <p:nvSpPr>
              <p:cNvPr id="1895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5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5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518" name="Group 18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521" name="Freeform 18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22" name="Freeform 18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519" name="Line 18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20" name="Line 18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77" name="Oval 407"/>
            <p:cNvSpPr>
              <a:spLocks noChangeArrowheads="1"/>
            </p:cNvSpPr>
            <p:nvPr/>
          </p:nvSpPr>
          <p:spPr bwMode="auto">
            <a:xfrm>
              <a:off x="3208" y="1081"/>
              <a:ext cx="398" cy="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189478" name="Rectangle 410"/>
            <p:cNvSpPr>
              <a:spLocks noChangeArrowheads="1"/>
            </p:cNvSpPr>
            <p:nvPr/>
          </p:nvSpPr>
          <p:spPr bwMode="auto">
            <a:xfrm>
              <a:off x="3208" y="1071"/>
              <a:ext cx="400" cy="54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189479" name="Oval 411"/>
            <p:cNvSpPr>
              <a:spLocks noChangeArrowheads="1"/>
            </p:cNvSpPr>
            <p:nvPr/>
          </p:nvSpPr>
          <p:spPr bwMode="auto">
            <a:xfrm>
              <a:off x="3206" y="1012"/>
              <a:ext cx="399" cy="10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189480" name="Group 190"/>
            <p:cNvGrpSpPr>
              <a:grpSpLocks/>
            </p:cNvGrpSpPr>
            <p:nvPr/>
          </p:nvGrpSpPr>
          <p:grpSpPr bwMode="auto">
            <a:xfrm>
              <a:off x="3286" y="1038"/>
              <a:ext cx="226" cy="48"/>
              <a:chOff x="2468" y="1332"/>
              <a:chExt cx="310" cy="60"/>
            </a:xfrm>
          </p:grpSpPr>
          <p:sp>
            <p:nvSpPr>
              <p:cNvPr id="189513" name="Freeform 1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4" name="Freeform 1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81" name="Line 193"/>
            <p:cNvSpPr>
              <a:spLocks noChangeShapeType="1"/>
            </p:cNvSpPr>
            <p:nvPr/>
          </p:nvSpPr>
          <p:spPr bwMode="auto">
            <a:xfrm>
              <a:off x="3208" y="106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482" name="Line 194"/>
            <p:cNvSpPr>
              <a:spLocks noChangeShapeType="1"/>
            </p:cNvSpPr>
            <p:nvPr/>
          </p:nvSpPr>
          <p:spPr bwMode="auto">
            <a:xfrm>
              <a:off x="3605" y="1063"/>
              <a:ext cx="0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483" name="Group 195"/>
            <p:cNvGrpSpPr>
              <a:grpSpLocks/>
            </p:cNvGrpSpPr>
            <p:nvPr/>
          </p:nvGrpSpPr>
          <p:grpSpPr bwMode="auto">
            <a:xfrm>
              <a:off x="3540" y="404"/>
              <a:ext cx="390" cy="169"/>
              <a:chOff x="4396" y="1245"/>
              <a:chExt cx="672" cy="248"/>
            </a:xfrm>
          </p:grpSpPr>
          <p:sp>
            <p:nvSpPr>
              <p:cNvPr id="18950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50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50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508" name="Group 1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511" name="Freeform 2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12" name="Freeform 2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509" name="Line 20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0" name="Line 2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84" name="Group 204"/>
            <p:cNvGrpSpPr>
              <a:grpSpLocks/>
            </p:cNvGrpSpPr>
            <p:nvPr/>
          </p:nvGrpSpPr>
          <p:grpSpPr bwMode="auto">
            <a:xfrm>
              <a:off x="4500" y="725"/>
              <a:ext cx="390" cy="169"/>
              <a:chOff x="4396" y="1245"/>
              <a:chExt cx="672" cy="248"/>
            </a:xfrm>
          </p:grpSpPr>
          <p:sp>
            <p:nvSpPr>
              <p:cNvPr id="18949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49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49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500" name="Group 2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503" name="Freeform 2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04" name="Freeform 2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501" name="Line 21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02" name="Line 2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85" name="Group 213"/>
            <p:cNvGrpSpPr>
              <a:grpSpLocks/>
            </p:cNvGrpSpPr>
            <p:nvPr/>
          </p:nvGrpSpPr>
          <p:grpSpPr bwMode="auto">
            <a:xfrm>
              <a:off x="4835" y="1208"/>
              <a:ext cx="390" cy="169"/>
              <a:chOff x="4396" y="1245"/>
              <a:chExt cx="672" cy="248"/>
            </a:xfrm>
          </p:grpSpPr>
          <p:sp>
            <p:nvSpPr>
              <p:cNvPr id="18948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18949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8949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189492" name="Group 21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89495" name="Freeform 21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96" name="Freeform 21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493" name="Line 22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4" name="Line 221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86" name="Freeform 222"/>
            <p:cNvSpPr>
              <a:spLocks/>
            </p:cNvSpPr>
            <p:nvPr/>
          </p:nvSpPr>
          <p:spPr bwMode="auto">
            <a:xfrm>
              <a:off x="4417" y="342"/>
              <a:ext cx="264" cy="663"/>
            </a:xfrm>
            <a:custGeom>
              <a:avLst/>
              <a:gdLst>
                <a:gd name="T0" fmla="*/ 260 w 264"/>
                <a:gd name="T1" fmla="*/ 0 h 663"/>
                <a:gd name="T2" fmla="*/ 264 w 264"/>
                <a:gd name="T3" fmla="*/ 431 h 663"/>
                <a:gd name="T4" fmla="*/ 0 w 264"/>
                <a:gd name="T5" fmla="*/ 663 h 663"/>
                <a:gd name="T6" fmla="*/ 0 60000 65536"/>
                <a:gd name="T7" fmla="*/ 0 60000 65536"/>
                <a:gd name="T8" fmla="*/ 0 60000 65536"/>
                <a:gd name="T9" fmla="*/ 0 w 264"/>
                <a:gd name="T10" fmla="*/ 0 h 663"/>
                <a:gd name="T11" fmla="*/ 264 w 264"/>
                <a:gd name="T12" fmla="*/ 663 h 6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663">
                  <a:moveTo>
                    <a:pt x="260" y="0"/>
                  </a:moveTo>
                  <a:lnTo>
                    <a:pt x="264" y="431"/>
                  </a:lnTo>
                  <a:lnTo>
                    <a:pt x="0" y="663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87" name="Line 223"/>
            <p:cNvSpPr>
              <a:spLocks noChangeShapeType="1"/>
            </p:cNvSpPr>
            <p:nvPr/>
          </p:nvSpPr>
          <p:spPr bwMode="auto">
            <a:xfrm flipV="1">
              <a:off x="4798" y="316"/>
              <a:ext cx="0" cy="3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9488" name="Line 224"/>
            <p:cNvSpPr>
              <a:spLocks noChangeShapeType="1"/>
            </p:cNvSpPr>
            <p:nvPr/>
          </p:nvSpPr>
          <p:spPr bwMode="auto">
            <a:xfrm flipV="1">
              <a:off x="4402" y="794"/>
              <a:ext cx="448" cy="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7466" name="Rectangle 226"/>
          <p:cNvSpPr>
            <a:spLocks noGrp="1" noChangeArrowheads="1"/>
          </p:cNvSpPr>
          <p:nvPr>
            <p:ph type="title"/>
          </p:nvPr>
        </p:nvSpPr>
        <p:spPr>
          <a:xfrm>
            <a:off x="814388" y="260350"/>
            <a:ext cx="461645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PIM - sparse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90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4-</a:t>
            </a:r>
            <a:fld id="{B2B015E7-F4FE-42DC-9D0F-1D459B20C23E}" type="slidenum">
              <a:rPr lang="en-US" smtClean="0">
                <a:ea typeface="MS PGothic" pitchFamily="34" charset="-128"/>
              </a:rPr>
              <a:pPr/>
              <a:t>96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3810000" cy="2617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4.3 what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altLang="ja-JP" sz="2400" smtClean="0">
                <a:latin typeface="Arial" charset="0"/>
                <a:cs typeface="Arial" charset="0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4.4 IP: Internet Protocol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datagram format, IPv4 addressing, ICMP, IPv6</a:t>
            </a:r>
          </a:p>
        </p:txBody>
      </p:sp>
      <p:sp>
        <p:nvSpPr>
          <p:cNvPr id="1904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3810000" cy="2695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4.5 routing algorithms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link state, distance vector, 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4.6 routing in the Internet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RIP, OSPF, 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4.7 broadcast and multicast routing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190470" name="Rectangle 2"/>
          <p:cNvSpPr>
            <a:spLocks noChangeArrowheads="1"/>
          </p:cNvSpPr>
          <p:nvPr/>
        </p:nvSpPr>
        <p:spPr bwMode="auto">
          <a:xfrm>
            <a:off x="588963" y="2524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4: Summary</a:t>
            </a:r>
            <a:endParaRPr lang="en-US" sz="4400" i="1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90471" name="Rectangle 9"/>
          <p:cNvSpPr>
            <a:spLocks noChangeArrowheads="1"/>
          </p:cNvSpPr>
          <p:nvPr/>
        </p:nvSpPr>
        <p:spPr bwMode="auto">
          <a:xfrm>
            <a:off x="588963" y="4165600"/>
            <a:ext cx="80645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understand principles behind network layer services: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network layer service models, forwarding versus routing how a router works, routing (path selection), broadcast, multicast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instantiation, implementation in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18346</TotalTime>
  <Words>6427</Words>
  <Application>Microsoft Office PowerPoint</Application>
  <PresentationFormat>On-screen Show (4:3)</PresentationFormat>
  <Paragraphs>1614</Paragraphs>
  <Slides>96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Default Design</vt:lpstr>
      <vt:lpstr>1_Default Design</vt:lpstr>
      <vt:lpstr>2_Default Design</vt:lpstr>
      <vt:lpstr>Blends</vt:lpstr>
      <vt:lpstr>PowerPoint Presentation</vt:lpstr>
      <vt:lpstr>PowerPoint Presentation</vt:lpstr>
      <vt:lpstr>Interplay between routing, forwarding</vt:lpstr>
      <vt:lpstr>Graph abstraction</vt:lpstr>
      <vt:lpstr>Graph abstraction: costs</vt:lpstr>
      <vt:lpstr>Routing algorithm classification</vt:lpstr>
      <vt:lpstr>PowerPoint Presentation</vt:lpstr>
      <vt:lpstr>PowerPoint Presentation</vt:lpstr>
      <vt:lpstr>Distance Vector vs. Link State</vt:lpstr>
      <vt:lpstr>PowerPoint Presentation</vt:lpstr>
      <vt:lpstr>A Link-State Routing Algorithm</vt:lpstr>
      <vt:lpstr>Dijsktra’s Algorithm</vt:lpstr>
      <vt:lpstr>Dijkstra’s Algorithm</vt:lpstr>
      <vt:lpstr>PowerPoint Presentation</vt:lpstr>
      <vt:lpstr>Dijkstra’s algorithm: example (2) </vt:lpstr>
      <vt:lpstr>Dijkstra’s algorithm, discussion</vt:lpstr>
      <vt:lpstr>A pathology of LS</vt:lpstr>
      <vt:lpstr>a pathology of LS</vt:lpstr>
      <vt:lpstr>PowerPoint Presentation</vt:lpstr>
      <vt:lpstr>Complexity and Oscillations</vt:lpstr>
      <vt:lpstr>PowerPoint Presentation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Presentation</vt:lpstr>
      <vt:lpstr>Bellman-Ford Algorithm</vt:lpstr>
      <vt:lpstr>PowerPoint Presentation</vt:lpstr>
      <vt:lpstr>PowerPoint Presentation</vt:lpstr>
      <vt:lpstr>PowerPoint Presentation</vt:lpstr>
      <vt:lpstr>PowerPoint Presentation</vt:lpstr>
      <vt:lpstr>Counting to Infinity Problem</vt:lpstr>
      <vt:lpstr>Distance vector: link cost changes</vt:lpstr>
      <vt:lpstr>Distance vector: link cost changes</vt:lpstr>
      <vt:lpstr>Distance-Vector Algorithm: Adding Poisoned Reverse</vt:lpstr>
      <vt:lpstr>Comparison of LS and DV algorithms</vt:lpstr>
      <vt:lpstr>Summary</vt:lpstr>
      <vt:lpstr>PowerPoint Presentation</vt:lpstr>
      <vt:lpstr>PowerPoint Presentation</vt:lpstr>
      <vt:lpstr>Autonomous Systems</vt:lpstr>
      <vt:lpstr>Routing Protocols</vt:lpstr>
      <vt:lpstr>Routing Information Protocol</vt:lpstr>
      <vt:lpstr>Shortcomings of RIP</vt:lpstr>
      <vt:lpstr>Open Shortest Path First (OSPF)</vt:lpstr>
      <vt:lpstr>PowerPoint Presentation</vt:lpstr>
      <vt:lpstr>PowerPoint Presentation</vt:lpstr>
      <vt:lpstr>Router Types</vt:lpstr>
      <vt:lpstr>PowerPoint Presentation</vt:lpstr>
      <vt:lpstr>Maintaining the Database</vt:lpstr>
      <vt:lpstr>Open Shortest Path First (OSPF)</vt:lpstr>
      <vt:lpstr>OSPF Areas</vt:lpstr>
      <vt:lpstr>Border Gateway Protocol</vt:lpstr>
      <vt:lpstr>BGP Operations</vt:lpstr>
      <vt:lpstr>BGP routing policy</vt:lpstr>
      <vt:lpstr>BGP routing policy (2)</vt:lpstr>
      <vt:lpstr>Why different Intra-, Inter-AS routing ? </vt:lpstr>
      <vt:lpstr>Summary</vt:lpstr>
      <vt:lpstr>PowerPoint Presentation</vt:lpstr>
      <vt:lpstr>ICMP</vt:lpstr>
      <vt:lpstr>ICMP: Message Types</vt:lpstr>
      <vt:lpstr>ICMP Messages</vt:lpstr>
      <vt:lpstr>PowerPoint Presentation</vt:lpstr>
      <vt:lpstr>Network Management</vt:lpstr>
      <vt:lpstr>What is Network Management?</vt:lpstr>
      <vt:lpstr>Components of Network Management</vt:lpstr>
      <vt:lpstr>How is Network Managed?</vt:lpstr>
      <vt:lpstr>Example of Network Management</vt:lpstr>
      <vt:lpstr>PowerPoint Presentation</vt:lpstr>
      <vt:lpstr>SNMP protocol</vt:lpstr>
      <vt:lpstr>SNMP Message Formats </vt:lpstr>
      <vt:lpstr>SNMP Summary</vt:lpstr>
      <vt:lpstr>Network Layer Summary</vt:lpstr>
      <vt:lpstr>PowerPoint Presentation</vt:lpstr>
      <vt:lpstr>Broadcast routing</vt:lpstr>
      <vt:lpstr>In-network duplication</vt:lpstr>
      <vt:lpstr>Spanning tree</vt:lpstr>
      <vt:lpstr>Spanning tree: creation</vt:lpstr>
      <vt:lpstr>Multicast routing: problem statement</vt:lpstr>
      <vt:lpstr>Approaches for building mcast trees</vt:lpstr>
      <vt:lpstr>Shortest path tree</vt:lpstr>
      <vt:lpstr>Reverse path forwarding</vt:lpstr>
      <vt:lpstr>Reverse path forwarding: example</vt:lpstr>
      <vt:lpstr>Reverse path forwarding: pruning</vt:lpstr>
      <vt:lpstr>Shared-tree: steiner tree</vt:lpstr>
      <vt:lpstr>Center-based trees</vt:lpstr>
      <vt:lpstr>Center-based trees: example</vt:lpstr>
      <vt:lpstr>Internet Multicasting Routing: DVMRP</vt:lpstr>
      <vt:lpstr>DVMRP: continued…</vt:lpstr>
      <vt:lpstr>Tunneling</vt:lpstr>
      <vt:lpstr>PIM: Protocol Independent Multicast</vt:lpstr>
      <vt:lpstr>Consequences of sparse-dense dichotomy: </vt:lpstr>
      <vt:lpstr>PIM- dense mode</vt:lpstr>
      <vt:lpstr>PIM - sparse mode</vt:lpstr>
      <vt:lpstr>PIM - sparse mode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ICT-01</cp:lastModifiedBy>
  <cp:revision>449</cp:revision>
  <dcterms:created xsi:type="dcterms:W3CDTF">1999-10-08T19:08:27Z</dcterms:created>
  <dcterms:modified xsi:type="dcterms:W3CDTF">2019-05-02T02:31:57Z</dcterms:modified>
</cp:coreProperties>
</file>