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1"/>
    <p:sldMasterId id="2147484028" r:id="rId2"/>
  </p:sldMasterIdLst>
  <p:notesMasterIdLst>
    <p:notesMasterId r:id="rId121"/>
  </p:notesMasterIdLst>
  <p:sldIdLst>
    <p:sldId id="500" r:id="rId3"/>
    <p:sldId id="502" r:id="rId4"/>
    <p:sldId id="503" r:id="rId5"/>
    <p:sldId id="989" r:id="rId6"/>
    <p:sldId id="504" r:id="rId7"/>
    <p:sldId id="990" r:id="rId8"/>
    <p:sldId id="991" r:id="rId9"/>
    <p:sldId id="506" r:id="rId10"/>
    <p:sldId id="507" r:id="rId11"/>
    <p:sldId id="982" r:id="rId12"/>
    <p:sldId id="983" r:id="rId13"/>
    <p:sldId id="984" r:id="rId14"/>
    <p:sldId id="985" r:id="rId15"/>
    <p:sldId id="986" r:id="rId16"/>
    <p:sldId id="987" r:id="rId17"/>
    <p:sldId id="988" r:id="rId18"/>
    <p:sldId id="508" r:id="rId19"/>
    <p:sldId id="509" r:id="rId20"/>
    <p:sldId id="607" r:id="rId21"/>
    <p:sldId id="1006" r:id="rId22"/>
    <p:sldId id="1007" r:id="rId23"/>
    <p:sldId id="1008" r:id="rId24"/>
    <p:sldId id="1009" r:id="rId25"/>
    <p:sldId id="1010" r:id="rId26"/>
    <p:sldId id="1042" r:id="rId27"/>
    <p:sldId id="1043" r:id="rId28"/>
    <p:sldId id="1011" r:id="rId29"/>
    <p:sldId id="1013" r:id="rId30"/>
    <p:sldId id="1012" r:id="rId31"/>
    <p:sldId id="1014" r:id="rId32"/>
    <p:sldId id="1015" r:id="rId33"/>
    <p:sldId id="1016" r:id="rId34"/>
    <p:sldId id="1017" r:id="rId35"/>
    <p:sldId id="1018" r:id="rId36"/>
    <p:sldId id="1019" r:id="rId37"/>
    <p:sldId id="511" r:id="rId38"/>
    <p:sldId id="1021" r:id="rId39"/>
    <p:sldId id="1020" r:id="rId40"/>
    <p:sldId id="512" r:id="rId41"/>
    <p:sldId id="1023" r:id="rId42"/>
    <p:sldId id="896" r:id="rId43"/>
    <p:sldId id="1022" r:id="rId44"/>
    <p:sldId id="895" r:id="rId45"/>
    <p:sldId id="1024" r:id="rId46"/>
    <p:sldId id="897" r:id="rId47"/>
    <p:sldId id="515" r:id="rId48"/>
    <p:sldId id="898" r:id="rId49"/>
    <p:sldId id="899" r:id="rId50"/>
    <p:sldId id="619" r:id="rId51"/>
    <p:sldId id="608" r:id="rId52"/>
    <p:sldId id="609" r:id="rId53"/>
    <p:sldId id="610" r:id="rId54"/>
    <p:sldId id="1039" r:id="rId55"/>
    <p:sldId id="648" r:id="rId56"/>
    <p:sldId id="611" r:id="rId57"/>
    <p:sldId id="612" r:id="rId58"/>
    <p:sldId id="613" r:id="rId59"/>
    <p:sldId id="614" r:id="rId60"/>
    <p:sldId id="615" r:id="rId61"/>
    <p:sldId id="616" r:id="rId62"/>
    <p:sldId id="617" r:id="rId63"/>
    <p:sldId id="618" r:id="rId64"/>
    <p:sldId id="620" r:id="rId65"/>
    <p:sldId id="517" r:id="rId66"/>
    <p:sldId id="693" r:id="rId67"/>
    <p:sldId id="518" r:id="rId68"/>
    <p:sldId id="519" r:id="rId69"/>
    <p:sldId id="520" r:id="rId70"/>
    <p:sldId id="521" r:id="rId71"/>
    <p:sldId id="1040" r:id="rId72"/>
    <p:sldId id="1041" r:id="rId73"/>
    <p:sldId id="621" r:id="rId74"/>
    <p:sldId id="622" r:id="rId75"/>
    <p:sldId id="623" r:id="rId76"/>
    <p:sldId id="692" r:id="rId77"/>
    <p:sldId id="523" r:id="rId78"/>
    <p:sldId id="657" r:id="rId79"/>
    <p:sldId id="658" r:id="rId80"/>
    <p:sldId id="659" r:id="rId81"/>
    <p:sldId id="661" r:id="rId82"/>
    <p:sldId id="904" r:id="rId83"/>
    <p:sldId id="660" r:id="rId84"/>
    <p:sldId id="662" r:id="rId85"/>
    <p:sldId id="663" r:id="rId86"/>
    <p:sldId id="664" r:id="rId87"/>
    <p:sldId id="665" r:id="rId88"/>
    <p:sldId id="524" r:id="rId89"/>
    <p:sldId id="525" r:id="rId90"/>
    <p:sldId id="526" r:id="rId91"/>
    <p:sldId id="911" r:id="rId92"/>
    <p:sldId id="1061" r:id="rId93"/>
    <p:sldId id="1066" r:id="rId94"/>
    <p:sldId id="1063" r:id="rId95"/>
    <p:sldId id="1064" r:id="rId96"/>
    <p:sldId id="1065" r:id="rId97"/>
    <p:sldId id="675" r:id="rId98"/>
    <p:sldId id="1053" r:id="rId99"/>
    <p:sldId id="1054" r:id="rId100"/>
    <p:sldId id="1055" r:id="rId101"/>
    <p:sldId id="1056" r:id="rId102"/>
    <p:sldId id="1057" r:id="rId103"/>
    <p:sldId id="1058" r:id="rId104"/>
    <p:sldId id="901" r:id="rId105"/>
    <p:sldId id="902" r:id="rId106"/>
    <p:sldId id="748" r:id="rId107"/>
    <p:sldId id="753" r:id="rId108"/>
    <p:sldId id="980" r:id="rId109"/>
    <p:sldId id="752" r:id="rId110"/>
    <p:sldId id="754" r:id="rId111"/>
    <p:sldId id="981" r:id="rId112"/>
    <p:sldId id="650" r:id="rId113"/>
    <p:sldId id="1046" r:id="rId114"/>
    <p:sldId id="1047" r:id="rId115"/>
    <p:sldId id="1048" r:id="rId116"/>
    <p:sldId id="1049" r:id="rId117"/>
    <p:sldId id="1050" r:id="rId118"/>
    <p:sldId id="1051" r:id="rId119"/>
    <p:sldId id="1052" r:id="rId1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Times New Roman" pitchFamily="18" charset="0"/>
      </a:defRPr>
    </a:lvl1pPr>
    <a:lvl2pPr marL="457200" algn="l" rtl="0" fontAlgn="base">
      <a:spcBef>
        <a:spcPct val="0"/>
      </a:spcBef>
      <a:spcAft>
        <a:spcPct val="0"/>
      </a:spcAft>
      <a:defRPr sz="2400"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sz="2400"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sz="2400"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sz="2400" kern="1200">
        <a:solidFill>
          <a:schemeClr val="tx1"/>
        </a:solidFill>
        <a:latin typeface="Tahoma" pitchFamily="34" charset="0"/>
        <a:ea typeface="+mn-ea"/>
        <a:cs typeface="Times New Roman" pitchFamily="18" charset="0"/>
      </a:defRPr>
    </a:lvl5pPr>
    <a:lvl6pPr marL="2286000" algn="l" defTabSz="914400" rtl="0" eaLnBrk="1" latinLnBrk="0" hangingPunct="1">
      <a:defRPr sz="2400" kern="1200">
        <a:solidFill>
          <a:schemeClr val="tx1"/>
        </a:solidFill>
        <a:latin typeface="Tahoma" pitchFamily="34" charset="0"/>
        <a:ea typeface="+mn-ea"/>
        <a:cs typeface="Times New Roman" pitchFamily="18" charset="0"/>
      </a:defRPr>
    </a:lvl6pPr>
    <a:lvl7pPr marL="2743200" algn="l" defTabSz="914400" rtl="0" eaLnBrk="1" latinLnBrk="0" hangingPunct="1">
      <a:defRPr sz="2400" kern="1200">
        <a:solidFill>
          <a:schemeClr val="tx1"/>
        </a:solidFill>
        <a:latin typeface="Tahoma" pitchFamily="34" charset="0"/>
        <a:ea typeface="+mn-ea"/>
        <a:cs typeface="Times New Roman" pitchFamily="18" charset="0"/>
      </a:defRPr>
    </a:lvl7pPr>
    <a:lvl8pPr marL="3200400" algn="l" defTabSz="914400" rtl="0" eaLnBrk="1" latinLnBrk="0" hangingPunct="1">
      <a:defRPr sz="2400" kern="1200">
        <a:solidFill>
          <a:schemeClr val="tx1"/>
        </a:solidFill>
        <a:latin typeface="Tahoma" pitchFamily="34" charset="0"/>
        <a:ea typeface="+mn-ea"/>
        <a:cs typeface="Times New Roman" pitchFamily="18" charset="0"/>
      </a:defRPr>
    </a:lvl8pPr>
    <a:lvl9pPr marL="3657600" algn="l" defTabSz="914400" rtl="0" eaLnBrk="1" latinLnBrk="0" hangingPunct="1">
      <a:defRPr sz="2400" kern="1200">
        <a:solidFill>
          <a:schemeClr val="tx1"/>
        </a:solidFill>
        <a:latin typeface="Tahoma" pitchFamily="34" charset="0"/>
        <a:ea typeface="+mn-ea"/>
        <a:cs typeface="Times New Roman" pitchFamily="18"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FF"/>
    <a:srgbClr val="008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00" autoAdjust="0"/>
    <p:restoredTop sz="88787" autoAdjust="0"/>
  </p:normalViewPr>
  <p:slideViewPr>
    <p:cSldViewPr>
      <p:cViewPr varScale="1">
        <p:scale>
          <a:sx n="60" d="100"/>
          <a:sy n="60" d="100"/>
        </p:scale>
        <p:origin x="-94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60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cs typeface="Times New Roman" pitchFamily="18" charset="0"/>
              </a:defRPr>
            </a:lvl1pPr>
          </a:lstStyle>
          <a:p>
            <a:pPr>
              <a:defRPr/>
            </a:pPr>
            <a:endParaRPr lang="en-US"/>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Times New Roman" pitchFamily="18" charset="0"/>
              </a:defRPr>
            </a:lvl1pPr>
          </a:lstStyle>
          <a:p>
            <a:pPr>
              <a:defRPr/>
            </a:pPr>
            <a:endParaRPr lang="en-US"/>
          </a:p>
        </p:txBody>
      </p:sp>
      <p:sp>
        <p:nvSpPr>
          <p:cNvPr id="3625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cs typeface="Times New Roman" pitchFamily="18" charset="0"/>
              </a:defRPr>
            </a:lvl1pPr>
          </a:lstStyle>
          <a:p>
            <a:pPr>
              <a:defRPr/>
            </a:pPr>
            <a:endParaRPr lang="en-US"/>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Times New Roman" pitchFamily="18" charset="0"/>
              </a:defRPr>
            </a:lvl1pPr>
          </a:lstStyle>
          <a:p>
            <a:pPr>
              <a:defRPr/>
            </a:pPr>
            <a:fld id="{AE58C396-031A-465F-8B62-F39BEBC448B8}" type="slidenum">
              <a:rPr lang="en-US"/>
              <a:pPr>
                <a:defRPr/>
              </a:pPr>
              <a:t>‹#›</a:t>
            </a:fld>
            <a:endParaRPr lang="en-US"/>
          </a:p>
        </p:txBody>
      </p:sp>
    </p:spTree>
    <p:extLst>
      <p:ext uri="{BB962C8B-B14F-4D97-AF65-F5344CB8AC3E}">
        <p14:creationId xmlns:p14="http://schemas.microsoft.com/office/powerpoint/2010/main" val="2927353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CFBEBBEF-2FBF-463F-A996-18305727CA98}" type="slidenum">
              <a:rPr lang="en-US" sz="1200" smtClean="0"/>
              <a:pPr eaLnBrk="1" hangingPunct="1"/>
              <a:t>2</a:t>
            </a:fld>
            <a:endParaRPr lang="en-US" sz="1200" smtClean="0"/>
          </a:p>
        </p:txBody>
      </p:sp>
      <p:sp>
        <p:nvSpPr>
          <p:cNvPr id="363523" name="Rectangle 2"/>
          <p:cNvSpPr>
            <a:spLocks noGrp="1" noRot="1" noChangeAspect="1" noChangeArrowheads="1" noTextEdit="1"/>
          </p:cNvSpPr>
          <p:nvPr>
            <p:ph type="sldImg"/>
          </p:nvPr>
        </p:nvSpPr>
        <p:spPr>
          <a:ln/>
        </p:spPr>
      </p:sp>
      <p:sp>
        <p:nvSpPr>
          <p:cNvPr id="363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51345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3028B7B4-A35E-4F9C-AADC-84837A966C40}" type="slidenum">
              <a:rPr lang="en-US" sz="1200" smtClean="0"/>
              <a:pPr eaLnBrk="1" hangingPunct="1"/>
              <a:t>11</a:t>
            </a:fld>
            <a:endParaRPr lang="en-US" sz="1200" smtClean="0"/>
          </a:p>
        </p:txBody>
      </p:sp>
      <p:sp>
        <p:nvSpPr>
          <p:cNvPr id="372739" name="Rectangle 2"/>
          <p:cNvSpPr>
            <a:spLocks noGrp="1" noRot="1" noChangeAspect="1" noChangeArrowheads="1" noTextEdit="1"/>
          </p:cNvSpPr>
          <p:nvPr>
            <p:ph type="sldImg"/>
          </p:nvPr>
        </p:nvSpPr>
        <p:spPr>
          <a:ln/>
        </p:spPr>
      </p:sp>
      <p:sp>
        <p:nvSpPr>
          <p:cNvPr id="372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790811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D972C0A9-447B-415E-9FC7-5DD1301E976B}" type="slidenum">
              <a:rPr lang="en-US" sz="1200" smtClean="0"/>
              <a:pPr eaLnBrk="1" hangingPunct="1"/>
              <a:t>12</a:t>
            </a:fld>
            <a:endParaRPr lang="en-US" sz="1200" smtClean="0"/>
          </a:p>
        </p:txBody>
      </p:sp>
      <p:sp>
        <p:nvSpPr>
          <p:cNvPr id="373763" name="Rectangle 2"/>
          <p:cNvSpPr>
            <a:spLocks noGrp="1" noRot="1" noChangeAspect="1" noChangeArrowheads="1" noTextEdit="1"/>
          </p:cNvSpPr>
          <p:nvPr>
            <p:ph type="sldImg"/>
          </p:nvPr>
        </p:nvSpPr>
        <p:spPr>
          <a:ln/>
        </p:spPr>
      </p:sp>
      <p:sp>
        <p:nvSpPr>
          <p:cNvPr id="373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412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523699A9-FA93-4869-A134-2E41F85BE35F}" type="slidenum">
              <a:rPr lang="en-US" sz="1200" smtClean="0"/>
              <a:pPr eaLnBrk="1" hangingPunct="1"/>
              <a:t>13</a:t>
            </a:fld>
            <a:endParaRPr lang="en-US" sz="1200" smtClean="0"/>
          </a:p>
        </p:txBody>
      </p:sp>
      <p:sp>
        <p:nvSpPr>
          <p:cNvPr id="374787" name="Rectangle 2"/>
          <p:cNvSpPr>
            <a:spLocks noGrp="1" noRot="1" noChangeAspect="1" noChangeArrowheads="1" noTextEdit="1"/>
          </p:cNvSpPr>
          <p:nvPr>
            <p:ph type="sldImg"/>
          </p:nvPr>
        </p:nvSpPr>
        <p:spPr>
          <a:ln/>
        </p:spPr>
      </p:sp>
      <p:sp>
        <p:nvSpPr>
          <p:cNvPr id="374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84975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71E8798C-C7E0-495C-9D2E-CCF9A813F267}" type="slidenum">
              <a:rPr lang="en-US" sz="1200" smtClean="0"/>
              <a:pPr eaLnBrk="1" hangingPunct="1"/>
              <a:t>14</a:t>
            </a:fld>
            <a:endParaRPr lang="en-US" sz="1200" smtClean="0"/>
          </a:p>
        </p:txBody>
      </p:sp>
      <p:sp>
        <p:nvSpPr>
          <p:cNvPr id="375811" name="Rectangle 2"/>
          <p:cNvSpPr>
            <a:spLocks noGrp="1" noRot="1" noChangeAspect="1" noChangeArrowheads="1" noTextEdit="1"/>
          </p:cNvSpPr>
          <p:nvPr>
            <p:ph type="sldImg"/>
          </p:nvPr>
        </p:nvSpPr>
        <p:spPr>
          <a:ln/>
        </p:spPr>
      </p:sp>
      <p:sp>
        <p:nvSpPr>
          <p:cNvPr id="375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96310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969FB520-030F-4D61-AB52-B7AF7F5A181F}" type="slidenum">
              <a:rPr lang="en-US" sz="1200" smtClean="0"/>
              <a:pPr eaLnBrk="1" hangingPunct="1"/>
              <a:t>15</a:t>
            </a:fld>
            <a:endParaRPr lang="en-US" sz="1200" smtClean="0"/>
          </a:p>
        </p:txBody>
      </p:sp>
      <p:sp>
        <p:nvSpPr>
          <p:cNvPr id="376835" name="Rectangle 2"/>
          <p:cNvSpPr>
            <a:spLocks noGrp="1" noRot="1" noChangeAspect="1" noChangeArrowheads="1" noTextEdit="1"/>
          </p:cNvSpPr>
          <p:nvPr>
            <p:ph type="sldImg"/>
          </p:nvPr>
        </p:nvSpPr>
        <p:spPr>
          <a:ln/>
        </p:spPr>
      </p:sp>
      <p:sp>
        <p:nvSpPr>
          <p:cNvPr id="376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3363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C6BB7F57-17DA-45C8-B079-066F3657CF0C}" type="slidenum">
              <a:rPr lang="en-US" sz="1200" smtClean="0"/>
              <a:pPr eaLnBrk="1" hangingPunct="1"/>
              <a:t>16</a:t>
            </a:fld>
            <a:endParaRPr lang="en-US" sz="1200" smtClean="0"/>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82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CFF7F847-D98F-46DA-B19A-1005BD3C9BF4}" type="slidenum">
              <a:rPr lang="en-US" sz="1200" smtClean="0"/>
              <a:pPr eaLnBrk="1" hangingPunct="1"/>
              <a:t>17</a:t>
            </a:fld>
            <a:endParaRPr lang="en-US" sz="1200" smtClean="0"/>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36706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DDC6F6A5-B932-4657-A72F-48D77827450B}" type="slidenum">
              <a:rPr lang="en-US" sz="1200" smtClean="0"/>
              <a:pPr eaLnBrk="1" hangingPunct="1"/>
              <a:t>18</a:t>
            </a:fld>
            <a:endParaRPr lang="en-US" sz="1200" smtClean="0"/>
          </a:p>
        </p:txBody>
      </p:sp>
      <p:sp>
        <p:nvSpPr>
          <p:cNvPr id="380931" name="Rectangle 2"/>
          <p:cNvSpPr>
            <a:spLocks noGrp="1" noRot="1" noChangeAspect="1" noChangeArrowheads="1" noTextEdit="1"/>
          </p:cNvSpPr>
          <p:nvPr>
            <p:ph type="sldImg"/>
          </p:nvPr>
        </p:nvSpPr>
        <p:spPr>
          <a:ln/>
        </p:spPr>
      </p:sp>
      <p:sp>
        <p:nvSpPr>
          <p:cNvPr id="380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4424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C95933B9-3831-4501-A9CB-EB418AA07E73}" type="slidenum">
              <a:rPr lang="en-US" sz="1200" smtClean="0"/>
              <a:pPr eaLnBrk="1" hangingPunct="1"/>
              <a:t>19</a:t>
            </a:fld>
            <a:endParaRPr lang="en-US" sz="1200" smtClean="0"/>
          </a:p>
        </p:txBody>
      </p:sp>
      <p:sp>
        <p:nvSpPr>
          <p:cNvPr id="381955" name="Rectangle 2"/>
          <p:cNvSpPr>
            <a:spLocks noGrp="1" noRot="1" noChangeAspect="1" noChangeArrowheads="1" noTextEdit="1"/>
          </p:cNvSpPr>
          <p:nvPr>
            <p:ph type="sldImg"/>
          </p:nvPr>
        </p:nvSpPr>
        <p:spPr>
          <a:ln/>
        </p:spPr>
      </p:sp>
      <p:sp>
        <p:nvSpPr>
          <p:cNvPr id="381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73338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20</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52511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343276E3-C717-48D3-92A3-278E6418E8F7}" type="slidenum">
              <a:rPr lang="en-US" sz="1200" smtClean="0"/>
              <a:pPr eaLnBrk="1" hangingPunct="1"/>
              <a:t>3</a:t>
            </a:fld>
            <a:endParaRPr lang="en-US" sz="1200" smtClean="0"/>
          </a:p>
        </p:txBody>
      </p:sp>
      <p:sp>
        <p:nvSpPr>
          <p:cNvPr id="364547" name="Rectangle 2"/>
          <p:cNvSpPr>
            <a:spLocks noGrp="1" noRot="1" noChangeAspect="1" noChangeArrowheads="1" noTextEdit="1"/>
          </p:cNvSpPr>
          <p:nvPr>
            <p:ph type="sldImg"/>
          </p:nvPr>
        </p:nvSpPr>
        <p:spPr>
          <a:ln/>
        </p:spPr>
      </p:sp>
      <p:sp>
        <p:nvSpPr>
          <p:cNvPr id="364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2056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21</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35443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22</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0474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23</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3467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24</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7190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25</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39894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26</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96489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27</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11583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28</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336740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29</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30233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30</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55788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425EEA14-AC52-407E-B9CB-4727B35DBDDA}" type="slidenum">
              <a:rPr lang="en-US" sz="1200" smtClean="0"/>
              <a:pPr eaLnBrk="1" hangingPunct="1"/>
              <a:t>4</a:t>
            </a:fld>
            <a:endParaRPr lang="en-US" sz="1200" smtClean="0"/>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27649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31</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86541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32</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873373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33</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6283887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34</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26800585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35</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27657212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314F0988-629E-484F-BA19-576268DF8200}" type="slidenum">
              <a:rPr lang="en-US" sz="1200" smtClean="0"/>
              <a:pPr eaLnBrk="1" hangingPunct="1"/>
              <a:t>36</a:t>
            </a:fld>
            <a:endParaRPr lang="en-US" sz="1200" smtClean="0"/>
          </a:p>
        </p:txBody>
      </p:sp>
      <p:sp>
        <p:nvSpPr>
          <p:cNvPr id="387075" name="Rectangle 2"/>
          <p:cNvSpPr>
            <a:spLocks noGrp="1" noRot="1" noChangeAspect="1" noChangeArrowheads="1" noTextEdit="1"/>
          </p:cNvSpPr>
          <p:nvPr>
            <p:ph type="sldImg"/>
          </p:nvPr>
        </p:nvSpPr>
        <p:spPr>
          <a:ln/>
        </p:spPr>
      </p:sp>
      <p:sp>
        <p:nvSpPr>
          <p:cNvPr id="387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602985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37</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4136019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7E7A5D1A-B645-4EC8-A917-03B43FFFD9F2}" type="slidenum">
              <a:rPr lang="en-US" sz="1200" smtClean="0"/>
              <a:pPr eaLnBrk="1" hangingPunct="1"/>
              <a:t>39</a:t>
            </a:fld>
            <a:endParaRPr lang="en-US" sz="1200" smtClean="0"/>
          </a:p>
        </p:txBody>
      </p:sp>
      <p:sp>
        <p:nvSpPr>
          <p:cNvPr id="388099" name="Rectangle 2"/>
          <p:cNvSpPr>
            <a:spLocks noGrp="1" noRot="1" noChangeAspect="1" noChangeArrowheads="1" noTextEdit="1"/>
          </p:cNvSpPr>
          <p:nvPr>
            <p:ph type="sldImg"/>
          </p:nvPr>
        </p:nvSpPr>
        <p:spPr>
          <a:ln/>
        </p:spPr>
      </p:sp>
      <p:sp>
        <p:nvSpPr>
          <p:cNvPr id="388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121383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40</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4401109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48">
              <a:defRPr sz="1600">
                <a:solidFill>
                  <a:schemeClr val="tx1"/>
                </a:solidFill>
                <a:latin typeface="Tahoma" pitchFamily="34" charset="0"/>
                <a:ea typeface="MS PGothic" pitchFamily="34" charset="-128"/>
              </a:defRPr>
            </a:lvl1pPr>
            <a:lvl2pPr marL="727348" indent="-279749" defTabSz="913848">
              <a:defRPr sz="1600">
                <a:solidFill>
                  <a:schemeClr val="tx1"/>
                </a:solidFill>
                <a:latin typeface="Tahoma" pitchFamily="34" charset="0"/>
                <a:ea typeface="MS PGothic" pitchFamily="34" charset="-128"/>
              </a:defRPr>
            </a:lvl2pPr>
            <a:lvl3pPr marL="1118997" indent="-223799" defTabSz="913848">
              <a:defRPr sz="1600">
                <a:solidFill>
                  <a:schemeClr val="tx1"/>
                </a:solidFill>
                <a:latin typeface="Tahoma" pitchFamily="34" charset="0"/>
                <a:ea typeface="MS PGothic" pitchFamily="34" charset="-128"/>
              </a:defRPr>
            </a:lvl3pPr>
            <a:lvl4pPr marL="1566596" indent="-223799" defTabSz="913848">
              <a:defRPr sz="1600">
                <a:solidFill>
                  <a:schemeClr val="tx1"/>
                </a:solidFill>
                <a:latin typeface="Tahoma" pitchFamily="34" charset="0"/>
                <a:ea typeface="MS PGothic" pitchFamily="34" charset="-128"/>
              </a:defRPr>
            </a:lvl4pPr>
            <a:lvl5pPr marL="2014195" indent="-223799" defTabSz="913848">
              <a:defRPr sz="1600">
                <a:solidFill>
                  <a:schemeClr val="tx1"/>
                </a:solidFill>
                <a:latin typeface="Tahoma" pitchFamily="34" charset="0"/>
                <a:ea typeface="MS PGothic" pitchFamily="34" charset="-128"/>
              </a:defRPr>
            </a:lvl5pPr>
            <a:lvl6pPr marL="2461793" indent="-223799" algn="ctr" defTabSz="913848" eaLnBrk="0" fontAlgn="base" hangingPunct="0">
              <a:spcBef>
                <a:spcPct val="0"/>
              </a:spcBef>
              <a:spcAft>
                <a:spcPct val="0"/>
              </a:spcAft>
              <a:defRPr sz="1600">
                <a:solidFill>
                  <a:schemeClr val="tx1"/>
                </a:solidFill>
                <a:latin typeface="Tahoma" pitchFamily="34" charset="0"/>
                <a:ea typeface="MS PGothic" pitchFamily="34" charset="-128"/>
              </a:defRPr>
            </a:lvl6pPr>
            <a:lvl7pPr marL="2909392" indent="-223799" algn="ctr" defTabSz="913848" eaLnBrk="0" fontAlgn="base" hangingPunct="0">
              <a:spcBef>
                <a:spcPct val="0"/>
              </a:spcBef>
              <a:spcAft>
                <a:spcPct val="0"/>
              </a:spcAft>
              <a:defRPr sz="1600">
                <a:solidFill>
                  <a:schemeClr val="tx1"/>
                </a:solidFill>
                <a:latin typeface="Tahoma" pitchFamily="34" charset="0"/>
                <a:ea typeface="MS PGothic" pitchFamily="34" charset="-128"/>
              </a:defRPr>
            </a:lvl7pPr>
            <a:lvl8pPr marL="3356991" indent="-223799" algn="ctr" defTabSz="913848" eaLnBrk="0" fontAlgn="base" hangingPunct="0">
              <a:spcBef>
                <a:spcPct val="0"/>
              </a:spcBef>
              <a:spcAft>
                <a:spcPct val="0"/>
              </a:spcAft>
              <a:defRPr sz="1600">
                <a:solidFill>
                  <a:schemeClr val="tx1"/>
                </a:solidFill>
                <a:latin typeface="Tahoma" pitchFamily="34" charset="0"/>
                <a:ea typeface="MS PGothic" pitchFamily="34" charset="-128"/>
              </a:defRPr>
            </a:lvl8pPr>
            <a:lvl9pPr marL="3804590" indent="-223799" algn="ctr" defTabSz="913848" eaLnBrk="0" fontAlgn="base" hangingPunct="0">
              <a:spcBef>
                <a:spcPct val="0"/>
              </a:spcBef>
              <a:spcAft>
                <a:spcPct val="0"/>
              </a:spcAft>
              <a:defRPr sz="1600">
                <a:solidFill>
                  <a:schemeClr val="tx1"/>
                </a:solidFill>
                <a:latin typeface="Tahoma" pitchFamily="34" charset="0"/>
                <a:ea typeface="MS PGothic" pitchFamily="34" charset="-128"/>
              </a:defRPr>
            </a:lvl9pPr>
          </a:lstStyle>
          <a:p>
            <a:fld id="{9ECD90CE-DC32-487B-8352-D99F0C149949}" type="slidenum">
              <a:rPr lang="en-US" sz="1200">
                <a:latin typeface="Times New Roman" pitchFamily="18" charset="0"/>
              </a:rPr>
              <a:pPr/>
              <a:t>42</a:t>
            </a:fld>
            <a:endParaRPr lang="en-US" sz="1200">
              <a:latin typeface="Times New Roman" pitchFamily="18" charset="0"/>
            </a:endParaRPr>
          </a:p>
        </p:txBody>
      </p:sp>
    </p:spTree>
    <p:extLst>
      <p:ext uri="{BB962C8B-B14F-4D97-AF65-F5344CB8AC3E}">
        <p14:creationId xmlns:p14="http://schemas.microsoft.com/office/powerpoint/2010/main" val="3511236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DD10EDA4-8522-4BBB-989A-7964538D080B}" type="slidenum">
              <a:rPr lang="en-US" sz="1200" smtClean="0"/>
              <a:pPr eaLnBrk="1" hangingPunct="1"/>
              <a:t>5</a:t>
            </a:fld>
            <a:endParaRPr lang="en-US" sz="1200" smtClean="0"/>
          </a:p>
        </p:txBody>
      </p:sp>
      <p:sp>
        <p:nvSpPr>
          <p:cNvPr id="366595" name="Rectangle 2"/>
          <p:cNvSpPr>
            <a:spLocks noGrp="1" noRot="1" noChangeAspect="1" noChangeArrowheads="1" noTextEdit="1"/>
          </p:cNvSpPr>
          <p:nvPr>
            <p:ph type="sldImg"/>
          </p:nvPr>
        </p:nvSpPr>
        <p:spPr>
          <a:ln/>
        </p:spPr>
      </p:sp>
      <p:sp>
        <p:nvSpPr>
          <p:cNvPr id="366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233882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D541A0D-3B71-484C-9A23-9EBE0ABAA9E9}" type="slidenum">
              <a:rPr lang="en-US" sz="1200" smtClean="0"/>
              <a:pPr eaLnBrk="1" hangingPunct="1"/>
              <a:t>44</a:t>
            </a:fld>
            <a:endParaRPr lang="en-US" sz="1200"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29844950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5DF9081-F804-45CF-8DB4-04F614BB0BE6}" type="slidenum">
              <a:rPr lang="en-US" sz="1200" smtClean="0"/>
              <a:pPr eaLnBrk="1" hangingPunct="1"/>
              <a:t>46</a:t>
            </a:fld>
            <a:endParaRPr lang="en-US" sz="1200" smtClean="0"/>
          </a:p>
        </p:txBody>
      </p:sp>
      <p:sp>
        <p:nvSpPr>
          <p:cNvPr id="390147" name="Rectangle 2"/>
          <p:cNvSpPr>
            <a:spLocks noGrp="1" noRot="1" noChangeAspect="1" noChangeArrowheads="1" noTextEdit="1"/>
          </p:cNvSpPr>
          <p:nvPr>
            <p:ph type="sldImg"/>
          </p:nvPr>
        </p:nvSpPr>
        <p:spPr>
          <a:ln/>
        </p:spPr>
      </p:sp>
      <p:sp>
        <p:nvSpPr>
          <p:cNvPr id="390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941341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636FDCE2-E1A9-4F0B-BD48-5E6831B59AD9}" type="slidenum">
              <a:rPr lang="en-US" sz="1200" smtClean="0"/>
              <a:pPr eaLnBrk="1" hangingPunct="1"/>
              <a:t>49</a:t>
            </a:fld>
            <a:endParaRPr lang="en-US" sz="1200" smtClean="0"/>
          </a:p>
        </p:txBody>
      </p:sp>
      <p:sp>
        <p:nvSpPr>
          <p:cNvPr id="391171" name="Rectangle 2"/>
          <p:cNvSpPr>
            <a:spLocks noGrp="1" noRot="1" noChangeAspect="1" noChangeArrowheads="1" noTextEdit="1"/>
          </p:cNvSpPr>
          <p:nvPr>
            <p:ph type="sldImg"/>
          </p:nvPr>
        </p:nvSpPr>
        <p:spPr>
          <a:ln/>
        </p:spPr>
      </p:sp>
      <p:sp>
        <p:nvSpPr>
          <p:cNvPr id="391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579032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004B2A1C-AC0A-446E-B1FC-38DD8387B7E2}" type="slidenum">
              <a:rPr lang="en-US" sz="1200" smtClean="0"/>
              <a:pPr eaLnBrk="1" hangingPunct="1"/>
              <a:t>50</a:t>
            </a:fld>
            <a:endParaRPr lang="en-US" sz="1200" smtClean="0"/>
          </a:p>
        </p:txBody>
      </p:sp>
      <p:sp>
        <p:nvSpPr>
          <p:cNvPr id="392195" name="Rectangle 2"/>
          <p:cNvSpPr>
            <a:spLocks noGrp="1" noRot="1" noChangeAspect="1" noChangeArrowheads="1" noTextEdit="1"/>
          </p:cNvSpPr>
          <p:nvPr>
            <p:ph type="sldImg"/>
          </p:nvPr>
        </p:nvSpPr>
        <p:spPr>
          <a:ln/>
        </p:spPr>
      </p:sp>
      <p:sp>
        <p:nvSpPr>
          <p:cNvPr id="392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587305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1631225B-439F-43EB-9AB5-CC0E649FECC5}" type="slidenum">
              <a:rPr lang="en-US" sz="1200" smtClean="0"/>
              <a:pPr eaLnBrk="1" hangingPunct="1"/>
              <a:t>51</a:t>
            </a:fld>
            <a:endParaRPr lang="en-US" sz="1200" smtClean="0"/>
          </a:p>
        </p:txBody>
      </p:sp>
      <p:sp>
        <p:nvSpPr>
          <p:cNvPr id="393219" name="Rectangle 2"/>
          <p:cNvSpPr>
            <a:spLocks noGrp="1" noRot="1" noChangeAspect="1" noChangeArrowheads="1" noTextEdit="1"/>
          </p:cNvSpPr>
          <p:nvPr>
            <p:ph type="sldImg"/>
          </p:nvPr>
        </p:nvSpPr>
        <p:spPr>
          <a:ln/>
        </p:spPr>
      </p:sp>
      <p:sp>
        <p:nvSpPr>
          <p:cNvPr id="393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715751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FF737E7F-B163-428B-933E-F30A8C9C8F99}" type="slidenum">
              <a:rPr lang="en-US" sz="1200" smtClean="0"/>
              <a:pPr eaLnBrk="1" hangingPunct="1"/>
              <a:t>52</a:t>
            </a:fld>
            <a:endParaRPr lang="en-US" sz="1200" smtClean="0"/>
          </a:p>
        </p:txBody>
      </p:sp>
      <p:sp>
        <p:nvSpPr>
          <p:cNvPr id="394243" name="Rectangle 2"/>
          <p:cNvSpPr>
            <a:spLocks noGrp="1" noRot="1" noChangeAspect="1" noChangeArrowheads="1" noTextEdit="1"/>
          </p:cNvSpPr>
          <p:nvPr>
            <p:ph type="sldImg"/>
          </p:nvPr>
        </p:nvSpPr>
        <p:spPr>
          <a:ln/>
        </p:spPr>
      </p:sp>
      <p:sp>
        <p:nvSpPr>
          <p:cNvPr id="394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250161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FF737E7F-B163-428B-933E-F30A8C9C8F99}" type="slidenum">
              <a:rPr lang="en-US" sz="1200" smtClean="0"/>
              <a:pPr eaLnBrk="1" hangingPunct="1"/>
              <a:t>53</a:t>
            </a:fld>
            <a:endParaRPr lang="en-US" sz="1200" smtClean="0"/>
          </a:p>
        </p:txBody>
      </p:sp>
      <p:sp>
        <p:nvSpPr>
          <p:cNvPr id="394243" name="Rectangle 2"/>
          <p:cNvSpPr>
            <a:spLocks noGrp="1" noRot="1" noChangeAspect="1" noChangeArrowheads="1" noTextEdit="1"/>
          </p:cNvSpPr>
          <p:nvPr>
            <p:ph type="sldImg"/>
          </p:nvPr>
        </p:nvSpPr>
        <p:spPr>
          <a:ln/>
        </p:spPr>
      </p:sp>
      <p:sp>
        <p:nvSpPr>
          <p:cNvPr id="394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464236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A26AA536-C1AC-45FD-8FBA-0244DF67B1F0}" type="slidenum">
              <a:rPr lang="en-US" sz="1200" smtClean="0"/>
              <a:pPr eaLnBrk="1" hangingPunct="1"/>
              <a:t>55</a:t>
            </a:fld>
            <a:endParaRPr lang="en-US" sz="1200" smtClean="0"/>
          </a:p>
        </p:txBody>
      </p:sp>
      <p:sp>
        <p:nvSpPr>
          <p:cNvPr id="395267" name="Rectangle 2"/>
          <p:cNvSpPr>
            <a:spLocks noGrp="1" noRot="1" noChangeAspect="1" noChangeArrowheads="1" noTextEdit="1"/>
          </p:cNvSpPr>
          <p:nvPr>
            <p:ph type="sldImg"/>
          </p:nvPr>
        </p:nvSpPr>
        <p:spPr>
          <a:ln/>
        </p:spPr>
      </p:sp>
      <p:sp>
        <p:nvSpPr>
          <p:cNvPr id="395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457175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037846E1-5C56-4894-A577-A392E34CCB30}" type="slidenum">
              <a:rPr lang="en-US" sz="1200" smtClean="0"/>
              <a:pPr eaLnBrk="1" hangingPunct="1"/>
              <a:t>56</a:t>
            </a:fld>
            <a:endParaRPr lang="en-US" sz="1200" smtClean="0"/>
          </a:p>
        </p:txBody>
      </p:sp>
      <p:sp>
        <p:nvSpPr>
          <p:cNvPr id="396291" name="Rectangle 2"/>
          <p:cNvSpPr>
            <a:spLocks noGrp="1" noRot="1" noChangeAspect="1" noChangeArrowheads="1" noTextEdit="1"/>
          </p:cNvSpPr>
          <p:nvPr>
            <p:ph type="sldImg"/>
          </p:nvPr>
        </p:nvSpPr>
        <p:spPr>
          <a:ln/>
        </p:spPr>
      </p:sp>
      <p:sp>
        <p:nvSpPr>
          <p:cNvPr id="396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00232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F515E9B0-265B-4518-807F-88CC231314EE}" type="slidenum">
              <a:rPr lang="en-US" sz="1200" smtClean="0"/>
              <a:pPr eaLnBrk="1" hangingPunct="1"/>
              <a:t>57</a:t>
            </a:fld>
            <a:endParaRPr lang="en-US" sz="1200" smtClean="0"/>
          </a:p>
        </p:txBody>
      </p:sp>
      <p:sp>
        <p:nvSpPr>
          <p:cNvPr id="397315" name="Rectangle 2"/>
          <p:cNvSpPr>
            <a:spLocks noGrp="1" noRot="1" noChangeAspect="1" noChangeArrowheads="1" noTextEdit="1"/>
          </p:cNvSpPr>
          <p:nvPr>
            <p:ph type="sldImg"/>
          </p:nvPr>
        </p:nvSpPr>
        <p:spPr>
          <a:ln/>
        </p:spPr>
      </p:sp>
      <p:sp>
        <p:nvSpPr>
          <p:cNvPr id="397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82529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F98E2B13-DDCD-4304-BC5E-3D8C0D74C597}" type="slidenum">
              <a:rPr lang="en-US" sz="1200" smtClean="0"/>
              <a:pPr eaLnBrk="1" hangingPunct="1"/>
              <a:t>6</a:t>
            </a:fld>
            <a:endParaRPr lang="en-US" sz="1200" smtClean="0"/>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430142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1969EFE0-9580-4096-B88E-4CEDD1737F0F}" type="slidenum">
              <a:rPr lang="en-US" sz="1200" smtClean="0"/>
              <a:pPr eaLnBrk="1" hangingPunct="1"/>
              <a:t>58</a:t>
            </a:fld>
            <a:endParaRPr lang="en-US" sz="1200" smtClean="0"/>
          </a:p>
        </p:txBody>
      </p:sp>
      <p:sp>
        <p:nvSpPr>
          <p:cNvPr id="398339" name="Rectangle 2"/>
          <p:cNvSpPr>
            <a:spLocks noGrp="1" noRot="1" noChangeAspect="1" noChangeArrowheads="1" noTextEdit="1"/>
          </p:cNvSpPr>
          <p:nvPr>
            <p:ph type="sldImg"/>
          </p:nvPr>
        </p:nvSpPr>
        <p:spPr>
          <a:ln/>
        </p:spPr>
      </p:sp>
      <p:sp>
        <p:nvSpPr>
          <p:cNvPr id="398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055228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964BB6C4-D54D-490C-AB19-398594AFAAEA}" type="slidenum">
              <a:rPr lang="en-US" sz="1200" smtClean="0"/>
              <a:pPr eaLnBrk="1" hangingPunct="1"/>
              <a:t>59</a:t>
            </a:fld>
            <a:endParaRPr lang="en-US" sz="1200" smtClean="0"/>
          </a:p>
        </p:txBody>
      </p:sp>
      <p:sp>
        <p:nvSpPr>
          <p:cNvPr id="399363" name="Rectangle 2"/>
          <p:cNvSpPr>
            <a:spLocks noGrp="1" noRot="1" noChangeAspect="1" noChangeArrowheads="1" noTextEdit="1"/>
          </p:cNvSpPr>
          <p:nvPr>
            <p:ph type="sldImg"/>
          </p:nvPr>
        </p:nvSpPr>
        <p:spPr>
          <a:ln/>
        </p:spPr>
      </p:sp>
      <p:sp>
        <p:nvSpPr>
          <p:cNvPr id="399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452454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A23D14A2-8219-4EFD-A5DF-ECB706567514}" type="slidenum">
              <a:rPr lang="en-US" sz="1200" smtClean="0"/>
              <a:pPr eaLnBrk="1" hangingPunct="1"/>
              <a:t>60</a:t>
            </a:fld>
            <a:endParaRPr lang="en-US" sz="1200" smtClean="0"/>
          </a:p>
        </p:txBody>
      </p:sp>
      <p:sp>
        <p:nvSpPr>
          <p:cNvPr id="400387" name="Rectangle 2"/>
          <p:cNvSpPr>
            <a:spLocks noGrp="1" noRot="1" noChangeAspect="1" noChangeArrowheads="1" noTextEdit="1"/>
          </p:cNvSpPr>
          <p:nvPr>
            <p:ph type="sldImg"/>
          </p:nvPr>
        </p:nvSpPr>
        <p:spPr>
          <a:ln/>
        </p:spPr>
      </p:sp>
      <p:sp>
        <p:nvSpPr>
          <p:cNvPr id="400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134190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C0AF02E7-4A5C-4108-94EF-9ABD446E91C3}" type="slidenum">
              <a:rPr lang="en-US" sz="1200" smtClean="0"/>
              <a:pPr eaLnBrk="1" hangingPunct="1"/>
              <a:t>61</a:t>
            </a:fld>
            <a:endParaRPr lang="en-US" sz="1200" smtClean="0"/>
          </a:p>
        </p:txBody>
      </p:sp>
      <p:sp>
        <p:nvSpPr>
          <p:cNvPr id="401411" name="Rectangle 2"/>
          <p:cNvSpPr>
            <a:spLocks noGrp="1" noRot="1" noChangeAspect="1" noChangeArrowheads="1" noTextEdit="1"/>
          </p:cNvSpPr>
          <p:nvPr>
            <p:ph type="sldImg"/>
          </p:nvPr>
        </p:nvSpPr>
        <p:spPr>
          <a:ln/>
        </p:spPr>
      </p:sp>
      <p:sp>
        <p:nvSpPr>
          <p:cNvPr id="401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696198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39FB2B5E-3A5F-4A81-BCB5-BE1A7A552366}" type="slidenum">
              <a:rPr lang="en-US" sz="1200" smtClean="0"/>
              <a:pPr eaLnBrk="1" hangingPunct="1"/>
              <a:t>62</a:t>
            </a:fld>
            <a:endParaRPr lang="en-US" sz="1200" smtClean="0"/>
          </a:p>
        </p:txBody>
      </p:sp>
      <p:sp>
        <p:nvSpPr>
          <p:cNvPr id="402435" name="Rectangle 2"/>
          <p:cNvSpPr>
            <a:spLocks noGrp="1" noRot="1" noChangeAspect="1" noChangeArrowheads="1" noTextEdit="1"/>
          </p:cNvSpPr>
          <p:nvPr>
            <p:ph type="sldImg"/>
          </p:nvPr>
        </p:nvSpPr>
        <p:spPr>
          <a:ln/>
        </p:spPr>
      </p:sp>
      <p:sp>
        <p:nvSpPr>
          <p:cNvPr id="402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141843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2F202984-7EC9-402B-9439-83E55A68A275}" type="slidenum">
              <a:rPr lang="en-US" sz="1200" smtClean="0"/>
              <a:pPr eaLnBrk="1" hangingPunct="1"/>
              <a:t>63</a:t>
            </a:fld>
            <a:endParaRPr lang="en-US" sz="1200" smtClean="0"/>
          </a:p>
        </p:txBody>
      </p:sp>
      <p:sp>
        <p:nvSpPr>
          <p:cNvPr id="403459" name="Rectangle 2"/>
          <p:cNvSpPr>
            <a:spLocks noGrp="1" noRot="1" noChangeAspect="1" noChangeArrowheads="1" noTextEdit="1"/>
          </p:cNvSpPr>
          <p:nvPr>
            <p:ph type="sldImg"/>
          </p:nvPr>
        </p:nvSpPr>
        <p:spPr>
          <a:ln/>
        </p:spPr>
      </p:sp>
      <p:sp>
        <p:nvSpPr>
          <p:cNvPr id="403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06168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DD21D66A-F884-41F0-8406-26310EB2E140}" type="slidenum">
              <a:rPr lang="en-US" sz="1200" smtClean="0"/>
              <a:pPr eaLnBrk="1" hangingPunct="1"/>
              <a:t>64</a:t>
            </a:fld>
            <a:endParaRPr lang="en-US" sz="1200" smtClean="0"/>
          </a:p>
        </p:txBody>
      </p:sp>
      <p:sp>
        <p:nvSpPr>
          <p:cNvPr id="404483" name="Rectangle 2"/>
          <p:cNvSpPr>
            <a:spLocks noGrp="1" noRot="1" noChangeAspect="1" noChangeArrowheads="1" noTextEdit="1"/>
          </p:cNvSpPr>
          <p:nvPr>
            <p:ph type="sldImg"/>
          </p:nvPr>
        </p:nvSpPr>
        <p:spPr>
          <a:ln/>
        </p:spPr>
      </p:sp>
      <p:sp>
        <p:nvSpPr>
          <p:cNvPr id="404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927110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1DAD5A60-32C6-485D-BCAF-644B9095910D}" type="slidenum">
              <a:rPr lang="en-US" sz="1200" smtClean="0"/>
              <a:pPr eaLnBrk="1" hangingPunct="1"/>
              <a:t>65</a:t>
            </a:fld>
            <a:endParaRPr lang="en-US" sz="1200" smtClean="0"/>
          </a:p>
        </p:txBody>
      </p:sp>
      <p:sp>
        <p:nvSpPr>
          <p:cNvPr id="405507" name="Rectangle 2"/>
          <p:cNvSpPr>
            <a:spLocks noGrp="1" noRot="1" noChangeAspect="1" noChangeArrowheads="1" noTextEdit="1"/>
          </p:cNvSpPr>
          <p:nvPr>
            <p:ph type="sldImg"/>
          </p:nvPr>
        </p:nvSpPr>
        <p:spPr>
          <a:ln/>
        </p:spPr>
      </p:sp>
      <p:sp>
        <p:nvSpPr>
          <p:cNvPr id="405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819110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620BC3A5-AEE4-4AD5-91E9-279268CC4032}" type="slidenum">
              <a:rPr lang="en-US" sz="1200" smtClean="0"/>
              <a:pPr eaLnBrk="1" hangingPunct="1"/>
              <a:t>66</a:t>
            </a:fld>
            <a:endParaRPr lang="en-US" sz="1200" smtClean="0"/>
          </a:p>
        </p:txBody>
      </p:sp>
      <p:sp>
        <p:nvSpPr>
          <p:cNvPr id="406531" name="Rectangle 2"/>
          <p:cNvSpPr>
            <a:spLocks noGrp="1" noRot="1" noChangeAspect="1" noChangeArrowheads="1" noTextEdit="1"/>
          </p:cNvSpPr>
          <p:nvPr>
            <p:ph type="sldImg"/>
          </p:nvPr>
        </p:nvSpPr>
        <p:spPr>
          <a:ln/>
        </p:spPr>
      </p:sp>
      <p:sp>
        <p:nvSpPr>
          <p:cNvPr id="406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382686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B99431BE-0935-4906-B7F2-2A4394B5AF9F}" type="slidenum">
              <a:rPr lang="en-US" sz="1200" smtClean="0"/>
              <a:pPr eaLnBrk="1" hangingPunct="1"/>
              <a:t>67</a:t>
            </a:fld>
            <a:endParaRPr lang="en-US" sz="1200" smtClean="0"/>
          </a:p>
        </p:txBody>
      </p:sp>
      <p:sp>
        <p:nvSpPr>
          <p:cNvPr id="407555" name="Rectangle 2"/>
          <p:cNvSpPr>
            <a:spLocks noGrp="1" noRot="1" noChangeAspect="1" noChangeArrowheads="1" noTextEdit="1"/>
          </p:cNvSpPr>
          <p:nvPr>
            <p:ph type="sldImg"/>
          </p:nvPr>
        </p:nvSpPr>
        <p:spPr>
          <a:ln/>
        </p:spPr>
      </p:sp>
      <p:sp>
        <p:nvSpPr>
          <p:cNvPr id="407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16902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1B795894-A165-466F-BC30-0104D985CBBC}" type="slidenum">
              <a:rPr lang="en-US" sz="1200" smtClean="0"/>
              <a:pPr eaLnBrk="1" hangingPunct="1"/>
              <a:t>7</a:t>
            </a:fld>
            <a:endParaRPr lang="en-US" sz="1200" smtClean="0"/>
          </a:p>
        </p:txBody>
      </p:sp>
      <p:sp>
        <p:nvSpPr>
          <p:cNvPr id="368643" name="Rectangle 2"/>
          <p:cNvSpPr>
            <a:spLocks noGrp="1" noRot="1" noChangeAspect="1" noChangeArrowheads="1" noTextEdit="1"/>
          </p:cNvSpPr>
          <p:nvPr>
            <p:ph type="sldImg"/>
          </p:nvPr>
        </p:nvSpPr>
        <p:spPr>
          <a:ln/>
        </p:spPr>
      </p:sp>
      <p:sp>
        <p:nvSpPr>
          <p:cNvPr id="368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123586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F22A4F93-5E2A-400A-A44E-003B05B36827}" type="slidenum">
              <a:rPr lang="en-US" sz="1200" smtClean="0"/>
              <a:pPr eaLnBrk="1" hangingPunct="1"/>
              <a:t>68</a:t>
            </a:fld>
            <a:endParaRPr lang="en-US" sz="1200" smtClean="0"/>
          </a:p>
        </p:txBody>
      </p:sp>
      <p:sp>
        <p:nvSpPr>
          <p:cNvPr id="408579" name="Rectangle 2"/>
          <p:cNvSpPr>
            <a:spLocks noGrp="1" noRot="1" noChangeAspect="1" noChangeArrowheads="1" noTextEdit="1"/>
          </p:cNvSpPr>
          <p:nvPr>
            <p:ph type="sldImg"/>
          </p:nvPr>
        </p:nvSpPr>
        <p:spPr>
          <a:ln/>
        </p:spPr>
      </p:sp>
      <p:sp>
        <p:nvSpPr>
          <p:cNvPr id="408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131215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78703B1F-E9BD-4E85-9583-359FA4654C6D}" type="slidenum">
              <a:rPr lang="en-US" sz="1200" smtClean="0"/>
              <a:pPr eaLnBrk="1" hangingPunct="1"/>
              <a:t>69</a:t>
            </a:fld>
            <a:endParaRPr lang="en-US" sz="1200" smtClean="0"/>
          </a:p>
        </p:txBody>
      </p:sp>
      <p:sp>
        <p:nvSpPr>
          <p:cNvPr id="409603" name="Rectangle 2"/>
          <p:cNvSpPr>
            <a:spLocks noGrp="1" noRot="1" noChangeAspect="1" noChangeArrowheads="1" noTextEdit="1"/>
          </p:cNvSpPr>
          <p:nvPr>
            <p:ph type="sldImg"/>
          </p:nvPr>
        </p:nvSpPr>
        <p:spPr>
          <a:ln/>
        </p:spPr>
      </p:sp>
      <p:sp>
        <p:nvSpPr>
          <p:cNvPr id="409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972646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78703B1F-E9BD-4E85-9583-359FA4654C6D}" type="slidenum">
              <a:rPr lang="en-US" sz="1200" smtClean="0"/>
              <a:pPr eaLnBrk="1" hangingPunct="1"/>
              <a:t>70</a:t>
            </a:fld>
            <a:endParaRPr lang="en-US" sz="1200" smtClean="0"/>
          </a:p>
        </p:txBody>
      </p:sp>
      <p:sp>
        <p:nvSpPr>
          <p:cNvPr id="409603" name="Rectangle 2"/>
          <p:cNvSpPr>
            <a:spLocks noGrp="1" noRot="1" noChangeAspect="1" noChangeArrowheads="1" noTextEdit="1"/>
          </p:cNvSpPr>
          <p:nvPr>
            <p:ph type="sldImg"/>
          </p:nvPr>
        </p:nvSpPr>
        <p:spPr>
          <a:ln/>
        </p:spPr>
      </p:sp>
      <p:sp>
        <p:nvSpPr>
          <p:cNvPr id="409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202721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78703B1F-E9BD-4E85-9583-359FA4654C6D}" type="slidenum">
              <a:rPr lang="en-US" sz="1200" smtClean="0"/>
              <a:pPr eaLnBrk="1" hangingPunct="1"/>
              <a:t>71</a:t>
            </a:fld>
            <a:endParaRPr lang="en-US" sz="1200" smtClean="0"/>
          </a:p>
        </p:txBody>
      </p:sp>
      <p:sp>
        <p:nvSpPr>
          <p:cNvPr id="409603" name="Rectangle 2"/>
          <p:cNvSpPr>
            <a:spLocks noGrp="1" noRot="1" noChangeAspect="1" noChangeArrowheads="1" noTextEdit="1"/>
          </p:cNvSpPr>
          <p:nvPr>
            <p:ph type="sldImg"/>
          </p:nvPr>
        </p:nvSpPr>
        <p:spPr>
          <a:ln/>
        </p:spPr>
      </p:sp>
      <p:sp>
        <p:nvSpPr>
          <p:cNvPr id="409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415133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055EEF4D-4FC2-4A0A-8629-DAB863E717CE}" type="slidenum">
              <a:rPr lang="en-US" sz="1200" smtClean="0"/>
              <a:pPr eaLnBrk="1" hangingPunct="1"/>
              <a:t>72</a:t>
            </a:fld>
            <a:endParaRPr lang="en-US" sz="1200" smtClean="0"/>
          </a:p>
        </p:txBody>
      </p:sp>
      <p:sp>
        <p:nvSpPr>
          <p:cNvPr id="410627" name="Rectangle 2"/>
          <p:cNvSpPr>
            <a:spLocks noGrp="1" noRot="1" noChangeAspect="1" noChangeArrowheads="1" noTextEdit="1"/>
          </p:cNvSpPr>
          <p:nvPr>
            <p:ph type="sldImg"/>
          </p:nvPr>
        </p:nvSpPr>
        <p:spPr>
          <a:ln/>
        </p:spPr>
      </p:sp>
      <p:sp>
        <p:nvSpPr>
          <p:cNvPr id="410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204593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0331495A-5FEC-4302-A245-612081BCFD05}" type="slidenum">
              <a:rPr lang="en-US" sz="1200" smtClean="0"/>
              <a:pPr eaLnBrk="1" hangingPunct="1"/>
              <a:t>73</a:t>
            </a:fld>
            <a:endParaRPr lang="en-US" sz="1200" smtClean="0"/>
          </a:p>
        </p:txBody>
      </p:sp>
      <p:sp>
        <p:nvSpPr>
          <p:cNvPr id="411651" name="Rectangle 2"/>
          <p:cNvSpPr>
            <a:spLocks noGrp="1" noRot="1" noChangeAspect="1" noChangeArrowheads="1" noTextEdit="1"/>
          </p:cNvSpPr>
          <p:nvPr>
            <p:ph type="sldImg"/>
          </p:nvPr>
        </p:nvSpPr>
        <p:spPr>
          <a:ln/>
        </p:spPr>
      </p:sp>
      <p:sp>
        <p:nvSpPr>
          <p:cNvPr id="411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622893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2652C23C-74D0-408B-8E25-1B4D1E1C3305}" type="slidenum">
              <a:rPr lang="en-US" sz="1200" smtClean="0"/>
              <a:pPr eaLnBrk="1" hangingPunct="1"/>
              <a:t>74</a:t>
            </a:fld>
            <a:endParaRPr lang="en-US" sz="1200" smtClean="0"/>
          </a:p>
        </p:txBody>
      </p:sp>
      <p:sp>
        <p:nvSpPr>
          <p:cNvPr id="412675" name="Rectangle 2"/>
          <p:cNvSpPr>
            <a:spLocks noGrp="1" noRot="1" noChangeAspect="1" noChangeArrowheads="1" noTextEdit="1"/>
          </p:cNvSpPr>
          <p:nvPr>
            <p:ph type="sldImg"/>
          </p:nvPr>
        </p:nvSpPr>
        <p:spPr>
          <a:ln/>
        </p:spPr>
      </p:sp>
      <p:sp>
        <p:nvSpPr>
          <p:cNvPr id="412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954964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1FB7C5DE-2D06-4984-93C7-28BD9606288B}" type="slidenum">
              <a:rPr lang="en-US" sz="1200" smtClean="0"/>
              <a:pPr eaLnBrk="1" hangingPunct="1"/>
              <a:t>75</a:t>
            </a:fld>
            <a:endParaRPr lang="en-US" sz="1200" smtClean="0"/>
          </a:p>
        </p:txBody>
      </p:sp>
      <p:sp>
        <p:nvSpPr>
          <p:cNvPr id="413699" name="Rectangle 2"/>
          <p:cNvSpPr>
            <a:spLocks noGrp="1" noRot="1" noChangeAspect="1" noChangeArrowheads="1" noTextEdit="1"/>
          </p:cNvSpPr>
          <p:nvPr>
            <p:ph type="sldImg"/>
          </p:nvPr>
        </p:nvSpPr>
        <p:spPr>
          <a:ln/>
        </p:spPr>
      </p:sp>
      <p:sp>
        <p:nvSpPr>
          <p:cNvPr id="413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522970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27718EC6-8C75-4577-A4F4-0AB273AF2CFD}" type="slidenum">
              <a:rPr lang="en-US" sz="1200" smtClean="0"/>
              <a:pPr eaLnBrk="1" hangingPunct="1"/>
              <a:t>76</a:t>
            </a:fld>
            <a:endParaRPr lang="en-US" sz="1200" smtClean="0"/>
          </a:p>
        </p:txBody>
      </p:sp>
      <p:sp>
        <p:nvSpPr>
          <p:cNvPr id="414723" name="Rectangle 2"/>
          <p:cNvSpPr>
            <a:spLocks noGrp="1" noRot="1" noChangeAspect="1" noChangeArrowheads="1" noTextEdit="1"/>
          </p:cNvSpPr>
          <p:nvPr>
            <p:ph type="sldImg"/>
          </p:nvPr>
        </p:nvSpPr>
        <p:spPr>
          <a:ln/>
        </p:spPr>
      </p:sp>
      <p:sp>
        <p:nvSpPr>
          <p:cNvPr id="414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588046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1EA8A845-761A-48D6-97A9-634B0253E215}" type="slidenum">
              <a:rPr lang="en-US" sz="1200" smtClean="0">
                <a:latin typeface="Arial" charset="0"/>
              </a:rPr>
              <a:pPr eaLnBrk="1" hangingPunct="1"/>
              <a:t>79</a:t>
            </a:fld>
            <a:endParaRPr lang="en-US" sz="1200" smtClean="0">
              <a:latin typeface="Arial" charset="0"/>
            </a:endParaRPr>
          </a:p>
        </p:txBody>
      </p:sp>
      <p:sp>
        <p:nvSpPr>
          <p:cNvPr id="415747" name="Rectangle 2"/>
          <p:cNvSpPr>
            <a:spLocks noGrp="1" noRot="1" noChangeAspect="1" noChangeArrowheads="1" noTextEdit="1"/>
          </p:cNvSpPr>
          <p:nvPr>
            <p:ph type="sldImg"/>
          </p:nvPr>
        </p:nvSpPr>
        <p:spPr>
          <a:ln/>
        </p:spPr>
      </p:sp>
      <p:sp>
        <p:nvSpPr>
          <p:cNvPr id="415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82065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069AE347-7B24-4FA0-AB66-DBE6F4AA5246}" type="slidenum">
              <a:rPr lang="en-US" sz="1200" smtClean="0"/>
              <a:pPr eaLnBrk="1" hangingPunct="1"/>
              <a:t>8</a:t>
            </a:fld>
            <a:endParaRPr lang="en-US" sz="1200" smtClean="0"/>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124728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Slide Image Placeholder 1"/>
          <p:cNvSpPr>
            <a:spLocks noGrp="1" noRot="1" noChangeAspect="1" noTextEdit="1"/>
          </p:cNvSpPr>
          <p:nvPr>
            <p:ph type="sldImg"/>
          </p:nvPr>
        </p:nvSpPr>
        <p:spPr>
          <a:ln/>
        </p:spPr>
      </p:sp>
      <p:sp>
        <p:nvSpPr>
          <p:cNvPr id="416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416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2DA1D733-97AC-441F-8192-A35CAD23ACD5}" type="slidenum">
              <a:rPr lang="en-US" sz="1200" smtClean="0">
                <a:latin typeface="Arial" charset="0"/>
              </a:rPr>
              <a:pPr eaLnBrk="1" hangingPunct="1"/>
              <a:t>85</a:t>
            </a:fld>
            <a:endParaRPr lang="en-US" sz="1200" smtClean="0">
              <a:latin typeface="Arial" charset="0"/>
            </a:endParaRPr>
          </a:p>
        </p:txBody>
      </p:sp>
    </p:spTree>
    <p:extLst>
      <p:ext uri="{BB962C8B-B14F-4D97-AF65-F5344CB8AC3E}">
        <p14:creationId xmlns:p14="http://schemas.microsoft.com/office/powerpoint/2010/main" val="18336250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9755FBA6-216D-4A93-BD82-8EEA34D12014}" type="slidenum">
              <a:rPr lang="en-US" sz="1200" smtClean="0"/>
              <a:pPr eaLnBrk="1" hangingPunct="1"/>
              <a:t>87</a:t>
            </a:fld>
            <a:endParaRPr lang="en-US" sz="1200" smtClean="0"/>
          </a:p>
        </p:txBody>
      </p:sp>
      <p:sp>
        <p:nvSpPr>
          <p:cNvPr id="418819" name="Rectangle 2"/>
          <p:cNvSpPr>
            <a:spLocks noGrp="1" noRot="1" noChangeAspect="1" noChangeArrowheads="1" noTextEdit="1"/>
          </p:cNvSpPr>
          <p:nvPr>
            <p:ph type="sldImg"/>
          </p:nvPr>
        </p:nvSpPr>
        <p:spPr>
          <a:ln/>
        </p:spPr>
      </p:sp>
      <p:sp>
        <p:nvSpPr>
          <p:cNvPr id="418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414085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5665BD6A-B381-49D0-BAC3-BA01E98A0228}" type="slidenum">
              <a:rPr lang="en-US" sz="1200" smtClean="0"/>
              <a:pPr eaLnBrk="1" hangingPunct="1"/>
              <a:t>88</a:t>
            </a:fld>
            <a:endParaRPr lang="en-US" sz="1200" smtClean="0"/>
          </a:p>
        </p:txBody>
      </p:sp>
      <p:sp>
        <p:nvSpPr>
          <p:cNvPr id="419843" name="Rectangle 2"/>
          <p:cNvSpPr>
            <a:spLocks noGrp="1" noRot="1" noChangeAspect="1" noChangeArrowheads="1" noTextEdit="1"/>
          </p:cNvSpPr>
          <p:nvPr>
            <p:ph type="sldImg"/>
          </p:nvPr>
        </p:nvSpPr>
        <p:spPr>
          <a:ln/>
        </p:spPr>
      </p:sp>
      <p:sp>
        <p:nvSpPr>
          <p:cNvPr id="419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7859453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77CA97B7-F014-4CB7-B4EA-E036B719E481}" type="slidenum">
              <a:rPr lang="en-US" sz="1200" smtClean="0"/>
              <a:pPr eaLnBrk="1" hangingPunct="1"/>
              <a:t>89</a:t>
            </a:fld>
            <a:endParaRPr lang="en-US" sz="1200" smtClean="0"/>
          </a:p>
        </p:txBody>
      </p:sp>
      <p:sp>
        <p:nvSpPr>
          <p:cNvPr id="420867" name="Rectangle 2"/>
          <p:cNvSpPr>
            <a:spLocks noGrp="1" noRot="1" noChangeAspect="1" noChangeArrowheads="1" noTextEdit="1"/>
          </p:cNvSpPr>
          <p:nvPr>
            <p:ph type="sldImg"/>
          </p:nvPr>
        </p:nvSpPr>
        <p:spPr>
          <a:ln/>
        </p:spPr>
      </p:sp>
      <p:sp>
        <p:nvSpPr>
          <p:cNvPr id="420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388361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AC81C3E8-249C-429D-8534-40B3E5449E5C}" type="slidenum">
              <a:rPr lang="en-US" sz="1200" smtClean="0"/>
              <a:pPr eaLnBrk="1" hangingPunct="1"/>
              <a:t>101</a:t>
            </a:fld>
            <a:endParaRPr lang="en-US" sz="1200" smtClean="0"/>
          </a:p>
        </p:txBody>
      </p:sp>
      <p:sp>
        <p:nvSpPr>
          <p:cNvPr id="422915" name="Rectangle 2"/>
          <p:cNvSpPr>
            <a:spLocks noGrp="1" noRot="1" noChangeAspect="1" noChangeArrowheads="1" noTextEdit="1"/>
          </p:cNvSpPr>
          <p:nvPr>
            <p:ph type="sldImg"/>
          </p:nvPr>
        </p:nvSpPr>
        <p:spPr>
          <a:xfrm>
            <a:off x="1144588" y="685800"/>
            <a:ext cx="4572000" cy="3429000"/>
          </a:xfrm>
          <a:ln/>
        </p:spPr>
      </p:sp>
      <p:sp>
        <p:nvSpPr>
          <p:cNvPr id="422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603218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Slide Image Placeholder 1"/>
          <p:cNvSpPr>
            <a:spLocks noGrp="1" noRot="1" noChangeAspect="1" noTextEdit="1"/>
          </p:cNvSpPr>
          <p:nvPr>
            <p:ph type="sldImg"/>
          </p:nvPr>
        </p:nvSpPr>
        <p:spPr>
          <a:ln/>
        </p:spPr>
      </p:sp>
      <p:sp>
        <p:nvSpPr>
          <p:cNvPr id="423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23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3C4818A1-40AE-47DE-8986-CF2710921C2C}" type="slidenum">
              <a:rPr lang="en-US" sz="1200" smtClean="0"/>
              <a:pPr eaLnBrk="1" hangingPunct="1"/>
              <a:t>106</a:t>
            </a:fld>
            <a:endParaRPr lang="en-US" sz="1200" smtClean="0"/>
          </a:p>
        </p:txBody>
      </p:sp>
    </p:spTree>
    <p:extLst>
      <p:ext uri="{BB962C8B-B14F-4D97-AF65-F5344CB8AC3E}">
        <p14:creationId xmlns:p14="http://schemas.microsoft.com/office/powerpoint/2010/main" val="23494144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Slide Image Placeholder 1"/>
          <p:cNvSpPr>
            <a:spLocks noGrp="1" noRot="1" noChangeAspect="1" noTextEdit="1"/>
          </p:cNvSpPr>
          <p:nvPr>
            <p:ph type="sldImg"/>
          </p:nvPr>
        </p:nvSpPr>
        <p:spPr>
          <a:ln/>
        </p:spPr>
      </p:sp>
      <p:sp>
        <p:nvSpPr>
          <p:cNvPr id="424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24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42B61AED-506E-4777-AC4B-DB3DCE55E7EC}" type="slidenum">
              <a:rPr lang="en-US" sz="1200" smtClean="0"/>
              <a:pPr eaLnBrk="1" hangingPunct="1"/>
              <a:t>107</a:t>
            </a:fld>
            <a:endParaRPr lang="en-US" sz="1200" smtClean="0"/>
          </a:p>
        </p:txBody>
      </p:sp>
    </p:spTree>
    <p:extLst>
      <p:ext uri="{BB962C8B-B14F-4D97-AF65-F5344CB8AC3E}">
        <p14:creationId xmlns:p14="http://schemas.microsoft.com/office/powerpoint/2010/main" val="8802113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BE55E881-1034-45D4-8A1E-1AC91DC65C6A}" type="slidenum">
              <a:rPr lang="en-US" sz="1200" smtClean="0"/>
              <a:pPr eaLnBrk="1" hangingPunct="1"/>
              <a:t>108</a:t>
            </a:fld>
            <a:endParaRPr lang="en-US" sz="1200" smtClean="0"/>
          </a:p>
        </p:txBody>
      </p:sp>
      <p:sp>
        <p:nvSpPr>
          <p:cNvPr id="425987" name="Rectangle 2"/>
          <p:cNvSpPr>
            <a:spLocks noGrp="1" noRot="1" noChangeAspect="1" noChangeArrowheads="1" noTextEdit="1"/>
          </p:cNvSpPr>
          <p:nvPr>
            <p:ph type="sldImg"/>
          </p:nvPr>
        </p:nvSpPr>
        <p:spPr>
          <a:ln/>
        </p:spPr>
      </p:sp>
      <p:sp>
        <p:nvSpPr>
          <p:cNvPr id="425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850389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CC81A5F2-2109-423C-85E3-1CFEAE3955F4}" type="slidenum">
              <a:rPr lang="en-US" sz="1200" smtClean="0"/>
              <a:pPr eaLnBrk="1" hangingPunct="1"/>
              <a:t>109</a:t>
            </a:fld>
            <a:endParaRPr lang="en-US" sz="1200" smtClean="0"/>
          </a:p>
        </p:txBody>
      </p:sp>
      <p:sp>
        <p:nvSpPr>
          <p:cNvPr id="427011" name="Rectangle 2"/>
          <p:cNvSpPr>
            <a:spLocks noGrp="1" noRot="1" noChangeAspect="1" noChangeArrowheads="1" noTextEdit="1"/>
          </p:cNvSpPr>
          <p:nvPr>
            <p:ph type="sldImg"/>
          </p:nvPr>
        </p:nvSpPr>
        <p:spPr>
          <a:ln/>
        </p:spPr>
      </p:sp>
      <p:sp>
        <p:nvSpPr>
          <p:cNvPr id="427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646851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242AA7F3-FE66-4464-ACF3-B19D80DAF822}" type="slidenum">
              <a:rPr lang="en-US" sz="1200" smtClean="0"/>
              <a:pPr eaLnBrk="1" hangingPunct="1"/>
              <a:t>111</a:t>
            </a:fld>
            <a:endParaRPr lang="en-US" sz="1200" smtClean="0"/>
          </a:p>
        </p:txBody>
      </p:sp>
      <p:sp>
        <p:nvSpPr>
          <p:cNvPr id="428035" name="Rectangle 2"/>
          <p:cNvSpPr>
            <a:spLocks noGrp="1" noRot="1" noChangeAspect="1" noChangeArrowheads="1" noTextEdit="1"/>
          </p:cNvSpPr>
          <p:nvPr>
            <p:ph type="sldImg"/>
          </p:nvPr>
        </p:nvSpPr>
        <p:spPr>
          <a:xfrm>
            <a:off x="1144588" y="685800"/>
            <a:ext cx="4572000" cy="3429000"/>
          </a:xfrm>
          <a:ln/>
        </p:spPr>
      </p:sp>
      <p:sp>
        <p:nvSpPr>
          <p:cNvPr id="428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56421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E1A1F931-6C7F-4ADF-AB3B-48FBA59364C0}" type="slidenum">
              <a:rPr lang="en-US" sz="1200" smtClean="0"/>
              <a:pPr eaLnBrk="1" hangingPunct="1"/>
              <a:t>9</a:t>
            </a:fld>
            <a:endParaRPr lang="en-US" sz="1200" smtClean="0"/>
          </a:p>
        </p:txBody>
      </p:sp>
      <p:sp>
        <p:nvSpPr>
          <p:cNvPr id="370691" name="Rectangle 2"/>
          <p:cNvSpPr>
            <a:spLocks noGrp="1" noRot="1" noChangeAspect="1" noChangeArrowheads="1" noTextEdit="1"/>
          </p:cNvSpPr>
          <p:nvPr>
            <p:ph type="sldImg"/>
          </p:nvPr>
        </p:nvSpPr>
        <p:spPr>
          <a:ln/>
        </p:spPr>
      </p:sp>
      <p:sp>
        <p:nvSpPr>
          <p:cNvPr id="370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682259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7782800A-BF37-4265-B4E3-570B7714D84B}" type="slidenum">
              <a:rPr lang="en-US" sz="1200" smtClean="0"/>
              <a:pPr eaLnBrk="1" hangingPunct="1"/>
              <a:t>112</a:t>
            </a:fld>
            <a:endParaRPr lang="en-US" sz="1200" smtClean="0"/>
          </a:p>
        </p:txBody>
      </p:sp>
      <p:sp>
        <p:nvSpPr>
          <p:cNvPr id="524291" name="Rectangle 2"/>
          <p:cNvSpPr>
            <a:spLocks noGrp="1" noRot="1" noChangeAspect="1" noChangeArrowheads="1" noTextEdit="1"/>
          </p:cNvSpPr>
          <p:nvPr>
            <p:ph type="sldImg"/>
          </p:nvPr>
        </p:nvSpPr>
        <p:spPr>
          <a:ln/>
        </p:spPr>
      </p:sp>
      <p:sp>
        <p:nvSpPr>
          <p:cNvPr id="524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9329781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0022BAB8-DBBA-4883-9BFF-DA5925CB6B46}" type="slidenum">
              <a:rPr lang="en-US" sz="1200" smtClean="0"/>
              <a:pPr eaLnBrk="1" hangingPunct="1"/>
              <a:t>113</a:t>
            </a:fld>
            <a:endParaRPr lang="en-US" sz="1200" smtClean="0"/>
          </a:p>
        </p:txBody>
      </p:sp>
      <p:sp>
        <p:nvSpPr>
          <p:cNvPr id="525315" name="Rectangle 2"/>
          <p:cNvSpPr>
            <a:spLocks noGrp="1" noRot="1" noChangeAspect="1" noChangeArrowheads="1" noTextEdit="1"/>
          </p:cNvSpPr>
          <p:nvPr>
            <p:ph type="sldImg"/>
          </p:nvPr>
        </p:nvSpPr>
        <p:spPr>
          <a:xfrm>
            <a:off x="1144588" y="685800"/>
            <a:ext cx="4572000" cy="3429000"/>
          </a:xfrm>
          <a:ln/>
        </p:spPr>
      </p:sp>
      <p:sp>
        <p:nvSpPr>
          <p:cNvPr id="525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086842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B28B29DF-7574-4AA2-B709-D033766026E3}" type="slidenum">
              <a:rPr lang="en-US" sz="1200" smtClean="0"/>
              <a:pPr eaLnBrk="1" hangingPunct="1"/>
              <a:t>114</a:t>
            </a:fld>
            <a:endParaRPr lang="en-US" sz="1200" smtClean="0"/>
          </a:p>
        </p:txBody>
      </p:sp>
      <p:sp>
        <p:nvSpPr>
          <p:cNvPr id="526339" name="Rectangle 2"/>
          <p:cNvSpPr>
            <a:spLocks noGrp="1" noRot="1" noChangeAspect="1" noChangeArrowheads="1" noTextEdit="1"/>
          </p:cNvSpPr>
          <p:nvPr>
            <p:ph type="sldImg"/>
          </p:nvPr>
        </p:nvSpPr>
        <p:spPr>
          <a:ln/>
        </p:spPr>
      </p:sp>
      <p:sp>
        <p:nvSpPr>
          <p:cNvPr id="526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3487220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5C574C3C-61CD-47BD-95E1-7DDA65381498}" type="slidenum">
              <a:rPr lang="en-US" sz="1200" smtClean="0"/>
              <a:pPr eaLnBrk="1" hangingPunct="1"/>
              <a:t>115</a:t>
            </a:fld>
            <a:endParaRPr lang="en-US" sz="1200" smtClean="0"/>
          </a:p>
        </p:txBody>
      </p:sp>
      <p:sp>
        <p:nvSpPr>
          <p:cNvPr id="527363" name="Rectangle 2"/>
          <p:cNvSpPr>
            <a:spLocks noGrp="1" noRot="1" noChangeAspect="1" noChangeArrowheads="1" noTextEdit="1"/>
          </p:cNvSpPr>
          <p:nvPr>
            <p:ph type="sldImg"/>
          </p:nvPr>
        </p:nvSpPr>
        <p:spPr>
          <a:xfrm>
            <a:off x="1144588" y="685800"/>
            <a:ext cx="4572000" cy="3429000"/>
          </a:xfrm>
          <a:ln/>
        </p:spPr>
      </p:sp>
      <p:sp>
        <p:nvSpPr>
          <p:cNvPr id="527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3687219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A0F55346-C30F-4740-B85C-292AEC7268BD}" type="slidenum">
              <a:rPr lang="en-US" sz="1200" smtClean="0"/>
              <a:pPr eaLnBrk="1" hangingPunct="1"/>
              <a:t>116</a:t>
            </a:fld>
            <a:endParaRPr lang="en-US" sz="1200" smtClean="0"/>
          </a:p>
        </p:txBody>
      </p:sp>
      <p:sp>
        <p:nvSpPr>
          <p:cNvPr id="528387" name="Rectangle 2"/>
          <p:cNvSpPr>
            <a:spLocks noGrp="1" noRot="1" noChangeAspect="1" noChangeArrowheads="1" noTextEdit="1"/>
          </p:cNvSpPr>
          <p:nvPr>
            <p:ph type="sldImg"/>
          </p:nvPr>
        </p:nvSpPr>
        <p:spPr>
          <a:xfrm>
            <a:off x="1144588" y="685800"/>
            <a:ext cx="4572000" cy="3429000"/>
          </a:xfrm>
          <a:ln/>
        </p:spPr>
      </p:sp>
      <p:sp>
        <p:nvSpPr>
          <p:cNvPr id="528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46235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BFECF714-F911-4ABD-A087-FEB2CB48D51F}" type="slidenum">
              <a:rPr lang="en-US" sz="1200" smtClean="0"/>
              <a:pPr eaLnBrk="1" hangingPunct="1"/>
              <a:t>10</a:t>
            </a:fld>
            <a:endParaRPr lang="en-US" sz="1200" smtClean="0"/>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6081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a:defRPr/>
            </a:pPr>
            <a:r>
              <a:rPr lang="en-US"/>
              <a:t>1-</a:t>
            </a:r>
            <a:fld id="{E63464AD-C75B-4C46-B32C-96B98D8152B9}" type="slidenum">
              <a:rPr lang="en-US"/>
              <a:pPr>
                <a:defRPr/>
              </a:pPr>
              <a:t>‹#›</a:t>
            </a:fld>
            <a:endParaRPr lang="en-US"/>
          </a:p>
        </p:txBody>
      </p:sp>
    </p:spTree>
    <p:extLst>
      <p:ext uri="{BB962C8B-B14F-4D97-AF65-F5344CB8AC3E}">
        <p14:creationId xmlns:p14="http://schemas.microsoft.com/office/powerpoint/2010/main" val="2609118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6F130326-60A7-475E-9407-8C43B4E1345F}" type="slidenum">
              <a:rPr lang="en-US"/>
              <a:pPr>
                <a:defRPr/>
              </a:pPr>
              <a:t>‹#›</a:t>
            </a:fld>
            <a:endParaRPr lang="en-US"/>
          </a:p>
        </p:txBody>
      </p:sp>
    </p:spTree>
    <p:extLst>
      <p:ext uri="{BB962C8B-B14F-4D97-AF65-F5344CB8AC3E}">
        <p14:creationId xmlns:p14="http://schemas.microsoft.com/office/powerpoint/2010/main" val="332199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962D129A-6AAC-42BD-B2B1-E15B8B5AB516}" type="slidenum">
              <a:rPr lang="en-US"/>
              <a:pPr>
                <a:defRPr/>
              </a:pPr>
              <a:t>‹#›</a:t>
            </a:fld>
            <a:endParaRPr lang="en-US"/>
          </a:p>
        </p:txBody>
      </p:sp>
    </p:spTree>
    <p:extLst>
      <p:ext uri="{BB962C8B-B14F-4D97-AF65-F5344CB8AC3E}">
        <p14:creationId xmlns:p14="http://schemas.microsoft.com/office/powerpoint/2010/main" val="409685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FAA36005-7338-4C12-A116-874E81073BC3}" type="slidenum">
              <a:rPr lang="en-US"/>
              <a:pPr>
                <a:defRPr/>
              </a:pPr>
              <a:t>‹#›</a:t>
            </a:fld>
            <a:endParaRPr lang="en-US"/>
          </a:p>
        </p:txBody>
      </p:sp>
    </p:spTree>
    <p:extLst>
      <p:ext uri="{BB962C8B-B14F-4D97-AF65-F5344CB8AC3E}">
        <p14:creationId xmlns:p14="http://schemas.microsoft.com/office/powerpoint/2010/main" val="3429280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2AB345FF-0696-4B50-B4D7-8F7216B814AA}" type="slidenum">
              <a:rPr lang="en-US"/>
              <a:pPr>
                <a:defRPr/>
              </a:pPr>
              <a:t>‹#›</a:t>
            </a:fld>
            <a:endParaRPr lang="en-US"/>
          </a:p>
        </p:txBody>
      </p:sp>
    </p:spTree>
    <p:extLst>
      <p:ext uri="{BB962C8B-B14F-4D97-AF65-F5344CB8AC3E}">
        <p14:creationId xmlns:p14="http://schemas.microsoft.com/office/powerpoint/2010/main" val="3525849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CFD2BB-A9A0-4B5E-A69D-091BC5A21107}" type="slidenum">
              <a:rPr lang="en-US"/>
              <a:pPr>
                <a:defRPr/>
              </a:pPr>
              <a:t>‹#›</a:t>
            </a:fld>
            <a:endParaRPr lang="en-US"/>
          </a:p>
        </p:txBody>
      </p:sp>
    </p:spTree>
    <p:extLst>
      <p:ext uri="{BB962C8B-B14F-4D97-AF65-F5344CB8AC3E}">
        <p14:creationId xmlns:p14="http://schemas.microsoft.com/office/powerpoint/2010/main" val="3473220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F1030D0-CA6D-4553-9A38-74302C2BF3DD}" type="slidenum">
              <a:rPr lang="en-US"/>
              <a:pPr>
                <a:defRPr/>
              </a:pPr>
              <a:t>‹#›</a:t>
            </a:fld>
            <a:endParaRPr lang="en-US"/>
          </a:p>
        </p:txBody>
      </p:sp>
    </p:spTree>
    <p:extLst>
      <p:ext uri="{BB962C8B-B14F-4D97-AF65-F5344CB8AC3E}">
        <p14:creationId xmlns:p14="http://schemas.microsoft.com/office/powerpoint/2010/main" val="4211648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1F6B7DF-8A3E-4FCA-8EEC-0578CC4450CC}" type="slidenum">
              <a:rPr lang="en-US"/>
              <a:pPr>
                <a:defRPr/>
              </a:pPr>
              <a:t>‹#›</a:t>
            </a:fld>
            <a:endParaRPr lang="en-US"/>
          </a:p>
        </p:txBody>
      </p:sp>
    </p:spTree>
    <p:extLst>
      <p:ext uri="{BB962C8B-B14F-4D97-AF65-F5344CB8AC3E}">
        <p14:creationId xmlns:p14="http://schemas.microsoft.com/office/powerpoint/2010/main" val="1508298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5D563FB-1F06-437A-AC66-4B33D0E09233}" type="slidenum">
              <a:rPr lang="en-US"/>
              <a:pPr>
                <a:defRPr/>
              </a:pPr>
              <a:t>‹#›</a:t>
            </a:fld>
            <a:endParaRPr lang="en-US"/>
          </a:p>
        </p:txBody>
      </p:sp>
    </p:spTree>
    <p:extLst>
      <p:ext uri="{BB962C8B-B14F-4D97-AF65-F5344CB8AC3E}">
        <p14:creationId xmlns:p14="http://schemas.microsoft.com/office/powerpoint/2010/main" val="4277911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06F4DB9-EE7A-421F-861F-7D8C7CE96EC3}" type="slidenum">
              <a:rPr lang="en-US"/>
              <a:pPr>
                <a:defRPr/>
              </a:pPr>
              <a:t>‹#›</a:t>
            </a:fld>
            <a:endParaRPr lang="en-US"/>
          </a:p>
        </p:txBody>
      </p:sp>
    </p:spTree>
    <p:extLst>
      <p:ext uri="{BB962C8B-B14F-4D97-AF65-F5344CB8AC3E}">
        <p14:creationId xmlns:p14="http://schemas.microsoft.com/office/powerpoint/2010/main" val="3662651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07C32FB-AD39-4954-949E-AF985CF7D46E}" type="slidenum">
              <a:rPr lang="en-US"/>
              <a:pPr>
                <a:defRPr/>
              </a:pPr>
              <a:t>‹#›</a:t>
            </a:fld>
            <a:endParaRPr lang="en-US"/>
          </a:p>
        </p:txBody>
      </p:sp>
    </p:spTree>
    <p:extLst>
      <p:ext uri="{BB962C8B-B14F-4D97-AF65-F5344CB8AC3E}">
        <p14:creationId xmlns:p14="http://schemas.microsoft.com/office/powerpoint/2010/main" val="280829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a:defRPr/>
            </a:pPr>
            <a:r>
              <a:rPr lang="en-US"/>
              <a:t>1-</a:t>
            </a:r>
            <a:fld id="{03A7B312-C3E0-48A3-889E-4435C580AABB}" type="slidenum">
              <a:rPr lang="en-US"/>
              <a:pPr>
                <a:defRPr/>
              </a:pPr>
              <a:t>‹#›</a:t>
            </a:fld>
            <a:endParaRPr lang="en-US"/>
          </a:p>
        </p:txBody>
      </p:sp>
    </p:spTree>
    <p:extLst>
      <p:ext uri="{BB962C8B-B14F-4D97-AF65-F5344CB8AC3E}">
        <p14:creationId xmlns:p14="http://schemas.microsoft.com/office/powerpoint/2010/main" val="2954421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A3E7659-5889-4EF3-95EE-44D974D9EA83}" type="slidenum">
              <a:rPr lang="en-US"/>
              <a:pPr>
                <a:defRPr/>
              </a:pPr>
              <a:t>‹#›</a:t>
            </a:fld>
            <a:endParaRPr lang="en-US"/>
          </a:p>
        </p:txBody>
      </p:sp>
    </p:spTree>
    <p:extLst>
      <p:ext uri="{BB962C8B-B14F-4D97-AF65-F5344CB8AC3E}">
        <p14:creationId xmlns:p14="http://schemas.microsoft.com/office/powerpoint/2010/main" val="1094636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D443B4C-0F45-42C1-8395-D63396892B47}" type="slidenum">
              <a:rPr lang="en-US"/>
              <a:pPr>
                <a:defRPr/>
              </a:pPr>
              <a:t>‹#›</a:t>
            </a:fld>
            <a:endParaRPr lang="en-US"/>
          </a:p>
        </p:txBody>
      </p:sp>
    </p:spTree>
    <p:extLst>
      <p:ext uri="{BB962C8B-B14F-4D97-AF65-F5344CB8AC3E}">
        <p14:creationId xmlns:p14="http://schemas.microsoft.com/office/powerpoint/2010/main" val="691411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ACA6F9C-6C08-495A-BED2-DC3828009A78}" type="slidenum">
              <a:rPr lang="en-US"/>
              <a:pPr>
                <a:defRPr/>
              </a:pPr>
              <a:t>‹#›</a:t>
            </a:fld>
            <a:endParaRPr lang="en-US"/>
          </a:p>
        </p:txBody>
      </p:sp>
    </p:spTree>
    <p:extLst>
      <p:ext uri="{BB962C8B-B14F-4D97-AF65-F5344CB8AC3E}">
        <p14:creationId xmlns:p14="http://schemas.microsoft.com/office/powerpoint/2010/main" val="14505589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EAC2211-7B7F-4FC7-85C8-310F1DE49438}" type="slidenum">
              <a:rPr lang="en-US"/>
              <a:pPr>
                <a:defRPr/>
              </a:pPr>
              <a:t>‹#›</a:t>
            </a:fld>
            <a:endParaRPr lang="en-US"/>
          </a:p>
        </p:txBody>
      </p:sp>
    </p:spTree>
    <p:extLst>
      <p:ext uri="{BB962C8B-B14F-4D97-AF65-F5344CB8AC3E}">
        <p14:creationId xmlns:p14="http://schemas.microsoft.com/office/powerpoint/2010/main" val="3753009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BF0FF4B-7264-4EB2-A856-97BA7DD02A4E}" type="slidenum">
              <a:rPr lang="en-US"/>
              <a:pPr>
                <a:defRPr/>
              </a:pPr>
              <a:t>‹#›</a:t>
            </a:fld>
            <a:endParaRPr lang="en-US"/>
          </a:p>
        </p:txBody>
      </p:sp>
    </p:spTree>
    <p:extLst>
      <p:ext uri="{BB962C8B-B14F-4D97-AF65-F5344CB8AC3E}">
        <p14:creationId xmlns:p14="http://schemas.microsoft.com/office/powerpoint/2010/main" val="26323209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1A018E2-D18D-4362-B340-4113A4733241}" type="slidenum">
              <a:rPr lang="en-US"/>
              <a:pPr>
                <a:defRPr/>
              </a:pPr>
              <a:t>‹#›</a:t>
            </a:fld>
            <a:endParaRPr lang="en-US"/>
          </a:p>
        </p:txBody>
      </p:sp>
    </p:spTree>
    <p:extLst>
      <p:ext uri="{BB962C8B-B14F-4D97-AF65-F5344CB8AC3E}">
        <p14:creationId xmlns:p14="http://schemas.microsoft.com/office/powerpoint/2010/main" val="53575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lvl1pPr>
              <a:defRPr/>
            </a:lvl1pPr>
          </a:lstStyle>
          <a:p>
            <a:pPr>
              <a:defRPr/>
            </a:pPr>
            <a:r>
              <a:rPr lang="en-US"/>
              <a:t>1-</a:t>
            </a:r>
            <a:fld id="{E9C97E1B-A139-4223-83A0-D21900B7EC85}" type="slidenum">
              <a:rPr lang="en-US"/>
              <a:pPr>
                <a:defRPr/>
              </a:pPr>
              <a:t>‹#›</a:t>
            </a:fld>
            <a:endParaRPr lang="en-US"/>
          </a:p>
        </p:txBody>
      </p:sp>
    </p:spTree>
    <p:extLst>
      <p:ext uri="{BB962C8B-B14F-4D97-AF65-F5344CB8AC3E}">
        <p14:creationId xmlns:p14="http://schemas.microsoft.com/office/powerpoint/2010/main" val="65522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4" name="Slide Number Placeholder 3"/>
          <p:cNvSpPr>
            <a:spLocks noGrp="1"/>
          </p:cNvSpPr>
          <p:nvPr>
            <p:ph type="sldNum" sz="quarter" idx="12"/>
          </p:nvPr>
        </p:nvSpPr>
        <p:spPr/>
        <p:txBody>
          <a:bodyPr/>
          <a:lstStyle>
            <a:lvl1pPr>
              <a:defRPr/>
            </a:lvl1pPr>
          </a:lstStyle>
          <a:p>
            <a:pPr>
              <a:defRPr/>
            </a:pPr>
            <a:r>
              <a:rPr lang="en-US"/>
              <a:t>1-</a:t>
            </a:r>
            <a:fld id="{ABBFCB12-3598-45DC-9165-A2902FFFA275}" type="slidenum">
              <a:rPr lang="en-US"/>
              <a:pPr>
                <a:defRPr/>
              </a:pPr>
              <a:t>‹#›</a:t>
            </a:fld>
            <a:endParaRPr lang="en-US"/>
          </a:p>
        </p:txBody>
      </p:sp>
    </p:spTree>
    <p:extLst>
      <p:ext uri="{BB962C8B-B14F-4D97-AF65-F5344CB8AC3E}">
        <p14:creationId xmlns:p14="http://schemas.microsoft.com/office/powerpoint/2010/main" val="411792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1219200" y="1600200"/>
            <a:ext cx="7162800" cy="1447800"/>
          </a:xfrm>
        </p:spPr>
        <p:txBody>
          <a:bodyPr/>
          <a:lstStyle>
            <a:lvl1pPr>
              <a:defRPr/>
            </a:lvl1pPr>
          </a:lstStyle>
          <a:p>
            <a:endParaRPr lang="en-US"/>
          </a:p>
        </p:txBody>
      </p:sp>
      <p:sp>
        <p:nvSpPr>
          <p:cNvPr id="48131" name="Rectangle 3" descr="Rectangle: Click to edit Master text styles&#10;Second level&#10;Third level&#10;Fourth level&#10;Fifth level"/>
          <p:cNvSpPr>
            <a:spLocks noGrp="1" noChangeArrowheads="1"/>
          </p:cNvSpPr>
          <p:nvPr>
            <p:ph type="subTitle" idx="1"/>
          </p:nvPr>
        </p:nvSpPr>
        <p:spPr>
          <a:xfrm>
            <a:off x="1219200" y="3429000"/>
            <a:ext cx="7162800" cy="990600"/>
          </a:xfrm>
        </p:spPr>
        <p:txBody>
          <a:bodyPr/>
          <a:lstStyle>
            <a:lvl1pPr marL="0" indent="0">
              <a:buFont typeface="Wingdings" pitchFamily="2" charset="2"/>
              <a:buNone/>
              <a:defRPr sz="2400">
                <a:solidFill>
                  <a:schemeClr val="hlink"/>
                </a:solidFill>
              </a:defRPr>
            </a:lvl1pPr>
          </a:lstStyle>
          <a:p>
            <a:r>
              <a:rPr lang="en-US"/>
              <a:t>Click here to add content</a:t>
            </a:r>
          </a:p>
        </p:txBody>
      </p:sp>
    </p:spTree>
    <p:extLst>
      <p:ext uri="{BB962C8B-B14F-4D97-AF65-F5344CB8AC3E}">
        <p14:creationId xmlns:p14="http://schemas.microsoft.com/office/powerpoint/2010/main" val="25241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0467AD6A-14C7-49BF-B9E6-3EC9C631580E}" type="slidenum">
              <a:rPr lang="en-US"/>
              <a:pPr>
                <a:defRPr/>
              </a:pPr>
              <a:t>‹#›</a:t>
            </a:fld>
            <a:endParaRPr lang="en-US"/>
          </a:p>
        </p:txBody>
      </p:sp>
    </p:spTree>
    <p:extLst>
      <p:ext uri="{BB962C8B-B14F-4D97-AF65-F5344CB8AC3E}">
        <p14:creationId xmlns:p14="http://schemas.microsoft.com/office/powerpoint/2010/main" val="138180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7AFE890E-85E1-4B71-A6E8-F684CF00AFDE}" type="slidenum">
              <a:rPr lang="en-US"/>
              <a:pPr>
                <a:defRPr/>
              </a:pPr>
              <a:t>‹#›</a:t>
            </a:fld>
            <a:endParaRPr lang="en-US"/>
          </a:p>
        </p:txBody>
      </p:sp>
    </p:spTree>
    <p:extLst>
      <p:ext uri="{BB962C8B-B14F-4D97-AF65-F5344CB8AC3E}">
        <p14:creationId xmlns:p14="http://schemas.microsoft.com/office/powerpoint/2010/main" val="198900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7342F2F2-7B1B-4640-B54C-430ADA1435AD}" type="slidenum">
              <a:rPr lang="en-US"/>
              <a:pPr>
                <a:defRPr/>
              </a:pPr>
              <a:t>‹#›</a:t>
            </a:fld>
            <a:endParaRPr lang="en-US"/>
          </a:p>
        </p:txBody>
      </p:sp>
    </p:spTree>
    <p:extLst>
      <p:ext uri="{BB962C8B-B14F-4D97-AF65-F5344CB8AC3E}">
        <p14:creationId xmlns:p14="http://schemas.microsoft.com/office/powerpoint/2010/main" val="324342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F22EFF6A-2240-4002-A984-146E7C66F664}" type="slidenum">
              <a:rPr lang="en-US"/>
              <a:pPr>
                <a:defRPr/>
              </a:pPr>
              <a:t>‹#›</a:t>
            </a:fld>
            <a:endParaRPr lang="en-US"/>
          </a:p>
        </p:txBody>
      </p:sp>
    </p:spTree>
    <p:extLst>
      <p:ext uri="{BB962C8B-B14F-4D97-AF65-F5344CB8AC3E}">
        <p14:creationId xmlns:p14="http://schemas.microsoft.com/office/powerpoint/2010/main" val="338451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414338"/>
            <a:ext cx="7772400"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385888"/>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r>
              <a:rPr lang="en-US"/>
              <a:t> Introduction</a:t>
            </a:r>
          </a:p>
        </p:txBody>
      </p:sp>
      <p:sp>
        <p:nvSpPr>
          <p:cNvPr id="1030" name="Rectangle 6"/>
          <p:cNvSpPr>
            <a:spLocks noGrp="1" noChangeArrowheads="1"/>
          </p:cNvSpPr>
          <p:nvPr>
            <p:ph type="sldNum" sz="quarter" idx="4"/>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US"/>
              <a:t>1-</a:t>
            </a:r>
            <a:fld id="{544AE56F-7413-434F-BB73-F205B89AF0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470" r:id="rId1"/>
    <p:sldLayoutId id="2147485471" r:id="rId2"/>
    <p:sldLayoutId id="2147485472" r:id="rId3"/>
    <p:sldLayoutId id="2147485473" r:id="rId4"/>
    <p:sldLayoutId id="2147485474" r:id="rId5"/>
    <p:sldLayoutId id="2147485475" r:id="rId6"/>
    <p:sldLayoutId id="2147485476" r:id="rId7"/>
    <p:sldLayoutId id="2147485477" r:id="rId8"/>
    <p:sldLayoutId id="2147485478" r:id="rId9"/>
    <p:sldLayoutId id="2147485479" r:id="rId10"/>
    <p:sldLayoutId id="2147485480" r:id="rId11"/>
    <p:sldLayoutId id="2147485481" r:id="rId12"/>
    <p:sldLayoutId id="2147485482" r:id="rId13"/>
  </p:sldLayoutIdLst>
  <p:hf hdr="0" dt="0"/>
  <p:txStyles>
    <p:titleStyle>
      <a:lvl1pPr algn="ctr" rtl="0" eaLnBrk="0" fontAlgn="base" hangingPunct="0">
        <a:spcBef>
          <a:spcPct val="0"/>
        </a:spcBef>
        <a:spcAft>
          <a:spcPct val="0"/>
        </a:spcAft>
        <a:defRPr sz="4000">
          <a:solidFill>
            <a:srgbClr val="16165D"/>
          </a:solidFill>
          <a:latin typeface="Arial Narrow" pitchFamily="34" charset="0"/>
          <a:ea typeface="+mj-ea"/>
          <a:cs typeface="+mj-cs"/>
        </a:defRPr>
      </a:lvl1pPr>
      <a:lvl2pPr algn="ctr" rtl="0" eaLnBrk="0" fontAlgn="base" hangingPunct="0">
        <a:spcBef>
          <a:spcPct val="0"/>
        </a:spcBef>
        <a:spcAft>
          <a:spcPct val="0"/>
        </a:spcAft>
        <a:defRPr sz="4000">
          <a:solidFill>
            <a:srgbClr val="16165D"/>
          </a:solidFill>
          <a:latin typeface="Arial Narrow" pitchFamily="34" charset="0"/>
        </a:defRPr>
      </a:lvl2pPr>
      <a:lvl3pPr algn="ctr" rtl="0" eaLnBrk="0" fontAlgn="base" hangingPunct="0">
        <a:spcBef>
          <a:spcPct val="0"/>
        </a:spcBef>
        <a:spcAft>
          <a:spcPct val="0"/>
        </a:spcAft>
        <a:defRPr sz="4000">
          <a:solidFill>
            <a:srgbClr val="16165D"/>
          </a:solidFill>
          <a:latin typeface="Arial Narrow" pitchFamily="34" charset="0"/>
        </a:defRPr>
      </a:lvl3pPr>
      <a:lvl4pPr algn="ctr" rtl="0" eaLnBrk="0" fontAlgn="base" hangingPunct="0">
        <a:spcBef>
          <a:spcPct val="0"/>
        </a:spcBef>
        <a:spcAft>
          <a:spcPct val="0"/>
        </a:spcAft>
        <a:defRPr sz="4000">
          <a:solidFill>
            <a:srgbClr val="16165D"/>
          </a:solidFill>
          <a:latin typeface="Arial Narrow" pitchFamily="34" charset="0"/>
        </a:defRPr>
      </a:lvl4pPr>
      <a:lvl5pPr algn="ctr" rtl="0" eaLnBrk="0" fontAlgn="base" hangingPunct="0">
        <a:spcBef>
          <a:spcPct val="0"/>
        </a:spcBef>
        <a:spcAft>
          <a:spcPct val="0"/>
        </a:spcAft>
        <a:defRPr sz="4000">
          <a:solidFill>
            <a:srgbClr val="16165D"/>
          </a:solidFill>
          <a:latin typeface="Arial Narrow" pitchFamily="34"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Arial" charset="0"/>
        <a:buChar char="•"/>
        <a:defRPr sz="2800">
          <a:solidFill>
            <a:srgbClr val="22228B"/>
          </a:solidFill>
          <a:latin typeface="Arial Narrow" pitchFamily="34" charset="0"/>
          <a:ea typeface="+mn-ea"/>
          <a:cs typeface="+mn-cs"/>
        </a:defRPr>
      </a:lvl1pPr>
      <a:lvl2pPr marL="742950" indent="-285750" algn="l" rtl="0" eaLnBrk="0" fontAlgn="base" hangingPunct="0">
        <a:spcBef>
          <a:spcPct val="20000"/>
        </a:spcBef>
        <a:spcAft>
          <a:spcPct val="0"/>
        </a:spcAft>
        <a:buClr>
          <a:schemeClr val="accent2"/>
        </a:buClr>
        <a:buSzPct val="75000"/>
        <a:buFont typeface="Arial" charset="0"/>
        <a:buChar char="•"/>
        <a:defRPr sz="2400">
          <a:solidFill>
            <a:srgbClr val="C00000"/>
          </a:solidFill>
          <a:latin typeface="Arial Narrow" pitchFamily="34" charset="0"/>
        </a:defRPr>
      </a:lvl2pPr>
      <a:lvl3pPr marL="1143000" indent="-228600" algn="l" rtl="0" eaLnBrk="0" fontAlgn="base" hangingPunct="0">
        <a:spcBef>
          <a:spcPct val="20000"/>
        </a:spcBef>
        <a:spcAft>
          <a:spcPct val="0"/>
        </a:spcAft>
        <a:buChar char="•"/>
        <a:defRPr sz="2400">
          <a:solidFill>
            <a:schemeClr val="tx1"/>
          </a:solidFill>
          <a:latin typeface="Arial Narrow" pitchFamily="34" charset="0"/>
        </a:defRPr>
      </a:lvl3pPr>
      <a:lvl4pPr marL="1600200" indent="-228600" algn="l" rtl="0" eaLnBrk="0" fontAlgn="base" hangingPunct="0">
        <a:spcBef>
          <a:spcPct val="20000"/>
        </a:spcBef>
        <a:spcAft>
          <a:spcPct val="0"/>
        </a:spcAft>
        <a:buChar char="–"/>
        <a:defRPr sz="2400">
          <a:solidFill>
            <a:schemeClr val="accent2"/>
          </a:solidFill>
          <a:latin typeface="Arial Narrow" pitchFamily="34" charset="0"/>
        </a:defRPr>
      </a:lvl4pPr>
      <a:lvl5pPr marL="2057400" indent="-228600" algn="l" rtl="0" eaLnBrk="0" fontAlgn="base" hangingPunct="0">
        <a:spcBef>
          <a:spcPct val="20000"/>
        </a:spcBef>
        <a:spcAft>
          <a:spcPct val="0"/>
        </a:spcAft>
        <a:buChar char="»"/>
        <a:defRPr sz="2200">
          <a:solidFill>
            <a:schemeClr val="tx1"/>
          </a:solidFill>
          <a:latin typeface="Arial Narrow" pitchFamily="34"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pPr>
              <a:defRPr/>
            </a:pPr>
            <a:endParaRPr lang="en-US"/>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8089A833-0D39-4C60-8C49-EDEE4A81DC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436" r:id="rId1"/>
    <p:sldLayoutId id="2147485437" r:id="rId2"/>
    <p:sldLayoutId id="2147485438" r:id="rId3"/>
    <p:sldLayoutId id="2147485439" r:id="rId4"/>
    <p:sldLayoutId id="2147485440" r:id="rId5"/>
    <p:sldLayoutId id="2147485441" r:id="rId6"/>
    <p:sldLayoutId id="2147485442" r:id="rId7"/>
    <p:sldLayoutId id="2147485443" r:id="rId8"/>
    <p:sldLayoutId id="2147485444" r:id="rId9"/>
    <p:sldLayoutId id="2147485445" r:id="rId10"/>
    <p:sldLayoutId id="2147485446" r:id="rId11"/>
    <p:sldLayoutId id="2147485447" r:id="rId12"/>
  </p:sldLayoutIdLst>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itchFamily="18" charset="0"/>
        </a:defRPr>
      </a:lvl2pPr>
      <a:lvl3pPr algn="ctr" rtl="0" eaLnBrk="0" fontAlgn="base" hangingPunct="0">
        <a:spcBef>
          <a:spcPct val="0"/>
        </a:spcBef>
        <a:spcAft>
          <a:spcPct val="0"/>
        </a:spcAft>
        <a:defRPr sz="4400">
          <a:solidFill>
            <a:srgbClr val="FF0000"/>
          </a:solidFill>
          <a:latin typeface="Times New Roman" pitchFamily="18" charset="0"/>
        </a:defRPr>
      </a:lvl3pPr>
      <a:lvl4pPr algn="ctr" rtl="0" eaLnBrk="0" fontAlgn="base" hangingPunct="0">
        <a:spcBef>
          <a:spcPct val="0"/>
        </a:spcBef>
        <a:spcAft>
          <a:spcPct val="0"/>
        </a:spcAft>
        <a:defRPr sz="4400">
          <a:solidFill>
            <a:srgbClr val="FF0000"/>
          </a:solidFill>
          <a:latin typeface="Times New Roman" pitchFamily="18" charset="0"/>
        </a:defRPr>
      </a:lvl4pPr>
      <a:lvl5pPr algn="ctr" rtl="0" eaLnBrk="0" fontAlgn="base" hangingPunct="0">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p:titleStyle>
    <p:body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800">
          <a:solidFill>
            <a:schemeClr val="tx1"/>
          </a:solidFill>
          <a:latin typeface="+mn-lt"/>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defRPr>
      </a:lvl5pPr>
      <a:lvl6pPr marL="2667000" indent="-381000" algn="l" rtl="0" fontAlgn="base">
        <a:spcBef>
          <a:spcPct val="20000"/>
        </a:spcBef>
        <a:spcAft>
          <a:spcPct val="0"/>
        </a:spcAft>
        <a:buClr>
          <a:schemeClr val="accent2"/>
        </a:buClr>
        <a:buChar char="»"/>
        <a:defRPr sz="2000">
          <a:solidFill>
            <a:schemeClr val="tx1"/>
          </a:solidFill>
          <a:latin typeface="+mn-lt"/>
        </a:defRPr>
      </a:lvl6pPr>
      <a:lvl7pPr marL="3124200" indent="-381000" algn="l" rtl="0" fontAlgn="base">
        <a:spcBef>
          <a:spcPct val="20000"/>
        </a:spcBef>
        <a:spcAft>
          <a:spcPct val="0"/>
        </a:spcAft>
        <a:buClr>
          <a:schemeClr val="accent2"/>
        </a:buClr>
        <a:buChar char="»"/>
        <a:defRPr sz="2000">
          <a:solidFill>
            <a:schemeClr val="tx1"/>
          </a:solidFill>
          <a:latin typeface="+mn-lt"/>
        </a:defRPr>
      </a:lvl7pPr>
      <a:lvl8pPr marL="3581400" indent="-381000" algn="l" rtl="0" fontAlgn="base">
        <a:spcBef>
          <a:spcPct val="20000"/>
        </a:spcBef>
        <a:spcAft>
          <a:spcPct val="0"/>
        </a:spcAft>
        <a:buClr>
          <a:schemeClr val="accent2"/>
        </a:buClr>
        <a:buChar char="»"/>
        <a:defRPr sz="2000">
          <a:solidFill>
            <a:schemeClr val="tx1"/>
          </a:solidFill>
          <a:latin typeface="+mn-lt"/>
        </a:defRPr>
      </a:lvl8pPr>
      <a:lvl9pPr marL="4038600" indent="-381000" algn="l" rtl="0" fontAlgn="base">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0.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0.xml"/></Relationships>
</file>

<file path=ppt/slides/_rels/slide10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7.xml"/><Relationship Id="rId1" Type="http://schemas.openxmlformats.org/officeDocument/2006/relationships/slideLayout" Target="../slideLayouts/slideLayout20.xml"/></Relationships>
</file>

<file path=ppt/slides/_rels/slide10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44.xml"/><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47.xml"/><Relationship Id="rId7"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49.xml"/><Relationship Id="rId7"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7.wmf"/><Relationship Id="rId4" Type="http://schemas.openxmlformats.org/officeDocument/2006/relationships/oleObject" Target="../embeddings/oleObject10.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50.xml"/><Relationship Id="rId7"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7.wmf"/><Relationship Id="rId4" Type="http://schemas.openxmlformats.org/officeDocument/2006/relationships/oleObject" Target="../embeddings/oleObject14.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51.xml"/><Relationship Id="rId7"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7.wmf"/><Relationship Id="rId4"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52.xml"/><Relationship Id="rId7" Type="http://schemas.openxmlformats.org/officeDocument/2006/relationships/oleObject" Target="../embeddings/oleObject24.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image" Target="../media/image7.wmf"/><Relationship Id="rId4" Type="http://schemas.openxmlformats.org/officeDocument/2006/relationships/oleObject" Target="../embeddings/oleObject22.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53.xml"/><Relationship Id="rId7"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27.bin"/><Relationship Id="rId5" Type="http://schemas.openxmlformats.org/officeDocument/2006/relationships/image" Target="../media/image7.wmf"/><Relationship Id="rId4" Type="http://schemas.openxmlformats.org/officeDocument/2006/relationships/oleObject" Target="../embeddings/oleObject26.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54.xml"/><Relationship Id="rId7" Type="http://schemas.openxmlformats.org/officeDocument/2006/relationships/oleObject" Target="../embeddings/oleObject32.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31.bin"/><Relationship Id="rId5" Type="http://schemas.openxmlformats.org/officeDocument/2006/relationships/image" Target="../media/image7.wmf"/><Relationship Id="rId4" Type="http://schemas.openxmlformats.org/officeDocument/2006/relationships/oleObject" Target="../embeddings/oleObject30.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oleObject" Target="../embeddings/oleObject40.bin"/><Relationship Id="rId18" Type="http://schemas.openxmlformats.org/officeDocument/2006/relationships/oleObject" Target="../embeddings/oleObject44.bin"/><Relationship Id="rId3" Type="http://schemas.openxmlformats.org/officeDocument/2006/relationships/notesSlide" Target="../notesSlides/notesSlide56.xml"/><Relationship Id="rId21" Type="http://schemas.openxmlformats.org/officeDocument/2006/relationships/oleObject" Target="../embeddings/oleObject47.bin"/><Relationship Id="rId7" Type="http://schemas.openxmlformats.org/officeDocument/2006/relationships/oleObject" Target="../embeddings/oleObject36.bin"/><Relationship Id="rId12" Type="http://schemas.openxmlformats.org/officeDocument/2006/relationships/image" Target="../media/image34.wmf"/><Relationship Id="rId17" Type="http://schemas.openxmlformats.org/officeDocument/2006/relationships/oleObject" Target="../embeddings/oleObject43.bin"/><Relationship Id="rId2" Type="http://schemas.openxmlformats.org/officeDocument/2006/relationships/slideLayout" Target="../slideLayouts/slideLayout1.xml"/><Relationship Id="rId16" Type="http://schemas.openxmlformats.org/officeDocument/2006/relationships/oleObject" Target="../embeddings/oleObject42.bin"/><Relationship Id="rId20" Type="http://schemas.openxmlformats.org/officeDocument/2006/relationships/oleObject" Target="../embeddings/oleObject46.bin"/><Relationship Id="rId1" Type="http://schemas.openxmlformats.org/officeDocument/2006/relationships/vmlDrawing" Target="../drawings/vmlDrawing10.vml"/><Relationship Id="rId6" Type="http://schemas.openxmlformats.org/officeDocument/2006/relationships/oleObject" Target="../embeddings/oleObject35.bin"/><Relationship Id="rId11" Type="http://schemas.openxmlformats.org/officeDocument/2006/relationships/oleObject" Target="../embeddings/oleObject39.bin"/><Relationship Id="rId24" Type="http://schemas.openxmlformats.org/officeDocument/2006/relationships/oleObject" Target="../embeddings/oleObject48.bin"/><Relationship Id="rId5" Type="http://schemas.openxmlformats.org/officeDocument/2006/relationships/image" Target="../media/image7.wmf"/><Relationship Id="rId15" Type="http://schemas.openxmlformats.org/officeDocument/2006/relationships/image" Target="../media/image2.png"/><Relationship Id="rId23" Type="http://schemas.openxmlformats.org/officeDocument/2006/relationships/image" Target="../media/image36.jpeg"/><Relationship Id="rId10" Type="http://schemas.openxmlformats.org/officeDocument/2006/relationships/image" Target="../media/image33.wmf"/><Relationship Id="rId19" Type="http://schemas.openxmlformats.org/officeDocument/2006/relationships/oleObject" Target="../embeddings/oleObject45.bin"/><Relationship Id="rId4" Type="http://schemas.openxmlformats.org/officeDocument/2006/relationships/oleObject" Target="../embeddings/oleObject34.bin"/><Relationship Id="rId9" Type="http://schemas.openxmlformats.org/officeDocument/2006/relationships/oleObject" Target="../embeddings/oleObject38.bin"/><Relationship Id="rId14" Type="http://schemas.openxmlformats.org/officeDocument/2006/relationships/oleObject" Target="../embeddings/oleObject41.bin"/><Relationship Id="rId22" Type="http://schemas.openxmlformats.org/officeDocument/2006/relationships/image" Target="../media/image35.png"/></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65.xml"/><Relationship Id="rId7" Type="http://schemas.openxmlformats.org/officeDocument/2006/relationships/oleObject" Target="../embeddings/oleObject51.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50.bin"/><Relationship Id="rId5" Type="http://schemas.openxmlformats.org/officeDocument/2006/relationships/image" Target="../media/image7.wmf"/><Relationship Id="rId4" Type="http://schemas.openxmlformats.org/officeDocument/2006/relationships/oleObject" Target="../embeddings/oleObject49.bin"/><Relationship Id="rId9" Type="http://schemas.openxmlformats.org/officeDocument/2006/relationships/oleObject" Target="../embeddings/oleObject53.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66.xml"/><Relationship Id="rId7" Type="http://schemas.openxmlformats.org/officeDocument/2006/relationships/oleObject" Target="../embeddings/oleObject56.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55.bin"/><Relationship Id="rId5" Type="http://schemas.openxmlformats.org/officeDocument/2006/relationships/image" Target="../media/image7.wmf"/><Relationship Id="rId4" Type="http://schemas.openxmlformats.org/officeDocument/2006/relationships/oleObject" Target="../embeddings/oleObject54.bin"/></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62000" y="3048000"/>
            <a:ext cx="7239000" cy="762000"/>
          </a:xfrm>
          <a:prstGeom prst="rect">
            <a:avLst/>
          </a:prstGeom>
          <a:noFill/>
          <a:ln w="9525">
            <a:noFill/>
            <a:miter lim="800000"/>
            <a:headEnd/>
            <a:tailEnd/>
          </a:ln>
        </p:spPr>
        <p:txBody>
          <a:bodyPr anchor="b"/>
          <a:lstStyle/>
          <a:p>
            <a:pPr algn="ctr">
              <a:defRPr/>
            </a:pPr>
            <a:r>
              <a:rPr lang="en-US" sz="4400" b="1" kern="0" dirty="0">
                <a:solidFill>
                  <a:srgbClr val="FF3300"/>
                </a:solidFill>
                <a:latin typeface="Arial Narrow" pitchFamily="34" charset="0"/>
                <a:ea typeface="+mj-ea"/>
                <a:cs typeface="+mj-cs"/>
              </a:rPr>
              <a:t>Chapter 5</a:t>
            </a:r>
            <a:endParaRPr lang="en-US" sz="4400" b="1" kern="0" dirty="0">
              <a:latin typeface="Arial Narrow" pitchFamily="34"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152400"/>
            <a:ext cx="7772400" cy="1143000"/>
          </a:xfrm>
        </p:spPr>
        <p:txBody>
          <a:bodyPr/>
          <a:lstStyle/>
          <a:p>
            <a:r>
              <a:rPr lang="en-US" b="1" dirty="0" smtClean="0"/>
              <a:t>Frame</a:t>
            </a:r>
          </a:p>
        </p:txBody>
      </p:sp>
      <p:sp>
        <p:nvSpPr>
          <p:cNvPr id="44035" name="Rectangle 3"/>
          <p:cNvSpPr>
            <a:spLocks noGrp="1" noChangeArrowheads="1"/>
          </p:cNvSpPr>
          <p:nvPr>
            <p:ph idx="1"/>
          </p:nvPr>
        </p:nvSpPr>
        <p:spPr>
          <a:xfrm>
            <a:off x="522288" y="1252538"/>
            <a:ext cx="7772400" cy="1262062"/>
          </a:xfrm>
        </p:spPr>
        <p:txBody>
          <a:bodyPr/>
          <a:lstStyle/>
          <a:p>
            <a:r>
              <a:rPr lang="en-US" smtClean="0"/>
              <a:t>DLL takes the packets it gets from the network layer and encapsulates them into frames for transmission</a:t>
            </a:r>
          </a:p>
        </p:txBody>
      </p:sp>
      <p:pic>
        <p:nvPicPr>
          <p:cNvPr id="440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67000"/>
            <a:ext cx="6924675"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7" name="Rectangle 1"/>
          <p:cNvSpPr>
            <a:spLocks noChangeArrowheads="1"/>
          </p:cNvSpPr>
          <p:nvPr/>
        </p:nvSpPr>
        <p:spPr bwMode="auto">
          <a:xfrm>
            <a:off x="1074738" y="5486400"/>
            <a:ext cx="7535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t>Relationship between packets and frames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Introduction</a:t>
            </a:r>
            <a:endParaRPr lang="en-US">
              <a:latin typeface="Times New Roman" pitchFamily="18" charset="0"/>
            </a:endParaRPr>
          </a:p>
        </p:txBody>
      </p:sp>
      <p:sp>
        <p:nvSpPr>
          <p:cNvPr id="12390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C1A336D5-2737-4498-8DC3-F122B9C70FC7}" type="slidenum">
              <a:rPr lang="en-US" sz="1400" smtClean="0"/>
              <a:pPr eaLnBrk="1" hangingPunct="1"/>
              <a:t>100</a:t>
            </a:fld>
            <a:endParaRPr lang="en-US" sz="1400" smtClean="0"/>
          </a:p>
        </p:txBody>
      </p:sp>
      <p:pic>
        <p:nvPicPr>
          <p:cNvPr id="1239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15816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656859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sz="3600" smtClean="0"/>
              <a:t>Backoff</a:t>
            </a:r>
          </a:p>
        </p:txBody>
      </p:sp>
      <p:sp>
        <p:nvSpPr>
          <p:cNvPr id="124931"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smtClean="0"/>
              <a:t>Problem</a:t>
            </a:r>
          </a:p>
          <a:p>
            <a:pPr lvl="1" eaLnBrk="1" hangingPunct="1">
              <a:lnSpc>
                <a:spcPct val="90000"/>
              </a:lnSpc>
            </a:pPr>
            <a:r>
              <a:rPr lang="en-US" smtClean="0"/>
              <a:t>What should be done when collision happens? </a:t>
            </a:r>
          </a:p>
          <a:p>
            <a:pPr eaLnBrk="1" hangingPunct="1">
              <a:lnSpc>
                <a:spcPct val="90000"/>
              </a:lnSpc>
            </a:pPr>
            <a:r>
              <a:rPr lang="en-US" smtClean="0"/>
              <a:t>Solution</a:t>
            </a:r>
          </a:p>
          <a:p>
            <a:pPr lvl="1" eaLnBrk="1" hangingPunct="1">
              <a:lnSpc>
                <a:spcPct val="90000"/>
              </a:lnSpc>
            </a:pPr>
            <a:r>
              <a:rPr lang="en-US" smtClean="0"/>
              <a:t>Backoff for a random period of time</a:t>
            </a:r>
          </a:p>
          <a:p>
            <a:pPr eaLnBrk="1" hangingPunct="1">
              <a:lnSpc>
                <a:spcPct val="90000"/>
              </a:lnSpc>
            </a:pPr>
            <a:r>
              <a:rPr lang="en-US" smtClean="0"/>
              <a:t>Backoff Operation</a:t>
            </a:r>
          </a:p>
          <a:p>
            <a:pPr lvl="1" eaLnBrk="1" hangingPunct="1">
              <a:lnSpc>
                <a:spcPct val="90000"/>
              </a:lnSpc>
            </a:pPr>
            <a:r>
              <a:rPr lang="en-US" smtClean="0"/>
              <a:t>When transmitting a packet, choose a backoff interval  in the range [0,cw]</a:t>
            </a:r>
          </a:p>
          <a:p>
            <a:pPr lvl="2" eaLnBrk="1" hangingPunct="1">
              <a:lnSpc>
                <a:spcPct val="90000"/>
              </a:lnSpc>
            </a:pPr>
            <a:r>
              <a:rPr lang="en-US" smtClean="0"/>
              <a:t>cw is max backoff time</a:t>
            </a:r>
          </a:p>
          <a:p>
            <a:pPr lvl="1" eaLnBrk="1" hangingPunct="1">
              <a:lnSpc>
                <a:spcPct val="90000"/>
              </a:lnSpc>
            </a:pPr>
            <a:r>
              <a:rPr lang="en-US" smtClean="0"/>
              <a:t>Count down the backoff interval when medium is idle</a:t>
            </a:r>
          </a:p>
          <a:p>
            <a:pPr lvl="2" eaLnBrk="1" hangingPunct="1">
              <a:lnSpc>
                <a:spcPct val="90000"/>
              </a:lnSpc>
            </a:pPr>
            <a:r>
              <a:rPr lang="en-US" smtClean="0"/>
              <a:t>Count-down is suspended if medium becomes busy</a:t>
            </a:r>
          </a:p>
          <a:p>
            <a:pPr lvl="1" eaLnBrk="1" hangingPunct="1">
              <a:lnSpc>
                <a:spcPct val="90000"/>
              </a:lnSpc>
            </a:pPr>
            <a:r>
              <a:rPr lang="en-US" smtClean="0"/>
              <a:t>When backoff interval reaches 0, transmit the packet</a:t>
            </a:r>
          </a:p>
        </p:txBody>
      </p:sp>
    </p:spTree>
    <p:extLst>
      <p:ext uri="{BB962C8B-B14F-4D97-AF65-F5344CB8AC3E}">
        <p14:creationId xmlns:p14="http://schemas.microsoft.com/office/powerpoint/2010/main" val="337224713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IEEE 802.3 CSMA/CD</a:t>
            </a:r>
            <a:endParaRPr lang="en-GB"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467AD6A-14C7-49BF-B9E6-3EC9C631580E}" type="slidenum">
              <a:rPr lang="en-US" smtClean="0"/>
              <a:pPr>
                <a:defRPr/>
              </a:pPr>
              <a:t>102</a:t>
            </a:fld>
            <a:endParaRPr lang="en-US"/>
          </a:p>
        </p:txBody>
      </p:sp>
      <mc:AlternateContent xmlns:mc="http://schemas.openxmlformats.org/markup-compatibility/2006" xmlns:a14="http://schemas.microsoft.com/office/drawing/2010/main">
        <mc:Choice Requires="a14">
          <p:sp>
            <p:nvSpPr>
              <p:cNvPr id="6" name="Rectangle 5"/>
              <p:cNvSpPr/>
              <p:nvPr/>
            </p:nvSpPr>
            <p:spPr>
              <a:xfrm>
                <a:off x="517525" y="1366421"/>
                <a:ext cx="8169275" cy="5262979"/>
              </a:xfrm>
              <a:prstGeom prst="rect">
                <a:avLst/>
              </a:prstGeom>
            </p:spPr>
            <p:txBody>
              <a:bodyPr wrap="square">
                <a:spAutoFit/>
              </a:bodyPr>
              <a:lstStyle/>
              <a:p>
                <a:pPr marL="342900" indent="-342900" algn="just">
                  <a:buFont typeface="Wingdings" panose="05000000000000000000" pitchFamily="2" charset="2"/>
                  <a:buChar char="§"/>
                </a:pPr>
                <a:r>
                  <a:rPr lang="en-GB" dirty="0" smtClean="0">
                    <a:solidFill>
                      <a:srgbClr val="000000"/>
                    </a:solidFill>
                    <a:latin typeface="Times New Roman" panose="02020603050405020304" pitchFamily="18" charset="0"/>
                  </a:rPr>
                  <a:t>If </a:t>
                </a:r>
                <a:r>
                  <a:rPr lang="en-GB" dirty="0">
                    <a:solidFill>
                      <a:srgbClr val="000000"/>
                    </a:solidFill>
                    <a:latin typeface="Times New Roman" panose="02020603050405020304" pitchFamily="18" charset="0"/>
                  </a:rPr>
                  <a:t>the medium is idle, transmit (1-persistent).</a:t>
                </a:r>
              </a:p>
              <a:p>
                <a:pPr marL="342900" indent="-342900" algn="just">
                  <a:buFont typeface="Wingdings" panose="05000000000000000000" pitchFamily="2" charset="2"/>
                  <a:buChar char="§"/>
                </a:pPr>
                <a:r>
                  <a:rPr lang="en-GB" dirty="0">
                    <a:solidFill>
                      <a:srgbClr val="000000"/>
                    </a:solidFill>
                    <a:latin typeface="Times New Roman" panose="02020603050405020304" pitchFamily="18" charset="0"/>
                  </a:rPr>
                  <a:t>If the medium is busy, wait until idle and then transmit immediately.</a:t>
                </a:r>
              </a:p>
              <a:p>
                <a:pPr marL="342900" indent="-342900" algn="just">
                  <a:buFont typeface="Wingdings" panose="05000000000000000000" pitchFamily="2" charset="2"/>
                  <a:buChar char="§"/>
                </a:pPr>
                <a:r>
                  <a:rPr lang="en-GB" dirty="0">
                    <a:solidFill>
                      <a:srgbClr val="000000"/>
                    </a:solidFill>
                    <a:latin typeface="Times New Roman" panose="02020603050405020304" pitchFamily="18" charset="0"/>
                  </a:rPr>
                  <a:t>If a collision is detected while transmitting</a:t>
                </a:r>
                <a:r>
                  <a:rPr lang="en-GB" dirty="0" smtClean="0">
                    <a:solidFill>
                      <a:srgbClr val="000000"/>
                    </a:solidFill>
                    <a:latin typeface="Times New Roman" panose="02020603050405020304" pitchFamily="18" charset="0"/>
                  </a:rPr>
                  <a:t>,</a:t>
                </a:r>
              </a:p>
              <a:p>
                <a:pPr algn="just"/>
                <a:endParaRPr lang="en-GB" dirty="0" smtClean="0">
                  <a:solidFill>
                    <a:srgbClr val="000000"/>
                  </a:solidFill>
                  <a:latin typeface="Times New Roman" panose="02020603050405020304" pitchFamily="18" charset="0"/>
                </a:endParaRPr>
              </a:p>
              <a:p>
                <a:pPr marL="800100" lvl="1" indent="-342900" algn="just">
                  <a:buFont typeface="Wingdings" panose="05000000000000000000" pitchFamily="2" charset="2"/>
                  <a:buChar char="§"/>
                </a:pPr>
                <a:r>
                  <a:rPr lang="en-GB" dirty="0" smtClean="0">
                    <a:solidFill>
                      <a:srgbClr val="000000"/>
                    </a:solidFill>
                    <a:latin typeface="Times New Roman" panose="02020603050405020304" pitchFamily="18" charset="0"/>
                  </a:rPr>
                  <a:t>Transmit </a:t>
                </a:r>
                <a:r>
                  <a:rPr lang="en-GB" dirty="0">
                    <a:solidFill>
                      <a:srgbClr val="000000"/>
                    </a:solidFill>
                    <a:latin typeface="Times New Roman" panose="02020603050405020304" pitchFamily="18" charset="0"/>
                  </a:rPr>
                  <a:t>a jam signal for one slot (= 51.2 </a:t>
                </a:r>
                <a:r>
                  <a:rPr lang="en-GB" dirty="0" smtClean="0">
                    <a:solidFill>
                      <a:srgbClr val="000000"/>
                    </a:solidFill>
                    <a:latin typeface="Times New Roman" panose="02020603050405020304" pitchFamily="18" charset="0"/>
                  </a:rPr>
                  <a:t> µs </a:t>
                </a:r>
                <a:r>
                  <a:rPr lang="en-GB" dirty="0">
                    <a:solidFill>
                      <a:srgbClr val="000000"/>
                    </a:solidFill>
                    <a:latin typeface="Times New Roman" panose="02020603050405020304" pitchFamily="18" charset="0"/>
                  </a:rPr>
                  <a:t>= 64 byte times)</a:t>
                </a:r>
              </a:p>
              <a:p>
                <a:pPr marL="800100" lvl="1" indent="-342900" algn="just">
                  <a:buFont typeface="Wingdings" panose="05000000000000000000" pitchFamily="2" charset="2"/>
                  <a:buChar char="§"/>
                </a:pPr>
                <a:r>
                  <a:rPr lang="en-GB" dirty="0">
                    <a:solidFill>
                      <a:srgbClr val="000000"/>
                    </a:solidFill>
                    <a:latin typeface="Times New Roman" panose="02020603050405020304" pitchFamily="18" charset="0"/>
                  </a:rPr>
                  <a:t>Wait for a random time and reattempt (up to 16 times)</a:t>
                </a:r>
              </a:p>
              <a:p>
                <a:pPr marL="800100" lvl="1" indent="-342900" algn="just">
                  <a:buFont typeface="Wingdings" panose="05000000000000000000" pitchFamily="2" charset="2"/>
                  <a:buChar char="§"/>
                </a:pPr>
                <a:r>
                  <a:rPr lang="en-GB" dirty="0">
                    <a:solidFill>
                      <a:srgbClr val="000000"/>
                    </a:solidFill>
                    <a:latin typeface="Times New Roman" panose="02020603050405020304" pitchFamily="18" charset="0"/>
                  </a:rPr>
                  <a:t>Random time = Uniform[0,2</a:t>
                </a:r>
                <a:r>
                  <a:rPr lang="en-GB" baseline="30000" dirty="0">
                    <a:solidFill>
                      <a:srgbClr val="000000"/>
                    </a:solidFill>
                    <a:latin typeface="Times New Roman" panose="02020603050405020304" pitchFamily="18" charset="0"/>
                  </a:rPr>
                  <a:t>min(k,10)</a:t>
                </a:r>
                <a:r>
                  <a:rPr lang="en-GB" dirty="0">
                    <a:solidFill>
                      <a:srgbClr val="000000"/>
                    </a:solidFill>
                    <a:latin typeface="Times New Roman" panose="02020603050405020304" pitchFamily="18" charset="0"/>
                  </a:rPr>
                  <a:t>-1] slots Truncated Binary </a:t>
                </a:r>
                <a:r>
                  <a:rPr lang="en-GB" dirty="0" err="1">
                    <a:solidFill>
                      <a:srgbClr val="000000"/>
                    </a:solidFill>
                    <a:latin typeface="Times New Roman" panose="02020603050405020304" pitchFamily="18" charset="0"/>
                  </a:rPr>
                  <a:t>Backoff</a:t>
                </a:r>
                <a:endParaRPr lang="en-GB" dirty="0">
                  <a:solidFill>
                    <a:srgbClr val="000000"/>
                  </a:solidFill>
                  <a:latin typeface="Times New Roman" panose="02020603050405020304" pitchFamily="18" charset="0"/>
                </a:endParaRPr>
              </a:p>
              <a:p>
                <a:pPr marL="342900" indent="-342900" algn="just">
                  <a:buFont typeface="Wingdings" panose="05000000000000000000" pitchFamily="2" charset="2"/>
                  <a:buChar char="§"/>
                </a:pPr>
                <a:endParaRPr lang="en-GB" dirty="0">
                  <a:solidFill>
                    <a:srgbClr val="000000"/>
                  </a:solidFill>
                  <a:latin typeface="Times New Roman" panose="02020603050405020304" pitchFamily="18" charset="0"/>
                </a:endParaRPr>
              </a:p>
              <a:p>
                <a:pPr marL="342900" indent="-342900" algn="just">
                  <a:buFont typeface="Wingdings" panose="05000000000000000000" pitchFamily="2" charset="2"/>
                  <a:buChar char="§"/>
                </a:pPr>
                <a:r>
                  <a:rPr lang="en-GB" dirty="0">
                    <a:solidFill>
                      <a:srgbClr val="000000"/>
                    </a:solidFill>
                    <a:latin typeface="Times New Roman" panose="02020603050405020304" pitchFamily="18" charset="0"/>
                  </a:rPr>
                  <a:t>Collision detected by monitoring the voltage High voltage </a:t>
                </a:r>
                <a:r>
                  <a:rPr lang="en-GB" dirty="0" smtClean="0">
                    <a:solidFill>
                      <a:srgbClr val="000000"/>
                    </a:solidFill>
                    <a:latin typeface="Times New Roman" panose="02020603050405020304" pitchFamily="18" charset="0"/>
                  </a:rPr>
                  <a:t>  </a:t>
                </a:r>
                <a14:m>
                  <m:oMath xmlns:m="http://schemas.openxmlformats.org/officeDocument/2006/math">
                    <m:r>
                      <a:rPr lang="en-GB" i="1" smtClean="0">
                        <a:solidFill>
                          <a:srgbClr val="000000"/>
                        </a:solidFill>
                        <a:latin typeface="Cambria Math" panose="02040503050406030204" pitchFamily="18" charset="0"/>
                        <a:ea typeface="Cambria Math" panose="02040503050406030204" pitchFamily="18" charset="0"/>
                      </a:rPr>
                      <m:t>→</m:t>
                    </m:r>
                    <m:r>
                      <a:rPr lang="en-GB" b="0" i="1" smtClean="0">
                        <a:solidFill>
                          <a:srgbClr val="000000"/>
                        </a:solidFill>
                        <a:latin typeface="Cambria Math" panose="02040503050406030204" pitchFamily="18" charset="0"/>
                        <a:ea typeface="Cambria Math" panose="02040503050406030204" pitchFamily="18" charset="0"/>
                      </a:rPr>
                      <m:t> </m:t>
                    </m:r>
                  </m:oMath>
                </a14:m>
                <a:r>
                  <a:rPr lang="en-GB" dirty="0" smtClean="0">
                    <a:solidFill>
                      <a:srgbClr val="000000"/>
                    </a:solidFill>
                    <a:latin typeface="Times New Roman" panose="02020603050405020304" pitchFamily="18" charset="0"/>
                  </a:rPr>
                  <a:t>two </a:t>
                </a:r>
                <a:r>
                  <a:rPr lang="en-GB" dirty="0">
                    <a:solidFill>
                      <a:srgbClr val="000000"/>
                    </a:solidFill>
                    <a:latin typeface="Times New Roman" panose="02020603050405020304" pitchFamily="18" charset="0"/>
                  </a:rPr>
                  <a:t>or more transmitters </a:t>
                </a:r>
                <a14:m>
                  <m:oMath xmlns:m="http://schemas.openxmlformats.org/officeDocument/2006/math">
                    <m:r>
                      <a:rPr lang="en-GB" i="1" smtClean="0">
                        <a:solidFill>
                          <a:srgbClr val="000000"/>
                        </a:solidFill>
                        <a:latin typeface="Cambria Math" panose="02040503050406030204" pitchFamily="18" charset="0"/>
                        <a:ea typeface="Cambria Math" panose="02040503050406030204" pitchFamily="18" charset="0"/>
                      </a:rPr>
                      <m:t>→</m:t>
                    </m:r>
                  </m:oMath>
                </a14:m>
                <a:r>
                  <a:rPr lang="en-GB" dirty="0" smtClean="0">
                    <a:solidFill>
                      <a:srgbClr val="000000"/>
                    </a:solidFill>
                    <a:latin typeface="Times New Roman" panose="02020603050405020304" pitchFamily="18" charset="0"/>
                  </a:rPr>
                  <a:t>Collision </a:t>
                </a:r>
                <a14:m>
                  <m:oMath xmlns:m="http://schemas.openxmlformats.org/officeDocument/2006/math">
                    <m:r>
                      <a:rPr lang="en-GB" i="1" smtClean="0">
                        <a:solidFill>
                          <a:srgbClr val="000000"/>
                        </a:solidFill>
                        <a:latin typeface="Cambria Math" panose="02040503050406030204" pitchFamily="18" charset="0"/>
                        <a:ea typeface="Cambria Math" panose="02040503050406030204" pitchFamily="18" charset="0"/>
                      </a:rPr>
                      <m:t>→</m:t>
                    </m:r>
                  </m:oMath>
                </a14:m>
                <a:r>
                  <a:rPr lang="en-GB" dirty="0" smtClean="0">
                    <a:solidFill>
                      <a:srgbClr val="000000"/>
                    </a:solidFill>
                    <a:latin typeface="Times New Roman" panose="02020603050405020304" pitchFamily="18" charset="0"/>
                  </a:rPr>
                  <a:t>Length </a:t>
                </a:r>
                <a:r>
                  <a:rPr lang="en-GB" dirty="0">
                    <a:solidFill>
                      <a:srgbClr val="000000"/>
                    </a:solidFill>
                    <a:latin typeface="Times New Roman" panose="02020603050405020304" pitchFamily="18" charset="0"/>
                  </a:rPr>
                  <a:t>of the cable is limited to 2 km</a:t>
                </a:r>
              </a:p>
            </p:txBody>
          </p:sp>
        </mc:Choice>
        <mc:Fallback xmlns="">
          <p:sp>
            <p:nvSpPr>
              <p:cNvPr id="6" name="Rectangle 5"/>
              <p:cNvSpPr>
                <a:spLocks noRot="1" noChangeAspect="1" noMove="1" noResize="1" noEditPoints="1" noAdjustHandles="1" noChangeArrowheads="1" noChangeShapeType="1" noTextEdit="1"/>
              </p:cNvSpPr>
              <p:nvPr/>
            </p:nvSpPr>
            <p:spPr>
              <a:xfrm>
                <a:off x="517525" y="1366421"/>
                <a:ext cx="8169275" cy="5262979"/>
              </a:xfrm>
              <a:prstGeom prst="rect">
                <a:avLst/>
              </a:prstGeom>
              <a:blipFill rotWithShape="0">
                <a:blip r:embed="rId2"/>
                <a:stretch>
                  <a:fillRect l="-1045" t="-926" r="-1119" b="-1620"/>
                </a:stretch>
              </a:blipFill>
            </p:spPr>
            <p:txBody>
              <a:bodyPr/>
              <a:lstStyle/>
              <a:p>
                <a:r>
                  <a:rPr lang="en-GB">
                    <a:noFill/>
                  </a:rPr>
                  <a:t> </a:t>
                </a:r>
              </a:p>
            </p:txBody>
          </p:sp>
        </mc:Fallback>
      </mc:AlternateContent>
    </p:spTree>
    <p:extLst>
      <p:ext uri="{BB962C8B-B14F-4D97-AF65-F5344CB8AC3E}">
        <p14:creationId xmlns:p14="http://schemas.microsoft.com/office/powerpoint/2010/main" val="19412000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Introduction</a:t>
            </a:r>
            <a:endParaRPr lang="en-US">
              <a:latin typeface="Times New Roman" pitchFamily="18" charset="0"/>
            </a:endParaRPr>
          </a:p>
        </p:txBody>
      </p:sp>
      <p:sp>
        <p:nvSpPr>
          <p:cNvPr id="11878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A40574C6-5C29-47F1-87BE-F841A18046A8}" type="slidenum">
              <a:rPr lang="en-US" sz="1400" smtClean="0"/>
              <a:pPr eaLnBrk="1" hangingPunct="1"/>
              <a:t>103</a:t>
            </a:fld>
            <a:endParaRPr lang="en-US" sz="1400" smtClean="0"/>
          </a:p>
        </p:txBody>
      </p:sp>
      <p:pic>
        <p:nvPicPr>
          <p:cNvPr id="1187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7924800" cy="579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Introduction</a:t>
            </a:r>
            <a:endParaRPr lang="en-US">
              <a:latin typeface="Times New Roman" pitchFamily="18" charset="0"/>
            </a:endParaRPr>
          </a:p>
        </p:txBody>
      </p:sp>
      <p:sp>
        <p:nvSpPr>
          <p:cNvPr id="11981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BE2066CC-CE9D-42D4-B529-A591D5FB6E3C}" type="slidenum">
              <a:rPr lang="en-US" sz="1400" smtClean="0"/>
              <a:pPr eaLnBrk="1" hangingPunct="1"/>
              <a:t>104</a:t>
            </a:fld>
            <a:endParaRPr lang="en-US" sz="1400" smtClean="0"/>
          </a:p>
        </p:txBody>
      </p:sp>
      <p:pic>
        <p:nvPicPr>
          <p:cNvPr id="2324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7" y="381000"/>
            <a:ext cx="8086725"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0" y="0"/>
            <a:ext cx="9144000" cy="990600"/>
          </a:xfrm>
        </p:spPr>
        <p:txBody>
          <a:bodyPr/>
          <a:lstStyle/>
          <a:p>
            <a:r>
              <a:rPr lang="en-US" smtClean="0"/>
              <a:t>CSMA/CA</a:t>
            </a:r>
          </a:p>
        </p:txBody>
      </p:sp>
      <p:sp>
        <p:nvSpPr>
          <p:cNvPr id="142340" name="Slide Number Placeholder 3"/>
          <p:cNvSpPr>
            <a:spLocks noGrp="1"/>
          </p:cNvSpPr>
          <p:nvPr>
            <p:ph type="sldNum" sz="quarter" idx="12"/>
          </p:nvPr>
        </p:nvSpPr>
        <p:spPr/>
        <p:txBody>
          <a:bodyPr/>
          <a:lstStyle/>
          <a:p>
            <a:pPr>
              <a:defRPr/>
            </a:pPr>
            <a:fld id="{21DB6059-01ED-4CD1-AB70-1E1628BAD99F}" type="slidenum">
              <a:rPr lang="en-US" smtClean="0"/>
              <a:pPr>
                <a:defRPr/>
              </a:pPr>
              <a:t>105</a:t>
            </a:fld>
            <a:endParaRPr lang="en-US" smtClean="0"/>
          </a:p>
        </p:txBody>
      </p:sp>
      <p:sp>
        <p:nvSpPr>
          <p:cNvPr id="125956" name="Rectangle 4"/>
          <p:cNvSpPr>
            <a:spLocks noChangeArrowheads="1"/>
          </p:cNvSpPr>
          <p:nvPr/>
        </p:nvSpPr>
        <p:spPr bwMode="auto">
          <a:xfrm>
            <a:off x="457200" y="1524000"/>
            <a:ext cx="8153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000" dirty="0">
                <a:solidFill>
                  <a:srgbClr val="FF0000"/>
                </a:solidFill>
              </a:rPr>
              <a:t>We need to avoid collisions on wireless networks because they cannot be detected. </a:t>
            </a:r>
            <a:r>
              <a:rPr lang="en-US" sz="2000" dirty="0"/>
              <a:t>Carrier sense multiple access with collision avoidance (CSMA/CA) was invented for this network. Collisions are avoided through the use of  CSMA/CA's three strategies: the </a:t>
            </a:r>
            <a:r>
              <a:rPr lang="en-US" sz="2000" dirty="0" err="1">
                <a:solidFill>
                  <a:srgbClr val="FF0000"/>
                </a:solidFill>
              </a:rPr>
              <a:t>interframe</a:t>
            </a:r>
            <a:r>
              <a:rPr lang="en-US" sz="2000" dirty="0">
                <a:solidFill>
                  <a:srgbClr val="FF0000"/>
                </a:solidFill>
              </a:rPr>
              <a:t> space</a:t>
            </a:r>
            <a:r>
              <a:rPr lang="en-US" sz="2000" dirty="0"/>
              <a:t>, </a:t>
            </a:r>
            <a:r>
              <a:rPr lang="en-US" sz="2000" dirty="0">
                <a:solidFill>
                  <a:srgbClr val="FF0000"/>
                </a:solidFill>
              </a:rPr>
              <a:t>the contention window</a:t>
            </a:r>
            <a:r>
              <a:rPr lang="en-US" sz="2000" dirty="0"/>
              <a:t>, and </a:t>
            </a:r>
            <a:r>
              <a:rPr lang="en-US" sz="2000" dirty="0">
                <a:solidFill>
                  <a:srgbClr val="FF0000"/>
                </a:solidFill>
              </a:rPr>
              <a:t>acknowledgments</a:t>
            </a:r>
            <a:r>
              <a:rPr lang="en-US" sz="2000" dirty="0"/>
              <a:t>.</a:t>
            </a:r>
          </a:p>
        </p:txBody>
      </p:sp>
      <p:sp>
        <p:nvSpPr>
          <p:cNvPr id="125957" name="Rectangle 5"/>
          <p:cNvSpPr>
            <a:spLocks noChangeArrowheads="1"/>
          </p:cNvSpPr>
          <p:nvPr/>
        </p:nvSpPr>
        <p:spPr bwMode="auto">
          <a:xfrm>
            <a:off x="476250" y="3429000"/>
            <a:ext cx="82867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solidFill>
                  <a:srgbClr val="FF0000"/>
                </a:solidFill>
              </a:rPr>
              <a:t>Interframe Space (IFS): </a:t>
            </a:r>
            <a:r>
              <a:rPr lang="en-US" sz="2000"/>
              <a:t>If after the IFS time the channel is  still idle, the station can send, but it still needs to wait a time </a:t>
            </a:r>
            <a:r>
              <a:rPr lang="en-US" sz="2000" u="sng">
                <a:solidFill>
                  <a:srgbClr val="008000"/>
                </a:solidFill>
              </a:rPr>
              <a:t>equal to the contention time</a:t>
            </a:r>
            <a:r>
              <a:rPr lang="en-US" sz="2000">
                <a:solidFill>
                  <a:srgbClr val="008000"/>
                </a:solidFill>
              </a:rPr>
              <a:t>. </a:t>
            </a:r>
            <a:r>
              <a:rPr lang="en-US" sz="2000"/>
              <a:t> In CSMA/CA, the IFS can also be used to define</a:t>
            </a:r>
          </a:p>
          <a:p>
            <a:r>
              <a:rPr lang="en-US" sz="2000"/>
              <a:t>the priority of a station or a frame.</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
          <p:cNvSpPr>
            <a:spLocks noChangeArrowheads="1"/>
          </p:cNvSpPr>
          <p:nvPr/>
        </p:nvSpPr>
        <p:spPr bwMode="auto">
          <a:xfrm>
            <a:off x="304800" y="990600"/>
            <a:ext cx="8534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defRPr/>
            </a:pPr>
            <a:r>
              <a:rPr lang="en-US" dirty="0">
                <a:solidFill>
                  <a:srgbClr val="FF0000"/>
                </a:solidFill>
                <a:latin typeface="+mn-lt"/>
              </a:rPr>
              <a:t>Contention Window: </a:t>
            </a:r>
            <a:r>
              <a:rPr lang="en-US" dirty="0">
                <a:latin typeface="+mn-lt"/>
              </a:rPr>
              <a:t>The contention window is an amount of time  divided into slots. </a:t>
            </a:r>
            <a:r>
              <a:rPr lang="en-US" dirty="0">
                <a:solidFill>
                  <a:srgbClr val="008000"/>
                </a:solidFill>
                <a:latin typeface="+mn-lt"/>
              </a:rPr>
              <a:t>A station that is ready to send chooses a random number of slots as its wait time. </a:t>
            </a:r>
            <a:r>
              <a:rPr lang="en-US" dirty="0">
                <a:latin typeface="+mn-lt"/>
              </a:rPr>
              <a:t>The number of slots in the window changes according to the binary exponential back-off strategy.</a:t>
            </a:r>
          </a:p>
          <a:p>
            <a:pPr algn="just">
              <a:defRPr/>
            </a:pPr>
            <a:endParaRPr lang="en-US" dirty="0">
              <a:latin typeface="+mn-lt"/>
            </a:endParaRPr>
          </a:p>
          <a:p>
            <a:pPr algn="just">
              <a:defRPr/>
            </a:pPr>
            <a:endParaRPr lang="en-US" dirty="0">
              <a:latin typeface="+mn-lt"/>
            </a:endParaRPr>
          </a:p>
          <a:p>
            <a:pPr algn="just">
              <a:defRPr/>
            </a:pPr>
            <a:r>
              <a:rPr lang="en-US" dirty="0">
                <a:solidFill>
                  <a:srgbClr val="FF0000"/>
                </a:solidFill>
                <a:latin typeface="+mn-lt"/>
              </a:rPr>
              <a:t>Acknowledgment: </a:t>
            </a:r>
            <a:r>
              <a:rPr lang="en-US" dirty="0">
                <a:latin typeface="+mn-lt"/>
              </a:rPr>
              <a:t>With all these precautions, there still may be a collision </a:t>
            </a:r>
            <a:r>
              <a:rPr lang="en-US" dirty="0" smtClean="0">
                <a:latin typeface="+mn-lt"/>
              </a:rPr>
              <a:t> resulting </a:t>
            </a:r>
            <a:r>
              <a:rPr lang="en-US" dirty="0">
                <a:latin typeface="+mn-lt"/>
              </a:rPr>
              <a:t>in destroyed data. </a:t>
            </a:r>
            <a:r>
              <a:rPr lang="en-US" dirty="0">
                <a:solidFill>
                  <a:srgbClr val="008000"/>
                </a:solidFill>
                <a:latin typeface="+mn-lt"/>
              </a:rPr>
              <a:t>The positive acknowledgment and the time-out  timer can help guarantee that the receiver has received the frame.</a:t>
            </a:r>
          </a:p>
          <a:p>
            <a:pPr algn="just">
              <a:defRPr/>
            </a:pPr>
            <a:endParaRPr lang="en-US" dirty="0">
              <a:solidFill>
                <a:srgbClr val="008000"/>
              </a:solidFill>
              <a:latin typeface="+mn-lt"/>
            </a:endParaRPr>
          </a:p>
          <a:p>
            <a:pPr algn="just">
              <a:defRPr/>
            </a:pPr>
            <a:endParaRPr lang="en-US" dirty="0">
              <a:solidFill>
                <a:srgbClr val="008000"/>
              </a:solidFill>
              <a:latin typeface="+mn-lt"/>
            </a:endParaRPr>
          </a:p>
        </p:txBody>
      </p:sp>
      <p:sp>
        <p:nvSpPr>
          <p:cNvPr id="126979" name="Rectangle 2"/>
          <p:cNvSpPr>
            <a:spLocks noChangeArrowheads="1"/>
          </p:cNvSpPr>
          <p:nvPr/>
        </p:nvSpPr>
        <p:spPr bwMode="auto">
          <a:xfrm>
            <a:off x="3429000" y="228600"/>
            <a:ext cx="2209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solidFill>
                  <a:srgbClr val="FF0000"/>
                </a:solidFill>
              </a:rPr>
              <a:t>CSMA/CA</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
          <p:cNvSpPr>
            <a:spLocks noChangeArrowheads="1"/>
          </p:cNvSpPr>
          <p:nvPr/>
        </p:nvSpPr>
        <p:spPr bwMode="auto">
          <a:xfrm>
            <a:off x="266700" y="1047750"/>
            <a:ext cx="8534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defRPr/>
            </a:pPr>
            <a:r>
              <a:rPr lang="en-US" dirty="0">
                <a:solidFill>
                  <a:srgbClr val="FF0000"/>
                </a:solidFill>
                <a:latin typeface="Times New Roman"/>
              </a:rPr>
              <a:t>Procedure:  </a:t>
            </a:r>
            <a:r>
              <a:rPr lang="en-US" dirty="0">
                <a:solidFill>
                  <a:srgbClr val="000000"/>
                </a:solidFill>
                <a:latin typeface="Times New Roman"/>
              </a:rPr>
              <a:t>the channel needs to be sensed </a:t>
            </a:r>
            <a:r>
              <a:rPr lang="en-US" dirty="0">
                <a:solidFill>
                  <a:srgbClr val="FF0000"/>
                </a:solidFill>
                <a:latin typeface="Times New Roman"/>
              </a:rPr>
              <a:t>before and after the IFS</a:t>
            </a:r>
            <a:r>
              <a:rPr lang="en-US" dirty="0">
                <a:solidFill>
                  <a:srgbClr val="000000"/>
                </a:solidFill>
                <a:latin typeface="Times New Roman"/>
              </a:rPr>
              <a:t>. The channel also needs to be sensed </a:t>
            </a:r>
            <a:r>
              <a:rPr lang="en-US" dirty="0">
                <a:solidFill>
                  <a:srgbClr val="FF0000"/>
                </a:solidFill>
                <a:latin typeface="Times New Roman"/>
              </a:rPr>
              <a:t>during the contention time. </a:t>
            </a:r>
            <a:r>
              <a:rPr lang="en-US" dirty="0">
                <a:solidFill>
                  <a:srgbClr val="000000"/>
                </a:solidFill>
                <a:latin typeface="Times New Roman"/>
              </a:rPr>
              <a:t>For </a:t>
            </a:r>
            <a:r>
              <a:rPr lang="en-US" dirty="0">
                <a:solidFill>
                  <a:srgbClr val="FF0000"/>
                </a:solidFill>
                <a:latin typeface="Times New Roman"/>
              </a:rPr>
              <a:t>each time slot </a:t>
            </a:r>
            <a:r>
              <a:rPr lang="en-US" dirty="0">
                <a:solidFill>
                  <a:srgbClr val="000000"/>
                </a:solidFill>
                <a:latin typeface="Times New Roman"/>
              </a:rPr>
              <a:t>of the contention window, the channel is sensed. If it is found idle, the timer continues; if the channel is found busy, the timer is stopped and continues after when the channel is sensed as idle.</a:t>
            </a:r>
            <a:endParaRPr lang="en-US" dirty="0">
              <a:solidFill>
                <a:srgbClr val="008000"/>
              </a:solidFill>
              <a:latin typeface="+mn-lt"/>
            </a:endParaRPr>
          </a:p>
        </p:txBody>
      </p:sp>
      <p:sp>
        <p:nvSpPr>
          <p:cNvPr id="128003" name="Rectangle 2"/>
          <p:cNvSpPr>
            <a:spLocks noChangeArrowheads="1"/>
          </p:cNvSpPr>
          <p:nvPr/>
        </p:nvSpPr>
        <p:spPr bwMode="auto">
          <a:xfrm>
            <a:off x="3429000" y="228600"/>
            <a:ext cx="2209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solidFill>
                  <a:srgbClr val="FF0000"/>
                </a:solidFill>
              </a:rPr>
              <a:t>CSMA/CA</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1"/>
          <p:cNvSpPr>
            <a:spLocks noGrp="1"/>
          </p:cNvSpPr>
          <p:nvPr>
            <p:ph type="sldNum" sz="quarter" idx="12"/>
          </p:nvPr>
        </p:nvSpPr>
        <p:spPr>
          <a:xfrm>
            <a:off x="685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FEE7AFAA-10D9-466F-81E9-6604BFF5D3BB}" type="slidenum">
              <a:rPr lang="en-US" sz="1400" smtClean="0">
                <a:latin typeface="Arial" charset="0"/>
              </a:rPr>
              <a:pPr eaLnBrk="1" hangingPunct="1"/>
              <a:t>108</a:t>
            </a:fld>
            <a:endParaRPr lang="en-US" sz="1400" smtClean="0">
              <a:latin typeface="Arial" charset="0"/>
            </a:endParaRPr>
          </a:p>
        </p:txBody>
      </p:sp>
      <p:sp>
        <p:nvSpPr>
          <p:cNvPr id="129027" name="Line 2"/>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28" name="Line 3"/>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29" name="Text Box 4"/>
          <p:cNvSpPr txBox="1">
            <a:spLocks noChangeArrowheads="1"/>
          </p:cNvSpPr>
          <p:nvPr/>
        </p:nvSpPr>
        <p:spPr bwMode="auto">
          <a:xfrm>
            <a:off x="304800" y="381000"/>
            <a:ext cx="3402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solidFill>
                  <a:schemeClr val="folHlink"/>
                </a:solidFill>
              </a:rPr>
              <a:t>Figure  </a:t>
            </a:r>
            <a:r>
              <a:rPr lang="en-US" sz="2000"/>
              <a:t>Timing in CSMA/CA</a:t>
            </a:r>
          </a:p>
        </p:txBody>
      </p:sp>
      <p:sp>
        <p:nvSpPr>
          <p:cNvPr id="129030"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29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438400"/>
            <a:ext cx="8510587"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1"/>
          <p:cNvSpPr>
            <a:spLocks noGrp="1"/>
          </p:cNvSpPr>
          <p:nvPr>
            <p:ph type="sldNum" sz="quarter" idx="12"/>
          </p:nvPr>
        </p:nvSpPr>
        <p:spPr>
          <a:xfrm>
            <a:off x="7391400" y="63817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fld id="{2C03EB89-3B87-41DB-B77A-B57E9126C98C}" type="slidenum">
              <a:rPr lang="en-US" sz="1400" smtClean="0">
                <a:latin typeface="Arial" charset="0"/>
              </a:rPr>
              <a:pPr algn="ctr" eaLnBrk="1" hangingPunct="1"/>
              <a:t>109</a:t>
            </a:fld>
            <a:endParaRPr lang="en-US" sz="1400" smtClean="0">
              <a:latin typeface="Arial" charset="0"/>
            </a:endParaRPr>
          </a:p>
        </p:txBody>
      </p:sp>
      <p:sp>
        <p:nvSpPr>
          <p:cNvPr id="130051" name="Line 2"/>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52" name="Line 3"/>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53" name="Text Box 4"/>
          <p:cNvSpPr txBox="1">
            <a:spLocks noChangeArrowheads="1"/>
          </p:cNvSpPr>
          <p:nvPr/>
        </p:nvSpPr>
        <p:spPr bwMode="auto">
          <a:xfrm>
            <a:off x="304800" y="381000"/>
            <a:ext cx="4430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solidFill>
                  <a:schemeClr val="folHlink"/>
                </a:solidFill>
              </a:rPr>
              <a:t>Figure  </a:t>
            </a:r>
            <a:r>
              <a:rPr lang="en-US" sz="2000"/>
              <a:t>Flow diagram for CSMA/CA</a:t>
            </a:r>
          </a:p>
        </p:txBody>
      </p:sp>
      <p:pic>
        <p:nvPicPr>
          <p:cNvPr id="1300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009650"/>
            <a:ext cx="5562600" cy="538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1000" y="152400"/>
            <a:ext cx="7772400" cy="1143000"/>
          </a:xfrm>
        </p:spPr>
        <p:txBody>
          <a:bodyPr/>
          <a:lstStyle/>
          <a:p>
            <a:r>
              <a:rPr lang="en-US" b="1" smtClean="0"/>
              <a:t>Framing</a:t>
            </a:r>
            <a:endParaRPr lang="en-US" smtClean="0"/>
          </a:p>
        </p:txBody>
      </p:sp>
      <p:sp>
        <p:nvSpPr>
          <p:cNvPr id="45059" name="Rectangle 3"/>
          <p:cNvSpPr>
            <a:spLocks noGrp="1" noChangeArrowheads="1"/>
          </p:cNvSpPr>
          <p:nvPr>
            <p:ph idx="1"/>
          </p:nvPr>
        </p:nvSpPr>
        <p:spPr>
          <a:xfrm>
            <a:off x="685800" y="1600200"/>
            <a:ext cx="7772400" cy="4919663"/>
          </a:xfrm>
        </p:spPr>
        <p:txBody>
          <a:bodyPr/>
          <a:lstStyle/>
          <a:p>
            <a:r>
              <a:rPr lang="en-US" smtClean="0"/>
              <a:t>The DLL translates the physical layer's raw bit stream into discrete units (messages) called frames. How can frame be transmitted so the receiver can detect frame boundaries? That is, how can the receiver recognize the start and end of a frame? We will discuss four ways:</a:t>
            </a:r>
          </a:p>
        </p:txBody>
      </p:sp>
      <p:sp>
        <p:nvSpPr>
          <p:cNvPr id="45060" name="Rectangle 2"/>
          <p:cNvSpPr>
            <a:spLocks noChangeArrowheads="1"/>
          </p:cNvSpPr>
          <p:nvPr/>
        </p:nvSpPr>
        <p:spPr bwMode="auto">
          <a:xfrm>
            <a:off x="2286000" y="3733800"/>
            <a:ext cx="4572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solidFill>
                  <a:srgbClr val="C00000"/>
                </a:solidFill>
              </a:rPr>
              <a:t>• Byte Count</a:t>
            </a:r>
          </a:p>
          <a:p>
            <a:r>
              <a:rPr lang="en-US" sz="2000">
                <a:solidFill>
                  <a:srgbClr val="C00000"/>
                </a:solidFill>
              </a:rPr>
              <a:t>• Flag bytes with byte stuffing</a:t>
            </a:r>
          </a:p>
          <a:p>
            <a:r>
              <a:rPr lang="en-US" sz="2000">
                <a:solidFill>
                  <a:srgbClr val="C00000"/>
                </a:solidFill>
              </a:rPr>
              <a:t>• Flag bits with bit stuffing</a:t>
            </a:r>
          </a:p>
          <a:p>
            <a:r>
              <a:rPr lang="en-US" sz="2000">
                <a:solidFill>
                  <a:srgbClr val="C00000"/>
                </a:solidFill>
              </a:rPr>
              <a:t>• Physical layer coding Violations</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Introduction</a:t>
            </a:r>
            <a:endParaRPr lang="en-US">
              <a:latin typeface="Times New Roman" pitchFamily="18" charset="0"/>
            </a:endParaRPr>
          </a:p>
        </p:txBody>
      </p:sp>
      <p:sp>
        <p:nvSpPr>
          <p:cNvPr id="13107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sz="1400" smtClean="0"/>
              <a:t>1-</a:t>
            </a:r>
            <a:fld id="{5ECB1AD0-740E-49A5-96E8-2C30B86DA245}" type="slidenum">
              <a:rPr lang="en-US" sz="1400" smtClean="0"/>
              <a:pPr eaLnBrk="1" hangingPunct="1"/>
              <a:t>110</a:t>
            </a:fld>
            <a:endParaRPr lang="en-US" sz="1400" smtClean="0"/>
          </a:p>
        </p:txBody>
      </p:sp>
      <p:grpSp>
        <p:nvGrpSpPr>
          <p:cNvPr id="131076" name="Group 11"/>
          <p:cNvGrpSpPr>
            <a:grpSpLocks/>
          </p:cNvGrpSpPr>
          <p:nvPr/>
        </p:nvGrpSpPr>
        <p:grpSpPr bwMode="auto">
          <a:xfrm>
            <a:off x="1066800" y="609600"/>
            <a:ext cx="6962775" cy="5843588"/>
            <a:chOff x="1371600" y="609600"/>
            <a:chExt cx="6963117" cy="5843868"/>
          </a:xfrm>
        </p:grpSpPr>
        <p:grpSp>
          <p:nvGrpSpPr>
            <p:cNvPr id="131077" name="Group 8"/>
            <p:cNvGrpSpPr>
              <a:grpSpLocks/>
            </p:cNvGrpSpPr>
            <p:nvPr/>
          </p:nvGrpSpPr>
          <p:grpSpPr bwMode="auto">
            <a:xfrm>
              <a:off x="1371600" y="609600"/>
              <a:ext cx="6963117" cy="5843868"/>
              <a:chOff x="1066800" y="23532"/>
              <a:chExt cx="6963117" cy="5843868"/>
            </a:xfrm>
          </p:grpSpPr>
          <p:pic>
            <p:nvPicPr>
              <p:cNvPr id="13107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43100"/>
                <a:ext cx="6963117"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0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358" y="23532"/>
                <a:ext cx="2743200" cy="1210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bwMode="auto">
              <a:xfrm flipV="1">
                <a:off x="1733583" y="628399"/>
                <a:ext cx="0" cy="1733633"/>
              </a:xfrm>
              <a:prstGeom prst="line">
                <a:avLst/>
              </a:prstGeom>
              <a:solidFill>
                <a:schemeClr val="accent1"/>
              </a:solidFill>
              <a:ln w="31750" cap="flat" cmpd="sng" algn="ctr">
                <a:solidFill>
                  <a:schemeClr val="tx1">
                    <a:lumMod val="65000"/>
                    <a:lumOff val="35000"/>
                  </a:schemeClr>
                </a:solidFill>
                <a:prstDash val="solid"/>
                <a:round/>
                <a:headEnd type="none" w="med" len="med"/>
                <a:tailEnd type="none" w="med" len="med"/>
              </a:ln>
              <a:effectLst/>
            </p:spPr>
          </p:cxnSp>
          <p:cxnSp>
            <p:nvCxnSpPr>
              <p:cNvPr id="8" name="Straight Connector 7"/>
              <p:cNvCxnSpPr/>
              <p:nvPr/>
            </p:nvCxnSpPr>
            <p:spPr bwMode="auto">
              <a:xfrm flipH="1">
                <a:off x="1714532" y="609348"/>
                <a:ext cx="3086252" cy="0"/>
              </a:xfrm>
              <a:prstGeom prst="line">
                <a:avLst/>
              </a:prstGeom>
              <a:solidFill>
                <a:schemeClr val="accent1"/>
              </a:solidFill>
              <a:ln w="31750" cap="flat" cmpd="sng" algn="ctr">
                <a:solidFill>
                  <a:schemeClr val="tx1">
                    <a:lumMod val="65000"/>
                    <a:lumOff val="35000"/>
                  </a:schemeClr>
                </a:solidFill>
                <a:prstDash val="solid"/>
                <a:round/>
                <a:headEnd type="none" w="med" len="med"/>
                <a:tailEnd type="none" w="med" len="med"/>
              </a:ln>
              <a:effectLst/>
            </p:spPr>
          </p:cxnSp>
        </p:grpSp>
        <p:cxnSp>
          <p:nvCxnSpPr>
            <p:cNvPr id="11" name="Straight Connector 10"/>
            <p:cNvCxnSpPr/>
            <p:nvPr/>
          </p:nvCxnSpPr>
          <p:spPr bwMode="auto">
            <a:xfrm flipV="1">
              <a:off x="6477251" y="1781231"/>
              <a:ext cx="0" cy="433409"/>
            </a:xfrm>
            <a:prstGeom prst="line">
              <a:avLst/>
            </a:prstGeom>
            <a:solidFill>
              <a:schemeClr val="accent1"/>
            </a:solidFill>
            <a:ln w="31750" cap="flat" cmpd="sng" algn="ctr">
              <a:solidFill>
                <a:schemeClr val="tx1">
                  <a:lumMod val="65000"/>
                  <a:lumOff val="35000"/>
                </a:schemeClr>
              </a:solidFill>
              <a:prstDash val="dash"/>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533400" y="228600"/>
            <a:ext cx="7772400" cy="957263"/>
          </a:xfrm>
        </p:spPr>
        <p:txBody>
          <a:bodyPr/>
          <a:lstStyle/>
          <a:p>
            <a:pPr eaLnBrk="1" hangingPunct="1"/>
            <a:r>
              <a:rPr lang="en-US" sz="3600" smtClean="0"/>
              <a:t>Contention Window Adaptation</a:t>
            </a:r>
          </a:p>
        </p:txBody>
      </p:sp>
      <p:sp>
        <p:nvSpPr>
          <p:cNvPr id="132099" name="Rectangle 3" descr="Rectangle: Click to edit Master text styles&#10;Second level&#10;Third level&#10;Fourth level&#10;Fifth level"/>
          <p:cNvSpPr>
            <a:spLocks noGrp="1" noChangeArrowheads="1"/>
          </p:cNvSpPr>
          <p:nvPr>
            <p:ph idx="1"/>
          </p:nvPr>
        </p:nvSpPr>
        <p:spPr>
          <a:xfrm>
            <a:off x="533400" y="1066800"/>
            <a:ext cx="7772400" cy="5257800"/>
          </a:xfrm>
        </p:spPr>
        <p:txBody>
          <a:bodyPr/>
          <a:lstStyle/>
          <a:p>
            <a:pPr eaLnBrk="1" hangingPunct="1"/>
            <a:r>
              <a:rPr lang="en-US" sz="2400" smtClean="0">
                <a:latin typeface="Times New Roman" pitchFamily="18" charset="0"/>
                <a:cs typeface="Times New Roman" pitchFamily="18" charset="0"/>
              </a:rPr>
              <a:t>Observation</a:t>
            </a:r>
          </a:p>
          <a:p>
            <a:pPr lvl="1" eaLnBrk="1" hangingPunct="1"/>
            <a:r>
              <a:rPr lang="en-US" smtClean="0">
                <a:solidFill>
                  <a:schemeClr val="tx1"/>
                </a:solidFill>
                <a:latin typeface="Times New Roman" pitchFamily="18" charset="0"/>
                <a:cs typeface="Times New Roman" pitchFamily="18" charset="0"/>
              </a:rPr>
              <a:t>The time spent counting down backoff intervals is a part of MAC overhead</a:t>
            </a:r>
          </a:p>
          <a:p>
            <a:pPr lvl="1" eaLnBrk="1" hangingPunct="1"/>
            <a:r>
              <a:rPr lang="en-US" smtClean="0">
                <a:solidFill>
                  <a:schemeClr val="tx1"/>
                </a:solidFill>
                <a:latin typeface="Times New Roman" pitchFamily="18" charset="0"/>
                <a:cs typeface="Times New Roman" pitchFamily="18" charset="0"/>
              </a:rPr>
              <a:t>Choosing a </a:t>
            </a:r>
            <a:r>
              <a:rPr lang="en-US" i="1" smtClean="0">
                <a:solidFill>
                  <a:schemeClr val="tx1"/>
                </a:solidFill>
                <a:latin typeface="Times New Roman" pitchFamily="18" charset="0"/>
                <a:cs typeface="Times New Roman" pitchFamily="18" charset="0"/>
              </a:rPr>
              <a:t>large cw </a:t>
            </a:r>
            <a:r>
              <a:rPr lang="en-US" smtClean="0">
                <a:solidFill>
                  <a:schemeClr val="tx1"/>
                </a:solidFill>
                <a:latin typeface="Times New Roman" pitchFamily="18" charset="0"/>
                <a:cs typeface="Times New Roman" pitchFamily="18" charset="0"/>
              </a:rPr>
              <a:t>leads to large backoff intervals, thus underutilizing the channel</a:t>
            </a:r>
          </a:p>
          <a:p>
            <a:pPr lvl="1" eaLnBrk="1" hangingPunct="1"/>
            <a:r>
              <a:rPr lang="en-US" smtClean="0">
                <a:solidFill>
                  <a:schemeClr val="tx1"/>
                </a:solidFill>
                <a:latin typeface="Times New Roman" pitchFamily="18" charset="0"/>
                <a:cs typeface="Times New Roman" pitchFamily="18" charset="0"/>
              </a:rPr>
              <a:t>Choosing a </a:t>
            </a:r>
            <a:r>
              <a:rPr lang="en-US" i="1" smtClean="0">
                <a:solidFill>
                  <a:schemeClr val="tx1"/>
                </a:solidFill>
                <a:latin typeface="Times New Roman" pitchFamily="18" charset="0"/>
                <a:cs typeface="Times New Roman" pitchFamily="18" charset="0"/>
              </a:rPr>
              <a:t>small cw</a:t>
            </a:r>
            <a:r>
              <a:rPr lang="en-US" smtClean="0">
                <a:solidFill>
                  <a:schemeClr val="tx1"/>
                </a:solidFill>
                <a:latin typeface="Times New Roman" pitchFamily="18" charset="0"/>
                <a:cs typeface="Times New Roman" pitchFamily="18" charset="0"/>
              </a:rPr>
              <a:t> leads to a larger number of collisions (when two nodes count down to 0 simultaneously)</a:t>
            </a:r>
          </a:p>
          <a:p>
            <a:pPr eaLnBrk="1" hangingPunct="1"/>
            <a:r>
              <a:rPr lang="en-US" sz="2400" smtClean="0">
                <a:latin typeface="Times New Roman" pitchFamily="18" charset="0"/>
                <a:cs typeface="Times New Roman" pitchFamily="18" charset="0"/>
              </a:rPr>
              <a:t>CW should be chosen adaptively based on the degree of contention in the network.</a:t>
            </a:r>
          </a:p>
          <a:p>
            <a:pPr lvl="1" eaLnBrk="1" hangingPunct="1"/>
            <a:r>
              <a:rPr lang="en-US" smtClean="0">
                <a:solidFill>
                  <a:schemeClr val="tx1"/>
                </a:solidFill>
                <a:latin typeface="Times New Roman" pitchFamily="18" charset="0"/>
                <a:cs typeface="Times New Roman" pitchFamily="18" charset="0"/>
              </a:rPr>
              <a:t>The degree of contention depends on the number of hosts attempting to transmit in the network.</a:t>
            </a:r>
          </a:p>
          <a:p>
            <a:pPr lvl="1" eaLnBrk="1" hangingPunct="1"/>
            <a:r>
              <a:rPr lang="en-US" smtClean="0">
                <a:solidFill>
                  <a:schemeClr val="tx1"/>
                </a:solidFill>
                <a:latin typeface="Times New Roman" pitchFamily="18" charset="0"/>
                <a:cs typeface="Times New Roman" pitchFamily="18" charset="0"/>
              </a:rPr>
              <a:t>Estimated via collision occurrences.</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r>
              <a:rPr lang="en-US" sz="3600" smtClean="0"/>
              <a:t>Moving towards Wireless Network</a:t>
            </a:r>
          </a:p>
        </p:txBody>
      </p:sp>
      <p:sp>
        <p:nvSpPr>
          <p:cNvPr id="269315"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smtClean="0"/>
              <a:t>Can CSMA/CD be used in wireless network?</a:t>
            </a:r>
          </a:p>
          <a:p>
            <a:pPr lvl="1" eaLnBrk="1" hangingPunct="1"/>
            <a:r>
              <a:rPr lang="en-US" smtClean="0">
                <a:solidFill>
                  <a:srgbClr val="FF3300"/>
                </a:solidFill>
              </a:rPr>
              <a:t>NO</a:t>
            </a:r>
          </a:p>
          <a:p>
            <a:pPr eaLnBrk="1" hangingPunct="1"/>
            <a:r>
              <a:rPr lang="en-US" smtClean="0"/>
              <a:t>Why?</a:t>
            </a:r>
          </a:p>
          <a:p>
            <a:pPr lvl="1" eaLnBrk="1" hangingPunct="1"/>
            <a:r>
              <a:rPr lang="en-US" smtClean="0"/>
              <a:t>Collision detection requires the ability to send and receive at the same time. Because the strength of the received signal is typically very small compared to the strength of the transmitted signal in wireless networks. It is costly to build hardware that can detect a collision.</a:t>
            </a:r>
          </a:p>
          <a:p>
            <a:pPr lvl="1" eaLnBrk="1" hangingPunct="1"/>
            <a:r>
              <a:rPr lang="en-US" smtClean="0"/>
              <a:t>Hidden terminal problem.</a:t>
            </a:r>
          </a:p>
        </p:txBody>
      </p:sp>
    </p:spTree>
    <p:extLst>
      <p:ext uri="{BB962C8B-B14F-4D97-AF65-F5344CB8AC3E}">
        <p14:creationId xmlns:p14="http://schemas.microsoft.com/office/powerpoint/2010/main" val="415529356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Oval 3"/>
          <p:cNvSpPr>
            <a:spLocks noChangeArrowheads="1"/>
          </p:cNvSpPr>
          <p:nvPr/>
        </p:nvSpPr>
        <p:spPr bwMode="auto">
          <a:xfrm>
            <a:off x="1752600" y="48768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sz="2000" b="1">
                <a:latin typeface="Arial" charset="0"/>
              </a:rPr>
              <a:t>A</a:t>
            </a:r>
          </a:p>
        </p:txBody>
      </p:sp>
      <p:sp>
        <p:nvSpPr>
          <p:cNvPr id="270339" name="Oval 4"/>
          <p:cNvSpPr>
            <a:spLocks noChangeArrowheads="1"/>
          </p:cNvSpPr>
          <p:nvPr/>
        </p:nvSpPr>
        <p:spPr bwMode="auto">
          <a:xfrm>
            <a:off x="3962400" y="48768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sz="2000" b="1">
                <a:latin typeface="Arial" charset="0"/>
              </a:rPr>
              <a:t>B</a:t>
            </a:r>
          </a:p>
        </p:txBody>
      </p:sp>
      <p:sp>
        <p:nvSpPr>
          <p:cNvPr id="270340" name="Oval 5"/>
          <p:cNvSpPr>
            <a:spLocks noChangeArrowheads="1"/>
          </p:cNvSpPr>
          <p:nvPr/>
        </p:nvSpPr>
        <p:spPr bwMode="auto">
          <a:xfrm>
            <a:off x="6019800" y="48768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sz="2000" b="1">
                <a:latin typeface="Arial" charset="0"/>
              </a:rPr>
              <a:t>C</a:t>
            </a:r>
          </a:p>
        </p:txBody>
      </p:sp>
      <p:sp>
        <p:nvSpPr>
          <p:cNvPr id="270341" name="Line 6"/>
          <p:cNvSpPr>
            <a:spLocks noChangeShapeType="1"/>
          </p:cNvSpPr>
          <p:nvPr/>
        </p:nvSpPr>
        <p:spPr bwMode="auto">
          <a:xfrm>
            <a:off x="2362200" y="5181600"/>
            <a:ext cx="1600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0342" name="Line 7"/>
          <p:cNvSpPr>
            <a:spLocks noChangeShapeType="1"/>
          </p:cNvSpPr>
          <p:nvPr/>
        </p:nvSpPr>
        <p:spPr bwMode="auto">
          <a:xfrm>
            <a:off x="4572000" y="5181600"/>
            <a:ext cx="1447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0343" name="Rectangle 8"/>
          <p:cNvSpPr>
            <a:spLocks noGrp="1" noChangeArrowheads="1"/>
          </p:cNvSpPr>
          <p:nvPr>
            <p:ph type="title"/>
          </p:nvPr>
        </p:nvSpPr>
        <p:spPr/>
        <p:txBody>
          <a:bodyPr/>
          <a:lstStyle/>
          <a:p>
            <a:pPr eaLnBrk="1" hangingPunct="1"/>
            <a:r>
              <a:rPr lang="en-US" sz="3600" smtClean="0"/>
              <a:t>Hidden Terminal Problem</a:t>
            </a:r>
            <a:endParaRPr lang="en-US" sz="3600" smtClean="0">
              <a:solidFill>
                <a:schemeClr val="hlink"/>
              </a:solidFill>
            </a:endParaRPr>
          </a:p>
        </p:txBody>
      </p:sp>
      <p:sp>
        <p:nvSpPr>
          <p:cNvPr id="270344" name="Rectangle 9" descr="Rectangle: Click to edit Master text styles&#10;Second level&#10;Third level&#10;Fourth level&#10;Fifth level"/>
          <p:cNvSpPr>
            <a:spLocks noGrp="1" noChangeArrowheads="1"/>
          </p:cNvSpPr>
          <p:nvPr>
            <p:ph idx="1"/>
          </p:nvPr>
        </p:nvSpPr>
        <p:spPr/>
        <p:txBody>
          <a:bodyPr/>
          <a:lstStyle/>
          <a:p>
            <a:pPr eaLnBrk="1" hangingPunct="1"/>
            <a:r>
              <a:rPr lang="en-US" smtClean="0"/>
              <a:t>Node B can communicate with A and C both.</a:t>
            </a:r>
          </a:p>
          <a:p>
            <a:pPr eaLnBrk="1" hangingPunct="1"/>
            <a:r>
              <a:rPr lang="en-US" smtClean="0"/>
              <a:t>A and C cannot hear each other.</a:t>
            </a:r>
          </a:p>
          <a:p>
            <a:pPr eaLnBrk="1" hangingPunct="1"/>
            <a:r>
              <a:rPr lang="en-US" smtClean="0"/>
              <a:t>When A transmits to B, C cannot detect the transmission using the </a:t>
            </a:r>
            <a:r>
              <a:rPr lang="en-US" i="1" smtClean="0">
                <a:solidFill>
                  <a:schemeClr val="accent1"/>
                </a:solidFill>
              </a:rPr>
              <a:t>carrier sense</a:t>
            </a:r>
            <a:r>
              <a:rPr lang="en-US" smtClean="0"/>
              <a:t> mechanism.</a:t>
            </a:r>
          </a:p>
          <a:p>
            <a:pPr eaLnBrk="1" hangingPunct="1"/>
            <a:r>
              <a:rPr lang="en-US" smtClean="0"/>
              <a:t>If C transmits, collision will occur at node B.</a:t>
            </a:r>
          </a:p>
        </p:txBody>
      </p:sp>
      <p:sp>
        <p:nvSpPr>
          <p:cNvPr id="270345" name="Line 10"/>
          <p:cNvSpPr>
            <a:spLocks noChangeShapeType="1"/>
          </p:cNvSpPr>
          <p:nvPr/>
        </p:nvSpPr>
        <p:spPr bwMode="auto">
          <a:xfrm>
            <a:off x="2362200" y="4876800"/>
            <a:ext cx="1524000"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270346" name="Line 11"/>
          <p:cNvSpPr>
            <a:spLocks noChangeShapeType="1"/>
          </p:cNvSpPr>
          <p:nvPr/>
        </p:nvSpPr>
        <p:spPr bwMode="auto">
          <a:xfrm flipH="1" flipV="1">
            <a:off x="4724400" y="4876800"/>
            <a:ext cx="1295400"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270347" name="AutoShape 12"/>
          <p:cNvSpPr>
            <a:spLocks noChangeArrowheads="1"/>
          </p:cNvSpPr>
          <p:nvPr/>
        </p:nvSpPr>
        <p:spPr bwMode="auto">
          <a:xfrm>
            <a:off x="3886200" y="4267200"/>
            <a:ext cx="1219200" cy="609600"/>
          </a:xfrm>
          <a:prstGeom prst="irregularSeal1">
            <a:avLst/>
          </a:prstGeom>
          <a:solidFill>
            <a:srgbClr val="FF3300"/>
          </a:solidFill>
          <a:ln w="19050">
            <a:solidFill>
              <a:schemeClr val="tx2"/>
            </a:solidFill>
            <a:miter lim="800000"/>
            <a:headEnd/>
            <a:tailEnd type="none" w="sm" len="lg"/>
          </a:ln>
        </p:spPr>
        <p:txBody>
          <a:bodyPr wrap="none" anchor="ctr"/>
          <a:lstStyle/>
          <a:p>
            <a:pPr algn="ctr"/>
            <a:r>
              <a:rPr lang="en-US" sz="1600"/>
              <a:t>Collision</a:t>
            </a:r>
          </a:p>
        </p:txBody>
      </p:sp>
      <p:sp>
        <p:nvSpPr>
          <p:cNvPr id="270348" name="Oval 22"/>
          <p:cNvSpPr>
            <a:spLocks noChangeArrowheads="1"/>
          </p:cNvSpPr>
          <p:nvPr/>
        </p:nvSpPr>
        <p:spPr bwMode="auto">
          <a:xfrm>
            <a:off x="1600200" y="4267200"/>
            <a:ext cx="5181600" cy="1762125"/>
          </a:xfrm>
          <a:prstGeom prst="ellipse">
            <a:avLst/>
          </a:pr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70349" name="Oval 23"/>
          <p:cNvSpPr>
            <a:spLocks noChangeArrowheads="1"/>
          </p:cNvSpPr>
          <p:nvPr/>
        </p:nvSpPr>
        <p:spPr bwMode="auto">
          <a:xfrm>
            <a:off x="3352800" y="4267200"/>
            <a:ext cx="5181600" cy="1762125"/>
          </a:xfrm>
          <a:prstGeom prst="ellipse">
            <a:avLst/>
          </a:pr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70350" name="Oval 24"/>
          <p:cNvSpPr>
            <a:spLocks noChangeArrowheads="1"/>
          </p:cNvSpPr>
          <p:nvPr/>
        </p:nvSpPr>
        <p:spPr bwMode="auto">
          <a:xfrm>
            <a:off x="76200" y="4267200"/>
            <a:ext cx="5181600" cy="1762125"/>
          </a:xfrm>
          <a:prstGeom prst="ellipse">
            <a:avLst/>
          </a:pr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Tree>
    <p:extLst>
      <p:ext uri="{BB962C8B-B14F-4D97-AF65-F5344CB8AC3E}">
        <p14:creationId xmlns:p14="http://schemas.microsoft.com/office/powerpoint/2010/main" val="366514195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533400" y="609600"/>
            <a:ext cx="8305800" cy="838200"/>
          </a:xfrm>
        </p:spPr>
        <p:txBody>
          <a:bodyPr/>
          <a:lstStyle/>
          <a:p>
            <a:pPr eaLnBrk="1" hangingPunct="1"/>
            <a:r>
              <a:rPr lang="en-US" sz="3600" smtClean="0"/>
              <a:t>CSMA/CA</a:t>
            </a:r>
            <a:br>
              <a:rPr lang="en-US" sz="3600" smtClean="0"/>
            </a:br>
            <a:r>
              <a:rPr lang="en-US" sz="3600" smtClean="0"/>
              <a:t> </a:t>
            </a:r>
            <a:r>
              <a:rPr lang="en-US" sz="2400" smtClean="0"/>
              <a:t>-- Carrier Sense Multiple Access with Collision Avoidance</a:t>
            </a:r>
          </a:p>
        </p:txBody>
      </p:sp>
      <p:sp>
        <p:nvSpPr>
          <p:cNvPr id="27136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smtClean="0"/>
              <a:t>Collision Avoidance </a:t>
            </a:r>
          </a:p>
          <a:p>
            <a:pPr lvl="1" eaLnBrk="1" hangingPunct="1"/>
            <a:r>
              <a:rPr lang="en-US" smtClean="0"/>
              <a:t>Inform other nodes of an intent to transmit</a:t>
            </a:r>
          </a:p>
          <a:p>
            <a:pPr lvl="1" eaLnBrk="1" hangingPunct="1"/>
            <a:r>
              <a:rPr lang="en-US" smtClean="0"/>
              <a:t>When the other nodes have been notified, the information is transmitted. </a:t>
            </a:r>
          </a:p>
          <a:p>
            <a:pPr lvl="1" eaLnBrk="1" hangingPunct="1"/>
            <a:r>
              <a:rPr lang="en-US" smtClean="0"/>
              <a:t>Prevents collision because all nodes are aware of a transmission before it occurs. </a:t>
            </a:r>
          </a:p>
          <a:p>
            <a:pPr eaLnBrk="1" hangingPunct="1"/>
            <a:r>
              <a:rPr lang="en-US" smtClean="0"/>
              <a:t>CSMA/CA is particularly useful in wireless networks, where reliable collision detection is not possible. </a:t>
            </a:r>
          </a:p>
          <a:p>
            <a:pPr lvl="1" eaLnBrk="1" hangingPunct="1"/>
            <a:r>
              <a:rPr lang="en-US" smtClean="0"/>
              <a:t>IEEE 802.11 implements CSMA/CA using short </a:t>
            </a:r>
          </a:p>
          <a:p>
            <a:pPr lvl="1" eaLnBrk="1" hangingPunct="1">
              <a:buFont typeface="Wingdings" pitchFamily="2" charset="2"/>
              <a:buNone/>
            </a:pPr>
            <a:r>
              <a:rPr lang="en-US" smtClean="0">
                <a:solidFill>
                  <a:srgbClr val="008000"/>
                </a:solidFill>
              </a:rPr>
              <a:t>Request-to-Send</a:t>
            </a:r>
            <a:r>
              <a:rPr lang="en-US" smtClean="0"/>
              <a:t> and </a:t>
            </a:r>
            <a:r>
              <a:rPr lang="en-US" smtClean="0">
                <a:solidFill>
                  <a:srgbClr val="008000"/>
                </a:solidFill>
              </a:rPr>
              <a:t>Clear-to-Sen</a:t>
            </a:r>
            <a:r>
              <a:rPr lang="en-US" smtClean="0">
                <a:solidFill>
                  <a:srgbClr val="FF3300"/>
                </a:solidFill>
              </a:rPr>
              <a:t>d</a:t>
            </a:r>
            <a:r>
              <a:rPr lang="en-US" smtClean="0"/>
              <a:t> messages. </a:t>
            </a:r>
          </a:p>
        </p:txBody>
      </p:sp>
    </p:spTree>
    <p:extLst>
      <p:ext uri="{BB962C8B-B14F-4D97-AF65-F5344CB8AC3E}">
        <p14:creationId xmlns:p14="http://schemas.microsoft.com/office/powerpoint/2010/main" val="92069330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r>
              <a:rPr lang="en-US" sz="3600" smtClean="0"/>
              <a:t>Solution for Hidden Terminal Problem</a:t>
            </a:r>
          </a:p>
        </p:txBody>
      </p:sp>
      <p:sp>
        <p:nvSpPr>
          <p:cNvPr id="272387" name="Rectangle 3" descr="Rectangle: Click to edit Master text styles&#10;Second level&#10;Third level&#10;Fourth level&#10;Fifth level"/>
          <p:cNvSpPr>
            <a:spLocks noGrp="1" noChangeArrowheads="1"/>
          </p:cNvSpPr>
          <p:nvPr>
            <p:ph idx="1"/>
          </p:nvPr>
        </p:nvSpPr>
        <p:spPr>
          <a:xfrm>
            <a:off x="304800" y="1524000"/>
            <a:ext cx="8686800" cy="3200400"/>
          </a:xfrm>
        </p:spPr>
        <p:txBody>
          <a:bodyPr/>
          <a:lstStyle/>
          <a:p>
            <a:pPr eaLnBrk="1" hangingPunct="1">
              <a:lnSpc>
                <a:spcPct val="90000"/>
              </a:lnSpc>
            </a:pPr>
            <a:r>
              <a:rPr lang="en-US" smtClean="0"/>
              <a:t>When node A wants to send a packet to node B, node A first sends a </a:t>
            </a:r>
            <a:r>
              <a:rPr lang="en-US" i="1" smtClean="0">
                <a:solidFill>
                  <a:srgbClr val="A50021"/>
                </a:solidFill>
              </a:rPr>
              <a:t>Request-to-Send (RTS) </a:t>
            </a:r>
            <a:r>
              <a:rPr lang="en-US" smtClean="0"/>
              <a:t>to B.</a:t>
            </a:r>
          </a:p>
          <a:p>
            <a:pPr eaLnBrk="1" hangingPunct="1">
              <a:lnSpc>
                <a:spcPct val="90000"/>
              </a:lnSpc>
            </a:pPr>
            <a:r>
              <a:rPr lang="en-US" smtClean="0"/>
              <a:t>On receiving </a:t>
            </a:r>
            <a:r>
              <a:rPr lang="en-US" smtClean="0">
                <a:solidFill>
                  <a:srgbClr val="A50021"/>
                </a:solidFill>
              </a:rPr>
              <a:t>RTS</a:t>
            </a:r>
            <a:r>
              <a:rPr lang="en-US" smtClean="0"/>
              <a:t>, node B responds by sending </a:t>
            </a:r>
            <a:r>
              <a:rPr lang="en-US" i="1" smtClean="0">
                <a:solidFill>
                  <a:srgbClr val="339933"/>
                </a:solidFill>
              </a:rPr>
              <a:t>Clear-to-Send (CTS) </a:t>
            </a:r>
            <a:r>
              <a:rPr lang="en-US" smtClean="0"/>
              <a:t>.</a:t>
            </a:r>
          </a:p>
          <a:p>
            <a:pPr eaLnBrk="1" hangingPunct="1">
              <a:lnSpc>
                <a:spcPct val="90000"/>
              </a:lnSpc>
            </a:pPr>
            <a:r>
              <a:rPr lang="en-US" smtClean="0"/>
              <a:t>When a node (such as C) overhears a </a:t>
            </a:r>
            <a:r>
              <a:rPr lang="en-US" smtClean="0">
                <a:solidFill>
                  <a:srgbClr val="339933"/>
                </a:solidFill>
              </a:rPr>
              <a:t>CTS</a:t>
            </a:r>
            <a:r>
              <a:rPr lang="en-US" smtClean="0"/>
              <a:t>, it keeps quiet for the duration of the transfer.</a:t>
            </a:r>
          </a:p>
          <a:p>
            <a:pPr lvl="1" eaLnBrk="1" hangingPunct="1">
              <a:lnSpc>
                <a:spcPct val="90000"/>
              </a:lnSpc>
            </a:pPr>
            <a:r>
              <a:rPr lang="en-US" smtClean="0"/>
              <a:t>Transfer duration is included in RTS and CTS both</a:t>
            </a:r>
          </a:p>
        </p:txBody>
      </p:sp>
      <p:sp>
        <p:nvSpPr>
          <p:cNvPr id="272388" name="Oval 5"/>
          <p:cNvSpPr>
            <a:spLocks noChangeArrowheads="1"/>
          </p:cNvSpPr>
          <p:nvPr/>
        </p:nvSpPr>
        <p:spPr bwMode="auto">
          <a:xfrm>
            <a:off x="1447800" y="51054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sz="2000" b="1">
                <a:latin typeface="Arial" charset="0"/>
              </a:rPr>
              <a:t>A</a:t>
            </a:r>
          </a:p>
        </p:txBody>
      </p:sp>
      <p:sp>
        <p:nvSpPr>
          <p:cNvPr id="272389" name="Oval 6"/>
          <p:cNvSpPr>
            <a:spLocks noChangeArrowheads="1"/>
          </p:cNvSpPr>
          <p:nvPr/>
        </p:nvSpPr>
        <p:spPr bwMode="auto">
          <a:xfrm>
            <a:off x="3657600" y="51054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sz="2000" b="1">
                <a:latin typeface="Arial" charset="0"/>
              </a:rPr>
              <a:t>B</a:t>
            </a:r>
          </a:p>
        </p:txBody>
      </p:sp>
      <p:sp>
        <p:nvSpPr>
          <p:cNvPr id="272390" name="Oval 7"/>
          <p:cNvSpPr>
            <a:spLocks noChangeArrowheads="1"/>
          </p:cNvSpPr>
          <p:nvPr/>
        </p:nvSpPr>
        <p:spPr bwMode="auto">
          <a:xfrm>
            <a:off x="5715000" y="51054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sz="2000" b="1">
                <a:latin typeface="Arial" charset="0"/>
              </a:rPr>
              <a:t>C</a:t>
            </a:r>
          </a:p>
        </p:txBody>
      </p:sp>
      <p:sp>
        <p:nvSpPr>
          <p:cNvPr id="272391" name="Line 8"/>
          <p:cNvSpPr>
            <a:spLocks noChangeShapeType="1"/>
          </p:cNvSpPr>
          <p:nvPr/>
        </p:nvSpPr>
        <p:spPr bwMode="auto">
          <a:xfrm>
            <a:off x="2057400" y="5410200"/>
            <a:ext cx="1600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2392" name="Line 9"/>
          <p:cNvSpPr>
            <a:spLocks noChangeShapeType="1"/>
          </p:cNvSpPr>
          <p:nvPr/>
        </p:nvSpPr>
        <p:spPr bwMode="auto">
          <a:xfrm>
            <a:off x="4267200" y="5410200"/>
            <a:ext cx="1447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2393" name="Line 10"/>
          <p:cNvSpPr>
            <a:spLocks noChangeShapeType="1"/>
          </p:cNvSpPr>
          <p:nvPr/>
        </p:nvSpPr>
        <p:spPr bwMode="auto">
          <a:xfrm>
            <a:off x="2133600" y="5257800"/>
            <a:ext cx="1524000"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272394" name="Text Box 11"/>
          <p:cNvSpPr txBox="1">
            <a:spLocks noChangeArrowheads="1"/>
          </p:cNvSpPr>
          <p:nvPr/>
        </p:nvSpPr>
        <p:spPr bwMode="auto">
          <a:xfrm>
            <a:off x="2514600" y="4953000"/>
            <a:ext cx="585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800"/>
              <a:t>RTS</a:t>
            </a:r>
          </a:p>
        </p:txBody>
      </p:sp>
      <p:sp>
        <p:nvSpPr>
          <p:cNvPr id="272395" name="Line 13"/>
          <p:cNvSpPr>
            <a:spLocks noChangeShapeType="1"/>
          </p:cNvSpPr>
          <p:nvPr/>
        </p:nvSpPr>
        <p:spPr bwMode="auto">
          <a:xfrm flipH="1" flipV="1">
            <a:off x="2133600" y="5638800"/>
            <a:ext cx="1524000"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272396" name="Text Box 14"/>
          <p:cNvSpPr txBox="1">
            <a:spLocks noChangeArrowheads="1"/>
          </p:cNvSpPr>
          <p:nvPr/>
        </p:nvSpPr>
        <p:spPr bwMode="auto">
          <a:xfrm>
            <a:off x="2514600" y="5334000"/>
            <a:ext cx="585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800"/>
              <a:t>CTS</a:t>
            </a:r>
          </a:p>
        </p:txBody>
      </p:sp>
      <p:sp>
        <p:nvSpPr>
          <p:cNvPr id="272397" name="AutoShape 15"/>
          <p:cNvSpPr>
            <a:spLocks noChangeArrowheads="1"/>
          </p:cNvSpPr>
          <p:nvPr/>
        </p:nvSpPr>
        <p:spPr bwMode="auto">
          <a:xfrm>
            <a:off x="2133600" y="6019800"/>
            <a:ext cx="1524000" cy="76200"/>
          </a:xfrm>
          <a:prstGeom prst="rightArrow">
            <a:avLst>
              <a:gd name="adj1" fmla="val 50000"/>
              <a:gd name="adj2" fmla="val 500000"/>
            </a:avLst>
          </a:prstGeom>
          <a:solidFill>
            <a:srgbClr val="008000"/>
          </a:solidFill>
          <a:ln w="19050">
            <a:solidFill>
              <a:srgbClr val="008000"/>
            </a:solidFill>
            <a:miter lim="800000"/>
            <a:headEnd/>
            <a:tailEnd type="none" w="sm" len="lg"/>
          </a:ln>
        </p:spPr>
        <p:txBody>
          <a:bodyPr wrap="none" anchor="ctr"/>
          <a:lstStyle/>
          <a:p>
            <a:pPr algn="ctr"/>
            <a:endParaRPr lang="en-US"/>
          </a:p>
        </p:txBody>
      </p:sp>
      <p:sp>
        <p:nvSpPr>
          <p:cNvPr id="272398" name="Text Box 16"/>
          <p:cNvSpPr txBox="1">
            <a:spLocks noChangeArrowheads="1"/>
          </p:cNvSpPr>
          <p:nvPr/>
        </p:nvSpPr>
        <p:spPr bwMode="auto">
          <a:xfrm>
            <a:off x="2438400" y="57150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800"/>
              <a:t>DATA</a:t>
            </a:r>
          </a:p>
        </p:txBody>
      </p:sp>
    </p:spTree>
    <p:extLst>
      <p:ext uri="{BB962C8B-B14F-4D97-AF65-F5344CB8AC3E}">
        <p14:creationId xmlns:p14="http://schemas.microsoft.com/office/powerpoint/2010/main" val="394347826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r>
              <a:rPr lang="en-US" sz="3200" smtClean="0"/>
              <a:t>Carrier Sense in IEEE 802.11 DCF</a:t>
            </a:r>
          </a:p>
        </p:txBody>
      </p:sp>
      <p:sp>
        <p:nvSpPr>
          <p:cNvPr id="273411" name="Rectangle 3" descr="Rectangle: Click to edit Master text styles&#10;Second level&#10;Third level&#10;Fourth level&#10;Fifth level"/>
          <p:cNvSpPr>
            <a:spLocks noGrp="1" noChangeArrowheads="1"/>
          </p:cNvSpPr>
          <p:nvPr>
            <p:ph idx="1"/>
          </p:nvPr>
        </p:nvSpPr>
        <p:spPr>
          <a:xfrm>
            <a:off x="304800" y="1371600"/>
            <a:ext cx="8686800" cy="4648200"/>
          </a:xfrm>
        </p:spPr>
        <p:txBody>
          <a:bodyPr/>
          <a:lstStyle/>
          <a:p>
            <a:pPr eaLnBrk="1" hangingPunct="1"/>
            <a:r>
              <a:rPr lang="en-US" smtClean="0"/>
              <a:t>Collision avoidance</a:t>
            </a:r>
          </a:p>
          <a:p>
            <a:pPr lvl="1" eaLnBrk="1" hangingPunct="1"/>
            <a:r>
              <a:rPr lang="en-US" smtClean="0"/>
              <a:t>Nodes stay silent when carrier sensed (both physical and virtual)</a:t>
            </a:r>
          </a:p>
          <a:p>
            <a:pPr lvl="1" eaLnBrk="1" hangingPunct="1"/>
            <a:endParaRPr lang="en-US" smtClean="0"/>
          </a:p>
          <a:p>
            <a:pPr lvl="1" eaLnBrk="1" hangingPunct="1"/>
            <a:r>
              <a:rPr lang="en-US" smtClean="0"/>
              <a:t>Physical carrier sense -- </a:t>
            </a:r>
            <a:r>
              <a:rPr lang="en-US" smtClean="0">
                <a:solidFill>
                  <a:srgbClr val="FF3300"/>
                </a:solidFill>
              </a:rPr>
              <a:t>required</a:t>
            </a:r>
          </a:p>
          <a:p>
            <a:pPr lvl="1" eaLnBrk="1" hangingPunct="1"/>
            <a:r>
              <a:rPr lang="en-US" smtClean="0"/>
              <a:t>Virtual carrier sense -- </a:t>
            </a:r>
            <a:r>
              <a:rPr lang="en-US" smtClean="0">
                <a:solidFill>
                  <a:srgbClr val="FF3300"/>
                </a:solidFill>
              </a:rPr>
              <a:t>optional</a:t>
            </a:r>
          </a:p>
          <a:p>
            <a:pPr lvl="2" eaLnBrk="1" hangingPunct="1"/>
            <a:r>
              <a:rPr lang="en-US" smtClean="0"/>
              <a:t>Use </a:t>
            </a:r>
            <a:r>
              <a:rPr lang="en-US" smtClean="0">
                <a:solidFill>
                  <a:srgbClr val="008000"/>
                </a:solidFill>
              </a:rPr>
              <a:t>RTS/CTS</a:t>
            </a:r>
            <a:r>
              <a:rPr lang="en-US" smtClean="0"/>
              <a:t> &amp; </a:t>
            </a:r>
            <a:r>
              <a:rPr lang="en-US" smtClean="0">
                <a:solidFill>
                  <a:srgbClr val="008000"/>
                </a:solidFill>
              </a:rPr>
              <a:t>Network Allocation Vector (NAV)</a:t>
            </a:r>
            <a:r>
              <a:rPr lang="en-US" smtClean="0"/>
              <a:t> </a:t>
            </a:r>
          </a:p>
          <a:p>
            <a:pPr lvl="2" eaLnBrk="1" hangingPunct="1"/>
            <a:r>
              <a:rPr lang="en-US" smtClean="0"/>
              <a:t>NAV is updated based on overheard RTS/CTS/DATA/ACK packets, each of which specified duration of a pending transmission</a:t>
            </a:r>
          </a:p>
          <a:p>
            <a:pPr lvl="2" eaLnBrk="1" hangingPunct="1"/>
            <a:r>
              <a:rPr lang="en-US" smtClean="0"/>
              <a:t>Optional based on data packet size</a:t>
            </a:r>
          </a:p>
          <a:p>
            <a:pPr lvl="1" eaLnBrk="1" hangingPunct="1"/>
            <a:endParaRPr lang="en-US" smtClean="0"/>
          </a:p>
        </p:txBody>
      </p:sp>
    </p:spTree>
    <p:extLst>
      <p:ext uri="{BB962C8B-B14F-4D97-AF65-F5344CB8AC3E}">
        <p14:creationId xmlns:p14="http://schemas.microsoft.com/office/powerpoint/2010/main" val="31341036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Oval 2"/>
          <p:cNvSpPr>
            <a:spLocks noChangeArrowheads="1"/>
          </p:cNvSpPr>
          <p:nvPr/>
        </p:nvSpPr>
        <p:spPr bwMode="auto">
          <a:xfrm>
            <a:off x="2971800" y="2895600"/>
            <a:ext cx="3352800" cy="3352800"/>
          </a:xfrm>
          <a:prstGeom prst="ellipse">
            <a:avLst/>
          </a:prstGeom>
          <a:solidFill>
            <a:schemeClr val="hlink"/>
          </a:solidFill>
          <a:ln w="9525">
            <a:solidFill>
              <a:schemeClr val="tx1"/>
            </a:solidFill>
            <a:round/>
            <a:headEnd/>
            <a:tailEnd/>
          </a:ln>
        </p:spPr>
        <p:txBody>
          <a:bodyPr wrap="none" anchor="ctr"/>
          <a:lstStyle/>
          <a:p>
            <a:pPr algn="ctr"/>
            <a:endParaRPr lang="en-US"/>
          </a:p>
        </p:txBody>
      </p:sp>
      <p:sp>
        <p:nvSpPr>
          <p:cNvPr id="274435" name="Oval 3"/>
          <p:cNvSpPr>
            <a:spLocks noChangeArrowheads="1"/>
          </p:cNvSpPr>
          <p:nvPr/>
        </p:nvSpPr>
        <p:spPr bwMode="auto">
          <a:xfrm>
            <a:off x="1981200" y="2895600"/>
            <a:ext cx="3352800" cy="3352800"/>
          </a:xfrm>
          <a:prstGeom prst="ellipse">
            <a:avLst/>
          </a:prstGeom>
          <a:solidFill>
            <a:schemeClr val="hlink"/>
          </a:solidFill>
          <a:ln w="9525">
            <a:solidFill>
              <a:schemeClr val="tx1"/>
            </a:solidFill>
            <a:round/>
            <a:headEnd/>
            <a:tailEnd/>
          </a:ln>
        </p:spPr>
        <p:txBody>
          <a:bodyPr wrap="none" anchor="ctr"/>
          <a:lstStyle/>
          <a:p>
            <a:pPr algn="ctr"/>
            <a:endParaRPr lang="en-US"/>
          </a:p>
        </p:txBody>
      </p:sp>
      <p:sp>
        <p:nvSpPr>
          <p:cNvPr id="274436" name="Oval 4"/>
          <p:cNvSpPr>
            <a:spLocks noChangeArrowheads="1"/>
          </p:cNvSpPr>
          <p:nvPr/>
        </p:nvSpPr>
        <p:spPr bwMode="auto">
          <a:xfrm>
            <a:off x="3352800" y="4343400"/>
            <a:ext cx="457200" cy="457200"/>
          </a:xfrm>
          <a:prstGeom prst="ellipse">
            <a:avLst/>
          </a:prstGeom>
          <a:solidFill>
            <a:srgbClr val="FFFF66"/>
          </a:solidFill>
          <a:ln w="9525">
            <a:solidFill>
              <a:schemeClr val="tx1"/>
            </a:solidFill>
            <a:round/>
            <a:headEnd/>
            <a:tailEnd/>
          </a:ln>
        </p:spPr>
        <p:txBody>
          <a:bodyPr wrap="none" anchor="ctr"/>
          <a:lstStyle/>
          <a:p>
            <a:pPr algn="ctr"/>
            <a:r>
              <a:rPr lang="en-US"/>
              <a:t>C</a:t>
            </a:r>
          </a:p>
        </p:txBody>
      </p:sp>
      <p:sp>
        <p:nvSpPr>
          <p:cNvPr id="274437" name="Oval 5"/>
          <p:cNvSpPr>
            <a:spLocks noChangeArrowheads="1"/>
          </p:cNvSpPr>
          <p:nvPr/>
        </p:nvSpPr>
        <p:spPr bwMode="auto">
          <a:xfrm>
            <a:off x="6858000" y="4343400"/>
            <a:ext cx="457200" cy="457200"/>
          </a:xfrm>
          <a:prstGeom prst="ellipse">
            <a:avLst/>
          </a:prstGeom>
          <a:solidFill>
            <a:srgbClr val="FFFF00"/>
          </a:solidFill>
          <a:ln w="9525">
            <a:solidFill>
              <a:schemeClr val="tx1"/>
            </a:solidFill>
            <a:round/>
            <a:headEnd/>
            <a:tailEnd/>
          </a:ln>
        </p:spPr>
        <p:txBody>
          <a:bodyPr wrap="none" anchor="ctr"/>
          <a:lstStyle/>
          <a:p>
            <a:pPr algn="ctr"/>
            <a:r>
              <a:rPr lang="en-US"/>
              <a:t>F</a:t>
            </a:r>
          </a:p>
        </p:txBody>
      </p:sp>
      <p:sp>
        <p:nvSpPr>
          <p:cNvPr id="274438" name="Oval 6"/>
          <p:cNvSpPr>
            <a:spLocks noChangeArrowheads="1"/>
          </p:cNvSpPr>
          <p:nvPr/>
        </p:nvSpPr>
        <p:spPr bwMode="auto">
          <a:xfrm>
            <a:off x="990600" y="4343400"/>
            <a:ext cx="457200" cy="457200"/>
          </a:xfrm>
          <a:prstGeom prst="ellipse">
            <a:avLst/>
          </a:prstGeom>
          <a:solidFill>
            <a:srgbClr val="FFFF00"/>
          </a:solidFill>
          <a:ln w="9525">
            <a:solidFill>
              <a:schemeClr val="tx1"/>
            </a:solidFill>
            <a:round/>
            <a:headEnd/>
            <a:tailEnd/>
          </a:ln>
        </p:spPr>
        <p:txBody>
          <a:bodyPr wrap="none" anchor="ctr"/>
          <a:lstStyle/>
          <a:p>
            <a:pPr algn="ctr"/>
            <a:r>
              <a:rPr lang="en-US"/>
              <a:t>A</a:t>
            </a:r>
          </a:p>
        </p:txBody>
      </p:sp>
      <p:sp>
        <p:nvSpPr>
          <p:cNvPr id="274439" name="Oval 7"/>
          <p:cNvSpPr>
            <a:spLocks noChangeArrowheads="1"/>
          </p:cNvSpPr>
          <p:nvPr/>
        </p:nvSpPr>
        <p:spPr bwMode="auto">
          <a:xfrm>
            <a:off x="2133600" y="4343400"/>
            <a:ext cx="457200" cy="457200"/>
          </a:xfrm>
          <a:prstGeom prst="ellipse">
            <a:avLst/>
          </a:prstGeom>
          <a:solidFill>
            <a:srgbClr val="FF0000"/>
          </a:solidFill>
          <a:ln w="9525">
            <a:solidFill>
              <a:schemeClr val="tx1"/>
            </a:solidFill>
            <a:round/>
            <a:headEnd/>
            <a:tailEnd/>
          </a:ln>
        </p:spPr>
        <p:txBody>
          <a:bodyPr wrap="none" anchor="ctr"/>
          <a:lstStyle/>
          <a:p>
            <a:pPr algn="ctr"/>
            <a:r>
              <a:rPr lang="en-US"/>
              <a:t>B</a:t>
            </a:r>
          </a:p>
        </p:txBody>
      </p:sp>
      <p:sp>
        <p:nvSpPr>
          <p:cNvPr id="274440" name="Oval 8"/>
          <p:cNvSpPr>
            <a:spLocks noChangeArrowheads="1"/>
          </p:cNvSpPr>
          <p:nvPr/>
        </p:nvSpPr>
        <p:spPr bwMode="auto">
          <a:xfrm>
            <a:off x="5638800" y="4343400"/>
            <a:ext cx="457200" cy="457200"/>
          </a:xfrm>
          <a:prstGeom prst="ellipse">
            <a:avLst/>
          </a:prstGeom>
          <a:solidFill>
            <a:srgbClr val="FF0000"/>
          </a:solidFill>
          <a:ln w="9525">
            <a:solidFill>
              <a:schemeClr val="tx1"/>
            </a:solidFill>
            <a:round/>
            <a:headEnd/>
            <a:tailEnd/>
          </a:ln>
        </p:spPr>
        <p:txBody>
          <a:bodyPr wrap="none" anchor="ctr"/>
          <a:lstStyle/>
          <a:p>
            <a:pPr algn="ctr"/>
            <a:r>
              <a:rPr lang="en-US"/>
              <a:t>E</a:t>
            </a:r>
          </a:p>
        </p:txBody>
      </p:sp>
      <p:sp>
        <p:nvSpPr>
          <p:cNvPr id="274441" name="Oval 9"/>
          <p:cNvSpPr>
            <a:spLocks noChangeArrowheads="1"/>
          </p:cNvSpPr>
          <p:nvPr/>
        </p:nvSpPr>
        <p:spPr bwMode="auto">
          <a:xfrm>
            <a:off x="4495800" y="4343400"/>
            <a:ext cx="457200" cy="457200"/>
          </a:xfrm>
          <a:prstGeom prst="ellipse">
            <a:avLst/>
          </a:prstGeom>
          <a:solidFill>
            <a:srgbClr val="FFFF66"/>
          </a:solidFill>
          <a:ln w="9525">
            <a:solidFill>
              <a:schemeClr val="tx1"/>
            </a:solidFill>
            <a:round/>
            <a:headEnd/>
            <a:tailEnd/>
          </a:ln>
        </p:spPr>
        <p:txBody>
          <a:bodyPr wrap="none" anchor="ctr"/>
          <a:lstStyle/>
          <a:p>
            <a:pPr algn="ctr"/>
            <a:r>
              <a:rPr lang="en-US"/>
              <a:t>D</a:t>
            </a:r>
          </a:p>
        </p:txBody>
      </p:sp>
      <p:sp>
        <p:nvSpPr>
          <p:cNvPr id="274442" name="Line 10"/>
          <p:cNvSpPr>
            <a:spLocks noChangeShapeType="1"/>
          </p:cNvSpPr>
          <p:nvPr/>
        </p:nvSpPr>
        <p:spPr bwMode="auto">
          <a:xfrm>
            <a:off x="3810000" y="4724400"/>
            <a:ext cx="6858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4443" name="Text Box 11"/>
          <p:cNvSpPr txBox="1">
            <a:spLocks noChangeArrowheads="1"/>
          </p:cNvSpPr>
          <p:nvPr/>
        </p:nvSpPr>
        <p:spPr bwMode="auto">
          <a:xfrm>
            <a:off x="3803650" y="4784725"/>
            <a:ext cx="709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t>ACK</a:t>
            </a:r>
          </a:p>
        </p:txBody>
      </p:sp>
      <p:sp>
        <p:nvSpPr>
          <p:cNvPr id="274444" name="Rectangle 12"/>
          <p:cNvSpPr>
            <a:spLocks noGrp="1" noChangeArrowheads="1"/>
          </p:cNvSpPr>
          <p:nvPr>
            <p:ph type="title"/>
          </p:nvPr>
        </p:nvSpPr>
        <p:spPr/>
        <p:txBody>
          <a:bodyPr/>
          <a:lstStyle/>
          <a:p>
            <a:r>
              <a:rPr lang="en-US" smtClean="0"/>
              <a:t>IEEE 802.11</a:t>
            </a:r>
          </a:p>
        </p:txBody>
      </p:sp>
      <p:sp>
        <p:nvSpPr>
          <p:cNvPr id="274445" name="Line 13"/>
          <p:cNvSpPr>
            <a:spLocks noChangeShapeType="1"/>
          </p:cNvSpPr>
          <p:nvPr/>
        </p:nvSpPr>
        <p:spPr bwMode="auto">
          <a:xfrm flipH="1">
            <a:off x="4953000" y="2286000"/>
            <a:ext cx="914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4446" name="Text Box 14"/>
          <p:cNvSpPr txBox="1">
            <a:spLocks noChangeArrowheads="1"/>
          </p:cNvSpPr>
          <p:nvPr/>
        </p:nvSpPr>
        <p:spPr bwMode="auto">
          <a:xfrm>
            <a:off x="6080125" y="1870075"/>
            <a:ext cx="220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atin typeface="Arial" charset="0"/>
                <a:cs typeface="Arial" charset="0"/>
              </a:rPr>
              <a:t>Reserved area</a:t>
            </a:r>
          </a:p>
        </p:txBody>
      </p:sp>
      <p:sp>
        <p:nvSpPr>
          <p:cNvPr id="274447" name="Line 9"/>
          <p:cNvSpPr>
            <a:spLocks noChangeShapeType="1"/>
          </p:cNvSpPr>
          <p:nvPr/>
        </p:nvSpPr>
        <p:spPr bwMode="auto">
          <a:xfrm>
            <a:off x="3817938" y="44958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4448" name="Text Box 10"/>
          <p:cNvSpPr txBox="1">
            <a:spLocks noChangeArrowheads="1"/>
          </p:cNvSpPr>
          <p:nvPr/>
        </p:nvSpPr>
        <p:spPr bwMode="auto">
          <a:xfrm>
            <a:off x="3733800" y="3962400"/>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t>DATA</a:t>
            </a:r>
          </a:p>
        </p:txBody>
      </p:sp>
      <p:sp>
        <p:nvSpPr>
          <p:cNvPr id="17" name="Rectangle 3" descr="Rectangle: Click to edit Master text styles&#10;Second level&#10;Third level&#10;Fourth level&#10;Fifth level"/>
          <p:cNvSpPr txBox="1">
            <a:spLocks noChangeArrowheads="1"/>
          </p:cNvSpPr>
          <p:nvPr/>
        </p:nvSpPr>
        <p:spPr bwMode="auto">
          <a:xfrm>
            <a:off x="-76200" y="1447800"/>
            <a:ext cx="8686800" cy="457200"/>
          </a:xfrm>
          <a:prstGeom prst="rect">
            <a:avLst/>
          </a:prstGeom>
          <a:noFill/>
          <a:ln w="9525">
            <a:noFill/>
            <a:miter lim="800000"/>
            <a:headEnd/>
            <a:tailEnd/>
          </a:ln>
        </p:spPr>
        <p:txBody>
          <a:bodyPr/>
          <a:lstStyle/>
          <a:p>
            <a:pPr marL="742950" lvl="1" indent="-285750">
              <a:spcBef>
                <a:spcPct val="20000"/>
              </a:spcBef>
              <a:buClr>
                <a:schemeClr val="tx1"/>
              </a:buClr>
              <a:buSzPct val="60000"/>
              <a:buFont typeface="Wingdings" pitchFamily="2" charset="2"/>
              <a:buChar char="n"/>
              <a:defRPr/>
            </a:pPr>
            <a:r>
              <a:rPr lang="en-US" kern="0" dirty="0">
                <a:latin typeface="+mn-lt"/>
                <a:cs typeface="+mn-cs"/>
              </a:rPr>
              <a:t>The area reserved by virtual carrier sensing</a:t>
            </a:r>
          </a:p>
        </p:txBody>
      </p:sp>
    </p:spTree>
    <p:extLst>
      <p:ext uri="{BB962C8B-B14F-4D97-AF65-F5344CB8AC3E}">
        <p14:creationId xmlns:p14="http://schemas.microsoft.com/office/powerpoint/2010/main" val="1517131361"/>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smtClean="0"/>
              <a:t>IEEE 802.11</a:t>
            </a:r>
          </a:p>
        </p:txBody>
      </p:sp>
      <p:sp>
        <p:nvSpPr>
          <p:cNvPr id="275459" name="Oval 3"/>
          <p:cNvSpPr>
            <a:spLocks noChangeArrowheads="1"/>
          </p:cNvSpPr>
          <p:nvPr/>
        </p:nvSpPr>
        <p:spPr bwMode="auto">
          <a:xfrm>
            <a:off x="4648200" y="3962400"/>
            <a:ext cx="457200" cy="457200"/>
          </a:xfrm>
          <a:prstGeom prst="ellipse">
            <a:avLst/>
          </a:prstGeom>
          <a:solidFill>
            <a:srgbClr val="FFFF66"/>
          </a:solidFill>
          <a:ln w="9525">
            <a:solidFill>
              <a:schemeClr val="tx1"/>
            </a:solidFill>
            <a:round/>
            <a:headEnd/>
            <a:tailEnd/>
          </a:ln>
        </p:spPr>
        <p:txBody>
          <a:bodyPr wrap="none" anchor="ctr"/>
          <a:lstStyle/>
          <a:p>
            <a:pPr algn="ctr"/>
            <a:r>
              <a:rPr lang="en-US"/>
              <a:t>C</a:t>
            </a:r>
          </a:p>
        </p:txBody>
      </p:sp>
      <p:sp>
        <p:nvSpPr>
          <p:cNvPr id="275460" name="Oval 4"/>
          <p:cNvSpPr>
            <a:spLocks noChangeArrowheads="1"/>
          </p:cNvSpPr>
          <p:nvPr/>
        </p:nvSpPr>
        <p:spPr bwMode="auto">
          <a:xfrm>
            <a:off x="8153400" y="3962400"/>
            <a:ext cx="457200" cy="457200"/>
          </a:xfrm>
          <a:prstGeom prst="ellipse">
            <a:avLst/>
          </a:prstGeom>
          <a:solidFill>
            <a:srgbClr val="FFFF66"/>
          </a:solidFill>
          <a:ln w="9525">
            <a:solidFill>
              <a:schemeClr val="tx1"/>
            </a:solidFill>
            <a:round/>
            <a:headEnd/>
            <a:tailEnd/>
          </a:ln>
        </p:spPr>
        <p:txBody>
          <a:bodyPr wrap="none" anchor="ctr"/>
          <a:lstStyle/>
          <a:p>
            <a:pPr algn="ctr"/>
            <a:r>
              <a:rPr lang="en-US"/>
              <a:t>F</a:t>
            </a:r>
          </a:p>
        </p:txBody>
      </p:sp>
      <p:sp>
        <p:nvSpPr>
          <p:cNvPr id="275461" name="Oval 5"/>
          <p:cNvSpPr>
            <a:spLocks noChangeArrowheads="1"/>
          </p:cNvSpPr>
          <p:nvPr/>
        </p:nvSpPr>
        <p:spPr bwMode="auto">
          <a:xfrm>
            <a:off x="2286000" y="3962400"/>
            <a:ext cx="457200" cy="457200"/>
          </a:xfrm>
          <a:prstGeom prst="ellipse">
            <a:avLst/>
          </a:prstGeom>
          <a:solidFill>
            <a:srgbClr val="FFFF66"/>
          </a:solidFill>
          <a:ln w="9525">
            <a:solidFill>
              <a:schemeClr val="tx1"/>
            </a:solidFill>
            <a:round/>
            <a:headEnd/>
            <a:tailEnd/>
          </a:ln>
        </p:spPr>
        <p:txBody>
          <a:bodyPr wrap="none" anchor="ctr"/>
          <a:lstStyle/>
          <a:p>
            <a:pPr algn="ctr"/>
            <a:r>
              <a:rPr lang="en-US"/>
              <a:t>A</a:t>
            </a:r>
          </a:p>
        </p:txBody>
      </p:sp>
      <p:sp>
        <p:nvSpPr>
          <p:cNvPr id="275462" name="Oval 6"/>
          <p:cNvSpPr>
            <a:spLocks noChangeArrowheads="1"/>
          </p:cNvSpPr>
          <p:nvPr/>
        </p:nvSpPr>
        <p:spPr bwMode="auto">
          <a:xfrm>
            <a:off x="3429000" y="3962400"/>
            <a:ext cx="457200" cy="457200"/>
          </a:xfrm>
          <a:prstGeom prst="ellipse">
            <a:avLst/>
          </a:prstGeom>
          <a:solidFill>
            <a:srgbClr val="FF0000"/>
          </a:solidFill>
          <a:ln w="9525">
            <a:solidFill>
              <a:schemeClr val="tx1"/>
            </a:solidFill>
            <a:round/>
            <a:headEnd/>
            <a:tailEnd/>
          </a:ln>
        </p:spPr>
        <p:txBody>
          <a:bodyPr wrap="none" anchor="ctr"/>
          <a:lstStyle/>
          <a:p>
            <a:pPr algn="ctr"/>
            <a:r>
              <a:rPr lang="en-US"/>
              <a:t>B</a:t>
            </a:r>
          </a:p>
        </p:txBody>
      </p:sp>
      <p:sp>
        <p:nvSpPr>
          <p:cNvPr id="275463" name="Oval 7"/>
          <p:cNvSpPr>
            <a:spLocks noChangeArrowheads="1"/>
          </p:cNvSpPr>
          <p:nvPr/>
        </p:nvSpPr>
        <p:spPr bwMode="auto">
          <a:xfrm>
            <a:off x="6934200" y="3962400"/>
            <a:ext cx="457200" cy="457200"/>
          </a:xfrm>
          <a:prstGeom prst="ellipse">
            <a:avLst/>
          </a:prstGeom>
          <a:solidFill>
            <a:srgbClr val="FF0000"/>
          </a:solidFill>
          <a:ln w="9525">
            <a:solidFill>
              <a:schemeClr val="tx1"/>
            </a:solidFill>
            <a:round/>
            <a:headEnd/>
            <a:tailEnd/>
          </a:ln>
        </p:spPr>
        <p:txBody>
          <a:bodyPr wrap="none" anchor="ctr"/>
          <a:lstStyle/>
          <a:p>
            <a:pPr algn="ctr"/>
            <a:r>
              <a:rPr lang="en-US"/>
              <a:t>E</a:t>
            </a:r>
          </a:p>
        </p:txBody>
      </p:sp>
      <p:sp>
        <p:nvSpPr>
          <p:cNvPr id="275464" name="Oval 8"/>
          <p:cNvSpPr>
            <a:spLocks noChangeArrowheads="1"/>
          </p:cNvSpPr>
          <p:nvPr/>
        </p:nvSpPr>
        <p:spPr bwMode="auto">
          <a:xfrm>
            <a:off x="5791200" y="3962400"/>
            <a:ext cx="457200" cy="457200"/>
          </a:xfrm>
          <a:prstGeom prst="ellipse">
            <a:avLst/>
          </a:prstGeom>
          <a:solidFill>
            <a:srgbClr val="FFFF66"/>
          </a:solidFill>
          <a:ln w="9525">
            <a:solidFill>
              <a:schemeClr val="tx1"/>
            </a:solidFill>
            <a:round/>
            <a:headEnd/>
            <a:tailEnd/>
          </a:ln>
        </p:spPr>
        <p:txBody>
          <a:bodyPr wrap="none" anchor="ctr"/>
          <a:lstStyle/>
          <a:p>
            <a:pPr algn="ctr"/>
            <a:r>
              <a:rPr lang="en-US"/>
              <a:t>D</a:t>
            </a:r>
          </a:p>
        </p:txBody>
      </p:sp>
      <p:sp>
        <p:nvSpPr>
          <p:cNvPr id="275465" name="Line 9"/>
          <p:cNvSpPr>
            <a:spLocks noChangeShapeType="1"/>
          </p:cNvSpPr>
          <p:nvPr/>
        </p:nvSpPr>
        <p:spPr bwMode="auto">
          <a:xfrm>
            <a:off x="5105400" y="41910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466" name="Text Box 10"/>
          <p:cNvSpPr txBox="1">
            <a:spLocks noChangeArrowheads="1"/>
          </p:cNvSpPr>
          <p:nvPr/>
        </p:nvSpPr>
        <p:spPr bwMode="auto">
          <a:xfrm>
            <a:off x="5021263" y="3657600"/>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t>DATA</a:t>
            </a:r>
          </a:p>
        </p:txBody>
      </p:sp>
      <p:grpSp>
        <p:nvGrpSpPr>
          <p:cNvPr id="275467" name="Group 11"/>
          <p:cNvGrpSpPr>
            <a:grpSpLocks/>
          </p:cNvGrpSpPr>
          <p:nvPr/>
        </p:nvGrpSpPr>
        <p:grpSpPr bwMode="auto">
          <a:xfrm>
            <a:off x="3078163" y="2514600"/>
            <a:ext cx="3606800" cy="3455988"/>
            <a:chOff x="1632" y="1632"/>
            <a:chExt cx="2271" cy="2177"/>
          </a:xfrm>
        </p:grpSpPr>
        <p:sp>
          <p:nvSpPr>
            <p:cNvPr id="275477" name="Oval 12"/>
            <p:cNvSpPr>
              <a:spLocks noChangeArrowheads="1"/>
            </p:cNvSpPr>
            <p:nvPr/>
          </p:nvSpPr>
          <p:spPr bwMode="auto">
            <a:xfrm>
              <a:off x="1632" y="1632"/>
              <a:ext cx="2112" cy="21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75478" name="Line 13"/>
            <p:cNvSpPr>
              <a:spLocks noChangeShapeType="1"/>
            </p:cNvSpPr>
            <p:nvPr/>
          </p:nvSpPr>
          <p:spPr bwMode="auto">
            <a:xfrm>
              <a:off x="2832" y="2832"/>
              <a:ext cx="432" cy="7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479" name="Text Box 14"/>
            <p:cNvSpPr txBox="1">
              <a:spLocks noChangeArrowheads="1"/>
            </p:cNvSpPr>
            <p:nvPr/>
          </p:nvSpPr>
          <p:spPr bwMode="auto">
            <a:xfrm>
              <a:off x="2632" y="3559"/>
              <a:ext cx="12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t>Transmit range</a:t>
              </a:r>
            </a:p>
          </p:txBody>
        </p:sp>
      </p:grpSp>
      <p:grpSp>
        <p:nvGrpSpPr>
          <p:cNvPr id="3" name="Group 19"/>
          <p:cNvGrpSpPr>
            <a:grpSpLocks/>
          </p:cNvGrpSpPr>
          <p:nvPr/>
        </p:nvGrpSpPr>
        <p:grpSpPr bwMode="auto">
          <a:xfrm>
            <a:off x="979488" y="292100"/>
            <a:ext cx="7631112" cy="7340600"/>
            <a:chOff x="-486" y="232"/>
            <a:chExt cx="4806" cy="4624"/>
          </a:xfrm>
        </p:grpSpPr>
        <p:grpSp>
          <p:nvGrpSpPr>
            <p:cNvPr id="275470" name="Group 20"/>
            <p:cNvGrpSpPr>
              <a:grpSpLocks/>
            </p:cNvGrpSpPr>
            <p:nvPr/>
          </p:nvGrpSpPr>
          <p:grpSpPr bwMode="auto">
            <a:xfrm>
              <a:off x="-486" y="232"/>
              <a:ext cx="4806" cy="4624"/>
              <a:chOff x="-486" y="232"/>
              <a:chExt cx="4806" cy="4624"/>
            </a:xfrm>
          </p:grpSpPr>
          <p:grpSp>
            <p:nvGrpSpPr>
              <p:cNvPr id="275472" name="Group 21"/>
              <p:cNvGrpSpPr>
                <a:grpSpLocks/>
              </p:cNvGrpSpPr>
              <p:nvPr/>
            </p:nvGrpSpPr>
            <p:grpSpPr bwMode="auto">
              <a:xfrm>
                <a:off x="-486" y="232"/>
                <a:ext cx="4689" cy="4624"/>
                <a:chOff x="336" y="290"/>
                <a:chExt cx="4689" cy="4624"/>
              </a:xfrm>
            </p:grpSpPr>
            <p:sp>
              <p:nvSpPr>
                <p:cNvPr id="275474" name="Oval 22"/>
                <p:cNvSpPr>
                  <a:spLocks noChangeArrowheads="1"/>
                </p:cNvSpPr>
                <p:nvPr/>
              </p:nvSpPr>
              <p:spPr bwMode="auto">
                <a:xfrm>
                  <a:off x="336" y="290"/>
                  <a:ext cx="4689" cy="46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75475" name="Line 23"/>
                <p:cNvSpPr>
                  <a:spLocks noChangeShapeType="1"/>
                </p:cNvSpPr>
                <p:nvPr/>
              </p:nvSpPr>
              <p:spPr bwMode="auto">
                <a:xfrm flipV="1">
                  <a:off x="2832" y="801"/>
                  <a:ext cx="1200" cy="17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476" name="Text Box 24"/>
                <p:cNvSpPr txBox="1">
                  <a:spLocks noChangeArrowheads="1"/>
                </p:cNvSpPr>
                <p:nvPr/>
              </p:nvSpPr>
              <p:spPr bwMode="auto">
                <a:xfrm>
                  <a:off x="3270" y="1882"/>
                  <a:ext cx="11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t>Carrier sense</a:t>
                  </a:r>
                </a:p>
                <a:p>
                  <a:pPr algn="ctr" eaLnBrk="1" hangingPunct="1"/>
                  <a:r>
                    <a:rPr lang="en-US"/>
                    <a:t>range</a:t>
                  </a:r>
                </a:p>
              </p:txBody>
            </p:sp>
          </p:grpSp>
          <p:sp>
            <p:nvSpPr>
              <p:cNvPr id="275473" name="Oval 25"/>
              <p:cNvSpPr>
                <a:spLocks noChangeArrowheads="1"/>
              </p:cNvSpPr>
              <p:nvPr/>
            </p:nvSpPr>
            <p:spPr bwMode="auto">
              <a:xfrm>
                <a:off x="4032" y="2544"/>
                <a:ext cx="288" cy="288"/>
              </a:xfrm>
              <a:prstGeom prst="ellipse">
                <a:avLst/>
              </a:prstGeom>
              <a:solidFill>
                <a:srgbClr val="FF0000"/>
              </a:solidFill>
              <a:ln w="9525">
                <a:solidFill>
                  <a:schemeClr val="tx1"/>
                </a:solidFill>
                <a:round/>
                <a:headEnd/>
                <a:tailEnd/>
              </a:ln>
            </p:spPr>
            <p:txBody>
              <a:bodyPr wrap="none" anchor="ctr"/>
              <a:lstStyle/>
              <a:p>
                <a:pPr algn="ctr"/>
                <a:r>
                  <a:rPr lang="en-US"/>
                  <a:t>F</a:t>
                </a:r>
              </a:p>
            </p:txBody>
          </p:sp>
        </p:grpSp>
        <p:sp>
          <p:nvSpPr>
            <p:cNvPr id="275471" name="Oval 26"/>
            <p:cNvSpPr>
              <a:spLocks noChangeArrowheads="1"/>
            </p:cNvSpPr>
            <p:nvPr/>
          </p:nvSpPr>
          <p:spPr bwMode="auto">
            <a:xfrm>
              <a:off x="336" y="2544"/>
              <a:ext cx="288" cy="288"/>
            </a:xfrm>
            <a:prstGeom prst="ellipse">
              <a:avLst/>
            </a:prstGeom>
            <a:solidFill>
              <a:srgbClr val="FF0000"/>
            </a:solidFill>
            <a:ln w="9525">
              <a:solidFill>
                <a:schemeClr val="tx1"/>
              </a:solidFill>
              <a:round/>
              <a:headEnd/>
              <a:tailEnd/>
            </a:ln>
          </p:spPr>
          <p:txBody>
            <a:bodyPr wrap="none" anchor="ctr"/>
            <a:lstStyle/>
            <a:p>
              <a:pPr algn="ctr"/>
              <a:r>
                <a:rPr lang="en-US"/>
                <a:t>A</a:t>
              </a:r>
            </a:p>
          </p:txBody>
        </p:sp>
      </p:grpSp>
      <p:sp>
        <p:nvSpPr>
          <p:cNvPr id="28" name="Rectangle 3" descr="Rectangle: Click to edit Master text styles&#10;Second level&#10;Third level&#10;Fourth level&#10;Fifth level"/>
          <p:cNvSpPr txBox="1">
            <a:spLocks noChangeArrowheads="1"/>
          </p:cNvSpPr>
          <p:nvPr/>
        </p:nvSpPr>
        <p:spPr bwMode="auto">
          <a:xfrm>
            <a:off x="0" y="1447800"/>
            <a:ext cx="8686800" cy="457200"/>
          </a:xfrm>
          <a:prstGeom prst="rect">
            <a:avLst/>
          </a:prstGeom>
          <a:noFill/>
          <a:ln w="9525">
            <a:noFill/>
            <a:miter lim="800000"/>
            <a:headEnd/>
            <a:tailEnd/>
          </a:ln>
        </p:spPr>
        <p:txBody>
          <a:bodyPr/>
          <a:lstStyle/>
          <a:p>
            <a:pPr marL="742950" lvl="1" indent="-285750">
              <a:spcBef>
                <a:spcPct val="20000"/>
              </a:spcBef>
              <a:buClr>
                <a:schemeClr val="tx1"/>
              </a:buClr>
              <a:buSzPct val="60000"/>
              <a:buFont typeface="Wingdings" pitchFamily="2" charset="2"/>
              <a:buChar char="n"/>
              <a:defRPr/>
            </a:pPr>
            <a:r>
              <a:rPr lang="en-US" kern="0" dirty="0">
                <a:latin typeface="+mn-lt"/>
                <a:cs typeface="+mn-cs"/>
              </a:rPr>
              <a:t>The area reserved by virtual + physical carrier sensing</a:t>
            </a:r>
          </a:p>
          <a:p>
            <a:pPr marL="742950" lvl="1" indent="-285750">
              <a:spcBef>
                <a:spcPct val="20000"/>
              </a:spcBef>
              <a:buClr>
                <a:schemeClr val="tx1"/>
              </a:buClr>
              <a:buSzPct val="60000"/>
              <a:buFont typeface="Wingdings" pitchFamily="2" charset="2"/>
              <a:buChar char="n"/>
              <a:defRPr/>
            </a:pPr>
            <a:r>
              <a:rPr lang="en-US" kern="0" dirty="0">
                <a:latin typeface="+mn-lt"/>
                <a:cs typeface="+mn-cs"/>
              </a:rPr>
              <a:t>Carrier sensing range = interference range</a:t>
            </a:r>
          </a:p>
        </p:txBody>
      </p:sp>
    </p:spTree>
    <p:extLst>
      <p:ext uri="{BB962C8B-B14F-4D97-AF65-F5344CB8AC3E}">
        <p14:creationId xmlns:p14="http://schemas.microsoft.com/office/powerpoint/2010/main" val="19171353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81013" y="228600"/>
            <a:ext cx="7772400" cy="1143000"/>
          </a:xfrm>
        </p:spPr>
        <p:txBody>
          <a:bodyPr/>
          <a:lstStyle/>
          <a:p>
            <a:r>
              <a:rPr lang="en-US" b="1" smtClean="0"/>
              <a:t>Byte Count</a:t>
            </a:r>
            <a:endParaRPr lang="en-US" smtClean="0"/>
          </a:p>
        </p:txBody>
      </p:sp>
      <p:pic>
        <p:nvPicPr>
          <p:cNvPr id="460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88" y="1371600"/>
            <a:ext cx="73628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4" name="Rectangle 3"/>
          <p:cNvSpPr>
            <a:spLocks noChangeArrowheads="1"/>
          </p:cNvSpPr>
          <p:nvPr/>
        </p:nvSpPr>
        <p:spPr bwMode="auto">
          <a:xfrm>
            <a:off x="862013" y="5334000"/>
            <a:ext cx="7900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A byte stream. (a) Without errors. (b) With one error.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01650" y="0"/>
            <a:ext cx="7772400" cy="1143000"/>
          </a:xfrm>
        </p:spPr>
        <p:txBody>
          <a:bodyPr/>
          <a:lstStyle/>
          <a:p>
            <a:r>
              <a:rPr lang="en-US" b="1" smtClean="0"/>
              <a:t>Flag bytes with byte stuffing</a:t>
            </a:r>
            <a:endParaRPr lang="en-US" smtClean="0"/>
          </a:p>
        </p:txBody>
      </p:sp>
      <p:pic>
        <p:nvPicPr>
          <p:cNvPr id="471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223963"/>
            <a:ext cx="68961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8" name="Rectangle 1"/>
          <p:cNvSpPr>
            <a:spLocks noChangeArrowheads="1"/>
          </p:cNvSpPr>
          <p:nvPr/>
        </p:nvSpPr>
        <p:spPr bwMode="auto">
          <a:xfrm>
            <a:off x="533400" y="5640388"/>
            <a:ext cx="8305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(a) A frame delimited by flag bytes.</a:t>
            </a:r>
          </a:p>
          <a:p>
            <a:r>
              <a:rPr lang="en-US" sz="2000"/>
              <a:t>(b) Four examples of byte sequences before and after stuffing.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28600"/>
            <a:ext cx="7772400" cy="1143000"/>
          </a:xfrm>
        </p:spPr>
        <p:txBody>
          <a:bodyPr/>
          <a:lstStyle/>
          <a:p>
            <a:r>
              <a:rPr lang="en-US" b="1" smtClean="0"/>
              <a:t>Flag bits with bit stuffing</a:t>
            </a:r>
            <a:endParaRPr lang="en-US" smtClean="0"/>
          </a:p>
        </p:txBody>
      </p:sp>
      <p:sp>
        <p:nvSpPr>
          <p:cNvPr id="48132" name="Rectangle 2"/>
          <p:cNvSpPr>
            <a:spLocks noChangeArrowheads="1"/>
          </p:cNvSpPr>
          <p:nvPr/>
        </p:nvSpPr>
        <p:spPr bwMode="auto">
          <a:xfrm>
            <a:off x="457200" y="5181600"/>
            <a:ext cx="838200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dirty="0"/>
              <a:t>Bit stuffing bits pattern : </a:t>
            </a:r>
            <a:r>
              <a:rPr lang="en-US" sz="2000" dirty="0">
                <a:solidFill>
                  <a:srgbClr val="FF0000"/>
                </a:solidFill>
              </a:rPr>
              <a:t>01111110</a:t>
            </a:r>
          </a:p>
          <a:p>
            <a:r>
              <a:rPr lang="en-US" sz="2000" dirty="0"/>
              <a:t>(a) The original data.</a:t>
            </a:r>
          </a:p>
          <a:p>
            <a:r>
              <a:rPr lang="en-US" sz="2000" dirty="0"/>
              <a:t>(b) The data as they appear on the line.</a:t>
            </a:r>
          </a:p>
          <a:p>
            <a:r>
              <a:rPr lang="en-US" sz="2000" dirty="0" smtClean="0"/>
              <a:t>(c)The </a:t>
            </a:r>
            <a:r>
              <a:rPr lang="en-US" sz="2000" dirty="0"/>
              <a:t>data as they are stored in the receiver’s memory after </a:t>
            </a:r>
            <a:r>
              <a:rPr lang="en-US" sz="2000" dirty="0" err="1"/>
              <a:t>destuffing</a:t>
            </a:r>
            <a:r>
              <a:rPr lang="en-US" sz="2000" dirty="0"/>
              <a:t>.</a:t>
            </a:r>
          </a:p>
        </p:txBody>
      </p:sp>
      <p:grpSp>
        <p:nvGrpSpPr>
          <p:cNvPr id="14" name="Group 13"/>
          <p:cNvGrpSpPr/>
          <p:nvPr/>
        </p:nvGrpSpPr>
        <p:grpSpPr>
          <a:xfrm>
            <a:off x="956441" y="1271752"/>
            <a:ext cx="7315200" cy="3030537"/>
            <a:chOff x="956441" y="1295400"/>
            <a:chExt cx="7315200" cy="3030537"/>
          </a:xfrm>
        </p:grpSpPr>
        <p:pic>
          <p:nvPicPr>
            <p:cNvPr id="481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41" y="1295400"/>
              <a:ext cx="7315200" cy="303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bwMode="auto">
            <a:xfrm>
              <a:off x="2819400" y="1981200"/>
              <a:ext cx="91440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flipV="1">
              <a:off x="4004441" y="1981200"/>
              <a:ext cx="872359" cy="10510"/>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5105400" y="2002220"/>
              <a:ext cx="91440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grpSp>
      <p:grpSp>
        <p:nvGrpSpPr>
          <p:cNvPr id="15" name="Group 14"/>
          <p:cNvGrpSpPr/>
          <p:nvPr/>
        </p:nvGrpSpPr>
        <p:grpSpPr>
          <a:xfrm>
            <a:off x="1479026" y="4494345"/>
            <a:ext cx="4133135" cy="400110"/>
            <a:chOff x="1171013" y="4551222"/>
            <a:chExt cx="4538824" cy="800222"/>
          </a:xfrm>
        </p:grpSpPr>
        <p:sp>
          <p:nvSpPr>
            <p:cNvPr id="2" name="Rectangle 1"/>
            <p:cNvSpPr/>
            <p:nvPr/>
          </p:nvSpPr>
          <p:spPr>
            <a:xfrm>
              <a:off x="1171013" y="4551222"/>
              <a:ext cx="1427997" cy="800222"/>
            </a:xfrm>
            <a:prstGeom prst="rect">
              <a:avLst/>
            </a:prstGeom>
          </p:spPr>
          <p:txBody>
            <a:bodyPr wrap="none">
              <a:spAutoFit/>
            </a:bodyPr>
            <a:lstStyle/>
            <a:p>
              <a:r>
                <a:rPr lang="en-US" sz="2000" dirty="0"/>
                <a:t>01111110</a:t>
              </a:r>
            </a:p>
          </p:txBody>
        </p:sp>
        <p:sp>
          <p:nvSpPr>
            <p:cNvPr id="3" name="Rectangle 2"/>
            <p:cNvSpPr/>
            <p:nvPr/>
          </p:nvSpPr>
          <p:spPr>
            <a:xfrm>
              <a:off x="4128691" y="4551222"/>
              <a:ext cx="1581146" cy="800222"/>
            </a:xfrm>
            <a:prstGeom prst="rect">
              <a:avLst/>
            </a:prstGeom>
          </p:spPr>
          <p:txBody>
            <a:bodyPr wrap="none">
              <a:spAutoFit/>
            </a:bodyPr>
            <a:lstStyle/>
            <a:p>
              <a:r>
                <a:rPr lang="en-US" sz="2000" dirty="0"/>
                <a:t>011111010</a:t>
              </a:r>
            </a:p>
          </p:txBody>
        </p:sp>
        <p:cxnSp>
          <p:nvCxnSpPr>
            <p:cNvPr id="17" name="Straight Connector 16"/>
            <p:cNvCxnSpPr/>
            <p:nvPr/>
          </p:nvCxnSpPr>
          <p:spPr bwMode="auto">
            <a:xfrm>
              <a:off x="2916621" y="4971247"/>
              <a:ext cx="914400" cy="0"/>
            </a:xfrm>
            <a:prstGeom prst="line">
              <a:avLst/>
            </a:prstGeom>
            <a:solidFill>
              <a:schemeClr val="accent1"/>
            </a:solidFill>
            <a:ln w="31750" cap="flat" cmpd="sng" algn="ctr">
              <a:solidFill>
                <a:srgbClr val="FF0000"/>
              </a:solidFill>
              <a:prstDash val="solid"/>
              <a:round/>
              <a:headEnd type="none" w="med" len="med"/>
              <a:tailEnd type="arrow" w="med" len="med"/>
            </a:ln>
            <a:effectLst/>
          </p:spPr>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77863" y="381000"/>
            <a:ext cx="7772400" cy="1143000"/>
          </a:xfrm>
        </p:spPr>
        <p:txBody>
          <a:bodyPr/>
          <a:lstStyle/>
          <a:p>
            <a:r>
              <a:rPr lang="en-US" b="1" dirty="0" smtClean="0"/>
              <a:t>Physical layer coding violations</a:t>
            </a:r>
            <a:endParaRPr lang="en-US" dirty="0" smtClean="0"/>
          </a:p>
        </p:txBody>
      </p:sp>
      <p:sp>
        <p:nvSpPr>
          <p:cNvPr id="49155" name="Rectangle 1"/>
          <p:cNvSpPr>
            <a:spLocks noChangeArrowheads="1"/>
          </p:cNvSpPr>
          <p:nvPr/>
        </p:nvSpPr>
        <p:spPr bwMode="auto">
          <a:xfrm>
            <a:off x="569913" y="1843088"/>
            <a:ext cx="79248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Arial" charset="0"/>
              <a:buChar char="•"/>
            </a:pPr>
            <a:r>
              <a:rPr lang="en-US" dirty="0">
                <a:latin typeface="Arial" charset="0"/>
                <a:cs typeface="Arial" charset="0"/>
              </a:rPr>
              <a:t>Send a signal that doesn't </a:t>
            </a:r>
            <a:r>
              <a:rPr lang="en-US" dirty="0">
                <a:solidFill>
                  <a:srgbClr val="FF0000"/>
                </a:solidFill>
                <a:latin typeface="Arial" charset="0"/>
                <a:cs typeface="Arial" charset="0"/>
              </a:rPr>
              <a:t>conform to any legal bit representation.</a:t>
            </a:r>
            <a:r>
              <a:rPr lang="en-US" dirty="0">
                <a:latin typeface="Arial" charset="0"/>
                <a:cs typeface="Arial" charset="0"/>
              </a:rPr>
              <a:t> For example, in the </a:t>
            </a:r>
            <a:r>
              <a:rPr lang="en-US" dirty="0">
                <a:solidFill>
                  <a:srgbClr val="FF0000"/>
                </a:solidFill>
                <a:latin typeface="Arial" charset="0"/>
                <a:cs typeface="Arial" charset="0"/>
              </a:rPr>
              <a:t>4B/5B </a:t>
            </a:r>
            <a:r>
              <a:rPr lang="en-US" dirty="0">
                <a:latin typeface="Arial" charset="0"/>
                <a:cs typeface="Arial" charset="0"/>
              </a:rPr>
              <a:t>line code 4 data its are mapped to 5 signal bits to ensure sufficient  bit transitions. This means that 16 out of 32 signal possibilities are not used. We can use </a:t>
            </a:r>
            <a:r>
              <a:rPr lang="en-US" dirty="0">
                <a:solidFill>
                  <a:srgbClr val="0000FF"/>
                </a:solidFill>
                <a:latin typeface="Arial" charset="0"/>
                <a:cs typeface="Arial" charset="0"/>
              </a:rPr>
              <a:t>some reserved signals to indicate the start and end of frames. </a:t>
            </a:r>
          </a:p>
          <a:p>
            <a:pPr marL="342900" indent="-342900" algn="just">
              <a:buFont typeface="Arial" charset="0"/>
              <a:buChar char="•"/>
            </a:pPr>
            <a:endParaRPr lang="en-US" dirty="0">
              <a:latin typeface="Arial" charset="0"/>
              <a:cs typeface="Arial" charset="0"/>
            </a:endParaRPr>
          </a:p>
          <a:p>
            <a:pPr marL="342900" indent="-342900" algn="just">
              <a:buFont typeface="Arial" charset="0"/>
              <a:buChar char="•"/>
            </a:pPr>
            <a:r>
              <a:rPr lang="en-US" dirty="0">
                <a:latin typeface="Arial" charset="0"/>
                <a:cs typeface="Arial" charset="0"/>
              </a:rPr>
              <a:t>The advantage of encoding violations is that </a:t>
            </a:r>
            <a:r>
              <a:rPr lang="en-US" dirty="0">
                <a:solidFill>
                  <a:srgbClr val="FF0000"/>
                </a:solidFill>
                <a:latin typeface="Arial" charset="0"/>
                <a:cs typeface="Arial" charset="0"/>
              </a:rPr>
              <a:t>it is easy to find</a:t>
            </a:r>
            <a:r>
              <a:rPr lang="en-US" dirty="0">
                <a:latin typeface="Arial" charset="0"/>
                <a:cs typeface="Arial" charset="0"/>
              </a:rPr>
              <a:t> the start and end of frames and there is no need to stuff the data.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9600" y="457200"/>
            <a:ext cx="7772400" cy="1143000"/>
          </a:xfrm>
        </p:spPr>
        <p:txBody>
          <a:bodyPr/>
          <a:lstStyle/>
          <a:p>
            <a:r>
              <a:rPr lang="en-US" b="1" dirty="0" smtClean="0"/>
              <a:t>Combination of framing methods</a:t>
            </a:r>
            <a:endParaRPr lang="en-US" dirty="0" smtClean="0"/>
          </a:p>
        </p:txBody>
      </p:sp>
      <p:sp>
        <p:nvSpPr>
          <p:cNvPr id="50179" name="Rectangle 1"/>
          <p:cNvSpPr>
            <a:spLocks noChangeArrowheads="1"/>
          </p:cNvSpPr>
          <p:nvPr/>
        </p:nvSpPr>
        <p:spPr bwMode="auto">
          <a:xfrm>
            <a:off x="609600" y="2286000"/>
            <a:ext cx="7620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Arial" charset="0"/>
              <a:buChar char="•"/>
            </a:pPr>
            <a:r>
              <a:rPr lang="en-US" dirty="0">
                <a:latin typeface="Arial" charset="0"/>
                <a:cs typeface="Arial" charset="0"/>
              </a:rPr>
              <a:t>Many data link protocols use a </a:t>
            </a:r>
            <a:r>
              <a:rPr lang="en-US" dirty="0">
                <a:solidFill>
                  <a:srgbClr val="FF0000"/>
                </a:solidFill>
                <a:latin typeface="Arial" charset="0"/>
                <a:cs typeface="Arial" charset="0"/>
              </a:rPr>
              <a:t>combination of these methods for safety</a:t>
            </a:r>
            <a:r>
              <a:rPr lang="en-US" dirty="0">
                <a:latin typeface="Arial" charset="0"/>
                <a:cs typeface="Arial" charset="0"/>
              </a:rPr>
              <a:t>. A common pattern used for Ethernet and 802.11 is to have </a:t>
            </a:r>
            <a:r>
              <a:rPr lang="en-US" dirty="0">
                <a:solidFill>
                  <a:srgbClr val="FF0000"/>
                </a:solidFill>
                <a:latin typeface="Arial" charset="0"/>
                <a:cs typeface="Arial" charset="0"/>
              </a:rPr>
              <a:t>a frame begin with </a:t>
            </a:r>
            <a:r>
              <a:rPr lang="en-US" dirty="0">
                <a:latin typeface="Arial" charset="0"/>
                <a:cs typeface="Arial" charset="0"/>
              </a:rPr>
              <a:t>a </a:t>
            </a:r>
            <a:r>
              <a:rPr lang="en-US" dirty="0">
                <a:solidFill>
                  <a:srgbClr val="0000FF"/>
                </a:solidFill>
                <a:latin typeface="Arial" charset="0"/>
                <a:cs typeface="Arial" charset="0"/>
              </a:rPr>
              <a:t>well-defined pattern called a </a:t>
            </a:r>
            <a:r>
              <a:rPr lang="en-US" b="1" dirty="0">
                <a:solidFill>
                  <a:srgbClr val="FF0000"/>
                </a:solidFill>
                <a:latin typeface="Arial" charset="0"/>
                <a:cs typeface="Arial" charset="0"/>
              </a:rPr>
              <a:t>preamble.</a:t>
            </a:r>
            <a:r>
              <a:rPr lang="en-US" dirty="0">
                <a:latin typeface="Arial" charset="0"/>
                <a:cs typeface="Arial" charset="0"/>
              </a:rPr>
              <a:t> The preamble is then </a:t>
            </a:r>
            <a:r>
              <a:rPr lang="en-US" dirty="0">
                <a:solidFill>
                  <a:srgbClr val="00B0F0"/>
                </a:solidFill>
                <a:latin typeface="Arial" charset="0"/>
                <a:cs typeface="Arial" charset="0"/>
              </a:rPr>
              <a:t>followed by a length </a:t>
            </a:r>
            <a:r>
              <a:rPr lang="en-US" dirty="0">
                <a:latin typeface="Arial" charset="0"/>
                <a:cs typeface="Arial" charset="0"/>
              </a:rPr>
              <a:t>(i.e. count) field in the header that is used to locate the end of the frame.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4175" y="0"/>
            <a:ext cx="8251825" cy="1143000"/>
          </a:xfrm>
        </p:spPr>
        <p:txBody>
          <a:bodyPr/>
          <a:lstStyle/>
          <a:p>
            <a:r>
              <a:rPr lang="en-US" sz="3600" b="1" dirty="0" smtClean="0"/>
              <a:t>Where is the link layer implemented?</a:t>
            </a:r>
          </a:p>
        </p:txBody>
      </p:sp>
      <p:sp>
        <p:nvSpPr>
          <p:cNvPr id="53251" name="Rectangle 3"/>
          <p:cNvSpPr>
            <a:spLocks noGrp="1" noChangeArrowheads="1"/>
          </p:cNvSpPr>
          <p:nvPr>
            <p:ph sz="half" idx="1"/>
          </p:nvPr>
        </p:nvSpPr>
        <p:spPr>
          <a:xfrm>
            <a:off x="398463" y="1243013"/>
            <a:ext cx="4075112" cy="4659312"/>
          </a:xfrm>
        </p:spPr>
        <p:txBody>
          <a:bodyPr/>
          <a:lstStyle/>
          <a:p>
            <a:r>
              <a:rPr lang="en-US" sz="2400" dirty="0" smtClean="0">
                <a:latin typeface="Arial "/>
              </a:rPr>
              <a:t>in each and every host</a:t>
            </a:r>
          </a:p>
          <a:p>
            <a:r>
              <a:rPr lang="en-US" sz="2400" dirty="0" smtClean="0">
                <a:latin typeface="Arial "/>
              </a:rPr>
              <a:t>link layer implemented in “adaptor” (aka </a:t>
            </a:r>
            <a:r>
              <a:rPr lang="en-US" sz="2400" i="1" dirty="0" smtClean="0">
                <a:solidFill>
                  <a:srgbClr val="FF0000"/>
                </a:solidFill>
                <a:latin typeface="Arial "/>
              </a:rPr>
              <a:t>network interface card</a:t>
            </a:r>
            <a:r>
              <a:rPr lang="en-US" sz="2400" dirty="0" smtClean="0">
                <a:latin typeface="Arial "/>
              </a:rPr>
              <a:t> NIC)</a:t>
            </a:r>
          </a:p>
          <a:p>
            <a:pPr lvl="1"/>
            <a:r>
              <a:rPr lang="en-US" sz="2000" dirty="0" smtClean="0">
                <a:latin typeface="Arial "/>
              </a:rPr>
              <a:t>Ethernet card, PCMCI card, 802.11 card</a:t>
            </a:r>
          </a:p>
          <a:p>
            <a:pPr lvl="1"/>
            <a:r>
              <a:rPr lang="en-US" sz="2000" dirty="0" smtClean="0">
                <a:latin typeface="Arial "/>
              </a:rPr>
              <a:t>implements link, physical layer</a:t>
            </a:r>
          </a:p>
          <a:p>
            <a:r>
              <a:rPr lang="en-US" sz="2400" dirty="0" smtClean="0">
                <a:latin typeface="Arial "/>
              </a:rPr>
              <a:t>attaches into host’s system buses</a:t>
            </a:r>
          </a:p>
          <a:p>
            <a:r>
              <a:rPr lang="en-US" sz="2400" dirty="0" smtClean="0">
                <a:latin typeface="Arial "/>
              </a:rPr>
              <a:t>combination of hardware, software, firmware</a:t>
            </a:r>
          </a:p>
          <a:p>
            <a:pPr lvl="1"/>
            <a:endParaRPr lang="en-US" sz="2000" dirty="0" smtClean="0"/>
          </a:p>
        </p:txBody>
      </p:sp>
      <p:sp>
        <p:nvSpPr>
          <p:cNvPr id="53252" name="Rectangle 42"/>
          <p:cNvSpPr>
            <a:spLocks noChangeArrowheads="1"/>
          </p:cNvSpPr>
          <p:nvPr/>
        </p:nvSpPr>
        <p:spPr bwMode="auto">
          <a:xfrm>
            <a:off x="6129338" y="2614613"/>
            <a:ext cx="1836737" cy="2401887"/>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53253" name="Rectangle 44"/>
          <p:cNvSpPr>
            <a:spLocks noChangeArrowheads="1"/>
          </p:cNvSpPr>
          <p:nvPr/>
        </p:nvSpPr>
        <p:spPr bwMode="auto">
          <a:xfrm>
            <a:off x="6578600" y="4552950"/>
            <a:ext cx="666750" cy="282575"/>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53254" name="Rectangle 45"/>
          <p:cNvSpPr>
            <a:spLocks noChangeArrowheads="1"/>
          </p:cNvSpPr>
          <p:nvPr/>
        </p:nvSpPr>
        <p:spPr bwMode="auto">
          <a:xfrm>
            <a:off x="6578600" y="3965575"/>
            <a:ext cx="657225" cy="519113"/>
          </a:xfrm>
          <a:prstGeom prst="rect">
            <a:avLst/>
          </a:prstGeom>
          <a:solidFill>
            <a:schemeClr val="bg1"/>
          </a:solidFill>
          <a:ln w="9525">
            <a:solidFill>
              <a:schemeClr val="tx1"/>
            </a:solidFill>
            <a:miter lim="800000"/>
            <a:headEnd/>
            <a:tailEnd/>
          </a:ln>
        </p:spPr>
        <p:txBody>
          <a:bodyPr wrap="none" anchor="ctr"/>
          <a:lstStyle/>
          <a:p>
            <a:pPr algn="ctr"/>
            <a:r>
              <a:rPr lang="en-US" sz="1200">
                <a:latin typeface="Arial" charset="0"/>
              </a:rPr>
              <a:t>controller</a:t>
            </a:r>
          </a:p>
        </p:txBody>
      </p:sp>
      <p:sp>
        <p:nvSpPr>
          <p:cNvPr id="53255" name="Text Box 46"/>
          <p:cNvSpPr txBox="1">
            <a:spLocks noChangeArrowheads="1"/>
          </p:cNvSpPr>
          <p:nvPr/>
        </p:nvSpPr>
        <p:spPr bwMode="auto">
          <a:xfrm>
            <a:off x="6384925" y="4562475"/>
            <a:ext cx="10366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physical</a:t>
            </a:r>
          </a:p>
          <a:p>
            <a:pPr algn="ctr" eaLnBrk="1" hangingPunct="1"/>
            <a:r>
              <a:rPr lang="en-US" sz="1200">
                <a:latin typeface="Arial" charset="0"/>
              </a:rPr>
              <a:t>transmission</a:t>
            </a:r>
          </a:p>
        </p:txBody>
      </p:sp>
      <p:sp>
        <p:nvSpPr>
          <p:cNvPr id="53256" name="Freeform 47"/>
          <p:cNvSpPr>
            <a:spLocks/>
          </p:cNvSpPr>
          <p:nvPr/>
        </p:nvSpPr>
        <p:spPr bwMode="auto">
          <a:xfrm>
            <a:off x="6630988" y="3484563"/>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 name="T12" fmla="*/ 0 w 361"/>
              <a:gd name="T13" fmla="*/ 0 h 478"/>
              <a:gd name="T14" fmla="*/ 361 w 361"/>
              <a:gd name="T15" fmla="*/ 478 h 478"/>
            </a:gdLst>
            <a:ahLst/>
            <a:cxnLst>
              <a:cxn ang="T8">
                <a:pos x="T0" y="T1"/>
              </a:cxn>
              <a:cxn ang="T9">
                <a:pos x="T2" y="T3"/>
              </a:cxn>
              <a:cxn ang="T10">
                <a:pos x="T4" y="T5"/>
              </a:cxn>
              <a:cxn ang="T11">
                <a:pos x="T6" y="T7"/>
              </a:cxn>
            </a:cxnLst>
            <a:rect l="T12" t="T13" r="T14" b="T15"/>
            <a:pathLst>
              <a:path w="361" h="478">
                <a:moveTo>
                  <a:pt x="0" y="0"/>
                </a:moveTo>
                <a:lnTo>
                  <a:pt x="0" y="230"/>
                </a:lnTo>
                <a:lnTo>
                  <a:pt x="361" y="230"/>
                </a:lnTo>
                <a:lnTo>
                  <a:pt x="359" y="478"/>
                </a:lnTo>
              </a:path>
            </a:pathLst>
          </a:custGeom>
          <a:noFill/>
          <a:ln w="3810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57" name="Line 48"/>
          <p:cNvSpPr>
            <a:spLocks noChangeShapeType="1"/>
          </p:cNvSpPr>
          <p:nvPr/>
        </p:nvSpPr>
        <p:spPr bwMode="auto">
          <a:xfrm>
            <a:off x="6496050" y="3657600"/>
            <a:ext cx="1358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8" name="Line 49"/>
          <p:cNvSpPr>
            <a:spLocks noChangeShapeType="1"/>
          </p:cNvSpPr>
          <p:nvPr/>
        </p:nvSpPr>
        <p:spPr bwMode="auto">
          <a:xfrm flipV="1">
            <a:off x="6891338" y="3665538"/>
            <a:ext cx="0" cy="300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9" name="Rectangle 50"/>
          <p:cNvSpPr>
            <a:spLocks noChangeArrowheads="1"/>
          </p:cNvSpPr>
          <p:nvPr/>
        </p:nvSpPr>
        <p:spPr bwMode="auto">
          <a:xfrm>
            <a:off x="6384925" y="2967038"/>
            <a:ext cx="657225" cy="519112"/>
          </a:xfrm>
          <a:prstGeom prst="rect">
            <a:avLst/>
          </a:prstGeom>
          <a:solidFill>
            <a:schemeClr val="bg1"/>
          </a:solidFill>
          <a:ln w="28575">
            <a:solidFill>
              <a:srgbClr val="FF0000"/>
            </a:solidFill>
            <a:miter lim="800000"/>
            <a:headEnd/>
            <a:tailEnd/>
          </a:ln>
        </p:spPr>
        <p:txBody>
          <a:bodyPr wrap="none" anchor="ctr"/>
          <a:lstStyle/>
          <a:p>
            <a:pPr algn="ctr"/>
            <a:r>
              <a:rPr lang="en-US" sz="1200">
                <a:latin typeface="Arial" charset="0"/>
              </a:rPr>
              <a:t>cpu</a:t>
            </a:r>
          </a:p>
        </p:txBody>
      </p:sp>
      <p:sp>
        <p:nvSpPr>
          <p:cNvPr id="53260" name="Rectangle 51"/>
          <p:cNvSpPr>
            <a:spLocks noChangeArrowheads="1"/>
          </p:cNvSpPr>
          <p:nvPr/>
        </p:nvSpPr>
        <p:spPr bwMode="auto">
          <a:xfrm>
            <a:off x="7204075" y="2968625"/>
            <a:ext cx="657225" cy="519113"/>
          </a:xfrm>
          <a:prstGeom prst="rect">
            <a:avLst/>
          </a:prstGeom>
          <a:solidFill>
            <a:schemeClr val="bg1"/>
          </a:solidFill>
          <a:ln w="9525">
            <a:solidFill>
              <a:schemeClr val="tx1"/>
            </a:solidFill>
            <a:miter lim="800000"/>
            <a:headEnd/>
            <a:tailEnd/>
          </a:ln>
        </p:spPr>
        <p:txBody>
          <a:bodyPr wrap="none" anchor="ctr"/>
          <a:lstStyle/>
          <a:p>
            <a:pPr algn="ctr"/>
            <a:r>
              <a:rPr lang="en-US" sz="1200">
                <a:latin typeface="Arial" charset="0"/>
              </a:rPr>
              <a:t>memory</a:t>
            </a:r>
          </a:p>
        </p:txBody>
      </p:sp>
      <p:sp>
        <p:nvSpPr>
          <p:cNvPr id="53261" name="Line 52"/>
          <p:cNvSpPr>
            <a:spLocks noChangeShapeType="1"/>
          </p:cNvSpPr>
          <p:nvPr/>
        </p:nvSpPr>
        <p:spPr bwMode="auto">
          <a:xfrm flipH="1" flipV="1">
            <a:off x="6688138" y="3487738"/>
            <a:ext cx="1587" cy="16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2" name="Line 53"/>
          <p:cNvSpPr>
            <a:spLocks noChangeShapeType="1"/>
          </p:cNvSpPr>
          <p:nvPr/>
        </p:nvSpPr>
        <p:spPr bwMode="auto">
          <a:xfrm flipH="1" flipV="1">
            <a:off x="7561263" y="3489325"/>
            <a:ext cx="1587" cy="171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3" name="Text Box 54"/>
          <p:cNvSpPr txBox="1">
            <a:spLocks noChangeArrowheads="1"/>
          </p:cNvSpPr>
          <p:nvPr/>
        </p:nvSpPr>
        <p:spPr bwMode="auto">
          <a:xfrm>
            <a:off x="8008938" y="3786188"/>
            <a:ext cx="8794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host </a:t>
            </a:r>
          </a:p>
          <a:p>
            <a:pPr algn="ctr" eaLnBrk="1" hangingPunct="1"/>
            <a:r>
              <a:rPr lang="en-US" sz="1200">
                <a:latin typeface="Arial" charset="0"/>
              </a:rPr>
              <a:t>bus </a:t>
            </a:r>
          </a:p>
          <a:p>
            <a:pPr algn="ctr" eaLnBrk="1" hangingPunct="1"/>
            <a:r>
              <a:rPr lang="en-US" sz="1200">
                <a:latin typeface="Arial" charset="0"/>
              </a:rPr>
              <a:t>(e.g., PCI)</a:t>
            </a:r>
          </a:p>
        </p:txBody>
      </p:sp>
      <p:sp>
        <p:nvSpPr>
          <p:cNvPr id="53264" name="Line 55"/>
          <p:cNvSpPr>
            <a:spLocks noChangeShapeType="1"/>
          </p:cNvSpPr>
          <p:nvPr/>
        </p:nvSpPr>
        <p:spPr bwMode="auto">
          <a:xfrm flipH="1">
            <a:off x="6891338" y="4273550"/>
            <a:ext cx="12700" cy="3397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5" name="Line 56"/>
          <p:cNvSpPr>
            <a:spLocks noChangeShapeType="1"/>
          </p:cNvSpPr>
          <p:nvPr/>
        </p:nvSpPr>
        <p:spPr bwMode="auto">
          <a:xfrm>
            <a:off x="6889750" y="4806950"/>
            <a:ext cx="0" cy="366713"/>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6" name="Line 57"/>
          <p:cNvSpPr>
            <a:spLocks noChangeShapeType="1"/>
          </p:cNvSpPr>
          <p:nvPr/>
        </p:nvSpPr>
        <p:spPr bwMode="auto">
          <a:xfrm flipH="1" flipV="1">
            <a:off x="7686675" y="3662363"/>
            <a:ext cx="382588" cy="268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7" name="Text Box 58"/>
          <p:cNvSpPr txBox="1">
            <a:spLocks noChangeArrowheads="1"/>
          </p:cNvSpPr>
          <p:nvPr/>
        </p:nvSpPr>
        <p:spPr bwMode="auto">
          <a:xfrm>
            <a:off x="7296150" y="5356225"/>
            <a:ext cx="127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network adapter</a:t>
            </a:r>
          </a:p>
          <a:p>
            <a:pPr algn="ctr" eaLnBrk="1" hangingPunct="1"/>
            <a:r>
              <a:rPr lang="en-US" sz="1200">
                <a:latin typeface="Arial" charset="0"/>
              </a:rPr>
              <a:t>card</a:t>
            </a:r>
          </a:p>
        </p:txBody>
      </p:sp>
      <p:sp>
        <p:nvSpPr>
          <p:cNvPr id="53268" name="Line 59"/>
          <p:cNvSpPr>
            <a:spLocks noChangeShapeType="1"/>
          </p:cNvSpPr>
          <p:nvPr/>
        </p:nvSpPr>
        <p:spPr bwMode="auto">
          <a:xfrm flipH="1" flipV="1">
            <a:off x="7504113" y="4679950"/>
            <a:ext cx="271462" cy="750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9" name="Text Box 60"/>
          <p:cNvSpPr txBox="1">
            <a:spLocks noChangeArrowheads="1"/>
          </p:cNvSpPr>
          <p:nvPr/>
        </p:nvSpPr>
        <p:spPr bwMode="auto">
          <a:xfrm>
            <a:off x="6889750" y="2287588"/>
            <a:ext cx="1198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host schematic</a:t>
            </a:r>
          </a:p>
        </p:txBody>
      </p:sp>
      <p:sp>
        <p:nvSpPr>
          <p:cNvPr id="53270" name="Rectangle 43"/>
          <p:cNvSpPr>
            <a:spLocks noChangeArrowheads="1"/>
          </p:cNvSpPr>
          <p:nvPr/>
        </p:nvSpPr>
        <p:spPr bwMode="auto">
          <a:xfrm>
            <a:off x="6351588" y="3854450"/>
            <a:ext cx="1122362" cy="1082675"/>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grpSp>
        <p:nvGrpSpPr>
          <p:cNvPr id="2" name="Group 84"/>
          <p:cNvGrpSpPr>
            <a:grpSpLocks/>
          </p:cNvGrpSpPr>
          <p:nvPr/>
        </p:nvGrpSpPr>
        <p:grpSpPr bwMode="auto">
          <a:xfrm>
            <a:off x="5091113" y="2743200"/>
            <a:ext cx="1466850" cy="2065338"/>
            <a:chOff x="2691" y="1728"/>
            <a:chExt cx="924" cy="1301"/>
          </a:xfrm>
        </p:grpSpPr>
        <p:sp>
          <p:nvSpPr>
            <p:cNvPr id="53275" name="Freeform 62"/>
            <p:cNvSpPr>
              <a:spLocks/>
            </p:cNvSpPr>
            <p:nvPr/>
          </p:nvSpPr>
          <p:spPr bwMode="auto">
            <a:xfrm>
              <a:off x="3225" y="2509"/>
              <a:ext cx="390" cy="52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T15" fmla="*/ 0 w 390"/>
                <a:gd name="T16" fmla="*/ 0 h 520"/>
                <a:gd name="T17" fmla="*/ 390 w 390"/>
                <a:gd name="T18" fmla="*/ 520 h 520"/>
              </a:gdLst>
              <a:ahLst/>
              <a:cxnLst>
                <a:cxn ang="T10">
                  <a:pos x="T0" y="T1"/>
                </a:cxn>
                <a:cxn ang="T11">
                  <a:pos x="T2" y="T3"/>
                </a:cxn>
                <a:cxn ang="T12">
                  <a:pos x="T4" y="T5"/>
                </a:cxn>
                <a:cxn ang="T13">
                  <a:pos x="T6" y="T7"/>
                </a:cxn>
                <a:cxn ang="T14">
                  <a:pos x="T8" y="T9"/>
                </a:cxn>
              </a:cxnLst>
              <a:rect l="T15" t="T16" r="T17" b="T18"/>
              <a:pathLst>
                <a:path w="390" h="520">
                  <a:moveTo>
                    <a:pt x="390" y="0"/>
                  </a:moveTo>
                  <a:lnTo>
                    <a:pt x="0" y="221"/>
                  </a:lnTo>
                  <a:lnTo>
                    <a:pt x="3" y="433"/>
                  </a:lnTo>
                  <a:lnTo>
                    <a:pt x="388" y="520"/>
                  </a:lnTo>
                  <a:lnTo>
                    <a:pt x="390" y="0"/>
                  </a:lnTo>
                  <a:close/>
                </a:path>
              </a:pathLst>
            </a:custGeom>
            <a:gradFill rotWithShape="1">
              <a:gsLst>
                <a:gs pos="0">
                  <a:srgbClr val="FF0000"/>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76" name="Freeform 63"/>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 name="T15" fmla="*/ 0 w 275"/>
                <a:gd name="T16" fmla="*/ 0 h 443"/>
                <a:gd name="T17" fmla="*/ 275 w 275"/>
                <a:gd name="T18" fmla="*/ 443 h 443"/>
              </a:gdLst>
              <a:ahLst/>
              <a:cxnLst>
                <a:cxn ang="T10">
                  <a:pos x="T0" y="T1"/>
                </a:cxn>
                <a:cxn ang="T11">
                  <a:pos x="T2" y="T3"/>
                </a:cxn>
                <a:cxn ang="T12">
                  <a:pos x="T4" y="T5"/>
                </a:cxn>
                <a:cxn ang="T13">
                  <a:pos x="T6" y="T7"/>
                </a:cxn>
                <a:cxn ang="T14">
                  <a:pos x="T8" y="T9"/>
                </a:cxn>
              </a:cxnLst>
              <a:rect l="T15" t="T16" r="T17" b="T18"/>
              <a:pathLst>
                <a:path w="275" h="443">
                  <a:moveTo>
                    <a:pt x="264" y="108"/>
                  </a:moveTo>
                  <a:lnTo>
                    <a:pt x="0" y="0"/>
                  </a:lnTo>
                  <a:lnTo>
                    <a:pt x="2" y="443"/>
                  </a:lnTo>
                  <a:lnTo>
                    <a:pt x="275" y="412"/>
                  </a:lnTo>
                  <a:lnTo>
                    <a:pt x="264" y="108"/>
                  </a:lnTo>
                  <a:close/>
                </a:path>
              </a:pathLst>
            </a:custGeom>
            <a:gradFill rotWithShape="1">
              <a:gsLst>
                <a:gs pos="0">
                  <a:srgbClr val="FF0000"/>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77" name="Rectangle 64"/>
            <p:cNvSpPr>
              <a:spLocks noChangeArrowheads="1"/>
            </p:cNvSpPr>
            <p:nvPr/>
          </p:nvSpPr>
          <p:spPr bwMode="auto">
            <a:xfrm>
              <a:off x="2737" y="1775"/>
              <a:ext cx="489" cy="523"/>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53278" name="Text Box 65"/>
            <p:cNvSpPr txBox="1">
              <a:spLocks noChangeArrowheads="1"/>
            </p:cNvSpPr>
            <p:nvPr/>
          </p:nvSpPr>
          <p:spPr bwMode="auto">
            <a:xfrm>
              <a:off x="2691" y="1728"/>
              <a:ext cx="57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application</a:t>
              </a:r>
            </a:p>
            <a:p>
              <a:pPr algn="ctr" eaLnBrk="1" hangingPunct="1"/>
              <a:r>
                <a:rPr lang="en-US" sz="1200">
                  <a:latin typeface="Arial" charset="0"/>
                </a:rPr>
                <a:t>transport</a:t>
              </a:r>
            </a:p>
            <a:p>
              <a:pPr algn="ctr" eaLnBrk="1" hangingPunct="1"/>
              <a:r>
                <a:rPr lang="en-US" sz="1200">
                  <a:latin typeface="Arial" charset="0"/>
                </a:rPr>
                <a:t>network</a:t>
              </a:r>
            </a:p>
            <a:p>
              <a:pPr algn="ctr" eaLnBrk="1" hangingPunct="1"/>
              <a:r>
                <a:rPr lang="en-US" sz="1200">
                  <a:latin typeface="Arial" charset="0"/>
                </a:rPr>
                <a:t>link</a:t>
              </a:r>
            </a:p>
          </p:txBody>
        </p:sp>
        <p:sp>
          <p:nvSpPr>
            <p:cNvPr id="53279" name="Line 66"/>
            <p:cNvSpPr>
              <a:spLocks noChangeShapeType="1"/>
            </p:cNvSpPr>
            <p:nvPr/>
          </p:nvSpPr>
          <p:spPr bwMode="auto">
            <a:xfrm>
              <a:off x="2737" y="1886"/>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0" name="Line 67"/>
            <p:cNvSpPr>
              <a:spLocks noChangeShapeType="1"/>
            </p:cNvSpPr>
            <p:nvPr/>
          </p:nvSpPr>
          <p:spPr bwMode="auto">
            <a:xfrm>
              <a:off x="2737" y="1991"/>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1" name="Line 68"/>
            <p:cNvSpPr>
              <a:spLocks noChangeShapeType="1"/>
            </p:cNvSpPr>
            <p:nvPr/>
          </p:nvSpPr>
          <p:spPr bwMode="auto">
            <a:xfrm>
              <a:off x="2735" y="209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2" name="Line 69"/>
            <p:cNvSpPr>
              <a:spLocks noChangeShapeType="1"/>
            </p:cNvSpPr>
            <p:nvPr/>
          </p:nvSpPr>
          <p:spPr bwMode="auto">
            <a:xfrm>
              <a:off x="2738" y="2206"/>
              <a:ext cx="48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3" name="Rectangle 70"/>
            <p:cNvSpPr>
              <a:spLocks noChangeArrowheads="1"/>
            </p:cNvSpPr>
            <p:nvPr/>
          </p:nvSpPr>
          <p:spPr bwMode="auto">
            <a:xfrm>
              <a:off x="2695" y="2212"/>
              <a:ext cx="552" cy="1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53284" name="Line 71"/>
            <p:cNvSpPr>
              <a:spLocks noChangeShapeType="1"/>
            </p:cNvSpPr>
            <p:nvPr/>
          </p:nvSpPr>
          <p:spPr bwMode="auto">
            <a:xfrm>
              <a:off x="2738" y="2224"/>
              <a:ext cx="0" cy="6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3285" name="Line 72"/>
            <p:cNvSpPr>
              <a:spLocks noChangeShapeType="1"/>
            </p:cNvSpPr>
            <p:nvPr/>
          </p:nvSpPr>
          <p:spPr bwMode="auto">
            <a:xfrm>
              <a:off x="3225" y="2218"/>
              <a:ext cx="0" cy="6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3286" name="Rectangle 73"/>
            <p:cNvSpPr>
              <a:spLocks noChangeArrowheads="1"/>
            </p:cNvSpPr>
            <p:nvPr/>
          </p:nvSpPr>
          <p:spPr bwMode="auto">
            <a:xfrm>
              <a:off x="2737" y="2415"/>
              <a:ext cx="489" cy="525"/>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53287" name="Text Box 74"/>
            <p:cNvSpPr txBox="1">
              <a:spLocks noChangeArrowheads="1"/>
            </p:cNvSpPr>
            <p:nvPr/>
          </p:nvSpPr>
          <p:spPr bwMode="auto">
            <a:xfrm>
              <a:off x="2745" y="2345"/>
              <a:ext cx="46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endParaRPr lang="en-US" sz="1200">
                <a:latin typeface="Arial" charset="0"/>
              </a:endParaRPr>
            </a:p>
            <a:p>
              <a:pPr algn="ctr" eaLnBrk="1" hangingPunct="1"/>
              <a:endParaRPr lang="en-US" sz="1200">
                <a:latin typeface="Arial" charset="0"/>
              </a:endParaRPr>
            </a:p>
            <a:p>
              <a:pPr algn="ctr" eaLnBrk="1" hangingPunct="1"/>
              <a:endParaRPr lang="en-US" sz="1200">
                <a:latin typeface="Arial" charset="0"/>
              </a:endParaRPr>
            </a:p>
            <a:p>
              <a:pPr algn="ctr" eaLnBrk="1" hangingPunct="1"/>
              <a:r>
                <a:rPr lang="en-US" sz="1200">
                  <a:latin typeface="Arial" charset="0"/>
                </a:rPr>
                <a:t>link</a:t>
              </a:r>
            </a:p>
            <a:p>
              <a:pPr algn="ctr" eaLnBrk="1" hangingPunct="1"/>
              <a:r>
                <a:rPr lang="en-US" sz="1200">
                  <a:latin typeface="Arial" charset="0"/>
                </a:rPr>
                <a:t>physical</a:t>
              </a:r>
            </a:p>
          </p:txBody>
        </p:sp>
        <p:sp>
          <p:nvSpPr>
            <p:cNvPr id="53288" name="Line 75"/>
            <p:cNvSpPr>
              <a:spLocks noChangeShapeType="1"/>
            </p:cNvSpPr>
            <p:nvPr/>
          </p:nvSpPr>
          <p:spPr bwMode="auto">
            <a:xfrm>
              <a:off x="2737" y="2526"/>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9" name="Line 76"/>
            <p:cNvSpPr>
              <a:spLocks noChangeShapeType="1"/>
            </p:cNvSpPr>
            <p:nvPr/>
          </p:nvSpPr>
          <p:spPr bwMode="auto">
            <a:xfrm>
              <a:off x="2737" y="2632"/>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0" name="Line 77"/>
            <p:cNvSpPr>
              <a:spLocks noChangeShapeType="1"/>
            </p:cNvSpPr>
            <p:nvPr/>
          </p:nvSpPr>
          <p:spPr bwMode="auto">
            <a:xfrm>
              <a:off x="2735" y="2721"/>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1" name="Line 78"/>
            <p:cNvSpPr>
              <a:spLocks noChangeShapeType="1"/>
            </p:cNvSpPr>
            <p:nvPr/>
          </p:nvSpPr>
          <p:spPr bwMode="auto">
            <a:xfrm>
              <a:off x="2733" y="2836"/>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2" name="Rectangle 79"/>
            <p:cNvSpPr>
              <a:spLocks noChangeArrowheads="1"/>
            </p:cNvSpPr>
            <p:nvPr/>
          </p:nvSpPr>
          <p:spPr bwMode="auto">
            <a:xfrm>
              <a:off x="2719" y="2390"/>
              <a:ext cx="518"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53293" name="Line 80"/>
            <p:cNvSpPr>
              <a:spLocks noChangeShapeType="1"/>
            </p:cNvSpPr>
            <p:nvPr/>
          </p:nvSpPr>
          <p:spPr bwMode="auto">
            <a:xfrm>
              <a:off x="2737" y="2614"/>
              <a:ext cx="0" cy="6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3294" name="Line 81"/>
            <p:cNvSpPr>
              <a:spLocks noChangeShapeType="1"/>
            </p:cNvSpPr>
            <p:nvPr/>
          </p:nvSpPr>
          <p:spPr bwMode="auto">
            <a:xfrm>
              <a:off x="3226" y="2614"/>
              <a:ext cx="0" cy="6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3295" name="Rectangle 82"/>
            <p:cNvSpPr>
              <a:spLocks noChangeArrowheads="1"/>
            </p:cNvSpPr>
            <p:nvPr/>
          </p:nvSpPr>
          <p:spPr bwMode="auto">
            <a:xfrm>
              <a:off x="2736" y="1778"/>
              <a:ext cx="490" cy="431"/>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3296" name="Rectangle 83"/>
            <p:cNvSpPr>
              <a:spLocks noChangeArrowheads="1"/>
            </p:cNvSpPr>
            <p:nvPr/>
          </p:nvSpPr>
          <p:spPr bwMode="auto">
            <a:xfrm>
              <a:off x="2733" y="2721"/>
              <a:ext cx="489" cy="21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grpSp>
      <p:graphicFrame>
        <p:nvGraphicFramePr>
          <p:cNvPr id="53272" name="Object 61"/>
          <p:cNvGraphicFramePr>
            <a:graphicFrameLocks noChangeAspect="1"/>
          </p:cNvGraphicFramePr>
          <p:nvPr/>
        </p:nvGraphicFramePr>
        <p:xfrm>
          <a:off x="7467600" y="1854200"/>
          <a:ext cx="611188" cy="520700"/>
        </p:xfrm>
        <a:graphic>
          <a:graphicData uri="http://schemas.openxmlformats.org/presentationml/2006/ole">
            <mc:AlternateContent xmlns:mc="http://schemas.openxmlformats.org/markup-compatibility/2006">
              <mc:Choice xmlns:v="urn:schemas-microsoft-com:vml" Requires="v">
                <p:oleObj spid="_x0000_s53367" name="Clip" r:id="rId4" imgW="1307263" imgH="1084139" progId="">
                  <p:embed/>
                </p:oleObj>
              </mc:Choice>
              <mc:Fallback>
                <p:oleObj name="Clip" r:id="rId4" imgW="1307263" imgH="1084139" progId="">
                  <p:embed/>
                  <p:pic>
                    <p:nvPicPr>
                      <p:cNvPr id="0"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1854200"/>
                        <a:ext cx="611188"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3273" name="Picture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1000" y="5173663"/>
            <a:ext cx="1350963" cy="13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4" name="Picture 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1650" y="5453063"/>
            <a:ext cx="11430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88925" y="55563"/>
            <a:ext cx="7772400" cy="1143000"/>
          </a:xfrm>
        </p:spPr>
        <p:txBody>
          <a:bodyPr/>
          <a:lstStyle/>
          <a:p>
            <a:r>
              <a:rPr lang="en-US" b="1" dirty="0" smtClean="0"/>
              <a:t>Adaptors Communicating</a:t>
            </a:r>
          </a:p>
        </p:txBody>
      </p:sp>
      <p:sp>
        <p:nvSpPr>
          <p:cNvPr id="54275" name="Rectangle 3"/>
          <p:cNvSpPr>
            <a:spLocks noGrp="1" noChangeArrowheads="1"/>
          </p:cNvSpPr>
          <p:nvPr>
            <p:ph sz="half" idx="1"/>
          </p:nvPr>
        </p:nvSpPr>
        <p:spPr>
          <a:xfrm>
            <a:off x="425450" y="4275138"/>
            <a:ext cx="4067175" cy="1935162"/>
          </a:xfrm>
        </p:spPr>
        <p:txBody>
          <a:bodyPr/>
          <a:lstStyle/>
          <a:p>
            <a:r>
              <a:rPr lang="en-US" sz="2400" smtClean="0">
                <a:latin typeface="Arial "/>
              </a:rPr>
              <a:t>sending side:</a:t>
            </a:r>
          </a:p>
          <a:p>
            <a:pPr lvl="1"/>
            <a:r>
              <a:rPr lang="en-US" sz="2000" smtClean="0">
                <a:latin typeface="Arial "/>
              </a:rPr>
              <a:t>encapsulates datagram in frame</a:t>
            </a:r>
          </a:p>
          <a:p>
            <a:pPr lvl="1"/>
            <a:r>
              <a:rPr lang="en-US" sz="2000" smtClean="0">
                <a:latin typeface="Arial "/>
              </a:rPr>
              <a:t>adds error checking bits, rdt, flow control, etc.</a:t>
            </a:r>
          </a:p>
        </p:txBody>
      </p:sp>
      <p:sp>
        <p:nvSpPr>
          <p:cNvPr id="54276" name="Rectangle 4"/>
          <p:cNvSpPr>
            <a:spLocks noGrp="1" noChangeArrowheads="1"/>
          </p:cNvSpPr>
          <p:nvPr>
            <p:ph sz="half" idx="2"/>
          </p:nvPr>
        </p:nvSpPr>
        <p:spPr>
          <a:xfrm>
            <a:off x="4508500" y="4273550"/>
            <a:ext cx="4090988" cy="1851025"/>
          </a:xfrm>
        </p:spPr>
        <p:txBody>
          <a:bodyPr/>
          <a:lstStyle/>
          <a:p>
            <a:r>
              <a:rPr lang="en-US" sz="2400" dirty="0" smtClean="0">
                <a:latin typeface="Arial "/>
              </a:rPr>
              <a:t>receiving side</a:t>
            </a:r>
          </a:p>
          <a:p>
            <a:pPr lvl="1"/>
            <a:r>
              <a:rPr lang="en-US" sz="2000" dirty="0" smtClean="0">
                <a:latin typeface="Arial "/>
              </a:rPr>
              <a:t>looks for errors, </a:t>
            </a:r>
            <a:r>
              <a:rPr lang="en-US" sz="2000" dirty="0" err="1" smtClean="0">
                <a:latin typeface="Arial "/>
              </a:rPr>
              <a:t>rdt</a:t>
            </a:r>
            <a:r>
              <a:rPr lang="en-US" sz="2000" dirty="0" smtClean="0">
                <a:latin typeface="Arial "/>
              </a:rPr>
              <a:t>, flow control, </a:t>
            </a:r>
            <a:r>
              <a:rPr lang="en-US" sz="2000" dirty="0" err="1" smtClean="0">
                <a:latin typeface="Arial "/>
              </a:rPr>
              <a:t>etc</a:t>
            </a:r>
            <a:endParaRPr lang="en-US" sz="2000" dirty="0" smtClean="0">
              <a:latin typeface="Arial "/>
            </a:endParaRPr>
          </a:p>
          <a:p>
            <a:pPr lvl="1"/>
            <a:r>
              <a:rPr lang="en-US" sz="2000" dirty="0" smtClean="0">
                <a:latin typeface="Arial "/>
              </a:rPr>
              <a:t>extracts datagram, passes to upper layer at receiving side</a:t>
            </a:r>
          </a:p>
          <a:p>
            <a:endParaRPr lang="en-US" sz="2400" dirty="0" smtClean="0">
              <a:latin typeface="Arial "/>
            </a:endParaRPr>
          </a:p>
        </p:txBody>
      </p:sp>
      <p:sp>
        <p:nvSpPr>
          <p:cNvPr id="54277" name="Rectangle 27"/>
          <p:cNvSpPr>
            <a:spLocks noChangeArrowheads="1"/>
          </p:cNvSpPr>
          <p:nvPr/>
        </p:nvSpPr>
        <p:spPr bwMode="auto">
          <a:xfrm>
            <a:off x="4113213" y="3394075"/>
            <a:ext cx="1444625" cy="212725"/>
          </a:xfrm>
          <a:prstGeom prst="rect">
            <a:avLst/>
          </a:prstGeom>
          <a:solidFill>
            <a:schemeClr val="accent2"/>
          </a:solidFill>
          <a:ln w="9525">
            <a:solidFill>
              <a:schemeClr val="tx1"/>
            </a:solidFill>
            <a:miter lim="800000"/>
            <a:headEnd/>
            <a:tailEnd/>
          </a:ln>
        </p:spPr>
        <p:txBody>
          <a:bodyPr wrap="none" anchor="ctr"/>
          <a:lstStyle/>
          <a:p>
            <a:pPr algn="ctr"/>
            <a:endParaRPr lang="en-US"/>
          </a:p>
        </p:txBody>
      </p:sp>
      <p:sp>
        <p:nvSpPr>
          <p:cNvPr id="54278" name="Rectangle 28"/>
          <p:cNvSpPr>
            <a:spLocks noChangeArrowheads="1"/>
          </p:cNvSpPr>
          <p:nvPr/>
        </p:nvSpPr>
        <p:spPr bwMode="auto">
          <a:xfrm>
            <a:off x="1957388" y="1373188"/>
            <a:ext cx="1944687" cy="1770062"/>
          </a:xfrm>
          <a:prstGeom prst="rect">
            <a:avLst/>
          </a:prstGeom>
          <a:solidFill>
            <a:schemeClr val="bg1"/>
          </a:solidFill>
          <a:ln w="9525">
            <a:solidFill>
              <a:srgbClr val="C0C0C0"/>
            </a:solidFill>
            <a:miter lim="800000"/>
            <a:headEnd/>
            <a:tailEnd/>
          </a:ln>
        </p:spPr>
        <p:txBody>
          <a:bodyPr wrap="none" anchor="ctr"/>
          <a:lstStyle/>
          <a:p>
            <a:pPr algn="ctr"/>
            <a:endParaRPr lang="en-US"/>
          </a:p>
        </p:txBody>
      </p:sp>
      <p:sp>
        <p:nvSpPr>
          <p:cNvPr id="54279" name="Line 29"/>
          <p:cNvSpPr>
            <a:spLocks noChangeShapeType="1"/>
          </p:cNvSpPr>
          <p:nvPr/>
        </p:nvSpPr>
        <p:spPr bwMode="auto">
          <a:xfrm>
            <a:off x="2052638" y="1892300"/>
            <a:ext cx="0" cy="393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0" name="Rectangle 30"/>
          <p:cNvSpPr>
            <a:spLocks noChangeArrowheads="1"/>
          </p:cNvSpPr>
          <p:nvPr/>
        </p:nvSpPr>
        <p:spPr bwMode="auto">
          <a:xfrm>
            <a:off x="2193925" y="2212975"/>
            <a:ext cx="1187450" cy="866775"/>
          </a:xfrm>
          <a:prstGeom prst="rect">
            <a:avLst/>
          </a:prstGeom>
          <a:solidFill>
            <a:srgbClr val="FF0000"/>
          </a:solidFill>
          <a:ln w="9525">
            <a:solidFill>
              <a:schemeClr val="tx1"/>
            </a:solidFill>
            <a:prstDash val="dash"/>
            <a:miter lim="800000"/>
            <a:headEnd/>
            <a:tailEnd/>
          </a:ln>
        </p:spPr>
        <p:txBody>
          <a:bodyPr wrap="none" anchor="ctr"/>
          <a:lstStyle/>
          <a:p>
            <a:pPr algn="ctr"/>
            <a:endParaRPr lang="en-US"/>
          </a:p>
        </p:txBody>
      </p:sp>
      <p:sp>
        <p:nvSpPr>
          <p:cNvPr id="54281" name="Rectangle 31"/>
          <p:cNvSpPr>
            <a:spLocks noChangeArrowheads="1"/>
          </p:cNvSpPr>
          <p:nvPr/>
        </p:nvSpPr>
        <p:spPr bwMode="auto">
          <a:xfrm>
            <a:off x="2435225" y="2773363"/>
            <a:ext cx="704850" cy="225425"/>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54282" name="Rectangle 32"/>
          <p:cNvSpPr>
            <a:spLocks noChangeArrowheads="1"/>
          </p:cNvSpPr>
          <p:nvPr/>
        </p:nvSpPr>
        <p:spPr bwMode="auto">
          <a:xfrm>
            <a:off x="2435225" y="2301875"/>
            <a:ext cx="695325" cy="415925"/>
          </a:xfrm>
          <a:prstGeom prst="rect">
            <a:avLst/>
          </a:prstGeom>
          <a:solidFill>
            <a:schemeClr val="bg1"/>
          </a:solidFill>
          <a:ln w="9525">
            <a:solidFill>
              <a:schemeClr val="tx1"/>
            </a:solidFill>
            <a:miter lim="800000"/>
            <a:headEnd/>
            <a:tailEnd/>
          </a:ln>
        </p:spPr>
        <p:txBody>
          <a:bodyPr wrap="none" anchor="ctr"/>
          <a:lstStyle/>
          <a:p>
            <a:pPr algn="ctr"/>
            <a:r>
              <a:rPr lang="en-US" sz="1200">
                <a:latin typeface="Arial" charset="0"/>
              </a:rPr>
              <a:t>controller</a:t>
            </a:r>
          </a:p>
        </p:txBody>
      </p:sp>
      <p:sp>
        <p:nvSpPr>
          <p:cNvPr id="54283" name="Line 33"/>
          <p:cNvSpPr>
            <a:spLocks noChangeShapeType="1"/>
          </p:cNvSpPr>
          <p:nvPr/>
        </p:nvSpPr>
        <p:spPr bwMode="auto">
          <a:xfrm>
            <a:off x="2346325" y="2055813"/>
            <a:ext cx="1438275" cy="0"/>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4" name="Line 34"/>
          <p:cNvSpPr>
            <a:spLocks noChangeShapeType="1"/>
          </p:cNvSpPr>
          <p:nvPr/>
        </p:nvSpPr>
        <p:spPr bwMode="auto">
          <a:xfrm flipV="1">
            <a:off x="2763838" y="2062163"/>
            <a:ext cx="0" cy="239712"/>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5" name="Rectangle 35"/>
          <p:cNvSpPr>
            <a:spLocks noChangeArrowheads="1"/>
          </p:cNvSpPr>
          <p:nvPr/>
        </p:nvSpPr>
        <p:spPr bwMode="auto">
          <a:xfrm>
            <a:off x="2228850" y="1501775"/>
            <a:ext cx="695325" cy="415925"/>
          </a:xfrm>
          <a:prstGeom prst="rect">
            <a:avLst/>
          </a:prstGeom>
          <a:solidFill>
            <a:schemeClr val="bg1"/>
          </a:solidFill>
          <a:ln w="9525">
            <a:solidFill>
              <a:srgbClr val="C0C0C0"/>
            </a:solidFill>
            <a:miter lim="800000"/>
            <a:headEnd/>
            <a:tailEnd/>
          </a:ln>
        </p:spPr>
        <p:txBody>
          <a:bodyPr wrap="none" anchor="ctr"/>
          <a:lstStyle/>
          <a:p>
            <a:pPr algn="ctr"/>
            <a:endParaRPr lang="en-US" sz="1400">
              <a:latin typeface="Arial" charset="0"/>
            </a:endParaRPr>
          </a:p>
        </p:txBody>
      </p:sp>
      <p:sp>
        <p:nvSpPr>
          <p:cNvPr id="54286" name="Rectangle 36"/>
          <p:cNvSpPr>
            <a:spLocks noChangeArrowheads="1"/>
          </p:cNvSpPr>
          <p:nvPr/>
        </p:nvSpPr>
        <p:spPr bwMode="auto">
          <a:xfrm>
            <a:off x="3095625" y="1503363"/>
            <a:ext cx="695325" cy="415925"/>
          </a:xfrm>
          <a:prstGeom prst="rect">
            <a:avLst/>
          </a:prstGeom>
          <a:solidFill>
            <a:schemeClr val="bg1"/>
          </a:solidFill>
          <a:ln w="9525">
            <a:solidFill>
              <a:srgbClr val="C0C0C0"/>
            </a:solidFill>
            <a:miter lim="800000"/>
            <a:headEnd/>
            <a:tailEnd/>
          </a:ln>
        </p:spPr>
        <p:txBody>
          <a:bodyPr wrap="none" anchor="ctr"/>
          <a:lstStyle/>
          <a:p>
            <a:pPr algn="ctr"/>
            <a:endParaRPr lang="en-US" sz="1400">
              <a:latin typeface="Arial" charset="0"/>
            </a:endParaRPr>
          </a:p>
        </p:txBody>
      </p:sp>
      <p:sp>
        <p:nvSpPr>
          <p:cNvPr id="54287" name="Line 37"/>
          <p:cNvSpPr>
            <a:spLocks noChangeShapeType="1"/>
          </p:cNvSpPr>
          <p:nvPr/>
        </p:nvSpPr>
        <p:spPr bwMode="auto">
          <a:xfrm flipH="1" flipV="1">
            <a:off x="2551113" y="1917700"/>
            <a:ext cx="1587" cy="13811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8" name="Line 38"/>
          <p:cNvSpPr>
            <a:spLocks noChangeShapeType="1"/>
          </p:cNvSpPr>
          <p:nvPr/>
        </p:nvSpPr>
        <p:spPr bwMode="auto">
          <a:xfrm flipH="1" flipV="1">
            <a:off x="3475038" y="1920875"/>
            <a:ext cx="0" cy="136525"/>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9" name="Rectangle 39"/>
          <p:cNvSpPr>
            <a:spLocks noChangeArrowheads="1"/>
          </p:cNvSpPr>
          <p:nvPr/>
        </p:nvSpPr>
        <p:spPr bwMode="auto">
          <a:xfrm>
            <a:off x="5832475" y="1430338"/>
            <a:ext cx="1944688" cy="1731962"/>
          </a:xfrm>
          <a:prstGeom prst="rect">
            <a:avLst/>
          </a:prstGeom>
          <a:solidFill>
            <a:schemeClr val="bg1"/>
          </a:solidFill>
          <a:ln w="9525">
            <a:solidFill>
              <a:srgbClr val="C0C0C0"/>
            </a:solidFill>
            <a:miter lim="800000"/>
            <a:headEnd/>
            <a:tailEnd/>
          </a:ln>
        </p:spPr>
        <p:txBody>
          <a:bodyPr wrap="none" anchor="ctr"/>
          <a:lstStyle/>
          <a:p>
            <a:pPr algn="ctr"/>
            <a:endParaRPr lang="en-US"/>
          </a:p>
        </p:txBody>
      </p:sp>
      <p:sp>
        <p:nvSpPr>
          <p:cNvPr id="54290" name="Rectangle 40"/>
          <p:cNvSpPr>
            <a:spLocks noChangeArrowheads="1"/>
          </p:cNvSpPr>
          <p:nvPr/>
        </p:nvSpPr>
        <p:spPr bwMode="auto">
          <a:xfrm>
            <a:off x="6069013" y="2232025"/>
            <a:ext cx="1187450" cy="866775"/>
          </a:xfrm>
          <a:prstGeom prst="rect">
            <a:avLst/>
          </a:prstGeom>
          <a:solidFill>
            <a:srgbClr val="FF0000"/>
          </a:solidFill>
          <a:ln w="9525">
            <a:solidFill>
              <a:schemeClr val="tx1"/>
            </a:solidFill>
            <a:prstDash val="dash"/>
            <a:miter lim="800000"/>
            <a:headEnd/>
            <a:tailEnd/>
          </a:ln>
        </p:spPr>
        <p:txBody>
          <a:bodyPr wrap="none" anchor="ctr"/>
          <a:lstStyle/>
          <a:p>
            <a:pPr algn="ctr"/>
            <a:endParaRPr lang="en-US"/>
          </a:p>
        </p:txBody>
      </p:sp>
      <p:sp>
        <p:nvSpPr>
          <p:cNvPr id="54291" name="Rectangle 41"/>
          <p:cNvSpPr>
            <a:spLocks noChangeArrowheads="1"/>
          </p:cNvSpPr>
          <p:nvPr/>
        </p:nvSpPr>
        <p:spPr bwMode="auto">
          <a:xfrm>
            <a:off x="6310313" y="2792413"/>
            <a:ext cx="703262" cy="225425"/>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54292" name="Rectangle 42"/>
          <p:cNvSpPr>
            <a:spLocks noChangeArrowheads="1"/>
          </p:cNvSpPr>
          <p:nvPr/>
        </p:nvSpPr>
        <p:spPr bwMode="auto">
          <a:xfrm>
            <a:off x="6310313" y="2320925"/>
            <a:ext cx="695325" cy="415925"/>
          </a:xfrm>
          <a:prstGeom prst="rect">
            <a:avLst/>
          </a:prstGeom>
          <a:solidFill>
            <a:schemeClr val="bg1"/>
          </a:solidFill>
          <a:ln w="9525">
            <a:solidFill>
              <a:schemeClr val="tx1"/>
            </a:solidFill>
            <a:miter lim="800000"/>
            <a:headEnd/>
            <a:tailEnd/>
          </a:ln>
        </p:spPr>
        <p:txBody>
          <a:bodyPr wrap="none" anchor="ctr"/>
          <a:lstStyle/>
          <a:p>
            <a:pPr algn="ctr"/>
            <a:r>
              <a:rPr lang="en-US" sz="1200">
                <a:latin typeface="Arial" charset="0"/>
              </a:rPr>
              <a:t>controller</a:t>
            </a:r>
          </a:p>
        </p:txBody>
      </p:sp>
      <p:sp>
        <p:nvSpPr>
          <p:cNvPr id="54293" name="Line 43"/>
          <p:cNvSpPr>
            <a:spLocks noChangeShapeType="1"/>
          </p:cNvSpPr>
          <p:nvPr/>
        </p:nvSpPr>
        <p:spPr bwMode="auto">
          <a:xfrm>
            <a:off x="6221413" y="2074863"/>
            <a:ext cx="1438275" cy="0"/>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4" name="Line 44"/>
          <p:cNvSpPr>
            <a:spLocks noChangeShapeType="1"/>
          </p:cNvSpPr>
          <p:nvPr/>
        </p:nvSpPr>
        <p:spPr bwMode="auto">
          <a:xfrm flipV="1">
            <a:off x="6638925" y="2081213"/>
            <a:ext cx="0" cy="239712"/>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5" name="Rectangle 45"/>
          <p:cNvSpPr>
            <a:spLocks noChangeArrowheads="1"/>
          </p:cNvSpPr>
          <p:nvPr/>
        </p:nvSpPr>
        <p:spPr bwMode="auto">
          <a:xfrm>
            <a:off x="6103938" y="1520825"/>
            <a:ext cx="695325" cy="415925"/>
          </a:xfrm>
          <a:prstGeom prst="rect">
            <a:avLst/>
          </a:prstGeom>
          <a:solidFill>
            <a:schemeClr val="bg1"/>
          </a:solidFill>
          <a:ln w="9525">
            <a:solidFill>
              <a:srgbClr val="C0C0C0"/>
            </a:solidFill>
            <a:miter lim="800000"/>
            <a:headEnd/>
            <a:tailEnd/>
          </a:ln>
        </p:spPr>
        <p:txBody>
          <a:bodyPr wrap="none" anchor="ctr"/>
          <a:lstStyle/>
          <a:p>
            <a:pPr algn="ctr"/>
            <a:endParaRPr lang="en-US" sz="1400">
              <a:latin typeface="Arial" charset="0"/>
            </a:endParaRPr>
          </a:p>
        </p:txBody>
      </p:sp>
      <p:sp>
        <p:nvSpPr>
          <p:cNvPr id="54296" name="Rectangle 46"/>
          <p:cNvSpPr>
            <a:spLocks noChangeArrowheads="1"/>
          </p:cNvSpPr>
          <p:nvPr/>
        </p:nvSpPr>
        <p:spPr bwMode="auto">
          <a:xfrm>
            <a:off x="6970713" y="1522413"/>
            <a:ext cx="695325" cy="415925"/>
          </a:xfrm>
          <a:prstGeom prst="rect">
            <a:avLst/>
          </a:prstGeom>
          <a:solidFill>
            <a:schemeClr val="bg1"/>
          </a:solidFill>
          <a:ln w="9525">
            <a:solidFill>
              <a:srgbClr val="C0C0C0"/>
            </a:solidFill>
            <a:miter lim="800000"/>
            <a:headEnd/>
            <a:tailEnd/>
          </a:ln>
        </p:spPr>
        <p:txBody>
          <a:bodyPr wrap="none" anchor="ctr"/>
          <a:lstStyle/>
          <a:p>
            <a:pPr algn="ctr"/>
            <a:endParaRPr lang="en-US" sz="1400">
              <a:latin typeface="Arial" charset="0"/>
            </a:endParaRPr>
          </a:p>
        </p:txBody>
      </p:sp>
      <p:sp>
        <p:nvSpPr>
          <p:cNvPr id="54297" name="Line 47"/>
          <p:cNvSpPr>
            <a:spLocks noChangeShapeType="1"/>
          </p:cNvSpPr>
          <p:nvPr/>
        </p:nvSpPr>
        <p:spPr bwMode="auto">
          <a:xfrm flipH="1" flipV="1">
            <a:off x="6426200" y="1936750"/>
            <a:ext cx="1588" cy="13811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8" name="Line 48"/>
          <p:cNvSpPr>
            <a:spLocks noChangeShapeType="1"/>
          </p:cNvSpPr>
          <p:nvPr/>
        </p:nvSpPr>
        <p:spPr bwMode="auto">
          <a:xfrm flipH="1" flipV="1">
            <a:off x="7350125" y="1939925"/>
            <a:ext cx="0" cy="136525"/>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9" name="Text Box 49"/>
          <p:cNvSpPr txBox="1">
            <a:spLocks noChangeArrowheads="1"/>
          </p:cNvSpPr>
          <p:nvPr/>
        </p:nvSpPr>
        <p:spPr bwMode="auto">
          <a:xfrm>
            <a:off x="1935163" y="3059113"/>
            <a:ext cx="1335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600">
                <a:latin typeface="Arial" charset="0"/>
              </a:rPr>
              <a:t>sending host</a:t>
            </a:r>
          </a:p>
        </p:txBody>
      </p:sp>
      <p:sp>
        <p:nvSpPr>
          <p:cNvPr id="54300" name="Text Box 50"/>
          <p:cNvSpPr txBox="1">
            <a:spLocks noChangeArrowheads="1"/>
          </p:cNvSpPr>
          <p:nvPr/>
        </p:nvSpPr>
        <p:spPr bwMode="auto">
          <a:xfrm>
            <a:off x="5727700" y="3057525"/>
            <a:ext cx="1438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600">
                <a:latin typeface="Arial" charset="0"/>
              </a:rPr>
              <a:t>receiving host</a:t>
            </a:r>
          </a:p>
        </p:txBody>
      </p:sp>
      <p:sp>
        <p:nvSpPr>
          <p:cNvPr id="54301" name="Rectangle 51"/>
          <p:cNvSpPr>
            <a:spLocks noChangeArrowheads="1"/>
          </p:cNvSpPr>
          <p:nvPr/>
        </p:nvSpPr>
        <p:spPr bwMode="auto">
          <a:xfrm>
            <a:off x="1512888" y="1966913"/>
            <a:ext cx="717550" cy="169862"/>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54302" name="Text Box 52"/>
          <p:cNvSpPr txBox="1">
            <a:spLocks noChangeArrowheads="1"/>
          </p:cNvSpPr>
          <p:nvPr/>
        </p:nvSpPr>
        <p:spPr bwMode="auto">
          <a:xfrm>
            <a:off x="1476375" y="1922463"/>
            <a:ext cx="825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datagram</a:t>
            </a:r>
          </a:p>
        </p:txBody>
      </p:sp>
      <p:sp>
        <p:nvSpPr>
          <p:cNvPr id="54303" name="Line 53"/>
          <p:cNvSpPr>
            <a:spLocks noChangeShapeType="1"/>
          </p:cNvSpPr>
          <p:nvPr/>
        </p:nvSpPr>
        <p:spPr bwMode="auto">
          <a:xfrm>
            <a:off x="5961063" y="1870075"/>
            <a:ext cx="0" cy="39211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304" name="Rectangle 54"/>
          <p:cNvSpPr>
            <a:spLocks noChangeArrowheads="1"/>
          </p:cNvSpPr>
          <p:nvPr/>
        </p:nvSpPr>
        <p:spPr bwMode="auto">
          <a:xfrm>
            <a:off x="5422900" y="1985963"/>
            <a:ext cx="715963" cy="169862"/>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54305" name="Text Box 55"/>
          <p:cNvSpPr txBox="1">
            <a:spLocks noChangeArrowheads="1"/>
          </p:cNvSpPr>
          <p:nvPr/>
        </p:nvSpPr>
        <p:spPr bwMode="auto">
          <a:xfrm>
            <a:off x="5386388" y="1941513"/>
            <a:ext cx="823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datagram</a:t>
            </a:r>
          </a:p>
        </p:txBody>
      </p:sp>
      <p:sp>
        <p:nvSpPr>
          <p:cNvPr id="54306" name="Freeform 56"/>
          <p:cNvSpPr>
            <a:spLocks/>
          </p:cNvSpPr>
          <p:nvPr/>
        </p:nvSpPr>
        <p:spPr bwMode="auto">
          <a:xfrm>
            <a:off x="2768600" y="2903538"/>
            <a:ext cx="3883025" cy="447675"/>
          </a:xfrm>
          <a:custGeom>
            <a:avLst/>
            <a:gdLst>
              <a:gd name="T0" fmla="*/ 0 w 2597"/>
              <a:gd name="T1" fmla="*/ 0 h 384"/>
              <a:gd name="T2" fmla="*/ 0 w 2597"/>
              <a:gd name="T3" fmla="*/ 2147483647 h 384"/>
              <a:gd name="T4" fmla="*/ 2147483647 w 2597"/>
              <a:gd name="T5" fmla="*/ 2147483647 h 384"/>
              <a:gd name="T6" fmla="*/ 2147483647 w 2597"/>
              <a:gd name="T7" fmla="*/ 2147483647 h 384"/>
              <a:gd name="T8" fmla="*/ 0 60000 65536"/>
              <a:gd name="T9" fmla="*/ 0 60000 65536"/>
              <a:gd name="T10" fmla="*/ 0 60000 65536"/>
              <a:gd name="T11" fmla="*/ 0 60000 65536"/>
              <a:gd name="T12" fmla="*/ 0 w 2597"/>
              <a:gd name="T13" fmla="*/ 0 h 384"/>
              <a:gd name="T14" fmla="*/ 2597 w 2597"/>
              <a:gd name="T15" fmla="*/ 384 h 384"/>
            </a:gdLst>
            <a:ahLst/>
            <a:cxnLst>
              <a:cxn ang="T8">
                <a:pos x="T0" y="T1"/>
              </a:cxn>
              <a:cxn ang="T9">
                <a:pos x="T2" y="T3"/>
              </a:cxn>
              <a:cxn ang="T10">
                <a:pos x="T4" y="T5"/>
              </a:cxn>
              <a:cxn ang="T11">
                <a:pos x="T6" y="T7"/>
              </a:cxn>
            </a:cxnLst>
            <a:rect l="T12" t="T13" r="T14" b="T15"/>
            <a:pathLst>
              <a:path w="2597" h="384">
                <a:moveTo>
                  <a:pt x="0" y="0"/>
                </a:moveTo>
                <a:lnTo>
                  <a:pt x="0" y="384"/>
                </a:lnTo>
                <a:lnTo>
                  <a:pt x="2597" y="384"/>
                </a:lnTo>
                <a:lnTo>
                  <a:pt x="2597" y="18"/>
                </a:lnTo>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307" name="Rectangle 57"/>
          <p:cNvSpPr>
            <a:spLocks noChangeArrowheads="1"/>
          </p:cNvSpPr>
          <p:nvPr/>
        </p:nvSpPr>
        <p:spPr bwMode="auto">
          <a:xfrm>
            <a:off x="4681538" y="3419475"/>
            <a:ext cx="717550" cy="169863"/>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54308" name="Text Box 58"/>
          <p:cNvSpPr txBox="1">
            <a:spLocks noChangeArrowheads="1"/>
          </p:cNvSpPr>
          <p:nvPr/>
        </p:nvSpPr>
        <p:spPr bwMode="auto">
          <a:xfrm>
            <a:off x="4654550" y="3375025"/>
            <a:ext cx="823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datagram</a:t>
            </a:r>
          </a:p>
        </p:txBody>
      </p:sp>
      <p:sp>
        <p:nvSpPr>
          <p:cNvPr id="54309" name="Line 59"/>
          <p:cNvSpPr>
            <a:spLocks noChangeShapeType="1"/>
          </p:cNvSpPr>
          <p:nvPr/>
        </p:nvSpPr>
        <p:spPr bwMode="auto">
          <a:xfrm>
            <a:off x="5654675" y="3511550"/>
            <a:ext cx="2762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10" name="Text Box 60"/>
          <p:cNvSpPr txBox="1">
            <a:spLocks noChangeArrowheads="1"/>
          </p:cNvSpPr>
          <p:nvPr/>
        </p:nvSpPr>
        <p:spPr bwMode="auto">
          <a:xfrm>
            <a:off x="2244725" y="3668713"/>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600">
                <a:latin typeface="Arial "/>
              </a:rPr>
              <a:t>frame</a:t>
            </a:r>
          </a:p>
        </p:txBody>
      </p:sp>
      <p:sp>
        <p:nvSpPr>
          <p:cNvPr id="54311" name="Line 61"/>
          <p:cNvSpPr>
            <a:spLocks noChangeShapeType="1"/>
          </p:cNvSpPr>
          <p:nvPr/>
        </p:nvSpPr>
        <p:spPr bwMode="auto">
          <a:xfrm flipV="1">
            <a:off x="2873375" y="3575050"/>
            <a:ext cx="1155700" cy="212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Outline</a:t>
            </a:r>
          </a:p>
        </p:txBody>
      </p:sp>
      <p:sp>
        <p:nvSpPr>
          <p:cNvPr id="55299" name="Rectangle 3"/>
          <p:cNvSpPr>
            <a:spLocks noGrp="1" noChangeArrowheads="1"/>
          </p:cNvSpPr>
          <p:nvPr>
            <p:ph sz="half" idx="1"/>
          </p:nvPr>
        </p:nvSpPr>
        <p:spPr>
          <a:xfrm>
            <a:off x="304800" y="1524000"/>
            <a:ext cx="4495800" cy="4800600"/>
          </a:xfrm>
        </p:spPr>
        <p:txBody>
          <a:bodyPr/>
          <a:lstStyle/>
          <a:p>
            <a:pPr>
              <a:buFont typeface="Wingdings" pitchFamily="2" charset="2"/>
              <a:buNone/>
            </a:pPr>
            <a:r>
              <a:rPr lang="en-US" sz="2400" smtClean="0"/>
              <a:t>5.1 Introduction and services</a:t>
            </a:r>
          </a:p>
          <a:p>
            <a:pPr>
              <a:buFont typeface="Wingdings" pitchFamily="2" charset="2"/>
              <a:buNone/>
            </a:pPr>
            <a:r>
              <a:rPr lang="en-US" sz="2400" smtClean="0">
                <a:solidFill>
                  <a:srgbClr val="FF0000"/>
                </a:solidFill>
              </a:rPr>
              <a:t>5.2 Error detection &amp; correction </a:t>
            </a:r>
          </a:p>
          <a:p>
            <a:pPr>
              <a:buFont typeface="Wingdings" pitchFamily="2" charset="2"/>
              <a:buNone/>
            </a:pPr>
            <a:r>
              <a:rPr lang="en-US" sz="2400" smtClean="0"/>
              <a:t>5.4 Link-layer Addressing &amp; ARP</a:t>
            </a:r>
          </a:p>
          <a:p>
            <a:pPr>
              <a:buFont typeface="Arial" charset="0"/>
              <a:buNone/>
            </a:pPr>
            <a:r>
              <a:rPr lang="en-US" sz="2400" smtClean="0"/>
              <a:t>5.3 Multiple access protocols</a:t>
            </a:r>
          </a:p>
          <a:p>
            <a:pPr>
              <a:buFont typeface="Wingdings" pitchFamily="2" charset="2"/>
              <a:buNone/>
            </a:pPr>
            <a:r>
              <a:rPr lang="en-US" sz="2400" smtClean="0"/>
              <a:t>5.5 Ethernet</a:t>
            </a:r>
          </a:p>
          <a:p>
            <a:pPr>
              <a:buFont typeface="Arial" charset="0"/>
              <a:buNone/>
            </a:pPr>
            <a:r>
              <a:rPr lang="en-US" sz="2400" smtClean="0"/>
              <a:t>6.3 IEEE 802.11 wireless LANs (“Wi-Fi”)</a:t>
            </a:r>
          </a:p>
          <a:p>
            <a:pPr>
              <a:buFont typeface="Wingdings" pitchFamily="2" charset="2"/>
              <a:buNone/>
            </a:pPr>
            <a:endParaRPr lang="en-US" sz="2400" smtClean="0"/>
          </a:p>
          <a:p>
            <a:pPr>
              <a:buFont typeface="Wingdings" pitchFamily="2" charset="2"/>
              <a:buNone/>
            </a:pPr>
            <a:endParaRPr lang="en-US" sz="2400" smtClean="0"/>
          </a:p>
        </p:txBody>
      </p:sp>
      <p:sp>
        <p:nvSpPr>
          <p:cNvPr id="296964" name="Rectangle 4"/>
          <p:cNvSpPr>
            <a:spLocks noGrp="1" noChangeArrowheads="1"/>
          </p:cNvSpPr>
          <p:nvPr>
            <p:ph sz="half" idx="2"/>
          </p:nvPr>
        </p:nvSpPr>
        <p:spPr>
          <a:xfrm>
            <a:off x="5013325" y="1600200"/>
            <a:ext cx="4054475" cy="4648200"/>
          </a:xfrm>
        </p:spPr>
        <p:txBody>
          <a:bodyPr/>
          <a:lstStyle/>
          <a:p>
            <a:pPr>
              <a:buFont typeface="Wingdings" pitchFamily="2" charset="2"/>
              <a:buNone/>
              <a:defRPr/>
            </a:pPr>
            <a:r>
              <a:rPr lang="en-US" sz="2400" dirty="0" smtClean="0">
                <a:solidFill>
                  <a:schemeClr val="bg2">
                    <a:lumMod val="90000"/>
                  </a:schemeClr>
                </a:solidFill>
              </a:rPr>
              <a:t>Not covered </a:t>
            </a:r>
          </a:p>
          <a:p>
            <a:pPr>
              <a:buFont typeface="Wingdings" pitchFamily="2" charset="2"/>
              <a:buNone/>
              <a:defRPr/>
            </a:pPr>
            <a:endParaRPr lang="en-US" sz="2400" dirty="0" smtClean="0">
              <a:solidFill>
                <a:schemeClr val="bg2">
                  <a:lumMod val="90000"/>
                </a:schemeClr>
              </a:solidFill>
            </a:endParaRPr>
          </a:p>
          <a:p>
            <a:pPr>
              <a:buFont typeface="Wingdings" pitchFamily="2" charset="2"/>
              <a:buNone/>
              <a:defRPr/>
            </a:pPr>
            <a:r>
              <a:rPr lang="en-US" sz="2400" dirty="0" smtClean="0">
                <a:solidFill>
                  <a:schemeClr val="bg2">
                    <a:lumMod val="90000"/>
                  </a:schemeClr>
                </a:solidFill>
              </a:rPr>
              <a:t>5.6 </a:t>
            </a:r>
            <a:r>
              <a:rPr lang="en-US" sz="2400" dirty="0">
                <a:solidFill>
                  <a:schemeClr val="bg2">
                    <a:lumMod val="90000"/>
                  </a:schemeClr>
                </a:solidFill>
              </a:rPr>
              <a:t>Link-layer switches</a:t>
            </a:r>
          </a:p>
          <a:p>
            <a:pPr>
              <a:buFont typeface="Wingdings" pitchFamily="2" charset="2"/>
              <a:buNone/>
              <a:defRPr/>
            </a:pPr>
            <a:r>
              <a:rPr lang="en-US" sz="2400" dirty="0">
                <a:solidFill>
                  <a:schemeClr val="bg2">
                    <a:lumMod val="90000"/>
                  </a:schemeClr>
                </a:solidFill>
              </a:rPr>
              <a:t>5.7 PPP</a:t>
            </a:r>
          </a:p>
          <a:p>
            <a:pPr>
              <a:buFont typeface="Wingdings" pitchFamily="2" charset="2"/>
              <a:buNone/>
              <a:defRPr/>
            </a:pPr>
            <a:r>
              <a:rPr lang="en-US" sz="2400" dirty="0">
                <a:solidFill>
                  <a:schemeClr val="bg2">
                    <a:lumMod val="90000"/>
                  </a:schemeClr>
                </a:solidFill>
              </a:rPr>
              <a:t>5.8 Link virtualization: MPLS</a:t>
            </a:r>
          </a:p>
          <a:p>
            <a:pPr>
              <a:buFont typeface="Wingdings" pitchFamily="2" charset="2"/>
              <a:buNone/>
              <a:defRPr/>
            </a:pPr>
            <a:endParaRPr lang="en-US" sz="2400" dirty="0">
              <a:solidFill>
                <a:schemeClr val="bg2">
                  <a:lumMod val="9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b="1" dirty="0" smtClean="0"/>
              <a:t>Chapter 5: The Data Link Layer</a:t>
            </a:r>
          </a:p>
        </p:txBody>
      </p:sp>
      <p:sp>
        <p:nvSpPr>
          <p:cNvPr id="35843" name="Rectangle 3"/>
          <p:cNvSpPr>
            <a:spLocks noGrp="1" noChangeArrowheads="1"/>
          </p:cNvSpPr>
          <p:nvPr>
            <p:ph sz="half" idx="1"/>
          </p:nvPr>
        </p:nvSpPr>
        <p:spPr>
          <a:xfrm>
            <a:off x="838200" y="1524000"/>
            <a:ext cx="7305675" cy="4648200"/>
          </a:xfrm>
        </p:spPr>
        <p:txBody>
          <a:bodyPr/>
          <a:lstStyle/>
          <a:p>
            <a:pPr>
              <a:buFont typeface="Wingdings" pitchFamily="2" charset="2"/>
              <a:buNone/>
            </a:pPr>
            <a:r>
              <a:rPr lang="en-US" u="sng" dirty="0" smtClean="0">
                <a:solidFill>
                  <a:srgbClr val="FF0000"/>
                </a:solidFill>
                <a:latin typeface="Arial "/>
              </a:rPr>
              <a:t>Our goals:</a:t>
            </a:r>
            <a:r>
              <a:rPr lang="en-US" sz="2400" dirty="0" smtClean="0">
                <a:latin typeface="Arial "/>
              </a:rPr>
              <a:t> </a:t>
            </a:r>
          </a:p>
          <a:p>
            <a:r>
              <a:rPr lang="en-US" sz="2400" dirty="0" smtClean="0">
                <a:latin typeface="Arial "/>
              </a:rPr>
              <a:t>understand principles behind data link layer services:</a:t>
            </a:r>
          </a:p>
          <a:p>
            <a:pPr lvl="1"/>
            <a:r>
              <a:rPr lang="en-US" sz="2000" dirty="0" smtClean="0">
                <a:latin typeface="Arial "/>
              </a:rPr>
              <a:t>error detection, correction</a:t>
            </a:r>
          </a:p>
          <a:p>
            <a:pPr lvl="1"/>
            <a:r>
              <a:rPr lang="en-US" sz="2000" dirty="0" smtClean="0">
                <a:latin typeface="Arial "/>
              </a:rPr>
              <a:t>sharing a broadcast channel: multiple access</a:t>
            </a:r>
          </a:p>
          <a:p>
            <a:pPr lvl="1"/>
            <a:r>
              <a:rPr lang="en-US" sz="2000" dirty="0" smtClean="0">
                <a:latin typeface="Arial "/>
              </a:rPr>
              <a:t>link layer addressing</a:t>
            </a:r>
          </a:p>
          <a:p>
            <a:pPr lvl="1"/>
            <a:r>
              <a:rPr lang="en-US" sz="2000" dirty="0" smtClean="0">
                <a:latin typeface="Arial "/>
              </a:rPr>
              <a:t>reliable data transfer, flow control: </a:t>
            </a:r>
            <a:r>
              <a:rPr lang="en-US" sz="2000" i="1" dirty="0" smtClean="0">
                <a:solidFill>
                  <a:srgbClr val="000099"/>
                </a:solidFill>
                <a:latin typeface="Arial "/>
              </a:rPr>
              <a:t>done!</a:t>
            </a:r>
            <a:endParaRPr lang="en-US" sz="2000" dirty="0" smtClean="0">
              <a:solidFill>
                <a:srgbClr val="000099"/>
              </a:solidFill>
              <a:latin typeface="Arial "/>
            </a:endParaRPr>
          </a:p>
          <a:p>
            <a:r>
              <a:rPr lang="en-US" sz="2400" dirty="0" smtClean="0">
                <a:latin typeface="Arial "/>
              </a:rPr>
              <a:t>instantiation and implementation of various link layer technologies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457200"/>
            <a:ext cx="7772400" cy="1143000"/>
          </a:xfrm>
        </p:spPr>
        <p:txBody>
          <a:bodyPr/>
          <a:lstStyle/>
          <a:p>
            <a:r>
              <a:rPr lang="en-US" b="1" dirty="0"/>
              <a:t>Error Correcting/Detecting Codes</a:t>
            </a:r>
            <a:endParaRPr lang="en-US" dirty="0" smtClean="0"/>
          </a:p>
        </p:txBody>
      </p:sp>
      <p:sp>
        <p:nvSpPr>
          <p:cNvPr id="2" name="Rectangle 1"/>
          <p:cNvSpPr/>
          <p:nvPr/>
        </p:nvSpPr>
        <p:spPr>
          <a:xfrm>
            <a:off x="533400" y="1600200"/>
            <a:ext cx="8001000" cy="3785652"/>
          </a:xfrm>
          <a:prstGeom prst="rect">
            <a:avLst/>
          </a:prstGeom>
        </p:spPr>
        <p:txBody>
          <a:bodyPr wrap="square">
            <a:spAutoFit/>
          </a:bodyPr>
          <a:lstStyle/>
          <a:p>
            <a:pPr marL="457200" indent="-457200" algn="just">
              <a:buFont typeface="Arial" pitchFamily="34" charset="0"/>
              <a:buChar char="•"/>
            </a:pPr>
            <a:r>
              <a:rPr lang="en-US" dirty="0" smtClean="0">
                <a:latin typeface="Arial "/>
              </a:rPr>
              <a:t>Detecting </a:t>
            </a:r>
            <a:r>
              <a:rPr lang="en-US" dirty="0">
                <a:latin typeface="Arial "/>
              </a:rPr>
              <a:t>and correcting errors </a:t>
            </a:r>
            <a:r>
              <a:rPr lang="en-US" dirty="0" smtClean="0">
                <a:latin typeface="Arial "/>
              </a:rPr>
              <a:t>requires redundancy </a:t>
            </a:r>
            <a:r>
              <a:rPr lang="en-US" dirty="0">
                <a:latin typeface="Arial "/>
              </a:rPr>
              <a:t>- sending additional </a:t>
            </a:r>
            <a:r>
              <a:rPr lang="en-US" dirty="0" smtClean="0">
                <a:latin typeface="Arial "/>
              </a:rPr>
              <a:t>information along </a:t>
            </a:r>
            <a:r>
              <a:rPr lang="en-US" dirty="0">
                <a:latin typeface="Arial "/>
              </a:rPr>
              <a:t>with the data</a:t>
            </a:r>
            <a:r>
              <a:rPr lang="en-US" dirty="0" smtClean="0">
                <a:latin typeface="Arial "/>
              </a:rPr>
              <a:t>.</a:t>
            </a:r>
          </a:p>
          <a:p>
            <a:pPr marL="457200" indent="-457200" algn="just">
              <a:buFont typeface="Arial" pitchFamily="34" charset="0"/>
              <a:buChar char="•"/>
            </a:pPr>
            <a:endParaRPr lang="en-US" dirty="0">
              <a:latin typeface="Arial "/>
            </a:endParaRPr>
          </a:p>
          <a:p>
            <a:pPr marL="457200" indent="-457200" algn="just">
              <a:buFont typeface="Arial" pitchFamily="34" charset="0"/>
              <a:buChar char="•"/>
            </a:pPr>
            <a:r>
              <a:rPr lang="en-US" dirty="0" smtClean="0">
                <a:latin typeface="Arial "/>
              </a:rPr>
              <a:t>Two </a:t>
            </a:r>
            <a:r>
              <a:rPr lang="en-US" dirty="0">
                <a:latin typeface="Arial "/>
              </a:rPr>
              <a:t>basic strategies</a:t>
            </a:r>
            <a:r>
              <a:rPr lang="en-US" dirty="0" smtClean="0">
                <a:latin typeface="Arial "/>
              </a:rPr>
              <a:t>:</a:t>
            </a:r>
          </a:p>
          <a:p>
            <a:pPr algn="just"/>
            <a:endParaRPr lang="en-US" dirty="0">
              <a:latin typeface="Arial "/>
            </a:endParaRPr>
          </a:p>
          <a:p>
            <a:pPr marL="800100" lvl="1" indent="-342900" algn="just">
              <a:buFont typeface="Arial" pitchFamily="34" charset="0"/>
              <a:buChar char="•"/>
            </a:pPr>
            <a:r>
              <a:rPr lang="en-US" sz="2000" b="1" dirty="0" smtClean="0">
                <a:solidFill>
                  <a:srgbClr val="FF0000"/>
                </a:solidFill>
                <a:latin typeface="Arial "/>
              </a:rPr>
              <a:t>Error </a:t>
            </a:r>
            <a:r>
              <a:rPr lang="en-US" sz="2000" b="1" dirty="0">
                <a:solidFill>
                  <a:srgbClr val="FF0000"/>
                </a:solidFill>
                <a:latin typeface="Arial "/>
              </a:rPr>
              <a:t>Correcting Codes: </a:t>
            </a:r>
            <a:r>
              <a:rPr lang="en-US" sz="2000" dirty="0">
                <a:latin typeface="Arial "/>
              </a:rPr>
              <a:t>Include </a:t>
            </a:r>
            <a:r>
              <a:rPr lang="en-US" sz="2000" dirty="0" smtClean="0">
                <a:latin typeface="Arial "/>
              </a:rPr>
              <a:t>enough redundancy to detect and correct errors</a:t>
            </a:r>
            <a:r>
              <a:rPr lang="en-US" sz="2000" dirty="0">
                <a:latin typeface="Arial "/>
              </a:rPr>
              <a:t>. </a:t>
            </a:r>
            <a:r>
              <a:rPr lang="en-US" sz="2000" dirty="0" smtClean="0">
                <a:latin typeface="Arial "/>
              </a:rPr>
              <a:t>(FEC</a:t>
            </a:r>
            <a:r>
              <a:rPr lang="en-US" sz="2000" dirty="0">
                <a:latin typeface="Arial "/>
              </a:rPr>
              <a:t>, Forward Error </a:t>
            </a:r>
            <a:r>
              <a:rPr lang="en-US" sz="2000" dirty="0" smtClean="0">
                <a:latin typeface="Arial "/>
              </a:rPr>
              <a:t>Correction)</a:t>
            </a:r>
          </a:p>
          <a:p>
            <a:pPr lvl="1" algn="just"/>
            <a:endParaRPr lang="en-US" sz="2000" dirty="0" smtClean="0">
              <a:latin typeface="Arial "/>
            </a:endParaRPr>
          </a:p>
          <a:p>
            <a:pPr marL="800100" lvl="1" indent="-342900" algn="just">
              <a:buFont typeface="Arial" pitchFamily="34" charset="0"/>
              <a:buChar char="•"/>
            </a:pPr>
            <a:r>
              <a:rPr lang="en-US" sz="2000" b="1" dirty="0" smtClean="0">
                <a:solidFill>
                  <a:srgbClr val="FF0000"/>
                </a:solidFill>
                <a:latin typeface="Arial "/>
              </a:rPr>
              <a:t>Error </a:t>
            </a:r>
            <a:r>
              <a:rPr lang="en-US" sz="2000" b="1" dirty="0">
                <a:solidFill>
                  <a:srgbClr val="FF0000"/>
                </a:solidFill>
                <a:latin typeface="Arial "/>
              </a:rPr>
              <a:t>Detecting </a:t>
            </a:r>
            <a:r>
              <a:rPr lang="en-US" sz="2000" b="1" dirty="0" smtClean="0">
                <a:solidFill>
                  <a:srgbClr val="FF0000"/>
                </a:solidFill>
                <a:latin typeface="Arial "/>
              </a:rPr>
              <a:t>Codes </a:t>
            </a:r>
            <a:r>
              <a:rPr lang="en-US" sz="2000" dirty="0" smtClean="0">
                <a:latin typeface="Arial "/>
              </a:rPr>
              <a:t>: </a:t>
            </a:r>
            <a:r>
              <a:rPr lang="en-US" sz="2000" dirty="0">
                <a:latin typeface="Arial "/>
              </a:rPr>
              <a:t>Include enough redundancy bits </a:t>
            </a:r>
            <a:r>
              <a:rPr lang="en-US" sz="2000" dirty="0" smtClean="0">
                <a:latin typeface="Arial "/>
              </a:rPr>
              <a:t>to detect </a:t>
            </a:r>
            <a:r>
              <a:rPr lang="en-US" sz="2000" dirty="0">
                <a:latin typeface="Arial "/>
              </a:rPr>
              <a:t>errors and use ACKs and </a:t>
            </a:r>
            <a:r>
              <a:rPr lang="en-US" sz="2000" dirty="0" smtClean="0">
                <a:latin typeface="Arial "/>
              </a:rPr>
              <a:t>retransmissions to </a:t>
            </a:r>
            <a:r>
              <a:rPr lang="en-US" sz="2000" dirty="0">
                <a:latin typeface="Arial "/>
              </a:rPr>
              <a:t>recover from the errors.</a:t>
            </a:r>
          </a:p>
        </p:txBody>
      </p:sp>
    </p:spTree>
    <p:extLst>
      <p:ext uri="{BB962C8B-B14F-4D97-AF65-F5344CB8AC3E}">
        <p14:creationId xmlns:p14="http://schemas.microsoft.com/office/powerpoint/2010/main" val="3915110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457200"/>
            <a:ext cx="7772400" cy="1143000"/>
          </a:xfrm>
        </p:spPr>
        <p:txBody>
          <a:bodyPr/>
          <a:lstStyle/>
          <a:p>
            <a:r>
              <a:rPr lang="en-US" b="1" dirty="0"/>
              <a:t>Modeling errors</a:t>
            </a:r>
            <a:endParaRPr lang="en-US" dirty="0" smtClean="0"/>
          </a:p>
        </p:txBody>
      </p:sp>
      <p:sp>
        <p:nvSpPr>
          <p:cNvPr id="2" name="Rectangle 1"/>
          <p:cNvSpPr/>
          <p:nvPr/>
        </p:nvSpPr>
        <p:spPr>
          <a:xfrm>
            <a:off x="533400" y="1600200"/>
            <a:ext cx="8001000" cy="4247317"/>
          </a:xfrm>
          <a:prstGeom prst="rect">
            <a:avLst/>
          </a:prstGeom>
        </p:spPr>
        <p:txBody>
          <a:bodyPr wrap="square">
            <a:spAutoFit/>
          </a:bodyPr>
          <a:lstStyle/>
          <a:p>
            <a:pPr marL="457200" indent="-457200" algn="just">
              <a:spcBef>
                <a:spcPts val="1200"/>
              </a:spcBef>
              <a:buFont typeface="Arial" pitchFamily="34" charset="0"/>
              <a:buChar char="•"/>
            </a:pPr>
            <a:r>
              <a:rPr lang="en-US" dirty="0" smtClean="0">
                <a:latin typeface="Arial "/>
              </a:rPr>
              <a:t>One </a:t>
            </a:r>
            <a:r>
              <a:rPr lang="en-US" dirty="0">
                <a:latin typeface="Arial "/>
              </a:rPr>
              <a:t>model is that errors are caused by </a:t>
            </a:r>
            <a:r>
              <a:rPr lang="en-US" dirty="0" smtClean="0">
                <a:latin typeface="Arial "/>
              </a:rPr>
              <a:t>extreme values </a:t>
            </a:r>
            <a:r>
              <a:rPr lang="en-US" dirty="0">
                <a:latin typeface="Arial "/>
              </a:rPr>
              <a:t>of thermal noise that overwhelm </a:t>
            </a:r>
            <a:r>
              <a:rPr lang="en-US" dirty="0" smtClean="0">
                <a:latin typeface="Arial "/>
              </a:rPr>
              <a:t>the signal </a:t>
            </a:r>
            <a:r>
              <a:rPr lang="en-US" dirty="0">
                <a:latin typeface="Arial "/>
              </a:rPr>
              <a:t>briefly and occasionally, giving rise </a:t>
            </a:r>
            <a:r>
              <a:rPr lang="en-US" dirty="0" smtClean="0">
                <a:latin typeface="Arial "/>
              </a:rPr>
              <a:t>to isolated </a:t>
            </a:r>
            <a:r>
              <a:rPr lang="en-US" dirty="0">
                <a:solidFill>
                  <a:srgbClr val="FF0000"/>
                </a:solidFill>
                <a:latin typeface="Arial "/>
              </a:rPr>
              <a:t>single-bit errors.</a:t>
            </a:r>
          </a:p>
          <a:p>
            <a:pPr marL="457200" indent="-457200" algn="just">
              <a:spcBef>
                <a:spcPts val="1200"/>
              </a:spcBef>
              <a:buFont typeface="Arial" pitchFamily="34" charset="0"/>
              <a:buChar char="•"/>
            </a:pPr>
            <a:r>
              <a:rPr lang="en-US" dirty="0" smtClean="0">
                <a:latin typeface="Arial "/>
              </a:rPr>
              <a:t>Another </a:t>
            </a:r>
            <a:r>
              <a:rPr lang="en-US" dirty="0">
                <a:latin typeface="Arial "/>
              </a:rPr>
              <a:t>model is that errors tend to come </a:t>
            </a:r>
            <a:r>
              <a:rPr lang="en-US" dirty="0" smtClean="0">
                <a:latin typeface="Arial "/>
              </a:rPr>
              <a:t>in </a:t>
            </a:r>
            <a:r>
              <a:rPr lang="en-US" dirty="0" smtClean="0">
                <a:solidFill>
                  <a:srgbClr val="FF0000"/>
                </a:solidFill>
                <a:latin typeface="Arial "/>
              </a:rPr>
              <a:t>bursts </a:t>
            </a:r>
            <a:r>
              <a:rPr lang="en-US" dirty="0">
                <a:solidFill>
                  <a:srgbClr val="FF0000"/>
                </a:solidFill>
                <a:latin typeface="Arial "/>
              </a:rPr>
              <a:t>rather than singly.</a:t>
            </a:r>
            <a:r>
              <a:rPr lang="en-US" dirty="0">
                <a:latin typeface="Arial "/>
              </a:rPr>
              <a:t> This model </a:t>
            </a:r>
            <a:r>
              <a:rPr lang="en-US" dirty="0" smtClean="0">
                <a:latin typeface="Arial "/>
              </a:rPr>
              <a:t>follows from </a:t>
            </a:r>
            <a:r>
              <a:rPr lang="en-US" dirty="0">
                <a:latin typeface="Arial "/>
              </a:rPr>
              <a:t>the physical processes that generate them</a:t>
            </a:r>
          </a:p>
          <a:p>
            <a:pPr algn="just">
              <a:spcBef>
                <a:spcPts val="1200"/>
              </a:spcBef>
            </a:pPr>
            <a:r>
              <a:rPr lang="en-US" dirty="0" smtClean="0">
                <a:latin typeface="Arial "/>
              </a:rPr>
              <a:t>	– </a:t>
            </a:r>
            <a:r>
              <a:rPr lang="en-US" dirty="0">
                <a:latin typeface="Arial "/>
              </a:rPr>
              <a:t>such as a deep fade on a wireless channel.</a:t>
            </a:r>
          </a:p>
          <a:p>
            <a:pPr marL="457200" indent="-457200" algn="just">
              <a:spcBef>
                <a:spcPts val="1200"/>
              </a:spcBef>
              <a:buFont typeface="Arial" pitchFamily="34" charset="0"/>
              <a:buChar char="•"/>
            </a:pPr>
            <a:r>
              <a:rPr lang="en-US" dirty="0" smtClean="0">
                <a:solidFill>
                  <a:srgbClr val="FF0000"/>
                </a:solidFill>
                <a:latin typeface="Arial "/>
              </a:rPr>
              <a:t>Both </a:t>
            </a:r>
            <a:r>
              <a:rPr lang="en-US" dirty="0">
                <a:solidFill>
                  <a:srgbClr val="FF0000"/>
                </a:solidFill>
                <a:latin typeface="Arial "/>
              </a:rPr>
              <a:t>models matter in practice</a:t>
            </a:r>
            <a:r>
              <a:rPr lang="en-US" dirty="0">
                <a:latin typeface="Arial "/>
              </a:rPr>
              <a:t>, and they </a:t>
            </a:r>
            <a:r>
              <a:rPr lang="en-US" dirty="0" smtClean="0">
                <a:latin typeface="Arial "/>
              </a:rPr>
              <a:t>have different </a:t>
            </a:r>
            <a:r>
              <a:rPr lang="en-US" dirty="0">
                <a:latin typeface="Arial "/>
              </a:rPr>
              <a:t>trade-offs.</a:t>
            </a:r>
            <a:endParaRPr lang="en-US" dirty="0" smtClean="0">
              <a:latin typeface="Arial "/>
            </a:endParaRPr>
          </a:p>
        </p:txBody>
      </p:sp>
    </p:spTree>
    <p:extLst>
      <p:ext uri="{BB962C8B-B14F-4D97-AF65-F5344CB8AC3E}">
        <p14:creationId xmlns:p14="http://schemas.microsoft.com/office/powerpoint/2010/main" val="276853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457200"/>
            <a:ext cx="7772400" cy="1143000"/>
          </a:xfrm>
        </p:spPr>
        <p:txBody>
          <a:bodyPr/>
          <a:lstStyle/>
          <a:p>
            <a:r>
              <a:rPr lang="en-US" b="1" dirty="0"/>
              <a:t>Error-Correcting Codes</a:t>
            </a:r>
            <a:endParaRPr lang="en-US" dirty="0" smtClean="0"/>
          </a:p>
        </p:txBody>
      </p:sp>
      <p:sp>
        <p:nvSpPr>
          <p:cNvPr id="2" name="Rectangle 1"/>
          <p:cNvSpPr/>
          <p:nvPr/>
        </p:nvSpPr>
        <p:spPr>
          <a:xfrm>
            <a:off x="570186" y="1905000"/>
            <a:ext cx="8001000" cy="2031325"/>
          </a:xfrm>
          <a:prstGeom prst="rect">
            <a:avLst/>
          </a:prstGeom>
        </p:spPr>
        <p:txBody>
          <a:bodyPr wrap="square">
            <a:spAutoFit/>
          </a:bodyPr>
          <a:lstStyle/>
          <a:p>
            <a:pPr algn="just">
              <a:spcBef>
                <a:spcPts val="1200"/>
              </a:spcBef>
            </a:pPr>
            <a:r>
              <a:rPr lang="en-US" dirty="0">
                <a:latin typeface="Arial "/>
              </a:rPr>
              <a:t>1. Hamming codes.</a:t>
            </a:r>
          </a:p>
          <a:p>
            <a:pPr algn="just">
              <a:spcBef>
                <a:spcPts val="1200"/>
              </a:spcBef>
            </a:pPr>
            <a:r>
              <a:rPr lang="en-US" dirty="0">
                <a:latin typeface="Arial "/>
              </a:rPr>
              <a:t>2. Binary convolutional codes.</a:t>
            </a:r>
          </a:p>
          <a:p>
            <a:pPr algn="just">
              <a:spcBef>
                <a:spcPts val="1200"/>
              </a:spcBef>
            </a:pPr>
            <a:r>
              <a:rPr lang="en-US" dirty="0">
                <a:latin typeface="Arial "/>
              </a:rPr>
              <a:t>3. Reed-Solomon codes.</a:t>
            </a:r>
          </a:p>
          <a:p>
            <a:pPr algn="just">
              <a:spcBef>
                <a:spcPts val="1200"/>
              </a:spcBef>
            </a:pPr>
            <a:r>
              <a:rPr lang="en-US" dirty="0">
                <a:latin typeface="Arial "/>
              </a:rPr>
              <a:t>4. Low-Density Parity Check codes.</a:t>
            </a:r>
            <a:endParaRPr lang="en-US" dirty="0" smtClean="0">
              <a:latin typeface="Arial "/>
            </a:endParaRPr>
          </a:p>
        </p:txBody>
      </p:sp>
      <p:sp>
        <p:nvSpPr>
          <p:cNvPr id="3" name="Rectangle 2"/>
          <p:cNvSpPr/>
          <p:nvPr/>
        </p:nvSpPr>
        <p:spPr>
          <a:xfrm>
            <a:off x="551793" y="4529959"/>
            <a:ext cx="7924800" cy="830997"/>
          </a:xfrm>
          <a:prstGeom prst="rect">
            <a:avLst/>
          </a:prstGeom>
        </p:spPr>
        <p:txBody>
          <a:bodyPr wrap="square">
            <a:spAutoFit/>
          </a:bodyPr>
          <a:lstStyle/>
          <a:p>
            <a:r>
              <a:rPr lang="de-DE" b="1" dirty="0"/>
              <a:t>Codeword </a:t>
            </a:r>
            <a:r>
              <a:rPr lang="de-DE" dirty="0"/>
              <a:t>(n,m): </a:t>
            </a:r>
            <a:r>
              <a:rPr lang="de-DE" b="1" i="1" dirty="0">
                <a:solidFill>
                  <a:srgbClr val="FF0000"/>
                </a:solidFill>
              </a:rPr>
              <a:t>n </a:t>
            </a:r>
            <a:r>
              <a:rPr lang="de-DE" dirty="0">
                <a:solidFill>
                  <a:srgbClr val="FF0000"/>
                </a:solidFill>
              </a:rPr>
              <a:t>bits</a:t>
            </a:r>
            <a:r>
              <a:rPr lang="de-DE" dirty="0"/>
              <a:t>=</a:t>
            </a:r>
            <a:r>
              <a:rPr lang="de-DE" b="1" i="1" dirty="0">
                <a:solidFill>
                  <a:srgbClr val="0000FF"/>
                </a:solidFill>
              </a:rPr>
              <a:t>m </a:t>
            </a:r>
            <a:r>
              <a:rPr lang="de-DE" dirty="0">
                <a:solidFill>
                  <a:srgbClr val="0000FF"/>
                </a:solidFill>
              </a:rPr>
              <a:t>bits data </a:t>
            </a:r>
            <a:r>
              <a:rPr lang="de-DE" dirty="0"/>
              <a:t>+ </a:t>
            </a:r>
            <a:r>
              <a:rPr lang="de-DE" b="1" i="1" dirty="0">
                <a:solidFill>
                  <a:srgbClr val="C00000"/>
                </a:solidFill>
              </a:rPr>
              <a:t>r </a:t>
            </a:r>
            <a:r>
              <a:rPr lang="de-DE" dirty="0">
                <a:solidFill>
                  <a:srgbClr val="C00000"/>
                </a:solidFill>
              </a:rPr>
              <a:t>bits redundant</a:t>
            </a:r>
          </a:p>
          <a:p>
            <a:r>
              <a:rPr lang="en-US" b="1" dirty="0"/>
              <a:t>Code rate</a:t>
            </a:r>
            <a:r>
              <a:rPr lang="en-US" dirty="0"/>
              <a:t>: m/n</a:t>
            </a:r>
          </a:p>
        </p:txBody>
      </p:sp>
    </p:spTree>
    <p:extLst>
      <p:ext uri="{BB962C8B-B14F-4D97-AF65-F5344CB8AC3E}">
        <p14:creationId xmlns:p14="http://schemas.microsoft.com/office/powerpoint/2010/main" val="3181474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457200"/>
            <a:ext cx="7772400" cy="1143000"/>
          </a:xfrm>
        </p:spPr>
        <p:txBody>
          <a:bodyPr/>
          <a:lstStyle/>
          <a:p>
            <a:r>
              <a:rPr lang="en-US" b="1" dirty="0"/>
              <a:t>Hamming Distance</a:t>
            </a:r>
            <a:endParaRPr lang="en-US" dirty="0" smtClean="0"/>
          </a:p>
        </p:txBody>
      </p:sp>
      <p:sp>
        <p:nvSpPr>
          <p:cNvPr id="2" name="Rectangle 1"/>
          <p:cNvSpPr/>
          <p:nvPr/>
        </p:nvSpPr>
        <p:spPr>
          <a:xfrm>
            <a:off x="596462" y="1600200"/>
            <a:ext cx="8001000" cy="2462213"/>
          </a:xfrm>
          <a:prstGeom prst="rect">
            <a:avLst/>
          </a:prstGeom>
        </p:spPr>
        <p:txBody>
          <a:bodyPr wrap="square">
            <a:spAutoFit/>
          </a:bodyPr>
          <a:lstStyle/>
          <a:p>
            <a:pPr marL="342900" indent="-342900" algn="just">
              <a:spcBef>
                <a:spcPts val="1200"/>
              </a:spcBef>
              <a:buFont typeface="Arial" pitchFamily="34" charset="0"/>
              <a:buChar char="•"/>
            </a:pPr>
            <a:r>
              <a:rPr lang="en-US" dirty="0" smtClean="0">
                <a:latin typeface="Arial "/>
              </a:rPr>
              <a:t>Given </a:t>
            </a:r>
            <a:r>
              <a:rPr lang="en-US" dirty="0">
                <a:latin typeface="Arial "/>
              </a:rPr>
              <a:t>any two </a:t>
            </a:r>
            <a:r>
              <a:rPr lang="en-US" dirty="0" err="1">
                <a:latin typeface="Arial "/>
              </a:rPr>
              <a:t>codewords</a:t>
            </a:r>
            <a:r>
              <a:rPr lang="en-US" dirty="0">
                <a:latin typeface="Arial "/>
              </a:rPr>
              <a:t>, we can </a:t>
            </a:r>
            <a:r>
              <a:rPr lang="en-US" dirty="0" smtClean="0">
                <a:latin typeface="Arial "/>
              </a:rPr>
              <a:t>determine how </a:t>
            </a:r>
            <a:r>
              <a:rPr lang="en-US" dirty="0">
                <a:latin typeface="Arial "/>
              </a:rPr>
              <a:t>many of the bits differ by </a:t>
            </a:r>
            <a:r>
              <a:rPr lang="en-US" dirty="0">
                <a:solidFill>
                  <a:srgbClr val="FF0000"/>
                </a:solidFill>
                <a:latin typeface="Arial "/>
              </a:rPr>
              <a:t>Exclusive </a:t>
            </a:r>
            <a:r>
              <a:rPr lang="en-US" dirty="0" smtClean="0">
                <a:solidFill>
                  <a:srgbClr val="FF0000"/>
                </a:solidFill>
                <a:latin typeface="Arial "/>
              </a:rPr>
              <a:t>OR (XOR</a:t>
            </a:r>
            <a:r>
              <a:rPr lang="en-US" dirty="0">
                <a:solidFill>
                  <a:srgbClr val="FF0000"/>
                </a:solidFill>
                <a:latin typeface="Arial "/>
              </a:rPr>
              <a:t>) </a:t>
            </a:r>
            <a:r>
              <a:rPr lang="en-US" dirty="0">
                <a:latin typeface="Arial "/>
              </a:rPr>
              <a:t>of the two words. The </a:t>
            </a:r>
            <a:r>
              <a:rPr lang="en-US" dirty="0">
                <a:solidFill>
                  <a:srgbClr val="FF0000"/>
                </a:solidFill>
                <a:latin typeface="Arial "/>
              </a:rPr>
              <a:t>number of 1 </a:t>
            </a:r>
            <a:r>
              <a:rPr lang="en-US" dirty="0" smtClean="0">
                <a:solidFill>
                  <a:srgbClr val="FF0000"/>
                </a:solidFill>
                <a:latin typeface="Arial "/>
              </a:rPr>
              <a:t>bits </a:t>
            </a:r>
            <a:r>
              <a:rPr lang="en-US" dirty="0" smtClean="0">
                <a:latin typeface="Arial "/>
              </a:rPr>
              <a:t>in </a:t>
            </a:r>
            <a:r>
              <a:rPr lang="en-US" dirty="0">
                <a:latin typeface="Arial "/>
              </a:rPr>
              <a:t>the result is the </a:t>
            </a:r>
            <a:r>
              <a:rPr lang="en-US" dirty="0">
                <a:solidFill>
                  <a:srgbClr val="FF0000"/>
                </a:solidFill>
                <a:latin typeface="Arial "/>
              </a:rPr>
              <a:t>Hamming Distance</a:t>
            </a:r>
            <a:r>
              <a:rPr lang="en-US" dirty="0" smtClean="0">
                <a:solidFill>
                  <a:srgbClr val="FF0000"/>
                </a:solidFill>
                <a:latin typeface="Arial "/>
              </a:rPr>
              <a:t>.</a:t>
            </a:r>
          </a:p>
          <a:p>
            <a:pPr marL="342900" indent="-342900" algn="just">
              <a:spcBef>
                <a:spcPts val="1200"/>
              </a:spcBef>
              <a:buFont typeface="Arial" pitchFamily="34" charset="0"/>
              <a:buChar char="•"/>
            </a:pPr>
            <a:r>
              <a:rPr lang="en-US" dirty="0">
                <a:latin typeface="Arial "/>
              </a:rPr>
              <a:t>If two </a:t>
            </a:r>
            <a:r>
              <a:rPr lang="en-US" dirty="0" err="1">
                <a:latin typeface="Arial "/>
              </a:rPr>
              <a:t>codewords</a:t>
            </a:r>
            <a:r>
              <a:rPr lang="en-US" dirty="0">
                <a:latin typeface="Arial "/>
              </a:rPr>
              <a:t> are d bits apart, d </a:t>
            </a:r>
            <a:r>
              <a:rPr lang="en-US" dirty="0" smtClean="0">
                <a:latin typeface="Arial "/>
              </a:rPr>
              <a:t>errors are </a:t>
            </a:r>
            <a:r>
              <a:rPr lang="en-US" dirty="0">
                <a:latin typeface="Arial "/>
              </a:rPr>
              <a:t>required to convert one to the other.</a:t>
            </a:r>
            <a:endParaRPr lang="en-US" dirty="0" smtClean="0">
              <a:latin typeface="Arial "/>
            </a:endParaRPr>
          </a:p>
        </p:txBody>
      </p:sp>
      <p:sp>
        <p:nvSpPr>
          <p:cNvPr id="4" name="Rectangle 3"/>
          <p:cNvSpPr/>
          <p:nvPr/>
        </p:nvSpPr>
        <p:spPr>
          <a:xfrm>
            <a:off x="2667000" y="4343400"/>
            <a:ext cx="4572000" cy="1569660"/>
          </a:xfrm>
          <a:prstGeom prst="rect">
            <a:avLst/>
          </a:prstGeom>
        </p:spPr>
        <p:txBody>
          <a:bodyPr>
            <a:spAutoFit/>
          </a:bodyPr>
          <a:lstStyle/>
          <a:p>
            <a:r>
              <a:rPr lang="en-US" dirty="0"/>
              <a:t>10001001</a:t>
            </a:r>
          </a:p>
          <a:p>
            <a:r>
              <a:rPr lang="en-US" dirty="0"/>
              <a:t>10110001</a:t>
            </a:r>
          </a:p>
          <a:p>
            <a:r>
              <a:rPr lang="en-US" dirty="0"/>
              <a:t>---------------------</a:t>
            </a:r>
          </a:p>
          <a:p>
            <a:r>
              <a:rPr lang="en-US" dirty="0"/>
              <a:t>00</a:t>
            </a:r>
            <a:r>
              <a:rPr lang="en-US" dirty="0">
                <a:solidFill>
                  <a:srgbClr val="C00000"/>
                </a:solidFill>
              </a:rPr>
              <a:t>111</a:t>
            </a:r>
            <a:r>
              <a:rPr lang="en-US" dirty="0"/>
              <a:t>000</a:t>
            </a:r>
          </a:p>
        </p:txBody>
      </p:sp>
    </p:spTree>
    <p:extLst>
      <p:ext uri="{BB962C8B-B14F-4D97-AF65-F5344CB8AC3E}">
        <p14:creationId xmlns:p14="http://schemas.microsoft.com/office/powerpoint/2010/main" val="163496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457200"/>
            <a:ext cx="7772400" cy="1143000"/>
          </a:xfrm>
        </p:spPr>
        <p:txBody>
          <a:bodyPr/>
          <a:lstStyle/>
          <a:p>
            <a:r>
              <a:rPr lang="en-US" b="1" dirty="0"/>
              <a:t>Hamming Distance</a:t>
            </a:r>
            <a:endParaRPr lang="en-US" dirty="0" smtClean="0"/>
          </a:p>
        </p:txBody>
      </p:sp>
      <p:sp>
        <p:nvSpPr>
          <p:cNvPr id="2" name="Rectangle 1"/>
          <p:cNvSpPr/>
          <p:nvPr/>
        </p:nvSpPr>
        <p:spPr>
          <a:xfrm>
            <a:off x="596462" y="1600200"/>
            <a:ext cx="8001000" cy="4462760"/>
          </a:xfrm>
          <a:prstGeom prst="rect">
            <a:avLst/>
          </a:prstGeom>
        </p:spPr>
        <p:txBody>
          <a:bodyPr wrap="square">
            <a:spAutoFit/>
          </a:bodyPr>
          <a:lstStyle/>
          <a:p>
            <a:pPr marL="342900" indent="-342900" algn="just">
              <a:spcBef>
                <a:spcPts val="1200"/>
              </a:spcBef>
              <a:buFont typeface="Arial" pitchFamily="34" charset="0"/>
              <a:buChar char="•"/>
            </a:pPr>
            <a:r>
              <a:rPr lang="en-US" dirty="0" smtClean="0">
                <a:latin typeface="Arial "/>
              </a:rPr>
              <a:t>In </a:t>
            </a:r>
            <a:r>
              <a:rPr lang="en-US" dirty="0">
                <a:latin typeface="Arial "/>
              </a:rPr>
              <a:t>general, all </a:t>
            </a:r>
            <a:r>
              <a:rPr lang="en-US" dirty="0">
                <a:solidFill>
                  <a:srgbClr val="FF0000"/>
                </a:solidFill>
                <a:latin typeface="Arial "/>
              </a:rPr>
              <a:t>2</a:t>
            </a:r>
            <a:r>
              <a:rPr lang="en-US" baseline="30000" dirty="0">
                <a:solidFill>
                  <a:srgbClr val="FF0000"/>
                </a:solidFill>
                <a:latin typeface="Arial "/>
              </a:rPr>
              <a:t>m</a:t>
            </a:r>
            <a:r>
              <a:rPr lang="en-US" dirty="0">
                <a:latin typeface="Arial "/>
              </a:rPr>
              <a:t> possible data words are </a:t>
            </a:r>
            <a:r>
              <a:rPr lang="en-US" dirty="0" smtClean="0">
                <a:latin typeface="Arial "/>
              </a:rPr>
              <a:t>legal. However</a:t>
            </a:r>
            <a:r>
              <a:rPr lang="en-US" dirty="0">
                <a:latin typeface="Arial "/>
              </a:rPr>
              <a:t>, by choosing check bits carefully, </a:t>
            </a:r>
            <a:r>
              <a:rPr lang="en-US" dirty="0" smtClean="0">
                <a:latin typeface="Arial "/>
              </a:rPr>
              <a:t>the resulting </a:t>
            </a:r>
            <a:r>
              <a:rPr lang="en-US" dirty="0" err="1">
                <a:latin typeface="Arial "/>
              </a:rPr>
              <a:t>codeword</a:t>
            </a:r>
            <a:r>
              <a:rPr lang="en-US" dirty="0">
                <a:latin typeface="Arial "/>
              </a:rPr>
              <a:t> </a:t>
            </a:r>
            <a:r>
              <a:rPr lang="en-US" dirty="0">
                <a:solidFill>
                  <a:srgbClr val="FF0000"/>
                </a:solidFill>
                <a:latin typeface="Arial "/>
              </a:rPr>
              <a:t>will have a large </a:t>
            </a:r>
            <a:r>
              <a:rPr lang="en-US" dirty="0" smtClean="0">
                <a:solidFill>
                  <a:srgbClr val="FF0000"/>
                </a:solidFill>
                <a:latin typeface="Arial "/>
              </a:rPr>
              <a:t>Hamming Distance</a:t>
            </a:r>
            <a:r>
              <a:rPr lang="en-US" dirty="0">
                <a:solidFill>
                  <a:srgbClr val="FF0000"/>
                </a:solidFill>
                <a:latin typeface="Arial "/>
              </a:rPr>
              <a:t>. </a:t>
            </a:r>
            <a:r>
              <a:rPr lang="en-US" dirty="0">
                <a:latin typeface="Arial "/>
              </a:rPr>
              <a:t>The larger the Hamming distance, </a:t>
            </a:r>
            <a:r>
              <a:rPr lang="en-US" dirty="0" smtClean="0">
                <a:latin typeface="Arial "/>
              </a:rPr>
              <a:t>the better </a:t>
            </a:r>
            <a:r>
              <a:rPr lang="en-US" dirty="0">
                <a:latin typeface="Arial "/>
              </a:rPr>
              <a:t>the codes are able to detect errors.</a:t>
            </a:r>
          </a:p>
          <a:p>
            <a:pPr marL="342900" indent="-342900" algn="just">
              <a:spcBef>
                <a:spcPts val="1200"/>
              </a:spcBef>
              <a:buFont typeface="Arial" pitchFamily="34" charset="0"/>
              <a:buChar char="•"/>
            </a:pPr>
            <a:r>
              <a:rPr lang="en-US" dirty="0" smtClean="0">
                <a:latin typeface="Arial "/>
              </a:rPr>
              <a:t>To </a:t>
            </a:r>
            <a:r>
              <a:rPr lang="en-US" dirty="0">
                <a:latin typeface="Arial "/>
              </a:rPr>
              <a:t>detect </a:t>
            </a:r>
            <a:r>
              <a:rPr lang="en-US" dirty="0">
                <a:solidFill>
                  <a:srgbClr val="FF0000"/>
                </a:solidFill>
                <a:latin typeface="Arial "/>
              </a:rPr>
              <a:t>d 1-bit errors </a:t>
            </a:r>
            <a:r>
              <a:rPr lang="en-US" dirty="0">
                <a:latin typeface="Arial "/>
              </a:rPr>
              <a:t>requires having a </a:t>
            </a:r>
            <a:r>
              <a:rPr lang="en-US" dirty="0" smtClean="0">
                <a:latin typeface="Arial "/>
              </a:rPr>
              <a:t>Hamming Distance </a:t>
            </a:r>
            <a:r>
              <a:rPr lang="en-US" dirty="0">
                <a:latin typeface="Arial "/>
              </a:rPr>
              <a:t>of at least </a:t>
            </a:r>
            <a:r>
              <a:rPr lang="en-US" dirty="0">
                <a:solidFill>
                  <a:srgbClr val="FF0000"/>
                </a:solidFill>
                <a:latin typeface="Arial "/>
              </a:rPr>
              <a:t>d + 1 bits.</a:t>
            </a:r>
          </a:p>
          <a:p>
            <a:pPr marL="342900" indent="-342900" algn="just">
              <a:spcBef>
                <a:spcPts val="1200"/>
              </a:spcBef>
              <a:buFont typeface="Arial" pitchFamily="34" charset="0"/>
              <a:buChar char="•"/>
            </a:pPr>
            <a:r>
              <a:rPr lang="en-US" dirty="0" smtClean="0">
                <a:latin typeface="Arial "/>
              </a:rPr>
              <a:t>To </a:t>
            </a:r>
            <a:r>
              <a:rPr lang="en-US" dirty="0">
                <a:solidFill>
                  <a:srgbClr val="FF0000"/>
                </a:solidFill>
                <a:latin typeface="Arial "/>
              </a:rPr>
              <a:t>correct d</a:t>
            </a:r>
            <a:r>
              <a:rPr lang="en-US" dirty="0">
                <a:latin typeface="Arial "/>
              </a:rPr>
              <a:t> errors requires distance of </a:t>
            </a:r>
            <a:r>
              <a:rPr lang="en-US" dirty="0">
                <a:solidFill>
                  <a:srgbClr val="FF0000"/>
                </a:solidFill>
                <a:latin typeface="Arial "/>
              </a:rPr>
              <a:t>2d + 1 </a:t>
            </a:r>
            <a:r>
              <a:rPr lang="en-US" dirty="0" smtClean="0">
                <a:solidFill>
                  <a:srgbClr val="FF0000"/>
                </a:solidFill>
                <a:latin typeface="Arial "/>
              </a:rPr>
              <a:t>bits. </a:t>
            </a:r>
            <a:r>
              <a:rPr lang="en-US" dirty="0" smtClean="0">
                <a:latin typeface="Arial "/>
              </a:rPr>
              <a:t>Intuitively</a:t>
            </a:r>
            <a:r>
              <a:rPr lang="en-US" dirty="0">
                <a:latin typeface="Arial "/>
              </a:rPr>
              <a:t>, </a:t>
            </a:r>
            <a:r>
              <a:rPr lang="en-US" dirty="0">
                <a:solidFill>
                  <a:srgbClr val="0000FF"/>
                </a:solidFill>
                <a:latin typeface="Arial "/>
              </a:rPr>
              <a:t>after </a:t>
            </a:r>
            <a:r>
              <a:rPr lang="en-US" dirty="0">
                <a:solidFill>
                  <a:srgbClr val="FF0000"/>
                </a:solidFill>
                <a:latin typeface="Arial "/>
              </a:rPr>
              <a:t>d</a:t>
            </a:r>
            <a:r>
              <a:rPr lang="en-US" dirty="0">
                <a:solidFill>
                  <a:srgbClr val="0000FF"/>
                </a:solidFill>
                <a:latin typeface="Arial "/>
              </a:rPr>
              <a:t> errors, the garbled messages </a:t>
            </a:r>
            <a:r>
              <a:rPr lang="en-US" dirty="0" smtClean="0">
                <a:solidFill>
                  <a:srgbClr val="0000FF"/>
                </a:solidFill>
                <a:latin typeface="Arial "/>
              </a:rPr>
              <a:t>is still </a:t>
            </a:r>
            <a:r>
              <a:rPr lang="en-US" dirty="0">
                <a:solidFill>
                  <a:srgbClr val="0000FF"/>
                </a:solidFill>
                <a:latin typeface="Arial "/>
              </a:rPr>
              <a:t>closer to the original message </a:t>
            </a:r>
            <a:r>
              <a:rPr lang="en-US" dirty="0">
                <a:latin typeface="Arial "/>
              </a:rPr>
              <a:t>than any </a:t>
            </a:r>
            <a:r>
              <a:rPr lang="en-US" dirty="0" smtClean="0">
                <a:latin typeface="Arial "/>
              </a:rPr>
              <a:t>other legal </a:t>
            </a:r>
            <a:r>
              <a:rPr lang="en-US" dirty="0" err="1">
                <a:latin typeface="Arial "/>
              </a:rPr>
              <a:t>codeword</a:t>
            </a:r>
            <a:r>
              <a:rPr lang="en-US" dirty="0">
                <a:latin typeface="Arial "/>
              </a:rPr>
              <a:t>..</a:t>
            </a:r>
            <a:endParaRPr lang="en-US" dirty="0" smtClean="0">
              <a:latin typeface="Arial "/>
            </a:endParaRPr>
          </a:p>
        </p:txBody>
      </p:sp>
    </p:spTree>
    <p:extLst>
      <p:ext uri="{BB962C8B-B14F-4D97-AF65-F5344CB8AC3E}">
        <p14:creationId xmlns:p14="http://schemas.microsoft.com/office/powerpoint/2010/main" val="1831630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457200"/>
            <a:ext cx="7772400" cy="1143000"/>
          </a:xfrm>
        </p:spPr>
        <p:txBody>
          <a:bodyPr/>
          <a:lstStyle/>
          <a:p>
            <a:r>
              <a:rPr lang="en-US" b="1" dirty="0"/>
              <a:t>Hamming Distance</a:t>
            </a:r>
            <a:endParaRPr lang="en-US" dirty="0" smtClean="0"/>
          </a:p>
        </p:txBody>
      </p:sp>
      <p:sp>
        <p:nvSpPr>
          <p:cNvPr id="2" name="Rectangle 1"/>
          <p:cNvSpPr/>
          <p:nvPr/>
        </p:nvSpPr>
        <p:spPr>
          <a:xfrm>
            <a:off x="596462" y="1600200"/>
            <a:ext cx="8001000" cy="830997"/>
          </a:xfrm>
          <a:prstGeom prst="rect">
            <a:avLst/>
          </a:prstGeom>
        </p:spPr>
        <p:txBody>
          <a:bodyPr wrap="square">
            <a:spAutoFit/>
          </a:bodyPr>
          <a:lstStyle/>
          <a:p>
            <a:pPr marL="342900" indent="-342900" algn="just">
              <a:spcBef>
                <a:spcPts val="1200"/>
              </a:spcBef>
              <a:buFont typeface="Arial" pitchFamily="34" charset="0"/>
              <a:buChar char="•"/>
            </a:pPr>
            <a:r>
              <a:rPr lang="en-US" dirty="0" smtClean="0"/>
              <a:t>2^r &gt; m + r + 1 where, r = redundant bit, m = data bit</a:t>
            </a:r>
            <a:endParaRPr lang="en-US" dirty="0" smtClean="0">
              <a:latin typeface="Arial "/>
            </a:endParaRPr>
          </a:p>
        </p:txBody>
      </p:sp>
    </p:spTree>
    <p:extLst>
      <p:ext uri="{BB962C8B-B14F-4D97-AF65-F5344CB8AC3E}">
        <p14:creationId xmlns:p14="http://schemas.microsoft.com/office/powerpoint/2010/main" val="2942959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38100"/>
            <a:ext cx="7772400" cy="647700"/>
          </a:xfrm>
        </p:spPr>
        <p:txBody>
          <a:bodyPr/>
          <a:lstStyle/>
          <a:p>
            <a:r>
              <a:rPr lang="en-US" b="1" dirty="0"/>
              <a:t>Hamming Distance</a:t>
            </a:r>
            <a:endParaRPr lang="en-US" dirty="0" smtClean="0"/>
          </a:p>
        </p:txBody>
      </p:sp>
      <p:sp>
        <p:nvSpPr>
          <p:cNvPr id="2" name="Rectangle 1"/>
          <p:cNvSpPr/>
          <p:nvPr/>
        </p:nvSpPr>
        <p:spPr>
          <a:xfrm>
            <a:off x="533400" y="685800"/>
            <a:ext cx="8077200" cy="6001643"/>
          </a:xfrm>
          <a:prstGeom prst="rect">
            <a:avLst/>
          </a:prstGeom>
        </p:spPr>
        <p:txBody>
          <a:bodyPr wrap="square">
            <a:spAutoFit/>
          </a:bodyPr>
          <a:lstStyle/>
          <a:p>
            <a:pPr marL="342900" indent="-342900" algn="just">
              <a:buFont typeface="Wingdings" pitchFamily="2" charset="2"/>
              <a:buChar char="§"/>
            </a:pPr>
            <a:r>
              <a:rPr lang="en-US" b="1" dirty="0"/>
              <a:t>General Algorithm of Hamming code –</a:t>
            </a:r>
            <a:r>
              <a:rPr lang="en-US" dirty="0"/>
              <a:t/>
            </a:r>
            <a:br>
              <a:rPr lang="en-US" dirty="0"/>
            </a:br>
            <a:r>
              <a:rPr lang="en-US" dirty="0">
                <a:latin typeface="Times New Roman" pitchFamily="18" charset="0"/>
              </a:rPr>
              <a:t>The Hamming Code is simply the use of extra parity bits to allow </a:t>
            </a:r>
            <a:r>
              <a:rPr lang="en-US" dirty="0">
                <a:solidFill>
                  <a:srgbClr val="FF0000"/>
                </a:solidFill>
                <a:latin typeface="Times New Roman" pitchFamily="18" charset="0"/>
              </a:rPr>
              <a:t>the identification of an error.</a:t>
            </a:r>
          </a:p>
          <a:p>
            <a:pPr marL="342900" indent="-342900" algn="just">
              <a:buFont typeface="Wingdings" pitchFamily="2" charset="2"/>
              <a:buChar char="§"/>
            </a:pPr>
            <a:r>
              <a:rPr lang="en-US" dirty="0">
                <a:solidFill>
                  <a:srgbClr val="00B0F0"/>
                </a:solidFill>
                <a:latin typeface="Times New Roman" pitchFamily="18" charset="0"/>
              </a:rPr>
              <a:t>Write the bit positions </a:t>
            </a:r>
            <a:r>
              <a:rPr lang="en-US" dirty="0">
                <a:latin typeface="Times New Roman" pitchFamily="18" charset="0"/>
              </a:rPr>
              <a:t>starting from 1 in binary form (1, 10, 11, 100, </a:t>
            </a:r>
            <a:r>
              <a:rPr lang="en-US" dirty="0" err="1">
                <a:latin typeface="Times New Roman" pitchFamily="18" charset="0"/>
              </a:rPr>
              <a:t>etc</a:t>
            </a:r>
            <a:r>
              <a:rPr lang="en-US" dirty="0">
                <a:latin typeface="Times New Roman" pitchFamily="18" charset="0"/>
              </a:rPr>
              <a:t>).</a:t>
            </a:r>
          </a:p>
          <a:p>
            <a:pPr marL="342900" indent="-342900" algn="just">
              <a:buFont typeface="Wingdings" pitchFamily="2" charset="2"/>
              <a:buChar char="§"/>
            </a:pPr>
            <a:r>
              <a:rPr lang="en-US" dirty="0">
                <a:solidFill>
                  <a:srgbClr val="FF0000"/>
                </a:solidFill>
                <a:latin typeface="Times New Roman" pitchFamily="18" charset="0"/>
              </a:rPr>
              <a:t>All the bit positions that are a power of 2 are marked as parity </a:t>
            </a:r>
            <a:r>
              <a:rPr lang="en-US" dirty="0">
                <a:latin typeface="Times New Roman" pitchFamily="18" charset="0"/>
              </a:rPr>
              <a:t>bits (1, 2, 4, 8, </a:t>
            </a:r>
            <a:r>
              <a:rPr lang="en-US" dirty="0" err="1">
                <a:latin typeface="Times New Roman" pitchFamily="18" charset="0"/>
              </a:rPr>
              <a:t>etc</a:t>
            </a:r>
            <a:r>
              <a:rPr lang="en-US" dirty="0">
                <a:latin typeface="Times New Roman" pitchFamily="18" charset="0"/>
              </a:rPr>
              <a:t>).</a:t>
            </a:r>
          </a:p>
          <a:p>
            <a:pPr marL="342900" indent="-342900" algn="just">
              <a:buFont typeface="Wingdings" pitchFamily="2" charset="2"/>
              <a:buChar char="§"/>
            </a:pPr>
            <a:r>
              <a:rPr lang="en-US" dirty="0">
                <a:latin typeface="Times New Roman" pitchFamily="18" charset="0"/>
              </a:rPr>
              <a:t>All the </a:t>
            </a:r>
            <a:r>
              <a:rPr lang="en-US" dirty="0">
                <a:solidFill>
                  <a:srgbClr val="00B0F0"/>
                </a:solidFill>
                <a:latin typeface="Times New Roman" pitchFamily="18" charset="0"/>
              </a:rPr>
              <a:t>other bit positions are marked as data bits.</a:t>
            </a:r>
          </a:p>
          <a:p>
            <a:pPr marL="342900" indent="-342900" algn="just">
              <a:buFont typeface="Wingdings" pitchFamily="2" charset="2"/>
              <a:buChar char="§"/>
            </a:pPr>
            <a:r>
              <a:rPr lang="en-US" dirty="0">
                <a:latin typeface="Times New Roman" pitchFamily="18" charset="0"/>
              </a:rPr>
              <a:t>Each data bit is included in a unique set of parity bits, as determined its bit position in binary form.</a:t>
            </a:r>
            <a:br>
              <a:rPr lang="en-US" dirty="0">
                <a:latin typeface="Times New Roman" pitchFamily="18" charset="0"/>
              </a:rPr>
            </a:br>
            <a:r>
              <a:rPr lang="en-US" b="1" dirty="0">
                <a:latin typeface="Times New Roman" pitchFamily="18" charset="0"/>
              </a:rPr>
              <a:t>a.</a:t>
            </a:r>
            <a:r>
              <a:rPr lang="en-US" dirty="0">
                <a:latin typeface="Times New Roman" pitchFamily="18" charset="0"/>
              </a:rPr>
              <a:t> </a:t>
            </a:r>
            <a:r>
              <a:rPr lang="en-US" dirty="0" smtClean="0">
                <a:latin typeface="Times New Roman" pitchFamily="18" charset="0"/>
              </a:rPr>
              <a:t> </a:t>
            </a:r>
            <a:r>
              <a:rPr lang="en-US" dirty="0" smtClean="0">
                <a:solidFill>
                  <a:srgbClr val="FF0000"/>
                </a:solidFill>
                <a:latin typeface="Times New Roman" pitchFamily="18" charset="0"/>
              </a:rPr>
              <a:t>Parity </a:t>
            </a:r>
            <a:r>
              <a:rPr lang="en-US" dirty="0">
                <a:solidFill>
                  <a:srgbClr val="FF0000"/>
                </a:solidFill>
                <a:latin typeface="Times New Roman" pitchFamily="18" charset="0"/>
              </a:rPr>
              <a:t>bit 1 </a:t>
            </a:r>
            <a:r>
              <a:rPr lang="en-US" dirty="0">
                <a:latin typeface="Times New Roman" pitchFamily="18" charset="0"/>
              </a:rPr>
              <a:t>covers all the bits positions whose </a:t>
            </a:r>
            <a:r>
              <a:rPr lang="en-US" dirty="0" smtClean="0">
                <a:latin typeface="Times New Roman" pitchFamily="18" charset="0"/>
              </a:rPr>
              <a:t>binary representation </a:t>
            </a:r>
            <a:r>
              <a:rPr lang="en-US" dirty="0">
                <a:solidFill>
                  <a:srgbClr val="FF0000"/>
                </a:solidFill>
                <a:latin typeface="Times New Roman" pitchFamily="18" charset="0"/>
              </a:rPr>
              <a:t>includes a 1 </a:t>
            </a:r>
            <a:r>
              <a:rPr lang="en-US" dirty="0">
                <a:latin typeface="Times New Roman" pitchFamily="18" charset="0"/>
              </a:rPr>
              <a:t>in the least </a:t>
            </a:r>
            <a:r>
              <a:rPr lang="en-US" dirty="0" smtClean="0">
                <a:latin typeface="Times New Roman" pitchFamily="18" charset="0"/>
              </a:rPr>
              <a:t>significant position   (</a:t>
            </a:r>
            <a:r>
              <a:rPr lang="en-US" dirty="0">
                <a:latin typeface="Times New Roman" pitchFamily="18" charset="0"/>
              </a:rPr>
              <a:t>1</a:t>
            </a:r>
            <a:r>
              <a:rPr lang="en-US" dirty="0" smtClean="0">
                <a:latin typeface="Times New Roman" pitchFamily="18" charset="0"/>
              </a:rPr>
              <a:t>, 3, 5</a:t>
            </a:r>
            <a:r>
              <a:rPr lang="en-US" dirty="0">
                <a:latin typeface="Times New Roman" pitchFamily="18" charset="0"/>
              </a:rPr>
              <a:t>, 7, 9, 11, </a:t>
            </a:r>
            <a:r>
              <a:rPr lang="en-US" dirty="0" err="1">
                <a:latin typeface="Times New Roman" pitchFamily="18" charset="0"/>
              </a:rPr>
              <a:t>etc</a:t>
            </a:r>
            <a:r>
              <a:rPr lang="en-US" dirty="0">
                <a:latin typeface="Times New Roman" pitchFamily="18" charset="0"/>
              </a:rPr>
              <a:t>).</a:t>
            </a:r>
            <a:br>
              <a:rPr lang="en-US" dirty="0">
                <a:latin typeface="Times New Roman" pitchFamily="18" charset="0"/>
              </a:rPr>
            </a:br>
            <a:r>
              <a:rPr lang="en-US" b="1" dirty="0">
                <a:latin typeface="Times New Roman" pitchFamily="18" charset="0"/>
              </a:rPr>
              <a:t>b.</a:t>
            </a:r>
            <a:r>
              <a:rPr lang="en-US" dirty="0">
                <a:latin typeface="Times New Roman" pitchFamily="18" charset="0"/>
              </a:rPr>
              <a:t> Parity bit </a:t>
            </a:r>
            <a:r>
              <a:rPr lang="en-US" dirty="0">
                <a:solidFill>
                  <a:srgbClr val="FF0000"/>
                </a:solidFill>
                <a:latin typeface="Times New Roman" pitchFamily="18" charset="0"/>
              </a:rPr>
              <a:t>2 covers </a:t>
            </a:r>
            <a:r>
              <a:rPr lang="en-US" dirty="0">
                <a:latin typeface="Times New Roman" pitchFamily="18" charset="0"/>
              </a:rPr>
              <a:t>all the bits positions whose binary representation includes a </a:t>
            </a:r>
            <a:r>
              <a:rPr lang="en-US" dirty="0">
                <a:solidFill>
                  <a:srgbClr val="FF0000"/>
                </a:solidFill>
                <a:latin typeface="Times New Roman" pitchFamily="18" charset="0"/>
              </a:rPr>
              <a:t>1 in the second position </a:t>
            </a:r>
            <a:r>
              <a:rPr lang="en-US" dirty="0">
                <a:latin typeface="Times New Roman" pitchFamily="18" charset="0"/>
              </a:rPr>
              <a:t>from</a:t>
            </a:r>
            <a:br>
              <a:rPr lang="en-US" dirty="0">
                <a:latin typeface="Times New Roman" pitchFamily="18" charset="0"/>
              </a:rPr>
            </a:br>
            <a:r>
              <a:rPr lang="en-US" dirty="0">
                <a:latin typeface="Times New Roman" pitchFamily="18" charset="0"/>
              </a:rPr>
              <a:t>the least significant bit (2, 3, 6, 7, 10, 11, </a:t>
            </a:r>
            <a:r>
              <a:rPr lang="en-US" dirty="0" err="1">
                <a:latin typeface="Times New Roman" pitchFamily="18" charset="0"/>
              </a:rPr>
              <a:t>etc</a:t>
            </a:r>
            <a:r>
              <a:rPr lang="en-US" dirty="0" smtClean="0">
                <a:latin typeface="Times New Roman" pitchFamily="18" charset="0"/>
              </a:rPr>
              <a:t>).</a:t>
            </a:r>
          </a:p>
        </p:txBody>
      </p:sp>
    </p:spTree>
    <p:extLst>
      <p:ext uri="{BB962C8B-B14F-4D97-AF65-F5344CB8AC3E}">
        <p14:creationId xmlns:p14="http://schemas.microsoft.com/office/powerpoint/2010/main" val="4105115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23900" y="228600"/>
            <a:ext cx="7772400" cy="596979"/>
          </a:xfrm>
        </p:spPr>
        <p:txBody>
          <a:bodyPr/>
          <a:lstStyle/>
          <a:p>
            <a:r>
              <a:rPr lang="en-US" b="1" dirty="0"/>
              <a:t>C</a:t>
            </a:r>
            <a:r>
              <a:rPr lang="en-US" b="1" dirty="0" smtClean="0"/>
              <a:t>orrecting errors (Ex)</a:t>
            </a:r>
            <a:endParaRPr lang="en-US" dirty="0" smtClean="0"/>
          </a:p>
        </p:txBody>
      </p:sp>
      <p:sp>
        <p:nvSpPr>
          <p:cNvPr id="2" name="Rectangle 1"/>
          <p:cNvSpPr/>
          <p:nvPr/>
        </p:nvSpPr>
        <p:spPr>
          <a:xfrm>
            <a:off x="388883" y="825579"/>
            <a:ext cx="8458200" cy="6032421"/>
          </a:xfrm>
          <a:prstGeom prst="rect">
            <a:avLst/>
          </a:prstGeom>
        </p:spPr>
        <p:txBody>
          <a:bodyPr wrap="square">
            <a:spAutoFit/>
          </a:bodyPr>
          <a:lstStyle/>
          <a:p>
            <a:pPr marL="342900" indent="-342900" algn="just">
              <a:spcBef>
                <a:spcPts val="1200"/>
              </a:spcBef>
              <a:buFont typeface="Arial" pitchFamily="34" charset="0"/>
              <a:buChar char="•"/>
            </a:pPr>
            <a:r>
              <a:rPr lang="en-US" dirty="0" smtClean="0">
                <a:latin typeface="Times New Roman" pitchFamily="18" charset="0"/>
              </a:rPr>
              <a:t>As </a:t>
            </a:r>
            <a:r>
              <a:rPr lang="en-US" dirty="0">
                <a:latin typeface="Times New Roman" pitchFamily="18" charset="0"/>
              </a:rPr>
              <a:t>an example, consider a </a:t>
            </a:r>
            <a:r>
              <a:rPr lang="en-US" dirty="0">
                <a:solidFill>
                  <a:srgbClr val="FF0000"/>
                </a:solidFill>
                <a:latin typeface="Times New Roman" pitchFamily="18" charset="0"/>
              </a:rPr>
              <a:t>10-bit code </a:t>
            </a:r>
            <a:r>
              <a:rPr lang="en-US" dirty="0">
                <a:latin typeface="Times New Roman" pitchFamily="18" charset="0"/>
              </a:rPr>
              <a:t>used to represent </a:t>
            </a:r>
            <a:r>
              <a:rPr lang="en-US" dirty="0">
                <a:solidFill>
                  <a:srgbClr val="FF0000"/>
                </a:solidFill>
                <a:latin typeface="Times New Roman" pitchFamily="18" charset="0"/>
              </a:rPr>
              <a:t>4 </a:t>
            </a:r>
            <a:r>
              <a:rPr lang="en-US" dirty="0" smtClean="0">
                <a:solidFill>
                  <a:srgbClr val="FF0000"/>
                </a:solidFill>
                <a:latin typeface="Times New Roman" pitchFamily="18" charset="0"/>
              </a:rPr>
              <a:t>possible values</a:t>
            </a:r>
            <a:r>
              <a:rPr lang="en-US" dirty="0">
                <a:solidFill>
                  <a:srgbClr val="FF0000"/>
                </a:solidFill>
                <a:latin typeface="Times New Roman" pitchFamily="18" charset="0"/>
              </a:rPr>
              <a:t>:</a:t>
            </a:r>
          </a:p>
          <a:p>
            <a:pPr marL="342900" indent="-342900" algn="just">
              <a:spcBef>
                <a:spcPts val="1200"/>
              </a:spcBef>
              <a:buFont typeface="Arial" pitchFamily="34" charset="0"/>
              <a:buChar char="•"/>
            </a:pPr>
            <a:r>
              <a:rPr lang="en-US" dirty="0">
                <a:latin typeface="Times New Roman" pitchFamily="18" charset="0"/>
              </a:rPr>
              <a:t>"00000 00000", "00000 11111", "11111 00000", and "11111 11111".</a:t>
            </a:r>
          </a:p>
          <a:p>
            <a:pPr marL="342900" indent="-342900" algn="just">
              <a:spcBef>
                <a:spcPts val="1200"/>
              </a:spcBef>
              <a:buFont typeface="Arial" pitchFamily="34" charset="0"/>
              <a:buChar char="•"/>
            </a:pPr>
            <a:r>
              <a:rPr lang="en-US" dirty="0">
                <a:latin typeface="Times New Roman" pitchFamily="18" charset="0"/>
              </a:rPr>
              <a:t>Its Hamming </a:t>
            </a:r>
            <a:r>
              <a:rPr lang="en-US" dirty="0">
                <a:solidFill>
                  <a:srgbClr val="FF0000"/>
                </a:solidFill>
                <a:latin typeface="Times New Roman" pitchFamily="18" charset="0"/>
              </a:rPr>
              <a:t>distance is 5, </a:t>
            </a:r>
            <a:r>
              <a:rPr lang="en-US" dirty="0">
                <a:latin typeface="Times New Roman" pitchFamily="18" charset="0"/>
              </a:rPr>
              <a:t>and we can correct </a:t>
            </a:r>
            <a:r>
              <a:rPr lang="en-US" dirty="0">
                <a:solidFill>
                  <a:srgbClr val="FF0000"/>
                </a:solidFill>
                <a:latin typeface="Times New Roman" pitchFamily="18" charset="0"/>
              </a:rPr>
              <a:t>2 single-bit </a:t>
            </a:r>
            <a:r>
              <a:rPr lang="en-US" dirty="0">
                <a:latin typeface="Times New Roman" pitchFamily="18" charset="0"/>
              </a:rPr>
              <a:t>errors.</a:t>
            </a:r>
          </a:p>
          <a:p>
            <a:pPr marL="342900" indent="-342900" algn="just">
              <a:spcBef>
                <a:spcPts val="1200"/>
              </a:spcBef>
              <a:buFont typeface="Arial" pitchFamily="34" charset="0"/>
              <a:buChar char="•"/>
            </a:pPr>
            <a:r>
              <a:rPr lang="en-US" dirty="0">
                <a:latin typeface="Times New Roman" pitchFamily="18" charset="0"/>
              </a:rPr>
              <a:t>Example: "</a:t>
            </a:r>
            <a:r>
              <a:rPr lang="en-US" dirty="0">
                <a:solidFill>
                  <a:srgbClr val="0000FF"/>
                </a:solidFill>
                <a:latin typeface="Times New Roman" pitchFamily="18" charset="0"/>
              </a:rPr>
              <a:t>10111 00010</a:t>
            </a:r>
            <a:r>
              <a:rPr lang="en-US" dirty="0">
                <a:latin typeface="Times New Roman" pitchFamily="18" charset="0"/>
              </a:rPr>
              <a:t>" becomes "</a:t>
            </a:r>
            <a:r>
              <a:rPr lang="en-US" dirty="0">
                <a:solidFill>
                  <a:srgbClr val="0000FF"/>
                </a:solidFill>
                <a:latin typeface="Times New Roman" pitchFamily="18" charset="0"/>
              </a:rPr>
              <a:t>11111 00000</a:t>
            </a:r>
            <a:r>
              <a:rPr lang="en-US" dirty="0">
                <a:latin typeface="Times New Roman" pitchFamily="18" charset="0"/>
              </a:rPr>
              <a:t>" by changing </a:t>
            </a:r>
            <a:r>
              <a:rPr lang="en-US" dirty="0" smtClean="0">
                <a:latin typeface="Times New Roman" pitchFamily="18" charset="0"/>
              </a:rPr>
              <a:t>only two </a:t>
            </a:r>
            <a:r>
              <a:rPr lang="en-US" dirty="0">
                <a:latin typeface="Times New Roman" pitchFamily="18" charset="0"/>
              </a:rPr>
              <a:t>bits.</a:t>
            </a:r>
          </a:p>
          <a:p>
            <a:pPr marL="342900" indent="-342900" algn="just">
              <a:spcBef>
                <a:spcPts val="1200"/>
              </a:spcBef>
              <a:buFont typeface="Arial" pitchFamily="34" charset="0"/>
              <a:buChar char="•"/>
            </a:pPr>
            <a:r>
              <a:rPr lang="en-US" dirty="0">
                <a:latin typeface="Times New Roman" pitchFamily="18" charset="0"/>
              </a:rPr>
              <a:t>However, if the sender transmits "</a:t>
            </a:r>
            <a:r>
              <a:rPr lang="en-US" dirty="0">
                <a:solidFill>
                  <a:srgbClr val="C00000"/>
                </a:solidFill>
                <a:latin typeface="Times New Roman" pitchFamily="18" charset="0"/>
              </a:rPr>
              <a:t>11111 00000</a:t>
            </a:r>
            <a:r>
              <a:rPr lang="en-US" dirty="0">
                <a:latin typeface="Times New Roman" pitchFamily="18" charset="0"/>
              </a:rPr>
              <a:t>" and the </a:t>
            </a:r>
            <a:r>
              <a:rPr lang="en-US" dirty="0" smtClean="0">
                <a:latin typeface="Times New Roman" pitchFamily="18" charset="0"/>
              </a:rPr>
              <a:t>receiver sees </a:t>
            </a:r>
            <a:r>
              <a:rPr lang="en-US" dirty="0">
                <a:solidFill>
                  <a:srgbClr val="C00000"/>
                </a:solidFill>
                <a:latin typeface="Times New Roman" pitchFamily="18" charset="0"/>
              </a:rPr>
              <a:t>"00011 00000</a:t>
            </a:r>
            <a:r>
              <a:rPr lang="en-US" dirty="0">
                <a:latin typeface="Times New Roman" pitchFamily="18" charset="0"/>
              </a:rPr>
              <a:t>", the receiver </a:t>
            </a:r>
            <a:r>
              <a:rPr lang="en-US" dirty="0">
                <a:solidFill>
                  <a:srgbClr val="FF0000"/>
                </a:solidFill>
                <a:latin typeface="Times New Roman" pitchFamily="18" charset="0"/>
              </a:rPr>
              <a:t>will not correct</a:t>
            </a:r>
            <a:r>
              <a:rPr lang="en-US" dirty="0">
                <a:latin typeface="Times New Roman" pitchFamily="18" charset="0"/>
              </a:rPr>
              <a:t> the </a:t>
            </a:r>
            <a:r>
              <a:rPr lang="en-US" dirty="0" smtClean="0">
                <a:latin typeface="Times New Roman" pitchFamily="18" charset="0"/>
              </a:rPr>
              <a:t>error properly</a:t>
            </a:r>
            <a:r>
              <a:rPr lang="en-US" dirty="0">
                <a:latin typeface="Times New Roman" pitchFamily="18" charset="0"/>
              </a:rPr>
              <a:t>.</a:t>
            </a:r>
          </a:p>
          <a:p>
            <a:pPr marL="342900" indent="-342900" algn="just">
              <a:spcBef>
                <a:spcPts val="1200"/>
              </a:spcBef>
              <a:buFont typeface="Arial" pitchFamily="34" charset="0"/>
              <a:buChar char="•"/>
            </a:pPr>
            <a:r>
              <a:rPr lang="en-US" dirty="0">
                <a:latin typeface="Times New Roman" pitchFamily="18" charset="0"/>
              </a:rPr>
              <a:t>Finally, in this example we are guaranteed to </a:t>
            </a:r>
            <a:r>
              <a:rPr lang="en-US" dirty="0">
                <a:solidFill>
                  <a:srgbClr val="FF0000"/>
                </a:solidFill>
                <a:latin typeface="Times New Roman" pitchFamily="18" charset="0"/>
              </a:rPr>
              <a:t>catch all 2-bit </a:t>
            </a:r>
            <a:r>
              <a:rPr lang="en-US" dirty="0" smtClean="0">
                <a:latin typeface="Times New Roman" pitchFamily="18" charset="0"/>
              </a:rPr>
              <a:t>errors, but </a:t>
            </a:r>
            <a:r>
              <a:rPr lang="en-US" dirty="0">
                <a:latin typeface="Times New Roman" pitchFamily="18" charset="0"/>
              </a:rPr>
              <a:t>we might do better: if "</a:t>
            </a:r>
            <a:r>
              <a:rPr lang="en-US" dirty="0">
                <a:solidFill>
                  <a:srgbClr val="FF0000"/>
                </a:solidFill>
                <a:latin typeface="Times New Roman" pitchFamily="18" charset="0"/>
              </a:rPr>
              <a:t>00111 00111</a:t>
            </a:r>
            <a:r>
              <a:rPr lang="en-US" dirty="0">
                <a:latin typeface="Times New Roman" pitchFamily="18" charset="0"/>
              </a:rPr>
              <a:t>" contains </a:t>
            </a:r>
            <a:r>
              <a:rPr lang="en-US" dirty="0">
                <a:solidFill>
                  <a:srgbClr val="0000FF"/>
                </a:solidFill>
                <a:latin typeface="Times New Roman" pitchFamily="18" charset="0"/>
              </a:rPr>
              <a:t>4 </a:t>
            </a:r>
            <a:r>
              <a:rPr lang="en-US" dirty="0" smtClean="0">
                <a:solidFill>
                  <a:srgbClr val="0000FF"/>
                </a:solidFill>
                <a:latin typeface="Times New Roman" pitchFamily="18" charset="0"/>
              </a:rPr>
              <a:t>single-bit errors</a:t>
            </a:r>
            <a:r>
              <a:rPr lang="en-US" dirty="0">
                <a:latin typeface="Times New Roman" pitchFamily="18" charset="0"/>
              </a:rPr>
              <a:t>, we </a:t>
            </a:r>
            <a:r>
              <a:rPr lang="en-US" dirty="0">
                <a:solidFill>
                  <a:srgbClr val="FF0000"/>
                </a:solidFill>
                <a:latin typeface="Times New Roman" pitchFamily="18" charset="0"/>
              </a:rPr>
              <a:t>will reconstruct the block correctly.</a:t>
            </a:r>
            <a:endParaRPr lang="en-US" dirty="0" smtClean="0">
              <a:solidFill>
                <a:srgbClr val="FF0000"/>
              </a:solidFill>
              <a:latin typeface="Times New Roman" pitchFamily="18" charset="0"/>
            </a:endParaRPr>
          </a:p>
        </p:txBody>
      </p:sp>
    </p:spTree>
    <p:extLst>
      <p:ext uri="{BB962C8B-B14F-4D97-AF65-F5344CB8AC3E}">
        <p14:creationId xmlns:p14="http://schemas.microsoft.com/office/powerpoint/2010/main" val="39379851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68769" y="310328"/>
            <a:ext cx="7772400" cy="596979"/>
          </a:xfrm>
        </p:spPr>
        <p:txBody>
          <a:bodyPr/>
          <a:lstStyle/>
          <a:p>
            <a:r>
              <a:rPr lang="en-US" b="1" dirty="0"/>
              <a:t>Hamming code</a:t>
            </a:r>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656" y="1371600"/>
            <a:ext cx="6991881" cy="75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830" y="2260909"/>
            <a:ext cx="5486400" cy="166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809" y="4009128"/>
            <a:ext cx="596226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124" y="5181600"/>
            <a:ext cx="299631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3508780" y="5598813"/>
            <a:ext cx="2469659" cy="344788"/>
            <a:chOff x="4267199" y="5221670"/>
            <a:chExt cx="2956623" cy="340929"/>
          </a:xfrm>
        </p:grpSpPr>
        <p:pic>
          <p:nvPicPr>
            <p:cNvPr id="2314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199" y="5221670"/>
              <a:ext cx="2147853" cy="340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5051" y="5225611"/>
              <a:ext cx="808771" cy="33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314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5183134"/>
            <a:ext cx="2269483" cy="11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12655" y="909935"/>
            <a:ext cx="6991881" cy="461665"/>
          </a:xfrm>
          <a:prstGeom prst="rect">
            <a:avLst/>
          </a:prstGeom>
          <a:noFill/>
        </p:spPr>
        <p:txBody>
          <a:bodyPr wrap="square" rtlCol="0">
            <a:spAutoFit/>
          </a:bodyPr>
          <a:lstStyle/>
          <a:p>
            <a:r>
              <a:rPr lang="en-US" dirty="0" smtClean="0"/>
              <a:t>Data bits </a:t>
            </a:r>
            <a:r>
              <a:rPr lang="en-US" dirty="0" smtClean="0">
                <a:solidFill>
                  <a:srgbClr val="FF0000"/>
                </a:solidFill>
              </a:rPr>
              <a:t>11000100 (positions not powers of 2)</a:t>
            </a:r>
            <a:endParaRPr lang="en-US" dirty="0">
              <a:solidFill>
                <a:srgbClr val="FF0000"/>
              </a:solidFill>
            </a:endParaRPr>
          </a:p>
        </p:txBody>
      </p:sp>
      <p:sp>
        <p:nvSpPr>
          <p:cNvPr id="3" name="TextBox 2"/>
          <p:cNvSpPr txBox="1"/>
          <p:nvPr/>
        </p:nvSpPr>
        <p:spPr>
          <a:xfrm>
            <a:off x="278030" y="4694928"/>
            <a:ext cx="3048000" cy="461665"/>
          </a:xfrm>
          <a:prstGeom prst="rect">
            <a:avLst/>
          </a:prstGeom>
          <a:noFill/>
        </p:spPr>
        <p:txBody>
          <a:bodyPr wrap="square" rtlCol="0">
            <a:spAutoFit/>
          </a:bodyPr>
          <a:lstStyle/>
          <a:p>
            <a:r>
              <a:rPr lang="en-US" dirty="0" smtClean="0">
                <a:solidFill>
                  <a:srgbClr val="FF0000"/>
                </a:solidFill>
              </a:rPr>
              <a:t>Receiving end</a:t>
            </a:r>
            <a:endParaRPr lang="en-US" dirty="0">
              <a:solidFill>
                <a:srgbClr val="FF0000"/>
              </a:solidFill>
            </a:endParaRPr>
          </a:p>
        </p:txBody>
      </p:sp>
      <p:sp>
        <p:nvSpPr>
          <p:cNvPr id="14" name="TextBox 13"/>
          <p:cNvSpPr txBox="1"/>
          <p:nvPr/>
        </p:nvSpPr>
        <p:spPr>
          <a:xfrm>
            <a:off x="6524070" y="3890362"/>
            <a:ext cx="1894884" cy="461665"/>
          </a:xfrm>
          <a:prstGeom prst="rect">
            <a:avLst/>
          </a:prstGeom>
          <a:noFill/>
        </p:spPr>
        <p:txBody>
          <a:bodyPr wrap="square" rtlCol="0">
            <a:spAutoFit/>
          </a:bodyPr>
          <a:lstStyle/>
          <a:p>
            <a:r>
              <a:rPr lang="en-US" dirty="0" smtClean="0">
                <a:solidFill>
                  <a:srgbClr val="FF0000"/>
                </a:solidFill>
              </a:rPr>
              <a:t>Sending end</a:t>
            </a:r>
            <a:endParaRPr lang="en-US" dirty="0">
              <a:solidFill>
                <a:srgbClr val="FF0000"/>
              </a:solidFill>
            </a:endParaRPr>
          </a:p>
        </p:txBody>
      </p:sp>
      <p:sp>
        <p:nvSpPr>
          <p:cNvPr id="15" name="TextBox 14"/>
          <p:cNvSpPr txBox="1"/>
          <p:nvPr/>
        </p:nvSpPr>
        <p:spPr>
          <a:xfrm>
            <a:off x="6531953" y="4721469"/>
            <a:ext cx="1894884" cy="461665"/>
          </a:xfrm>
          <a:prstGeom prst="rect">
            <a:avLst/>
          </a:prstGeom>
          <a:noFill/>
        </p:spPr>
        <p:txBody>
          <a:bodyPr wrap="square" rtlCol="0">
            <a:spAutoFit/>
          </a:bodyPr>
          <a:lstStyle/>
          <a:p>
            <a:r>
              <a:rPr lang="en-US" dirty="0" smtClean="0">
                <a:solidFill>
                  <a:srgbClr val="FF0000"/>
                </a:solidFill>
              </a:rPr>
              <a:t>Decision</a:t>
            </a:r>
            <a:endParaRPr lang="en-US" dirty="0">
              <a:solidFill>
                <a:srgbClr val="FF0000"/>
              </a:solidFill>
            </a:endParaRPr>
          </a:p>
        </p:txBody>
      </p:sp>
      <p:sp>
        <p:nvSpPr>
          <p:cNvPr id="16" name="TextBox 15"/>
          <p:cNvSpPr txBox="1"/>
          <p:nvPr/>
        </p:nvSpPr>
        <p:spPr>
          <a:xfrm>
            <a:off x="6400800" y="2863196"/>
            <a:ext cx="2514600" cy="461665"/>
          </a:xfrm>
          <a:prstGeom prst="rect">
            <a:avLst/>
          </a:prstGeom>
          <a:noFill/>
        </p:spPr>
        <p:txBody>
          <a:bodyPr wrap="square" rtlCol="0">
            <a:spAutoFit/>
          </a:bodyPr>
          <a:lstStyle/>
          <a:p>
            <a:r>
              <a:rPr lang="en-US" dirty="0" smtClean="0">
                <a:solidFill>
                  <a:srgbClr val="FF0000"/>
                </a:solidFill>
              </a:rPr>
              <a:t>Calculating parity</a:t>
            </a:r>
            <a:endParaRPr lang="en-US" dirty="0">
              <a:solidFill>
                <a:srgbClr val="FF0000"/>
              </a:solidFill>
            </a:endParaRPr>
          </a:p>
        </p:txBody>
      </p:sp>
    </p:spTree>
    <p:extLst>
      <p:ext uri="{BB962C8B-B14F-4D97-AF65-F5344CB8AC3E}">
        <p14:creationId xmlns:p14="http://schemas.microsoft.com/office/powerpoint/2010/main" val="20315035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533400"/>
            <a:ext cx="7772400" cy="596979"/>
          </a:xfrm>
        </p:spPr>
        <p:txBody>
          <a:bodyPr/>
          <a:lstStyle/>
          <a:p>
            <a:r>
              <a:rPr lang="en-US" b="1" dirty="0"/>
              <a:t>Hamming code</a:t>
            </a:r>
            <a:endParaRPr lang="en-US" dirty="0" smtClean="0"/>
          </a:p>
        </p:txBody>
      </p:sp>
      <p:pic>
        <p:nvPicPr>
          <p:cNvPr id="2314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8077200" cy="2410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85800" y="5867400"/>
            <a:ext cx="7772400" cy="830997"/>
          </a:xfrm>
          <a:prstGeom prst="rect">
            <a:avLst/>
          </a:prstGeom>
        </p:spPr>
        <p:txBody>
          <a:bodyPr wrap="square">
            <a:spAutoFit/>
          </a:bodyPr>
          <a:lstStyle/>
          <a:p>
            <a:r>
              <a:rPr lang="en-US" dirty="0"/>
              <a:t>Example of an (11, 7) Hamming </a:t>
            </a:r>
            <a:r>
              <a:rPr lang="en-US" dirty="0" smtClean="0"/>
              <a:t>code correcting </a:t>
            </a:r>
            <a:r>
              <a:rPr lang="en-US" dirty="0"/>
              <a:t>a single-bit error.</a:t>
            </a:r>
          </a:p>
        </p:txBody>
      </p:sp>
      <p:sp>
        <p:nvSpPr>
          <p:cNvPr id="2" name="Rectangle 1"/>
          <p:cNvSpPr/>
          <p:nvPr/>
        </p:nvSpPr>
        <p:spPr>
          <a:xfrm>
            <a:off x="2971799" y="4502893"/>
            <a:ext cx="2592569" cy="461665"/>
          </a:xfrm>
          <a:prstGeom prst="rect">
            <a:avLst/>
          </a:prstGeom>
        </p:spPr>
        <p:txBody>
          <a:bodyPr wrap="none">
            <a:spAutoFit/>
          </a:bodyPr>
          <a:lstStyle/>
          <a:p>
            <a:r>
              <a:rPr lang="en-US" i="1" dirty="0"/>
              <a:t>k </a:t>
            </a:r>
            <a:r>
              <a:rPr lang="en-US" dirty="0"/>
              <a:t>= 8, 4, 2, and 1</a:t>
            </a:r>
          </a:p>
        </p:txBody>
      </p:sp>
      <p:sp>
        <p:nvSpPr>
          <p:cNvPr id="4" name="Rectangle 3"/>
          <p:cNvSpPr/>
          <p:nvPr/>
        </p:nvSpPr>
        <p:spPr>
          <a:xfrm>
            <a:off x="762000" y="5181600"/>
            <a:ext cx="7924800" cy="461665"/>
          </a:xfrm>
          <a:prstGeom prst="rect">
            <a:avLst/>
          </a:prstGeom>
        </p:spPr>
        <p:txBody>
          <a:bodyPr wrap="square">
            <a:spAutoFit/>
          </a:bodyPr>
          <a:lstStyle/>
          <a:p>
            <a:r>
              <a:rPr lang="en-US" dirty="0"/>
              <a:t>This gives a </a:t>
            </a:r>
            <a:r>
              <a:rPr lang="en-US" dirty="0" smtClean="0">
                <a:solidFill>
                  <a:srgbClr val="FF0000"/>
                </a:solidFill>
              </a:rPr>
              <a:t>syndrome</a:t>
            </a:r>
            <a:r>
              <a:rPr lang="en-US" dirty="0" smtClean="0"/>
              <a:t> of </a:t>
            </a:r>
            <a:r>
              <a:rPr lang="en-US" dirty="0"/>
              <a:t>0101 or 4 + 1=5.</a:t>
            </a:r>
          </a:p>
        </p:txBody>
      </p:sp>
      <p:sp>
        <p:nvSpPr>
          <p:cNvPr id="5" name="Rectangle 4"/>
          <p:cNvSpPr/>
          <p:nvPr/>
        </p:nvSpPr>
        <p:spPr>
          <a:xfrm>
            <a:off x="910028" y="3632225"/>
            <a:ext cx="7929172" cy="461665"/>
          </a:xfrm>
          <a:prstGeom prst="rect">
            <a:avLst/>
          </a:prstGeom>
        </p:spPr>
        <p:txBody>
          <a:bodyPr wrap="square">
            <a:spAutoFit/>
          </a:bodyPr>
          <a:lstStyle/>
          <a:p>
            <a:r>
              <a:rPr lang="en-US" dirty="0"/>
              <a:t>the check bits are computed for </a:t>
            </a:r>
            <a:r>
              <a:rPr lang="en-US" dirty="0">
                <a:solidFill>
                  <a:srgbClr val="FF0000"/>
                </a:solidFill>
              </a:rPr>
              <a:t>even </a:t>
            </a:r>
            <a:r>
              <a:rPr lang="en-US" dirty="0" smtClean="0">
                <a:solidFill>
                  <a:srgbClr val="FF0000"/>
                </a:solidFill>
              </a:rPr>
              <a:t>parity sums</a:t>
            </a:r>
            <a:endParaRPr lang="en-US" dirty="0">
              <a:solidFill>
                <a:srgbClr val="FF0000"/>
              </a:solidFill>
            </a:endParaRPr>
          </a:p>
        </p:txBody>
      </p:sp>
    </p:spTree>
    <p:extLst>
      <p:ext uri="{BB962C8B-B14F-4D97-AF65-F5344CB8AC3E}">
        <p14:creationId xmlns:p14="http://schemas.microsoft.com/office/powerpoint/2010/main" val="1941564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b="1" dirty="0" smtClean="0"/>
              <a:t>Outline</a:t>
            </a:r>
          </a:p>
        </p:txBody>
      </p:sp>
      <p:sp>
        <p:nvSpPr>
          <p:cNvPr id="36867" name="Rectangle 3"/>
          <p:cNvSpPr>
            <a:spLocks noGrp="1" noChangeArrowheads="1"/>
          </p:cNvSpPr>
          <p:nvPr>
            <p:ph sz="half" idx="1"/>
          </p:nvPr>
        </p:nvSpPr>
        <p:spPr>
          <a:xfrm>
            <a:off x="304800" y="1524000"/>
            <a:ext cx="4495800" cy="4800600"/>
          </a:xfrm>
        </p:spPr>
        <p:txBody>
          <a:bodyPr/>
          <a:lstStyle/>
          <a:p>
            <a:pPr>
              <a:buFont typeface="Wingdings" pitchFamily="2" charset="2"/>
              <a:buNone/>
            </a:pPr>
            <a:r>
              <a:rPr lang="en-US" sz="2400" dirty="0" smtClean="0">
                <a:solidFill>
                  <a:srgbClr val="FF0000"/>
                </a:solidFill>
                <a:latin typeface="Arial "/>
              </a:rPr>
              <a:t>5.1</a:t>
            </a:r>
            <a:r>
              <a:rPr lang="en-US" sz="2400" dirty="0" smtClean="0">
                <a:latin typeface="Arial "/>
              </a:rPr>
              <a:t> Introduction and services</a:t>
            </a:r>
          </a:p>
          <a:p>
            <a:pPr>
              <a:buFont typeface="Wingdings" pitchFamily="2" charset="2"/>
              <a:buNone/>
            </a:pPr>
            <a:r>
              <a:rPr lang="en-US" sz="2400" dirty="0" smtClean="0">
                <a:solidFill>
                  <a:srgbClr val="FF0000"/>
                </a:solidFill>
                <a:latin typeface="Arial "/>
              </a:rPr>
              <a:t>5.2</a:t>
            </a:r>
            <a:r>
              <a:rPr lang="en-US" sz="2400" dirty="0" smtClean="0">
                <a:latin typeface="Arial "/>
              </a:rPr>
              <a:t> Error detection &amp; correction </a:t>
            </a:r>
          </a:p>
          <a:p>
            <a:pPr>
              <a:buFont typeface="Wingdings" pitchFamily="2" charset="2"/>
              <a:buNone/>
            </a:pPr>
            <a:r>
              <a:rPr lang="en-US" sz="2400" dirty="0" smtClean="0">
                <a:solidFill>
                  <a:srgbClr val="FF0000"/>
                </a:solidFill>
                <a:latin typeface="Arial "/>
              </a:rPr>
              <a:t>5.4</a:t>
            </a:r>
            <a:r>
              <a:rPr lang="en-US" sz="2400" dirty="0" smtClean="0">
                <a:latin typeface="Arial "/>
              </a:rPr>
              <a:t> Link-layer Addressing &amp; ARP</a:t>
            </a:r>
          </a:p>
          <a:p>
            <a:pPr>
              <a:buFont typeface="Arial" charset="0"/>
              <a:buNone/>
            </a:pPr>
            <a:r>
              <a:rPr lang="en-US" sz="2400" dirty="0" smtClean="0">
                <a:solidFill>
                  <a:srgbClr val="FF0000"/>
                </a:solidFill>
                <a:latin typeface="Arial "/>
              </a:rPr>
              <a:t>5.3</a:t>
            </a:r>
            <a:r>
              <a:rPr lang="en-US" sz="2400" dirty="0" smtClean="0">
                <a:latin typeface="Arial "/>
              </a:rPr>
              <a:t> Multiple access protocols</a:t>
            </a:r>
          </a:p>
          <a:p>
            <a:pPr>
              <a:buFont typeface="Wingdings" pitchFamily="2" charset="2"/>
              <a:buNone/>
            </a:pPr>
            <a:r>
              <a:rPr lang="en-US" sz="2400" dirty="0" smtClean="0">
                <a:solidFill>
                  <a:srgbClr val="FF0000"/>
                </a:solidFill>
                <a:latin typeface="Arial "/>
              </a:rPr>
              <a:t>5.5</a:t>
            </a:r>
            <a:r>
              <a:rPr lang="en-US" sz="2400" dirty="0" smtClean="0">
                <a:latin typeface="Arial "/>
              </a:rPr>
              <a:t> Ethernet</a:t>
            </a:r>
          </a:p>
          <a:p>
            <a:pPr>
              <a:buFont typeface="Arial" charset="0"/>
              <a:buNone/>
            </a:pPr>
            <a:r>
              <a:rPr lang="en-US" sz="2400" dirty="0" smtClean="0">
                <a:solidFill>
                  <a:srgbClr val="FF0000"/>
                </a:solidFill>
                <a:latin typeface="Arial "/>
              </a:rPr>
              <a:t>6.3</a:t>
            </a:r>
            <a:r>
              <a:rPr lang="en-US" sz="2400" dirty="0" smtClean="0">
                <a:latin typeface="Arial "/>
              </a:rPr>
              <a:t> IEEE 802.11 wireless LANs (“Wi-Fi”)</a:t>
            </a:r>
          </a:p>
          <a:p>
            <a:pPr>
              <a:buFont typeface="Wingdings" pitchFamily="2" charset="2"/>
              <a:buNone/>
            </a:pPr>
            <a:endParaRPr lang="en-US" sz="2400" dirty="0" smtClean="0"/>
          </a:p>
          <a:p>
            <a:pPr>
              <a:buFont typeface="Wingdings" pitchFamily="2" charset="2"/>
              <a:buNone/>
            </a:pPr>
            <a:endParaRPr lang="en-US" sz="2400" dirty="0" smtClean="0"/>
          </a:p>
        </p:txBody>
      </p:sp>
      <p:sp>
        <p:nvSpPr>
          <p:cNvPr id="296964" name="Rectangle 4"/>
          <p:cNvSpPr>
            <a:spLocks noGrp="1" noChangeArrowheads="1"/>
          </p:cNvSpPr>
          <p:nvPr>
            <p:ph sz="half" idx="2"/>
          </p:nvPr>
        </p:nvSpPr>
        <p:spPr>
          <a:xfrm>
            <a:off x="5013325" y="1600200"/>
            <a:ext cx="4054475" cy="4648200"/>
          </a:xfrm>
        </p:spPr>
        <p:txBody>
          <a:bodyPr/>
          <a:lstStyle/>
          <a:p>
            <a:pPr>
              <a:buFont typeface="Wingdings" pitchFamily="2" charset="2"/>
              <a:buNone/>
              <a:defRPr/>
            </a:pPr>
            <a:r>
              <a:rPr lang="en-US" sz="2400" dirty="0" smtClean="0">
                <a:solidFill>
                  <a:schemeClr val="bg2">
                    <a:lumMod val="90000"/>
                  </a:schemeClr>
                </a:solidFill>
                <a:latin typeface="Arial" pitchFamily="34" charset="0"/>
                <a:cs typeface="Arial" pitchFamily="34" charset="0"/>
              </a:rPr>
              <a:t>Not covered </a:t>
            </a:r>
          </a:p>
          <a:p>
            <a:pPr>
              <a:buFont typeface="Wingdings" pitchFamily="2" charset="2"/>
              <a:buNone/>
              <a:defRPr/>
            </a:pPr>
            <a:endParaRPr lang="en-US" sz="2400" dirty="0" smtClean="0">
              <a:solidFill>
                <a:schemeClr val="bg2">
                  <a:lumMod val="90000"/>
                </a:schemeClr>
              </a:solidFill>
              <a:latin typeface="Arial" pitchFamily="34" charset="0"/>
              <a:cs typeface="Arial" pitchFamily="34" charset="0"/>
            </a:endParaRPr>
          </a:p>
          <a:p>
            <a:pPr>
              <a:buFont typeface="Wingdings" pitchFamily="2" charset="2"/>
              <a:buNone/>
              <a:defRPr/>
            </a:pPr>
            <a:r>
              <a:rPr lang="en-US" sz="2400" dirty="0" smtClean="0">
                <a:solidFill>
                  <a:schemeClr val="bg2">
                    <a:lumMod val="90000"/>
                  </a:schemeClr>
                </a:solidFill>
                <a:latin typeface="Arial" pitchFamily="34" charset="0"/>
                <a:cs typeface="Arial" pitchFamily="34" charset="0"/>
              </a:rPr>
              <a:t>5.6 </a:t>
            </a:r>
            <a:r>
              <a:rPr lang="en-US" sz="2400" dirty="0">
                <a:solidFill>
                  <a:schemeClr val="bg2">
                    <a:lumMod val="90000"/>
                  </a:schemeClr>
                </a:solidFill>
                <a:latin typeface="Arial" pitchFamily="34" charset="0"/>
                <a:cs typeface="Arial" pitchFamily="34" charset="0"/>
              </a:rPr>
              <a:t>Link-layer switches</a:t>
            </a:r>
          </a:p>
          <a:p>
            <a:pPr>
              <a:buFont typeface="Wingdings" pitchFamily="2" charset="2"/>
              <a:buNone/>
              <a:defRPr/>
            </a:pPr>
            <a:r>
              <a:rPr lang="en-US" sz="2400" dirty="0">
                <a:solidFill>
                  <a:schemeClr val="bg2">
                    <a:lumMod val="90000"/>
                  </a:schemeClr>
                </a:solidFill>
                <a:latin typeface="Arial" pitchFamily="34" charset="0"/>
                <a:cs typeface="Arial" pitchFamily="34" charset="0"/>
              </a:rPr>
              <a:t>5.7 PPP</a:t>
            </a:r>
          </a:p>
          <a:p>
            <a:pPr>
              <a:buFont typeface="Wingdings" pitchFamily="2" charset="2"/>
              <a:buNone/>
              <a:defRPr/>
            </a:pPr>
            <a:r>
              <a:rPr lang="en-US" sz="2400" dirty="0">
                <a:solidFill>
                  <a:schemeClr val="bg2">
                    <a:lumMod val="90000"/>
                  </a:schemeClr>
                </a:solidFill>
                <a:latin typeface="Arial" pitchFamily="34" charset="0"/>
                <a:cs typeface="Arial" pitchFamily="34" charset="0"/>
              </a:rPr>
              <a:t>5.8 Link virtualization: MPLS</a:t>
            </a:r>
          </a:p>
          <a:p>
            <a:pPr>
              <a:buFont typeface="Wingdings" pitchFamily="2" charset="2"/>
              <a:buNone/>
              <a:defRPr/>
            </a:pPr>
            <a:endParaRPr lang="en-US" sz="2400" dirty="0">
              <a:solidFill>
                <a:schemeClr val="bg2">
                  <a:lumMod val="90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533400"/>
            <a:ext cx="7772400" cy="596979"/>
          </a:xfrm>
        </p:spPr>
        <p:txBody>
          <a:bodyPr/>
          <a:lstStyle/>
          <a:p>
            <a:r>
              <a:rPr lang="en-US" b="1" dirty="0" smtClean="0"/>
              <a:t>Convolutional Code (cont.)</a:t>
            </a:r>
            <a:endParaRPr lang="en-US" dirty="0" smtClean="0"/>
          </a:p>
        </p:txBody>
      </p:sp>
      <p:sp>
        <p:nvSpPr>
          <p:cNvPr id="11" name="Rectangle 10"/>
          <p:cNvSpPr/>
          <p:nvPr/>
        </p:nvSpPr>
        <p:spPr>
          <a:xfrm>
            <a:off x="606972" y="1295400"/>
            <a:ext cx="8001000" cy="4924425"/>
          </a:xfrm>
          <a:prstGeom prst="rect">
            <a:avLst/>
          </a:prstGeom>
        </p:spPr>
        <p:txBody>
          <a:bodyPr wrap="square">
            <a:spAutoFit/>
          </a:bodyPr>
          <a:lstStyle/>
          <a:p>
            <a:pPr marL="342900" indent="-342900" algn="just">
              <a:spcBef>
                <a:spcPts val="1200"/>
              </a:spcBef>
              <a:buFont typeface="Arial" pitchFamily="34" charset="0"/>
              <a:buChar char="•"/>
            </a:pPr>
            <a:r>
              <a:rPr lang="en-US" dirty="0" smtClean="0">
                <a:solidFill>
                  <a:srgbClr val="FF0000"/>
                </a:solidFill>
                <a:latin typeface="Arial "/>
              </a:rPr>
              <a:t>Hamming codes </a:t>
            </a:r>
            <a:r>
              <a:rPr lang="en-US" dirty="0">
                <a:latin typeface="Arial "/>
              </a:rPr>
              <a:t>are used in </a:t>
            </a:r>
            <a:r>
              <a:rPr lang="en-US" dirty="0">
                <a:solidFill>
                  <a:srgbClr val="FF0000"/>
                </a:solidFill>
                <a:latin typeface="Arial "/>
              </a:rPr>
              <a:t>error-correcting </a:t>
            </a:r>
            <a:r>
              <a:rPr lang="en-US" dirty="0" smtClean="0">
                <a:solidFill>
                  <a:srgbClr val="FF0000"/>
                </a:solidFill>
                <a:latin typeface="Arial "/>
              </a:rPr>
              <a:t>memory</a:t>
            </a:r>
          </a:p>
          <a:p>
            <a:pPr marL="342900" indent="-342900" algn="just">
              <a:spcBef>
                <a:spcPts val="1200"/>
              </a:spcBef>
              <a:buFont typeface="Arial" pitchFamily="34" charset="0"/>
              <a:buChar char="•"/>
            </a:pPr>
            <a:r>
              <a:rPr lang="en-US" dirty="0">
                <a:latin typeface="Arial "/>
              </a:rPr>
              <a:t>However, most networks </a:t>
            </a:r>
            <a:r>
              <a:rPr lang="en-US" dirty="0" smtClean="0">
                <a:latin typeface="Arial "/>
              </a:rPr>
              <a:t>use </a:t>
            </a:r>
            <a:r>
              <a:rPr lang="en-US" dirty="0" smtClean="0">
                <a:solidFill>
                  <a:srgbClr val="FF0000"/>
                </a:solidFill>
                <a:latin typeface="Arial "/>
              </a:rPr>
              <a:t>stronger </a:t>
            </a:r>
            <a:r>
              <a:rPr lang="en-US" dirty="0">
                <a:solidFill>
                  <a:srgbClr val="FF0000"/>
                </a:solidFill>
                <a:latin typeface="Arial "/>
              </a:rPr>
              <a:t>codes</a:t>
            </a:r>
            <a:r>
              <a:rPr lang="en-US" dirty="0">
                <a:latin typeface="Arial "/>
              </a:rPr>
              <a:t>. The second code we will look at is a </a:t>
            </a:r>
            <a:r>
              <a:rPr lang="en-US" dirty="0">
                <a:solidFill>
                  <a:srgbClr val="FF0000"/>
                </a:solidFill>
                <a:latin typeface="Arial "/>
              </a:rPr>
              <a:t>convolutional code</a:t>
            </a:r>
            <a:r>
              <a:rPr lang="en-US" dirty="0" smtClean="0">
                <a:solidFill>
                  <a:srgbClr val="FF0000"/>
                </a:solidFill>
                <a:latin typeface="Arial "/>
              </a:rPr>
              <a:t>.</a:t>
            </a:r>
          </a:p>
          <a:p>
            <a:pPr marL="342900" indent="-342900" algn="just">
              <a:spcBef>
                <a:spcPts val="1200"/>
              </a:spcBef>
              <a:buFont typeface="Arial" pitchFamily="34" charset="0"/>
              <a:buChar char="•"/>
            </a:pPr>
            <a:r>
              <a:rPr lang="en-US" dirty="0">
                <a:latin typeface="Arial "/>
              </a:rPr>
              <a:t>In a </a:t>
            </a:r>
            <a:r>
              <a:rPr lang="en-US" dirty="0" smtClean="0">
                <a:latin typeface="Arial "/>
              </a:rPr>
              <a:t>convolutional code</a:t>
            </a:r>
            <a:r>
              <a:rPr lang="en-US" dirty="0">
                <a:latin typeface="Arial "/>
              </a:rPr>
              <a:t>, an encoder processes a </a:t>
            </a:r>
            <a:r>
              <a:rPr lang="en-US" dirty="0">
                <a:solidFill>
                  <a:srgbClr val="FF0000"/>
                </a:solidFill>
                <a:latin typeface="Arial "/>
              </a:rPr>
              <a:t>sequence of input bits </a:t>
            </a:r>
            <a:r>
              <a:rPr lang="en-US" dirty="0">
                <a:latin typeface="Arial "/>
              </a:rPr>
              <a:t>and generates </a:t>
            </a:r>
            <a:r>
              <a:rPr lang="en-US" dirty="0">
                <a:solidFill>
                  <a:srgbClr val="FF0000"/>
                </a:solidFill>
                <a:latin typeface="Arial "/>
              </a:rPr>
              <a:t>a sequence </a:t>
            </a:r>
            <a:r>
              <a:rPr lang="en-US" dirty="0" smtClean="0">
                <a:solidFill>
                  <a:srgbClr val="FF0000"/>
                </a:solidFill>
                <a:latin typeface="Arial "/>
              </a:rPr>
              <a:t>of output </a:t>
            </a:r>
            <a:r>
              <a:rPr lang="en-US" dirty="0">
                <a:solidFill>
                  <a:srgbClr val="FF0000"/>
                </a:solidFill>
                <a:latin typeface="Arial "/>
              </a:rPr>
              <a:t>bits</a:t>
            </a:r>
            <a:r>
              <a:rPr lang="en-US" dirty="0" smtClean="0">
                <a:solidFill>
                  <a:srgbClr val="FF0000"/>
                </a:solidFill>
                <a:latin typeface="Arial "/>
              </a:rPr>
              <a:t>.</a:t>
            </a:r>
          </a:p>
          <a:p>
            <a:pPr marL="342900" indent="-342900" algn="just">
              <a:spcBef>
                <a:spcPts val="1200"/>
              </a:spcBef>
              <a:buFont typeface="Arial" pitchFamily="34" charset="0"/>
              <a:buChar char="•"/>
            </a:pPr>
            <a:r>
              <a:rPr lang="en-US" dirty="0"/>
              <a:t>There is no natural message size or encoding </a:t>
            </a:r>
            <a:r>
              <a:rPr lang="en-US" dirty="0" smtClean="0"/>
              <a:t>boundary</a:t>
            </a:r>
          </a:p>
          <a:p>
            <a:pPr marL="342900" indent="-342900" algn="just">
              <a:spcBef>
                <a:spcPts val="1200"/>
              </a:spcBef>
              <a:buFont typeface="Arial" pitchFamily="34" charset="0"/>
              <a:buChar char="•"/>
            </a:pPr>
            <a:r>
              <a:rPr lang="en-US" dirty="0"/>
              <a:t>The output depends on </a:t>
            </a:r>
            <a:r>
              <a:rPr lang="en-US" dirty="0">
                <a:solidFill>
                  <a:srgbClr val="FF0000"/>
                </a:solidFill>
              </a:rPr>
              <a:t>the current and previous input bits</a:t>
            </a:r>
            <a:r>
              <a:rPr lang="en-US" dirty="0" smtClean="0">
                <a:solidFill>
                  <a:srgbClr val="FF0000"/>
                </a:solidFill>
              </a:rPr>
              <a:t>.</a:t>
            </a:r>
          </a:p>
          <a:p>
            <a:pPr marL="342900" indent="-342900" algn="just">
              <a:spcBef>
                <a:spcPts val="1200"/>
              </a:spcBef>
              <a:buFont typeface="Arial" pitchFamily="34" charset="0"/>
              <a:buChar char="•"/>
            </a:pPr>
            <a:r>
              <a:rPr lang="en-US" dirty="0">
                <a:latin typeface="Arial "/>
              </a:rPr>
              <a:t>The number of previous bits on which the output depends </a:t>
            </a:r>
            <a:r>
              <a:rPr lang="en-US" dirty="0" smtClean="0">
                <a:latin typeface="Arial "/>
              </a:rPr>
              <a:t>is called </a:t>
            </a:r>
            <a:r>
              <a:rPr lang="en-US" dirty="0">
                <a:latin typeface="Arial "/>
              </a:rPr>
              <a:t>the constraint length of the code.</a:t>
            </a:r>
            <a:endParaRPr lang="en-US" dirty="0" smtClean="0">
              <a:latin typeface="Arial "/>
            </a:endParaRPr>
          </a:p>
        </p:txBody>
      </p:sp>
    </p:spTree>
    <p:extLst>
      <p:ext uri="{BB962C8B-B14F-4D97-AF65-F5344CB8AC3E}">
        <p14:creationId xmlns:p14="http://schemas.microsoft.com/office/powerpoint/2010/main" val="636497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533400"/>
            <a:ext cx="7772400" cy="596979"/>
          </a:xfrm>
        </p:spPr>
        <p:txBody>
          <a:bodyPr/>
          <a:lstStyle/>
          <a:p>
            <a:r>
              <a:rPr lang="en-US" b="1" dirty="0" smtClean="0"/>
              <a:t>Convolutional Code (cont.)</a:t>
            </a:r>
            <a:endParaRPr lang="en-US" dirty="0" smtClean="0"/>
          </a:p>
        </p:txBody>
      </p:sp>
      <p:sp>
        <p:nvSpPr>
          <p:cNvPr id="11" name="Rectangle 10"/>
          <p:cNvSpPr/>
          <p:nvPr/>
        </p:nvSpPr>
        <p:spPr>
          <a:xfrm>
            <a:off x="606972" y="1295400"/>
            <a:ext cx="8001000" cy="1569660"/>
          </a:xfrm>
          <a:prstGeom prst="rect">
            <a:avLst/>
          </a:prstGeom>
        </p:spPr>
        <p:txBody>
          <a:bodyPr wrap="square">
            <a:spAutoFit/>
          </a:bodyPr>
          <a:lstStyle/>
          <a:p>
            <a:pPr marL="342900" indent="-342900" algn="just">
              <a:spcBef>
                <a:spcPts val="1200"/>
              </a:spcBef>
              <a:buFont typeface="Arial" pitchFamily="34" charset="0"/>
              <a:buChar char="•"/>
            </a:pPr>
            <a:r>
              <a:rPr lang="en-US" dirty="0">
                <a:latin typeface="Arial "/>
              </a:rPr>
              <a:t>Convolutional codes are widely used in deployed networks, for example, </a:t>
            </a:r>
            <a:r>
              <a:rPr lang="en-US" dirty="0" smtClean="0">
                <a:latin typeface="Arial "/>
              </a:rPr>
              <a:t>as part </a:t>
            </a:r>
            <a:r>
              <a:rPr lang="en-US" dirty="0">
                <a:latin typeface="Arial "/>
              </a:rPr>
              <a:t>of the GSM mobile phone system, in satellite communications, and in 802.11.</a:t>
            </a:r>
            <a:endParaRPr lang="en-US" dirty="0" smtClean="0">
              <a:latin typeface="Arial "/>
            </a:endParaRPr>
          </a:p>
        </p:txBody>
      </p:sp>
      <p:pic>
        <p:nvPicPr>
          <p:cNvPr id="2324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592214"/>
            <a:ext cx="5311268" cy="213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5029200"/>
            <a:ext cx="7769772" cy="461665"/>
          </a:xfrm>
          <a:prstGeom prst="rect">
            <a:avLst/>
          </a:prstGeom>
        </p:spPr>
        <p:txBody>
          <a:bodyPr wrap="square">
            <a:spAutoFit/>
          </a:bodyPr>
          <a:lstStyle/>
          <a:p>
            <a:r>
              <a:rPr lang="en-US" dirty="0"/>
              <a:t>The NASA binary convolutional code used in 802.11.</a:t>
            </a:r>
          </a:p>
        </p:txBody>
      </p:sp>
      <p:sp>
        <p:nvSpPr>
          <p:cNvPr id="3" name="Rectangle 2"/>
          <p:cNvSpPr/>
          <p:nvPr/>
        </p:nvSpPr>
        <p:spPr>
          <a:xfrm>
            <a:off x="2819400" y="5638800"/>
            <a:ext cx="4521046" cy="461665"/>
          </a:xfrm>
          <a:prstGeom prst="rect">
            <a:avLst/>
          </a:prstGeom>
        </p:spPr>
        <p:txBody>
          <a:bodyPr wrap="none">
            <a:spAutoFit/>
          </a:bodyPr>
          <a:lstStyle/>
          <a:p>
            <a:r>
              <a:rPr lang="en-US" i="1" dirty="0"/>
              <a:t>r </a:t>
            </a:r>
            <a:r>
              <a:rPr lang="en-US" dirty="0"/>
              <a:t>= 1</a:t>
            </a:r>
            <a:r>
              <a:rPr lang="en-US" i="1" dirty="0"/>
              <a:t>/</a:t>
            </a:r>
            <a:r>
              <a:rPr lang="en-US" dirty="0"/>
              <a:t>2 and </a:t>
            </a:r>
            <a:r>
              <a:rPr lang="en-US" i="1" dirty="0"/>
              <a:t>k </a:t>
            </a:r>
            <a:r>
              <a:rPr lang="en-US" dirty="0"/>
              <a:t>= </a:t>
            </a:r>
            <a:r>
              <a:rPr lang="en-US" dirty="0" smtClean="0"/>
              <a:t>7 (6 registers)</a:t>
            </a:r>
            <a:endParaRPr lang="en-US" dirty="0"/>
          </a:p>
        </p:txBody>
      </p:sp>
      <p:sp>
        <p:nvSpPr>
          <p:cNvPr id="4" name="Rectangle 3"/>
          <p:cNvSpPr/>
          <p:nvPr/>
        </p:nvSpPr>
        <p:spPr>
          <a:xfrm>
            <a:off x="304800" y="6076588"/>
            <a:ext cx="8534399" cy="461665"/>
          </a:xfrm>
          <a:prstGeom prst="rect">
            <a:avLst/>
          </a:prstGeom>
        </p:spPr>
        <p:txBody>
          <a:bodyPr wrap="square">
            <a:spAutoFit/>
          </a:bodyPr>
          <a:lstStyle/>
          <a:p>
            <a:r>
              <a:rPr lang="en-US" dirty="0">
                <a:solidFill>
                  <a:srgbClr val="FF0000"/>
                </a:solidFill>
              </a:rPr>
              <a:t>Since 1 input bit produces 2 output bits, the code rate is 1</a:t>
            </a:r>
            <a:r>
              <a:rPr lang="en-US" i="1" dirty="0">
                <a:solidFill>
                  <a:srgbClr val="FF0000"/>
                </a:solidFill>
              </a:rPr>
              <a:t>/</a:t>
            </a:r>
            <a:r>
              <a:rPr lang="en-US" dirty="0">
                <a:solidFill>
                  <a:srgbClr val="FF0000"/>
                </a:solidFill>
              </a:rPr>
              <a:t>2.</a:t>
            </a:r>
          </a:p>
        </p:txBody>
      </p:sp>
    </p:spTree>
    <p:extLst>
      <p:ext uri="{BB962C8B-B14F-4D97-AF65-F5344CB8AC3E}">
        <p14:creationId xmlns:p14="http://schemas.microsoft.com/office/powerpoint/2010/main" val="24431508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533400"/>
            <a:ext cx="7772400" cy="596979"/>
          </a:xfrm>
        </p:spPr>
        <p:txBody>
          <a:bodyPr/>
          <a:lstStyle/>
          <a:p>
            <a:r>
              <a:rPr lang="en-US" b="1" dirty="0"/>
              <a:t>Convolutional </a:t>
            </a:r>
            <a:r>
              <a:rPr lang="en-US" b="1" dirty="0" smtClean="0"/>
              <a:t>Code (cont.)</a:t>
            </a:r>
          </a:p>
        </p:txBody>
      </p:sp>
      <p:sp>
        <p:nvSpPr>
          <p:cNvPr id="11" name="Rectangle 10"/>
          <p:cNvSpPr/>
          <p:nvPr/>
        </p:nvSpPr>
        <p:spPr>
          <a:xfrm>
            <a:off x="606972" y="1295400"/>
            <a:ext cx="8001000" cy="1569660"/>
          </a:xfrm>
          <a:prstGeom prst="rect">
            <a:avLst/>
          </a:prstGeom>
        </p:spPr>
        <p:txBody>
          <a:bodyPr wrap="square">
            <a:spAutoFit/>
          </a:bodyPr>
          <a:lstStyle/>
          <a:p>
            <a:pPr marL="342900" indent="-342900" algn="just">
              <a:spcBef>
                <a:spcPts val="1200"/>
              </a:spcBef>
              <a:buFont typeface="Arial" pitchFamily="34" charset="0"/>
              <a:buChar char="•"/>
            </a:pPr>
            <a:r>
              <a:rPr lang="en-US" dirty="0">
                <a:latin typeface="Arial "/>
              </a:rPr>
              <a:t>A convolutional code is decoded by finding the sequence of input bits that </a:t>
            </a:r>
            <a:r>
              <a:rPr lang="en-US" dirty="0" smtClean="0">
                <a:solidFill>
                  <a:srgbClr val="FF0000"/>
                </a:solidFill>
                <a:latin typeface="Arial "/>
              </a:rPr>
              <a:t>is most </a:t>
            </a:r>
            <a:r>
              <a:rPr lang="en-US" dirty="0">
                <a:solidFill>
                  <a:srgbClr val="FF0000"/>
                </a:solidFill>
                <a:latin typeface="Arial "/>
              </a:rPr>
              <a:t>likely to have produced the observed sequence </a:t>
            </a:r>
            <a:r>
              <a:rPr lang="en-US" dirty="0">
                <a:latin typeface="Arial "/>
              </a:rPr>
              <a:t>of output bits (which </a:t>
            </a:r>
            <a:r>
              <a:rPr lang="en-US" dirty="0" smtClean="0">
                <a:latin typeface="Arial "/>
              </a:rPr>
              <a:t>includes any </a:t>
            </a:r>
            <a:r>
              <a:rPr lang="en-US" dirty="0">
                <a:latin typeface="Arial "/>
              </a:rPr>
              <a:t>errors</a:t>
            </a:r>
            <a:r>
              <a:rPr lang="en-US" dirty="0" smtClean="0">
                <a:latin typeface="Arial "/>
              </a:rPr>
              <a:t>).</a:t>
            </a:r>
          </a:p>
        </p:txBody>
      </p:sp>
    </p:spTree>
    <p:extLst>
      <p:ext uri="{BB962C8B-B14F-4D97-AF65-F5344CB8AC3E}">
        <p14:creationId xmlns:p14="http://schemas.microsoft.com/office/powerpoint/2010/main" val="5200065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533400"/>
            <a:ext cx="7772400" cy="596979"/>
          </a:xfrm>
        </p:spPr>
        <p:txBody>
          <a:bodyPr/>
          <a:lstStyle/>
          <a:p>
            <a:r>
              <a:rPr lang="en-US" b="1" dirty="0"/>
              <a:t>Reed-Solomon code </a:t>
            </a:r>
            <a:endParaRPr lang="en-US" dirty="0" smtClean="0"/>
          </a:p>
        </p:txBody>
      </p:sp>
      <p:sp>
        <p:nvSpPr>
          <p:cNvPr id="11" name="Rectangle 10"/>
          <p:cNvSpPr/>
          <p:nvPr/>
        </p:nvSpPr>
        <p:spPr>
          <a:xfrm>
            <a:off x="606972" y="1295400"/>
            <a:ext cx="8001000" cy="5201424"/>
          </a:xfrm>
          <a:prstGeom prst="rect">
            <a:avLst/>
          </a:prstGeom>
        </p:spPr>
        <p:txBody>
          <a:bodyPr wrap="square">
            <a:spAutoFit/>
          </a:bodyPr>
          <a:lstStyle/>
          <a:p>
            <a:pPr marL="342900" indent="-342900" algn="just">
              <a:spcBef>
                <a:spcPts val="1200"/>
              </a:spcBef>
              <a:buFont typeface="Arial" pitchFamily="34" charset="0"/>
              <a:buChar char="•"/>
            </a:pPr>
            <a:r>
              <a:rPr lang="en-US" dirty="0" smtClean="0">
                <a:solidFill>
                  <a:srgbClr val="FF0000"/>
                </a:solidFill>
                <a:latin typeface="Arial "/>
              </a:rPr>
              <a:t>The </a:t>
            </a:r>
            <a:r>
              <a:rPr lang="en-US" dirty="0">
                <a:solidFill>
                  <a:srgbClr val="FF0000"/>
                </a:solidFill>
                <a:latin typeface="Arial "/>
              </a:rPr>
              <a:t>third kind </a:t>
            </a:r>
            <a:r>
              <a:rPr lang="en-US" dirty="0">
                <a:latin typeface="Arial "/>
              </a:rPr>
              <a:t>of error-correcting code we will describe is the </a:t>
            </a:r>
            <a:r>
              <a:rPr lang="en-US" dirty="0" smtClean="0">
                <a:solidFill>
                  <a:srgbClr val="FF0000"/>
                </a:solidFill>
                <a:latin typeface="Arial "/>
              </a:rPr>
              <a:t>Reed-Solomon code</a:t>
            </a:r>
            <a:r>
              <a:rPr lang="en-US" dirty="0">
                <a:solidFill>
                  <a:srgbClr val="FF0000"/>
                </a:solidFill>
                <a:latin typeface="Arial "/>
              </a:rPr>
              <a:t>. </a:t>
            </a:r>
            <a:r>
              <a:rPr lang="en-US" dirty="0">
                <a:latin typeface="Arial "/>
              </a:rPr>
              <a:t>Like Hamming codes, Reed-Solomon codes are linear block codes, </a:t>
            </a:r>
            <a:r>
              <a:rPr lang="en-US" dirty="0" smtClean="0">
                <a:latin typeface="Arial "/>
              </a:rPr>
              <a:t>and they </a:t>
            </a:r>
            <a:r>
              <a:rPr lang="en-US" dirty="0">
                <a:latin typeface="Arial "/>
              </a:rPr>
              <a:t>are often systematic too. Unlike Hamming codes, which operate on </a:t>
            </a:r>
            <a:r>
              <a:rPr lang="en-US" dirty="0" smtClean="0">
                <a:latin typeface="Arial "/>
              </a:rPr>
              <a:t>individual bits</a:t>
            </a:r>
            <a:r>
              <a:rPr lang="en-US" dirty="0">
                <a:latin typeface="Arial "/>
              </a:rPr>
              <a:t>, Reed-Solomon codes operate on m bit symbols</a:t>
            </a:r>
            <a:r>
              <a:rPr lang="en-US" dirty="0" smtClean="0">
                <a:latin typeface="Arial "/>
              </a:rPr>
              <a:t>.</a:t>
            </a:r>
            <a:endParaRPr lang="en-US" dirty="0">
              <a:latin typeface="Arial "/>
            </a:endParaRPr>
          </a:p>
          <a:p>
            <a:pPr marL="342900" indent="-342900" algn="just">
              <a:spcBef>
                <a:spcPts val="1200"/>
              </a:spcBef>
              <a:buFont typeface="Arial" pitchFamily="34" charset="0"/>
              <a:buChar char="•"/>
            </a:pPr>
            <a:r>
              <a:rPr lang="en-US" dirty="0">
                <a:latin typeface="Arial "/>
              </a:rPr>
              <a:t>Reed-Solomon codes are actually defined as </a:t>
            </a:r>
            <a:r>
              <a:rPr lang="en-US" dirty="0">
                <a:solidFill>
                  <a:srgbClr val="FF0000"/>
                </a:solidFill>
                <a:latin typeface="Arial "/>
              </a:rPr>
              <a:t>polynomials</a:t>
            </a:r>
            <a:r>
              <a:rPr lang="en-US" dirty="0">
                <a:latin typeface="Arial "/>
              </a:rPr>
              <a:t> that operate </a:t>
            </a:r>
            <a:r>
              <a:rPr lang="en-US" dirty="0" smtClean="0">
                <a:latin typeface="Arial "/>
              </a:rPr>
              <a:t>over finite </a:t>
            </a:r>
            <a:r>
              <a:rPr lang="en-US" dirty="0">
                <a:latin typeface="Arial "/>
              </a:rPr>
              <a:t>fields, but they work in a similar manner</a:t>
            </a:r>
            <a:r>
              <a:rPr lang="en-US" dirty="0" smtClean="0">
                <a:latin typeface="Arial "/>
              </a:rPr>
              <a:t>.</a:t>
            </a:r>
          </a:p>
          <a:p>
            <a:pPr marL="342900" indent="-342900" algn="just">
              <a:spcBef>
                <a:spcPts val="1200"/>
              </a:spcBef>
              <a:buFont typeface="Arial" pitchFamily="34" charset="0"/>
              <a:buChar char="•"/>
            </a:pPr>
            <a:r>
              <a:rPr lang="en-US" dirty="0"/>
              <a:t>Reed-Solomon codes are widely used in practice </a:t>
            </a:r>
            <a:r>
              <a:rPr lang="en-US" dirty="0" smtClean="0"/>
              <a:t>e.g., </a:t>
            </a:r>
            <a:r>
              <a:rPr lang="en-US" dirty="0" smtClean="0">
                <a:solidFill>
                  <a:srgbClr val="FF0000"/>
                </a:solidFill>
              </a:rPr>
              <a:t>DSL</a:t>
            </a:r>
            <a:r>
              <a:rPr lang="en-US" dirty="0" smtClean="0"/>
              <a:t>, data </a:t>
            </a:r>
            <a:r>
              <a:rPr lang="en-US" dirty="0"/>
              <a:t>over </a:t>
            </a:r>
            <a:r>
              <a:rPr lang="en-US" dirty="0">
                <a:solidFill>
                  <a:srgbClr val="FF0000"/>
                </a:solidFill>
              </a:rPr>
              <a:t>cable</a:t>
            </a:r>
            <a:r>
              <a:rPr lang="en-US" dirty="0"/>
              <a:t>, </a:t>
            </a:r>
            <a:r>
              <a:rPr lang="en-US" dirty="0">
                <a:solidFill>
                  <a:srgbClr val="FF0000"/>
                </a:solidFill>
              </a:rPr>
              <a:t>satellite</a:t>
            </a:r>
            <a:r>
              <a:rPr lang="en-US" dirty="0"/>
              <a:t> communications, and perhaps most ubiquitously on </a:t>
            </a:r>
            <a:r>
              <a:rPr lang="en-US" dirty="0" smtClean="0">
                <a:solidFill>
                  <a:srgbClr val="FF0000"/>
                </a:solidFill>
              </a:rPr>
              <a:t>CDs, DVDs</a:t>
            </a:r>
            <a:r>
              <a:rPr lang="en-US" dirty="0"/>
              <a:t>, and Blu-ray discs.</a:t>
            </a:r>
            <a:endParaRPr lang="en-US" dirty="0" smtClean="0">
              <a:latin typeface="Arial "/>
            </a:endParaRPr>
          </a:p>
        </p:txBody>
      </p:sp>
    </p:spTree>
    <p:extLst>
      <p:ext uri="{BB962C8B-B14F-4D97-AF65-F5344CB8AC3E}">
        <p14:creationId xmlns:p14="http://schemas.microsoft.com/office/powerpoint/2010/main" val="16861284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533400"/>
            <a:ext cx="7772400" cy="596979"/>
          </a:xfrm>
        </p:spPr>
        <p:txBody>
          <a:bodyPr/>
          <a:lstStyle/>
          <a:p>
            <a:r>
              <a:rPr lang="en-US" sz="3600" b="1" dirty="0" smtClean="0"/>
              <a:t>LDPC </a:t>
            </a:r>
            <a:r>
              <a:rPr lang="en-US" sz="3600" dirty="0"/>
              <a:t>(</a:t>
            </a:r>
            <a:r>
              <a:rPr lang="en-US" sz="3600" b="1" dirty="0" smtClean="0"/>
              <a:t>Low-Density Parity </a:t>
            </a:r>
            <a:r>
              <a:rPr lang="en-US" sz="3600" b="1" dirty="0"/>
              <a:t>Check</a:t>
            </a:r>
            <a:r>
              <a:rPr lang="en-US" sz="3600" dirty="0"/>
              <a:t>) </a:t>
            </a:r>
            <a:endParaRPr lang="en-US" sz="3600" dirty="0" smtClean="0"/>
          </a:p>
        </p:txBody>
      </p:sp>
      <p:sp>
        <p:nvSpPr>
          <p:cNvPr id="11" name="Rectangle 10"/>
          <p:cNvSpPr/>
          <p:nvPr/>
        </p:nvSpPr>
        <p:spPr>
          <a:xfrm>
            <a:off x="606972" y="1295400"/>
            <a:ext cx="8001000" cy="4770537"/>
          </a:xfrm>
          <a:prstGeom prst="rect">
            <a:avLst/>
          </a:prstGeom>
        </p:spPr>
        <p:txBody>
          <a:bodyPr wrap="square">
            <a:spAutoFit/>
          </a:bodyPr>
          <a:lstStyle/>
          <a:p>
            <a:pPr marL="342900" indent="-342900" algn="just">
              <a:spcBef>
                <a:spcPts val="1200"/>
              </a:spcBef>
              <a:buFont typeface="Arial" pitchFamily="34" charset="0"/>
              <a:buChar char="•"/>
            </a:pPr>
            <a:r>
              <a:rPr lang="en-US" dirty="0">
                <a:latin typeface="Arial "/>
              </a:rPr>
              <a:t>In an LDPC code, each output bit is formed from only a </a:t>
            </a:r>
            <a:r>
              <a:rPr lang="en-US" dirty="0">
                <a:solidFill>
                  <a:srgbClr val="FF0000"/>
                </a:solidFill>
                <a:latin typeface="Arial "/>
              </a:rPr>
              <a:t>fraction of the </a:t>
            </a:r>
            <a:r>
              <a:rPr lang="en-US" dirty="0" smtClean="0">
                <a:solidFill>
                  <a:srgbClr val="FF0000"/>
                </a:solidFill>
                <a:latin typeface="Arial "/>
              </a:rPr>
              <a:t>input bits.</a:t>
            </a:r>
          </a:p>
          <a:p>
            <a:pPr marL="342900" indent="-342900" algn="just">
              <a:spcBef>
                <a:spcPts val="1200"/>
              </a:spcBef>
              <a:buFont typeface="Arial" pitchFamily="34" charset="0"/>
              <a:buChar char="•"/>
            </a:pPr>
            <a:r>
              <a:rPr lang="en-US" dirty="0">
                <a:latin typeface="Arial "/>
              </a:rPr>
              <a:t>This leads to </a:t>
            </a:r>
            <a:r>
              <a:rPr lang="en-US" dirty="0">
                <a:solidFill>
                  <a:srgbClr val="FF0000"/>
                </a:solidFill>
                <a:latin typeface="Arial "/>
              </a:rPr>
              <a:t>a matrix representation of the code </a:t>
            </a:r>
            <a:r>
              <a:rPr lang="en-US" dirty="0">
                <a:latin typeface="Arial "/>
              </a:rPr>
              <a:t>that has </a:t>
            </a:r>
            <a:r>
              <a:rPr lang="en-US" dirty="0">
                <a:solidFill>
                  <a:srgbClr val="FF0000"/>
                </a:solidFill>
                <a:latin typeface="Arial "/>
              </a:rPr>
              <a:t>a low density of </a:t>
            </a:r>
            <a:r>
              <a:rPr lang="en-US" dirty="0" smtClean="0">
                <a:solidFill>
                  <a:srgbClr val="FF0000"/>
                </a:solidFill>
                <a:latin typeface="Arial "/>
              </a:rPr>
              <a:t>1s</a:t>
            </a:r>
            <a:r>
              <a:rPr lang="en-US" dirty="0" smtClean="0">
                <a:latin typeface="Arial "/>
              </a:rPr>
              <a:t>, hence </a:t>
            </a:r>
            <a:r>
              <a:rPr lang="en-US" dirty="0">
                <a:latin typeface="Arial "/>
              </a:rPr>
              <a:t>the name for the code</a:t>
            </a:r>
            <a:r>
              <a:rPr lang="en-US" dirty="0" smtClean="0">
                <a:latin typeface="Arial "/>
              </a:rPr>
              <a:t>.</a:t>
            </a:r>
          </a:p>
          <a:p>
            <a:pPr marL="342900" indent="-342900" algn="just">
              <a:spcBef>
                <a:spcPts val="1200"/>
              </a:spcBef>
              <a:buFont typeface="Arial" pitchFamily="34" charset="0"/>
              <a:buChar char="•"/>
            </a:pPr>
            <a:r>
              <a:rPr lang="en-US" dirty="0">
                <a:latin typeface="Arial "/>
              </a:rPr>
              <a:t>The received </a:t>
            </a:r>
            <a:r>
              <a:rPr lang="en-US" dirty="0" err="1">
                <a:latin typeface="Arial "/>
              </a:rPr>
              <a:t>codewords</a:t>
            </a:r>
            <a:r>
              <a:rPr lang="en-US" dirty="0">
                <a:latin typeface="Arial "/>
              </a:rPr>
              <a:t> are decoded with </a:t>
            </a:r>
            <a:r>
              <a:rPr lang="en-US" dirty="0" smtClean="0">
                <a:latin typeface="Arial "/>
              </a:rPr>
              <a:t>an approximation </a:t>
            </a:r>
            <a:r>
              <a:rPr lang="en-US" dirty="0">
                <a:latin typeface="Arial "/>
              </a:rPr>
              <a:t>algorithm that iteratively improves on a best fit of the </a:t>
            </a:r>
            <a:r>
              <a:rPr lang="en-US" dirty="0" smtClean="0">
                <a:latin typeface="Arial "/>
              </a:rPr>
              <a:t>received data </a:t>
            </a:r>
            <a:r>
              <a:rPr lang="en-US" dirty="0">
                <a:latin typeface="Arial "/>
              </a:rPr>
              <a:t>to a legal </a:t>
            </a:r>
            <a:r>
              <a:rPr lang="en-US" dirty="0" err="1">
                <a:latin typeface="Arial "/>
              </a:rPr>
              <a:t>codeword</a:t>
            </a:r>
            <a:r>
              <a:rPr lang="en-US" dirty="0">
                <a:latin typeface="Arial "/>
              </a:rPr>
              <a:t>. This corrects errors</a:t>
            </a:r>
            <a:r>
              <a:rPr lang="en-US" dirty="0" smtClean="0">
                <a:latin typeface="Arial "/>
              </a:rPr>
              <a:t>.</a:t>
            </a:r>
          </a:p>
          <a:p>
            <a:pPr marL="342900" indent="-342900" algn="just">
              <a:spcBef>
                <a:spcPts val="1200"/>
              </a:spcBef>
              <a:buFont typeface="Arial" pitchFamily="34" charset="0"/>
              <a:buChar char="•"/>
            </a:pPr>
            <a:r>
              <a:rPr lang="en-US" dirty="0" smtClean="0">
                <a:latin typeface="Arial "/>
              </a:rPr>
              <a:t>Used as standard </a:t>
            </a:r>
            <a:r>
              <a:rPr lang="en-US" dirty="0">
                <a:latin typeface="Arial "/>
              </a:rPr>
              <a:t>for digital video broadcasting, 10 </a:t>
            </a:r>
            <a:r>
              <a:rPr lang="en-US" dirty="0" err="1" smtClean="0">
                <a:latin typeface="Arial "/>
              </a:rPr>
              <a:t>Gbps</a:t>
            </a:r>
            <a:r>
              <a:rPr lang="en-US" dirty="0" smtClean="0">
                <a:latin typeface="Arial "/>
              </a:rPr>
              <a:t> Ethernet</a:t>
            </a:r>
            <a:r>
              <a:rPr lang="en-US" dirty="0">
                <a:latin typeface="Arial "/>
              </a:rPr>
              <a:t>, power-line networks, and the latest version of 802.11.</a:t>
            </a:r>
            <a:endParaRPr lang="en-US" dirty="0" smtClean="0">
              <a:latin typeface="Arial "/>
            </a:endParaRPr>
          </a:p>
        </p:txBody>
      </p:sp>
    </p:spTree>
    <p:extLst>
      <p:ext uri="{BB962C8B-B14F-4D97-AF65-F5344CB8AC3E}">
        <p14:creationId xmlns:p14="http://schemas.microsoft.com/office/powerpoint/2010/main" val="29577576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533400"/>
            <a:ext cx="7772400" cy="596979"/>
          </a:xfrm>
        </p:spPr>
        <p:txBody>
          <a:bodyPr/>
          <a:lstStyle/>
          <a:p>
            <a:r>
              <a:rPr lang="en-US" sz="3600" b="1" dirty="0">
                <a:solidFill>
                  <a:srgbClr val="FF0000"/>
                </a:solidFill>
              </a:rPr>
              <a:t>Error-Detecting Codes</a:t>
            </a:r>
            <a:endParaRPr lang="en-US" sz="3600" dirty="0" smtClean="0">
              <a:solidFill>
                <a:srgbClr val="FF0000"/>
              </a:solidFill>
            </a:endParaRPr>
          </a:p>
        </p:txBody>
      </p:sp>
      <p:sp>
        <p:nvSpPr>
          <p:cNvPr id="2" name="Rectangle 1"/>
          <p:cNvSpPr/>
          <p:nvPr/>
        </p:nvSpPr>
        <p:spPr>
          <a:xfrm>
            <a:off x="1447800" y="1828800"/>
            <a:ext cx="6629400" cy="2492990"/>
          </a:xfrm>
          <a:prstGeom prst="rect">
            <a:avLst/>
          </a:prstGeom>
        </p:spPr>
        <p:txBody>
          <a:bodyPr wrap="square">
            <a:spAutoFit/>
          </a:bodyPr>
          <a:lstStyle/>
          <a:p>
            <a:r>
              <a:rPr lang="en-US" dirty="0" smtClean="0"/>
              <a:t>Linear</a:t>
            </a:r>
            <a:r>
              <a:rPr lang="en-US" dirty="0"/>
              <a:t>, systematic block </a:t>
            </a:r>
            <a:r>
              <a:rPr lang="en-US" dirty="0" smtClean="0"/>
              <a:t>codes</a:t>
            </a:r>
          </a:p>
          <a:p>
            <a:endParaRPr lang="en-US" dirty="0"/>
          </a:p>
          <a:p>
            <a:pPr>
              <a:lnSpc>
                <a:spcPct val="150000"/>
              </a:lnSpc>
            </a:pPr>
            <a:r>
              <a:rPr lang="en-US" dirty="0"/>
              <a:t>1. </a:t>
            </a:r>
            <a:r>
              <a:rPr lang="en-US" dirty="0" smtClean="0"/>
              <a:t>Parity</a:t>
            </a:r>
            <a:endParaRPr lang="en-US" dirty="0"/>
          </a:p>
          <a:p>
            <a:pPr>
              <a:lnSpc>
                <a:spcPct val="150000"/>
              </a:lnSpc>
            </a:pPr>
            <a:r>
              <a:rPr lang="en-US" dirty="0"/>
              <a:t>2. </a:t>
            </a:r>
            <a:r>
              <a:rPr lang="en-US" dirty="0" smtClean="0"/>
              <a:t>Checksums</a:t>
            </a:r>
            <a:endParaRPr lang="en-US" dirty="0"/>
          </a:p>
          <a:p>
            <a:pPr>
              <a:lnSpc>
                <a:spcPct val="150000"/>
              </a:lnSpc>
            </a:pPr>
            <a:r>
              <a:rPr lang="en-US" dirty="0"/>
              <a:t>3. Cyclic Redundancy Checks (CRCs</a:t>
            </a:r>
            <a:r>
              <a:rPr lang="en-US" dirty="0" smtClean="0"/>
              <a:t>)</a:t>
            </a:r>
            <a:endParaRPr lang="en-US" dirty="0"/>
          </a:p>
        </p:txBody>
      </p:sp>
    </p:spTree>
    <p:extLst>
      <p:ext uri="{BB962C8B-B14F-4D97-AF65-F5344CB8AC3E}">
        <p14:creationId xmlns:p14="http://schemas.microsoft.com/office/powerpoint/2010/main" val="1291343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3400" y="188366"/>
            <a:ext cx="7772400" cy="957262"/>
          </a:xfrm>
        </p:spPr>
        <p:txBody>
          <a:bodyPr/>
          <a:lstStyle/>
          <a:p>
            <a:r>
              <a:rPr lang="en-US" b="1" dirty="0" smtClean="0"/>
              <a:t>Error Detection</a:t>
            </a:r>
          </a:p>
        </p:txBody>
      </p:sp>
      <p:pic>
        <p:nvPicPr>
          <p:cNvPr id="61443" name="Picture 3" descr="521 Error Det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3322638"/>
            <a:ext cx="5670550"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Text Box 4"/>
          <p:cNvSpPr txBox="1">
            <a:spLocks noChangeArrowheads="1"/>
          </p:cNvSpPr>
          <p:nvPr/>
        </p:nvSpPr>
        <p:spPr bwMode="auto">
          <a:xfrm>
            <a:off x="504497" y="1143000"/>
            <a:ext cx="8331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sz="2000" dirty="0">
                <a:latin typeface="Arial" pitchFamily="34" charset="0"/>
                <a:cs typeface="Arial" pitchFamily="34" charset="0"/>
              </a:rPr>
              <a:t>EDC= Error Detection and Correction bits (redundancy)</a:t>
            </a:r>
          </a:p>
          <a:p>
            <a:pPr eaLnBrk="1" hangingPunct="1"/>
            <a:r>
              <a:rPr lang="en-US" sz="2000" dirty="0">
                <a:latin typeface="Arial" pitchFamily="34" charset="0"/>
                <a:cs typeface="Arial" pitchFamily="34" charset="0"/>
              </a:rPr>
              <a:t>D    = Data protected by error checking, may include header fields </a:t>
            </a:r>
          </a:p>
          <a:p>
            <a:pPr eaLnBrk="1" hangingPunct="1">
              <a:buFontTx/>
              <a:buChar char="•"/>
            </a:pPr>
            <a:r>
              <a:rPr lang="en-US" sz="2000" b="1" dirty="0">
                <a:latin typeface="Arial" pitchFamily="34" charset="0"/>
                <a:cs typeface="Arial" pitchFamily="34" charset="0"/>
              </a:rPr>
              <a:t> </a:t>
            </a:r>
            <a:r>
              <a:rPr lang="en-US" sz="2000" b="1" dirty="0">
                <a:solidFill>
                  <a:srgbClr val="0000FF"/>
                </a:solidFill>
                <a:latin typeface="Arial" pitchFamily="34" charset="0"/>
                <a:cs typeface="Arial" pitchFamily="34" charset="0"/>
              </a:rPr>
              <a:t>Error detection </a:t>
            </a:r>
            <a:r>
              <a:rPr lang="en-US" sz="2000" b="1" dirty="0" smtClean="0">
                <a:solidFill>
                  <a:srgbClr val="0000FF"/>
                </a:solidFill>
                <a:latin typeface="Arial" pitchFamily="34" charset="0"/>
                <a:cs typeface="Arial" pitchFamily="34" charset="0"/>
              </a:rPr>
              <a:t>is not </a:t>
            </a:r>
            <a:r>
              <a:rPr lang="en-US" sz="2000" b="1" dirty="0">
                <a:solidFill>
                  <a:srgbClr val="0000FF"/>
                </a:solidFill>
                <a:latin typeface="Arial" pitchFamily="34" charset="0"/>
                <a:cs typeface="Arial" pitchFamily="34" charset="0"/>
              </a:rPr>
              <a:t>100% reliable!</a:t>
            </a:r>
          </a:p>
          <a:p>
            <a:pPr lvl="1" eaLnBrk="1" hangingPunct="1">
              <a:buFontTx/>
              <a:buChar char="•"/>
            </a:pPr>
            <a:r>
              <a:rPr lang="en-US" sz="2000" b="1" dirty="0">
                <a:solidFill>
                  <a:srgbClr val="0000FF"/>
                </a:solidFill>
                <a:latin typeface="Arial" pitchFamily="34" charset="0"/>
                <a:cs typeface="Arial" pitchFamily="34" charset="0"/>
              </a:rPr>
              <a:t> protocol may miss some errors, but rarely</a:t>
            </a:r>
          </a:p>
          <a:p>
            <a:pPr lvl="1" eaLnBrk="1" hangingPunct="1">
              <a:buFontTx/>
              <a:buChar char="•"/>
            </a:pPr>
            <a:r>
              <a:rPr lang="en-US" sz="2000" b="1" dirty="0">
                <a:solidFill>
                  <a:srgbClr val="0000FF"/>
                </a:solidFill>
                <a:latin typeface="Arial" pitchFamily="34" charset="0"/>
                <a:cs typeface="Arial" pitchFamily="34" charset="0"/>
              </a:rPr>
              <a:t> larger EDC field yields better detection and correction</a:t>
            </a:r>
          </a:p>
        </p:txBody>
      </p:sp>
      <p:sp>
        <p:nvSpPr>
          <p:cNvPr id="61445" name="Rectangle 6"/>
          <p:cNvSpPr>
            <a:spLocks noChangeArrowheads="1"/>
          </p:cNvSpPr>
          <p:nvPr/>
        </p:nvSpPr>
        <p:spPr bwMode="auto">
          <a:xfrm>
            <a:off x="5384800" y="3916363"/>
            <a:ext cx="176213" cy="193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61446" name="Text Box 5"/>
          <p:cNvSpPr txBox="1">
            <a:spLocks noChangeArrowheads="1"/>
          </p:cNvSpPr>
          <p:nvPr/>
        </p:nvSpPr>
        <p:spPr bwMode="auto">
          <a:xfrm>
            <a:off x="4773613" y="3873500"/>
            <a:ext cx="942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latin typeface="Arial" charset="0"/>
              </a:rPr>
              <a:t>otherwise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533400"/>
            <a:ext cx="7772400" cy="596979"/>
          </a:xfrm>
        </p:spPr>
        <p:txBody>
          <a:bodyPr/>
          <a:lstStyle/>
          <a:p>
            <a:r>
              <a:rPr lang="en-US" sz="3600" b="1" dirty="0"/>
              <a:t>Parity Bits</a:t>
            </a:r>
            <a:endParaRPr lang="en-US" sz="3600" dirty="0" smtClean="0"/>
          </a:p>
        </p:txBody>
      </p:sp>
      <p:sp>
        <p:nvSpPr>
          <p:cNvPr id="11" name="Rectangle 10"/>
          <p:cNvSpPr/>
          <p:nvPr/>
        </p:nvSpPr>
        <p:spPr>
          <a:xfrm>
            <a:off x="606972" y="1295400"/>
            <a:ext cx="8001000" cy="2985433"/>
          </a:xfrm>
          <a:prstGeom prst="rect">
            <a:avLst/>
          </a:prstGeom>
        </p:spPr>
        <p:txBody>
          <a:bodyPr wrap="square">
            <a:spAutoFit/>
          </a:bodyPr>
          <a:lstStyle/>
          <a:p>
            <a:pPr marL="342900" indent="-342900" algn="just">
              <a:spcBef>
                <a:spcPts val="1200"/>
              </a:spcBef>
              <a:buFont typeface="Arial" pitchFamily="34" charset="0"/>
              <a:buChar char="•"/>
            </a:pPr>
            <a:r>
              <a:rPr lang="en-US" dirty="0" smtClean="0">
                <a:latin typeface="Arial "/>
              </a:rPr>
              <a:t>A </a:t>
            </a:r>
            <a:r>
              <a:rPr lang="en-US" dirty="0">
                <a:latin typeface="Arial "/>
              </a:rPr>
              <a:t>single parity bit is appended to each data block (</a:t>
            </a:r>
            <a:r>
              <a:rPr lang="en-US" dirty="0" smtClean="0">
                <a:latin typeface="Arial "/>
              </a:rPr>
              <a:t>e.g. each </a:t>
            </a:r>
            <a:r>
              <a:rPr lang="en-US" dirty="0">
                <a:latin typeface="Arial "/>
              </a:rPr>
              <a:t>character in ASCII systems) so that the </a:t>
            </a:r>
            <a:r>
              <a:rPr lang="en-US" dirty="0" smtClean="0">
                <a:latin typeface="Arial "/>
              </a:rPr>
              <a:t>number of </a:t>
            </a:r>
            <a:r>
              <a:rPr lang="en-US" dirty="0">
                <a:latin typeface="Arial "/>
              </a:rPr>
              <a:t>1 bits always adds up to an even (odd) number</a:t>
            </a:r>
            <a:r>
              <a:rPr lang="en-US" dirty="0" smtClean="0">
                <a:latin typeface="Arial "/>
              </a:rPr>
              <a:t>.</a:t>
            </a:r>
            <a:endParaRPr lang="en-US" dirty="0">
              <a:latin typeface="Arial "/>
            </a:endParaRPr>
          </a:p>
          <a:p>
            <a:pPr algn="just">
              <a:spcBef>
                <a:spcPts val="1200"/>
              </a:spcBef>
            </a:pPr>
            <a:r>
              <a:rPr lang="en-US" dirty="0" smtClean="0">
                <a:latin typeface="Arial "/>
              </a:rPr>
              <a:t>	1000000(1</a:t>
            </a:r>
            <a:r>
              <a:rPr lang="en-US" dirty="0">
                <a:latin typeface="Arial "/>
              </a:rPr>
              <a:t>) 1111101(0</a:t>
            </a:r>
            <a:r>
              <a:rPr lang="en-US" dirty="0" smtClean="0">
                <a:latin typeface="Arial "/>
              </a:rPr>
              <a:t>)</a:t>
            </a:r>
            <a:endParaRPr lang="en-US" dirty="0">
              <a:latin typeface="Arial "/>
            </a:endParaRPr>
          </a:p>
          <a:p>
            <a:pPr marL="342900" indent="-342900" algn="just">
              <a:spcBef>
                <a:spcPts val="1200"/>
              </a:spcBef>
              <a:buFont typeface="Arial" pitchFamily="34" charset="0"/>
              <a:buChar char="•"/>
            </a:pPr>
            <a:r>
              <a:rPr lang="en-US" dirty="0" smtClean="0">
                <a:latin typeface="Arial "/>
              </a:rPr>
              <a:t>The </a:t>
            </a:r>
            <a:r>
              <a:rPr lang="en-US" dirty="0">
                <a:latin typeface="Arial "/>
              </a:rPr>
              <a:t>Hamming Distance for parity is 2, and it </a:t>
            </a:r>
            <a:r>
              <a:rPr lang="en-US" dirty="0" smtClean="0">
                <a:latin typeface="Arial "/>
              </a:rPr>
              <a:t>cannot correct </a:t>
            </a:r>
            <a:r>
              <a:rPr lang="en-US" dirty="0">
                <a:latin typeface="Arial "/>
              </a:rPr>
              <a:t>even single-bit errors (but can detect </a:t>
            </a:r>
            <a:r>
              <a:rPr lang="en-US" dirty="0" smtClean="0">
                <a:latin typeface="Arial "/>
              </a:rPr>
              <a:t>single-bit errors</a:t>
            </a:r>
            <a:r>
              <a:rPr lang="en-US" dirty="0">
                <a:latin typeface="Arial "/>
              </a:rPr>
              <a:t>).</a:t>
            </a:r>
            <a:endParaRPr lang="en-US" dirty="0" smtClean="0">
              <a:latin typeface="Arial "/>
            </a:endParaRPr>
          </a:p>
        </p:txBody>
      </p:sp>
      <p:pic>
        <p:nvPicPr>
          <p:cNvPr id="2314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114800"/>
            <a:ext cx="4724400" cy="207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74460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Introduction</a:t>
            </a:r>
            <a:endParaRPr lang="en-US">
              <a:latin typeface="Times New Roman" pitchFamily="18" charset="0"/>
            </a:endParaRPr>
          </a:p>
        </p:txBody>
      </p:sp>
      <p:sp>
        <p:nvSpPr>
          <p:cNvPr id="6246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sz="1400" smtClean="0"/>
              <a:t>1-</a:t>
            </a:r>
            <a:fld id="{06D210D6-2B0B-4879-8C9A-76A8CFDC34CE}" type="slidenum">
              <a:rPr lang="en-US" sz="1400" smtClean="0"/>
              <a:pPr eaLnBrk="1" hangingPunct="1"/>
              <a:t>38</a:t>
            </a:fld>
            <a:endParaRPr lang="en-US" sz="1400" smtClean="0"/>
          </a:p>
        </p:txBody>
      </p:sp>
      <p:pic>
        <p:nvPicPr>
          <p:cNvPr id="233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703846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3400" y="745839"/>
            <a:ext cx="8029064" cy="461665"/>
          </a:xfrm>
          <a:prstGeom prst="rect">
            <a:avLst/>
          </a:prstGeom>
        </p:spPr>
        <p:txBody>
          <a:bodyPr wrap="square">
            <a:spAutoFit/>
          </a:bodyPr>
          <a:lstStyle/>
          <a:p>
            <a:r>
              <a:rPr lang="en-US" b="1" dirty="0">
                <a:solidFill>
                  <a:srgbClr val="FF0000"/>
                </a:solidFill>
              </a:rPr>
              <a:t>Interleaving</a:t>
            </a:r>
            <a:r>
              <a:rPr lang="en-US" dirty="0"/>
              <a:t> of parity bits to </a:t>
            </a:r>
            <a:r>
              <a:rPr lang="en-US" b="1" dirty="0"/>
              <a:t>detect</a:t>
            </a:r>
            <a:r>
              <a:rPr lang="en-US" dirty="0"/>
              <a:t> </a:t>
            </a:r>
            <a:r>
              <a:rPr lang="en-US" dirty="0">
                <a:solidFill>
                  <a:srgbClr val="FF0000"/>
                </a:solidFill>
              </a:rPr>
              <a:t>a burst error</a:t>
            </a:r>
            <a:r>
              <a:rPr lang="en-US" dirty="0"/>
              <a:t>.</a:t>
            </a:r>
          </a:p>
        </p:txBody>
      </p:sp>
    </p:spTree>
    <p:extLst>
      <p:ext uri="{BB962C8B-B14F-4D97-AF65-F5344CB8AC3E}">
        <p14:creationId xmlns:p14="http://schemas.microsoft.com/office/powerpoint/2010/main" val="35662134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71600" y="304800"/>
            <a:ext cx="5837238" cy="838200"/>
          </a:xfrm>
        </p:spPr>
        <p:txBody>
          <a:bodyPr/>
          <a:lstStyle/>
          <a:p>
            <a:r>
              <a:rPr lang="en-US" b="1" dirty="0" smtClean="0"/>
              <a:t>Two Dimensional Parity Bit</a:t>
            </a:r>
          </a:p>
        </p:txBody>
      </p:sp>
      <p:pic>
        <p:nvPicPr>
          <p:cNvPr id="63491" name="Picture 3" descr="522 Single Bit Pa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438" y="2482850"/>
            <a:ext cx="26098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Text Box 4"/>
          <p:cNvSpPr txBox="1">
            <a:spLocks noChangeArrowheads="1"/>
          </p:cNvSpPr>
          <p:nvPr/>
        </p:nvSpPr>
        <p:spPr bwMode="auto">
          <a:xfrm>
            <a:off x="361950" y="1460500"/>
            <a:ext cx="281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u="sng">
                <a:solidFill>
                  <a:srgbClr val="FF0000"/>
                </a:solidFill>
              </a:rPr>
              <a:t>Single Bit Parity:</a:t>
            </a:r>
            <a:endParaRPr lang="en-US" b="1"/>
          </a:p>
          <a:p>
            <a:pPr algn="ctr" eaLnBrk="1" hangingPunct="1"/>
            <a:r>
              <a:rPr lang="en-US" sz="1600" b="1"/>
              <a:t>Detect single bit errors</a:t>
            </a:r>
            <a:endParaRPr lang="en-US" sz="3200" b="1"/>
          </a:p>
        </p:txBody>
      </p:sp>
      <p:pic>
        <p:nvPicPr>
          <p:cNvPr id="63493" name="Picture 5" descr="523 Double Bit Par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0663" y="2220913"/>
            <a:ext cx="375126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Text Box 6"/>
          <p:cNvSpPr txBox="1">
            <a:spLocks noChangeArrowheads="1"/>
          </p:cNvSpPr>
          <p:nvPr/>
        </p:nvSpPr>
        <p:spPr bwMode="auto">
          <a:xfrm>
            <a:off x="3643313" y="1408113"/>
            <a:ext cx="4095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u="sng">
                <a:solidFill>
                  <a:srgbClr val="FF0000"/>
                </a:solidFill>
              </a:rPr>
              <a:t>Two Dimensional Bit Parity</a:t>
            </a:r>
            <a:r>
              <a:rPr lang="en-US" b="1" u="sng">
                <a:solidFill>
                  <a:srgbClr val="FF0000"/>
                </a:solidFill>
              </a:rPr>
              <a:t>:</a:t>
            </a:r>
            <a:endParaRPr lang="en-US" b="1"/>
          </a:p>
          <a:p>
            <a:pPr algn="ctr" eaLnBrk="1" hangingPunct="1"/>
            <a:r>
              <a:rPr lang="en-US" sz="1600" b="1"/>
              <a:t>Detect and correct single bit errors</a:t>
            </a:r>
            <a:endParaRPr lang="en-US" sz="3200" b="1"/>
          </a:p>
        </p:txBody>
      </p:sp>
      <p:sp>
        <p:nvSpPr>
          <p:cNvPr id="63495" name="Oval 7"/>
          <p:cNvSpPr>
            <a:spLocks noChangeArrowheads="1"/>
          </p:cNvSpPr>
          <p:nvPr/>
        </p:nvSpPr>
        <p:spPr bwMode="auto">
          <a:xfrm>
            <a:off x="4354513" y="5222875"/>
            <a:ext cx="146050" cy="1682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63496" name="Text Box 8"/>
          <p:cNvSpPr txBox="1">
            <a:spLocks noChangeArrowheads="1"/>
          </p:cNvSpPr>
          <p:nvPr/>
        </p:nvSpPr>
        <p:spPr bwMode="auto">
          <a:xfrm>
            <a:off x="4279900" y="5129213"/>
            <a:ext cx="261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2000">
                <a:latin typeface="Courier New" pitchFamily="49" charset="0"/>
              </a:rPr>
              <a:t>0</a:t>
            </a:r>
            <a:endParaRPr lang="en-US"/>
          </a:p>
        </p:txBody>
      </p:sp>
      <p:sp>
        <p:nvSpPr>
          <p:cNvPr id="63497" name="Oval 9"/>
          <p:cNvSpPr>
            <a:spLocks noChangeArrowheads="1"/>
          </p:cNvSpPr>
          <p:nvPr/>
        </p:nvSpPr>
        <p:spPr bwMode="auto">
          <a:xfrm>
            <a:off x="6015038" y="5218113"/>
            <a:ext cx="146050" cy="1682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63498" name="Text Box 10"/>
          <p:cNvSpPr txBox="1">
            <a:spLocks noChangeArrowheads="1"/>
          </p:cNvSpPr>
          <p:nvPr/>
        </p:nvSpPr>
        <p:spPr bwMode="auto">
          <a:xfrm>
            <a:off x="5940425" y="5124450"/>
            <a:ext cx="261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2000">
                <a:latin typeface="Courier New" pitchFamily="49" charset="0"/>
              </a:rPr>
              <a:t>0</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228600"/>
            <a:ext cx="8382000" cy="1143000"/>
          </a:xfrm>
        </p:spPr>
        <p:txBody>
          <a:bodyPr/>
          <a:lstStyle/>
          <a:p>
            <a:r>
              <a:rPr lang="en-US" b="1" dirty="0" smtClean="0"/>
              <a:t>Link Layer: Introduction</a:t>
            </a:r>
          </a:p>
        </p:txBody>
      </p:sp>
      <p:sp>
        <p:nvSpPr>
          <p:cNvPr id="37891" name="Rectangle 3"/>
          <p:cNvSpPr>
            <a:spLocks noGrp="1" noChangeArrowheads="1"/>
          </p:cNvSpPr>
          <p:nvPr>
            <p:ph sz="half" idx="1"/>
          </p:nvPr>
        </p:nvSpPr>
        <p:spPr>
          <a:xfrm>
            <a:off x="322263" y="1219200"/>
            <a:ext cx="4267200" cy="3802063"/>
          </a:xfrm>
        </p:spPr>
        <p:txBody>
          <a:bodyPr/>
          <a:lstStyle/>
          <a:p>
            <a:pPr>
              <a:buFont typeface="Wingdings" pitchFamily="2" charset="2"/>
              <a:buNone/>
            </a:pPr>
            <a:r>
              <a:rPr lang="en-US" sz="2400" u="sng" smtClean="0">
                <a:solidFill>
                  <a:srgbClr val="FF0000"/>
                </a:solidFill>
                <a:latin typeface="Arial" pitchFamily="34" charset="0"/>
                <a:cs typeface="Arial" pitchFamily="34" charset="0"/>
              </a:rPr>
              <a:t>Terminology:</a:t>
            </a:r>
            <a:endParaRPr lang="en-US" sz="2400" smtClean="0">
              <a:latin typeface="Arial" pitchFamily="34" charset="0"/>
              <a:cs typeface="Arial" pitchFamily="34" charset="0"/>
            </a:endParaRPr>
          </a:p>
          <a:p>
            <a:r>
              <a:rPr lang="en-US" sz="2000" smtClean="0">
                <a:latin typeface="Arial" pitchFamily="34" charset="0"/>
                <a:cs typeface="Arial" pitchFamily="34" charset="0"/>
              </a:rPr>
              <a:t>hosts and routers are </a:t>
            </a:r>
            <a:r>
              <a:rPr lang="en-US" sz="2000" smtClean="0">
                <a:solidFill>
                  <a:srgbClr val="FF0000"/>
                </a:solidFill>
                <a:latin typeface="Arial" pitchFamily="34" charset="0"/>
                <a:cs typeface="Arial" pitchFamily="34" charset="0"/>
              </a:rPr>
              <a:t>nodes</a:t>
            </a:r>
          </a:p>
          <a:p>
            <a:r>
              <a:rPr lang="en-US" sz="2000" smtClean="0">
                <a:latin typeface="Arial" pitchFamily="34" charset="0"/>
                <a:cs typeface="Arial" pitchFamily="34" charset="0"/>
              </a:rPr>
              <a:t>communication channels that connect adjacent nodes along communication path are </a:t>
            </a:r>
            <a:r>
              <a:rPr lang="en-US" sz="2000" smtClean="0">
                <a:solidFill>
                  <a:srgbClr val="FF0000"/>
                </a:solidFill>
                <a:latin typeface="Arial" pitchFamily="34" charset="0"/>
                <a:cs typeface="Arial" pitchFamily="34" charset="0"/>
              </a:rPr>
              <a:t>links</a:t>
            </a:r>
          </a:p>
          <a:p>
            <a:pPr lvl="1"/>
            <a:r>
              <a:rPr lang="en-US" sz="1800" smtClean="0">
                <a:latin typeface="Arial" pitchFamily="34" charset="0"/>
                <a:cs typeface="Arial" pitchFamily="34" charset="0"/>
              </a:rPr>
              <a:t>wired links</a:t>
            </a:r>
          </a:p>
          <a:p>
            <a:pPr lvl="1"/>
            <a:r>
              <a:rPr lang="en-US" sz="1800" smtClean="0">
                <a:latin typeface="Arial" pitchFamily="34" charset="0"/>
                <a:cs typeface="Arial" pitchFamily="34" charset="0"/>
              </a:rPr>
              <a:t>wireless links</a:t>
            </a:r>
          </a:p>
          <a:p>
            <a:pPr lvl="1"/>
            <a:r>
              <a:rPr lang="en-US" sz="1800" smtClean="0">
                <a:latin typeface="Arial" pitchFamily="34" charset="0"/>
                <a:cs typeface="Arial" pitchFamily="34" charset="0"/>
              </a:rPr>
              <a:t>LANs</a:t>
            </a:r>
            <a:endParaRPr lang="en-US" sz="1800" b="1" smtClean="0">
              <a:solidFill>
                <a:srgbClr val="FF0000"/>
              </a:solidFill>
              <a:latin typeface="Arial" pitchFamily="34" charset="0"/>
              <a:cs typeface="Arial" pitchFamily="34" charset="0"/>
            </a:endParaRPr>
          </a:p>
          <a:p>
            <a:r>
              <a:rPr lang="en-US" sz="2000" smtClean="0">
                <a:latin typeface="Arial" pitchFamily="34" charset="0"/>
                <a:cs typeface="Arial" pitchFamily="34" charset="0"/>
              </a:rPr>
              <a:t>layer-2 packet is a </a:t>
            </a:r>
            <a:r>
              <a:rPr lang="en-US" sz="2000" smtClean="0">
                <a:solidFill>
                  <a:srgbClr val="FF0000"/>
                </a:solidFill>
                <a:latin typeface="Arial" pitchFamily="34" charset="0"/>
                <a:cs typeface="Arial" pitchFamily="34" charset="0"/>
              </a:rPr>
              <a:t>frame</a:t>
            </a:r>
            <a:r>
              <a:rPr lang="en-US" sz="2000" b="1" smtClean="0">
                <a:latin typeface="Arial" pitchFamily="34" charset="0"/>
                <a:cs typeface="Arial" pitchFamily="34" charset="0"/>
              </a:rPr>
              <a:t>,</a:t>
            </a:r>
            <a:r>
              <a:rPr lang="en-US" sz="2000" b="1" smtClean="0">
                <a:solidFill>
                  <a:srgbClr val="FF0000"/>
                </a:solidFill>
                <a:latin typeface="Arial" pitchFamily="34" charset="0"/>
                <a:cs typeface="Arial" pitchFamily="34" charset="0"/>
              </a:rPr>
              <a:t> </a:t>
            </a:r>
            <a:r>
              <a:rPr lang="en-US" sz="2000" smtClean="0">
                <a:latin typeface="Arial" pitchFamily="34" charset="0"/>
                <a:cs typeface="Arial" pitchFamily="34" charset="0"/>
              </a:rPr>
              <a:t>encapsulates datagram</a:t>
            </a:r>
          </a:p>
          <a:p>
            <a:pPr>
              <a:buFont typeface="Wingdings" pitchFamily="2" charset="2"/>
              <a:buNone/>
            </a:pPr>
            <a:endParaRPr lang="en-US" sz="2400" smtClean="0">
              <a:latin typeface="Arial" pitchFamily="34" charset="0"/>
              <a:cs typeface="Arial" pitchFamily="34" charset="0"/>
            </a:endParaRPr>
          </a:p>
          <a:p>
            <a:endParaRPr lang="en-US" sz="2400" smtClean="0">
              <a:latin typeface="Arial" pitchFamily="34" charset="0"/>
              <a:cs typeface="Arial" pitchFamily="34" charset="0"/>
            </a:endParaRPr>
          </a:p>
        </p:txBody>
      </p:sp>
      <p:sp>
        <p:nvSpPr>
          <p:cNvPr id="37892" name="Text Box 467"/>
          <p:cNvSpPr txBox="1">
            <a:spLocks noChangeArrowheads="1"/>
          </p:cNvSpPr>
          <p:nvPr/>
        </p:nvSpPr>
        <p:spPr bwMode="auto">
          <a:xfrm>
            <a:off x="236538" y="5268913"/>
            <a:ext cx="5616575" cy="12065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solidFill>
                  <a:srgbClr val="FF0000"/>
                </a:solidFill>
              </a:rPr>
              <a:t>data-link layer</a:t>
            </a:r>
            <a:r>
              <a:rPr lang="en-US"/>
              <a:t> has responsibility of </a:t>
            </a:r>
          </a:p>
          <a:p>
            <a:pPr algn="ctr" eaLnBrk="1" hangingPunct="1"/>
            <a:r>
              <a:rPr lang="en-US"/>
              <a:t>transferring datagram from one node </a:t>
            </a:r>
          </a:p>
          <a:p>
            <a:pPr algn="ctr" eaLnBrk="1" hangingPunct="1"/>
            <a:r>
              <a:rPr lang="en-US"/>
              <a:t>to </a:t>
            </a:r>
            <a:r>
              <a:rPr lang="en-US">
                <a:solidFill>
                  <a:srgbClr val="FF0000"/>
                </a:solidFill>
              </a:rPr>
              <a:t>physically adjacent</a:t>
            </a:r>
            <a:r>
              <a:rPr lang="en-US"/>
              <a:t> node over a link</a:t>
            </a:r>
          </a:p>
        </p:txBody>
      </p:sp>
      <p:sp>
        <p:nvSpPr>
          <p:cNvPr id="37893" name="Freeform 9"/>
          <p:cNvSpPr>
            <a:spLocks/>
          </p:cNvSpPr>
          <p:nvPr/>
        </p:nvSpPr>
        <p:spPr bwMode="auto">
          <a:xfrm>
            <a:off x="6710363" y="345757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4" name="Freeform 10"/>
          <p:cNvSpPr>
            <a:spLocks/>
          </p:cNvSpPr>
          <p:nvPr/>
        </p:nvSpPr>
        <p:spPr bwMode="auto">
          <a:xfrm>
            <a:off x="6729413" y="1931988"/>
            <a:ext cx="1730375" cy="1044575"/>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DDDDDD"/>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5" name="Freeform 11"/>
          <p:cNvSpPr>
            <a:spLocks/>
          </p:cNvSpPr>
          <p:nvPr/>
        </p:nvSpPr>
        <p:spPr bwMode="auto">
          <a:xfrm>
            <a:off x="4989513" y="1639888"/>
            <a:ext cx="1644650" cy="1071562"/>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37896" name="Group 12"/>
          <p:cNvGrpSpPr>
            <a:grpSpLocks/>
          </p:cNvGrpSpPr>
          <p:nvPr/>
        </p:nvGrpSpPr>
        <p:grpSpPr bwMode="auto">
          <a:xfrm>
            <a:off x="5076825" y="2974975"/>
            <a:ext cx="1458913" cy="933450"/>
            <a:chOff x="2889" y="1631"/>
            <a:chExt cx="980" cy="743"/>
          </a:xfrm>
        </p:grpSpPr>
        <p:sp>
          <p:nvSpPr>
            <p:cNvPr id="38547" name="Rectangle 13"/>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38548" name="AutoShape 14"/>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solidFill>
                  <a:srgbClr val="00CCFF"/>
                </a:solidFill>
                <a:latin typeface="Times New Roman" pitchFamily="18" charset="0"/>
              </a:endParaRPr>
            </a:p>
          </p:txBody>
        </p:sp>
      </p:grpSp>
      <p:sp>
        <p:nvSpPr>
          <p:cNvPr id="37897" name="Line 15"/>
          <p:cNvSpPr>
            <a:spLocks noChangeShapeType="1"/>
          </p:cNvSpPr>
          <p:nvPr/>
        </p:nvSpPr>
        <p:spPr bwMode="auto">
          <a:xfrm flipH="1">
            <a:off x="5854700" y="2020888"/>
            <a:ext cx="92075" cy="3111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898" name="Line 16"/>
          <p:cNvSpPr>
            <a:spLocks noChangeShapeType="1"/>
          </p:cNvSpPr>
          <p:nvPr/>
        </p:nvSpPr>
        <p:spPr bwMode="auto">
          <a:xfrm>
            <a:off x="5946775" y="2020888"/>
            <a:ext cx="90488" cy="30956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899" name="Line 17"/>
          <p:cNvSpPr>
            <a:spLocks noChangeShapeType="1"/>
          </p:cNvSpPr>
          <p:nvPr/>
        </p:nvSpPr>
        <p:spPr bwMode="auto">
          <a:xfrm>
            <a:off x="5854700" y="2330450"/>
            <a:ext cx="92075" cy="3333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00" name="Line 18"/>
          <p:cNvSpPr>
            <a:spLocks noChangeShapeType="1"/>
          </p:cNvSpPr>
          <p:nvPr/>
        </p:nvSpPr>
        <p:spPr bwMode="auto">
          <a:xfrm flipH="1">
            <a:off x="5946775" y="2330450"/>
            <a:ext cx="90488" cy="3333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01" name="Line 19"/>
          <p:cNvSpPr>
            <a:spLocks noChangeShapeType="1"/>
          </p:cNvSpPr>
          <p:nvPr/>
        </p:nvSpPr>
        <p:spPr bwMode="auto">
          <a:xfrm>
            <a:off x="5946775" y="2027238"/>
            <a:ext cx="0" cy="3365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02" name="Line 20"/>
          <p:cNvSpPr>
            <a:spLocks noChangeShapeType="1"/>
          </p:cNvSpPr>
          <p:nvPr/>
        </p:nvSpPr>
        <p:spPr bwMode="auto">
          <a:xfrm flipV="1">
            <a:off x="5854700" y="2298700"/>
            <a:ext cx="92075" cy="3333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03" name="Line 21"/>
          <p:cNvSpPr>
            <a:spLocks noChangeShapeType="1"/>
          </p:cNvSpPr>
          <p:nvPr/>
        </p:nvSpPr>
        <p:spPr bwMode="auto">
          <a:xfrm flipH="1" flipV="1">
            <a:off x="5946775" y="2298700"/>
            <a:ext cx="90488" cy="317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04" name="Line 22"/>
          <p:cNvSpPr>
            <a:spLocks noChangeShapeType="1"/>
          </p:cNvSpPr>
          <p:nvPr/>
        </p:nvSpPr>
        <p:spPr bwMode="auto">
          <a:xfrm>
            <a:off x="5894388" y="2195513"/>
            <a:ext cx="52387" cy="26987"/>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05" name="Line 23"/>
          <p:cNvSpPr>
            <a:spLocks noChangeShapeType="1"/>
          </p:cNvSpPr>
          <p:nvPr/>
        </p:nvSpPr>
        <p:spPr bwMode="auto">
          <a:xfrm flipV="1">
            <a:off x="5946775" y="2195513"/>
            <a:ext cx="55563" cy="26987"/>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06" name="Line 24"/>
          <p:cNvSpPr>
            <a:spLocks noChangeShapeType="1"/>
          </p:cNvSpPr>
          <p:nvPr/>
        </p:nvSpPr>
        <p:spPr bwMode="auto">
          <a:xfrm>
            <a:off x="5876925" y="2241550"/>
            <a:ext cx="66675" cy="34925"/>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07" name="Line 25"/>
          <p:cNvSpPr>
            <a:spLocks noChangeShapeType="1"/>
          </p:cNvSpPr>
          <p:nvPr/>
        </p:nvSpPr>
        <p:spPr bwMode="auto">
          <a:xfrm flipV="1">
            <a:off x="5946775" y="2247900"/>
            <a:ext cx="68263" cy="3175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08" name="Line 26"/>
          <p:cNvSpPr>
            <a:spLocks noChangeShapeType="1"/>
          </p:cNvSpPr>
          <p:nvPr/>
        </p:nvSpPr>
        <p:spPr bwMode="auto">
          <a:xfrm flipV="1">
            <a:off x="5946775" y="2149475"/>
            <a:ext cx="34925" cy="127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09" name="Line 27"/>
          <p:cNvSpPr>
            <a:spLocks noChangeShapeType="1"/>
          </p:cNvSpPr>
          <p:nvPr/>
        </p:nvSpPr>
        <p:spPr bwMode="auto">
          <a:xfrm flipV="1">
            <a:off x="5946775" y="2085975"/>
            <a:ext cx="22225" cy="793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10" name="Line 28"/>
          <p:cNvSpPr>
            <a:spLocks noChangeShapeType="1"/>
          </p:cNvSpPr>
          <p:nvPr/>
        </p:nvSpPr>
        <p:spPr bwMode="auto">
          <a:xfrm>
            <a:off x="5907088" y="2144713"/>
            <a:ext cx="42862" cy="1746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11" name="Line 29"/>
          <p:cNvSpPr>
            <a:spLocks noChangeShapeType="1"/>
          </p:cNvSpPr>
          <p:nvPr/>
        </p:nvSpPr>
        <p:spPr bwMode="auto">
          <a:xfrm>
            <a:off x="5926138" y="2082800"/>
            <a:ext cx="23812" cy="15875"/>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7912" name="Group 30"/>
          <p:cNvGrpSpPr>
            <a:grpSpLocks/>
          </p:cNvGrpSpPr>
          <p:nvPr/>
        </p:nvGrpSpPr>
        <p:grpSpPr bwMode="auto">
          <a:xfrm>
            <a:off x="5962650" y="1992313"/>
            <a:ext cx="152400" cy="58737"/>
            <a:chOff x="4227" y="1360"/>
            <a:chExt cx="863" cy="270"/>
          </a:xfrm>
        </p:grpSpPr>
        <p:sp>
          <p:nvSpPr>
            <p:cNvPr id="38543" name="Line 31"/>
            <p:cNvSpPr>
              <a:spLocks noChangeShapeType="1"/>
            </p:cNvSpPr>
            <p:nvPr/>
          </p:nvSpPr>
          <p:spPr bwMode="auto">
            <a:xfrm>
              <a:off x="4227" y="1604"/>
              <a:ext cx="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544" name="Line 32"/>
            <p:cNvSpPr>
              <a:spLocks noChangeShapeType="1"/>
            </p:cNvSpPr>
            <p:nvPr/>
          </p:nvSpPr>
          <p:spPr bwMode="auto">
            <a:xfrm rot="6361956" flipH="1" flipV="1">
              <a:off x="4464" y="1205"/>
              <a:ext cx="189" cy="50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545" name="Line 33"/>
            <p:cNvSpPr>
              <a:spLocks noChangeShapeType="1"/>
            </p:cNvSpPr>
            <p:nvPr/>
          </p:nvSpPr>
          <p:spPr bwMode="auto">
            <a:xfrm rot="6361956">
              <a:off x="4602" y="1393"/>
              <a:ext cx="189" cy="203"/>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546" name="Line 34"/>
            <p:cNvSpPr>
              <a:spLocks noChangeShapeType="1"/>
            </p:cNvSpPr>
            <p:nvPr/>
          </p:nvSpPr>
          <p:spPr bwMode="auto">
            <a:xfrm rot="6361956" flipH="1" flipV="1">
              <a:off x="4745" y="1286"/>
              <a:ext cx="189" cy="50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913" name="Group 35"/>
          <p:cNvGrpSpPr>
            <a:grpSpLocks/>
          </p:cNvGrpSpPr>
          <p:nvPr/>
        </p:nvGrpSpPr>
        <p:grpSpPr bwMode="auto">
          <a:xfrm rot="5700496">
            <a:off x="5870575" y="1889125"/>
            <a:ext cx="168275" cy="53975"/>
            <a:chOff x="4227" y="1360"/>
            <a:chExt cx="863" cy="270"/>
          </a:xfrm>
        </p:grpSpPr>
        <p:sp>
          <p:nvSpPr>
            <p:cNvPr id="38539" name="Line 36"/>
            <p:cNvSpPr>
              <a:spLocks noChangeShapeType="1"/>
            </p:cNvSpPr>
            <p:nvPr/>
          </p:nvSpPr>
          <p:spPr bwMode="auto">
            <a:xfrm>
              <a:off x="4227" y="1604"/>
              <a:ext cx="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540" name="Line 37"/>
            <p:cNvSpPr>
              <a:spLocks noChangeShapeType="1"/>
            </p:cNvSpPr>
            <p:nvPr/>
          </p:nvSpPr>
          <p:spPr bwMode="auto">
            <a:xfrm rot="6361956" flipH="1" flipV="1">
              <a:off x="4464" y="1205"/>
              <a:ext cx="189" cy="50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541" name="Line 38"/>
            <p:cNvSpPr>
              <a:spLocks noChangeShapeType="1"/>
            </p:cNvSpPr>
            <p:nvPr/>
          </p:nvSpPr>
          <p:spPr bwMode="auto">
            <a:xfrm rot="6361956">
              <a:off x="4602" y="1393"/>
              <a:ext cx="189" cy="203"/>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542" name="Line 39"/>
            <p:cNvSpPr>
              <a:spLocks noChangeShapeType="1"/>
            </p:cNvSpPr>
            <p:nvPr/>
          </p:nvSpPr>
          <p:spPr bwMode="auto">
            <a:xfrm rot="6361956" flipH="1" flipV="1">
              <a:off x="4745" y="1286"/>
              <a:ext cx="189" cy="50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914" name="Group 40"/>
          <p:cNvGrpSpPr>
            <a:grpSpLocks/>
          </p:cNvGrpSpPr>
          <p:nvPr/>
        </p:nvGrpSpPr>
        <p:grpSpPr bwMode="auto">
          <a:xfrm rot="10800000">
            <a:off x="5778500" y="1985963"/>
            <a:ext cx="152400" cy="58737"/>
            <a:chOff x="4227" y="1360"/>
            <a:chExt cx="863" cy="270"/>
          </a:xfrm>
        </p:grpSpPr>
        <p:sp>
          <p:nvSpPr>
            <p:cNvPr id="38535" name="Line 41"/>
            <p:cNvSpPr>
              <a:spLocks noChangeShapeType="1"/>
            </p:cNvSpPr>
            <p:nvPr/>
          </p:nvSpPr>
          <p:spPr bwMode="auto">
            <a:xfrm>
              <a:off x="4227" y="1604"/>
              <a:ext cx="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536" name="Line 42"/>
            <p:cNvSpPr>
              <a:spLocks noChangeShapeType="1"/>
            </p:cNvSpPr>
            <p:nvPr/>
          </p:nvSpPr>
          <p:spPr bwMode="auto">
            <a:xfrm rot="6361956" flipH="1" flipV="1">
              <a:off x="4464" y="1205"/>
              <a:ext cx="189" cy="50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537" name="Line 43"/>
            <p:cNvSpPr>
              <a:spLocks noChangeShapeType="1"/>
            </p:cNvSpPr>
            <p:nvPr/>
          </p:nvSpPr>
          <p:spPr bwMode="auto">
            <a:xfrm rot="6361956">
              <a:off x="4602" y="1393"/>
              <a:ext cx="189" cy="203"/>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538" name="Line 44"/>
            <p:cNvSpPr>
              <a:spLocks noChangeShapeType="1"/>
            </p:cNvSpPr>
            <p:nvPr/>
          </p:nvSpPr>
          <p:spPr bwMode="auto">
            <a:xfrm rot="6361956" flipH="1" flipV="1">
              <a:off x="4745" y="1286"/>
              <a:ext cx="189" cy="50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915" name="Oval 45"/>
          <p:cNvSpPr>
            <a:spLocks noChangeArrowheads="1"/>
          </p:cNvSpPr>
          <p:nvPr/>
        </p:nvSpPr>
        <p:spPr bwMode="auto">
          <a:xfrm>
            <a:off x="6835775" y="3652838"/>
            <a:ext cx="358775" cy="95250"/>
          </a:xfrm>
          <a:prstGeom prst="ellipse">
            <a:avLst/>
          </a:prstGeom>
          <a:solidFill>
            <a:srgbClr val="DDDDDD"/>
          </a:solidFill>
          <a:ln w="12700">
            <a:solidFill>
              <a:schemeClr val="folHlink"/>
            </a:solidFill>
            <a:round/>
            <a:headEnd/>
            <a:tailEnd/>
          </a:ln>
        </p:spPr>
        <p:txBody>
          <a:bodyPr wrap="none" anchor="ctr"/>
          <a:lstStyle/>
          <a:p>
            <a:pPr algn="ctr"/>
            <a:endParaRPr lang="en-US"/>
          </a:p>
        </p:txBody>
      </p:sp>
      <p:sp>
        <p:nvSpPr>
          <p:cNvPr id="37916" name="Line 46"/>
          <p:cNvSpPr>
            <a:spLocks noChangeShapeType="1"/>
          </p:cNvSpPr>
          <p:nvPr/>
        </p:nvSpPr>
        <p:spPr bwMode="auto">
          <a:xfrm>
            <a:off x="6835775" y="3644900"/>
            <a:ext cx="0" cy="5873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7" name="Line 47"/>
          <p:cNvSpPr>
            <a:spLocks noChangeShapeType="1"/>
          </p:cNvSpPr>
          <p:nvPr/>
        </p:nvSpPr>
        <p:spPr bwMode="auto">
          <a:xfrm>
            <a:off x="7194550" y="3644900"/>
            <a:ext cx="0" cy="5873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8" name="Rectangle 48"/>
          <p:cNvSpPr>
            <a:spLocks noChangeArrowheads="1"/>
          </p:cNvSpPr>
          <p:nvPr/>
        </p:nvSpPr>
        <p:spPr bwMode="auto">
          <a:xfrm>
            <a:off x="6835775" y="3644900"/>
            <a:ext cx="355600" cy="587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37919" name="Oval 49"/>
          <p:cNvSpPr>
            <a:spLocks noChangeArrowheads="1"/>
          </p:cNvSpPr>
          <p:nvPr/>
        </p:nvSpPr>
        <p:spPr bwMode="auto">
          <a:xfrm>
            <a:off x="6832600" y="3576638"/>
            <a:ext cx="358775" cy="111125"/>
          </a:xfrm>
          <a:prstGeom prst="ellipse">
            <a:avLst/>
          </a:prstGeom>
          <a:solidFill>
            <a:srgbClr val="DDDDDD"/>
          </a:solidFill>
          <a:ln w="12700">
            <a:solidFill>
              <a:schemeClr val="folHlink"/>
            </a:solidFill>
            <a:round/>
            <a:headEnd/>
            <a:tailEnd/>
          </a:ln>
        </p:spPr>
        <p:txBody>
          <a:bodyPr wrap="none" anchor="ctr"/>
          <a:lstStyle/>
          <a:p>
            <a:pPr algn="ctr"/>
            <a:endParaRPr lang="en-US"/>
          </a:p>
        </p:txBody>
      </p:sp>
      <p:grpSp>
        <p:nvGrpSpPr>
          <p:cNvPr id="37920" name="Group 50"/>
          <p:cNvGrpSpPr>
            <a:grpSpLocks/>
          </p:cNvGrpSpPr>
          <p:nvPr/>
        </p:nvGrpSpPr>
        <p:grpSpPr bwMode="auto">
          <a:xfrm>
            <a:off x="6918325" y="3600450"/>
            <a:ext cx="179388" cy="65088"/>
            <a:chOff x="2848" y="848"/>
            <a:chExt cx="140" cy="98"/>
          </a:xfrm>
        </p:grpSpPr>
        <p:sp>
          <p:nvSpPr>
            <p:cNvPr id="38532" name="Line 51"/>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33" name="Line 52"/>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34" name="Line 53"/>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921" name="Group 54"/>
          <p:cNvGrpSpPr>
            <a:grpSpLocks/>
          </p:cNvGrpSpPr>
          <p:nvPr/>
        </p:nvGrpSpPr>
        <p:grpSpPr bwMode="auto">
          <a:xfrm flipV="1">
            <a:off x="6918325" y="3600450"/>
            <a:ext cx="179388" cy="65088"/>
            <a:chOff x="2848" y="848"/>
            <a:chExt cx="140" cy="98"/>
          </a:xfrm>
        </p:grpSpPr>
        <p:sp>
          <p:nvSpPr>
            <p:cNvPr id="38529" name="Line 55"/>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30" name="Line 56"/>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31" name="Line 57"/>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7922" name="Oval 58"/>
          <p:cNvSpPr>
            <a:spLocks noChangeArrowheads="1"/>
          </p:cNvSpPr>
          <p:nvPr/>
        </p:nvSpPr>
        <p:spPr bwMode="auto">
          <a:xfrm>
            <a:off x="7191375" y="3932238"/>
            <a:ext cx="358775" cy="95250"/>
          </a:xfrm>
          <a:prstGeom prst="ellipse">
            <a:avLst/>
          </a:prstGeom>
          <a:solidFill>
            <a:srgbClr val="DDDDDD"/>
          </a:solidFill>
          <a:ln w="12700">
            <a:solidFill>
              <a:schemeClr val="folHlink"/>
            </a:solidFill>
            <a:round/>
            <a:headEnd/>
            <a:tailEnd/>
          </a:ln>
        </p:spPr>
        <p:txBody>
          <a:bodyPr wrap="none" anchor="ctr"/>
          <a:lstStyle/>
          <a:p>
            <a:pPr algn="ctr"/>
            <a:endParaRPr lang="en-US"/>
          </a:p>
        </p:txBody>
      </p:sp>
      <p:sp>
        <p:nvSpPr>
          <p:cNvPr id="37923" name="Line 59"/>
          <p:cNvSpPr>
            <a:spLocks noChangeShapeType="1"/>
          </p:cNvSpPr>
          <p:nvPr/>
        </p:nvSpPr>
        <p:spPr bwMode="auto">
          <a:xfrm>
            <a:off x="7191375" y="3924300"/>
            <a:ext cx="0" cy="5873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24" name="Line 60"/>
          <p:cNvSpPr>
            <a:spLocks noChangeShapeType="1"/>
          </p:cNvSpPr>
          <p:nvPr/>
        </p:nvSpPr>
        <p:spPr bwMode="auto">
          <a:xfrm>
            <a:off x="7550150" y="3924300"/>
            <a:ext cx="0" cy="5873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25" name="Rectangle 61"/>
          <p:cNvSpPr>
            <a:spLocks noChangeArrowheads="1"/>
          </p:cNvSpPr>
          <p:nvPr/>
        </p:nvSpPr>
        <p:spPr bwMode="auto">
          <a:xfrm>
            <a:off x="7191375" y="3924300"/>
            <a:ext cx="355600" cy="587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37926" name="Oval 62"/>
          <p:cNvSpPr>
            <a:spLocks noChangeArrowheads="1"/>
          </p:cNvSpPr>
          <p:nvPr/>
        </p:nvSpPr>
        <p:spPr bwMode="auto">
          <a:xfrm>
            <a:off x="7188200" y="3856038"/>
            <a:ext cx="358775" cy="111125"/>
          </a:xfrm>
          <a:prstGeom prst="ellipse">
            <a:avLst/>
          </a:prstGeom>
          <a:solidFill>
            <a:srgbClr val="DDDDDD"/>
          </a:solidFill>
          <a:ln w="12700">
            <a:solidFill>
              <a:schemeClr val="folHlink"/>
            </a:solidFill>
            <a:round/>
            <a:headEnd/>
            <a:tailEnd/>
          </a:ln>
        </p:spPr>
        <p:txBody>
          <a:bodyPr wrap="none" anchor="ctr"/>
          <a:lstStyle/>
          <a:p>
            <a:pPr algn="ctr"/>
            <a:endParaRPr lang="en-US"/>
          </a:p>
        </p:txBody>
      </p:sp>
      <p:grpSp>
        <p:nvGrpSpPr>
          <p:cNvPr id="37927" name="Group 63"/>
          <p:cNvGrpSpPr>
            <a:grpSpLocks/>
          </p:cNvGrpSpPr>
          <p:nvPr/>
        </p:nvGrpSpPr>
        <p:grpSpPr bwMode="auto">
          <a:xfrm>
            <a:off x="7273925" y="3879850"/>
            <a:ext cx="179388" cy="65088"/>
            <a:chOff x="2848" y="848"/>
            <a:chExt cx="140" cy="98"/>
          </a:xfrm>
        </p:grpSpPr>
        <p:sp>
          <p:nvSpPr>
            <p:cNvPr id="38526" name="Line 64"/>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27" name="Line 65"/>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28" name="Line 66"/>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928" name="Group 67"/>
          <p:cNvGrpSpPr>
            <a:grpSpLocks/>
          </p:cNvGrpSpPr>
          <p:nvPr/>
        </p:nvGrpSpPr>
        <p:grpSpPr bwMode="auto">
          <a:xfrm flipV="1">
            <a:off x="7273925" y="3879850"/>
            <a:ext cx="179388" cy="65088"/>
            <a:chOff x="2848" y="848"/>
            <a:chExt cx="140" cy="98"/>
          </a:xfrm>
        </p:grpSpPr>
        <p:sp>
          <p:nvSpPr>
            <p:cNvPr id="38523" name="Line 68"/>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24" name="Line 69"/>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25" name="Line 70"/>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7929" name="Oval 71"/>
          <p:cNvSpPr>
            <a:spLocks noChangeArrowheads="1"/>
          </p:cNvSpPr>
          <p:nvPr/>
        </p:nvSpPr>
        <p:spPr bwMode="auto">
          <a:xfrm>
            <a:off x="7470775" y="3665538"/>
            <a:ext cx="358775" cy="95250"/>
          </a:xfrm>
          <a:prstGeom prst="ellipse">
            <a:avLst/>
          </a:prstGeom>
          <a:solidFill>
            <a:srgbClr val="DDDDDD"/>
          </a:solidFill>
          <a:ln w="12700">
            <a:solidFill>
              <a:schemeClr val="folHlink"/>
            </a:solidFill>
            <a:round/>
            <a:headEnd/>
            <a:tailEnd/>
          </a:ln>
        </p:spPr>
        <p:txBody>
          <a:bodyPr wrap="none" anchor="ctr"/>
          <a:lstStyle/>
          <a:p>
            <a:pPr algn="ctr"/>
            <a:endParaRPr lang="en-US"/>
          </a:p>
        </p:txBody>
      </p:sp>
      <p:sp>
        <p:nvSpPr>
          <p:cNvPr id="37930" name="Line 72"/>
          <p:cNvSpPr>
            <a:spLocks noChangeShapeType="1"/>
          </p:cNvSpPr>
          <p:nvPr/>
        </p:nvSpPr>
        <p:spPr bwMode="auto">
          <a:xfrm>
            <a:off x="7470775" y="3657600"/>
            <a:ext cx="0" cy="5873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31" name="Line 73"/>
          <p:cNvSpPr>
            <a:spLocks noChangeShapeType="1"/>
          </p:cNvSpPr>
          <p:nvPr/>
        </p:nvSpPr>
        <p:spPr bwMode="auto">
          <a:xfrm>
            <a:off x="7829550" y="3657600"/>
            <a:ext cx="0" cy="5873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32" name="Rectangle 74"/>
          <p:cNvSpPr>
            <a:spLocks noChangeArrowheads="1"/>
          </p:cNvSpPr>
          <p:nvPr/>
        </p:nvSpPr>
        <p:spPr bwMode="auto">
          <a:xfrm>
            <a:off x="7470775" y="3657600"/>
            <a:ext cx="355600" cy="587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37933" name="Oval 75"/>
          <p:cNvSpPr>
            <a:spLocks noChangeArrowheads="1"/>
          </p:cNvSpPr>
          <p:nvPr/>
        </p:nvSpPr>
        <p:spPr bwMode="auto">
          <a:xfrm>
            <a:off x="7467600" y="3589338"/>
            <a:ext cx="358775" cy="111125"/>
          </a:xfrm>
          <a:prstGeom prst="ellipse">
            <a:avLst/>
          </a:prstGeom>
          <a:solidFill>
            <a:srgbClr val="DDDDDD"/>
          </a:solidFill>
          <a:ln w="12700">
            <a:solidFill>
              <a:schemeClr val="folHlink"/>
            </a:solidFill>
            <a:round/>
            <a:headEnd/>
            <a:tailEnd/>
          </a:ln>
        </p:spPr>
        <p:txBody>
          <a:bodyPr wrap="none" anchor="ctr"/>
          <a:lstStyle/>
          <a:p>
            <a:pPr algn="ctr"/>
            <a:endParaRPr lang="en-US"/>
          </a:p>
        </p:txBody>
      </p:sp>
      <p:grpSp>
        <p:nvGrpSpPr>
          <p:cNvPr id="37934" name="Group 76"/>
          <p:cNvGrpSpPr>
            <a:grpSpLocks/>
          </p:cNvGrpSpPr>
          <p:nvPr/>
        </p:nvGrpSpPr>
        <p:grpSpPr bwMode="auto">
          <a:xfrm>
            <a:off x="7553325" y="3613150"/>
            <a:ext cx="179388" cy="65088"/>
            <a:chOff x="2848" y="848"/>
            <a:chExt cx="140" cy="98"/>
          </a:xfrm>
        </p:grpSpPr>
        <p:sp>
          <p:nvSpPr>
            <p:cNvPr id="38520" name="Line 77"/>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21" name="Line 78"/>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22" name="Line 79"/>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935" name="Group 80"/>
          <p:cNvGrpSpPr>
            <a:grpSpLocks/>
          </p:cNvGrpSpPr>
          <p:nvPr/>
        </p:nvGrpSpPr>
        <p:grpSpPr bwMode="auto">
          <a:xfrm flipV="1">
            <a:off x="7553325" y="3613150"/>
            <a:ext cx="179388" cy="65088"/>
            <a:chOff x="2848" y="848"/>
            <a:chExt cx="140" cy="98"/>
          </a:xfrm>
        </p:grpSpPr>
        <p:sp>
          <p:nvSpPr>
            <p:cNvPr id="38517" name="Line 81"/>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18" name="Line 82"/>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19" name="Line 83"/>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7936" name="Oval 84"/>
          <p:cNvSpPr>
            <a:spLocks noChangeArrowheads="1"/>
          </p:cNvSpPr>
          <p:nvPr/>
        </p:nvSpPr>
        <p:spPr bwMode="auto">
          <a:xfrm>
            <a:off x="6935788" y="2503488"/>
            <a:ext cx="347662" cy="88900"/>
          </a:xfrm>
          <a:prstGeom prst="ellipse">
            <a:avLst/>
          </a:prstGeom>
          <a:solidFill>
            <a:srgbClr val="DDDDDD"/>
          </a:solidFill>
          <a:ln w="12700">
            <a:solidFill>
              <a:schemeClr val="folHlink"/>
            </a:solidFill>
            <a:round/>
            <a:headEnd/>
            <a:tailEnd/>
          </a:ln>
        </p:spPr>
        <p:txBody>
          <a:bodyPr wrap="none" anchor="ctr"/>
          <a:lstStyle/>
          <a:p>
            <a:pPr algn="ctr"/>
            <a:endParaRPr lang="en-US"/>
          </a:p>
        </p:txBody>
      </p:sp>
      <p:sp>
        <p:nvSpPr>
          <p:cNvPr id="37937" name="Line 85"/>
          <p:cNvSpPr>
            <a:spLocks noChangeShapeType="1"/>
          </p:cNvSpPr>
          <p:nvPr/>
        </p:nvSpPr>
        <p:spPr bwMode="auto">
          <a:xfrm>
            <a:off x="6935788" y="2495550"/>
            <a:ext cx="0" cy="55563"/>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38" name="Line 86"/>
          <p:cNvSpPr>
            <a:spLocks noChangeShapeType="1"/>
          </p:cNvSpPr>
          <p:nvPr/>
        </p:nvSpPr>
        <p:spPr bwMode="auto">
          <a:xfrm>
            <a:off x="7283450" y="2495550"/>
            <a:ext cx="0" cy="55563"/>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39" name="Rectangle 87"/>
          <p:cNvSpPr>
            <a:spLocks noChangeArrowheads="1"/>
          </p:cNvSpPr>
          <p:nvPr/>
        </p:nvSpPr>
        <p:spPr bwMode="auto">
          <a:xfrm>
            <a:off x="6935788" y="2495550"/>
            <a:ext cx="344487" cy="539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37940" name="Oval 88"/>
          <p:cNvSpPr>
            <a:spLocks noChangeArrowheads="1"/>
          </p:cNvSpPr>
          <p:nvPr/>
        </p:nvSpPr>
        <p:spPr bwMode="auto">
          <a:xfrm>
            <a:off x="6932613" y="2432050"/>
            <a:ext cx="347662" cy="103188"/>
          </a:xfrm>
          <a:prstGeom prst="ellipse">
            <a:avLst/>
          </a:prstGeom>
          <a:solidFill>
            <a:srgbClr val="DDDDDD"/>
          </a:solidFill>
          <a:ln w="12700">
            <a:solidFill>
              <a:schemeClr val="folHlink"/>
            </a:solidFill>
            <a:round/>
            <a:headEnd/>
            <a:tailEnd/>
          </a:ln>
        </p:spPr>
        <p:txBody>
          <a:bodyPr wrap="none" anchor="ctr"/>
          <a:lstStyle/>
          <a:p>
            <a:pPr algn="ctr"/>
            <a:endParaRPr lang="en-US"/>
          </a:p>
        </p:txBody>
      </p:sp>
      <p:grpSp>
        <p:nvGrpSpPr>
          <p:cNvPr id="37941" name="Group 89"/>
          <p:cNvGrpSpPr>
            <a:grpSpLocks/>
          </p:cNvGrpSpPr>
          <p:nvPr/>
        </p:nvGrpSpPr>
        <p:grpSpPr bwMode="auto">
          <a:xfrm>
            <a:off x="7016750" y="2454275"/>
            <a:ext cx="171450" cy="61913"/>
            <a:chOff x="2848" y="848"/>
            <a:chExt cx="140" cy="98"/>
          </a:xfrm>
        </p:grpSpPr>
        <p:sp>
          <p:nvSpPr>
            <p:cNvPr id="38514" name="Line 90"/>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15" name="Line 91"/>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16" name="Line 92"/>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942" name="Group 93"/>
          <p:cNvGrpSpPr>
            <a:grpSpLocks/>
          </p:cNvGrpSpPr>
          <p:nvPr/>
        </p:nvGrpSpPr>
        <p:grpSpPr bwMode="auto">
          <a:xfrm flipV="1">
            <a:off x="7016750" y="2454275"/>
            <a:ext cx="171450" cy="60325"/>
            <a:chOff x="2848" y="848"/>
            <a:chExt cx="140" cy="98"/>
          </a:xfrm>
        </p:grpSpPr>
        <p:sp>
          <p:nvSpPr>
            <p:cNvPr id="38511" name="Line 94"/>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12" name="Line 95"/>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13" name="Line 96"/>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7943" name="Oval 97"/>
          <p:cNvSpPr>
            <a:spLocks noChangeArrowheads="1"/>
          </p:cNvSpPr>
          <p:nvPr/>
        </p:nvSpPr>
        <p:spPr bwMode="auto">
          <a:xfrm>
            <a:off x="6934200" y="2763838"/>
            <a:ext cx="358775" cy="95250"/>
          </a:xfrm>
          <a:prstGeom prst="ellipse">
            <a:avLst/>
          </a:prstGeom>
          <a:solidFill>
            <a:srgbClr val="DDDDDD"/>
          </a:solidFill>
          <a:ln w="12700">
            <a:solidFill>
              <a:schemeClr val="folHlink"/>
            </a:solidFill>
            <a:round/>
            <a:headEnd/>
            <a:tailEnd/>
          </a:ln>
        </p:spPr>
        <p:txBody>
          <a:bodyPr wrap="none" anchor="ctr"/>
          <a:lstStyle/>
          <a:p>
            <a:pPr algn="ctr"/>
            <a:endParaRPr lang="en-US"/>
          </a:p>
        </p:txBody>
      </p:sp>
      <p:sp>
        <p:nvSpPr>
          <p:cNvPr id="37944" name="Line 98"/>
          <p:cNvSpPr>
            <a:spLocks noChangeShapeType="1"/>
          </p:cNvSpPr>
          <p:nvPr/>
        </p:nvSpPr>
        <p:spPr bwMode="auto">
          <a:xfrm>
            <a:off x="6934200" y="2755900"/>
            <a:ext cx="0" cy="5873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45" name="Line 99"/>
          <p:cNvSpPr>
            <a:spLocks noChangeShapeType="1"/>
          </p:cNvSpPr>
          <p:nvPr/>
        </p:nvSpPr>
        <p:spPr bwMode="auto">
          <a:xfrm>
            <a:off x="7292975" y="2755900"/>
            <a:ext cx="0" cy="5873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46" name="Rectangle 100"/>
          <p:cNvSpPr>
            <a:spLocks noChangeArrowheads="1"/>
          </p:cNvSpPr>
          <p:nvPr/>
        </p:nvSpPr>
        <p:spPr bwMode="auto">
          <a:xfrm>
            <a:off x="6934200" y="2755900"/>
            <a:ext cx="355600" cy="587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37947" name="Oval 101"/>
          <p:cNvSpPr>
            <a:spLocks noChangeArrowheads="1"/>
          </p:cNvSpPr>
          <p:nvPr/>
        </p:nvSpPr>
        <p:spPr bwMode="auto">
          <a:xfrm>
            <a:off x="6931025" y="2687638"/>
            <a:ext cx="358775" cy="111125"/>
          </a:xfrm>
          <a:prstGeom prst="ellipse">
            <a:avLst/>
          </a:prstGeom>
          <a:solidFill>
            <a:srgbClr val="DDDDDD"/>
          </a:solidFill>
          <a:ln w="12700">
            <a:solidFill>
              <a:schemeClr val="folHlink"/>
            </a:solidFill>
            <a:round/>
            <a:headEnd/>
            <a:tailEnd/>
          </a:ln>
        </p:spPr>
        <p:txBody>
          <a:bodyPr wrap="none" anchor="ctr"/>
          <a:lstStyle/>
          <a:p>
            <a:pPr algn="ctr"/>
            <a:endParaRPr lang="en-US"/>
          </a:p>
        </p:txBody>
      </p:sp>
      <p:grpSp>
        <p:nvGrpSpPr>
          <p:cNvPr id="37948" name="Group 102"/>
          <p:cNvGrpSpPr>
            <a:grpSpLocks/>
          </p:cNvGrpSpPr>
          <p:nvPr/>
        </p:nvGrpSpPr>
        <p:grpSpPr bwMode="auto">
          <a:xfrm>
            <a:off x="7016750" y="2711450"/>
            <a:ext cx="179388" cy="65088"/>
            <a:chOff x="2848" y="848"/>
            <a:chExt cx="140" cy="98"/>
          </a:xfrm>
        </p:grpSpPr>
        <p:sp>
          <p:nvSpPr>
            <p:cNvPr id="38508" name="Line 103"/>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09" name="Line 104"/>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10" name="Line 105"/>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949" name="Group 106"/>
          <p:cNvGrpSpPr>
            <a:grpSpLocks/>
          </p:cNvGrpSpPr>
          <p:nvPr/>
        </p:nvGrpSpPr>
        <p:grpSpPr bwMode="auto">
          <a:xfrm flipV="1">
            <a:off x="7016750" y="2711450"/>
            <a:ext cx="179388" cy="65088"/>
            <a:chOff x="2848" y="848"/>
            <a:chExt cx="140" cy="98"/>
          </a:xfrm>
        </p:grpSpPr>
        <p:sp>
          <p:nvSpPr>
            <p:cNvPr id="38505" name="Line 107"/>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06" name="Line 108"/>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07" name="Line 109"/>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7950" name="Oval 110"/>
          <p:cNvSpPr>
            <a:spLocks noChangeArrowheads="1"/>
          </p:cNvSpPr>
          <p:nvPr/>
        </p:nvSpPr>
        <p:spPr bwMode="auto">
          <a:xfrm>
            <a:off x="7410450" y="2405063"/>
            <a:ext cx="330200" cy="85725"/>
          </a:xfrm>
          <a:prstGeom prst="ellipse">
            <a:avLst/>
          </a:prstGeom>
          <a:solidFill>
            <a:srgbClr val="DDDDDD"/>
          </a:solidFill>
          <a:ln w="12700">
            <a:solidFill>
              <a:schemeClr val="folHlink"/>
            </a:solidFill>
            <a:round/>
            <a:headEnd/>
            <a:tailEnd/>
          </a:ln>
        </p:spPr>
        <p:txBody>
          <a:bodyPr wrap="none" anchor="ctr"/>
          <a:lstStyle/>
          <a:p>
            <a:pPr algn="ctr"/>
            <a:endParaRPr lang="en-US"/>
          </a:p>
        </p:txBody>
      </p:sp>
      <p:sp>
        <p:nvSpPr>
          <p:cNvPr id="37951" name="Line 111"/>
          <p:cNvSpPr>
            <a:spLocks noChangeShapeType="1"/>
          </p:cNvSpPr>
          <p:nvPr/>
        </p:nvSpPr>
        <p:spPr bwMode="auto">
          <a:xfrm>
            <a:off x="7410450" y="2398713"/>
            <a:ext cx="0" cy="5238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52" name="Line 112"/>
          <p:cNvSpPr>
            <a:spLocks noChangeShapeType="1"/>
          </p:cNvSpPr>
          <p:nvPr/>
        </p:nvSpPr>
        <p:spPr bwMode="auto">
          <a:xfrm>
            <a:off x="7740650" y="2398713"/>
            <a:ext cx="0" cy="5238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53" name="Rectangle 113"/>
          <p:cNvSpPr>
            <a:spLocks noChangeArrowheads="1"/>
          </p:cNvSpPr>
          <p:nvPr/>
        </p:nvSpPr>
        <p:spPr bwMode="auto">
          <a:xfrm>
            <a:off x="7410450" y="2398713"/>
            <a:ext cx="327025" cy="523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solidFill>
                <a:schemeClr val="bg2"/>
              </a:solidFill>
              <a:latin typeface="Times New Roman" pitchFamily="18" charset="0"/>
            </a:endParaRPr>
          </a:p>
        </p:txBody>
      </p:sp>
      <p:sp>
        <p:nvSpPr>
          <p:cNvPr id="37954" name="Oval 114"/>
          <p:cNvSpPr>
            <a:spLocks noChangeArrowheads="1"/>
          </p:cNvSpPr>
          <p:nvPr/>
        </p:nvSpPr>
        <p:spPr bwMode="auto">
          <a:xfrm>
            <a:off x="7407275" y="2336800"/>
            <a:ext cx="330200" cy="100013"/>
          </a:xfrm>
          <a:prstGeom prst="ellipse">
            <a:avLst/>
          </a:prstGeom>
          <a:solidFill>
            <a:srgbClr val="DDDDDD"/>
          </a:solidFill>
          <a:ln w="12700">
            <a:solidFill>
              <a:schemeClr val="folHlink"/>
            </a:solidFill>
            <a:round/>
            <a:headEnd/>
            <a:tailEnd/>
          </a:ln>
        </p:spPr>
        <p:txBody>
          <a:bodyPr wrap="none" anchor="ctr"/>
          <a:lstStyle/>
          <a:p>
            <a:pPr algn="ctr"/>
            <a:endParaRPr lang="en-US"/>
          </a:p>
        </p:txBody>
      </p:sp>
      <p:grpSp>
        <p:nvGrpSpPr>
          <p:cNvPr id="37955" name="Group 115"/>
          <p:cNvGrpSpPr>
            <a:grpSpLocks/>
          </p:cNvGrpSpPr>
          <p:nvPr/>
        </p:nvGrpSpPr>
        <p:grpSpPr bwMode="auto">
          <a:xfrm>
            <a:off x="7486650" y="2359025"/>
            <a:ext cx="163513" cy="57150"/>
            <a:chOff x="2848" y="848"/>
            <a:chExt cx="140" cy="98"/>
          </a:xfrm>
        </p:grpSpPr>
        <p:sp>
          <p:nvSpPr>
            <p:cNvPr id="38502" name="Line 116"/>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03" name="Line 117"/>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04" name="Line 118"/>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956" name="Group 119"/>
          <p:cNvGrpSpPr>
            <a:grpSpLocks/>
          </p:cNvGrpSpPr>
          <p:nvPr/>
        </p:nvGrpSpPr>
        <p:grpSpPr bwMode="auto">
          <a:xfrm flipV="1">
            <a:off x="7486650" y="2357438"/>
            <a:ext cx="163513" cy="58737"/>
            <a:chOff x="2848" y="848"/>
            <a:chExt cx="140" cy="98"/>
          </a:xfrm>
        </p:grpSpPr>
        <p:sp>
          <p:nvSpPr>
            <p:cNvPr id="38499" name="Line 120"/>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00" name="Line 121"/>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01" name="Line 122"/>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7957" name="Oval 123"/>
          <p:cNvSpPr>
            <a:spLocks noChangeArrowheads="1"/>
          </p:cNvSpPr>
          <p:nvPr/>
        </p:nvSpPr>
        <p:spPr bwMode="auto">
          <a:xfrm>
            <a:off x="7496175" y="2763838"/>
            <a:ext cx="358775" cy="95250"/>
          </a:xfrm>
          <a:prstGeom prst="ellipse">
            <a:avLst/>
          </a:prstGeom>
          <a:solidFill>
            <a:srgbClr val="DDDDDD"/>
          </a:solidFill>
          <a:ln w="12700">
            <a:solidFill>
              <a:schemeClr val="folHlink"/>
            </a:solidFill>
            <a:round/>
            <a:headEnd/>
            <a:tailEnd/>
          </a:ln>
        </p:spPr>
        <p:txBody>
          <a:bodyPr wrap="none" anchor="ctr"/>
          <a:lstStyle/>
          <a:p>
            <a:pPr algn="ctr"/>
            <a:endParaRPr lang="en-US"/>
          </a:p>
        </p:txBody>
      </p:sp>
      <p:sp>
        <p:nvSpPr>
          <p:cNvPr id="37958" name="Line 124"/>
          <p:cNvSpPr>
            <a:spLocks noChangeShapeType="1"/>
          </p:cNvSpPr>
          <p:nvPr/>
        </p:nvSpPr>
        <p:spPr bwMode="auto">
          <a:xfrm>
            <a:off x="7496175" y="2755900"/>
            <a:ext cx="0" cy="5873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59" name="Line 125"/>
          <p:cNvSpPr>
            <a:spLocks noChangeShapeType="1"/>
          </p:cNvSpPr>
          <p:nvPr/>
        </p:nvSpPr>
        <p:spPr bwMode="auto">
          <a:xfrm>
            <a:off x="7854950" y="2755900"/>
            <a:ext cx="0" cy="5873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60" name="Rectangle 126"/>
          <p:cNvSpPr>
            <a:spLocks noChangeArrowheads="1"/>
          </p:cNvSpPr>
          <p:nvPr/>
        </p:nvSpPr>
        <p:spPr bwMode="auto">
          <a:xfrm>
            <a:off x="7496175" y="2755900"/>
            <a:ext cx="355600" cy="587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37961" name="Oval 127"/>
          <p:cNvSpPr>
            <a:spLocks noChangeArrowheads="1"/>
          </p:cNvSpPr>
          <p:nvPr/>
        </p:nvSpPr>
        <p:spPr bwMode="auto">
          <a:xfrm>
            <a:off x="7493000" y="2687638"/>
            <a:ext cx="358775" cy="111125"/>
          </a:xfrm>
          <a:prstGeom prst="ellipse">
            <a:avLst/>
          </a:prstGeom>
          <a:solidFill>
            <a:srgbClr val="DDDDDD"/>
          </a:solidFill>
          <a:ln w="12700">
            <a:solidFill>
              <a:schemeClr val="folHlink"/>
            </a:solidFill>
            <a:round/>
            <a:headEnd/>
            <a:tailEnd/>
          </a:ln>
        </p:spPr>
        <p:txBody>
          <a:bodyPr wrap="none" anchor="ctr"/>
          <a:lstStyle/>
          <a:p>
            <a:pPr algn="ctr"/>
            <a:endParaRPr lang="en-US"/>
          </a:p>
        </p:txBody>
      </p:sp>
      <p:grpSp>
        <p:nvGrpSpPr>
          <p:cNvPr id="37962" name="Group 128"/>
          <p:cNvGrpSpPr>
            <a:grpSpLocks/>
          </p:cNvGrpSpPr>
          <p:nvPr/>
        </p:nvGrpSpPr>
        <p:grpSpPr bwMode="auto">
          <a:xfrm>
            <a:off x="7578725" y="2711450"/>
            <a:ext cx="179388" cy="65088"/>
            <a:chOff x="2848" y="848"/>
            <a:chExt cx="140" cy="98"/>
          </a:xfrm>
        </p:grpSpPr>
        <p:sp>
          <p:nvSpPr>
            <p:cNvPr id="38496" name="Line 129"/>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97" name="Line 130"/>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98" name="Line 131"/>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963" name="Group 132"/>
          <p:cNvGrpSpPr>
            <a:grpSpLocks/>
          </p:cNvGrpSpPr>
          <p:nvPr/>
        </p:nvGrpSpPr>
        <p:grpSpPr bwMode="auto">
          <a:xfrm flipV="1">
            <a:off x="7578725" y="2711450"/>
            <a:ext cx="179388" cy="65088"/>
            <a:chOff x="2848" y="848"/>
            <a:chExt cx="140" cy="98"/>
          </a:xfrm>
        </p:grpSpPr>
        <p:sp>
          <p:nvSpPr>
            <p:cNvPr id="38493" name="Line 133"/>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94" name="Line 134"/>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95" name="Line 135"/>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7964" name="Oval 136"/>
          <p:cNvSpPr>
            <a:spLocks noChangeArrowheads="1"/>
          </p:cNvSpPr>
          <p:nvPr/>
        </p:nvSpPr>
        <p:spPr bwMode="auto">
          <a:xfrm>
            <a:off x="6086475" y="2498725"/>
            <a:ext cx="346075" cy="87313"/>
          </a:xfrm>
          <a:prstGeom prst="ellipse">
            <a:avLst/>
          </a:prstGeom>
          <a:solidFill>
            <a:srgbClr val="DDDDDD"/>
          </a:solidFill>
          <a:ln w="12700">
            <a:solidFill>
              <a:schemeClr val="folHlink"/>
            </a:solidFill>
            <a:round/>
            <a:headEnd/>
            <a:tailEnd/>
          </a:ln>
        </p:spPr>
        <p:txBody>
          <a:bodyPr wrap="none" anchor="ctr"/>
          <a:lstStyle/>
          <a:p>
            <a:pPr algn="ctr"/>
            <a:endParaRPr lang="en-US"/>
          </a:p>
        </p:txBody>
      </p:sp>
      <p:sp>
        <p:nvSpPr>
          <p:cNvPr id="37965" name="Line 137"/>
          <p:cNvSpPr>
            <a:spLocks noChangeShapeType="1"/>
          </p:cNvSpPr>
          <p:nvPr/>
        </p:nvSpPr>
        <p:spPr bwMode="auto">
          <a:xfrm>
            <a:off x="6086475" y="2490788"/>
            <a:ext cx="0" cy="53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66" name="Line 138"/>
          <p:cNvSpPr>
            <a:spLocks noChangeShapeType="1"/>
          </p:cNvSpPr>
          <p:nvPr/>
        </p:nvSpPr>
        <p:spPr bwMode="auto">
          <a:xfrm>
            <a:off x="6432550" y="2490788"/>
            <a:ext cx="0" cy="53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67" name="Rectangle 139"/>
          <p:cNvSpPr>
            <a:spLocks noChangeArrowheads="1"/>
          </p:cNvSpPr>
          <p:nvPr/>
        </p:nvSpPr>
        <p:spPr bwMode="auto">
          <a:xfrm>
            <a:off x="6086475" y="2490788"/>
            <a:ext cx="342900" cy="539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37968" name="Oval 140"/>
          <p:cNvSpPr>
            <a:spLocks noChangeArrowheads="1"/>
          </p:cNvSpPr>
          <p:nvPr/>
        </p:nvSpPr>
        <p:spPr bwMode="auto">
          <a:xfrm>
            <a:off x="6083300" y="2427288"/>
            <a:ext cx="346075" cy="103187"/>
          </a:xfrm>
          <a:prstGeom prst="ellipse">
            <a:avLst/>
          </a:prstGeom>
          <a:solidFill>
            <a:srgbClr val="DDDDDD"/>
          </a:solidFill>
          <a:ln w="12700">
            <a:solidFill>
              <a:schemeClr val="folHlink"/>
            </a:solidFill>
            <a:round/>
            <a:headEnd/>
            <a:tailEnd/>
          </a:ln>
        </p:spPr>
        <p:txBody>
          <a:bodyPr wrap="none" anchor="ctr"/>
          <a:lstStyle/>
          <a:p>
            <a:pPr algn="ctr"/>
            <a:endParaRPr lang="en-US"/>
          </a:p>
        </p:txBody>
      </p:sp>
      <p:grpSp>
        <p:nvGrpSpPr>
          <p:cNvPr id="37969" name="Group 141"/>
          <p:cNvGrpSpPr>
            <a:grpSpLocks/>
          </p:cNvGrpSpPr>
          <p:nvPr/>
        </p:nvGrpSpPr>
        <p:grpSpPr bwMode="auto">
          <a:xfrm>
            <a:off x="6167438" y="2449513"/>
            <a:ext cx="171450" cy="60325"/>
            <a:chOff x="2848" y="848"/>
            <a:chExt cx="140" cy="98"/>
          </a:xfrm>
        </p:grpSpPr>
        <p:sp>
          <p:nvSpPr>
            <p:cNvPr id="38490" name="Line 142"/>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91" name="Line 143"/>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92" name="Line 144"/>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970" name="Group 145"/>
          <p:cNvGrpSpPr>
            <a:grpSpLocks/>
          </p:cNvGrpSpPr>
          <p:nvPr/>
        </p:nvGrpSpPr>
        <p:grpSpPr bwMode="auto">
          <a:xfrm flipV="1">
            <a:off x="6167438" y="2449513"/>
            <a:ext cx="171450" cy="58737"/>
            <a:chOff x="2848" y="848"/>
            <a:chExt cx="140" cy="98"/>
          </a:xfrm>
        </p:grpSpPr>
        <p:sp>
          <p:nvSpPr>
            <p:cNvPr id="38487" name="Line 146"/>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88" name="Line 147"/>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89" name="Line 148"/>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7971" name="Oval 149"/>
          <p:cNvSpPr>
            <a:spLocks noChangeArrowheads="1"/>
          </p:cNvSpPr>
          <p:nvPr/>
        </p:nvSpPr>
        <p:spPr bwMode="auto">
          <a:xfrm>
            <a:off x="5780088" y="3648075"/>
            <a:ext cx="346075" cy="87313"/>
          </a:xfrm>
          <a:prstGeom prst="ellipse">
            <a:avLst/>
          </a:prstGeom>
          <a:solidFill>
            <a:srgbClr val="DDDDDD"/>
          </a:solidFill>
          <a:ln w="12700">
            <a:solidFill>
              <a:schemeClr val="folHlink"/>
            </a:solidFill>
            <a:round/>
            <a:headEnd/>
            <a:tailEnd/>
          </a:ln>
        </p:spPr>
        <p:txBody>
          <a:bodyPr wrap="none" anchor="ctr"/>
          <a:lstStyle/>
          <a:p>
            <a:pPr algn="ctr"/>
            <a:endParaRPr lang="en-US"/>
          </a:p>
        </p:txBody>
      </p:sp>
      <p:sp>
        <p:nvSpPr>
          <p:cNvPr id="37972" name="Line 150"/>
          <p:cNvSpPr>
            <a:spLocks noChangeShapeType="1"/>
          </p:cNvSpPr>
          <p:nvPr/>
        </p:nvSpPr>
        <p:spPr bwMode="auto">
          <a:xfrm>
            <a:off x="5780088" y="3640138"/>
            <a:ext cx="0" cy="53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73" name="Line 151"/>
          <p:cNvSpPr>
            <a:spLocks noChangeShapeType="1"/>
          </p:cNvSpPr>
          <p:nvPr/>
        </p:nvSpPr>
        <p:spPr bwMode="auto">
          <a:xfrm>
            <a:off x="6126163" y="3640138"/>
            <a:ext cx="0" cy="53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74" name="Rectangle 152"/>
          <p:cNvSpPr>
            <a:spLocks noChangeArrowheads="1"/>
          </p:cNvSpPr>
          <p:nvPr/>
        </p:nvSpPr>
        <p:spPr bwMode="auto">
          <a:xfrm>
            <a:off x="5780088" y="3640138"/>
            <a:ext cx="342900" cy="539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37975" name="Oval 153"/>
          <p:cNvSpPr>
            <a:spLocks noChangeArrowheads="1"/>
          </p:cNvSpPr>
          <p:nvPr/>
        </p:nvSpPr>
        <p:spPr bwMode="auto">
          <a:xfrm>
            <a:off x="5776913" y="3576638"/>
            <a:ext cx="346075" cy="103187"/>
          </a:xfrm>
          <a:prstGeom prst="ellipse">
            <a:avLst/>
          </a:prstGeom>
          <a:solidFill>
            <a:srgbClr val="DDDDDD"/>
          </a:solidFill>
          <a:ln w="12700">
            <a:solidFill>
              <a:schemeClr val="folHlink"/>
            </a:solidFill>
            <a:round/>
            <a:headEnd/>
            <a:tailEnd/>
          </a:ln>
        </p:spPr>
        <p:txBody>
          <a:bodyPr wrap="none" anchor="ctr"/>
          <a:lstStyle/>
          <a:p>
            <a:pPr algn="ctr"/>
            <a:endParaRPr lang="en-US"/>
          </a:p>
        </p:txBody>
      </p:sp>
      <p:grpSp>
        <p:nvGrpSpPr>
          <p:cNvPr id="37976" name="Group 154"/>
          <p:cNvGrpSpPr>
            <a:grpSpLocks/>
          </p:cNvGrpSpPr>
          <p:nvPr/>
        </p:nvGrpSpPr>
        <p:grpSpPr bwMode="auto">
          <a:xfrm>
            <a:off x="5861050" y="3598863"/>
            <a:ext cx="171450" cy="60325"/>
            <a:chOff x="2848" y="848"/>
            <a:chExt cx="140" cy="98"/>
          </a:xfrm>
        </p:grpSpPr>
        <p:sp>
          <p:nvSpPr>
            <p:cNvPr id="38484" name="Line 155"/>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85" name="Line 156"/>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86" name="Line 157"/>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977" name="Group 158"/>
          <p:cNvGrpSpPr>
            <a:grpSpLocks/>
          </p:cNvGrpSpPr>
          <p:nvPr/>
        </p:nvGrpSpPr>
        <p:grpSpPr bwMode="auto">
          <a:xfrm flipV="1">
            <a:off x="5861050" y="3598863"/>
            <a:ext cx="171450" cy="58737"/>
            <a:chOff x="2848" y="848"/>
            <a:chExt cx="140" cy="98"/>
          </a:xfrm>
        </p:grpSpPr>
        <p:sp>
          <p:nvSpPr>
            <p:cNvPr id="38481" name="Line 159"/>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82" name="Line 160"/>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83" name="Line 161"/>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7978" name="Line 163"/>
          <p:cNvSpPr>
            <a:spLocks noChangeShapeType="1"/>
          </p:cNvSpPr>
          <p:nvPr/>
        </p:nvSpPr>
        <p:spPr bwMode="auto">
          <a:xfrm>
            <a:off x="7102475" y="3743325"/>
            <a:ext cx="163513" cy="1206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79" name="Line 164"/>
          <p:cNvSpPr>
            <a:spLocks noChangeShapeType="1"/>
          </p:cNvSpPr>
          <p:nvPr/>
        </p:nvSpPr>
        <p:spPr bwMode="auto">
          <a:xfrm>
            <a:off x="7199313" y="3663950"/>
            <a:ext cx="279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0" name="Line 165"/>
          <p:cNvSpPr>
            <a:spLocks noChangeShapeType="1"/>
          </p:cNvSpPr>
          <p:nvPr/>
        </p:nvSpPr>
        <p:spPr bwMode="auto">
          <a:xfrm flipV="1">
            <a:off x="7435850" y="3749675"/>
            <a:ext cx="134938" cy="1047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1" name="Line 166"/>
          <p:cNvSpPr>
            <a:spLocks noChangeShapeType="1"/>
          </p:cNvSpPr>
          <p:nvPr/>
        </p:nvSpPr>
        <p:spPr bwMode="auto">
          <a:xfrm>
            <a:off x="6134100" y="3670300"/>
            <a:ext cx="67945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2" name="Line 167"/>
          <p:cNvSpPr>
            <a:spLocks noChangeShapeType="1"/>
          </p:cNvSpPr>
          <p:nvPr/>
        </p:nvSpPr>
        <p:spPr bwMode="auto">
          <a:xfrm>
            <a:off x="6429375" y="2517775"/>
            <a:ext cx="509588" cy="3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3" name="Line 168"/>
          <p:cNvSpPr>
            <a:spLocks noChangeShapeType="1"/>
          </p:cNvSpPr>
          <p:nvPr/>
        </p:nvSpPr>
        <p:spPr bwMode="auto">
          <a:xfrm>
            <a:off x="5995988" y="2346325"/>
            <a:ext cx="152400" cy="8255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4" name="Freeform 169"/>
          <p:cNvSpPr>
            <a:spLocks/>
          </p:cNvSpPr>
          <p:nvPr/>
        </p:nvSpPr>
        <p:spPr bwMode="auto">
          <a:xfrm>
            <a:off x="5316538" y="4352925"/>
            <a:ext cx="2979737" cy="1455738"/>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985" name="Line 170"/>
          <p:cNvSpPr>
            <a:spLocks noChangeShapeType="1"/>
          </p:cNvSpPr>
          <p:nvPr/>
        </p:nvSpPr>
        <p:spPr bwMode="auto">
          <a:xfrm rot="-5400000">
            <a:off x="7551737" y="5089526"/>
            <a:ext cx="523875" cy="1397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86" name="Line 171"/>
          <p:cNvSpPr>
            <a:spLocks noChangeShapeType="1"/>
          </p:cNvSpPr>
          <p:nvPr/>
        </p:nvSpPr>
        <p:spPr bwMode="auto">
          <a:xfrm rot="5400000" flipV="1">
            <a:off x="7697788" y="5370513"/>
            <a:ext cx="3175" cy="8572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87" name="Line 172"/>
          <p:cNvSpPr>
            <a:spLocks noChangeShapeType="1"/>
          </p:cNvSpPr>
          <p:nvPr/>
        </p:nvSpPr>
        <p:spPr bwMode="auto">
          <a:xfrm rot="-5400000">
            <a:off x="7883525" y="5046663"/>
            <a:ext cx="0" cy="1143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7988" name="Group 173"/>
          <p:cNvGrpSpPr>
            <a:grpSpLocks/>
          </p:cNvGrpSpPr>
          <p:nvPr/>
        </p:nvGrpSpPr>
        <p:grpSpPr bwMode="auto">
          <a:xfrm>
            <a:off x="7462838" y="4756150"/>
            <a:ext cx="501650" cy="234950"/>
            <a:chOff x="4701" y="2996"/>
            <a:chExt cx="316" cy="148"/>
          </a:xfrm>
        </p:grpSpPr>
        <p:sp>
          <p:nvSpPr>
            <p:cNvPr id="38468" name="Oval 174"/>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pPr algn="ctr"/>
              <a:endParaRPr lang="en-US"/>
            </a:p>
          </p:txBody>
        </p:sp>
        <p:sp>
          <p:nvSpPr>
            <p:cNvPr id="38469" name="Line 175"/>
            <p:cNvSpPr>
              <a:spLocks noChangeShapeType="1"/>
            </p:cNvSpPr>
            <p:nvPr/>
          </p:nvSpPr>
          <p:spPr bwMode="auto">
            <a:xfrm>
              <a:off x="4704"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70" name="Line 176"/>
            <p:cNvSpPr>
              <a:spLocks noChangeShapeType="1"/>
            </p:cNvSpPr>
            <p:nvPr/>
          </p:nvSpPr>
          <p:spPr bwMode="auto">
            <a:xfrm>
              <a:off x="5017"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71" name="Rectangle 177"/>
            <p:cNvSpPr>
              <a:spLocks noChangeArrowheads="1"/>
            </p:cNvSpPr>
            <p:nvPr/>
          </p:nvSpPr>
          <p:spPr bwMode="auto">
            <a:xfrm>
              <a:off x="4704" y="3055"/>
              <a:ext cx="310" cy="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38472" name="Oval 178"/>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pPr algn="ctr"/>
              <a:endParaRPr lang="en-US"/>
            </a:p>
          </p:txBody>
        </p:sp>
        <p:grpSp>
          <p:nvGrpSpPr>
            <p:cNvPr id="38473" name="Group 179"/>
            <p:cNvGrpSpPr>
              <a:grpSpLocks/>
            </p:cNvGrpSpPr>
            <p:nvPr/>
          </p:nvGrpSpPr>
          <p:grpSpPr bwMode="auto">
            <a:xfrm>
              <a:off x="4776" y="3017"/>
              <a:ext cx="156" cy="56"/>
              <a:chOff x="2848" y="848"/>
              <a:chExt cx="140" cy="98"/>
            </a:xfrm>
          </p:grpSpPr>
          <p:sp>
            <p:nvSpPr>
              <p:cNvPr id="38478" name="Line 180"/>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79" name="Line 181"/>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80" name="Line 182"/>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474" name="Group 183"/>
            <p:cNvGrpSpPr>
              <a:grpSpLocks/>
            </p:cNvGrpSpPr>
            <p:nvPr/>
          </p:nvGrpSpPr>
          <p:grpSpPr bwMode="auto">
            <a:xfrm flipV="1">
              <a:off x="4776" y="3016"/>
              <a:ext cx="156" cy="56"/>
              <a:chOff x="2848" y="848"/>
              <a:chExt cx="140" cy="98"/>
            </a:xfrm>
          </p:grpSpPr>
          <p:sp>
            <p:nvSpPr>
              <p:cNvPr id="38475" name="Line 184"/>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76" name="Line 185"/>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77" name="Line 186"/>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7989" name="Group 187"/>
          <p:cNvGrpSpPr>
            <a:grpSpLocks/>
          </p:cNvGrpSpPr>
          <p:nvPr/>
        </p:nvGrpSpPr>
        <p:grpSpPr bwMode="auto">
          <a:xfrm>
            <a:off x="6646863" y="4479925"/>
            <a:ext cx="501650" cy="234950"/>
            <a:chOff x="3600" y="219"/>
            <a:chExt cx="360" cy="175"/>
          </a:xfrm>
        </p:grpSpPr>
        <p:sp>
          <p:nvSpPr>
            <p:cNvPr id="38455" name="Oval 188"/>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pPr algn="ctr"/>
              <a:endParaRPr lang="en-US"/>
            </a:p>
          </p:txBody>
        </p:sp>
        <p:sp>
          <p:nvSpPr>
            <p:cNvPr id="38456" name="Line 18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57" name="Line 19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58" name="Rectangle 191"/>
            <p:cNvSpPr>
              <a:spLocks noChangeArrowheads="1"/>
            </p:cNvSpPr>
            <p:nvPr/>
          </p:nvSpPr>
          <p:spPr bwMode="auto">
            <a:xfrm>
              <a:off x="3603" y="289"/>
              <a:ext cx="354" cy="59"/>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38459" name="Oval 192"/>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pPr algn="ctr"/>
              <a:endParaRPr lang="en-US"/>
            </a:p>
          </p:txBody>
        </p:sp>
        <p:grpSp>
          <p:nvGrpSpPr>
            <p:cNvPr id="38460" name="Group 193"/>
            <p:cNvGrpSpPr>
              <a:grpSpLocks/>
            </p:cNvGrpSpPr>
            <p:nvPr/>
          </p:nvGrpSpPr>
          <p:grpSpPr bwMode="auto">
            <a:xfrm>
              <a:off x="3686" y="244"/>
              <a:ext cx="177" cy="66"/>
              <a:chOff x="2848" y="848"/>
              <a:chExt cx="140" cy="98"/>
            </a:xfrm>
          </p:grpSpPr>
          <p:sp>
            <p:nvSpPr>
              <p:cNvPr id="38465" name="Line 19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66" name="Line 19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67" name="Line 19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461" name="Group 197"/>
            <p:cNvGrpSpPr>
              <a:grpSpLocks/>
            </p:cNvGrpSpPr>
            <p:nvPr/>
          </p:nvGrpSpPr>
          <p:grpSpPr bwMode="auto">
            <a:xfrm flipV="1">
              <a:off x="3686" y="243"/>
              <a:ext cx="177" cy="66"/>
              <a:chOff x="2848" y="848"/>
              <a:chExt cx="140" cy="98"/>
            </a:xfrm>
          </p:grpSpPr>
          <p:sp>
            <p:nvSpPr>
              <p:cNvPr id="38462" name="Line 19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63" name="Line 19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64" name="Line 20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7990" name="Group 201"/>
          <p:cNvGrpSpPr>
            <a:grpSpLocks/>
          </p:cNvGrpSpPr>
          <p:nvPr/>
        </p:nvGrpSpPr>
        <p:grpSpPr bwMode="auto">
          <a:xfrm>
            <a:off x="5981700" y="4784725"/>
            <a:ext cx="501650" cy="234950"/>
            <a:chOff x="3600" y="219"/>
            <a:chExt cx="360" cy="175"/>
          </a:xfrm>
        </p:grpSpPr>
        <p:sp>
          <p:nvSpPr>
            <p:cNvPr id="38442" name="Oval 202"/>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pPr algn="ctr"/>
              <a:endParaRPr lang="en-US"/>
            </a:p>
          </p:txBody>
        </p:sp>
        <p:sp>
          <p:nvSpPr>
            <p:cNvPr id="38443" name="Line 20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44" name="Line 20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45" name="Rectangle 205"/>
            <p:cNvSpPr>
              <a:spLocks noChangeArrowheads="1"/>
            </p:cNvSpPr>
            <p:nvPr/>
          </p:nvSpPr>
          <p:spPr bwMode="auto">
            <a:xfrm>
              <a:off x="3603" y="289"/>
              <a:ext cx="354" cy="59"/>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38446" name="Oval 206"/>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pPr algn="ctr"/>
              <a:endParaRPr lang="en-US"/>
            </a:p>
          </p:txBody>
        </p:sp>
        <p:grpSp>
          <p:nvGrpSpPr>
            <p:cNvPr id="38447" name="Group 207"/>
            <p:cNvGrpSpPr>
              <a:grpSpLocks/>
            </p:cNvGrpSpPr>
            <p:nvPr/>
          </p:nvGrpSpPr>
          <p:grpSpPr bwMode="auto">
            <a:xfrm>
              <a:off x="3686" y="244"/>
              <a:ext cx="177" cy="66"/>
              <a:chOff x="2848" y="848"/>
              <a:chExt cx="140" cy="98"/>
            </a:xfrm>
          </p:grpSpPr>
          <p:sp>
            <p:nvSpPr>
              <p:cNvPr id="38452" name="Line 20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53" name="Line 20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54" name="Line 21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448" name="Group 211"/>
            <p:cNvGrpSpPr>
              <a:grpSpLocks/>
            </p:cNvGrpSpPr>
            <p:nvPr/>
          </p:nvGrpSpPr>
          <p:grpSpPr bwMode="auto">
            <a:xfrm flipV="1">
              <a:off x="3686" y="243"/>
              <a:ext cx="177" cy="66"/>
              <a:chOff x="2848" y="848"/>
              <a:chExt cx="140" cy="98"/>
            </a:xfrm>
          </p:grpSpPr>
          <p:sp>
            <p:nvSpPr>
              <p:cNvPr id="38449" name="Line 2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50" name="Line 2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51" name="Line 2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7991" name="Line 215"/>
          <p:cNvSpPr>
            <a:spLocks noChangeShapeType="1"/>
          </p:cNvSpPr>
          <p:nvPr/>
        </p:nvSpPr>
        <p:spPr bwMode="auto">
          <a:xfrm>
            <a:off x="7096125" y="4691063"/>
            <a:ext cx="358775" cy="1206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2" name="Line 216"/>
          <p:cNvSpPr>
            <a:spLocks noChangeShapeType="1"/>
          </p:cNvSpPr>
          <p:nvPr/>
        </p:nvSpPr>
        <p:spPr bwMode="auto">
          <a:xfrm flipV="1">
            <a:off x="6443663" y="4703763"/>
            <a:ext cx="277812" cy="1095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3" name="Line 217"/>
          <p:cNvSpPr>
            <a:spLocks noChangeShapeType="1"/>
          </p:cNvSpPr>
          <p:nvPr/>
        </p:nvSpPr>
        <p:spPr bwMode="auto">
          <a:xfrm flipV="1">
            <a:off x="6486525" y="4906963"/>
            <a:ext cx="97155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4" name="Line 218"/>
          <p:cNvSpPr>
            <a:spLocks noChangeShapeType="1"/>
          </p:cNvSpPr>
          <p:nvPr/>
        </p:nvSpPr>
        <p:spPr bwMode="auto">
          <a:xfrm flipH="1">
            <a:off x="5781675" y="4652963"/>
            <a:ext cx="254000" cy="4699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5" name="Line 219"/>
          <p:cNvSpPr>
            <a:spLocks noChangeShapeType="1"/>
          </p:cNvSpPr>
          <p:nvPr/>
        </p:nvSpPr>
        <p:spPr bwMode="auto">
          <a:xfrm>
            <a:off x="5807075" y="4703763"/>
            <a:ext cx="19685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6" name="Line 220"/>
          <p:cNvSpPr>
            <a:spLocks noChangeShapeType="1"/>
          </p:cNvSpPr>
          <p:nvPr/>
        </p:nvSpPr>
        <p:spPr bwMode="auto">
          <a:xfrm>
            <a:off x="5667375" y="5040313"/>
            <a:ext cx="153988"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7" name="Line 221"/>
          <p:cNvSpPr>
            <a:spLocks noChangeShapeType="1"/>
          </p:cNvSpPr>
          <p:nvPr/>
        </p:nvSpPr>
        <p:spPr bwMode="auto">
          <a:xfrm>
            <a:off x="5918200" y="5119688"/>
            <a:ext cx="4921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8" name="Line 222"/>
          <p:cNvSpPr>
            <a:spLocks noChangeShapeType="1"/>
          </p:cNvSpPr>
          <p:nvPr/>
        </p:nvSpPr>
        <p:spPr bwMode="auto">
          <a:xfrm flipH="1">
            <a:off x="6159500" y="5027613"/>
            <a:ext cx="53975" cy="8572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9" name="Line 223"/>
          <p:cNvSpPr>
            <a:spLocks noChangeShapeType="1"/>
          </p:cNvSpPr>
          <p:nvPr/>
        </p:nvSpPr>
        <p:spPr bwMode="auto">
          <a:xfrm>
            <a:off x="5972175" y="5116513"/>
            <a:ext cx="1588" cy="8255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0" name="Line 224"/>
          <p:cNvSpPr>
            <a:spLocks noChangeShapeType="1"/>
          </p:cNvSpPr>
          <p:nvPr/>
        </p:nvSpPr>
        <p:spPr bwMode="auto">
          <a:xfrm flipH="1" flipV="1">
            <a:off x="6369050" y="5124450"/>
            <a:ext cx="0" cy="7620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1" name="Line 225"/>
          <p:cNvSpPr>
            <a:spLocks noChangeShapeType="1"/>
          </p:cNvSpPr>
          <p:nvPr/>
        </p:nvSpPr>
        <p:spPr bwMode="auto">
          <a:xfrm>
            <a:off x="6450013" y="4983163"/>
            <a:ext cx="503237" cy="2698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2" name="Line 226"/>
          <p:cNvSpPr>
            <a:spLocks noChangeShapeType="1"/>
          </p:cNvSpPr>
          <p:nvPr/>
        </p:nvSpPr>
        <p:spPr bwMode="auto">
          <a:xfrm>
            <a:off x="5899150" y="4918075"/>
            <a:ext cx="80963"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3" name="Line 227"/>
          <p:cNvSpPr>
            <a:spLocks noChangeShapeType="1"/>
          </p:cNvSpPr>
          <p:nvPr/>
        </p:nvSpPr>
        <p:spPr bwMode="auto">
          <a:xfrm flipH="1">
            <a:off x="5988050" y="3440113"/>
            <a:ext cx="3175" cy="14446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4" name="Line 228"/>
          <p:cNvSpPr>
            <a:spLocks noChangeShapeType="1"/>
          </p:cNvSpPr>
          <p:nvPr/>
        </p:nvSpPr>
        <p:spPr bwMode="auto">
          <a:xfrm flipV="1">
            <a:off x="7285038" y="2422525"/>
            <a:ext cx="123825" cy="873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5" name="Line 229"/>
          <p:cNvSpPr>
            <a:spLocks noChangeShapeType="1"/>
          </p:cNvSpPr>
          <p:nvPr/>
        </p:nvSpPr>
        <p:spPr bwMode="auto">
          <a:xfrm>
            <a:off x="7112000" y="2595563"/>
            <a:ext cx="0" cy="825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6" name="Line 230"/>
          <p:cNvSpPr>
            <a:spLocks noChangeShapeType="1"/>
          </p:cNvSpPr>
          <p:nvPr/>
        </p:nvSpPr>
        <p:spPr bwMode="auto">
          <a:xfrm flipV="1">
            <a:off x="7296150" y="2492375"/>
            <a:ext cx="263525" cy="2889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7" name="Line 231"/>
          <p:cNvSpPr>
            <a:spLocks noChangeShapeType="1"/>
          </p:cNvSpPr>
          <p:nvPr/>
        </p:nvSpPr>
        <p:spPr bwMode="auto">
          <a:xfrm>
            <a:off x="7648575" y="2490788"/>
            <a:ext cx="0" cy="1968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8" name="Line 232"/>
          <p:cNvSpPr>
            <a:spLocks noChangeShapeType="1"/>
          </p:cNvSpPr>
          <p:nvPr/>
        </p:nvSpPr>
        <p:spPr bwMode="auto">
          <a:xfrm>
            <a:off x="7302500" y="2797175"/>
            <a:ext cx="18891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9" name="Line 233"/>
          <p:cNvSpPr>
            <a:spLocks noChangeShapeType="1"/>
          </p:cNvSpPr>
          <p:nvPr/>
        </p:nvSpPr>
        <p:spPr bwMode="auto">
          <a:xfrm flipV="1">
            <a:off x="7716838" y="2190750"/>
            <a:ext cx="238125" cy="1682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10" name="Line 234"/>
          <p:cNvSpPr>
            <a:spLocks noChangeShapeType="1"/>
          </p:cNvSpPr>
          <p:nvPr/>
        </p:nvSpPr>
        <p:spPr bwMode="auto">
          <a:xfrm>
            <a:off x="7856538" y="2787650"/>
            <a:ext cx="177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11" name="Line 235"/>
          <p:cNvSpPr>
            <a:spLocks noChangeShapeType="1"/>
          </p:cNvSpPr>
          <p:nvPr/>
        </p:nvSpPr>
        <p:spPr bwMode="auto">
          <a:xfrm flipH="1">
            <a:off x="7002463" y="2863850"/>
            <a:ext cx="98425" cy="7048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12" name="Line 236"/>
          <p:cNvSpPr>
            <a:spLocks noChangeShapeType="1"/>
          </p:cNvSpPr>
          <p:nvPr/>
        </p:nvSpPr>
        <p:spPr bwMode="auto">
          <a:xfrm flipH="1">
            <a:off x="7593013" y="2863850"/>
            <a:ext cx="111125" cy="7270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013" name="Group 237"/>
          <p:cNvGrpSpPr>
            <a:grpSpLocks/>
          </p:cNvGrpSpPr>
          <p:nvPr/>
        </p:nvGrpSpPr>
        <p:grpSpPr bwMode="auto">
          <a:xfrm>
            <a:off x="6645275" y="4481513"/>
            <a:ext cx="501650" cy="234950"/>
            <a:chOff x="4701" y="2996"/>
            <a:chExt cx="316" cy="148"/>
          </a:xfrm>
        </p:grpSpPr>
        <p:sp>
          <p:nvSpPr>
            <p:cNvPr id="38429" name="Oval 238"/>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pPr algn="ctr"/>
              <a:endParaRPr lang="en-US"/>
            </a:p>
          </p:txBody>
        </p:sp>
        <p:sp>
          <p:nvSpPr>
            <p:cNvPr id="38430" name="Line 239"/>
            <p:cNvSpPr>
              <a:spLocks noChangeShapeType="1"/>
            </p:cNvSpPr>
            <p:nvPr/>
          </p:nvSpPr>
          <p:spPr bwMode="auto">
            <a:xfrm>
              <a:off x="4704"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31" name="Line 240"/>
            <p:cNvSpPr>
              <a:spLocks noChangeShapeType="1"/>
            </p:cNvSpPr>
            <p:nvPr/>
          </p:nvSpPr>
          <p:spPr bwMode="auto">
            <a:xfrm>
              <a:off x="5017"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32" name="Rectangle 241"/>
            <p:cNvSpPr>
              <a:spLocks noChangeArrowheads="1"/>
            </p:cNvSpPr>
            <p:nvPr/>
          </p:nvSpPr>
          <p:spPr bwMode="auto">
            <a:xfrm>
              <a:off x="4704" y="3055"/>
              <a:ext cx="310" cy="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38433" name="Oval 242"/>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pPr algn="ctr"/>
              <a:endParaRPr lang="en-US"/>
            </a:p>
          </p:txBody>
        </p:sp>
        <p:grpSp>
          <p:nvGrpSpPr>
            <p:cNvPr id="38434" name="Group 243"/>
            <p:cNvGrpSpPr>
              <a:grpSpLocks/>
            </p:cNvGrpSpPr>
            <p:nvPr/>
          </p:nvGrpSpPr>
          <p:grpSpPr bwMode="auto">
            <a:xfrm>
              <a:off x="4776" y="3017"/>
              <a:ext cx="156" cy="56"/>
              <a:chOff x="2848" y="848"/>
              <a:chExt cx="140" cy="98"/>
            </a:xfrm>
          </p:grpSpPr>
          <p:sp>
            <p:nvSpPr>
              <p:cNvPr id="38439" name="Line 244"/>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40" name="Line 245"/>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41" name="Line 246"/>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435" name="Group 247"/>
            <p:cNvGrpSpPr>
              <a:grpSpLocks/>
            </p:cNvGrpSpPr>
            <p:nvPr/>
          </p:nvGrpSpPr>
          <p:grpSpPr bwMode="auto">
            <a:xfrm flipV="1">
              <a:off x="4776" y="3016"/>
              <a:ext cx="156" cy="56"/>
              <a:chOff x="2848" y="848"/>
              <a:chExt cx="140" cy="98"/>
            </a:xfrm>
          </p:grpSpPr>
          <p:sp>
            <p:nvSpPr>
              <p:cNvPr id="38436" name="Line 248"/>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37" name="Line 249"/>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38" name="Line 250"/>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8014" name="Group 251"/>
          <p:cNvGrpSpPr>
            <a:grpSpLocks/>
          </p:cNvGrpSpPr>
          <p:nvPr/>
        </p:nvGrpSpPr>
        <p:grpSpPr bwMode="auto">
          <a:xfrm>
            <a:off x="5980113" y="4783138"/>
            <a:ext cx="501650" cy="234950"/>
            <a:chOff x="4701" y="2996"/>
            <a:chExt cx="316" cy="148"/>
          </a:xfrm>
        </p:grpSpPr>
        <p:sp>
          <p:nvSpPr>
            <p:cNvPr id="38416" name="Oval 252"/>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pPr algn="ctr"/>
              <a:endParaRPr lang="en-US"/>
            </a:p>
          </p:txBody>
        </p:sp>
        <p:sp>
          <p:nvSpPr>
            <p:cNvPr id="38417" name="Line 253"/>
            <p:cNvSpPr>
              <a:spLocks noChangeShapeType="1"/>
            </p:cNvSpPr>
            <p:nvPr/>
          </p:nvSpPr>
          <p:spPr bwMode="auto">
            <a:xfrm>
              <a:off x="4704"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18" name="Line 254"/>
            <p:cNvSpPr>
              <a:spLocks noChangeShapeType="1"/>
            </p:cNvSpPr>
            <p:nvPr/>
          </p:nvSpPr>
          <p:spPr bwMode="auto">
            <a:xfrm>
              <a:off x="5017"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19" name="Rectangle 255"/>
            <p:cNvSpPr>
              <a:spLocks noChangeArrowheads="1"/>
            </p:cNvSpPr>
            <p:nvPr/>
          </p:nvSpPr>
          <p:spPr bwMode="auto">
            <a:xfrm>
              <a:off x="4704" y="3055"/>
              <a:ext cx="310" cy="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38420" name="Oval 256"/>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pPr algn="ctr"/>
              <a:endParaRPr lang="en-US"/>
            </a:p>
          </p:txBody>
        </p:sp>
        <p:grpSp>
          <p:nvGrpSpPr>
            <p:cNvPr id="38421" name="Group 257"/>
            <p:cNvGrpSpPr>
              <a:grpSpLocks/>
            </p:cNvGrpSpPr>
            <p:nvPr/>
          </p:nvGrpSpPr>
          <p:grpSpPr bwMode="auto">
            <a:xfrm>
              <a:off x="4776" y="3017"/>
              <a:ext cx="156" cy="56"/>
              <a:chOff x="2848" y="848"/>
              <a:chExt cx="140" cy="98"/>
            </a:xfrm>
          </p:grpSpPr>
          <p:sp>
            <p:nvSpPr>
              <p:cNvPr id="38426" name="Line 258"/>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27" name="Line 259"/>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28" name="Line 260"/>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422" name="Group 261"/>
            <p:cNvGrpSpPr>
              <a:grpSpLocks/>
            </p:cNvGrpSpPr>
            <p:nvPr/>
          </p:nvGrpSpPr>
          <p:grpSpPr bwMode="auto">
            <a:xfrm flipV="1">
              <a:off x="4776" y="3016"/>
              <a:ext cx="156" cy="56"/>
              <a:chOff x="2848" y="848"/>
              <a:chExt cx="140" cy="98"/>
            </a:xfrm>
          </p:grpSpPr>
          <p:sp>
            <p:nvSpPr>
              <p:cNvPr id="38423" name="Line 262"/>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24" name="Line 263"/>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25" name="Line 264"/>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38015" name="Picture 265" descr="imgyjavg[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41938" y="1878013"/>
            <a:ext cx="368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016" name="Group 266"/>
          <p:cNvGrpSpPr>
            <a:grpSpLocks/>
          </p:cNvGrpSpPr>
          <p:nvPr/>
        </p:nvGrpSpPr>
        <p:grpSpPr bwMode="auto">
          <a:xfrm>
            <a:off x="7464425" y="5226050"/>
            <a:ext cx="198438" cy="365125"/>
            <a:chOff x="4702" y="3292"/>
            <a:chExt cx="125" cy="230"/>
          </a:xfrm>
        </p:grpSpPr>
        <p:sp>
          <p:nvSpPr>
            <p:cNvPr id="38408" name="AutoShape 267"/>
            <p:cNvSpPr>
              <a:spLocks noChangeArrowheads="1"/>
            </p:cNvSpPr>
            <p:nvPr/>
          </p:nvSpPr>
          <p:spPr bwMode="auto">
            <a:xfrm>
              <a:off x="4702" y="3469"/>
              <a:ext cx="125" cy="53"/>
            </a:xfrm>
            <a:prstGeom prst="parallelogram">
              <a:avLst>
                <a:gd name="adj" fmla="val 90856"/>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38409" name="Rectangle 268"/>
            <p:cNvSpPr>
              <a:spLocks noChangeArrowheads="1"/>
            </p:cNvSpPr>
            <p:nvPr/>
          </p:nvSpPr>
          <p:spPr bwMode="auto">
            <a:xfrm>
              <a:off x="4765" y="3293"/>
              <a:ext cx="58" cy="17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38410" name="Rectangle 269"/>
            <p:cNvSpPr>
              <a:spLocks noChangeArrowheads="1"/>
            </p:cNvSpPr>
            <p:nvPr/>
          </p:nvSpPr>
          <p:spPr bwMode="auto">
            <a:xfrm>
              <a:off x="4703" y="3344"/>
              <a:ext cx="79" cy="177"/>
            </a:xfrm>
            <a:prstGeom prst="rect">
              <a:avLst/>
            </a:prstGeom>
            <a:solidFill>
              <a:schemeClr val="folHlink"/>
            </a:solidFill>
            <a:ln w="9525">
              <a:solidFill>
                <a:schemeClr val="bg2"/>
              </a:solidFill>
              <a:miter lim="800000"/>
              <a:headEnd/>
              <a:tailEnd/>
            </a:ln>
          </p:spPr>
          <p:txBody>
            <a:bodyPr wrap="none" anchor="ctr"/>
            <a:lstStyle/>
            <a:p>
              <a:pPr algn="ctr"/>
              <a:endParaRPr lang="en-US"/>
            </a:p>
          </p:txBody>
        </p:sp>
        <p:sp>
          <p:nvSpPr>
            <p:cNvPr id="38411" name="AutoShape 270"/>
            <p:cNvSpPr>
              <a:spLocks noChangeArrowheads="1"/>
            </p:cNvSpPr>
            <p:nvPr/>
          </p:nvSpPr>
          <p:spPr bwMode="auto">
            <a:xfrm>
              <a:off x="4702" y="3292"/>
              <a:ext cx="125" cy="53"/>
            </a:xfrm>
            <a:prstGeom prst="parallelogram">
              <a:avLst>
                <a:gd name="adj" fmla="val 90856"/>
              </a:avLst>
            </a:prstGeom>
            <a:solidFill>
              <a:schemeClr val="folHlink"/>
            </a:solidFill>
            <a:ln w="9525">
              <a:solidFill>
                <a:schemeClr val="bg2"/>
              </a:solidFill>
              <a:miter lim="800000"/>
              <a:headEnd/>
              <a:tailEnd/>
            </a:ln>
          </p:spPr>
          <p:txBody>
            <a:bodyPr wrap="none" anchor="ctr"/>
            <a:lstStyle/>
            <a:p>
              <a:pPr algn="ctr"/>
              <a:endParaRPr lang="en-US"/>
            </a:p>
          </p:txBody>
        </p:sp>
        <p:sp>
          <p:nvSpPr>
            <p:cNvPr id="38412" name="Line 271"/>
            <p:cNvSpPr>
              <a:spLocks noChangeShapeType="1"/>
            </p:cNvSpPr>
            <p:nvPr/>
          </p:nvSpPr>
          <p:spPr bwMode="auto">
            <a:xfrm>
              <a:off x="4827" y="3296"/>
              <a:ext cx="0" cy="17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13" name="Line 272"/>
            <p:cNvSpPr>
              <a:spLocks noChangeShapeType="1"/>
            </p:cNvSpPr>
            <p:nvPr/>
          </p:nvSpPr>
          <p:spPr bwMode="auto">
            <a:xfrm flipH="1">
              <a:off x="4782" y="3469"/>
              <a:ext cx="45" cy="5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14" name="Rectangle 273"/>
            <p:cNvSpPr>
              <a:spLocks noChangeArrowheads="1"/>
            </p:cNvSpPr>
            <p:nvPr/>
          </p:nvSpPr>
          <p:spPr bwMode="auto">
            <a:xfrm>
              <a:off x="4713" y="3367"/>
              <a:ext cx="52" cy="102"/>
            </a:xfrm>
            <a:prstGeom prst="rect">
              <a:avLst/>
            </a:prstGeom>
            <a:solidFill>
              <a:schemeClr val="folHlink"/>
            </a:solidFill>
            <a:ln w="9525">
              <a:solidFill>
                <a:schemeClr val="bg2"/>
              </a:solidFill>
              <a:miter lim="800000"/>
              <a:headEnd/>
              <a:tailEnd/>
            </a:ln>
          </p:spPr>
          <p:txBody>
            <a:bodyPr wrap="none" anchor="ctr"/>
            <a:lstStyle/>
            <a:p>
              <a:pPr algn="ctr"/>
              <a:endParaRPr lang="en-US"/>
            </a:p>
          </p:txBody>
        </p:sp>
        <p:sp>
          <p:nvSpPr>
            <p:cNvPr id="38415" name="Rectangle 274"/>
            <p:cNvSpPr>
              <a:spLocks noChangeArrowheads="1"/>
            </p:cNvSpPr>
            <p:nvPr/>
          </p:nvSpPr>
          <p:spPr bwMode="auto">
            <a:xfrm>
              <a:off x="4720" y="3398"/>
              <a:ext cx="40" cy="36"/>
            </a:xfrm>
            <a:prstGeom prst="rect">
              <a:avLst/>
            </a:prstGeom>
            <a:solidFill>
              <a:schemeClr val="folHlink"/>
            </a:solidFill>
            <a:ln w="9525">
              <a:solidFill>
                <a:schemeClr val="bg2"/>
              </a:solidFill>
              <a:miter lim="800000"/>
              <a:headEnd/>
              <a:tailEnd/>
            </a:ln>
          </p:spPr>
          <p:txBody>
            <a:bodyPr wrap="none" anchor="ctr"/>
            <a:lstStyle/>
            <a:p>
              <a:pPr algn="ctr"/>
              <a:endParaRPr lang="en-US"/>
            </a:p>
          </p:txBody>
        </p:sp>
      </p:grpSp>
      <p:grpSp>
        <p:nvGrpSpPr>
          <p:cNvPr id="38017" name="Group 275"/>
          <p:cNvGrpSpPr>
            <a:grpSpLocks/>
          </p:cNvGrpSpPr>
          <p:nvPr/>
        </p:nvGrpSpPr>
        <p:grpSpPr bwMode="auto">
          <a:xfrm>
            <a:off x="7926388" y="4949825"/>
            <a:ext cx="198437" cy="365125"/>
            <a:chOff x="4702" y="3292"/>
            <a:chExt cx="125" cy="230"/>
          </a:xfrm>
        </p:grpSpPr>
        <p:sp>
          <p:nvSpPr>
            <p:cNvPr id="38400" name="AutoShape 276"/>
            <p:cNvSpPr>
              <a:spLocks noChangeArrowheads="1"/>
            </p:cNvSpPr>
            <p:nvPr/>
          </p:nvSpPr>
          <p:spPr bwMode="auto">
            <a:xfrm>
              <a:off x="4702" y="3469"/>
              <a:ext cx="125" cy="53"/>
            </a:xfrm>
            <a:prstGeom prst="parallelogram">
              <a:avLst>
                <a:gd name="adj" fmla="val 90856"/>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38401" name="Rectangle 277"/>
            <p:cNvSpPr>
              <a:spLocks noChangeArrowheads="1"/>
            </p:cNvSpPr>
            <p:nvPr/>
          </p:nvSpPr>
          <p:spPr bwMode="auto">
            <a:xfrm>
              <a:off x="4765" y="3293"/>
              <a:ext cx="58" cy="17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38402" name="Rectangle 278"/>
            <p:cNvSpPr>
              <a:spLocks noChangeArrowheads="1"/>
            </p:cNvSpPr>
            <p:nvPr/>
          </p:nvSpPr>
          <p:spPr bwMode="auto">
            <a:xfrm>
              <a:off x="4703" y="3344"/>
              <a:ext cx="79" cy="177"/>
            </a:xfrm>
            <a:prstGeom prst="rect">
              <a:avLst/>
            </a:prstGeom>
            <a:solidFill>
              <a:schemeClr val="folHlink"/>
            </a:solidFill>
            <a:ln w="9525">
              <a:solidFill>
                <a:schemeClr val="bg2"/>
              </a:solidFill>
              <a:miter lim="800000"/>
              <a:headEnd/>
              <a:tailEnd/>
            </a:ln>
          </p:spPr>
          <p:txBody>
            <a:bodyPr wrap="none" anchor="ctr"/>
            <a:lstStyle/>
            <a:p>
              <a:pPr algn="ctr"/>
              <a:endParaRPr lang="en-US"/>
            </a:p>
          </p:txBody>
        </p:sp>
        <p:sp>
          <p:nvSpPr>
            <p:cNvPr id="38403" name="AutoShape 279"/>
            <p:cNvSpPr>
              <a:spLocks noChangeArrowheads="1"/>
            </p:cNvSpPr>
            <p:nvPr/>
          </p:nvSpPr>
          <p:spPr bwMode="auto">
            <a:xfrm>
              <a:off x="4702" y="3292"/>
              <a:ext cx="125" cy="53"/>
            </a:xfrm>
            <a:prstGeom prst="parallelogram">
              <a:avLst>
                <a:gd name="adj" fmla="val 90856"/>
              </a:avLst>
            </a:prstGeom>
            <a:solidFill>
              <a:schemeClr val="folHlink"/>
            </a:solidFill>
            <a:ln w="9525">
              <a:solidFill>
                <a:schemeClr val="bg2"/>
              </a:solidFill>
              <a:miter lim="800000"/>
              <a:headEnd/>
              <a:tailEnd/>
            </a:ln>
          </p:spPr>
          <p:txBody>
            <a:bodyPr wrap="none" anchor="ctr"/>
            <a:lstStyle/>
            <a:p>
              <a:pPr algn="ctr"/>
              <a:endParaRPr lang="en-US"/>
            </a:p>
          </p:txBody>
        </p:sp>
        <p:sp>
          <p:nvSpPr>
            <p:cNvPr id="38404" name="Line 280"/>
            <p:cNvSpPr>
              <a:spLocks noChangeShapeType="1"/>
            </p:cNvSpPr>
            <p:nvPr/>
          </p:nvSpPr>
          <p:spPr bwMode="auto">
            <a:xfrm>
              <a:off x="4827" y="3296"/>
              <a:ext cx="0" cy="17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05" name="Line 281"/>
            <p:cNvSpPr>
              <a:spLocks noChangeShapeType="1"/>
            </p:cNvSpPr>
            <p:nvPr/>
          </p:nvSpPr>
          <p:spPr bwMode="auto">
            <a:xfrm flipH="1">
              <a:off x="4782" y="3469"/>
              <a:ext cx="45" cy="5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406" name="Rectangle 282"/>
            <p:cNvSpPr>
              <a:spLocks noChangeArrowheads="1"/>
            </p:cNvSpPr>
            <p:nvPr/>
          </p:nvSpPr>
          <p:spPr bwMode="auto">
            <a:xfrm>
              <a:off x="4713" y="3367"/>
              <a:ext cx="52" cy="102"/>
            </a:xfrm>
            <a:prstGeom prst="rect">
              <a:avLst/>
            </a:prstGeom>
            <a:solidFill>
              <a:schemeClr val="folHlink"/>
            </a:solidFill>
            <a:ln w="9525">
              <a:solidFill>
                <a:schemeClr val="bg2"/>
              </a:solidFill>
              <a:miter lim="800000"/>
              <a:headEnd/>
              <a:tailEnd/>
            </a:ln>
          </p:spPr>
          <p:txBody>
            <a:bodyPr wrap="none" anchor="ctr"/>
            <a:lstStyle/>
            <a:p>
              <a:pPr algn="ctr"/>
              <a:endParaRPr lang="en-US"/>
            </a:p>
          </p:txBody>
        </p:sp>
        <p:sp>
          <p:nvSpPr>
            <p:cNvPr id="38407" name="Rectangle 283"/>
            <p:cNvSpPr>
              <a:spLocks noChangeArrowheads="1"/>
            </p:cNvSpPr>
            <p:nvPr/>
          </p:nvSpPr>
          <p:spPr bwMode="auto">
            <a:xfrm>
              <a:off x="4720" y="3398"/>
              <a:ext cx="40" cy="36"/>
            </a:xfrm>
            <a:prstGeom prst="rect">
              <a:avLst/>
            </a:prstGeom>
            <a:solidFill>
              <a:schemeClr val="folHlink"/>
            </a:solidFill>
            <a:ln w="9525">
              <a:solidFill>
                <a:schemeClr val="bg2"/>
              </a:solidFill>
              <a:miter lim="800000"/>
              <a:headEnd/>
              <a:tailEnd/>
            </a:ln>
          </p:spPr>
          <p:txBody>
            <a:bodyPr wrap="none" anchor="ctr"/>
            <a:lstStyle/>
            <a:p>
              <a:pPr algn="ctr"/>
              <a:endParaRPr lang="en-US"/>
            </a:p>
          </p:txBody>
        </p:sp>
      </p:grpSp>
      <p:sp>
        <p:nvSpPr>
          <p:cNvPr id="38018" name="AutoShape 284"/>
          <p:cNvSpPr>
            <a:spLocks noChangeAspect="1" noChangeArrowheads="1" noTextEdit="1"/>
          </p:cNvSpPr>
          <p:nvPr/>
        </p:nvSpPr>
        <p:spPr bwMode="auto">
          <a:xfrm>
            <a:off x="7143750" y="5394325"/>
            <a:ext cx="23336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19" name="Freeform 285"/>
          <p:cNvSpPr>
            <a:spLocks/>
          </p:cNvSpPr>
          <p:nvPr/>
        </p:nvSpPr>
        <p:spPr bwMode="auto">
          <a:xfrm>
            <a:off x="7145338" y="5394325"/>
            <a:ext cx="231775" cy="252413"/>
          </a:xfrm>
          <a:custGeom>
            <a:avLst/>
            <a:gdLst>
              <a:gd name="T0" fmla="*/ 2147483647 w 1894"/>
              <a:gd name="T1" fmla="*/ 0 h 1904"/>
              <a:gd name="T2" fmla="*/ 2147483647 w 1894"/>
              <a:gd name="T3" fmla="*/ 0 h 1904"/>
              <a:gd name="T4" fmla="*/ 2147483647 w 1894"/>
              <a:gd name="T5" fmla="*/ 2147483647 h 1904"/>
              <a:gd name="T6" fmla="*/ 2147483647 w 1894"/>
              <a:gd name="T7" fmla="*/ 2147483647 h 1904"/>
              <a:gd name="T8" fmla="*/ 2147483647 w 1894"/>
              <a:gd name="T9" fmla="*/ 2147483647 h 1904"/>
              <a:gd name="T10" fmla="*/ 2147483647 w 1894"/>
              <a:gd name="T11" fmla="*/ 2147483647 h 1904"/>
              <a:gd name="T12" fmla="*/ 2147483647 w 1894"/>
              <a:gd name="T13" fmla="*/ 2147483647 h 1904"/>
              <a:gd name="T14" fmla="*/ 2147483647 w 1894"/>
              <a:gd name="T15" fmla="*/ 2147483647 h 1904"/>
              <a:gd name="T16" fmla="*/ 2147483647 w 1894"/>
              <a:gd name="T17" fmla="*/ 2147483647 h 1904"/>
              <a:gd name="T18" fmla="*/ 2147483647 w 1894"/>
              <a:gd name="T19" fmla="*/ 2147483647 h 1904"/>
              <a:gd name="T20" fmla="*/ 2147483647 w 1894"/>
              <a:gd name="T21" fmla="*/ 2147483647 h 1904"/>
              <a:gd name="T22" fmla="*/ 2147483647 w 1894"/>
              <a:gd name="T23" fmla="*/ 2147483647 h 1904"/>
              <a:gd name="T24" fmla="*/ 2147483647 w 1894"/>
              <a:gd name="T25" fmla="*/ 2147483647 h 1904"/>
              <a:gd name="T26" fmla="*/ 2147483647 w 1894"/>
              <a:gd name="T27" fmla="*/ 2147483647 h 1904"/>
              <a:gd name="T28" fmla="*/ 2147483647 w 1894"/>
              <a:gd name="T29" fmla="*/ 2147483647 h 1904"/>
              <a:gd name="T30" fmla="*/ 2147483647 w 1894"/>
              <a:gd name="T31" fmla="*/ 2147483647 h 1904"/>
              <a:gd name="T32" fmla="*/ 2147483647 w 1894"/>
              <a:gd name="T33" fmla="*/ 2147483647 h 1904"/>
              <a:gd name="T34" fmla="*/ 2147483647 w 1894"/>
              <a:gd name="T35" fmla="*/ 2147483647 h 1904"/>
              <a:gd name="T36" fmla="*/ 2147483647 w 1894"/>
              <a:gd name="T37" fmla="*/ 2147483647 h 1904"/>
              <a:gd name="T38" fmla="*/ 2147483647 w 1894"/>
              <a:gd name="T39" fmla="*/ 2147483647 h 1904"/>
              <a:gd name="T40" fmla="*/ 2147483647 w 1894"/>
              <a:gd name="T41" fmla="*/ 2147483647 h 1904"/>
              <a:gd name="T42" fmla="*/ 2147483647 w 1894"/>
              <a:gd name="T43" fmla="*/ 2147483647 h 1904"/>
              <a:gd name="T44" fmla="*/ 2147483647 w 1894"/>
              <a:gd name="T45" fmla="*/ 2147483647 h 1904"/>
              <a:gd name="T46" fmla="*/ 2147483647 w 1894"/>
              <a:gd name="T47" fmla="*/ 2147483647 h 1904"/>
              <a:gd name="T48" fmla="*/ 2147483647 w 1894"/>
              <a:gd name="T49" fmla="*/ 2147483647 h 1904"/>
              <a:gd name="T50" fmla="*/ 2147483647 w 1894"/>
              <a:gd name="T51" fmla="*/ 2147483647 h 1904"/>
              <a:gd name="T52" fmla="*/ 2147483647 w 1894"/>
              <a:gd name="T53" fmla="*/ 2147483647 h 1904"/>
              <a:gd name="T54" fmla="*/ 2147483647 w 1894"/>
              <a:gd name="T55" fmla="*/ 2147483647 h 1904"/>
              <a:gd name="T56" fmla="*/ 2147483647 w 1894"/>
              <a:gd name="T57" fmla="*/ 2147483647 h 1904"/>
              <a:gd name="T58" fmla="*/ 2147483647 w 1894"/>
              <a:gd name="T59" fmla="*/ 2147483647 h 1904"/>
              <a:gd name="T60" fmla="*/ 2147483647 w 1894"/>
              <a:gd name="T61" fmla="*/ 2147483647 h 1904"/>
              <a:gd name="T62" fmla="*/ 2147483647 w 1894"/>
              <a:gd name="T63" fmla="*/ 2147483647 h 1904"/>
              <a:gd name="T64" fmla="*/ 2147483647 w 1894"/>
              <a:gd name="T65" fmla="*/ 2147483647 h 1904"/>
              <a:gd name="T66" fmla="*/ 2147483647 w 1894"/>
              <a:gd name="T67" fmla="*/ 2147483647 h 1904"/>
              <a:gd name="T68" fmla="*/ 2147483647 w 1894"/>
              <a:gd name="T69" fmla="*/ 2147483647 h 1904"/>
              <a:gd name="T70" fmla="*/ 2147483647 w 1894"/>
              <a:gd name="T71" fmla="*/ 2147483647 h 1904"/>
              <a:gd name="T72" fmla="*/ 2147483647 w 1894"/>
              <a:gd name="T73" fmla="*/ 2147483647 h 1904"/>
              <a:gd name="T74" fmla="*/ 2147483647 w 1894"/>
              <a:gd name="T75" fmla="*/ 2147483647 h 1904"/>
              <a:gd name="T76" fmla="*/ 2147483647 w 1894"/>
              <a:gd name="T77" fmla="*/ 2147483647 h 1904"/>
              <a:gd name="T78" fmla="*/ 2147483647 w 1894"/>
              <a:gd name="T79" fmla="*/ 2147483647 h 1904"/>
              <a:gd name="T80" fmla="*/ 0 w 1894"/>
              <a:gd name="T81" fmla="*/ 2147483647 h 1904"/>
              <a:gd name="T82" fmla="*/ 2147483647 w 1894"/>
              <a:gd name="T83" fmla="*/ 2147483647 h 1904"/>
              <a:gd name="T84" fmla="*/ 2147483647 w 1894"/>
              <a:gd name="T85" fmla="*/ 2147483647 h 1904"/>
              <a:gd name="T86" fmla="*/ 2147483647 w 1894"/>
              <a:gd name="T87" fmla="*/ 2147483647 h 1904"/>
              <a:gd name="T88" fmla="*/ 2147483647 w 1894"/>
              <a:gd name="T89" fmla="*/ 2147483647 h 1904"/>
              <a:gd name="T90" fmla="*/ 2147483647 w 1894"/>
              <a:gd name="T91" fmla="*/ 2147483647 h 1904"/>
              <a:gd name="T92" fmla="*/ 2147483647 w 1894"/>
              <a:gd name="T93" fmla="*/ 2147483647 h 19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94"/>
              <a:gd name="T142" fmla="*/ 0 h 1904"/>
              <a:gd name="T143" fmla="*/ 1894 w 1894"/>
              <a:gd name="T144" fmla="*/ 1904 h 190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94" h="1904">
                <a:moveTo>
                  <a:pt x="651" y="0"/>
                </a:moveTo>
                <a:lnTo>
                  <a:pt x="653" y="0"/>
                </a:lnTo>
                <a:lnTo>
                  <a:pt x="659" y="0"/>
                </a:lnTo>
                <a:lnTo>
                  <a:pt x="668" y="0"/>
                </a:lnTo>
                <a:lnTo>
                  <a:pt x="682" y="0"/>
                </a:lnTo>
                <a:lnTo>
                  <a:pt x="699" y="1"/>
                </a:lnTo>
                <a:lnTo>
                  <a:pt x="720" y="1"/>
                </a:lnTo>
                <a:lnTo>
                  <a:pt x="742" y="3"/>
                </a:lnTo>
                <a:lnTo>
                  <a:pt x="769" y="4"/>
                </a:lnTo>
                <a:lnTo>
                  <a:pt x="799" y="6"/>
                </a:lnTo>
                <a:lnTo>
                  <a:pt x="831" y="8"/>
                </a:lnTo>
                <a:lnTo>
                  <a:pt x="865" y="10"/>
                </a:lnTo>
                <a:lnTo>
                  <a:pt x="902" y="13"/>
                </a:lnTo>
                <a:lnTo>
                  <a:pt x="941" y="17"/>
                </a:lnTo>
                <a:lnTo>
                  <a:pt x="982" y="21"/>
                </a:lnTo>
                <a:lnTo>
                  <a:pt x="1025" y="26"/>
                </a:lnTo>
                <a:lnTo>
                  <a:pt x="1070" y="32"/>
                </a:lnTo>
                <a:lnTo>
                  <a:pt x="1116" y="38"/>
                </a:lnTo>
                <a:lnTo>
                  <a:pt x="1164" y="46"/>
                </a:lnTo>
                <a:lnTo>
                  <a:pt x="1213" y="55"/>
                </a:lnTo>
                <a:lnTo>
                  <a:pt x="1263" y="63"/>
                </a:lnTo>
                <a:lnTo>
                  <a:pt x="1315" y="73"/>
                </a:lnTo>
                <a:lnTo>
                  <a:pt x="1366" y="85"/>
                </a:lnTo>
                <a:lnTo>
                  <a:pt x="1418" y="97"/>
                </a:lnTo>
                <a:lnTo>
                  <a:pt x="1472" y="111"/>
                </a:lnTo>
                <a:lnTo>
                  <a:pt x="1525" y="125"/>
                </a:lnTo>
                <a:lnTo>
                  <a:pt x="1579" y="141"/>
                </a:lnTo>
                <a:lnTo>
                  <a:pt x="1632" y="159"/>
                </a:lnTo>
                <a:lnTo>
                  <a:pt x="1685" y="177"/>
                </a:lnTo>
                <a:lnTo>
                  <a:pt x="1739" y="197"/>
                </a:lnTo>
                <a:lnTo>
                  <a:pt x="1791" y="218"/>
                </a:lnTo>
                <a:lnTo>
                  <a:pt x="1843" y="241"/>
                </a:lnTo>
                <a:lnTo>
                  <a:pt x="1894" y="266"/>
                </a:lnTo>
                <a:lnTo>
                  <a:pt x="1729" y="1139"/>
                </a:lnTo>
                <a:lnTo>
                  <a:pt x="1733" y="1140"/>
                </a:lnTo>
                <a:lnTo>
                  <a:pt x="1742" y="1146"/>
                </a:lnTo>
                <a:lnTo>
                  <a:pt x="1755" y="1156"/>
                </a:lnTo>
                <a:lnTo>
                  <a:pt x="1768" y="1173"/>
                </a:lnTo>
                <a:lnTo>
                  <a:pt x="1778" y="1199"/>
                </a:lnTo>
                <a:lnTo>
                  <a:pt x="1781" y="1234"/>
                </a:lnTo>
                <a:lnTo>
                  <a:pt x="1777" y="1281"/>
                </a:lnTo>
                <a:lnTo>
                  <a:pt x="1760" y="1341"/>
                </a:lnTo>
                <a:lnTo>
                  <a:pt x="1472" y="1765"/>
                </a:lnTo>
                <a:lnTo>
                  <a:pt x="1432" y="1765"/>
                </a:lnTo>
                <a:lnTo>
                  <a:pt x="1324" y="1904"/>
                </a:lnTo>
                <a:lnTo>
                  <a:pt x="1322" y="1904"/>
                </a:lnTo>
                <a:lnTo>
                  <a:pt x="1315" y="1903"/>
                </a:lnTo>
                <a:lnTo>
                  <a:pt x="1304" y="1902"/>
                </a:lnTo>
                <a:lnTo>
                  <a:pt x="1290" y="1900"/>
                </a:lnTo>
                <a:lnTo>
                  <a:pt x="1270" y="1897"/>
                </a:lnTo>
                <a:lnTo>
                  <a:pt x="1249" y="1894"/>
                </a:lnTo>
                <a:lnTo>
                  <a:pt x="1223" y="1891"/>
                </a:lnTo>
                <a:lnTo>
                  <a:pt x="1194" y="1887"/>
                </a:lnTo>
                <a:lnTo>
                  <a:pt x="1162" y="1881"/>
                </a:lnTo>
                <a:lnTo>
                  <a:pt x="1128" y="1876"/>
                </a:lnTo>
                <a:lnTo>
                  <a:pt x="1091" y="1869"/>
                </a:lnTo>
                <a:lnTo>
                  <a:pt x="1050" y="1862"/>
                </a:lnTo>
                <a:lnTo>
                  <a:pt x="1008" y="1854"/>
                </a:lnTo>
                <a:lnTo>
                  <a:pt x="964" y="1845"/>
                </a:lnTo>
                <a:lnTo>
                  <a:pt x="918" y="1835"/>
                </a:lnTo>
                <a:lnTo>
                  <a:pt x="870" y="1824"/>
                </a:lnTo>
                <a:lnTo>
                  <a:pt x="820" y="1813"/>
                </a:lnTo>
                <a:lnTo>
                  <a:pt x="769" y="1800"/>
                </a:lnTo>
                <a:lnTo>
                  <a:pt x="717" y="1786"/>
                </a:lnTo>
                <a:lnTo>
                  <a:pt x="664" y="1772"/>
                </a:lnTo>
                <a:lnTo>
                  <a:pt x="610" y="1755"/>
                </a:lnTo>
                <a:lnTo>
                  <a:pt x="555" y="1738"/>
                </a:lnTo>
                <a:lnTo>
                  <a:pt x="501" y="1720"/>
                </a:lnTo>
                <a:lnTo>
                  <a:pt x="445" y="1701"/>
                </a:lnTo>
                <a:lnTo>
                  <a:pt x="390" y="1681"/>
                </a:lnTo>
                <a:lnTo>
                  <a:pt x="334" y="1659"/>
                </a:lnTo>
                <a:lnTo>
                  <a:pt x="280" y="1636"/>
                </a:lnTo>
                <a:lnTo>
                  <a:pt x="225" y="1611"/>
                </a:lnTo>
                <a:lnTo>
                  <a:pt x="172" y="1585"/>
                </a:lnTo>
                <a:lnTo>
                  <a:pt x="119" y="1559"/>
                </a:lnTo>
                <a:lnTo>
                  <a:pt x="67" y="1530"/>
                </a:lnTo>
                <a:lnTo>
                  <a:pt x="17" y="1500"/>
                </a:lnTo>
                <a:lnTo>
                  <a:pt x="16" y="1495"/>
                </a:lnTo>
                <a:lnTo>
                  <a:pt x="12" y="1480"/>
                </a:lnTo>
                <a:lnTo>
                  <a:pt x="8" y="1457"/>
                </a:lnTo>
                <a:lnTo>
                  <a:pt x="4" y="1430"/>
                </a:lnTo>
                <a:lnTo>
                  <a:pt x="0" y="1401"/>
                </a:lnTo>
                <a:lnTo>
                  <a:pt x="0" y="1370"/>
                </a:lnTo>
                <a:lnTo>
                  <a:pt x="4" y="1343"/>
                </a:lnTo>
                <a:lnTo>
                  <a:pt x="12" y="1319"/>
                </a:lnTo>
                <a:lnTo>
                  <a:pt x="388" y="965"/>
                </a:lnTo>
                <a:lnTo>
                  <a:pt x="387" y="961"/>
                </a:lnTo>
                <a:lnTo>
                  <a:pt x="386" y="952"/>
                </a:lnTo>
                <a:lnTo>
                  <a:pt x="386" y="936"/>
                </a:lnTo>
                <a:lnTo>
                  <a:pt x="390" y="917"/>
                </a:lnTo>
                <a:lnTo>
                  <a:pt x="397" y="893"/>
                </a:lnTo>
                <a:lnTo>
                  <a:pt x="412" y="868"/>
                </a:lnTo>
                <a:lnTo>
                  <a:pt x="435" y="841"/>
                </a:lnTo>
                <a:lnTo>
                  <a:pt x="468" y="814"/>
                </a:lnTo>
                <a:lnTo>
                  <a:pt x="651" y="0"/>
                </a:lnTo>
                <a:close/>
              </a:path>
            </a:pathLst>
          </a:custGeom>
          <a:solidFill>
            <a:schemeClr val="folHlink"/>
          </a:solidFill>
          <a:ln w="9525">
            <a:solidFill>
              <a:schemeClr val="bg2"/>
            </a:solidFill>
            <a:round/>
            <a:headEnd/>
            <a:tailEnd/>
          </a:ln>
        </p:spPr>
        <p:txBody>
          <a:bodyPr/>
          <a:lstStyle/>
          <a:p>
            <a:endParaRPr lang="en-US"/>
          </a:p>
        </p:txBody>
      </p:sp>
      <p:sp>
        <p:nvSpPr>
          <p:cNvPr id="38020" name="Freeform 286"/>
          <p:cNvSpPr>
            <a:spLocks/>
          </p:cNvSpPr>
          <p:nvPr/>
        </p:nvSpPr>
        <p:spPr bwMode="auto">
          <a:xfrm>
            <a:off x="7173913" y="5554663"/>
            <a:ext cx="134937" cy="42862"/>
          </a:xfrm>
          <a:custGeom>
            <a:avLst/>
            <a:gdLst>
              <a:gd name="T0" fmla="*/ 2147483647 w 1106"/>
              <a:gd name="T1" fmla="*/ 0 h 331"/>
              <a:gd name="T2" fmla="*/ 2147483647 w 1106"/>
              <a:gd name="T3" fmla="*/ 2147483647 h 331"/>
              <a:gd name="T4" fmla="*/ 2147483647 w 1106"/>
              <a:gd name="T5" fmla="*/ 2147483647 h 331"/>
              <a:gd name="T6" fmla="*/ 0 w 1106"/>
              <a:gd name="T7" fmla="*/ 2147483647 h 331"/>
              <a:gd name="T8" fmla="*/ 2147483647 w 1106"/>
              <a:gd name="T9" fmla="*/ 0 h 331"/>
              <a:gd name="T10" fmla="*/ 0 60000 65536"/>
              <a:gd name="T11" fmla="*/ 0 60000 65536"/>
              <a:gd name="T12" fmla="*/ 0 60000 65536"/>
              <a:gd name="T13" fmla="*/ 0 60000 65536"/>
              <a:gd name="T14" fmla="*/ 0 60000 65536"/>
              <a:gd name="T15" fmla="*/ 0 w 1106"/>
              <a:gd name="T16" fmla="*/ 0 h 331"/>
              <a:gd name="T17" fmla="*/ 1106 w 1106"/>
              <a:gd name="T18" fmla="*/ 331 h 331"/>
            </a:gdLst>
            <a:ahLst/>
            <a:cxnLst>
              <a:cxn ang="T10">
                <a:pos x="T0" y="T1"/>
              </a:cxn>
              <a:cxn ang="T11">
                <a:pos x="T2" y="T3"/>
              </a:cxn>
              <a:cxn ang="T12">
                <a:pos x="T4" y="T5"/>
              </a:cxn>
              <a:cxn ang="T13">
                <a:pos x="T6" y="T7"/>
              </a:cxn>
              <a:cxn ang="T14">
                <a:pos x="T8" y="T9"/>
              </a:cxn>
            </a:cxnLst>
            <a:rect l="T15" t="T16" r="T17" b="T18"/>
            <a:pathLst>
              <a:path w="1106" h="331">
                <a:moveTo>
                  <a:pt x="40" y="0"/>
                </a:moveTo>
                <a:lnTo>
                  <a:pt x="1106" y="277"/>
                </a:lnTo>
                <a:lnTo>
                  <a:pt x="1071" y="331"/>
                </a:lnTo>
                <a:lnTo>
                  <a:pt x="0" y="36"/>
                </a:lnTo>
                <a:lnTo>
                  <a:pt x="40" y="0"/>
                </a:ln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21" name="Freeform 287"/>
          <p:cNvSpPr>
            <a:spLocks/>
          </p:cNvSpPr>
          <p:nvPr/>
        </p:nvSpPr>
        <p:spPr bwMode="auto">
          <a:xfrm>
            <a:off x="7151688" y="5573713"/>
            <a:ext cx="157162" cy="66675"/>
          </a:xfrm>
          <a:custGeom>
            <a:avLst/>
            <a:gdLst>
              <a:gd name="T0" fmla="*/ 2147483647 w 1285"/>
              <a:gd name="T1" fmla="*/ 2147483647 h 505"/>
              <a:gd name="T2" fmla="*/ 2147483647 w 1285"/>
              <a:gd name="T3" fmla="*/ 2147483647 h 505"/>
              <a:gd name="T4" fmla="*/ 2147483647 w 1285"/>
              <a:gd name="T5" fmla="*/ 2147483647 h 505"/>
              <a:gd name="T6" fmla="*/ 2147483647 w 1285"/>
              <a:gd name="T7" fmla="*/ 2147483647 h 505"/>
              <a:gd name="T8" fmla="*/ 2147483647 w 1285"/>
              <a:gd name="T9" fmla="*/ 2147483647 h 505"/>
              <a:gd name="T10" fmla="*/ 2147483647 w 1285"/>
              <a:gd name="T11" fmla="*/ 2147483647 h 505"/>
              <a:gd name="T12" fmla="*/ 2147483647 w 1285"/>
              <a:gd name="T13" fmla="*/ 2147483647 h 505"/>
              <a:gd name="T14" fmla="*/ 2147483647 w 1285"/>
              <a:gd name="T15" fmla="*/ 2147483647 h 505"/>
              <a:gd name="T16" fmla="*/ 2147483647 w 1285"/>
              <a:gd name="T17" fmla="*/ 2147483647 h 505"/>
              <a:gd name="T18" fmla="*/ 2147483647 w 1285"/>
              <a:gd name="T19" fmla="*/ 2147483647 h 505"/>
              <a:gd name="T20" fmla="*/ 2147483647 w 1285"/>
              <a:gd name="T21" fmla="*/ 2147483647 h 505"/>
              <a:gd name="T22" fmla="*/ 2147483647 w 1285"/>
              <a:gd name="T23" fmla="*/ 2147483647 h 505"/>
              <a:gd name="T24" fmla="*/ 2147483647 w 1285"/>
              <a:gd name="T25" fmla="*/ 2147483647 h 505"/>
              <a:gd name="T26" fmla="*/ 2147483647 w 1285"/>
              <a:gd name="T27" fmla="*/ 2147483647 h 505"/>
              <a:gd name="T28" fmla="*/ 2147483647 w 1285"/>
              <a:gd name="T29" fmla="*/ 2147483647 h 505"/>
              <a:gd name="T30" fmla="*/ 2147483647 w 1285"/>
              <a:gd name="T31" fmla="*/ 2147483647 h 505"/>
              <a:gd name="T32" fmla="*/ 2147483647 w 1285"/>
              <a:gd name="T33" fmla="*/ 2147483647 h 505"/>
              <a:gd name="T34" fmla="*/ 2147483647 w 1285"/>
              <a:gd name="T35" fmla="*/ 2147483647 h 505"/>
              <a:gd name="T36" fmla="*/ 0 w 1285"/>
              <a:gd name="T37" fmla="*/ 2147483647 h 505"/>
              <a:gd name="T38" fmla="*/ 2147483647 w 1285"/>
              <a:gd name="T39" fmla="*/ 2147483647 h 505"/>
              <a:gd name="T40" fmla="*/ 2147483647 w 1285"/>
              <a:gd name="T41" fmla="*/ 2147483647 h 505"/>
              <a:gd name="T42" fmla="*/ 2147483647 w 1285"/>
              <a:gd name="T43" fmla="*/ 2147483647 h 505"/>
              <a:gd name="T44" fmla="*/ 2147483647 w 1285"/>
              <a:gd name="T45" fmla="*/ 2147483647 h 505"/>
              <a:gd name="T46" fmla="*/ 2147483647 w 1285"/>
              <a:gd name="T47" fmla="*/ 2147483647 h 505"/>
              <a:gd name="T48" fmla="*/ 2147483647 w 1285"/>
              <a:gd name="T49" fmla="*/ 2147483647 h 505"/>
              <a:gd name="T50" fmla="*/ 2147483647 w 1285"/>
              <a:gd name="T51" fmla="*/ 2147483647 h 505"/>
              <a:gd name="T52" fmla="*/ 2147483647 w 1285"/>
              <a:gd name="T53" fmla="*/ 2147483647 h 505"/>
              <a:gd name="T54" fmla="*/ 2147483647 w 1285"/>
              <a:gd name="T55" fmla="*/ 2147483647 h 505"/>
              <a:gd name="T56" fmla="*/ 2147483647 w 1285"/>
              <a:gd name="T57" fmla="*/ 2147483647 h 505"/>
              <a:gd name="T58" fmla="*/ 2147483647 w 1285"/>
              <a:gd name="T59" fmla="*/ 2147483647 h 505"/>
              <a:gd name="T60" fmla="*/ 2147483647 w 1285"/>
              <a:gd name="T61" fmla="*/ 2147483647 h 505"/>
              <a:gd name="T62" fmla="*/ 2147483647 w 1285"/>
              <a:gd name="T63" fmla="*/ 2147483647 h 505"/>
              <a:gd name="T64" fmla="*/ 2147483647 w 1285"/>
              <a:gd name="T65" fmla="*/ 2147483647 h 505"/>
              <a:gd name="T66" fmla="*/ 2147483647 w 1285"/>
              <a:gd name="T67" fmla="*/ 2147483647 h 505"/>
              <a:gd name="T68" fmla="*/ 2147483647 w 1285"/>
              <a:gd name="T69" fmla="*/ 2147483647 h 505"/>
              <a:gd name="T70" fmla="*/ 2147483647 w 1285"/>
              <a:gd name="T71" fmla="*/ 2147483647 h 505"/>
              <a:gd name="T72" fmla="*/ 2147483647 w 1285"/>
              <a:gd name="T73" fmla="*/ 2147483647 h 505"/>
              <a:gd name="T74" fmla="*/ 2147483647 w 1285"/>
              <a:gd name="T75" fmla="*/ 2147483647 h 505"/>
              <a:gd name="T76" fmla="*/ 2147483647 w 1285"/>
              <a:gd name="T77" fmla="*/ 2147483647 h 505"/>
              <a:gd name="T78" fmla="*/ 2147483647 w 1285"/>
              <a:gd name="T79" fmla="*/ 2147483647 h 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85"/>
              <a:gd name="T121" fmla="*/ 0 h 505"/>
              <a:gd name="T122" fmla="*/ 1285 w 1285"/>
              <a:gd name="T123" fmla="*/ 505 h 50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85" h="505">
                <a:moveTo>
                  <a:pt x="1284" y="391"/>
                </a:moveTo>
                <a:lnTo>
                  <a:pt x="1282" y="391"/>
                </a:lnTo>
                <a:lnTo>
                  <a:pt x="1275" y="390"/>
                </a:lnTo>
                <a:lnTo>
                  <a:pt x="1264" y="389"/>
                </a:lnTo>
                <a:lnTo>
                  <a:pt x="1250" y="387"/>
                </a:lnTo>
                <a:lnTo>
                  <a:pt x="1232" y="385"/>
                </a:lnTo>
                <a:lnTo>
                  <a:pt x="1209" y="382"/>
                </a:lnTo>
                <a:lnTo>
                  <a:pt x="1183" y="378"/>
                </a:lnTo>
                <a:lnTo>
                  <a:pt x="1155" y="374"/>
                </a:lnTo>
                <a:lnTo>
                  <a:pt x="1124" y="369"/>
                </a:lnTo>
                <a:lnTo>
                  <a:pt x="1089" y="362"/>
                </a:lnTo>
                <a:lnTo>
                  <a:pt x="1052" y="355"/>
                </a:lnTo>
                <a:lnTo>
                  <a:pt x="1013" y="349"/>
                </a:lnTo>
                <a:lnTo>
                  <a:pt x="971" y="340"/>
                </a:lnTo>
                <a:lnTo>
                  <a:pt x="926" y="332"/>
                </a:lnTo>
                <a:lnTo>
                  <a:pt x="881" y="322"/>
                </a:lnTo>
                <a:lnTo>
                  <a:pt x="834" y="311"/>
                </a:lnTo>
                <a:lnTo>
                  <a:pt x="785" y="299"/>
                </a:lnTo>
                <a:lnTo>
                  <a:pt x="735" y="287"/>
                </a:lnTo>
                <a:lnTo>
                  <a:pt x="684" y="273"/>
                </a:lnTo>
                <a:lnTo>
                  <a:pt x="632" y="259"/>
                </a:lnTo>
                <a:lnTo>
                  <a:pt x="579" y="244"/>
                </a:lnTo>
                <a:lnTo>
                  <a:pt x="526" y="228"/>
                </a:lnTo>
                <a:lnTo>
                  <a:pt x="472" y="209"/>
                </a:lnTo>
                <a:lnTo>
                  <a:pt x="419" y="191"/>
                </a:lnTo>
                <a:lnTo>
                  <a:pt x="364" y="171"/>
                </a:lnTo>
                <a:lnTo>
                  <a:pt x="311" y="150"/>
                </a:lnTo>
                <a:lnTo>
                  <a:pt x="259" y="128"/>
                </a:lnTo>
                <a:lnTo>
                  <a:pt x="206" y="105"/>
                </a:lnTo>
                <a:lnTo>
                  <a:pt x="155" y="81"/>
                </a:lnTo>
                <a:lnTo>
                  <a:pt x="104" y="55"/>
                </a:lnTo>
                <a:lnTo>
                  <a:pt x="55" y="28"/>
                </a:lnTo>
                <a:lnTo>
                  <a:pt x="7" y="0"/>
                </a:lnTo>
                <a:lnTo>
                  <a:pt x="6" y="4"/>
                </a:lnTo>
                <a:lnTo>
                  <a:pt x="4" y="15"/>
                </a:lnTo>
                <a:lnTo>
                  <a:pt x="2" y="32"/>
                </a:lnTo>
                <a:lnTo>
                  <a:pt x="0" y="53"/>
                </a:lnTo>
                <a:lnTo>
                  <a:pt x="0" y="76"/>
                </a:lnTo>
                <a:lnTo>
                  <a:pt x="2" y="98"/>
                </a:lnTo>
                <a:lnTo>
                  <a:pt x="8" y="120"/>
                </a:lnTo>
                <a:lnTo>
                  <a:pt x="18" y="137"/>
                </a:lnTo>
                <a:lnTo>
                  <a:pt x="19" y="139"/>
                </a:lnTo>
                <a:lnTo>
                  <a:pt x="22" y="141"/>
                </a:lnTo>
                <a:lnTo>
                  <a:pt x="28" y="144"/>
                </a:lnTo>
                <a:lnTo>
                  <a:pt x="37" y="148"/>
                </a:lnTo>
                <a:lnTo>
                  <a:pt x="47" y="155"/>
                </a:lnTo>
                <a:lnTo>
                  <a:pt x="59" y="162"/>
                </a:lnTo>
                <a:lnTo>
                  <a:pt x="75" y="170"/>
                </a:lnTo>
                <a:lnTo>
                  <a:pt x="92" y="180"/>
                </a:lnTo>
                <a:lnTo>
                  <a:pt x="112" y="190"/>
                </a:lnTo>
                <a:lnTo>
                  <a:pt x="134" y="200"/>
                </a:lnTo>
                <a:lnTo>
                  <a:pt x="159" y="212"/>
                </a:lnTo>
                <a:lnTo>
                  <a:pt x="186" y="225"/>
                </a:lnTo>
                <a:lnTo>
                  <a:pt x="215" y="238"/>
                </a:lnTo>
                <a:lnTo>
                  <a:pt x="247" y="252"/>
                </a:lnTo>
                <a:lnTo>
                  <a:pt x="281" y="267"/>
                </a:lnTo>
                <a:lnTo>
                  <a:pt x="318" y="281"/>
                </a:lnTo>
                <a:lnTo>
                  <a:pt x="358" y="296"/>
                </a:lnTo>
                <a:lnTo>
                  <a:pt x="399" y="311"/>
                </a:lnTo>
                <a:lnTo>
                  <a:pt x="443" y="326"/>
                </a:lnTo>
                <a:lnTo>
                  <a:pt x="491" y="341"/>
                </a:lnTo>
                <a:lnTo>
                  <a:pt x="540" y="357"/>
                </a:lnTo>
                <a:lnTo>
                  <a:pt x="592" y="372"/>
                </a:lnTo>
                <a:lnTo>
                  <a:pt x="647" y="387"/>
                </a:lnTo>
                <a:lnTo>
                  <a:pt x="703" y="402"/>
                </a:lnTo>
                <a:lnTo>
                  <a:pt x="764" y="416"/>
                </a:lnTo>
                <a:lnTo>
                  <a:pt x="826" y="431"/>
                </a:lnTo>
                <a:lnTo>
                  <a:pt x="890" y="444"/>
                </a:lnTo>
                <a:lnTo>
                  <a:pt x="958" y="459"/>
                </a:lnTo>
                <a:lnTo>
                  <a:pt x="1028" y="472"/>
                </a:lnTo>
                <a:lnTo>
                  <a:pt x="1101" y="483"/>
                </a:lnTo>
                <a:lnTo>
                  <a:pt x="1177" y="494"/>
                </a:lnTo>
                <a:lnTo>
                  <a:pt x="1255" y="505"/>
                </a:lnTo>
                <a:lnTo>
                  <a:pt x="1256" y="503"/>
                </a:lnTo>
                <a:lnTo>
                  <a:pt x="1260" y="497"/>
                </a:lnTo>
                <a:lnTo>
                  <a:pt x="1265" y="487"/>
                </a:lnTo>
                <a:lnTo>
                  <a:pt x="1272" y="473"/>
                </a:lnTo>
                <a:lnTo>
                  <a:pt x="1278" y="456"/>
                </a:lnTo>
                <a:lnTo>
                  <a:pt x="1282" y="437"/>
                </a:lnTo>
                <a:lnTo>
                  <a:pt x="1285" y="415"/>
                </a:lnTo>
                <a:lnTo>
                  <a:pt x="1284" y="391"/>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22" name="AutoShape 288"/>
          <p:cNvSpPr>
            <a:spLocks noChangeAspect="1" noChangeArrowheads="1" noTextEdit="1"/>
          </p:cNvSpPr>
          <p:nvPr/>
        </p:nvSpPr>
        <p:spPr bwMode="auto">
          <a:xfrm>
            <a:off x="7104063" y="5305425"/>
            <a:ext cx="2540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23" name="Freeform 289"/>
          <p:cNvSpPr>
            <a:spLocks/>
          </p:cNvSpPr>
          <p:nvPr/>
        </p:nvSpPr>
        <p:spPr bwMode="auto">
          <a:xfrm>
            <a:off x="7156450" y="5324475"/>
            <a:ext cx="36513" cy="49213"/>
          </a:xfrm>
          <a:custGeom>
            <a:avLst/>
            <a:gdLst>
              <a:gd name="T0" fmla="*/ 2147483647 w 179"/>
              <a:gd name="T1" fmla="*/ 2147483647 h 216"/>
              <a:gd name="T2" fmla="*/ 2147483647 w 179"/>
              <a:gd name="T3" fmla="*/ 2147483647 h 216"/>
              <a:gd name="T4" fmla="*/ 2147483647 w 179"/>
              <a:gd name="T5" fmla="*/ 2147483647 h 216"/>
              <a:gd name="T6" fmla="*/ 2147483647 w 179"/>
              <a:gd name="T7" fmla="*/ 2147483647 h 216"/>
              <a:gd name="T8" fmla="*/ 2147483647 w 179"/>
              <a:gd name="T9" fmla="*/ 2147483647 h 216"/>
              <a:gd name="T10" fmla="*/ 2147483647 w 179"/>
              <a:gd name="T11" fmla="*/ 2147483647 h 216"/>
              <a:gd name="T12" fmla="*/ 2147483647 w 179"/>
              <a:gd name="T13" fmla="*/ 2147483647 h 216"/>
              <a:gd name="T14" fmla="*/ 2147483647 w 179"/>
              <a:gd name="T15" fmla="*/ 2147483647 h 216"/>
              <a:gd name="T16" fmla="*/ 0 w 179"/>
              <a:gd name="T17" fmla="*/ 2147483647 h 216"/>
              <a:gd name="T18" fmla="*/ 2147483647 w 179"/>
              <a:gd name="T19" fmla="*/ 2147483647 h 216"/>
              <a:gd name="T20" fmla="*/ 2147483647 w 179"/>
              <a:gd name="T21" fmla="*/ 2147483647 h 216"/>
              <a:gd name="T22" fmla="*/ 2147483647 w 179"/>
              <a:gd name="T23" fmla="*/ 2147483647 h 216"/>
              <a:gd name="T24" fmla="*/ 2147483647 w 179"/>
              <a:gd name="T25" fmla="*/ 2147483647 h 216"/>
              <a:gd name="T26" fmla="*/ 2147483647 w 179"/>
              <a:gd name="T27" fmla="*/ 2147483647 h 216"/>
              <a:gd name="T28" fmla="*/ 2147483647 w 179"/>
              <a:gd name="T29" fmla="*/ 2147483647 h 216"/>
              <a:gd name="T30" fmla="*/ 2147483647 w 179"/>
              <a:gd name="T31" fmla="*/ 2147483647 h 216"/>
              <a:gd name="T32" fmla="*/ 2147483647 w 179"/>
              <a:gd name="T33" fmla="*/ 2147483647 h 216"/>
              <a:gd name="T34" fmla="*/ 2147483647 w 179"/>
              <a:gd name="T35" fmla="*/ 2147483647 h 216"/>
              <a:gd name="T36" fmla="*/ 2147483647 w 179"/>
              <a:gd name="T37" fmla="*/ 2147483647 h 216"/>
              <a:gd name="T38" fmla="*/ 2147483647 w 179"/>
              <a:gd name="T39" fmla="*/ 2147483647 h 216"/>
              <a:gd name="T40" fmla="*/ 2147483647 w 179"/>
              <a:gd name="T41" fmla="*/ 2147483647 h 216"/>
              <a:gd name="T42" fmla="*/ 2147483647 w 179"/>
              <a:gd name="T43" fmla="*/ 2147483647 h 216"/>
              <a:gd name="T44" fmla="*/ 2147483647 w 179"/>
              <a:gd name="T45" fmla="*/ 2147483647 h 216"/>
              <a:gd name="T46" fmla="*/ 2147483647 w 179"/>
              <a:gd name="T47" fmla="*/ 2147483647 h 216"/>
              <a:gd name="T48" fmla="*/ 2147483647 w 179"/>
              <a:gd name="T49" fmla="*/ 2147483647 h 216"/>
              <a:gd name="T50" fmla="*/ 2147483647 w 179"/>
              <a:gd name="T51" fmla="*/ 2147483647 h 216"/>
              <a:gd name="T52" fmla="*/ 2147483647 w 179"/>
              <a:gd name="T53" fmla="*/ 2147483647 h 216"/>
              <a:gd name="T54" fmla="*/ 2147483647 w 179"/>
              <a:gd name="T55" fmla="*/ 2147483647 h 216"/>
              <a:gd name="T56" fmla="*/ 2147483647 w 179"/>
              <a:gd name="T57" fmla="*/ 2147483647 h 216"/>
              <a:gd name="T58" fmla="*/ 2147483647 w 179"/>
              <a:gd name="T59" fmla="*/ 2147483647 h 216"/>
              <a:gd name="T60" fmla="*/ 2147483647 w 179"/>
              <a:gd name="T61" fmla="*/ 2147483647 h 216"/>
              <a:gd name="T62" fmla="*/ 2147483647 w 179"/>
              <a:gd name="T63" fmla="*/ 2147483647 h 216"/>
              <a:gd name="T64" fmla="*/ 2147483647 w 179"/>
              <a:gd name="T65" fmla="*/ 2147483647 h 216"/>
              <a:gd name="T66" fmla="*/ 2147483647 w 179"/>
              <a:gd name="T67" fmla="*/ 2147483647 h 216"/>
              <a:gd name="T68" fmla="*/ 2147483647 w 179"/>
              <a:gd name="T69" fmla="*/ 2147483647 h 216"/>
              <a:gd name="T70" fmla="*/ 2147483647 w 179"/>
              <a:gd name="T71" fmla="*/ 2147483647 h 216"/>
              <a:gd name="T72" fmla="*/ 2147483647 w 179"/>
              <a:gd name="T73" fmla="*/ 2147483647 h 216"/>
              <a:gd name="T74" fmla="*/ 2147483647 w 179"/>
              <a:gd name="T75" fmla="*/ 2147483647 h 216"/>
              <a:gd name="T76" fmla="*/ 2147483647 w 179"/>
              <a:gd name="T77" fmla="*/ 2147483647 h 216"/>
              <a:gd name="T78" fmla="*/ 2147483647 w 179"/>
              <a:gd name="T79" fmla="*/ 2147483647 h 216"/>
              <a:gd name="T80" fmla="*/ 2147483647 w 179"/>
              <a:gd name="T81" fmla="*/ 2147483647 h 216"/>
              <a:gd name="T82" fmla="*/ 2147483647 w 179"/>
              <a:gd name="T83" fmla="*/ 2147483647 h 216"/>
              <a:gd name="T84" fmla="*/ 2147483647 w 179"/>
              <a:gd name="T85" fmla="*/ 0 h 216"/>
              <a:gd name="T86" fmla="*/ 2147483647 w 179"/>
              <a:gd name="T87" fmla="*/ 2147483647 h 216"/>
              <a:gd name="T88" fmla="*/ 2147483647 w 179"/>
              <a:gd name="T89" fmla="*/ 2147483647 h 216"/>
              <a:gd name="T90" fmla="*/ 2147483647 w 179"/>
              <a:gd name="T91" fmla="*/ 2147483647 h 216"/>
              <a:gd name="T92" fmla="*/ 2147483647 w 179"/>
              <a:gd name="T93" fmla="*/ 2147483647 h 216"/>
              <a:gd name="T94" fmla="*/ 2147483647 w 179"/>
              <a:gd name="T95" fmla="*/ 2147483647 h 216"/>
              <a:gd name="T96" fmla="*/ 2147483647 w 179"/>
              <a:gd name="T97" fmla="*/ 2147483647 h 2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9"/>
              <a:gd name="T148" fmla="*/ 0 h 216"/>
              <a:gd name="T149" fmla="*/ 179 w 179"/>
              <a:gd name="T150" fmla="*/ 216 h 2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9" h="216">
                <a:moveTo>
                  <a:pt x="63" y="28"/>
                </a:moveTo>
                <a:lnTo>
                  <a:pt x="49" y="37"/>
                </a:lnTo>
                <a:lnTo>
                  <a:pt x="38" y="47"/>
                </a:lnTo>
                <a:lnTo>
                  <a:pt x="27" y="59"/>
                </a:lnTo>
                <a:lnTo>
                  <a:pt x="18" y="72"/>
                </a:lnTo>
                <a:lnTo>
                  <a:pt x="10" y="86"/>
                </a:lnTo>
                <a:lnTo>
                  <a:pt x="5" y="101"/>
                </a:lnTo>
                <a:lnTo>
                  <a:pt x="2" y="117"/>
                </a:lnTo>
                <a:lnTo>
                  <a:pt x="0" y="133"/>
                </a:lnTo>
                <a:lnTo>
                  <a:pt x="2" y="155"/>
                </a:lnTo>
                <a:lnTo>
                  <a:pt x="10" y="173"/>
                </a:lnTo>
                <a:lnTo>
                  <a:pt x="23" y="190"/>
                </a:lnTo>
                <a:lnTo>
                  <a:pt x="40" y="201"/>
                </a:lnTo>
                <a:lnTo>
                  <a:pt x="59" y="211"/>
                </a:lnTo>
                <a:lnTo>
                  <a:pt x="79" y="215"/>
                </a:lnTo>
                <a:lnTo>
                  <a:pt x="100" y="216"/>
                </a:lnTo>
                <a:lnTo>
                  <a:pt x="120" y="213"/>
                </a:lnTo>
                <a:lnTo>
                  <a:pt x="124" y="213"/>
                </a:lnTo>
                <a:lnTo>
                  <a:pt x="128" y="211"/>
                </a:lnTo>
                <a:lnTo>
                  <a:pt x="131" y="208"/>
                </a:lnTo>
                <a:lnTo>
                  <a:pt x="132" y="203"/>
                </a:lnTo>
                <a:lnTo>
                  <a:pt x="130" y="198"/>
                </a:lnTo>
                <a:lnTo>
                  <a:pt x="126" y="194"/>
                </a:lnTo>
                <a:lnTo>
                  <a:pt x="121" y="190"/>
                </a:lnTo>
                <a:lnTo>
                  <a:pt x="116" y="187"/>
                </a:lnTo>
                <a:lnTo>
                  <a:pt x="105" y="184"/>
                </a:lnTo>
                <a:lnTo>
                  <a:pt x="95" y="182"/>
                </a:lnTo>
                <a:lnTo>
                  <a:pt x="84" y="180"/>
                </a:lnTo>
                <a:lnTo>
                  <a:pt x="75" y="178"/>
                </a:lnTo>
                <a:lnTo>
                  <a:pt x="65" y="175"/>
                </a:lnTo>
                <a:lnTo>
                  <a:pt x="56" y="170"/>
                </a:lnTo>
                <a:lnTo>
                  <a:pt x="47" y="165"/>
                </a:lnTo>
                <a:lnTo>
                  <a:pt x="39" y="156"/>
                </a:lnTo>
                <a:lnTo>
                  <a:pt x="36" y="120"/>
                </a:lnTo>
                <a:lnTo>
                  <a:pt x="44" y="90"/>
                </a:lnTo>
                <a:lnTo>
                  <a:pt x="61" y="67"/>
                </a:lnTo>
                <a:lnTo>
                  <a:pt x="84" y="47"/>
                </a:lnTo>
                <a:lnTo>
                  <a:pt x="109" y="32"/>
                </a:lnTo>
                <a:lnTo>
                  <a:pt x="136" y="21"/>
                </a:lnTo>
                <a:lnTo>
                  <a:pt x="160" y="12"/>
                </a:lnTo>
                <a:lnTo>
                  <a:pt x="179" y="5"/>
                </a:lnTo>
                <a:lnTo>
                  <a:pt x="167" y="1"/>
                </a:lnTo>
                <a:lnTo>
                  <a:pt x="154" y="0"/>
                </a:lnTo>
                <a:lnTo>
                  <a:pt x="140" y="2"/>
                </a:lnTo>
                <a:lnTo>
                  <a:pt x="124" y="5"/>
                </a:lnTo>
                <a:lnTo>
                  <a:pt x="108" y="10"/>
                </a:lnTo>
                <a:lnTo>
                  <a:pt x="92" y="15"/>
                </a:lnTo>
                <a:lnTo>
                  <a:pt x="77" y="22"/>
                </a:lnTo>
                <a:lnTo>
                  <a:pt x="63" y="28"/>
                </a:lnTo>
                <a:close/>
              </a:path>
            </a:pathLst>
          </a:custGeom>
          <a:solidFill>
            <a:srgbClr val="C9E8FF"/>
          </a:solidFill>
          <a:ln w="9525">
            <a:solidFill>
              <a:srgbClr val="FF3300"/>
            </a:solidFill>
            <a:round/>
            <a:headEnd/>
            <a:tailEnd/>
          </a:ln>
        </p:spPr>
        <p:txBody>
          <a:bodyPr/>
          <a:lstStyle/>
          <a:p>
            <a:endParaRPr lang="en-US"/>
          </a:p>
        </p:txBody>
      </p:sp>
      <p:sp>
        <p:nvSpPr>
          <p:cNvPr id="38024" name="Freeform 290"/>
          <p:cNvSpPr>
            <a:spLocks/>
          </p:cNvSpPr>
          <p:nvPr/>
        </p:nvSpPr>
        <p:spPr bwMode="auto">
          <a:xfrm>
            <a:off x="7218363" y="5322888"/>
            <a:ext cx="22225" cy="38100"/>
          </a:xfrm>
          <a:custGeom>
            <a:avLst/>
            <a:gdLst>
              <a:gd name="T0" fmla="*/ 2147483647 w 114"/>
              <a:gd name="T1" fmla="*/ 2147483647 h 168"/>
              <a:gd name="T2" fmla="*/ 2147483647 w 114"/>
              <a:gd name="T3" fmla="*/ 2147483647 h 168"/>
              <a:gd name="T4" fmla="*/ 2147483647 w 114"/>
              <a:gd name="T5" fmla="*/ 2147483647 h 168"/>
              <a:gd name="T6" fmla="*/ 2147483647 w 114"/>
              <a:gd name="T7" fmla="*/ 2147483647 h 168"/>
              <a:gd name="T8" fmla="*/ 2147483647 w 114"/>
              <a:gd name="T9" fmla="*/ 2147483647 h 168"/>
              <a:gd name="T10" fmla="*/ 2147483647 w 114"/>
              <a:gd name="T11" fmla="*/ 2147483647 h 168"/>
              <a:gd name="T12" fmla="*/ 2147483647 w 114"/>
              <a:gd name="T13" fmla="*/ 2147483647 h 168"/>
              <a:gd name="T14" fmla="*/ 2147483647 w 114"/>
              <a:gd name="T15" fmla="*/ 2147483647 h 168"/>
              <a:gd name="T16" fmla="*/ 2147483647 w 114"/>
              <a:gd name="T17" fmla="*/ 2147483647 h 168"/>
              <a:gd name="T18" fmla="*/ 2147483647 w 114"/>
              <a:gd name="T19" fmla="*/ 2147483647 h 168"/>
              <a:gd name="T20" fmla="*/ 2147483647 w 114"/>
              <a:gd name="T21" fmla="*/ 2147483647 h 168"/>
              <a:gd name="T22" fmla="*/ 2147483647 w 114"/>
              <a:gd name="T23" fmla="*/ 2147483647 h 168"/>
              <a:gd name="T24" fmla="*/ 2147483647 w 114"/>
              <a:gd name="T25" fmla="*/ 2147483647 h 168"/>
              <a:gd name="T26" fmla="*/ 2147483647 w 114"/>
              <a:gd name="T27" fmla="*/ 2147483647 h 168"/>
              <a:gd name="T28" fmla="*/ 2147483647 w 114"/>
              <a:gd name="T29" fmla="*/ 2147483647 h 168"/>
              <a:gd name="T30" fmla="*/ 2147483647 w 114"/>
              <a:gd name="T31" fmla="*/ 2147483647 h 168"/>
              <a:gd name="T32" fmla="*/ 2147483647 w 114"/>
              <a:gd name="T33" fmla="*/ 2147483647 h 168"/>
              <a:gd name="T34" fmla="*/ 2147483647 w 114"/>
              <a:gd name="T35" fmla="*/ 2147483647 h 168"/>
              <a:gd name="T36" fmla="*/ 2147483647 w 114"/>
              <a:gd name="T37" fmla="*/ 2147483647 h 168"/>
              <a:gd name="T38" fmla="*/ 2147483647 w 114"/>
              <a:gd name="T39" fmla="*/ 2147483647 h 168"/>
              <a:gd name="T40" fmla="*/ 2147483647 w 114"/>
              <a:gd name="T41" fmla="*/ 2147483647 h 168"/>
              <a:gd name="T42" fmla="*/ 2147483647 w 114"/>
              <a:gd name="T43" fmla="*/ 2147483647 h 168"/>
              <a:gd name="T44" fmla="*/ 2147483647 w 114"/>
              <a:gd name="T45" fmla="*/ 2147483647 h 168"/>
              <a:gd name="T46" fmla="*/ 2147483647 w 114"/>
              <a:gd name="T47" fmla="*/ 2147483647 h 168"/>
              <a:gd name="T48" fmla="*/ 2147483647 w 114"/>
              <a:gd name="T49" fmla="*/ 2147483647 h 168"/>
              <a:gd name="T50" fmla="*/ 2147483647 w 114"/>
              <a:gd name="T51" fmla="*/ 2147483647 h 168"/>
              <a:gd name="T52" fmla="*/ 2147483647 w 114"/>
              <a:gd name="T53" fmla="*/ 2147483647 h 168"/>
              <a:gd name="T54" fmla="*/ 2147483647 w 114"/>
              <a:gd name="T55" fmla="*/ 2147483647 h 168"/>
              <a:gd name="T56" fmla="*/ 2147483647 w 114"/>
              <a:gd name="T57" fmla="*/ 2147483647 h 168"/>
              <a:gd name="T58" fmla="*/ 2147483647 w 114"/>
              <a:gd name="T59" fmla="*/ 2147483647 h 168"/>
              <a:gd name="T60" fmla="*/ 2147483647 w 114"/>
              <a:gd name="T61" fmla="*/ 0 h 168"/>
              <a:gd name="T62" fmla="*/ 2147483647 w 114"/>
              <a:gd name="T63" fmla="*/ 0 h 168"/>
              <a:gd name="T64" fmla="*/ 0 w 114"/>
              <a:gd name="T65" fmla="*/ 2147483647 h 168"/>
              <a:gd name="T66" fmla="*/ 2147483647 w 114"/>
              <a:gd name="T67" fmla="*/ 2147483647 h 168"/>
              <a:gd name="T68" fmla="*/ 2147483647 w 114"/>
              <a:gd name="T69" fmla="*/ 2147483647 h 168"/>
              <a:gd name="T70" fmla="*/ 2147483647 w 114"/>
              <a:gd name="T71" fmla="*/ 2147483647 h 168"/>
              <a:gd name="T72" fmla="*/ 2147483647 w 114"/>
              <a:gd name="T73" fmla="*/ 2147483647 h 168"/>
              <a:gd name="T74" fmla="*/ 2147483647 w 114"/>
              <a:gd name="T75" fmla="*/ 2147483647 h 168"/>
              <a:gd name="T76" fmla="*/ 2147483647 w 114"/>
              <a:gd name="T77" fmla="*/ 2147483647 h 168"/>
              <a:gd name="T78" fmla="*/ 2147483647 w 114"/>
              <a:gd name="T79" fmla="*/ 2147483647 h 168"/>
              <a:gd name="T80" fmla="*/ 2147483647 w 114"/>
              <a:gd name="T81" fmla="*/ 2147483647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168"/>
              <a:gd name="T125" fmla="*/ 114 w 114"/>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168">
                <a:moveTo>
                  <a:pt x="96" y="55"/>
                </a:moveTo>
                <a:lnTo>
                  <a:pt x="101" y="72"/>
                </a:lnTo>
                <a:lnTo>
                  <a:pt x="100" y="88"/>
                </a:lnTo>
                <a:lnTo>
                  <a:pt x="92" y="101"/>
                </a:lnTo>
                <a:lnTo>
                  <a:pt x="82" y="112"/>
                </a:lnTo>
                <a:lnTo>
                  <a:pt x="69" y="123"/>
                </a:lnTo>
                <a:lnTo>
                  <a:pt x="54" y="134"/>
                </a:lnTo>
                <a:lnTo>
                  <a:pt x="40" y="143"/>
                </a:lnTo>
                <a:lnTo>
                  <a:pt x="27" y="153"/>
                </a:lnTo>
                <a:lnTo>
                  <a:pt x="25" y="156"/>
                </a:lnTo>
                <a:lnTo>
                  <a:pt x="24" y="158"/>
                </a:lnTo>
                <a:lnTo>
                  <a:pt x="24" y="162"/>
                </a:lnTo>
                <a:lnTo>
                  <a:pt x="25" y="165"/>
                </a:lnTo>
                <a:lnTo>
                  <a:pt x="28" y="167"/>
                </a:lnTo>
                <a:lnTo>
                  <a:pt x="31" y="168"/>
                </a:lnTo>
                <a:lnTo>
                  <a:pt x="33" y="168"/>
                </a:lnTo>
                <a:lnTo>
                  <a:pt x="37" y="167"/>
                </a:lnTo>
                <a:lnTo>
                  <a:pt x="53" y="157"/>
                </a:lnTo>
                <a:lnTo>
                  <a:pt x="69" y="147"/>
                </a:lnTo>
                <a:lnTo>
                  <a:pt x="84" y="135"/>
                </a:lnTo>
                <a:lnTo>
                  <a:pt x="97" y="121"/>
                </a:lnTo>
                <a:lnTo>
                  <a:pt x="107" y="106"/>
                </a:lnTo>
                <a:lnTo>
                  <a:pt x="113" y="89"/>
                </a:lnTo>
                <a:lnTo>
                  <a:pt x="114" y="71"/>
                </a:lnTo>
                <a:lnTo>
                  <a:pt x="110" y="51"/>
                </a:lnTo>
                <a:lnTo>
                  <a:pt x="101" y="36"/>
                </a:lnTo>
                <a:lnTo>
                  <a:pt x="87" y="24"/>
                </a:lnTo>
                <a:lnTo>
                  <a:pt x="70" y="14"/>
                </a:lnTo>
                <a:lnTo>
                  <a:pt x="51" y="7"/>
                </a:lnTo>
                <a:lnTo>
                  <a:pt x="32" y="2"/>
                </a:lnTo>
                <a:lnTo>
                  <a:pt x="17" y="0"/>
                </a:lnTo>
                <a:lnTo>
                  <a:pt x="5" y="0"/>
                </a:lnTo>
                <a:lnTo>
                  <a:pt x="0" y="3"/>
                </a:lnTo>
                <a:lnTo>
                  <a:pt x="12" y="9"/>
                </a:lnTo>
                <a:lnTo>
                  <a:pt x="26" y="13"/>
                </a:lnTo>
                <a:lnTo>
                  <a:pt x="41" y="17"/>
                </a:lnTo>
                <a:lnTo>
                  <a:pt x="54" y="22"/>
                </a:lnTo>
                <a:lnTo>
                  <a:pt x="68" y="27"/>
                </a:lnTo>
                <a:lnTo>
                  <a:pt x="80" y="34"/>
                </a:lnTo>
                <a:lnTo>
                  <a:pt x="89" y="43"/>
                </a:lnTo>
                <a:lnTo>
                  <a:pt x="96" y="55"/>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25" name="Freeform 291"/>
          <p:cNvSpPr>
            <a:spLocks/>
          </p:cNvSpPr>
          <p:nvPr/>
        </p:nvSpPr>
        <p:spPr bwMode="auto">
          <a:xfrm>
            <a:off x="7134225" y="5314950"/>
            <a:ext cx="58738" cy="79375"/>
          </a:xfrm>
          <a:custGeom>
            <a:avLst/>
            <a:gdLst>
              <a:gd name="T0" fmla="*/ 2147483647 w 289"/>
              <a:gd name="T1" fmla="*/ 2147483647 h 351"/>
              <a:gd name="T2" fmla="*/ 2147483647 w 289"/>
              <a:gd name="T3" fmla="*/ 2147483647 h 351"/>
              <a:gd name="T4" fmla="*/ 2147483647 w 289"/>
              <a:gd name="T5" fmla="*/ 2147483647 h 351"/>
              <a:gd name="T6" fmla="*/ 0 w 289"/>
              <a:gd name="T7" fmla="*/ 2147483647 h 351"/>
              <a:gd name="T8" fmla="*/ 2147483647 w 289"/>
              <a:gd name="T9" fmla="*/ 2147483647 h 351"/>
              <a:gd name="T10" fmla="*/ 2147483647 w 289"/>
              <a:gd name="T11" fmla="*/ 2147483647 h 351"/>
              <a:gd name="T12" fmla="*/ 2147483647 w 289"/>
              <a:gd name="T13" fmla="*/ 2147483647 h 351"/>
              <a:gd name="T14" fmla="*/ 2147483647 w 289"/>
              <a:gd name="T15" fmla="*/ 2147483647 h 351"/>
              <a:gd name="T16" fmla="*/ 2147483647 w 289"/>
              <a:gd name="T17" fmla="*/ 2147483647 h 351"/>
              <a:gd name="T18" fmla="*/ 2147483647 w 289"/>
              <a:gd name="T19" fmla="*/ 2147483647 h 351"/>
              <a:gd name="T20" fmla="*/ 2147483647 w 289"/>
              <a:gd name="T21" fmla="*/ 2147483647 h 351"/>
              <a:gd name="T22" fmla="*/ 2147483647 w 289"/>
              <a:gd name="T23" fmla="*/ 2147483647 h 351"/>
              <a:gd name="T24" fmla="*/ 2147483647 w 289"/>
              <a:gd name="T25" fmla="*/ 2147483647 h 351"/>
              <a:gd name="T26" fmla="*/ 2147483647 w 289"/>
              <a:gd name="T27" fmla="*/ 2147483647 h 351"/>
              <a:gd name="T28" fmla="*/ 2147483647 w 289"/>
              <a:gd name="T29" fmla="*/ 2147483647 h 351"/>
              <a:gd name="T30" fmla="*/ 2147483647 w 289"/>
              <a:gd name="T31" fmla="*/ 2147483647 h 351"/>
              <a:gd name="T32" fmla="*/ 2147483647 w 289"/>
              <a:gd name="T33" fmla="*/ 2147483647 h 351"/>
              <a:gd name="T34" fmla="*/ 2147483647 w 289"/>
              <a:gd name="T35" fmla="*/ 2147483647 h 351"/>
              <a:gd name="T36" fmla="*/ 2147483647 w 289"/>
              <a:gd name="T37" fmla="*/ 2147483647 h 351"/>
              <a:gd name="T38" fmla="*/ 2147483647 w 289"/>
              <a:gd name="T39" fmla="*/ 2147483647 h 351"/>
              <a:gd name="T40" fmla="*/ 2147483647 w 289"/>
              <a:gd name="T41" fmla="*/ 2147483647 h 351"/>
              <a:gd name="T42" fmla="*/ 2147483647 w 289"/>
              <a:gd name="T43" fmla="*/ 2147483647 h 351"/>
              <a:gd name="T44" fmla="*/ 2147483647 w 289"/>
              <a:gd name="T45" fmla="*/ 2147483647 h 351"/>
              <a:gd name="T46" fmla="*/ 2147483647 w 289"/>
              <a:gd name="T47" fmla="*/ 2147483647 h 351"/>
              <a:gd name="T48" fmla="*/ 2147483647 w 289"/>
              <a:gd name="T49" fmla="*/ 2147483647 h 351"/>
              <a:gd name="T50" fmla="*/ 2147483647 w 289"/>
              <a:gd name="T51" fmla="*/ 2147483647 h 351"/>
              <a:gd name="T52" fmla="*/ 2147483647 w 289"/>
              <a:gd name="T53" fmla="*/ 2147483647 h 351"/>
              <a:gd name="T54" fmla="*/ 2147483647 w 289"/>
              <a:gd name="T55" fmla="*/ 2147483647 h 351"/>
              <a:gd name="T56" fmla="*/ 2147483647 w 289"/>
              <a:gd name="T57" fmla="*/ 2147483647 h 351"/>
              <a:gd name="T58" fmla="*/ 2147483647 w 289"/>
              <a:gd name="T59" fmla="*/ 2147483647 h 351"/>
              <a:gd name="T60" fmla="*/ 2147483647 w 289"/>
              <a:gd name="T61" fmla="*/ 2147483647 h 351"/>
              <a:gd name="T62" fmla="*/ 2147483647 w 289"/>
              <a:gd name="T63" fmla="*/ 2147483647 h 351"/>
              <a:gd name="T64" fmla="*/ 2147483647 w 289"/>
              <a:gd name="T65" fmla="*/ 2147483647 h 351"/>
              <a:gd name="T66" fmla="*/ 2147483647 w 289"/>
              <a:gd name="T67" fmla="*/ 2147483647 h 351"/>
              <a:gd name="T68" fmla="*/ 2147483647 w 289"/>
              <a:gd name="T69" fmla="*/ 2147483647 h 351"/>
              <a:gd name="T70" fmla="*/ 2147483647 w 289"/>
              <a:gd name="T71" fmla="*/ 2147483647 h 351"/>
              <a:gd name="T72" fmla="*/ 2147483647 w 289"/>
              <a:gd name="T73" fmla="*/ 2147483647 h 351"/>
              <a:gd name="T74" fmla="*/ 2147483647 w 289"/>
              <a:gd name="T75" fmla="*/ 2147483647 h 351"/>
              <a:gd name="T76" fmla="*/ 2147483647 w 289"/>
              <a:gd name="T77" fmla="*/ 2147483647 h 351"/>
              <a:gd name="T78" fmla="*/ 2147483647 w 289"/>
              <a:gd name="T79" fmla="*/ 2147483647 h 351"/>
              <a:gd name="T80" fmla="*/ 2147483647 w 289"/>
              <a:gd name="T81" fmla="*/ 0 h 351"/>
              <a:gd name="T82" fmla="*/ 2147483647 w 289"/>
              <a:gd name="T83" fmla="*/ 2147483647 h 351"/>
              <a:gd name="T84" fmla="*/ 2147483647 w 289"/>
              <a:gd name="T85" fmla="*/ 2147483647 h 351"/>
              <a:gd name="T86" fmla="*/ 2147483647 w 289"/>
              <a:gd name="T87" fmla="*/ 2147483647 h 35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9"/>
              <a:gd name="T133" fmla="*/ 0 h 351"/>
              <a:gd name="T134" fmla="*/ 289 w 289"/>
              <a:gd name="T135" fmla="*/ 351 h 35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9" h="351">
                <a:moveTo>
                  <a:pt x="112" y="46"/>
                </a:moveTo>
                <a:lnTo>
                  <a:pt x="90" y="65"/>
                </a:lnTo>
                <a:lnTo>
                  <a:pt x="68" y="84"/>
                </a:lnTo>
                <a:lnTo>
                  <a:pt x="48" y="106"/>
                </a:lnTo>
                <a:lnTo>
                  <a:pt x="30" y="130"/>
                </a:lnTo>
                <a:lnTo>
                  <a:pt x="15" y="155"/>
                </a:lnTo>
                <a:lnTo>
                  <a:pt x="5" y="181"/>
                </a:lnTo>
                <a:lnTo>
                  <a:pt x="0" y="210"/>
                </a:lnTo>
                <a:lnTo>
                  <a:pt x="1" y="240"/>
                </a:lnTo>
                <a:lnTo>
                  <a:pt x="3" y="248"/>
                </a:lnTo>
                <a:lnTo>
                  <a:pt x="5" y="256"/>
                </a:lnTo>
                <a:lnTo>
                  <a:pt x="8" y="262"/>
                </a:lnTo>
                <a:lnTo>
                  <a:pt x="12" y="270"/>
                </a:lnTo>
                <a:lnTo>
                  <a:pt x="17" y="276"/>
                </a:lnTo>
                <a:lnTo>
                  <a:pt x="24" y="283"/>
                </a:lnTo>
                <a:lnTo>
                  <a:pt x="29" y="288"/>
                </a:lnTo>
                <a:lnTo>
                  <a:pt x="36" y="292"/>
                </a:lnTo>
                <a:lnTo>
                  <a:pt x="50" y="301"/>
                </a:lnTo>
                <a:lnTo>
                  <a:pt x="64" y="308"/>
                </a:lnTo>
                <a:lnTo>
                  <a:pt x="77" y="315"/>
                </a:lnTo>
                <a:lnTo>
                  <a:pt x="92" y="320"/>
                </a:lnTo>
                <a:lnTo>
                  <a:pt x="107" y="326"/>
                </a:lnTo>
                <a:lnTo>
                  <a:pt x="121" y="330"/>
                </a:lnTo>
                <a:lnTo>
                  <a:pt x="136" y="334"/>
                </a:lnTo>
                <a:lnTo>
                  <a:pt x="151" y="337"/>
                </a:lnTo>
                <a:lnTo>
                  <a:pt x="167" y="341"/>
                </a:lnTo>
                <a:lnTo>
                  <a:pt x="181" y="343"/>
                </a:lnTo>
                <a:lnTo>
                  <a:pt x="197" y="345"/>
                </a:lnTo>
                <a:lnTo>
                  <a:pt x="213" y="347"/>
                </a:lnTo>
                <a:lnTo>
                  <a:pt x="228" y="348"/>
                </a:lnTo>
                <a:lnTo>
                  <a:pt x="243" y="349"/>
                </a:lnTo>
                <a:lnTo>
                  <a:pt x="259" y="350"/>
                </a:lnTo>
                <a:lnTo>
                  <a:pt x="274" y="351"/>
                </a:lnTo>
                <a:lnTo>
                  <a:pt x="279" y="351"/>
                </a:lnTo>
                <a:lnTo>
                  <a:pt x="283" y="349"/>
                </a:lnTo>
                <a:lnTo>
                  <a:pt x="286" y="345"/>
                </a:lnTo>
                <a:lnTo>
                  <a:pt x="289" y="341"/>
                </a:lnTo>
                <a:lnTo>
                  <a:pt x="289" y="335"/>
                </a:lnTo>
                <a:lnTo>
                  <a:pt x="286" y="331"/>
                </a:lnTo>
                <a:lnTo>
                  <a:pt x="282" y="328"/>
                </a:lnTo>
                <a:lnTo>
                  <a:pt x="277" y="326"/>
                </a:lnTo>
                <a:lnTo>
                  <a:pt x="263" y="322"/>
                </a:lnTo>
                <a:lnTo>
                  <a:pt x="250" y="320"/>
                </a:lnTo>
                <a:lnTo>
                  <a:pt x="236" y="317"/>
                </a:lnTo>
                <a:lnTo>
                  <a:pt x="221" y="315"/>
                </a:lnTo>
                <a:lnTo>
                  <a:pt x="208" y="313"/>
                </a:lnTo>
                <a:lnTo>
                  <a:pt x="194" y="311"/>
                </a:lnTo>
                <a:lnTo>
                  <a:pt x="179" y="308"/>
                </a:lnTo>
                <a:lnTo>
                  <a:pt x="166" y="305"/>
                </a:lnTo>
                <a:lnTo>
                  <a:pt x="152" y="303"/>
                </a:lnTo>
                <a:lnTo>
                  <a:pt x="138" y="300"/>
                </a:lnTo>
                <a:lnTo>
                  <a:pt x="125" y="296"/>
                </a:lnTo>
                <a:lnTo>
                  <a:pt x="111" y="292"/>
                </a:lnTo>
                <a:lnTo>
                  <a:pt x="98" y="287"/>
                </a:lnTo>
                <a:lnTo>
                  <a:pt x="85" y="282"/>
                </a:lnTo>
                <a:lnTo>
                  <a:pt x="72" y="276"/>
                </a:lnTo>
                <a:lnTo>
                  <a:pt x="59" y="269"/>
                </a:lnTo>
                <a:lnTo>
                  <a:pt x="49" y="261"/>
                </a:lnTo>
                <a:lnTo>
                  <a:pt x="41" y="252"/>
                </a:lnTo>
                <a:lnTo>
                  <a:pt x="34" y="241"/>
                </a:lnTo>
                <a:lnTo>
                  <a:pt x="31" y="228"/>
                </a:lnTo>
                <a:lnTo>
                  <a:pt x="30" y="215"/>
                </a:lnTo>
                <a:lnTo>
                  <a:pt x="31" y="201"/>
                </a:lnTo>
                <a:lnTo>
                  <a:pt x="34" y="186"/>
                </a:lnTo>
                <a:lnTo>
                  <a:pt x="38" y="174"/>
                </a:lnTo>
                <a:lnTo>
                  <a:pt x="46" y="158"/>
                </a:lnTo>
                <a:lnTo>
                  <a:pt x="54" y="142"/>
                </a:lnTo>
                <a:lnTo>
                  <a:pt x="64" y="128"/>
                </a:lnTo>
                <a:lnTo>
                  <a:pt x="74" y="115"/>
                </a:lnTo>
                <a:lnTo>
                  <a:pt x="85" y="102"/>
                </a:lnTo>
                <a:lnTo>
                  <a:pt x="96" y="89"/>
                </a:lnTo>
                <a:lnTo>
                  <a:pt x="110" y="77"/>
                </a:lnTo>
                <a:lnTo>
                  <a:pt x="124" y="64"/>
                </a:lnTo>
                <a:lnTo>
                  <a:pt x="137" y="53"/>
                </a:lnTo>
                <a:lnTo>
                  <a:pt x="155" y="43"/>
                </a:lnTo>
                <a:lnTo>
                  <a:pt x="175" y="35"/>
                </a:lnTo>
                <a:lnTo>
                  <a:pt x="195" y="26"/>
                </a:lnTo>
                <a:lnTo>
                  <a:pt x="213" y="19"/>
                </a:lnTo>
                <a:lnTo>
                  <a:pt x="228" y="12"/>
                </a:lnTo>
                <a:lnTo>
                  <a:pt x="237" y="6"/>
                </a:lnTo>
                <a:lnTo>
                  <a:pt x="240" y="2"/>
                </a:lnTo>
                <a:lnTo>
                  <a:pt x="230" y="0"/>
                </a:lnTo>
                <a:lnTo>
                  <a:pt x="215" y="1"/>
                </a:lnTo>
                <a:lnTo>
                  <a:pt x="198" y="4"/>
                </a:lnTo>
                <a:lnTo>
                  <a:pt x="180" y="9"/>
                </a:lnTo>
                <a:lnTo>
                  <a:pt x="161" y="17"/>
                </a:lnTo>
                <a:lnTo>
                  <a:pt x="144" y="25"/>
                </a:lnTo>
                <a:lnTo>
                  <a:pt x="127" y="35"/>
                </a:lnTo>
                <a:lnTo>
                  <a:pt x="112" y="46"/>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26" name="Freeform 292"/>
          <p:cNvSpPr>
            <a:spLocks/>
          </p:cNvSpPr>
          <p:nvPr/>
        </p:nvSpPr>
        <p:spPr bwMode="auto">
          <a:xfrm>
            <a:off x="7215188" y="5311775"/>
            <a:ext cx="50800" cy="53975"/>
          </a:xfrm>
          <a:custGeom>
            <a:avLst/>
            <a:gdLst>
              <a:gd name="T0" fmla="*/ 2147483647 w 254"/>
              <a:gd name="T1" fmla="*/ 2147483647 h 234"/>
              <a:gd name="T2" fmla="*/ 2147483647 w 254"/>
              <a:gd name="T3" fmla="*/ 2147483647 h 234"/>
              <a:gd name="T4" fmla="*/ 2147483647 w 254"/>
              <a:gd name="T5" fmla="*/ 2147483647 h 234"/>
              <a:gd name="T6" fmla="*/ 2147483647 w 254"/>
              <a:gd name="T7" fmla="*/ 2147483647 h 234"/>
              <a:gd name="T8" fmla="*/ 2147483647 w 254"/>
              <a:gd name="T9" fmla="*/ 2147483647 h 234"/>
              <a:gd name="T10" fmla="*/ 2147483647 w 254"/>
              <a:gd name="T11" fmla="*/ 2147483647 h 234"/>
              <a:gd name="T12" fmla="*/ 2147483647 w 254"/>
              <a:gd name="T13" fmla="*/ 2147483647 h 234"/>
              <a:gd name="T14" fmla="*/ 2147483647 w 254"/>
              <a:gd name="T15" fmla="*/ 2147483647 h 234"/>
              <a:gd name="T16" fmla="*/ 2147483647 w 254"/>
              <a:gd name="T17" fmla="*/ 2147483647 h 234"/>
              <a:gd name="T18" fmla="*/ 2147483647 w 254"/>
              <a:gd name="T19" fmla="*/ 2147483647 h 234"/>
              <a:gd name="T20" fmla="*/ 2147483647 w 254"/>
              <a:gd name="T21" fmla="*/ 2147483647 h 234"/>
              <a:gd name="T22" fmla="*/ 2147483647 w 254"/>
              <a:gd name="T23" fmla="*/ 2147483647 h 234"/>
              <a:gd name="T24" fmla="*/ 2147483647 w 254"/>
              <a:gd name="T25" fmla="*/ 2147483647 h 234"/>
              <a:gd name="T26" fmla="*/ 2147483647 w 254"/>
              <a:gd name="T27" fmla="*/ 2147483647 h 234"/>
              <a:gd name="T28" fmla="*/ 2147483647 w 254"/>
              <a:gd name="T29" fmla="*/ 2147483647 h 234"/>
              <a:gd name="T30" fmla="*/ 2147483647 w 254"/>
              <a:gd name="T31" fmla="*/ 2147483647 h 234"/>
              <a:gd name="T32" fmla="*/ 2147483647 w 254"/>
              <a:gd name="T33" fmla="*/ 2147483647 h 234"/>
              <a:gd name="T34" fmla="*/ 2147483647 w 254"/>
              <a:gd name="T35" fmla="*/ 2147483647 h 234"/>
              <a:gd name="T36" fmla="*/ 2147483647 w 254"/>
              <a:gd name="T37" fmla="*/ 2147483647 h 234"/>
              <a:gd name="T38" fmla="*/ 2147483647 w 254"/>
              <a:gd name="T39" fmla="*/ 2147483647 h 234"/>
              <a:gd name="T40" fmla="*/ 2147483647 w 254"/>
              <a:gd name="T41" fmla="*/ 2147483647 h 234"/>
              <a:gd name="T42" fmla="*/ 2147483647 w 254"/>
              <a:gd name="T43" fmla="*/ 2147483647 h 234"/>
              <a:gd name="T44" fmla="*/ 2147483647 w 254"/>
              <a:gd name="T45" fmla="*/ 2147483647 h 234"/>
              <a:gd name="T46" fmla="*/ 2147483647 w 254"/>
              <a:gd name="T47" fmla="*/ 2147483647 h 234"/>
              <a:gd name="T48" fmla="*/ 2147483647 w 254"/>
              <a:gd name="T49" fmla="*/ 2147483647 h 234"/>
              <a:gd name="T50" fmla="*/ 2147483647 w 254"/>
              <a:gd name="T51" fmla="*/ 2147483647 h 234"/>
              <a:gd name="T52" fmla="*/ 2147483647 w 254"/>
              <a:gd name="T53" fmla="*/ 2147483647 h 234"/>
              <a:gd name="T54" fmla="*/ 2147483647 w 254"/>
              <a:gd name="T55" fmla="*/ 2147483647 h 234"/>
              <a:gd name="T56" fmla="*/ 2147483647 w 254"/>
              <a:gd name="T57" fmla="*/ 2147483647 h 234"/>
              <a:gd name="T58" fmla="*/ 2147483647 w 254"/>
              <a:gd name="T59" fmla="*/ 2147483647 h 234"/>
              <a:gd name="T60" fmla="*/ 2147483647 w 254"/>
              <a:gd name="T61" fmla="*/ 2147483647 h 234"/>
              <a:gd name="T62" fmla="*/ 2147483647 w 254"/>
              <a:gd name="T63" fmla="*/ 2147483647 h 234"/>
              <a:gd name="T64" fmla="*/ 2147483647 w 254"/>
              <a:gd name="T65" fmla="*/ 2147483647 h 234"/>
              <a:gd name="T66" fmla="*/ 2147483647 w 254"/>
              <a:gd name="T67" fmla="*/ 2147483647 h 234"/>
              <a:gd name="T68" fmla="*/ 2147483647 w 254"/>
              <a:gd name="T69" fmla="*/ 2147483647 h 234"/>
              <a:gd name="T70" fmla="*/ 2147483647 w 254"/>
              <a:gd name="T71" fmla="*/ 2147483647 h 234"/>
              <a:gd name="T72" fmla="*/ 2147483647 w 254"/>
              <a:gd name="T73" fmla="*/ 2147483647 h 234"/>
              <a:gd name="T74" fmla="*/ 2147483647 w 254"/>
              <a:gd name="T75" fmla="*/ 2147483647 h 234"/>
              <a:gd name="T76" fmla="*/ 2147483647 w 254"/>
              <a:gd name="T77" fmla="*/ 2147483647 h 234"/>
              <a:gd name="T78" fmla="*/ 2147483647 w 254"/>
              <a:gd name="T79" fmla="*/ 0 h 234"/>
              <a:gd name="T80" fmla="*/ 2147483647 w 254"/>
              <a:gd name="T81" fmla="*/ 0 h 234"/>
              <a:gd name="T82" fmla="*/ 2147483647 w 254"/>
              <a:gd name="T83" fmla="*/ 0 h 234"/>
              <a:gd name="T84" fmla="*/ 2147483647 w 254"/>
              <a:gd name="T85" fmla="*/ 0 h 234"/>
              <a:gd name="T86" fmla="*/ 2147483647 w 254"/>
              <a:gd name="T87" fmla="*/ 2147483647 h 234"/>
              <a:gd name="T88" fmla="*/ 0 w 254"/>
              <a:gd name="T89" fmla="*/ 2147483647 h 234"/>
              <a:gd name="T90" fmla="*/ 2147483647 w 254"/>
              <a:gd name="T91" fmla="*/ 2147483647 h 234"/>
              <a:gd name="T92" fmla="*/ 2147483647 w 254"/>
              <a:gd name="T93" fmla="*/ 2147483647 h 234"/>
              <a:gd name="T94" fmla="*/ 2147483647 w 254"/>
              <a:gd name="T95" fmla="*/ 2147483647 h 234"/>
              <a:gd name="T96" fmla="*/ 2147483647 w 254"/>
              <a:gd name="T97" fmla="*/ 2147483647 h 234"/>
              <a:gd name="T98" fmla="*/ 2147483647 w 254"/>
              <a:gd name="T99" fmla="*/ 2147483647 h 234"/>
              <a:gd name="T100" fmla="*/ 2147483647 w 254"/>
              <a:gd name="T101" fmla="*/ 2147483647 h 234"/>
              <a:gd name="T102" fmla="*/ 2147483647 w 254"/>
              <a:gd name="T103" fmla="*/ 2147483647 h 234"/>
              <a:gd name="T104" fmla="*/ 2147483647 w 254"/>
              <a:gd name="T105" fmla="*/ 2147483647 h 234"/>
              <a:gd name="T106" fmla="*/ 2147483647 w 254"/>
              <a:gd name="T107" fmla="*/ 2147483647 h 234"/>
              <a:gd name="T108" fmla="*/ 2147483647 w 254"/>
              <a:gd name="T109" fmla="*/ 2147483647 h 234"/>
              <a:gd name="T110" fmla="*/ 2147483647 w 254"/>
              <a:gd name="T111" fmla="*/ 2147483647 h 234"/>
              <a:gd name="T112" fmla="*/ 2147483647 w 254"/>
              <a:gd name="T113" fmla="*/ 2147483647 h 234"/>
              <a:gd name="T114" fmla="*/ 2147483647 w 254"/>
              <a:gd name="T115" fmla="*/ 2147483647 h 234"/>
              <a:gd name="T116" fmla="*/ 2147483647 w 254"/>
              <a:gd name="T117" fmla="*/ 2147483647 h 234"/>
              <a:gd name="T118" fmla="*/ 2147483647 w 254"/>
              <a:gd name="T119" fmla="*/ 2147483647 h 234"/>
              <a:gd name="T120" fmla="*/ 2147483647 w 254"/>
              <a:gd name="T121" fmla="*/ 2147483647 h 23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4"/>
              <a:gd name="T184" fmla="*/ 0 h 234"/>
              <a:gd name="T185" fmla="*/ 254 w 254"/>
              <a:gd name="T186" fmla="*/ 234 h 23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4" h="234">
                <a:moveTo>
                  <a:pt x="210" y="71"/>
                </a:moveTo>
                <a:lnTo>
                  <a:pt x="222" y="84"/>
                </a:lnTo>
                <a:lnTo>
                  <a:pt x="229" y="99"/>
                </a:lnTo>
                <a:lnTo>
                  <a:pt x="232" y="115"/>
                </a:lnTo>
                <a:lnTo>
                  <a:pt x="232" y="132"/>
                </a:lnTo>
                <a:lnTo>
                  <a:pt x="230" y="146"/>
                </a:lnTo>
                <a:lnTo>
                  <a:pt x="226" y="158"/>
                </a:lnTo>
                <a:lnTo>
                  <a:pt x="219" y="170"/>
                </a:lnTo>
                <a:lnTo>
                  <a:pt x="211" y="179"/>
                </a:lnTo>
                <a:lnTo>
                  <a:pt x="202" y="190"/>
                </a:lnTo>
                <a:lnTo>
                  <a:pt x="193" y="199"/>
                </a:lnTo>
                <a:lnTo>
                  <a:pt x="183" y="208"/>
                </a:lnTo>
                <a:lnTo>
                  <a:pt x="174" y="218"/>
                </a:lnTo>
                <a:lnTo>
                  <a:pt x="172" y="221"/>
                </a:lnTo>
                <a:lnTo>
                  <a:pt x="172" y="224"/>
                </a:lnTo>
                <a:lnTo>
                  <a:pt x="172" y="227"/>
                </a:lnTo>
                <a:lnTo>
                  <a:pt x="174" y="231"/>
                </a:lnTo>
                <a:lnTo>
                  <a:pt x="177" y="233"/>
                </a:lnTo>
                <a:lnTo>
                  <a:pt x="181" y="234"/>
                </a:lnTo>
                <a:lnTo>
                  <a:pt x="184" y="233"/>
                </a:lnTo>
                <a:lnTo>
                  <a:pt x="187" y="231"/>
                </a:lnTo>
                <a:lnTo>
                  <a:pt x="208" y="217"/>
                </a:lnTo>
                <a:lnTo>
                  <a:pt x="226" y="199"/>
                </a:lnTo>
                <a:lnTo>
                  <a:pt x="240" y="178"/>
                </a:lnTo>
                <a:lnTo>
                  <a:pt x="249" y="155"/>
                </a:lnTo>
                <a:lnTo>
                  <a:pt x="254" y="131"/>
                </a:lnTo>
                <a:lnTo>
                  <a:pt x="251" y="107"/>
                </a:lnTo>
                <a:lnTo>
                  <a:pt x="243" y="84"/>
                </a:lnTo>
                <a:lnTo>
                  <a:pt x="226" y="64"/>
                </a:lnTo>
                <a:lnTo>
                  <a:pt x="214" y="53"/>
                </a:lnTo>
                <a:lnTo>
                  <a:pt x="199" y="45"/>
                </a:lnTo>
                <a:lnTo>
                  <a:pt x="183" y="36"/>
                </a:lnTo>
                <a:lnTo>
                  <a:pt x="165" y="29"/>
                </a:lnTo>
                <a:lnTo>
                  <a:pt x="147" y="21"/>
                </a:lnTo>
                <a:lnTo>
                  <a:pt x="129" y="16"/>
                </a:lnTo>
                <a:lnTo>
                  <a:pt x="111" y="12"/>
                </a:lnTo>
                <a:lnTo>
                  <a:pt x="93" y="7"/>
                </a:lnTo>
                <a:lnTo>
                  <a:pt x="75" y="4"/>
                </a:lnTo>
                <a:lnTo>
                  <a:pt x="59" y="2"/>
                </a:lnTo>
                <a:lnTo>
                  <a:pt x="43" y="0"/>
                </a:lnTo>
                <a:lnTo>
                  <a:pt x="31" y="0"/>
                </a:lnTo>
                <a:lnTo>
                  <a:pt x="19" y="0"/>
                </a:lnTo>
                <a:lnTo>
                  <a:pt x="10" y="0"/>
                </a:lnTo>
                <a:lnTo>
                  <a:pt x="3" y="2"/>
                </a:lnTo>
                <a:lnTo>
                  <a:pt x="0" y="4"/>
                </a:lnTo>
                <a:lnTo>
                  <a:pt x="11" y="6"/>
                </a:lnTo>
                <a:lnTo>
                  <a:pt x="21" y="7"/>
                </a:lnTo>
                <a:lnTo>
                  <a:pt x="34" y="9"/>
                </a:lnTo>
                <a:lnTo>
                  <a:pt x="46" y="12"/>
                </a:lnTo>
                <a:lnTo>
                  <a:pt x="59" y="15"/>
                </a:lnTo>
                <a:lnTo>
                  <a:pt x="74" y="17"/>
                </a:lnTo>
                <a:lnTo>
                  <a:pt x="87" y="20"/>
                </a:lnTo>
                <a:lnTo>
                  <a:pt x="102" y="23"/>
                </a:lnTo>
                <a:lnTo>
                  <a:pt x="116" y="28"/>
                </a:lnTo>
                <a:lnTo>
                  <a:pt x="131" y="32"/>
                </a:lnTo>
                <a:lnTo>
                  <a:pt x="145" y="36"/>
                </a:lnTo>
                <a:lnTo>
                  <a:pt x="159" y="42"/>
                </a:lnTo>
                <a:lnTo>
                  <a:pt x="173" y="48"/>
                </a:lnTo>
                <a:lnTo>
                  <a:pt x="186" y="55"/>
                </a:lnTo>
                <a:lnTo>
                  <a:pt x="199" y="63"/>
                </a:lnTo>
                <a:lnTo>
                  <a:pt x="210" y="71"/>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27" name="Freeform 293"/>
          <p:cNvSpPr>
            <a:spLocks/>
          </p:cNvSpPr>
          <p:nvPr/>
        </p:nvSpPr>
        <p:spPr bwMode="auto">
          <a:xfrm>
            <a:off x="7113588" y="5337175"/>
            <a:ext cx="20637" cy="49213"/>
          </a:xfrm>
          <a:custGeom>
            <a:avLst/>
            <a:gdLst>
              <a:gd name="T0" fmla="*/ 0 w 103"/>
              <a:gd name="T1" fmla="*/ 2147483647 h 221"/>
              <a:gd name="T2" fmla="*/ 0 w 103"/>
              <a:gd name="T3" fmla="*/ 2147483647 h 221"/>
              <a:gd name="T4" fmla="*/ 2147483647 w 103"/>
              <a:gd name="T5" fmla="*/ 2147483647 h 221"/>
              <a:gd name="T6" fmla="*/ 2147483647 w 103"/>
              <a:gd name="T7" fmla="*/ 2147483647 h 221"/>
              <a:gd name="T8" fmla="*/ 2147483647 w 103"/>
              <a:gd name="T9" fmla="*/ 2147483647 h 221"/>
              <a:gd name="T10" fmla="*/ 2147483647 w 103"/>
              <a:gd name="T11" fmla="*/ 2147483647 h 221"/>
              <a:gd name="T12" fmla="*/ 2147483647 w 103"/>
              <a:gd name="T13" fmla="*/ 2147483647 h 221"/>
              <a:gd name="T14" fmla="*/ 2147483647 w 103"/>
              <a:gd name="T15" fmla="*/ 2147483647 h 221"/>
              <a:gd name="T16" fmla="*/ 2147483647 w 103"/>
              <a:gd name="T17" fmla="*/ 2147483647 h 221"/>
              <a:gd name="T18" fmla="*/ 2147483647 w 103"/>
              <a:gd name="T19" fmla="*/ 2147483647 h 221"/>
              <a:gd name="T20" fmla="*/ 2147483647 w 103"/>
              <a:gd name="T21" fmla="*/ 2147483647 h 221"/>
              <a:gd name="T22" fmla="*/ 2147483647 w 103"/>
              <a:gd name="T23" fmla="*/ 2147483647 h 221"/>
              <a:gd name="T24" fmla="*/ 2147483647 w 103"/>
              <a:gd name="T25" fmla="*/ 2147483647 h 221"/>
              <a:gd name="T26" fmla="*/ 2147483647 w 103"/>
              <a:gd name="T27" fmla="*/ 2147483647 h 221"/>
              <a:gd name="T28" fmla="*/ 2147483647 w 103"/>
              <a:gd name="T29" fmla="*/ 2147483647 h 221"/>
              <a:gd name="T30" fmla="*/ 2147483647 w 103"/>
              <a:gd name="T31" fmla="*/ 2147483647 h 221"/>
              <a:gd name="T32" fmla="*/ 2147483647 w 103"/>
              <a:gd name="T33" fmla="*/ 2147483647 h 221"/>
              <a:gd name="T34" fmla="*/ 2147483647 w 103"/>
              <a:gd name="T35" fmla="*/ 2147483647 h 221"/>
              <a:gd name="T36" fmla="*/ 2147483647 w 103"/>
              <a:gd name="T37" fmla="*/ 2147483647 h 221"/>
              <a:gd name="T38" fmla="*/ 2147483647 w 103"/>
              <a:gd name="T39" fmla="*/ 2147483647 h 221"/>
              <a:gd name="T40" fmla="*/ 2147483647 w 103"/>
              <a:gd name="T41" fmla="*/ 2147483647 h 221"/>
              <a:gd name="T42" fmla="*/ 2147483647 w 103"/>
              <a:gd name="T43" fmla="*/ 2147483647 h 221"/>
              <a:gd name="T44" fmla="*/ 2147483647 w 103"/>
              <a:gd name="T45" fmla="*/ 2147483647 h 221"/>
              <a:gd name="T46" fmla="*/ 2147483647 w 103"/>
              <a:gd name="T47" fmla="*/ 2147483647 h 221"/>
              <a:gd name="T48" fmla="*/ 2147483647 w 103"/>
              <a:gd name="T49" fmla="*/ 2147483647 h 221"/>
              <a:gd name="T50" fmla="*/ 2147483647 w 103"/>
              <a:gd name="T51" fmla="*/ 2147483647 h 221"/>
              <a:gd name="T52" fmla="*/ 2147483647 w 103"/>
              <a:gd name="T53" fmla="*/ 2147483647 h 221"/>
              <a:gd name="T54" fmla="*/ 2147483647 w 103"/>
              <a:gd name="T55" fmla="*/ 2147483647 h 221"/>
              <a:gd name="T56" fmla="*/ 2147483647 w 103"/>
              <a:gd name="T57" fmla="*/ 2147483647 h 221"/>
              <a:gd name="T58" fmla="*/ 2147483647 w 103"/>
              <a:gd name="T59" fmla="*/ 2147483647 h 221"/>
              <a:gd name="T60" fmla="*/ 2147483647 w 103"/>
              <a:gd name="T61" fmla="*/ 2147483647 h 221"/>
              <a:gd name="T62" fmla="*/ 2147483647 w 103"/>
              <a:gd name="T63" fmla="*/ 2147483647 h 221"/>
              <a:gd name="T64" fmla="*/ 2147483647 w 103"/>
              <a:gd name="T65" fmla="*/ 2147483647 h 221"/>
              <a:gd name="T66" fmla="*/ 2147483647 w 103"/>
              <a:gd name="T67" fmla="*/ 0 h 221"/>
              <a:gd name="T68" fmla="*/ 2147483647 w 103"/>
              <a:gd name="T69" fmla="*/ 2147483647 h 221"/>
              <a:gd name="T70" fmla="*/ 2147483647 w 103"/>
              <a:gd name="T71" fmla="*/ 2147483647 h 221"/>
              <a:gd name="T72" fmla="*/ 2147483647 w 103"/>
              <a:gd name="T73" fmla="*/ 2147483647 h 221"/>
              <a:gd name="T74" fmla="*/ 2147483647 w 103"/>
              <a:gd name="T75" fmla="*/ 2147483647 h 221"/>
              <a:gd name="T76" fmla="*/ 2147483647 w 103"/>
              <a:gd name="T77" fmla="*/ 2147483647 h 221"/>
              <a:gd name="T78" fmla="*/ 2147483647 w 103"/>
              <a:gd name="T79" fmla="*/ 2147483647 h 221"/>
              <a:gd name="T80" fmla="*/ 0 w 103"/>
              <a:gd name="T81" fmla="*/ 2147483647 h 2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
              <a:gd name="T124" fmla="*/ 0 h 221"/>
              <a:gd name="T125" fmla="*/ 103 w 103"/>
              <a:gd name="T126" fmla="*/ 221 h 2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 h="221">
                <a:moveTo>
                  <a:pt x="0" y="121"/>
                </a:moveTo>
                <a:lnTo>
                  <a:pt x="0" y="139"/>
                </a:lnTo>
                <a:lnTo>
                  <a:pt x="4" y="156"/>
                </a:lnTo>
                <a:lnTo>
                  <a:pt x="12" y="172"/>
                </a:lnTo>
                <a:lnTo>
                  <a:pt x="22" y="186"/>
                </a:lnTo>
                <a:lnTo>
                  <a:pt x="35" y="197"/>
                </a:lnTo>
                <a:lnTo>
                  <a:pt x="50" y="208"/>
                </a:lnTo>
                <a:lnTo>
                  <a:pt x="66" y="216"/>
                </a:lnTo>
                <a:lnTo>
                  <a:pt x="83" y="220"/>
                </a:lnTo>
                <a:lnTo>
                  <a:pt x="89" y="221"/>
                </a:lnTo>
                <a:lnTo>
                  <a:pt x="94" y="219"/>
                </a:lnTo>
                <a:lnTo>
                  <a:pt x="98" y="216"/>
                </a:lnTo>
                <a:lnTo>
                  <a:pt x="100" y="211"/>
                </a:lnTo>
                <a:lnTo>
                  <a:pt x="100" y="206"/>
                </a:lnTo>
                <a:lnTo>
                  <a:pt x="99" y="201"/>
                </a:lnTo>
                <a:lnTo>
                  <a:pt x="96" y="196"/>
                </a:lnTo>
                <a:lnTo>
                  <a:pt x="91" y="194"/>
                </a:lnTo>
                <a:lnTo>
                  <a:pt x="74" y="188"/>
                </a:lnTo>
                <a:lnTo>
                  <a:pt x="58" y="179"/>
                </a:lnTo>
                <a:lnTo>
                  <a:pt x="45" y="168"/>
                </a:lnTo>
                <a:lnTo>
                  <a:pt x="36" y="155"/>
                </a:lnTo>
                <a:lnTo>
                  <a:pt x="30" y="139"/>
                </a:lnTo>
                <a:lnTo>
                  <a:pt x="27" y="122"/>
                </a:lnTo>
                <a:lnTo>
                  <a:pt x="27" y="103"/>
                </a:lnTo>
                <a:lnTo>
                  <a:pt x="32" y="84"/>
                </a:lnTo>
                <a:lnTo>
                  <a:pt x="38" y="70"/>
                </a:lnTo>
                <a:lnTo>
                  <a:pt x="46" y="57"/>
                </a:lnTo>
                <a:lnTo>
                  <a:pt x="56" y="46"/>
                </a:lnTo>
                <a:lnTo>
                  <a:pt x="66" y="35"/>
                </a:lnTo>
                <a:lnTo>
                  <a:pt x="76" y="25"/>
                </a:lnTo>
                <a:lnTo>
                  <a:pt x="86" y="17"/>
                </a:lnTo>
                <a:lnTo>
                  <a:pt x="96" y="8"/>
                </a:lnTo>
                <a:lnTo>
                  <a:pt x="103" y="1"/>
                </a:lnTo>
                <a:lnTo>
                  <a:pt x="96" y="0"/>
                </a:lnTo>
                <a:lnTo>
                  <a:pt x="84" y="5"/>
                </a:lnTo>
                <a:lnTo>
                  <a:pt x="69" y="17"/>
                </a:lnTo>
                <a:lnTo>
                  <a:pt x="51" y="33"/>
                </a:lnTo>
                <a:lnTo>
                  <a:pt x="34" y="53"/>
                </a:lnTo>
                <a:lnTo>
                  <a:pt x="18" y="75"/>
                </a:lnTo>
                <a:lnTo>
                  <a:pt x="7" y="98"/>
                </a:lnTo>
                <a:lnTo>
                  <a:pt x="0" y="121"/>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28" name="Freeform 294"/>
          <p:cNvSpPr>
            <a:spLocks/>
          </p:cNvSpPr>
          <p:nvPr/>
        </p:nvSpPr>
        <p:spPr bwMode="auto">
          <a:xfrm>
            <a:off x="7256463" y="5308600"/>
            <a:ext cx="44450" cy="65088"/>
          </a:xfrm>
          <a:custGeom>
            <a:avLst/>
            <a:gdLst>
              <a:gd name="T0" fmla="*/ 2147483647 w 221"/>
              <a:gd name="T1" fmla="*/ 2147483647 h 288"/>
              <a:gd name="T2" fmla="*/ 2147483647 w 221"/>
              <a:gd name="T3" fmla="*/ 2147483647 h 288"/>
              <a:gd name="T4" fmla="*/ 2147483647 w 221"/>
              <a:gd name="T5" fmla="*/ 2147483647 h 288"/>
              <a:gd name="T6" fmla="*/ 2147483647 w 221"/>
              <a:gd name="T7" fmla="*/ 2147483647 h 288"/>
              <a:gd name="T8" fmla="*/ 2147483647 w 221"/>
              <a:gd name="T9" fmla="*/ 2147483647 h 288"/>
              <a:gd name="T10" fmla="*/ 2147483647 w 221"/>
              <a:gd name="T11" fmla="*/ 2147483647 h 288"/>
              <a:gd name="T12" fmla="*/ 2147483647 w 221"/>
              <a:gd name="T13" fmla="*/ 2147483647 h 288"/>
              <a:gd name="T14" fmla="*/ 2147483647 w 221"/>
              <a:gd name="T15" fmla="*/ 2147483647 h 288"/>
              <a:gd name="T16" fmla="*/ 2147483647 w 221"/>
              <a:gd name="T17" fmla="*/ 2147483647 h 288"/>
              <a:gd name="T18" fmla="*/ 2147483647 w 221"/>
              <a:gd name="T19" fmla="*/ 2147483647 h 288"/>
              <a:gd name="T20" fmla="*/ 2147483647 w 221"/>
              <a:gd name="T21" fmla="*/ 2147483647 h 288"/>
              <a:gd name="T22" fmla="*/ 2147483647 w 221"/>
              <a:gd name="T23" fmla="*/ 2147483647 h 288"/>
              <a:gd name="T24" fmla="*/ 2147483647 w 221"/>
              <a:gd name="T25" fmla="*/ 2147483647 h 288"/>
              <a:gd name="T26" fmla="*/ 2147483647 w 221"/>
              <a:gd name="T27" fmla="*/ 2147483647 h 288"/>
              <a:gd name="T28" fmla="*/ 2147483647 w 221"/>
              <a:gd name="T29" fmla="*/ 2147483647 h 288"/>
              <a:gd name="T30" fmla="*/ 2147483647 w 221"/>
              <a:gd name="T31" fmla="*/ 2147483647 h 288"/>
              <a:gd name="T32" fmla="*/ 2147483647 w 221"/>
              <a:gd name="T33" fmla="*/ 2147483647 h 288"/>
              <a:gd name="T34" fmla="*/ 2147483647 w 221"/>
              <a:gd name="T35" fmla="*/ 2147483647 h 288"/>
              <a:gd name="T36" fmla="*/ 2147483647 w 221"/>
              <a:gd name="T37" fmla="*/ 2147483647 h 288"/>
              <a:gd name="T38" fmla="*/ 2147483647 w 221"/>
              <a:gd name="T39" fmla="*/ 2147483647 h 288"/>
              <a:gd name="T40" fmla="*/ 2147483647 w 221"/>
              <a:gd name="T41" fmla="*/ 2147483647 h 288"/>
              <a:gd name="T42" fmla="*/ 2147483647 w 221"/>
              <a:gd name="T43" fmla="*/ 2147483647 h 288"/>
              <a:gd name="T44" fmla="*/ 2147483647 w 221"/>
              <a:gd name="T45" fmla="*/ 2147483647 h 288"/>
              <a:gd name="T46" fmla="*/ 2147483647 w 221"/>
              <a:gd name="T47" fmla="*/ 2147483647 h 288"/>
              <a:gd name="T48" fmla="*/ 2147483647 w 221"/>
              <a:gd name="T49" fmla="*/ 2147483647 h 288"/>
              <a:gd name="T50" fmla="*/ 2147483647 w 221"/>
              <a:gd name="T51" fmla="*/ 2147483647 h 288"/>
              <a:gd name="T52" fmla="*/ 2147483647 w 221"/>
              <a:gd name="T53" fmla="*/ 2147483647 h 288"/>
              <a:gd name="T54" fmla="*/ 2147483647 w 221"/>
              <a:gd name="T55" fmla="*/ 2147483647 h 288"/>
              <a:gd name="T56" fmla="*/ 2147483647 w 221"/>
              <a:gd name="T57" fmla="*/ 2147483647 h 288"/>
              <a:gd name="T58" fmla="*/ 2147483647 w 221"/>
              <a:gd name="T59" fmla="*/ 2147483647 h 288"/>
              <a:gd name="T60" fmla="*/ 2147483647 w 221"/>
              <a:gd name="T61" fmla="*/ 2147483647 h 288"/>
              <a:gd name="T62" fmla="*/ 2147483647 w 221"/>
              <a:gd name="T63" fmla="*/ 2147483647 h 288"/>
              <a:gd name="T64" fmla="*/ 2147483647 w 221"/>
              <a:gd name="T65" fmla="*/ 2147483647 h 288"/>
              <a:gd name="T66" fmla="*/ 2147483647 w 221"/>
              <a:gd name="T67" fmla="*/ 2147483647 h 288"/>
              <a:gd name="T68" fmla="*/ 2147483647 w 221"/>
              <a:gd name="T69" fmla="*/ 2147483647 h 288"/>
              <a:gd name="T70" fmla="*/ 2147483647 w 221"/>
              <a:gd name="T71" fmla="*/ 2147483647 h 288"/>
              <a:gd name="T72" fmla="*/ 2147483647 w 221"/>
              <a:gd name="T73" fmla="*/ 2147483647 h 288"/>
              <a:gd name="T74" fmla="*/ 2147483647 w 221"/>
              <a:gd name="T75" fmla="*/ 2147483647 h 2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1"/>
              <a:gd name="T115" fmla="*/ 0 h 288"/>
              <a:gd name="T116" fmla="*/ 221 w 221"/>
              <a:gd name="T117" fmla="*/ 288 h 2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1" h="288">
                <a:moveTo>
                  <a:pt x="179" y="108"/>
                </a:moveTo>
                <a:lnTo>
                  <a:pt x="186" y="115"/>
                </a:lnTo>
                <a:lnTo>
                  <a:pt x="193" y="124"/>
                </a:lnTo>
                <a:lnTo>
                  <a:pt x="197" y="133"/>
                </a:lnTo>
                <a:lnTo>
                  <a:pt x="201" y="143"/>
                </a:lnTo>
                <a:lnTo>
                  <a:pt x="202" y="153"/>
                </a:lnTo>
                <a:lnTo>
                  <a:pt x="202" y="163"/>
                </a:lnTo>
                <a:lnTo>
                  <a:pt x="199" y="174"/>
                </a:lnTo>
                <a:lnTo>
                  <a:pt x="195" y="184"/>
                </a:lnTo>
                <a:lnTo>
                  <a:pt x="187" y="194"/>
                </a:lnTo>
                <a:lnTo>
                  <a:pt x="179" y="204"/>
                </a:lnTo>
                <a:lnTo>
                  <a:pt x="170" y="212"/>
                </a:lnTo>
                <a:lnTo>
                  <a:pt x="159" y="221"/>
                </a:lnTo>
                <a:lnTo>
                  <a:pt x="150" y="229"/>
                </a:lnTo>
                <a:lnTo>
                  <a:pt x="139" y="237"/>
                </a:lnTo>
                <a:lnTo>
                  <a:pt x="129" y="246"/>
                </a:lnTo>
                <a:lnTo>
                  <a:pt x="119" y="255"/>
                </a:lnTo>
                <a:lnTo>
                  <a:pt x="116" y="258"/>
                </a:lnTo>
                <a:lnTo>
                  <a:pt x="114" y="263"/>
                </a:lnTo>
                <a:lnTo>
                  <a:pt x="112" y="267"/>
                </a:lnTo>
                <a:lnTo>
                  <a:pt x="110" y="271"/>
                </a:lnTo>
                <a:lnTo>
                  <a:pt x="109" y="276"/>
                </a:lnTo>
                <a:lnTo>
                  <a:pt x="109" y="280"/>
                </a:lnTo>
                <a:lnTo>
                  <a:pt x="110" y="284"/>
                </a:lnTo>
                <a:lnTo>
                  <a:pt x="113" y="287"/>
                </a:lnTo>
                <a:lnTo>
                  <a:pt x="117" y="288"/>
                </a:lnTo>
                <a:lnTo>
                  <a:pt x="121" y="288"/>
                </a:lnTo>
                <a:lnTo>
                  <a:pt x="125" y="287"/>
                </a:lnTo>
                <a:lnTo>
                  <a:pt x="129" y="284"/>
                </a:lnTo>
                <a:lnTo>
                  <a:pt x="139" y="272"/>
                </a:lnTo>
                <a:lnTo>
                  <a:pt x="151" y="261"/>
                </a:lnTo>
                <a:lnTo>
                  <a:pt x="162" y="250"/>
                </a:lnTo>
                <a:lnTo>
                  <a:pt x="175" y="239"/>
                </a:lnTo>
                <a:lnTo>
                  <a:pt x="186" y="229"/>
                </a:lnTo>
                <a:lnTo>
                  <a:pt x="197" y="217"/>
                </a:lnTo>
                <a:lnTo>
                  <a:pt x="207" y="204"/>
                </a:lnTo>
                <a:lnTo>
                  <a:pt x="215" y="190"/>
                </a:lnTo>
                <a:lnTo>
                  <a:pt x="220" y="174"/>
                </a:lnTo>
                <a:lnTo>
                  <a:pt x="221" y="158"/>
                </a:lnTo>
                <a:lnTo>
                  <a:pt x="218" y="142"/>
                </a:lnTo>
                <a:lnTo>
                  <a:pt x="213" y="127"/>
                </a:lnTo>
                <a:lnTo>
                  <a:pt x="204" y="112"/>
                </a:lnTo>
                <a:lnTo>
                  <a:pt x="194" y="99"/>
                </a:lnTo>
                <a:lnTo>
                  <a:pt x="181" y="87"/>
                </a:lnTo>
                <a:lnTo>
                  <a:pt x="169" y="77"/>
                </a:lnTo>
                <a:lnTo>
                  <a:pt x="159" y="69"/>
                </a:lnTo>
                <a:lnTo>
                  <a:pt x="149" y="63"/>
                </a:lnTo>
                <a:lnTo>
                  <a:pt x="137" y="55"/>
                </a:lnTo>
                <a:lnTo>
                  <a:pt x="125" y="48"/>
                </a:lnTo>
                <a:lnTo>
                  <a:pt x="114" y="40"/>
                </a:lnTo>
                <a:lnTo>
                  <a:pt x="101" y="33"/>
                </a:lnTo>
                <a:lnTo>
                  <a:pt x="89" y="27"/>
                </a:lnTo>
                <a:lnTo>
                  <a:pt x="77" y="20"/>
                </a:lnTo>
                <a:lnTo>
                  <a:pt x="66" y="15"/>
                </a:lnTo>
                <a:lnTo>
                  <a:pt x="54" y="9"/>
                </a:lnTo>
                <a:lnTo>
                  <a:pt x="42" y="6"/>
                </a:lnTo>
                <a:lnTo>
                  <a:pt x="32" y="3"/>
                </a:lnTo>
                <a:lnTo>
                  <a:pt x="22" y="1"/>
                </a:lnTo>
                <a:lnTo>
                  <a:pt x="14" y="0"/>
                </a:lnTo>
                <a:lnTo>
                  <a:pt x="7" y="1"/>
                </a:lnTo>
                <a:lnTo>
                  <a:pt x="0" y="3"/>
                </a:lnTo>
                <a:lnTo>
                  <a:pt x="8" y="5"/>
                </a:lnTo>
                <a:lnTo>
                  <a:pt x="16" y="8"/>
                </a:lnTo>
                <a:lnTo>
                  <a:pt x="26" y="13"/>
                </a:lnTo>
                <a:lnTo>
                  <a:pt x="35" y="17"/>
                </a:lnTo>
                <a:lnTo>
                  <a:pt x="47" y="22"/>
                </a:lnTo>
                <a:lnTo>
                  <a:pt x="58" y="28"/>
                </a:lnTo>
                <a:lnTo>
                  <a:pt x="71" y="34"/>
                </a:lnTo>
                <a:lnTo>
                  <a:pt x="83" y="40"/>
                </a:lnTo>
                <a:lnTo>
                  <a:pt x="96" y="48"/>
                </a:lnTo>
                <a:lnTo>
                  <a:pt x="109" y="55"/>
                </a:lnTo>
                <a:lnTo>
                  <a:pt x="121" y="64"/>
                </a:lnTo>
                <a:lnTo>
                  <a:pt x="134" y="72"/>
                </a:lnTo>
                <a:lnTo>
                  <a:pt x="146" y="81"/>
                </a:lnTo>
                <a:lnTo>
                  <a:pt x="158" y="90"/>
                </a:lnTo>
                <a:lnTo>
                  <a:pt x="169" y="98"/>
                </a:lnTo>
                <a:lnTo>
                  <a:pt x="179" y="108"/>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29" name="Freeform 295"/>
          <p:cNvSpPr>
            <a:spLocks/>
          </p:cNvSpPr>
          <p:nvPr/>
        </p:nvSpPr>
        <p:spPr bwMode="auto">
          <a:xfrm>
            <a:off x="7208838" y="5384800"/>
            <a:ext cx="14287" cy="39688"/>
          </a:xfrm>
          <a:custGeom>
            <a:avLst/>
            <a:gdLst>
              <a:gd name="T0" fmla="*/ 2147483647 w 74"/>
              <a:gd name="T1" fmla="*/ 2147483647 h 174"/>
              <a:gd name="T2" fmla="*/ 2147483647 w 74"/>
              <a:gd name="T3" fmla="*/ 2147483647 h 174"/>
              <a:gd name="T4" fmla="*/ 2147483647 w 74"/>
              <a:gd name="T5" fmla="*/ 2147483647 h 174"/>
              <a:gd name="T6" fmla="*/ 2147483647 w 74"/>
              <a:gd name="T7" fmla="*/ 2147483647 h 174"/>
              <a:gd name="T8" fmla="*/ 2147483647 w 74"/>
              <a:gd name="T9" fmla="*/ 0 h 174"/>
              <a:gd name="T10" fmla="*/ 2147483647 w 74"/>
              <a:gd name="T11" fmla="*/ 2147483647 h 174"/>
              <a:gd name="T12" fmla="*/ 2147483647 w 74"/>
              <a:gd name="T13" fmla="*/ 2147483647 h 174"/>
              <a:gd name="T14" fmla="*/ 0 w 74"/>
              <a:gd name="T15" fmla="*/ 2147483647 h 174"/>
              <a:gd name="T16" fmla="*/ 0 w 74"/>
              <a:gd name="T17" fmla="*/ 2147483647 h 174"/>
              <a:gd name="T18" fmla="*/ 2147483647 w 74"/>
              <a:gd name="T19" fmla="*/ 2147483647 h 174"/>
              <a:gd name="T20" fmla="*/ 2147483647 w 74"/>
              <a:gd name="T21" fmla="*/ 2147483647 h 174"/>
              <a:gd name="T22" fmla="*/ 2147483647 w 74"/>
              <a:gd name="T23" fmla="*/ 2147483647 h 174"/>
              <a:gd name="T24" fmla="*/ 2147483647 w 74"/>
              <a:gd name="T25" fmla="*/ 2147483647 h 174"/>
              <a:gd name="T26" fmla="*/ 2147483647 w 74"/>
              <a:gd name="T27" fmla="*/ 2147483647 h 174"/>
              <a:gd name="T28" fmla="*/ 2147483647 w 74"/>
              <a:gd name="T29" fmla="*/ 2147483647 h 174"/>
              <a:gd name="T30" fmla="*/ 2147483647 w 74"/>
              <a:gd name="T31" fmla="*/ 2147483647 h 174"/>
              <a:gd name="T32" fmla="*/ 2147483647 w 74"/>
              <a:gd name="T33" fmla="*/ 2147483647 h 174"/>
              <a:gd name="T34" fmla="*/ 2147483647 w 74"/>
              <a:gd name="T35" fmla="*/ 2147483647 h 174"/>
              <a:gd name="T36" fmla="*/ 2147483647 w 74"/>
              <a:gd name="T37" fmla="*/ 2147483647 h 174"/>
              <a:gd name="T38" fmla="*/ 2147483647 w 74"/>
              <a:gd name="T39" fmla="*/ 2147483647 h 174"/>
              <a:gd name="T40" fmla="*/ 2147483647 w 74"/>
              <a:gd name="T41" fmla="*/ 2147483647 h 174"/>
              <a:gd name="T42" fmla="*/ 2147483647 w 74"/>
              <a:gd name="T43" fmla="*/ 2147483647 h 174"/>
              <a:gd name="T44" fmla="*/ 2147483647 w 74"/>
              <a:gd name="T45" fmla="*/ 2147483647 h 174"/>
              <a:gd name="T46" fmla="*/ 2147483647 w 74"/>
              <a:gd name="T47" fmla="*/ 2147483647 h 174"/>
              <a:gd name="T48" fmla="*/ 2147483647 w 74"/>
              <a:gd name="T49" fmla="*/ 2147483647 h 1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174"/>
              <a:gd name="T77" fmla="*/ 74 w 74"/>
              <a:gd name="T78" fmla="*/ 174 h 1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174">
                <a:moveTo>
                  <a:pt x="28" y="12"/>
                </a:moveTo>
                <a:lnTo>
                  <a:pt x="26" y="7"/>
                </a:lnTo>
                <a:lnTo>
                  <a:pt x="23" y="3"/>
                </a:lnTo>
                <a:lnTo>
                  <a:pt x="17" y="1"/>
                </a:lnTo>
                <a:lnTo>
                  <a:pt x="12" y="0"/>
                </a:lnTo>
                <a:lnTo>
                  <a:pt x="7" y="2"/>
                </a:lnTo>
                <a:lnTo>
                  <a:pt x="3" y="5"/>
                </a:lnTo>
                <a:lnTo>
                  <a:pt x="0" y="10"/>
                </a:lnTo>
                <a:lnTo>
                  <a:pt x="0" y="16"/>
                </a:lnTo>
                <a:lnTo>
                  <a:pt x="5" y="39"/>
                </a:lnTo>
                <a:lnTo>
                  <a:pt x="13" y="66"/>
                </a:lnTo>
                <a:lnTo>
                  <a:pt x="24" y="92"/>
                </a:lnTo>
                <a:lnTo>
                  <a:pt x="36" y="118"/>
                </a:lnTo>
                <a:lnTo>
                  <a:pt x="49" y="141"/>
                </a:lnTo>
                <a:lnTo>
                  <a:pt x="61" y="159"/>
                </a:lnTo>
                <a:lnTo>
                  <a:pt x="69" y="171"/>
                </a:lnTo>
                <a:lnTo>
                  <a:pt x="74" y="174"/>
                </a:lnTo>
                <a:lnTo>
                  <a:pt x="72" y="162"/>
                </a:lnTo>
                <a:lnTo>
                  <a:pt x="67" y="147"/>
                </a:lnTo>
                <a:lnTo>
                  <a:pt x="61" y="128"/>
                </a:lnTo>
                <a:lnTo>
                  <a:pt x="53" y="105"/>
                </a:lnTo>
                <a:lnTo>
                  <a:pt x="46" y="82"/>
                </a:lnTo>
                <a:lnTo>
                  <a:pt x="38" y="58"/>
                </a:lnTo>
                <a:lnTo>
                  <a:pt x="32" y="35"/>
                </a:lnTo>
                <a:lnTo>
                  <a:pt x="28" y="1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30" name="Freeform 296"/>
          <p:cNvSpPr>
            <a:spLocks/>
          </p:cNvSpPr>
          <p:nvPr/>
        </p:nvSpPr>
        <p:spPr bwMode="auto">
          <a:xfrm>
            <a:off x="7202488" y="5364163"/>
            <a:ext cx="7937" cy="19050"/>
          </a:xfrm>
          <a:custGeom>
            <a:avLst/>
            <a:gdLst>
              <a:gd name="T0" fmla="*/ 2147483647 w 39"/>
              <a:gd name="T1" fmla="*/ 2147483647 h 87"/>
              <a:gd name="T2" fmla="*/ 2147483647 w 39"/>
              <a:gd name="T3" fmla="*/ 2147483647 h 87"/>
              <a:gd name="T4" fmla="*/ 2147483647 w 39"/>
              <a:gd name="T5" fmla="*/ 2147483647 h 87"/>
              <a:gd name="T6" fmla="*/ 2147483647 w 39"/>
              <a:gd name="T7" fmla="*/ 0 h 87"/>
              <a:gd name="T8" fmla="*/ 2147483647 w 39"/>
              <a:gd name="T9" fmla="*/ 0 h 87"/>
              <a:gd name="T10" fmla="*/ 2147483647 w 39"/>
              <a:gd name="T11" fmla="*/ 2147483647 h 87"/>
              <a:gd name="T12" fmla="*/ 2147483647 w 39"/>
              <a:gd name="T13" fmla="*/ 2147483647 h 87"/>
              <a:gd name="T14" fmla="*/ 0 w 39"/>
              <a:gd name="T15" fmla="*/ 2147483647 h 87"/>
              <a:gd name="T16" fmla="*/ 0 w 39"/>
              <a:gd name="T17" fmla="*/ 2147483647 h 87"/>
              <a:gd name="T18" fmla="*/ 0 w 39"/>
              <a:gd name="T19" fmla="*/ 2147483647 h 87"/>
              <a:gd name="T20" fmla="*/ 2147483647 w 39"/>
              <a:gd name="T21" fmla="*/ 2147483647 h 87"/>
              <a:gd name="T22" fmla="*/ 2147483647 w 39"/>
              <a:gd name="T23" fmla="*/ 2147483647 h 87"/>
              <a:gd name="T24" fmla="*/ 2147483647 w 39"/>
              <a:gd name="T25" fmla="*/ 2147483647 h 87"/>
              <a:gd name="T26" fmla="*/ 2147483647 w 39"/>
              <a:gd name="T27" fmla="*/ 2147483647 h 87"/>
              <a:gd name="T28" fmla="*/ 2147483647 w 39"/>
              <a:gd name="T29" fmla="*/ 2147483647 h 87"/>
              <a:gd name="T30" fmla="*/ 2147483647 w 39"/>
              <a:gd name="T31" fmla="*/ 2147483647 h 87"/>
              <a:gd name="T32" fmla="*/ 2147483647 w 39"/>
              <a:gd name="T33" fmla="*/ 2147483647 h 87"/>
              <a:gd name="T34" fmla="*/ 2147483647 w 39"/>
              <a:gd name="T35" fmla="*/ 2147483647 h 87"/>
              <a:gd name="T36" fmla="*/ 2147483647 w 39"/>
              <a:gd name="T37" fmla="*/ 2147483647 h 87"/>
              <a:gd name="T38" fmla="*/ 2147483647 w 39"/>
              <a:gd name="T39" fmla="*/ 2147483647 h 87"/>
              <a:gd name="T40" fmla="*/ 2147483647 w 39"/>
              <a:gd name="T41" fmla="*/ 2147483647 h 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87"/>
              <a:gd name="T65" fmla="*/ 39 w 39"/>
              <a:gd name="T66" fmla="*/ 87 h 8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87">
                <a:moveTo>
                  <a:pt x="20" y="9"/>
                </a:moveTo>
                <a:lnTo>
                  <a:pt x="19" y="5"/>
                </a:lnTo>
                <a:lnTo>
                  <a:pt x="16" y="2"/>
                </a:lnTo>
                <a:lnTo>
                  <a:pt x="13" y="0"/>
                </a:lnTo>
                <a:lnTo>
                  <a:pt x="8" y="0"/>
                </a:lnTo>
                <a:lnTo>
                  <a:pt x="5" y="1"/>
                </a:lnTo>
                <a:lnTo>
                  <a:pt x="2" y="3"/>
                </a:lnTo>
                <a:lnTo>
                  <a:pt x="0" y="6"/>
                </a:lnTo>
                <a:lnTo>
                  <a:pt x="0" y="10"/>
                </a:lnTo>
                <a:lnTo>
                  <a:pt x="0" y="22"/>
                </a:lnTo>
                <a:lnTo>
                  <a:pt x="3" y="35"/>
                </a:lnTo>
                <a:lnTo>
                  <a:pt x="7" y="48"/>
                </a:lnTo>
                <a:lnTo>
                  <a:pt x="13" y="60"/>
                </a:lnTo>
                <a:lnTo>
                  <a:pt x="19" y="72"/>
                </a:lnTo>
                <a:lnTo>
                  <a:pt x="25" y="81"/>
                </a:lnTo>
                <a:lnTo>
                  <a:pt x="33" y="86"/>
                </a:lnTo>
                <a:lnTo>
                  <a:pt x="38" y="87"/>
                </a:lnTo>
                <a:lnTo>
                  <a:pt x="39" y="70"/>
                </a:lnTo>
                <a:lnTo>
                  <a:pt x="34" y="50"/>
                </a:lnTo>
                <a:lnTo>
                  <a:pt x="27" y="29"/>
                </a:lnTo>
                <a:lnTo>
                  <a:pt x="20" y="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31" name="Freeform 297"/>
          <p:cNvSpPr>
            <a:spLocks/>
          </p:cNvSpPr>
          <p:nvPr/>
        </p:nvSpPr>
        <p:spPr bwMode="auto">
          <a:xfrm>
            <a:off x="7196138" y="5349875"/>
            <a:ext cx="6350" cy="11113"/>
          </a:xfrm>
          <a:custGeom>
            <a:avLst/>
            <a:gdLst>
              <a:gd name="T0" fmla="*/ 2147483647 w 34"/>
              <a:gd name="T1" fmla="*/ 2147483647 h 51"/>
              <a:gd name="T2" fmla="*/ 2147483647 w 34"/>
              <a:gd name="T3" fmla="*/ 2147483647 h 51"/>
              <a:gd name="T4" fmla="*/ 2147483647 w 34"/>
              <a:gd name="T5" fmla="*/ 2147483647 h 51"/>
              <a:gd name="T6" fmla="*/ 2147483647 w 34"/>
              <a:gd name="T7" fmla="*/ 2147483647 h 51"/>
              <a:gd name="T8" fmla="*/ 2147483647 w 34"/>
              <a:gd name="T9" fmla="*/ 2147483647 h 51"/>
              <a:gd name="T10" fmla="*/ 2147483647 w 34"/>
              <a:gd name="T11" fmla="*/ 2147483647 h 51"/>
              <a:gd name="T12" fmla="*/ 2147483647 w 34"/>
              <a:gd name="T13" fmla="*/ 2147483647 h 51"/>
              <a:gd name="T14" fmla="*/ 2147483647 w 34"/>
              <a:gd name="T15" fmla="*/ 0 h 51"/>
              <a:gd name="T16" fmla="*/ 2147483647 w 34"/>
              <a:gd name="T17" fmla="*/ 0 h 51"/>
              <a:gd name="T18" fmla="*/ 2147483647 w 34"/>
              <a:gd name="T19" fmla="*/ 2147483647 h 51"/>
              <a:gd name="T20" fmla="*/ 2147483647 w 34"/>
              <a:gd name="T21" fmla="*/ 2147483647 h 51"/>
              <a:gd name="T22" fmla="*/ 0 w 34"/>
              <a:gd name="T23" fmla="*/ 2147483647 h 51"/>
              <a:gd name="T24" fmla="*/ 0 w 34"/>
              <a:gd name="T25" fmla="*/ 2147483647 h 51"/>
              <a:gd name="T26" fmla="*/ 2147483647 w 34"/>
              <a:gd name="T27" fmla="*/ 2147483647 h 51"/>
              <a:gd name="T28" fmla="*/ 2147483647 w 34"/>
              <a:gd name="T29" fmla="*/ 2147483647 h 51"/>
              <a:gd name="T30" fmla="*/ 2147483647 w 34"/>
              <a:gd name="T31" fmla="*/ 2147483647 h 51"/>
              <a:gd name="T32" fmla="*/ 2147483647 w 34"/>
              <a:gd name="T33" fmla="*/ 2147483647 h 51"/>
              <a:gd name="T34" fmla="*/ 2147483647 w 34"/>
              <a:gd name="T35" fmla="*/ 2147483647 h 51"/>
              <a:gd name="T36" fmla="*/ 2147483647 w 34"/>
              <a:gd name="T37" fmla="*/ 2147483647 h 51"/>
              <a:gd name="T38" fmla="*/ 2147483647 w 34"/>
              <a:gd name="T39" fmla="*/ 2147483647 h 51"/>
              <a:gd name="T40" fmla="*/ 2147483647 w 34"/>
              <a:gd name="T41" fmla="*/ 2147483647 h 51"/>
              <a:gd name="T42" fmla="*/ 2147483647 w 34"/>
              <a:gd name="T43" fmla="*/ 2147483647 h 51"/>
              <a:gd name="T44" fmla="*/ 2147483647 w 34"/>
              <a:gd name="T45" fmla="*/ 2147483647 h 51"/>
              <a:gd name="T46" fmla="*/ 2147483647 w 34"/>
              <a:gd name="T47" fmla="*/ 2147483647 h 51"/>
              <a:gd name="T48" fmla="*/ 2147483647 w 34"/>
              <a:gd name="T49" fmla="*/ 2147483647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
              <a:gd name="T76" fmla="*/ 0 h 51"/>
              <a:gd name="T77" fmla="*/ 34 w 34"/>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 h="51">
                <a:moveTo>
                  <a:pt x="18" y="7"/>
                </a:moveTo>
                <a:lnTo>
                  <a:pt x="18" y="8"/>
                </a:lnTo>
                <a:lnTo>
                  <a:pt x="17" y="5"/>
                </a:lnTo>
                <a:lnTo>
                  <a:pt x="14" y="1"/>
                </a:lnTo>
                <a:lnTo>
                  <a:pt x="11" y="0"/>
                </a:lnTo>
                <a:lnTo>
                  <a:pt x="7" y="0"/>
                </a:lnTo>
                <a:lnTo>
                  <a:pt x="4" y="1"/>
                </a:lnTo>
                <a:lnTo>
                  <a:pt x="1" y="5"/>
                </a:lnTo>
                <a:lnTo>
                  <a:pt x="0" y="8"/>
                </a:lnTo>
                <a:lnTo>
                  <a:pt x="0" y="11"/>
                </a:lnTo>
                <a:lnTo>
                  <a:pt x="1" y="16"/>
                </a:lnTo>
                <a:lnTo>
                  <a:pt x="4" y="23"/>
                </a:lnTo>
                <a:lnTo>
                  <a:pt x="8" y="30"/>
                </a:lnTo>
                <a:lnTo>
                  <a:pt x="13" y="37"/>
                </a:lnTo>
                <a:lnTo>
                  <a:pt x="18" y="43"/>
                </a:lnTo>
                <a:lnTo>
                  <a:pt x="25" y="47"/>
                </a:lnTo>
                <a:lnTo>
                  <a:pt x="30" y="51"/>
                </a:lnTo>
                <a:lnTo>
                  <a:pt x="34" y="51"/>
                </a:lnTo>
                <a:lnTo>
                  <a:pt x="33" y="40"/>
                </a:lnTo>
                <a:lnTo>
                  <a:pt x="29" y="27"/>
                </a:lnTo>
                <a:lnTo>
                  <a:pt x="23" y="15"/>
                </a:lnTo>
                <a:lnTo>
                  <a:pt x="18" y="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32" name="Freeform 298"/>
          <p:cNvSpPr>
            <a:spLocks/>
          </p:cNvSpPr>
          <p:nvPr/>
        </p:nvSpPr>
        <p:spPr bwMode="auto">
          <a:xfrm>
            <a:off x="7189788" y="5340350"/>
            <a:ext cx="9525" cy="6350"/>
          </a:xfrm>
          <a:custGeom>
            <a:avLst/>
            <a:gdLst>
              <a:gd name="T0" fmla="*/ 2147483647 w 46"/>
              <a:gd name="T1" fmla="*/ 2147483647 h 33"/>
              <a:gd name="T2" fmla="*/ 2147483647 w 46"/>
              <a:gd name="T3" fmla="*/ 2147483647 h 33"/>
              <a:gd name="T4" fmla="*/ 2147483647 w 46"/>
              <a:gd name="T5" fmla="*/ 2147483647 h 33"/>
              <a:gd name="T6" fmla="*/ 2147483647 w 46"/>
              <a:gd name="T7" fmla="*/ 2147483647 h 33"/>
              <a:gd name="T8" fmla="*/ 2147483647 w 46"/>
              <a:gd name="T9" fmla="*/ 2147483647 h 33"/>
              <a:gd name="T10" fmla="*/ 2147483647 w 46"/>
              <a:gd name="T11" fmla="*/ 2147483647 h 33"/>
              <a:gd name="T12" fmla="*/ 2147483647 w 46"/>
              <a:gd name="T13" fmla="*/ 2147483647 h 33"/>
              <a:gd name="T14" fmla="*/ 2147483647 w 46"/>
              <a:gd name="T15" fmla="*/ 0 h 33"/>
              <a:gd name="T16" fmla="*/ 2147483647 w 46"/>
              <a:gd name="T17" fmla="*/ 0 h 33"/>
              <a:gd name="T18" fmla="*/ 2147483647 w 46"/>
              <a:gd name="T19" fmla="*/ 0 h 33"/>
              <a:gd name="T20" fmla="*/ 2147483647 w 46"/>
              <a:gd name="T21" fmla="*/ 2147483647 h 33"/>
              <a:gd name="T22" fmla="*/ 2147483647 w 46"/>
              <a:gd name="T23" fmla="*/ 2147483647 h 33"/>
              <a:gd name="T24" fmla="*/ 2147483647 w 46"/>
              <a:gd name="T25" fmla="*/ 2147483647 h 33"/>
              <a:gd name="T26" fmla="*/ 2147483647 w 46"/>
              <a:gd name="T27" fmla="*/ 2147483647 h 33"/>
              <a:gd name="T28" fmla="*/ 2147483647 w 46"/>
              <a:gd name="T29" fmla="*/ 2147483647 h 33"/>
              <a:gd name="T30" fmla="*/ 0 w 46"/>
              <a:gd name="T31" fmla="*/ 2147483647 h 33"/>
              <a:gd name="T32" fmla="*/ 0 w 46"/>
              <a:gd name="T33" fmla="*/ 2147483647 h 33"/>
              <a:gd name="T34" fmla="*/ 2147483647 w 46"/>
              <a:gd name="T35" fmla="*/ 2147483647 h 33"/>
              <a:gd name="T36" fmla="*/ 2147483647 w 46"/>
              <a:gd name="T37" fmla="*/ 2147483647 h 33"/>
              <a:gd name="T38" fmla="*/ 2147483647 w 46"/>
              <a:gd name="T39" fmla="*/ 2147483647 h 33"/>
              <a:gd name="T40" fmla="*/ 2147483647 w 46"/>
              <a:gd name="T41" fmla="*/ 2147483647 h 33"/>
              <a:gd name="T42" fmla="*/ 2147483647 w 46"/>
              <a:gd name="T43" fmla="*/ 2147483647 h 33"/>
              <a:gd name="T44" fmla="*/ 2147483647 w 46"/>
              <a:gd name="T45" fmla="*/ 2147483647 h 33"/>
              <a:gd name="T46" fmla="*/ 2147483647 w 46"/>
              <a:gd name="T47" fmla="*/ 2147483647 h 33"/>
              <a:gd name="T48" fmla="*/ 2147483647 w 46"/>
              <a:gd name="T49" fmla="*/ 2147483647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3"/>
              <a:gd name="T77" fmla="*/ 46 w 46"/>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3">
                <a:moveTo>
                  <a:pt x="37" y="24"/>
                </a:moveTo>
                <a:lnTo>
                  <a:pt x="41" y="22"/>
                </a:lnTo>
                <a:lnTo>
                  <a:pt x="45" y="19"/>
                </a:lnTo>
                <a:lnTo>
                  <a:pt x="46" y="15"/>
                </a:lnTo>
                <a:lnTo>
                  <a:pt x="46" y="10"/>
                </a:lnTo>
                <a:lnTo>
                  <a:pt x="44" y="5"/>
                </a:lnTo>
                <a:lnTo>
                  <a:pt x="41" y="2"/>
                </a:lnTo>
                <a:lnTo>
                  <a:pt x="37" y="0"/>
                </a:lnTo>
                <a:lnTo>
                  <a:pt x="32" y="0"/>
                </a:lnTo>
                <a:lnTo>
                  <a:pt x="29" y="0"/>
                </a:lnTo>
                <a:lnTo>
                  <a:pt x="25" y="1"/>
                </a:lnTo>
                <a:lnTo>
                  <a:pt x="19" y="3"/>
                </a:lnTo>
                <a:lnTo>
                  <a:pt x="12" y="7"/>
                </a:lnTo>
                <a:lnTo>
                  <a:pt x="5" y="14"/>
                </a:lnTo>
                <a:lnTo>
                  <a:pt x="2" y="20"/>
                </a:lnTo>
                <a:lnTo>
                  <a:pt x="0" y="26"/>
                </a:lnTo>
                <a:lnTo>
                  <a:pt x="0" y="29"/>
                </a:lnTo>
                <a:lnTo>
                  <a:pt x="3" y="31"/>
                </a:lnTo>
                <a:lnTo>
                  <a:pt x="7" y="33"/>
                </a:lnTo>
                <a:lnTo>
                  <a:pt x="12" y="33"/>
                </a:lnTo>
                <a:lnTo>
                  <a:pt x="16" y="33"/>
                </a:lnTo>
                <a:lnTo>
                  <a:pt x="21" y="31"/>
                </a:lnTo>
                <a:lnTo>
                  <a:pt x="26" y="30"/>
                </a:lnTo>
                <a:lnTo>
                  <a:pt x="32" y="28"/>
                </a:lnTo>
                <a:lnTo>
                  <a:pt x="37" y="2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33" name="Freeform 299"/>
          <p:cNvSpPr>
            <a:spLocks/>
          </p:cNvSpPr>
          <p:nvPr/>
        </p:nvSpPr>
        <p:spPr bwMode="auto">
          <a:xfrm>
            <a:off x="7146925" y="5327650"/>
            <a:ext cx="36513" cy="49213"/>
          </a:xfrm>
          <a:custGeom>
            <a:avLst/>
            <a:gdLst>
              <a:gd name="T0" fmla="*/ 2147483647 w 177"/>
              <a:gd name="T1" fmla="*/ 2147483647 h 219"/>
              <a:gd name="T2" fmla="*/ 2147483647 w 177"/>
              <a:gd name="T3" fmla="*/ 2147483647 h 219"/>
              <a:gd name="T4" fmla="*/ 2147483647 w 177"/>
              <a:gd name="T5" fmla="*/ 2147483647 h 219"/>
              <a:gd name="T6" fmla="*/ 2147483647 w 177"/>
              <a:gd name="T7" fmla="*/ 2147483647 h 219"/>
              <a:gd name="T8" fmla="*/ 2147483647 w 177"/>
              <a:gd name="T9" fmla="*/ 2147483647 h 219"/>
              <a:gd name="T10" fmla="*/ 2147483647 w 177"/>
              <a:gd name="T11" fmla="*/ 2147483647 h 219"/>
              <a:gd name="T12" fmla="*/ 2147483647 w 177"/>
              <a:gd name="T13" fmla="*/ 2147483647 h 219"/>
              <a:gd name="T14" fmla="*/ 2147483647 w 177"/>
              <a:gd name="T15" fmla="*/ 2147483647 h 219"/>
              <a:gd name="T16" fmla="*/ 0 w 177"/>
              <a:gd name="T17" fmla="*/ 2147483647 h 219"/>
              <a:gd name="T18" fmla="*/ 2147483647 w 177"/>
              <a:gd name="T19" fmla="*/ 2147483647 h 219"/>
              <a:gd name="T20" fmla="*/ 2147483647 w 177"/>
              <a:gd name="T21" fmla="*/ 2147483647 h 219"/>
              <a:gd name="T22" fmla="*/ 2147483647 w 177"/>
              <a:gd name="T23" fmla="*/ 2147483647 h 219"/>
              <a:gd name="T24" fmla="*/ 2147483647 w 177"/>
              <a:gd name="T25" fmla="*/ 2147483647 h 219"/>
              <a:gd name="T26" fmla="*/ 2147483647 w 177"/>
              <a:gd name="T27" fmla="*/ 2147483647 h 219"/>
              <a:gd name="T28" fmla="*/ 2147483647 w 177"/>
              <a:gd name="T29" fmla="*/ 2147483647 h 219"/>
              <a:gd name="T30" fmla="*/ 2147483647 w 177"/>
              <a:gd name="T31" fmla="*/ 2147483647 h 219"/>
              <a:gd name="T32" fmla="*/ 2147483647 w 177"/>
              <a:gd name="T33" fmla="*/ 2147483647 h 219"/>
              <a:gd name="T34" fmla="*/ 2147483647 w 177"/>
              <a:gd name="T35" fmla="*/ 2147483647 h 219"/>
              <a:gd name="T36" fmla="*/ 2147483647 w 177"/>
              <a:gd name="T37" fmla="*/ 2147483647 h 219"/>
              <a:gd name="T38" fmla="*/ 2147483647 w 177"/>
              <a:gd name="T39" fmla="*/ 2147483647 h 219"/>
              <a:gd name="T40" fmla="*/ 2147483647 w 177"/>
              <a:gd name="T41" fmla="*/ 2147483647 h 219"/>
              <a:gd name="T42" fmla="*/ 2147483647 w 177"/>
              <a:gd name="T43" fmla="*/ 2147483647 h 219"/>
              <a:gd name="T44" fmla="*/ 2147483647 w 177"/>
              <a:gd name="T45" fmla="*/ 2147483647 h 219"/>
              <a:gd name="T46" fmla="*/ 2147483647 w 177"/>
              <a:gd name="T47" fmla="*/ 2147483647 h 219"/>
              <a:gd name="T48" fmla="*/ 2147483647 w 177"/>
              <a:gd name="T49" fmla="*/ 2147483647 h 219"/>
              <a:gd name="T50" fmla="*/ 2147483647 w 177"/>
              <a:gd name="T51" fmla="*/ 2147483647 h 219"/>
              <a:gd name="T52" fmla="*/ 2147483647 w 177"/>
              <a:gd name="T53" fmla="*/ 2147483647 h 219"/>
              <a:gd name="T54" fmla="*/ 2147483647 w 177"/>
              <a:gd name="T55" fmla="*/ 2147483647 h 219"/>
              <a:gd name="T56" fmla="*/ 2147483647 w 177"/>
              <a:gd name="T57" fmla="*/ 2147483647 h 219"/>
              <a:gd name="T58" fmla="*/ 2147483647 w 177"/>
              <a:gd name="T59" fmla="*/ 2147483647 h 219"/>
              <a:gd name="T60" fmla="*/ 2147483647 w 177"/>
              <a:gd name="T61" fmla="*/ 2147483647 h 219"/>
              <a:gd name="T62" fmla="*/ 2147483647 w 177"/>
              <a:gd name="T63" fmla="*/ 2147483647 h 219"/>
              <a:gd name="T64" fmla="*/ 2147483647 w 177"/>
              <a:gd name="T65" fmla="*/ 2147483647 h 219"/>
              <a:gd name="T66" fmla="*/ 2147483647 w 177"/>
              <a:gd name="T67" fmla="*/ 2147483647 h 219"/>
              <a:gd name="T68" fmla="*/ 2147483647 w 177"/>
              <a:gd name="T69" fmla="*/ 2147483647 h 219"/>
              <a:gd name="T70" fmla="*/ 2147483647 w 177"/>
              <a:gd name="T71" fmla="*/ 2147483647 h 219"/>
              <a:gd name="T72" fmla="*/ 2147483647 w 177"/>
              <a:gd name="T73" fmla="*/ 2147483647 h 219"/>
              <a:gd name="T74" fmla="*/ 2147483647 w 177"/>
              <a:gd name="T75" fmla="*/ 2147483647 h 219"/>
              <a:gd name="T76" fmla="*/ 2147483647 w 177"/>
              <a:gd name="T77" fmla="*/ 2147483647 h 219"/>
              <a:gd name="T78" fmla="*/ 2147483647 w 177"/>
              <a:gd name="T79" fmla="*/ 2147483647 h 219"/>
              <a:gd name="T80" fmla="*/ 2147483647 w 177"/>
              <a:gd name="T81" fmla="*/ 2147483647 h 219"/>
              <a:gd name="T82" fmla="*/ 2147483647 w 177"/>
              <a:gd name="T83" fmla="*/ 2147483647 h 219"/>
              <a:gd name="T84" fmla="*/ 2147483647 w 177"/>
              <a:gd name="T85" fmla="*/ 2147483647 h 219"/>
              <a:gd name="T86" fmla="*/ 2147483647 w 177"/>
              <a:gd name="T87" fmla="*/ 2147483647 h 219"/>
              <a:gd name="T88" fmla="*/ 2147483647 w 177"/>
              <a:gd name="T89" fmla="*/ 2147483647 h 219"/>
              <a:gd name="T90" fmla="*/ 2147483647 w 177"/>
              <a:gd name="T91" fmla="*/ 2147483647 h 219"/>
              <a:gd name="T92" fmla="*/ 2147483647 w 177"/>
              <a:gd name="T93" fmla="*/ 2147483647 h 219"/>
              <a:gd name="T94" fmla="*/ 2147483647 w 177"/>
              <a:gd name="T95" fmla="*/ 2147483647 h 219"/>
              <a:gd name="T96" fmla="*/ 2147483647 w 177"/>
              <a:gd name="T97" fmla="*/ 2147483647 h 219"/>
              <a:gd name="T98" fmla="*/ 2147483647 w 177"/>
              <a:gd name="T99" fmla="*/ 2147483647 h 219"/>
              <a:gd name="T100" fmla="*/ 2147483647 w 177"/>
              <a:gd name="T101" fmla="*/ 2147483647 h 219"/>
              <a:gd name="T102" fmla="*/ 2147483647 w 177"/>
              <a:gd name="T103" fmla="*/ 2147483647 h 219"/>
              <a:gd name="T104" fmla="*/ 2147483647 w 177"/>
              <a:gd name="T105" fmla="*/ 2147483647 h 219"/>
              <a:gd name="T106" fmla="*/ 2147483647 w 177"/>
              <a:gd name="T107" fmla="*/ 2147483647 h 219"/>
              <a:gd name="T108" fmla="*/ 2147483647 w 177"/>
              <a:gd name="T109" fmla="*/ 0 h 219"/>
              <a:gd name="T110" fmla="*/ 2147483647 w 177"/>
              <a:gd name="T111" fmla="*/ 2147483647 h 219"/>
              <a:gd name="T112" fmla="*/ 2147483647 w 177"/>
              <a:gd name="T113" fmla="*/ 2147483647 h 219"/>
              <a:gd name="T114" fmla="*/ 2147483647 w 177"/>
              <a:gd name="T115" fmla="*/ 2147483647 h 219"/>
              <a:gd name="T116" fmla="*/ 2147483647 w 177"/>
              <a:gd name="T117" fmla="*/ 2147483647 h 219"/>
              <a:gd name="T118" fmla="*/ 2147483647 w 177"/>
              <a:gd name="T119" fmla="*/ 2147483647 h 219"/>
              <a:gd name="T120" fmla="*/ 2147483647 w 177"/>
              <a:gd name="T121" fmla="*/ 2147483647 h 2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7"/>
              <a:gd name="T184" fmla="*/ 0 h 219"/>
              <a:gd name="T185" fmla="*/ 177 w 177"/>
              <a:gd name="T186" fmla="*/ 219 h 2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7" h="219">
                <a:moveTo>
                  <a:pt x="65" y="33"/>
                </a:moveTo>
                <a:lnTo>
                  <a:pt x="52" y="43"/>
                </a:lnTo>
                <a:lnTo>
                  <a:pt x="41" y="54"/>
                </a:lnTo>
                <a:lnTo>
                  <a:pt x="29" y="66"/>
                </a:lnTo>
                <a:lnTo>
                  <a:pt x="20" y="79"/>
                </a:lnTo>
                <a:lnTo>
                  <a:pt x="12" y="93"/>
                </a:lnTo>
                <a:lnTo>
                  <a:pt x="6" y="107"/>
                </a:lnTo>
                <a:lnTo>
                  <a:pt x="2" y="121"/>
                </a:lnTo>
                <a:lnTo>
                  <a:pt x="0" y="136"/>
                </a:lnTo>
                <a:lnTo>
                  <a:pt x="2" y="158"/>
                </a:lnTo>
                <a:lnTo>
                  <a:pt x="10" y="177"/>
                </a:lnTo>
                <a:lnTo>
                  <a:pt x="23" y="193"/>
                </a:lnTo>
                <a:lnTo>
                  <a:pt x="38" y="204"/>
                </a:lnTo>
                <a:lnTo>
                  <a:pt x="57" y="213"/>
                </a:lnTo>
                <a:lnTo>
                  <a:pt x="78" y="218"/>
                </a:lnTo>
                <a:lnTo>
                  <a:pt x="98" y="219"/>
                </a:lnTo>
                <a:lnTo>
                  <a:pt x="118" y="216"/>
                </a:lnTo>
                <a:lnTo>
                  <a:pt x="123" y="216"/>
                </a:lnTo>
                <a:lnTo>
                  <a:pt x="127" y="214"/>
                </a:lnTo>
                <a:lnTo>
                  <a:pt x="130" y="210"/>
                </a:lnTo>
                <a:lnTo>
                  <a:pt x="131" y="205"/>
                </a:lnTo>
                <a:lnTo>
                  <a:pt x="130" y="203"/>
                </a:lnTo>
                <a:lnTo>
                  <a:pt x="127" y="203"/>
                </a:lnTo>
                <a:lnTo>
                  <a:pt x="123" y="202"/>
                </a:lnTo>
                <a:lnTo>
                  <a:pt x="117" y="202"/>
                </a:lnTo>
                <a:lnTo>
                  <a:pt x="111" y="202"/>
                </a:lnTo>
                <a:lnTo>
                  <a:pt x="106" y="202"/>
                </a:lnTo>
                <a:lnTo>
                  <a:pt x="100" y="202"/>
                </a:lnTo>
                <a:lnTo>
                  <a:pt x="97" y="202"/>
                </a:lnTo>
                <a:lnTo>
                  <a:pt x="87" y="201"/>
                </a:lnTo>
                <a:lnTo>
                  <a:pt x="77" y="200"/>
                </a:lnTo>
                <a:lnTo>
                  <a:pt x="67" y="199"/>
                </a:lnTo>
                <a:lnTo>
                  <a:pt x="56" y="196"/>
                </a:lnTo>
                <a:lnTo>
                  <a:pt x="46" y="193"/>
                </a:lnTo>
                <a:lnTo>
                  <a:pt x="35" y="185"/>
                </a:lnTo>
                <a:lnTo>
                  <a:pt x="26" y="175"/>
                </a:lnTo>
                <a:lnTo>
                  <a:pt x="15" y="162"/>
                </a:lnTo>
                <a:lnTo>
                  <a:pt x="13" y="146"/>
                </a:lnTo>
                <a:lnTo>
                  <a:pt x="14" y="131"/>
                </a:lnTo>
                <a:lnTo>
                  <a:pt x="19" y="116"/>
                </a:lnTo>
                <a:lnTo>
                  <a:pt x="25" y="102"/>
                </a:lnTo>
                <a:lnTo>
                  <a:pt x="34" y="89"/>
                </a:lnTo>
                <a:lnTo>
                  <a:pt x="45" y="76"/>
                </a:lnTo>
                <a:lnTo>
                  <a:pt x="56" y="65"/>
                </a:lnTo>
                <a:lnTo>
                  <a:pt x="70" y="55"/>
                </a:lnTo>
                <a:lnTo>
                  <a:pt x="84" y="45"/>
                </a:lnTo>
                <a:lnTo>
                  <a:pt x="98" y="37"/>
                </a:lnTo>
                <a:lnTo>
                  <a:pt x="113" y="29"/>
                </a:lnTo>
                <a:lnTo>
                  <a:pt x="127" y="23"/>
                </a:lnTo>
                <a:lnTo>
                  <a:pt x="141" y="17"/>
                </a:lnTo>
                <a:lnTo>
                  <a:pt x="154" y="12"/>
                </a:lnTo>
                <a:lnTo>
                  <a:pt x="167" y="9"/>
                </a:lnTo>
                <a:lnTo>
                  <a:pt x="177" y="7"/>
                </a:lnTo>
                <a:lnTo>
                  <a:pt x="170" y="2"/>
                </a:lnTo>
                <a:lnTo>
                  <a:pt x="158" y="0"/>
                </a:lnTo>
                <a:lnTo>
                  <a:pt x="145" y="2"/>
                </a:lnTo>
                <a:lnTo>
                  <a:pt x="129" y="6"/>
                </a:lnTo>
                <a:lnTo>
                  <a:pt x="111" y="11"/>
                </a:lnTo>
                <a:lnTo>
                  <a:pt x="94" y="17"/>
                </a:lnTo>
                <a:lnTo>
                  <a:pt x="78" y="26"/>
                </a:lnTo>
                <a:lnTo>
                  <a:pt x="65" y="3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34" name="Freeform 300"/>
          <p:cNvSpPr>
            <a:spLocks/>
          </p:cNvSpPr>
          <p:nvPr/>
        </p:nvSpPr>
        <p:spPr bwMode="auto">
          <a:xfrm>
            <a:off x="7207250" y="5326063"/>
            <a:ext cx="23813" cy="39687"/>
          </a:xfrm>
          <a:custGeom>
            <a:avLst/>
            <a:gdLst>
              <a:gd name="T0" fmla="*/ 2147483647 w 115"/>
              <a:gd name="T1" fmla="*/ 2147483647 h 170"/>
              <a:gd name="T2" fmla="*/ 2147483647 w 115"/>
              <a:gd name="T3" fmla="*/ 2147483647 h 170"/>
              <a:gd name="T4" fmla="*/ 2147483647 w 115"/>
              <a:gd name="T5" fmla="*/ 2147483647 h 170"/>
              <a:gd name="T6" fmla="*/ 2147483647 w 115"/>
              <a:gd name="T7" fmla="*/ 2147483647 h 170"/>
              <a:gd name="T8" fmla="*/ 2147483647 w 115"/>
              <a:gd name="T9" fmla="*/ 2147483647 h 170"/>
              <a:gd name="T10" fmla="*/ 2147483647 w 115"/>
              <a:gd name="T11" fmla="*/ 2147483647 h 170"/>
              <a:gd name="T12" fmla="*/ 2147483647 w 115"/>
              <a:gd name="T13" fmla="*/ 2147483647 h 170"/>
              <a:gd name="T14" fmla="*/ 2147483647 w 115"/>
              <a:gd name="T15" fmla="*/ 2147483647 h 170"/>
              <a:gd name="T16" fmla="*/ 2147483647 w 115"/>
              <a:gd name="T17" fmla="*/ 2147483647 h 170"/>
              <a:gd name="T18" fmla="*/ 2147483647 w 115"/>
              <a:gd name="T19" fmla="*/ 2147483647 h 170"/>
              <a:gd name="T20" fmla="*/ 2147483647 w 115"/>
              <a:gd name="T21" fmla="*/ 2147483647 h 170"/>
              <a:gd name="T22" fmla="*/ 2147483647 w 115"/>
              <a:gd name="T23" fmla="*/ 2147483647 h 170"/>
              <a:gd name="T24" fmla="*/ 2147483647 w 115"/>
              <a:gd name="T25" fmla="*/ 2147483647 h 170"/>
              <a:gd name="T26" fmla="*/ 2147483647 w 115"/>
              <a:gd name="T27" fmla="*/ 2147483647 h 170"/>
              <a:gd name="T28" fmla="*/ 2147483647 w 115"/>
              <a:gd name="T29" fmla="*/ 2147483647 h 170"/>
              <a:gd name="T30" fmla="*/ 2147483647 w 115"/>
              <a:gd name="T31" fmla="*/ 2147483647 h 170"/>
              <a:gd name="T32" fmla="*/ 2147483647 w 115"/>
              <a:gd name="T33" fmla="*/ 2147483647 h 170"/>
              <a:gd name="T34" fmla="*/ 2147483647 w 115"/>
              <a:gd name="T35" fmla="*/ 2147483647 h 170"/>
              <a:gd name="T36" fmla="*/ 2147483647 w 115"/>
              <a:gd name="T37" fmla="*/ 2147483647 h 170"/>
              <a:gd name="T38" fmla="*/ 2147483647 w 115"/>
              <a:gd name="T39" fmla="*/ 2147483647 h 170"/>
              <a:gd name="T40" fmla="*/ 2147483647 w 115"/>
              <a:gd name="T41" fmla="*/ 2147483647 h 170"/>
              <a:gd name="T42" fmla="*/ 2147483647 w 115"/>
              <a:gd name="T43" fmla="*/ 2147483647 h 170"/>
              <a:gd name="T44" fmla="*/ 2147483647 w 115"/>
              <a:gd name="T45" fmla="*/ 2147483647 h 170"/>
              <a:gd name="T46" fmla="*/ 2147483647 w 115"/>
              <a:gd name="T47" fmla="*/ 2147483647 h 170"/>
              <a:gd name="T48" fmla="*/ 2147483647 w 115"/>
              <a:gd name="T49" fmla="*/ 2147483647 h 170"/>
              <a:gd name="T50" fmla="*/ 2147483647 w 115"/>
              <a:gd name="T51" fmla="*/ 2147483647 h 170"/>
              <a:gd name="T52" fmla="*/ 2147483647 w 115"/>
              <a:gd name="T53" fmla="*/ 2147483647 h 170"/>
              <a:gd name="T54" fmla="*/ 2147483647 w 115"/>
              <a:gd name="T55" fmla="*/ 2147483647 h 170"/>
              <a:gd name="T56" fmla="*/ 2147483647 w 115"/>
              <a:gd name="T57" fmla="*/ 2147483647 h 170"/>
              <a:gd name="T58" fmla="*/ 2147483647 w 115"/>
              <a:gd name="T59" fmla="*/ 2147483647 h 170"/>
              <a:gd name="T60" fmla="*/ 2147483647 w 115"/>
              <a:gd name="T61" fmla="*/ 0 h 170"/>
              <a:gd name="T62" fmla="*/ 2147483647 w 115"/>
              <a:gd name="T63" fmla="*/ 2147483647 h 170"/>
              <a:gd name="T64" fmla="*/ 0 w 115"/>
              <a:gd name="T65" fmla="*/ 2147483647 h 170"/>
              <a:gd name="T66" fmla="*/ 2147483647 w 115"/>
              <a:gd name="T67" fmla="*/ 2147483647 h 170"/>
              <a:gd name="T68" fmla="*/ 2147483647 w 115"/>
              <a:gd name="T69" fmla="*/ 2147483647 h 170"/>
              <a:gd name="T70" fmla="*/ 2147483647 w 115"/>
              <a:gd name="T71" fmla="*/ 2147483647 h 170"/>
              <a:gd name="T72" fmla="*/ 2147483647 w 115"/>
              <a:gd name="T73" fmla="*/ 2147483647 h 170"/>
              <a:gd name="T74" fmla="*/ 2147483647 w 115"/>
              <a:gd name="T75" fmla="*/ 2147483647 h 170"/>
              <a:gd name="T76" fmla="*/ 2147483647 w 115"/>
              <a:gd name="T77" fmla="*/ 2147483647 h 170"/>
              <a:gd name="T78" fmla="*/ 2147483647 w 115"/>
              <a:gd name="T79" fmla="*/ 2147483647 h 170"/>
              <a:gd name="T80" fmla="*/ 2147483647 w 115"/>
              <a:gd name="T81" fmla="*/ 2147483647 h 17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170"/>
              <a:gd name="T125" fmla="*/ 115 w 115"/>
              <a:gd name="T126" fmla="*/ 170 h 17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170">
                <a:moveTo>
                  <a:pt x="97" y="57"/>
                </a:moveTo>
                <a:lnTo>
                  <a:pt x="100" y="75"/>
                </a:lnTo>
                <a:lnTo>
                  <a:pt x="98" y="90"/>
                </a:lnTo>
                <a:lnTo>
                  <a:pt x="91" y="103"/>
                </a:lnTo>
                <a:lnTo>
                  <a:pt x="80" y="114"/>
                </a:lnTo>
                <a:lnTo>
                  <a:pt x="68" y="125"/>
                </a:lnTo>
                <a:lnTo>
                  <a:pt x="54" y="135"/>
                </a:lnTo>
                <a:lnTo>
                  <a:pt x="39" y="145"/>
                </a:lnTo>
                <a:lnTo>
                  <a:pt x="27" y="155"/>
                </a:lnTo>
                <a:lnTo>
                  <a:pt x="25" y="158"/>
                </a:lnTo>
                <a:lnTo>
                  <a:pt x="23" y="160"/>
                </a:lnTo>
                <a:lnTo>
                  <a:pt x="23" y="164"/>
                </a:lnTo>
                <a:lnTo>
                  <a:pt x="26" y="167"/>
                </a:lnTo>
                <a:lnTo>
                  <a:pt x="28" y="169"/>
                </a:lnTo>
                <a:lnTo>
                  <a:pt x="31" y="170"/>
                </a:lnTo>
                <a:lnTo>
                  <a:pt x="34" y="170"/>
                </a:lnTo>
                <a:lnTo>
                  <a:pt x="37" y="169"/>
                </a:lnTo>
                <a:lnTo>
                  <a:pt x="53" y="159"/>
                </a:lnTo>
                <a:lnTo>
                  <a:pt x="69" y="149"/>
                </a:lnTo>
                <a:lnTo>
                  <a:pt x="83" y="137"/>
                </a:lnTo>
                <a:lnTo>
                  <a:pt x="97" y="123"/>
                </a:lnTo>
                <a:lnTo>
                  <a:pt x="106" y="108"/>
                </a:lnTo>
                <a:lnTo>
                  <a:pt x="113" y="91"/>
                </a:lnTo>
                <a:lnTo>
                  <a:pt x="115" y="73"/>
                </a:lnTo>
                <a:lnTo>
                  <a:pt x="111" y="53"/>
                </a:lnTo>
                <a:lnTo>
                  <a:pt x="101" y="39"/>
                </a:lnTo>
                <a:lnTo>
                  <a:pt x="89" y="26"/>
                </a:lnTo>
                <a:lnTo>
                  <a:pt x="72" y="15"/>
                </a:lnTo>
                <a:lnTo>
                  <a:pt x="55" y="8"/>
                </a:lnTo>
                <a:lnTo>
                  <a:pt x="37" y="2"/>
                </a:lnTo>
                <a:lnTo>
                  <a:pt x="21" y="0"/>
                </a:lnTo>
                <a:lnTo>
                  <a:pt x="9" y="1"/>
                </a:lnTo>
                <a:lnTo>
                  <a:pt x="0" y="5"/>
                </a:lnTo>
                <a:lnTo>
                  <a:pt x="15" y="10"/>
                </a:lnTo>
                <a:lnTo>
                  <a:pt x="30" y="13"/>
                </a:lnTo>
                <a:lnTo>
                  <a:pt x="43" y="16"/>
                </a:lnTo>
                <a:lnTo>
                  <a:pt x="57" y="20"/>
                </a:lnTo>
                <a:lnTo>
                  <a:pt x="70" y="26"/>
                </a:lnTo>
                <a:lnTo>
                  <a:pt x="81" y="33"/>
                </a:lnTo>
                <a:lnTo>
                  <a:pt x="91" y="43"/>
                </a:lnTo>
                <a:lnTo>
                  <a:pt x="97" y="57"/>
                </a:lnTo>
                <a:close/>
              </a:path>
            </a:pathLst>
          </a:custGeom>
          <a:solidFill>
            <a:srgbClr val="000000"/>
          </a:solidFill>
          <a:ln w="9525">
            <a:solidFill>
              <a:srgbClr val="FF3300"/>
            </a:solidFill>
            <a:round/>
            <a:headEnd/>
            <a:tailEnd/>
          </a:ln>
        </p:spPr>
        <p:txBody>
          <a:bodyPr/>
          <a:lstStyle/>
          <a:p>
            <a:endParaRPr lang="en-US"/>
          </a:p>
        </p:txBody>
      </p:sp>
      <p:sp>
        <p:nvSpPr>
          <p:cNvPr id="38035" name="Freeform 301"/>
          <p:cNvSpPr>
            <a:spLocks/>
          </p:cNvSpPr>
          <p:nvPr/>
        </p:nvSpPr>
        <p:spPr bwMode="auto">
          <a:xfrm>
            <a:off x="7124700" y="5318125"/>
            <a:ext cx="57150" cy="79375"/>
          </a:xfrm>
          <a:custGeom>
            <a:avLst/>
            <a:gdLst>
              <a:gd name="T0" fmla="*/ 2147483647 w 289"/>
              <a:gd name="T1" fmla="*/ 2147483647 h 352"/>
              <a:gd name="T2" fmla="*/ 2147483647 w 289"/>
              <a:gd name="T3" fmla="*/ 2147483647 h 352"/>
              <a:gd name="T4" fmla="*/ 2147483647 w 289"/>
              <a:gd name="T5" fmla="*/ 2147483647 h 352"/>
              <a:gd name="T6" fmla="*/ 0 w 289"/>
              <a:gd name="T7" fmla="*/ 2147483647 h 352"/>
              <a:gd name="T8" fmla="*/ 2147483647 w 289"/>
              <a:gd name="T9" fmla="*/ 2147483647 h 352"/>
              <a:gd name="T10" fmla="*/ 2147483647 w 289"/>
              <a:gd name="T11" fmla="*/ 2147483647 h 352"/>
              <a:gd name="T12" fmla="*/ 2147483647 w 289"/>
              <a:gd name="T13" fmla="*/ 2147483647 h 352"/>
              <a:gd name="T14" fmla="*/ 2147483647 w 289"/>
              <a:gd name="T15" fmla="*/ 2147483647 h 352"/>
              <a:gd name="T16" fmla="*/ 2147483647 w 289"/>
              <a:gd name="T17" fmla="*/ 2147483647 h 352"/>
              <a:gd name="T18" fmla="*/ 2147483647 w 289"/>
              <a:gd name="T19" fmla="*/ 2147483647 h 352"/>
              <a:gd name="T20" fmla="*/ 2147483647 w 289"/>
              <a:gd name="T21" fmla="*/ 2147483647 h 352"/>
              <a:gd name="T22" fmla="*/ 2147483647 w 289"/>
              <a:gd name="T23" fmla="*/ 2147483647 h 352"/>
              <a:gd name="T24" fmla="*/ 2147483647 w 289"/>
              <a:gd name="T25" fmla="*/ 2147483647 h 352"/>
              <a:gd name="T26" fmla="*/ 2147483647 w 289"/>
              <a:gd name="T27" fmla="*/ 2147483647 h 352"/>
              <a:gd name="T28" fmla="*/ 2147483647 w 289"/>
              <a:gd name="T29" fmla="*/ 2147483647 h 352"/>
              <a:gd name="T30" fmla="*/ 2147483647 w 289"/>
              <a:gd name="T31" fmla="*/ 2147483647 h 352"/>
              <a:gd name="T32" fmla="*/ 2147483647 w 289"/>
              <a:gd name="T33" fmla="*/ 2147483647 h 352"/>
              <a:gd name="T34" fmla="*/ 2147483647 w 289"/>
              <a:gd name="T35" fmla="*/ 2147483647 h 352"/>
              <a:gd name="T36" fmla="*/ 2147483647 w 289"/>
              <a:gd name="T37" fmla="*/ 2147483647 h 352"/>
              <a:gd name="T38" fmla="*/ 2147483647 w 289"/>
              <a:gd name="T39" fmla="*/ 2147483647 h 352"/>
              <a:gd name="T40" fmla="*/ 2147483647 w 289"/>
              <a:gd name="T41" fmla="*/ 2147483647 h 352"/>
              <a:gd name="T42" fmla="*/ 2147483647 w 289"/>
              <a:gd name="T43" fmla="*/ 2147483647 h 352"/>
              <a:gd name="T44" fmla="*/ 2147483647 w 289"/>
              <a:gd name="T45" fmla="*/ 2147483647 h 352"/>
              <a:gd name="T46" fmla="*/ 2147483647 w 289"/>
              <a:gd name="T47" fmla="*/ 2147483647 h 352"/>
              <a:gd name="T48" fmla="*/ 2147483647 w 289"/>
              <a:gd name="T49" fmla="*/ 2147483647 h 352"/>
              <a:gd name="T50" fmla="*/ 2147483647 w 289"/>
              <a:gd name="T51" fmla="*/ 2147483647 h 352"/>
              <a:gd name="T52" fmla="*/ 2147483647 w 289"/>
              <a:gd name="T53" fmla="*/ 2147483647 h 352"/>
              <a:gd name="T54" fmla="*/ 2147483647 w 289"/>
              <a:gd name="T55" fmla="*/ 2147483647 h 352"/>
              <a:gd name="T56" fmla="*/ 2147483647 w 289"/>
              <a:gd name="T57" fmla="*/ 2147483647 h 352"/>
              <a:gd name="T58" fmla="*/ 2147483647 w 289"/>
              <a:gd name="T59" fmla="*/ 2147483647 h 352"/>
              <a:gd name="T60" fmla="*/ 2147483647 w 289"/>
              <a:gd name="T61" fmla="*/ 2147483647 h 352"/>
              <a:gd name="T62" fmla="*/ 2147483647 w 289"/>
              <a:gd name="T63" fmla="*/ 2147483647 h 352"/>
              <a:gd name="T64" fmla="*/ 2147483647 w 289"/>
              <a:gd name="T65" fmla="*/ 2147483647 h 352"/>
              <a:gd name="T66" fmla="*/ 2147483647 w 289"/>
              <a:gd name="T67" fmla="*/ 2147483647 h 352"/>
              <a:gd name="T68" fmla="*/ 2147483647 w 289"/>
              <a:gd name="T69" fmla="*/ 2147483647 h 352"/>
              <a:gd name="T70" fmla="*/ 2147483647 w 289"/>
              <a:gd name="T71" fmla="*/ 2147483647 h 352"/>
              <a:gd name="T72" fmla="*/ 2147483647 w 289"/>
              <a:gd name="T73" fmla="*/ 2147483647 h 352"/>
              <a:gd name="T74" fmla="*/ 2147483647 w 289"/>
              <a:gd name="T75" fmla="*/ 2147483647 h 352"/>
              <a:gd name="T76" fmla="*/ 2147483647 w 289"/>
              <a:gd name="T77" fmla="*/ 2147483647 h 352"/>
              <a:gd name="T78" fmla="*/ 2147483647 w 289"/>
              <a:gd name="T79" fmla="*/ 2147483647 h 352"/>
              <a:gd name="T80" fmla="*/ 2147483647 w 289"/>
              <a:gd name="T81" fmla="*/ 0 h 352"/>
              <a:gd name="T82" fmla="*/ 2147483647 w 289"/>
              <a:gd name="T83" fmla="*/ 2147483647 h 352"/>
              <a:gd name="T84" fmla="*/ 2147483647 w 289"/>
              <a:gd name="T85" fmla="*/ 2147483647 h 352"/>
              <a:gd name="T86" fmla="*/ 2147483647 w 289"/>
              <a:gd name="T87" fmla="*/ 2147483647 h 3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9"/>
              <a:gd name="T133" fmla="*/ 0 h 352"/>
              <a:gd name="T134" fmla="*/ 289 w 289"/>
              <a:gd name="T135" fmla="*/ 352 h 3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9" h="352">
                <a:moveTo>
                  <a:pt x="113" y="47"/>
                </a:moveTo>
                <a:lnTo>
                  <a:pt x="90" y="65"/>
                </a:lnTo>
                <a:lnTo>
                  <a:pt x="68" y="85"/>
                </a:lnTo>
                <a:lnTo>
                  <a:pt x="48" y="106"/>
                </a:lnTo>
                <a:lnTo>
                  <a:pt x="31" y="130"/>
                </a:lnTo>
                <a:lnTo>
                  <a:pt x="16" y="156"/>
                </a:lnTo>
                <a:lnTo>
                  <a:pt x="5" y="182"/>
                </a:lnTo>
                <a:lnTo>
                  <a:pt x="0" y="211"/>
                </a:lnTo>
                <a:lnTo>
                  <a:pt x="1" y="241"/>
                </a:lnTo>
                <a:lnTo>
                  <a:pt x="3" y="249"/>
                </a:lnTo>
                <a:lnTo>
                  <a:pt x="6" y="257"/>
                </a:lnTo>
                <a:lnTo>
                  <a:pt x="10" y="264"/>
                </a:lnTo>
                <a:lnTo>
                  <a:pt x="14" y="271"/>
                </a:lnTo>
                <a:lnTo>
                  <a:pt x="19" y="277"/>
                </a:lnTo>
                <a:lnTo>
                  <a:pt x="24" y="284"/>
                </a:lnTo>
                <a:lnTo>
                  <a:pt x="31" y="289"/>
                </a:lnTo>
                <a:lnTo>
                  <a:pt x="37" y="293"/>
                </a:lnTo>
                <a:lnTo>
                  <a:pt x="51" y="302"/>
                </a:lnTo>
                <a:lnTo>
                  <a:pt x="64" y="309"/>
                </a:lnTo>
                <a:lnTo>
                  <a:pt x="78" y="316"/>
                </a:lnTo>
                <a:lnTo>
                  <a:pt x="93" y="321"/>
                </a:lnTo>
                <a:lnTo>
                  <a:pt x="107" y="327"/>
                </a:lnTo>
                <a:lnTo>
                  <a:pt x="122" y="331"/>
                </a:lnTo>
                <a:lnTo>
                  <a:pt x="137" y="335"/>
                </a:lnTo>
                <a:lnTo>
                  <a:pt x="151" y="338"/>
                </a:lnTo>
                <a:lnTo>
                  <a:pt x="167" y="342"/>
                </a:lnTo>
                <a:lnTo>
                  <a:pt x="183" y="344"/>
                </a:lnTo>
                <a:lnTo>
                  <a:pt x="198" y="346"/>
                </a:lnTo>
                <a:lnTo>
                  <a:pt x="213" y="348"/>
                </a:lnTo>
                <a:lnTo>
                  <a:pt x="229" y="349"/>
                </a:lnTo>
                <a:lnTo>
                  <a:pt x="245" y="350"/>
                </a:lnTo>
                <a:lnTo>
                  <a:pt x="260" y="351"/>
                </a:lnTo>
                <a:lnTo>
                  <a:pt x="275" y="352"/>
                </a:lnTo>
                <a:lnTo>
                  <a:pt x="280" y="352"/>
                </a:lnTo>
                <a:lnTo>
                  <a:pt x="284" y="349"/>
                </a:lnTo>
                <a:lnTo>
                  <a:pt x="287" y="346"/>
                </a:lnTo>
                <a:lnTo>
                  <a:pt x="289" y="340"/>
                </a:lnTo>
                <a:lnTo>
                  <a:pt x="289" y="335"/>
                </a:lnTo>
                <a:lnTo>
                  <a:pt x="287" y="331"/>
                </a:lnTo>
                <a:lnTo>
                  <a:pt x="283" y="328"/>
                </a:lnTo>
                <a:lnTo>
                  <a:pt x="279" y="327"/>
                </a:lnTo>
                <a:lnTo>
                  <a:pt x="264" y="327"/>
                </a:lnTo>
                <a:lnTo>
                  <a:pt x="250" y="327"/>
                </a:lnTo>
                <a:lnTo>
                  <a:pt x="235" y="326"/>
                </a:lnTo>
                <a:lnTo>
                  <a:pt x="222" y="324"/>
                </a:lnTo>
                <a:lnTo>
                  <a:pt x="207" y="323"/>
                </a:lnTo>
                <a:lnTo>
                  <a:pt x="192" y="321"/>
                </a:lnTo>
                <a:lnTo>
                  <a:pt x="179" y="319"/>
                </a:lnTo>
                <a:lnTo>
                  <a:pt x="164" y="317"/>
                </a:lnTo>
                <a:lnTo>
                  <a:pt x="150" y="314"/>
                </a:lnTo>
                <a:lnTo>
                  <a:pt x="136" y="311"/>
                </a:lnTo>
                <a:lnTo>
                  <a:pt x="122" y="306"/>
                </a:lnTo>
                <a:lnTo>
                  <a:pt x="108" y="302"/>
                </a:lnTo>
                <a:lnTo>
                  <a:pt x="95" y="298"/>
                </a:lnTo>
                <a:lnTo>
                  <a:pt x="82" y="291"/>
                </a:lnTo>
                <a:lnTo>
                  <a:pt x="68" y="285"/>
                </a:lnTo>
                <a:lnTo>
                  <a:pt x="56" y="278"/>
                </a:lnTo>
                <a:lnTo>
                  <a:pt x="45" y="271"/>
                </a:lnTo>
                <a:lnTo>
                  <a:pt x="37" y="260"/>
                </a:lnTo>
                <a:lnTo>
                  <a:pt x="32" y="250"/>
                </a:lnTo>
                <a:lnTo>
                  <a:pt x="27" y="237"/>
                </a:lnTo>
                <a:lnTo>
                  <a:pt x="27" y="222"/>
                </a:lnTo>
                <a:lnTo>
                  <a:pt x="30" y="203"/>
                </a:lnTo>
                <a:lnTo>
                  <a:pt x="34" y="183"/>
                </a:lnTo>
                <a:lnTo>
                  <a:pt x="38" y="169"/>
                </a:lnTo>
                <a:lnTo>
                  <a:pt x="45" y="153"/>
                </a:lnTo>
                <a:lnTo>
                  <a:pt x="54" y="140"/>
                </a:lnTo>
                <a:lnTo>
                  <a:pt x="61" y="127"/>
                </a:lnTo>
                <a:lnTo>
                  <a:pt x="71" y="115"/>
                </a:lnTo>
                <a:lnTo>
                  <a:pt x="80" y="103"/>
                </a:lnTo>
                <a:lnTo>
                  <a:pt x="90" y="93"/>
                </a:lnTo>
                <a:lnTo>
                  <a:pt x="102" y="82"/>
                </a:lnTo>
                <a:lnTo>
                  <a:pt x="116" y="70"/>
                </a:lnTo>
                <a:lnTo>
                  <a:pt x="129" y="59"/>
                </a:lnTo>
                <a:lnTo>
                  <a:pt x="145" y="49"/>
                </a:lnTo>
                <a:lnTo>
                  <a:pt x="162" y="38"/>
                </a:lnTo>
                <a:lnTo>
                  <a:pt x="180" y="28"/>
                </a:lnTo>
                <a:lnTo>
                  <a:pt x="197" y="20"/>
                </a:lnTo>
                <a:lnTo>
                  <a:pt x="212" y="12"/>
                </a:lnTo>
                <a:lnTo>
                  <a:pt x="227" y="6"/>
                </a:lnTo>
                <a:lnTo>
                  <a:pt x="240" y="1"/>
                </a:lnTo>
                <a:lnTo>
                  <a:pt x="228" y="0"/>
                </a:lnTo>
                <a:lnTo>
                  <a:pt x="213" y="1"/>
                </a:lnTo>
                <a:lnTo>
                  <a:pt x="198" y="5"/>
                </a:lnTo>
                <a:lnTo>
                  <a:pt x="180" y="10"/>
                </a:lnTo>
                <a:lnTo>
                  <a:pt x="162" y="18"/>
                </a:lnTo>
                <a:lnTo>
                  <a:pt x="144" y="26"/>
                </a:lnTo>
                <a:lnTo>
                  <a:pt x="127" y="36"/>
                </a:lnTo>
                <a:lnTo>
                  <a:pt x="113" y="47"/>
                </a:lnTo>
                <a:close/>
              </a:path>
            </a:pathLst>
          </a:custGeom>
          <a:solidFill>
            <a:srgbClr val="000000"/>
          </a:solidFill>
          <a:ln w="9525">
            <a:solidFill>
              <a:srgbClr val="FF3300"/>
            </a:solidFill>
            <a:round/>
            <a:headEnd/>
            <a:tailEnd/>
          </a:ln>
        </p:spPr>
        <p:txBody>
          <a:bodyPr/>
          <a:lstStyle/>
          <a:p>
            <a:endParaRPr lang="en-US"/>
          </a:p>
        </p:txBody>
      </p:sp>
      <p:sp>
        <p:nvSpPr>
          <p:cNvPr id="38036" name="Freeform 302"/>
          <p:cNvSpPr>
            <a:spLocks/>
          </p:cNvSpPr>
          <p:nvPr/>
        </p:nvSpPr>
        <p:spPr bwMode="auto">
          <a:xfrm>
            <a:off x="7205663" y="5314950"/>
            <a:ext cx="50800" cy="53975"/>
          </a:xfrm>
          <a:custGeom>
            <a:avLst/>
            <a:gdLst>
              <a:gd name="T0" fmla="*/ 2147483647 w 252"/>
              <a:gd name="T1" fmla="*/ 2147483647 h 235"/>
              <a:gd name="T2" fmla="*/ 2147483647 w 252"/>
              <a:gd name="T3" fmla="*/ 2147483647 h 235"/>
              <a:gd name="T4" fmla="*/ 2147483647 w 252"/>
              <a:gd name="T5" fmla="*/ 2147483647 h 235"/>
              <a:gd name="T6" fmla="*/ 2147483647 w 252"/>
              <a:gd name="T7" fmla="*/ 2147483647 h 235"/>
              <a:gd name="T8" fmla="*/ 2147483647 w 252"/>
              <a:gd name="T9" fmla="*/ 2147483647 h 235"/>
              <a:gd name="T10" fmla="*/ 2147483647 w 252"/>
              <a:gd name="T11" fmla="*/ 2147483647 h 235"/>
              <a:gd name="T12" fmla="*/ 2147483647 w 252"/>
              <a:gd name="T13" fmla="*/ 2147483647 h 235"/>
              <a:gd name="T14" fmla="*/ 2147483647 w 252"/>
              <a:gd name="T15" fmla="*/ 2147483647 h 235"/>
              <a:gd name="T16" fmla="*/ 2147483647 w 252"/>
              <a:gd name="T17" fmla="*/ 2147483647 h 235"/>
              <a:gd name="T18" fmla="*/ 2147483647 w 252"/>
              <a:gd name="T19" fmla="*/ 2147483647 h 235"/>
              <a:gd name="T20" fmla="*/ 2147483647 w 252"/>
              <a:gd name="T21" fmla="*/ 2147483647 h 235"/>
              <a:gd name="T22" fmla="*/ 2147483647 w 252"/>
              <a:gd name="T23" fmla="*/ 2147483647 h 235"/>
              <a:gd name="T24" fmla="*/ 2147483647 w 252"/>
              <a:gd name="T25" fmla="*/ 2147483647 h 235"/>
              <a:gd name="T26" fmla="*/ 2147483647 w 252"/>
              <a:gd name="T27" fmla="*/ 2147483647 h 235"/>
              <a:gd name="T28" fmla="*/ 2147483647 w 252"/>
              <a:gd name="T29" fmla="*/ 2147483647 h 235"/>
              <a:gd name="T30" fmla="*/ 2147483647 w 252"/>
              <a:gd name="T31" fmla="*/ 2147483647 h 235"/>
              <a:gd name="T32" fmla="*/ 2147483647 w 252"/>
              <a:gd name="T33" fmla="*/ 2147483647 h 235"/>
              <a:gd name="T34" fmla="*/ 2147483647 w 252"/>
              <a:gd name="T35" fmla="*/ 2147483647 h 235"/>
              <a:gd name="T36" fmla="*/ 2147483647 w 252"/>
              <a:gd name="T37" fmla="*/ 2147483647 h 235"/>
              <a:gd name="T38" fmla="*/ 2147483647 w 252"/>
              <a:gd name="T39" fmla="*/ 2147483647 h 235"/>
              <a:gd name="T40" fmla="*/ 2147483647 w 252"/>
              <a:gd name="T41" fmla="*/ 2147483647 h 235"/>
              <a:gd name="T42" fmla="*/ 2147483647 w 252"/>
              <a:gd name="T43" fmla="*/ 2147483647 h 235"/>
              <a:gd name="T44" fmla="*/ 2147483647 w 252"/>
              <a:gd name="T45" fmla="*/ 2147483647 h 235"/>
              <a:gd name="T46" fmla="*/ 2147483647 w 252"/>
              <a:gd name="T47" fmla="*/ 2147483647 h 235"/>
              <a:gd name="T48" fmla="*/ 2147483647 w 252"/>
              <a:gd name="T49" fmla="*/ 2147483647 h 235"/>
              <a:gd name="T50" fmla="*/ 2147483647 w 252"/>
              <a:gd name="T51" fmla="*/ 2147483647 h 235"/>
              <a:gd name="T52" fmla="*/ 2147483647 w 252"/>
              <a:gd name="T53" fmla="*/ 2147483647 h 235"/>
              <a:gd name="T54" fmla="*/ 2147483647 w 252"/>
              <a:gd name="T55" fmla="*/ 2147483647 h 235"/>
              <a:gd name="T56" fmla="*/ 2147483647 w 252"/>
              <a:gd name="T57" fmla="*/ 2147483647 h 235"/>
              <a:gd name="T58" fmla="*/ 2147483647 w 252"/>
              <a:gd name="T59" fmla="*/ 2147483647 h 235"/>
              <a:gd name="T60" fmla="*/ 2147483647 w 252"/>
              <a:gd name="T61" fmla="*/ 2147483647 h 235"/>
              <a:gd name="T62" fmla="*/ 2147483647 w 252"/>
              <a:gd name="T63" fmla="*/ 2147483647 h 235"/>
              <a:gd name="T64" fmla="*/ 2147483647 w 252"/>
              <a:gd name="T65" fmla="*/ 2147483647 h 235"/>
              <a:gd name="T66" fmla="*/ 2147483647 w 252"/>
              <a:gd name="T67" fmla="*/ 2147483647 h 235"/>
              <a:gd name="T68" fmla="*/ 2147483647 w 252"/>
              <a:gd name="T69" fmla="*/ 2147483647 h 235"/>
              <a:gd name="T70" fmla="*/ 2147483647 w 252"/>
              <a:gd name="T71" fmla="*/ 2147483647 h 235"/>
              <a:gd name="T72" fmla="*/ 2147483647 w 252"/>
              <a:gd name="T73" fmla="*/ 2147483647 h 235"/>
              <a:gd name="T74" fmla="*/ 2147483647 w 252"/>
              <a:gd name="T75" fmla="*/ 2147483647 h 235"/>
              <a:gd name="T76" fmla="*/ 2147483647 w 252"/>
              <a:gd name="T77" fmla="*/ 2147483647 h 235"/>
              <a:gd name="T78" fmla="*/ 2147483647 w 252"/>
              <a:gd name="T79" fmla="*/ 0 h 235"/>
              <a:gd name="T80" fmla="*/ 2147483647 w 252"/>
              <a:gd name="T81" fmla="*/ 0 h 235"/>
              <a:gd name="T82" fmla="*/ 2147483647 w 252"/>
              <a:gd name="T83" fmla="*/ 0 h 235"/>
              <a:gd name="T84" fmla="*/ 2147483647 w 252"/>
              <a:gd name="T85" fmla="*/ 2147483647 h 235"/>
              <a:gd name="T86" fmla="*/ 2147483647 w 252"/>
              <a:gd name="T87" fmla="*/ 2147483647 h 235"/>
              <a:gd name="T88" fmla="*/ 0 w 252"/>
              <a:gd name="T89" fmla="*/ 2147483647 h 235"/>
              <a:gd name="T90" fmla="*/ 2147483647 w 252"/>
              <a:gd name="T91" fmla="*/ 2147483647 h 235"/>
              <a:gd name="T92" fmla="*/ 2147483647 w 252"/>
              <a:gd name="T93" fmla="*/ 2147483647 h 235"/>
              <a:gd name="T94" fmla="*/ 2147483647 w 252"/>
              <a:gd name="T95" fmla="*/ 2147483647 h 235"/>
              <a:gd name="T96" fmla="*/ 2147483647 w 252"/>
              <a:gd name="T97" fmla="*/ 2147483647 h 235"/>
              <a:gd name="T98" fmla="*/ 2147483647 w 252"/>
              <a:gd name="T99" fmla="*/ 2147483647 h 235"/>
              <a:gd name="T100" fmla="*/ 2147483647 w 252"/>
              <a:gd name="T101" fmla="*/ 2147483647 h 235"/>
              <a:gd name="T102" fmla="*/ 2147483647 w 252"/>
              <a:gd name="T103" fmla="*/ 2147483647 h 235"/>
              <a:gd name="T104" fmla="*/ 2147483647 w 252"/>
              <a:gd name="T105" fmla="*/ 2147483647 h 235"/>
              <a:gd name="T106" fmla="*/ 2147483647 w 252"/>
              <a:gd name="T107" fmla="*/ 2147483647 h 235"/>
              <a:gd name="T108" fmla="*/ 2147483647 w 252"/>
              <a:gd name="T109" fmla="*/ 2147483647 h 235"/>
              <a:gd name="T110" fmla="*/ 2147483647 w 252"/>
              <a:gd name="T111" fmla="*/ 2147483647 h 235"/>
              <a:gd name="T112" fmla="*/ 2147483647 w 252"/>
              <a:gd name="T113" fmla="*/ 2147483647 h 235"/>
              <a:gd name="T114" fmla="*/ 2147483647 w 252"/>
              <a:gd name="T115" fmla="*/ 2147483647 h 235"/>
              <a:gd name="T116" fmla="*/ 2147483647 w 252"/>
              <a:gd name="T117" fmla="*/ 2147483647 h 235"/>
              <a:gd name="T118" fmla="*/ 2147483647 w 252"/>
              <a:gd name="T119" fmla="*/ 2147483647 h 235"/>
              <a:gd name="T120" fmla="*/ 2147483647 w 252"/>
              <a:gd name="T121" fmla="*/ 2147483647 h 23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2"/>
              <a:gd name="T184" fmla="*/ 0 h 235"/>
              <a:gd name="T185" fmla="*/ 252 w 252"/>
              <a:gd name="T186" fmla="*/ 235 h 23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2" h="235">
                <a:moveTo>
                  <a:pt x="210" y="72"/>
                </a:moveTo>
                <a:lnTo>
                  <a:pt x="222" y="85"/>
                </a:lnTo>
                <a:lnTo>
                  <a:pt x="228" y="100"/>
                </a:lnTo>
                <a:lnTo>
                  <a:pt x="232" y="116"/>
                </a:lnTo>
                <a:lnTo>
                  <a:pt x="232" y="133"/>
                </a:lnTo>
                <a:lnTo>
                  <a:pt x="230" y="147"/>
                </a:lnTo>
                <a:lnTo>
                  <a:pt x="226" y="159"/>
                </a:lnTo>
                <a:lnTo>
                  <a:pt x="218" y="171"/>
                </a:lnTo>
                <a:lnTo>
                  <a:pt x="211" y="180"/>
                </a:lnTo>
                <a:lnTo>
                  <a:pt x="202" y="191"/>
                </a:lnTo>
                <a:lnTo>
                  <a:pt x="192" y="200"/>
                </a:lnTo>
                <a:lnTo>
                  <a:pt x="183" y="209"/>
                </a:lnTo>
                <a:lnTo>
                  <a:pt x="173" y="219"/>
                </a:lnTo>
                <a:lnTo>
                  <a:pt x="171" y="222"/>
                </a:lnTo>
                <a:lnTo>
                  <a:pt x="170" y="225"/>
                </a:lnTo>
                <a:lnTo>
                  <a:pt x="171" y="229"/>
                </a:lnTo>
                <a:lnTo>
                  <a:pt x="173" y="232"/>
                </a:lnTo>
                <a:lnTo>
                  <a:pt x="176" y="234"/>
                </a:lnTo>
                <a:lnTo>
                  <a:pt x="180" y="235"/>
                </a:lnTo>
                <a:lnTo>
                  <a:pt x="184" y="234"/>
                </a:lnTo>
                <a:lnTo>
                  <a:pt x="187" y="232"/>
                </a:lnTo>
                <a:lnTo>
                  <a:pt x="208" y="218"/>
                </a:lnTo>
                <a:lnTo>
                  <a:pt x="225" y="200"/>
                </a:lnTo>
                <a:lnTo>
                  <a:pt x="239" y="178"/>
                </a:lnTo>
                <a:lnTo>
                  <a:pt x="249" y="156"/>
                </a:lnTo>
                <a:lnTo>
                  <a:pt x="252" y="131"/>
                </a:lnTo>
                <a:lnTo>
                  <a:pt x="250" y="108"/>
                </a:lnTo>
                <a:lnTo>
                  <a:pt x="242" y="85"/>
                </a:lnTo>
                <a:lnTo>
                  <a:pt x="225" y="65"/>
                </a:lnTo>
                <a:lnTo>
                  <a:pt x="212" y="54"/>
                </a:lnTo>
                <a:lnTo>
                  <a:pt x="197" y="45"/>
                </a:lnTo>
                <a:lnTo>
                  <a:pt x="181" y="36"/>
                </a:lnTo>
                <a:lnTo>
                  <a:pt x="164" y="29"/>
                </a:lnTo>
                <a:lnTo>
                  <a:pt x="146" y="22"/>
                </a:lnTo>
                <a:lnTo>
                  <a:pt x="127" y="17"/>
                </a:lnTo>
                <a:lnTo>
                  <a:pt x="109" y="12"/>
                </a:lnTo>
                <a:lnTo>
                  <a:pt x="90" y="7"/>
                </a:lnTo>
                <a:lnTo>
                  <a:pt x="73" y="4"/>
                </a:lnTo>
                <a:lnTo>
                  <a:pt x="57" y="2"/>
                </a:lnTo>
                <a:lnTo>
                  <a:pt x="42" y="0"/>
                </a:lnTo>
                <a:lnTo>
                  <a:pt x="28" y="0"/>
                </a:lnTo>
                <a:lnTo>
                  <a:pt x="17" y="0"/>
                </a:lnTo>
                <a:lnTo>
                  <a:pt x="8" y="1"/>
                </a:lnTo>
                <a:lnTo>
                  <a:pt x="3" y="3"/>
                </a:lnTo>
                <a:lnTo>
                  <a:pt x="0" y="5"/>
                </a:lnTo>
                <a:lnTo>
                  <a:pt x="10" y="7"/>
                </a:lnTo>
                <a:lnTo>
                  <a:pt x="22" y="8"/>
                </a:lnTo>
                <a:lnTo>
                  <a:pt x="33" y="11"/>
                </a:lnTo>
                <a:lnTo>
                  <a:pt x="46" y="13"/>
                </a:lnTo>
                <a:lnTo>
                  <a:pt x="60" y="15"/>
                </a:lnTo>
                <a:lnTo>
                  <a:pt x="73" y="17"/>
                </a:lnTo>
                <a:lnTo>
                  <a:pt x="87" y="20"/>
                </a:lnTo>
                <a:lnTo>
                  <a:pt x="102" y="23"/>
                </a:lnTo>
                <a:lnTo>
                  <a:pt x="115" y="28"/>
                </a:lnTo>
                <a:lnTo>
                  <a:pt x="130" y="32"/>
                </a:lnTo>
                <a:lnTo>
                  <a:pt x="145" y="37"/>
                </a:lnTo>
                <a:lnTo>
                  <a:pt x="159" y="43"/>
                </a:lnTo>
                <a:lnTo>
                  <a:pt x="172" y="49"/>
                </a:lnTo>
                <a:lnTo>
                  <a:pt x="186" y="55"/>
                </a:lnTo>
                <a:lnTo>
                  <a:pt x="198" y="64"/>
                </a:lnTo>
                <a:lnTo>
                  <a:pt x="210" y="72"/>
                </a:lnTo>
                <a:close/>
              </a:path>
            </a:pathLst>
          </a:custGeom>
          <a:solidFill>
            <a:srgbClr val="000000"/>
          </a:solidFill>
          <a:ln w="9525">
            <a:solidFill>
              <a:srgbClr val="FF3300"/>
            </a:solidFill>
            <a:round/>
            <a:headEnd/>
            <a:tailEnd/>
          </a:ln>
        </p:spPr>
        <p:txBody>
          <a:bodyPr/>
          <a:lstStyle/>
          <a:p>
            <a:endParaRPr lang="en-US"/>
          </a:p>
        </p:txBody>
      </p:sp>
      <p:sp>
        <p:nvSpPr>
          <p:cNvPr id="38037" name="Freeform 303"/>
          <p:cNvSpPr>
            <a:spLocks/>
          </p:cNvSpPr>
          <p:nvPr/>
        </p:nvSpPr>
        <p:spPr bwMode="auto">
          <a:xfrm>
            <a:off x="7105650" y="5343525"/>
            <a:ext cx="20638" cy="50800"/>
          </a:xfrm>
          <a:custGeom>
            <a:avLst/>
            <a:gdLst>
              <a:gd name="T0" fmla="*/ 0 w 103"/>
              <a:gd name="T1" fmla="*/ 2147483647 h 220"/>
              <a:gd name="T2" fmla="*/ 0 w 103"/>
              <a:gd name="T3" fmla="*/ 2147483647 h 220"/>
              <a:gd name="T4" fmla="*/ 2147483647 w 103"/>
              <a:gd name="T5" fmla="*/ 2147483647 h 220"/>
              <a:gd name="T6" fmla="*/ 2147483647 w 103"/>
              <a:gd name="T7" fmla="*/ 2147483647 h 220"/>
              <a:gd name="T8" fmla="*/ 2147483647 w 103"/>
              <a:gd name="T9" fmla="*/ 2147483647 h 220"/>
              <a:gd name="T10" fmla="*/ 2147483647 w 103"/>
              <a:gd name="T11" fmla="*/ 2147483647 h 220"/>
              <a:gd name="T12" fmla="*/ 2147483647 w 103"/>
              <a:gd name="T13" fmla="*/ 2147483647 h 220"/>
              <a:gd name="T14" fmla="*/ 2147483647 w 103"/>
              <a:gd name="T15" fmla="*/ 2147483647 h 220"/>
              <a:gd name="T16" fmla="*/ 2147483647 w 103"/>
              <a:gd name="T17" fmla="*/ 2147483647 h 220"/>
              <a:gd name="T18" fmla="*/ 2147483647 w 103"/>
              <a:gd name="T19" fmla="*/ 2147483647 h 220"/>
              <a:gd name="T20" fmla="*/ 2147483647 w 103"/>
              <a:gd name="T21" fmla="*/ 2147483647 h 220"/>
              <a:gd name="T22" fmla="*/ 2147483647 w 103"/>
              <a:gd name="T23" fmla="*/ 2147483647 h 220"/>
              <a:gd name="T24" fmla="*/ 2147483647 w 103"/>
              <a:gd name="T25" fmla="*/ 2147483647 h 220"/>
              <a:gd name="T26" fmla="*/ 2147483647 w 103"/>
              <a:gd name="T27" fmla="*/ 2147483647 h 220"/>
              <a:gd name="T28" fmla="*/ 2147483647 w 103"/>
              <a:gd name="T29" fmla="*/ 2147483647 h 220"/>
              <a:gd name="T30" fmla="*/ 2147483647 w 103"/>
              <a:gd name="T31" fmla="*/ 2147483647 h 220"/>
              <a:gd name="T32" fmla="*/ 2147483647 w 103"/>
              <a:gd name="T33" fmla="*/ 2147483647 h 220"/>
              <a:gd name="T34" fmla="*/ 2147483647 w 103"/>
              <a:gd name="T35" fmla="*/ 2147483647 h 220"/>
              <a:gd name="T36" fmla="*/ 2147483647 w 103"/>
              <a:gd name="T37" fmla="*/ 2147483647 h 220"/>
              <a:gd name="T38" fmla="*/ 2147483647 w 103"/>
              <a:gd name="T39" fmla="*/ 2147483647 h 220"/>
              <a:gd name="T40" fmla="*/ 2147483647 w 103"/>
              <a:gd name="T41" fmla="*/ 2147483647 h 220"/>
              <a:gd name="T42" fmla="*/ 2147483647 w 103"/>
              <a:gd name="T43" fmla="*/ 2147483647 h 220"/>
              <a:gd name="T44" fmla="*/ 2147483647 w 103"/>
              <a:gd name="T45" fmla="*/ 2147483647 h 220"/>
              <a:gd name="T46" fmla="*/ 2147483647 w 103"/>
              <a:gd name="T47" fmla="*/ 2147483647 h 220"/>
              <a:gd name="T48" fmla="*/ 2147483647 w 103"/>
              <a:gd name="T49" fmla="*/ 2147483647 h 220"/>
              <a:gd name="T50" fmla="*/ 2147483647 w 103"/>
              <a:gd name="T51" fmla="*/ 2147483647 h 220"/>
              <a:gd name="T52" fmla="*/ 2147483647 w 103"/>
              <a:gd name="T53" fmla="*/ 2147483647 h 220"/>
              <a:gd name="T54" fmla="*/ 2147483647 w 103"/>
              <a:gd name="T55" fmla="*/ 2147483647 h 220"/>
              <a:gd name="T56" fmla="*/ 2147483647 w 103"/>
              <a:gd name="T57" fmla="*/ 2147483647 h 220"/>
              <a:gd name="T58" fmla="*/ 2147483647 w 103"/>
              <a:gd name="T59" fmla="*/ 2147483647 h 220"/>
              <a:gd name="T60" fmla="*/ 2147483647 w 103"/>
              <a:gd name="T61" fmla="*/ 2147483647 h 220"/>
              <a:gd name="T62" fmla="*/ 2147483647 w 103"/>
              <a:gd name="T63" fmla="*/ 2147483647 h 220"/>
              <a:gd name="T64" fmla="*/ 2147483647 w 103"/>
              <a:gd name="T65" fmla="*/ 0 h 220"/>
              <a:gd name="T66" fmla="*/ 2147483647 w 103"/>
              <a:gd name="T67" fmla="*/ 2147483647 h 220"/>
              <a:gd name="T68" fmla="*/ 2147483647 w 103"/>
              <a:gd name="T69" fmla="*/ 2147483647 h 220"/>
              <a:gd name="T70" fmla="*/ 2147483647 w 103"/>
              <a:gd name="T71" fmla="*/ 2147483647 h 220"/>
              <a:gd name="T72" fmla="*/ 2147483647 w 103"/>
              <a:gd name="T73" fmla="*/ 2147483647 h 220"/>
              <a:gd name="T74" fmla="*/ 2147483647 w 103"/>
              <a:gd name="T75" fmla="*/ 2147483647 h 220"/>
              <a:gd name="T76" fmla="*/ 2147483647 w 103"/>
              <a:gd name="T77" fmla="*/ 2147483647 h 220"/>
              <a:gd name="T78" fmla="*/ 2147483647 w 103"/>
              <a:gd name="T79" fmla="*/ 2147483647 h 220"/>
              <a:gd name="T80" fmla="*/ 0 w 103"/>
              <a:gd name="T81" fmla="*/ 2147483647 h 2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
              <a:gd name="T124" fmla="*/ 0 h 220"/>
              <a:gd name="T125" fmla="*/ 103 w 103"/>
              <a:gd name="T126" fmla="*/ 220 h 2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 h="220">
                <a:moveTo>
                  <a:pt x="0" y="120"/>
                </a:moveTo>
                <a:lnTo>
                  <a:pt x="0" y="138"/>
                </a:lnTo>
                <a:lnTo>
                  <a:pt x="4" y="155"/>
                </a:lnTo>
                <a:lnTo>
                  <a:pt x="12" y="171"/>
                </a:lnTo>
                <a:lnTo>
                  <a:pt x="22" y="185"/>
                </a:lnTo>
                <a:lnTo>
                  <a:pt x="35" y="197"/>
                </a:lnTo>
                <a:lnTo>
                  <a:pt x="50" y="207"/>
                </a:lnTo>
                <a:lnTo>
                  <a:pt x="66" y="215"/>
                </a:lnTo>
                <a:lnTo>
                  <a:pt x="83" y="219"/>
                </a:lnTo>
                <a:lnTo>
                  <a:pt x="89" y="220"/>
                </a:lnTo>
                <a:lnTo>
                  <a:pt x="94" y="218"/>
                </a:lnTo>
                <a:lnTo>
                  <a:pt x="98" y="215"/>
                </a:lnTo>
                <a:lnTo>
                  <a:pt x="100" y="211"/>
                </a:lnTo>
                <a:lnTo>
                  <a:pt x="100" y="205"/>
                </a:lnTo>
                <a:lnTo>
                  <a:pt x="99" y="200"/>
                </a:lnTo>
                <a:lnTo>
                  <a:pt x="96" y="196"/>
                </a:lnTo>
                <a:lnTo>
                  <a:pt x="91" y="193"/>
                </a:lnTo>
                <a:lnTo>
                  <a:pt x="74" y="187"/>
                </a:lnTo>
                <a:lnTo>
                  <a:pt x="58" y="178"/>
                </a:lnTo>
                <a:lnTo>
                  <a:pt x="45" y="167"/>
                </a:lnTo>
                <a:lnTo>
                  <a:pt x="36" y="154"/>
                </a:lnTo>
                <a:lnTo>
                  <a:pt x="30" y="138"/>
                </a:lnTo>
                <a:lnTo>
                  <a:pt x="27" y="121"/>
                </a:lnTo>
                <a:lnTo>
                  <a:pt x="27" y="103"/>
                </a:lnTo>
                <a:lnTo>
                  <a:pt x="32" y="83"/>
                </a:lnTo>
                <a:lnTo>
                  <a:pt x="39" y="69"/>
                </a:lnTo>
                <a:lnTo>
                  <a:pt x="51" y="56"/>
                </a:lnTo>
                <a:lnTo>
                  <a:pt x="63" y="43"/>
                </a:lnTo>
                <a:lnTo>
                  <a:pt x="77" y="31"/>
                </a:lnTo>
                <a:lnTo>
                  <a:pt x="89" y="21"/>
                </a:lnTo>
                <a:lnTo>
                  <a:pt x="98" y="12"/>
                </a:lnTo>
                <a:lnTo>
                  <a:pt x="103" y="5"/>
                </a:lnTo>
                <a:lnTo>
                  <a:pt x="103" y="0"/>
                </a:lnTo>
                <a:lnTo>
                  <a:pt x="92" y="4"/>
                </a:lnTo>
                <a:lnTo>
                  <a:pt x="77" y="12"/>
                </a:lnTo>
                <a:lnTo>
                  <a:pt x="61" y="25"/>
                </a:lnTo>
                <a:lnTo>
                  <a:pt x="44" y="40"/>
                </a:lnTo>
                <a:lnTo>
                  <a:pt x="29" y="57"/>
                </a:lnTo>
                <a:lnTo>
                  <a:pt x="16" y="77"/>
                </a:lnTo>
                <a:lnTo>
                  <a:pt x="6" y="98"/>
                </a:lnTo>
                <a:lnTo>
                  <a:pt x="0" y="120"/>
                </a:lnTo>
                <a:close/>
              </a:path>
            </a:pathLst>
          </a:custGeom>
          <a:solidFill>
            <a:srgbClr val="000000"/>
          </a:solidFill>
          <a:ln w="9525">
            <a:solidFill>
              <a:srgbClr val="FF3300"/>
            </a:solidFill>
            <a:round/>
            <a:headEnd/>
            <a:tailEnd/>
          </a:ln>
        </p:spPr>
        <p:txBody>
          <a:bodyPr/>
          <a:lstStyle/>
          <a:p>
            <a:endParaRPr lang="en-US"/>
          </a:p>
        </p:txBody>
      </p:sp>
      <p:sp>
        <p:nvSpPr>
          <p:cNvPr id="38038" name="Freeform 304"/>
          <p:cNvSpPr>
            <a:spLocks/>
          </p:cNvSpPr>
          <p:nvPr/>
        </p:nvSpPr>
        <p:spPr bwMode="auto">
          <a:xfrm>
            <a:off x="7246938" y="5311775"/>
            <a:ext cx="44450" cy="65088"/>
          </a:xfrm>
          <a:custGeom>
            <a:avLst/>
            <a:gdLst>
              <a:gd name="T0" fmla="*/ 2147483647 w 220"/>
              <a:gd name="T1" fmla="*/ 2147483647 h 288"/>
              <a:gd name="T2" fmla="*/ 2147483647 w 220"/>
              <a:gd name="T3" fmla="*/ 2147483647 h 288"/>
              <a:gd name="T4" fmla="*/ 2147483647 w 220"/>
              <a:gd name="T5" fmla="*/ 2147483647 h 288"/>
              <a:gd name="T6" fmla="*/ 2147483647 w 220"/>
              <a:gd name="T7" fmla="*/ 2147483647 h 288"/>
              <a:gd name="T8" fmla="*/ 2147483647 w 220"/>
              <a:gd name="T9" fmla="*/ 2147483647 h 288"/>
              <a:gd name="T10" fmla="*/ 2147483647 w 220"/>
              <a:gd name="T11" fmla="*/ 2147483647 h 288"/>
              <a:gd name="T12" fmla="*/ 2147483647 w 220"/>
              <a:gd name="T13" fmla="*/ 2147483647 h 288"/>
              <a:gd name="T14" fmla="*/ 2147483647 w 220"/>
              <a:gd name="T15" fmla="*/ 2147483647 h 288"/>
              <a:gd name="T16" fmla="*/ 2147483647 w 220"/>
              <a:gd name="T17" fmla="*/ 2147483647 h 288"/>
              <a:gd name="T18" fmla="*/ 2147483647 w 220"/>
              <a:gd name="T19" fmla="*/ 2147483647 h 288"/>
              <a:gd name="T20" fmla="*/ 2147483647 w 220"/>
              <a:gd name="T21" fmla="*/ 2147483647 h 288"/>
              <a:gd name="T22" fmla="*/ 2147483647 w 220"/>
              <a:gd name="T23" fmla="*/ 2147483647 h 288"/>
              <a:gd name="T24" fmla="*/ 2147483647 w 220"/>
              <a:gd name="T25" fmla="*/ 2147483647 h 288"/>
              <a:gd name="T26" fmla="*/ 2147483647 w 220"/>
              <a:gd name="T27" fmla="*/ 2147483647 h 288"/>
              <a:gd name="T28" fmla="*/ 2147483647 w 220"/>
              <a:gd name="T29" fmla="*/ 2147483647 h 288"/>
              <a:gd name="T30" fmla="*/ 2147483647 w 220"/>
              <a:gd name="T31" fmla="*/ 2147483647 h 288"/>
              <a:gd name="T32" fmla="*/ 2147483647 w 220"/>
              <a:gd name="T33" fmla="*/ 2147483647 h 288"/>
              <a:gd name="T34" fmla="*/ 2147483647 w 220"/>
              <a:gd name="T35" fmla="*/ 2147483647 h 288"/>
              <a:gd name="T36" fmla="*/ 2147483647 w 220"/>
              <a:gd name="T37" fmla="*/ 2147483647 h 288"/>
              <a:gd name="T38" fmla="*/ 2147483647 w 220"/>
              <a:gd name="T39" fmla="*/ 2147483647 h 288"/>
              <a:gd name="T40" fmla="*/ 2147483647 w 220"/>
              <a:gd name="T41" fmla="*/ 2147483647 h 288"/>
              <a:gd name="T42" fmla="*/ 2147483647 w 220"/>
              <a:gd name="T43" fmla="*/ 2147483647 h 288"/>
              <a:gd name="T44" fmla="*/ 2147483647 w 220"/>
              <a:gd name="T45" fmla="*/ 2147483647 h 288"/>
              <a:gd name="T46" fmla="*/ 2147483647 w 220"/>
              <a:gd name="T47" fmla="*/ 2147483647 h 288"/>
              <a:gd name="T48" fmla="*/ 2147483647 w 220"/>
              <a:gd name="T49" fmla="*/ 2147483647 h 288"/>
              <a:gd name="T50" fmla="*/ 2147483647 w 220"/>
              <a:gd name="T51" fmla="*/ 2147483647 h 288"/>
              <a:gd name="T52" fmla="*/ 2147483647 w 220"/>
              <a:gd name="T53" fmla="*/ 2147483647 h 288"/>
              <a:gd name="T54" fmla="*/ 2147483647 w 220"/>
              <a:gd name="T55" fmla="*/ 2147483647 h 288"/>
              <a:gd name="T56" fmla="*/ 2147483647 w 220"/>
              <a:gd name="T57" fmla="*/ 2147483647 h 288"/>
              <a:gd name="T58" fmla="*/ 2147483647 w 220"/>
              <a:gd name="T59" fmla="*/ 0 h 288"/>
              <a:gd name="T60" fmla="*/ 2147483647 w 220"/>
              <a:gd name="T61" fmla="*/ 2147483647 h 288"/>
              <a:gd name="T62" fmla="*/ 2147483647 w 220"/>
              <a:gd name="T63" fmla="*/ 2147483647 h 288"/>
              <a:gd name="T64" fmla="*/ 2147483647 w 220"/>
              <a:gd name="T65" fmla="*/ 2147483647 h 288"/>
              <a:gd name="T66" fmla="*/ 2147483647 w 220"/>
              <a:gd name="T67" fmla="*/ 2147483647 h 288"/>
              <a:gd name="T68" fmla="*/ 2147483647 w 220"/>
              <a:gd name="T69" fmla="*/ 2147483647 h 288"/>
              <a:gd name="T70" fmla="*/ 2147483647 w 220"/>
              <a:gd name="T71" fmla="*/ 2147483647 h 288"/>
              <a:gd name="T72" fmla="*/ 2147483647 w 220"/>
              <a:gd name="T73" fmla="*/ 2147483647 h 288"/>
              <a:gd name="T74" fmla="*/ 2147483647 w 220"/>
              <a:gd name="T75" fmla="*/ 2147483647 h 2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0"/>
              <a:gd name="T115" fmla="*/ 0 h 288"/>
              <a:gd name="T116" fmla="*/ 220 w 220"/>
              <a:gd name="T117" fmla="*/ 288 h 2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0" h="288">
                <a:moveTo>
                  <a:pt x="179" y="108"/>
                </a:moveTo>
                <a:lnTo>
                  <a:pt x="186" y="115"/>
                </a:lnTo>
                <a:lnTo>
                  <a:pt x="191" y="124"/>
                </a:lnTo>
                <a:lnTo>
                  <a:pt x="196" y="133"/>
                </a:lnTo>
                <a:lnTo>
                  <a:pt x="200" y="143"/>
                </a:lnTo>
                <a:lnTo>
                  <a:pt x="202" y="153"/>
                </a:lnTo>
                <a:lnTo>
                  <a:pt x="201" y="163"/>
                </a:lnTo>
                <a:lnTo>
                  <a:pt x="199" y="174"/>
                </a:lnTo>
                <a:lnTo>
                  <a:pt x="193" y="184"/>
                </a:lnTo>
                <a:lnTo>
                  <a:pt x="186" y="194"/>
                </a:lnTo>
                <a:lnTo>
                  <a:pt x="178" y="204"/>
                </a:lnTo>
                <a:lnTo>
                  <a:pt x="168" y="213"/>
                </a:lnTo>
                <a:lnTo>
                  <a:pt x="159" y="221"/>
                </a:lnTo>
                <a:lnTo>
                  <a:pt x="148" y="229"/>
                </a:lnTo>
                <a:lnTo>
                  <a:pt x="138" y="237"/>
                </a:lnTo>
                <a:lnTo>
                  <a:pt x="127" y="246"/>
                </a:lnTo>
                <a:lnTo>
                  <a:pt x="118" y="255"/>
                </a:lnTo>
                <a:lnTo>
                  <a:pt x="115" y="258"/>
                </a:lnTo>
                <a:lnTo>
                  <a:pt x="112" y="263"/>
                </a:lnTo>
                <a:lnTo>
                  <a:pt x="110" y="267"/>
                </a:lnTo>
                <a:lnTo>
                  <a:pt x="108" y="271"/>
                </a:lnTo>
                <a:lnTo>
                  <a:pt x="107" y="276"/>
                </a:lnTo>
                <a:lnTo>
                  <a:pt x="107" y="280"/>
                </a:lnTo>
                <a:lnTo>
                  <a:pt x="109" y="284"/>
                </a:lnTo>
                <a:lnTo>
                  <a:pt x="112" y="287"/>
                </a:lnTo>
                <a:lnTo>
                  <a:pt x="117" y="288"/>
                </a:lnTo>
                <a:lnTo>
                  <a:pt x="121" y="288"/>
                </a:lnTo>
                <a:lnTo>
                  <a:pt x="124" y="287"/>
                </a:lnTo>
                <a:lnTo>
                  <a:pt x="127" y="284"/>
                </a:lnTo>
                <a:lnTo>
                  <a:pt x="138" y="271"/>
                </a:lnTo>
                <a:lnTo>
                  <a:pt x="149" y="261"/>
                </a:lnTo>
                <a:lnTo>
                  <a:pt x="161" y="250"/>
                </a:lnTo>
                <a:lnTo>
                  <a:pt x="173" y="239"/>
                </a:lnTo>
                <a:lnTo>
                  <a:pt x="185" y="229"/>
                </a:lnTo>
                <a:lnTo>
                  <a:pt x="196" y="217"/>
                </a:lnTo>
                <a:lnTo>
                  <a:pt x="206" y="204"/>
                </a:lnTo>
                <a:lnTo>
                  <a:pt x="213" y="190"/>
                </a:lnTo>
                <a:lnTo>
                  <a:pt x="219" y="173"/>
                </a:lnTo>
                <a:lnTo>
                  <a:pt x="220" y="157"/>
                </a:lnTo>
                <a:lnTo>
                  <a:pt x="218" y="141"/>
                </a:lnTo>
                <a:lnTo>
                  <a:pt x="212" y="125"/>
                </a:lnTo>
                <a:lnTo>
                  <a:pt x="204" y="111"/>
                </a:lnTo>
                <a:lnTo>
                  <a:pt x="194" y="97"/>
                </a:lnTo>
                <a:lnTo>
                  <a:pt x="182" y="86"/>
                </a:lnTo>
                <a:lnTo>
                  <a:pt x="168" y="77"/>
                </a:lnTo>
                <a:lnTo>
                  <a:pt x="158" y="70"/>
                </a:lnTo>
                <a:lnTo>
                  <a:pt x="146" y="64"/>
                </a:lnTo>
                <a:lnTo>
                  <a:pt x="134" y="56"/>
                </a:lnTo>
                <a:lnTo>
                  <a:pt x="122" y="50"/>
                </a:lnTo>
                <a:lnTo>
                  <a:pt x="109" y="43"/>
                </a:lnTo>
                <a:lnTo>
                  <a:pt x="96" y="36"/>
                </a:lnTo>
                <a:lnTo>
                  <a:pt x="83" y="29"/>
                </a:lnTo>
                <a:lnTo>
                  <a:pt x="70" y="22"/>
                </a:lnTo>
                <a:lnTo>
                  <a:pt x="59" y="17"/>
                </a:lnTo>
                <a:lnTo>
                  <a:pt x="47" y="12"/>
                </a:lnTo>
                <a:lnTo>
                  <a:pt x="36" y="7"/>
                </a:lnTo>
                <a:lnTo>
                  <a:pt x="26" y="4"/>
                </a:lnTo>
                <a:lnTo>
                  <a:pt x="18" y="1"/>
                </a:lnTo>
                <a:lnTo>
                  <a:pt x="10" y="0"/>
                </a:lnTo>
                <a:lnTo>
                  <a:pt x="4" y="0"/>
                </a:lnTo>
                <a:lnTo>
                  <a:pt x="0" y="2"/>
                </a:lnTo>
                <a:lnTo>
                  <a:pt x="9" y="7"/>
                </a:lnTo>
                <a:lnTo>
                  <a:pt x="20" y="13"/>
                </a:lnTo>
                <a:lnTo>
                  <a:pt x="31" y="18"/>
                </a:lnTo>
                <a:lnTo>
                  <a:pt x="42" y="23"/>
                </a:lnTo>
                <a:lnTo>
                  <a:pt x="54" y="29"/>
                </a:lnTo>
                <a:lnTo>
                  <a:pt x="65" y="34"/>
                </a:lnTo>
                <a:lnTo>
                  <a:pt x="77" y="40"/>
                </a:lnTo>
                <a:lnTo>
                  <a:pt x="88" y="47"/>
                </a:lnTo>
                <a:lnTo>
                  <a:pt x="101" y="53"/>
                </a:lnTo>
                <a:lnTo>
                  <a:pt x="112" y="60"/>
                </a:lnTo>
                <a:lnTo>
                  <a:pt x="124" y="66"/>
                </a:lnTo>
                <a:lnTo>
                  <a:pt x="136" y="74"/>
                </a:lnTo>
                <a:lnTo>
                  <a:pt x="147" y="82"/>
                </a:lnTo>
                <a:lnTo>
                  <a:pt x="158" y="90"/>
                </a:lnTo>
                <a:lnTo>
                  <a:pt x="168" y="98"/>
                </a:lnTo>
                <a:lnTo>
                  <a:pt x="179" y="108"/>
                </a:lnTo>
                <a:close/>
              </a:path>
            </a:pathLst>
          </a:custGeom>
          <a:solidFill>
            <a:srgbClr val="000000"/>
          </a:solidFill>
          <a:ln w="9525">
            <a:solidFill>
              <a:srgbClr val="FF3300"/>
            </a:solidFill>
            <a:round/>
            <a:headEnd/>
            <a:tailEnd/>
          </a:ln>
        </p:spPr>
        <p:txBody>
          <a:bodyPr/>
          <a:lstStyle/>
          <a:p>
            <a:endParaRPr lang="en-US"/>
          </a:p>
        </p:txBody>
      </p:sp>
      <p:sp>
        <p:nvSpPr>
          <p:cNvPr id="38039" name="Freeform 305"/>
          <p:cNvSpPr>
            <a:spLocks/>
          </p:cNvSpPr>
          <p:nvPr/>
        </p:nvSpPr>
        <p:spPr bwMode="auto">
          <a:xfrm>
            <a:off x="7204075" y="5411788"/>
            <a:ext cx="169863" cy="112712"/>
          </a:xfrm>
          <a:custGeom>
            <a:avLst/>
            <a:gdLst>
              <a:gd name="T0" fmla="*/ 2147483647 w 1070"/>
              <a:gd name="T1" fmla="*/ 0 h 844"/>
              <a:gd name="T2" fmla="*/ 2147483647 w 1070"/>
              <a:gd name="T3" fmla="*/ 2147483647 h 844"/>
              <a:gd name="T4" fmla="*/ 2147483647 w 1070"/>
              <a:gd name="T5" fmla="*/ 2147483647 h 844"/>
              <a:gd name="T6" fmla="*/ 0 w 1070"/>
              <a:gd name="T7" fmla="*/ 2147483647 h 844"/>
              <a:gd name="T8" fmla="*/ 2147483647 w 1070"/>
              <a:gd name="T9" fmla="*/ 0 h 844"/>
              <a:gd name="T10" fmla="*/ 0 60000 65536"/>
              <a:gd name="T11" fmla="*/ 0 60000 65536"/>
              <a:gd name="T12" fmla="*/ 0 60000 65536"/>
              <a:gd name="T13" fmla="*/ 0 60000 65536"/>
              <a:gd name="T14" fmla="*/ 0 60000 65536"/>
              <a:gd name="T15" fmla="*/ 0 w 1070"/>
              <a:gd name="T16" fmla="*/ 0 h 844"/>
              <a:gd name="T17" fmla="*/ 1070 w 1070"/>
              <a:gd name="T18" fmla="*/ 844 h 844"/>
            </a:gdLst>
            <a:ahLst/>
            <a:cxnLst>
              <a:cxn ang="T10">
                <a:pos x="T0" y="T1"/>
              </a:cxn>
              <a:cxn ang="T11">
                <a:pos x="T2" y="T3"/>
              </a:cxn>
              <a:cxn ang="T12">
                <a:pos x="T4" y="T5"/>
              </a:cxn>
              <a:cxn ang="T13">
                <a:pos x="T6" y="T7"/>
              </a:cxn>
              <a:cxn ang="T14">
                <a:pos x="T8" y="T9"/>
              </a:cxn>
            </a:cxnLst>
            <a:rect l="T15" t="T16" r="T17" b="T18"/>
            <a:pathLst>
              <a:path w="1070" h="844">
                <a:moveTo>
                  <a:pt x="141" y="0"/>
                </a:moveTo>
                <a:lnTo>
                  <a:pt x="1070" y="194"/>
                </a:lnTo>
                <a:lnTo>
                  <a:pt x="919" y="844"/>
                </a:lnTo>
                <a:lnTo>
                  <a:pt x="0" y="624"/>
                </a:lnTo>
                <a:lnTo>
                  <a:pt x="141"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40" name="Freeform 306"/>
          <p:cNvSpPr>
            <a:spLocks/>
          </p:cNvSpPr>
          <p:nvPr/>
        </p:nvSpPr>
        <p:spPr bwMode="auto">
          <a:xfrm>
            <a:off x="7218363" y="5414963"/>
            <a:ext cx="130175" cy="44450"/>
          </a:xfrm>
          <a:custGeom>
            <a:avLst/>
            <a:gdLst>
              <a:gd name="T0" fmla="*/ 2147483647 w 819"/>
              <a:gd name="T1" fmla="*/ 0 h 333"/>
              <a:gd name="T2" fmla="*/ 2147483647 w 819"/>
              <a:gd name="T3" fmla="*/ 2147483647 h 333"/>
              <a:gd name="T4" fmla="*/ 2147483647 w 819"/>
              <a:gd name="T5" fmla="*/ 2147483647 h 333"/>
              <a:gd name="T6" fmla="*/ 0 w 819"/>
              <a:gd name="T7" fmla="*/ 2147483647 h 333"/>
              <a:gd name="T8" fmla="*/ 2147483647 w 819"/>
              <a:gd name="T9" fmla="*/ 0 h 333"/>
              <a:gd name="T10" fmla="*/ 0 60000 65536"/>
              <a:gd name="T11" fmla="*/ 0 60000 65536"/>
              <a:gd name="T12" fmla="*/ 0 60000 65536"/>
              <a:gd name="T13" fmla="*/ 0 60000 65536"/>
              <a:gd name="T14" fmla="*/ 0 60000 65536"/>
              <a:gd name="T15" fmla="*/ 0 w 819"/>
              <a:gd name="T16" fmla="*/ 0 h 333"/>
              <a:gd name="T17" fmla="*/ 819 w 819"/>
              <a:gd name="T18" fmla="*/ 333 h 333"/>
            </a:gdLst>
            <a:ahLst/>
            <a:cxnLst>
              <a:cxn ang="T10">
                <a:pos x="T0" y="T1"/>
              </a:cxn>
              <a:cxn ang="T11">
                <a:pos x="T2" y="T3"/>
              </a:cxn>
              <a:cxn ang="T12">
                <a:pos x="T4" y="T5"/>
              </a:cxn>
              <a:cxn ang="T13">
                <a:pos x="T6" y="T7"/>
              </a:cxn>
              <a:cxn ang="T14">
                <a:pos x="T8" y="T9"/>
              </a:cxn>
            </a:cxnLst>
            <a:rect l="T15" t="T16" r="T17" b="T18"/>
            <a:pathLst>
              <a:path w="819" h="333">
                <a:moveTo>
                  <a:pt x="97" y="0"/>
                </a:moveTo>
                <a:lnTo>
                  <a:pt x="819" y="139"/>
                </a:lnTo>
                <a:lnTo>
                  <a:pt x="172" y="98"/>
                </a:lnTo>
                <a:lnTo>
                  <a:pt x="0" y="333"/>
                </a:lnTo>
                <a:lnTo>
                  <a:pt x="97"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41" name="Freeform 307"/>
          <p:cNvSpPr>
            <a:spLocks/>
          </p:cNvSpPr>
          <p:nvPr/>
        </p:nvSpPr>
        <p:spPr bwMode="auto">
          <a:xfrm>
            <a:off x="7186613" y="5546725"/>
            <a:ext cx="171450" cy="41275"/>
          </a:xfrm>
          <a:custGeom>
            <a:avLst/>
            <a:gdLst>
              <a:gd name="T0" fmla="*/ 2147483647 w 1083"/>
              <a:gd name="T1" fmla="*/ 0 h 306"/>
              <a:gd name="T2" fmla="*/ 2147483647 w 1083"/>
              <a:gd name="T3" fmla="*/ 2147483647 h 306"/>
              <a:gd name="T4" fmla="*/ 2147483647 w 1083"/>
              <a:gd name="T5" fmla="*/ 2147483647 h 306"/>
              <a:gd name="T6" fmla="*/ 0 w 1083"/>
              <a:gd name="T7" fmla="*/ 2147483647 h 306"/>
              <a:gd name="T8" fmla="*/ 2147483647 w 1083"/>
              <a:gd name="T9" fmla="*/ 0 h 306"/>
              <a:gd name="T10" fmla="*/ 0 60000 65536"/>
              <a:gd name="T11" fmla="*/ 0 60000 65536"/>
              <a:gd name="T12" fmla="*/ 0 60000 65536"/>
              <a:gd name="T13" fmla="*/ 0 60000 65536"/>
              <a:gd name="T14" fmla="*/ 0 60000 65536"/>
              <a:gd name="T15" fmla="*/ 0 w 1083"/>
              <a:gd name="T16" fmla="*/ 0 h 306"/>
              <a:gd name="T17" fmla="*/ 1083 w 1083"/>
              <a:gd name="T18" fmla="*/ 306 h 306"/>
            </a:gdLst>
            <a:ahLst/>
            <a:cxnLst>
              <a:cxn ang="T10">
                <a:pos x="T0" y="T1"/>
              </a:cxn>
              <a:cxn ang="T11">
                <a:pos x="T2" y="T3"/>
              </a:cxn>
              <a:cxn ang="T12">
                <a:pos x="T4" y="T5"/>
              </a:cxn>
              <a:cxn ang="T13">
                <a:pos x="T6" y="T7"/>
              </a:cxn>
              <a:cxn ang="T14">
                <a:pos x="T8" y="T9"/>
              </a:cxn>
            </a:cxnLst>
            <a:rect l="T15" t="T16" r="T17" b="T18"/>
            <a:pathLst>
              <a:path w="1083" h="306">
                <a:moveTo>
                  <a:pt x="34" y="0"/>
                </a:moveTo>
                <a:lnTo>
                  <a:pt x="1083" y="261"/>
                </a:lnTo>
                <a:lnTo>
                  <a:pt x="1055" y="306"/>
                </a:lnTo>
                <a:lnTo>
                  <a:pt x="0" y="28"/>
                </a:lnTo>
                <a:lnTo>
                  <a:pt x="34" y="0"/>
                </a:ln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42" name="Freeform 308"/>
          <p:cNvSpPr>
            <a:spLocks/>
          </p:cNvSpPr>
          <p:nvPr/>
        </p:nvSpPr>
        <p:spPr bwMode="auto">
          <a:xfrm>
            <a:off x="7170738" y="5559425"/>
            <a:ext cx="173037" cy="41275"/>
          </a:xfrm>
          <a:custGeom>
            <a:avLst/>
            <a:gdLst>
              <a:gd name="T0" fmla="*/ 2147483647 w 1088"/>
              <a:gd name="T1" fmla="*/ 0 h 311"/>
              <a:gd name="T2" fmla="*/ 2147483647 w 1088"/>
              <a:gd name="T3" fmla="*/ 2147483647 h 311"/>
              <a:gd name="T4" fmla="*/ 2147483647 w 1088"/>
              <a:gd name="T5" fmla="*/ 2147483647 h 311"/>
              <a:gd name="T6" fmla="*/ 0 w 1088"/>
              <a:gd name="T7" fmla="*/ 2147483647 h 311"/>
              <a:gd name="T8" fmla="*/ 2147483647 w 1088"/>
              <a:gd name="T9" fmla="*/ 0 h 311"/>
              <a:gd name="T10" fmla="*/ 0 60000 65536"/>
              <a:gd name="T11" fmla="*/ 0 60000 65536"/>
              <a:gd name="T12" fmla="*/ 0 60000 65536"/>
              <a:gd name="T13" fmla="*/ 0 60000 65536"/>
              <a:gd name="T14" fmla="*/ 0 60000 65536"/>
              <a:gd name="T15" fmla="*/ 0 w 1088"/>
              <a:gd name="T16" fmla="*/ 0 h 311"/>
              <a:gd name="T17" fmla="*/ 1088 w 1088"/>
              <a:gd name="T18" fmla="*/ 311 h 311"/>
            </a:gdLst>
            <a:ahLst/>
            <a:cxnLst>
              <a:cxn ang="T10">
                <a:pos x="T0" y="T1"/>
              </a:cxn>
              <a:cxn ang="T11">
                <a:pos x="T2" y="T3"/>
              </a:cxn>
              <a:cxn ang="T12">
                <a:pos x="T4" y="T5"/>
              </a:cxn>
              <a:cxn ang="T13">
                <a:pos x="T6" y="T7"/>
              </a:cxn>
              <a:cxn ang="T14">
                <a:pos x="T8" y="T9"/>
              </a:cxn>
            </a:cxnLst>
            <a:rect l="T15" t="T16" r="T17" b="T18"/>
            <a:pathLst>
              <a:path w="1088" h="311">
                <a:moveTo>
                  <a:pt x="39" y="0"/>
                </a:moveTo>
                <a:lnTo>
                  <a:pt x="1088" y="260"/>
                </a:lnTo>
                <a:lnTo>
                  <a:pt x="1055" y="311"/>
                </a:lnTo>
                <a:lnTo>
                  <a:pt x="0" y="34"/>
                </a:lnTo>
                <a:lnTo>
                  <a:pt x="39" y="0"/>
                </a:ln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43" name="Freeform 309"/>
          <p:cNvSpPr>
            <a:spLocks/>
          </p:cNvSpPr>
          <p:nvPr/>
        </p:nvSpPr>
        <p:spPr bwMode="auto">
          <a:xfrm>
            <a:off x="7197725" y="5597525"/>
            <a:ext cx="25400" cy="9525"/>
          </a:xfrm>
          <a:custGeom>
            <a:avLst/>
            <a:gdLst>
              <a:gd name="T0" fmla="*/ 2147483647 w 164"/>
              <a:gd name="T1" fmla="*/ 2147483647 h 72"/>
              <a:gd name="T2" fmla="*/ 2147483647 w 164"/>
              <a:gd name="T3" fmla="*/ 2147483647 h 72"/>
              <a:gd name="T4" fmla="*/ 2147483647 w 164"/>
              <a:gd name="T5" fmla="*/ 0 h 72"/>
              <a:gd name="T6" fmla="*/ 2147483647 w 164"/>
              <a:gd name="T7" fmla="*/ 0 h 72"/>
              <a:gd name="T8" fmla="*/ 2147483647 w 164"/>
              <a:gd name="T9" fmla="*/ 2147483647 h 72"/>
              <a:gd name="T10" fmla="*/ 2147483647 w 164"/>
              <a:gd name="T11" fmla="*/ 2147483647 h 72"/>
              <a:gd name="T12" fmla="*/ 2147483647 w 164"/>
              <a:gd name="T13" fmla="*/ 2147483647 h 72"/>
              <a:gd name="T14" fmla="*/ 2147483647 w 164"/>
              <a:gd name="T15" fmla="*/ 2147483647 h 72"/>
              <a:gd name="T16" fmla="*/ 2147483647 w 164"/>
              <a:gd name="T17" fmla="*/ 2147483647 h 72"/>
              <a:gd name="T18" fmla="*/ 2147483647 w 164"/>
              <a:gd name="T19" fmla="*/ 2147483647 h 72"/>
              <a:gd name="T20" fmla="*/ 2147483647 w 164"/>
              <a:gd name="T21" fmla="*/ 2147483647 h 72"/>
              <a:gd name="T22" fmla="*/ 2147483647 w 164"/>
              <a:gd name="T23" fmla="*/ 2147483647 h 72"/>
              <a:gd name="T24" fmla="*/ 2147483647 w 164"/>
              <a:gd name="T25" fmla="*/ 2147483647 h 72"/>
              <a:gd name="T26" fmla="*/ 2147483647 w 164"/>
              <a:gd name="T27" fmla="*/ 2147483647 h 72"/>
              <a:gd name="T28" fmla="*/ 2147483647 w 164"/>
              <a:gd name="T29" fmla="*/ 2147483647 h 72"/>
              <a:gd name="T30" fmla="*/ 2147483647 w 164"/>
              <a:gd name="T31" fmla="*/ 2147483647 h 72"/>
              <a:gd name="T32" fmla="*/ 2147483647 w 164"/>
              <a:gd name="T33" fmla="*/ 2147483647 h 72"/>
              <a:gd name="T34" fmla="*/ 2147483647 w 164"/>
              <a:gd name="T35" fmla="*/ 2147483647 h 72"/>
              <a:gd name="T36" fmla="*/ 2147483647 w 164"/>
              <a:gd name="T37" fmla="*/ 2147483647 h 72"/>
              <a:gd name="T38" fmla="*/ 2147483647 w 164"/>
              <a:gd name="T39" fmla="*/ 2147483647 h 72"/>
              <a:gd name="T40" fmla="*/ 2147483647 w 164"/>
              <a:gd name="T41" fmla="*/ 2147483647 h 72"/>
              <a:gd name="T42" fmla="*/ 2147483647 w 164"/>
              <a:gd name="T43" fmla="*/ 2147483647 h 72"/>
              <a:gd name="T44" fmla="*/ 2147483647 w 164"/>
              <a:gd name="T45" fmla="*/ 2147483647 h 72"/>
              <a:gd name="T46" fmla="*/ 2147483647 w 164"/>
              <a:gd name="T47" fmla="*/ 2147483647 h 72"/>
              <a:gd name="T48" fmla="*/ 2147483647 w 164"/>
              <a:gd name="T49" fmla="*/ 2147483647 h 72"/>
              <a:gd name="T50" fmla="*/ 2147483647 w 164"/>
              <a:gd name="T51" fmla="*/ 2147483647 h 72"/>
              <a:gd name="T52" fmla="*/ 2147483647 w 164"/>
              <a:gd name="T53" fmla="*/ 2147483647 h 72"/>
              <a:gd name="T54" fmla="*/ 2147483647 w 164"/>
              <a:gd name="T55" fmla="*/ 2147483647 h 72"/>
              <a:gd name="T56" fmla="*/ 2147483647 w 164"/>
              <a:gd name="T57" fmla="*/ 2147483647 h 72"/>
              <a:gd name="T58" fmla="*/ 0 w 164"/>
              <a:gd name="T59" fmla="*/ 2147483647 h 72"/>
              <a:gd name="T60" fmla="*/ 0 w 164"/>
              <a:gd name="T61" fmla="*/ 2147483647 h 72"/>
              <a:gd name="T62" fmla="*/ 2147483647 w 164"/>
              <a:gd name="T63" fmla="*/ 2147483647 h 72"/>
              <a:gd name="T64" fmla="*/ 2147483647 w 164"/>
              <a:gd name="T65" fmla="*/ 2147483647 h 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4"/>
              <a:gd name="T100" fmla="*/ 0 h 72"/>
              <a:gd name="T101" fmla="*/ 164 w 164"/>
              <a:gd name="T102" fmla="*/ 72 h 7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4" h="72">
                <a:moveTo>
                  <a:pt x="16" y="1"/>
                </a:moveTo>
                <a:lnTo>
                  <a:pt x="21" y="1"/>
                </a:lnTo>
                <a:lnTo>
                  <a:pt x="35" y="0"/>
                </a:lnTo>
                <a:lnTo>
                  <a:pt x="54" y="0"/>
                </a:lnTo>
                <a:lnTo>
                  <a:pt x="78" y="2"/>
                </a:lnTo>
                <a:lnTo>
                  <a:pt x="104" y="7"/>
                </a:lnTo>
                <a:lnTo>
                  <a:pt x="128" y="17"/>
                </a:lnTo>
                <a:lnTo>
                  <a:pt x="149" y="31"/>
                </a:lnTo>
                <a:lnTo>
                  <a:pt x="164" y="51"/>
                </a:lnTo>
                <a:lnTo>
                  <a:pt x="164" y="52"/>
                </a:lnTo>
                <a:lnTo>
                  <a:pt x="164" y="57"/>
                </a:lnTo>
                <a:lnTo>
                  <a:pt x="163" y="62"/>
                </a:lnTo>
                <a:lnTo>
                  <a:pt x="161" y="67"/>
                </a:lnTo>
                <a:lnTo>
                  <a:pt x="156" y="71"/>
                </a:lnTo>
                <a:lnTo>
                  <a:pt x="149" y="72"/>
                </a:lnTo>
                <a:lnTo>
                  <a:pt x="138" y="71"/>
                </a:lnTo>
                <a:lnTo>
                  <a:pt x="124" y="65"/>
                </a:lnTo>
                <a:lnTo>
                  <a:pt x="124" y="63"/>
                </a:lnTo>
                <a:lnTo>
                  <a:pt x="123" y="59"/>
                </a:lnTo>
                <a:lnTo>
                  <a:pt x="120" y="52"/>
                </a:lnTo>
                <a:lnTo>
                  <a:pt x="113" y="45"/>
                </a:lnTo>
                <a:lnTo>
                  <a:pt x="100" y="38"/>
                </a:lnTo>
                <a:lnTo>
                  <a:pt x="81" y="32"/>
                </a:lnTo>
                <a:lnTo>
                  <a:pt x="55" y="29"/>
                </a:lnTo>
                <a:lnTo>
                  <a:pt x="20" y="29"/>
                </a:lnTo>
                <a:lnTo>
                  <a:pt x="18" y="29"/>
                </a:lnTo>
                <a:lnTo>
                  <a:pt x="14" y="27"/>
                </a:lnTo>
                <a:lnTo>
                  <a:pt x="9" y="25"/>
                </a:lnTo>
                <a:lnTo>
                  <a:pt x="4" y="22"/>
                </a:lnTo>
                <a:lnTo>
                  <a:pt x="0" y="18"/>
                </a:lnTo>
                <a:lnTo>
                  <a:pt x="0" y="14"/>
                </a:lnTo>
                <a:lnTo>
                  <a:pt x="5" y="7"/>
                </a:lnTo>
                <a:lnTo>
                  <a:pt x="16" y="1"/>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44" name="Freeform 310"/>
          <p:cNvSpPr>
            <a:spLocks/>
          </p:cNvSpPr>
          <p:nvPr/>
        </p:nvSpPr>
        <p:spPr bwMode="auto">
          <a:xfrm>
            <a:off x="7202488" y="5529263"/>
            <a:ext cx="23812" cy="14287"/>
          </a:xfrm>
          <a:custGeom>
            <a:avLst/>
            <a:gdLst>
              <a:gd name="T0" fmla="*/ 2147483647 w 146"/>
              <a:gd name="T1" fmla="*/ 0 h 109"/>
              <a:gd name="T2" fmla="*/ 2147483647 w 146"/>
              <a:gd name="T3" fmla="*/ 0 h 109"/>
              <a:gd name="T4" fmla="*/ 2147483647 w 146"/>
              <a:gd name="T5" fmla="*/ 2147483647 h 109"/>
              <a:gd name="T6" fmla="*/ 2147483647 w 146"/>
              <a:gd name="T7" fmla="*/ 2147483647 h 109"/>
              <a:gd name="T8" fmla="*/ 2147483647 w 146"/>
              <a:gd name="T9" fmla="*/ 2147483647 h 109"/>
              <a:gd name="T10" fmla="*/ 2147483647 w 146"/>
              <a:gd name="T11" fmla="*/ 2147483647 h 109"/>
              <a:gd name="T12" fmla="*/ 2147483647 w 146"/>
              <a:gd name="T13" fmla="*/ 2147483647 h 109"/>
              <a:gd name="T14" fmla="*/ 0 w 146"/>
              <a:gd name="T15" fmla="*/ 2147483647 h 109"/>
              <a:gd name="T16" fmla="*/ 2147483647 w 146"/>
              <a:gd name="T17" fmla="*/ 2147483647 h 109"/>
              <a:gd name="T18" fmla="*/ 2147483647 w 146"/>
              <a:gd name="T19" fmla="*/ 2147483647 h 109"/>
              <a:gd name="T20" fmla="*/ 2147483647 w 146"/>
              <a:gd name="T21" fmla="*/ 2147483647 h 109"/>
              <a:gd name="T22" fmla="*/ 2147483647 w 146"/>
              <a:gd name="T23" fmla="*/ 2147483647 h 109"/>
              <a:gd name="T24" fmla="*/ 2147483647 w 146"/>
              <a:gd name="T25" fmla="*/ 2147483647 h 109"/>
              <a:gd name="T26" fmla="*/ 2147483647 w 146"/>
              <a:gd name="T27" fmla="*/ 2147483647 h 109"/>
              <a:gd name="T28" fmla="*/ 2147483647 w 146"/>
              <a:gd name="T29" fmla="*/ 2147483647 h 109"/>
              <a:gd name="T30" fmla="*/ 2147483647 w 146"/>
              <a:gd name="T31" fmla="*/ 2147483647 h 109"/>
              <a:gd name="T32" fmla="*/ 2147483647 w 146"/>
              <a:gd name="T33" fmla="*/ 2147483647 h 109"/>
              <a:gd name="T34" fmla="*/ 2147483647 w 146"/>
              <a:gd name="T35" fmla="*/ 2147483647 h 109"/>
              <a:gd name="T36" fmla="*/ 2147483647 w 146"/>
              <a:gd name="T37" fmla="*/ 0 h 1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109"/>
              <a:gd name="T59" fmla="*/ 146 w 146"/>
              <a:gd name="T60" fmla="*/ 109 h 1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109">
                <a:moveTo>
                  <a:pt x="45" y="0"/>
                </a:moveTo>
                <a:lnTo>
                  <a:pt x="42" y="0"/>
                </a:lnTo>
                <a:lnTo>
                  <a:pt x="35" y="3"/>
                </a:lnTo>
                <a:lnTo>
                  <a:pt x="26" y="7"/>
                </a:lnTo>
                <a:lnTo>
                  <a:pt x="15" y="14"/>
                </a:lnTo>
                <a:lnTo>
                  <a:pt x="6" y="24"/>
                </a:lnTo>
                <a:lnTo>
                  <a:pt x="1" y="39"/>
                </a:lnTo>
                <a:lnTo>
                  <a:pt x="0" y="59"/>
                </a:lnTo>
                <a:lnTo>
                  <a:pt x="6" y="85"/>
                </a:lnTo>
                <a:lnTo>
                  <a:pt x="85" y="109"/>
                </a:lnTo>
                <a:lnTo>
                  <a:pt x="84" y="104"/>
                </a:lnTo>
                <a:lnTo>
                  <a:pt x="84" y="93"/>
                </a:lnTo>
                <a:lnTo>
                  <a:pt x="84" y="76"/>
                </a:lnTo>
                <a:lnTo>
                  <a:pt x="87" y="58"/>
                </a:lnTo>
                <a:lnTo>
                  <a:pt x="93" y="40"/>
                </a:lnTo>
                <a:lnTo>
                  <a:pt x="104" y="27"/>
                </a:lnTo>
                <a:lnTo>
                  <a:pt x="121" y="20"/>
                </a:lnTo>
                <a:lnTo>
                  <a:pt x="146" y="23"/>
                </a:lnTo>
                <a:lnTo>
                  <a:pt x="45" y="0"/>
                </a:lnTo>
                <a:close/>
              </a:path>
            </a:pathLst>
          </a:custGeom>
          <a:solidFill>
            <a:srgbClr val="F2E5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45" name="Freeform 311"/>
          <p:cNvSpPr>
            <a:spLocks/>
          </p:cNvSpPr>
          <p:nvPr/>
        </p:nvSpPr>
        <p:spPr bwMode="auto">
          <a:xfrm>
            <a:off x="7334250" y="5554663"/>
            <a:ext cx="23813" cy="14287"/>
          </a:xfrm>
          <a:custGeom>
            <a:avLst/>
            <a:gdLst>
              <a:gd name="T0" fmla="*/ 2147483647 w 146"/>
              <a:gd name="T1" fmla="*/ 0 h 107"/>
              <a:gd name="T2" fmla="*/ 2147483647 w 146"/>
              <a:gd name="T3" fmla="*/ 0 h 107"/>
              <a:gd name="T4" fmla="*/ 2147483647 w 146"/>
              <a:gd name="T5" fmla="*/ 2147483647 h 107"/>
              <a:gd name="T6" fmla="*/ 2147483647 w 146"/>
              <a:gd name="T7" fmla="*/ 2147483647 h 107"/>
              <a:gd name="T8" fmla="*/ 2147483647 w 146"/>
              <a:gd name="T9" fmla="*/ 2147483647 h 107"/>
              <a:gd name="T10" fmla="*/ 2147483647 w 146"/>
              <a:gd name="T11" fmla="*/ 2147483647 h 107"/>
              <a:gd name="T12" fmla="*/ 0 w 146"/>
              <a:gd name="T13" fmla="*/ 2147483647 h 107"/>
              <a:gd name="T14" fmla="*/ 0 w 146"/>
              <a:gd name="T15" fmla="*/ 2147483647 h 107"/>
              <a:gd name="T16" fmla="*/ 2147483647 w 146"/>
              <a:gd name="T17" fmla="*/ 2147483647 h 107"/>
              <a:gd name="T18" fmla="*/ 2147483647 w 146"/>
              <a:gd name="T19" fmla="*/ 2147483647 h 107"/>
              <a:gd name="T20" fmla="*/ 2147483647 w 146"/>
              <a:gd name="T21" fmla="*/ 2147483647 h 107"/>
              <a:gd name="T22" fmla="*/ 2147483647 w 146"/>
              <a:gd name="T23" fmla="*/ 2147483647 h 107"/>
              <a:gd name="T24" fmla="*/ 2147483647 w 146"/>
              <a:gd name="T25" fmla="*/ 2147483647 h 107"/>
              <a:gd name="T26" fmla="*/ 2147483647 w 146"/>
              <a:gd name="T27" fmla="*/ 2147483647 h 107"/>
              <a:gd name="T28" fmla="*/ 2147483647 w 146"/>
              <a:gd name="T29" fmla="*/ 2147483647 h 107"/>
              <a:gd name="T30" fmla="*/ 2147483647 w 146"/>
              <a:gd name="T31" fmla="*/ 2147483647 h 107"/>
              <a:gd name="T32" fmla="*/ 2147483647 w 146"/>
              <a:gd name="T33" fmla="*/ 2147483647 h 107"/>
              <a:gd name="T34" fmla="*/ 2147483647 w 146"/>
              <a:gd name="T35" fmla="*/ 2147483647 h 107"/>
              <a:gd name="T36" fmla="*/ 2147483647 w 146"/>
              <a:gd name="T37" fmla="*/ 0 h 1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107"/>
              <a:gd name="T59" fmla="*/ 146 w 146"/>
              <a:gd name="T60" fmla="*/ 107 h 1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107">
                <a:moveTo>
                  <a:pt x="45" y="0"/>
                </a:moveTo>
                <a:lnTo>
                  <a:pt x="42" y="0"/>
                </a:lnTo>
                <a:lnTo>
                  <a:pt x="35" y="2"/>
                </a:lnTo>
                <a:lnTo>
                  <a:pt x="25" y="6"/>
                </a:lnTo>
                <a:lnTo>
                  <a:pt x="15" y="12"/>
                </a:lnTo>
                <a:lnTo>
                  <a:pt x="6" y="23"/>
                </a:lnTo>
                <a:lnTo>
                  <a:pt x="0" y="38"/>
                </a:lnTo>
                <a:lnTo>
                  <a:pt x="0" y="58"/>
                </a:lnTo>
                <a:lnTo>
                  <a:pt x="6" y="85"/>
                </a:lnTo>
                <a:lnTo>
                  <a:pt x="84" y="107"/>
                </a:lnTo>
                <a:lnTo>
                  <a:pt x="83" y="103"/>
                </a:lnTo>
                <a:lnTo>
                  <a:pt x="83" y="91"/>
                </a:lnTo>
                <a:lnTo>
                  <a:pt x="83" y="75"/>
                </a:lnTo>
                <a:lnTo>
                  <a:pt x="86" y="56"/>
                </a:lnTo>
                <a:lnTo>
                  <a:pt x="92" y="40"/>
                </a:lnTo>
                <a:lnTo>
                  <a:pt x="103" y="27"/>
                </a:lnTo>
                <a:lnTo>
                  <a:pt x="121" y="19"/>
                </a:lnTo>
                <a:lnTo>
                  <a:pt x="146" y="23"/>
                </a:lnTo>
                <a:lnTo>
                  <a:pt x="45" y="0"/>
                </a:lnTo>
                <a:close/>
              </a:path>
            </a:pathLst>
          </a:custGeom>
          <a:solidFill>
            <a:srgbClr val="F2E5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46" name="Freeform 312"/>
          <p:cNvSpPr>
            <a:spLocks/>
          </p:cNvSpPr>
          <p:nvPr/>
        </p:nvSpPr>
        <p:spPr bwMode="auto">
          <a:xfrm>
            <a:off x="7227888" y="5532438"/>
            <a:ext cx="100012" cy="25400"/>
          </a:xfrm>
          <a:custGeom>
            <a:avLst/>
            <a:gdLst>
              <a:gd name="T0" fmla="*/ 0 w 629"/>
              <a:gd name="T1" fmla="*/ 2147483647 h 182"/>
              <a:gd name="T2" fmla="*/ 2147483647 w 629"/>
              <a:gd name="T3" fmla="*/ 2147483647 h 182"/>
              <a:gd name="T4" fmla="*/ 2147483647 w 629"/>
              <a:gd name="T5" fmla="*/ 2147483647 h 182"/>
              <a:gd name="T6" fmla="*/ 2147483647 w 629"/>
              <a:gd name="T7" fmla="*/ 0 h 182"/>
              <a:gd name="T8" fmla="*/ 0 w 629"/>
              <a:gd name="T9" fmla="*/ 2147483647 h 182"/>
              <a:gd name="T10" fmla="*/ 0 60000 65536"/>
              <a:gd name="T11" fmla="*/ 0 60000 65536"/>
              <a:gd name="T12" fmla="*/ 0 60000 65536"/>
              <a:gd name="T13" fmla="*/ 0 60000 65536"/>
              <a:gd name="T14" fmla="*/ 0 60000 65536"/>
              <a:gd name="T15" fmla="*/ 0 w 629"/>
              <a:gd name="T16" fmla="*/ 0 h 182"/>
              <a:gd name="T17" fmla="*/ 629 w 629"/>
              <a:gd name="T18" fmla="*/ 182 h 182"/>
            </a:gdLst>
            <a:ahLst/>
            <a:cxnLst>
              <a:cxn ang="T10">
                <a:pos x="T0" y="T1"/>
              </a:cxn>
              <a:cxn ang="T11">
                <a:pos x="T2" y="T3"/>
              </a:cxn>
              <a:cxn ang="T12">
                <a:pos x="T4" y="T5"/>
              </a:cxn>
              <a:cxn ang="T13">
                <a:pos x="T6" y="T7"/>
              </a:cxn>
              <a:cxn ang="T14">
                <a:pos x="T8" y="T9"/>
              </a:cxn>
            </a:cxnLst>
            <a:rect l="T15" t="T16" r="T17" b="T18"/>
            <a:pathLst>
              <a:path w="629" h="182">
                <a:moveTo>
                  <a:pt x="0" y="40"/>
                </a:moveTo>
                <a:lnTo>
                  <a:pt x="601" y="182"/>
                </a:lnTo>
                <a:lnTo>
                  <a:pt x="629" y="142"/>
                </a:lnTo>
                <a:lnTo>
                  <a:pt x="29" y="0"/>
                </a:lnTo>
                <a:lnTo>
                  <a:pt x="0" y="4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47" name="Freeform 313"/>
          <p:cNvSpPr>
            <a:spLocks/>
          </p:cNvSpPr>
          <p:nvPr/>
        </p:nvSpPr>
        <p:spPr bwMode="auto">
          <a:xfrm>
            <a:off x="7227888" y="5543550"/>
            <a:ext cx="95250" cy="22225"/>
          </a:xfrm>
          <a:custGeom>
            <a:avLst/>
            <a:gdLst>
              <a:gd name="T0" fmla="*/ 0 w 606"/>
              <a:gd name="T1" fmla="*/ 2147483647 h 170"/>
              <a:gd name="T2" fmla="*/ 2147483647 w 606"/>
              <a:gd name="T3" fmla="*/ 2147483647 h 170"/>
              <a:gd name="T4" fmla="*/ 2147483647 w 606"/>
              <a:gd name="T5" fmla="*/ 2147483647 h 170"/>
              <a:gd name="T6" fmla="*/ 2147483647 w 606"/>
              <a:gd name="T7" fmla="*/ 0 h 170"/>
              <a:gd name="T8" fmla="*/ 0 w 606"/>
              <a:gd name="T9" fmla="*/ 2147483647 h 170"/>
              <a:gd name="T10" fmla="*/ 0 60000 65536"/>
              <a:gd name="T11" fmla="*/ 0 60000 65536"/>
              <a:gd name="T12" fmla="*/ 0 60000 65536"/>
              <a:gd name="T13" fmla="*/ 0 60000 65536"/>
              <a:gd name="T14" fmla="*/ 0 60000 65536"/>
              <a:gd name="T15" fmla="*/ 0 w 606"/>
              <a:gd name="T16" fmla="*/ 0 h 170"/>
              <a:gd name="T17" fmla="*/ 606 w 606"/>
              <a:gd name="T18" fmla="*/ 170 h 170"/>
            </a:gdLst>
            <a:ahLst/>
            <a:cxnLst>
              <a:cxn ang="T10">
                <a:pos x="T0" y="T1"/>
              </a:cxn>
              <a:cxn ang="T11">
                <a:pos x="T2" y="T3"/>
              </a:cxn>
              <a:cxn ang="T12">
                <a:pos x="T4" y="T5"/>
              </a:cxn>
              <a:cxn ang="T13">
                <a:pos x="T6" y="T7"/>
              </a:cxn>
              <a:cxn ang="T14">
                <a:pos x="T8" y="T9"/>
              </a:cxn>
            </a:cxnLst>
            <a:rect l="T15" t="T16" r="T17" b="T18"/>
            <a:pathLst>
              <a:path w="606" h="170">
                <a:moveTo>
                  <a:pt x="0" y="28"/>
                </a:moveTo>
                <a:lnTo>
                  <a:pt x="600" y="170"/>
                </a:lnTo>
                <a:lnTo>
                  <a:pt x="606" y="142"/>
                </a:lnTo>
                <a:lnTo>
                  <a:pt x="5" y="0"/>
                </a:lnTo>
                <a:lnTo>
                  <a:pt x="0" y="28"/>
                </a:lnTo>
                <a:close/>
              </a:path>
            </a:pathLst>
          </a:custGeom>
          <a:solidFill>
            <a:srgbClr val="F2E5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48" name="Freeform 314"/>
          <p:cNvSpPr>
            <a:spLocks/>
          </p:cNvSpPr>
          <p:nvPr/>
        </p:nvSpPr>
        <p:spPr bwMode="auto">
          <a:xfrm>
            <a:off x="7227888" y="5527675"/>
            <a:ext cx="95250" cy="22225"/>
          </a:xfrm>
          <a:custGeom>
            <a:avLst/>
            <a:gdLst>
              <a:gd name="T0" fmla="*/ 0 w 606"/>
              <a:gd name="T1" fmla="*/ 2147483647 h 170"/>
              <a:gd name="T2" fmla="*/ 2147483647 w 606"/>
              <a:gd name="T3" fmla="*/ 2147483647 h 170"/>
              <a:gd name="T4" fmla="*/ 2147483647 w 606"/>
              <a:gd name="T5" fmla="*/ 2147483647 h 170"/>
              <a:gd name="T6" fmla="*/ 2147483647 w 606"/>
              <a:gd name="T7" fmla="*/ 0 h 170"/>
              <a:gd name="T8" fmla="*/ 0 w 606"/>
              <a:gd name="T9" fmla="*/ 2147483647 h 170"/>
              <a:gd name="T10" fmla="*/ 0 60000 65536"/>
              <a:gd name="T11" fmla="*/ 0 60000 65536"/>
              <a:gd name="T12" fmla="*/ 0 60000 65536"/>
              <a:gd name="T13" fmla="*/ 0 60000 65536"/>
              <a:gd name="T14" fmla="*/ 0 60000 65536"/>
              <a:gd name="T15" fmla="*/ 0 w 606"/>
              <a:gd name="T16" fmla="*/ 0 h 170"/>
              <a:gd name="T17" fmla="*/ 606 w 606"/>
              <a:gd name="T18" fmla="*/ 170 h 170"/>
            </a:gdLst>
            <a:ahLst/>
            <a:cxnLst>
              <a:cxn ang="T10">
                <a:pos x="T0" y="T1"/>
              </a:cxn>
              <a:cxn ang="T11">
                <a:pos x="T2" y="T3"/>
              </a:cxn>
              <a:cxn ang="T12">
                <a:pos x="T4" y="T5"/>
              </a:cxn>
              <a:cxn ang="T13">
                <a:pos x="T6" y="T7"/>
              </a:cxn>
              <a:cxn ang="T14">
                <a:pos x="T8" y="T9"/>
              </a:cxn>
            </a:cxnLst>
            <a:rect l="T15" t="T16" r="T17" b="T18"/>
            <a:pathLst>
              <a:path w="606" h="170">
                <a:moveTo>
                  <a:pt x="0" y="28"/>
                </a:moveTo>
                <a:lnTo>
                  <a:pt x="600" y="170"/>
                </a:lnTo>
                <a:lnTo>
                  <a:pt x="606" y="142"/>
                </a:lnTo>
                <a:lnTo>
                  <a:pt x="5" y="0"/>
                </a:lnTo>
                <a:lnTo>
                  <a:pt x="0" y="28"/>
                </a:lnTo>
                <a:close/>
              </a:path>
            </a:pathLst>
          </a:custGeom>
          <a:solidFill>
            <a:srgbClr val="F2E5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49" name="AutoShape 315"/>
          <p:cNvSpPr>
            <a:spLocks noChangeAspect="1" noChangeArrowheads="1" noTextEdit="1"/>
          </p:cNvSpPr>
          <p:nvPr/>
        </p:nvSpPr>
        <p:spPr bwMode="auto">
          <a:xfrm>
            <a:off x="6686550" y="5411788"/>
            <a:ext cx="233363"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50" name="Freeform 316"/>
          <p:cNvSpPr>
            <a:spLocks/>
          </p:cNvSpPr>
          <p:nvPr/>
        </p:nvSpPr>
        <p:spPr bwMode="auto">
          <a:xfrm>
            <a:off x="6688138" y="5411788"/>
            <a:ext cx="231775" cy="252412"/>
          </a:xfrm>
          <a:custGeom>
            <a:avLst/>
            <a:gdLst>
              <a:gd name="T0" fmla="*/ 2147483647 w 1894"/>
              <a:gd name="T1" fmla="*/ 0 h 1904"/>
              <a:gd name="T2" fmla="*/ 2147483647 w 1894"/>
              <a:gd name="T3" fmla="*/ 0 h 1904"/>
              <a:gd name="T4" fmla="*/ 2147483647 w 1894"/>
              <a:gd name="T5" fmla="*/ 2147483647 h 1904"/>
              <a:gd name="T6" fmla="*/ 2147483647 w 1894"/>
              <a:gd name="T7" fmla="*/ 2147483647 h 1904"/>
              <a:gd name="T8" fmla="*/ 2147483647 w 1894"/>
              <a:gd name="T9" fmla="*/ 2147483647 h 1904"/>
              <a:gd name="T10" fmla="*/ 2147483647 w 1894"/>
              <a:gd name="T11" fmla="*/ 2147483647 h 1904"/>
              <a:gd name="T12" fmla="*/ 2147483647 w 1894"/>
              <a:gd name="T13" fmla="*/ 2147483647 h 1904"/>
              <a:gd name="T14" fmla="*/ 2147483647 w 1894"/>
              <a:gd name="T15" fmla="*/ 2147483647 h 1904"/>
              <a:gd name="T16" fmla="*/ 2147483647 w 1894"/>
              <a:gd name="T17" fmla="*/ 2147483647 h 1904"/>
              <a:gd name="T18" fmla="*/ 2147483647 w 1894"/>
              <a:gd name="T19" fmla="*/ 2147483647 h 1904"/>
              <a:gd name="T20" fmla="*/ 2147483647 w 1894"/>
              <a:gd name="T21" fmla="*/ 2147483647 h 1904"/>
              <a:gd name="T22" fmla="*/ 2147483647 w 1894"/>
              <a:gd name="T23" fmla="*/ 2147483647 h 1904"/>
              <a:gd name="T24" fmla="*/ 2147483647 w 1894"/>
              <a:gd name="T25" fmla="*/ 2147483647 h 1904"/>
              <a:gd name="T26" fmla="*/ 2147483647 w 1894"/>
              <a:gd name="T27" fmla="*/ 2147483647 h 1904"/>
              <a:gd name="T28" fmla="*/ 2147483647 w 1894"/>
              <a:gd name="T29" fmla="*/ 2147483647 h 1904"/>
              <a:gd name="T30" fmla="*/ 2147483647 w 1894"/>
              <a:gd name="T31" fmla="*/ 2147483647 h 1904"/>
              <a:gd name="T32" fmla="*/ 2147483647 w 1894"/>
              <a:gd name="T33" fmla="*/ 2147483647 h 1904"/>
              <a:gd name="T34" fmla="*/ 2147483647 w 1894"/>
              <a:gd name="T35" fmla="*/ 2147483647 h 1904"/>
              <a:gd name="T36" fmla="*/ 2147483647 w 1894"/>
              <a:gd name="T37" fmla="*/ 2147483647 h 1904"/>
              <a:gd name="T38" fmla="*/ 2147483647 w 1894"/>
              <a:gd name="T39" fmla="*/ 2147483647 h 1904"/>
              <a:gd name="T40" fmla="*/ 2147483647 w 1894"/>
              <a:gd name="T41" fmla="*/ 2147483647 h 1904"/>
              <a:gd name="T42" fmla="*/ 2147483647 w 1894"/>
              <a:gd name="T43" fmla="*/ 2147483647 h 1904"/>
              <a:gd name="T44" fmla="*/ 2147483647 w 1894"/>
              <a:gd name="T45" fmla="*/ 2147483647 h 1904"/>
              <a:gd name="T46" fmla="*/ 2147483647 w 1894"/>
              <a:gd name="T47" fmla="*/ 2147483647 h 1904"/>
              <a:gd name="T48" fmla="*/ 2147483647 w 1894"/>
              <a:gd name="T49" fmla="*/ 2147483647 h 1904"/>
              <a:gd name="T50" fmla="*/ 2147483647 w 1894"/>
              <a:gd name="T51" fmla="*/ 2147483647 h 1904"/>
              <a:gd name="T52" fmla="*/ 2147483647 w 1894"/>
              <a:gd name="T53" fmla="*/ 2147483647 h 1904"/>
              <a:gd name="T54" fmla="*/ 2147483647 w 1894"/>
              <a:gd name="T55" fmla="*/ 2147483647 h 1904"/>
              <a:gd name="T56" fmla="*/ 2147483647 w 1894"/>
              <a:gd name="T57" fmla="*/ 2147483647 h 1904"/>
              <a:gd name="T58" fmla="*/ 2147483647 w 1894"/>
              <a:gd name="T59" fmla="*/ 2147483647 h 1904"/>
              <a:gd name="T60" fmla="*/ 2147483647 w 1894"/>
              <a:gd name="T61" fmla="*/ 2147483647 h 1904"/>
              <a:gd name="T62" fmla="*/ 2147483647 w 1894"/>
              <a:gd name="T63" fmla="*/ 2147483647 h 1904"/>
              <a:gd name="T64" fmla="*/ 2147483647 w 1894"/>
              <a:gd name="T65" fmla="*/ 2147483647 h 1904"/>
              <a:gd name="T66" fmla="*/ 2147483647 w 1894"/>
              <a:gd name="T67" fmla="*/ 2147483647 h 1904"/>
              <a:gd name="T68" fmla="*/ 2147483647 w 1894"/>
              <a:gd name="T69" fmla="*/ 2147483647 h 1904"/>
              <a:gd name="T70" fmla="*/ 2147483647 w 1894"/>
              <a:gd name="T71" fmla="*/ 2147483647 h 1904"/>
              <a:gd name="T72" fmla="*/ 2147483647 w 1894"/>
              <a:gd name="T73" fmla="*/ 2147483647 h 1904"/>
              <a:gd name="T74" fmla="*/ 2147483647 w 1894"/>
              <a:gd name="T75" fmla="*/ 2147483647 h 1904"/>
              <a:gd name="T76" fmla="*/ 2147483647 w 1894"/>
              <a:gd name="T77" fmla="*/ 2147483647 h 1904"/>
              <a:gd name="T78" fmla="*/ 2147483647 w 1894"/>
              <a:gd name="T79" fmla="*/ 2147483647 h 1904"/>
              <a:gd name="T80" fmla="*/ 0 w 1894"/>
              <a:gd name="T81" fmla="*/ 2147483647 h 1904"/>
              <a:gd name="T82" fmla="*/ 2147483647 w 1894"/>
              <a:gd name="T83" fmla="*/ 2147483647 h 1904"/>
              <a:gd name="T84" fmla="*/ 2147483647 w 1894"/>
              <a:gd name="T85" fmla="*/ 2147483647 h 1904"/>
              <a:gd name="T86" fmla="*/ 2147483647 w 1894"/>
              <a:gd name="T87" fmla="*/ 2147483647 h 1904"/>
              <a:gd name="T88" fmla="*/ 2147483647 w 1894"/>
              <a:gd name="T89" fmla="*/ 2147483647 h 1904"/>
              <a:gd name="T90" fmla="*/ 2147483647 w 1894"/>
              <a:gd name="T91" fmla="*/ 2147483647 h 1904"/>
              <a:gd name="T92" fmla="*/ 2147483647 w 1894"/>
              <a:gd name="T93" fmla="*/ 2147483647 h 19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94"/>
              <a:gd name="T142" fmla="*/ 0 h 1904"/>
              <a:gd name="T143" fmla="*/ 1894 w 1894"/>
              <a:gd name="T144" fmla="*/ 1904 h 190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94" h="1904">
                <a:moveTo>
                  <a:pt x="651" y="0"/>
                </a:moveTo>
                <a:lnTo>
                  <a:pt x="653" y="0"/>
                </a:lnTo>
                <a:lnTo>
                  <a:pt x="659" y="0"/>
                </a:lnTo>
                <a:lnTo>
                  <a:pt x="668" y="0"/>
                </a:lnTo>
                <a:lnTo>
                  <a:pt x="682" y="0"/>
                </a:lnTo>
                <a:lnTo>
                  <a:pt x="699" y="1"/>
                </a:lnTo>
                <a:lnTo>
                  <a:pt x="720" y="1"/>
                </a:lnTo>
                <a:lnTo>
                  <a:pt x="742" y="3"/>
                </a:lnTo>
                <a:lnTo>
                  <a:pt x="769" y="4"/>
                </a:lnTo>
                <a:lnTo>
                  <a:pt x="799" y="6"/>
                </a:lnTo>
                <a:lnTo>
                  <a:pt x="831" y="8"/>
                </a:lnTo>
                <a:lnTo>
                  <a:pt x="865" y="10"/>
                </a:lnTo>
                <a:lnTo>
                  <a:pt x="902" y="13"/>
                </a:lnTo>
                <a:lnTo>
                  <a:pt x="941" y="17"/>
                </a:lnTo>
                <a:lnTo>
                  <a:pt x="982" y="21"/>
                </a:lnTo>
                <a:lnTo>
                  <a:pt x="1025" y="26"/>
                </a:lnTo>
                <a:lnTo>
                  <a:pt x="1070" y="32"/>
                </a:lnTo>
                <a:lnTo>
                  <a:pt x="1116" y="38"/>
                </a:lnTo>
                <a:lnTo>
                  <a:pt x="1164" y="46"/>
                </a:lnTo>
                <a:lnTo>
                  <a:pt x="1213" y="55"/>
                </a:lnTo>
                <a:lnTo>
                  <a:pt x="1263" y="63"/>
                </a:lnTo>
                <a:lnTo>
                  <a:pt x="1315" y="73"/>
                </a:lnTo>
                <a:lnTo>
                  <a:pt x="1366" y="85"/>
                </a:lnTo>
                <a:lnTo>
                  <a:pt x="1418" y="97"/>
                </a:lnTo>
                <a:lnTo>
                  <a:pt x="1472" y="111"/>
                </a:lnTo>
                <a:lnTo>
                  <a:pt x="1525" y="125"/>
                </a:lnTo>
                <a:lnTo>
                  <a:pt x="1579" y="141"/>
                </a:lnTo>
                <a:lnTo>
                  <a:pt x="1632" y="159"/>
                </a:lnTo>
                <a:lnTo>
                  <a:pt x="1685" y="177"/>
                </a:lnTo>
                <a:lnTo>
                  <a:pt x="1739" y="197"/>
                </a:lnTo>
                <a:lnTo>
                  <a:pt x="1791" y="218"/>
                </a:lnTo>
                <a:lnTo>
                  <a:pt x="1843" y="241"/>
                </a:lnTo>
                <a:lnTo>
                  <a:pt x="1894" y="266"/>
                </a:lnTo>
                <a:lnTo>
                  <a:pt x="1729" y="1139"/>
                </a:lnTo>
                <a:lnTo>
                  <a:pt x="1733" y="1140"/>
                </a:lnTo>
                <a:lnTo>
                  <a:pt x="1742" y="1146"/>
                </a:lnTo>
                <a:lnTo>
                  <a:pt x="1755" y="1156"/>
                </a:lnTo>
                <a:lnTo>
                  <a:pt x="1768" y="1173"/>
                </a:lnTo>
                <a:lnTo>
                  <a:pt x="1778" y="1199"/>
                </a:lnTo>
                <a:lnTo>
                  <a:pt x="1781" y="1234"/>
                </a:lnTo>
                <a:lnTo>
                  <a:pt x="1777" y="1281"/>
                </a:lnTo>
                <a:lnTo>
                  <a:pt x="1760" y="1341"/>
                </a:lnTo>
                <a:lnTo>
                  <a:pt x="1472" y="1765"/>
                </a:lnTo>
                <a:lnTo>
                  <a:pt x="1432" y="1765"/>
                </a:lnTo>
                <a:lnTo>
                  <a:pt x="1324" y="1904"/>
                </a:lnTo>
                <a:lnTo>
                  <a:pt x="1322" y="1904"/>
                </a:lnTo>
                <a:lnTo>
                  <a:pt x="1315" y="1903"/>
                </a:lnTo>
                <a:lnTo>
                  <a:pt x="1304" y="1902"/>
                </a:lnTo>
                <a:lnTo>
                  <a:pt x="1290" y="1900"/>
                </a:lnTo>
                <a:lnTo>
                  <a:pt x="1270" y="1897"/>
                </a:lnTo>
                <a:lnTo>
                  <a:pt x="1249" y="1894"/>
                </a:lnTo>
                <a:lnTo>
                  <a:pt x="1223" y="1891"/>
                </a:lnTo>
                <a:lnTo>
                  <a:pt x="1194" y="1887"/>
                </a:lnTo>
                <a:lnTo>
                  <a:pt x="1162" y="1881"/>
                </a:lnTo>
                <a:lnTo>
                  <a:pt x="1128" y="1876"/>
                </a:lnTo>
                <a:lnTo>
                  <a:pt x="1091" y="1869"/>
                </a:lnTo>
                <a:lnTo>
                  <a:pt x="1050" y="1862"/>
                </a:lnTo>
                <a:lnTo>
                  <a:pt x="1008" y="1854"/>
                </a:lnTo>
                <a:lnTo>
                  <a:pt x="964" y="1845"/>
                </a:lnTo>
                <a:lnTo>
                  <a:pt x="918" y="1835"/>
                </a:lnTo>
                <a:lnTo>
                  <a:pt x="870" y="1824"/>
                </a:lnTo>
                <a:lnTo>
                  <a:pt x="820" y="1813"/>
                </a:lnTo>
                <a:lnTo>
                  <a:pt x="769" y="1800"/>
                </a:lnTo>
                <a:lnTo>
                  <a:pt x="717" y="1786"/>
                </a:lnTo>
                <a:lnTo>
                  <a:pt x="664" y="1772"/>
                </a:lnTo>
                <a:lnTo>
                  <a:pt x="610" y="1755"/>
                </a:lnTo>
                <a:lnTo>
                  <a:pt x="555" y="1738"/>
                </a:lnTo>
                <a:lnTo>
                  <a:pt x="501" y="1720"/>
                </a:lnTo>
                <a:lnTo>
                  <a:pt x="445" y="1701"/>
                </a:lnTo>
                <a:lnTo>
                  <a:pt x="390" y="1681"/>
                </a:lnTo>
                <a:lnTo>
                  <a:pt x="334" y="1659"/>
                </a:lnTo>
                <a:lnTo>
                  <a:pt x="280" y="1636"/>
                </a:lnTo>
                <a:lnTo>
                  <a:pt x="225" y="1611"/>
                </a:lnTo>
                <a:lnTo>
                  <a:pt x="172" y="1585"/>
                </a:lnTo>
                <a:lnTo>
                  <a:pt x="119" y="1559"/>
                </a:lnTo>
                <a:lnTo>
                  <a:pt x="67" y="1530"/>
                </a:lnTo>
                <a:lnTo>
                  <a:pt x="17" y="1500"/>
                </a:lnTo>
                <a:lnTo>
                  <a:pt x="16" y="1495"/>
                </a:lnTo>
                <a:lnTo>
                  <a:pt x="12" y="1480"/>
                </a:lnTo>
                <a:lnTo>
                  <a:pt x="8" y="1457"/>
                </a:lnTo>
                <a:lnTo>
                  <a:pt x="4" y="1430"/>
                </a:lnTo>
                <a:lnTo>
                  <a:pt x="0" y="1401"/>
                </a:lnTo>
                <a:lnTo>
                  <a:pt x="0" y="1370"/>
                </a:lnTo>
                <a:lnTo>
                  <a:pt x="4" y="1343"/>
                </a:lnTo>
                <a:lnTo>
                  <a:pt x="12" y="1319"/>
                </a:lnTo>
                <a:lnTo>
                  <a:pt x="388" y="965"/>
                </a:lnTo>
                <a:lnTo>
                  <a:pt x="387" y="961"/>
                </a:lnTo>
                <a:lnTo>
                  <a:pt x="386" y="952"/>
                </a:lnTo>
                <a:lnTo>
                  <a:pt x="386" y="936"/>
                </a:lnTo>
                <a:lnTo>
                  <a:pt x="390" y="917"/>
                </a:lnTo>
                <a:lnTo>
                  <a:pt x="397" y="893"/>
                </a:lnTo>
                <a:lnTo>
                  <a:pt x="412" y="868"/>
                </a:lnTo>
                <a:lnTo>
                  <a:pt x="435" y="841"/>
                </a:lnTo>
                <a:lnTo>
                  <a:pt x="468" y="814"/>
                </a:lnTo>
                <a:lnTo>
                  <a:pt x="651" y="0"/>
                </a:lnTo>
                <a:close/>
              </a:path>
            </a:pathLst>
          </a:custGeom>
          <a:solidFill>
            <a:schemeClr val="folHlink"/>
          </a:solidFill>
          <a:ln w="9525">
            <a:solidFill>
              <a:schemeClr val="bg2"/>
            </a:solidFill>
            <a:round/>
            <a:headEnd/>
            <a:tailEnd/>
          </a:ln>
        </p:spPr>
        <p:txBody>
          <a:bodyPr/>
          <a:lstStyle/>
          <a:p>
            <a:endParaRPr lang="en-US"/>
          </a:p>
        </p:txBody>
      </p:sp>
      <p:sp>
        <p:nvSpPr>
          <p:cNvPr id="38051" name="Freeform 317"/>
          <p:cNvSpPr>
            <a:spLocks/>
          </p:cNvSpPr>
          <p:nvPr/>
        </p:nvSpPr>
        <p:spPr bwMode="auto">
          <a:xfrm>
            <a:off x="6716713" y="5572125"/>
            <a:ext cx="134937" cy="42863"/>
          </a:xfrm>
          <a:custGeom>
            <a:avLst/>
            <a:gdLst>
              <a:gd name="T0" fmla="*/ 2147483647 w 1106"/>
              <a:gd name="T1" fmla="*/ 0 h 331"/>
              <a:gd name="T2" fmla="*/ 2147483647 w 1106"/>
              <a:gd name="T3" fmla="*/ 2147483647 h 331"/>
              <a:gd name="T4" fmla="*/ 2147483647 w 1106"/>
              <a:gd name="T5" fmla="*/ 2147483647 h 331"/>
              <a:gd name="T6" fmla="*/ 0 w 1106"/>
              <a:gd name="T7" fmla="*/ 2147483647 h 331"/>
              <a:gd name="T8" fmla="*/ 2147483647 w 1106"/>
              <a:gd name="T9" fmla="*/ 0 h 331"/>
              <a:gd name="T10" fmla="*/ 0 60000 65536"/>
              <a:gd name="T11" fmla="*/ 0 60000 65536"/>
              <a:gd name="T12" fmla="*/ 0 60000 65536"/>
              <a:gd name="T13" fmla="*/ 0 60000 65536"/>
              <a:gd name="T14" fmla="*/ 0 60000 65536"/>
              <a:gd name="T15" fmla="*/ 0 w 1106"/>
              <a:gd name="T16" fmla="*/ 0 h 331"/>
              <a:gd name="T17" fmla="*/ 1106 w 1106"/>
              <a:gd name="T18" fmla="*/ 331 h 331"/>
            </a:gdLst>
            <a:ahLst/>
            <a:cxnLst>
              <a:cxn ang="T10">
                <a:pos x="T0" y="T1"/>
              </a:cxn>
              <a:cxn ang="T11">
                <a:pos x="T2" y="T3"/>
              </a:cxn>
              <a:cxn ang="T12">
                <a:pos x="T4" y="T5"/>
              </a:cxn>
              <a:cxn ang="T13">
                <a:pos x="T6" y="T7"/>
              </a:cxn>
              <a:cxn ang="T14">
                <a:pos x="T8" y="T9"/>
              </a:cxn>
            </a:cxnLst>
            <a:rect l="T15" t="T16" r="T17" b="T18"/>
            <a:pathLst>
              <a:path w="1106" h="331">
                <a:moveTo>
                  <a:pt x="40" y="0"/>
                </a:moveTo>
                <a:lnTo>
                  <a:pt x="1106" y="277"/>
                </a:lnTo>
                <a:lnTo>
                  <a:pt x="1071" y="331"/>
                </a:lnTo>
                <a:lnTo>
                  <a:pt x="0" y="36"/>
                </a:lnTo>
                <a:lnTo>
                  <a:pt x="40" y="0"/>
                </a:ln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52" name="Freeform 318"/>
          <p:cNvSpPr>
            <a:spLocks/>
          </p:cNvSpPr>
          <p:nvPr/>
        </p:nvSpPr>
        <p:spPr bwMode="auto">
          <a:xfrm>
            <a:off x="6694488" y="5591175"/>
            <a:ext cx="157162" cy="66675"/>
          </a:xfrm>
          <a:custGeom>
            <a:avLst/>
            <a:gdLst>
              <a:gd name="T0" fmla="*/ 2147483647 w 1285"/>
              <a:gd name="T1" fmla="*/ 2147483647 h 505"/>
              <a:gd name="T2" fmla="*/ 2147483647 w 1285"/>
              <a:gd name="T3" fmla="*/ 2147483647 h 505"/>
              <a:gd name="T4" fmla="*/ 2147483647 w 1285"/>
              <a:gd name="T5" fmla="*/ 2147483647 h 505"/>
              <a:gd name="T6" fmla="*/ 2147483647 w 1285"/>
              <a:gd name="T7" fmla="*/ 2147483647 h 505"/>
              <a:gd name="T8" fmla="*/ 2147483647 w 1285"/>
              <a:gd name="T9" fmla="*/ 2147483647 h 505"/>
              <a:gd name="T10" fmla="*/ 2147483647 w 1285"/>
              <a:gd name="T11" fmla="*/ 2147483647 h 505"/>
              <a:gd name="T12" fmla="*/ 2147483647 w 1285"/>
              <a:gd name="T13" fmla="*/ 2147483647 h 505"/>
              <a:gd name="T14" fmla="*/ 2147483647 w 1285"/>
              <a:gd name="T15" fmla="*/ 2147483647 h 505"/>
              <a:gd name="T16" fmla="*/ 2147483647 w 1285"/>
              <a:gd name="T17" fmla="*/ 2147483647 h 505"/>
              <a:gd name="T18" fmla="*/ 2147483647 w 1285"/>
              <a:gd name="T19" fmla="*/ 2147483647 h 505"/>
              <a:gd name="T20" fmla="*/ 2147483647 w 1285"/>
              <a:gd name="T21" fmla="*/ 2147483647 h 505"/>
              <a:gd name="T22" fmla="*/ 2147483647 w 1285"/>
              <a:gd name="T23" fmla="*/ 2147483647 h 505"/>
              <a:gd name="T24" fmla="*/ 2147483647 w 1285"/>
              <a:gd name="T25" fmla="*/ 2147483647 h 505"/>
              <a:gd name="T26" fmla="*/ 2147483647 w 1285"/>
              <a:gd name="T27" fmla="*/ 2147483647 h 505"/>
              <a:gd name="T28" fmla="*/ 2147483647 w 1285"/>
              <a:gd name="T29" fmla="*/ 2147483647 h 505"/>
              <a:gd name="T30" fmla="*/ 2147483647 w 1285"/>
              <a:gd name="T31" fmla="*/ 2147483647 h 505"/>
              <a:gd name="T32" fmla="*/ 2147483647 w 1285"/>
              <a:gd name="T33" fmla="*/ 2147483647 h 505"/>
              <a:gd name="T34" fmla="*/ 2147483647 w 1285"/>
              <a:gd name="T35" fmla="*/ 2147483647 h 505"/>
              <a:gd name="T36" fmla="*/ 0 w 1285"/>
              <a:gd name="T37" fmla="*/ 2147483647 h 505"/>
              <a:gd name="T38" fmla="*/ 2147483647 w 1285"/>
              <a:gd name="T39" fmla="*/ 2147483647 h 505"/>
              <a:gd name="T40" fmla="*/ 2147483647 w 1285"/>
              <a:gd name="T41" fmla="*/ 2147483647 h 505"/>
              <a:gd name="T42" fmla="*/ 2147483647 w 1285"/>
              <a:gd name="T43" fmla="*/ 2147483647 h 505"/>
              <a:gd name="T44" fmla="*/ 2147483647 w 1285"/>
              <a:gd name="T45" fmla="*/ 2147483647 h 505"/>
              <a:gd name="T46" fmla="*/ 2147483647 w 1285"/>
              <a:gd name="T47" fmla="*/ 2147483647 h 505"/>
              <a:gd name="T48" fmla="*/ 2147483647 w 1285"/>
              <a:gd name="T49" fmla="*/ 2147483647 h 505"/>
              <a:gd name="T50" fmla="*/ 2147483647 w 1285"/>
              <a:gd name="T51" fmla="*/ 2147483647 h 505"/>
              <a:gd name="T52" fmla="*/ 2147483647 w 1285"/>
              <a:gd name="T53" fmla="*/ 2147483647 h 505"/>
              <a:gd name="T54" fmla="*/ 2147483647 w 1285"/>
              <a:gd name="T55" fmla="*/ 2147483647 h 505"/>
              <a:gd name="T56" fmla="*/ 2147483647 w 1285"/>
              <a:gd name="T57" fmla="*/ 2147483647 h 505"/>
              <a:gd name="T58" fmla="*/ 2147483647 w 1285"/>
              <a:gd name="T59" fmla="*/ 2147483647 h 505"/>
              <a:gd name="T60" fmla="*/ 2147483647 w 1285"/>
              <a:gd name="T61" fmla="*/ 2147483647 h 505"/>
              <a:gd name="T62" fmla="*/ 2147483647 w 1285"/>
              <a:gd name="T63" fmla="*/ 2147483647 h 505"/>
              <a:gd name="T64" fmla="*/ 2147483647 w 1285"/>
              <a:gd name="T65" fmla="*/ 2147483647 h 505"/>
              <a:gd name="T66" fmla="*/ 2147483647 w 1285"/>
              <a:gd name="T67" fmla="*/ 2147483647 h 505"/>
              <a:gd name="T68" fmla="*/ 2147483647 w 1285"/>
              <a:gd name="T69" fmla="*/ 2147483647 h 505"/>
              <a:gd name="T70" fmla="*/ 2147483647 w 1285"/>
              <a:gd name="T71" fmla="*/ 2147483647 h 505"/>
              <a:gd name="T72" fmla="*/ 2147483647 w 1285"/>
              <a:gd name="T73" fmla="*/ 2147483647 h 505"/>
              <a:gd name="T74" fmla="*/ 2147483647 w 1285"/>
              <a:gd name="T75" fmla="*/ 2147483647 h 505"/>
              <a:gd name="T76" fmla="*/ 2147483647 w 1285"/>
              <a:gd name="T77" fmla="*/ 2147483647 h 505"/>
              <a:gd name="T78" fmla="*/ 2147483647 w 1285"/>
              <a:gd name="T79" fmla="*/ 2147483647 h 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85"/>
              <a:gd name="T121" fmla="*/ 0 h 505"/>
              <a:gd name="T122" fmla="*/ 1285 w 1285"/>
              <a:gd name="T123" fmla="*/ 505 h 50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85" h="505">
                <a:moveTo>
                  <a:pt x="1284" y="391"/>
                </a:moveTo>
                <a:lnTo>
                  <a:pt x="1282" y="391"/>
                </a:lnTo>
                <a:lnTo>
                  <a:pt x="1275" y="390"/>
                </a:lnTo>
                <a:lnTo>
                  <a:pt x="1264" y="389"/>
                </a:lnTo>
                <a:lnTo>
                  <a:pt x="1250" y="387"/>
                </a:lnTo>
                <a:lnTo>
                  <a:pt x="1232" y="385"/>
                </a:lnTo>
                <a:lnTo>
                  <a:pt x="1209" y="382"/>
                </a:lnTo>
                <a:lnTo>
                  <a:pt x="1183" y="378"/>
                </a:lnTo>
                <a:lnTo>
                  <a:pt x="1155" y="374"/>
                </a:lnTo>
                <a:lnTo>
                  <a:pt x="1124" y="369"/>
                </a:lnTo>
                <a:lnTo>
                  <a:pt x="1089" y="362"/>
                </a:lnTo>
                <a:lnTo>
                  <a:pt x="1052" y="355"/>
                </a:lnTo>
                <a:lnTo>
                  <a:pt x="1013" y="349"/>
                </a:lnTo>
                <a:lnTo>
                  <a:pt x="971" y="340"/>
                </a:lnTo>
                <a:lnTo>
                  <a:pt x="926" y="332"/>
                </a:lnTo>
                <a:lnTo>
                  <a:pt x="881" y="322"/>
                </a:lnTo>
                <a:lnTo>
                  <a:pt x="834" y="311"/>
                </a:lnTo>
                <a:lnTo>
                  <a:pt x="785" y="299"/>
                </a:lnTo>
                <a:lnTo>
                  <a:pt x="735" y="287"/>
                </a:lnTo>
                <a:lnTo>
                  <a:pt x="684" y="273"/>
                </a:lnTo>
                <a:lnTo>
                  <a:pt x="632" y="259"/>
                </a:lnTo>
                <a:lnTo>
                  <a:pt x="579" y="244"/>
                </a:lnTo>
                <a:lnTo>
                  <a:pt x="526" y="228"/>
                </a:lnTo>
                <a:lnTo>
                  <a:pt x="472" y="209"/>
                </a:lnTo>
                <a:lnTo>
                  <a:pt x="419" y="191"/>
                </a:lnTo>
                <a:lnTo>
                  <a:pt x="364" y="171"/>
                </a:lnTo>
                <a:lnTo>
                  <a:pt x="311" y="150"/>
                </a:lnTo>
                <a:lnTo>
                  <a:pt x="259" y="128"/>
                </a:lnTo>
                <a:lnTo>
                  <a:pt x="206" y="105"/>
                </a:lnTo>
                <a:lnTo>
                  <a:pt x="155" y="81"/>
                </a:lnTo>
                <a:lnTo>
                  <a:pt x="104" y="55"/>
                </a:lnTo>
                <a:lnTo>
                  <a:pt x="55" y="28"/>
                </a:lnTo>
                <a:lnTo>
                  <a:pt x="7" y="0"/>
                </a:lnTo>
                <a:lnTo>
                  <a:pt x="6" y="4"/>
                </a:lnTo>
                <a:lnTo>
                  <a:pt x="4" y="15"/>
                </a:lnTo>
                <a:lnTo>
                  <a:pt x="2" y="32"/>
                </a:lnTo>
                <a:lnTo>
                  <a:pt x="0" y="53"/>
                </a:lnTo>
                <a:lnTo>
                  <a:pt x="0" y="76"/>
                </a:lnTo>
                <a:lnTo>
                  <a:pt x="2" y="98"/>
                </a:lnTo>
                <a:lnTo>
                  <a:pt x="8" y="120"/>
                </a:lnTo>
                <a:lnTo>
                  <a:pt x="18" y="137"/>
                </a:lnTo>
                <a:lnTo>
                  <a:pt x="19" y="139"/>
                </a:lnTo>
                <a:lnTo>
                  <a:pt x="22" y="141"/>
                </a:lnTo>
                <a:lnTo>
                  <a:pt x="28" y="144"/>
                </a:lnTo>
                <a:lnTo>
                  <a:pt x="37" y="148"/>
                </a:lnTo>
                <a:lnTo>
                  <a:pt x="47" y="155"/>
                </a:lnTo>
                <a:lnTo>
                  <a:pt x="59" y="162"/>
                </a:lnTo>
                <a:lnTo>
                  <a:pt x="75" y="170"/>
                </a:lnTo>
                <a:lnTo>
                  <a:pt x="92" y="180"/>
                </a:lnTo>
                <a:lnTo>
                  <a:pt x="112" y="190"/>
                </a:lnTo>
                <a:lnTo>
                  <a:pt x="134" y="200"/>
                </a:lnTo>
                <a:lnTo>
                  <a:pt x="159" y="212"/>
                </a:lnTo>
                <a:lnTo>
                  <a:pt x="186" y="225"/>
                </a:lnTo>
                <a:lnTo>
                  <a:pt x="215" y="238"/>
                </a:lnTo>
                <a:lnTo>
                  <a:pt x="247" y="252"/>
                </a:lnTo>
                <a:lnTo>
                  <a:pt x="281" y="267"/>
                </a:lnTo>
                <a:lnTo>
                  <a:pt x="318" y="281"/>
                </a:lnTo>
                <a:lnTo>
                  <a:pt x="358" y="296"/>
                </a:lnTo>
                <a:lnTo>
                  <a:pt x="399" y="311"/>
                </a:lnTo>
                <a:lnTo>
                  <a:pt x="443" y="326"/>
                </a:lnTo>
                <a:lnTo>
                  <a:pt x="491" y="341"/>
                </a:lnTo>
                <a:lnTo>
                  <a:pt x="540" y="357"/>
                </a:lnTo>
                <a:lnTo>
                  <a:pt x="592" y="372"/>
                </a:lnTo>
                <a:lnTo>
                  <a:pt x="647" y="387"/>
                </a:lnTo>
                <a:lnTo>
                  <a:pt x="703" y="402"/>
                </a:lnTo>
                <a:lnTo>
                  <a:pt x="764" y="416"/>
                </a:lnTo>
                <a:lnTo>
                  <a:pt x="826" y="431"/>
                </a:lnTo>
                <a:lnTo>
                  <a:pt x="890" y="444"/>
                </a:lnTo>
                <a:lnTo>
                  <a:pt x="958" y="459"/>
                </a:lnTo>
                <a:lnTo>
                  <a:pt x="1028" y="472"/>
                </a:lnTo>
                <a:lnTo>
                  <a:pt x="1101" y="483"/>
                </a:lnTo>
                <a:lnTo>
                  <a:pt x="1177" y="494"/>
                </a:lnTo>
                <a:lnTo>
                  <a:pt x="1255" y="505"/>
                </a:lnTo>
                <a:lnTo>
                  <a:pt x="1256" y="503"/>
                </a:lnTo>
                <a:lnTo>
                  <a:pt x="1260" y="497"/>
                </a:lnTo>
                <a:lnTo>
                  <a:pt x="1265" y="487"/>
                </a:lnTo>
                <a:lnTo>
                  <a:pt x="1272" y="473"/>
                </a:lnTo>
                <a:lnTo>
                  <a:pt x="1278" y="456"/>
                </a:lnTo>
                <a:lnTo>
                  <a:pt x="1282" y="437"/>
                </a:lnTo>
                <a:lnTo>
                  <a:pt x="1285" y="415"/>
                </a:lnTo>
                <a:lnTo>
                  <a:pt x="1284" y="391"/>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53" name="AutoShape 319"/>
          <p:cNvSpPr>
            <a:spLocks noChangeAspect="1" noChangeArrowheads="1" noTextEdit="1"/>
          </p:cNvSpPr>
          <p:nvPr/>
        </p:nvSpPr>
        <p:spPr bwMode="auto">
          <a:xfrm>
            <a:off x="6646863" y="5322888"/>
            <a:ext cx="2540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54" name="Freeform 320"/>
          <p:cNvSpPr>
            <a:spLocks/>
          </p:cNvSpPr>
          <p:nvPr/>
        </p:nvSpPr>
        <p:spPr bwMode="auto">
          <a:xfrm>
            <a:off x="6699250" y="5341938"/>
            <a:ext cx="36513" cy="49212"/>
          </a:xfrm>
          <a:custGeom>
            <a:avLst/>
            <a:gdLst>
              <a:gd name="T0" fmla="*/ 2147483647 w 179"/>
              <a:gd name="T1" fmla="*/ 2147483647 h 216"/>
              <a:gd name="T2" fmla="*/ 2147483647 w 179"/>
              <a:gd name="T3" fmla="*/ 2147483647 h 216"/>
              <a:gd name="T4" fmla="*/ 2147483647 w 179"/>
              <a:gd name="T5" fmla="*/ 2147483647 h 216"/>
              <a:gd name="T6" fmla="*/ 2147483647 w 179"/>
              <a:gd name="T7" fmla="*/ 2147483647 h 216"/>
              <a:gd name="T8" fmla="*/ 2147483647 w 179"/>
              <a:gd name="T9" fmla="*/ 2147483647 h 216"/>
              <a:gd name="T10" fmla="*/ 2147483647 w 179"/>
              <a:gd name="T11" fmla="*/ 2147483647 h 216"/>
              <a:gd name="T12" fmla="*/ 2147483647 w 179"/>
              <a:gd name="T13" fmla="*/ 2147483647 h 216"/>
              <a:gd name="T14" fmla="*/ 2147483647 w 179"/>
              <a:gd name="T15" fmla="*/ 2147483647 h 216"/>
              <a:gd name="T16" fmla="*/ 0 w 179"/>
              <a:gd name="T17" fmla="*/ 2147483647 h 216"/>
              <a:gd name="T18" fmla="*/ 2147483647 w 179"/>
              <a:gd name="T19" fmla="*/ 2147483647 h 216"/>
              <a:gd name="T20" fmla="*/ 2147483647 w 179"/>
              <a:gd name="T21" fmla="*/ 2147483647 h 216"/>
              <a:gd name="T22" fmla="*/ 2147483647 w 179"/>
              <a:gd name="T23" fmla="*/ 2147483647 h 216"/>
              <a:gd name="T24" fmla="*/ 2147483647 w 179"/>
              <a:gd name="T25" fmla="*/ 2147483647 h 216"/>
              <a:gd name="T26" fmla="*/ 2147483647 w 179"/>
              <a:gd name="T27" fmla="*/ 2147483647 h 216"/>
              <a:gd name="T28" fmla="*/ 2147483647 w 179"/>
              <a:gd name="T29" fmla="*/ 2147483647 h 216"/>
              <a:gd name="T30" fmla="*/ 2147483647 w 179"/>
              <a:gd name="T31" fmla="*/ 2147483647 h 216"/>
              <a:gd name="T32" fmla="*/ 2147483647 w 179"/>
              <a:gd name="T33" fmla="*/ 2147483647 h 216"/>
              <a:gd name="T34" fmla="*/ 2147483647 w 179"/>
              <a:gd name="T35" fmla="*/ 2147483647 h 216"/>
              <a:gd name="T36" fmla="*/ 2147483647 w 179"/>
              <a:gd name="T37" fmla="*/ 2147483647 h 216"/>
              <a:gd name="T38" fmla="*/ 2147483647 w 179"/>
              <a:gd name="T39" fmla="*/ 2147483647 h 216"/>
              <a:gd name="T40" fmla="*/ 2147483647 w 179"/>
              <a:gd name="T41" fmla="*/ 2147483647 h 216"/>
              <a:gd name="T42" fmla="*/ 2147483647 w 179"/>
              <a:gd name="T43" fmla="*/ 2147483647 h 216"/>
              <a:gd name="T44" fmla="*/ 2147483647 w 179"/>
              <a:gd name="T45" fmla="*/ 2147483647 h 216"/>
              <a:gd name="T46" fmla="*/ 2147483647 w 179"/>
              <a:gd name="T47" fmla="*/ 2147483647 h 216"/>
              <a:gd name="T48" fmla="*/ 2147483647 w 179"/>
              <a:gd name="T49" fmla="*/ 2147483647 h 216"/>
              <a:gd name="T50" fmla="*/ 2147483647 w 179"/>
              <a:gd name="T51" fmla="*/ 2147483647 h 216"/>
              <a:gd name="T52" fmla="*/ 2147483647 w 179"/>
              <a:gd name="T53" fmla="*/ 2147483647 h 216"/>
              <a:gd name="T54" fmla="*/ 2147483647 w 179"/>
              <a:gd name="T55" fmla="*/ 2147483647 h 216"/>
              <a:gd name="T56" fmla="*/ 2147483647 w 179"/>
              <a:gd name="T57" fmla="*/ 2147483647 h 216"/>
              <a:gd name="T58" fmla="*/ 2147483647 w 179"/>
              <a:gd name="T59" fmla="*/ 2147483647 h 216"/>
              <a:gd name="T60" fmla="*/ 2147483647 w 179"/>
              <a:gd name="T61" fmla="*/ 2147483647 h 216"/>
              <a:gd name="T62" fmla="*/ 2147483647 w 179"/>
              <a:gd name="T63" fmla="*/ 2147483647 h 216"/>
              <a:gd name="T64" fmla="*/ 2147483647 w 179"/>
              <a:gd name="T65" fmla="*/ 2147483647 h 216"/>
              <a:gd name="T66" fmla="*/ 2147483647 w 179"/>
              <a:gd name="T67" fmla="*/ 2147483647 h 216"/>
              <a:gd name="T68" fmla="*/ 2147483647 w 179"/>
              <a:gd name="T69" fmla="*/ 2147483647 h 216"/>
              <a:gd name="T70" fmla="*/ 2147483647 w 179"/>
              <a:gd name="T71" fmla="*/ 2147483647 h 216"/>
              <a:gd name="T72" fmla="*/ 2147483647 w 179"/>
              <a:gd name="T73" fmla="*/ 2147483647 h 216"/>
              <a:gd name="T74" fmla="*/ 2147483647 w 179"/>
              <a:gd name="T75" fmla="*/ 2147483647 h 216"/>
              <a:gd name="T76" fmla="*/ 2147483647 w 179"/>
              <a:gd name="T77" fmla="*/ 2147483647 h 216"/>
              <a:gd name="T78" fmla="*/ 2147483647 w 179"/>
              <a:gd name="T79" fmla="*/ 2147483647 h 216"/>
              <a:gd name="T80" fmla="*/ 2147483647 w 179"/>
              <a:gd name="T81" fmla="*/ 2147483647 h 216"/>
              <a:gd name="T82" fmla="*/ 2147483647 w 179"/>
              <a:gd name="T83" fmla="*/ 2147483647 h 216"/>
              <a:gd name="T84" fmla="*/ 2147483647 w 179"/>
              <a:gd name="T85" fmla="*/ 0 h 216"/>
              <a:gd name="T86" fmla="*/ 2147483647 w 179"/>
              <a:gd name="T87" fmla="*/ 2147483647 h 216"/>
              <a:gd name="T88" fmla="*/ 2147483647 w 179"/>
              <a:gd name="T89" fmla="*/ 2147483647 h 216"/>
              <a:gd name="T90" fmla="*/ 2147483647 w 179"/>
              <a:gd name="T91" fmla="*/ 2147483647 h 216"/>
              <a:gd name="T92" fmla="*/ 2147483647 w 179"/>
              <a:gd name="T93" fmla="*/ 2147483647 h 216"/>
              <a:gd name="T94" fmla="*/ 2147483647 w 179"/>
              <a:gd name="T95" fmla="*/ 2147483647 h 216"/>
              <a:gd name="T96" fmla="*/ 2147483647 w 179"/>
              <a:gd name="T97" fmla="*/ 2147483647 h 2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9"/>
              <a:gd name="T148" fmla="*/ 0 h 216"/>
              <a:gd name="T149" fmla="*/ 179 w 179"/>
              <a:gd name="T150" fmla="*/ 216 h 2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9" h="216">
                <a:moveTo>
                  <a:pt x="63" y="28"/>
                </a:moveTo>
                <a:lnTo>
                  <a:pt x="49" y="37"/>
                </a:lnTo>
                <a:lnTo>
                  <a:pt x="38" y="47"/>
                </a:lnTo>
                <a:lnTo>
                  <a:pt x="27" y="59"/>
                </a:lnTo>
                <a:lnTo>
                  <a:pt x="18" y="72"/>
                </a:lnTo>
                <a:lnTo>
                  <a:pt x="10" y="86"/>
                </a:lnTo>
                <a:lnTo>
                  <a:pt x="5" y="101"/>
                </a:lnTo>
                <a:lnTo>
                  <a:pt x="2" y="117"/>
                </a:lnTo>
                <a:lnTo>
                  <a:pt x="0" y="133"/>
                </a:lnTo>
                <a:lnTo>
                  <a:pt x="2" y="155"/>
                </a:lnTo>
                <a:lnTo>
                  <a:pt x="10" y="173"/>
                </a:lnTo>
                <a:lnTo>
                  <a:pt x="23" y="190"/>
                </a:lnTo>
                <a:lnTo>
                  <a:pt x="40" y="201"/>
                </a:lnTo>
                <a:lnTo>
                  <a:pt x="59" y="211"/>
                </a:lnTo>
                <a:lnTo>
                  <a:pt x="79" y="215"/>
                </a:lnTo>
                <a:lnTo>
                  <a:pt x="100" y="216"/>
                </a:lnTo>
                <a:lnTo>
                  <a:pt x="120" y="213"/>
                </a:lnTo>
                <a:lnTo>
                  <a:pt x="124" y="213"/>
                </a:lnTo>
                <a:lnTo>
                  <a:pt x="128" y="211"/>
                </a:lnTo>
                <a:lnTo>
                  <a:pt x="131" y="208"/>
                </a:lnTo>
                <a:lnTo>
                  <a:pt x="132" y="203"/>
                </a:lnTo>
                <a:lnTo>
                  <a:pt x="130" y="198"/>
                </a:lnTo>
                <a:lnTo>
                  <a:pt x="126" y="194"/>
                </a:lnTo>
                <a:lnTo>
                  <a:pt x="121" y="190"/>
                </a:lnTo>
                <a:lnTo>
                  <a:pt x="116" y="187"/>
                </a:lnTo>
                <a:lnTo>
                  <a:pt x="105" y="184"/>
                </a:lnTo>
                <a:lnTo>
                  <a:pt x="95" y="182"/>
                </a:lnTo>
                <a:lnTo>
                  <a:pt x="84" y="180"/>
                </a:lnTo>
                <a:lnTo>
                  <a:pt x="75" y="178"/>
                </a:lnTo>
                <a:lnTo>
                  <a:pt x="65" y="175"/>
                </a:lnTo>
                <a:lnTo>
                  <a:pt x="56" y="170"/>
                </a:lnTo>
                <a:lnTo>
                  <a:pt x="47" y="165"/>
                </a:lnTo>
                <a:lnTo>
                  <a:pt x="39" y="156"/>
                </a:lnTo>
                <a:lnTo>
                  <a:pt x="36" y="120"/>
                </a:lnTo>
                <a:lnTo>
                  <a:pt x="44" y="90"/>
                </a:lnTo>
                <a:lnTo>
                  <a:pt x="61" y="67"/>
                </a:lnTo>
                <a:lnTo>
                  <a:pt x="84" y="47"/>
                </a:lnTo>
                <a:lnTo>
                  <a:pt x="109" y="32"/>
                </a:lnTo>
                <a:lnTo>
                  <a:pt x="136" y="21"/>
                </a:lnTo>
                <a:lnTo>
                  <a:pt x="160" y="12"/>
                </a:lnTo>
                <a:lnTo>
                  <a:pt x="179" y="5"/>
                </a:lnTo>
                <a:lnTo>
                  <a:pt x="167" y="1"/>
                </a:lnTo>
                <a:lnTo>
                  <a:pt x="154" y="0"/>
                </a:lnTo>
                <a:lnTo>
                  <a:pt x="140" y="2"/>
                </a:lnTo>
                <a:lnTo>
                  <a:pt x="124" y="5"/>
                </a:lnTo>
                <a:lnTo>
                  <a:pt x="108" y="10"/>
                </a:lnTo>
                <a:lnTo>
                  <a:pt x="92" y="15"/>
                </a:lnTo>
                <a:lnTo>
                  <a:pt x="77" y="22"/>
                </a:lnTo>
                <a:lnTo>
                  <a:pt x="63" y="28"/>
                </a:lnTo>
                <a:close/>
              </a:path>
            </a:pathLst>
          </a:custGeom>
          <a:solidFill>
            <a:srgbClr val="C9E8FF"/>
          </a:solidFill>
          <a:ln w="9525">
            <a:solidFill>
              <a:srgbClr val="FF3300"/>
            </a:solidFill>
            <a:round/>
            <a:headEnd/>
            <a:tailEnd/>
          </a:ln>
        </p:spPr>
        <p:txBody>
          <a:bodyPr/>
          <a:lstStyle/>
          <a:p>
            <a:endParaRPr lang="en-US"/>
          </a:p>
        </p:txBody>
      </p:sp>
      <p:sp>
        <p:nvSpPr>
          <p:cNvPr id="38055" name="Freeform 321"/>
          <p:cNvSpPr>
            <a:spLocks/>
          </p:cNvSpPr>
          <p:nvPr/>
        </p:nvSpPr>
        <p:spPr bwMode="auto">
          <a:xfrm>
            <a:off x="6761163" y="5340350"/>
            <a:ext cx="22225" cy="38100"/>
          </a:xfrm>
          <a:custGeom>
            <a:avLst/>
            <a:gdLst>
              <a:gd name="T0" fmla="*/ 2147483647 w 114"/>
              <a:gd name="T1" fmla="*/ 2147483647 h 168"/>
              <a:gd name="T2" fmla="*/ 2147483647 w 114"/>
              <a:gd name="T3" fmla="*/ 2147483647 h 168"/>
              <a:gd name="T4" fmla="*/ 2147483647 w 114"/>
              <a:gd name="T5" fmla="*/ 2147483647 h 168"/>
              <a:gd name="T6" fmla="*/ 2147483647 w 114"/>
              <a:gd name="T7" fmla="*/ 2147483647 h 168"/>
              <a:gd name="T8" fmla="*/ 2147483647 w 114"/>
              <a:gd name="T9" fmla="*/ 2147483647 h 168"/>
              <a:gd name="T10" fmla="*/ 2147483647 w 114"/>
              <a:gd name="T11" fmla="*/ 2147483647 h 168"/>
              <a:gd name="T12" fmla="*/ 2147483647 w 114"/>
              <a:gd name="T13" fmla="*/ 2147483647 h 168"/>
              <a:gd name="T14" fmla="*/ 2147483647 w 114"/>
              <a:gd name="T15" fmla="*/ 2147483647 h 168"/>
              <a:gd name="T16" fmla="*/ 2147483647 w 114"/>
              <a:gd name="T17" fmla="*/ 2147483647 h 168"/>
              <a:gd name="T18" fmla="*/ 2147483647 w 114"/>
              <a:gd name="T19" fmla="*/ 2147483647 h 168"/>
              <a:gd name="T20" fmla="*/ 2147483647 w 114"/>
              <a:gd name="T21" fmla="*/ 2147483647 h 168"/>
              <a:gd name="T22" fmla="*/ 2147483647 w 114"/>
              <a:gd name="T23" fmla="*/ 2147483647 h 168"/>
              <a:gd name="T24" fmla="*/ 2147483647 w 114"/>
              <a:gd name="T25" fmla="*/ 2147483647 h 168"/>
              <a:gd name="T26" fmla="*/ 2147483647 w 114"/>
              <a:gd name="T27" fmla="*/ 2147483647 h 168"/>
              <a:gd name="T28" fmla="*/ 2147483647 w 114"/>
              <a:gd name="T29" fmla="*/ 2147483647 h 168"/>
              <a:gd name="T30" fmla="*/ 2147483647 w 114"/>
              <a:gd name="T31" fmla="*/ 2147483647 h 168"/>
              <a:gd name="T32" fmla="*/ 2147483647 w 114"/>
              <a:gd name="T33" fmla="*/ 2147483647 h 168"/>
              <a:gd name="T34" fmla="*/ 2147483647 w 114"/>
              <a:gd name="T35" fmla="*/ 2147483647 h 168"/>
              <a:gd name="T36" fmla="*/ 2147483647 w 114"/>
              <a:gd name="T37" fmla="*/ 2147483647 h 168"/>
              <a:gd name="T38" fmla="*/ 2147483647 w 114"/>
              <a:gd name="T39" fmla="*/ 2147483647 h 168"/>
              <a:gd name="T40" fmla="*/ 2147483647 w 114"/>
              <a:gd name="T41" fmla="*/ 2147483647 h 168"/>
              <a:gd name="T42" fmla="*/ 2147483647 w 114"/>
              <a:gd name="T43" fmla="*/ 2147483647 h 168"/>
              <a:gd name="T44" fmla="*/ 2147483647 w 114"/>
              <a:gd name="T45" fmla="*/ 2147483647 h 168"/>
              <a:gd name="T46" fmla="*/ 2147483647 w 114"/>
              <a:gd name="T47" fmla="*/ 2147483647 h 168"/>
              <a:gd name="T48" fmla="*/ 2147483647 w 114"/>
              <a:gd name="T49" fmla="*/ 2147483647 h 168"/>
              <a:gd name="T50" fmla="*/ 2147483647 w 114"/>
              <a:gd name="T51" fmla="*/ 2147483647 h 168"/>
              <a:gd name="T52" fmla="*/ 2147483647 w 114"/>
              <a:gd name="T53" fmla="*/ 2147483647 h 168"/>
              <a:gd name="T54" fmla="*/ 2147483647 w 114"/>
              <a:gd name="T55" fmla="*/ 2147483647 h 168"/>
              <a:gd name="T56" fmla="*/ 2147483647 w 114"/>
              <a:gd name="T57" fmla="*/ 2147483647 h 168"/>
              <a:gd name="T58" fmla="*/ 2147483647 w 114"/>
              <a:gd name="T59" fmla="*/ 2147483647 h 168"/>
              <a:gd name="T60" fmla="*/ 2147483647 w 114"/>
              <a:gd name="T61" fmla="*/ 0 h 168"/>
              <a:gd name="T62" fmla="*/ 2147483647 w 114"/>
              <a:gd name="T63" fmla="*/ 0 h 168"/>
              <a:gd name="T64" fmla="*/ 0 w 114"/>
              <a:gd name="T65" fmla="*/ 2147483647 h 168"/>
              <a:gd name="T66" fmla="*/ 2147483647 w 114"/>
              <a:gd name="T67" fmla="*/ 2147483647 h 168"/>
              <a:gd name="T68" fmla="*/ 2147483647 w 114"/>
              <a:gd name="T69" fmla="*/ 2147483647 h 168"/>
              <a:gd name="T70" fmla="*/ 2147483647 w 114"/>
              <a:gd name="T71" fmla="*/ 2147483647 h 168"/>
              <a:gd name="T72" fmla="*/ 2147483647 w 114"/>
              <a:gd name="T73" fmla="*/ 2147483647 h 168"/>
              <a:gd name="T74" fmla="*/ 2147483647 w 114"/>
              <a:gd name="T75" fmla="*/ 2147483647 h 168"/>
              <a:gd name="T76" fmla="*/ 2147483647 w 114"/>
              <a:gd name="T77" fmla="*/ 2147483647 h 168"/>
              <a:gd name="T78" fmla="*/ 2147483647 w 114"/>
              <a:gd name="T79" fmla="*/ 2147483647 h 168"/>
              <a:gd name="T80" fmla="*/ 2147483647 w 114"/>
              <a:gd name="T81" fmla="*/ 2147483647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168"/>
              <a:gd name="T125" fmla="*/ 114 w 114"/>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168">
                <a:moveTo>
                  <a:pt x="96" y="55"/>
                </a:moveTo>
                <a:lnTo>
                  <a:pt x="101" y="72"/>
                </a:lnTo>
                <a:lnTo>
                  <a:pt x="100" y="88"/>
                </a:lnTo>
                <a:lnTo>
                  <a:pt x="92" y="101"/>
                </a:lnTo>
                <a:lnTo>
                  <a:pt x="82" y="112"/>
                </a:lnTo>
                <a:lnTo>
                  <a:pt x="69" y="123"/>
                </a:lnTo>
                <a:lnTo>
                  <a:pt x="54" y="134"/>
                </a:lnTo>
                <a:lnTo>
                  <a:pt x="40" y="143"/>
                </a:lnTo>
                <a:lnTo>
                  <a:pt x="27" y="153"/>
                </a:lnTo>
                <a:lnTo>
                  <a:pt x="25" y="156"/>
                </a:lnTo>
                <a:lnTo>
                  <a:pt x="24" y="158"/>
                </a:lnTo>
                <a:lnTo>
                  <a:pt x="24" y="162"/>
                </a:lnTo>
                <a:lnTo>
                  <a:pt x="25" y="165"/>
                </a:lnTo>
                <a:lnTo>
                  <a:pt x="28" y="167"/>
                </a:lnTo>
                <a:lnTo>
                  <a:pt x="31" y="168"/>
                </a:lnTo>
                <a:lnTo>
                  <a:pt x="33" y="168"/>
                </a:lnTo>
                <a:lnTo>
                  <a:pt x="37" y="167"/>
                </a:lnTo>
                <a:lnTo>
                  <a:pt x="53" y="157"/>
                </a:lnTo>
                <a:lnTo>
                  <a:pt x="69" y="147"/>
                </a:lnTo>
                <a:lnTo>
                  <a:pt x="84" y="135"/>
                </a:lnTo>
                <a:lnTo>
                  <a:pt x="97" y="121"/>
                </a:lnTo>
                <a:lnTo>
                  <a:pt x="107" y="106"/>
                </a:lnTo>
                <a:lnTo>
                  <a:pt x="113" y="89"/>
                </a:lnTo>
                <a:lnTo>
                  <a:pt x="114" y="71"/>
                </a:lnTo>
                <a:lnTo>
                  <a:pt x="110" y="51"/>
                </a:lnTo>
                <a:lnTo>
                  <a:pt x="101" y="36"/>
                </a:lnTo>
                <a:lnTo>
                  <a:pt x="87" y="24"/>
                </a:lnTo>
                <a:lnTo>
                  <a:pt x="70" y="14"/>
                </a:lnTo>
                <a:lnTo>
                  <a:pt x="51" y="7"/>
                </a:lnTo>
                <a:lnTo>
                  <a:pt x="32" y="2"/>
                </a:lnTo>
                <a:lnTo>
                  <a:pt x="17" y="0"/>
                </a:lnTo>
                <a:lnTo>
                  <a:pt x="5" y="0"/>
                </a:lnTo>
                <a:lnTo>
                  <a:pt x="0" y="3"/>
                </a:lnTo>
                <a:lnTo>
                  <a:pt x="12" y="9"/>
                </a:lnTo>
                <a:lnTo>
                  <a:pt x="26" y="13"/>
                </a:lnTo>
                <a:lnTo>
                  <a:pt x="41" y="17"/>
                </a:lnTo>
                <a:lnTo>
                  <a:pt x="54" y="22"/>
                </a:lnTo>
                <a:lnTo>
                  <a:pt x="68" y="27"/>
                </a:lnTo>
                <a:lnTo>
                  <a:pt x="80" y="34"/>
                </a:lnTo>
                <a:lnTo>
                  <a:pt x="89" y="43"/>
                </a:lnTo>
                <a:lnTo>
                  <a:pt x="96" y="55"/>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56" name="Freeform 322"/>
          <p:cNvSpPr>
            <a:spLocks/>
          </p:cNvSpPr>
          <p:nvPr/>
        </p:nvSpPr>
        <p:spPr bwMode="auto">
          <a:xfrm>
            <a:off x="6677025" y="5332413"/>
            <a:ext cx="58738" cy="79375"/>
          </a:xfrm>
          <a:custGeom>
            <a:avLst/>
            <a:gdLst>
              <a:gd name="T0" fmla="*/ 2147483647 w 289"/>
              <a:gd name="T1" fmla="*/ 2147483647 h 351"/>
              <a:gd name="T2" fmla="*/ 2147483647 w 289"/>
              <a:gd name="T3" fmla="*/ 2147483647 h 351"/>
              <a:gd name="T4" fmla="*/ 2147483647 w 289"/>
              <a:gd name="T5" fmla="*/ 2147483647 h 351"/>
              <a:gd name="T6" fmla="*/ 0 w 289"/>
              <a:gd name="T7" fmla="*/ 2147483647 h 351"/>
              <a:gd name="T8" fmla="*/ 2147483647 w 289"/>
              <a:gd name="T9" fmla="*/ 2147483647 h 351"/>
              <a:gd name="T10" fmla="*/ 2147483647 w 289"/>
              <a:gd name="T11" fmla="*/ 2147483647 h 351"/>
              <a:gd name="T12" fmla="*/ 2147483647 w 289"/>
              <a:gd name="T13" fmla="*/ 2147483647 h 351"/>
              <a:gd name="T14" fmla="*/ 2147483647 w 289"/>
              <a:gd name="T15" fmla="*/ 2147483647 h 351"/>
              <a:gd name="T16" fmla="*/ 2147483647 w 289"/>
              <a:gd name="T17" fmla="*/ 2147483647 h 351"/>
              <a:gd name="T18" fmla="*/ 2147483647 w 289"/>
              <a:gd name="T19" fmla="*/ 2147483647 h 351"/>
              <a:gd name="T20" fmla="*/ 2147483647 w 289"/>
              <a:gd name="T21" fmla="*/ 2147483647 h 351"/>
              <a:gd name="T22" fmla="*/ 2147483647 w 289"/>
              <a:gd name="T23" fmla="*/ 2147483647 h 351"/>
              <a:gd name="T24" fmla="*/ 2147483647 w 289"/>
              <a:gd name="T25" fmla="*/ 2147483647 h 351"/>
              <a:gd name="T26" fmla="*/ 2147483647 w 289"/>
              <a:gd name="T27" fmla="*/ 2147483647 h 351"/>
              <a:gd name="T28" fmla="*/ 2147483647 w 289"/>
              <a:gd name="T29" fmla="*/ 2147483647 h 351"/>
              <a:gd name="T30" fmla="*/ 2147483647 w 289"/>
              <a:gd name="T31" fmla="*/ 2147483647 h 351"/>
              <a:gd name="T32" fmla="*/ 2147483647 w 289"/>
              <a:gd name="T33" fmla="*/ 2147483647 h 351"/>
              <a:gd name="T34" fmla="*/ 2147483647 w 289"/>
              <a:gd name="T35" fmla="*/ 2147483647 h 351"/>
              <a:gd name="T36" fmla="*/ 2147483647 w 289"/>
              <a:gd name="T37" fmla="*/ 2147483647 h 351"/>
              <a:gd name="T38" fmla="*/ 2147483647 w 289"/>
              <a:gd name="T39" fmla="*/ 2147483647 h 351"/>
              <a:gd name="T40" fmla="*/ 2147483647 w 289"/>
              <a:gd name="T41" fmla="*/ 2147483647 h 351"/>
              <a:gd name="T42" fmla="*/ 2147483647 w 289"/>
              <a:gd name="T43" fmla="*/ 2147483647 h 351"/>
              <a:gd name="T44" fmla="*/ 2147483647 w 289"/>
              <a:gd name="T45" fmla="*/ 2147483647 h 351"/>
              <a:gd name="T46" fmla="*/ 2147483647 w 289"/>
              <a:gd name="T47" fmla="*/ 2147483647 h 351"/>
              <a:gd name="T48" fmla="*/ 2147483647 w 289"/>
              <a:gd name="T49" fmla="*/ 2147483647 h 351"/>
              <a:gd name="T50" fmla="*/ 2147483647 w 289"/>
              <a:gd name="T51" fmla="*/ 2147483647 h 351"/>
              <a:gd name="T52" fmla="*/ 2147483647 w 289"/>
              <a:gd name="T53" fmla="*/ 2147483647 h 351"/>
              <a:gd name="T54" fmla="*/ 2147483647 w 289"/>
              <a:gd name="T55" fmla="*/ 2147483647 h 351"/>
              <a:gd name="T56" fmla="*/ 2147483647 w 289"/>
              <a:gd name="T57" fmla="*/ 2147483647 h 351"/>
              <a:gd name="T58" fmla="*/ 2147483647 w 289"/>
              <a:gd name="T59" fmla="*/ 2147483647 h 351"/>
              <a:gd name="T60" fmla="*/ 2147483647 w 289"/>
              <a:gd name="T61" fmla="*/ 2147483647 h 351"/>
              <a:gd name="T62" fmla="*/ 2147483647 w 289"/>
              <a:gd name="T63" fmla="*/ 2147483647 h 351"/>
              <a:gd name="T64" fmla="*/ 2147483647 w 289"/>
              <a:gd name="T65" fmla="*/ 2147483647 h 351"/>
              <a:gd name="T66" fmla="*/ 2147483647 w 289"/>
              <a:gd name="T67" fmla="*/ 2147483647 h 351"/>
              <a:gd name="T68" fmla="*/ 2147483647 w 289"/>
              <a:gd name="T69" fmla="*/ 2147483647 h 351"/>
              <a:gd name="T70" fmla="*/ 2147483647 w 289"/>
              <a:gd name="T71" fmla="*/ 2147483647 h 351"/>
              <a:gd name="T72" fmla="*/ 2147483647 w 289"/>
              <a:gd name="T73" fmla="*/ 2147483647 h 351"/>
              <a:gd name="T74" fmla="*/ 2147483647 w 289"/>
              <a:gd name="T75" fmla="*/ 2147483647 h 351"/>
              <a:gd name="T76" fmla="*/ 2147483647 w 289"/>
              <a:gd name="T77" fmla="*/ 2147483647 h 351"/>
              <a:gd name="T78" fmla="*/ 2147483647 w 289"/>
              <a:gd name="T79" fmla="*/ 2147483647 h 351"/>
              <a:gd name="T80" fmla="*/ 2147483647 w 289"/>
              <a:gd name="T81" fmla="*/ 0 h 351"/>
              <a:gd name="T82" fmla="*/ 2147483647 w 289"/>
              <a:gd name="T83" fmla="*/ 2147483647 h 351"/>
              <a:gd name="T84" fmla="*/ 2147483647 w 289"/>
              <a:gd name="T85" fmla="*/ 2147483647 h 351"/>
              <a:gd name="T86" fmla="*/ 2147483647 w 289"/>
              <a:gd name="T87" fmla="*/ 2147483647 h 35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9"/>
              <a:gd name="T133" fmla="*/ 0 h 351"/>
              <a:gd name="T134" fmla="*/ 289 w 289"/>
              <a:gd name="T135" fmla="*/ 351 h 35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9" h="351">
                <a:moveTo>
                  <a:pt x="112" y="46"/>
                </a:moveTo>
                <a:lnTo>
                  <a:pt x="90" y="65"/>
                </a:lnTo>
                <a:lnTo>
                  <a:pt x="68" y="84"/>
                </a:lnTo>
                <a:lnTo>
                  <a:pt x="48" y="106"/>
                </a:lnTo>
                <a:lnTo>
                  <a:pt x="30" y="130"/>
                </a:lnTo>
                <a:lnTo>
                  <a:pt x="15" y="155"/>
                </a:lnTo>
                <a:lnTo>
                  <a:pt x="5" y="181"/>
                </a:lnTo>
                <a:lnTo>
                  <a:pt x="0" y="210"/>
                </a:lnTo>
                <a:lnTo>
                  <a:pt x="1" y="240"/>
                </a:lnTo>
                <a:lnTo>
                  <a:pt x="3" y="248"/>
                </a:lnTo>
                <a:lnTo>
                  <a:pt x="5" y="256"/>
                </a:lnTo>
                <a:lnTo>
                  <a:pt x="8" y="262"/>
                </a:lnTo>
                <a:lnTo>
                  <a:pt x="12" y="270"/>
                </a:lnTo>
                <a:lnTo>
                  <a:pt x="17" y="276"/>
                </a:lnTo>
                <a:lnTo>
                  <a:pt x="24" y="283"/>
                </a:lnTo>
                <a:lnTo>
                  <a:pt x="29" y="288"/>
                </a:lnTo>
                <a:lnTo>
                  <a:pt x="36" y="292"/>
                </a:lnTo>
                <a:lnTo>
                  <a:pt x="50" y="301"/>
                </a:lnTo>
                <a:lnTo>
                  <a:pt x="64" y="308"/>
                </a:lnTo>
                <a:lnTo>
                  <a:pt x="77" y="315"/>
                </a:lnTo>
                <a:lnTo>
                  <a:pt x="92" y="320"/>
                </a:lnTo>
                <a:lnTo>
                  <a:pt x="107" y="326"/>
                </a:lnTo>
                <a:lnTo>
                  <a:pt x="121" y="330"/>
                </a:lnTo>
                <a:lnTo>
                  <a:pt x="136" y="334"/>
                </a:lnTo>
                <a:lnTo>
                  <a:pt x="151" y="337"/>
                </a:lnTo>
                <a:lnTo>
                  <a:pt x="167" y="341"/>
                </a:lnTo>
                <a:lnTo>
                  <a:pt x="181" y="343"/>
                </a:lnTo>
                <a:lnTo>
                  <a:pt x="197" y="345"/>
                </a:lnTo>
                <a:lnTo>
                  <a:pt x="213" y="347"/>
                </a:lnTo>
                <a:lnTo>
                  <a:pt x="228" y="348"/>
                </a:lnTo>
                <a:lnTo>
                  <a:pt x="243" y="349"/>
                </a:lnTo>
                <a:lnTo>
                  <a:pt x="259" y="350"/>
                </a:lnTo>
                <a:lnTo>
                  <a:pt x="274" y="351"/>
                </a:lnTo>
                <a:lnTo>
                  <a:pt x="279" y="351"/>
                </a:lnTo>
                <a:lnTo>
                  <a:pt x="283" y="349"/>
                </a:lnTo>
                <a:lnTo>
                  <a:pt x="286" y="345"/>
                </a:lnTo>
                <a:lnTo>
                  <a:pt x="289" y="341"/>
                </a:lnTo>
                <a:lnTo>
                  <a:pt x="289" y="335"/>
                </a:lnTo>
                <a:lnTo>
                  <a:pt x="286" y="331"/>
                </a:lnTo>
                <a:lnTo>
                  <a:pt x="282" y="328"/>
                </a:lnTo>
                <a:lnTo>
                  <a:pt x="277" y="326"/>
                </a:lnTo>
                <a:lnTo>
                  <a:pt x="263" y="322"/>
                </a:lnTo>
                <a:lnTo>
                  <a:pt x="250" y="320"/>
                </a:lnTo>
                <a:lnTo>
                  <a:pt x="236" y="317"/>
                </a:lnTo>
                <a:lnTo>
                  <a:pt x="221" y="315"/>
                </a:lnTo>
                <a:lnTo>
                  <a:pt x="208" y="313"/>
                </a:lnTo>
                <a:lnTo>
                  <a:pt x="194" y="311"/>
                </a:lnTo>
                <a:lnTo>
                  <a:pt x="179" y="308"/>
                </a:lnTo>
                <a:lnTo>
                  <a:pt x="166" y="305"/>
                </a:lnTo>
                <a:lnTo>
                  <a:pt x="152" y="303"/>
                </a:lnTo>
                <a:lnTo>
                  <a:pt x="138" y="300"/>
                </a:lnTo>
                <a:lnTo>
                  <a:pt x="125" y="296"/>
                </a:lnTo>
                <a:lnTo>
                  <a:pt x="111" y="292"/>
                </a:lnTo>
                <a:lnTo>
                  <a:pt x="98" y="287"/>
                </a:lnTo>
                <a:lnTo>
                  <a:pt x="85" y="282"/>
                </a:lnTo>
                <a:lnTo>
                  <a:pt x="72" y="276"/>
                </a:lnTo>
                <a:lnTo>
                  <a:pt x="59" y="269"/>
                </a:lnTo>
                <a:lnTo>
                  <a:pt x="49" y="261"/>
                </a:lnTo>
                <a:lnTo>
                  <a:pt x="41" y="252"/>
                </a:lnTo>
                <a:lnTo>
                  <a:pt x="34" y="241"/>
                </a:lnTo>
                <a:lnTo>
                  <a:pt x="31" y="228"/>
                </a:lnTo>
                <a:lnTo>
                  <a:pt x="30" y="215"/>
                </a:lnTo>
                <a:lnTo>
                  <a:pt x="31" y="201"/>
                </a:lnTo>
                <a:lnTo>
                  <a:pt x="34" y="186"/>
                </a:lnTo>
                <a:lnTo>
                  <a:pt x="38" y="174"/>
                </a:lnTo>
                <a:lnTo>
                  <a:pt x="46" y="158"/>
                </a:lnTo>
                <a:lnTo>
                  <a:pt x="54" y="142"/>
                </a:lnTo>
                <a:lnTo>
                  <a:pt x="64" y="128"/>
                </a:lnTo>
                <a:lnTo>
                  <a:pt x="74" y="115"/>
                </a:lnTo>
                <a:lnTo>
                  <a:pt x="85" y="102"/>
                </a:lnTo>
                <a:lnTo>
                  <a:pt x="96" y="89"/>
                </a:lnTo>
                <a:lnTo>
                  <a:pt x="110" y="77"/>
                </a:lnTo>
                <a:lnTo>
                  <a:pt x="124" y="64"/>
                </a:lnTo>
                <a:lnTo>
                  <a:pt x="137" y="53"/>
                </a:lnTo>
                <a:lnTo>
                  <a:pt x="155" y="43"/>
                </a:lnTo>
                <a:lnTo>
                  <a:pt x="175" y="35"/>
                </a:lnTo>
                <a:lnTo>
                  <a:pt x="195" y="26"/>
                </a:lnTo>
                <a:lnTo>
                  <a:pt x="213" y="19"/>
                </a:lnTo>
                <a:lnTo>
                  <a:pt x="228" y="12"/>
                </a:lnTo>
                <a:lnTo>
                  <a:pt x="237" y="6"/>
                </a:lnTo>
                <a:lnTo>
                  <a:pt x="240" y="2"/>
                </a:lnTo>
                <a:lnTo>
                  <a:pt x="230" y="0"/>
                </a:lnTo>
                <a:lnTo>
                  <a:pt x="215" y="1"/>
                </a:lnTo>
                <a:lnTo>
                  <a:pt x="198" y="4"/>
                </a:lnTo>
                <a:lnTo>
                  <a:pt x="180" y="9"/>
                </a:lnTo>
                <a:lnTo>
                  <a:pt x="161" y="17"/>
                </a:lnTo>
                <a:lnTo>
                  <a:pt x="144" y="25"/>
                </a:lnTo>
                <a:lnTo>
                  <a:pt x="127" y="35"/>
                </a:lnTo>
                <a:lnTo>
                  <a:pt x="112" y="46"/>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57" name="Freeform 323"/>
          <p:cNvSpPr>
            <a:spLocks/>
          </p:cNvSpPr>
          <p:nvPr/>
        </p:nvSpPr>
        <p:spPr bwMode="auto">
          <a:xfrm>
            <a:off x="6757988" y="5329238"/>
            <a:ext cx="50800" cy="53975"/>
          </a:xfrm>
          <a:custGeom>
            <a:avLst/>
            <a:gdLst>
              <a:gd name="T0" fmla="*/ 2147483647 w 254"/>
              <a:gd name="T1" fmla="*/ 2147483647 h 234"/>
              <a:gd name="T2" fmla="*/ 2147483647 w 254"/>
              <a:gd name="T3" fmla="*/ 2147483647 h 234"/>
              <a:gd name="T4" fmla="*/ 2147483647 w 254"/>
              <a:gd name="T5" fmla="*/ 2147483647 h 234"/>
              <a:gd name="T6" fmla="*/ 2147483647 w 254"/>
              <a:gd name="T7" fmla="*/ 2147483647 h 234"/>
              <a:gd name="T8" fmla="*/ 2147483647 w 254"/>
              <a:gd name="T9" fmla="*/ 2147483647 h 234"/>
              <a:gd name="T10" fmla="*/ 2147483647 w 254"/>
              <a:gd name="T11" fmla="*/ 2147483647 h 234"/>
              <a:gd name="T12" fmla="*/ 2147483647 w 254"/>
              <a:gd name="T13" fmla="*/ 2147483647 h 234"/>
              <a:gd name="T14" fmla="*/ 2147483647 w 254"/>
              <a:gd name="T15" fmla="*/ 2147483647 h 234"/>
              <a:gd name="T16" fmla="*/ 2147483647 w 254"/>
              <a:gd name="T17" fmla="*/ 2147483647 h 234"/>
              <a:gd name="T18" fmla="*/ 2147483647 w 254"/>
              <a:gd name="T19" fmla="*/ 2147483647 h 234"/>
              <a:gd name="T20" fmla="*/ 2147483647 w 254"/>
              <a:gd name="T21" fmla="*/ 2147483647 h 234"/>
              <a:gd name="T22" fmla="*/ 2147483647 w 254"/>
              <a:gd name="T23" fmla="*/ 2147483647 h 234"/>
              <a:gd name="T24" fmla="*/ 2147483647 w 254"/>
              <a:gd name="T25" fmla="*/ 2147483647 h 234"/>
              <a:gd name="T26" fmla="*/ 2147483647 w 254"/>
              <a:gd name="T27" fmla="*/ 2147483647 h 234"/>
              <a:gd name="T28" fmla="*/ 2147483647 w 254"/>
              <a:gd name="T29" fmla="*/ 2147483647 h 234"/>
              <a:gd name="T30" fmla="*/ 2147483647 w 254"/>
              <a:gd name="T31" fmla="*/ 2147483647 h 234"/>
              <a:gd name="T32" fmla="*/ 2147483647 w 254"/>
              <a:gd name="T33" fmla="*/ 2147483647 h 234"/>
              <a:gd name="T34" fmla="*/ 2147483647 w 254"/>
              <a:gd name="T35" fmla="*/ 2147483647 h 234"/>
              <a:gd name="T36" fmla="*/ 2147483647 w 254"/>
              <a:gd name="T37" fmla="*/ 2147483647 h 234"/>
              <a:gd name="T38" fmla="*/ 2147483647 w 254"/>
              <a:gd name="T39" fmla="*/ 2147483647 h 234"/>
              <a:gd name="T40" fmla="*/ 2147483647 w 254"/>
              <a:gd name="T41" fmla="*/ 2147483647 h 234"/>
              <a:gd name="T42" fmla="*/ 2147483647 w 254"/>
              <a:gd name="T43" fmla="*/ 2147483647 h 234"/>
              <a:gd name="T44" fmla="*/ 2147483647 w 254"/>
              <a:gd name="T45" fmla="*/ 2147483647 h 234"/>
              <a:gd name="T46" fmla="*/ 2147483647 w 254"/>
              <a:gd name="T47" fmla="*/ 2147483647 h 234"/>
              <a:gd name="T48" fmla="*/ 2147483647 w 254"/>
              <a:gd name="T49" fmla="*/ 2147483647 h 234"/>
              <a:gd name="T50" fmla="*/ 2147483647 w 254"/>
              <a:gd name="T51" fmla="*/ 2147483647 h 234"/>
              <a:gd name="T52" fmla="*/ 2147483647 w 254"/>
              <a:gd name="T53" fmla="*/ 2147483647 h 234"/>
              <a:gd name="T54" fmla="*/ 2147483647 w 254"/>
              <a:gd name="T55" fmla="*/ 2147483647 h 234"/>
              <a:gd name="T56" fmla="*/ 2147483647 w 254"/>
              <a:gd name="T57" fmla="*/ 2147483647 h 234"/>
              <a:gd name="T58" fmla="*/ 2147483647 w 254"/>
              <a:gd name="T59" fmla="*/ 2147483647 h 234"/>
              <a:gd name="T60" fmla="*/ 2147483647 w 254"/>
              <a:gd name="T61" fmla="*/ 2147483647 h 234"/>
              <a:gd name="T62" fmla="*/ 2147483647 w 254"/>
              <a:gd name="T63" fmla="*/ 2147483647 h 234"/>
              <a:gd name="T64" fmla="*/ 2147483647 w 254"/>
              <a:gd name="T65" fmla="*/ 2147483647 h 234"/>
              <a:gd name="T66" fmla="*/ 2147483647 w 254"/>
              <a:gd name="T67" fmla="*/ 2147483647 h 234"/>
              <a:gd name="T68" fmla="*/ 2147483647 w 254"/>
              <a:gd name="T69" fmla="*/ 2147483647 h 234"/>
              <a:gd name="T70" fmla="*/ 2147483647 w 254"/>
              <a:gd name="T71" fmla="*/ 2147483647 h 234"/>
              <a:gd name="T72" fmla="*/ 2147483647 w 254"/>
              <a:gd name="T73" fmla="*/ 2147483647 h 234"/>
              <a:gd name="T74" fmla="*/ 2147483647 w 254"/>
              <a:gd name="T75" fmla="*/ 2147483647 h 234"/>
              <a:gd name="T76" fmla="*/ 2147483647 w 254"/>
              <a:gd name="T77" fmla="*/ 2147483647 h 234"/>
              <a:gd name="T78" fmla="*/ 2147483647 w 254"/>
              <a:gd name="T79" fmla="*/ 0 h 234"/>
              <a:gd name="T80" fmla="*/ 2147483647 w 254"/>
              <a:gd name="T81" fmla="*/ 0 h 234"/>
              <a:gd name="T82" fmla="*/ 2147483647 w 254"/>
              <a:gd name="T83" fmla="*/ 0 h 234"/>
              <a:gd name="T84" fmla="*/ 2147483647 w 254"/>
              <a:gd name="T85" fmla="*/ 0 h 234"/>
              <a:gd name="T86" fmla="*/ 2147483647 w 254"/>
              <a:gd name="T87" fmla="*/ 2147483647 h 234"/>
              <a:gd name="T88" fmla="*/ 0 w 254"/>
              <a:gd name="T89" fmla="*/ 2147483647 h 234"/>
              <a:gd name="T90" fmla="*/ 2147483647 w 254"/>
              <a:gd name="T91" fmla="*/ 2147483647 h 234"/>
              <a:gd name="T92" fmla="*/ 2147483647 w 254"/>
              <a:gd name="T93" fmla="*/ 2147483647 h 234"/>
              <a:gd name="T94" fmla="*/ 2147483647 w 254"/>
              <a:gd name="T95" fmla="*/ 2147483647 h 234"/>
              <a:gd name="T96" fmla="*/ 2147483647 w 254"/>
              <a:gd name="T97" fmla="*/ 2147483647 h 234"/>
              <a:gd name="T98" fmla="*/ 2147483647 w 254"/>
              <a:gd name="T99" fmla="*/ 2147483647 h 234"/>
              <a:gd name="T100" fmla="*/ 2147483647 w 254"/>
              <a:gd name="T101" fmla="*/ 2147483647 h 234"/>
              <a:gd name="T102" fmla="*/ 2147483647 w 254"/>
              <a:gd name="T103" fmla="*/ 2147483647 h 234"/>
              <a:gd name="T104" fmla="*/ 2147483647 w 254"/>
              <a:gd name="T105" fmla="*/ 2147483647 h 234"/>
              <a:gd name="T106" fmla="*/ 2147483647 w 254"/>
              <a:gd name="T107" fmla="*/ 2147483647 h 234"/>
              <a:gd name="T108" fmla="*/ 2147483647 w 254"/>
              <a:gd name="T109" fmla="*/ 2147483647 h 234"/>
              <a:gd name="T110" fmla="*/ 2147483647 w 254"/>
              <a:gd name="T111" fmla="*/ 2147483647 h 234"/>
              <a:gd name="T112" fmla="*/ 2147483647 w 254"/>
              <a:gd name="T113" fmla="*/ 2147483647 h 234"/>
              <a:gd name="T114" fmla="*/ 2147483647 w 254"/>
              <a:gd name="T115" fmla="*/ 2147483647 h 234"/>
              <a:gd name="T116" fmla="*/ 2147483647 w 254"/>
              <a:gd name="T117" fmla="*/ 2147483647 h 234"/>
              <a:gd name="T118" fmla="*/ 2147483647 w 254"/>
              <a:gd name="T119" fmla="*/ 2147483647 h 234"/>
              <a:gd name="T120" fmla="*/ 2147483647 w 254"/>
              <a:gd name="T121" fmla="*/ 2147483647 h 23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4"/>
              <a:gd name="T184" fmla="*/ 0 h 234"/>
              <a:gd name="T185" fmla="*/ 254 w 254"/>
              <a:gd name="T186" fmla="*/ 234 h 23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4" h="234">
                <a:moveTo>
                  <a:pt x="210" y="71"/>
                </a:moveTo>
                <a:lnTo>
                  <a:pt x="222" y="84"/>
                </a:lnTo>
                <a:lnTo>
                  <a:pt x="229" y="99"/>
                </a:lnTo>
                <a:lnTo>
                  <a:pt x="232" y="115"/>
                </a:lnTo>
                <a:lnTo>
                  <a:pt x="232" y="132"/>
                </a:lnTo>
                <a:lnTo>
                  <a:pt x="230" y="146"/>
                </a:lnTo>
                <a:lnTo>
                  <a:pt x="226" y="158"/>
                </a:lnTo>
                <a:lnTo>
                  <a:pt x="219" y="170"/>
                </a:lnTo>
                <a:lnTo>
                  <a:pt x="211" y="179"/>
                </a:lnTo>
                <a:lnTo>
                  <a:pt x="202" y="190"/>
                </a:lnTo>
                <a:lnTo>
                  <a:pt x="193" y="199"/>
                </a:lnTo>
                <a:lnTo>
                  <a:pt x="183" y="208"/>
                </a:lnTo>
                <a:lnTo>
                  <a:pt x="174" y="218"/>
                </a:lnTo>
                <a:lnTo>
                  <a:pt x="172" y="221"/>
                </a:lnTo>
                <a:lnTo>
                  <a:pt x="172" y="224"/>
                </a:lnTo>
                <a:lnTo>
                  <a:pt x="172" y="227"/>
                </a:lnTo>
                <a:lnTo>
                  <a:pt x="174" y="231"/>
                </a:lnTo>
                <a:lnTo>
                  <a:pt x="177" y="233"/>
                </a:lnTo>
                <a:lnTo>
                  <a:pt x="181" y="234"/>
                </a:lnTo>
                <a:lnTo>
                  <a:pt x="184" y="233"/>
                </a:lnTo>
                <a:lnTo>
                  <a:pt x="187" y="231"/>
                </a:lnTo>
                <a:lnTo>
                  <a:pt x="208" y="217"/>
                </a:lnTo>
                <a:lnTo>
                  <a:pt x="226" y="199"/>
                </a:lnTo>
                <a:lnTo>
                  <a:pt x="240" y="178"/>
                </a:lnTo>
                <a:lnTo>
                  <a:pt x="249" y="155"/>
                </a:lnTo>
                <a:lnTo>
                  <a:pt x="254" y="131"/>
                </a:lnTo>
                <a:lnTo>
                  <a:pt x="251" y="107"/>
                </a:lnTo>
                <a:lnTo>
                  <a:pt x="243" y="84"/>
                </a:lnTo>
                <a:lnTo>
                  <a:pt x="226" y="64"/>
                </a:lnTo>
                <a:lnTo>
                  <a:pt x="214" y="53"/>
                </a:lnTo>
                <a:lnTo>
                  <a:pt x="199" y="45"/>
                </a:lnTo>
                <a:lnTo>
                  <a:pt x="183" y="36"/>
                </a:lnTo>
                <a:lnTo>
                  <a:pt x="165" y="29"/>
                </a:lnTo>
                <a:lnTo>
                  <a:pt x="147" y="21"/>
                </a:lnTo>
                <a:lnTo>
                  <a:pt x="129" y="16"/>
                </a:lnTo>
                <a:lnTo>
                  <a:pt x="111" y="12"/>
                </a:lnTo>
                <a:lnTo>
                  <a:pt x="93" y="7"/>
                </a:lnTo>
                <a:lnTo>
                  <a:pt x="75" y="4"/>
                </a:lnTo>
                <a:lnTo>
                  <a:pt x="59" y="2"/>
                </a:lnTo>
                <a:lnTo>
                  <a:pt x="43" y="0"/>
                </a:lnTo>
                <a:lnTo>
                  <a:pt x="31" y="0"/>
                </a:lnTo>
                <a:lnTo>
                  <a:pt x="19" y="0"/>
                </a:lnTo>
                <a:lnTo>
                  <a:pt x="10" y="0"/>
                </a:lnTo>
                <a:lnTo>
                  <a:pt x="3" y="2"/>
                </a:lnTo>
                <a:lnTo>
                  <a:pt x="0" y="4"/>
                </a:lnTo>
                <a:lnTo>
                  <a:pt x="11" y="6"/>
                </a:lnTo>
                <a:lnTo>
                  <a:pt x="21" y="7"/>
                </a:lnTo>
                <a:lnTo>
                  <a:pt x="34" y="9"/>
                </a:lnTo>
                <a:lnTo>
                  <a:pt x="46" y="12"/>
                </a:lnTo>
                <a:lnTo>
                  <a:pt x="59" y="15"/>
                </a:lnTo>
                <a:lnTo>
                  <a:pt x="74" y="17"/>
                </a:lnTo>
                <a:lnTo>
                  <a:pt x="87" y="20"/>
                </a:lnTo>
                <a:lnTo>
                  <a:pt x="102" y="23"/>
                </a:lnTo>
                <a:lnTo>
                  <a:pt x="116" y="28"/>
                </a:lnTo>
                <a:lnTo>
                  <a:pt x="131" y="32"/>
                </a:lnTo>
                <a:lnTo>
                  <a:pt x="145" y="36"/>
                </a:lnTo>
                <a:lnTo>
                  <a:pt x="159" y="42"/>
                </a:lnTo>
                <a:lnTo>
                  <a:pt x="173" y="48"/>
                </a:lnTo>
                <a:lnTo>
                  <a:pt x="186" y="55"/>
                </a:lnTo>
                <a:lnTo>
                  <a:pt x="199" y="63"/>
                </a:lnTo>
                <a:lnTo>
                  <a:pt x="210" y="71"/>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58" name="Freeform 324"/>
          <p:cNvSpPr>
            <a:spLocks/>
          </p:cNvSpPr>
          <p:nvPr/>
        </p:nvSpPr>
        <p:spPr bwMode="auto">
          <a:xfrm>
            <a:off x="6656388" y="5354638"/>
            <a:ext cx="20637" cy="49212"/>
          </a:xfrm>
          <a:custGeom>
            <a:avLst/>
            <a:gdLst>
              <a:gd name="T0" fmla="*/ 0 w 103"/>
              <a:gd name="T1" fmla="*/ 2147483647 h 221"/>
              <a:gd name="T2" fmla="*/ 0 w 103"/>
              <a:gd name="T3" fmla="*/ 2147483647 h 221"/>
              <a:gd name="T4" fmla="*/ 2147483647 w 103"/>
              <a:gd name="T5" fmla="*/ 2147483647 h 221"/>
              <a:gd name="T6" fmla="*/ 2147483647 w 103"/>
              <a:gd name="T7" fmla="*/ 2147483647 h 221"/>
              <a:gd name="T8" fmla="*/ 2147483647 w 103"/>
              <a:gd name="T9" fmla="*/ 2147483647 h 221"/>
              <a:gd name="T10" fmla="*/ 2147483647 w 103"/>
              <a:gd name="T11" fmla="*/ 2147483647 h 221"/>
              <a:gd name="T12" fmla="*/ 2147483647 w 103"/>
              <a:gd name="T13" fmla="*/ 2147483647 h 221"/>
              <a:gd name="T14" fmla="*/ 2147483647 w 103"/>
              <a:gd name="T15" fmla="*/ 2147483647 h 221"/>
              <a:gd name="T16" fmla="*/ 2147483647 w 103"/>
              <a:gd name="T17" fmla="*/ 2147483647 h 221"/>
              <a:gd name="T18" fmla="*/ 2147483647 w 103"/>
              <a:gd name="T19" fmla="*/ 2147483647 h 221"/>
              <a:gd name="T20" fmla="*/ 2147483647 w 103"/>
              <a:gd name="T21" fmla="*/ 2147483647 h 221"/>
              <a:gd name="T22" fmla="*/ 2147483647 w 103"/>
              <a:gd name="T23" fmla="*/ 2147483647 h 221"/>
              <a:gd name="T24" fmla="*/ 2147483647 w 103"/>
              <a:gd name="T25" fmla="*/ 2147483647 h 221"/>
              <a:gd name="T26" fmla="*/ 2147483647 w 103"/>
              <a:gd name="T27" fmla="*/ 2147483647 h 221"/>
              <a:gd name="T28" fmla="*/ 2147483647 w 103"/>
              <a:gd name="T29" fmla="*/ 2147483647 h 221"/>
              <a:gd name="T30" fmla="*/ 2147483647 w 103"/>
              <a:gd name="T31" fmla="*/ 2147483647 h 221"/>
              <a:gd name="T32" fmla="*/ 2147483647 w 103"/>
              <a:gd name="T33" fmla="*/ 2147483647 h 221"/>
              <a:gd name="T34" fmla="*/ 2147483647 w 103"/>
              <a:gd name="T35" fmla="*/ 2147483647 h 221"/>
              <a:gd name="T36" fmla="*/ 2147483647 w 103"/>
              <a:gd name="T37" fmla="*/ 2147483647 h 221"/>
              <a:gd name="T38" fmla="*/ 2147483647 w 103"/>
              <a:gd name="T39" fmla="*/ 2147483647 h 221"/>
              <a:gd name="T40" fmla="*/ 2147483647 w 103"/>
              <a:gd name="T41" fmla="*/ 2147483647 h 221"/>
              <a:gd name="T42" fmla="*/ 2147483647 w 103"/>
              <a:gd name="T43" fmla="*/ 2147483647 h 221"/>
              <a:gd name="T44" fmla="*/ 2147483647 w 103"/>
              <a:gd name="T45" fmla="*/ 2147483647 h 221"/>
              <a:gd name="T46" fmla="*/ 2147483647 w 103"/>
              <a:gd name="T47" fmla="*/ 2147483647 h 221"/>
              <a:gd name="T48" fmla="*/ 2147483647 w 103"/>
              <a:gd name="T49" fmla="*/ 2147483647 h 221"/>
              <a:gd name="T50" fmla="*/ 2147483647 w 103"/>
              <a:gd name="T51" fmla="*/ 2147483647 h 221"/>
              <a:gd name="T52" fmla="*/ 2147483647 w 103"/>
              <a:gd name="T53" fmla="*/ 2147483647 h 221"/>
              <a:gd name="T54" fmla="*/ 2147483647 w 103"/>
              <a:gd name="T55" fmla="*/ 2147483647 h 221"/>
              <a:gd name="T56" fmla="*/ 2147483647 w 103"/>
              <a:gd name="T57" fmla="*/ 2147483647 h 221"/>
              <a:gd name="T58" fmla="*/ 2147483647 w 103"/>
              <a:gd name="T59" fmla="*/ 2147483647 h 221"/>
              <a:gd name="T60" fmla="*/ 2147483647 w 103"/>
              <a:gd name="T61" fmla="*/ 2147483647 h 221"/>
              <a:gd name="T62" fmla="*/ 2147483647 w 103"/>
              <a:gd name="T63" fmla="*/ 2147483647 h 221"/>
              <a:gd name="T64" fmla="*/ 2147483647 w 103"/>
              <a:gd name="T65" fmla="*/ 2147483647 h 221"/>
              <a:gd name="T66" fmla="*/ 2147483647 w 103"/>
              <a:gd name="T67" fmla="*/ 0 h 221"/>
              <a:gd name="T68" fmla="*/ 2147483647 w 103"/>
              <a:gd name="T69" fmla="*/ 2147483647 h 221"/>
              <a:gd name="T70" fmla="*/ 2147483647 w 103"/>
              <a:gd name="T71" fmla="*/ 2147483647 h 221"/>
              <a:gd name="T72" fmla="*/ 2147483647 w 103"/>
              <a:gd name="T73" fmla="*/ 2147483647 h 221"/>
              <a:gd name="T74" fmla="*/ 2147483647 w 103"/>
              <a:gd name="T75" fmla="*/ 2147483647 h 221"/>
              <a:gd name="T76" fmla="*/ 2147483647 w 103"/>
              <a:gd name="T77" fmla="*/ 2147483647 h 221"/>
              <a:gd name="T78" fmla="*/ 2147483647 w 103"/>
              <a:gd name="T79" fmla="*/ 2147483647 h 221"/>
              <a:gd name="T80" fmla="*/ 0 w 103"/>
              <a:gd name="T81" fmla="*/ 2147483647 h 2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
              <a:gd name="T124" fmla="*/ 0 h 221"/>
              <a:gd name="T125" fmla="*/ 103 w 103"/>
              <a:gd name="T126" fmla="*/ 221 h 2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 h="221">
                <a:moveTo>
                  <a:pt x="0" y="121"/>
                </a:moveTo>
                <a:lnTo>
                  <a:pt x="0" y="139"/>
                </a:lnTo>
                <a:lnTo>
                  <a:pt x="4" y="156"/>
                </a:lnTo>
                <a:lnTo>
                  <a:pt x="12" y="172"/>
                </a:lnTo>
                <a:lnTo>
                  <a:pt x="22" y="186"/>
                </a:lnTo>
                <a:lnTo>
                  <a:pt x="35" y="197"/>
                </a:lnTo>
                <a:lnTo>
                  <a:pt x="50" y="208"/>
                </a:lnTo>
                <a:lnTo>
                  <a:pt x="66" y="216"/>
                </a:lnTo>
                <a:lnTo>
                  <a:pt x="83" y="220"/>
                </a:lnTo>
                <a:lnTo>
                  <a:pt x="89" y="221"/>
                </a:lnTo>
                <a:lnTo>
                  <a:pt x="94" y="219"/>
                </a:lnTo>
                <a:lnTo>
                  <a:pt x="98" y="216"/>
                </a:lnTo>
                <a:lnTo>
                  <a:pt x="100" y="211"/>
                </a:lnTo>
                <a:lnTo>
                  <a:pt x="100" y="206"/>
                </a:lnTo>
                <a:lnTo>
                  <a:pt x="99" y="201"/>
                </a:lnTo>
                <a:lnTo>
                  <a:pt x="96" y="196"/>
                </a:lnTo>
                <a:lnTo>
                  <a:pt x="91" y="194"/>
                </a:lnTo>
                <a:lnTo>
                  <a:pt x="74" y="188"/>
                </a:lnTo>
                <a:lnTo>
                  <a:pt x="58" y="179"/>
                </a:lnTo>
                <a:lnTo>
                  <a:pt x="45" y="168"/>
                </a:lnTo>
                <a:lnTo>
                  <a:pt x="36" y="155"/>
                </a:lnTo>
                <a:lnTo>
                  <a:pt x="30" y="139"/>
                </a:lnTo>
                <a:lnTo>
                  <a:pt x="27" y="122"/>
                </a:lnTo>
                <a:lnTo>
                  <a:pt x="27" y="103"/>
                </a:lnTo>
                <a:lnTo>
                  <a:pt x="32" y="84"/>
                </a:lnTo>
                <a:lnTo>
                  <a:pt x="38" y="70"/>
                </a:lnTo>
                <a:lnTo>
                  <a:pt x="46" y="57"/>
                </a:lnTo>
                <a:lnTo>
                  <a:pt x="56" y="46"/>
                </a:lnTo>
                <a:lnTo>
                  <a:pt x="66" y="35"/>
                </a:lnTo>
                <a:lnTo>
                  <a:pt x="76" y="25"/>
                </a:lnTo>
                <a:lnTo>
                  <a:pt x="86" y="17"/>
                </a:lnTo>
                <a:lnTo>
                  <a:pt x="96" y="8"/>
                </a:lnTo>
                <a:lnTo>
                  <a:pt x="103" y="1"/>
                </a:lnTo>
                <a:lnTo>
                  <a:pt x="96" y="0"/>
                </a:lnTo>
                <a:lnTo>
                  <a:pt x="84" y="5"/>
                </a:lnTo>
                <a:lnTo>
                  <a:pt x="69" y="17"/>
                </a:lnTo>
                <a:lnTo>
                  <a:pt x="51" y="33"/>
                </a:lnTo>
                <a:lnTo>
                  <a:pt x="34" y="53"/>
                </a:lnTo>
                <a:lnTo>
                  <a:pt x="18" y="75"/>
                </a:lnTo>
                <a:lnTo>
                  <a:pt x="7" y="98"/>
                </a:lnTo>
                <a:lnTo>
                  <a:pt x="0" y="121"/>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59" name="Freeform 325"/>
          <p:cNvSpPr>
            <a:spLocks/>
          </p:cNvSpPr>
          <p:nvPr/>
        </p:nvSpPr>
        <p:spPr bwMode="auto">
          <a:xfrm>
            <a:off x="6799263" y="5326063"/>
            <a:ext cx="44450" cy="65087"/>
          </a:xfrm>
          <a:custGeom>
            <a:avLst/>
            <a:gdLst>
              <a:gd name="T0" fmla="*/ 2147483647 w 221"/>
              <a:gd name="T1" fmla="*/ 2147483647 h 288"/>
              <a:gd name="T2" fmla="*/ 2147483647 w 221"/>
              <a:gd name="T3" fmla="*/ 2147483647 h 288"/>
              <a:gd name="T4" fmla="*/ 2147483647 w 221"/>
              <a:gd name="T5" fmla="*/ 2147483647 h 288"/>
              <a:gd name="T6" fmla="*/ 2147483647 w 221"/>
              <a:gd name="T7" fmla="*/ 2147483647 h 288"/>
              <a:gd name="T8" fmla="*/ 2147483647 w 221"/>
              <a:gd name="T9" fmla="*/ 2147483647 h 288"/>
              <a:gd name="T10" fmla="*/ 2147483647 w 221"/>
              <a:gd name="T11" fmla="*/ 2147483647 h 288"/>
              <a:gd name="T12" fmla="*/ 2147483647 w 221"/>
              <a:gd name="T13" fmla="*/ 2147483647 h 288"/>
              <a:gd name="T14" fmla="*/ 2147483647 w 221"/>
              <a:gd name="T15" fmla="*/ 2147483647 h 288"/>
              <a:gd name="T16" fmla="*/ 2147483647 w 221"/>
              <a:gd name="T17" fmla="*/ 2147483647 h 288"/>
              <a:gd name="T18" fmla="*/ 2147483647 w 221"/>
              <a:gd name="T19" fmla="*/ 2147483647 h 288"/>
              <a:gd name="T20" fmla="*/ 2147483647 w 221"/>
              <a:gd name="T21" fmla="*/ 2147483647 h 288"/>
              <a:gd name="T22" fmla="*/ 2147483647 w 221"/>
              <a:gd name="T23" fmla="*/ 2147483647 h 288"/>
              <a:gd name="T24" fmla="*/ 2147483647 w 221"/>
              <a:gd name="T25" fmla="*/ 2147483647 h 288"/>
              <a:gd name="T26" fmla="*/ 2147483647 w 221"/>
              <a:gd name="T27" fmla="*/ 2147483647 h 288"/>
              <a:gd name="T28" fmla="*/ 2147483647 w 221"/>
              <a:gd name="T29" fmla="*/ 2147483647 h 288"/>
              <a:gd name="T30" fmla="*/ 2147483647 w 221"/>
              <a:gd name="T31" fmla="*/ 2147483647 h 288"/>
              <a:gd name="T32" fmla="*/ 2147483647 w 221"/>
              <a:gd name="T33" fmla="*/ 2147483647 h 288"/>
              <a:gd name="T34" fmla="*/ 2147483647 w 221"/>
              <a:gd name="T35" fmla="*/ 2147483647 h 288"/>
              <a:gd name="T36" fmla="*/ 2147483647 w 221"/>
              <a:gd name="T37" fmla="*/ 2147483647 h 288"/>
              <a:gd name="T38" fmla="*/ 2147483647 w 221"/>
              <a:gd name="T39" fmla="*/ 2147483647 h 288"/>
              <a:gd name="T40" fmla="*/ 2147483647 w 221"/>
              <a:gd name="T41" fmla="*/ 2147483647 h 288"/>
              <a:gd name="T42" fmla="*/ 2147483647 w 221"/>
              <a:gd name="T43" fmla="*/ 2147483647 h 288"/>
              <a:gd name="T44" fmla="*/ 2147483647 w 221"/>
              <a:gd name="T45" fmla="*/ 2147483647 h 288"/>
              <a:gd name="T46" fmla="*/ 2147483647 w 221"/>
              <a:gd name="T47" fmla="*/ 2147483647 h 288"/>
              <a:gd name="T48" fmla="*/ 2147483647 w 221"/>
              <a:gd name="T49" fmla="*/ 2147483647 h 288"/>
              <a:gd name="T50" fmla="*/ 2147483647 w 221"/>
              <a:gd name="T51" fmla="*/ 2147483647 h 288"/>
              <a:gd name="T52" fmla="*/ 2147483647 w 221"/>
              <a:gd name="T53" fmla="*/ 2147483647 h 288"/>
              <a:gd name="T54" fmla="*/ 2147483647 w 221"/>
              <a:gd name="T55" fmla="*/ 2147483647 h 288"/>
              <a:gd name="T56" fmla="*/ 2147483647 w 221"/>
              <a:gd name="T57" fmla="*/ 2147483647 h 288"/>
              <a:gd name="T58" fmla="*/ 2147483647 w 221"/>
              <a:gd name="T59" fmla="*/ 2147483647 h 288"/>
              <a:gd name="T60" fmla="*/ 2147483647 w 221"/>
              <a:gd name="T61" fmla="*/ 2147483647 h 288"/>
              <a:gd name="T62" fmla="*/ 2147483647 w 221"/>
              <a:gd name="T63" fmla="*/ 2147483647 h 288"/>
              <a:gd name="T64" fmla="*/ 2147483647 w 221"/>
              <a:gd name="T65" fmla="*/ 2147483647 h 288"/>
              <a:gd name="T66" fmla="*/ 2147483647 w 221"/>
              <a:gd name="T67" fmla="*/ 2147483647 h 288"/>
              <a:gd name="T68" fmla="*/ 2147483647 w 221"/>
              <a:gd name="T69" fmla="*/ 2147483647 h 288"/>
              <a:gd name="T70" fmla="*/ 2147483647 w 221"/>
              <a:gd name="T71" fmla="*/ 2147483647 h 288"/>
              <a:gd name="T72" fmla="*/ 2147483647 w 221"/>
              <a:gd name="T73" fmla="*/ 2147483647 h 288"/>
              <a:gd name="T74" fmla="*/ 2147483647 w 221"/>
              <a:gd name="T75" fmla="*/ 2147483647 h 2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1"/>
              <a:gd name="T115" fmla="*/ 0 h 288"/>
              <a:gd name="T116" fmla="*/ 221 w 221"/>
              <a:gd name="T117" fmla="*/ 288 h 2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1" h="288">
                <a:moveTo>
                  <a:pt x="179" y="108"/>
                </a:moveTo>
                <a:lnTo>
                  <a:pt x="186" y="115"/>
                </a:lnTo>
                <a:lnTo>
                  <a:pt x="193" y="124"/>
                </a:lnTo>
                <a:lnTo>
                  <a:pt x="197" y="133"/>
                </a:lnTo>
                <a:lnTo>
                  <a:pt x="201" y="143"/>
                </a:lnTo>
                <a:lnTo>
                  <a:pt x="202" y="153"/>
                </a:lnTo>
                <a:lnTo>
                  <a:pt x="202" y="163"/>
                </a:lnTo>
                <a:lnTo>
                  <a:pt x="199" y="174"/>
                </a:lnTo>
                <a:lnTo>
                  <a:pt x="195" y="184"/>
                </a:lnTo>
                <a:lnTo>
                  <a:pt x="187" y="194"/>
                </a:lnTo>
                <a:lnTo>
                  <a:pt x="179" y="204"/>
                </a:lnTo>
                <a:lnTo>
                  <a:pt x="170" y="212"/>
                </a:lnTo>
                <a:lnTo>
                  <a:pt x="159" y="221"/>
                </a:lnTo>
                <a:lnTo>
                  <a:pt x="150" y="229"/>
                </a:lnTo>
                <a:lnTo>
                  <a:pt x="139" y="237"/>
                </a:lnTo>
                <a:lnTo>
                  <a:pt x="129" y="246"/>
                </a:lnTo>
                <a:lnTo>
                  <a:pt x="119" y="255"/>
                </a:lnTo>
                <a:lnTo>
                  <a:pt x="116" y="258"/>
                </a:lnTo>
                <a:lnTo>
                  <a:pt x="114" y="263"/>
                </a:lnTo>
                <a:lnTo>
                  <a:pt x="112" y="267"/>
                </a:lnTo>
                <a:lnTo>
                  <a:pt x="110" y="271"/>
                </a:lnTo>
                <a:lnTo>
                  <a:pt x="109" y="276"/>
                </a:lnTo>
                <a:lnTo>
                  <a:pt x="109" y="280"/>
                </a:lnTo>
                <a:lnTo>
                  <a:pt x="110" y="284"/>
                </a:lnTo>
                <a:lnTo>
                  <a:pt x="113" y="287"/>
                </a:lnTo>
                <a:lnTo>
                  <a:pt x="117" y="288"/>
                </a:lnTo>
                <a:lnTo>
                  <a:pt x="121" y="288"/>
                </a:lnTo>
                <a:lnTo>
                  <a:pt x="125" y="287"/>
                </a:lnTo>
                <a:lnTo>
                  <a:pt x="129" y="284"/>
                </a:lnTo>
                <a:lnTo>
                  <a:pt x="139" y="272"/>
                </a:lnTo>
                <a:lnTo>
                  <a:pt x="151" y="261"/>
                </a:lnTo>
                <a:lnTo>
                  <a:pt x="162" y="250"/>
                </a:lnTo>
                <a:lnTo>
                  <a:pt x="175" y="239"/>
                </a:lnTo>
                <a:lnTo>
                  <a:pt x="186" y="229"/>
                </a:lnTo>
                <a:lnTo>
                  <a:pt x="197" y="217"/>
                </a:lnTo>
                <a:lnTo>
                  <a:pt x="207" y="204"/>
                </a:lnTo>
                <a:lnTo>
                  <a:pt x="215" y="190"/>
                </a:lnTo>
                <a:lnTo>
                  <a:pt x="220" y="174"/>
                </a:lnTo>
                <a:lnTo>
                  <a:pt x="221" y="158"/>
                </a:lnTo>
                <a:lnTo>
                  <a:pt x="218" y="142"/>
                </a:lnTo>
                <a:lnTo>
                  <a:pt x="213" y="127"/>
                </a:lnTo>
                <a:lnTo>
                  <a:pt x="204" y="112"/>
                </a:lnTo>
                <a:lnTo>
                  <a:pt x="194" y="99"/>
                </a:lnTo>
                <a:lnTo>
                  <a:pt x="181" y="87"/>
                </a:lnTo>
                <a:lnTo>
                  <a:pt x="169" y="77"/>
                </a:lnTo>
                <a:lnTo>
                  <a:pt x="159" y="69"/>
                </a:lnTo>
                <a:lnTo>
                  <a:pt x="149" y="63"/>
                </a:lnTo>
                <a:lnTo>
                  <a:pt x="137" y="55"/>
                </a:lnTo>
                <a:lnTo>
                  <a:pt x="125" y="48"/>
                </a:lnTo>
                <a:lnTo>
                  <a:pt x="114" y="40"/>
                </a:lnTo>
                <a:lnTo>
                  <a:pt x="101" y="33"/>
                </a:lnTo>
                <a:lnTo>
                  <a:pt x="89" y="27"/>
                </a:lnTo>
                <a:lnTo>
                  <a:pt x="77" y="20"/>
                </a:lnTo>
                <a:lnTo>
                  <a:pt x="66" y="15"/>
                </a:lnTo>
                <a:lnTo>
                  <a:pt x="54" y="9"/>
                </a:lnTo>
                <a:lnTo>
                  <a:pt x="42" y="6"/>
                </a:lnTo>
                <a:lnTo>
                  <a:pt x="32" y="3"/>
                </a:lnTo>
                <a:lnTo>
                  <a:pt x="22" y="1"/>
                </a:lnTo>
                <a:lnTo>
                  <a:pt x="14" y="0"/>
                </a:lnTo>
                <a:lnTo>
                  <a:pt x="7" y="1"/>
                </a:lnTo>
                <a:lnTo>
                  <a:pt x="0" y="3"/>
                </a:lnTo>
                <a:lnTo>
                  <a:pt x="8" y="5"/>
                </a:lnTo>
                <a:lnTo>
                  <a:pt x="16" y="8"/>
                </a:lnTo>
                <a:lnTo>
                  <a:pt x="26" y="13"/>
                </a:lnTo>
                <a:lnTo>
                  <a:pt x="35" y="17"/>
                </a:lnTo>
                <a:lnTo>
                  <a:pt x="47" y="22"/>
                </a:lnTo>
                <a:lnTo>
                  <a:pt x="58" y="28"/>
                </a:lnTo>
                <a:lnTo>
                  <a:pt x="71" y="34"/>
                </a:lnTo>
                <a:lnTo>
                  <a:pt x="83" y="40"/>
                </a:lnTo>
                <a:lnTo>
                  <a:pt x="96" y="48"/>
                </a:lnTo>
                <a:lnTo>
                  <a:pt x="109" y="55"/>
                </a:lnTo>
                <a:lnTo>
                  <a:pt x="121" y="64"/>
                </a:lnTo>
                <a:lnTo>
                  <a:pt x="134" y="72"/>
                </a:lnTo>
                <a:lnTo>
                  <a:pt x="146" y="81"/>
                </a:lnTo>
                <a:lnTo>
                  <a:pt x="158" y="90"/>
                </a:lnTo>
                <a:lnTo>
                  <a:pt x="169" y="98"/>
                </a:lnTo>
                <a:lnTo>
                  <a:pt x="179" y="108"/>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60" name="Freeform 326"/>
          <p:cNvSpPr>
            <a:spLocks/>
          </p:cNvSpPr>
          <p:nvPr/>
        </p:nvSpPr>
        <p:spPr bwMode="auto">
          <a:xfrm>
            <a:off x="6751638" y="5402263"/>
            <a:ext cx="14287" cy="39687"/>
          </a:xfrm>
          <a:custGeom>
            <a:avLst/>
            <a:gdLst>
              <a:gd name="T0" fmla="*/ 2147483647 w 74"/>
              <a:gd name="T1" fmla="*/ 2147483647 h 174"/>
              <a:gd name="T2" fmla="*/ 2147483647 w 74"/>
              <a:gd name="T3" fmla="*/ 2147483647 h 174"/>
              <a:gd name="T4" fmla="*/ 2147483647 w 74"/>
              <a:gd name="T5" fmla="*/ 2147483647 h 174"/>
              <a:gd name="T6" fmla="*/ 2147483647 w 74"/>
              <a:gd name="T7" fmla="*/ 2147483647 h 174"/>
              <a:gd name="T8" fmla="*/ 2147483647 w 74"/>
              <a:gd name="T9" fmla="*/ 0 h 174"/>
              <a:gd name="T10" fmla="*/ 2147483647 w 74"/>
              <a:gd name="T11" fmla="*/ 2147483647 h 174"/>
              <a:gd name="T12" fmla="*/ 2147483647 w 74"/>
              <a:gd name="T13" fmla="*/ 2147483647 h 174"/>
              <a:gd name="T14" fmla="*/ 0 w 74"/>
              <a:gd name="T15" fmla="*/ 2147483647 h 174"/>
              <a:gd name="T16" fmla="*/ 0 w 74"/>
              <a:gd name="T17" fmla="*/ 2147483647 h 174"/>
              <a:gd name="T18" fmla="*/ 2147483647 w 74"/>
              <a:gd name="T19" fmla="*/ 2147483647 h 174"/>
              <a:gd name="T20" fmla="*/ 2147483647 w 74"/>
              <a:gd name="T21" fmla="*/ 2147483647 h 174"/>
              <a:gd name="T22" fmla="*/ 2147483647 w 74"/>
              <a:gd name="T23" fmla="*/ 2147483647 h 174"/>
              <a:gd name="T24" fmla="*/ 2147483647 w 74"/>
              <a:gd name="T25" fmla="*/ 2147483647 h 174"/>
              <a:gd name="T26" fmla="*/ 2147483647 w 74"/>
              <a:gd name="T27" fmla="*/ 2147483647 h 174"/>
              <a:gd name="T28" fmla="*/ 2147483647 w 74"/>
              <a:gd name="T29" fmla="*/ 2147483647 h 174"/>
              <a:gd name="T30" fmla="*/ 2147483647 w 74"/>
              <a:gd name="T31" fmla="*/ 2147483647 h 174"/>
              <a:gd name="T32" fmla="*/ 2147483647 w 74"/>
              <a:gd name="T33" fmla="*/ 2147483647 h 174"/>
              <a:gd name="T34" fmla="*/ 2147483647 w 74"/>
              <a:gd name="T35" fmla="*/ 2147483647 h 174"/>
              <a:gd name="T36" fmla="*/ 2147483647 w 74"/>
              <a:gd name="T37" fmla="*/ 2147483647 h 174"/>
              <a:gd name="T38" fmla="*/ 2147483647 w 74"/>
              <a:gd name="T39" fmla="*/ 2147483647 h 174"/>
              <a:gd name="T40" fmla="*/ 2147483647 w 74"/>
              <a:gd name="T41" fmla="*/ 2147483647 h 174"/>
              <a:gd name="T42" fmla="*/ 2147483647 w 74"/>
              <a:gd name="T43" fmla="*/ 2147483647 h 174"/>
              <a:gd name="T44" fmla="*/ 2147483647 w 74"/>
              <a:gd name="T45" fmla="*/ 2147483647 h 174"/>
              <a:gd name="T46" fmla="*/ 2147483647 w 74"/>
              <a:gd name="T47" fmla="*/ 2147483647 h 174"/>
              <a:gd name="T48" fmla="*/ 2147483647 w 74"/>
              <a:gd name="T49" fmla="*/ 2147483647 h 1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174"/>
              <a:gd name="T77" fmla="*/ 74 w 74"/>
              <a:gd name="T78" fmla="*/ 174 h 1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174">
                <a:moveTo>
                  <a:pt x="28" y="12"/>
                </a:moveTo>
                <a:lnTo>
                  <a:pt x="26" y="7"/>
                </a:lnTo>
                <a:lnTo>
                  <a:pt x="23" y="3"/>
                </a:lnTo>
                <a:lnTo>
                  <a:pt x="17" y="1"/>
                </a:lnTo>
                <a:lnTo>
                  <a:pt x="12" y="0"/>
                </a:lnTo>
                <a:lnTo>
                  <a:pt x="7" y="2"/>
                </a:lnTo>
                <a:lnTo>
                  <a:pt x="3" y="5"/>
                </a:lnTo>
                <a:lnTo>
                  <a:pt x="0" y="10"/>
                </a:lnTo>
                <a:lnTo>
                  <a:pt x="0" y="16"/>
                </a:lnTo>
                <a:lnTo>
                  <a:pt x="5" y="39"/>
                </a:lnTo>
                <a:lnTo>
                  <a:pt x="13" y="66"/>
                </a:lnTo>
                <a:lnTo>
                  <a:pt x="24" y="92"/>
                </a:lnTo>
                <a:lnTo>
                  <a:pt x="36" y="118"/>
                </a:lnTo>
                <a:lnTo>
                  <a:pt x="49" y="141"/>
                </a:lnTo>
                <a:lnTo>
                  <a:pt x="61" y="159"/>
                </a:lnTo>
                <a:lnTo>
                  <a:pt x="69" y="171"/>
                </a:lnTo>
                <a:lnTo>
                  <a:pt x="74" y="174"/>
                </a:lnTo>
                <a:lnTo>
                  <a:pt x="72" y="162"/>
                </a:lnTo>
                <a:lnTo>
                  <a:pt x="67" y="147"/>
                </a:lnTo>
                <a:lnTo>
                  <a:pt x="61" y="128"/>
                </a:lnTo>
                <a:lnTo>
                  <a:pt x="53" y="105"/>
                </a:lnTo>
                <a:lnTo>
                  <a:pt x="46" y="82"/>
                </a:lnTo>
                <a:lnTo>
                  <a:pt x="38" y="58"/>
                </a:lnTo>
                <a:lnTo>
                  <a:pt x="32" y="35"/>
                </a:lnTo>
                <a:lnTo>
                  <a:pt x="28" y="1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61" name="Freeform 327"/>
          <p:cNvSpPr>
            <a:spLocks/>
          </p:cNvSpPr>
          <p:nvPr/>
        </p:nvSpPr>
        <p:spPr bwMode="auto">
          <a:xfrm>
            <a:off x="6745288" y="5381625"/>
            <a:ext cx="7937" cy="19050"/>
          </a:xfrm>
          <a:custGeom>
            <a:avLst/>
            <a:gdLst>
              <a:gd name="T0" fmla="*/ 2147483647 w 39"/>
              <a:gd name="T1" fmla="*/ 2147483647 h 87"/>
              <a:gd name="T2" fmla="*/ 2147483647 w 39"/>
              <a:gd name="T3" fmla="*/ 2147483647 h 87"/>
              <a:gd name="T4" fmla="*/ 2147483647 w 39"/>
              <a:gd name="T5" fmla="*/ 2147483647 h 87"/>
              <a:gd name="T6" fmla="*/ 2147483647 w 39"/>
              <a:gd name="T7" fmla="*/ 0 h 87"/>
              <a:gd name="T8" fmla="*/ 2147483647 w 39"/>
              <a:gd name="T9" fmla="*/ 0 h 87"/>
              <a:gd name="T10" fmla="*/ 2147483647 w 39"/>
              <a:gd name="T11" fmla="*/ 2147483647 h 87"/>
              <a:gd name="T12" fmla="*/ 2147483647 w 39"/>
              <a:gd name="T13" fmla="*/ 2147483647 h 87"/>
              <a:gd name="T14" fmla="*/ 0 w 39"/>
              <a:gd name="T15" fmla="*/ 2147483647 h 87"/>
              <a:gd name="T16" fmla="*/ 0 w 39"/>
              <a:gd name="T17" fmla="*/ 2147483647 h 87"/>
              <a:gd name="T18" fmla="*/ 0 w 39"/>
              <a:gd name="T19" fmla="*/ 2147483647 h 87"/>
              <a:gd name="T20" fmla="*/ 2147483647 w 39"/>
              <a:gd name="T21" fmla="*/ 2147483647 h 87"/>
              <a:gd name="T22" fmla="*/ 2147483647 w 39"/>
              <a:gd name="T23" fmla="*/ 2147483647 h 87"/>
              <a:gd name="T24" fmla="*/ 2147483647 w 39"/>
              <a:gd name="T25" fmla="*/ 2147483647 h 87"/>
              <a:gd name="T26" fmla="*/ 2147483647 w 39"/>
              <a:gd name="T27" fmla="*/ 2147483647 h 87"/>
              <a:gd name="T28" fmla="*/ 2147483647 w 39"/>
              <a:gd name="T29" fmla="*/ 2147483647 h 87"/>
              <a:gd name="T30" fmla="*/ 2147483647 w 39"/>
              <a:gd name="T31" fmla="*/ 2147483647 h 87"/>
              <a:gd name="T32" fmla="*/ 2147483647 w 39"/>
              <a:gd name="T33" fmla="*/ 2147483647 h 87"/>
              <a:gd name="T34" fmla="*/ 2147483647 w 39"/>
              <a:gd name="T35" fmla="*/ 2147483647 h 87"/>
              <a:gd name="T36" fmla="*/ 2147483647 w 39"/>
              <a:gd name="T37" fmla="*/ 2147483647 h 87"/>
              <a:gd name="T38" fmla="*/ 2147483647 w 39"/>
              <a:gd name="T39" fmla="*/ 2147483647 h 87"/>
              <a:gd name="T40" fmla="*/ 2147483647 w 39"/>
              <a:gd name="T41" fmla="*/ 2147483647 h 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87"/>
              <a:gd name="T65" fmla="*/ 39 w 39"/>
              <a:gd name="T66" fmla="*/ 87 h 8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87">
                <a:moveTo>
                  <a:pt x="20" y="9"/>
                </a:moveTo>
                <a:lnTo>
                  <a:pt x="19" y="5"/>
                </a:lnTo>
                <a:lnTo>
                  <a:pt x="16" y="2"/>
                </a:lnTo>
                <a:lnTo>
                  <a:pt x="13" y="0"/>
                </a:lnTo>
                <a:lnTo>
                  <a:pt x="8" y="0"/>
                </a:lnTo>
                <a:lnTo>
                  <a:pt x="5" y="1"/>
                </a:lnTo>
                <a:lnTo>
                  <a:pt x="2" y="3"/>
                </a:lnTo>
                <a:lnTo>
                  <a:pt x="0" y="6"/>
                </a:lnTo>
                <a:lnTo>
                  <a:pt x="0" y="10"/>
                </a:lnTo>
                <a:lnTo>
                  <a:pt x="0" y="22"/>
                </a:lnTo>
                <a:lnTo>
                  <a:pt x="3" y="35"/>
                </a:lnTo>
                <a:lnTo>
                  <a:pt x="7" y="48"/>
                </a:lnTo>
                <a:lnTo>
                  <a:pt x="13" y="60"/>
                </a:lnTo>
                <a:lnTo>
                  <a:pt x="19" y="72"/>
                </a:lnTo>
                <a:lnTo>
                  <a:pt x="25" y="81"/>
                </a:lnTo>
                <a:lnTo>
                  <a:pt x="33" y="86"/>
                </a:lnTo>
                <a:lnTo>
                  <a:pt x="38" y="87"/>
                </a:lnTo>
                <a:lnTo>
                  <a:pt x="39" y="70"/>
                </a:lnTo>
                <a:lnTo>
                  <a:pt x="34" y="50"/>
                </a:lnTo>
                <a:lnTo>
                  <a:pt x="27" y="29"/>
                </a:lnTo>
                <a:lnTo>
                  <a:pt x="20" y="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62" name="Freeform 328"/>
          <p:cNvSpPr>
            <a:spLocks/>
          </p:cNvSpPr>
          <p:nvPr/>
        </p:nvSpPr>
        <p:spPr bwMode="auto">
          <a:xfrm>
            <a:off x="6738938" y="5367338"/>
            <a:ext cx="6350" cy="11112"/>
          </a:xfrm>
          <a:custGeom>
            <a:avLst/>
            <a:gdLst>
              <a:gd name="T0" fmla="*/ 2147483647 w 34"/>
              <a:gd name="T1" fmla="*/ 2147483647 h 51"/>
              <a:gd name="T2" fmla="*/ 2147483647 w 34"/>
              <a:gd name="T3" fmla="*/ 2147483647 h 51"/>
              <a:gd name="T4" fmla="*/ 2147483647 w 34"/>
              <a:gd name="T5" fmla="*/ 2147483647 h 51"/>
              <a:gd name="T6" fmla="*/ 2147483647 w 34"/>
              <a:gd name="T7" fmla="*/ 2147483647 h 51"/>
              <a:gd name="T8" fmla="*/ 2147483647 w 34"/>
              <a:gd name="T9" fmla="*/ 2147483647 h 51"/>
              <a:gd name="T10" fmla="*/ 2147483647 w 34"/>
              <a:gd name="T11" fmla="*/ 2147483647 h 51"/>
              <a:gd name="T12" fmla="*/ 2147483647 w 34"/>
              <a:gd name="T13" fmla="*/ 2147483647 h 51"/>
              <a:gd name="T14" fmla="*/ 2147483647 w 34"/>
              <a:gd name="T15" fmla="*/ 0 h 51"/>
              <a:gd name="T16" fmla="*/ 2147483647 w 34"/>
              <a:gd name="T17" fmla="*/ 0 h 51"/>
              <a:gd name="T18" fmla="*/ 2147483647 w 34"/>
              <a:gd name="T19" fmla="*/ 2147483647 h 51"/>
              <a:gd name="T20" fmla="*/ 2147483647 w 34"/>
              <a:gd name="T21" fmla="*/ 2147483647 h 51"/>
              <a:gd name="T22" fmla="*/ 0 w 34"/>
              <a:gd name="T23" fmla="*/ 2147483647 h 51"/>
              <a:gd name="T24" fmla="*/ 0 w 34"/>
              <a:gd name="T25" fmla="*/ 2147483647 h 51"/>
              <a:gd name="T26" fmla="*/ 2147483647 w 34"/>
              <a:gd name="T27" fmla="*/ 2147483647 h 51"/>
              <a:gd name="T28" fmla="*/ 2147483647 w 34"/>
              <a:gd name="T29" fmla="*/ 2147483647 h 51"/>
              <a:gd name="T30" fmla="*/ 2147483647 w 34"/>
              <a:gd name="T31" fmla="*/ 2147483647 h 51"/>
              <a:gd name="T32" fmla="*/ 2147483647 w 34"/>
              <a:gd name="T33" fmla="*/ 2147483647 h 51"/>
              <a:gd name="T34" fmla="*/ 2147483647 w 34"/>
              <a:gd name="T35" fmla="*/ 2147483647 h 51"/>
              <a:gd name="T36" fmla="*/ 2147483647 w 34"/>
              <a:gd name="T37" fmla="*/ 2147483647 h 51"/>
              <a:gd name="T38" fmla="*/ 2147483647 w 34"/>
              <a:gd name="T39" fmla="*/ 2147483647 h 51"/>
              <a:gd name="T40" fmla="*/ 2147483647 w 34"/>
              <a:gd name="T41" fmla="*/ 2147483647 h 51"/>
              <a:gd name="T42" fmla="*/ 2147483647 w 34"/>
              <a:gd name="T43" fmla="*/ 2147483647 h 51"/>
              <a:gd name="T44" fmla="*/ 2147483647 w 34"/>
              <a:gd name="T45" fmla="*/ 2147483647 h 51"/>
              <a:gd name="T46" fmla="*/ 2147483647 w 34"/>
              <a:gd name="T47" fmla="*/ 2147483647 h 51"/>
              <a:gd name="T48" fmla="*/ 2147483647 w 34"/>
              <a:gd name="T49" fmla="*/ 2147483647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
              <a:gd name="T76" fmla="*/ 0 h 51"/>
              <a:gd name="T77" fmla="*/ 34 w 34"/>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 h="51">
                <a:moveTo>
                  <a:pt x="18" y="7"/>
                </a:moveTo>
                <a:lnTo>
                  <a:pt x="18" y="8"/>
                </a:lnTo>
                <a:lnTo>
                  <a:pt x="17" y="5"/>
                </a:lnTo>
                <a:lnTo>
                  <a:pt x="14" y="1"/>
                </a:lnTo>
                <a:lnTo>
                  <a:pt x="11" y="0"/>
                </a:lnTo>
                <a:lnTo>
                  <a:pt x="7" y="0"/>
                </a:lnTo>
                <a:lnTo>
                  <a:pt x="4" y="1"/>
                </a:lnTo>
                <a:lnTo>
                  <a:pt x="1" y="5"/>
                </a:lnTo>
                <a:lnTo>
                  <a:pt x="0" y="8"/>
                </a:lnTo>
                <a:lnTo>
                  <a:pt x="0" y="11"/>
                </a:lnTo>
                <a:lnTo>
                  <a:pt x="1" y="16"/>
                </a:lnTo>
                <a:lnTo>
                  <a:pt x="4" y="23"/>
                </a:lnTo>
                <a:lnTo>
                  <a:pt x="8" y="30"/>
                </a:lnTo>
                <a:lnTo>
                  <a:pt x="13" y="37"/>
                </a:lnTo>
                <a:lnTo>
                  <a:pt x="18" y="43"/>
                </a:lnTo>
                <a:lnTo>
                  <a:pt x="25" y="47"/>
                </a:lnTo>
                <a:lnTo>
                  <a:pt x="30" y="51"/>
                </a:lnTo>
                <a:lnTo>
                  <a:pt x="34" y="51"/>
                </a:lnTo>
                <a:lnTo>
                  <a:pt x="33" y="40"/>
                </a:lnTo>
                <a:lnTo>
                  <a:pt x="29" y="27"/>
                </a:lnTo>
                <a:lnTo>
                  <a:pt x="23" y="15"/>
                </a:lnTo>
                <a:lnTo>
                  <a:pt x="18" y="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63" name="Freeform 329"/>
          <p:cNvSpPr>
            <a:spLocks/>
          </p:cNvSpPr>
          <p:nvPr/>
        </p:nvSpPr>
        <p:spPr bwMode="auto">
          <a:xfrm>
            <a:off x="6732588" y="5357813"/>
            <a:ext cx="9525" cy="6350"/>
          </a:xfrm>
          <a:custGeom>
            <a:avLst/>
            <a:gdLst>
              <a:gd name="T0" fmla="*/ 2147483647 w 46"/>
              <a:gd name="T1" fmla="*/ 2147483647 h 33"/>
              <a:gd name="T2" fmla="*/ 2147483647 w 46"/>
              <a:gd name="T3" fmla="*/ 2147483647 h 33"/>
              <a:gd name="T4" fmla="*/ 2147483647 w 46"/>
              <a:gd name="T5" fmla="*/ 2147483647 h 33"/>
              <a:gd name="T6" fmla="*/ 2147483647 w 46"/>
              <a:gd name="T7" fmla="*/ 2147483647 h 33"/>
              <a:gd name="T8" fmla="*/ 2147483647 w 46"/>
              <a:gd name="T9" fmla="*/ 2147483647 h 33"/>
              <a:gd name="T10" fmla="*/ 2147483647 w 46"/>
              <a:gd name="T11" fmla="*/ 2147483647 h 33"/>
              <a:gd name="T12" fmla="*/ 2147483647 w 46"/>
              <a:gd name="T13" fmla="*/ 2147483647 h 33"/>
              <a:gd name="T14" fmla="*/ 2147483647 w 46"/>
              <a:gd name="T15" fmla="*/ 0 h 33"/>
              <a:gd name="T16" fmla="*/ 2147483647 w 46"/>
              <a:gd name="T17" fmla="*/ 0 h 33"/>
              <a:gd name="T18" fmla="*/ 2147483647 w 46"/>
              <a:gd name="T19" fmla="*/ 0 h 33"/>
              <a:gd name="T20" fmla="*/ 2147483647 w 46"/>
              <a:gd name="T21" fmla="*/ 2147483647 h 33"/>
              <a:gd name="T22" fmla="*/ 2147483647 w 46"/>
              <a:gd name="T23" fmla="*/ 2147483647 h 33"/>
              <a:gd name="T24" fmla="*/ 2147483647 w 46"/>
              <a:gd name="T25" fmla="*/ 2147483647 h 33"/>
              <a:gd name="T26" fmla="*/ 2147483647 w 46"/>
              <a:gd name="T27" fmla="*/ 2147483647 h 33"/>
              <a:gd name="T28" fmla="*/ 2147483647 w 46"/>
              <a:gd name="T29" fmla="*/ 2147483647 h 33"/>
              <a:gd name="T30" fmla="*/ 0 w 46"/>
              <a:gd name="T31" fmla="*/ 2147483647 h 33"/>
              <a:gd name="T32" fmla="*/ 0 w 46"/>
              <a:gd name="T33" fmla="*/ 2147483647 h 33"/>
              <a:gd name="T34" fmla="*/ 2147483647 w 46"/>
              <a:gd name="T35" fmla="*/ 2147483647 h 33"/>
              <a:gd name="T36" fmla="*/ 2147483647 w 46"/>
              <a:gd name="T37" fmla="*/ 2147483647 h 33"/>
              <a:gd name="T38" fmla="*/ 2147483647 w 46"/>
              <a:gd name="T39" fmla="*/ 2147483647 h 33"/>
              <a:gd name="T40" fmla="*/ 2147483647 w 46"/>
              <a:gd name="T41" fmla="*/ 2147483647 h 33"/>
              <a:gd name="T42" fmla="*/ 2147483647 w 46"/>
              <a:gd name="T43" fmla="*/ 2147483647 h 33"/>
              <a:gd name="T44" fmla="*/ 2147483647 w 46"/>
              <a:gd name="T45" fmla="*/ 2147483647 h 33"/>
              <a:gd name="T46" fmla="*/ 2147483647 w 46"/>
              <a:gd name="T47" fmla="*/ 2147483647 h 33"/>
              <a:gd name="T48" fmla="*/ 2147483647 w 46"/>
              <a:gd name="T49" fmla="*/ 2147483647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3"/>
              <a:gd name="T77" fmla="*/ 46 w 46"/>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3">
                <a:moveTo>
                  <a:pt x="37" y="24"/>
                </a:moveTo>
                <a:lnTo>
                  <a:pt x="41" y="22"/>
                </a:lnTo>
                <a:lnTo>
                  <a:pt x="45" y="19"/>
                </a:lnTo>
                <a:lnTo>
                  <a:pt x="46" y="15"/>
                </a:lnTo>
                <a:lnTo>
                  <a:pt x="46" y="10"/>
                </a:lnTo>
                <a:lnTo>
                  <a:pt x="44" y="5"/>
                </a:lnTo>
                <a:lnTo>
                  <a:pt x="41" y="2"/>
                </a:lnTo>
                <a:lnTo>
                  <a:pt x="37" y="0"/>
                </a:lnTo>
                <a:lnTo>
                  <a:pt x="32" y="0"/>
                </a:lnTo>
                <a:lnTo>
                  <a:pt x="29" y="0"/>
                </a:lnTo>
                <a:lnTo>
                  <a:pt x="25" y="1"/>
                </a:lnTo>
                <a:lnTo>
                  <a:pt x="19" y="3"/>
                </a:lnTo>
                <a:lnTo>
                  <a:pt x="12" y="7"/>
                </a:lnTo>
                <a:lnTo>
                  <a:pt x="5" y="14"/>
                </a:lnTo>
                <a:lnTo>
                  <a:pt x="2" y="20"/>
                </a:lnTo>
                <a:lnTo>
                  <a:pt x="0" y="26"/>
                </a:lnTo>
                <a:lnTo>
                  <a:pt x="0" y="29"/>
                </a:lnTo>
                <a:lnTo>
                  <a:pt x="3" y="31"/>
                </a:lnTo>
                <a:lnTo>
                  <a:pt x="7" y="33"/>
                </a:lnTo>
                <a:lnTo>
                  <a:pt x="12" y="33"/>
                </a:lnTo>
                <a:lnTo>
                  <a:pt x="16" y="33"/>
                </a:lnTo>
                <a:lnTo>
                  <a:pt x="21" y="31"/>
                </a:lnTo>
                <a:lnTo>
                  <a:pt x="26" y="30"/>
                </a:lnTo>
                <a:lnTo>
                  <a:pt x="32" y="28"/>
                </a:lnTo>
                <a:lnTo>
                  <a:pt x="37" y="2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64" name="Freeform 330"/>
          <p:cNvSpPr>
            <a:spLocks/>
          </p:cNvSpPr>
          <p:nvPr/>
        </p:nvSpPr>
        <p:spPr bwMode="auto">
          <a:xfrm>
            <a:off x="6689725" y="5345113"/>
            <a:ext cx="36513" cy="49212"/>
          </a:xfrm>
          <a:custGeom>
            <a:avLst/>
            <a:gdLst>
              <a:gd name="T0" fmla="*/ 2147483647 w 177"/>
              <a:gd name="T1" fmla="*/ 2147483647 h 219"/>
              <a:gd name="T2" fmla="*/ 2147483647 w 177"/>
              <a:gd name="T3" fmla="*/ 2147483647 h 219"/>
              <a:gd name="T4" fmla="*/ 2147483647 w 177"/>
              <a:gd name="T5" fmla="*/ 2147483647 h 219"/>
              <a:gd name="T6" fmla="*/ 2147483647 w 177"/>
              <a:gd name="T7" fmla="*/ 2147483647 h 219"/>
              <a:gd name="T8" fmla="*/ 2147483647 w 177"/>
              <a:gd name="T9" fmla="*/ 2147483647 h 219"/>
              <a:gd name="T10" fmla="*/ 2147483647 w 177"/>
              <a:gd name="T11" fmla="*/ 2147483647 h 219"/>
              <a:gd name="T12" fmla="*/ 2147483647 w 177"/>
              <a:gd name="T13" fmla="*/ 2147483647 h 219"/>
              <a:gd name="T14" fmla="*/ 2147483647 w 177"/>
              <a:gd name="T15" fmla="*/ 2147483647 h 219"/>
              <a:gd name="T16" fmla="*/ 0 w 177"/>
              <a:gd name="T17" fmla="*/ 2147483647 h 219"/>
              <a:gd name="T18" fmla="*/ 2147483647 w 177"/>
              <a:gd name="T19" fmla="*/ 2147483647 h 219"/>
              <a:gd name="T20" fmla="*/ 2147483647 w 177"/>
              <a:gd name="T21" fmla="*/ 2147483647 h 219"/>
              <a:gd name="T22" fmla="*/ 2147483647 w 177"/>
              <a:gd name="T23" fmla="*/ 2147483647 h 219"/>
              <a:gd name="T24" fmla="*/ 2147483647 w 177"/>
              <a:gd name="T25" fmla="*/ 2147483647 h 219"/>
              <a:gd name="T26" fmla="*/ 2147483647 w 177"/>
              <a:gd name="T27" fmla="*/ 2147483647 h 219"/>
              <a:gd name="T28" fmla="*/ 2147483647 w 177"/>
              <a:gd name="T29" fmla="*/ 2147483647 h 219"/>
              <a:gd name="T30" fmla="*/ 2147483647 w 177"/>
              <a:gd name="T31" fmla="*/ 2147483647 h 219"/>
              <a:gd name="T32" fmla="*/ 2147483647 w 177"/>
              <a:gd name="T33" fmla="*/ 2147483647 h 219"/>
              <a:gd name="T34" fmla="*/ 2147483647 w 177"/>
              <a:gd name="T35" fmla="*/ 2147483647 h 219"/>
              <a:gd name="T36" fmla="*/ 2147483647 w 177"/>
              <a:gd name="T37" fmla="*/ 2147483647 h 219"/>
              <a:gd name="T38" fmla="*/ 2147483647 w 177"/>
              <a:gd name="T39" fmla="*/ 2147483647 h 219"/>
              <a:gd name="T40" fmla="*/ 2147483647 w 177"/>
              <a:gd name="T41" fmla="*/ 2147483647 h 219"/>
              <a:gd name="T42" fmla="*/ 2147483647 w 177"/>
              <a:gd name="T43" fmla="*/ 2147483647 h 219"/>
              <a:gd name="T44" fmla="*/ 2147483647 w 177"/>
              <a:gd name="T45" fmla="*/ 2147483647 h 219"/>
              <a:gd name="T46" fmla="*/ 2147483647 w 177"/>
              <a:gd name="T47" fmla="*/ 2147483647 h 219"/>
              <a:gd name="T48" fmla="*/ 2147483647 w 177"/>
              <a:gd name="T49" fmla="*/ 2147483647 h 219"/>
              <a:gd name="T50" fmla="*/ 2147483647 w 177"/>
              <a:gd name="T51" fmla="*/ 2147483647 h 219"/>
              <a:gd name="T52" fmla="*/ 2147483647 w 177"/>
              <a:gd name="T53" fmla="*/ 2147483647 h 219"/>
              <a:gd name="T54" fmla="*/ 2147483647 w 177"/>
              <a:gd name="T55" fmla="*/ 2147483647 h 219"/>
              <a:gd name="T56" fmla="*/ 2147483647 w 177"/>
              <a:gd name="T57" fmla="*/ 2147483647 h 219"/>
              <a:gd name="T58" fmla="*/ 2147483647 w 177"/>
              <a:gd name="T59" fmla="*/ 2147483647 h 219"/>
              <a:gd name="T60" fmla="*/ 2147483647 w 177"/>
              <a:gd name="T61" fmla="*/ 2147483647 h 219"/>
              <a:gd name="T62" fmla="*/ 2147483647 w 177"/>
              <a:gd name="T63" fmla="*/ 2147483647 h 219"/>
              <a:gd name="T64" fmla="*/ 2147483647 w 177"/>
              <a:gd name="T65" fmla="*/ 2147483647 h 219"/>
              <a:gd name="T66" fmla="*/ 2147483647 w 177"/>
              <a:gd name="T67" fmla="*/ 2147483647 h 219"/>
              <a:gd name="T68" fmla="*/ 2147483647 w 177"/>
              <a:gd name="T69" fmla="*/ 2147483647 h 219"/>
              <a:gd name="T70" fmla="*/ 2147483647 w 177"/>
              <a:gd name="T71" fmla="*/ 2147483647 h 219"/>
              <a:gd name="T72" fmla="*/ 2147483647 w 177"/>
              <a:gd name="T73" fmla="*/ 2147483647 h 219"/>
              <a:gd name="T74" fmla="*/ 2147483647 w 177"/>
              <a:gd name="T75" fmla="*/ 2147483647 h 219"/>
              <a:gd name="T76" fmla="*/ 2147483647 w 177"/>
              <a:gd name="T77" fmla="*/ 2147483647 h 219"/>
              <a:gd name="T78" fmla="*/ 2147483647 w 177"/>
              <a:gd name="T79" fmla="*/ 2147483647 h 219"/>
              <a:gd name="T80" fmla="*/ 2147483647 w 177"/>
              <a:gd name="T81" fmla="*/ 2147483647 h 219"/>
              <a:gd name="T82" fmla="*/ 2147483647 w 177"/>
              <a:gd name="T83" fmla="*/ 2147483647 h 219"/>
              <a:gd name="T84" fmla="*/ 2147483647 w 177"/>
              <a:gd name="T85" fmla="*/ 2147483647 h 219"/>
              <a:gd name="T86" fmla="*/ 2147483647 w 177"/>
              <a:gd name="T87" fmla="*/ 2147483647 h 219"/>
              <a:gd name="T88" fmla="*/ 2147483647 w 177"/>
              <a:gd name="T89" fmla="*/ 2147483647 h 219"/>
              <a:gd name="T90" fmla="*/ 2147483647 w 177"/>
              <a:gd name="T91" fmla="*/ 2147483647 h 219"/>
              <a:gd name="T92" fmla="*/ 2147483647 w 177"/>
              <a:gd name="T93" fmla="*/ 2147483647 h 219"/>
              <a:gd name="T94" fmla="*/ 2147483647 w 177"/>
              <a:gd name="T95" fmla="*/ 2147483647 h 219"/>
              <a:gd name="T96" fmla="*/ 2147483647 w 177"/>
              <a:gd name="T97" fmla="*/ 2147483647 h 219"/>
              <a:gd name="T98" fmla="*/ 2147483647 w 177"/>
              <a:gd name="T99" fmla="*/ 2147483647 h 219"/>
              <a:gd name="T100" fmla="*/ 2147483647 w 177"/>
              <a:gd name="T101" fmla="*/ 2147483647 h 219"/>
              <a:gd name="T102" fmla="*/ 2147483647 w 177"/>
              <a:gd name="T103" fmla="*/ 2147483647 h 219"/>
              <a:gd name="T104" fmla="*/ 2147483647 w 177"/>
              <a:gd name="T105" fmla="*/ 2147483647 h 219"/>
              <a:gd name="T106" fmla="*/ 2147483647 w 177"/>
              <a:gd name="T107" fmla="*/ 2147483647 h 219"/>
              <a:gd name="T108" fmla="*/ 2147483647 w 177"/>
              <a:gd name="T109" fmla="*/ 0 h 219"/>
              <a:gd name="T110" fmla="*/ 2147483647 w 177"/>
              <a:gd name="T111" fmla="*/ 2147483647 h 219"/>
              <a:gd name="T112" fmla="*/ 2147483647 w 177"/>
              <a:gd name="T113" fmla="*/ 2147483647 h 219"/>
              <a:gd name="T114" fmla="*/ 2147483647 w 177"/>
              <a:gd name="T115" fmla="*/ 2147483647 h 219"/>
              <a:gd name="T116" fmla="*/ 2147483647 w 177"/>
              <a:gd name="T117" fmla="*/ 2147483647 h 219"/>
              <a:gd name="T118" fmla="*/ 2147483647 w 177"/>
              <a:gd name="T119" fmla="*/ 2147483647 h 219"/>
              <a:gd name="T120" fmla="*/ 2147483647 w 177"/>
              <a:gd name="T121" fmla="*/ 2147483647 h 2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7"/>
              <a:gd name="T184" fmla="*/ 0 h 219"/>
              <a:gd name="T185" fmla="*/ 177 w 177"/>
              <a:gd name="T186" fmla="*/ 219 h 2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7" h="219">
                <a:moveTo>
                  <a:pt x="65" y="33"/>
                </a:moveTo>
                <a:lnTo>
                  <a:pt x="52" y="43"/>
                </a:lnTo>
                <a:lnTo>
                  <a:pt x="41" y="54"/>
                </a:lnTo>
                <a:lnTo>
                  <a:pt x="29" y="66"/>
                </a:lnTo>
                <a:lnTo>
                  <a:pt x="20" y="79"/>
                </a:lnTo>
                <a:lnTo>
                  <a:pt x="12" y="93"/>
                </a:lnTo>
                <a:lnTo>
                  <a:pt x="6" y="107"/>
                </a:lnTo>
                <a:lnTo>
                  <a:pt x="2" y="121"/>
                </a:lnTo>
                <a:lnTo>
                  <a:pt x="0" y="136"/>
                </a:lnTo>
                <a:lnTo>
                  <a:pt x="2" y="158"/>
                </a:lnTo>
                <a:lnTo>
                  <a:pt x="10" y="177"/>
                </a:lnTo>
                <a:lnTo>
                  <a:pt x="23" y="193"/>
                </a:lnTo>
                <a:lnTo>
                  <a:pt x="38" y="204"/>
                </a:lnTo>
                <a:lnTo>
                  <a:pt x="57" y="213"/>
                </a:lnTo>
                <a:lnTo>
                  <a:pt x="78" y="218"/>
                </a:lnTo>
                <a:lnTo>
                  <a:pt x="98" y="219"/>
                </a:lnTo>
                <a:lnTo>
                  <a:pt x="118" y="216"/>
                </a:lnTo>
                <a:lnTo>
                  <a:pt x="123" y="216"/>
                </a:lnTo>
                <a:lnTo>
                  <a:pt x="127" y="214"/>
                </a:lnTo>
                <a:lnTo>
                  <a:pt x="130" y="210"/>
                </a:lnTo>
                <a:lnTo>
                  <a:pt x="131" y="205"/>
                </a:lnTo>
                <a:lnTo>
                  <a:pt x="130" y="203"/>
                </a:lnTo>
                <a:lnTo>
                  <a:pt x="127" y="203"/>
                </a:lnTo>
                <a:lnTo>
                  <a:pt x="123" y="202"/>
                </a:lnTo>
                <a:lnTo>
                  <a:pt x="117" y="202"/>
                </a:lnTo>
                <a:lnTo>
                  <a:pt x="111" y="202"/>
                </a:lnTo>
                <a:lnTo>
                  <a:pt x="106" y="202"/>
                </a:lnTo>
                <a:lnTo>
                  <a:pt x="100" y="202"/>
                </a:lnTo>
                <a:lnTo>
                  <a:pt x="97" y="202"/>
                </a:lnTo>
                <a:lnTo>
                  <a:pt x="87" y="201"/>
                </a:lnTo>
                <a:lnTo>
                  <a:pt x="77" y="200"/>
                </a:lnTo>
                <a:lnTo>
                  <a:pt x="67" y="199"/>
                </a:lnTo>
                <a:lnTo>
                  <a:pt x="56" y="196"/>
                </a:lnTo>
                <a:lnTo>
                  <a:pt x="46" y="193"/>
                </a:lnTo>
                <a:lnTo>
                  <a:pt x="35" y="185"/>
                </a:lnTo>
                <a:lnTo>
                  <a:pt x="26" y="175"/>
                </a:lnTo>
                <a:lnTo>
                  <a:pt x="15" y="162"/>
                </a:lnTo>
                <a:lnTo>
                  <a:pt x="13" y="146"/>
                </a:lnTo>
                <a:lnTo>
                  <a:pt x="14" y="131"/>
                </a:lnTo>
                <a:lnTo>
                  <a:pt x="19" y="116"/>
                </a:lnTo>
                <a:lnTo>
                  <a:pt x="25" y="102"/>
                </a:lnTo>
                <a:lnTo>
                  <a:pt x="34" y="89"/>
                </a:lnTo>
                <a:lnTo>
                  <a:pt x="45" y="76"/>
                </a:lnTo>
                <a:lnTo>
                  <a:pt x="56" y="65"/>
                </a:lnTo>
                <a:lnTo>
                  <a:pt x="70" y="55"/>
                </a:lnTo>
                <a:lnTo>
                  <a:pt x="84" y="45"/>
                </a:lnTo>
                <a:lnTo>
                  <a:pt x="98" y="37"/>
                </a:lnTo>
                <a:lnTo>
                  <a:pt x="113" y="29"/>
                </a:lnTo>
                <a:lnTo>
                  <a:pt x="127" y="23"/>
                </a:lnTo>
                <a:lnTo>
                  <a:pt x="141" y="17"/>
                </a:lnTo>
                <a:lnTo>
                  <a:pt x="154" y="12"/>
                </a:lnTo>
                <a:lnTo>
                  <a:pt x="167" y="9"/>
                </a:lnTo>
                <a:lnTo>
                  <a:pt x="177" y="7"/>
                </a:lnTo>
                <a:lnTo>
                  <a:pt x="170" y="2"/>
                </a:lnTo>
                <a:lnTo>
                  <a:pt x="158" y="0"/>
                </a:lnTo>
                <a:lnTo>
                  <a:pt x="145" y="2"/>
                </a:lnTo>
                <a:lnTo>
                  <a:pt x="129" y="6"/>
                </a:lnTo>
                <a:lnTo>
                  <a:pt x="111" y="11"/>
                </a:lnTo>
                <a:lnTo>
                  <a:pt x="94" y="17"/>
                </a:lnTo>
                <a:lnTo>
                  <a:pt x="78" y="26"/>
                </a:lnTo>
                <a:lnTo>
                  <a:pt x="65" y="3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65" name="Freeform 331"/>
          <p:cNvSpPr>
            <a:spLocks/>
          </p:cNvSpPr>
          <p:nvPr/>
        </p:nvSpPr>
        <p:spPr bwMode="auto">
          <a:xfrm>
            <a:off x="6750050" y="5343525"/>
            <a:ext cx="23813" cy="39688"/>
          </a:xfrm>
          <a:custGeom>
            <a:avLst/>
            <a:gdLst>
              <a:gd name="T0" fmla="*/ 2147483647 w 115"/>
              <a:gd name="T1" fmla="*/ 2147483647 h 170"/>
              <a:gd name="T2" fmla="*/ 2147483647 w 115"/>
              <a:gd name="T3" fmla="*/ 2147483647 h 170"/>
              <a:gd name="T4" fmla="*/ 2147483647 w 115"/>
              <a:gd name="T5" fmla="*/ 2147483647 h 170"/>
              <a:gd name="T6" fmla="*/ 2147483647 w 115"/>
              <a:gd name="T7" fmla="*/ 2147483647 h 170"/>
              <a:gd name="T8" fmla="*/ 2147483647 w 115"/>
              <a:gd name="T9" fmla="*/ 2147483647 h 170"/>
              <a:gd name="T10" fmla="*/ 2147483647 w 115"/>
              <a:gd name="T11" fmla="*/ 2147483647 h 170"/>
              <a:gd name="T12" fmla="*/ 2147483647 w 115"/>
              <a:gd name="T13" fmla="*/ 2147483647 h 170"/>
              <a:gd name="T14" fmla="*/ 2147483647 w 115"/>
              <a:gd name="T15" fmla="*/ 2147483647 h 170"/>
              <a:gd name="T16" fmla="*/ 2147483647 w 115"/>
              <a:gd name="T17" fmla="*/ 2147483647 h 170"/>
              <a:gd name="T18" fmla="*/ 2147483647 w 115"/>
              <a:gd name="T19" fmla="*/ 2147483647 h 170"/>
              <a:gd name="T20" fmla="*/ 2147483647 w 115"/>
              <a:gd name="T21" fmla="*/ 2147483647 h 170"/>
              <a:gd name="T22" fmla="*/ 2147483647 w 115"/>
              <a:gd name="T23" fmla="*/ 2147483647 h 170"/>
              <a:gd name="T24" fmla="*/ 2147483647 w 115"/>
              <a:gd name="T25" fmla="*/ 2147483647 h 170"/>
              <a:gd name="T26" fmla="*/ 2147483647 w 115"/>
              <a:gd name="T27" fmla="*/ 2147483647 h 170"/>
              <a:gd name="T28" fmla="*/ 2147483647 w 115"/>
              <a:gd name="T29" fmla="*/ 2147483647 h 170"/>
              <a:gd name="T30" fmla="*/ 2147483647 w 115"/>
              <a:gd name="T31" fmla="*/ 2147483647 h 170"/>
              <a:gd name="T32" fmla="*/ 2147483647 w 115"/>
              <a:gd name="T33" fmla="*/ 2147483647 h 170"/>
              <a:gd name="T34" fmla="*/ 2147483647 w 115"/>
              <a:gd name="T35" fmla="*/ 2147483647 h 170"/>
              <a:gd name="T36" fmla="*/ 2147483647 w 115"/>
              <a:gd name="T37" fmla="*/ 2147483647 h 170"/>
              <a:gd name="T38" fmla="*/ 2147483647 w 115"/>
              <a:gd name="T39" fmla="*/ 2147483647 h 170"/>
              <a:gd name="T40" fmla="*/ 2147483647 w 115"/>
              <a:gd name="T41" fmla="*/ 2147483647 h 170"/>
              <a:gd name="T42" fmla="*/ 2147483647 w 115"/>
              <a:gd name="T43" fmla="*/ 2147483647 h 170"/>
              <a:gd name="T44" fmla="*/ 2147483647 w 115"/>
              <a:gd name="T45" fmla="*/ 2147483647 h 170"/>
              <a:gd name="T46" fmla="*/ 2147483647 w 115"/>
              <a:gd name="T47" fmla="*/ 2147483647 h 170"/>
              <a:gd name="T48" fmla="*/ 2147483647 w 115"/>
              <a:gd name="T49" fmla="*/ 2147483647 h 170"/>
              <a:gd name="T50" fmla="*/ 2147483647 w 115"/>
              <a:gd name="T51" fmla="*/ 2147483647 h 170"/>
              <a:gd name="T52" fmla="*/ 2147483647 w 115"/>
              <a:gd name="T53" fmla="*/ 2147483647 h 170"/>
              <a:gd name="T54" fmla="*/ 2147483647 w 115"/>
              <a:gd name="T55" fmla="*/ 2147483647 h 170"/>
              <a:gd name="T56" fmla="*/ 2147483647 w 115"/>
              <a:gd name="T57" fmla="*/ 2147483647 h 170"/>
              <a:gd name="T58" fmla="*/ 2147483647 w 115"/>
              <a:gd name="T59" fmla="*/ 2147483647 h 170"/>
              <a:gd name="T60" fmla="*/ 2147483647 w 115"/>
              <a:gd name="T61" fmla="*/ 0 h 170"/>
              <a:gd name="T62" fmla="*/ 2147483647 w 115"/>
              <a:gd name="T63" fmla="*/ 2147483647 h 170"/>
              <a:gd name="T64" fmla="*/ 0 w 115"/>
              <a:gd name="T65" fmla="*/ 2147483647 h 170"/>
              <a:gd name="T66" fmla="*/ 2147483647 w 115"/>
              <a:gd name="T67" fmla="*/ 2147483647 h 170"/>
              <a:gd name="T68" fmla="*/ 2147483647 w 115"/>
              <a:gd name="T69" fmla="*/ 2147483647 h 170"/>
              <a:gd name="T70" fmla="*/ 2147483647 w 115"/>
              <a:gd name="T71" fmla="*/ 2147483647 h 170"/>
              <a:gd name="T72" fmla="*/ 2147483647 w 115"/>
              <a:gd name="T73" fmla="*/ 2147483647 h 170"/>
              <a:gd name="T74" fmla="*/ 2147483647 w 115"/>
              <a:gd name="T75" fmla="*/ 2147483647 h 170"/>
              <a:gd name="T76" fmla="*/ 2147483647 w 115"/>
              <a:gd name="T77" fmla="*/ 2147483647 h 170"/>
              <a:gd name="T78" fmla="*/ 2147483647 w 115"/>
              <a:gd name="T79" fmla="*/ 2147483647 h 170"/>
              <a:gd name="T80" fmla="*/ 2147483647 w 115"/>
              <a:gd name="T81" fmla="*/ 2147483647 h 17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170"/>
              <a:gd name="T125" fmla="*/ 115 w 115"/>
              <a:gd name="T126" fmla="*/ 170 h 17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170">
                <a:moveTo>
                  <a:pt x="97" y="57"/>
                </a:moveTo>
                <a:lnTo>
                  <a:pt x="100" y="75"/>
                </a:lnTo>
                <a:lnTo>
                  <a:pt x="98" y="90"/>
                </a:lnTo>
                <a:lnTo>
                  <a:pt x="91" y="103"/>
                </a:lnTo>
                <a:lnTo>
                  <a:pt x="80" y="114"/>
                </a:lnTo>
                <a:lnTo>
                  <a:pt x="68" y="125"/>
                </a:lnTo>
                <a:lnTo>
                  <a:pt x="54" y="135"/>
                </a:lnTo>
                <a:lnTo>
                  <a:pt x="39" y="145"/>
                </a:lnTo>
                <a:lnTo>
                  <a:pt x="27" y="155"/>
                </a:lnTo>
                <a:lnTo>
                  <a:pt x="25" y="158"/>
                </a:lnTo>
                <a:lnTo>
                  <a:pt x="23" y="160"/>
                </a:lnTo>
                <a:lnTo>
                  <a:pt x="23" y="164"/>
                </a:lnTo>
                <a:lnTo>
                  <a:pt x="26" y="167"/>
                </a:lnTo>
                <a:lnTo>
                  <a:pt x="28" y="169"/>
                </a:lnTo>
                <a:lnTo>
                  <a:pt x="31" y="170"/>
                </a:lnTo>
                <a:lnTo>
                  <a:pt x="34" y="170"/>
                </a:lnTo>
                <a:lnTo>
                  <a:pt x="37" y="169"/>
                </a:lnTo>
                <a:lnTo>
                  <a:pt x="53" y="159"/>
                </a:lnTo>
                <a:lnTo>
                  <a:pt x="69" y="149"/>
                </a:lnTo>
                <a:lnTo>
                  <a:pt x="83" y="137"/>
                </a:lnTo>
                <a:lnTo>
                  <a:pt x="97" y="123"/>
                </a:lnTo>
                <a:lnTo>
                  <a:pt x="106" y="108"/>
                </a:lnTo>
                <a:lnTo>
                  <a:pt x="113" y="91"/>
                </a:lnTo>
                <a:lnTo>
                  <a:pt x="115" y="73"/>
                </a:lnTo>
                <a:lnTo>
                  <a:pt x="111" y="53"/>
                </a:lnTo>
                <a:lnTo>
                  <a:pt x="101" y="39"/>
                </a:lnTo>
                <a:lnTo>
                  <a:pt x="89" y="26"/>
                </a:lnTo>
                <a:lnTo>
                  <a:pt x="72" y="15"/>
                </a:lnTo>
                <a:lnTo>
                  <a:pt x="55" y="8"/>
                </a:lnTo>
                <a:lnTo>
                  <a:pt x="37" y="2"/>
                </a:lnTo>
                <a:lnTo>
                  <a:pt x="21" y="0"/>
                </a:lnTo>
                <a:lnTo>
                  <a:pt x="9" y="1"/>
                </a:lnTo>
                <a:lnTo>
                  <a:pt x="0" y="5"/>
                </a:lnTo>
                <a:lnTo>
                  <a:pt x="15" y="10"/>
                </a:lnTo>
                <a:lnTo>
                  <a:pt x="30" y="13"/>
                </a:lnTo>
                <a:lnTo>
                  <a:pt x="43" y="16"/>
                </a:lnTo>
                <a:lnTo>
                  <a:pt x="57" y="20"/>
                </a:lnTo>
                <a:lnTo>
                  <a:pt x="70" y="26"/>
                </a:lnTo>
                <a:lnTo>
                  <a:pt x="81" y="33"/>
                </a:lnTo>
                <a:lnTo>
                  <a:pt x="91" y="43"/>
                </a:lnTo>
                <a:lnTo>
                  <a:pt x="97" y="57"/>
                </a:lnTo>
                <a:close/>
              </a:path>
            </a:pathLst>
          </a:custGeom>
          <a:solidFill>
            <a:srgbClr val="000000"/>
          </a:solidFill>
          <a:ln w="9525">
            <a:solidFill>
              <a:srgbClr val="FF3300"/>
            </a:solidFill>
            <a:round/>
            <a:headEnd/>
            <a:tailEnd/>
          </a:ln>
        </p:spPr>
        <p:txBody>
          <a:bodyPr/>
          <a:lstStyle/>
          <a:p>
            <a:endParaRPr lang="en-US"/>
          </a:p>
        </p:txBody>
      </p:sp>
      <p:sp>
        <p:nvSpPr>
          <p:cNvPr id="38066" name="Freeform 332"/>
          <p:cNvSpPr>
            <a:spLocks/>
          </p:cNvSpPr>
          <p:nvPr/>
        </p:nvSpPr>
        <p:spPr bwMode="auto">
          <a:xfrm>
            <a:off x="6667500" y="5335588"/>
            <a:ext cx="57150" cy="79375"/>
          </a:xfrm>
          <a:custGeom>
            <a:avLst/>
            <a:gdLst>
              <a:gd name="T0" fmla="*/ 2147483647 w 289"/>
              <a:gd name="T1" fmla="*/ 2147483647 h 352"/>
              <a:gd name="T2" fmla="*/ 2147483647 w 289"/>
              <a:gd name="T3" fmla="*/ 2147483647 h 352"/>
              <a:gd name="T4" fmla="*/ 2147483647 w 289"/>
              <a:gd name="T5" fmla="*/ 2147483647 h 352"/>
              <a:gd name="T6" fmla="*/ 0 w 289"/>
              <a:gd name="T7" fmla="*/ 2147483647 h 352"/>
              <a:gd name="T8" fmla="*/ 2147483647 w 289"/>
              <a:gd name="T9" fmla="*/ 2147483647 h 352"/>
              <a:gd name="T10" fmla="*/ 2147483647 w 289"/>
              <a:gd name="T11" fmla="*/ 2147483647 h 352"/>
              <a:gd name="T12" fmla="*/ 2147483647 w 289"/>
              <a:gd name="T13" fmla="*/ 2147483647 h 352"/>
              <a:gd name="T14" fmla="*/ 2147483647 w 289"/>
              <a:gd name="T15" fmla="*/ 2147483647 h 352"/>
              <a:gd name="T16" fmla="*/ 2147483647 w 289"/>
              <a:gd name="T17" fmla="*/ 2147483647 h 352"/>
              <a:gd name="T18" fmla="*/ 2147483647 w 289"/>
              <a:gd name="T19" fmla="*/ 2147483647 h 352"/>
              <a:gd name="T20" fmla="*/ 2147483647 w 289"/>
              <a:gd name="T21" fmla="*/ 2147483647 h 352"/>
              <a:gd name="T22" fmla="*/ 2147483647 w 289"/>
              <a:gd name="T23" fmla="*/ 2147483647 h 352"/>
              <a:gd name="T24" fmla="*/ 2147483647 w 289"/>
              <a:gd name="T25" fmla="*/ 2147483647 h 352"/>
              <a:gd name="T26" fmla="*/ 2147483647 w 289"/>
              <a:gd name="T27" fmla="*/ 2147483647 h 352"/>
              <a:gd name="T28" fmla="*/ 2147483647 w 289"/>
              <a:gd name="T29" fmla="*/ 2147483647 h 352"/>
              <a:gd name="T30" fmla="*/ 2147483647 w 289"/>
              <a:gd name="T31" fmla="*/ 2147483647 h 352"/>
              <a:gd name="T32" fmla="*/ 2147483647 w 289"/>
              <a:gd name="T33" fmla="*/ 2147483647 h 352"/>
              <a:gd name="T34" fmla="*/ 2147483647 w 289"/>
              <a:gd name="T35" fmla="*/ 2147483647 h 352"/>
              <a:gd name="T36" fmla="*/ 2147483647 w 289"/>
              <a:gd name="T37" fmla="*/ 2147483647 h 352"/>
              <a:gd name="T38" fmla="*/ 2147483647 w 289"/>
              <a:gd name="T39" fmla="*/ 2147483647 h 352"/>
              <a:gd name="T40" fmla="*/ 2147483647 w 289"/>
              <a:gd name="T41" fmla="*/ 2147483647 h 352"/>
              <a:gd name="T42" fmla="*/ 2147483647 w 289"/>
              <a:gd name="T43" fmla="*/ 2147483647 h 352"/>
              <a:gd name="T44" fmla="*/ 2147483647 w 289"/>
              <a:gd name="T45" fmla="*/ 2147483647 h 352"/>
              <a:gd name="T46" fmla="*/ 2147483647 w 289"/>
              <a:gd name="T47" fmla="*/ 2147483647 h 352"/>
              <a:gd name="T48" fmla="*/ 2147483647 w 289"/>
              <a:gd name="T49" fmla="*/ 2147483647 h 352"/>
              <a:gd name="T50" fmla="*/ 2147483647 w 289"/>
              <a:gd name="T51" fmla="*/ 2147483647 h 352"/>
              <a:gd name="T52" fmla="*/ 2147483647 w 289"/>
              <a:gd name="T53" fmla="*/ 2147483647 h 352"/>
              <a:gd name="T54" fmla="*/ 2147483647 w 289"/>
              <a:gd name="T55" fmla="*/ 2147483647 h 352"/>
              <a:gd name="T56" fmla="*/ 2147483647 w 289"/>
              <a:gd name="T57" fmla="*/ 2147483647 h 352"/>
              <a:gd name="T58" fmla="*/ 2147483647 w 289"/>
              <a:gd name="T59" fmla="*/ 2147483647 h 352"/>
              <a:gd name="T60" fmla="*/ 2147483647 w 289"/>
              <a:gd name="T61" fmla="*/ 2147483647 h 352"/>
              <a:gd name="T62" fmla="*/ 2147483647 w 289"/>
              <a:gd name="T63" fmla="*/ 2147483647 h 352"/>
              <a:gd name="T64" fmla="*/ 2147483647 w 289"/>
              <a:gd name="T65" fmla="*/ 2147483647 h 352"/>
              <a:gd name="T66" fmla="*/ 2147483647 w 289"/>
              <a:gd name="T67" fmla="*/ 2147483647 h 352"/>
              <a:gd name="T68" fmla="*/ 2147483647 w 289"/>
              <a:gd name="T69" fmla="*/ 2147483647 h 352"/>
              <a:gd name="T70" fmla="*/ 2147483647 w 289"/>
              <a:gd name="T71" fmla="*/ 2147483647 h 352"/>
              <a:gd name="T72" fmla="*/ 2147483647 w 289"/>
              <a:gd name="T73" fmla="*/ 2147483647 h 352"/>
              <a:gd name="T74" fmla="*/ 2147483647 w 289"/>
              <a:gd name="T75" fmla="*/ 2147483647 h 352"/>
              <a:gd name="T76" fmla="*/ 2147483647 w 289"/>
              <a:gd name="T77" fmla="*/ 2147483647 h 352"/>
              <a:gd name="T78" fmla="*/ 2147483647 w 289"/>
              <a:gd name="T79" fmla="*/ 2147483647 h 352"/>
              <a:gd name="T80" fmla="*/ 2147483647 w 289"/>
              <a:gd name="T81" fmla="*/ 0 h 352"/>
              <a:gd name="T82" fmla="*/ 2147483647 w 289"/>
              <a:gd name="T83" fmla="*/ 2147483647 h 352"/>
              <a:gd name="T84" fmla="*/ 2147483647 w 289"/>
              <a:gd name="T85" fmla="*/ 2147483647 h 352"/>
              <a:gd name="T86" fmla="*/ 2147483647 w 289"/>
              <a:gd name="T87" fmla="*/ 2147483647 h 3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9"/>
              <a:gd name="T133" fmla="*/ 0 h 352"/>
              <a:gd name="T134" fmla="*/ 289 w 289"/>
              <a:gd name="T135" fmla="*/ 352 h 3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9" h="352">
                <a:moveTo>
                  <a:pt x="113" y="47"/>
                </a:moveTo>
                <a:lnTo>
                  <a:pt x="90" y="65"/>
                </a:lnTo>
                <a:lnTo>
                  <a:pt x="68" y="85"/>
                </a:lnTo>
                <a:lnTo>
                  <a:pt x="48" y="106"/>
                </a:lnTo>
                <a:lnTo>
                  <a:pt x="31" y="130"/>
                </a:lnTo>
                <a:lnTo>
                  <a:pt x="16" y="156"/>
                </a:lnTo>
                <a:lnTo>
                  <a:pt x="5" y="182"/>
                </a:lnTo>
                <a:lnTo>
                  <a:pt x="0" y="211"/>
                </a:lnTo>
                <a:lnTo>
                  <a:pt x="1" y="241"/>
                </a:lnTo>
                <a:lnTo>
                  <a:pt x="3" y="249"/>
                </a:lnTo>
                <a:lnTo>
                  <a:pt x="6" y="257"/>
                </a:lnTo>
                <a:lnTo>
                  <a:pt x="10" y="264"/>
                </a:lnTo>
                <a:lnTo>
                  <a:pt x="14" y="271"/>
                </a:lnTo>
                <a:lnTo>
                  <a:pt x="19" y="277"/>
                </a:lnTo>
                <a:lnTo>
                  <a:pt x="24" y="284"/>
                </a:lnTo>
                <a:lnTo>
                  <a:pt x="31" y="289"/>
                </a:lnTo>
                <a:lnTo>
                  <a:pt x="37" y="293"/>
                </a:lnTo>
                <a:lnTo>
                  <a:pt x="51" y="302"/>
                </a:lnTo>
                <a:lnTo>
                  <a:pt x="64" y="309"/>
                </a:lnTo>
                <a:lnTo>
                  <a:pt x="78" y="316"/>
                </a:lnTo>
                <a:lnTo>
                  <a:pt x="93" y="321"/>
                </a:lnTo>
                <a:lnTo>
                  <a:pt x="107" y="327"/>
                </a:lnTo>
                <a:lnTo>
                  <a:pt x="122" y="331"/>
                </a:lnTo>
                <a:lnTo>
                  <a:pt x="137" y="335"/>
                </a:lnTo>
                <a:lnTo>
                  <a:pt x="151" y="338"/>
                </a:lnTo>
                <a:lnTo>
                  <a:pt x="167" y="342"/>
                </a:lnTo>
                <a:lnTo>
                  <a:pt x="183" y="344"/>
                </a:lnTo>
                <a:lnTo>
                  <a:pt x="198" y="346"/>
                </a:lnTo>
                <a:lnTo>
                  <a:pt x="213" y="348"/>
                </a:lnTo>
                <a:lnTo>
                  <a:pt x="229" y="349"/>
                </a:lnTo>
                <a:lnTo>
                  <a:pt x="245" y="350"/>
                </a:lnTo>
                <a:lnTo>
                  <a:pt x="260" y="351"/>
                </a:lnTo>
                <a:lnTo>
                  <a:pt x="275" y="352"/>
                </a:lnTo>
                <a:lnTo>
                  <a:pt x="280" y="352"/>
                </a:lnTo>
                <a:lnTo>
                  <a:pt x="284" y="349"/>
                </a:lnTo>
                <a:lnTo>
                  <a:pt x="287" y="346"/>
                </a:lnTo>
                <a:lnTo>
                  <a:pt x="289" y="340"/>
                </a:lnTo>
                <a:lnTo>
                  <a:pt x="289" y="335"/>
                </a:lnTo>
                <a:lnTo>
                  <a:pt x="287" y="331"/>
                </a:lnTo>
                <a:lnTo>
                  <a:pt x="283" y="328"/>
                </a:lnTo>
                <a:lnTo>
                  <a:pt x="279" y="327"/>
                </a:lnTo>
                <a:lnTo>
                  <a:pt x="264" y="327"/>
                </a:lnTo>
                <a:lnTo>
                  <a:pt x="250" y="327"/>
                </a:lnTo>
                <a:lnTo>
                  <a:pt x="235" y="326"/>
                </a:lnTo>
                <a:lnTo>
                  <a:pt x="222" y="324"/>
                </a:lnTo>
                <a:lnTo>
                  <a:pt x="207" y="323"/>
                </a:lnTo>
                <a:lnTo>
                  <a:pt x="192" y="321"/>
                </a:lnTo>
                <a:lnTo>
                  <a:pt x="179" y="319"/>
                </a:lnTo>
                <a:lnTo>
                  <a:pt x="164" y="317"/>
                </a:lnTo>
                <a:lnTo>
                  <a:pt x="150" y="314"/>
                </a:lnTo>
                <a:lnTo>
                  <a:pt x="136" y="311"/>
                </a:lnTo>
                <a:lnTo>
                  <a:pt x="122" y="306"/>
                </a:lnTo>
                <a:lnTo>
                  <a:pt x="108" y="302"/>
                </a:lnTo>
                <a:lnTo>
                  <a:pt x="95" y="298"/>
                </a:lnTo>
                <a:lnTo>
                  <a:pt x="82" y="291"/>
                </a:lnTo>
                <a:lnTo>
                  <a:pt x="68" y="285"/>
                </a:lnTo>
                <a:lnTo>
                  <a:pt x="56" y="278"/>
                </a:lnTo>
                <a:lnTo>
                  <a:pt x="45" y="271"/>
                </a:lnTo>
                <a:lnTo>
                  <a:pt x="37" y="260"/>
                </a:lnTo>
                <a:lnTo>
                  <a:pt x="32" y="250"/>
                </a:lnTo>
                <a:lnTo>
                  <a:pt x="27" y="237"/>
                </a:lnTo>
                <a:lnTo>
                  <a:pt x="27" y="222"/>
                </a:lnTo>
                <a:lnTo>
                  <a:pt x="30" y="203"/>
                </a:lnTo>
                <a:lnTo>
                  <a:pt x="34" y="183"/>
                </a:lnTo>
                <a:lnTo>
                  <a:pt x="38" y="169"/>
                </a:lnTo>
                <a:lnTo>
                  <a:pt x="45" y="153"/>
                </a:lnTo>
                <a:lnTo>
                  <a:pt x="54" y="140"/>
                </a:lnTo>
                <a:lnTo>
                  <a:pt x="61" y="127"/>
                </a:lnTo>
                <a:lnTo>
                  <a:pt x="71" y="115"/>
                </a:lnTo>
                <a:lnTo>
                  <a:pt x="80" y="103"/>
                </a:lnTo>
                <a:lnTo>
                  <a:pt x="90" y="93"/>
                </a:lnTo>
                <a:lnTo>
                  <a:pt x="102" y="82"/>
                </a:lnTo>
                <a:lnTo>
                  <a:pt x="116" y="70"/>
                </a:lnTo>
                <a:lnTo>
                  <a:pt x="129" y="59"/>
                </a:lnTo>
                <a:lnTo>
                  <a:pt x="145" y="49"/>
                </a:lnTo>
                <a:lnTo>
                  <a:pt x="162" y="38"/>
                </a:lnTo>
                <a:lnTo>
                  <a:pt x="180" y="28"/>
                </a:lnTo>
                <a:lnTo>
                  <a:pt x="197" y="20"/>
                </a:lnTo>
                <a:lnTo>
                  <a:pt x="212" y="12"/>
                </a:lnTo>
                <a:lnTo>
                  <a:pt x="227" y="6"/>
                </a:lnTo>
                <a:lnTo>
                  <a:pt x="240" y="1"/>
                </a:lnTo>
                <a:lnTo>
                  <a:pt x="228" y="0"/>
                </a:lnTo>
                <a:lnTo>
                  <a:pt x="213" y="1"/>
                </a:lnTo>
                <a:lnTo>
                  <a:pt x="198" y="5"/>
                </a:lnTo>
                <a:lnTo>
                  <a:pt x="180" y="10"/>
                </a:lnTo>
                <a:lnTo>
                  <a:pt x="162" y="18"/>
                </a:lnTo>
                <a:lnTo>
                  <a:pt x="144" y="26"/>
                </a:lnTo>
                <a:lnTo>
                  <a:pt x="127" y="36"/>
                </a:lnTo>
                <a:lnTo>
                  <a:pt x="113" y="47"/>
                </a:lnTo>
                <a:close/>
              </a:path>
            </a:pathLst>
          </a:custGeom>
          <a:solidFill>
            <a:srgbClr val="000000"/>
          </a:solidFill>
          <a:ln w="9525">
            <a:solidFill>
              <a:srgbClr val="FF3300"/>
            </a:solidFill>
            <a:round/>
            <a:headEnd/>
            <a:tailEnd/>
          </a:ln>
        </p:spPr>
        <p:txBody>
          <a:bodyPr/>
          <a:lstStyle/>
          <a:p>
            <a:endParaRPr lang="en-US"/>
          </a:p>
        </p:txBody>
      </p:sp>
      <p:sp>
        <p:nvSpPr>
          <p:cNvPr id="38067" name="Freeform 333"/>
          <p:cNvSpPr>
            <a:spLocks/>
          </p:cNvSpPr>
          <p:nvPr/>
        </p:nvSpPr>
        <p:spPr bwMode="auto">
          <a:xfrm>
            <a:off x="6748463" y="5332413"/>
            <a:ext cx="50800" cy="53975"/>
          </a:xfrm>
          <a:custGeom>
            <a:avLst/>
            <a:gdLst>
              <a:gd name="T0" fmla="*/ 2147483647 w 252"/>
              <a:gd name="T1" fmla="*/ 2147483647 h 235"/>
              <a:gd name="T2" fmla="*/ 2147483647 w 252"/>
              <a:gd name="T3" fmla="*/ 2147483647 h 235"/>
              <a:gd name="T4" fmla="*/ 2147483647 w 252"/>
              <a:gd name="T5" fmla="*/ 2147483647 h 235"/>
              <a:gd name="T6" fmla="*/ 2147483647 w 252"/>
              <a:gd name="T7" fmla="*/ 2147483647 h 235"/>
              <a:gd name="T8" fmla="*/ 2147483647 w 252"/>
              <a:gd name="T9" fmla="*/ 2147483647 h 235"/>
              <a:gd name="T10" fmla="*/ 2147483647 w 252"/>
              <a:gd name="T11" fmla="*/ 2147483647 h 235"/>
              <a:gd name="T12" fmla="*/ 2147483647 w 252"/>
              <a:gd name="T13" fmla="*/ 2147483647 h 235"/>
              <a:gd name="T14" fmla="*/ 2147483647 w 252"/>
              <a:gd name="T15" fmla="*/ 2147483647 h 235"/>
              <a:gd name="T16" fmla="*/ 2147483647 w 252"/>
              <a:gd name="T17" fmla="*/ 2147483647 h 235"/>
              <a:gd name="T18" fmla="*/ 2147483647 w 252"/>
              <a:gd name="T19" fmla="*/ 2147483647 h 235"/>
              <a:gd name="T20" fmla="*/ 2147483647 w 252"/>
              <a:gd name="T21" fmla="*/ 2147483647 h 235"/>
              <a:gd name="T22" fmla="*/ 2147483647 w 252"/>
              <a:gd name="T23" fmla="*/ 2147483647 h 235"/>
              <a:gd name="T24" fmla="*/ 2147483647 w 252"/>
              <a:gd name="T25" fmla="*/ 2147483647 h 235"/>
              <a:gd name="T26" fmla="*/ 2147483647 w 252"/>
              <a:gd name="T27" fmla="*/ 2147483647 h 235"/>
              <a:gd name="T28" fmla="*/ 2147483647 w 252"/>
              <a:gd name="T29" fmla="*/ 2147483647 h 235"/>
              <a:gd name="T30" fmla="*/ 2147483647 w 252"/>
              <a:gd name="T31" fmla="*/ 2147483647 h 235"/>
              <a:gd name="T32" fmla="*/ 2147483647 w 252"/>
              <a:gd name="T33" fmla="*/ 2147483647 h 235"/>
              <a:gd name="T34" fmla="*/ 2147483647 w 252"/>
              <a:gd name="T35" fmla="*/ 2147483647 h 235"/>
              <a:gd name="T36" fmla="*/ 2147483647 w 252"/>
              <a:gd name="T37" fmla="*/ 2147483647 h 235"/>
              <a:gd name="T38" fmla="*/ 2147483647 w 252"/>
              <a:gd name="T39" fmla="*/ 2147483647 h 235"/>
              <a:gd name="T40" fmla="*/ 2147483647 w 252"/>
              <a:gd name="T41" fmla="*/ 2147483647 h 235"/>
              <a:gd name="T42" fmla="*/ 2147483647 w 252"/>
              <a:gd name="T43" fmla="*/ 2147483647 h 235"/>
              <a:gd name="T44" fmla="*/ 2147483647 w 252"/>
              <a:gd name="T45" fmla="*/ 2147483647 h 235"/>
              <a:gd name="T46" fmla="*/ 2147483647 w 252"/>
              <a:gd name="T47" fmla="*/ 2147483647 h 235"/>
              <a:gd name="T48" fmla="*/ 2147483647 w 252"/>
              <a:gd name="T49" fmla="*/ 2147483647 h 235"/>
              <a:gd name="T50" fmla="*/ 2147483647 w 252"/>
              <a:gd name="T51" fmla="*/ 2147483647 h 235"/>
              <a:gd name="T52" fmla="*/ 2147483647 w 252"/>
              <a:gd name="T53" fmla="*/ 2147483647 h 235"/>
              <a:gd name="T54" fmla="*/ 2147483647 w 252"/>
              <a:gd name="T55" fmla="*/ 2147483647 h 235"/>
              <a:gd name="T56" fmla="*/ 2147483647 w 252"/>
              <a:gd name="T57" fmla="*/ 2147483647 h 235"/>
              <a:gd name="T58" fmla="*/ 2147483647 w 252"/>
              <a:gd name="T59" fmla="*/ 2147483647 h 235"/>
              <a:gd name="T60" fmla="*/ 2147483647 w 252"/>
              <a:gd name="T61" fmla="*/ 2147483647 h 235"/>
              <a:gd name="T62" fmla="*/ 2147483647 w 252"/>
              <a:gd name="T63" fmla="*/ 2147483647 h 235"/>
              <a:gd name="T64" fmla="*/ 2147483647 w 252"/>
              <a:gd name="T65" fmla="*/ 2147483647 h 235"/>
              <a:gd name="T66" fmla="*/ 2147483647 w 252"/>
              <a:gd name="T67" fmla="*/ 2147483647 h 235"/>
              <a:gd name="T68" fmla="*/ 2147483647 w 252"/>
              <a:gd name="T69" fmla="*/ 2147483647 h 235"/>
              <a:gd name="T70" fmla="*/ 2147483647 w 252"/>
              <a:gd name="T71" fmla="*/ 2147483647 h 235"/>
              <a:gd name="T72" fmla="*/ 2147483647 w 252"/>
              <a:gd name="T73" fmla="*/ 2147483647 h 235"/>
              <a:gd name="T74" fmla="*/ 2147483647 w 252"/>
              <a:gd name="T75" fmla="*/ 2147483647 h 235"/>
              <a:gd name="T76" fmla="*/ 2147483647 w 252"/>
              <a:gd name="T77" fmla="*/ 2147483647 h 235"/>
              <a:gd name="T78" fmla="*/ 2147483647 w 252"/>
              <a:gd name="T79" fmla="*/ 0 h 235"/>
              <a:gd name="T80" fmla="*/ 2147483647 w 252"/>
              <a:gd name="T81" fmla="*/ 0 h 235"/>
              <a:gd name="T82" fmla="*/ 2147483647 w 252"/>
              <a:gd name="T83" fmla="*/ 0 h 235"/>
              <a:gd name="T84" fmla="*/ 2147483647 w 252"/>
              <a:gd name="T85" fmla="*/ 2147483647 h 235"/>
              <a:gd name="T86" fmla="*/ 2147483647 w 252"/>
              <a:gd name="T87" fmla="*/ 2147483647 h 235"/>
              <a:gd name="T88" fmla="*/ 0 w 252"/>
              <a:gd name="T89" fmla="*/ 2147483647 h 235"/>
              <a:gd name="T90" fmla="*/ 2147483647 w 252"/>
              <a:gd name="T91" fmla="*/ 2147483647 h 235"/>
              <a:gd name="T92" fmla="*/ 2147483647 w 252"/>
              <a:gd name="T93" fmla="*/ 2147483647 h 235"/>
              <a:gd name="T94" fmla="*/ 2147483647 w 252"/>
              <a:gd name="T95" fmla="*/ 2147483647 h 235"/>
              <a:gd name="T96" fmla="*/ 2147483647 w 252"/>
              <a:gd name="T97" fmla="*/ 2147483647 h 235"/>
              <a:gd name="T98" fmla="*/ 2147483647 w 252"/>
              <a:gd name="T99" fmla="*/ 2147483647 h 235"/>
              <a:gd name="T100" fmla="*/ 2147483647 w 252"/>
              <a:gd name="T101" fmla="*/ 2147483647 h 235"/>
              <a:gd name="T102" fmla="*/ 2147483647 w 252"/>
              <a:gd name="T103" fmla="*/ 2147483647 h 235"/>
              <a:gd name="T104" fmla="*/ 2147483647 w 252"/>
              <a:gd name="T105" fmla="*/ 2147483647 h 235"/>
              <a:gd name="T106" fmla="*/ 2147483647 w 252"/>
              <a:gd name="T107" fmla="*/ 2147483647 h 235"/>
              <a:gd name="T108" fmla="*/ 2147483647 w 252"/>
              <a:gd name="T109" fmla="*/ 2147483647 h 235"/>
              <a:gd name="T110" fmla="*/ 2147483647 w 252"/>
              <a:gd name="T111" fmla="*/ 2147483647 h 235"/>
              <a:gd name="T112" fmla="*/ 2147483647 w 252"/>
              <a:gd name="T113" fmla="*/ 2147483647 h 235"/>
              <a:gd name="T114" fmla="*/ 2147483647 w 252"/>
              <a:gd name="T115" fmla="*/ 2147483647 h 235"/>
              <a:gd name="T116" fmla="*/ 2147483647 w 252"/>
              <a:gd name="T117" fmla="*/ 2147483647 h 235"/>
              <a:gd name="T118" fmla="*/ 2147483647 w 252"/>
              <a:gd name="T119" fmla="*/ 2147483647 h 235"/>
              <a:gd name="T120" fmla="*/ 2147483647 w 252"/>
              <a:gd name="T121" fmla="*/ 2147483647 h 23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2"/>
              <a:gd name="T184" fmla="*/ 0 h 235"/>
              <a:gd name="T185" fmla="*/ 252 w 252"/>
              <a:gd name="T186" fmla="*/ 235 h 23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2" h="235">
                <a:moveTo>
                  <a:pt x="210" y="72"/>
                </a:moveTo>
                <a:lnTo>
                  <a:pt x="222" y="85"/>
                </a:lnTo>
                <a:lnTo>
                  <a:pt x="228" y="100"/>
                </a:lnTo>
                <a:lnTo>
                  <a:pt x="232" y="116"/>
                </a:lnTo>
                <a:lnTo>
                  <a:pt x="232" y="133"/>
                </a:lnTo>
                <a:lnTo>
                  <a:pt x="230" y="147"/>
                </a:lnTo>
                <a:lnTo>
                  <a:pt x="226" y="159"/>
                </a:lnTo>
                <a:lnTo>
                  <a:pt x="218" y="171"/>
                </a:lnTo>
                <a:lnTo>
                  <a:pt x="211" y="180"/>
                </a:lnTo>
                <a:lnTo>
                  <a:pt x="202" y="191"/>
                </a:lnTo>
                <a:lnTo>
                  <a:pt x="192" y="200"/>
                </a:lnTo>
                <a:lnTo>
                  <a:pt x="183" y="209"/>
                </a:lnTo>
                <a:lnTo>
                  <a:pt x="173" y="219"/>
                </a:lnTo>
                <a:lnTo>
                  <a:pt x="171" y="222"/>
                </a:lnTo>
                <a:lnTo>
                  <a:pt x="170" y="225"/>
                </a:lnTo>
                <a:lnTo>
                  <a:pt x="171" y="229"/>
                </a:lnTo>
                <a:lnTo>
                  <a:pt x="173" y="232"/>
                </a:lnTo>
                <a:lnTo>
                  <a:pt x="176" y="234"/>
                </a:lnTo>
                <a:lnTo>
                  <a:pt x="180" y="235"/>
                </a:lnTo>
                <a:lnTo>
                  <a:pt x="184" y="234"/>
                </a:lnTo>
                <a:lnTo>
                  <a:pt x="187" y="232"/>
                </a:lnTo>
                <a:lnTo>
                  <a:pt x="208" y="218"/>
                </a:lnTo>
                <a:lnTo>
                  <a:pt x="225" y="200"/>
                </a:lnTo>
                <a:lnTo>
                  <a:pt x="239" y="178"/>
                </a:lnTo>
                <a:lnTo>
                  <a:pt x="249" y="156"/>
                </a:lnTo>
                <a:lnTo>
                  <a:pt x="252" y="131"/>
                </a:lnTo>
                <a:lnTo>
                  <a:pt x="250" y="108"/>
                </a:lnTo>
                <a:lnTo>
                  <a:pt x="242" y="85"/>
                </a:lnTo>
                <a:lnTo>
                  <a:pt x="225" y="65"/>
                </a:lnTo>
                <a:lnTo>
                  <a:pt x="212" y="54"/>
                </a:lnTo>
                <a:lnTo>
                  <a:pt x="197" y="45"/>
                </a:lnTo>
                <a:lnTo>
                  <a:pt x="181" y="36"/>
                </a:lnTo>
                <a:lnTo>
                  <a:pt x="164" y="29"/>
                </a:lnTo>
                <a:lnTo>
                  <a:pt x="146" y="22"/>
                </a:lnTo>
                <a:lnTo>
                  <a:pt x="127" y="17"/>
                </a:lnTo>
                <a:lnTo>
                  <a:pt x="109" y="12"/>
                </a:lnTo>
                <a:lnTo>
                  <a:pt x="90" y="7"/>
                </a:lnTo>
                <a:lnTo>
                  <a:pt x="73" y="4"/>
                </a:lnTo>
                <a:lnTo>
                  <a:pt x="57" y="2"/>
                </a:lnTo>
                <a:lnTo>
                  <a:pt x="42" y="0"/>
                </a:lnTo>
                <a:lnTo>
                  <a:pt x="28" y="0"/>
                </a:lnTo>
                <a:lnTo>
                  <a:pt x="17" y="0"/>
                </a:lnTo>
                <a:lnTo>
                  <a:pt x="8" y="1"/>
                </a:lnTo>
                <a:lnTo>
                  <a:pt x="3" y="3"/>
                </a:lnTo>
                <a:lnTo>
                  <a:pt x="0" y="5"/>
                </a:lnTo>
                <a:lnTo>
                  <a:pt x="10" y="7"/>
                </a:lnTo>
                <a:lnTo>
                  <a:pt x="22" y="8"/>
                </a:lnTo>
                <a:lnTo>
                  <a:pt x="33" y="11"/>
                </a:lnTo>
                <a:lnTo>
                  <a:pt x="46" y="13"/>
                </a:lnTo>
                <a:lnTo>
                  <a:pt x="60" y="15"/>
                </a:lnTo>
                <a:lnTo>
                  <a:pt x="73" y="17"/>
                </a:lnTo>
                <a:lnTo>
                  <a:pt x="87" y="20"/>
                </a:lnTo>
                <a:lnTo>
                  <a:pt x="102" y="23"/>
                </a:lnTo>
                <a:lnTo>
                  <a:pt x="115" y="28"/>
                </a:lnTo>
                <a:lnTo>
                  <a:pt x="130" y="32"/>
                </a:lnTo>
                <a:lnTo>
                  <a:pt x="145" y="37"/>
                </a:lnTo>
                <a:lnTo>
                  <a:pt x="159" y="43"/>
                </a:lnTo>
                <a:lnTo>
                  <a:pt x="172" y="49"/>
                </a:lnTo>
                <a:lnTo>
                  <a:pt x="186" y="55"/>
                </a:lnTo>
                <a:lnTo>
                  <a:pt x="198" y="64"/>
                </a:lnTo>
                <a:lnTo>
                  <a:pt x="210" y="72"/>
                </a:lnTo>
                <a:close/>
              </a:path>
            </a:pathLst>
          </a:custGeom>
          <a:solidFill>
            <a:srgbClr val="000000"/>
          </a:solidFill>
          <a:ln w="9525">
            <a:solidFill>
              <a:srgbClr val="FF3300"/>
            </a:solidFill>
            <a:round/>
            <a:headEnd/>
            <a:tailEnd/>
          </a:ln>
        </p:spPr>
        <p:txBody>
          <a:bodyPr/>
          <a:lstStyle/>
          <a:p>
            <a:endParaRPr lang="en-US"/>
          </a:p>
        </p:txBody>
      </p:sp>
      <p:sp>
        <p:nvSpPr>
          <p:cNvPr id="38068" name="Freeform 334"/>
          <p:cNvSpPr>
            <a:spLocks/>
          </p:cNvSpPr>
          <p:nvPr/>
        </p:nvSpPr>
        <p:spPr bwMode="auto">
          <a:xfrm>
            <a:off x="6648450" y="5360988"/>
            <a:ext cx="20638" cy="50800"/>
          </a:xfrm>
          <a:custGeom>
            <a:avLst/>
            <a:gdLst>
              <a:gd name="T0" fmla="*/ 0 w 103"/>
              <a:gd name="T1" fmla="*/ 2147483647 h 220"/>
              <a:gd name="T2" fmla="*/ 0 w 103"/>
              <a:gd name="T3" fmla="*/ 2147483647 h 220"/>
              <a:gd name="T4" fmla="*/ 2147483647 w 103"/>
              <a:gd name="T5" fmla="*/ 2147483647 h 220"/>
              <a:gd name="T6" fmla="*/ 2147483647 w 103"/>
              <a:gd name="T7" fmla="*/ 2147483647 h 220"/>
              <a:gd name="T8" fmla="*/ 2147483647 w 103"/>
              <a:gd name="T9" fmla="*/ 2147483647 h 220"/>
              <a:gd name="T10" fmla="*/ 2147483647 w 103"/>
              <a:gd name="T11" fmla="*/ 2147483647 h 220"/>
              <a:gd name="T12" fmla="*/ 2147483647 w 103"/>
              <a:gd name="T13" fmla="*/ 2147483647 h 220"/>
              <a:gd name="T14" fmla="*/ 2147483647 w 103"/>
              <a:gd name="T15" fmla="*/ 2147483647 h 220"/>
              <a:gd name="T16" fmla="*/ 2147483647 w 103"/>
              <a:gd name="T17" fmla="*/ 2147483647 h 220"/>
              <a:gd name="T18" fmla="*/ 2147483647 w 103"/>
              <a:gd name="T19" fmla="*/ 2147483647 h 220"/>
              <a:gd name="T20" fmla="*/ 2147483647 w 103"/>
              <a:gd name="T21" fmla="*/ 2147483647 h 220"/>
              <a:gd name="T22" fmla="*/ 2147483647 w 103"/>
              <a:gd name="T23" fmla="*/ 2147483647 h 220"/>
              <a:gd name="T24" fmla="*/ 2147483647 w 103"/>
              <a:gd name="T25" fmla="*/ 2147483647 h 220"/>
              <a:gd name="T26" fmla="*/ 2147483647 w 103"/>
              <a:gd name="T27" fmla="*/ 2147483647 h 220"/>
              <a:gd name="T28" fmla="*/ 2147483647 w 103"/>
              <a:gd name="T29" fmla="*/ 2147483647 h 220"/>
              <a:gd name="T30" fmla="*/ 2147483647 w 103"/>
              <a:gd name="T31" fmla="*/ 2147483647 h 220"/>
              <a:gd name="T32" fmla="*/ 2147483647 w 103"/>
              <a:gd name="T33" fmla="*/ 2147483647 h 220"/>
              <a:gd name="T34" fmla="*/ 2147483647 w 103"/>
              <a:gd name="T35" fmla="*/ 2147483647 h 220"/>
              <a:gd name="T36" fmla="*/ 2147483647 w 103"/>
              <a:gd name="T37" fmla="*/ 2147483647 h 220"/>
              <a:gd name="T38" fmla="*/ 2147483647 w 103"/>
              <a:gd name="T39" fmla="*/ 2147483647 h 220"/>
              <a:gd name="T40" fmla="*/ 2147483647 w 103"/>
              <a:gd name="T41" fmla="*/ 2147483647 h 220"/>
              <a:gd name="T42" fmla="*/ 2147483647 w 103"/>
              <a:gd name="T43" fmla="*/ 2147483647 h 220"/>
              <a:gd name="T44" fmla="*/ 2147483647 w 103"/>
              <a:gd name="T45" fmla="*/ 2147483647 h 220"/>
              <a:gd name="T46" fmla="*/ 2147483647 w 103"/>
              <a:gd name="T47" fmla="*/ 2147483647 h 220"/>
              <a:gd name="T48" fmla="*/ 2147483647 w 103"/>
              <a:gd name="T49" fmla="*/ 2147483647 h 220"/>
              <a:gd name="T50" fmla="*/ 2147483647 w 103"/>
              <a:gd name="T51" fmla="*/ 2147483647 h 220"/>
              <a:gd name="T52" fmla="*/ 2147483647 w 103"/>
              <a:gd name="T53" fmla="*/ 2147483647 h 220"/>
              <a:gd name="T54" fmla="*/ 2147483647 w 103"/>
              <a:gd name="T55" fmla="*/ 2147483647 h 220"/>
              <a:gd name="T56" fmla="*/ 2147483647 w 103"/>
              <a:gd name="T57" fmla="*/ 2147483647 h 220"/>
              <a:gd name="T58" fmla="*/ 2147483647 w 103"/>
              <a:gd name="T59" fmla="*/ 2147483647 h 220"/>
              <a:gd name="T60" fmla="*/ 2147483647 w 103"/>
              <a:gd name="T61" fmla="*/ 2147483647 h 220"/>
              <a:gd name="T62" fmla="*/ 2147483647 w 103"/>
              <a:gd name="T63" fmla="*/ 2147483647 h 220"/>
              <a:gd name="T64" fmla="*/ 2147483647 w 103"/>
              <a:gd name="T65" fmla="*/ 0 h 220"/>
              <a:gd name="T66" fmla="*/ 2147483647 w 103"/>
              <a:gd name="T67" fmla="*/ 2147483647 h 220"/>
              <a:gd name="T68" fmla="*/ 2147483647 w 103"/>
              <a:gd name="T69" fmla="*/ 2147483647 h 220"/>
              <a:gd name="T70" fmla="*/ 2147483647 w 103"/>
              <a:gd name="T71" fmla="*/ 2147483647 h 220"/>
              <a:gd name="T72" fmla="*/ 2147483647 w 103"/>
              <a:gd name="T73" fmla="*/ 2147483647 h 220"/>
              <a:gd name="T74" fmla="*/ 2147483647 w 103"/>
              <a:gd name="T75" fmla="*/ 2147483647 h 220"/>
              <a:gd name="T76" fmla="*/ 2147483647 w 103"/>
              <a:gd name="T77" fmla="*/ 2147483647 h 220"/>
              <a:gd name="T78" fmla="*/ 2147483647 w 103"/>
              <a:gd name="T79" fmla="*/ 2147483647 h 220"/>
              <a:gd name="T80" fmla="*/ 0 w 103"/>
              <a:gd name="T81" fmla="*/ 2147483647 h 2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
              <a:gd name="T124" fmla="*/ 0 h 220"/>
              <a:gd name="T125" fmla="*/ 103 w 103"/>
              <a:gd name="T126" fmla="*/ 220 h 2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 h="220">
                <a:moveTo>
                  <a:pt x="0" y="120"/>
                </a:moveTo>
                <a:lnTo>
                  <a:pt x="0" y="138"/>
                </a:lnTo>
                <a:lnTo>
                  <a:pt x="4" y="155"/>
                </a:lnTo>
                <a:lnTo>
                  <a:pt x="12" y="171"/>
                </a:lnTo>
                <a:lnTo>
                  <a:pt x="22" y="185"/>
                </a:lnTo>
                <a:lnTo>
                  <a:pt x="35" y="197"/>
                </a:lnTo>
                <a:lnTo>
                  <a:pt x="50" y="207"/>
                </a:lnTo>
                <a:lnTo>
                  <a:pt x="66" y="215"/>
                </a:lnTo>
                <a:lnTo>
                  <a:pt x="83" y="219"/>
                </a:lnTo>
                <a:lnTo>
                  <a:pt x="89" y="220"/>
                </a:lnTo>
                <a:lnTo>
                  <a:pt x="94" y="218"/>
                </a:lnTo>
                <a:lnTo>
                  <a:pt x="98" y="215"/>
                </a:lnTo>
                <a:lnTo>
                  <a:pt x="100" y="211"/>
                </a:lnTo>
                <a:lnTo>
                  <a:pt x="100" y="205"/>
                </a:lnTo>
                <a:lnTo>
                  <a:pt x="99" y="200"/>
                </a:lnTo>
                <a:lnTo>
                  <a:pt x="96" y="196"/>
                </a:lnTo>
                <a:lnTo>
                  <a:pt x="91" y="193"/>
                </a:lnTo>
                <a:lnTo>
                  <a:pt x="74" y="187"/>
                </a:lnTo>
                <a:lnTo>
                  <a:pt x="58" y="178"/>
                </a:lnTo>
                <a:lnTo>
                  <a:pt x="45" y="167"/>
                </a:lnTo>
                <a:lnTo>
                  <a:pt x="36" y="154"/>
                </a:lnTo>
                <a:lnTo>
                  <a:pt x="30" y="138"/>
                </a:lnTo>
                <a:lnTo>
                  <a:pt x="27" y="121"/>
                </a:lnTo>
                <a:lnTo>
                  <a:pt x="27" y="103"/>
                </a:lnTo>
                <a:lnTo>
                  <a:pt x="32" y="83"/>
                </a:lnTo>
                <a:lnTo>
                  <a:pt x="39" y="69"/>
                </a:lnTo>
                <a:lnTo>
                  <a:pt x="51" y="56"/>
                </a:lnTo>
                <a:lnTo>
                  <a:pt x="63" y="43"/>
                </a:lnTo>
                <a:lnTo>
                  <a:pt x="77" y="31"/>
                </a:lnTo>
                <a:lnTo>
                  <a:pt x="89" y="21"/>
                </a:lnTo>
                <a:lnTo>
                  <a:pt x="98" y="12"/>
                </a:lnTo>
                <a:lnTo>
                  <a:pt x="103" y="5"/>
                </a:lnTo>
                <a:lnTo>
                  <a:pt x="103" y="0"/>
                </a:lnTo>
                <a:lnTo>
                  <a:pt x="92" y="4"/>
                </a:lnTo>
                <a:lnTo>
                  <a:pt x="77" y="12"/>
                </a:lnTo>
                <a:lnTo>
                  <a:pt x="61" y="25"/>
                </a:lnTo>
                <a:lnTo>
                  <a:pt x="44" y="40"/>
                </a:lnTo>
                <a:lnTo>
                  <a:pt x="29" y="57"/>
                </a:lnTo>
                <a:lnTo>
                  <a:pt x="16" y="77"/>
                </a:lnTo>
                <a:lnTo>
                  <a:pt x="6" y="98"/>
                </a:lnTo>
                <a:lnTo>
                  <a:pt x="0" y="120"/>
                </a:lnTo>
                <a:close/>
              </a:path>
            </a:pathLst>
          </a:custGeom>
          <a:solidFill>
            <a:srgbClr val="000000"/>
          </a:solidFill>
          <a:ln w="9525">
            <a:solidFill>
              <a:srgbClr val="FF3300"/>
            </a:solidFill>
            <a:round/>
            <a:headEnd/>
            <a:tailEnd/>
          </a:ln>
        </p:spPr>
        <p:txBody>
          <a:bodyPr/>
          <a:lstStyle/>
          <a:p>
            <a:endParaRPr lang="en-US"/>
          </a:p>
        </p:txBody>
      </p:sp>
      <p:sp>
        <p:nvSpPr>
          <p:cNvPr id="38069" name="Freeform 335"/>
          <p:cNvSpPr>
            <a:spLocks/>
          </p:cNvSpPr>
          <p:nvPr/>
        </p:nvSpPr>
        <p:spPr bwMode="auto">
          <a:xfrm>
            <a:off x="6789738" y="5329238"/>
            <a:ext cx="44450" cy="65087"/>
          </a:xfrm>
          <a:custGeom>
            <a:avLst/>
            <a:gdLst>
              <a:gd name="T0" fmla="*/ 2147483647 w 220"/>
              <a:gd name="T1" fmla="*/ 2147483647 h 288"/>
              <a:gd name="T2" fmla="*/ 2147483647 w 220"/>
              <a:gd name="T3" fmla="*/ 2147483647 h 288"/>
              <a:gd name="T4" fmla="*/ 2147483647 w 220"/>
              <a:gd name="T5" fmla="*/ 2147483647 h 288"/>
              <a:gd name="T6" fmla="*/ 2147483647 w 220"/>
              <a:gd name="T7" fmla="*/ 2147483647 h 288"/>
              <a:gd name="T8" fmla="*/ 2147483647 w 220"/>
              <a:gd name="T9" fmla="*/ 2147483647 h 288"/>
              <a:gd name="T10" fmla="*/ 2147483647 w 220"/>
              <a:gd name="T11" fmla="*/ 2147483647 h 288"/>
              <a:gd name="T12" fmla="*/ 2147483647 w 220"/>
              <a:gd name="T13" fmla="*/ 2147483647 h 288"/>
              <a:gd name="T14" fmla="*/ 2147483647 w 220"/>
              <a:gd name="T15" fmla="*/ 2147483647 h 288"/>
              <a:gd name="T16" fmla="*/ 2147483647 w 220"/>
              <a:gd name="T17" fmla="*/ 2147483647 h 288"/>
              <a:gd name="T18" fmla="*/ 2147483647 w 220"/>
              <a:gd name="T19" fmla="*/ 2147483647 h 288"/>
              <a:gd name="T20" fmla="*/ 2147483647 w 220"/>
              <a:gd name="T21" fmla="*/ 2147483647 h 288"/>
              <a:gd name="T22" fmla="*/ 2147483647 w 220"/>
              <a:gd name="T23" fmla="*/ 2147483647 h 288"/>
              <a:gd name="T24" fmla="*/ 2147483647 w 220"/>
              <a:gd name="T25" fmla="*/ 2147483647 h 288"/>
              <a:gd name="T26" fmla="*/ 2147483647 w 220"/>
              <a:gd name="T27" fmla="*/ 2147483647 h 288"/>
              <a:gd name="T28" fmla="*/ 2147483647 w 220"/>
              <a:gd name="T29" fmla="*/ 2147483647 h 288"/>
              <a:gd name="T30" fmla="*/ 2147483647 w 220"/>
              <a:gd name="T31" fmla="*/ 2147483647 h 288"/>
              <a:gd name="T32" fmla="*/ 2147483647 w 220"/>
              <a:gd name="T33" fmla="*/ 2147483647 h 288"/>
              <a:gd name="T34" fmla="*/ 2147483647 w 220"/>
              <a:gd name="T35" fmla="*/ 2147483647 h 288"/>
              <a:gd name="T36" fmla="*/ 2147483647 w 220"/>
              <a:gd name="T37" fmla="*/ 2147483647 h 288"/>
              <a:gd name="T38" fmla="*/ 2147483647 w 220"/>
              <a:gd name="T39" fmla="*/ 2147483647 h 288"/>
              <a:gd name="T40" fmla="*/ 2147483647 w 220"/>
              <a:gd name="T41" fmla="*/ 2147483647 h 288"/>
              <a:gd name="T42" fmla="*/ 2147483647 w 220"/>
              <a:gd name="T43" fmla="*/ 2147483647 h 288"/>
              <a:gd name="T44" fmla="*/ 2147483647 w 220"/>
              <a:gd name="T45" fmla="*/ 2147483647 h 288"/>
              <a:gd name="T46" fmla="*/ 2147483647 w 220"/>
              <a:gd name="T47" fmla="*/ 2147483647 h 288"/>
              <a:gd name="T48" fmla="*/ 2147483647 w 220"/>
              <a:gd name="T49" fmla="*/ 2147483647 h 288"/>
              <a:gd name="T50" fmla="*/ 2147483647 w 220"/>
              <a:gd name="T51" fmla="*/ 2147483647 h 288"/>
              <a:gd name="T52" fmla="*/ 2147483647 w 220"/>
              <a:gd name="T53" fmla="*/ 2147483647 h 288"/>
              <a:gd name="T54" fmla="*/ 2147483647 w 220"/>
              <a:gd name="T55" fmla="*/ 2147483647 h 288"/>
              <a:gd name="T56" fmla="*/ 2147483647 w 220"/>
              <a:gd name="T57" fmla="*/ 2147483647 h 288"/>
              <a:gd name="T58" fmla="*/ 2147483647 w 220"/>
              <a:gd name="T59" fmla="*/ 0 h 288"/>
              <a:gd name="T60" fmla="*/ 2147483647 w 220"/>
              <a:gd name="T61" fmla="*/ 2147483647 h 288"/>
              <a:gd name="T62" fmla="*/ 2147483647 w 220"/>
              <a:gd name="T63" fmla="*/ 2147483647 h 288"/>
              <a:gd name="T64" fmla="*/ 2147483647 w 220"/>
              <a:gd name="T65" fmla="*/ 2147483647 h 288"/>
              <a:gd name="T66" fmla="*/ 2147483647 w 220"/>
              <a:gd name="T67" fmla="*/ 2147483647 h 288"/>
              <a:gd name="T68" fmla="*/ 2147483647 w 220"/>
              <a:gd name="T69" fmla="*/ 2147483647 h 288"/>
              <a:gd name="T70" fmla="*/ 2147483647 w 220"/>
              <a:gd name="T71" fmla="*/ 2147483647 h 288"/>
              <a:gd name="T72" fmla="*/ 2147483647 w 220"/>
              <a:gd name="T73" fmla="*/ 2147483647 h 288"/>
              <a:gd name="T74" fmla="*/ 2147483647 w 220"/>
              <a:gd name="T75" fmla="*/ 2147483647 h 2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0"/>
              <a:gd name="T115" fmla="*/ 0 h 288"/>
              <a:gd name="T116" fmla="*/ 220 w 220"/>
              <a:gd name="T117" fmla="*/ 288 h 2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0" h="288">
                <a:moveTo>
                  <a:pt x="179" y="108"/>
                </a:moveTo>
                <a:lnTo>
                  <a:pt x="186" y="115"/>
                </a:lnTo>
                <a:lnTo>
                  <a:pt x="191" y="124"/>
                </a:lnTo>
                <a:lnTo>
                  <a:pt x="196" y="133"/>
                </a:lnTo>
                <a:lnTo>
                  <a:pt x="200" y="143"/>
                </a:lnTo>
                <a:lnTo>
                  <a:pt x="202" y="153"/>
                </a:lnTo>
                <a:lnTo>
                  <a:pt x="201" y="163"/>
                </a:lnTo>
                <a:lnTo>
                  <a:pt x="199" y="174"/>
                </a:lnTo>
                <a:lnTo>
                  <a:pt x="193" y="184"/>
                </a:lnTo>
                <a:lnTo>
                  <a:pt x="186" y="194"/>
                </a:lnTo>
                <a:lnTo>
                  <a:pt x="178" y="204"/>
                </a:lnTo>
                <a:lnTo>
                  <a:pt x="168" y="213"/>
                </a:lnTo>
                <a:lnTo>
                  <a:pt x="159" y="221"/>
                </a:lnTo>
                <a:lnTo>
                  <a:pt x="148" y="229"/>
                </a:lnTo>
                <a:lnTo>
                  <a:pt x="138" y="237"/>
                </a:lnTo>
                <a:lnTo>
                  <a:pt x="127" y="246"/>
                </a:lnTo>
                <a:lnTo>
                  <a:pt x="118" y="255"/>
                </a:lnTo>
                <a:lnTo>
                  <a:pt x="115" y="258"/>
                </a:lnTo>
                <a:lnTo>
                  <a:pt x="112" y="263"/>
                </a:lnTo>
                <a:lnTo>
                  <a:pt x="110" y="267"/>
                </a:lnTo>
                <a:lnTo>
                  <a:pt x="108" y="271"/>
                </a:lnTo>
                <a:lnTo>
                  <a:pt x="107" y="276"/>
                </a:lnTo>
                <a:lnTo>
                  <a:pt x="107" y="280"/>
                </a:lnTo>
                <a:lnTo>
                  <a:pt x="109" y="284"/>
                </a:lnTo>
                <a:lnTo>
                  <a:pt x="112" y="287"/>
                </a:lnTo>
                <a:lnTo>
                  <a:pt x="117" y="288"/>
                </a:lnTo>
                <a:lnTo>
                  <a:pt x="121" y="288"/>
                </a:lnTo>
                <a:lnTo>
                  <a:pt x="124" y="287"/>
                </a:lnTo>
                <a:lnTo>
                  <a:pt x="127" y="284"/>
                </a:lnTo>
                <a:lnTo>
                  <a:pt x="138" y="271"/>
                </a:lnTo>
                <a:lnTo>
                  <a:pt x="149" y="261"/>
                </a:lnTo>
                <a:lnTo>
                  <a:pt x="161" y="250"/>
                </a:lnTo>
                <a:lnTo>
                  <a:pt x="173" y="239"/>
                </a:lnTo>
                <a:lnTo>
                  <a:pt x="185" y="229"/>
                </a:lnTo>
                <a:lnTo>
                  <a:pt x="196" y="217"/>
                </a:lnTo>
                <a:lnTo>
                  <a:pt x="206" y="204"/>
                </a:lnTo>
                <a:lnTo>
                  <a:pt x="213" y="190"/>
                </a:lnTo>
                <a:lnTo>
                  <a:pt x="219" y="173"/>
                </a:lnTo>
                <a:lnTo>
                  <a:pt x="220" y="157"/>
                </a:lnTo>
                <a:lnTo>
                  <a:pt x="218" y="141"/>
                </a:lnTo>
                <a:lnTo>
                  <a:pt x="212" y="125"/>
                </a:lnTo>
                <a:lnTo>
                  <a:pt x="204" y="111"/>
                </a:lnTo>
                <a:lnTo>
                  <a:pt x="194" y="97"/>
                </a:lnTo>
                <a:lnTo>
                  <a:pt x="182" y="86"/>
                </a:lnTo>
                <a:lnTo>
                  <a:pt x="168" y="77"/>
                </a:lnTo>
                <a:lnTo>
                  <a:pt x="158" y="70"/>
                </a:lnTo>
                <a:lnTo>
                  <a:pt x="146" y="64"/>
                </a:lnTo>
                <a:lnTo>
                  <a:pt x="134" y="56"/>
                </a:lnTo>
                <a:lnTo>
                  <a:pt x="122" y="50"/>
                </a:lnTo>
                <a:lnTo>
                  <a:pt x="109" y="43"/>
                </a:lnTo>
                <a:lnTo>
                  <a:pt x="96" y="36"/>
                </a:lnTo>
                <a:lnTo>
                  <a:pt x="83" y="29"/>
                </a:lnTo>
                <a:lnTo>
                  <a:pt x="70" y="22"/>
                </a:lnTo>
                <a:lnTo>
                  <a:pt x="59" y="17"/>
                </a:lnTo>
                <a:lnTo>
                  <a:pt x="47" y="12"/>
                </a:lnTo>
                <a:lnTo>
                  <a:pt x="36" y="7"/>
                </a:lnTo>
                <a:lnTo>
                  <a:pt x="26" y="4"/>
                </a:lnTo>
                <a:lnTo>
                  <a:pt x="18" y="1"/>
                </a:lnTo>
                <a:lnTo>
                  <a:pt x="10" y="0"/>
                </a:lnTo>
                <a:lnTo>
                  <a:pt x="4" y="0"/>
                </a:lnTo>
                <a:lnTo>
                  <a:pt x="0" y="2"/>
                </a:lnTo>
                <a:lnTo>
                  <a:pt x="9" y="7"/>
                </a:lnTo>
                <a:lnTo>
                  <a:pt x="20" y="13"/>
                </a:lnTo>
                <a:lnTo>
                  <a:pt x="31" y="18"/>
                </a:lnTo>
                <a:lnTo>
                  <a:pt x="42" y="23"/>
                </a:lnTo>
                <a:lnTo>
                  <a:pt x="54" y="29"/>
                </a:lnTo>
                <a:lnTo>
                  <a:pt x="65" y="34"/>
                </a:lnTo>
                <a:lnTo>
                  <a:pt x="77" y="40"/>
                </a:lnTo>
                <a:lnTo>
                  <a:pt x="88" y="47"/>
                </a:lnTo>
                <a:lnTo>
                  <a:pt x="101" y="53"/>
                </a:lnTo>
                <a:lnTo>
                  <a:pt x="112" y="60"/>
                </a:lnTo>
                <a:lnTo>
                  <a:pt x="124" y="66"/>
                </a:lnTo>
                <a:lnTo>
                  <a:pt x="136" y="74"/>
                </a:lnTo>
                <a:lnTo>
                  <a:pt x="147" y="82"/>
                </a:lnTo>
                <a:lnTo>
                  <a:pt x="158" y="90"/>
                </a:lnTo>
                <a:lnTo>
                  <a:pt x="168" y="98"/>
                </a:lnTo>
                <a:lnTo>
                  <a:pt x="179" y="108"/>
                </a:lnTo>
                <a:close/>
              </a:path>
            </a:pathLst>
          </a:custGeom>
          <a:solidFill>
            <a:srgbClr val="000000"/>
          </a:solidFill>
          <a:ln w="9525">
            <a:solidFill>
              <a:srgbClr val="FF3300"/>
            </a:solidFill>
            <a:round/>
            <a:headEnd/>
            <a:tailEnd/>
          </a:ln>
        </p:spPr>
        <p:txBody>
          <a:bodyPr/>
          <a:lstStyle/>
          <a:p>
            <a:endParaRPr lang="en-US"/>
          </a:p>
        </p:txBody>
      </p:sp>
      <p:sp>
        <p:nvSpPr>
          <p:cNvPr id="38070" name="Freeform 336"/>
          <p:cNvSpPr>
            <a:spLocks/>
          </p:cNvSpPr>
          <p:nvPr/>
        </p:nvSpPr>
        <p:spPr bwMode="auto">
          <a:xfrm>
            <a:off x="6746875" y="5429250"/>
            <a:ext cx="169863" cy="112713"/>
          </a:xfrm>
          <a:custGeom>
            <a:avLst/>
            <a:gdLst>
              <a:gd name="T0" fmla="*/ 2147483647 w 1070"/>
              <a:gd name="T1" fmla="*/ 0 h 844"/>
              <a:gd name="T2" fmla="*/ 2147483647 w 1070"/>
              <a:gd name="T3" fmla="*/ 2147483647 h 844"/>
              <a:gd name="T4" fmla="*/ 2147483647 w 1070"/>
              <a:gd name="T5" fmla="*/ 2147483647 h 844"/>
              <a:gd name="T6" fmla="*/ 0 w 1070"/>
              <a:gd name="T7" fmla="*/ 2147483647 h 844"/>
              <a:gd name="T8" fmla="*/ 2147483647 w 1070"/>
              <a:gd name="T9" fmla="*/ 0 h 844"/>
              <a:gd name="T10" fmla="*/ 0 60000 65536"/>
              <a:gd name="T11" fmla="*/ 0 60000 65536"/>
              <a:gd name="T12" fmla="*/ 0 60000 65536"/>
              <a:gd name="T13" fmla="*/ 0 60000 65536"/>
              <a:gd name="T14" fmla="*/ 0 60000 65536"/>
              <a:gd name="T15" fmla="*/ 0 w 1070"/>
              <a:gd name="T16" fmla="*/ 0 h 844"/>
              <a:gd name="T17" fmla="*/ 1070 w 1070"/>
              <a:gd name="T18" fmla="*/ 844 h 844"/>
            </a:gdLst>
            <a:ahLst/>
            <a:cxnLst>
              <a:cxn ang="T10">
                <a:pos x="T0" y="T1"/>
              </a:cxn>
              <a:cxn ang="T11">
                <a:pos x="T2" y="T3"/>
              </a:cxn>
              <a:cxn ang="T12">
                <a:pos x="T4" y="T5"/>
              </a:cxn>
              <a:cxn ang="T13">
                <a:pos x="T6" y="T7"/>
              </a:cxn>
              <a:cxn ang="T14">
                <a:pos x="T8" y="T9"/>
              </a:cxn>
            </a:cxnLst>
            <a:rect l="T15" t="T16" r="T17" b="T18"/>
            <a:pathLst>
              <a:path w="1070" h="844">
                <a:moveTo>
                  <a:pt x="141" y="0"/>
                </a:moveTo>
                <a:lnTo>
                  <a:pt x="1070" y="194"/>
                </a:lnTo>
                <a:lnTo>
                  <a:pt x="919" y="844"/>
                </a:lnTo>
                <a:lnTo>
                  <a:pt x="0" y="624"/>
                </a:lnTo>
                <a:lnTo>
                  <a:pt x="141"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71" name="Freeform 337"/>
          <p:cNvSpPr>
            <a:spLocks/>
          </p:cNvSpPr>
          <p:nvPr/>
        </p:nvSpPr>
        <p:spPr bwMode="auto">
          <a:xfrm>
            <a:off x="6761163" y="5432425"/>
            <a:ext cx="130175" cy="44450"/>
          </a:xfrm>
          <a:custGeom>
            <a:avLst/>
            <a:gdLst>
              <a:gd name="T0" fmla="*/ 2147483647 w 819"/>
              <a:gd name="T1" fmla="*/ 0 h 333"/>
              <a:gd name="T2" fmla="*/ 2147483647 w 819"/>
              <a:gd name="T3" fmla="*/ 2147483647 h 333"/>
              <a:gd name="T4" fmla="*/ 2147483647 w 819"/>
              <a:gd name="T5" fmla="*/ 2147483647 h 333"/>
              <a:gd name="T6" fmla="*/ 0 w 819"/>
              <a:gd name="T7" fmla="*/ 2147483647 h 333"/>
              <a:gd name="T8" fmla="*/ 2147483647 w 819"/>
              <a:gd name="T9" fmla="*/ 0 h 333"/>
              <a:gd name="T10" fmla="*/ 0 60000 65536"/>
              <a:gd name="T11" fmla="*/ 0 60000 65536"/>
              <a:gd name="T12" fmla="*/ 0 60000 65536"/>
              <a:gd name="T13" fmla="*/ 0 60000 65536"/>
              <a:gd name="T14" fmla="*/ 0 60000 65536"/>
              <a:gd name="T15" fmla="*/ 0 w 819"/>
              <a:gd name="T16" fmla="*/ 0 h 333"/>
              <a:gd name="T17" fmla="*/ 819 w 819"/>
              <a:gd name="T18" fmla="*/ 333 h 333"/>
            </a:gdLst>
            <a:ahLst/>
            <a:cxnLst>
              <a:cxn ang="T10">
                <a:pos x="T0" y="T1"/>
              </a:cxn>
              <a:cxn ang="T11">
                <a:pos x="T2" y="T3"/>
              </a:cxn>
              <a:cxn ang="T12">
                <a:pos x="T4" y="T5"/>
              </a:cxn>
              <a:cxn ang="T13">
                <a:pos x="T6" y="T7"/>
              </a:cxn>
              <a:cxn ang="T14">
                <a:pos x="T8" y="T9"/>
              </a:cxn>
            </a:cxnLst>
            <a:rect l="T15" t="T16" r="T17" b="T18"/>
            <a:pathLst>
              <a:path w="819" h="333">
                <a:moveTo>
                  <a:pt x="97" y="0"/>
                </a:moveTo>
                <a:lnTo>
                  <a:pt x="819" y="139"/>
                </a:lnTo>
                <a:lnTo>
                  <a:pt x="172" y="98"/>
                </a:lnTo>
                <a:lnTo>
                  <a:pt x="0" y="333"/>
                </a:lnTo>
                <a:lnTo>
                  <a:pt x="97"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72" name="Freeform 338"/>
          <p:cNvSpPr>
            <a:spLocks/>
          </p:cNvSpPr>
          <p:nvPr/>
        </p:nvSpPr>
        <p:spPr bwMode="auto">
          <a:xfrm>
            <a:off x="6729413" y="5564188"/>
            <a:ext cx="171450" cy="41275"/>
          </a:xfrm>
          <a:custGeom>
            <a:avLst/>
            <a:gdLst>
              <a:gd name="T0" fmla="*/ 2147483647 w 1083"/>
              <a:gd name="T1" fmla="*/ 0 h 306"/>
              <a:gd name="T2" fmla="*/ 2147483647 w 1083"/>
              <a:gd name="T3" fmla="*/ 2147483647 h 306"/>
              <a:gd name="T4" fmla="*/ 2147483647 w 1083"/>
              <a:gd name="T5" fmla="*/ 2147483647 h 306"/>
              <a:gd name="T6" fmla="*/ 0 w 1083"/>
              <a:gd name="T7" fmla="*/ 2147483647 h 306"/>
              <a:gd name="T8" fmla="*/ 2147483647 w 1083"/>
              <a:gd name="T9" fmla="*/ 0 h 306"/>
              <a:gd name="T10" fmla="*/ 0 60000 65536"/>
              <a:gd name="T11" fmla="*/ 0 60000 65536"/>
              <a:gd name="T12" fmla="*/ 0 60000 65536"/>
              <a:gd name="T13" fmla="*/ 0 60000 65536"/>
              <a:gd name="T14" fmla="*/ 0 60000 65536"/>
              <a:gd name="T15" fmla="*/ 0 w 1083"/>
              <a:gd name="T16" fmla="*/ 0 h 306"/>
              <a:gd name="T17" fmla="*/ 1083 w 1083"/>
              <a:gd name="T18" fmla="*/ 306 h 306"/>
            </a:gdLst>
            <a:ahLst/>
            <a:cxnLst>
              <a:cxn ang="T10">
                <a:pos x="T0" y="T1"/>
              </a:cxn>
              <a:cxn ang="T11">
                <a:pos x="T2" y="T3"/>
              </a:cxn>
              <a:cxn ang="T12">
                <a:pos x="T4" y="T5"/>
              </a:cxn>
              <a:cxn ang="T13">
                <a:pos x="T6" y="T7"/>
              </a:cxn>
              <a:cxn ang="T14">
                <a:pos x="T8" y="T9"/>
              </a:cxn>
            </a:cxnLst>
            <a:rect l="T15" t="T16" r="T17" b="T18"/>
            <a:pathLst>
              <a:path w="1083" h="306">
                <a:moveTo>
                  <a:pt x="34" y="0"/>
                </a:moveTo>
                <a:lnTo>
                  <a:pt x="1083" y="261"/>
                </a:lnTo>
                <a:lnTo>
                  <a:pt x="1055" y="306"/>
                </a:lnTo>
                <a:lnTo>
                  <a:pt x="0" y="28"/>
                </a:lnTo>
                <a:lnTo>
                  <a:pt x="34" y="0"/>
                </a:ln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73" name="Freeform 339"/>
          <p:cNvSpPr>
            <a:spLocks/>
          </p:cNvSpPr>
          <p:nvPr/>
        </p:nvSpPr>
        <p:spPr bwMode="auto">
          <a:xfrm>
            <a:off x="6713538" y="5576888"/>
            <a:ext cx="173037" cy="41275"/>
          </a:xfrm>
          <a:custGeom>
            <a:avLst/>
            <a:gdLst>
              <a:gd name="T0" fmla="*/ 2147483647 w 1088"/>
              <a:gd name="T1" fmla="*/ 0 h 311"/>
              <a:gd name="T2" fmla="*/ 2147483647 w 1088"/>
              <a:gd name="T3" fmla="*/ 2147483647 h 311"/>
              <a:gd name="T4" fmla="*/ 2147483647 w 1088"/>
              <a:gd name="T5" fmla="*/ 2147483647 h 311"/>
              <a:gd name="T6" fmla="*/ 0 w 1088"/>
              <a:gd name="T7" fmla="*/ 2147483647 h 311"/>
              <a:gd name="T8" fmla="*/ 2147483647 w 1088"/>
              <a:gd name="T9" fmla="*/ 0 h 311"/>
              <a:gd name="T10" fmla="*/ 0 60000 65536"/>
              <a:gd name="T11" fmla="*/ 0 60000 65536"/>
              <a:gd name="T12" fmla="*/ 0 60000 65536"/>
              <a:gd name="T13" fmla="*/ 0 60000 65536"/>
              <a:gd name="T14" fmla="*/ 0 60000 65536"/>
              <a:gd name="T15" fmla="*/ 0 w 1088"/>
              <a:gd name="T16" fmla="*/ 0 h 311"/>
              <a:gd name="T17" fmla="*/ 1088 w 1088"/>
              <a:gd name="T18" fmla="*/ 311 h 311"/>
            </a:gdLst>
            <a:ahLst/>
            <a:cxnLst>
              <a:cxn ang="T10">
                <a:pos x="T0" y="T1"/>
              </a:cxn>
              <a:cxn ang="T11">
                <a:pos x="T2" y="T3"/>
              </a:cxn>
              <a:cxn ang="T12">
                <a:pos x="T4" y="T5"/>
              </a:cxn>
              <a:cxn ang="T13">
                <a:pos x="T6" y="T7"/>
              </a:cxn>
              <a:cxn ang="T14">
                <a:pos x="T8" y="T9"/>
              </a:cxn>
            </a:cxnLst>
            <a:rect l="T15" t="T16" r="T17" b="T18"/>
            <a:pathLst>
              <a:path w="1088" h="311">
                <a:moveTo>
                  <a:pt x="39" y="0"/>
                </a:moveTo>
                <a:lnTo>
                  <a:pt x="1088" y="260"/>
                </a:lnTo>
                <a:lnTo>
                  <a:pt x="1055" y="311"/>
                </a:lnTo>
                <a:lnTo>
                  <a:pt x="0" y="34"/>
                </a:lnTo>
                <a:lnTo>
                  <a:pt x="39" y="0"/>
                </a:ln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74" name="Freeform 340"/>
          <p:cNvSpPr>
            <a:spLocks/>
          </p:cNvSpPr>
          <p:nvPr/>
        </p:nvSpPr>
        <p:spPr bwMode="auto">
          <a:xfrm>
            <a:off x="6740525" y="5614988"/>
            <a:ext cx="25400" cy="9525"/>
          </a:xfrm>
          <a:custGeom>
            <a:avLst/>
            <a:gdLst>
              <a:gd name="T0" fmla="*/ 2147483647 w 164"/>
              <a:gd name="T1" fmla="*/ 2147483647 h 72"/>
              <a:gd name="T2" fmla="*/ 2147483647 w 164"/>
              <a:gd name="T3" fmla="*/ 2147483647 h 72"/>
              <a:gd name="T4" fmla="*/ 2147483647 w 164"/>
              <a:gd name="T5" fmla="*/ 0 h 72"/>
              <a:gd name="T6" fmla="*/ 2147483647 w 164"/>
              <a:gd name="T7" fmla="*/ 0 h 72"/>
              <a:gd name="T8" fmla="*/ 2147483647 w 164"/>
              <a:gd name="T9" fmla="*/ 2147483647 h 72"/>
              <a:gd name="T10" fmla="*/ 2147483647 w 164"/>
              <a:gd name="T11" fmla="*/ 2147483647 h 72"/>
              <a:gd name="T12" fmla="*/ 2147483647 w 164"/>
              <a:gd name="T13" fmla="*/ 2147483647 h 72"/>
              <a:gd name="T14" fmla="*/ 2147483647 w 164"/>
              <a:gd name="T15" fmla="*/ 2147483647 h 72"/>
              <a:gd name="T16" fmla="*/ 2147483647 w 164"/>
              <a:gd name="T17" fmla="*/ 2147483647 h 72"/>
              <a:gd name="T18" fmla="*/ 2147483647 w 164"/>
              <a:gd name="T19" fmla="*/ 2147483647 h 72"/>
              <a:gd name="T20" fmla="*/ 2147483647 w 164"/>
              <a:gd name="T21" fmla="*/ 2147483647 h 72"/>
              <a:gd name="T22" fmla="*/ 2147483647 w 164"/>
              <a:gd name="T23" fmla="*/ 2147483647 h 72"/>
              <a:gd name="T24" fmla="*/ 2147483647 w 164"/>
              <a:gd name="T25" fmla="*/ 2147483647 h 72"/>
              <a:gd name="T26" fmla="*/ 2147483647 w 164"/>
              <a:gd name="T27" fmla="*/ 2147483647 h 72"/>
              <a:gd name="T28" fmla="*/ 2147483647 w 164"/>
              <a:gd name="T29" fmla="*/ 2147483647 h 72"/>
              <a:gd name="T30" fmla="*/ 2147483647 w 164"/>
              <a:gd name="T31" fmla="*/ 2147483647 h 72"/>
              <a:gd name="T32" fmla="*/ 2147483647 w 164"/>
              <a:gd name="T33" fmla="*/ 2147483647 h 72"/>
              <a:gd name="T34" fmla="*/ 2147483647 w 164"/>
              <a:gd name="T35" fmla="*/ 2147483647 h 72"/>
              <a:gd name="T36" fmla="*/ 2147483647 w 164"/>
              <a:gd name="T37" fmla="*/ 2147483647 h 72"/>
              <a:gd name="T38" fmla="*/ 2147483647 w 164"/>
              <a:gd name="T39" fmla="*/ 2147483647 h 72"/>
              <a:gd name="T40" fmla="*/ 2147483647 w 164"/>
              <a:gd name="T41" fmla="*/ 2147483647 h 72"/>
              <a:gd name="T42" fmla="*/ 2147483647 w 164"/>
              <a:gd name="T43" fmla="*/ 2147483647 h 72"/>
              <a:gd name="T44" fmla="*/ 2147483647 w 164"/>
              <a:gd name="T45" fmla="*/ 2147483647 h 72"/>
              <a:gd name="T46" fmla="*/ 2147483647 w 164"/>
              <a:gd name="T47" fmla="*/ 2147483647 h 72"/>
              <a:gd name="T48" fmla="*/ 2147483647 w 164"/>
              <a:gd name="T49" fmla="*/ 2147483647 h 72"/>
              <a:gd name="T50" fmla="*/ 2147483647 w 164"/>
              <a:gd name="T51" fmla="*/ 2147483647 h 72"/>
              <a:gd name="T52" fmla="*/ 2147483647 w 164"/>
              <a:gd name="T53" fmla="*/ 2147483647 h 72"/>
              <a:gd name="T54" fmla="*/ 2147483647 w 164"/>
              <a:gd name="T55" fmla="*/ 2147483647 h 72"/>
              <a:gd name="T56" fmla="*/ 2147483647 w 164"/>
              <a:gd name="T57" fmla="*/ 2147483647 h 72"/>
              <a:gd name="T58" fmla="*/ 0 w 164"/>
              <a:gd name="T59" fmla="*/ 2147483647 h 72"/>
              <a:gd name="T60" fmla="*/ 0 w 164"/>
              <a:gd name="T61" fmla="*/ 2147483647 h 72"/>
              <a:gd name="T62" fmla="*/ 2147483647 w 164"/>
              <a:gd name="T63" fmla="*/ 2147483647 h 72"/>
              <a:gd name="T64" fmla="*/ 2147483647 w 164"/>
              <a:gd name="T65" fmla="*/ 2147483647 h 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4"/>
              <a:gd name="T100" fmla="*/ 0 h 72"/>
              <a:gd name="T101" fmla="*/ 164 w 164"/>
              <a:gd name="T102" fmla="*/ 72 h 7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4" h="72">
                <a:moveTo>
                  <a:pt x="16" y="1"/>
                </a:moveTo>
                <a:lnTo>
                  <a:pt x="21" y="1"/>
                </a:lnTo>
                <a:lnTo>
                  <a:pt x="35" y="0"/>
                </a:lnTo>
                <a:lnTo>
                  <a:pt x="54" y="0"/>
                </a:lnTo>
                <a:lnTo>
                  <a:pt x="78" y="2"/>
                </a:lnTo>
                <a:lnTo>
                  <a:pt x="104" y="7"/>
                </a:lnTo>
                <a:lnTo>
                  <a:pt x="128" y="17"/>
                </a:lnTo>
                <a:lnTo>
                  <a:pt x="149" y="31"/>
                </a:lnTo>
                <a:lnTo>
                  <a:pt x="164" y="51"/>
                </a:lnTo>
                <a:lnTo>
                  <a:pt x="164" y="52"/>
                </a:lnTo>
                <a:lnTo>
                  <a:pt x="164" y="57"/>
                </a:lnTo>
                <a:lnTo>
                  <a:pt x="163" y="62"/>
                </a:lnTo>
                <a:lnTo>
                  <a:pt x="161" y="67"/>
                </a:lnTo>
                <a:lnTo>
                  <a:pt x="156" y="71"/>
                </a:lnTo>
                <a:lnTo>
                  <a:pt x="149" y="72"/>
                </a:lnTo>
                <a:lnTo>
                  <a:pt x="138" y="71"/>
                </a:lnTo>
                <a:lnTo>
                  <a:pt x="124" y="65"/>
                </a:lnTo>
                <a:lnTo>
                  <a:pt x="124" y="63"/>
                </a:lnTo>
                <a:lnTo>
                  <a:pt x="123" y="59"/>
                </a:lnTo>
                <a:lnTo>
                  <a:pt x="120" y="52"/>
                </a:lnTo>
                <a:lnTo>
                  <a:pt x="113" y="45"/>
                </a:lnTo>
                <a:lnTo>
                  <a:pt x="100" y="38"/>
                </a:lnTo>
                <a:lnTo>
                  <a:pt x="81" y="32"/>
                </a:lnTo>
                <a:lnTo>
                  <a:pt x="55" y="29"/>
                </a:lnTo>
                <a:lnTo>
                  <a:pt x="20" y="29"/>
                </a:lnTo>
                <a:lnTo>
                  <a:pt x="18" y="29"/>
                </a:lnTo>
                <a:lnTo>
                  <a:pt x="14" y="27"/>
                </a:lnTo>
                <a:lnTo>
                  <a:pt x="9" y="25"/>
                </a:lnTo>
                <a:lnTo>
                  <a:pt x="4" y="22"/>
                </a:lnTo>
                <a:lnTo>
                  <a:pt x="0" y="18"/>
                </a:lnTo>
                <a:lnTo>
                  <a:pt x="0" y="14"/>
                </a:lnTo>
                <a:lnTo>
                  <a:pt x="5" y="7"/>
                </a:lnTo>
                <a:lnTo>
                  <a:pt x="16" y="1"/>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75" name="Freeform 341"/>
          <p:cNvSpPr>
            <a:spLocks/>
          </p:cNvSpPr>
          <p:nvPr/>
        </p:nvSpPr>
        <p:spPr bwMode="auto">
          <a:xfrm>
            <a:off x="6745288" y="5546725"/>
            <a:ext cx="23812" cy="14288"/>
          </a:xfrm>
          <a:custGeom>
            <a:avLst/>
            <a:gdLst>
              <a:gd name="T0" fmla="*/ 2147483647 w 146"/>
              <a:gd name="T1" fmla="*/ 0 h 109"/>
              <a:gd name="T2" fmla="*/ 2147483647 w 146"/>
              <a:gd name="T3" fmla="*/ 0 h 109"/>
              <a:gd name="T4" fmla="*/ 2147483647 w 146"/>
              <a:gd name="T5" fmla="*/ 2147483647 h 109"/>
              <a:gd name="T6" fmla="*/ 2147483647 w 146"/>
              <a:gd name="T7" fmla="*/ 2147483647 h 109"/>
              <a:gd name="T8" fmla="*/ 2147483647 w 146"/>
              <a:gd name="T9" fmla="*/ 2147483647 h 109"/>
              <a:gd name="T10" fmla="*/ 2147483647 w 146"/>
              <a:gd name="T11" fmla="*/ 2147483647 h 109"/>
              <a:gd name="T12" fmla="*/ 2147483647 w 146"/>
              <a:gd name="T13" fmla="*/ 2147483647 h 109"/>
              <a:gd name="T14" fmla="*/ 0 w 146"/>
              <a:gd name="T15" fmla="*/ 2147483647 h 109"/>
              <a:gd name="T16" fmla="*/ 2147483647 w 146"/>
              <a:gd name="T17" fmla="*/ 2147483647 h 109"/>
              <a:gd name="T18" fmla="*/ 2147483647 w 146"/>
              <a:gd name="T19" fmla="*/ 2147483647 h 109"/>
              <a:gd name="T20" fmla="*/ 2147483647 w 146"/>
              <a:gd name="T21" fmla="*/ 2147483647 h 109"/>
              <a:gd name="T22" fmla="*/ 2147483647 w 146"/>
              <a:gd name="T23" fmla="*/ 2147483647 h 109"/>
              <a:gd name="T24" fmla="*/ 2147483647 w 146"/>
              <a:gd name="T25" fmla="*/ 2147483647 h 109"/>
              <a:gd name="T26" fmla="*/ 2147483647 w 146"/>
              <a:gd name="T27" fmla="*/ 2147483647 h 109"/>
              <a:gd name="T28" fmla="*/ 2147483647 w 146"/>
              <a:gd name="T29" fmla="*/ 2147483647 h 109"/>
              <a:gd name="T30" fmla="*/ 2147483647 w 146"/>
              <a:gd name="T31" fmla="*/ 2147483647 h 109"/>
              <a:gd name="T32" fmla="*/ 2147483647 w 146"/>
              <a:gd name="T33" fmla="*/ 2147483647 h 109"/>
              <a:gd name="T34" fmla="*/ 2147483647 w 146"/>
              <a:gd name="T35" fmla="*/ 2147483647 h 109"/>
              <a:gd name="T36" fmla="*/ 2147483647 w 146"/>
              <a:gd name="T37" fmla="*/ 0 h 1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109"/>
              <a:gd name="T59" fmla="*/ 146 w 146"/>
              <a:gd name="T60" fmla="*/ 109 h 1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109">
                <a:moveTo>
                  <a:pt x="45" y="0"/>
                </a:moveTo>
                <a:lnTo>
                  <a:pt x="42" y="0"/>
                </a:lnTo>
                <a:lnTo>
                  <a:pt x="35" y="3"/>
                </a:lnTo>
                <a:lnTo>
                  <a:pt x="26" y="7"/>
                </a:lnTo>
                <a:lnTo>
                  <a:pt x="15" y="14"/>
                </a:lnTo>
                <a:lnTo>
                  <a:pt x="6" y="24"/>
                </a:lnTo>
                <a:lnTo>
                  <a:pt x="1" y="39"/>
                </a:lnTo>
                <a:lnTo>
                  <a:pt x="0" y="59"/>
                </a:lnTo>
                <a:lnTo>
                  <a:pt x="6" y="85"/>
                </a:lnTo>
                <a:lnTo>
                  <a:pt x="85" y="109"/>
                </a:lnTo>
                <a:lnTo>
                  <a:pt x="84" y="104"/>
                </a:lnTo>
                <a:lnTo>
                  <a:pt x="84" y="93"/>
                </a:lnTo>
                <a:lnTo>
                  <a:pt x="84" y="76"/>
                </a:lnTo>
                <a:lnTo>
                  <a:pt x="87" y="58"/>
                </a:lnTo>
                <a:lnTo>
                  <a:pt x="93" y="40"/>
                </a:lnTo>
                <a:lnTo>
                  <a:pt x="104" y="27"/>
                </a:lnTo>
                <a:lnTo>
                  <a:pt x="121" y="20"/>
                </a:lnTo>
                <a:lnTo>
                  <a:pt x="146" y="23"/>
                </a:lnTo>
                <a:lnTo>
                  <a:pt x="45" y="0"/>
                </a:lnTo>
                <a:close/>
              </a:path>
            </a:pathLst>
          </a:custGeom>
          <a:solidFill>
            <a:srgbClr val="F2E5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76" name="Freeform 342"/>
          <p:cNvSpPr>
            <a:spLocks/>
          </p:cNvSpPr>
          <p:nvPr/>
        </p:nvSpPr>
        <p:spPr bwMode="auto">
          <a:xfrm>
            <a:off x="6877050" y="5572125"/>
            <a:ext cx="23813" cy="14288"/>
          </a:xfrm>
          <a:custGeom>
            <a:avLst/>
            <a:gdLst>
              <a:gd name="T0" fmla="*/ 2147483647 w 146"/>
              <a:gd name="T1" fmla="*/ 0 h 107"/>
              <a:gd name="T2" fmla="*/ 2147483647 w 146"/>
              <a:gd name="T3" fmla="*/ 0 h 107"/>
              <a:gd name="T4" fmla="*/ 2147483647 w 146"/>
              <a:gd name="T5" fmla="*/ 2147483647 h 107"/>
              <a:gd name="T6" fmla="*/ 2147483647 w 146"/>
              <a:gd name="T7" fmla="*/ 2147483647 h 107"/>
              <a:gd name="T8" fmla="*/ 2147483647 w 146"/>
              <a:gd name="T9" fmla="*/ 2147483647 h 107"/>
              <a:gd name="T10" fmla="*/ 2147483647 w 146"/>
              <a:gd name="T11" fmla="*/ 2147483647 h 107"/>
              <a:gd name="T12" fmla="*/ 0 w 146"/>
              <a:gd name="T13" fmla="*/ 2147483647 h 107"/>
              <a:gd name="T14" fmla="*/ 0 w 146"/>
              <a:gd name="T15" fmla="*/ 2147483647 h 107"/>
              <a:gd name="T16" fmla="*/ 2147483647 w 146"/>
              <a:gd name="T17" fmla="*/ 2147483647 h 107"/>
              <a:gd name="T18" fmla="*/ 2147483647 w 146"/>
              <a:gd name="T19" fmla="*/ 2147483647 h 107"/>
              <a:gd name="T20" fmla="*/ 2147483647 w 146"/>
              <a:gd name="T21" fmla="*/ 2147483647 h 107"/>
              <a:gd name="T22" fmla="*/ 2147483647 w 146"/>
              <a:gd name="T23" fmla="*/ 2147483647 h 107"/>
              <a:gd name="T24" fmla="*/ 2147483647 w 146"/>
              <a:gd name="T25" fmla="*/ 2147483647 h 107"/>
              <a:gd name="T26" fmla="*/ 2147483647 w 146"/>
              <a:gd name="T27" fmla="*/ 2147483647 h 107"/>
              <a:gd name="T28" fmla="*/ 2147483647 w 146"/>
              <a:gd name="T29" fmla="*/ 2147483647 h 107"/>
              <a:gd name="T30" fmla="*/ 2147483647 w 146"/>
              <a:gd name="T31" fmla="*/ 2147483647 h 107"/>
              <a:gd name="T32" fmla="*/ 2147483647 w 146"/>
              <a:gd name="T33" fmla="*/ 2147483647 h 107"/>
              <a:gd name="T34" fmla="*/ 2147483647 w 146"/>
              <a:gd name="T35" fmla="*/ 2147483647 h 107"/>
              <a:gd name="T36" fmla="*/ 2147483647 w 146"/>
              <a:gd name="T37" fmla="*/ 0 h 1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107"/>
              <a:gd name="T59" fmla="*/ 146 w 146"/>
              <a:gd name="T60" fmla="*/ 107 h 1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107">
                <a:moveTo>
                  <a:pt x="45" y="0"/>
                </a:moveTo>
                <a:lnTo>
                  <a:pt x="42" y="0"/>
                </a:lnTo>
                <a:lnTo>
                  <a:pt x="35" y="2"/>
                </a:lnTo>
                <a:lnTo>
                  <a:pt x="25" y="6"/>
                </a:lnTo>
                <a:lnTo>
                  <a:pt x="15" y="12"/>
                </a:lnTo>
                <a:lnTo>
                  <a:pt x="6" y="23"/>
                </a:lnTo>
                <a:lnTo>
                  <a:pt x="0" y="38"/>
                </a:lnTo>
                <a:lnTo>
                  <a:pt x="0" y="58"/>
                </a:lnTo>
                <a:lnTo>
                  <a:pt x="6" y="85"/>
                </a:lnTo>
                <a:lnTo>
                  <a:pt x="84" y="107"/>
                </a:lnTo>
                <a:lnTo>
                  <a:pt x="83" y="103"/>
                </a:lnTo>
                <a:lnTo>
                  <a:pt x="83" y="91"/>
                </a:lnTo>
                <a:lnTo>
                  <a:pt x="83" y="75"/>
                </a:lnTo>
                <a:lnTo>
                  <a:pt x="86" y="56"/>
                </a:lnTo>
                <a:lnTo>
                  <a:pt x="92" y="40"/>
                </a:lnTo>
                <a:lnTo>
                  <a:pt x="103" y="27"/>
                </a:lnTo>
                <a:lnTo>
                  <a:pt x="121" y="19"/>
                </a:lnTo>
                <a:lnTo>
                  <a:pt x="146" y="23"/>
                </a:lnTo>
                <a:lnTo>
                  <a:pt x="45" y="0"/>
                </a:lnTo>
                <a:close/>
              </a:path>
            </a:pathLst>
          </a:custGeom>
          <a:solidFill>
            <a:srgbClr val="F2E5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77" name="Freeform 343"/>
          <p:cNvSpPr>
            <a:spLocks/>
          </p:cNvSpPr>
          <p:nvPr/>
        </p:nvSpPr>
        <p:spPr bwMode="auto">
          <a:xfrm>
            <a:off x="6770688" y="5549900"/>
            <a:ext cx="100012" cy="25400"/>
          </a:xfrm>
          <a:custGeom>
            <a:avLst/>
            <a:gdLst>
              <a:gd name="T0" fmla="*/ 0 w 629"/>
              <a:gd name="T1" fmla="*/ 2147483647 h 182"/>
              <a:gd name="T2" fmla="*/ 2147483647 w 629"/>
              <a:gd name="T3" fmla="*/ 2147483647 h 182"/>
              <a:gd name="T4" fmla="*/ 2147483647 w 629"/>
              <a:gd name="T5" fmla="*/ 2147483647 h 182"/>
              <a:gd name="T6" fmla="*/ 2147483647 w 629"/>
              <a:gd name="T7" fmla="*/ 0 h 182"/>
              <a:gd name="T8" fmla="*/ 0 w 629"/>
              <a:gd name="T9" fmla="*/ 2147483647 h 182"/>
              <a:gd name="T10" fmla="*/ 0 60000 65536"/>
              <a:gd name="T11" fmla="*/ 0 60000 65536"/>
              <a:gd name="T12" fmla="*/ 0 60000 65536"/>
              <a:gd name="T13" fmla="*/ 0 60000 65536"/>
              <a:gd name="T14" fmla="*/ 0 60000 65536"/>
              <a:gd name="T15" fmla="*/ 0 w 629"/>
              <a:gd name="T16" fmla="*/ 0 h 182"/>
              <a:gd name="T17" fmla="*/ 629 w 629"/>
              <a:gd name="T18" fmla="*/ 182 h 182"/>
            </a:gdLst>
            <a:ahLst/>
            <a:cxnLst>
              <a:cxn ang="T10">
                <a:pos x="T0" y="T1"/>
              </a:cxn>
              <a:cxn ang="T11">
                <a:pos x="T2" y="T3"/>
              </a:cxn>
              <a:cxn ang="T12">
                <a:pos x="T4" y="T5"/>
              </a:cxn>
              <a:cxn ang="T13">
                <a:pos x="T6" y="T7"/>
              </a:cxn>
              <a:cxn ang="T14">
                <a:pos x="T8" y="T9"/>
              </a:cxn>
            </a:cxnLst>
            <a:rect l="T15" t="T16" r="T17" b="T18"/>
            <a:pathLst>
              <a:path w="629" h="182">
                <a:moveTo>
                  <a:pt x="0" y="40"/>
                </a:moveTo>
                <a:lnTo>
                  <a:pt x="601" y="182"/>
                </a:lnTo>
                <a:lnTo>
                  <a:pt x="629" y="142"/>
                </a:lnTo>
                <a:lnTo>
                  <a:pt x="29" y="0"/>
                </a:lnTo>
                <a:lnTo>
                  <a:pt x="0" y="4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78" name="Freeform 344"/>
          <p:cNvSpPr>
            <a:spLocks/>
          </p:cNvSpPr>
          <p:nvPr/>
        </p:nvSpPr>
        <p:spPr bwMode="auto">
          <a:xfrm>
            <a:off x="6770688" y="5561013"/>
            <a:ext cx="95250" cy="22225"/>
          </a:xfrm>
          <a:custGeom>
            <a:avLst/>
            <a:gdLst>
              <a:gd name="T0" fmla="*/ 0 w 606"/>
              <a:gd name="T1" fmla="*/ 2147483647 h 170"/>
              <a:gd name="T2" fmla="*/ 2147483647 w 606"/>
              <a:gd name="T3" fmla="*/ 2147483647 h 170"/>
              <a:gd name="T4" fmla="*/ 2147483647 w 606"/>
              <a:gd name="T5" fmla="*/ 2147483647 h 170"/>
              <a:gd name="T6" fmla="*/ 2147483647 w 606"/>
              <a:gd name="T7" fmla="*/ 0 h 170"/>
              <a:gd name="T8" fmla="*/ 0 w 606"/>
              <a:gd name="T9" fmla="*/ 2147483647 h 170"/>
              <a:gd name="T10" fmla="*/ 0 60000 65536"/>
              <a:gd name="T11" fmla="*/ 0 60000 65536"/>
              <a:gd name="T12" fmla="*/ 0 60000 65536"/>
              <a:gd name="T13" fmla="*/ 0 60000 65536"/>
              <a:gd name="T14" fmla="*/ 0 60000 65536"/>
              <a:gd name="T15" fmla="*/ 0 w 606"/>
              <a:gd name="T16" fmla="*/ 0 h 170"/>
              <a:gd name="T17" fmla="*/ 606 w 606"/>
              <a:gd name="T18" fmla="*/ 170 h 170"/>
            </a:gdLst>
            <a:ahLst/>
            <a:cxnLst>
              <a:cxn ang="T10">
                <a:pos x="T0" y="T1"/>
              </a:cxn>
              <a:cxn ang="T11">
                <a:pos x="T2" y="T3"/>
              </a:cxn>
              <a:cxn ang="T12">
                <a:pos x="T4" y="T5"/>
              </a:cxn>
              <a:cxn ang="T13">
                <a:pos x="T6" y="T7"/>
              </a:cxn>
              <a:cxn ang="T14">
                <a:pos x="T8" y="T9"/>
              </a:cxn>
            </a:cxnLst>
            <a:rect l="T15" t="T16" r="T17" b="T18"/>
            <a:pathLst>
              <a:path w="606" h="170">
                <a:moveTo>
                  <a:pt x="0" y="28"/>
                </a:moveTo>
                <a:lnTo>
                  <a:pt x="600" y="170"/>
                </a:lnTo>
                <a:lnTo>
                  <a:pt x="606" y="142"/>
                </a:lnTo>
                <a:lnTo>
                  <a:pt x="5" y="0"/>
                </a:lnTo>
                <a:lnTo>
                  <a:pt x="0" y="28"/>
                </a:lnTo>
                <a:close/>
              </a:path>
            </a:pathLst>
          </a:custGeom>
          <a:solidFill>
            <a:srgbClr val="F2E5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79" name="Freeform 345"/>
          <p:cNvSpPr>
            <a:spLocks/>
          </p:cNvSpPr>
          <p:nvPr/>
        </p:nvSpPr>
        <p:spPr bwMode="auto">
          <a:xfrm>
            <a:off x="6770688" y="5545138"/>
            <a:ext cx="95250" cy="22225"/>
          </a:xfrm>
          <a:custGeom>
            <a:avLst/>
            <a:gdLst>
              <a:gd name="T0" fmla="*/ 0 w 606"/>
              <a:gd name="T1" fmla="*/ 2147483647 h 170"/>
              <a:gd name="T2" fmla="*/ 2147483647 w 606"/>
              <a:gd name="T3" fmla="*/ 2147483647 h 170"/>
              <a:gd name="T4" fmla="*/ 2147483647 w 606"/>
              <a:gd name="T5" fmla="*/ 2147483647 h 170"/>
              <a:gd name="T6" fmla="*/ 2147483647 w 606"/>
              <a:gd name="T7" fmla="*/ 0 h 170"/>
              <a:gd name="T8" fmla="*/ 0 w 606"/>
              <a:gd name="T9" fmla="*/ 2147483647 h 170"/>
              <a:gd name="T10" fmla="*/ 0 60000 65536"/>
              <a:gd name="T11" fmla="*/ 0 60000 65536"/>
              <a:gd name="T12" fmla="*/ 0 60000 65536"/>
              <a:gd name="T13" fmla="*/ 0 60000 65536"/>
              <a:gd name="T14" fmla="*/ 0 60000 65536"/>
              <a:gd name="T15" fmla="*/ 0 w 606"/>
              <a:gd name="T16" fmla="*/ 0 h 170"/>
              <a:gd name="T17" fmla="*/ 606 w 606"/>
              <a:gd name="T18" fmla="*/ 170 h 170"/>
            </a:gdLst>
            <a:ahLst/>
            <a:cxnLst>
              <a:cxn ang="T10">
                <a:pos x="T0" y="T1"/>
              </a:cxn>
              <a:cxn ang="T11">
                <a:pos x="T2" y="T3"/>
              </a:cxn>
              <a:cxn ang="T12">
                <a:pos x="T4" y="T5"/>
              </a:cxn>
              <a:cxn ang="T13">
                <a:pos x="T6" y="T7"/>
              </a:cxn>
              <a:cxn ang="T14">
                <a:pos x="T8" y="T9"/>
              </a:cxn>
            </a:cxnLst>
            <a:rect l="T15" t="T16" r="T17" b="T18"/>
            <a:pathLst>
              <a:path w="606" h="170">
                <a:moveTo>
                  <a:pt x="0" y="28"/>
                </a:moveTo>
                <a:lnTo>
                  <a:pt x="600" y="170"/>
                </a:lnTo>
                <a:lnTo>
                  <a:pt x="606" y="142"/>
                </a:lnTo>
                <a:lnTo>
                  <a:pt x="5" y="0"/>
                </a:lnTo>
                <a:lnTo>
                  <a:pt x="0" y="28"/>
                </a:lnTo>
                <a:close/>
              </a:path>
            </a:pathLst>
          </a:custGeom>
          <a:solidFill>
            <a:srgbClr val="F2E5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38080" name="Group 346"/>
          <p:cNvGrpSpPr>
            <a:grpSpLocks/>
          </p:cNvGrpSpPr>
          <p:nvPr/>
        </p:nvGrpSpPr>
        <p:grpSpPr bwMode="auto">
          <a:xfrm>
            <a:off x="6189663" y="5181600"/>
            <a:ext cx="338137" cy="282575"/>
            <a:chOff x="3899" y="3264"/>
            <a:chExt cx="213" cy="178"/>
          </a:xfrm>
        </p:grpSpPr>
        <p:sp>
          <p:nvSpPr>
            <p:cNvPr id="38361" name="Freeform 347"/>
            <p:cNvSpPr>
              <a:spLocks/>
            </p:cNvSpPr>
            <p:nvPr/>
          </p:nvSpPr>
          <p:spPr bwMode="auto">
            <a:xfrm>
              <a:off x="3899" y="3264"/>
              <a:ext cx="213" cy="178"/>
            </a:xfrm>
            <a:custGeom>
              <a:avLst/>
              <a:gdLst>
                <a:gd name="T0" fmla="*/ 0 w 1913"/>
                <a:gd name="T1" fmla="*/ 0 h 1606"/>
                <a:gd name="T2" fmla="*/ 0 w 1913"/>
                <a:gd name="T3" fmla="*/ 0 h 1606"/>
                <a:gd name="T4" fmla="*/ 0 w 1913"/>
                <a:gd name="T5" fmla="*/ 0 h 1606"/>
                <a:gd name="T6" fmla="*/ 0 w 1913"/>
                <a:gd name="T7" fmla="*/ 0 h 1606"/>
                <a:gd name="T8" fmla="*/ 0 w 1913"/>
                <a:gd name="T9" fmla="*/ 0 h 1606"/>
                <a:gd name="T10" fmla="*/ 0 w 1913"/>
                <a:gd name="T11" fmla="*/ 0 h 1606"/>
                <a:gd name="T12" fmla="*/ 0 w 1913"/>
                <a:gd name="T13" fmla="*/ 0 h 1606"/>
                <a:gd name="T14" fmla="*/ 0 w 1913"/>
                <a:gd name="T15" fmla="*/ 0 h 1606"/>
                <a:gd name="T16" fmla="*/ 0 w 1913"/>
                <a:gd name="T17" fmla="*/ 0 h 1606"/>
                <a:gd name="T18" fmla="*/ 0 w 1913"/>
                <a:gd name="T19" fmla="*/ 0 h 1606"/>
                <a:gd name="T20" fmla="*/ 0 w 1913"/>
                <a:gd name="T21" fmla="*/ 0 h 1606"/>
                <a:gd name="T22" fmla="*/ 0 w 1913"/>
                <a:gd name="T23" fmla="*/ 0 h 1606"/>
                <a:gd name="T24" fmla="*/ 0 w 1913"/>
                <a:gd name="T25" fmla="*/ 0 h 1606"/>
                <a:gd name="T26" fmla="*/ 0 w 1913"/>
                <a:gd name="T27" fmla="*/ 0 h 1606"/>
                <a:gd name="T28" fmla="*/ 0 w 1913"/>
                <a:gd name="T29" fmla="*/ 0 h 1606"/>
                <a:gd name="T30" fmla="*/ 0 w 1913"/>
                <a:gd name="T31" fmla="*/ 0 h 1606"/>
                <a:gd name="T32" fmla="*/ 0 w 1913"/>
                <a:gd name="T33" fmla="*/ 0 h 1606"/>
                <a:gd name="T34" fmla="*/ 0 w 1913"/>
                <a:gd name="T35" fmla="*/ 0 h 1606"/>
                <a:gd name="T36" fmla="*/ 0 w 1913"/>
                <a:gd name="T37" fmla="*/ 0 h 1606"/>
                <a:gd name="T38" fmla="*/ 0 w 1913"/>
                <a:gd name="T39" fmla="*/ 0 h 1606"/>
                <a:gd name="T40" fmla="*/ 0 w 1913"/>
                <a:gd name="T41" fmla="*/ 0 h 1606"/>
                <a:gd name="T42" fmla="*/ 0 w 1913"/>
                <a:gd name="T43" fmla="*/ 0 h 1606"/>
                <a:gd name="T44" fmla="*/ 0 w 1913"/>
                <a:gd name="T45" fmla="*/ 0 h 1606"/>
                <a:gd name="T46" fmla="*/ 0 w 1913"/>
                <a:gd name="T47" fmla="*/ 0 h 1606"/>
                <a:gd name="T48" fmla="*/ 0 w 1913"/>
                <a:gd name="T49" fmla="*/ 0 h 1606"/>
                <a:gd name="T50" fmla="*/ 0 w 1913"/>
                <a:gd name="T51" fmla="*/ 0 h 1606"/>
                <a:gd name="T52" fmla="*/ 0 w 1913"/>
                <a:gd name="T53" fmla="*/ 0 h 1606"/>
                <a:gd name="T54" fmla="*/ 0 w 1913"/>
                <a:gd name="T55" fmla="*/ 0 h 1606"/>
                <a:gd name="T56" fmla="*/ 0 w 1913"/>
                <a:gd name="T57" fmla="*/ 0 h 1606"/>
                <a:gd name="T58" fmla="*/ 0 w 1913"/>
                <a:gd name="T59" fmla="*/ 0 h 1606"/>
                <a:gd name="T60" fmla="*/ 0 w 1913"/>
                <a:gd name="T61" fmla="*/ 0 h 1606"/>
                <a:gd name="T62" fmla="*/ 0 w 1913"/>
                <a:gd name="T63" fmla="*/ 0 h 1606"/>
                <a:gd name="T64" fmla="*/ 0 w 1913"/>
                <a:gd name="T65" fmla="*/ 0 h 1606"/>
                <a:gd name="T66" fmla="*/ 0 w 1913"/>
                <a:gd name="T67" fmla="*/ 0 h 1606"/>
                <a:gd name="T68" fmla="*/ 0 w 1913"/>
                <a:gd name="T69" fmla="*/ 0 h 1606"/>
                <a:gd name="T70" fmla="*/ 0 w 1913"/>
                <a:gd name="T71" fmla="*/ 0 h 1606"/>
                <a:gd name="T72" fmla="*/ 0 w 1913"/>
                <a:gd name="T73" fmla="*/ 0 h 1606"/>
                <a:gd name="T74" fmla="*/ 0 w 1913"/>
                <a:gd name="T75" fmla="*/ 0 h 1606"/>
                <a:gd name="T76" fmla="*/ 0 w 1913"/>
                <a:gd name="T77" fmla="*/ 0 h 160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13"/>
                <a:gd name="T118" fmla="*/ 0 h 1606"/>
                <a:gd name="T119" fmla="*/ 1913 w 1913"/>
                <a:gd name="T120" fmla="*/ 1606 h 160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13" h="1606">
                  <a:moveTo>
                    <a:pt x="518" y="213"/>
                  </a:moveTo>
                  <a:lnTo>
                    <a:pt x="539" y="115"/>
                  </a:lnTo>
                  <a:lnTo>
                    <a:pt x="540" y="115"/>
                  </a:lnTo>
                  <a:lnTo>
                    <a:pt x="544" y="114"/>
                  </a:lnTo>
                  <a:lnTo>
                    <a:pt x="549" y="112"/>
                  </a:lnTo>
                  <a:lnTo>
                    <a:pt x="555" y="110"/>
                  </a:lnTo>
                  <a:lnTo>
                    <a:pt x="564" y="107"/>
                  </a:lnTo>
                  <a:lnTo>
                    <a:pt x="574" y="103"/>
                  </a:lnTo>
                  <a:lnTo>
                    <a:pt x="586" y="100"/>
                  </a:lnTo>
                  <a:lnTo>
                    <a:pt x="602" y="95"/>
                  </a:lnTo>
                  <a:lnTo>
                    <a:pt x="618" y="90"/>
                  </a:lnTo>
                  <a:lnTo>
                    <a:pt x="636" y="85"/>
                  </a:lnTo>
                  <a:lnTo>
                    <a:pt x="656" y="80"/>
                  </a:lnTo>
                  <a:lnTo>
                    <a:pt x="679" y="75"/>
                  </a:lnTo>
                  <a:lnTo>
                    <a:pt x="703" y="70"/>
                  </a:lnTo>
                  <a:lnTo>
                    <a:pt x="730" y="64"/>
                  </a:lnTo>
                  <a:lnTo>
                    <a:pt x="758" y="58"/>
                  </a:lnTo>
                  <a:lnTo>
                    <a:pt x="789" y="52"/>
                  </a:lnTo>
                  <a:lnTo>
                    <a:pt x="820" y="46"/>
                  </a:lnTo>
                  <a:lnTo>
                    <a:pt x="855" y="41"/>
                  </a:lnTo>
                  <a:lnTo>
                    <a:pt x="892" y="36"/>
                  </a:lnTo>
                  <a:lnTo>
                    <a:pt x="929" y="31"/>
                  </a:lnTo>
                  <a:lnTo>
                    <a:pt x="970" y="26"/>
                  </a:lnTo>
                  <a:lnTo>
                    <a:pt x="1013" y="21"/>
                  </a:lnTo>
                  <a:lnTo>
                    <a:pt x="1056" y="17"/>
                  </a:lnTo>
                  <a:lnTo>
                    <a:pt x="1103" y="13"/>
                  </a:lnTo>
                  <a:lnTo>
                    <a:pt x="1152" y="10"/>
                  </a:lnTo>
                  <a:lnTo>
                    <a:pt x="1202" y="6"/>
                  </a:lnTo>
                  <a:lnTo>
                    <a:pt x="1255" y="3"/>
                  </a:lnTo>
                  <a:lnTo>
                    <a:pt x="1309" y="1"/>
                  </a:lnTo>
                  <a:lnTo>
                    <a:pt x="1366" y="0"/>
                  </a:lnTo>
                  <a:lnTo>
                    <a:pt x="1425" y="0"/>
                  </a:lnTo>
                  <a:lnTo>
                    <a:pt x="1485" y="0"/>
                  </a:lnTo>
                  <a:lnTo>
                    <a:pt x="1548" y="1"/>
                  </a:lnTo>
                  <a:lnTo>
                    <a:pt x="1616" y="39"/>
                  </a:lnTo>
                  <a:lnTo>
                    <a:pt x="1601" y="221"/>
                  </a:lnTo>
                  <a:lnTo>
                    <a:pt x="1606" y="223"/>
                  </a:lnTo>
                  <a:lnTo>
                    <a:pt x="1620" y="230"/>
                  </a:lnTo>
                  <a:lnTo>
                    <a:pt x="1640" y="243"/>
                  </a:lnTo>
                  <a:lnTo>
                    <a:pt x="1663" y="260"/>
                  </a:lnTo>
                  <a:lnTo>
                    <a:pt x="1688" y="284"/>
                  </a:lnTo>
                  <a:lnTo>
                    <a:pt x="1709" y="312"/>
                  </a:lnTo>
                  <a:lnTo>
                    <a:pt x="1726" y="347"/>
                  </a:lnTo>
                  <a:lnTo>
                    <a:pt x="1736" y="388"/>
                  </a:lnTo>
                  <a:lnTo>
                    <a:pt x="1891" y="528"/>
                  </a:lnTo>
                  <a:lnTo>
                    <a:pt x="1849" y="898"/>
                  </a:lnTo>
                  <a:lnTo>
                    <a:pt x="1601" y="1023"/>
                  </a:lnTo>
                  <a:lnTo>
                    <a:pt x="1895" y="1110"/>
                  </a:lnTo>
                  <a:lnTo>
                    <a:pt x="1897" y="1114"/>
                  </a:lnTo>
                  <a:lnTo>
                    <a:pt x="1902" y="1125"/>
                  </a:lnTo>
                  <a:lnTo>
                    <a:pt x="1907" y="1143"/>
                  </a:lnTo>
                  <a:lnTo>
                    <a:pt x="1912" y="1166"/>
                  </a:lnTo>
                  <a:lnTo>
                    <a:pt x="1913" y="1195"/>
                  </a:lnTo>
                  <a:lnTo>
                    <a:pt x="1911" y="1229"/>
                  </a:lnTo>
                  <a:lnTo>
                    <a:pt x="1901" y="1266"/>
                  </a:lnTo>
                  <a:lnTo>
                    <a:pt x="1884" y="1307"/>
                  </a:lnTo>
                  <a:lnTo>
                    <a:pt x="1107" y="1606"/>
                  </a:lnTo>
                  <a:lnTo>
                    <a:pt x="0" y="1258"/>
                  </a:lnTo>
                  <a:lnTo>
                    <a:pt x="19" y="1217"/>
                  </a:lnTo>
                  <a:lnTo>
                    <a:pt x="188" y="1159"/>
                  </a:lnTo>
                  <a:lnTo>
                    <a:pt x="188" y="221"/>
                  </a:lnTo>
                  <a:lnTo>
                    <a:pt x="189" y="220"/>
                  </a:lnTo>
                  <a:lnTo>
                    <a:pt x="193" y="217"/>
                  </a:lnTo>
                  <a:lnTo>
                    <a:pt x="198" y="214"/>
                  </a:lnTo>
                  <a:lnTo>
                    <a:pt x="207" y="209"/>
                  </a:lnTo>
                  <a:lnTo>
                    <a:pt x="218" y="203"/>
                  </a:lnTo>
                  <a:lnTo>
                    <a:pt x="230" y="197"/>
                  </a:lnTo>
                  <a:lnTo>
                    <a:pt x="245" y="191"/>
                  </a:lnTo>
                  <a:lnTo>
                    <a:pt x="262" y="184"/>
                  </a:lnTo>
                  <a:lnTo>
                    <a:pt x="281" y="179"/>
                  </a:lnTo>
                  <a:lnTo>
                    <a:pt x="302" y="175"/>
                  </a:lnTo>
                  <a:lnTo>
                    <a:pt x="326" y="173"/>
                  </a:lnTo>
                  <a:lnTo>
                    <a:pt x="350" y="171"/>
                  </a:lnTo>
                  <a:lnTo>
                    <a:pt x="378" y="172"/>
                  </a:lnTo>
                  <a:lnTo>
                    <a:pt x="407" y="175"/>
                  </a:lnTo>
                  <a:lnTo>
                    <a:pt x="439" y="181"/>
                  </a:lnTo>
                  <a:lnTo>
                    <a:pt x="471" y="191"/>
                  </a:lnTo>
                  <a:lnTo>
                    <a:pt x="518" y="213"/>
                  </a:lnTo>
                  <a:close/>
                </a:path>
              </a:pathLst>
            </a:cu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62" name="Freeform 348"/>
            <p:cNvSpPr>
              <a:spLocks/>
            </p:cNvSpPr>
            <p:nvPr/>
          </p:nvSpPr>
          <p:spPr bwMode="auto">
            <a:xfrm>
              <a:off x="3977" y="3278"/>
              <a:ext cx="68" cy="78"/>
            </a:xfrm>
            <a:custGeom>
              <a:avLst/>
              <a:gdLst>
                <a:gd name="T0" fmla="*/ 0 w 614"/>
                <a:gd name="T1" fmla="*/ 0 h 697"/>
                <a:gd name="T2" fmla="*/ 0 w 614"/>
                <a:gd name="T3" fmla="*/ 0 h 697"/>
                <a:gd name="T4" fmla="*/ 0 w 614"/>
                <a:gd name="T5" fmla="*/ 0 h 697"/>
                <a:gd name="T6" fmla="*/ 0 w 614"/>
                <a:gd name="T7" fmla="*/ 0 h 697"/>
                <a:gd name="T8" fmla="*/ 0 w 614"/>
                <a:gd name="T9" fmla="*/ 0 h 697"/>
                <a:gd name="T10" fmla="*/ 0 w 614"/>
                <a:gd name="T11" fmla="*/ 0 h 697"/>
                <a:gd name="T12" fmla="*/ 0 w 614"/>
                <a:gd name="T13" fmla="*/ 0 h 697"/>
                <a:gd name="T14" fmla="*/ 0 w 614"/>
                <a:gd name="T15" fmla="*/ 0 h 697"/>
                <a:gd name="T16" fmla="*/ 0 w 614"/>
                <a:gd name="T17" fmla="*/ 0 h 697"/>
                <a:gd name="T18" fmla="*/ 0 w 614"/>
                <a:gd name="T19" fmla="*/ 0 h 697"/>
                <a:gd name="T20" fmla="*/ 0 w 614"/>
                <a:gd name="T21" fmla="*/ 0 h 697"/>
                <a:gd name="T22" fmla="*/ 0 w 614"/>
                <a:gd name="T23" fmla="*/ 0 h 697"/>
                <a:gd name="T24" fmla="*/ 0 w 614"/>
                <a:gd name="T25" fmla="*/ 0 h 697"/>
                <a:gd name="T26" fmla="*/ 0 w 614"/>
                <a:gd name="T27" fmla="*/ 0 h 697"/>
                <a:gd name="T28" fmla="*/ 0 w 614"/>
                <a:gd name="T29" fmla="*/ 0 h 697"/>
                <a:gd name="T30" fmla="*/ 0 w 614"/>
                <a:gd name="T31" fmla="*/ 0 h 697"/>
                <a:gd name="T32" fmla="*/ 0 w 614"/>
                <a:gd name="T33" fmla="*/ 0 h 697"/>
                <a:gd name="T34" fmla="*/ 0 w 614"/>
                <a:gd name="T35" fmla="*/ 0 h 697"/>
                <a:gd name="T36" fmla="*/ 0 w 614"/>
                <a:gd name="T37" fmla="*/ 0 h 697"/>
                <a:gd name="T38" fmla="*/ 0 w 614"/>
                <a:gd name="T39" fmla="*/ 0 h 697"/>
                <a:gd name="T40" fmla="*/ 0 w 614"/>
                <a:gd name="T41" fmla="*/ 0 h 697"/>
                <a:gd name="T42" fmla="*/ 0 w 614"/>
                <a:gd name="T43" fmla="*/ 0 h 697"/>
                <a:gd name="T44" fmla="*/ 0 w 614"/>
                <a:gd name="T45" fmla="*/ 0 h 697"/>
                <a:gd name="T46" fmla="*/ 0 w 614"/>
                <a:gd name="T47" fmla="*/ 0 h 697"/>
                <a:gd name="T48" fmla="*/ 0 w 614"/>
                <a:gd name="T49" fmla="*/ 0 h 697"/>
                <a:gd name="T50" fmla="*/ 0 w 614"/>
                <a:gd name="T51" fmla="*/ 0 h 697"/>
                <a:gd name="T52" fmla="*/ 0 w 614"/>
                <a:gd name="T53" fmla="*/ 0 h 697"/>
                <a:gd name="T54" fmla="*/ 0 w 614"/>
                <a:gd name="T55" fmla="*/ 0 h 697"/>
                <a:gd name="T56" fmla="*/ 0 w 614"/>
                <a:gd name="T57" fmla="*/ 0 h 697"/>
                <a:gd name="T58" fmla="*/ 0 w 614"/>
                <a:gd name="T59" fmla="*/ 0 h 697"/>
                <a:gd name="T60" fmla="*/ 0 w 614"/>
                <a:gd name="T61" fmla="*/ 0 h 697"/>
                <a:gd name="T62" fmla="*/ 0 w 614"/>
                <a:gd name="T63" fmla="*/ 0 h 697"/>
                <a:gd name="T64" fmla="*/ 0 w 614"/>
                <a:gd name="T65" fmla="*/ 0 h 697"/>
                <a:gd name="T66" fmla="*/ 0 w 614"/>
                <a:gd name="T67" fmla="*/ 0 h 697"/>
                <a:gd name="T68" fmla="*/ 0 w 614"/>
                <a:gd name="T69" fmla="*/ 0 h 697"/>
                <a:gd name="T70" fmla="*/ 0 w 614"/>
                <a:gd name="T71" fmla="*/ 0 h 697"/>
                <a:gd name="T72" fmla="*/ 0 w 614"/>
                <a:gd name="T73" fmla="*/ 0 h 697"/>
                <a:gd name="T74" fmla="*/ 0 w 614"/>
                <a:gd name="T75" fmla="*/ 0 h 697"/>
                <a:gd name="T76" fmla="*/ 0 w 614"/>
                <a:gd name="T77" fmla="*/ 0 h 697"/>
                <a:gd name="T78" fmla="*/ 0 w 614"/>
                <a:gd name="T79" fmla="*/ 0 h 697"/>
                <a:gd name="T80" fmla="*/ 0 w 614"/>
                <a:gd name="T81" fmla="*/ 0 h 697"/>
                <a:gd name="T82" fmla="*/ 0 w 614"/>
                <a:gd name="T83" fmla="*/ 0 h 697"/>
                <a:gd name="T84" fmla="*/ 0 w 614"/>
                <a:gd name="T85" fmla="*/ 0 h 697"/>
                <a:gd name="T86" fmla="*/ 0 w 614"/>
                <a:gd name="T87" fmla="*/ 0 h 697"/>
                <a:gd name="T88" fmla="*/ 0 w 614"/>
                <a:gd name="T89" fmla="*/ 0 h 697"/>
                <a:gd name="T90" fmla="*/ 0 w 614"/>
                <a:gd name="T91" fmla="*/ 0 h 697"/>
                <a:gd name="T92" fmla="*/ 0 w 614"/>
                <a:gd name="T93" fmla="*/ 0 h 697"/>
                <a:gd name="T94" fmla="*/ 0 w 614"/>
                <a:gd name="T95" fmla="*/ 0 h 697"/>
                <a:gd name="T96" fmla="*/ 0 w 614"/>
                <a:gd name="T97" fmla="*/ 0 h 6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14"/>
                <a:gd name="T148" fmla="*/ 0 h 697"/>
                <a:gd name="T149" fmla="*/ 614 w 614"/>
                <a:gd name="T150" fmla="*/ 697 h 69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14" h="697">
                  <a:moveTo>
                    <a:pt x="609" y="26"/>
                  </a:moveTo>
                  <a:lnTo>
                    <a:pt x="606" y="25"/>
                  </a:lnTo>
                  <a:lnTo>
                    <a:pt x="596" y="23"/>
                  </a:lnTo>
                  <a:lnTo>
                    <a:pt x="581" y="18"/>
                  </a:lnTo>
                  <a:lnTo>
                    <a:pt x="559" y="14"/>
                  </a:lnTo>
                  <a:lnTo>
                    <a:pt x="534" y="10"/>
                  </a:lnTo>
                  <a:lnTo>
                    <a:pt x="503" y="6"/>
                  </a:lnTo>
                  <a:lnTo>
                    <a:pt x="469" y="3"/>
                  </a:lnTo>
                  <a:lnTo>
                    <a:pt x="430" y="1"/>
                  </a:lnTo>
                  <a:lnTo>
                    <a:pt x="388" y="0"/>
                  </a:lnTo>
                  <a:lnTo>
                    <a:pt x="344" y="2"/>
                  </a:lnTo>
                  <a:lnTo>
                    <a:pt x="297" y="6"/>
                  </a:lnTo>
                  <a:lnTo>
                    <a:pt x="247" y="14"/>
                  </a:lnTo>
                  <a:lnTo>
                    <a:pt x="197" y="25"/>
                  </a:lnTo>
                  <a:lnTo>
                    <a:pt x="145" y="40"/>
                  </a:lnTo>
                  <a:lnTo>
                    <a:pt x="92" y="58"/>
                  </a:lnTo>
                  <a:lnTo>
                    <a:pt x="39" y="83"/>
                  </a:lnTo>
                  <a:lnTo>
                    <a:pt x="35" y="96"/>
                  </a:lnTo>
                  <a:lnTo>
                    <a:pt x="26" y="134"/>
                  </a:lnTo>
                  <a:lnTo>
                    <a:pt x="15" y="192"/>
                  </a:lnTo>
                  <a:lnTo>
                    <a:pt x="5" y="268"/>
                  </a:lnTo>
                  <a:lnTo>
                    <a:pt x="0" y="358"/>
                  </a:lnTo>
                  <a:lnTo>
                    <a:pt x="4" y="459"/>
                  </a:lnTo>
                  <a:lnTo>
                    <a:pt x="19" y="568"/>
                  </a:lnTo>
                  <a:lnTo>
                    <a:pt x="50" y="679"/>
                  </a:lnTo>
                  <a:lnTo>
                    <a:pt x="54" y="679"/>
                  </a:lnTo>
                  <a:lnTo>
                    <a:pt x="62" y="678"/>
                  </a:lnTo>
                  <a:lnTo>
                    <a:pt x="75" y="676"/>
                  </a:lnTo>
                  <a:lnTo>
                    <a:pt x="93" y="675"/>
                  </a:lnTo>
                  <a:lnTo>
                    <a:pt x="117" y="673"/>
                  </a:lnTo>
                  <a:lnTo>
                    <a:pt x="144" y="671"/>
                  </a:lnTo>
                  <a:lnTo>
                    <a:pt x="177" y="670"/>
                  </a:lnTo>
                  <a:lnTo>
                    <a:pt x="212" y="669"/>
                  </a:lnTo>
                  <a:lnTo>
                    <a:pt x="252" y="668"/>
                  </a:lnTo>
                  <a:lnTo>
                    <a:pt x="295" y="669"/>
                  </a:lnTo>
                  <a:lnTo>
                    <a:pt x="342" y="670"/>
                  </a:lnTo>
                  <a:lnTo>
                    <a:pt x="391" y="672"/>
                  </a:lnTo>
                  <a:lnTo>
                    <a:pt x="443" y="676"/>
                  </a:lnTo>
                  <a:lnTo>
                    <a:pt x="498" y="681"/>
                  </a:lnTo>
                  <a:lnTo>
                    <a:pt x="555" y="688"/>
                  </a:lnTo>
                  <a:lnTo>
                    <a:pt x="614" y="697"/>
                  </a:lnTo>
                  <a:lnTo>
                    <a:pt x="611" y="676"/>
                  </a:lnTo>
                  <a:lnTo>
                    <a:pt x="605" y="621"/>
                  </a:lnTo>
                  <a:lnTo>
                    <a:pt x="596" y="538"/>
                  </a:lnTo>
                  <a:lnTo>
                    <a:pt x="589" y="438"/>
                  </a:lnTo>
                  <a:lnTo>
                    <a:pt x="584" y="327"/>
                  </a:lnTo>
                  <a:lnTo>
                    <a:pt x="584" y="217"/>
                  </a:lnTo>
                  <a:lnTo>
                    <a:pt x="592" y="114"/>
                  </a:lnTo>
                  <a:lnTo>
                    <a:pt x="609" y="2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63" name="Freeform 349"/>
            <p:cNvSpPr>
              <a:spLocks/>
            </p:cNvSpPr>
            <p:nvPr/>
          </p:nvSpPr>
          <p:spPr bwMode="auto">
            <a:xfrm>
              <a:off x="3984" y="3299"/>
              <a:ext cx="113" cy="77"/>
            </a:xfrm>
            <a:custGeom>
              <a:avLst/>
              <a:gdLst>
                <a:gd name="T0" fmla="*/ 0 w 1014"/>
                <a:gd name="T1" fmla="*/ 0 h 693"/>
                <a:gd name="T2" fmla="*/ 0 w 1014"/>
                <a:gd name="T3" fmla="*/ 0 h 693"/>
                <a:gd name="T4" fmla="*/ 0 w 1014"/>
                <a:gd name="T5" fmla="*/ 0 h 693"/>
                <a:gd name="T6" fmla="*/ 0 w 1014"/>
                <a:gd name="T7" fmla="*/ 0 h 693"/>
                <a:gd name="T8" fmla="*/ 0 w 1014"/>
                <a:gd name="T9" fmla="*/ 0 h 693"/>
                <a:gd name="T10" fmla="*/ 0 w 1014"/>
                <a:gd name="T11" fmla="*/ 0 h 693"/>
                <a:gd name="T12" fmla="*/ 0 w 1014"/>
                <a:gd name="T13" fmla="*/ 0 h 693"/>
                <a:gd name="T14" fmla="*/ 0 w 1014"/>
                <a:gd name="T15" fmla="*/ 0 h 693"/>
                <a:gd name="T16" fmla="*/ 0 w 1014"/>
                <a:gd name="T17" fmla="*/ 0 h 693"/>
                <a:gd name="T18" fmla="*/ 0 w 1014"/>
                <a:gd name="T19" fmla="*/ 0 h 693"/>
                <a:gd name="T20" fmla="*/ 0 w 1014"/>
                <a:gd name="T21" fmla="*/ 0 h 693"/>
                <a:gd name="T22" fmla="*/ 0 w 1014"/>
                <a:gd name="T23" fmla="*/ 0 h 693"/>
                <a:gd name="T24" fmla="*/ 0 w 1014"/>
                <a:gd name="T25" fmla="*/ 0 h 693"/>
                <a:gd name="T26" fmla="*/ 0 w 1014"/>
                <a:gd name="T27" fmla="*/ 0 h 693"/>
                <a:gd name="T28" fmla="*/ 0 w 1014"/>
                <a:gd name="T29" fmla="*/ 0 h 693"/>
                <a:gd name="T30" fmla="*/ 0 w 1014"/>
                <a:gd name="T31" fmla="*/ 0 h 693"/>
                <a:gd name="T32" fmla="*/ 0 w 1014"/>
                <a:gd name="T33" fmla="*/ 0 h 693"/>
                <a:gd name="T34" fmla="*/ 0 w 1014"/>
                <a:gd name="T35" fmla="*/ 0 h 693"/>
                <a:gd name="T36" fmla="*/ 0 w 1014"/>
                <a:gd name="T37" fmla="*/ 0 h 693"/>
                <a:gd name="T38" fmla="*/ 0 w 1014"/>
                <a:gd name="T39" fmla="*/ 0 h 693"/>
                <a:gd name="T40" fmla="*/ 0 w 1014"/>
                <a:gd name="T41" fmla="*/ 0 h 693"/>
                <a:gd name="T42" fmla="*/ 0 w 1014"/>
                <a:gd name="T43" fmla="*/ 0 h 693"/>
                <a:gd name="T44" fmla="*/ 0 w 1014"/>
                <a:gd name="T45" fmla="*/ 0 h 693"/>
                <a:gd name="T46" fmla="*/ 0 w 1014"/>
                <a:gd name="T47" fmla="*/ 0 h 693"/>
                <a:gd name="T48" fmla="*/ 0 w 1014"/>
                <a:gd name="T49" fmla="*/ 0 h 693"/>
                <a:gd name="T50" fmla="*/ 0 w 1014"/>
                <a:gd name="T51" fmla="*/ 0 h 693"/>
                <a:gd name="T52" fmla="*/ 0 w 1014"/>
                <a:gd name="T53" fmla="*/ 0 h 693"/>
                <a:gd name="T54" fmla="*/ 0 w 1014"/>
                <a:gd name="T55" fmla="*/ 0 h 693"/>
                <a:gd name="T56" fmla="*/ 0 w 1014"/>
                <a:gd name="T57" fmla="*/ 0 h 693"/>
                <a:gd name="T58" fmla="*/ 0 w 1014"/>
                <a:gd name="T59" fmla="*/ 0 h 693"/>
                <a:gd name="T60" fmla="*/ 0 w 1014"/>
                <a:gd name="T61" fmla="*/ 0 h 693"/>
                <a:gd name="T62" fmla="*/ 0 w 1014"/>
                <a:gd name="T63" fmla="*/ 0 h 693"/>
                <a:gd name="T64" fmla="*/ 0 w 1014"/>
                <a:gd name="T65" fmla="*/ 0 h 693"/>
                <a:gd name="T66" fmla="*/ 0 w 1014"/>
                <a:gd name="T67" fmla="*/ 0 h 693"/>
                <a:gd name="T68" fmla="*/ 0 w 1014"/>
                <a:gd name="T69" fmla="*/ 0 h 693"/>
                <a:gd name="T70" fmla="*/ 0 w 1014"/>
                <a:gd name="T71" fmla="*/ 0 h 693"/>
                <a:gd name="T72" fmla="*/ 0 w 1014"/>
                <a:gd name="T73" fmla="*/ 0 h 693"/>
                <a:gd name="T74" fmla="*/ 0 w 1014"/>
                <a:gd name="T75" fmla="*/ 0 h 693"/>
                <a:gd name="T76" fmla="*/ 0 w 1014"/>
                <a:gd name="T77" fmla="*/ 0 h 693"/>
                <a:gd name="T78" fmla="*/ 0 w 1014"/>
                <a:gd name="T79" fmla="*/ 0 h 693"/>
                <a:gd name="T80" fmla="*/ 0 w 1014"/>
                <a:gd name="T81" fmla="*/ 0 h 693"/>
                <a:gd name="T82" fmla="*/ 0 w 1014"/>
                <a:gd name="T83" fmla="*/ 0 h 693"/>
                <a:gd name="T84" fmla="*/ 0 w 1014"/>
                <a:gd name="T85" fmla="*/ 0 h 693"/>
                <a:gd name="T86" fmla="*/ 0 w 1014"/>
                <a:gd name="T87" fmla="*/ 0 h 693"/>
                <a:gd name="T88" fmla="*/ 0 w 1014"/>
                <a:gd name="T89" fmla="*/ 0 h 693"/>
                <a:gd name="T90" fmla="*/ 0 w 1014"/>
                <a:gd name="T91" fmla="*/ 0 h 693"/>
                <a:gd name="T92" fmla="*/ 0 w 1014"/>
                <a:gd name="T93" fmla="*/ 0 h 693"/>
                <a:gd name="T94" fmla="*/ 0 w 1014"/>
                <a:gd name="T95" fmla="*/ 0 h 693"/>
                <a:gd name="T96" fmla="*/ 0 w 1014"/>
                <a:gd name="T97" fmla="*/ 0 h 693"/>
                <a:gd name="T98" fmla="*/ 0 w 1014"/>
                <a:gd name="T99" fmla="*/ 0 h 693"/>
                <a:gd name="T100" fmla="*/ 0 w 1014"/>
                <a:gd name="T101" fmla="*/ 0 h 693"/>
                <a:gd name="T102" fmla="*/ 0 w 1014"/>
                <a:gd name="T103" fmla="*/ 0 h 693"/>
                <a:gd name="T104" fmla="*/ 0 w 1014"/>
                <a:gd name="T105" fmla="*/ 0 h 693"/>
                <a:gd name="T106" fmla="*/ 0 w 1014"/>
                <a:gd name="T107" fmla="*/ 0 h 6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14"/>
                <a:gd name="T163" fmla="*/ 0 h 693"/>
                <a:gd name="T164" fmla="*/ 1014 w 1014"/>
                <a:gd name="T165" fmla="*/ 693 h 6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14" h="693">
                  <a:moveTo>
                    <a:pt x="6" y="523"/>
                  </a:moveTo>
                  <a:lnTo>
                    <a:pt x="0" y="608"/>
                  </a:lnTo>
                  <a:lnTo>
                    <a:pt x="660" y="693"/>
                  </a:lnTo>
                  <a:lnTo>
                    <a:pt x="665" y="691"/>
                  </a:lnTo>
                  <a:lnTo>
                    <a:pt x="679" y="683"/>
                  </a:lnTo>
                  <a:lnTo>
                    <a:pt x="700" y="672"/>
                  </a:lnTo>
                  <a:lnTo>
                    <a:pt x="726" y="657"/>
                  </a:lnTo>
                  <a:lnTo>
                    <a:pt x="758" y="636"/>
                  </a:lnTo>
                  <a:lnTo>
                    <a:pt x="793" y="611"/>
                  </a:lnTo>
                  <a:lnTo>
                    <a:pt x="829" y="581"/>
                  </a:lnTo>
                  <a:lnTo>
                    <a:pt x="866" y="546"/>
                  </a:lnTo>
                  <a:lnTo>
                    <a:pt x="902" y="508"/>
                  </a:lnTo>
                  <a:lnTo>
                    <a:pt x="935" y="465"/>
                  </a:lnTo>
                  <a:lnTo>
                    <a:pt x="964" y="416"/>
                  </a:lnTo>
                  <a:lnTo>
                    <a:pt x="987" y="362"/>
                  </a:lnTo>
                  <a:lnTo>
                    <a:pt x="1004" y="305"/>
                  </a:lnTo>
                  <a:lnTo>
                    <a:pt x="1014" y="242"/>
                  </a:lnTo>
                  <a:lnTo>
                    <a:pt x="1012" y="175"/>
                  </a:lnTo>
                  <a:lnTo>
                    <a:pt x="1000" y="103"/>
                  </a:lnTo>
                  <a:lnTo>
                    <a:pt x="998" y="98"/>
                  </a:lnTo>
                  <a:lnTo>
                    <a:pt x="992" y="87"/>
                  </a:lnTo>
                  <a:lnTo>
                    <a:pt x="981" y="72"/>
                  </a:lnTo>
                  <a:lnTo>
                    <a:pt x="967" y="53"/>
                  </a:lnTo>
                  <a:lnTo>
                    <a:pt x="948" y="35"/>
                  </a:lnTo>
                  <a:lnTo>
                    <a:pt x="926" y="19"/>
                  </a:lnTo>
                  <a:lnTo>
                    <a:pt x="900" y="6"/>
                  </a:lnTo>
                  <a:lnTo>
                    <a:pt x="870" y="0"/>
                  </a:lnTo>
                  <a:lnTo>
                    <a:pt x="874" y="12"/>
                  </a:lnTo>
                  <a:lnTo>
                    <a:pt x="884" y="41"/>
                  </a:lnTo>
                  <a:lnTo>
                    <a:pt x="896" y="89"/>
                  </a:lnTo>
                  <a:lnTo>
                    <a:pt x="907" y="151"/>
                  </a:lnTo>
                  <a:lnTo>
                    <a:pt x="910" y="225"/>
                  </a:lnTo>
                  <a:lnTo>
                    <a:pt x="902" y="307"/>
                  </a:lnTo>
                  <a:lnTo>
                    <a:pt x="878" y="396"/>
                  </a:lnTo>
                  <a:lnTo>
                    <a:pt x="836" y="489"/>
                  </a:lnTo>
                  <a:lnTo>
                    <a:pt x="835" y="490"/>
                  </a:lnTo>
                  <a:lnTo>
                    <a:pt x="831" y="493"/>
                  </a:lnTo>
                  <a:lnTo>
                    <a:pt x="825" y="498"/>
                  </a:lnTo>
                  <a:lnTo>
                    <a:pt x="816" y="506"/>
                  </a:lnTo>
                  <a:lnTo>
                    <a:pt x="805" y="513"/>
                  </a:lnTo>
                  <a:lnTo>
                    <a:pt x="792" y="521"/>
                  </a:lnTo>
                  <a:lnTo>
                    <a:pt x="775" y="529"/>
                  </a:lnTo>
                  <a:lnTo>
                    <a:pt x="757" y="537"/>
                  </a:lnTo>
                  <a:lnTo>
                    <a:pt x="737" y="544"/>
                  </a:lnTo>
                  <a:lnTo>
                    <a:pt x="713" y="552"/>
                  </a:lnTo>
                  <a:lnTo>
                    <a:pt x="688" y="557"/>
                  </a:lnTo>
                  <a:lnTo>
                    <a:pt x="659" y="561"/>
                  </a:lnTo>
                  <a:lnTo>
                    <a:pt x="630" y="562"/>
                  </a:lnTo>
                  <a:lnTo>
                    <a:pt x="597" y="561"/>
                  </a:lnTo>
                  <a:lnTo>
                    <a:pt x="562" y="558"/>
                  </a:lnTo>
                  <a:lnTo>
                    <a:pt x="525" y="551"/>
                  </a:lnTo>
                  <a:lnTo>
                    <a:pt x="525" y="642"/>
                  </a:lnTo>
                  <a:lnTo>
                    <a:pt x="23" y="590"/>
                  </a:lnTo>
                  <a:lnTo>
                    <a:pt x="6" y="523"/>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64" name="Freeform 350"/>
            <p:cNvSpPr>
              <a:spLocks/>
            </p:cNvSpPr>
            <p:nvPr/>
          </p:nvSpPr>
          <p:spPr bwMode="auto">
            <a:xfrm>
              <a:off x="3970" y="3375"/>
              <a:ext cx="83" cy="27"/>
            </a:xfrm>
            <a:custGeom>
              <a:avLst/>
              <a:gdLst>
                <a:gd name="T0" fmla="*/ 0 w 745"/>
                <a:gd name="T1" fmla="*/ 0 h 240"/>
                <a:gd name="T2" fmla="*/ 0 w 745"/>
                <a:gd name="T3" fmla="*/ 0 h 240"/>
                <a:gd name="T4" fmla="*/ 0 w 745"/>
                <a:gd name="T5" fmla="*/ 0 h 240"/>
                <a:gd name="T6" fmla="*/ 0 w 745"/>
                <a:gd name="T7" fmla="*/ 0 h 240"/>
                <a:gd name="T8" fmla="*/ 0 w 745"/>
                <a:gd name="T9" fmla="*/ 0 h 240"/>
                <a:gd name="T10" fmla="*/ 0 60000 65536"/>
                <a:gd name="T11" fmla="*/ 0 60000 65536"/>
                <a:gd name="T12" fmla="*/ 0 60000 65536"/>
                <a:gd name="T13" fmla="*/ 0 60000 65536"/>
                <a:gd name="T14" fmla="*/ 0 60000 65536"/>
                <a:gd name="T15" fmla="*/ 0 w 745"/>
                <a:gd name="T16" fmla="*/ 0 h 240"/>
                <a:gd name="T17" fmla="*/ 745 w 745"/>
                <a:gd name="T18" fmla="*/ 240 h 240"/>
              </a:gdLst>
              <a:ahLst/>
              <a:cxnLst>
                <a:cxn ang="T10">
                  <a:pos x="T0" y="T1"/>
                </a:cxn>
                <a:cxn ang="T11">
                  <a:pos x="T2" y="T3"/>
                </a:cxn>
                <a:cxn ang="T12">
                  <a:pos x="T4" y="T5"/>
                </a:cxn>
                <a:cxn ang="T13">
                  <a:pos x="T6" y="T7"/>
                </a:cxn>
                <a:cxn ang="T14">
                  <a:pos x="T8" y="T9"/>
                </a:cxn>
              </a:cxnLst>
              <a:rect l="T15" t="T16" r="T17" b="T18"/>
              <a:pathLst>
                <a:path w="745" h="240">
                  <a:moveTo>
                    <a:pt x="745" y="86"/>
                  </a:moveTo>
                  <a:lnTo>
                    <a:pt x="11" y="0"/>
                  </a:lnTo>
                  <a:lnTo>
                    <a:pt x="0" y="86"/>
                  </a:lnTo>
                  <a:lnTo>
                    <a:pt x="722" y="240"/>
                  </a:lnTo>
                  <a:lnTo>
                    <a:pt x="745" y="8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65" name="Freeform 351"/>
            <p:cNvSpPr>
              <a:spLocks/>
            </p:cNvSpPr>
            <p:nvPr/>
          </p:nvSpPr>
          <p:spPr bwMode="auto">
            <a:xfrm>
              <a:off x="4011" y="3384"/>
              <a:ext cx="36" cy="12"/>
            </a:xfrm>
            <a:custGeom>
              <a:avLst/>
              <a:gdLst>
                <a:gd name="T0" fmla="*/ 0 w 319"/>
                <a:gd name="T1" fmla="*/ 0 h 109"/>
                <a:gd name="T2" fmla="*/ 0 w 319"/>
                <a:gd name="T3" fmla="*/ 0 h 109"/>
                <a:gd name="T4" fmla="*/ 0 w 319"/>
                <a:gd name="T5" fmla="*/ 0 h 109"/>
                <a:gd name="T6" fmla="*/ 0 w 319"/>
                <a:gd name="T7" fmla="*/ 0 h 109"/>
                <a:gd name="T8" fmla="*/ 0 w 319"/>
                <a:gd name="T9" fmla="*/ 0 h 109"/>
                <a:gd name="T10" fmla="*/ 0 60000 65536"/>
                <a:gd name="T11" fmla="*/ 0 60000 65536"/>
                <a:gd name="T12" fmla="*/ 0 60000 65536"/>
                <a:gd name="T13" fmla="*/ 0 60000 65536"/>
                <a:gd name="T14" fmla="*/ 0 60000 65536"/>
                <a:gd name="T15" fmla="*/ 0 w 319"/>
                <a:gd name="T16" fmla="*/ 0 h 109"/>
                <a:gd name="T17" fmla="*/ 319 w 319"/>
                <a:gd name="T18" fmla="*/ 109 h 109"/>
              </a:gdLst>
              <a:ahLst/>
              <a:cxnLst>
                <a:cxn ang="T10">
                  <a:pos x="T0" y="T1"/>
                </a:cxn>
                <a:cxn ang="T11">
                  <a:pos x="T2" y="T3"/>
                </a:cxn>
                <a:cxn ang="T12">
                  <a:pos x="T4" y="T5"/>
                </a:cxn>
                <a:cxn ang="T13">
                  <a:pos x="T6" y="T7"/>
                </a:cxn>
                <a:cxn ang="T14">
                  <a:pos x="T8" y="T9"/>
                </a:cxn>
              </a:cxnLst>
              <a:rect l="T15" t="T16" r="T17" b="T18"/>
              <a:pathLst>
                <a:path w="319" h="109">
                  <a:moveTo>
                    <a:pt x="319" y="47"/>
                  </a:moveTo>
                  <a:lnTo>
                    <a:pt x="4" y="0"/>
                  </a:lnTo>
                  <a:lnTo>
                    <a:pt x="0" y="45"/>
                  </a:lnTo>
                  <a:lnTo>
                    <a:pt x="309" y="109"/>
                  </a:lnTo>
                  <a:lnTo>
                    <a:pt x="319" y="47"/>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66" name="Freeform 352"/>
            <p:cNvSpPr>
              <a:spLocks/>
            </p:cNvSpPr>
            <p:nvPr/>
          </p:nvSpPr>
          <p:spPr bwMode="auto">
            <a:xfrm>
              <a:off x="3975" y="3378"/>
              <a:ext cx="24" cy="9"/>
            </a:xfrm>
            <a:custGeom>
              <a:avLst/>
              <a:gdLst>
                <a:gd name="T0" fmla="*/ 0 w 213"/>
                <a:gd name="T1" fmla="*/ 0 h 81"/>
                <a:gd name="T2" fmla="*/ 0 w 213"/>
                <a:gd name="T3" fmla="*/ 0 h 81"/>
                <a:gd name="T4" fmla="*/ 0 w 213"/>
                <a:gd name="T5" fmla="*/ 0 h 81"/>
                <a:gd name="T6" fmla="*/ 0 w 213"/>
                <a:gd name="T7" fmla="*/ 0 h 81"/>
                <a:gd name="T8" fmla="*/ 0 w 213"/>
                <a:gd name="T9" fmla="*/ 0 h 81"/>
                <a:gd name="T10" fmla="*/ 0 60000 65536"/>
                <a:gd name="T11" fmla="*/ 0 60000 65536"/>
                <a:gd name="T12" fmla="*/ 0 60000 65536"/>
                <a:gd name="T13" fmla="*/ 0 60000 65536"/>
                <a:gd name="T14" fmla="*/ 0 60000 65536"/>
                <a:gd name="T15" fmla="*/ 0 w 213"/>
                <a:gd name="T16" fmla="*/ 0 h 81"/>
                <a:gd name="T17" fmla="*/ 213 w 213"/>
                <a:gd name="T18" fmla="*/ 81 h 81"/>
              </a:gdLst>
              <a:ahLst/>
              <a:cxnLst>
                <a:cxn ang="T10">
                  <a:pos x="T0" y="T1"/>
                </a:cxn>
                <a:cxn ang="T11">
                  <a:pos x="T2" y="T3"/>
                </a:cxn>
                <a:cxn ang="T12">
                  <a:pos x="T4" y="T5"/>
                </a:cxn>
                <a:cxn ang="T13">
                  <a:pos x="T6" y="T7"/>
                </a:cxn>
                <a:cxn ang="T14">
                  <a:pos x="T8" y="T9"/>
                </a:cxn>
              </a:cxnLst>
              <a:rect l="T15" t="T16" r="T17" b="T18"/>
              <a:pathLst>
                <a:path w="213" h="81">
                  <a:moveTo>
                    <a:pt x="213" y="37"/>
                  </a:moveTo>
                  <a:lnTo>
                    <a:pt x="0" y="0"/>
                  </a:lnTo>
                  <a:lnTo>
                    <a:pt x="2" y="39"/>
                  </a:lnTo>
                  <a:lnTo>
                    <a:pt x="206" y="81"/>
                  </a:lnTo>
                  <a:lnTo>
                    <a:pt x="213" y="37"/>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67" name="Freeform 353"/>
            <p:cNvSpPr>
              <a:spLocks/>
            </p:cNvSpPr>
            <p:nvPr/>
          </p:nvSpPr>
          <p:spPr bwMode="auto">
            <a:xfrm>
              <a:off x="3916" y="3386"/>
              <a:ext cx="139" cy="47"/>
            </a:xfrm>
            <a:custGeom>
              <a:avLst/>
              <a:gdLst>
                <a:gd name="T0" fmla="*/ 0 w 1254"/>
                <a:gd name="T1" fmla="*/ 0 h 415"/>
                <a:gd name="T2" fmla="*/ 0 w 1254"/>
                <a:gd name="T3" fmla="*/ 0 h 415"/>
                <a:gd name="T4" fmla="*/ 0 w 1254"/>
                <a:gd name="T5" fmla="*/ 0 h 415"/>
                <a:gd name="T6" fmla="*/ 0 w 1254"/>
                <a:gd name="T7" fmla="*/ 0 h 415"/>
                <a:gd name="T8" fmla="*/ 0 w 1254"/>
                <a:gd name="T9" fmla="*/ 0 h 415"/>
                <a:gd name="T10" fmla="*/ 0 w 1254"/>
                <a:gd name="T11" fmla="*/ 0 h 415"/>
                <a:gd name="T12" fmla="*/ 0 w 1254"/>
                <a:gd name="T13" fmla="*/ 0 h 415"/>
                <a:gd name="T14" fmla="*/ 0 w 1254"/>
                <a:gd name="T15" fmla="*/ 0 h 415"/>
                <a:gd name="T16" fmla="*/ 0 w 1254"/>
                <a:gd name="T17" fmla="*/ 0 h 415"/>
                <a:gd name="T18" fmla="*/ 0 w 1254"/>
                <a:gd name="T19" fmla="*/ 0 h 415"/>
                <a:gd name="T20" fmla="*/ 0 w 1254"/>
                <a:gd name="T21" fmla="*/ 0 h 415"/>
                <a:gd name="T22" fmla="*/ 0 w 1254"/>
                <a:gd name="T23" fmla="*/ 0 h 415"/>
                <a:gd name="T24" fmla="*/ 0 w 1254"/>
                <a:gd name="T25" fmla="*/ 0 h 415"/>
                <a:gd name="T26" fmla="*/ 0 w 1254"/>
                <a:gd name="T27" fmla="*/ 0 h 415"/>
                <a:gd name="T28" fmla="*/ 0 w 1254"/>
                <a:gd name="T29" fmla="*/ 0 h 415"/>
                <a:gd name="T30" fmla="*/ 0 w 1254"/>
                <a:gd name="T31" fmla="*/ 0 h 415"/>
                <a:gd name="T32" fmla="*/ 0 w 1254"/>
                <a:gd name="T33" fmla="*/ 0 h 415"/>
                <a:gd name="T34" fmla="*/ 0 w 1254"/>
                <a:gd name="T35" fmla="*/ 0 h 415"/>
                <a:gd name="T36" fmla="*/ 0 w 1254"/>
                <a:gd name="T37" fmla="*/ 0 h 415"/>
                <a:gd name="T38" fmla="*/ 0 w 1254"/>
                <a:gd name="T39" fmla="*/ 0 h 415"/>
                <a:gd name="T40" fmla="*/ 0 w 1254"/>
                <a:gd name="T41" fmla="*/ 0 h 415"/>
                <a:gd name="T42" fmla="*/ 0 w 1254"/>
                <a:gd name="T43" fmla="*/ 0 h 415"/>
                <a:gd name="T44" fmla="*/ 0 w 1254"/>
                <a:gd name="T45" fmla="*/ 0 h 415"/>
                <a:gd name="T46" fmla="*/ 0 w 1254"/>
                <a:gd name="T47" fmla="*/ 0 h 415"/>
                <a:gd name="T48" fmla="*/ 0 w 1254"/>
                <a:gd name="T49" fmla="*/ 0 h 415"/>
                <a:gd name="T50" fmla="*/ 0 w 1254"/>
                <a:gd name="T51" fmla="*/ 0 h 415"/>
                <a:gd name="T52" fmla="*/ 0 w 1254"/>
                <a:gd name="T53" fmla="*/ 0 h 415"/>
                <a:gd name="T54" fmla="*/ 0 w 1254"/>
                <a:gd name="T55" fmla="*/ 0 h 415"/>
                <a:gd name="T56" fmla="*/ 0 w 1254"/>
                <a:gd name="T57" fmla="*/ 0 h 415"/>
                <a:gd name="T58" fmla="*/ 0 w 1254"/>
                <a:gd name="T59" fmla="*/ 0 h 415"/>
                <a:gd name="T60" fmla="*/ 0 w 1254"/>
                <a:gd name="T61" fmla="*/ 0 h 415"/>
                <a:gd name="T62" fmla="*/ 0 w 1254"/>
                <a:gd name="T63" fmla="*/ 0 h 415"/>
                <a:gd name="T64" fmla="*/ 0 w 1254"/>
                <a:gd name="T65" fmla="*/ 0 h 415"/>
                <a:gd name="T66" fmla="*/ 0 w 1254"/>
                <a:gd name="T67" fmla="*/ 0 h 415"/>
                <a:gd name="T68" fmla="*/ 0 w 1254"/>
                <a:gd name="T69" fmla="*/ 0 h 4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54"/>
                <a:gd name="T106" fmla="*/ 0 h 415"/>
                <a:gd name="T107" fmla="*/ 1254 w 1254"/>
                <a:gd name="T108" fmla="*/ 415 h 4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54" h="415">
                  <a:moveTo>
                    <a:pt x="0" y="124"/>
                  </a:moveTo>
                  <a:lnTo>
                    <a:pt x="3" y="124"/>
                  </a:lnTo>
                  <a:lnTo>
                    <a:pt x="10" y="122"/>
                  </a:lnTo>
                  <a:lnTo>
                    <a:pt x="23" y="120"/>
                  </a:lnTo>
                  <a:lnTo>
                    <a:pt x="40" y="117"/>
                  </a:lnTo>
                  <a:lnTo>
                    <a:pt x="59" y="114"/>
                  </a:lnTo>
                  <a:lnTo>
                    <a:pt x="81" y="109"/>
                  </a:lnTo>
                  <a:lnTo>
                    <a:pt x="107" y="103"/>
                  </a:lnTo>
                  <a:lnTo>
                    <a:pt x="133" y="96"/>
                  </a:lnTo>
                  <a:lnTo>
                    <a:pt x="161" y="89"/>
                  </a:lnTo>
                  <a:lnTo>
                    <a:pt x="188" y="79"/>
                  </a:lnTo>
                  <a:lnTo>
                    <a:pt x="216" y="69"/>
                  </a:lnTo>
                  <a:lnTo>
                    <a:pt x="243" y="58"/>
                  </a:lnTo>
                  <a:lnTo>
                    <a:pt x="270" y="45"/>
                  </a:lnTo>
                  <a:lnTo>
                    <a:pt x="293" y="31"/>
                  </a:lnTo>
                  <a:lnTo>
                    <a:pt x="316" y="16"/>
                  </a:lnTo>
                  <a:lnTo>
                    <a:pt x="334" y="0"/>
                  </a:lnTo>
                  <a:lnTo>
                    <a:pt x="1254" y="210"/>
                  </a:lnTo>
                  <a:lnTo>
                    <a:pt x="1252" y="212"/>
                  </a:lnTo>
                  <a:lnTo>
                    <a:pt x="1247" y="218"/>
                  </a:lnTo>
                  <a:lnTo>
                    <a:pt x="1239" y="226"/>
                  </a:lnTo>
                  <a:lnTo>
                    <a:pt x="1227" y="236"/>
                  </a:lnTo>
                  <a:lnTo>
                    <a:pt x="1213" y="248"/>
                  </a:lnTo>
                  <a:lnTo>
                    <a:pt x="1197" y="263"/>
                  </a:lnTo>
                  <a:lnTo>
                    <a:pt x="1180" y="279"/>
                  </a:lnTo>
                  <a:lnTo>
                    <a:pt x="1159" y="295"/>
                  </a:lnTo>
                  <a:lnTo>
                    <a:pt x="1138" y="313"/>
                  </a:lnTo>
                  <a:lnTo>
                    <a:pt x="1116" y="330"/>
                  </a:lnTo>
                  <a:lnTo>
                    <a:pt x="1092" y="347"/>
                  </a:lnTo>
                  <a:lnTo>
                    <a:pt x="1068" y="364"/>
                  </a:lnTo>
                  <a:lnTo>
                    <a:pt x="1043" y="379"/>
                  </a:lnTo>
                  <a:lnTo>
                    <a:pt x="1019" y="392"/>
                  </a:lnTo>
                  <a:lnTo>
                    <a:pt x="994" y="405"/>
                  </a:lnTo>
                  <a:lnTo>
                    <a:pt x="971" y="415"/>
                  </a:lnTo>
                  <a:lnTo>
                    <a:pt x="0" y="12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68" name="Freeform 354"/>
            <p:cNvSpPr>
              <a:spLocks/>
            </p:cNvSpPr>
            <p:nvPr/>
          </p:nvSpPr>
          <p:spPr bwMode="auto">
            <a:xfrm>
              <a:off x="4055" y="3381"/>
              <a:ext cx="49" cy="22"/>
            </a:xfrm>
            <a:custGeom>
              <a:avLst/>
              <a:gdLst>
                <a:gd name="T0" fmla="*/ 0 w 447"/>
                <a:gd name="T1" fmla="*/ 0 h 198"/>
                <a:gd name="T2" fmla="*/ 0 w 447"/>
                <a:gd name="T3" fmla="*/ 0 h 198"/>
                <a:gd name="T4" fmla="*/ 0 w 447"/>
                <a:gd name="T5" fmla="*/ 0 h 198"/>
                <a:gd name="T6" fmla="*/ 0 w 447"/>
                <a:gd name="T7" fmla="*/ 0 h 198"/>
                <a:gd name="T8" fmla="*/ 0 w 447"/>
                <a:gd name="T9" fmla="*/ 0 h 198"/>
                <a:gd name="T10" fmla="*/ 0 w 447"/>
                <a:gd name="T11" fmla="*/ 0 h 198"/>
                <a:gd name="T12" fmla="*/ 0 60000 65536"/>
                <a:gd name="T13" fmla="*/ 0 60000 65536"/>
                <a:gd name="T14" fmla="*/ 0 60000 65536"/>
                <a:gd name="T15" fmla="*/ 0 60000 65536"/>
                <a:gd name="T16" fmla="*/ 0 60000 65536"/>
                <a:gd name="T17" fmla="*/ 0 60000 65536"/>
                <a:gd name="T18" fmla="*/ 0 w 447"/>
                <a:gd name="T19" fmla="*/ 0 h 198"/>
                <a:gd name="T20" fmla="*/ 447 w 447"/>
                <a:gd name="T21" fmla="*/ 198 h 198"/>
              </a:gdLst>
              <a:ahLst/>
              <a:cxnLst>
                <a:cxn ang="T12">
                  <a:pos x="T0" y="T1"/>
                </a:cxn>
                <a:cxn ang="T13">
                  <a:pos x="T2" y="T3"/>
                </a:cxn>
                <a:cxn ang="T14">
                  <a:pos x="T4" y="T5"/>
                </a:cxn>
                <a:cxn ang="T15">
                  <a:pos x="T6" y="T7"/>
                </a:cxn>
                <a:cxn ang="T16">
                  <a:pos x="T8" y="T9"/>
                </a:cxn>
                <a:cxn ang="T17">
                  <a:pos x="T10" y="T11"/>
                </a:cxn>
              </a:cxnLst>
              <a:rect l="T18" t="T19" r="T20" b="T21"/>
              <a:pathLst>
                <a:path w="447" h="198">
                  <a:moveTo>
                    <a:pt x="45" y="198"/>
                  </a:moveTo>
                  <a:lnTo>
                    <a:pt x="447" y="79"/>
                  </a:lnTo>
                  <a:lnTo>
                    <a:pt x="203" y="0"/>
                  </a:lnTo>
                  <a:lnTo>
                    <a:pt x="5" y="22"/>
                  </a:lnTo>
                  <a:lnTo>
                    <a:pt x="0" y="187"/>
                  </a:lnTo>
                  <a:lnTo>
                    <a:pt x="45" y="19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69" name="Freeform 355"/>
            <p:cNvSpPr>
              <a:spLocks/>
            </p:cNvSpPr>
            <p:nvPr/>
          </p:nvSpPr>
          <p:spPr bwMode="auto">
            <a:xfrm>
              <a:off x="3926" y="3287"/>
              <a:ext cx="27" cy="105"/>
            </a:xfrm>
            <a:custGeom>
              <a:avLst/>
              <a:gdLst>
                <a:gd name="T0" fmla="*/ 0 w 238"/>
                <a:gd name="T1" fmla="*/ 0 h 947"/>
                <a:gd name="T2" fmla="*/ 0 w 238"/>
                <a:gd name="T3" fmla="*/ 0 h 947"/>
                <a:gd name="T4" fmla="*/ 0 w 238"/>
                <a:gd name="T5" fmla="*/ 0 h 947"/>
                <a:gd name="T6" fmla="*/ 0 w 238"/>
                <a:gd name="T7" fmla="*/ 0 h 947"/>
                <a:gd name="T8" fmla="*/ 0 w 238"/>
                <a:gd name="T9" fmla="*/ 0 h 947"/>
                <a:gd name="T10" fmla="*/ 0 w 238"/>
                <a:gd name="T11" fmla="*/ 0 h 947"/>
                <a:gd name="T12" fmla="*/ 0 w 238"/>
                <a:gd name="T13" fmla="*/ 0 h 947"/>
                <a:gd name="T14" fmla="*/ 0 w 238"/>
                <a:gd name="T15" fmla="*/ 0 h 947"/>
                <a:gd name="T16" fmla="*/ 0 w 238"/>
                <a:gd name="T17" fmla="*/ 0 h 947"/>
                <a:gd name="T18" fmla="*/ 0 w 238"/>
                <a:gd name="T19" fmla="*/ 0 h 947"/>
                <a:gd name="T20" fmla="*/ 0 w 238"/>
                <a:gd name="T21" fmla="*/ 0 h 947"/>
                <a:gd name="T22" fmla="*/ 0 w 238"/>
                <a:gd name="T23" fmla="*/ 0 h 947"/>
                <a:gd name="T24" fmla="*/ 0 w 238"/>
                <a:gd name="T25" fmla="*/ 0 h 947"/>
                <a:gd name="T26" fmla="*/ 0 w 238"/>
                <a:gd name="T27" fmla="*/ 0 h 947"/>
                <a:gd name="T28" fmla="*/ 0 w 238"/>
                <a:gd name="T29" fmla="*/ 0 h 947"/>
                <a:gd name="T30" fmla="*/ 0 w 238"/>
                <a:gd name="T31" fmla="*/ 0 h 947"/>
                <a:gd name="T32" fmla="*/ 0 w 238"/>
                <a:gd name="T33" fmla="*/ 0 h 947"/>
                <a:gd name="T34" fmla="*/ 0 w 238"/>
                <a:gd name="T35" fmla="*/ 0 h 947"/>
                <a:gd name="T36" fmla="*/ 0 w 238"/>
                <a:gd name="T37" fmla="*/ 0 h 947"/>
                <a:gd name="T38" fmla="*/ 0 w 238"/>
                <a:gd name="T39" fmla="*/ 0 h 947"/>
                <a:gd name="T40" fmla="*/ 0 w 238"/>
                <a:gd name="T41" fmla="*/ 0 h 947"/>
                <a:gd name="T42" fmla="*/ 0 w 238"/>
                <a:gd name="T43" fmla="*/ 0 h 947"/>
                <a:gd name="T44" fmla="*/ 0 w 238"/>
                <a:gd name="T45" fmla="*/ 0 h 947"/>
                <a:gd name="T46" fmla="*/ 0 w 238"/>
                <a:gd name="T47" fmla="*/ 0 h 947"/>
                <a:gd name="T48" fmla="*/ 0 w 238"/>
                <a:gd name="T49" fmla="*/ 0 h 947"/>
                <a:gd name="T50" fmla="*/ 0 w 238"/>
                <a:gd name="T51" fmla="*/ 0 h 947"/>
                <a:gd name="T52" fmla="*/ 0 w 238"/>
                <a:gd name="T53" fmla="*/ 0 h 947"/>
                <a:gd name="T54" fmla="*/ 0 w 238"/>
                <a:gd name="T55" fmla="*/ 0 h 947"/>
                <a:gd name="T56" fmla="*/ 0 w 238"/>
                <a:gd name="T57" fmla="*/ 0 h 947"/>
                <a:gd name="T58" fmla="*/ 0 w 238"/>
                <a:gd name="T59" fmla="*/ 0 h 947"/>
                <a:gd name="T60" fmla="*/ 0 w 238"/>
                <a:gd name="T61" fmla="*/ 0 h 947"/>
                <a:gd name="T62" fmla="*/ 0 w 238"/>
                <a:gd name="T63" fmla="*/ 0 h 947"/>
                <a:gd name="T64" fmla="*/ 0 w 238"/>
                <a:gd name="T65" fmla="*/ 0 h 947"/>
                <a:gd name="T66" fmla="*/ 0 w 238"/>
                <a:gd name="T67" fmla="*/ 0 h 947"/>
                <a:gd name="T68" fmla="*/ 0 w 238"/>
                <a:gd name="T69" fmla="*/ 0 h 9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8"/>
                <a:gd name="T106" fmla="*/ 0 h 947"/>
                <a:gd name="T107" fmla="*/ 238 w 238"/>
                <a:gd name="T108" fmla="*/ 947 h 94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8" h="947">
                  <a:moveTo>
                    <a:pt x="238" y="22"/>
                  </a:moveTo>
                  <a:lnTo>
                    <a:pt x="237" y="21"/>
                  </a:lnTo>
                  <a:lnTo>
                    <a:pt x="233" y="19"/>
                  </a:lnTo>
                  <a:lnTo>
                    <a:pt x="226" y="17"/>
                  </a:lnTo>
                  <a:lnTo>
                    <a:pt x="217" y="14"/>
                  </a:lnTo>
                  <a:lnTo>
                    <a:pt x="206" y="10"/>
                  </a:lnTo>
                  <a:lnTo>
                    <a:pt x="194" y="7"/>
                  </a:lnTo>
                  <a:lnTo>
                    <a:pt x="180" y="4"/>
                  </a:lnTo>
                  <a:lnTo>
                    <a:pt x="164" y="1"/>
                  </a:lnTo>
                  <a:lnTo>
                    <a:pt x="146" y="0"/>
                  </a:lnTo>
                  <a:lnTo>
                    <a:pt x="127" y="0"/>
                  </a:lnTo>
                  <a:lnTo>
                    <a:pt x="108" y="2"/>
                  </a:lnTo>
                  <a:lnTo>
                    <a:pt x="87" y="5"/>
                  </a:lnTo>
                  <a:lnTo>
                    <a:pt x="66" y="11"/>
                  </a:lnTo>
                  <a:lnTo>
                    <a:pt x="44" y="19"/>
                  </a:lnTo>
                  <a:lnTo>
                    <a:pt x="22" y="30"/>
                  </a:lnTo>
                  <a:lnTo>
                    <a:pt x="0" y="45"/>
                  </a:lnTo>
                  <a:lnTo>
                    <a:pt x="0" y="947"/>
                  </a:lnTo>
                  <a:lnTo>
                    <a:pt x="1" y="947"/>
                  </a:lnTo>
                  <a:lnTo>
                    <a:pt x="6" y="947"/>
                  </a:lnTo>
                  <a:lnTo>
                    <a:pt x="13" y="946"/>
                  </a:lnTo>
                  <a:lnTo>
                    <a:pt x="22" y="945"/>
                  </a:lnTo>
                  <a:lnTo>
                    <a:pt x="33" y="943"/>
                  </a:lnTo>
                  <a:lnTo>
                    <a:pt x="47" y="941"/>
                  </a:lnTo>
                  <a:lnTo>
                    <a:pt x="62" y="938"/>
                  </a:lnTo>
                  <a:lnTo>
                    <a:pt x="78" y="934"/>
                  </a:lnTo>
                  <a:lnTo>
                    <a:pt x="96" y="928"/>
                  </a:lnTo>
                  <a:lnTo>
                    <a:pt x="115" y="922"/>
                  </a:lnTo>
                  <a:lnTo>
                    <a:pt x="135" y="915"/>
                  </a:lnTo>
                  <a:lnTo>
                    <a:pt x="155" y="906"/>
                  </a:lnTo>
                  <a:lnTo>
                    <a:pt x="176" y="896"/>
                  </a:lnTo>
                  <a:lnTo>
                    <a:pt x="197" y="884"/>
                  </a:lnTo>
                  <a:lnTo>
                    <a:pt x="217" y="871"/>
                  </a:lnTo>
                  <a:lnTo>
                    <a:pt x="238" y="856"/>
                  </a:lnTo>
                  <a:lnTo>
                    <a:pt x="238" y="2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70" name="Freeform 356"/>
            <p:cNvSpPr>
              <a:spLocks/>
            </p:cNvSpPr>
            <p:nvPr/>
          </p:nvSpPr>
          <p:spPr bwMode="auto">
            <a:xfrm>
              <a:off x="3927" y="3288"/>
              <a:ext cx="23" cy="89"/>
            </a:xfrm>
            <a:custGeom>
              <a:avLst/>
              <a:gdLst>
                <a:gd name="T0" fmla="*/ 0 w 203"/>
                <a:gd name="T1" fmla="*/ 0 h 799"/>
                <a:gd name="T2" fmla="*/ 0 w 203"/>
                <a:gd name="T3" fmla="*/ 0 h 799"/>
                <a:gd name="T4" fmla="*/ 0 w 203"/>
                <a:gd name="T5" fmla="*/ 0 h 799"/>
                <a:gd name="T6" fmla="*/ 0 w 203"/>
                <a:gd name="T7" fmla="*/ 0 h 799"/>
                <a:gd name="T8" fmla="*/ 0 w 203"/>
                <a:gd name="T9" fmla="*/ 0 h 799"/>
                <a:gd name="T10" fmla="*/ 0 w 203"/>
                <a:gd name="T11" fmla="*/ 0 h 799"/>
                <a:gd name="T12" fmla="*/ 0 w 203"/>
                <a:gd name="T13" fmla="*/ 0 h 799"/>
                <a:gd name="T14" fmla="*/ 0 w 203"/>
                <a:gd name="T15" fmla="*/ 0 h 799"/>
                <a:gd name="T16" fmla="*/ 0 w 203"/>
                <a:gd name="T17" fmla="*/ 0 h 799"/>
                <a:gd name="T18" fmla="*/ 0 w 203"/>
                <a:gd name="T19" fmla="*/ 0 h 799"/>
                <a:gd name="T20" fmla="*/ 0 w 203"/>
                <a:gd name="T21" fmla="*/ 0 h 799"/>
                <a:gd name="T22" fmla="*/ 0 w 203"/>
                <a:gd name="T23" fmla="*/ 0 h 799"/>
                <a:gd name="T24" fmla="*/ 0 w 203"/>
                <a:gd name="T25" fmla="*/ 0 h 799"/>
                <a:gd name="T26" fmla="*/ 0 w 203"/>
                <a:gd name="T27" fmla="*/ 0 h 799"/>
                <a:gd name="T28" fmla="*/ 0 w 203"/>
                <a:gd name="T29" fmla="*/ 0 h 799"/>
                <a:gd name="T30" fmla="*/ 0 w 203"/>
                <a:gd name="T31" fmla="*/ 0 h 799"/>
                <a:gd name="T32" fmla="*/ 0 w 203"/>
                <a:gd name="T33" fmla="*/ 0 h 799"/>
                <a:gd name="T34" fmla="*/ 0 w 203"/>
                <a:gd name="T35" fmla="*/ 0 h 799"/>
                <a:gd name="T36" fmla="*/ 0 w 203"/>
                <a:gd name="T37" fmla="*/ 0 h 799"/>
                <a:gd name="T38" fmla="*/ 0 w 203"/>
                <a:gd name="T39" fmla="*/ 0 h 799"/>
                <a:gd name="T40" fmla="*/ 0 w 203"/>
                <a:gd name="T41" fmla="*/ 0 h 799"/>
                <a:gd name="T42" fmla="*/ 0 w 203"/>
                <a:gd name="T43" fmla="*/ 0 h 799"/>
                <a:gd name="T44" fmla="*/ 0 w 203"/>
                <a:gd name="T45" fmla="*/ 0 h 799"/>
                <a:gd name="T46" fmla="*/ 0 w 203"/>
                <a:gd name="T47" fmla="*/ 0 h 799"/>
                <a:gd name="T48" fmla="*/ 0 w 203"/>
                <a:gd name="T49" fmla="*/ 0 h 799"/>
                <a:gd name="T50" fmla="*/ 0 w 203"/>
                <a:gd name="T51" fmla="*/ 0 h 799"/>
                <a:gd name="T52" fmla="*/ 0 w 203"/>
                <a:gd name="T53" fmla="*/ 0 h 799"/>
                <a:gd name="T54" fmla="*/ 0 w 203"/>
                <a:gd name="T55" fmla="*/ 0 h 799"/>
                <a:gd name="T56" fmla="*/ 0 w 203"/>
                <a:gd name="T57" fmla="*/ 0 h 799"/>
                <a:gd name="T58" fmla="*/ 0 w 203"/>
                <a:gd name="T59" fmla="*/ 0 h 799"/>
                <a:gd name="T60" fmla="*/ 0 w 203"/>
                <a:gd name="T61" fmla="*/ 0 h 799"/>
                <a:gd name="T62" fmla="*/ 0 w 203"/>
                <a:gd name="T63" fmla="*/ 0 h 799"/>
                <a:gd name="T64" fmla="*/ 0 w 203"/>
                <a:gd name="T65" fmla="*/ 0 h 799"/>
                <a:gd name="T66" fmla="*/ 0 w 203"/>
                <a:gd name="T67" fmla="*/ 0 h 799"/>
                <a:gd name="T68" fmla="*/ 0 w 203"/>
                <a:gd name="T69" fmla="*/ 0 h 7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3"/>
                <a:gd name="T106" fmla="*/ 0 h 799"/>
                <a:gd name="T107" fmla="*/ 203 w 203"/>
                <a:gd name="T108" fmla="*/ 799 h 7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3" h="799">
                  <a:moveTo>
                    <a:pt x="203" y="18"/>
                  </a:moveTo>
                  <a:lnTo>
                    <a:pt x="202" y="17"/>
                  </a:lnTo>
                  <a:lnTo>
                    <a:pt x="199" y="16"/>
                  </a:lnTo>
                  <a:lnTo>
                    <a:pt x="193" y="14"/>
                  </a:lnTo>
                  <a:lnTo>
                    <a:pt x="186" y="11"/>
                  </a:lnTo>
                  <a:lnTo>
                    <a:pt x="177" y="8"/>
                  </a:lnTo>
                  <a:lnTo>
                    <a:pt x="166" y="5"/>
                  </a:lnTo>
                  <a:lnTo>
                    <a:pt x="153" y="3"/>
                  </a:lnTo>
                  <a:lnTo>
                    <a:pt x="140" y="1"/>
                  </a:lnTo>
                  <a:lnTo>
                    <a:pt x="125" y="0"/>
                  </a:lnTo>
                  <a:lnTo>
                    <a:pt x="109" y="0"/>
                  </a:lnTo>
                  <a:lnTo>
                    <a:pt x="92" y="1"/>
                  </a:lnTo>
                  <a:lnTo>
                    <a:pt x="74" y="4"/>
                  </a:lnTo>
                  <a:lnTo>
                    <a:pt x="57" y="9"/>
                  </a:lnTo>
                  <a:lnTo>
                    <a:pt x="37" y="16"/>
                  </a:lnTo>
                  <a:lnTo>
                    <a:pt x="19" y="26"/>
                  </a:lnTo>
                  <a:lnTo>
                    <a:pt x="0" y="38"/>
                  </a:lnTo>
                  <a:lnTo>
                    <a:pt x="0" y="799"/>
                  </a:lnTo>
                  <a:lnTo>
                    <a:pt x="1" y="799"/>
                  </a:lnTo>
                  <a:lnTo>
                    <a:pt x="5" y="799"/>
                  </a:lnTo>
                  <a:lnTo>
                    <a:pt x="11" y="798"/>
                  </a:lnTo>
                  <a:lnTo>
                    <a:pt x="19" y="797"/>
                  </a:lnTo>
                  <a:lnTo>
                    <a:pt x="28" y="796"/>
                  </a:lnTo>
                  <a:lnTo>
                    <a:pt x="41" y="794"/>
                  </a:lnTo>
                  <a:lnTo>
                    <a:pt x="53" y="791"/>
                  </a:lnTo>
                  <a:lnTo>
                    <a:pt x="67" y="786"/>
                  </a:lnTo>
                  <a:lnTo>
                    <a:pt x="82" y="782"/>
                  </a:lnTo>
                  <a:lnTo>
                    <a:pt x="99" y="777"/>
                  </a:lnTo>
                  <a:lnTo>
                    <a:pt x="116" y="771"/>
                  </a:lnTo>
                  <a:lnTo>
                    <a:pt x="133" y="763"/>
                  </a:lnTo>
                  <a:lnTo>
                    <a:pt x="150" y="755"/>
                  </a:lnTo>
                  <a:lnTo>
                    <a:pt x="169" y="745"/>
                  </a:lnTo>
                  <a:lnTo>
                    <a:pt x="186" y="733"/>
                  </a:lnTo>
                  <a:lnTo>
                    <a:pt x="203" y="720"/>
                  </a:lnTo>
                  <a:lnTo>
                    <a:pt x="203" y="1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71" name="Freeform 357"/>
            <p:cNvSpPr>
              <a:spLocks/>
            </p:cNvSpPr>
            <p:nvPr/>
          </p:nvSpPr>
          <p:spPr bwMode="auto">
            <a:xfrm>
              <a:off x="3928" y="3289"/>
              <a:ext cx="19" cy="72"/>
            </a:xfrm>
            <a:custGeom>
              <a:avLst/>
              <a:gdLst>
                <a:gd name="T0" fmla="*/ 0 w 171"/>
                <a:gd name="T1" fmla="*/ 0 h 650"/>
                <a:gd name="T2" fmla="*/ 0 w 171"/>
                <a:gd name="T3" fmla="*/ 0 h 650"/>
                <a:gd name="T4" fmla="*/ 0 w 171"/>
                <a:gd name="T5" fmla="*/ 0 h 650"/>
                <a:gd name="T6" fmla="*/ 0 w 171"/>
                <a:gd name="T7" fmla="*/ 0 h 650"/>
                <a:gd name="T8" fmla="*/ 0 w 171"/>
                <a:gd name="T9" fmla="*/ 0 h 650"/>
                <a:gd name="T10" fmla="*/ 0 w 171"/>
                <a:gd name="T11" fmla="*/ 0 h 650"/>
                <a:gd name="T12" fmla="*/ 0 w 171"/>
                <a:gd name="T13" fmla="*/ 0 h 650"/>
                <a:gd name="T14" fmla="*/ 0 w 171"/>
                <a:gd name="T15" fmla="*/ 0 h 650"/>
                <a:gd name="T16" fmla="*/ 0 w 171"/>
                <a:gd name="T17" fmla="*/ 0 h 650"/>
                <a:gd name="T18" fmla="*/ 0 w 171"/>
                <a:gd name="T19" fmla="*/ 0 h 650"/>
                <a:gd name="T20" fmla="*/ 0 w 171"/>
                <a:gd name="T21" fmla="*/ 0 h 650"/>
                <a:gd name="T22" fmla="*/ 0 w 171"/>
                <a:gd name="T23" fmla="*/ 0 h 650"/>
                <a:gd name="T24" fmla="*/ 0 w 171"/>
                <a:gd name="T25" fmla="*/ 0 h 650"/>
                <a:gd name="T26" fmla="*/ 0 w 171"/>
                <a:gd name="T27" fmla="*/ 0 h 650"/>
                <a:gd name="T28" fmla="*/ 0 w 171"/>
                <a:gd name="T29" fmla="*/ 0 h 650"/>
                <a:gd name="T30" fmla="*/ 0 w 171"/>
                <a:gd name="T31" fmla="*/ 0 h 650"/>
                <a:gd name="T32" fmla="*/ 0 w 171"/>
                <a:gd name="T33" fmla="*/ 0 h 650"/>
                <a:gd name="T34" fmla="*/ 0 w 171"/>
                <a:gd name="T35" fmla="*/ 0 h 650"/>
                <a:gd name="T36" fmla="*/ 0 w 171"/>
                <a:gd name="T37" fmla="*/ 0 h 650"/>
                <a:gd name="T38" fmla="*/ 0 w 171"/>
                <a:gd name="T39" fmla="*/ 0 h 650"/>
                <a:gd name="T40" fmla="*/ 0 w 171"/>
                <a:gd name="T41" fmla="*/ 0 h 650"/>
                <a:gd name="T42" fmla="*/ 0 w 171"/>
                <a:gd name="T43" fmla="*/ 0 h 650"/>
                <a:gd name="T44" fmla="*/ 0 w 171"/>
                <a:gd name="T45" fmla="*/ 0 h 650"/>
                <a:gd name="T46" fmla="*/ 0 w 171"/>
                <a:gd name="T47" fmla="*/ 0 h 650"/>
                <a:gd name="T48" fmla="*/ 0 w 171"/>
                <a:gd name="T49" fmla="*/ 0 h 650"/>
                <a:gd name="T50" fmla="*/ 0 w 171"/>
                <a:gd name="T51" fmla="*/ 0 h 650"/>
                <a:gd name="T52" fmla="*/ 0 w 171"/>
                <a:gd name="T53" fmla="*/ 0 h 650"/>
                <a:gd name="T54" fmla="*/ 0 w 171"/>
                <a:gd name="T55" fmla="*/ 0 h 650"/>
                <a:gd name="T56" fmla="*/ 0 w 171"/>
                <a:gd name="T57" fmla="*/ 0 h 650"/>
                <a:gd name="T58" fmla="*/ 0 w 171"/>
                <a:gd name="T59" fmla="*/ 0 h 650"/>
                <a:gd name="T60" fmla="*/ 0 w 171"/>
                <a:gd name="T61" fmla="*/ 0 h 650"/>
                <a:gd name="T62" fmla="*/ 0 w 171"/>
                <a:gd name="T63" fmla="*/ 0 h 650"/>
                <a:gd name="T64" fmla="*/ 0 w 171"/>
                <a:gd name="T65" fmla="*/ 0 h 650"/>
                <a:gd name="T66" fmla="*/ 0 w 171"/>
                <a:gd name="T67" fmla="*/ 0 h 650"/>
                <a:gd name="T68" fmla="*/ 0 w 171"/>
                <a:gd name="T69" fmla="*/ 0 h 6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1"/>
                <a:gd name="T106" fmla="*/ 0 h 650"/>
                <a:gd name="T107" fmla="*/ 171 w 171"/>
                <a:gd name="T108" fmla="*/ 650 h 65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1" h="650">
                  <a:moveTo>
                    <a:pt x="171" y="15"/>
                  </a:moveTo>
                  <a:lnTo>
                    <a:pt x="170" y="15"/>
                  </a:lnTo>
                  <a:lnTo>
                    <a:pt x="167" y="13"/>
                  </a:lnTo>
                  <a:lnTo>
                    <a:pt x="163" y="11"/>
                  </a:lnTo>
                  <a:lnTo>
                    <a:pt x="157" y="9"/>
                  </a:lnTo>
                  <a:lnTo>
                    <a:pt x="149" y="7"/>
                  </a:lnTo>
                  <a:lnTo>
                    <a:pt x="139" y="4"/>
                  </a:lnTo>
                  <a:lnTo>
                    <a:pt x="129" y="2"/>
                  </a:lnTo>
                  <a:lnTo>
                    <a:pt x="118" y="0"/>
                  </a:lnTo>
                  <a:lnTo>
                    <a:pt x="105" y="0"/>
                  </a:lnTo>
                  <a:lnTo>
                    <a:pt x="92" y="0"/>
                  </a:lnTo>
                  <a:lnTo>
                    <a:pt x="77" y="1"/>
                  </a:lnTo>
                  <a:lnTo>
                    <a:pt x="63" y="3"/>
                  </a:lnTo>
                  <a:lnTo>
                    <a:pt x="48" y="7"/>
                  </a:lnTo>
                  <a:lnTo>
                    <a:pt x="31" y="13"/>
                  </a:lnTo>
                  <a:lnTo>
                    <a:pt x="16" y="22"/>
                  </a:lnTo>
                  <a:lnTo>
                    <a:pt x="0" y="32"/>
                  </a:lnTo>
                  <a:lnTo>
                    <a:pt x="0" y="650"/>
                  </a:lnTo>
                  <a:lnTo>
                    <a:pt x="1" y="650"/>
                  </a:lnTo>
                  <a:lnTo>
                    <a:pt x="4" y="650"/>
                  </a:lnTo>
                  <a:lnTo>
                    <a:pt x="9" y="649"/>
                  </a:lnTo>
                  <a:lnTo>
                    <a:pt x="16" y="648"/>
                  </a:lnTo>
                  <a:lnTo>
                    <a:pt x="24" y="647"/>
                  </a:lnTo>
                  <a:lnTo>
                    <a:pt x="34" y="645"/>
                  </a:lnTo>
                  <a:lnTo>
                    <a:pt x="45" y="642"/>
                  </a:lnTo>
                  <a:lnTo>
                    <a:pt x="57" y="640"/>
                  </a:lnTo>
                  <a:lnTo>
                    <a:pt x="69" y="636"/>
                  </a:lnTo>
                  <a:lnTo>
                    <a:pt x="82" y="632"/>
                  </a:lnTo>
                  <a:lnTo>
                    <a:pt x="97" y="627"/>
                  </a:lnTo>
                  <a:lnTo>
                    <a:pt x="112" y="621"/>
                  </a:lnTo>
                  <a:lnTo>
                    <a:pt x="126" y="614"/>
                  </a:lnTo>
                  <a:lnTo>
                    <a:pt x="141" y="606"/>
                  </a:lnTo>
                  <a:lnTo>
                    <a:pt x="157" y="595"/>
                  </a:lnTo>
                  <a:lnTo>
                    <a:pt x="171" y="585"/>
                  </a:lnTo>
                  <a:lnTo>
                    <a:pt x="171" y="1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72" name="Freeform 358"/>
            <p:cNvSpPr>
              <a:spLocks/>
            </p:cNvSpPr>
            <p:nvPr/>
          </p:nvSpPr>
          <p:spPr bwMode="auto">
            <a:xfrm>
              <a:off x="3929" y="3289"/>
              <a:ext cx="15" cy="56"/>
            </a:xfrm>
            <a:custGeom>
              <a:avLst/>
              <a:gdLst>
                <a:gd name="T0" fmla="*/ 0 w 138"/>
                <a:gd name="T1" fmla="*/ 0 h 502"/>
                <a:gd name="T2" fmla="*/ 0 w 138"/>
                <a:gd name="T3" fmla="*/ 0 h 502"/>
                <a:gd name="T4" fmla="*/ 0 w 138"/>
                <a:gd name="T5" fmla="*/ 0 h 502"/>
                <a:gd name="T6" fmla="*/ 0 w 138"/>
                <a:gd name="T7" fmla="*/ 0 h 502"/>
                <a:gd name="T8" fmla="*/ 0 w 138"/>
                <a:gd name="T9" fmla="*/ 0 h 502"/>
                <a:gd name="T10" fmla="*/ 0 w 138"/>
                <a:gd name="T11" fmla="*/ 0 h 502"/>
                <a:gd name="T12" fmla="*/ 0 w 138"/>
                <a:gd name="T13" fmla="*/ 0 h 502"/>
                <a:gd name="T14" fmla="*/ 0 w 138"/>
                <a:gd name="T15" fmla="*/ 0 h 502"/>
                <a:gd name="T16" fmla="*/ 0 w 138"/>
                <a:gd name="T17" fmla="*/ 0 h 502"/>
                <a:gd name="T18" fmla="*/ 0 w 138"/>
                <a:gd name="T19" fmla="*/ 0 h 502"/>
                <a:gd name="T20" fmla="*/ 0 w 138"/>
                <a:gd name="T21" fmla="*/ 0 h 502"/>
                <a:gd name="T22" fmla="*/ 0 w 138"/>
                <a:gd name="T23" fmla="*/ 0 h 502"/>
                <a:gd name="T24" fmla="*/ 0 w 138"/>
                <a:gd name="T25" fmla="*/ 0 h 502"/>
                <a:gd name="T26" fmla="*/ 0 w 138"/>
                <a:gd name="T27" fmla="*/ 0 h 502"/>
                <a:gd name="T28" fmla="*/ 0 w 138"/>
                <a:gd name="T29" fmla="*/ 0 h 502"/>
                <a:gd name="T30" fmla="*/ 0 w 138"/>
                <a:gd name="T31" fmla="*/ 0 h 502"/>
                <a:gd name="T32" fmla="*/ 0 w 138"/>
                <a:gd name="T33" fmla="*/ 0 h 502"/>
                <a:gd name="T34" fmla="*/ 0 w 138"/>
                <a:gd name="T35" fmla="*/ 0 h 502"/>
                <a:gd name="T36" fmla="*/ 0 w 138"/>
                <a:gd name="T37" fmla="*/ 0 h 5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502"/>
                <a:gd name="T59" fmla="*/ 138 w 138"/>
                <a:gd name="T60" fmla="*/ 502 h 5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502">
                  <a:moveTo>
                    <a:pt x="138" y="14"/>
                  </a:moveTo>
                  <a:lnTo>
                    <a:pt x="135" y="13"/>
                  </a:lnTo>
                  <a:lnTo>
                    <a:pt x="126" y="8"/>
                  </a:lnTo>
                  <a:lnTo>
                    <a:pt x="113" y="4"/>
                  </a:lnTo>
                  <a:lnTo>
                    <a:pt x="96" y="1"/>
                  </a:lnTo>
                  <a:lnTo>
                    <a:pt x="74" y="0"/>
                  </a:lnTo>
                  <a:lnTo>
                    <a:pt x="51" y="3"/>
                  </a:lnTo>
                  <a:lnTo>
                    <a:pt x="25" y="12"/>
                  </a:lnTo>
                  <a:lnTo>
                    <a:pt x="0" y="26"/>
                  </a:lnTo>
                  <a:lnTo>
                    <a:pt x="0" y="502"/>
                  </a:lnTo>
                  <a:lnTo>
                    <a:pt x="3" y="502"/>
                  </a:lnTo>
                  <a:lnTo>
                    <a:pt x="13" y="501"/>
                  </a:lnTo>
                  <a:lnTo>
                    <a:pt x="28" y="499"/>
                  </a:lnTo>
                  <a:lnTo>
                    <a:pt x="46" y="494"/>
                  </a:lnTo>
                  <a:lnTo>
                    <a:pt x="67" y="488"/>
                  </a:lnTo>
                  <a:lnTo>
                    <a:pt x="91" y="479"/>
                  </a:lnTo>
                  <a:lnTo>
                    <a:pt x="114" y="467"/>
                  </a:lnTo>
                  <a:lnTo>
                    <a:pt x="138" y="450"/>
                  </a:lnTo>
                  <a:lnTo>
                    <a:pt x="138" y="1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73" name="Freeform 359"/>
            <p:cNvSpPr>
              <a:spLocks/>
            </p:cNvSpPr>
            <p:nvPr/>
          </p:nvSpPr>
          <p:spPr bwMode="auto">
            <a:xfrm>
              <a:off x="3929" y="3290"/>
              <a:ext cx="12" cy="40"/>
            </a:xfrm>
            <a:custGeom>
              <a:avLst/>
              <a:gdLst>
                <a:gd name="T0" fmla="*/ 0 w 104"/>
                <a:gd name="T1" fmla="*/ 0 h 353"/>
                <a:gd name="T2" fmla="*/ 0 w 104"/>
                <a:gd name="T3" fmla="*/ 0 h 353"/>
                <a:gd name="T4" fmla="*/ 0 w 104"/>
                <a:gd name="T5" fmla="*/ 0 h 353"/>
                <a:gd name="T6" fmla="*/ 0 w 104"/>
                <a:gd name="T7" fmla="*/ 0 h 353"/>
                <a:gd name="T8" fmla="*/ 0 w 104"/>
                <a:gd name="T9" fmla="*/ 0 h 353"/>
                <a:gd name="T10" fmla="*/ 0 w 104"/>
                <a:gd name="T11" fmla="*/ 0 h 353"/>
                <a:gd name="T12" fmla="*/ 0 w 104"/>
                <a:gd name="T13" fmla="*/ 0 h 353"/>
                <a:gd name="T14" fmla="*/ 0 w 104"/>
                <a:gd name="T15" fmla="*/ 0 h 353"/>
                <a:gd name="T16" fmla="*/ 0 w 104"/>
                <a:gd name="T17" fmla="*/ 0 h 353"/>
                <a:gd name="T18" fmla="*/ 0 w 104"/>
                <a:gd name="T19" fmla="*/ 0 h 353"/>
                <a:gd name="T20" fmla="*/ 0 w 104"/>
                <a:gd name="T21" fmla="*/ 0 h 353"/>
                <a:gd name="T22" fmla="*/ 0 w 104"/>
                <a:gd name="T23" fmla="*/ 0 h 353"/>
                <a:gd name="T24" fmla="*/ 0 w 104"/>
                <a:gd name="T25" fmla="*/ 0 h 353"/>
                <a:gd name="T26" fmla="*/ 0 w 104"/>
                <a:gd name="T27" fmla="*/ 0 h 353"/>
                <a:gd name="T28" fmla="*/ 0 w 104"/>
                <a:gd name="T29" fmla="*/ 0 h 353"/>
                <a:gd name="T30" fmla="*/ 0 w 104"/>
                <a:gd name="T31" fmla="*/ 0 h 353"/>
                <a:gd name="T32" fmla="*/ 0 w 104"/>
                <a:gd name="T33" fmla="*/ 0 h 353"/>
                <a:gd name="T34" fmla="*/ 0 w 104"/>
                <a:gd name="T35" fmla="*/ 0 h 353"/>
                <a:gd name="T36" fmla="*/ 0 w 104"/>
                <a:gd name="T37" fmla="*/ 0 h 3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353"/>
                <a:gd name="T59" fmla="*/ 104 w 104"/>
                <a:gd name="T60" fmla="*/ 353 h 3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353">
                  <a:moveTo>
                    <a:pt x="104" y="10"/>
                  </a:moveTo>
                  <a:lnTo>
                    <a:pt x="102" y="9"/>
                  </a:lnTo>
                  <a:lnTo>
                    <a:pt x="95" y="6"/>
                  </a:lnTo>
                  <a:lnTo>
                    <a:pt x="85" y="3"/>
                  </a:lnTo>
                  <a:lnTo>
                    <a:pt x="71" y="0"/>
                  </a:lnTo>
                  <a:lnTo>
                    <a:pt x="56" y="0"/>
                  </a:lnTo>
                  <a:lnTo>
                    <a:pt x="38" y="3"/>
                  </a:lnTo>
                  <a:lnTo>
                    <a:pt x="19" y="9"/>
                  </a:lnTo>
                  <a:lnTo>
                    <a:pt x="0" y="20"/>
                  </a:lnTo>
                  <a:lnTo>
                    <a:pt x="0" y="353"/>
                  </a:lnTo>
                  <a:lnTo>
                    <a:pt x="2" y="353"/>
                  </a:lnTo>
                  <a:lnTo>
                    <a:pt x="9" y="352"/>
                  </a:lnTo>
                  <a:lnTo>
                    <a:pt x="21" y="350"/>
                  </a:lnTo>
                  <a:lnTo>
                    <a:pt x="35" y="347"/>
                  </a:lnTo>
                  <a:lnTo>
                    <a:pt x="51" y="343"/>
                  </a:lnTo>
                  <a:lnTo>
                    <a:pt x="68" y="336"/>
                  </a:lnTo>
                  <a:lnTo>
                    <a:pt x="86" y="326"/>
                  </a:lnTo>
                  <a:lnTo>
                    <a:pt x="104" y="313"/>
                  </a:lnTo>
                  <a:lnTo>
                    <a:pt x="104" y="1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74" name="Freeform 360"/>
            <p:cNvSpPr>
              <a:spLocks/>
            </p:cNvSpPr>
            <p:nvPr/>
          </p:nvSpPr>
          <p:spPr bwMode="auto">
            <a:xfrm>
              <a:off x="3930" y="3291"/>
              <a:ext cx="8" cy="23"/>
            </a:xfrm>
            <a:custGeom>
              <a:avLst/>
              <a:gdLst>
                <a:gd name="T0" fmla="*/ 0 w 72"/>
                <a:gd name="T1" fmla="*/ 0 h 204"/>
                <a:gd name="T2" fmla="*/ 0 w 72"/>
                <a:gd name="T3" fmla="*/ 0 h 204"/>
                <a:gd name="T4" fmla="*/ 0 w 72"/>
                <a:gd name="T5" fmla="*/ 0 h 204"/>
                <a:gd name="T6" fmla="*/ 0 w 72"/>
                <a:gd name="T7" fmla="*/ 0 h 204"/>
                <a:gd name="T8" fmla="*/ 0 w 72"/>
                <a:gd name="T9" fmla="*/ 0 h 204"/>
                <a:gd name="T10" fmla="*/ 0 w 72"/>
                <a:gd name="T11" fmla="*/ 0 h 204"/>
                <a:gd name="T12" fmla="*/ 0 w 72"/>
                <a:gd name="T13" fmla="*/ 0 h 204"/>
                <a:gd name="T14" fmla="*/ 0 w 72"/>
                <a:gd name="T15" fmla="*/ 0 h 204"/>
                <a:gd name="T16" fmla="*/ 0 w 72"/>
                <a:gd name="T17" fmla="*/ 0 h 204"/>
                <a:gd name="T18" fmla="*/ 0 w 72"/>
                <a:gd name="T19" fmla="*/ 0 h 204"/>
                <a:gd name="T20" fmla="*/ 0 w 72"/>
                <a:gd name="T21" fmla="*/ 0 h 204"/>
                <a:gd name="T22" fmla="*/ 0 w 72"/>
                <a:gd name="T23" fmla="*/ 0 h 204"/>
                <a:gd name="T24" fmla="*/ 0 w 72"/>
                <a:gd name="T25" fmla="*/ 0 h 204"/>
                <a:gd name="T26" fmla="*/ 0 w 72"/>
                <a:gd name="T27" fmla="*/ 0 h 204"/>
                <a:gd name="T28" fmla="*/ 0 w 72"/>
                <a:gd name="T29" fmla="*/ 0 h 204"/>
                <a:gd name="T30" fmla="*/ 0 w 72"/>
                <a:gd name="T31" fmla="*/ 0 h 204"/>
                <a:gd name="T32" fmla="*/ 0 w 72"/>
                <a:gd name="T33" fmla="*/ 0 h 204"/>
                <a:gd name="T34" fmla="*/ 0 w 72"/>
                <a:gd name="T35" fmla="*/ 0 h 204"/>
                <a:gd name="T36" fmla="*/ 0 w 72"/>
                <a:gd name="T37" fmla="*/ 0 h 2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204"/>
                <a:gd name="T59" fmla="*/ 72 w 72"/>
                <a:gd name="T60" fmla="*/ 204 h 2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204">
                  <a:moveTo>
                    <a:pt x="72" y="6"/>
                  </a:moveTo>
                  <a:lnTo>
                    <a:pt x="69" y="5"/>
                  </a:lnTo>
                  <a:lnTo>
                    <a:pt x="65" y="4"/>
                  </a:lnTo>
                  <a:lnTo>
                    <a:pt x="58" y="2"/>
                  </a:lnTo>
                  <a:lnTo>
                    <a:pt x="49" y="0"/>
                  </a:lnTo>
                  <a:lnTo>
                    <a:pt x="39" y="0"/>
                  </a:lnTo>
                  <a:lnTo>
                    <a:pt x="27" y="1"/>
                  </a:lnTo>
                  <a:lnTo>
                    <a:pt x="13" y="6"/>
                  </a:lnTo>
                  <a:lnTo>
                    <a:pt x="0" y="13"/>
                  </a:lnTo>
                  <a:lnTo>
                    <a:pt x="0" y="204"/>
                  </a:lnTo>
                  <a:lnTo>
                    <a:pt x="2" y="204"/>
                  </a:lnTo>
                  <a:lnTo>
                    <a:pt x="6" y="203"/>
                  </a:lnTo>
                  <a:lnTo>
                    <a:pt x="15" y="202"/>
                  </a:lnTo>
                  <a:lnTo>
                    <a:pt x="24" y="200"/>
                  </a:lnTo>
                  <a:lnTo>
                    <a:pt x="35" y="197"/>
                  </a:lnTo>
                  <a:lnTo>
                    <a:pt x="47" y="192"/>
                  </a:lnTo>
                  <a:lnTo>
                    <a:pt x="59" y="185"/>
                  </a:lnTo>
                  <a:lnTo>
                    <a:pt x="72" y="177"/>
                  </a:lnTo>
                  <a:lnTo>
                    <a:pt x="72" y="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75" name="Freeform 361"/>
            <p:cNvSpPr>
              <a:spLocks/>
            </p:cNvSpPr>
            <p:nvPr/>
          </p:nvSpPr>
          <p:spPr bwMode="auto">
            <a:xfrm>
              <a:off x="4025" y="3357"/>
              <a:ext cx="12" cy="11"/>
            </a:xfrm>
            <a:custGeom>
              <a:avLst/>
              <a:gdLst>
                <a:gd name="T0" fmla="*/ 0 w 104"/>
                <a:gd name="T1" fmla="*/ 0 h 104"/>
                <a:gd name="T2" fmla="*/ 0 w 104"/>
                <a:gd name="T3" fmla="*/ 0 h 104"/>
                <a:gd name="T4" fmla="*/ 0 w 104"/>
                <a:gd name="T5" fmla="*/ 0 h 104"/>
                <a:gd name="T6" fmla="*/ 0 w 104"/>
                <a:gd name="T7" fmla="*/ 0 h 104"/>
                <a:gd name="T8" fmla="*/ 0 w 104"/>
                <a:gd name="T9" fmla="*/ 0 h 104"/>
                <a:gd name="T10" fmla="*/ 0 w 104"/>
                <a:gd name="T11" fmla="*/ 0 h 104"/>
                <a:gd name="T12" fmla="*/ 0 w 104"/>
                <a:gd name="T13" fmla="*/ 0 h 104"/>
                <a:gd name="T14" fmla="*/ 0 w 104"/>
                <a:gd name="T15" fmla="*/ 0 h 104"/>
                <a:gd name="T16" fmla="*/ 0 w 104"/>
                <a:gd name="T17" fmla="*/ 0 h 104"/>
                <a:gd name="T18" fmla="*/ 0 w 104"/>
                <a:gd name="T19" fmla="*/ 0 h 104"/>
                <a:gd name="T20" fmla="*/ 0 w 104"/>
                <a:gd name="T21" fmla="*/ 0 h 104"/>
                <a:gd name="T22" fmla="*/ 0 w 104"/>
                <a:gd name="T23" fmla="*/ 0 h 104"/>
                <a:gd name="T24" fmla="*/ 0 w 104"/>
                <a:gd name="T25" fmla="*/ 0 h 104"/>
                <a:gd name="T26" fmla="*/ 0 w 104"/>
                <a:gd name="T27" fmla="*/ 0 h 104"/>
                <a:gd name="T28" fmla="*/ 0 w 104"/>
                <a:gd name="T29" fmla="*/ 0 h 104"/>
                <a:gd name="T30" fmla="*/ 0 w 104"/>
                <a:gd name="T31" fmla="*/ 0 h 104"/>
                <a:gd name="T32" fmla="*/ 0 w 104"/>
                <a:gd name="T33" fmla="*/ 0 h 104"/>
                <a:gd name="T34" fmla="*/ 0 w 104"/>
                <a:gd name="T35" fmla="*/ 0 h 104"/>
                <a:gd name="T36" fmla="*/ 0 w 104"/>
                <a:gd name="T37" fmla="*/ 0 h 104"/>
                <a:gd name="T38" fmla="*/ 0 w 104"/>
                <a:gd name="T39" fmla="*/ 0 h 104"/>
                <a:gd name="T40" fmla="*/ 0 w 104"/>
                <a:gd name="T41" fmla="*/ 0 h 104"/>
                <a:gd name="T42" fmla="*/ 0 w 104"/>
                <a:gd name="T43" fmla="*/ 0 h 104"/>
                <a:gd name="T44" fmla="*/ 0 w 104"/>
                <a:gd name="T45" fmla="*/ 0 h 104"/>
                <a:gd name="T46" fmla="*/ 0 w 104"/>
                <a:gd name="T47" fmla="*/ 0 h 104"/>
                <a:gd name="T48" fmla="*/ 0 w 104"/>
                <a:gd name="T49" fmla="*/ 0 h 104"/>
                <a:gd name="T50" fmla="*/ 0 w 104"/>
                <a:gd name="T51" fmla="*/ 0 h 104"/>
                <a:gd name="T52" fmla="*/ 0 w 104"/>
                <a:gd name="T53" fmla="*/ 0 h 104"/>
                <a:gd name="T54" fmla="*/ 0 w 104"/>
                <a:gd name="T55" fmla="*/ 0 h 104"/>
                <a:gd name="T56" fmla="*/ 0 w 104"/>
                <a:gd name="T57" fmla="*/ 0 h 104"/>
                <a:gd name="T58" fmla="*/ 0 w 104"/>
                <a:gd name="T59" fmla="*/ 0 h 104"/>
                <a:gd name="T60" fmla="*/ 0 w 104"/>
                <a:gd name="T61" fmla="*/ 0 h 104"/>
                <a:gd name="T62" fmla="*/ 0 w 104"/>
                <a:gd name="T63" fmla="*/ 0 h 104"/>
                <a:gd name="T64" fmla="*/ 0 w 104"/>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4"/>
                <a:gd name="T101" fmla="*/ 104 w 104"/>
                <a:gd name="T102" fmla="*/ 104 h 1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4">
                  <a:moveTo>
                    <a:pt x="52" y="104"/>
                  </a:moveTo>
                  <a:lnTo>
                    <a:pt x="62" y="103"/>
                  </a:lnTo>
                  <a:lnTo>
                    <a:pt x="73" y="100"/>
                  </a:lnTo>
                  <a:lnTo>
                    <a:pt x="81" y="95"/>
                  </a:lnTo>
                  <a:lnTo>
                    <a:pt x="89" y="89"/>
                  </a:lnTo>
                  <a:lnTo>
                    <a:pt x="95" y="81"/>
                  </a:lnTo>
                  <a:lnTo>
                    <a:pt x="100" y="72"/>
                  </a:lnTo>
                  <a:lnTo>
                    <a:pt x="103" y="62"/>
                  </a:lnTo>
                  <a:lnTo>
                    <a:pt x="104" y="52"/>
                  </a:lnTo>
                  <a:lnTo>
                    <a:pt x="103" y="41"/>
                  </a:lnTo>
                  <a:lnTo>
                    <a:pt x="100" y="31"/>
                  </a:lnTo>
                  <a:lnTo>
                    <a:pt x="95" y="22"/>
                  </a:lnTo>
                  <a:lnTo>
                    <a:pt x="89" y="15"/>
                  </a:lnTo>
                  <a:lnTo>
                    <a:pt x="81" y="8"/>
                  </a:lnTo>
                  <a:lnTo>
                    <a:pt x="73" y="4"/>
                  </a:lnTo>
                  <a:lnTo>
                    <a:pt x="62" y="1"/>
                  </a:lnTo>
                  <a:lnTo>
                    <a:pt x="52" y="0"/>
                  </a:lnTo>
                  <a:lnTo>
                    <a:pt x="42" y="1"/>
                  </a:lnTo>
                  <a:lnTo>
                    <a:pt x="32" y="4"/>
                  </a:lnTo>
                  <a:lnTo>
                    <a:pt x="24" y="8"/>
                  </a:lnTo>
                  <a:lnTo>
                    <a:pt x="16" y="15"/>
                  </a:lnTo>
                  <a:lnTo>
                    <a:pt x="9" y="22"/>
                  </a:lnTo>
                  <a:lnTo>
                    <a:pt x="4" y="31"/>
                  </a:lnTo>
                  <a:lnTo>
                    <a:pt x="1" y="41"/>
                  </a:lnTo>
                  <a:lnTo>
                    <a:pt x="0" y="52"/>
                  </a:lnTo>
                  <a:lnTo>
                    <a:pt x="1" y="62"/>
                  </a:lnTo>
                  <a:lnTo>
                    <a:pt x="4" y="72"/>
                  </a:lnTo>
                  <a:lnTo>
                    <a:pt x="9" y="81"/>
                  </a:lnTo>
                  <a:lnTo>
                    <a:pt x="16" y="89"/>
                  </a:lnTo>
                  <a:lnTo>
                    <a:pt x="24" y="95"/>
                  </a:lnTo>
                  <a:lnTo>
                    <a:pt x="32" y="100"/>
                  </a:lnTo>
                  <a:lnTo>
                    <a:pt x="42" y="103"/>
                  </a:lnTo>
                  <a:lnTo>
                    <a:pt x="52" y="10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76" name="Freeform 362"/>
            <p:cNvSpPr>
              <a:spLocks/>
            </p:cNvSpPr>
            <p:nvPr/>
          </p:nvSpPr>
          <p:spPr bwMode="auto">
            <a:xfrm>
              <a:off x="3990" y="3357"/>
              <a:ext cx="6" cy="6"/>
            </a:xfrm>
            <a:custGeom>
              <a:avLst/>
              <a:gdLst>
                <a:gd name="T0" fmla="*/ 0 w 52"/>
                <a:gd name="T1" fmla="*/ 0 h 52"/>
                <a:gd name="T2" fmla="*/ 0 w 52"/>
                <a:gd name="T3" fmla="*/ 0 h 52"/>
                <a:gd name="T4" fmla="*/ 0 w 52"/>
                <a:gd name="T5" fmla="*/ 0 h 52"/>
                <a:gd name="T6" fmla="*/ 0 w 52"/>
                <a:gd name="T7" fmla="*/ 0 h 52"/>
                <a:gd name="T8" fmla="*/ 0 w 52"/>
                <a:gd name="T9" fmla="*/ 0 h 52"/>
                <a:gd name="T10" fmla="*/ 0 w 52"/>
                <a:gd name="T11" fmla="*/ 0 h 52"/>
                <a:gd name="T12" fmla="*/ 0 w 52"/>
                <a:gd name="T13" fmla="*/ 0 h 52"/>
                <a:gd name="T14" fmla="*/ 0 w 52"/>
                <a:gd name="T15" fmla="*/ 0 h 52"/>
                <a:gd name="T16" fmla="*/ 0 w 52"/>
                <a:gd name="T17" fmla="*/ 0 h 52"/>
                <a:gd name="T18" fmla="*/ 0 w 52"/>
                <a:gd name="T19" fmla="*/ 0 h 52"/>
                <a:gd name="T20" fmla="*/ 0 w 52"/>
                <a:gd name="T21" fmla="*/ 0 h 52"/>
                <a:gd name="T22" fmla="*/ 0 w 52"/>
                <a:gd name="T23" fmla="*/ 0 h 52"/>
                <a:gd name="T24" fmla="*/ 0 w 52"/>
                <a:gd name="T25" fmla="*/ 0 h 52"/>
                <a:gd name="T26" fmla="*/ 0 w 52"/>
                <a:gd name="T27" fmla="*/ 0 h 52"/>
                <a:gd name="T28" fmla="*/ 0 w 52"/>
                <a:gd name="T29" fmla="*/ 0 h 52"/>
                <a:gd name="T30" fmla="*/ 0 w 52"/>
                <a:gd name="T31" fmla="*/ 0 h 52"/>
                <a:gd name="T32" fmla="*/ 0 w 52"/>
                <a:gd name="T33" fmla="*/ 0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52"/>
                <a:gd name="T53" fmla="*/ 52 w 52"/>
                <a:gd name="T54" fmla="*/ 52 h 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52">
                  <a:moveTo>
                    <a:pt x="25" y="52"/>
                  </a:moveTo>
                  <a:lnTo>
                    <a:pt x="35" y="50"/>
                  </a:lnTo>
                  <a:lnTo>
                    <a:pt x="44" y="44"/>
                  </a:lnTo>
                  <a:lnTo>
                    <a:pt x="50" y="36"/>
                  </a:lnTo>
                  <a:lnTo>
                    <a:pt x="52" y="25"/>
                  </a:lnTo>
                  <a:lnTo>
                    <a:pt x="50" y="15"/>
                  </a:lnTo>
                  <a:lnTo>
                    <a:pt x="44" y="7"/>
                  </a:lnTo>
                  <a:lnTo>
                    <a:pt x="35" y="2"/>
                  </a:lnTo>
                  <a:lnTo>
                    <a:pt x="25" y="0"/>
                  </a:lnTo>
                  <a:lnTo>
                    <a:pt x="15" y="2"/>
                  </a:lnTo>
                  <a:lnTo>
                    <a:pt x="7" y="7"/>
                  </a:lnTo>
                  <a:lnTo>
                    <a:pt x="2" y="15"/>
                  </a:lnTo>
                  <a:lnTo>
                    <a:pt x="0" y="25"/>
                  </a:lnTo>
                  <a:lnTo>
                    <a:pt x="2" y="36"/>
                  </a:lnTo>
                  <a:lnTo>
                    <a:pt x="7" y="44"/>
                  </a:lnTo>
                  <a:lnTo>
                    <a:pt x="15" y="50"/>
                  </a:lnTo>
                  <a:lnTo>
                    <a:pt x="25" y="5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77" name="Freeform 363"/>
            <p:cNvSpPr>
              <a:spLocks/>
            </p:cNvSpPr>
            <p:nvPr/>
          </p:nvSpPr>
          <p:spPr bwMode="auto">
            <a:xfrm>
              <a:off x="4000" y="3357"/>
              <a:ext cx="5" cy="6"/>
            </a:xfrm>
            <a:custGeom>
              <a:avLst/>
              <a:gdLst>
                <a:gd name="T0" fmla="*/ 0 w 52"/>
                <a:gd name="T1" fmla="*/ 0 h 52"/>
                <a:gd name="T2" fmla="*/ 0 w 52"/>
                <a:gd name="T3" fmla="*/ 0 h 52"/>
                <a:gd name="T4" fmla="*/ 0 w 52"/>
                <a:gd name="T5" fmla="*/ 0 h 52"/>
                <a:gd name="T6" fmla="*/ 0 w 52"/>
                <a:gd name="T7" fmla="*/ 0 h 52"/>
                <a:gd name="T8" fmla="*/ 0 w 52"/>
                <a:gd name="T9" fmla="*/ 0 h 52"/>
                <a:gd name="T10" fmla="*/ 0 w 52"/>
                <a:gd name="T11" fmla="*/ 0 h 52"/>
                <a:gd name="T12" fmla="*/ 0 w 52"/>
                <a:gd name="T13" fmla="*/ 0 h 52"/>
                <a:gd name="T14" fmla="*/ 0 w 52"/>
                <a:gd name="T15" fmla="*/ 0 h 52"/>
                <a:gd name="T16" fmla="*/ 0 w 52"/>
                <a:gd name="T17" fmla="*/ 0 h 52"/>
                <a:gd name="T18" fmla="*/ 0 w 52"/>
                <a:gd name="T19" fmla="*/ 0 h 52"/>
                <a:gd name="T20" fmla="*/ 0 w 52"/>
                <a:gd name="T21" fmla="*/ 0 h 52"/>
                <a:gd name="T22" fmla="*/ 0 w 52"/>
                <a:gd name="T23" fmla="*/ 0 h 52"/>
                <a:gd name="T24" fmla="*/ 0 w 52"/>
                <a:gd name="T25" fmla="*/ 0 h 52"/>
                <a:gd name="T26" fmla="*/ 0 w 52"/>
                <a:gd name="T27" fmla="*/ 0 h 52"/>
                <a:gd name="T28" fmla="*/ 0 w 52"/>
                <a:gd name="T29" fmla="*/ 0 h 52"/>
                <a:gd name="T30" fmla="*/ 0 w 52"/>
                <a:gd name="T31" fmla="*/ 0 h 52"/>
                <a:gd name="T32" fmla="*/ 0 w 52"/>
                <a:gd name="T33" fmla="*/ 0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52"/>
                <a:gd name="T53" fmla="*/ 52 w 52"/>
                <a:gd name="T54" fmla="*/ 52 h 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52">
                  <a:moveTo>
                    <a:pt x="27" y="52"/>
                  </a:moveTo>
                  <a:lnTo>
                    <a:pt x="37" y="50"/>
                  </a:lnTo>
                  <a:lnTo>
                    <a:pt x="45" y="45"/>
                  </a:lnTo>
                  <a:lnTo>
                    <a:pt x="50" y="37"/>
                  </a:lnTo>
                  <a:lnTo>
                    <a:pt x="52" y="26"/>
                  </a:lnTo>
                  <a:lnTo>
                    <a:pt x="50" y="16"/>
                  </a:lnTo>
                  <a:lnTo>
                    <a:pt x="45" y="8"/>
                  </a:lnTo>
                  <a:lnTo>
                    <a:pt x="37" y="2"/>
                  </a:lnTo>
                  <a:lnTo>
                    <a:pt x="27" y="0"/>
                  </a:lnTo>
                  <a:lnTo>
                    <a:pt x="17" y="2"/>
                  </a:lnTo>
                  <a:lnTo>
                    <a:pt x="8" y="8"/>
                  </a:lnTo>
                  <a:lnTo>
                    <a:pt x="2" y="16"/>
                  </a:lnTo>
                  <a:lnTo>
                    <a:pt x="0" y="26"/>
                  </a:lnTo>
                  <a:lnTo>
                    <a:pt x="2" y="37"/>
                  </a:lnTo>
                  <a:lnTo>
                    <a:pt x="8" y="45"/>
                  </a:lnTo>
                  <a:lnTo>
                    <a:pt x="17" y="50"/>
                  </a:lnTo>
                  <a:lnTo>
                    <a:pt x="27" y="5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78" name="Freeform 364"/>
            <p:cNvSpPr>
              <a:spLocks/>
            </p:cNvSpPr>
            <p:nvPr/>
          </p:nvSpPr>
          <p:spPr bwMode="auto">
            <a:xfrm>
              <a:off x="3961" y="3278"/>
              <a:ext cx="16" cy="79"/>
            </a:xfrm>
            <a:custGeom>
              <a:avLst/>
              <a:gdLst>
                <a:gd name="T0" fmla="*/ 0 w 148"/>
                <a:gd name="T1" fmla="*/ 0 h 712"/>
                <a:gd name="T2" fmla="*/ 0 w 148"/>
                <a:gd name="T3" fmla="*/ 0 h 712"/>
                <a:gd name="T4" fmla="*/ 0 w 148"/>
                <a:gd name="T5" fmla="*/ 0 h 712"/>
                <a:gd name="T6" fmla="*/ 0 w 148"/>
                <a:gd name="T7" fmla="*/ 0 h 712"/>
                <a:gd name="T8" fmla="*/ 0 w 148"/>
                <a:gd name="T9" fmla="*/ 0 h 712"/>
                <a:gd name="T10" fmla="*/ 0 w 148"/>
                <a:gd name="T11" fmla="*/ 0 h 712"/>
                <a:gd name="T12" fmla="*/ 0 w 148"/>
                <a:gd name="T13" fmla="*/ 0 h 712"/>
                <a:gd name="T14" fmla="*/ 0 w 148"/>
                <a:gd name="T15" fmla="*/ 0 h 712"/>
                <a:gd name="T16" fmla="*/ 0 w 148"/>
                <a:gd name="T17" fmla="*/ 0 h 712"/>
                <a:gd name="T18" fmla="*/ 0 w 148"/>
                <a:gd name="T19" fmla="*/ 0 h 712"/>
                <a:gd name="T20" fmla="*/ 0 w 148"/>
                <a:gd name="T21" fmla="*/ 0 h 712"/>
                <a:gd name="T22" fmla="*/ 0 w 148"/>
                <a:gd name="T23" fmla="*/ 0 h 712"/>
                <a:gd name="T24" fmla="*/ 0 w 148"/>
                <a:gd name="T25" fmla="*/ 0 h 712"/>
                <a:gd name="T26" fmla="*/ 0 w 148"/>
                <a:gd name="T27" fmla="*/ 0 h 712"/>
                <a:gd name="T28" fmla="*/ 0 w 148"/>
                <a:gd name="T29" fmla="*/ 0 h 712"/>
                <a:gd name="T30" fmla="*/ 0 w 148"/>
                <a:gd name="T31" fmla="*/ 0 h 712"/>
                <a:gd name="T32" fmla="*/ 0 w 148"/>
                <a:gd name="T33" fmla="*/ 0 h 712"/>
                <a:gd name="T34" fmla="*/ 0 w 148"/>
                <a:gd name="T35" fmla="*/ 0 h 712"/>
                <a:gd name="T36" fmla="*/ 0 w 148"/>
                <a:gd name="T37" fmla="*/ 0 h 712"/>
                <a:gd name="T38" fmla="*/ 0 w 148"/>
                <a:gd name="T39" fmla="*/ 0 h 712"/>
                <a:gd name="T40" fmla="*/ 0 w 148"/>
                <a:gd name="T41" fmla="*/ 0 h 712"/>
                <a:gd name="T42" fmla="*/ 0 w 148"/>
                <a:gd name="T43" fmla="*/ 0 h 712"/>
                <a:gd name="T44" fmla="*/ 0 w 148"/>
                <a:gd name="T45" fmla="*/ 0 h 712"/>
                <a:gd name="T46" fmla="*/ 0 w 148"/>
                <a:gd name="T47" fmla="*/ 0 h 712"/>
                <a:gd name="T48" fmla="*/ 0 w 148"/>
                <a:gd name="T49" fmla="*/ 0 h 712"/>
                <a:gd name="T50" fmla="*/ 0 w 148"/>
                <a:gd name="T51" fmla="*/ 0 h 71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8"/>
                <a:gd name="T79" fmla="*/ 0 h 712"/>
                <a:gd name="T80" fmla="*/ 148 w 148"/>
                <a:gd name="T81" fmla="*/ 712 h 71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8" h="712">
                  <a:moveTo>
                    <a:pt x="46" y="14"/>
                  </a:moveTo>
                  <a:lnTo>
                    <a:pt x="42" y="29"/>
                  </a:lnTo>
                  <a:lnTo>
                    <a:pt x="32" y="68"/>
                  </a:lnTo>
                  <a:lnTo>
                    <a:pt x="18" y="132"/>
                  </a:lnTo>
                  <a:lnTo>
                    <a:pt x="7" y="217"/>
                  </a:lnTo>
                  <a:lnTo>
                    <a:pt x="0" y="319"/>
                  </a:lnTo>
                  <a:lnTo>
                    <a:pt x="1" y="438"/>
                  </a:lnTo>
                  <a:lnTo>
                    <a:pt x="13" y="570"/>
                  </a:lnTo>
                  <a:lnTo>
                    <a:pt x="41" y="712"/>
                  </a:lnTo>
                  <a:lnTo>
                    <a:pt x="143" y="707"/>
                  </a:lnTo>
                  <a:lnTo>
                    <a:pt x="139" y="685"/>
                  </a:lnTo>
                  <a:lnTo>
                    <a:pt x="128" y="628"/>
                  </a:lnTo>
                  <a:lnTo>
                    <a:pt x="116" y="543"/>
                  </a:lnTo>
                  <a:lnTo>
                    <a:pt x="105" y="439"/>
                  </a:lnTo>
                  <a:lnTo>
                    <a:pt x="99" y="324"/>
                  </a:lnTo>
                  <a:lnTo>
                    <a:pt x="102" y="209"/>
                  </a:lnTo>
                  <a:lnTo>
                    <a:pt x="117" y="100"/>
                  </a:lnTo>
                  <a:lnTo>
                    <a:pt x="148" y="8"/>
                  </a:lnTo>
                  <a:lnTo>
                    <a:pt x="148" y="7"/>
                  </a:lnTo>
                  <a:lnTo>
                    <a:pt x="148" y="5"/>
                  </a:lnTo>
                  <a:lnTo>
                    <a:pt x="146" y="3"/>
                  </a:lnTo>
                  <a:lnTo>
                    <a:pt x="140" y="0"/>
                  </a:lnTo>
                  <a:lnTo>
                    <a:pt x="127" y="0"/>
                  </a:lnTo>
                  <a:lnTo>
                    <a:pt x="109" y="1"/>
                  </a:lnTo>
                  <a:lnTo>
                    <a:pt x="83" y="6"/>
                  </a:lnTo>
                  <a:lnTo>
                    <a:pt x="46" y="1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79" name="Freeform 365"/>
            <p:cNvSpPr>
              <a:spLocks/>
            </p:cNvSpPr>
            <p:nvPr/>
          </p:nvSpPr>
          <p:spPr bwMode="auto">
            <a:xfrm>
              <a:off x="4045" y="3268"/>
              <a:ext cx="23" cy="88"/>
            </a:xfrm>
            <a:custGeom>
              <a:avLst/>
              <a:gdLst>
                <a:gd name="T0" fmla="*/ 0 w 201"/>
                <a:gd name="T1" fmla="*/ 0 h 795"/>
                <a:gd name="T2" fmla="*/ 0 w 201"/>
                <a:gd name="T3" fmla="*/ 0 h 795"/>
                <a:gd name="T4" fmla="*/ 0 w 201"/>
                <a:gd name="T5" fmla="*/ 0 h 795"/>
                <a:gd name="T6" fmla="*/ 0 w 201"/>
                <a:gd name="T7" fmla="*/ 0 h 795"/>
                <a:gd name="T8" fmla="*/ 0 w 201"/>
                <a:gd name="T9" fmla="*/ 0 h 795"/>
                <a:gd name="T10" fmla="*/ 0 w 201"/>
                <a:gd name="T11" fmla="*/ 0 h 795"/>
                <a:gd name="T12" fmla="*/ 0 w 201"/>
                <a:gd name="T13" fmla="*/ 0 h 795"/>
                <a:gd name="T14" fmla="*/ 0 w 201"/>
                <a:gd name="T15" fmla="*/ 0 h 795"/>
                <a:gd name="T16" fmla="*/ 0 w 201"/>
                <a:gd name="T17" fmla="*/ 0 h 795"/>
                <a:gd name="T18" fmla="*/ 0 w 201"/>
                <a:gd name="T19" fmla="*/ 0 h 795"/>
                <a:gd name="T20" fmla="*/ 0 w 201"/>
                <a:gd name="T21" fmla="*/ 0 h 795"/>
                <a:gd name="T22" fmla="*/ 0 w 201"/>
                <a:gd name="T23" fmla="*/ 0 h 795"/>
                <a:gd name="T24" fmla="*/ 0 w 201"/>
                <a:gd name="T25" fmla="*/ 0 h 795"/>
                <a:gd name="T26" fmla="*/ 0 w 201"/>
                <a:gd name="T27" fmla="*/ 0 h 795"/>
                <a:gd name="T28" fmla="*/ 0 w 201"/>
                <a:gd name="T29" fmla="*/ 0 h 795"/>
                <a:gd name="T30" fmla="*/ 0 w 201"/>
                <a:gd name="T31" fmla="*/ 0 h 795"/>
                <a:gd name="T32" fmla="*/ 0 w 201"/>
                <a:gd name="T33" fmla="*/ 0 h 795"/>
                <a:gd name="T34" fmla="*/ 0 w 201"/>
                <a:gd name="T35" fmla="*/ 0 h 795"/>
                <a:gd name="T36" fmla="*/ 0 w 201"/>
                <a:gd name="T37" fmla="*/ 0 h 7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1"/>
                <a:gd name="T58" fmla="*/ 0 h 795"/>
                <a:gd name="T59" fmla="*/ 201 w 201"/>
                <a:gd name="T60" fmla="*/ 795 h 7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1" h="795">
                  <a:moveTo>
                    <a:pt x="201" y="5"/>
                  </a:moveTo>
                  <a:lnTo>
                    <a:pt x="196" y="10"/>
                  </a:lnTo>
                  <a:lnTo>
                    <a:pt x="183" y="31"/>
                  </a:lnTo>
                  <a:lnTo>
                    <a:pt x="165" y="73"/>
                  </a:lnTo>
                  <a:lnTo>
                    <a:pt x="148" y="140"/>
                  </a:lnTo>
                  <a:lnTo>
                    <a:pt x="134" y="240"/>
                  </a:lnTo>
                  <a:lnTo>
                    <a:pt x="127" y="379"/>
                  </a:lnTo>
                  <a:lnTo>
                    <a:pt x="131" y="561"/>
                  </a:lnTo>
                  <a:lnTo>
                    <a:pt x="150" y="795"/>
                  </a:lnTo>
                  <a:lnTo>
                    <a:pt x="37" y="795"/>
                  </a:lnTo>
                  <a:lnTo>
                    <a:pt x="33" y="771"/>
                  </a:lnTo>
                  <a:lnTo>
                    <a:pt x="24" y="707"/>
                  </a:lnTo>
                  <a:lnTo>
                    <a:pt x="13" y="611"/>
                  </a:lnTo>
                  <a:lnTo>
                    <a:pt x="3" y="493"/>
                  </a:lnTo>
                  <a:lnTo>
                    <a:pt x="0" y="363"/>
                  </a:lnTo>
                  <a:lnTo>
                    <a:pt x="7" y="231"/>
                  </a:lnTo>
                  <a:lnTo>
                    <a:pt x="28" y="107"/>
                  </a:lnTo>
                  <a:lnTo>
                    <a:pt x="66" y="0"/>
                  </a:lnTo>
                  <a:lnTo>
                    <a:pt x="201" y="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80" name="Freeform 366"/>
            <p:cNvSpPr>
              <a:spLocks/>
            </p:cNvSpPr>
            <p:nvPr/>
          </p:nvSpPr>
          <p:spPr bwMode="auto">
            <a:xfrm>
              <a:off x="3961" y="3282"/>
              <a:ext cx="15" cy="69"/>
            </a:xfrm>
            <a:custGeom>
              <a:avLst/>
              <a:gdLst>
                <a:gd name="T0" fmla="*/ 0 w 129"/>
                <a:gd name="T1" fmla="*/ 0 h 622"/>
                <a:gd name="T2" fmla="*/ 0 w 129"/>
                <a:gd name="T3" fmla="*/ 0 h 622"/>
                <a:gd name="T4" fmla="*/ 0 w 129"/>
                <a:gd name="T5" fmla="*/ 0 h 622"/>
                <a:gd name="T6" fmla="*/ 0 w 129"/>
                <a:gd name="T7" fmla="*/ 0 h 622"/>
                <a:gd name="T8" fmla="*/ 0 w 129"/>
                <a:gd name="T9" fmla="*/ 0 h 622"/>
                <a:gd name="T10" fmla="*/ 0 w 129"/>
                <a:gd name="T11" fmla="*/ 0 h 622"/>
                <a:gd name="T12" fmla="*/ 0 w 129"/>
                <a:gd name="T13" fmla="*/ 0 h 622"/>
                <a:gd name="T14" fmla="*/ 0 w 129"/>
                <a:gd name="T15" fmla="*/ 0 h 622"/>
                <a:gd name="T16" fmla="*/ 0 w 129"/>
                <a:gd name="T17" fmla="*/ 0 h 622"/>
                <a:gd name="T18" fmla="*/ 0 w 129"/>
                <a:gd name="T19" fmla="*/ 0 h 622"/>
                <a:gd name="T20" fmla="*/ 0 w 129"/>
                <a:gd name="T21" fmla="*/ 0 h 622"/>
                <a:gd name="T22" fmla="*/ 0 w 129"/>
                <a:gd name="T23" fmla="*/ 0 h 622"/>
                <a:gd name="T24" fmla="*/ 0 w 129"/>
                <a:gd name="T25" fmla="*/ 0 h 622"/>
                <a:gd name="T26" fmla="*/ 0 w 129"/>
                <a:gd name="T27" fmla="*/ 0 h 622"/>
                <a:gd name="T28" fmla="*/ 0 w 129"/>
                <a:gd name="T29" fmla="*/ 0 h 622"/>
                <a:gd name="T30" fmla="*/ 0 w 129"/>
                <a:gd name="T31" fmla="*/ 0 h 622"/>
                <a:gd name="T32" fmla="*/ 0 w 129"/>
                <a:gd name="T33" fmla="*/ 0 h 622"/>
                <a:gd name="T34" fmla="*/ 0 w 129"/>
                <a:gd name="T35" fmla="*/ 0 h 622"/>
                <a:gd name="T36" fmla="*/ 0 w 129"/>
                <a:gd name="T37" fmla="*/ 0 h 622"/>
                <a:gd name="T38" fmla="*/ 0 w 129"/>
                <a:gd name="T39" fmla="*/ 0 h 622"/>
                <a:gd name="T40" fmla="*/ 0 w 129"/>
                <a:gd name="T41" fmla="*/ 0 h 622"/>
                <a:gd name="T42" fmla="*/ 0 w 129"/>
                <a:gd name="T43" fmla="*/ 0 h 622"/>
                <a:gd name="T44" fmla="*/ 0 w 129"/>
                <a:gd name="T45" fmla="*/ 0 h 622"/>
                <a:gd name="T46" fmla="*/ 0 w 129"/>
                <a:gd name="T47" fmla="*/ 0 h 622"/>
                <a:gd name="T48" fmla="*/ 0 w 129"/>
                <a:gd name="T49" fmla="*/ 0 h 622"/>
                <a:gd name="T50" fmla="*/ 0 w 129"/>
                <a:gd name="T51" fmla="*/ 0 h 6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9"/>
                <a:gd name="T79" fmla="*/ 0 h 622"/>
                <a:gd name="T80" fmla="*/ 129 w 129"/>
                <a:gd name="T81" fmla="*/ 622 h 62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9" h="622">
                  <a:moveTo>
                    <a:pt x="41" y="12"/>
                  </a:moveTo>
                  <a:lnTo>
                    <a:pt x="37" y="24"/>
                  </a:lnTo>
                  <a:lnTo>
                    <a:pt x="29" y="59"/>
                  </a:lnTo>
                  <a:lnTo>
                    <a:pt x="18" y="115"/>
                  </a:lnTo>
                  <a:lnTo>
                    <a:pt x="6" y="189"/>
                  </a:lnTo>
                  <a:lnTo>
                    <a:pt x="0" y="279"/>
                  </a:lnTo>
                  <a:lnTo>
                    <a:pt x="1" y="382"/>
                  </a:lnTo>
                  <a:lnTo>
                    <a:pt x="11" y="497"/>
                  </a:lnTo>
                  <a:lnTo>
                    <a:pt x="36" y="622"/>
                  </a:lnTo>
                  <a:lnTo>
                    <a:pt x="124" y="617"/>
                  </a:lnTo>
                  <a:lnTo>
                    <a:pt x="120" y="598"/>
                  </a:lnTo>
                  <a:lnTo>
                    <a:pt x="112" y="548"/>
                  </a:lnTo>
                  <a:lnTo>
                    <a:pt x="101" y="473"/>
                  </a:lnTo>
                  <a:lnTo>
                    <a:pt x="92" y="382"/>
                  </a:lnTo>
                  <a:lnTo>
                    <a:pt x="87" y="282"/>
                  </a:lnTo>
                  <a:lnTo>
                    <a:pt x="89" y="182"/>
                  </a:lnTo>
                  <a:lnTo>
                    <a:pt x="102" y="87"/>
                  </a:lnTo>
                  <a:lnTo>
                    <a:pt x="129" y="7"/>
                  </a:lnTo>
                  <a:lnTo>
                    <a:pt x="129" y="6"/>
                  </a:lnTo>
                  <a:lnTo>
                    <a:pt x="129" y="4"/>
                  </a:lnTo>
                  <a:lnTo>
                    <a:pt x="127" y="2"/>
                  </a:lnTo>
                  <a:lnTo>
                    <a:pt x="122" y="0"/>
                  </a:lnTo>
                  <a:lnTo>
                    <a:pt x="112" y="0"/>
                  </a:lnTo>
                  <a:lnTo>
                    <a:pt x="96" y="1"/>
                  </a:lnTo>
                  <a:lnTo>
                    <a:pt x="72" y="5"/>
                  </a:lnTo>
                  <a:lnTo>
                    <a:pt x="41" y="1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81" name="Freeform 367"/>
            <p:cNvSpPr>
              <a:spLocks/>
            </p:cNvSpPr>
            <p:nvPr/>
          </p:nvSpPr>
          <p:spPr bwMode="auto">
            <a:xfrm>
              <a:off x="3962" y="3287"/>
              <a:ext cx="12" cy="59"/>
            </a:xfrm>
            <a:custGeom>
              <a:avLst/>
              <a:gdLst>
                <a:gd name="T0" fmla="*/ 0 w 110"/>
                <a:gd name="T1" fmla="*/ 0 h 531"/>
                <a:gd name="T2" fmla="*/ 0 w 110"/>
                <a:gd name="T3" fmla="*/ 0 h 531"/>
                <a:gd name="T4" fmla="*/ 0 w 110"/>
                <a:gd name="T5" fmla="*/ 0 h 531"/>
                <a:gd name="T6" fmla="*/ 0 w 110"/>
                <a:gd name="T7" fmla="*/ 0 h 531"/>
                <a:gd name="T8" fmla="*/ 0 w 110"/>
                <a:gd name="T9" fmla="*/ 0 h 531"/>
                <a:gd name="T10" fmla="*/ 0 w 110"/>
                <a:gd name="T11" fmla="*/ 0 h 531"/>
                <a:gd name="T12" fmla="*/ 0 w 110"/>
                <a:gd name="T13" fmla="*/ 0 h 531"/>
                <a:gd name="T14" fmla="*/ 0 w 110"/>
                <a:gd name="T15" fmla="*/ 0 h 531"/>
                <a:gd name="T16" fmla="*/ 0 w 110"/>
                <a:gd name="T17" fmla="*/ 0 h 531"/>
                <a:gd name="T18" fmla="*/ 0 w 110"/>
                <a:gd name="T19" fmla="*/ 0 h 531"/>
                <a:gd name="T20" fmla="*/ 0 w 110"/>
                <a:gd name="T21" fmla="*/ 0 h 531"/>
                <a:gd name="T22" fmla="*/ 0 w 110"/>
                <a:gd name="T23" fmla="*/ 0 h 531"/>
                <a:gd name="T24" fmla="*/ 0 w 110"/>
                <a:gd name="T25" fmla="*/ 0 h 531"/>
                <a:gd name="T26" fmla="*/ 0 w 110"/>
                <a:gd name="T27" fmla="*/ 0 h 531"/>
                <a:gd name="T28" fmla="*/ 0 w 110"/>
                <a:gd name="T29" fmla="*/ 0 h 531"/>
                <a:gd name="T30" fmla="*/ 0 w 110"/>
                <a:gd name="T31" fmla="*/ 0 h 531"/>
                <a:gd name="T32" fmla="*/ 0 w 110"/>
                <a:gd name="T33" fmla="*/ 0 h 531"/>
                <a:gd name="T34" fmla="*/ 0 w 110"/>
                <a:gd name="T35" fmla="*/ 0 h 531"/>
                <a:gd name="T36" fmla="*/ 0 w 110"/>
                <a:gd name="T37" fmla="*/ 0 h 531"/>
                <a:gd name="T38" fmla="*/ 0 w 110"/>
                <a:gd name="T39" fmla="*/ 0 h 531"/>
                <a:gd name="T40" fmla="*/ 0 w 110"/>
                <a:gd name="T41" fmla="*/ 0 h 531"/>
                <a:gd name="T42" fmla="*/ 0 w 110"/>
                <a:gd name="T43" fmla="*/ 0 h 531"/>
                <a:gd name="T44" fmla="*/ 0 w 110"/>
                <a:gd name="T45" fmla="*/ 0 h 531"/>
                <a:gd name="T46" fmla="*/ 0 w 110"/>
                <a:gd name="T47" fmla="*/ 0 h 531"/>
                <a:gd name="T48" fmla="*/ 0 w 110"/>
                <a:gd name="T49" fmla="*/ 0 h 531"/>
                <a:gd name="T50" fmla="*/ 0 w 110"/>
                <a:gd name="T51" fmla="*/ 0 h 5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0"/>
                <a:gd name="T79" fmla="*/ 0 h 531"/>
                <a:gd name="T80" fmla="*/ 110 w 110"/>
                <a:gd name="T81" fmla="*/ 531 h 5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0" h="531">
                  <a:moveTo>
                    <a:pt x="35" y="10"/>
                  </a:moveTo>
                  <a:lnTo>
                    <a:pt x="32" y="20"/>
                  </a:lnTo>
                  <a:lnTo>
                    <a:pt x="24" y="50"/>
                  </a:lnTo>
                  <a:lnTo>
                    <a:pt x="15" y="98"/>
                  </a:lnTo>
                  <a:lnTo>
                    <a:pt x="5" y="160"/>
                  </a:lnTo>
                  <a:lnTo>
                    <a:pt x="0" y="237"/>
                  </a:lnTo>
                  <a:lnTo>
                    <a:pt x="1" y="326"/>
                  </a:lnTo>
                  <a:lnTo>
                    <a:pt x="10" y="424"/>
                  </a:lnTo>
                  <a:lnTo>
                    <a:pt x="31" y="531"/>
                  </a:lnTo>
                  <a:lnTo>
                    <a:pt x="106" y="525"/>
                  </a:lnTo>
                  <a:lnTo>
                    <a:pt x="103" y="510"/>
                  </a:lnTo>
                  <a:lnTo>
                    <a:pt x="96" y="467"/>
                  </a:lnTo>
                  <a:lnTo>
                    <a:pt x="87" y="404"/>
                  </a:lnTo>
                  <a:lnTo>
                    <a:pt x="79" y="326"/>
                  </a:lnTo>
                  <a:lnTo>
                    <a:pt x="74" y="241"/>
                  </a:lnTo>
                  <a:lnTo>
                    <a:pt x="76" y="155"/>
                  </a:lnTo>
                  <a:lnTo>
                    <a:pt x="87" y="74"/>
                  </a:lnTo>
                  <a:lnTo>
                    <a:pt x="110" y="6"/>
                  </a:lnTo>
                  <a:lnTo>
                    <a:pt x="110" y="5"/>
                  </a:lnTo>
                  <a:lnTo>
                    <a:pt x="110" y="4"/>
                  </a:lnTo>
                  <a:lnTo>
                    <a:pt x="108" y="2"/>
                  </a:lnTo>
                  <a:lnTo>
                    <a:pt x="104" y="0"/>
                  </a:lnTo>
                  <a:lnTo>
                    <a:pt x="95" y="0"/>
                  </a:lnTo>
                  <a:lnTo>
                    <a:pt x="82" y="1"/>
                  </a:lnTo>
                  <a:lnTo>
                    <a:pt x="62" y="4"/>
                  </a:lnTo>
                  <a:lnTo>
                    <a:pt x="35" y="1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82" name="Freeform 368"/>
            <p:cNvSpPr>
              <a:spLocks/>
            </p:cNvSpPr>
            <p:nvPr/>
          </p:nvSpPr>
          <p:spPr bwMode="auto">
            <a:xfrm>
              <a:off x="3963" y="3292"/>
              <a:ext cx="10" cy="48"/>
            </a:xfrm>
            <a:custGeom>
              <a:avLst/>
              <a:gdLst>
                <a:gd name="T0" fmla="*/ 0 w 92"/>
                <a:gd name="T1" fmla="*/ 0 h 438"/>
                <a:gd name="T2" fmla="*/ 0 w 92"/>
                <a:gd name="T3" fmla="*/ 0 h 438"/>
                <a:gd name="T4" fmla="*/ 0 w 92"/>
                <a:gd name="T5" fmla="*/ 0 h 438"/>
                <a:gd name="T6" fmla="*/ 0 w 92"/>
                <a:gd name="T7" fmla="*/ 0 h 438"/>
                <a:gd name="T8" fmla="*/ 0 w 92"/>
                <a:gd name="T9" fmla="*/ 0 h 438"/>
                <a:gd name="T10" fmla="*/ 0 w 92"/>
                <a:gd name="T11" fmla="*/ 0 h 438"/>
                <a:gd name="T12" fmla="*/ 0 w 92"/>
                <a:gd name="T13" fmla="*/ 0 h 438"/>
                <a:gd name="T14" fmla="*/ 0 w 92"/>
                <a:gd name="T15" fmla="*/ 0 h 438"/>
                <a:gd name="T16" fmla="*/ 0 w 92"/>
                <a:gd name="T17" fmla="*/ 0 h 438"/>
                <a:gd name="T18" fmla="*/ 0 w 92"/>
                <a:gd name="T19" fmla="*/ 0 h 438"/>
                <a:gd name="T20" fmla="*/ 0 w 92"/>
                <a:gd name="T21" fmla="*/ 0 h 438"/>
                <a:gd name="T22" fmla="*/ 0 w 92"/>
                <a:gd name="T23" fmla="*/ 0 h 438"/>
                <a:gd name="T24" fmla="*/ 0 w 92"/>
                <a:gd name="T25" fmla="*/ 0 h 438"/>
                <a:gd name="T26" fmla="*/ 0 w 92"/>
                <a:gd name="T27" fmla="*/ 0 h 438"/>
                <a:gd name="T28" fmla="*/ 0 w 92"/>
                <a:gd name="T29" fmla="*/ 0 h 438"/>
                <a:gd name="T30" fmla="*/ 0 w 92"/>
                <a:gd name="T31" fmla="*/ 0 h 438"/>
                <a:gd name="T32" fmla="*/ 0 w 92"/>
                <a:gd name="T33" fmla="*/ 0 h 438"/>
                <a:gd name="T34" fmla="*/ 0 w 92"/>
                <a:gd name="T35" fmla="*/ 0 h 438"/>
                <a:gd name="T36" fmla="*/ 0 w 92"/>
                <a:gd name="T37" fmla="*/ 0 h 438"/>
                <a:gd name="T38" fmla="*/ 0 w 92"/>
                <a:gd name="T39" fmla="*/ 0 h 438"/>
                <a:gd name="T40" fmla="*/ 0 w 92"/>
                <a:gd name="T41" fmla="*/ 0 h 438"/>
                <a:gd name="T42" fmla="*/ 0 w 92"/>
                <a:gd name="T43" fmla="*/ 0 h 438"/>
                <a:gd name="T44" fmla="*/ 0 w 92"/>
                <a:gd name="T45" fmla="*/ 0 h 438"/>
                <a:gd name="T46" fmla="*/ 0 w 92"/>
                <a:gd name="T47" fmla="*/ 0 h 438"/>
                <a:gd name="T48" fmla="*/ 0 w 92"/>
                <a:gd name="T49" fmla="*/ 0 h 438"/>
                <a:gd name="T50" fmla="*/ 0 w 92"/>
                <a:gd name="T51" fmla="*/ 0 h 4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2"/>
                <a:gd name="T79" fmla="*/ 0 h 438"/>
                <a:gd name="T80" fmla="*/ 92 w 92"/>
                <a:gd name="T81" fmla="*/ 438 h 43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2" h="438">
                  <a:moveTo>
                    <a:pt x="29" y="8"/>
                  </a:moveTo>
                  <a:lnTo>
                    <a:pt x="26" y="16"/>
                  </a:lnTo>
                  <a:lnTo>
                    <a:pt x="20" y="42"/>
                  </a:lnTo>
                  <a:lnTo>
                    <a:pt x="12" y="81"/>
                  </a:lnTo>
                  <a:lnTo>
                    <a:pt x="4" y="133"/>
                  </a:lnTo>
                  <a:lnTo>
                    <a:pt x="0" y="196"/>
                  </a:lnTo>
                  <a:lnTo>
                    <a:pt x="0" y="270"/>
                  </a:lnTo>
                  <a:lnTo>
                    <a:pt x="9" y="351"/>
                  </a:lnTo>
                  <a:lnTo>
                    <a:pt x="25" y="438"/>
                  </a:lnTo>
                  <a:lnTo>
                    <a:pt x="88" y="435"/>
                  </a:lnTo>
                  <a:lnTo>
                    <a:pt x="85" y="422"/>
                  </a:lnTo>
                  <a:lnTo>
                    <a:pt x="79" y="386"/>
                  </a:lnTo>
                  <a:lnTo>
                    <a:pt x="72" y="334"/>
                  </a:lnTo>
                  <a:lnTo>
                    <a:pt x="65" y="270"/>
                  </a:lnTo>
                  <a:lnTo>
                    <a:pt x="61" y="199"/>
                  </a:lnTo>
                  <a:lnTo>
                    <a:pt x="63" y="129"/>
                  </a:lnTo>
                  <a:lnTo>
                    <a:pt x="73" y="61"/>
                  </a:lnTo>
                  <a:lnTo>
                    <a:pt x="92" y="5"/>
                  </a:lnTo>
                  <a:lnTo>
                    <a:pt x="92" y="4"/>
                  </a:lnTo>
                  <a:lnTo>
                    <a:pt x="92" y="3"/>
                  </a:lnTo>
                  <a:lnTo>
                    <a:pt x="90" y="1"/>
                  </a:lnTo>
                  <a:lnTo>
                    <a:pt x="87" y="0"/>
                  </a:lnTo>
                  <a:lnTo>
                    <a:pt x="80" y="0"/>
                  </a:lnTo>
                  <a:lnTo>
                    <a:pt x="68" y="0"/>
                  </a:lnTo>
                  <a:lnTo>
                    <a:pt x="51" y="3"/>
                  </a:lnTo>
                  <a:lnTo>
                    <a:pt x="29" y="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83" name="Freeform 369"/>
            <p:cNvSpPr>
              <a:spLocks/>
            </p:cNvSpPr>
            <p:nvPr/>
          </p:nvSpPr>
          <p:spPr bwMode="auto">
            <a:xfrm>
              <a:off x="3963" y="3296"/>
              <a:ext cx="8" cy="39"/>
            </a:xfrm>
            <a:custGeom>
              <a:avLst/>
              <a:gdLst>
                <a:gd name="T0" fmla="*/ 0 w 73"/>
                <a:gd name="T1" fmla="*/ 0 h 347"/>
                <a:gd name="T2" fmla="*/ 0 w 73"/>
                <a:gd name="T3" fmla="*/ 0 h 347"/>
                <a:gd name="T4" fmla="*/ 0 w 73"/>
                <a:gd name="T5" fmla="*/ 0 h 347"/>
                <a:gd name="T6" fmla="*/ 0 w 73"/>
                <a:gd name="T7" fmla="*/ 0 h 347"/>
                <a:gd name="T8" fmla="*/ 0 w 73"/>
                <a:gd name="T9" fmla="*/ 0 h 347"/>
                <a:gd name="T10" fmla="*/ 0 w 73"/>
                <a:gd name="T11" fmla="*/ 0 h 347"/>
                <a:gd name="T12" fmla="*/ 0 w 73"/>
                <a:gd name="T13" fmla="*/ 0 h 347"/>
                <a:gd name="T14" fmla="*/ 0 w 73"/>
                <a:gd name="T15" fmla="*/ 0 h 347"/>
                <a:gd name="T16" fmla="*/ 0 w 73"/>
                <a:gd name="T17" fmla="*/ 0 h 347"/>
                <a:gd name="T18" fmla="*/ 0 w 73"/>
                <a:gd name="T19" fmla="*/ 0 h 347"/>
                <a:gd name="T20" fmla="*/ 0 w 73"/>
                <a:gd name="T21" fmla="*/ 0 h 347"/>
                <a:gd name="T22" fmla="*/ 0 w 73"/>
                <a:gd name="T23" fmla="*/ 0 h 347"/>
                <a:gd name="T24" fmla="*/ 0 w 73"/>
                <a:gd name="T25" fmla="*/ 0 h 347"/>
                <a:gd name="T26" fmla="*/ 0 w 73"/>
                <a:gd name="T27" fmla="*/ 0 h 347"/>
                <a:gd name="T28" fmla="*/ 0 w 73"/>
                <a:gd name="T29" fmla="*/ 0 h 347"/>
                <a:gd name="T30" fmla="*/ 0 w 73"/>
                <a:gd name="T31" fmla="*/ 0 h 347"/>
                <a:gd name="T32" fmla="*/ 0 w 73"/>
                <a:gd name="T33" fmla="*/ 0 h 347"/>
                <a:gd name="T34" fmla="*/ 0 w 73"/>
                <a:gd name="T35" fmla="*/ 0 h 347"/>
                <a:gd name="T36" fmla="*/ 0 w 73"/>
                <a:gd name="T37" fmla="*/ 0 h 347"/>
                <a:gd name="T38" fmla="*/ 0 w 73"/>
                <a:gd name="T39" fmla="*/ 0 h 347"/>
                <a:gd name="T40" fmla="*/ 0 w 73"/>
                <a:gd name="T41" fmla="*/ 0 h 347"/>
                <a:gd name="T42" fmla="*/ 0 w 73"/>
                <a:gd name="T43" fmla="*/ 0 h 347"/>
                <a:gd name="T44" fmla="*/ 0 w 73"/>
                <a:gd name="T45" fmla="*/ 0 h 347"/>
                <a:gd name="T46" fmla="*/ 0 w 73"/>
                <a:gd name="T47" fmla="*/ 0 h 347"/>
                <a:gd name="T48" fmla="*/ 0 w 73"/>
                <a:gd name="T49" fmla="*/ 0 h 347"/>
                <a:gd name="T50" fmla="*/ 0 w 73"/>
                <a:gd name="T51" fmla="*/ 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3"/>
                <a:gd name="T79" fmla="*/ 0 h 347"/>
                <a:gd name="T80" fmla="*/ 73 w 73"/>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3" h="347">
                  <a:moveTo>
                    <a:pt x="23" y="7"/>
                  </a:moveTo>
                  <a:lnTo>
                    <a:pt x="21" y="14"/>
                  </a:lnTo>
                  <a:lnTo>
                    <a:pt x="16" y="33"/>
                  </a:lnTo>
                  <a:lnTo>
                    <a:pt x="10" y="64"/>
                  </a:lnTo>
                  <a:lnTo>
                    <a:pt x="4" y="105"/>
                  </a:lnTo>
                  <a:lnTo>
                    <a:pt x="0" y="155"/>
                  </a:lnTo>
                  <a:lnTo>
                    <a:pt x="0" y="213"/>
                  </a:lnTo>
                  <a:lnTo>
                    <a:pt x="7" y="278"/>
                  </a:lnTo>
                  <a:lnTo>
                    <a:pt x="20" y="347"/>
                  </a:lnTo>
                  <a:lnTo>
                    <a:pt x="70" y="344"/>
                  </a:lnTo>
                  <a:lnTo>
                    <a:pt x="68" y="334"/>
                  </a:lnTo>
                  <a:lnTo>
                    <a:pt x="63" y="305"/>
                  </a:lnTo>
                  <a:lnTo>
                    <a:pt x="56" y="265"/>
                  </a:lnTo>
                  <a:lnTo>
                    <a:pt x="51" y="213"/>
                  </a:lnTo>
                  <a:lnTo>
                    <a:pt x="48" y="158"/>
                  </a:lnTo>
                  <a:lnTo>
                    <a:pt x="50" y="101"/>
                  </a:lnTo>
                  <a:lnTo>
                    <a:pt x="57" y="49"/>
                  </a:lnTo>
                  <a:lnTo>
                    <a:pt x="73" y="4"/>
                  </a:lnTo>
                  <a:lnTo>
                    <a:pt x="73" y="2"/>
                  </a:lnTo>
                  <a:lnTo>
                    <a:pt x="72" y="1"/>
                  </a:lnTo>
                  <a:lnTo>
                    <a:pt x="69" y="0"/>
                  </a:lnTo>
                  <a:lnTo>
                    <a:pt x="63" y="0"/>
                  </a:lnTo>
                  <a:lnTo>
                    <a:pt x="53" y="1"/>
                  </a:lnTo>
                  <a:lnTo>
                    <a:pt x="41" y="3"/>
                  </a:lnTo>
                  <a:lnTo>
                    <a:pt x="23" y="7"/>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84" name="Freeform 370"/>
            <p:cNvSpPr>
              <a:spLocks/>
            </p:cNvSpPr>
            <p:nvPr/>
          </p:nvSpPr>
          <p:spPr bwMode="auto">
            <a:xfrm>
              <a:off x="3964" y="3301"/>
              <a:ext cx="6" cy="28"/>
            </a:xfrm>
            <a:custGeom>
              <a:avLst/>
              <a:gdLst>
                <a:gd name="T0" fmla="*/ 0 w 52"/>
                <a:gd name="T1" fmla="*/ 0 h 256"/>
                <a:gd name="T2" fmla="*/ 0 w 52"/>
                <a:gd name="T3" fmla="*/ 0 h 256"/>
                <a:gd name="T4" fmla="*/ 0 w 52"/>
                <a:gd name="T5" fmla="*/ 0 h 256"/>
                <a:gd name="T6" fmla="*/ 0 w 52"/>
                <a:gd name="T7" fmla="*/ 0 h 256"/>
                <a:gd name="T8" fmla="*/ 0 w 52"/>
                <a:gd name="T9" fmla="*/ 0 h 256"/>
                <a:gd name="T10" fmla="*/ 0 w 52"/>
                <a:gd name="T11" fmla="*/ 0 h 256"/>
                <a:gd name="T12" fmla="*/ 0 w 52"/>
                <a:gd name="T13" fmla="*/ 0 h 256"/>
                <a:gd name="T14" fmla="*/ 0 w 52"/>
                <a:gd name="T15" fmla="*/ 0 h 256"/>
                <a:gd name="T16" fmla="*/ 0 w 52"/>
                <a:gd name="T17" fmla="*/ 0 h 256"/>
                <a:gd name="T18" fmla="*/ 0 w 52"/>
                <a:gd name="T19" fmla="*/ 0 h 256"/>
                <a:gd name="T20" fmla="*/ 0 w 52"/>
                <a:gd name="T21" fmla="*/ 0 h 256"/>
                <a:gd name="T22" fmla="*/ 0 w 52"/>
                <a:gd name="T23" fmla="*/ 0 h 256"/>
                <a:gd name="T24" fmla="*/ 0 w 52"/>
                <a:gd name="T25" fmla="*/ 0 h 256"/>
                <a:gd name="T26" fmla="*/ 0 w 52"/>
                <a:gd name="T27" fmla="*/ 0 h 256"/>
                <a:gd name="T28" fmla="*/ 0 w 52"/>
                <a:gd name="T29" fmla="*/ 0 h 256"/>
                <a:gd name="T30" fmla="*/ 0 w 52"/>
                <a:gd name="T31" fmla="*/ 0 h 256"/>
                <a:gd name="T32" fmla="*/ 0 w 52"/>
                <a:gd name="T33" fmla="*/ 0 h 256"/>
                <a:gd name="T34" fmla="*/ 0 w 52"/>
                <a:gd name="T35" fmla="*/ 0 h 256"/>
                <a:gd name="T36" fmla="*/ 0 w 52"/>
                <a:gd name="T37" fmla="*/ 0 h 256"/>
                <a:gd name="T38" fmla="*/ 0 w 52"/>
                <a:gd name="T39" fmla="*/ 0 h 256"/>
                <a:gd name="T40" fmla="*/ 0 w 52"/>
                <a:gd name="T41" fmla="*/ 0 h 256"/>
                <a:gd name="T42" fmla="*/ 0 w 52"/>
                <a:gd name="T43" fmla="*/ 0 h 256"/>
                <a:gd name="T44" fmla="*/ 0 w 52"/>
                <a:gd name="T45" fmla="*/ 0 h 256"/>
                <a:gd name="T46" fmla="*/ 0 w 52"/>
                <a:gd name="T47" fmla="*/ 0 h 256"/>
                <a:gd name="T48" fmla="*/ 0 w 52"/>
                <a:gd name="T49" fmla="*/ 0 h 256"/>
                <a:gd name="T50" fmla="*/ 0 w 52"/>
                <a:gd name="T51" fmla="*/ 0 h 2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2"/>
                <a:gd name="T79" fmla="*/ 0 h 256"/>
                <a:gd name="T80" fmla="*/ 52 w 52"/>
                <a:gd name="T81" fmla="*/ 256 h 2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2" h="256">
                  <a:moveTo>
                    <a:pt x="16" y="5"/>
                  </a:moveTo>
                  <a:lnTo>
                    <a:pt x="15" y="10"/>
                  </a:lnTo>
                  <a:lnTo>
                    <a:pt x="11" y="24"/>
                  </a:lnTo>
                  <a:lnTo>
                    <a:pt x="6" y="47"/>
                  </a:lnTo>
                  <a:lnTo>
                    <a:pt x="2" y="77"/>
                  </a:lnTo>
                  <a:lnTo>
                    <a:pt x="0" y="115"/>
                  </a:lnTo>
                  <a:lnTo>
                    <a:pt x="0" y="157"/>
                  </a:lnTo>
                  <a:lnTo>
                    <a:pt x="4" y="205"/>
                  </a:lnTo>
                  <a:lnTo>
                    <a:pt x="14" y="256"/>
                  </a:lnTo>
                  <a:lnTo>
                    <a:pt x="50" y="254"/>
                  </a:lnTo>
                  <a:lnTo>
                    <a:pt x="49" y="247"/>
                  </a:lnTo>
                  <a:lnTo>
                    <a:pt x="45" y="226"/>
                  </a:lnTo>
                  <a:lnTo>
                    <a:pt x="41" y="195"/>
                  </a:lnTo>
                  <a:lnTo>
                    <a:pt x="37" y="157"/>
                  </a:lnTo>
                  <a:lnTo>
                    <a:pt x="35" y="116"/>
                  </a:lnTo>
                  <a:lnTo>
                    <a:pt x="36" y="74"/>
                  </a:lnTo>
                  <a:lnTo>
                    <a:pt x="41" y="35"/>
                  </a:lnTo>
                  <a:lnTo>
                    <a:pt x="52" y="3"/>
                  </a:lnTo>
                  <a:lnTo>
                    <a:pt x="52" y="2"/>
                  </a:lnTo>
                  <a:lnTo>
                    <a:pt x="51" y="1"/>
                  </a:lnTo>
                  <a:lnTo>
                    <a:pt x="49" y="0"/>
                  </a:lnTo>
                  <a:lnTo>
                    <a:pt x="45" y="0"/>
                  </a:lnTo>
                  <a:lnTo>
                    <a:pt x="39" y="0"/>
                  </a:lnTo>
                  <a:lnTo>
                    <a:pt x="29" y="2"/>
                  </a:lnTo>
                  <a:lnTo>
                    <a:pt x="16" y="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85" name="Freeform 371"/>
            <p:cNvSpPr>
              <a:spLocks/>
            </p:cNvSpPr>
            <p:nvPr/>
          </p:nvSpPr>
          <p:spPr bwMode="auto">
            <a:xfrm>
              <a:off x="4046" y="3273"/>
              <a:ext cx="20" cy="77"/>
            </a:xfrm>
            <a:custGeom>
              <a:avLst/>
              <a:gdLst>
                <a:gd name="T0" fmla="*/ 0 w 176"/>
                <a:gd name="T1" fmla="*/ 0 h 693"/>
                <a:gd name="T2" fmla="*/ 0 w 176"/>
                <a:gd name="T3" fmla="*/ 0 h 693"/>
                <a:gd name="T4" fmla="*/ 0 w 176"/>
                <a:gd name="T5" fmla="*/ 0 h 693"/>
                <a:gd name="T6" fmla="*/ 0 w 176"/>
                <a:gd name="T7" fmla="*/ 0 h 693"/>
                <a:gd name="T8" fmla="*/ 0 w 176"/>
                <a:gd name="T9" fmla="*/ 0 h 693"/>
                <a:gd name="T10" fmla="*/ 0 w 176"/>
                <a:gd name="T11" fmla="*/ 0 h 693"/>
                <a:gd name="T12" fmla="*/ 0 w 176"/>
                <a:gd name="T13" fmla="*/ 0 h 693"/>
                <a:gd name="T14" fmla="*/ 0 w 176"/>
                <a:gd name="T15" fmla="*/ 0 h 693"/>
                <a:gd name="T16" fmla="*/ 0 w 176"/>
                <a:gd name="T17" fmla="*/ 0 h 693"/>
                <a:gd name="T18" fmla="*/ 0 w 176"/>
                <a:gd name="T19" fmla="*/ 0 h 693"/>
                <a:gd name="T20" fmla="*/ 0 w 176"/>
                <a:gd name="T21" fmla="*/ 0 h 693"/>
                <a:gd name="T22" fmla="*/ 0 w 176"/>
                <a:gd name="T23" fmla="*/ 0 h 693"/>
                <a:gd name="T24" fmla="*/ 0 w 176"/>
                <a:gd name="T25" fmla="*/ 0 h 693"/>
                <a:gd name="T26" fmla="*/ 0 w 176"/>
                <a:gd name="T27" fmla="*/ 0 h 693"/>
                <a:gd name="T28" fmla="*/ 0 w 176"/>
                <a:gd name="T29" fmla="*/ 0 h 693"/>
                <a:gd name="T30" fmla="*/ 0 w 176"/>
                <a:gd name="T31" fmla="*/ 0 h 693"/>
                <a:gd name="T32" fmla="*/ 0 w 176"/>
                <a:gd name="T33" fmla="*/ 0 h 693"/>
                <a:gd name="T34" fmla="*/ 0 w 176"/>
                <a:gd name="T35" fmla="*/ 0 h 693"/>
                <a:gd name="T36" fmla="*/ 0 w 176"/>
                <a:gd name="T37" fmla="*/ 0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6"/>
                <a:gd name="T58" fmla="*/ 0 h 693"/>
                <a:gd name="T59" fmla="*/ 176 w 176"/>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6" h="693">
                  <a:moveTo>
                    <a:pt x="176" y="5"/>
                  </a:moveTo>
                  <a:lnTo>
                    <a:pt x="172" y="10"/>
                  </a:lnTo>
                  <a:lnTo>
                    <a:pt x="159" y="28"/>
                  </a:lnTo>
                  <a:lnTo>
                    <a:pt x="144" y="63"/>
                  </a:lnTo>
                  <a:lnTo>
                    <a:pt x="129" y="123"/>
                  </a:lnTo>
                  <a:lnTo>
                    <a:pt x="117" y="210"/>
                  </a:lnTo>
                  <a:lnTo>
                    <a:pt x="110" y="331"/>
                  </a:lnTo>
                  <a:lnTo>
                    <a:pt x="115" y="490"/>
                  </a:lnTo>
                  <a:lnTo>
                    <a:pt x="131" y="693"/>
                  </a:lnTo>
                  <a:lnTo>
                    <a:pt x="32" y="693"/>
                  </a:lnTo>
                  <a:lnTo>
                    <a:pt x="29" y="673"/>
                  </a:lnTo>
                  <a:lnTo>
                    <a:pt x="20" y="617"/>
                  </a:lnTo>
                  <a:lnTo>
                    <a:pt x="11" y="533"/>
                  </a:lnTo>
                  <a:lnTo>
                    <a:pt x="3" y="430"/>
                  </a:lnTo>
                  <a:lnTo>
                    <a:pt x="0" y="317"/>
                  </a:lnTo>
                  <a:lnTo>
                    <a:pt x="6" y="202"/>
                  </a:lnTo>
                  <a:lnTo>
                    <a:pt x="23" y="93"/>
                  </a:lnTo>
                  <a:lnTo>
                    <a:pt x="57" y="0"/>
                  </a:lnTo>
                  <a:lnTo>
                    <a:pt x="176" y="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86" name="Freeform 372"/>
            <p:cNvSpPr>
              <a:spLocks/>
            </p:cNvSpPr>
            <p:nvPr/>
          </p:nvSpPr>
          <p:spPr bwMode="auto">
            <a:xfrm>
              <a:off x="4047" y="3279"/>
              <a:ext cx="16" cy="65"/>
            </a:xfrm>
            <a:custGeom>
              <a:avLst/>
              <a:gdLst>
                <a:gd name="T0" fmla="*/ 0 w 149"/>
                <a:gd name="T1" fmla="*/ 0 h 592"/>
                <a:gd name="T2" fmla="*/ 0 w 149"/>
                <a:gd name="T3" fmla="*/ 0 h 592"/>
                <a:gd name="T4" fmla="*/ 0 w 149"/>
                <a:gd name="T5" fmla="*/ 0 h 592"/>
                <a:gd name="T6" fmla="*/ 0 w 149"/>
                <a:gd name="T7" fmla="*/ 0 h 592"/>
                <a:gd name="T8" fmla="*/ 0 w 149"/>
                <a:gd name="T9" fmla="*/ 0 h 592"/>
                <a:gd name="T10" fmla="*/ 0 w 149"/>
                <a:gd name="T11" fmla="*/ 0 h 592"/>
                <a:gd name="T12" fmla="*/ 0 w 149"/>
                <a:gd name="T13" fmla="*/ 0 h 592"/>
                <a:gd name="T14" fmla="*/ 0 w 149"/>
                <a:gd name="T15" fmla="*/ 0 h 592"/>
                <a:gd name="T16" fmla="*/ 0 w 149"/>
                <a:gd name="T17" fmla="*/ 0 h 592"/>
                <a:gd name="T18" fmla="*/ 0 w 149"/>
                <a:gd name="T19" fmla="*/ 0 h 592"/>
                <a:gd name="T20" fmla="*/ 0 w 149"/>
                <a:gd name="T21" fmla="*/ 0 h 592"/>
                <a:gd name="T22" fmla="*/ 0 w 149"/>
                <a:gd name="T23" fmla="*/ 0 h 592"/>
                <a:gd name="T24" fmla="*/ 0 w 149"/>
                <a:gd name="T25" fmla="*/ 0 h 592"/>
                <a:gd name="T26" fmla="*/ 0 w 149"/>
                <a:gd name="T27" fmla="*/ 0 h 592"/>
                <a:gd name="T28" fmla="*/ 0 w 149"/>
                <a:gd name="T29" fmla="*/ 0 h 592"/>
                <a:gd name="T30" fmla="*/ 0 w 149"/>
                <a:gd name="T31" fmla="*/ 0 h 592"/>
                <a:gd name="T32" fmla="*/ 0 w 149"/>
                <a:gd name="T33" fmla="*/ 0 h 592"/>
                <a:gd name="T34" fmla="*/ 0 w 149"/>
                <a:gd name="T35" fmla="*/ 0 h 592"/>
                <a:gd name="T36" fmla="*/ 0 w 149"/>
                <a:gd name="T37" fmla="*/ 0 h 5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9"/>
                <a:gd name="T58" fmla="*/ 0 h 592"/>
                <a:gd name="T59" fmla="*/ 149 w 149"/>
                <a:gd name="T60" fmla="*/ 592 h 5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9" h="592">
                  <a:moveTo>
                    <a:pt x="149" y="4"/>
                  </a:moveTo>
                  <a:lnTo>
                    <a:pt x="145" y="8"/>
                  </a:lnTo>
                  <a:lnTo>
                    <a:pt x="136" y="24"/>
                  </a:lnTo>
                  <a:lnTo>
                    <a:pt x="123" y="54"/>
                  </a:lnTo>
                  <a:lnTo>
                    <a:pt x="110" y="104"/>
                  </a:lnTo>
                  <a:lnTo>
                    <a:pt x="99" y="179"/>
                  </a:lnTo>
                  <a:lnTo>
                    <a:pt x="94" y="282"/>
                  </a:lnTo>
                  <a:lnTo>
                    <a:pt x="97" y="418"/>
                  </a:lnTo>
                  <a:lnTo>
                    <a:pt x="112" y="592"/>
                  </a:lnTo>
                  <a:lnTo>
                    <a:pt x="27" y="592"/>
                  </a:lnTo>
                  <a:lnTo>
                    <a:pt x="24" y="575"/>
                  </a:lnTo>
                  <a:lnTo>
                    <a:pt x="17" y="527"/>
                  </a:lnTo>
                  <a:lnTo>
                    <a:pt x="9" y="455"/>
                  </a:lnTo>
                  <a:lnTo>
                    <a:pt x="2" y="367"/>
                  </a:lnTo>
                  <a:lnTo>
                    <a:pt x="0" y="271"/>
                  </a:lnTo>
                  <a:lnTo>
                    <a:pt x="5" y="173"/>
                  </a:lnTo>
                  <a:lnTo>
                    <a:pt x="20" y="80"/>
                  </a:lnTo>
                  <a:lnTo>
                    <a:pt x="48" y="0"/>
                  </a:lnTo>
                  <a:lnTo>
                    <a:pt x="149" y="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87" name="Freeform 373"/>
            <p:cNvSpPr>
              <a:spLocks/>
            </p:cNvSpPr>
            <p:nvPr/>
          </p:nvSpPr>
          <p:spPr bwMode="auto">
            <a:xfrm>
              <a:off x="4048" y="3284"/>
              <a:ext cx="13" cy="54"/>
            </a:xfrm>
            <a:custGeom>
              <a:avLst/>
              <a:gdLst>
                <a:gd name="T0" fmla="*/ 0 w 124"/>
                <a:gd name="T1" fmla="*/ 0 h 490"/>
                <a:gd name="T2" fmla="*/ 0 w 124"/>
                <a:gd name="T3" fmla="*/ 0 h 490"/>
                <a:gd name="T4" fmla="*/ 0 w 124"/>
                <a:gd name="T5" fmla="*/ 0 h 490"/>
                <a:gd name="T6" fmla="*/ 0 w 124"/>
                <a:gd name="T7" fmla="*/ 0 h 490"/>
                <a:gd name="T8" fmla="*/ 0 w 124"/>
                <a:gd name="T9" fmla="*/ 0 h 490"/>
                <a:gd name="T10" fmla="*/ 0 w 124"/>
                <a:gd name="T11" fmla="*/ 0 h 490"/>
                <a:gd name="T12" fmla="*/ 0 w 124"/>
                <a:gd name="T13" fmla="*/ 0 h 490"/>
                <a:gd name="T14" fmla="*/ 0 w 124"/>
                <a:gd name="T15" fmla="*/ 0 h 490"/>
                <a:gd name="T16" fmla="*/ 0 w 124"/>
                <a:gd name="T17" fmla="*/ 0 h 490"/>
                <a:gd name="T18" fmla="*/ 0 w 124"/>
                <a:gd name="T19" fmla="*/ 0 h 490"/>
                <a:gd name="T20" fmla="*/ 0 w 124"/>
                <a:gd name="T21" fmla="*/ 0 h 490"/>
                <a:gd name="T22" fmla="*/ 0 w 124"/>
                <a:gd name="T23" fmla="*/ 0 h 490"/>
                <a:gd name="T24" fmla="*/ 0 w 124"/>
                <a:gd name="T25" fmla="*/ 0 h 490"/>
                <a:gd name="T26" fmla="*/ 0 w 124"/>
                <a:gd name="T27" fmla="*/ 0 h 490"/>
                <a:gd name="T28" fmla="*/ 0 w 124"/>
                <a:gd name="T29" fmla="*/ 0 h 490"/>
                <a:gd name="T30" fmla="*/ 0 w 124"/>
                <a:gd name="T31" fmla="*/ 0 h 490"/>
                <a:gd name="T32" fmla="*/ 0 w 124"/>
                <a:gd name="T33" fmla="*/ 0 h 490"/>
                <a:gd name="T34" fmla="*/ 0 w 124"/>
                <a:gd name="T35" fmla="*/ 0 h 490"/>
                <a:gd name="T36" fmla="*/ 0 w 124"/>
                <a:gd name="T37" fmla="*/ 0 h 4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490"/>
                <a:gd name="T59" fmla="*/ 124 w 124"/>
                <a:gd name="T60" fmla="*/ 490 h 4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490">
                  <a:moveTo>
                    <a:pt x="124" y="4"/>
                  </a:moveTo>
                  <a:lnTo>
                    <a:pt x="121" y="7"/>
                  </a:lnTo>
                  <a:lnTo>
                    <a:pt x="113" y="21"/>
                  </a:lnTo>
                  <a:lnTo>
                    <a:pt x="103" y="45"/>
                  </a:lnTo>
                  <a:lnTo>
                    <a:pt x="91" y="87"/>
                  </a:lnTo>
                  <a:lnTo>
                    <a:pt x="83" y="148"/>
                  </a:lnTo>
                  <a:lnTo>
                    <a:pt x="79" y="234"/>
                  </a:lnTo>
                  <a:lnTo>
                    <a:pt x="81" y="347"/>
                  </a:lnTo>
                  <a:lnTo>
                    <a:pt x="93" y="490"/>
                  </a:lnTo>
                  <a:lnTo>
                    <a:pt x="23" y="490"/>
                  </a:lnTo>
                  <a:lnTo>
                    <a:pt x="21" y="476"/>
                  </a:lnTo>
                  <a:lnTo>
                    <a:pt x="15" y="436"/>
                  </a:lnTo>
                  <a:lnTo>
                    <a:pt x="8" y="377"/>
                  </a:lnTo>
                  <a:lnTo>
                    <a:pt x="2" y="304"/>
                  </a:lnTo>
                  <a:lnTo>
                    <a:pt x="0" y="224"/>
                  </a:lnTo>
                  <a:lnTo>
                    <a:pt x="4" y="143"/>
                  </a:lnTo>
                  <a:lnTo>
                    <a:pt x="17" y="67"/>
                  </a:lnTo>
                  <a:lnTo>
                    <a:pt x="40" y="0"/>
                  </a:lnTo>
                  <a:lnTo>
                    <a:pt x="124" y="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88" name="Freeform 374"/>
            <p:cNvSpPr>
              <a:spLocks/>
            </p:cNvSpPr>
            <p:nvPr/>
          </p:nvSpPr>
          <p:spPr bwMode="auto">
            <a:xfrm>
              <a:off x="4048" y="3289"/>
              <a:ext cx="11" cy="43"/>
            </a:xfrm>
            <a:custGeom>
              <a:avLst/>
              <a:gdLst>
                <a:gd name="T0" fmla="*/ 0 w 99"/>
                <a:gd name="T1" fmla="*/ 0 h 389"/>
                <a:gd name="T2" fmla="*/ 0 w 99"/>
                <a:gd name="T3" fmla="*/ 0 h 389"/>
                <a:gd name="T4" fmla="*/ 0 w 99"/>
                <a:gd name="T5" fmla="*/ 0 h 389"/>
                <a:gd name="T6" fmla="*/ 0 w 99"/>
                <a:gd name="T7" fmla="*/ 0 h 389"/>
                <a:gd name="T8" fmla="*/ 0 w 99"/>
                <a:gd name="T9" fmla="*/ 0 h 389"/>
                <a:gd name="T10" fmla="*/ 0 w 99"/>
                <a:gd name="T11" fmla="*/ 0 h 389"/>
                <a:gd name="T12" fmla="*/ 0 w 99"/>
                <a:gd name="T13" fmla="*/ 0 h 389"/>
                <a:gd name="T14" fmla="*/ 0 w 99"/>
                <a:gd name="T15" fmla="*/ 0 h 389"/>
                <a:gd name="T16" fmla="*/ 0 w 99"/>
                <a:gd name="T17" fmla="*/ 0 h 389"/>
                <a:gd name="T18" fmla="*/ 0 w 99"/>
                <a:gd name="T19" fmla="*/ 0 h 389"/>
                <a:gd name="T20" fmla="*/ 0 w 99"/>
                <a:gd name="T21" fmla="*/ 0 h 389"/>
                <a:gd name="T22" fmla="*/ 0 w 99"/>
                <a:gd name="T23" fmla="*/ 0 h 389"/>
                <a:gd name="T24" fmla="*/ 0 w 99"/>
                <a:gd name="T25" fmla="*/ 0 h 389"/>
                <a:gd name="T26" fmla="*/ 0 w 99"/>
                <a:gd name="T27" fmla="*/ 0 h 389"/>
                <a:gd name="T28" fmla="*/ 0 w 99"/>
                <a:gd name="T29" fmla="*/ 0 h 389"/>
                <a:gd name="T30" fmla="*/ 0 w 99"/>
                <a:gd name="T31" fmla="*/ 0 h 389"/>
                <a:gd name="T32" fmla="*/ 0 w 99"/>
                <a:gd name="T33" fmla="*/ 0 h 389"/>
                <a:gd name="T34" fmla="*/ 0 w 99"/>
                <a:gd name="T35" fmla="*/ 0 h 389"/>
                <a:gd name="T36" fmla="*/ 0 w 99"/>
                <a:gd name="T37" fmla="*/ 0 h 3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389"/>
                <a:gd name="T59" fmla="*/ 99 w 99"/>
                <a:gd name="T60" fmla="*/ 389 h 3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389">
                  <a:moveTo>
                    <a:pt x="99" y="3"/>
                  </a:moveTo>
                  <a:lnTo>
                    <a:pt x="96" y="6"/>
                  </a:lnTo>
                  <a:lnTo>
                    <a:pt x="89" y="16"/>
                  </a:lnTo>
                  <a:lnTo>
                    <a:pt x="81" y="36"/>
                  </a:lnTo>
                  <a:lnTo>
                    <a:pt x="72" y="69"/>
                  </a:lnTo>
                  <a:lnTo>
                    <a:pt x="66" y="118"/>
                  </a:lnTo>
                  <a:lnTo>
                    <a:pt x="62" y="185"/>
                  </a:lnTo>
                  <a:lnTo>
                    <a:pt x="64" y="275"/>
                  </a:lnTo>
                  <a:lnTo>
                    <a:pt x="73" y="389"/>
                  </a:lnTo>
                  <a:lnTo>
                    <a:pt x="18" y="389"/>
                  </a:lnTo>
                  <a:lnTo>
                    <a:pt x="16" y="378"/>
                  </a:lnTo>
                  <a:lnTo>
                    <a:pt x="11" y="346"/>
                  </a:lnTo>
                  <a:lnTo>
                    <a:pt x="6" y="299"/>
                  </a:lnTo>
                  <a:lnTo>
                    <a:pt x="2" y="242"/>
                  </a:lnTo>
                  <a:lnTo>
                    <a:pt x="0" y="178"/>
                  </a:lnTo>
                  <a:lnTo>
                    <a:pt x="4" y="114"/>
                  </a:lnTo>
                  <a:lnTo>
                    <a:pt x="14" y="52"/>
                  </a:lnTo>
                  <a:lnTo>
                    <a:pt x="32" y="0"/>
                  </a:lnTo>
                  <a:lnTo>
                    <a:pt x="99" y="3"/>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89" name="Freeform 375"/>
            <p:cNvSpPr>
              <a:spLocks/>
            </p:cNvSpPr>
            <p:nvPr/>
          </p:nvSpPr>
          <p:spPr bwMode="auto">
            <a:xfrm>
              <a:off x="4049" y="3295"/>
              <a:ext cx="8" cy="31"/>
            </a:xfrm>
            <a:custGeom>
              <a:avLst/>
              <a:gdLst>
                <a:gd name="T0" fmla="*/ 0 w 72"/>
                <a:gd name="T1" fmla="*/ 0 h 287"/>
                <a:gd name="T2" fmla="*/ 0 w 72"/>
                <a:gd name="T3" fmla="*/ 0 h 287"/>
                <a:gd name="T4" fmla="*/ 0 w 72"/>
                <a:gd name="T5" fmla="*/ 0 h 287"/>
                <a:gd name="T6" fmla="*/ 0 w 72"/>
                <a:gd name="T7" fmla="*/ 0 h 287"/>
                <a:gd name="T8" fmla="*/ 0 w 72"/>
                <a:gd name="T9" fmla="*/ 0 h 287"/>
                <a:gd name="T10" fmla="*/ 0 w 72"/>
                <a:gd name="T11" fmla="*/ 0 h 287"/>
                <a:gd name="T12" fmla="*/ 0 w 72"/>
                <a:gd name="T13" fmla="*/ 0 h 287"/>
                <a:gd name="T14" fmla="*/ 0 w 72"/>
                <a:gd name="T15" fmla="*/ 0 h 287"/>
                <a:gd name="T16" fmla="*/ 0 w 72"/>
                <a:gd name="T17" fmla="*/ 0 h 287"/>
                <a:gd name="T18" fmla="*/ 0 w 72"/>
                <a:gd name="T19" fmla="*/ 0 h 287"/>
                <a:gd name="T20" fmla="*/ 0 w 72"/>
                <a:gd name="T21" fmla="*/ 0 h 287"/>
                <a:gd name="T22" fmla="*/ 0 w 72"/>
                <a:gd name="T23" fmla="*/ 0 h 287"/>
                <a:gd name="T24" fmla="*/ 0 w 72"/>
                <a:gd name="T25" fmla="*/ 0 h 287"/>
                <a:gd name="T26" fmla="*/ 0 w 72"/>
                <a:gd name="T27" fmla="*/ 0 h 287"/>
                <a:gd name="T28" fmla="*/ 0 w 72"/>
                <a:gd name="T29" fmla="*/ 0 h 287"/>
                <a:gd name="T30" fmla="*/ 0 w 72"/>
                <a:gd name="T31" fmla="*/ 0 h 287"/>
                <a:gd name="T32" fmla="*/ 0 w 72"/>
                <a:gd name="T33" fmla="*/ 0 h 287"/>
                <a:gd name="T34" fmla="*/ 0 w 72"/>
                <a:gd name="T35" fmla="*/ 0 h 287"/>
                <a:gd name="T36" fmla="*/ 0 w 72"/>
                <a:gd name="T37" fmla="*/ 0 h 2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287"/>
                <a:gd name="T59" fmla="*/ 72 w 72"/>
                <a:gd name="T60" fmla="*/ 287 h 2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287">
                  <a:moveTo>
                    <a:pt x="72" y="2"/>
                  </a:moveTo>
                  <a:lnTo>
                    <a:pt x="70" y="4"/>
                  </a:lnTo>
                  <a:lnTo>
                    <a:pt x="66" y="12"/>
                  </a:lnTo>
                  <a:lnTo>
                    <a:pt x="59" y="27"/>
                  </a:lnTo>
                  <a:lnTo>
                    <a:pt x="53" y="50"/>
                  </a:lnTo>
                  <a:lnTo>
                    <a:pt x="48" y="87"/>
                  </a:lnTo>
                  <a:lnTo>
                    <a:pt x="46" y="137"/>
                  </a:lnTo>
                  <a:lnTo>
                    <a:pt x="47" y="203"/>
                  </a:lnTo>
                  <a:lnTo>
                    <a:pt x="54" y="287"/>
                  </a:lnTo>
                  <a:lnTo>
                    <a:pt x="13" y="287"/>
                  </a:lnTo>
                  <a:lnTo>
                    <a:pt x="12" y="279"/>
                  </a:lnTo>
                  <a:lnTo>
                    <a:pt x="8" y="255"/>
                  </a:lnTo>
                  <a:lnTo>
                    <a:pt x="4" y="220"/>
                  </a:lnTo>
                  <a:lnTo>
                    <a:pt x="1" y="178"/>
                  </a:lnTo>
                  <a:lnTo>
                    <a:pt x="0" y="131"/>
                  </a:lnTo>
                  <a:lnTo>
                    <a:pt x="2" y="84"/>
                  </a:lnTo>
                  <a:lnTo>
                    <a:pt x="9" y="39"/>
                  </a:lnTo>
                  <a:lnTo>
                    <a:pt x="23" y="0"/>
                  </a:lnTo>
                  <a:lnTo>
                    <a:pt x="72" y="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90" name="Rectangle 376"/>
            <p:cNvSpPr>
              <a:spLocks noChangeArrowheads="1"/>
            </p:cNvSpPr>
            <p:nvPr/>
          </p:nvSpPr>
          <p:spPr bwMode="auto">
            <a:xfrm>
              <a:off x="3944" y="3287"/>
              <a:ext cx="3" cy="10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p>
          </p:txBody>
        </p:sp>
        <p:sp>
          <p:nvSpPr>
            <p:cNvPr id="38391" name="Freeform 377"/>
            <p:cNvSpPr>
              <a:spLocks/>
            </p:cNvSpPr>
            <p:nvPr/>
          </p:nvSpPr>
          <p:spPr bwMode="auto">
            <a:xfrm>
              <a:off x="3980" y="3285"/>
              <a:ext cx="39" cy="47"/>
            </a:xfrm>
            <a:custGeom>
              <a:avLst/>
              <a:gdLst>
                <a:gd name="T0" fmla="*/ 0 w 354"/>
                <a:gd name="T1" fmla="*/ 0 h 418"/>
                <a:gd name="T2" fmla="*/ 0 w 354"/>
                <a:gd name="T3" fmla="*/ 0 h 418"/>
                <a:gd name="T4" fmla="*/ 0 w 354"/>
                <a:gd name="T5" fmla="*/ 0 h 418"/>
                <a:gd name="T6" fmla="*/ 0 w 354"/>
                <a:gd name="T7" fmla="*/ 0 h 418"/>
                <a:gd name="T8" fmla="*/ 0 w 354"/>
                <a:gd name="T9" fmla="*/ 0 h 418"/>
                <a:gd name="T10" fmla="*/ 0 w 354"/>
                <a:gd name="T11" fmla="*/ 0 h 418"/>
                <a:gd name="T12" fmla="*/ 0 w 354"/>
                <a:gd name="T13" fmla="*/ 0 h 418"/>
                <a:gd name="T14" fmla="*/ 0 w 354"/>
                <a:gd name="T15" fmla="*/ 0 h 418"/>
                <a:gd name="T16" fmla="*/ 0 w 354"/>
                <a:gd name="T17" fmla="*/ 0 h 418"/>
                <a:gd name="T18" fmla="*/ 0 w 354"/>
                <a:gd name="T19" fmla="*/ 0 h 418"/>
                <a:gd name="T20" fmla="*/ 0 w 354"/>
                <a:gd name="T21" fmla="*/ 0 h 418"/>
                <a:gd name="T22" fmla="*/ 0 w 354"/>
                <a:gd name="T23" fmla="*/ 0 h 418"/>
                <a:gd name="T24" fmla="*/ 0 w 354"/>
                <a:gd name="T25" fmla="*/ 0 h 418"/>
                <a:gd name="T26" fmla="*/ 0 w 354"/>
                <a:gd name="T27" fmla="*/ 0 h 418"/>
                <a:gd name="T28" fmla="*/ 0 w 354"/>
                <a:gd name="T29" fmla="*/ 0 h 418"/>
                <a:gd name="T30" fmla="*/ 0 w 354"/>
                <a:gd name="T31" fmla="*/ 0 h 418"/>
                <a:gd name="T32" fmla="*/ 0 w 354"/>
                <a:gd name="T33" fmla="*/ 0 h 418"/>
                <a:gd name="T34" fmla="*/ 0 w 354"/>
                <a:gd name="T35" fmla="*/ 0 h 418"/>
                <a:gd name="T36" fmla="*/ 0 w 354"/>
                <a:gd name="T37" fmla="*/ 0 h 418"/>
                <a:gd name="T38" fmla="*/ 0 w 354"/>
                <a:gd name="T39" fmla="*/ 0 h 418"/>
                <a:gd name="T40" fmla="*/ 0 w 354"/>
                <a:gd name="T41" fmla="*/ 0 h 418"/>
                <a:gd name="T42" fmla="*/ 0 w 354"/>
                <a:gd name="T43" fmla="*/ 0 h 418"/>
                <a:gd name="T44" fmla="*/ 0 w 354"/>
                <a:gd name="T45" fmla="*/ 0 h 418"/>
                <a:gd name="T46" fmla="*/ 0 w 354"/>
                <a:gd name="T47" fmla="*/ 0 h 418"/>
                <a:gd name="T48" fmla="*/ 0 w 354"/>
                <a:gd name="T49" fmla="*/ 0 h 418"/>
                <a:gd name="T50" fmla="*/ 0 w 354"/>
                <a:gd name="T51" fmla="*/ 0 h 418"/>
                <a:gd name="T52" fmla="*/ 0 w 354"/>
                <a:gd name="T53" fmla="*/ 0 h 418"/>
                <a:gd name="T54" fmla="*/ 0 w 354"/>
                <a:gd name="T55" fmla="*/ 0 h 418"/>
                <a:gd name="T56" fmla="*/ 0 w 354"/>
                <a:gd name="T57" fmla="*/ 0 h 418"/>
                <a:gd name="T58" fmla="*/ 0 w 354"/>
                <a:gd name="T59" fmla="*/ 0 h 418"/>
                <a:gd name="T60" fmla="*/ 0 w 354"/>
                <a:gd name="T61" fmla="*/ 0 h 418"/>
                <a:gd name="T62" fmla="*/ 0 w 354"/>
                <a:gd name="T63" fmla="*/ 0 h 418"/>
                <a:gd name="T64" fmla="*/ 0 w 354"/>
                <a:gd name="T65" fmla="*/ 0 h 418"/>
                <a:gd name="T66" fmla="*/ 0 w 354"/>
                <a:gd name="T67" fmla="*/ 0 h 418"/>
                <a:gd name="T68" fmla="*/ 0 w 354"/>
                <a:gd name="T69" fmla="*/ 0 h 418"/>
                <a:gd name="T70" fmla="*/ 0 w 354"/>
                <a:gd name="T71" fmla="*/ 0 h 418"/>
                <a:gd name="T72" fmla="*/ 0 w 354"/>
                <a:gd name="T73" fmla="*/ 0 h 418"/>
                <a:gd name="T74" fmla="*/ 0 w 354"/>
                <a:gd name="T75" fmla="*/ 0 h 418"/>
                <a:gd name="T76" fmla="*/ 0 w 354"/>
                <a:gd name="T77" fmla="*/ 0 h 418"/>
                <a:gd name="T78" fmla="*/ 0 w 354"/>
                <a:gd name="T79" fmla="*/ 0 h 418"/>
                <a:gd name="T80" fmla="*/ 0 w 354"/>
                <a:gd name="T81" fmla="*/ 0 h 418"/>
                <a:gd name="T82" fmla="*/ 0 w 354"/>
                <a:gd name="T83" fmla="*/ 0 h 418"/>
                <a:gd name="T84" fmla="*/ 0 w 354"/>
                <a:gd name="T85" fmla="*/ 0 h 418"/>
                <a:gd name="T86" fmla="*/ 0 w 354"/>
                <a:gd name="T87" fmla="*/ 0 h 418"/>
                <a:gd name="T88" fmla="*/ 0 w 354"/>
                <a:gd name="T89" fmla="*/ 0 h 418"/>
                <a:gd name="T90" fmla="*/ 0 w 354"/>
                <a:gd name="T91" fmla="*/ 0 h 418"/>
                <a:gd name="T92" fmla="*/ 0 w 354"/>
                <a:gd name="T93" fmla="*/ 0 h 418"/>
                <a:gd name="T94" fmla="*/ 0 w 354"/>
                <a:gd name="T95" fmla="*/ 0 h 418"/>
                <a:gd name="T96" fmla="*/ 0 w 354"/>
                <a:gd name="T97" fmla="*/ 0 h 4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4"/>
                <a:gd name="T148" fmla="*/ 0 h 418"/>
                <a:gd name="T149" fmla="*/ 354 w 354"/>
                <a:gd name="T150" fmla="*/ 418 h 4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4" h="418">
                  <a:moveTo>
                    <a:pt x="33" y="39"/>
                  </a:moveTo>
                  <a:lnTo>
                    <a:pt x="30" y="48"/>
                  </a:lnTo>
                  <a:lnTo>
                    <a:pt x="23" y="71"/>
                  </a:lnTo>
                  <a:lnTo>
                    <a:pt x="15" y="107"/>
                  </a:lnTo>
                  <a:lnTo>
                    <a:pt x="7" y="155"/>
                  </a:lnTo>
                  <a:lnTo>
                    <a:pt x="1" y="212"/>
                  </a:lnTo>
                  <a:lnTo>
                    <a:pt x="0" y="276"/>
                  </a:lnTo>
                  <a:lnTo>
                    <a:pt x="6" y="345"/>
                  </a:lnTo>
                  <a:lnTo>
                    <a:pt x="21" y="418"/>
                  </a:lnTo>
                  <a:lnTo>
                    <a:pt x="21" y="415"/>
                  </a:lnTo>
                  <a:lnTo>
                    <a:pt x="21" y="405"/>
                  </a:lnTo>
                  <a:lnTo>
                    <a:pt x="21" y="390"/>
                  </a:lnTo>
                  <a:lnTo>
                    <a:pt x="21" y="372"/>
                  </a:lnTo>
                  <a:lnTo>
                    <a:pt x="23" y="348"/>
                  </a:lnTo>
                  <a:lnTo>
                    <a:pt x="27" y="324"/>
                  </a:lnTo>
                  <a:lnTo>
                    <a:pt x="31" y="296"/>
                  </a:lnTo>
                  <a:lnTo>
                    <a:pt x="37" y="267"/>
                  </a:lnTo>
                  <a:lnTo>
                    <a:pt x="46" y="239"/>
                  </a:lnTo>
                  <a:lnTo>
                    <a:pt x="57" y="211"/>
                  </a:lnTo>
                  <a:lnTo>
                    <a:pt x="70" y="185"/>
                  </a:lnTo>
                  <a:lnTo>
                    <a:pt x="88" y="160"/>
                  </a:lnTo>
                  <a:lnTo>
                    <a:pt x="109" y="139"/>
                  </a:lnTo>
                  <a:lnTo>
                    <a:pt x="133" y="121"/>
                  </a:lnTo>
                  <a:lnTo>
                    <a:pt x="163" y="109"/>
                  </a:lnTo>
                  <a:lnTo>
                    <a:pt x="197" y="102"/>
                  </a:lnTo>
                  <a:lnTo>
                    <a:pt x="199" y="100"/>
                  </a:lnTo>
                  <a:lnTo>
                    <a:pt x="205" y="96"/>
                  </a:lnTo>
                  <a:lnTo>
                    <a:pt x="215" y="88"/>
                  </a:lnTo>
                  <a:lnTo>
                    <a:pt x="231" y="78"/>
                  </a:lnTo>
                  <a:lnTo>
                    <a:pt x="252" y="66"/>
                  </a:lnTo>
                  <a:lnTo>
                    <a:pt x="280" y="52"/>
                  </a:lnTo>
                  <a:lnTo>
                    <a:pt x="314" y="35"/>
                  </a:lnTo>
                  <a:lnTo>
                    <a:pt x="354" y="17"/>
                  </a:lnTo>
                  <a:lnTo>
                    <a:pt x="352" y="16"/>
                  </a:lnTo>
                  <a:lnTo>
                    <a:pt x="346" y="15"/>
                  </a:lnTo>
                  <a:lnTo>
                    <a:pt x="337" y="13"/>
                  </a:lnTo>
                  <a:lnTo>
                    <a:pt x="324" y="11"/>
                  </a:lnTo>
                  <a:lnTo>
                    <a:pt x="308" y="8"/>
                  </a:lnTo>
                  <a:lnTo>
                    <a:pt x="290" y="6"/>
                  </a:lnTo>
                  <a:lnTo>
                    <a:pt x="269" y="4"/>
                  </a:lnTo>
                  <a:lnTo>
                    <a:pt x="246" y="1"/>
                  </a:lnTo>
                  <a:lnTo>
                    <a:pt x="222" y="0"/>
                  </a:lnTo>
                  <a:lnTo>
                    <a:pt x="197" y="1"/>
                  </a:lnTo>
                  <a:lnTo>
                    <a:pt x="170" y="3"/>
                  </a:lnTo>
                  <a:lnTo>
                    <a:pt x="143" y="6"/>
                  </a:lnTo>
                  <a:lnTo>
                    <a:pt x="115" y="11"/>
                  </a:lnTo>
                  <a:lnTo>
                    <a:pt x="87" y="18"/>
                  </a:lnTo>
                  <a:lnTo>
                    <a:pt x="59" y="27"/>
                  </a:lnTo>
                  <a:lnTo>
                    <a:pt x="33" y="39"/>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92" name="Freeform 378"/>
            <p:cNvSpPr>
              <a:spLocks/>
            </p:cNvSpPr>
            <p:nvPr/>
          </p:nvSpPr>
          <p:spPr bwMode="auto">
            <a:xfrm>
              <a:off x="3925" y="3320"/>
              <a:ext cx="32" cy="8"/>
            </a:xfrm>
            <a:custGeom>
              <a:avLst/>
              <a:gdLst>
                <a:gd name="T0" fmla="*/ 0 w 290"/>
                <a:gd name="T1" fmla="*/ 0 h 79"/>
                <a:gd name="T2" fmla="*/ 0 w 290"/>
                <a:gd name="T3" fmla="*/ 0 h 79"/>
                <a:gd name="T4" fmla="*/ 0 w 290"/>
                <a:gd name="T5" fmla="*/ 0 h 79"/>
                <a:gd name="T6" fmla="*/ 0 w 290"/>
                <a:gd name="T7" fmla="*/ 0 h 79"/>
                <a:gd name="T8" fmla="*/ 0 w 290"/>
                <a:gd name="T9" fmla="*/ 0 h 79"/>
                <a:gd name="T10" fmla="*/ 0 w 290"/>
                <a:gd name="T11" fmla="*/ 0 h 79"/>
                <a:gd name="T12" fmla="*/ 0 w 290"/>
                <a:gd name="T13" fmla="*/ 0 h 79"/>
                <a:gd name="T14" fmla="*/ 0 w 290"/>
                <a:gd name="T15" fmla="*/ 0 h 79"/>
                <a:gd name="T16" fmla="*/ 0 w 290"/>
                <a:gd name="T17" fmla="*/ 0 h 79"/>
                <a:gd name="T18" fmla="*/ 0 w 290"/>
                <a:gd name="T19" fmla="*/ 0 h 79"/>
                <a:gd name="T20" fmla="*/ 0 w 290"/>
                <a:gd name="T21" fmla="*/ 0 h 79"/>
                <a:gd name="T22" fmla="*/ 0 w 290"/>
                <a:gd name="T23" fmla="*/ 0 h 79"/>
                <a:gd name="T24" fmla="*/ 0 w 290"/>
                <a:gd name="T25" fmla="*/ 0 h 79"/>
                <a:gd name="T26" fmla="*/ 0 w 290"/>
                <a:gd name="T27" fmla="*/ 0 h 79"/>
                <a:gd name="T28" fmla="*/ 0 w 290"/>
                <a:gd name="T29" fmla="*/ 0 h 79"/>
                <a:gd name="T30" fmla="*/ 0 w 290"/>
                <a:gd name="T31" fmla="*/ 0 h 79"/>
                <a:gd name="T32" fmla="*/ 0 w 290"/>
                <a:gd name="T33" fmla="*/ 0 h 79"/>
                <a:gd name="T34" fmla="*/ 0 w 290"/>
                <a:gd name="T35" fmla="*/ 0 h 79"/>
                <a:gd name="T36" fmla="*/ 0 w 290"/>
                <a:gd name="T37" fmla="*/ 0 h 79"/>
                <a:gd name="T38" fmla="*/ 0 w 290"/>
                <a:gd name="T39" fmla="*/ 0 h 79"/>
                <a:gd name="T40" fmla="*/ 0 w 290"/>
                <a:gd name="T41" fmla="*/ 0 h 79"/>
                <a:gd name="T42" fmla="*/ 0 w 290"/>
                <a:gd name="T43" fmla="*/ 0 h 79"/>
                <a:gd name="T44" fmla="*/ 0 w 290"/>
                <a:gd name="T45" fmla="*/ 0 h 79"/>
                <a:gd name="T46" fmla="*/ 0 w 290"/>
                <a:gd name="T47" fmla="*/ 0 h 79"/>
                <a:gd name="T48" fmla="*/ 0 w 290"/>
                <a:gd name="T49" fmla="*/ 0 h 79"/>
                <a:gd name="T50" fmla="*/ 0 w 290"/>
                <a:gd name="T51" fmla="*/ 0 h 79"/>
                <a:gd name="T52" fmla="*/ 0 w 290"/>
                <a:gd name="T53" fmla="*/ 0 h 79"/>
                <a:gd name="T54" fmla="*/ 0 w 290"/>
                <a:gd name="T55" fmla="*/ 0 h 79"/>
                <a:gd name="T56" fmla="*/ 0 w 290"/>
                <a:gd name="T57" fmla="*/ 0 h 79"/>
                <a:gd name="T58" fmla="*/ 0 w 290"/>
                <a:gd name="T59" fmla="*/ 0 h 79"/>
                <a:gd name="T60" fmla="*/ 0 w 290"/>
                <a:gd name="T61" fmla="*/ 0 h 79"/>
                <a:gd name="T62" fmla="*/ 0 w 290"/>
                <a:gd name="T63" fmla="*/ 0 h 79"/>
                <a:gd name="T64" fmla="*/ 0 w 290"/>
                <a:gd name="T65" fmla="*/ 0 h 79"/>
                <a:gd name="T66" fmla="*/ 0 w 290"/>
                <a:gd name="T67" fmla="*/ 0 h 79"/>
                <a:gd name="T68" fmla="*/ 0 w 290"/>
                <a:gd name="T69" fmla="*/ 0 h 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0"/>
                <a:gd name="T106" fmla="*/ 0 h 79"/>
                <a:gd name="T107" fmla="*/ 290 w 290"/>
                <a:gd name="T108" fmla="*/ 79 h 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0" h="79">
                  <a:moveTo>
                    <a:pt x="0" y="50"/>
                  </a:moveTo>
                  <a:lnTo>
                    <a:pt x="0" y="49"/>
                  </a:lnTo>
                  <a:lnTo>
                    <a:pt x="3" y="46"/>
                  </a:lnTo>
                  <a:lnTo>
                    <a:pt x="6" y="42"/>
                  </a:lnTo>
                  <a:lnTo>
                    <a:pt x="11" y="36"/>
                  </a:lnTo>
                  <a:lnTo>
                    <a:pt x="18" y="30"/>
                  </a:lnTo>
                  <a:lnTo>
                    <a:pt x="26" y="24"/>
                  </a:lnTo>
                  <a:lnTo>
                    <a:pt x="37" y="18"/>
                  </a:lnTo>
                  <a:lnTo>
                    <a:pt x="51" y="12"/>
                  </a:lnTo>
                  <a:lnTo>
                    <a:pt x="69" y="6"/>
                  </a:lnTo>
                  <a:lnTo>
                    <a:pt x="88" y="2"/>
                  </a:lnTo>
                  <a:lnTo>
                    <a:pt x="112" y="0"/>
                  </a:lnTo>
                  <a:lnTo>
                    <a:pt x="139" y="0"/>
                  </a:lnTo>
                  <a:lnTo>
                    <a:pt x="170" y="2"/>
                  </a:lnTo>
                  <a:lnTo>
                    <a:pt x="205" y="8"/>
                  </a:lnTo>
                  <a:lnTo>
                    <a:pt x="245" y="16"/>
                  </a:lnTo>
                  <a:lnTo>
                    <a:pt x="290" y="28"/>
                  </a:lnTo>
                  <a:lnTo>
                    <a:pt x="283" y="45"/>
                  </a:lnTo>
                  <a:lnTo>
                    <a:pt x="281" y="44"/>
                  </a:lnTo>
                  <a:lnTo>
                    <a:pt x="274" y="42"/>
                  </a:lnTo>
                  <a:lnTo>
                    <a:pt x="263" y="39"/>
                  </a:lnTo>
                  <a:lnTo>
                    <a:pt x="249" y="35"/>
                  </a:lnTo>
                  <a:lnTo>
                    <a:pt x="232" y="31"/>
                  </a:lnTo>
                  <a:lnTo>
                    <a:pt x="212" y="27"/>
                  </a:lnTo>
                  <a:lnTo>
                    <a:pt x="191" y="24"/>
                  </a:lnTo>
                  <a:lnTo>
                    <a:pt x="167" y="22"/>
                  </a:lnTo>
                  <a:lnTo>
                    <a:pt x="144" y="21"/>
                  </a:lnTo>
                  <a:lnTo>
                    <a:pt x="120" y="21"/>
                  </a:lnTo>
                  <a:lnTo>
                    <a:pt x="96" y="23"/>
                  </a:lnTo>
                  <a:lnTo>
                    <a:pt x="74" y="28"/>
                  </a:lnTo>
                  <a:lnTo>
                    <a:pt x="52" y="36"/>
                  </a:lnTo>
                  <a:lnTo>
                    <a:pt x="32" y="46"/>
                  </a:lnTo>
                  <a:lnTo>
                    <a:pt x="15" y="61"/>
                  </a:lnTo>
                  <a:lnTo>
                    <a:pt x="0" y="79"/>
                  </a:lnTo>
                  <a:lnTo>
                    <a:pt x="0" y="5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93" name="Freeform 379"/>
            <p:cNvSpPr>
              <a:spLocks/>
            </p:cNvSpPr>
            <p:nvPr/>
          </p:nvSpPr>
          <p:spPr bwMode="auto">
            <a:xfrm>
              <a:off x="3925" y="3299"/>
              <a:ext cx="32" cy="9"/>
            </a:xfrm>
            <a:custGeom>
              <a:avLst/>
              <a:gdLst>
                <a:gd name="T0" fmla="*/ 0 w 290"/>
                <a:gd name="T1" fmla="*/ 0 h 79"/>
                <a:gd name="T2" fmla="*/ 0 w 290"/>
                <a:gd name="T3" fmla="*/ 0 h 79"/>
                <a:gd name="T4" fmla="*/ 0 w 290"/>
                <a:gd name="T5" fmla="*/ 0 h 79"/>
                <a:gd name="T6" fmla="*/ 0 w 290"/>
                <a:gd name="T7" fmla="*/ 0 h 79"/>
                <a:gd name="T8" fmla="*/ 0 w 290"/>
                <a:gd name="T9" fmla="*/ 0 h 79"/>
                <a:gd name="T10" fmla="*/ 0 w 290"/>
                <a:gd name="T11" fmla="*/ 0 h 79"/>
                <a:gd name="T12" fmla="*/ 0 w 290"/>
                <a:gd name="T13" fmla="*/ 0 h 79"/>
                <a:gd name="T14" fmla="*/ 0 w 290"/>
                <a:gd name="T15" fmla="*/ 0 h 79"/>
                <a:gd name="T16" fmla="*/ 0 w 290"/>
                <a:gd name="T17" fmla="*/ 0 h 79"/>
                <a:gd name="T18" fmla="*/ 0 w 290"/>
                <a:gd name="T19" fmla="*/ 0 h 79"/>
                <a:gd name="T20" fmla="*/ 0 w 290"/>
                <a:gd name="T21" fmla="*/ 0 h 79"/>
                <a:gd name="T22" fmla="*/ 0 w 290"/>
                <a:gd name="T23" fmla="*/ 0 h 79"/>
                <a:gd name="T24" fmla="*/ 0 w 290"/>
                <a:gd name="T25" fmla="*/ 0 h 79"/>
                <a:gd name="T26" fmla="*/ 0 w 290"/>
                <a:gd name="T27" fmla="*/ 0 h 79"/>
                <a:gd name="T28" fmla="*/ 0 w 290"/>
                <a:gd name="T29" fmla="*/ 0 h 79"/>
                <a:gd name="T30" fmla="*/ 0 w 290"/>
                <a:gd name="T31" fmla="*/ 0 h 79"/>
                <a:gd name="T32" fmla="*/ 0 w 290"/>
                <a:gd name="T33" fmla="*/ 0 h 79"/>
                <a:gd name="T34" fmla="*/ 0 w 290"/>
                <a:gd name="T35" fmla="*/ 0 h 79"/>
                <a:gd name="T36" fmla="*/ 0 w 290"/>
                <a:gd name="T37" fmla="*/ 0 h 79"/>
                <a:gd name="T38" fmla="*/ 0 w 290"/>
                <a:gd name="T39" fmla="*/ 0 h 79"/>
                <a:gd name="T40" fmla="*/ 0 w 290"/>
                <a:gd name="T41" fmla="*/ 0 h 79"/>
                <a:gd name="T42" fmla="*/ 0 w 290"/>
                <a:gd name="T43" fmla="*/ 0 h 79"/>
                <a:gd name="T44" fmla="*/ 0 w 290"/>
                <a:gd name="T45" fmla="*/ 0 h 79"/>
                <a:gd name="T46" fmla="*/ 0 w 290"/>
                <a:gd name="T47" fmla="*/ 0 h 79"/>
                <a:gd name="T48" fmla="*/ 0 w 290"/>
                <a:gd name="T49" fmla="*/ 0 h 79"/>
                <a:gd name="T50" fmla="*/ 0 w 290"/>
                <a:gd name="T51" fmla="*/ 0 h 79"/>
                <a:gd name="T52" fmla="*/ 0 w 290"/>
                <a:gd name="T53" fmla="*/ 0 h 79"/>
                <a:gd name="T54" fmla="*/ 0 w 290"/>
                <a:gd name="T55" fmla="*/ 0 h 79"/>
                <a:gd name="T56" fmla="*/ 0 w 290"/>
                <a:gd name="T57" fmla="*/ 0 h 79"/>
                <a:gd name="T58" fmla="*/ 0 w 290"/>
                <a:gd name="T59" fmla="*/ 0 h 79"/>
                <a:gd name="T60" fmla="*/ 0 w 290"/>
                <a:gd name="T61" fmla="*/ 0 h 79"/>
                <a:gd name="T62" fmla="*/ 0 w 290"/>
                <a:gd name="T63" fmla="*/ 0 h 79"/>
                <a:gd name="T64" fmla="*/ 0 w 290"/>
                <a:gd name="T65" fmla="*/ 0 h 79"/>
                <a:gd name="T66" fmla="*/ 0 w 290"/>
                <a:gd name="T67" fmla="*/ 0 h 79"/>
                <a:gd name="T68" fmla="*/ 0 w 290"/>
                <a:gd name="T69" fmla="*/ 0 h 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0"/>
                <a:gd name="T106" fmla="*/ 0 h 79"/>
                <a:gd name="T107" fmla="*/ 290 w 290"/>
                <a:gd name="T108" fmla="*/ 79 h 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0" h="79">
                  <a:moveTo>
                    <a:pt x="0" y="50"/>
                  </a:moveTo>
                  <a:lnTo>
                    <a:pt x="0" y="49"/>
                  </a:lnTo>
                  <a:lnTo>
                    <a:pt x="3" y="46"/>
                  </a:lnTo>
                  <a:lnTo>
                    <a:pt x="6" y="42"/>
                  </a:lnTo>
                  <a:lnTo>
                    <a:pt x="11" y="36"/>
                  </a:lnTo>
                  <a:lnTo>
                    <a:pt x="18" y="30"/>
                  </a:lnTo>
                  <a:lnTo>
                    <a:pt x="26" y="24"/>
                  </a:lnTo>
                  <a:lnTo>
                    <a:pt x="37" y="17"/>
                  </a:lnTo>
                  <a:lnTo>
                    <a:pt x="51" y="11"/>
                  </a:lnTo>
                  <a:lnTo>
                    <a:pt x="69" y="6"/>
                  </a:lnTo>
                  <a:lnTo>
                    <a:pt x="88" y="2"/>
                  </a:lnTo>
                  <a:lnTo>
                    <a:pt x="112" y="0"/>
                  </a:lnTo>
                  <a:lnTo>
                    <a:pt x="139" y="0"/>
                  </a:lnTo>
                  <a:lnTo>
                    <a:pt x="170" y="2"/>
                  </a:lnTo>
                  <a:lnTo>
                    <a:pt x="205" y="7"/>
                  </a:lnTo>
                  <a:lnTo>
                    <a:pt x="245" y="16"/>
                  </a:lnTo>
                  <a:lnTo>
                    <a:pt x="290" y="28"/>
                  </a:lnTo>
                  <a:lnTo>
                    <a:pt x="283" y="44"/>
                  </a:lnTo>
                  <a:lnTo>
                    <a:pt x="281" y="43"/>
                  </a:lnTo>
                  <a:lnTo>
                    <a:pt x="274" y="41"/>
                  </a:lnTo>
                  <a:lnTo>
                    <a:pt x="263" y="38"/>
                  </a:lnTo>
                  <a:lnTo>
                    <a:pt x="249" y="34"/>
                  </a:lnTo>
                  <a:lnTo>
                    <a:pt x="232" y="31"/>
                  </a:lnTo>
                  <a:lnTo>
                    <a:pt x="212" y="27"/>
                  </a:lnTo>
                  <a:lnTo>
                    <a:pt x="191" y="24"/>
                  </a:lnTo>
                  <a:lnTo>
                    <a:pt x="167" y="21"/>
                  </a:lnTo>
                  <a:lnTo>
                    <a:pt x="144" y="20"/>
                  </a:lnTo>
                  <a:lnTo>
                    <a:pt x="120" y="21"/>
                  </a:lnTo>
                  <a:lnTo>
                    <a:pt x="96" y="23"/>
                  </a:lnTo>
                  <a:lnTo>
                    <a:pt x="74" y="28"/>
                  </a:lnTo>
                  <a:lnTo>
                    <a:pt x="52" y="36"/>
                  </a:lnTo>
                  <a:lnTo>
                    <a:pt x="32" y="46"/>
                  </a:lnTo>
                  <a:lnTo>
                    <a:pt x="15" y="61"/>
                  </a:lnTo>
                  <a:lnTo>
                    <a:pt x="0" y="79"/>
                  </a:lnTo>
                  <a:lnTo>
                    <a:pt x="0" y="5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94" name="Freeform 380"/>
            <p:cNvSpPr>
              <a:spLocks/>
            </p:cNvSpPr>
            <p:nvPr/>
          </p:nvSpPr>
          <p:spPr bwMode="auto">
            <a:xfrm>
              <a:off x="3955" y="3289"/>
              <a:ext cx="52" cy="96"/>
            </a:xfrm>
            <a:custGeom>
              <a:avLst/>
              <a:gdLst>
                <a:gd name="T0" fmla="*/ 0 w 469"/>
                <a:gd name="T1" fmla="*/ 0 h 868"/>
                <a:gd name="T2" fmla="*/ 0 w 469"/>
                <a:gd name="T3" fmla="*/ 0 h 868"/>
                <a:gd name="T4" fmla="*/ 0 w 469"/>
                <a:gd name="T5" fmla="*/ 0 h 868"/>
                <a:gd name="T6" fmla="*/ 0 w 469"/>
                <a:gd name="T7" fmla="*/ 0 h 868"/>
                <a:gd name="T8" fmla="*/ 0 w 469"/>
                <a:gd name="T9" fmla="*/ 0 h 868"/>
                <a:gd name="T10" fmla="*/ 0 w 469"/>
                <a:gd name="T11" fmla="*/ 0 h 868"/>
                <a:gd name="T12" fmla="*/ 0 w 469"/>
                <a:gd name="T13" fmla="*/ 0 h 868"/>
                <a:gd name="T14" fmla="*/ 0 w 469"/>
                <a:gd name="T15" fmla="*/ 0 h 868"/>
                <a:gd name="T16" fmla="*/ 0 w 469"/>
                <a:gd name="T17" fmla="*/ 0 h 868"/>
                <a:gd name="T18" fmla="*/ 0 w 469"/>
                <a:gd name="T19" fmla="*/ 0 h 868"/>
                <a:gd name="T20" fmla="*/ 0 w 469"/>
                <a:gd name="T21" fmla="*/ 0 h 868"/>
                <a:gd name="T22" fmla="*/ 0 w 469"/>
                <a:gd name="T23" fmla="*/ 0 h 868"/>
                <a:gd name="T24" fmla="*/ 0 w 469"/>
                <a:gd name="T25" fmla="*/ 0 h 868"/>
                <a:gd name="T26" fmla="*/ 0 w 469"/>
                <a:gd name="T27" fmla="*/ 0 h 868"/>
                <a:gd name="T28" fmla="*/ 0 w 469"/>
                <a:gd name="T29" fmla="*/ 0 h 868"/>
                <a:gd name="T30" fmla="*/ 0 w 469"/>
                <a:gd name="T31" fmla="*/ 0 h 868"/>
                <a:gd name="T32" fmla="*/ 0 w 469"/>
                <a:gd name="T33" fmla="*/ 0 h 868"/>
                <a:gd name="T34" fmla="*/ 0 w 469"/>
                <a:gd name="T35" fmla="*/ 0 h 8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9"/>
                <a:gd name="T55" fmla="*/ 0 h 868"/>
                <a:gd name="T56" fmla="*/ 469 w 469"/>
                <a:gd name="T57" fmla="*/ 868 h 8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9" h="868">
                  <a:moveTo>
                    <a:pt x="0" y="0"/>
                  </a:moveTo>
                  <a:lnTo>
                    <a:pt x="0" y="840"/>
                  </a:lnTo>
                  <a:lnTo>
                    <a:pt x="142" y="868"/>
                  </a:lnTo>
                  <a:lnTo>
                    <a:pt x="136" y="755"/>
                  </a:lnTo>
                  <a:lnTo>
                    <a:pt x="469" y="806"/>
                  </a:lnTo>
                  <a:lnTo>
                    <a:pt x="463" y="761"/>
                  </a:lnTo>
                  <a:lnTo>
                    <a:pt x="232" y="732"/>
                  </a:lnTo>
                  <a:lnTo>
                    <a:pt x="226" y="635"/>
                  </a:lnTo>
                  <a:lnTo>
                    <a:pt x="68" y="635"/>
                  </a:lnTo>
                  <a:lnTo>
                    <a:pt x="64" y="623"/>
                  </a:lnTo>
                  <a:lnTo>
                    <a:pt x="53" y="587"/>
                  </a:lnTo>
                  <a:lnTo>
                    <a:pt x="39" y="530"/>
                  </a:lnTo>
                  <a:lnTo>
                    <a:pt x="25" y="455"/>
                  </a:lnTo>
                  <a:lnTo>
                    <a:pt x="14" y="365"/>
                  </a:lnTo>
                  <a:lnTo>
                    <a:pt x="10" y="262"/>
                  </a:lnTo>
                  <a:lnTo>
                    <a:pt x="19" y="149"/>
                  </a:lnTo>
                  <a:lnTo>
                    <a:pt x="40" y="29"/>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95" name="Freeform 381"/>
            <p:cNvSpPr>
              <a:spLocks/>
            </p:cNvSpPr>
            <p:nvPr/>
          </p:nvSpPr>
          <p:spPr bwMode="auto">
            <a:xfrm>
              <a:off x="3981" y="3267"/>
              <a:ext cx="67" cy="13"/>
            </a:xfrm>
            <a:custGeom>
              <a:avLst/>
              <a:gdLst>
                <a:gd name="T0" fmla="*/ 0 w 604"/>
                <a:gd name="T1" fmla="*/ 0 h 118"/>
                <a:gd name="T2" fmla="*/ 0 w 604"/>
                <a:gd name="T3" fmla="*/ 0 h 118"/>
                <a:gd name="T4" fmla="*/ 0 w 604"/>
                <a:gd name="T5" fmla="*/ 0 h 118"/>
                <a:gd name="T6" fmla="*/ 0 w 604"/>
                <a:gd name="T7" fmla="*/ 0 h 118"/>
                <a:gd name="T8" fmla="*/ 0 w 604"/>
                <a:gd name="T9" fmla="*/ 0 h 118"/>
                <a:gd name="T10" fmla="*/ 0 w 604"/>
                <a:gd name="T11" fmla="*/ 0 h 118"/>
                <a:gd name="T12" fmla="*/ 0 w 604"/>
                <a:gd name="T13" fmla="*/ 0 h 118"/>
                <a:gd name="T14" fmla="*/ 0 w 604"/>
                <a:gd name="T15" fmla="*/ 0 h 118"/>
                <a:gd name="T16" fmla="*/ 0 w 604"/>
                <a:gd name="T17" fmla="*/ 0 h 118"/>
                <a:gd name="T18" fmla="*/ 0 w 604"/>
                <a:gd name="T19" fmla="*/ 0 h 118"/>
                <a:gd name="T20" fmla="*/ 0 w 604"/>
                <a:gd name="T21" fmla="*/ 0 h 118"/>
                <a:gd name="T22" fmla="*/ 0 w 604"/>
                <a:gd name="T23" fmla="*/ 0 h 118"/>
                <a:gd name="T24" fmla="*/ 0 w 604"/>
                <a:gd name="T25" fmla="*/ 0 h 118"/>
                <a:gd name="T26" fmla="*/ 0 w 604"/>
                <a:gd name="T27" fmla="*/ 0 h 118"/>
                <a:gd name="T28" fmla="*/ 0 w 604"/>
                <a:gd name="T29" fmla="*/ 0 h 118"/>
                <a:gd name="T30" fmla="*/ 0 w 604"/>
                <a:gd name="T31" fmla="*/ 0 h 118"/>
                <a:gd name="T32" fmla="*/ 0 w 604"/>
                <a:gd name="T33" fmla="*/ 0 h 118"/>
                <a:gd name="T34" fmla="*/ 0 w 604"/>
                <a:gd name="T35" fmla="*/ 0 h 118"/>
                <a:gd name="T36" fmla="*/ 0 w 604"/>
                <a:gd name="T37" fmla="*/ 0 h 118"/>
                <a:gd name="T38" fmla="*/ 0 w 604"/>
                <a:gd name="T39" fmla="*/ 0 h 118"/>
                <a:gd name="T40" fmla="*/ 0 w 604"/>
                <a:gd name="T41" fmla="*/ 0 h 118"/>
                <a:gd name="T42" fmla="*/ 0 w 604"/>
                <a:gd name="T43" fmla="*/ 0 h 118"/>
                <a:gd name="T44" fmla="*/ 0 w 604"/>
                <a:gd name="T45" fmla="*/ 0 h 118"/>
                <a:gd name="T46" fmla="*/ 0 w 604"/>
                <a:gd name="T47" fmla="*/ 0 h 118"/>
                <a:gd name="T48" fmla="*/ 0 w 604"/>
                <a:gd name="T49" fmla="*/ 0 h 118"/>
                <a:gd name="T50" fmla="*/ 0 w 604"/>
                <a:gd name="T51" fmla="*/ 0 h 118"/>
                <a:gd name="T52" fmla="*/ 0 w 604"/>
                <a:gd name="T53" fmla="*/ 0 h 118"/>
                <a:gd name="T54" fmla="*/ 0 w 604"/>
                <a:gd name="T55" fmla="*/ 0 h 118"/>
                <a:gd name="T56" fmla="*/ 0 w 604"/>
                <a:gd name="T57" fmla="*/ 0 h 118"/>
                <a:gd name="T58" fmla="*/ 0 w 604"/>
                <a:gd name="T59" fmla="*/ 0 h 118"/>
                <a:gd name="T60" fmla="*/ 0 w 604"/>
                <a:gd name="T61" fmla="*/ 0 h 118"/>
                <a:gd name="T62" fmla="*/ 0 w 604"/>
                <a:gd name="T63" fmla="*/ 0 h 118"/>
                <a:gd name="T64" fmla="*/ 0 w 604"/>
                <a:gd name="T65" fmla="*/ 0 h 118"/>
                <a:gd name="T66" fmla="*/ 0 w 604"/>
                <a:gd name="T67" fmla="*/ 0 h 118"/>
                <a:gd name="T68" fmla="*/ 0 w 604"/>
                <a:gd name="T69" fmla="*/ 0 h 1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118"/>
                <a:gd name="T107" fmla="*/ 604 w 604"/>
                <a:gd name="T108" fmla="*/ 118 h 11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118">
                  <a:moveTo>
                    <a:pt x="0" y="118"/>
                  </a:moveTo>
                  <a:lnTo>
                    <a:pt x="3" y="117"/>
                  </a:lnTo>
                  <a:lnTo>
                    <a:pt x="14" y="113"/>
                  </a:lnTo>
                  <a:lnTo>
                    <a:pt x="29" y="108"/>
                  </a:lnTo>
                  <a:lnTo>
                    <a:pt x="50" y="101"/>
                  </a:lnTo>
                  <a:lnTo>
                    <a:pt x="77" y="93"/>
                  </a:lnTo>
                  <a:lnTo>
                    <a:pt x="107" y="85"/>
                  </a:lnTo>
                  <a:lnTo>
                    <a:pt x="143" y="76"/>
                  </a:lnTo>
                  <a:lnTo>
                    <a:pt x="181" y="69"/>
                  </a:lnTo>
                  <a:lnTo>
                    <a:pt x="224" y="62"/>
                  </a:lnTo>
                  <a:lnTo>
                    <a:pt x="270" y="57"/>
                  </a:lnTo>
                  <a:lnTo>
                    <a:pt x="319" y="53"/>
                  </a:lnTo>
                  <a:lnTo>
                    <a:pt x="369" y="52"/>
                  </a:lnTo>
                  <a:lnTo>
                    <a:pt x="422" y="53"/>
                  </a:lnTo>
                  <a:lnTo>
                    <a:pt x="476" y="58"/>
                  </a:lnTo>
                  <a:lnTo>
                    <a:pt x="531" y="66"/>
                  </a:lnTo>
                  <a:lnTo>
                    <a:pt x="587" y="78"/>
                  </a:lnTo>
                  <a:lnTo>
                    <a:pt x="604" y="0"/>
                  </a:lnTo>
                  <a:lnTo>
                    <a:pt x="600" y="0"/>
                  </a:lnTo>
                  <a:lnTo>
                    <a:pt x="587" y="0"/>
                  </a:lnTo>
                  <a:lnTo>
                    <a:pt x="566" y="0"/>
                  </a:lnTo>
                  <a:lnTo>
                    <a:pt x="540" y="1"/>
                  </a:lnTo>
                  <a:lnTo>
                    <a:pt x="507" y="2"/>
                  </a:lnTo>
                  <a:lnTo>
                    <a:pt x="470" y="3"/>
                  </a:lnTo>
                  <a:lnTo>
                    <a:pt x="428" y="6"/>
                  </a:lnTo>
                  <a:lnTo>
                    <a:pt x="383" y="8"/>
                  </a:lnTo>
                  <a:lnTo>
                    <a:pt x="335" y="12"/>
                  </a:lnTo>
                  <a:lnTo>
                    <a:pt x="285" y="16"/>
                  </a:lnTo>
                  <a:lnTo>
                    <a:pt x="235" y="21"/>
                  </a:lnTo>
                  <a:lnTo>
                    <a:pt x="186" y="28"/>
                  </a:lnTo>
                  <a:lnTo>
                    <a:pt x="136" y="36"/>
                  </a:lnTo>
                  <a:lnTo>
                    <a:pt x="88" y="45"/>
                  </a:lnTo>
                  <a:lnTo>
                    <a:pt x="42" y="55"/>
                  </a:lnTo>
                  <a:lnTo>
                    <a:pt x="0" y="67"/>
                  </a:lnTo>
                  <a:lnTo>
                    <a:pt x="0" y="11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96" name="Freeform 382"/>
            <p:cNvSpPr>
              <a:spLocks/>
            </p:cNvSpPr>
            <p:nvPr/>
          </p:nvSpPr>
          <p:spPr bwMode="auto">
            <a:xfrm>
              <a:off x="3942" y="3387"/>
              <a:ext cx="113" cy="38"/>
            </a:xfrm>
            <a:custGeom>
              <a:avLst/>
              <a:gdLst>
                <a:gd name="T0" fmla="*/ 0 w 1017"/>
                <a:gd name="T1" fmla="*/ 0 h 337"/>
                <a:gd name="T2" fmla="*/ 0 w 1017"/>
                <a:gd name="T3" fmla="*/ 0 h 337"/>
                <a:gd name="T4" fmla="*/ 0 w 1017"/>
                <a:gd name="T5" fmla="*/ 0 h 337"/>
                <a:gd name="T6" fmla="*/ 0 w 1017"/>
                <a:gd name="T7" fmla="*/ 0 h 337"/>
                <a:gd name="T8" fmla="*/ 0 w 1017"/>
                <a:gd name="T9" fmla="*/ 0 h 337"/>
                <a:gd name="T10" fmla="*/ 0 w 1017"/>
                <a:gd name="T11" fmla="*/ 0 h 337"/>
                <a:gd name="T12" fmla="*/ 0 w 1017"/>
                <a:gd name="T13" fmla="*/ 0 h 337"/>
                <a:gd name="T14" fmla="*/ 0 w 1017"/>
                <a:gd name="T15" fmla="*/ 0 h 337"/>
                <a:gd name="T16" fmla="*/ 0 w 1017"/>
                <a:gd name="T17" fmla="*/ 0 h 337"/>
                <a:gd name="T18" fmla="*/ 0 w 1017"/>
                <a:gd name="T19" fmla="*/ 0 h 337"/>
                <a:gd name="T20" fmla="*/ 0 w 1017"/>
                <a:gd name="T21" fmla="*/ 0 h 337"/>
                <a:gd name="T22" fmla="*/ 0 w 1017"/>
                <a:gd name="T23" fmla="*/ 0 h 337"/>
                <a:gd name="T24" fmla="*/ 0 w 1017"/>
                <a:gd name="T25" fmla="*/ 0 h 337"/>
                <a:gd name="T26" fmla="*/ 0 w 1017"/>
                <a:gd name="T27" fmla="*/ 0 h 337"/>
                <a:gd name="T28" fmla="*/ 0 w 1017"/>
                <a:gd name="T29" fmla="*/ 0 h 337"/>
                <a:gd name="T30" fmla="*/ 0 w 1017"/>
                <a:gd name="T31" fmla="*/ 0 h 337"/>
                <a:gd name="T32" fmla="*/ 0 w 1017"/>
                <a:gd name="T33" fmla="*/ 0 h 337"/>
                <a:gd name="T34" fmla="*/ 0 w 1017"/>
                <a:gd name="T35" fmla="*/ 0 h 337"/>
                <a:gd name="T36" fmla="*/ 0 w 1017"/>
                <a:gd name="T37" fmla="*/ 0 h 337"/>
                <a:gd name="T38" fmla="*/ 0 w 1017"/>
                <a:gd name="T39" fmla="*/ 0 h 337"/>
                <a:gd name="T40" fmla="*/ 0 w 1017"/>
                <a:gd name="T41" fmla="*/ 0 h 337"/>
                <a:gd name="T42" fmla="*/ 0 w 1017"/>
                <a:gd name="T43" fmla="*/ 0 h 337"/>
                <a:gd name="T44" fmla="*/ 0 w 1017"/>
                <a:gd name="T45" fmla="*/ 0 h 337"/>
                <a:gd name="T46" fmla="*/ 0 w 1017"/>
                <a:gd name="T47" fmla="*/ 0 h 337"/>
                <a:gd name="T48" fmla="*/ 0 w 1017"/>
                <a:gd name="T49" fmla="*/ 0 h 337"/>
                <a:gd name="T50" fmla="*/ 0 w 1017"/>
                <a:gd name="T51" fmla="*/ 0 h 337"/>
                <a:gd name="T52" fmla="*/ 0 w 1017"/>
                <a:gd name="T53" fmla="*/ 0 h 337"/>
                <a:gd name="T54" fmla="*/ 0 w 1017"/>
                <a:gd name="T55" fmla="*/ 0 h 337"/>
                <a:gd name="T56" fmla="*/ 0 w 1017"/>
                <a:gd name="T57" fmla="*/ 0 h 337"/>
                <a:gd name="T58" fmla="*/ 0 w 1017"/>
                <a:gd name="T59" fmla="*/ 0 h 337"/>
                <a:gd name="T60" fmla="*/ 0 w 1017"/>
                <a:gd name="T61" fmla="*/ 0 h 337"/>
                <a:gd name="T62" fmla="*/ 0 w 1017"/>
                <a:gd name="T63" fmla="*/ 0 h 337"/>
                <a:gd name="T64" fmla="*/ 0 w 1017"/>
                <a:gd name="T65" fmla="*/ 0 h 337"/>
                <a:gd name="T66" fmla="*/ 0 w 1017"/>
                <a:gd name="T67" fmla="*/ 0 h 337"/>
                <a:gd name="T68" fmla="*/ 0 w 1017"/>
                <a:gd name="T69" fmla="*/ 0 h 337"/>
                <a:gd name="T70" fmla="*/ 0 w 1017"/>
                <a:gd name="T71" fmla="*/ 0 h 337"/>
                <a:gd name="T72" fmla="*/ 0 w 1017"/>
                <a:gd name="T73" fmla="*/ 0 h 337"/>
                <a:gd name="T74" fmla="*/ 0 w 1017"/>
                <a:gd name="T75" fmla="*/ 0 h 337"/>
                <a:gd name="T76" fmla="*/ 0 w 1017"/>
                <a:gd name="T77" fmla="*/ 0 h 3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7"/>
                <a:gd name="T118" fmla="*/ 0 h 337"/>
                <a:gd name="T119" fmla="*/ 1017 w 1017"/>
                <a:gd name="T120" fmla="*/ 337 h 33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7" h="337">
                  <a:moveTo>
                    <a:pt x="430" y="326"/>
                  </a:moveTo>
                  <a:lnTo>
                    <a:pt x="432" y="325"/>
                  </a:lnTo>
                  <a:lnTo>
                    <a:pt x="438" y="323"/>
                  </a:lnTo>
                  <a:lnTo>
                    <a:pt x="447" y="319"/>
                  </a:lnTo>
                  <a:lnTo>
                    <a:pt x="459" y="314"/>
                  </a:lnTo>
                  <a:lnTo>
                    <a:pt x="474" y="308"/>
                  </a:lnTo>
                  <a:lnTo>
                    <a:pt x="491" y="301"/>
                  </a:lnTo>
                  <a:lnTo>
                    <a:pt x="509" y="291"/>
                  </a:lnTo>
                  <a:lnTo>
                    <a:pt x="528" y="282"/>
                  </a:lnTo>
                  <a:lnTo>
                    <a:pt x="549" y="272"/>
                  </a:lnTo>
                  <a:lnTo>
                    <a:pt x="568" y="260"/>
                  </a:lnTo>
                  <a:lnTo>
                    <a:pt x="587" y="248"/>
                  </a:lnTo>
                  <a:lnTo>
                    <a:pt x="606" y="235"/>
                  </a:lnTo>
                  <a:lnTo>
                    <a:pt x="623" y="222"/>
                  </a:lnTo>
                  <a:lnTo>
                    <a:pt x="638" y="208"/>
                  </a:lnTo>
                  <a:lnTo>
                    <a:pt x="651" y="193"/>
                  </a:lnTo>
                  <a:lnTo>
                    <a:pt x="662" y="179"/>
                  </a:lnTo>
                  <a:lnTo>
                    <a:pt x="0" y="17"/>
                  </a:lnTo>
                  <a:lnTo>
                    <a:pt x="51" y="0"/>
                  </a:lnTo>
                  <a:lnTo>
                    <a:pt x="1017" y="237"/>
                  </a:lnTo>
                  <a:lnTo>
                    <a:pt x="977" y="260"/>
                  </a:lnTo>
                  <a:lnTo>
                    <a:pt x="698" y="188"/>
                  </a:lnTo>
                  <a:lnTo>
                    <a:pt x="697" y="189"/>
                  </a:lnTo>
                  <a:lnTo>
                    <a:pt x="695" y="192"/>
                  </a:lnTo>
                  <a:lnTo>
                    <a:pt x="691" y="196"/>
                  </a:lnTo>
                  <a:lnTo>
                    <a:pt x="685" y="202"/>
                  </a:lnTo>
                  <a:lnTo>
                    <a:pt x="678" y="211"/>
                  </a:lnTo>
                  <a:lnTo>
                    <a:pt x="668" y="219"/>
                  </a:lnTo>
                  <a:lnTo>
                    <a:pt x="657" y="229"/>
                  </a:lnTo>
                  <a:lnTo>
                    <a:pt x="642" y="239"/>
                  </a:lnTo>
                  <a:lnTo>
                    <a:pt x="626" y="250"/>
                  </a:lnTo>
                  <a:lnTo>
                    <a:pt x="609" y="263"/>
                  </a:lnTo>
                  <a:lnTo>
                    <a:pt x="587" y="275"/>
                  </a:lnTo>
                  <a:lnTo>
                    <a:pt x="565" y="287"/>
                  </a:lnTo>
                  <a:lnTo>
                    <a:pt x="540" y="301"/>
                  </a:lnTo>
                  <a:lnTo>
                    <a:pt x="511" y="313"/>
                  </a:lnTo>
                  <a:lnTo>
                    <a:pt x="480" y="325"/>
                  </a:lnTo>
                  <a:lnTo>
                    <a:pt x="447" y="337"/>
                  </a:lnTo>
                  <a:lnTo>
                    <a:pt x="430" y="32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97" name="Freeform 383"/>
            <p:cNvSpPr>
              <a:spLocks/>
            </p:cNvSpPr>
            <p:nvPr/>
          </p:nvSpPr>
          <p:spPr bwMode="auto">
            <a:xfrm>
              <a:off x="3918" y="3397"/>
              <a:ext cx="116" cy="34"/>
            </a:xfrm>
            <a:custGeom>
              <a:avLst/>
              <a:gdLst>
                <a:gd name="T0" fmla="*/ 0 w 1036"/>
                <a:gd name="T1" fmla="*/ 0 h 303"/>
                <a:gd name="T2" fmla="*/ 0 w 1036"/>
                <a:gd name="T3" fmla="*/ 0 h 303"/>
                <a:gd name="T4" fmla="*/ 0 w 1036"/>
                <a:gd name="T5" fmla="*/ 0 h 303"/>
                <a:gd name="T6" fmla="*/ 0 w 1036"/>
                <a:gd name="T7" fmla="*/ 0 h 303"/>
                <a:gd name="T8" fmla="*/ 0 w 1036"/>
                <a:gd name="T9" fmla="*/ 0 h 303"/>
                <a:gd name="T10" fmla="*/ 0 60000 65536"/>
                <a:gd name="T11" fmla="*/ 0 60000 65536"/>
                <a:gd name="T12" fmla="*/ 0 60000 65536"/>
                <a:gd name="T13" fmla="*/ 0 60000 65536"/>
                <a:gd name="T14" fmla="*/ 0 60000 65536"/>
                <a:gd name="T15" fmla="*/ 0 w 1036"/>
                <a:gd name="T16" fmla="*/ 0 h 303"/>
                <a:gd name="T17" fmla="*/ 1036 w 1036"/>
                <a:gd name="T18" fmla="*/ 303 h 303"/>
              </a:gdLst>
              <a:ahLst/>
              <a:cxnLst>
                <a:cxn ang="T10">
                  <a:pos x="T0" y="T1"/>
                </a:cxn>
                <a:cxn ang="T11">
                  <a:pos x="T2" y="T3"/>
                </a:cxn>
                <a:cxn ang="T12">
                  <a:pos x="T4" y="T5"/>
                </a:cxn>
                <a:cxn ang="T13">
                  <a:pos x="T6" y="T7"/>
                </a:cxn>
                <a:cxn ang="T14">
                  <a:pos x="T8" y="T9"/>
                </a:cxn>
              </a:cxnLst>
              <a:rect l="T15" t="T16" r="T17" b="T18"/>
              <a:pathLst>
                <a:path w="1036" h="303">
                  <a:moveTo>
                    <a:pt x="0" y="0"/>
                  </a:moveTo>
                  <a:lnTo>
                    <a:pt x="1013" y="303"/>
                  </a:lnTo>
                  <a:lnTo>
                    <a:pt x="1036" y="303"/>
                  </a:lnTo>
                  <a:lnTo>
                    <a:pt x="31" y="0"/>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98" name="Freeform 384"/>
            <p:cNvSpPr>
              <a:spLocks/>
            </p:cNvSpPr>
            <p:nvPr/>
          </p:nvSpPr>
          <p:spPr bwMode="auto">
            <a:xfrm>
              <a:off x="3938" y="3393"/>
              <a:ext cx="113" cy="30"/>
            </a:xfrm>
            <a:custGeom>
              <a:avLst/>
              <a:gdLst>
                <a:gd name="T0" fmla="*/ 0 w 1023"/>
                <a:gd name="T1" fmla="*/ 0 h 270"/>
                <a:gd name="T2" fmla="*/ 0 w 1023"/>
                <a:gd name="T3" fmla="*/ 0 h 270"/>
                <a:gd name="T4" fmla="*/ 0 w 1023"/>
                <a:gd name="T5" fmla="*/ 0 h 270"/>
                <a:gd name="T6" fmla="*/ 0 w 1023"/>
                <a:gd name="T7" fmla="*/ 0 h 270"/>
                <a:gd name="T8" fmla="*/ 0 w 1023"/>
                <a:gd name="T9" fmla="*/ 0 h 270"/>
                <a:gd name="T10" fmla="*/ 0 60000 65536"/>
                <a:gd name="T11" fmla="*/ 0 60000 65536"/>
                <a:gd name="T12" fmla="*/ 0 60000 65536"/>
                <a:gd name="T13" fmla="*/ 0 60000 65536"/>
                <a:gd name="T14" fmla="*/ 0 60000 65536"/>
                <a:gd name="T15" fmla="*/ 0 w 1023"/>
                <a:gd name="T16" fmla="*/ 0 h 270"/>
                <a:gd name="T17" fmla="*/ 1023 w 1023"/>
                <a:gd name="T18" fmla="*/ 270 h 270"/>
              </a:gdLst>
              <a:ahLst/>
              <a:cxnLst>
                <a:cxn ang="T10">
                  <a:pos x="T0" y="T1"/>
                </a:cxn>
                <a:cxn ang="T11">
                  <a:pos x="T2" y="T3"/>
                </a:cxn>
                <a:cxn ang="T12">
                  <a:pos x="T4" y="T5"/>
                </a:cxn>
                <a:cxn ang="T13">
                  <a:pos x="T6" y="T7"/>
                </a:cxn>
                <a:cxn ang="T14">
                  <a:pos x="T8" y="T9"/>
                </a:cxn>
              </a:cxnLst>
              <a:rect l="T15" t="T16" r="T17" b="T18"/>
              <a:pathLst>
                <a:path w="1023" h="270">
                  <a:moveTo>
                    <a:pt x="0" y="1"/>
                  </a:moveTo>
                  <a:lnTo>
                    <a:pt x="1001" y="270"/>
                  </a:lnTo>
                  <a:lnTo>
                    <a:pt x="1023" y="269"/>
                  </a:lnTo>
                  <a:lnTo>
                    <a:pt x="31" y="0"/>
                  </a:lnTo>
                  <a:lnTo>
                    <a:pt x="0" y="1"/>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99" name="Freeform 385"/>
            <p:cNvSpPr>
              <a:spLocks/>
            </p:cNvSpPr>
            <p:nvPr/>
          </p:nvSpPr>
          <p:spPr bwMode="auto">
            <a:xfrm>
              <a:off x="3929" y="3394"/>
              <a:ext cx="114" cy="33"/>
            </a:xfrm>
            <a:custGeom>
              <a:avLst/>
              <a:gdLst>
                <a:gd name="T0" fmla="*/ 0 w 1028"/>
                <a:gd name="T1" fmla="*/ 0 h 299"/>
                <a:gd name="T2" fmla="*/ 0 w 1028"/>
                <a:gd name="T3" fmla="*/ 0 h 299"/>
                <a:gd name="T4" fmla="*/ 0 w 1028"/>
                <a:gd name="T5" fmla="*/ 0 h 299"/>
                <a:gd name="T6" fmla="*/ 0 w 1028"/>
                <a:gd name="T7" fmla="*/ 0 h 299"/>
                <a:gd name="T8" fmla="*/ 0 w 1028"/>
                <a:gd name="T9" fmla="*/ 0 h 299"/>
                <a:gd name="T10" fmla="*/ 0 60000 65536"/>
                <a:gd name="T11" fmla="*/ 0 60000 65536"/>
                <a:gd name="T12" fmla="*/ 0 60000 65536"/>
                <a:gd name="T13" fmla="*/ 0 60000 65536"/>
                <a:gd name="T14" fmla="*/ 0 60000 65536"/>
                <a:gd name="T15" fmla="*/ 0 w 1028"/>
                <a:gd name="T16" fmla="*/ 0 h 299"/>
                <a:gd name="T17" fmla="*/ 1028 w 1028"/>
                <a:gd name="T18" fmla="*/ 299 h 299"/>
              </a:gdLst>
              <a:ahLst/>
              <a:cxnLst>
                <a:cxn ang="T10">
                  <a:pos x="T0" y="T1"/>
                </a:cxn>
                <a:cxn ang="T11">
                  <a:pos x="T2" y="T3"/>
                </a:cxn>
                <a:cxn ang="T12">
                  <a:pos x="T4" y="T5"/>
                </a:cxn>
                <a:cxn ang="T13">
                  <a:pos x="T6" y="T7"/>
                </a:cxn>
                <a:cxn ang="T14">
                  <a:pos x="T8" y="T9"/>
                </a:cxn>
              </a:cxnLst>
              <a:rect l="T15" t="T16" r="T17" b="T18"/>
              <a:pathLst>
                <a:path w="1028" h="299">
                  <a:moveTo>
                    <a:pt x="0" y="0"/>
                  </a:moveTo>
                  <a:lnTo>
                    <a:pt x="1009" y="299"/>
                  </a:lnTo>
                  <a:lnTo>
                    <a:pt x="1028" y="292"/>
                  </a:lnTo>
                  <a:lnTo>
                    <a:pt x="30" y="0"/>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38081" name="Group 386"/>
          <p:cNvGrpSpPr>
            <a:grpSpLocks/>
          </p:cNvGrpSpPr>
          <p:nvPr/>
        </p:nvGrpSpPr>
        <p:grpSpPr bwMode="auto">
          <a:xfrm>
            <a:off x="5843588" y="5184775"/>
            <a:ext cx="338137" cy="282575"/>
            <a:chOff x="3899" y="3264"/>
            <a:chExt cx="213" cy="178"/>
          </a:xfrm>
        </p:grpSpPr>
        <p:sp>
          <p:nvSpPr>
            <p:cNvPr id="38322" name="Freeform 387"/>
            <p:cNvSpPr>
              <a:spLocks/>
            </p:cNvSpPr>
            <p:nvPr/>
          </p:nvSpPr>
          <p:spPr bwMode="auto">
            <a:xfrm>
              <a:off x="3899" y="3264"/>
              <a:ext cx="213" cy="178"/>
            </a:xfrm>
            <a:custGeom>
              <a:avLst/>
              <a:gdLst>
                <a:gd name="T0" fmla="*/ 0 w 1913"/>
                <a:gd name="T1" fmla="*/ 0 h 1606"/>
                <a:gd name="T2" fmla="*/ 0 w 1913"/>
                <a:gd name="T3" fmla="*/ 0 h 1606"/>
                <a:gd name="T4" fmla="*/ 0 w 1913"/>
                <a:gd name="T5" fmla="*/ 0 h 1606"/>
                <a:gd name="T6" fmla="*/ 0 w 1913"/>
                <a:gd name="T7" fmla="*/ 0 h 1606"/>
                <a:gd name="T8" fmla="*/ 0 w 1913"/>
                <a:gd name="T9" fmla="*/ 0 h 1606"/>
                <a:gd name="T10" fmla="*/ 0 w 1913"/>
                <a:gd name="T11" fmla="*/ 0 h 1606"/>
                <a:gd name="T12" fmla="*/ 0 w 1913"/>
                <a:gd name="T13" fmla="*/ 0 h 1606"/>
                <a:gd name="T14" fmla="*/ 0 w 1913"/>
                <a:gd name="T15" fmla="*/ 0 h 1606"/>
                <a:gd name="T16" fmla="*/ 0 w 1913"/>
                <a:gd name="T17" fmla="*/ 0 h 1606"/>
                <a:gd name="T18" fmla="*/ 0 w 1913"/>
                <a:gd name="T19" fmla="*/ 0 h 1606"/>
                <a:gd name="T20" fmla="*/ 0 w 1913"/>
                <a:gd name="T21" fmla="*/ 0 h 1606"/>
                <a:gd name="T22" fmla="*/ 0 w 1913"/>
                <a:gd name="T23" fmla="*/ 0 h 1606"/>
                <a:gd name="T24" fmla="*/ 0 w 1913"/>
                <a:gd name="T25" fmla="*/ 0 h 1606"/>
                <a:gd name="T26" fmla="*/ 0 w 1913"/>
                <a:gd name="T27" fmla="*/ 0 h 1606"/>
                <a:gd name="T28" fmla="*/ 0 w 1913"/>
                <a:gd name="T29" fmla="*/ 0 h 1606"/>
                <a:gd name="T30" fmla="*/ 0 w 1913"/>
                <a:gd name="T31" fmla="*/ 0 h 1606"/>
                <a:gd name="T32" fmla="*/ 0 w 1913"/>
                <a:gd name="T33" fmla="*/ 0 h 1606"/>
                <a:gd name="T34" fmla="*/ 0 w 1913"/>
                <a:gd name="T35" fmla="*/ 0 h 1606"/>
                <a:gd name="T36" fmla="*/ 0 w 1913"/>
                <a:gd name="T37" fmla="*/ 0 h 1606"/>
                <a:gd name="T38" fmla="*/ 0 w 1913"/>
                <a:gd name="T39" fmla="*/ 0 h 1606"/>
                <a:gd name="T40" fmla="*/ 0 w 1913"/>
                <a:gd name="T41" fmla="*/ 0 h 1606"/>
                <a:gd name="T42" fmla="*/ 0 w 1913"/>
                <a:gd name="T43" fmla="*/ 0 h 1606"/>
                <a:gd name="T44" fmla="*/ 0 w 1913"/>
                <a:gd name="T45" fmla="*/ 0 h 1606"/>
                <a:gd name="T46" fmla="*/ 0 w 1913"/>
                <a:gd name="T47" fmla="*/ 0 h 1606"/>
                <a:gd name="T48" fmla="*/ 0 w 1913"/>
                <a:gd name="T49" fmla="*/ 0 h 1606"/>
                <a:gd name="T50" fmla="*/ 0 w 1913"/>
                <a:gd name="T51" fmla="*/ 0 h 1606"/>
                <a:gd name="T52" fmla="*/ 0 w 1913"/>
                <a:gd name="T53" fmla="*/ 0 h 1606"/>
                <a:gd name="T54" fmla="*/ 0 w 1913"/>
                <a:gd name="T55" fmla="*/ 0 h 1606"/>
                <a:gd name="T56" fmla="*/ 0 w 1913"/>
                <a:gd name="T57" fmla="*/ 0 h 1606"/>
                <a:gd name="T58" fmla="*/ 0 w 1913"/>
                <a:gd name="T59" fmla="*/ 0 h 1606"/>
                <a:gd name="T60" fmla="*/ 0 w 1913"/>
                <a:gd name="T61" fmla="*/ 0 h 1606"/>
                <a:gd name="T62" fmla="*/ 0 w 1913"/>
                <a:gd name="T63" fmla="*/ 0 h 1606"/>
                <a:gd name="T64" fmla="*/ 0 w 1913"/>
                <a:gd name="T65" fmla="*/ 0 h 1606"/>
                <a:gd name="T66" fmla="*/ 0 w 1913"/>
                <a:gd name="T67" fmla="*/ 0 h 1606"/>
                <a:gd name="T68" fmla="*/ 0 w 1913"/>
                <a:gd name="T69" fmla="*/ 0 h 1606"/>
                <a:gd name="T70" fmla="*/ 0 w 1913"/>
                <a:gd name="T71" fmla="*/ 0 h 1606"/>
                <a:gd name="T72" fmla="*/ 0 w 1913"/>
                <a:gd name="T73" fmla="*/ 0 h 1606"/>
                <a:gd name="T74" fmla="*/ 0 w 1913"/>
                <a:gd name="T75" fmla="*/ 0 h 1606"/>
                <a:gd name="T76" fmla="*/ 0 w 1913"/>
                <a:gd name="T77" fmla="*/ 0 h 160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13"/>
                <a:gd name="T118" fmla="*/ 0 h 1606"/>
                <a:gd name="T119" fmla="*/ 1913 w 1913"/>
                <a:gd name="T120" fmla="*/ 1606 h 160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13" h="1606">
                  <a:moveTo>
                    <a:pt x="518" y="213"/>
                  </a:moveTo>
                  <a:lnTo>
                    <a:pt x="539" y="115"/>
                  </a:lnTo>
                  <a:lnTo>
                    <a:pt x="540" y="115"/>
                  </a:lnTo>
                  <a:lnTo>
                    <a:pt x="544" y="114"/>
                  </a:lnTo>
                  <a:lnTo>
                    <a:pt x="549" y="112"/>
                  </a:lnTo>
                  <a:lnTo>
                    <a:pt x="555" y="110"/>
                  </a:lnTo>
                  <a:lnTo>
                    <a:pt x="564" y="107"/>
                  </a:lnTo>
                  <a:lnTo>
                    <a:pt x="574" y="103"/>
                  </a:lnTo>
                  <a:lnTo>
                    <a:pt x="586" y="100"/>
                  </a:lnTo>
                  <a:lnTo>
                    <a:pt x="602" y="95"/>
                  </a:lnTo>
                  <a:lnTo>
                    <a:pt x="618" y="90"/>
                  </a:lnTo>
                  <a:lnTo>
                    <a:pt x="636" y="85"/>
                  </a:lnTo>
                  <a:lnTo>
                    <a:pt x="656" y="80"/>
                  </a:lnTo>
                  <a:lnTo>
                    <a:pt x="679" y="75"/>
                  </a:lnTo>
                  <a:lnTo>
                    <a:pt x="703" y="70"/>
                  </a:lnTo>
                  <a:lnTo>
                    <a:pt x="730" y="64"/>
                  </a:lnTo>
                  <a:lnTo>
                    <a:pt x="758" y="58"/>
                  </a:lnTo>
                  <a:lnTo>
                    <a:pt x="789" y="52"/>
                  </a:lnTo>
                  <a:lnTo>
                    <a:pt x="820" y="46"/>
                  </a:lnTo>
                  <a:lnTo>
                    <a:pt x="855" y="41"/>
                  </a:lnTo>
                  <a:lnTo>
                    <a:pt x="892" y="36"/>
                  </a:lnTo>
                  <a:lnTo>
                    <a:pt x="929" y="31"/>
                  </a:lnTo>
                  <a:lnTo>
                    <a:pt x="970" y="26"/>
                  </a:lnTo>
                  <a:lnTo>
                    <a:pt x="1013" y="21"/>
                  </a:lnTo>
                  <a:lnTo>
                    <a:pt x="1056" y="17"/>
                  </a:lnTo>
                  <a:lnTo>
                    <a:pt x="1103" y="13"/>
                  </a:lnTo>
                  <a:lnTo>
                    <a:pt x="1152" y="10"/>
                  </a:lnTo>
                  <a:lnTo>
                    <a:pt x="1202" y="6"/>
                  </a:lnTo>
                  <a:lnTo>
                    <a:pt x="1255" y="3"/>
                  </a:lnTo>
                  <a:lnTo>
                    <a:pt x="1309" y="1"/>
                  </a:lnTo>
                  <a:lnTo>
                    <a:pt x="1366" y="0"/>
                  </a:lnTo>
                  <a:lnTo>
                    <a:pt x="1425" y="0"/>
                  </a:lnTo>
                  <a:lnTo>
                    <a:pt x="1485" y="0"/>
                  </a:lnTo>
                  <a:lnTo>
                    <a:pt x="1548" y="1"/>
                  </a:lnTo>
                  <a:lnTo>
                    <a:pt x="1616" y="39"/>
                  </a:lnTo>
                  <a:lnTo>
                    <a:pt x="1601" y="221"/>
                  </a:lnTo>
                  <a:lnTo>
                    <a:pt x="1606" y="223"/>
                  </a:lnTo>
                  <a:lnTo>
                    <a:pt x="1620" y="230"/>
                  </a:lnTo>
                  <a:lnTo>
                    <a:pt x="1640" y="243"/>
                  </a:lnTo>
                  <a:lnTo>
                    <a:pt x="1663" y="260"/>
                  </a:lnTo>
                  <a:lnTo>
                    <a:pt x="1688" y="284"/>
                  </a:lnTo>
                  <a:lnTo>
                    <a:pt x="1709" y="312"/>
                  </a:lnTo>
                  <a:lnTo>
                    <a:pt x="1726" y="347"/>
                  </a:lnTo>
                  <a:lnTo>
                    <a:pt x="1736" y="388"/>
                  </a:lnTo>
                  <a:lnTo>
                    <a:pt x="1891" y="528"/>
                  </a:lnTo>
                  <a:lnTo>
                    <a:pt x="1849" y="898"/>
                  </a:lnTo>
                  <a:lnTo>
                    <a:pt x="1601" y="1023"/>
                  </a:lnTo>
                  <a:lnTo>
                    <a:pt x="1895" y="1110"/>
                  </a:lnTo>
                  <a:lnTo>
                    <a:pt x="1897" y="1114"/>
                  </a:lnTo>
                  <a:lnTo>
                    <a:pt x="1902" y="1125"/>
                  </a:lnTo>
                  <a:lnTo>
                    <a:pt x="1907" y="1143"/>
                  </a:lnTo>
                  <a:lnTo>
                    <a:pt x="1912" y="1166"/>
                  </a:lnTo>
                  <a:lnTo>
                    <a:pt x="1913" y="1195"/>
                  </a:lnTo>
                  <a:lnTo>
                    <a:pt x="1911" y="1229"/>
                  </a:lnTo>
                  <a:lnTo>
                    <a:pt x="1901" y="1266"/>
                  </a:lnTo>
                  <a:lnTo>
                    <a:pt x="1884" y="1307"/>
                  </a:lnTo>
                  <a:lnTo>
                    <a:pt x="1107" y="1606"/>
                  </a:lnTo>
                  <a:lnTo>
                    <a:pt x="0" y="1258"/>
                  </a:lnTo>
                  <a:lnTo>
                    <a:pt x="19" y="1217"/>
                  </a:lnTo>
                  <a:lnTo>
                    <a:pt x="188" y="1159"/>
                  </a:lnTo>
                  <a:lnTo>
                    <a:pt x="188" y="221"/>
                  </a:lnTo>
                  <a:lnTo>
                    <a:pt x="189" y="220"/>
                  </a:lnTo>
                  <a:lnTo>
                    <a:pt x="193" y="217"/>
                  </a:lnTo>
                  <a:lnTo>
                    <a:pt x="198" y="214"/>
                  </a:lnTo>
                  <a:lnTo>
                    <a:pt x="207" y="209"/>
                  </a:lnTo>
                  <a:lnTo>
                    <a:pt x="218" y="203"/>
                  </a:lnTo>
                  <a:lnTo>
                    <a:pt x="230" y="197"/>
                  </a:lnTo>
                  <a:lnTo>
                    <a:pt x="245" y="191"/>
                  </a:lnTo>
                  <a:lnTo>
                    <a:pt x="262" y="184"/>
                  </a:lnTo>
                  <a:lnTo>
                    <a:pt x="281" y="179"/>
                  </a:lnTo>
                  <a:lnTo>
                    <a:pt x="302" y="175"/>
                  </a:lnTo>
                  <a:lnTo>
                    <a:pt x="326" y="173"/>
                  </a:lnTo>
                  <a:lnTo>
                    <a:pt x="350" y="171"/>
                  </a:lnTo>
                  <a:lnTo>
                    <a:pt x="378" y="172"/>
                  </a:lnTo>
                  <a:lnTo>
                    <a:pt x="407" y="175"/>
                  </a:lnTo>
                  <a:lnTo>
                    <a:pt x="439" y="181"/>
                  </a:lnTo>
                  <a:lnTo>
                    <a:pt x="471" y="191"/>
                  </a:lnTo>
                  <a:lnTo>
                    <a:pt x="518" y="213"/>
                  </a:lnTo>
                  <a:close/>
                </a:path>
              </a:pathLst>
            </a:cu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23" name="Freeform 388"/>
            <p:cNvSpPr>
              <a:spLocks/>
            </p:cNvSpPr>
            <p:nvPr/>
          </p:nvSpPr>
          <p:spPr bwMode="auto">
            <a:xfrm>
              <a:off x="3977" y="3278"/>
              <a:ext cx="68" cy="78"/>
            </a:xfrm>
            <a:custGeom>
              <a:avLst/>
              <a:gdLst>
                <a:gd name="T0" fmla="*/ 0 w 614"/>
                <a:gd name="T1" fmla="*/ 0 h 697"/>
                <a:gd name="T2" fmla="*/ 0 w 614"/>
                <a:gd name="T3" fmla="*/ 0 h 697"/>
                <a:gd name="T4" fmla="*/ 0 w 614"/>
                <a:gd name="T5" fmla="*/ 0 h 697"/>
                <a:gd name="T6" fmla="*/ 0 w 614"/>
                <a:gd name="T7" fmla="*/ 0 h 697"/>
                <a:gd name="T8" fmla="*/ 0 w 614"/>
                <a:gd name="T9" fmla="*/ 0 h 697"/>
                <a:gd name="T10" fmla="*/ 0 w 614"/>
                <a:gd name="T11" fmla="*/ 0 h 697"/>
                <a:gd name="T12" fmla="*/ 0 w 614"/>
                <a:gd name="T13" fmla="*/ 0 h 697"/>
                <a:gd name="T14" fmla="*/ 0 w 614"/>
                <a:gd name="T15" fmla="*/ 0 h 697"/>
                <a:gd name="T16" fmla="*/ 0 w 614"/>
                <a:gd name="T17" fmla="*/ 0 h 697"/>
                <a:gd name="T18" fmla="*/ 0 w 614"/>
                <a:gd name="T19" fmla="*/ 0 h 697"/>
                <a:gd name="T20" fmla="*/ 0 w 614"/>
                <a:gd name="T21" fmla="*/ 0 h 697"/>
                <a:gd name="T22" fmla="*/ 0 w 614"/>
                <a:gd name="T23" fmla="*/ 0 h 697"/>
                <a:gd name="T24" fmla="*/ 0 w 614"/>
                <a:gd name="T25" fmla="*/ 0 h 697"/>
                <a:gd name="T26" fmla="*/ 0 w 614"/>
                <a:gd name="T27" fmla="*/ 0 h 697"/>
                <a:gd name="T28" fmla="*/ 0 w 614"/>
                <a:gd name="T29" fmla="*/ 0 h 697"/>
                <a:gd name="T30" fmla="*/ 0 w 614"/>
                <a:gd name="T31" fmla="*/ 0 h 697"/>
                <a:gd name="T32" fmla="*/ 0 w 614"/>
                <a:gd name="T33" fmla="*/ 0 h 697"/>
                <a:gd name="T34" fmla="*/ 0 w 614"/>
                <a:gd name="T35" fmla="*/ 0 h 697"/>
                <a:gd name="T36" fmla="*/ 0 w 614"/>
                <a:gd name="T37" fmla="*/ 0 h 697"/>
                <a:gd name="T38" fmla="*/ 0 w 614"/>
                <a:gd name="T39" fmla="*/ 0 h 697"/>
                <a:gd name="T40" fmla="*/ 0 w 614"/>
                <a:gd name="T41" fmla="*/ 0 h 697"/>
                <a:gd name="T42" fmla="*/ 0 w 614"/>
                <a:gd name="T43" fmla="*/ 0 h 697"/>
                <a:gd name="T44" fmla="*/ 0 w 614"/>
                <a:gd name="T45" fmla="*/ 0 h 697"/>
                <a:gd name="T46" fmla="*/ 0 w 614"/>
                <a:gd name="T47" fmla="*/ 0 h 697"/>
                <a:gd name="T48" fmla="*/ 0 w 614"/>
                <a:gd name="T49" fmla="*/ 0 h 697"/>
                <a:gd name="T50" fmla="*/ 0 w 614"/>
                <a:gd name="T51" fmla="*/ 0 h 697"/>
                <a:gd name="T52" fmla="*/ 0 w 614"/>
                <a:gd name="T53" fmla="*/ 0 h 697"/>
                <a:gd name="T54" fmla="*/ 0 w 614"/>
                <a:gd name="T55" fmla="*/ 0 h 697"/>
                <a:gd name="T56" fmla="*/ 0 w 614"/>
                <a:gd name="T57" fmla="*/ 0 h 697"/>
                <a:gd name="T58" fmla="*/ 0 w 614"/>
                <a:gd name="T59" fmla="*/ 0 h 697"/>
                <a:gd name="T60" fmla="*/ 0 w 614"/>
                <a:gd name="T61" fmla="*/ 0 h 697"/>
                <a:gd name="T62" fmla="*/ 0 w 614"/>
                <a:gd name="T63" fmla="*/ 0 h 697"/>
                <a:gd name="T64" fmla="*/ 0 w 614"/>
                <a:gd name="T65" fmla="*/ 0 h 697"/>
                <a:gd name="T66" fmla="*/ 0 w 614"/>
                <a:gd name="T67" fmla="*/ 0 h 697"/>
                <a:gd name="T68" fmla="*/ 0 w 614"/>
                <a:gd name="T69" fmla="*/ 0 h 697"/>
                <a:gd name="T70" fmla="*/ 0 w 614"/>
                <a:gd name="T71" fmla="*/ 0 h 697"/>
                <a:gd name="T72" fmla="*/ 0 w 614"/>
                <a:gd name="T73" fmla="*/ 0 h 697"/>
                <a:gd name="T74" fmla="*/ 0 w 614"/>
                <a:gd name="T75" fmla="*/ 0 h 697"/>
                <a:gd name="T76" fmla="*/ 0 w 614"/>
                <a:gd name="T77" fmla="*/ 0 h 697"/>
                <a:gd name="T78" fmla="*/ 0 w 614"/>
                <a:gd name="T79" fmla="*/ 0 h 697"/>
                <a:gd name="T80" fmla="*/ 0 w 614"/>
                <a:gd name="T81" fmla="*/ 0 h 697"/>
                <a:gd name="T82" fmla="*/ 0 w 614"/>
                <a:gd name="T83" fmla="*/ 0 h 697"/>
                <a:gd name="T84" fmla="*/ 0 w 614"/>
                <a:gd name="T85" fmla="*/ 0 h 697"/>
                <a:gd name="T86" fmla="*/ 0 w 614"/>
                <a:gd name="T87" fmla="*/ 0 h 697"/>
                <a:gd name="T88" fmla="*/ 0 w 614"/>
                <a:gd name="T89" fmla="*/ 0 h 697"/>
                <a:gd name="T90" fmla="*/ 0 w 614"/>
                <a:gd name="T91" fmla="*/ 0 h 697"/>
                <a:gd name="T92" fmla="*/ 0 w 614"/>
                <a:gd name="T93" fmla="*/ 0 h 697"/>
                <a:gd name="T94" fmla="*/ 0 w 614"/>
                <a:gd name="T95" fmla="*/ 0 h 697"/>
                <a:gd name="T96" fmla="*/ 0 w 614"/>
                <a:gd name="T97" fmla="*/ 0 h 6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14"/>
                <a:gd name="T148" fmla="*/ 0 h 697"/>
                <a:gd name="T149" fmla="*/ 614 w 614"/>
                <a:gd name="T150" fmla="*/ 697 h 69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14" h="697">
                  <a:moveTo>
                    <a:pt x="609" y="26"/>
                  </a:moveTo>
                  <a:lnTo>
                    <a:pt x="606" y="25"/>
                  </a:lnTo>
                  <a:lnTo>
                    <a:pt x="596" y="23"/>
                  </a:lnTo>
                  <a:lnTo>
                    <a:pt x="581" y="18"/>
                  </a:lnTo>
                  <a:lnTo>
                    <a:pt x="559" y="14"/>
                  </a:lnTo>
                  <a:lnTo>
                    <a:pt x="534" y="10"/>
                  </a:lnTo>
                  <a:lnTo>
                    <a:pt x="503" y="6"/>
                  </a:lnTo>
                  <a:lnTo>
                    <a:pt x="469" y="3"/>
                  </a:lnTo>
                  <a:lnTo>
                    <a:pt x="430" y="1"/>
                  </a:lnTo>
                  <a:lnTo>
                    <a:pt x="388" y="0"/>
                  </a:lnTo>
                  <a:lnTo>
                    <a:pt x="344" y="2"/>
                  </a:lnTo>
                  <a:lnTo>
                    <a:pt x="297" y="6"/>
                  </a:lnTo>
                  <a:lnTo>
                    <a:pt x="247" y="14"/>
                  </a:lnTo>
                  <a:lnTo>
                    <a:pt x="197" y="25"/>
                  </a:lnTo>
                  <a:lnTo>
                    <a:pt x="145" y="40"/>
                  </a:lnTo>
                  <a:lnTo>
                    <a:pt x="92" y="58"/>
                  </a:lnTo>
                  <a:lnTo>
                    <a:pt x="39" y="83"/>
                  </a:lnTo>
                  <a:lnTo>
                    <a:pt x="35" y="96"/>
                  </a:lnTo>
                  <a:lnTo>
                    <a:pt x="26" y="134"/>
                  </a:lnTo>
                  <a:lnTo>
                    <a:pt x="15" y="192"/>
                  </a:lnTo>
                  <a:lnTo>
                    <a:pt x="5" y="268"/>
                  </a:lnTo>
                  <a:lnTo>
                    <a:pt x="0" y="358"/>
                  </a:lnTo>
                  <a:lnTo>
                    <a:pt x="4" y="459"/>
                  </a:lnTo>
                  <a:lnTo>
                    <a:pt x="19" y="568"/>
                  </a:lnTo>
                  <a:lnTo>
                    <a:pt x="50" y="679"/>
                  </a:lnTo>
                  <a:lnTo>
                    <a:pt x="54" y="679"/>
                  </a:lnTo>
                  <a:lnTo>
                    <a:pt x="62" y="678"/>
                  </a:lnTo>
                  <a:lnTo>
                    <a:pt x="75" y="676"/>
                  </a:lnTo>
                  <a:lnTo>
                    <a:pt x="93" y="675"/>
                  </a:lnTo>
                  <a:lnTo>
                    <a:pt x="117" y="673"/>
                  </a:lnTo>
                  <a:lnTo>
                    <a:pt x="144" y="671"/>
                  </a:lnTo>
                  <a:lnTo>
                    <a:pt x="177" y="670"/>
                  </a:lnTo>
                  <a:lnTo>
                    <a:pt x="212" y="669"/>
                  </a:lnTo>
                  <a:lnTo>
                    <a:pt x="252" y="668"/>
                  </a:lnTo>
                  <a:lnTo>
                    <a:pt x="295" y="669"/>
                  </a:lnTo>
                  <a:lnTo>
                    <a:pt x="342" y="670"/>
                  </a:lnTo>
                  <a:lnTo>
                    <a:pt x="391" y="672"/>
                  </a:lnTo>
                  <a:lnTo>
                    <a:pt x="443" y="676"/>
                  </a:lnTo>
                  <a:lnTo>
                    <a:pt x="498" y="681"/>
                  </a:lnTo>
                  <a:lnTo>
                    <a:pt x="555" y="688"/>
                  </a:lnTo>
                  <a:lnTo>
                    <a:pt x="614" y="697"/>
                  </a:lnTo>
                  <a:lnTo>
                    <a:pt x="611" y="676"/>
                  </a:lnTo>
                  <a:lnTo>
                    <a:pt x="605" y="621"/>
                  </a:lnTo>
                  <a:lnTo>
                    <a:pt x="596" y="538"/>
                  </a:lnTo>
                  <a:lnTo>
                    <a:pt x="589" y="438"/>
                  </a:lnTo>
                  <a:lnTo>
                    <a:pt x="584" y="327"/>
                  </a:lnTo>
                  <a:lnTo>
                    <a:pt x="584" y="217"/>
                  </a:lnTo>
                  <a:lnTo>
                    <a:pt x="592" y="114"/>
                  </a:lnTo>
                  <a:lnTo>
                    <a:pt x="609" y="2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24" name="Freeform 389"/>
            <p:cNvSpPr>
              <a:spLocks/>
            </p:cNvSpPr>
            <p:nvPr/>
          </p:nvSpPr>
          <p:spPr bwMode="auto">
            <a:xfrm>
              <a:off x="3984" y="3299"/>
              <a:ext cx="113" cy="77"/>
            </a:xfrm>
            <a:custGeom>
              <a:avLst/>
              <a:gdLst>
                <a:gd name="T0" fmla="*/ 0 w 1014"/>
                <a:gd name="T1" fmla="*/ 0 h 693"/>
                <a:gd name="T2" fmla="*/ 0 w 1014"/>
                <a:gd name="T3" fmla="*/ 0 h 693"/>
                <a:gd name="T4" fmla="*/ 0 w 1014"/>
                <a:gd name="T5" fmla="*/ 0 h 693"/>
                <a:gd name="T6" fmla="*/ 0 w 1014"/>
                <a:gd name="T7" fmla="*/ 0 h 693"/>
                <a:gd name="T8" fmla="*/ 0 w 1014"/>
                <a:gd name="T9" fmla="*/ 0 h 693"/>
                <a:gd name="T10" fmla="*/ 0 w 1014"/>
                <a:gd name="T11" fmla="*/ 0 h 693"/>
                <a:gd name="T12" fmla="*/ 0 w 1014"/>
                <a:gd name="T13" fmla="*/ 0 h 693"/>
                <a:gd name="T14" fmla="*/ 0 w 1014"/>
                <a:gd name="T15" fmla="*/ 0 h 693"/>
                <a:gd name="T16" fmla="*/ 0 w 1014"/>
                <a:gd name="T17" fmla="*/ 0 h 693"/>
                <a:gd name="T18" fmla="*/ 0 w 1014"/>
                <a:gd name="T19" fmla="*/ 0 h 693"/>
                <a:gd name="T20" fmla="*/ 0 w 1014"/>
                <a:gd name="T21" fmla="*/ 0 h 693"/>
                <a:gd name="T22" fmla="*/ 0 w 1014"/>
                <a:gd name="T23" fmla="*/ 0 h 693"/>
                <a:gd name="T24" fmla="*/ 0 w 1014"/>
                <a:gd name="T25" fmla="*/ 0 h 693"/>
                <a:gd name="T26" fmla="*/ 0 w 1014"/>
                <a:gd name="T27" fmla="*/ 0 h 693"/>
                <a:gd name="T28" fmla="*/ 0 w 1014"/>
                <a:gd name="T29" fmla="*/ 0 h 693"/>
                <a:gd name="T30" fmla="*/ 0 w 1014"/>
                <a:gd name="T31" fmla="*/ 0 h 693"/>
                <a:gd name="T32" fmla="*/ 0 w 1014"/>
                <a:gd name="T33" fmla="*/ 0 h 693"/>
                <a:gd name="T34" fmla="*/ 0 w 1014"/>
                <a:gd name="T35" fmla="*/ 0 h 693"/>
                <a:gd name="T36" fmla="*/ 0 w 1014"/>
                <a:gd name="T37" fmla="*/ 0 h 693"/>
                <a:gd name="T38" fmla="*/ 0 w 1014"/>
                <a:gd name="T39" fmla="*/ 0 h 693"/>
                <a:gd name="T40" fmla="*/ 0 w 1014"/>
                <a:gd name="T41" fmla="*/ 0 h 693"/>
                <a:gd name="T42" fmla="*/ 0 w 1014"/>
                <a:gd name="T43" fmla="*/ 0 h 693"/>
                <a:gd name="T44" fmla="*/ 0 w 1014"/>
                <a:gd name="T45" fmla="*/ 0 h 693"/>
                <a:gd name="T46" fmla="*/ 0 w 1014"/>
                <a:gd name="T47" fmla="*/ 0 h 693"/>
                <a:gd name="T48" fmla="*/ 0 w 1014"/>
                <a:gd name="T49" fmla="*/ 0 h 693"/>
                <a:gd name="T50" fmla="*/ 0 w 1014"/>
                <a:gd name="T51" fmla="*/ 0 h 693"/>
                <a:gd name="T52" fmla="*/ 0 w 1014"/>
                <a:gd name="T53" fmla="*/ 0 h 693"/>
                <a:gd name="T54" fmla="*/ 0 w 1014"/>
                <a:gd name="T55" fmla="*/ 0 h 693"/>
                <a:gd name="T56" fmla="*/ 0 w 1014"/>
                <a:gd name="T57" fmla="*/ 0 h 693"/>
                <a:gd name="T58" fmla="*/ 0 w 1014"/>
                <a:gd name="T59" fmla="*/ 0 h 693"/>
                <a:gd name="T60" fmla="*/ 0 w 1014"/>
                <a:gd name="T61" fmla="*/ 0 h 693"/>
                <a:gd name="T62" fmla="*/ 0 w 1014"/>
                <a:gd name="T63" fmla="*/ 0 h 693"/>
                <a:gd name="T64" fmla="*/ 0 w 1014"/>
                <a:gd name="T65" fmla="*/ 0 h 693"/>
                <a:gd name="T66" fmla="*/ 0 w 1014"/>
                <a:gd name="T67" fmla="*/ 0 h 693"/>
                <a:gd name="T68" fmla="*/ 0 w 1014"/>
                <a:gd name="T69" fmla="*/ 0 h 693"/>
                <a:gd name="T70" fmla="*/ 0 w 1014"/>
                <a:gd name="T71" fmla="*/ 0 h 693"/>
                <a:gd name="T72" fmla="*/ 0 w 1014"/>
                <a:gd name="T73" fmla="*/ 0 h 693"/>
                <a:gd name="T74" fmla="*/ 0 w 1014"/>
                <a:gd name="T75" fmla="*/ 0 h 693"/>
                <a:gd name="T76" fmla="*/ 0 w 1014"/>
                <a:gd name="T77" fmla="*/ 0 h 693"/>
                <a:gd name="T78" fmla="*/ 0 w 1014"/>
                <a:gd name="T79" fmla="*/ 0 h 693"/>
                <a:gd name="T80" fmla="*/ 0 w 1014"/>
                <a:gd name="T81" fmla="*/ 0 h 693"/>
                <a:gd name="T82" fmla="*/ 0 w 1014"/>
                <a:gd name="T83" fmla="*/ 0 h 693"/>
                <a:gd name="T84" fmla="*/ 0 w 1014"/>
                <a:gd name="T85" fmla="*/ 0 h 693"/>
                <a:gd name="T86" fmla="*/ 0 w 1014"/>
                <a:gd name="T87" fmla="*/ 0 h 693"/>
                <a:gd name="T88" fmla="*/ 0 w 1014"/>
                <a:gd name="T89" fmla="*/ 0 h 693"/>
                <a:gd name="T90" fmla="*/ 0 w 1014"/>
                <a:gd name="T91" fmla="*/ 0 h 693"/>
                <a:gd name="T92" fmla="*/ 0 w 1014"/>
                <a:gd name="T93" fmla="*/ 0 h 693"/>
                <a:gd name="T94" fmla="*/ 0 w 1014"/>
                <a:gd name="T95" fmla="*/ 0 h 693"/>
                <a:gd name="T96" fmla="*/ 0 w 1014"/>
                <a:gd name="T97" fmla="*/ 0 h 693"/>
                <a:gd name="T98" fmla="*/ 0 w 1014"/>
                <a:gd name="T99" fmla="*/ 0 h 693"/>
                <a:gd name="T100" fmla="*/ 0 w 1014"/>
                <a:gd name="T101" fmla="*/ 0 h 693"/>
                <a:gd name="T102" fmla="*/ 0 w 1014"/>
                <a:gd name="T103" fmla="*/ 0 h 693"/>
                <a:gd name="T104" fmla="*/ 0 w 1014"/>
                <a:gd name="T105" fmla="*/ 0 h 693"/>
                <a:gd name="T106" fmla="*/ 0 w 1014"/>
                <a:gd name="T107" fmla="*/ 0 h 6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14"/>
                <a:gd name="T163" fmla="*/ 0 h 693"/>
                <a:gd name="T164" fmla="*/ 1014 w 1014"/>
                <a:gd name="T165" fmla="*/ 693 h 6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14" h="693">
                  <a:moveTo>
                    <a:pt x="6" y="523"/>
                  </a:moveTo>
                  <a:lnTo>
                    <a:pt x="0" y="608"/>
                  </a:lnTo>
                  <a:lnTo>
                    <a:pt x="660" y="693"/>
                  </a:lnTo>
                  <a:lnTo>
                    <a:pt x="665" y="691"/>
                  </a:lnTo>
                  <a:lnTo>
                    <a:pt x="679" y="683"/>
                  </a:lnTo>
                  <a:lnTo>
                    <a:pt x="700" y="672"/>
                  </a:lnTo>
                  <a:lnTo>
                    <a:pt x="726" y="657"/>
                  </a:lnTo>
                  <a:lnTo>
                    <a:pt x="758" y="636"/>
                  </a:lnTo>
                  <a:lnTo>
                    <a:pt x="793" y="611"/>
                  </a:lnTo>
                  <a:lnTo>
                    <a:pt x="829" y="581"/>
                  </a:lnTo>
                  <a:lnTo>
                    <a:pt x="866" y="546"/>
                  </a:lnTo>
                  <a:lnTo>
                    <a:pt x="902" y="508"/>
                  </a:lnTo>
                  <a:lnTo>
                    <a:pt x="935" y="465"/>
                  </a:lnTo>
                  <a:lnTo>
                    <a:pt x="964" y="416"/>
                  </a:lnTo>
                  <a:lnTo>
                    <a:pt x="987" y="362"/>
                  </a:lnTo>
                  <a:lnTo>
                    <a:pt x="1004" y="305"/>
                  </a:lnTo>
                  <a:lnTo>
                    <a:pt x="1014" y="242"/>
                  </a:lnTo>
                  <a:lnTo>
                    <a:pt x="1012" y="175"/>
                  </a:lnTo>
                  <a:lnTo>
                    <a:pt x="1000" y="103"/>
                  </a:lnTo>
                  <a:lnTo>
                    <a:pt x="998" y="98"/>
                  </a:lnTo>
                  <a:lnTo>
                    <a:pt x="992" y="87"/>
                  </a:lnTo>
                  <a:lnTo>
                    <a:pt x="981" y="72"/>
                  </a:lnTo>
                  <a:lnTo>
                    <a:pt x="967" y="53"/>
                  </a:lnTo>
                  <a:lnTo>
                    <a:pt x="948" y="35"/>
                  </a:lnTo>
                  <a:lnTo>
                    <a:pt x="926" y="19"/>
                  </a:lnTo>
                  <a:lnTo>
                    <a:pt x="900" y="6"/>
                  </a:lnTo>
                  <a:lnTo>
                    <a:pt x="870" y="0"/>
                  </a:lnTo>
                  <a:lnTo>
                    <a:pt x="874" y="12"/>
                  </a:lnTo>
                  <a:lnTo>
                    <a:pt x="884" y="41"/>
                  </a:lnTo>
                  <a:lnTo>
                    <a:pt x="896" y="89"/>
                  </a:lnTo>
                  <a:lnTo>
                    <a:pt x="907" y="151"/>
                  </a:lnTo>
                  <a:lnTo>
                    <a:pt x="910" y="225"/>
                  </a:lnTo>
                  <a:lnTo>
                    <a:pt x="902" y="307"/>
                  </a:lnTo>
                  <a:lnTo>
                    <a:pt x="878" y="396"/>
                  </a:lnTo>
                  <a:lnTo>
                    <a:pt x="836" y="489"/>
                  </a:lnTo>
                  <a:lnTo>
                    <a:pt x="835" y="490"/>
                  </a:lnTo>
                  <a:lnTo>
                    <a:pt x="831" y="493"/>
                  </a:lnTo>
                  <a:lnTo>
                    <a:pt x="825" y="498"/>
                  </a:lnTo>
                  <a:lnTo>
                    <a:pt x="816" y="506"/>
                  </a:lnTo>
                  <a:lnTo>
                    <a:pt x="805" y="513"/>
                  </a:lnTo>
                  <a:lnTo>
                    <a:pt x="792" y="521"/>
                  </a:lnTo>
                  <a:lnTo>
                    <a:pt x="775" y="529"/>
                  </a:lnTo>
                  <a:lnTo>
                    <a:pt x="757" y="537"/>
                  </a:lnTo>
                  <a:lnTo>
                    <a:pt x="737" y="544"/>
                  </a:lnTo>
                  <a:lnTo>
                    <a:pt x="713" y="552"/>
                  </a:lnTo>
                  <a:lnTo>
                    <a:pt x="688" y="557"/>
                  </a:lnTo>
                  <a:lnTo>
                    <a:pt x="659" y="561"/>
                  </a:lnTo>
                  <a:lnTo>
                    <a:pt x="630" y="562"/>
                  </a:lnTo>
                  <a:lnTo>
                    <a:pt x="597" y="561"/>
                  </a:lnTo>
                  <a:lnTo>
                    <a:pt x="562" y="558"/>
                  </a:lnTo>
                  <a:lnTo>
                    <a:pt x="525" y="551"/>
                  </a:lnTo>
                  <a:lnTo>
                    <a:pt x="525" y="642"/>
                  </a:lnTo>
                  <a:lnTo>
                    <a:pt x="23" y="590"/>
                  </a:lnTo>
                  <a:lnTo>
                    <a:pt x="6" y="523"/>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25" name="Freeform 390"/>
            <p:cNvSpPr>
              <a:spLocks/>
            </p:cNvSpPr>
            <p:nvPr/>
          </p:nvSpPr>
          <p:spPr bwMode="auto">
            <a:xfrm>
              <a:off x="3970" y="3375"/>
              <a:ext cx="83" cy="27"/>
            </a:xfrm>
            <a:custGeom>
              <a:avLst/>
              <a:gdLst>
                <a:gd name="T0" fmla="*/ 0 w 745"/>
                <a:gd name="T1" fmla="*/ 0 h 240"/>
                <a:gd name="T2" fmla="*/ 0 w 745"/>
                <a:gd name="T3" fmla="*/ 0 h 240"/>
                <a:gd name="T4" fmla="*/ 0 w 745"/>
                <a:gd name="T5" fmla="*/ 0 h 240"/>
                <a:gd name="T6" fmla="*/ 0 w 745"/>
                <a:gd name="T7" fmla="*/ 0 h 240"/>
                <a:gd name="T8" fmla="*/ 0 w 745"/>
                <a:gd name="T9" fmla="*/ 0 h 240"/>
                <a:gd name="T10" fmla="*/ 0 60000 65536"/>
                <a:gd name="T11" fmla="*/ 0 60000 65536"/>
                <a:gd name="T12" fmla="*/ 0 60000 65536"/>
                <a:gd name="T13" fmla="*/ 0 60000 65536"/>
                <a:gd name="T14" fmla="*/ 0 60000 65536"/>
                <a:gd name="T15" fmla="*/ 0 w 745"/>
                <a:gd name="T16" fmla="*/ 0 h 240"/>
                <a:gd name="T17" fmla="*/ 745 w 745"/>
                <a:gd name="T18" fmla="*/ 240 h 240"/>
              </a:gdLst>
              <a:ahLst/>
              <a:cxnLst>
                <a:cxn ang="T10">
                  <a:pos x="T0" y="T1"/>
                </a:cxn>
                <a:cxn ang="T11">
                  <a:pos x="T2" y="T3"/>
                </a:cxn>
                <a:cxn ang="T12">
                  <a:pos x="T4" y="T5"/>
                </a:cxn>
                <a:cxn ang="T13">
                  <a:pos x="T6" y="T7"/>
                </a:cxn>
                <a:cxn ang="T14">
                  <a:pos x="T8" y="T9"/>
                </a:cxn>
              </a:cxnLst>
              <a:rect l="T15" t="T16" r="T17" b="T18"/>
              <a:pathLst>
                <a:path w="745" h="240">
                  <a:moveTo>
                    <a:pt x="745" y="86"/>
                  </a:moveTo>
                  <a:lnTo>
                    <a:pt x="11" y="0"/>
                  </a:lnTo>
                  <a:lnTo>
                    <a:pt x="0" y="86"/>
                  </a:lnTo>
                  <a:lnTo>
                    <a:pt x="722" y="240"/>
                  </a:lnTo>
                  <a:lnTo>
                    <a:pt x="745" y="8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26" name="Freeform 391"/>
            <p:cNvSpPr>
              <a:spLocks/>
            </p:cNvSpPr>
            <p:nvPr/>
          </p:nvSpPr>
          <p:spPr bwMode="auto">
            <a:xfrm>
              <a:off x="4011" y="3384"/>
              <a:ext cx="36" cy="12"/>
            </a:xfrm>
            <a:custGeom>
              <a:avLst/>
              <a:gdLst>
                <a:gd name="T0" fmla="*/ 0 w 319"/>
                <a:gd name="T1" fmla="*/ 0 h 109"/>
                <a:gd name="T2" fmla="*/ 0 w 319"/>
                <a:gd name="T3" fmla="*/ 0 h 109"/>
                <a:gd name="T4" fmla="*/ 0 w 319"/>
                <a:gd name="T5" fmla="*/ 0 h 109"/>
                <a:gd name="T6" fmla="*/ 0 w 319"/>
                <a:gd name="T7" fmla="*/ 0 h 109"/>
                <a:gd name="T8" fmla="*/ 0 w 319"/>
                <a:gd name="T9" fmla="*/ 0 h 109"/>
                <a:gd name="T10" fmla="*/ 0 60000 65536"/>
                <a:gd name="T11" fmla="*/ 0 60000 65536"/>
                <a:gd name="T12" fmla="*/ 0 60000 65536"/>
                <a:gd name="T13" fmla="*/ 0 60000 65536"/>
                <a:gd name="T14" fmla="*/ 0 60000 65536"/>
                <a:gd name="T15" fmla="*/ 0 w 319"/>
                <a:gd name="T16" fmla="*/ 0 h 109"/>
                <a:gd name="T17" fmla="*/ 319 w 319"/>
                <a:gd name="T18" fmla="*/ 109 h 109"/>
              </a:gdLst>
              <a:ahLst/>
              <a:cxnLst>
                <a:cxn ang="T10">
                  <a:pos x="T0" y="T1"/>
                </a:cxn>
                <a:cxn ang="T11">
                  <a:pos x="T2" y="T3"/>
                </a:cxn>
                <a:cxn ang="T12">
                  <a:pos x="T4" y="T5"/>
                </a:cxn>
                <a:cxn ang="T13">
                  <a:pos x="T6" y="T7"/>
                </a:cxn>
                <a:cxn ang="T14">
                  <a:pos x="T8" y="T9"/>
                </a:cxn>
              </a:cxnLst>
              <a:rect l="T15" t="T16" r="T17" b="T18"/>
              <a:pathLst>
                <a:path w="319" h="109">
                  <a:moveTo>
                    <a:pt x="319" y="47"/>
                  </a:moveTo>
                  <a:lnTo>
                    <a:pt x="4" y="0"/>
                  </a:lnTo>
                  <a:lnTo>
                    <a:pt x="0" y="45"/>
                  </a:lnTo>
                  <a:lnTo>
                    <a:pt x="309" y="109"/>
                  </a:lnTo>
                  <a:lnTo>
                    <a:pt x="319" y="47"/>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27" name="Freeform 392"/>
            <p:cNvSpPr>
              <a:spLocks/>
            </p:cNvSpPr>
            <p:nvPr/>
          </p:nvSpPr>
          <p:spPr bwMode="auto">
            <a:xfrm>
              <a:off x="3975" y="3378"/>
              <a:ext cx="24" cy="9"/>
            </a:xfrm>
            <a:custGeom>
              <a:avLst/>
              <a:gdLst>
                <a:gd name="T0" fmla="*/ 0 w 213"/>
                <a:gd name="T1" fmla="*/ 0 h 81"/>
                <a:gd name="T2" fmla="*/ 0 w 213"/>
                <a:gd name="T3" fmla="*/ 0 h 81"/>
                <a:gd name="T4" fmla="*/ 0 w 213"/>
                <a:gd name="T5" fmla="*/ 0 h 81"/>
                <a:gd name="T6" fmla="*/ 0 w 213"/>
                <a:gd name="T7" fmla="*/ 0 h 81"/>
                <a:gd name="T8" fmla="*/ 0 w 213"/>
                <a:gd name="T9" fmla="*/ 0 h 81"/>
                <a:gd name="T10" fmla="*/ 0 60000 65536"/>
                <a:gd name="T11" fmla="*/ 0 60000 65536"/>
                <a:gd name="T12" fmla="*/ 0 60000 65536"/>
                <a:gd name="T13" fmla="*/ 0 60000 65536"/>
                <a:gd name="T14" fmla="*/ 0 60000 65536"/>
                <a:gd name="T15" fmla="*/ 0 w 213"/>
                <a:gd name="T16" fmla="*/ 0 h 81"/>
                <a:gd name="T17" fmla="*/ 213 w 213"/>
                <a:gd name="T18" fmla="*/ 81 h 81"/>
              </a:gdLst>
              <a:ahLst/>
              <a:cxnLst>
                <a:cxn ang="T10">
                  <a:pos x="T0" y="T1"/>
                </a:cxn>
                <a:cxn ang="T11">
                  <a:pos x="T2" y="T3"/>
                </a:cxn>
                <a:cxn ang="T12">
                  <a:pos x="T4" y="T5"/>
                </a:cxn>
                <a:cxn ang="T13">
                  <a:pos x="T6" y="T7"/>
                </a:cxn>
                <a:cxn ang="T14">
                  <a:pos x="T8" y="T9"/>
                </a:cxn>
              </a:cxnLst>
              <a:rect l="T15" t="T16" r="T17" b="T18"/>
              <a:pathLst>
                <a:path w="213" h="81">
                  <a:moveTo>
                    <a:pt x="213" y="37"/>
                  </a:moveTo>
                  <a:lnTo>
                    <a:pt x="0" y="0"/>
                  </a:lnTo>
                  <a:lnTo>
                    <a:pt x="2" y="39"/>
                  </a:lnTo>
                  <a:lnTo>
                    <a:pt x="206" y="81"/>
                  </a:lnTo>
                  <a:lnTo>
                    <a:pt x="213" y="37"/>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28" name="Freeform 393"/>
            <p:cNvSpPr>
              <a:spLocks/>
            </p:cNvSpPr>
            <p:nvPr/>
          </p:nvSpPr>
          <p:spPr bwMode="auto">
            <a:xfrm>
              <a:off x="3916" y="3386"/>
              <a:ext cx="139" cy="47"/>
            </a:xfrm>
            <a:custGeom>
              <a:avLst/>
              <a:gdLst>
                <a:gd name="T0" fmla="*/ 0 w 1254"/>
                <a:gd name="T1" fmla="*/ 0 h 415"/>
                <a:gd name="T2" fmla="*/ 0 w 1254"/>
                <a:gd name="T3" fmla="*/ 0 h 415"/>
                <a:gd name="T4" fmla="*/ 0 w 1254"/>
                <a:gd name="T5" fmla="*/ 0 h 415"/>
                <a:gd name="T6" fmla="*/ 0 w 1254"/>
                <a:gd name="T7" fmla="*/ 0 h 415"/>
                <a:gd name="T8" fmla="*/ 0 w 1254"/>
                <a:gd name="T9" fmla="*/ 0 h 415"/>
                <a:gd name="T10" fmla="*/ 0 w 1254"/>
                <a:gd name="T11" fmla="*/ 0 h 415"/>
                <a:gd name="T12" fmla="*/ 0 w 1254"/>
                <a:gd name="T13" fmla="*/ 0 h 415"/>
                <a:gd name="T14" fmla="*/ 0 w 1254"/>
                <a:gd name="T15" fmla="*/ 0 h 415"/>
                <a:gd name="T16" fmla="*/ 0 w 1254"/>
                <a:gd name="T17" fmla="*/ 0 h 415"/>
                <a:gd name="T18" fmla="*/ 0 w 1254"/>
                <a:gd name="T19" fmla="*/ 0 h 415"/>
                <a:gd name="T20" fmla="*/ 0 w 1254"/>
                <a:gd name="T21" fmla="*/ 0 h 415"/>
                <a:gd name="T22" fmla="*/ 0 w 1254"/>
                <a:gd name="T23" fmla="*/ 0 h 415"/>
                <a:gd name="T24" fmla="*/ 0 w 1254"/>
                <a:gd name="T25" fmla="*/ 0 h 415"/>
                <a:gd name="T26" fmla="*/ 0 w 1254"/>
                <a:gd name="T27" fmla="*/ 0 h 415"/>
                <a:gd name="T28" fmla="*/ 0 w 1254"/>
                <a:gd name="T29" fmla="*/ 0 h 415"/>
                <a:gd name="T30" fmla="*/ 0 w 1254"/>
                <a:gd name="T31" fmla="*/ 0 h 415"/>
                <a:gd name="T32" fmla="*/ 0 w 1254"/>
                <a:gd name="T33" fmla="*/ 0 h 415"/>
                <a:gd name="T34" fmla="*/ 0 w 1254"/>
                <a:gd name="T35" fmla="*/ 0 h 415"/>
                <a:gd name="T36" fmla="*/ 0 w 1254"/>
                <a:gd name="T37" fmla="*/ 0 h 415"/>
                <a:gd name="T38" fmla="*/ 0 w 1254"/>
                <a:gd name="T39" fmla="*/ 0 h 415"/>
                <a:gd name="T40" fmla="*/ 0 w 1254"/>
                <a:gd name="T41" fmla="*/ 0 h 415"/>
                <a:gd name="T42" fmla="*/ 0 w 1254"/>
                <a:gd name="T43" fmla="*/ 0 h 415"/>
                <a:gd name="T44" fmla="*/ 0 w 1254"/>
                <a:gd name="T45" fmla="*/ 0 h 415"/>
                <a:gd name="T46" fmla="*/ 0 w 1254"/>
                <a:gd name="T47" fmla="*/ 0 h 415"/>
                <a:gd name="T48" fmla="*/ 0 w 1254"/>
                <a:gd name="T49" fmla="*/ 0 h 415"/>
                <a:gd name="T50" fmla="*/ 0 w 1254"/>
                <a:gd name="T51" fmla="*/ 0 h 415"/>
                <a:gd name="T52" fmla="*/ 0 w 1254"/>
                <a:gd name="T53" fmla="*/ 0 h 415"/>
                <a:gd name="T54" fmla="*/ 0 w 1254"/>
                <a:gd name="T55" fmla="*/ 0 h 415"/>
                <a:gd name="T56" fmla="*/ 0 w 1254"/>
                <a:gd name="T57" fmla="*/ 0 h 415"/>
                <a:gd name="T58" fmla="*/ 0 w 1254"/>
                <a:gd name="T59" fmla="*/ 0 h 415"/>
                <a:gd name="T60" fmla="*/ 0 w 1254"/>
                <a:gd name="T61" fmla="*/ 0 h 415"/>
                <a:gd name="T62" fmla="*/ 0 w 1254"/>
                <a:gd name="T63" fmla="*/ 0 h 415"/>
                <a:gd name="T64" fmla="*/ 0 w 1254"/>
                <a:gd name="T65" fmla="*/ 0 h 415"/>
                <a:gd name="T66" fmla="*/ 0 w 1254"/>
                <a:gd name="T67" fmla="*/ 0 h 415"/>
                <a:gd name="T68" fmla="*/ 0 w 1254"/>
                <a:gd name="T69" fmla="*/ 0 h 4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54"/>
                <a:gd name="T106" fmla="*/ 0 h 415"/>
                <a:gd name="T107" fmla="*/ 1254 w 1254"/>
                <a:gd name="T108" fmla="*/ 415 h 4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54" h="415">
                  <a:moveTo>
                    <a:pt x="0" y="124"/>
                  </a:moveTo>
                  <a:lnTo>
                    <a:pt x="3" y="124"/>
                  </a:lnTo>
                  <a:lnTo>
                    <a:pt x="10" y="122"/>
                  </a:lnTo>
                  <a:lnTo>
                    <a:pt x="23" y="120"/>
                  </a:lnTo>
                  <a:lnTo>
                    <a:pt x="40" y="117"/>
                  </a:lnTo>
                  <a:lnTo>
                    <a:pt x="59" y="114"/>
                  </a:lnTo>
                  <a:lnTo>
                    <a:pt x="81" y="109"/>
                  </a:lnTo>
                  <a:lnTo>
                    <a:pt x="107" y="103"/>
                  </a:lnTo>
                  <a:lnTo>
                    <a:pt x="133" y="96"/>
                  </a:lnTo>
                  <a:lnTo>
                    <a:pt x="161" y="89"/>
                  </a:lnTo>
                  <a:lnTo>
                    <a:pt x="188" y="79"/>
                  </a:lnTo>
                  <a:lnTo>
                    <a:pt x="216" y="69"/>
                  </a:lnTo>
                  <a:lnTo>
                    <a:pt x="243" y="58"/>
                  </a:lnTo>
                  <a:lnTo>
                    <a:pt x="270" y="45"/>
                  </a:lnTo>
                  <a:lnTo>
                    <a:pt x="293" y="31"/>
                  </a:lnTo>
                  <a:lnTo>
                    <a:pt x="316" y="16"/>
                  </a:lnTo>
                  <a:lnTo>
                    <a:pt x="334" y="0"/>
                  </a:lnTo>
                  <a:lnTo>
                    <a:pt x="1254" y="210"/>
                  </a:lnTo>
                  <a:lnTo>
                    <a:pt x="1252" y="212"/>
                  </a:lnTo>
                  <a:lnTo>
                    <a:pt x="1247" y="218"/>
                  </a:lnTo>
                  <a:lnTo>
                    <a:pt x="1239" y="226"/>
                  </a:lnTo>
                  <a:lnTo>
                    <a:pt x="1227" y="236"/>
                  </a:lnTo>
                  <a:lnTo>
                    <a:pt x="1213" y="248"/>
                  </a:lnTo>
                  <a:lnTo>
                    <a:pt x="1197" y="263"/>
                  </a:lnTo>
                  <a:lnTo>
                    <a:pt x="1180" y="279"/>
                  </a:lnTo>
                  <a:lnTo>
                    <a:pt x="1159" y="295"/>
                  </a:lnTo>
                  <a:lnTo>
                    <a:pt x="1138" y="313"/>
                  </a:lnTo>
                  <a:lnTo>
                    <a:pt x="1116" y="330"/>
                  </a:lnTo>
                  <a:lnTo>
                    <a:pt x="1092" y="347"/>
                  </a:lnTo>
                  <a:lnTo>
                    <a:pt x="1068" y="364"/>
                  </a:lnTo>
                  <a:lnTo>
                    <a:pt x="1043" y="379"/>
                  </a:lnTo>
                  <a:lnTo>
                    <a:pt x="1019" y="392"/>
                  </a:lnTo>
                  <a:lnTo>
                    <a:pt x="994" y="405"/>
                  </a:lnTo>
                  <a:lnTo>
                    <a:pt x="971" y="415"/>
                  </a:lnTo>
                  <a:lnTo>
                    <a:pt x="0" y="12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29" name="Freeform 394"/>
            <p:cNvSpPr>
              <a:spLocks/>
            </p:cNvSpPr>
            <p:nvPr/>
          </p:nvSpPr>
          <p:spPr bwMode="auto">
            <a:xfrm>
              <a:off x="4055" y="3381"/>
              <a:ext cx="49" cy="22"/>
            </a:xfrm>
            <a:custGeom>
              <a:avLst/>
              <a:gdLst>
                <a:gd name="T0" fmla="*/ 0 w 447"/>
                <a:gd name="T1" fmla="*/ 0 h 198"/>
                <a:gd name="T2" fmla="*/ 0 w 447"/>
                <a:gd name="T3" fmla="*/ 0 h 198"/>
                <a:gd name="T4" fmla="*/ 0 w 447"/>
                <a:gd name="T5" fmla="*/ 0 h 198"/>
                <a:gd name="T6" fmla="*/ 0 w 447"/>
                <a:gd name="T7" fmla="*/ 0 h 198"/>
                <a:gd name="T8" fmla="*/ 0 w 447"/>
                <a:gd name="T9" fmla="*/ 0 h 198"/>
                <a:gd name="T10" fmla="*/ 0 w 447"/>
                <a:gd name="T11" fmla="*/ 0 h 198"/>
                <a:gd name="T12" fmla="*/ 0 60000 65536"/>
                <a:gd name="T13" fmla="*/ 0 60000 65536"/>
                <a:gd name="T14" fmla="*/ 0 60000 65536"/>
                <a:gd name="T15" fmla="*/ 0 60000 65536"/>
                <a:gd name="T16" fmla="*/ 0 60000 65536"/>
                <a:gd name="T17" fmla="*/ 0 60000 65536"/>
                <a:gd name="T18" fmla="*/ 0 w 447"/>
                <a:gd name="T19" fmla="*/ 0 h 198"/>
                <a:gd name="T20" fmla="*/ 447 w 447"/>
                <a:gd name="T21" fmla="*/ 198 h 198"/>
              </a:gdLst>
              <a:ahLst/>
              <a:cxnLst>
                <a:cxn ang="T12">
                  <a:pos x="T0" y="T1"/>
                </a:cxn>
                <a:cxn ang="T13">
                  <a:pos x="T2" y="T3"/>
                </a:cxn>
                <a:cxn ang="T14">
                  <a:pos x="T4" y="T5"/>
                </a:cxn>
                <a:cxn ang="T15">
                  <a:pos x="T6" y="T7"/>
                </a:cxn>
                <a:cxn ang="T16">
                  <a:pos x="T8" y="T9"/>
                </a:cxn>
                <a:cxn ang="T17">
                  <a:pos x="T10" y="T11"/>
                </a:cxn>
              </a:cxnLst>
              <a:rect l="T18" t="T19" r="T20" b="T21"/>
              <a:pathLst>
                <a:path w="447" h="198">
                  <a:moveTo>
                    <a:pt x="45" y="198"/>
                  </a:moveTo>
                  <a:lnTo>
                    <a:pt x="447" y="79"/>
                  </a:lnTo>
                  <a:lnTo>
                    <a:pt x="203" y="0"/>
                  </a:lnTo>
                  <a:lnTo>
                    <a:pt x="5" y="22"/>
                  </a:lnTo>
                  <a:lnTo>
                    <a:pt x="0" y="187"/>
                  </a:lnTo>
                  <a:lnTo>
                    <a:pt x="45" y="19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30" name="Freeform 395"/>
            <p:cNvSpPr>
              <a:spLocks/>
            </p:cNvSpPr>
            <p:nvPr/>
          </p:nvSpPr>
          <p:spPr bwMode="auto">
            <a:xfrm>
              <a:off x="3926" y="3287"/>
              <a:ext cx="27" cy="105"/>
            </a:xfrm>
            <a:custGeom>
              <a:avLst/>
              <a:gdLst>
                <a:gd name="T0" fmla="*/ 0 w 238"/>
                <a:gd name="T1" fmla="*/ 0 h 947"/>
                <a:gd name="T2" fmla="*/ 0 w 238"/>
                <a:gd name="T3" fmla="*/ 0 h 947"/>
                <a:gd name="T4" fmla="*/ 0 w 238"/>
                <a:gd name="T5" fmla="*/ 0 h 947"/>
                <a:gd name="T6" fmla="*/ 0 w 238"/>
                <a:gd name="T7" fmla="*/ 0 h 947"/>
                <a:gd name="T8" fmla="*/ 0 w 238"/>
                <a:gd name="T9" fmla="*/ 0 h 947"/>
                <a:gd name="T10" fmla="*/ 0 w 238"/>
                <a:gd name="T11" fmla="*/ 0 h 947"/>
                <a:gd name="T12" fmla="*/ 0 w 238"/>
                <a:gd name="T13" fmla="*/ 0 h 947"/>
                <a:gd name="T14" fmla="*/ 0 w 238"/>
                <a:gd name="T15" fmla="*/ 0 h 947"/>
                <a:gd name="T16" fmla="*/ 0 w 238"/>
                <a:gd name="T17" fmla="*/ 0 h 947"/>
                <a:gd name="T18" fmla="*/ 0 w 238"/>
                <a:gd name="T19" fmla="*/ 0 h 947"/>
                <a:gd name="T20" fmla="*/ 0 w 238"/>
                <a:gd name="T21" fmla="*/ 0 h 947"/>
                <a:gd name="T22" fmla="*/ 0 w 238"/>
                <a:gd name="T23" fmla="*/ 0 h 947"/>
                <a:gd name="T24" fmla="*/ 0 w 238"/>
                <a:gd name="T25" fmla="*/ 0 h 947"/>
                <a:gd name="T26" fmla="*/ 0 w 238"/>
                <a:gd name="T27" fmla="*/ 0 h 947"/>
                <a:gd name="T28" fmla="*/ 0 w 238"/>
                <a:gd name="T29" fmla="*/ 0 h 947"/>
                <a:gd name="T30" fmla="*/ 0 w 238"/>
                <a:gd name="T31" fmla="*/ 0 h 947"/>
                <a:gd name="T32" fmla="*/ 0 w 238"/>
                <a:gd name="T33" fmla="*/ 0 h 947"/>
                <a:gd name="T34" fmla="*/ 0 w 238"/>
                <a:gd name="T35" fmla="*/ 0 h 947"/>
                <a:gd name="T36" fmla="*/ 0 w 238"/>
                <a:gd name="T37" fmla="*/ 0 h 947"/>
                <a:gd name="T38" fmla="*/ 0 w 238"/>
                <a:gd name="T39" fmla="*/ 0 h 947"/>
                <a:gd name="T40" fmla="*/ 0 w 238"/>
                <a:gd name="T41" fmla="*/ 0 h 947"/>
                <a:gd name="T42" fmla="*/ 0 w 238"/>
                <a:gd name="T43" fmla="*/ 0 h 947"/>
                <a:gd name="T44" fmla="*/ 0 w 238"/>
                <a:gd name="T45" fmla="*/ 0 h 947"/>
                <a:gd name="T46" fmla="*/ 0 w 238"/>
                <a:gd name="T47" fmla="*/ 0 h 947"/>
                <a:gd name="T48" fmla="*/ 0 w 238"/>
                <a:gd name="T49" fmla="*/ 0 h 947"/>
                <a:gd name="T50" fmla="*/ 0 w 238"/>
                <a:gd name="T51" fmla="*/ 0 h 947"/>
                <a:gd name="T52" fmla="*/ 0 w 238"/>
                <a:gd name="T53" fmla="*/ 0 h 947"/>
                <a:gd name="T54" fmla="*/ 0 w 238"/>
                <a:gd name="T55" fmla="*/ 0 h 947"/>
                <a:gd name="T56" fmla="*/ 0 w 238"/>
                <a:gd name="T57" fmla="*/ 0 h 947"/>
                <a:gd name="T58" fmla="*/ 0 w 238"/>
                <a:gd name="T59" fmla="*/ 0 h 947"/>
                <a:gd name="T60" fmla="*/ 0 w 238"/>
                <a:gd name="T61" fmla="*/ 0 h 947"/>
                <a:gd name="T62" fmla="*/ 0 w 238"/>
                <a:gd name="T63" fmla="*/ 0 h 947"/>
                <a:gd name="T64" fmla="*/ 0 w 238"/>
                <a:gd name="T65" fmla="*/ 0 h 947"/>
                <a:gd name="T66" fmla="*/ 0 w 238"/>
                <a:gd name="T67" fmla="*/ 0 h 947"/>
                <a:gd name="T68" fmla="*/ 0 w 238"/>
                <a:gd name="T69" fmla="*/ 0 h 9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8"/>
                <a:gd name="T106" fmla="*/ 0 h 947"/>
                <a:gd name="T107" fmla="*/ 238 w 238"/>
                <a:gd name="T108" fmla="*/ 947 h 94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8" h="947">
                  <a:moveTo>
                    <a:pt x="238" y="22"/>
                  </a:moveTo>
                  <a:lnTo>
                    <a:pt x="237" y="21"/>
                  </a:lnTo>
                  <a:lnTo>
                    <a:pt x="233" y="19"/>
                  </a:lnTo>
                  <a:lnTo>
                    <a:pt x="226" y="17"/>
                  </a:lnTo>
                  <a:lnTo>
                    <a:pt x="217" y="14"/>
                  </a:lnTo>
                  <a:lnTo>
                    <a:pt x="206" y="10"/>
                  </a:lnTo>
                  <a:lnTo>
                    <a:pt x="194" y="7"/>
                  </a:lnTo>
                  <a:lnTo>
                    <a:pt x="180" y="4"/>
                  </a:lnTo>
                  <a:lnTo>
                    <a:pt x="164" y="1"/>
                  </a:lnTo>
                  <a:lnTo>
                    <a:pt x="146" y="0"/>
                  </a:lnTo>
                  <a:lnTo>
                    <a:pt x="127" y="0"/>
                  </a:lnTo>
                  <a:lnTo>
                    <a:pt x="108" y="2"/>
                  </a:lnTo>
                  <a:lnTo>
                    <a:pt x="87" y="5"/>
                  </a:lnTo>
                  <a:lnTo>
                    <a:pt x="66" y="11"/>
                  </a:lnTo>
                  <a:lnTo>
                    <a:pt x="44" y="19"/>
                  </a:lnTo>
                  <a:lnTo>
                    <a:pt x="22" y="30"/>
                  </a:lnTo>
                  <a:lnTo>
                    <a:pt x="0" y="45"/>
                  </a:lnTo>
                  <a:lnTo>
                    <a:pt x="0" y="947"/>
                  </a:lnTo>
                  <a:lnTo>
                    <a:pt x="1" y="947"/>
                  </a:lnTo>
                  <a:lnTo>
                    <a:pt x="6" y="947"/>
                  </a:lnTo>
                  <a:lnTo>
                    <a:pt x="13" y="946"/>
                  </a:lnTo>
                  <a:lnTo>
                    <a:pt x="22" y="945"/>
                  </a:lnTo>
                  <a:lnTo>
                    <a:pt x="33" y="943"/>
                  </a:lnTo>
                  <a:lnTo>
                    <a:pt x="47" y="941"/>
                  </a:lnTo>
                  <a:lnTo>
                    <a:pt x="62" y="938"/>
                  </a:lnTo>
                  <a:lnTo>
                    <a:pt x="78" y="934"/>
                  </a:lnTo>
                  <a:lnTo>
                    <a:pt x="96" y="928"/>
                  </a:lnTo>
                  <a:lnTo>
                    <a:pt x="115" y="922"/>
                  </a:lnTo>
                  <a:lnTo>
                    <a:pt x="135" y="915"/>
                  </a:lnTo>
                  <a:lnTo>
                    <a:pt x="155" y="906"/>
                  </a:lnTo>
                  <a:lnTo>
                    <a:pt x="176" y="896"/>
                  </a:lnTo>
                  <a:lnTo>
                    <a:pt x="197" y="884"/>
                  </a:lnTo>
                  <a:lnTo>
                    <a:pt x="217" y="871"/>
                  </a:lnTo>
                  <a:lnTo>
                    <a:pt x="238" y="856"/>
                  </a:lnTo>
                  <a:lnTo>
                    <a:pt x="238" y="2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31" name="Freeform 396"/>
            <p:cNvSpPr>
              <a:spLocks/>
            </p:cNvSpPr>
            <p:nvPr/>
          </p:nvSpPr>
          <p:spPr bwMode="auto">
            <a:xfrm>
              <a:off x="3927" y="3288"/>
              <a:ext cx="23" cy="89"/>
            </a:xfrm>
            <a:custGeom>
              <a:avLst/>
              <a:gdLst>
                <a:gd name="T0" fmla="*/ 0 w 203"/>
                <a:gd name="T1" fmla="*/ 0 h 799"/>
                <a:gd name="T2" fmla="*/ 0 w 203"/>
                <a:gd name="T3" fmla="*/ 0 h 799"/>
                <a:gd name="T4" fmla="*/ 0 w 203"/>
                <a:gd name="T5" fmla="*/ 0 h 799"/>
                <a:gd name="T6" fmla="*/ 0 w 203"/>
                <a:gd name="T7" fmla="*/ 0 h 799"/>
                <a:gd name="T8" fmla="*/ 0 w 203"/>
                <a:gd name="T9" fmla="*/ 0 h 799"/>
                <a:gd name="T10" fmla="*/ 0 w 203"/>
                <a:gd name="T11" fmla="*/ 0 h 799"/>
                <a:gd name="T12" fmla="*/ 0 w 203"/>
                <a:gd name="T13" fmla="*/ 0 h 799"/>
                <a:gd name="T14" fmla="*/ 0 w 203"/>
                <a:gd name="T15" fmla="*/ 0 h 799"/>
                <a:gd name="T16" fmla="*/ 0 w 203"/>
                <a:gd name="T17" fmla="*/ 0 h 799"/>
                <a:gd name="T18" fmla="*/ 0 w 203"/>
                <a:gd name="T19" fmla="*/ 0 h 799"/>
                <a:gd name="T20" fmla="*/ 0 w 203"/>
                <a:gd name="T21" fmla="*/ 0 h 799"/>
                <a:gd name="T22" fmla="*/ 0 w 203"/>
                <a:gd name="T23" fmla="*/ 0 h 799"/>
                <a:gd name="T24" fmla="*/ 0 w 203"/>
                <a:gd name="T25" fmla="*/ 0 h 799"/>
                <a:gd name="T26" fmla="*/ 0 w 203"/>
                <a:gd name="T27" fmla="*/ 0 h 799"/>
                <a:gd name="T28" fmla="*/ 0 w 203"/>
                <a:gd name="T29" fmla="*/ 0 h 799"/>
                <a:gd name="T30" fmla="*/ 0 w 203"/>
                <a:gd name="T31" fmla="*/ 0 h 799"/>
                <a:gd name="T32" fmla="*/ 0 w 203"/>
                <a:gd name="T33" fmla="*/ 0 h 799"/>
                <a:gd name="T34" fmla="*/ 0 w 203"/>
                <a:gd name="T35" fmla="*/ 0 h 799"/>
                <a:gd name="T36" fmla="*/ 0 w 203"/>
                <a:gd name="T37" fmla="*/ 0 h 799"/>
                <a:gd name="T38" fmla="*/ 0 w 203"/>
                <a:gd name="T39" fmla="*/ 0 h 799"/>
                <a:gd name="T40" fmla="*/ 0 w 203"/>
                <a:gd name="T41" fmla="*/ 0 h 799"/>
                <a:gd name="T42" fmla="*/ 0 w 203"/>
                <a:gd name="T43" fmla="*/ 0 h 799"/>
                <a:gd name="T44" fmla="*/ 0 w 203"/>
                <a:gd name="T45" fmla="*/ 0 h 799"/>
                <a:gd name="T46" fmla="*/ 0 w 203"/>
                <a:gd name="T47" fmla="*/ 0 h 799"/>
                <a:gd name="T48" fmla="*/ 0 w 203"/>
                <a:gd name="T49" fmla="*/ 0 h 799"/>
                <a:gd name="T50" fmla="*/ 0 w 203"/>
                <a:gd name="T51" fmla="*/ 0 h 799"/>
                <a:gd name="T52" fmla="*/ 0 w 203"/>
                <a:gd name="T53" fmla="*/ 0 h 799"/>
                <a:gd name="T54" fmla="*/ 0 w 203"/>
                <a:gd name="T55" fmla="*/ 0 h 799"/>
                <a:gd name="T56" fmla="*/ 0 w 203"/>
                <a:gd name="T57" fmla="*/ 0 h 799"/>
                <a:gd name="T58" fmla="*/ 0 w 203"/>
                <a:gd name="T59" fmla="*/ 0 h 799"/>
                <a:gd name="T60" fmla="*/ 0 w 203"/>
                <a:gd name="T61" fmla="*/ 0 h 799"/>
                <a:gd name="T62" fmla="*/ 0 w 203"/>
                <a:gd name="T63" fmla="*/ 0 h 799"/>
                <a:gd name="T64" fmla="*/ 0 w 203"/>
                <a:gd name="T65" fmla="*/ 0 h 799"/>
                <a:gd name="T66" fmla="*/ 0 w 203"/>
                <a:gd name="T67" fmla="*/ 0 h 799"/>
                <a:gd name="T68" fmla="*/ 0 w 203"/>
                <a:gd name="T69" fmla="*/ 0 h 7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3"/>
                <a:gd name="T106" fmla="*/ 0 h 799"/>
                <a:gd name="T107" fmla="*/ 203 w 203"/>
                <a:gd name="T108" fmla="*/ 799 h 7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3" h="799">
                  <a:moveTo>
                    <a:pt x="203" y="18"/>
                  </a:moveTo>
                  <a:lnTo>
                    <a:pt x="202" y="17"/>
                  </a:lnTo>
                  <a:lnTo>
                    <a:pt x="199" y="16"/>
                  </a:lnTo>
                  <a:lnTo>
                    <a:pt x="193" y="14"/>
                  </a:lnTo>
                  <a:lnTo>
                    <a:pt x="186" y="11"/>
                  </a:lnTo>
                  <a:lnTo>
                    <a:pt x="177" y="8"/>
                  </a:lnTo>
                  <a:lnTo>
                    <a:pt x="166" y="5"/>
                  </a:lnTo>
                  <a:lnTo>
                    <a:pt x="153" y="3"/>
                  </a:lnTo>
                  <a:lnTo>
                    <a:pt x="140" y="1"/>
                  </a:lnTo>
                  <a:lnTo>
                    <a:pt x="125" y="0"/>
                  </a:lnTo>
                  <a:lnTo>
                    <a:pt x="109" y="0"/>
                  </a:lnTo>
                  <a:lnTo>
                    <a:pt x="92" y="1"/>
                  </a:lnTo>
                  <a:lnTo>
                    <a:pt x="74" y="4"/>
                  </a:lnTo>
                  <a:lnTo>
                    <a:pt x="57" y="9"/>
                  </a:lnTo>
                  <a:lnTo>
                    <a:pt x="37" y="16"/>
                  </a:lnTo>
                  <a:lnTo>
                    <a:pt x="19" y="26"/>
                  </a:lnTo>
                  <a:lnTo>
                    <a:pt x="0" y="38"/>
                  </a:lnTo>
                  <a:lnTo>
                    <a:pt x="0" y="799"/>
                  </a:lnTo>
                  <a:lnTo>
                    <a:pt x="1" y="799"/>
                  </a:lnTo>
                  <a:lnTo>
                    <a:pt x="5" y="799"/>
                  </a:lnTo>
                  <a:lnTo>
                    <a:pt x="11" y="798"/>
                  </a:lnTo>
                  <a:lnTo>
                    <a:pt x="19" y="797"/>
                  </a:lnTo>
                  <a:lnTo>
                    <a:pt x="28" y="796"/>
                  </a:lnTo>
                  <a:lnTo>
                    <a:pt x="41" y="794"/>
                  </a:lnTo>
                  <a:lnTo>
                    <a:pt x="53" y="791"/>
                  </a:lnTo>
                  <a:lnTo>
                    <a:pt x="67" y="786"/>
                  </a:lnTo>
                  <a:lnTo>
                    <a:pt x="82" y="782"/>
                  </a:lnTo>
                  <a:lnTo>
                    <a:pt x="99" y="777"/>
                  </a:lnTo>
                  <a:lnTo>
                    <a:pt x="116" y="771"/>
                  </a:lnTo>
                  <a:lnTo>
                    <a:pt x="133" y="763"/>
                  </a:lnTo>
                  <a:lnTo>
                    <a:pt x="150" y="755"/>
                  </a:lnTo>
                  <a:lnTo>
                    <a:pt x="169" y="745"/>
                  </a:lnTo>
                  <a:lnTo>
                    <a:pt x="186" y="733"/>
                  </a:lnTo>
                  <a:lnTo>
                    <a:pt x="203" y="720"/>
                  </a:lnTo>
                  <a:lnTo>
                    <a:pt x="203" y="1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32" name="Freeform 397"/>
            <p:cNvSpPr>
              <a:spLocks/>
            </p:cNvSpPr>
            <p:nvPr/>
          </p:nvSpPr>
          <p:spPr bwMode="auto">
            <a:xfrm>
              <a:off x="3928" y="3289"/>
              <a:ext cx="19" cy="72"/>
            </a:xfrm>
            <a:custGeom>
              <a:avLst/>
              <a:gdLst>
                <a:gd name="T0" fmla="*/ 0 w 171"/>
                <a:gd name="T1" fmla="*/ 0 h 650"/>
                <a:gd name="T2" fmla="*/ 0 w 171"/>
                <a:gd name="T3" fmla="*/ 0 h 650"/>
                <a:gd name="T4" fmla="*/ 0 w 171"/>
                <a:gd name="T5" fmla="*/ 0 h 650"/>
                <a:gd name="T6" fmla="*/ 0 w 171"/>
                <a:gd name="T7" fmla="*/ 0 h 650"/>
                <a:gd name="T8" fmla="*/ 0 w 171"/>
                <a:gd name="T9" fmla="*/ 0 h 650"/>
                <a:gd name="T10" fmla="*/ 0 w 171"/>
                <a:gd name="T11" fmla="*/ 0 h 650"/>
                <a:gd name="T12" fmla="*/ 0 w 171"/>
                <a:gd name="T13" fmla="*/ 0 h 650"/>
                <a:gd name="T14" fmla="*/ 0 w 171"/>
                <a:gd name="T15" fmla="*/ 0 h 650"/>
                <a:gd name="T16" fmla="*/ 0 w 171"/>
                <a:gd name="T17" fmla="*/ 0 h 650"/>
                <a:gd name="T18" fmla="*/ 0 w 171"/>
                <a:gd name="T19" fmla="*/ 0 h 650"/>
                <a:gd name="T20" fmla="*/ 0 w 171"/>
                <a:gd name="T21" fmla="*/ 0 h 650"/>
                <a:gd name="T22" fmla="*/ 0 w 171"/>
                <a:gd name="T23" fmla="*/ 0 h 650"/>
                <a:gd name="T24" fmla="*/ 0 w 171"/>
                <a:gd name="T25" fmla="*/ 0 h 650"/>
                <a:gd name="T26" fmla="*/ 0 w 171"/>
                <a:gd name="T27" fmla="*/ 0 h 650"/>
                <a:gd name="T28" fmla="*/ 0 w 171"/>
                <a:gd name="T29" fmla="*/ 0 h 650"/>
                <a:gd name="T30" fmla="*/ 0 w 171"/>
                <a:gd name="T31" fmla="*/ 0 h 650"/>
                <a:gd name="T32" fmla="*/ 0 w 171"/>
                <a:gd name="T33" fmla="*/ 0 h 650"/>
                <a:gd name="T34" fmla="*/ 0 w 171"/>
                <a:gd name="T35" fmla="*/ 0 h 650"/>
                <a:gd name="T36" fmla="*/ 0 w 171"/>
                <a:gd name="T37" fmla="*/ 0 h 650"/>
                <a:gd name="T38" fmla="*/ 0 w 171"/>
                <a:gd name="T39" fmla="*/ 0 h 650"/>
                <a:gd name="T40" fmla="*/ 0 w 171"/>
                <a:gd name="T41" fmla="*/ 0 h 650"/>
                <a:gd name="T42" fmla="*/ 0 w 171"/>
                <a:gd name="T43" fmla="*/ 0 h 650"/>
                <a:gd name="T44" fmla="*/ 0 w 171"/>
                <a:gd name="T45" fmla="*/ 0 h 650"/>
                <a:gd name="T46" fmla="*/ 0 w 171"/>
                <a:gd name="T47" fmla="*/ 0 h 650"/>
                <a:gd name="T48" fmla="*/ 0 w 171"/>
                <a:gd name="T49" fmla="*/ 0 h 650"/>
                <a:gd name="T50" fmla="*/ 0 w 171"/>
                <a:gd name="T51" fmla="*/ 0 h 650"/>
                <a:gd name="T52" fmla="*/ 0 w 171"/>
                <a:gd name="T53" fmla="*/ 0 h 650"/>
                <a:gd name="T54" fmla="*/ 0 w 171"/>
                <a:gd name="T55" fmla="*/ 0 h 650"/>
                <a:gd name="T56" fmla="*/ 0 w 171"/>
                <a:gd name="T57" fmla="*/ 0 h 650"/>
                <a:gd name="T58" fmla="*/ 0 w 171"/>
                <a:gd name="T59" fmla="*/ 0 h 650"/>
                <a:gd name="T60" fmla="*/ 0 w 171"/>
                <a:gd name="T61" fmla="*/ 0 h 650"/>
                <a:gd name="T62" fmla="*/ 0 w 171"/>
                <a:gd name="T63" fmla="*/ 0 h 650"/>
                <a:gd name="T64" fmla="*/ 0 w 171"/>
                <a:gd name="T65" fmla="*/ 0 h 650"/>
                <a:gd name="T66" fmla="*/ 0 w 171"/>
                <a:gd name="T67" fmla="*/ 0 h 650"/>
                <a:gd name="T68" fmla="*/ 0 w 171"/>
                <a:gd name="T69" fmla="*/ 0 h 6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1"/>
                <a:gd name="T106" fmla="*/ 0 h 650"/>
                <a:gd name="T107" fmla="*/ 171 w 171"/>
                <a:gd name="T108" fmla="*/ 650 h 65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1" h="650">
                  <a:moveTo>
                    <a:pt x="171" y="15"/>
                  </a:moveTo>
                  <a:lnTo>
                    <a:pt x="170" y="15"/>
                  </a:lnTo>
                  <a:lnTo>
                    <a:pt x="167" y="13"/>
                  </a:lnTo>
                  <a:lnTo>
                    <a:pt x="163" y="11"/>
                  </a:lnTo>
                  <a:lnTo>
                    <a:pt x="157" y="9"/>
                  </a:lnTo>
                  <a:lnTo>
                    <a:pt x="149" y="7"/>
                  </a:lnTo>
                  <a:lnTo>
                    <a:pt x="139" y="4"/>
                  </a:lnTo>
                  <a:lnTo>
                    <a:pt x="129" y="2"/>
                  </a:lnTo>
                  <a:lnTo>
                    <a:pt x="118" y="0"/>
                  </a:lnTo>
                  <a:lnTo>
                    <a:pt x="105" y="0"/>
                  </a:lnTo>
                  <a:lnTo>
                    <a:pt x="92" y="0"/>
                  </a:lnTo>
                  <a:lnTo>
                    <a:pt x="77" y="1"/>
                  </a:lnTo>
                  <a:lnTo>
                    <a:pt x="63" y="3"/>
                  </a:lnTo>
                  <a:lnTo>
                    <a:pt x="48" y="7"/>
                  </a:lnTo>
                  <a:lnTo>
                    <a:pt x="31" y="13"/>
                  </a:lnTo>
                  <a:lnTo>
                    <a:pt x="16" y="22"/>
                  </a:lnTo>
                  <a:lnTo>
                    <a:pt x="0" y="32"/>
                  </a:lnTo>
                  <a:lnTo>
                    <a:pt x="0" y="650"/>
                  </a:lnTo>
                  <a:lnTo>
                    <a:pt x="1" y="650"/>
                  </a:lnTo>
                  <a:lnTo>
                    <a:pt x="4" y="650"/>
                  </a:lnTo>
                  <a:lnTo>
                    <a:pt x="9" y="649"/>
                  </a:lnTo>
                  <a:lnTo>
                    <a:pt x="16" y="648"/>
                  </a:lnTo>
                  <a:lnTo>
                    <a:pt x="24" y="647"/>
                  </a:lnTo>
                  <a:lnTo>
                    <a:pt x="34" y="645"/>
                  </a:lnTo>
                  <a:lnTo>
                    <a:pt x="45" y="642"/>
                  </a:lnTo>
                  <a:lnTo>
                    <a:pt x="57" y="640"/>
                  </a:lnTo>
                  <a:lnTo>
                    <a:pt x="69" y="636"/>
                  </a:lnTo>
                  <a:lnTo>
                    <a:pt x="82" y="632"/>
                  </a:lnTo>
                  <a:lnTo>
                    <a:pt x="97" y="627"/>
                  </a:lnTo>
                  <a:lnTo>
                    <a:pt x="112" y="621"/>
                  </a:lnTo>
                  <a:lnTo>
                    <a:pt x="126" y="614"/>
                  </a:lnTo>
                  <a:lnTo>
                    <a:pt x="141" y="606"/>
                  </a:lnTo>
                  <a:lnTo>
                    <a:pt x="157" y="595"/>
                  </a:lnTo>
                  <a:lnTo>
                    <a:pt x="171" y="585"/>
                  </a:lnTo>
                  <a:lnTo>
                    <a:pt x="171" y="1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33" name="Freeform 398"/>
            <p:cNvSpPr>
              <a:spLocks/>
            </p:cNvSpPr>
            <p:nvPr/>
          </p:nvSpPr>
          <p:spPr bwMode="auto">
            <a:xfrm>
              <a:off x="3929" y="3289"/>
              <a:ext cx="15" cy="56"/>
            </a:xfrm>
            <a:custGeom>
              <a:avLst/>
              <a:gdLst>
                <a:gd name="T0" fmla="*/ 0 w 138"/>
                <a:gd name="T1" fmla="*/ 0 h 502"/>
                <a:gd name="T2" fmla="*/ 0 w 138"/>
                <a:gd name="T3" fmla="*/ 0 h 502"/>
                <a:gd name="T4" fmla="*/ 0 w 138"/>
                <a:gd name="T5" fmla="*/ 0 h 502"/>
                <a:gd name="T6" fmla="*/ 0 w 138"/>
                <a:gd name="T7" fmla="*/ 0 h 502"/>
                <a:gd name="T8" fmla="*/ 0 w 138"/>
                <a:gd name="T9" fmla="*/ 0 h 502"/>
                <a:gd name="T10" fmla="*/ 0 w 138"/>
                <a:gd name="T11" fmla="*/ 0 h 502"/>
                <a:gd name="T12" fmla="*/ 0 w 138"/>
                <a:gd name="T13" fmla="*/ 0 h 502"/>
                <a:gd name="T14" fmla="*/ 0 w 138"/>
                <a:gd name="T15" fmla="*/ 0 h 502"/>
                <a:gd name="T16" fmla="*/ 0 w 138"/>
                <a:gd name="T17" fmla="*/ 0 h 502"/>
                <a:gd name="T18" fmla="*/ 0 w 138"/>
                <a:gd name="T19" fmla="*/ 0 h 502"/>
                <a:gd name="T20" fmla="*/ 0 w 138"/>
                <a:gd name="T21" fmla="*/ 0 h 502"/>
                <a:gd name="T22" fmla="*/ 0 w 138"/>
                <a:gd name="T23" fmla="*/ 0 h 502"/>
                <a:gd name="T24" fmla="*/ 0 w 138"/>
                <a:gd name="T25" fmla="*/ 0 h 502"/>
                <a:gd name="T26" fmla="*/ 0 w 138"/>
                <a:gd name="T27" fmla="*/ 0 h 502"/>
                <a:gd name="T28" fmla="*/ 0 w 138"/>
                <a:gd name="T29" fmla="*/ 0 h 502"/>
                <a:gd name="T30" fmla="*/ 0 w 138"/>
                <a:gd name="T31" fmla="*/ 0 h 502"/>
                <a:gd name="T32" fmla="*/ 0 w 138"/>
                <a:gd name="T33" fmla="*/ 0 h 502"/>
                <a:gd name="T34" fmla="*/ 0 w 138"/>
                <a:gd name="T35" fmla="*/ 0 h 502"/>
                <a:gd name="T36" fmla="*/ 0 w 138"/>
                <a:gd name="T37" fmla="*/ 0 h 5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502"/>
                <a:gd name="T59" fmla="*/ 138 w 138"/>
                <a:gd name="T60" fmla="*/ 502 h 5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502">
                  <a:moveTo>
                    <a:pt x="138" y="14"/>
                  </a:moveTo>
                  <a:lnTo>
                    <a:pt x="135" y="13"/>
                  </a:lnTo>
                  <a:lnTo>
                    <a:pt x="126" y="8"/>
                  </a:lnTo>
                  <a:lnTo>
                    <a:pt x="113" y="4"/>
                  </a:lnTo>
                  <a:lnTo>
                    <a:pt x="96" y="1"/>
                  </a:lnTo>
                  <a:lnTo>
                    <a:pt x="74" y="0"/>
                  </a:lnTo>
                  <a:lnTo>
                    <a:pt x="51" y="3"/>
                  </a:lnTo>
                  <a:lnTo>
                    <a:pt x="25" y="12"/>
                  </a:lnTo>
                  <a:lnTo>
                    <a:pt x="0" y="26"/>
                  </a:lnTo>
                  <a:lnTo>
                    <a:pt x="0" y="502"/>
                  </a:lnTo>
                  <a:lnTo>
                    <a:pt x="3" y="502"/>
                  </a:lnTo>
                  <a:lnTo>
                    <a:pt x="13" y="501"/>
                  </a:lnTo>
                  <a:lnTo>
                    <a:pt x="28" y="499"/>
                  </a:lnTo>
                  <a:lnTo>
                    <a:pt x="46" y="494"/>
                  </a:lnTo>
                  <a:lnTo>
                    <a:pt x="67" y="488"/>
                  </a:lnTo>
                  <a:lnTo>
                    <a:pt x="91" y="479"/>
                  </a:lnTo>
                  <a:lnTo>
                    <a:pt x="114" y="467"/>
                  </a:lnTo>
                  <a:lnTo>
                    <a:pt x="138" y="450"/>
                  </a:lnTo>
                  <a:lnTo>
                    <a:pt x="138" y="1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34" name="Freeform 399"/>
            <p:cNvSpPr>
              <a:spLocks/>
            </p:cNvSpPr>
            <p:nvPr/>
          </p:nvSpPr>
          <p:spPr bwMode="auto">
            <a:xfrm>
              <a:off x="3929" y="3290"/>
              <a:ext cx="12" cy="40"/>
            </a:xfrm>
            <a:custGeom>
              <a:avLst/>
              <a:gdLst>
                <a:gd name="T0" fmla="*/ 0 w 104"/>
                <a:gd name="T1" fmla="*/ 0 h 353"/>
                <a:gd name="T2" fmla="*/ 0 w 104"/>
                <a:gd name="T3" fmla="*/ 0 h 353"/>
                <a:gd name="T4" fmla="*/ 0 w 104"/>
                <a:gd name="T5" fmla="*/ 0 h 353"/>
                <a:gd name="T6" fmla="*/ 0 w 104"/>
                <a:gd name="T7" fmla="*/ 0 h 353"/>
                <a:gd name="T8" fmla="*/ 0 w 104"/>
                <a:gd name="T9" fmla="*/ 0 h 353"/>
                <a:gd name="T10" fmla="*/ 0 w 104"/>
                <a:gd name="T11" fmla="*/ 0 h 353"/>
                <a:gd name="T12" fmla="*/ 0 w 104"/>
                <a:gd name="T13" fmla="*/ 0 h 353"/>
                <a:gd name="T14" fmla="*/ 0 w 104"/>
                <a:gd name="T15" fmla="*/ 0 h 353"/>
                <a:gd name="T16" fmla="*/ 0 w 104"/>
                <a:gd name="T17" fmla="*/ 0 h 353"/>
                <a:gd name="T18" fmla="*/ 0 w 104"/>
                <a:gd name="T19" fmla="*/ 0 h 353"/>
                <a:gd name="T20" fmla="*/ 0 w 104"/>
                <a:gd name="T21" fmla="*/ 0 h 353"/>
                <a:gd name="T22" fmla="*/ 0 w 104"/>
                <a:gd name="T23" fmla="*/ 0 h 353"/>
                <a:gd name="T24" fmla="*/ 0 w 104"/>
                <a:gd name="T25" fmla="*/ 0 h 353"/>
                <a:gd name="T26" fmla="*/ 0 w 104"/>
                <a:gd name="T27" fmla="*/ 0 h 353"/>
                <a:gd name="T28" fmla="*/ 0 w 104"/>
                <a:gd name="T29" fmla="*/ 0 h 353"/>
                <a:gd name="T30" fmla="*/ 0 w 104"/>
                <a:gd name="T31" fmla="*/ 0 h 353"/>
                <a:gd name="T32" fmla="*/ 0 w 104"/>
                <a:gd name="T33" fmla="*/ 0 h 353"/>
                <a:gd name="T34" fmla="*/ 0 w 104"/>
                <a:gd name="T35" fmla="*/ 0 h 353"/>
                <a:gd name="T36" fmla="*/ 0 w 104"/>
                <a:gd name="T37" fmla="*/ 0 h 3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353"/>
                <a:gd name="T59" fmla="*/ 104 w 104"/>
                <a:gd name="T60" fmla="*/ 353 h 3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353">
                  <a:moveTo>
                    <a:pt x="104" y="10"/>
                  </a:moveTo>
                  <a:lnTo>
                    <a:pt x="102" y="9"/>
                  </a:lnTo>
                  <a:lnTo>
                    <a:pt x="95" y="6"/>
                  </a:lnTo>
                  <a:lnTo>
                    <a:pt x="85" y="3"/>
                  </a:lnTo>
                  <a:lnTo>
                    <a:pt x="71" y="0"/>
                  </a:lnTo>
                  <a:lnTo>
                    <a:pt x="56" y="0"/>
                  </a:lnTo>
                  <a:lnTo>
                    <a:pt x="38" y="3"/>
                  </a:lnTo>
                  <a:lnTo>
                    <a:pt x="19" y="9"/>
                  </a:lnTo>
                  <a:lnTo>
                    <a:pt x="0" y="20"/>
                  </a:lnTo>
                  <a:lnTo>
                    <a:pt x="0" y="353"/>
                  </a:lnTo>
                  <a:lnTo>
                    <a:pt x="2" y="353"/>
                  </a:lnTo>
                  <a:lnTo>
                    <a:pt x="9" y="352"/>
                  </a:lnTo>
                  <a:lnTo>
                    <a:pt x="21" y="350"/>
                  </a:lnTo>
                  <a:lnTo>
                    <a:pt x="35" y="347"/>
                  </a:lnTo>
                  <a:lnTo>
                    <a:pt x="51" y="343"/>
                  </a:lnTo>
                  <a:lnTo>
                    <a:pt x="68" y="336"/>
                  </a:lnTo>
                  <a:lnTo>
                    <a:pt x="86" y="326"/>
                  </a:lnTo>
                  <a:lnTo>
                    <a:pt x="104" y="313"/>
                  </a:lnTo>
                  <a:lnTo>
                    <a:pt x="104" y="1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35" name="Freeform 400"/>
            <p:cNvSpPr>
              <a:spLocks/>
            </p:cNvSpPr>
            <p:nvPr/>
          </p:nvSpPr>
          <p:spPr bwMode="auto">
            <a:xfrm>
              <a:off x="3930" y="3291"/>
              <a:ext cx="8" cy="23"/>
            </a:xfrm>
            <a:custGeom>
              <a:avLst/>
              <a:gdLst>
                <a:gd name="T0" fmla="*/ 0 w 72"/>
                <a:gd name="T1" fmla="*/ 0 h 204"/>
                <a:gd name="T2" fmla="*/ 0 w 72"/>
                <a:gd name="T3" fmla="*/ 0 h 204"/>
                <a:gd name="T4" fmla="*/ 0 w 72"/>
                <a:gd name="T5" fmla="*/ 0 h 204"/>
                <a:gd name="T6" fmla="*/ 0 w 72"/>
                <a:gd name="T7" fmla="*/ 0 h 204"/>
                <a:gd name="T8" fmla="*/ 0 w 72"/>
                <a:gd name="T9" fmla="*/ 0 h 204"/>
                <a:gd name="T10" fmla="*/ 0 w 72"/>
                <a:gd name="T11" fmla="*/ 0 h 204"/>
                <a:gd name="T12" fmla="*/ 0 w 72"/>
                <a:gd name="T13" fmla="*/ 0 h 204"/>
                <a:gd name="T14" fmla="*/ 0 w 72"/>
                <a:gd name="T15" fmla="*/ 0 h 204"/>
                <a:gd name="T16" fmla="*/ 0 w 72"/>
                <a:gd name="T17" fmla="*/ 0 h 204"/>
                <a:gd name="T18" fmla="*/ 0 w 72"/>
                <a:gd name="T19" fmla="*/ 0 h 204"/>
                <a:gd name="T20" fmla="*/ 0 w 72"/>
                <a:gd name="T21" fmla="*/ 0 h 204"/>
                <a:gd name="T22" fmla="*/ 0 w 72"/>
                <a:gd name="T23" fmla="*/ 0 h 204"/>
                <a:gd name="T24" fmla="*/ 0 w 72"/>
                <a:gd name="T25" fmla="*/ 0 h 204"/>
                <a:gd name="T26" fmla="*/ 0 w 72"/>
                <a:gd name="T27" fmla="*/ 0 h 204"/>
                <a:gd name="T28" fmla="*/ 0 w 72"/>
                <a:gd name="T29" fmla="*/ 0 h 204"/>
                <a:gd name="T30" fmla="*/ 0 w 72"/>
                <a:gd name="T31" fmla="*/ 0 h 204"/>
                <a:gd name="T32" fmla="*/ 0 w 72"/>
                <a:gd name="T33" fmla="*/ 0 h 204"/>
                <a:gd name="T34" fmla="*/ 0 w 72"/>
                <a:gd name="T35" fmla="*/ 0 h 204"/>
                <a:gd name="T36" fmla="*/ 0 w 72"/>
                <a:gd name="T37" fmla="*/ 0 h 2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204"/>
                <a:gd name="T59" fmla="*/ 72 w 72"/>
                <a:gd name="T60" fmla="*/ 204 h 2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204">
                  <a:moveTo>
                    <a:pt x="72" y="6"/>
                  </a:moveTo>
                  <a:lnTo>
                    <a:pt x="69" y="5"/>
                  </a:lnTo>
                  <a:lnTo>
                    <a:pt x="65" y="4"/>
                  </a:lnTo>
                  <a:lnTo>
                    <a:pt x="58" y="2"/>
                  </a:lnTo>
                  <a:lnTo>
                    <a:pt x="49" y="0"/>
                  </a:lnTo>
                  <a:lnTo>
                    <a:pt x="39" y="0"/>
                  </a:lnTo>
                  <a:lnTo>
                    <a:pt x="27" y="1"/>
                  </a:lnTo>
                  <a:lnTo>
                    <a:pt x="13" y="6"/>
                  </a:lnTo>
                  <a:lnTo>
                    <a:pt x="0" y="13"/>
                  </a:lnTo>
                  <a:lnTo>
                    <a:pt x="0" y="204"/>
                  </a:lnTo>
                  <a:lnTo>
                    <a:pt x="2" y="204"/>
                  </a:lnTo>
                  <a:lnTo>
                    <a:pt x="6" y="203"/>
                  </a:lnTo>
                  <a:lnTo>
                    <a:pt x="15" y="202"/>
                  </a:lnTo>
                  <a:lnTo>
                    <a:pt x="24" y="200"/>
                  </a:lnTo>
                  <a:lnTo>
                    <a:pt x="35" y="197"/>
                  </a:lnTo>
                  <a:lnTo>
                    <a:pt x="47" y="192"/>
                  </a:lnTo>
                  <a:lnTo>
                    <a:pt x="59" y="185"/>
                  </a:lnTo>
                  <a:lnTo>
                    <a:pt x="72" y="177"/>
                  </a:lnTo>
                  <a:lnTo>
                    <a:pt x="72" y="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36" name="Freeform 401"/>
            <p:cNvSpPr>
              <a:spLocks/>
            </p:cNvSpPr>
            <p:nvPr/>
          </p:nvSpPr>
          <p:spPr bwMode="auto">
            <a:xfrm>
              <a:off x="4025" y="3357"/>
              <a:ext cx="12" cy="11"/>
            </a:xfrm>
            <a:custGeom>
              <a:avLst/>
              <a:gdLst>
                <a:gd name="T0" fmla="*/ 0 w 104"/>
                <a:gd name="T1" fmla="*/ 0 h 104"/>
                <a:gd name="T2" fmla="*/ 0 w 104"/>
                <a:gd name="T3" fmla="*/ 0 h 104"/>
                <a:gd name="T4" fmla="*/ 0 w 104"/>
                <a:gd name="T5" fmla="*/ 0 h 104"/>
                <a:gd name="T6" fmla="*/ 0 w 104"/>
                <a:gd name="T7" fmla="*/ 0 h 104"/>
                <a:gd name="T8" fmla="*/ 0 w 104"/>
                <a:gd name="T9" fmla="*/ 0 h 104"/>
                <a:gd name="T10" fmla="*/ 0 w 104"/>
                <a:gd name="T11" fmla="*/ 0 h 104"/>
                <a:gd name="T12" fmla="*/ 0 w 104"/>
                <a:gd name="T13" fmla="*/ 0 h 104"/>
                <a:gd name="T14" fmla="*/ 0 w 104"/>
                <a:gd name="T15" fmla="*/ 0 h 104"/>
                <a:gd name="T16" fmla="*/ 0 w 104"/>
                <a:gd name="T17" fmla="*/ 0 h 104"/>
                <a:gd name="T18" fmla="*/ 0 w 104"/>
                <a:gd name="T19" fmla="*/ 0 h 104"/>
                <a:gd name="T20" fmla="*/ 0 w 104"/>
                <a:gd name="T21" fmla="*/ 0 h 104"/>
                <a:gd name="T22" fmla="*/ 0 w 104"/>
                <a:gd name="T23" fmla="*/ 0 h 104"/>
                <a:gd name="T24" fmla="*/ 0 w 104"/>
                <a:gd name="T25" fmla="*/ 0 h 104"/>
                <a:gd name="T26" fmla="*/ 0 w 104"/>
                <a:gd name="T27" fmla="*/ 0 h 104"/>
                <a:gd name="T28" fmla="*/ 0 w 104"/>
                <a:gd name="T29" fmla="*/ 0 h 104"/>
                <a:gd name="T30" fmla="*/ 0 w 104"/>
                <a:gd name="T31" fmla="*/ 0 h 104"/>
                <a:gd name="T32" fmla="*/ 0 w 104"/>
                <a:gd name="T33" fmla="*/ 0 h 104"/>
                <a:gd name="T34" fmla="*/ 0 w 104"/>
                <a:gd name="T35" fmla="*/ 0 h 104"/>
                <a:gd name="T36" fmla="*/ 0 w 104"/>
                <a:gd name="T37" fmla="*/ 0 h 104"/>
                <a:gd name="T38" fmla="*/ 0 w 104"/>
                <a:gd name="T39" fmla="*/ 0 h 104"/>
                <a:gd name="T40" fmla="*/ 0 w 104"/>
                <a:gd name="T41" fmla="*/ 0 h 104"/>
                <a:gd name="T42" fmla="*/ 0 w 104"/>
                <a:gd name="T43" fmla="*/ 0 h 104"/>
                <a:gd name="T44" fmla="*/ 0 w 104"/>
                <a:gd name="T45" fmla="*/ 0 h 104"/>
                <a:gd name="T46" fmla="*/ 0 w 104"/>
                <a:gd name="T47" fmla="*/ 0 h 104"/>
                <a:gd name="T48" fmla="*/ 0 w 104"/>
                <a:gd name="T49" fmla="*/ 0 h 104"/>
                <a:gd name="T50" fmla="*/ 0 w 104"/>
                <a:gd name="T51" fmla="*/ 0 h 104"/>
                <a:gd name="T52" fmla="*/ 0 w 104"/>
                <a:gd name="T53" fmla="*/ 0 h 104"/>
                <a:gd name="T54" fmla="*/ 0 w 104"/>
                <a:gd name="T55" fmla="*/ 0 h 104"/>
                <a:gd name="T56" fmla="*/ 0 w 104"/>
                <a:gd name="T57" fmla="*/ 0 h 104"/>
                <a:gd name="T58" fmla="*/ 0 w 104"/>
                <a:gd name="T59" fmla="*/ 0 h 104"/>
                <a:gd name="T60" fmla="*/ 0 w 104"/>
                <a:gd name="T61" fmla="*/ 0 h 104"/>
                <a:gd name="T62" fmla="*/ 0 w 104"/>
                <a:gd name="T63" fmla="*/ 0 h 104"/>
                <a:gd name="T64" fmla="*/ 0 w 104"/>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4"/>
                <a:gd name="T101" fmla="*/ 104 w 104"/>
                <a:gd name="T102" fmla="*/ 104 h 1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4">
                  <a:moveTo>
                    <a:pt x="52" y="104"/>
                  </a:moveTo>
                  <a:lnTo>
                    <a:pt x="62" y="103"/>
                  </a:lnTo>
                  <a:lnTo>
                    <a:pt x="73" y="100"/>
                  </a:lnTo>
                  <a:lnTo>
                    <a:pt x="81" y="95"/>
                  </a:lnTo>
                  <a:lnTo>
                    <a:pt x="89" y="89"/>
                  </a:lnTo>
                  <a:lnTo>
                    <a:pt x="95" y="81"/>
                  </a:lnTo>
                  <a:lnTo>
                    <a:pt x="100" y="72"/>
                  </a:lnTo>
                  <a:lnTo>
                    <a:pt x="103" y="62"/>
                  </a:lnTo>
                  <a:lnTo>
                    <a:pt x="104" y="52"/>
                  </a:lnTo>
                  <a:lnTo>
                    <a:pt x="103" y="41"/>
                  </a:lnTo>
                  <a:lnTo>
                    <a:pt x="100" y="31"/>
                  </a:lnTo>
                  <a:lnTo>
                    <a:pt x="95" y="22"/>
                  </a:lnTo>
                  <a:lnTo>
                    <a:pt x="89" y="15"/>
                  </a:lnTo>
                  <a:lnTo>
                    <a:pt x="81" y="8"/>
                  </a:lnTo>
                  <a:lnTo>
                    <a:pt x="73" y="4"/>
                  </a:lnTo>
                  <a:lnTo>
                    <a:pt x="62" y="1"/>
                  </a:lnTo>
                  <a:lnTo>
                    <a:pt x="52" y="0"/>
                  </a:lnTo>
                  <a:lnTo>
                    <a:pt x="42" y="1"/>
                  </a:lnTo>
                  <a:lnTo>
                    <a:pt x="32" y="4"/>
                  </a:lnTo>
                  <a:lnTo>
                    <a:pt x="24" y="8"/>
                  </a:lnTo>
                  <a:lnTo>
                    <a:pt x="16" y="15"/>
                  </a:lnTo>
                  <a:lnTo>
                    <a:pt x="9" y="22"/>
                  </a:lnTo>
                  <a:lnTo>
                    <a:pt x="4" y="31"/>
                  </a:lnTo>
                  <a:lnTo>
                    <a:pt x="1" y="41"/>
                  </a:lnTo>
                  <a:lnTo>
                    <a:pt x="0" y="52"/>
                  </a:lnTo>
                  <a:lnTo>
                    <a:pt x="1" y="62"/>
                  </a:lnTo>
                  <a:lnTo>
                    <a:pt x="4" y="72"/>
                  </a:lnTo>
                  <a:lnTo>
                    <a:pt x="9" y="81"/>
                  </a:lnTo>
                  <a:lnTo>
                    <a:pt x="16" y="89"/>
                  </a:lnTo>
                  <a:lnTo>
                    <a:pt x="24" y="95"/>
                  </a:lnTo>
                  <a:lnTo>
                    <a:pt x="32" y="100"/>
                  </a:lnTo>
                  <a:lnTo>
                    <a:pt x="42" y="103"/>
                  </a:lnTo>
                  <a:lnTo>
                    <a:pt x="52" y="10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37" name="Freeform 402"/>
            <p:cNvSpPr>
              <a:spLocks/>
            </p:cNvSpPr>
            <p:nvPr/>
          </p:nvSpPr>
          <p:spPr bwMode="auto">
            <a:xfrm>
              <a:off x="3990" y="3357"/>
              <a:ext cx="6" cy="6"/>
            </a:xfrm>
            <a:custGeom>
              <a:avLst/>
              <a:gdLst>
                <a:gd name="T0" fmla="*/ 0 w 52"/>
                <a:gd name="T1" fmla="*/ 0 h 52"/>
                <a:gd name="T2" fmla="*/ 0 w 52"/>
                <a:gd name="T3" fmla="*/ 0 h 52"/>
                <a:gd name="T4" fmla="*/ 0 w 52"/>
                <a:gd name="T5" fmla="*/ 0 h 52"/>
                <a:gd name="T6" fmla="*/ 0 w 52"/>
                <a:gd name="T7" fmla="*/ 0 h 52"/>
                <a:gd name="T8" fmla="*/ 0 w 52"/>
                <a:gd name="T9" fmla="*/ 0 h 52"/>
                <a:gd name="T10" fmla="*/ 0 w 52"/>
                <a:gd name="T11" fmla="*/ 0 h 52"/>
                <a:gd name="T12" fmla="*/ 0 w 52"/>
                <a:gd name="T13" fmla="*/ 0 h 52"/>
                <a:gd name="T14" fmla="*/ 0 w 52"/>
                <a:gd name="T15" fmla="*/ 0 h 52"/>
                <a:gd name="T16" fmla="*/ 0 w 52"/>
                <a:gd name="T17" fmla="*/ 0 h 52"/>
                <a:gd name="T18" fmla="*/ 0 w 52"/>
                <a:gd name="T19" fmla="*/ 0 h 52"/>
                <a:gd name="T20" fmla="*/ 0 w 52"/>
                <a:gd name="T21" fmla="*/ 0 h 52"/>
                <a:gd name="T22" fmla="*/ 0 w 52"/>
                <a:gd name="T23" fmla="*/ 0 h 52"/>
                <a:gd name="T24" fmla="*/ 0 w 52"/>
                <a:gd name="T25" fmla="*/ 0 h 52"/>
                <a:gd name="T26" fmla="*/ 0 w 52"/>
                <a:gd name="T27" fmla="*/ 0 h 52"/>
                <a:gd name="T28" fmla="*/ 0 w 52"/>
                <a:gd name="T29" fmla="*/ 0 h 52"/>
                <a:gd name="T30" fmla="*/ 0 w 52"/>
                <a:gd name="T31" fmla="*/ 0 h 52"/>
                <a:gd name="T32" fmla="*/ 0 w 52"/>
                <a:gd name="T33" fmla="*/ 0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52"/>
                <a:gd name="T53" fmla="*/ 52 w 52"/>
                <a:gd name="T54" fmla="*/ 52 h 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52">
                  <a:moveTo>
                    <a:pt x="25" y="52"/>
                  </a:moveTo>
                  <a:lnTo>
                    <a:pt x="35" y="50"/>
                  </a:lnTo>
                  <a:lnTo>
                    <a:pt x="44" y="44"/>
                  </a:lnTo>
                  <a:lnTo>
                    <a:pt x="50" y="36"/>
                  </a:lnTo>
                  <a:lnTo>
                    <a:pt x="52" y="25"/>
                  </a:lnTo>
                  <a:lnTo>
                    <a:pt x="50" y="15"/>
                  </a:lnTo>
                  <a:lnTo>
                    <a:pt x="44" y="7"/>
                  </a:lnTo>
                  <a:lnTo>
                    <a:pt x="35" y="2"/>
                  </a:lnTo>
                  <a:lnTo>
                    <a:pt x="25" y="0"/>
                  </a:lnTo>
                  <a:lnTo>
                    <a:pt x="15" y="2"/>
                  </a:lnTo>
                  <a:lnTo>
                    <a:pt x="7" y="7"/>
                  </a:lnTo>
                  <a:lnTo>
                    <a:pt x="2" y="15"/>
                  </a:lnTo>
                  <a:lnTo>
                    <a:pt x="0" y="25"/>
                  </a:lnTo>
                  <a:lnTo>
                    <a:pt x="2" y="36"/>
                  </a:lnTo>
                  <a:lnTo>
                    <a:pt x="7" y="44"/>
                  </a:lnTo>
                  <a:lnTo>
                    <a:pt x="15" y="50"/>
                  </a:lnTo>
                  <a:lnTo>
                    <a:pt x="25" y="5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38" name="Freeform 403"/>
            <p:cNvSpPr>
              <a:spLocks/>
            </p:cNvSpPr>
            <p:nvPr/>
          </p:nvSpPr>
          <p:spPr bwMode="auto">
            <a:xfrm>
              <a:off x="4000" y="3357"/>
              <a:ext cx="5" cy="6"/>
            </a:xfrm>
            <a:custGeom>
              <a:avLst/>
              <a:gdLst>
                <a:gd name="T0" fmla="*/ 0 w 52"/>
                <a:gd name="T1" fmla="*/ 0 h 52"/>
                <a:gd name="T2" fmla="*/ 0 w 52"/>
                <a:gd name="T3" fmla="*/ 0 h 52"/>
                <a:gd name="T4" fmla="*/ 0 w 52"/>
                <a:gd name="T5" fmla="*/ 0 h 52"/>
                <a:gd name="T6" fmla="*/ 0 w 52"/>
                <a:gd name="T7" fmla="*/ 0 h 52"/>
                <a:gd name="T8" fmla="*/ 0 w 52"/>
                <a:gd name="T9" fmla="*/ 0 h 52"/>
                <a:gd name="T10" fmla="*/ 0 w 52"/>
                <a:gd name="T11" fmla="*/ 0 h 52"/>
                <a:gd name="T12" fmla="*/ 0 w 52"/>
                <a:gd name="T13" fmla="*/ 0 h 52"/>
                <a:gd name="T14" fmla="*/ 0 w 52"/>
                <a:gd name="T15" fmla="*/ 0 h 52"/>
                <a:gd name="T16" fmla="*/ 0 w 52"/>
                <a:gd name="T17" fmla="*/ 0 h 52"/>
                <a:gd name="T18" fmla="*/ 0 w 52"/>
                <a:gd name="T19" fmla="*/ 0 h 52"/>
                <a:gd name="T20" fmla="*/ 0 w 52"/>
                <a:gd name="T21" fmla="*/ 0 h 52"/>
                <a:gd name="T22" fmla="*/ 0 w 52"/>
                <a:gd name="T23" fmla="*/ 0 h 52"/>
                <a:gd name="T24" fmla="*/ 0 w 52"/>
                <a:gd name="T25" fmla="*/ 0 h 52"/>
                <a:gd name="T26" fmla="*/ 0 w 52"/>
                <a:gd name="T27" fmla="*/ 0 h 52"/>
                <a:gd name="T28" fmla="*/ 0 w 52"/>
                <a:gd name="T29" fmla="*/ 0 h 52"/>
                <a:gd name="T30" fmla="*/ 0 w 52"/>
                <a:gd name="T31" fmla="*/ 0 h 52"/>
                <a:gd name="T32" fmla="*/ 0 w 52"/>
                <a:gd name="T33" fmla="*/ 0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52"/>
                <a:gd name="T53" fmla="*/ 52 w 52"/>
                <a:gd name="T54" fmla="*/ 52 h 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52">
                  <a:moveTo>
                    <a:pt x="27" y="52"/>
                  </a:moveTo>
                  <a:lnTo>
                    <a:pt x="37" y="50"/>
                  </a:lnTo>
                  <a:lnTo>
                    <a:pt x="45" y="45"/>
                  </a:lnTo>
                  <a:lnTo>
                    <a:pt x="50" y="37"/>
                  </a:lnTo>
                  <a:lnTo>
                    <a:pt x="52" y="26"/>
                  </a:lnTo>
                  <a:lnTo>
                    <a:pt x="50" y="16"/>
                  </a:lnTo>
                  <a:lnTo>
                    <a:pt x="45" y="8"/>
                  </a:lnTo>
                  <a:lnTo>
                    <a:pt x="37" y="2"/>
                  </a:lnTo>
                  <a:lnTo>
                    <a:pt x="27" y="0"/>
                  </a:lnTo>
                  <a:lnTo>
                    <a:pt x="17" y="2"/>
                  </a:lnTo>
                  <a:lnTo>
                    <a:pt x="8" y="8"/>
                  </a:lnTo>
                  <a:lnTo>
                    <a:pt x="2" y="16"/>
                  </a:lnTo>
                  <a:lnTo>
                    <a:pt x="0" y="26"/>
                  </a:lnTo>
                  <a:lnTo>
                    <a:pt x="2" y="37"/>
                  </a:lnTo>
                  <a:lnTo>
                    <a:pt x="8" y="45"/>
                  </a:lnTo>
                  <a:lnTo>
                    <a:pt x="17" y="50"/>
                  </a:lnTo>
                  <a:lnTo>
                    <a:pt x="27" y="5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39" name="Freeform 404"/>
            <p:cNvSpPr>
              <a:spLocks/>
            </p:cNvSpPr>
            <p:nvPr/>
          </p:nvSpPr>
          <p:spPr bwMode="auto">
            <a:xfrm>
              <a:off x="3961" y="3278"/>
              <a:ext cx="16" cy="79"/>
            </a:xfrm>
            <a:custGeom>
              <a:avLst/>
              <a:gdLst>
                <a:gd name="T0" fmla="*/ 0 w 148"/>
                <a:gd name="T1" fmla="*/ 0 h 712"/>
                <a:gd name="T2" fmla="*/ 0 w 148"/>
                <a:gd name="T3" fmla="*/ 0 h 712"/>
                <a:gd name="T4" fmla="*/ 0 w 148"/>
                <a:gd name="T5" fmla="*/ 0 h 712"/>
                <a:gd name="T6" fmla="*/ 0 w 148"/>
                <a:gd name="T7" fmla="*/ 0 h 712"/>
                <a:gd name="T8" fmla="*/ 0 w 148"/>
                <a:gd name="T9" fmla="*/ 0 h 712"/>
                <a:gd name="T10" fmla="*/ 0 w 148"/>
                <a:gd name="T11" fmla="*/ 0 h 712"/>
                <a:gd name="T12" fmla="*/ 0 w 148"/>
                <a:gd name="T13" fmla="*/ 0 h 712"/>
                <a:gd name="T14" fmla="*/ 0 w 148"/>
                <a:gd name="T15" fmla="*/ 0 h 712"/>
                <a:gd name="T16" fmla="*/ 0 w 148"/>
                <a:gd name="T17" fmla="*/ 0 h 712"/>
                <a:gd name="T18" fmla="*/ 0 w 148"/>
                <a:gd name="T19" fmla="*/ 0 h 712"/>
                <a:gd name="T20" fmla="*/ 0 w 148"/>
                <a:gd name="T21" fmla="*/ 0 h 712"/>
                <a:gd name="T22" fmla="*/ 0 w 148"/>
                <a:gd name="T23" fmla="*/ 0 h 712"/>
                <a:gd name="T24" fmla="*/ 0 w 148"/>
                <a:gd name="T25" fmla="*/ 0 h 712"/>
                <a:gd name="T26" fmla="*/ 0 w 148"/>
                <a:gd name="T27" fmla="*/ 0 h 712"/>
                <a:gd name="T28" fmla="*/ 0 w 148"/>
                <a:gd name="T29" fmla="*/ 0 h 712"/>
                <a:gd name="T30" fmla="*/ 0 w 148"/>
                <a:gd name="T31" fmla="*/ 0 h 712"/>
                <a:gd name="T32" fmla="*/ 0 w 148"/>
                <a:gd name="T33" fmla="*/ 0 h 712"/>
                <a:gd name="T34" fmla="*/ 0 w 148"/>
                <a:gd name="T35" fmla="*/ 0 h 712"/>
                <a:gd name="T36" fmla="*/ 0 w 148"/>
                <a:gd name="T37" fmla="*/ 0 h 712"/>
                <a:gd name="T38" fmla="*/ 0 w 148"/>
                <a:gd name="T39" fmla="*/ 0 h 712"/>
                <a:gd name="T40" fmla="*/ 0 w 148"/>
                <a:gd name="T41" fmla="*/ 0 h 712"/>
                <a:gd name="T42" fmla="*/ 0 w 148"/>
                <a:gd name="T43" fmla="*/ 0 h 712"/>
                <a:gd name="T44" fmla="*/ 0 w 148"/>
                <a:gd name="T45" fmla="*/ 0 h 712"/>
                <a:gd name="T46" fmla="*/ 0 w 148"/>
                <a:gd name="T47" fmla="*/ 0 h 712"/>
                <a:gd name="T48" fmla="*/ 0 w 148"/>
                <a:gd name="T49" fmla="*/ 0 h 712"/>
                <a:gd name="T50" fmla="*/ 0 w 148"/>
                <a:gd name="T51" fmla="*/ 0 h 71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8"/>
                <a:gd name="T79" fmla="*/ 0 h 712"/>
                <a:gd name="T80" fmla="*/ 148 w 148"/>
                <a:gd name="T81" fmla="*/ 712 h 71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8" h="712">
                  <a:moveTo>
                    <a:pt x="46" y="14"/>
                  </a:moveTo>
                  <a:lnTo>
                    <a:pt x="42" y="29"/>
                  </a:lnTo>
                  <a:lnTo>
                    <a:pt x="32" y="68"/>
                  </a:lnTo>
                  <a:lnTo>
                    <a:pt x="18" y="132"/>
                  </a:lnTo>
                  <a:lnTo>
                    <a:pt x="7" y="217"/>
                  </a:lnTo>
                  <a:lnTo>
                    <a:pt x="0" y="319"/>
                  </a:lnTo>
                  <a:lnTo>
                    <a:pt x="1" y="438"/>
                  </a:lnTo>
                  <a:lnTo>
                    <a:pt x="13" y="570"/>
                  </a:lnTo>
                  <a:lnTo>
                    <a:pt x="41" y="712"/>
                  </a:lnTo>
                  <a:lnTo>
                    <a:pt x="143" y="707"/>
                  </a:lnTo>
                  <a:lnTo>
                    <a:pt x="139" y="685"/>
                  </a:lnTo>
                  <a:lnTo>
                    <a:pt x="128" y="628"/>
                  </a:lnTo>
                  <a:lnTo>
                    <a:pt x="116" y="543"/>
                  </a:lnTo>
                  <a:lnTo>
                    <a:pt x="105" y="439"/>
                  </a:lnTo>
                  <a:lnTo>
                    <a:pt x="99" y="324"/>
                  </a:lnTo>
                  <a:lnTo>
                    <a:pt x="102" y="209"/>
                  </a:lnTo>
                  <a:lnTo>
                    <a:pt x="117" y="100"/>
                  </a:lnTo>
                  <a:lnTo>
                    <a:pt x="148" y="8"/>
                  </a:lnTo>
                  <a:lnTo>
                    <a:pt x="148" y="7"/>
                  </a:lnTo>
                  <a:lnTo>
                    <a:pt x="148" y="5"/>
                  </a:lnTo>
                  <a:lnTo>
                    <a:pt x="146" y="3"/>
                  </a:lnTo>
                  <a:lnTo>
                    <a:pt x="140" y="0"/>
                  </a:lnTo>
                  <a:lnTo>
                    <a:pt x="127" y="0"/>
                  </a:lnTo>
                  <a:lnTo>
                    <a:pt x="109" y="1"/>
                  </a:lnTo>
                  <a:lnTo>
                    <a:pt x="83" y="6"/>
                  </a:lnTo>
                  <a:lnTo>
                    <a:pt x="46" y="1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40" name="Freeform 405"/>
            <p:cNvSpPr>
              <a:spLocks/>
            </p:cNvSpPr>
            <p:nvPr/>
          </p:nvSpPr>
          <p:spPr bwMode="auto">
            <a:xfrm>
              <a:off x="4045" y="3268"/>
              <a:ext cx="23" cy="88"/>
            </a:xfrm>
            <a:custGeom>
              <a:avLst/>
              <a:gdLst>
                <a:gd name="T0" fmla="*/ 0 w 201"/>
                <a:gd name="T1" fmla="*/ 0 h 795"/>
                <a:gd name="T2" fmla="*/ 0 w 201"/>
                <a:gd name="T3" fmla="*/ 0 h 795"/>
                <a:gd name="T4" fmla="*/ 0 w 201"/>
                <a:gd name="T5" fmla="*/ 0 h 795"/>
                <a:gd name="T6" fmla="*/ 0 w 201"/>
                <a:gd name="T7" fmla="*/ 0 h 795"/>
                <a:gd name="T8" fmla="*/ 0 w 201"/>
                <a:gd name="T9" fmla="*/ 0 h 795"/>
                <a:gd name="T10" fmla="*/ 0 w 201"/>
                <a:gd name="T11" fmla="*/ 0 h 795"/>
                <a:gd name="T12" fmla="*/ 0 w 201"/>
                <a:gd name="T13" fmla="*/ 0 h 795"/>
                <a:gd name="T14" fmla="*/ 0 w 201"/>
                <a:gd name="T15" fmla="*/ 0 h 795"/>
                <a:gd name="T16" fmla="*/ 0 w 201"/>
                <a:gd name="T17" fmla="*/ 0 h 795"/>
                <a:gd name="T18" fmla="*/ 0 w 201"/>
                <a:gd name="T19" fmla="*/ 0 h 795"/>
                <a:gd name="T20" fmla="*/ 0 w 201"/>
                <a:gd name="T21" fmla="*/ 0 h 795"/>
                <a:gd name="T22" fmla="*/ 0 w 201"/>
                <a:gd name="T23" fmla="*/ 0 h 795"/>
                <a:gd name="T24" fmla="*/ 0 w 201"/>
                <a:gd name="T25" fmla="*/ 0 h 795"/>
                <a:gd name="T26" fmla="*/ 0 w 201"/>
                <a:gd name="T27" fmla="*/ 0 h 795"/>
                <a:gd name="T28" fmla="*/ 0 w 201"/>
                <a:gd name="T29" fmla="*/ 0 h 795"/>
                <a:gd name="T30" fmla="*/ 0 w 201"/>
                <a:gd name="T31" fmla="*/ 0 h 795"/>
                <a:gd name="T32" fmla="*/ 0 w 201"/>
                <a:gd name="T33" fmla="*/ 0 h 795"/>
                <a:gd name="T34" fmla="*/ 0 w 201"/>
                <a:gd name="T35" fmla="*/ 0 h 795"/>
                <a:gd name="T36" fmla="*/ 0 w 201"/>
                <a:gd name="T37" fmla="*/ 0 h 7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1"/>
                <a:gd name="T58" fmla="*/ 0 h 795"/>
                <a:gd name="T59" fmla="*/ 201 w 201"/>
                <a:gd name="T60" fmla="*/ 795 h 7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1" h="795">
                  <a:moveTo>
                    <a:pt x="201" y="5"/>
                  </a:moveTo>
                  <a:lnTo>
                    <a:pt x="196" y="10"/>
                  </a:lnTo>
                  <a:lnTo>
                    <a:pt x="183" y="31"/>
                  </a:lnTo>
                  <a:lnTo>
                    <a:pt x="165" y="73"/>
                  </a:lnTo>
                  <a:lnTo>
                    <a:pt x="148" y="140"/>
                  </a:lnTo>
                  <a:lnTo>
                    <a:pt x="134" y="240"/>
                  </a:lnTo>
                  <a:lnTo>
                    <a:pt x="127" y="379"/>
                  </a:lnTo>
                  <a:lnTo>
                    <a:pt x="131" y="561"/>
                  </a:lnTo>
                  <a:lnTo>
                    <a:pt x="150" y="795"/>
                  </a:lnTo>
                  <a:lnTo>
                    <a:pt x="37" y="795"/>
                  </a:lnTo>
                  <a:lnTo>
                    <a:pt x="33" y="771"/>
                  </a:lnTo>
                  <a:lnTo>
                    <a:pt x="24" y="707"/>
                  </a:lnTo>
                  <a:lnTo>
                    <a:pt x="13" y="611"/>
                  </a:lnTo>
                  <a:lnTo>
                    <a:pt x="3" y="493"/>
                  </a:lnTo>
                  <a:lnTo>
                    <a:pt x="0" y="363"/>
                  </a:lnTo>
                  <a:lnTo>
                    <a:pt x="7" y="231"/>
                  </a:lnTo>
                  <a:lnTo>
                    <a:pt x="28" y="107"/>
                  </a:lnTo>
                  <a:lnTo>
                    <a:pt x="66" y="0"/>
                  </a:lnTo>
                  <a:lnTo>
                    <a:pt x="201" y="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41" name="Freeform 406"/>
            <p:cNvSpPr>
              <a:spLocks/>
            </p:cNvSpPr>
            <p:nvPr/>
          </p:nvSpPr>
          <p:spPr bwMode="auto">
            <a:xfrm>
              <a:off x="3961" y="3282"/>
              <a:ext cx="15" cy="69"/>
            </a:xfrm>
            <a:custGeom>
              <a:avLst/>
              <a:gdLst>
                <a:gd name="T0" fmla="*/ 0 w 129"/>
                <a:gd name="T1" fmla="*/ 0 h 622"/>
                <a:gd name="T2" fmla="*/ 0 w 129"/>
                <a:gd name="T3" fmla="*/ 0 h 622"/>
                <a:gd name="T4" fmla="*/ 0 w 129"/>
                <a:gd name="T5" fmla="*/ 0 h 622"/>
                <a:gd name="T6" fmla="*/ 0 w 129"/>
                <a:gd name="T7" fmla="*/ 0 h 622"/>
                <a:gd name="T8" fmla="*/ 0 w 129"/>
                <a:gd name="T9" fmla="*/ 0 h 622"/>
                <a:gd name="T10" fmla="*/ 0 w 129"/>
                <a:gd name="T11" fmla="*/ 0 h 622"/>
                <a:gd name="T12" fmla="*/ 0 w 129"/>
                <a:gd name="T13" fmla="*/ 0 h 622"/>
                <a:gd name="T14" fmla="*/ 0 w 129"/>
                <a:gd name="T15" fmla="*/ 0 h 622"/>
                <a:gd name="T16" fmla="*/ 0 w 129"/>
                <a:gd name="T17" fmla="*/ 0 h 622"/>
                <a:gd name="T18" fmla="*/ 0 w 129"/>
                <a:gd name="T19" fmla="*/ 0 h 622"/>
                <a:gd name="T20" fmla="*/ 0 w 129"/>
                <a:gd name="T21" fmla="*/ 0 h 622"/>
                <a:gd name="T22" fmla="*/ 0 w 129"/>
                <a:gd name="T23" fmla="*/ 0 h 622"/>
                <a:gd name="T24" fmla="*/ 0 w 129"/>
                <a:gd name="T25" fmla="*/ 0 h 622"/>
                <a:gd name="T26" fmla="*/ 0 w 129"/>
                <a:gd name="T27" fmla="*/ 0 h 622"/>
                <a:gd name="T28" fmla="*/ 0 w 129"/>
                <a:gd name="T29" fmla="*/ 0 h 622"/>
                <a:gd name="T30" fmla="*/ 0 w 129"/>
                <a:gd name="T31" fmla="*/ 0 h 622"/>
                <a:gd name="T32" fmla="*/ 0 w 129"/>
                <a:gd name="T33" fmla="*/ 0 h 622"/>
                <a:gd name="T34" fmla="*/ 0 w 129"/>
                <a:gd name="T35" fmla="*/ 0 h 622"/>
                <a:gd name="T36" fmla="*/ 0 w 129"/>
                <a:gd name="T37" fmla="*/ 0 h 622"/>
                <a:gd name="T38" fmla="*/ 0 w 129"/>
                <a:gd name="T39" fmla="*/ 0 h 622"/>
                <a:gd name="T40" fmla="*/ 0 w 129"/>
                <a:gd name="T41" fmla="*/ 0 h 622"/>
                <a:gd name="T42" fmla="*/ 0 w 129"/>
                <a:gd name="T43" fmla="*/ 0 h 622"/>
                <a:gd name="T44" fmla="*/ 0 w 129"/>
                <a:gd name="T45" fmla="*/ 0 h 622"/>
                <a:gd name="T46" fmla="*/ 0 w 129"/>
                <a:gd name="T47" fmla="*/ 0 h 622"/>
                <a:gd name="T48" fmla="*/ 0 w 129"/>
                <a:gd name="T49" fmla="*/ 0 h 622"/>
                <a:gd name="T50" fmla="*/ 0 w 129"/>
                <a:gd name="T51" fmla="*/ 0 h 6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9"/>
                <a:gd name="T79" fmla="*/ 0 h 622"/>
                <a:gd name="T80" fmla="*/ 129 w 129"/>
                <a:gd name="T81" fmla="*/ 622 h 62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9" h="622">
                  <a:moveTo>
                    <a:pt x="41" y="12"/>
                  </a:moveTo>
                  <a:lnTo>
                    <a:pt x="37" y="24"/>
                  </a:lnTo>
                  <a:lnTo>
                    <a:pt x="29" y="59"/>
                  </a:lnTo>
                  <a:lnTo>
                    <a:pt x="18" y="115"/>
                  </a:lnTo>
                  <a:lnTo>
                    <a:pt x="6" y="189"/>
                  </a:lnTo>
                  <a:lnTo>
                    <a:pt x="0" y="279"/>
                  </a:lnTo>
                  <a:lnTo>
                    <a:pt x="1" y="382"/>
                  </a:lnTo>
                  <a:lnTo>
                    <a:pt x="11" y="497"/>
                  </a:lnTo>
                  <a:lnTo>
                    <a:pt x="36" y="622"/>
                  </a:lnTo>
                  <a:lnTo>
                    <a:pt x="124" y="617"/>
                  </a:lnTo>
                  <a:lnTo>
                    <a:pt x="120" y="598"/>
                  </a:lnTo>
                  <a:lnTo>
                    <a:pt x="112" y="548"/>
                  </a:lnTo>
                  <a:lnTo>
                    <a:pt x="101" y="473"/>
                  </a:lnTo>
                  <a:lnTo>
                    <a:pt x="92" y="382"/>
                  </a:lnTo>
                  <a:lnTo>
                    <a:pt x="87" y="282"/>
                  </a:lnTo>
                  <a:lnTo>
                    <a:pt x="89" y="182"/>
                  </a:lnTo>
                  <a:lnTo>
                    <a:pt x="102" y="87"/>
                  </a:lnTo>
                  <a:lnTo>
                    <a:pt x="129" y="7"/>
                  </a:lnTo>
                  <a:lnTo>
                    <a:pt x="129" y="6"/>
                  </a:lnTo>
                  <a:lnTo>
                    <a:pt x="129" y="4"/>
                  </a:lnTo>
                  <a:lnTo>
                    <a:pt x="127" y="2"/>
                  </a:lnTo>
                  <a:lnTo>
                    <a:pt x="122" y="0"/>
                  </a:lnTo>
                  <a:lnTo>
                    <a:pt x="112" y="0"/>
                  </a:lnTo>
                  <a:lnTo>
                    <a:pt x="96" y="1"/>
                  </a:lnTo>
                  <a:lnTo>
                    <a:pt x="72" y="5"/>
                  </a:lnTo>
                  <a:lnTo>
                    <a:pt x="41" y="1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42" name="Freeform 407"/>
            <p:cNvSpPr>
              <a:spLocks/>
            </p:cNvSpPr>
            <p:nvPr/>
          </p:nvSpPr>
          <p:spPr bwMode="auto">
            <a:xfrm>
              <a:off x="3962" y="3287"/>
              <a:ext cx="12" cy="59"/>
            </a:xfrm>
            <a:custGeom>
              <a:avLst/>
              <a:gdLst>
                <a:gd name="T0" fmla="*/ 0 w 110"/>
                <a:gd name="T1" fmla="*/ 0 h 531"/>
                <a:gd name="T2" fmla="*/ 0 w 110"/>
                <a:gd name="T3" fmla="*/ 0 h 531"/>
                <a:gd name="T4" fmla="*/ 0 w 110"/>
                <a:gd name="T5" fmla="*/ 0 h 531"/>
                <a:gd name="T6" fmla="*/ 0 w 110"/>
                <a:gd name="T7" fmla="*/ 0 h 531"/>
                <a:gd name="T8" fmla="*/ 0 w 110"/>
                <a:gd name="T9" fmla="*/ 0 h 531"/>
                <a:gd name="T10" fmla="*/ 0 w 110"/>
                <a:gd name="T11" fmla="*/ 0 h 531"/>
                <a:gd name="T12" fmla="*/ 0 w 110"/>
                <a:gd name="T13" fmla="*/ 0 h 531"/>
                <a:gd name="T14" fmla="*/ 0 w 110"/>
                <a:gd name="T15" fmla="*/ 0 h 531"/>
                <a:gd name="T16" fmla="*/ 0 w 110"/>
                <a:gd name="T17" fmla="*/ 0 h 531"/>
                <a:gd name="T18" fmla="*/ 0 w 110"/>
                <a:gd name="T19" fmla="*/ 0 h 531"/>
                <a:gd name="T20" fmla="*/ 0 w 110"/>
                <a:gd name="T21" fmla="*/ 0 h 531"/>
                <a:gd name="T22" fmla="*/ 0 w 110"/>
                <a:gd name="T23" fmla="*/ 0 h 531"/>
                <a:gd name="T24" fmla="*/ 0 w 110"/>
                <a:gd name="T25" fmla="*/ 0 h 531"/>
                <a:gd name="T26" fmla="*/ 0 w 110"/>
                <a:gd name="T27" fmla="*/ 0 h 531"/>
                <a:gd name="T28" fmla="*/ 0 w 110"/>
                <a:gd name="T29" fmla="*/ 0 h 531"/>
                <a:gd name="T30" fmla="*/ 0 w 110"/>
                <a:gd name="T31" fmla="*/ 0 h 531"/>
                <a:gd name="T32" fmla="*/ 0 w 110"/>
                <a:gd name="T33" fmla="*/ 0 h 531"/>
                <a:gd name="T34" fmla="*/ 0 w 110"/>
                <a:gd name="T35" fmla="*/ 0 h 531"/>
                <a:gd name="T36" fmla="*/ 0 w 110"/>
                <a:gd name="T37" fmla="*/ 0 h 531"/>
                <a:gd name="T38" fmla="*/ 0 w 110"/>
                <a:gd name="T39" fmla="*/ 0 h 531"/>
                <a:gd name="T40" fmla="*/ 0 w 110"/>
                <a:gd name="T41" fmla="*/ 0 h 531"/>
                <a:gd name="T42" fmla="*/ 0 w 110"/>
                <a:gd name="T43" fmla="*/ 0 h 531"/>
                <a:gd name="T44" fmla="*/ 0 w 110"/>
                <a:gd name="T45" fmla="*/ 0 h 531"/>
                <a:gd name="T46" fmla="*/ 0 w 110"/>
                <a:gd name="T47" fmla="*/ 0 h 531"/>
                <a:gd name="T48" fmla="*/ 0 w 110"/>
                <a:gd name="T49" fmla="*/ 0 h 531"/>
                <a:gd name="T50" fmla="*/ 0 w 110"/>
                <a:gd name="T51" fmla="*/ 0 h 5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0"/>
                <a:gd name="T79" fmla="*/ 0 h 531"/>
                <a:gd name="T80" fmla="*/ 110 w 110"/>
                <a:gd name="T81" fmla="*/ 531 h 5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0" h="531">
                  <a:moveTo>
                    <a:pt x="35" y="10"/>
                  </a:moveTo>
                  <a:lnTo>
                    <a:pt x="32" y="20"/>
                  </a:lnTo>
                  <a:lnTo>
                    <a:pt x="24" y="50"/>
                  </a:lnTo>
                  <a:lnTo>
                    <a:pt x="15" y="98"/>
                  </a:lnTo>
                  <a:lnTo>
                    <a:pt x="5" y="160"/>
                  </a:lnTo>
                  <a:lnTo>
                    <a:pt x="0" y="237"/>
                  </a:lnTo>
                  <a:lnTo>
                    <a:pt x="1" y="326"/>
                  </a:lnTo>
                  <a:lnTo>
                    <a:pt x="10" y="424"/>
                  </a:lnTo>
                  <a:lnTo>
                    <a:pt x="31" y="531"/>
                  </a:lnTo>
                  <a:lnTo>
                    <a:pt x="106" y="525"/>
                  </a:lnTo>
                  <a:lnTo>
                    <a:pt x="103" y="510"/>
                  </a:lnTo>
                  <a:lnTo>
                    <a:pt x="96" y="467"/>
                  </a:lnTo>
                  <a:lnTo>
                    <a:pt x="87" y="404"/>
                  </a:lnTo>
                  <a:lnTo>
                    <a:pt x="79" y="326"/>
                  </a:lnTo>
                  <a:lnTo>
                    <a:pt x="74" y="241"/>
                  </a:lnTo>
                  <a:lnTo>
                    <a:pt x="76" y="155"/>
                  </a:lnTo>
                  <a:lnTo>
                    <a:pt x="87" y="74"/>
                  </a:lnTo>
                  <a:lnTo>
                    <a:pt x="110" y="6"/>
                  </a:lnTo>
                  <a:lnTo>
                    <a:pt x="110" y="5"/>
                  </a:lnTo>
                  <a:lnTo>
                    <a:pt x="110" y="4"/>
                  </a:lnTo>
                  <a:lnTo>
                    <a:pt x="108" y="2"/>
                  </a:lnTo>
                  <a:lnTo>
                    <a:pt x="104" y="0"/>
                  </a:lnTo>
                  <a:lnTo>
                    <a:pt x="95" y="0"/>
                  </a:lnTo>
                  <a:lnTo>
                    <a:pt x="82" y="1"/>
                  </a:lnTo>
                  <a:lnTo>
                    <a:pt x="62" y="4"/>
                  </a:lnTo>
                  <a:lnTo>
                    <a:pt x="35" y="1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43" name="Freeform 408"/>
            <p:cNvSpPr>
              <a:spLocks/>
            </p:cNvSpPr>
            <p:nvPr/>
          </p:nvSpPr>
          <p:spPr bwMode="auto">
            <a:xfrm>
              <a:off x="3963" y="3292"/>
              <a:ext cx="10" cy="48"/>
            </a:xfrm>
            <a:custGeom>
              <a:avLst/>
              <a:gdLst>
                <a:gd name="T0" fmla="*/ 0 w 92"/>
                <a:gd name="T1" fmla="*/ 0 h 438"/>
                <a:gd name="T2" fmla="*/ 0 w 92"/>
                <a:gd name="T3" fmla="*/ 0 h 438"/>
                <a:gd name="T4" fmla="*/ 0 w 92"/>
                <a:gd name="T5" fmla="*/ 0 h 438"/>
                <a:gd name="T6" fmla="*/ 0 w 92"/>
                <a:gd name="T7" fmla="*/ 0 h 438"/>
                <a:gd name="T8" fmla="*/ 0 w 92"/>
                <a:gd name="T9" fmla="*/ 0 h 438"/>
                <a:gd name="T10" fmla="*/ 0 w 92"/>
                <a:gd name="T11" fmla="*/ 0 h 438"/>
                <a:gd name="T12" fmla="*/ 0 w 92"/>
                <a:gd name="T13" fmla="*/ 0 h 438"/>
                <a:gd name="T14" fmla="*/ 0 w 92"/>
                <a:gd name="T15" fmla="*/ 0 h 438"/>
                <a:gd name="T16" fmla="*/ 0 w 92"/>
                <a:gd name="T17" fmla="*/ 0 h 438"/>
                <a:gd name="T18" fmla="*/ 0 w 92"/>
                <a:gd name="T19" fmla="*/ 0 h 438"/>
                <a:gd name="T20" fmla="*/ 0 w 92"/>
                <a:gd name="T21" fmla="*/ 0 h 438"/>
                <a:gd name="T22" fmla="*/ 0 w 92"/>
                <a:gd name="T23" fmla="*/ 0 h 438"/>
                <a:gd name="T24" fmla="*/ 0 w 92"/>
                <a:gd name="T25" fmla="*/ 0 h 438"/>
                <a:gd name="T26" fmla="*/ 0 w 92"/>
                <a:gd name="T27" fmla="*/ 0 h 438"/>
                <a:gd name="T28" fmla="*/ 0 w 92"/>
                <a:gd name="T29" fmla="*/ 0 h 438"/>
                <a:gd name="T30" fmla="*/ 0 w 92"/>
                <a:gd name="T31" fmla="*/ 0 h 438"/>
                <a:gd name="T32" fmla="*/ 0 w 92"/>
                <a:gd name="T33" fmla="*/ 0 h 438"/>
                <a:gd name="T34" fmla="*/ 0 w 92"/>
                <a:gd name="T35" fmla="*/ 0 h 438"/>
                <a:gd name="T36" fmla="*/ 0 w 92"/>
                <a:gd name="T37" fmla="*/ 0 h 438"/>
                <a:gd name="T38" fmla="*/ 0 w 92"/>
                <a:gd name="T39" fmla="*/ 0 h 438"/>
                <a:gd name="T40" fmla="*/ 0 w 92"/>
                <a:gd name="T41" fmla="*/ 0 h 438"/>
                <a:gd name="T42" fmla="*/ 0 w 92"/>
                <a:gd name="T43" fmla="*/ 0 h 438"/>
                <a:gd name="T44" fmla="*/ 0 w 92"/>
                <a:gd name="T45" fmla="*/ 0 h 438"/>
                <a:gd name="T46" fmla="*/ 0 w 92"/>
                <a:gd name="T47" fmla="*/ 0 h 438"/>
                <a:gd name="T48" fmla="*/ 0 w 92"/>
                <a:gd name="T49" fmla="*/ 0 h 438"/>
                <a:gd name="T50" fmla="*/ 0 w 92"/>
                <a:gd name="T51" fmla="*/ 0 h 4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2"/>
                <a:gd name="T79" fmla="*/ 0 h 438"/>
                <a:gd name="T80" fmla="*/ 92 w 92"/>
                <a:gd name="T81" fmla="*/ 438 h 43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2" h="438">
                  <a:moveTo>
                    <a:pt x="29" y="8"/>
                  </a:moveTo>
                  <a:lnTo>
                    <a:pt x="26" y="16"/>
                  </a:lnTo>
                  <a:lnTo>
                    <a:pt x="20" y="42"/>
                  </a:lnTo>
                  <a:lnTo>
                    <a:pt x="12" y="81"/>
                  </a:lnTo>
                  <a:lnTo>
                    <a:pt x="4" y="133"/>
                  </a:lnTo>
                  <a:lnTo>
                    <a:pt x="0" y="196"/>
                  </a:lnTo>
                  <a:lnTo>
                    <a:pt x="0" y="270"/>
                  </a:lnTo>
                  <a:lnTo>
                    <a:pt x="9" y="351"/>
                  </a:lnTo>
                  <a:lnTo>
                    <a:pt x="25" y="438"/>
                  </a:lnTo>
                  <a:lnTo>
                    <a:pt x="88" y="435"/>
                  </a:lnTo>
                  <a:lnTo>
                    <a:pt x="85" y="422"/>
                  </a:lnTo>
                  <a:lnTo>
                    <a:pt x="79" y="386"/>
                  </a:lnTo>
                  <a:lnTo>
                    <a:pt x="72" y="334"/>
                  </a:lnTo>
                  <a:lnTo>
                    <a:pt x="65" y="270"/>
                  </a:lnTo>
                  <a:lnTo>
                    <a:pt x="61" y="199"/>
                  </a:lnTo>
                  <a:lnTo>
                    <a:pt x="63" y="129"/>
                  </a:lnTo>
                  <a:lnTo>
                    <a:pt x="73" y="61"/>
                  </a:lnTo>
                  <a:lnTo>
                    <a:pt x="92" y="5"/>
                  </a:lnTo>
                  <a:lnTo>
                    <a:pt x="92" y="4"/>
                  </a:lnTo>
                  <a:lnTo>
                    <a:pt x="92" y="3"/>
                  </a:lnTo>
                  <a:lnTo>
                    <a:pt x="90" y="1"/>
                  </a:lnTo>
                  <a:lnTo>
                    <a:pt x="87" y="0"/>
                  </a:lnTo>
                  <a:lnTo>
                    <a:pt x="80" y="0"/>
                  </a:lnTo>
                  <a:lnTo>
                    <a:pt x="68" y="0"/>
                  </a:lnTo>
                  <a:lnTo>
                    <a:pt x="51" y="3"/>
                  </a:lnTo>
                  <a:lnTo>
                    <a:pt x="29" y="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44" name="Freeform 409"/>
            <p:cNvSpPr>
              <a:spLocks/>
            </p:cNvSpPr>
            <p:nvPr/>
          </p:nvSpPr>
          <p:spPr bwMode="auto">
            <a:xfrm>
              <a:off x="3963" y="3296"/>
              <a:ext cx="8" cy="39"/>
            </a:xfrm>
            <a:custGeom>
              <a:avLst/>
              <a:gdLst>
                <a:gd name="T0" fmla="*/ 0 w 73"/>
                <a:gd name="T1" fmla="*/ 0 h 347"/>
                <a:gd name="T2" fmla="*/ 0 w 73"/>
                <a:gd name="T3" fmla="*/ 0 h 347"/>
                <a:gd name="T4" fmla="*/ 0 w 73"/>
                <a:gd name="T5" fmla="*/ 0 h 347"/>
                <a:gd name="T6" fmla="*/ 0 w 73"/>
                <a:gd name="T7" fmla="*/ 0 h 347"/>
                <a:gd name="T8" fmla="*/ 0 w 73"/>
                <a:gd name="T9" fmla="*/ 0 h 347"/>
                <a:gd name="T10" fmla="*/ 0 w 73"/>
                <a:gd name="T11" fmla="*/ 0 h 347"/>
                <a:gd name="T12" fmla="*/ 0 w 73"/>
                <a:gd name="T13" fmla="*/ 0 h 347"/>
                <a:gd name="T14" fmla="*/ 0 w 73"/>
                <a:gd name="T15" fmla="*/ 0 h 347"/>
                <a:gd name="T16" fmla="*/ 0 w 73"/>
                <a:gd name="T17" fmla="*/ 0 h 347"/>
                <a:gd name="T18" fmla="*/ 0 w 73"/>
                <a:gd name="T19" fmla="*/ 0 h 347"/>
                <a:gd name="T20" fmla="*/ 0 w 73"/>
                <a:gd name="T21" fmla="*/ 0 h 347"/>
                <a:gd name="T22" fmla="*/ 0 w 73"/>
                <a:gd name="T23" fmla="*/ 0 h 347"/>
                <a:gd name="T24" fmla="*/ 0 w 73"/>
                <a:gd name="T25" fmla="*/ 0 h 347"/>
                <a:gd name="T26" fmla="*/ 0 w 73"/>
                <a:gd name="T27" fmla="*/ 0 h 347"/>
                <a:gd name="T28" fmla="*/ 0 w 73"/>
                <a:gd name="T29" fmla="*/ 0 h 347"/>
                <a:gd name="T30" fmla="*/ 0 w 73"/>
                <a:gd name="T31" fmla="*/ 0 h 347"/>
                <a:gd name="T32" fmla="*/ 0 w 73"/>
                <a:gd name="T33" fmla="*/ 0 h 347"/>
                <a:gd name="T34" fmla="*/ 0 w 73"/>
                <a:gd name="T35" fmla="*/ 0 h 347"/>
                <a:gd name="T36" fmla="*/ 0 w 73"/>
                <a:gd name="T37" fmla="*/ 0 h 347"/>
                <a:gd name="T38" fmla="*/ 0 w 73"/>
                <a:gd name="T39" fmla="*/ 0 h 347"/>
                <a:gd name="T40" fmla="*/ 0 w 73"/>
                <a:gd name="T41" fmla="*/ 0 h 347"/>
                <a:gd name="T42" fmla="*/ 0 w 73"/>
                <a:gd name="T43" fmla="*/ 0 h 347"/>
                <a:gd name="T44" fmla="*/ 0 w 73"/>
                <a:gd name="T45" fmla="*/ 0 h 347"/>
                <a:gd name="T46" fmla="*/ 0 w 73"/>
                <a:gd name="T47" fmla="*/ 0 h 347"/>
                <a:gd name="T48" fmla="*/ 0 w 73"/>
                <a:gd name="T49" fmla="*/ 0 h 347"/>
                <a:gd name="T50" fmla="*/ 0 w 73"/>
                <a:gd name="T51" fmla="*/ 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3"/>
                <a:gd name="T79" fmla="*/ 0 h 347"/>
                <a:gd name="T80" fmla="*/ 73 w 73"/>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3" h="347">
                  <a:moveTo>
                    <a:pt x="23" y="7"/>
                  </a:moveTo>
                  <a:lnTo>
                    <a:pt x="21" y="14"/>
                  </a:lnTo>
                  <a:lnTo>
                    <a:pt x="16" y="33"/>
                  </a:lnTo>
                  <a:lnTo>
                    <a:pt x="10" y="64"/>
                  </a:lnTo>
                  <a:lnTo>
                    <a:pt x="4" y="105"/>
                  </a:lnTo>
                  <a:lnTo>
                    <a:pt x="0" y="155"/>
                  </a:lnTo>
                  <a:lnTo>
                    <a:pt x="0" y="213"/>
                  </a:lnTo>
                  <a:lnTo>
                    <a:pt x="7" y="278"/>
                  </a:lnTo>
                  <a:lnTo>
                    <a:pt x="20" y="347"/>
                  </a:lnTo>
                  <a:lnTo>
                    <a:pt x="70" y="344"/>
                  </a:lnTo>
                  <a:lnTo>
                    <a:pt x="68" y="334"/>
                  </a:lnTo>
                  <a:lnTo>
                    <a:pt x="63" y="305"/>
                  </a:lnTo>
                  <a:lnTo>
                    <a:pt x="56" y="265"/>
                  </a:lnTo>
                  <a:lnTo>
                    <a:pt x="51" y="213"/>
                  </a:lnTo>
                  <a:lnTo>
                    <a:pt x="48" y="158"/>
                  </a:lnTo>
                  <a:lnTo>
                    <a:pt x="50" y="101"/>
                  </a:lnTo>
                  <a:lnTo>
                    <a:pt x="57" y="49"/>
                  </a:lnTo>
                  <a:lnTo>
                    <a:pt x="73" y="4"/>
                  </a:lnTo>
                  <a:lnTo>
                    <a:pt x="73" y="2"/>
                  </a:lnTo>
                  <a:lnTo>
                    <a:pt x="72" y="1"/>
                  </a:lnTo>
                  <a:lnTo>
                    <a:pt x="69" y="0"/>
                  </a:lnTo>
                  <a:lnTo>
                    <a:pt x="63" y="0"/>
                  </a:lnTo>
                  <a:lnTo>
                    <a:pt x="53" y="1"/>
                  </a:lnTo>
                  <a:lnTo>
                    <a:pt x="41" y="3"/>
                  </a:lnTo>
                  <a:lnTo>
                    <a:pt x="23" y="7"/>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45" name="Freeform 410"/>
            <p:cNvSpPr>
              <a:spLocks/>
            </p:cNvSpPr>
            <p:nvPr/>
          </p:nvSpPr>
          <p:spPr bwMode="auto">
            <a:xfrm>
              <a:off x="3964" y="3301"/>
              <a:ext cx="6" cy="28"/>
            </a:xfrm>
            <a:custGeom>
              <a:avLst/>
              <a:gdLst>
                <a:gd name="T0" fmla="*/ 0 w 52"/>
                <a:gd name="T1" fmla="*/ 0 h 256"/>
                <a:gd name="T2" fmla="*/ 0 w 52"/>
                <a:gd name="T3" fmla="*/ 0 h 256"/>
                <a:gd name="T4" fmla="*/ 0 w 52"/>
                <a:gd name="T5" fmla="*/ 0 h 256"/>
                <a:gd name="T6" fmla="*/ 0 w 52"/>
                <a:gd name="T7" fmla="*/ 0 h 256"/>
                <a:gd name="T8" fmla="*/ 0 w 52"/>
                <a:gd name="T9" fmla="*/ 0 h 256"/>
                <a:gd name="T10" fmla="*/ 0 w 52"/>
                <a:gd name="T11" fmla="*/ 0 h 256"/>
                <a:gd name="T12" fmla="*/ 0 w 52"/>
                <a:gd name="T13" fmla="*/ 0 h 256"/>
                <a:gd name="T14" fmla="*/ 0 w 52"/>
                <a:gd name="T15" fmla="*/ 0 h 256"/>
                <a:gd name="T16" fmla="*/ 0 w 52"/>
                <a:gd name="T17" fmla="*/ 0 h 256"/>
                <a:gd name="T18" fmla="*/ 0 w 52"/>
                <a:gd name="T19" fmla="*/ 0 h 256"/>
                <a:gd name="T20" fmla="*/ 0 w 52"/>
                <a:gd name="T21" fmla="*/ 0 h 256"/>
                <a:gd name="T22" fmla="*/ 0 w 52"/>
                <a:gd name="T23" fmla="*/ 0 h 256"/>
                <a:gd name="T24" fmla="*/ 0 w 52"/>
                <a:gd name="T25" fmla="*/ 0 h 256"/>
                <a:gd name="T26" fmla="*/ 0 w 52"/>
                <a:gd name="T27" fmla="*/ 0 h 256"/>
                <a:gd name="T28" fmla="*/ 0 w 52"/>
                <a:gd name="T29" fmla="*/ 0 h 256"/>
                <a:gd name="T30" fmla="*/ 0 w 52"/>
                <a:gd name="T31" fmla="*/ 0 h 256"/>
                <a:gd name="T32" fmla="*/ 0 w 52"/>
                <a:gd name="T33" fmla="*/ 0 h 256"/>
                <a:gd name="T34" fmla="*/ 0 w 52"/>
                <a:gd name="T35" fmla="*/ 0 h 256"/>
                <a:gd name="T36" fmla="*/ 0 w 52"/>
                <a:gd name="T37" fmla="*/ 0 h 256"/>
                <a:gd name="T38" fmla="*/ 0 w 52"/>
                <a:gd name="T39" fmla="*/ 0 h 256"/>
                <a:gd name="T40" fmla="*/ 0 w 52"/>
                <a:gd name="T41" fmla="*/ 0 h 256"/>
                <a:gd name="T42" fmla="*/ 0 w 52"/>
                <a:gd name="T43" fmla="*/ 0 h 256"/>
                <a:gd name="T44" fmla="*/ 0 w 52"/>
                <a:gd name="T45" fmla="*/ 0 h 256"/>
                <a:gd name="T46" fmla="*/ 0 w 52"/>
                <a:gd name="T47" fmla="*/ 0 h 256"/>
                <a:gd name="T48" fmla="*/ 0 w 52"/>
                <a:gd name="T49" fmla="*/ 0 h 256"/>
                <a:gd name="T50" fmla="*/ 0 w 52"/>
                <a:gd name="T51" fmla="*/ 0 h 2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2"/>
                <a:gd name="T79" fmla="*/ 0 h 256"/>
                <a:gd name="T80" fmla="*/ 52 w 52"/>
                <a:gd name="T81" fmla="*/ 256 h 2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2" h="256">
                  <a:moveTo>
                    <a:pt x="16" y="5"/>
                  </a:moveTo>
                  <a:lnTo>
                    <a:pt x="15" y="10"/>
                  </a:lnTo>
                  <a:lnTo>
                    <a:pt x="11" y="24"/>
                  </a:lnTo>
                  <a:lnTo>
                    <a:pt x="6" y="47"/>
                  </a:lnTo>
                  <a:lnTo>
                    <a:pt x="2" y="77"/>
                  </a:lnTo>
                  <a:lnTo>
                    <a:pt x="0" y="115"/>
                  </a:lnTo>
                  <a:lnTo>
                    <a:pt x="0" y="157"/>
                  </a:lnTo>
                  <a:lnTo>
                    <a:pt x="4" y="205"/>
                  </a:lnTo>
                  <a:lnTo>
                    <a:pt x="14" y="256"/>
                  </a:lnTo>
                  <a:lnTo>
                    <a:pt x="50" y="254"/>
                  </a:lnTo>
                  <a:lnTo>
                    <a:pt x="49" y="247"/>
                  </a:lnTo>
                  <a:lnTo>
                    <a:pt x="45" y="226"/>
                  </a:lnTo>
                  <a:lnTo>
                    <a:pt x="41" y="195"/>
                  </a:lnTo>
                  <a:lnTo>
                    <a:pt x="37" y="157"/>
                  </a:lnTo>
                  <a:lnTo>
                    <a:pt x="35" y="116"/>
                  </a:lnTo>
                  <a:lnTo>
                    <a:pt x="36" y="74"/>
                  </a:lnTo>
                  <a:lnTo>
                    <a:pt x="41" y="35"/>
                  </a:lnTo>
                  <a:lnTo>
                    <a:pt x="52" y="3"/>
                  </a:lnTo>
                  <a:lnTo>
                    <a:pt x="52" y="2"/>
                  </a:lnTo>
                  <a:lnTo>
                    <a:pt x="51" y="1"/>
                  </a:lnTo>
                  <a:lnTo>
                    <a:pt x="49" y="0"/>
                  </a:lnTo>
                  <a:lnTo>
                    <a:pt x="45" y="0"/>
                  </a:lnTo>
                  <a:lnTo>
                    <a:pt x="39" y="0"/>
                  </a:lnTo>
                  <a:lnTo>
                    <a:pt x="29" y="2"/>
                  </a:lnTo>
                  <a:lnTo>
                    <a:pt x="16" y="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46" name="Freeform 411"/>
            <p:cNvSpPr>
              <a:spLocks/>
            </p:cNvSpPr>
            <p:nvPr/>
          </p:nvSpPr>
          <p:spPr bwMode="auto">
            <a:xfrm>
              <a:off x="4046" y="3273"/>
              <a:ext cx="20" cy="77"/>
            </a:xfrm>
            <a:custGeom>
              <a:avLst/>
              <a:gdLst>
                <a:gd name="T0" fmla="*/ 0 w 176"/>
                <a:gd name="T1" fmla="*/ 0 h 693"/>
                <a:gd name="T2" fmla="*/ 0 w 176"/>
                <a:gd name="T3" fmla="*/ 0 h 693"/>
                <a:gd name="T4" fmla="*/ 0 w 176"/>
                <a:gd name="T5" fmla="*/ 0 h 693"/>
                <a:gd name="T6" fmla="*/ 0 w 176"/>
                <a:gd name="T7" fmla="*/ 0 h 693"/>
                <a:gd name="T8" fmla="*/ 0 w 176"/>
                <a:gd name="T9" fmla="*/ 0 h 693"/>
                <a:gd name="T10" fmla="*/ 0 w 176"/>
                <a:gd name="T11" fmla="*/ 0 h 693"/>
                <a:gd name="T12" fmla="*/ 0 w 176"/>
                <a:gd name="T13" fmla="*/ 0 h 693"/>
                <a:gd name="T14" fmla="*/ 0 w 176"/>
                <a:gd name="T15" fmla="*/ 0 h 693"/>
                <a:gd name="T16" fmla="*/ 0 w 176"/>
                <a:gd name="T17" fmla="*/ 0 h 693"/>
                <a:gd name="T18" fmla="*/ 0 w 176"/>
                <a:gd name="T19" fmla="*/ 0 h 693"/>
                <a:gd name="T20" fmla="*/ 0 w 176"/>
                <a:gd name="T21" fmla="*/ 0 h 693"/>
                <a:gd name="T22" fmla="*/ 0 w 176"/>
                <a:gd name="T23" fmla="*/ 0 h 693"/>
                <a:gd name="T24" fmla="*/ 0 w 176"/>
                <a:gd name="T25" fmla="*/ 0 h 693"/>
                <a:gd name="T26" fmla="*/ 0 w 176"/>
                <a:gd name="T27" fmla="*/ 0 h 693"/>
                <a:gd name="T28" fmla="*/ 0 w 176"/>
                <a:gd name="T29" fmla="*/ 0 h 693"/>
                <a:gd name="T30" fmla="*/ 0 w 176"/>
                <a:gd name="T31" fmla="*/ 0 h 693"/>
                <a:gd name="T32" fmla="*/ 0 w 176"/>
                <a:gd name="T33" fmla="*/ 0 h 693"/>
                <a:gd name="T34" fmla="*/ 0 w 176"/>
                <a:gd name="T35" fmla="*/ 0 h 693"/>
                <a:gd name="T36" fmla="*/ 0 w 176"/>
                <a:gd name="T37" fmla="*/ 0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6"/>
                <a:gd name="T58" fmla="*/ 0 h 693"/>
                <a:gd name="T59" fmla="*/ 176 w 176"/>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6" h="693">
                  <a:moveTo>
                    <a:pt x="176" y="5"/>
                  </a:moveTo>
                  <a:lnTo>
                    <a:pt x="172" y="10"/>
                  </a:lnTo>
                  <a:lnTo>
                    <a:pt x="159" y="28"/>
                  </a:lnTo>
                  <a:lnTo>
                    <a:pt x="144" y="63"/>
                  </a:lnTo>
                  <a:lnTo>
                    <a:pt x="129" y="123"/>
                  </a:lnTo>
                  <a:lnTo>
                    <a:pt x="117" y="210"/>
                  </a:lnTo>
                  <a:lnTo>
                    <a:pt x="110" y="331"/>
                  </a:lnTo>
                  <a:lnTo>
                    <a:pt x="115" y="490"/>
                  </a:lnTo>
                  <a:lnTo>
                    <a:pt x="131" y="693"/>
                  </a:lnTo>
                  <a:lnTo>
                    <a:pt x="32" y="693"/>
                  </a:lnTo>
                  <a:lnTo>
                    <a:pt x="29" y="673"/>
                  </a:lnTo>
                  <a:lnTo>
                    <a:pt x="20" y="617"/>
                  </a:lnTo>
                  <a:lnTo>
                    <a:pt x="11" y="533"/>
                  </a:lnTo>
                  <a:lnTo>
                    <a:pt x="3" y="430"/>
                  </a:lnTo>
                  <a:lnTo>
                    <a:pt x="0" y="317"/>
                  </a:lnTo>
                  <a:lnTo>
                    <a:pt x="6" y="202"/>
                  </a:lnTo>
                  <a:lnTo>
                    <a:pt x="23" y="93"/>
                  </a:lnTo>
                  <a:lnTo>
                    <a:pt x="57" y="0"/>
                  </a:lnTo>
                  <a:lnTo>
                    <a:pt x="176" y="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47" name="Freeform 412"/>
            <p:cNvSpPr>
              <a:spLocks/>
            </p:cNvSpPr>
            <p:nvPr/>
          </p:nvSpPr>
          <p:spPr bwMode="auto">
            <a:xfrm>
              <a:off x="4047" y="3279"/>
              <a:ext cx="16" cy="65"/>
            </a:xfrm>
            <a:custGeom>
              <a:avLst/>
              <a:gdLst>
                <a:gd name="T0" fmla="*/ 0 w 149"/>
                <a:gd name="T1" fmla="*/ 0 h 592"/>
                <a:gd name="T2" fmla="*/ 0 w 149"/>
                <a:gd name="T3" fmla="*/ 0 h 592"/>
                <a:gd name="T4" fmla="*/ 0 w 149"/>
                <a:gd name="T5" fmla="*/ 0 h 592"/>
                <a:gd name="T6" fmla="*/ 0 w 149"/>
                <a:gd name="T7" fmla="*/ 0 h 592"/>
                <a:gd name="T8" fmla="*/ 0 w 149"/>
                <a:gd name="T9" fmla="*/ 0 h 592"/>
                <a:gd name="T10" fmla="*/ 0 w 149"/>
                <a:gd name="T11" fmla="*/ 0 h 592"/>
                <a:gd name="T12" fmla="*/ 0 w 149"/>
                <a:gd name="T13" fmla="*/ 0 h 592"/>
                <a:gd name="T14" fmla="*/ 0 w 149"/>
                <a:gd name="T15" fmla="*/ 0 h 592"/>
                <a:gd name="T16" fmla="*/ 0 w 149"/>
                <a:gd name="T17" fmla="*/ 0 h 592"/>
                <a:gd name="T18" fmla="*/ 0 w 149"/>
                <a:gd name="T19" fmla="*/ 0 h 592"/>
                <a:gd name="T20" fmla="*/ 0 w 149"/>
                <a:gd name="T21" fmla="*/ 0 h 592"/>
                <a:gd name="T22" fmla="*/ 0 w 149"/>
                <a:gd name="T23" fmla="*/ 0 h 592"/>
                <a:gd name="T24" fmla="*/ 0 w 149"/>
                <a:gd name="T25" fmla="*/ 0 h 592"/>
                <a:gd name="T26" fmla="*/ 0 w 149"/>
                <a:gd name="T27" fmla="*/ 0 h 592"/>
                <a:gd name="T28" fmla="*/ 0 w 149"/>
                <a:gd name="T29" fmla="*/ 0 h 592"/>
                <a:gd name="T30" fmla="*/ 0 w 149"/>
                <a:gd name="T31" fmla="*/ 0 h 592"/>
                <a:gd name="T32" fmla="*/ 0 w 149"/>
                <a:gd name="T33" fmla="*/ 0 h 592"/>
                <a:gd name="T34" fmla="*/ 0 w 149"/>
                <a:gd name="T35" fmla="*/ 0 h 592"/>
                <a:gd name="T36" fmla="*/ 0 w 149"/>
                <a:gd name="T37" fmla="*/ 0 h 5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9"/>
                <a:gd name="T58" fmla="*/ 0 h 592"/>
                <a:gd name="T59" fmla="*/ 149 w 149"/>
                <a:gd name="T60" fmla="*/ 592 h 5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9" h="592">
                  <a:moveTo>
                    <a:pt x="149" y="4"/>
                  </a:moveTo>
                  <a:lnTo>
                    <a:pt x="145" y="8"/>
                  </a:lnTo>
                  <a:lnTo>
                    <a:pt x="136" y="24"/>
                  </a:lnTo>
                  <a:lnTo>
                    <a:pt x="123" y="54"/>
                  </a:lnTo>
                  <a:lnTo>
                    <a:pt x="110" y="104"/>
                  </a:lnTo>
                  <a:lnTo>
                    <a:pt x="99" y="179"/>
                  </a:lnTo>
                  <a:lnTo>
                    <a:pt x="94" y="282"/>
                  </a:lnTo>
                  <a:lnTo>
                    <a:pt x="97" y="418"/>
                  </a:lnTo>
                  <a:lnTo>
                    <a:pt x="112" y="592"/>
                  </a:lnTo>
                  <a:lnTo>
                    <a:pt x="27" y="592"/>
                  </a:lnTo>
                  <a:lnTo>
                    <a:pt x="24" y="575"/>
                  </a:lnTo>
                  <a:lnTo>
                    <a:pt x="17" y="527"/>
                  </a:lnTo>
                  <a:lnTo>
                    <a:pt x="9" y="455"/>
                  </a:lnTo>
                  <a:lnTo>
                    <a:pt x="2" y="367"/>
                  </a:lnTo>
                  <a:lnTo>
                    <a:pt x="0" y="271"/>
                  </a:lnTo>
                  <a:lnTo>
                    <a:pt x="5" y="173"/>
                  </a:lnTo>
                  <a:lnTo>
                    <a:pt x="20" y="80"/>
                  </a:lnTo>
                  <a:lnTo>
                    <a:pt x="48" y="0"/>
                  </a:lnTo>
                  <a:lnTo>
                    <a:pt x="149" y="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48" name="Freeform 413"/>
            <p:cNvSpPr>
              <a:spLocks/>
            </p:cNvSpPr>
            <p:nvPr/>
          </p:nvSpPr>
          <p:spPr bwMode="auto">
            <a:xfrm>
              <a:off x="4048" y="3284"/>
              <a:ext cx="13" cy="54"/>
            </a:xfrm>
            <a:custGeom>
              <a:avLst/>
              <a:gdLst>
                <a:gd name="T0" fmla="*/ 0 w 124"/>
                <a:gd name="T1" fmla="*/ 0 h 490"/>
                <a:gd name="T2" fmla="*/ 0 w 124"/>
                <a:gd name="T3" fmla="*/ 0 h 490"/>
                <a:gd name="T4" fmla="*/ 0 w 124"/>
                <a:gd name="T5" fmla="*/ 0 h 490"/>
                <a:gd name="T6" fmla="*/ 0 w 124"/>
                <a:gd name="T7" fmla="*/ 0 h 490"/>
                <a:gd name="T8" fmla="*/ 0 w 124"/>
                <a:gd name="T9" fmla="*/ 0 h 490"/>
                <a:gd name="T10" fmla="*/ 0 w 124"/>
                <a:gd name="T11" fmla="*/ 0 h 490"/>
                <a:gd name="T12" fmla="*/ 0 w 124"/>
                <a:gd name="T13" fmla="*/ 0 h 490"/>
                <a:gd name="T14" fmla="*/ 0 w 124"/>
                <a:gd name="T15" fmla="*/ 0 h 490"/>
                <a:gd name="T16" fmla="*/ 0 w 124"/>
                <a:gd name="T17" fmla="*/ 0 h 490"/>
                <a:gd name="T18" fmla="*/ 0 w 124"/>
                <a:gd name="T19" fmla="*/ 0 h 490"/>
                <a:gd name="T20" fmla="*/ 0 w 124"/>
                <a:gd name="T21" fmla="*/ 0 h 490"/>
                <a:gd name="T22" fmla="*/ 0 w 124"/>
                <a:gd name="T23" fmla="*/ 0 h 490"/>
                <a:gd name="T24" fmla="*/ 0 w 124"/>
                <a:gd name="T25" fmla="*/ 0 h 490"/>
                <a:gd name="T26" fmla="*/ 0 w 124"/>
                <a:gd name="T27" fmla="*/ 0 h 490"/>
                <a:gd name="T28" fmla="*/ 0 w 124"/>
                <a:gd name="T29" fmla="*/ 0 h 490"/>
                <a:gd name="T30" fmla="*/ 0 w 124"/>
                <a:gd name="T31" fmla="*/ 0 h 490"/>
                <a:gd name="T32" fmla="*/ 0 w 124"/>
                <a:gd name="T33" fmla="*/ 0 h 490"/>
                <a:gd name="T34" fmla="*/ 0 w 124"/>
                <a:gd name="T35" fmla="*/ 0 h 490"/>
                <a:gd name="T36" fmla="*/ 0 w 124"/>
                <a:gd name="T37" fmla="*/ 0 h 4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490"/>
                <a:gd name="T59" fmla="*/ 124 w 124"/>
                <a:gd name="T60" fmla="*/ 490 h 4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490">
                  <a:moveTo>
                    <a:pt x="124" y="4"/>
                  </a:moveTo>
                  <a:lnTo>
                    <a:pt x="121" y="7"/>
                  </a:lnTo>
                  <a:lnTo>
                    <a:pt x="113" y="21"/>
                  </a:lnTo>
                  <a:lnTo>
                    <a:pt x="103" y="45"/>
                  </a:lnTo>
                  <a:lnTo>
                    <a:pt x="91" y="87"/>
                  </a:lnTo>
                  <a:lnTo>
                    <a:pt x="83" y="148"/>
                  </a:lnTo>
                  <a:lnTo>
                    <a:pt x="79" y="234"/>
                  </a:lnTo>
                  <a:lnTo>
                    <a:pt x="81" y="347"/>
                  </a:lnTo>
                  <a:lnTo>
                    <a:pt x="93" y="490"/>
                  </a:lnTo>
                  <a:lnTo>
                    <a:pt x="23" y="490"/>
                  </a:lnTo>
                  <a:lnTo>
                    <a:pt x="21" y="476"/>
                  </a:lnTo>
                  <a:lnTo>
                    <a:pt x="15" y="436"/>
                  </a:lnTo>
                  <a:lnTo>
                    <a:pt x="8" y="377"/>
                  </a:lnTo>
                  <a:lnTo>
                    <a:pt x="2" y="304"/>
                  </a:lnTo>
                  <a:lnTo>
                    <a:pt x="0" y="224"/>
                  </a:lnTo>
                  <a:lnTo>
                    <a:pt x="4" y="143"/>
                  </a:lnTo>
                  <a:lnTo>
                    <a:pt x="17" y="67"/>
                  </a:lnTo>
                  <a:lnTo>
                    <a:pt x="40" y="0"/>
                  </a:lnTo>
                  <a:lnTo>
                    <a:pt x="124" y="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49" name="Freeform 414"/>
            <p:cNvSpPr>
              <a:spLocks/>
            </p:cNvSpPr>
            <p:nvPr/>
          </p:nvSpPr>
          <p:spPr bwMode="auto">
            <a:xfrm>
              <a:off x="4048" y="3289"/>
              <a:ext cx="11" cy="43"/>
            </a:xfrm>
            <a:custGeom>
              <a:avLst/>
              <a:gdLst>
                <a:gd name="T0" fmla="*/ 0 w 99"/>
                <a:gd name="T1" fmla="*/ 0 h 389"/>
                <a:gd name="T2" fmla="*/ 0 w 99"/>
                <a:gd name="T3" fmla="*/ 0 h 389"/>
                <a:gd name="T4" fmla="*/ 0 w 99"/>
                <a:gd name="T5" fmla="*/ 0 h 389"/>
                <a:gd name="T6" fmla="*/ 0 w 99"/>
                <a:gd name="T7" fmla="*/ 0 h 389"/>
                <a:gd name="T8" fmla="*/ 0 w 99"/>
                <a:gd name="T9" fmla="*/ 0 h 389"/>
                <a:gd name="T10" fmla="*/ 0 w 99"/>
                <a:gd name="T11" fmla="*/ 0 h 389"/>
                <a:gd name="T12" fmla="*/ 0 w 99"/>
                <a:gd name="T13" fmla="*/ 0 h 389"/>
                <a:gd name="T14" fmla="*/ 0 w 99"/>
                <a:gd name="T15" fmla="*/ 0 h 389"/>
                <a:gd name="T16" fmla="*/ 0 w 99"/>
                <a:gd name="T17" fmla="*/ 0 h 389"/>
                <a:gd name="T18" fmla="*/ 0 w 99"/>
                <a:gd name="T19" fmla="*/ 0 h 389"/>
                <a:gd name="T20" fmla="*/ 0 w 99"/>
                <a:gd name="T21" fmla="*/ 0 h 389"/>
                <a:gd name="T22" fmla="*/ 0 w 99"/>
                <a:gd name="T23" fmla="*/ 0 h 389"/>
                <a:gd name="T24" fmla="*/ 0 w 99"/>
                <a:gd name="T25" fmla="*/ 0 h 389"/>
                <a:gd name="T26" fmla="*/ 0 w 99"/>
                <a:gd name="T27" fmla="*/ 0 h 389"/>
                <a:gd name="T28" fmla="*/ 0 w 99"/>
                <a:gd name="T29" fmla="*/ 0 h 389"/>
                <a:gd name="T30" fmla="*/ 0 w 99"/>
                <a:gd name="T31" fmla="*/ 0 h 389"/>
                <a:gd name="T32" fmla="*/ 0 w 99"/>
                <a:gd name="T33" fmla="*/ 0 h 389"/>
                <a:gd name="T34" fmla="*/ 0 w 99"/>
                <a:gd name="T35" fmla="*/ 0 h 389"/>
                <a:gd name="T36" fmla="*/ 0 w 99"/>
                <a:gd name="T37" fmla="*/ 0 h 3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389"/>
                <a:gd name="T59" fmla="*/ 99 w 99"/>
                <a:gd name="T60" fmla="*/ 389 h 3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389">
                  <a:moveTo>
                    <a:pt x="99" y="3"/>
                  </a:moveTo>
                  <a:lnTo>
                    <a:pt x="96" y="6"/>
                  </a:lnTo>
                  <a:lnTo>
                    <a:pt x="89" y="16"/>
                  </a:lnTo>
                  <a:lnTo>
                    <a:pt x="81" y="36"/>
                  </a:lnTo>
                  <a:lnTo>
                    <a:pt x="72" y="69"/>
                  </a:lnTo>
                  <a:lnTo>
                    <a:pt x="66" y="118"/>
                  </a:lnTo>
                  <a:lnTo>
                    <a:pt x="62" y="185"/>
                  </a:lnTo>
                  <a:lnTo>
                    <a:pt x="64" y="275"/>
                  </a:lnTo>
                  <a:lnTo>
                    <a:pt x="73" y="389"/>
                  </a:lnTo>
                  <a:lnTo>
                    <a:pt x="18" y="389"/>
                  </a:lnTo>
                  <a:lnTo>
                    <a:pt x="16" y="378"/>
                  </a:lnTo>
                  <a:lnTo>
                    <a:pt x="11" y="346"/>
                  </a:lnTo>
                  <a:lnTo>
                    <a:pt x="6" y="299"/>
                  </a:lnTo>
                  <a:lnTo>
                    <a:pt x="2" y="242"/>
                  </a:lnTo>
                  <a:lnTo>
                    <a:pt x="0" y="178"/>
                  </a:lnTo>
                  <a:lnTo>
                    <a:pt x="4" y="114"/>
                  </a:lnTo>
                  <a:lnTo>
                    <a:pt x="14" y="52"/>
                  </a:lnTo>
                  <a:lnTo>
                    <a:pt x="32" y="0"/>
                  </a:lnTo>
                  <a:lnTo>
                    <a:pt x="99" y="3"/>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50" name="Freeform 415"/>
            <p:cNvSpPr>
              <a:spLocks/>
            </p:cNvSpPr>
            <p:nvPr/>
          </p:nvSpPr>
          <p:spPr bwMode="auto">
            <a:xfrm>
              <a:off x="4049" y="3295"/>
              <a:ext cx="8" cy="31"/>
            </a:xfrm>
            <a:custGeom>
              <a:avLst/>
              <a:gdLst>
                <a:gd name="T0" fmla="*/ 0 w 72"/>
                <a:gd name="T1" fmla="*/ 0 h 287"/>
                <a:gd name="T2" fmla="*/ 0 w 72"/>
                <a:gd name="T3" fmla="*/ 0 h 287"/>
                <a:gd name="T4" fmla="*/ 0 w 72"/>
                <a:gd name="T5" fmla="*/ 0 h 287"/>
                <a:gd name="T6" fmla="*/ 0 w 72"/>
                <a:gd name="T7" fmla="*/ 0 h 287"/>
                <a:gd name="T8" fmla="*/ 0 w 72"/>
                <a:gd name="T9" fmla="*/ 0 h 287"/>
                <a:gd name="T10" fmla="*/ 0 w 72"/>
                <a:gd name="T11" fmla="*/ 0 h 287"/>
                <a:gd name="T12" fmla="*/ 0 w 72"/>
                <a:gd name="T13" fmla="*/ 0 h 287"/>
                <a:gd name="T14" fmla="*/ 0 w 72"/>
                <a:gd name="T15" fmla="*/ 0 h 287"/>
                <a:gd name="T16" fmla="*/ 0 w 72"/>
                <a:gd name="T17" fmla="*/ 0 h 287"/>
                <a:gd name="T18" fmla="*/ 0 w 72"/>
                <a:gd name="T19" fmla="*/ 0 h 287"/>
                <a:gd name="T20" fmla="*/ 0 w 72"/>
                <a:gd name="T21" fmla="*/ 0 h 287"/>
                <a:gd name="T22" fmla="*/ 0 w 72"/>
                <a:gd name="T23" fmla="*/ 0 h 287"/>
                <a:gd name="T24" fmla="*/ 0 w 72"/>
                <a:gd name="T25" fmla="*/ 0 h 287"/>
                <a:gd name="T26" fmla="*/ 0 w 72"/>
                <a:gd name="T27" fmla="*/ 0 h 287"/>
                <a:gd name="T28" fmla="*/ 0 w 72"/>
                <a:gd name="T29" fmla="*/ 0 h 287"/>
                <a:gd name="T30" fmla="*/ 0 w 72"/>
                <a:gd name="T31" fmla="*/ 0 h 287"/>
                <a:gd name="T32" fmla="*/ 0 w 72"/>
                <a:gd name="T33" fmla="*/ 0 h 287"/>
                <a:gd name="T34" fmla="*/ 0 w 72"/>
                <a:gd name="T35" fmla="*/ 0 h 287"/>
                <a:gd name="T36" fmla="*/ 0 w 72"/>
                <a:gd name="T37" fmla="*/ 0 h 2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287"/>
                <a:gd name="T59" fmla="*/ 72 w 72"/>
                <a:gd name="T60" fmla="*/ 287 h 2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287">
                  <a:moveTo>
                    <a:pt x="72" y="2"/>
                  </a:moveTo>
                  <a:lnTo>
                    <a:pt x="70" y="4"/>
                  </a:lnTo>
                  <a:lnTo>
                    <a:pt x="66" y="12"/>
                  </a:lnTo>
                  <a:lnTo>
                    <a:pt x="59" y="27"/>
                  </a:lnTo>
                  <a:lnTo>
                    <a:pt x="53" y="50"/>
                  </a:lnTo>
                  <a:lnTo>
                    <a:pt x="48" y="87"/>
                  </a:lnTo>
                  <a:lnTo>
                    <a:pt x="46" y="137"/>
                  </a:lnTo>
                  <a:lnTo>
                    <a:pt x="47" y="203"/>
                  </a:lnTo>
                  <a:lnTo>
                    <a:pt x="54" y="287"/>
                  </a:lnTo>
                  <a:lnTo>
                    <a:pt x="13" y="287"/>
                  </a:lnTo>
                  <a:lnTo>
                    <a:pt x="12" y="279"/>
                  </a:lnTo>
                  <a:lnTo>
                    <a:pt x="8" y="255"/>
                  </a:lnTo>
                  <a:lnTo>
                    <a:pt x="4" y="220"/>
                  </a:lnTo>
                  <a:lnTo>
                    <a:pt x="1" y="178"/>
                  </a:lnTo>
                  <a:lnTo>
                    <a:pt x="0" y="131"/>
                  </a:lnTo>
                  <a:lnTo>
                    <a:pt x="2" y="84"/>
                  </a:lnTo>
                  <a:lnTo>
                    <a:pt x="9" y="39"/>
                  </a:lnTo>
                  <a:lnTo>
                    <a:pt x="23" y="0"/>
                  </a:lnTo>
                  <a:lnTo>
                    <a:pt x="72" y="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51" name="Rectangle 416"/>
            <p:cNvSpPr>
              <a:spLocks noChangeArrowheads="1"/>
            </p:cNvSpPr>
            <p:nvPr/>
          </p:nvSpPr>
          <p:spPr bwMode="auto">
            <a:xfrm>
              <a:off x="3944" y="3287"/>
              <a:ext cx="3" cy="10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p>
          </p:txBody>
        </p:sp>
        <p:sp>
          <p:nvSpPr>
            <p:cNvPr id="38352" name="Freeform 417"/>
            <p:cNvSpPr>
              <a:spLocks/>
            </p:cNvSpPr>
            <p:nvPr/>
          </p:nvSpPr>
          <p:spPr bwMode="auto">
            <a:xfrm>
              <a:off x="3980" y="3285"/>
              <a:ext cx="39" cy="47"/>
            </a:xfrm>
            <a:custGeom>
              <a:avLst/>
              <a:gdLst>
                <a:gd name="T0" fmla="*/ 0 w 354"/>
                <a:gd name="T1" fmla="*/ 0 h 418"/>
                <a:gd name="T2" fmla="*/ 0 w 354"/>
                <a:gd name="T3" fmla="*/ 0 h 418"/>
                <a:gd name="T4" fmla="*/ 0 w 354"/>
                <a:gd name="T5" fmla="*/ 0 h 418"/>
                <a:gd name="T6" fmla="*/ 0 w 354"/>
                <a:gd name="T7" fmla="*/ 0 h 418"/>
                <a:gd name="T8" fmla="*/ 0 w 354"/>
                <a:gd name="T9" fmla="*/ 0 h 418"/>
                <a:gd name="T10" fmla="*/ 0 w 354"/>
                <a:gd name="T11" fmla="*/ 0 h 418"/>
                <a:gd name="T12" fmla="*/ 0 w 354"/>
                <a:gd name="T13" fmla="*/ 0 h 418"/>
                <a:gd name="T14" fmla="*/ 0 w 354"/>
                <a:gd name="T15" fmla="*/ 0 h 418"/>
                <a:gd name="T16" fmla="*/ 0 w 354"/>
                <a:gd name="T17" fmla="*/ 0 h 418"/>
                <a:gd name="T18" fmla="*/ 0 w 354"/>
                <a:gd name="T19" fmla="*/ 0 h 418"/>
                <a:gd name="T20" fmla="*/ 0 w 354"/>
                <a:gd name="T21" fmla="*/ 0 h 418"/>
                <a:gd name="T22" fmla="*/ 0 w 354"/>
                <a:gd name="T23" fmla="*/ 0 h 418"/>
                <a:gd name="T24" fmla="*/ 0 w 354"/>
                <a:gd name="T25" fmla="*/ 0 h 418"/>
                <a:gd name="T26" fmla="*/ 0 w 354"/>
                <a:gd name="T27" fmla="*/ 0 h 418"/>
                <a:gd name="T28" fmla="*/ 0 w 354"/>
                <a:gd name="T29" fmla="*/ 0 h 418"/>
                <a:gd name="T30" fmla="*/ 0 w 354"/>
                <a:gd name="T31" fmla="*/ 0 h 418"/>
                <a:gd name="T32" fmla="*/ 0 w 354"/>
                <a:gd name="T33" fmla="*/ 0 h 418"/>
                <a:gd name="T34" fmla="*/ 0 w 354"/>
                <a:gd name="T35" fmla="*/ 0 h 418"/>
                <a:gd name="T36" fmla="*/ 0 w 354"/>
                <a:gd name="T37" fmla="*/ 0 h 418"/>
                <a:gd name="T38" fmla="*/ 0 w 354"/>
                <a:gd name="T39" fmla="*/ 0 h 418"/>
                <a:gd name="T40" fmla="*/ 0 w 354"/>
                <a:gd name="T41" fmla="*/ 0 h 418"/>
                <a:gd name="T42" fmla="*/ 0 w 354"/>
                <a:gd name="T43" fmla="*/ 0 h 418"/>
                <a:gd name="T44" fmla="*/ 0 w 354"/>
                <a:gd name="T45" fmla="*/ 0 h 418"/>
                <a:gd name="T46" fmla="*/ 0 w 354"/>
                <a:gd name="T47" fmla="*/ 0 h 418"/>
                <a:gd name="T48" fmla="*/ 0 w 354"/>
                <a:gd name="T49" fmla="*/ 0 h 418"/>
                <a:gd name="T50" fmla="*/ 0 w 354"/>
                <a:gd name="T51" fmla="*/ 0 h 418"/>
                <a:gd name="T52" fmla="*/ 0 w 354"/>
                <a:gd name="T53" fmla="*/ 0 h 418"/>
                <a:gd name="T54" fmla="*/ 0 w 354"/>
                <a:gd name="T55" fmla="*/ 0 h 418"/>
                <a:gd name="T56" fmla="*/ 0 w 354"/>
                <a:gd name="T57" fmla="*/ 0 h 418"/>
                <a:gd name="T58" fmla="*/ 0 w 354"/>
                <a:gd name="T59" fmla="*/ 0 h 418"/>
                <a:gd name="T60" fmla="*/ 0 w 354"/>
                <a:gd name="T61" fmla="*/ 0 h 418"/>
                <a:gd name="T62" fmla="*/ 0 w 354"/>
                <a:gd name="T63" fmla="*/ 0 h 418"/>
                <a:gd name="T64" fmla="*/ 0 w 354"/>
                <a:gd name="T65" fmla="*/ 0 h 418"/>
                <a:gd name="T66" fmla="*/ 0 w 354"/>
                <a:gd name="T67" fmla="*/ 0 h 418"/>
                <a:gd name="T68" fmla="*/ 0 w 354"/>
                <a:gd name="T69" fmla="*/ 0 h 418"/>
                <a:gd name="T70" fmla="*/ 0 w 354"/>
                <a:gd name="T71" fmla="*/ 0 h 418"/>
                <a:gd name="T72" fmla="*/ 0 w 354"/>
                <a:gd name="T73" fmla="*/ 0 h 418"/>
                <a:gd name="T74" fmla="*/ 0 w 354"/>
                <a:gd name="T75" fmla="*/ 0 h 418"/>
                <a:gd name="T76" fmla="*/ 0 w 354"/>
                <a:gd name="T77" fmla="*/ 0 h 418"/>
                <a:gd name="T78" fmla="*/ 0 w 354"/>
                <a:gd name="T79" fmla="*/ 0 h 418"/>
                <a:gd name="T80" fmla="*/ 0 w 354"/>
                <a:gd name="T81" fmla="*/ 0 h 418"/>
                <a:gd name="T82" fmla="*/ 0 w 354"/>
                <a:gd name="T83" fmla="*/ 0 h 418"/>
                <a:gd name="T84" fmla="*/ 0 w 354"/>
                <a:gd name="T85" fmla="*/ 0 h 418"/>
                <a:gd name="T86" fmla="*/ 0 w 354"/>
                <a:gd name="T87" fmla="*/ 0 h 418"/>
                <a:gd name="T88" fmla="*/ 0 w 354"/>
                <a:gd name="T89" fmla="*/ 0 h 418"/>
                <a:gd name="T90" fmla="*/ 0 w 354"/>
                <a:gd name="T91" fmla="*/ 0 h 418"/>
                <a:gd name="T92" fmla="*/ 0 w 354"/>
                <a:gd name="T93" fmla="*/ 0 h 418"/>
                <a:gd name="T94" fmla="*/ 0 w 354"/>
                <a:gd name="T95" fmla="*/ 0 h 418"/>
                <a:gd name="T96" fmla="*/ 0 w 354"/>
                <a:gd name="T97" fmla="*/ 0 h 4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4"/>
                <a:gd name="T148" fmla="*/ 0 h 418"/>
                <a:gd name="T149" fmla="*/ 354 w 354"/>
                <a:gd name="T150" fmla="*/ 418 h 4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4" h="418">
                  <a:moveTo>
                    <a:pt x="33" y="39"/>
                  </a:moveTo>
                  <a:lnTo>
                    <a:pt x="30" y="48"/>
                  </a:lnTo>
                  <a:lnTo>
                    <a:pt x="23" y="71"/>
                  </a:lnTo>
                  <a:lnTo>
                    <a:pt x="15" y="107"/>
                  </a:lnTo>
                  <a:lnTo>
                    <a:pt x="7" y="155"/>
                  </a:lnTo>
                  <a:lnTo>
                    <a:pt x="1" y="212"/>
                  </a:lnTo>
                  <a:lnTo>
                    <a:pt x="0" y="276"/>
                  </a:lnTo>
                  <a:lnTo>
                    <a:pt x="6" y="345"/>
                  </a:lnTo>
                  <a:lnTo>
                    <a:pt x="21" y="418"/>
                  </a:lnTo>
                  <a:lnTo>
                    <a:pt x="21" y="415"/>
                  </a:lnTo>
                  <a:lnTo>
                    <a:pt x="21" y="405"/>
                  </a:lnTo>
                  <a:lnTo>
                    <a:pt x="21" y="390"/>
                  </a:lnTo>
                  <a:lnTo>
                    <a:pt x="21" y="372"/>
                  </a:lnTo>
                  <a:lnTo>
                    <a:pt x="23" y="348"/>
                  </a:lnTo>
                  <a:lnTo>
                    <a:pt x="27" y="324"/>
                  </a:lnTo>
                  <a:lnTo>
                    <a:pt x="31" y="296"/>
                  </a:lnTo>
                  <a:lnTo>
                    <a:pt x="37" y="267"/>
                  </a:lnTo>
                  <a:lnTo>
                    <a:pt x="46" y="239"/>
                  </a:lnTo>
                  <a:lnTo>
                    <a:pt x="57" y="211"/>
                  </a:lnTo>
                  <a:lnTo>
                    <a:pt x="70" y="185"/>
                  </a:lnTo>
                  <a:lnTo>
                    <a:pt x="88" y="160"/>
                  </a:lnTo>
                  <a:lnTo>
                    <a:pt x="109" y="139"/>
                  </a:lnTo>
                  <a:lnTo>
                    <a:pt x="133" y="121"/>
                  </a:lnTo>
                  <a:lnTo>
                    <a:pt x="163" y="109"/>
                  </a:lnTo>
                  <a:lnTo>
                    <a:pt x="197" y="102"/>
                  </a:lnTo>
                  <a:lnTo>
                    <a:pt x="199" y="100"/>
                  </a:lnTo>
                  <a:lnTo>
                    <a:pt x="205" y="96"/>
                  </a:lnTo>
                  <a:lnTo>
                    <a:pt x="215" y="88"/>
                  </a:lnTo>
                  <a:lnTo>
                    <a:pt x="231" y="78"/>
                  </a:lnTo>
                  <a:lnTo>
                    <a:pt x="252" y="66"/>
                  </a:lnTo>
                  <a:lnTo>
                    <a:pt x="280" y="52"/>
                  </a:lnTo>
                  <a:lnTo>
                    <a:pt x="314" y="35"/>
                  </a:lnTo>
                  <a:lnTo>
                    <a:pt x="354" y="17"/>
                  </a:lnTo>
                  <a:lnTo>
                    <a:pt x="352" y="16"/>
                  </a:lnTo>
                  <a:lnTo>
                    <a:pt x="346" y="15"/>
                  </a:lnTo>
                  <a:lnTo>
                    <a:pt x="337" y="13"/>
                  </a:lnTo>
                  <a:lnTo>
                    <a:pt x="324" y="11"/>
                  </a:lnTo>
                  <a:lnTo>
                    <a:pt x="308" y="8"/>
                  </a:lnTo>
                  <a:lnTo>
                    <a:pt x="290" y="6"/>
                  </a:lnTo>
                  <a:lnTo>
                    <a:pt x="269" y="4"/>
                  </a:lnTo>
                  <a:lnTo>
                    <a:pt x="246" y="1"/>
                  </a:lnTo>
                  <a:lnTo>
                    <a:pt x="222" y="0"/>
                  </a:lnTo>
                  <a:lnTo>
                    <a:pt x="197" y="1"/>
                  </a:lnTo>
                  <a:lnTo>
                    <a:pt x="170" y="3"/>
                  </a:lnTo>
                  <a:lnTo>
                    <a:pt x="143" y="6"/>
                  </a:lnTo>
                  <a:lnTo>
                    <a:pt x="115" y="11"/>
                  </a:lnTo>
                  <a:lnTo>
                    <a:pt x="87" y="18"/>
                  </a:lnTo>
                  <a:lnTo>
                    <a:pt x="59" y="27"/>
                  </a:lnTo>
                  <a:lnTo>
                    <a:pt x="33" y="39"/>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53" name="Freeform 418"/>
            <p:cNvSpPr>
              <a:spLocks/>
            </p:cNvSpPr>
            <p:nvPr/>
          </p:nvSpPr>
          <p:spPr bwMode="auto">
            <a:xfrm>
              <a:off x="3925" y="3320"/>
              <a:ext cx="32" cy="8"/>
            </a:xfrm>
            <a:custGeom>
              <a:avLst/>
              <a:gdLst>
                <a:gd name="T0" fmla="*/ 0 w 290"/>
                <a:gd name="T1" fmla="*/ 0 h 79"/>
                <a:gd name="T2" fmla="*/ 0 w 290"/>
                <a:gd name="T3" fmla="*/ 0 h 79"/>
                <a:gd name="T4" fmla="*/ 0 w 290"/>
                <a:gd name="T5" fmla="*/ 0 h 79"/>
                <a:gd name="T6" fmla="*/ 0 w 290"/>
                <a:gd name="T7" fmla="*/ 0 h 79"/>
                <a:gd name="T8" fmla="*/ 0 w 290"/>
                <a:gd name="T9" fmla="*/ 0 h 79"/>
                <a:gd name="T10" fmla="*/ 0 w 290"/>
                <a:gd name="T11" fmla="*/ 0 h 79"/>
                <a:gd name="T12" fmla="*/ 0 w 290"/>
                <a:gd name="T13" fmla="*/ 0 h 79"/>
                <a:gd name="T14" fmla="*/ 0 w 290"/>
                <a:gd name="T15" fmla="*/ 0 h 79"/>
                <a:gd name="T16" fmla="*/ 0 w 290"/>
                <a:gd name="T17" fmla="*/ 0 h 79"/>
                <a:gd name="T18" fmla="*/ 0 w 290"/>
                <a:gd name="T19" fmla="*/ 0 h 79"/>
                <a:gd name="T20" fmla="*/ 0 w 290"/>
                <a:gd name="T21" fmla="*/ 0 h 79"/>
                <a:gd name="T22" fmla="*/ 0 w 290"/>
                <a:gd name="T23" fmla="*/ 0 h 79"/>
                <a:gd name="T24" fmla="*/ 0 w 290"/>
                <a:gd name="T25" fmla="*/ 0 h 79"/>
                <a:gd name="T26" fmla="*/ 0 w 290"/>
                <a:gd name="T27" fmla="*/ 0 h 79"/>
                <a:gd name="T28" fmla="*/ 0 w 290"/>
                <a:gd name="T29" fmla="*/ 0 h 79"/>
                <a:gd name="T30" fmla="*/ 0 w 290"/>
                <a:gd name="T31" fmla="*/ 0 h 79"/>
                <a:gd name="T32" fmla="*/ 0 w 290"/>
                <a:gd name="T33" fmla="*/ 0 h 79"/>
                <a:gd name="T34" fmla="*/ 0 w 290"/>
                <a:gd name="T35" fmla="*/ 0 h 79"/>
                <a:gd name="T36" fmla="*/ 0 w 290"/>
                <a:gd name="T37" fmla="*/ 0 h 79"/>
                <a:gd name="T38" fmla="*/ 0 w 290"/>
                <a:gd name="T39" fmla="*/ 0 h 79"/>
                <a:gd name="T40" fmla="*/ 0 w 290"/>
                <a:gd name="T41" fmla="*/ 0 h 79"/>
                <a:gd name="T42" fmla="*/ 0 w 290"/>
                <a:gd name="T43" fmla="*/ 0 h 79"/>
                <a:gd name="T44" fmla="*/ 0 w 290"/>
                <a:gd name="T45" fmla="*/ 0 h 79"/>
                <a:gd name="T46" fmla="*/ 0 w 290"/>
                <a:gd name="T47" fmla="*/ 0 h 79"/>
                <a:gd name="T48" fmla="*/ 0 w 290"/>
                <a:gd name="T49" fmla="*/ 0 h 79"/>
                <a:gd name="T50" fmla="*/ 0 w 290"/>
                <a:gd name="T51" fmla="*/ 0 h 79"/>
                <a:gd name="T52" fmla="*/ 0 w 290"/>
                <a:gd name="T53" fmla="*/ 0 h 79"/>
                <a:gd name="T54" fmla="*/ 0 w 290"/>
                <a:gd name="T55" fmla="*/ 0 h 79"/>
                <a:gd name="T56" fmla="*/ 0 w 290"/>
                <a:gd name="T57" fmla="*/ 0 h 79"/>
                <a:gd name="T58" fmla="*/ 0 w 290"/>
                <a:gd name="T59" fmla="*/ 0 h 79"/>
                <a:gd name="T60" fmla="*/ 0 w 290"/>
                <a:gd name="T61" fmla="*/ 0 h 79"/>
                <a:gd name="T62" fmla="*/ 0 w 290"/>
                <a:gd name="T63" fmla="*/ 0 h 79"/>
                <a:gd name="T64" fmla="*/ 0 w 290"/>
                <a:gd name="T65" fmla="*/ 0 h 79"/>
                <a:gd name="T66" fmla="*/ 0 w 290"/>
                <a:gd name="T67" fmla="*/ 0 h 79"/>
                <a:gd name="T68" fmla="*/ 0 w 290"/>
                <a:gd name="T69" fmla="*/ 0 h 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0"/>
                <a:gd name="T106" fmla="*/ 0 h 79"/>
                <a:gd name="T107" fmla="*/ 290 w 290"/>
                <a:gd name="T108" fmla="*/ 79 h 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0" h="79">
                  <a:moveTo>
                    <a:pt x="0" y="50"/>
                  </a:moveTo>
                  <a:lnTo>
                    <a:pt x="0" y="49"/>
                  </a:lnTo>
                  <a:lnTo>
                    <a:pt x="3" y="46"/>
                  </a:lnTo>
                  <a:lnTo>
                    <a:pt x="6" y="42"/>
                  </a:lnTo>
                  <a:lnTo>
                    <a:pt x="11" y="36"/>
                  </a:lnTo>
                  <a:lnTo>
                    <a:pt x="18" y="30"/>
                  </a:lnTo>
                  <a:lnTo>
                    <a:pt x="26" y="24"/>
                  </a:lnTo>
                  <a:lnTo>
                    <a:pt x="37" y="18"/>
                  </a:lnTo>
                  <a:lnTo>
                    <a:pt x="51" y="12"/>
                  </a:lnTo>
                  <a:lnTo>
                    <a:pt x="69" y="6"/>
                  </a:lnTo>
                  <a:lnTo>
                    <a:pt x="88" y="2"/>
                  </a:lnTo>
                  <a:lnTo>
                    <a:pt x="112" y="0"/>
                  </a:lnTo>
                  <a:lnTo>
                    <a:pt x="139" y="0"/>
                  </a:lnTo>
                  <a:lnTo>
                    <a:pt x="170" y="2"/>
                  </a:lnTo>
                  <a:lnTo>
                    <a:pt x="205" y="8"/>
                  </a:lnTo>
                  <a:lnTo>
                    <a:pt x="245" y="16"/>
                  </a:lnTo>
                  <a:lnTo>
                    <a:pt x="290" y="28"/>
                  </a:lnTo>
                  <a:lnTo>
                    <a:pt x="283" y="45"/>
                  </a:lnTo>
                  <a:lnTo>
                    <a:pt x="281" y="44"/>
                  </a:lnTo>
                  <a:lnTo>
                    <a:pt x="274" y="42"/>
                  </a:lnTo>
                  <a:lnTo>
                    <a:pt x="263" y="39"/>
                  </a:lnTo>
                  <a:lnTo>
                    <a:pt x="249" y="35"/>
                  </a:lnTo>
                  <a:lnTo>
                    <a:pt x="232" y="31"/>
                  </a:lnTo>
                  <a:lnTo>
                    <a:pt x="212" y="27"/>
                  </a:lnTo>
                  <a:lnTo>
                    <a:pt x="191" y="24"/>
                  </a:lnTo>
                  <a:lnTo>
                    <a:pt x="167" y="22"/>
                  </a:lnTo>
                  <a:lnTo>
                    <a:pt x="144" y="21"/>
                  </a:lnTo>
                  <a:lnTo>
                    <a:pt x="120" y="21"/>
                  </a:lnTo>
                  <a:lnTo>
                    <a:pt x="96" y="23"/>
                  </a:lnTo>
                  <a:lnTo>
                    <a:pt x="74" y="28"/>
                  </a:lnTo>
                  <a:lnTo>
                    <a:pt x="52" y="36"/>
                  </a:lnTo>
                  <a:lnTo>
                    <a:pt x="32" y="46"/>
                  </a:lnTo>
                  <a:lnTo>
                    <a:pt x="15" y="61"/>
                  </a:lnTo>
                  <a:lnTo>
                    <a:pt x="0" y="79"/>
                  </a:lnTo>
                  <a:lnTo>
                    <a:pt x="0" y="5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54" name="Freeform 419"/>
            <p:cNvSpPr>
              <a:spLocks/>
            </p:cNvSpPr>
            <p:nvPr/>
          </p:nvSpPr>
          <p:spPr bwMode="auto">
            <a:xfrm>
              <a:off x="3925" y="3299"/>
              <a:ext cx="32" cy="9"/>
            </a:xfrm>
            <a:custGeom>
              <a:avLst/>
              <a:gdLst>
                <a:gd name="T0" fmla="*/ 0 w 290"/>
                <a:gd name="T1" fmla="*/ 0 h 79"/>
                <a:gd name="T2" fmla="*/ 0 w 290"/>
                <a:gd name="T3" fmla="*/ 0 h 79"/>
                <a:gd name="T4" fmla="*/ 0 w 290"/>
                <a:gd name="T5" fmla="*/ 0 h 79"/>
                <a:gd name="T6" fmla="*/ 0 w 290"/>
                <a:gd name="T7" fmla="*/ 0 h 79"/>
                <a:gd name="T8" fmla="*/ 0 w 290"/>
                <a:gd name="T9" fmla="*/ 0 h 79"/>
                <a:gd name="T10" fmla="*/ 0 w 290"/>
                <a:gd name="T11" fmla="*/ 0 h 79"/>
                <a:gd name="T12" fmla="*/ 0 w 290"/>
                <a:gd name="T13" fmla="*/ 0 h 79"/>
                <a:gd name="T14" fmla="*/ 0 w 290"/>
                <a:gd name="T15" fmla="*/ 0 h 79"/>
                <a:gd name="T16" fmla="*/ 0 w 290"/>
                <a:gd name="T17" fmla="*/ 0 h 79"/>
                <a:gd name="T18" fmla="*/ 0 w 290"/>
                <a:gd name="T19" fmla="*/ 0 h 79"/>
                <a:gd name="T20" fmla="*/ 0 w 290"/>
                <a:gd name="T21" fmla="*/ 0 h 79"/>
                <a:gd name="T22" fmla="*/ 0 w 290"/>
                <a:gd name="T23" fmla="*/ 0 h 79"/>
                <a:gd name="T24" fmla="*/ 0 w 290"/>
                <a:gd name="T25" fmla="*/ 0 h 79"/>
                <a:gd name="T26" fmla="*/ 0 w 290"/>
                <a:gd name="T27" fmla="*/ 0 h 79"/>
                <a:gd name="T28" fmla="*/ 0 w 290"/>
                <a:gd name="T29" fmla="*/ 0 h 79"/>
                <a:gd name="T30" fmla="*/ 0 w 290"/>
                <a:gd name="T31" fmla="*/ 0 h 79"/>
                <a:gd name="T32" fmla="*/ 0 w 290"/>
                <a:gd name="T33" fmla="*/ 0 h 79"/>
                <a:gd name="T34" fmla="*/ 0 w 290"/>
                <a:gd name="T35" fmla="*/ 0 h 79"/>
                <a:gd name="T36" fmla="*/ 0 w 290"/>
                <a:gd name="T37" fmla="*/ 0 h 79"/>
                <a:gd name="T38" fmla="*/ 0 w 290"/>
                <a:gd name="T39" fmla="*/ 0 h 79"/>
                <a:gd name="T40" fmla="*/ 0 w 290"/>
                <a:gd name="T41" fmla="*/ 0 h 79"/>
                <a:gd name="T42" fmla="*/ 0 w 290"/>
                <a:gd name="T43" fmla="*/ 0 h 79"/>
                <a:gd name="T44" fmla="*/ 0 w 290"/>
                <a:gd name="T45" fmla="*/ 0 h 79"/>
                <a:gd name="T46" fmla="*/ 0 w 290"/>
                <a:gd name="T47" fmla="*/ 0 h 79"/>
                <a:gd name="T48" fmla="*/ 0 w 290"/>
                <a:gd name="T49" fmla="*/ 0 h 79"/>
                <a:gd name="T50" fmla="*/ 0 w 290"/>
                <a:gd name="T51" fmla="*/ 0 h 79"/>
                <a:gd name="T52" fmla="*/ 0 w 290"/>
                <a:gd name="T53" fmla="*/ 0 h 79"/>
                <a:gd name="T54" fmla="*/ 0 w 290"/>
                <a:gd name="T55" fmla="*/ 0 h 79"/>
                <a:gd name="T56" fmla="*/ 0 w 290"/>
                <a:gd name="T57" fmla="*/ 0 h 79"/>
                <a:gd name="T58" fmla="*/ 0 w 290"/>
                <a:gd name="T59" fmla="*/ 0 h 79"/>
                <a:gd name="T60" fmla="*/ 0 w 290"/>
                <a:gd name="T61" fmla="*/ 0 h 79"/>
                <a:gd name="T62" fmla="*/ 0 w 290"/>
                <a:gd name="T63" fmla="*/ 0 h 79"/>
                <a:gd name="T64" fmla="*/ 0 w 290"/>
                <a:gd name="T65" fmla="*/ 0 h 79"/>
                <a:gd name="T66" fmla="*/ 0 w 290"/>
                <a:gd name="T67" fmla="*/ 0 h 79"/>
                <a:gd name="T68" fmla="*/ 0 w 290"/>
                <a:gd name="T69" fmla="*/ 0 h 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0"/>
                <a:gd name="T106" fmla="*/ 0 h 79"/>
                <a:gd name="T107" fmla="*/ 290 w 290"/>
                <a:gd name="T108" fmla="*/ 79 h 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0" h="79">
                  <a:moveTo>
                    <a:pt x="0" y="50"/>
                  </a:moveTo>
                  <a:lnTo>
                    <a:pt x="0" y="49"/>
                  </a:lnTo>
                  <a:lnTo>
                    <a:pt x="3" y="46"/>
                  </a:lnTo>
                  <a:lnTo>
                    <a:pt x="6" y="42"/>
                  </a:lnTo>
                  <a:lnTo>
                    <a:pt x="11" y="36"/>
                  </a:lnTo>
                  <a:lnTo>
                    <a:pt x="18" y="30"/>
                  </a:lnTo>
                  <a:lnTo>
                    <a:pt x="26" y="24"/>
                  </a:lnTo>
                  <a:lnTo>
                    <a:pt x="37" y="17"/>
                  </a:lnTo>
                  <a:lnTo>
                    <a:pt x="51" y="11"/>
                  </a:lnTo>
                  <a:lnTo>
                    <a:pt x="69" y="6"/>
                  </a:lnTo>
                  <a:lnTo>
                    <a:pt x="88" y="2"/>
                  </a:lnTo>
                  <a:lnTo>
                    <a:pt x="112" y="0"/>
                  </a:lnTo>
                  <a:lnTo>
                    <a:pt x="139" y="0"/>
                  </a:lnTo>
                  <a:lnTo>
                    <a:pt x="170" y="2"/>
                  </a:lnTo>
                  <a:lnTo>
                    <a:pt x="205" y="7"/>
                  </a:lnTo>
                  <a:lnTo>
                    <a:pt x="245" y="16"/>
                  </a:lnTo>
                  <a:lnTo>
                    <a:pt x="290" y="28"/>
                  </a:lnTo>
                  <a:lnTo>
                    <a:pt x="283" y="44"/>
                  </a:lnTo>
                  <a:lnTo>
                    <a:pt x="281" y="43"/>
                  </a:lnTo>
                  <a:lnTo>
                    <a:pt x="274" y="41"/>
                  </a:lnTo>
                  <a:lnTo>
                    <a:pt x="263" y="38"/>
                  </a:lnTo>
                  <a:lnTo>
                    <a:pt x="249" y="34"/>
                  </a:lnTo>
                  <a:lnTo>
                    <a:pt x="232" y="31"/>
                  </a:lnTo>
                  <a:lnTo>
                    <a:pt x="212" y="27"/>
                  </a:lnTo>
                  <a:lnTo>
                    <a:pt x="191" y="24"/>
                  </a:lnTo>
                  <a:lnTo>
                    <a:pt x="167" y="21"/>
                  </a:lnTo>
                  <a:lnTo>
                    <a:pt x="144" y="20"/>
                  </a:lnTo>
                  <a:lnTo>
                    <a:pt x="120" y="21"/>
                  </a:lnTo>
                  <a:lnTo>
                    <a:pt x="96" y="23"/>
                  </a:lnTo>
                  <a:lnTo>
                    <a:pt x="74" y="28"/>
                  </a:lnTo>
                  <a:lnTo>
                    <a:pt x="52" y="36"/>
                  </a:lnTo>
                  <a:lnTo>
                    <a:pt x="32" y="46"/>
                  </a:lnTo>
                  <a:lnTo>
                    <a:pt x="15" y="61"/>
                  </a:lnTo>
                  <a:lnTo>
                    <a:pt x="0" y="79"/>
                  </a:lnTo>
                  <a:lnTo>
                    <a:pt x="0" y="5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55" name="Freeform 420"/>
            <p:cNvSpPr>
              <a:spLocks/>
            </p:cNvSpPr>
            <p:nvPr/>
          </p:nvSpPr>
          <p:spPr bwMode="auto">
            <a:xfrm>
              <a:off x="3955" y="3289"/>
              <a:ext cx="52" cy="96"/>
            </a:xfrm>
            <a:custGeom>
              <a:avLst/>
              <a:gdLst>
                <a:gd name="T0" fmla="*/ 0 w 469"/>
                <a:gd name="T1" fmla="*/ 0 h 868"/>
                <a:gd name="T2" fmla="*/ 0 w 469"/>
                <a:gd name="T3" fmla="*/ 0 h 868"/>
                <a:gd name="T4" fmla="*/ 0 w 469"/>
                <a:gd name="T5" fmla="*/ 0 h 868"/>
                <a:gd name="T6" fmla="*/ 0 w 469"/>
                <a:gd name="T7" fmla="*/ 0 h 868"/>
                <a:gd name="T8" fmla="*/ 0 w 469"/>
                <a:gd name="T9" fmla="*/ 0 h 868"/>
                <a:gd name="T10" fmla="*/ 0 w 469"/>
                <a:gd name="T11" fmla="*/ 0 h 868"/>
                <a:gd name="T12" fmla="*/ 0 w 469"/>
                <a:gd name="T13" fmla="*/ 0 h 868"/>
                <a:gd name="T14" fmla="*/ 0 w 469"/>
                <a:gd name="T15" fmla="*/ 0 h 868"/>
                <a:gd name="T16" fmla="*/ 0 w 469"/>
                <a:gd name="T17" fmla="*/ 0 h 868"/>
                <a:gd name="T18" fmla="*/ 0 w 469"/>
                <a:gd name="T19" fmla="*/ 0 h 868"/>
                <a:gd name="T20" fmla="*/ 0 w 469"/>
                <a:gd name="T21" fmla="*/ 0 h 868"/>
                <a:gd name="T22" fmla="*/ 0 w 469"/>
                <a:gd name="T23" fmla="*/ 0 h 868"/>
                <a:gd name="T24" fmla="*/ 0 w 469"/>
                <a:gd name="T25" fmla="*/ 0 h 868"/>
                <a:gd name="T26" fmla="*/ 0 w 469"/>
                <a:gd name="T27" fmla="*/ 0 h 868"/>
                <a:gd name="T28" fmla="*/ 0 w 469"/>
                <a:gd name="T29" fmla="*/ 0 h 868"/>
                <a:gd name="T30" fmla="*/ 0 w 469"/>
                <a:gd name="T31" fmla="*/ 0 h 868"/>
                <a:gd name="T32" fmla="*/ 0 w 469"/>
                <a:gd name="T33" fmla="*/ 0 h 868"/>
                <a:gd name="T34" fmla="*/ 0 w 469"/>
                <a:gd name="T35" fmla="*/ 0 h 8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9"/>
                <a:gd name="T55" fmla="*/ 0 h 868"/>
                <a:gd name="T56" fmla="*/ 469 w 469"/>
                <a:gd name="T57" fmla="*/ 868 h 8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9" h="868">
                  <a:moveTo>
                    <a:pt x="0" y="0"/>
                  </a:moveTo>
                  <a:lnTo>
                    <a:pt x="0" y="840"/>
                  </a:lnTo>
                  <a:lnTo>
                    <a:pt x="142" y="868"/>
                  </a:lnTo>
                  <a:lnTo>
                    <a:pt x="136" y="755"/>
                  </a:lnTo>
                  <a:lnTo>
                    <a:pt x="469" y="806"/>
                  </a:lnTo>
                  <a:lnTo>
                    <a:pt x="463" y="761"/>
                  </a:lnTo>
                  <a:lnTo>
                    <a:pt x="232" y="732"/>
                  </a:lnTo>
                  <a:lnTo>
                    <a:pt x="226" y="635"/>
                  </a:lnTo>
                  <a:lnTo>
                    <a:pt x="68" y="635"/>
                  </a:lnTo>
                  <a:lnTo>
                    <a:pt x="64" y="623"/>
                  </a:lnTo>
                  <a:lnTo>
                    <a:pt x="53" y="587"/>
                  </a:lnTo>
                  <a:lnTo>
                    <a:pt x="39" y="530"/>
                  </a:lnTo>
                  <a:lnTo>
                    <a:pt x="25" y="455"/>
                  </a:lnTo>
                  <a:lnTo>
                    <a:pt x="14" y="365"/>
                  </a:lnTo>
                  <a:lnTo>
                    <a:pt x="10" y="262"/>
                  </a:lnTo>
                  <a:lnTo>
                    <a:pt x="19" y="149"/>
                  </a:lnTo>
                  <a:lnTo>
                    <a:pt x="40" y="29"/>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56" name="Freeform 421"/>
            <p:cNvSpPr>
              <a:spLocks/>
            </p:cNvSpPr>
            <p:nvPr/>
          </p:nvSpPr>
          <p:spPr bwMode="auto">
            <a:xfrm>
              <a:off x="3981" y="3267"/>
              <a:ext cx="67" cy="13"/>
            </a:xfrm>
            <a:custGeom>
              <a:avLst/>
              <a:gdLst>
                <a:gd name="T0" fmla="*/ 0 w 604"/>
                <a:gd name="T1" fmla="*/ 0 h 118"/>
                <a:gd name="T2" fmla="*/ 0 w 604"/>
                <a:gd name="T3" fmla="*/ 0 h 118"/>
                <a:gd name="T4" fmla="*/ 0 w 604"/>
                <a:gd name="T5" fmla="*/ 0 h 118"/>
                <a:gd name="T6" fmla="*/ 0 w 604"/>
                <a:gd name="T7" fmla="*/ 0 h 118"/>
                <a:gd name="T8" fmla="*/ 0 w 604"/>
                <a:gd name="T9" fmla="*/ 0 h 118"/>
                <a:gd name="T10" fmla="*/ 0 w 604"/>
                <a:gd name="T11" fmla="*/ 0 h 118"/>
                <a:gd name="T12" fmla="*/ 0 w 604"/>
                <a:gd name="T13" fmla="*/ 0 h 118"/>
                <a:gd name="T14" fmla="*/ 0 w 604"/>
                <a:gd name="T15" fmla="*/ 0 h 118"/>
                <a:gd name="T16" fmla="*/ 0 w 604"/>
                <a:gd name="T17" fmla="*/ 0 h 118"/>
                <a:gd name="T18" fmla="*/ 0 w 604"/>
                <a:gd name="T19" fmla="*/ 0 h 118"/>
                <a:gd name="T20" fmla="*/ 0 w 604"/>
                <a:gd name="T21" fmla="*/ 0 h 118"/>
                <a:gd name="T22" fmla="*/ 0 w 604"/>
                <a:gd name="T23" fmla="*/ 0 h 118"/>
                <a:gd name="T24" fmla="*/ 0 w 604"/>
                <a:gd name="T25" fmla="*/ 0 h 118"/>
                <a:gd name="T26" fmla="*/ 0 w 604"/>
                <a:gd name="T27" fmla="*/ 0 h 118"/>
                <a:gd name="T28" fmla="*/ 0 w 604"/>
                <a:gd name="T29" fmla="*/ 0 h 118"/>
                <a:gd name="T30" fmla="*/ 0 w 604"/>
                <a:gd name="T31" fmla="*/ 0 h 118"/>
                <a:gd name="T32" fmla="*/ 0 w 604"/>
                <a:gd name="T33" fmla="*/ 0 h 118"/>
                <a:gd name="T34" fmla="*/ 0 w 604"/>
                <a:gd name="T35" fmla="*/ 0 h 118"/>
                <a:gd name="T36" fmla="*/ 0 w 604"/>
                <a:gd name="T37" fmla="*/ 0 h 118"/>
                <a:gd name="T38" fmla="*/ 0 w 604"/>
                <a:gd name="T39" fmla="*/ 0 h 118"/>
                <a:gd name="T40" fmla="*/ 0 w 604"/>
                <a:gd name="T41" fmla="*/ 0 h 118"/>
                <a:gd name="T42" fmla="*/ 0 w 604"/>
                <a:gd name="T43" fmla="*/ 0 h 118"/>
                <a:gd name="T44" fmla="*/ 0 w 604"/>
                <a:gd name="T45" fmla="*/ 0 h 118"/>
                <a:gd name="T46" fmla="*/ 0 w 604"/>
                <a:gd name="T47" fmla="*/ 0 h 118"/>
                <a:gd name="T48" fmla="*/ 0 w 604"/>
                <a:gd name="T49" fmla="*/ 0 h 118"/>
                <a:gd name="T50" fmla="*/ 0 w 604"/>
                <a:gd name="T51" fmla="*/ 0 h 118"/>
                <a:gd name="T52" fmla="*/ 0 w 604"/>
                <a:gd name="T53" fmla="*/ 0 h 118"/>
                <a:gd name="T54" fmla="*/ 0 w 604"/>
                <a:gd name="T55" fmla="*/ 0 h 118"/>
                <a:gd name="T56" fmla="*/ 0 w 604"/>
                <a:gd name="T57" fmla="*/ 0 h 118"/>
                <a:gd name="T58" fmla="*/ 0 w 604"/>
                <a:gd name="T59" fmla="*/ 0 h 118"/>
                <a:gd name="T60" fmla="*/ 0 w 604"/>
                <a:gd name="T61" fmla="*/ 0 h 118"/>
                <a:gd name="T62" fmla="*/ 0 w 604"/>
                <a:gd name="T63" fmla="*/ 0 h 118"/>
                <a:gd name="T64" fmla="*/ 0 w 604"/>
                <a:gd name="T65" fmla="*/ 0 h 118"/>
                <a:gd name="T66" fmla="*/ 0 w 604"/>
                <a:gd name="T67" fmla="*/ 0 h 118"/>
                <a:gd name="T68" fmla="*/ 0 w 604"/>
                <a:gd name="T69" fmla="*/ 0 h 1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118"/>
                <a:gd name="T107" fmla="*/ 604 w 604"/>
                <a:gd name="T108" fmla="*/ 118 h 11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118">
                  <a:moveTo>
                    <a:pt x="0" y="118"/>
                  </a:moveTo>
                  <a:lnTo>
                    <a:pt x="3" y="117"/>
                  </a:lnTo>
                  <a:lnTo>
                    <a:pt x="14" y="113"/>
                  </a:lnTo>
                  <a:lnTo>
                    <a:pt x="29" y="108"/>
                  </a:lnTo>
                  <a:lnTo>
                    <a:pt x="50" y="101"/>
                  </a:lnTo>
                  <a:lnTo>
                    <a:pt x="77" y="93"/>
                  </a:lnTo>
                  <a:lnTo>
                    <a:pt x="107" y="85"/>
                  </a:lnTo>
                  <a:lnTo>
                    <a:pt x="143" y="76"/>
                  </a:lnTo>
                  <a:lnTo>
                    <a:pt x="181" y="69"/>
                  </a:lnTo>
                  <a:lnTo>
                    <a:pt x="224" y="62"/>
                  </a:lnTo>
                  <a:lnTo>
                    <a:pt x="270" y="57"/>
                  </a:lnTo>
                  <a:lnTo>
                    <a:pt x="319" y="53"/>
                  </a:lnTo>
                  <a:lnTo>
                    <a:pt x="369" y="52"/>
                  </a:lnTo>
                  <a:lnTo>
                    <a:pt x="422" y="53"/>
                  </a:lnTo>
                  <a:lnTo>
                    <a:pt x="476" y="58"/>
                  </a:lnTo>
                  <a:lnTo>
                    <a:pt x="531" y="66"/>
                  </a:lnTo>
                  <a:lnTo>
                    <a:pt x="587" y="78"/>
                  </a:lnTo>
                  <a:lnTo>
                    <a:pt x="604" y="0"/>
                  </a:lnTo>
                  <a:lnTo>
                    <a:pt x="600" y="0"/>
                  </a:lnTo>
                  <a:lnTo>
                    <a:pt x="587" y="0"/>
                  </a:lnTo>
                  <a:lnTo>
                    <a:pt x="566" y="0"/>
                  </a:lnTo>
                  <a:lnTo>
                    <a:pt x="540" y="1"/>
                  </a:lnTo>
                  <a:lnTo>
                    <a:pt x="507" y="2"/>
                  </a:lnTo>
                  <a:lnTo>
                    <a:pt x="470" y="3"/>
                  </a:lnTo>
                  <a:lnTo>
                    <a:pt x="428" y="6"/>
                  </a:lnTo>
                  <a:lnTo>
                    <a:pt x="383" y="8"/>
                  </a:lnTo>
                  <a:lnTo>
                    <a:pt x="335" y="12"/>
                  </a:lnTo>
                  <a:lnTo>
                    <a:pt x="285" y="16"/>
                  </a:lnTo>
                  <a:lnTo>
                    <a:pt x="235" y="21"/>
                  </a:lnTo>
                  <a:lnTo>
                    <a:pt x="186" y="28"/>
                  </a:lnTo>
                  <a:lnTo>
                    <a:pt x="136" y="36"/>
                  </a:lnTo>
                  <a:lnTo>
                    <a:pt x="88" y="45"/>
                  </a:lnTo>
                  <a:lnTo>
                    <a:pt x="42" y="55"/>
                  </a:lnTo>
                  <a:lnTo>
                    <a:pt x="0" y="67"/>
                  </a:lnTo>
                  <a:lnTo>
                    <a:pt x="0" y="11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57" name="Freeform 422"/>
            <p:cNvSpPr>
              <a:spLocks/>
            </p:cNvSpPr>
            <p:nvPr/>
          </p:nvSpPr>
          <p:spPr bwMode="auto">
            <a:xfrm>
              <a:off x="3942" y="3387"/>
              <a:ext cx="113" cy="38"/>
            </a:xfrm>
            <a:custGeom>
              <a:avLst/>
              <a:gdLst>
                <a:gd name="T0" fmla="*/ 0 w 1017"/>
                <a:gd name="T1" fmla="*/ 0 h 337"/>
                <a:gd name="T2" fmla="*/ 0 w 1017"/>
                <a:gd name="T3" fmla="*/ 0 h 337"/>
                <a:gd name="T4" fmla="*/ 0 w 1017"/>
                <a:gd name="T5" fmla="*/ 0 h 337"/>
                <a:gd name="T6" fmla="*/ 0 w 1017"/>
                <a:gd name="T7" fmla="*/ 0 h 337"/>
                <a:gd name="T8" fmla="*/ 0 w 1017"/>
                <a:gd name="T9" fmla="*/ 0 h 337"/>
                <a:gd name="T10" fmla="*/ 0 w 1017"/>
                <a:gd name="T11" fmla="*/ 0 h 337"/>
                <a:gd name="T12" fmla="*/ 0 w 1017"/>
                <a:gd name="T13" fmla="*/ 0 h 337"/>
                <a:gd name="T14" fmla="*/ 0 w 1017"/>
                <a:gd name="T15" fmla="*/ 0 h 337"/>
                <a:gd name="T16" fmla="*/ 0 w 1017"/>
                <a:gd name="T17" fmla="*/ 0 h 337"/>
                <a:gd name="T18" fmla="*/ 0 w 1017"/>
                <a:gd name="T19" fmla="*/ 0 h 337"/>
                <a:gd name="T20" fmla="*/ 0 w 1017"/>
                <a:gd name="T21" fmla="*/ 0 h 337"/>
                <a:gd name="T22" fmla="*/ 0 w 1017"/>
                <a:gd name="T23" fmla="*/ 0 h 337"/>
                <a:gd name="T24" fmla="*/ 0 w 1017"/>
                <a:gd name="T25" fmla="*/ 0 h 337"/>
                <a:gd name="T26" fmla="*/ 0 w 1017"/>
                <a:gd name="T27" fmla="*/ 0 h 337"/>
                <a:gd name="T28" fmla="*/ 0 w 1017"/>
                <a:gd name="T29" fmla="*/ 0 h 337"/>
                <a:gd name="T30" fmla="*/ 0 w 1017"/>
                <a:gd name="T31" fmla="*/ 0 h 337"/>
                <a:gd name="T32" fmla="*/ 0 w 1017"/>
                <a:gd name="T33" fmla="*/ 0 h 337"/>
                <a:gd name="T34" fmla="*/ 0 w 1017"/>
                <a:gd name="T35" fmla="*/ 0 h 337"/>
                <a:gd name="T36" fmla="*/ 0 w 1017"/>
                <a:gd name="T37" fmla="*/ 0 h 337"/>
                <a:gd name="T38" fmla="*/ 0 w 1017"/>
                <a:gd name="T39" fmla="*/ 0 h 337"/>
                <a:gd name="T40" fmla="*/ 0 w 1017"/>
                <a:gd name="T41" fmla="*/ 0 h 337"/>
                <a:gd name="T42" fmla="*/ 0 w 1017"/>
                <a:gd name="T43" fmla="*/ 0 h 337"/>
                <a:gd name="T44" fmla="*/ 0 w 1017"/>
                <a:gd name="T45" fmla="*/ 0 h 337"/>
                <a:gd name="T46" fmla="*/ 0 w 1017"/>
                <a:gd name="T47" fmla="*/ 0 h 337"/>
                <a:gd name="T48" fmla="*/ 0 w 1017"/>
                <a:gd name="T49" fmla="*/ 0 h 337"/>
                <a:gd name="T50" fmla="*/ 0 w 1017"/>
                <a:gd name="T51" fmla="*/ 0 h 337"/>
                <a:gd name="T52" fmla="*/ 0 w 1017"/>
                <a:gd name="T53" fmla="*/ 0 h 337"/>
                <a:gd name="T54" fmla="*/ 0 w 1017"/>
                <a:gd name="T55" fmla="*/ 0 h 337"/>
                <a:gd name="T56" fmla="*/ 0 w 1017"/>
                <a:gd name="T57" fmla="*/ 0 h 337"/>
                <a:gd name="T58" fmla="*/ 0 w 1017"/>
                <a:gd name="T59" fmla="*/ 0 h 337"/>
                <a:gd name="T60" fmla="*/ 0 w 1017"/>
                <a:gd name="T61" fmla="*/ 0 h 337"/>
                <a:gd name="T62" fmla="*/ 0 w 1017"/>
                <a:gd name="T63" fmla="*/ 0 h 337"/>
                <a:gd name="T64" fmla="*/ 0 w 1017"/>
                <a:gd name="T65" fmla="*/ 0 h 337"/>
                <a:gd name="T66" fmla="*/ 0 w 1017"/>
                <a:gd name="T67" fmla="*/ 0 h 337"/>
                <a:gd name="T68" fmla="*/ 0 w 1017"/>
                <a:gd name="T69" fmla="*/ 0 h 337"/>
                <a:gd name="T70" fmla="*/ 0 w 1017"/>
                <a:gd name="T71" fmla="*/ 0 h 337"/>
                <a:gd name="T72" fmla="*/ 0 w 1017"/>
                <a:gd name="T73" fmla="*/ 0 h 337"/>
                <a:gd name="T74" fmla="*/ 0 w 1017"/>
                <a:gd name="T75" fmla="*/ 0 h 337"/>
                <a:gd name="T76" fmla="*/ 0 w 1017"/>
                <a:gd name="T77" fmla="*/ 0 h 3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7"/>
                <a:gd name="T118" fmla="*/ 0 h 337"/>
                <a:gd name="T119" fmla="*/ 1017 w 1017"/>
                <a:gd name="T120" fmla="*/ 337 h 33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7" h="337">
                  <a:moveTo>
                    <a:pt x="430" y="326"/>
                  </a:moveTo>
                  <a:lnTo>
                    <a:pt x="432" y="325"/>
                  </a:lnTo>
                  <a:lnTo>
                    <a:pt x="438" y="323"/>
                  </a:lnTo>
                  <a:lnTo>
                    <a:pt x="447" y="319"/>
                  </a:lnTo>
                  <a:lnTo>
                    <a:pt x="459" y="314"/>
                  </a:lnTo>
                  <a:lnTo>
                    <a:pt x="474" y="308"/>
                  </a:lnTo>
                  <a:lnTo>
                    <a:pt x="491" y="301"/>
                  </a:lnTo>
                  <a:lnTo>
                    <a:pt x="509" y="291"/>
                  </a:lnTo>
                  <a:lnTo>
                    <a:pt x="528" y="282"/>
                  </a:lnTo>
                  <a:lnTo>
                    <a:pt x="549" y="272"/>
                  </a:lnTo>
                  <a:lnTo>
                    <a:pt x="568" y="260"/>
                  </a:lnTo>
                  <a:lnTo>
                    <a:pt x="587" y="248"/>
                  </a:lnTo>
                  <a:lnTo>
                    <a:pt x="606" y="235"/>
                  </a:lnTo>
                  <a:lnTo>
                    <a:pt x="623" y="222"/>
                  </a:lnTo>
                  <a:lnTo>
                    <a:pt x="638" y="208"/>
                  </a:lnTo>
                  <a:lnTo>
                    <a:pt x="651" y="193"/>
                  </a:lnTo>
                  <a:lnTo>
                    <a:pt x="662" y="179"/>
                  </a:lnTo>
                  <a:lnTo>
                    <a:pt x="0" y="17"/>
                  </a:lnTo>
                  <a:lnTo>
                    <a:pt x="51" y="0"/>
                  </a:lnTo>
                  <a:lnTo>
                    <a:pt x="1017" y="237"/>
                  </a:lnTo>
                  <a:lnTo>
                    <a:pt x="977" y="260"/>
                  </a:lnTo>
                  <a:lnTo>
                    <a:pt x="698" y="188"/>
                  </a:lnTo>
                  <a:lnTo>
                    <a:pt x="697" y="189"/>
                  </a:lnTo>
                  <a:lnTo>
                    <a:pt x="695" y="192"/>
                  </a:lnTo>
                  <a:lnTo>
                    <a:pt x="691" y="196"/>
                  </a:lnTo>
                  <a:lnTo>
                    <a:pt x="685" y="202"/>
                  </a:lnTo>
                  <a:lnTo>
                    <a:pt x="678" y="211"/>
                  </a:lnTo>
                  <a:lnTo>
                    <a:pt x="668" y="219"/>
                  </a:lnTo>
                  <a:lnTo>
                    <a:pt x="657" y="229"/>
                  </a:lnTo>
                  <a:lnTo>
                    <a:pt x="642" y="239"/>
                  </a:lnTo>
                  <a:lnTo>
                    <a:pt x="626" y="250"/>
                  </a:lnTo>
                  <a:lnTo>
                    <a:pt x="609" y="263"/>
                  </a:lnTo>
                  <a:lnTo>
                    <a:pt x="587" y="275"/>
                  </a:lnTo>
                  <a:lnTo>
                    <a:pt x="565" y="287"/>
                  </a:lnTo>
                  <a:lnTo>
                    <a:pt x="540" y="301"/>
                  </a:lnTo>
                  <a:lnTo>
                    <a:pt x="511" y="313"/>
                  </a:lnTo>
                  <a:lnTo>
                    <a:pt x="480" y="325"/>
                  </a:lnTo>
                  <a:lnTo>
                    <a:pt x="447" y="337"/>
                  </a:lnTo>
                  <a:lnTo>
                    <a:pt x="430" y="32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58" name="Freeform 423"/>
            <p:cNvSpPr>
              <a:spLocks/>
            </p:cNvSpPr>
            <p:nvPr/>
          </p:nvSpPr>
          <p:spPr bwMode="auto">
            <a:xfrm>
              <a:off x="3918" y="3397"/>
              <a:ext cx="116" cy="34"/>
            </a:xfrm>
            <a:custGeom>
              <a:avLst/>
              <a:gdLst>
                <a:gd name="T0" fmla="*/ 0 w 1036"/>
                <a:gd name="T1" fmla="*/ 0 h 303"/>
                <a:gd name="T2" fmla="*/ 0 w 1036"/>
                <a:gd name="T3" fmla="*/ 0 h 303"/>
                <a:gd name="T4" fmla="*/ 0 w 1036"/>
                <a:gd name="T5" fmla="*/ 0 h 303"/>
                <a:gd name="T6" fmla="*/ 0 w 1036"/>
                <a:gd name="T7" fmla="*/ 0 h 303"/>
                <a:gd name="T8" fmla="*/ 0 w 1036"/>
                <a:gd name="T9" fmla="*/ 0 h 303"/>
                <a:gd name="T10" fmla="*/ 0 60000 65536"/>
                <a:gd name="T11" fmla="*/ 0 60000 65536"/>
                <a:gd name="T12" fmla="*/ 0 60000 65536"/>
                <a:gd name="T13" fmla="*/ 0 60000 65536"/>
                <a:gd name="T14" fmla="*/ 0 60000 65536"/>
                <a:gd name="T15" fmla="*/ 0 w 1036"/>
                <a:gd name="T16" fmla="*/ 0 h 303"/>
                <a:gd name="T17" fmla="*/ 1036 w 1036"/>
                <a:gd name="T18" fmla="*/ 303 h 303"/>
              </a:gdLst>
              <a:ahLst/>
              <a:cxnLst>
                <a:cxn ang="T10">
                  <a:pos x="T0" y="T1"/>
                </a:cxn>
                <a:cxn ang="T11">
                  <a:pos x="T2" y="T3"/>
                </a:cxn>
                <a:cxn ang="T12">
                  <a:pos x="T4" y="T5"/>
                </a:cxn>
                <a:cxn ang="T13">
                  <a:pos x="T6" y="T7"/>
                </a:cxn>
                <a:cxn ang="T14">
                  <a:pos x="T8" y="T9"/>
                </a:cxn>
              </a:cxnLst>
              <a:rect l="T15" t="T16" r="T17" b="T18"/>
              <a:pathLst>
                <a:path w="1036" h="303">
                  <a:moveTo>
                    <a:pt x="0" y="0"/>
                  </a:moveTo>
                  <a:lnTo>
                    <a:pt x="1013" y="303"/>
                  </a:lnTo>
                  <a:lnTo>
                    <a:pt x="1036" y="303"/>
                  </a:lnTo>
                  <a:lnTo>
                    <a:pt x="31" y="0"/>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59" name="Freeform 424"/>
            <p:cNvSpPr>
              <a:spLocks/>
            </p:cNvSpPr>
            <p:nvPr/>
          </p:nvSpPr>
          <p:spPr bwMode="auto">
            <a:xfrm>
              <a:off x="3938" y="3393"/>
              <a:ext cx="113" cy="30"/>
            </a:xfrm>
            <a:custGeom>
              <a:avLst/>
              <a:gdLst>
                <a:gd name="T0" fmla="*/ 0 w 1023"/>
                <a:gd name="T1" fmla="*/ 0 h 270"/>
                <a:gd name="T2" fmla="*/ 0 w 1023"/>
                <a:gd name="T3" fmla="*/ 0 h 270"/>
                <a:gd name="T4" fmla="*/ 0 w 1023"/>
                <a:gd name="T5" fmla="*/ 0 h 270"/>
                <a:gd name="T6" fmla="*/ 0 w 1023"/>
                <a:gd name="T7" fmla="*/ 0 h 270"/>
                <a:gd name="T8" fmla="*/ 0 w 1023"/>
                <a:gd name="T9" fmla="*/ 0 h 270"/>
                <a:gd name="T10" fmla="*/ 0 60000 65536"/>
                <a:gd name="T11" fmla="*/ 0 60000 65536"/>
                <a:gd name="T12" fmla="*/ 0 60000 65536"/>
                <a:gd name="T13" fmla="*/ 0 60000 65536"/>
                <a:gd name="T14" fmla="*/ 0 60000 65536"/>
                <a:gd name="T15" fmla="*/ 0 w 1023"/>
                <a:gd name="T16" fmla="*/ 0 h 270"/>
                <a:gd name="T17" fmla="*/ 1023 w 1023"/>
                <a:gd name="T18" fmla="*/ 270 h 270"/>
              </a:gdLst>
              <a:ahLst/>
              <a:cxnLst>
                <a:cxn ang="T10">
                  <a:pos x="T0" y="T1"/>
                </a:cxn>
                <a:cxn ang="T11">
                  <a:pos x="T2" y="T3"/>
                </a:cxn>
                <a:cxn ang="T12">
                  <a:pos x="T4" y="T5"/>
                </a:cxn>
                <a:cxn ang="T13">
                  <a:pos x="T6" y="T7"/>
                </a:cxn>
                <a:cxn ang="T14">
                  <a:pos x="T8" y="T9"/>
                </a:cxn>
              </a:cxnLst>
              <a:rect l="T15" t="T16" r="T17" b="T18"/>
              <a:pathLst>
                <a:path w="1023" h="270">
                  <a:moveTo>
                    <a:pt x="0" y="1"/>
                  </a:moveTo>
                  <a:lnTo>
                    <a:pt x="1001" y="270"/>
                  </a:lnTo>
                  <a:lnTo>
                    <a:pt x="1023" y="269"/>
                  </a:lnTo>
                  <a:lnTo>
                    <a:pt x="31" y="0"/>
                  </a:lnTo>
                  <a:lnTo>
                    <a:pt x="0" y="1"/>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60" name="Freeform 425"/>
            <p:cNvSpPr>
              <a:spLocks/>
            </p:cNvSpPr>
            <p:nvPr/>
          </p:nvSpPr>
          <p:spPr bwMode="auto">
            <a:xfrm>
              <a:off x="3929" y="3394"/>
              <a:ext cx="114" cy="33"/>
            </a:xfrm>
            <a:custGeom>
              <a:avLst/>
              <a:gdLst>
                <a:gd name="T0" fmla="*/ 0 w 1028"/>
                <a:gd name="T1" fmla="*/ 0 h 299"/>
                <a:gd name="T2" fmla="*/ 0 w 1028"/>
                <a:gd name="T3" fmla="*/ 0 h 299"/>
                <a:gd name="T4" fmla="*/ 0 w 1028"/>
                <a:gd name="T5" fmla="*/ 0 h 299"/>
                <a:gd name="T6" fmla="*/ 0 w 1028"/>
                <a:gd name="T7" fmla="*/ 0 h 299"/>
                <a:gd name="T8" fmla="*/ 0 w 1028"/>
                <a:gd name="T9" fmla="*/ 0 h 299"/>
                <a:gd name="T10" fmla="*/ 0 60000 65536"/>
                <a:gd name="T11" fmla="*/ 0 60000 65536"/>
                <a:gd name="T12" fmla="*/ 0 60000 65536"/>
                <a:gd name="T13" fmla="*/ 0 60000 65536"/>
                <a:gd name="T14" fmla="*/ 0 60000 65536"/>
                <a:gd name="T15" fmla="*/ 0 w 1028"/>
                <a:gd name="T16" fmla="*/ 0 h 299"/>
                <a:gd name="T17" fmla="*/ 1028 w 1028"/>
                <a:gd name="T18" fmla="*/ 299 h 299"/>
              </a:gdLst>
              <a:ahLst/>
              <a:cxnLst>
                <a:cxn ang="T10">
                  <a:pos x="T0" y="T1"/>
                </a:cxn>
                <a:cxn ang="T11">
                  <a:pos x="T2" y="T3"/>
                </a:cxn>
                <a:cxn ang="T12">
                  <a:pos x="T4" y="T5"/>
                </a:cxn>
                <a:cxn ang="T13">
                  <a:pos x="T6" y="T7"/>
                </a:cxn>
                <a:cxn ang="T14">
                  <a:pos x="T8" y="T9"/>
                </a:cxn>
              </a:cxnLst>
              <a:rect l="T15" t="T16" r="T17" b="T18"/>
              <a:pathLst>
                <a:path w="1028" h="299">
                  <a:moveTo>
                    <a:pt x="0" y="0"/>
                  </a:moveTo>
                  <a:lnTo>
                    <a:pt x="1009" y="299"/>
                  </a:lnTo>
                  <a:lnTo>
                    <a:pt x="1028" y="292"/>
                  </a:lnTo>
                  <a:lnTo>
                    <a:pt x="30" y="0"/>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38082" name="Group 426"/>
          <p:cNvGrpSpPr>
            <a:grpSpLocks/>
          </p:cNvGrpSpPr>
          <p:nvPr/>
        </p:nvGrpSpPr>
        <p:grpSpPr bwMode="auto">
          <a:xfrm>
            <a:off x="5424488" y="4926013"/>
            <a:ext cx="338137" cy="282575"/>
            <a:chOff x="3899" y="3264"/>
            <a:chExt cx="213" cy="178"/>
          </a:xfrm>
        </p:grpSpPr>
        <p:sp>
          <p:nvSpPr>
            <p:cNvPr id="38283" name="Freeform 427"/>
            <p:cNvSpPr>
              <a:spLocks/>
            </p:cNvSpPr>
            <p:nvPr/>
          </p:nvSpPr>
          <p:spPr bwMode="auto">
            <a:xfrm>
              <a:off x="3899" y="3264"/>
              <a:ext cx="213" cy="178"/>
            </a:xfrm>
            <a:custGeom>
              <a:avLst/>
              <a:gdLst>
                <a:gd name="T0" fmla="*/ 0 w 1913"/>
                <a:gd name="T1" fmla="*/ 0 h 1606"/>
                <a:gd name="T2" fmla="*/ 0 w 1913"/>
                <a:gd name="T3" fmla="*/ 0 h 1606"/>
                <a:gd name="T4" fmla="*/ 0 w 1913"/>
                <a:gd name="T5" fmla="*/ 0 h 1606"/>
                <a:gd name="T6" fmla="*/ 0 w 1913"/>
                <a:gd name="T7" fmla="*/ 0 h 1606"/>
                <a:gd name="T8" fmla="*/ 0 w 1913"/>
                <a:gd name="T9" fmla="*/ 0 h 1606"/>
                <a:gd name="T10" fmla="*/ 0 w 1913"/>
                <a:gd name="T11" fmla="*/ 0 h 1606"/>
                <a:gd name="T12" fmla="*/ 0 w 1913"/>
                <a:gd name="T13" fmla="*/ 0 h 1606"/>
                <a:gd name="T14" fmla="*/ 0 w 1913"/>
                <a:gd name="T15" fmla="*/ 0 h 1606"/>
                <a:gd name="T16" fmla="*/ 0 w 1913"/>
                <a:gd name="T17" fmla="*/ 0 h 1606"/>
                <a:gd name="T18" fmla="*/ 0 w 1913"/>
                <a:gd name="T19" fmla="*/ 0 h 1606"/>
                <a:gd name="T20" fmla="*/ 0 w 1913"/>
                <a:gd name="T21" fmla="*/ 0 h 1606"/>
                <a:gd name="T22" fmla="*/ 0 w 1913"/>
                <a:gd name="T23" fmla="*/ 0 h 1606"/>
                <a:gd name="T24" fmla="*/ 0 w 1913"/>
                <a:gd name="T25" fmla="*/ 0 h 1606"/>
                <a:gd name="T26" fmla="*/ 0 w 1913"/>
                <a:gd name="T27" fmla="*/ 0 h 1606"/>
                <a:gd name="T28" fmla="*/ 0 w 1913"/>
                <a:gd name="T29" fmla="*/ 0 h 1606"/>
                <a:gd name="T30" fmla="*/ 0 w 1913"/>
                <a:gd name="T31" fmla="*/ 0 h 1606"/>
                <a:gd name="T32" fmla="*/ 0 w 1913"/>
                <a:gd name="T33" fmla="*/ 0 h 1606"/>
                <a:gd name="T34" fmla="*/ 0 w 1913"/>
                <a:gd name="T35" fmla="*/ 0 h 1606"/>
                <a:gd name="T36" fmla="*/ 0 w 1913"/>
                <a:gd name="T37" fmla="*/ 0 h 1606"/>
                <a:gd name="T38" fmla="*/ 0 w 1913"/>
                <a:gd name="T39" fmla="*/ 0 h 1606"/>
                <a:gd name="T40" fmla="*/ 0 w 1913"/>
                <a:gd name="T41" fmla="*/ 0 h 1606"/>
                <a:gd name="T42" fmla="*/ 0 w 1913"/>
                <a:gd name="T43" fmla="*/ 0 h 1606"/>
                <a:gd name="T44" fmla="*/ 0 w 1913"/>
                <a:gd name="T45" fmla="*/ 0 h 1606"/>
                <a:gd name="T46" fmla="*/ 0 w 1913"/>
                <a:gd name="T47" fmla="*/ 0 h 1606"/>
                <a:gd name="T48" fmla="*/ 0 w 1913"/>
                <a:gd name="T49" fmla="*/ 0 h 1606"/>
                <a:gd name="T50" fmla="*/ 0 w 1913"/>
                <a:gd name="T51" fmla="*/ 0 h 1606"/>
                <a:gd name="T52" fmla="*/ 0 w 1913"/>
                <a:gd name="T53" fmla="*/ 0 h 1606"/>
                <a:gd name="T54" fmla="*/ 0 w 1913"/>
                <a:gd name="T55" fmla="*/ 0 h 1606"/>
                <a:gd name="T56" fmla="*/ 0 w 1913"/>
                <a:gd name="T57" fmla="*/ 0 h 1606"/>
                <a:gd name="T58" fmla="*/ 0 w 1913"/>
                <a:gd name="T59" fmla="*/ 0 h 1606"/>
                <a:gd name="T60" fmla="*/ 0 w 1913"/>
                <a:gd name="T61" fmla="*/ 0 h 1606"/>
                <a:gd name="T62" fmla="*/ 0 w 1913"/>
                <a:gd name="T63" fmla="*/ 0 h 1606"/>
                <a:gd name="T64" fmla="*/ 0 w 1913"/>
                <a:gd name="T65" fmla="*/ 0 h 1606"/>
                <a:gd name="T66" fmla="*/ 0 w 1913"/>
                <a:gd name="T67" fmla="*/ 0 h 1606"/>
                <a:gd name="T68" fmla="*/ 0 w 1913"/>
                <a:gd name="T69" fmla="*/ 0 h 1606"/>
                <a:gd name="T70" fmla="*/ 0 w 1913"/>
                <a:gd name="T71" fmla="*/ 0 h 1606"/>
                <a:gd name="T72" fmla="*/ 0 w 1913"/>
                <a:gd name="T73" fmla="*/ 0 h 1606"/>
                <a:gd name="T74" fmla="*/ 0 w 1913"/>
                <a:gd name="T75" fmla="*/ 0 h 1606"/>
                <a:gd name="T76" fmla="*/ 0 w 1913"/>
                <a:gd name="T77" fmla="*/ 0 h 160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13"/>
                <a:gd name="T118" fmla="*/ 0 h 1606"/>
                <a:gd name="T119" fmla="*/ 1913 w 1913"/>
                <a:gd name="T120" fmla="*/ 1606 h 160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13" h="1606">
                  <a:moveTo>
                    <a:pt x="518" y="213"/>
                  </a:moveTo>
                  <a:lnTo>
                    <a:pt x="539" y="115"/>
                  </a:lnTo>
                  <a:lnTo>
                    <a:pt x="540" y="115"/>
                  </a:lnTo>
                  <a:lnTo>
                    <a:pt x="544" y="114"/>
                  </a:lnTo>
                  <a:lnTo>
                    <a:pt x="549" y="112"/>
                  </a:lnTo>
                  <a:lnTo>
                    <a:pt x="555" y="110"/>
                  </a:lnTo>
                  <a:lnTo>
                    <a:pt x="564" y="107"/>
                  </a:lnTo>
                  <a:lnTo>
                    <a:pt x="574" y="103"/>
                  </a:lnTo>
                  <a:lnTo>
                    <a:pt x="586" y="100"/>
                  </a:lnTo>
                  <a:lnTo>
                    <a:pt x="602" y="95"/>
                  </a:lnTo>
                  <a:lnTo>
                    <a:pt x="618" y="90"/>
                  </a:lnTo>
                  <a:lnTo>
                    <a:pt x="636" y="85"/>
                  </a:lnTo>
                  <a:lnTo>
                    <a:pt x="656" y="80"/>
                  </a:lnTo>
                  <a:lnTo>
                    <a:pt x="679" y="75"/>
                  </a:lnTo>
                  <a:lnTo>
                    <a:pt x="703" y="70"/>
                  </a:lnTo>
                  <a:lnTo>
                    <a:pt x="730" y="64"/>
                  </a:lnTo>
                  <a:lnTo>
                    <a:pt x="758" y="58"/>
                  </a:lnTo>
                  <a:lnTo>
                    <a:pt x="789" y="52"/>
                  </a:lnTo>
                  <a:lnTo>
                    <a:pt x="820" y="46"/>
                  </a:lnTo>
                  <a:lnTo>
                    <a:pt x="855" y="41"/>
                  </a:lnTo>
                  <a:lnTo>
                    <a:pt x="892" y="36"/>
                  </a:lnTo>
                  <a:lnTo>
                    <a:pt x="929" y="31"/>
                  </a:lnTo>
                  <a:lnTo>
                    <a:pt x="970" y="26"/>
                  </a:lnTo>
                  <a:lnTo>
                    <a:pt x="1013" y="21"/>
                  </a:lnTo>
                  <a:lnTo>
                    <a:pt x="1056" y="17"/>
                  </a:lnTo>
                  <a:lnTo>
                    <a:pt x="1103" y="13"/>
                  </a:lnTo>
                  <a:lnTo>
                    <a:pt x="1152" y="10"/>
                  </a:lnTo>
                  <a:lnTo>
                    <a:pt x="1202" y="6"/>
                  </a:lnTo>
                  <a:lnTo>
                    <a:pt x="1255" y="3"/>
                  </a:lnTo>
                  <a:lnTo>
                    <a:pt x="1309" y="1"/>
                  </a:lnTo>
                  <a:lnTo>
                    <a:pt x="1366" y="0"/>
                  </a:lnTo>
                  <a:lnTo>
                    <a:pt x="1425" y="0"/>
                  </a:lnTo>
                  <a:lnTo>
                    <a:pt x="1485" y="0"/>
                  </a:lnTo>
                  <a:lnTo>
                    <a:pt x="1548" y="1"/>
                  </a:lnTo>
                  <a:lnTo>
                    <a:pt x="1616" y="39"/>
                  </a:lnTo>
                  <a:lnTo>
                    <a:pt x="1601" y="221"/>
                  </a:lnTo>
                  <a:lnTo>
                    <a:pt x="1606" y="223"/>
                  </a:lnTo>
                  <a:lnTo>
                    <a:pt x="1620" y="230"/>
                  </a:lnTo>
                  <a:lnTo>
                    <a:pt x="1640" y="243"/>
                  </a:lnTo>
                  <a:lnTo>
                    <a:pt x="1663" y="260"/>
                  </a:lnTo>
                  <a:lnTo>
                    <a:pt x="1688" y="284"/>
                  </a:lnTo>
                  <a:lnTo>
                    <a:pt x="1709" y="312"/>
                  </a:lnTo>
                  <a:lnTo>
                    <a:pt x="1726" y="347"/>
                  </a:lnTo>
                  <a:lnTo>
                    <a:pt x="1736" y="388"/>
                  </a:lnTo>
                  <a:lnTo>
                    <a:pt x="1891" y="528"/>
                  </a:lnTo>
                  <a:lnTo>
                    <a:pt x="1849" y="898"/>
                  </a:lnTo>
                  <a:lnTo>
                    <a:pt x="1601" y="1023"/>
                  </a:lnTo>
                  <a:lnTo>
                    <a:pt x="1895" y="1110"/>
                  </a:lnTo>
                  <a:lnTo>
                    <a:pt x="1897" y="1114"/>
                  </a:lnTo>
                  <a:lnTo>
                    <a:pt x="1902" y="1125"/>
                  </a:lnTo>
                  <a:lnTo>
                    <a:pt x="1907" y="1143"/>
                  </a:lnTo>
                  <a:lnTo>
                    <a:pt x="1912" y="1166"/>
                  </a:lnTo>
                  <a:lnTo>
                    <a:pt x="1913" y="1195"/>
                  </a:lnTo>
                  <a:lnTo>
                    <a:pt x="1911" y="1229"/>
                  </a:lnTo>
                  <a:lnTo>
                    <a:pt x="1901" y="1266"/>
                  </a:lnTo>
                  <a:lnTo>
                    <a:pt x="1884" y="1307"/>
                  </a:lnTo>
                  <a:lnTo>
                    <a:pt x="1107" y="1606"/>
                  </a:lnTo>
                  <a:lnTo>
                    <a:pt x="0" y="1258"/>
                  </a:lnTo>
                  <a:lnTo>
                    <a:pt x="19" y="1217"/>
                  </a:lnTo>
                  <a:lnTo>
                    <a:pt x="188" y="1159"/>
                  </a:lnTo>
                  <a:lnTo>
                    <a:pt x="188" y="221"/>
                  </a:lnTo>
                  <a:lnTo>
                    <a:pt x="189" y="220"/>
                  </a:lnTo>
                  <a:lnTo>
                    <a:pt x="193" y="217"/>
                  </a:lnTo>
                  <a:lnTo>
                    <a:pt x="198" y="214"/>
                  </a:lnTo>
                  <a:lnTo>
                    <a:pt x="207" y="209"/>
                  </a:lnTo>
                  <a:lnTo>
                    <a:pt x="218" y="203"/>
                  </a:lnTo>
                  <a:lnTo>
                    <a:pt x="230" y="197"/>
                  </a:lnTo>
                  <a:lnTo>
                    <a:pt x="245" y="191"/>
                  </a:lnTo>
                  <a:lnTo>
                    <a:pt x="262" y="184"/>
                  </a:lnTo>
                  <a:lnTo>
                    <a:pt x="281" y="179"/>
                  </a:lnTo>
                  <a:lnTo>
                    <a:pt x="302" y="175"/>
                  </a:lnTo>
                  <a:lnTo>
                    <a:pt x="326" y="173"/>
                  </a:lnTo>
                  <a:lnTo>
                    <a:pt x="350" y="171"/>
                  </a:lnTo>
                  <a:lnTo>
                    <a:pt x="378" y="172"/>
                  </a:lnTo>
                  <a:lnTo>
                    <a:pt x="407" y="175"/>
                  </a:lnTo>
                  <a:lnTo>
                    <a:pt x="439" y="181"/>
                  </a:lnTo>
                  <a:lnTo>
                    <a:pt x="471" y="191"/>
                  </a:lnTo>
                  <a:lnTo>
                    <a:pt x="518" y="213"/>
                  </a:lnTo>
                  <a:close/>
                </a:path>
              </a:pathLst>
            </a:cu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84" name="Freeform 428"/>
            <p:cNvSpPr>
              <a:spLocks/>
            </p:cNvSpPr>
            <p:nvPr/>
          </p:nvSpPr>
          <p:spPr bwMode="auto">
            <a:xfrm>
              <a:off x="3977" y="3278"/>
              <a:ext cx="68" cy="78"/>
            </a:xfrm>
            <a:custGeom>
              <a:avLst/>
              <a:gdLst>
                <a:gd name="T0" fmla="*/ 0 w 614"/>
                <a:gd name="T1" fmla="*/ 0 h 697"/>
                <a:gd name="T2" fmla="*/ 0 w 614"/>
                <a:gd name="T3" fmla="*/ 0 h 697"/>
                <a:gd name="T4" fmla="*/ 0 w 614"/>
                <a:gd name="T5" fmla="*/ 0 h 697"/>
                <a:gd name="T6" fmla="*/ 0 w 614"/>
                <a:gd name="T7" fmla="*/ 0 h 697"/>
                <a:gd name="T8" fmla="*/ 0 w 614"/>
                <a:gd name="T9" fmla="*/ 0 h 697"/>
                <a:gd name="T10" fmla="*/ 0 w 614"/>
                <a:gd name="T11" fmla="*/ 0 h 697"/>
                <a:gd name="T12" fmla="*/ 0 w 614"/>
                <a:gd name="T13" fmla="*/ 0 h 697"/>
                <a:gd name="T14" fmla="*/ 0 w 614"/>
                <a:gd name="T15" fmla="*/ 0 h 697"/>
                <a:gd name="T16" fmla="*/ 0 w 614"/>
                <a:gd name="T17" fmla="*/ 0 h 697"/>
                <a:gd name="T18" fmla="*/ 0 w 614"/>
                <a:gd name="T19" fmla="*/ 0 h 697"/>
                <a:gd name="T20" fmla="*/ 0 w 614"/>
                <a:gd name="T21" fmla="*/ 0 h 697"/>
                <a:gd name="T22" fmla="*/ 0 w 614"/>
                <a:gd name="T23" fmla="*/ 0 h 697"/>
                <a:gd name="T24" fmla="*/ 0 w 614"/>
                <a:gd name="T25" fmla="*/ 0 h 697"/>
                <a:gd name="T26" fmla="*/ 0 w 614"/>
                <a:gd name="T27" fmla="*/ 0 h 697"/>
                <a:gd name="T28" fmla="*/ 0 w 614"/>
                <a:gd name="T29" fmla="*/ 0 h 697"/>
                <a:gd name="T30" fmla="*/ 0 w 614"/>
                <a:gd name="T31" fmla="*/ 0 h 697"/>
                <a:gd name="T32" fmla="*/ 0 w 614"/>
                <a:gd name="T33" fmla="*/ 0 h 697"/>
                <a:gd name="T34" fmla="*/ 0 w 614"/>
                <a:gd name="T35" fmla="*/ 0 h 697"/>
                <a:gd name="T36" fmla="*/ 0 w 614"/>
                <a:gd name="T37" fmla="*/ 0 h 697"/>
                <a:gd name="T38" fmla="*/ 0 w 614"/>
                <a:gd name="T39" fmla="*/ 0 h 697"/>
                <a:gd name="T40" fmla="*/ 0 w 614"/>
                <a:gd name="T41" fmla="*/ 0 h 697"/>
                <a:gd name="T42" fmla="*/ 0 w 614"/>
                <a:gd name="T43" fmla="*/ 0 h 697"/>
                <a:gd name="T44" fmla="*/ 0 w 614"/>
                <a:gd name="T45" fmla="*/ 0 h 697"/>
                <a:gd name="T46" fmla="*/ 0 w 614"/>
                <a:gd name="T47" fmla="*/ 0 h 697"/>
                <a:gd name="T48" fmla="*/ 0 w 614"/>
                <a:gd name="T49" fmla="*/ 0 h 697"/>
                <a:gd name="T50" fmla="*/ 0 w 614"/>
                <a:gd name="T51" fmla="*/ 0 h 697"/>
                <a:gd name="T52" fmla="*/ 0 w 614"/>
                <a:gd name="T53" fmla="*/ 0 h 697"/>
                <a:gd name="T54" fmla="*/ 0 w 614"/>
                <a:gd name="T55" fmla="*/ 0 h 697"/>
                <a:gd name="T56" fmla="*/ 0 w 614"/>
                <a:gd name="T57" fmla="*/ 0 h 697"/>
                <a:gd name="T58" fmla="*/ 0 w 614"/>
                <a:gd name="T59" fmla="*/ 0 h 697"/>
                <a:gd name="T60" fmla="*/ 0 w 614"/>
                <a:gd name="T61" fmla="*/ 0 h 697"/>
                <a:gd name="T62" fmla="*/ 0 w 614"/>
                <a:gd name="T63" fmla="*/ 0 h 697"/>
                <a:gd name="T64" fmla="*/ 0 w 614"/>
                <a:gd name="T65" fmla="*/ 0 h 697"/>
                <a:gd name="T66" fmla="*/ 0 w 614"/>
                <a:gd name="T67" fmla="*/ 0 h 697"/>
                <a:gd name="T68" fmla="*/ 0 w 614"/>
                <a:gd name="T69" fmla="*/ 0 h 697"/>
                <a:gd name="T70" fmla="*/ 0 w 614"/>
                <a:gd name="T71" fmla="*/ 0 h 697"/>
                <a:gd name="T72" fmla="*/ 0 w 614"/>
                <a:gd name="T73" fmla="*/ 0 h 697"/>
                <a:gd name="T74" fmla="*/ 0 w 614"/>
                <a:gd name="T75" fmla="*/ 0 h 697"/>
                <a:gd name="T76" fmla="*/ 0 w 614"/>
                <a:gd name="T77" fmla="*/ 0 h 697"/>
                <a:gd name="T78" fmla="*/ 0 w 614"/>
                <a:gd name="T79" fmla="*/ 0 h 697"/>
                <a:gd name="T80" fmla="*/ 0 w 614"/>
                <a:gd name="T81" fmla="*/ 0 h 697"/>
                <a:gd name="T82" fmla="*/ 0 w 614"/>
                <a:gd name="T83" fmla="*/ 0 h 697"/>
                <a:gd name="T84" fmla="*/ 0 w 614"/>
                <a:gd name="T85" fmla="*/ 0 h 697"/>
                <a:gd name="T86" fmla="*/ 0 w 614"/>
                <a:gd name="T87" fmla="*/ 0 h 697"/>
                <a:gd name="T88" fmla="*/ 0 w 614"/>
                <a:gd name="T89" fmla="*/ 0 h 697"/>
                <a:gd name="T90" fmla="*/ 0 w 614"/>
                <a:gd name="T91" fmla="*/ 0 h 697"/>
                <a:gd name="T92" fmla="*/ 0 w 614"/>
                <a:gd name="T93" fmla="*/ 0 h 697"/>
                <a:gd name="T94" fmla="*/ 0 w 614"/>
                <a:gd name="T95" fmla="*/ 0 h 697"/>
                <a:gd name="T96" fmla="*/ 0 w 614"/>
                <a:gd name="T97" fmla="*/ 0 h 6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14"/>
                <a:gd name="T148" fmla="*/ 0 h 697"/>
                <a:gd name="T149" fmla="*/ 614 w 614"/>
                <a:gd name="T150" fmla="*/ 697 h 69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14" h="697">
                  <a:moveTo>
                    <a:pt x="609" y="26"/>
                  </a:moveTo>
                  <a:lnTo>
                    <a:pt x="606" y="25"/>
                  </a:lnTo>
                  <a:lnTo>
                    <a:pt x="596" y="23"/>
                  </a:lnTo>
                  <a:lnTo>
                    <a:pt x="581" y="18"/>
                  </a:lnTo>
                  <a:lnTo>
                    <a:pt x="559" y="14"/>
                  </a:lnTo>
                  <a:lnTo>
                    <a:pt x="534" y="10"/>
                  </a:lnTo>
                  <a:lnTo>
                    <a:pt x="503" y="6"/>
                  </a:lnTo>
                  <a:lnTo>
                    <a:pt x="469" y="3"/>
                  </a:lnTo>
                  <a:lnTo>
                    <a:pt x="430" y="1"/>
                  </a:lnTo>
                  <a:lnTo>
                    <a:pt x="388" y="0"/>
                  </a:lnTo>
                  <a:lnTo>
                    <a:pt x="344" y="2"/>
                  </a:lnTo>
                  <a:lnTo>
                    <a:pt x="297" y="6"/>
                  </a:lnTo>
                  <a:lnTo>
                    <a:pt x="247" y="14"/>
                  </a:lnTo>
                  <a:lnTo>
                    <a:pt x="197" y="25"/>
                  </a:lnTo>
                  <a:lnTo>
                    <a:pt x="145" y="40"/>
                  </a:lnTo>
                  <a:lnTo>
                    <a:pt x="92" y="58"/>
                  </a:lnTo>
                  <a:lnTo>
                    <a:pt x="39" y="83"/>
                  </a:lnTo>
                  <a:lnTo>
                    <a:pt x="35" y="96"/>
                  </a:lnTo>
                  <a:lnTo>
                    <a:pt x="26" y="134"/>
                  </a:lnTo>
                  <a:lnTo>
                    <a:pt x="15" y="192"/>
                  </a:lnTo>
                  <a:lnTo>
                    <a:pt x="5" y="268"/>
                  </a:lnTo>
                  <a:lnTo>
                    <a:pt x="0" y="358"/>
                  </a:lnTo>
                  <a:lnTo>
                    <a:pt x="4" y="459"/>
                  </a:lnTo>
                  <a:lnTo>
                    <a:pt x="19" y="568"/>
                  </a:lnTo>
                  <a:lnTo>
                    <a:pt x="50" y="679"/>
                  </a:lnTo>
                  <a:lnTo>
                    <a:pt x="54" y="679"/>
                  </a:lnTo>
                  <a:lnTo>
                    <a:pt x="62" y="678"/>
                  </a:lnTo>
                  <a:lnTo>
                    <a:pt x="75" y="676"/>
                  </a:lnTo>
                  <a:lnTo>
                    <a:pt x="93" y="675"/>
                  </a:lnTo>
                  <a:lnTo>
                    <a:pt x="117" y="673"/>
                  </a:lnTo>
                  <a:lnTo>
                    <a:pt x="144" y="671"/>
                  </a:lnTo>
                  <a:lnTo>
                    <a:pt x="177" y="670"/>
                  </a:lnTo>
                  <a:lnTo>
                    <a:pt x="212" y="669"/>
                  </a:lnTo>
                  <a:lnTo>
                    <a:pt x="252" y="668"/>
                  </a:lnTo>
                  <a:lnTo>
                    <a:pt x="295" y="669"/>
                  </a:lnTo>
                  <a:lnTo>
                    <a:pt x="342" y="670"/>
                  </a:lnTo>
                  <a:lnTo>
                    <a:pt x="391" y="672"/>
                  </a:lnTo>
                  <a:lnTo>
                    <a:pt x="443" y="676"/>
                  </a:lnTo>
                  <a:lnTo>
                    <a:pt x="498" y="681"/>
                  </a:lnTo>
                  <a:lnTo>
                    <a:pt x="555" y="688"/>
                  </a:lnTo>
                  <a:lnTo>
                    <a:pt x="614" y="697"/>
                  </a:lnTo>
                  <a:lnTo>
                    <a:pt x="611" y="676"/>
                  </a:lnTo>
                  <a:lnTo>
                    <a:pt x="605" y="621"/>
                  </a:lnTo>
                  <a:lnTo>
                    <a:pt x="596" y="538"/>
                  </a:lnTo>
                  <a:lnTo>
                    <a:pt x="589" y="438"/>
                  </a:lnTo>
                  <a:lnTo>
                    <a:pt x="584" y="327"/>
                  </a:lnTo>
                  <a:lnTo>
                    <a:pt x="584" y="217"/>
                  </a:lnTo>
                  <a:lnTo>
                    <a:pt x="592" y="114"/>
                  </a:lnTo>
                  <a:lnTo>
                    <a:pt x="609" y="2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85" name="Freeform 429"/>
            <p:cNvSpPr>
              <a:spLocks/>
            </p:cNvSpPr>
            <p:nvPr/>
          </p:nvSpPr>
          <p:spPr bwMode="auto">
            <a:xfrm>
              <a:off x="3984" y="3299"/>
              <a:ext cx="113" cy="77"/>
            </a:xfrm>
            <a:custGeom>
              <a:avLst/>
              <a:gdLst>
                <a:gd name="T0" fmla="*/ 0 w 1014"/>
                <a:gd name="T1" fmla="*/ 0 h 693"/>
                <a:gd name="T2" fmla="*/ 0 w 1014"/>
                <a:gd name="T3" fmla="*/ 0 h 693"/>
                <a:gd name="T4" fmla="*/ 0 w 1014"/>
                <a:gd name="T5" fmla="*/ 0 h 693"/>
                <a:gd name="T6" fmla="*/ 0 w 1014"/>
                <a:gd name="T7" fmla="*/ 0 h 693"/>
                <a:gd name="T8" fmla="*/ 0 w 1014"/>
                <a:gd name="T9" fmla="*/ 0 h 693"/>
                <a:gd name="T10" fmla="*/ 0 w 1014"/>
                <a:gd name="T11" fmla="*/ 0 h 693"/>
                <a:gd name="T12" fmla="*/ 0 w 1014"/>
                <a:gd name="T13" fmla="*/ 0 h 693"/>
                <a:gd name="T14" fmla="*/ 0 w 1014"/>
                <a:gd name="T15" fmla="*/ 0 h 693"/>
                <a:gd name="T16" fmla="*/ 0 w 1014"/>
                <a:gd name="T17" fmla="*/ 0 h 693"/>
                <a:gd name="T18" fmla="*/ 0 w 1014"/>
                <a:gd name="T19" fmla="*/ 0 h 693"/>
                <a:gd name="T20" fmla="*/ 0 w 1014"/>
                <a:gd name="T21" fmla="*/ 0 h 693"/>
                <a:gd name="T22" fmla="*/ 0 w 1014"/>
                <a:gd name="T23" fmla="*/ 0 h 693"/>
                <a:gd name="T24" fmla="*/ 0 w 1014"/>
                <a:gd name="T25" fmla="*/ 0 h 693"/>
                <a:gd name="T26" fmla="*/ 0 w 1014"/>
                <a:gd name="T27" fmla="*/ 0 h 693"/>
                <a:gd name="T28" fmla="*/ 0 w 1014"/>
                <a:gd name="T29" fmla="*/ 0 h 693"/>
                <a:gd name="T30" fmla="*/ 0 w 1014"/>
                <a:gd name="T31" fmla="*/ 0 h 693"/>
                <a:gd name="T32" fmla="*/ 0 w 1014"/>
                <a:gd name="T33" fmla="*/ 0 h 693"/>
                <a:gd name="T34" fmla="*/ 0 w 1014"/>
                <a:gd name="T35" fmla="*/ 0 h 693"/>
                <a:gd name="T36" fmla="*/ 0 w 1014"/>
                <a:gd name="T37" fmla="*/ 0 h 693"/>
                <a:gd name="T38" fmla="*/ 0 w 1014"/>
                <a:gd name="T39" fmla="*/ 0 h 693"/>
                <a:gd name="T40" fmla="*/ 0 w 1014"/>
                <a:gd name="T41" fmla="*/ 0 h 693"/>
                <a:gd name="T42" fmla="*/ 0 w 1014"/>
                <a:gd name="T43" fmla="*/ 0 h 693"/>
                <a:gd name="T44" fmla="*/ 0 w 1014"/>
                <a:gd name="T45" fmla="*/ 0 h 693"/>
                <a:gd name="T46" fmla="*/ 0 w 1014"/>
                <a:gd name="T47" fmla="*/ 0 h 693"/>
                <a:gd name="T48" fmla="*/ 0 w 1014"/>
                <a:gd name="T49" fmla="*/ 0 h 693"/>
                <a:gd name="T50" fmla="*/ 0 w 1014"/>
                <a:gd name="T51" fmla="*/ 0 h 693"/>
                <a:gd name="T52" fmla="*/ 0 w 1014"/>
                <a:gd name="T53" fmla="*/ 0 h 693"/>
                <a:gd name="T54" fmla="*/ 0 w 1014"/>
                <a:gd name="T55" fmla="*/ 0 h 693"/>
                <a:gd name="T56" fmla="*/ 0 w 1014"/>
                <a:gd name="T57" fmla="*/ 0 h 693"/>
                <a:gd name="T58" fmla="*/ 0 w 1014"/>
                <a:gd name="T59" fmla="*/ 0 h 693"/>
                <a:gd name="T60" fmla="*/ 0 w 1014"/>
                <a:gd name="T61" fmla="*/ 0 h 693"/>
                <a:gd name="T62" fmla="*/ 0 w 1014"/>
                <a:gd name="T63" fmla="*/ 0 h 693"/>
                <a:gd name="T64" fmla="*/ 0 w 1014"/>
                <a:gd name="T65" fmla="*/ 0 h 693"/>
                <a:gd name="T66" fmla="*/ 0 w 1014"/>
                <a:gd name="T67" fmla="*/ 0 h 693"/>
                <a:gd name="T68" fmla="*/ 0 w 1014"/>
                <a:gd name="T69" fmla="*/ 0 h 693"/>
                <a:gd name="T70" fmla="*/ 0 w 1014"/>
                <a:gd name="T71" fmla="*/ 0 h 693"/>
                <a:gd name="T72" fmla="*/ 0 w 1014"/>
                <a:gd name="T73" fmla="*/ 0 h 693"/>
                <a:gd name="T74" fmla="*/ 0 w 1014"/>
                <a:gd name="T75" fmla="*/ 0 h 693"/>
                <a:gd name="T76" fmla="*/ 0 w 1014"/>
                <a:gd name="T77" fmla="*/ 0 h 693"/>
                <a:gd name="T78" fmla="*/ 0 w 1014"/>
                <a:gd name="T79" fmla="*/ 0 h 693"/>
                <a:gd name="T80" fmla="*/ 0 w 1014"/>
                <a:gd name="T81" fmla="*/ 0 h 693"/>
                <a:gd name="T82" fmla="*/ 0 w 1014"/>
                <a:gd name="T83" fmla="*/ 0 h 693"/>
                <a:gd name="T84" fmla="*/ 0 w 1014"/>
                <a:gd name="T85" fmla="*/ 0 h 693"/>
                <a:gd name="T86" fmla="*/ 0 w 1014"/>
                <a:gd name="T87" fmla="*/ 0 h 693"/>
                <a:gd name="T88" fmla="*/ 0 w 1014"/>
                <a:gd name="T89" fmla="*/ 0 h 693"/>
                <a:gd name="T90" fmla="*/ 0 w 1014"/>
                <a:gd name="T91" fmla="*/ 0 h 693"/>
                <a:gd name="T92" fmla="*/ 0 w 1014"/>
                <a:gd name="T93" fmla="*/ 0 h 693"/>
                <a:gd name="T94" fmla="*/ 0 w 1014"/>
                <a:gd name="T95" fmla="*/ 0 h 693"/>
                <a:gd name="T96" fmla="*/ 0 w 1014"/>
                <a:gd name="T97" fmla="*/ 0 h 693"/>
                <a:gd name="T98" fmla="*/ 0 w 1014"/>
                <a:gd name="T99" fmla="*/ 0 h 693"/>
                <a:gd name="T100" fmla="*/ 0 w 1014"/>
                <a:gd name="T101" fmla="*/ 0 h 693"/>
                <a:gd name="T102" fmla="*/ 0 w 1014"/>
                <a:gd name="T103" fmla="*/ 0 h 693"/>
                <a:gd name="T104" fmla="*/ 0 w 1014"/>
                <a:gd name="T105" fmla="*/ 0 h 693"/>
                <a:gd name="T106" fmla="*/ 0 w 1014"/>
                <a:gd name="T107" fmla="*/ 0 h 6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14"/>
                <a:gd name="T163" fmla="*/ 0 h 693"/>
                <a:gd name="T164" fmla="*/ 1014 w 1014"/>
                <a:gd name="T165" fmla="*/ 693 h 6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14" h="693">
                  <a:moveTo>
                    <a:pt x="6" y="523"/>
                  </a:moveTo>
                  <a:lnTo>
                    <a:pt x="0" y="608"/>
                  </a:lnTo>
                  <a:lnTo>
                    <a:pt x="660" y="693"/>
                  </a:lnTo>
                  <a:lnTo>
                    <a:pt x="665" y="691"/>
                  </a:lnTo>
                  <a:lnTo>
                    <a:pt x="679" y="683"/>
                  </a:lnTo>
                  <a:lnTo>
                    <a:pt x="700" y="672"/>
                  </a:lnTo>
                  <a:lnTo>
                    <a:pt x="726" y="657"/>
                  </a:lnTo>
                  <a:lnTo>
                    <a:pt x="758" y="636"/>
                  </a:lnTo>
                  <a:lnTo>
                    <a:pt x="793" y="611"/>
                  </a:lnTo>
                  <a:lnTo>
                    <a:pt x="829" y="581"/>
                  </a:lnTo>
                  <a:lnTo>
                    <a:pt x="866" y="546"/>
                  </a:lnTo>
                  <a:lnTo>
                    <a:pt x="902" y="508"/>
                  </a:lnTo>
                  <a:lnTo>
                    <a:pt x="935" y="465"/>
                  </a:lnTo>
                  <a:lnTo>
                    <a:pt x="964" y="416"/>
                  </a:lnTo>
                  <a:lnTo>
                    <a:pt x="987" y="362"/>
                  </a:lnTo>
                  <a:lnTo>
                    <a:pt x="1004" y="305"/>
                  </a:lnTo>
                  <a:lnTo>
                    <a:pt x="1014" y="242"/>
                  </a:lnTo>
                  <a:lnTo>
                    <a:pt x="1012" y="175"/>
                  </a:lnTo>
                  <a:lnTo>
                    <a:pt x="1000" y="103"/>
                  </a:lnTo>
                  <a:lnTo>
                    <a:pt x="998" y="98"/>
                  </a:lnTo>
                  <a:lnTo>
                    <a:pt x="992" y="87"/>
                  </a:lnTo>
                  <a:lnTo>
                    <a:pt x="981" y="72"/>
                  </a:lnTo>
                  <a:lnTo>
                    <a:pt x="967" y="53"/>
                  </a:lnTo>
                  <a:lnTo>
                    <a:pt x="948" y="35"/>
                  </a:lnTo>
                  <a:lnTo>
                    <a:pt x="926" y="19"/>
                  </a:lnTo>
                  <a:lnTo>
                    <a:pt x="900" y="6"/>
                  </a:lnTo>
                  <a:lnTo>
                    <a:pt x="870" y="0"/>
                  </a:lnTo>
                  <a:lnTo>
                    <a:pt x="874" y="12"/>
                  </a:lnTo>
                  <a:lnTo>
                    <a:pt x="884" y="41"/>
                  </a:lnTo>
                  <a:lnTo>
                    <a:pt x="896" y="89"/>
                  </a:lnTo>
                  <a:lnTo>
                    <a:pt x="907" y="151"/>
                  </a:lnTo>
                  <a:lnTo>
                    <a:pt x="910" y="225"/>
                  </a:lnTo>
                  <a:lnTo>
                    <a:pt x="902" y="307"/>
                  </a:lnTo>
                  <a:lnTo>
                    <a:pt x="878" y="396"/>
                  </a:lnTo>
                  <a:lnTo>
                    <a:pt x="836" y="489"/>
                  </a:lnTo>
                  <a:lnTo>
                    <a:pt x="835" y="490"/>
                  </a:lnTo>
                  <a:lnTo>
                    <a:pt x="831" y="493"/>
                  </a:lnTo>
                  <a:lnTo>
                    <a:pt x="825" y="498"/>
                  </a:lnTo>
                  <a:lnTo>
                    <a:pt x="816" y="506"/>
                  </a:lnTo>
                  <a:lnTo>
                    <a:pt x="805" y="513"/>
                  </a:lnTo>
                  <a:lnTo>
                    <a:pt x="792" y="521"/>
                  </a:lnTo>
                  <a:lnTo>
                    <a:pt x="775" y="529"/>
                  </a:lnTo>
                  <a:lnTo>
                    <a:pt x="757" y="537"/>
                  </a:lnTo>
                  <a:lnTo>
                    <a:pt x="737" y="544"/>
                  </a:lnTo>
                  <a:lnTo>
                    <a:pt x="713" y="552"/>
                  </a:lnTo>
                  <a:lnTo>
                    <a:pt x="688" y="557"/>
                  </a:lnTo>
                  <a:lnTo>
                    <a:pt x="659" y="561"/>
                  </a:lnTo>
                  <a:lnTo>
                    <a:pt x="630" y="562"/>
                  </a:lnTo>
                  <a:lnTo>
                    <a:pt x="597" y="561"/>
                  </a:lnTo>
                  <a:lnTo>
                    <a:pt x="562" y="558"/>
                  </a:lnTo>
                  <a:lnTo>
                    <a:pt x="525" y="551"/>
                  </a:lnTo>
                  <a:lnTo>
                    <a:pt x="525" y="642"/>
                  </a:lnTo>
                  <a:lnTo>
                    <a:pt x="23" y="590"/>
                  </a:lnTo>
                  <a:lnTo>
                    <a:pt x="6" y="523"/>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86" name="Freeform 430"/>
            <p:cNvSpPr>
              <a:spLocks/>
            </p:cNvSpPr>
            <p:nvPr/>
          </p:nvSpPr>
          <p:spPr bwMode="auto">
            <a:xfrm>
              <a:off x="3970" y="3375"/>
              <a:ext cx="83" cy="27"/>
            </a:xfrm>
            <a:custGeom>
              <a:avLst/>
              <a:gdLst>
                <a:gd name="T0" fmla="*/ 0 w 745"/>
                <a:gd name="T1" fmla="*/ 0 h 240"/>
                <a:gd name="T2" fmla="*/ 0 w 745"/>
                <a:gd name="T3" fmla="*/ 0 h 240"/>
                <a:gd name="T4" fmla="*/ 0 w 745"/>
                <a:gd name="T5" fmla="*/ 0 h 240"/>
                <a:gd name="T6" fmla="*/ 0 w 745"/>
                <a:gd name="T7" fmla="*/ 0 h 240"/>
                <a:gd name="T8" fmla="*/ 0 w 745"/>
                <a:gd name="T9" fmla="*/ 0 h 240"/>
                <a:gd name="T10" fmla="*/ 0 60000 65536"/>
                <a:gd name="T11" fmla="*/ 0 60000 65536"/>
                <a:gd name="T12" fmla="*/ 0 60000 65536"/>
                <a:gd name="T13" fmla="*/ 0 60000 65536"/>
                <a:gd name="T14" fmla="*/ 0 60000 65536"/>
                <a:gd name="T15" fmla="*/ 0 w 745"/>
                <a:gd name="T16" fmla="*/ 0 h 240"/>
                <a:gd name="T17" fmla="*/ 745 w 745"/>
                <a:gd name="T18" fmla="*/ 240 h 240"/>
              </a:gdLst>
              <a:ahLst/>
              <a:cxnLst>
                <a:cxn ang="T10">
                  <a:pos x="T0" y="T1"/>
                </a:cxn>
                <a:cxn ang="T11">
                  <a:pos x="T2" y="T3"/>
                </a:cxn>
                <a:cxn ang="T12">
                  <a:pos x="T4" y="T5"/>
                </a:cxn>
                <a:cxn ang="T13">
                  <a:pos x="T6" y="T7"/>
                </a:cxn>
                <a:cxn ang="T14">
                  <a:pos x="T8" y="T9"/>
                </a:cxn>
              </a:cxnLst>
              <a:rect l="T15" t="T16" r="T17" b="T18"/>
              <a:pathLst>
                <a:path w="745" h="240">
                  <a:moveTo>
                    <a:pt x="745" y="86"/>
                  </a:moveTo>
                  <a:lnTo>
                    <a:pt x="11" y="0"/>
                  </a:lnTo>
                  <a:lnTo>
                    <a:pt x="0" y="86"/>
                  </a:lnTo>
                  <a:lnTo>
                    <a:pt x="722" y="240"/>
                  </a:lnTo>
                  <a:lnTo>
                    <a:pt x="745" y="8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87" name="Freeform 431"/>
            <p:cNvSpPr>
              <a:spLocks/>
            </p:cNvSpPr>
            <p:nvPr/>
          </p:nvSpPr>
          <p:spPr bwMode="auto">
            <a:xfrm>
              <a:off x="4011" y="3384"/>
              <a:ext cx="36" cy="12"/>
            </a:xfrm>
            <a:custGeom>
              <a:avLst/>
              <a:gdLst>
                <a:gd name="T0" fmla="*/ 0 w 319"/>
                <a:gd name="T1" fmla="*/ 0 h 109"/>
                <a:gd name="T2" fmla="*/ 0 w 319"/>
                <a:gd name="T3" fmla="*/ 0 h 109"/>
                <a:gd name="T4" fmla="*/ 0 w 319"/>
                <a:gd name="T5" fmla="*/ 0 h 109"/>
                <a:gd name="T6" fmla="*/ 0 w 319"/>
                <a:gd name="T7" fmla="*/ 0 h 109"/>
                <a:gd name="T8" fmla="*/ 0 w 319"/>
                <a:gd name="T9" fmla="*/ 0 h 109"/>
                <a:gd name="T10" fmla="*/ 0 60000 65536"/>
                <a:gd name="T11" fmla="*/ 0 60000 65536"/>
                <a:gd name="T12" fmla="*/ 0 60000 65536"/>
                <a:gd name="T13" fmla="*/ 0 60000 65536"/>
                <a:gd name="T14" fmla="*/ 0 60000 65536"/>
                <a:gd name="T15" fmla="*/ 0 w 319"/>
                <a:gd name="T16" fmla="*/ 0 h 109"/>
                <a:gd name="T17" fmla="*/ 319 w 319"/>
                <a:gd name="T18" fmla="*/ 109 h 109"/>
              </a:gdLst>
              <a:ahLst/>
              <a:cxnLst>
                <a:cxn ang="T10">
                  <a:pos x="T0" y="T1"/>
                </a:cxn>
                <a:cxn ang="T11">
                  <a:pos x="T2" y="T3"/>
                </a:cxn>
                <a:cxn ang="T12">
                  <a:pos x="T4" y="T5"/>
                </a:cxn>
                <a:cxn ang="T13">
                  <a:pos x="T6" y="T7"/>
                </a:cxn>
                <a:cxn ang="T14">
                  <a:pos x="T8" y="T9"/>
                </a:cxn>
              </a:cxnLst>
              <a:rect l="T15" t="T16" r="T17" b="T18"/>
              <a:pathLst>
                <a:path w="319" h="109">
                  <a:moveTo>
                    <a:pt x="319" y="47"/>
                  </a:moveTo>
                  <a:lnTo>
                    <a:pt x="4" y="0"/>
                  </a:lnTo>
                  <a:lnTo>
                    <a:pt x="0" y="45"/>
                  </a:lnTo>
                  <a:lnTo>
                    <a:pt x="309" y="109"/>
                  </a:lnTo>
                  <a:lnTo>
                    <a:pt x="319" y="47"/>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88" name="Freeform 432"/>
            <p:cNvSpPr>
              <a:spLocks/>
            </p:cNvSpPr>
            <p:nvPr/>
          </p:nvSpPr>
          <p:spPr bwMode="auto">
            <a:xfrm>
              <a:off x="3975" y="3378"/>
              <a:ext cx="24" cy="9"/>
            </a:xfrm>
            <a:custGeom>
              <a:avLst/>
              <a:gdLst>
                <a:gd name="T0" fmla="*/ 0 w 213"/>
                <a:gd name="T1" fmla="*/ 0 h 81"/>
                <a:gd name="T2" fmla="*/ 0 w 213"/>
                <a:gd name="T3" fmla="*/ 0 h 81"/>
                <a:gd name="T4" fmla="*/ 0 w 213"/>
                <a:gd name="T5" fmla="*/ 0 h 81"/>
                <a:gd name="T6" fmla="*/ 0 w 213"/>
                <a:gd name="T7" fmla="*/ 0 h 81"/>
                <a:gd name="T8" fmla="*/ 0 w 213"/>
                <a:gd name="T9" fmla="*/ 0 h 81"/>
                <a:gd name="T10" fmla="*/ 0 60000 65536"/>
                <a:gd name="T11" fmla="*/ 0 60000 65536"/>
                <a:gd name="T12" fmla="*/ 0 60000 65536"/>
                <a:gd name="T13" fmla="*/ 0 60000 65536"/>
                <a:gd name="T14" fmla="*/ 0 60000 65536"/>
                <a:gd name="T15" fmla="*/ 0 w 213"/>
                <a:gd name="T16" fmla="*/ 0 h 81"/>
                <a:gd name="T17" fmla="*/ 213 w 213"/>
                <a:gd name="T18" fmla="*/ 81 h 81"/>
              </a:gdLst>
              <a:ahLst/>
              <a:cxnLst>
                <a:cxn ang="T10">
                  <a:pos x="T0" y="T1"/>
                </a:cxn>
                <a:cxn ang="T11">
                  <a:pos x="T2" y="T3"/>
                </a:cxn>
                <a:cxn ang="T12">
                  <a:pos x="T4" y="T5"/>
                </a:cxn>
                <a:cxn ang="T13">
                  <a:pos x="T6" y="T7"/>
                </a:cxn>
                <a:cxn ang="T14">
                  <a:pos x="T8" y="T9"/>
                </a:cxn>
              </a:cxnLst>
              <a:rect l="T15" t="T16" r="T17" b="T18"/>
              <a:pathLst>
                <a:path w="213" h="81">
                  <a:moveTo>
                    <a:pt x="213" y="37"/>
                  </a:moveTo>
                  <a:lnTo>
                    <a:pt x="0" y="0"/>
                  </a:lnTo>
                  <a:lnTo>
                    <a:pt x="2" y="39"/>
                  </a:lnTo>
                  <a:lnTo>
                    <a:pt x="206" y="81"/>
                  </a:lnTo>
                  <a:lnTo>
                    <a:pt x="213" y="37"/>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89" name="Freeform 433"/>
            <p:cNvSpPr>
              <a:spLocks/>
            </p:cNvSpPr>
            <p:nvPr/>
          </p:nvSpPr>
          <p:spPr bwMode="auto">
            <a:xfrm>
              <a:off x="3916" y="3386"/>
              <a:ext cx="139" cy="47"/>
            </a:xfrm>
            <a:custGeom>
              <a:avLst/>
              <a:gdLst>
                <a:gd name="T0" fmla="*/ 0 w 1254"/>
                <a:gd name="T1" fmla="*/ 0 h 415"/>
                <a:gd name="T2" fmla="*/ 0 w 1254"/>
                <a:gd name="T3" fmla="*/ 0 h 415"/>
                <a:gd name="T4" fmla="*/ 0 w 1254"/>
                <a:gd name="T5" fmla="*/ 0 h 415"/>
                <a:gd name="T6" fmla="*/ 0 w 1254"/>
                <a:gd name="T7" fmla="*/ 0 h 415"/>
                <a:gd name="T8" fmla="*/ 0 w 1254"/>
                <a:gd name="T9" fmla="*/ 0 h 415"/>
                <a:gd name="T10" fmla="*/ 0 w 1254"/>
                <a:gd name="T11" fmla="*/ 0 h 415"/>
                <a:gd name="T12" fmla="*/ 0 w 1254"/>
                <a:gd name="T13" fmla="*/ 0 h 415"/>
                <a:gd name="T14" fmla="*/ 0 w 1254"/>
                <a:gd name="T15" fmla="*/ 0 h 415"/>
                <a:gd name="T16" fmla="*/ 0 w 1254"/>
                <a:gd name="T17" fmla="*/ 0 h 415"/>
                <a:gd name="T18" fmla="*/ 0 w 1254"/>
                <a:gd name="T19" fmla="*/ 0 h 415"/>
                <a:gd name="T20" fmla="*/ 0 w 1254"/>
                <a:gd name="T21" fmla="*/ 0 h 415"/>
                <a:gd name="T22" fmla="*/ 0 w 1254"/>
                <a:gd name="T23" fmla="*/ 0 h 415"/>
                <a:gd name="T24" fmla="*/ 0 w 1254"/>
                <a:gd name="T25" fmla="*/ 0 h 415"/>
                <a:gd name="T26" fmla="*/ 0 w 1254"/>
                <a:gd name="T27" fmla="*/ 0 h 415"/>
                <a:gd name="T28" fmla="*/ 0 w 1254"/>
                <a:gd name="T29" fmla="*/ 0 h 415"/>
                <a:gd name="T30" fmla="*/ 0 w 1254"/>
                <a:gd name="T31" fmla="*/ 0 h 415"/>
                <a:gd name="T32" fmla="*/ 0 w 1254"/>
                <a:gd name="T33" fmla="*/ 0 h 415"/>
                <a:gd name="T34" fmla="*/ 0 w 1254"/>
                <a:gd name="T35" fmla="*/ 0 h 415"/>
                <a:gd name="T36" fmla="*/ 0 w 1254"/>
                <a:gd name="T37" fmla="*/ 0 h 415"/>
                <a:gd name="T38" fmla="*/ 0 w 1254"/>
                <a:gd name="T39" fmla="*/ 0 h 415"/>
                <a:gd name="T40" fmla="*/ 0 w 1254"/>
                <a:gd name="T41" fmla="*/ 0 h 415"/>
                <a:gd name="T42" fmla="*/ 0 w 1254"/>
                <a:gd name="T43" fmla="*/ 0 h 415"/>
                <a:gd name="T44" fmla="*/ 0 w 1254"/>
                <a:gd name="T45" fmla="*/ 0 h 415"/>
                <a:gd name="T46" fmla="*/ 0 w 1254"/>
                <a:gd name="T47" fmla="*/ 0 h 415"/>
                <a:gd name="T48" fmla="*/ 0 w 1254"/>
                <a:gd name="T49" fmla="*/ 0 h 415"/>
                <a:gd name="T50" fmla="*/ 0 w 1254"/>
                <a:gd name="T51" fmla="*/ 0 h 415"/>
                <a:gd name="T52" fmla="*/ 0 w 1254"/>
                <a:gd name="T53" fmla="*/ 0 h 415"/>
                <a:gd name="T54" fmla="*/ 0 w 1254"/>
                <a:gd name="T55" fmla="*/ 0 h 415"/>
                <a:gd name="T56" fmla="*/ 0 w 1254"/>
                <a:gd name="T57" fmla="*/ 0 h 415"/>
                <a:gd name="T58" fmla="*/ 0 w 1254"/>
                <a:gd name="T59" fmla="*/ 0 h 415"/>
                <a:gd name="T60" fmla="*/ 0 w 1254"/>
                <a:gd name="T61" fmla="*/ 0 h 415"/>
                <a:gd name="T62" fmla="*/ 0 w 1254"/>
                <a:gd name="T63" fmla="*/ 0 h 415"/>
                <a:gd name="T64" fmla="*/ 0 w 1254"/>
                <a:gd name="T65" fmla="*/ 0 h 415"/>
                <a:gd name="T66" fmla="*/ 0 w 1254"/>
                <a:gd name="T67" fmla="*/ 0 h 415"/>
                <a:gd name="T68" fmla="*/ 0 w 1254"/>
                <a:gd name="T69" fmla="*/ 0 h 4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54"/>
                <a:gd name="T106" fmla="*/ 0 h 415"/>
                <a:gd name="T107" fmla="*/ 1254 w 1254"/>
                <a:gd name="T108" fmla="*/ 415 h 4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54" h="415">
                  <a:moveTo>
                    <a:pt x="0" y="124"/>
                  </a:moveTo>
                  <a:lnTo>
                    <a:pt x="3" y="124"/>
                  </a:lnTo>
                  <a:lnTo>
                    <a:pt x="10" y="122"/>
                  </a:lnTo>
                  <a:lnTo>
                    <a:pt x="23" y="120"/>
                  </a:lnTo>
                  <a:lnTo>
                    <a:pt x="40" y="117"/>
                  </a:lnTo>
                  <a:lnTo>
                    <a:pt x="59" y="114"/>
                  </a:lnTo>
                  <a:lnTo>
                    <a:pt x="81" y="109"/>
                  </a:lnTo>
                  <a:lnTo>
                    <a:pt x="107" y="103"/>
                  </a:lnTo>
                  <a:lnTo>
                    <a:pt x="133" y="96"/>
                  </a:lnTo>
                  <a:lnTo>
                    <a:pt x="161" y="89"/>
                  </a:lnTo>
                  <a:lnTo>
                    <a:pt x="188" y="79"/>
                  </a:lnTo>
                  <a:lnTo>
                    <a:pt x="216" y="69"/>
                  </a:lnTo>
                  <a:lnTo>
                    <a:pt x="243" y="58"/>
                  </a:lnTo>
                  <a:lnTo>
                    <a:pt x="270" y="45"/>
                  </a:lnTo>
                  <a:lnTo>
                    <a:pt x="293" y="31"/>
                  </a:lnTo>
                  <a:lnTo>
                    <a:pt x="316" y="16"/>
                  </a:lnTo>
                  <a:lnTo>
                    <a:pt x="334" y="0"/>
                  </a:lnTo>
                  <a:lnTo>
                    <a:pt x="1254" y="210"/>
                  </a:lnTo>
                  <a:lnTo>
                    <a:pt x="1252" y="212"/>
                  </a:lnTo>
                  <a:lnTo>
                    <a:pt x="1247" y="218"/>
                  </a:lnTo>
                  <a:lnTo>
                    <a:pt x="1239" y="226"/>
                  </a:lnTo>
                  <a:lnTo>
                    <a:pt x="1227" y="236"/>
                  </a:lnTo>
                  <a:lnTo>
                    <a:pt x="1213" y="248"/>
                  </a:lnTo>
                  <a:lnTo>
                    <a:pt x="1197" y="263"/>
                  </a:lnTo>
                  <a:lnTo>
                    <a:pt x="1180" y="279"/>
                  </a:lnTo>
                  <a:lnTo>
                    <a:pt x="1159" y="295"/>
                  </a:lnTo>
                  <a:lnTo>
                    <a:pt x="1138" y="313"/>
                  </a:lnTo>
                  <a:lnTo>
                    <a:pt x="1116" y="330"/>
                  </a:lnTo>
                  <a:lnTo>
                    <a:pt x="1092" y="347"/>
                  </a:lnTo>
                  <a:lnTo>
                    <a:pt x="1068" y="364"/>
                  </a:lnTo>
                  <a:lnTo>
                    <a:pt x="1043" y="379"/>
                  </a:lnTo>
                  <a:lnTo>
                    <a:pt x="1019" y="392"/>
                  </a:lnTo>
                  <a:lnTo>
                    <a:pt x="994" y="405"/>
                  </a:lnTo>
                  <a:lnTo>
                    <a:pt x="971" y="415"/>
                  </a:lnTo>
                  <a:lnTo>
                    <a:pt x="0" y="12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90" name="Freeform 434"/>
            <p:cNvSpPr>
              <a:spLocks/>
            </p:cNvSpPr>
            <p:nvPr/>
          </p:nvSpPr>
          <p:spPr bwMode="auto">
            <a:xfrm>
              <a:off x="4055" y="3381"/>
              <a:ext cx="49" cy="22"/>
            </a:xfrm>
            <a:custGeom>
              <a:avLst/>
              <a:gdLst>
                <a:gd name="T0" fmla="*/ 0 w 447"/>
                <a:gd name="T1" fmla="*/ 0 h 198"/>
                <a:gd name="T2" fmla="*/ 0 w 447"/>
                <a:gd name="T3" fmla="*/ 0 h 198"/>
                <a:gd name="T4" fmla="*/ 0 w 447"/>
                <a:gd name="T5" fmla="*/ 0 h 198"/>
                <a:gd name="T6" fmla="*/ 0 w 447"/>
                <a:gd name="T7" fmla="*/ 0 h 198"/>
                <a:gd name="T8" fmla="*/ 0 w 447"/>
                <a:gd name="T9" fmla="*/ 0 h 198"/>
                <a:gd name="T10" fmla="*/ 0 w 447"/>
                <a:gd name="T11" fmla="*/ 0 h 198"/>
                <a:gd name="T12" fmla="*/ 0 60000 65536"/>
                <a:gd name="T13" fmla="*/ 0 60000 65536"/>
                <a:gd name="T14" fmla="*/ 0 60000 65536"/>
                <a:gd name="T15" fmla="*/ 0 60000 65536"/>
                <a:gd name="T16" fmla="*/ 0 60000 65536"/>
                <a:gd name="T17" fmla="*/ 0 60000 65536"/>
                <a:gd name="T18" fmla="*/ 0 w 447"/>
                <a:gd name="T19" fmla="*/ 0 h 198"/>
                <a:gd name="T20" fmla="*/ 447 w 447"/>
                <a:gd name="T21" fmla="*/ 198 h 198"/>
              </a:gdLst>
              <a:ahLst/>
              <a:cxnLst>
                <a:cxn ang="T12">
                  <a:pos x="T0" y="T1"/>
                </a:cxn>
                <a:cxn ang="T13">
                  <a:pos x="T2" y="T3"/>
                </a:cxn>
                <a:cxn ang="T14">
                  <a:pos x="T4" y="T5"/>
                </a:cxn>
                <a:cxn ang="T15">
                  <a:pos x="T6" y="T7"/>
                </a:cxn>
                <a:cxn ang="T16">
                  <a:pos x="T8" y="T9"/>
                </a:cxn>
                <a:cxn ang="T17">
                  <a:pos x="T10" y="T11"/>
                </a:cxn>
              </a:cxnLst>
              <a:rect l="T18" t="T19" r="T20" b="T21"/>
              <a:pathLst>
                <a:path w="447" h="198">
                  <a:moveTo>
                    <a:pt x="45" y="198"/>
                  </a:moveTo>
                  <a:lnTo>
                    <a:pt x="447" y="79"/>
                  </a:lnTo>
                  <a:lnTo>
                    <a:pt x="203" y="0"/>
                  </a:lnTo>
                  <a:lnTo>
                    <a:pt x="5" y="22"/>
                  </a:lnTo>
                  <a:lnTo>
                    <a:pt x="0" y="187"/>
                  </a:lnTo>
                  <a:lnTo>
                    <a:pt x="45" y="19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91" name="Freeform 435"/>
            <p:cNvSpPr>
              <a:spLocks/>
            </p:cNvSpPr>
            <p:nvPr/>
          </p:nvSpPr>
          <p:spPr bwMode="auto">
            <a:xfrm>
              <a:off x="3926" y="3287"/>
              <a:ext cx="27" cy="105"/>
            </a:xfrm>
            <a:custGeom>
              <a:avLst/>
              <a:gdLst>
                <a:gd name="T0" fmla="*/ 0 w 238"/>
                <a:gd name="T1" fmla="*/ 0 h 947"/>
                <a:gd name="T2" fmla="*/ 0 w 238"/>
                <a:gd name="T3" fmla="*/ 0 h 947"/>
                <a:gd name="T4" fmla="*/ 0 w 238"/>
                <a:gd name="T5" fmla="*/ 0 h 947"/>
                <a:gd name="T6" fmla="*/ 0 w 238"/>
                <a:gd name="T7" fmla="*/ 0 h 947"/>
                <a:gd name="T8" fmla="*/ 0 w 238"/>
                <a:gd name="T9" fmla="*/ 0 h 947"/>
                <a:gd name="T10" fmla="*/ 0 w 238"/>
                <a:gd name="T11" fmla="*/ 0 h 947"/>
                <a:gd name="T12" fmla="*/ 0 w 238"/>
                <a:gd name="T13" fmla="*/ 0 h 947"/>
                <a:gd name="T14" fmla="*/ 0 w 238"/>
                <a:gd name="T15" fmla="*/ 0 h 947"/>
                <a:gd name="T16" fmla="*/ 0 w 238"/>
                <a:gd name="T17" fmla="*/ 0 h 947"/>
                <a:gd name="T18" fmla="*/ 0 w 238"/>
                <a:gd name="T19" fmla="*/ 0 h 947"/>
                <a:gd name="T20" fmla="*/ 0 w 238"/>
                <a:gd name="T21" fmla="*/ 0 h 947"/>
                <a:gd name="T22" fmla="*/ 0 w 238"/>
                <a:gd name="T23" fmla="*/ 0 h 947"/>
                <a:gd name="T24" fmla="*/ 0 w 238"/>
                <a:gd name="T25" fmla="*/ 0 h 947"/>
                <a:gd name="T26" fmla="*/ 0 w 238"/>
                <a:gd name="T27" fmla="*/ 0 h 947"/>
                <a:gd name="T28" fmla="*/ 0 w 238"/>
                <a:gd name="T29" fmla="*/ 0 h 947"/>
                <a:gd name="T30" fmla="*/ 0 w 238"/>
                <a:gd name="T31" fmla="*/ 0 h 947"/>
                <a:gd name="T32" fmla="*/ 0 w 238"/>
                <a:gd name="T33" fmla="*/ 0 h 947"/>
                <a:gd name="T34" fmla="*/ 0 w 238"/>
                <a:gd name="T35" fmla="*/ 0 h 947"/>
                <a:gd name="T36" fmla="*/ 0 w 238"/>
                <a:gd name="T37" fmla="*/ 0 h 947"/>
                <a:gd name="T38" fmla="*/ 0 w 238"/>
                <a:gd name="T39" fmla="*/ 0 h 947"/>
                <a:gd name="T40" fmla="*/ 0 w 238"/>
                <a:gd name="T41" fmla="*/ 0 h 947"/>
                <a:gd name="T42" fmla="*/ 0 w 238"/>
                <a:gd name="T43" fmla="*/ 0 h 947"/>
                <a:gd name="T44" fmla="*/ 0 w 238"/>
                <a:gd name="T45" fmla="*/ 0 h 947"/>
                <a:gd name="T46" fmla="*/ 0 w 238"/>
                <a:gd name="T47" fmla="*/ 0 h 947"/>
                <a:gd name="T48" fmla="*/ 0 w 238"/>
                <a:gd name="T49" fmla="*/ 0 h 947"/>
                <a:gd name="T50" fmla="*/ 0 w 238"/>
                <a:gd name="T51" fmla="*/ 0 h 947"/>
                <a:gd name="T52" fmla="*/ 0 w 238"/>
                <a:gd name="T53" fmla="*/ 0 h 947"/>
                <a:gd name="T54" fmla="*/ 0 w 238"/>
                <a:gd name="T55" fmla="*/ 0 h 947"/>
                <a:gd name="T56" fmla="*/ 0 w 238"/>
                <a:gd name="T57" fmla="*/ 0 h 947"/>
                <a:gd name="T58" fmla="*/ 0 w 238"/>
                <a:gd name="T59" fmla="*/ 0 h 947"/>
                <a:gd name="T60" fmla="*/ 0 w 238"/>
                <a:gd name="T61" fmla="*/ 0 h 947"/>
                <a:gd name="T62" fmla="*/ 0 w 238"/>
                <a:gd name="T63" fmla="*/ 0 h 947"/>
                <a:gd name="T64" fmla="*/ 0 w 238"/>
                <a:gd name="T65" fmla="*/ 0 h 947"/>
                <a:gd name="T66" fmla="*/ 0 w 238"/>
                <a:gd name="T67" fmla="*/ 0 h 947"/>
                <a:gd name="T68" fmla="*/ 0 w 238"/>
                <a:gd name="T69" fmla="*/ 0 h 9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8"/>
                <a:gd name="T106" fmla="*/ 0 h 947"/>
                <a:gd name="T107" fmla="*/ 238 w 238"/>
                <a:gd name="T108" fmla="*/ 947 h 94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8" h="947">
                  <a:moveTo>
                    <a:pt x="238" y="22"/>
                  </a:moveTo>
                  <a:lnTo>
                    <a:pt x="237" y="21"/>
                  </a:lnTo>
                  <a:lnTo>
                    <a:pt x="233" y="19"/>
                  </a:lnTo>
                  <a:lnTo>
                    <a:pt x="226" y="17"/>
                  </a:lnTo>
                  <a:lnTo>
                    <a:pt x="217" y="14"/>
                  </a:lnTo>
                  <a:lnTo>
                    <a:pt x="206" y="10"/>
                  </a:lnTo>
                  <a:lnTo>
                    <a:pt x="194" y="7"/>
                  </a:lnTo>
                  <a:lnTo>
                    <a:pt x="180" y="4"/>
                  </a:lnTo>
                  <a:lnTo>
                    <a:pt x="164" y="1"/>
                  </a:lnTo>
                  <a:lnTo>
                    <a:pt x="146" y="0"/>
                  </a:lnTo>
                  <a:lnTo>
                    <a:pt x="127" y="0"/>
                  </a:lnTo>
                  <a:lnTo>
                    <a:pt x="108" y="2"/>
                  </a:lnTo>
                  <a:lnTo>
                    <a:pt x="87" y="5"/>
                  </a:lnTo>
                  <a:lnTo>
                    <a:pt x="66" y="11"/>
                  </a:lnTo>
                  <a:lnTo>
                    <a:pt x="44" y="19"/>
                  </a:lnTo>
                  <a:lnTo>
                    <a:pt x="22" y="30"/>
                  </a:lnTo>
                  <a:lnTo>
                    <a:pt x="0" y="45"/>
                  </a:lnTo>
                  <a:lnTo>
                    <a:pt x="0" y="947"/>
                  </a:lnTo>
                  <a:lnTo>
                    <a:pt x="1" y="947"/>
                  </a:lnTo>
                  <a:lnTo>
                    <a:pt x="6" y="947"/>
                  </a:lnTo>
                  <a:lnTo>
                    <a:pt x="13" y="946"/>
                  </a:lnTo>
                  <a:lnTo>
                    <a:pt x="22" y="945"/>
                  </a:lnTo>
                  <a:lnTo>
                    <a:pt x="33" y="943"/>
                  </a:lnTo>
                  <a:lnTo>
                    <a:pt x="47" y="941"/>
                  </a:lnTo>
                  <a:lnTo>
                    <a:pt x="62" y="938"/>
                  </a:lnTo>
                  <a:lnTo>
                    <a:pt x="78" y="934"/>
                  </a:lnTo>
                  <a:lnTo>
                    <a:pt x="96" y="928"/>
                  </a:lnTo>
                  <a:lnTo>
                    <a:pt x="115" y="922"/>
                  </a:lnTo>
                  <a:lnTo>
                    <a:pt x="135" y="915"/>
                  </a:lnTo>
                  <a:lnTo>
                    <a:pt x="155" y="906"/>
                  </a:lnTo>
                  <a:lnTo>
                    <a:pt x="176" y="896"/>
                  </a:lnTo>
                  <a:lnTo>
                    <a:pt x="197" y="884"/>
                  </a:lnTo>
                  <a:lnTo>
                    <a:pt x="217" y="871"/>
                  </a:lnTo>
                  <a:lnTo>
                    <a:pt x="238" y="856"/>
                  </a:lnTo>
                  <a:lnTo>
                    <a:pt x="238" y="2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92" name="Freeform 436"/>
            <p:cNvSpPr>
              <a:spLocks/>
            </p:cNvSpPr>
            <p:nvPr/>
          </p:nvSpPr>
          <p:spPr bwMode="auto">
            <a:xfrm>
              <a:off x="3927" y="3288"/>
              <a:ext cx="23" cy="89"/>
            </a:xfrm>
            <a:custGeom>
              <a:avLst/>
              <a:gdLst>
                <a:gd name="T0" fmla="*/ 0 w 203"/>
                <a:gd name="T1" fmla="*/ 0 h 799"/>
                <a:gd name="T2" fmla="*/ 0 w 203"/>
                <a:gd name="T3" fmla="*/ 0 h 799"/>
                <a:gd name="T4" fmla="*/ 0 w 203"/>
                <a:gd name="T5" fmla="*/ 0 h 799"/>
                <a:gd name="T6" fmla="*/ 0 w 203"/>
                <a:gd name="T7" fmla="*/ 0 h 799"/>
                <a:gd name="T8" fmla="*/ 0 w 203"/>
                <a:gd name="T9" fmla="*/ 0 h 799"/>
                <a:gd name="T10" fmla="*/ 0 w 203"/>
                <a:gd name="T11" fmla="*/ 0 h 799"/>
                <a:gd name="T12" fmla="*/ 0 w 203"/>
                <a:gd name="T13" fmla="*/ 0 h 799"/>
                <a:gd name="T14" fmla="*/ 0 w 203"/>
                <a:gd name="T15" fmla="*/ 0 h 799"/>
                <a:gd name="T16" fmla="*/ 0 w 203"/>
                <a:gd name="T17" fmla="*/ 0 h 799"/>
                <a:gd name="T18" fmla="*/ 0 w 203"/>
                <a:gd name="T19" fmla="*/ 0 h 799"/>
                <a:gd name="T20" fmla="*/ 0 w 203"/>
                <a:gd name="T21" fmla="*/ 0 h 799"/>
                <a:gd name="T22" fmla="*/ 0 w 203"/>
                <a:gd name="T23" fmla="*/ 0 h 799"/>
                <a:gd name="T24" fmla="*/ 0 w 203"/>
                <a:gd name="T25" fmla="*/ 0 h 799"/>
                <a:gd name="T26" fmla="*/ 0 w 203"/>
                <a:gd name="T27" fmla="*/ 0 h 799"/>
                <a:gd name="T28" fmla="*/ 0 w 203"/>
                <a:gd name="T29" fmla="*/ 0 h 799"/>
                <a:gd name="T30" fmla="*/ 0 w 203"/>
                <a:gd name="T31" fmla="*/ 0 h 799"/>
                <a:gd name="T32" fmla="*/ 0 w 203"/>
                <a:gd name="T33" fmla="*/ 0 h 799"/>
                <a:gd name="T34" fmla="*/ 0 w 203"/>
                <a:gd name="T35" fmla="*/ 0 h 799"/>
                <a:gd name="T36" fmla="*/ 0 w 203"/>
                <a:gd name="T37" fmla="*/ 0 h 799"/>
                <a:gd name="T38" fmla="*/ 0 w 203"/>
                <a:gd name="T39" fmla="*/ 0 h 799"/>
                <a:gd name="T40" fmla="*/ 0 w 203"/>
                <a:gd name="T41" fmla="*/ 0 h 799"/>
                <a:gd name="T42" fmla="*/ 0 w 203"/>
                <a:gd name="T43" fmla="*/ 0 h 799"/>
                <a:gd name="T44" fmla="*/ 0 w 203"/>
                <a:gd name="T45" fmla="*/ 0 h 799"/>
                <a:gd name="T46" fmla="*/ 0 w 203"/>
                <a:gd name="T47" fmla="*/ 0 h 799"/>
                <a:gd name="T48" fmla="*/ 0 w 203"/>
                <a:gd name="T49" fmla="*/ 0 h 799"/>
                <a:gd name="T50" fmla="*/ 0 w 203"/>
                <a:gd name="T51" fmla="*/ 0 h 799"/>
                <a:gd name="T52" fmla="*/ 0 w 203"/>
                <a:gd name="T53" fmla="*/ 0 h 799"/>
                <a:gd name="T54" fmla="*/ 0 w 203"/>
                <a:gd name="T55" fmla="*/ 0 h 799"/>
                <a:gd name="T56" fmla="*/ 0 w 203"/>
                <a:gd name="T57" fmla="*/ 0 h 799"/>
                <a:gd name="T58" fmla="*/ 0 w 203"/>
                <a:gd name="T59" fmla="*/ 0 h 799"/>
                <a:gd name="T60" fmla="*/ 0 w 203"/>
                <a:gd name="T61" fmla="*/ 0 h 799"/>
                <a:gd name="T62" fmla="*/ 0 w 203"/>
                <a:gd name="T63" fmla="*/ 0 h 799"/>
                <a:gd name="T64" fmla="*/ 0 w 203"/>
                <a:gd name="T65" fmla="*/ 0 h 799"/>
                <a:gd name="T66" fmla="*/ 0 w 203"/>
                <a:gd name="T67" fmla="*/ 0 h 799"/>
                <a:gd name="T68" fmla="*/ 0 w 203"/>
                <a:gd name="T69" fmla="*/ 0 h 7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3"/>
                <a:gd name="T106" fmla="*/ 0 h 799"/>
                <a:gd name="T107" fmla="*/ 203 w 203"/>
                <a:gd name="T108" fmla="*/ 799 h 7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3" h="799">
                  <a:moveTo>
                    <a:pt x="203" y="18"/>
                  </a:moveTo>
                  <a:lnTo>
                    <a:pt x="202" y="17"/>
                  </a:lnTo>
                  <a:lnTo>
                    <a:pt x="199" y="16"/>
                  </a:lnTo>
                  <a:lnTo>
                    <a:pt x="193" y="14"/>
                  </a:lnTo>
                  <a:lnTo>
                    <a:pt x="186" y="11"/>
                  </a:lnTo>
                  <a:lnTo>
                    <a:pt x="177" y="8"/>
                  </a:lnTo>
                  <a:lnTo>
                    <a:pt x="166" y="5"/>
                  </a:lnTo>
                  <a:lnTo>
                    <a:pt x="153" y="3"/>
                  </a:lnTo>
                  <a:lnTo>
                    <a:pt x="140" y="1"/>
                  </a:lnTo>
                  <a:lnTo>
                    <a:pt x="125" y="0"/>
                  </a:lnTo>
                  <a:lnTo>
                    <a:pt x="109" y="0"/>
                  </a:lnTo>
                  <a:lnTo>
                    <a:pt x="92" y="1"/>
                  </a:lnTo>
                  <a:lnTo>
                    <a:pt x="74" y="4"/>
                  </a:lnTo>
                  <a:lnTo>
                    <a:pt x="57" y="9"/>
                  </a:lnTo>
                  <a:lnTo>
                    <a:pt x="37" y="16"/>
                  </a:lnTo>
                  <a:lnTo>
                    <a:pt x="19" y="26"/>
                  </a:lnTo>
                  <a:lnTo>
                    <a:pt x="0" y="38"/>
                  </a:lnTo>
                  <a:lnTo>
                    <a:pt x="0" y="799"/>
                  </a:lnTo>
                  <a:lnTo>
                    <a:pt x="1" y="799"/>
                  </a:lnTo>
                  <a:lnTo>
                    <a:pt x="5" y="799"/>
                  </a:lnTo>
                  <a:lnTo>
                    <a:pt x="11" y="798"/>
                  </a:lnTo>
                  <a:lnTo>
                    <a:pt x="19" y="797"/>
                  </a:lnTo>
                  <a:lnTo>
                    <a:pt x="28" y="796"/>
                  </a:lnTo>
                  <a:lnTo>
                    <a:pt x="41" y="794"/>
                  </a:lnTo>
                  <a:lnTo>
                    <a:pt x="53" y="791"/>
                  </a:lnTo>
                  <a:lnTo>
                    <a:pt x="67" y="786"/>
                  </a:lnTo>
                  <a:lnTo>
                    <a:pt x="82" y="782"/>
                  </a:lnTo>
                  <a:lnTo>
                    <a:pt x="99" y="777"/>
                  </a:lnTo>
                  <a:lnTo>
                    <a:pt x="116" y="771"/>
                  </a:lnTo>
                  <a:lnTo>
                    <a:pt x="133" y="763"/>
                  </a:lnTo>
                  <a:lnTo>
                    <a:pt x="150" y="755"/>
                  </a:lnTo>
                  <a:lnTo>
                    <a:pt x="169" y="745"/>
                  </a:lnTo>
                  <a:lnTo>
                    <a:pt x="186" y="733"/>
                  </a:lnTo>
                  <a:lnTo>
                    <a:pt x="203" y="720"/>
                  </a:lnTo>
                  <a:lnTo>
                    <a:pt x="203" y="1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93" name="Freeform 437"/>
            <p:cNvSpPr>
              <a:spLocks/>
            </p:cNvSpPr>
            <p:nvPr/>
          </p:nvSpPr>
          <p:spPr bwMode="auto">
            <a:xfrm>
              <a:off x="3928" y="3289"/>
              <a:ext cx="19" cy="72"/>
            </a:xfrm>
            <a:custGeom>
              <a:avLst/>
              <a:gdLst>
                <a:gd name="T0" fmla="*/ 0 w 171"/>
                <a:gd name="T1" fmla="*/ 0 h 650"/>
                <a:gd name="T2" fmla="*/ 0 w 171"/>
                <a:gd name="T3" fmla="*/ 0 h 650"/>
                <a:gd name="T4" fmla="*/ 0 w 171"/>
                <a:gd name="T5" fmla="*/ 0 h 650"/>
                <a:gd name="T6" fmla="*/ 0 w 171"/>
                <a:gd name="T7" fmla="*/ 0 h 650"/>
                <a:gd name="T8" fmla="*/ 0 w 171"/>
                <a:gd name="T9" fmla="*/ 0 h 650"/>
                <a:gd name="T10" fmla="*/ 0 w 171"/>
                <a:gd name="T11" fmla="*/ 0 h 650"/>
                <a:gd name="T12" fmla="*/ 0 w 171"/>
                <a:gd name="T13" fmla="*/ 0 h 650"/>
                <a:gd name="T14" fmla="*/ 0 w 171"/>
                <a:gd name="T15" fmla="*/ 0 h 650"/>
                <a:gd name="T16" fmla="*/ 0 w 171"/>
                <a:gd name="T17" fmla="*/ 0 h 650"/>
                <a:gd name="T18" fmla="*/ 0 w 171"/>
                <a:gd name="T19" fmla="*/ 0 h 650"/>
                <a:gd name="T20" fmla="*/ 0 w 171"/>
                <a:gd name="T21" fmla="*/ 0 h 650"/>
                <a:gd name="T22" fmla="*/ 0 w 171"/>
                <a:gd name="T23" fmla="*/ 0 h 650"/>
                <a:gd name="T24" fmla="*/ 0 w 171"/>
                <a:gd name="T25" fmla="*/ 0 h 650"/>
                <a:gd name="T26" fmla="*/ 0 w 171"/>
                <a:gd name="T27" fmla="*/ 0 h 650"/>
                <a:gd name="T28" fmla="*/ 0 w 171"/>
                <a:gd name="T29" fmla="*/ 0 h 650"/>
                <a:gd name="T30" fmla="*/ 0 w 171"/>
                <a:gd name="T31" fmla="*/ 0 h 650"/>
                <a:gd name="T32" fmla="*/ 0 w 171"/>
                <a:gd name="T33" fmla="*/ 0 h 650"/>
                <a:gd name="T34" fmla="*/ 0 w 171"/>
                <a:gd name="T35" fmla="*/ 0 h 650"/>
                <a:gd name="T36" fmla="*/ 0 w 171"/>
                <a:gd name="T37" fmla="*/ 0 h 650"/>
                <a:gd name="T38" fmla="*/ 0 w 171"/>
                <a:gd name="T39" fmla="*/ 0 h 650"/>
                <a:gd name="T40" fmla="*/ 0 w 171"/>
                <a:gd name="T41" fmla="*/ 0 h 650"/>
                <a:gd name="T42" fmla="*/ 0 w 171"/>
                <a:gd name="T43" fmla="*/ 0 h 650"/>
                <a:gd name="T44" fmla="*/ 0 w 171"/>
                <a:gd name="T45" fmla="*/ 0 h 650"/>
                <a:gd name="T46" fmla="*/ 0 w 171"/>
                <a:gd name="T47" fmla="*/ 0 h 650"/>
                <a:gd name="T48" fmla="*/ 0 w 171"/>
                <a:gd name="T49" fmla="*/ 0 h 650"/>
                <a:gd name="T50" fmla="*/ 0 w 171"/>
                <a:gd name="T51" fmla="*/ 0 h 650"/>
                <a:gd name="T52" fmla="*/ 0 w 171"/>
                <a:gd name="T53" fmla="*/ 0 h 650"/>
                <a:gd name="T54" fmla="*/ 0 w 171"/>
                <a:gd name="T55" fmla="*/ 0 h 650"/>
                <a:gd name="T56" fmla="*/ 0 w 171"/>
                <a:gd name="T57" fmla="*/ 0 h 650"/>
                <a:gd name="T58" fmla="*/ 0 w 171"/>
                <a:gd name="T59" fmla="*/ 0 h 650"/>
                <a:gd name="T60" fmla="*/ 0 w 171"/>
                <a:gd name="T61" fmla="*/ 0 h 650"/>
                <a:gd name="T62" fmla="*/ 0 w 171"/>
                <a:gd name="T63" fmla="*/ 0 h 650"/>
                <a:gd name="T64" fmla="*/ 0 w 171"/>
                <a:gd name="T65" fmla="*/ 0 h 650"/>
                <a:gd name="T66" fmla="*/ 0 w 171"/>
                <a:gd name="T67" fmla="*/ 0 h 650"/>
                <a:gd name="T68" fmla="*/ 0 w 171"/>
                <a:gd name="T69" fmla="*/ 0 h 6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1"/>
                <a:gd name="T106" fmla="*/ 0 h 650"/>
                <a:gd name="T107" fmla="*/ 171 w 171"/>
                <a:gd name="T108" fmla="*/ 650 h 65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1" h="650">
                  <a:moveTo>
                    <a:pt x="171" y="15"/>
                  </a:moveTo>
                  <a:lnTo>
                    <a:pt x="170" y="15"/>
                  </a:lnTo>
                  <a:lnTo>
                    <a:pt x="167" y="13"/>
                  </a:lnTo>
                  <a:lnTo>
                    <a:pt x="163" y="11"/>
                  </a:lnTo>
                  <a:lnTo>
                    <a:pt x="157" y="9"/>
                  </a:lnTo>
                  <a:lnTo>
                    <a:pt x="149" y="7"/>
                  </a:lnTo>
                  <a:lnTo>
                    <a:pt x="139" y="4"/>
                  </a:lnTo>
                  <a:lnTo>
                    <a:pt x="129" y="2"/>
                  </a:lnTo>
                  <a:lnTo>
                    <a:pt x="118" y="0"/>
                  </a:lnTo>
                  <a:lnTo>
                    <a:pt x="105" y="0"/>
                  </a:lnTo>
                  <a:lnTo>
                    <a:pt x="92" y="0"/>
                  </a:lnTo>
                  <a:lnTo>
                    <a:pt x="77" y="1"/>
                  </a:lnTo>
                  <a:lnTo>
                    <a:pt x="63" y="3"/>
                  </a:lnTo>
                  <a:lnTo>
                    <a:pt x="48" y="7"/>
                  </a:lnTo>
                  <a:lnTo>
                    <a:pt x="31" y="13"/>
                  </a:lnTo>
                  <a:lnTo>
                    <a:pt x="16" y="22"/>
                  </a:lnTo>
                  <a:lnTo>
                    <a:pt x="0" y="32"/>
                  </a:lnTo>
                  <a:lnTo>
                    <a:pt x="0" y="650"/>
                  </a:lnTo>
                  <a:lnTo>
                    <a:pt x="1" y="650"/>
                  </a:lnTo>
                  <a:lnTo>
                    <a:pt x="4" y="650"/>
                  </a:lnTo>
                  <a:lnTo>
                    <a:pt x="9" y="649"/>
                  </a:lnTo>
                  <a:lnTo>
                    <a:pt x="16" y="648"/>
                  </a:lnTo>
                  <a:lnTo>
                    <a:pt x="24" y="647"/>
                  </a:lnTo>
                  <a:lnTo>
                    <a:pt x="34" y="645"/>
                  </a:lnTo>
                  <a:lnTo>
                    <a:pt x="45" y="642"/>
                  </a:lnTo>
                  <a:lnTo>
                    <a:pt x="57" y="640"/>
                  </a:lnTo>
                  <a:lnTo>
                    <a:pt x="69" y="636"/>
                  </a:lnTo>
                  <a:lnTo>
                    <a:pt x="82" y="632"/>
                  </a:lnTo>
                  <a:lnTo>
                    <a:pt x="97" y="627"/>
                  </a:lnTo>
                  <a:lnTo>
                    <a:pt x="112" y="621"/>
                  </a:lnTo>
                  <a:lnTo>
                    <a:pt x="126" y="614"/>
                  </a:lnTo>
                  <a:lnTo>
                    <a:pt x="141" y="606"/>
                  </a:lnTo>
                  <a:lnTo>
                    <a:pt x="157" y="595"/>
                  </a:lnTo>
                  <a:lnTo>
                    <a:pt x="171" y="585"/>
                  </a:lnTo>
                  <a:lnTo>
                    <a:pt x="171" y="1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94" name="Freeform 438"/>
            <p:cNvSpPr>
              <a:spLocks/>
            </p:cNvSpPr>
            <p:nvPr/>
          </p:nvSpPr>
          <p:spPr bwMode="auto">
            <a:xfrm>
              <a:off x="3929" y="3289"/>
              <a:ext cx="15" cy="56"/>
            </a:xfrm>
            <a:custGeom>
              <a:avLst/>
              <a:gdLst>
                <a:gd name="T0" fmla="*/ 0 w 138"/>
                <a:gd name="T1" fmla="*/ 0 h 502"/>
                <a:gd name="T2" fmla="*/ 0 w 138"/>
                <a:gd name="T3" fmla="*/ 0 h 502"/>
                <a:gd name="T4" fmla="*/ 0 w 138"/>
                <a:gd name="T5" fmla="*/ 0 h 502"/>
                <a:gd name="T6" fmla="*/ 0 w 138"/>
                <a:gd name="T7" fmla="*/ 0 h 502"/>
                <a:gd name="T8" fmla="*/ 0 w 138"/>
                <a:gd name="T9" fmla="*/ 0 h 502"/>
                <a:gd name="T10" fmla="*/ 0 w 138"/>
                <a:gd name="T11" fmla="*/ 0 h 502"/>
                <a:gd name="T12" fmla="*/ 0 w 138"/>
                <a:gd name="T13" fmla="*/ 0 h 502"/>
                <a:gd name="T14" fmla="*/ 0 w 138"/>
                <a:gd name="T15" fmla="*/ 0 h 502"/>
                <a:gd name="T16" fmla="*/ 0 w 138"/>
                <a:gd name="T17" fmla="*/ 0 h 502"/>
                <a:gd name="T18" fmla="*/ 0 w 138"/>
                <a:gd name="T19" fmla="*/ 0 h 502"/>
                <a:gd name="T20" fmla="*/ 0 w 138"/>
                <a:gd name="T21" fmla="*/ 0 h 502"/>
                <a:gd name="T22" fmla="*/ 0 w 138"/>
                <a:gd name="T23" fmla="*/ 0 h 502"/>
                <a:gd name="T24" fmla="*/ 0 w 138"/>
                <a:gd name="T25" fmla="*/ 0 h 502"/>
                <a:gd name="T26" fmla="*/ 0 w 138"/>
                <a:gd name="T27" fmla="*/ 0 h 502"/>
                <a:gd name="T28" fmla="*/ 0 w 138"/>
                <a:gd name="T29" fmla="*/ 0 h 502"/>
                <a:gd name="T30" fmla="*/ 0 w 138"/>
                <a:gd name="T31" fmla="*/ 0 h 502"/>
                <a:gd name="T32" fmla="*/ 0 w 138"/>
                <a:gd name="T33" fmla="*/ 0 h 502"/>
                <a:gd name="T34" fmla="*/ 0 w 138"/>
                <a:gd name="T35" fmla="*/ 0 h 502"/>
                <a:gd name="T36" fmla="*/ 0 w 138"/>
                <a:gd name="T37" fmla="*/ 0 h 5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502"/>
                <a:gd name="T59" fmla="*/ 138 w 138"/>
                <a:gd name="T60" fmla="*/ 502 h 5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502">
                  <a:moveTo>
                    <a:pt x="138" y="14"/>
                  </a:moveTo>
                  <a:lnTo>
                    <a:pt x="135" y="13"/>
                  </a:lnTo>
                  <a:lnTo>
                    <a:pt x="126" y="8"/>
                  </a:lnTo>
                  <a:lnTo>
                    <a:pt x="113" y="4"/>
                  </a:lnTo>
                  <a:lnTo>
                    <a:pt x="96" y="1"/>
                  </a:lnTo>
                  <a:lnTo>
                    <a:pt x="74" y="0"/>
                  </a:lnTo>
                  <a:lnTo>
                    <a:pt x="51" y="3"/>
                  </a:lnTo>
                  <a:lnTo>
                    <a:pt x="25" y="12"/>
                  </a:lnTo>
                  <a:lnTo>
                    <a:pt x="0" y="26"/>
                  </a:lnTo>
                  <a:lnTo>
                    <a:pt x="0" y="502"/>
                  </a:lnTo>
                  <a:lnTo>
                    <a:pt x="3" y="502"/>
                  </a:lnTo>
                  <a:lnTo>
                    <a:pt x="13" y="501"/>
                  </a:lnTo>
                  <a:lnTo>
                    <a:pt x="28" y="499"/>
                  </a:lnTo>
                  <a:lnTo>
                    <a:pt x="46" y="494"/>
                  </a:lnTo>
                  <a:lnTo>
                    <a:pt x="67" y="488"/>
                  </a:lnTo>
                  <a:lnTo>
                    <a:pt x="91" y="479"/>
                  </a:lnTo>
                  <a:lnTo>
                    <a:pt x="114" y="467"/>
                  </a:lnTo>
                  <a:lnTo>
                    <a:pt x="138" y="450"/>
                  </a:lnTo>
                  <a:lnTo>
                    <a:pt x="138" y="1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95" name="Freeform 439"/>
            <p:cNvSpPr>
              <a:spLocks/>
            </p:cNvSpPr>
            <p:nvPr/>
          </p:nvSpPr>
          <p:spPr bwMode="auto">
            <a:xfrm>
              <a:off x="3929" y="3290"/>
              <a:ext cx="12" cy="40"/>
            </a:xfrm>
            <a:custGeom>
              <a:avLst/>
              <a:gdLst>
                <a:gd name="T0" fmla="*/ 0 w 104"/>
                <a:gd name="T1" fmla="*/ 0 h 353"/>
                <a:gd name="T2" fmla="*/ 0 w 104"/>
                <a:gd name="T3" fmla="*/ 0 h 353"/>
                <a:gd name="T4" fmla="*/ 0 w 104"/>
                <a:gd name="T5" fmla="*/ 0 h 353"/>
                <a:gd name="T6" fmla="*/ 0 w 104"/>
                <a:gd name="T7" fmla="*/ 0 h 353"/>
                <a:gd name="T8" fmla="*/ 0 w 104"/>
                <a:gd name="T9" fmla="*/ 0 h 353"/>
                <a:gd name="T10" fmla="*/ 0 w 104"/>
                <a:gd name="T11" fmla="*/ 0 h 353"/>
                <a:gd name="T12" fmla="*/ 0 w 104"/>
                <a:gd name="T13" fmla="*/ 0 h 353"/>
                <a:gd name="T14" fmla="*/ 0 w 104"/>
                <a:gd name="T15" fmla="*/ 0 h 353"/>
                <a:gd name="T16" fmla="*/ 0 w 104"/>
                <a:gd name="T17" fmla="*/ 0 h 353"/>
                <a:gd name="T18" fmla="*/ 0 w 104"/>
                <a:gd name="T19" fmla="*/ 0 h 353"/>
                <a:gd name="T20" fmla="*/ 0 w 104"/>
                <a:gd name="T21" fmla="*/ 0 h 353"/>
                <a:gd name="T22" fmla="*/ 0 w 104"/>
                <a:gd name="T23" fmla="*/ 0 h 353"/>
                <a:gd name="T24" fmla="*/ 0 w 104"/>
                <a:gd name="T25" fmla="*/ 0 h 353"/>
                <a:gd name="T26" fmla="*/ 0 w 104"/>
                <a:gd name="T27" fmla="*/ 0 h 353"/>
                <a:gd name="T28" fmla="*/ 0 w 104"/>
                <a:gd name="T29" fmla="*/ 0 h 353"/>
                <a:gd name="T30" fmla="*/ 0 w 104"/>
                <a:gd name="T31" fmla="*/ 0 h 353"/>
                <a:gd name="T32" fmla="*/ 0 w 104"/>
                <a:gd name="T33" fmla="*/ 0 h 353"/>
                <a:gd name="T34" fmla="*/ 0 w 104"/>
                <a:gd name="T35" fmla="*/ 0 h 353"/>
                <a:gd name="T36" fmla="*/ 0 w 104"/>
                <a:gd name="T37" fmla="*/ 0 h 3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353"/>
                <a:gd name="T59" fmla="*/ 104 w 104"/>
                <a:gd name="T60" fmla="*/ 353 h 3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353">
                  <a:moveTo>
                    <a:pt x="104" y="10"/>
                  </a:moveTo>
                  <a:lnTo>
                    <a:pt x="102" y="9"/>
                  </a:lnTo>
                  <a:lnTo>
                    <a:pt x="95" y="6"/>
                  </a:lnTo>
                  <a:lnTo>
                    <a:pt x="85" y="3"/>
                  </a:lnTo>
                  <a:lnTo>
                    <a:pt x="71" y="0"/>
                  </a:lnTo>
                  <a:lnTo>
                    <a:pt x="56" y="0"/>
                  </a:lnTo>
                  <a:lnTo>
                    <a:pt x="38" y="3"/>
                  </a:lnTo>
                  <a:lnTo>
                    <a:pt x="19" y="9"/>
                  </a:lnTo>
                  <a:lnTo>
                    <a:pt x="0" y="20"/>
                  </a:lnTo>
                  <a:lnTo>
                    <a:pt x="0" y="353"/>
                  </a:lnTo>
                  <a:lnTo>
                    <a:pt x="2" y="353"/>
                  </a:lnTo>
                  <a:lnTo>
                    <a:pt x="9" y="352"/>
                  </a:lnTo>
                  <a:lnTo>
                    <a:pt x="21" y="350"/>
                  </a:lnTo>
                  <a:lnTo>
                    <a:pt x="35" y="347"/>
                  </a:lnTo>
                  <a:lnTo>
                    <a:pt x="51" y="343"/>
                  </a:lnTo>
                  <a:lnTo>
                    <a:pt x="68" y="336"/>
                  </a:lnTo>
                  <a:lnTo>
                    <a:pt x="86" y="326"/>
                  </a:lnTo>
                  <a:lnTo>
                    <a:pt x="104" y="313"/>
                  </a:lnTo>
                  <a:lnTo>
                    <a:pt x="104" y="1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96" name="Freeform 440"/>
            <p:cNvSpPr>
              <a:spLocks/>
            </p:cNvSpPr>
            <p:nvPr/>
          </p:nvSpPr>
          <p:spPr bwMode="auto">
            <a:xfrm>
              <a:off x="3930" y="3291"/>
              <a:ext cx="8" cy="23"/>
            </a:xfrm>
            <a:custGeom>
              <a:avLst/>
              <a:gdLst>
                <a:gd name="T0" fmla="*/ 0 w 72"/>
                <a:gd name="T1" fmla="*/ 0 h 204"/>
                <a:gd name="T2" fmla="*/ 0 w 72"/>
                <a:gd name="T3" fmla="*/ 0 h 204"/>
                <a:gd name="T4" fmla="*/ 0 w 72"/>
                <a:gd name="T5" fmla="*/ 0 h 204"/>
                <a:gd name="T6" fmla="*/ 0 w 72"/>
                <a:gd name="T7" fmla="*/ 0 h 204"/>
                <a:gd name="T8" fmla="*/ 0 w 72"/>
                <a:gd name="T9" fmla="*/ 0 h 204"/>
                <a:gd name="T10" fmla="*/ 0 w 72"/>
                <a:gd name="T11" fmla="*/ 0 h 204"/>
                <a:gd name="T12" fmla="*/ 0 w 72"/>
                <a:gd name="T13" fmla="*/ 0 h 204"/>
                <a:gd name="T14" fmla="*/ 0 w 72"/>
                <a:gd name="T15" fmla="*/ 0 h 204"/>
                <a:gd name="T16" fmla="*/ 0 w 72"/>
                <a:gd name="T17" fmla="*/ 0 h 204"/>
                <a:gd name="T18" fmla="*/ 0 w 72"/>
                <a:gd name="T19" fmla="*/ 0 h 204"/>
                <a:gd name="T20" fmla="*/ 0 w 72"/>
                <a:gd name="T21" fmla="*/ 0 h 204"/>
                <a:gd name="T22" fmla="*/ 0 w 72"/>
                <a:gd name="T23" fmla="*/ 0 h 204"/>
                <a:gd name="T24" fmla="*/ 0 w 72"/>
                <a:gd name="T25" fmla="*/ 0 h 204"/>
                <a:gd name="T26" fmla="*/ 0 w 72"/>
                <a:gd name="T27" fmla="*/ 0 h 204"/>
                <a:gd name="T28" fmla="*/ 0 w 72"/>
                <a:gd name="T29" fmla="*/ 0 h 204"/>
                <a:gd name="T30" fmla="*/ 0 w 72"/>
                <a:gd name="T31" fmla="*/ 0 h 204"/>
                <a:gd name="T32" fmla="*/ 0 w 72"/>
                <a:gd name="T33" fmla="*/ 0 h 204"/>
                <a:gd name="T34" fmla="*/ 0 w 72"/>
                <a:gd name="T35" fmla="*/ 0 h 204"/>
                <a:gd name="T36" fmla="*/ 0 w 72"/>
                <a:gd name="T37" fmla="*/ 0 h 2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204"/>
                <a:gd name="T59" fmla="*/ 72 w 72"/>
                <a:gd name="T60" fmla="*/ 204 h 2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204">
                  <a:moveTo>
                    <a:pt x="72" y="6"/>
                  </a:moveTo>
                  <a:lnTo>
                    <a:pt x="69" y="5"/>
                  </a:lnTo>
                  <a:lnTo>
                    <a:pt x="65" y="4"/>
                  </a:lnTo>
                  <a:lnTo>
                    <a:pt x="58" y="2"/>
                  </a:lnTo>
                  <a:lnTo>
                    <a:pt x="49" y="0"/>
                  </a:lnTo>
                  <a:lnTo>
                    <a:pt x="39" y="0"/>
                  </a:lnTo>
                  <a:lnTo>
                    <a:pt x="27" y="1"/>
                  </a:lnTo>
                  <a:lnTo>
                    <a:pt x="13" y="6"/>
                  </a:lnTo>
                  <a:lnTo>
                    <a:pt x="0" y="13"/>
                  </a:lnTo>
                  <a:lnTo>
                    <a:pt x="0" y="204"/>
                  </a:lnTo>
                  <a:lnTo>
                    <a:pt x="2" y="204"/>
                  </a:lnTo>
                  <a:lnTo>
                    <a:pt x="6" y="203"/>
                  </a:lnTo>
                  <a:lnTo>
                    <a:pt x="15" y="202"/>
                  </a:lnTo>
                  <a:lnTo>
                    <a:pt x="24" y="200"/>
                  </a:lnTo>
                  <a:lnTo>
                    <a:pt x="35" y="197"/>
                  </a:lnTo>
                  <a:lnTo>
                    <a:pt x="47" y="192"/>
                  </a:lnTo>
                  <a:lnTo>
                    <a:pt x="59" y="185"/>
                  </a:lnTo>
                  <a:lnTo>
                    <a:pt x="72" y="177"/>
                  </a:lnTo>
                  <a:lnTo>
                    <a:pt x="72" y="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97" name="Freeform 441"/>
            <p:cNvSpPr>
              <a:spLocks/>
            </p:cNvSpPr>
            <p:nvPr/>
          </p:nvSpPr>
          <p:spPr bwMode="auto">
            <a:xfrm>
              <a:off x="4025" y="3357"/>
              <a:ext cx="12" cy="11"/>
            </a:xfrm>
            <a:custGeom>
              <a:avLst/>
              <a:gdLst>
                <a:gd name="T0" fmla="*/ 0 w 104"/>
                <a:gd name="T1" fmla="*/ 0 h 104"/>
                <a:gd name="T2" fmla="*/ 0 w 104"/>
                <a:gd name="T3" fmla="*/ 0 h 104"/>
                <a:gd name="T4" fmla="*/ 0 w 104"/>
                <a:gd name="T5" fmla="*/ 0 h 104"/>
                <a:gd name="T6" fmla="*/ 0 w 104"/>
                <a:gd name="T7" fmla="*/ 0 h 104"/>
                <a:gd name="T8" fmla="*/ 0 w 104"/>
                <a:gd name="T9" fmla="*/ 0 h 104"/>
                <a:gd name="T10" fmla="*/ 0 w 104"/>
                <a:gd name="T11" fmla="*/ 0 h 104"/>
                <a:gd name="T12" fmla="*/ 0 w 104"/>
                <a:gd name="T13" fmla="*/ 0 h 104"/>
                <a:gd name="T14" fmla="*/ 0 w 104"/>
                <a:gd name="T15" fmla="*/ 0 h 104"/>
                <a:gd name="T16" fmla="*/ 0 w 104"/>
                <a:gd name="T17" fmla="*/ 0 h 104"/>
                <a:gd name="T18" fmla="*/ 0 w 104"/>
                <a:gd name="T19" fmla="*/ 0 h 104"/>
                <a:gd name="T20" fmla="*/ 0 w 104"/>
                <a:gd name="T21" fmla="*/ 0 h 104"/>
                <a:gd name="T22" fmla="*/ 0 w 104"/>
                <a:gd name="T23" fmla="*/ 0 h 104"/>
                <a:gd name="T24" fmla="*/ 0 w 104"/>
                <a:gd name="T25" fmla="*/ 0 h 104"/>
                <a:gd name="T26" fmla="*/ 0 w 104"/>
                <a:gd name="T27" fmla="*/ 0 h 104"/>
                <a:gd name="T28" fmla="*/ 0 w 104"/>
                <a:gd name="T29" fmla="*/ 0 h 104"/>
                <a:gd name="T30" fmla="*/ 0 w 104"/>
                <a:gd name="T31" fmla="*/ 0 h 104"/>
                <a:gd name="T32" fmla="*/ 0 w 104"/>
                <a:gd name="T33" fmla="*/ 0 h 104"/>
                <a:gd name="T34" fmla="*/ 0 w 104"/>
                <a:gd name="T35" fmla="*/ 0 h 104"/>
                <a:gd name="T36" fmla="*/ 0 w 104"/>
                <a:gd name="T37" fmla="*/ 0 h 104"/>
                <a:gd name="T38" fmla="*/ 0 w 104"/>
                <a:gd name="T39" fmla="*/ 0 h 104"/>
                <a:gd name="T40" fmla="*/ 0 w 104"/>
                <a:gd name="T41" fmla="*/ 0 h 104"/>
                <a:gd name="T42" fmla="*/ 0 w 104"/>
                <a:gd name="T43" fmla="*/ 0 h 104"/>
                <a:gd name="T44" fmla="*/ 0 w 104"/>
                <a:gd name="T45" fmla="*/ 0 h 104"/>
                <a:gd name="T46" fmla="*/ 0 w 104"/>
                <a:gd name="T47" fmla="*/ 0 h 104"/>
                <a:gd name="T48" fmla="*/ 0 w 104"/>
                <a:gd name="T49" fmla="*/ 0 h 104"/>
                <a:gd name="T50" fmla="*/ 0 w 104"/>
                <a:gd name="T51" fmla="*/ 0 h 104"/>
                <a:gd name="T52" fmla="*/ 0 w 104"/>
                <a:gd name="T53" fmla="*/ 0 h 104"/>
                <a:gd name="T54" fmla="*/ 0 w 104"/>
                <a:gd name="T55" fmla="*/ 0 h 104"/>
                <a:gd name="T56" fmla="*/ 0 w 104"/>
                <a:gd name="T57" fmla="*/ 0 h 104"/>
                <a:gd name="T58" fmla="*/ 0 w 104"/>
                <a:gd name="T59" fmla="*/ 0 h 104"/>
                <a:gd name="T60" fmla="*/ 0 w 104"/>
                <a:gd name="T61" fmla="*/ 0 h 104"/>
                <a:gd name="T62" fmla="*/ 0 w 104"/>
                <a:gd name="T63" fmla="*/ 0 h 104"/>
                <a:gd name="T64" fmla="*/ 0 w 104"/>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4"/>
                <a:gd name="T101" fmla="*/ 104 w 104"/>
                <a:gd name="T102" fmla="*/ 104 h 1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4">
                  <a:moveTo>
                    <a:pt x="52" y="104"/>
                  </a:moveTo>
                  <a:lnTo>
                    <a:pt x="62" y="103"/>
                  </a:lnTo>
                  <a:lnTo>
                    <a:pt x="73" y="100"/>
                  </a:lnTo>
                  <a:lnTo>
                    <a:pt x="81" y="95"/>
                  </a:lnTo>
                  <a:lnTo>
                    <a:pt x="89" y="89"/>
                  </a:lnTo>
                  <a:lnTo>
                    <a:pt x="95" y="81"/>
                  </a:lnTo>
                  <a:lnTo>
                    <a:pt x="100" y="72"/>
                  </a:lnTo>
                  <a:lnTo>
                    <a:pt x="103" y="62"/>
                  </a:lnTo>
                  <a:lnTo>
                    <a:pt x="104" y="52"/>
                  </a:lnTo>
                  <a:lnTo>
                    <a:pt x="103" y="41"/>
                  </a:lnTo>
                  <a:lnTo>
                    <a:pt x="100" y="31"/>
                  </a:lnTo>
                  <a:lnTo>
                    <a:pt x="95" y="22"/>
                  </a:lnTo>
                  <a:lnTo>
                    <a:pt x="89" y="15"/>
                  </a:lnTo>
                  <a:lnTo>
                    <a:pt x="81" y="8"/>
                  </a:lnTo>
                  <a:lnTo>
                    <a:pt x="73" y="4"/>
                  </a:lnTo>
                  <a:lnTo>
                    <a:pt x="62" y="1"/>
                  </a:lnTo>
                  <a:lnTo>
                    <a:pt x="52" y="0"/>
                  </a:lnTo>
                  <a:lnTo>
                    <a:pt x="42" y="1"/>
                  </a:lnTo>
                  <a:lnTo>
                    <a:pt x="32" y="4"/>
                  </a:lnTo>
                  <a:lnTo>
                    <a:pt x="24" y="8"/>
                  </a:lnTo>
                  <a:lnTo>
                    <a:pt x="16" y="15"/>
                  </a:lnTo>
                  <a:lnTo>
                    <a:pt x="9" y="22"/>
                  </a:lnTo>
                  <a:lnTo>
                    <a:pt x="4" y="31"/>
                  </a:lnTo>
                  <a:lnTo>
                    <a:pt x="1" y="41"/>
                  </a:lnTo>
                  <a:lnTo>
                    <a:pt x="0" y="52"/>
                  </a:lnTo>
                  <a:lnTo>
                    <a:pt x="1" y="62"/>
                  </a:lnTo>
                  <a:lnTo>
                    <a:pt x="4" y="72"/>
                  </a:lnTo>
                  <a:lnTo>
                    <a:pt x="9" y="81"/>
                  </a:lnTo>
                  <a:lnTo>
                    <a:pt x="16" y="89"/>
                  </a:lnTo>
                  <a:lnTo>
                    <a:pt x="24" y="95"/>
                  </a:lnTo>
                  <a:lnTo>
                    <a:pt x="32" y="100"/>
                  </a:lnTo>
                  <a:lnTo>
                    <a:pt x="42" y="103"/>
                  </a:lnTo>
                  <a:lnTo>
                    <a:pt x="52" y="10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98" name="Freeform 442"/>
            <p:cNvSpPr>
              <a:spLocks/>
            </p:cNvSpPr>
            <p:nvPr/>
          </p:nvSpPr>
          <p:spPr bwMode="auto">
            <a:xfrm>
              <a:off x="3990" y="3357"/>
              <a:ext cx="6" cy="6"/>
            </a:xfrm>
            <a:custGeom>
              <a:avLst/>
              <a:gdLst>
                <a:gd name="T0" fmla="*/ 0 w 52"/>
                <a:gd name="T1" fmla="*/ 0 h 52"/>
                <a:gd name="T2" fmla="*/ 0 w 52"/>
                <a:gd name="T3" fmla="*/ 0 h 52"/>
                <a:gd name="T4" fmla="*/ 0 w 52"/>
                <a:gd name="T5" fmla="*/ 0 h 52"/>
                <a:gd name="T6" fmla="*/ 0 w 52"/>
                <a:gd name="T7" fmla="*/ 0 h 52"/>
                <a:gd name="T8" fmla="*/ 0 w 52"/>
                <a:gd name="T9" fmla="*/ 0 h 52"/>
                <a:gd name="T10" fmla="*/ 0 w 52"/>
                <a:gd name="T11" fmla="*/ 0 h 52"/>
                <a:gd name="T12" fmla="*/ 0 w 52"/>
                <a:gd name="T13" fmla="*/ 0 h 52"/>
                <a:gd name="T14" fmla="*/ 0 w 52"/>
                <a:gd name="T15" fmla="*/ 0 h 52"/>
                <a:gd name="T16" fmla="*/ 0 w 52"/>
                <a:gd name="T17" fmla="*/ 0 h 52"/>
                <a:gd name="T18" fmla="*/ 0 w 52"/>
                <a:gd name="T19" fmla="*/ 0 h 52"/>
                <a:gd name="T20" fmla="*/ 0 w 52"/>
                <a:gd name="T21" fmla="*/ 0 h 52"/>
                <a:gd name="T22" fmla="*/ 0 w 52"/>
                <a:gd name="T23" fmla="*/ 0 h 52"/>
                <a:gd name="T24" fmla="*/ 0 w 52"/>
                <a:gd name="T25" fmla="*/ 0 h 52"/>
                <a:gd name="T26" fmla="*/ 0 w 52"/>
                <a:gd name="T27" fmla="*/ 0 h 52"/>
                <a:gd name="T28" fmla="*/ 0 w 52"/>
                <a:gd name="T29" fmla="*/ 0 h 52"/>
                <a:gd name="T30" fmla="*/ 0 w 52"/>
                <a:gd name="T31" fmla="*/ 0 h 52"/>
                <a:gd name="T32" fmla="*/ 0 w 52"/>
                <a:gd name="T33" fmla="*/ 0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52"/>
                <a:gd name="T53" fmla="*/ 52 w 52"/>
                <a:gd name="T54" fmla="*/ 52 h 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52">
                  <a:moveTo>
                    <a:pt x="25" y="52"/>
                  </a:moveTo>
                  <a:lnTo>
                    <a:pt x="35" y="50"/>
                  </a:lnTo>
                  <a:lnTo>
                    <a:pt x="44" y="44"/>
                  </a:lnTo>
                  <a:lnTo>
                    <a:pt x="50" y="36"/>
                  </a:lnTo>
                  <a:lnTo>
                    <a:pt x="52" y="25"/>
                  </a:lnTo>
                  <a:lnTo>
                    <a:pt x="50" y="15"/>
                  </a:lnTo>
                  <a:lnTo>
                    <a:pt x="44" y="7"/>
                  </a:lnTo>
                  <a:lnTo>
                    <a:pt x="35" y="2"/>
                  </a:lnTo>
                  <a:lnTo>
                    <a:pt x="25" y="0"/>
                  </a:lnTo>
                  <a:lnTo>
                    <a:pt x="15" y="2"/>
                  </a:lnTo>
                  <a:lnTo>
                    <a:pt x="7" y="7"/>
                  </a:lnTo>
                  <a:lnTo>
                    <a:pt x="2" y="15"/>
                  </a:lnTo>
                  <a:lnTo>
                    <a:pt x="0" y="25"/>
                  </a:lnTo>
                  <a:lnTo>
                    <a:pt x="2" y="36"/>
                  </a:lnTo>
                  <a:lnTo>
                    <a:pt x="7" y="44"/>
                  </a:lnTo>
                  <a:lnTo>
                    <a:pt x="15" y="50"/>
                  </a:lnTo>
                  <a:lnTo>
                    <a:pt x="25" y="5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99" name="Freeform 443"/>
            <p:cNvSpPr>
              <a:spLocks/>
            </p:cNvSpPr>
            <p:nvPr/>
          </p:nvSpPr>
          <p:spPr bwMode="auto">
            <a:xfrm>
              <a:off x="4000" y="3357"/>
              <a:ext cx="5" cy="6"/>
            </a:xfrm>
            <a:custGeom>
              <a:avLst/>
              <a:gdLst>
                <a:gd name="T0" fmla="*/ 0 w 52"/>
                <a:gd name="T1" fmla="*/ 0 h 52"/>
                <a:gd name="T2" fmla="*/ 0 w 52"/>
                <a:gd name="T3" fmla="*/ 0 h 52"/>
                <a:gd name="T4" fmla="*/ 0 w 52"/>
                <a:gd name="T5" fmla="*/ 0 h 52"/>
                <a:gd name="T6" fmla="*/ 0 w 52"/>
                <a:gd name="T7" fmla="*/ 0 h 52"/>
                <a:gd name="T8" fmla="*/ 0 w 52"/>
                <a:gd name="T9" fmla="*/ 0 h 52"/>
                <a:gd name="T10" fmla="*/ 0 w 52"/>
                <a:gd name="T11" fmla="*/ 0 h 52"/>
                <a:gd name="T12" fmla="*/ 0 w 52"/>
                <a:gd name="T13" fmla="*/ 0 h 52"/>
                <a:gd name="T14" fmla="*/ 0 w 52"/>
                <a:gd name="T15" fmla="*/ 0 h 52"/>
                <a:gd name="T16" fmla="*/ 0 w 52"/>
                <a:gd name="T17" fmla="*/ 0 h 52"/>
                <a:gd name="T18" fmla="*/ 0 w 52"/>
                <a:gd name="T19" fmla="*/ 0 h 52"/>
                <a:gd name="T20" fmla="*/ 0 w 52"/>
                <a:gd name="T21" fmla="*/ 0 h 52"/>
                <a:gd name="T22" fmla="*/ 0 w 52"/>
                <a:gd name="T23" fmla="*/ 0 h 52"/>
                <a:gd name="T24" fmla="*/ 0 w 52"/>
                <a:gd name="T25" fmla="*/ 0 h 52"/>
                <a:gd name="T26" fmla="*/ 0 w 52"/>
                <a:gd name="T27" fmla="*/ 0 h 52"/>
                <a:gd name="T28" fmla="*/ 0 w 52"/>
                <a:gd name="T29" fmla="*/ 0 h 52"/>
                <a:gd name="T30" fmla="*/ 0 w 52"/>
                <a:gd name="T31" fmla="*/ 0 h 52"/>
                <a:gd name="T32" fmla="*/ 0 w 52"/>
                <a:gd name="T33" fmla="*/ 0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52"/>
                <a:gd name="T53" fmla="*/ 52 w 52"/>
                <a:gd name="T54" fmla="*/ 52 h 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52">
                  <a:moveTo>
                    <a:pt x="27" y="52"/>
                  </a:moveTo>
                  <a:lnTo>
                    <a:pt x="37" y="50"/>
                  </a:lnTo>
                  <a:lnTo>
                    <a:pt x="45" y="45"/>
                  </a:lnTo>
                  <a:lnTo>
                    <a:pt x="50" y="37"/>
                  </a:lnTo>
                  <a:lnTo>
                    <a:pt x="52" y="26"/>
                  </a:lnTo>
                  <a:lnTo>
                    <a:pt x="50" y="16"/>
                  </a:lnTo>
                  <a:lnTo>
                    <a:pt x="45" y="8"/>
                  </a:lnTo>
                  <a:lnTo>
                    <a:pt x="37" y="2"/>
                  </a:lnTo>
                  <a:lnTo>
                    <a:pt x="27" y="0"/>
                  </a:lnTo>
                  <a:lnTo>
                    <a:pt x="17" y="2"/>
                  </a:lnTo>
                  <a:lnTo>
                    <a:pt x="8" y="8"/>
                  </a:lnTo>
                  <a:lnTo>
                    <a:pt x="2" y="16"/>
                  </a:lnTo>
                  <a:lnTo>
                    <a:pt x="0" y="26"/>
                  </a:lnTo>
                  <a:lnTo>
                    <a:pt x="2" y="37"/>
                  </a:lnTo>
                  <a:lnTo>
                    <a:pt x="8" y="45"/>
                  </a:lnTo>
                  <a:lnTo>
                    <a:pt x="17" y="50"/>
                  </a:lnTo>
                  <a:lnTo>
                    <a:pt x="27" y="5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00" name="Freeform 444"/>
            <p:cNvSpPr>
              <a:spLocks/>
            </p:cNvSpPr>
            <p:nvPr/>
          </p:nvSpPr>
          <p:spPr bwMode="auto">
            <a:xfrm>
              <a:off x="3961" y="3278"/>
              <a:ext cx="16" cy="79"/>
            </a:xfrm>
            <a:custGeom>
              <a:avLst/>
              <a:gdLst>
                <a:gd name="T0" fmla="*/ 0 w 148"/>
                <a:gd name="T1" fmla="*/ 0 h 712"/>
                <a:gd name="T2" fmla="*/ 0 w 148"/>
                <a:gd name="T3" fmla="*/ 0 h 712"/>
                <a:gd name="T4" fmla="*/ 0 w 148"/>
                <a:gd name="T5" fmla="*/ 0 h 712"/>
                <a:gd name="T6" fmla="*/ 0 w 148"/>
                <a:gd name="T7" fmla="*/ 0 h 712"/>
                <a:gd name="T8" fmla="*/ 0 w 148"/>
                <a:gd name="T9" fmla="*/ 0 h 712"/>
                <a:gd name="T10" fmla="*/ 0 w 148"/>
                <a:gd name="T11" fmla="*/ 0 h 712"/>
                <a:gd name="T12" fmla="*/ 0 w 148"/>
                <a:gd name="T13" fmla="*/ 0 h 712"/>
                <a:gd name="T14" fmla="*/ 0 w 148"/>
                <a:gd name="T15" fmla="*/ 0 h 712"/>
                <a:gd name="T16" fmla="*/ 0 w 148"/>
                <a:gd name="T17" fmla="*/ 0 h 712"/>
                <a:gd name="T18" fmla="*/ 0 w 148"/>
                <a:gd name="T19" fmla="*/ 0 h 712"/>
                <a:gd name="T20" fmla="*/ 0 w 148"/>
                <a:gd name="T21" fmla="*/ 0 h 712"/>
                <a:gd name="T22" fmla="*/ 0 w 148"/>
                <a:gd name="T23" fmla="*/ 0 h 712"/>
                <a:gd name="T24" fmla="*/ 0 w 148"/>
                <a:gd name="T25" fmla="*/ 0 h 712"/>
                <a:gd name="T26" fmla="*/ 0 w 148"/>
                <a:gd name="T27" fmla="*/ 0 h 712"/>
                <a:gd name="T28" fmla="*/ 0 w 148"/>
                <a:gd name="T29" fmla="*/ 0 h 712"/>
                <a:gd name="T30" fmla="*/ 0 w 148"/>
                <a:gd name="T31" fmla="*/ 0 h 712"/>
                <a:gd name="T32" fmla="*/ 0 w 148"/>
                <a:gd name="T33" fmla="*/ 0 h 712"/>
                <a:gd name="T34" fmla="*/ 0 w 148"/>
                <a:gd name="T35" fmla="*/ 0 h 712"/>
                <a:gd name="T36" fmla="*/ 0 w 148"/>
                <a:gd name="T37" fmla="*/ 0 h 712"/>
                <a:gd name="T38" fmla="*/ 0 w 148"/>
                <a:gd name="T39" fmla="*/ 0 h 712"/>
                <a:gd name="T40" fmla="*/ 0 w 148"/>
                <a:gd name="T41" fmla="*/ 0 h 712"/>
                <a:gd name="T42" fmla="*/ 0 w 148"/>
                <a:gd name="T43" fmla="*/ 0 h 712"/>
                <a:gd name="T44" fmla="*/ 0 w 148"/>
                <a:gd name="T45" fmla="*/ 0 h 712"/>
                <a:gd name="T46" fmla="*/ 0 w 148"/>
                <a:gd name="T47" fmla="*/ 0 h 712"/>
                <a:gd name="T48" fmla="*/ 0 w 148"/>
                <a:gd name="T49" fmla="*/ 0 h 712"/>
                <a:gd name="T50" fmla="*/ 0 w 148"/>
                <a:gd name="T51" fmla="*/ 0 h 71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8"/>
                <a:gd name="T79" fmla="*/ 0 h 712"/>
                <a:gd name="T80" fmla="*/ 148 w 148"/>
                <a:gd name="T81" fmla="*/ 712 h 71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8" h="712">
                  <a:moveTo>
                    <a:pt x="46" y="14"/>
                  </a:moveTo>
                  <a:lnTo>
                    <a:pt x="42" y="29"/>
                  </a:lnTo>
                  <a:lnTo>
                    <a:pt x="32" y="68"/>
                  </a:lnTo>
                  <a:lnTo>
                    <a:pt x="18" y="132"/>
                  </a:lnTo>
                  <a:lnTo>
                    <a:pt x="7" y="217"/>
                  </a:lnTo>
                  <a:lnTo>
                    <a:pt x="0" y="319"/>
                  </a:lnTo>
                  <a:lnTo>
                    <a:pt x="1" y="438"/>
                  </a:lnTo>
                  <a:lnTo>
                    <a:pt x="13" y="570"/>
                  </a:lnTo>
                  <a:lnTo>
                    <a:pt x="41" y="712"/>
                  </a:lnTo>
                  <a:lnTo>
                    <a:pt x="143" y="707"/>
                  </a:lnTo>
                  <a:lnTo>
                    <a:pt x="139" y="685"/>
                  </a:lnTo>
                  <a:lnTo>
                    <a:pt x="128" y="628"/>
                  </a:lnTo>
                  <a:lnTo>
                    <a:pt x="116" y="543"/>
                  </a:lnTo>
                  <a:lnTo>
                    <a:pt x="105" y="439"/>
                  </a:lnTo>
                  <a:lnTo>
                    <a:pt x="99" y="324"/>
                  </a:lnTo>
                  <a:lnTo>
                    <a:pt x="102" y="209"/>
                  </a:lnTo>
                  <a:lnTo>
                    <a:pt x="117" y="100"/>
                  </a:lnTo>
                  <a:lnTo>
                    <a:pt x="148" y="8"/>
                  </a:lnTo>
                  <a:lnTo>
                    <a:pt x="148" y="7"/>
                  </a:lnTo>
                  <a:lnTo>
                    <a:pt x="148" y="5"/>
                  </a:lnTo>
                  <a:lnTo>
                    <a:pt x="146" y="3"/>
                  </a:lnTo>
                  <a:lnTo>
                    <a:pt x="140" y="0"/>
                  </a:lnTo>
                  <a:lnTo>
                    <a:pt x="127" y="0"/>
                  </a:lnTo>
                  <a:lnTo>
                    <a:pt x="109" y="1"/>
                  </a:lnTo>
                  <a:lnTo>
                    <a:pt x="83" y="6"/>
                  </a:lnTo>
                  <a:lnTo>
                    <a:pt x="46" y="1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01" name="Freeform 445"/>
            <p:cNvSpPr>
              <a:spLocks/>
            </p:cNvSpPr>
            <p:nvPr/>
          </p:nvSpPr>
          <p:spPr bwMode="auto">
            <a:xfrm>
              <a:off x="4045" y="3268"/>
              <a:ext cx="23" cy="88"/>
            </a:xfrm>
            <a:custGeom>
              <a:avLst/>
              <a:gdLst>
                <a:gd name="T0" fmla="*/ 0 w 201"/>
                <a:gd name="T1" fmla="*/ 0 h 795"/>
                <a:gd name="T2" fmla="*/ 0 w 201"/>
                <a:gd name="T3" fmla="*/ 0 h 795"/>
                <a:gd name="T4" fmla="*/ 0 w 201"/>
                <a:gd name="T5" fmla="*/ 0 h 795"/>
                <a:gd name="T6" fmla="*/ 0 w 201"/>
                <a:gd name="T7" fmla="*/ 0 h 795"/>
                <a:gd name="T8" fmla="*/ 0 w 201"/>
                <a:gd name="T9" fmla="*/ 0 h 795"/>
                <a:gd name="T10" fmla="*/ 0 w 201"/>
                <a:gd name="T11" fmla="*/ 0 h 795"/>
                <a:gd name="T12" fmla="*/ 0 w 201"/>
                <a:gd name="T13" fmla="*/ 0 h 795"/>
                <a:gd name="T14" fmla="*/ 0 w 201"/>
                <a:gd name="T15" fmla="*/ 0 h 795"/>
                <a:gd name="T16" fmla="*/ 0 w 201"/>
                <a:gd name="T17" fmla="*/ 0 h 795"/>
                <a:gd name="T18" fmla="*/ 0 w 201"/>
                <a:gd name="T19" fmla="*/ 0 h 795"/>
                <a:gd name="T20" fmla="*/ 0 w 201"/>
                <a:gd name="T21" fmla="*/ 0 h 795"/>
                <a:gd name="T22" fmla="*/ 0 w 201"/>
                <a:gd name="T23" fmla="*/ 0 h 795"/>
                <a:gd name="T24" fmla="*/ 0 w 201"/>
                <a:gd name="T25" fmla="*/ 0 h 795"/>
                <a:gd name="T26" fmla="*/ 0 w 201"/>
                <a:gd name="T27" fmla="*/ 0 h 795"/>
                <a:gd name="T28" fmla="*/ 0 w 201"/>
                <a:gd name="T29" fmla="*/ 0 h 795"/>
                <a:gd name="T30" fmla="*/ 0 w 201"/>
                <a:gd name="T31" fmla="*/ 0 h 795"/>
                <a:gd name="T32" fmla="*/ 0 w 201"/>
                <a:gd name="T33" fmla="*/ 0 h 795"/>
                <a:gd name="T34" fmla="*/ 0 w 201"/>
                <a:gd name="T35" fmla="*/ 0 h 795"/>
                <a:gd name="T36" fmla="*/ 0 w 201"/>
                <a:gd name="T37" fmla="*/ 0 h 7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1"/>
                <a:gd name="T58" fmla="*/ 0 h 795"/>
                <a:gd name="T59" fmla="*/ 201 w 201"/>
                <a:gd name="T60" fmla="*/ 795 h 7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1" h="795">
                  <a:moveTo>
                    <a:pt x="201" y="5"/>
                  </a:moveTo>
                  <a:lnTo>
                    <a:pt x="196" y="10"/>
                  </a:lnTo>
                  <a:lnTo>
                    <a:pt x="183" y="31"/>
                  </a:lnTo>
                  <a:lnTo>
                    <a:pt x="165" y="73"/>
                  </a:lnTo>
                  <a:lnTo>
                    <a:pt x="148" y="140"/>
                  </a:lnTo>
                  <a:lnTo>
                    <a:pt x="134" y="240"/>
                  </a:lnTo>
                  <a:lnTo>
                    <a:pt x="127" y="379"/>
                  </a:lnTo>
                  <a:lnTo>
                    <a:pt x="131" y="561"/>
                  </a:lnTo>
                  <a:lnTo>
                    <a:pt x="150" y="795"/>
                  </a:lnTo>
                  <a:lnTo>
                    <a:pt x="37" y="795"/>
                  </a:lnTo>
                  <a:lnTo>
                    <a:pt x="33" y="771"/>
                  </a:lnTo>
                  <a:lnTo>
                    <a:pt x="24" y="707"/>
                  </a:lnTo>
                  <a:lnTo>
                    <a:pt x="13" y="611"/>
                  </a:lnTo>
                  <a:lnTo>
                    <a:pt x="3" y="493"/>
                  </a:lnTo>
                  <a:lnTo>
                    <a:pt x="0" y="363"/>
                  </a:lnTo>
                  <a:lnTo>
                    <a:pt x="7" y="231"/>
                  </a:lnTo>
                  <a:lnTo>
                    <a:pt x="28" y="107"/>
                  </a:lnTo>
                  <a:lnTo>
                    <a:pt x="66" y="0"/>
                  </a:lnTo>
                  <a:lnTo>
                    <a:pt x="201" y="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02" name="Freeform 446"/>
            <p:cNvSpPr>
              <a:spLocks/>
            </p:cNvSpPr>
            <p:nvPr/>
          </p:nvSpPr>
          <p:spPr bwMode="auto">
            <a:xfrm>
              <a:off x="3961" y="3282"/>
              <a:ext cx="15" cy="69"/>
            </a:xfrm>
            <a:custGeom>
              <a:avLst/>
              <a:gdLst>
                <a:gd name="T0" fmla="*/ 0 w 129"/>
                <a:gd name="T1" fmla="*/ 0 h 622"/>
                <a:gd name="T2" fmla="*/ 0 w 129"/>
                <a:gd name="T3" fmla="*/ 0 h 622"/>
                <a:gd name="T4" fmla="*/ 0 w 129"/>
                <a:gd name="T5" fmla="*/ 0 h 622"/>
                <a:gd name="T6" fmla="*/ 0 w 129"/>
                <a:gd name="T7" fmla="*/ 0 h 622"/>
                <a:gd name="T8" fmla="*/ 0 w 129"/>
                <a:gd name="T9" fmla="*/ 0 h 622"/>
                <a:gd name="T10" fmla="*/ 0 w 129"/>
                <a:gd name="T11" fmla="*/ 0 h 622"/>
                <a:gd name="T12" fmla="*/ 0 w 129"/>
                <a:gd name="T13" fmla="*/ 0 h 622"/>
                <a:gd name="T14" fmla="*/ 0 w 129"/>
                <a:gd name="T15" fmla="*/ 0 h 622"/>
                <a:gd name="T16" fmla="*/ 0 w 129"/>
                <a:gd name="T17" fmla="*/ 0 h 622"/>
                <a:gd name="T18" fmla="*/ 0 w 129"/>
                <a:gd name="T19" fmla="*/ 0 h 622"/>
                <a:gd name="T20" fmla="*/ 0 w 129"/>
                <a:gd name="T21" fmla="*/ 0 h 622"/>
                <a:gd name="T22" fmla="*/ 0 w 129"/>
                <a:gd name="T23" fmla="*/ 0 h 622"/>
                <a:gd name="T24" fmla="*/ 0 w 129"/>
                <a:gd name="T25" fmla="*/ 0 h 622"/>
                <a:gd name="T26" fmla="*/ 0 w 129"/>
                <a:gd name="T27" fmla="*/ 0 h 622"/>
                <a:gd name="T28" fmla="*/ 0 w 129"/>
                <a:gd name="T29" fmla="*/ 0 h 622"/>
                <a:gd name="T30" fmla="*/ 0 w 129"/>
                <a:gd name="T31" fmla="*/ 0 h 622"/>
                <a:gd name="T32" fmla="*/ 0 w 129"/>
                <a:gd name="T33" fmla="*/ 0 h 622"/>
                <a:gd name="T34" fmla="*/ 0 w 129"/>
                <a:gd name="T35" fmla="*/ 0 h 622"/>
                <a:gd name="T36" fmla="*/ 0 w 129"/>
                <a:gd name="T37" fmla="*/ 0 h 622"/>
                <a:gd name="T38" fmla="*/ 0 w 129"/>
                <a:gd name="T39" fmla="*/ 0 h 622"/>
                <a:gd name="T40" fmla="*/ 0 w 129"/>
                <a:gd name="T41" fmla="*/ 0 h 622"/>
                <a:gd name="T42" fmla="*/ 0 w 129"/>
                <a:gd name="T43" fmla="*/ 0 h 622"/>
                <a:gd name="T44" fmla="*/ 0 w 129"/>
                <a:gd name="T45" fmla="*/ 0 h 622"/>
                <a:gd name="T46" fmla="*/ 0 w 129"/>
                <a:gd name="T47" fmla="*/ 0 h 622"/>
                <a:gd name="T48" fmla="*/ 0 w 129"/>
                <a:gd name="T49" fmla="*/ 0 h 622"/>
                <a:gd name="T50" fmla="*/ 0 w 129"/>
                <a:gd name="T51" fmla="*/ 0 h 6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9"/>
                <a:gd name="T79" fmla="*/ 0 h 622"/>
                <a:gd name="T80" fmla="*/ 129 w 129"/>
                <a:gd name="T81" fmla="*/ 622 h 62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9" h="622">
                  <a:moveTo>
                    <a:pt x="41" y="12"/>
                  </a:moveTo>
                  <a:lnTo>
                    <a:pt x="37" y="24"/>
                  </a:lnTo>
                  <a:lnTo>
                    <a:pt x="29" y="59"/>
                  </a:lnTo>
                  <a:lnTo>
                    <a:pt x="18" y="115"/>
                  </a:lnTo>
                  <a:lnTo>
                    <a:pt x="6" y="189"/>
                  </a:lnTo>
                  <a:lnTo>
                    <a:pt x="0" y="279"/>
                  </a:lnTo>
                  <a:lnTo>
                    <a:pt x="1" y="382"/>
                  </a:lnTo>
                  <a:lnTo>
                    <a:pt x="11" y="497"/>
                  </a:lnTo>
                  <a:lnTo>
                    <a:pt x="36" y="622"/>
                  </a:lnTo>
                  <a:lnTo>
                    <a:pt x="124" y="617"/>
                  </a:lnTo>
                  <a:lnTo>
                    <a:pt x="120" y="598"/>
                  </a:lnTo>
                  <a:lnTo>
                    <a:pt x="112" y="548"/>
                  </a:lnTo>
                  <a:lnTo>
                    <a:pt x="101" y="473"/>
                  </a:lnTo>
                  <a:lnTo>
                    <a:pt x="92" y="382"/>
                  </a:lnTo>
                  <a:lnTo>
                    <a:pt x="87" y="282"/>
                  </a:lnTo>
                  <a:lnTo>
                    <a:pt x="89" y="182"/>
                  </a:lnTo>
                  <a:lnTo>
                    <a:pt x="102" y="87"/>
                  </a:lnTo>
                  <a:lnTo>
                    <a:pt x="129" y="7"/>
                  </a:lnTo>
                  <a:lnTo>
                    <a:pt x="129" y="6"/>
                  </a:lnTo>
                  <a:lnTo>
                    <a:pt x="129" y="4"/>
                  </a:lnTo>
                  <a:lnTo>
                    <a:pt x="127" y="2"/>
                  </a:lnTo>
                  <a:lnTo>
                    <a:pt x="122" y="0"/>
                  </a:lnTo>
                  <a:lnTo>
                    <a:pt x="112" y="0"/>
                  </a:lnTo>
                  <a:lnTo>
                    <a:pt x="96" y="1"/>
                  </a:lnTo>
                  <a:lnTo>
                    <a:pt x="72" y="5"/>
                  </a:lnTo>
                  <a:lnTo>
                    <a:pt x="41" y="1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03" name="Freeform 447"/>
            <p:cNvSpPr>
              <a:spLocks/>
            </p:cNvSpPr>
            <p:nvPr/>
          </p:nvSpPr>
          <p:spPr bwMode="auto">
            <a:xfrm>
              <a:off x="3962" y="3287"/>
              <a:ext cx="12" cy="59"/>
            </a:xfrm>
            <a:custGeom>
              <a:avLst/>
              <a:gdLst>
                <a:gd name="T0" fmla="*/ 0 w 110"/>
                <a:gd name="T1" fmla="*/ 0 h 531"/>
                <a:gd name="T2" fmla="*/ 0 w 110"/>
                <a:gd name="T3" fmla="*/ 0 h 531"/>
                <a:gd name="T4" fmla="*/ 0 w 110"/>
                <a:gd name="T5" fmla="*/ 0 h 531"/>
                <a:gd name="T6" fmla="*/ 0 w 110"/>
                <a:gd name="T7" fmla="*/ 0 h 531"/>
                <a:gd name="T8" fmla="*/ 0 w 110"/>
                <a:gd name="T9" fmla="*/ 0 h 531"/>
                <a:gd name="T10" fmla="*/ 0 w 110"/>
                <a:gd name="T11" fmla="*/ 0 h 531"/>
                <a:gd name="T12" fmla="*/ 0 w 110"/>
                <a:gd name="T13" fmla="*/ 0 h 531"/>
                <a:gd name="T14" fmla="*/ 0 w 110"/>
                <a:gd name="T15" fmla="*/ 0 h 531"/>
                <a:gd name="T16" fmla="*/ 0 w 110"/>
                <a:gd name="T17" fmla="*/ 0 h 531"/>
                <a:gd name="T18" fmla="*/ 0 w 110"/>
                <a:gd name="T19" fmla="*/ 0 h 531"/>
                <a:gd name="T20" fmla="*/ 0 w 110"/>
                <a:gd name="T21" fmla="*/ 0 h 531"/>
                <a:gd name="T22" fmla="*/ 0 w 110"/>
                <a:gd name="T23" fmla="*/ 0 h 531"/>
                <a:gd name="T24" fmla="*/ 0 w 110"/>
                <a:gd name="T25" fmla="*/ 0 h 531"/>
                <a:gd name="T26" fmla="*/ 0 w 110"/>
                <a:gd name="T27" fmla="*/ 0 h 531"/>
                <a:gd name="T28" fmla="*/ 0 w 110"/>
                <a:gd name="T29" fmla="*/ 0 h 531"/>
                <a:gd name="T30" fmla="*/ 0 w 110"/>
                <a:gd name="T31" fmla="*/ 0 h 531"/>
                <a:gd name="T32" fmla="*/ 0 w 110"/>
                <a:gd name="T33" fmla="*/ 0 h 531"/>
                <a:gd name="T34" fmla="*/ 0 w 110"/>
                <a:gd name="T35" fmla="*/ 0 h 531"/>
                <a:gd name="T36" fmla="*/ 0 w 110"/>
                <a:gd name="T37" fmla="*/ 0 h 531"/>
                <a:gd name="T38" fmla="*/ 0 w 110"/>
                <a:gd name="T39" fmla="*/ 0 h 531"/>
                <a:gd name="T40" fmla="*/ 0 w 110"/>
                <a:gd name="T41" fmla="*/ 0 h 531"/>
                <a:gd name="T42" fmla="*/ 0 w 110"/>
                <a:gd name="T43" fmla="*/ 0 h 531"/>
                <a:gd name="T44" fmla="*/ 0 w 110"/>
                <a:gd name="T45" fmla="*/ 0 h 531"/>
                <a:gd name="T46" fmla="*/ 0 w 110"/>
                <a:gd name="T47" fmla="*/ 0 h 531"/>
                <a:gd name="T48" fmla="*/ 0 w 110"/>
                <a:gd name="T49" fmla="*/ 0 h 531"/>
                <a:gd name="T50" fmla="*/ 0 w 110"/>
                <a:gd name="T51" fmla="*/ 0 h 5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0"/>
                <a:gd name="T79" fmla="*/ 0 h 531"/>
                <a:gd name="T80" fmla="*/ 110 w 110"/>
                <a:gd name="T81" fmla="*/ 531 h 5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0" h="531">
                  <a:moveTo>
                    <a:pt x="35" y="10"/>
                  </a:moveTo>
                  <a:lnTo>
                    <a:pt x="32" y="20"/>
                  </a:lnTo>
                  <a:lnTo>
                    <a:pt x="24" y="50"/>
                  </a:lnTo>
                  <a:lnTo>
                    <a:pt x="15" y="98"/>
                  </a:lnTo>
                  <a:lnTo>
                    <a:pt x="5" y="160"/>
                  </a:lnTo>
                  <a:lnTo>
                    <a:pt x="0" y="237"/>
                  </a:lnTo>
                  <a:lnTo>
                    <a:pt x="1" y="326"/>
                  </a:lnTo>
                  <a:lnTo>
                    <a:pt x="10" y="424"/>
                  </a:lnTo>
                  <a:lnTo>
                    <a:pt x="31" y="531"/>
                  </a:lnTo>
                  <a:lnTo>
                    <a:pt x="106" y="525"/>
                  </a:lnTo>
                  <a:lnTo>
                    <a:pt x="103" y="510"/>
                  </a:lnTo>
                  <a:lnTo>
                    <a:pt x="96" y="467"/>
                  </a:lnTo>
                  <a:lnTo>
                    <a:pt x="87" y="404"/>
                  </a:lnTo>
                  <a:lnTo>
                    <a:pt x="79" y="326"/>
                  </a:lnTo>
                  <a:lnTo>
                    <a:pt x="74" y="241"/>
                  </a:lnTo>
                  <a:lnTo>
                    <a:pt x="76" y="155"/>
                  </a:lnTo>
                  <a:lnTo>
                    <a:pt x="87" y="74"/>
                  </a:lnTo>
                  <a:lnTo>
                    <a:pt x="110" y="6"/>
                  </a:lnTo>
                  <a:lnTo>
                    <a:pt x="110" y="5"/>
                  </a:lnTo>
                  <a:lnTo>
                    <a:pt x="110" y="4"/>
                  </a:lnTo>
                  <a:lnTo>
                    <a:pt x="108" y="2"/>
                  </a:lnTo>
                  <a:lnTo>
                    <a:pt x="104" y="0"/>
                  </a:lnTo>
                  <a:lnTo>
                    <a:pt x="95" y="0"/>
                  </a:lnTo>
                  <a:lnTo>
                    <a:pt x="82" y="1"/>
                  </a:lnTo>
                  <a:lnTo>
                    <a:pt x="62" y="4"/>
                  </a:lnTo>
                  <a:lnTo>
                    <a:pt x="35" y="1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04" name="Freeform 448"/>
            <p:cNvSpPr>
              <a:spLocks/>
            </p:cNvSpPr>
            <p:nvPr/>
          </p:nvSpPr>
          <p:spPr bwMode="auto">
            <a:xfrm>
              <a:off x="3963" y="3292"/>
              <a:ext cx="10" cy="48"/>
            </a:xfrm>
            <a:custGeom>
              <a:avLst/>
              <a:gdLst>
                <a:gd name="T0" fmla="*/ 0 w 92"/>
                <a:gd name="T1" fmla="*/ 0 h 438"/>
                <a:gd name="T2" fmla="*/ 0 w 92"/>
                <a:gd name="T3" fmla="*/ 0 h 438"/>
                <a:gd name="T4" fmla="*/ 0 w 92"/>
                <a:gd name="T5" fmla="*/ 0 h 438"/>
                <a:gd name="T6" fmla="*/ 0 w 92"/>
                <a:gd name="T7" fmla="*/ 0 h 438"/>
                <a:gd name="T8" fmla="*/ 0 w 92"/>
                <a:gd name="T9" fmla="*/ 0 h 438"/>
                <a:gd name="T10" fmla="*/ 0 w 92"/>
                <a:gd name="T11" fmla="*/ 0 h 438"/>
                <a:gd name="T12" fmla="*/ 0 w 92"/>
                <a:gd name="T13" fmla="*/ 0 h 438"/>
                <a:gd name="T14" fmla="*/ 0 w 92"/>
                <a:gd name="T15" fmla="*/ 0 h 438"/>
                <a:gd name="T16" fmla="*/ 0 w 92"/>
                <a:gd name="T17" fmla="*/ 0 h 438"/>
                <a:gd name="T18" fmla="*/ 0 w 92"/>
                <a:gd name="T19" fmla="*/ 0 h 438"/>
                <a:gd name="T20" fmla="*/ 0 w 92"/>
                <a:gd name="T21" fmla="*/ 0 h 438"/>
                <a:gd name="T22" fmla="*/ 0 w 92"/>
                <a:gd name="T23" fmla="*/ 0 h 438"/>
                <a:gd name="T24" fmla="*/ 0 w 92"/>
                <a:gd name="T25" fmla="*/ 0 h 438"/>
                <a:gd name="T26" fmla="*/ 0 w 92"/>
                <a:gd name="T27" fmla="*/ 0 h 438"/>
                <a:gd name="T28" fmla="*/ 0 w 92"/>
                <a:gd name="T29" fmla="*/ 0 h 438"/>
                <a:gd name="T30" fmla="*/ 0 w 92"/>
                <a:gd name="T31" fmla="*/ 0 h 438"/>
                <a:gd name="T32" fmla="*/ 0 w 92"/>
                <a:gd name="T33" fmla="*/ 0 h 438"/>
                <a:gd name="T34" fmla="*/ 0 w 92"/>
                <a:gd name="T35" fmla="*/ 0 h 438"/>
                <a:gd name="T36" fmla="*/ 0 w 92"/>
                <a:gd name="T37" fmla="*/ 0 h 438"/>
                <a:gd name="T38" fmla="*/ 0 w 92"/>
                <a:gd name="T39" fmla="*/ 0 h 438"/>
                <a:gd name="T40" fmla="*/ 0 w 92"/>
                <a:gd name="T41" fmla="*/ 0 h 438"/>
                <a:gd name="T42" fmla="*/ 0 w 92"/>
                <a:gd name="T43" fmla="*/ 0 h 438"/>
                <a:gd name="T44" fmla="*/ 0 w 92"/>
                <a:gd name="T45" fmla="*/ 0 h 438"/>
                <a:gd name="T46" fmla="*/ 0 w 92"/>
                <a:gd name="T47" fmla="*/ 0 h 438"/>
                <a:gd name="T48" fmla="*/ 0 w 92"/>
                <a:gd name="T49" fmla="*/ 0 h 438"/>
                <a:gd name="T50" fmla="*/ 0 w 92"/>
                <a:gd name="T51" fmla="*/ 0 h 4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2"/>
                <a:gd name="T79" fmla="*/ 0 h 438"/>
                <a:gd name="T80" fmla="*/ 92 w 92"/>
                <a:gd name="T81" fmla="*/ 438 h 43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2" h="438">
                  <a:moveTo>
                    <a:pt x="29" y="8"/>
                  </a:moveTo>
                  <a:lnTo>
                    <a:pt x="26" y="16"/>
                  </a:lnTo>
                  <a:lnTo>
                    <a:pt x="20" y="42"/>
                  </a:lnTo>
                  <a:lnTo>
                    <a:pt x="12" y="81"/>
                  </a:lnTo>
                  <a:lnTo>
                    <a:pt x="4" y="133"/>
                  </a:lnTo>
                  <a:lnTo>
                    <a:pt x="0" y="196"/>
                  </a:lnTo>
                  <a:lnTo>
                    <a:pt x="0" y="270"/>
                  </a:lnTo>
                  <a:lnTo>
                    <a:pt x="9" y="351"/>
                  </a:lnTo>
                  <a:lnTo>
                    <a:pt x="25" y="438"/>
                  </a:lnTo>
                  <a:lnTo>
                    <a:pt x="88" y="435"/>
                  </a:lnTo>
                  <a:lnTo>
                    <a:pt x="85" y="422"/>
                  </a:lnTo>
                  <a:lnTo>
                    <a:pt x="79" y="386"/>
                  </a:lnTo>
                  <a:lnTo>
                    <a:pt x="72" y="334"/>
                  </a:lnTo>
                  <a:lnTo>
                    <a:pt x="65" y="270"/>
                  </a:lnTo>
                  <a:lnTo>
                    <a:pt x="61" y="199"/>
                  </a:lnTo>
                  <a:lnTo>
                    <a:pt x="63" y="129"/>
                  </a:lnTo>
                  <a:lnTo>
                    <a:pt x="73" y="61"/>
                  </a:lnTo>
                  <a:lnTo>
                    <a:pt x="92" y="5"/>
                  </a:lnTo>
                  <a:lnTo>
                    <a:pt x="92" y="4"/>
                  </a:lnTo>
                  <a:lnTo>
                    <a:pt x="92" y="3"/>
                  </a:lnTo>
                  <a:lnTo>
                    <a:pt x="90" y="1"/>
                  </a:lnTo>
                  <a:lnTo>
                    <a:pt x="87" y="0"/>
                  </a:lnTo>
                  <a:lnTo>
                    <a:pt x="80" y="0"/>
                  </a:lnTo>
                  <a:lnTo>
                    <a:pt x="68" y="0"/>
                  </a:lnTo>
                  <a:lnTo>
                    <a:pt x="51" y="3"/>
                  </a:lnTo>
                  <a:lnTo>
                    <a:pt x="29" y="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05" name="Freeform 449"/>
            <p:cNvSpPr>
              <a:spLocks/>
            </p:cNvSpPr>
            <p:nvPr/>
          </p:nvSpPr>
          <p:spPr bwMode="auto">
            <a:xfrm>
              <a:off x="3963" y="3296"/>
              <a:ext cx="8" cy="39"/>
            </a:xfrm>
            <a:custGeom>
              <a:avLst/>
              <a:gdLst>
                <a:gd name="T0" fmla="*/ 0 w 73"/>
                <a:gd name="T1" fmla="*/ 0 h 347"/>
                <a:gd name="T2" fmla="*/ 0 w 73"/>
                <a:gd name="T3" fmla="*/ 0 h 347"/>
                <a:gd name="T4" fmla="*/ 0 w 73"/>
                <a:gd name="T5" fmla="*/ 0 h 347"/>
                <a:gd name="T6" fmla="*/ 0 w 73"/>
                <a:gd name="T7" fmla="*/ 0 h 347"/>
                <a:gd name="T8" fmla="*/ 0 w 73"/>
                <a:gd name="T9" fmla="*/ 0 h 347"/>
                <a:gd name="T10" fmla="*/ 0 w 73"/>
                <a:gd name="T11" fmla="*/ 0 h 347"/>
                <a:gd name="T12" fmla="*/ 0 w 73"/>
                <a:gd name="T13" fmla="*/ 0 h 347"/>
                <a:gd name="T14" fmla="*/ 0 w 73"/>
                <a:gd name="T15" fmla="*/ 0 h 347"/>
                <a:gd name="T16" fmla="*/ 0 w 73"/>
                <a:gd name="T17" fmla="*/ 0 h 347"/>
                <a:gd name="T18" fmla="*/ 0 w 73"/>
                <a:gd name="T19" fmla="*/ 0 h 347"/>
                <a:gd name="T20" fmla="*/ 0 w 73"/>
                <a:gd name="T21" fmla="*/ 0 h 347"/>
                <a:gd name="T22" fmla="*/ 0 w 73"/>
                <a:gd name="T23" fmla="*/ 0 h 347"/>
                <a:gd name="T24" fmla="*/ 0 w 73"/>
                <a:gd name="T25" fmla="*/ 0 h 347"/>
                <a:gd name="T26" fmla="*/ 0 w 73"/>
                <a:gd name="T27" fmla="*/ 0 h 347"/>
                <a:gd name="T28" fmla="*/ 0 w 73"/>
                <a:gd name="T29" fmla="*/ 0 h 347"/>
                <a:gd name="T30" fmla="*/ 0 w 73"/>
                <a:gd name="T31" fmla="*/ 0 h 347"/>
                <a:gd name="T32" fmla="*/ 0 w 73"/>
                <a:gd name="T33" fmla="*/ 0 h 347"/>
                <a:gd name="T34" fmla="*/ 0 w 73"/>
                <a:gd name="T35" fmla="*/ 0 h 347"/>
                <a:gd name="T36" fmla="*/ 0 w 73"/>
                <a:gd name="T37" fmla="*/ 0 h 347"/>
                <a:gd name="T38" fmla="*/ 0 w 73"/>
                <a:gd name="T39" fmla="*/ 0 h 347"/>
                <a:gd name="T40" fmla="*/ 0 w 73"/>
                <a:gd name="T41" fmla="*/ 0 h 347"/>
                <a:gd name="T42" fmla="*/ 0 w 73"/>
                <a:gd name="T43" fmla="*/ 0 h 347"/>
                <a:gd name="T44" fmla="*/ 0 w 73"/>
                <a:gd name="T45" fmla="*/ 0 h 347"/>
                <a:gd name="T46" fmla="*/ 0 w 73"/>
                <a:gd name="T47" fmla="*/ 0 h 347"/>
                <a:gd name="T48" fmla="*/ 0 w 73"/>
                <a:gd name="T49" fmla="*/ 0 h 347"/>
                <a:gd name="T50" fmla="*/ 0 w 73"/>
                <a:gd name="T51" fmla="*/ 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3"/>
                <a:gd name="T79" fmla="*/ 0 h 347"/>
                <a:gd name="T80" fmla="*/ 73 w 73"/>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3" h="347">
                  <a:moveTo>
                    <a:pt x="23" y="7"/>
                  </a:moveTo>
                  <a:lnTo>
                    <a:pt x="21" y="14"/>
                  </a:lnTo>
                  <a:lnTo>
                    <a:pt x="16" y="33"/>
                  </a:lnTo>
                  <a:lnTo>
                    <a:pt x="10" y="64"/>
                  </a:lnTo>
                  <a:lnTo>
                    <a:pt x="4" y="105"/>
                  </a:lnTo>
                  <a:lnTo>
                    <a:pt x="0" y="155"/>
                  </a:lnTo>
                  <a:lnTo>
                    <a:pt x="0" y="213"/>
                  </a:lnTo>
                  <a:lnTo>
                    <a:pt x="7" y="278"/>
                  </a:lnTo>
                  <a:lnTo>
                    <a:pt x="20" y="347"/>
                  </a:lnTo>
                  <a:lnTo>
                    <a:pt x="70" y="344"/>
                  </a:lnTo>
                  <a:lnTo>
                    <a:pt x="68" y="334"/>
                  </a:lnTo>
                  <a:lnTo>
                    <a:pt x="63" y="305"/>
                  </a:lnTo>
                  <a:lnTo>
                    <a:pt x="56" y="265"/>
                  </a:lnTo>
                  <a:lnTo>
                    <a:pt x="51" y="213"/>
                  </a:lnTo>
                  <a:lnTo>
                    <a:pt x="48" y="158"/>
                  </a:lnTo>
                  <a:lnTo>
                    <a:pt x="50" y="101"/>
                  </a:lnTo>
                  <a:lnTo>
                    <a:pt x="57" y="49"/>
                  </a:lnTo>
                  <a:lnTo>
                    <a:pt x="73" y="4"/>
                  </a:lnTo>
                  <a:lnTo>
                    <a:pt x="73" y="2"/>
                  </a:lnTo>
                  <a:lnTo>
                    <a:pt x="72" y="1"/>
                  </a:lnTo>
                  <a:lnTo>
                    <a:pt x="69" y="0"/>
                  </a:lnTo>
                  <a:lnTo>
                    <a:pt x="63" y="0"/>
                  </a:lnTo>
                  <a:lnTo>
                    <a:pt x="53" y="1"/>
                  </a:lnTo>
                  <a:lnTo>
                    <a:pt x="41" y="3"/>
                  </a:lnTo>
                  <a:lnTo>
                    <a:pt x="23" y="7"/>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06" name="Freeform 450"/>
            <p:cNvSpPr>
              <a:spLocks/>
            </p:cNvSpPr>
            <p:nvPr/>
          </p:nvSpPr>
          <p:spPr bwMode="auto">
            <a:xfrm>
              <a:off x="3964" y="3301"/>
              <a:ext cx="6" cy="28"/>
            </a:xfrm>
            <a:custGeom>
              <a:avLst/>
              <a:gdLst>
                <a:gd name="T0" fmla="*/ 0 w 52"/>
                <a:gd name="T1" fmla="*/ 0 h 256"/>
                <a:gd name="T2" fmla="*/ 0 w 52"/>
                <a:gd name="T3" fmla="*/ 0 h 256"/>
                <a:gd name="T4" fmla="*/ 0 w 52"/>
                <a:gd name="T5" fmla="*/ 0 h 256"/>
                <a:gd name="T6" fmla="*/ 0 w 52"/>
                <a:gd name="T7" fmla="*/ 0 h 256"/>
                <a:gd name="T8" fmla="*/ 0 w 52"/>
                <a:gd name="T9" fmla="*/ 0 h 256"/>
                <a:gd name="T10" fmla="*/ 0 w 52"/>
                <a:gd name="T11" fmla="*/ 0 h 256"/>
                <a:gd name="T12" fmla="*/ 0 w 52"/>
                <a:gd name="T13" fmla="*/ 0 h 256"/>
                <a:gd name="T14" fmla="*/ 0 w 52"/>
                <a:gd name="T15" fmla="*/ 0 h 256"/>
                <a:gd name="T16" fmla="*/ 0 w 52"/>
                <a:gd name="T17" fmla="*/ 0 h 256"/>
                <a:gd name="T18" fmla="*/ 0 w 52"/>
                <a:gd name="T19" fmla="*/ 0 h 256"/>
                <a:gd name="T20" fmla="*/ 0 w 52"/>
                <a:gd name="T21" fmla="*/ 0 h 256"/>
                <a:gd name="T22" fmla="*/ 0 w 52"/>
                <a:gd name="T23" fmla="*/ 0 h 256"/>
                <a:gd name="T24" fmla="*/ 0 w 52"/>
                <a:gd name="T25" fmla="*/ 0 h 256"/>
                <a:gd name="T26" fmla="*/ 0 w 52"/>
                <a:gd name="T27" fmla="*/ 0 h 256"/>
                <a:gd name="T28" fmla="*/ 0 w 52"/>
                <a:gd name="T29" fmla="*/ 0 h 256"/>
                <a:gd name="T30" fmla="*/ 0 w 52"/>
                <a:gd name="T31" fmla="*/ 0 h 256"/>
                <a:gd name="T32" fmla="*/ 0 w 52"/>
                <a:gd name="T33" fmla="*/ 0 h 256"/>
                <a:gd name="T34" fmla="*/ 0 w 52"/>
                <a:gd name="T35" fmla="*/ 0 h 256"/>
                <a:gd name="T36" fmla="*/ 0 w 52"/>
                <a:gd name="T37" fmla="*/ 0 h 256"/>
                <a:gd name="T38" fmla="*/ 0 w 52"/>
                <a:gd name="T39" fmla="*/ 0 h 256"/>
                <a:gd name="T40" fmla="*/ 0 w 52"/>
                <a:gd name="T41" fmla="*/ 0 h 256"/>
                <a:gd name="T42" fmla="*/ 0 w 52"/>
                <a:gd name="T43" fmla="*/ 0 h 256"/>
                <a:gd name="T44" fmla="*/ 0 w 52"/>
                <a:gd name="T45" fmla="*/ 0 h 256"/>
                <a:gd name="T46" fmla="*/ 0 w 52"/>
                <a:gd name="T47" fmla="*/ 0 h 256"/>
                <a:gd name="T48" fmla="*/ 0 w 52"/>
                <a:gd name="T49" fmla="*/ 0 h 256"/>
                <a:gd name="T50" fmla="*/ 0 w 52"/>
                <a:gd name="T51" fmla="*/ 0 h 2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2"/>
                <a:gd name="T79" fmla="*/ 0 h 256"/>
                <a:gd name="T80" fmla="*/ 52 w 52"/>
                <a:gd name="T81" fmla="*/ 256 h 2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2" h="256">
                  <a:moveTo>
                    <a:pt x="16" y="5"/>
                  </a:moveTo>
                  <a:lnTo>
                    <a:pt x="15" y="10"/>
                  </a:lnTo>
                  <a:lnTo>
                    <a:pt x="11" y="24"/>
                  </a:lnTo>
                  <a:lnTo>
                    <a:pt x="6" y="47"/>
                  </a:lnTo>
                  <a:lnTo>
                    <a:pt x="2" y="77"/>
                  </a:lnTo>
                  <a:lnTo>
                    <a:pt x="0" y="115"/>
                  </a:lnTo>
                  <a:lnTo>
                    <a:pt x="0" y="157"/>
                  </a:lnTo>
                  <a:lnTo>
                    <a:pt x="4" y="205"/>
                  </a:lnTo>
                  <a:lnTo>
                    <a:pt x="14" y="256"/>
                  </a:lnTo>
                  <a:lnTo>
                    <a:pt x="50" y="254"/>
                  </a:lnTo>
                  <a:lnTo>
                    <a:pt x="49" y="247"/>
                  </a:lnTo>
                  <a:lnTo>
                    <a:pt x="45" y="226"/>
                  </a:lnTo>
                  <a:lnTo>
                    <a:pt x="41" y="195"/>
                  </a:lnTo>
                  <a:lnTo>
                    <a:pt x="37" y="157"/>
                  </a:lnTo>
                  <a:lnTo>
                    <a:pt x="35" y="116"/>
                  </a:lnTo>
                  <a:lnTo>
                    <a:pt x="36" y="74"/>
                  </a:lnTo>
                  <a:lnTo>
                    <a:pt x="41" y="35"/>
                  </a:lnTo>
                  <a:lnTo>
                    <a:pt x="52" y="3"/>
                  </a:lnTo>
                  <a:lnTo>
                    <a:pt x="52" y="2"/>
                  </a:lnTo>
                  <a:lnTo>
                    <a:pt x="51" y="1"/>
                  </a:lnTo>
                  <a:lnTo>
                    <a:pt x="49" y="0"/>
                  </a:lnTo>
                  <a:lnTo>
                    <a:pt x="45" y="0"/>
                  </a:lnTo>
                  <a:lnTo>
                    <a:pt x="39" y="0"/>
                  </a:lnTo>
                  <a:lnTo>
                    <a:pt x="29" y="2"/>
                  </a:lnTo>
                  <a:lnTo>
                    <a:pt x="16" y="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07" name="Freeform 451"/>
            <p:cNvSpPr>
              <a:spLocks/>
            </p:cNvSpPr>
            <p:nvPr/>
          </p:nvSpPr>
          <p:spPr bwMode="auto">
            <a:xfrm>
              <a:off x="4046" y="3273"/>
              <a:ext cx="20" cy="77"/>
            </a:xfrm>
            <a:custGeom>
              <a:avLst/>
              <a:gdLst>
                <a:gd name="T0" fmla="*/ 0 w 176"/>
                <a:gd name="T1" fmla="*/ 0 h 693"/>
                <a:gd name="T2" fmla="*/ 0 w 176"/>
                <a:gd name="T3" fmla="*/ 0 h 693"/>
                <a:gd name="T4" fmla="*/ 0 w 176"/>
                <a:gd name="T5" fmla="*/ 0 h 693"/>
                <a:gd name="T6" fmla="*/ 0 w 176"/>
                <a:gd name="T7" fmla="*/ 0 h 693"/>
                <a:gd name="T8" fmla="*/ 0 w 176"/>
                <a:gd name="T9" fmla="*/ 0 h 693"/>
                <a:gd name="T10" fmla="*/ 0 w 176"/>
                <a:gd name="T11" fmla="*/ 0 h 693"/>
                <a:gd name="T12" fmla="*/ 0 w 176"/>
                <a:gd name="T13" fmla="*/ 0 h 693"/>
                <a:gd name="T14" fmla="*/ 0 w 176"/>
                <a:gd name="T15" fmla="*/ 0 h 693"/>
                <a:gd name="T16" fmla="*/ 0 w 176"/>
                <a:gd name="T17" fmla="*/ 0 h 693"/>
                <a:gd name="T18" fmla="*/ 0 w 176"/>
                <a:gd name="T19" fmla="*/ 0 h 693"/>
                <a:gd name="T20" fmla="*/ 0 w 176"/>
                <a:gd name="T21" fmla="*/ 0 h 693"/>
                <a:gd name="T22" fmla="*/ 0 w 176"/>
                <a:gd name="T23" fmla="*/ 0 h 693"/>
                <a:gd name="T24" fmla="*/ 0 w 176"/>
                <a:gd name="T25" fmla="*/ 0 h 693"/>
                <a:gd name="T26" fmla="*/ 0 w 176"/>
                <a:gd name="T27" fmla="*/ 0 h 693"/>
                <a:gd name="T28" fmla="*/ 0 w 176"/>
                <a:gd name="T29" fmla="*/ 0 h 693"/>
                <a:gd name="T30" fmla="*/ 0 w 176"/>
                <a:gd name="T31" fmla="*/ 0 h 693"/>
                <a:gd name="T32" fmla="*/ 0 w 176"/>
                <a:gd name="T33" fmla="*/ 0 h 693"/>
                <a:gd name="T34" fmla="*/ 0 w 176"/>
                <a:gd name="T35" fmla="*/ 0 h 693"/>
                <a:gd name="T36" fmla="*/ 0 w 176"/>
                <a:gd name="T37" fmla="*/ 0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6"/>
                <a:gd name="T58" fmla="*/ 0 h 693"/>
                <a:gd name="T59" fmla="*/ 176 w 176"/>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6" h="693">
                  <a:moveTo>
                    <a:pt x="176" y="5"/>
                  </a:moveTo>
                  <a:lnTo>
                    <a:pt x="172" y="10"/>
                  </a:lnTo>
                  <a:lnTo>
                    <a:pt x="159" y="28"/>
                  </a:lnTo>
                  <a:lnTo>
                    <a:pt x="144" y="63"/>
                  </a:lnTo>
                  <a:lnTo>
                    <a:pt x="129" y="123"/>
                  </a:lnTo>
                  <a:lnTo>
                    <a:pt x="117" y="210"/>
                  </a:lnTo>
                  <a:lnTo>
                    <a:pt x="110" y="331"/>
                  </a:lnTo>
                  <a:lnTo>
                    <a:pt x="115" y="490"/>
                  </a:lnTo>
                  <a:lnTo>
                    <a:pt x="131" y="693"/>
                  </a:lnTo>
                  <a:lnTo>
                    <a:pt x="32" y="693"/>
                  </a:lnTo>
                  <a:lnTo>
                    <a:pt x="29" y="673"/>
                  </a:lnTo>
                  <a:lnTo>
                    <a:pt x="20" y="617"/>
                  </a:lnTo>
                  <a:lnTo>
                    <a:pt x="11" y="533"/>
                  </a:lnTo>
                  <a:lnTo>
                    <a:pt x="3" y="430"/>
                  </a:lnTo>
                  <a:lnTo>
                    <a:pt x="0" y="317"/>
                  </a:lnTo>
                  <a:lnTo>
                    <a:pt x="6" y="202"/>
                  </a:lnTo>
                  <a:lnTo>
                    <a:pt x="23" y="93"/>
                  </a:lnTo>
                  <a:lnTo>
                    <a:pt x="57" y="0"/>
                  </a:lnTo>
                  <a:lnTo>
                    <a:pt x="176" y="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08" name="Freeform 452"/>
            <p:cNvSpPr>
              <a:spLocks/>
            </p:cNvSpPr>
            <p:nvPr/>
          </p:nvSpPr>
          <p:spPr bwMode="auto">
            <a:xfrm>
              <a:off x="4047" y="3279"/>
              <a:ext cx="16" cy="65"/>
            </a:xfrm>
            <a:custGeom>
              <a:avLst/>
              <a:gdLst>
                <a:gd name="T0" fmla="*/ 0 w 149"/>
                <a:gd name="T1" fmla="*/ 0 h 592"/>
                <a:gd name="T2" fmla="*/ 0 w 149"/>
                <a:gd name="T3" fmla="*/ 0 h 592"/>
                <a:gd name="T4" fmla="*/ 0 w 149"/>
                <a:gd name="T5" fmla="*/ 0 h 592"/>
                <a:gd name="T6" fmla="*/ 0 w 149"/>
                <a:gd name="T7" fmla="*/ 0 h 592"/>
                <a:gd name="T8" fmla="*/ 0 w 149"/>
                <a:gd name="T9" fmla="*/ 0 h 592"/>
                <a:gd name="T10" fmla="*/ 0 w 149"/>
                <a:gd name="T11" fmla="*/ 0 h 592"/>
                <a:gd name="T12" fmla="*/ 0 w 149"/>
                <a:gd name="T13" fmla="*/ 0 h 592"/>
                <a:gd name="T14" fmla="*/ 0 w 149"/>
                <a:gd name="T15" fmla="*/ 0 h 592"/>
                <a:gd name="T16" fmla="*/ 0 w 149"/>
                <a:gd name="T17" fmla="*/ 0 h 592"/>
                <a:gd name="T18" fmla="*/ 0 w 149"/>
                <a:gd name="T19" fmla="*/ 0 h 592"/>
                <a:gd name="T20" fmla="*/ 0 w 149"/>
                <a:gd name="T21" fmla="*/ 0 h 592"/>
                <a:gd name="T22" fmla="*/ 0 w 149"/>
                <a:gd name="T23" fmla="*/ 0 h 592"/>
                <a:gd name="T24" fmla="*/ 0 w 149"/>
                <a:gd name="T25" fmla="*/ 0 h 592"/>
                <a:gd name="T26" fmla="*/ 0 w 149"/>
                <a:gd name="T27" fmla="*/ 0 h 592"/>
                <a:gd name="T28" fmla="*/ 0 w 149"/>
                <a:gd name="T29" fmla="*/ 0 h 592"/>
                <a:gd name="T30" fmla="*/ 0 w 149"/>
                <a:gd name="T31" fmla="*/ 0 h 592"/>
                <a:gd name="T32" fmla="*/ 0 w 149"/>
                <a:gd name="T33" fmla="*/ 0 h 592"/>
                <a:gd name="T34" fmla="*/ 0 w 149"/>
                <a:gd name="T35" fmla="*/ 0 h 592"/>
                <a:gd name="T36" fmla="*/ 0 w 149"/>
                <a:gd name="T37" fmla="*/ 0 h 5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9"/>
                <a:gd name="T58" fmla="*/ 0 h 592"/>
                <a:gd name="T59" fmla="*/ 149 w 149"/>
                <a:gd name="T60" fmla="*/ 592 h 5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9" h="592">
                  <a:moveTo>
                    <a:pt x="149" y="4"/>
                  </a:moveTo>
                  <a:lnTo>
                    <a:pt x="145" y="8"/>
                  </a:lnTo>
                  <a:lnTo>
                    <a:pt x="136" y="24"/>
                  </a:lnTo>
                  <a:lnTo>
                    <a:pt x="123" y="54"/>
                  </a:lnTo>
                  <a:lnTo>
                    <a:pt x="110" y="104"/>
                  </a:lnTo>
                  <a:lnTo>
                    <a:pt x="99" y="179"/>
                  </a:lnTo>
                  <a:lnTo>
                    <a:pt x="94" y="282"/>
                  </a:lnTo>
                  <a:lnTo>
                    <a:pt x="97" y="418"/>
                  </a:lnTo>
                  <a:lnTo>
                    <a:pt x="112" y="592"/>
                  </a:lnTo>
                  <a:lnTo>
                    <a:pt x="27" y="592"/>
                  </a:lnTo>
                  <a:lnTo>
                    <a:pt x="24" y="575"/>
                  </a:lnTo>
                  <a:lnTo>
                    <a:pt x="17" y="527"/>
                  </a:lnTo>
                  <a:lnTo>
                    <a:pt x="9" y="455"/>
                  </a:lnTo>
                  <a:lnTo>
                    <a:pt x="2" y="367"/>
                  </a:lnTo>
                  <a:lnTo>
                    <a:pt x="0" y="271"/>
                  </a:lnTo>
                  <a:lnTo>
                    <a:pt x="5" y="173"/>
                  </a:lnTo>
                  <a:lnTo>
                    <a:pt x="20" y="80"/>
                  </a:lnTo>
                  <a:lnTo>
                    <a:pt x="48" y="0"/>
                  </a:lnTo>
                  <a:lnTo>
                    <a:pt x="149" y="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09" name="Freeform 453"/>
            <p:cNvSpPr>
              <a:spLocks/>
            </p:cNvSpPr>
            <p:nvPr/>
          </p:nvSpPr>
          <p:spPr bwMode="auto">
            <a:xfrm>
              <a:off x="4048" y="3284"/>
              <a:ext cx="13" cy="54"/>
            </a:xfrm>
            <a:custGeom>
              <a:avLst/>
              <a:gdLst>
                <a:gd name="T0" fmla="*/ 0 w 124"/>
                <a:gd name="T1" fmla="*/ 0 h 490"/>
                <a:gd name="T2" fmla="*/ 0 w 124"/>
                <a:gd name="T3" fmla="*/ 0 h 490"/>
                <a:gd name="T4" fmla="*/ 0 w 124"/>
                <a:gd name="T5" fmla="*/ 0 h 490"/>
                <a:gd name="T6" fmla="*/ 0 w 124"/>
                <a:gd name="T7" fmla="*/ 0 h 490"/>
                <a:gd name="T8" fmla="*/ 0 w 124"/>
                <a:gd name="T9" fmla="*/ 0 h 490"/>
                <a:gd name="T10" fmla="*/ 0 w 124"/>
                <a:gd name="T11" fmla="*/ 0 h 490"/>
                <a:gd name="T12" fmla="*/ 0 w 124"/>
                <a:gd name="T13" fmla="*/ 0 h 490"/>
                <a:gd name="T14" fmla="*/ 0 w 124"/>
                <a:gd name="T15" fmla="*/ 0 h 490"/>
                <a:gd name="T16" fmla="*/ 0 w 124"/>
                <a:gd name="T17" fmla="*/ 0 h 490"/>
                <a:gd name="T18" fmla="*/ 0 w 124"/>
                <a:gd name="T19" fmla="*/ 0 h 490"/>
                <a:gd name="T20" fmla="*/ 0 w 124"/>
                <a:gd name="T21" fmla="*/ 0 h 490"/>
                <a:gd name="T22" fmla="*/ 0 w 124"/>
                <a:gd name="T23" fmla="*/ 0 h 490"/>
                <a:gd name="T24" fmla="*/ 0 w 124"/>
                <a:gd name="T25" fmla="*/ 0 h 490"/>
                <a:gd name="T26" fmla="*/ 0 w 124"/>
                <a:gd name="T27" fmla="*/ 0 h 490"/>
                <a:gd name="T28" fmla="*/ 0 w 124"/>
                <a:gd name="T29" fmla="*/ 0 h 490"/>
                <a:gd name="T30" fmla="*/ 0 w 124"/>
                <a:gd name="T31" fmla="*/ 0 h 490"/>
                <a:gd name="T32" fmla="*/ 0 w 124"/>
                <a:gd name="T33" fmla="*/ 0 h 490"/>
                <a:gd name="T34" fmla="*/ 0 w 124"/>
                <a:gd name="T35" fmla="*/ 0 h 490"/>
                <a:gd name="T36" fmla="*/ 0 w 124"/>
                <a:gd name="T37" fmla="*/ 0 h 4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490"/>
                <a:gd name="T59" fmla="*/ 124 w 124"/>
                <a:gd name="T60" fmla="*/ 490 h 4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490">
                  <a:moveTo>
                    <a:pt x="124" y="4"/>
                  </a:moveTo>
                  <a:lnTo>
                    <a:pt x="121" y="7"/>
                  </a:lnTo>
                  <a:lnTo>
                    <a:pt x="113" y="21"/>
                  </a:lnTo>
                  <a:lnTo>
                    <a:pt x="103" y="45"/>
                  </a:lnTo>
                  <a:lnTo>
                    <a:pt x="91" y="87"/>
                  </a:lnTo>
                  <a:lnTo>
                    <a:pt x="83" y="148"/>
                  </a:lnTo>
                  <a:lnTo>
                    <a:pt x="79" y="234"/>
                  </a:lnTo>
                  <a:lnTo>
                    <a:pt x="81" y="347"/>
                  </a:lnTo>
                  <a:lnTo>
                    <a:pt x="93" y="490"/>
                  </a:lnTo>
                  <a:lnTo>
                    <a:pt x="23" y="490"/>
                  </a:lnTo>
                  <a:lnTo>
                    <a:pt x="21" y="476"/>
                  </a:lnTo>
                  <a:lnTo>
                    <a:pt x="15" y="436"/>
                  </a:lnTo>
                  <a:lnTo>
                    <a:pt x="8" y="377"/>
                  </a:lnTo>
                  <a:lnTo>
                    <a:pt x="2" y="304"/>
                  </a:lnTo>
                  <a:lnTo>
                    <a:pt x="0" y="224"/>
                  </a:lnTo>
                  <a:lnTo>
                    <a:pt x="4" y="143"/>
                  </a:lnTo>
                  <a:lnTo>
                    <a:pt x="17" y="67"/>
                  </a:lnTo>
                  <a:lnTo>
                    <a:pt x="40" y="0"/>
                  </a:lnTo>
                  <a:lnTo>
                    <a:pt x="124" y="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10" name="Freeform 454"/>
            <p:cNvSpPr>
              <a:spLocks/>
            </p:cNvSpPr>
            <p:nvPr/>
          </p:nvSpPr>
          <p:spPr bwMode="auto">
            <a:xfrm>
              <a:off x="4048" y="3289"/>
              <a:ext cx="11" cy="43"/>
            </a:xfrm>
            <a:custGeom>
              <a:avLst/>
              <a:gdLst>
                <a:gd name="T0" fmla="*/ 0 w 99"/>
                <a:gd name="T1" fmla="*/ 0 h 389"/>
                <a:gd name="T2" fmla="*/ 0 w 99"/>
                <a:gd name="T3" fmla="*/ 0 h 389"/>
                <a:gd name="T4" fmla="*/ 0 w 99"/>
                <a:gd name="T5" fmla="*/ 0 h 389"/>
                <a:gd name="T6" fmla="*/ 0 w 99"/>
                <a:gd name="T7" fmla="*/ 0 h 389"/>
                <a:gd name="T8" fmla="*/ 0 w 99"/>
                <a:gd name="T9" fmla="*/ 0 h 389"/>
                <a:gd name="T10" fmla="*/ 0 w 99"/>
                <a:gd name="T11" fmla="*/ 0 h 389"/>
                <a:gd name="T12" fmla="*/ 0 w 99"/>
                <a:gd name="T13" fmla="*/ 0 h 389"/>
                <a:gd name="T14" fmla="*/ 0 w 99"/>
                <a:gd name="T15" fmla="*/ 0 h 389"/>
                <a:gd name="T16" fmla="*/ 0 w 99"/>
                <a:gd name="T17" fmla="*/ 0 h 389"/>
                <a:gd name="T18" fmla="*/ 0 w 99"/>
                <a:gd name="T19" fmla="*/ 0 h 389"/>
                <a:gd name="T20" fmla="*/ 0 w 99"/>
                <a:gd name="T21" fmla="*/ 0 h 389"/>
                <a:gd name="T22" fmla="*/ 0 w 99"/>
                <a:gd name="T23" fmla="*/ 0 h 389"/>
                <a:gd name="T24" fmla="*/ 0 w 99"/>
                <a:gd name="T25" fmla="*/ 0 h 389"/>
                <a:gd name="T26" fmla="*/ 0 w 99"/>
                <a:gd name="T27" fmla="*/ 0 h 389"/>
                <a:gd name="T28" fmla="*/ 0 w 99"/>
                <a:gd name="T29" fmla="*/ 0 h 389"/>
                <a:gd name="T30" fmla="*/ 0 w 99"/>
                <a:gd name="T31" fmla="*/ 0 h 389"/>
                <a:gd name="T32" fmla="*/ 0 w 99"/>
                <a:gd name="T33" fmla="*/ 0 h 389"/>
                <a:gd name="T34" fmla="*/ 0 w 99"/>
                <a:gd name="T35" fmla="*/ 0 h 389"/>
                <a:gd name="T36" fmla="*/ 0 w 99"/>
                <a:gd name="T37" fmla="*/ 0 h 3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389"/>
                <a:gd name="T59" fmla="*/ 99 w 99"/>
                <a:gd name="T60" fmla="*/ 389 h 3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389">
                  <a:moveTo>
                    <a:pt x="99" y="3"/>
                  </a:moveTo>
                  <a:lnTo>
                    <a:pt x="96" y="6"/>
                  </a:lnTo>
                  <a:lnTo>
                    <a:pt x="89" y="16"/>
                  </a:lnTo>
                  <a:lnTo>
                    <a:pt x="81" y="36"/>
                  </a:lnTo>
                  <a:lnTo>
                    <a:pt x="72" y="69"/>
                  </a:lnTo>
                  <a:lnTo>
                    <a:pt x="66" y="118"/>
                  </a:lnTo>
                  <a:lnTo>
                    <a:pt x="62" y="185"/>
                  </a:lnTo>
                  <a:lnTo>
                    <a:pt x="64" y="275"/>
                  </a:lnTo>
                  <a:lnTo>
                    <a:pt x="73" y="389"/>
                  </a:lnTo>
                  <a:lnTo>
                    <a:pt x="18" y="389"/>
                  </a:lnTo>
                  <a:lnTo>
                    <a:pt x="16" y="378"/>
                  </a:lnTo>
                  <a:lnTo>
                    <a:pt x="11" y="346"/>
                  </a:lnTo>
                  <a:lnTo>
                    <a:pt x="6" y="299"/>
                  </a:lnTo>
                  <a:lnTo>
                    <a:pt x="2" y="242"/>
                  </a:lnTo>
                  <a:lnTo>
                    <a:pt x="0" y="178"/>
                  </a:lnTo>
                  <a:lnTo>
                    <a:pt x="4" y="114"/>
                  </a:lnTo>
                  <a:lnTo>
                    <a:pt x="14" y="52"/>
                  </a:lnTo>
                  <a:lnTo>
                    <a:pt x="32" y="0"/>
                  </a:lnTo>
                  <a:lnTo>
                    <a:pt x="99" y="3"/>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11" name="Freeform 455"/>
            <p:cNvSpPr>
              <a:spLocks/>
            </p:cNvSpPr>
            <p:nvPr/>
          </p:nvSpPr>
          <p:spPr bwMode="auto">
            <a:xfrm>
              <a:off x="4049" y="3295"/>
              <a:ext cx="8" cy="31"/>
            </a:xfrm>
            <a:custGeom>
              <a:avLst/>
              <a:gdLst>
                <a:gd name="T0" fmla="*/ 0 w 72"/>
                <a:gd name="T1" fmla="*/ 0 h 287"/>
                <a:gd name="T2" fmla="*/ 0 w 72"/>
                <a:gd name="T3" fmla="*/ 0 h 287"/>
                <a:gd name="T4" fmla="*/ 0 w 72"/>
                <a:gd name="T5" fmla="*/ 0 h 287"/>
                <a:gd name="T6" fmla="*/ 0 w 72"/>
                <a:gd name="T7" fmla="*/ 0 h 287"/>
                <a:gd name="T8" fmla="*/ 0 w 72"/>
                <a:gd name="T9" fmla="*/ 0 h 287"/>
                <a:gd name="T10" fmla="*/ 0 w 72"/>
                <a:gd name="T11" fmla="*/ 0 h 287"/>
                <a:gd name="T12" fmla="*/ 0 w 72"/>
                <a:gd name="T13" fmla="*/ 0 h 287"/>
                <a:gd name="T14" fmla="*/ 0 w 72"/>
                <a:gd name="T15" fmla="*/ 0 h 287"/>
                <a:gd name="T16" fmla="*/ 0 w 72"/>
                <a:gd name="T17" fmla="*/ 0 h 287"/>
                <a:gd name="T18" fmla="*/ 0 w 72"/>
                <a:gd name="T19" fmla="*/ 0 h 287"/>
                <a:gd name="T20" fmla="*/ 0 w 72"/>
                <a:gd name="T21" fmla="*/ 0 h 287"/>
                <a:gd name="T22" fmla="*/ 0 w 72"/>
                <a:gd name="T23" fmla="*/ 0 h 287"/>
                <a:gd name="T24" fmla="*/ 0 w 72"/>
                <a:gd name="T25" fmla="*/ 0 h 287"/>
                <a:gd name="T26" fmla="*/ 0 w 72"/>
                <a:gd name="T27" fmla="*/ 0 h 287"/>
                <a:gd name="T28" fmla="*/ 0 w 72"/>
                <a:gd name="T29" fmla="*/ 0 h 287"/>
                <a:gd name="T30" fmla="*/ 0 w 72"/>
                <a:gd name="T31" fmla="*/ 0 h 287"/>
                <a:gd name="T32" fmla="*/ 0 w 72"/>
                <a:gd name="T33" fmla="*/ 0 h 287"/>
                <a:gd name="T34" fmla="*/ 0 w 72"/>
                <a:gd name="T35" fmla="*/ 0 h 287"/>
                <a:gd name="T36" fmla="*/ 0 w 72"/>
                <a:gd name="T37" fmla="*/ 0 h 2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287"/>
                <a:gd name="T59" fmla="*/ 72 w 72"/>
                <a:gd name="T60" fmla="*/ 287 h 2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287">
                  <a:moveTo>
                    <a:pt x="72" y="2"/>
                  </a:moveTo>
                  <a:lnTo>
                    <a:pt x="70" y="4"/>
                  </a:lnTo>
                  <a:lnTo>
                    <a:pt x="66" y="12"/>
                  </a:lnTo>
                  <a:lnTo>
                    <a:pt x="59" y="27"/>
                  </a:lnTo>
                  <a:lnTo>
                    <a:pt x="53" y="50"/>
                  </a:lnTo>
                  <a:lnTo>
                    <a:pt x="48" y="87"/>
                  </a:lnTo>
                  <a:lnTo>
                    <a:pt x="46" y="137"/>
                  </a:lnTo>
                  <a:lnTo>
                    <a:pt x="47" y="203"/>
                  </a:lnTo>
                  <a:lnTo>
                    <a:pt x="54" y="287"/>
                  </a:lnTo>
                  <a:lnTo>
                    <a:pt x="13" y="287"/>
                  </a:lnTo>
                  <a:lnTo>
                    <a:pt x="12" y="279"/>
                  </a:lnTo>
                  <a:lnTo>
                    <a:pt x="8" y="255"/>
                  </a:lnTo>
                  <a:lnTo>
                    <a:pt x="4" y="220"/>
                  </a:lnTo>
                  <a:lnTo>
                    <a:pt x="1" y="178"/>
                  </a:lnTo>
                  <a:lnTo>
                    <a:pt x="0" y="131"/>
                  </a:lnTo>
                  <a:lnTo>
                    <a:pt x="2" y="84"/>
                  </a:lnTo>
                  <a:lnTo>
                    <a:pt x="9" y="39"/>
                  </a:lnTo>
                  <a:lnTo>
                    <a:pt x="23" y="0"/>
                  </a:lnTo>
                  <a:lnTo>
                    <a:pt x="72" y="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12" name="Rectangle 456"/>
            <p:cNvSpPr>
              <a:spLocks noChangeArrowheads="1"/>
            </p:cNvSpPr>
            <p:nvPr/>
          </p:nvSpPr>
          <p:spPr bwMode="auto">
            <a:xfrm>
              <a:off x="3944" y="3287"/>
              <a:ext cx="3" cy="10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p>
          </p:txBody>
        </p:sp>
        <p:sp>
          <p:nvSpPr>
            <p:cNvPr id="38313" name="Freeform 457"/>
            <p:cNvSpPr>
              <a:spLocks/>
            </p:cNvSpPr>
            <p:nvPr/>
          </p:nvSpPr>
          <p:spPr bwMode="auto">
            <a:xfrm>
              <a:off x="3980" y="3285"/>
              <a:ext cx="39" cy="47"/>
            </a:xfrm>
            <a:custGeom>
              <a:avLst/>
              <a:gdLst>
                <a:gd name="T0" fmla="*/ 0 w 354"/>
                <a:gd name="T1" fmla="*/ 0 h 418"/>
                <a:gd name="T2" fmla="*/ 0 w 354"/>
                <a:gd name="T3" fmla="*/ 0 h 418"/>
                <a:gd name="T4" fmla="*/ 0 w 354"/>
                <a:gd name="T5" fmla="*/ 0 h 418"/>
                <a:gd name="T6" fmla="*/ 0 w 354"/>
                <a:gd name="T7" fmla="*/ 0 h 418"/>
                <a:gd name="T8" fmla="*/ 0 w 354"/>
                <a:gd name="T9" fmla="*/ 0 h 418"/>
                <a:gd name="T10" fmla="*/ 0 w 354"/>
                <a:gd name="T11" fmla="*/ 0 h 418"/>
                <a:gd name="T12" fmla="*/ 0 w 354"/>
                <a:gd name="T13" fmla="*/ 0 h 418"/>
                <a:gd name="T14" fmla="*/ 0 w 354"/>
                <a:gd name="T15" fmla="*/ 0 h 418"/>
                <a:gd name="T16" fmla="*/ 0 w 354"/>
                <a:gd name="T17" fmla="*/ 0 h 418"/>
                <a:gd name="T18" fmla="*/ 0 w 354"/>
                <a:gd name="T19" fmla="*/ 0 h 418"/>
                <a:gd name="T20" fmla="*/ 0 w 354"/>
                <a:gd name="T21" fmla="*/ 0 h 418"/>
                <a:gd name="T22" fmla="*/ 0 w 354"/>
                <a:gd name="T23" fmla="*/ 0 h 418"/>
                <a:gd name="T24" fmla="*/ 0 w 354"/>
                <a:gd name="T25" fmla="*/ 0 h 418"/>
                <a:gd name="T26" fmla="*/ 0 w 354"/>
                <a:gd name="T27" fmla="*/ 0 h 418"/>
                <a:gd name="T28" fmla="*/ 0 w 354"/>
                <a:gd name="T29" fmla="*/ 0 h 418"/>
                <a:gd name="T30" fmla="*/ 0 w 354"/>
                <a:gd name="T31" fmla="*/ 0 h 418"/>
                <a:gd name="T32" fmla="*/ 0 w 354"/>
                <a:gd name="T33" fmla="*/ 0 h 418"/>
                <a:gd name="T34" fmla="*/ 0 w 354"/>
                <a:gd name="T35" fmla="*/ 0 h 418"/>
                <a:gd name="T36" fmla="*/ 0 w 354"/>
                <a:gd name="T37" fmla="*/ 0 h 418"/>
                <a:gd name="T38" fmla="*/ 0 w 354"/>
                <a:gd name="T39" fmla="*/ 0 h 418"/>
                <a:gd name="T40" fmla="*/ 0 w 354"/>
                <a:gd name="T41" fmla="*/ 0 h 418"/>
                <a:gd name="T42" fmla="*/ 0 w 354"/>
                <a:gd name="T43" fmla="*/ 0 h 418"/>
                <a:gd name="T44" fmla="*/ 0 w 354"/>
                <a:gd name="T45" fmla="*/ 0 h 418"/>
                <a:gd name="T46" fmla="*/ 0 w 354"/>
                <a:gd name="T47" fmla="*/ 0 h 418"/>
                <a:gd name="T48" fmla="*/ 0 w 354"/>
                <a:gd name="T49" fmla="*/ 0 h 418"/>
                <a:gd name="T50" fmla="*/ 0 w 354"/>
                <a:gd name="T51" fmla="*/ 0 h 418"/>
                <a:gd name="T52" fmla="*/ 0 w 354"/>
                <a:gd name="T53" fmla="*/ 0 h 418"/>
                <a:gd name="T54" fmla="*/ 0 w 354"/>
                <a:gd name="T55" fmla="*/ 0 h 418"/>
                <a:gd name="T56" fmla="*/ 0 w 354"/>
                <a:gd name="T57" fmla="*/ 0 h 418"/>
                <a:gd name="T58" fmla="*/ 0 w 354"/>
                <a:gd name="T59" fmla="*/ 0 h 418"/>
                <a:gd name="T60" fmla="*/ 0 w 354"/>
                <a:gd name="T61" fmla="*/ 0 h 418"/>
                <a:gd name="T62" fmla="*/ 0 w 354"/>
                <a:gd name="T63" fmla="*/ 0 h 418"/>
                <a:gd name="T64" fmla="*/ 0 w 354"/>
                <a:gd name="T65" fmla="*/ 0 h 418"/>
                <a:gd name="T66" fmla="*/ 0 w 354"/>
                <a:gd name="T67" fmla="*/ 0 h 418"/>
                <a:gd name="T68" fmla="*/ 0 w 354"/>
                <a:gd name="T69" fmla="*/ 0 h 418"/>
                <a:gd name="T70" fmla="*/ 0 w 354"/>
                <a:gd name="T71" fmla="*/ 0 h 418"/>
                <a:gd name="T72" fmla="*/ 0 w 354"/>
                <a:gd name="T73" fmla="*/ 0 h 418"/>
                <a:gd name="T74" fmla="*/ 0 w 354"/>
                <a:gd name="T75" fmla="*/ 0 h 418"/>
                <a:gd name="T76" fmla="*/ 0 w 354"/>
                <a:gd name="T77" fmla="*/ 0 h 418"/>
                <a:gd name="T78" fmla="*/ 0 w 354"/>
                <a:gd name="T79" fmla="*/ 0 h 418"/>
                <a:gd name="T80" fmla="*/ 0 w 354"/>
                <a:gd name="T81" fmla="*/ 0 h 418"/>
                <a:gd name="T82" fmla="*/ 0 w 354"/>
                <a:gd name="T83" fmla="*/ 0 h 418"/>
                <a:gd name="T84" fmla="*/ 0 w 354"/>
                <a:gd name="T85" fmla="*/ 0 h 418"/>
                <a:gd name="T86" fmla="*/ 0 w 354"/>
                <a:gd name="T87" fmla="*/ 0 h 418"/>
                <a:gd name="T88" fmla="*/ 0 w 354"/>
                <a:gd name="T89" fmla="*/ 0 h 418"/>
                <a:gd name="T90" fmla="*/ 0 w 354"/>
                <a:gd name="T91" fmla="*/ 0 h 418"/>
                <a:gd name="T92" fmla="*/ 0 w 354"/>
                <a:gd name="T93" fmla="*/ 0 h 418"/>
                <a:gd name="T94" fmla="*/ 0 w 354"/>
                <a:gd name="T95" fmla="*/ 0 h 418"/>
                <a:gd name="T96" fmla="*/ 0 w 354"/>
                <a:gd name="T97" fmla="*/ 0 h 4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4"/>
                <a:gd name="T148" fmla="*/ 0 h 418"/>
                <a:gd name="T149" fmla="*/ 354 w 354"/>
                <a:gd name="T150" fmla="*/ 418 h 4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4" h="418">
                  <a:moveTo>
                    <a:pt x="33" y="39"/>
                  </a:moveTo>
                  <a:lnTo>
                    <a:pt x="30" y="48"/>
                  </a:lnTo>
                  <a:lnTo>
                    <a:pt x="23" y="71"/>
                  </a:lnTo>
                  <a:lnTo>
                    <a:pt x="15" y="107"/>
                  </a:lnTo>
                  <a:lnTo>
                    <a:pt x="7" y="155"/>
                  </a:lnTo>
                  <a:lnTo>
                    <a:pt x="1" y="212"/>
                  </a:lnTo>
                  <a:lnTo>
                    <a:pt x="0" y="276"/>
                  </a:lnTo>
                  <a:lnTo>
                    <a:pt x="6" y="345"/>
                  </a:lnTo>
                  <a:lnTo>
                    <a:pt x="21" y="418"/>
                  </a:lnTo>
                  <a:lnTo>
                    <a:pt x="21" y="415"/>
                  </a:lnTo>
                  <a:lnTo>
                    <a:pt x="21" y="405"/>
                  </a:lnTo>
                  <a:lnTo>
                    <a:pt x="21" y="390"/>
                  </a:lnTo>
                  <a:lnTo>
                    <a:pt x="21" y="372"/>
                  </a:lnTo>
                  <a:lnTo>
                    <a:pt x="23" y="348"/>
                  </a:lnTo>
                  <a:lnTo>
                    <a:pt x="27" y="324"/>
                  </a:lnTo>
                  <a:lnTo>
                    <a:pt x="31" y="296"/>
                  </a:lnTo>
                  <a:lnTo>
                    <a:pt x="37" y="267"/>
                  </a:lnTo>
                  <a:lnTo>
                    <a:pt x="46" y="239"/>
                  </a:lnTo>
                  <a:lnTo>
                    <a:pt x="57" y="211"/>
                  </a:lnTo>
                  <a:lnTo>
                    <a:pt x="70" y="185"/>
                  </a:lnTo>
                  <a:lnTo>
                    <a:pt x="88" y="160"/>
                  </a:lnTo>
                  <a:lnTo>
                    <a:pt x="109" y="139"/>
                  </a:lnTo>
                  <a:lnTo>
                    <a:pt x="133" y="121"/>
                  </a:lnTo>
                  <a:lnTo>
                    <a:pt x="163" y="109"/>
                  </a:lnTo>
                  <a:lnTo>
                    <a:pt x="197" y="102"/>
                  </a:lnTo>
                  <a:lnTo>
                    <a:pt x="199" y="100"/>
                  </a:lnTo>
                  <a:lnTo>
                    <a:pt x="205" y="96"/>
                  </a:lnTo>
                  <a:lnTo>
                    <a:pt x="215" y="88"/>
                  </a:lnTo>
                  <a:lnTo>
                    <a:pt x="231" y="78"/>
                  </a:lnTo>
                  <a:lnTo>
                    <a:pt x="252" y="66"/>
                  </a:lnTo>
                  <a:lnTo>
                    <a:pt x="280" y="52"/>
                  </a:lnTo>
                  <a:lnTo>
                    <a:pt x="314" y="35"/>
                  </a:lnTo>
                  <a:lnTo>
                    <a:pt x="354" y="17"/>
                  </a:lnTo>
                  <a:lnTo>
                    <a:pt x="352" y="16"/>
                  </a:lnTo>
                  <a:lnTo>
                    <a:pt x="346" y="15"/>
                  </a:lnTo>
                  <a:lnTo>
                    <a:pt x="337" y="13"/>
                  </a:lnTo>
                  <a:lnTo>
                    <a:pt x="324" y="11"/>
                  </a:lnTo>
                  <a:lnTo>
                    <a:pt x="308" y="8"/>
                  </a:lnTo>
                  <a:lnTo>
                    <a:pt x="290" y="6"/>
                  </a:lnTo>
                  <a:lnTo>
                    <a:pt x="269" y="4"/>
                  </a:lnTo>
                  <a:lnTo>
                    <a:pt x="246" y="1"/>
                  </a:lnTo>
                  <a:lnTo>
                    <a:pt x="222" y="0"/>
                  </a:lnTo>
                  <a:lnTo>
                    <a:pt x="197" y="1"/>
                  </a:lnTo>
                  <a:lnTo>
                    <a:pt x="170" y="3"/>
                  </a:lnTo>
                  <a:lnTo>
                    <a:pt x="143" y="6"/>
                  </a:lnTo>
                  <a:lnTo>
                    <a:pt x="115" y="11"/>
                  </a:lnTo>
                  <a:lnTo>
                    <a:pt x="87" y="18"/>
                  </a:lnTo>
                  <a:lnTo>
                    <a:pt x="59" y="27"/>
                  </a:lnTo>
                  <a:lnTo>
                    <a:pt x="33" y="39"/>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14" name="Freeform 458"/>
            <p:cNvSpPr>
              <a:spLocks/>
            </p:cNvSpPr>
            <p:nvPr/>
          </p:nvSpPr>
          <p:spPr bwMode="auto">
            <a:xfrm>
              <a:off x="3925" y="3320"/>
              <a:ext cx="32" cy="8"/>
            </a:xfrm>
            <a:custGeom>
              <a:avLst/>
              <a:gdLst>
                <a:gd name="T0" fmla="*/ 0 w 290"/>
                <a:gd name="T1" fmla="*/ 0 h 79"/>
                <a:gd name="T2" fmla="*/ 0 w 290"/>
                <a:gd name="T3" fmla="*/ 0 h 79"/>
                <a:gd name="T4" fmla="*/ 0 w 290"/>
                <a:gd name="T5" fmla="*/ 0 h 79"/>
                <a:gd name="T6" fmla="*/ 0 w 290"/>
                <a:gd name="T7" fmla="*/ 0 h 79"/>
                <a:gd name="T8" fmla="*/ 0 w 290"/>
                <a:gd name="T9" fmla="*/ 0 h 79"/>
                <a:gd name="T10" fmla="*/ 0 w 290"/>
                <a:gd name="T11" fmla="*/ 0 h 79"/>
                <a:gd name="T12" fmla="*/ 0 w 290"/>
                <a:gd name="T13" fmla="*/ 0 h 79"/>
                <a:gd name="T14" fmla="*/ 0 w 290"/>
                <a:gd name="T15" fmla="*/ 0 h 79"/>
                <a:gd name="T16" fmla="*/ 0 w 290"/>
                <a:gd name="T17" fmla="*/ 0 h 79"/>
                <a:gd name="T18" fmla="*/ 0 w 290"/>
                <a:gd name="T19" fmla="*/ 0 h 79"/>
                <a:gd name="T20" fmla="*/ 0 w 290"/>
                <a:gd name="T21" fmla="*/ 0 h 79"/>
                <a:gd name="T22" fmla="*/ 0 w 290"/>
                <a:gd name="T23" fmla="*/ 0 h 79"/>
                <a:gd name="T24" fmla="*/ 0 w 290"/>
                <a:gd name="T25" fmla="*/ 0 h 79"/>
                <a:gd name="T26" fmla="*/ 0 w 290"/>
                <a:gd name="T27" fmla="*/ 0 h 79"/>
                <a:gd name="T28" fmla="*/ 0 w 290"/>
                <a:gd name="T29" fmla="*/ 0 h 79"/>
                <a:gd name="T30" fmla="*/ 0 w 290"/>
                <a:gd name="T31" fmla="*/ 0 h 79"/>
                <a:gd name="T32" fmla="*/ 0 w 290"/>
                <a:gd name="T33" fmla="*/ 0 h 79"/>
                <a:gd name="T34" fmla="*/ 0 w 290"/>
                <a:gd name="T35" fmla="*/ 0 h 79"/>
                <a:gd name="T36" fmla="*/ 0 w 290"/>
                <a:gd name="T37" fmla="*/ 0 h 79"/>
                <a:gd name="T38" fmla="*/ 0 w 290"/>
                <a:gd name="T39" fmla="*/ 0 h 79"/>
                <a:gd name="T40" fmla="*/ 0 w 290"/>
                <a:gd name="T41" fmla="*/ 0 h 79"/>
                <a:gd name="T42" fmla="*/ 0 w 290"/>
                <a:gd name="T43" fmla="*/ 0 h 79"/>
                <a:gd name="T44" fmla="*/ 0 w 290"/>
                <a:gd name="T45" fmla="*/ 0 h 79"/>
                <a:gd name="T46" fmla="*/ 0 w 290"/>
                <a:gd name="T47" fmla="*/ 0 h 79"/>
                <a:gd name="T48" fmla="*/ 0 w 290"/>
                <a:gd name="T49" fmla="*/ 0 h 79"/>
                <a:gd name="T50" fmla="*/ 0 w 290"/>
                <a:gd name="T51" fmla="*/ 0 h 79"/>
                <a:gd name="T52" fmla="*/ 0 w 290"/>
                <a:gd name="T53" fmla="*/ 0 h 79"/>
                <a:gd name="T54" fmla="*/ 0 w 290"/>
                <a:gd name="T55" fmla="*/ 0 h 79"/>
                <a:gd name="T56" fmla="*/ 0 w 290"/>
                <a:gd name="T57" fmla="*/ 0 h 79"/>
                <a:gd name="T58" fmla="*/ 0 w 290"/>
                <a:gd name="T59" fmla="*/ 0 h 79"/>
                <a:gd name="T60" fmla="*/ 0 w 290"/>
                <a:gd name="T61" fmla="*/ 0 h 79"/>
                <a:gd name="T62" fmla="*/ 0 w 290"/>
                <a:gd name="T63" fmla="*/ 0 h 79"/>
                <a:gd name="T64" fmla="*/ 0 w 290"/>
                <a:gd name="T65" fmla="*/ 0 h 79"/>
                <a:gd name="T66" fmla="*/ 0 w 290"/>
                <a:gd name="T67" fmla="*/ 0 h 79"/>
                <a:gd name="T68" fmla="*/ 0 w 290"/>
                <a:gd name="T69" fmla="*/ 0 h 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0"/>
                <a:gd name="T106" fmla="*/ 0 h 79"/>
                <a:gd name="T107" fmla="*/ 290 w 290"/>
                <a:gd name="T108" fmla="*/ 79 h 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0" h="79">
                  <a:moveTo>
                    <a:pt x="0" y="50"/>
                  </a:moveTo>
                  <a:lnTo>
                    <a:pt x="0" y="49"/>
                  </a:lnTo>
                  <a:lnTo>
                    <a:pt x="3" y="46"/>
                  </a:lnTo>
                  <a:lnTo>
                    <a:pt x="6" y="42"/>
                  </a:lnTo>
                  <a:lnTo>
                    <a:pt x="11" y="36"/>
                  </a:lnTo>
                  <a:lnTo>
                    <a:pt x="18" y="30"/>
                  </a:lnTo>
                  <a:lnTo>
                    <a:pt x="26" y="24"/>
                  </a:lnTo>
                  <a:lnTo>
                    <a:pt x="37" y="18"/>
                  </a:lnTo>
                  <a:lnTo>
                    <a:pt x="51" y="12"/>
                  </a:lnTo>
                  <a:lnTo>
                    <a:pt x="69" y="6"/>
                  </a:lnTo>
                  <a:lnTo>
                    <a:pt x="88" y="2"/>
                  </a:lnTo>
                  <a:lnTo>
                    <a:pt x="112" y="0"/>
                  </a:lnTo>
                  <a:lnTo>
                    <a:pt x="139" y="0"/>
                  </a:lnTo>
                  <a:lnTo>
                    <a:pt x="170" y="2"/>
                  </a:lnTo>
                  <a:lnTo>
                    <a:pt x="205" y="8"/>
                  </a:lnTo>
                  <a:lnTo>
                    <a:pt x="245" y="16"/>
                  </a:lnTo>
                  <a:lnTo>
                    <a:pt x="290" y="28"/>
                  </a:lnTo>
                  <a:lnTo>
                    <a:pt x="283" y="45"/>
                  </a:lnTo>
                  <a:lnTo>
                    <a:pt x="281" y="44"/>
                  </a:lnTo>
                  <a:lnTo>
                    <a:pt x="274" y="42"/>
                  </a:lnTo>
                  <a:lnTo>
                    <a:pt x="263" y="39"/>
                  </a:lnTo>
                  <a:lnTo>
                    <a:pt x="249" y="35"/>
                  </a:lnTo>
                  <a:lnTo>
                    <a:pt x="232" y="31"/>
                  </a:lnTo>
                  <a:lnTo>
                    <a:pt x="212" y="27"/>
                  </a:lnTo>
                  <a:lnTo>
                    <a:pt x="191" y="24"/>
                  </a:lnTo>
                  <a:lnTo>
                    <a:pt x="167" y="22"/>
                  </a:lnTo>
                  <a:lnTo>
                    <a:pt x="144" y="21"/>
                  </a:lnTo>
                  <a:lnTo>
                    <a:pt x="120" y="21"/>
                  </a:lnTo>
                  <a:lnTo>
                    <a:pt x="96" y="23"/>
                  </a:lnTo>
                  <a:lnTo>
                    <a:pt x="74" y="28"/>
                  </a:lnTo>
                  <a:lnTo>
                    <a:pt x="52" y="36"/>
                  </a:lnTo>
                  <a:lnTo>
                    <a:pt x="32" y="46"/>
                  </a:lnTo>
                  <a:lnTo>
                    <a:pt x="15" y="61"/>
                  </a:lnTo>
                  <a:lnTo>
                    <a:pt x="0" y="79"/>
                  </a:lnTo>
                  <a:lnTo>
                    <a:pt x="0" y="5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15" name="Freeform 459"/>
            <p:cNvSpPr>
              <a:spLocks/>
            </p:cNvSpPr>
            <p:nvPr/>
          </p:nvSpPr>
          <p:spPr bwMode="auto">
            <a:xfrm>
              <a:off x="3925" y="3299"/>
              <a:ext cx="32" cy="9"/>
            </a:xfrm>
            <a:custGeom>
              <a:avLst/>
              <a:gdLst>
                <a:gd name="T0" fmla="*/ 0 w 290"/>
                <a:gd name="T1" fmla="*/ 0 h 79"/>
                <a:gd name="T2" fmla="*/ 0 w 290"/>
                <a:gd name="T3" fmla="*/ 0 h 79"/>
                <a:gd name="T4" fmla="*/ 0 w 290"/>
                <a:gd name="T5" fmla="*/ 0 h 79"/>
                <a:gd name="T6" fmla="*/ 0 w 290"/>
                <a:gd name="T7" fmla="*/ 0 h 79"/>
                <a:gd name="T8" fmla="*/ 0 w 290"/>
                <a:gd name="T9" fmla="*/ 0 h 79"/>
                <a:gd name="T10" fmla="*/ 0 w 290"/>
                <a:gd name="T11" fmla="*/ 0 h 79"/>
                <a:gd name="T12" fmla="*/ 0 w 290"/>
                <a:gd name="T13" fmla="*/ 0 h 79"/>
                <a:gd name="T14" fmla="*/ 0 w 290"/>
                <a:gd name="T15" fmla="*/ 0 h 79"/>
                <a:gd name="T16" fmla="*/ 0 w 290"/>
                <a:gd name="T17" fmla="*/ 0 h 79"/>
                <a:gd name="T18" fmla="*/ 0 w 290"/>
                <a:gd name="T19" fmla="*/ 0 h 79"/>
                <a:gd name="T20" fmla="*/ 0 w 290"/>
                <a:gd name="T21" fmla="*/ 0 h 79"/>
                <a:gd name="T22" fmla="*/ 0 w 290"/>
                <a:gd name="T23" fmla="*/ 0 h 79"/>
                <a:gd name="T24" fmla="*/ 0 w 290"/>
                <a:gd name="T25" fmla="*/ 0 h 79"/>
                <a:gd name="T26" fmla="*/ 0 w 290"/>
                <a:gd name="T27" fmla="*/ 0 h 79"/>
                <a:gd name="T28" fmla="*/ 0 w 290"/>
                <a:gd name="T29" fmla="*/ 0 h 79"/>
                <a:gd name="T30" fmla="*/ 0 w 290"/>
                <a:gd name="T31" fmla="*/ 0 h 79"/>
                <a:gd name="T32" fmla="*/ 0 w 290"/>
                <a:gd name="T33" fmla="*/ 0 h 79"/>
                <a:gd name="T34" fmla="*/ 0 w 290"/>
                <a:gd name="T35" fmla="*/ 0 h 79"/>
                <a:gd name="T36" fmla="*/ 0 w 290"/>
                <a:gd name="T37" fmla="*/ 0 h 79"/>
                <a:gd name="T38" fmla="*/ 0 w 290"/>
                <a:gd name="T39" fmla="*/ 0 h 79"/>
                <a:gd name="T40" fmla="*/ 0 w 290"/>
                <a:gd name="T41" fmla="*/ 0 h 79"/>
                <a:gd name="T42" fmla="*/ 0 w 290"/>
                <a:gd name="T43" fmla="*/ 0 h 79"/>
                <a:gd name="T44" fmla="*/ 0 w 290"/>
                <a:gd name="T45" fmla="*/ 0 h 79"/>
                <a:gd name="T46" fmla="*/ 0 w 290"/>
                <a:gd name="T47" fmla="*/ 0 h 79"/>
                <a:gd name="T48" fmla="*/ 0 w 290"/>
                <a:gd name="T49" fmla="*/ 0 h 79"/>
                <a:gd name="T50" fmla="*/ 0 w 290"/>
                <a:gd name="T51" fmla="*/ 0 h 79"/>
                <a:gd name="T52" fmla="*/ 0 w 290"/>
                <a:gd name="T53" fmla="*/ 0 h 79"/>
                <a:gd name="T54" fmla="*/ 0 w 290"/>
                <a:gd name="T55" fmla="*/ 0 h 79"/>
                <a:gd name="T56" fmla="*/ 0 w 290"/>
                <a:gd name="T57" fmla="*/ 0 h 79"/>
                <a:gd name="T58" fmla="*/ 0 w 290"/>
                <a:gd name="T59" fmla="*/ 0 h 79"/>
                <a:gd name="T60" fmla="*/ 0 w 290"/>
                <a:gd name="T61" fmla="*/ 0 h 79"/>
                <a:gd name="T62" fmla="*/ 0 w 290"/>
                <a:gd name="T63" fmla="*/ 0 h 79"/>
                <a:gd name="T64" fmla="*/ 0 w 290"/>
                <a:gd name="T65" fmla="*/ 0 h 79"/>
                <a:gd name="T66" fmla="*/ 0 w 290"/>
                <a:gd name="T67" fmla="*/ 0 h 79"/>
                <a:gd name="T68" fmla="*/ 0 w 290"/>
                <a:gd name="T69" fmla="*/ 0 h 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0"/>
                <a:gd name="T106" fmla="*/ 0 h 79"/>
                <a:gd name="T107" fmla="*/ 290 w 290"/>
                <a:gd name="T108" fmla="*/ 79 h 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0" h="79">
                  <a:moveTo>
                    <a:pt x="0" y="50"/>
                  </a:moveTo>
                  <a:lnTo>
                    <a:pt x="0" y="49"/>
                  </a:lnTo>
                  <a:lnTo>
                    <a:pt x="3" y="46"/>
                  </a:lnTo>
                  <a:lnTo>
                    <a:pt x="6" y="42"/>
                  </a:lnTo>
                  <a:lnTo>
                    <a:pt x="11" y="36"/>
                  </a:lnTo>
                  <a:lnTo>
                    <a:pt x="18" y="30"/>
                  </a:lnTo>
                  <a:lnTo>
                    <a:pt x="26" y="24"/>
                  </a:lnTo>
                  <a:lnTo>
                    <a:pt x="37" y="17"/>
                  </a:lnTo>
                  <a:lnTo>
                    <a:pt x="51" y="11"/>
                  </a:lnTo>
                  <a:lnTo>
                    <a:pt x="69" y="6"/>
                  </a:lnTo>
                  <a:lnTo>
                    <a:pt x="88" y="2"/>
                  </a:lnTo>
                  <a:lnTo>
                    <a:pt x="112" y="0"/>
                  </a:lnTo>
                  <a:lnTo>
                    <a:pt x="139" y="0"/>
                  </a:lnTo>
                  <a:lnTo>
                    <a:pt x="170" y="2"/>
                  </a:lnTo>
                  <a:lnTo>
                    <a:pt x="205" y="7"/>
                  </a:lnTo>
                  <a:lnTo>
                    <a:pt x="245" y="16"/>
                  </a:lnTo>
                  <a:lnTo>
                    <a:pt x="290" y="28"/>
                  </a:lnTo>
                  <a:lnTo>
                    <a:pt x="283" y="44"/>
                  </a:lnTo>
                  <a:lnTo>
                    <a:pt x="281" y="43"/>
                  </a:lnTo>
                  <a:lnTo>
                    <a:pt x="274" y="41"/>
                  </a:lnTo>
                  <a:lnTo>
                    <a:pt x="263" y="38"/>
                  </a:lnTo>
                  <a:lnTo>
                    <a:pt x="249" y="34"/>
                  </a:lnTo>
                  <a:lnTo>
                    <a:pt x="232" y="31"/>
                  </a:lnTo>
                  <a:lnTo>
                    <a:pt x="212" y="27"/>
                  </a:lnTo>
                  <a:lnTo>
                    <a:pt x="191" y="24"/>
                  </a:lnTo>
                  <a:lnTo>
                    <a:pt x="167" y="21"/>
                  </a:lnTo>
                  <a:lnTo>
                    <a:pt x="144" y="20"/>
                  </a:lnTo>
                  <a:lnTo>
                    <a:pt x="120" y="21"/>
                  </a:lnTo>
                  <a:lnTo>
                    <a:pt x="96" y="23"/>
                  </a:lnTo>
                  <a:lnTo>
                    <a:pt x="74" y="28"/>
                  </a:lnTo>
                  <a:lnTo>
                    <a:pt x="52" y="36"/>
                  </a:lnTo>
                  <a:lnTo>
                    <a:pt x="32" y="46"/>
                  </a:lnTo>
                  <a:lnTo>
                    <a:pt x="15" y="61"/>
                  </a:lnTo>
                  <a:lnTo>
                    <a:pt x="0" y="79"/>
                  </a:lnTo>
                  <a:lnTo>
                    <a:pt x="0" y="5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16" name="Freeform 460"/>
            <p:cNvSpPr>
              <a:spLocks/>
            </p:cNvSpPr>
            <p:nvPr/>
          </p:nvSpPr>
          <p:spPr bwMode="auto">
            <a:xfrm>
              <a:off x="3955" y="3289"/>
              <a:ext cx="52" cy="96"/>
            </a:xfrm>
            <a:custGeom>
              <a:avLst/>
              <a:gdLst>
                <a:gd name="T0" fmla="*/ 0 w 469"/>
                <a:gd name="T1" fmla="*/ 0 h 868"/>
                <a:gd name="T2" fmla="*/ 0 w 469"/>
                <a:gd name="T3" fmla="*/ 0 h 868"/>
                <a:gd name="T4" fmla="*/ 0 w 469"/>
                <a:gd name="T5" fmla="*/ 0 h 868"/>
                <a:gd name="T6" fmla="*/ 0 w 469"/>
                <a:gd name="T7" fmla="*/ 0 h 868"/>
                <a:gd name="T8" fmla="*/ 0 w 469"/>
                <a:gd name="T9" fmla="*/ 0 h 868"/>
                <a:gd name="T10" fmla="*/ 0 w 469"/>
                <a:gd name="T11" fmla="*/ 0 h 868"/>
                <a:gd name="T12" fmla="*/ 0 w 469"/>
                <a:gd name="T13" fmla="*/ 0 h 868"/>
                <a:gd name="T14" fmla="*/ 0 w 469"/>
                <a:gd name="T15" fmla="*/ 0 h 868"/>
                <a:gd name="T16" fmla="*/ 0 w 469"/>
                <a:gd name="T17" fmla="*/ 0 h 868"/>
                <a:gd name="T18" fmla="*/ 0 w 469"/>
                <a:gd name="T19" fmla="*/ 0 h 868"/>
                <a:gd name="T20" fmla="*/ 0 w 469"/>
                <a:gd name="T21" fmla="*/ 0 h 868"/>
                <a:gd name="T22" fmla="*/ 0 w 469"/>
                <a:gd name="T23" fmla="*/ 0 h 868"/>
                <a:gd name="T24" fmla="*/ 0 w 469"/>
                <a:gd name="T25" fmla="*/ 0 h 868"/>
                <a:gd name="T26" fmla="*/ 0 w 469"/>
                <a:gd name="T27" fmla="*/ 0 h 868"/>
                <a:gd name="T28" fmla="*/ 0 w 469"/>
                <a:gd name="T29" fmla="*/ 0 h 868"/>
                <a:gd name="T30" fmla="*/ 0 w 469"/>
                <a:gd name="T31" fmla="*/ 0 h 868"/>
                <a:gd name="T32" fmla="*/ 0 w 469"/>
                <a:gd name="T33" fmla="*/ 0 h 868"/>
                <a:gd name="T34" fmla="*/ 0 w 469"/>
                <a:gd name="T35" fmla="*/ 0 h 8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9"/>
                <a:gd name="T55" fmla="*/ 0 h 868"/>
                <a:gd name="T56" fmla="*/ 469 w 469"/>
                <a:gd name="T57" fmla="*/ 868 h 8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9" h="868">
                  <a:moveTo>
                    <a:pt x="0" y="0"/>
                  </a:moveTo>
                  <a:lnTo>
                    <a:pt x="0" y="840"/>
                  </a:lnTo>
                  <a:lnTo>
                    <a:pt x="142" y="868"/>
                  </a:lnTo>
                  <a:lnTo>
                    <a:pt x="136" y="755"/>
                  </a:lnTo>
                  <a:lnTo>
                    <a:pt x="469" y="806"/>
                  </a:lnTo>
                  <a:lnTo>
                    <a:pt x="463" y="761"/>
                  </a:lnTo>
                  <a:lnTo>
                    <a:pt x="232" y="732"/>
                  </a:lnTo>
                  <a:lnTo>
                    <a:pt x="226" y="635"/>
                  </a:lnTo>
                  <a:lnTo>
                    <a:pt x="68" y="635"/>
                  </a:lnTo>
                  <a:lnTo>
                    <a:pt x="64" y="623"/>
                  </a:lnTo>
                  <a:lnTo>
                    <a:pt x="53" y="587"/>
                  </a:lnTo>
                  <a:lnTo>
                    <a:pt x="39" y="530"/>
                  </a:lnTo>
                  <a:lnTo>
                    <a:pt x="25" y="455"/>
                  </a:lnTo>
                  <a:lnTo>
                    <a:pt x="14" y="365"/>
                  </a:lnTo>
                  <a:lnTo>
                    <a:pt x="10" y="262"/>
                  </a:lnTo>
                  <a:lnTo>
                    <a:pt x="19" y="149"/>
                  </a:lnTo>
                  <a:lnTo>
                    <a:pt x="40" y="29"/>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17" name="Freeform 461"/>
            <p:cNvSpPr>
              <a:spLocks/>
            </p:cNvSpPr>
            <p:nvPr/>
          </p:nvSpPr>
          <p:spPr bwMode="auto">
            <a:xfrm>
              <a:off x="3981" y="3267"/>
              <a:ext cx="67" cy="13"/>
            </a:xfrm>
            <a:custGeom>
              <a:avLst/>
              <a:gdLst>
                <a:gd name="T0" fmla="*/ 0 w 604"/>
                <a:gd name="T1" fmla="*/ 0 h 118"/>
                <a:gd name="T2" fmla="*/ 0 w 604"/>
                <a:gd name="T3" fmla="*/ 0 h 118"/>
                <a:gd name="T4" fmla="*/ 0 w 604"/>
                <a:gd name="T5" fmla="*/ 0 h 118"/>
                <a:gd name="T6" fmla="*/ 0 w 604"/>
                <a:gd name="T7" fmla="*/ 0 h 118"/>
                <a:gd name="T8" fmla="*/ 0 w 604"/>
                <a:gd name="T9" fmla="*/ 0 h 118"/>
                <a:gd name="T10" fmla="*/ 0 w 604"/>
                <a:gd name="T11" fmla="*/ 0 h 118"/>
                <a:gd name="T12" fmla="*/ 0 w 604"/>
                <a:gd name="T13" fmla="*/ 0 h 118"/>
                <a:gd name="T14" fmla="*/ 0 w 604"/>
                <a:gd name="T15" fmla="*/ 0 h 118"/>
                <a:gd name="T16" fmla="*/ 0 w 604"/>
                <a:gd name="T17" fmla="*/ 0 h 118"/>
                <a:gd name="T18" fmla="*/ 0 w 604"/>
                <a:gd name="T19" fmla="*/ 0 h 118"/>
                <a:gd name="T20" fmla="*/ 0 w 604"/>
                <a:gd name="T21" fmla="*/ 0 h 118"/>
                <a:gd name="T22" fmla="*/ 0 w 604"/>
                <a:gd name="T23" fmla="*/ 0 h 118"/>
                <a:gd name="T24" fmla="*/ 0 w 604"/>
                <a:gd name="T25" fmla="*/ 0 h 118"/>
                <a:gd name="T26" fmla="*/ 0 w 604"/>
                <a:gd name="T27" fmla="*/ 0 h 118"/>
                <a:gd name="T28" fmla="*/ 0 w 604"/>
                <a:gd name="T29" fmla="*/ 0 h 118"/>
                <a:gd name="T30" fmla="*/ 0 w 604"/>
                <a:gd name="T31" fmla="*/ 0 h 118"/>
                <a:gd name="T32" fmla="*/ 0 w 604"/>
                <a:gd name="T33" fmla="*/ 0 h 118"/>
                <a:gd name="T34" fmla="*/ 0 w 604"/>
                <a:gd name="T35" fmla="*/ 0 h 118"/>
                <a:gd name="T36" fmla="*/ 0 w 604"/>
                <a:gd name="T37" fmla="*/ 0 h 118"/>
                <a:gd name="T38" fmla="*/ 0 w 604"/>
                <a:gd name="T39" fmla="*/ 0 h 118"/>
                <a:gd name="T40" fmla="*/ 0 w 604"/>
                <a:gd name="T41" fmla="*/ 0 h 118"/>
                <a:gd name="T42" fmla="*/ 0 w 604"/>
                <a:gd name="T43" fmla="*/ 0 h 118"/>
                <a:gd name="T44" fmla="*/ 0 w 604"/>
                <a:gd name="T45" fmla="*/ 0 h 118"/>
                <a:gd name="T46" fmla="*/ 0 w 604"/>
                <a:gd name="T47" fmla="*/ 0 h 118"/>
                <a:gd name="T48" fmla="*/ 0 w 604"/>
                <a:gd name="T49" fmla="*/ 0 h 118"/>
                <a:gd name="T50" fmla="*/ 0 w 604"/>
                <a:gd name="T51" fmla="*/ 0 h 118"/>
                <a:gd name="T52" fmla="*/ 0 w 604"/>
                <a:gd name="T53" fmla="*/ 0 h 118"/>
                <a:gd name="T54" fmla="*/ 0 w 604"/>
                <a:gd name="T55" fmla="*/ 0 h 118"/>
                <a:gd name="T56" fmla="*/ 0 w 604"/>
                <a:gd name="T57" fmla="*/ 0 h 118"/>
                <a:gd name="T58" fmla="*/ 0 w 604"/>
                <a:gd name="T59" fmla="*/ 0 h 118"/>
                <a:gd name="T60" fmla="*/ 0 w 604"/>
                <a:gd name="T61" fmla="*/ 0 h 118"/>
                <a:gd name="T62" fmla="*/ 0 w 604"/>
                <a:gd name="T63" fmla="*/ 0 h 118"/>
                <a:gd name="T64" fmla="*/ 0 w 604"/>
                <a:gd name="T65" fmla="*/ 0 h 118"/>
                <a:gd name="T66" fmla="*/ 0 w 604"/>
                <a:gd name="T67" fmla="*/ 0 h 118"/>
                <a:gd name="T68" fmla="*/ 0 w 604"/>
                <a:gd name="T69" fmla="*/ 0 h 1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118"/>
                <a:gd name="T107" fmla="*/ 604 w 604"/>
                <a:gd name="T108" fmla="*/ 118 h 11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118">
                  <a:moveTo>
                    <a:pt x="0" y="118"/>
                  </a:moveTo>
                  <a:lnTo>
                    <a:pt x="3" y="117"/>
                  </a:lnTo>
                  <a:lnTo>
                    <a:pt x="14" y="113"/>
                  </a:lnTo>
                  <a:lnTo>
                    <a:pt x="29" y="108"/>
                  </a:lnTo>
                  <a:lnTo>
                    <a:pt x="50" y="101"/>
                  </a:lnTo>
                  <a:lnTo>
                    <a:pt x="77" y="93"/>
                  </a:lnTo>
                  <a:lnTo>
                    <a:pt x="107" y="85"/>
                  </a:lnTo>
                  <a:lnTo>
                    <a:pt x="143" y="76"/>
                  </a:lnTo>
                  <a:lnTo>
                    <a:pt x="181" y="69"/>
                  </a:lnTo>
                  <a:lnTo>
                    <a:pt x="224" y="62"/>
                  </a:lnTo>
                  <a:lnTo>
                    <a:pt x="270" y="57"/>
                  </a:lnTo>
                  <a:lnTo>
                    <a:pt x="319" y="53"/>
                  </a:lnTo>
                  <a:lnTo>
                    <a:pt x="369" y="52"/>
                  </a:lnTo>
                  <a:lnTo>
                    <a:pt x="422" y="53"/>
                  </a:lnTo>
                  <a:lnTo>
                    <a:pt x="476" y="58"/>
                  </a:lnTo>
                  <a:lnTo>
                    <a:pt x="531" y="66"/>
                  </a:lnTo>
                  <a:lnTo>
                    <a:pt x="587" y="78"/>
                  </a:lnTo>
                  <a:lnTo>
                    <a:pt x="604" y="0"/>
                  </a:lnTo>
                  <a:lnTo>
                    <a:pt x="600" y="0"/>
                  </a:lnTo>
                  <a:lnTo>
                    <a:pt x="587" y="0"/>
                  </a:lnTo>
                  <a:lnTo>
                    <a:pt x="566" y="0"/>
                  </a:lnTo>
                  <a:lnTo>
                    <a:pt x="540" y="1"/>
                  </a:lnTo>
                  <a:lnTo>
                    <a:pt x="507" y="2"/>
                  </a:lnTo>
                  <a:lnTo>
                    <a:pt x="470" y="3"/>
                  </a:lnTo>
                  <a:lnTo>
                    <a:pt x="428" y="6"/>
                  </a:lnTo>
                  <a:lnTo>
                    <a:pt x="383" y="8"/>
                  </a:lnTo>
                  <a:lnTo>
                    <a:pt x="335" y="12"/>
                  </a:lnTo>
                  <a:lnTo>
                    <a:pt x="285" y="16"/>
                  </a:lnTo>
                  <a:lnTo>
                    <a:pt x="235" y="21"/>
                  </a:lnTo>
                  <a:lnTo>
                    <a:pt x="186" y="28"/>
                  </a:lnTo>
                  <a:lnTo>
                    <a:pt x="136" y="36"/>
                  </a:lnTo>
                  <a:lnTo>
                    <a:pt x="88" y="45"/>
                  </a:lnTo>
                  <a:lnTo>
                    <a:pt x="42" y="55"/>
                  </a:lnTo>
                  <a:lnTo>
                    <a:pt x="0" y="67"/>
                  </a:lnTo>
                  <a:lnTo>
                    <a:pt x="0" y="11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18" name="Freeform 462"/>
            <p:cNvSpPr>
              <a:spLocks/>
            </p:cNvSpPr>
            <p:nvPr/>
          </p:nvSpPr>
          <p:spPr bwMode="auto">
            <a:xfrm>
              <a:off x="3942" y="3387"/>
              <a:ext cx="113" cy="38"/>
            </a:xfrm>
            <a:custGeom>
              <a:avLst/>
              <a:gdLst>
                <a:gd name="T0" fmla="*/ 0 w 1017"/>
                <a:gd name="T1" fmla="*/ 0 h 337"/>
                <a:gd name="T2" fmla="*/ 0 w 1017"/>
                <a:gd name="T3" fmla="*/ 0 h 337"/>
                <a:gd name="T4" fmla="*/ 0 w 1017"/>
                <a:gd name="T5" fmla="*/ 0 h 337"/>
                <a:gd name="T6" fmla="*/ 0 w 1017"/>
                <a:gd name="T7" fmla="*/ 0 h 337"/>
                <a:gd name="T8" fmla="*/ 0 w 1017"/>
                <a:gd name="T9" fmla="*/ 0 h 337"/>
                <a:gd name="T10" fmla="*/ 0 w 1017"/>
                <a:gd name="T11" fmla="*/ 0 h 337"/>
                <a:gd name="T12" fmla="*/ 0 w 1017"/>
                <a:gd name="T13" fmla="*/ 0 h 337"/>
                <a:gd name="T14" fmla="*/ 0 w 1017"/>
                <a:gd name="T15" fmla="*/ 0 h 337"/>
                <a:gd name="T16" fmla="*/ 0 w 1017"/>
                <a:gd name="T17" fmla="*/ 0 h 337"/>
                <a:gd name="T18" fmla="*/ 0 w 1017"/>
                <a:gd name="T19" fmla="*/ 0 h 337"/>
                <a:gd name="T20" fmla="*/ 0 w 1017"/>
                <a:gd name="T21" fmla="*/ 0 h 337"/>
                <a:gd name="T22" fmla="*/ 0 w 1017"/>
                <a:gd name="T23" fmla="*/ 0 h 337"/>
                <a:gd name="T24" fmla="*/ 0 w 1017"/>
                <a:gd name="T25" fmla="*/ 0 h 337"/>
                <a:gd name="T26" fmla="*/ 0 w 1017"/>
                <a:gd name="T27" fmla="*/ 0 h 337"/>
                <a:gd name="T28" fmla="*/ 0 w 1017"/>
                <a:gd name="T29" fmla="*/ 0 h 337"/>
                <a:gd name="T30" fmla="*/ 0 w 1017"/>
                <a:gd name="T31" fmla="*/ 0 h 337"/>
                <a:gd name="T32" fmla="*/ 0 w 1017"/>
                <a:gd name="T33" fmla="*/ 0 h 337"/>
                <a:gd name="T34" fmla="*/ 0 w 1017"/>
                <a:gd name="T35" fmla="*/ 0 h 337"/>
                <a:gd name="T36" fmla="*/ 0 w 1017"/>
                <a:gd name="T37" fmla="*/ 0 h 337"/>
                <a:gd name="T38" fmla="*/ 0 w 1017"/>
                <a:gd name="T39" fmla="*/ 0 h 337"/>
                <a:gd name="T40" fmla="*/ 0 w 1017"/>
                <a:gd name="T41" fmla="*/ 0 h 337"/>
                <a:gd name="T42" fmla="*/ 0 w 1017"/>
                <a:gd name="T43" fmla="*/ 0 h 337"/>
                <a:gd name="T44" fmla="*/ 0 w 1017"/>
                <a:gd name="T45" fmla="*/ 0 h 337"/>
                <a:gd name="T46" fmla="*/ 0 w 1017"/>
                <a:gd name="T47" fmla="*/ 0 h 337"/>
                <a:gd name="T48" fmla="*/ 0 w 1017"/>
                <a:gd name="T49" fmla="*/ 0 h 337"/>
                <a:gd name="T50" fmla="*/ 0 w 1017"/>
                <a:gd name="T51" fmla="*/ 0 h 337"/>
                <a:gd name="T52" fmla="*/ 0 w 1017"/>
                <a:gd name="T53" fmla="*/ 0 h 337"/>
                <a:gd name="T54" fmla="*/ 0 w 1017"/>
                <a:gd name="T55" fmla="*/ 0 h 337"/>
                <a:gd name="T56" fmla="*/ 0 w 1017"/>
                <a:gd name="T57" fmla="*/ 0 h 337"/>
                <a:gd name="T58" fmla="*/ 0 w 1017"/>
                <a:gd name="T59" fmla="*/ 0 h 337"/>
                <a:gd name="T60" fmla="*/ 0 w 1017"/>
                <a:gd name="T61" fmla="*/ 0 h 337"/>
                <a:gd name="T62" fmla="*/ 0 w 1017"/>
                <a:gd name="T63" fmla="*/ 0 h 337"/>
                <a:gd name="T64" fmla="*/ 0 w 1017"/>
                <a:gd name="T65" fmla="*/ 0 h 337"/>
                <a:gd name="T66" fmla="*/ 0 w 1017"/>
                <a:gd name="T67" fmla="*/ 0 h 337"/>
                <a:gd name="T68" fmla="*/ 0 w 1017"/>
                <a:gd name="T69" fmla="*/ 0 h 337"/>
                <a:gd name="T70" fmla="*/ 0 w 1017"/>
                <a:gd name="T71" fmla="*/ 0 h 337"/>
                <a:gd name="T72" fmla="*/ 0 w 1017"/>
                <a:gd name="T73" fmla="*/ 0 h 337"/>
                <a:gd name="T74" fmla="*/ 0 w 1017"/>
                <a:gd name="T75" fmla="*/ 0 h 337"/>
                <a:gd name="T76" fmla="*/ 0 w 1017"/>
                <a:gd name="T77" fmla="*/ 0 h 3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7"/>
                <a:gd name="T118" fmla="*/ 0 h 337"/>
                <a:gd name="T119" fmla="*/ 1017 w 1017"/>
                <a:gd name="T120" fmla="*/ 337 h 33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7" h="337">
                  <a:moveTo>
                    <a:pt x="430" y="326"/>
                  </a:moveTo>
                  <a:lnTo>
                    <a:pt x="432" y="325"/>
                  </a:lnTo>
                  <a:lnTo>
                    <a:pt x="438" y="323"/>
                  </a:lnTo>
                  <a:lnTo>
                    <a:pt x="447" y="319"/>
                  </a:lnTo>
                  <a:lnTo>
                    <a:pt x="459" y="314"/>
                  </a:lnTo>
                  <a:lnTo>
                    <a:pt x="474" y="308"/>
                  </a:lnTo>
                  <a:lnTo>
                    <a:pt x="491" y="301"/>
                  </a:lnTo>
                  <a:lnTo>
                    <a:pt x="509" y="291"/>
                  </a:lnTo>
                  <a:lnTo>
                    <a:pt x="528" y="282"/>
                  </a:lnTo>
                  <a:lnTo>
                    <a:pt x="549" y="272"/>
                  </a:lnTo>
                  <a:lnTo>
                    <a:pt x="568" y="260"/>
                  </a:lnTo>
                  <a:lnTo>
                    <a:pt x="587" y="248"/>
                  </a:lnTo>
                  <a:lnTo>
                    <a:pt x="606" y="235"/>
                  </a:lnTo>
                  <a:lnTo>
                    <a:pt x="623" y="222"/>
                  </a:lnTo>
                  <a:lnTo>
                    <a:pt x="638" y="208"/>
                  </a:lnTo>
                  <a:lnTo>
                    <a:pt x="651" y="193"/>
                  </a:lnTo>
                  <a:lnTo>
                    <a:pt x="662" y="179"/>
                  </a:lnTo>
                  <a:lnTo>
                    <a:pt x="0" y="17"/>
                  </a:lnTo>
                  <a:lnTo>
                    <a:pt x="51" y="0"/>
                  </a:lnTo>
                  <a:lnTo>
                    <a:pt x="1017" y="237"/>
                  </a:lnTo>
                  <a:lnTo>
                    <a:pt x="977" y="260"/>
                  </a:lnTo>
                  <a:lnTo>
                    <a:pt x="698" y="188"/>
                  </a:lnTo>
                  <a:lnTo>
                    <a:pt x="697" y="189"/>
                  </a:lnTo>
                  <a:lnTo>
                    <a:pt x="695" y="192"/>
                  </a:lnTo>
                  <a:lnTo>
                    <a:pt x="691" y="196"/>
                  </a:lnTo>
                  <a:lnTo>
                    <a:pt x="685" y="202"/>
                  </a:lnTo>
                  <a:lnTo>
                    <a:pt x="678" y="211"/>
                  </a:lnTo>
                  <a:lnTo>
                    <a:pt x="668" y="219"/>
                  </a:lnTo>
                  <a:lnTo>
                    <a:pt x="657" y="229"/>
                  </a:lnTo>
                  <a:lnTo>
                    <a:pt x="642" y="239"/>
                  </a:lnTo>
                  <a:lnTo>
                    <a:pt x="626" y="250"/>
                  </a:lnTo>
                  <a:lnTo>
                    <a:pt x="609" y="263"/>
                  </a:lnTo>
                  <a:lnTo>
                    <a:pt x="587" y="275"/>
                  </a:lnTo>
                  <a:lnTo>
                    <a:pt x="565" y="287"/>
                  </a:lnTo>
                  <a:lnTo>
                    <a:pt x="540" y="301"/>
                  </a:lnTo>
                  <a:lnTo>
                    <a:pt x="511" y="313"/>
                  </a:lnTo>
                  <a:lnTo>
                    <a:pt x="480" y="325"/>
                  </a:lnTo>
                  <a:lnTo>
                    <a:pt x="447" y="337"/>
                  </a:lnTo>
                  <a:lnTo>
                    <a:pt x="430" y="32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19" name="Freeform 463"/>
            <p:cNvSpPr>
              <a:spLocks/>
            </p:cNvSpPr>
            <p:nvPr/>
          </p:nvSpPr>
          <p:spPr bwMode="auto">
            <a:xfrm>
              <a:off x="3918" y="3397"/>
              <a:ext cx="116" cy="34"/>
            </a:xfrm>
            <a:custGeom>
              <a:avLst/>
              <a:gdLst>
                <a:gd name="T0" fmla="*/ 0 w 1036"/>
                <a:gd name="T1" fmla="*/ 0 h 303"/>
                <a:gd name="T2" fmla="*/ 0 w 1036"/>
                <a:gd name="T3" fmla="*/ 0 h 303"/>
                <a:gd name="T4" fmla="*/ 0 w 1036"/>
                <a:gd name="T5" fmla="*/ 0 h 303"/>
                <a:gd name="T6" fmla="*/ 0 w 1036"/>
                <a:gd name="T7" fmla="*/ 0 h 303"/>
                <a:gd name="T8" fmla="*/ 0 w 1036"/>
                <a:gd name="T9" fmla="*/ 0 h 303"/>
                <a:gd name="T10" fmla="*/ 0 60000 65536"/>
                <a:gd name="T11" fmla="*/ 0 60000 65536"/>
                <a:gd name="T12" fmla="*/ 0 60000 65536"/>
                <a:gd name="T13" fmla="*/ 0 60000 65536"/>
                <a:gd name="T14" fmla="*/ 0 60000 65536"/>
                <a:gd name="T15" fmla="*/ 0 w 1036"/>
                <a:gd name="T16" fmla="*/ 0 h 303"/>
                <a:gd name="T17" fmla="*/ 1036 w 1036"/>
                <a:gd name="T18" fmla="*/ 303 h 303"/>
              </a:gdLst>
              <a:ahLst/>
              <a:cxnLst>
                <a:cxn ang="T10">
                  <a:pos x="T0" y="T1"/>
                </a:cxn>
                <a:cxn ang="T11">
                  <a:pos x="T2" y="T3"/>
                </a:cxn>
                <a:cxn ang="T12">
                  <a:pos x="T4" y="T5"/>
                </a:cxn>
                <a:cxn ang="T13">
                  <a:pos x="T6" y="T7"/>
                </a:cxn>
                <a:cxn ang="T14">
                  <a:pos x="T8" y="T9"/>
                </a:cxn>
              </a:cxnLst>
              <a:rect l="T15" t="T16" r="T17" b="T18"/>
              <a:pathLst>
                <a:path w="1036" h="303">
                  <a:moveTo>
                    <a:pt x="0" y="0"/>
                  </a:moveTo>
                  <a:lnTo>
                    <a:pt x="1013" y="303"/>
                  </a:lnTo>
                  <a:lnTo>
                    <a:pt x="1036" y="303"/>
                  </a:lnTo>
                  <a:lnTo>
                    <a:pt x="31" y="0"/>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20" name="Freeform 464"/>
            <p:cNvSpPr>
              <a:spLocks/>
            </p:cNvSpPr>
            <p:nvPr/>
          </p:nvSpPr>
          <p:spPr bwMode="auto">
            <a:xfrm>
              <a:off x="3938" y="3393"/>
              <a:ext cx="113" cy="30"/>
            </a:xfrm>
            <a:custGeom>
              <a:avLst/>
              <a:gdLst>
                <a:gd name="T0" fmla="*/ 0 w 1023"/>
                <a:gd name="T1" fmla="*/ 0 h 270"/>
                <a:gd name="T2" fmla="*/ 0 w 1023"/>
                <a:gd name="T3" fmla="*/ 0 h 270"/>
                <a:gd name="T4" fmla="*/ 0 w 1023"/>
                <a:gd name="T5" fmla="*/ 0 h 270"/>
                <a:gd name="T6" fmla="*/ 0 w 1023"/>
                <a:gd name="T7" fmla="*/ 0 h 270"/>
                <a:gd name="T8" fmla="*/ 0 w 1023"/>
                <a:gd name="T9" fmla="*/ 0 h 270"/>
                <a:gd name="T10" fmla="*/ 0 60000 65536"/>
                <a:gd name="T11" fmla="*/ 0 60000 65536"/>
                <a:gd name="T12" fmla="*/ 0 60000 65536"/>
                <a:gd name="T13" fmla="*/ 0 60000 65536"/>
                <a:gd name="T14" fmla="*/ 0 60000 65536"/>
                <a:gd name="T15" fmla="*/ 0 w 1023"/>
                <a:gd name="T16" fmla="*/ 0 h 270"/>
                <a:gd name="T17" fmla="*/ 1023 w 1023"/>
                <a:gd name="T18" fmla="*/ 270 h 270"/>
              </a:gdLst>
              <a:ahLst/>
              <a:cxnLst>
                <a:cxn ang="T10">
                  <a:pos x="T0" y="T1"/>
                </a:cxn>
                <a:cxn ang="T11">
                  <a:pos x="T2" y="T3"/>
                </a:cxn>
                <a:cxn ang="T12">
                  <a:pos x="T4" y="T5"/>
                </a:cxn>
                <a:cxn ang="T13">
                  <a:pos x="T6" y="T7"/>
                </a:cxn>
                <a:cxn ang="T14">
                  <a:pos x="T8" y="T9"/>
                </a:cxn>
              </a:cxnLst>
              <a:rect l="T15" t="T16" r="T17" b="T18"/>
              <a:pathLst>
                <a:path w="1023" h="270">
                  <a:moveTo>
                    <a:pt x="0" y="1"/>
                  </a:moveTo>
                  <a:lnTo>
                    <a:pt x="1001" y="270"/>
                  </a:lnTo>
                  <a:lnTo>
                    <a:pt x="1023" y="269"/>
                  </a:lnTo>
                  <a:lnTo>
                    <a:pt x="31" y="0"/>
                  </a:lnTo>
                  <a:lnTo>
                    <a:pt x="0" y="1"/>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321" name="Freeform 465"/>
            <p:cNvSpPr>
              <a:spLocks/>
            </p:cNvSpPr>
            <p:nvPr/>
          </p:nvSpPr>
          <p:spPr bwMode="auto">
            <a:xfrm>
              <a:off x="3929" y="3394"/>
              <a:ext cx="114" cy="33"/>
            </a:xfrm>
            <a:custGeom>
              <a:avLst/>
              <a:gdLst>
                <a:gd name="T0" fmla="*/ 0 w 1028"/>
                <a:gd name="T1" fmla="*/ 0 h 299"/>
                <a:gd name="T2" fmla="*/ 0 w 1028"/>
                <a:gd name="T3" fmla="*/ 0 h 299"/>
                <a:gd name="T4" fmla="*/ 0 w 1028"/>
                <a:gd name="T5" fmla="*/ 0 h 299"/>
                <a:gd name="T6" fmla="*/ 0 w 1028"/>
                <a:gd name="T7" fmla="*/ 0 h 299"/>
                <a:gd name="T8" fmla="*/ 0 w 1028"/>
                <a:gd name="T9" fmla="*/ 0 h 299"/>
                <a:gd name="T10" fmla="*/ 0 60000 65536"/>
                <a:gd name="T11" fmla="*/ 0 60000 65536"/>
                <a:gd name="T12" fmla="*/ 0 60000 65536"/>
                <a:gd name="T13" fmla="*/ 0 60000 65536"/>
                <a:gd name="T14" fmla="*/ 0 60000 65536"/>
                <a:gd name="T15" fmla="*/ 0 w 1028"/>
                <a:gd name="T16" fmla="*/ 0 h 299"/>
                <a:gd name="T17" fmla="*/ 1028 w 1028"/>
                <a:gd name="T18" fmla="*/ 299 h 299"/>
              </a:gdLst>
              <a:ahLst/>
              <a:cxnLst>
                <a:cxn ang="T10">
                  <a:pos x="T0" y="T1"/>
                </a:cxn>
                <a:cxn ang="T11">
                  <a:pos x="T2" y="T3"/>
                </a:cxn>
                <a:cxn ang="T12">
                  <a:pos x="T4" y="T5"/>
                </a:cxn>
                <a:cxn ang="T13">
                  <a:pos x="T6" y="T7"/>
                </a:cxn>
                <a:cxn ang="T14">
                  <a:pos x="T8" y="T9"/>
                </a:cxn>
              </a:cxnLst>
              <a:rect l="T15" t="T16" r="T17" b="T18"/>
              <a:pathLst>
                <a:path w="1028" h="299">
                  <a:moveTo>
                    <a:pt x="0" y="0"/>
                  </a:moveTo>
                  <a:lnTo>
                    <a:pt x="1009" y="299"/>
                  </a:lnTo>
                  <a:lnTo>
                    <a:pt x="1028" y="292"/>
                  </a:lnTo>
                  <a:lnTo>
                    <a:pt x="30" y="0"/>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38083" name="Group 466"/>
          <p:cNvGrpSpPr>
            <a:grpSpLocks/>
          </p:cNvGrpSpPr>
          <p:nvPr/>
        </p:nvGrpSpPr>
        <p:grpSpPr bwMode="auto">
          <a:xfrm>
            <a:off x="5588000" y="4610100"/>
            <a:ext cx="338138" cy="282575"/>
            <a:chOff x="3899" y="3264"/>
            <a:chExt cx="213" cy="178"/>
          </a:xfrm>
        </p:grpSpPr>
        <p:sp>
          <p:nvSpPr>
            <p:cNvPr id="38244" name="Freeform 467"/>
            <p:cNvSpPr>
              <a:spLocks/>
            </p:cNvSpPr>
            <p:nvPr/>
          </p:nvSpPr>
          <p:spPr bwMode="auto">
            <a:xfrm>
              <a:off x="3899" y="3264"/>
              <a:ext cx="213" cy="178"/>
            </a:xfrm>
            <a:custGeom>
              <a:avLst/>
              <a:gdLst>
                <a:gd name="T0" fmla="*/ 0 w 1913"/>
                <a:gd name="T1" fmla="*/ 0 h 1606"/>
                <a:gd name="T2" fmla="*/ 0 w 1913"/>
                <a:gd name="T3" fmla="*/ 0 h 1606"/>
                <a:gd name="T4" fmla="*/ 0 w 1913"/>
                <a:gd name="T5" fmla="*/ 0 h 1606"/>
                <a:gd name="T6" fmla="*/ 0 w 1913"/>
                <a:gd name="T7" fmla="*/ 0 h 1606"/>
                <a:gd name="T8" fmla="*/ 0 w 1913"/>
                <a:gd name="T9" fmla="*/ 0 h 1606"/>
                <a:gd name="T10" fmla="*/ 0 w 1913"/>
                <a:gd name="T11" fmla="*/ 0 h 1606"/>
                <a:gd name="T12" fmla="*/ 0 w 1913"/>
                <a:gd name="T13" fmla="*/ 0 h 1606"/>
                <a:gd name="T14" fmla="*/ 0 w 1913"/>
                <a:gd name="T15" fmla="*/ 0 h 1606"/>
                <a:gd name="T16" fmla="*/ 0 w 1913"/>
                <a:gd name="T17" fmla="*/ 0 h 1606"/>
                <a:gd name="T18" fmla="*/ 0 w 1913"/>
                <a:gd name="T19" fmla="*/ 0 h 1606"/>
                <a:gd name="T20" fmla="*/ 0 w 1913"/>
                <a:gd name="T21" fmla="*/ 0 h 1606"/>
                <a:gd name="T22" fmla="*/ 0 w 1913"/>
                <a:gd name="T23" fmla="*/ 0 h 1606"/>
                <a:gd name="T24" fmla="*/ 0 w 1913"/>
                <a:gd name="T25" fmla="*/ 0 h 1606"/>
                <a:gd name="T26" fmla="*/ 0 w 1913"/>
                <a:gd name="T27" fmla="*/ 0 h 1606"/>
                <a:gd name="T28" fmla="*/ 0 w 1913"/>
                <a:gd name="T29" fmla="*/ 0 h 1606"/>
                <a:gd name="T30" fmla="*/ 0 w 1913"/>
                <a:gd name="T31" fmla="*/ 0 h 1606"/>
                <a:gd name="T32" fmla="*/ 0 w 1913"/>
                <a:gd name="T33" fmla="*/ 0 h 1606"/>
                <a:gd name="T34" fmla="*/ 0 w 1913"/>
                <a:gd name="T35" fmla="*/ 0 h 1606"/>
                <a:gd name="T36" fmla="*/ 0 w 1913"/>
                <a:gd name="T37" fmla="*/ 0 h 1606"/>
                <a:gd name="T38" fmla="*/ 0 w 1913"/>
                <a:gd name="T39" fmla="*/ 0 h 1606"/>
                <a:gd name="T40" fmla="*/ 0 w 1913"/>
                <a:gd name="T41" fmla="*/ 0 h 1606"/>
                <a:gd name="T42" fmla="*/ 0 w 1913"/>
                <a:gd name="T43" fmla="*/ 0 h 1606"/>
                <a:gd name="T44" fmla="*/ 0 w 1913"/>
                <a:gd name="T45" fmla="*/ 0 h 1606"/>
                <a:gd name="T46" fmla="*/ 0 w 1913"/>
                <a:gd name="T47" fmla="*/ 0 h 1606"/>
                <a:gd name="T48" fmla="*/ 0 w 1913"/>
                <a:gd name="T49" fmla="*/ 0 h 1606"/>
                <a:gd name="T50" fmla="*/ 0 w 1913"/>
                <a:gd name="T51" fmla="*/ 0 h 1606"/>
                <a:gd name="T52" fmla="*/ 0 w 1913"/>
                <a:gd name="T53" fmla="*/ 0 h 1606"/>
                <a:gd name="T54" fmla="*/ 0 w 1913"/>
                <a:gd name="T55" fmla="*/ 0 h 1606"/>
                <a:gd name="T56" fmla="*/ 0 w 1913"/>
                <a:gd name="T57" fmla="*/ 0 h 1606"/>
                <a:gd name="T58" fmla="*/ 0 w 1913"/>
                <a:gd name="T59" fmla="*/ 0 h 1606"/>
                <a:gd name="T60" fmla="*/ 0 w 1913"/>
                <a:gd name="T61" fmla="*/ 0 h 1606"/>
                <a:gd name="T62" fmla="*/ 0 w 1913"/>
                <a:gd name="T63" fmla="*/ 0 h 1606"/>
                <a:gd name="T64" fmla="*/ 0 w 1913"/>
                <a:gd name="T65" fmla="*/ 0 h 1606"/>
                <a:gd name="T66" fmla="*/ 0 w 1913"/>
                <a:gd name="T67" fmla="*/ 0 h 1606"/>
                <a:gd name="T68" fmla="*/ 0 w 1913"/>
                <a:gd name="T69" fmla="*/ 0 h 1606"/>
                <a:gd name="T70" fmla="*/ 0 w 1913"/>
                <a:gd name="T71" fmla="*/ 0 h 1606"/>
                <a:gd name="T72" fmla="*/ 0 w 1913"/>
                <a:gd name="T73" fmla="*/ 0 h 1606"/>
                <a:gd name="T74" fmla="*/ 0 w 1913"/>
                <a:gd name="T75" fmla="*/ 0 h 1606"/>
                <a:gd name="T76" fmla="*/ 0 w 1913"/>
                <a:gd name="T77" fmla="*/ 0 h 160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13"/>
                <a:gd name="T118" fmla="*/ 0 h 1606"/>
                <a:gd name="T119" fmla="*/ 1913 w 1913"/>
                <a:gd name="T120" fmla="*/ 1606 h 160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13" h="1606">
                  <a:moveTo>
                    <a:pt x="518" y="213"/>
                  </a:moveTo>
                  <a:lnTo>
                    <a:pt x="539" y="115"/>
                  </a:lnTo>
                  <a:lnTo>
                    <a:pt x="540" y="115"/>
                  </a:lnTo>
                  <a:lnTo>
                    <a:pt x="544" y="114"/>
                  </a:lnTo>
                  <a:lnTo>
                    <a:pt x="549" y="112"/>
                  </a:lnTo>
                  <a:lnTo>
                    <a:pt x="555" y="110"/>
                  </a:lnTo>
                  <a:lnTo>
                    <a:pt x="564" y="107"/>
                  </a:lnTo>
                  <a:lnTo>
                    <a:pt x="574" y="103"/>
                  </a:lnTo>
                  <a:lnTo>
                    <a:pt x="586" y="100"/>
                  </a:lnTo>
                  <a:lnTo>
                    <a:pt x="602" y="95"/>
                  </a:lnTo>
                  <a:lnTo>
                    <a:pt x="618" y="90"/>
                  </a:lnTo>
                  <a:lnTo>
                    <a:pt x="636" y="85"/>
                  </a:lnTo>
                  <a:lnTo>
                    <a:pt x="656" y="80"/>
                  </a:lnTo>
                  <a:lnTo>
                    <a:pt x="679" y="75"/>
                  </a:lnTo>
                  <a:lnTo>
                    <a:pt x="703" y="70"/>
                  </a:lnTo>
                  <a:lnTo>
                    <a:pt x="730" y="64"/>
                  </a:lnTo>
                  <a:lnTo>
                    <a:pt x="758" y="58"/>
                  </a:lnTo>
                  <a:lnTo>
                    <a:pt x="789" y="52"/>
                  </a:lnTo>
                  <a:lnTo>
                    <a:pt x="820" y="46"/>
                  </a:lnTo>
                  <a:lnTo>
                    <a:pt x="855" y="41"/>
                  </a:lnTo>
                  <a:lnTo>
                    <a:pt x="892" y="36"/>
                  </a:lnTo>
                  <a:lnTo>
                    <a:pt x="929" y="31"/>
                  </a:lnTo>
                  <a:lnTo>
                    <a:pt x="970" y="26"/>
                  </a:lnTo>
                  <a:lnTo>
                    <a:pt x="1013" y="21"/>
                  </a:lnTo>
                  <a:lnTo>
                    <a:pt x="1056" y="17"/>
                  </a:lnTo>
                  <a:lnTo>
                    <a:pt x="1103" y="13"/>
                  </a:lnTo>
                  <a:lnTo>
                    <a:pt x="1152" y="10"/>
                  </a:lnTo>
                  <a:lnTo>
                    <a:pt x="1202" y="6"/>
                  </a:lnTo>
                  <a:lnTo>
                    <a:pt x="1255" y="3"/>
                  </a:lnTo>
                  <a:lnTo>
                    <a:pt x="1309" y="1"/>
                  </a:lnTo>
                  <a:lnTo>
                    <a:pt x="1366" y="0"/>
                  </a:lnTo>
                  <a:lnTo>
                    <a:pt x="1425" y="0"/>
                  </a:lnTo>
                  <a:lnTo>
                    <a:pt x="1485" y="0"/>
                  </a:lnTo>
                  <a:lnTo>
                    <a:pt x="1548" y="1"/>
                  </a:lnTo>
                  <a:lnTo>
                    <a:pt x="1616" y="39"/>
                  </a:lnTo>
                  <a:lnTo>
                    <a:pt x="1601" y="221"/>
                  </a:lnTo>
                  <a:lnTo>
                    <a:pt x="1606" y="223"/>
                  </a:lnTo>
                  <a:lnTo>
                    <a:pt x="1620" y="230"/>
                  </a:lnTo>
                  <a:lnTo>
                    <a:pt x="1640" y="243"/>
                  </a:lnTo>
                  <a:lnTo>
                    <a:pt x="1663" y="260"/>
                  </a:lnTo>
                  <a:lnTo>
                    <a:pt x="1688" y="284"/>
                  </a:lnTo>
                  <a:lnTo>
                    <a:pt x="1709" y="312"/>
                  </a:lnTo>
                  <a:lnTo>
                    <a:pt x="1726" y="347"/>
                  </a:lnTo>
                  <a:lnTo>
                    <a:pt x="1736" y="388"/>
                  </a:lnTo>
                  <a:lnTo>
                    <a:pt x="1891" y="528"/>
                  </a:lnTo>
                  <a:lnTo>
                    <a:pt x="1849" y="898"/>
                  </a:lnTo>
                  <a:lnTo>
                    <a:pt x="1601" y="1023"/>
                  </a:lnTo>
                  <a:lnTo>
                    <a:pt x="1895" y="1110"/>
                  </a:lnTo>
                  <a:lnTo>
                    <a:pt x="1897" y="1114"/>
                  </a:lnTo>
                  <a:lnTo>
                    <a:pt x="1902" y="1125"/>
                  </a:lnTo>
                  <a:lnTo>
                    <a:pt x="1907" y="1143"/>
                  </a:lnTo>
                  <a:lnTo>
                    <a:pt x="1912" y="1166"/>
                  </a:lnTo>
                  <a:lnTo>
                    <a:pt x="1913" y="1195"/>
                  </a:lnTo>
                  <a:lnTo>
                    <a:pt x="1911" y="1229"/>
                  </a:lnTo>
                  <a:lnTo>
                    <a:pt x="1901" y="1266"/>
                  </a:lnTo>
                  <a:lnTo>
                    <a:pt x="1884" y="1307"/>
                  </a:lnTo>
                  <a:lnTo>
                    <a:pt x="1107" y="1606"/>
                  </a:lnTo>
                  <a:lnTo>
                    <a:pt x="0" y="1258"/>
                  </a:lnTo>
                  <a:lnTo>
                    <a:pt x="19" y="1217"/>
                  </a:lnTo>
                  <a:lnTo>
                    <a:pt x="188" y="1159"/>
                  </a:lnTo>
                  <a:lnTo>
                    <a:pt x="188" y="221"/>
                  </a:lnTo>
                  <a:lnTo>
                    <a:pt x="189" y="220"/>
                  </a:lnTo>
                  <a:lnTo>
                    <a:pt x="193" y="217"/>
                  </a:lnTo>
                  <a:lnTo>
                    <a:pt x="198" y="214"/>
                  </a:lnTo>
                  <a:lnTo>
                    <a:pt x="207" y="209"/>
                  </a:lnTo>
                  <a:lnTo>
                    <a:pt x="218" y="203"/>
                  </a:lnTo>
                  <a:lnTo>
                    <a:pt x="230" y="197"/>
                  </a:lnTo>
                  <a:lnTo>
                    <a:pt x="245" y="191"/>
                  </a:lnTo>
                  <a:lnTo>
                    <a:pt x="262" y="184"/>
                  </a:lnTo>
                  <a:lnTo>
                    <a:pt x="281" y="179"/>
                  </a:lnTo>
                  <a:lnTo>
                    <a:pt x="302" y="175"/>
                  </a:lnTo>
                  <a:lnTo>
                    <a:pt x="326" y="173"/>
                  </a:lnTo>
                  <a:lnTo>
                    <a:pt x="350" y="171"/>
                  </a:lnTo>
                  <a:lnTo>
                    <a:pt x="378" y="172"/>
                  </a:lnTo>
                  <a:lnTo>
                    <a:pt x="407" y="175"/>
                  </a:lnTo>
                  <a:lnTo>
                    <a:pt x="439" y="181"/>
                  </a:lnTo>
                  <a:lnTo>
                    <a:pt x="471" y="191"/>
                  </a:lnTo>
                  <a:lnTo>
                    <a:pt x="518" y="213"/>
                  </a:lnTo>
                  <a:close/>
                </a:path>
              </a:pathLst>
            </a:cu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45" name="Freeform 468"/>
            <p:cNvSpPr>
              <a:spLocks/>
            </p:cNvSpPr>
            <p:nvPr/>
          </p:nvSpPr>
          <p:spPr bwMode="auto">
            <a:xfrm>
              <a:off x="3977" y="3278"/>
              <a:ext cx="68" cy="78"/>
            </a:xfrm>
            <a:custGeom>
              <a:avLst/>
              <a:gdLst>
                <a:gd name="T0" fmla="*/ 0 w 614"/>
                <a:gd name="T1" fmla="*/ 0 h 697"/>
                <a:gd name="T2" fmla="*/ 0 w 614"/>
                <a:gd name="T3" fmla="*/ 0 h 697"/>
                <a:gd name="T4" fmla="*/ 0 w 614"/>
                <a:gd name="T5" fmla="*/ 0 h 697"/>
                <a:gd name="T6" fmla="*/ 0 w 614"/>
                <a:gd name="T7" fmla="*/ 0 h 697"/>
                <a:gd name="T8" fmla="*/ 0 w 614"/>
                <a:gd name="T9" fmla="*/ 0 h 697"/>
                <a:gd name="T10" fmla="*/ 0 w 614"/>
                <a:gd name="T11" fmla="*/ 0 h 697"/>
                <a:gd name="T12" fmla="*/ 0 w 614"/>
                <a:gd name="T13" fmla="*/ 0 h 697"/>
                <a:gd name="T14" fmla="*/ 0 w 614"/>
                <a:gd name="T15" fmla="*/ 0 h 697"/>
                <a:gd name="T16" fmla="*/ 0 w 614"/>
                <a:gd name="T17" fmla="*/ 0 h 697"/>
                <a:gd name="T18" fmla="*/ 0 w 614"/>
                <a:gd name="T19" fmla="*/ 0 h 697"/>
                <a:gd name="T20" fmla="*/ 0 w 614"/>
                <a:gd name="T21" fmla="*/ 0 h 697"/>
                <a:gd name="T22" fmla="*/ 0 w 614"/>
                <a:gd name="T23" fmla="*/ 0 h 697"/>
                <a:gd name="T24" fmla="*/ 0 w 614"/>
                <a:gd name="T25" fmla="*/ 0 h 697"/>
                <a:gd name="T26" fmla="*/ 0 w 614"/>
                <a:gd name="T27" fmla="*/ 0 h 697"/>
                <a:gd name="T28" fmla="*/ 0 w 614"/>
                <a:gd name="T29" fmla="*/ 0 h 697"/>
                <a:gd name="T30" fmla="*/ 0 w 614"/>
                <a:gd name="T31" fmla="*/ 0 h 697"/>
                <a:gd name="T32" fmla="*/ 0 w 614"/>
                <a:gd name="T33" fmla="*/ 0 h 697"/>
                <a:gd name="T34" fmla="*/ 0 w 614"/>
                <a:gd name="T35" fmla="*/ 0 h 697"/>
                <a:gd name="T36" fmla="*/ 0 w 614"/>
                <a:gd name="T37" fmla="*/ 0 h 697"/>
                <a:gd name="T38" fmla="*/ 0 w 614"/>
                <a:gd name="T39" fmla="*/ 0 h 697"/>
                <a:gd name="T40" fmla="*/ 0 w 614"/>
                <a:gd name="T41" fmla="*/ 0 h 697"/>
                <a:gd name="T42" fmla="*/ 0 w 614"/>
                <a:gd name="T43" fmla="*/ 0 h 697"/>
                <a:gd name="T44" fmla="*/ 0 w 614"/>
                <a:gd name="T45" fmla="*/ 0 h 697"/>
                <a:gd name="T46" fmla="*/ 0 w 614"/>
                <a:gd name="T47" fmla="*/ 0 h 697"/>
                <a:gd name="T48" fmla="*/ 0 w 614"/>
                <a:gd name="T49" fmla="*/ 0 h 697"/>
                <a:gd name="T50" fmla="*/ 0 w 614"/>
                <a:gd name="T51" fmla="*/ 0 h 697"/>
                <a:gd name="T52" fmla="*/ 0 w 614"/>
                <a:gd name="T53" fmla="*/ 0 h 697"/>
                <a:gd name="T54" fmla="*/ 0 w 614"/>
                <a:gd name="T55" fmla="*/ 0 h 697"/>
                <a:gd name="T56" fmla="*/ 0 w 614"/>
                <a:gd name="T57" fmla="*/ 0 h 697"/>
                <a:gd name="T58" fmla="*/ 0 w 614"/>
                <a:gd name="T59" fmla="*/ 0 h 697"/>
                <a:gd name="T60" fmla="*/ 0 w 614"/>
                <a:gd name="T61" fmla="*/ 0 h 697"/>
                <a:gd name="T62" fmla="*/ 0 w 614"/>
                <a:gd name="T63" fmla="*/ 0 h 697"/>
                <a:gd name="T64" fmla="*/ 0 w 614"/>
                <a:gd name="T65" fmla="*/ 0 h 697"/>
                <a:gd name="T66" fmla="*/ 0 w 614"/>
                <a:gd name="T67" fmla="*/ 0 h 697"/>
                <a:gd name="T68" fmla="*/ 0 w 614"/>
                <a:gd name="T69" fmla="*/ 0 h 697"/>
                <a:gd name="T70" fmla="*/ 0 w 614"/>
                <a:gd name="T71" fmla="*/ 0 h 697"/>
                <a:gd name="T72" fmla="*/ 0 w 614"/>
                <a:gd name="T73" fmla="*/ 0 h 697"/>
                <a:gd name="T74" fmla="*/ 0 w 614"/>
                <a:gd name="T75" fmla="*/ 0 h 697"/>
                <a:gd name="T76" fmla="*/ 0 w 614"/>
                <a:gd name="T77" fmla="*/ 0 h 697"/>
                <a:gd name="T78" fmla="*/ 0 w 614"/>
                <a:gd name="T79" fmla="*/ 0 h 697"/>
                <a:gd name="T80" fmla="*/ 0 w 614"/>
                <a:gd name="T81" fmla="*/ 0 h 697"/>
                <a:gd name="T82" fmla="*/ 0 w 614"/>
                <a:gd name="T83" fmla="*/ 0 h 697"/>
                <a:gd name="T84" fmla="*/ 0 w 614"/>
                <a:gd name="T85" fmla="*/ 0 h 697"/>
                <a:gd name="T86" fmla="*/ 0 w 614"/>
                <a:gd name="T87" fmla="*/ 0 h 697"/>
                <a:gd name="T88" fmla="*/ 0 w 614"/>
                <a:gd name="T89" fmla="*/ 0 h 697"/>
                <a:gd name="T90" fmla="*/ 0 w 614"/>
                <a:gd name="T91" fmla="*/ 0 h 697"/>
                <a:gd name="T92" fmla="*/ 0 w 614"/>
                <a:gd name="T93" fmla="*/ 0 h 697"/>
                <a:gd name="T94" fmla="*/ 0 w 614"/>
                <a:gd name="T95" fmla="*/ 0 h 697"/>
                <a:gd name="T96" fmla="*/ 0 w 614"/>
                <a:gd name="T97" fmla="*/ 0 h 6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14"/>
                <a:gd name="T148" fmla="*/ 0 h 697"/>
                <a:gd name="T149" fmla="*/ 614 w 614"/>
                <a:gd name="T150" fmla="*/ 697 h 69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14" h="697">
                  <a:moveTo>
                    <a:pt x="609" y="26"/>
                  </a:moveTo>
                  <a:lnTo>
                    <a:pt x="606" y="25"/>
                  </a:lnTo>
                  <a:lnTo>
                    <a:pt x="596" y="23"/>
                  </a:lnTo>
                  <a:lnTo>
                    <a:pt x="581" y="18"/>
                  </a:lnTo>
                  <a:lnTo>
                    <a:pt x="559" y="14"/>
                  </a:lnTo>
                  <a:lnTo>
                    <a:pt x="534" y="10"/>
                  </a:lnTo>
                  <a:lnTo>
                    <a:pt x="503" y="6"/>
                  </a:lnTo>
                  <a:lnTo>
                    <a:pt x="469" y="3"/>
                  </a:lnTo>
                  <a:lnTo>
                    <a:pt x="430" y="1"/>
                  </a:lnTo>
                  <a:lnTo>
                    <a:pt x="388" y="0"/>
                  </a:lnTo>
                  <a:lnTo>
                    <a:pt x="344" y="2"/>
                  </a:lnTo>
                  <a:lnTo>
                    <a:pt x="297" y="6"/>
                  </a:lnTo>
                  <a:lnTo>
                    <a:pt x="247" y="14"/>
                  </a:lnTo>
                  <a:lnTo>
                    <a:pt x="197" y="25"/>
                  </a:lnTo>
                  <a:lnTo>
                    <a:pt x="145" y="40"/>
                  </a:lnTo>
                  <a:lnTo>
                    <a:pt x="92" y="58"/>
                  </a:lnTo>
                  <a:lnTo>
                    <a:pt x="39" y="83"/>
                  </a:lnTo>
                  <a:lnTo>
                    <a:pt x="35" y="96"/>
                  </a:lnTo>
                  <a:lnTo>
                    <a:pt x="26" y="134"/>
                  </a:lnTo>
                  <a:lnTo>
                    <a:pt x="15" y="192"/>
                  </a:lnTo>
                  <a:lnTo>
                    <a:pt x="5" y="268"/>
                  </a:lnTo>
                  <a:lnTo>
                    <a:pt x="0" y="358"/>
                  </a:lnTo>
                  <a:lnTo>
                    <a:pt x="4" y="459"/>
                  </a:lnTo>
                  <a:lnTo>
                    <a:pt x="19" y="568"/>
                  </a:lnTo>
                  <a:lnTo>
                    <a:pt x="50" y="679"/>
                  </a:lnTo>
                  <a:lnTo>
                    <a:pt x="54" y="679"/>
                  </a:lnTo>
                  <a:lnTo>
                    <a:pt x="62" y="678"/>
                  </a:lnTo>
                  <a:lnTo>
                    <a:pt x="75" y="676"/>
                  </a:lnTo>
                  <a:lnTo>
                    <a:pt x="93" y="675"/>
                  </a:lnTo>
                  <a:lnTo>
                    <a:pt x="117" y="673"/>
                  </a:lnTo>
                  <a:lnTo>
                    <a:pt x="144" y="671"/>
                  </a:lnTo>
                  <a:lnTo>
                    <a:pt x="177" y="670"/>
                  </a:lnTo>
                  <a:lnTo>
                    <a:pt x="212" y="669"/>
                  </a:lnTo>
                  <a:lnTo>
                    <a:pt x="252" y="668"/>
                  </a:lnTo>
                  <a:lnTo>
                    <a:pt x="295" y="669"/>
                  </a:lnTo>
                  <a:lnTo>
                    <a:pt x="342" y="670"/>
                  </a:lnTo>
                  <a:lnTo>
                    <a:pt x="391" y="672"/>
                  </a:lnTo>
                  <a:lnTo>
                    <a:pt x="443" y="676"/>
                  </a:lnTo>
                  <a:lnTo>
                    <a:pt x="498" y="681"/>
                  </a:lnTo>
                  <a:lnTo>
                    <a:pt x="555" y="688"/>
                  </a:lnTo>
                  <a:lnTo>
                    <a:pt x="614" y="697"/>
                  </a:lnTo>
                  <a:lnTo>
                    <a:pt x="611" y="676"/>
                  </a:lnTo>
                  <a:lnTo>
                    <a:pt x="605" y="621"/>
                  </a:lnTo>
                  <a:lnTo>
                    <a:pt x="596" y="538"/>
                  </a:lnTo>
                  <a:lnTo>
                    <a:pt x="589" y="438"/>
                  </a:lnTo>
                  <a:lnTo>
                    <a:pt x="584" y="327"/>
                  </a:lnTo>
                  <a:lnTo>
                    <a:pt x="584" y="217"/>
                  </a:lnTo>
                  <a:lnTo>
                    <a:pt x="592" y="114"/>
                  </a:lnTo>
                  <a:lnTo>
                    <a:pt x="609" y="2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46" name="Freeform 469"/>
            <p:cNvSpPr>
              <a:spLocks/>
            </p:cNvSpPr>
            <p:nvPr/>
          </p:nvSpPr>
          <p:spPr bwMode="auto">
            <a:xfrm>
              <a:off x="3984" y="3299"/>
              <a:ext cx="113" cy="77"/>
            </a:xfrm>
            <a:custGeom>
              <a:avLst/>
              <a:gdLst>
                <a:gd name="T0" fmla="*/ 0 w 1014"/>
                <a:gd name="T1" fmla="*/ 0 h 693"/>
                <a:gd name="T2" fmla="*/ 0 w 1014"/>
                <a:gd name="T3" fmla="*/ 0 h 693"/>
                <a:gd name="T4" fmla="*/ 0 w 1014"/>
                <a:gd name="T5" fmla="*/ 0 h 693"/>
                <a:gd name="T6" fmla="*/ 0 w 1014"/>
                <a:gd name="T7" fmla="*/ 0 h 693"/>
                <a:gd name="T8" fmla="*/ 0 w 1014"/>
                <a:gd name="T9" fmla="*/ 0 h 693"/>
                <a:gd name="T10" fmla="*/ 0 w 1014"/>
                <a:gd name="T11" fmla="*/ 0 h 693"/>
                <a:gd name="T12" fmla="*/ 0 w 1014"/>
                <a:gd name="T13" fmla="*/ 0 h 693"/>
                <a:gd name="T14" fmla="*/ 0 w 1014"/>
                <a:gd name="T15" fmla="*/ 0 h 693"/>
                <a:gd name="T16" fmla="*/ 0 w 1014"/>
                <a:gd name="T17" fmla="*/ 0 h 693"/>
                <a:gd name="T18" fmla="*/ 0 w 1014"/>
                <a:gd name="T19" fmla="*/ 0 h 693"/>
                <a:gd name="T20" fmla="*/ 0 w 1014"/>
                <a:gd name="T21" fmla="*/ 0 h 693"/>
                <a:gd name="T22" fmla="*/ 0 w 1014"/>
                <a:gd name="T23" fmla="*/ 0 h 693"/>
                <a:gd name="T24" fmla="*/ 0 w 1014"/>
                <a:gd name="T25" fmla="*/ 0 h 693"/>
                <a:gd name="T26" fmla="*/ 0 w 1014"/>
                <a:gd name="T27" fmla="*/ 0 h 693"/>
                <a:gd name="T28" fmla="*/ 0 w 1014"/>
                <a:gd name="T29" fmla="*/ 0 h 693"/>
                <a:gd name="T30" fmla="*/ 0 w 1014"/>
                <a:gd name="T31" fmla="*/ 0 h 693"/>
                <a:gd name="T32" fmla="*/ 0 w 1014"/>
                <a:gd name="T33" fmla="*/ 0 h 693"/>
                <a:gd name="T34" fmla="*/ 0 w 1014"/>
                <a:gd name="T35" fmla="*/ 0 h 693"/>
                <a:gd name="T36" fmla="*/ 0 w 1014"/>
                <a:gd name="T37" fmla="*/ 0 h 693"/>
                <a:gd name="T38" fmla="*/ 0 w 1014"/>
                <a:gd name="T39" fmla="*/ 0 h 693"/>
                <a:gd name="T40" fmla="*/ 0 w 1014"/>
                <a:gd name="T41" fmla="*/ 0 h 693"/>
                <a:gd name="T42" fmla="*/ 0 w 1014"/>
                <a:gd name="T43" fmla="*/ 0 h 693"/>
                <a:gd name="T44" fmla="*/ 0 w 1014"/>
                <a:gd name="T45" fmla="*/ 0 h 693"/>
                <a:gd name="T46" fmla="*/ 0 w 1014"/>
                <a:gd name="T47" fmla="*/ 0 h 693"/>
                <a:gd name="T48" fmla="*/ 0 w 1014"/>
                <a:gd name="T49" fmla="*/ 0 h 693"/>
                <a:gd name="T50" fmla="*/ 0 w 1014"/>
                <a:gd name="T51" fmla="*/ 0 h 693"/>
                <a:gd name="T52" fmla="*/ 0 w 1014"/>
                <a:gd name="T53" fmla="*/ 0 h 693"/>
                <a:gd name="T54" fmla="*/ 0 w 1014"/>
                <a:gd name="T55" fmla="*/ 0 h 693"/>
                <a:gd name="T56" fmla="*/ 0 w 1014"/>
                <a:gd name="T57" fmla="*/ 0 h 693"/>
                <a:gd name="T58" fmla="*/ 0 w 1014"/>
                <a:gd name="T59" fmla="*/ 0 h 693"/>
                <a:gd name="T60" fmla="*/ 0 w 1014"/>
                <a:gd name="T61" fmla="*/ 0 h 693"/>
                <a:gd name="T62" fmla="*/ 0 w 1014"/>
                <a:gd name="T63" fmla="*/ 0 h 693"/>
                <a:gd name="T64" fmla="*/ 0 w 1014"/>
                <a:gd name="T65" fmla="*/ 0 h 693"/>
                <a:gd name="T66" fmla="*/ 0 w 1014"/>
                <a:gd name="T67" fmla="*/ 0 h 693"/>
                <a:gd name="T68" fmla="*/ 0 w 1014"/>
                <a:gd name="T69" fmla="*/ 0 h 693"/>
                <a:gd name="T70" fmla="*/ 0 w 1014"/>
                <a:gd name="T71" fmla="*/ 0 h 693"/>
                <a:gd name="T72" fmla="*/ 0 w 1014"/>
                <a:gd name="T73" fmla="*/ 0 h 693"/>
                <a:gd name="T74" fmla="*/ 0 w 1014"/>
                <a:gd name="T75" fmla="*/ 0 h 693"/>
                <a:gd name="T76" fmla="*/ 0 w 1014"/>
                <a:gd name="T77" fmla="*/ 0 h 693"/>
                <a:gd name="T78" fmla="*/ 0 w 1014"/>
                <a:gd name="T79" fmla="*/ 0 h 693"/>
                <a:gd name="T80" fmla="*/ 0 w 1014"/>
                <a:gd name="T81" fmla="*/ 0 h 693"/>
                <a:gd name="T82" fmla="*/ 0 w 1014"/>
                <a:gd name="T83" fmla="*/ 0 h 693"/>
                <a:gd name="T84" fmla="*/ 0 w 1014"/>
                <a:gd name="T85" fmla="*/ 0 h 693"/>
                <a:gd name="T86" fmla="*/ 0 w 1014"/>
                <a:gd name="T87" fmla="*/ 0 h 693"/>
                <a:gd name="T88" fmla="*/ 0 w 1014"/>
                <a:gd name="T89" fmla="*/ 0 h 693"/>
                <a:gd name="T90" fmla="*/ 0 w 1014"/>
                <a:gd name="T91" fmla="*/ 0 h 693"/>
                <a:gd name="T92" fmla="*/ 0 w 1014"/>
                <a:gd name="T93" fmla="*/ 0 h 693"/>
                <a:gd name="T94" fmla="*/ 0 w 1014"/>
                <a:gd name="T95" fmla="*/ 0 h 693"/>
                <a:gd name="T96" fmla="*/ 0 w 1014"/>
                <a:gd name="T97" fmla="*/ 0 h 693"/>
                <a:gd name="T98" fmla="*/ 0 w 1014"/>
                <a:gd name="T99" fmla="*/ 0 h 693"/>
                <a:gd name="T100" fmla="*/ 0 w 1014"/>
                <a:gd name="T101" fmla="*/ 0 h 693"/>
                <a:gd name="T102" fmla="*/ 0 w 1014"/>
                <a:gd name="T103" fmla="*/ 0 h 693"/>
                <a:gd name="T104" fmla="*/ 0 w 1014"/>
                <a:gd name="T105" fmla="*/ 0 h 693"/>
                <a:gd name="T106" fmla="*/ 0 w 1014"/>
                <a:gd name="T107" fmla="*/ 0 h 6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14"/>
                <a:gd name="T163" fmla="*/ 0 h 693"/>
                <a:gd name="T164" fmla="*/ 1014 w 1014"/>
                <a:gd name="T165" fmla="*/ 693 h 6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14" h="693">
                  <a:moveTo>
                    <a:pt x="6" y="523"/>
                  </a:moveTo>
                  <a:lnTo>
                    <a:pt x="0" y="608"/>
                  </a:lnTo>
                  <a:lnTo>
                    <a:pt x="660" y="693"/>
                  </a:lnTo>
                  <a:lnTo>
                    <a:pt x="665" y="691"/>
                  </a:lnTo>
                  <a:lnTo>
                    <a:pt x="679" y="683"/>
                  </a:lnTo>
                  <a:lnTo>
                    <a:pt x="700" y="672"/>
                  </a:lnTo>
                  <a:lnTo>
                    <a:pt x="726" y="657"/>
                  </a:lnTo>
                  <a:lnTo>
                    <a:pt x="758" y="636"/>
                  </a:lnTo>
                  <a:lnTo>
                    <a:pt x="793" y="611"/>
                  </a:lnTo>
                  <a:lnTo>
                    <a:pt x="829" y="581"/>
                  </a:lnTo>
                  <a:lnTo>
                    <a:pt x="866" y="546"/>
                  </a:lnTo>
                  <a:lnTo>
                    <a:pt x="902" y="508"/>
                  </a:lnTo>
                  <a:lnTo>
                    <a:pt x="935" y="465"/>
                  </a:lnTo>
                  <a:lnTo>
                    <a:pt x="964" y="416"/>
                  </a:lnTo>
                  <a:lnTo>
                    <a:pt x="987" y="362"/>
                  </a:lnTo>
                  <a:lnTo>
                    <a:pt x="1004" y="305"/>
                  </a:lnTo>
                  <a:lnTo>
                    <a:pt x="1014" y="242"/>
                  </a:lnTo>
                  <a:lnTo>
                    <a:pt x="1012" y="175"/>
                  </a:lnTo>
                  <a:lnTo>
                    <a:pt x="1000" y="103"/>
                  </a:lnTo>
                  <a:lnTo>
                    <a:pt x="998" y="98"/>
                  </a:lnTo>
                  <a:lnTo>
                    <a:pt x="992" y="87"/>
                  </a:lnTo>
                  <a:lnTo>
                    <a:pt x="981" y="72"/>
                  </a:lnTo>
                  <a:lnTo>
                    <a:pt x="967" y="53"/>
                  </a:lnTo>
                  <a:lnTo>
                    <a:pt x="948" y="35"/>
                  </a:lnTo>
                  <a:lnTo>
                    <a:pt x="926" y="19"/>
                  </a:lnTo>
                  <a:lnTo>
                    <a:pt x="900" y="6"/>
                  </a:lnTo>
                  <a:lnTo>
                    <a:pt x="870" y="0"/>
                  </a:lnTo>
                  <a:lnTo>
                    <a:pt x="874" y="12"/>
                  </a:lnTo>
                  <a:lnTo>
                    <a:pt x="884" y="41"/>
                  </a:lnTo>
                  <a:lnTo>
                    <a:pt x="896" y="89"/>
                  </a:lnTo>
                  <a:lnTo>
                    <a:pt x="907" y="151"/>
                  </a:lnTo>
                  <a:lnTo>
                    <a:pt x="910" y="225"/>
                  </a:lnTo>
                  <a:lnTo>
                    <a:pt x="902" y="307"/>
                  </a:lnTo>
                  <a:lnTo>
                    <a:pt x="878" y="396"/>
                  </a:lnTo>
                  <a:lnTo>
                    <a:pt x="836" y="489"/>
                  </a:lnTo>
                  <a:lnTo>
                    <a:pt x="835" y="490"/>
                  </a:lnTo>
                  <a:lnTo>
                    <a:pt x="831" y="493"/>
                  </a:lnTo>
                  <a:lnTo>
                    <a:pt x="825" y="498"/>
                  </a:lnTo>
                  <a:lnTo>
                    <a:pt x="816" y="506"/>
                  </a:lnTo>
                  <a:lnTo>
                    <a:pt x="805" y="513"/>
                  </a:lnTo>
                  <a:lnTo>
                    <a:pt x="792" y="521"/>
                  </a:lnTo>
                  <a:lnTo>
                    <a:pt x="775" y="529"/>
                  </a:lnTo>
                  <a:lnTo>
                    <a:pt x="757" y="537"/>
                  </a:lnTo>
                  <a:lnTo>
                    <a:pt x="737" y="544"/>
                  </a:lnTo>
                  <a:lnTo>
                    <a:pt x="713" y="552"/>
                  </a:lnTo>
                  <a:lnTo>
                    <a:pt x="688" y="557"/>
                  </a:lnTo>
                  <a:lnTo>
                    <a:pt x="659" y="561"/>
                  </a:lnTo>
                  <a:lnTo>
                    <a:pt x="630" y="562"/>
                  </a:lnTo>
                  <a:lnTo>
                    <a:pt x="597" y="561"/>
                  </a:lnTo>
                  <a:lnTo>
                    <a:pt x="562" y="558"/>
                  </a:lnTo>
                  <a:lnTo>
                    <a:pt x="525" y="551"/>
                  </a:lnTo>
                  <a:lnTo>
                    <a:pt x="525" y="642"/>
                  </a:lnTo>
                  <a:lnTo>
                    <a:pt x="23" y="590"/>
                  </a:lnTo>
                  <a:lnTo>
                    <a:pt x="6" y="523"/>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47" name="Freeform 470"/>
            <p:cNvSpPr>
              <a:spLocks/>
            </p:cNvSpPr>
            <p:nvPr/>
          </p:nvSpPr>
          <p:spPr bwMode="auto">
            <a:xfrm>
              <a:off x="3970" y="3375"/>
              <a:ext cx="83" cy="27"/>
            </a:xfrm>
            <a:custGeom>
              <a:avLst/>
              <a:gdLst>
                <a:gd name="T0" fmla="*/ 0 w 745"/>
                <a:gd name="T1" fmla="*/ 0 h 240"/>
                <a:gd name="T2" fmla="*/ 0 w 745"/>
                <a:gd name="T3" fmla="*/ 0 h 240"/>
                <a:gd name="T4" fmla="*/ 0 w 745"/>
                <a:gd name="T5" fmla="*/ 0 h 240"/>
                <a:gd name="T6" fmla="*/ 0 w 745"/>
                <a:gd name="T7" fmla="*/ 0 h 240"/>
                <a:gd name="T8" fmla="*/ 0 w 745"/>
                <a:gd name="T9" fmla="*/ 0 h 240"/>
                <a:gd name="T10" fmla="*/ 0 60000 65536"/>
                <a:gd name="T11" fmla="*/ 0 60000 65536"/>
                <a:gd name="T12" fmla="*/ 0 60000 65536"/>
                <a:gd name="T13" fmla="*/ 0 60000 65536"/>
                <a:gd name="T14" fmla="*/ 0 60000 65536"/>
                <a:gd name="T15" fmla="*/ 0 w 745"/>
                <a:gd name="T16" fmla="*/ 0 h 240"/>
                <a:gd name="T17" fmla="*/ 745 w 745"/>
                <a:gd name="T18" fmla="*/ 240 h 240"/>
              </a:gdLst>
              <a:ahLst/>
              <a:cxnLst>
                <a:cxn ang="T10">
                  <a:pos x="T0" y="T1"/>
                </a:cxn>
                <a:cxn ang="T11">
                  <a:pos x="T2" y="T3"/>
                </a:cxn>
                <a:cxn ang="T12">
                  <a:pos x="T4" y="T5"/>
                </a:cxn>
                <a:cxn ang="T13">
                  <a:pos x="T6" y="T7"/>
                </a:cxn>
                <a:cxn ang="T14">
                  <a:pos x="T8" y="T9"/>
                </a:cxn>
              </a:cxnLst>
              <a:rect l="T15" t="T16" r="T17" b="T18"/>
              <a:pathLst>
                <a:path w="745" h="240">
                  <a:moveTo>
                    <a:pt x="745" y="86"/>
                  </a:moveTo>
                  <a:lnTo>
                    <a:pt x="11" y="0"/>
                  </a:lnTo>
                  <a:lnTo>
                    <a:pt x="0" y="86"/>
                  </a:lnTo>
                  <a:lnTo>
                    <a:pt x="722" y="240"/>
                  </a:lnTo>
                  <a:lnTo>
                    <a:pt x="745" y="8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48" name="Freeform 471"/>
            <p:cNvSpPr>
              <a:spLocks/>
            </p:cNvSpPr>
            <p:nvPr/>
          </p:nvSpPr>
          <p:spPr bwMode="auto">
            <a:xfrm>
              <a:off x="4011" y="3384"/>
              <a:ext cx="36" cy="12"/>
            </a:xfrm>
            <a:custGeom>
              <a:avLst/>
              <a:gdLst>
                <a:gd name="T0" fmla="*/ 0 w 319"/>
                <a:gd name="T1" fmla="*/ 0 h 109"/>
                <a:gd name="T2" fmla="*/ 0 w 319"/>
                <a:gd name="T3" fmla="*/ 0 h 109"/>
                <a:gd name="T4" fmla="*/ 0 w 319"/>
                <a:gd name="T5" fmla="*/ 0 h 109"/>
                <a:gd name="T6" fmla="*/ 0 w 319"/>
                <a:gd name="T7" fmla="*/ 0 h 109"/>
                <a:gd name="T8" fmla="*/ 0 w 319"/>
                <a:gd name="T9" fmla="*/ 0 h 109"/>
                <a:gd name="T10" fmla="*/ 0 60000 65536"/>
                <a:gd name="T11" fmla="*/ 0 60000 65536"/>
                <a:gd name="T12" fmla="*/ 0 60000 65536"/>
                <a:gd name="T13" fmla="*/ 0 60000 65536"/>
                <a:gd name="T14" fmla="*/ 0 60000 65536"/>
                <a:gd name="T15" fmla="*/ 0 w 319"/>
                <a:gd name="T16" fmla="*/ 0 h 109"/>
                <a:gd name="T17" fmla="*/ 319 w 319"/>
                <a:gd name="T18" fmla="*/ 109 h 109"/>
              </a:gdLst>
              <a:ahLst/>
              <a:cxnLst>
                <a:cxn ang="T10">
                  <a:pos x="T0" y="T1"/>
                </a:cxn>
                <a:cxn ang="T11">
                  <a:pos x="T2" y="T3"/>
                </a:cxn>
                <a:cxn ang="T12">
                  <a:pos x="T4" y="T5"/>
                </a:cxn>
                <a:cxn ang="T13">
                  <a:pos x="T6" y="T7"/>
                </a:cxn>
                <a:cxn ang="T14">
                  <a:pos x="T8" y="T9"/>
                </a:cxn>
              </a:cxnLst>
              <a:rect l="T15" t="T16" r="T17" b="T18"/>
              <a:pathLst>
                <a:path w="319" h="109">
                  <a:moveTo>
                    <a:pt x="319" y="47"/>
                  </a:moveTo>
                  <a:lnTo>
                    <a:pt x="4" y="0"/>
                  </a:lnTo>
                  <a:lnTo>
                    <a:pt x="0" y="45"/>
                  </a:lnTo>
                  <a:lnTo>
                    <a:pt x="309" y="109"/>
                  </a:lnTo>
                  <a:lnTo>
                    <a:pt x="319" y="47"/>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49" name="Freeform 472"/>
            <p:cNvSpPr>
              <a:spLocks/>
            </p:cNvSpPr>
            <p:nvPr/>
          </p:nvSpPr>
          <p:spPr bwMode="auto">
            <a:xfrm>
              <a:off x="3975" y="3378"/>
              <a:ext cx="24" cy="9"/>
            </a:xfrm>
            <a:custGeom>
              <a:avLst/>
              <a:gdLst>
                <a:gd name="T0" fmla="*/ 0 w 213"/>
                <a:gd name="T1" fmla="*/ 0 h 81"/>
                <a:gd name="T2" fmla="*/ 0 w 213"/>
                <a:gd name="T3" fmla="*/ 0 h 81"/>
                <a:gd name="T4" fmla="*/ 0 w 213"/>
                <a:gd name="T5" fmla="*/ 0 h 81"/>
                <a:gd name="T6" fmla="*/ 0 w 213"/>
                <a:gd name="T7" fmla="*/ 0 h 81"/>
                <a:gd name="T8" fmla="*/ 0 w 213"/>
                <a:gd name="T9" fmla="*/ 0 h 81"/>
                <a:gd name="T10" fmla="*/ 0 60000 65536"/>
                <a:gd name="T11" fmla="*/ 0 60000 65536"/>
                <a:gd name="T12" fmla="*/ 0 60000 65536"/>
                <a:gd name="T13" fmla="*/ 0 60000 65536"/>
                <a:gd name="T14" fmla="*/ 0 60000 65536"/>
                <a:gd name="T15" fmla="*/ 0 w 213"/>
                <a:gd name="T16" fmla="*/ 0 h 81"/>
                <a:gd name="T17" fmla="*/ 213 w 213"/>
                <a:gd name="T18" fmla="*/ 81 h 81"/>
              </a:gdLst>
              <a:ahLst/>
              <a:cxnLst>
                <a:cxn ang="T10">
                  <a:pos x="T0" y="T1"/>
                </a:cxn>
                <a:cxn ang="T11">
                  <a:pos x="T2" y="T3"/>
                </a:cxn>
                <a:cxn ang="T12">
                  <a:pos x="T4" y="T5"/>
                </a:cxn>
                <a:cxn ang="T13">
                  <a:pos x="T6" y="T7"/>
                </a:cxn>
                <a:cxn ang="T14">
                  <a:pos x="T8" y="T9"/>
                </a:cxn>
              </a:cxnLst>
              <a:rect l="T15" t="T16" r="T17" b="T18"/>
              <a:pathLst>
                <a:path w="213" h="81">
                  <a:moveTo>
                    <a:pt x="213" y="37"/>
                  </a:moveTo>
                  <a:lnTo>
                    <a:pt x="0" y="0"/>
                  </a:lnTo>
                  <a:lnTo>
                    <a:pt x="2" y="39"/>
                  </a:lnTo>
                  <a:lnTo>
                    <a:pt x="206" y="81"/>
                  </a:lnTo>
                  <a:lnTo>
                    <a:pt x="213" y="37"/>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50" name="Freeform 473"/>
            <p:cNvSpPr>
              <a:spLocks/>
            </p:cNvSpPr>
            <p:nvPr/>
          </p:nvSpPr>
          <p:spPr bwMode="auto">
            <a:xfrm>
              <a:off x="3916" y="3386"/>
              <a:ext cx="139" cy="47"/>
            </a:xfrm>
            <a:custGeom>
              <a:avLst/>
              <a:gdLst>
                <a:gd name="T0" fmla="*/ 0 w 1254"/>
                <a:gd name="T1" fmla="*/ 0 h 415"/>
                <a:gd name="T2" fmla="*/ 0 w 1254"/>
                <a:gd name="T3" fmla="*/ 0 h 415"/>
                <a:gd name="T4" fmla="*/ 0 w 1254"/>
                <a:gd name="T5" fmla="*/ 0 h 415"/>
                <a:gd name="T6" fmla="*/ 0 w 1254"/>
                <a:gd name="T7" fmla="*/ 0 h 415"/>
                <a:gd name="T8" fmla="*/ 0 w 1254"/>
                <a:gd name="T9" fmla="*/ 0 h 415"/>
                <a:gd name="T10" fmla="*/ 0 w 1254"/>
                <a:gd name="T11" fmla="*/ 0 h 415"/>
                <a:gd name="T12" fmla="*/ 0 w 1254"/>
                <a:gd name="T13" fmla="*/ 0 h 415"/>
                <a:gd name="T14" fmla="*/ 0 w 1254"/>
                <a:gd name="T15" fmla="*/ 0 h 415"/>
                <a:gd name="T16" fmla="*/ 0 w 1254"/>
                <a:gd name="T17" fmla="*/ 0 h 415"/>
                <a:gd name="T18" fmla="*/ 0 w 1254"/>
                <a:gd name="T19" fmla="*/ 0 h 415"/>
                <a:gd name="T20" fmla="*/ 0 w 1254"/>
                <a:gd name="T21" fmla="*/ 0 h 415"/>
                <a:gd name="T22" fmla="*/ 0 w 1254"/>
                <a:gd name="T23" fmla="*/ 0 h 415"/>
                <a:gd name="T24" fmla="*/ 0 w 1254"/>
                <a:gd name="T25" fmla="*/ 0 h 415"/>
                <a:gd name="T26" fmla="*/ 0 w 1254"/>
                <a:gd name="T27" fmla="*/ 0 h 415"/>
                <a:gd name="T28" fmla="*/ 0 w 1254"/>
                <a:gd name="T29" fmla="*/ 0 h 415"/>
                <a:gd name="T30" fmla="*/ 0 w 1254"/>
                <a:gd name="T31" fmla="*/ 0 h 415"/>
                <a:gd name="T32" fmla="*/ 0 w 1254"/>
                <a:gd name="T33" fmla="*/ 0 h 415"/>
                <a:gd name="T34" fmla="*/ 0 w 1254"/>
                <a:gd name="T35" fmla="*/ 0 h 415"/>
                <a:gd name="T36" fmla="*/ 0 w 1254"/>
                <a:gd name="T37" fmla="*/ 0 h 415"/>
                <a:gd name="T38" fmla="*/ 0 w 1254"/>
                <a:gd name="T39" fmla="*/ 0 h 415"/>
                <a:gd name="T40" fmla="*/ 0 w 1254"/>
                <a:gd name="T41" fmla="*/ 0 h 415"/>
                <a:gd name="T42" fmla="*/ 0 w 1254"/>
                <a:gd name="T43" fmla="*/ 0 h 415"/>
                <a:gd name="T44" fmla="*/ 0 w 1254"/>
                <a:gd name="T45" fmla="*/ 0 h 415"/>
                <a:gd name="T46" fmla="*/ 0 w 1254"/>
                <a:gd name="T47" fmla="*/ 0 h 415"/>
                <a:gd name="T48" fmla="*/ 0 w 1254"/>
                <a:gd name="T49" fmla="*/ 0 h 415"/>
                <a:gd name="T50" fmla="*/ 0 w 1254"/>
                <a:gd name="T51" fmla="*/ 0 h 415"/>
                <a:gd name="T52" fmla="*/ 0 w 1254"/>
                <a:gd name="T53" fmla="*/ 0 h 415"/>
                <a:gd name="T54" fmla="*/ 0 w 1254"/>
                <a:gd name="T55" fmla="*/ 0 h 415"/>
                <a:gd name="T56" fmla="*/ 0 w 1254"/>
                <a:gd name="T57" fmla="*/ 0 h 415"/>
                <a:gd name="T58" fmla="*/ 0 w 1254"/>
                <a:gd name="T59" fmla="*/ 0 h 415"/>
                <a:gd name="T60" fmla="*/ 0 w 1254"/>
                <a:gd name="T61" fmla="*/ 0 h 415"/>
                <a:gd name="T62" fmla="*/ 0 w 1254"/>
                <a:gd name="T63" fmla="*/ 0 h 415"/>
                <a:gd name="T64" fmla="*/ 0 w 1254"/>
                <a:gd name="T65" fmla="*/ 0 h 415"/>
                <a:gd name="T66" fmla="*/ 0 w 1254"/>
                <a:gd name="T67" fmla="*/ 0 h 415"/>
                <a:gd name="T68" fmla="*/ 0 w 1254"/>
                <a:gd name="T69" fmla="*/ 0 h 4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54"/>
                <a:gd name="T106" fmla="*/ 0 h 415"/>
                <a:gd name="T107" fmla="*/ 1254 w 1254"/>
                <a:gd name="T108" fmla="*/ 415 h 4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54" h="415">
                  <a:moveTo>
                    <a:pt x="0" y="124"/>
                  </a:moveTo>
                  <a:lnTo>
                    <a:pt x="3" y="124"/>
                  </a:lnTo>
                  <a:lnTo>
                    <a:pt x="10" y="122"/>
                  </a:lnTo>
                  <a:lnTo>
                    <a:pt x="23" y="120"/>
                  </a:lnTo>
                  <a:lnTo>
                    <a:pt x="40" y="117"/>
                  </a:lnTo>
                  <a:lnTo>
                    <a:pt x="59" y="114"/>
                  </a:lnTo>
                  <a:lnTo>
                    <a:pt x="81" y="109"/>
                  </a:lnTo>
                  <a:lnTo>
                    <a:pt x="107" y="103"/>
                  </a:lnTo>
                  <a:lnTo>
                    <a:pt x="133" y="96"/>
                  </a:lnTo>
                  <a:lnTo>
                    <a:pt x="161" y="89"/>
                  </a:lnTo>
                  <a:lnTo>
                    <a:pt x="188" y="79"/>
                  </a:lnTo>
                  <a:lnTo>
                    <a:pt x="216" y="69"/>
                  </a:lnTo>
                  <a:lnTo>
                    <a:pt x="243" y="58"/>
                  </a:lnTo>
                  <a:lnTo>
                    <a:pt x="270" y="45"/>
                  </a:lnTo>
                  <a:lnTo>
                    <a:pt x="293" y="31"/>
                  </a:lnTo>
                  <a:lnTo>
                    <a:pt x="316" y="16"/>
                  </a:lnTo>
                  <a:lnTo>
                    <a:pt x="334" y="0"/>
                  </a:lnTo>
                  <a:lnTo>
                    <a:pt x="1254" y="210"/>
                  </a:lnTo>
                  <a:lnTo>
                    <a:pt x="1252" y="212"/>
                  </a:lnTo>
                  <a:lnTo>
                    <a:pt x="1247" y="218"/>
                  </a:lnTo>
                  <a:lnTo>
                    <a:pt x="1239" y="226"/>
                  </a:lnTo>
                  <a:lnTo>
                    <a:pt x="1227" y="236"/>
                  </a:lnTo>
                  <a:lnTo>
                    <a:pt x="1213" y="248"/>
                  </a:lnTo>
                  <a:lnTo>
                    <a:pt x="1197" y="263"/>
                  </a:lnTo>
                  <a:lnTo>
                    <a:pt x="1180" y="279"/>
                  </a:lnTo>
                  <a:lnTo>
                    <a:pt x="1159" y="295"/>
                  </a:lnTo>
                  <a:lnTo>
                    <a:pt x="1138" y="313"/>
                  </a:lnTo>
                  <a:lnTo>
                    <a:pt x="1116" y="330"/>
                  </a:lnTo>
                  <a:lnTo>
                    <a:pt x="1092" y="347"/>
                  </a:lnTo>
                  <a:lnTo>
                    <a:pt x="1068" y="364"/>
                  </a:lnTo>
                  <a:lnTo>
                    <a:pt x="1043" y="379"/>
                  </a:lnTo>
                  <a:lnTo>
                    <a:pt x="1019" y="392"/>
                  </a:lnTo>
                  <a:lnTo>
                    <a:pt x="994" y="405"/>
                  </a:lnTo>
                  <a:lnTo>
                    <a:pt x="971" y="415"/>
                  </a:lnTo>
                  <a:lnTo>
                    <a:pt x="0" y="12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51" name="Freeform 474"/>
            <p:cNvSpPr>
              <a:spLocks/>
            </p:cNvSpPr>
            <p:nvPr/>
          </p:nvSpPr>
          <p:spPr bwMode="auto">
            <a:xfrm>
              <a:off x="4055" y="3381"/>
              <a:ext cx="49" cy="22"/>
            </a:xfrm>
            <a:custGeom>
              <a:avLst/>
              <a:gdLst>
                <a:gd name="T0" fmla="*/ 0 w 447"/>
                <a:gd name="T1" fmla="*/ 0 h 198"/>
                <a:gd name="T2" fmla="*/ 0 w 447"/>
                <a:gd name="T3" fmla="*/ 0 h 198"/>
                <a:gd name="T4" fmla="*/ 0 w 447"/>
                <a:gd name="T5" fmla="*/ 0 h 198"/>
                <a:gd name="T6" fmla="*/ 0 w 447"/>
                <a:gd name="T7" fmla="*/ 0 h 198"/>
                <a:gd name="T8" fmla="*/ 0 w 447"/>
                <a:gd name="T9" fmla="*/ 0 h 198"/>
                <a:gd name="T10" fmla="*/ 0 w 447"/>
                <a:gd name="T11" fmla="*/ 0 h 198"/>
                <a:gd name="T12" fmla="*/ 0 60000 65536"/>
                <a:gd name="T13" fmla="*/ 0 60000 65536"/>
                <a:gd name="T14" fmla="*/ 0 60000 65536"/>
                <a:gd name="T15" fmla="*/ 0 60000 65536"/>
                <a:gd name="T16" fmla="*/ 0 60000 65536"/>
                <a:gd name="T17" fmla="*/ 0 60000 65536"/>
                <a:gd name="T18" fmla="*/ 0 w 447"/>
                <a:gd name="T19" fmla="*/ 0 h 198"/>
                <a:gd name="T20" fmla="*/ 447 w 447"/>
                <a:gd name="T21" fmla="*/ 198 h 198"/>
              </a:gdLst>
              <a:ahLst/>
              <a:cxnLst>
                <a:cxn ang="T12">
                  <a:pos x="T0" y="T1"/>
                </a:cxn>
                <a:cxn ang="T13">
                  <a:pos x="T2" y="T3"/>
                </a:cxn>
                <a:cxn ang="T14">
                  <a:pos x="T4" y="T5"/>
                </a:cxn>
                <a:cxn ang="T15">
                  <a:pos x="T6" y="T7"/>
                </a:cxn>
                <a:cxn ang="T16">
                  <a:pos x="T8" y="T9"/>
                </a:cxn>
                <a:cxn ang="T17">
                  <a:pos x="T10" y="T11"/>
                </a:cxn>
              </a:cxnLst>
              <a:rect l="T18" t="T19" r="T20" b="T21"/>
              <a:pathLst>
                <a:path w="447" h="198">
                  <a:moveTo>
                    <a:pt x="45" y="198"/>
                  </a:moveTo>
                  <a:lnTo>
                    <a:pt x="447" y="79"/>
                  </a:lnTo>
                  <a:lnTo>
                    <a:pt x="203" y="0"/>
                  </a:lnTo>
                  <a:lnTo>
                    <a:pt x="5" y="22"/>
                  </a:lnTo>
                  <a:lnTo>
                    <a:pt x="0" y="187"/>
                  </a:lnTo>
                  <a:lnTo>
                    <a:pt x="45" y="19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52" name="Freeform 475"/>
            <p:cNvSpPr>
              <a:spLocks/>
            </p:cNvSpPr>
            <p:nvPr/>
          </p:nvSpPr>
          <p:spPr bwMode="auto">
            <a:xfrm>
              <a:off x="3926" y="3287"/>
              <a:ext cx="27" cy="105"/>
            </a:xfrm>
            <a:custGeom>
              <a:avLst/>
              <a:gdLst>
                <a:gd name="T0" fmla="*/ 0 w 238"/>
                <a:gd name="T1" fmla="*/ 0 h 947"/>
                <a:gd name="T2" fmla="*/ 0 w 238"/>
                <a:gd name="T3" fmla="*/ 0 h 947"/>
                <a:gd name="T4" fmla="*/ 0 w 238"/>
                <a:gd name="T5" fmla="*/ 0 h 947"/>
                <a:gd name="T6" fmla="*/ 0 w 238"/>
                <a:gd name="T7" fmla="*/ 0 h 947"/>
                <a:gd name="T8" fmla="*/ 0 w 238"/>
                <a:gd name="T9" fmla="*/ 0 h 947"/>
                <a:gd name="T10" fmla="*/ 0 w 238"/>
                <a:gd name="T11" fmla="*/ 0 h 947"/>
                <a:gd name="T12" fmla="*/ 0 w 238"/>
                <a:gd name="T13" fmla="*/ 0 h 947"/>
                <a:gd name="T14" fmla="*/ 0 w 238"/>
                <a:gd name="T15" fmla="*/ 0 h 947"/>
                <a:gd name="T16" fmla="*/ 0 w 238"/>
                <a:gd name="T17" fmla="*/ 0 h 947"/>
                <a:gd name="T18" fmla="*/ 0 w 238"/>
                <a:gd name="T19" fmla="*/ 0 h 947"/>
                <a:gd name="T20" fmla="*/ 0 w 238"/>
                <a:gd name="T21" fmla="*/ 0 h 947"/>
                <a:gd name="T22" fmla="*/ 0 w 238"/>
                <a:gd name="T23" fmla="*/ 0 h 947"/>
                <a:gd name="T24" fmla="*/ 0 w 238"/>
                <a:gd name="T25" fmla="*/ 0 h 947"/>
                <a:gd name="T26" fmla="*/ 0 w 238"/>
                <a:gd name="T27" fmla="*/ 0 h 947"/>
                <a:gd name="T28" fmla="*/ 0 w 238"/>
                <a:gd name="T29" fmla="*/ 0 h 947"/>
                <a:gd name="T30" fmla="*/ 0 w 238"/>
                <a:gd name="T31" fmla="*/ 0 h 947"/>
                <a:gd name="T32" fmla="*/ 0 w 238"/>
                <a:gd name="T33" fmla="*/ 0 h 947"/>
                <a:gd name="T34" fmla="*/ 0 w 238"/>
                <a:gd name="T35" fmla="*/ 0 h 947"/>
                <a:gd name="T36" fmla="*/ 0 w 238"/>
                <a:gd name="T37" fmla="*/ 0 h 947"/>
                <a:gd name="T38" fmla="*/ 0 w 238"/>
                <a:gd name="T39" fmla="*/ 0 h 947"/>
                <a:gd name="T40" fmla="*/ 0 w 238"/>
                <a:gd name="T41" fmla="*/ 0 h 947"/>
                <a:gd name="T42" fmla="*/ 0 w 238"/>
                <a:gd name="T43" fmla="*/ 0 h 947"/>
                <a:gd name="T44" fmla="*/ 0 w 238"/>
                <a:gd name="T45" fmla="*/ 0 h 947"/>
                <a:gd name="T46" fmla="*/ 0 w 238"/>
                <a:gd name="T47" fmla="*/ 0 h 947"/>
                <a:gd name="T48" fmla="*/ 0 w 238"/>
                <a:gd name="T49" fmla="*/ 0 h 947"/>
                <a:gd name="T50" fmla="*/ 0 w 238"/>
                <a:gd name="T51" fmla="*/ 0 h 947"/>
                <a:gd name="T52" fmla="*/ 0 w 238"/>
                <a:gd name="T53" fmla="*/ 0 h 947"/>
                <a:gd name="T54" fmla="*/ 0 w 238"/>
                <a:gd name="T55" fmla="*/ 0 h 947"/>
                <a:gd name="T56" fmla="*/ 0 w 238"/>
                <a:gd name="T57" fmla="*/ 0 h 947"/>
                <a:gd name="T58" fmla="*/ 0 w 238"/>
                <a:gd name="T59" fmla="*/ 0 h 947"/>
                <a:gd name="T60" fmla="*/ 0 w 238"/>
                <a:gd name="T61" fmla="*/ 0 h 947"/>
                <a:gd name="T62" fmla="*/ 0 w 238"/>
                <a:gd name="T63" fmla="*/ 0 h 947"/>
                <a:gd name="T64" fmla="*/ 0 w 238"/>
                <a:gd name="T65" fmla="*/ 0 h 947"/>
                <a:gd name="T66" fmla="*/ 0 w 238"/>
                <a:gd name="T67" fmla="*/ 0 h 947"/>
                <a:gd name="T68" fmla="*/ 0 w 238"/>
                <a:gd name="T69" fmla="*/ 0 h 9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8"/>
                <a:gd name="T106" fmla="*/ 0 h 947"/>
                <a:gd name="T107" fmla="*/ 238 w 238"/>
                <a:gd name="T108" fmla="*/ 947 h 94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8" h="947">
                  <a:moveTo>
                    <a:pt x="238" y="22"/>
                  </a:moveTo>
                  <a:lnTo>
                    <a:pt x="237" y="21"/>
                  </a:lnTo>
                  <a:lnTo>
                    <a:pt x="233" y="19"/>
                  </a:lnTo>
                  <a:lnTo>
                    <a:pt x="226" y="17"/>
                  </a:lnTo>
                  <a:lnTo>
                    <a:pt x="217" y="14"/>
                  </a:lnTo>
                  <a:lnTo>
                    <a:pt x="206" y="10"/>
                  </a:lnTo>
                  <a:lnTo>
                    <a:pt x="194" y="7"/>
                  </a:lnTo>
                  <a:lnTo>
                    <a:pt x="180" y="4"/>
                  </a:lnTo>
                  <a:lnTo>
                    <a:pt x="164" y="1"/>
                  </a:lnTo>
                  <a:lnTo>
                    <a:pt x="146" y="0"/>
                  </a:lnTo>
                  <a:lnTo>
                    <a:pt x="127" y="0"/>
                  </a:lnTo>
                  <a:lnTo>
                    <a:pt x="108" y="2"/>
                  </a:lnTo>
                  <a:lnTo>
                    <a:pt x="87" y="5"/>
                  </a:lnTo>
                  <a:lnTo>
                    <a:pt x="66" y="11"/>
                  </a:lnTo>
                  <a:lnTo>
                    <a:pt x="44" y="19"/>
                  </a:lnTo>
                  <a:lnTo>
                    <a:pt x="22" y="30"/>
                  </a:lnTo>
                  <a:lnTo>
                    <a:pt x="0" y="45"/>
                  </a:lnTo>
                  <a:lnTo>
                    <a:pt x="0" y="947"/>
                  </a:lnTo>
                  <a:lnTo>
                    <a:pt x="1" y="947"/>
                  </a:lnTo>
                  <a:lnTo>
                    <a:pt x="6" y="947"/>
                  </a:lnTo>
                  <a:lnTo>
                    <a:pt x="13" y="946"/>
                  </a:lnTo>
                  <a:lnTo>
                    <a:pt x="22" y="945"/>
                  </a:lnTo>
                  <a:lnTo>
                    <a:pt x="33" y="943"/>
                  </a:lnTo>
                  <a:lnTo>
                    <a:pt x="47" y="941"/>
                  </a:lnTo>
                  <a:lnTo>
                    <a:pt x="62" y="938"/>
                  </a:lnTo>
                  <a:lnTo>
                    <a:pt x="78" y="934"/>
                  </a:lnTo>
                  <a:lnTo>
                    <a:pt x="96" y="928"/>
                  </a:lnTo>
                  <a:lnTo>
                    <a:pt x="115" y="922"/>
                  </a:lnTo>
                  <a:lnTo>
                    <a:pt x="135" y="915"/>
                  </a:lnTo>
                  <a:lnTo>
                    <a:pt x="155" y="906"/>
                  </a:lnTo>
                  <a:lnTo>
                    <a:pt x="176" y="896"/>
                  </a:lnTo>
                  <a:lnTo>
                    <a:pt x="197" y="884"/>
                  </a:lnTo>
                  <a:lnTo>
                    <a:pt x="217" y="871"/>
                  </a:lnTo>
                  <a:lnTo>
                    <a:pt x="238" y="856"/>
                  </a:lnTo>
                  <a:lnTo>
                    <a:pt x="238" y="2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53" name="Freeform 476"/>
            <p:cNvSpPr>
              <a:spLocks/>
            </p:cNvSpPr>
            <p:nvPr/>
          </p:nvSpPr>
          <p:spPr bwMode="auto">
            <a:xfrm>
              <a:off x="3927" y="3288"/>
              <a:ext cx="23" cy="89"/>
            </a:xfrm>
            <a:custGeom>
              <a:avLst/>
              <a:gdLst>
                <a:gd name="T0" fmla="*/ 0 w 203"/>
                <a:gd name="T1" fmla="*/ 0 h 799"/>
                <a:gd name="T2" fmla="*/ 0 w 203"/>
                <a:gd name="T3" fmla="*/ 0 h 799"/>
                <a:gd name="T4" fmla="*/ 0 w 203"/>
                <a:gd name="T5" fmla="*/ 0 h 799"/>
                <a:gd name="T6" fmla="*/ 0 w 203"/>
                <a:gd name="T7" fmla="*/ 0 h 799"/>
                <a:gd name="T8" fmla="*/ 0 w 203"/>
                <a:gd name="T9" fmla="*/ 0 h 799"/>
                <a:gd name="T10" fmla="*/ 0 w 203"/>
                <a:gd name="T11" fmla="*/ 0 h 799"/>
                <a:gd name="T12" fmla="*/ 0 w 203"/>
                <a:gd name="T13" fmla="*/ 0 h 799"/>
                <a:gd name="T14" fmla="*/ 0 w 203"/>
                <a:gd name="T15" fmla="*/ 0 h 799"/>
                <a:gd name="T16" fmla="*/ 0 w 203"/>
                <a:gd name="T17" fmla="*/ 0 h 799"/>
                <a:gd name="T18" fmla="*/ 0 w 203"/>
                <a:gd name="T19" fmla="*/ 0 h 799"/>
                <a:gd name="T20" fmla="*/ 0 w 203"/>
                <a:gd name="T21" fmla="*/ 0 h 799"/>
                <a:gd name="T22" fmla="*/ 0 w 203"/>
                <a:gd name="T23" fmla="*/ 0 h 799"/>
                <a:gd name="T24" fmla="*/ 0 w 203"/>
                <a:gd name="T25" fmla="*/ 0 h 799"/>
                <a:gd name="T26" fmla="*/ 0 w 203"/>
                <a:gd name="T27" fmla="*/ 0 h 799"/>
                <a:gd name="T28" fmla="*/ 0 w 203"/>
                <a:gd name="T29" fmla="*/ 0 h 799"/>
                <a:gd name="T30" fmla="*/ 0 w 203"/>
                <a:gd name="T31" fmla="*/ 0 h 799"/>
                <a:gd name="T32" fmla="*/ 0 w 203"/>
                <a:gd name="T33" fmla="*/ 0 h 799"/>
                <a:gd name="T34" fmla="*/ 0 w 203"/>
                <a:gd name="T35" fmla="*/ 0 h 799"/>
                <a:gd name="T36" fmla="*/ 0 w 203"/>
                <a:gd name="T37" fmla="*/ 0 h 799"/>
                <a:gd name="T38" fmla="*/ 0 w 203"/>
                <a:gd name="T39" fmla="*/ 0 h 799"/>
                <a:gd name="T40" fmla="*/ 0 w 203"/>
                <a:gd name="T41" fmla="*/ 0 h 799"/>
                <a:gd name="T42" fmla="*/ 0 w 203"/>
                <a:gd name="T43" fmla="*/ 0 h 799"/>
                <a:gd name="T44" fmla="*/ 0 w 203"/>
                <a:gd name="T45" fmla="*/ 0 h 799"/>
                <a:gd name="T46" fmla="*/ 0 w 203"/>
                <a:gd name="T47" fmla="*/ 0 h 799"/>
                <a:gd name="T48" fmla="*/ 0 w 203"/>
                <a:gd name="T49" fmla="*/ 0 h 799"/>
                <a:gd name="T50" fmla="*/ 0 w 203"/>
                <a:gd name="T51" fmla="*/ 0 h 799"/>
                <a:gd name="T52" fmla="*/ 0 w 203"/>
                <a:gd name="T53" fmla="*/ 0 h 799"/>
                <a:gd name="T54" fmla="*/ 0 w 203"/>
                <a:gd name="T55" fmla="*/ 0 h 799"/>
                <a:gd name="T56" fmla="*/ 0 w 203"/>
                <a:gd name="T57" fmla="*/ 0 h 799"/>
                <a:gd name="T58" fmla="*/ 0 w 203"/>
                <a:gd name="T59" fmla="*/ 0 h 799"/>
                <a:gd name="T60" fmla="*/ 0 w 203"/>
                <a:gd name="T61" fmla="*/ 0 h 799"/>
                <a:gd name="T62" fmla="*/ 0 w 203"/>
                <a:gd name="T63" fmla="*/ 0 h 799"/>
                <a:gd name="T64" fmla="*/ 0 w 203"/>
                <a:gd name="T65" fmla="*/ 0 h 799"/>
                <a:gd name="T66" fmla="*/ 0 w 203"/>
                <a:gd name="T67" fmla="*/ 0 h 799"/>
                <a:gd name="T68" fmla="*/ 0 w 203"/>
                <a:gd name="T69" fmla="*/ 0 h 7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3"/>
                <a:gd name="T106" fmla="*/ 0 h 799"/>
                <a:gd name="T107" fmla="*/ 203 w 203"/>
                <a:gd name="T108" fmla="*/ 799 h 7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3" h="799">
                  <a:moveTo>
                    <a:pt x="203" y="18"/>
                  </a:moveTo>
                  <a:lnTo>
                    <a:pt x="202" y="17"/>
                  </a:lnTo>
                  <a:lnTo>
                    <a:pt x="199" y="16"/>
                  </a:lnTo>
                  <a:lnTo>
                    <a:pt x="193" y="14"/>
                  </a:lnTo>
                  <a:lnTo>
                    <a:pt x="186" y="11"/>
                  </a:lnTo>
                  <a:lnTo>
                    <a:pt x="177" y="8"/>
                  </a:lnTo>
                  <a:lnTo>
                    <a:pt x="166" y="5"/>
                  </a:lnTo>
                  <a:lnTo>
                    <a:pt x="153" y="3"/>
                  </a:lnTo>
                  <a:lnTo>
                    <a:pt x="140" y="1"/>
                  </a:lnTo>
                  <a:lnTo>
                    <a:pt x="125" y="0"/>
                  </a:lnTo>
                  <a:lnTo>
                    <a:pt x="109" y="0"/>
                  </a:lnTo>
                  <a:lnTo>
                    <a:pt x="92" y="1"/>
                  </a:lnTo>
                  <a:lnTo>
                    <a:pt x="74" y="4"/>
                  </a:lnTo>
                  <a:lnTo>
                    <a:pt x="57" y="9"/>
                  </a:lnTo>
                  <a:lnTo>
                    <a:pt x="37" y="16"/>
                  </a:lnTo>
                  <a:lnTo>
                    <a:pt x="19" y="26"/>
                  </a:lnTo>
                  <a:lnTo>
                    <a:pt x="0" y="38"/>
                  </a:lnTo>
                  <a:lnTo>
                    <a:pt x="0" y="799"/>
                  </a:lnTo>
                  <a:lnTo>
                    <a:pt x="1" y="799"/>
                  </a:lnTo>
                  <a:lnTo>
                    <a:pt x="5" y="799"/>
                  </a:lnTo>
                  <a:lnTo>
                    <a:pt x="11" y="798"/>
                  </a:lnTo>
                  <a:lnTo>
                    <a:pt x="19" y="797"/>
                  </a:lnTo>
                  <a:lnTo>
                    <a:pt x="28" y="796"/>
                  </a:lnTo>
                  <a:lnTo>
                    <a:pt x="41" y="794"/>
                  </a:lnTo>
                  <a:lnTo>
                    <a:pt x="53" y="791"/>
                  </a:lnTo>
                  <a:lnTo>
                    <a:pt x="67" y="786"/>
                  </a:lnTo>
                  <a:lnTo>
                    <a:pt x="82" y="782"/>
                  </a:lnTo>
                  <a:lnTo>
                    <a:pt x="99" y="777"/>
                  </a:lnTo>
                  <a:lnTo>
                    <a:pt x="116" y="771"/>
                  </a:lnTo>
                  <a:lnTo>
                    <a:pt x="133" y="763"/>
                  </a:lnTo>
                  <a:lnTo>
                    <a:pt x="150" y="755"/>
                  </a:lnTo>
                  <a:lnTo>
                    <a:pt x="169" y="745"/>
                  </a:lnTo>
                  <a:lnTo>
                    <a:pt x="186" y="733"/>
                  </a:lnTo>
                  <a:lnTo>
                    <a:pt x="203" y="720"/>
                  </a:lnTo>
                  <a:lnTo>
                    <a:pt x="203" y="1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54" name="Freeform 477"/>
            <p:cNvSpPr>
              <a:spLocks/>
            </p:cNvSpPr>
            <p:nvPr/>
          </p:nvSpPr>
          <p:spPr bwMode="auto">
            <a:xfrm>
              <a:off x="3928" y="3289"/>
              <a:ext cx="19" cy="72"/>
            </a:xfrm>
            <a:custGeom>
              <a:avLst/>
              <a:gdLst>
                <a:gd name="T0" fmla="*/ 0 w 171"/>
                <a:gd name="T1" fmla="*/ 0 h 650"/>
                <a:gd name="T2" fmla="*/ 0 w 171"/>
                <a:gd name="T3" fmla="*/ 0 h 650"/>
                <a:gd name="T4" fmla="*/ 0 w 171"/>
                <a:gd name="T5" fmla="*/ 0 h 650"/>
                <a:gd name="T6" fmla="*/ 0 w 171"/>
                <a:gd name="T7" fmla="*/ 0 h 650"/>
                <a:gd name="T8" fmla="*/ 0 w 171"/>
                <a:gd name="T9" fmla="*/ 0 h 650"/>
                <a:gd name="T10" fmla="*/ 0 w 171"/>
                <a:gd name="T11" fmla="*/ 0 h 650"/>
                <a:gd name="T12" fmla="*/ 0 w 171"/>
                <a:gd name="T13" fmla="*/ 0 h 650"/>
                <a:gd name="T14" fmla="*/ 0 w 171"/>
                <a:gd name="T15" fmla="*/ 0 h 650"/>
                <a:gd name="T16" fmla="*/ 0 w 171"/>
                <a:gd name="T17" fmla="*/ 0 h 650"/>
                <a:gd name="T18" fmla="*/ 0 w 171"/>
                <a:gd name="T19" fmla="*/ 0 h 650"/>
                <a:gd name="T20" fmla="*/ 0 w 171"/>
                <a:gd name="T21" fmla="*/ 0 h 650"/>
                <a:gd name="T22" fmla="*/ 0 w 171"/>
                <a:gd name="T23" fmla="*/ 0 h 650"/>
                <a:gd name="T24" fmla="*/ 0 w 171"/>
                <a:gd name="T25" fmla="*/ 0 h 650"/>
                <a:gd name="T26" fmla="*/ 0 w 171"/>
                <a:gd name="T27" fmla="*/ 0 h 650"/>
                <a:gd name="T28" fmla="*/ 0 w 171"/>
                <a:gd name="T29" fmla="*/ 0 h 650"/>
                <a:gd name="T30" fmla="*/ 0 w 171"/>
                <a:gd name="T31" fmla="*/ 0 h 650"/>
                <a:gd name="T32" fmla="*/ 0 w 171"/>
                <a:gd name="T33" fmla="*/ 0 h 650"/>
                <a:gd name="T34" fmla="*/ 0 w 171"/>
                <a:gd name="T35" fmla="*/ 0 h 650"/>
                <a:gd name="T36" fmla="*/ 0 w 171"/>
                <a:gd name="T37" fmla="*/ 0 h 650"/>
                <a:gd name="T38" fmla="*/ 0 w 171"/>
                <a:gd name="T39" fmla="*/ 0 h 650"/>
                <a:gd name="T40" fmla="*/ 0 w 171"/>
                <a:gd name="T41" fmla="*/ 0 h 650"/>
                <a:gd name="T42" fmla="*/ 0 w 171"/>
                <a:gd name="T43" fmla="*/ 0 h 650"/>
                <a:gd name="T44" fmla="*/ 0 w 171"/>
                <a:gd name="T45" fmla="*/ 0 h 650"/>
                <a:gd name="T46" fmla="*/ 0 w 171"/>
                <a:gd name="T47" fmla="*/ 0 h 650"/>
                <a:gd name="T48" fmla="*/ 0 w 171"/>
                <a:gd name="T49" fmla="*/ 0 h 650"/>
                <a:gd name="T50" fmla="*/ 0 w 171"/>
                <a:gd name="T51" fmla="*/ 0 h 650"/>
                <a:gd name="T52" fmla="*/ 0 w 171"/>
                <a:gd name="T53" fmla="*/ 0 h 650"/>
                <a:gd name="T54" fmla="*/ 0 w 171"/>
                <a:gd name="T55" fmla="*/ 0 h 650"/>
                <a:gd name="T56" fmla="*/ 0 w 171"/>
                <a:gd name="T57" fmla="*/ 0 h 650"/>
                <a:gd name="T58" fmla="*/ 0 w 171"/>
                <a:gd name="T59" fmla="*/ 0 h 650"/>
                <a:gd name="T60" fmla="*/ 0 w 171"/>
                <a:gd name="T61" fmla="*/ 0 h 650"/>
                <a:gd name="T62" fmla="*/ 0 w 171"/>
                <a:gd name="T63" fmla="*/ 0 h 650"/>
                <a:gd name="T64" fmla="*/ 0 w 171"/>
                <a:gd name="T65" fmla="*/ 0 h 650"/>
                <a:gd name="T66" fmla="*/ 0 w 171"/>
                <a:gd name="T67" fmla="*/ 0 h 650"/>
                <a:gd name="T68" fmla="*/ 0 w 171"/>
                <a:gd name="T69" fmla="*/ 0 h 6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1"/>
                <a:gd name="T106" fmla="*/ 0 h 650"/>
                <a:gd name="T107" fmla="*/ 171 w 171"/>
                <a:gd name="T108" fmla="*/ 650 h 65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1" h="650">
                  <a:moveTo>
                    <a:pt x="171" y="15"/>
                  </a:moveTo>
                  <a:lnTo>
                    <a:pt x="170" y="15"/>
                  </a:lnTo>
                  <a:lnTo>
                    <a:pt x="167" y="13"/>
                  </a:lnTo>
                  <a:lnTo>
                    <a:pt x="163" y="11"/>
                  </a:lnTo>
                  <a:lnTo>
                    <a:pt x="157" y="9"/>
                  </a:lnTo>
                  <a:lnTo>
                    <a:pt x="149" y="7"/>
                  </a:lnTo>
                  <a:lnTo>
                    <a:pt x="139" y="4"/>
                  </a:lnTo>
                  <a:lnTo>
                    <a:pt x="129" y="2"/>
                  </a:lnTo>
                  <a:lnTo>
                    <a:pt x="118" y="0"/>
                  </a:lnTo>
                  <a:lnTo>
                    <a:pt x="105" y="0"/>
                  </a:lnTo>
                  <a:lnTo>
                    <a:pt x="92" y="0"/>
                  </a:lnTo>
                  <a:lnTo>
                    <a:pt x="77" y="1"/>
                  </a:lnTo>
                  <a:lnTo>
                    <a:pt x="63" y="3"/>
                  </a:lnTo>
                  <a:lnTo>
                    <a:pt x="48" y="7"/>
                  </a:lnTo>
                  <a:lnTo>
                    <a:pt x="31" y="13"/>
                  </a:lnTo>
                  <a:lnTo>
                    <a:pt x="16" y="22"/>
                  </a:lnTo>
                  <a:lnTo>
                    <a:pt x="0" y="32"/>
                  </a:lnTo>
                  <a:lnTo>
                    <a:pt x="0" y="650"/>
                  </a:lnTo>
                  <a:lnTo>
                    <a:pt x="1" y="650"/>
                  </a:lnTo>
                  <a:lnTo>
                    <a:pt x="4" y="650"/>
                  </a:lnTo>
                  <a:lnTo>
                    <a:pt x="9" y="649"/>
                  </a:lnTo>
                  <a:lnTo>
                    <a:pt x="16" y="648"/>
                  </a:lnTo>
                  <a:lnTo>
                    <a:pt x="24" y="647"/>
                  </a:lnTo>
                  <a:lnTo>
                    <a:pt x="34" y="645"/>
                  </a:lnTo>
                  <a:lnTo>
                    <a:pt x="45" y="642"/>
                  </a:lnTo>
                  <a:lnTo>
                    <a:pt x="57" y="640"/>
                  </a:lnTo>
                  <a:lnTo>
                    <a:pt x="69" y="636"/>
                  </a:lnTo>
                  <a:lnTo>
                    <a:pt x="82" y="632"/>
                  </a:lnTo>
                  <a:lnTo>
                    <a:pt x="97" y="627"/>
                  </a:lnTo>
                  <a:lnTo>
                    <a:pt x="112" y="621"/>
                  </a:lnTo>
                  <a:lnTo>
                    <a:pt x="126" y="614"/>
                  </a:lnTo>
                  <a:lnTo>
                    <a:pt x="141" y="606"/>
                  </a:lnTo>
                  <a:lnTo>
                    <a:pt x="157" y="595"/>
                  </a:lnTo>
                  <a:lnTo>
                    <a:pt x="171" y="585"/>
                  </a:lnTo>
                  <a:lnTo>
                    <a:pt x="171" y="1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55" name="Freeform 478"/>
            <p:cNvSpPr>
              <a:spLocks/>
            </p:cNvSpPr>
            <p:nvPr/>
          </p:nvSpPr>
          <p:spPr bwMode="auto">
            <a:xfrm>
              <a:off x="3929" y="3289"/>
              <a:ext cx="15" cy="56"/>
            </a:xfrm>
            <a:custGeom>
              <a:avLst/>
              <a:gdLst>
                <a:gd name="T0" fmla="*/ 0 w 138"/>
                <a:gd name="T1" fmla="*/ 0 h 502"/>
                <a:gd name="T2" fmla="*/ 0 w 138"/>
                <a:gd name="T3" fmla="*/ 0 h 502"/>
                <a:gd name="T4" fmla="*/ 0 w 138"/>
                <a:gd name="T5" fmla="*/ 0 h 502"/>
                <a:gd name="T6" fmla="*/ 0 w 138"/>
                <a:gd name="T7" fmla="*/ 0 h 502"/>
                <a:gd name="T8" fmla="*/ 0 w 138"/>
                <a:gd name="T9" fmla="*/ 0 h 502"/>
                <a:gd name="T10" fmla="*/ 0 w 138"/>
                <a:gd name="T11" fmla="*/ 0 h 502"/>
                <a:gd name="T12" fmla="*/ 0 w 138"/>
                <a:gd name="T13" fmla="*/ 0 h 502"/>
                <a:gd name="T14" fmla="*/ 0 w 138"/>
                <a:gd name="T15" fmla="*/ 0 h 502"/>
                <a:gd name="T16" fmla="*/ 0 w 138"/>
                <a:gd name="T17" fmla="*/ 0 h 502"/>
                <a:gd name="T18" fmla="*/ 0 w 138"/>
                <a:gd name="T19" fmla="*/ 0 h 502"/>
                <a:gd name="T20" fmla="*/ 0 w 138"/>
                <a:gd name="T21" fmla="*/ 0 h 502"/>
                <a:gd name="T22" fmla="*/ 0 w 138"/>
                <a:gd name="T23" fmla="*/ 0 h 502"/>
                <a:gd name="T24" fmla="*/ 0 w 138"/>
                <a:gd name="T25" fmla="*/ 0 h 502"/>
                <a:gd name="T26" fmla="*/ 0 w 138"/>
                <a:gd name="T27" fmla="*/ 0 h 502"/>
                <a:gd name="T28" fmla="*/ 0 w 138"/>
                <a:gd name="T29" fmla="*/ 0 h 502"/>
                <a:gd name="T30" fmla="*/ 0 w 138"/>
                <a:gd name="T31" fmla="*/ 0 h 502"/>
                <a:gd name="T32" fmla="*/ 0 w 138"/>
                <a:gd name="T33" fmla="*/ 0 h 502"/>
                <a:gd name="T34" fmla="*/ 0 w 138"/>
                <a:gd name="T35" fmla="*/ 0 h 502"/>
                <a:gd name="T36" fmla="*/ 0 w 138"/>
                <a:gd name="T37" fmla="*/ 0 h 5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502"/>
                <a:gd name="T59" fmla="*/ 138 w 138"/>
                <a:gd name="T60" fmla="*/ 502 h 5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502">
                  <a:moveTo>
                    <a:pt x="138" y="14"/>
                  </a:moveTo>
                  <a:lnTo>
                    <a:pt x="135" y="13"/>
                  </a:lnTo>
                  <a:lnTo>
                    <a:pt x="126" y="8"/>
                  </a:lnTo>
                  <a:lnTo>
                    <a:pt x="113" y="4"/>
                  </a:lnTo>
                  <a:lnTo>
                    <a:pt x="96" y="1"/>
                  </a:lnTo>
                  <a:lnTo>
                    <a:pt x="74" y="0"/>
                  </a:lnTo>
                  <a:lnTo>
                    <a:pt x="51" y="3"/>
                  </a:lnTo>
                  <a:lnTo>
                    <a:pt x="25" y="12"/>
                  </a:lnTo>
                  <a:lnTo>
                    <a:pt x="0" y="26"/>
                  </a:lnTo>
                  <a:lnTo>
                    <a:pt x="0" y="502"/>
                  </a:lnTo>
                  <a:lnTo>
                    <a:pt x="3" y="502"/>
                  </a:lnTo>
                  <a:lnTo>
                    <a:pt x="13" y="501"/>
                  </a:lnTo>
                  <a:lnTo>
                    <a:pt x="28" y="499"/>
                  </a:lnTo>
                  <a:lnTo>
                    <a:pt x="46" y="494"/>
                  </a:lnTo>
                  <a:lnTo>
                    <a:pt x="67" y="488"/>
                  </a:lnTo>
                  <a:lnTo>
                    <a:pt x="91" y="479"/>
                  </a:lnTo>
                  <a:lnTo>
                    <a:pt x="114" y="467"/>
                  </a:lnTo>
                  <a:lnTo>
                    <a:pt x="138" y="450"/>
                  </a:lnTo>
                  <a:lnTo>
                    <a:pt x="138" y="1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56" name="Freeform 479"/>
            <p:cNvSpPr>
              <a:spLocks/>
            </p:cNvSpPr>
            <p:nvPr/>
          </p:nvSpPr>
          <p:spPr bwMode="auto">
            <a:xfrm>
              <a:off x="3929" y="3290"/>
              <a:ext cx="12" cy="40"/>
            </a:xfrm>
            <a:custGeom>
              <a:avLst/>
              <a:gdLst>
                <a:gd name="T0" fmla="*/ 0 w 104"/>
                <a:gd name="T1" fmla="*/ 0 h 353"/>
                <a:gd name="T2" fmla="*/ 0 w 104"/>
                <a:gd name="T3" fmla="*/ 0 h 353"/>
                <a:gd name="T4" fmla="*/ 0 w 104"/>
                <a:gd name="T5" fmla="*/ 0 h 353"/>
                <a:gd name="T6" fmla="*/ 0 w 104"/>
                <a:gd name="T7" fmla="*/ 0 h 353"/>
                <a:gd name="T8" fmla="*/ 0 w 104"/>
                <a:gd name="T9" fmla="*/ 0 h 353"/>
                <a:gd name="T10" fmla="*/ 0 w 104"/>
                <a:gd name="T11" fmla="*/ 0 h 353"/>
                <a:gd name="T12" fmla="*/ 0 w 104"/>
                <a:gd name="T13" fmla="*/ 0 h 353"/>
                <a:gd name="T14" fmla="*/ 0 w 104"/>
                <a:gd name="T15" fmla="*/ 0 h 353"/>
                <a:gd name="T16" fmla="*/ 0 w 104"/>
                <a:gd name="T17" fmla="*/ 0 h 353"/>
                <a:gd name="T18" fmla="*/ 0 w 104"/>
                <a:gd name="T19" fmla="*/ 0 h 353"/>
                <a:gd name="T20" fmla="*/ 0 w 104"/>
                <a:gd name="T21" fmla="*/ 0 h 353"/>
                <a:gd name="T22" fmla="*/ 0 w 104"/>
                <a:gd name="T23" fmla="*/ 0 h 353"/>
                <a:gd name="T24" fmla="*/ 0 w 104"/>
                <a:gd name="T25" fmla="*/ 0 h 353"/>
                <a:gd name="T26" fmla="*/ 0 w 104"/>
                <a:gd name="T27" fmla="*/ 0 h 353"/>
                <a:gd name="T28" fmla="*/ 0 w 104"/>
                <a:gd name="T29" fmla="*/ 0 h 353"/>
                <a:gd name="T30" fmla="*/ 0 w 104"/>
                <a:gd name="T31" fmla="*/ 0 h 353"/>
                <a:gd name="T32" fmla="*/ 0 w 104"/>
                <a:gd name="T33" fmla="*/ 0 h 353"/>
                <a:gd name="T34" fmla="*/ 0 w 104"/>
                <a:gd name="T35" fmla="*/ 0 h 353"/>
                <a:gd name="T36" fmla="*/ 0 w 104"/>
                <a:gd name="T37" fmla="*/ 0 h 3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353"/>
                <a:gd name="T59" fmla="*/ 104 w 104"/>
                <a:gd name="T60" fmla="*/ 353 h 3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353">
                  <a:moveTo>
                    <a:pt x="104" y="10"/>
                  </a:moveTo>
                  <a:lnTo>
                    <a:pt x="102" y="9"/>
                  </a:lnTo>
                  <a:lnTo>
                    <a:pt x="95" y="6"/>
                  </a:lnTo>
                  <a:lnTo>
                    <a:pt x="85" y="3"/>
                  </a:lnTo>
                  <a:lnTo>
                    <a:pt x="71" y="0"/>
                  </a:lnTo>
                  <a:lnTo>
                    <a:pt x="56" y="0"/>
                  </a:lnTo>
                  <a:lnTo>
                    <a:pt x="38" y="3"/>
                  </a:lnTo>
                  <a:lnTo>
                    <a:pt x="19" y="9"/>
                  </a:lnTo>
                  <a:lnTo>
                    <a:pt x="0" y="20"/>
                  </a:lnTo>
                  <a:lnTo>
                    <a:pt x="0" y="353"/>
                  </a:lnTo>
                  <a:lnTo>
                    <a:pt x="2" y="353"/>
                  </a:lnTo>
                  <a:lnTo>
                    <a:pt x="9" y="352"/>
                  </a:lnTo>
                  <a:lnTo>
                    <a:pt x="21" y="350"/>
                  </a:lnTo>
                  <a:lnTo>
                    <a:pt x="35" y="347"/>
                  </a:lnTo>
                  <a:lnTo>
                    <a:pt x="51" y="343"/>
                  </a:lnTo>
                  <a:lnTo>
                    <a:pt x="68" y="336"/>
                  </a:lnTo>
                  <a:lnTo>
                    <a:pt x="86" y="326"/>
                  </a:lnTo>
                  <a:lnTo>
                    <a:pt x="104" y="313"/>
                  </a:lnTo>
                  <a:lnTo>
                    <a:pt x="104" y="1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57" name="Freeform 480"/>
            <p:cNvSpPr>
              <a:spLocks/>
            </p:cNvSpPr>
            <p:nvPr/>
          </p:nvSpPr>
          <p:spPr bwMode="auto">
            <a:xfrm>
              <a:off x="3930" y="3291"/>
              <a:ext cx="8" cy="23"/>
            </a:xfrm>
            <a:custGeom>
              <a:avLst/>
              <a:gdLst>
                <a:gd name="T0" fmla="*/ 0 w 72"/>
                <a:gd name="T1" fmla="*/ 0 h 204"/>
                <a:gd name="T2" fmla="*/ 0 w 72"/>
                <a:gd name="T3" fmla="*/ 0 h 204"/>
                <a:gd name="T4" fmla="*/ 0 w 72"/>
                <a:gd name="T5" fmla="*/ 0 h 204"/>
                <a:gd name="T6" fmla="*/ 0 w 72"/>
                <a:gd name="T7" fmla="*/ 0 h 204"/>
                <a:gd name="T8" fmla="*/ 0 w 72"/>
                <a:gd name="T9" fmla="*/ 0 h 204"/>
                <a:gd name="T10" fmla="*/ 0 w 72"/>
                <a:gd name="T11" fmla="*/ 0 h 204"/>
                <a:gd name="T12" fmla="*/ 0 w 72"/>
                <a:gd name="T13" fmla="*/ 0 h 204"/>
                <a:gd name="T14" fmla="*/ 0 w 72"/>
                <a:gd name="T15" fmla="*/ 0 h 204"/>
                <a:gd name="T16" fmla="*/ 0 w 72"/>
                <a:gd name="T17" fmla="*/ 0 h 204"/>
                <a:gd name="T18" fmla="*/ 0 w 72"/>
                <a:gd name="T19" fmla="*/ 0 h 204"/>
                <a:gd name="T20" fmla="*/ 0 w 72"/>
                <a:gd name="T21" fmla="*/ 0 h 204"/>
                <a:gd name="T22" fmla="*/ 0 w 72"/>
                <a:gd name="T23" fmla="*/ 0 h 204"/>
                <a:gd name="T24" fmla="*/ 0 w 72"/>
                <a:gd name="T25" fmla="*/ 0 h 204"/>
                <a:gd name="T26" fmla="*/ 0 w 72"/>
                <a:gd name="T27" fmla="*/ 0 h 204"/>
                <a:gd name="T28" fmla="*/ 0 w 72"/>
                <a:gd name="T29" fmla="*/ 0 h 204"/>
                <a:gd name="T30" fmla="*/ 0 w 72"/>
                <a:gd name="T31" fmla="*/ 0 h 204"/>
                <a:gd name="T32" fmla="*/ 0 w 72"/>
                <a:gd name="T33" fmla="*/ 0 h 204"/>
                <a:gd name="T34" fmla="*/ 0 w 72"/>
                <a:gd name="T35" fmla="*/ 0 h 204"/>
                <a:gd name="T36" fmla="*/ 0 w 72"/>
                <a:gd name="T37" fmla="*/ 0 h 2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204"/>
                <a:gd name="T59" fmla="*/ 72 w 72"/>
                <a:gd name="T60" fmla="*/ 204 h 2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204">
                  <a:moveTo>
                    <a:pt x="72" y="6"/>
                  </a:moveTo>
                  <a:lnTo>
                    <a:pt x="69" y="5"/>
                  </a:lnTo>
                  <a:lnTo>
                    <a:pt x="65" y="4"/>
                  </a:lnTo>
                  <a:lnTo>
                    <a:pt x="58" y="2"/>
                  </a:lnTo>
                  <a:lnTo>
                    <a:pt x="49" y="0"/>
                  </a:lnTo>
                  <a:lnTo>
                    <a:pt x="39" y="0"/>
                  </a:lnTo>
                  <a:lnTo>
                    <a:pt x="27" y="1"/>
                  </a:lnTo>
                  <a:lnTo>
                    <a:pt x="13" y="6"/>
                  </a:lnTo>
                  <a:lnTo>
                    <a:pt x="0" y="13"/>
                  </a:lnTo>
                  <a:lnTo>
                    <a:pt x="0" y="204"/>
                  </a:lnTo>
                  <a:lnTo>
                    <a:pt x="2" y="204"/>
                  </a:lnTo>
                  <a:lnTo>
                    <a:pt x="6" y="203"/>
                  </a:lnTo>
                  <a:lnTo>
                    <a:pt x="15" y="202"/>
                  </a:lnTo>
                  <a:lnTo>
                    <a:pt x="24" y="200"/>
                  </a:lnTo>
                  <a:lnTo>
                    <a:pt x="35" y="197"/>
                  </a:lnTo>
                  <a:lnTo>
                    <a:pt x="47" y="192"/>
                  </a:lnTo>
                  <a:lnTo>
                    <a:pt x="59" y="185"/>
                  </a:lnTo>
                  <a:lnTo>
                    <a:pt x="72" y="177"/>
                  </a:lnTo>
                  <a:lnTo>
                    <a:pt x="72" y="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58" name="Freeform 481"/>
            <p:cNvSpPr>
              <a:spLocks/>
            </p:cNvSpPr>
            <p:nvPr/>
          </p:nvSpPr>
          <p:spPr bwMode="auto">
            <a:xfrm>
              <a:off x="4025" y="3357"/>
              <a:ext cx="12" cy="11"/>
            </a:xfrm>
            <a:custGeom>
              <a:avLst/>
              <a:gdLst>
                <a:gd name="T0" fmla="*/ 0 w 104"/>
                <a:gd name="T1" fmla="*/ 0 h 104"/>
                <a:gd name="T2" fmla="*/ 0 w 104"/>
                <a:gd name="T3" fmla="*/ 0 h 104"/>
                <a:gd name="T4" fmla="*/ 0 w 104"/>
                <a:gd name="T5" fmla="*/ 0 h 104"/>
                <a:gd name="T6" fmla="*/ 0 w 104"/>
                <a:gd name="T7" fmla="*/ 0 h 104"/>
                <a:gd name="T8" fmla="*/ 0 w 104"/>
                <a:gd name="T9" fmla="*/ 0 h 104"/>
                <a:gd name="T10" fmla="*/ 0 w 104"/>
                <a:gd name="T11" fmla="*/ 0 h 104"/>
                <a:gd name="T12" fmla="*/ 0 w 104"/>
                <a:gd name="T13" fmla="*/ 0 h 104"/>
                <a:gd name="T14" fmla="*/ 0 w 104"/>
                <a:gd name="T15" fmla="*/ 0 h 104"/>
                <a:gd name="T16" fmla="*/ 0 w 104"/>
                <a:gd name="T17" fmla="*/ 0 h 104"/>
                <a:gd name="T18" fmla="*/ 0 w 104"/>
                <a:gd name="T19" fmla="*/ 0 h 104"/>
                <a:gd name="T20" fmla="*/ 0 w 104"/>
                <a:gd name="T21" fmla="*/ 0 h 104"/>
                <a:gd name="T22" fmla="*/ 0 w 104"/>
                <a:gd name="T23" fmla="*/ 0 h 104"/>
                <a:gd name="T24" fmla="*/ 0 w 104"/>
                <a:gd name="T25" fmla="*/ 0 h 104"/>
                <a:gd name="T26" fmla="*/ 0 w 104"/>
                <a:gd name="T27" fmla="*/ 0 h 104"/>
                <a:gd name="T28" fmla="*/ 0 w 104"/>
                <a:gd name="T29" fmla="*/ 0 h 104"/>
                <a:gd name="T30" fmla="*/ 0 w 104"/>
                <a:gd name="T31" fmla="*/ 0 h 104"/>
                <a:gd name="T32" fmla="*/ 0 w 104"/>
                <a:gd name="T33" fmla="*/ 0 h 104"/>
                <a:gd name="T34" fmla="*/ 0 w 104"/>
                <a:gd name="T35" fmla="*/ 0 h 104"/>
                <a:gd name="T36" fmla="*/ 0 w 104"/>
                <a:gd name="T37" fmla="*/ 0 h 104"/>
                <a:gd name="T38" fmla="*/ 0 w 104"/>
                <a:gd name="T39" fmla="*/ 0 h 104"/>
                <a:gd name="T40" fmla="*/ 0 w 104"/>
                <a:gd name="T41" fmla="*/ 0 h 104"/>
                <a:gd name="T42" fmla="*/ 0 w 104"/>
                <a:gd name="T43" fmla="*/ 0 h 104"/>
                <a:gd name="T44" fmla="*/ 0 w 104"/>
                <a:gd name="T45" fmla="*/ 0 h 104"/>
                <a:gd name="T46" fmla="*/ 0 w 104"/>
                <a:gd name="T47" fmla="*/ 0 h 104"/>
                <a:gd name="T48" fmla="*/ 0 w 104"/>
                <a:gd name="T49" fmla="*/ 0 h 104"/>
                <a:gd name="T50" fmla="*/ 0 w 104"/>
                <a:gd name="T51" fmla="*/ 0 h 104"/>
                <a:gd name="T52" fmla="*/ 0 w 104"/>
                <a:gd name="T53" fmla="*/ 0 h 104"/>
                <a:gd name="T54" fmla="*/ 0 w 104"/>
                <a:gd name="T55" fmla="*/ 0 h 104"/>
                <a:gd name="T56" fmla="*/ 0 w 104"/>
                <a:gd name="T57" fmla="*/ 0 h 104"/>
                <a:gd name="T58" fmla="*/ 0 w 104"/>
                <a:gd name="T59" fmla="*/ 0 h 104"/>
                <a:gd name="T60" fmla="*/ 0 w 104"/>
                <a:gd name="T61" fmla="*/ 0 h 104"/>
                <a:gd name="T62" fmla="*/ 0 w 104"/>
                <a:gd name="T63" fmla="*/ 0 h 104"/>
                <a:gd name="T64" fmla="*/ 0 w 104"/>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4"/>
                <a:gd name="T101" fmla="*/ 104 w 104"/>
                <a:gd name="T102" fmla="*/ 104 h 1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4">
                  <a:moveTo>
                    <a:pt x="52" y="104"/>
                  </a:moveTo>
                  <a:lnTo>
                    <a:pt x="62" y="103"/>
                  </a:lnTo>
                  <a:lnTo>
                    <a:pt x="73" y="100"/>
                  </a:lnTo>
                  <a:lnTo>
                    <a:pt x="81" y="95"/>
                  </a:lnTo>
                  <a:lnTo>
                    <a:pt x="89" y="89"/>
                  </a:lnTo>
                  <a:lnTo>
                    <a:pt x="95" y="81"/>
                  </a:lnTo>
                  <a:lnTo>
                    <a:pt x="100" y="72"/>
                  </a:lnTo>
                  <a:lnTo>
                    <a:pt x="103" y="62"/>
                  </a:lnTo>
                  <a:lnTo>
                    <a:pt x="104" y="52"/>
                  </a:lnTo>
                  <a:lnTo>
                    <a:pt x="103" y="41"/>
                  </a:lnTo>
                  <a:lnTo>
                    <a:pt x="100" y="31"/>
                  </a:lnTo>
                  <a:lnTo>
                    <a:pt x="95" y="22"/>
                  </a:lnTo>
                  <a:lnTo>
                    <a:pt x="89" y="15"/>
                  </a:lnTo>
                  <a:lnTo>
                    <a:pt x="81" y="8"/>
                  </a:lnTo>
                  <a:lnTo>
                    <a:pt x="73" y="4"/>
                  </a:lnTo>
                  <a:lnTo>
                    <a:pt x="62" y="1"/>
                  </a:lnTo>
                  <a:lnTo>
                    <a:pt x="52" y="0"/>
                  </a:lnTo>
                  <a:lnTo>
                    <a:pt x="42" y="1"/>
                  </a:lnTo>
                  <a:lnTo>
                    <a:pt x="32" y="4"/>
                  </a:lnTo>
                  <a:lnTo>
                    <a:pt x="24" y="8"/>
                  </a:lnTo>
                  <a:lnTo>
                    <a:pt x="16" y="15"/>
                  </a:lnTo>
                  <a:lnTo>
                    <a:pt x="9" y="22"/>
                  </a:lnTo>
                  <a:lnTo>
                    <a:pt x="4" y="31"/>
                  </a:lnTo>
                  <a:lnTo>
                    <a:pt x="1" y="41"/>
                  </a:lnTo>
                  <a:lnTo>
                    <a:pt x="0" y="52"/>
                  </a:lnTo>
                  <a:lnTo>
                    <a:pt x="1" y="62"/>
                  </a:lnTo>
                  <a:lnTo>
                    <a:pt x="4" y="72"/>
                  </a:lnTo>
                  <a:lnTo>
                    <a:pt x="9" y="81"/>
                  </a:lnTo>
                  <a:lnTo>
                    <a:pt x="16" y="89"/>
                  </a:lnTo>
                  <a:lnTo>
                    <a:pt x="24" y="95"/>
                  </a:lnTo>
                  <a:lnTo>
                    <a:pt x="32" y="100"/>
                  </a:lnTo>
                  <a:lnTo>
                    <a:pt x="42" y="103"/>
                  </a:lnTo>
                  <a:lnTo>
                    <a:pt x="52" y="10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59" name="Freeform 482"/>
            <p:cNvSpPr>
              <a:spLocks/>
            </p:cNvSpPr>
            <p:nvPr/>
          </p:nvSpPr>
          <p:spPr bwMode="auto">
            <a:xfrm>
              <a:off x="3990" y="3357"/>
              <a:ext cx="6" cy="6"/>
            </a:xfrm>
            <a:custGeom>
              <a:avLst/>
              <a:gdLst>
                <a:gd name="T0" fmla="*/ 0 w 52"/>
                <a:gd name="T1" fmla="*/ 0 h 52"/>
                <a:gd name="T2" fmla="*/ 0 w 52"/>
                <a:gd name="T3" fmla="*/ 0 h 52"/>
                <a:gd name="T4" fmla="*/ 0 w 52"/>
                <a:gd name="T5" fmla="*/ 0 h 52"/>
                <a:gd name="T6" fmla="*/ 0 w 52"/>
                <a:gd name="T7" fmla="*/ 0 h 52"/>
                <a:gd name="T8" fmla="*/ 0 w 52"/>
                <a:gd name="T9" fmla="*/ 0 h 52"/>
                <a:gd name="T10" fmla="*/ 0 w 52"/>
                <a:gd name="T11" fmla="*/ 0 h 52"/>
                <a:gd name="T12" fmla="*/ 0 w 52"/>
                <a:gd name="T13" fmla="*/ 0 h 52"/>
                <a:gd name="T14" fmla="*/ 0 w 52"/>
                <a:gd name="T15" fmla="*/ 0 h 52"/>
                <a:gd name="T16" fmla="*/ 0 w 52"/>
                <a:gd name="T17" fmla="*/ 0 h 52"/>
                <a:gd name="T18" fmla="*/ 0 w 52"/>
                <a:gd name="T19" fmla="*/ 0 h 52"/>
                <a:gd name="T20" fmla="*/ 0 w 52"/>
                <a:gd name="T21" fmla="*/ 0 h 52"/>
                <a:gd name="T22" fmla="*/ 0 w 52"/>
                <a:gd name="T23" fmla="*/ 0 h 52"/>
                <a:gd name="T24" fmla="*/ 0 w 52"/>
                <a:gd name="T25" fmla="*/ 0 h 52"/>
                <a:gd name="T26" fmla="*/ 0 w 52"/>
                <a:gd name="T27" fmla="*/ 0 h 52"/>
                <a:gd name="T28" fmla="*/ 0 w 52"/>
                <a:gd name="T29" fmla="*/ 0 h 52"/>
                <a:gd name="T30" fmla="*/ 0 w 52"/>
                <a:gd name="T31" fmla="*/ 0 h 52"/>
                <a:gd name="T32" fmla="*/ 0 w 52"/>
                <a:gd name="T33" fmla="*/ 0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52"/>
                <a:gd name="T53" fmla="*/ 52 w 52"/>
                <a:gd name="T54" fmla="*/ 52 h 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52">
                  <a:moveTo>
                    <a:pt x="25" y="52"/>
                  </a:moveTo>
                  <a:lnTo>
                    <a:pt x="35" y="50"/>
                  </a:lnTo>
                  <a:lnTo>
                    <a:pt x="44" y="44"/>
                  </a:lnTo>
                  <a:lnTo>
                    <a:pt x="50" y="36"/>
                  </a:lnTo>
                  <a:lnTo>
                    <a:pt x="52" y="25"/>
                  </a:lnTo>
                  <a:lnTo>
                    <a:pt x="50" y="15"/>
                  </a:lnTo>
                  <a:lnTo>
                    <a:pt x="44" y="7"/>
                  </a:lnTo>
                  <a:lnTo>
                    <a:pt x="35" y="2"/>
                  </a:lnTo>
                  <a:lnTo>
                    <a:pt x="25" y="0"/>
                  </a:lnTo>
                  <a:lnTo>
                    <a:pt x="15" y="2"/>
                  </a:lnTo>
                  <a:lnTo>
                    <a:pt x="7" y="7"/>
                  </a:lnTo>
                  <a:lnTo>
                    <a:pt x="2" y="15"/>
                  </a:lnTo>
                  <a:lnTo>
                    <a:pt x="0" y="25"/>
                  </a:lnTo>
                  <a:lnTo>
                    <a:pt x="2" y="36"/>
                  </a:lnTo>
                  <a:lnTo>
                    <a:pt x="7" y="44"/>
                  </a:lnTo>
                  <a:lnTo>
                    <a:pt x="15" y="50"/>
                  </a:lnTo>
                  <a:lnTo>
                    <a:pt x="25" y="5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60" name="Freeform 483"/>
            <p:cNvSpPr>
              <a:spLocks/>
            </p:cNvSpPr>
            <p:nvPr/>
          </p:nvSpPr>
          <p:spPr bwMode="auto">
            <a:xfrm>
              <a:off x="4000" y="3357"/>
              <a:ext cx="5" cy="6"/>
            </a:xfrm>
            <a:custGeom>
              <a:avLst/>
              <a:gdLst>
                <a:gd name="T0" fmla="*/ 0 w 52"/>
                <a:gd name="T1" fmla="*/ 0 h 52"/>
                <a:gd name="T2" fmla="*/ 0 w 52"/>
                <a:gd name="T3" fmla="*/ 0 h 52"/>
                <a:gd name="T4" fmla="*/ 0 w 52"/>
                <a:gd name="T5" fmla="*/ 0 h 52"/>
                <a:gd name="T6" fmla="*/ 0 w 52"/>
                <a:gd name="T7" fmla="*/ 0 h 52"/>
                <a:gd name="T8" fmla="*/ 0 w 52"/>
                <a:gd name="T9" fmla="*/ 0 h 52"/>
                <a:gd name="T10" fmla="*/ 0 w 52"/>
                <a:gd name="T11" fmla="*/ 0 h 52"/>
                <a:gd name="T12" fmla="*/ 0 w 52"/>
                <a:gd name="T13" fmla="*/ 0 h 52"/>
                <a:gd name="T14" fmla="*/ 0 w 52"/>
                <a:gd name="T15" fmla="*/ 0 h 52"/>
                <a:gd name="T16" fmla="*/ 0 w 52"/>
                <a:gd name="T17" fmla="*/ 0 h 52"/>
                <a:gd name="T18" fmla="*/ 0 w 52"/>
                <a:gd name="T19" fmla="*/ 0 h 52"/>
                <a:gd name="T20" fmla="*/ 0 w 52"/>
                <a:gd name="T21" fmla="*/ 0 h 52"/>
                <a:gd name="T22" fmla="*/ 0 w 52"/>
                <a:gd name="T23" fmla="*/ 0 h 52"/>
                <a:gd name="T24" fmla="*/ 0 w 52"/>
                <a:gd name="T25" fmla="*/ 0 h 52"/>
                <a:gd name="T26" fmla="*/ 0 w 52"/>
                <a:gd name="T27" fmla="*/ 0 h 52"/>
                <a:gd name="T28" fmla="*/ 0 w 52"/>
                <a:gd name="T29" fmla="*/ 0 h 52"/>
                <a:gd name="T30" fmla="*/ 0 w 52"/>
                <a:gd name="T31" fmla="*/ 0 h 52"/>
                <a:gd name="T32" fmla="*/ 0 w 52"/>
                <a:gd name="T33" fmla="*/ 0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52"/>
                <a:gd name="T53" fmla="*/ 52 w 52"/>
                <a:gd name="T54" fmla="*/ 52 h 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52">
                  <a:moveTo>
                    <a:pt x="27" y="52"/>
                  </a:moveTo>
                  <a:lnTo>
                    <a:pt x="37" y="50"/>
                  </a:lnTo>
                  <a:lnTo>
                    <a:pt x="45" y="45"/>
                  </a:lnTo>
                  <a:lnTo>
                    <a:pt x="50" y="37"/>
                  </a:lnTo>
                  <a:lnTo>
                    <a:pt x="52" y="26"/>
                  </a:lnTo>
                  <a:lnTo>
                    <a:pt x="50" y="16"/>
                  </a:lnTo>
                  <a:lnTo>
                    <a:pt x="45" y="8"/>
                  </a:lnTo>
                  <a:lnTo>
                    <a:pt x="37" y="2"/>
                  </a:lnTo>
                  <a:lnTo>
                    <a:pt x="27" y="0"/>
                  </a:lnTo>
                  <a:lnTo>
                    <a:pt x="17" y="2"/>
                  </a:lnTo>
                  <a:lnTo>
                    <a:pt x="8" y="8"/>
                  </a:lnTo>
                  <a:lnTo>
                    <a:pt x="2" y="16"/>
                  </a:lnTo>
                  <a:lnTo>
                    <a:pt x="0" y="26"/>
                  </a:lnTo>
                  <a:lnTo>
                    <a:pt x="2" y="37"/>
                  </a:lnTo>
                  <a:lnTo>
                    <a:pt x="8" y="45"/>
                  </a:lnTo>
                  <a:lnTo>
                    <a:pt x="17" y="50"/>
                  </a:lnTo>
                  <a:lnTo>
                    <a:pt x="27" y="5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61" name="Freeform 484"/>
            <p:cNvSpPr>
              <a:spLocks/>
            </p:cNvSpPr>
            <p:nvPr/>
          </p:nvSpPr>
          <p:spPr bwMode="auto">
            <a:xfrm>
              <a:off x="3961" y="3278"/>
              <a:ext cx="16" cy="79"/>
            </a:xfrm>
            <a:custGeom>
              <a:avLst/>
              <a:gdLst>
                <a:gd name="T0" fmla="*/ 0 w 148"/>
                <a:gd name="T1" fmla="*/ 0 h 712"/>
                <a:gd name="T2" fmla="*/ 0 w 148"/>
                <a:gd name="T3" fmla="*/ 0 h 712"/>
                <a:gd name="T4" fmla="*/ 0 w 148"/>
                <a:gd name="T5" fmla="*/ 0 h 712"/>
                <a:gd name="T6" fmla="*/ 0 w 148"/>
                <a:gd name="T7" fmla="*/ 0 h 712"/>
                <a:gd name="T8" fmla="*/ 0 w 148"/>
                <a:gd name="T9" fmla="*/ 0 h 712"/>
                <a:gd name="T10" fmla="*/ 0 w 148"/>
                <a:gd name="T11" fmla="*/ 0 h 712"/>
                <a:gd name="T12" fmla="*/ 0 w 148"/>
                <a:gd name="T13" fmla="*/ 0 h 712"/>
                <a:gd name="T14" fmla="*/ 0 w 148"/>
                <a:gd name="T15" fmla="*/ 0 h 712"/>
                <a:gd name="T16" fmla="*/ 0 w 148"/>
                <a:gd name="T17" fmla="*/ 0 h 712"/>
                <a:gd name="T18" fmla="*/ 0 w 148"/>
                <a:gd name="T19" fmla="*/ 0 h 712"/>
                <a:gd name="T20" fmla="*/ 0 w 148"/>
                <a:gd name="T21" fmla="*/ 0 h 712"/>
                <a:gd name="T22" fmla="*/ 0 w 148"/>
                <a:gd name="T23" fmla="*/ 0 h 712"/>
                <a:gd name="T24" fmla="*/ 0 w 148"/>
                <a:gd name="T25" fmla="*/ 0 h 712"/>
                <a:gd name="T26" fmla="*/ 0 w 148"/>
                <a:gd name="T27" fmla="*/ 0 h 712"/>
                <a:gd name="T28" fmla="*/ 0 w 148"/>
                <a:gd name="T29" fmla="*/ 0 h 712"/>
                <a:gd name="T30" fmla="*/ 0 w 148"/>
                <a:gd name="T31" fmla="*/ 0 h 712"/>
                <a:gd name="T32" fmla="*/ 0 w 148"/>
                <a:gd name="T33" fmla="*/ 0 h 712"/>
                <a:gd name="T34" fmla="*/ 0 w 148"/>
                <a:gd name="T35" fmla="*/ 0 h 712"/>
                <a:gd name="T36" fmla="*/ 0 w 148"/>
                <a:gd name="T37" fmla="*/ 0 h 712"/>
                <a:gd name="T38" fmla="*/ 0 w 148"/>
                <a:gd name="T39" fmla="*/ 0 h 712"/>
                <a:gd name="T40" fmla="*/ 0 w 148"/>
                <a:gd name="T41" fmla="*/ 0 h 712"/>
                <a:gd name="T42" fmla="*/ 0 w 148"/>
                <a:gd name="T43" fmla="*/ 0 h 712"/>
                <a:gd name="T44" fmla="*/ 0 w 148"/>
                <a:gd name="T45" fmla="*/ 0 h 712"/>
                <a:gd name="T46" fmla="*/ 0 w 148"/>
                <a:gd name="T47" fmla="*/ 0 h 712"/>
                <a:gd name="T48" fmla="*/ 0 w 148"/>
                <a:gd name="T49" fmla="*/ 0 h 712"/>
                <a:gd name="T50" fmla="*/ 0 w 148"/>
                <a:gd name="T51" fmla="*/ 0 h 71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8"/>
                <a:gd name="T79" fmla="*/ 0 h 712"/>
                <a:gd name="T80" fmla="*/ 148 w 148"/>
                <a:gd name="T81" fmla="*/ 712 h 71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8" h="712">
                  <a:moveTo>
                    <a:pt x="46" y="14"/>
                  </a:moveTo>
                  <a:lnTo>
                    <a:pt x="42" y="29"/>
                  </a:lnTo>
                  <a:lnTo>
                    <a:pt x="32" y="68"/>
                  </a:lnTo>
                  <a:lnTo>
                    <a:pt x="18" y="132"/>
                  </a:lnTo>
                  <a:lnTo>
                    <a:pt x="7" y="217"/>
                  </a:lnTo>
                  <a:lnTo>
                    <a:pt x="0" y="319"/>
                  </a:lnTo>
                  <a:lnTo>
                    <a:pt x="1" y="438"/>
                  </a:lnTo>
                  <a:lnTo>
                    <a:pt x="13" y="570"/>
                  </a:lnTo>
                  <a:lnTo>
                    <a:pt x="41" y="712"/>
                  </a:lnTo>
                  <a:lnTo>
                    <a:pt x="143" y="707"/>
                  </a:lnTo>
                  <a:lnTo>
                    <a:pt x="139" y="685"/>
                  </a:lnTo>
                  <a:lnTo>
                    <a:pt x="128" y="628"/>
                  </a:lnTo>
                  <a:lnTo>
                    <a:pt x="116" y="543"/>
                  </a:lnTo>
                  <a:lnTo>
                    <a:pt x="105" y="439"/>
                  </a:lnTo>
                  <a:lnTo>
                    <a:pt x="99" y="324"/>
                  </a:lnTo>
                  <a:lnTo>
                    <a:pt x="102" y="209"/>
                  </a:lnTo>
                  <a:lnTo>
                    <a:pt x="117" y="100"/>
                  </a:lnTo>
                  <a:lnTo>
                    <a:pt x="148" y="8"/>
                  </a:lnTo>
                  <a:lnTo>
                    <a:pt x="148" y="7"/>
                  </a:lnTo>
                  <a:lnTo>
                    <a:pt x="148" y="5"/>
                  </a:lnTo>
                  <a:lnTo>
                    <a:pt x="146" y="3"/>
                  </a:lnTo>
                  <a:lnTo>
                    <a:pt x="140" y="0"/>
                  </a:lnTo>
                  <a:lnTo>
                    <a:pt x="127" y="0"/>
                  </a:lnTo>
                  <a:lnTo>
                    <a:pt x="109" y="1"/>
                  </a:lnTo>
                  <a:lnTo>
                    <a:pt x="83" y="6"/>
                  </a:lnTo>
                  <a:lnTo>
                    <a:pt x="46" y="1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62" name="Freeform 485"/>
            <p:cNvSpPr>
              <a:spLocks/>
            </p:cNvSpPr>
            <p:nvPr/>
          </p:nvSpPr>
          <p:spPr bwMode="auto">
            <a:xfrm>
              <a:off x="4045" y="3268"/>
              <a:ext cx="23" cy="88"/>
            </a:xfrm>
            <a:custGeom>
              <a:avLst/>
              <a:gdLst>
                <a:gd name="T0" fmla="*/ 0 w 201"/>
                <a:gd name="T1" fmla="*/ 0 h 795"/>
                <a:gd name="T2" fmla="*/ 0 w 201"/>
                <a:gd name="T3" fmla="*/ 0 h 795"/>
                <a:gd name="T4" fmla="*/ 0 w 201"/>
                <a:gd name="T5" fmla="*/ 0 h 795"/>
                <a:gd name="T6" fmla="*/ 0 w 201"/>
                <a:gd name="T7" fmla="*/ 0 h 795"/>
                <a:gd name="T8" fmla="*/ 0 w 201"/>
                <a:gd name="T9" fmla="*/ 0 h 795"/>
                <a:gd name="T10" fmla="*/ 0 w 201"/>
                <a:gd name="T11" fmla="*/ 0 h 795"/>
                <a:gd name="T12" fmla="*/ 0 w 201"/>
                <a:gd name="T13" fmla="*/ 0 h 795"/>
                <a:gd name="T14" fmla="*/ 0 w 201"/>
                <a:gd name="T15" fmla="*/ 0 h 795"/>
                <a:gd name="T16" fmla="*/ 0 w 201"/>
                <a:gd name="T17" fmla="*/ 0 h 795"/>
                <a:gd name="T18" fmla="*/ 0 w 201"/>
                <a:gd name="T19" fmla="*/ 0 h 795"/>
                <a:gd name="T20" fmla="*/ 0 w 201"/>
                <a:gd name="T21" fmla="*/ 0 h 795"/>
                <a:gd name="T22" fmla="*/ 0 w 201"/>
                <a:gd name="T23" fmla="*/ 0 h 795"/>
                <a:gd name="T24" fmla="*/ 0 w 201"/>
                <a:gd name="T25" fmla="*/ 0 h 795"/>
                <a:gd name="T26" fmla="*/ 0 w 201"/>
                <a:gd name="T27" fmla="*/ 0 h 795"/>
                <a:gd name="T28" fmla="*/ 0 w 201"/>
                <a:gd name="T29" fmla="*/ 0 h 795"/>
                <a:gd name="T30" fmla="*/ 0 w 201"/>
                <a:gd name="T31" fmla="*/ 0 h 795"/>
                <a:gd name="T32" fmla="*/ 0 w 201"/>
                <a:gd name="T33" fmla="*/ 0 h 795"/>
                <a:gd name="T34" fmla="*/ 0 w 201"/>
                <a:gd name="T35" fmla="*/ 0 h 795"/>
                <a:gd name="T36" fmla="*/ 0 w 201"/>
                <a:gd name="T37" fmla="*/ 0 h 7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1"/>
                <a:gd name="T58" fmla="*/ 0 h 795"/>
                <a:gd name="T59" fmla="*/ 201 w 201"/>
                <a:gd name="T60" fmla="*/ 795 h 7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1" h="795">
                  <a:moveTo>
                    <a:pt x="201" y="5"/>
                  </a:moveTo>
                  <a:lnTo>
                    <a:pt x="196" y="10"/>
                  </a:lnTo>
                  <a:lnTo>
                    <a:pt x="183" y="31"/>
                  </a:lnTo>
                  <a:lnTo>
                    <a:pt x="165" y="73"/>
                  </a:lnTo>
                  <a:lnTo>
                    <a:pt x="148" y="140"/>
                  </a:lnTo>
                  <a:lnTo>
                    <a:pt x="134" y="240"/>
                  </a:lnTo>
                  <a:lnTo>
                    <a:pt x="127" y="379"/>
                  </a:lnTo>
                  <a:lnTo>
                    <a:pt x="131" y="561"/>
                  </a:lnTo>
                  <a:lnTo>
                    <a:pt x="150" y="795"/>
                  </a:lnTo>
                  <a:lnTo>
                    <a:pt x="37" y="795"/>
                  </a:lnTo>
                  <a:lnTo>
                    <a:pt x="33" y="771"/>
                  </a:lnTo>
                  <a:lnTo>
                    <a:pt x="24" y="707"/>
                  </a:lnTo>
                  <a:lnTo>
                    <a:pt x="13" y="611"/>
                  </a:lnTo>
                  <a:lnTo>
                    <a:pt x="3" y="493"/>
                  </a:lnTo>
                  <a:lnTo>
                    <a:pt x="0" y="363"/>
                  </a:lnTo>
                  <a:lnTo>
                    <a:pt x="7" y="231"/>
                  </a:lnTo>
                  <a:lnTo>
                    <a:pt x="28" y="107"/>
                  </a:lnTo>
                  <a:lnTo>
                    <a:pt x="66" y="0"/>
                  </a:lnTo>
                  <a:lnTo>
                    <a:pt x="201" y="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63" name="Freeform 486"/>
            <p:cNvSpPr>
              <a:spLocks/>
            </p:cNvSpPr>
            <p:nvPr/>
          </p:nvSpPr>
          <p:spPr bwMode="auto">
            <a:xfrm>
              <a:off x="3961" y="3282"/>
              <a:ext cx="15" cy="69"/>
            </a:xfrm>
            <a:custGeom>
              <a:avLst/>
              <a:gdLst>
                <a:gd name="T0" fmla="*/ 0 w 129"/>
                <a:gd name="T1" fmla="*/ 0 h 622"/>
                <a:gd name="T2" fmla="*/ 0 w 129"/>
                <a:gd name="T3" fmla="*/ 0 h 622"/>
                <a:gd name="T4" fmla="*/ 0 w 129"/>
                <a:gd name="T5" fmla="*/ 0 h 622"/>
                <a:gd name="T6" fmla="*/ 0 w 129"/>
                <a:gd name="T7" fmla="*/ 0 h 622"/>
                <a:gd name="T8" fmla="*/ 0 w 129"/>
                <a:gd name="T9" fmla="*/ 0 h 622"/>
                <a:gd name="T10" fmla="*/ 0 w 129"/>
                <a:gd name="T11" fmla="*/ 0 h 622"/>
                <a:gd name="T12" fmla="*/ 0 w 129"/>
                <a:gd name="T13" fmla="*/ 0 h 622"/>
                <a:gd name="T14" fmla="*/ 0 w 129"/>
                <a:gd name="T15" fmla="*/ 0 h 622"/>
                <a:gd name="T16" fmla="*/ 0 w 129"/>
                <a:gd name="T17" fmla="*/ 0 h 622"/>
                <a:gd name="T18" fmla="*/ 0 w 129"/>
                <a:gd name="T19" fmla="*/ 0 h 622"/>
                <a:gd name="T20" fmla="*/ 0 w 129"/>
                <a:gd name="T21" fmla="*/ 0 h 622"/>
                <a:gd name="T22" fmla="*/ 0 w 129"/>
                <a:gd name="T23" fmla="*/ 0 h 622"/>
                <a:gd name="T24" fmla="*/ 0 w 129"/>
                <a:gd name="T25" fmla="*/ 0 h 622"/>
                <a:gd name="T26" fmla="*/ 0 w 129"/>
                <a:gd name="T27" fmla="*/ 0 h 622"/>
                <a:gd name="T28" fmla="*/ 0 w 129"/>
                <a:gd name="T29" fmla="*/ 0 h 622"/>
                <a:gd name="T30" fmla="*/ 0 w 129"/>
                <a:gd name="T31" fmla="*/ 0 h 622"/>
                <a:gd name="T32" fmla="*/ 0 w 129"/>
                <a:gd name="T33" fmla="*/ 0 h 622"/>
                <a:gd name="T34" fmla="*/ 0 w 129"/>
                <a:gd name="T35" fmla="*/ 0 h 622"/>
                <a:gd name="T36" fmla="*/ 0 w 129"/>
                <a:gd name="T37" fmla="*/ 0 h 622"/>
                <a:gd name="T38" fmla="*/ 0 w 129"/>
                <a:gd name="T39" fmla="*/ 0 h 622"/>
                <a:gd name="T40" fmla="*/ 0 w 129"/>
                <a:gd name="T41" fmla="*/ 0 h 622"/>
                <a:gd name="T42" fmla="*/ 0 w 129"/>
                <a:gd name="T43" fmla="*/ 0 h 622"/>
                <a:gd name="T44" fmla="*/ 0 w 129"/>
                <a:gd name="T45" fmla="*/ 0 h 622"/>
                <a:gd name="T46" fmla="*/ 0 w 129"/>
                <a:gd name="T47" fmla="*/ 0 h 622"/>
                <a:gd name="T48" fmla="*/ 0 w 129"/>
                <a:gd name="T49" fmla="*/ 0 h 622"/>
                <a:gd name="T50" fmla="*/ 0 w 129"/>
                <a:gd name="T51" fmla="*/ 0 h 6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9"/>
                <a:gd name="T79" fmla="*/ 0 h 622"/>
                <a:gd name="T80" fmla="*/ 129 w 129"/>
                <a:gd name="T81" fmla="*/ 622 h 62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9" h="622">
                  <a:moveTo>
                    <a:pt x="41" y="12"/>
                  </a:moveTo>
                  <a:lnTo>
                    <a:pt x="37" y="24"/>
                  </a:lnTo>
                  <a:lnTo>
                    <a:pt x="29" y="59"/>
                  </a:lnTo>
                  <a:lnTo>
                    <a:pt x="18" y="115"/>
                  </a:lnTo>
                  <a:lnTo>
                    <a:pt x="6" y="189"/>
                  </a:lnTo>
                  <a:lnTo>
                    <a:pt x="0" y="279"/>
                  </a:lnTo>
                  <a:lnTo>
                    <a:pt x="1" y="382"/>
                  </a:lnTo>
                  <a:lnTo>
                    <a:pt x="11" y="497"/>
                  </a:lnTo>
                  <a:lnTo>
                    <a:pt x="36" y="622"/>
                  </a:lnTo>
                  <a:lnTo>
                    <a:pt x="124" y="617"/>
                  </a:lnTo>
                  <a:lnTo>
                    <a:pt x="120" y="598"/>
                  </a:lnTo>
                  <a:lnTo>
                    <a:pt x="112" y="548"/>
                  </a:lnTo>
                  <a:lnTo>
                    <a:pt x="101" y="473"/>
                  </a:lnTo>
                  <a:lnTo>
                    <a:pt x="92" y="382"/>
                  </a:lnTo>
                  <a:lnTo>
                    <a:pt x="87" y="282"/>
                  </a:lnTo>
                  <a:lnTo>
                    <a:pt x="89" y="182"/>
                  </a:lnTo>
                  <a:lnTo>
                    <a:pt x="102" y="87"/>
                  </a:lnTo>
                  <a:lnTo>
                    <a:pt x="129" y="7"/>
                  </a:lnTo>
                  <a:lnTo>
                    <a:pt x="129" y="6"/>
                  </a:lnTo>
                  <a:lnTo>
                    <a:pt x="129" y="4"/>
                  </a:lnTo>
                  <a:lnTo>
                    <a:pt x="127" y="2"/>
                  </a:lnTo>
                  <a:lnTo>
                    <a:pt x="122" y="0"/>
                  </a:lnTo>
                  <a:lnTo>
                    <a:pt x="112" y="0"/>
                  </a:lnTo>
                  <a:lnTo>
                    <a:pt x="96" y="1"/>
                  </a:lnTo>
                  <a:lnTo>
                    <a:pt x="72" y="5"/>
                  </a:lnTo>
                  <a:lnTo>
                    <a:pt x="41" y="1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64" name="Freeform 487"/>
            <p:cNvSpPr>
              <a:spLocks/>
            </p:cNvSpPr>
            <p:nvPr/>
          </p:nvSpPr>
          <p:spPr bwMode="auto">
            <a:xfrm>
              <a:off x="3962" y="3287"/>
              <a:ext cx="12" cy="59"/>
            </a:xfrm>
            <a:custGeom>
              <a:avLst/>
              <a:gdLst>
                <a:gd name="T0" fmla="*/ 0 w 110"/>
                <a:gd name="T1" fmla="*/ 0 h 531"/>
                <a:gd name="T2" fmla="*/ 0 w 110"/>
                <a:gd name="T3" fmla="*/ 0 h 531"/>
                <a:gd name="T4" fmla="*/ 0 w 110"/>
                <a:gd name="T5" fmla="*/ 0 h 531"/>
                <a:gd name="T6" fmla="*/ 0 w 110"/>
                <a:gd name="T7" fmla="*/ 0 h 531"/>
                <a:gd name="T8" fmla="*/ 0 w 110"/>
                <a:gd name="T9" fmla="*/ 0 h 531"/>
                <a:gd name="T10" fmla="*/ 0 w 110"/>
                <a:gd name="T11" fmla="*/ 0 h 531"/>
                <a:gd name="T12" fmla="*/ 0 w 110"/>
                <a:gd name="T13" fmla="*/ 0 h 531"/>
                <a:gd name="T14" fmla="*/ 0 w 110"/>
                <a:gd name="T15" fmla="*/ 0 h 531"/>
                <a:gd name="T16" fmla="*/ 0 w 110"/>
                <a:gd name="T17" fmla="*/ 0 h 531"/>
                <a:gd name="T18" fmla="*/ 0 w 110"/>
                <a:gd name="T19" fmla="*/ 0 h 531"/>
                <a:gd name="T20" fmla="*/ 0 w 110"/>
                <a:gd name="T21" fmla="*/ 0 h 531"/>
                <a:gd name="T22" fmla="*/ 0 w 110"/>
                <a:gd name="T23" fmla="*/ 0 h 531"/>
                <a:gd name="T24" fmla="*/ 0 w 110"/>
                <a:gd name="T25" fmla="*/ 0 h 531"/>
                <a:gd name="T26" fmla="*/ 0 w 110"/>
                <a:gd name="T27" fmla="*/ 0 h 531"/>
                <a:gd name="T28" fmla="*/ 0 w 110"/>
                <a:gd name="T29" fmla="*/ 0 h 531"/>
                <a:gd name="T30" fmla="*/ 0 w 110"/>
                <a:gd name="T31" fmla="*/ 0 h 531"/>
                <a:gd name="T32" fmla="*/ 0 w 110"/>
                <a:gd name="T33" fmla="*/ 0 h 531"/>
                <a:gd name="T34" fmla="*/ 0 w 110"/>
                <a:gd name="T35" fmla="*/ 0 h 531"/>
                <a:gd name="T36" fmla="*/ 0 w 110"/>
                <a:gd name="T37" fmla="*/ 0 h 531"/>
                <a:gd name="T38" fmla="*/ 0 w 110"/>
                <a:gd name="T39" fmla="*/ 0 h 531"/>
                <a:gd name="T40" fmla="*/ 0 w 110"/>
                <a:gd name="T41" fmla="*/ 0 h 531"/>
                <a:gd name="T42" fmla="*/ 0 w 110"/>
                <a:gd name="T43" fmla="*/ 0 h 531"/>
                <a:gd name="T44" fmla="*/ 0 w 110"/>
                <a:gd name="T45" fmla="*/ 0 h 531"/>
                <a:gd name="T46" fmla="*/ 0 w 110"/>
                <a:gd name="T47" fmla="*/ 0 h 531"/>
                <a:gd name="T48" fmla="*/ 0 w 110"/>
                <a:gd name="T49" fmla="*/ 0 h 531"/>
                <a:gd name="T50" fmla="*/ 0 w 110"/>
                <a:gd name="T51" fmla="*/ 0 h 5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0"/>
                <a:gd name="T79" fmla="*/ 0 h 531"/>
                <a:gd name="T80" fmla="*/ 110 w 110"/>
                <a:gd name="T81" fmla="*/ 531 h 5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0" h="531">
                  <a:moveTo>
                    <a:pt x="35" y="10"/>
                  </a:moveTo>
                  <a:lnTo>
                    <a:pt x="32" y="20"/>
                  </a:lnTo>
                  <a:lnTo>
                    <a:pt x="24" y="50"/>
                  </a:lnTo>
                  <a:lnTo>
                    <a:pt x="15" y="98"/>
                  </a:lnTo>
                  <a:lnTo>
                    <a:pt x="5" y="160"/>
                  </a:lnTo>
                  <a:lnTo>
                    <a:pt x="0" y="237"/>
                  </a:lnTo>
                  <a:lnTo>
                    <a:pt x="1" y="326"/>
                  </a:lnTo>
                  <a:lnTo>
                    <a:pt x="10" y="424"/>
                  </a:lnTo>
                  <a:lnTo>
                    <a:pt x="31" y="531"/>
                  </a:lnTo>
                  <a:lnTo>
                    <a:pt x="106" y="525"/>
                  </a:lnTo>
                  <a:lnTo>
                    <a:pt x="103" y="510"/>
                  </a:lnTo>
                  <a:lnTo>
                    <a:pt x="96" y="467"/>
                  </a:lnTo>
                  <a:lnTo>
                    <a:pt x="87" y="404"/>
                  </a:lnTo>
                  <a:lnTo>
                    <a:pt x="79" y="326"/>
                  </a:lnTo>
                  <a:lnTo>
                    <a:pt x="74" y="241"/>
                  </a:lnTo>
                  <a:lnTo>
                    <a:pt x="76" y="155"/>
                  </a:lnTo>
                  <a:lnTo>
                    <a:pt x="87" y="74"/>
                  </a:lnTo>
                  <a:lnTo>
                    <a:pt x="110" y="6"/>
                  </a:lnTo>
                  <a:lnTo>
                    <a:pt x="110" y="5"/>
                  </a:lnTo>
                  <a:lnTo>
                    <a:pt x="110" y="4"/>
                  </a:lnTo>
                  <a:lnTo>
                    <a:pt x="108" y="2"/>
                  </a:lnTo>
                  <a:lnTo>
                    <a:pt x="104" y="0"/>
                  </a:lnTo>
                  <a:lnTo>
                    <a:pt x="95" y="0"/>
                  </a:lnTo>
                  <a:lnTo>
                    <a:pt x="82" y="1"/>
                  </a:lnTo>
                  <a:lnTo>
                    <a:pt x="62" y="4"/>
                  </a:lnTo>
                  <a:lnTo>
                    <a:pt x="35" y="1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65" name="Freeform 488"/>
            <p:cNvSpPr>
              <a:spLocks/>
            </p:cNvSpPr>
            <p:nvPr/>
          </p:nvSpPr>
          <p:spPr bwMode="auto">
            <a:xfrm>
              <a:off x="3963" y="3292"/>
              <a:ext cx="10" cy="48"/>
            </a:xfrm>
            <a:custGeom>
              <a:avLst/>
              <a:gdLst>
                <a:gd name="T0" fmla="*/ 0 w 92"/>
                <a:gd name="T1" fmla="*/ 0 h 438"/>
                <a:gd name="T2" fmla="*/ 0 w 92"/>
                <a:gd name="T3" fmla="*/ 0 h 438"/>
                <a:gd name="T4" fmla="*/ 0 w 92"/>
                <a:gd name="T5" fmla="*/ 0 h 438"/>
                <a:gd name="T6" fmla="*/ 0 w 92"/>
                <a:gd name="T7" fmla="*/ 0 h 438"/>
                <a:gd name="T8" fmla="*/ 0 w 92"/>
                <a:gd name="T9" fmla="*/ 0 h 438"/>
                <a:gd name="T10" fmla="*/ 0 w 92"/>
                <a:gd name="T11" fmla="*/ 0 h 438"/>
                <a:gd name="T12" fmla="*/ 0 w 92"/>
                <a:gd name="T13" fmla="*/ 0 h 438"/>
                <a:gd name="T14" fmla="*/ 0 w 92"/>
                <a:gd name="T15" fmla="*/ 0 h 438"/>
                <a:gd name="T16" fmla="*/ 0 w 92"/>
                <a:gd name="T17" fmla="*/ 0 h 438"/>
                <a:gd name="T18" fmla="*/ 0 w 92"/>
                <a:gd name="T19" fmla="*/ 0 h 438"/>
                <a:gd name="T20" fmla="*/ 0 w 92"/>
                <a:gd name="T21" fmla="*/ 0 h 438"/>
                <a:gd name="T22" fmla="*/ 0 w 92"/>
                <a:gd name="T23" fmla="*/ 0 h 438"/>
                <a:gd name="T24" fmla="*/ 0 w 92"/>
                <a:gd name="T25" fmla="*/ 0 h 438"/>
                <a:gd name="T26" fmla="*/ 0 w 92"/>
                <a:gd name="T27" fmla="*/ 0 h 438"/>
                <a:gd name="T28" fmla="*/ 0 w 92"/>
                <a:gd name="T29" fmla="*/ 0 h 438"/>
                <a:gd name="T30" fmla="*/ 0 w 92"/>
                <a:gd name="T31" fmla="*/ 0 h 438"/>
                <a:gd name="T32" fmla="*/ 0 w 92"/>
                <a:gd name="T33" fmla="*/ 0 h 438"/>
                <a:gd name="T34" fmla="*/ 0 w 92"/>
                <a:gd name="T35" fmla="*/ 0 h 438"/>
                <a:gd name="T36" fmla="*/ 0 w 92"/>
                <a:gd name="T37" fmla="*/ 0 h 438"/>
                <a:gd name="T38" fmla="*/ 0 w 92"/>
                <a:gd name="T39" fmla="*/ 0 h 438"/>
                <a:gd name="T40" fmla="*/ 0 w 92"/>
                <a:gd name="T41" fmla="*/ 0 h 438"/>
                <a:gd name="T42" fmla="*/ 0 w 92"/>
                <a:gd name="T43" fmla="*/ 0 h 438"/>
                <a:gd name="T44" fmla="*/ 0 w 92"/>
                <a:gd name="T45" fmla="*/ 0 h 438"/>
                <a:gd name="T46" fmla="*/ 0 w 92"/>
                <a:gd name="T47" fmla="*/ 0 h 438"/>
                <a:gd name="T48" fmla="*/ 0 w 92"/>
                <a:gd name="T49" fmla="*/ 0 h 438"/>
                <a:gd name="T50" fmla="*/ 0 w 92"/>
                <a:gd name="T51" fmla="*/ 0 h 4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2"/>
                <a:gd name="T79" fmla="*/ 0 h 438"/>
                <a:gd name="T80" fmla="*/ 92 w 92"/>
                <a:gd name="T81" fmla="*/ 438 h 43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2" h="438">
                  <a:moveTo>
                    <a:pt x="29" y="8"/>
                  </a:moveTo>
                  <a:lnTo>
                    <a:pt x="26" y="16"/>
                  </a:lnTo>
                  <a:lnTo>
                    <a:pt x="20" y="42"/>
                  </a:lnTo>
                  <a:lnTo>
                    <a:pt x="12" y="81"/>
                  </a:lnTo>
                  <a:lnTo>
                    <a:pt x="4" y="133"/>
                  </a:lnTo>
                  <a:lnTo>
                    <a:pt x="0" y="196"/>
                  </a:lnTo>
                  <a:lnTo>
                    <a:pt x="0" y="270"/>
                  </a:lnTo>
                  <a:lnTo>
                    <a:pt x="9" y="351"/>
                  </a:lnTo>
                  <a:lnTo>
                    <a:pt x="25" y="438"/>
                  </a:lnTo>
                  <a:lnTo>
                    <a:pt x="88" y="435"/>
                  </a:lnTo>
                  <a:lnTo>
                    <a:pt x="85" y="422"/>
                  </a:lnTo>
                  <a:lnTo>
                    <a:pt x="79" y="386"/>
                  </a:lnTo>
                  <a:lnTo>
                    <a:pt x="72" y="334"/>
                  </a:lnTo>
                  <a:lnTo>
                    <a:pt x="65" y="270"/>
                  </a:lnTo>
                  <a:lnTo>
                    <a:pt x="61" y="199"/>
                  </a:lnTo>
                  <a:lnTo>
                    <a:pt x="63" y="129"/>
                  </a:lnTo>
                  <a:lnTo>
                    <a:pt x="73" y="61"/>
                  </a:lnTo>
                  <a:lnTo>
                    <a:pt x="92" y="5"/>
                  </a:lnTo>
                  <a:lnTo>
                    <a:pt x="92" y="4"/>
                  </a:lnTo>
                  <a:lnTo>
                    <a:pt x="92" y="3"/>
                  </a:lnTo>
                  <a:lnTo>
                    <a:pt x="90" y="1"/>
                  </a:lnTo>
                  <a:lnTo>
                    <a:pt x="87" y="0"/>
                  </a:lnTo>
                  <a:lnTo>
                    <a:pt x="80" y="0"/>
                  </a:lnTo>
                  <a:lnTo>
                    <a:pt x="68" y="0"/>
                  </a:lnTo>
                  <a:lnTo>
                    <a:pt x="51" y="3"/>
                  </a:lnTo>
                  <a:lnTo>
                    <a:pt x="29" y="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66" name="Freeform 489"/>
            <p:cNvSpPr>
              <a:spLocks/>
            </p:cNvSpPr>
            <p:nvPr/>
          </p:nvSpPr>
          <p:spPr bwMode="auto">
            <a:xfrm>
              <a:off x="3963" y="3296"/>
              <a:ext cx="8" cy="39"/>
            </a:xfrm>
            <a:custGeom>
              <a:avLst/>
              <a:gdLst>
                <a:gd name="T0" fmla="*/ 0 w 73"/>
                <a:gd name="T1" fmla="*/ 0 h 347"/>
                <a:gd name="T2" fmla="*/ 0 w 73"/>
                <a:gd name="T3" fmla="*/ 0 h 347"/>
                <a:gd name="T4" fmla="*/ 0 w 73"/>
                <a:gd name="T5" fmla="*/ 0 h 347"/>
                <a:gd name="T6" fmla="*/ 0 w 73"/>
                <a:gd name="T7" fmla="*/ 0 h 347"/>
                <a:gd name="T8" fmla="*/ 0 w 73"/>
                <a:gd name="T9" fmla="*/ 0 h 347"/>
                <a:gd name="T10" fmla="*/ 0 w 73"/>
                <a:gd name="T11" fmla="*/ 0 h 347"/>
                <a:gd name="T12" fmla="*/ 0 w 73"/>
                <a:gd name="T13" fmla="*/ 0 h 347"/>
                <a:gd name="T14" fmla="*/ 0 w 73"/>
                <a:gd name="T15" fmla="*/ 0 h 347"/>
                <a:gd name="T16" fmla="*/ 0 w 73"/>
                <a:gd name="T17" fmla="*/ 0 h 347"/>
                <a:gd name="T18" fmla="*/ 0 w 73"/>
                <a:gd name="T19" fmla="*/ 0 h 347"/>
                <a:gd name="T20" fmla="*/ 0 w 73"/>
                <a:gd name="T21" fmla="*/ 0 h 347"/>
                <a:gd name="T22" fmla="*/ 0 w 73"/>
                <a:gd name="T23" fmla="*/ 0 h 347"/>
                <a:gd name="T24" fmla="*/ 0 w 73"/>
                <a:gd name="T25" fmla="*/ 0 h 347"/>
                <a:gd name="T26" fmla="*/ 0 w 73"/>
                <a:gd name="T27" fmla="*/ 0 h 347"/>
                <a:gd name="T28" fmla="*/ 0 w 73"/>
                <a:gd name="T29" fmla="*/ 0 h 347"/>
                <a:gd name="T30" fmla="*/ 0 w 73"/>
                <a:gd name="T31" fmla="*/ 0 h 347"/>
                <a:gd name="T32" fmla="*/ 0 w 73"/>
                <a:gd name="T33" fmla="*/ 0 h 347"/>
                <a:gd name="T34" fmla="*/ 0 w 73"/>
                <a:gd name="T35" fmla="*/ 0 h 347"/>
                <a:gd name="T36" fmla="*/ 0 w 73"/>
                <a:gd name="T37" fmla="*/ 0 h 347"/>
                <a:gd name="T38" fmla="*/ 0 w 73"/>
                <a:gd name="T39" fmla="*/ 0 h 347"/>
                <a:gd name="T40" fmla="*/ 0 w 73"/>
                <a:gd name="T41" fmla="*/ 0 h 347"/>
                <a:gd name="T42" fmla="*/ 0 w 73"/>
                <a:gd name="T43" fmla="*/ 0 h 347"/>
                <a:gd name="T44" fmla="*/ 0 w 73"/>
                <a:gd name="T45" fmla="*/ 0 h 347"/>
                <a:gd name="T46" fmla="*/ 0 w 73"/>
                <a:gd name="T47" fmla="*/ 0 h 347"/>
                <a:gd name="T48" fmla="*/ 0 w 73"/>
                <a:gd name="T49" fmla="*/ 0 h 347"/>
                <a:gd name="T50" fmla="*/ 0 w 73"/>
                <a:gd name="T51" fmla="*/ 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3"/>
                <a:gd name="T79" fmla="*/ 0 h 347"/>
                <a:gd name="T80" fmla="*/ 73 w 73"/>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3" h="347">
                  <a:moveTo>
                    <a:pt x="23" y="7"/>
                  </a:moveTo>
                  <a:lnTo>
                    <a:pt x="21" y="14"/>
                  </a:lnTo>
                  <a:lnTo>
                    <a:pt x="16" y="33"/>
                  </a:lnTo>
                  <a:lnTo>
                    <a:pt x="10" y="64"/>
                  </a:lnTo>
                  <a:lnTo>
                    <a:pt x="4" y="105"/>
                  </a:lnTo>
                  <a:lnTo>
                    <a:pt x="0" y="155"/>
                  </a:lnTo>
                  <a:lnTo>
                    <a:pt x="0" y="213"/>
                  </a:lnTo>
                  <a:lnTo>
                    <a:pt x="7" y="278"/>
                  </a:lnTo>
                  <a:lnTo>
                    <a:pt x="20" y="347"/>
                  </a:lnTo>
                  <a:lnTo>
                    <a:pt x="70" y="344"/>
                  </a:lnTo>
                  <a:lnTo>
                    <a:pt x="68" y="334"/>
                  </a:lnTo>
                  <a:lnTo>
                    <a:pt x="63" y="305"/>
                  </a:lnTo>
                  <a:lnTo>
                    <a:pt x="56" y="265"/>
                  </a:lnTo>
                  <a:lnTo>
                    <a:pt x="51" y="213"/>
                  </a:lnTo>
                  <a:lnTo>
                    <a:pt x="48" y="158"/>
                  </a:lnTo>
                  <a:lnTo>
                    <a:pt x="50" y="101"/>
                  </a:lnTo>
                  <a:lnTo>
                    <a:pt x="57" y="49"/>
                  </a:lnTo>
                  <a:lnTo>
                    <a:pt x="73" y="4"/>
                  </a:lnTo>
                  <a:lnTo>
                    <a:pt x="73" y="2"/>
                  </a:lnTo>
                  <a:lnTo>
                    <a:pt x="72" y="1"/>
                  </a:lnTo>
                  <a:lnTo>
                    <a:pt x="69" y="0"/>
                  </a:lnTo>
                  <a:lnTo>
                    <a:pt x="63" y="0"/>
                  </a:lnTo>
                  <a:lnTo>
                    <a:pt x="53" y="1"/>
                  </a:lnTo>
                  <a:lnTo>
                    <a:pt x="41" y="3"/>
                  </a:lnTo>
                  <a:lnTo>
                    <a:pt x="23" y="7"/>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67" name="Freeform 490"/>
            <p:cNvSpPr>
              <a:spLocks/>
            </p:cNvSpPr>
            <p:nvPr/>
          </p:nvSpPr>
          <p:spPr bwMode="auto">
            <a:xfrm>
              <a:off x="3964" y="3301"/>
              <a:ext cx="6" cy="28"/>
            </a:xfrm>
            <a:custGeom>
              <a:avLst/>
              <a:gdLst>
                <a:gd name="T0" fmla="*/ 0 w 52"/>
                <a:gd name="T1" fmla="*/ 0 h 256"/>
                <a:gd name="T2" fmla="*/ 0 w 52"/>
                <a:gd name="T3" fmla="*/ 0 h 256"/>
                <a:gd name="T4" fmla="*/ 0 w 52"/>
                <a:gd name="T5" fmla="*/ 0 h 256"/>
                <a:gd name="T6" fmla="*/ 0 w 52"/>
                <a:gd name="T7" fmla="*/ 0 h 256"/>
                <a:gd name="T8" fmla="*/ 0 w 52"/>
                <a:gd name="T9" fmla="*/ 0 h 256"/>
                <a:gd name="T10" fmla="*/ 0 w 52"/>
                <a:gd name="T11" fmla="*/ 0 h 256"/>
                <a:gd name="T12" fmla="*/ 0 w 52"/>
                <a:gd name="T13" fmla="*/ 0 h 256"/>
                <a:gd name="T14" fmla="*/ 0 w 52"/>
                <a:gd name="T15" fmla="*/ 0 h 256"/>
                <a:gd name="T16" fmla="*/ 0 w 52"/>
                <a:gd name="T17" fmla="*/ 0 h 256"/>
                <a:gd name="T18" fmla="*/ 0 w 52"/>
                <a:gd name="T19" fmla="*/ 0 h 256"/>
                <a:gd name="T20" fmla="*/ 0 w 52"/>
                <a:gd name="T21" fmla="*/ 0 h 256"/>
                <a:gd name="T22" fmla="*/ 0 w 52"/>
                <a:gd name="T23" fmla="*/ 0 h 256"/>
                <a:gd name="T24" fmla="*/ 0 w 52"/>
                <a:gd name="T25" fmla="*/ 0 h 256"/>
                <a:gd name="T26" fmla="*/ 0 w 52"/>
                <a:gd name="T27" fmla="*/ 0 h 256"/>
                <a:gd name="T28" fmla="*/ 0 w 52"/>
                <a:gd name="T29" fmla="*/ 0 h 256"/>
                <a:gd name="T30" fmla="*/ 0 w 52"/>
                <a:gd name="T31" fmla="*/ 0 h 256"/>
                <a:gd name="T32" fmla="*/ 0 w 52"/>
                <a:gd name="T33" fmla="*/ 0 h 256"/>
                <a:gd name="T34" fmla="*/ 0 w 52"/>
                <a:gd name="T35" fmla="*/ 0 h 256"/>
                <a:gd name="T36" fmla="*/ 0 w 52"/>
                <a:gd name="T37" fmla="*/ 0 h 256"/>
                <a:gd name="T38" fmla="*/ 0 w 52"/>
                <a:gd name="T39" fmla="*/ 0 h 256"/>
                <a:gd name="T40" fmla="*/ 0 w 52"/>
                <a:gd name="T41" fmla="*/ 0 h 256"/>
                <a:gd name="T42" fmla="*/ 0 w 52"/>
                <a:gd name="T43" fmla="*/ 0 h 256"/>
                <a:gd name="T44" fmla="*/ 0 w 52"/>
                <a:gd name="T45" fmla="*/ 0 h 256"/>
                <a:gd name="T46" fmla="*/ 0 w 52"/>
                <a:gd name="T47" fmla="*/ 0 h 256"/>
                <a:gd name="T48" fmla="*/ 0 w 52"/>
                <a:gd name="T49" fmla="*/ 0 h 256"/>
                <a:gd name="T50" fmla="*/ 0 w 52"/>
                <a:gd name="T51" fmla="*/ 0 h 2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2"/>
                <a:gd name="T79" fmla="*/ 0 h 256"/>
                <a:gd name="T80" fmla="*/ 52 w 52"/>
                <a:gd name="T81" fmla="*/ 256 h 2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2" h="256">
                  <a:moveTo>
                    <a:pt x="16" y="5"/>
                  </a:moveTo>
                  <a:lnTo>
                    <a:pt x="15" y="10"/>
                  </a:lnTo>
                  <a:lnTo>
                    <a:pt x="11" y="24"/>
                  </a:lnTo>
                  <a:lnTo>
                    <a:pt x="6" y="47"/>
                  </a:lnTo>
                  <a:lnTo>
                    <a:pt x="2" y="77"/>
                  </a:lnTo>
                  <a:lnTo>
                    <a:pt x="0" y="115"/>
                  </a:lnTo>
                  <a:lnTo>
                    <a:pt x="0" y="157"/>
                  </a:lnTo>
                  <a:lnTo>
                    <a:pt x="4" y="205"/>
                  </a:lnTo>
                  <a:lnTo>
                    <a:pt x="14" y="256"/>
                  </a:lnTo>
                  <a:lnTo>
                    <a:pt x="50" y="254"/>
                  </a:lnTo>
                  <a:lnTo>
                    <a:pt x="49" y="247"/>
                  </a:lnTo>
                  <a:lnTo>
                    <a:pt x="45" y="226"/>
                  </a:lnTo>
                  <a:lnTo>
                    <a:pt x="41" y="195"/>
                  </a:lnTo>
                  <a:lnTo>
                    <a:pt x="37" y="157"/>
                  </a:lnTo>
                  <a:lnTo>
                    <a:pt x="35" y="116"/>
                  </a:lnTo>
                  <a:lnTo>
                    <a:pt x="36" y="74"/>
                  </a:lnTo>
                  <a:lnTo>
                    <a:pt x="41" y="35"/>
                  </a:lnTo>
                  <a:lnTo>
                    <a:pt x="52" y="3"/>
                  </a:lnTo>
                  <a:lnTo>
                    <a:pt x="52" y="2"/>
                  </a:lnTo>
                  <a:lnTo>
                    <a:pt x="51" y="1"/>
                  </a:lnTo>
                  <a:lnTo>
                    <a:pt x="49" y="0"/>
                  </a:lnTo>
                  <a:lnTo>
                    <a:pt x="45" y="0"/>
                  </a:lnTo>
                  <a:lnTo>
                    <a:pt x="39" y="0"/>
                  </a:lnTo>
                  <a:lnTo>
                    <a:pt x="29" y="2"/>
                  </a:lnTo>
                  <a:lnTo>
                    <a:pt x="16" y="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68" name="Freeform 491"/>
            <p:cNvSpPr>
              <a:spLocks/>
            </p:cNvSpPr>
            <p:nvPr/>
          </p:nvSpPr>
          <p:spPr bwMode="auto">
            <a:xfrm>
              <a:off x="4046" y="3273"/>
              <a:ext cx="20" cy="77"/>
            </a:xfrm>
            <a:custGeom>
              <a:avLst/>
              <a:gdLst>
                <a:gd name="T0" fmla="*/ 0 w 176"/>
                <a:gd name="T1" fmla="*/ 0 h 693"/>
                <a:gd name="T2" fmla="*/ 0 w 176"/>
                <a:gd name="T3" fmla="*/ 0 h 693"/>
                <a:gd name="T4" fmla="*/ 0 w 176"/>
                <a:gd name="T5" fmla="*/ 0 h 693"/>
                <a:gd name="T6" fmla="*/ 0 w 176"/>
                <a:gd name="T7" fmla="*/ 0 h 693"/>
                <a:gd name="T8" fmla="*/ 0 w 176"/>
                <a:gd name="T9" fmla="*/ 0 h 693"/>
                <a:gd name="T10" fmla="*/ 0 w 176"/>
                <a:gd name="T11" fmla="*/ 0 h 693"/>
                <a:gd name="T12" fmla="*/ 0 w 176"/>
                <a:gd name="T13" fmla="*/ 0 h 693"/>
                <a:gd name="T14" fmla="*/ 0 w 176"/>
                <a:gd name="T15" fmla="*/ 0 h 693"/>
                <a:gd name="T16" fmla="*/ 0 w 176"/>
                <a:gd name="T17" fmla="*/ 0 h 693"/>
                <a:gd name="T18" fmla="*/ 0 w 176"/>
                <a:gd name="T19" fmla="*/ 0 h 693"/>
                <a:gd name="T20" fmla="*/ 0 w 176"/>
                <a:gd name="T21" fmla="*/ 0 h 693"/>
                <a:gd name="T22" fmla="*/ 0 w 176"/>
                <a:gd name="T23" fmla="*/ 0 h 693"/>
                <a:gd name="T24" fmla="*/ 0 w 176"/>
                <a:gd name="T25" fmla="*/ 0 h 693"/>
                <a:gd name="T26" fmla="*/ 0 w 176"/>
                <a:gd name="T27" fmla="*/ 0 h 693"/>
                <a:gd name="T28" fmla="*/ 0 w 176"/>
                <a:gd name="T29" fmla="*/ 0 h 693"/>
                <a:gd name="T30" fmla="*/ 0 w 176"/>
                <a:gd name="T31" fmla="*/ 0 h 693"/>
                <a:gd name="T32" fmla="*/ 0 w 176"/>
                <a:gd name="T33" fmla="*/ 0 h 693"/>
                <a:gd name="T34" fmla="*/ 0 w 176"/>
                <a:gd name="T35" fmla="*/ 0 h 693"/>
                <a:gd name="T36" fmla="*/ 0 w 176"/>
                <a:gd name="T37" fmla="*/ 0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6"/>
                <a:gd name="T58" fmla="*/ 0 h 693"/>
                <a:gd name="T59" fmla="*/ 176 w 176"/>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6" h="693">
                  <a:moveTo>
                    <a:pt x="176" y="5"/>
                  </a:moveTo>
                  <a:lnTo>
                    <a:pt x="172" y="10"/>
                  </a:lnTo>
                  <a:lnTo>
                    <a:pt x="159" y="28"/>
                  </a:lnTo>
                  <a:lnTo>
                    <a:pt x="144" y="63"/>
                  </a:lnTo>
                  <a:lnTo>
                    <a:pt x="129" y="123"/>
                  </a:lnTo>
                  <a:lnTo>
                    <a:pt x="117" y="210"/>
                  </a:lnTo>
                  <a:lnTo>
                    <a:pt x="110" y="331"/>
                  </a:lnTo>
                  <a:lnTo>
                    <a:pt x="115" y="490"/>
                  </a:lnTo>
                  <a:lnTo>
                    <a:pt x="131" y="693"/>
                  </a:lnTo>
                  <a:lnTo>
                    <a:pt x="32" y="693"/>
                  </a:lnTo>
                  <a:lnTo>
                    <a:pt x="29" y="673"/>
                  </a:lnTo>
                  <a:lnTo>
                    <a:pt x="20" y="617"/>
                  </a:lnTo>
                  <a:lnTo>
                    <a:pt x="11" y="533"/>
                  </a:lnTo>
                  <a:lnTo>
                    <a:pt x="3" y="430"/>
                  </a:lnTo>
                  <a:lnTo>
                    <a:pt x="0" y="317"/>
                  </a:lnTo>
                  <a:lnTo>
                    <a:pt x="6" y="202"/>
                  </a:lnTo>
                  <a:lnTo>
                    <a:pt x="23" y="93"/>
                  </a:lnTo>
                  <a:lnTo>
                    <a:pt x="57" y="0"/>
                  </a:lnTo>
                  <a:lnTo>
                    <a:pt x="176" y="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69" name="Freeform 492"/>
            <p:cNvSpPr>
              <a:spLocks/>
            </p:cNvSpPr>
            <p:nvPr/>
          </p:nvSpPr>
          <p:spPr bwMode="auto">
            <a:xfrm>
              <a:off x="4047" y="3279"/>
              <a:ext cx="16" cy="65"/>
            </a:xfrm>
            <a:custGeom>
              <a:avLst/>
              <a:gdLst>
                <a:gd name="T0" fmla="*/ 0 w 149"/>
                <a:gd name="T1" fmla="*/ 0 h 592"/>
                <a:gd name="T2" fmla="*/ 0 w 149"/>
                <a:gd name="T3" fmla="*/ 0 h 592"/>
                <a:gd name="T4" fmla="*/ 0 w 149"/>
                <a:gd name="T5" fmla="*/ 0 h 592"/>
                <a:gd name="T6" fmla="*/ 0 w 149"/>
                <a:gd name="T7" fmla="*/ 0 h 592"/>
                <a:gd name="T8" fmla="*/ 0 w 149"/>
                <a:gd name="T9" fmla="*/ 0 h 592"/>
                <a:gd name="T10" fmla="*/ 0 w 149"/>
                <a:gd name="T11" fmla="*/ 0 h 592"/>
                <a:gd name="T12" fmla="*/ 0 w 149"/>
                <a:gd name="T13" fmla="*/ 0 h 592"/>
                <a:gd name="T14" fmla="*/ 0 w 149"/>
                <a:gd name="T15" fmla="*/ 0 h 592"/>
                <a:gd name="T16" fmla="*/ 0 w 149"/>
                <a:gd name="T17" fmla="*/ 0 h 592"/>
                <a:gd name="T18" fmla="*/ 0 w 149"/>
                <a:gd name="T19" fmla="*/ 0 h 592"/>
                <a:gd name="T20" fmla="*/ 0 w 149"/>
                <a:gd name="T21" fmla="*/ 0 h 592"/>
                <a:gd name="T22" fmla="*/ 0 w 149"/>
                <a:gd name="T23" fmla="*/ 0 h 592"/>
                <a:gd name="T24" fmla="*/ 0 w 149"/>
                <a:gd name="T25" fmla="*/ 0 h 592"/>
                <a:gd name="T26" fmla="*/ 0 w 149"/>
                <a:gd name="T27" fmla="*/ 0 h 592"/>
                <a:gd name="T28" fmla="*/ 0 w 149"/>
                <a:gd name="T29" fmla="*/ 0 h 592"/>
                <a:gd name="T30" fmla="*/ 0 w 149"/>
                <a:gd name="T31" fmla="*/ 0 h 592"/>
                <a:gd name="T32" fmla="*/ 0 w 149"/>
                <a:gd name="T33" fmla="*/ 0 h 592"/>
                <a:gd name="T34" fmla="*/ 0 w 149"/>
                <a:gd name="T35" fmla="*/ 0 h 592"/>
                <a:gd name="T36" fmla="*/ 0 w 149"/>
                <a:gd name="T37" fmla="*/ 0 h 5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9"/>
                <a:gd name="T58" fmla="*/ 0 h 592"/>
                <a:gd name="T59" fmla="*/ 149 w 149"/>
                <a:gd name="T60" fmla="*/ 592 h 5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9" h="592">
                  <a:moveTo>
                    <a:pt x="149" y="4"/>
                  </a:moveTo>
                  <a:lnTo>
                    <a:pt x="145" y="8"/>
                  </a:lnTo>
                  <a:lnTo>
                    <a:pt x="136" y="24"/>
                  </a:lnTo>
                  <a:lnTo>
                    <a:pt x="123" y="54"/>
                  </a:lnTo>
                  <a:lnTo>
                    <a:pt x="110" y="104"/>
                  </a:lnTo>
                  <a:lnTo>
                    <a:pt x="99" y="179"/>
                  </a:lnTo>
                  <a:lnTo>
                    <a:pt x="94" y="282"/>
                  </a:lnTo>
                  <a:lnTo>
                    <a:pt x="97" y="418"/>
                  </a:lnTo>
                  <a:lnTo>
                    <a:pt x="112" y="592"/>
                  </a:lnTo>
                  <a:lnTo>
                    <a:pt x="27" y="592"/>
                  </a:lnTo>
                  <a:lnTo>
                    <a:pt x="24" y="575"/>
                  </a:lnTo>
                  <a:lnTo>
                    <a:pt x="17" y="527"/>
                  </a:lnTo>
                  <a:lnTo>
                    <a:pt x="9" y="455"/>
                  </a:lnTo>
                  <a:lnTo>
                    <a:pt x="2" y="367"/>
                  </a:lnTo>
                  <a:lnTo>
                    <a:pt x="0" y="271"/>
                  </a:lnTo>
                  <a:lnTo>
                    <a:pt x="5" y="173"/>
                  </a:lnTo>
                  <a:lnTo>
                    <a:pt x="20" y="80"/>
                  </a:lnTo>
                  <a:lnTo>
                    <a:pt x="48" y="0"/>
                  </a:lnTo>
                  <a:lnTo>
                    <a:pt x="149" y="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70" name="Freeform 493"/>
            <p:cNvSpPr>
              <a:spLocks/>
            </p:cNvSpPr>
            <p:nvPr/>
          </p:nvSpPr>
          <p:spPr bwMode="auto">
            <a:xfrm>
              <a:off x="4048" y="3284"/>
              <a:ext cx="13" cy="54"/>
            </a:xfrm>
            <a:custGeom>
              <a:avLst/>
              <a:gdLst>
                <a:gd name="T0" fmla="*/ 0 w 124"/>
                <a:gd name="T1" fmla="*/ 0 h 490"/>
                <a:gd name="T2" fmla="*/ 0 w 124"/>
                <a:gd name="T3" fmla="*/ 0 h 490"/>
                <a:gd name="T4" fmla="*/ 0 w 124"/>
                <a:gd name="T5" fmla="*/ 0 h 490"/>
                <a:gd name="T6" fmla="*/ 0 w 124"/>
                <a:gd name="T7" fmla="*/ 0 h 490"/>
                <a:gd name="T8" fmla="*/ 0 w 124"/>
                <a:gd name="T9" fmla="*/ 0 h 490"/>
                <a:gd name="T10" fmla="*/ 0 w 124"/>
                <a:gd name="T11" fmla="*/ 0 h 490"/>
                <a:gd name="T12" fmla="*/ 0 w 124"/>
                <a:gd name="T13" fmla="*/ 0 h 490"/>
                <a:gd name="T14" fmla="*/ 0 w 124"/>
                <a:gd name="T15" fmla="*/ 0 h 490"/>
                <a:gd name="T16" fmla="*/ 0 w 124"/>
                <a:gd name="T17" fmla="*/ 0 h 490"/>
                <a:gd name="T18" fmla="*/ 0 w 124"/>
                <a:gd name="T19" fmla="*/ 0 h 490"/>
                <a:gd name="T20" fmla="*/ 0 w 124"/>
                <a:gd name="T21" fmla="*/ 0 h 490"/>
                <a:gd name="T22" fmla="*/ 0 w 124"/>
                <a:gd name="T23" fmla="*/ 0 h 490"/>
                <a:gd name="T24" fmla="*/ 0 w 124"/>
                <a:gd name="T25" fmla="*/ 0 h 490"/>
                <a:gd name="T26" fmla="*/ 0 w 124"/>
                <a:gd name="T27" fmla="*/ 0 h 490"/>
                <a:gd name="T28" fmla="*/ 0 w 124"/>
                <a:gd name="T29" fmla="*/ 0 h 490"/>
                <a:gd name="T30" fmla="*/ 0 w 124"/>
                <a:gd name="T31" fmla="*/ 0 h 490"/>
                <a:gd name="T32" fmla="*/ 0 w 124"/>
                <a:gd name="T33" fmla="*/ 0 h 490"/>
                <a:gd name="T34" fmla="*/ 0 w 124"/>
                <a:gd name="T35" fmla="*/ 0 h 490"/>
                <a:gd name="T36" fmla="*/ 0 w 124"/>
                <a:gd name="T37" fmla="*/ 0 h 4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490"/>
                <a:gd name="T59" fmla="*/ 124 w 124"/>
                <a:gd name="T60" fmla="*/ 490 h 4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490">
                  <a:moveTo>
                    <a:pt x="124" y="4"/>
                  </a:moveTo>
                  <a:lnTo>
                    <a:pt x="121" y="7"/>
                  </a:lnTo>
                  <a:lnTo>
                    <a:pt x="113" y="21"/>
                  </a:lnTo>
                  <a:lnTo>
                    <a:pt x="103" y="45"/>
                  </a:lnTo>
                  <a:lnTo>
                    <a:pt x="91" y="87"/>
                  </a:lnTo>
                  <a:lnTo>
                    <a:pt x="83" y="148"/>
                  </a:lnTo>
                  <a:lnTo>
                    <a:pt x="79" y="234"/>
                  </a:lnTo>
                  <a:lnTo>
                    <a:pt x="81" y="347"/>
                  </a:lnTo>
                  <a:lnTo>
                    <a:pt x="93" y="490"/>
                  </a:lnTo>
                  <a:lnTo>
                    <a:pt x="23" y="490"/>
                  </a:lnTo>
                  <a:lnTo>
                    <a:pt x="21" y="476"/>
                  </a:lnTo>
                  <a:lnTo>
                    <a:pt x="15" y="436"/>
                  </a:lnTo>
                  <a:lnTo>
                    <a:pt x="8" y="377"/>
                  </a:lnTo>
                  <a:lnTo>
                    <a:pt x="2" y="304"/>
                  </a:lnTo>
                  <a:lnTo>
                    <a:pt x="0" y="224"/>
                  </a:lnTo>
                  <a:lnTo>
                    <a:pt x="4" y="143"/>
                  </a:lnTo>
                  <a:lnTo>
                    <a:pt x="17" y="67"/>
                  </a:lnTo>
                  <a:lnTo>
                    <a:pt x="40" y="0"/>
                  </a:lnTo>
                  <a:lnTo>
                    <a:pt x="124" y="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71" name="Freeform 494"/>
            <p:cNvSpPr>
              <a:spLocks/>
            </p:cNvSpPr>
            <p:nvPr/>
          </p:nvSpPr>
          <p:spPr bwMode="auto">
            <a:xfrm>
              <a:off x="4048" y="3289"/>
              <a:ext cx="11" cy="43"/>
            </a:xfrm>
            <a:custGeom>
              <a:avLst/>
              <a:gdLst>
                <a:gd name="T0" fmla="*/ 0 w 99"/>
                <a:gd name="T1" fmla="*/ 0 h 389"/>
                <a:gd name="T2" fmla="*/ 0 w 99"/>
                <a:gd name="T3" fmla="*/ 0 h 389"/>
                <a:gd name="T4" fmla="*/ 0 w 99"/>
                <a:gd name="T5" fmla="*/ 0 h 389"/>
                <a:gd name="T6" fmla="*/ 0 w 99"/>
                <a:gd name="T7" fmla="*/ 0 h 389"/>
                <a:gd name="T8" fmla="*/ 0 w 99"/>
                <a:gd name="T9" fmla="*/ 0 h 389"/>
                <a:gd name="T10" fmla="*/ 0 w 99"/>
                <a:gd name="T11" fmla="*/ 0 h 389"/>
                <a:gd name="T12" fmla="*/ 0 w 99"/>
                <a:gd name="T13" fmla="*/ 0 h 389"/>
                <a:gd name="T14" fmla="*/ 0 w 99"/>
                <a:gd name="T15" fmla="*/ 0 h 389"/>
                <a:gd name="T16" fmla="*/ 0 w 99"/>
                <a:gd name="T17" fmla="*/ 0 h 389"/>
                <a:gd name="T18" fmla="*/ 0 w 99"/>
                <a:gd name="T19" fmla="*/ 0 h 389"/>
                <a:gd name="T20" fmla="*/ 0 w 99"/>
                <a:gd name="T21" fmla="*/ 0 h 389"/>
                <a:gd name="T22" fmla="*/ 0 w 99"/>
                <a:gd name="T23" fmla="*/ 0 h 389"/>
                <a:gd name="T24" fmla="*/ 0 w 99"/>
                <a:gd name="T25" fmla="*/ 0 h 389"/>
                <a:gd name="T26" fmla="*/ 0 w 99"/>
                <a:gd name="T27" fmla="*/ 0 h 389"/>
                <a:gd name="T28" fmla="*/ 0 w 99"/>
                <a:gd name="T29" fmla="*/ 0 h 389"/>
                <a:gd name="T30" fmla="*/ 0 w 99"/>
                <a:gd name="T31" fmla="*/ 0 h 389"/>
                <a:gd name="T32" fmla="*/ 0 w 99"/>
                <a:gd name="T33" fmla="*/ 0 h 389"/>
                <a:gd name="T34" fmla="*/ 0 w 99"/>
                <a:gd name="T35" fmla="*/ 0 h 389"/>
                <a:gd name="T36" fmla="*/ 0 w 99"/>
                <a:gd name="T37" fmla="*/ 0 h 3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389"/>
                <a:gd name="T59" fmla="*/ 99 w 99"/>
                <a:gd name="T60" fmla="*/ 389 h 3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389">
                  <a:moveTo>
                    <a:pt x="99" y="3"/>
                  </a:moveTo>
                  <a:lnTo>
                    <a:pt x="96" y="6"/>
                  </a:lnTo>
                  <a:lnTo>
                    <a:pt x="89" y="16"/>
                  </a:lnTo>
                  <a:lnTo>
                    <a:pt x="81" y="36"/>
                  </a:lnTo>
                  <a:lnTo>
                    <a:pt x="72" y="69"/>
                  </a:lnTo>
                  <a:lnTo>
                    <a:pt x="66" y="118"/>
                  </a:lnTo>
                  <a:lnTo>
                    <a:pt x="62" y="185"/>
                  </a:lnTo>
                  <a:lnTo>
                    <a:pt x="64" y="275"/>
                  </a:lnTo>
                  <a:lnTo>
                    <a:pt x="73" y="389"/>
                  </a:lnTo>
                  <a:lnTo>
                    <a:pt x="18" y="389"/>
                  </a:lnTo>
                  <a:lnTo>
                    <a:pt x="16" y="378"/>
                  </a:lnTo>
                  <a:lnTo>
                    <a:pt x="11" y="346"/>
                  </a:lnTo>
                  <a:lnTo>
                    <a:pt x="6" y="299"/>
                  </a:lnTo>
                  <a:lnTo>
                    <a:pt x="2" y="242"/>
                  </a:lnTo>
                  <a:lnTo>
                    <a:pt x="0" y="178"/>
                  </a:lnTo>
                  <a:lnTo>
                    <a:pt x="4" y="114"/>
                  </a:lnTo>
                  <a:lnTo>
                    <a:pt x="14" y="52"/>
                  </a:lnTo>
                  <a:lnTo>
                    <a:pt x="32" y="0"/>
                  </a:lnTo>
                  <a:lnTo>
                    <a:pt x="99" y="3"/>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72" name="Freeform 495"/>
            <p:cNvSpPr>
              <a:spLocks/>
            </p:cNvSpPr>
            <p:nvPr/>
          </p:nvSpPr>
          <p:spPr bwMode="auto">
            <a:xfrm>
              <a:off x="4049" y="3295"/>
              <a:ext cx="8" cy="31"/>
            </a:xfrm>
            <a:custGeom>
              <a:avLst/>
              <a:gdLst>
                <a:gd name="T0" fmla="*/ 0 w 72"/>
                <a:gd name="T1" fmla="*/ 0 h 287"/>
                <a:gd name="T2" fmla="*/ 0 w 72"/>
                <a:gd name="T3" fmla="*/ 0 h 287"/>
                <a:gd name="T4" fmla="*/ 0 w 72"/>
                <a:gd name="T5" fmla="*/ 0 h 287"/>
                <a:gd name="T6" fmla="*/ 0 w 72"/>
                <a:gd name="T7" fmla="*/ 0 h 287"/>
                <a:gd name="T8" fmla="*/ 0 w 72"/>
                <a:gd name="T9" fmla="*/ 0 h 287"/>
                <a:gd name="T10" fmla="*/ 0 w 72"/>
                <a:gd name="T11" fmla="*/ 0 h 287"/>
                <a:gd name="T12" fmla="*/ 0 w 72"/>
                <a:gd name="T13" fmla="*/ 0 h 287"/>
                <a:gd name="T14" fmla="*/ 0 w 72"/>
                <a:gd name="T15" fmla="*/ 0 h 287"/>
                <a:gd name="T16" fmla="*/ 0 w 72"/>
                <a:gd name="T17" fmla="*/ 0 h 287"/>
                <a:gd name="T18" fmla="*/ 0 w 72"/>
                <a:gd name="T19" fmla="*/ 0 h 287"/>
                <a:gd name="T20" fmla="*/ 0 w 72"/>
                <a:gd name="T21" fmla="*/ 0 h 287"/>
                <a:gd name="T22" fmla="*/ 0 w 72"/>
                <a:gd name="T23" fmla="*/ 0 h 287"/>
                <a:gd name="T24" fmla="*/ 0 w 72"/>
                <a:gd name="T25" fmla="*/ 0 h 287"/>
                <a:gd name="T26" fmla="*/ 0 w 72"/>
                <a:gd name="T27" fmla="*/ 0 h 287"/>
                <a:gd name="T28" fmla="*/ 0 w 72"/>
                <a:gd name="T29" fmla="*/ 0 h 287"/>
                <a:gd name="T30" fmla="*/ 0 w 72"/>
                <a:gd name="T31" fmla="*/ 0 h 287"/>
                <a:gd name="T32" fmla="*/ 0 w 72"/>
                <a:gd name="T33" fmla="*/ 0 h 287"/>
                <a:gd name="T34" fmla="*/ 0 w 72"/>
                <a:gd name="T35" fmla="*/ 0 h 287"/>
                <a:gd name="T36" fmla="*/ 0 w 72"/>
                <a:gd name="T37" fmla="*/ 0 h 2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287"/>
                <a:gd name="T59" fmla="*/ 72 w 72"/>
                <a:gd name="T60" fmla="*/ 287 h 2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287">
                  <a:moveTo>
                    <a:pt x="72" y="2"/>
                  </a:moveTo>
                  <a:lnTo>
                    <a:pt x="70" y="4"/>
                  </a:lnTo>
                  <a:lnTo>
                    <a:pt x="66" y="12"/>
                  </a:lnTo>
                  <a:lnTo>
                    <a:pt x="59" y="27"/>
                  </a:lnTo>
                  <a:lnTo>
                    <a:pt x="53" y="50"/>
                  </a:lnTo>
                  <a:lnTo>
                    <a:pt x="48" y="87"/>
                  </a:lnTo>
                  <a:lnTo>
                    <a:pt x="46" y="137"/>
                  </a:lnTo>
                  <a:lnTo>
                    <a:pt x="47" y="203"/>
                  </a:lnTo>
                  <a:lnTo>
                    <a:pt x="54" y="287"/>
                  </a:lnTo>
                  <a:lnTo>
                    <a:pt x="13" y="287"/>
                  </a:lnTo>
                  <a:lnTo>
                    <a:pt x="12" y="279"/>
                  </a:lnTo>
                  <a:lnTo>
                    <a:pt x="8" y="255"/>
                  </a:lnTo>
                  <a:lnTo>
                    <a:pt x="4" y="220"/>
                  </a:lnTo>
                  <a:lnTo>
                    <a:pt x="1" y="178"/>
                  </a:lnTo>
                  <a:lnTo>
                    <a:pt x="0" y="131"/>
                  </a:lnTo>
                  <a:lnTo>
                    <a:pt x="2" y="84"/>
                  </a:lnTo>
                  <a:lnTo>
                    <a:pt x="9" y="39"/>
                  </a:lnTo>
                  <a:lnTo>
                    <a:pt x="23" y="0"/>
                  </a:lnTo>
                  <a:lnTo>
                    <a:pt x="72" y="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73" name="Rectangle 496"/>
            <p:cNvSpPr>
              <a:spLocks noChangeArrowheads="1"/>
            </p:cNvSpPr>
            <p:nvPr/>
          </p:nvSpPr>
          <p:spPr bwMode="auto">
            <a:xfrm>
              <a:off x="3944" y="3287"/>
              <a:ext cx="3" cy="10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p>
          </p:txBody>
        </p:sp>
        <p:sp>
          <p:nvSpPr>
            <p:cNvPr id="38274" name="Freeform 497"/>
            <p:cNvSpPr>
              <a:spLocks/>
            </p:cNvSpPr>
            <p:nvPr/>
          </p:nvSpPr>
          <p:spPr bwMode="auto">
            <a:xfrm>
              <a:off x="3980" y="3285"/>
              <a:ext cx="39" cy="47"/>
            </a:xfrm>
            <a:custGeom>
              <a:avLst/>
              <a:gdLst>
                <a:gd name="T0" fmla="*/ 0 w 354"/>
                <a:gd name="T1" fmla="*/ 0 h 418"/>
                <a:gd name="T2" fmla="*/ 0 w 354"/>
                <a:gd name="T3" fmla="*/ 0 h 418"/>
                <a:gd name="T4" fmla="*/ 0 w 354"/>
                <a:gd name="T5" fmla="*/ 0 h 418"/>
                <a:gd name="T6" fmla="*/ 0 w 354"/>
                <a:gd name="T7" fmla="*/ 0 h 418"/>
                <a:gd name="T8" fmla="*/ 0 w 354"/>
                <a:gd name="T9" fmla="*/ 0 h 418"/>
                <a:gd name="T10" fmla="*/ 0 w 354"/>
                <a:gd name="T11" fmla="*/ 0 h 418"/>
                <a:gd name="T12" fmla="*/ 0 w 354"/>
                <a:gd name="T13" fmla="*/ 0 h 418"/>
                <a:gd name="T14" fmla="*/ 0 w 354"/>
                <a:gd name="T15" fmla="*/ 0 h 418"/>
                <a:gd name="T16" fmla="*/ 0 w 354"/>
                <a:gd name="T17" fmla="*/ 0 h 418"/>
                <a:gd name="T18" fmla="*/ 0 w 354"/>
                <a:gd name="T19" fmla="*/ 0 h 418"/>
                <a:gd name="T20" fmla="*/ 0 w 354"/>
                <a:gd name="T21" fmla="*/ 0 h 418"/>
                <a:gd name="T22" fmla="*/ 0 w 354"/>
                <a:gd name="T23" fmla="*/ 0 h 418"/>
                <a:gd name="T24" fmla="*/ 0 w 354"/>
                <a:gd name="T25" fmla="*/ 0 h 418"/>
                <a:gd name="T26" fmla="*/ 0 w 354"/>
                <a:gd name="T27" fmla="*/ 0 h 418"/>
                <a:gd name="T28" fmla="*/ 0 w 354"/>
                <a:gd name="T29" fmla="*/ 0 h 418"/>
                <a:gd name="T30" fmla="*/ 0 w 354"/>
                <a:gd name="T31" fmla="*/ 0 h 418"/>
                <a:gd name="T32" fmla="*/ 0 w 354"/>
                <a:gd name="T33" fmla="*/ 0 h 418"/>
                <a:gd name="T34" fmla="*/ 0 w 354"/>
                <a:gd name="T35" fmla="*/ 0 h 418"/>
                <a:gd name="T36" fmla="*/ 0 w 354"/>
                <a:gd name="T37" fmla="*/ 0 h 418"/>
                <a:gd name="T38" fmla="*/ 0 w 354"/>
                <a:gd name="T39" fmla="*/ 0 h 418"/>
                <a:gd name="T40" fmla="*/ 0 w 354"/>
                <a:gd name="T41" fmla="*/ 0 h 418"/>
                <a:gd name="T42" fmla="*/ 0 w 354"/>
                <a:gd name="T43" fmla="*/ 0 h 418"/>
                <a:gd name="T44" fmla="*/ 0 w 354"/>
                <a:gd name="T45" fmla="*/ 0 h 418"/>
                <a:gd name="T46" fmla="*/ 0 w 354"/>
                <a:gd name="T47" fmla="*/ 0 h 418"/>
                <a:gd name="T48" fmla="*/ 0 w 354"/>
                <a:gd name="T49" fmla="*/ 0 h 418"/>
                <a:gd name="T50" fmla="*/ 0 w 354"/>
                <a:gd name="T51" fmla="*/ 0 h 418"/>
                <a:gd name="T52" fmla="*/ 0 w 354"/>
                <a:gd name="T53" fmla="*/ 0 h 418"/>
                <a:gd name="T54" fmla="*/ 0 w 354"/>
                <a:gd name="T55" fmla="*/ 0 h 418"/>
                <a:gd name="T56" fmla="*/ 0 w 354"/>
                <a:gd name="T57" fmla="*/ 0 h 418"/>
                <a:gd name="T58" fmla="*/ 0 w 354"/>
                <a:gd name="T59" fmla="*/ 0 h 418"/>
                <a:gd name="T60" fmla="*/ 0 w 354"/>
                <a:gd name="T61" fmla="*/ 0 h 418"/>
                <a:gd name="T62" fmla="*/ 0 w 354"/>
                <a:gd name="T63" fmla="*/ 0 h 418"/>
                <a:gd name="T64" fmla="*/ 0 w 354"/>
                <a:gd name="T65" fmla="*/ 0 h 418"/>
                <a:gd name="T66" fmla="*/ 0 w 354"/>
                <a:gd name="T67" fmla="*/ 0 h 418"/>
                <a:gd name="T68" fmla="*/ 0 w 354"/>
                <a:gd name="T69" fmla="*/ 0 h 418"/>
                <a:gd name="T70" fmla="*/ 0 w 354"/>
                <a:gd name="T71" fmla="*/ 0 h 418"/>
                <a:gd name="T72" fmla="*/ 0 w 354"/>
                <a:gd name="T73" fmla="*/ 0 h 418"/>
                <a:gd name="T74" fmla="*/ 0 w 354"/>
                <a:gd name="T75" fmla="*/ 0 h 418"/>
                <a:gd name="T76" fmla="*/ 0 w 354"/>
                <a:gd name="T77" fmla="*/ 0 h 418"/>
                <a:gd name="T78" fmla="*/ 0 w 354"/>
                <a:gd name="T79" fmla="*/ 0 h 418"/>
                <a:gd name="T80" fmla="*/ 0 w 354"/>
                <a:gd name="T81" fmla="*/ 0 h 418"/>
                <a:gd name="T82" fmla="*/ 0 w 354"/>
                <a:gd name="T83" fmla="*/ 0 h 418"/>
                <a:gd name="T84" fmla="*/ 0 w 354"/>
                <a:gd name="T85" fmla="*/ 0 h 418"/>
                <a:gd name="T86" fmla="*/ 0 w 354"/>
                <a:gd name="T87" fmla="*/ 0 h 418"/>
                <a:gd name="T88" fmla="*/ 0 w 354"/>
                <a:gd name="T89" fmla="*/ 0 h 418"/>
                <a:gd name="T90" fmla="*/ 0 w 354"/>
                <a:gd name="T91" fmla="*/ 0 h 418"/>
                <a:gd name="T92" fmla="*/ 0 w 354"/>
                <a:gd name="T93" fmla="*/ 0 h 418"/>
                <a:gd name="T94" fmla="*/ 0 w 354"/>
                <a:gd name="T95" fmla="*/ 0 h 418"/>
                <a:gd name="T96" fmla="*/ 0 w 354"/>
                <a:gd name="T97" fmla="*/ 0 h 4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4"/>
                <a:gd name="T148" fmla="*/ 0 h 418"/>
                <a:gd name="T149" fmla="*/ 354 w 354"/>
                <a:gd name="T150" fmla="*/ 418 h 4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4" h="418">
                  <a:moveTo>
                    <a:pt x="33" y="39"/>
                  </a:moveTo>
                  <a:lnTo>
                    <a:pt x="30" y="48"/>
                  </a:lnTo>
                  <a:lnTo>
                    <a:pt x="23" y="71"/>
                  </a:lnTo>
                  <a:lnTo>
                    <a:pt x="15" y="107"/>
                  </a:lnTo>
                  <a:lnTo>
                    <a:pt x="7" y="155"/>
                  </a:lnTo>
                  <a:lnTo>
                    <a:pt x="1" y="212"/>
                  </a:lnTo>
                  <a:lnTo>
                    <a:pt x="0" y="276"/>
                  </a:lnTo>
                  <a:lnTo>
                    <a:pt x="6" y="345"/>
                  </a:lnTo>
                  <a:lnTo>
                    <a:pt x="21" y="418"/>
                  </a:lnTo>
                  <a:lnTo>
                    <a:pt x="21" y="415"/>
                  </a:lnTo>
                  <a:lnTo>
                    <a:pt x="21" y="405"/>
                  </a:lnTo>
                  <a:lnTo>
                    <a:pt x="21" y="390"/>
                  </a:lnTo>
                  <a:lnTo>
                    <a:pt x="21" y="372"/>
                  </a:lnTo>
                  <a:lnTo>
                    <a:pt x="23" y="348"/>
                  </a:lnTo>
                  <a:lnTo>
                    <a:pt x="27" y="324"/>
                  </a:lnTo>
                  <a:lnTo>
                    <a:pt x="31" y="296"/>
                  </a:lnTo>
                  <a:lnTo>
                    <a:pt x="37" y="267"/>
                  </a:lnTo>
                  <a:lnTo>
                    <a:pt x="46" y="239"/>
                  </a:lnTo>
                  <a:lnTo>
                    <a:pt x="57" y="211"/>
                  </a:lnTo>
                  <a:lnTo>
                    <a:pt x="70" y="185"/>
                  </a:lnTo>
                  <a:lnTo>
                    <a:pt x="88" y="160"/>
                  </a:lnTo>
                  <a:lnTo>
                    <a:pt x="109" y="139"/>
                  </a:lnTo>
                  <a:lnTo>
                    <a:pt x="133" y="121"/>
                  </a:lnTo>
                  <a:lnTo>
                    <a:pt x="163" y="109"/>
                  </a:lnTo>
                  <a:lnTo>
                    <a:pt x="197" y="102"/>
                  </a:lnTo>
                  <a:lnTo>
                    <a:pt x="199" y="100"/>
                  </a:lnTo>
                  <a:lnTo>
                    <a:pt x="205" y="96"/>
                  </a:lnTo>
                  <a:lnTo>
                    <a:pt x="215" y="88"/>
                  </a:lnTo>
                  <a:lnTo>
                    <a:pt x="231" y="78"/>
                  </a:lnTo>
                  <a:lnTo>
                    <a:pt x="252" y="66"/>
                  </a:lnTo>
                  <a:lnTo>
                    <a:pt x="280" y="52"/>
                  </a:lnTo>
                  <a:lnTo>
                    <a:pt x="314" y="35"/>
                  </a:lnTo>
                  <a:lnTo>
                    <a:pt x="354" y="17"/>
                  </a:lnTo>
                  <a:lnTo>
                    <a:pt x="352" y="16"/>
                  </a:lnTo>
                  <a:lnTo>
                    <a:pt x="346" y="15"/>
                  </a:lnTo>
                  <a:lnTo>
                    <a:pt x="337" y="13"/>
                  </a:lnTo>
                  <a:lnTo>
                    <a:pt x="324" y="11"/>
                  </a:lnTo>
                  <a:lnTo>
                    <a:pt x="308" y="8"/>
                  </a:lnTo>
                  <a:lnTo>
                    <a:pt x="290" y="6"/>
                  </a:lnTo>
                  <a:lnTo>
                    <a:pt x="269" y="4"/>
                  </a:lnTo>
                  <a:lnTo>
                    <a:pt x="246" y="1"/>
                  </a:lnTo>
                  <a:lnTo>
                    <a:pt x="222" y="0"/>
                  </a:lnTo>
                  <a:lnTo>
                    <a:pt x="197" y="1"/>
                  </a:lnTo>
                  <a:lnTo>
                    <a:pt x="170" y="3"/>
                  </a:lnTo>
                  <a:lnTo>
                    <a:pt x="143" y="6"/>
                  </a:lnTo>
                  <a:lnTo>
                    <a:pt x="115" y="11"/>
                  </a:lnTo>
                  <a:lnTo>
                    <a:pt x="87" y="18"/>
                  </a:lnTo>
                  <a:lnTo>
                    <a:pt x="59" y="27"/>
                  </a:lnTo>
                  <a:lnTo>
                    <a:pt x="33" y="39"/>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75" name="Freeform 498"/>
            <p:cNvSpPr>
              <a:spLocks/>
            </p:cNvSpPr>
            <p:nvPr/>
          </p:nvSpPr>
          <p:spPr bwMode="auto">
            <a:xfrm>
              <a:off x="3925" y="3320"/>
              <a:ext cx="32" cy="8"/>
            </a:xfrm>
            <a:custGeom>
              <a:avLst/>
              <a:gdLst>
                <a:gd name="T0" fmla="*/ 0 w 290"/>
                <a:gd name="T1" fmla="*/ 0 h 79"/>
                <a:gd name="T2" fmla="*/ 0 w 290"/>
                <a:gd name="T3" fmla="*/ 0 h 79"/>
                <a:gd name="T4" fmla="*/ 0 w 290"/>
                <a:gd name="T5" fmla="*/ 0 h 79"/>
                <a:gd name="T6" fmla="*/ 0 w 290"/>
                <a:gd name="T7" fmla="*/ 0 h 79"/>
                <a:gd name="T8" fmla="*/ 0 w 290"/>
                <a:gd name="T9" fmla="*/ 0 h 79"/>
                <a:gd name="T10" fmla="*/ 0 w 290"/>
                <a:gd name="T11" fmla="*/ 0 h 79"/>
                <a:gd name="T12" fmla="*/ 0 w 290"/>
                <a:gd name="T13" fmla="*/ 0 h 79"/>
                <a:gd name="T14" fmla="*/ 0 w 290"/>
                <a:gd name="T15" fmla="*/ 0 h 79"/>
                <a:gd name="T16" fmla="*/ 0 w 290"/>
                <a:gd name="T17" fmla="*/ 0 h 79"/>
                <a:gd name="T18" fmla="*/ 0 w 290"/>
                <a:gd name="T19" fmla="*/ 0 h 79"/>
                <a:gd name="T20" fmla="*/ 0 w 290"/>
                <a:gd name="T21" fmla="*/ 0 h 79"/>
                <a:gd name="T22" fmla="*/ 0 w 290"/>
                <a:gd name="T23" fmla="*/ 0 h 79"/>
                <a:gd name="T24" fmla="*/ 0 w 290"/>
                <a:gd name="T25" fmla="*/ 0 h 79"/>
                <a:gd name="T26" fmla="*/ 0 w 290"/>
                <a:gd name="T27" fmla="*/ 0 h 79"/>
                <a:gd name="T28" fmla="*/ 0 w 290"/>
                <a:gd name="T29" fmla="*/ 0 h 79"/>
                <a:gd name="T30" fmla="*/ 0 w 290"/>
                <a:gd name="T31" fmla="*/ 0 h 79"/>
                <a:gd name="T32" fmla="*/ 0 w 290"/>
                <a:gd name="T33" fmla="*/ 0 h 79"/>
                <a:gd name="T34" fmla="*/ 0 w 290"/>
                <a:gd name="T35" fmla="*/ 0 h 79"/>
                <a:gd name="T36" fmla="*/ 0 w 290"/>
                <a:gd name="T37" fmla="*/ 0 h 79"/>
                <a:gd name="T38" fmla="*/ 0 w 290"/>
                <a:gd name="T39" fmla="*/ 0 h 79"/>
                <a:gd name="T40" fmla="*/ 0 w 290"/>
                <a:gd name="T41" fmla="*/ 0 h 79"/>
                <a:gd name="T42" fmla="*/ 0 w 290"/>
                <a:gd name="T43" fmla="*/ 0 h 79"/>
                <a:gd name="T44" fmla="*/ 0 w 290"/>
                <a:gd name="T45" fmla="*/ 0 h 79"/>
                <a:gd name="T46" fmla="*/ 0 w 290"/>
                <a:gd name="T47" fmla="*/ 0 h 79"/>
                <a:gd name="T48" fmla="*/ 0 w 290"/>
                <a:gd name="T49" fmla="*/ 0 h 79"/>
                <a:gd name="T50" fmla="*/ 0 w 290"/>
                <a:gd name="T51" fmla="*/ 0 h 79"/>
                <a:gd name="T52" fmla="*/ 0 w 290"/>
                <a:gd name="T53" fmla="*/ 0 h 79"/>
                <a:gd name="T54" fmla="*/ 0 w 290"/>
                <a:gd name="T55" fmla="*/ 0 h 79"/>
                <a:gd name="T56" fmla="*/ 0 w 290"/>
                <a:gd name="T57" fmla="*/ 0 h 79"/>
                <a:gd name="T58" fmla="*/ 0 w 290"/>
                <a:gd name="T59" fmla="*/ 0 h 79"/>
                <a:gd name="T60" fmla="*/ 0 w 290"/>
                <a:gd name="T61" fmla="*/ 0 h 79"/>
                <a:gd name="T62" fmla="*/ 0 w 290"/>
                <a:gd name="T63" fmla="*/ 0 h 79"/>
                <a:gd name="T64" fmla="*/ 0 w 290"/>
                <a:gd name="T65" fmla="*/ 0 h 79"/>
                <a:gd name="T66" fmla="*/ 0 w 290"/>
                <a:gd name="T67" fmla="*/ 0 h 79"/>
                <a:gd name="T68" fmla="*/ 0 w 290"/>
                <a:gd name="T69" fmla="*/ 0 h 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0"/>
                <a:gd name="T106" fmla="*/ 0 h 79"/>
                <a:gd name="T107" fmla="*/ 290 w 290"/>
                <a:gd name="T108" fmla="*/ 79 h 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0" h="79">
                  <a:moveTo>
                    <a:pt x="0" y="50"/>
                  </a:moveTo>
                  <a:lnTo>
                    <a:pt x="0" y="49"/>
                  </a:lnTo>
                  <a:lnTo>
                    <a:pt x="3" y="46"/>
                  </a:lnTo>
                  <a:lnTo>
                    <a:pt x="6" y="42"/>
                  </a:lnTo>
                  <a:lnTo>
                    <a:pt x="11" y="36"/>
                  </a:lnTo>
                  <a:lnTo>
                    <a:pt x="18" y="30"/>
                  </a:lnTo>
                  <a:lnTo>
                    <a:pt x="26" y="24"/>
                  </a:lnTo>
                  <a:lnTo>
                    <a:pt x="37" y="18"/>
                  </a:lnTo>
                  <a:lnTo>
                    <a:pt x="51" y="12"/>
                  </a:lnTo>
                  <a:lnTo>
                    <a:pt x="69" y="6"/>
                  </a:lnTo>
                  <a:lnTo>
                    <a:pt x="88" y="2"/>
                  </a:lnTo>
                  <a:lnTo>
                    <a:pt x="112" y="0"/>
                  </a:lnTo>
                  <a:lnTo>
                    <a:pt x="139" y="0"/>
                  </a:lnTo>
                  <a:lnTo>
                    <a:pt x="170" y="2"/>
                  </a:lnTo>
                  <a:lnTo>
                    <a:pt x="205" y="8"/>
                  </a:lnTo>
                  <a:lnTo>
                    <a:pt x="245" y="16"/>
                  </a:lnTo>
                  <a:lnTo>
                    <a:pt x="290" y="28"/>
                  </a:lnTo>
                  <a:lnTo>
                    <a:pt x="283" y="45"/>
                  </a:lnTo>
                  <a:lnTo>
                    <a:pt x="281" y="44"/>
                  </a:lnTo>
                  <a:lnTo>
                    <a:pt x="274" y="42"/>
                  </a:lnTo>
                  <a:lnTo>
                    <a:pt x="263" y="39"/>
                  </a:lnTo>
                  <a:lnTo>
                    <a:pt x="249" y="35"/>
                  </a:lnTo>
                  <a:lnTo>
                    <a:pt x="232" y="31"/>
                  </a:lnTo>
                  <a:lnTo>
                    <a:pt x="212" y="27"/>
                  </a:lnTo>
                  <a:lnTo>
                    <a:pt x="191" y="24"/>
                  </a:lnTo>
                  <a:lnTo>
                    <a:pt x="167" y="22"/>
                  </a:lnTo>
                  <a:lnTo>
                    <a:pt x="144" y="21"/>
                  </a:lnTo>
                  <a:lnTo>
                    <a:pt x="120" y="21"/>
                  </a:lnTo>
                  <a:lnTo>
                    <a:pt x="96" y="23"/>
                  </a:lnTo>
                  <a:lnTo>
                    <a:pt x="74" y="28"/>
                  </a:lnTo>
                  <a:lnTo>
                    <a:pt x="52" y="36"/>
                  </a:lnTo>
                  <a:lnTo>
                    <a:pt x="32" y="46"/>
                  </a:lnTo>
                  <a:lnTo>
                    <a:pt x="15" y="61"/>
                  </a:lnTo>
                  <a:lnTo>
                    <a:pt x="0" y="79"/>
                  </a:lnTo>
                  <a:lnTo>
                    <a:pt x="0" y="5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76" name="Freeform 499"/>
            <p:cNvSpPr>
              <a:spLocks/>
            </p:cNvSpPr>
            <p:nvPr/>
          </p:nvSpPr>
          <p:spPr bwMode="auto">
            <a:xfrm>
              <a:off x="3925" y="3299"/>
              <a:ext cx="32" cy="9"/>
            </a:xfrm>
            <a:custGeom>
              <a:avLst/>
              <a:gdLst>
                <a:gd name="T0" fmla="*/ 0 w 290"/>
                <a:gd name="T1" fmla="*/ 0 h 79"/>
                <a:gd name="T2" fmla="*/ 0 w 290"/>
                <a:gd name="T3" fmla="*/ 0 h 79"/>
                <a:gd name="T4" fmla="*/ 0 w 290"/>
                <a:gd name="T5" fmla="*/ 0 h 79"/>
                <a:gd name="T6" fmla="*/ 0 w 290"/>
                <a:gd name="T7" fmla="*/ 0 h 79"/>
                <a:gd name="T8" fmla="*/ 0 w 290"/>
                <a:gd name="T9" fmla="*/ 0 h 79"/>
                <a:gd name="T10" fmla="*/ 0 w 290"/>
                <a:gd name="T11" fmla="*/ 0 h 79"/>
                <a:gd name="T12" fmla="*/ 0 w 290"/>
                <a:gd name="T13" fmla="*/ 0 h 79"/>
                <a:gd name="T14" fmla="*/ 0 w 290"/>
                <a:gd name="T15" fmla="*/ 0 h 79"/>
                <a:gd name="T16" fmla="*/ 0 w 290"/>
                <a:gd name="T17" fmla="*/ 0 h 79"/>
                <a:gd name="T18" fmla="*/ 0 w 290"/>
                <a:gd name="T19" fmla="*/ 0 h 79"/>
                <a:gd name="T20" fmla="*/ 0 w 290"/>
                <a:gd name="T21" fmla="*/ 0 h 79"/>
                <a:gd name="T22" fmla="*/ 0 w 290"/>
                <a:gd name="T23" fmla="*/ 0 h 79"/>
                <a:gd name="T24" fmla="*/ 0 w 290"/>
                <a:gd name="T25" fmla="*/ 0 h 79"/>
                <a:gd name="T26" fmla="*/ 0 w 290"/>
                <a:gd name="T27" fmla="*/ 0 h 79"/>
                <a:gd name="T28" fmla="*/ 0 w 290"/>
                <a:gd name="T29" fmla="*/ 0 h 79"/>
                <a:gd name="T30" fmla="*/ 0 w 290"/>
                <a:gd name="T31" fmla="*/ 0 h 79"/>
                <a:gd name="T32" fmla="*/ 0 w 290"/>
                <a:gd name="T33" fmla="*/ 0 h 79"/>
                <a:gd name="T34" fmla="*/ 0 w 290"/>
                <a:gd name="T35" fmla="*/ 0 h 79"/>
                <a:gd name="T36" fmla="*/ 0 w 290"/>
                <a:gd name="T37" fmla="*/ 0 h 79"/>
                <a:gd name="T38" fmla="*/ 0 w 290"/>
                <a:gd name="T39" fmla="*/ 0 h 79"/>
                <a:gd name="T40" fmla="*/ 0 w 290"/>
                <a:gd name="T41" fmla="*/ 0 h 79"/>
                <a:gd name="T42" fmla="*/ 0 w 290"/>
                <a:gd name="T43" fmla="*/ 0 h 79"/>
                <a:gd name="T44" fmla="*/ 0 w 290"/>
                <a:gd name="T45" fmla="*/ 0 h 79"/>
                <a:gd name="T46" fmla="*/ 0 w 290"/>
                <a:gd name="T47" fmla="*/ 0 h 79"/>
                <a:gd name="T48" fmla="*/ 0 w 290"/>
                <a:gd name="T49" fmla="*/ 0 h 79"/>
                <a:gd name="T50" fmla="*/ 0 w 290"/>
                <a:gd name="T51" fmla="*/ 0 h 79"/>
                <a:gd name="T52" fmla="*/ 0 w 290"/>
                <a:gd name="T53" fmla="*/ 0 h 79"/>
                <a:gd name="T54" fmla="*/ 0 w 290"/>
                <a:gd name="T55" fmla="*/ 0 h 79"/>
                <a:gd name="T56" fmla="*/ 0 w 290"/>
                <a:gd name="T57" fmla="*/ 0 h 79"/>
                <a:gd name="T58" fmla="*/ 0 w 290"/>
                <a:gd name="T59" fmla="*/ 0 h 79"/>
                <a:gd name="T60" fmla="*/ 0 w 290"/>
                <a:gd name="T61" fmla="*/ 0 h 79"/>
                <a:gd name="T62" fmla="*/ 0 w 290"/>
                <a:gd name="T63" fmla="*/ 0 h 79"/>
                <a:gd name="T64" fmla="*/ 0 w 290"/>
                <a:gd name="T65" fmla="*/ 0 h 79"/>
                <a:gd name="T66" fmla="*/ 0 w 290"/>
                <a:gd name="T67" fmla="*/ 0 h 79"/>
                <a:gd name="T68" fmla="*/ 0 w 290"/>
                <a:gd name="T69" fmla="*/ 0 h 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0"/>
                <a:gd name="T106" fmla="*/ 0 h 79"/>
                <a:gd name="T107" fmla="*/ 290 w 290"/>
                <a:gd name="T108" fmla="*/ 79 h 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0" h="79">
                  <a:moveTo>
                    <a:pt x="0" y="50"/>
                  </a:moveTo>
                  <a:lnTo>
                    <a:pt x="0" y="49"/>
                  </a:lnTo>
                  <a:lnTo>
                    <a:pt x="3" y="46"/>
                  </a:lnTo>
                  <a:lnTo>
                    <a:pt x="6" y="42"/>
                  </a:lnTo>
                  <a:lnTo>
                    <a:pt x="11" y="36"/>
                  </a:lnTo>
                  <a:lnTo>
                    <a:pt x="18" y="30"/>
                  </a:lnTo>
                  <a:lnTo>
                    <a:pt x="26" y="24"/>
                  </a:lnTo>
                  <a:lnTo>
                    <a:pt x="37" y="17"/>
                  </a:lnTo>
                  <a:lnTo>
                    <a:pt x="51" y="11"/>
                  </a:lnTo>
                  <a:lnTo>
                    <a:pt x="69" y="6"/>
                  </a:lnTo>
                  <a:lnTo>
                    <a:pt x="88" y="2"/>
                  </a:lnTo>
                  <a:lnTo>
                    <a:pt x="112" y="0"/>
                  </a:lnTo>
                  <a:lnTo>
                    <a:pt x="139" y="0"/>
                  </a:lnTo>
                  <a:lnTo>
                    <a:pt x="170" y="2"/>
                  </a:lnTo>
                  <a:lnTo>
                    <a:pt x="205" y="7"/>
                  </a:lnTo>
                  <a:lnTo>
                    <a:pt x="245" y="16"/>
                  </a:lnTo>
                  <a:lnTo>
                    <a:pt x="290" y="28"/>
                  </a:lnTo>
                  <a:lnTo>
                    <a:pt x="283" y="44"/>
                  </a:lnTo>
                  <a:lnTo>
                    <a:pt x="281" y="43"/>
                  </a:lnTo>
                  <a:lnTo>
                    <a:pt x="274" y="41"/>
                  </a:lnTo>
                  <a:lnTo>
                    <a:pt x="263" y="38"/>
                  </a:lnTo>
                  <a:lnTo>
                    <a:pt x="249" y="34"/>
                  </a:lnTo>
                  <a:lnTo>
                    <a:pt x="232" y="31"/>
                  </a:lnTo>
                  <a:lnTo>
                    <a:pt x="212" y="27"/>
                  </a:lnTo>
                  <a:lnTo>
                    <a:pt x="191" y="24"/>
                  </a:lnTo>
                  <a:lnTo>
                    <a:pt x="167" y="21"/>
                  </a:lnTo>
                  <a:lnTo>
                    <a:pt x="144" y="20"/>
                  </a:lnTo>
                  <a:lnTo>
                    <a:pt x="120" y="21"/>
                  </a:lnTo>
                  <a:lnTo>
                    <a:pt x="96" y="23"/>
                  </a:lnTo>
                  <a:lnTo>
                    <a:pt x="74" y="28"/>
                  </a:lnTo>
                  <a:lnTo>
                    <a:pt x="52" y="36"/>
                  </a:lnTo>
                  <a:lnTo>
                    <a:pt x="32" y="46"/>
                  </a:lnTo>
                  <a:lnTo>
                    <a:pt x="15" y="61"/>
                  </a:lnTo>
                  <a:lnTo>
                    <a:pt x="0" y="79"/>
                  </a:lnTo>
                  <a:lnTo>
                    <a:pt x="0" y="5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77" name="Freeform 500"/>
            <p:cNvSpPr>
              <a:spLocks/>
            </p:cNvSpPr>
            <p:nvPr/>
          </p:nvSpPr>
          <p:spPr bwMode="auto">
            <a:xfrm>
              <a:off x="3955" y="3289"/>
              <a:ext cx="52" cy="96"/>
            </a:xfrm>
            <a:custGeom>
              <a:avLst/>
              <a:gdLst>
                <a:gd name="T0" fmla="*/ 0 w 469"/>
                <a:gd name="T1" fmla="*/ 0 h 868"/>
                <a:gd name="T2" fmla="*/ 0 w 469"/>
                <a:gd name="T3" fmla="*/ 0 h 868"/>
                <a:gd name="T4" fmla="*/ 0 w 469"/>
                <a:gd name="T5" fmla="*/ 0 h 868"/>
                <a:gd name="T6" fmla="*/ 0 w 469"/>
                <a:gd name="T7" fmla="*/ 0 h 868"/>
                <a:gd name="T8" fmla="*/ 0 w 469"/>
                <a:gd name="T9" fmla="*/ 0 h 868"/>
                <a:gd name="T10" fmla="*/ 0 w 469"/>
                <a:gd name="T11" fmla="*/ 0 h 868"/>
                <a:gd name="T12" fmla="*/ 0 w 469"/>
                <a:gd name="T13" fmla="*/ 0 h 868"/>
                <a:gd name="T14" fmla="*/ 0 w 469"/>
                <a:gd name="T15" fmla="*/ 0 h 868"/>
                <a:gd name="T16" fmla="*/ 0 w 469"/>
                <a:gd name="T17" fmla="*/ 0 h 868"/>
                <a:gd name="T18" fmla="*/ 0 w 469"/>
                <a:gd name="T19" fmla="*/ 0 h 868"/>
                <a:gd name="T20" fmla="*/ 0 w 469"/>
                <a:gd name="T21" fmla="*/ 0 h 868"/>
                <a:gd name="T22" fmla="*/ 0 w 469"/>
                <a:gd name="T23" fmla="*/ 0 h 868"/>
                <a:gd name="T24" fmla="*/ 0 w 469"/>
                <a:gd name="T25" fmla="*/ 0 h 868"/>
                <a:gd name="T26" fmla="*/ 0 w 469"/>
                <a:gd name="T27" fmla="*/ 0 h 868"/>
                <a:gd name="T28" fmla="*/ 0 w 469"/>
                <a:gd name="T29" fmla="*/ 0 h 868"/>
                <a:gd name="T30" fmla="*/ 0 w 469"/>
                <a:gd name="T31" fmla="*/ 0 h 868"/>
                <a:gd name="T32" fmla="*/ 0 w 469"/>
                <a:gd name="T33" fmla="*/ 0 h 868"/>
                <a:gd name="T34" fmla="*/ 0 w 469"/>
                <a:gd name="T35" fmla="*/ 0 h 8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9"/>
                <a:gd name="T55" fmla="*/ 0 h 868"/>
                <a:gd name="T56" fmla="*/ 469 w 469"/>
                <a:gd name="T57" fmla="*/ 868 h 8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9" h="868">
                  <a:moveTo>
                    <a:pt x="0" y="0"/>
                  </a:moveTo>
                  <a:lnTo>
                    <a:pt x="0" y="840"/>
                  </a:lnTo>
                  <a:lnTo>
                    <a:pt x="142" y="868"/>
                  </a:lnTo>
                  <a:lnTo>
                    <a:pt x="136" y="755"/>
                  </a:lnTo>
                  <a:lnTo>
                    <a:pt x="469" y="806"/>
                  </a:lnTo>
                  <a:lnTo>
                    <a:pt x="463" y="761"/>
                  </a:lnTo>
                  <a:lnTo>
                    <a:pt x="232" y="732"/>
                  </a:lnTo>
                  <a:lnTo>
                    <a:pt x="226" y="635"/>
                  </a:lnTo>
                  <a:lnTo>
                    <a:pt x="68" y="635"/>
                  </a:lnTo>
                  <a:lnTo>
                    <a:pt x="64" y="623"/>
                  </a:lnTo>
                  <a:lnTo>
                    <a:pt x="53" y="587"/>
                  </a:lnTo>
                  <a:lnTo>
                    <a:pt x="39" y="530"/>
                  </a:lnTo>
                  <a:lnTo>
                    <a:pt x="25" y="455"/>
                  </a:lnTo>
                  <a:lnTo>
                    <a:pt x="14" y="365"/>
                  </a:lnTo>
                  <a:lnTo>
                    <a:pt x="10" y="262"/>
                  </a:lnTo>
                  <a:lnTo>
                    <a:pt x="19" y="149"/>
                  </a:lnTo>
                  <a:lnTo>
                    <a:pt x="40" y="29"/>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78" name="Freeform 501"/>
            <p:cNvSpPr>
              <a:spLocks/>
            </p:cNvSpPr>
            <p:nvPr/>
          </p:nvSpPr>
          <p:spPr bwMode="auto">
            <a:xfrm>
              <a:off x="3981" y="3267"/>
              <a:ext cx="67" cy="13"/>
            </a:xfrm>
            <a:custGeom>
              <a:avLst/>
              <a:gdLst>
                <a:gd name="T0" fmla="*/ 0 w 604"/>
                <a:gd name="T1" fmla="*/ 0 h 118"/>
                <a:gd name="T2" fmla="*/ 0 w 604"/>
                <a:gd name="T3" fmla="*/ 0 h 118"/>
                <a:gd name="T4" fmla="*/ 0 w 604"/>
                <a:gd name="T5" fmla="*/ 0 h 118"/>
                <a:gd name="T6" fmla="*/ 0 w 604"/>
                <a:gd name="T7" fmla="*/ 0 h 118"/>
                <a:gd name="T8" fmla="*/ 0 w 604"/>
                <a:gd name="T9" fmla="*/ 0 h 118"/>
                <a:gd name="T10" fmla="*/ 0 w 604"/>
                <a:gd name="T11" fmla="*/ 0 h 118"/>
                <a:gd name="T12" fmla="*/ 0 w 604"/>
                <a:gd name="T13" fmla="*/ 0 h 118"/>
                <a:gd name="T14" fmla="*/ 0 w 604"/>
                <a:gd name="T15" fmla="*/ 0 h 118"/>
                <a:gd name="T16" fmla="*/ 0 w 604"/>
                <a:gd name="T17" fmla="*/ 0 h 118"/>
                <a:gd name="T18" fmla="*/ 0 w 604"/>
                <a:gd name="T19" fmla="*/ 0 h 118"/>
                <a:gd name="T20" fmla="*/ 0 w 604"/>
                <a:gd name="T21" fmla="*/ 0 h 118"/>
                <a:gd name="T22" fmla="*/ 0 w 604"/>
                <a:gd name="T23" fmla="*/ 0 h 118"/>
                <a:gd name="T24" fmla="*/ 0 w 604"/>
                <a:gd name="T25" fmla="*/ 0 h 118"/>
                <a:gd name="T26" fmla="*/ 0 w 604"/>
                <a:gd name="T27" fmla="*/ 0 h 118"/>
                <a:gd name="T28" fmla="*/ 0 w 604"/>
                <a:gd name="T29" fmla="*/ 0 h 118"/>
                <a:gd name="T30" fmla="*/ 0 w 604"/>
                <a:gd name="T31" fmla="*/ 0 h 118"/>
                <a:gd name="T32" fmla="*/ 0 w 604"/>
                <a:gd name="T33" fmla="*/ 0 h 118"/>
                <a:gd name="T34" fmla="*/ 0 w 604"/>
                <a:gd name="T35" fmla="*/ 0 h 118"/>
                <a:gd name="T36" fmla="*/ 0 w 604"/>
                <a:gd name="T37" fmla="*/ 0 h 118"/>
                <a:gd name="T38" fmla="*/ 0 w 604"/>
                <a:gd name="T39" fmla="*/ 0 h 118"/>
                <a:gd name="T40" fmla="*/ 0 w 604"/>
                <a:gd name="T41" fmla="*/ 0 h 118"/>
                <a:gd name="T42" fmla="*/ 0 w 604"/>
                <a:gd name="T43" fmla="*/ 0 h 118"/>
                <a:gd name="T44" fmla="*/ 0 w 604"/>
                <a:gd name="T45" fmla="*/ 0 h 118"/>
                <a:gd name="T46" fmla="*/ 0 w 604"/>
                <a:gd name="T47" fmla="*/ 0 h 118"/>
                <a:gd name="T48" fmla="*/ 0 w 604"/>
                <a:gd name="T49" fmla="*/ 0 h 118"/>
                <a:gd name="T50" fmla="*/ 0 w 604"/>
                <a:gd name="T51" fmla="*/ 0 h 118"/>
                <a:gd name="T52" fmla="*/ 0 w 604"/>
                <a:gd name="T53" fmla="*/ 0 h 118"/>
                <a:gd name="T54" fmla="*/ 0 w 604"/>
                <a:gd name="T55" fmla="*/ 0 h 118"/>
                <a:gd name="T56" fmla="*/ 0 w 604"/>
                <a:gd name="T57" fmla="*/ 0 h 118"/>
                <a:gd name="T58" fmla="*/ 0 w 604"/>
                <a:gd name="T59" fmla="*/ 0 h 118"/>
                <a:gd name="T60" fmla="*/ 0 w 604"/>
                <a:gd name="T61" fmla="*/ 0 h 118"/>
                <a:gd name="T62" fmla="*/ 0 w 604"/>
                <a:gd name="T63" fmla="*/ 0 h 118"/>
                <a:gd name="T64" fmla="*/ 0 w 604"/>
                <a:gd name="T65" fmla="*/ 0 h 118"/>
                <a:gd name="T66" fmla="*/ 0 w 604"/>
                <a:gd name="T67" fmla="*/ 0 h 118"/>
                <a:gd name="T68" fmla="*/ 0 w 604"/>
                <a:gd name="T69" fmla="*/ 0 h 1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118"/>
                <a:gd name="T107" fmla="*/ 604 w 604"/>
                <a:gd name="T108" fmla="*/ 118 h 11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118">
                  <a:moveTo>
                    <a:pt x="0" y="118"/>
                  </a:moveTo>
                  <a:lnTo>
                    <a:pt x="3" y="117"/>
                  </a:lnTo>
                  <a:lnTo>
                    <a:pt x="14" y="113"/>
                  </a:lnTo>
                  <a:lnTo>
                    <a:pt x="29" y="108"/>
                  </a:lnTo>
                  <a:lnTo>
                    <a:pt x="50" y="101"/>
                  </a:lnTo>
                  <a:lnTo>
                    <a:pt x="77" y="93"/>
                  </a:lnTo>
                  <a:lnTo>
                    <a:pt x="107" y="85"/>
                  </a:lnTo>
                  <a:lnTo>
                    <a:pt x="143" y="76"/>
                  </a:lnTo>
                  <a:lnTo>
                    <a:pt x="181" y="69"/>
                  </a:lnTo>
                  <a:lnTo>
                    <a:pt x="224" y="62"/>
                  </a:lnTo>
                  <a:lnTo>
                    <a:pt x="270" y="57"/>
                  </a:lnTo>
                  <a:lnTo>
                    <a:pt x="319" y="53"/>
                  </a:lnTo>
                  <a:lnTo>
                    <a:pt x="369" y="52"/>
                  </a:lnTo>
                  <a:lnTo>
                    <a:pt x="422" y="53"/>
                  </a:lnTo>
                  <a:lnTo>
                    <a:pt x="476" y="58"/>
                  </a:lnTo>
                  <a:lnTo>
                    <a:pt x="531" y="66"/>
                  </a:lnTo>
                  <a:lnTo>
                    <a:pt x="587" y="78"/>
                  </a:lnTo>
                  <a:lnTo>
                    <a:pt x="604" y="0"/>
                  </a:lnTo>
                  <a:lnTo>
                    <a:pt x="600" y="0"/>
                  </a:lnTo>
                  <a:lnTo>
                    <a:pt x="587" y="0"/>
                  </a:lnTo>
                  <a:lnTo>
                    <a:pt x="566" y="0"/>
                  </a:lnTo>
                  <a:lnTo>
                    <a:pt x="540" y="1"/>
                  </a:lnTo>
                  <a:lnTo>
                    <a:pt x="507" y="2"/>
                  </a:lnTo>
                  <a:lnTo>
                    <a:pt x="470" y="3"/>
                  </a:lnTo>
                  <a:lnTo>
                    <a:pt x="428" y="6"/>
                  </a:lnTo>
                  <a:lnTo>
                    <a:pt x="383" y="8"/>
                  </a:lnTo>
                  <a:lnTo>
                    <a:pt x="335" y="12"/>
                  </a:lnTo>
                  <a:lnTo>
                    <a:pt x="285" y="16"/>
                  </a:lnTo>
                  <a:lnTo>
                    <a:pt x="235" y="21"/>
                  </a:lnTo>
                  <a:lnTo>
                    <a:pt x="186" y="28"/>
                  </a:lnTo>
                  <a:lnTo>
                    <a:pt x="136" y="36"/>
                  </a:lnTo>
                  <a:lnTo>
                    <a:pt x="88" y="45"/>
                  </a:lnTo>
                  <a:lnTo>
                    <a:pt x="42" y="55"/>
                  </a:lnTo>
                  <a:lnTo>
                    <a:pt x="0" y="67"/>
                  </a:lnTo>
                  <a:lnTo>
                    <a:pt x="0" y="11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79" name="Freeform 502"/>
            <p:cNvSpPr>
              <a:spLocks/>
            </p:cNvSpPr>
            <p:nvPr/>
          </p:nvSpPr>
          <p:spPr bwMode="auto">
            <a:xfrm>
              <a:off x="3942" y="3387"/>
              <a:ext cx="113" cy="38"/>
            </a:xfrm>
            <a:custGeom>
              <a:avLst/>
              <a:gdLst>
                <a:gd name="T0" fmla="*/ 0 w 1017"/>
                <a:gd name="T1" fmla="*/ 0 h 337"/>
                <a:gd name="T2" fmla="*/ 0 w 1017"/>
                <a:gd name="T3" fmla="*/ 0 h 337"/>
                <a:gd name="T4" fmla="*/ 0 w 1017"/>
                <a:gd name="T5" fmla="*/ 0 h 337"/>
                <a:gd name="T6" fmla="*/ 0 w 1017"/>
                <a:gd name="T7" fmla="*/ 0 h 337"/>
                <a:gd name="T8" fmla="*/ 0 w 1017"/>
                <a:gd name="T9" fmla="*/ 0 h 337"/>
                <a:gd name="T10" fmla="*/ 0 w 1017"/>
                <a:gd name="T11" fmla="*/ 0 h 337"/>
                <a:gd name="T12" fmla="*/ 0 w 1017"/>
                <a:gd name="T13" fmla="*/ 0 h 337"/>
                <a:gd name="T14" fmla="*/ 0 w 1017"/>
                <a:gd name="T15" fmla="*/ 0 h 337"/>
                <a:gd name="T16" fmla="*/ 0 w 1017"/>
                <a:gd name="T17" fmla="*/ 0 h 337"/>
                <a:gd name="T18" fmla="*/ 0 w 1017"/>
                <a:gd name="T19" fmla="*/ 0 h 337"/>
                <a:gd name="T20" fmla="*/ 0 w 1017"/>
                <a:gd name="T21" fmla="*/ 0 h 337"/>
                <a:gd name="T22" fmla="*/ 0 w 1017"/>
                <a:gd name="T23" fmla="*/ 0 h 337"/>
                <a:gd name="T24" fmla="*/ 0 w 1017"/>
                <a:gd name="T25" fmla="*/ 0 h 337"/>
                <a:gd name="T26" fmla="*/ 0 w 1017"/>
                <a:gd name="T27" fmla="*/ 0 h 337"/>
                <a:gd name="T28" fmla="*/ 0 w 1017"/>
                <a:gd name="T29" fmla="*/ 0 h 337"/>
                <a:gd name="T30" fmla="*/ 0 w 1017"/>
                <a:gd name="T31" fmla="*/ 0 h 337"/>
                <a:gd name="T32" fmla="*/ 0 w 1017"/>
                <a:gd name="T33" fmla="*/ 0 h 337"/>
                <a:gd name="T34" fmla="*/ 0 w 1017"/>
                <a:gd name="T35" fmla="*/ 0 h 337"/>
                <a:gd name="T36" fmla="*/ 0 w 1017"/>
                <a:gd name="T37" fmla="*/ 0 h 337"/>
                <a:gd name="T38" fmla="*/ 0 w 1017"/>
                <a:gd name="T39" fmla="*/ 0 h 337"/>
                <a:gd name="T40" fmla="*/ 0 w 1017"/>
                <a:gd name="T41" fmla="*/ 0 h 337"/>
                <a:gd name="T42" fmla="*/ 0 w 1017"/>
                <a:gd name="T43" fmla="*/ 0 h 337"/>
                <a:gd name="T44" fmla="*/ 0 w 1017"/>
                <a:gd name="T45" fmla="*/ 0 h 337"/>
                <a:gd name="T46" fmla="*/ 0 w 1017"/>
                <a:gd name="T47" fmla="*/ 0 h 337"/>
                <a:gd name="T48" fmla="*/ 0 w 1017"/>
                <a:gd name="T49" fmla="*/ 0 h 337"/>
                <a:gd name="T50" fmla="*/ 0 w 1017"/>
                <a:gd name="T51" fmla="*/ 0 h 337"/>
                <a:gd name="T52" fmla="*/ 0 w 1017"/>
                <a:gd name="T53" fmla="*/ 0 h 337"/>
                <a:gd name="T54" fmla="*/ 0 w 1017"/>
                <a:gd name="T55" fmla="*/ 0 h 337"/>
                <a:gd name="T56" fmla="*/ 0 w 1017"/>
                <a:gd name="T57" fmla="*/ 0 h 337"/>
                <a:gd name="T58" fmla="*/ 0 w 1017"/>
                <a:gd name="T59" fmla="*/ 0 h 337"/>
                <a:gd name="T60" fmla="*/ 0 w 1017"/>
                <a:gd name="T61" fmla="*/ 0 h 337"/>
                <a:gd name="T62" fmla="*/ 0 w 1017"/>
                <a:gd name="T63" fmla="*/ 0 h 337"/>
                <a:gd name="T64" fmla="*/ 0 w 1017"/>
                <a:gd name="T65" fmla="*/ 0 h 337"/>
                <a:gd name="T66" fmla="*/ 0 w 1017"/>
                <a:gd name="T67" fmla="*/ 0 h 337"/>
                <a:gd name="T68" fmla="*/ 0 w 1017"/>
                <a:gd name="T69" fmla="*/ 0 h 337"/>
                <a:gd name="T70" fmla="*/ 0 w 1017"/>
                <a:gd name="T71" fmla="*/ 0 h 337"/>
                <a:gd name="T72" fmla="*/ 0 w 1017"/>
                <a:gd name="T73" fmla="*/ 0 h 337"/>
                <a:gd name="T74" fmla="*/ 0 w 1017"/>
                <a:gd name="T75" fmla="*/ 0 h 337"/>
                <a:gd name="T76" fmla="*/ 0 w 1017"/>
                <a:gd name="T77" fmla="*/ 0 h 3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7"/>
                <a:gd name="T118" fmla="*/ 0 h 337"/>
                <a:gd name="T119" fmla="*/ 1017 w 1017"/>
                <a:gd name="T120" fmla="*/ 337 h 33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7" h="337">
                  <a:moveTo>
                    <a:pt x="430" y="326"/>
                  </a:moveTo>
                  <a:lnTo>
                    <a:pt x="432" y="325"/>
                  </a:lnTo>
                  <a:lnTo>
                    <a:pt x="438" y="323"/>
                  </a:lnTo>
                  <a:lnTo>
                    <a:pt x="447" y="319"/>
                  </a:lnTo>
                  <a:lnTo>
                    <a:pt x="459" y="314"/>
                  </a:lnTo>
                  <a:lnTo>
                    <a:pt x="474" y="308"/>
                  </a:lnTo>
                  <a:lnTo>
                    <a:pt x="491" y="301"/>
                  </a:lnTo>
                  <a:lnTo>
                    <a:pt x="509" y="291"/>
                  </a:lnTo>
                  <a:lnTo>
                    <a:pt x="528" y="282"/>
                  </a:lnTo>
                  <a:lnTo>
                    <a:pt x="549" y="272"/>
                  </a:lnTo>
                  <a:lnTo>
                    <a:pt x="568" y="260"/>
                  </a:lnTo>
                  <a:lnTo>
                    <a:pt x="587" y="248"/>
                  </a:lnTo>
                  <a:lnTo>
                    <a:pt x="606" y="235"/>
                  </a:lnTo>
                  <a:lnTo>
                    <a:pt x="623" y="222"/>
                  </a:lnTo>
                  <a:lnTo>
                    <a:pt x="638" y="208"/>
                  </a:lnTo>
                  <a:lnTo>
                    <a:pt x="651" y="193"/>
                  </a:lnTo>
                  <a:lnTo>
                    <a:pt x="662" y="179"/>
                  </a:lnTo>
                  <a:lnTo>
                    <a:pt x="0" y="17"/>
                  </a:lnTo>
                  <a:lnTo>
                    <a:pt x="51" y="0"/>
                  </a:lnTo>
                  <a:lnTo>
                    <a:pt x="1017" y="237"/>
                  </a:lnTo>
                  <a:lnTo>
                    <a:pt x="977" y="260"/>
                  </a:lnTo>
                  <a:lnTo>
                    <a:pt x="698" y="188"/>
                  </a:lnTo>
                  <a:lnTo>
                    <a:pt x="697" y="189"/>
                  </a:lnTo>
                  <a:lnTo>
                    <a:pt x="695" y="192"/>
                  </a:lnTo>
                  <a:lnTo>
                    <a:pt x="691" y="196"/>
                  </a:lnTo>
                  <a:lnTo>
                    <a:pt x="685" y="202"/>
                  </a:lnTo>
                  <a:lnTo>
                    <a:pt x="678" y="211"/>
                  </a:lnTo>
                  <a:lnTo>
                    <a:pt x="668" y="219"/>
                  </a:lnTo>
                  <a:lnTo>
                    <a:pt x="657" y="229"/>
                  </a:lnTo>
                  <a:lnTo>
                    <a:pt x="642" y="239"/>
                  </a:lnTo>
                  <a:lnTo>
                    <a:pt x="626" y="250"/>
                  </a:lnTo>
                  <a:lnTo>
                    <a:pt x="609" y="263"/>
                  </a:lnTo>
                  <a:lnTo>
                    <a:pt x="587" y="275"/>
                  </a:lnTo>
                  <a:lnTo>
                    <a:pt x="565" y="287"/>
                  </a:lnTo>
                  <a:lnTo>
                    <a:pt x="540" y="301"/>
                  </a:lnTo>
                  <a:lnTo>
                    <a:pt x="511" y="313"/>
                  </a:lnTo>
                  <a:lnTo>
                    <a:pt x="480" y="325"/>
                  </a:lnTo>
                  <a:lnTo>
                    <a:pt x="447" y="337"/>
                  </a:lnTo>
                  <a:lnTo>
                    <a:pt x="430" y="32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80" name="Freeform 503"/>
            <p:cNvSpPr>
              <a:spLocks/>
            </p:cNvSpPr>
            <p:nvPr/>
          </p:nvSpPr>
          <p:spPr bwMode="auto">
            <a:xfrm>
              <a:off x="3918" y="3397"/>
              <a:ext cx="116" cy="34"/>
            </a:xfrm>
            <a:custGeom>
              <a:avLst/>
              <a:gdLst>
                <a:gd name="T0" fmla="*/ 0 w 1036"/>
                <a:gd name="T1" fmla="*/ 0 h 303"/>
                <a:gd name="T2" fmla="*/ 0 w 1036"/>
                <a:gd name="T3" fmla="*/ 0 h 303"/>
                <a:gd name="T4" fmla="*/ 0 w 1036"/>
                <a:gd name="T5" fmla="*/ 0 h 303"/>
                <a:gd name="T6" fmla="*/ 0 w 1036"/>
                <a:gd name="T7" fmla="*/ 0 h 303"/>
                <a:gd name="T8" fmla="*/ 0 w 1036"/>
                <a:gd name="T9" fmla="*/ 0 h 303"/>
                <a:gd name="T10" fmla="*/ 0 60000 65536"/>
                <a:gd name="T11" fmla="*/ 0 60000 65536"/>
                <a:gd name="T12" fmla="*/ 0 60000 65536"/>
                <a:gd name="T13" fmla="*/ 0 60000 65536"/>
                <a:gd name="T14" fmla="*/ 0 60000 65536"/>
                <a:gd name="T15" fmla="*/ 0 w 1036"/>
                <a:gd name="T16" fmla="*/ 0 h 303"/>
                <a:gd name="T17" fmla="*/ 1036 w 1036"/>
                <a:gd name="T18" fmla="*/ 303 h 303"/>
              </a:gdLst>
              <a:ahLst/>
              <a:cxnLst>
                <a:cxn ang="T10">
                  <a:pos x="T0" y="T1"/>
                </a:cxn>
                <a:cxn ang="T11">
                  <a:pos x="T2" y="T3"/>
                </a:cxn>
                <a:cxn ang="T12">
                  <a:pos x="T4" y="T5"/>
                </a:cxn>
                <a:cxn ang="T13">
                  <a:pos x="T6" y="T7"/>
                </a:cxn>
                <a:cxn ang="T14">
                  <a:pos x="T8" y="T9"/>
                </a:cxn>
              </a:cxnLst>
              <a:rect l="T15" t="T16" r="T17" b="T18"/>
              <a:pathLst>
                <a:path w="1036" h="303">
                  <a:moveTo>
                    <a:pt x="0" y="0"/>
                  </a:moveTo>
                  <a:lnTo>
                    <a:pt x="1013" y="303"/>
                  </a:lnTo>
                  <a:lnTo>
                    <a:pt x="1036" y="303"/>
                  </a:lnTo>
                  <a:lnTo>
                    <a:pt x="31" y="0"/>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81" name="Freeform 504"/>
            <p:cNvSpPr>
              <a:spLocks/>
            </p:cNvSpPr>
            <p:nvPr/>
          </p:nvSpPr>
          <p:spPr bwMode="auto">
            <a:xfrm>
              <a:off x="3938" y="3393"/>
              <a:ext cx="113" cy="30"/>
            </a:xfrm>
            <a:custGeom>
              <a:avLst/>
              <a:gdLst>
                <a:gd name="T0" fmla="*/ 0 w 1023"/>
                <a:gd name="T1" fmla="*/ 0 h 270"/>
                <a:gd name="T2" fmla="*/ 0 w 1023"/>
                <a:gd name="T3" fmla="*/ 0 h 270"/>
                <a:gd name="T4" fmla="*/ 0 w 1023"/>
                <a:gd name="T5" fmla="*/ 0 h 270"/>
                <a:gd name="T6" fmla="*/ 0 w 1023"/>
                <a:gd name="T7" fmla="*/ 0 h 270"/>
                <a:gd name="T8" fmla="*/ 0 w 1023"/>
                <a:gd name="T9" fmla="*/ 0 h 270"/>
                <a:gd name="T10" fmla="*/ 0 60000 65536"/>
                <a:gd name="T11" fmla="*/ 0 60000 65536"/>
                <a:gd name="T12" fmla="*/ 0 60000 65536"/>
                <a:gd name="T13" fmla="*/ 0 60000 65536"/>
                <a:gd name="T14" fmla="*/ 0 60000 65536"/>
                <a:gd name="T15" fmla="*/ 0 w 1023"/>
                <a:gd name="T16" fmla="*/ 0 h 270"/>
                <a:gd name="T17" fmla="*/ 1023 w 1023"/>
                <a:gd name="T18" fmla="*/ 270 h 270"/>
              </a:gdLst>
              <a:ahLst/>
              <a:cxnLst>
                <a:cxn ang="T10">
                  <a:pos x="T0" y="T1"/>
                </a:cxn>
                <a:cxn ang="T11">
                  <a:pos x="T2" y="T3"/>
                </a:cxn>
                <a:cxn ang="T12">
                  <a:pos x="T4" y="T5"/>
                </a:cxn>
                <a:cxn ang="T13">
                  <a:pos x="T6" y="T7"/>
                </a:cxn>
                <a:cxn ang="T14">
                  <a:pos x="T8" y="T9"/>
                </a:cxn>
              </a:cxnLst>
              <a:rect l="T15" t="T16" r="T17" b="T18"/>
              <a:pathLst>
                <a:path w="1023" h="270">
                  <a:moveTo>
                    <a:pt x="0" y="1"/>
                  </a:moveTo>
                  <a:lnTo>
                    <a:pt x="1001" y="270"/>
                  </a:lnTo>
                  <a:lnTo>
                    <a:pt x="1023" y="269"/>
                  </a:lnTo>
                  <a:lnTo>
                    <a:pt x="31" y="0"/>
                  </a:lnTo>
                  <a:lnTo>
                    <a:pt x="0" y="1"/>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82" name="Freeform 505"/>
            <p:cNvSpPr>
              <a:spLocks/>
            </p:cNvSpPr>
            <p:nvPr/>
          </p:nvSpPr>
          <p:spPr bwMode="auto">
            <a:xfrm>
              <a:off x="3929" y="3394"/>
              <a:ext cx="114" cy="33"/>
            </a:xfrm>
            <a:custGeom>
              <a:avLst/>
              <a:gdLst>
                <a:gd name="T0" fmla="*/ 0 w 1028"/>
                <a:gd name="T1" fmla="*/ 0 h 299"/>
                <a:gd name="T2" fmla="*/ 0 w 1028"/>
                <a:gd name="T3" fmla="*/ 0 h 299"/>
                <a:gd name="T4" fmla="*/ 0 w 1028"/>
                <a:gd name="T5" fmla="*/ 0 h 299"/>
                <a:gd name="T6" fmla="*/ 0 w 1028"/>
                <a:gd name="T7" fmla="*/ 0 h 299"/>
                <a:gd name="T8" fmla="*/ 0 w 1028"/>
                <a:gd name="T9" fmla="*/ 0 h 299"/>
                <a:gd name="T10" fmla="*/ 0 60000 65536"/>
                <a:gd name="T11" fmla="*/ 0 60000 65536"/>
                <a:gd name="T12" fmla="*/ 0 60000 65536"/>
                <a:gd name="T13" fmla="*/ 0 60000 65536"/>
                <a:gd name="T14" fmla="*/ 0 60000 65536"/>
                <a:gd name="T15" fmla="*/ 0 w 1028"/>
                <a:gd name="T16" fmla="*/ 0 h 299"/>
                <a:gd name="T17" fmla="*/ 1028 w 1028"/>
                <a:gd name="T18" fmla="*/ 299 h 299"/>
              </a:gdLst>
              <a:ahLst/>
              <a:cxnLst>
                <a:cxn ang="T10">
                  <a:pos x="T0" y="T1"/>
                </a:cxn>
                <a:cxn ang="T11">
                  <a:pos x="T2" y="T3"/>
                </a:cxn>
                <a:cxn ang="T12">
                  <a:pos x="T4" y="T5"/>
                </a:cxn>
                <a:cxn ang="T13">
                  <a:pos x="T6" y="T7"/>
                </a:cxn>
                <a:cxn ang="T14">
                  <a:pos x="T8" y="T9"/>
                </a:cxn>
              </a:cxnLst>
              <a:rect l="T15" t="T16" r="T17" b="T18"/>
              <a:pathLst>
                <a:path w="1028" h="299">
                  <a:moveTo>
                    <a:pt x="0" y="0"/>
                  </a:moveTo>
                  <a:lnTo>
                    <a:pt x="1009" y="299"/>
                  </a:lnTo>
                  <a:lnTo>
                    <a:pt x="1028" y="292"/>
                  </a:lnTo>
                  <a:lnTo>
                    <a:pt x="30" y="0"/>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38084" name="Group 506"/>
          <p:cNvGrpSpPr>
            <a:grpSpLocks/>
          </p:cNvGrpSpPr>
          <p:nvPr/>
        </p:nvGrpSpPr>
        <p:grpSpPr bwMode="auto">
          <a:xfrm>
            <a:off x="5792788" y="3178175"/>
            <a:ext cx="338137" cy="282575"/>
            <a:chOff x="3899" y="3264"/>
            <a:chExt cx="213" cy="178"/>
          </a:xfrm>
        </p:grpSpPr>
        <p:sp>
          <p:nvSpPr>
            <p:cNvPr id="38205" name="Freeform 507"/>
            <p:cNvSpPr>
              <a:spLocks/>
            </p:cNvSpPr>
            <p:nvPr/>
          </p:nvSpPr>
          <p:spPr bwMode="auto">
            <a:xfrm>
              <a:off x="3899" y="3264"/>
              <a:ext cx="213" cy="178"/>
            </a:xfrm>
            <a:custGeom>
              <a:avLst/>
              <a:gdLst>
                <a:gd name="T0" fmla="*/ 0 w 1913"/>
                <a:gd name="T1" fmla="*/ 0 h 1606"/>
                <a:gd name="T2" fmla="*/ 0 w 1913"/>
                <a:gd name="T3" fmla="*/ 0 h 1606"/>
                <a:gd name="T4" fmla="*/ 0 w 1913"/>
                <a:gd name="T5" fmla="*/ 0 h 1606"/>
                <a:gd name="T6" fmla="*/ 0 w 1913"/>
                <a:gd name="T7" fmla="*/ 0 h 1606"/>
                <a:gd name="T8" fmla="*/ 0 w 1913"/>
                <a:gd name="T9" fmla="*/ 0 h 1606"/>
                <a:gd name="T10" fmla="*/ 0 w 1913"/>
                <a:gd name="T11" fmla="*/ 0 h 1606"/>
                <a:gd name="T12" fmla="*/ 0 w 1913"/>
                <a:gd name="T13" fmla="*/ 0 h 1606"/>
                <a:gd name="T14" fmla="*/ 0 w 1913"/>
                <a:gd name="T15" fmla="*/ 0 h 1606"/>
                <a:gd name="T16" fmla="*/ 0 w 1913"/>
                <a:gd name="T17" fmla="*/ 0 h 1606"/>
                <a:gd name="T18" fmla="*/ 0 w 1913"/>
                <a:gd name="T19" fmla="*/ 0 h 1606"/>
                <a:gd name="T20" fmla="*/ 0 w 1913"/>
                <a:gd name="T21" fmla="*/ 0 h 1606"/>
                <a:gd name="T22" fmla="*/ 0 w 1913"/>
                <a:gd name="T23" fmla="*/ 0 h 1606"/>
                <a:gd name="T24" fmla="*/ 0 w 1913"/>
                <a:gd name="T25" fmla="*/ 0 h 1606"/>
                <a:gd name="T26" fmla="*/ 0 w 1913"/>
                <a:gd name="T27" fmla="*/ 0 h 1606"/>
                <a:gd name="T28" fmla="*/ 0 w 1913"/>
                <a:gd name="T29" fmla="*/ 0 h 1606"/>
                <a:gd name="T30" fmla="*/ 0 w 1913"/>
                <a:gd name="T31" fmla="*/ 0 h 1606"/>
                <a:gd name="T32" fmla="*/ 0 w 1913"/>
                <a:gd name="T33" fmla="*/ 0 h 1606"/>
                <a:gd name="T34" fmla="*/ 0 w 1913"/>
                <a:gd name="T35" fmla="*/ 0 h 1606"/>
                <a:gd name="T36" fmla="*/ 0 w 1913"/>
                <a:gd name="T37" fmla="*/ 0 h 1606"/>
                <a:gd name="T38" fmla="*/ 0 w 1913"/>
                <a:gd name="T39" fmla="*/ 0 h 1606"/>
                <a:gd name="T40" fmla="*/ 0 w 1913"/>
                <a:gd name="T41" fmla="*/ 0 h 1606"/>
                <a:gd name="T42" fmla="*/ 0 w 1913"/>
                <a:gd name="T43" fmla="*/ 0 h 1606"/>
                <a:gd name="T44" fmla="*/ 0 w 1913"/>
                <a:gd name="T45" fmla="*/ 0 h 1606"/>
                <a:gd name="T46" fmla="*/ 0 w 1913"/>
                <a:gd name="T47" fmla="*/ 0 h 1606"/>
                <a:gd name="T48" fmla="*/ 0 w 1913"/>
                <a:gd name="T49" fmla="*/ 0 h 1606"/>
                <a:gd name="T50" fmla="*/ 0 w 1913"/>
                <a:gd name="T51" fmla="*/ 0 h 1606"/>
                <a:gd name="T52" fmla="*/ 0 w 1913"/>
                <a:gd name="T53" fmla="*/ 0 h 1606"/>
                <a:gd name="T54" fmla="*/ 0 w 1913"/>
                <a:gd name="T55" fmla="*/ 0 h 1606"/>
                <a:gd name="T56" fmla="*/ 0 w 1913"/>
                <a:gd name="T57" fmla="*/ 0 h 1606"/>
                <a:gd name="T58" fmla="*/ 0 w 1913"/>
                <a:gd name="T59" fmla="*/ 0 h 1606"/>
                <a:gd name="T60" fmla="*/ 0 w 1913"/>
                <a:gd name="T61" fmla="*/ 0 h 1606"/>
                <a:gd name="T62" fmla="*/ 0 w 1913"/>
                <a:gd name="T63" fmla="*/ 0 h 1606"/>
                <a:gd name="T64" fmla="*/ 0 w 1913"/>
                <a:gd name="T65" fmla="*/ 0 h 1606"/>
                <a:gd name="T66" fmla="*/ 0 w 1913"/>
                <a:gd name="T67" fmla="*/ 0 h 1606"/>
                <a:gd name="T68" fmla="*/ 0 w 1913"/>
                <a:gd name="T69" fmla="*/ 0 h 1606"/>
                <a:gd name="T70" fmla="*/ 0 w 1913"/>
                <a:gd name="T71" fmla="*/ 0 h 1606"/>
                <a:gd name="T72" fmla="*/ 0 w 1913"/>
                <a:gd name="T73" fmla="*/ 0 h 1606"/>
                <a:gd name="T74" fmla="*/ 0 w 1913"/>
                <a:gd name="T75" fmla="*/ 0 h 1606"/>
                <a:gd name="T76" fmla="*/ 0 w 1913"/>
                <a:gd name="T77" fmla="*/ 0 h 160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13"/>
                <a:gd name="T118" fmla="*/ 0 h 1606"/>
                <a:gd name="T119" fmla="*/ 1913 w 1913"/>
                <a:gd name="T120" fmla="*/ 1606 h 160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13" h="1606">
                  <a:moveTo>
                    <a:pt x="518" y="213"/>
                  </a:moveTo>
                  <a:lnTo>
                    <a:pt x="539" y="115"/>
                  </a:lnTo>
                  <a:lnTo>
                    <a:pt x="540" y="115"/>
                  </a:lnTo>
                  <a:lnTo>
                    <a:pt x="544" y="114"/>
                  </a:lnTo>
                  <a:lnTo>
                    <a:pt x="549" y="112"/>
                  </a:lnTo>
                  <a:lnTo>
                    <a:pt x="555" y="110"/>
                  </a:lnTo>
                  <a:lnTo>
                    <a:pt x="564" y="107"/>
                  </a:lnTo>
                  <a:lnTo>
                    <a:pt x="574" y="103"/>
                  </a:lnTo>
                  <a:lnTo>
                    <a:pt x="586" y="100"/>
                  </a:lnTo>
                  <a:lnTo>
                    <a:pt x="602" y="95"/>
                  </a:lnTo>
                  <a:lnTo>
                    <a:pt x="618" y="90"/>
                  </a:lnTo>
                  <a:lnTo>
                    <a:pt x="636" y="85"/>
                  </a:lnTo>
                  <a:lnTo>
                    <a:pt x="656" y="80"/>
                  </a:lnTo>
                  <a:lnTo>
                    <a:pt x="679" y="75"/>
                  </a:lnTo>
                  <a:lnTo>
                    <a:pt x="703" y="70"/>
                  </a:lnTo>
                  <a:lnTo>
                    <a:pt x="730" y="64"/>
                  </a:lnTo>
                  <a:lnTo>
                    <a:pt x="758" y="58"/>
                  </a:lnTo>
                  <a:lnTo>
                    <a:pt x="789" y="52"/>
                  </a:lnTo>
                  <a:lnTo>
                    <a:pt x="820" y="46"/>
                  </a:lnTo>
                  <a:lnTo>
                    <a:pt x="855" y="41"/>
                  </a:lnTo>
                  <a:lnTo>
                    <a:pt x="892" y="36"/>
                  </a:lnTo>
                  <a:lnTo>
                    <a:pt x="929" y="31"/>
                  </a:lnTo>
                  <a:lnTo>
                    <a:pt x="970" y="26"/>
                  </a:lnTo>
                  <a:lnTo>
                    <a:pt x="1013" y="21"/>
                  </a:lnTo>
                  <a:lnTo>
                    <a:pt x="1056" y="17"/>
                  </a:lnTo>
                  <a:lnTo>
                    <a:pt x="1103" y="13"/>
                  </a:lnTo>
                  <a:lnTo>
                    <a:pt x="1152" y="10"/>
                  </a:lnTo>
                  <a:lnTo>
                    <a:pt x="1202" y="6"/>
                  </a:lnTo>
                  <a:lnTo>
                    <a:pt x="1255" y="3"/>
                  </a:lnTo>
                  <a:lnTo>
                    <a:pt x="1309" y="1"/>
                  </a:lnTo>
                  <a:lnTo>
                    <a:pt x="1366" y="0"/>
                  </a:lnTo>
                  <a:lnTo>
                    <a:pt x="1425" y="0"/>
                  </a:lnTo>
                  <a:lnTo>
                    <a:pt x="1485" y="0"/>
                  </a:lnTo>
                  <a:lnTo>
                    <a:pt x="1548" y="1"/>
                  </a:lnTo>
                  <a:lnTo>
                    <a:pt x="1616" y="39"/>
                  </a:lnTo>
                  <a:lnTo>
                    <a:pt x="1601" y="221"/>
                  </a:lnTo>
                  <a:lnTo>
                    <a:pt x="1606" y="223"/>
                  </a:lnTo>
                  <a:lnTo>
                    <a:pt x="1620" y="230"/>
                  </a:lnTo>
                  <a:lnTo>
                    <a:pt x="1640" y="243"/>
                  </a:lnTo>
                  <a:lnTo>
                    <a:pt x="1663" y="260"/>
                  </a:lnTo>
                  <a:lnTo>
                    <a:pt x="1688" y="284"/>
                  </a:lnTo>
                  <a:lnTo>
                    <a:pt x="1709" y="312"/>
                  </a:lnTo>
                  <a:lnTo>
                    <a:pt x="1726" y="347"/>
                  </a:lnTo>
                  <a:lnTo>
                    <a:pt x="1736" y="388"/>
                  </a:lnTo>
                  <a:lnTo>
                    <a:pt x="1891" y="528"/>
                  </a:lnTo>
                  <a:lnTo>
                    <a:pt x="1849" y="898"/>
                  </a:lnTo>
                  <a:lnTo>
                    <a:pt x="1601" y="1023"/>
                  </a:lnTo>
                  <a:lnTo>
                    <a:pt x="1895" y="1110"/>
                  </a:lnTo>
                  <a:lnTo>
                    <a:pt x="1897" y="1114"/>
                  </a:lnTo>
                  <a:lnTo>
                    <a:pt x="1902" y="1125"/>
                  </a:lnTo>
                  <a:lnTo>
                    <a:pt x="1907" y="1143"/>
                  </a:lnTo>
                  <a:lnTo>
                    <a:pt x="1912" y="1166"/>
                  </a:lnTo>
                  <a:lnTo>
                    <a:pt x="1913" y="1195"/>
                  </a:lnTo>
                  <a:lnTo>
                    <a:pt x="1911" y="1229"/>
                  </a:lnTo>
                  <a:lnTo>
                    <a:pt x="1901" y="1266"/>
                  </a:lnTo>
                  <a:lnTo>
                    <a:pt x="1884" y="1307"/>
                  </a:lnTo>
                  <a:lnTo>
                    <a:pt x="1107" y="1606"/>
                  </a:lnTo>
                  <a:lnTo>
                    <a:pt x="0" y="1258"/>
                  </a:lnTo>
                  <a:lnTo>
                    <a:pt x="19" y="1217"/>
                  </a:lnTo>
                  <a:lnTo>
                    <a:pt x="188" y="1159"/>
                  </a:lnTo>
                  <a:lnTo>
                    <a:pt x="188" y="221"/>
                  </a:lnTo>
                  <a:lnTo>
                    <a:pt x="189" y="220"/>
                  </a:lnTo>
                  <a:lnTo>
                    <a:pt x="193" y="217"/>
                  </a:lnTo>
                  <a:lnTo>
                    <a:pt x="198" y="214"/>
                  </a:lnTo>
                  <a:lnTo>
                    <a:pt x="207" y="209"/>
                  </a:lnTo>
                  <a:lnTo>
                    <a:pt x="218" y="203"/>
                  </a:lnTo>
                  <a:lnTo>
                    <a:pt x="230" y="197"/>
                  </a:lnTo>
                  <a:lnTo>
                    <a:pt x="245" y="191"/>
                  </a:lnTo>
                  <a:lnTo>
                    <a:pt x="262" y="184"/>
                  </a:lnTo>
                  <a:lnTo>
                    <a:pt x="281" y="179"/>
                  </a:lnTo>
                  <a:lnTo>
                    <a:pt x="302" y="175"/>
                  </a:lnTo>
                  <a:lnTo>
                    <a:pt x="326" y="173"/>
                  </a:lnTo>
                  <a:lnTo>
                    <a:pt x="350" y="171"/>
                  </a:lnTo>
                  <a:lnTo>
                    <a:pt x="378" y="172"/>
                  </a:lnTo>
                  <a:lnTo>
                    <a:pt x="407" y="175"/>
                  </a:lnTo>
                  <a:lnTo>
                    <a:pt x="439" y="181"/>
                  </a:lnTo>
                  <a:lnTo>
                    <a:pt x="471" y="191"/>
                  </a:lnTo>
                  <a:lnTo>
                    <a:pt x="518" y="213"/>
                  </a:lnTo>
                  <a:close/>
                </a:path>
              </a:pathLst>
            </a:cu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06" name="Freeform 508"/>
            <p:cNvSpPr>
              <a:spLocks/>
            </p:cNvSpPr>
            <p:nvPr/>
          </p:nvSpPr>
          <p:spPr bwMode="auto">
            <a:xfrm>
              <a:off x="3977" y="3278"/>
              <a:ext cx="68" cy="78"/>
            </a:xfrm>
            <a:custGeom>
              <a:avLst/>
              <a:gdLst>
                <a:gd name="T0" fmla="*/ 0 w 614"/>
                <a:gd name="T1" fmla="*/ 0 h 697"/>
                <a:gd name="T2" fmla="*/ 0 w 614"/>
                <a:gd name="T3" fmla="*/ 0 h 697"/>
                <a:gd name="T4" fmla="*/ 0 w 614"/>
                <a:gd name="T5" fmla="*/ 0 h 697"/>
                <a:gd name="T6" fmla="*/ 0 w 614"/>
                <a:gd name="T7" fmla="*/ 0 h 697"/>
                <a:gd name="T8" fmla="*/ 0 w 614"/>
                <a:gd name="T9" fmla="*/ 0 h 697"/>
                <a:gd name="T10" fmla="*/ 0 w 614"/>
                <a:gd name="T11" fmla="*/ 0 h 697"/>
                <a:gd name="T12" fmla="*/ 0 w 614"/>
                <a:gd name="T13" fmla="*/ 0 h 697"/>
                <a:gd name="T14" fmla="*/ 0 w 614"/>
                <a:gd name="T15" fmla="*/ 0 h 697"/>
                <a:gd name="T16" fmla="*/ 0 w 614"/>
                <a:gd name="T17" fmla="*/ 0 h 697"/>
                <a:gd name="T18" fmla="*/ 0 w 614"/>
                <a:gd name="T19" fmla="*/ 0 h 697"/>
                <a:gd name="T20" fmla="*/ 0 w 614"/>
                <a:gd name="T21" fmla="*/ 0 h 697"/>
                <a:gd name="T22" fmla="*/ 0 w 614"/>
                <a:gd name="T23" fmla="*/ 0 h 697"/>
                <a:gd name="T24" fmla="*/ 0 w 614"/>
                <a:gd name="T25" fmla="*/ 0 h 697"/>
                <a:gd name="T26" fmla="*/ 0 w 614"/>
                <a:gd name="T27" fmla="*/ 0 h 697"/>
                <a:gd name="T28" fmla="*/ 0 w 614"/>
                <a:gd name="T29" fmla="*/ 0 h 697"/>
                <a:gd name="T30" fmla="*/ 0 w 614"/>
                <a:gd name="T31" fmla="*/ 0 h 697"/>
                <a:gd name="T32" fmla="*/ 0 w 614"/>
                <a:gd name="T33" fmla="*/ 0 h 697"/>
                <a:gd name="T34" fmla="*/ 0 w 614"/>
                <a:gd name="T35" fmla="*/ 0 h 697"/>
                <a:gd name="T36" fmla="*/ 0 w 614"/>
                <a:gd name="T37" fmla="*/ 0 h 697"/>
                <a:gd name="T38" fmla="*/ 0 w 614"/>
                <a:gd name="T39" fmla="*/ 0 h 697"/>
                <a:gd name="T40" fmla="*/ 0 w 614"/>
                <a:gd name="T41" fmla="*/ 0 h 697"/>
                <a:gd name="T42" fmla="*/ 0 w 614"/>
                <a:gd name="T43" fmla="*/ 0 h 697"/>
                <a:gd name="T44" fmla="*/ 0 w 614"/>
                <a:gd name="T45" fmla="*/ 0 h 697"/>
                <a:gd name="T46" fmla="*/ 0 w 614"/>
                <a:gd name="T47" fmla="*/ 0 h 697"/>
                <a:gd name="T48" fmla="*/ 0 w 614"/>
                <a:gd name="T49" fmla="*/ 0 h 697"/>
                <a:gd name="T50" fmla="*/ 0 w 614"/>
                <a:gd name="T51" fmla="*/ 0 h 697"/>
                <a:gd name="T52" fmla="*/ 0 w 614"/>
                <a:gd name="T53" fmla="*/ 0 h 697"/>
                <a:gd name="T54" fmla="*/ 0 w 614"/>
                <a:gd name="T55" fmla="*/ 0 h 697"/>
                <a:gd name="T56" fmla="*/ 0 w 614"/>
                <a:gd name="T57" fmla="*/ 0 h 697"/>
                <a:gd name="T58" fmla="*/ 0 w 614"/>
                <a:gd name="T59" fmla="*/ 0 h 697"/>
                <a:gd name="T60" fmla="*/ 0 w 614"/>
                <a:gd name="T61" fmla="*/ 0 h 697"/>
                <a:gd name="T62" fmla="*/ 0 w 614"/>
                <a:gd name="T63" fmla="*/ 0 h 697"/>
                <a:gd name="T64" fmla="*/ 0 w 614"/>
                <a:gd name="T65" fmla="*/ 0 h 697"/>
                <a:gd name="T66" fmla="*/ 0 w 614"/>
                <a:gd name="T67" fmla="*/ 0 h 697"/>
                <a:gd name="T68" fmla="*/ 0 w 614"/>
                <a:gd name="T69" fmla="*/ 0 h 697"/>
                <a:gd name="T70" fmla="*/ 0 w 614"/>
                <a:gd name="T71" fmla="*/ 0 h 697"/>
                <a:gd name="T72" fmla="*/ 0 w 614"/>
                <a:gd name="T73" fmla="*/ 0 h 697"/>
                <a:gd name="T74" fmla="*/ 0 w 614"/>
                <a:gd name="T75" fmla="*/ 0 h 697"/>
                <a:gd name="T76" fmla="*/ 0 w 614"/>
                <a:gd name="T77" fmla="*/ 0 h 697"/>
                <a:gd name="T78" fmla="*/ 0 w 614"/>
                <a:gd name="T79" fmla="*/ 0 h 697"/>
                <a:gd name="T80" fmla="*/ 0 w 614"/>
                <a:gd name="T81" fmla="*/ 0 h 697"/>
                <a:gd name="T82" fmla="*/ 0 w 614"/>
                <a:gd name="T83" fmla="*/ 0 h 697"/>
                <a:gd name="T84" fmla="*/ 0 w 614"/>
                <a:gd name="T85" fmla="*/ 0 h 697"/>
                <a:gd name="T86" fmla="*/ 0 w 614"/>
                <a:gd name="T87" fmla="*/ 0 h 697"/>
                <a:gd name="T88" fmla="*/ 0 w 614"/>
                <a:gd name="T89" fmla="*/ 0 h 697"/>
                <a:gd name="T90" fmla="*/ 0 w 614"/>
                <a:gd name="T91" fmla="*/ 0 h 697"/>
                <a:gd name="T92" fmla="*/ 0 w 614"/>
                <a:gd name="T93" fmla="*/ 0 h 697"/>
                <a:gd name="T94" fmla="*/ 0 w 614"/>
                <a:gd name="T95" fmla="*/ 0 h 697"/>
                <a:gd name="T96" fmla="*/ 0 w 614"/>
                <a:gd name="T97" fmla="*/ 0 h 6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14"/>
                <a:gd name="T148" fmla="*/ 0 h 697"/>
                <a:gd name="T149" fmla="*/ 614 w 614"/>
                <a:gd name="T150" fmla="*/ 697 h 69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14" h="697">
                  <a:moveTo>
                    <a:pt x="609" y="26"/>
                  </a:moveTo>
                  <a:lnTo>
                    <a:pt x="606" y="25"/>
                  </a:lnTo>
                  <a:lnTo>
                    <a:pt x="596" y="23"/>
                  </a:lnTo>
                  <a:lnTo>
                    <a:pt x="581" y="18"/>
                  </a:lnTo>
                  <a:lnTo>
                    <a:pt x="559" y="14"/>
                  </a:lnTo>
                  <a:lnTo>
                    <a:pt x="534" y="10"/>
                  </a:lnTo>
                  <a:lnTo>
                    <a:pt x="503" y="6"/>
                  </a:lnTo>
                  <a:lnTo>
                    <a:pt x="469" y="3"/>
                  </a:lnTo>
                  <a:lnTo>
                    <a:pt x="430" y="1"/>
                  </a:lnTo>
                  <a:lnTo>
                    <a:pt x="388" y="0"/>
                  </a:lnTo>
                  <a:lnTo>
                    <a:pt x="344" y="2"/>
                  </a:lnTo>
                  <a:lnTo>
                    <a:pt x="297" y="6"/>
                  </a:lnTo>
                  <a:lnTo>
                    <a:pt x="247" y="14"/>
                  </a:lnTo>
                  <a:lnTo>
                    <a:pt x="197" y="25"/>
                  </a:lnTo>
                  <a:lnTo>
                    <a:pt x="145" y="40"/>
                  </a:lnTo>
                  <a:lnTo>
                    <a:pt x="92" y="58"/>
                  </a:lnTo>
                  <a:lnTo>
                    <a:pt x="39" y="83"/>
                  </a:lnTo>
                  <a:lnTo>
                    <a:pt x="35" y="96"/>
                  </a:lnTo>
                  <a:lnTo>
                    <a:pt x="26" y="134"/>
                  </a:lnTo>
                  <a:lnTo>
                    <a:pt x="15" y="192"/>
                  </a:lnTo>
                  <a:lnTo>
                    <a:pt x="5" y="268"/>
                  </a:lnTo>
                  <a:lnTo>
                    <a:pt x="0" y="358"/>
                  </a:lnTo>
                  <a:lnTo>
                    <a:pt x="4" y="459"/>
                  </a:lnTo>
                  <a:lnTo>
                    <a:pt x="19" y="568"/>
                  </a:lnTo>
                  <a:lnTo>
                    <a:pt x="50" y="679"/>
                  </a:lnTo>
                  <a:lnTo>
                    <a:pt x="54" y="679"/>
                  </a:lnTo>
                  <a:lnTo>
                    <a:pt x="62" y="678"/>
                  </a:lnTo>
                  <a:lnTo>
                    <a:pt x="75" y="676"/>
                  </a:lnTo>
                  <a:lnTo>
                    <a:pt x="93" y="675"/>
                  </a:lnTo>
                  <a:lnTo>
                    <a:pt x="117" y="673"/>
                  </a:lnTo>
                  <a:lnTo>
                    <a:pt x="144" y="671"/>
                  </a:lnTo>
                  <a:lnTo>
                    <a:pt x="177" y="670"/>
                  </a:lnTo>
                  <a:lnTo>
                    <a:pt x="212" y="669"/>
                  </a:lnTo>
                  <a:lnTo>
                    <a:pt x="252" y="668"/>
                  </a:lnTo>
                  <a:lnTo>
                    <a:pt x="295" y="669"/>
                  </a:lnTo>
                  <a:lnTo>
                    <a:pt x="342" y="670"/>
                  </a:lnTo>
                  <a:lnTo>
                    <a:pt x="391" y="672"/>
                  </a:lnTo>
                  <a:lnTo>
                    <a:pt x="443" y="676"/>
                  </a:lnTo>
                  <a:lnTo>
                    <a:pt x="498" y="681"/>
                  </a:lnTo>
                  <a:lnTo>
                    <a:pt x="555" y="688"/>
                  </a:lnTo>
                  <a:lnTo>
                    <a:pt x="614" y="697"/>
                  </a:lnTo>
                  <a:lnTo>
                    <a:pt x="611" y="676"/>
                  </a:lnTo>
                  <a:lnTo>
                    <a:pt x="605" y="621"/>
                  </a:lnTo>
                  <a:lnTo>
                    <a:pt x="596" y="538"/>
                  </a:lnTo>
                  <a:lnTo>
                    <a:pt x="589" y="438"/>
                  </a:lnTo>
                  <a:lnTo>
                    <a:pt x="584" y="327"/>
                  </a:lnTo>
                  <a:lnTo>
                    <a:pt x="584" y="217"/>
                  </a:lnTo>
                  <a:lnTo>
                    <a:pt x="592" y="114"/>
                  </a:lnTo>
                  <a:lnTo>
                    <a:pt x="609" y="2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07" name="Freeform 509"/>
            <p:cNvSpPr>
              <a:spLocks/>
            </p:cNvSpPr>
            <p:nvPr/>
          </p:nvSpPr>
          <p:spPr bwMode="auto">
            <a:xfrm>
              <a:off x="3984" y="3299"/>
              <a:ext cx="113" cy="77"/>
            </a:xfrm>
            <a:custGeom>
              <a:avLst/>
              <a:gdLst>
                <a:gd name="T0" fmla="*/ 0 w 1014"/>
                <a:gd name="T1" fmla="*/ 0 h 693"/>
                <a:gd name="T2" fmla="*/ 0 w 1014"/>
                <a:gd name="T3" fmla="*/ 0 h 693"/>
                <a:gd name="T4" fmla="*/ 0 w 1014"/>
                <a:gd name="T5" fmla="*/ 0 h 693"/>
                <a:gd name="T6" fmla="*/ 0 w 1014"/>
                <a:gd name="T7" fmla="*/ 0 h 693"/>
                <a:gd name="T8" fmla="*/ 0 w 1014"/>
                <a:gd name="T9" fmla="*/ 0 h 693"/>
                <a:gd name="T10" fmla="*/ 0 w 1014"/>
                <a:gd name="T11" fmla="*/ 0 h 693"/>
                <a:gd name="T12" fmla="*/ 0 w 1014"/>
                <a:gd name="T13" fmla="*/ 0 h 693"/>
                <a:gd name="T14" fmla="*/ 0 w 1014"/>
                <a:gd name="T15" fmla="*/ 0 h 693"/>
                <a:gd name="T16" fmla="*/ 0 w 1014"/>
                <a:gd name="T17" fmla="*/ 0 h 693"/>
                <a:gd name="T18" fmla="*/ 0 w 1014"/>
                <a:gd name="T19" fmla="*/ 0 h 693"/>
                <a:gd name="T20" fmla="*/ 0 w 1014"/>
                <a:gd name="T21" fmla="*/ 0 h 693"/>
                <a:gd name="T22" fmla="*/ 0 w 1014"/>
                <a:gd name="T23" fmla="*/ 0 h 693"/>
                <a:gd name="T24" fmla="*/ 0 w 1014"/>
                <a:gd name="T25" fmla="*/ 0 h 693"/>
                <a:gd name="T26" fmla="*/ 0 w 1014"/>
                <a:gd name="T27" fmla="*/ 0 h 693"/>
                <a:gd name="T28" fmla="*/ 0 w 1014"/>
                <a:gd name="T29" fmla="*/ 0 h 693"/>
                <a:gd name="T30" fmla="*/ 0 w 1014"/>
                <a:gd name="T31" fmla="*/ 0 h 693"/>
                <a:gd name="T32" fmla="*/ 0 w 1014"/>
                <a:gd name="T33" fmla="*/ 0 h 693"/>
                <a:gd name="T34" fmla="*/ 0 w 1014"/>
                <a:gd name="T35" fmla="*/ 0 h 693"/>
                <a:gd name="T36" fmla="*/ 0 w 1014"/>
                <a:gd name="T37" fmla="*/ 0 h 693"/>
                <a:gd name="T38" fmla="*/ 0 w 1014"/>
                <a:gd name="T39" fmla="*/ 0 h 693"/>
                <a:gd name="T40" fmla="*/ 0 w 1014"/>
                <a:gd name="T41" fmla="*/ 0 h 693"/>
                <a:gd name="T42" fmla="*/ 0 w 1014"/>
                <a:gd name="T43" fmla="*/ 0 h 693"/>
                <a:gd name="T44" fmla="*/ 0 w 1014"/>
                <a:gd name="T45" fmla="*/ 0 h 693"/>
                <a:gd name="T46" fmla="*/ 0 w 1014"/>
                <a:gd name="T47" fmla="*/ 0 h 693"/>
                <a:gd name="T48" fmla="*/ 0 w 1014"/>
                <a:gd name="T49" fmla="*/ 0 h 693"/>
                <a:gd name="T50" fmla="*/ 0 w 1014"/>
                <a:gd name="T51" fmla="*/ 0 h 693"/>
                <a:gd name="T52" fmla="*/ 0 w 1014"/>
                <a:gd name="T53" fmla="*/ 0 h 693"/>
                <a:gd name="T54" fmla="*/ 0 w 1014"/>
                <a:gd name="T55" fmla="*/ 0 h 693"/>
                <a:gd name="T56" fmla="*/ 0 w 1014"/>
                <a:gd name="T57" fmla="*/ 0 h 693"/>
                <a:gd name="T58" fmla="*/ 0 w 1014"/>
                <a:gd name="T59" fmla="*/ 0 h 693"/>
                <a:gd name="T60" fmla="*/ 0 w 1014"/>
                <a:gd name="T61" fmla="*/ 0 h 693"/>
                <a:gd name="T62" fmla="*/ 0 w 1014"/>
                <a:gd name="T63" fmla="*/ 0 h 693"/>
                <a:gd name="T64" fmla="*/ 0 w 1014"/>
                <a:gd name="T65" fmla="*/ 0 h 693"/>
                <a:gd name="T66" fmla="*/ 0 w 1014"/>
                <a:gd name="T67" fmla="*/ 0 h 693"/>
                <a:gd name="T68" fmla="*/ 0 w 1014"/>
                <a:gd name="T69" fmla="*/ 0 h 693"/>
                <a:gd name="T70" fmla="*/ 0 w 1014"/>
                <a:gd name="T71" fmla="*/ 0 h 693"/>
                <a:gd name="T72" fmla="*/ 0 w 1014"/>
                <a:gd name="T73" fmla="*/ 0 h 693"/>
                <a:gd name="T74" fmla="*/ 0 w 1014"/>
                <a:gd name="T75" fmla="*/ 0 h 693"/>
                <a:gd name="T76" fmla="*/ 0 w 1014"/>
                <a:gd name="T77" fmla="*/ 0 h 693"/>
                <a:gd name="T78" fmla="*/ 0 w 1014"/>
                <a:gd name="T79" fmla="*/ 0 h 693"/>
                <a:gd name="T80" fmla="*/ 0 w 1014"/>
                <a:gd name="T81" fmla="*/ 0 h 693"/>
                <a:gd name="T82" fmla="*/ 0 w 1014"/>
                <a:gd name="T83" fmla="*/ 0 h 693"/>
                <a:gd name="T84" fmla="*/ 0 w 1014"/>
                <a:gd name="T85" fmla="*/ 0 h 693"/>
                <a:gd name="T86" fmla="*/ 0 w 1014"/>
                <a:gd name="T87" fmla="*/ 0 h 693"/>
                <a:gd name="T88" fmla="*/ 0 w 1014"/>
                <a:gd name="T89" fmla="*/ 0 h 693"/>
                <a:gd name="T90" fmla="*/ 0 w 1014"/>
                <a:gd name="T91" fmla="*/ 0 h 693"/>
                <a:gd name="T92" fmla="*/ 0 w 1014"/>
                <a:gd name="T93" fmla="*/ 0 h 693"/>
                <a:gd name="T94" fmla="*/ 0 w 1014"/>
                <a:gd name="T95" fmla="*/ 0 h 693"/>
                <a:gd name="T96" fmla="*/ 0 w 1014"/>
                <a:gd name="T97" fmla="*/ 0 h 693"/>
                <a:gd name="T98" fmla="*/ 0 w 1014"/>
                <a:gd name="T99" fmla="*/ 0 h 693"/>
                <a:gd name="T100" fmla="*/ 0 w 1014"/>
                <a:gd name="T101" fmla="*/ 0 h 693"/>
                <a:gd name="T102" fmla="*/ 0 w 1014"/>
                <a:gd name="T103" fmla="*/ 0 h 693"/>
                <a:gd name="T104" fmla="*/ 0 w 1014"/>
                <a:gd name="T105" fmla="*/ 0 h 693"/>
                <a:gd name="T106" fmla="*/ 0 w 1014"/>
                <a:gd name="T107" fmla="*/ 0 h 6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14"/>
                <a:gd name="T163" fmla="*/ 0 h 693"/>
                <a:gd name="T164" fmla="*/ 1014 w 1014"/>
                <a:gd name="T165" fmla="*/ 693 h 6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14" h="693">
                  <a:moveTo>
                    <a:pt x="6" y="523"/>
                  </a:moveTo>
                  <a:lnTo>
                    <a:pt x="0" y="608"/>
                  </a:lnTo>
                  <a:lnTo>
                    <a:pt x="660" y="693"/>
                  </a:lnTo>
                  <a:lnTo>
                    <a:pt x="665" y="691"/>
                  </a:lnTo>
                  <a:lnTo>
                    <a:pt x="679" y="683"/>
                  </a:lnTo>
                  <a:lnTo>
                    <a:pt x="700" y="672"/>
                  </a:lnTo>
                  <a:lnTo>
                    <a:pt x="726" y="657"/>
                  </a:lnTo>
                  <a:lnTo>
                    <a:pt x="758" y="636"/>
                  </a:lnTo>
                  <a:lnTo>
                    <a:pt x="793" y="611"/>
                  </a:lnTo>
                  <a:lnTo>
                    <a:pt x="829" y="581"/>
                  </a:lnTo>
                  <a:lnTo>
                    <a:pt x="866" y="546"/>
                  </a:lnTo>
                  <a:lnTo>
                    <a:pt x="902" y="508"/>
                  </a:lnTo>
                  <a:lnTo>
                    <a:pt x="935" y="465"/>
                  </a:lnTo>
                  <a:lnTo>
                    <a:pt x="964" y="416"/>
                  </a:lnTo>
                  <a:lnTo>
                    <a:pt x="987" y="362"/>
                  </a:lnTo>
                  <a:lnTo>
                    <a:pt x="1004" y="305"/>
                  </a:lnTo>
                  <a:lnTo>
                    <a:pt x="1014" y="242"/>
                  </a:lnTo>
                  <a:lnTo>
                    <a:pt x="1012" y="175"/>
                  </a:lnTo>
                  <a:lnTo>
                    <a:pt x="1000" y="103"/>
                  </a:lnTo>
                  <a:lnTo>
                    <a:pt x="998" y="98"/>
                  </a:lnTo>
                  <a:lnTo>
                    <a:pt x="992" y="87"/>
                  </a:lnTo>
                  <a:lnTo>
                    <a:pt x="981" y="72"/>
                  </a:lnTo>
                  <a:lnTo>
                    <a:pt x="967" y="53"/>
                  </a:lnTo>
                  <a:lnTo>
                    <a:pt x="948" y="35"/>
                  </a:lnTo>
                  <a:lnTo>
                    <a:pt x="926" y="19"/>
                  </a:lnTo>
                  <a:lnTo>
                    <a:pt x="900" y="6"/>
                  </a:lnTo>
                  <a:lnTo>
                    <a:pt x="870" y="0"/>
                  </a:lnTo>
                  <a:lnTo>
                    <a:pt x="874" y="12"/>
                  </a:lnTo>
                  <a:lnTo>
                    <a:pt x="884" y="41"/>
                  </a:lnTo>
                  <a:lnTo>
                    <a:pt x="896" y="89"/>
                  </a:lnTo>
                  <a:lnTo>
                    <a:pt x="907" y="151"/>
                  </a:lnTo>
                  <a:lnTo>
                    <a:pt x="910" y="225"/>
                  </a:lnTo>
                  <a:lnTo>
                    <a:pt x="902" y="307"/>
                  </a:lnTo>
                  <a:lnTo>
                    <a:pt x="878" y="396"/>
                  </a:lnTo>
                  <a:lnTo>
                    <a:pt x="836" y="489"/>
                  </a:lnTo>
                  <a:lnTo>
                    <a:pt x="835" y="490"/>
                  </a:lnTo>
                  <a:lnTo>
                    <a:pt x="831" y="493"/>
                  </a:lnTo>
                  <a:lnTo>
                    <a:pt x="825" y="498"/>
                  </a:lnTo>
                  <a:lnTo>
                    <a:pt x="816" y="506"/>
                  </a:lnTo>
                  <a:lnTo>
                    <a:pt x="805" y="513"/>
                  </a:lnTo>
                  <a:lnTo>
                    <a:pt x="792" y="521"/>
                  </a:lnTo>
                  <a:lnTo>
                    <a:pt x="775" y="529"/>
                  </a:lnTo>
                  <a:lnTo>
                    <a:pt x="757" y="537"/>
                  </a:lnTo>
                  <a:lnTo>
                    <a:pt x="737" y="544"/>
                  </a:lnTo>
                  <a:lnTo>
                    <a:pt x="713" y="552"/>
                  </a:lnTo>
                  <a:lnTo>
                    <a:pt x="688" y="557"/>
                  </a:lnTo>
                  <a:lnTo>
                    <a:pt x="659" y="561"/>
                  </a:lnTo>
                  <a:lnTo>
                    <a:pt x="630" y="562"/>
                  </a:lnTo>
                  <a:lnTo>
                    <a:pt x="597" y="561"/>
                  </a:lnTo>
                  <a:lnTo>
                    <a:pt x="562" y="558"/>
                  </a:lnTo>
                  <a:lnTo>
                    <a:pt x="525" y="551"/>
                  </a:lnTo>
                  <a:lnTo>
                    <a:pt x="525" y="642"/>
                  </a:lnTo>
                  <a:lnTo>
                    <a:pt x="23" y="590"/>
                  </a:lnTo>
                  <a:lnTo>
                    <a:pt x="6" y="523"/>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08" name="Freeform 510"/>
            <p:cNvSpPr>
              <a:spLocks/>
            </p:cNvSpPr>
            <p:nvPr/>
          </p:nvSpPr>
          <p:spPr bwMode="auto">
            <a:xfrm>
              <a:off x="3970" y="3375"/>
              <a:ext cx="83" cy="27"/>
            </a:xfrm>
            <a:custGeom>
              <a:avLst/>
              <a:gdLst>
                <a:gd name="T0" fmla="*/ 0 w 745"/>
                <a:gd name="T1" fmla="*/ 0 h 240"/>
                <a:gd name="T2" fmla="*/ 0 w 745"/>
                <a:gd name="T3" fmla="*/ 0 h 240"/>
                <a:gd name="T4" fmla="*/ 0 w 745"/>
                <a:gd name="T5" fmla="*/ 0 h 240"/>
                <a:gd name="T6" fmla="*/ 0 w 745"/>
                <a:gd name="T7" fmla="*/ 0 h 240"/>
                <a:gd name="T8" fmla="*/ 0 w 745"/>
                <a:gd name="T9" fmla="*/ 0 h 240"/>
                <a:gd name="T10" fmla="*/ 0 60000 65536"/>
                <a:gd name="T11" fmla="*/ 0 60000 65536"/>
                <a:gd name="T12" fmla="*/ 0 60000 65536"/>
                <a:gd name="T13" fmla="*/ 0 60000 65536"/>
                <a:gd name="T14" fmla="*/ 0 60000 65536"/>
                <a:gd name="T15" fmla="*/ 0 w 745"/>
                <a:gd name="T16" fmla="*/ 0 h 240"/>
                <a:gd name="T17" fmla="*/ 745 w 745"/>
                <a:gd name="T18" fmla="*/ 240 h 240"/>
              </a:gdLst>
              <a:ahLst/>
              <a:cxnLst>
                <a:cxn ang="T10">
                  <a:pos x="T0" y="T1"/>
                </a:cxn>
                <a:cxn ang="T11">
                  <a:pos x="T2" y="T3"/>
                </a:cxn>
                <a:cxn ang="T12">
                  <a:pos x="T4" y="T5"/>
                </a:cxn>
                <a:cxn ang="T13">
                  <a:pos x="T6" y="T7"/>
                </a:cxn>
                <a:cxn ang="T14">
                  <a:pos x="T8" y="T9"/>
                </a:cxn>
              </a:cxnLst>
              <a:rect l="T15" t="T16" r="T17" b="T18"/>
              <a:pathLst>
                <a:path w="745" h="240">
                  <a:moveTo>
                    <a:pt x="745" y="86"/>
                  </a:moveTo>
                  <a:lnTo>
                    <a:pt x="11" y="0"/>
                  </a:lnTo>
                  <a:lnTo>
                    <a:pt x="0" y="86"/>
                  </a:lnTo>
                  <a:lnTo>
                    <a:pt x="722" y="240"/>
                  </a:lnTo>
                  <a:lnTo>
                    <a:pt x="745" y="8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09" name="Freeform 511"/>
            <p:cNvSpPr>
              <a:spLocks/>
            </p:cNvSpPr>
            <p:nvPr/>
          </p:nvSpPr>
          <p:spPr bwMode="auto">
            <a:xfrm>
              <a:off x="4011" y="3384"/>
              <a:ext cx="36" cy="12"/>
            </a:xfrm>
            <a:custGeom>
              <a:avLst/>
              <a:gdLst>
                <a:gd name="T0" fmla="*/ 0 w 319"/>
                <a:gd name="T1" fmla="*/ 0 h 109"/>
                <a:gd name="T2" fmla="*/ 0 w 319"/>
                <a:gd name="T3" fmla="*/ 0 h 109"/>
                <a:gd name="T4" fmla="*/ 0 w 319"/>
                <a:gd name="T5" fmla="*/ 0 h 109"/>
                <a:gd name="T6" fmla="*/ 0 w 319"/>
                <a:gd name="T7" fmla="*/ 0 h 109"/>
                <a:gd name="T8" fmla="*/ 0 w 319"/>
                <a:gd name="T9" fmla="*/ 0 h 109"/>
                <a:gd name="T10" fmla="*/ 0 60000 65536"/>
                <a:gd name="T11" fmla="*/ 0 60000 65536"/>
                <a:gd name="T12" fmla="*/ 0 60000 65536"/>
                <a:gd name="T13" fmla="*/ 0 60000 65536"/>
                <a:gd name="T14" fmla="*/ 0 60000 65536"/>
                <a:gd name="T15" fmla="*/ 0 w 319"/>
                <a:gd name="T16" fmla="*/ 0 h 109"/>
                <a:gd name="T17" fmla="*/ 319 w 319"/>
                <a:gd name="T18" fmla="*/ 109 h 109"/>
              </a:gdLst>
              <a:ahLst/>
              <a:cxnLst>
                <a:cxn ang="T10">
                  <a:pos x="T0" y="T1"/>
                </a:cxn>
                <a:cxn ang="T11">
                  <a:pos x="T2" y="T3"/>
                </a:cxn>
                <a:cxn ang="T12">
                  <a:pos x="T4" y="T5"/>
                </a:cxn>
                <a:cxn ang="T13">
                  <a:pos x="T6" y="T7"/>
                </a:cxn>
                <a:cxn ang="T14">
                  <a:pos x="T8" y="T9"/>
                </a:cxn>
              </a:cxnLst>
              <a:rect l="T15" t="T16" r="T17" b="T18"/>
              <a:pathLst>
                <a:path w="319" h="109">
                  <a:moveTo>
                    <a:pt x="319" y="47"/>
                  </a:moveTo>
                  <a:lnTo>
                    <a:pt x="4" y="0"/>
                  </a:lnTo>
                  <a:lnTo>
                    <a:pt x="0" y="45"/>
                  </a:lnTo>
                  <a:lnTo>
                    <a:pt x="309" y="109"/>
                  </a:lnTo>
                  <a:lnTo>
                    <a:pt x="319" y="47"/>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10" name="Freeform 512"/>
            <p:cNvSpPr>
              <a:spLocks/>
            </p:cNvSpPr>
            <p:nvPr/>
          </p:nvSpPr>
          <p:spPr bwMode="auto">
            <a:xfrm>
              <a:off x="3975" y="3378"/>
              <a:ext cx="24" cy="9"/>
            </a:xfrm>
            <a:custGeom>
              <a:avLst/>
              <a:gdLst>
                <a:gd name="T0" fmla="*/ 0 w 213"/>
                <a:gd name="T1" fmla="*/ 0 h 81"/>
                <a:gd name="T2" fmla="*/ 0 w 213"/>
                <a:gd name="T3" fmla="*/ 0 h 81"/>
                <a:gd name="T4" fmla="*/ 0 w 213"/>
                <a:gd name="T5" fmla="*/ 0 h 81"/>
                <a:gd name="T6" fmla="*/ 0 w 213"/>
                <a:gd name="T7" fmla="*/ 0 h 81"/>
                <a:gd name="T8" fmla="*/ 0 w 213"/>
                <a:gd name="T9" fmla="*/ 0 h 81"/>
                <a:gd name="T10" fmla="*/ 0 60000 65536"/>
                <a:gd name="T11" fmla="*/ 0 60000 65536"/>
                <a:gd name="T12" fmla="*/ 0 60000 65536"/>
                <a:gd name="T13" fmla="*/ 0 60000 65536"/>
                <a:gd name="T14" fmla="*/ 0 60000 65536"/>
                <a:gd name="T15" fmla="*/ 0 w 213"/>
                <a:gd name="T16" fmla="*/ 0 h 81"/>
                <a:gd name="T17" fmla="*/ 213 w 213"/>
                <a:gd name="T18" fmla="*/ 81 h 81"/>
              </a:gdLst>
              <a:ahLst/>
              <a:cxnLst>
                <a:cxn ang="T10">
                  <a:pos x="T0" y="T1"/>
                </a:cxn>
                <a:cxn ang="T11">
                  <a:pos x="T2" y="T3"/>
                </a:cxn>
                <a:cxn ang="T12">
                  <a:pos x="T4" y="T5"/>
                </a:cxn>
                <a:cxn ang="T13">
                  <a:pos x="T6" y="T7"/>
                </a:cxn>
                <a:cxn ang="T14">
                  <a:pos x="T8" y="T9"/>
                </a:cxn>
              </a:cxnLst>
              <a:rect l="T15" t="T16" r="T17" b="T18"/>
              <a:pathLst>
                <a:path w="213" h="81">
                  <a:moveTo>
                    <a:pt x="213" y="37"/>
                  </a:moveTo>
                  <a:lnTo>
                    <a:pt x="0" y="0"/>
                  </a:lnTo>
                  <a:lnTo>
                    <a:pt x="2" y="39"/>
                  </a:lnTo>
                  <a:lnTo>
                    <a:pt x="206" y="81"/>
                  </a:lnTo>
                  <a:lnTo>
                    <a:pt x="213" y="37"/>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11" name="Freeform 513"/>
            <p:cNvSpPr>
              <a:spLocks/>
            </p:cNvSpPr>
            <p:nvPr/>
          </p:nvSpPr>
          <p:spPr bwMode="auto">
            <a:xfrm>
              <a:off x="3916" y="3386"/>
              <a:ext cx="139" cy="47"/>
            </a:xfrm>
            <a:custGeom>
              <a:avLst/>
              <a:gdLst>
                <a:gd name="T0" fmla="*/ 0 w 1254"/>
                <a:gd name="T1" fmla="*/ 0 h 415"/>
                <a:gd name="T2" fmla="*/ 0 w 1254"/>
                <a:gd name="T3" fmla="*/ 0 h 415"/>
                <a:gd name="T4" fmla="*/ 0 w 1254"/>
                <a:gd name="T5" fmla="*/ 0 h 415"/>
                <a:gd name="T6" fmla="*/ 0 w 1254"/>
                <a:gd name="T7" fmla="*/ 0 h 415"/>
                <a:gd name="T8" fmla="*/ 0 w 1254"/>
                <a:gd name="T9" fmla="*/ 0 h 415"/>
                <a:gd name="T10" fmla="*/ 0 w 1254"/>
                <a:gd name="T11" fmla="*/ 0 h 415"/>
                <a:gd name="T12" fmla="*/ 0 w 1254"/>
                <a:gd name="T13" fmla="*/ 0 h 415"/>
                <a:gd name="T14" fmla="*/ 0 w 1254"/>
                <a:gd name="T15" fmla="*/ 0 h 415"/>
                <a:gd name="T16" fmla="*/ 0 w 1254"/>
                <a:gd name="T17" fmla="*/ 0 h 415"/>
                <a:gd name="T18" fmla="*/ 0 w 1254"/>
                <a:gd name="T19" fmla="*/ 0 h 415"/>
                <a:gd name="T20" fmla="*/ 0 w 1254"/>
                <a:gd name="T21" fmla="*/ 0 h 415"/>
                <a:gd name="T22" fmla="*/ 0 w 1254"/>
                <a:gd name="T23" fmla="*/ 0 h 415"/>
                <a:gd name="T24" fmla="*/ 0 w 1254"/>
                <a:gd name="T25" fmla="*/ 0 h 415"/>
                <a:gd name="T26" fmla="*/ 0 w 1254"/>
                <a:gd name="T27" fmla="*/ 0 h 415"/>
                <a:gd name="T28" fmla="*/ 0 w 1254"/>
                <a:gd name="T29" fmla="*/ 0 h 415"/>
                <a:gd name="T30" fmla="*/ 0 w 1254"/>
                <a:gd name="T31" fmla="*/ 0 h 415"/>
                <a:gd name="T32" fmla="*/ 0 w 1254"/>
                <a:gd name="T33" fmla="*/ 0 h 415"/>
                <a:gd name="T34" fmla="*/ 0 w 1254"/>
                <a:gd name="T35" fmla="*/ 0 h 415"/>
                <a:gd name="T36" fmla="*/ 0 w 1254"/>
                <a:gd name="T37" fmla="*/ 0 h 415"/>
                <a:gd name="T38" fmla="*/ 0 w 1254"/>
                <a:gd name="T39" fmla="*/ 0 h 415"/>
                <a:gd name="T40" fmla="*/ 0 w 1254"/>
                <a:gd name="T41" fmla="*/ 0 h 415"/>
                <a:gd name="T42" fmla="*/ 0 w 1254"/>
                <a:gd name="T43" fmla="*/ 0 h 415"/>
                <a:gd name="T44" fmla="*/ 0 w 1254"/>
                <a:gd name="T45" fmla="*/ 0 h 415"/>
                <a:gd name="T46" fmla="*/ 0 w 1254"/>
                <a:gd name="T47" fmla="*/ 0 h 415"/>
                <a:gd name="T48" fmla="*/ 0 w 1254"/>
                <a:gd name="T49" fmla="*/ 0 h 415"/>
                <a:gd name="T50" fmla="*/ 0 w 1254"/>
                <a:gd name="T51" fmla="*/ 0 h 415"/>
                <a:gd name="T52" fmla="*/ 0 w 1254"/>
                <a:gd name="T53" fmla="*/ 0 h 415"/>
                <a:gd name="T54" fmla="*/ 0 w 1254"/>
                <a:gd name="T55" fmla="*/ 0 h 415"/>
                <a:gd name="T56" fmla="*/ 0 w 1254"/>
                <a:gd name="T57" fmla="*/ 0 h 415"/>
                <a:gd name="T58" fmla="*/ 0 w 1254"/>
                <a:gd name="T59" fmla="*/ 0 h 415"/>
                <a:gd name="T60" fmla="*/ 0 w 1254"/>
                <a:gd name="T61" fmla="*/ 0 h 415"/>
                <a:gd name="T62" fmla="*/ 0 w 1254"/>
                <a:gd name="T63" fmla="*/ 0 h 415"/>
                <a:gd name="T64" fmla="*/ 0 w 1254"/>
                <a:gd name="T65" fmla="*/ 0 h 415"/>
                <a:gd name="T66" fmla="*/ 0 w 1254"/>
                <a:gd name="T67" fmla="*/ 0 h 415"/>
                <a:gd name="T68" fmla="*/ 0 w 1254"/>
                <a:gd name="T69" fmla="*/ 0 h 4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54"/>
                <a:gd name="T106" fmla="*/ 0 h 415"/>
                <a:gd name="T107" fmla="*/ 1254 w 1254"/>
                <a:gd name="T108" fmla="*/ 415 h 4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54" h="415">
                  <a:moveTo>
                    <a:pt x="0" y="124"/>
                  </a:moveTo>
                  <a:lnTo>
                    <a:pt x="3" y="124"/>
                  </a:lnTo>
                  <a:lnTo>
                    <a:pt x="10" y="122"/>
                  </a:lnTo>
                  <a:lnTo>
                    <a:pt x="23" y="120"/>
                  </a:lnTo>
                  <a:lnTo>
                    <a:pt x="40" y="117"/>
                  </a:lnTo>
                  <a:lnTo>
                    <a:pt x="59" y="114"/>
                  </a:lnTo>
                  <a:lnTo>
                    <a:pt x="81" y="109"/>
                  </a:lnTo>
                  <a:lnTo>
                    <a:pt x="107" y="103"/>
                  </a:lnTo>
                  <a:lnTo>
                    <a:pt x="133" y="96"/>
                  </a:lnTo>
                  <a:lnTo>
                    <a:pt x="161" y="89"/>
                  </a:lnTo>
                  <a:lnTo>
                    <a:pt x="188" y="79"/>
                  </a:lnTo>
                  <a:lnTo>
                    <a:pt x="216" y="69"/>
                  </a:lnTo>
                  <a:lnTo>
                    <a:pt x="243" y="58"/>
                  </a:lnTo>
                  <a:lnTo>
                    <a:pt x="270" y="45"/>
                  </a:lnTo>
                  <a:lnTo>
                    <a:pt x="293" y="31"/>
                  </a:lnTo>
                  <a:lnTo>
                    <a:pt x="316" y="16"/>
                  </a:lnTo>
                  <a:lnTo>
                    <a:pt x="334" y="0"/>
                  </a:lnTo>
                  <a:lnTo>
                    <a:pt x="1254" y="210"/>
                  </a:lnTo>
                  <a:lnTo>
                    <a:pt x="1252" y="212"/>
                  </a:lnTo>
                  <a:lnTo>
                    <a:pt x="1247" y="218"/>
                  </a:lnTo>
                  <a:lnTo>
                    <a:pt x="1239" y="226"/>
                  </a:lnTo>
                  <a:lnTo>
                    <a:pt x="1227" y="236"/>
                  </a:lnTo>
                  <a:lnTo>
                    <a:pt x="1213" y="248"/>
                  </a:lnTo>
                  <a:lnTo>
                    <a:pt x="1197" y="263"/>
                  </a:lnTo>
                  <a:lnTo>
                    <a:pt x="1180" y="279"/>
                  </a:lnTo>
                  <a:lnTo>
                    <a:pt x="1159" y="295"/>
                  </a:lnTo>
                  <a:lnTo>
                    <a:pt x="1138" y="313"/>
                  </a:lnTo>
                  <a:lnTo>
                    <a:pt x="1116" y="330"/>
                  </a:lnTo>
                  <a:lnTo>
                    <a:pt x="1092" y="347"/>
                  </a:lnTo>
                  <a:lnTo>
                    <a:pt x="1068" y="364"/>
                  </a:lnTo>
                  <a:lnTo>
                    <a:pt x="1043" y="379"/>
                  </a:lnTo>
                  <a:lnTo>
                    <a:pt x="1019" y="392"/>
                  </a:lnTo>
                  <a:lnTo>
                    <a:pt x="994" y="405"/>
                  </a:lnTo>
                  <a:lnTo>
                    <a:pt x="971" y="415"/>
                  </a:lnTo>
                  <a:lnTo>
                    <a:pt x="0" y="12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12" name="Freeform 514"/>
            <p:cNvSpPr>
              <a:spLocks/>
            </p:cNvSpPr>
            <p:nvPr/>
          </p:nvSpPr>
          <p:spPr bwMode="auto">
            <a:xfrm>
              <a:off x="4055" y="3381"/>
              <a:ext cx="49" cy="22"/>
            </a:xfrm>
            <a:custGeom>
              <a:avLst/>
              <a:gdLst>
                <a:gd name="T0" fmla="*/ 0 w 447"/>
                <a:gd name="T1" fmla="*/ 0 h 198"/>
                <a:gd name="T2" fmla="*/ 0 w 447"/>
                <a:gd name="T3" fmla="*/ 0 h 198"/>
                <a:gd name="T4" fmla="*/ 0 w 447"/>
                <a:gd name="T5" fmla="*/ 0 h 198"/>
                <a:gd name="T6" fmla="*/ 0 w 447"/>
                <a:gd name="T7" fmla="*/ 0 h 198"/>
                <a:gd name="T8" fmla="*/ 0 w 447"/>
                <a:gd name="T9" fmla="*/ 0 h 198"/>
                <a:gd name="T10" fmla="*/ 0 w 447"/>
                <a:gd name="T11" fmla="*/ 0 h 198"/>
                <a:gd name="T12" fmla="*/ 0 60000 65536"/>
                <a:gd name="T13" fmla="*/ 0 60000 65536"/>
                <a:gd name="T14" fmla="*/ 0 60000 65536"/>
                <a:gd name="T15" fmla="*/ 0 60000 65536"/>
                <a:gd name="T16" fmla="*/ 0 60000 65536"/>
                <a:gd name="T17" fmla="*/ 0 60000 65536"/>
                <a:gd name="T18" fmla="*/ 0 w 447"/>
                <a:gd name="T19" fmla="*/ 0 h 198"/>
                <a:gd name="T20" fmla="*/ 447 w 447"/>
                <a:gd name="T21" fmla="*/ 198 h 198"/>
              </a:gdLst>
              <a:ahLst/>
              <a:cxnLst>
                <a:cxn ang="T12">
                  <a:pos x="T0" y="T1"/>
                </a:cxn>
                <a:cxn ang="T13">
                  <a:pos x="T2" y="T3"/>
                </a:cxn>
                <a:cxn ang="T14">
                  <a:pos x="T4" y="T5"/>
                </a:cxn>
                <a:cxn ang="T15">
                  <a:pos x="T6" y="T7"/>
                </a:cxn>
                <a:cxn ang="T16">
                  <a:pos x="T8" y="T9"/>
                </a:cxn>
                <a:cxn ang="T17">
                  <a:pos x="T10" y="T11"/>
                </a:cxn>
              </a:cxnLst>
              <a:rect l="T18" t="T19" r="T20" b="T21"/>
              <a:pathLst>
                <a:path w="447" h="198">
                  <a:moveTo>
                    <a:pt x="45" y="198"/>
                  </a:moveTo>
                  <a:lnTo>
                    <a:pt x="447" y="79"/>
                  </a:lnTo>
                  <a:lnTo>
                    <a:pt x="203" y="0"/>
                  </a:lnTo>
                  <a:lnTo>
                    <a:pt x="5" y="22"/>
                  </a:lnTo>
                  <a:lnTo>
                    <a:pt x="0" y="187"/>
                  </a:lnTo>
                  <a:lnTo>
                    <a:pt x="45" y="19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13" name="Freeform 515"/>
            <p:cNvSpPr>
              <a:spLocks/>
            </p:cNvSpPr>
            <p:nvPr/>
          </p:nvSpPr>
          <p:spPr bwMode="auto">
            <a:xfrm>
              <a:off x="3926" y="3287"/>
              <a:ext cx="27" cy="105"/>
            </a:xfrm>
            <a:custGeom>
              <a:avLst/>
              <a:gdLst>
                <a:gd name="T0" fmla="*/ 0 w 238"/>
                <a:gd name="T1" fmla="*/ 0 h 947"/>
                <a:gd name="T2" fmla="*/ 0 w 238"/>
                <a:gd name="T3" fmla="*/ 0 h 947"/>
                <a:gd name="T4" fmla="*/ 0 w 238"/>
                <a:gd name="T5" fmla="*/ 0 h 947"/>
                <a:gd name="T6" fmla="*/ 0 w 238"/>
                <a:gd name="T7" fmla="*/ 0 h 947"/>
                <a:gd name="T8" fmla="*/ 0 w 238"/>
                <a:gd name="T9" fmla="*/ 0 h 947"/>
                <a:gd name="T10" fmla="*/ 0 w 238"/>
                <a:gd name="T11" fmla="*/ 0 h 947"/>
                <a:gd name="T12" fmla="*/ 0 w 238"/>
                <a:gd name="T13" fmla="*/ 0 h 947"/>
                <a:gd name="T14" fmla="*/ 0 w 238"/>
                <a:gd name="T15" fmla="*/ 0 h 947"/>
                <a:gd name="T16" fmla="*/ 0 w 238"/>
                <a:gd name="T17" fmla="*/ 0 h 947"/>
                <a:gd name="T18" fmla="*/ 0 w 238"/>
                <a:gd name="T19" fmla="*/ 0 h 947"/>
                <a:gd name="T20" fmla="*/ 0 w 238"/>
                <a:gd name="T21" fmla="*/ 0 h 947"/>
                <a:gd name="T22" fmla="*/ 0 w 238"/>
                <a:gd name="T23" fmla="*/ 0 h 947"/>
                <a:gd name="T24" fmla="*/ 0 w 238"/>
                <a:gd name="T25" fmla="*/ 0 h 947"/>
                <a:gd name="T26" fmla="*/ 0 w 238"/>
                <a:gd name="T27" fmla="*/ 0 h 947"/>
                <a:gd name="T28" fmla="*/ 0 w 238"/>
                <a:gd name="T29" fmla="*/ 0 h 947"/>
                <a:gd name="T30" fmla="*/ 0 w 238"/>
                <a:gd name="T31" fmla="*/ 0 h 947"/>
                <a:gd name="T32" fmla="*/ 0 w 238"/>
                <a:gd name="T33" fmla="*/ 0 h 947"/>
                <a:gd name="T34" fmla="*/ 0 w 238"/>
                <a:gd name="T35" fmla="*/ 0 h 947"/>
                <a:gd name="T36" fmla="*/ 0 w 238"/>
                <a:gd name="T37" fmla="*/ 0 h 947"/>
                <a:gd name="T38" fmla="*/ 0 w 238"/>
                <a:gd name="T39" fmla="*/ 0 h 947"/>
                <a:gd name="T40" fmla="*/ 0 w 238"/>
                <a:gd name="T41" fmla="*/ 0 h 947"/>
                <a:gd name="T42" fmla="*/ 0 w 238"/>
                <a:gd name="T43" fmla="*/ 0 h 947"/>
                <a:gd name="T44" fmla="*/ 0 w 238"/>
                <a:gd name="T45" fmla="*/ 0 h 947"/>
                <a:gd name="T46" fmla="*/ 0 w 238"/>
                <a:gd name="T47" fmla="*/ 0 h 947"/>
                <a:gd name="T48" fmla="*/ 0 w 238"/>
                <a:gd name="T49" fmla="*/ 0 h 947"/>
                <a:gd name="T50" fmla="*/ 0 w 238"/>
                <a:gd name="T51" fmla="*/ 0 h 947"/>
                <a:gd name="T52" fmla="*/ 0 w 238"/>
                <a:gd name="T53" fmla="*/ 0 h 947"/>
                <a:gd name="T54" fmla="*/ 0 w 238"/>
                <a:gd name="T55" fmla="*/ 0 h 947"/>
                <a:gd name="T56" fmla="*/ 0 w 238"/>
                <a:gd name="T57" fmla="*/ 0 h 947"/>
                <a:gd name="T58" fmla="*/ 0 w 238"/>
                <a:gd name="T59" fmla="*/ 0 h 947"/>
                <a:gd name="T60" fmla="*/ 0 w 238"/>
                <a:gd name="T61" fmla="*/ 0 h 947"/>
                <a:gd name="T62" fmla="*/ 0 w 238"/>
                <a:gd name="T63" fmla="*/ 0 h 947"/>
                <a:gd name="T64" fmla="*/ 0 w 238"/>
                <a:gd name="T65" fmla="*/ 0 h 947"/>
                <a:gd name="T66" fmla="*/ 0 w 238"/>
                <a:gd name="T67" fmla="*/ 0 h 947"/>
                <a:gd name="T68" fmla="*/ 0 w 238"/>
                <a:gd name="T69" fmla="*/ 0 h 9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8"/>
                <a:gd name="T106" fmla="*/ 0 h 947"/>
                <a:gd name="T107" fmla="*/ 238 w 238"/>
                <a:gd name="T108" fmla="*/ 947 h 94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8" h="947">
                  <a:moveTo>
                    <a:pt x="238" y="22"/>
                  </a:moveTo>
                  <a:lnTo>
                    <a:pt x="237" y="21"/>
                  </a:lnTo>
                  <a:lnTo>
                    <a:pt x="233" y="19"/>
                  </a:lnTo>
                  <a:lnTo>
                    <a:pt x="226" y="17"/>
                  </a:lnTo>
                  <a:lnTo>
                    <a:pt x="217" y="14"/>
                  </a:lnTo>
                  <a:lnTo>
                    <a:pt x="206" y="10"/>
                  </a:lnTo>
                  <a:lnTo>
                    <a:pt x="194" y="7"/>
                  </a:lnTo>
                  <a:lnTo>
                    <a:pt x="180" y="4"/>
                  </a:lnTo>
                  <a:lnTo>
                    <a:pt x="164" y="1"/>
                  </a:lnTo>
                  <a:lnTo>
                    <a:pt x="146" y="0"/>
                  </a:lnTo>
                  <a:lnTo>
                    <a:pt x="127" y="0"/>
                  </a:lnTo>
                  <a:lnTo>
                    <a:pt x="108" y="2"/>
                  </a:lnTo>
                  <a:lnTo>
                    <a:pt x="87" y="5"/>
                  </a:lnTo>
                  <a:lnTo>
                    <a:pt x="66" y="11"/>
                  </a:lnTo>
                  <a:lnTo>
                    <a:pt x="44" y="19"/>
                  </a:lnTo>
                  <a:lnTo>
                    <a:pt x="22" y="30"/>
                  </a:lnTo>
                  <a:lnTo>
                    <a:pt x="0" y="45"/>
                  </a:lnTo>
                  <a:lnTo>
                    <a:pt x="0" y="947"/>
                  </a:lnTo>
                  <a:lnTo>
                    <a:pt x="1" y="947"/>
                  </a:lnTo>
                  <a:lnTo>
                    <a:pt x="6" y="947"/>
                  </a:lnTo>
                  <a:lnTo>
                    <a:pt x="13" y="946"/>
                  </a:lnTo>
                  <a:lnTo>
                    <a:pt x="22" y="945"/>
                  </a:lnTo>
                  <a:lnTo>
                    <a:pt x="33" y="943"/>
                  </a:lnTo>
                  <a:lnTo>
                    <a:pt x="47" y="941"/>
                  </a:lnTo>
                  <a:lnTo>
                    <a:pt x="62" y="938"/>
                  </a:lnTo>
                  <a:lnTo>
                    <a:pt x="78" y="934"/>
                  </a:lnTo>
                  <a:lnTo>
                    <a:pt x="96" y="928"/>
                  </a:lnTo>
                  <a:lnTo>
                    <a:pt x="115" y="922"/>
                  </a:lnTo>
                  <a:lnTo>
                    <a:pt x="135" y="915"/>
                  </a:lnTo>
                  <a:lnTo>
                    <a:pt x="155" y="906"/>
                  </a:lnTo>
                  <a:lnTo>
                    <a:pt x="176" y="896"/>
                  </a:lnTo>
                  <a:lnTo>
                    <a:pt x="197" y="884"/>
                  </a:lnTo>
                  <a:lnTo>
                    <a:pt x="217" y="871"/>
                  </a:lnTo>
                  <a:lnTo>
                    <a:pt x="238" y="856"/>
                  </a:lnTo>
                  <a:lnTo>
                    <a:pt x="238" y="2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14" name="Freeform 516"/>
            <p:cNvSpPr>
              <a:spLocks/>
            </p:cNvSpPr>
            <p:nvPr/>
          </p:nvSpPr>
          <p:spPr bwMode="auto">
            <a:xfrm>
              <a:off x="3927" y="3288"/>
              <a:ext cx="23" cy="89"/>
            </a:xfrm>
            <a:custGeom>
              <a:avLst/>
              <a:gdLst>
                <a:gd name="T0" fmla="*/ 0 w 203"/>
                <a:gd name="T1" fmla="*/ 0 h 799"/>
                <a:gd name="T2" fmla="*/ 0 w 203"/>
                <a:gd name="T3" fmla="*/ 0 h 799"/>
                <a:gd name="T4" fmla="*/ 0 w 203"/>
                <a:gd name="T5" fmla="*/ 0 h 799"/>
                <a:gd name="T6" fmla="*/ 0 w 203"/>
                <a:gd name="T7" fmla="*/ 0 h 799"/>
                <a:gd name="T8" fmla="*/ 0 w 203"/>
                <a:gd name="T9" fmla="*/ 0 h 799"/>
                <a:gd name="T10" fmla="*/ 0 w 203"/>
                <a:gd name="T11" fmla="*/ 0 h 799"/>
                <a:gd name="T12" fmla="*/ 0 w 203"/>
                <a:gd name="T13" fmla="*/ 0 h 799"/>
                <a:gd name="T14" fmla="*/ 0 w 203"/>
                <a:gd name="T15" fmla="*/ 0 h 799"/>
                <a:gd name="T16" fmla="*/ 0 w 203"/>
                <a:gd name="T17" fmla="*/ 0 h 799"/>
                <a:gd name="T18" fmla="*/ 0 w 203"/>
                <a:gd name="T19" fmla="*/ 0 h 799"/>
                <a:gd name="T20" fmla="*/ 0 w 203"/>
                <a:gd name="T21" fmla="*/ 0 h 799"/>
                <a:gd name="T22" fmla="*/ 0 w 203"/>
                <a:gd name="T23" fmla="*/ 0 h 799"/>
                <a:gd name="T24" fmla="*/ 0 w 203"/>
                <a:gd name="T25" fmla="*/ 0 h 799"/>
                <a:gd name="T26" fmla="*/ 0 w 203"/>
                <a:gd name="T27" fmla="*/ 0 h 799"/>
                <a:gd name="T28" fmla="*/ 0 w 203"/>
                <a:gd name="T29" fmla="*/ 0 h 799"/>
                <a:gd name="T30" fmla="*/ 0 w 203"/>
                <a:gd name="T31" fmla="*/ 0 h 799"/>
                <a:gd name="T32" fmla="*/ 0 w 203"/>
                <a:gd name="T33" fmla="*/ 0 h 799"/>
                <a:gd name="T34" fmla="*/ 0 w 203"/>
                <a:gd name="T35" fmla="*/ 0 h 799"/>
                <a:gd name="T36" fmla="*/ 0 w 203"/>
                <a:gd name="T37" fmla="*/ 0 h 799"/>
                <a:gd name="T38" fmla="*/ 0 w 203"/>
                <a:gd name="T39" fmla="*/ 0 h 799"/>
                <a:gd name="T40" fmla="*/ 0 w 203"/>
                <a:gd name="T41" fmla="*/ 0 h 799"/>
                <a:gd name="T42" fmla="*/ 0 w 203"/>
                <a:gd name="T43" fmla="*/ 0 h 799"/>
                <a:gd name="T44" fmla="*/ 0 w 203"/>
                <a:gd name="T45" fmla="*/ 0 h 799"/>
                <a:gd name="T46" fmla="*/ 0 w 203"/>
                <a:gd name="T47" fmla="*/ 0 h 799"/>
                <a:gd name="T48" fmla="*/ 0 w 203"/>
                <a:gd name="T49" fmla="*/ 0 h 799"/>
                <a:gd name="T50" fmla="*/ 0 w 203"/>
                <a:gd name="T51" fmla="*/ 0 h 799"/>
                <a:gd name="T52" fmla="*/ 0 w 203"/>
                <a:gd name="T53" fmla="*/ 0 h 799"/>
                <a:gd name="T54" fmla="*/ 0 w 203"/>
                <a:gd name="T55" fmla="*/ 0 h 799"/>
                <a:gd name="T56" fmla="*/ 0 w 203"/>
                <a:gd name="T57" fmla="*/ 0 h 799"/>
                <a:gd name="T58" fmla="*/ 0 w 203"/>
                <a:gd name="T59" fmla="*/ 0 h 799"/>
                <a:gd name="T60" fmla="*/ 0 w 203"/>
                <a:gd name="T61" fmla="*/ 0 h 799"/>
                <a:gd name="T62" fmla="*/ 0 w 203"/>
                <a:gd name="T63" fmla="*/ 0 h 799"/>
                <a:gd name="T64" fmla="*/ 0 w 203"/>
                <a:gd name="T65" fmla="*/ 0 h 799"/>
                <a:gd name="T66" fmla="*/ 0 w 203"/>
                <a:gd name="T67" fmla="*/ 0 h 799"/>
                <a:gd name="T68" fmla="*/ 0 w 203"/>
                <a:gd name="T69" fmla="*/ 0 h 7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3"/>
                <a:gd name="T106" fmla="*/ 0 h 799"/>
                <a:gd name="T107" fmla="*/ 203 w 203"/>
                <a:gd name="T108" fmla="*/ 799 h 7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3" h="799">
                  <a:moveTo>
                    <a:pt x="203" y="18"/>
                  </a:moveTo>
                  <a:lnTo>
                    <a:pt x="202" y="17"/>
                  </a:lnTo>
                  <a:lnTo>
                    <a:pt x="199" y="16"/>
                  </a:lnTo>
                  <a:lnTo>
                    <a:pt x="193" y="14"/>
                  </a:lnTo>
                  <a:lnTo>
                    <a:pt x="186" y="11"/>
                  </a:lnTo>
                  <a:lnTo>
                    <a:pt x="177" y="8"/>
                  </a:lnTo>
                  <a:lnTo>
                    <a:pt x="166" y="5"/>
                  </a:lnTo>
                  <a:lnTo>
                    <a:pt x="153" y="3"/>
                  </a:lnTo>
                  <a:lnTo>
                    <a:pt x="140" y="1"/>
                  </a:lnTo>
                  <a:lnTo>
                    <a:pt x="125" y="0"/>
                  </a:lnTo>
                  <a:lnTo>
                    <a:pt x="109" y="0"/>
                  </a:lnTo>
                  <a:lnTo>
                    <a:pt x="92" y="1"/>
                  </a:lnTo>
                  <a:lnTo>
                    <a:pt x="74" y="4"/>
                  </a:lnTo>
                  <a:lnTo>
                    <a:pt x="57" y="9"/>
                  </a:lnTo>
                  <a:lnTo>
                    <a:pt x="37" y="16"/>
                  </a:lnTo>
                  <a:lnTo>
                    <a:pt x="19" y="26"/>
                  </a:lnTo>
                  <a:lnTo>
                    <a:pt x="0" y="38"/>
                  </a:lnTo>
                  <a:lnTo>
                    <a:pt x="0" y="799"/>
                  </a:lnTo>
                  <a:lnTo>
                    <a:pt x="1" y="799"/>
                  </a:lnTo>
                  <a:lnTo>
                    <a:pt x="5" y="799"/>
                  </a:lnTo>
                  <a:lnTo>
                    <a:pt x="11" y="798"/>
                  </a:lnTo>
                  <a:lnTo>
                    <a:pt x="19" y="797"/>
                  </a:lnTo>
                  <a:lnTo>
                    <a:pt x="28" y="796"/>
                  </a:lnTo>
                  <a:lnTo>
                    <a:pt x="41" y="794"/>
                  </a:lnTo>
                  <a:lnTo>
                    <a:pt x="53" y="791"/>
                  </a:lnTo>
                  <a:lnTo>
                    <a:pt x="67" y="786"/>
                  </a:lnTo>
                  <a:lnTo>
                    <a:pt x="82" y="782"/>
                  </a:lnTo>
                  <a:lnTo>
                    <a:pt x="99" y="777"/>
                  </a:lnTo>
                  <a:lnTo>
                    <a:pt x="116" y="771"/>
                  </a:lnTo>
                  <a:lnTo>
                    <a:pt x="133" y="763"/>
                  </a:lnTo>
                  <a:lnTo>
                    <a:pt x="150" y="755"/>
                  </a:lnTo>
                  <a:lnTo>
                    <a:pt x="169" y="745"/>
                  </a:lnTo>
                  <a:lnTo>
                    <a:pt x="186" y="733"/>
                  </a:lnTo>
                  <a:lnTo>
                    <a:pt x="203" y="720"/>
                  </a:lnTo>
                  <a:lnTo>
                    <a:pt x="203" y="1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15" name="Freeform 517"/>
            <p:cNvSpPr>
              <a:spLocks/>
            </p:cNvSpPr>
            <p:nvPr/>
          </p:nvSpPr>
          <p:spPr bwMode="auto">
            <a:xfrm>
              <a:off x="3928" y="3289"/>
              <a:ext cx="19" cy="72"/>
            </a:xfrm>
            <a:custGeom>
              <a:avLst/>
              <a:gdLst>
                <a:gd name="T0" fmla="*/ 0 w 171"/>
                <a:gd name="T1" fmla="*/ 0 h 650"/>
                <a:gd name="T2" fmla="*/ 0 w 171"/>
                <a:gd name="T3" fmla="*/ 0 h 650"/>
                <a:gd name="T4" fmla="*/ 0 w 171"/>
                <a:gd name="T5" fmla="*/ 0 h 650"/>
                <a:gd name="T6" fmla="*/ 0 w 171"/>
                <a:gd name="T7" fmla="*/ 0 h 650"/>
                <a:gd name="T8" fmla="*/ 0 w 171"/>
                <a:gd name="T9" fmla="*/ 0 h 650"/>
                <a:gd name="T10" fmla="*/ 0 w 171"/>
                <a:gd name="T11" fmla="*/ 0 h 650"/>
                <a:gd name="T12" fmla="*/ 0 w 171"/>
                <a:gd name="T13" fmla="*/ 0 h 650"/>
                <a:gd name="T14" fmla="*/ 0 w 171"/>
                <a:gd name="T15" fmla="*/ 0 h 650"/>
                <a:gd name="T16" fmla="*/ 0 w 171"/>
                <a:gd name="T17" fmla="*/ 0 h 650"/>
                <a:gd name="T18" fmla="*/ 0 w 171"/>
                <a:gd name="T19" fmla="*/ 0 h 650"/>
                <a:gd name="T20" fmla="*/ 0 w 171"/>
                <a:gd name="T21" fmla="*/ 0 h 650"/>
                <a:gd name="T22" fmla="*/ 0 w 171"/>
                <a:gd name="T23" fmla="*/ 0 h 650"/>
                <a:gd name="T24" fmla="*/ 0 w 171"/>
                <a:gd name="T25" fmla="*/ 0 h 650"/>
                <a:gd name="T26" fmla="*/ 0 w 171"/>
                <a:gd name="T27" fmla="*/ 0 h 650"/>
                <a:gd name="T28" fmla="*/ 0 w 171"/>
                <a:gd name="T29" fmla="*/ 0 h 650"/>
                <a:gd name="T30" fmla="*/ 0 w 171"/>
                <a:gd name="T31" fmla="*/ 0 h 650"/>
                <a:gd name="T32" fmla="*/ 0 w 171"/>
                <a:gd name="T33" fmla="*/ 0 h 650"/>
                <a:gd name="T34" fmla="*/ 0 w 171"/>
                <a:gd name="T35" fmla="*/ 0 h 650"/>
                <a:gd name="T36" fmla="*/ 0 w 171"/>
                <a:gd name="T37" fmla="*/ 0 h 650"/>
                <a:gd name="T38" fmla="*/ 0 w 171"/>
                <a:gd name="T39" fmla="*/ 0 h 650"/>
                <a:gd name="T40" fmla="*/ 0 w 171"/>
                <a:gd name="T41" fmla="*/ 0 h 650"/>
                <a:gd name="T42" fmla="*/ 0 w 171"/>
                <a:gd name="T43" fmla="*/ 0 h 650"/>
                <a:gd name="T44" fmla="*/ 0 w 171"/>
                <a:gd name="T45" fmla="*/ 0 h 650"/>
                <a:gd name="T46" fmla="*/ 0 w 171"/>
                <a:gd name="T47" fmla="*/ 0 h 650"/>
                <a:gd name="T48" fmla="*/ 0 w 171"/>
                <a:gd name="T49" fmla="*/ 0 h 650"/>
                <a:gd name="T50" fmla="*/ 0 w 171"/>
                <a:gd name="T51" fmla="*/ 0 h 650"/>
                <a:gd name="T52" fmla="*/ 0 w 171"/>
                <a:gd name="T53" fmla="*/ 0 h 650"/>
                <a:gd name="T54" fmla="*/ 0 w 171"/>
                <a:gd name="T55" fmla="*/ 0 h 650"/>
                <a:gd name="T56" fmla="*/ 0 w 171"/>
                <a:gd name="T57" fmla="*/ 0 h 650"/>
                <a:gd name="T58" fmla="*/ 0 w 171"/>
                <a:gd name="T59" fmla="*/ 0 h 650"/>
                <a:gd name="T60" fmla="*/ 0 w 171"/>
                <a:gd name="T61" fmla="*/ 0 h 650"/>
                <a:gd name="T62" fmla="*/ 0 w 171"/>
                <a:gd name="T63" fmla="*/ 0 h 650"/>
                <a:gd name="T64" fmla="*/ 0 w 171"/>
                <a:gd name="T65" fmla="*/ 0 h 650"/>
                <a:gd name="T66" fmla="*/ 0 w 171"/>
                <a:gd name="T67" fmla="*/ 0 h 650"/>
                <a:gd name="T68" fmla="*/ 0 w 171"/>
                <a:gd name="T69" fmla="*/ 0 h 6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1"/>
                <a:gd name="T106" fmla="*/ 0 h 650"/>
                <a:gd name="T107" fmla="*/ 171 w 171"/>
                <a:gd name="T108" fmla="*/ 650 h 65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1" h="650">
                  <a:moveTo>
                    <a:pt x="171" y="15"/>
                  </a:moveTo>
                  <a:lnTo>
                    <a:pt x="170" y="15"/>
                  </a:lnTo>
                  <a:lnTo>
                    <a:pt x="167" y="13"/>
                  </a:lnTo>
                  <a:lnTo>
                    <a:pt x="163" y="11"/>
                  </a:lnTo>
                  <a:lnTo>
                    <a:pt x="157" y="9"/>
                  </a:lnTo>
                  <a:lnTo>
                    <a:pt x="149" y="7"/>
                  </a:lnTo>
                  <a:lnTo>
                    <a:pt x="139" y="4"/>
                  </a:lnTo>
                  <a:lnTo>
                    <a:pt x="129" y="2"/>
                  </a:lnTo>
                  <a:lnTo>
                    <a:pt x="118" y="0"/>
                  </a:lnTo>
                  <a:lnTo>
                    <a:pt x="105" y="0"/>
                  </a:lnTo>
                  <a:lnTo>
                    <a:pt x="92" y="0"/>
                  </a:lnTo>
                  <a:lnTo>
                    <a:pt x="77" y="1"/>
                  </a:lnTo>
                  <a:lnTo>
                    <a:pt x="63" y="3"/>
                  </a:lnTo>
                  <a:lnTo>
                    <a:pt x="48" y="7"/>
                  </a:lnTo>
                  <a:lnTo>
                    <a:pt x="31" y="13"/>
                  </a:lnTo>
                  <a:lnTo>
                    <a:pt x="16" y="22"/>
                  </a:lnTo>
                  <a:lnTo>
                    <a:pt x="0" y="32"/>
                  </a:lnTo>
                  <a:lnTo>
                    <a:pt x="0" y="650"/>
                  </a:lnTo>
                  <a:lnTo>
                    <a:pt x="1" y="650"/>
                  </a:lnTo>
                  <a:lnTo>
                    <a:pt x="4" y="650"/>
                  </a:lnTo>
                  <a:lnTo>
                    <a:pt x="9" y="649"/>
                  </a:lnTo>
                  <a:lnTo>
                    <a:pt x="16" y="648"/>
                  </a:lnTo>
                  <a:lnTo>
                    <a:pt x="24" y="647"/>
                  </a:lnTo>
                  <a:lnTo>
                    <a:pt x="34" y="645"/>
                  </a:lnTo>
                  <a:lnTo>
                    <a:pt x="45" y="642"/>
                  </a:lnTo>
                  <a:lnTo>
                    <a:pt x="57" y="640"/>
                  </a:lnTo>
                  <a:lnTo>
                    <a:pt x="69" y="636"/>
                  </a:lnTo>
                  <a:lnTo>
                    <a:pt x="82" y="632"/>
                  </a:lnTo>
                  <a:lnTo>
                    <a:pt x="97" y="627"/>
                  </a:lnTo>
                  <a:lnTo>
                    <a:pt x="112" y="621"/>
                  </a:lnTo>
                  <a:lnTo>
                    <a:pt x="126" y="614"/>
                  </a:lnTo>
                  <a:lnTo>
                    <a:pt x="141" y="606"/>
                  </a:lnTo>
                  <a:lnTo>
                    <a:pt x="157" y="595"/>
                  </a:lnTo>
                  <a:lnTo>
                    <a:pt x="171" y="585"/>
                  </a:lnTo>
                  <a:lnTo>
                    <a:pt x="171" y="1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16" name="Freeform 518"/>
            <p:cNvSpPr>
              <a:spLocks/>
            </p:cNvSpPr>
            <p:nvPr/>
          </p:nvSpPr>
          <p:spPr bwMode="auto">
            <a:xfrm>
              <a:off x="3929" y="3289"/>
              <a:ext cx="15" cy="56"/>
            </a:xfrm>
            <a:custGeom>
              <a:avLst/>
              <a:gdLst>
                <a:gd name="T0" fmla="*/ 0 w 138"/>
                <a:gd name="T1" fmla="*/ 0 h 502"/>
                <a:gd name="T2" fmla="*/ 0 w 138"/>
                <a:gd name="T3" fmla="*/ 0 h 502"/>
                <a:gd name="T4" fmla="*/ 0 w 138"/>
                <a:gd name="T5" fmla="*/ 0 h 502"/>
                <a:gd name="T6" fmla="*/ 0 w 138"/>
                <a:gd name="T7" fmla="*/ 0 h 502"/>
                <a:gd name="T8" fmla="*/ 0 w 138"/>
                <a:gd name="T9" fmla="*/ 0 h 502"/>
                <a:gd name="T10" fmla="*/ 0 w 138"/>
                <a:gd name="T11" fmla="*/ 0 h 502"/>
                <a:gd name="T12" fmla="*/ 0 w 138"/>
                <a:gd name="T13" fmla="*/ 0 h 502"/>
                <a:gd name="T14" fmla="*/ 0 w 138"/>
                <a:gd name="T15" fmla="*/ 0 h 502"/>
                <a:gd name="T16" fmla="*/ 0 w 138"/>
                <a:gd name="T17" fmla="*/ 0 h 502"/>
                <a:gd name="T18" fmla="*/ 0 w 138"/>
                <a:gd name="T19" fmla="*/ 0 h 502"/>
                <a:gd name="T20" fmla="*/ 0 w 138"/>
                <a:gd name="T21" fmla="*/ 0 h 502"/>
                <a:gd name="T22" fmla="*/ 0 w 138"/>
                <a:gd name="T23" fmla="*/ 0 h 502"/>
                <a:gd name="T24" fmla="*/ 0 w 138"/>
                <a:gd name="T25" fmla="*/ 0 h 502"/>
                <a:gd name="T26" fmla="*/ 0 w 138"/>
                <a:gd name="T27" fmla="*/ 0 h 502"/>
                <a:gd name="T28" fmla="*/ 0 w 138"/>
                <a:gd name="T29" fmla="*/ 0 h 502"/>
                <a:gd name="T30" fmla="*/ 0 w 138"/>
                <a:gd name="T31" fmla="*/ 0 h 502"/>
                <a:gd name="T32" fmla="*/ 0 w 138"/>
                <a:gd name="T33" fmla="*/ 0 h 502"/>
                <a:gd name="T34" fmla="*/ 0 w 138"/>
                <a:gd name="T35" fmla="*/ 0 h 502"/>
                <a:gd name="T36" fmla="*/ 0 w 138"/>
                <a:gd name="T37" fmla="*/ 0 h 5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502"/>
                <a:gd name="T59" fmla="*/ 138 w 138"/>
                <a:gd name="T60" fmla="*/ 502 h 5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502">
                  <a:moveTo>
                    <a:pt x="138" y="14"/>
                  </a:moveTo>
                  <a:lnTo>
                    <a:pt x="135" y="13"/>
                  </a:lnTo>
                  <a:lnTo>
                    <a:pt x="126" y="8"/>
                  </a:lnTo>
                  <a:lnTo>
                    <a:pt x="113" y="4"/>
                  </a:lnTo>
                  <a:lnTo>
                    <a:pt x="96" y="1"/>
                  </a:lnTo>
                  <a:lnTo>
                    <a:pt x="74" y="0"/>
                  </a:lnTo>
                  <a:lnTo>
                    <a:pt x="51" y="3"/>
                  </a:lnTo>
                  <a:lnTo>
                    <a:pt x="25" y="12"/>
                  </a:lnTo>
                  <a:lnTo>
                    <a:pt x="0" y="26"/>
                  </a:lnTo>
                  <a:lnTo>
                    <a:pt x="0" y="502"/>
                  </a:lnTo>
                  <a:lnTo>
                    <a:pt x="3" y="502"/>
                  </a:lnTo>
                  <a:lnTo>
                    <a:pt x="13" y="501"/>
                  </a:lnTo>
                  <a:lnTo>
                    <a:pt x="28" y="499"/>
                  </a:lnTo>
                  <a:lnTo>
                    <a:pt x="46" y="494"/>
                  </a:lnTo>
                  <a:lnTo>
                    <a:pt x="67" y="488"/>
                  </a:lnTo>
                  <a:lnTo>
                    <a:pt x="91" y="479"/>
                  </a:lnTo>
                  <a:lnTo>
                    <a:pt x="114" y="467"/>
                  </a:lnTo>
                  <a:lnTo>
                    <a:pt x="138" y="450"/>
                  </a:lnTo>
                  <a:lnTo>
                    <a:pt x="138" y="1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17" name="Freeform 519"/>
            <p:cNvSpPr>
              <a:spLocks/>
            </p:cNvSpPr>
            <p:nvPr/>
          </p:nvSpPr>
          <p:spPr bwMode="auto">
            <a:xfrm>
              <a:off x="3929" y="3290"/>
              <a:ext cx="12" cy="40"/>
            </a:xfrm>
            <a:custGeom>
              <a:avLst/>
              <a:gdLst>
                <a:gd name="T0" fmla="*/ 0 w 104"/>
                <a:gd name="T1" fmla="*/ 0 h 353"/>
                <a:gd name="T2" fmla="*/ 0 w 104"/>
                <a:gd name="T3" fmla="*/ 0 h 353"/>
                <a:gd name="T4" fmla="*/ 0 w 104"/>
                <a:gd name="T5" fmla="*/ 0 h 353"/>
                <a:gd name="T6" fmla="*/ 0 w 104"/>
                <a:gd name="T7" fmla="*/ 0 h 353"/>
                <a:gd name="T8" fmla="*/ 0 w 104"/>
                <a:gd name="T9" fmla="*/ 0 h 353"/>
                <a:gd name="T10" fmla="*/ 0 w 104"/>
                <a:gd name="T11" fmla="*/ 0 h 353"/>
                <a:gd name="T12" fmla="*/ 0 w 104"/>
                <a:gd name="T13" fmla="*/ 0 h 353"/>
                <a:gd name="T14" fmla="*/ 0 w 104"/>
                <a:gd name="T15" fmla="*/ 0 h 353"/>
                <a:gd name="T16" fmla="*/ 0 w 104"/>
                <a:gd name="T17" fmla="*/ 0 h 353"/>
                <a:gd name="T18" fmla="*/ 0 w 104"/>
                <a:gd name="T19" fmla="*/ 0 h 353"/>
                <a:gd name="T20" fmla="*/ 0 w 104"/>
                <a:gd name="T21" fmla="*/ 0 h 353"/>
                <a:gd name="T22" fmla="*/ 0 w 104"/>
                <a:gd name="T23" fmla="*/ 0 h 353"/>
                <a:gd name="T24" fmla="*/ 0 w 104"/>
                <a:gd name="T25" fmla="*/ 0 h 353"/>
                <a:gd name="T26" fmla="*/ 0 w 104"/>
                <a:gd name="T27" fmla="*/ 0 h 353"/>
                <a:gd name="T28" fmla="*/ 0 w 104"/>
                <a:gd name="T29" fmla="*/ 0 h 353"/>
                <a:gd name="T30" fmla="*/ 0 w 104"/>
                <a:gd name="T31" fmla="*/ 0 h 353"/>
                <a:gd name="T32" fmla="*/ 0 w 104"/>
                <a:gd name="T33" fmla="*/ 0 h 353"/>
                <a:gd name="T34" fmla="*/ 0 w 104"/>
                <a:gd name="T35" fmla="*/ 0 h 353"/>
                <a:gd name="T36" fmla="*/ 0 w 104"/>
                <a:gd name="T37" fmla="*/ 0 h 3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353"/>
                <a:gd name="T59" fmla="*/ 104 w 104"/>
                <a:gd name="T60" fmla="*/ 353 h 3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353">
                  <a:moveTo>
                    <a:pt x="104" y="10"/>
                  </a:moveTo>
                  <a:lnTo>
                    <a:pt x="102" y="9"/>
                  </a:lnTo>
                  <a:lnTo>
                    <a:pt x="95" y="6"/>
                  </a:lnTo>
                  <a:lnTo>
                    <a:pt x="85" y="3"/>
                  </a:lnTo>
                  <a:lnTo>
                    <a:pt x="71" y="0"/>
                  </a:lnTo>
                  <a:lnTo>
                    <a:pt x="56" y="0"/>
                  </a:lnTo>
                  <a:lnTo>
                    <a:pt x="38" y="3"/>
                  </a:lnTo>
                  <a:lnTo>
                    <a:pt x="19" y="9"/>
                  </a:lnTo>
                  <a:lnTo>
                    <a:pt x="0" y="20"/>
                  </a:lnTo>
                  <a:lnTo>
                    <a:pt x="0" y="353"/>
                  </a:lnTo>
                  <a:lnTo>
                    <a:pt x="2" y="353"/>
                  </a:lnTo>
                  <a:lnTo>
                    <a:pt x="9" y="352"/>
                  </a:lnTo>
                  <a:lnTo>
                    <a:pt x="21" y="350"/>
                  </a:lnTo>
                  <a:lnTo>
                    <a:pt x="35" y="347"/>
                  </a:lnTo>
                  <a:lnTo>
                    <a:pt x="51" y="343"/>
                  </a:lnTo>
                  <a:lnTo>
                    <a:pt x="68" y="336"/>
                  </a:lnTo>
                  <a:lnTo>
                    <a:pt x="86" y="326"/>
                  </a:lnTo>
                  <a:lnTo>
                    <a:pt x="104" y="313"/>
                  </a:lnTo>
                  <a:lnTo>
                    <a:pt x="104" y="1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18" name="Freeform 520"/>
            <p:cNvSpPr>
              <a:spLocks/>
            </p:cNvSpPr>
            <p:nvPr/>
          </p:nvSpPr>
          <p:spPr bwMode="auto">
            <a:xfrm>
              <a:off x="3930" y="3291"/>
              <a:ext cx="8" cy="23"/>
            </a:xfrm>
            <a:custGeom>
              <a:avLst/>
              <a:gdLst>
                <a:gd name="T0" fmla="*/ 0 w 72"/>
                <a:gd name="T1" fmla="*/ 0 h 204"/>
                <a:gd name="T2" fmla="*/ 0 w 72"/>
                <a:gd name="T3" fmla="*/ 0 h 204"/>
                <a:gd name="T4" fmla="*/ 0 w 72"/>
                <a:gd name="T5" fmla="*/ 0 h 204"/>
                <a:gd name="T6" fmla="*/ 0 w 72"/>
                <a:gd name="T7" fmla="*/ 0 h 204"/>
                <a:gd name="T8" fmla="*/ 0 w 72"/>
                <a:gd name="T9" fmla="*/ 0 h 204"/>
                <a:gd name="T10" fmla="*/ 0 w 72"/>
                <a:gd name="T11" fmla="*/ 0 h 204"/>
                <a:gd name="T12" fmla="*/ 0 w 72"/>
                <a:gd name="T13" fmla="*/ 0 h 204"/>
                <a:gd name="T14" fmla="*/ 0 w 72"/>
                <a:gd name="T15" fmla="*/ 0 h 204"/>
                <a:gd name="T16" fmla="*/ 0 w 72"/>
                <a:gd name="T17" fmla="*/ 0 h 204"/>
                <a:gd name="T18" fmla="*/ 0 w 72"/>
                <a:gd name="T19" fmla="*/ 0 h 204"/>
                <a:gd name="T20" fmla="*/ 0 w 72"/>
                <a:gd name="T21" fmla="*/ 0 h 204"/>
                <a:gd name="T22" fmla="*/ 0 w 72"/>
                <a:gd name="T23" fmla="*/ 0 h 204"/>
                <a:gd name="T24" fmla="*/ 0 w 72"/>
                <a:gd name="T25" fmla="*/ 0 h 204"/>
                <a:gd name="T26" fmla="*/ 0 w 72"/>
                <a:gd name="T27" fmla="*/ 0 h 204"/>
                <a:gd name="T28" fmla="*/ 0 w 72"/>
                <a:gd name="T29" fmla="*/ 0 h 204"/>
                <a:gd name="T30" fmla="*/ 0 w 72"/>
                <a:gd name="T31" fmla="*/ 0 h 204"/>
                <a:gd name="T32" fmla="*/ 0 w 72"/>
                <a:gd name="T33" fmla="*/ 0 h 204"/>
                <a:gd name="T34" fmla="*/ 0 w 72"/>
                <a:gd name="T35" fmla="*/ 0 h 204"/>
                <a:gd name="T36" fmla="*/ 0 w 72"/>
                <a:gd name="T37" fmla="*/ 0 h 2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204"/>
                <a:gd name="T59" fmla="*/ 72 w 72"/>
                <a:gd name="T60" fmla="*/ 204 h 2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204">
                  <a:moveTo>
                    <a:pt x="72" y="6"/>
                  </a:moveTo>
                  <a:lnTo>
                    <a:pt x="69" y="5"/>
                  </a:lnTo>
                  <a:lnTo>
                    <a:pt x="65" y="4"/>
                  </a:lnTo>
                  <a:lnTo>
                    <a:pt x="58" y="2"/>
                  </a:lnTo>
                  <a:lnTo>
                    <a:pt x="49" y="0"/>
                  </a:lnTo>
                  <a:lnTo>
                    <a:pt x="39" y="0"/>
                  </a:lnTo>
                  <a:lnTo>
                    <a:pt x="27" y="1"/>
                  </a:lnTo>
                  <a:lnTo>
                    <a:pt x="13" y="6"/>
                  </a:lnTo>
                  <a:lnTo>
                    <a:pt x="0" y="13"/>
                  </a:lnTo>
                  <a:lnTo>
                    <a:pt x="0" y="204"/>
                  </a:lnTo>
                  <a:lnTo>
                    <a:pt x="2" y="204"/>
                  </a:lnTo>
                  <a:lnTo>
                    <a:pt x="6" y="203"/>
                  </a:lnTo>
                  <a:lnTo>
                    <a:pt x="15" y="202"/>
                  </a:lnTo>
                  <a:lnTo>
                    <a:pt x="24" y="200"/>
                  </a:lnTo>
                  <a:lnTo>
                    <a:pt x="35" y="197"/>
                  </a:lnTo>
                  <a:lnTo>
                    <a:pt x="47" y="192"/>
                  </a:lnTo>
                  <a:lnTo>
                    <a:pt x="59" y="185"/>
                  </a:lnTo>
                  <a:lnTo>
                    <a:pt x="72" y="177"/>
                  </a:lnTo>
                  <a:lnTo>
                    <a:pt x="72" y="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19" name="Freeform 521"/>
            <p:cNvSpPr>
              <a:spLocks/>
            </p:cNvSpPr>
            <p:nvPr/>
          </p:nvSpPr>
          <p:spPr bwMode="auto">
            <a:xfrm>
              <a:off x="4025" y="3357"/>
              <a:ext cx="12" cy="11"/>
            </a:xfrm>
            <a:custGeom>
              <a:avLst/>
              <a:gdLst>
                <a:gd name="T0" fmla="*/ 0 w 104"/>
                <a:gd name="T1" fmla="*/ 0 h 104"/>
                <a:gd name="T2" fmla="*/ 0 w 104"/>
                <a:gd name="T3" fmla="*/ 0 h 104"/>
                <a:gd name="T4" fmla="*/ 0 w 104"/>
                <a:gd name="T5" fmla="*/ 0 h 104"/>
                <a:gd name="T6" fmla="*/ 0 w 104"/>
                <a:gd name="T7" fmla="*/ 0 h 104"/>
                <a:gd name="T8" fmla="*/ 0 w 104"/>
                <a:gd name="T9" fmla="*/ 0 h 104"/>
                <a:gd name="T10" fmla="*/ 0 w 104"/>
                <a:gd name="T11" fmla="*/ 0 h 104"/>
                <a:gd name="T12" fmla="*/ 0 w 104"/>
                <a:gd name="T13" fmla="*/ 0 h 104"/>
                <a:gd name="T14" fmla="*/ 0 w 104"/>
                <a:gd name="T15" fmla="*/ 0 h 104"/>
                <a:gd name="T16" fmla="*/ 0 w 104"/>
                <a:gd name="T17" fmla="*/ 0 h 104"/>
                <a:gd name="T18" fmla="*/ 0 w 104"/>
                <a:gd name="T19" fmla="*/ 0 h 104"/>
                <a:gd name="T20" fmla="*/ 0 w 104"/>
                <a:gd name="T21" fmla="*/ 0 h 104"/>
                <a:gd name="T22" fmla="*/ 0 w 104"/>
                <a:gd name="T23" fmla="*/ 0 h 104"/>
                <a:gd name="T24" fmla="*/ 0 w 104"/>
                <a:gd name="T25" fmla="*/ 0 h 104"/>
                <a:gd name="T26" fmla="*/ 0 w 104"/>
                <a:gd name="T27" fmla="*/ 0 h 104"/>
                <a:gd name="T28" fmla="*/ 0 w 104"/>
                <a:gd name="T29" fmla="*/ 0 h 104"/>
                <a:gd name="T30" fmla="*/ 0 w 104"/>
                <a:gd name="T31" fmla="*/ 0 h 104"/>
                <a:gd name="T32" fmla="*/ 0 w 104"/>
                <a:gd name="T33" fmla="*/ 0 h 104"/>
                <a:gd name="T34" fmla="*/ 0 w 104"/>
                <a:gd name="T35" fmla="*/ 0 h 104"/>
                <a:gd name="T36" fmla="*/ 0 w 104"/>
                <a:gd name="T37" fmla="*/ 0 h 104"/>
                <a:gd name="T38" fmla="*/ 0 w 104"/>
                <a:gd name="T39" fmla="*/ 0 h 104"/>
                <a:gd name="T40" fmla="*/ 0 w 104"/>
                <a:gd name="T41" fmla="*/ 0 h 104"/>
                <a:gd name="T42" fmla="*/ 0 w 104"/>
                <a:gd name="T43" fmla="*/ 0 h 104"/>
                <a:gd name="T44" fmla="*/ 0 w 104"/>
                <a:gd name="T45" fmla="*/ 0 h 104"/>
                <a:gd name="T46" fmla="*/ 0 w 104"/>
                <a:gd name="T47" fmla="*/ 0 h 104"/>
                <a:gd name="T48" fmla="*/ 0 w 104"/>
                <a:gd name="T49" fmla="*/ 0 h 104"/>
                <a:gd name="T50" fmla="*/ 0 w 104"/>
                <a:gd name="T51" fmla="*/ 0 h 104"/>
                <a:gd name="T52" fmla="*/ 0 w 104"/>
                <a:gd name="T53" fmla="*/ 0 h 104"/>
                <a:gd name="T54" fmla="*/ 0 w 104"/>
                <a:gd name="T55" fmla="*/ 0 h 104"/>
                <a:gd name="T56" fmla="*/ 0 w 104"/>
                <a:gd name="T57" fmla="*/ 0 h 104"/>
                <a:gd name="T58" fmla="*/ 0 w 104"/>
                <a:gd name="T59" fmla="*/ 0 h 104"/>
                <a:gd name="T60" fmla="*/ 0 w 104"/>
                <a:gd name="T61" fmla="*/ 0 h 104"/>
                <a:gd name="T62" fmla="*/ 0 w 104"/>
                <a:gd name="T63" fmla="*/ 0 h 104"/>
                <a:gd name="T64" fmla="*/ 0 w 104"/>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4"/>
                <a:gd name="T101" fmla="*/ 104 w 104"/>
                <a:gd name="T102" fmla="*/ 104 h 1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4">
                  <a:moveTo>
                    <a:pt x="52" y="104"/>
                  </a:moveTo>
                  <a:lnTo>
                    <a:pt x="62" y="103"/>
                  </a:lnTo>
                  <a:lnTo>
                    <a:pt x="73" y="100"/>
                  </a:lnTo>
                  <a:lnTo>
                    <a:pt x="81" y="95"/>
                  </a:lnTo>
                  <a:lnTo>
                    <a:pt x="89" y="89"/>
                  </a:lnTo>
                  <a:lnTo>
                    <a:pt x="95" y="81"/>
                  </a:lnTo>
                  <a:lnTo>
                    <a:pt x="100" y="72"/>
                  </a:lnTo>
                  <a:lnTo>
                    <a:pt x="103" y="62"/>
                  </a:lnTo>
                  <a:lnTo>
                    <a:pt x="104" y="52"/>
                  </a:lnTo>
                  <a:lnTo>
                    <a:pt x="103" y="41"/>
                  </a:lnTo>
                  <a:lnTo>
                    <a:pt x="100" y="31"/>
                  </a:lnTo>
                  <a:lnTo>
                    <a:pt x="95" y="22"/>
                  </a:lnTo>
                  <a:lnTo>
                    <a:pt x="89" y="15"/>
                  </a:lnTo>
                  <a:lnTo>
                    <a:pt x="81" y="8"/>
                  </a:lnTo>
                  <a:lnTo>
                    <a:pt x="73" y="4"/>
                  </a:lnTo>
                  <a:lnTo>
                    <a:pt x="62" y="1"/>
                  </a:lnTo>
                  <a:lnTo>
                    <a:pt x="52" y="0"/>
                  </a:lnTo>
                  <a:lnTo>
                    <a:pt x="42" y="1"/>
                  </a:lnTo>
                  <a:lnTo>
                    <a:pt x="32" y="4"/>
                  </a:lnTo>
                  <a:lnTo>
                    <a:pt x="24" y="8"/>
                  </a:lnTo>
                  <a:lnTo>
                    <a:pt x="16" y="15"/>
                  </a:lnTo>
                  <a:lnTo>
                    <a:pt x="9" y="22"/>
                  </a:lnTo>
                  <a:lnTo>
                    <a:pt x="4" y="31"/>
                  </a:lnTo>
                  <a:lnTo>
                    <a:pt x="1" y="41"/>
                  </a:lnTo>
                  <a:lnTo>
                    <a:pt x="0" y="52"/>
                  </a:lnTo>
                  <a:lnTo>
                    <a:pt x="1" y="62"/>
                  </a:lnTo>
                  <a:lnTo>
                    <a:pt x="4" y="72"/>
                  </a:lnTo>
                  <a:lnTo>
                    <a:pt x="9" y="81"/>
                  </a:lnTo>
                  <a:lnTo>
                    <a:pt x="16" y="89"/>
                  </a:lnTo>
                  <a:lnTo>
                    <a:pt x="24" y="95"/>
                  </a:lnTo>
                  <a:lnTo>
                    <a:pt x="32" y="100"/>
                  </a:lnTo>
                  <a:lnTo>
                    <a:pt x="42" y="103"/>
                  </a:lnTo>
                  <a:lnTo>
                    <a:pt x="52" y="10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20" name="Freeform 522"/>
            <p:cNvSpPr>
              <a:spLocks/>
            </p:cNvSpPr>
            <p:nvPr/>
          </p:nvSpPr>
          <p:spPr bwMode="auto">
            <a:xfrm>
              <a:off x="3990" y="3357"/>
              <a:ext cx="6" cy="6"/>
            </a:xfrm>
            <a:custGeom>
              <a:avLst/>
              <a:gdLst>
                <a:gd name="T0" fmla="*/ 0 w 52"/>
                <a:gd name="T1" fmla="*/ 0 h 52"/>
                <a:gd name="T2" fmla="*/ 0 w 52"/>
                <a:gd name="T3" fmla="*/ 0 h 52"/>
                <a:gd name="T4" fmla="*/ 0 w 52"/>
                <a:gd name="T5" fmla="*/ 0 h 52"/>
                <a:gd name="T6" fmla="*/ 0 w 52"/>
                <a:gd name="T7" fmla="*/ 0 h 52"/>
                <a:gd name="T8" fmla="*/ 0 w 52"/>
                <a:gd name="T9" fmla="*/ 0 h 52"/>
                <a:gd name="T10" fmla="*/ 0 w 52"/>
                <a:gd name="T11" fmla="*/ 0 h 52"/>
                <a:gd name="T12" fmla="*/ 0 w 52"/>
                <a:gd name="T13" fmla="*/ 0 h 52"/>
                <a:gd name="T14" fmla="*/ 0 w 52"/>
                <a:gd name="T15" fmla="*/ 0 h 52"/>
                <a:gd name="T16" fmla="*/ 0 w 52"/>
                <a:gd name="T17" fmla="*/ 0 h 52"/>
                <a:gd name="T18" fmla="*/ 0 w 52"/>
                <a:gd name="T19" fmla="*/ 0 h 52"/>
                <a:gd name="T20" fmla="*/ 0 w 52"/>
                <a:gd name="T21" fmla="*/ 0 h 52"/>
                <a:gd name="T22" fmla="*/ 0 w 52"/>
                <a:gd name="T23" fmla="*/ 0 h 52"/>
                <a:gd name="T24" fmla="*/ 0 w 52"/>
                <a:gd name="T25" fmla="*/ 0 h 52"/>
                <a:gd name="T26" fmla="*/ 0 w 52"/>
                <a:gd name="T27" fmla="*/ 0 h 52"/>
                <a:gd name="T28" fmla="*/ 0 w 52"/>
                <a:gd name="T29" fmla="*/ 0 h 52"/>
                <a:gd name="T30" fmla="*/ 0 w 52"/>
                <a:gd name="T31" fmla="*/ 0 h 52"/>
                <a:gd name="T32" fmla="*/ 0 w 52"/>
                <a:gd name="T33" fmla="*/ 0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52"/>
                <a:gd name="T53" fmla="*/ 52 w 52"/>
                <a:gd name="T54" fmla="*/ 52 h 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52">
                  <a:moveTo>
                    <a:pt x="25" y="52"/>
                  </a:moveTo>
                  <a:lnTo>
                    <a:pt x="35" y="50"/>
                  </a:lnTo>
                  <a:lnTo>
                    <a:pt x="44" y="44"/>
                  </a:lnTo>
                  <a:lnTo>
                    <a:pt x="50" y="36"/>
                  </a:lnTo>
                  <a:lnTo>
                    <a:pt x="52" y="25"/>
                  </a:lnTo>
                  <a:lnTo>
                    <a:pt x="50" y="15"/>
                  </a:lnTo>
                  <a:lnTo>
                    <a:pt x="44" y="7"/>
                  </a:lnTo>
                  <a:lnTo>
                    <a:pt x="35" y="2"/>
                  </a:lnTo>
                  <a:lnTo>
                    <a:pt x="25" y="0"/>
                  </a:lnTo>
                  <a:lnTo>
                    <a:pt x="15" y="2"/>
                  </a:lnTo>
                  <a:lnTo>
                    <a:pt x="7" y="7"/>
                  </a:lnTo>
                  <a:lnTo>
                    <a:pt x="2" y="15"/>
                  </a:lnTo>
                  <a:lnTo>
                    <a:pt x="0" y="25"/>
                  </a:lnTo>
                  <a:lnTo>
                    <a:pt x="2" y="36"/>
                  </a:lnTo>
                  <a:lnTo>
                    <a:pt x="7" y="44"/>
                  </a:lnTo>
                  <a:lnTo>
                    <a:pt x="15" y="50"/>
                  </a:lnTo>
                  <a:lnTo>
                    <a:pt x="25" y="5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21" name="Freeform 523"/>
            <p:cNvSpPr>
              <a:spLocks/>
            </p:cNvSpPr>
            <p:nvPr/>
          </p:nvSpPr>
          <p:spPr bwMode="auto">
            <a:xfrm>
              <a:off x="4000" y="3357"/>
              <a:ext cx="5" cy="6"/>
            </a:xfrm>
            <a:custGeom>
              <a:avLst/>
              <a:gdLst>
                <a:gd name="T0" fmla="*/ 0 w 52"/>
                <a:gd name="T1" fmla="*/ 0 h 52"/>
                <a:gd name="T2" fmla="*/ 0 w 52"/>
                <a:gd name="T3" fmla="*/ 0 h 52"/>
                <a:gd name="T4" fmla="*/ 0 w 52"/>
                <a:gd name="T5" fmla="*/ 0 h 52"/>
                <a:gd name="T6" fmla="*/ 0 w 52"/>
                <a:gd name="T7" fmla="*/ 0 h 52"/>
                <a:gd name="T8" fmla="*/ 0 w 52"/>
                <a:gd name="T9" fmla="*/ 0 h 52"/>
                <a:gd name="T10" fmla="*/ 0 w 52"/>
                <a:gd name="T11" fmla="*/ 0 h 52"/>
                <a:gd name="T12" fmla="*/ 0 w 52"/>
                <a:gd name="T13" fmla="*/ 0 h 52"/>
                <a:gd name="T14" fmla="*/ 0 w 52"/>
                <a:gd name="T15" fmla="*/ 0 h 52"/>
                <a:gd name="T16" fmla="*/ 0 w 52"/>
                <a:gd name="T17" fmla="*/ 0 h 52"/>
                <a:gd name="T18" fmla="*/ 0 w 52"/>
                <a:gd name="T19" fmla="*/ 0 h 52"/>
                <a:gd name="T20" fmla="*/ 0 w 52"/>
                <a:gd name="T21" fmla="*/ 0 h 52"/>
                <a:gd name="T22" fmla="*/ 0 w 52"/>
                <a:gd name="T23" fmla="*/ 0 h 52"/>
                <a:gd name="T24" fmla="*/ 0 w 52"/>
                <a:gd name="T25" fmla="*/ 0 h 52"/>
                <a:gd name="T26" fmla="*/ 0 w 52"/>
                <a:gd name="T27" fmla="*/ 0 h 52"/>
                <a:gd name="T28" fmla="*/ 0 w 52"/>
                <a:gd name="T29" fmla="*/ 0 h 52"/>
                <a:gd name="T30" fmla="*/ 0 w 52"/>
                <a:gd name="T31" fmla="*/ 0 h 52"/>
                <a:gd name="T32" fmla="*/ 0 w 52"/>
                <a:gd name="T33" fmla="*/ 0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52"/>
                <a:gd name="T53" fmla="*/ 52 w 52"/>
                <a:gd name="T54" fmla="*/ 52 h 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52">
                  <a:moveTo>
                    <a:pt x="27" y="52"/>
                  </a:moveTo>
                  <a:lnTo>
                    <a:pt x="37" y="50"/>
                  </a:lnTo>
                  <a:lnTo>
                    <a:pt x="45" y="45"/>
                  </a:lnTo>
                  <a:lnTo>
                    <a:pt x="50" y="37"/>
                  </a:lnTo>
                  <a:lnTo>
                    <a:pt x="52" y="26"/>
                  </a:lnTo>
                  <a:lnTo>
                    <a:pt x="50" y="16"/>
                  </a:lnTo>
                  <a:lnTo>
                    <a:pt x="45" y="8"/>
                  </a:lnTo>
                  <a:lnTo>
                    <a:pt x="37" y="2"/>
                  </a:lnTo>
                  <a:lnTo>
                    <a:pt x="27" y="0"/>
                  </a:lnTo>
                  <a:lnTo>
                    <a:pt x="17" y="2"/>
                  </a:lnTo>
                  <a:lnTo>
                    <a:pt x="8" y="8"/>
                  </a:lnTo>
                  <a:lnTo>
                    <a:pt x="2" y="16"/>
                  </a:lnTo>
                  <a:lnTo>
                    <a:pt x="0" y="26"/>
                  </a:lnTo>
                  <a:lnTo>
                    <a:pt x="2" y="37"/>
                  </a:lnTo>
                  <a:lnTo>
                    <a:pt x="8" y="45"/>
                  </a:lnTo>
                  <a:lnTo>
                    <a:pt x="17" y="50"/>
                  </a:lnTo>
                  <a:lnTo>
                    <a:pt x="27" y="5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22" name="Freeform 524"/>
            <p:cNvSpPr>
              <a:spLocks/>
            </p:cNvSpPr>
            <p:nvPr/>
          </p:nvSpPr>
          <p:spPr bwMode="auto">
            <a:xfrm>
              <a:off x="3961" y="3278"/>
              <a:ext cx="16" cy="79"/>
            </a:xfrm>
            <a:custGeom>
              <a:avLst/>
              <a:gdLst>
                <a:gd name="T0" fmla="*/ 0 w 148"/>
                <a:gd name="T1" fmla="*/ 0 h 712"/>
                <a:gd name="T2" fmla="*/ 0 w 148"/>
                <a:gd name="T3" fmla="*/ 0 h 712"/>
                <a:gd name="T4" fmla="*/ 0 w 148"/>
                <a:gd name="T5" fmla="*/ 0 h 712"/>
                <a:gd name="T6" fmla="*/ 0 w 148"/>
                <a:gd name="T7" fmla="*/ 0 h 712"/>
                <a:gd name="T8" fmla="*/ 0 w 148"/>
                <a:gd name="T9" fmla="*/ 0 h 712"/>
                <a:gd name="T10" fmla="*/ 0 w 148"/>
                <a:gd name="T11" fmla="*/ 0 h 712"/>
                <a:gd name="T12" fmla="*/ 0 w 148"/>
                <a:gd name="T13" fmla="*/ 0 h 712"/>
                <a:gd name="T14" fmla="*/ 0 w 148"/>
                <a:gd name="T15" fmla="*/ 0 h 712"/>
                <a:gd name="T16" fmla="*/ 0 w 148"/>
                <a:gd name="T17" fmla="*/ 0 h 712"/>
                <a:gd name="T18" fmla="*/ 0 w 148"/>
                <a:gd name="T19" fmla="*/ 0 h 712"/>
                <a:gd name="T20" fmla="*/ 0 w 148"/>
                <a:gd name="T21" fmla="*/ 0 h 712"/>
                <a:gd name="T22" fmla="*/ 0 w 148"/>
                <a:gd name="T23" fmla="*/ 0 h 712"/>
                <a:gd name="T24" fmla="*/ 0 w 148"/>
                <a:gd name="T25" fmla="*/ 0 h 712"/>
                <a:gd name="T26" fmla="*/ 0 w 148"/>
                <a:gd name="T27" fmla="*/ 0 h 712"/>
                <a:gd name="T28" fmla="*/ 0 w 148"/>
                <a:gd name="T29" fmla="*/ 0 h 712"/>
                <a:gd name="T30" fmla="*/ 0 w 148"/>
                <a:gd name="T31" fmla="*/ 0 h 712"/>
                <a:gd name="T32" fmla="*/ 0 w 148"/>
                <a:gd name="T33" fmla="*/ 0 h 712"/>
                <a:gd name="T34" fmla="*/ 0 w 148"/>
                <a:gd name="T35" fmla="*/ 0 h 712"/>
                <a:gd name="T36" fmla="*/ 0 w 148"/>
                <a:gd name="T37" fmla="*/ 0 h 712"/>
                <a:gd name="T38" fmla="*/ 0 w 148"/>
                <a:gd name="T39" fmla="*/ 0 h 712"/>
                <a:gd name="T40" fmla="*/ 0 w 148"/>
                <a:gd name="T41" fmla="*/ 0 h 712"/>
                <a:gd name="T42" fmla="*/ 0 w 148"/>
                <a:gd name="T43" fmla="*/ 0 h 712"/>
                <a:gd name="T44" fmla="*/ 0 w 148"/>
                <a:gd name="T45" fmla="*/ 0 h 712"/>
                <a:gd name="T46" fmla="*/ 0 w 148"/>
                <a:gd name="T47" fmla="*/ 0 h 712"/>
                <a:gd name="T48" fmla="*/ 0 w 148"/>
                <a:gd name="T49" fmla="*/ 0 h 712"/>
                <a:gd name="T50" fmla="*/ 0 w 148"/>
                <a:gd name="T51" fmla="*/ 0 h 71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8"/>
                <a:gd name="T79" fmla="*/ 0 h 712"/>
                <a:gd name="T80" fmla="*/ 148 w 148"/>
                <a:gd name="T81" fmla="*/ 712 h 71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8" h="712">
                  <a:moveTo>
                    <a:pt x="46" y="14"/>
                  </a:moveTo>
                  <a:lnTo>
                    <a:pt x="42" y="29"/>
                  </a:lnTo>
                  <a:lnTo>
                    <a:pt x="32" y="68"/>
                  </a:lnTo>
                  <a:lnTo>
                    <a:pt x="18" y="132"/>
                  </a:lnTo>
                  <a:lnTo>
                    <a:pt x="7" y="217"/>
                  </a:lnTo>
                  <a:lnTo>
                    <a:pt x="0" y="319"/>
                  </a:lnTo>
                  <a:lnTo>
                    <a:pt x="1" y="438"/>
                  </a:lnTo>
                  <a:lnTo>
                    <a:pt x="13" y="570"/>
                  </a:lnTo>
                  <a:lnTo>
                    <a:pt x="41" y="712"/>
                  </a:lnTo>
                  <a:lnTo>
                    <a:pt x="143" y="707"/>
                  </a:lnTo>
                  <a:lnTo>
                    <a:pt x="139" y="685"/>
                  </a:lnTo>
                  <a:lnTo>
                    <a:pt x="128" y="628"/>
                  </a:lnTo>
                  <a:lnTo>
                    <a:pt x="116" y="543"/>
                  </a:lnTo>
                  <a:lnTo>
                    <a:pt x="105" y="439"/>
                  </a:lnTo>
                  <a:lnTo>
                    <a:pt x="99" y="324"/>
                  </a:lnTo>
                  <a:lnTo>
                    <a:pt x="102" y="209"/>
                  </a:lnTo>
                  <a:lnTo>
                    <a:pt x="117" y="100"/>
                  </a:lnTo>
                  <a:lnTo>
                    <a:pt x="148" y="8"/>
                  </a:lnTo>
                  <a:lnTo>
                    <a:pt x="148" y="7"/>
                  </a:lnTo>
                  <a:lnTo>
                    <a:pt x="148" y="5"/>
                  </a:lnTo>
                  <a:lnTo>
                    <a:pt x="146" y="3"/>
                  </a:lnTo>
                  <a:lnTo>
                    <a:pt x="140" y="0"/>
                  </a:lnTo>
                  <a:lnTo>
                    <a:pt x="127" y="0"/>
                  </a:lnTo>
                  <a:lnTo>
                    <a:pt x="109" y="1"/>
                  </a:lnTo>
                  <a:lnTo>
                    <a:pt x="83" y="6"/>
                  </a:lnTo>
                  <a:lnTo>
                    <a:pt x="46" y="1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23" name="Freeform 525"/>
            <p:cNvSpPr>
              <a:spLocks/>
            </p:cNvSpPr>
            <p:nvPr/>
          </p:nvSpPr>
          <p:spPr bwMode="auto">
            <a:xfrm>
              <a:off x="4045" y="3268"/>
              <a:ext cx="23" cy="88"/>
            </a:xfrm>
            <a:custGeom>
              <a:avLst/>
              <a:gdLst>
                <a:gd name="T0" fmla="*/ 0 w 201"/>
                <a:gd name="T1" fmla="*/ 0 h 795"/>
                <a:gd name="T2" fmla="*/ 0 w 201"/>
                <a:gd name="T3" fmla="*/ 0 h 795"/>
                <a:gd name="T4" fmla="*/ 0 w 201"/>
                <a:gd name="T5" fmla="*/ 0 h 795"/>
                <a:gd name="T6" fmla="*/ 0 w 201"/>
                <a:gd name="T7" fmla="*/ 0 h 795"/>
                <a:gd name="T8" fmla="*/ 0 w 201"/>
                <a:gd name="T9" fmla="*/ 0 h 795"/>
                <a:gd name="T10" fmla="*/ 0 w 201"/>
                <a:gd name="T11" fmla="*/ 0 h 795"/>
                <a:gd name="T12" fmla="*/ 0 w 201"/>
                <a:gd name="T13" fmla="*/ 0 h 795"/>
                <a:gd name="T14" fmla="*/ 0 w 201"/>
                <a:gd name="T15" fmla="*/ 0 h 795"/>
                <a:gd name="T16" fmla="*/ 0 w 201"/>
                <a:gd name="T17" fmla="*/ 0 h 795"/>
                <a:gd name="T18" fmla="*/ 0 w 201"/>
                <a:gd name="T19" fmla="*/ 0 h 795"/>
                <a:gd name="T20" fmla="*/ 0 w 201"/>
                <a:gd name="T21" fmla="*/ 0 h 795"/>
                <a:gd name="T22" fmla="*/ 0 w 201"/>
                <a:gd name="T23" fmla="*/ 0 h 795"/>
                <a:gd name="T24" fmla="*/ 0 w 201"/>
                <a:gd name="T25" fmla="*/ 0 h 795"/>
                <a:gd name="T26" fmla="*/ 0 w 201"/>
                <a:gd name="T27" fmla="*/ 0 h 795"/>
                <a:gd name="T28" fmla="*/ 0 w 201"/>
                <a:gd name="T29" fmla="*/ 0 h 795"/>
                <a:gd name="T30" fmla="*/ 0 w 201"/>
                <a:gd name="T31" fmla="*/ 0 h 795"/>
                <a:gd name="T32" fmla="*/ 0 w 201"/>
                <a:gd name="T33" fmla="*/ 0 h 795"/>
                <a:gd name="T34" fmla="*/ 0 w 201"/>
                <a:gd name="T35" fmla="*/ 0 h 795"/>
                <a:gd name="T36" fmla="*/ 0 w 201"/>
                <a:gd name="T37" fmla="*/ 0 h 7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1"/>
                <a:gd name="T58" fmla="*/ 0 h 795"/>
                <a:gd name="T59" fmla="*/ 201 w 201"/>
                <a:gd name="T60" fmla="*/ 795 h 7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1" h="795">
                  <a:moveTo>
                    <a:pt x="201" y="5"/>
                  </a:moveTo>
                  <a:lnTo>
                    <a:pt x="196" y="10"/>
                  </a:lnTo>
                  <a:lnTo>
                    <a:pt x="183" y="31"/>
                  </a:lnTo>
                  <a:lnTo>
                    <a:pt x="165" y="73"/>
                  </a:lnTo>
                  <a:lnTo>
                    <a:pt x="148" y="140"/>
                  </a:lnTo>
                  <a:lnTo>
                    <a:pt x="134" y="240"/>
                  </a:lnTo>
                  <a:lnTo>
                    <a:pt x="127" y="379"/>
                  </a:lnTo>
                  <a:lnTo>
                    <a:pt x="131" y="561"/>
                  </a:lnTo>
                  <a:lnTo>
                    <a:pt x="150" y="795"/>
                  </a:lnTo>
                  <a:lnTo>
                    <a:pt x="37" y="795"/>
                  </a:lnTo>
                  <a:lnTo>
                    <a:pt x="33" y="771"/>
                  </a:lnTo>
                  <a:lnTo>
                    <a:pt x="24" y="707"/>
                  </a:lnTo>
                  <a:lnTo>
                    <a:pt x="13" y="611"/>
                  </a:lnTo>
                  <a:lnTo>
                    <a:pt x="3" y="493"/>
                  </a:lnTo>
                  <a:lnTo>
                    <a:pt x="0" y="363"/>
                  </a:lnTo>
                  <a:lnTo>
                    <a:pt x="7" y="231"/>
                  </a:lnTo>
                  <a:lnTo>
                    <a:pt x="28" y="107"/>
                  </a:lnTo>
                  <a:lnTo>
                    <a:pt x="66" y="0"/>
                  </a:lnTo>
                  <a:lnTo>
                    <a:pt x="201" y="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24" name="Freeform 526"/>
            <p:cNvSpPr>
              <a:spLocks/>
            </p:cNvSpPr>
            <p:nvPr/>
          </p:nvSpPr>
          <p:spPr bwMode="auto">
            <a:xfrm>
              <a:off x="3961" y="3282"/>
              <a:ext cx="15" cy="69"/>
            </a:xfrm>
            <a:custGeom>
              <a:avLst/>
              <a:gdLst>
                <a:gd name="T0" fmla="*/ 0 w 129"/>
                <a:gd name="T1" fmla="*/ 0 h 622"/>
                <a:gd name="T2" fmla="*/ 0 w 129"/>
                <a:gd name="T3" fmla="*/ 0 h 622"/>
                <a:gd name="T4" fmla="*/ 0 w 129"/>
                <a:gd name="T5" fmla="*/ 0 h 622"/>
                <a:gd name="T6" fmla="*/ 0 w 129"/>
                <a:gd name="T7" fmla="*/ 0 h 622"/>
                <a:gd name="T8" fmla="*/ 0 w 129"/>
                <a:gd name="T9" fmla="*/ 0 h 622"/>
                <a:gd name="T10" fmla="*/ 0 w 129"/>
                <a:gd name="T11" fmla="*/ 0 h 622"/>
                <a:gd name="T12" fmla="*/ 0 w 129"/>
                <a:gd name="T13" fmla="*/ 0 h 622"/>
                <a:gd name="T14" fmla="*/ 0 w 129"/>
                <a:gd name="T15" fmla="*/ 0 h 622"/>
                <a:gd name="T16" fmla="*/ 0 w 129"/>
                <a:gd name="T17" fmla="*/ 0 h 622"/>
                <a:gd name="T18" fmla="*/ 0 w 129"/>
                <a:gd name="T19" fmla="*/ 0 h 622"/>
                <a:gd name="T20" fmla="*/ 0 w 129"/>
                <a:gd name="T21" fmla="*/ 0 h 622"/>
                <a:gd name="T22" fmla="*/ 0 w 129"/>
                <a:gd name="T23" fmla="*/ 0 h 622"/>
                <a:gd name="T24" fmla="*/ 0 w 129"/>
                <a:gd name="T25" fmla="*/ 0 h 622"/>
                <a:gd name="T26" fmla="*/ 0 w 129"/>
                <a:gd name="T27" fmla="*/ 0 h 622"/>
                <a:gd name="T28" fmla="*/ 0 w 129"/>
                <a:gd name="T29" fmla="*/ 0 h 622"/>
                <a:gd name="T30" fmla="*/ 0 w 129"/>
                <a:gd name="T31" fmla="*/ 0 h 622"/>
                <a:gd name="T32" fmla="*/ 0 w 129"/>
                <a:gd name="T33" fmla="*/ 0 h 622"/>
                <a:gd name="T34" fmla="*/ 0 w 129"/>
                <a:gd name="T35" fmla="*/ 0 h 622"/>
                <a:gd name="T36" fmla="*/ 0 w 129"/>
                <a:gd name="T37" fmla="*/ 0 h 622"/>
                <a:gd name="T38" fmla="*/ 0 w 129"/>
                <a:gd name="T39" fmla="*/ 0 h 622"/>
                <a:gd name="T40" fmla="*/ 0 w 129"/>
                <a:gd name="T41" fmla="*/ 0 h 622"/>
                <a:gd name="T42" fmla="*/ 0 w 129"/>
                <a:gd name="T43" fmla="*/ 0 h 622"/>
                <a:gd name="T44" fmla="*/ 0 w 129"/>
                <a:gd name="T45" fmla="*/ 0 h 622"/>
                <a:gd name="T46" fmla="*/ 0 w 129"/>
                <a:gd name="T47" fmla="*/ 0 h 622"/>
                <a:gd name="T48" fmla="*/ 0 w 129"/>
                <a:gd name="T49" fmla="*/ 0 h 622"/>
                <a:gd name="T50" fmla="*/ 0 w 129"/>
                <a:gd name="T51" fmla="*/ 0 h 6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9"/>
                <a:gd name="T79" fmla="*/ 0 h 622"/>
                <a:gd name="T80" fmla="*/ 129 w 129"/>
                <a:gd name="T81" fmla="*/ 622 h 62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9" h="622">
                  <a:moveTo>
                    <a:pt x="41" y="12"/>
                  </a:moveTo>
                  <a:lnTo>
                    <a:pt x="37" y="24"/>
                  </a:lnTo>
                  <a:lnTo>
                    <a:pt x="29" y="59"/>
                  </a:lnTo>
                  <a:lnTo>
                    <a:pt x="18" y="115"/>
                  </a:lnTo>
                  <a:lnTo>
                    <a:pt x="6" y="189"/>
                  </a:lnTo>
                  <a:lnTo>
                    <a:pt x="0" y="279"/>
                  </a:lnTo>
                  <a:lnTo>
                    <a:pt x="1" y="382"/>
                  </a:lnTo>
                  <a:lnTo>
                    <a:pt x="11" y="497"/>
                  </a:lnTo>
                  <a:lnTo>
                    <a:pt x="36" y="622"/>
                  </a:lnTo>
                  <a:lnTo>
                    <a:pt x="124" y="617"/>
                  </a:lnTo>
                  <a:lnTo>
                    <a:pt x="120" y="598"/>
                  </a:lnTo>
                  <a:lnTo>
                    <a:pt x="112" y="548"/>
                  </a:lnTo>
                  <a:lnTo>
                    <a:pt x="101" y="473"/>
                  </a:lnTo>
                  <a:lnTo>
                    <a:pt x="92" y="382"/>
                  </a:lnTo>
                  <a:lnTo>
                    <a:pt x="87" y="282"/>
                  </a:lnTo>
                  <a:lnTo>
                    <a:pt x="89" y="182"/>
                  </a:lnTo>
                  <a:lnTo>
                    <a:pt x="102" y="87"/>
                  </a:lnTo>
                  <a:lnTo>
                    <a:pt x="129" y="7"/>
                  </a:lnTo>
                  <a:lnTo>
                    <a:pt x="129" y="6"/>
                  </a:lnTo>
                  <a:lnTo>
                    <a:pt x="129" y="4"/>
                  </a:lnTo>
                  <a:lnTo>
                    <a:pt x="127" y="2"/>
                  </a:lnTo>
                  <a:lnTo>
                    <a:pt x="122" y="0"/>
                  </a:lnTo>
                  <a:lnTo>
                    <a:pt x="112" y="0"/>
                  </a:lnTo>
                  <a:lnTo>
                    <a:pt x="96" y="1"/>
                  </a:lnTo>
                  <a:lnTo>
                    <a:pt x="72" y="5"/>
                  </a:lnTo>
                  <a:lnTo>
                    <a:pt x="41" y="1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25" name="Freeform 527"/>
            <p:cNvSpPr>
              <a:spLocks/>
            </p:cNvSpPr>
            <p:nvPr/>
          </p:nvSpPr>
          <p:spPr bwMode="auto">
            <a:xfrm>
              <a:off x="3962" y="3287"/>
              <a:ext cx="12" cy="59"/>
            </a:xfrm>
            <a:custGeom>
              <a:avLst/>
              <a:gdLst>
                <a:gd name="T0" fmla="*/ 0 w 110"/>
                <a:gd name="T1" fmla="*/ 0 h 531"/>
                <a:gd name="T2" fmla="*/ 0 w 110"/>
                <a:gd name="T3" fmla="*/ 0 h 531"/>
                <a:gd name="T4" fmla="*/ 0 w 110"/>
                <a:gd name="T5" fmla="*/ 0 h 531"/>
                <a:gd name="T6" fmla="*/ 0 w 110"/>
                <a:gd name="T7" fmla="*/ 0 h 531"/>
                <a:gd name="T8" fmla="*/ 0 w 110"/>
                <a:gd name="T9" fmla="*/ 0 h 531"/>
                <a:gd name="T10" fmla="*/ 0 w 110"/>
                <a:gd name="T11" fmla="*/ 0 h 531"/>
                <a:gd name="T12" fmla="*/ 0 w 110"/>
                <a:gd name="T13" fmla="*/ 0 h 531"/>
                <a:gd name="T14" fmla="*/ 0 w 110"/>
                <a:gd name="T15" fmla="*/ 0 h 531"/>
                <a:gd name="T16" fmla="*/ 0 w 110"/>
                <a:gd name="T17" fmla="*/ 0 h 531"/>
                <a:gd name="T18" fmla="*/ 0 w 110"/>
                <a:gd name="T19" fmla="*/ 0 h 531"/>
                <a:gd name="T20" fmla="*/ 0 w 110"/>
                <a:gd name="T21" fmla="*/ 0 h 531"/>
                <a:gd name="T22" fmla="*/ 0 w 110"/>
                <a:gd name="T23" fmla="*/ 0 h 531"/>
                <a:gd name="T24" fmla="*/ 0 w 110"/>
                <a:gd name="T25" fmla="*/ 0 h 531"/>
                <a:gd name="T26" fmla="*/ 0 w 110"/>
                <a:gd name="T27" fmla="*/ 0 h 531"/>
                <a:gd name="T28" fmla="*/ 0 w 110"/>
                <a:gd name="T29" fmla="*/ 0 h 531"/>
                <a:gd name="T30" fmla="*/ 0 w 110"/>
                <a:gd name="T31" fmla="*/ 0 h 531"/>
                <a:gd name="T32" fmla="*/ 0 w 110"/>
                <a:gd name="T33" fmla="*/ 0 h 531"/>
                <a:gd name="T34" fmla="*/ 0 w 110"/>
                <a:gd name="T35" fmla="*/ 0 h 531"/>
                <a:gd name="T36" fmla="*/ 0 w 110"/>
                <a:gd name="T37" fmla="*/ 0 h 531"/>
                <a:gd name="T38" fmla="*/ 0 w 110"/>
                <a:gd name="T39" fmla="*/ 0 h 531"/>
                <a:gd name="T40" fmla="*/ 0 w 110"/>
                <a:gd name="T41" fmla="*/ 0 h 531"/>
                <a:gd name="T42" fmla="*/ 0 w 110"/>
                <a:gd name="T43" fmla="*/ 0 h 531"/>
                <a:gd name="T44" fmla="*/ 0 w 110"/>
                <a:gd name="T45" fmla="*/ 0 h 531"/>
                <a:gd name="T46" fmla="*/ 0 w 110"/>
                <a:gd name="T47" fmla="*/ 0 h 531"/>
                <a:gd name="T48" fmla="*/ 0 w 110"/>
                <a:gd name="T49" fmla="*/ 0 h 531"/>
                <a:gd name="T50" fmla="*/ 0 w 110"/>
                <a:gd name="T51" fmla="*/ 0 h 5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0"/>
                <a:gd name="T79" fmla="*/ 0 h 531"/>
                <a:gd name="T80" fmla="*/ 110 w 110"/>
                <a:gd name="T81" fmla="*/ 531 h 5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0" h="531">
                  <a:moveTo>
                    <a:pt x="35" y="10"/>
                  </a:moveTo>
                  <a:lnTo>
                    <a:pt x="32" y="20"/>
                  </a:lnTo>
                  <a:lnTo>
                    <a:pt x="24" y="50"/>
                  </a:lnTo>
                  <a:lnTo>
                    <a:pt x="15" y="98"/>
                  </a:lnTo>
                  <a:lnTo>
                    <a:pt x="5" y="160"/>
                  </a:lnTo>
                  <a:lnTo>
                    <a:pt x="0" y="237"/>
                  </a:lnTo>
                  <a:lnTo>
                    <a:pt x="1" y="326"/>
                  </a:lnTo>
                  <a:lnTo>
                    <a:pt x="10" y="424"/>
                  </a:lnTo>
                  <a:lnTo>
                    <a:pt x="31" y="531"/>
                  </a:lnTo>
                  <a:lnTo>
                    <a:pt x="106" y="525"/>
                  </a:lnTo>
                  <a:lnTo>
                    <a:pt x="103" y="510"/>
                  </a:lnTo>
                  <a:lnTo>
                    <a:pt x="96" y="467"/>
                  </a:lnTo>
                  <a:lnTo>
                    <a:pt x="87" y="404"/>
                  </a:lnTo>
                  <a:lnTo>
                    <a:pt x="79" y="326"/>
                  </a:lnTo>
                  <a:lnTo>
                    <a:pt x="74" y="241"/>
                  </a:lnTo>
                  <a:lnTo>
                    <a:pt x="76" y="155"/>
                  </a:lnTo>
                  <a:lnTo>
                    <a:pt x="87" y="74"/>
                  </a:lnTo>
                  <a:lnTo>
                    <a:pt x="110" y="6"/>
                  </a:lnTo>
                  <a:lnTo>
                    <a:pt x="110" y="5"/>
                  </a:lnTo>
                  <a:lnTo>
                    <a:pt x="110" y="4"/>
                  </a:lnTo>
                  <a:lnTo>
                    <a:pt x="108" y="2"/>
                  </a:lnTo>
                  <a:lnTo>
                    <a:pt x="104" y="0"/>
                  </a:lnTo>
                  <a:lnTo>
                    <a:pt x="95" y="0"/>
                  </a:lnTo>
                  <a:lnTo>
                    <a:pt x="82" y="1"/>
                  </a:lnTo>
                  <a:lnTo>
                    <a:pt x="62" y="4"/>
                  </a:lnTo>
                  <a:lnTo>
                    <a:pt x="35" y="1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26" name="Freeform 528"/>
            <p:cNvSpPr>
              <a:spLocks/>
            </p:cNvSpPr>
            <p:nvPr/>
          </p:nvSpPr>
          <p:spPr bwMode="auto">
            <a:xfrm>
              <a:off x="3963" y="3292"/>
              <a:ext cx="10" cy="48"/>
            </a:xfrm>
            <a:custGeom>
              <a:avLst/>
              <a:gdLst>
                <a:gd name="T0" fmla="*/ 0 w 92"/>
                <a:gd name="T1" fmla="*/ 0 h 438"/>
                <a:gd name="T2" fmla="*/ 0 w 92"/>
                <a:gd name="T3" fmla="*/ 0 h 438"/>
                <a:gd name="T4" fmla="*/ 0 w 92"/>
                <a:gd name="T5" fmla="*/ 0 h 438"/>
                <a:gd name="T6" fmla="*/ 0 w 92"/>
                <a:gd name="T7" fmla="*/ 0 h 438"/>
                <a:gd name="T8" fmla="*/ 0 w 92"/>
                <a:gd name="T9" fmla="*/ 0 h 438"/>
                <a:gd name="T10" fmla="*/ 0 w 92"/>
                <a:gd name="T11" fmla="*/ 0 h 438"/>
                <a:gd name="T12" fmla="*/ 0 w 92"/>
                <a:gd name="T13" fmla="*/ 0 h 438"/>
                <a:gd name="T14" fmla="*/ 0 w 92"/>
                <a:gd name="T15" fmla="*/ 0 h 438"/>
                <a:gd name="T16" fmla="*/ 0 w 92"/>
                <a:gd name="T17" fmla="*/ 0 h 438"/>
                <a:gd name="T18" fmla="*/ 0 w 92"/>
                <a:gd name="T19" fmla="*/ 0 h 438"/>
                <a:gd name="T20" fmla="*/ 0 w 92"/>
                <a:gd name="T21" fmla="*/ 0 h 438"/>
                <a:gd name="T22" fmla="*/ 0 w 92"/>
                <a:gd name="T23" fmla="*/ 0 h 438"/>
                <a:gd name="T24" fmla="*/ 0 w 92"/>
                <a:gd name="T25" fmla="*/ 0 h 438"/>
                <a:gd name="T26" fmla="*/ 0 w 92"/>
                <a:gd name="T27" fmla="*/ 0 h 438"/>
                <a:gd name="T28" fmla="*/ 0 w 92"/>
                <a:gd name="T29" fmla="*/ 0 h 438"/>
                <a:gd name="T30" fmla="*/ 0 w 92"/>
                <a:gd name="T31" fmla="*/ 0 h 438"/>
                <a:gd name="T32" fmla="*/ 0 w 92"/>
                <a:gd name="T33" fmla="*/ 0 h 438"/>
                <a:gd name="T34" fmla="*/ 0 w 92"/>
                <a:gd name="T35" fmla="*/ 0 h 438"/>
                <a:gd name="T36" fmla="*/ 0 w 92"/>
                <a:gd name="T37" fmla="*/ 0 h 438"/>
                <a:gd name="T38" fmla="*/ 0 w 92"/>
                <a:gd name="T39" fmla="*/ 0 h 438"/>
                <a:gd name="T40" fmla="*/ 0 w 92"/>
                <a:gd name="T41" fmla="*/ 0 h 438"/>
                <a:gd name="T42" fmla="*/ 0 w 92"/>
                <a:gd name="T43" fmla="*/ 0 h 438"/>
                <a:gd name="T44" fmla="*/ 0 w 92"/>
                <a:gd name="T45" fmla="*/ 0 h 438"/>
                <a:gd name="T46" fmla="*/ 0 w 92"/>
                <a:gd name="T47" fmla="*/ 0 h 438"/>
                <a:gd name="T48" fmla="*/ 0 w 92"/>
                <a:gd name="T49" fmla="*/ 0 h 438"/>
                <a:gd name="T50" fmla="*/ 0 w 92"/>
                <a:gd name="T51" fmla="*/ 0 h 4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2"/>
                <a:gd name="T79" fmla="*/ 0 h 438"/>
                <a:gd name="T80" fmla="*/ 92 w 92"/>
                <a:gd name="T81" fmla="*/ 438 h 43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2" h="438">
                  <a:moveTo>
                    <a:pt x="29" y="8"/>
                  </a:moveTo>
                  <a:lnTo>
                    <a:pt x="26" y="16"/>
                  </a:lnTo>
                  <a:lnTo>
                    <a:pt x="20" y="42"/>
                  </a:lnTo>
                  <a:lnTo>
                    <a:pt x="12" y="81"/>
                  </a:lnTo>
                  <a:lnTo>
                    <a:pt x="4" y="133"/>
                  </a:lnTo>
                  <a:lnTo>
                    <a:pt x="0" y="196"/>
                  </a:lnTo>
                  <a:lnTo>
                    <a:pt x="0" y="270"/>
                  </a:lnTo>
                  <a:lnTo>
                    <a:pt x="9" y="351"/>
                  </a:lnTo>
                  <a:lnTo>
                    <a:pt x="25" y="438"/>
                  </a:lnTo>
                  <a:lnTo>
                    <a:pt x="88" y="435"/>
                  </a:lnTo>
                  <a:lnTo>
                    <a:pt x="85" y="422"/>
                  </a:lnTo>
                  <a:lnTo>
                    <a:pt x="79" y="386"/>
                  </a:lnTo>
                  <a:lnTo>
                    <a:pt x="72" y="334"/>
                  </a:lnTo>
                  <a:lnTo>
                    <a:pt x="65" y="270"/>
                  </a:lnTo>
                  <a:lnTo>
                    <a:pt x="61" y="199"/>
                  </a:lnTo>
                  <a:lnTo>
                    <a:pt x="63" y="129"/>
                  </a:lnTo>
                  <a:lnTo>
                    <a:pt x="73" y="61"/>
                  </a:lnTo>
                  <a:lnTo>
                    <a:pt x="92" y="5"/>
                  </a:lnTo>
                  <a:lnTo>
                    <a:pt x="92" y="4"/>
                  </a:lnTo>
                  <a:lnTo>
                    <a:pt x="92" y="3"/>
                  </a:lnTo>
                  <a:lnTo>
                    <a:pt x="90" y="1"/>
                  </a:lnTo>
                  <a:lnTo>
                    <a:pt x="87" y="0"/>
                  </a:lnTo>
                  <a:lnTo>
                    <a:pt x="80" y="0"/>
                  </a:lnTo>
                  <a:lnTo>
                    <a:pt x="68" y="0"/>
                  </a:lnTo>
                  <a:lnTo>
                    <a:pt x="51" y="3"/>
                  </a:lnTo>
                  <a:lnTo>
                    <a:pt x="29" y="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27" name="Freeform 529"/>
            <p:cNvSpPr>
              <a:spLocks/>
            </p:cNvSpPr>
            <p:nvPr/>
          </p:nvSpPr>
          <p:spPr bwMode="auto">
            <a:xfrm>
              <a:off x="3963" y="3296"/>
              <a:ext cx="8" cy="39"/>
            </a:xfrm>
            <a:custGeom>
              <a:avLst/>
              <a:gdLst>
                <a:gd name="T0" fmla="*/ 0 w 73"/>
                <a:gd name="T1" fmla="*/ 0 h 347"/>
                <a:gd name="T2" fmla="*/ 0 w 73"/>
                <a:gd name="T3" fmla="*/ 0 h 347"/>
                <a:gd name="T4" fmla="*/ 0 w 73"/>
                <a:gd name="T5" fmla="*/ 0 h 347"/>
                <a:gd name="T6" fmla="*/ 0 w 73"/>
                <a:gd name="T7" fmla="*/ 0 h 347"/>
                <a:gd name="T8" fmla="*/ 0 w 73"/>
                <a:gd name="T9" fmla="*/ 0 h 347"/>
                <a:gd name="T10" fmla="*/ 0 w 73"/>
                <a:gd name="T11" fmla="*/ 0 h 347"/>
                <a:gd name="T12" fmla="*/ 0 w 73"/>
                <a:gd name="T13" fmla="*/ 0 h 347"/>
                <a:gd name="T14" fmla="*/ 0 w 73"/>
                <a:gd name="T15" fmla="*/ 0 h 347"/>
                <a:gd name="T16" fmla="*/ 0 w 73"/>
                <a:gd name="T17" fmla="*/ 0 h 347"/>
                <a:gd name="T18" fmla="*/ 0 w 73"/>
                <a:gd name="T19" fmla="*/ 0 h 347"/>
                <a:gd name="T20" fmla="*/ 0 w 73"/>
                <a:gd name="T21" fmla="*/ 0 h 347"/>
                <a:gd name="T22" fmla="*/ 0 w 73"/>
                <a:gd name="T23" fmla="*/ 0 h 347"/>
                <a:gd name="T24" fmla="*/ 0 w 73"/>
                <a:gd name="T25" fmla="*/ 0 h 347"/>
                <a:gd name="T26" fmla="*/ 0 w 73"/>
                <a:gd name="T27" fmla="*/ 0 h 347"/>
                <a:gd name="T28" fmla="*/ 0 w 73"/>
                <a:gd name="T29" fmla="*/ 0 h 347"/>
                <a:gd name="T30" fmla="*/ 0 w 73"/>
                <a:gd name="T31" fmla="*/ 0 h 347"/>
                <a:gd name="T32" fmla="*/ 0 w 73"/>
                <a:gd name="T33" fmla="*/ 0 h 347"/>
                <a:gd name="T34" fmla="*/ 0 w 73"/>
                <a:gd name="T35" fmla="*/ 0 h 347"/>
                <a:gd name="T36" fmla="*/ 0 w 73"/>
                <a:gd name="T37" fmla="*/ 0 h 347"/>
                <a:gd name="T38" fmla="*/ 0 w 73"/>
                <a:gd name="T39" fmla="*/ 0 h 347"/>
                <a:gd name="T40" fmla="*/ 0 w 73"/>
                <a:gd name="T41" fmla="*/ 0 h 347"/>
                <a:gd name="T42" fmla="*/ 0 w 73"/>
                <a:gd name="T43" fmla="*/ 0 h 347"/>
                <a:gd name="T44" fmla="*/ 0 w 73"/>
                <a:gd name="T45" fmla="*/ 0 h 347"/>
                <a:gd name="T46" fmla="*/ 0 w 73"/>
                <a:gd name="T47" fmla="*/ 0 h 347"/>
                <a:gd name="T48" fmla="*/ 0 w 73"/>
                <a:gd name="T49" fmla="*/ 0 h 347"/>
                <a:gd name="T50" fmla="*/ 0 w 73"/>
                <a:gd name="T51" fmla="*/ 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3"/>
                <a:gd name="T79" fmla="*/ 0 h 347"/>
                <a:gd name="T80" fmla="*/ 73 w 73"/>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3" h="347">
                  <a:moveTo>
                    <a:pt x="23" y="7"/>
                  </a:moveTo>
                  <a:lnTo>
                    <a:pt x="21" y="14"/>
                  </a:lnTo>
                  <a:lnTo>
                    <a:pt x="16" y="33"/>
                  </a:lnTo>
                  <a:lnTo>
                    <a:pt x="10" y="64"/>
                  </a:lnTo>
                  <a:lnTo>
                    <a:pt x="4" y="105"/>
                  </a:lnTo>
                  <a:lnTo>
                    <a:pt x="0" y="155"/>
                  </a:lnTo>
                  <a:lnTo>
                    <a:pt x="0" y="213"/>
                  </a:lnTo>
                  <a:lnTo>
                    <a:pt x="7" y="278"/>
                  </a:lnTo>
                  <a:lnTo>
                    <a:pt x="20" y="347"/>
                  </a:lnTo>
                  <a:lnTo>
                    <a:pt x="70" y="344"/>
                  </a:lnTo>
                  <a:lnTo>
                    <a:pt x="68" y="334"/>
                  </a:lnTo>
                  <a:lnTo>
                    <a:pt x="63" y="305"/>
                  </a:lnTo>
                  <a:lnTo>
                    <a:pt x="56" y="265"/>
                  </a:lnTo>
                  <a:lnTo>
                    <a:pt x="51" y="213"/>
                  </a:lnTo>
                  <a:lnTo>
                    <a:pt x="48" y="158"/>
                  </a:lnTo>
                  <a:lnTo>
                    <a:pt x="50" y="101"/>
                  </a:lnTo>
                  <a:lnTo>
                    <a:pt x="57" y="49"/>
                  </a:lnTo>
                  <a:lnTo>
                    <a:pt x="73" y="4"/>
                  </a:lnTo>
                  <a:lnTo>
                    <a:pt x="73" y="2"/>
                  </a:lnTo>
                  <a:lnTo>
                    <a:pt x="72" y="1"/>
                  </a:lnTo>
                  <a:lnTo>
                    <a:pt x="69" y="0"/>
                  </a:lnTo>
                  <a:lnTo>
                    <a:pt x="63" y="0"/>
                  </a:lnTo>
                  <a:lnTo>
                    <a:pt x="53" y="1"/>
                  </a:lnTo>
                  <a:lnTo>
                    <a:pt x="41" y="3"/>
                  </a:lnTo>
                  <a:lnTo>
                    <a:pt x="23" y="7"/>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28" name="Freeform 530"/>
            <p:cNvSpPr>
              <a:spLocks/>
            </p:cNvSpPr>
            <p:nvPr/>
          </p:nvSpPr>
          <p:spPr bwMode="auto">
            <a:xfrm>
              <a:off x="3964" y="3301"/>
              <a:ext cx="6" cy="28"/>
            </a:xfrm>
            <a:custGeom>
              <a:avLst/>
              <a:gdLst>
                <a:gd name="T0" fmla="*/ 0 w 52"/>
                <a:gd name="T1" fmla="*/ 0 h 256"/>
                <a:gd name="T2" fmla="*/ 0 w 52"/>
                <a:gd name="T3" fmla="*/ 0 h 256"/>
                <a:gd name="T4" fmla="*/ 0 w 52"/>
                <a:gd name="T5" fmla="*/ 0 h 256"/>
                <a:gd name="T6" fmla="*/ 0 w 52"/>
                <a:gd name="T7" fmla="*/ 0 h 256"/>
                <a:gd name="T8" fmla="*/ 0 w 52"/>
                <a:gd name="T9" fmla="*/ 0 h 256"/>
                <a:gd name="T10" fmla="*/ 0 w 52"/>
                <a:gd name="T11" fmla="*/ 0 h 256"/>
                <a:gd name="T12" fmla="*/ 0 w 52"/>
                <a:gd name="T13" fmla="*/ 0 h 256"/>
                <a:gd name="T14" fmla="*/ 0 w 52"/>
                <a:gd name="T15" fmla="*/ 0 h 256"/>
                <a:gd name="T16" fmla="*/ 0 w 52"/>
                <a:gd name="T17" fmla="*/ 0 h 256"/>
                <a:gd name="T18" fmla="*/ 0 w 52"/>
                <a:gd name="T19" fmla="*/ 0 h 256"/>
                <a:gd name="T20" fmla="*/ 0 w 52"/>
                <a:gd name="T21" fmla="*/ 0 h 256"/>
                <a:gd name="T22" fmla="*/ 0 w 52"/>
                <a:gd name="T23" fmla="*/ 0 h 256"/>
                <a:gd name="T24" fmla="*/ 0 w 52"/>
                <a:gd name="T25" fmla="*/ 0 h 256"/>
                <a:gd name="T26" fmla="*/ 0 w 52"/>
                <a:gd name="T27" fmla="*/ 0 h 256"/>
                <a:gd name="T28" fmla="*/ 0 w 52"/>
                <a:gd name="T29" fmla="*/ 0 h 256"/>
                <a:gd name="T30" fmla="*/ 0 w 52"/>
                <a:gd name="T31" fmla="*/ 0 h 256"/>
                <a:gd name="T32" fmla="*/ 0 w 52"/>
                <a:gd name="T33" fmla="*/ 0 h 256"/>
                <a:gd name="T34" fmla="*/ 0 w 52"/>
                <a:gd name="T35" fmla="*/ 0 h 256"/>
                <a:gd name="T36" fmla="*/ 0 w 52"/>
                <a:gd name="T37" fmla="*/ 0 h 256"/>
                <a:gd name="T38" fmla="*/ 0 w 52"/>
                <a:gd name="T39" fmla="*/ 0 h 256"/>
                <a:gd name="T40" fmla="*/ 0 w 52"/>
                <a:gd name="T41" fmla="*/ 0 h 256"/>
                <a:gd name="T42" fmla="*/ 0 w 52"/>
                <a:gd name="T43" fmla="*/ 0 h 256"/>
                <a:gd name="T44" fmla="*/ 0 w 52"/>
                <a:gd name="T45" fmla="*/ 0 h 256"/>
                <a:gd name="T46" fmla="*/ 0 w 52"/>
                <a:gd name="T47" fmla="*/ 0 h 256"/>
                <a:gd name="T48" fmla="*/ 0 w 52"/>
                <a:gd name="T49" fmla="*/ 0 h 256"/>
                <a:gd name="T50" fmla="*/ 0 w 52"/>
                <a:gd name="T51" fmla="*/ 0 h 2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2"/>
                <a:gd name="T79" fmla="*/ 0 h 256"/>
                <a:gd name="T80" fmla="*/ 52 w 52"/>
                <a:gd name="T81" fmla="*/ 256 h 2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2" h="256">
                  <a:moveTo>
                    <a:pt x="16" y="5"/>
                  </a:moveTo>
                  <a:lnTo>
                    <a:pt x="15" y="10"/>
                  </a:lnTo>
                  <a:lnTo>
                    <a:pt x="11" y="24"/>
                  </a:lnTo>
                  <a:lnTo>
                    <a:pt x="6" y="47"/>
                  </a:lnTo>
                  <a:lnTo>
                    <a:pt x="2" y="77"/>
                  </a:lnTo>
                  <a:lnTo>
                    <a:pt x="0" y="115"/>
                  </a:lnTo>
                  <a:lnTo>
                    <a:pt x="0" y="157"/>
                  </a:lnTo>
                  <a:lnTo>
                    <a:pt x="4" y="205"/>
                  </a:lnTo>
                  <a:lnTo>
                    <a:pt x="14" y="256"/>
                  </a:lnTo>
                  <a:lnTo>
                    <a:pt x="50" y="254"/>
                  </a:lnTo>
                  <a:lnTo>
                    <a:pt x="49" y="247"/>
                  </a:lnTo>
                  <a:lnTo>
                    <a:pt x="45" y="226"/>
                  </a:lnTo>
                  <a:lnTo>
                    <a:pt x="41" y="195"/>
                  </a:lnTo>
                  <a:lnTo>
                    <a:pt x="37" y="157"/>
                  </a:lnTo>
                  <a:lnTo>
                    <a:pt x="35" y="116"/>
                  </a:lnTo>
                  <a:lnTo>
                    <a:pt x="36" y="74"/>
                  </a:lnTo>
                  <a:lnTo>
                    <a:pt x="41" y="35"/>
                  </a:lnTo>
                  <a:lnTo>
                    <a:pt x="52" y="3"/>
                  </a:lnTo>
                  <a:lnTo>
                    <a:pt x="52" y="2"/>
                  </a:lnTo>
                  <a:lnTo>
                    <a:pt x="51" y="1"/>
                  </a:lnTo>
                  <a:lnTo>
                    <a:pt x="49" y="0"/>
                  </a:lnTo>
                  <a:lnTo>
                    <a:pt x="45" y="0"/>
                  </a:lnTo>
                  <a:lnTo>
                    <a:pt x="39" y="0"/>
                  </a:lnTo>
                  <a:lnTo>
                    <a:pt x="29" y="2"/>
                  </a:lnTo>
                  <a:lnTo>
                    <a:pt x="16" y="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29" name="Freeform 531"/>
            <p:cNvSpPr>
              <a:spLocks/>
            </p:cNvSpPr>
            <p:nvPr/>
          </p:nvSpPr>
          <p:spPr bwMode="auto">
            <a:xfrm>
              <a:off x="4046" y="3273"/>
              <a:ext cx="20" cy="77"/>
            </a:xfrm>
            <a:custGeom>
              <a:avLst/>
              <a:gdLst>
                <a:gd name="T0" fmla="*/ 0 w 176"/>
                <a:gd name="T1" fmla="*/ 0 h 693"/>
                <a:gd name="T2" fmla="*/ 0 w 176"/>
                <a:gd name="T3" fmla="*/ 0 h 693"/>
                <a:gd name="T4" fmla="*/ 0 w 176"/>
                <a:gd name="T5" fmla="*/ 0 h 693"/>
                <a:gd name="T6" fmla="*/ 0 w 176"/>
                <a:gd name="T7" fmla="*/ 0 h 693"/>
                <a:gd name="T8" fmla="*/ 0 w 176"/>
                <a:gd name="T9" fmla="*/ 0 h 693"/>
                <a:gd name="T10" fmla="*/ 0 w 176"/>
                <a:gd name="T11" fmla="*/ 0 h 693"/>
                <a:gd name="T12" fmla="*/ 0 w 176"/>
                <a:gd name="T13" fmla="*/ 0 h 693"/>
                <a:gd name="T14" fmla="*/ 0 w 176"/>
                <a:gd name="T15" fmla="*/ 0 h 693"/>
                <a:gd name="T16" fmla="*/ 0 w 176"/>
                <a:gd name="T17" fmla="*/ 0 h 693"/>
                <a:gd name="T18" fmla="*/ 0 w 176"/>
                <a:gd name="T19" fmla="*/ 0 h 693"/>
                <a:gd name="T20" fmla="*/ 0 w 176"/>
                <a:gd name="T21" fmla="*/ 0 h 693"/>
                <a:gd name="T22" fmla="*/ 0 w 176"/>
                <a:gd name="T23" fmla="*/ 0 h 693"/>
                <a:gd name="T24" fmla="*/ 0 w 176"/>
                <a:gd name="T25" fmla="*/ 0 h 693"/>
                <a:gd name="T26" fmla="*/ 0 w 176"/>
                <a:gd name="T27" fmla="*/ 0 h 693"/>
                <a:gd name="T28" fmla="*/ 0 w 176"/>
                <a:gd name="T29" fmla="*/ 0 h 693"/>
                <a:gd name="T30" fmla="*/ 0 w 176"/>
                <a:gd name="T31" fmla="*/ 0 h 693"/>
                <a:gd name="T32" fmla="*/ 0 w 176"/>
                <a:gd name="T33" fmla="*/ 0 h 693"/>
                <a:gd name="T34" fmla="*/ 0 w 176"/>
                <a:gd name="T35" fmla="*/ 0 h 693"/>
                <a:gd name="T36" fmla="*/ 0 w 176"/>
                <a:gd name="T37" fmla="*/ 0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6"/>
                <a:gd name="T58" fmla="*/ 0 h 693"/>
                <a:gd name="T59" fmla="*/ 176 w 176"/>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6" h="693">
                  <a:moveTo>
                    <a:pt x="176" y="5"/>
                  </a:moveTo>
                  <a:lnTo>
                    <a:pt x="172" y="10"/>
                  </a:lnTo>
                  <a:lnTo>
                    <a:pt x="159" y="28"/>
                  </a:lnTo>
                  <a:lnTo>
                    <a:pt x="144" y="63"/>
                  </a:lnTo>
                  <a:lnTo>
                    <a:pt x="129" y="123"/>
                  </a:lnTo>
                  <a:lnTo>
                    <a:pt x="117" y="210"/>
                  </a:lnTo>
                  <a:lnTo>
                    <a:pt x="110" y="331"/>
                  </a:lnTo>
                  <a:lnTo>
                    <a:pt x="115" y="490"/>
                  </a:lnTo>
                  <a:lnTo>
                    <a:pt x="131" y="693"/>
                  </a:lnTo>
                  <a:lnTo>
                    <a:pt x="32" y="693"/>
                  </a:lnTo>
                  <a:lnTo>
                    <a:pt x="29" y="673"/>
                  </a:lnTo>
                  <a:lnTo>
                    <a:pt x="20" y="617"/>
                  </a:lnTo>
                  <a:lnTo>
                    <a:pt x="11" y="533"/>
                  </a:lnTo>
                  <a:lnTo>
                    <a:pt x="3" y="430"/>
                  </a:lnTo>
                  <a:lnTo>
                    <a:pt x="0" y="317"/>
                  </a:lnTo>
                  <a:lnTo>
                    <a:pt x="6" y="202"/>
                  </a:lnTo>
                  <a:lnTo>
                    <a:pt x="23" y="93"/>
                  </a:lnTo>
                  <a:lnTo>
                    <a:pt x="57" y="0"/>
                  </a:lnTo>
                  <a:lnTo>
                    <a:pt x="176" y="5"/>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30" name="Freeform 532"/>
            <p:cNvSpPr>
              <a:spLocks/>
            </p:cNvSpPr>
            <p:nvPr/>
          </p:nvSpPr>
          <p:spPr bwMode="auto">
            <a:xfrm>
              <a:off x="4047" y="3279"/>
              <a:ext cx="16" cy="65"/>
            </a:xfrm>
            <a:custGeom>
              <a:avLst/>
              <a:gdLst>
                <a:gd name="T0" fmla="*/ 0 w 149"/>
                <a:gd name="T1" fmla="*/ 0 h 592"/>
                <a:gd name="T2" fmla="*/ 0 w 149"/>
                <a:gd name="T3" fmla="*/ 0 h 592"/>
                <a:gd name="T4" fmla="*/ 0 w 149"/>
                <a:gd name="T5" fmla="*/ 0 h 592"/>
                <a:gd name="T6" fmla="*/ 0 w 149"/>
                <a:gd name="T7" fmla="*/ 0 h 592"/>
                <a:gd name="T8" fmla="*/ 0 w 149"/>
                <a:gd name="T9" fmla="*/ 0 h 592"/>
                <a:gd name="T10" fmla="*/ 0 w 149"/>
                <a:gd name="T11" fmla="*/ 0 h 592"/>
                <a:gd name="T12" fmla="*/ 0 w 149"/>
                <a:gd name="T13" fmla="*/ 0 h 592"/>
                <a:gd name="T14" fmla="*/ 0 w 149"/>
                <a:gd name="T15" fmla="*/ 0 h 592"/>
                <a:gd name="T16" fmla="*/ 0 w 149"/>
                <a:gd name="T17" fmla="*/ 0 h 592"/>
                <a:gd name="T18" fmla="*/ 0 w 149"/>
                <a:gd name="T19" fmla="*/ 0 h 592"/>
                <a:gd name="T20" fmla="*/ 0 w 149"/>
                <a:gd name="T21" fmla="*/ 0 h 592"/>
                <a:gd name="T22" fmla="*/ 0 w 149"/>
                <a:gd name="T23" fmla="*/ 0 h 592"/>
                <a:gd name="T24" fmla="*/ 0 w 149"/>
                <a:gd name="T25" fmla="*/ 0 h 592"/>
                <a:gd name="T26" fmla="*/ 0 w 149"/>
                <a:gd name="T27" fmla="*/ 0 h 592"/>
                <a:gd name="T28" fmla="*/ 0 w 149"/>
                <a:gd name="T29" fmla="*/ 0 h 592"/>
                <a:gd name="T30" fmla="*/ 0 w 149"/>
                <a:gd name="T31" fmla="*/ 0 h 592"/>
                <a:gd name="T32" fmla="*/ 0 w 149"/>
                <a:gd name="T33" fmla="*/ 0 h 592"/>
                <a:gd name="T34" fmla="*/ 0 w 149"/>
                <a:gd name="T35" fmla="*/ 0 h 592"/>
                <a:gd name="T36" fmla="*/ 0 w 149"/>
                <a:gd name="T37" fmla="*/ 0 h 5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9"/>
                <a:gd name="T58" fmla="*/ 0 h 592"/>
                <a:gd name="T59" fmla="*/ 149 w 149"/>
                <a:gd name="T60" fmla="*/ 592 h 5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9" h="592">
                  <a:moveTo>
                    <a:pt x="149" y="4"/>
                  </a:moveTo>
                  <a:lnTo>
                    <a:pt x="145" y="8"/>
                  </a:lnTo>
                  <a:lnTo>
                    <a:pt x="136" y="24"/>
                  </a:lnTo>
                  <a:lnTo>
                    <a:pt x="123" y="54"/>
                  </a:lnTo>
                  <a:lnTo>
                    <a:pt x="110" y="104"/>
                  </a:lnTo>
                  <a:lnTo>
                    <a:pt x="99" y="179"/>
                  </a:lnTo>
                  <a:lnTo>
                    <a:pt x="94" y="282"/>
                  </a:lnTo>
                  <a:lnTo>
                    <a:pt x="97" y="418"/>
                  </a:lnTo>
                  <a:lnTo>
                    <a:pt x="112" y="592"/>
                  </a:lnTo>
                  <a:lnTo>
                    <a:pt x="27" y="592"/>
                  </a:lnTo>
                  <a:lnTo>
                    <a:pt x="24" y="575"/>
                  </a:lnTo>
                  <a:lnTo>
                    <a:pt x="17" y="527"/>
                  </a:lnTo>
                  <a:lnTo>
                    <a:pt x="9" y="455"/>
                  </a:lnTo>
                  <a:lnTo>
                    <a:pt x="2" y="367"/>
                  </a:lnTo>
                  <a:lnTo>
                    <a:pt x="0" y="271"/>
                  </a:lnTo>
                  <a:lnTo>
                    <a:pt x="5" y="173"/>
                  </a:lnTo>
                  <a:lnTo>
                    <a:pt x="20" y="80"/>
                  </a:lnTo>
                  <a:lnTo>
                    <a:pt x="48" y="0"/>
                  </a:lnTo>
                  <a:lnTo>
                    <a:pt x="149" y="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31" name="Freeform 533"/>
            <p:cNvSpPr>
              <a:spLocks/>
            </p:cNvSpPr>
            <p:nvPr/>
          </p:nvSpPr>
          <p:spPr bwMode="auto">
            <a:xfrm>
              <a:off x="4048" y="3284"/>
              <a:ext cx="13" cy="54"/>
            </a:xfrm>
            <a:custGeom>
              <a:avLst/>
              <a:gdLst>
                <a:gd name="T0" fmla="*/ 0 w 124"/>
                <a:gd name="T1" fmla="*/ 0 h 490"/>
                <a:gd name="T2" fmla="*/ 0 w 124"/>
                <a:gd name="T3" fmla="*/ 0 h 490"/>
                <a:gd name="T4" fmla="*/ 0 w 124"/>
                <a:gd name="T5" fmla="*/ 0 h 490"/>
                <a:gd name="T6" fmla="*/ 0 w 124"/>
                <a:gd name="T7" fmla="*/ 0 h 490"/>
                <a:gd name="T8" fmla="*/ 0 w 124"/>
                <a:gd name="T9" fmla="*/ 0 h 490"/>
                <a:gd name="T10" fmla="*/ 0 w 124"/>
                <a:gd name="T11" fmla="*/ 0 h 490"/>
                <a:gd name="T12" fmla="*/ 0 w 124"/>
                <a:gd name="T13" fmla="*/ 0 h 490"/>
                <a:gd name="T14" fmla="*/ 0 w 124"/>
                <a:gd name="T15" fmla="*/ 0 h 490"/>
                <a:gd name="T16" fmla="*/ 0 w 124"/>
                <a:gd name="T17" fmla="*/ 0 h 490"/>
                <a:gd name="T18" fmla="*/ 0 w 124"/>
                <a:gd name="T19" fmla="*/ 0 h 490"/>
                <a:gd name="T20" fmla="*/ 0 w 124"/>
                <a:gd name="T21" fmla="*/ 0 h 490"/>
                <a:gd name="T22" fmla="*/ 0 w 124"/>
                <a:gd name="T23" fmla="*/ 0 h 490"/>
                <a:gd name="T24" fmla="*/ 0 w 124"/>
                <a:gd name="T25" fmla="*/ 0 h 490"/>
                <a:gd name="T26" fmla="*/ 0 w 124"/>
                <a:gd name="T27" fmla="*/ 0 h 490"/>
                <a:gd name="T28" fmla="*/ 0 w 124"/>
                <a:gd name="T29" fmla="*/ 0 h 490"/>
                <a:gd name="T30" fmla="*/ 0 w 124"/>
                <a:gd name="T31" fmla="*/ 0 h 490"/>
                <a:gd name="T32" fmla="*/ 0 w 124"/>
                <a:gd name="T33" fmla="*/ 0 h 490"/>
                <a:gd name="T34" fmla="*/ 0 w 124"/>
                <a:gd name="T35" fmla="*/ 0 h 490"/>
                <a:gd name="T36" fmla="*/ 0 w 124"/>
                <a:gd name="T37" fmla="*/ 0 h 4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490"/>
                <a:gd name="T59" fmla="*/ 124 w 124"/>
                <a:gd name="T60" fmla="*/ 490 h 4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490">
                  <a:moveTo>
                    <a:pt x="124" y="4"/>
                  </a:moveTo>
                  <a:lnTo>
                    <a:pt x="121" y="7"/>
                  </a:lnTo>
                  <a:lnTo>
                    <a:pt x="113" y="21"/>
                  </a:lnTo>
                  <a:lnTo>
                    <a:pt x="103" y="45"/>
                  </a:lnTo>
                  <a:lnTo>
                    <a:pt x="91" y="87"/>
                  </a:lnTo>
                  <a:lnTo>
                    <a:pt x="83" y="148"/>
                  </a:lnTo>
                  <a:lnTo>
                    <a:pt x="79" y="234"/>
                  </a:lnTo>
                  <a:lnTo>
                    <a:pt x="81" y="347"/>
                  </a:lnTo>
                  <a:lnTo>
                    <a:pt x="93" y="490"/>
                  </a:lnTo>
                  <a:lnTo>
                    <a:pt x="23" y="490"/>
                  </a:lnTo>
                  <a:lnTo>
                    <a:pt x="21" y="476"/>
                  </a:lnTo>
                  <a:lnTo>
                    <a:pt x="15" y="436"/>
                  </a:lnTo>
                  <a:lnTo>
                    <a:pt x="8" y="377"/>
                  </a:lnTo>
                  <a:lnTo>
                    <a:pt x="2" y="304"/>
                  </a:lnTo>
                  <a:lnTo>
                    <a:pt x="0" y="224"/>
                  </a:lnTo>
                  <a:lnTo>
                    <a:pt x="4" y="143"/>
                  </a:lnTo>
                  <a:lnTo>
                    <a:pt x="17" y="67"/>
                  </a:lnTo>
                  <a:lnTo>
                    <a:pt x="40" y="0"/>
                  </a:lnTo>
                  <a:lnTo>
                    <a:pt x="124" y="4"/>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32" name="Freeform 534"/>
            <p:cNvSpPr>
              <a:spLocks/>
            </p:cNvSpPr>
            <p:nvPr/>
          </p:nvSpPr>
          <p:spPr bwMode="auto">
            <a:xfrm>
              <a:off x="4048" y="3289"/>
              <a:ext cx="11" cy="43"/>
            </a:xfrm>
            <a:custGeom>
              <a:avLst/>
              <a:gdLst>
                <a:gd name="T0" fmla="*/ 0 w 99"/>
                <a:gd name="T1" fmla="*/ 0 h 389"/>
                <a:gd name="T2" fmla="*/ 0 w 99"/>
                <a:gd name="T3" fmla="*/ 0 h 389"/>
                <a:gd name="T4" fmla="*/ 0 w 99"/>
                <a:gd name="T5" fmla="*/ 0 h 389"/>
                <a:gd name="T6" fmla="*/ 0 w 99"/>
                <a:gd name="T7" fmla="*/ 0 h 389"/>
                <a:gd name="T8" fmla="*/ 0 w 99"/>
                <a:gd name="T9" fmla="*/ 0 h 389"/>
                <a:gd name="T10" fmla="*/ 0 w 99"/>
                <a:gd name="T11" fmla="*/ 0 h 389"/>
                <a:gd name="T12" fmla="*/ 0 w 99"/>
                <a:gd name="T13" fmla="*/ 0 h 389"/>
                <a:gd name="T14" fmla="*/ 0 w 99"/>
                <a:gd name="T15" fmla="*/ 0 h 389"/>
                <a:gd name="T16" fmla="*/ 0 w 99"/>
                <a:gd name="T17" fmla="*/ 0 h 389"/>
                <a:gd name="T18" fmla="*/ 0 w 99"/>
                <a:gd name="T19" fmla="*/ 0 h 389"/>
                <a:gd name="T20" fmla="*/ 0 w 99"/>
                <a:gd name="T21" fmla="*/ 0 h 389"/>
                <a:gd name="T22" fmla="*/ 0 w 99"/>
                <a:gd name="T23" fmla="*/ 0 h 389"/>
                <a:gd name="T24" fmla="*/ 0 w 99"/>
                <a:gd name="T25" fmla="*/ 0 h 389"/>
                <a:gd name="T26" fmla="*/ 0 w 99"/>
                <a:gd name="T27" fmla="*/ 0 h 389"/>
                <a:gd name="T28" fmla="*/ 0 w 99"/>
                <a:gd name="T29" fmla="*/ 0 h 389"/>
                <a:gd name="T30" fmla="*/ 0 w 99"/>
                <a:gd name="T31" fmla="*/ 0 h 389"/>
                <a:gd name="T32" fmla="*/ 0 w 99"/>
                <a:gd name="T33" fmla="*/ 0 h 389"/>
                <a:gd name="T34" fmla="*/ 0 w 99"/>
                <a:gd name="T35" fmla="*/ 0 h 389"/>
                <a:gd name="T36" fmla="*/ 0 w 99"/>
                <a:gd name="T37" fmla="*/ 0 h 3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389"/>
                <a:gd name="T59" fmla="*/ 99 w 99"/>
                <a:gd name="T60" fmla="*/ 389 h 3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389">
                  <a:moveTo>
                    <a:pt x="99" y="3"/>
                  </a:moveTo>
                  <a:lnTo>
                    <a:pt x="96" y="6"/>
                  </a:lnTo>
                  <a:lnTo>
                    <a:pt x="89" y="16"/>
                  </a:lnTo>
                  <a:lnTo>
                    <a:pt x="81" y="36"/>
                  </a:lnTo>
                  <a:lnTo>
                    <a:pt x="72" y="69"/>
                  </a:lnTo>
                  <a:lnTo>
                    <a:pt x="66" y="118"/>
                  </a:lnTo>
                  <a:lnTo>
                    <a:pt x="62" y="185"/>
                  </a:lnTo>
                  <a:lnTo>
                    <a:pt x="64" y="275"/>
                  </a:lnTo>
                  <a:lnTo>
                    <a:pt x="73" y="389"/>
                  </a:lnTo>
                  <a:lnTo>
                    <a:pt x="18" y="389"/>
                  </a:lnTo>
                  <a:lnTo>
                    <a:pt x="16" y="378"/>
                  </a:lnTo>
                  <a:lnTo>
                    <a:pt x="11" y="346"/>
                  </a:lnTo>
                  <a:lnTo>
                    <a:pt x="6" y="299"/>
                  </a:lnTo>
                  <a:lnTo>
                    <a:pt x="2" y="242"/>
                  </a:lnTo>
                  <a:lnTo>
                    <a:pt x="0" y="178"/>
                  </a:lnTo>
                  <a:lnTo>
                    <a:pt x="4" y="114"/>
                  </a:lnTo>
                  <a:lnTo>
                    <a:pt x="14" y="52"/>
                  </a:lnTo>
                  <a:lnTo>
                    <a:pt x="32" y="0"/>
                  </a:lnTo>
                  <a:lnTo>
                    <a:pt x="99" y="3"/>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33" name="Freeform 535"/>
            <p:cNvSpPr>
              <a:spLocks/>
            </p:cNvSpPr>
            <p:nvPr/>
          </p:nvSpPr>
          <p:spPr bwMode="auto">
            <a:xfrm>
              <a:off x="4049" y="3295"/>
              <a:ext cx="8" cy="31"/>
            </a:xfrm>
            <a:custGeom>
              <a:avLst/>
              <a:gdLst>
                <a:gd name="T0" fmla="*/ 0 w 72"/>
                <a:gd name="T1" fmla="*/ 0 h 287"/>
                <a:gd name="T2" fmla="*/ 0 w 72"/>
                <a:gd name="T3" fmla="*/ 0 h 287"/>
                <a:gd name="T4" fmla="*/ 0 w 72"/>
                <a:gd name="T5" fmla="*/ 0 h 287"/>
                <a:gd name="T6" fmla="*/ 0 w 72"/>
                <a:gd name="T7" fmla="*/ 0 h 287"/>
                <a:gd name="T8" fmla="*/ 0 w 72"/>
                <a:gd name="T9" fmla="*/ 0 h 287"/>
                <a:gd name="T10" fmla="*/ 0 w 72"/>
                <a:gd name="T11" fmla="*/ 0 h 287"/>
                <a:gd name="T12" fmla="*/ 0 w 72"/>
                <a:gd name="T13" fmla="*/ 0 h 287"/>
                <a:gd name="T14" fmla="*/ 0 w 72"/>
                <a:gd name="T15" fmla="*/ 0 h 287"/>
                <a:gd name="T16" fmla="*/ 0 w 72"/>
                <a:gd name="T17" fmla="*/ 0 h 287"/>
                <a:gd name="T18" fmla="*/ 0 w 72"/>
                <a:gd name="T19" fmla="*/ 0 h 287"/>
                <a:gd name="T20" fmla="*/ 0 w 72"/>
                <a:gd name="T21" fmla="*/ 0 h 287"/>
                <a:gd name="T22" fmla="*/ 0 w 72"/>
                <a:gd name="T23" fmla="*/ 0 h 287"/>
                <a:gd name="T24" fmla="*/ 0 w 72"/>
                <a:gd name="T25" fmla="*/ 0 h 287"/>
                <a:gd name="T26" fmla="*/ 0 w 72"/>
                <a:gd name="T27" fmla="*/ 0 h 287"/>
                <a:gd name="T28" fmla="*/ 0 w 72"/>
                <a:gd name="T29" fmla="*/ 0 h 287"/>
                <a:gd name="T30" fmla="*/ 0 w 72"/>
                <a:gd name="T31" fmla="*/ 0 h 287"/>
                <a:gd name="T32" fmla="*/ 0 w 72"/>
                <a:gd name="T33" fmla="*/ 0 h 287"/>
                <a:gd name="T34" fmla="*/ 0 w 72"/>
                <a:gd name="T35" fmla="*/ 0 h 287"/>
                <a:gd name="T36" fmla="*/ 0 w 72"/>
                <a:gd name="T37" fmla="*/ 0 h 2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287"/>
                <a:gd name="T59" fmla="*/ 72 w 72"/>
                <a:gd name="T60" fmla="*/ 287 h 2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287">
                  <a:moveTo>
                    <a:pt x="72" y="2"/>
                  </a:moveTo>
                  <a:lnTo>
                    <a:pt x="70" y="4"/>
                  </a:lnTo>
                  <a:lnTo>
                    <a:pt x="66" y="12"/>
                  </a:lnTo>
                  <a:lnTo>
                    <a:pt x="59" y="27"/>
                  </a:lnTo>
                  <a:lnTo>
                    <a:pt x="53" y="50"/>
                  </a:lnTo>
                  <a:lnTo>
                    <a:pt x="48" y="87"/>
                  </a:lnTo>
                  <a:lnTo>
                    <a:pt x="46" y="137"/>
                  </a:lnTo>
                  <a:lnTo>
                    <a:pt x="47" y="203"/>
                  </a:lnTo>
                  <a:lnTo>
                    <a:pt x="54" y="287"/>
                  </a:lnTo>
                  <a:lnTo>
                    <a:pt x="13" y="287"/>
                  </a:lnTo>
                  <a:lnTo>
                    <a:pt x="12" y="279"/>
                  </a:lnTo>
                  <a:lnTo>
                    <a:pt x="8" y="255"/>
                  </a:lnTo>
                  <a:lnTo>
                    <a:pt x="4" y="220"/>
                  </a:lnTo>
                  <a:lnTo>
                    <a:pt x="1" y="178"/>
                  </a:lnTo>
                  <a:lnTo>
                    <a:pt x="0" y="131"/>
                  </a:lnTo>
                  <a:lnTo>
                    <a:pt x="2" y="84"/>
                  </a:lnTo>
                  <a:lnTo>
                    <a:pt x="9" y="39"/>
                  </a:lnTo>
                  <a:lnTo>
                    <a:pt x="23" y="0"/>
                  </a:lnTo>
                  <a:lnTo>
                    <a:pt x="72" y="2"/>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34" name="Rectangle 536"/>
            <p:cNvSpPr>
              <a:spLocks noChangeArrowheads="1"/>
            </p:cNvSpPr>
            <p:nvPr/>
          </p:nvSpPr>
          <p:spPr bwMode="auto">
            <a:xfrm>
              <a:off x="3944" y="3287"/>
              <a:ext cx="3" cy="10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p>
          </p:txBody>
        </p:sp>
        <p:sp>
          <p:nvSpPr>
            <p:cNvPr id="38235" name="Freeform 537"/>
            <p:cNvSpPr>
              <a:spLocks/>
            </p:cNvSpPr>
            <p:nvPr/>
          </p:nvSpPr>
          <p:spPr bwMode="auto">
            <a:xfrm>
              <a:off x="3980" y="3285"/>
              <a:ext cx="39" cy="47"/>
            </a:xfrm>
            <a:custGeom>
              <a:avLst/>
              <a:gdLst>
                <a:gd name="T0" fmla="*/ 0 w 354"/>
                <a:gd name="T1" fmla="*/ 0 h 418"/>
                <a:gd name="T2" fmla="*/ 0 w 354"/>
                <a:gd name="T3" fmla="*/ 0 h 418"/>
                <a:gd name="T4" fmla="*/ 0 w 354"/>
                <a:gd name="T5" fmla="*/ 0 h 418"/>
                <a:gd name="T6" fmla="*/ 0 w 354"/>
                <a:gd name="T7" fmla="*/ 0 h 418"/>
                <a:gd name="T8" fmla="*/ 0 w 354"/>
                <a:gd name="T9" fmla="*/ 0 h 418"/>
                <a:gd name="T10" fmla="*/ 0 w 354"/>
                <a:gd name="T11" fmla="*/ 0 h 418"/>
                <a:gd name="T12" fmla="*/ 0 w 354"/>
                <a:gd name="T13" fmla="*/ 0 h 418"/>
                <a:gd name="T14" fmla="*/ 0 w 354"/>
                <a:gd name="T15" fmla="*/ 0 h 418"/>
                <a:gd name="T16" fmla="*/ 0 w 354"/>
                <a:gd name="T17" fmla="*/ 0 h 418"/>
                <a:gd name="T18" fmla="*/ 0 w 354"/>
                <a:gd name="T19" fmla="*/ 0 h 418"/>
                <a:gd name="T20" fmla="*/ 0 w 354"/>
                <a:gd name="T21" fmla="*/ 0 h 418"/>
                <a:gd name="T22" fmla="*/ 0 w 354"/>
                <a:gd name="T23" fmla="*/ 0 h 418"/>
                <a:gd name="T24" fmla="*/ 0 w 354"/>
                <a:gd name="T25" fmla="*/ 0 h 418"/>
                <a:gd name="T26" fmla="*/ 0 w 354"/>
                <a:gd name="T27" fmla="*/ 0 h 418"/>
                <a:gd name="T28" fmla="*/ 0 w 354"/>
                <a:gd name="T29" fmla="*/ 0 h 418"/>
                <a:gd name="T30" fmla="*/ 0 w 354"/>
                <a:gd name="T31" fmla="*/ 0 h 418"/>
                <a:gd name="T32" fmla="*/ 0 w 354"/>
                <a:gd name="T33" fmla="*/ 0 h 418"/>
                <a:gd name="T34" fmla="*/ 0 w 354"/>
                <a:gd name="T35" fmla="*/ 0 h 418"/>
                <a:gd name="T36" fmla="*/ 0 w 354"/>
                <a:gd name="T37" fmla="*/ 0 h 418"/>
                <a:gd name="T38" fmla="*/ 0 w 354"/>
                <a:gd name="T39" fmla="*/ 0 h 418"/>
                <a:gd name="T40" fmla="*/ 0 w 354"/>
                <a:gd name="T41" fmla="*/ 0 h 418"/>
                <a:gd name="T42" fmla="*/ 0 w 354"/>
                <a:gd name="T43" fmla="*/ 0 h 418"/>
                <a:gd name="T44" fmla="*/ 0 w 354"/>
                <a:gd name="T45" fmla="*/ 0 h 418"/>
                <a:gd name="T46" fmla="*/ 0 w 354"/>
                <a:gd name="T47" fmla="*/ 0 h 418"/>
                <a:gd name="T48" fmla="*/ 0 w 354"/>
                <a:gd name="T49" fmla="*/ 0 h 418"/>
                <a:gd name="T50" fmla="*/ 0 w 354"/>
                <a:gd name="T51" fmla="*/ 0 h 418"/>
                <a:gd name="T52" fmla="*/ 0 w 354"/>
                <a:gd name="T53" fmla="*/ 0 h 418"/>
                <a:gd name="T54" fmla="*/ 0 w 354"/>
                <a:gd name="T55" fmla="*/ 0 h 418"/>
                <a:gd name="T56" fmla="*/ 0 w 354"/>
                <a:gd name="T57" fmla="*/ 0 h 418"/>
                <a:gd name="T58" fmla="*/ 0 w 354"/>
                <a:gd name="T59" fmla="*/ 0 h 418"/>
                <a:gd name="T60" fmla="*/ 0 w 354"/>
                <a:gd name="T61" fmla="*/ 0 h 418"/>
                <a:gd name="T62" fmla="*/ 0 w 354"/>
                <a:gd name="T63" fmla="*/ 0 h 418"/>
                <a:gd name="T64" fmla="*/ 0 w 354"/>
                <a:gd name="T65" fmla="*/ 0 h 418"/>
                <a:gd name="T66" fmla="*/ 0 w 354"/>
                <a:gd name="T67" fmla="*/ 0 h 418"/>
                <a:gd name="T68" fmla="*/ 0 w 354"/>
                <a:gd name="T69" fmla="*/ 0 h 418"/>
                <a:gd name="T70" fmla="*/ 0 w 354"/>
                <a:gd name="T71" fmla="*/ 0 h 418"/>
                <a:gd name="T72" fmla="*/ 0 w 354"/>
                <a:gd name="T73" fmla="*/ 0 h 418"/>
                <a:gd name="T74" fmla="*/ 0 w 354"/>
                <a:gd name="T75" fmla="*/ 0 h 418"/>
                <a:gd name="T76" fmla="*/ 0 w 354"/>
                <a:gd name="T77" fmla="*/ 0 h 418"/>
                <a:gd name="T78" fmla="*/ 0 w 354"/>
                <a:gd name="T79" fmla="*/ 0 h 418"/>
                <a:gd name="T80" fmla="*/ 0 w 354"/>
                <a:gd name="T81" fmla="*/ 0 h 418"/>
                <a:gd name="T82" fmla="*/ 0 w 354"/>
                <a:gd name="T83" fmla="*/ 0 h 418"/>
                <a:gd name="T84" fmla="*/ 0 w 354"/>
                <a:gd name="T85" fmla="*/ 0 h 418"/>
                <a:gd name="T86" fmla="*/ 0 w 354"/>
                <a:gd name="T87" fmla="*/ 0 h 418"/>
                <a:gd name="T88" fmla="*/ 0 w 354"/>
                <a:gd name="T89" fmla="*/ 0 h 418"/>
                <a:gd name="T90" fmla="*/ 0 w 354"/>
                <a:gd name="T91" fmla="*/ 0 h 418"/>
                <a:gd name="T92" fmla="*/ 0 w 354"/>
                <a:gd name="T93" fmla="*/ 0 h 418"/>
                <a:gd name="T94" fmla="*/ 0 w 354"/>
                <a:gd name="T95" fmla="*/ 0 h 418"/>
                <a:gd name="T96" fmla="*/ 0 w 354"/>
                <a:gd name="T97" fmla="*/ 0 h 4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4"/>
                <a:gd name="T148" fmla="*/ 0 h 418"/>
                <a:gd name="T149" fmla="*/ 354 w 354"/>
                <a:gd name="T150" fmla="*/ 418 h 4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4" h="418">
                  <a:moveTo>
                    <a:pt x="33" y="39"/>
                  </a:moveTo>
                  <a:lnTo>
                    <a:pt x="30" y="48"/>
                  </a:lnTo>
                  <a:lnTo>
                    <a:pt x="23" y="71"/>
                  </a:lnTo>
                  <a:lnTo>
                    <a:pt x="15" y="107"/>
                  </a:lnTo>
                  <a:lnTo>
                    <a:pt x="7" y="155"/>
                  </a:lnTo>
                  <a:lnTo>
                    <a:pt x="1" y="212"/>
                  </a:lnTo>
                  <a:lnTo>
                    <a:pt x="0" y="276"/>
                  </a:lnTo>
                  <a:lnTo>
                    <a:pt x="6" y="345"/>
                  </a:lnTo>
                  <a:lnTo>
                    <a:pt x="21" y="418"/>
                  </a:lnTo>
                  <a:lnTo>
                    <a:pt x="21" y="415"/>
                  </a:lnTo>
                  <a:lnTo>
                    <a:pt x="21" y="405"/>
                  </a:lnTo>
                  <a:lnTo>
                    <a:pt x="21" y="390"/>
                  </a:lnTo>
                  <a:lnTo>
                    <a:pt x="21" y="372"/>
                  </a:lnTo>
                  <a:lnTo>
                    <a:pt x="23" y="348"/>
                  </a:lnTo>
                  <a:lnTo>
                    <a:pt x="27" y="324"/>
                  </a:lnTo>
                  <a:lnTo>
                    <a:pt x="31" y="296"/>
                  </a:lnTo>
                  <a:lnTo>
                    <a:pt x="37" y="267"/>
                  </a:lnTo>
                  <a:lnTo>
                    <a:pt x="46" y="239"/>
                  </a:lnTo>
                  <a:lnTo>
                    <a:pt x="57" y="211"/>
                  </a:lnTo>
                  <a:lnTo>
                    <a:pt x="70" y="185"/>
                  </a:lnTo>
                  <a:lnTo>
                    <a:pt x="88" y="160"/>
                  </a:lnTo>
                  <a:lnTo>
                    <a:pt x="109" y="139"/>
                  </a:lnTo>
                  <a:lnTo>
                    <a:pt x="133" y="121"/>
                  </a:lnTo>
                  <a:lnTo>
                    <a:pt x="163" y="109"/>
                  </a:lnTo>
                  <a:lnTo>
                    <a:pt x="197" y="102"/>
                  </a:lnTo>
                  <a:lnTo>
                    <a:pt x="199" y="100"/>
                  </a:lnTo>
                  <a:lnTo>
                    <a:pt x="205" y="96"/>
                  </a:lnTo>
                  <a:lnTo>
                    <a:pt x="215" y="88"/>
                  </a:lnTo>
                  <a:lnTo>
                    <a:pt x="231" y="78"/>
                  </a:lnTo>
                  <a:lnTo>
                    <a:pt x="252" y="66"/>
                  </a:lnTo>
                  <a:lnTo>
                    <a:pt x="280" y="52"/>
                  </a:lnTo>
                  <a:lnTo>
                    <a:pt x="314" y="35"/>
                  </a:lnTo>
                  <a:lnTo>
                    <a:pt x="354" y="17"/>
                  </a:lnTo>
                  <a:lnTo>
                    <a:pt x="352" y="16"/>
                  </a:lnTo>
                  <a:lnTo>
                    <a:pt x="346" y="15"/>
                  </a:lnTo>
                  <a:lnTo>
                    <a:pt x="337" y="13"/>
                  </a:lnTo>
                  <a:lnTo>
                    <a:pt x="324" y="11"/>
                  </a:lnTo>
                  <a:lnTo>
                    <a:pt x="308" y="8"/>
                  </a:lnTo>
                  <a:lnTo>
                    <a:pt x="290" y="6"/>
                  </a:lnTo>
                  <a:lnTo>
                    <a:pt x="269" y="4"/>
                  </a:lnTo>
                  <a:lnTo>
                    <a:pt x="246" y="1"/>
                  </a:lnTo>
                  <a:lnTo>
                    <a:pt x="222" y="0"/>
                  </a:lnTo>
                  <a:lnTo>
                    <a:pt x="197" y="1"/>
                  </a:lnTo>
                  <a:lnTo>
                    <a:pt x="170" y="3"/>
                  </a:lnTo>
                  <a:lnTo>
                    <a:pt x="143" y="6"/>
                  </a:lnTo>
                  <a:lnTo>
                    <a:pt x="115" y="11"/>
                  </a:lnTo>
                  <a:lnTo>
                    <a:pt x="87" y="18"/>
                  </a:lnTo>
                  <a:lnTo>
                    <a:pt x="59" y="27"/>
                  </a:lnTo>
                  <a:lnTo>
                    <a:pt x="33" y="39"/>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36" name="Freeform 538"/>
            <p:cNvSpPr>
              <a:spLocks/>
            </p:cNvSpPr>
            <p:nvPr/>
          </p:nvSpPr>
          <p:spPr bwMode="auto">
            <a:xfrm>
              <a:off x="3925" y="3320"/>
              <a:ext cx="32" cy="8"/>
            </a:xfrm>
            <a:custGeom>
              <a:avLst/>
              <a:gdLst>
                <a:gd name="T0" fmla="*/ 0 w 290"/>
                <a:gd name="T1" fmla="*/ 0 h 79"/>
                <a:gd name="T2" fmla="*/ 0 w 290"/>
                <a:gd name="T3" fmla="*/ 0 h 79"/>
                <a:gd name="T4" fmla="*/ 0 w 290"/>
                <a:gd name="T5" fmla="*/ 0 h 79"/>
                <a:gd name="T6" fmla="*/ 0 w 290"/>
                <a:gd name="T7" fmla="*/ 0 h 79"/>
                <a:gd name="T8" fmla="*/ 0 w 290"/>
                <a:gd name="T9" fmla="*/ 0 h 79"/>
                <a:gd name="T10" fmla="*/ 0 w 290"/>
                <a:gd name="T11" fmla="*/ 0 h 79"/>
                <a:gd name="T12" fmla="*/ 0 w 290"/>
                <a:gd name="T13" fmla="*/ 0 h 79"/>
                <a:gd name="T14" fmla="*/ 0 w 290"/>
                <a:gd name="T15" fmla="*/ 0 h 79"/>
                <a:gd name="T16" fmla="*/ 0 w 290"/>
                <a:gd name="T17" fmla="*/ 0 h 79"/>
                <a:gd name="T18" fmla="*/ 0 w 290"/>
                <a:gd name="T19" fmla="*/ 0 h 79"/>
                <a:gd name="T20" fmla="*/ 0 w 290"/>
                <a:gd name="T21" fmla="*/ 0 h 79"/>
                <a:gd name="T22" fmla="*/ 0 w 290"/>
                <a:gd name="T23" fmla="*/ 0 h 79"/>
                <a:gd name="T24" fmla="*/ 0 w 290"/>
                <a:gd name="T25" fmla="*/ 0 h 79"/>
                <a:gd name="T26" fmla="*/ 0 w 290"/>
                <a:gd name="T27" fmla="*/ 0 h 79"/>
                <a:gd name="T28" fmla="*/ 0 w 290"/>
                <a:gd name="T29" fmla="*/ 0 h 79"/>
                <a:gd name="T30" fmla="*/ 0 w 290"/>
                <a:gd name="T31" fmla="*/ 0 h 79"/>
                <a:gd name="T32" fmla="*/ 0 w 290"/>
                <a:gd name="T33" fmla="*/ 0 h 79"/>
                <a:gd name="T34" fmla="*/ 0 w 290"/>
                <a:gd name="T35" fmla="*/ 0 h 79"/>
                <a:gd name="T36" fmla="*/ 0 w 290"/>
                <a:gd name="T37" fmla="*/ 0 h 79"/>
                <a:gd name="T38" fmla="*/ 0 w 290"/>
                <a:gd name="T39" fmla="*/ 0 h 79"/>
                <a:gd name="T40" fmla="*/ 0 w 290"/>
                <a:gd name="T41" fmla="*/ 0 h 79"/>
                <a:gd name="T42" fmla="*/ 0 w 290"/>
                <a:gd name="T43" fmla="*/ 0 h 79"/>
                <a:gd name="T44" fmla="*/ 0 w 290"/>
                <a:gd name="T45" fmla="*/ 0 h 79"/>
                <a:gd name="T46" fmla="*/ 0 w 290"/>
                <a:gd name="T47" fmla="*/ 0 h 79"/>
                <a:gd name="T48" fmla="*/ 0 w 290"/>
                <a:gd name="T49" fmla="*/ 0 h 79"/>
                <a:gd name="T50" fmla="*/ 0 w 290"/>
                <a:gd name="T51" fmla="*/ 0 h 79"/>
                <a:gd name="T52" fmla="*/ 0 w 290"/>
                <a:gd name="T53" fmla="*/ 0 h 79"/>
                <a:gd name="T54" fmla="*/ 0 w 290"/>
                <a:gd name="T55" fmla="*/ 0 h 79"/>
                <a:gd name="T56" fmla="*/ 0 w 290"/>
                <a:gd name="T57" fmla="*/ 0 h 79"/>
                <a:gd name="T58" fmla="*/ 0 w 290"/>
                <a:gd name="T59" fmla="*/ 0 h 79"/>
                <a:gd name="T60" fmla="*/ 0 w 290"/>
                <a:gd name="T61" fmla="*/ 0 h 79"/>
                <a:gd name="T62" fmla="*/ 0 w 290"/>
                <a:gd name="T63" fmla="*/ 0 h 79"/>
                <a:gd name="T64" fmla="*/ 0 w 290"/>
                <a:gd name="T65" fmla="*/ 0 h 79"/>
                <a:gd name="T66" fmla="*/ 0 w 290"/>
                <a:gd name="T67" fmla="*/ 0 h 79"/>
                <a:gd name="T68" fmla="*/ 0 w 290"/>
                <a:gd name="T69" fmla="*/ 0 h 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0"/>
                <a:gd name="T106" fmla="*/ 0 h 79"/>
                <a:gd name="T107" fmla="*/ 290 w 290"/>
                <a:gd name="T108" fmla="*/ 79 h 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0" h="79">
                  <a:moveTo>
                    <a:pt x="0" y="50"/>
                  </a:moveTo>
                  <a:lnTo>
                    <a:pt x="0" y="49"/>
                  </a:lnTo>
                  <a:lnTo>
                    <a:pt x="3" y="46"/>
                  </a:lnTo>
                  <a:lnTo>
                    <a:pt x="6" y="42"/>
                  </a:lnTo>
                  <a:lnTo>
                    <a:pt x="11" y="36"/>
                  </a:lnTo>
                  <a:lnTo>
                    <a:pt x="18" y="30"/>
                  </a:lnTo>
                  <a:lnTo>
                    <a:pt x="26" y="24"/>
                  </a:lnTo>
                  <a:lnTo>
                    <a:pt x="37" y="18"/>
                  </a:lnTo>
                  <a:lnTo>
                    <a:pt x="51" y="12"/>
                  </a:lnTo>
                  <a:lnTo>
                    <a:pt x="69" y="6"/>
                  </a:lnTo>
                  <a:lnTo>
                    <a:pt x="88" y="2"/>
                  </a:lnTo>
                  <a:lnTo>
                    <a:pt x="112" y="0"/>
                  </a:lnTo>
                  <a:lnTo>
                    <a:pt x="139" y="0"/>
                  </a:lnTo>
                  <a:lnTo>
                    <a:pt x="170" y="2"/>
                  </a:lnTo>
                  <a:lnTo>
                    <a:pt x="205" y="8"/>
                  </a:lnTo>
                  <a:lnTo>
                    <a:pt x="245" y="16"/>
                  </a:lnTo>
                  <a:lnTo>
                    <a:pt x="290" y="28"/>
                  </a:lnTo>
                  <a:lnTo>
                    <a:pt x="283" y="45"/>
                  </a:lnTo>
                  <a:lnTo>
                    <a:pt x="281" y="44"/>
                  </a:lnTo>
                  <a:lnTo>
                    <a:pt x="274" y="42"/>
                  </a:lnTo>
                  <a:lnTo>
                    <a:pt x="263" y="39"/>
                  </a:lnTo>
                  <a:lnTo>
                    <a:pt x="249" y="35"/>
                  </a:lnTo>
                  <a:lnTo>
                    <a:pt x="232" y="31"/>
                  </a:lnTo>
                  <a:lnTo>
                    <a:pt x="212" y="27"/>
                  </a:lnTo>
                  <a:lnTo>
                    <a:pt x="191" y="24"/>
                  </a:lnTo>
                  <a:lnTo>
                    <a:pt x="167" y="22"/>
                  </a:lnTo>
                  <a:lnTo>
                    <a:pt x="144" y="21"/>
                  </a:lnTo>
                  <a:lnTo>
                    <a:pt x="120" y="21"/>
                  </a:lnTo>
                  <a:lnTo>
                    <a:pt x="96" y="23"/>
                  </a:lnTo>
                  <a:lnTo>
                    <a:pt x="74" y="28"/>
                  </a:lnTo>
                  <a:lnTo>
                    <a:pt x="52" y="36"/>
                  </a:lnTo>
                  <a:lnTo>
                    <a:pt x="32" y="46"/>
                  </a:lnTo>
                  <a:lnTo>
                    <a:pt x="15" y="61"/>
                  </a:lnTo>
                  <a:lnTo>
                    <a:pt x="0" y="79"/>
                  </a:lnTo>
                  <a:lnTo>
                    <a:pt x="0" y="5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37" name="Freeform 539"/>
            <p:cNvSpPr>
              <a:spLocks/>
            </p:cNvSpPr>
            <p:nvPr/>
          </p:nvSpPr>
          <p:spPr bwMode="auto">
            <a:xfrm>
              <a:off x="3925" y="3299"/>
              <a:ext cx="32" cy="9"/>
            </a:xfrm>
            <a:custGeom>
              <a:avLst/>
              <a:gdLst>
                <a:gd name="T0" fmla="*/ 0 w 290"/>
                <a:gd name="T1" fmla="*/ 0 h 79"/>
                <a:gd name="T2" fmla="*/ 0 w 290"/>
                <a:gd name="T3" fmla="*/ 0 h 79"/>
                <a:gd name="T4" fmla="*/ 0 w 290"/>
                <a:gd name="T5" fmla="*/ 0 h 79"/>
                <a:gd name="T6" fmla="*/ 0 w 290"/>
                <a:gd name="T7" fmla="*/ 0 h 79"/>
                <a:gd name="T8" fmla="*/ 0 w 290"/>
                <a:gd name="T9" fmla="*/ 0 h 79"/>
                <a:gd name="T10" fmla="*/ 0 w 290"/>
                <a:gd name="T11" fmla="*/ 0 h 79"/>
                <a:gd name="T12" fmla="*/ 0 w 290"/>
                <a:gd name="T13" fmla="*/ 0 h 79"/>
                <a:gd name="T14" fmla="*/ 0 w 290"/>
                <a:gd name="T15" fmla="*/ 0 h 79"/>
                <a:gd name="T16" fmla="*/ 0 w 290"/>
                <a:gd name="T17" fmla="*/ 0 h 79"/>
                <a:gd name="T18" fmla="*/ 0 w 290"/>
                <a:gd name="T19" fmla="*/ 0 h 79"/>
                <a:gd name="T20" fmla="*/ 0 w 290"/>
                <a:gd name="T21" fmla="*/ 0 h 79"/>
                <a:gd name="T22" fmla="*/ 0 w 290"/>
                <a:gd name="T23" fmla="*/ 0 h 79"/>
                <a:gd name="T24" fmla="*/ 0 w 290"/>
                <a:gd name="T25" fmla="*/ 0 h 79"/>
                <a:gd name="T26" fmla="*/ 0 w 290"/>
                <a:gd name="T27" fmla="*/ 0 h 79"/>
                <a:gd name="T28" fmla="*/ 0 w 290"/>
                <a:gd name="T29" fmla="*/ 0 h 79"/>
                <a:gd name="T30" fmla="*/ 0 w 290"/>
                <a:gd name="T31" fmla="*/ 0 h 79"/>
                <a:gd name="T32" fmla="*/ 0 w 290"/>
                <a:gd name="T33" fmla="*/ 0 h 79"/>
                <a:gd name="T34" fmla="*/ 0 w 290"/>
                <a:gd name="T35" fmla="*/ 0 h 79"/>
                <a:gd name="T36" fmla="*/ 0 w 290"/>
                <a:gd name="T37" fmla="*/ 0 h 79"/>
                <a:gd name="T38" fmla="*/ 0 w 290"/>
                <a:gd name="T39" fmla="*/ 0 h 79"/>
                <a:gd name="T40" fmla="*/ 0 w 290"/>
                <a:gd name="T41" fmla="*/ 0 h 79"/>
                <a:gd name="T42" fmla="*/ 0 w 290"/>
                <a:gd name="T43" fmla="*/ 0 h 79"/>
                <a:gd name="T44" fmla="*/ 0 w 290"/>
                <a:gd name="T45" fmla="*/ 0 h 79"/>
                <a:gd name="T46" fmla="*/ 0 w 290"/>
                <a:gd name="T47" fmla="*/ 0 h 79"/>
                <a:gd name="T48" fmla="*/ 0 w 290"/>
                <a:gd name="T49" fmla="*/ 0 h 79"/>
                <a:gd name="T50" fmla="*/ 0 w 290"/>
                <a:gd name="T51" fmla="*/ 0 h 79"/>
                <a:gd name="T52" fmla="*/ 0 w 290"/>
                <a:gd name="T53" fmla="*/ 0 h 79"/>
                <a:gd name="T54" fmla="*/ 0 w 290"/>
                <a:gd name="T55" fmla="*/ 0 h 79"/>
                <a:gd name="T56" fmla="*/ 0 w 290"/>
                <a:gd name="T57" fmla="*/ 0 h 79"/>
                <a:gd name="T58" fmla="*/ 0 w 290"/>
                <a:gd name="T59" fmla="*/ 0 h 79"/>
                <a:gd name="T60" fmla="*/ 0 w 290"/>
                <a:gd name="T61" fmla="*/ 0 h 79"/>
                <a:gd name="T62" fmla="*/ 0 w 290"/>
                <a:gd name="T63" fmla="*/ 0 h 79"/>
                <a:gd name="T64" fmla="*/ 0 w 290"/>
                <a:gd name="T65" fmla="*/ 0 h 79"/>
                <a:gd name="T66" fmla="*/ 0 w 290"/>
                <a:gd name="T67" fmla="*/ 0 h 79"/>
                <a:gd name="T68" fmla="*/ 0 w 290"/>
                <a:gd name="T69" fmla="*/ 0 h 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0"/>
                <a:gd name="T106" fmla="*/ 0 h 79"/>
                <a:gd name="T107" fmla="*/ 290 w 290"/>
                <a:gd name="T108" fmla="*/ 79 h 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0" h="79">
                  <a:moveTo>
                    <a:pt x="0" y="50"/>
                  </a:moveTo>
                  <a:lnTo>
                    <a:pt x="0" y="49"/>
                  </a:lnTo>
                  <a:lnTo>
                    <a:pt x="3" y="46"/>
                  </a:lnTo>
                  <a:lnTo>
                    <a:pt x="6" y="42"/>
                  </a:lnTo>
                  <a:lnTo>
                    <a:pt x="11" y="36"/>
                  </a:lnTo>
                  <a:lnTo>
                    <a:pt x="18" y="30"/>
                  </a:lnTo>
                  <a:lnTo>
                    <a:pt x="26" y="24"/>
                  </a:lnTo>
                  <a:lnTo>
                    <a:pt x="37" y="17"/>
                  </a:lnTo>
                  <a:lnTo>
                    <a:pt x="51" y="11"/>
                  </a:lnTo>
                  <a:lnTo>
                    <a:pt x="69" y="6"/>
                  </a:lnTo>
                  <a:lnTo>
                    <a:pt x="88" y="2"/>
                  </a:lnTo>
                  <a:lnTo>
                    <a:pt x="112" y="0"/>
                  </a:lnTo>
                  <a:lnTo>
                    <a:pt x="139" y="0"/>
                  </a:lnTo>
                  <a:lnTo>
                    <a:pt x="170" y="2"/>
                  </a:lnTo>
                  <a:lnTo>
                    <a:pt x="205" y="7"/>
                  </a:lnTo>
                  <a:lnTo>
                    <a:pt x="245" y="16"/>
                  </a:lnTo>
                  <a:lnTo>
                    <a:pt x="290" y="28"/>
                  </a:lnTo>
                  <a:lnTo>
                    <a:pt x="283" y="44"/>
                  </a:lnTo>
                  <a:lnTo>
                    <a:pt x="281" y="43"/>
                  </a:lnTo>
                  <a:lnTo>
                    <a:pt x="274" y="41"/>
                  </a:lnTo>
                  <a:lnTo>
                    <a:pt x="263" y="38"/>
                  </a:lnTo>
                  <a:lnTo>
                    <a:pt x="249" y="34"/>
                  </a:lnTo>
                  <a:lnTo>
                    <a:pt x="232" y="31"/>
                  </a:lnTo>
                  <a:lnTo>
                    <a:pt x="212" y="27"/>
                  </a:lnTo>
                  <a:lnTo>
                    <a:pt x="191" y="24"/>
                  </a:lnTo>
                  <a:lnTo>
                    <a:pt x="167" y="21"/>
                  </a:lnTo>
                  <a:lnTo>
                    <a:pt x="144" y="20"/>
                  </a:lnTo>
                  <a:lnTo>
                    <a:pt x="120" y="21"/>
                  </a:lnTo>
                  <a:lnTo>
                    <a:pt x="96" y="23"/>
                  </a:lnTo>
                  <a:lnTo>
                    <a:pt x="74" y="28"/>
                  </a:lnTo>
                  <a:lnTo>
                    <a:pt x="52" y="36"/>
                  </a:lnTo>
                  <a:lnTo>
                    <a:pt x="32" y="46"/>
                  </a:lnTo>
                  <a:lnTo>
                    <a:pt x="15" y="61"/>
                  </a:lnTo>
                  <a:lnTo>
                    <a:pt x="0" y="79"/>
                  </a:lnTo>
                  <a:lnTo>
                    <a:pt x="0" y="5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38" name="Freeform 540"/>
            <p:cNvSpPr>
              <a:spLocks/>
            </p:cNvSpPr>
            <p:nvPr/>
          </p:nvSpPr>
          <p:spPr bwMode="auto">
            <a:xfrm>
              <a:off x="3955" y="3289"/>
              <a:ext cx="52" cy="96"/>
            </a:xfrm>
            <a:custGeom>
              <a:avLst/>
              <a:gdLst>
                <a:gd name="T0" fmla="*/ 0 w 469"/>
                <a:gd name="T1" fmla="*/ 0 h 868"/>
                <a:gd name="T2" fmla="*/ 0 w 469"/>
                <a:gd name="T3" fmla="*/ 0 h 868"/>
                <a:gd name="T4" fmla="*/ 0 w 469"/>
                <a:gd name="T5" fmla="*/ 0 h 868"/>
                <a:gd name="T6" fmla="*/ 0 w 469"/>
                <a:gd name="T7" fmla="*/ 0 h 868"/>
                <a:gd name="T8" fmla="*/ 0 w 469"/>
                <a:gd name="T9" fmla="*/ 0 h 868"/>
                <a:gd name="T10" fmla="*/ 0 w 469"/>
                <a:gd name="T11" fmla="*/ 0 h 868"/>
                <a:gd name="T12" fmla="*/ 0 w 469"/>
                <a:gd name="T13" fmla="*/ 0 h 868"/>
                <a:gd name="T14" fmla="*/ 0 w 469"/>
                <a:gd name="T15" fmla="*/ 0 h 868"/>
                <a:gd name="T16" fmla="*/ 0 w 469"/>
                <a:gd name="T17" fmla="*/ 0 h 868"/>
                <a:gd name="T18" fmla="*/ 0 w 469"/>
                <a:gd name="T19" fmla="*/ 0 h 868"/>
                <a:gd name="T20" fmla="*/ 0 w 469"/>
                <a:gd name="T21" fmla="*/ 0 h 868"/>
                <a:gd name="T22" fmla="*/ 0 w 469"/>
                <a:gd name="T23" fmla="*/ 0 h 868"/>
                <a:gd name="T24" fmla="*/ 0 w 469"/>
                <a:gd name="T25" fmla="*/ 0 h 868"/>
                <a:gd name="T26" fmla="*/ 0 w 469"/>
                <a:gd name="T27" fmla="*/ 0 h 868"/>
                <a:gd name="T28" fmla="*/ 0 w 469"/>
                <a:gd name="T29" fmla="*/ 0 h 868"/>
                <a:gd name="T30" fmla="*/ 0 w 469"/>
                <a:gd name="T31" fmla="*/ 0 h 868"/>
                <a:gd name="T32" fmla="*/ 0 w 469"/>
                <a:gd name="T33" fmla="*/ 0 h 868"/>
                <a:gd name="T34" fmla="*/ 0 w 469"/>
                <a:gd name="T35" fmla="*/ 0 h 8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9"/>
                <a:gd name="T55" fmla="*/ 0 h 868"/>
                <a:gd name="T56" fmla="*/ 469 w 469"/>
                <a:gd name="T57" fmla="*/ 868 h 8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9" h="868">
                  <a:moveTo>
                    <a:pt x="0" y="0"/>
                  </a:moveTo>
                  <a:lnTo>
                    <a:pt x="0" y="840"/>
                  </a:lnTo>
                  <a:lnTo>
                    <a:pt x="142" y="868"/>
                  </a:lnTo>
                  <a:lnTo>
                    <a:pt x="136" y="755"/>
                  </a:lnTo>
                  <a:lnTo>
                    <a:pt x="469" y="806"/>
                  </a:lnTo>
                  <a:lnTo>
                    <a:pt x="463" y="761"/>
                  </a:lnTo>
                  <a:lnTo>
                    <a:pt x="232" y="732"/>
                  </a:lnTo>
                  <a:lnTo>
                    <a:pt x="226" y="635"/>
                  </a:lnTo>
                  <a:lnTo>
                    <a:pt x="68" y="635"/>
                  </a:lnTo>
                  <a:lnTo>
                    <a:pt x="64" y="623"/>
                  </a:lnTo>
                  <a:lnTo>
                    <a:pt x="53" y="587"/>
                  </a:lnTo>
                  <a:lnTo>
                    <a:pt x="39" y="530"/>
                  </a:lnTo>
                  <a:lnTo>
                    <a:pt x="25" y="455"/>
                  </a:lnTo>
                  <a:lnTo>
                    <a:pt x="14" y="365"/>
                  </a:lnTo>
                  <a:lnTo>
                    <a:pt x="10" y="262"/>
                  </a:lnTo>
                  <a:lnTo>
                    <a:pt x="19" y="149"/>
                  </a:lnTo>
                  <a:lnTo>
                    <a:pt x="40" y="29"/>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39" name="Freeform 541"/>
            <p:cNvSpPr>
              <a:spLocks/>
            </p:cNvSpPr>
            <p:nvPr/>
          </p:nvSpPr>
          <p:spPr bwMode="auto">
            <a:xfrm>
              <a:off x="3981" y="3267"/>
              <a:ext cx="67" cy="13"/>
            </a:xfrm>
            <a:custGeom>
              <a:avLst/>
              <a:gdLst>
                <a:gd name="T0" fmla="*/ 0 w 604"/>
                <a:gd name="T1" fmla="*/ 0 h 118"/>
                <a:gd name="T2" fmla="*/ 0 w 604"/>
                <a:gd name="T3" fmla="*/ 0 h 118"/>
                <a:gd name="T4" fmla="*/ 0 w 604"/>
                <a:gd name="T5" fmla="*/ 0 h 118"/>
                <a:gd name="T6" fmla="*/ 0 w 604"/>
                <a:gd name="T7" fmla="*/ 0 h 118"/>
                <a:gd name="T8" fmla="*/ 0 w 604"/>
                <a:gd name="T9" fmla="*/ 0 h 118"/>
                <a:gd name="T10" fmla="*/ 0 w 604"/>
                <a:gd name="T11" fmla="*/ 0 h 118"/>
                <a:gd name="T12" fmla="*/ 0 w 604"/>
                <a:gd name="T13" fmla="*/ 0 h 118"/>
                <a:gd name="T14" fmla="*/ 0 w 604"/>
                <a:gd name="T15" fmla="*/ 0 h 118"/>
                <a:gd name="T16" fmla="*/ 0 w 604"/>
                <a:gd name="T17" fmla="*/ 0 h 118"/>
                <a:gd name="T18" fmla="*/ 0 w 604"/>
                <a:gd name="T19" fmla="*/ 0 h 118"/>
                <a:gd name="T20" fmla="*/ 0 w 604"/>
                <a:gd name="T21" fmla="*/ 0 h 118"/>
                <a:gd name="T22" fmla="*/ 0 w 604"/>
                <a:gd name="T23" fmla="*/ 0 h 118"/>
                <a:gd name="T24" fmla="*/ 0 w 604"/>
                <a:gd name="T25" fmla="*/ 0 h 118"/>
                <a:gd name="T26" fmla="*/ 0 w 604"/>
                <a:gd name="T27" fmla="*/ 0 h 118"/>
                <a:gd name="T28" fmla="*/ 0 w 604"/>
                <a:gd name="T29" fmla="*/ 0 h 118"/>
                <a:gd name="T30" fmla="*/ 0 w 604"/>
                <a:gd name="T31" fmla="*/ 0 h 118"/>
                <a:gd name="T32" fmla="*/ 0 w 604"/>
                <a:gd name="T33" fmla="*/ 0 h 118"/>
                <a:gd name="T34" fmla="*/ 0 w 604"/>
                <a:gd name="T35" fmla="*/ 0 h 118"/>
                <a:gd name="T36" fmla="*/ 0 w 604"/>
                <a:gd name="T37" fmla="*/ 0 h 118"/>
                <a:gd name="T38" fmla="*/ 0 w 604"/>
                <a:gd name="T39" fmla="*/ 0 h 118"/>
                <a:gd name="T40" fmla="*/ 0 w 604"/>
                <a:gd name="T41" fmla="*/ 0 h 118"/>
                <a:gd name="T42" fmla="*/ 0 w 604"/>
                <a:gd name="T43" fmla="*/ 0 h 118"/>
                <a:gd name="T44" fmla="*/ 0 w 604"/>
                <a:gd name="T45" fmla="*/ 0 h 118"/>
                <a:gd name="T46" fmla="*/ 0 w 604"/>
                <a:gd name="T47" fmla="*/ 0 h 118"/>
                <a:gd name="T48" fmla="*/ 0 w 604"/>
                <a:gd name="T49" fmla="*/ 0 h 118"/>
                <a:gd name="T50" fmla="*/ 0 w 604"/>
                <a:gd name="T51" fmla="*/ 0 h 118"/>
                <a:gd name="T52" fmla="*/ 0 w 604"/>
                <a:gd name="T53" fmla="*/ 0 h 118"/>
                <a:gd name="T54" fmla="*/ 0 w 604"/>
                <a:gd name="T55" fmla="*/ 0 h 118"/>
                <a:gd name="T56" fmla="*/ 0 w 604"/>
                <a:gd name="T57" fmla="*/ 0 h 118"/>
                <a:gd name="T58" fmla="*/ 0 w 604"/>
                <a:gd name="T59" fmla="*/ 0 h 118"/>
                <a:gd name="T60" fmla="*/ 0 w 604"/>
                <a:gd name="T61" fmla="*/ 0 h 118"/>
                <a:gd name="T62" fmla="*/ 0 w 604"/>
                <a:gd name="T63" fmla="*/ 0 h 118"/>
                <a:gd name="T64" fmla="*/ 0 w 604"/>
                <a:gd name="T65" fmla="*/ 0 h 118"/>
                <a:gd name="T66" fmla="*/ 0 w 604"/>
                <a:gd name="T67" fmla="*/ 0 h 118"/>
                <a:gd name="T68" fmla="*/ 0 w 604"/>
                <a:gd name="T69" fmla="*/ 0 h 1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118"/>
                <a:gd name="T107" fmla="*/ 604 w 604"/>
                <a:gd name="T108" fmla="*/ 118 h 11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118">
                  <a:moveTo>
                    <a:pt x="0" y="118"/>
                  </a:moveTo>
                  <a:lnTo>
                    <a:pt x="3" y="117"/>
                  </a:lnTo>
                  <a:lnTo>
                    <a:pt x="14" y="113"/>
                  </a:lnTo>
                  <a:lnTo>
                    <a:pt x="29" y="108"/>
                  </a:lnTo>
                  <a:lnTo>
                    <a:pt x="50" y="101"/>
                  </a:lnTo>
                  <a:lnTo>
                    <a:pt x="77" y="93"/>
                  </a:lnTo>
                  <a:lnTo>
                    <a:pt x="107" y="85"/>
                  </a:lnTo>
                  <a:lnTo>
                    <a:pt x="143" y="76"/>
                  </a:lnTo>
                  <a:lnTo>
                    <a:pt x="181" y="69"/>
                  </a:lnTo>
                  <a:lnTo>
                    <a:pt x="224" y="62"/>
                  </a:lnTo>
                  <a:lnTo>
                    <a:pt x="270" y="57"/>
                  </a:lnTo>
                  <a:lnTo>
                    <a:pt x="319" y="53"/>
                  </a:lnTo>
                  <a:lnTo>
                    <a:pt x="369" y="52"/>
                  </a:lnTo>
                  <a:lnTo>
                    <a:pt x="422" y="53"/>
                  </a:lnTo>
                  <a:lnTo>
                    <a:pt x="476" y="58"/>
                  </a:lnTo>
                  <a:lnTo>
                    <a:pt x="531" y="66"/>
                  </a:lnTo>
                  <a:lnTo>
                    <a:pt x="587" y="78"/>
                  </a:lnTo>
                  <a:lnTo>
                    <a:pt x="604" y="0"/>
                  </a:lnTo>
                  <a:lnTo>
                    <a:pt x="600" y="0"/>
                  </a:lnTo>
                  <a:lnTo>
                    <a:pt x="587" y="0"/>
                  </a:lnTo>
                  <a:lnTo>
                    <a:pt x="566" y="0"/>
                  </a:lnTo>
                  <a:lnTo>
                    <a:pt x="540" y="1"/>
                  </a:lnTo>
                  <a:lnTo>
                    <a:pt x="507" y="2"/>
                  </a:lnTo>
                  <a:lnTo>
                    <a:pt x="470" y="3"/>
                  </a:lnTo>
                  <a:lnTo>
                    <a:pt x="428" y="6"/>
                  </a:lnTo>
                  <a:lnTo>
                    <a:pt x="383" y="8"/>
                  </a:lnTo>
                  <a:lnTo>
                    <a:pt x="335" y="12"/>
                  </a:lnTo>
                  <a:lnTo>
                    <a:pt x="285" y="16"/>
                  </a:lnTo>
                  <a:lnTo>
                    <a:pt x="235" y="21"/>
                  </a:lnTo>
                  <a:lnTo>
                    <a:pt x="186" y="28"/>
                  </a:lnTo>
                  <a:lnTo>
                    <a:pt x="136" y="36"/>
                  </a:lnTo>
                  <a:lnTo>
                    <a:pt x="88" y="45"/>
                  </a:lnTo>
                  <a:lnTo>
                    <a:pt x="42" y="55"/>
                  </a:lnTo>
                  <a:lnTo>
                    <a:pt x="0" y="67"/>
                  </a:lnTo>
                  <a:lnTo>
                    <a:pt x="0" y="118"/>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40" name="Freeform 542"/>
            <p:cNvSpPr>
              <a:spLocks/>
            </p:cNvSpPr>
            <p:nvPr/>
          </p:nvSpPr>
          <p:spPr bwMode="auto">
            <a:xfrm>
              <a:off x="3942" y="3387"/>
              <a:ext cx="113" cy="38"/>
            </a:xfrm>
            <a:custGeom>
              <a:avLst/>
              <a:gdLst>
                <a:gd name="T0" fmla="*/ 0 w 1017"/>
                <a:gd name="T1" fmla="*/ 0 h 337"/>
                <a:gd name="T2" fmla="*/ 0 w 1017"/>
                <a:gd name="T3" fmla="*/ 0 h 337"/>
                <a:gd name="T4" fmla="*/ 0 w 1017"/>
                <a:gd name="T5" fmla="*/ 0 h 337"/>
                <a:gd name="T6" fmla="*/ 0 w 1017"/>
                <a:gd name="T7" fmla="*/ 0 h 337"/>
                <a:gd name="T8" fmla="*/ 0 w 1017"/>
                <a:gd name="T9" fmla="*/ 0 h 337"/>
                <a:gd name="T10" fmla="*/ 0 w 1017"/>
                <a:gd name="T11" fmla="*/ 0 h 337"/>
                <a:gd name="T12" fmla="*/ 0 w 1017"/>
                <a:gd name="T13" fmla="*/ 0 h 337"/>
                <a:gd name="T14" fmla="*/ 0 w 1017"/>
                <a:gd name="T15" fmla="*/ 0 h 337"/>
                <a:gd name="T16" fmla="*/ 0 w 1017"/>
                <a:gd name="T17" fmla="*/ 0 h 337"/>
                <a:gd name="T18" fmla="*/ 0 w 1017"/>
                <a:gd name="T19" fmla="*/ 0 h 337"/>
                <a:gd name="T20" fmla="*/ 0 w 1017"/>
                <a:gd name="T21" fmla="*/ 0 h 337"/>
                <a:gd name="T22" fmla="*/ 0 w 1017"/>
                <a:gd name="T23" fmla="*/ 0 h 337"/>
                <a:gd name="T24" fmla="*/ 0 w 1017"/>
                <a:gd name="T25" fmla="*/ 0 h 337"/>
                <a:gd name="T26" fmla="*/ 0 w 1017"/>
                <a:gd name="T27" fmla="*/ 0 h 337"/>
                <a:gd name="T28" fmla="*/ 0 w 1017"/>
                <a:gd name="T29" fmla="*/ 0 h 337"/>
                <a:gd name="T30" fmla="*/ 0 w 1017"/>
                <a:gd name="T31" fmla="*/ 0 h 337"/>
                <a:gd name="T32" fmla="*/ 0 w 1017"/>
                <a:gd name="T33" fmla="*/ 0 h 337"/>
                <a:gd name="T34" fmla="*/ 0 w 1017"/>
                <a:gd name="T35" fmla="*/ 0 h 337"/>
                <a:gd name="T36" fmla="*/ 0 w 1017"/>
                <a:gd name="T37" fmla="*/ 0 h 337"/>
                <a:gd name="T38" fmla="*/ 0 w 1017"/>
                <a:gd name="T39" fmla="*/ 0 h 337"/>
                <a:gd name="T40" fmla="*/ 0 w 1017"/>
                <a:gd name="T41" fmla="*/ 0 h 337"/>
                <a:gd name="T42" fmla="*/ 0 w 1017"/>
                <a:gd name="T43" fmla="*/ 0 h 337"/>
                <a:gd name="T44" fmla="*/ 0 w 1017"/>
                <a:gd name="T45" fmla="*/ 0 h 337"/>
                <a:gd name="T46" fmla="*/ 0 w 1017"/>
                <a:gd name="T47" fmla="*/ 0 h 337"/>
                <a:gd name="T48" fmla="*/ 0 w 1017"/>
                <a:gd name="T49" fmla="*/ 0 h 337"/>
                <a:gd name="T50" fmla="*/ 0 w 1017"/>
                <a:gd name="T51" fmla="*/ 0 h 337"/>
                <a:gd name="T52" fmla="*/ 0 w 1017"/>
                <a:gd name="T53" fmla="*/ 0 h 337"/>
                <a:gd name="T54" fmla="*/ 0 w 1017"/>
                <a:gd name="T55" fmla="*/ 0 h 337"/>
                <a:gd name="T56" fmla="*/ 0 w 1017"/>
                <a:gd name="T57" fmla="*/ 0 h 337"/>
                <a:gd name="T58" fmla="*/ 0 w 1017"/>
                <a:gd name="T59" fmla="*/ 0 h 337"/>
                <a:gd name="T60" fmla="*/ 0 w 1017"/>
                <a:gd name="T61" fmla="*/ 0 h 337"/>
                <a:gd name="T62" fmla="*/ 0 w 1017"/>
                <a:gd name="T63" fmla="*/ 0 h 337"/>
                <a:gd name="T64" fmla="*/ 0 w 1017"/>
                <a:gd name="T65" fmla="*/ 0 h 337"/>
                <a:gd name="T66" fmla="*/ 0 w 1017"/>
                <a:gd name="T67" fmla="*/ 0 h 337"/>
                <a:gd name="T68" fmla="*/ 0 w 1017"/>
                <a:gd name="T69" fmla="*/ 0 h 337"/>
                <a:gd name="T70" fmla="*/ 0 w 1017"/>
                <a:gd name="T71" fmla="*/ 0 h 337"/>
                <a:gd name="T72" fmla="*/ 0 w 1017"/>
                <a:gd name="T73" fmla="*/ 0 h 337"/>
                <a:gd name="T74" fmla="*/ 0 w 1017"/>
                <a:gd name="T75" fmla="*/ 0 h 337"/>
                <a:gd name="T76" fmla="*/ 0 w 1017"/>
                <a:gd name="T77" fmla="*/ 0 h 3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7"/>
                <a:gd name="T118" fmla="*/ 0 h 337"/>
                <a:gd name="T119" fmla="*/ 1017 w 1017"/>
                <a:gd name="T120" fmla="*/ 337 h 33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7" h="337">
                  <a:moveTo>
                    <a:pt x="430" y="326"/>
                  </a:moveTo>
                  <a:lnTo>
                    <a:pt x="432" y="325"/>
                  </a:lnTo>
                  <a:lnTo>
                    <a:pt x="438" y="323"/>
                  </a:lnTo>
                  <a:lnTo>
                    <a:pt x="447" y="319"/>
                  </a:lnTo>
                  <a:lnTo>
                    <a:pt x="459" y="314"/>
                  </a:lnTo>
                  <a:lnTo>
                    <a:pt x="474" y="308"/>
                  </a:lnTo>
                  <a:lnTo>
                    <a:pt x="491" y="301"/>
                  </a:lnTo>
                  <a:lnTo>
                    <a:pt x="509" y="291"/>
                  </a:lnTo>
                  <a:lnTo>
                    <a:pt x="528" y="282"/>
                  </a:lnTo>
                  <a:lnTo>
                    <a:pt x="549" y="272"/>
                  </a:lnTo>
                  <a:lnTo>
                    <a:pt x="568" y="260"/>
                  </a:lnTo>
                  <a:lnTo>
                    <a:pt x="587" y="248"/>
                  </a:lnTo>
                  <a:lnTo>
                    <a:pt x="606" y="235"/>
                  </a:lnTo>
                  <a:lnTo>
                    <a:pt x="623" y="222"/>
                  </a:lnTo>
                  <a:lnTo>
                    <a:pt x="638" y="208"/>
                  </a:lnTo>
                  <a:lnTo>
                    <a:pt x="651" y="193"/>
                  </a:lnTo>
                  <a:lnTo>
                    <a:pt x="662" y="179"/>
                  </a:lnTo>
                  <a:lnTo>
                    <a:pt x="0" y="17"/>
                  </a:lnTo>
                  <a:lnTo>
                    <a:pt x="51" y="0"/>
                  </a:lnTo>
                  <a:lnTo>
                    <a:pt x="1017" y="237"/>
                  </a:lnTo>
                  <a:lnTo>
                    <a:pt x="977" y="260"/>
                  </a:lnTo>
                  <a:lnTo>
                    <a:pt x="698" y="188"/>
                  </a:lnTo>
                  <a:lnTo>
                    <a:pt x="697" y="189"/>
                  </a:lnTo>
                  <a:lnTo>
                    <a:pt x="695" y="192"/>
                  </a:lnTo>
                  <a:lnTo>
                    <a:pt x="691" y="196"/>
                  </a:lnTo>
                  <a:lnTo>
                    <a:pt x="685" y="202"/>
                  </a:lnTo>
                  <a:lnTo>
                    <a:pt x="678" y="211"/>
                  </a:lnTo>
                  <a:lnTo>
                    <a:pt x="668" y="219"/>
                  </a:lnTo>
                  <a:lnTo>
                    <a:pt x="657" y="229"/>
                  </a:lnTo>
                  <a:lnTo>
                    <a:pt x="642" y="239"/>
                  </a:lnTo>
                  <a:lnTo>
                    <a:pt x="626" y="250"/>
                  </a:lnTo>
                  <a:lnTo>
                    <a:pt x="609" y="263"/>
                  </a:lnTo>
                  <a:lnTo>
                    <a:pt x="587" y="275"/>
                  </a:lnTo>
                  <a:lnTo>
                    <a:pt x="565" y="287"/>
                  </a:lnTo>
                  <a:lnTo>
                    <a:pt x="540" y="301"/>
                  </a:lnTo>
                  <a:lnTo>
                    <a:pt x="511" y="313"/>
                  </a:lnTo>
                  <a:lnTo>
                    <a:pt x="480" y="325"/>
                  </a:lnTo>
                  <a:lnTo>
                    <a:pt x="447" y="337"/>
                  </a:lnTo>
                  <a:lnTo>
                    <a:pt x="430" y="326"/>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41" name="Freeform 543"/>
            <p:cNvSpPr>
              <a:spLocks/>
            </p:cNvSpPr>
            <p:nvPr/>
          </p:nvSpPr>
          <p:spPr bwMode="auto">
            <a:xfrm>
              <a:off x="3918" y="3397"/>
              <a:ext cx="116" cy="34"/>
            </a:xfrm>
            <a:custGeom>
              <a:avLst/>
              <a:gdLst>
                <a:gd name="T0" fmla="*/ 0 w 1036"/>
                <a:gd name="T1" fmla="*/ 0 h 303"/>
                <a:gd name="T2" fmla="*/ 0 w 1036"/>
                <a:gd name="T3" fmla="*/ 0 h 303"/>
                <a:gd name="T4" fmla="*/ 0 w 1036"/>
                <a:gd name="T5" fmla="*/ 0 h 303"/>
                <a:gd name="T6" fmla="*/ 0 w 1036"/>
                <a:gd name="T7" fmla="*/ 0 h 303"/>
                <a:gd name="T8" fmla="*/ 0 w 1036"/>
                <a:gd name="T9" fmla="*/ 0 h 303"/>
                <a:gd name="T10" fmla="*/ 0 60000 65536"/>
                <a:gd name="T11" fmla="*/ 0 60000 65536"/>
                <a:gd name="T12" fmla="*/ 0 60000 65536"/>
                <a:gd name="T13" fmla="*/ 0 60000 65536"/>
                <a:gd name="T14" fmla="*/ 0 60000 65536"/>
                <a:gd name="T15" fmla="*/ 0 w 1036"/>
                <a:gd name="T16" fmla="*/ 0 h 303"/>
                <a:gd name="T17" fmla="*/ 1036 w 1036"/>
                <a:gd name="T18" fmla="*/ 303 h 303"/>
              </a:gdLst>
              <a:ahLst/>
              <a:cxnLst>
                <a:cxn ang="T10">
                  <a:pos x="T0" y="T1"/>
                </a:cxn>
                <a:cxn ang="T11">
                  <a:pos x="T2" y="T3"/>
                </a:cxn>
                <a:cxn ang="T12">
                  <a:pos x="T4" y="T5"/>
                </a:cxn>
                <a:cxn ang="T13">
                  <a:pos x="T6" y="T7"/>
                </a:cxn>
                <a:cxn ang="T14">
                  <a:pos x="T8" y="T9"/>
                </a:cxn>
              </a:cxnLst>
              <a:rect l="T15" t="T16" r="T17" b="T18"/>
              <a:pathLst>
                <a:path w="1036" h="303">
                  <a:moveTo>
                    <a:pt x="0" y="0"/>
                  </a:moveTo>
                  <a:lnTo>
                    <a:pt x="1013" y="303"/>
                  </a:lnTo>
                  <a:lnTo>
                    <a:pt x="1036" y="303"/>
                  </a:lnTo>
                  <a:lnTo>
                    <a:pt x="31" y="0"/>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42" name="Freeform 544"/>
            <p:cNvSpPr>
              <a:spLocks/>
            </p:cNvSpPr>
            <p:nvPr/>
          </p:nvSpPr>
          <p:spPr bwMode="auto">
            <a:xfrm>
              <a:off x="3938" y="3393"/>
              <a:ext cx="113" cy="30"/>
            </a:xfrm>
            <a:custGeom>
              <a:avLst/>
              <a:gdLst>
                <a:gd name="T0" fmla="*/ 0 w 1023"/>
                <a:gd name="T1" fmla="*/ 0 h 270"/>
                <a:gd name="T2" fmla="*/ 0 w 1023"/>
                <a:gd name="T3" fmla="*/ 0 h 270"/>
                <a:gd name="T4" fmla="*/ 0 w 1023"/>
                <a:gd name="T5" fmla="*/ 0 h 270"/>
                <a:gd name="T6" fmla="*/ 0 w 1023"/>
                <a:gd name="T7" fmla="*/ 0 h 270"/>
                <a:gd name="T8" fmla="*/ 0 w 1023"/>
                <a:gd name="T9" fmla="*/ 0 h 270"/>
                <a:gd name="T10" fmla="*/ 0 60000 65536"/>
                <a:gd name="T11" fmla="*/ 0 60000 65536"/>
                <a:gd name="T12" fmla="*/ 0 60000 65536"/>
                <a:gd name="T13" fmla="*/ 0 60000 65536"/>
                <a:gd name="T14" fmla="*/ 0 60000 65536"/>
                <a:gd name="T15" fmla="*/ 0 w 1023"/>
                <a:gd name="T16" fmla="*/ 0 h 270"/>
                <a:gd name="T17" fmla="*/ 1023 w 1023"/>
                <a:gd name="T18" fmla="*/ 270 h 270"/>
              </a:gdLst>
              <a:ahLst/>
              <a:cxnLst>
                <a:cxn ang="T10">
                  <a:pos x="T0" y="T1"/>
                </a:cxn>
                <a:cxn ang="T11">
                  <a:pos x="T2" y="T3"/>
                </a:cxn>
                <a:cxn ang="T12">
                  <a:pos x="T4" y="T5"/>
                </a:cxn>
                <a:cxn ang="T13">
                  <a:pos x="T6" y="T7"/>
                </a:cxn>
                <a:cxn ang="T14">
                  <a:pos x="T8" y="T9"/>
                </a:cxn>
              </a:cxnLst>
              <a:rect l="T15" t="T16" r="T17" b="T18"/>
              <a:pathLst>
                <a:path w="1023" h="270">
                  <a:moveTo>
                    <a:pt x="0" y="1"/>
                  </a:moveTo>
                  <a:lnTo>
                    <a:pt x="1001" y="270"/>
                  </a:lnTo>
                  <a:lnTo>
                    <a:pt x="1023" y="269"/>
                  </a:lnTo>
                  <a:lnTo>
                    <a:pt x="31" y="0"/>
                  </a:lnTo>
                  <a:lnTo>
                    <a:pt x="0" y="1"/>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43" name="Freeform 545"/>
            <p:cNvSpPr>
              <a:spLocks/>
            </p:cNvSpPr>
            <p:nvPr/>
          </p:nvSpPr>
          <p:spPr bwMode="auto">
            <a:xfrm>
              <a:off x="3929" y="3394"/>
              <a:ext cx="114" cy="33"/>
            </a:xfrm>
            <a:custGeom>
              <a:avLst/>
              <a:gdLst>
                <a:gd name="T0" fmla="*/ 0 w 1028"/>
                <a:gd name="T1" fmla="*/ 0 h 299"/>
                <a:gd name="T2" fmla="*/ 0 w 1028"/>
                <a:gd name="T3" fmla="*/ 0 h 299"/>
                <a:gd name="T4" fmla="*/ 0 w 1028"/>
                <a:gd name="T5" fmla="*/ 0 h 299"/>
                <a:gd name="T6" fmla="*/ 0 w 1028"/>
                <a:gd name="T7" fmla="*/ 0 h 299"/>
                <a:gd name="T8" fmla="*/ 0 w 1028"/>
                <a:gd name="T9" fmla="*/ 0 h 299"/>
                <a:gd name="T10" fmla="*/ 0 60000 65536"/>
                <a:gd name="T11" fmla="*/ 0 60000 65536"/>
                <a:gd name="T12" fmla="*/ 0 60000 65536"/>
                <a:gd name="T13" fmla="*/ 0 60000 65536"/>
                <a:gd name="T14" fmla="*/ 0 60000 65536"/>
                <a:gd name="T15" fmla="*/ 0 w 1028"/>
                <a:gd name="T16" fmla="*/ 0 h 299"/>
                <a:gd name="T17" fmla="*/ 1028 w 1028"/>
                <a:gd name="T18" fmla="*/ 299 h 299"/>
              </a:gdLst>
              <a:ahLst/>
              <a:cxnLst>
                <a:cxn ang="T10">
                  <a:pos x="T0" y="T1"/>
                </a:cxn>
                <a:cxn ang="T11">
                  <a:pos x="T2" y="T3"/>
                </a:cxn>
                <a:cxn ang="T12">
                  <a:pos x="T4" y="T5"/>
                </a:cxn>
                <a:cxn ang="T13">
                  <a:pos x="T6" y="T7"/>
                </a:cxn>
                <a:cxn ang="T14">
                  <a:pos x="T8" y="T9"/>
                </a:cxn>
              </a:cxnLst>
              <a:rect l="T15" t="T16" r="T17" b="T18"/>
              <a:pathLst>
                <a:path w="1028" h="299">
                  <a:moveTo>
                    <a:pt x="0" y="0"/>
                  </a:moveTo>
                  <a:lnTo>
                    <a:pt x="1009" y="299"/>
                  </a:lnTo>
                  <a:lnTo>
                    <a:pt x="1028" y="292"/>
                  </a:lnTo>
                  <a:lnTo>
                    <a:pt x="30" y="0"/>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38085" name="AutoShape 546"/>
          <p:cNvSpPr>
            <a:spLocks noChangeAspect="1" noChangeArrowheads="1" noTextEdit="1"/>
          </p:cNvSpPr>
          <p:nvPr/>
        </p:nvSpPr>
        <p:spPr bwMode="auto">
          <a:xfrm>
            <a:off x="5494338" y="3140075"/>
            <a:ext cx="26035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86" name="Freeform 547"/>
          <p:cNvSpPr>
            <a:spLocks/>
          </p:cNvSpPr>
          <p:nvPr/>
        </p:nvSpPr>
        <p:spPr bwMode="auto">
          <a:xfrm>
            <a:off x="5495925" y="3140075"/>
            <a:ext cx="258763" cy="268288"/>
          </a:xfrm>
          <a:custGeom>
            <a:avLst/>
            <a:gdLst>
              <a:gd name="T0" fmla="*/ 2147483647 w 1894"/>
              <a:gd name="T1" fmla="*/ 0 h 1904"/>
              <a:gd name="T2" fmla="*/ 2147483647 w 1894"/>
              <a:gd name="T3" fmla="*/ 0 h 1904"/>
              <a:gd name="T4" fmla="*/ 2147483647 w 1894"/>
              <a:gd name="T5" fmla="*/ 2147483647 h 1904"/>
              <a:gd name="T6" fmla="*/ 2147483647 w 1894"/>
              <a:gd name="T7" fmla="*/ 2147483647 h 1904"/>
              <a:gd name="T8" fmla="*/ 2147483647 w 1894"/>
              <a:gd name="T9" fmla="*/ 2147483647 h 1904"/>
              <a:gd name="T10" fmla="*/ 2147483647 w 1894"/>
              <a:gd name="T11" fmla="*/ 2147483647 h 1904"/>
              <a:gd name="T12" fmla="*/ 2147483647 w 1894"/>
              <a:gd name="T13" fmla="*/ 2147483647 h 1904"/>
              <a:gd name="T14" fmla="*/ 2147483647 w 1894"/>
              <a:gd name="T15" fmla="*/ 2147483647 h 1904"/>
              <a:gd name="T16" fmla="*/ 2147483647 w 1894"/>
              <a:gd name="T17" fmla="*/ 2147483647 h 1904"/>
              <a:gd name="T18" fmla="*/ 2147483647 w 1894"/>
              <a:gd name="T19" fmla="*/ 2147483647 h 1904"/>
              <a:gd name="T20" fmla="*/ 2147483647 w 1894"/>
              <a:gd name="T21" fmla="*/ 2147483647 h 1904"/>
              <a:gd name="T22" fmla="*/ 2147483647 w 1894"/>
              <a:gd name="T23" fmla="*/ 2147483647 h 1904"/>
              <a:gd name="T24" fmla="*/ 2147483647 w 1894"/>
              <a:gd name="T25" fmla="*/ 2147483647 h 1904"/>
              <a:gd name="T26" fmla="*/ 2147483647 w 1894"/>
              <a:gd name="T27" fmla="*/ 2147483647 h 1904"/>
              <a:gd name="T28" fmla="*/ 2147483647 w 1894"/>
              <a:gd name="T29" fmla="*/ 2147483647 h 1904"/>
              <a:gd name="T30" fmla="*/ 2147483647 w 1894"/>
              <a:gd name="T31" fmla="*/ 2147483647 h 1904"/>
              <a:gd name="T32" fmla="*/ 2147483647 w 1894"/>
              <a:gd name="T33" fmla="*/ 2147483647 h 1904"/>
              <a:gd name="T34" fmla="*/ 2147483647 w 1894"/>
              <a:gd name="T35" fmla="*/ 2147483647 h 1904"/>
              <a:gd name="T36" fmla="*/ 2147483647 w 1894"/>
              <a:gd name="T37" fmla="*/ 2147483647 h 1904"/>
              <a:gd name="T38" fmla="*/ 2147483647 w 1894"/>
              <a:gd name="T39" fmla="*/ 2147483647 h 1904"/>
              <a:gd name="T40" fmla="*/ 2147483647 w 1894"/>
              <a:gd name="T41" fmla="*/ 2147483647 h 1904"/>
              <a:gd name="T42" fmla="*/ 2147483647 w 1894"/>
              <a:gd name="T43" fmla="*/ 2147483647 h 1904"/>
              <a:gd name="T44" fmla="*/ 2147483647 w 1894"/>
              <a:gd name="T45" fmla="*/ 2147483647 h 1904"/>
              <a:gd name="T46" fmla="*/ 2147483647 w 1894"/>
              <a:gd name="T47" fmla="*/ 2147483647 h 1904"/>
              <a:gd name="T48" fmla="*/ 2147483647 w 1894"/>
              <a:gd name="T49" fmla="*/ 2147483647 h 1904"/>
              <a:gd name="T50" fmla="*/ 2147483647 w 1894"/>
              <a:gd name="T51" fmla="*/ 2147483647 h 1904"/>
              <a:gd name="T52" fmla="*/ 2147483647 w 1894"/>
              <a:gd name="T53" fmla="*/ 2147483647 h 1904"/>
              <a:gd name="T54" fmla="*/ 2147483647 w 1894"/>
              <a:gd name="T55" fmla="*/ 2147483647 h 1904"/>
              <a:gd name="T56" fmla="*/ 2147483647 w 1894"/>
              <a:gd name="T57" fmla="*/ 2147483647 h 1904"/>
              <a:gd name="T58" fmla="*/ 2147483647 w 1894"/>
              <a:gd name="T59" fmla="*/ 2147483647 h 1904"/>
              <a:gd name="T60" fmla="*/ 2147483647 w 1894"/>
              <a:gd name="T61" fmla="*/ 2147483647 h 1904"/>
              <a:gd name="T62" fmla="*/ 2147483647 w 1894"/>
              <a:gd name="T63" fmla="*/ 2147483647 h 1904"/>
              <a:gd name="T64" fmla="*/ 2147483647 w 1894"/>
              <a:gd name="T65" fmla="*/ 2147483647 h 1904"/>
              <a:gd name="T66" fmla="*/ 2147483647 w 1894"/>
              <a:gd name="T67" fmla="*/ 2147483647 h 1904"/>
              <a:gd name="T68" fmla="*/ 2147483647 w 1894"/>
              <a:gd name="T69" fmla="*/ 2147483647 h 1904"/>
              <a:gd name="T70" fmla="*/ 2147483647 w 1894"/>
              <a:gd name="T71" fmla="*/ 2147483647 h 1904"/>
              <a:gd name="T72" fmla="*/ 2147483647 w 1894"/>
              <a:gd name="T73" fmla="*/ 2147483647 h 1904"/>
              <a:gd name="T74" fmla="*/ 2147483647 w 1894"/>
              <a:gd name="T75" fmla="*/ 2147483647 h 1904"/>
              <a:gd name="T76" fmla="*/ 2147483647 w 1894"/>
              <a:gd name="T77" fmla="*/ 2147483647 h 1904"/>
              <a:gd name="T78" fmla="*/ 2147483647 w 1894"/>
              <a:gd name="T79" fmla="*/ 2147483647 h 1904"/>
              <a:gd name="T80" fmla="*/ 0 w 1894"/>
              <a:gd name="T81" fmla="*/ 2147483647 h 1904"/>
              <a:gd name="T82" fmla="*/ 2147483647 w 1894"/>
              <a:gd name="T83" fmla="*/ 2147483647 h 1904"/>
              <a:gd name="T84" fmla="*/ 2147483647 w 1894"/>
              <a:gd name="T85" fmla="*/ 2147483647 h 1904"/>
              <a:gd name="T86" fmla="*/ 2147483647 w 1894"/>
              <a:gd name="T87" fmla="*/ 2147483647 h 1904"/>
              <a:gd name="T88" fmla="*/ 2147483647 w 1894"/>
              <a:gd name="T89" fmla="*/ 2147483647 h 1904"/>
              <a:gd name="T90" fmla="*/ 2147483647 w 1894"/>
              <a:gd name="T91" fmla="*/ 2147483647 h 1904"/>
              <a:gd name="T92" fmla="*/ 2147483647 w 1894"/>
              <a:gd name="T93" fmla="*/ 2147483647 h 19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94"/>
              <a:gd name="T142" fmla="*/ 0 h 1904"/>
              <a:gd name="T143" fmla="*/ 1894 w 1894"/>
              <a:gd name="T144" fmla="*/ 1904 h 190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94" h="1904">
                <a:moveTo>
                  <a:pt x="651" y="0"/>
                </a:moveTo>
                <a:lnTo>
                  <a:pt x="653" y="0"/>
                </a:lnTo>
                <a:lnTo>
                  <a:pt x="659" y="0"/>
                </a:lnTo>
                <a:lnTo>
                  <a:pt x="668" y="0"/>
                </a:lnTo>
                <a:lnTo>
                  <a:pt x="682" y="0"/>
                </a:lnTo>
                <a:lnTo>
                  <a:pt x="699" y="1"/>
                </a:lnTo>
                <a:lnTo>
                  <a:pt x="720" y="1"/>
                </a:lnTo>
                <a:lnTo>
                  <a:pt x="742" y="3"/>
                </a:lnTo>
                <a:lnTo>
                  <a:pt x="769" y="4"/>
                </a:lnTo>
                <a:lnTo>
                  <a:pt x="799" y="6"/>
                </a:lnTo>
                <a:lnTo>
                  <a:pt x="831" y="8"/>
                </a:lnTo>
                <a:lnTo>
                  <a:pt x="865" y="10"/>
                </a:lnTo>
                <a:lnTo>
                  <a:pt x="902" y="13"/>
                </a:lnTo>
                <a:lnTo>
                  <a:pt x="941" y="17"/>
                </a:lnTo>
                <a:lnTo>
                  <a:pt x="982" y="21"/>
                </a:lnTo>
                <a:lnTo>
                  <a:pt x="1025" y="26"/>
                </a:lnTo>
                <a:lnTo>
                  <a:pt x="1070" y="32"/>
                </a:lnTo>
                <a:lnTo>
                  <a:pt x="1116" y="38"/>
                </a:lnTo>
                <a:lnTo>
                  <a:pt x="1164" y="46"/>
                </a:lnTo>
                <a:lnTo>
                  <a:pt x="1213" y="55"/>
                </a:lnTo>
                <a:lnTo>
                  <a:pt x="1263" y="63"/>
                </a:lnTo>
                <a:lnTo>
                  <a:pt x="1315" y="73"/>
                </a:lnTo>
                <a:lnTo>
                  <a:pt x="1366" y="85"/>
                </a:lnTo>
                <a:lnTo>
                  <a:pt x="1418" y="97"/>
                </a:lnTo>
                <a:lnTo>
                  <a:pt x="1472" y="111"/>
                </a:lnTo>
                <a:lnTo>
                  <a:pt x="1525" y="125"/>
                </a:lnTo>
                <a:lnTo>
                  <a:pt x="1579" y="141"/>
                </a:lnTo>
                <a:lnTo>
                  <a:pt x="1632" y="159"/>
                </a:lnTo>
                <a:lnTo>
                  <a:pt x="1685" y="177"/>
                </a:lnTo>
                <a:lnTo>
                  <a:pt x="1739" y="197"/>
                </a:lnTo>
                <a:lnTo>
                  <a:pt x="1791" y="218"/>
                </a:lnTo>
                <a:lnTo>
                  <a:pt x="1843" y="241"/>
                </a:lnTo>
                <a:lnTo>
                  <a:pt x="1894" y="266"/>
                </a:lnTo>
                <a:lnTo>
                  <a:pt x="1729" y="1139"/>
                </a:lnTo>
                <a:lnTo>
                  <a:pt x="1733" y="1140"/>
                </a:lnTo>
                <a:lnTo>
                  <a:pt x="1742" y="1146"/>
                </a:lnTo>
                <a:lnTo>
                  <a:pt x="1755" y="1156"/>
                </a:lnTo>
                <a:lnTo>
                  <a:pt x="1768" y="1173"/>
                </a:lnTo>
                <a:lnTo>
                  <a:pt x="1778" y="1199"/>
                </a:lnTo>
                <a:lnTo>
                  <a:pt x="1781" y="1234"/>
                </a:lnTo>
                <a:lnTo>
                  <a:pt x="1777" y="1281"/>
                </a:lnTo>
                <a:lnTo>
                  <a:pt x="1760" y="1341"/>
                </a:lnTo>
                <a:lnTo>
                  <a:pt x="1472" y="1765"/>
                </a:lnTo>
                <a:lnTo>
                  <a:pt x="1432" y="1765"/>
                </a:lnTo>
                <a:lnTo>
                  <a:pt x="1324" y="1904"/>
                </a:lnTo>
                <a:lnTo>
                  <a:pt x="1322" y="1904"/>
                </a:lnTo>
                <a:lnTo>
                  <a:pt x="1315" y="1903"/>
                </a:lnTo>
                <a:lnTo>
                  <a:pt x="1304" y="1902"/>
                </a:lnTo>
                <a:lnTo>
                  <a:pt x="1290" y="1900"/>
                </a:lnTo>
                <a:lnTo>
                  <a:pt x="1270" y="1897"/>
                </a:lnTo>
                <a:lnTo>
                  <a:pt x="1249" y="1894"/>
                </a:lnTo>
                <a:lnTo>
                  <a:pt x="1223" y="1891"/>
                </a:lnTo>
                <a:lnTo>
                  <a:pt x="1194" y="1887"/>
                </a:lnTo>
                <a:lnTo>
                  <a:pt x="1162" y="1881"/>
                </a:lnTo>
                <a:lnTo>
                  <a:pt x="1128" y="1876"/>
                </a:lnTo>
                <a:lnTo>
                  <a:pt x="1091" y="1869"/>
                </a:lnTo>
                <a:lnTo>
                  <a:pt x="1050" y="1862"/>
                </a:lnTo>
                <a:lnTo>
                  <a:pt x="1008" y="1854"/>
                </a:lnTo>
                <a:lnTo>
                  <a:pt x="964" y="1845"/>
                </a:lnTo>
                <a:lnTo>
                  <a:pt x="918" y="1835"/>
                </a:lnTo>
                <a:lnTo>
                  <a:pt x="870" y="1824"/>
                </a:lnTo>
                <a:lnTo>
                  <a:pt x="820" y="1813"/>
                </a:lnTo>
                <a:lnTo>
                  <a:pt x="769" y="1800"/>
                </a:lnTo>
                <a:lnTo>
                  <a:pt x="717" y="1786"/>
                </a:lnTo>
                <a:lnTo>
                  <a:pt x="664" y="1772"/>
                </a:lnTo>
                <a:lnTo>
                  <a:pt x="610" y="1755"/>
                </a:lnTo>
                <a:lnTo>
                  <a:pt x="555" y="1738"/>
                </a:lnTo>
                <a:lnTo>
                  <a:pt x="501" y="1720"/>
                </a:lnTo>
                <a:lnTo>
                  <a:pt x="445" y="1701"/>
                </a:lnTo>
                <a:lnTo>
                  <a:pt x="390" y="1681"/>
                </a:lnTo>
                <a:lnTo>
                  <a:pt x="334" y="1659"/>
                </a:lnTo>
                <a:lnTo>
                  <a:pt x="280" y="1636"/>
                </a:lnTo>
                <a:lnTo>
                  <a:pt x="225" y="1611"/>
                </a:lnTo>
                <a:lnTo>
                  <a:pt x="172" y="1585"/>
                </a:lnTo>
                <a:lnTo>
                  <a:pt x="119" y="1559"/>
                </a:lnTo>
                <a:lnTo>
                  <a:pt x="67" y="1530"/>
                </a:lnTo>
                <a:lnTo>
                  <a:pt x="17" y="1500"/>
                </a:lnTo>
                <a:lnTo>
                  <a:pt x="16" y="1495"/>
                </a:lnTo>
                <a:lnTo>
                  <a:pt x="12" y="1480"/>
                </a:lnTo>
                <a:lnTo>
                  <a:pt x="8" y="1457"/>
                </a:lnTo>
                <a:lnTo>
                  <a:pt x="4" y="1430"/>
                </a:lnTo>
                <a:lnTo>
                  <a:pt x="0" y="1401"/>
                </a:lnTo>
                <a:lnTo>
                  <a:pt x="0" y="1370"/>
                </a:lnTo>
                <a:lnTo>
                  <a:pt x="4" y="1343"/>
                </a:lnTo>
                <a:lnTo>
                  <a:pt x="12" y="1319"/>
                </a:lnTo>
                <a:lnTo>
                  <a:pt x="388" y="965"/>
                </a:lnTo>
                <a:lnTo>
                  <a:pt x="387" y="961"/>
                </a:lnTo>
                <a:lnTo>
                  <a:pt x="386" y="952"/>
                </a:lnTo>
                <a:lnTo>
                  <a:pt x="386" y="936"/>
                </a:lnTo>
                <a:lnTo>
                  <a:pt x="390" y="917"/>
                </a:lnTo>
                <a:lnTo>
                  <a:pt x="397" y="893"/>
                </a:lnTo>
                <a:lnTo>
                  <a:pt x="412" y="868"/>
                </a:lnTo>
                <a:lnTo>
                  <a:pt x="435" y="841"/>
                </a:lnTo>
                <a:lnTo>
                  <a:pt x="468" y="814"/>
                </a:lnTo>
                <a:lnTo>
                  <a:pt x="651" y="0"/>
                </a:lnTo>
                <a:close/>
              </a:path>
            </a:pathLst>
          </a:custGeom>
          <a:solidFill>
            <a:schemeClr val="folHlink"/>
          </a:solidFill>
          <a:ln w="9525">
            <a:solidFill>
              <a:schemeClr val="bg2"/>
            </a:solidFill>
            <a:round/>
            <a:headEnd/>
            <a:tailEnd/>
          </a:ln>
        </p:spPr>
        <p:txBody>
          <a:bodyPr/>
          <a:lstStyle/>
          <a:p>
            <a:endParaRPr lang="en-US"/>
          </a:p>
        </p:txBody>
      </p:sp>
      <p:sp>
        <p:nvSpPr>
          <p:cNvPr id="38087" name="Freeform 548"/>
          <p:cNvSpPr>
            <a:spLocks/>
          </p:cNvSpPr>
          <p:nvPr/>
        </p:nvSpPr>
        <p:spPr bwMode="auto">
          <a:xfrm>
            <a:off x="5527675" y="3309938"/>
            <a:ext cx="150813" cy="46037"/>
          </a:xfrm>
          <a:custGeom>
            <a:avLst/>
            <a:gdLst>
              <a:gd name="T0" fmla="*/ 2147483647 w 1106"/>
              <a:gd name="T1" fmla="*/ 0 h 331"/>
              <a:gd name="T2" fmla="*/ 2147483647 w 1106"/>
              <a:gd name="T3" fmla="*/ 2147483647 h 331"/>
              <a:gd name="T4" fmla="*/ 2147483647 w 1106"/>
              <a:gd name="T5" fmla="*/ 2147483647 h 331"/>
              <a:gd name="T6" fmla="*/ 0 w 1106"/>
              <a:gd name="T7" fmla="*/ 2147483647 h 331"/>
              <a:gd name="T8" fmla="*/ 2147483647 w 1106"/>
              <a:gd name="T9" fmla="*/ 0 h 331"/>
              <a:gd name="T10" fmla="*/ 0 60000 65536"/>
              <a:gd name="T11" fmla="*/ 0 60000 65536"/>
              <a:gd name="T12" fmla="*/ 0 60000 65536"/>
              <a:gd name="T13" fmla="*/ 0 60000 65536"/>
              <a:gd name="T14" fmla="*/ 0 60000 65536"/>
              <a:gd name="T15" fmla="*/ 0 w 1106"/>
              <a:gd name="T16" fmla="*/ 0 h 331"/>
              <a:gd name="T17" fmla="*/ 1106 w 1106"/>
              <a:gd name="T18" fmla="*/ 331 h 331"/>
            </a:gdLst>
            <a:ahLst/>
            <a:cxnLst>
              <a:cxn ang="T10">
                <a:pos x="T0" y="T1"/>
              </a:cxn>
              <a:cxn ang="T11">
                <a:pos x="T2" y="T3"/>
              </a:cxn>
              <a:cxn ang="T12">
                <a:pos x="T4" y="T5"/>
              </a:cxn>
              <a:cxn ang="T13">
                <a:pos x="T6" y="T7"/>
              </a:cxn>
              <a:cxn ang="T14">
                <a:pos x="T8" y="T9"/>
              </a:cxn>
            </a:cxnLst>
            <a:rect l="T15" t="T16" r="T17" b="T18"/>
            <a:pathLst>
              <a:path w="1106" h="331">
                <a:moveTo>
                  <a:pt x="40" y="0"/>
                </a:moveTo>
                <a:lnTo>
                  <a:pt x="1106" y="277"/>
                </a:lnTo>
                <a:lnTo>
                  <a:pt x="1071" y="331"/>
                </a:lnTo>
                <a:lnTo>
                  <a:pt x="0" y="36"/>
                </a:lnTo>
                <a:lnTo>
                  <a:pt x="40" y="0"/>
                </a:ln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88" name="Freeform 549"/>
          <p:cNvSpPr>
            <a:spLocks/>
          </p:cNvSpPr>
          <p:nvPr/>
        </p:nvSpPr>
        <p:spPr bwMode="auto">
          <a:xfrm>
            <a:off x="5502275" y="3330575"/>
            <a:ext cx="176213" cy="71438"/>
          </a:xfrm>
          <a:custGeom>
            <a:avLst/>
            <a:gdLst>
              <a:gd name="T0" fmla="*/ 2147483647 w 1285"/>
              <a:gd name="T1" fmla="*/ 2147483647 h 505"/>
              <a:gd name="T2" fmla="*/ 2147483647 w 1285"/>
              <a:gd name="T3" fmla="*/ 2147483647 h 505"/>
              <a:gd name="T4" fmla="*/ 2147483647 w 1285"/>
              <a:gd name="T5" fmla="*/ 2147483647 h 505"/>
              <a:gd name="T6" fmla="*/ 2147483647 w 1285"/>
              <a:gd name="T7" fmla="*/ 2147483647 h 505"/>
              <a:gd name="T8" fmla="*/ 2147483647 w 1285"/>
              <a:gd name="T9" fmla="*/ 2147483647 h 505"/>
              <a:gd name="T10" fmla="*/ 2147483647 w 1285"/>
              <a:gd name="T11" fmla="*/ 2147483647 h 505"/>
              <a:gd name="T12" fmla="*/ 2147483647 w 1285"/>
              <a:gd name="T13" fmla="*/ 2147483647 h 505"/>
              <a:gd name="T14" fmla="*/ 2147483647 w 1285"/>
              <a:gd name="T15" fmla="*/ 2147483647 h 505"/>
              <a:gd name="T16" fmla="*/ 2147483647 w 1285"/>
              <a:gd name="T17" fmla="*/ 2147483647 h 505"/>
              <a:gd name="T18" fmla="*/ 2147483647 w 1285"/>
              <a:gd name="T19" fmla="*/ 2147483647 h 505"/>
              <a:gd name="T20" fmla="*/ 2147483647 w 1285"/>
              <a:gd name="T21" fmla="*/ 2147483647 h 505"/>
              <a:gd name="T22" fmla="*/ 2147483647 w 1285"/>
              <a:gd name="T23" fmla="*/ 2147483647 h 505"/>
              <a:gd name="T24" fmla="*/ 2147483647 w 1285"/>
              <a:gd name="T25" fmla="*/ 2147483647 h 505"/>
              <a:gd name="T26" fmla="*/ 2147483647 w 1285"/>
              <a:gd name="T27" fmla="*/ 2147483647 h 505"/>
              <a:gd name="T28" fmla="*/ 2147483647 w 1285"/>
              <a:gd name="T29" fmla="*/ 2147483647 h 505"/>
              <a:gd name="T30" fmla="*/ 2147483647 w 1285"/>
              <a:gd name="T31" fmla="*/ 2147483647 h 505"/>
              <a:gd name="T32" fmla="*/ 2147483647 w 1285"/>
              <a:gd name="T33" fmla="*/ 2147483647 h 505"/>
              <a:gd name="T34" fmla="*/ 2147483647 w 1285"/>
              <a:gd name="T35" fmla="*/ 2147483647 h 505"/>
              <a:gd name="T36" fmla="*/ 0 w 1285"/>
              <a:gd name="T37" fmla="*/ 2147483647 h 505"/>
              <a:gd name="T38" fmla="*/ 2147483647 w 1285"/>
              <a:gd name="T39" fmla="*/ 2147483647 h 505"/>
              <a:gd name="T40" fmla="*/ 2147483647 w 1285"/>
              <a:gd name="T41" fmla="*/ 2147483647 h 505"/>
              <a:gd name="T42" fmla="*/ 2147483647 w 1285"/>
              <a:gd name="T43" fmla="*/ 2147483647 h 505"/>
              <a:gd name="T44" fmla="*/ 2147483647 w 1285"/>
              <a:gd name="T45" fmla="*/ 2147483647 h 505"/>
              <a:gd name="T46" fmla="*/ 2147483647 w 1285"/>
              <a:gd name="T47" fmla="*/ 2147483647 h 505"/>
              <a:gd name="T48" fmla="*/ 2147483647 w 1285"/>
              <a:gd name="T49" fmla="*/ 2147483647 h 505"/>
              <a:gd name="T50" fmla="*/ 2147483647 w 1285"/>
              <a:gd name="T51" fmla="*/ 2147483647 h 505"/>
              <a:gd name="T52" fmla="*/ 2147483647 w 1285"/>
              <a:gd name="T53" fmla="*/ 2147483647 h 505"/>
              <a:gd name="T54" fmla="*/ 2147483647 w 1285"/>
              <a:gd name="T55" fmla="*/ 2147483647 h 505"/>
              <a:gd name="T56" fmla="*/ 2147483647 w 1285"/>
              <a:gd name="T57" fmla="*/ 2147483647 h 505"/>
              <a:gd name="T58" fmla="*/ 2147483647 w 1285"/>
              <a:gd name="T59" fmla="*/ 2147483647 h 505"/>
              <a:gd name="T60" fmla="*/ 2147483647 w 1285"/>
              <a:gd name="T61" fmla="*/ 2147483647 h 505"/>
              <a:gd name="T62" fmla="*/ 2147483647 w 1285"/>
              <a:gd name="T63" fmla="*/ 2147483647 h 505"/>
              <a:gd name="T64" fmla="*/ 2147483647 w 1285"/>
              <a:gd name="T65" fmla="*/ 2147483647 h 505"/>
              <a:gd name="T66" fmla="*/ 2147483647 w 1285"/>
              <a:gd name="T67" fmla="*/ 2147483647 h 505"/>
              <a:gd name="T68" fmla="*/ 2147483647 w 1285"/>
              <a:gd name="T69" fmla="*/ 2147483647 h 505"/>
              <a:gd name="T70" fmla="*/ 2147483647 w 1285"/>
              <a:gd name="T71" fmla="*/ 2147483647 h 505"/>
              <a:gd name="T72" fmla="*/ 2147483647 w 1285"/>
              <a:gd name="T73" fmla="*/ 2147483647 h 505"/>
              <a:gd name="T74" fmla="*/ 2147483647 w 1285"/>
              <a:gd name="T75" fmla="*/ 2147483647 h 505"/>
              <a:gd name="T76" fmla="*/ 2147483647 w 1285"/>
              <a:gd name="T77" fmla="*/ 2147483647 h 505"/>
              <a:gd name="T78" fmla="*/ 2147483647 w 1285"/>
              <a:gd name="T79" fmla="*/ 2147483647 h 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85"/>
              <a:gd name="T121" fmla="*/ 0 h 505"/>
              <a:gd name="T122" fmla="*/ 1285 w 1285"/>
              <a:gd name="T123" fmla="*/ 505 h 50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85" h="505">
                <a:moveTo>
                  <a:pt x="1284" y="391"/>
                </a:moveTo>
                <a:lnTo>
                  <a:pt x="1282" y="391"/>
                </a:lnTo>
                <a:lnTo>
                  <a:pt x="1275" y="390"/>
                </a:lnTo>
                <a:lnTo>
                  <a:pt x="1264" y="389"/>
                </a:lnTo>
                <a:lnTo>
                  <a:pt x="1250" y="387"/>
                </a:lnTo>
                <a:lnTo>
                  <a:pt x="1232" y="385"/>
                </a:lnTo>
                <a:lnTo>
                  <a:pt x="1209" y="382"/>
                </a:lnTo>
                <a:lnTo>
                  <a:pt x="1183" y="378"/>
                </a:lnTo>
                <a:lnTo>
                  <a:pt x="1155" y="374"/>
                </a:lnTo>
                <a:lnTo>
                  <a:pt x="1124" y="369"/>
                </a:lnTo>
                <a:lnTo>
                  <a:pt x="1089" y="362"/>
                </a:lnTo>
                <a:lnTo>
                  <a:pt x="1052" y="355"/>
                </a:lnTo>
                <a:lnTo>
                  <a:pt x="1013" y="349"/>
                </a:lnTo>
                <a:lnTo>
                  <a:pt x="971" y="340"/>
                </a:lnTo>
                <a:lnTo>
                  <a:pt x="926" y="332"/>
                </a:lnTo>
                <a:lnTo>
                  <a:pt x="881" y="322"/>
                </a:lnTo>
                <a:lnTo>
                  <a:pt x="834" y="311"/>
                </a:lnTo>
                <a:lnTo>
                  <a:pt x="785" y="299"/>
                </a:lnTo>
                <a:lnTo>
                  <a:pt x="735" y="287"/>
                </a:lnTo>
                <a:lnTo>
                  <a:pt x="684" y="273"/>
                </a:lnTo>
                <a:lnTo>
                  <a:pt x="632" y="259"/>
                </a:lnTo>
                <a:lnTo>
                  <a:pt x="579" y="244"/>
                </a:lnTo>
                <a:lnTo>
                  <a:pt x="526" y="228"/>
                </a:lnTo>
                <a:lnTo>
                  <a:pt x="472" y="209"/>
                </a:lnTo>
                <a:lnTo>
                  <a:pt x="419" y="191"/>
                </a:lnTo>
                <a:lnTo>
                  <a:pt x="364" y="171"/>
                </a:lnTo>
                <a:lnTo>
                  <a:pt x="311" y="150"/>
                </a:lnTo>
                <a:lnTo>
                  <a:pt x="259" y="128"/>
                </a:lnTo>
                <a:lnTo>
                  <a:pt x="206" y="105"/>
                </a:lnTo>
                <a:lnTo>
                  <a:pt x="155" y="81"/>
                </a:lnTo>
                <a:lnTo>
                  <a:pt x="104" y="55"/>
                </a:lnTo>
                <a:lnTo>
                  <a:pt x="55" y="28"/>
                </a:lnTo>
                <a:lnTo>
                  <a:pt x="7" y="0"/>
                </a:lnTo>
                <a:lnTo>
                  <a:pt x="6" y="4"/>
                </a:lnTo>
                <a:lnTo>
                  <a:pt x="4" y="15"/>
                </a:lnTo>
                <a:lnTo>
                  <a:pt x="2" y="32"/>
                </a:lnTo>
                <a:lnTo>
                  <a:pt x="0" y="53"/>
                </a:lnTo>
                <a:lnTo>
                  <a:pt x="0" y="76"/>
                </a:lnTo>
                <a:lnTo>
                  <a:pt x="2" y="98"/>
                </a:lnTo>
                <a:lnTo>
                  <a:pt x="8" y="120"/>
                </a:lnTo>
                <a:lnTo>
                  <a:pt x="18" y="137"/>
                </a:lnTo>
                <a:lnTo>
                  <a:pt x="19" y="139"/>
                </a:lnTo>
                <a:lnTo>
                  <a:pt x="22" y="141"/>
                </a:lnTo>
                <a:lnTo>
                  <a:pt x="28" y="144"/>
                </a:lnTo>
                <a:lnTo>
                  <a:pt x="37" y="148"/>
                </a:lnTo>
                <a:lnTo>
                  <a:pt x="47" y="155"/>
                </a:lnTo>
                <a:lnTo>
                  <a:pt x="59" y="162"/>
                </a:lnTo>
                <a:lnTo>
                  <a:pt x="75" y="170"/>
                </a:lnTo>
                <a:lnTo>
                  <a:pt x="92" y="180"/>
                </a:lnTo>
                <a:lnTo>
                  <a:pt x="112" y="190"/>
                </a:lnTo>
                <a:lnTo>
                  <a:pt x="134" y="200"/>
                </a:lnTo>
                <a:lnTo>
                  <a:pt x="159" y="212"/>
                </a:lnTo>
                <a:lnTo>
                  <a:pt x="186" y="225"/>
                </a:lnTo>
                <a:lnTo>
                  <a:pt x="215" y="238"/>
                </a:lnTo>
                <a:lnTo>
                  <a:pt x="247" y="252"/>
                </a:lnTo>
                <a:lnTo>
                  <a:pt x="281" y="267"/>
                </a:lnTo>
                <a:lnTo>
                  <a:pt x="318" y="281"/>
                </a:lnTo>
                <a:lnTo>
                  <a:pt x="358" y="296"/>
                </a:lnTo>
                <a:lnTo>
                  <a:pt x="399" y="311"/>
                </a:lnTo>
                <a:lnTo>
                  <a:pt x="443" y="326"/>
                </a:lnTo>
                <a:lnTo>
                  <a:pt x="491" y="341"/>
                </a:lnTo>
                <a:lnTo>
                  <a:pt x="540" y="357"/>
                </a:lnTo>
                <a:lnTo>
                  <a:pt x="592" y="372"/>
                </a:lnTo>
                <a:lnTo>
                  <a:pt x="647" y="387"/>
                </a:lnTo>
                <a:lnTo>
                  <a:pt x="703" y="402"/>
                </a:lnTo>
                <a:lnTo>
                  <a:pt x="764" y="416"/>
                </a:lnTo>
                <a:lnTo>
                  <a:pt x="826" y="431"/>
                </a:lnTo>
                <a:lnTo>
                  <a:pt x="890" y="444"/>
                </a:lnTo>
                <a:lnTo>
                  <a:pt x="958" y="459"/>
                </a:lnTo>
                <a:lnTo>
                  <a:pt x="1028" y="472"/>
                </a:lnTo>
                <a:lnTo>
                  <a:pt x="1101" y="483"/>
                </a:lnTo>
                <a:lnTo>
                  <a:pt x="1177" y="494"/>
                </a:lnTo>
                <a:lnTo>
                  <a:pt x="1255" y="505"/>
                </a:lnTo>
                <a:lnTo>
                  <a:pt x="1256" y="503"/>
                </a:lnTo>
                <a:lnTo>
                  <a:pt x="1260" y="497"/>
                </a:lnTo>
                <a:lnTo>
                  <a:pt x="1265" y="487"/>
                </a:lnTo>
                <a:lnTo>
                  <a:pt x="1272" y="473"/>
                </a:lnTo>
                <a:lnTo>
                  <a:pt x="1278" y="456"/>
                </a:lnTo>
                <a:lnTo>
                  <a:pt x="1282" y="437"/>
                </a:lnTo>
                <a:lnTo>
                  <a:pt x="1285" y="415"/>
                </a:lnTo>
                <a:lnTo>
                  <a:pt x="1284" y="391"/>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89" name="AutoShape 550"/>
          <p:cNvSpPr>
            <a:spLocks noChangeAspect="1" noChangeArrowheads="1" noTextEdit="1"/>
          </p:cNvSpPr>
          <p:nvPr/>
        </p:nvSpPr>
        <p:spPr bwMode="auto">
          <a:xfrm>
            <a:off x="5449888" y="3044825"/>
            <a:ext cx="284162"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90" name="Freeform 551"/>
          <p:cNvSpPr>
            <a:spLocks/>
          </p:cNvSpPr>
          <p:nvPr/>
        </p:nvSpPr>
        <p:spPr bwMode="auto">
          <a:xfrm>
            <a:off x="5508625" y="3065463"/>
            <a:ext cx="41275" cy="52387"/>
          </a:xfrm>
          <a:custGeom>
            <a:avLst/>
            <a:gdLst>
              <a:gd name="T0" fmla="*/ 2147483647 w 179"/>
              <a:gd name="T1" fmla="*/ 2147483647 h 216"/>
              <a:gd name="T2" fmla="*/ 2147483647 w 179"/>
              <a:gd name="T3" fmla="*/ 2147483647 h 216"/>
              <a:gd name="T4" fmla="*/ 2147483647 w 179"/>
              <a:gd name="T5" fmla="*/ 2147483647 h 216"/>
              <a:gd name="T6" fmla="*/ 2147483647 w 179"/>
              <a:gd name="T7" fmla="*/ 2147483647 h 216"/>
              <a:gd name="T8" fmla="*/ 2147483647 w 179"/>
              <a:gd name="T9" fmla="*/ 2147483647 h 216"/>
              <a:gd name="T10" fmla="*/ 2147483647 w 179"/>
              <a:gd name="T11" fmla="*/ 2147483647 h 216"/>
              <a:gd name="T12" fmla="*/ 2147483647 w 179"/>
              <a:gd name="T13" fmla="*/ 2147483647 h 216"/>
              <a:gd name="T14" fmla="*/ 2147483647 w 179"/>
              <a:gd name="T15" fmla="*/ 2147483647 h 216"/>
              <a:gd name="T16" fmla="*/ 0 w 179"/>
              <a:gd name="T17" fmla="*/ 2147483647 h 216"/>
              <a:gd name="T18" fmla="*/ 2147483647 w 179"/>
              <a:gd name="T19" fmla="*/ 2147483647 h 216"/>
              <a:gd name="T20" fmla="*/ 2147483647 w 179"/>
              <a:gd name="T21" fmla="*/ 2147483647 h 216"/>
              <a:gd name="T22" fmla="*/ 2147483647 w 179"/>
              <a:gd name="T23" fmla="*/ 2147483647 h 216"/>
              <a:gd name="T24" fmla="*/ 2147483647 w 179"/>
              <a:gd name="T25" fmla="*/ 2147483647 h 216"/>
              <a:gd name="T26" fmla="*/ 2147483647 w 179"/>
              <a:gd name="T27" fmla="*/ 2147483647 h 216"/>
              <a:gd name="T28" fmla="*/ 2147483647 w 179"/>
              <a:gd name="T29" fmla="*/ 2147483647 h 216"/>
              <a:gd name="T30" fmla="*/ 2147483647 w 179"/>
              <a:gd name="T31" fmla="*/ 2147483647 h 216"/>
              <a:gd name="T32" fmla="*/ 2147483647 w 179"/>
              <a:gd name="T33" fmla="*/ 2147483647 h 216"/>
              <a:gd name="T34" fmla="*/ 2147483647 w 179"/>
              <a:gd name="T35" fmla="*/ 2147483647 h 216"/>
              <a:gd name="T36" fmla="*/ 2147483647 w 179"/>
              <a:gd name="T37" fmla="*/ 2147483647 h 216"/>
              <a:gd name="T38" fmla="*/ 2147483647 w 179"/>
              <a:gd name="T39" fmla="*/ 2147483647 h 216"/>
              <a:gd name="T40" fmla="*/ 2147483647 w 179"/>
              <a:gd name="T41" fmla="*/ 2147483647 h 216"/>
              <a:gd name="T42" fmla="*/ 2147483647 w 179"/>
              <a:gd name="T43" fmla="*/ 2147483647 h 216"/>
              <a:gd name="T44" fmla="*/ 2147483647 w 179"/>
              <a:gd name="T45" fmla="*/ 2147483647 h 216"/>
              <a:gd name="T46" fmla="*/ 2147483647 w 179"/>
              <a:gd name="T47" fmla="*/ 2147483647 h 216"/>
              <a:gd name="T48" fmla="*/ 2147483647 w 179"/>
              <a:gd name="T49" fmla="*/ 2147483647 h 216"/>
              <a:gd name="T50" fmla="*/ 2147483647 w 179"/>
              <a:gd name="T51" fmla="*/ 2147483647 h 216"/>
              <a:gd name="T52" fmla="*/ 2147483647 w 179"/>
              <a:gd name="T53" fmla="*/ 2147483647 h 216"/>
              <a:gd name="T54" fmla="*/ 2147483647 w 179"/>
              <a:gd name="T55" fmla="*/ 2147483647 h 216"/>
              <a:gd name="T56" fmla="*/ 2147483647 w 179"/>
              <a:gd name="T57" fmla="*/ 2147483647 h 216"/>
              <a:gd name="T58" fmla="*/ 2147483647 w 179"/>
              <a:gd name="T59" fmla="*/ 2147483647 h 216"/>
              <a:gd name="T60" fmla="*/ 2147483647 w 179"/>
              <a:gd name="T61" fmla="*/ 2147483647 h 216"/>
              <a:gd name="T62" fmla="*/ 2147483647 w 179"/>
              <a:gd name="T63" fmla="*/ 2147483647 h 216"/>
              <a:gd name="T64" fmla="*/ 2147483647 w 179"/>
              <a:gd name="T65" fmla="*/ 2147483647 h 216"/>
              <a:gd name="T66" fmla="*/ 2147483647 w 179"/>
              <a:gd name="T67" fmla="*/ 2147483647 h 216"/>
              <a:gd name="T68" fmla="*/ 2147483647 w 179"/>
              <a:gd name="T69" fmla="*/ 2147483647 h 216"/>
              <a:gd name="T70" fmla="*/ 2147483647 w 179"/>
              <a:gd name="T71" fmla="*/ 2147483647 h 216"/>
              <a:gd name="T72" fmla="*/ 2147483647 w 179"/>
              <a:gd name="T73" fmla="*/ 2147483647 h 216"/>
              <a:gd name="T74" fmla="*/ 2147483647 w 179"/>
              <a:gd name="T75" fmla="*/ 2147483647 h 216"/>
              <a:gd name="T76" fmla="*/ 2147483647 w 179"/>
              <a:gd name="T77" fmla="*/ 2147483647 h 216"/>
              <a:gd name="T78" fmla="*/ 2147483647 w 179"/>
              <a:gd name="T79" fmla="*/ 2147483647 h 216"/>
              <a:gd name="T80" fmla="*/ 2147483647 w 179"/>
              <a:gd name="T81" fmla="*/ 2147483647 h 216"/>
              <a:gd name="T82" fmla="*/ 2147483647 w 179"/>
              <a:gd name="T83" fmla="*/ 2147483647 h 216"/>
              <a:gd name="T84" fmla="*/ 2147483647 w 179"/>
              <a:gd name="T85" fmla="*/ 0 h 216"/>
              <a:gd name="T86" fmla="*/ 2147483647 w 179"/>
              <a:gd name="T87" fmla="*/ 2147483647 h 216"/>
              <a:gd name="T88" fmla="*/ 2147483647 w 179"/>
              <a:gd name="T89" fmla="*/ 2147483647 h 216"/>
              <a:gd name="T90" fmla="*/ 2147483647 w 179"/>
              <a:gd name="T91" fmla="*/ 2147483647 h 216"/>
              <a:gd name="T92" fmla="*/ 2147483647 w 179"/>
              <a:gd name="T93" fmla="*/ 2147483647 h 216"/>
              <a:gd name="T94" fmla="*/ 2147483647 w 179"/>
              <a:gd name="T95" fmla="*/ 2147483647 h 216"/>
              <a:gd name="T96" fmla="*/ 2147483647 w 179"/>
              <a:gd name="T97" fmla="*/ 2147483647 h 2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9"/>
              <a:gd name="T148" fmla="*/ 0 h 216"/>
              <a:gd name="T149" fmla="*/ 179 w 179"/>
              <a:gd name="T150" fmla="*/ 216 h 2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9" h="216">
                <a:moveTo>
                  <a:pt x="63" y="28"/>
                </a:moveTo>
                <a:lnTo>
                  <a:pt x="49" y="37"/>
                </a:lnTo>
                <a:lnTo>
                  <a:pt x="38" y="47"/>
                </a:lnTo>
                <a:lnTo>
                  <a:pt x="27" y="59"/>
                </a:lnTo>
                <a:lnTo>
                  <a:pt x="18" y="72"/>
                </a:lnTo>
                <a:lnTo>
                  <a:pt x="10" y="86"/>
                </a:lnTo>
                <a:lnTo>
                  <a:pt x="5" y="101"/>
                </a:lnTo>
                <a:lnTo>
                  <a:pt x="2" y="117"/>
                </a:lnTo>
                <a:lnTo>
                  <a:pt x="0" y="133"/>
                </a:lnTo>
                <a:lnTo>
                  <a:pt x="2" y="155"/>
                </a:lnTo>
                <a:lnTo>
                  <a:pt x="10" y="173"/>
                </a:lnTo>
                <a:lnTo>
                  <a:pt x="23" y="190"/>
                </a:lnTo>
                <a:lnTo>
                  <a:pt x="40" y="201"/>
                </a:lnTo>
                <a:lnTo>
                  <a:pt x="59" y="211"/>
                </a:lnTo>
                <a:lnTo>
                  <a:pt x="79" y="215"/>
                </a:lnTo>
                <a:lnTo>
                  <a:pt x="100" y="216"/>
                </a:lnTo>
                <a:lnTo>
                  <a:pt x="120" y="213"/>
                </a:lnTo>
                <a:lnTo>
                  <a:pt x="124" y="213"/>
                </a:lnTo>
                <a:lnTo>
                  <a:pt x="128" y="211"/>
                </a:lnTo>
                <a:lnTo>
                  <a:pt x="131" y="208"/>
                </a:lnTo>
                <a:lnTo>
                  <a:pt x="132" y="203"/>
                </a:lnTo>
                <a:lnTo>
                  <a:pt x="130" y="198"/>
                </a:lnTo>
                <a:lnTo>
                  <a:pt x="126" y="194"/>
                </a:lnTo>
                <a:lnTo>
                  <a:pt x="121" y="190"/>
                </a:lnTo>
                <a:lnTo>
                  <a:pt x="116" y="187"/>
                </a:lnTo>
                <a:lnTo>
                  <a:pt x="105" y="184"/>
                </a:lnTo>
                <a:lnTo>
                  <a:pt x="95" y="182"/>
                </a:lnTo>
                <a:lnTo>
                  <a:pt x="84" y="180"/>
                </a:lnTo>
                <a:lnTo>
                  <a:pt x="75" y="178"/>
                </a:lnTo>
                <a:lnTo>
                  <a:pt x="65" y="175"/>
                </a:lnTo>
                <a:lnTo>
                  <a:pt x="56" y="170"/>
                </a:lnTo>
                <a:lnTo>
                  <a:pt x="47" y="165"/>
                </a:lnTo>
                <a:lnTo>
                  <a:pt x="39" y="156"/>
                </a:lnTo>
                <a:lnTo>
                  <a:pt x="36" y="120"/>
                </a:lnTo>
                <a:lnTo>
                  <a:pt x="44" y="90"/>
                </a:lnTo>
                <a:lnTo>
                  <a:pt x="61" y="67"/>
                </a:lnTo>
                <a:lnTo>
                  <a:pt x="84" y="47"/>
                </a:lnTo>
                <a:lnTo>
                  <a:pt x="109" y="32"/>
                </a:lnTo>
                <a:lnTo>
                  <a:pt x="136" y="21"/>
                </a:lnTo>
                <a:lnTo>
                  <a:pt x="160" y="12"/>
                </a:lnTo>
                <a:lnTo>
                  <a:pt x="179" y="5"/>
                </a:lnTo>
                <a:lnTo>
                  <a:pt x="167" y="1"/>
                </a:lnTo>
                <a:lnTo>
                  <a:pt x="154" y="0"/>
                </a:lnTo>
                <a:lnTo>
                  <a:pt x="140" y="2"/>
                </a:lnTo>
                <a:lnTo>
                  <a:pt x="124" y="5"/>
                </a:lnTo>
                <a:lnTo>
                  <a:pt x="108" y="10"/>
                </a:lnTo>
                <a:lnTo>
                  <a:pt x="92" y="15"/>
                </a:lnTo>
                <a:lnTo>
                  <a:pt x="77" y="22"/>
                </a:lnTo>
                <a:lnTo>
                  <a:pt x="63" y="28"/>
                </a:lnTo>
                <a:close/>
              </a:path>
            </a:pathLst>
          </a:custGeom>
          <a:solidFill>
            <a:srgbClr val="C9E8FF"/>
          </a:solidFill>
          <a:ln w="9525">
            <a:solidFill>
              <a:srgbClr val="FF3300"/>
            </a:solidFill>
            <a:round/>
            <a:headEnd/>
            <a:tailEnd/>
          </a:ln>
        </p:spPr>
        <p:txBody>
          <a:bodyPr/>
          <a:lstStyle/>
          <a:p>
            <a:endParaRPr lang="en-US"/>
          </a:p>
        </p:txBody>
      </p:sp>
      <p:sp>
        <p:nvSpPr>
          <p:cNvPr id="38091" name="Freeform 552"/>
          <p:cNvSpPr>
            <a:spLocks/>
          </p:cNvSpPr>
          <p:nvPr/>
        </p:nvSpPr>
        <p:spPr bwMode="auto">
          <a:xfrm>
            <a:off x="5576888" y="3063875"/>
            <a:ext cx="25400" cy="39688"/>
          </a:xfrm>
          <a:custGeom>
            <a:avLst/>
            <a:gdLst>
              <a:gd name="T0" fmla="*/ 2147483647 w 114"/>
              <a:gd name="T1" fmla="*/ 2147483647 h 168"/>
              <a:gd name="T2" fmla="*/ 2147483647 w 114"/>
              <a:gd name="T3" fmla="*/ 2147483647 h 168"/>
              <a:gd name="T4" fmla="*/ 2147483647 w 114"/>
              <a:gd name="T5" fmla="*/ 2147483647 h 168"/>
              <a:gd name="T6" fmla="*/ 2147483647 w 114"/>
              <a:gd name="T7" fmla="*/ 2147483647 h 168"/>
              <a:gd name="T8" fmla="*/ 2147483647 w 114"/>
              <a:gd name="T9" fmla="*/ 2147483647 h 168"/>
              <a:gd name="T10" fmla="*/ 2147483647 w 114"/>
              <a:gd name="T11" fmla="*/ 2147483647 h 168"/>
              <a:gd name="T12" fmla="*/ 2147483647 w 114"/>
              <a:gd name="T13" fmla="*/ 2147483647 h 168"/>
              <a:gd name="T14" fmla="*/ 2147483647 w 114"/>
              <a:gd name="T15" fmla="*/ 2147483647 h 168"/>
              <a:gd name="T16" fmla="*/ 2147483647 w 114"/>
              <a:gd name="T17" fmla="*/ 2147483647 h 168"/>
              <a:gd name="T18" fmla="*/ 2147483647 w 114"/>
              <a:gd name="T19" fmla="*/ 2147483647 h 168"/>
              <a:gd name="T20" fmla="*/ 2147483647 w 114"/>
              <a:gd name="T21" fmla="*/ 2147483647 h 168"/>
              <a:gd name="T22" fmla="*/ 2147483647 w 114"/>
              <a:gd name="T23" fmla="*/ 2147483647 h 168"/>
              <a:gd name="T24" fmla="*/ 2147483647 w 114"/>
              <a:gd name="T25" fmla="*/ 2147483647 h 168"/>
              <a:gd name="T26" fmla="*/ 2147483647 w 114"/>
              <a:gd name="T27" fmla="*/ 2147483647 h 168"/>
              <a:gd name="T28" fmla="*/ 2147483647 w 114"/>
              <a:gd name="T29" fmla="*/ 2147483647 h 168"/>
              <a:gd name="T30" fmla="*/ 2147483647 w 114"/>
              <a:gd name="T31" fmla="*/ 2147483647 h 168"/>
              <a:gd name="T32" fmla="*/ 2147483647 w 114"/>
              <a:gd name="T33" fmla="*/ 2147483647 h 168"/>
              <a:gd name="T34" fmla="*/ 2147483647 w 114"/>
              <a:gd name="T35" fmla="*/ 2147483647 h 168"/>
              <a:gd name="T36" fmla="*/ 2147483647 w 114"/>
              <a:gd name="T37" fmla="*/ 2147483647 h 168"/>
              <a:gd name="T38" fmla="*/ 2147483647 w 114"/>
              <a:gd name="T39" fmla="*/ 2147483647 h 168"/>
              <a:gd name="T40" fmla="*/ 2147483647 w 114"/>
              <a:gd name="T41" fmla="*/ 2147483647 h 168"/>
              <a:gd name="T42" fmla="*/ 2147483647 w 114"/>
              <a:gd name="T43" fmla="*/ 2147483647 h 168"/>
              <a:gd name="T44" fmla="*/ 2147483647 w 114"/>
              <a:gd name="T45" fmla="*/ 2147483647 h 168"/>
              <a:gd name="T46" fmla="*/ 2147483647 w 114"/>
              <a:gd name="T47" fmla="*/ 2147483647 h 168"/>
              <a:gd name="T48" fmla="*/ 2147483647 w 114"/>
              <a:gd name="T49" fmla="*/ 2147483647 h 168"/>
              <a:gd name="T50" fmla="*/ 2147483647 w 114"/>
              <a:gd name="T51" fmla="*/ 2147483647 h 168"/>
              <a:gd name="T52" fmla="*/ 2147483647 w 114"/>
              <a:gd name="T53" fmla="*/ 2147483647 h 168"/>
              <a:gd name="T54" fmla="*/ 2147483647 w 114"/>
              <a:gd name="T55" fmla="*/ 2147483647 h 168"/>
              <a:gd name="T56" fmla="*/ 2147483647 w 114"/>
              <a:gd name="T57" fmla="*/ 2147483647 h 168"/>
              <a:gd name="T58" fmla="*/ 2147483647 w 114"/>
              <a:gd name="T59" fmla="*/ 2147483647 h 168"/>
              <a:gd name="T60" fmla="*/ 2147483647 w 114"/>
              <a:gd name="T61" fmla="*/ 0 h 168"/>
              <a:gd name="T62" fmla="*/ 2147483647 w 114"/>
              <a:gd name="T63" fmla="*/ 0 h 168"/>
              <a:gd name="T64" fmla="*/ 0 w 114"/>
              <a:gd name="T65" fmla="*/ 2147483647 h 168"/>
              <a:gd name="T66" fmla="*/ 2147483647 w 114"/>
              <a:gd name="T67" fmla="*/ 2147483647 h 168"/>
              <a:gd name="T68" fmla="*/ 2147483647 w 114"/>
              <a:gd name="T69" fmla="*/ 2147483647 h 168"/>
              <a:gd name="T70" fmla="*/ 2147483647 w 114"/>
              <a:gd name="T71" fmla="*/ 2147483647 h 168"/>
              <a:gd name="T72" fmla="*/ 2147483647 w 114"/>
              <a:gd name="T73" fmla="*/ 2147483647 h 168"/>
              <a:gd name="T74" fmla="*/ 2147483647 w 114"/>
              <a:gd name="T75" fmla="*/ 2147483647 h 168"/>
              <a:gd name="T76" fmla="*/ 2147483647 w 114"/>
              <a:gd name="T77" fmla="*/ 2147483647 h 168"/>
              <a:gd name="T78" fmla="*/ 2147483647 w 114"/>
              <a:gd name="T79" fmla="*/ 2147483647 h 168"/>
              <a:gd name="T80" fmla="*/ 2147483647 w 114"/>
              <a:gd name="T81" fmla="*/ 2147483647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168"/>
              <a:gd name="T125" fmla="*/ 114 w 114"/>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168">
                <a:moveTo>
                  <a:pt x="96" y="55"/>
                </a:moveTo>
                <a:lnTo>
                  <a:pt x="101" y="72"/>
                </a:lnTo>
                <a:lnTo>
                  <a:pt x="100" y="88"/>
                </a:lnTo>
                <a:lnTo>
                  <a:pt x="92" y="101"/>
                </a:lnTo>
                <a:lnTo>
                  <a:pt x="82" y="112"/>
                </a:lnTo>
                <a:lnTo>
                  <a:pt x="69" y="123"/>
                </a:lnTo>
                <a:lnTo>
                  <a:pt x="54" y="134"/>
                </a:lnTo>
                <a:lnTo>
                  <a:pt x="40" y="143"/>
                </a:lnTo>
                <a:lnTo>
                  <a:pt x="27" y="153"/>
                </a:lnTo>
                <a:lnTo>
                  <a:pt x="25" y="156"/>
                </a:lnTo>
                <a:lnTo>
                  <a:pt x="24" y="158"/>
                </a:lnTo>
                <a:lnTo>
                  <a:pt x="24" y="162"/>
                </a:lnTo>
                <a:lnTo>
                  <a:pt x="25" y="165"/>
                </a:lnTo>
                <a:lnTo>
                  <a:pt x="28" y="167"/>
                </a:lnTo>
                <a:lnTo>
                  <a:pt x="31" y="168"/>
                </a:lnTo>
                <a:lnTo>
                  <a:pt x="33" y="168"/>
                </a:lnTo>
                <a:lnTo>
                  <a:pt x="37" y="167"/>
                </a:lnTo>
                <a:lnTo>
                  <a:pt x="53" y="157"/>
                </a:lnTo>
                <a:lnTo>
                  <a:pt x="69" y="147"/>
                </a:lnTo>
                <a:lnTo>
                  <a:pt x="84" y="135"/>
                </a:lnTo>
                <a:lnTo>
                  <a:pt x="97" y="121"/>
                </a:lnTo>
                <a:lnTo>
                  <a:pt x="107" y="106"/>
                </a:lnTo>
                <a:lnTo>
                  <a:pt x="113" y="89"/>
                </a:lnTo>
                <a:lnTo>
                  <a:pt x="114" y="71"/>
                </a:lnTo>
                <a:lnTo>
                  <a:pt x="110" y="51"/>
                </a:lnTo>
                <a:lnTo>
                  <a:pt x="101" y="36"/>
                </a:lnTo>
                <a:lnTo>
                  <a:pt x="87" y="24"/>
                </a:lnTo>
                <a:lnTo>
                  <a:pt x="70" y="14"/>
                </a:lnTo>
                <a:lnTo>
                  <a:pt x="51" y="7"/>
                </a:lnTo>
                <a:lnTo>
                  <a:pt x="32" y="2"/>
                </a:lnTo>
                <a:lnTo>
                  <a:pt x="17" y="0"/>
                </a:lnTo>
                <a:lnTo>
                  <a:pt x="5" y="0"/>
                </a:lnTo>
                <a:lnTo>
                  <a:pt x="0" y="3"/>
                </a:lnTo>
                <a:lnTo>
                  <a:pt x="12" y="9"/>
                </a:lnTo>
                <a:lnTo>
                  <a:pt x="26" y="13"/>
                </a:lnTo>
                <a:lnTo>
                  <a:pt x="41" y="17"/>
                </a:lnTo>
                <a:lnTo>
                  <a:pt x="54" y="22"/>
                </a:lnTo>
                <a:lnTo>
                  <a:pt x="68" y="27"/>
                </a:lnTo>
                <a:lnTo>
                  <a:pt x="80" y="34"/>
                </a:lnTo>
                <a:lnTo>
                  <a:pt x="89" y="43"/>
                </a:lnTo>
                <a:lnTo>
                  <a:pt x="96" y="55"/>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92" name="Freeform 553"/>
          <p:cNvSpPr>
            <a:spLocks/>
          </p:cNvSpPr>
          <p:nvPr/>
        </p:nvSpPr>
        <p:spPr bwMode="auto">
          <a:xfrm>
            <a:off x="5483225" y="3054350"/>
            <a:ext cx="66675" cy="85725"/>
          </a:xfrm>
          <a:custGeom>
            <a:avLst/>
            <a:gdLst>
              <a:gd name="T0" fmla="*/ 2147483647 w 289"/>
              <a:gd name="T1" fmla="*/ 2147483647 h 351"/>
              <a:gd name="T2" fmla="*/ 2147483647 w 289"/>
              <a:gd name="T3" fmla="*/ 2147483647 h 351"/>
              <a:gd name="T4" fmla="*/ 2147483647 w 289"/>
              <a:gd name="T5" fmla="*/ 2147483647 h 351"/>
              <a:gd name="T6" fmla="*/ 0 w 289"/>
              <a:gd name="T7" fmla="*/ 2147483647 h 351"/>
              <a:gd name="T8" fmla="*/ 2147483647 w 289"/>
              <a:gd name="T9" fmla="*/ 2147483647 h 351"/>
              <a:gd name="T10" fmla="*/ 2147483647 w 289"/>
              <a:gd name="T11" fmla="*/ 2147483647 h 351"/>
              <a:gd name="T12" fmla="*/ 2147483647 w 289"/>
              <a:gd name="T13" fmla="*/ 2147483647 h 351"/>
              <a:gd name="T14" fmla="*/ 2147483647 w 289"/>
              <a:gd name="T15" fmla="*/ 2147483647 h 351"/>
              <a:gd name="T16" fmla="*/ 2147483647 w 289"/>
              <a:gd name="T17" fmla="*/ 2147483647 h 351"/>
              <a:gd name="T18" fmla="*/ 2147483647 w 289"/>
              <a:gd name="T19" fmla="*/ 2147483647 h 351"/>
              <a:gd name="T20" fmla="*/ 2147483647 w 289"/>
              <a:gd name="T21" fmla="*/ 2147483647 h 351"/>
              <a:gd name="T22" fmla="*/ 2147483647 w 289"/>
              <a:gd name="T23" fmla="*/ 2147483647 h 351"/>
              <a:gd name="T24" fmla="*/ 2147483647 w 289"/>
              <a:gd name="T25" fmla="*/ 2147483647 h 351"/>
              <a:gd name="T26" fmla="*/ 2147483647 w 289"/>
              <a:gd name="T27" fmla="*/ 2147483647 h 351"/>
              <a:gd name="T28" fmla="*/ 2147483647 w 289"/>
              <a:gd name="T29" fmla="*/ 2147483647 h 351"/>
              <a:gd name="T30" fmla="*/ 2147483647 w 289"/>
              <a:gd name="T31" fmla="*/ 2147483647 h 351"/>
              <a:gd name="T32" fmla="*/ 2147483647 w 289"/>
              <a:gd name="T33" fmla="*/ 2147483647 h 351"/>
              <a:gd name="T34" fmla="*/ 2147483647 w 289"/>
              <a:gd name="T35" fmla="*/ 2147483647 h 351"/>
              <a:gd name="T36" fmla="*/ 2147483647 w 289"/>
              <a:gd name="T37" fmla="*/ 2147483647 h 351"/>
              <a:gd name="T38" fmla="*/ 2147483647 w 289"/>
              <a:gd name="T39" fmla="*/ 2147483647 h 351"/>
              <a:gd name="T40" fmla="*/ 2147483647 w 289"/>
              <a:gd name="T41" fmla="*/ 2147483647 h 351"/>
              <a:gd name="T42" fmla="*/ 2147483647 w 289"/>
              <a:gd name="T43" fmla="*/ 2147483647 h 351"/>
              <a:gd name="T44" fmla="*/ 2147483647 w 289"/>
              <a:gd name="T45" fmla="*/ 2147483647 h 351"/>
              <a:gd name="T46" fmla="*/ 2147483647 w 289"/>
              <a:gd name="T47" fmla="*/ 2147483647 h 351"/>
              <a:gd name="T48" fmla="*/ 2147483647 w 289"/>
              <a:gd name="T49" fmla="*/ 2147483647 h 351"/>
              <a:gd name="T50" fmla="*/ 2147483647 w 289"/>
              <a:gd name="T51" fmla="*/ 2147483647 h 351"/>
              <a:gd name="T52" fmla="*/ 2147483647 w 289"/>
              <a:gd name="T53" fmla="*/ 2147483647 h 351"/>
              <a:gd name="T54" fmla="*/ 2147483647 w 289"/>
              <a:gd name="T55" fmla="*/ 2147483647 h 351"/>
              <a:gd name="T56" fmla="*/ 2147483647 w 289"/>
              <a:gd name="T57" fmla="*/ 2147483647 h 351"/>
              <a:gd name="T58" fmla="*/ 2147483647 w 289"/>
              <a:gd name="T59" fmla="*/ 2147483647 h 351"/>
              <a:gd name="T60" fmla="*/ 2147483647 w 289"/>
              <a:gd name="T61" fmla="*/ 2147483647 h 351"/>
              <a:gd name="T62" fmla="*/ 2147483647 w 289"/>
              <a:gd name="T63" fmla="*/ 2147483647 h 351"/>
              <a:gd name="T64" fmla="*/ 2147483647 w 289"/>
              <a:gd name="T65" fmla="*/ 2147483647 h 351"/>
              <a:gd name="T66" fmla="*/ 2147483647 w 289"/>
              <a:gd name="T67" fmla="*/ 2147483647 h 351"/>
              <a:gd name="T68" fmla="*/ 2147483647 w 289"/>
              <a:gd name="T69" fmla="*/ 2147483647 h 351"/>
              <a:gd name="T70" fmla="*/ 2147483647 w 289"/>
              <a:gd name="T71" fmla="*/ 2147483647 h 351"/>
              <a:gd name="T72" fmla="*/ 2147483647 w 289"/>
              <a:gd name="T73" fmla="*/ 2147483647 h 351"/>
              <a:gd name="T74" fmla="*/ 2147483647 w 289"/>
              <a:gd name="T75" fmla="*/ 2147483647 h 351"/>
              <a:gd name="T76" fmla="*/ 2147483647 w 289"/>
              <a:gd name="T77" fmla="*/ 2147483647 h 351"/>
              <a:gd name="T78" fmla="*/ 2147483647 w 289"/>
              <a:gd name="T79" fmla="*/ 2147483647 h 351"/>
              <a:gd name="T80" fmla="*/ 2147483647 w 289"/>
              <a:gd name="T81" fmla="*/ 0 h 351"/>
              <a:gd name="T82" fmla="*/ 2147483647 w 289"/>
              <a:gd name="T83" fmla="*/ 2147483647 h 351"/>
              <a:gd name="T84" fmla="*/ 2147483647 w 289"/>
              <a:gd name="T85" fmla="*/ 2147483647 h 351"/>
              <a:gd name="T86" fmla="*/ 2147483647 w 289"/>
              <a:gd name="T87" fmla="*/ 2147483647 h 35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9"/>
              <a:gd name="T133" fmla="*/ 0 h 351"/>
              <a:gd name="T134" fmla="*/ 289 w 289"/>
              <a:gd name="T135" fmla="*/ 351 h 35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9" h="351">
                <a:moveTo>
                  <a:pt x="112" y="46"/>
                </a:moveTo>
                <a:lnTo>
                  <a:pt x="90" y="65"/>
                </a:lnTo>
                <a:lnTo>
                  <a:pt x="68" y="84"/>
                </a:lnTo>
                <a:lnTo>
                  <a:pt x="48" y="106"/>
                </a:lnTo>
                <a:lnTo>
                  <a:pt x="30" y="130"/>
                </a:lnTo>
                <a:lnTo>
                  <a:pt x="15" y="155"/>
                </a:lnTo>
                <a:lnTo>
                  <a:pt x="5" y="181"/>
                </a:lnTo>
                <a:lnTo>
                  <a:pt x="0" y="210"/>
                </a:lnTo>
                <a:lnTo>
                  <a:pt x="1" y="240"/>
                </a:lnTo>
                <a:lnTo>
                  <a:pt x="3" y="248"/>
                </a:lnTo>
                <a:lnTo>
                  <a:pt x="5" y="256"/>
                </a:lnTo>
                <a:lnTo>
                  <a:pt x="8" y="262"/>
                </a:lnTo>
                <a:lnTo>
                  <a:pt x="12" y="270"/>
                </a:lnTo>
                <a:lnTo>
                  <a:pt x="17" y="276"/>
                </a:lnTo>
                <a:lnTo>
                  <a:pt x="24" y="283"/>
                </a:lnTo>
                <a:lnTo>
                  <a:pt x="29" y="288"/>
                </a:lnTo>
                <a:lnTo>
                  <a:pt x="36" y="292"/>
                </a:lnTo>
                <a:lnTo>
                  <a:pt x="50" y="301"/>
                </a:lnTo>
                <a:lnTo>
                  <a:pt x="64" y="308"/>
                </a:lnTo>
                <a:lnTo>
                  <a:pt x="77" y="315"/>
                </a:lnTo>
                <a:lnTo>
                  <a:pt x="92" y="320"/>
                </a:lnTo>
                <a:lnTo>
                  <a:pt x="107" y="326"/>
                </a:lnTo>
                <a:lnTo>
                  <a:pt x="121" y="330"/>
                </a:lnTo>
                <a:lnTo>
                  <a:pt x="136" y="334"/>
                </a:lnTo>
                <a:lnTo>
                  <a:pt x="151" y="337"/>
                </a:lnTo>
                <a:lnTo>
                  <a:pt x="167" y="341"/>
                </a:lnTo>
                <a:lnTo>
                  <a:pt x="181" y="343"/>
                </a:lnTo>
                <a:lnTo>
                  <a:pt x="197" y="345"/>
                </a:lnTo>
                <a:lnTo>
                  <a:pt x="213" y="347"/>
                </a:lnTo>
                <a:lnTo>
                  <a:pt x="228" y="348"/>
                </a:lnTo>
                <a:lnTo>
                  <a:pt x="243" y="349"/>
                </a:lnTo>
                <a:lnTo>
                  <a:pt x="259" y="350"/>
                </a:lnTo>
                <a:lnTo>
                  <a:pt x="274" y="351"/>
                </a:lnTo>
                <a:lnTo>
                  <a:pt x="279" y="351"/>
                </a:lnTo>
                <a:lnTo>
                  <a:pt x="283" y="349"/>
                </a:lnTo>
                <a:lnTo>
                  <a:pt x="286" y="345"/>
                </a:lnTo>
                <a:lnTo>
                  <a:pt x="289" y="341"/>
                </a:lnTo>
                <a:lnTo>
                  <a:pt x="289" y="335"/>
                </a:lnTo>
                <a:lnTo>
                  <a:pt x="286" y="331"/>
                </a:lnTo>
                <a:lnTo>
                  <a:pt x="282" y="328"/>
                </a:lnTo>
                <a:lnTo>
                  <a:pt x="277" y="326"/>
                </a:lnTo>
                <a:lnTo>
                  <a:pt x="263" y="322"/>
                </a:lnTo>
                <a:lnTo>
                  <a:pt x="250" y="320"/>
                </a:lnTo>
                <a:lnTo>
                  <a:pt x="236" y="317"/>
                </a:lnTo>
                <a:lnTo>
                  <a:pt x="221" y="315"/>
                </a:lnTo>
                <a:lnTo>
                  <a:pt x="208" y="313"/>
                </a:lnTo>
                <a:lnTo>
                  <a:pt x="194" y="311"/>
                </a:lnTo>
                <a:lnTo>
                  <a:pt x="179" y="308"/>
                </a:lnTo>
                <a:lnTo>
                  <a:pt x="166" y="305"/>
                </a:lnTo>
                <a:lnTo>
                  <a:pt x="152" y="303"/>
                </a:lnTo>
                <a:lnTo>
                  <a:pt x="138" y="300"/>
                </a:lnTo>
                <a:lnTo>
                  <a:pt x="125" y="296"/>
                </a:lnTo>
                <a:lnTo>
                  <a:pt x="111" y="292"/>
                </a:lnTo>
                <a:lnTo>
                  <a:pt x="98" y="287"/>
                </a:lnTo>
                <a:lnTo>
                  <a:pt x="85" y="282"/>
                </a:lnTo>
                <a:lnTo>
                  <a:pt x="72" y="276"/>
                </a:lnTo>
                <a:lnTo>
                  <a:pt x="59" y="269"/>
                </a:lnTo>
                <a:lnTo>
                  <a:pt x="49" y="261"/>
                </a:lnTo>
                <a:lnTo>
                  <a:pt x="41" y="252"/>
                </a:lnTo>
                <a:lnTo>
                  <a:pt x="34" y="241"/>
                </a:lnTo>
                <a:lnTo>
                  <a:pt x="31" y="228"/>
                </a:lnTo>
                <a:lnTo>
                  <a:pt x="30" y="215"/>
                </a:lnTo>
                <a:lnTo>
                  <a:pt x="31" y="201"/>
                </a:lnTo>
                <a:lnTo>
                  <a:pt x="34" y="186"/>
                </a:lnTo>
                <a:lnTo>
                  <a:pt x="38" y="174"/>
                </a:lnTo>
                <a:lnTo>
                  <a:pt x="46" y="158"/>
                </a:lnTo>
                <a:lnTo>
                  <a:pt x="54" y="142"/>
                </a:lnTo>
                <a:lnTo>
                  <a:pt x="64" y="128"/>
                </a:lnTo>
                <a:lnTo>
                  <a:pt x="74" y="115"/>
                </a:lnTo>
                <a:lnTo>
                  <a:pt x="85" y="102"/>
                </a:lnTo>
                <a:lnTo>
                  <a:pt x="96" y="89"/>
                </a:lnTo>
                <a:lnTo>
                  <a:pt x="110" y="77"/>
                </a:lnTo>
                <a:lnTo>
                  <a:pt x="124" y="64"/>
                </a:lnTo>
                <a:lnTo>
                  <a:pt x="137" y="53"/>
                </a:lnTo>
                <a:lnTo>
                  <a:pt x="155" y="43"/>
                </a:lnTo>
                <a:lnTo>
                  <a:pt x="175" y="35"/>
                </a:lnTo>
                <a:lnTo>
                  <a:pt x="195" y="26"/>
                </a:lnTo>
                <a:lnTo>
                  <a:pt x="213" y="19"/>
                </a:lnTo>
                <a:lnTo>
                  <a:pt x="228" y="12"/>
                </a:lnTo>
                <a:lnTo>
                  <a:pt x="237" y="6"/>
                </a:lnTo>
                <a:lnTo>
                  <a:pt x="240" y="2"/>
                </a:lnTo>
                <a:lnTo>
                  <a:pt x="230" y="0"/>
                </a:lnTo>
                <a:lnTo>
                  <a:pt x="215" y="1"/>
                </a:lnTo>
                <a:lnTo>
                  <a:pt x="198" y="4"/>
                </a:lnTo>
                <a:lnTo>
                  <a:pt x="180" y="9"/>
                </a:lnTo>
                <a:lnTo>
                  <a:pt x="161" y="17"/>
                </a:lnTo>
                <a:lnTo>
                  <a:pt x="144" y="25"/>
                </a:lnTo>
                <a:lnTo>
                  <a:pt x="127" y="35"/>
                </a:lnTo>
                <a:lnTo>
                  <a:pt x="112" y="46"/>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93" name="Freeform 554"/>
          <p:cNvSpPr>
            <a:spLocks/>
          </p:cNvSpPr>
          <p:nvPr/>
        </p:nvSpPr>
        <p:spPr bwMode="auto">
          <a:xfrm>
            <a:off x="5573713" y="3051175"/>
            <a:ext cx="57150" cy="57150"/>
          </a:xfrm>
          <a:custGeom>
            <a:avLst/>
            <a:gdLst>
              <a:gd name="T0" fmla="*/ 2147483647 w 254"/>
              <a:gd name="T1" fmla="*/ 2147483647 h 234"/>
              <a:gd name="T2" fmla="*/ 2147483647 w 254"/>
              <a:gd name="T3" fmla="*/ 2147483647 h 234"/>
              <a:gd name="T4" fmla="*/ 2147483647 w 254"/>
              <a:gd name="T5" fmla="*/ 2147483647 h 234"/>
              <a:gd name="T6" fmla="*/ 2147483647 w 254"/>
              <a:gd name="T7" fmla="*/ 2147483647 h 234"/>
              <a:gd name="T8" fmla="*/ 2147483647 w 254"/>
              <a:gd name="T9" fmla="*/ 2147483647 h 234"/>
              <a:gd name="T10" fmla="*/ 2147483647 w 254"/>
              <a:gd name="T11" fmla="*/ 2147483647 h 234"/>
              <a:gd name="T12" fmla="*/ 2147483647 w 254"/>
              <a:gd name="T13" fmla="*/ 2147483647 h 234"/>
              <a:gd name="T14" fmla="*/ 2147483647 w 254"/>
              <a:gd name="T15" fmla="*/ 2147483647 h 234"/>
              <a:gd name="T16" fmla="*/ 2147483647 w 254"/>
              <a:gd name="T17" fmla="*/ 2147483647 h 234"/>
              <a:gd name="T18" fmla="*/ 2147483647 w 254"/>
              <a:gd name="T19" fmla="*/ 2147483647 h 234"/>
              <a:gd name="T20" fmla="*/ 2147483647 w 254"/>
              <a:gd name="T21" fmla="*/ 2147483647 h 234"/>
              <a:gd name="T22" fmla="*/ 2147483647 w 254"/>
              <a:gd name="T23" fmla="*/ 2147483647 h 234"/>
              <a:gd name="T24" fmla="*/ 2147483647 w 254"/>
              <a:gd name="T25" fmla="*/ 2147483647 h 234"/>
              <a:gd name="T26" fmla="*/ 2147483647 w 254"/>
              <a:gd name="T27" fmla="*/ 2147483647 h 234"/>
              <a:gd name="T28" fmla="*/ 2147483647 w 254"/>
              <a:gd name="T29" fmla="*/ 2147483647 h 234"/>
              <a:gd name="T30" fmla="*/ 2147483647 w 254"/>
              <a:gd name="T31" fmla="*/ 2147483647 h 234"/>
              <a:gd name="T32" fmla="*/ 2147483647 w 254"/>
              <a:gd name="T33" fmla="*/ 2147483647 h 234"/>
              <a:gd name="T34" fmla="*/ 2147483647 w 254"/>
              <a:gd name="T35" fmla="*/ 2147483647 h 234"/>
              <a:gd name="T36" fmla="*/ 2147483647 w 254"/>
              <a:gd name="T37" fmla="*/ 2147483647 h 234"/>
              <a:gd name="T38" fmla="*/ 2147483647 w 254"/>
              <a:gd name="T39" fmla="*/ 2147483647 h 234"/>
              <a:gd name="T40" fmla="*/ 2147483647 w 254"/>
              <a:gd name="T41" fmla="*/ 2147483647 h 234"/>
              <a:gd name="T42" fmla="*/ 2147483647 w 254"/>
              <a:gd name="T43" fmla="*/ 2147483647 h 234"/>
              <a:gd name="T44" fmla="*/ 2147483647 w 254"/>
              <a:gd name="T45" fmla="*/ 2147483647 h 234"/>
              <a:gd name="T46" fmla="*/ 2147483647 w 254"/>
              <a:gd name="T47" fmla="*/ 2147483647 h 234"/>
              <a:gd name="T48" fmla="*/ 2147483647 w 254"/>
              <a:gd name="T49" fmla="*/ 2147483647 h 234"/>
              <a:gd name="T50" fmla="*/ 2147483647 w 254"/>
              <a:gd name="T51" fmla="*/ 2147483647 h 234"/>
              <a:gd name="T52" fmla="*/ 2147483647 w 254"/>
              <a:gd name="T53" fmla="*/ 2147483647 h 234"/>
              <a:gd name="T54" fmla="*/ 2147483647 w 254"/>
              <a:gd name="T55" fmla="*/ 2147483647 h 234"/>
              <a:gd name="T56" fmla="*/ 2147483647 w 254"/>
              <a:gd name="T57" fmla="*/ 2147483647 h 234"/>
              <a:gd name="T58" fmla="*/ 2147483647 w 254"/>
              <a:gd name="T59" fmla="*/ 2147483647 h 234"/>
              <a:gd name="T60" fmla="*/ 2147483647 w 254"/>
              <a:gd name="T61" fmla="*/ 2147483647 h 234"/>
              <a:gd name="T62" fmla="*/ 2147483647 w 254"/>
              <a:gd name="T63" fmla="*/ 2147483647 h 234"/>
              <a:gd name="T64" fmla="*/ 2147483647 w 254"/>
              <a:gd name="T65" fmla="*/ 2147483647 h 234"/>
              <a:gd name="T66" fmla="*/ 2147483647 w 254"/>
              <a:gd name="T67" fmla="*/ 2147483647 h 234"/>
              <a:gd name="T68" fmla="*/ 2147483647 w 254"/>
              <a:gd name="T69" fmla="*/ 2147483647 h 234"/>
              <a:gd name="T70" fmla="*/ 2147483647 w 254"/>
              <a:gd name="T71" fmla="*/ 2147483647 h 234"/>
              <a:gd name="T72" fmla="*/ 2147483647 w 254"/>
              <a:gd name="T73" fmla="*/ 2147483647 h 234"/>
              <a:gd name="T74" fmla="*/ 2147483647 w 254"/>
              <a:gd name="T75" fmla="*/ 2147483647 h 234"/>
              <a:gd name="T76" fmla="*/ 2147483647 w 254"/>
              <a:gd name="T77" fmla="*/ 2147483647 h 234"/>
              <a:gd name="T78" fmla="*/ 2147483647 w 254"/>
              <a:gd name="T79" fmla="*/ 0 h 234"/>
              <a:gd name="T80" fmla="*/ 2147483647 w 254"/>
              <a:gd name="T81" fmla="*/ 0 h 234"/>
              <a:gd name="T82" fmla="*/ 2147483647 w 254"/>
              <a:gd name="T83" fmla="*/ 0 h 234"/>
              <a:gd name="T84" fmla="*/ 2147483647 w 254"/>
              <a:gd name="T85" fmla="*/ 0 h 234"/>
              <a:gd name="T86" fmla="*/ 2147483647 w 254"/>
              <a:gd name="T87" fmla="*/ 2147483647 h 234"/>
              <a:gd name="T88" fmla="*/ 0 w 254"/>
              <a:gd name="T89" fmla="*/ 2147483647 h 234"/>
              <a:gd name="T90" fmla="*/ 2147483647 w 254"/>
              <a:gd name="T91" fmla="*/ 2147483647 h 234"/>
              <a:gd name="T92" fmla="*/ 2147483647 w 254"/>
              <a:gd name="T93" fmla="*/ 2147483647 h 234"/>
              <a:gd name="T94" fmla="*/ 2147483647 w 254"/>
              <a:gd name="T95" fmla="*/ 2147483647 h 234"/>
              <a:gd name="T96" fmla="*/ 2147483647 w 254"/>
              <a:gd name="T97" fmla="*/ 2147483647 h 234"/>
              <a:gd name="T98" fmla="*/ 2147483647 w 254"/>
              <a:gd name="T99" fmla="*/ 2147483647 h 234"/>
              <a:gd name="T100" fmla="*/ 2147483647 w 254"/>
              <a:gd name="T101" fmla="*/ 2147483647 h 234"/>
              <a:gd name="T102" fmla="*/ 2147483647 w 254"/>
              <a:gd name="T103" fmla="*/ 2147483647 h 234"/>
              <a:gd name="T104" fmla="*/ 2147483647 w 254"/>
              <a:gd name="T105" fmla="*/ 2147483647 h 234"/>
              <a:gd name="T106" fmla="*/ 2147483647 w 254"/>
              <a:gd name="T107" fmla="*/ 2147483647 h 234"/>
              <a:gd name="T108" fmla="*/ 2147483647 w 254"/>
              <a:gd name="T109" fmla="*/ 2147483647 h 234"/>
              <a:gd name="T110" fmla="*/ 2147483647 w 254"/>
              <a:gd name="T111" fmla="*/ 2147483647 h 234"/>
              <a:gd name="T112" fmla="*/ 2147483647 w 254"/>
              <a:gd name="T113" fmla="*/ 2147483647 h 234"/>
              <a:gd name="T114" fmla="*/ 2147483647 w 254"/>
              <a:gd name="T115" fmla="*/ 2147483647 h 234"/>
              <a:gd name="T116" fmla="*/ 2147483647 w 254"/>
              <a:gd name="T117" fmla="*/ 2147483647 h 234"/>
              <a:gd name="T118" fmla="*/ 2147483647 w 254"/>
              <a:gd name="T119" fmla="*/ 2147483647 h 234"/>
              <a:gd name="T120" fmla="*/ 2147483647 w 254"/>
              <a:gd name="T121" fmla="*/ 2147483647 h 23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4"/>
              <a:gd name="T184" fmla="*/ 0 h 234"/>
              <a:gd name="T185" fmla="*/ 254 w 254"/>
              <a:gd name="T186" fmla="*/ 234 h 23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4" h="234">
                <a:moveTo>
                  <a:pt x="210" y="71"/>
                </a:moveTo>
                <a:lnTo>
                  <a:pt x="222" y="84"/>
                </a:lnTo>
                <a:lnTo>
                  <a:pt x="229" y="99"/>
                </a:lnTo>
                <a:lnTo>
                  <a:pt x="232" y="115"/>
                </a:lnTo>
                <a:lnTo>
                  <a:pt x="232" y="132"/>
                </a:lnTo>
                <a:lnTo>
                  <a:pt x="230" y="146"/>
                </a:lnTo>
                <a:lnTo>
                  <a:pt x="226" y="158"/>
                </a:lnTo>
                <a:lnTo>
                  <a:pt x="219" y="170"/>
                </a:lnTo>
                <a:lnTo>
                  <a:pt x="211" y="179"/>
                </a:lnTo>
                <a:lnTo>
                  <a:pt x="202" y="190"/>
                </a:lnTo>
                <a:lnTo>
                  <a:pt x="193" y="199"/>
                </a:lnTo>
                <a:lnTo>
                  <a:pt x="183" y="208"/>
                </a:lnTo>
                <a:lnTo>
                  <a:pt x="174" y="218"/>
                </a:lnTo>
                <a:lnTo>
                  <a:pt x="172" y="221"/>
                </a:lnTo>
                <a:lnTo>
                  <a:pt x="172" y="224"/>
                </a:lnTo>
                <a:lnTo>
                  <a:pt x="172" y="227"/>
                </a:lnTo>
                <a:lnTo>
                  <a:pt x="174" y="231"/>
                </a:lnTo>
                <a:lnTo>
                  <a:pt x="177" y="233"/>
                </a:lnTo>
                <a:lnTo>
                  <a:pt x="181" y="234"/>
                </a:lnTo>
                <a:lnTo>
                  <a:pt x="184" y="233"/>
                </a:lnTo>
                <a:lnTo>
                  <a:pt x="187" y="231"/>
                </a:lnTo>
                <a:lnTo>
                  <a:pt x="208" y="217"/>
                </a:lnTo>
                <a:lnTo>
                  <a:pt x="226" y="199"/>
                </a:lnTo>
                <a:lnTo>
                  <a:pt x="240" y="178"/>
                </a:lnTo>
                <a:lnTo>
                  <a:pt x="249" y="155"/>
                </a:lnTo>
                <a:lnTo>
                  <a:pt x="254" y="131"/>
                </a:lnTo>
                <a:lnTo>
                  <a:pt x="251" y="107"/>
                </a:lnTo>
                <a:lnTo>
                  <a:pt x="243" y="84"/>
                </a:lnTo>
                <a:lnTo>
                  <a:pt x="226" y="64"/>
                </a:lnTo>
                <a:lnTo>
                  <a:pt x="214" y="53"/>
                </a:lnTo>
                <a:lnTo>
                  <a:pt x="199" y="45"/>
                </a:lnTo>
                <a:lnTo>
                  <a:pt x="183" y="36"/>
                </a:lnTo>
                <a:lnTo>
                  <a:pt x="165" y="29"/>
                </a:lnTo>
                <a:lnTo>
                  <a:pt x="147" y="21"/>
                </a:lnTo>
                <a:lnTo>
                  <a:pt x="129" y="16"/>
                </a:lnTo>
                <a:lnTo>
                  <a:pt x="111" y="12"/>
                </a:lnTo>
                <a:lnTo>
                  <a:pt x="93" y="7"/>
                </a:lnTo>
                <a:lnTo>
                  <a:pt x="75" y="4"/>
                </a:lnTo>
                <a:lnTo>
                  <a:pt x="59" y="2"/>
                </a:lnTo>
                <a:lnTo>
                  <a:pt x="43" y="0"/>
                </a:lnTo>
                <a:lnTo>
                  <a:pt x="31" y="0"/>
                </a:lnTo>
                <a:lnTo>
                  <a:pt x="19" y="0"/>
                </a:lnTo>
                <a:lnTo>
                  <a:pt x="10" y="0"/>
                </a:lnTo>
                <a:lnTo>
                  <a:pt x="3" y="2"/>
                </a:lnTo>
                <a:lnTo>
                  <a:pt x="0" y="4"/>
                </a:lnTo>
                <a:lnTo>
                  <a:pt x="11" y="6"/>
                </a:lnTo>
                <a:lnTo>
                  <a:pt x="21" y="7"/>
                </a:lnTo>
                <a:lnTo>
                  <a:pt x="34" y="9"/>
                </a:lnTo>
                <a:lnTo>
                  <a:pt x="46" y="12"/>
                </a:lnTo>
                <a:lnTo>
                  <a:pt x="59" y="15"/>
                </a:lnTo>
                <a:lnTo>
                  <a:pt x="74" y="17"/>
                </a:lnTo>
                <a:lnTo>
                  <a:pt x="87" y="20"/>
                </a:lnTo>
                <a:lnTo>
                  <a:pt x="102" y="23"/>
                </a:lnTo>
                <a:lnTo>
                  <a:pt x="116" y="28"/>
                </a:lnTo>
                <a:lnTo>
                  <a:pt x="131" y="32"/>
                </a:lnTo>
                <a:lnTo>
                  <a:pt x="145" y="36"/>
                </a:lnTo>
                <a:lnTo>
                  <a:pt x="159" y="42"/>
                </a:lnTo>
                <a:lnTo>
                  <a:pt x="173" y="48"/>
                </a:lnTo>
                <a:lnTo>
                  <a:pt x="186" y="55"/>
                </a:lnTo>
                <a:lnTo>
                  <a:pt x="199" y="63"/>
                </a:lnTo>
                <a:lnTo>
                  <a:pt x="210" y="71"/>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94" name="Freeform 555"/>
          <p:cNvSpPr>
            <a:spLocks/>
          </p:cNvSpPr>
          <p:nvPr/>
        </p:nvSpPr>
        <p:spPr bwMode="auto">
          <a:xfrm>
            <a:off x="5461000" y="3078163"/>
            <a:ext cx="22225" cy="52387"/>
          </a:xfrm>
          <a:custGeom>
            <a:avLst/>
            <a:gdLst>
              <a:gd name="T0" fmla="*/ 0 w 103"/>
              <a:gd name="T1" fmla="*/ 2147483647 h 221"/>
              <a:gd name="T2" fmla="*/ 0 w 103"/>
              <a:gd name="T3" fmla="*/ 2147483647 h 221"/>
              <a:gd name="T4" fmla="*/ 2147483647 w 103"/>
              <a:gd name="T5" fmla="*/ 2147483647 h 221"/>
              <a:gd name="T6" fmla="*/ 2147483647 w 103"/>
              <a:gd name="T7" fmla="*/ 2147483647 h 221"/>
              <a:gd name="T8" fmla="*/ 2147483647 w 103"/>
              <a:gd name="T9" fmla="*/ 2147483647 h 221"/>
              <a:gd name="T10" fmla="*/ 2147483647 w 103"/>
              <a:gd name="T11" fmla="*/ 2147483647 h 221"/>
              <a:gd name="T12" fmla="*/ 2147483647 w 103"/>
              <a:gd name="T13" fmla="*/ 2147483647 h 221"/>
              <a:gd name="T14" fmla="*/ 2147483647 w 103"/>
              <a:gd name="T15" fmla="*/ 2147483647 h 221"/>
              <a:gd name="T16" fmla="*/ 2147483647 w 103"/>
              <a:gd name="T17" fmla="*/ 2147483647 h 221"/>
              <a:gd name="T18" fmla="*/ 2147483647 w 103"/>
              <a:gd name="T19" fmla="*/ 2147483647 h 221"/>
              <a:gd name="T20" fmla="*/ 2147483647 w 103"/>
              <a:gd name="T21" fmla="*/ 2147483647 h 221"/>
              <a:gd name="T22" fmla="*/ 2147483647 w 103"/>
              <a:gd name="T23" fmla="*/ 2147483647 h 221"/>
              <a:gd name="T24" fmla="*/ 2147483647 w 103"/>
              <a:gd name="T25" fmla="*/ 2147483647 h 221"/>
              <a:gd name="T26" fmla="*/ 2147483647 w 103"/>
              <a:gd name="T27" fmla="*/ 2147483647 h 221"/>
              <a:gd name="T28" fmla="*/ 2147483647 w 103"/>
              <a:gd name="T29" fmla="*/ 2147483647 h 221"/>
              <a:gd name="T30" fmla="*/ 2147483647 w 103"/>
              <a:gd name="T31" fmla="*/ 2147483647 h 221"/>
              <a:gd name="T32" fmla="*/ 2147483647 w 103"/>
              <a:gd name="T33" fmla="*/ 2147483647 h 221"/>
              <a:gd name="T34" fmla="*/ 2147483647 w 103"/>
              <a:gd name="T35" fmla="*/ 2147483647 h 221"/>
              <a:gd name="T36" fmla="*/ 2147483647 w 103"/>
              <a:gd name="T37" fmla="*/ 2147483647 h 221"/>
              <a:gd name="T38" fmla="*/ 2147483647 w 103"/>
              <a:gd name="T39" fmla="*/ 2147483647 h 221"/>
              <a:gd name="T40" fmla="*/ 2147483647 w 103"/>
              <a:gd name="T41" fmla="*/ 2147483647 h 221"/>
              <a:gd name="T42" fmla="*/ 2147483647 w 103"/>
              <a:gd name="T43" fmla="*/ 2147483647 h 221"/>
              <a:gd name="T44" fmla="*/ 2147483647 w 103"/>
              <a:gd name="T45" fmla="*/ 2147483647 h 221"/>
              <a:gd name="T46" fmla="*/ 2147483647 w 103"/>
              <a:gd name="T47" fmla="*/ 2147483647 h 221"/>
              <a:gd name="T48" fmla="*/ 2147483647 w 103"/>
              <a:gd name="T49" fmla="*/ 2147483647 h 221"/>
              <a:gd name="T50" fmla="*/ 2147483647 w 103"/>
              <a:gd name="T51" fmla="*/ 2147483647 h 221"/>
              <a:gd name="T52" fmla="*/ 2147483647 w 103"/>
              <a:gd name="T53" fmla="*/ 2147483647 h 221"/>
              <a:gd name="T54" fmla="*/ 2147483647 w 103"/>
              <a:gd name="T55" fmla="*/ 2147483647 h 221"/>
              <a:gd name="T56" fmla="*/ 2147483647 w 103"/>
              <a:gd name="T57" fmla="*/ 2147483647 h 221"/>
              <a:gd name="T58" fmla="*/ 2147483647 w 103"/>
              <a:gd name="T59" fmla="*/ 2147483647 h 221"/>
              <a:gd name="T60" fmla="*/ 2147483647 w 103"/>
              <a:gd name="T61" fmla="*/ 2147483647 h 221"/>
              <a:gd name="T62" fmla="*/ 2147483647 w 103"/>
              <a:gd name="T63" fmla="*/ 2147483647 h 221"/>
              <a:gd name="T64" fmla="*/ 2147483647 w 103"/>
              <a:gd name="T65" fmla="*/ 2147483647 h 221"/>
              <a:gd name="T66" fmla="*/ 2147483647 w 103"/>
              <a:gd name="T67" fmla="*/ 0 h 221"/>
              <a:gd name="T68" fmla="*/ 2147483647 w 103"/>
              <a:gd name="T69" fmla="*/ 2147483647 h 221"/>
              <a:gd name="T70" fmla="*/ 2147483647 w 103"/>
              <a:gd name="T71" fmla="*/ 2147483647 h 221"/>
              <a:gd name="T72" fmla="*/ 2147483647 w 103"/>
              <a:gd name="T73" fmla="*/ 2147483647 h 221"/>
              <a:gd name="T74" fmla="*/ 2147483647 w 103"/>
              <a:gd name="T75" fmla="*/ 2147483647 h 221"/>
              <a:gd name="T76" fmla="*/ 2147483647 w 103"/>
              <a:gd name="T77" fmla="*/ 2147483647 h 221"/>
              <a:gd name="T78" fmla="*/ 2147483647 w 103"/>
              <a:gd name="T79" fmla="*/ 2147483647 h 221"/>
              <a:gd name="T80" fmla="*/ 0 w 103"/>
              <a:gd name="T81" fmla="*/ 2147483647 h 2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
              <a:gd name="T124" fmla="*/ 0 h 221"/>
              <a:gd name="T125" fmla="*/ 103 w 103"/>
              <a:gd name="T126" fmla="*/ 221 h 2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 h="221">
                <a:moveTo>
                  <a:pt x="0" y="121"/>
                </a:moveTo>
                <a:lnTo>
                  <a:pt x="0" y="139"/>
                </a:lnTo>
                <a:lnTo>
                  <a:pt x="4" y="156"/>
                </a:lnTo>
                <a:lnTo>
                  <a:pt x="12" y="172"/>
                </a:lnTo>
                <a:lnTo>
                  <a:pt x="22" y="186"/>
                </a:lnTo>
                <a:lnTo>
                  <a:pt x="35" y="197"/>
                </a:lnTo>
                <a:lnTo>
                  <a:pt x="50" y="208"/>
                </a:lnTo>
                <a:lnTo>
                  <a:pt x="66" y="216"/>
                </a:lnTo>
                <a:lnTo>
                  <a:pt x="83" y="220"/>
                </a:lnTo>
                <a:lnTo>
                  <a:pt x="89" y="221"/>
                </a:lnTo>
                <a:lnTo>
                  <a:pt x="94" y="219"/>
                </a:lnTo>
                <a:lnTo>
                  <a:pt x="98" y="216"/>
                </a:lnTo>
                <a:lnTo>
                  <a:pt x="100" y="211"/>
                </a:lnTo>
                <a:lnTo>
                  <a:pt x="100" y="206"/>
                </a:lnTo>
                <a:lnTo>
                  <a:pt x="99" y="201"/>
                </a:lnTo>
                <a:lnTo>
                  <a:pt x="96" y="196"/>
                </a:lnTo>
                <a:lnTo>
                  <a:pt x="91" y="194"/>
                </a:lnTo>
                <a:lnTo>
                  <a:pt x="74" y="188"/>
                </a:lnTo>
                <a:lnTo>
                  <a:pt x="58" y="179"/>
                </a:lnTo>
                <a:lnTo>
                  <a:pt x="45" y="168"/>
                </a:lnTo>
                <a:lnTo>
                  <a:pt x="36" y="155"/>
                </a:lnTo>
                <a:lnTo>
                  <a:pt x="30" y="139"/>
                </a:lnTo>
                <a:lnTo>
                  <a:pt x="27" y="122"/>
                </a:lnTo>
                <a:lnTo>
                  <a:pt x="27" y="103"/>
                </a:lnTo>
                <a:lnTo>
                  <a:pt x="32" y="84"/>
                </a:lnTo>
                <a:lnTo>
                  <a:pt x="38" y="70"/>
                </a:lnTo>
                <a:lnTo>
                  <a:pt x="46" y="57"/>
                </a:lnTo>
                <a:lnTo>
                  <a:pt x="56" y="46"/>
                </a:lnTo>
                <a:lnTo>
                  <a:pt x="66" y="35"/>
                </a:lnTo>
                <a:lnTo>
                  <a:pt x="76" y="25"/>
                </a:lnTo>
                <a:lnTo>
                  <a:pt x="86" y="17"/>
                </a:lnTo>
                <a:lnTo>
                  <a:pt x="96" y="8"/>
                </a:lnTo>
                <a:lnTo>
                  <a:pt x="103" y="1"/>
                </a:lnTo>
                <a:lnTo>
                  <a:pt x="96" y="0"/>
                </a:lnTo>
                <a:lnTo>
                  <a:pt x="84" y="5"/>
                </a:lnTo>
                <a:lnTo>
                  <a:pt x="69" y="17"/>
                </a:lnTo>
                <a:lnTo>
                  <a:pt x="51" y="33"/>
                </a:lnTo>
                <a:lnTo>
                  <a:pt x="34" y="53"/>
                </a:lnTo>
                <a:lnTo>
                  <a:pt x="18" y="75"/>
                </a:lnTo>
                <a:lnTo>
                  <a:pt x="7" y="98"/>
                </a:lnTo>
                <a:lnTo>
                  <a:pt x="0" y="121"/>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95" name="Freeform 556"/>
          <p:cNvSpPr>
            <a:spLocks/>
          </p:cNvSpPr>
          <p:nvPr/>
        </p:nvSpPr>
        <p:spPr bwMode="auto">
          <a:xfrm>
            <a:off x="5619750" y="3048000"/>
            <a:ext cx="49213" cy="69850"/>
          </a:xfrm>
          <a:custGeom>
            <a:avLst/>
            <a:gdLst>
              <a:gd name="T0" fmla="*/ 2147483647 w 221"/>
              <a:gd name="T1" fmla="*/ 2147483647 h 288"/>
              <a:gd name="T2" fmla="*/ 2147483647 w 221"/>
              <a:gd name="T3" fmla="*/ 2147483647 h 288"/>
              <a:gd name="T4" fmla="*/ 2147483647 w 221"/>
              <a:gd name="T5" fmla="*/ 2147483647 h 288"/>
              <a:gd name="T6" fmla="*/ 2147483647 w 221"/>
              <a:gd name="T7" fmla="*/ 2147483647 h 288"/>
              <a:gd name="T8" fmla="*/ 2147483647 w 221"/>
              <a:gd name="T9" fmla="*/ 2147483647 h 288"/>
              <a:gd name="T10" fmla="*/ 2147483647 w 221"/>
              <a:gd name="T11" fmla="*/ 2147483647 h 288"/>
              <a:gd name="T12" fmla="*/ 2147483647 w 221"/>
              <a:gd name="T13" fmla="*/ 2147483647 h 288"/>
              <a:gd name="T14" fmla="*/ 2147483647 w 221"/>
              <a:gd name="T15" fmla="*/ 2147483647 h 288"/>
              <a:gd name="T16" fmla="*/ 2147483647 w 221"/>
              <a:gd name="T17" fmla="*/ 2147483647 h 288"/>
              <a:gd name="T18" fmla="*/ 2147483647 w 221"/>
              <a:gd name="T19" fmla="*/ 2147483647 h 288"/>
              <a:gd name="T20" fmla="*/ 2147483647 w 221"/>
              <a:gd name="T21" fmla="*/ 2147483647 h 288"/>
              <a:gd name="T22" fmla="*/ 2147483647 w 221"/>
              <a:gd name="T23" fmla="*/ 2147483647 h 288"/>
              <a:gd name="T24" fmla="*/ 2147483647 w 221"/>
              <a:gd name="T25" fmla="*/ 2147483647 h 288"/>
              <a:gd name="T26" fmla="*/ 2147483647 w 221"/>
              <a:gd name="T27" fmla="*/ 2147483647 h 288"/>
              <a:gd name="T28" fmla="*/ 2147483647 w 221"/>
              <a:gd name="T29" fmla="*/ 2147483647 h 288"/>
              <a:gd name="T30" fmla="*/ 2147483647 w 221"/>
              <a:gd name="T31" fmla="*/ 2147483647 h 288"/>
              <a:gd name="T32" fmla="*/ 2147483647 w 221"/>
              <a:gd name="T33" fmla="*/ 2147483647 h 288"/>
              <a:gd name="T34" fmla="*/ 2147483647 w 221"/>
              <a:gd name="T35" fmla="*/ 2147483647 h 288"/>
              <a:gd name="T36" fmla="*/ 2147483647 w 221"/>
              <a:gd name="T37" fmla="*/ 2147483647 h 288"/>
              <a:gd name="T38" fmla="*/ 2147483647 w 221"/>
              <a:gd name="T39" fmla="*/ 2147483647 h 288"/>
              <a:gd name="T40" fmla="*/ 2147483647 w 221"/>
              <a:gd name="T41" fmla="*/ 2147483647 h 288"/>
              <a:gd name="T42" fmla="*/ 2147483647 w 221"/>
              <a:gd name="T43" fmla="*/ 2147483647 h 288"/>
              <a:gd name="T44" fmla="*/ 2147483647 w 221"/>
              <a:gd name="T45" fmla="*/ 2147483647 h 288"/>
              <a:gd name="T46" fmla="*/ 2147483647 w 221"/>
              <a:gd name="T47" fmla="*/ 2147483647 h 288"/>
              <a:gd name="T48" fmla="*/ 2147483647 w 221"/>
              <a:gd name="T49" fmla="*/ 2147483647 h 288"/>
              <a:gd name="T50" fmla="*/ 2147483647 w 221"/>
              <a:gd name="T51" fmla="*/ 2147483647 h 288"/>
              <a:gd name="T52" fmla="*/ 2147483647 w 221"/>
              <a:gd name="T53" fmla="*/ 2147483647 h 288"/>
              <a:gd name="T54" fmla="*/ 2147483647 w 221"/>
              <a:gd name="T55" fmla="*/ 2147483647 h 288"/>
              <a:gd name="T56" fmla="*/ 2147483647 w 221"/>
              <a:gd name="T57" fmla="*/ 2147483647 h 288"/>
              <a:gd name="T58" fmla="*/ 2147483647 w 221"/>
              <a:gd name="T59" fmla="*/ 2147483647 h 288"/>
              <a:gd name="T60" fmla="*/ 2147483647 w 221"/>
              <a:gd name="T61" fmla="*/ 2147483647 h 288"/>
              <a:gd name="T62" fmla="*/ 2147483647 w 221"/>
              <a:gd name="T63" fmla="*/ 2147483647 h 288"/>
              <a:gd name="T64" fmla="*/ 2147483647 w 221"/>
              <a:gd name="T65" fmla="*/ 2147483647 h 288"/>
              <a:gd name="T66" fmla="*/ 2147483647 w 221"/>
              <a:gd name="T67" fmla="*/ 2147483647 h 288"/>
              <a:gd name="T68" fmla="*/ 2147483647 w 221"/>
              <a:gd name="T69" fmla="*/ 2147483647 h 288"/>
              <a:gd name="T70" fmla="*/ 2147483647 w 221"/>
              <a:gd name="T71" fmla="*/ 2147483647 h 288"/>
              <a:gd name="T72" fmla="*/ 2147483647 w 221"/>
              <a:gd name="T73" fmla="*/ 2147483647 h 288"/>
              <a:gd name="T74" fmla="*/ 2147483647 w 221"/>
              <a:gd name="T75" fmla="*/ 2147483647 h 2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1"/>
              <a:gd name="T115" fmla="*/ 0 h 288"/>
              <a:gd name="T116" fmla="*/ 221 w 221"/>
              <a:gd name="T117" fmla="*/ 288 h 2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1" h="288">
                <a:moveTo>
                  <a:pt x="179" y="108"/>
                </a:moveTo>
                <a:lnTo>
                  <a:pt x="186" y="115"/>
                </a:lnTo>
                <a:lnTo>
                  <a:pt x="193" y="124"/>
                </a:lnTo>
                <a:lnTo>
                  <a:pt x="197" y="133"/>
                </a:lnTo>
                <a:lnTo>
                  <a:pt x="201" y="143"/>
                </a:lnTo>
                <a:lnTo>
                  <a:pt x="202" y="153"/>
                </a:lnTo>
                <a:lnTo>
                  <a:pt x="202" y="163"/>
                </a:lnTo>
                <a:lnTo>
                  <a:pt x="199" y="174"/>
                </a:lnTo>
                <a:lnTo>
                  <a:pt x="195" y="184"/>
                </a:lnTo>
                <a:lnTo>
                  <a:pt x="187" y="194"/>
                </a:lnTo>
                <a:lnTo>
                  <a:pt x="179" y="204"/>
                </a:lnTo>
                <a:lnTo>
                  <a:pt x="170" y="212"/>
                </a:lnTo>
                <a:lnTo>
                  <a:pt x="159" y="221"/>
                </a:lnTo>
                <a:lnTo>
                  <a:pt x="150" y="229"/>
                </a:lnTo>
                <a:lnTo>
                  <a:pt x="139" y="237"/>
                </a:lnTo>
                <a:lnTo>
                  <a:pt x="129" y="246"/>
                </a:lnTo>
                <a:lnTo>
                  <a:pt x="119" y="255"/>
                </a:lnTo>
                <a:lnTo>
                  <a:pt x="116" y="258"/>
                </a:lnTo>
                <a:lnTo>
                  <a:pt x="114" y="263"/>
                </a:lnTo>
                <a:lnTo>
                  <a:pt x="112" y="267"/>
                </a:lnTo>
                <a:lnTo>
                  <a:pt x="110" y="271"/>
                </a:lnTo>
                <a:lnTo>
                  <a:pt x="109" y="276"/>
                </a:lnTo>
                <a:lnTo>
                  <a:pt x="109" y="280"/>
                </a:lnTo>
                <a:lnTo>
                  <a:pt x="110" y="284"/>
                </a:lnTo>
                <a:lnTo>
                  <a:pt x="113" y="287"/>
                </a:lnTo>
                <a:lnTo>
                  <a:pt x="117" y="288"/>
                </a:lnTo>
                <a:lnTo>
                  <a:pt x="121" y="288"/>
                </a:lnTo>
                <a:lnTo>
                  <a:pt x="125" y="287"/>
                </a:lnTo>
                <a:lnTo>
                  <a:pt x="129" y="284"/>
                </a:lnTo>
                <a:lnTo>
                  <a:pt x="139" y="272"/>
                </a:lnTo>
                <a:lnTo>
                  <a:pt x="151" y="261"/>
                </a:lnTo>
                <a:lnTo>
                  <a:pt x="162" y="250"/>
                </a:lnTo>
                <a:lnTo>
                  <a:pt x="175" y="239"/>
                </a:lnTo>
                <a:lnTo>
                  <a:pt x="186" y="229"/>
                </a:lnTo>
                <a:lnTo>
                  <a:pt x="197" y="217"/>
                </a:lnTo>
                <a:lnTo>
                  <a:pt x="207" y="204"/>
                </a:lnTo>
                <a:lnTo>
                  <a:pt x="215" y="190"/>
                </a:lnTo>
                <a:lnTo>
                  <a:pt x="220" y="174"/>
                </a:lnTo>
                <a:lnTo>
                  <a:pt x="221" y="158"/>
                </a:lnTo>
                <a:lnTo>
                  <a:pt x="218" y="142"/>
                </a:lnTo>
                <a:lnTo>
                  <a:pt x="213" y="127"/>
                </a:lnTo>
                <a:lnTo>
                  <a:pt x="204" y="112"/>
                </a:lnTo>
                <a:lnTo>
                  <a:pt x="194" y="99"/>
                </a:lnTo>
                <a:lnTo>
                  <a:pt x="181" y="87"/>
                </a:lnTo>
                <a:lnTo>
                  <a:pt x="169" y="77"/>
                </a:lnTo>
                <a:lnTo>
                  <a:pt x="159" y="69"/>
                </a:lnTo>
                <a:lnTo>
                  <a:pt x="149" y="63"/>
                </a:lnTo>
                <a:lnTo>
                  <a:pt x="137" y="55"/>
                </a:lnTo>
                <a:lnTo>
                  <a:pt x="125" y="48"/>
                </a:lnTo>
                <a:lnTo>
                  <a:pt x="114" y="40"/>
                </a:lnTo>
                <a:lnTo>
                  <a:pt x="101" y="33"/>
                </a:lnTo>
                <a:lnTo>
                  <a:pt x="89" y="27"/>
                </a:lnTo>
                <a:lnTo>
                  <a:pt x="77" y="20"/>
                </a:lnTo>
                <a:lnTo>
                  <a:pt x="66" y="15"/>
                </a:lnTo>
                <a:lnTo>
                  <a:pt x="54" y="9"/>
                </a:lnTo>
                <a:lnTo>
                  <a:pt x="42" y="6"/>
                </a:lnTo>
                <a:lnTo>
                  <a:pt x="32" y="3"/>
                </a:lnTo>
                <a:lnTo>
                  <a:pt x="22" y="1"/>
                </a:lnTo>
                <a:lnTo>
                  <a:pt x="14" y="0"/>
                </a:lnTo>
                <a:lnTo>
                  <a:pt x="7" y="1"/>
                </a:lnTo>
                <a:lnTo>
                  <a:pt x="0" y="3"/>
                </a:lnTo>
                <a:lnTo>
                  <a:pt x="8" y="5"/>
                </a:lnTo>
                <a:lnTo>
                  <a:pt x="16" y="8"/>
                </a:lnTo>
                <a:lnTo>
                  <a:pt x="26" y="13"/>
                </a:lnTo>
                <a:lnTo>
                  <a:pt x="35" y="17"/>
                </a:lnTo>
                <a:lnTo>
                  <a:pt x="47" y="22"/>
                </a:lnTo>
                <a:lnTo>
                  <a:pt x="58" y="28"/>
                </a:lnTo>
                <a:lnTo>
                  <a:pt x="71" y="34"/>
                </a:lnTo>
                <a:lnTo>
                  <a:pt x="83" y="40"/>
                </a:lnTo>
                <a:lnTo>
                  <a:pt x="96" y="48"/>
                </a:lnTo>
                <a:lnTo>
                  <a:pt x="109" y="55"/>
                </a:lnTo>
                <a:lnTo>
                  <a:pt x="121" y="64"/>
                </a:lnTo>
                <a:lnTo>
                  <a:pt x="134" y="72"/>
                </a:lnTo>
                <a:lnTo>
                  <a:pt x="146" y="81"/>
                </a:lnTo>
                <a:lnTo>
                  <a:pt x="158" y="90"/>
                </a:lnTo>
                <a:lnTo>
                  <a:pt x="169" y="98"/>
                </a:lnTo>
                <a:lnTo>
                  <a:pt x="179" y="108"/>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96" name="Freeform 557"/>
          <p:cNvSpPr>
            <a:spLocks/>
          </p:cNvSpPr>
          <p:nvPr/>
        </p:nvSpPr>
        <p:spPr bwMode="auto">
          <a:xfrm>
            <a:off x="5567363" y="3128963"/>
            <a:ext cx="15875" cy="42862"/>
          </a:xfrm>
          <a:custGeom>
            <a:avLst/>
            <a:gdLst>
              <a:gd name="T0" fmla="*/ 2147483647 w 74"/>
              <a:gd name="T1" fmla="*/ 2147483647 h 174"/>
              <a:gd name="T2" fmla="*/ 2147483647 w 74"/>
              <a:gd name="T3" fmla="*/ 2147483647 h 174"/>
              <a:gd name="T4" fmla="*/ 2147483647 w 74"/>
              <a:gd name="T5" fmla="*/ 2147483647 h 174"/>
              <a:gd name="T6" fmla="*/ 2147483647 w 74"/>
              <a:gd name="T7" fmla="*/ 2147483647 h 174"/>
              <a:gd name="T8" fmla="*/ 2147483647 w 74"/>
              <a:gd name="T9" fmla="*/ 0 h 174"/>
              <a:gd name="T10" fmla="*/ 2147483647 w 74"/>
              <a:gd name="T11" fmla="*/ 2147483647 h 174"/>
              <a:gd name="T12" fmla="*/ 2147483647 w 74"/>
              <a:gd name="T13" fmla="*/ 2147483647 h 174"/>
              <a:gd name="T14" fmla="*/ 0 w 74"/>
              <a:gd name="T15" fmla="*/ 2147483647 h 174"/>
              <a:gd name="T16" fmla="*/ 0 w 74"/>
              <a:gd name="T17" fmla="*/ 2147483647 h 174"/>
              <a:gd name="T18" fmla="*/ 2147483647 w 74"/>
              <a:gd name="T19" fmla="*/ 2147483647 h 174"/>
              <a:gd name="T20" fmla="*/ 2147483647 w 74"/>
              <a:gd name="T21" fmla="*/ 2147483647 h 174"/>
              <a:gd name="T22" fmla="*/ 2147483647 w 74"/>
              <a:gd name="T23" fmla="*/ 2147483647 h 174"/>
              <a:gd name="T24" fmla="*/ 2147483647 w 74"/>
              <a:gd name="T25" fmla="*/ 2147483647 h 174"/>
              <a:gd name="T26" fmla="*/ 2147483647 w 74"/>
              <a:gd name="T27" fmla="*/ 2147483647 h 174"/>
              <a:gd name="T28" fmla="*/ 2147483647 w 74"/>
              <a:gd name="T29" fmla="*/ 2147483647 h 174"/>
              <a:gd name="T30" fmla="*/ 2147483647 w 74"/>
              <a:gd name="T31" fmla="*/ 2147483647 h 174"/>
              <a:gd name="T32" fmla="*/ 2147483647 w 74"/>
              <a:gd name="T33" fmla="*/ 2147483647 h 174"/>
              <a:gd name="T34" fmla="*/ 2147483647 w 74"/>
              <a:gd name="T35" fmla="*/ 2147483647 h 174"/>
              <a:gd name="T36" fmla="*/ 2147483647 w 74"/>
              <a:gd name="T37" fmla="*/ 2147483647 h 174"/>
              <a:gd name="T38" fmla="*/ 2147483647 w 74"/>
              <a:gd name="T39" fmla="*/ 2147483647 h 174"/>
              <a:gd name="T40" fmla="*/ 2147483647 w 74"/>
              <a:gd name="T41" fmla="*/ 2147483647 h 174"/>
              <a:gd name="T42" fmla="*/ 2147483647 w 74"/>
              <a:gd name="T43" fmla="*/ 2147483647 h 174"/>
              <a:gd name="T44" fmla="*/ 2147483647 w 74"/>
              <a:gd name="T45" fmla="*/ 2147483647 h 174"/>
              <a:gd name="T46" fmla="*/ 2147483647 w 74"/>
              <a:gd name="T47" fmla="*/ 2147483647 h 174"/>
              <a:gd name="T48" fmla="*/ 2147483647 w 74"/>
              <a:gd name="T49" fmla="*/ 2147483647 h 1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174"/>
              <a:gd name="T77" fmla="*/ 74 w 74"/>
              <a:gd name="T78" fmla="*/ 174 h 1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174">
                <a:moveTo>
                  <a:pt x="28" y="12"/>
                </a:moveTo>
                <a:lnTo>
                  <a:pt x="26" y="7"/>
                </a:lnTo>
                <a:lnTo>
                  <a:pt x="23" y="3"/>
                </a:lnTo>
                <a:lnTo>
                  <a:pt x="17" y="1"/>
                </a:lnTo>
                <a:lnTo>
                  <a:pt x="12" y="0"/>
                </a:lnTo>
                <a:lnTo>
                  <a:pt x="7" y="2"/>
                </a:lnTo>
                <a:lnTo>
                  <a:pt x="3" y="5"/>
                </a:lnTo>
                <a:lnTo>
                  <a:pt x="0" y="10"/>
                </a:lnTo>
                <a:lnTo>
                  <a:pt x="0" y="16"/>
                </a:lnTo>
                <a:lnTo>
                  <a:pt x="5" y="39"/>
                </a:lnTo>
                <a:lnTo>
                  <a:pt x="13" y="66"/>
                </a:lnTo>
                <a:lnTo>
                  <a:pt x="24" y="92"/>
                </a:lnTo>
                <a:lnTo>
                  <a:pt x="36" y="118"/>
                </a:lnTo>
                <a:lnTo>
                  <a:pt x="49" y="141"/>
                </a:lnTo>
                <a:lnTo>
                  <a:pt x="61" y="159"/>
                </a:lnTo>
                <a:lnTo>
                  <a:pt x="69" y="171"/>
                </a:lnTo>
                <a:lnTo>
                  <a:pt x="74" y="174"/>
                </a:lnTo>
                <a:lnTo>
                  <a:pt x="72" y="162"/>
                </a:lnTo>
                <a:lnTo>
                  <a:pt x="67" y="147"/>
                </a:lnTo>
                <a:lnTo>
                  <a:pt x="61" y="128"/>
                </a:lnTo>
                <a:lnTo>
                  <a:pt x="53" y="105"/>
                </a:lnTo>
                <a:lnTo>
                  <a:pt x="46" y="82"/>
                </a:lnTo>
                <a:lnTo>
                  <a:pt x="38" y="58"/>
                </a:lnTo>
                <a:lnTo>
                  <a:pt x="32" y="35"/>
                </a:lnTo>
                <a:lnTo>
                  <a:pt x="28" y="1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97" name="Freeform 558"/>
          <p:cNvSpPr>
            <a:spLocks/>
          </p:cNvSpPr>
          <p:nvPr/>
        </p:nvSpPr>
        <p:spPr bwMode="auto">
          <a:xfrm>
            <a:off x="5559425" y="3106738"/>
            <a:ext cx="9525" cy="20637"/>
          </a:xfrm>
          <a:custGeom>
            <a:avLst/>
            <a:gdLst>
              <a:gd name="T0" fmla="*/ 2147483647 w 39"/>
              <a:gd name="T1" fmla="*/ 2147483647 h 87"/>
              <a:gd name="T2" fmla="*/ 2147483647 w 39"/>
              <a:gd name="T3" fmla="*/ 2147483647 h 87"/>
              <a:gd name="T4" fmla="*/ 2147483647 w 39"/>
              <a:gd name="T5" fmla="*/ 2147483647 h 87"/>
              <a:gd name="T6" fmla="*/ 2147483647 w 39"/>
              <a:gd name="T7" fmla="*/ 0 h 87"/>
              <a:gd name="T8" fmla="*/ 2147483647 w 39"/>
              <a:gd name="T9" fmla="*/ 0 h 87"/>
              <a:gd name="T10" fmla="*/ 2147483647 w 39"/>
              <a:gd name="T11" fmla="*/ 2147483647 h 87"/>
              <a:gd name="T12" fmla="*/ 2147483647 w 39"/>
              <a:gd name="T13" fmla="*/ 2147483647 h 87"/>
              <a:gd name="T14" fmla="*/ 0 w 39"/>
              <a:gd name="T15" fmla="*/ 2147483647 h 87"/>
              <a:gd name="T16" fmla="*/ 0 w 39"/>
              <a:gd name="T17" fmla="*/ 2147483647 h 87"/>
              <a:gd name="T18" fmla="*/ 0 w 39"/>
              <a:gd name="T19" fmla="*/ 2147483647 h 87"/>
              <a:gd name="T20" fmla="*/ 2147483647 w 39"/>
              <a:gd name="T21" fmla="*/ 2147483647 h 87"/>
              <a:gd name="T22" fmla="*/ 2147483647 w 39"/>
              <a:gd name="T23" fmla="*/ 2147483647 h 87"/>
              <a:gd name="T24" fmla="*/ 2147483647 w 39"/>
              <a:gd name="T25" fmla="*/ 2147483647 h 87"/>
              <a:gd name="T26" fmla="*/ 2147483647 w 39"/>
              <a:gd name="T27" fmla="*/ 2147483647 h 87"/>
              <a:gd name="T28" fmla="*/ 2147483647 w 39"/>
              <a:gd name="T29" fmla="*/ 2147483647 h 87"/>
              <a:gd name="T30" fmla="*/ 2147483647 w 39"/>
              <a:gd name="T31" fmla="*/ 2147483647 h 87"/>
              <a:gd name="T32" fmla="*/ 2147483647 w 39"/>
              <a:gd name="T33" fmla="*/ 2147483647 h 87"/>
              <a:gd name="T34" fmla="*/ 2147483647 w 39"/>
              <a:gd name="T35" fmla="*/ 2147483647 h 87"/>
              <a:gd name="T36" fmla="*/ 2147483647 w 39"/>
              <a:gd name="T37" fmla="*/ 2147483647 h 87"/>
              <a:gd name="T38" fmla="*/ 2147483647 w 39"/>
              <a:gd name="T39" fmla="*/ 2147483647 h 87"/>
              <a:gd name="T40" fmla="*/ 2147483647 w 39"/>
              <a:gd name="T41" fmla="*/ 2147483647 h 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87"/>
              <a:gd name="T65" fmla="*/ 39 w 39"/>
              <a:gd name="T66" fmla="*/ 87 h 8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87">
                <a:moveTo>
                  <a:pt x="20" y="9"/>
                </a:moveTo>
                <a:lnTo>
                  <a:pt x="19" y="5"/>
                </a:lnTo>
                <a:lnTo>
                  <a:pt x="16" y="2"/>
                </a:lnTo>
                <a:lnTo>
                  <a:pt x="13" y="0"/>
                </a:lnTo>
                <a:lnTo>
                  <a:pt x="8" y="0"/>
                </a:lnTo>
                <a:lnTo>
                  <a:pt x="5" y="1"/>
                </a:lnTo>
                <a:lnTo>
                  <a:pt x="2" y="3"/>
                </a:lnTo>
                <a:lnTo>
                  <a:pt x="0" y="6"/>
                </a:lnTo>
                <a:lnTo>
                  <a:pt x="0" y="10"/>
                </a:lnTo>
                <a:lnTo>
                  <a:pt x="0" y="22"/>
                </a:lnTo>
                <a:lnTo>
                  <a:pt x="3" y="35"/>
                </a:lnTo>
                <a:lnTo>
                  <a:pt x="7" y="48"/>
                </a:lnTo>
                <a:lnTo>
                  <a:pt x="13" y="60"/>
                </a:lnTo>
                <a:lnTo>
                  <a:pt x="19" y="72"/>
                </a:lnTo>
                <a:lnTo>
                  <a:pt x="25" y="81"/>
                </a:lnTo>
                <a:lnTo>
                  <a:pt x="33" y="86"/>
                </a:lnTo>
                <a:lnTo>
                  <a:pt x="38" y="87"/>
                </a:lnTo>
                <a:lnTo>
                  <a:pt x="39" y="70"/>
                </a:lnTo>
                <a:lnTo>
                  <a:pt x="34" y="50"/>
                </a:lnTo>
                <a:lnTo>
                  <a:pt x="27" y="29"/>
                </a:lnTo>
                <a:lnTo>
                  <a:pt x="20" y="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98" name="Freeform 559"/>
          <p:cNvSpPr>
            <a:spLocks/>
          </p:cNvSpPr>
          <p:nvPr/>
        </p:nvSpPr>
        <p:spPr bwMode="auto">
          <a:xfrm>
            <a:off x="5553075" y="3092450"/>
            <a:ext cx="6350" cy="11113"/>
          </a:xfrm>
          <a:custGeom>
            <a:avLst/>
            <a:gdLst>
              <a:gd name="T0" fmla="*/ 2147483647 w 34"/>
              <a:gd name="T1" fmla="*/ 2147483647 h 51"/>
              <a:gd name="T2" fmla="*/ 2147483647 w 34"/>
              <a:gd name="T3" fmla="*/ 2147483647 h 51"/>
              <a:gd name="T4" fmla="*/ 2147483647 w 34"/>
              <a:gd name="T5" fmla="*/ 2147483647 h 51"/>
              <a:gd name="T6" fmla="*/ 2147483647 w 34"/>
              <a:gd name="T7" fmla="*/ 2147483647 h 51"/>
              <a:gd name="T8" fmla="*/ 2147483647 w 34"/>
              <a:gd name="T9" fmla="*/ 2147483647 h 51"/>
              <a:gd name="T10" fmla="*/ 2147483647 w 34"/>
              <a:gd name="T11" fmla="*/ 2147483647 h 51"/>
              <a:gd name="T12" fmla="*/ 2147483647 w 34"/>
              <a:gd name="T13" fmla="*/ 2147483647 h 51"/>
              <a:gd name="T14" fmla="*/ 2147483647 w 34"/>
              <a:gd name="T15" fmla="*/ 0 h 51"/>
              <a:gd name="T16" fmla="*/ 2147483647 w 34"/>
              <a:gd name="T17" fmla="*/ 0 h 51"/>
              <a:gd name="T18" fmla="*/ 2147483647 w 34"/>
              <a:gd name="T19" fmla="*/ 2147483647 h 51"/>
              <a:gd name="T20" fmla="*/ 2147483647 w 34"/>
              <a:gd name="T21" fmla="*/ 2147483647 h 51"/>
              <a:gd name="T22" fmla="*/ 0 w 34"/>
              <a:gd name="T23" fmla="*/ 2147483647 h 51"/>
              <a:gd name="T24" fmla="*/ 0 w 34"/>
              <a:gd name="T25" fmla="*/ 2147483647 h 51"/>
              <a:gd name="T26" fmla="*/ 2147483647 w 34"/>
              <a:gd name="T27" fmla="*/ 2147483647 h 51"/>
              <a:gd name="T28" fmla="*/ 2147483647 w 34"/>
              <a:gd name="T29" fmla="*/ 2147483647 h 51"/>
              <a:gd name="T30" fmla="*/ 2147483647 w 34"/>
              <a:gd name="T31" fmla="*/ 2147483647 h 51"/>
              <a:gd name="T32" fmla="*/ 2147483647 w 34"/>
              <a:gd name="T33" fmla="*/ 2147483647 h 51"/>
              <a:gd name="T34" fmla="*/ 2147483647 w 34"/>
              <a:gd name="T35" fmla="*/ 2147483647 h 51"/>
              <a:gd name="T36" fmla="*/ 2147483647 w 34"/>
              <a:gd name="T37" fmla="*/ 2147483647 h 51"/>
              <a:gd name="T38" fmla="*/ 2147483647 w 34"/>
              <a:gd name="T39" fmla="*/ 2147483647 h 51"/>
              <a:gd name="T40" fmla="*/ 2147483647 w 34"/>
              <a:gd name="T41" fmla="*/ 2147483647 h 51"/>
              <a:gd name="T42" fmla="*/ 2147483647 w 34"/>
              <a:gd name="T43" fmla="*/ 2147483647 h 51"/>
              <a:gd name="T44" fmla="*/ 2147483647 w 34"/>
              <a:gd name="T45" fmla="*/ 2147483647 h 51"/>
              <a:gd name="T46" fmla="*/ 2147483647 w 34"/>
              <a:gd name="T47" fmla="*/ 2147483647 h 51"/>
              <a:gd name="T48" fmla="*/ 2147483647 w 34"/>
              <a:gd name="T49" fmla="*/ 2147483647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
              <a:gd name="T76" fmla="*/ 0 h 51"/>
              <a:gd name="T77" fmla="*/ 34 w 34"/>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 h="51">
                <a:moveTo>
                  <a:pt x="18" y="7"/>
                </a:moveTo>
                <a:lnTo>
                  <a:pt x="18" y="8"/>
                </a:lnTo>
                <a:lnTo>
                  <a:pt x="17" y="5"/>
                </a:lnTo>
                <a:lnTo>
                  <a:pt x="14" y="1"/>
                </a:lnTo>
                <a:lnTo>
                  <a:pt x="11" y="0"/>
                </a:lnTo>
                <a:lnTo>
                  <a:pt x="7" y="0"/>
                </a:lnTo>
                <a:lnTo>
                  <a:pt x="4" y="1"/>
                </a:lnTo>
                <a:lnTo>
                  <a:pt x="1" y="5"/>
                </a:lnTo>
                <a:lnTo>
                  <a:pt x="0" y="8"/>
                </a:lnTo>
                <a:lnTo>
                  <a:pt x="0" y="11"/>
                </a:lnTo>
                <a:lnTo>
                  <a:pt x="1" y="16"/>
                </a:lnTo>
                <a:lnTo>
                  <a:pt x="4" y="23"/>
                </a:lnTo>
                <a:lnTo>
                  <a:pt x="8" y="30"/>
                </a:lnTo>
                <a:lnTo>
                  <a:pt x="13" y="37"/>
                </a:lnTo>
                <a:lnTo>
                  <a:pt x="18" y="43"/>
                </a:lnTo>
                <a:lnTo>
                  <a:pt x="25" y="47"/>
                </a:lnTo>
                <a:lnTo>
                  <a:pt x="30" y="51"/>
                </a:lnTo>
                <a:lnTo>
                  <a:pt x="34" y="51"/>
                </a:lnTo>
                <a:lnTo>
                  <a:pt x="33" y="40"/>
                </a:lnTo>
                <a:lnTo>
                  <a:pt x="29" y="27"/>
                </a:lnTo>
                <a:lnTo>
                  <a:pt x="23" y="15"/>
                </a:lnTo>
                <a:lnTo>
                  <a:pt x="18" y="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99" name="Freeform 560"/>
          <p:cNvSpPr>
            <a:spLocks/>
          </p:cNvSpPr>
          <p:nvPr/>
        </p:nvSpPr>
        <p:spPr bwMode="auto">
          <a:xfrm>
            <a:off x="5545138" y="3081338"/>
            <a:ext cx="11112" cy="7937"/>
          </a:xfrm>
          <a:custGeom>
            <a:avLst/>
            <a:gdLst>
              <a:gd name="T0" fmla="*/ 2147483647 w 46"/>
              <a:gd name="T1" fmla="*/ 2147483647 h 33"/>
              <a:gd name="T2" fmla="*/ 2147483647 w 46"/>
              <a:gd name="T3" fmla="*/ 2147483647 h 33"/>
              <a:gd name="T4" fmla="*/ 2147483647 w 46"/>
              <a:gd name="T5" fmla="*/ 2147483647 h 33"/>
              <a:gd name="T6" fmla="*/ 2147483647 w 46"/>
              <a:gd name="T7" fmla="*/ 2147483647 h 33"/>
              <a:gd name="T8" fmla="*/ 2147483647 w 46"/>
              <a:gd name="T9" fmla="*/ 2147483647 h 33"/>
              <a:gd name="T10" fmla="*/ 2147483647 w 46"/>
              <a:gd name="T11" fmla="*/ 2147483647 h 33"/>
              <a:gd name="T12" fmla="*/ 2147483647 w 46"/>
              <a:gd name="T13" fmla="*/ 2147483647 h 33"/>
              <a:gd name="T14" fmla="*/ 2147483647 w 46"/>
              <a:gd name="T15" fmla="*/ 0 h 33"/>
              <a:gd name="T16" fmla="*/ 2147483647 w 46"/>
              <a:gd name="T17" fmla="*/ 0 h 33"/>
              <a:gd name="T18" fmla="*/ 2147483647 w 46"/>
              <a:gd name="T19" fmla="*/ 0 h 33"/>
              <a:gd name="T20" fmla="*/ 2147483647 w 46"/>
              <a:gd name="T21" fmla="*/ 2147483647 h 33"/>
              <a:gd name="T22" fmla="*/ 2147483647 w 46"/>
              <a:gd name="T23" fmla="*/ 2147483647 h 33"/>
              <a:gd name="T24" fmla="*/ 2147483647 w 46"/>
              <a:gd name="T25" fmla="*/ 2147483647 h 33"/>
              <a:gd name="T26" fmla="*/ 2147483647 w 46"/>
              <a:gd name="T27" fmla="*/ 2147483647 h 33"/>
              <a:gd name="T28" fmla="*/ 2147483647 w 46"/>
              <a:gd name="T29" fmla="*/ 2147483647 h 33"/>
              <a:gd name="T30" fmla="*/ 0 w 46"/>
              <a:gd name="T31" fmla="*/ 2147483647 h 33"/>
              <a:gd name="T32" fmla="*/ 0 w 46"/>
              <a:gd name="T33" fmla="*/ 2147483647 h 33"/>
              <a:gd name="T34" fmla="*/ 2147483647 w 46"/>
              <a:gd name="T35" fmla="*/ 2147483647 h 33"/>
              <a:gd name="T36" fmla="*/ 2147483647 w 46"/>
              <a:gd name="T37" fmla="*/ 2147483647 h 33"/>
              <a:gd name="T38" fmla="*/ 2147483647 w 46"/>
              <a:gd name="T39" fmla="*/ 2147483647 h 33"/>
              <a:gd name="T40" fmla="*/ 2147483647 w 46"/>
              <a:gd name="T41" fmla="*/ 2147483647 h 33"/>
              <a:gd name="T42" fmla="*/ 2147483647 w 46"/>
              <a:gd name="T43" fmla="*/ 2147483647 h 33"/>
              <a:gd name="T44" fmla="*/ 2147483647 w 46"/>
              <a:gd name="T45" fmla="*/ 2147483647 h 33"/>
              <a:gd name="T46" fmla="*/ 2147483647 w 46"/>
              <a:gd name="T47" fmla="*/ 2147483647 h 33"/>
              <a:gd name="T48" fmla="*/ 2147483647 w 46"/>
              <a:gd name="T49" fmla="*/ 2147483647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3"/>
              <a:gd name="T77" fmla="*/ 46 w 46"/>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3">
                <a:moveTo>
                  <a:pt x="37" y="24"/>
                </a:moveTo>
                <a:lnTo>
                  <a:pt x="41" y="22"/>
                </a:lnTo>
                <a:lnTo>
                  <a:pt x="45" y="19"/>
                </a:lnTo>
                <a:lnTo>
                  <a:pt x="46" y="15"/>
                </a:lnTo>
                <a:lnTo>
                  <a:pt x="46" y="10"/>
                </a:lnTo>
                <a:lnTo>
                  <a:pt x="44" y="5"/>
                </a:lnTo>
                <a:lnTo>
                  <a:pt x="41" y="2"/>
                </a:lnTo>
                <a:lnTo>
                  <a:pt x="37" y="0"/>
                </a:lnTo>
                <a:lnTo>
                  <a:pt x="32" y="0"/>
                </a:lnTo>
                <a:lnTo>
                  <a:pt x="29" y="0"/>
                </a:lnTo>
                <a:lnTo>
                  <a:pt x="25" y="1"/>
                </a:lnTo>
                <a:lnTo>
                  <a:pt x="19" y="3"/>
                </a:lnTo>
                <a:lnTo>
                  <a:pt x="12" y="7"/>
                </a:lnTo>
                <a:lnTo>
                  <a:pt x="5" y="14"/>
                </a:lnTo>
                <a:lnTo>
                  <a:pt x="2" y="20"/>
                </a:lnTo>
                <a:lnTo>
                  <a:pt x="0" y="26"/>
                </a:lnTo>
                <a:lnTo>
                  <a:pt x="0" y="29"/>
                </a:lnTo>
                <a:lnTo>
                  <a:pt x="3" y="31"/>
                </a:lnTo>
                <a:lnTo>
                  <a:pt x="7" y="33"/>
                </a:lnTo>
                <a:lnTo>
                  <a:pt x="12" y="33"/>
                </a:lnTo>
                <a:lnTo>
                  <a:pt x="16" y="33"/>
                </a:lnTo>
                <a:lnTo>
                  <a:pt x="21" y="31"/>
                </a:lnTo>
                <a:lnTo>
                  <a:pt x="26" y="30"/>
                </a:lnTo>
                <a:lnTo>
                  <a:pt x="32" y="28"/>
                </a:lnTo>
                <a:lnTo>
                  <a:pt x="37" y="2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00" name="Freeform 561"/>
          <p:cNvSpPr>
            <a:spLocks/>
          </p:cNvSpPr>
          <p:nvPr/>
        </p:nvSpPr>
        <p:spPr bwMode="auto">
          <a:xfrm>
            <a:off x="5497513" y="3068638"/>
            <a:ext cx="41275" cy="52387"/>
          </a:xfrm>
          <a:custGeom>
            <a:avLst/>
            <a:gdLst>
              <a:gd name="T0" fmla="*/ 2147483647 w 177"/>
              <a:gd name="T1" fmla="*/ 2147483647 h 219"/>
              <a:gd name="T2" fmla="*/ 2147483647 w 177"/>
              <a:gd name="T3" fmla="*/ 2147483647 h 219"/>
              <a:gd name="T4" fmla="*/ 2147483647 w 177"/>
              <a:gd name="T5" fmla="*/ 2147483647 h 219"/>
              <a:gd name="T6" fmla="*/ 2147483647 w 177"/>
              <a:gd name="T7" fmla="*/ 2147483647 h 219"/>
              <a:gd name="T8" fmla="*/ 2147483647 w 177"/>
              <a:gd name="T9" fmla="*/ 2147483647 h 219"/>
              <a:gd name="T10" fmla="*/ 2147483647 w 177"/>
              <a:gd name="T11" fmla="*/ 2147483647 h 219"/>
              <a:gd name="T12" fmla="*/ 2147483647 w 177"/>
              <a:gd name="T13" fmla="*/ 2147483647 h 219"/>
              <a:gd name="T14" fmla="*/ 2147483647 w 177"/>
              <a:gd name="T15" fmla="*/ 2147483647 h 219"/>
              <a:gd name="T16" fmla="*/ 0 w 177"/>
              <a:gd name="T17" fmla="*/ 2147483647 h 219"/>
              <a:gd name="T18" fmla="*/ 2147483647 w 177"/>
              <a:gd name="T19" fmla="*/ 2147483647 h 219"/>
              <a:gd name="T20" fmla="*/ 2147483647 w 177"/>
              <a:gd name="T21" fmla="*/ 2147483647 h 219"/>
              <a:gd name="T22" fmla="*/ 2147483647 w 177"/>
              <a:gd name="T23" fmla="*/ 2147483647 h 219"/>
              <a:gd name="T24" fmla="*/ 2147483647 w 177"/>
              <a:gd name="T25" fmla="*/ 2147483647 h 219"/>
              <a:gd name="T26" fmla="*/ 2147483647 w 177"/>
              <a:gd name="T27" fmla="*/ 2147483647 h 219"/>
              <a:gd name="T28" fmla="*/ 2147483647 w 177"/>
              <a:gd name="T29" fmla="*/ 2147483647 h 219"/>
              <a:gd name="T30" fmla="*/ 2147483647 w 177"/>
              <a:gd name="T31" fmla="*/ 2147483647 h 219"/>
              <a:gd name="T32" fmla="*/ 2147483647 w 177"/>
              <a:gd name="T33" fmla="*/ 2147483647 h 219"/>
              <a:gd name="T34" fmla="*/ 2147483647 w 177"/>
              <a:gd name="T35" fmla="*/ 2147483647 h 219"/>
              <a:gd name="T36" fmla="*/ 2147483647 w 177"/>
              <a:gd name="T37" fmla="*/ 2147483647 h 219"/>
              <a:gd name="T38" fmla="*/ 2147483647 w 177"/>
              <a:gd name="T39" fmla="*/ 2147483647 h 219"/>
              <a:gd name="T40" fmla="*/ 2147483647 w 177"/>
              <a:gd name="T41" fmla="*/ 2147483647 h 219"/>
              <a:gd name="T42" fmla="*/ 2147483647 w 177"/>
              <a:gd name="T43" fmla="*/ 2147483647 h 219"/>
              <a:gd name="T44" fmla="*/ 2147483647 w 177"/>
              <a:gd name="T45" fmla="*/ 2147483647 h 219"/>
              <a:gd name="T46" fmla="*/ 2147483647 w 177"/>
              <a:gd name="T47" fmla="*/ 2147483647 h 219"/>
              <a:gd name="T48" fmla="*/ 2147483647 w 177"/>
              <a:gd name="T49" fmla="*/ 2147483647 h 219"/>
              <a:gd name="T50" fmla="*/ 2147483647 w 177"/>
              <a:gd name="T51" fmla="*/ 2147483647 h 219"/>
              <a:gd name="T52" fmla="*/ 2147483647 w 177"/>
              <a:gd name="T53" fmla="*/ 2147483647 h 219"/>
              <a:gd name="T54" fmla="*/ 2147483647 w 177"/>
              <a:gd name="T55" fmla="*/ 2147483647 h 219"/>
              <a:gd name="T56" fmla="*/ 2147483647 w 177"/>
              <a:gd name="T57" fmla="*/ 2147483647 h 219"/>
              <a:gd name="T58" fmla="*/ 2147483647 w 177"/>
              <a:gd name="T59" fmla="*/ 2147483647 h 219"/>
              <a:gd name="T60" fmla="*/ 2147483647 w 177"/>
              <a:gd name="T61" fmla="*/ 2147483647 h 219"/>
              <a:gd name="T62" fmla="*/ 2147483647 w 177"/>
              <a:gd name="T63" fmla="*/ 2147483647 h 219"/>
              <a:gd name="T64" fmla="*/ 2147483647 w 177"/>
              <a:gd name="T65" fmla="*/ 2147483647 h 219"/>
              <a:gd name="T66" fmla="*/ 2147483647 w 177"/>
              <a:gd name="T67" fmla="*/ 2147483647 h 219"/>
              <a:gd name="T68" fmla="*/ 2147483647 w 177"/>
              <a:gd name="T69" fmla="*/ 2147483647 h 219"/>
              <a:gd name="T70" fmla="*/ 2147483647 w 177"/>
              <a:gd name="T71" fmla="*/ 2147483647 h 219"/>
              <a:gd name="T72" fmla="*/ 2147483647 w 177"/>
              <a:gd name="T73" fmla="*/ 2147483647 h 219"/>
              <a:gd name="T74" fmla="*/ 2147483647 w 177"/>
              <a:gd name="T75" fmla="*/ 2147483647 h 219"/>
              <a:gd name="T76" fmla="*/ 2147483647 w 177"/>
              <a:gd name="T77" fmla="*/ 2147483647 h 219"/>
              <a:gd name="T78" fmla="*/ 2147483647 w 177"/>
              <a:gd name="T79" fmla="*/ 2147483647 h 219"/>
              <a:gd name="T80" fmla="*/ 2147483647 w 177"/>
              <a:gd name="T81" fmla="*/ 2147483647 h 219"/>
              <a:gd name="T82" fmla="*/ 2147483647 w 177"/>
              <a:gd name="T83" fmla="*/ 2147483647 h 219"/>
              <a:gd name="T84" fmla="*/ 2147483647 w 177"/>
              <a:gd name="T85" fmla="*/ 2147483647 h 219"/>
              <a:gd name="T86" fmla="*/ 2147483647 w 177"/>
              <a:gd name="T87" fmla="*/ 2147483647 h 219"/>
              <a:gd name="T88" fmla="*/ 2147483647 w 177"/>
              <a:gd name="T89" fmla="*/ 2147483647 h 219"/>
              <a:gd name="T90" fmla="*/ 2147483647 w 177"/>
              <a:gd name="T91" fmla="*/ 2147483647 h 219"/>
              <a:gd name="T92" fmla="*/ 2147483647 w 177"/>
              <a:gd name="T93" fmla="*/ 2147483647 h 219"/>
              <a:gd name="T94" fmla="*/ 2147483647 w 177"/>
              <a:gd name="T95" fmla="*/ 2147483647 h 219"/>
              <a:gd name="T96" fmla="*/ 2147483647 w 177"/>
              <a:gd name="T97" fmla="*/ 2147483647 h 219"/>
              <a:gd name="T98" fmla="*/ 2147483647 w 177"/>
              <a:gd name="T99" fmla="*/ 2147483647 h 219"/>
              <a:gd name="T100" fmla="*/ 2147483647 w 177"/>
              <a:gd name="T101" fmla="*/ 2147483647 h 219"/>
              <a:gd name="T102" fmla="*/ 2147483647 w 177"/>
              <a:gd name="T103" fmla="*/ 2147483647 h 219"/>
              <a:gd name="T104" fmla="*/ 2147483647 w 177"/>
              <a:gd name="T105" fmla="*/ 2147483647 h 219"/>
              <a:gd name="T106" fmla="*/ 2147483647 w 177"/>
              <a:gd name="T107" fmla="*/ 2147483647 h 219"/>
              <a:gd name="T108" fmla="*/ 2147483647 w 177"/>
              <a:gd name="T109" fmla="*/ 0 h 219"/>
              <a:gd name="T110" fmla="*/ 2147483647 w 177"/>
              <a:gd name="T111" fmla="*/ 2147483647 h 219"/>
              <a:gd name="T112" fmla="*/ 2147483647 w 177"/>
              <a:gd name="T113" fmla="*/ 2147483647 h 219"/>
              <a:gd name="T114" fmla="*/ 2147483647 w 177"/>
              <a:gd name="T115" fmla="*/ 2147483647 h 219"/>
              <a:gd name="T116" fmla="*/ 2147483647 w 177"/>
              <a:gd name="T117" fmla="*/ 2147483647 h 219"/>
              <a:gd name="T118" fmla="*/ 2147483647 w 177"/>
              <a:gd name="T119" fmla="*/ 2147483647 h 219"/>
              <a:gd name="T120" fmla="*/ 2147483647 w 177"/>
              <a:gd name="T121" fmla="*/ 2147483647 h 2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7"/>
              <a:gd name="T184" fmla="*/ 0 h 219"/>
              <a:gd name="T185" fmla="*/ 177 w 177"/>
              <a:gd name="T186" fmla="*/ 219 h 2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7" h="219">
                <a:moveTo>
                  <a:pt x="65" y="33"/>
                </a:moveTo>
                <a:lnTo>
                  <a:pt x="52" y="43"/>
                </a:lnTo>
                <a:lnTo>
                  <a:pt x="41" y="54"/>
                </a:lnTo>
                <a:lnTo>
                  <a:pt x="29" y="66"/>
                </a:lnTo>
                <a:lnTo>
                  <a:pt x="20" y="79"/>
                </a:lnTo>
                <a:lnTo>
                  <a:pt x="12" y="93"/>
                </a:lnTo>
                <a:lnTo>
                  <a:pt x="6" y="107"/>
                </a:lnTo>
                <a:lnTo>
                  <a:pt x="2" y="121"/>
                </a:lnTo>
                <a:lnTo>
                  <a:pt x="0" y="136"/>
                </a:lnTo>
                <a:lnTo>
                  <a:pt x="2" y="158"/>
                </a:lnTo>
                <a:lnTo>
                  <a:pt x="10" y="177"/>
                </a:lnTo>
                <a:lnTo>
                  <a:pt x="23" y="193"/>
                </a:lnTo>
                <a:lnTo>
                  <a:pt x="38" y="204"/>
                </a:lnTo>
                <a:lnTo>
                  <a:pt x="57" y="213"/>
                </a:lnTo>
                <a:lnTo>
                  <a:pt x="78" y="218"/>
                </a:lnTo>
                <a:lnTo>
                  <a:pt x="98" y="219"/>
                </a:lnTo>
                <a:lnTo>
                  <a:pt x="118" y="216"/>
                </a:lnTo>
                <a:lnTo>
                  <a:pt x="123" y="216"/>
                </a:lnTo>
                <a:lnTo>
                  <a:pt x="127" y="214"/>
                </a:lnTo>
                <a:lnTo>
                  <a:pt x="130" y="210"/>
                </a:lnTo>
                <a:lnTo>
                  <a:pt x="131" y="205"/>
                </a:lnTo>
                <a:lnTo>
                  <a:pt x="130" y="203"/>
                </a:lnTo>
                <a:lnTo>
                  <a:pt x="127" y="203"/>
                </a:lnTo>
                <a:lnTo>
                  <a:pt x="123" y="202"/>
                </a:lnTo>
                <a:lnTo>
                  <a:pt x="117" y="202"/>
                </a:lnTo>
                <a:lnTo>
                  <a:pt x="111" y="202"/>
                </a:lnTo>
                <a:lnTo>
                  <a:pt x="106" y="202"/>
                </a:lnTo>
                <a:lnTo>
                  <a:pt x="100" y="202"/>
                </a:lnTo>
                <a:lnTo>
                  <a:pt x="97" y="202"/>
                </a:lnTo>
                <a:lnTo>
                  <a:pt x="87" y="201"/>
                </a:lnTo>
                <a:lnTo>
                  <a:pt x="77" y="200"/>
                </a:lnTo>
                <a:lnTo>
                  <a:pt x="67" y="199"/>
                </a:lnTo>
                <a:lnTo>
                  <a:pt x="56" y="196"/>
                </a:lnTo>
                <a:lnTo>
                  <a:pt x="46" y="193"/>
                </a:lnTo>
                <a:lnTo>
                  <a:pt x="35" y="185"/>
                </a:lnTo>
                <a:lnTo>
                  <a:pt x="26" y="175"/>
                </a:lnTo>
                <a:lnTo>
                  <a:pt x="15" y="162"/>
                </a:lnTo>
                <a:lnTo>
                  <a:pt x="13" y="146"/>
                </a:lnTo>
                <a:lnTo>
                  <a:pt x="14" y="131"/>
                </a:lnTo>
                <a:lnTo>
                  <a:pt x="19" y="116"/>
                </a:lnTo>
                <a:lnTo>
                  <a:pt x="25" y="102"/>
                </a:lnTo>
                <a:lnTo>
                  <a:pt x="34" y="89"/>
                </a:lnTo>
                <a:lnTo>
                  <a:pt x="45" y="76"/>
                </a:lnTo>
                <a:lnTo>
                  <a:pt x="56" y="65"/>
                </a:lnTo>
                <a:lnTo>
                  <a:pt x="70" y="55"/>
                </a:lnTo>
                <a:lnTo>
                  <a:pt x="84" y="45"/>
                </a:lnTo>
                <a:lnTo>
                  <a:pt x="98" y="37"/>
                </a:lnTo>
                <a:lnTo>
                  <a:pt x="113" y="29"/>
                </a:lnTo>
                <a:lnTo>
                  <a:pt x="127" y="23"/>
                </a:lnTo>
                <a:lnTo>
                  <a:pt x="141" y="17"/>
                </a:lnTo>
                <a:lnTo>
                  <a:pt x="154" y="12"/>
                </a:lnTo>
                <a:lnTo>
                  <a:pt x="167" y="9"/>
                </a:lnTo>
                <a:lnTo>
                  <a:pt x="177" y="7"/>
                </a:lnTo>
                <a:lnTo>
                  <a:pt x="170" y="2"/>
                </a:lnTo>
                <a:lnTo>
                  <a:pt x="158" y="0"/>
                </a:lnTo>
                <a:lnTo>
                  <a:pt x="145" y="2"/>
                </a:lnTo>
                <a:lnTo>
                  <a:pt x="129" y="6"/>
                </a:lnTo>
                <a:lnTo>
                  <a:pt x="111" y="11"/>
                </a:lnTo>
                <a:lnTo>
                  <a:pt x="94" y="17"/>
                </a:lnTo>
                <a:lnTo>
                  <a:pt x="78" y="26"/>
                </a:lnTo>
                <a:lnTo>
                  <a:pt x="65" y="3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01" name="Freeform 562"/>
          <p:cNvSpPr>
            <a:spLocks/>
          </p:cNvSpPr>
          <p:nvPr/>
        </p:nvSpPr>
        <p:spPr bwMode="auto">
          <a:xfrm>
            <a:off x="5565775" y="3067050"/>
            <a:ext cx="25400" cy="41275"/>
          </a:xfrm>
          <a:custGeom>
            <a:avLst/>
            <a:gdLst>
              <a:gd name="T0" fmla="*/ 2147483647 w 115"/>
              <a:gd name="T1" fmla="*/ 2147483647 h 170"/>
              <a:gd name="T2" fmla="*/ 2147483647 w 115"/>
              <a:gd name="T3" fmla="*/ 2147483647 h 170"/>
              <a:gd name="T4" fmla="*/ 2147483647 w 115"/>
              <a:gd name="T5" fmla="*/ 2147483647 h 170"/>
              <a:gd name="T6" fmla="*/ 2147483647 w 115"/>
              <a:gd name="T7" fmla="*/ 2147483647 h 170"/>
              <a:gd name="T8" fmla="*/ 2147483647 w 115"/>
              <a:gd name="T9" fmla="*/ 2147483647 h 170"/>
              <a:gd name="T10" fmla="*/ 2147483647 w 115"/>
              <a:gd name="T11" fmla="*/ 2147483647 h 170"/>
              <a:gd name="T12" fmla="*/ 2147483647 w 115"/>
              <a:gd name="T13" fmla="*/ 2147483647 h 170"/>
              <a:gd name="T14" fmla="*/ 2147483647 w 115"/>
              <a:gd name="T15" fmla="*/ 2147483647 h 170"/>
              <a:gd name="T16" fmla="*/ 2147483647 w 115"/>
              <a:gd name="T17" fmla="*/ 2147483647 h 170"/>
              <a:gd name="T18" fmla="*/ 2147483647 w 115"/>
              <a:gd name="T19" fmla="*/ 2147483647 h 170"/>
              <a:gd name="T20" fmla="*/ 2147483647 w 115"/>
              <a:gd name="T21" fmla="*/ 2147483647 h 170"/>
              <a:gd name="T22" fmla="*/ 2147483647 w 115"/>
              <a:gd name="T23" fmla="*/ 2147483647 h 170"/>
              <a:gd name="T24" fmla="*/ 2147483647 w 115"/>
              <a:gd name="T25" fmla="*/ 2147483647 h 170"/>
              <a:gd name="T26" fmla="*/ 2147483647 w 115"/>
              <a:gd name="T27" fmla="*/ 2147483647 h 170"/>
              <a:gd name="T28" fmla="*/ 2147483647 w 115"/>
              <a:gd name="T29" fmla="*/ 2147483647 h 170"/>
              <a:gd name="T30" fmla="*/ 2147483647 w 115"/>
              <a:gd name="T31" fmla="*/ 2147483647 h 170"/>
              <a:gd name="T32" fmla="*/ 2147483647 w 115"/>
              <a:gd name="T33" fmla="*/ 2147483647 h 170"/>
              <a:gd name="T34" fmla="*/ 2147483647 w 115"/>
              <a:gd name="T35" fmla="*/ 2147483647 h 170"/>
              <a:gd name="T36" fmla="*/ 2147483647 w 115"/>
              <a:gd name="T37" fmla="*/ 2147483647 h 170"/>
              <a:gd name="T38" fmla="*/ 2147483647 w 115"/>
              <a:gd name="T39" fmla="*/ 2147483647 h 170"/>
              <a:gd name="T40" fmla="*/ 2147483647 w 115"/>
              <a:gd name="T41" fmla="*/ 2147483647 h 170"/>
              <a:gd name="T42" fmla="*/ 2147483647 w 115"/>
              <a:gd name="T43" fmla="*/ 2147483647 h 170"/>
              <a:gd name="T44" fmla="*/ 2147483647 w 115"/>
              <a:gd name="T45" fmla="*/ 2147483647 h 170"/>
              <a:gd name="T46" fmla="*/ 2147483647 w 115"/>
              <a:gd name="T47" fmla="*/ 2147483647 h 170"/>
              <a:gd name="T48" fmla="*/ 2147483647 w 115"/>
              <a:gd name="T49" fmla="*/ 2147483647 h 170"/>
              <a:gd name="T50" fmla="*/ 2147483647 w 115"/>
              <a:gd name="T51" fmla="*/ 2147483647 h 170"/>
              <a:gd name="T52" fmla="*/ 2147483647 w 115"/>
              <a:gd name="T53" fmla="*/ 2147483647 h 170"/>
              <a:gd name="T54" fmla="*/ 2147483647 w 115"/>
              <a:gd name="T55" fmla="*/ 2147483647 h 170"/>
              <a:gd name="T56" fmla="*/ 2147483647 w 115"/>
              <a:gd name="T57" fmla="*/ 2147483647 h 170"/>
              <a:gd name="T58" fmla="*/ 2147483647 w 115"/>
              <a:gd name="T59" fmla="*/ 2147483647 h 170"/>
              <a:gd name="T60" fmla="*/ 2147483647 w 115"/>
              <a:gd name="T61" fmla="*/ 0 h 170"/>
              <a:gd name="T62" fmla="*/ 2147483647 w 115"/>
              <a:gd name="T63" fmla="*/ 2147483647 h 170"/>
              <a:gd name="T64" fmla="*/ 0 w 115"/>
              <a:gd name="T65" fmla="*/ 2147483647 h 170"/>
              <a:gd name="T66" fmla="*/ 2147483647 w 115"/>
              <a:gd name="T67" fmla="*/ 2147483647 h 170"/>
              <a:gd name="T68" fmla="*/ 2147483647 w 115"/>
              <a:gd name="T69" fmla="*/ 2147483647 h 170"/>
              <a:gd name="T70" fmla="*/ 2147483647 w 115"/>
              <a:gd name="T71" fmla="*/ 2147483647 h 170"/>
              <a:gd name="T72" fmla="*/ 2147483647 w 115"/>
              <a:gd name="T73" fmla="*/ 2147483647 h 170"/>
              <a:gd name="T74" fmla="*/ 2147483647 w 115"/>
              <a:gd name="T75" fmla="*/ 2147483647 h 170"/>
              <a:gd name="T76" fmla="*/ 2147483647 w 115"/>
              <a:gd name="T77" fmla="*/ 2147483647 h 170"/>
              <a:gd name="T78" fmla="*/ 2147483647 w 115"/>
              <a:gd name="T79" fmla="*/ 2147483647 h 170"/>
              <a:gd name="T80" fmla="*/ 2147483647 w 115"/>
              <a:gd name="T81" fmla="*/ 2147483647 h 17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170"/>
              <a:gd name="T125" fmla="*/ 115 w 115"/>
              <a:gd name="T126" fmla="*/ 170 h 17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170">
                <a:moveTo>
                  <a:pt x="97" y="57"/>
                </a:moveTo>
                <a:lnTo>
                  <a:pt x="100" y="75"/>
                </a:lnTo>
                <a:lnTo>
                  <a:pt x="98" y="90"/>
                </a:lnTo>
                <a:lnTo>
                  <a:pt x="91" y="103"/>
                </a:lnTo>
                <a:lnTo>
                  <a:pt x="80" y="114"/>
                </a:lnTo>
                <a:lnTo>
                  <a:pt x="68" y="125"/>
                </a:lnTo>
                <a:lnTo>
                  <a:pt x="54" y="135"/>
                </a:lnTo>
                <a:lnTo>
                  <a:pt x="39" y="145"/>
                </a:lnTo>
                <a:lnTo>
                  <a:pt x="27" y="155"/>
                </a:lnTo>
                <a:lnTo>
                  <a:pt x="25" y="158"/>
                </a:lnTo>
                <a:lnTo>
                  <a:pt x="23" y="160"/>
                </a:lnTo>
                <a:lnTo>
                  <a:pt x="23" y="164"/>
                </a:lnTo>
                <a:lnTo>
                  <a:pt x="26" y="167"/>
                </a:lnTo>
                <a:lnTo>
                  <a:pt x="28" y="169"/>
                </a:lnTo>
                <a:lnTo>
                  <a:pt x="31" y="170"/>
                </a:lnTo>
                <a:lnTo>
                  <a:pt x="34" y="170"/>
                </a:lnTo>
                <a:lnTo>
                  <a:pt x="37" y="169"/>
                </a:lnTo>
                <a:lnTo>
                  <a:pt x="53" y="159"/>
                </a:lnTo>
                <a:lnTo>
                  <a:pt x="69" y="149"/>
                </a:lnTo>
                <a:lnTo>
                  <a:pt x="83" y="137"/>
                </a:lnTo>
                <a:lnTo>
                  <a:pt x="97" y="123"/>
                </a:lnTo>
                <a:lnTo>
                  <a:pt x="106" y="108"/>
                </a:lnTo>
                <a:lnTo>
                  <a:pt x="113" y="91"/>
                </a:lnTo>
                <a:lnTo>
                  <a:pt x="115" y="73"/>
                </a:lnTo>
                <a:lnTo>
                  <a:pt x="111" y="53"/>
                </a:lnTo>
                <a:lnTo>
                  <a:pt x="101" y="39"/>
                </a:lnTo>
                <a:lnTo>
                  <a:pt x="89" y="26"/>
                </a:lnTo>
                <a:lnTo>
                  <a:pt x="72" y="15"/>
                </a:lnTo>
                <a:lnTo>
                  <a:pt x="55" y="8"/>
                </a:lnTo>
                <a:lnTo>
                  <a:pt x="37" y="2"/>
                </a:lnTo>
                <a:lnTo>
                  <a:pt x="21" y="0"/>
                </a:lnTo>
                <a:lnTo>
                  <a:pt x="9" y="1"/>
                </a:lnTo>
                <a:lnTo>
                  <a:pt x="0" y="5"/>
                </a:lnTo>
                <a:lnTo>
                  <a:pt x="15" y="10"/>
                </a:lnTo>
                <a:lnTo>
                  <a:pt x="30" y="13"/>
                </a:lnTo>
                <a:lnTo>
                  <a:pt x="43" y="16"/>
                </a:lnTo>
                <a:lnTo>
                  <a:pt x="57" y="20"/>
                </a:lnTo>
                <a:lnTo>
                  <a:pt x="70" y="26"/>
                </a:lnTo>
                <a:lnTo>
                  <a:pt x="81" y="33"/>
                </a:lnTo>
                <a:lnTo>
                  <a:pt x="91" y="43"/>
                </a:lnTo>
                <a:lnTo>
                  <a:pt x="97" y="57"/>
                </a:lnTo>
                <a:close/>
              </a:path>
            </a:pathLst>
          </a:custGeom>
          <a:solidFill>
            <a:srgbClr val="000000"/>
          </a:solidFill>
          <a:ln w="9525">
            <a:solidFill>
              <a:srgbClr val="FF3300"/>
            </a:solidFill>
            <a:round/>
            <a:headEnd/>
            <a:tailEnd/>
          </a:ln>
        </p:spPr>
        <p:txBody>
          <a:bodyPr/>
          <a:lstStyle/>
          <a:p>
            <a:endParaRPr lang="en-US"/>
          </a:p>
        </p:txBody>
      </p:sp>
      <p:sp>
        <p:nvSpPr>
          <p:cNvPr id="38102" name="Freeform 563"/>
          <p:cNvSpPr>
            <a:spLocks/>
          </p:cNvSpPr>
          <p:nvPr/>
        </p:nvSpPr>
        <p:spPr bwMode="auto">
          <a:xfrm>
            <a:off x="5473700" y="3059113"/>
            <a:ext cx="63500" cy="84137"/>
          </a:xfrm>
          <a:custGeom>
            <a:avLst/>
            <a:gdLst>
              <a:gd name="T0" fmla="*/ 2147483647 w 289"/>
              <a:gd name="T1" fmla="*/ 2147483647 h 352"/>
              <a:gd name="T2" fmla="*/ 2147483647 w 289"/>
              <a:gd name="T3" fmla="*/ 2147483647 h 352"/>
              <a:gd name="T4" fmla="*/ 2147483647 w 289"/>
              <a:gd name="T5" fmla="*/ 2147483647 h 352"/>
              <a:gd name="T6" fmla="*/ 0 w 289"/>
              <a:gd name="T7" fmla="*/ 2147483647 h 352"/>
              <a:gd name="T8" fmla="*/ 2147483647 w 289"/>
              <a:gd name="T9" fmla="*/ 2147483647 h 352"/>
              <a:gd name="T10" fmla="*/ 2147483647 w 289"/>
              <a:gd name="T11" fmla="*/ 2147483647 h 352"/>
              <a:gd name="T12" fmla="*/ 2147483647 w 289"/>
              <a:gd name="T13" fmla="*/ 2147483647 h 352"/>
              <a:gd name="T14" fmla="*/ 2147483647 w 289"/>
              <a:gd name="T15" fmla="*/ 2147483647 h 352"/>
              <a:gd name="T16" fmla="*/ 2147483647 w 289"/>
              <a:gd name="T17" fmla="*/ 2147483647 h 352"/>
              <a:gd name="T18" fmla="*/ 2147483647 w 289"/>
              <a:gd name="T19" fmla="*/ 2147483647 h 352"/>
              <a:gd name="T20" fmla="*/ 2147483647 w 289"/>
              <a:gd name="T21" fmla="*/ 2147483647 h 352"/>
              <a:gd name="T22" fmla="*/ 2147483647 w 289"/>
              <a:gd name="T23" fmla="*/ 2147483647 h 352"/>
              <a:gd name="T24" fmla="*/ 2147483647 w 289"/>
              <a:gd name="T25" fmla="*/ 2147483647 h 352"/>
              <a:gd name="T26" fmla="*/ 2147483647 w 289"/>
              <a:gd name="T27" fmla="*/ 2147483647 h 352"/>
              <a:gd name="T28" fmla="*/ 2147483647 w 289"/>
              <a:gd name="T29" fmla="*/ 2147483647 h 352"/>
              <a:gd name="T30" fmla="*/ 2147483647 w 289"/>
              <a:gd name="T31" fmla="*/ 2147483647 h 352"/>
              <a:gd name="T32" fmla="*/ 2147483647 w 289"/>
              <a:gd name="T33" fmla="*/ 2147483647 h 352"/>
              <a:gd name="T34" fmla="*/ 2147483647 w 289"/>
              <a:gd name="T35" fmla="*/ 2147483647 h 352"/>
              <a:gd name="T36" fmla="*/ 2147483647 w 289"/>
              <a:gd name="T37" fmla="*/ 2147483647 h 352"/>
              <a:gd name="T38" fmla="*/ 2147483647 w 289"/>
              <a:gd name="T39" fmla="*/ 2147483647 h 352"/>
              <a:gd name="T40" fmla="*/ 2147483647 w 289"/>
              <a:gd name="T41" fmla="*/ 2147483647 h 352"/>
              <a:gd name="T42" fmla="*/ 2147483647 w 289"/>
              <a:gd name="T43" fmla="*/ 2147483647 h 352"/>
              <a:gd name="T44" fmla="*/ 2147483647 w 289"/>
              <a:gd name="T45" fmla="*/ 2147483647 h 352"/>
              <a:gd name="T46" fmla="*/ 2147483647 w 289"/>
              <a:gd name="T47" fmla="*/ 2147483647 h 352"/>
              <a:gd name="T48" fmla="*/ 2147483647 w 289"/>
              <a:gd name="T49" fmla="*/ 2147483647 h 352"/>
              <a:gd name="T50" fmla="*/ 2147483647 w 289"/>
              <a:gd name="T51" fmla="*/ 2147483647 h 352"/>
              <a:gd name="T52" fmla="*/ 2147483647 w 289"/>
              <a:gd name="T53" fmla="*/ 2147483647 h 352"/>
              <a:gd name="T54" fmla="*/ 2147483647 w 289"/>
              <a:gd name="T55" fmla="*/ 2147483647 h 352"/>
              <a:gd name="T56" fmla="*/ 2147483647 w 289"/>
              <a:gd name="T57" fmla="*/ 2147483647 h 352"/>
              <a:gd name="T58" fmla="*/ 2147483647 w 289"/>
              <a:gd name="T59" fmla="*/ 2147483647 h 352"/>
              <a:gd name="T60" fmla="*/ 2147483647 w 289"/>
              <a:gd name="T61" fmla="*/ 2147483647 h 352"/>
              <a:gd name="T62" fmla="*/ 2147483647 w 289"/>
              <a:gd name="T63" fmla="*/ 2147483647 h 352"/>
              <a:gd name="T64" fmla="*/ 2147483647 w 289"/>
              <a:gd name="T65" fmla="*/ 2147483647 h 352"/>
              <a:gd name="T66" fmla="*/ 2147483647 w 289"/>
              <a:gd name="T67" fmla="*/ 2147483647 h 352"/>
              <a:gd name="T68" fmla="*/ 2147483647 w 289"/>
              <a:gd name="T69" fmla="*/ 2147483647 h 352"/>
              <a:gd name="T70" fmla="*/ 2147483647 w 289"/>
              <a:gd name="T71" fmla="*/ 2147483647 h 352"/>
              <a:gd name="T72" fmla="*/ 2147483647 w 289"/>
              <a:gd name="T73" fmla="*/ 2147483647 h 352"/>
              <a:gd name="T74" fmla="*/ 2147483647 w 289"/>
              <a:gd name="T75" fmla="*/ 2147483647 h 352"/>
              <a:gd name="T76" fmla="*/ 2147483647 w 289"/>
              <a:gd name="T77" fmla="*/ 2147483647 h 352"/>
              <a:gd name="T78" fmla="*/ 2147483647 w 289"/>
              <a:gd name="T79" fmla="*/ 2147483647 h 352"/>
              <a:gd name="T80" fmla="*/ 2147483647 w 289"/>
              <a:gd name="T81" fmla="*/ 0 h 352"/>
              <a:gd name="T82" fmla="*/ 2147483647 w 289"/>
              <a:gd name="T83" fmla="*/ 2147483647 h 352"/>
              <a:gd name="T84" fmla="*/ 2147483647 w 289"/>
              <a:gd name="T85" fmla="*/ 2147483647 h 352"/>
              <a:gd name="T86" fmla="*/ 2147483647 w 289"/>
              <a:gd name="T87" fmla="*/ 2147483647 h 3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9"/>
              <a:gd name="T133" fmla="*/ 0 h 352"/>
              <a:gd name="T134" fmla="*/ 289 w 289"/>
              <a:gd name="T135" fmla="*/ 352 h 3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9" h="352">
                <a:moveTo>
                  <a:pt x="113" y="47"/>
                </a:moveTo>
                <a:lnTo>
                  <a:pt x="90" y="65"/>
                </a:lnTo>
                <a:lnTo>
                  <a:pt x="68" y="85"/>
                </a:lnTo>
                <a:lnTo>
                  <a:pt x="48" y="106"/>
                </a:lnTo>
                <a:lnTo>
                  <a:pt x="31" y="130"/>
                </a:lnTo>
                <a:lnTo>
                  <a:pt x="16" y="156"/>
                </a:lnTo>
                <a:lnTo>
                  <a:pt x="5" y="182"/>
                </a:lnTo>
                <a:lnTo>
                  <a:pt x="0" y="211"/>
                </a:lnTo>
                <a:lnTo>
                  <a:pt x="1" y="241"/>
                </a:lnTo>
                <a:lnTo>
                  <a:pt x="3" y="249"/>
                </a:lnTo>
                <a:lnTo>
                  <a:pt x="6" y="257"/>
                </a:lnTo>
                <a:lnTo>
                  <a:pt x="10" y="264"/>
                </a:lnTo>
                <a:lnTo>
                  <a:pt x="14" y="271"/>
                </a:lnTo>
                <a:lnTo>
                  <a:pt x="19" y="277"/>
                </a:lnTo>
                <a:lnTo>
                  <a:pt x="24" y="284"/>
                </a:lnTo>
                <a:lnTo>
                  <a:pt x="31" y="289"/>
                </a:lnTo>
                <a:lnTo>
                  <a:pt x="37" y="293"/>
                </a:lnTo>
                <a:lnTo>
                  <a:pt x="51" y="302"/>
                </a:lnTo>
                <a:lnTo>
                  <a:pt x="64" y="309"/>
                </a:lnTo>
                <a:lnTo>
                  <a:pt x="78" y="316"/>
                </a:lnTo>
                <a:lnTo>
                  <a:pt x="93" y="321"/>
                </a:lnTo>
                <a:lnTo>
                  <a:pt x="107" y="327"/>
                </a:lnTo>
                <a:lnTo>
                  <a:pt x="122" y="331"/>
                </a:lnTo>
                <a:lnTo>
                  <a:pt x="137" y="335"/>
                </a:lnTo>
                <a:lnTo>
                  <a:pt x="151" y="338"/>
                </a:lnTo>
                <a:lnTo>
                  <a:pt x="167" y="342"/>
                </a:lnTo>
                <a:lnTo>
                  <a:pt x="183" y="344"/>
                </a:lnTo>
                <a:lnTo>
                  <a:pt x="198" y="346"/>
                </a:lnTo>
                <a:lnTo>
                  <a:pt x="213" y="348"/>
                </a:lnTo>
                <a:lnTo>
                  <a:pt x="229" y="349"/>
                </a:lnTo>
                <a:lnTo>
                  <a:pt x="245" y="350"/>
                </a:lnTo>
                <a:lnTo>
                  <a:pt x="260" y="351"/>
                </a:lnTo>
                <a:lnTo>
                  <a:pt x="275" y="352"/>
                </a:lnTo>
                <a:lnTo>
                  <a:pt x="280" y="352"/>
                </a:lnTo>
                <a:lnTo>
                  <a:pt x="284" y="349"/>
                </a:lnTo>
                <a:lnTo>
                  <a:pt x="287" y="346"/>
                </a:lnTo>
                <a:lnTo>
                  <a:pt x="289" y="340"/>
                </a:lnTo>
                <a:lnTo>
                  <a:pt x="289" y="335"/>
                </a:lnTo>
                <a:lnTo>
                  <a:pt x="287" y="331"/>
                </a:lnTo>
                <a:lnTo>
                  <a:pt x="283" y="328"/>
                </a:lnTo>
                <a:lnTo>
                  <a:pt x="279" y="327"/>
                </a:lnTo>
                <a:lnTo>
                  <a:pt x="264" y="327"/>
                </a:lnTo>
                <a:lnTo>
                  <a:pt x="250" y="327"/>
                </a:lnTo>
                <a:lnTo>
                  <a:pt x="235" y="326"/>
                </a:lnTo>
                <a:lnTo>
                  <a:pt x="222" y="324"/>
                </a:lnTo>
                <a:lnTo>
                  <a:pt x="207" y="323"/>
                </a:lnTo>
                <a:lnTo>
                  <a:pt x="192" y="321"/>
                </a:lnTo>
                <a:lnTo>
                  <a:pt x="179" y="319"/>
                </a:lnTo>
                <a:lnTo>
                  <a:pt x="164" y="317"/>
                </a:lnTo>
                <a:lnTo>
                  <a:pt x="150" y="314"/>
                </a:lnTo>
                <a:lnTo>
                  <a:pt x="136" y="311"/>
                </a:lnTo>
                <a:lnTo>
                  <a:pt x="122" y="306"/>
                </a:lnTo>
                <a:lnTo>
                  <a:pt x="108" y="302"/>
                </a:lnTo>
                <a:lnTo>
                  <a:pt x="95" y="298"/>
                </a:lnTo>
                <a:lnTo>
                  <a:pt x="82" y="291"/>
                </a:lnTo>
                <a:lnTo>
                  <a:pt x="68" y="285"/>
                </a:lnTo>
                <a:lnTo>
                  <a:pt x="56" y="278"/>
                </a:lnTo>
                <a:lnTo>
                  <a:pt x="45" y="271"/>
                </a:lnTo>
                <a:lnTo>
                  <a:pt x="37" y="260"/>
                </a:lnTo>
                <a:lnTo>
                  <a:pt x="32" y="250"/>
                </a:lnTo>
                <a:lnTo>
                  <a:pt x="27" y="237"/>
                </a:lnTo>
                <a:lnTo>
                  <a:pt x="27" y="222"/>
                </a:lnTo>
                <a:lnTo>
                  <a:pt x="30" y="203"/>
                </a:lnTo>
                <a:lnTo>
                  <a:pt x="34" y="183"/>
                </a:lnTo>
                <a:lnTo>
                  <a:pt x="38" y="169"/>
                </a:lnTo>
                <a:lnTo>
                  <a:pt x="45" y="153"/>
                </a:lnTo>
                <a:lnTo>
                  <a:pt x="54" y="140"/>
                </a:lnTo>
                <a:lnTo>
                  <a:pt x="61" y="127"/>
                </a:lnTo>
                <a:lnTo>
                  <a:pt x="71" y="115"/>
                </a:lnTo>
                <a:lnTo>
                  <a:pt x="80" y="103"/>
                </a:lnTo>
                <a:lnTo>
                  <a:pt x="90" y="93"/>
                </a:lnTo>
                <a:lnTo>
                  <a:pt x="102" y="82"/>
                </a:lnTo>
                <a:lnTo>
                  <a:pt x="116" y="70"/>
                </a:lnTo>
                <a:lnTo>
                  <a:pt x="129" y="59"/>
                </a:lnTo>
                <a:lnTo>
                  <a:pt x="145" y="49"/>
                </a:lnTo>
                <a:lnTo>
                  <a:pt x="162" y="38"/>
                </a:lnTo>
                <a:lnTo>
                  <a:pt x="180" y="28"/>
                </a:lnTo>
                <a:lnTo>
                  <a:pt x="197" y="20"/>
                </a:lnTo>
                <a:lnTo>
                  <a:pt x="212" y="12"/>
                </a:lnTo>
                <a:lnTo>
                  <a:pt x="227" y="6"/>
                </a:lnTo>
                <a:lnTo>
                  <a:pt x="240" y="1"/>
                </a:lnTo>
                <a:lnTo>
                  <a:pt x="228" y="0"/>
                </a:lnTo>
                <a:lnTo>
                  <a:pt x="213" y="1"/>
                </a:lnTo>
                <a:lnTo>
                  <a:pt x="198" y="5"/>
                </a:lnTo>
                <a:lnTo>
                  <a:pt x="180" y="10"/>
                </a:lnTo>
                <a:lnTo>
                  <a:pt x="162" y="18"/>
                </a:lnTo>
                <a:lnTo>
                  <a:pt x="144" y="26"/>
                </a:lnTo>
                <a:lnTo>
                  <a:pt x="127" y="36"/>
                </a:lnTo>
                <a:lnTo>
                  <a:pt x="113" y="47"/>
                </a:lnTo>
                <a:close/>
              </a:path>
            </a:pathLst>
          </a:custGeom>
          <a:solidFill>
            <a:srgbClr val="000000"/>
          </a:solidFill>
          <a:ln w="9525">
            <a:solidFill>
              <a:srgbClr val="FF3300"/>
            </a:solidFill>
            <a:round/>
            <a:headEnd/>
            <a:tailEnd/>
          </a:ln>
        </p:spPr>
        <p:txBody>
          <a:bodyPr/>
          <a:lstStyle/>
          <a:p>
            <a:endParaRPr lang="en-US"/>
          </a:p>
        </p:txBody>
      </p:sp>
      <p:sp>
        <p:nvSpPr>
          <p:cNvPr id="38103" name="Freeform 564"/>
          <p:cNvSpPr>
            <a:spLocks/>
          </p:cNvSpPr>
          <p:nvPr/>
        </p:nvSpPr>
        <p:spPr bwMode="auto">
          <a:xfrm>
            <a:off x="5562600" y="3054350"/>
            <a:ext cx="57150" cy="58738"/>
          </a:xfrm>
          <a:custGeom>
            <a:avLst/>
            <a:gdLst>
              <a:gd name="T0" fmla="*/ 2147483647 w 252"/>
              <a:gd name="T1" fmla="*/ 2147483647 h 235"/>
              <a:gd name="T2" fmla="*/ 2147483647 w 252"/>
              <a:gd name="T3" fmla="*/ 2147483647 h 235"/>
              <a:gd name="T4" fmla="*/ 2147483647 w 252"/>
              <a:gd name="T5" fmla="*/ 2147483647 h 235"/>
              <a:gd name="T6" fmla="*/ 2147483647 w 252"/>
              <a:gd name="T7" fmla="*/ 2147483647 h 235"/>
              <a:gd name="T8" fmla="*/ 2147483647 w 252"/>
              <a:gd name="T9" fmla="*/ 2147483647 h 235"/>
              <a:gd name="T10" fmla="*/ 2147483647 w 252"/>
              <a:gd name="T11" fmla="*/ 2147483647 h 235"/>
              <a:gd name="T12" fmla="*/ 2147483647 w 252"/>
              <a:gd name="T13" fmla="*/ 2147483647 h 235"/>
              <a:gd name="T14" fmla="*/ 2147483647 w 252"/>
              <a:gd name="T15" fmla="*/ 2147483647 h 235"/>
              <a:gd name="T16" fmla="*/ 2147483647 w 252"/>
              <a:gd name="T17" fmla="*/ 2147483647 h 235"/>
              <a:gd name="T18" fmla="*/ 2147483647 w 252"/>
              <a:gd name="T19" fmla="*/ 2147483647 h 235"/>
              <a:gd name="T20" fmla="*/ 2147483647 w 252"/>
              <a:gd name="T21" fmla="*/ 2147483647 h 235"/>
              <a:gd name="T22" fmla="*/ 2147483647 w 252"/>
              <a:gd name="T23" fmla="*/ 2147483647 h 235"/>
              <a:gd name="T24" fmla="*/ 2147483647 w 252"/>
              <a:gd name="T25" fmla="*/ 2147483647 h 235"/>
              <a:gd name="T26" fmla="*/ 2147483647 w 252"/>
              <a:gd name="T27" fmla="*/ 2147483647 h 235"/>
              <a:gd name="T28" fmla="*/ 2147483647 w 252"/>
              <a:gd name="T29" fmla="*/ 2147483647 h 235"/>
              <a:gd name="T30" fmla="*/ 2147483647 w 252"/>
              <a:gd name="T31" fmla="*/ 2147483647 h 235"/>
              <a:gd name="T32" fmla="*/ 2147483647 w 252"/>
              <a:gd name="T33" fmla="*/ 2147483647 h 235"/>
              <a:gd name="T34" fmla="*/ 2147483647 w 252"/>
              <a:gd name="T35" fmla="*/ 2147483647 h 235"/>
              <a:gd name="T36" fmla="*/ 2147483647 w 252"/>
              <a:gd name="T37" fmla="*/ 2147483647 h 235"/>
              <a:gd name="T38" fmla="*/ 2147483647 w 252"/>
              <a:gd name="T39" fmla="*/ 2147483647 h 235"/>
              <a:gd name="T40" fmla="*/ 2147483647 w 252"/>
              <a:gd name="T41" fmla="*/ 2147483647 h 235"/>
              <a:gd name="T42" fmla="*/ 2147483647 w 252"/>
              <a:gd name="T43" fmla="*/ 2147483647 h 235"/>
              <a:gd name="T44" fmla="*/ 2147483647 w 252"/>
              <a:gd name="T45" fmla="*/ 2147483647 h 235"/>
              <a:gd name="T46" fmla="*/ 2147483647 w 252"/>
              <a:gd name="T47" fmla="*/ 2147483647 h 235"/>
              <a:gd name="T48" fmla="*/ 2147483647 w 252"/>
              <a:gd name="T49" fmla="*/ 2147483647 h 235"/>
              <a:gd name="T50" fmla="*/ 2147483647 w 252"/>
              <a:gd name="T51" fmla="*/ 2147483647 h 235"/>
              <a:gd name="T52" fmla="*/ 2147483647 w 252"/>
              <a:gd name="T53" fmla="*/ 2147483647 h 235"/>
              <a:gd name="T54" fmla="*/ 2147483647 w 252"/>
              <a:gd name="T55" fmla="*/ 2147483647 h 235"/>
              <a:gd name="T56" fmla="*/ 2147483647 w 252"/>
              <a:gd name="T57" fmla="*/ 2147483647 h 235"/>
              <a:gd name="T58" fmla="*/ 2147483647 w 252"/>
              <a:gd name="T59" fmla="*/ 2147483647 h 235"/>
              <a:gd name="T60" fmla="*/ 2147483647 w 252"/>
              <a:gd name="T61" fmla="*/ 2147483647 h 235"/>
              <a:gd name="T62" fmla="*/ 2147483647 w 252"/>
              <a:gd name="T63" fmla="*/ 2147483647 h 235"/>
              <a:gd name="T64" fmla="*/ 2147483647 w 252"/>
              <a:gd name="T65" fmla="*/ 2147483647 h 235"/>
              <a:gd name="T66" fmla="*/ 2147483647 w 252"/>
              <a:gd name="T67" fmla="*/ 2147483647 h 235"/>
              <a:gd name="T68" fmla="*/ 2147483647 w 252"/>
              <a:gd name="T69" fmla="*/ 2147483647 h 235"/>
              <a:gd name="T70" fmla="*/ 2147483647 w 252"/>
              <a:gd name="T71" fmla="*/ 2147483647 h 235"/>
              <a:gd name="T72" fmla="*/ 2147483647 w 252"/>
              <a:gd name="T73" fmla="*/ 2147483647 h 235"/>
              <a:gd name="T74" fmla="*/ 2147483647 w 252"/>
              <a:gd name="T75" fmla="*/ 2147483647 h 235"/>
              <a:gd name="T76" fmla="*/ 2147483647 w 252"/>
              <a:gd name="T77" fmla="*/ 2147483647 h 235"/>
              <a:gd name="T78" fmla="*/ 2147483647 w 252"/>
              <a:gd name="T79" fmla="*/ 0 h 235"/>
              <a:gd name="T80" fmla="*/ 2147483647 w 252"/>
              <a:gd name="T81" fmla="*/ 0 h 235"/>
              <a:gd name="T82" fmla="*/ 2147483647 w 252"/>
              <a:gd name="T83" fmla="*/ 0 h 235"/>
              <a:gd name="T84" fmla="*/ 2147483647 w 252"/>
              <a:gd name="T85" fmla="*/ 2147483647 h 235"/>
              <a:gd name="T86" fmla="*/ 2147483647 w 252"/>
              <a:gd name="T87" fmla="*/ 2147483647 h 235"/>
              <a:gd name="T88" fmla="*/ 0 w 252"/>
              <a:gd name="T89" fmla="*/ 2147483647 h 235"/>
              <a:gd name="T90" fmla="*/ 2147483647 w 252"/>
              <a:gd name="T91" fmla="*/ 2147483647 h 235"/>
              <a:gd name="T92" fmla="*/ 2147483647 w 252"/>
              <a:gd name="T93" fmla="*/ 2147483647 h 235"/>
              <a:gd name="T94" fmla="*/ 2147483647 w 252"/>
              <a:gd name="T95" fmla="*/ 2147483647 h 235"/>
              <a:gd name="T96" fmla="*/ 2147483647 w 252"/>
              <a:gd name="T97" fmla="*/ 2147483647 h 235"/>
              <a:gd name="T98" fmla="*/ 2147483647 w 252"/>
              <a:gd name="T99" fmla="*/ 2147483647 h 235"/>
              <a:gd name="T100" fmla="*/ 2147483647 w 252"/>
              <a:gd name="T101" fmla="*/ 2147483647 h 235"/>
              <a:gd name="T102" fmla="*/ 2147483647 w 252"/>
              <a:gd name="T103" fmla="*/ 2147483647 h 235"/>
              <a:gd name="T104" fmla="*/ 2147483647 w 252"/>
              <a:gd name="T105" fmla="*/ 2147483647 h 235"/>
              <a:gd name="T106" fmla="*/ 2147483647 w 252"/>
              <a:gd name="T107" fmla="*/ 2147483647 h 235"/>
              <a:gd name="T108" fmla="*/ 2147483647 w 252"/>
              <a:gd name="T109" fmla="*/ 2147483647 h 235"/>
              <a:gd name="T110" fmla="*/ 2147483647 w 252"/>
              <a:gd name="T111" fmla="*/ 2147483647 h 235"/>
              <a:gd name="T112" fmla="*/ 2147483647 w 252"/>
              <a:gd name="T113" fmla="*/ 2147483647 h 235"/>
              <a:gd name="T114" fmla="*/ 2147483647 w 252"/>
              <a:gd name="T115" fmla="*/ 2147483647 h 235"/>
              <a:gd name="T116" fmla="*/ 2147483647 w 252"/>
              <a:gd name="T117" fmla="*/ 2147483647 h 235"/>
              <a:gd name="T118" fmla="*/ 2147483647 w 252"/>
              <a:gd name="T119" fmla="*/ 2147483647 h 235"/>
              <a:gd name="T120" fmla="*/ 2147483647 w 252"/>
              <a:gd name="T121" fmla="*/ 2147483647 h 23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2"/>
              <a:gd name="T184" fmla="*/ 0 h 235"/>
              <a:gd name="T185" fmla="*/ 252 w 252"/>
              <a:gd name="T186" fmla="*/ 235 h 23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2" h="235">
                <a:moveTo>
                  <a:pt x="210" y="72"/>
                </a:moveTo>
                <a:lnTo>
                  <a:pt x="222" y="85"/>
                </a:lnTo>
                <a:lnTo>
                  <a:pt x="228" y="100"/>
                </a:lnTo>
                <a:lnTo>
                  <a:pt x="232" y="116"/>
                </a:lnTo>
                <a:lnTo>
                  <a:pt x="232" y="133"/>
                </a:lnTo>
                <a:lnTo>
                  <a:pt x="230" y="147"/>
                </a:lnTo>
                <a:lnTo>
                  <a:pt x="226" y="159"/>
                </a:lnTo>
                <a:lnTo>
                  <a:pt x="218" y="171"/>
                </a:lnTo>
                <a:lnTo>
                  <a:pt x="211" y="180"/>
                </a:lnTo>
                <a:lnTo>
                  <a:pt x="202" y="191"/>
                </a:lnTo>
                <a:lnTo>
                  <a:pt x="192" y="200"/>
                </a:lnTo>
                <a:lnTo>
                  <a:pt x="183" y="209"/>
                </a:lnTo>
                <a:lnTo>
                  <a:pt x="173" y="219"/>
                </a:lnTo>
                <a:lnTo>
                  <a:pt x="171" y="222"/>
                </a:lnTo>
                <a:lnTo>
                  <a:pt x="170" y="225"/>
                </a:lnTo>
                <a:lnTo>
                  <a:pt x="171" y="229"/>
                </a:lnTo>
                <a:lnTo>
                  <a:pt x="173" y="232"/>
                </a:lnTo>
                <a:lnTo>
                  <a:pt x="176" y="234"/>
                </a:lnTo>
                <a:lnTo>
                  <a:pt x="180" y="235"/>
                </a:lnTo>
                <a:lnTo>
                  <a:pt x="184" y="234"/>
                </a:lnTo>
                <a:lnTo>
                  <a:pt x="187" y="232"/>
                </a:lnTo>
                <a:lnTo>
                  <a:pt x="208" y="218"/>
                </a:lnTo>
                <a:lnTo>
                  <a:pt x="225" y="200"/>
                </a:lnTo>
                <a:lnTo>
                  <a:pt x="239" y="178"/>
                </a:lnTo>
                <a:lnTo>
                  <a:pt x="249" y="156"/>
                </a:lnTo>
                <a:lnTo>
                  <a:pt x="252" y="131"/>
                </a:lnTo>
                <a:lnTo>
                  <a:pt x="250" y="108"/>
                </a:lnTo>
                <a:lnTo>
                  <a:pt x="242" y="85"/>
                </a:lnTo>
                <a:lnTo>
                  <a:pt x="225" y="65"/>
                </a:lnTo>
                <a:lnTo>
                  <a:pt x="212" y="54"/>
                </a:lnTo>
                <a:lnTo>
                  <a:pt x="197" y="45"/>
                </a:lnTo>
                <a:lnTo>
                  <a:pt x="181" y="36"/>
                </a:lnTo>
                <a:lnTo>
                  <a:pt x="164" y="29"/>
                </a:lnTo>
                <a:lnTo>
                  <a:pt x="146" y="22"/>
                </a:lnTo>
                <a:lnTo>
                  <a:pt x="127" y="17"/>
                </a:lnTo>
                <a:lnTo>
                  <a:pt x="109" y="12"/>
                </a:lnTo>
                <a:lnTo>
                  <a:pt x="90" y="7"/>
                </a:lnTo>
                <a:lnTo>
                  <a:pt x="73" y="4"/>
                </a:lnTo>
                <a:lnTo>
                  <a:pt x="57" y="2"/>
                </a:lnTo>
                <a:lnTo>
                  <a:pt x="42" y="0"/>
                </a:lnTo>
                <a:lnTo>
                  <a:pt x="28" y="0"/>
                </a:lnTo>
                <a:lnTo>
                  <a:pt x="17" y="0"/>
                </a:lnTo>
                <a:lnTo>
                  <a:pt x="8" y="1"/>
                </a:lnTo>
                <a:lnTo>
                  <a:pt x="3" y="3"/>
                </a:lnTo>
                <a:lnTo>
                  <a:pt x="0" y="5"/>
                </a:lnTo>
                <a:lnTo>
                  <a:pt x="10" y="7"/>
                </a:lnTo>
                <a:lnTo>
                  <a:pt x="22" y="8"/>
                </a:lnTo>
                <a:lnTo>
                  <a:pt x="33" y="11"/>
                </a:lnTo>
                <a:lnTo>
                  <a:pt x="46" y="13"/>
                </a:lnTo>
                <a:lnTo>
                  <a:pt x="60" y="15"/>
                </a:lnTo>
                <a:lnTo>
                  <a:pt x="73" y="17"/>
                </a:lnTo>
                <a:lnTo>
                  <a:pt x="87" y="20"/>
                </a:lnTo>
                <a:lnTo>
                  <a:pt x="102" y="23"/>
                </a:lnTo>
                <a:lnTo>
                  <a:pt x="115" y="28"/>
                </a:lnTo>
                <a:lnTo>
                  <a:pt x="130" y="32"/>
                </a:lnTo>
                <a:lnTo>
                  <a:pt x="145" y="37"/>
                </a:lnTo>
                <a:lnTo>
                  <a:pt x="159" y="43"/>
                </a:lnTo>
                <a:lnTo>
                  <a:pt x="172" y="49"/>
                </a:lnTo>
                <a:lnTo>
                  <a:pt x="186" y="55"/>
                </a:lnTo>
                <a:lnTo>
                  <a:pt x="198" y="64"/>
                </a:lnTo>
                <a:lnTo>
                  <a:pt x="210" y="72"/>
                </a:lnTo>
                <a:close/>
              </a:path>
            </a:pathLst>
          </a:custGeom>
          <a:solidFill>
            <a:srgbClr val="000000"/>
          </a:solidFill>
          <a:ln w="9525">
            <a:solidFill>
              <a:srgbClr val="FF3300"/>
            </a:solidFill>
            <a:round/>
            <a:headEnd/>
            <a:tailEnd/>
          </a:ln>
        </p:spPr>
        <p:txBody>
          <a:bodyPr/>
          <a:lstStyle/>
          <a:p>
            <a:endParaRPr lang="en-US"/>
          </a:p>
        </p:txBody>
      </p:sp>
      <p:sp>
        <p:nvSpPr>
          <p:cNvPr id="38104" name="Freeform 565"/>
          <p:cNvSpPr>
            <a:spLocks/>
          </p:cNvSpPr>
          <p:nvPr/>
        </p:nvSpPr>
        <p:spPr bwMode="auto">
          <a:xfrm>
            <a:off x="5451475" y="3086100"/>
            <a:ext cx="23813" cy="53975"/>
          </a:xfrm>
          <a:custGeom>
            <a:avLst/>
            <a:gdLst>
              <a:gd name="T0" fmla="*/ 0 w 103"/>
              <a:gd name="T1" fmla="*/ 2147483647 h 220"/>
              <a:gd name="T2" fmla="*/ 0 w 103"/>
              <a:gd name="T3" fmla="*/ 2147483647 h 220"/>
              <a:gd name="T4" fmla="*/ 2147483647 w 103"/>
              <a:gd name="T5" fmla="*/ 2147483647 h 220"/>
              <a:gd name="T6" fmla="*/ 2147483647 w 103"/>
              <a:gd name="T7" fmla="*/ 2147483647 h 220"/>
              <a:gd name="T8" fmla="*/ 2147483647 w 103"/>
              <a:gd name="T9" fmla="*/ 2147483647 h 220"/>
              <a:gd name="T10" fmla="*/ 2147483647 w 103"/>
              <a:gd name="T11" fmla="*/ 2147483647 h 220"/>
              <a:gd name="T12" fmla="*/ 2147483647 w 103"/>
              <a:gd name="T13" fmla="*/ 2147483647 h 220"/>
              <a:gd name="T14" fmla="*/ 2147483647 w 103"/>
              <a:gd name="T15" fmla="*/ 2147483647 h 220"/>
              <a:gd name="T16" fmla="*/ 2147483647 w 103"/>
              <a:gd name="T17" fmla="*/ 2147483647 h 220"/>
              <a:gd name="T18" fmla="*/ 2147483647 w 103"/>
              <a:gd name="T19" fmla="*/ 2147483647 h 220"/>
              <a:gd name="T20" fmla="*/ 2147483647 w 103"/>
              <a:gd name="T21" fmla="*/ 2147483647 h 220"/>
              <a:gd name="T22" fmla="*/ 2147483647 w 103"/>
              <a:gd name="T23" fmla="*/ 2147483647 h 220"/>
              <a:gd name="T24" fmla="*/ 2147483647 w 103"/>
              <a:gd name="T25" fmla="*/ 2147483647 h 220"/>
              <a:gd name="T26" fmla="*/ 2147483647 w 103"/>
              <a:gd name="T27" fmla="*/ 2147483647 h 220"/>
              <a:gd name="T28" fmla="*/ 2147483647 w 103"/>
              <a:gd name="T29" fmla="*/ 2147483647 h 220"/>
              <a:gd name="T30" fmla="*/ 2147483647 w 103"/>
              <a:gd name="T31" fmla="*/ 2147483647 h 220"/>
              <a:gd name="T32" fmla="*/ 2147483647 w 103"/>
              <a:gd name="T33" fmla="*/ 2147483647 h 220"/>
              <a:gd name="T34" fmla="*/ 2147483647 w 103"/>
              <a:gd name="T35" fmla="*/ 2147483647 h 220"/>
              <a:gd name="T36" fmla="*/ 2147483647 w 103"/>
              <a:gd name="T37" fmla="*/ 2147483647 h 220"/>
              <a:gd name="T38" fmla="*/ 2147483647 w 103"/>
              <a:gd name="T39" fmla="*/ 2147483647 h 220"/>
              <a:gd name="T40" fmla="*/ 2147483647 w 103"/>
              <a:gd name="T41" fmla="*/ 2147483647 h 220"/>
              <a:gd name="T42" fmla="*/ 2147483647 w 103"/>
              <a:gd name="T43" fmla="*/ 2147483647 h 220"/>
              <a:gd name="T44" fmla="*/ 2147483647 w 103"/>
              <a:gd name="T45" fmla="*/ 2147483647 h 220"/>
              <a:gd name="T46" fmla="*/ 2147483647 w 103"/>
              <a:gd name="T47" fmla="*/ 2147483647 h 220"/>
              <a:gd name="T48" fmla="*/ 2147483647 w 103"/>
              <a:gd name="T49" fmla="*/ 2147483647 h 220"/>
              <a:gd name="T50" fmla="*/ 2147483647 w 103"/>
              <a:gd name="T51" fmla="*/ 2147483647 h 220"/>
              <a:gd name="T52" fmla="*/ 2147483647 w 103"/>
              <a:gd name="T53" fmla="*/ 2147483647 h 220"/>
              <a:gd name="T54" fmla="*/ 2147483647 w 103"/>
              <a:gd name="T55" fmla="*/ 2147483647 h 220"/>
              <a:gd name="T56" fmla="*/ 2147483647 w 103"/>
              <a:gd name="T57" fmla="*/ 2147483647 h 220"/>
              <a:gd name="T58" fmla="*/ 2147483647 w 103"/>
              <a:gd name="T59" fmla="*/ 2147483647 h 220"/>
              <a:gd name="T60" fmla="*/ 2147483647 w 103"/>
              <a:gd name="T61" fmla="*/ 2147483647 h 220"/>
              <a:gd name="T62" fmla="*/ 2147483647 w 103"/>
              <a:gd name="T63" fmla="*/ 2147483647 h 220"/>
              <a:gd name="T64" fmla="*/ 2147483647 w 103"/>
              <a:gd name="T65" fmla="*/ 0 h 220"/>
              <a:gd name="T66" fmla="*/ 2147483647 w 103"/>
              <a:gd name="T67" fmla="*/ 2147483647 h 220"/>
              <a:gd name="T68" fmla="*/ 2147483647 w 103"/>
              <a:gd name="T69" fmla="*/ 2147483647 h 220"/>
              <a:gd name="T70" fmla="*/ 2147483647 w 103"/>
              <a:gd name="T71" fmla="*/ 2147483647 h 220"/>
              <a:gd name="T72" fmla="*/ 2147483647 w 103"/>
              <a:gd name="T73" fmla="*/ 2147483647 h 220"/>
              <a:gd name="T74" fmla="*/ 2147483647 w 103"/>
              <a:gd name="T75" fmla="*/ 2147483647 h 220"/>
              <a:gd name="T76" fmla="*/ 2147483647 w 103"/>
              <a:gd name="T77" fmla="*/ 2147483647 h 220"/>
              <a:gd name="T78" fmla="*/ 2147483647 w 103"/>
              <a:gd name="T79" fmla="*/ 2147483647 h 220"/>
              <a:gd name="T80" fmla="*/ 0 w 103"/>
              <a:gd name="T81" fmla="*/ 2147483647 h 2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
              <a:gd name="T124" fmla="*/ 0 h 220"/>
              <a:gd name="T125" fmla="*/ 103 w 103"/>
              <a:gd name="T126" fmla="*/ 220 h 2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 h="220">
                <a:moveTo>
                  <a:pt x="0" y="120"/>
                </a:moveTo>
                <a:lnTo>
                  <a:pt x="0" y="138"/>
                </a:lnTo>
                <a:lnTo>
                  <a:pt x="4" y="155"/>
                </a:lnTo>
                <a:lnTo>
                  <a:pt x="12" y="171"/>
                </a:lnTo>
                <a:lnTo>
                  <a:pt x="22" y="185"/>
                </a:lnTo>
                <a:lnTo>
                  <a:pt x="35" y="197"/>
                </a:lnTo>
                <a:lnTo>
                  <a:pt x="50" y="207"/>
                </a:lnTo>
                <a:lnTo>
                  <a:pt x="66" y="215"/>
                </a:lnTo>
                <a:lnTo>
                  <a:pt x="83" y="219"/>
                </a:lnTo>
                <a:lnTo>
                  <a:pt x="89" y="220"/>
                </a:lnTo>
                <a:lnTo>
                  <a:pt x="94" y="218"/>
                </a:lnTo>
                <a:lnTo>
                  <a:pt x="98" y="215"/>
                </a:lnTo>
                <a:lnTo>
                  <a:pt x="100" y="211"/>
                </a:lnTo>
                <a:lnTo>
                  <a:pt x="100" y="205"/>
                </a:lnTo>
                <a:lnTo>
                  <a:pt x="99" y="200"/>
                </a:lnTo>
                <a:lnTo>
                  <a:pt x="96" y="196"/>
                </a:lnTo>
                <a:lnTo>
                  <a:pt x="91" y="193"/>
                </a:lnTo>
                <a:lnTo>
                  <a:pt x="74" y="187"/>
                </a:lnTo>
                <a:lnTo>
                  <a:pt x="58" y="178"/>
                </a:lnTo>
                <a:lnTo>
                  <a:pt x="45" y="167"/>
                </a:lnTo>
                <a:lnTo>
                  <a:pt x="36" y="154"/>
                </a:lnTo>
                <a:lnTo>
                  <a:pt x="30" y="138"/>
                </a:lnTo>
                <a:lnTo>
                  <a:pt x="27" y="121"/>
                </a:lnTo>
                <a:lnTo>
                  <a:pt x="27" y="103"/>
                </a:lnTo>
                <a:lnTo>
                  <a:pt x="32" y="83"/>
                </a:lnTo>
                <a:lnTo>
                  <a:pt x="39" y="69"/>
                </a:lnTo>
                <a:lnTo>
                  <a:pt x="51" y="56"/>
                </a:lnTo>
                <a:lnTo>
                  <a:pt x="63" y="43"/>
                </a:lnTo>
                <a:lnTo>
                  <a:pt x="77" y="31"/>
                </a:lnTo>
                <a:lnTo>
                  <a:pt x="89" y="21"/>
                </a:lnTo>
                <a:lnTo>
                  <a:pt x="98" y="12"/>
                </a:lnTo>
                <a:lnTo>
                  <a:pt x="103" y="5"/>
                </a:lnTo>
                <a:lnTo>
                  <a:pt x="103" y="0"/>
                </a:lnTo>
                <a:lnTo>
                  <a:pt x="92" y="4"/>
                </a:lnTo>
                <a:lnTo>
                  <a:pt x="77" y="12"/>
                </a:lnTo>
                <a:lnTo>
                  <a:pt x="61" y="25"/>
                </a:lnTo>
                <a:lnTo>
                  <a:pt x="44" y="40"/>
                </a:lnTo>
                <a:lnTo>
                  <a:pt x="29" y="57"/>
                </a:lnTo>
                <a:lnTo>
                  <a:pt x="16" y="77"/>
                </a:lnTo>
                <a:lnTo>
                  <a:pt x="6" y="98"/>
                </a:lnTo>
                <a:lnTo>
                  <a:pt x="0" y="120"/>
                </a:lnTo>
                <a:close/>
              </a:path>
            </a:pathLst>
          </a:custGeom>
          <a:solidFill>
            <a:srgbClr val="000000"/>
          </a:solidFill>
          <a:ln w="9525">
            <a:solidFill>
              <a:srgbClr val="FF3300"/>
            </a:solidFill>
            <a:round/>
            <a:headEnd/>
            <a:tailEnd/>
          </a:ln>
        </p:spPr>
        <p:txBody>
          <a:bodyPr/>
          <a:lstStyle/>
          <a:p>
            <a:endParaRPr lang="en-US"/>
          </a:p>
        </p:txBody>
      </p:sp>
      <p:sp>
        <p:nvSpPr>
          <p:cNvPr id="38105" name="Freeform 566"/>
          <p:cNvSpPr>
            <a:spLocks/>
          </p:cNvSpPr>
          <p:nvPr/>
        </p:nvSpPr>
        <p:spPr bwMode="auto">
          <a:xfrm>
            <a:off x="5608638" y="3051175"/>
            <a:ext cx="50800" cy="69850"/>
          </a:xfrm>
          <a:custGeom>
            <a:avLst/>
            <a:gdLst>
              <a:gd name="T0" fmla="*/ 2147483647 w 220"/>
              <a:gd name="T1" fmla="*/ 2147483647 h 288"/>
              <a:gd name="T2" fmla="*/ 2147483647 w 220"/>
              <a:gd name="T3" fmla="*/ 2147483647 h 288"/>
              <a:gd name="T4" fmla="*/ 2147483647 w 220"/>
              <a:gd name="T5" fmla="*/ 2147483647 h 288"/>
              <a:gd name="T6" fmla="*/ 2147483647 w 220"/>
              <a:gd name="T7" fmla="*/ 2147483647 h 288"/>
              <a:gd name="T8" fmla="*/ 2147483647 w 220"/>
              <a:gd name="T9" fmla="*/ 2147483647 h 288"/>
              <a:gd name="T10" fmla="*/ 2147483647 w 220"/>
              <a:gd name="T11" fmla="*/ 2147483647 h 288"/>
              <a:gd name="T12" fmla="*/ 2147483647 w 220"/>
              <a:gd name="T13" fmla="*/ 2147483647 h 288"/>
              <a:gd name="T14" fmla="*/ 2147483647 w 220"/>
              <a:gd name="T15" fmla="*/ 2147483647 h 288"/>
              <a:gd name="T16" fmla="*/ 2147483647 w 220"/>
              <a:gd name="T17" fmla="*/ 2147483647 h 288"/>
              <a:gd name="T18" fmla="*/ 2147483647 w 220"/>
              <a:gd name="T19" fmla="*/ 2147483647 h 288"/>
              <a:gd name="T20" fmla="*/ 2147483647 w 220"/>
              <a:gd name="T21" fmla="*/ 2147483647 h 288"/>
              <a:gd name="T22" fmla="*/ 2147483647 w 220"/>
              <a:gd name="T23" fmla="*/ 2147483647 h 288"/>
              <a:gd name="T24" fmla="*/ 2147483647 w 220"/>
              <a:gd name="T25" fmla="*/ 2147483647 h 288"/>
              <a:gd name="T26" fmla="*/ 2147483647 w 220"/>
              <a:gd name="T27" fmla="*/ 2147483647 h 288"/>
              <a:gd name="T28" fmla="*/ 2147483647 w 220"/>
              <a:gd name="T29" fmla="*/ 2147483647 h 288"/>
              <a:gd name="T30" fmla="*/ 2147483647 w 220"/>
              <a:gd name="T31" fmla="*/ 2147483647 h 288"/>
              <a:gd name="T32" fmla="*/ 2147483647 w 220"/>
              <a:gd name="T33" fmla="*/ 2147483647 h 288"/>
              <a:gd name="T34" fmla="*/ 2147483647 w 220"/>
              <a:gd name="T35" fmla="*/ 2147483647 h 288"/>
              <a:gd name="T36" fmla="*/ 2147483647 w 220"/>
              <a:gd name="T37" fmla="*/ 2147483647 h 288"/>
              <a:gd name="T38" fmla="*/ 2147483647 w 220"/>
              <a:gd name="T39" fmla="*/ 2147483647 h 288"/>
              <a:gd name="T40" fmla="*/ 2147483647 w 220"/>
              <a:gd name="T41" fmla="*/ 2147483647 h 288"/>
              <a:gd name="T42" fmla="*/ 2147483647 w 220"/>
              <a:gd name="T43" fmla="*/ 2147483647 h 288"/>
              <a:gd name="T44" fmla="*/ 2147483647 w 220"/>
              <a:gd name="T45" fmla="*/ 2147483647 h 288"/>
              <a:gd name="T46" fmla="*/ 2147483647 w 220"/>
              <a:gd name="T47" fmla="*/ 2147483647 h 288"/>
              <a:gd name="T48" fmla="*/ 2147483647 w 220"/>
              <a:gd name="T49" fmla="*/ 2147483647 h 288"/>
              <a:gd name="T50" fmla="*/ 2147483647 w 220"/>
              <a:gd name="T51" fmla="*/ 2147483647 h 288"/>
              <a:gd name="T52" fmla="*/ 2147483647 w 220"/>
              <a:gd name="T53" fmla="*/ 2147483647 h 288"/>
              <a:gd name="T54" fmla="*/ 2147483647 w 220"/>
              <a:gd name="T55" fmla="*/ 2147483647 h 288"/>
              <a:gd name="T56" fmla="*/ 2147483647 w 220"/>
              <a:gd name="T57" fmla="*/ 2147483647 h 288"/>
              <a:gd name="T58" fmla="*/ 2147483647 w 220"/>
              <a:gd name="T59" fmla="*/ 0 h 288"/>
              <a:gd name="T60" fmla="*/ 2147483647 w 220"/>
              <a:gd name="T61" fmla="*/ 2147483647 h 288"/>
              <a:gd name="T62" fmla="*/ 2147483647 w 220"/>
              <a:gd name="T63" fmla="*/ 2147483647 h 288"/>
              <a:gd name="T64" fmla="*/ 2147483647 w 220"/>
              <a:gd name="T65" fmla="*/ 2147483647 h 288"/>
              <a:gd name="T66" fmla="*/ 2147483647 w 220"/>
              <a:gd name="T67" fmla="*/ 2147483647 h 288"/>
              <a:gd name="T68" fmla="*/ 2147483647 w 220"/>
              <a:gd name="T69" fmla="*/ 2147483647 h 288"/>
              <a:gd name="T70" fmla="*/ 2147483647 w 220"/>
              <a:gd name="T71" fmla="*/ 2147483647 h 288"/>
              <a:gd name="T72" fmla="*/ 2147483647 w 220"/>
              <a:gd name="T73" fmla="*/ 2147483647 h 288"/>
              <a:gd name="T74" fmla="*/ 2147483647 w 220"/>
              <a:gd name="T75" fmla="*/ 2147483647 h 2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0"/>
              <a:gd name="T115" fmla="*/ 0 h 288"/>
              <a:gd name="T116" fmla="*/ 220 w 220"/>
              <a:gd name="T117" fmla="*/ 288 h 2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0" h="288">
                <a:moveTo>
                  <a:pt x="179" y="108"/>
                </a:moveTo>
                <a:lnTo>
                  <a:pt x="186" y="115"/>
                </a:lnTo>
                <a:lnTo>
                  <a:pt x="191" y="124"/>
                </a:lnTo>
                <a:lnTo>
                  <a:pt x="196" y="133"/>
                </a:lnTo>
                <a:lnTo>
                  <a:pt x="200" y="143"/>
                </a:lnTo>
                <a:lnTo>
                  <a:pt x="202" y="153"/>
                </a:lnTo>
                <a:lnTo>
                  <a:pt x="201" y="163"/>
                </a:lnTo>
                <a:lnTo>
                  <a:pt x="199" y="174"/>
                </a:lnTo>
                <a:lnTo>
                  <a:pt x="193" y="184"/>
                </a:lnTo>
                <a:lnTo>
                  <a:pt x="186" y="194"/>
                </a:lnTo>
                <a:lnTo>
                  <a:pt x="178" y="204"/>
                </a:lnTo>
                <a:lnTo>
                  <a:pt x="168" y="213"/>
                </a:lnTo>
                <a:lnTo>
                  <a:pt x="159" y="221"/>
                </a:lnTo>
                <a:lnTo>
                  <a:pt x="148" y="229"/>
                </a:lnTo>
                <a:lnTo>
                  <a:pt x="138" y="237"/>
                </a:lnTo>
                <a:lnTo>
                  <a:pt x="127" y="246"/>
                </a:lnTo>
                <a:lnTo>
                  <a:pt x="118" y="255"/>
                </a:lnTo>
                <a:lnTo>
                  <a:pt x="115" y="258"/>
                </a:lnTo>
                <a:lnTo>
                  <a:pt x="112" y="263"/>
                </a:lnTo>
                <a:lnTo>
                  <a:pt x="110" y="267"/>
                </a:lnTo>
                <a:lnTo>
                  <a:pt x="108" y="271"/>
                </a:lnTo>
                <a:lnTo>
                  <a:pt x="107" y="276"/>
                </a:lnTo>
                <a:lnTo>
                  <a:pt x="107" y="280"/>
                </a:lnTo>
                <a:lnTo>
                  <a:pt x="109" y="284"/>
                </a:lnTo>
                <a:lnTo>
                  <a:pt x="112" y="287"/>
                </a:lnTo>
                <a:lnTo>
                  <a:pt x="117" y="288"/>
                </a:lnTo>
                <a:lnTo>
                  <a:pt x="121" y="288"/>
                </a:lnTo>
                <a:lnTo>
                  <a:pt x="124" y="287"/>
                </a:lnTo>
                <a:lnTo>
                  <a:pt x="127" y="284"/>
                </a:lnTo>
                <a:lnTo>
                  <a:pt x="138" y="271"/>
                </a:lnTo>
                <a:lnTo>
                  <a:pt x="149" y="261"/>
                </a:lnTo>
                <a:lnTo>
                  <a:pt x="161" y="250"/>
                </a:lnTo>
                <a:lnTo>
                  <a:pt x="173" y="239"/>
                </a:lnTo>
                <a:lnTo>
                  <a:pt x="185" y="229"/>
                </a:lnTo>
                <a:lnTo>
                  <a:pt x="196" y="217"/>
                </a:lnTo>
                <a:lnTo>
                  <a:pt x="206" y="204"/>
                </a:lnTo>
                <a:lnTo>
                  <a:pt x="213" y="190"/>
                </a:lnTo>
                <a:lnTo>
                  <a:pt x="219" y="173"/>
                </a:lnTo>
                <a:lnTo>
                  <a:pt x="220" y="157"/>
                </a:lnTo>
                <a:lnTo>
                  <a:pt x="218" y="141"/>
                </a:lnTo>
                <a:lnTo>
                  <a:pt x="212" y="125"/>
                </a:lnTo>
                <a:lnTo>
                  <a:pt x="204" y="111"/>
                </a:lnTo>
                <a:lnTo>
                  <a:pt x="194" y="97"/>
                </a:lnTo>
                <a:lnTo>
                  <a:pt x="182" y="86"/>
                </a:lnTo>
                <a:lnTo>
                  <a:pt x="168" y="77"/>
                </a:lnTo>
                <a:lnTo>
                  <a:pt x="158" y="70"/>
                </a:lnTo>
                <a:lnTo>
                  <a:pt x="146" y="64"/>
                </a:lnTo>
                <a:lnTo>
                  <a:pt x="134" y="56"/>
                </a:lnTo>
                <a:lnTo>
                  <a:pt x="122" y="50"/>
                </a:lnTo>
                <a:lnTo>
                  <a:pt x="109" y="43"/>
                </a:lnTo>
                <a:lnTo>
                  <a:pt x="96" y="36"/>
                </a:lnTo>
                <a:lnTo>
                  <a:pt x="83" y="29"/>
                </a:lnTo>
                <a:lnTo>
                  <a:pt x="70" y="22"/>
                </a:lnTo>
                <a:lnTo>
                  <a:pt x="59" y="17"/>
                </a:lnTo>
                <a:lnTo>
                  <a:pt x="47" y="12"/>
                </a:lnTo>
                <a:lnTo>
                  <a:pt x="36" y="7"/>
                </a:lnTo>
                <a:lnTo>
                  <a:pt x="26" y="4"/>
                </a:lnTo>
                <a:lnTo>
                  <a:pt x="18" y="1"/>
                </a:lnTo>
                <a:lnTo>
                  <a:pt x="10" y="0"/>
                </a:lnTo>
                <a:lnTo>
                  <a:pt x="4" y="0"/>
                </a:lnTo>
                <a:lnTo>
                  <a:pt x="0" y="2"/>
                </a:lnTo>
                <a:lnTo>
                  <a:pt x="9" y="7"/>
                </a:lnTo>
                <a:lnTo>
                  <a:pt x="20" y="13"/>
                </a:lnTo>
                <a:lnTo>
                  <a:pt x="31" y="18"/>
                </a:lnTo>
                <a:lnTo>
                  <a:pt x="42" y="23"/>
                </a:lnTo>
                <a:lnTo>
                  <a:pt x="54" y="29"/>
                </a:lnTo>
                <a:lnTo>
                  <a:pt x="65" y="34"/>
                </a:lnTo>
                <a:lnTo>
                  <a:pt x="77" y="40"/>
                </a:lnTo>
                <a:lnTo>
                  <a:pt x="88" y="47"/>
                </a:lnTo>
                <a:lnTo>
                  <a:pt x="101" y="53"/>
                </a:lnTo>
                <a:lnTo>
                  <a:pt x="112" y="60"/>
                </a:lnTo>
                <a:lnTo>
                  <a:pt x="124" y="66"/>
                </a:lnTo>
                <a:lnTo>
                  <a:pt x="136" y="74"/>
                </a:lnTo>
                <a:lnTo>
                  <a:pt x="147" y="82"/>
                </a:lnTo>
                <a:lnTo>
                  <a:pt x="158" y="90"/>
                </a:lnTo>
                <a:lnTo>
                  <a:pt x="168" y="98"/>
                </a:lnTo>
                <a:lnTo>
                  <a:pt x="179" y="108"/>
                </a:lnTo>
                <a:close/>
              </a:path>
            </a:pathLst>
          </a:custGeom>
          <a:solidFill>
            <a:srgbClr val="000000"/>
          </a:solidFill>
          <a:ln w="9525">
            <a:solidFill>
              <a:srgbClr val="FF3300"/>
            </a:solidFill>
            <a:round/>
            <a:headEnd/>
            <a:tailEnd/>
          </a:ln>
        </p:spPr>
        <p:txBody>
          <a:bodyPr/>
          <a:lstStyle/>
          <a:p>
            <a:endParaRPr lang="en-US"/>
          </a:p>
        </p:txBody>
      </p:sp>
      <p:sp>
        <p:nvSpPr>
          <p:cNvPr id="38106" name="Freeform 567"/>
          <p:cNvSpPr>
            <a:spLocks/>
          </p:cNvSpPr>
          <p:nvPr/>
        </p:nvSpPr>
        <p:spPr bwMode="auto">
          <a:xfrm>
            <a:off x="5561013" y="3157538"/>
            <a:ext cx="190500" cy="120650"/>
          </a:xfrm>
          <a:custGeom>
            <a:avLst/>
            <a:gdLst>
              <a:gd name="T0" fmla="*/ 2147483647 w 1070"/>
              <a:gd name="T1" fmla="*/ 0 h 844"/>
              <a:gd name="T2" fmla="*/ 2147483647 w 1070"/>
              <a:gd name="T3" fmla="*/ 2147483647 h 844"/>
              <a:gd name="T4" fmla="*/ 2147483647 w 1070"/>
              <a:gd name="T5" fmla="*/ 2147483647 h 844"/>
              <a:gd name="T6" fmla="*/ 0 w 1070"/>
              <a:gd name="T7" fmla="*/ 2147483647 h 844"/>
              <a:gd name="T8" fmla="*/ 2147483647 w 1070"/>
              <a:gd name="T9" fmla="*/ 0 h 844"/>
              <a:gd name="T10" fmla="*/ 0 60000 65536"/>
              <a:gd name="T11" fmla="*/ 0 60000 65536"/>
              <a:gd name="T12" fmla="*/ 0 60000 65536"/>
              <a:gd name="T13" fmla="*/ 0 60000 65536"/>
              <a:gd name="T14" fmla="*/ 0 60000 65536"/>
              <a:gd name="T15" fmla="*/ 0 w 1070"/>
              <a:gd name="T16" fmla="*/ 0 h 844"/>
              <a:gd name="T17" fmla="*/ 1070 w 1070"/>
              <a:gd name="T18" fmla="*/ 844 h 844"/>
            </a:gdLst>
            <a:ahLst/>
            <a:cxnLst>
              <a:cxn ang="T10">
                <a:pos x="T0" y="T1"/>
              </a:cxn>
              <a:cxn ang="T11">
                <a:pos x="T2" y="T3"/>
              </a:cxn>
              <a:cxn ang="T12">
                <a:pos x="T4" y="T5"/>
              </a:cxn>
              <a:cxn ang="T13">
                <a:pos x="T6" y="T7"/>
              </a:cxn>
              <a:cxn ang="T14">
                <a:pos x="T8" y="T9"/>
              </a:cxn>
            </a:cxnLst>
            <a:rect l="T15" t="T16" r="T17" b="T18"/>
            <a:pathLst>
              <a:path w="1070" h="844">
                <a:moveTo>
                  <a:pt x="141" y="0"/>
                </a:moveTo>
                <a:lnTo>
                  <a:pt x="1070" y="194"/>
                </a:lnTo>
                <a:lnTo>
                  <a:pt x="919" y="844"/>
                </a:lnTo>
                <a:lnTo>
                  <a:pt x="0" y="624"/>
                </a:lnTo>
                <a:lnTo>
                  <a:pt x="141"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07" name="Freeform 568"/>
          <p:cNvSpPr>
            <a:spLocks/>
          </p:cNvSpPr>
          <p:nvPr/>
        </p:nvSpPr>
        <p:spPr bwMode="auto">
          <a:xfrm>
            <a:off x="5576888" y="3160713"/>
            <a:ext cx="146050" cy="47625"/>
          </a:xfrm>
          <a:custGeom>
            <a:avLst/>
            <a:gdLst>
              <a:gd name="T0" fmla="*/ 2147483647 w 819"/>
              <a:gd name="T1" fmla="*/ 0 h 333"/>
              <a:gd name="T2" fmla="*/ 2147483647 w 819"/>
              <a:gd name="T3" fmla="*/ 2147483647 h 333"/>
              <a:gd name="T4" fmla="*/ 2147483647 w 819"/>
              <a:gd name="T5" fmla="*/ 2147483647 h 333"/>
              <a:gd name="T6" fmla="*/ 0 w 819"/>
              <a:gd name="T7" fmla="*/ 2147483647 h 333"/>
              <a:gd name="T8" fmla="*/ 2147483647 w 819"/>
              <a:gd name="T9" fmla="*/ 0 h 333"/>
              <a:gd name="T10" fmla="*/ 0 60000 65536"/>
              <a:gd name="T11" fmla="*/ 0 60000 65536"/>
              <a:gd name="T12" fmla="*/ 0 60000 65536"/>
              <a:gd name="T13" fmla="*/ 0 60000 65536"/>
              <a:gd name="T14" fmla="*/ 0 60000 65536"/>
              <a:gd name="T15" fmla="*/ 0 w 819"/>
              <a:gd name="T16" fmla="*/ 0 h 333"/>
              <a:gd name="T17" fmla="*/ 819 w 819"/>
              <a:gd name="T18" fmla="*/ 333 h 333"/>
            </a:gdLst>
            <a:ahLst/>
            <a:cxnLst>
              <a:cxn ang="T10">
                <a:pos x="T0" y="T1"/>
              </a:cxn>
              <a:cxn ang="T11">
                <a:pos x="T2" y="T3"/>
              </a:cxn>
              <a:cxn ang="T12">
                <a:pos x="T4" y="T5"/>
              </a:cxn>
              <a:cxn ang="T13">
                <a:pos x="T6" y="T7"/>
              </a:cxn>
              <a:cxn ang="T14">
                <a:pos x="T8" y="T9"/>
              </a:cxn>
            </a:cxnLst>
            <a:rect l="T15" t="T16" r="T17" b="T18"/>
            <a:pathLst>
              <a:path w="819" h="333">
                <a:moveTo>
                  <a:pt x="97" y="0"/>
                </a:moveTo>
                <a:lnTo>
                  <a:pt x="819" y="139"/>
                </a:lnTo>
                <a:lnTo>
                  <a:pt x="172" y="98"/>
                </a:lnTo>
                <a:lnTo>
                  <a:pt x="0" y="333"/>
                </a:lnTo>
                <a:lnTo>
                  <a:pt x="97"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08" name="Freeform 569"/>
          <p:cNvSpPr>
            <a:spLocks/>
          </p:cNvSpPr>
          <p:nvPr/>
        </p:nvSpPr>
        <p:spPr bwMode="auto">
          <a:xfrm>
            <a:off x="5541963" y="3302000"/>
            <a:ext cx="192087" cy="44450"/>
          </a:xfrm>
          <a:custGeom>
            <a:avLst/>
            <a:gdLst>
              <a:gd name="T0" fmla="*/ 2147483647 w 1083"/>
              <a:gd name="T1" fmla="*/ 0 h 306"/>
              <a:gd name="T2" fmla="*/ 2147483647 w 1083"/>
              <a:gd name="T3" fmla="*/ 2147483647 h 306"/>
              <a:gd name="T4" fmla="*/ 2147483647 w 1083"/>
              <a:gd name="T5" fmla="*/ 2147483647 h 306"/>
              <a:gd name="T6" fmla="*/ 0 w 1083"/>
              <a:gd name="T7" fmla="*/ 2147483647 h 306"/>
              <a:gd name="T8" fmla="*/ 2147483647 w 1083"/>
              <a:gd name="T9" fmla="*/ 0 h 306"/>
              <a:gd name="T10" fmla="*/ 0 60000 65536"/>
              <a:gd name="T11" fmla="*/ 0 60000 65536"/>
              <a:gd name="T12" fmla="*/ 0 60000 65536"/>
              <a:gd name="T13" fmla="*/ 0 60000 65536"/>
              <a:gd name="T14" fmla="*/ 0 60000 65536"/>
              <a:gd name="T15" fmla="*/ 0 w 1083"/>
              <a:gd name="T16" fmla="*/ 0 h 306"/>
              <a:gd name="T17" fmla="*/ 1083 w 1083"/>
              <a:gd name="T18" fmla="*/ 306 h 306"/>
            </a:gdLst>
            <a:ahLst/>
            <a:cxnLst>
              <a:cxn ang="T10">
                <a:pos x="T0" y="T1"/>
              </a:cxn>
              <a:cxn ang="T11">
                <a:pos x="T2" y="T3"/>
              </a:cxn>
              <a:cxn ang="T12">
                <a:pos x="T4" y="T5"/>
              </a:cxn>
              <a:cxn ang="T13">
                <a:pos x="T6" y="T7"/>
              </a:cxn>
              <a:cxn ang="T14">
                <a:pos x="T8" y="T9"/>
              </a:cxn>
            </a:cxnLst>
            <a:rect l="T15" t="T16" r="T17" b="T18"/>
            <a:pathLst>
              <a:path w="1083" h="306">
                <a:moveTo>
                  <a:pt x="34" y="0"/>
                </a:moveTo>
                <a:lnTo>
                  <a:pt x="1083" y="261"/>
                </a:lnTo>
                <a:lnTo>
                  <a:pt x="1055" y="306"/>
                </a:lnTo>
                <a:lnTo>
                  <a:pt x="0" y="28"/>
                </a:lnTo>
                <a:lnTo>
                  <a:pt x="34" y="0"/>
                </a:ln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09" name="Freeform 570"/>
          <p:cNvSpPr>
            <a:spLocks/>
          </p:cNvSpPr>
          <p:nvPr/>
        </p:nvSpPr>
        <p:spPr bwMode="auto">
          <a:xfrm>
            <a:off x="5524500" y="3314700"/>
            <a:ext cx="193675" cy="44450"/>
          </a:xfrm>
          <a:custGeom>
            <a:avLst/>
            <a:gdLst>
              <a:gd name="T0" fmla="*/ 2147483647 w 1088"/>
              <a:gd name="T1" fmla="*/ 0 h 311"/>
              <a:gd name="T2" fmla="*/ 2147483647 w 1088"/>
              <a:gd name="T3" fmla="*/ 2147483647 h 311"/>
              <a:gd name="T4" fmla="*/ 2147483647 w 1088"/>
              <a:gd name="T5" fmla="*/ 2147483647 h 311"/>
              <a:gd name="T6" fmla="*/ 0 w 1088"/>
              <a:gd name="T7" fmla="*/ 2147483647 h 311"/>
              <a:gd name="T8" fmla="*/ 2147483647 w 1088"/>
              <a:gd name="T9" fmla="*/ 0 h 311"/>
              <a:gd name="T10" fmla="*/ 0 60000 65536"/>
              <a:gd name="T11" fmla="*/ 0 60000 65536"/>
              <a:gd name="T12" fmla="*/ 0 60000 65536"/>
              <a:gd name="T13" fmla="*/ 0 60000 65536"/>
              <a:gd name="T14" fmla="*/ 0 60000 65536"/>
              <a:gd name="T15" fmla="*/ 0 w 1088"/>
              <a:gd name="T16" fmla="*/ 0 h 311"/>
              <a:gd name="T17" fmla="*/ 1088 w 1088"/>
              <a:gd name="T18" fmla="*/ 311 h 311"/>
            </a:gdLst>
            <a:ahLst/>
            <a:cxnLst>
              <a:cxn ang="T10">
                <a:pos x="T0" y="T1"/>
              </a:cxn>
              <a:cxn ang="T11">
                <a:pos x="T2" y="T3"/>
              </a:cxn>
              <a:cxn ang="T12">
                <a:pos x="T4" y="T5"/>
              </a:cxn>
              <a:cxn ang="T13">
                <a:pos x="T6" y="T7"/>
              </a:cxn>
              <a:cxn ang="T14">
                <a:pos x="T8" y="T9"/>
              </a:cxn>
            </a:cxnLst>
            <a:rect l="T15" t="T16" r="T17" b="T18"/>
            <a:pathLst>
              <a:path w="1088" h="311">
                <a:moveTo>
                  <a:pt x="39" y="0"/>
                </a:moveTo>
                <a:lnTo>
                  <a:pt x="1088" y="260"/>
                </a:lnTo>
                <a:lnTo>
                  <a:pt x="1055" y="311"/>
                </a:lnTo>
                <a:lnTo>
                  <a:pt x="0" y="34"/>
                </a:lnTo>
                <a:lnTo>
                  <a:pt x="39" y="0"/>
                </a:ln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10" name="Freeform 571"/>
          <p:cNvSpPr>
            <a:spLocks/>
          </p:cNvSpPr>
          <p:nvPr/>
        </p:nvSpPr>
        <p:spPr bwMode="auto">
          <a:xfrm>
            <a:off x="5554663" y="3355975"/>
            <a:ext cx="28575" cy="9525"/>
          </a:xfrm>
          <a:custGeom>
            <a:avLst/>
            <a:gdLst>
              <a:gd name="T0" fmla="*/ 2147483647 w 164"/>
              <a:gd name="T1" fmla="*/ 2147483647 h 72"/>
              <a:gd name="T2" fmla="*/ 2147483647 w 164"/>
              <a:gd name="T3" fmla="*/ 2147483647 h 72"/>
              <a:gd name="T4" fmla="*/ 2147483647 w 164"/>
              <a:gd name="T5" fmla="*/ 0 h 72"/>
              <a:gd name="T6" fmla="*/ 2147483647 w 164"/>
              <a:gd name="T7" fmla="*/ 0 h 72"/>
              <a:gd name="T8" fmla="*/ 2147483647 w 164"/>
              <a:gd name="T9" fmla="*/ 2147483647 h 72"/>
              <a:gd name="T10" fmla="*/ 2147483647 w 164"/>
              <a:gd name="T11" fmla="*/ 2147483647 h 72"/>
              <a:gd name="T12" fmla="*/ 2147483647 w 164"/>
              <a:gd name="T13" fmla="*/ 2147483647 h 72"/>
              <a:gd name="T14" fmla="*/ 2147483647 w 164"/>
              <a:gd name="T15" fmla="*/ 2147483647 h 72"/>
              <a:gd name="T16" fmla="*/ 2147483647 w 164"/>
              <a:gd name="T17" fmla="*/ 2147483647 h 72"/>
              <a:gd name="T18" fmla="*/ 2147483647 w 164"/>
              <a:gd name="T19" fmla="*/ 2147483647 h 72"/>
              <a:gd name="T20" fmla="*/ 2147483647 w 164"/>
              <a:gd name="T21" fmla="*/ 2147483647 h 72"/>
              <a:gd name="T22" fmla="*/ 2147483647 w 164"/>
              <a:gd name="T23" fmla="*/ 2147483647 h 72"/>
              <a:gd name="T24" fmla="*/ 2147483647 w 164"/>
              <a:gd name="T25" fmla="*/ 2147483647 h 72"/>
              <a:gd name="T26" fmla="*/ 2147483647 w 164"/>
              <a:gd name="T27" fmla="*/ 2147483647 h 72"/>
              <a:gd name="T28" fmla="*/ 2147483647 w 164"/>
              <a:gd name="T29" fmla="*/ 2147483647 h 72"/>
              <a:gd name="T30" fmla="*/ 2147483647 w 164"/>
              <a:gd name="T31" fmla="*/ 2147483647 h 72"/>
              <a:gd name="T32" fmla="*/ 2147483647 w 164"/>
              <a:gd name="T33" fmla="*/ 2147483647 h 72"/>
              <a:gd name="T34" fmla="*/ 2147483647 w 164"/>
              <a:gd name="T35" fmla="*/ 2147483647 h 72"/>
              <a:gd name="T36" fmla="*/ 2147483647 w 164"/>
              <a:gd name="T37" fmla="*/ 2147483647 h 72"/>
              <a:gd name="T38" fmla="*/ 2147483647 w 164"/>
              <a:gd name="T39" fmla="*/ 2147483647 h 72"/>
              <a:gd name="T40" fmla="*/ 2147483647 w 164"/>
              <a:gd name="T41" fmla="*/ 2147483647 h 72"/>
              <a:gd name="T42" fmla="*/ 2147483647 w 164"/>
              <a:gd name="T43" fmla="*/ 2147483647 h 72"/>
              <a:gd name="T44" fmla="*/ 2147483647 w 164"/>
              <a:gd name="T45" fmla="*/ 2147483647 h 72"/>
              <a:gd name="T46" fmla="*/ 2147483647 w 164"/>
              <a:gd name="T47" fmla="*/ 2147483647 h 72"/>
              <a:gd name="T48" fmla="*/ 2147483647 w 164"/>
              <a:gd name="T49" fmla="*/ 2147483647 h 72"/>
              <a:gd name="T50" fmla="*/ 2147483647 w 164"/>
              <a:gd name="T51" fmla="*/ 2147483647 h 72"/>
              <a:gd name="T52" fmla="*/ 2147483647 w 164"/>
              <a:gd name="T53" fmla="*/ 2147483647 h 72"/>
              <a:gd name="T54" fmla="*/ 2147483647 w 164"/>
              <a:gd name="T55" fmla="*/ 2147483647 h 72"/>
              <a:gd name="T56" fmla="*/ 2147483647 w 164"/>
              <a:gd name="T57" fmla="*/ 2147483647 h 72"/>
              <a:gd name="T58" fmla="*/ 0 w 164"/>
              <a:gd name="T59" fmla="*/ 2147483647 h 72"/>
              <a:gd name="T60" fmla="*/ 0 w 164"/>
              <a:gd name="T61" fmla="*/ 2147483647 h 72"/>
              <a:gd name="T62" fmla="*/ 2147483647 w 164"/>
              <a:gd name="T63" fmla="*/ 2147483647 h 72"/>
              <a:gd name="T64" fmla="*/ 2147483647 w 164"/>
              <a:gd name="T65" fmla="*/ 2147483647 h 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4"/>
              <a:gd name="T100" fmla="*/ 0 h 72"/>
              <a:gd name="T101" fmla="*/ 164 w 164"/>
              <a:gd name="T102" fmla="*/ 72 h 7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4" h="72">
                <a:moveTo>
                  <a:pt x="16" y="1"/>
                </a:moveTo>
                <a:lnTo>
                  <a:pt x="21" y="1"/>
                </a:lnTo>
                <a:lnTo>
                  <a:pt x="35" y="0"/>
                </a:lnTo>
                <a:lnTo>
                  <a:pt x="54" y="0"/>
                </a:lnTo>
                <a:lnTo>
                  <a:pt x="78" y="2"/>
                </a:lnTo>
                <a:lnTo>
                  <a:pt x="104" y="7"/>
                </a:lnTo>
                <a:lnTo>
                  <a:pt x="128" y="17"/>
                </a:lnTo>
                <a:lnTo>
                  <a:pt x="149" y="31"/>
                </a:lnTo>
                <a:lnTo>
                  <a:pt x="164" y="51"/>
                </a:lnTo>
                <a:lnTo>
                  <a:pt x="164" y="52"/>
                </a:lnTo>
                <a:lnTo>
                  <a:pt x="164" y="57"/>
                </a:lnTo>
                <a:lnTo>
                  <a:pt x="163" y="62"/>
                </a:lnTo>
                <a:lnTo>
                  <a:pt x="161" y="67"/>
                </a:lnTo>
                <a:lnTo>
                  <a:pt x="156" y="71"/>
                </a:lnTo>
                <a:lnTo>
                  <a:pt x="149" y="72"/>
                </a:lnTo>
                <a:lnTo>
                  <a:pt x="138" y="71"/>
                </a:lnTo>
                <a:lnTo>
                  <a:pt x="124" y="65"/>
                </a:lnTo>
                <a:lnTo>
                  <a:pt x="124" y="63"/>
                </a:lnTo>
                <a:lnTo>
                  <a:pt x="123" y="59"/>
                </a:lnTo>
                <a:lnTo>
                  <a:pt x="120" y="52"/>
                </a:lnTo>
                <a:lnTo>
                  <a:pt x="113" y="45"/>
                </a:lnTo>
                <a:lnTo>
                  <a:pt x="100" y="38"/>
                </a:lnTo>
                <a:lnTo>
                  <a:pt x="81" y="32"/>
                </a:lnTo>
                <a:lnTo>
                  <a:pt x="55" y="29"/>
                </a:lnTo>
                <a:lnTo>
                  <a:pt x="20" y="29"/>
                </a:lnTo>
                <a:lnTo>
                  <a:pt x="18" y="29"/>
                </a:lnTo>
                <a:lnTo>
                  <a:pt x="14" y="27"/>
                </a:lnTo>
                <a:lnTo>
                  <a:pt x="9" y="25"/>
                </a:lnTo>
                <a:lnTo>
                  <a:pt x="4" y="22"/>
                </a:lnTo>
                <a:lnTo>
                  <a:pt x="0" y="18"/>
                </a:lnTo>
                <a:lnTo>
                  <a:pt x="0" y="14"/>
                </a:lnTo>
                <a:lnTo>
                  <a:pt x="5" y="7"/>
                </a:lnTo>
                <a:lnTo>
                  <a:pt x="16" y="1"/>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11" name="Freeform 572"/>
          <p:cNvSpPr>
            <a:spLocks/>
          </p:cNvSpPr>
          <p:nvPr/>
        </p:nvSpPr>
        <p:spPr bwMode="auto">
          <a:xfrm>
            <a:off x="5559425" y="3282950"/>
            <a:ext cx="26988" cy="15875"/>
          </a:xfrm>
          <a:custGeom>
            <a:avLst/>
            <a:gdLst>
              <a:gd name="T0" fmla="*/ 2147483647 w 146"/>
              <a:gd name="T1" fmla="*/ 0 h 109"/>
              <a:gd name="T2" fmla="*/ 2147483647 w 146"/>
              <a:gd name="T3" fmla="*/ 0 h 109"/>
              <a:gd name="T4" fmla="*/ 2147483647 w 146"/>
              <a:gd name="T5" fmla="*/ 2147483647 h 109"/>
              <a:gd name="T6" fmla="*/ 2147483647 w 146"/>
              <a:gd name="T7" fmla="*/ 2147483647 h 109"/>
              <a:gd name="T8" fmla="*/ 2147483647 w 146"/>
              <a:gd name="T9" fmla="*/ 2147483647 h 109"/>
              <a:gd name="T10" fmla="*/ 2147483647 w 146"/>
              <a:gd name="T11" fmla="*/ 2147483647 h 109"/>
              <a:gd name="T12" fmla="*/ 2147483647 w 146"/>
              <a:gd name="T13" fmla="*/ 2147483647 h 109"/>
              <a:gd name="T14" fmla="*/ 0 w 146"/>
              <a:gd name="T15" fmla="*/ 2147483647 h 109"/>
              <a:gd name="T16" fmla="*/ 2147483647 w 146"/>
              <a:gd name="T17" fmla="*/ 2147483647 h 109"/>
              <a:gd name="T18" fmla="*/ 2147483647 w 146"/>
              <a:gd name="T19" fmla="*/ 2147483647 h 109"/>
              <a:gd name="T20" fmla="*/ 2147483647 w 146"/>
              <a:gd name="T21" fmla="*/ 2147483647 h 109"/>
              <a:gd name="T22" fmla="*/ 2147483647 w 146"/>
              <a:gd name="T23" fmla="*/ 2147483647 h 109"/>
              <a:gd name="T24" fmla="*/ 2147483647 w 146"/>
              <a:gd name="T25" fmla="*/ 2147483647 h 109"/>
              <a:gd name="T26" fmla="*/ 2147483647 w 146"/>
              <a:gd name="T27" fmla="*/ 2147483647 h 109"/>
              <a:gd name="T28" fmla="*/ 2147483647 w 146"/>
              <a:gd name="T29" fmla="*/ 2147483647 h 109"/>
              <a:gd name="T30" fmla="*/ 2147483647 w 146"/>
              <a:gd name="T31" fmla="*/ 2147483647 h 109"/>
              <a:gd name="T32" fmla="*/ 2147483647 w 146"/>
              <a:gd name="T33" fmla="*/ 2147483647 h 109"/>
              <a:gd name="T34" fmla="*/ 2147483647 w 146"/>
              <a:gd name="T35" fmla="*/ 2147483647 h 109"/>
              <a:gd name="T36" fmla="*/ 2147483647 w 146"/>
              <a:gd name="T37" fmla="*/ 0 h 1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109"/>
              <a:gd name="T59" fmla="*/ 146 w 146"/>
              <a:gd name="T60" fmla="*/ 109 h 1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109">
                <a:moveTo>
                  <a:pt x="45" y="0"/>
                </a:moveTo>
                <a:lnTo>
                  <a:pt x="42" y="0"/>
                </a:lnTo>
                <a:lnTo>
                  <a:pt x="35" y="3"/>
                </a:lnTo>
                <a:lnTo>
                  <a:pt x="26" y="7"/>
                </a:lnTo>
                <a:lnTo>
                  <a:pt x="15" y="14"/>
                </a:lnTo>
                <a:lnTo>
                  <a:pt x="6" y="24"/>
                </a:lnTo>
                <a:lnTo>
                  <a:pt x="1" y="39"/>
                </a:lnTo>
                <a:lnTo>
                  <a:pt x="0" y="59"/>
                </a:lnTo>
                <a:lnTo>
                  <a:pt x="6" y="85"/>
                </a:lnTo>
                <a:lnTo>
                  <a:pt x="85" y="109"/>
                </a:lnTo>
                <a:lnTo>
                  <a:pt x="84" y="104"/>
                </a:lnTo>
                <a:lnTo>
                  <a:pt x="84" y="93"/>
                </a:lnTo>
                <a:lnTo>
                  <a:pt x="84" y="76"/>
                </a:lnTo>
                <a:lnTo>
                  <a:pt x="87" y="58"/>
                </a:lnTo>
                <a:lnTo>
                  <a:pt x="93" y="40"/>
                </a:lnTo>
                <a:lnTo>
                  <a:pt x="104" y="27"/>
                </a:lnTo>
                <a:lnTo>
                  <a:pt x="121" y="20"/>
                </a:lnTo>
                <a:lnTo>
                  <a:pt x="146" y="23"/>
                </a:lnTo>
                <a:lnTo>
                  <a:pt x="45" y="0"/>
                </a:lnTo>
                <a:close/>
              </a:path>
            </a:pathLst>
          </a:custGeom>
          <a:solidFill>
            <a:srgbClr val="F2E5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12" name="Freeform 573"/>
          <p:cNvSpPr>
            <a:spLocks/>
          </p:cNvSpPr>
          <p:nvPr/>
        </p:nvSpPr>
        <p:spPr bwMode="auto">
          <a:xfrm>
            <a:off x="5707063" y="3309938"/>
            <a:ext cx="26987" cy="15875"/>
          </a:xfrm>
          <a:custGeom>
            <a:avLst/>
            <a:gdLst>
              <a:gd name="T0" fmla="*/ 2147483647 w 146"/>
              <a:gd name="T1" fmla="*/ 0 h 107"/>
              <a:gd name="T2" fmla="*/ 2147483647 w 146"/>
              <a:gd name="T3" fmla="*/ 0 h 107"/>
              <a:gd name="T4" fmla="*/ 2147483647 w 146"/>
              <a:gd name="T5" fmla="*/ 2147483647 h 107"/>
              <a:gd name="T6" fmla="*/ 2147483647 w 146"/>
              <a:gd name="T7" fmla="*/ 2147483647 h 107"/>
              <a:gd name="T8" fmla="*/ 2147483647 w 146"/>
              <a:gd name="T9" fmla="*/ 2147483647 h 107"/>
              <a:gd name="T10" fmla="*/ 2147483647 w 146"/>
              <a:gd name="T11" fmla="*/ 2147483647 h 107"/>
              <a:gd name="T12" fmla="*/ 0 w 146"/>
              <a:gd name="T13" fmla="*/ 2147483647 h 107"/>
              <a:gd name="T14" fmla="*/ 0 w 146"/>
              <a:gd name="T15" fmla="*/ 2147483647 h 107"/>
              <a:gd name="T16" fmla="*/ 2147483647 w 146"/>
              <a:gd name="T17" fmla="*/ 2147483647 h 107"/>
              <a:gd name="T18" fmla="*/ 2147483647 w 146"/>
              <a:gd name="T19" fmla="*/ 2147483647 h 107"/>
              <a:gd name="T20" fmla="*/ 2147483647 w 146"/>
              <a:gd name="T21" fmla="*/ 2147483647 h 107"/>
              <a:gd name="T22" fmla="*/ 2147483647 w 146"/>
              <a:gd name="T23" fmla="*/ 2147483647 h 107"/>
              <a:gd name="T24" fmla="*/ 2147483647 w 146"/>
              <a:gd name="T25" fmla="*/ 2147483647 h 107"/>
              <a:gd name="T26" fmla="*/ 2147483647 w 146"/>
              <a:gd name="T27" fmla="*/ 2147483647 h 107"/>
              <a:gd name="T28" fmla="*/ 2147483647 w 146"/>
              <a:gd name="T29" fmla="*/ 2147483647 h 107"/>
              <a:gd name="T30" fmla="*/ 2147483647 w 146"/>
              <a:gd name="T31" fmla="*/ 2147483647 h 107"/>
              <a:gd name="T32" fmla="*/ 2147483647 w 146"/>
              <a:gd name="T33" fmla="*/ 2147483647 h 107"/>
              <a:gd name="T34" fmla="*/ 2147483647 w 146"/>
              <a:gd name="T35" fmla="*/ 2147483647 h 107"/>
              <a:gd name="T36" fmla="*/ 2147483647 w 146"/>
              <a:gd name="T37" fmla="*/ 0 h 1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107"/>
              <a:gd name="T59" fmla="*/ 146 w 146"/>
              <a:gd name="T60" fmla="*/ 107 h 1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107">
                <a:moveTo>
                  <a:pt x="45" y="0"/>
                </a:moveTo>
                <a:lnTo>
                  <a:pt x="42" y="0"/>
                </a:lnTo>
                <a:lnTo>
                  <a:pt x="35" y="2"/>
                </a:lnTo>
                <a:lnTo>
                  <a:pt x="25" y="6"/>
                </a:lnTo>
                <a:lnTo>
                  <a:pt x="15" y="12"/>
                </a:lnTo>
                <a:lnTo>
                  <a:pt x="6" y="23"/>
                </a:lnTo>
                <a:lnTo>
                  <a:pt x="0" y="38"/>
                </a:lnTo>
                <a:lnTo>
                  <a:pt x="0" y="58"/>
                </a:lnTo>
                <a:lnTo>
                  <a:pt x="6" y="85"/>
                </a:lnTo>
                <a:lnTo>
                  <a:pt x="84" y="107"/>
                </a:lnTo>
                <a:lnTo>
                  <a:pt x="83" y="103"/>
                </a:lnTo>
                <a:lnTo>
                  <a:pt x="83" y="91"/>
                </a:lnTo>
                <a:lnTo>
                  <a:pt x="83" y="75"/>
                </a:lnTo>
                <a:lnTo>
                  <a:pt x="86" y="56"/>
                </a:lnTo>
                <a:lnTo>
                  <a:pt x="92" y="40"/>
                </a:lnTo>
                <a:lnTo>
                  <a:pt x="103" y="27"/>
                </a:lnTo>
                <a:lnTo>
                  <a:pt x="121" y="19"/>
                </a:lnTo>
                <a:lnTo>
                  <a:pt x="146" y="23"/>
                </a:lnTo>
                <a:lnTo>
                  <a:pt x="45" y="0"/>
                </a:lnTo>
                <a:close/>
              </a:path>
            </a:pathLst>
          </a:custGeom>
          <a:solidFill>
            <a:srgbClr val="F2E5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13" name="Freeform 574"/>
          <p:cNvSpPr>
            <a:spLocks/>
          </p:cNvSpPr>
          <p:nvPr/>
        </p:nvSpPr>
        <p:spPr bwMode="auto">
          <a:xfrm>
            <a:off x="5588000" y="3286125"/>
            <a:ext cx="111125" cy="26988"/>
          </a:xfrm>
          <a:custGeom>
            <a:avLst/>
            <a:gdLst>
              <a:gd name="T0" fmla="*/ 0 w 629"/>
              <a:gd name="T1" fmla="*/ 2147483647 h 182"/>
              <a:gd name="T2" fmla="*/ 2147483647 w 629"/>
              <a:gd name="T3" fmla="*/ 2147483647 h 182"/>
              <a:gd name="T4" fmla="*/ 2147483647 w 629"/>
              <a:gd name="T5" fmla="*/ 2147483647 h 182"/>
              <a:gd name="T6" fmla="*/ 2147483647 w 629"/>
              <a:gd name="T7" fmla="*/ 0 h 182"/>
              <a:gd name="T8" fmla="*/ 0 w 629"/>
              <a:gd name="T9" fmla="*/ 2147483647 h 182"/>
              <a:gd name="T10" fmla="*/ 0 60000 65536"/>
              <a:gd name="T11" fmla="*/ 0 60000 65536"/>
              <a:gd name="T12" fmla="*/ 0 60000 65536"/>
              <a:gd name="T13" fmla="*/ 0 60000 65536"/>
              <a:gd name="T14" fmla="*/ 0 60000 65536"/>
              <a:gd name="T15" fmla="*/ 0 w 629"/>
              <a:gd name="T16" fmla="*/ 0 h 182"/>
              <a:gd name="T17" fmla="*/ 629 w 629"/>
              <a:gd name="T18" fmla="*/ 182 h 182"/>
            </a:gdLst>
            <a:ahLst/>
            <a:cxnLst>
              <a:cxn ang="T10">
                <a:pos x="T0" y="T1"/>
              </a:cxn>
              <a:cxn ang="T11">
                <a:pos x="T2" y="T3"/>
              </a:cxn>
              <a:cxn ang="T12">
                <a:pos x="T4" y="T5"/>
              </a:cxn>
              <a:cxn ang="T13">
                <a:pos x="T6" y="T7"/>
              </a:cxn>
              <a:cxn ang="T14">
                <a:pos x="T8" y="T9"/>
              </a:cxn>
            </a:cxnLst>
            <a:rect l="T15" t="T16" r="T17" b="T18"/>
            <a:pathLst>
              <a:path w="629" h="182">
                <a:moveTo>
                  <a:pt x="0" y="40"/>
                </a:moveTo>
                <a:lnTo>
                  <a:pt x="601" y="182"/>
                </a:lnTo>
                <a:lnTo>
                  <a:pt x="629" y="142"/>
                </a:lnTo>
                <a:lnTo>
                  <a:pt x="29" y="0"/>
                </a:lnTo>
                <a:lnTo>
                  <a:pt x="0" y="4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14" name="Freeform 575"/>
          <p:cNvSpPr>
            <a:spLocks/>
          </p:cNvSpPr>
          <p:nvPr/>
        </p:nvSpPr>
        <p:spPr bwMode="auto">
          <a:xfrm>
            <a:off x="5588000" y="3298825"/>
            <a:ext cx="106363" cy="23813"/>
          </a:xfrm>
          <a:custGeom>
            <a:avLst/>
            <a:gdLst>
              <a:gd name="T0" fmla="*/ 0 w 606"/>
              <a:gd name="T1" fmla="*/ 2147483647 h 170"/>
              <a:gd name="T2" fmla="*/ 2147483647 w 606"/>
              <a:gd name="T3" fmla="*/ 2147483647 h 170"/>
              <a:gd name="T4" fmla="*/ 2147483647 w 606"/>
              <a:gd name="T5" fmla="*/ 2147483647 h 170"/>
              <a:gd name="T6" fmla="*/ 2147483647 w 606"/>
              <a:gd name="T7" fmla="*/ 0 h 170"/>
              <a:gd name="T8" fmla="*/ 0 w 606"/>
              <a:gd name="T9" fmla="*/ 2147483647 h 170"/>
              <a:gd name="T10" fmla="*/ 0 60000 65536"/>
              <a:gd name="T11" fmla="*/ 0 60000 65536"/>
              <a:gd name="T12" fmla="*/ 0 60000 65536"/>
              <a:gd name="T13" fmla="*/ 0 60000 65536"/>
              <a:gd name="T14" fmla="*/ 0 60000 65536"/>
              <a:gd name="T15" fmla="*/ 0 w 606"/>
              <a:gd name="T16" fmla="*/ 0 h 170"/>
              <a:gd name="T17" fmla="*/ 606 w 606"/>
              <a:gd name="T18" fmla="*/ 170 h 170"/>
            </a:gdLst>
            <a:ahLst/>
            <a:cxnLst>
              <a:cxn ang="T10">
                <a:pos x="T0" y="T1"/>
              </a:cxn>
              <a:cxn ang="T11">
                <a:pos x="T2" y="T3"/>
              </a:cxn>
              <a:cxn ang="T12">
                <a:pos x="T4" y="T5"/>
              </a:cxn>
              <a:cxn ang="T13">
                <a:pos x="T6" y="T7"/>
              </a:cxn>
              <a:cxn ang="T14">
                <a:pos x="T8" y="T9"/>
              </a:cxn>
            </a:cxnLst>
            <a:rect l="T15" t="T16" r="T17" b="T18"/>
            <a:pathLst>
              <a:path w="606" h="170">
                <a:moveTo>
                  <a:pt x="0" y="28"/>
                </a:moveTo>
                <a:lnTo>
                  <a:pt x="600" y="170"/>
                </a:lnTo>
                <a:lnTo>
                  <a:pt x="606" y="142"/>
                </a:lnTo>
                <a:lnTo>
                  <a:pt x="5" y="0"/>
                </a:lnTo>
                <a:lnTo>
                  <a:pt x="0" y="28"/>
                </a:lnTo>
                <a:close/>
              </a:path>
            </a:pathLst>
          </a:custGeom>
          <a:solidFill>
            <a:srgbClr val="F2E5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15" name="Freeform 576"/>
          <p:cNvSpPr>
            <a:spLocks/>
          </p:cNvSpPr>
          <p:nvPr/>
        </p:nvSpPr>
        <p:spPr bwMode="auto">
          <a:xfrm>
            <a:off x="5588000" y="3281363"/>
            <a:ext cx="106363" cy="23812"/>
          </a:xfrm>
          <a:custGeom>
            <a:avLst/>
            <a:gdLst>
              <a:gd name="T0" fmla="*/ 0 w 606"/>
              <a:gd name="T1" fmla="*/ 2147483647 h 170"/>
              <a:gd name="T2" fmla="*/ 2147483647 w 606"/>
              <a:gd name="T3" fmla="*/ 2147483647 h 170"/>
              <a:gd name="T4" fmla="*/ 2147483647 w 606"/>
              <a:gd name="T5" fmla="*/ 2147483647 h 170"/>
              <a:gd name="T6" fmla="*/ 2147483647 w 606"/>
              <a:gd name="T7" fmla="*/ 0 h 170"/>
              <a:gd name="T8" fmla="*/ 0 w 606"/>
              <a:gd name="T9" fmla="*/ 2147483647 h 170"/>
              <a:gd name="T10" fmla="*/ 0 60000 65536"/>
              <a:gd name="T11" fmla="*/ 0 60000 65536"/>
              <a:gd name="T12" fmla="*/ 0 60000 65536"/>
              <a:gd name="T13" fmla="*/ 0 60000 65536"/>
              <a:gd name="T14" fmla="*/ 0 60000 65536"/>
              <a:gd name="T15" fmla="*/ 0 w 606"/>
              <a:gd name="T16" fmla="*/ 0 h 170"/>
              <a:gd name="T17" fmla="*/ 606 w 606"/>
              <a:gd name="T18" fmla="*/ 170 h 170"/>
            </a:gdLst>
            <a:ahLst/>
            <a:cxnLst>
              <a:cxn ang="T10">
                <a:pos x="T0" y="T1"/>
              </a:cxn>
              <a:cxn ang="T11">
                <a:pos x="T2" y="T3"/>
              </a:cxn>
              <a:cxn ang="T12">
                <a:pos x="T4" y="T5"/>
              </a:cxn>
              <a:cxn ang="T13">
                <a:pos x="T6" y="T7"/>
              </a:cxn>
              <a:cxn ang="T14">
                <a:pos x="T8" y="T9"/>
              </a:cxn>
            </a:cxnLst>
            <a:rect l="T15" t="T16" r="T17" b="T18"/>
            <a:pathLst>
              <a:path w="606" h="170">
                <a:moveTo>
                  <a:pt x="0" y="28"/>
                </a:moveTo>
                <a:lnTo>
                  <a:pt x="600" y="170"/>
                </a:lnTo>
                <a:lnTo>
                  <a:pt x="606" y="142"/>
                </a:lnTo>
                <a:lnTo>
                  <a:pt x="5" y="0"/>
                </a:lnTo>
                <a:lnTo>
                  <a:pt x="0" y="28"/>
                </a:lnTo>
                <a:close/>
              </a:path>
            </a:pathLst>
          </a:custGeom>
          <a:solidFill>
            <a:srgbClr val="F2E5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16" name="AutoShape 577"/>
          <p:cNvSpPr>
            <a:spLocks noChangeAspect="1" noChangeArrowheads="1" noTextEdit="1"/>
          </p:cNvSpPr>
          <p:nvPr/>
        </p:nvSpPr>
        <p:spPr bwMode="auto">
          <a:xfrm>
            <a:off x="6194425" y="1831975"/>
            <a:ext cx="2952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17" name="Freeform 578"/>
          <p:cNvSpPr>
            <a:spLocks/>
          </p:cNvSpPr>
          <p:nvPr/>
        </p:nvSpPr>
        <p:spPr bwMode="auto">
          <a:xfrm>
            <a:off x="6196013" y="1831975"/>
            <a:ext cx="293687" cy="293688"/>
          </a:xfrm>
          <a:custGeom>
            <a:avLst/>
            <a:gdLst>
              <a:gd name="T0" fmla="*/ 2147483647 w 1894"/>
              <a:gd name="T1" fmla="*/ 0 h 1904"/>
              <a:gd name="T2" fmla="*/ 2147483647 w 1894"/>
              <a:gd name="T3" fmla="*/ 0 h 1904"/>
              <a:gd name="T4" fmla="*/ 2147483647 w 1894"/>
              <a:gd name="T5" fmla="*/ 2147483647 h 1904"/>
              <a:gd name="T6" fmla="*/ 2147483647 w 1894"/>
              <a:gd name="T7" fmla="*/ 2147483647 h 1904"/>
              <a:gd name="T8" fmla="*/ 2147483647 w 1894"/>
              <a:gd name="T9" fmla="*/ 2147483647 h 1904"/>
              <a:gd name="T10" fmla="*/ 2147483647 w 1894"/>
              <a:gd name="T11" fmla="*/ 2147483647 h 1904"/>
              <a:gd name="T12" fmla="*/ 2147483647 w 1894"/>
              <a:gd name="T13" fmla="*/ 2147483647 h 1904"/>
              <a:gd name="T14" fmla="*/ 2147483647 w 1894"/>
              <a:gd name="T15" fmla="*/ 2147483647 h 1904"/>
              <a:gd name="T16" fmla="*/ 2147483647 w 1894"/>
              <a:gd name="T17" fmla="*/ 2147483647 h 1904"/>
              <a:gd name="T18" fmla="*/ 2147483647 w 1894"/>
              <a:gd name="T19" fmla="*/ 2147483647 h 1904"/>
              <a:gd name="T20" fmla="*/ 2147483647 w 1894"/>
              <a:gd name="T21" fmla="*/ 2147483647 h 1904"/>
              <a:gd name="T22" fmla="*/ 2147483647 w 1894"/>
              <a:gd name="T23" fmla="*/ 2147483647 h 1904"/>
              <a:gd name="T24" fmla="*/ 2147483647 w 1894"/>
              <a:gd name="T25" fmla="*/ 2147483647 h 1904"/>
              <a:gd name="T26" fmla="*/ 2147483647 w 1894"/>
              <a:gd name="T27" fmla="*/ 2147483647 h 1904"/>
              <a:gd name="T28" fmla="*/ 2147483647 w 1894"/>
              <a:gd name="T29" fmla="*/ 2147483647 h 1904"/>
              <a:gd name="T30" fmla="*/ 2147483647 w 1894"/>
              <a:gd name="T31" fmla="*/ 2147483647 h 1904"/>
              <a:gd name="T32" fmla="*/ 2147483647 w 1894"/>
              <a:gd name="T33" fmla="*/ 2147483647 h 1904"/>
              <a:gd name="T34" fmla="*/ 2147483647 w 1894"/>
              <a:gd name="T35" fmla="*/ 2147483647 h 1904"/>
              <a:gd name="T36" fmla="*/ 2147483647 w 1894"/>
              <a:gd name="T37" fmla="*/ 2147483647 h 1904"/>
              <a:gd name="T38" fmla="*/ 2147483647 w 1894"/>
              <a:gd name="T39" fmla="*/ 2147483647 h 1904"/>
              <a:gd name="T40" fmla="*/ 2147483647 w 1894"/>
              <a:gd name="T41" fmla="*/ 2147483647 h 1904"/>
              <a:gd name="T42" fmla="*/ 2147483647 w 1894"/>
              <a:gd name="T43" fmla="*/ 2147483647 h 1904"/>
              <a:gd name="T44" fmla="*/ 2147483647 w 1894"/>
              <a:gd name="T45" fmla="*/ 2147483647 h 1904"/>
              <a:gd name="T46" fmla="*/ 2147483647 w 1894"/>
              <a:gd name="T47" fmla="*/ 2147483647 h 1904"/>
              <a:gd name="T48" fmla="*/ 2147483647 w 1894"/>
              <a:gd name="T49" fmla="*/ 2147483647 h 1904"/>
              <a:gd name="T50" fmla="*/ 2147483647 w 1894"/>
              <a:gd name="T51" fmla="*/ 2147483647 h 1904"/>
              <a:gd name="T52" fmla="*/ 2147483647 w 1894"/>
              <a:gd name="T53" fmla="*/ 2147483647 h 1904"/>
              <a:gd name="T54" fmla="*/ 2147483647 w 1894"/>
              <a:gd name="T55" fmla="*/ 2147483647 h 1904"/>
              <a:gd name="T56" fmla="*/ 2147483647 w 1894"/>
              <a:gd name="T57" fmla="*/ 2147483647 h 1904"/>
              <a:gd name="T58" fmla="*/ 2147483647 w 1894"/>
              <a:gd name="T59" fmla="*/ 2147483647 h 1904"/>
              <a:gd name="T60" fmla="*/ 2147483647 w 1894"/>
              <a:gd name="T61" fmla="*/ 2147483647 h 1904"/>
              <a:gd name="T62" fmla="*/ 2147483647 w 1894"/>
              <a:gd name="T63" fmla="*/ 2147483647 h 1904"/>
              <a:gd name="T64" fmla="*/ 2147483647 w 1894"/>
              <a:gd name="T65" fmla="*/ 2147483647 h 1904"/>
              <a:gd name="T66" fmla="*/ 2147483647 w 1894"/>
              <a:gd name="T67" fmla="*/ 2147483647 h 1904"/>
              <a:gd name="T68" fmla="*/ 2147483647 w 1894"/>
              <a:gd name="T69" fmla="*/ 2147483647 h 1904"/>
              <a:gd name="T70" fmla="*/ 2147483647 w 1894"/>
              <a:gd name="T71" fmla="*/ 2147483647 h 1904"/>
              <a:gd name="T72" fmla="*/ 2147483647 w 1894"/>
              <a:gd name="T73" fmla="*/ 2147483647 h 1904"/>
              <a:gd name="T74" fmla="*/ 2147483647 w 1894"/>
              <a:gd name="T75" fmla="*/ 2147483647 h 1904"/>
              <a:gd name="T76" fmla="*/ 2147483647 w 1894"/>
              <a:gd name="T77" fmla="*/ 2147483647 h 1904"/>
              <a:gd name="T78" fmla="*/ 2147483647 w 1894"/>
              <a:gd name="T79" fmla="*/ 2147483647 h 1904"/>
              <a:gd name="T80" fmla="*/ 0 w 1894"/>
              <a:gd name="T81" fmla="*/ 2147483647 h 1904"/>
              <a:gd name="T82" fmla="*/ 2147483647 w 1894"/>
              <a:gd name="T83" fmla="*/ 2147483647 h 1904"/>
              <a:gd name="T84" fmla="*/ 2147483647 w 1894"/>
              <a:gd name="T85" fmla="*/ 2147483647 h 1904"/>
              <a:gd name="T86" fmla="*/ 2147483647 w 1894"/>
              <a:gd name="T87" fmla="*/ 2147483647 h 1904"/>
              <a:gd name="T88" fmla="*/ 2147483647 w 1894"/>
              <a:gd name="T89" fmla="*/ 2147483647 h 1904"/>
              <a:gd name="T90" fmla="*/ 2147483647 w 1894"/>
              <a:gd name="T91" fmla="*/ 2147483647 h 1904"/>
              <a:gd name="T92" fmla="*/ 2147483647 w 1894"/>
              <a:gd name="T93" fmla="*/ 2147483647 h 19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94"/>
              <a:gd name="T142" fmla="*/ 0 h 1904"/>
              <a:gd name="T143" fmla="*/ 1894 w 1894"/>
              <a:gd name="T144" fmla="*/ 1904 h 190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94" h="1904">
                <a:moveTo>
                  <a:pt x="651" y="0"/>
                </a:moveTo>
                <a:lnTo>
                  <a:pt x="653" y="0"/>
                </a:lnTo>
                <a:lnTo>
                  <a:pt x="659" y="0"/>
                </a:lnTo>
                <a:lnTo>
                  <a:pt x="668" y="0"/>
                </a:lnTo>
                <a:lnTo>
                  <a:pt x="682" y="0"/>
                </a:lnTo>
                <a:lnTo>
                  <a:pt x="699" y="1"/>
                </a:lnTo>
                <a:lnTo>
                  <a:pt x="720" y="1"/>
                </a:lnTo>
                <a:lnTo>
                  <a:pt x="742" y="3"/>
                </a:lnTo>
                <a:lnTo>
                  <a:pt x="769" y="4"/>
                </a:lnTo>
                <a:lnTo>
                  <a:pt x="799" y="6"/>
                </a:lnTo>
                <a:lnTo>
                  <a:pt x="831" y="8"/>
                </a:lnTo>
                <a:lnTo>
                  <a:pt x="865" y="10"/>
                </a:lnTo>
                <a:lnTo>
                  <a:pt x="902" y="13"/>
                </a:lnTo>
                <a:lnTo>
                  <a:pt x="941" y="17"/>
                </a:lnTo>
                <a:lnTo>
                  <a:pt x="982" y="21"/>
                </a:lnTo>
                <a:lnTo>
                  <a:pt x="1025" y="26"/>
                </a:lnTo>
                <a:lnTo>
                  <a:pt x="1070" y="32"/>
                </a:lnTo>
                <a:lnTo>
                  <a:pt x="1116" y="38"/>
                </a:lnTo>
                <a:lnTo>
                  <a:pt x="1164" y="46"/>
                </a:lnTo>
                <a:lnTo>
                  <a:pt x="1213" y="55"/>
                </a:lnTo>
                <a:lnTo>
                  <a:pt x="1263" y="63"/>
                </a:lnTo>
                <a:lnTo>
                  <a:pt x="1315" y="73"/>
                </a:lnTo>
                <a:lnTo>
                  <a:pt x="1366" y="85"/>
                </a:lnTo>
                <a:lnTo>
                  <a:pt x="1418" y="97"/>
                </a:lnTo>
                <a:lnTo>
                  <a:pt x="1472" y="111"/>
                </a:lnTo>
                <a:lnTo>
                  <a:pt x="1525" y="125"/>
                </a:lnTo>
                <a:lnTo>
                  <a:pt x="1579" y="141"/>
                </a:lnTo>
                <a:lnTo>
                  <a:pt x="1632" y="159"/>
                </a:lnTo>
                <a:lnTo>
                  <a:pt x="1685" y="177"/>
                </a:lnTo>
                <a:lnTo>
                  <a:pt x="1739" y="197"/>
                </a:lnTo>
                <a:lnTo>
                  <a:pt x="1791" y="218"/>
                </a:lnTo>
                <a:lnTo>
                  <a:pt x="1843" y="241"/>
                </a:lnTo>
                <a:lnTo>
                  <a:pt x="1894" y="266"/>
                </a:lnTo>
                <a:lnTo>
                  <a:pt x="1729" y="1139"/>
                </a:lnTo>
                <a:lnTo>
                  <a:pt x="1733" y="1140"/>
                </a:lnTo>
                <a:lnTo>
                  <a:pt x="1742" y="1146"/>
                </a:lnTo>
                <a:lnTo>
                  <a:pt x="1755" y="1156"/>
                </a:lnTo>
                <a:lnTo>
                  <a:pt x="1768" y="1173"/>
                </a:lnTo>
                <a:lnTo>
                  <a:pt x="1778" y="1199"/>
                </a:lnTo>
                <a:lnTo>
                  <a:pt x="1781" y="1234"/>
                </a:lnTo>
                <a:lnTo>
                  <a:pt x="1777" y="1281"/>
                </a:lnTo>
                <a:lnTo>
                  <a:pt x="1760" y="1341"/>
                </a:lnTo>
                <a:lnTo>
                  <a:pt x="1472" y="1765"/>
                </a:lnTo>
                <a:lnTo>
                  <a:pt x="1432" y="1765"/>
                </a:lnTo>
                <a:lnTo>
                  <a:pt x="1324" y="1904"/>
                </a:lnTo>
                <a:lnTo>
                  <a:pt x="1322" y="1904"/>
                </a:lnTo>
                <a:lnTo>
                  <a:pt x="1315" y="1903"/>
                </a:lnTo>
                <a:lnTo>
                  <a:pt x="1304" y="1902"/>
                </a:lnTo>
                <a:lnTo>
                  <a:pt x="1290" y="1900"/>
                </a:lnTo>
                <a:lnTo>
                  <a:pt x="1270" y="1897"/>
                </a:lnTo>
                <a:lnTo>
                  <a:pt x="1249" y="1894"/>
                </a:lnTo>
                <a:lnTo>
                  <a:pt x="1223" y="1891"/>
                </a:lnTo>
                <a:lnTo>
                  <a:pt x="1194" y="1887"/>
                </a:lnTo>
                <a:lnTo>
                  <a:pt x="1162" y="1881"/>
                </a:lnTo>
                <a:lnTo>
                  <a:pt x="1128" y="1876"/>
                </a:lnTo>
                <a:lnTo>
                  <a:pt x="1091" y="1869"/>
                </a:lnTo>
                <a:lnTo>
                  <a:pt x="1050" y="1862"/>
                </a:lnTo>
                <a:lnTo>
                  <a:pt x="1008" y="1854"/>
                </a:lnTo>
                <a:lnTo>
                  <a:pt x="964" y="1845"/>
                </a:lnTo>
                <a:lnTo>
                  <a:pt x="918" y="1835"/>
                </a:lnTo>
                <a:lnTo>
                  <a:pt x="870" y="1824"/>
                </a:lnTo>
                <a:lnTo>
                  <a:pt x="820" y="1813"/>
                </a:lnTo>
                <a:lnTo>
                  <a:pt x="769" y="1800"/>
                </a:lnTo>
                <a:lnTo>
                  <a:pt x="717" y="1786"/>
                </a:lnTo>
                <a:lnTo>
                  <a:pt x="664" y="1772"/>
                </a:lnTo>
                <a:lnTo>
                  <a:pt x="610" y="1755"/>
                </a:lnTo>
                <a:lnTo>
                  <a:pt x="555" y="1738"/>
                </a:lnTo>
                <a:lnTo>
                  <a:pt x="501" y="1720"/>
                </a:lnTo>
                <a:lnTo>
                  <a:pt x="445" y="1701"/>
                </a:lnTo>
                <a:lnTo>
                  <a:pt x="390" y="1681"/>
                </a:lnTo>
                <a:lnTo>
                  <a:pt x="334" y="1659"/>
                </a:lnTo>
                <a:lnTo>
                  <a:pt x="280" y="1636"/>
                </a:lnTo>
                <a:lnTo>
                  <a:pt x="225" y="1611"/>
                </a:lnTo>
                <a:lnTo>
                  <a:pt x="172" y="1585"/>
                </a:lnTo>
                <a:lnTo>
                  <a:pt x="119" y="1559"/>
                </a:lnTo>
                <a:lnTo>
                  <a:pt x="67" y="1530"/>
                </a:lnTo>
                <a:lnTo>
                  <a:pt x="17" y="1500"/>
                </a:lnTo>
                <a:lnTo>
                  <a:pt x="16" y="1495"/>
                </a:lnTo>
                <a:lnTo>
                  <a:pt x="12" y="1480"/>
                </a:lnTo>
                <a:lnTo>
                  <a:pt x="8" y="1457"/>
                </a:lnTo>
                <a:lnTo>
                  <a:pt x="4" y="1430"/>
                </a:lnTo>
                <a:lnTo>
                  <a:pt x="0" y="1401"/>
                </a:lnTo>
                <a:lnTo>
                  <a:pt x="0" y="1370"/>
                </a:lnTo>
                <a:lnTo>
                  <a:pt x="4" y="1343"/>
                </a:lnTo>
                <a:lnTo>
                  <a:pt x="12" y="1319"/>
                </a:lnTo>
                <a:lnTo>
                  <a:pt x="388" y="965"/>
                </a:lnTo>
                <a:lnTo>
                  <a:pt x="387" y="961"/>
                </a:lnTo>
                <a:lnTo>
                  <a:pt x="386" y="952"/>
                </a:lnTo>
                <a:lnTo>
                  <a:pt x="386" y="936"/>
                </a:lnTo>
                <a:lnTo>
                  <a:pt x="390" y="917"/>
                </a:lnTo>
                <a:lnTo>
                  <a:pt x="397" y="893"/>
                </a:lnTo>
                <a:lnTo>
                  <a:pt x="412" y="868"/>
                </a:lnTo>
                <a:lnTo>
                  <a:pt x="435" y="841"/>
                </a:lnTo>
                <a:lnTo>
                  <a:pt x="468" y="814"/>
                </a:lnTo>
                <a:lnTo>
                  <a:pt x="651" y="0"/>
                </a:lnTo>
                <a:close/>
              </a:path>
            </a:pathLst>
          </a:custGeom>
          <a:solidFill>
            <a:schemeClr val="folHlink"/>
          </a:solidFill>
          <a:ln w="9525">
            <a:solidFill>
              <a:schemeClr val="bg2"/>
            </a:solidFill>
            <a:round/>
            <a:headEnd/>
            <a:tailEnd/>
          </a:ln>
        </p:spPr>
        <p:txBody>
          <a:bodyPr/>
          <a:lstStyle/>
          <a:p>
            <a:endParaRPr lang="en-US"/>
          </a:p>
        </p:txBody>
      </p:sp>
      <p:sp>
        <p:nvSpPr>
          <p:cNvPr id="38118" name="Freeform 579"/>
          <p:cNvSpPr>
            <a:spLocks/>
          </p:cNvSpPr>
          <p:nvPr/>
        </p:nvSpPr>
        <p:spPr bwMode="auto">
          <a:xfrm>
            <a:off x="6232525" y="2019300"/>
            <a:ext cx="171450" cy="49213"/>
          </a:xfrm>
          <a:custGeom>
            <a:avLst/>
            <a:gdLst>
              <a:gd name="T0" fmla="*/ 2147483647 w 1106"/>
              <a:gd name="T1" fmla="*/ 0 h 331"/>
              <a:gd name="T2" fmla="*/ 2147483647 w 1106"/>
              <a:gd name="T3" fmla="*/ 2147483647 h 331"/>
              <a:gd name="T4" fmla="*/ 2147483647 w 1106"/>
              <a:gd name="T5" fmla="*/ 2147483647 h 331"/>
              <a:gd name="T6" fmla="*/ 0 w 1106"/>
              <a:gd name="T7" fmla="*/ 2147483647 h 331"/>
              <a:gd name="T8" fmla="*/ 2147483647 w 1106"/>
              <a:gd name="T9" fmla="*/ 0 h 331"/>
              <a:gd name="T10" fmla="*/ 0 60000 65536"/>
              <a:gd name="T11" fmla="*/ 0 60000 65536"/>
              <a:gd name="T12" fmla="*/ 0 60000 65536"/>
              <a:gd name="T13" fmla="*/ 0 60000 65536"/>
              <a:gd name="T14" fmla="*/ 0 60000 65536"/>
              <a:gd name="T15" fmla="*/ 0 w 1106"/>
              <a:gd name="T16" fmla="*/ 0 h 331"/>
              <a:gd name="T17" fmla="*/ 1106 w 1106"/>
              <a:gd name="T18" fmla="*/ 331 h 331"/>
            </a:gdLst>
            <a:ahLst/>
            <a:cxnLst>
              <a:cxn ang="T10">
                <a:pos x="T0" y="T1"/>
              </a:cxn>
              <a:cxn ang="T11">
                <a:pos x="T2" y="T3"/>
              </a:cxn>
              <a:cxn ang="T12">
                <a:pos x="T4" y="T5"/>
              </a:cxn>
              <a:cxn ang="T13">
                <a:pos x="T6" y="T7"/>
              </a:cxn>
              <a:cxn ang="T14">
                <a:pos x="T8" y="T9"/>
              </a:cxn>
            </a:cxnLst>
            <a:rect l="T15" t="T16" r="T17" b="T18"/>
            <a:pathLst>
              <a:path w="1106" h="331">
                <a:moveTo>
                  <a:pt x="40" y="0"/>
                </a:moveTo>
                <a:lnTo>
                  <a:pt x="1106" y="277"/>
                </a:lnTo>
                <a:lnTo>
                  <a:pt x="1071" y="331"/>
                </a:lnTo>
                <a:lnTo>
                  <a:pt x="0" y="36"/>
                </a:lnTo>
                <a:lnTo>
                  <a:pt x="40" y="0"/>
                </a:ln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19" name="Freeform 580"/>
          <p:cNvSpPr>
            <a:spLocks/>
          </p:cNvSpPr>
          <p:nvPr/>
        </p:nvSpPr>
        <p:spPr bwMode="auto">
          <a:xfrm>
            <a:off x="6203950" y="2041525"/>
            <a:ext cx="200025" cy="76200"/>
          </a:xfrm>
          <a:custGeom>
            <a:avLst/>
            <a:gdLst>
              <a:gd name="T0" fmla="*/ 2147483647 w 1285"/>
              <a:gd name="T1" fmla="*/ 2147483647 h 505"/>
              <a:gd name="T2" fmla="*/ 2147483647 w 1285"/>
              <a:gd name="T3" fmla="*/ 2147483647 h 505"/>
              <a:gd name="T4" fmla="*/ 2147483647 w 1285"/>
              <a:gd name="T5" fmla="*/ 2147483647 h 505"/>
              <a:gd name="T6" fmla="*/ 2147483647 w 1285"/>
              <a:gd name="T7" fmla="*/ 2147483647 h 505"/>
              <a:gd name="T8" fmla="*/ 2147483647 w 1285"/>
              <a:gd name="T9" fmla="*/ 2147483647 h 505"/>
              <a:gd name="T10" fmla="*/ 2147483647 w 1285"/>
              <a:gd name="T11" fmla="*/ 2147483647 h 505"/>
              <a:gd name="T12" fmla="*/ 2147483647 w 1285"/>
              <a:gd name="T13" fmla="*/ 2147483647 h 505"/>
              <a:gd name="T14" fmla="*/ 2147483647 w 1285"/>
              <a:gd name="T15" fmla="*/ 2147483647 h 505"/>
              <a:gd name="T16" fmla="*/ 2147483647 w 1285"/>
              <a:gd name="T17" fmla="*/ 2147483647 h 505"/>
              <a:gd name="T18" fmla="*/ 2147483647 w 1285"/>
              <a:gd name="T19" fmla="*/ 2147483647 h 505"/>
              <a:gd name="T20" fmla="*/ 2147483647 w 1285"/>
              <a:gd name="T21" fmla="*/ 2147483647 h 505"/>
              <a:gd name="T22" fmla="*/ 2147483647 w 1285"/>
              <a:gd name="T23" fmla="*/ 2147483647 h 505"/>
              <a:gd name="T24" fmla="*/ 2147483647 w 1285"/>
              <a:gd name="T25" fmla="*/ 2147483647 h 505"/>
              <a:gd name="T26" fmla="*/ 2147483647 w 1285"/>
              <a:gd name="T27" fmla="*/ 2147483647 h 505"/>
              <a:gd name="T28" fmla="*/ 2147483647 w 1285"/>
              <a:gd name="T29" fmla="*/ 2147483647 h 505"/>
              <a:gd name="T30" fmla="*/ 2147483647 w 1285"/>
              <a:gd name="T31" fmla="*/ 2147483647 h 505"/>
              <a:gd name="T32" fmla="*/ 2147483647 w 1285"/>
              <a:gd name="T33" fmla="*/ 2147483647 h 505"/>
              <a:gd name="T34" fmla="*/ 2147483647 w 1285"/>
              <a:gd name="T35" fmla="*/ 2147483647 h 505"/>
              <a:gd name="T36" fmla="*/ 0 w 1285"/>
              <a:gd name="T37" fmla="*/ 2147483647 h 505"/>
              <a:gd name="T38" fmla="*/ 2147483647 w 1285"/>
              <a:gd name="T39" fmla="*/ 2147483647 h 505"/>
              <a:gd name="T40" fmla="*/ 2147483647 w 1285"/>
              <a:gd name="T41" fmla="*/ 2147483647 h 505"/>
              <a:gd name="T42" fmla="*/ 2147483647 w 1285"/>
              <a:gd name="T43" fmla="*/ 2147483647 h 505"/>
              <a:gd name="T44" fmla="*/ 2147483647 w 1285"/>
              <a:gd name="T45" fmla="*/ 2147483647 h 505"/>
              <a:gd name="T46" fmla="*/ 2147483647 w 1285"/>
              <a:gd name="T47" fmla="*/ 2147483647 h 505"/>
              <a:gd name="T48" fmla="*/ 2147483647 w 1285"/>
              <a:gd name="T49" fmla="*/ 2147483647 h 505"/>
              <a:gd name="T50" fmla="*/ 2147483647 w 1285"/>
              <a:gd name="T51" fmla="*/ 2147483647 h 505"/>
              <a:gd name="T52" fmla="*/ 2147483647 w 1285"/>
              <a:gd name="T53" fmla="*/ 2147483647 h 505"/>
              <a:gd name="T54" fmla="*/ 2147483647 w 1285"/>
              <a:gd name="T55" fmla="*/ 2147483647 h 505"/>
              <a:gd name="T56" fmla="*/ 2147483647 w 1285"/>
              <a:gd name="T57" fmla="*/ 2147483647 h 505"/>
              <a:gd name="T58" fmla="*/ 2147483647 w 1285"/>
              <a:gd name="T59" fmla="*/ 2147483647 h 505"/>
              <a:gd name="T60" fmla="*/ 2147483647 w 1285"/>
              <a:gd name="T61" fmla="*/ 2147483647 h 505"/>
              <a:gd name="T62" fmla="*/ 2147483647 w 1285"/>
              <a:gd name="T63" fmla="*/ 2147483647 h 505"/>
              <a:gd name="T64" fmla="*/ 2147483647 w 1285"/>
              <a:gd name="T65" fmla="*/ 2147483647 h 505"/>
              <a:gd name="T66" fmla="*/ 2147483647 w 1285"/>
              <a:gd name="T67" fmla="*/ 2147483647 h 505"/>
              <a:gd name="T68" fmla="*/ 2147483647 w 1285"/>
              <a:gd name="T69" fmla="*/ 2147483647 h 505"/>
              <a:gd name="T70" fmla="*/ 2147483647 w 1285"/>
              <a:gd name="T71" fmla="*/ 2147483647 h 505"/>
              <a:gd name="T72" fmla="*/ 2147483647 w 1285"/>
              <a:gd name="T73" fmla="*/ 2147483647 h 505"/>
              <a:gd name="T74" fmla="*/ 2147483647 w 1285"/>
              <a:gd name="T75" fmla="*/ 2147483647 h 505"/>
              <a:gd name="T76" fmla="*/ 2147483647 w 1285"/>
              <a:gd name="T77" fmla="*/ 2147483647 h 505"/>
              <a:gd name="T78" fmla="*/ 2147483647 w 1285"/>
              <a:gd name="T79" fmla="*/ 2147483647 h 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85"/>
              <a:gd name="T121" fmla="*/ 0 h 505"/>
              <a:gd name="T122" fmla="*/ 1285 w 1285"/>
              <a:gd name="T123" fmla="*/ 505 h 50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85" h="505">
                <a:moveTo>
                  <a:pt x="1284" y="391"/>
                </a:moveTo>
                <a:lnTo>
                  <a:pt x="1282" y="391"/>
                </a:lnTo>
                <a:lnTo>
                  <a:pt x="1275" y="390"/>
                </a:lnTo>
                <a:lnTo>
                  <a:pt x="1264" y="389"/>
                </a:lnTo>
                <a:lnTo>
                  <a:pt x="1250" y="387"/>
                </a:lnTo>
                <a:lnTo>
                  <a:pt x="1232" y="385"/>
                </a:lnTo>
                <a:lnTo>
                  <a:pt x="1209" y="382"/>
                </a:lnTo>
                <a:lnTo>
                  <a:pt x="1183" y="378"/>
                </a:lnTo>
                <a:lnTo>
                  <a:pt x="1155" y="374"/>
                </a:lnTo>
                <a:lnTo>
                  <a:pt x="1124" y="369"/>
                </a:lnTo>
                <a:lnTo>
                  <a:pt x="1089" y="362"/>
                </a:lnTo>
                <a:lnTo>
                  <a:pt x="1052" y="355"/>
                </a:lnTo>
                <a:lnTo>
                  <a:pt x="1013" y="349"/>
                </a:lnTo>
                <a:lnTo>
                  <a:pt x="971" y="340"/>
                </a:lnTo>
                <a:lnTo>
                  <a:pt x="926" y="332"/>
                </a:lnTo>
                <a:lnTo>
                  <a:pt x="881" y="322"/>
                </a:lnTo>
                <a:lnTo>
                  <a:pt x="834" y="311"/>
                </a:lnTo>
                <a:lnTo>
                  <a:pt x="785" y="299"/>
                </a:lnTo>
                <a:lnTo>
                  <a:pt x="735" y="287"/>
                </a:lnTo>
                <a:lnTo>
                  <a:pt x="684" y="273"/>
                </a:lnTo>
                <a:lnTo>
                  <a:pt x="632" y="259"/>
                </a:lnTo>
                <a:lnTo>
                  <a:pt x="579" y="244"/>
                </a:lnTo>
                <a:lnTo>
                  <a:pt x="526" y="228"/>
                </a:lnTo>
                <a:lnTo>
                  <a:pt x="472" y="209"/>
                </a:lnTo>
                <a:lnTo>
                  <a:pt x="419" y="191"/>
                </a:lnTo>
                <a:lnTo>
                  <a:pt x="364" y="171"/>
                </a:lnTo>
                <a:lnTo>
                  <a:pt x="311" y="150"/>
                </a:lnTo>
                <a:lnTo>
                  <a:pt x="259" y="128"/>
                </a:lnTo>
                <a:lnTo>
                  <a:pt x="206" y="105"/>
                </a:lnTo>
                <a:lnTo>
                  <a:pt x="155" y="81"/>
                </a:lnTo>
                <a:lnTo>
                  <a:pt x="104" y="55"/>
                </a:lnTo>
                <a:lnTo>
                  <a:pt x="55" y="28"/>
                </a:lnTo>
                <a:lnTo>
                  <a:pt x="7" y="0"/>
                </a:lnTo>
                <a:lnTo>
                  <a:pt x="6" y="4"/>
                </a:lnTo>
                <a:lnTo>
                  <a:pt x="4" y="15"/>
                </a:lnTo>
                <a:lnTo>
                  <a:pt x="2" y="32"/>
                </a:lnTo>
                <a:lnTo>
                  <a:pt x="0" y="53"/>
                </a:lnTo>
                <a:lnTo>
                  <a:pt x="0" y="76"/>
                </a:lnTo>
                <a:lnTo>
                  <a:pt x="2" y="98"/>
                </a:lnTo>
                <a:lnTo>
                  <a:pt x="8" y="120"/>
                </a:lnTo>
                <a:lnTo>
                  <a:pt x="18" y="137"/>
                </a:lnTo>
                <a:lnTo>
                  <a:pt x="19" y="139"/>
                </a:lnTo>
                <a:lnTo>
                  <a:pt x="22" y="141"/>
                </a:lnTo>
                <a:lnTo>
                  <a:pt x="28" y="144"/>
                </a:lnTo>
                <a:lnTo>
                  <a:pt x="37" y="148"/>
                </a:lnTo>
                <a:lnTo>
                  <a:pt x="47" y="155"/>
                </a:lnTo>
                <a:lnTo>
                  <a:pt x="59" y="162"/>
                </a:lnTo>
                <a:lnTo>
                  <a:pt x="75" y="170"/>
                </a:lnTo>
                <a:lnTo>
                  <a:pt x="92" y="180"/>
                </a:lnTo>
                <a:lnTo>
                  <a:pt x="112" y="190"/>
                </a:lnTo>
                <a:lnTo>
                  <a:pt x="134" y="200"/>
                </a:lnTo>
                <a:lnTo>
                  <a:pt x="159" y="212"/>
                </a:lnTo>
                <a:lnTo>
                  <a:pt x="186" y="225"/>
                </a:lnTo>
                <a:lnTo>
                  <a:pt x="215" y="238"/>
                </a:lnTo>
                <a:lnTo>
                  <a:pt x="247" y="252"/>
                </a:lnTo>
                <a:lnTo>
                  <a:pt x="281" y="267"/>
                </a:lnTo>
                <a:lnTo>
                  <a:pt x="318" y="281"/>
                </a:lnTo>
                <a:lnTo>
                  <a:pt x="358" y="296"/>
                </a:lnTo>
                <a:lnTo>
                  <a:pt x="399" y="311"/>
                </a:lnTo>
                <a:lnTo>
                  <a:pt x="443" y="326"/>
                </a:lnTo>
                <a:lnTo>
                  <a:pt x="491" y="341"/>
                </a:lnTo>
                <a:lnTo>
                  <a:pt x="540" y="357"/>
                </a:lnTo>
                <a:lnTo>
                  <a:pt x="592" y="372"/>
                </a:lnTo>
                <a:lnTo>
                  <a:pt x="647" y="387"/>
                </a:lnTo>
                <a:lnTo>
                  <a:pt x="703" y="402"/>
                </a:lnTo>
                <a:lnTo>
                  <a:pt x="764" y="416"/>
                </a:lnTo>
                <a:lnTo>
                  <a:pt x="826" y="431"/>
                </a:lnTo>
                <a:lnTo>
                  <a:pt x="890" y="444"/>
                </a:lnTo>
                <a:lnTo>
                  <a:pt x="958" y="459"/>
                </a:lnTo>
                <a:lnTo>
                  <a:pt x="1028" y="472"/>
                </a:lnTo>
                <a:lnTo>
                  <a:pt x="1101" y="483"/>
                </a:lnTo>
                <a:lnTo>
                  <a:pt x="1177" y="494"/>
                </a:lnTo>
                <a:lnTo>
                  <a:pt x="1255" y="505"/>
                </a:lnTo>
                <a:lnTo>
                  <a:pt x="1256" y="503"/>
                </a:lnTo>
                <a:lnTo>
                  <a:pt x="1260" y="497"/>
                </a:lnTo>
                <a:lnTo>
                  <a:pt x="1265" y="487"/>
                </a:lnTo>
                <a:lnTo>
                  <a:pt x="1272" y="473"/>
                </a:lnTo>
                <a:lnTo>
                  <a:pt x="1278" y="456"/>
                </a:lnTo>
                <a:lnTo>
                  <a:pt x="1282" y="437"/>
                </a:lnTo>
                <a:lnTo>
                  <a:pt x="1285" y="415"/>
                </a:lnTo>
                <a:lnTo>
                  <a:pt x="1284" y="391"/>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20" name="AutoShape 581"/>
          <p:cNvSpPr>
            <a:spLocks noChangeAspect="1" noChangeArrowheads="1" noTextEdit="1"/>
          </p:cNvSpPr>
          <p:nvPr/>
        </p:nvSpPr>
        <p:spPr bwMode="auto">
          <a:xfrm>
            <a:off x="6143625" y="1728788"/>
            <a:ext cx="32226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21" name="Freeform 582"/>
          <p:cNvSpPr>
            <a:spLocks/>
          </p:cNvSpPr>
          <p:nvPr/>
        </p:nvSpPr>
        <p:spPr bwMode="auto">
          <a:xfrm>
            <a:off x="6210300" y="1751013"/>
            <a:ext cx="46038" cy="57150"/>
          </a:xfrm>
          <a:custGeom>
            <a:avLst/>
            <a:gdLst>
              <a:gd name="T0" fmla="*/ 2147483647 w 179"/>
              <a:gd name="T1" fmla="*/ 2147483647 h 216"/>
              <a:gd name="T2" fmla="*/ 2147483647 w 179"/>
              <a:gd name="T3" fmla="*/ 2147483647 h 216"/>
              <a:gd name="T4" fmla="*/ 2147483647 w 179"/>
              <a:gd name="T5" fmla="*/ 2147483647 h 216"/>
              <a:gd name="T6" fmla="*/ 2147483647 w 179"/>
              <a:gd name="T7" fmla="*/ 2147483647 h 216"/>
              <a:gd name="T8" fmla="*/ 2147483647 w 179"/>
              <a:gd name="T9" fmla="*/ 2147483647 h 216"/>
              <a:gd name="T10" fmla="*/ 2147483647 w 179"/>
              <a:gd name="T11" fmla="*/ 2147483647 h 216"/>
              <a:gd name="T12" fmla="*/ 2147483647 w 179"/>
              <a:gd name="T13" fmla="*/ 2147483647 h 216"/>
              <a:gd name="T14" fmla="*/ 2147483647 w 179"/>
              <a:gd name="T15" fmla="*/ 2147483647 h 216"/>
              <a:gd name="T16" fmla="*/ 0 w 179"/>
              <a:gd name="T17" fmla="*/ 2147483647 h 216"/>
              <a:gd name="T18" fmla="*/ 2147483647 w 179"/>
              <a:gd name="T19" fmla="*/ 2147483647 h 216"/>
              <a:gd name="T20" fmla="*/ 2147483647 w 179"/>
              <a:gd name="T21" fmla="*/ 2147483647 h 216"/>
              <a:gd name="T22" fmla="*/ 2147483647 w 179"/>
              <a:gd name="T23" fmla="*/ 2147483647 h 216"/>
              <a:gd name="T24" fmla="*/ 2147483647 w 179"/>
              <a:gd name="T25" fmla="*/ 2147483647 h 216"/>
              <a:gd name="T26" fmla="*/ 2147483647 w 179"/>
              <a:gd name="T27" fmla="*/ 2147483647 h 216"/>
              <a:gd name="T28" fmla="*/ 2147483647 w 179"/>
              <a:gd name="T29" fmla="*/ 2147483647 h 216"/>
              <a:gd name="T30" fmla="*/ 2147483647 w 179"/>
              <a:gd name="T31" fmla="*/ 2147483647 h 216"/>
              <a:gd name="T32" fmla="*/ 2147483647 w 179"/>
              <a:gd name="T33" fmla="*/ 2147483647 h 216"/>
              <a:gd name="T34" fmla="*/ 2147483647 w 179"/>
              <a:gd name="T35" fmla="*/ 2147483647 h 216"/>
              <a:gd name="T36" fmla="*/ 2147483647 w 179"/>
              <a:gd name="T37" fmla="*/ 2147483647 h 216"/>
              <a:gd name="T38" fmla="*/ 2147483647 w 179"/>
              <a:gd name="T39" fmla="*/ 2147483647 h 216"/>
              <a:gd name="T40" fmla="*/ 2147483647 w 179"/>
              <a:gd name="T41" fmla="*/ 2147483647 h 216"/>
              <a:gd name="T42" fmla="*/ 2147483647 w 179"/>
              <a:gd name="T43" fmla="*/ 2147483647 h 216"/>
              <a:gd name="T44" fmla="*/ 2147483647 w 179"/>
              <a:gd name="T45" fmla="*/ 2147483647 h 216"/>
              <a:gd name="T46" fmla="*/ 2147483647 w 179"/>
              <a:gd name="T47" fmla="*/ 2147483647 h 216"/>
              <a:gd name="T48" fmla="*/ 2147483647 w 179"/>
              <a:gd name="T49" fmla="*/ 2147483647 h 216"/>
              <a:gd name="T50" fmla="*/ 2147483647 w 179"/>
              <a:gd name="T51" fmla="*/ 2147483647 h 216"/>
              <a:gd name="T52" fmla="*/ 2147483647 w 179"/>
              <a:gd name="T53" fmla="*/ 2147483647 h 216"/>
              <a:gd name="T54" fmla="*/ 2147483647 w 179"/>
              <a:gd name="T55" fmla="*/ 2147483647 h 216"/>
              <a:gd name="T56" fmla="*/ 2147483647 w 179"/>
              <a:gd name="T57" fmla="*/ 2147483647 h 216"/>
              <a:gd name="T58" fmla="*/ 2147483647 w 179"/>
              <a:gd name="T59" fmla="*/ 2147483647 h 216"/>
              <a:gd name="T60" fmla="*/ 2147483647 w 179"/>
              <a:gd name="T61" fmla="*/ 2147483647 h 216"/>
              <a:gd name="T62" fmla="*/ 2147483647 w 179"/>
              <a:gd name="T63" fmla="*/ 2147483647 h 216"/>
              <a:gd name="T64" fmla="*/ 2147483647 w 179"/>
              <a:gd name="T65" fmla="*/ 2147483647 h 216"/>
              <a:gd name="T66" fmla="*/ 2147483647 w 179"/>
              <a:gd name="T67" fmla="*/ 2147483647 h 216"/>
              <a:gd name="T68" fmla="*/ 2147483647 w 179"/>
              <a:gd name="T69" fmla="*/ 2147483647 h 216"/>
              <a:gd name="T70" fmla="*/ 2147483647 w 179"/>
              <a:gd name="T71" fmla="*/ 2147483647 h 216"/>
              <a:gd name="T72" fmla="*/ 2147483647 w 179"/>
              <a:gd name="T73" fmla="*/ 2147483647 h 216"/>
              <a:gd name="T74" fmla="*/ 2147483647 w 179"/>
              <a:gd name="T75" fmla="*/ 2147483647 h 216"/>
              <a:gd name="T76" fmla="*/ 2147483647 w 179"/>
              <a:gd name="T77" fmla="*/ 2147483647 h 216"/>
              <a:gd name="T78" fmla="*/ 2147483647 w 179"/>
              <a:gd name="T79" fmla="*/ 2147483647 h 216"/>
              <a:gd name="T80" fmla="*/ 2147483647 w 179"/>
              <a:gd name="T81" fmla="*/ 2147483647 h 216"/>
              <a:gd name="T82" fmla="*/ 2147483647 w 179"/>
              <a:gd name="T83" fmla="*/ 2147483647 h 216"/>
              <a:gd name="T84" fmla="*/ 2147483647 w 179"/>
              <a:gd name="T85" fmla="*/ 0 h 216"/>
              <a:gd name="T86" fmla="*/ 2147483647 w 179"/>
              <a:gd name="T87" fmla="*/ 2147483647 h 216"/>
              <a:gd name="T88" fmla="*/ 2147483647 w 179"/>
              <a:gd name="T89" fmla="*/ 2147483647 h 216"/>
              <a:gd name="T90" fmla="*/ 2147483647 w 179"/>
              <a:gd name="T91" fmla="*/ 2147483647 h 216"/>
              <a:gd name="T92" fmla="*/ 2147483647 w 179"/>
              <a:gd name="T93" fmla="*/ 2147483647 h 216"/>
              <a:gd name="T94" fmla="*/ 2147483647 w 179"/>
              <a:gd name="T95" fmla="*/ 2147483647 h 216"/>
              <a:gd name="T96" fmla="*/ 2147483647 w 179"/>
              <a:gd name="T97" fmla="*/ 2147483647 h 2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9"/>
              <a:gd name="T148" fmla="*/ 0 h 216"/>
              <a:gd name="T149" fmla="*/ 179 w 179"/>
              <a:gd name="T150" fmla="*/ 216 h 2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9" h="216">
                <a:moveTo>
                  <a:pt x="63" y="28"/>
                </a:moveTo>
                <a:lnTo>
                  <a:pt x="49" y="37"/>
                </a:lnTo>
                <a:lnTo>
                  <a:pt x="38" y="47"/>
                </a:lnTo>
                <a:lnTo>
                  <a:pt x="27" y="59"/>
                </a:lnTo>
                <a:lnTo>
                  <a:pt x="18" y="72"/>
                </a:lnTo>
                <a:lnTo>
                  <a:pt x="10" y="86"/>
                </a:lnTo>
                <a:lnTo>
                  <a:pt x="5" y="101"/>
                </a:lnTo>
                <a:lnTo>
                  <a:pt x="2" y="117"/>
                </a:lnTo>
                <a:lnTo>
                  <a:pt x="0" y="133"/>
                </a:lnTo>
                <a:lnTo>
                  <a:pt x="2" y="155"/>
                </a:lnTo>
                <a:lnTo>
                  <a:pt x="10" y="173"/>
                </a:lnTo>
                <a:lnTo>
                  <a:pt x="23" y="190"/>
                </a:lnTo>
                <a:lnTo>
                  <a:pt x="40" y="201"/>
                </a:lnTo>
                <a:lnTo>
                  <a:pt x="59" y="211"/>
                </a:lnTo>
                <a:lnTo>
                  <a:pt x="79" y="215"/>
                </a:lnTo>
                <a:lnTo>
                  <a:pt x="100" y="216"/>
                </a:lnTo>
                <a:lnTo>
                  <a:pt x="120" y="213"/>
                </a:lnTo>
                <a:lnTo>
                  <a:pt x="124" y="213"/>
                </a:lnTo>
                <a:lnTo>
                  <a:pt x="128" y="211"/>
                </a:lnTo>
                <a:lnTo>
                  <a:pt x="131" y="208"/>
                </a:lnTo>
                <a:lnTo>
                  <a:pt x="132" y="203"/>
                </a:lnTo>
                <a:lnTo>
                  <a:pt x="130" y="198"/>
                </a:lnTo>
                <a:lnTo>
                  <a:pt x="126" y="194"/>
                </a:lnTo>
                <a:lnTo>
                  <a:pt x="121" y="190"/>
                </a:lnTo>
                <a:lnTo>
                  <a:pt x="116" y="187"/>
                </a:lnTo>
                <a:lnTo>
                  <a:pt x="105" y="184"/>
                </a:lnTo>
                <a:lnTo>
                  <a:pt x="95" y="182"/>
                </a:lnTo>
                <a:lnTo>
                  <a:pt x="84" y="180"/>
                </a:lnTo>
                <a:lnTo>
                  <a:pt x="75" y="178"/>
                </a:lnTo>
                <a:lnTo>
                  <a:pt x="65" y="175"/>
                </a:lnTo>
                <a:lnTo>
                  <a:pt x="56" y="170"/>
                </a:lnTo>
                <a:lnTo>
                  <a:pt x="47" y="165"/>
                </a:lnTo>
                <a:lnTo>
                  <a:pt x="39" y="156"/>
                </a:lnTo>
                <a:lnTo>
                  <a:pt x="36" y="120"/>
                </a:lnTo>
                <a:lnTo>
                  <a:pt x="44" y="90"/>
                </a:lnTo>
                <a:lnTo>
                  <a:pt x="61" y="67"/>
                </a:lnTo>
                <a:lnTo>
                  <a:pt x="84" y="47"/>
                </a:lnTo>
                <a:lnTo>
                  <a:pt x="109" y="32"/>
                </a:lnTo>
                <a:lnTo>
                  <a:pt x="136" y="21"/>
                </a:lnTo>
                <a:lnTo>
                  <a:pt x="160" y="12"/>
                </a:lnTo>
                <a:lnTo>
                  <a:pt x="179" y="5"/>
                </a:lnTo>
                <a:lnTo>
                  <a:pt x="167" y="1"/>
                </a:lnTo>
                <a:lnTo>
                  <a:pt x="154" y="0"/>
                </a:lnTo>
                <a:lnTo>
                  <a:pt x="140" y="2"/>
                </a:lnTo>
                <a:lnTo>
                  <a:pt x="124" y="5"/>
                </a:lnTo>
                <a:lnTo>
                  <a:pt x="108" y="10"/>
                </a:lnTo>
                <a:lnTo>
                  <a:pt x="92" y="15"/>
                </a:lnTo>
                <a:lnTo>
                  <a:pt x="77" y="22"/>
                </a:lnTo>
                <a:lnTo>
                  <a:pt x="63" y="28"/>
                </a:lnTo>
                <a:close/>
              </a:path>
            </a:pathLst>
          </a:custGeom>
          <a:solidFill>
            <a:srgbClr val="C9E8FF"/>
          </a:solidFill>
          <a:ln w="9525">
            <a:solidFill>
              <a:srgbClr val="FF3300"/>
            </a:solidFill>
            <a:round/>
            <a:headEnd/>
            <a:tailEnd/>
          </a:ln>
        </p:spPr>
        <p:txBody>
          <a:bodyPr/>
          <a:lstStyle/>
          <a:p>
            <a:endParaRPr lang="en-US"/>
          </a:p>
        </p:txBody>
      </p:sp>
      <p:sp>
        <p:nvSpPr>
          <p:cNvPr id="38122" name="Freeform 583"/>
          <p:cNvSpPr>
            <a:spLocks/>
          </p:cNvSpPr>
          <p:nvPr/>
        </p:nvSpPr>
        <p:spPr bwMode="auto">
          <a:xfrm>
            <a:off x="6288088" y="1749425"/>
            <a:ext cx="28575" cy="44450"/>
          </a:xfrm>
          <a:custGeom>
            <a:avLst/>
            <a:gdLst>
              <a:gd name="T0" fmla="*/ 2147483647 w 114"/>
              <a:gd name="T1" fmla="*/ 2147483647 h 168"/>
              <a:gd name="T2" fmla="*/ 2147483647 w 114"/>
              <a:gd name="T3" fmla="*/ 2147483647 h 168"/>
              <a:gd name="T4" fmla="*/ 2147483647 w 114"/>
              <a:gd name="T5" fmla="*/ 2147483647 h 168"/>
              <a:gd name="T6" fmla="*/ 2147483647 w 114"/>
              <a:gd name="T7" fmla="*/ 2147483647 h 168"/>
              <a:gd name="T8" fmla="*/ 2147483647 w 114"/>
              <a:gd name="T9" fmla="*/ 2147483647 h 168"/>
              <a:gd name="T10" fmla="*/ 2147483647 w 114"/>
              <a:gd name="T11" fmla="*/ 2147483647 h 168"/>
              <a:gd name="T12" fmla="*/ 2147483647 w 114"/>
              <a:gd name="T13" fmla="*/ 2147483647 h 168"/>
              <a:gd name="T14" fmla="*/ 2147483647 w 114"/>
              <a:gd name="T15" fmla="*/ 2147483647 h 168"/>
              <a:gd name="T16" fmla="*/ 2147483647 w 114"/>
              <a:gd name="T17" fmla="*/ 2147483647 h 168"/>
              <a:gd name="T18" fmla="*/ 2147483647 w 114"/>
              <a:gd name="T19" fmla="*/ 2147483647 h 168"/>
              <a:gd name="T20" fmla="*/ 2147483647 w 114"/>
              <a:gd name="T21" fmla="*/ 2147483647 h 168"/>
              <a:gd name="T22" fmla="*/ 2147483647 w 114"/>
              <a:gd name="T23" fmla="*/ 2147483647 h 168"/>
              <a:gd name="T24" fmla="*/ 2147483647 w 114"/>
              <a:gd name="T25" fmla="*/ 2147483647 h 168"/>
              <a:gd name="T26" fmla="*/ 2147483647 w 114"/>
              <a:gd name="T27" fmla="*/ 2147483647 h 168"/>
              <a:gd name="T28" fmla="*/ 2147483647 w 114"/>
              <a:gd name="T29" fmla="*/ 2147483647 h 168"/>
              <a:gd name="T30" fmla="*/ 2147483647 w 114"/>
              <a:gd name="T31" fmla="*/ 2147483647 h 168"/>
              <a:gd name="T32" fmla="*/ 2147483647 w 114"/>
              <a:gd name="T33" fmla="*/ 2147483647 h 168"/>
              <a:gd name="T34" fmla="*/ 2147483647 w 114"/>
              <a:gd name="T35" fmla="*/ 2147483647 h 168"/>
              <a:gd name="T36" fmla="*/ 2147483647 w 114"/>
              <a:gd name="T37" fmla="*/ 2147483647 h 168"/>
              <a:gd name="T38" fmla="*/ 2147483647 w 114"/>
              <a:gd name="T39" fmla="*/ 2147483647 h 168"/>
              <a:gd name="T40" fmla="*/ 2147483647 w 114"/>
              <a:gd name="T41" fmla="*/ 2147483647 h 168"/>
              <a:gd name="T42" fmla="*/ 2147483647 w 114"/>
              <a:gd name="T43" fmla="*/ 2147483647 h 168"/>
              <a:gd name="T44" fmla="*/ 2147483647 w 114"/>
              <a:gd name="T45" fmla="*/ 2147483647 h 168"/>
              <a:gd name="T46" fmla="*/ 2147483647 w 114"/>
              <a:gd name="T47" fmla="*/ 2147483647 h 168"/>
              <a:gd name="T48" fmla="*/ 2147483647 w 114"/>
              <a:gd name="T49" fmla="*/ 2147483647 h 168"/>
              <a:gd name="T50" fmla="*/ 2147483647 w 114"/>
              <a:gd name="T51" fmla="*/ 2147483647 h 168"/>
              <a:gd name="T52" fmla="*/ 2147483647 w 114"/>
              <a:gd name="T53" fmla="*/ 2147483647 h 168"/>
              <a:gd name="T54" fmla="*/ 2147483647 w 114"/>
              <a:gd name="T55" fmla="*/ 2147483647 h 168"/>
              <a:gd name="T56" fmla="*/ 2147483647 w 114"/>
              <a:gd name="T57" fmla="*/ 2147483647 h 168"/>
              <a:gd name="T58" fmla="*/ 2147483647 w 114"/>
              <a:gd name="T59" fmla="*/ 2147483647 h 168"/>
              <a:gd name="T60" fmla="*/ 2147483647 w 114"/>
              <a:gd name="T61" fmla="*/ 0 h 168"/>
              <a:gd name="T62" fmla="*/ 2147483647 w 114"/>
              <a:gd name="T63" fmla="*/ 0 h 168"/>
              <a:gd name="T64" fmla="*/ 0 w 114"/>
              <a:gd name="T65" fmla="*/ 2147483647 h 168"/>
              <a:gd name="T66" fmla="*/ 2147483647 w 114"/>
              <a:gd name="T67" fmla="*/ 2147483647 h 168"/>
              <a:gd name="T68" fmla="*/ 2147483647 w 114"/>
              <a:gd name="T69" fmla="*/ 2147483647 h 168"/>
              <a:gd name="T70" fmla="*/ 2147483647 w 114"/>
              <a:gd name="T71" fmla="*/ 2147483647 h 168"/>
              <a:gd name="T72" fmla="*/ 2147483647 w 114"/>
              <a:gd name="T73" fmla="*/ 2147483647 h 168"/>
              <a:gd name="T74" fmla="*/ 2147483647 w 114"/>
              <a:gd name="T75" fmla="*/ 2147483647 h 168"/>
              <a:gd name="T76" fmla="*/ 2147483647 w 114"/>
              <a:gd name="T77" fmla="*/ 2147483647 h 168"/>
              <a:gd name="T78" fmla="*/ 2147483647 w 114"/>
              <a:gd name="T79" fmla="*/ 2147483647 h 168"/>
              <a:gd name="T80" fmla="*/ 2147483647 w 114"/>
              <a:gd name="T81" fmla="*/ 2147483647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168"/>
              <a:gd name="T125" fmla="*/ 114 w 114"/>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168">
                <a:moveTo>
                  <a:pt x="96" y="55"/>
                </a:moveTo>
                <a:lnTo>
                  <a:pt x="101" y="72"/>
                </a:lnTo>
                <a:lnTo>
                  <a:pt x="100" y="88"/>
                </a:lnTo>
                <a:lnTo>
                  <a:pt x="92" y="101"/>
                </a:lnTo>
                <a:lnTo>
                  <a:pt x="82" y="112"/>
                </a:lnTo>
                <a:lnTo>
                  <a:pt x="69" y="123"/>
                </a:lnTo>
                <a:lnTo>
                  <a:pt x="54" y="134"/>
                </a:lnTo>
                <a:lnTo>
                  <a:pt x="40" y="143"/>
                </a:lnTo>
                <a:lnTo>
                  <a:pt x="27" y="153"/>
                </a:lnTo>
                <a:lnTo>
                  <a:pt x="25" y="156"/>
                </a:lnTo>
                <a:lnTo>
                  <a:pt x="24" y="158"/>
                </a:lnTo>
                <a:lnTo>
                  <a:pt x="24" y="162"/>
                </a:lnTo>
                <a:lnTo>
                  <a:pt x="25" y="165"/>
                </a:lnTo>
                <a:lnTo>
                  <a:pt x="28" y="167"/>
                </a:lnTo>
                <a:lnTo>
                  <a:pt x="31" y="168"/>
                </a:lnTo>
                <a:lnTo>
                  <a:pt x="33" y="168"/>
                </a:lnTo>
                <a:lnTo>
                  <a:pt x="37" y="167"/>
                </a:lnTo>
                <a:lnTo>
                  <a:pt x="53" y="157"/>
                </a:lnTo>
                <a:lnTo>
                  <a:pt x="69" y="147"/>
                </a:lnTo>
                <a:lnTo>
                  <a:pt x="84" y="135"/>
                </a:lnTo>
                <a:lnTo>
                  <a:pt x="97" y="121"/>
                </a:lnTo>
                <a:lnTo>
                  <a:pt x="107" y="106"/>
                </a:lnTo>
                <a:lnTo>
                  <a:pt x="113" y="89"/>
                </a:lnTo>
                <a:lnTo>
                  <a:pt x="114" y="71"/>
                </a:lnTo>
                <a:lnTo>
                  <a:pt x="110" y="51"/>
                </a:lnTo>
                <a:lnTo>
                  <a:pt x="101" y="36"/>
                </a:lnTo>
                <a:lnTo>
                  <a:pt x="87" y="24"/>
                </a:lnTo>
                <a:lnTo>
                  <a:pt x="70" y="14"/>
                </a:lnTo>
                <a:lnTo>
                  <a:pt x="51" y="7"/>
                </a:lnTo>
                <a:lnTo>
                  <a:pt x="32" y="2"/>
                </a:lnTo>
                <a:lnTo>
                  <a:pt x="17" y="0"/>
                </a:lnTo>
                <a:lnTo>
                  <a:pt x="5" y="0"/>
                </a:lnTo>
                <a:lnTo>
                  <a:pt x="0" y="3"/>
                </a:lnTo>
                <a:lnTo>
                  <a:pt x="12" y="9"/>
                </a:lnTo>
                <a:lnTo>
                  <a:pt x="26" y="13"/>
                </a:lnTo>
                <a:lnTo>
                  <a:pt x="41" y="17"/>
                </a:lnTo>
                <a:lnTo>
                  <a:pt x="54" y="22"/>
                </a:lnTo>
                <a:lnTo>
                  <a:pt x="68" y="27"/>
                </a:lnTo>
                <a:lnTo>
                  <a:pt x="80" y="34"/>
                </a:lnTo>
                <a:lnTo>
                  <a:pt x="89" y="43"/>
                </a:lnTo>
                <a:lnTo>
                  <a:pt x="96" y="55"/>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23" name="Freeform 584"/>
          <p:cNvSpPr>
            <a:spLocks/>
          </p:cNvSpPr>
          <p:nvPr/>
        </p:nvSpPr>
        <p:spPr bwMode="auto">
          <a:xfrm>
            <a:off x="6181725" y="1739900"/>
            <a:ext cx="74613" cy="92075"/>
          </a:xfrm>
          <a:custGeom>
            <a:avLst/>
            <a:gdLst>
              <a:gd name="T0" fmla="*/ 2147483647 w 289"/>
              <a:gd name="T1" fmla="*/ 2147483647 h 351"/>
              <a:gd name="T2" fmla="*/ 2147483647 w 289"/>
              <a:gd name="T3" fmla="*/ 2147483647 h 351"/>
              <a:gd name="T4" fmla="*/ 2147483647 w 289"/>
              <a:gd name="T5" fmla="*/ 2147483647 h 351"/>
              <a:gd name="T6" fmla="*/ 0 w 289"/>
              <a:gd name="T7" fmla="*/ 2147483647 h 351"/>
              <a:gd name="T8" fmla="*/ 2147483647 w 289"/>
              <a:gd name="T9" fmla="*/ 2147483647 h 351"/>
              <a:gd name="T10" fmla="*/ 2147483647 w 289"/>
              <a:gd name="T11" fmla="*/ 2147483647 h 351"/>
              <a:gd name="T12" fmla="*/ 2147483647 w 289"/>
              <a:gd name="T13" fmla="*/ 2147483647 h 351"/>
              <a:gd name="T14" fmla="*/ 2147483647 w 289"/>
              <a:gd name="T15" fmla="*/ 2147483647 h 351"/>
              <a:gd name="T16" fmla="*/ 2147483647 w 289"/>
              <a:gd name="T17" fmla="*/ 2147483647 h 351"/>
              <a:gd name="T18" fmla="*/ 2147483647 w 289"/>
              <a:gd name="T19" fmla="*/ 2147483647 h 351"/>
              <a:gd name="T20" fmla="*/ 2147483647 w 289"/>
              <a:gd name="T21" fmla="*/ 2147483647 h 351"/>
              <a:gd name="T22" fmla="*/ 2147483647 w 289"/>
              <a:gd name="T23" fmla="*/ 2147483647 h 351"/>
              <a:gd name="T24" fmla="*/ 2147483647 w 289"/>
              <a:gd name="T25" fmla="*/ 2147483647 h 351"/>
              <a:gd name="T26" fmla="*/ 2147483647 w 289"/>
              <a:gd name="T27" fmla="*/ 2147483647 h 351"/>
              <a:gd name="T28" fmla="*/ 2147483647 w 289"/>
              <a:gd name="T29" fmla="*/ 2147483647 h 351"/>
              <a:gd name="T30" fmla="*/ 2147483647 w 289"/>
              <a:gd name="T31" fmla="*/ 2147483647 h 351"/>
              <a:gd name="T32" fmla="*/ 2147483647 w 289"/>
              <a:gd name="T33" fmla="*/ 2147483647 h 351"/>
              <a:gd name="T34" fmla="*/ 2147483647 w 289"/>
              <a:gd name="T35" fmla="*/ 2147483647 h 351"/>
              <a:gd name="T36" fmla="*/ 2147483647 w 289"/>
              <a:gd name="T37" fmla="*/ 2147483647 h 351"/>
              <a:gd name="T38" fmla="*/ 2147483647 w 289"/>
              <a:gd name="T39" fmla="*/ 2147483647 h 351"/>
              <a:gd name="T40" fmla="*/ 2147483647 w 289"/>
              <a:gd name="T41" fmla="*/ 2147483647 h 351"/>
              <a:gd name="T42" fmla="*/ 2147483647 w 289"/>
              <a:gd name="T43" fmla="*/ 2147483647 h 351"/>
              <a:gd name="T44" fmla="*/ 2147483647 w 289"/>
              <a:gd name="T45" fmla="*/ 2147483647 h 351"/>
              <a:gd name="T46" fmla="*/ 2147483647 w 289"/>
              <a:gd name="T47" fmla="*/ 2147483647 h 351"/>
              <a:gd name="T48" fmla="*/ 2147483647 w 289"/>
              <a:gd name="T49" fmla="*/ 2147483647 h 351"/>
              <a:gd name="T50" fmla="*/ 2147483647 w 289"/>
              <a:gd name="T51" fmla="*/ 2147483647 h 351"/>
              <a:gd name="T52" fmla="*/ 2147483647 w 289"/>
              <a:gd name="T53" fmla="*/ 2147483647 h 351"/>
              <a:gd name="T54" fmla="*/ 2147483647 w 289"/>
              <a:gd name="T55" fmla="*/ 2147483647 h 351"/>
              <a:gd name="T56" fmla="*/ 2147483647 w 289"/>
              <a:gd name="T57" fmla="*/ 2147483647 h 351"/>
              <a:gd name="T58" fmla="*/ 2147483647 w 289"/>
              <a:gd name="T59" fmla="*/ 2147483647 h 351"/>
              <a:gd name="T60" fmla="*/ 2147483647 w 289"/>
              <a:gd name="T61" fmla="*/ 2147483647 h 351"/>
              <a:gd name="T62" fmla="*/ 2147483647 w 289"/>
              <a:gd name="T63" fmla="*/ 2147483647 h 351"/>
              <a:gd name="T64" fmla="*/ 2147483647 w 289"/>
              <a:gd name="T65" fmla="*/ 2147483647 h 351"/>
              <a:gd name="T66" fmla="*/ 2147483647 w 289"/>
              <a:gd name="T67" fmla="*/ 2147483647 h 351"/>
              <a:gd name="T68" fmla="*/ 2147483647 w 289"/>
              <a:gd name="T69" fmla="*/ 2147483647 h 351"/>
              <a:gd name="T70" fmla="*/ 2147483647 w 289"/>
              <a:gd name="T71" fmla="*/ 2147483647 h 351"/>
              <a:gd name="T72" fmla="*/ 2147483647 w 289"/>
              <a:gd name="T73" fmla="*/ 2147483647 h 351"/>
              <a:gd name="T74" fmla="*/ 2147483647 w 289"/>
              <a:gd name="T75" fmla="*/ 2147483647 h 351"/>
              <a:gd name="T76" fmla="*/ 2147483647 w 289"/>
              <a:gd name="T77" fmla="*/ 2147483647 h 351"/>
              <a:gd name="T78" fmla="*/ 2147483647 w 289"/>
              <a:gd name="T79" fmla="*/ 2147483647 h 351"/>
              <a:gd name="T80" fmla="*/ 2147483647 w 289"/>
              <a:gd name="T81" fmla="*/ 0 h 351"/>
              <a:gd name="T82" fmla="*/ 2147483647 w 289"/>
              <a:gd name="T83" fmla="*/ 2147483647 h 351"/>
              <a:gd name="T84" fmla="*/ 2147483647 w 289"/>
              <a:gd name="T85" fmla="*/ 2147483647 h 351"/>
              <a:gd name="T86" fmla="*/ 2147483647 w 289"/>
              <a:gd name="T87" fmla="*/ 2147483647 h 35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9"/>
              <a:gd name="T133" fmla="*/ 0 h 351"/>
              <a:gd name="T134" fmla="*/ 289 w 289"/>
              <a:gd name="T135" fmla="*/ 351 h 35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9" h="351">
                <a:moveTo>
                  <a:pt x="112" y="46"/>
                </a:moveTo>
                <a:lnTo>
                  <a:pt x="90" y="65"/>
                </a:lnTo>
                <a:lnTo>
                  <a:pt x="68" y="84"/>
                </a:lnTo>
                <a:lnTo>
                  <a:pt x="48" y="106"/>
                </a:lnTo>
                <a:lnTo>
                  <a:pt x="30" y="130"/>
                </a:lnTo>
                <a:lnTo>
                  <a:pt x="15" y="155"/>
                </a:lnTo>
                <a:lnTo>
                  <a:pt x="5" y="181"/>
                </a:lnTo>
                <a:lnTo>
                  <a:pt x="0" y="210"/>
                </a:lnTo>
                <a:lnTo>
                  <a:pt x="1" y="240"/>
                </a:lnTo>
                <a:lnTo>
                  <a:pt x="3" y="248"/>
                </a:lnTo>
                <a:lnTo>
                  <a:pt x="5" y="256"/>
                </a:lnTo>
                <a:lnTo>
                  <a:pt x="8" y="262"/>
                </a:lnTo>
                <a:lnTo>
                  <a:pt x="12" y="270"/>
                </a:lnTo>
                <a:lnTo>
                  <a:pt x="17" y="276"/>
                </a:lnTo>
                <a:lnTo>
                  <a:pt x="24" y="283"/>
                </a:lnTo>
                <a:lnTo>
                  <a:pt x="29" y="288"/>
                </a:lnTo>
                <a:lnTo>
                  <a:pt x="36" y="292"/>
                </a:lnTo>
                <a:lnTo>
                  <a:pt x="50" y="301"/>
                </a:lnTo>
                <a:lnTo>
                  <a:pt x="64" y="308"/>
                </a:lnTo>
                <a:lnTo>
                  <a:pt x="77" y="315"/>
                </a:lnTo>
                <a:lnTo>
                  <a:pt x="92" y="320"/>
                </a:lnTo>
                <a:lnTo>
                  <a:pt x="107" y="326"/>
                </a:lnTo>
                <a:lnTo>
                  <a:pt x="121" y="330"/>
                </a:lnTo>
                <a:lnTo>
                  <a:pt x="136" y="334"/>
                </a:lnTo>
                <a:lnTo>
                  <a:pt x="151" y="337"/>
                </a:lnTo>
                <a:lnTo>
                  <a:pt x="167" y="341"/>
                </a:lnTo>
                <a:lnTo>
                  <a:pt x="181" y="343"/>
                </a:lnTo>
                <a:lnTo>
                  <a:pt x="197" y="345"/>
                </a:lnTo>
                <a:lnTo>
                  <a:pt x="213" y="347"/>
                </a:lnTo>
                <a:lnTo>
                  <a:pt x="228" y="348"/>
                </a:lnTo>
                <a:lnTo>
                  <a:pt x="243" y="349"/>
                </a:lnTo>
                <a:lnTo>
                  <a:pt x="259" y="350"/>
                </a:lnTo>
                <a:lnTo>
                  <a:pt x="274" y="351"/>
                </a:lnTo>
                <a:lnTo>
                  <a:pt x="279" y="351"/>
                </a:lnTo>
                <a:lnTo>
                  <a:pt x="283" y="349"/>
                </a:lnTo>
                <a:lnTo>
                  <a:pt x="286" y="345"/>
                </a:lnTo>
                <a:lnTo>
                  <a:pt x="289" y="341"/>
                </a:lnTo>
                <a:lnTo>
                  <a:pt x="289" y="335"/>
                </a:lnTo>
                <a:lnTo>
                  <a:pt x="286" y="331"/>
                </a:lnTo>
                <a:lnTo>
                  <a:pt x="282" y="328"/>
                </a:lnTo>
                <a:lnTo>
                  <a:pt x="277" y="326"/>
                </a:lnTo>
                <a:lnTo>
                  <a:pt x="263" y="322"/>
                </a:lnTo>
                <a:lnTo>
                  <a:pt x="250" y="320"/>
                </a:lnTo>
                <a:lnTo>
                  <a:pt x="236" y="317"/>
                </a:lnTo>
                <a:lnTo>
                  <a:pt x="221" y="315"/>
                </a:lnTo>
                <a:lnTo>
                  <a:pt x="208" y="313"/>
                </a:lnTo>
                <a:lnTo>
                  <a:pt x="194" y="311"/>
                </a:lnTo>
                <a:lnTo>
                  <a:pt x="179" y="308"/>
                </a:lnTo>
                <a:lnTo>
                  <a:pt x="166" y="305"/>
                </a:lnTo>
                <a:lnTo>
                  <a:pt x="152" y="303"/>
                </a:lnTo>
                <a:lnTo>
                  <a:pt x="138" y="300"/>
                </a:lnTo>
                <a:lnTo>
                  <a:pt x="125" y="296"/>
                </a:lnTo>
                <a:lnTo>
                  <a:pt x="111" y="292"/>
                </a:lnTo>
                <a:lnTo>
                  <a:pt x="98" y="287"/>
                </a:lnTo>
                <a:lnTo>
                  <a:pt x="85" y="282"/>
                </a:lnTo>
                <a:lnTo>
                  <a:pt x="72" y="276"/>
                </a:lnTo>
                <a:lnTo>
                  <a:pt x="59" y="269"/>
                </a:lnTo>
                <a:lnTo>
                  <a:pt x="49" y="261"/>
                </a:lnTo>
                <a:lnTo>
                  <a:pt x="41" y="252"/>
                </a:lnTo>
                <a:lnTo>
                  <a:pt x="34" y="241"/>
                </a:lnTo>
                <a:lnTo>
                  <a:pt x="31" y="228"/>
                </a:lnTo>
                <a:lnTo>
                  <a:pt x="30" y="215"/>
                </a:lnTo>
                <a:lnTo>
                  <a:pt x="31" y="201"/>
                </a:lnTo>
                <a:lnTo>
                  <a:pt x="34" y="186"/>
                </a:lnTo>
                <a:lnTo>
                  <a:pt x="38" y="174"/>
                </a:lnTo>
                <a:lnTo>
                  <a:pt x="46" y="158"/>
                </a:lnTo>
                <a:lnTo>
                  <a:pt x="54" y="142"/>
                </a:lnTo>
                <a:lnTo>
                  <a:pt x="64" y="128"/>
                </a:lnTo>
                <a:lnTo>
                  <a:pt x="74" y="115"/>
                </a:lnTo>
                <a:lnTo>
                  <a:pt x="85" y="102"/>
                </a:lnTo>
                <a:lnTo>
                  <a:pt x="96" y="89"/>
                </a:lnTo>
                <a:lnTo>
                  <a:pt x="110" y="77"/>
                </a:lnTo>
                <a:lnTo>
                  <a:pt x="124" y="64"/>
                </a:lnTo>
                <a:lnTo>
                  <a:pt x="137" y="53"/>
                </a:lnTo>
                <a:lnTo>
                  <a:pt x="155" y="43"/>
                </a:lnTo>
                <a:lnTo>
                  <a:pt x="175" y="35"/>
                </a:lnTo>
                <a:lnTo>
                  <a:pt x="195" y="26"/>
                </a:lnTo>
                <a:lnTo>
                  <a:pt x="213" y="19"/>
                </a:lnTo>
                <a:lnTo>
                  <a:pt x="228" y="12"/>
                </a:lnTo>
                <a:lnTo>
                  <a:pt x="237" y="6"/>
                </a:lnTo>
                <a:lnTo>
                  <a:pt x="240" y="2"/>
                </a:lnTo>
                <a:lnTo>
                  <a:pt x="230" y="0"/>
                </a:lnTo>
                <a:lnTo>
                  <a:pt x="215" y="1"/>
                </a:lnTo>
                <a:lnTo>
                  <a:pt x="198" y="4"/>
                </a:lnTo>
                <a:lnTo>
                  <a:pt x="180" y="9"/>
                </a:lnTo>
                <a:lnTo>
                  <a:pt x="161" y="17"/>
                </a:lnTo>
                <a:lnTo>
                  <a:pt x="144" y="25"/>
                </a:lnTo>
                <a:lnTo>
                  <a:pt x="127" y="35"/>
                </a:lnTo>
                <a:lnTo>
                  <a:pt x="112" y="46"/>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24" name="Freeform 585"/>
          <p:cNvSpPr>
            <a:spLocks/>
          </p:cNvSpPr>
          <p:nvPr/>
        </p:nvSpPr>
        <p:spPr bwMode="auto">
          <a:xfrm>
            <a:off x="6284913" y="1736725"/>
            <a:ext cx="63500" cy="61913"/>
          </a:xfrm>
          <a:custGeom>
            <a:avLst/>
            <a:gdLst>
              <a:gd name="T0" fmla="*/ 2147483647 w 254"/>
              <a:gd name="T1" fmla="*/ 2147483647 h 234"/>
              <a:gd name="T2" fmla="*/ 2147483647 w 254"/>
              <a:gd name="T3" fmla="*/ 2147483647 h 234"/>
              <a:gd name="T4" fmla="*/ 2147483647 w 254"/>
              <a:gd name="T5" fmla="*/ 2147483647 h 234"/>
              <a:gd name="T6" fmla="*/ 2147483647 w 254"/>
              <a:gd name="T7" fmla="*/ 2147483647 h 234"/>
              <a:gd name="T8" fmla="*/ 2147483647 w 254"/>
              <a:gd name="T9" fmla="*/ 2147483647 h 234"/>
              <a:gd name="T10" fmla="*/ 2147483647 w 254"/>
              <a:gd name="T11" fmla="*/ 2147483647 h 234"/>
              <a:gd name="T12" fmla="*/ 2147483647 w 254"/>
              <a:gd name="T13" fmla="*/ 2147483647 h 234"/>
              <a:gd name="T14" fmla="*/ 2147483647 w 254"/>
              <a:gd name="T15" fmla="*/ 2147483647 h 234"/>
              <a:gd name="T16" fmla="*/ 2147483647 w 254"/>
              <a:gd name="T17" fmla="*/ 2147483647 h 234"/>
              <a:gd name="T18" fmla="*/ 2147483647 w 254"/>
              <a:gd name="T19" fmla="*/ 2147483647 h 234"/>
              <a:gd name="T20" fmla="*/ 2147483647 w 254"/>
              <a:gd name="T21" fmla="*/ 2147483647 h 234"/>
              <a:gd name="T22" fmla="*/ 2147483647 w 254"/>
              <a:gd name="T23" fmla="*/ 2147483647 h 234"/>
              <a:gd name="T24" fmla="*/ 2147483647 w 254"/>
              <a:gd name="T25" fmla="*/ 2147483647 h 234"/>
              <a:gd name="T26" fmla="*/ 2147483647 w 254"/>
              <a:gd name="T27" fmla="*/ 2147483647 h 234"/>
              <a:gd name="T28" fmla="*/ 2147483647 w 254"/>
              <a:gd name="T29" fmla="*/ 2147483647 h 234"/>
              <a:gd name="T30" fmla="*/ 2147483647 w 254"/>
              <a:gd name="T31" fmla="*/ 2147483647 h 234"/>
              <a:gd name="T32" fmla="*/ 2147483647 w 254"/>
              <a:gd name="T33" fmla="*/ 2147483647 h 234"/>
              <a:gd name="T34" fmla="*/ 2147483647 w 254"/>
              <a:gd name="T35" fmla="*/ 2147483647 h 234"/>
              <a:gd name="T36" fmla="*/ 2147483647 w 254"/>
              <a:gd name="T37" fmla="*/ 2147483647 h 234"/>
              <a:gd name="T38" fmla="*/ 2147483647 w 254"/>
              <a:gd name="T39" fmla="*/ 2147483647 h 234"/>
              <a:gd name="T40" fmla="*/ 2147483647 w 254"/>
              <a:gd name="T41" fmla="*/ 2147483647 h 234"/>
              <a:gd name="T42" fmla="*/ 2147483647 w 254"/>
              <a:gd name="T43" fmla="*/ 2147483647 h 234"/>
              <a:gd name="T44" fmla="*/ 2147483647 w 254"/>
              <a:gd name="T45" fmla="*/ 2147483647 h 234"/>
              <a:gd name="T46" fmla="*/ 2147483647 w 254"/>
              <a:gd name="T47" fmla="*/ 2147483647 h 234"/>
              <a:gd name="T48" fmla="*/ 2147483647 w 254"/>
              <a:gd name="T49" fmla="*/ 2147483647 h 234"/>
              <a:gd name="T50" fmla="*/ 2147483647 w 254"/>
              <a:gd name="T51" fmla="*/ 2147483647 h 234"/>
              <a:gd name="T52" fmla="*/ 2147483647 w 254"/>
              <a:gd name="T53" fmla="*/ 2147483647 h 234"/>
              <a:gd name="T54" fmla="*/ 2147483647 w 254"/>
              <a:gd name="T55" fmla="*/ 2147483647 h 234"/>
              <a:gd name="T56" fmla="*/ 2147483647 w 254"/>
              <a:gd name="T57" fmla="*/ 2147483647 h 234"/>
              <a:gd name="T58" fmla="*/ 2147483647 w 254"/>
              <a:gd name="T59" fmla="*/ 2147483647 h 234"/>
              <a:gd name="T60" fmla="*/ 2147483647 w 254"/>
              <a:gd name="T61" fmla="*/ 2147483647 h 234"/>
              <a:gd name="T62" fmla="*/ 2147483647 w 254"/>
              <a:gd name="T63" fmla="*/ 2147483647 h 234"/>
              <a:gd name="T64" fmla="*/ 2147483647 w 254"/>
              <a:gd name="T65" fmla="*/ 2147483647 h 234"/>
              <a:gd name="T66" fmla="*/ 2147483647 w 254"/>
              <a:gd name="T67" fmla="*/ 2147483647 h 234"/>
              <a:gd name="T68" fmla="*/ 2147483647 w 254"/>
              <a:gd name="T69" fmla="*/ 2147483647 h 234"/>
              <a:gd name="T70" fmla="*/ 2147483647 w 254"/>
              <a:gd name="T71" fmla="*/ 2147483647 h 234"/>
              <a:gd name="T72" fmla="*/ 2147483647 w 254"/>
              <a:gd name="T73" fmla="*/ 2147483647 h 234"/>
              <a:gd name="T74" fmla="*/ 2147483647 w 254"/>
              <a:gd name="T75" fmla="*/ 2147483647 h 234"/>
              <a:gd name="T76" fmla="*/ 2147483647 w 254"/>
              <a:gd name="T77" fmla="*/ 2147483647 h 234"/>
              <a:gd name="T78" fmla="*/ 2147483647 w 254"/>
              <a:gd name="T79" fmla="*/ 0 h 234"/>
              <a:gd name="T80" fmla="*/ 2147483647 w 254"/>
              <a:gd name="T81" fmla="*/ 0 h 234"/>
              <a:gd name="T82" fmla="*/ 2147483647 w 254"/>
              <a:gd name="T83" fmla="*/ 0 h 234"/>
              <a:gd name="T84" fmla="*/ 2147483647 w 254"/>
              <a:gd name="T85" fmla="*/ 0 h 234"/>
              <a:gd name="T86" fmla="*/ 2147483647 w 254"/>
              <a:gd name="T87" fmla="*/ 2147483647 h 234"/>
              <a:gd name="T88" fmla="*/ 0 w 254"/>
              <a:gd name="T89" fmla="*/ 2147483647 h 234"/>
              <a:gd name="T90" fmla="*/ 2147483647 w 254"/>
              <a:gd name="T91" fmla="*/ 2147483647 h 234"/>
              <a:gd name="T92" fmla="*/ 2147483647 w 254"/>
              <a:gd name="T93" fmla="*/ 2147483647 h 234"/>
              <a:gd name="T94" fmla="*/ 2147483647 w 254"/>
              <a:gd name="T95" fmla="*/ 2147483647 h 234"/>
              <a:gd name="T96" fmla="*/ 2147483647 w 254"/>
              <a:gd name="T97" fmla="*/ 2147483647 h 234"/>
              <a:gd name="T98" fmla="*/ 2147483647 w 254"/>
              <a:gd name="T99" fmla="*/ 2147483647 h 234"/>
              <a:gd name="T100" fmla="*/ 2147483647 w 254"/>
              <a:gd name="T101" fmla="*/ 2147483647 h 234"/>
              <a:gd name="T102" fmla="*/ 2147483647 w 254"/>
              <a:gd name="T103" fmla="*/ 2147483647 h 234"/>
              <a:gd name="T104" fmla="*/ 2147483647 w 254"/>
              <a:gd name="T105" fmla="*/ 2147483647 h 234"/>
              <a:gd name="T106" fmla="*/ 2147483647 w 254"/>
              <a:gd name="T107" fmla="*/ 2147483647 h 234"/>
              <a:gd name="T108" fmla="*/ 2147483647 w 254"/>
              <a:gd name="T109" fmla="*/ 2147483647 h 234"/>
              <a:gd name="T110" fmla="*/ 2147483647 w 254"/>
              <a:gd name="T111" fmla="*/ 2147483647 h 234"/>
              <a:gd name="T112" fmla="*/ 2147483647 w 254"/>
              <a:gd name="T113" fmla="*/ 2147483647 h 234"/>
              <a:gd name="T114" fmla="*/ 2147483647 w 254"/>
              <a:gd name="T115" fmla="*/ 2147483647 h 234"/>
              <a:gd name="T116" fmla="*/ 2147483647 w 254"/>
              <a:gd name="T117" fmla="*/ 2147483647 h 234"/>
              <a:gd name="T118" fmla="*/ 2147483647 w 254"/>
              <a:gd name="T119" fmla="*/ 2147483647 h 234"/>
              <a:gd name="T120" fmla="*/ 2147483647 w 254"/>
              <a:gd name="T121" fmla="*/ 2147483647 h 23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4"/>
              <a:gd name="T184" fmla="*/ 0 h 234"/>
              <a:gd name="T185" fmla="*/ 254 w 254"/>
              <a:gd name="T186" fmla="*/ 234 h 23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4" h="234">
                <a:moveTo>
                  <a:pt x="210" y="71"/>
                </a:moveTo>
                <a:lnTo>
                  <a:pt x="222" y="84"/>
                </a:lnTo>
                <a:lnTo>
                  <a:pt x="229" y="99"/>
                </a:lnTo>
                <a:lnTo>
                  <a:pt x="232" y="115"/>
                </a:lnTo>
                <a:lnTo>
                  <a:pt x="232" y="132"/>
                </a:lnTo>
                <a:lnTo>
                  <a:pt x="230" y="146"/>
                </a:lnTo>
                <a:lnTo>
                  <a:pt x="226" y="158"/>
                </a:lnTo>
                <a:lnTo>
                  <a:pt x="219" y="170"/>
                </a:lnTo>
                <a:lnTo>
                  <a:pt x="211" y="179"/>
                </a:lnTo>
                <a:lnTo>
                  <a:pt x="202" y="190"/>
                </a:lnTo>
                <a:lnTo>
                  <a:pt x="193" y="199"/>
                </a:lnTo>
                <a:lnTo>
                  <a:pt x="183" y="208"/>
                </a:lnTo>
                <a:lnTo>
                  <a:pt x="174" y="218"/>
                </a:lnTo>
                <a:lnTo>
                  <a:pt x="172" y="221"/>
                </a:lnTo>
                <a:lnTo>
                  <a:pt x="172" y="224"/>
                </a:lnTo>
                <a:lnTo>
                  <a:pt x="172" y="227"/>
                </a:lnTo>
                <a:lnTo>
                  <a:pt x="174" y="231"/>
                </a:lnTo>
                <a:lnTo>
                  <a:pt x="177" y="233"/>
                </a:lnTo>
                <a:lnTo>
                  <a:pt x="181" y="234"/>
                </a:lnTo>
                <a:lnTo>
                  <a:pt x="184" y="233"/>
                </a:lnTo>
                <a:lnTo>
                  <a:pt x="187" y="231"/>
                </a:lnTo>
                <a:lnTo>
                  <a:pt x="208" y="217"/>
                </a:lnTo>
                <a:lnTo>
                  <a:pt x="226" y="199"/>
                </a:lnTo>
                <a:lnTo>
                  <a:pt x="240" y="178"/>
                </a:lnTo>
                <a:lnTo>
                  <a:pt x="249" y="155"/>
                </a:lnTo>
                <a:lnTo>
                  <a:pt x="254" y="131"/>
                </a:lnTo>
                <a:lnTo>
                  <a:pt x="251" y="107"/>
                </a:lnTo>
                <a:lnTo>
                  <a:pt x="243" y="84"/>
                </a:lnTo>
                <a:lnTo>
                  <a:pt x="226" y="64"/>
                </a:lnTo>
                <a:lnTo>
                  <a:pt x="214" y="53"/>
                </a:lnTo>
                <a:lnTo>
                  <a:pt x="199" y="45"/>
                </a:lnTo>
                <a:lnTo>
                  <a:pt x="183" y="36"/>
                </a:lnTo>
                <a:lnTo>
                  <a:pt x="165" y="29"/>
                </a:lnTo>
                <a:lnTo>
                  <a:pt x="147" y="21"/>
                </a:lnTo>
                <a:lnTo>
                  <a:pt x="129" y="16"/>
                </a:lnTo>
                <a:lnTo>
                  <a:pt x="111" y="12"/>
                </a:lnTo>
                <a:lnTo>
                  <a:pt x="93" y="7"/>
                </a:lnTo>
                <a:lnTo>
                  <a:pt x="75" y="4"/>
                </a:lnTo>
                <a:lnTo>
                  <a:pt x="59" y="2"/>
                </a:lnTo>
                <a:lnTo>
                  <a:pt x="43" y="0"/>
                </a:lnTo>
                <a:lnTo>
                  <a:pt x="31" y="0"/>
                </a:lnTo>
                <a:lnTo>
                  <a:pt x="19" y="0"/>
                </a:lnTo>
                <a:lnTo>
                  <a:pt x="10" y="0"/>
                </a:lnTo>
                <a:lnTo>
                  <a:pt x="3" y="2"/>
                </a:lnTo>
                <a:lnTo>
                  <a:pt x="0" y="4"/>
                </a:lnTo>
                <a:lnTo>
                  <a:pt x="11" y="6"/>
                </a:lnTo>
                <a:lnTo>
                  <a:pt x="21" y="7"/>
                </a:lnTo>
                <a:lnTo>
                  <a:pt x="34" y="9"/>
                </a:lnTo>
                <a:lnTo>
                  <a:pt x="46" y="12"/>
                </a:lnTo>
                <a:lnTo>
                  <a:pt x="59" y="15"/>
                </a:lnTo>
                <a:lnTo>
                  <a:pt x="74" y="17"/>
                </a:lnTo>
                <a:lnTo>
                  <a:pt x="87" y="20"/>
                </a:lnTo>
                <a:lnTo>
                  <a:pt x="102" y="23"/>
                </a:lnTo>
                <a:lnTo>
                  <a:pt x="116" y="28"/>
                </a:lnTo>
                <a:lnTo>
                  <a:pt x="131" y="32"/>
                </a:lnTo>
                <a:lnTo>
                  <a:pt x="145" y="36"/>
                </a:lnTo>
                <a:lnTo>
                  <a:pt x="159" y="42"/>
                </a:lnTo>
                <a:lnTo>
                  <a:pt x="173" y="48"/>
                </a:lnTo>
                <a:lnTo>
                  <a:pt x="186" y="55"/>
                </a:lnTo>
                <a:lnTo>
                  <a:pt x="199" y="63"/>
                </a:lnTo>
                <a:lnTo>
                  <a:pt x="210" y="71"/>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25" name="Freeform 586"/>
          <p:cNvSpPr>
            <a:spLocks/>
          </p:cNvSpPr>
          <p:nvPr/>
        </p:nvSpPr>
        <p:spPr bwMode="auto">
          <a:xfrm>
            <a:off x="6156325" y="1765300"/>
            <a:ext cx="25400" cy="57150"/>
          </a:xfrm>
          <a:custGeom>
            <a:avLst/>
            <a:gdLst>
              <a:gd name="T0" fmla="*/ 0 w 103"/>
              <a:gd name="T1" fmla="*/ 2147483647 h 221"/>
              <a:gd name="T2" fmla="*/ 0 w 103"/>
              <a:gd name="T3" fmla="*/ 2147483647 h 221"/>
              <a:gd name="T4" fmla="*/ 2147483647 w 103"/>
              <a:gd name="T5" fmla="*/ 2147483647 h 221"/>
              <a:gd name="T6" fmla="*/ 2147483647 w 103"/>
              <a:gd name="T7" fmla="*/ 2147483647 h 221"/>
              <a:gd name="T8" fmla="*/ 2147483647 w 103"/>
              <a:gd name="T9" fmla="*/ 2147483647 h 221"/>
              <a:gd name="T10" fmla="*/ 2147483647 w 103"/>
              <a:gd name="T11" fmla="*/ 2147483647 h 221"/>
              <a:gd name="T12" fmla="*/ 2147483647 w 103"/>
              <a:gd name="T13" fmla="*/ 2147483647 h 221"/>
              <a:gd name="T14" fmla="*/ 2147483647 w 103"/>
              <a:gd name="T15" fmla="*/ 2147483647 h 221"/>
              <a:gd name="T16" fmla="*/ 2147483647 w 103"/>
              <a:gd name="T17" fmla="*/ 2147483647 h 221"/>
              <a:gd name="T18" fmla="*/ 2147483647 w 103"/>
              <a:gd name="T19" fmla="*/ 2147483647 h 221"/>
              <a:gd name="T20" fmla="*/ 2147483647 w 103"/>
              <a:gd name="T21" fmla="*/ 2147483647 h 221"/>
              <a:gd name="T22" fmla="*/ 2147483647 w 103"/>
              <a:gd name="T23" fmla="*/ 2147483647 h 221"/>
              <a:gd name="T24" fmla="*/ 2147483647 w 103"/>
              <a:gd name="T25" fmla="*/ 2147483647 h 221"/>
              <a:gd name="T26" fmla="*/ 2147483647 w 103"/>
              <a:gd name="T27" fmla="*/ 2147483647 h 221"/>
              <a:gd name="T28" fmla="*/ 2147483647 w 103"/>
              <a:gd name="T29" fmla="*/ 2147483647 h 221"/>
              <a:gd name="T30" fmla="*/ 2147483647 w 103"/>
              <a:gd name="T31" fmla="*/ 2147483647 h 221"/>
              <a:gd name="T32" fmla="*/ 2147483647 w 103"/>
              <a:gd name="T33" fmla="*/ 2147483647 h 221"/>
              <a:gd name="T34" fmla="*/ 2147483647 w 103"/>
              <a:gd name="T35" fmla="*/ 2147483647 h 221"/>
              <a:gd name="T36" fmla="*/ 2147483647 w 103"/>
              <a:gd name="T37" fmla="*/ 2147483647 h 221"/>
              <a:gd name="T38" fmla="*/ 2147483647 w 103"/>
              <a:gd name="T39" fmla="*/ 2147483647 h 221"/>
              <a:gd name="T40" fmla="*/ 2147483647 w 103"/>
              <a:gd name="T41" fmla="*/ 2147483647 h 221"/>
              <a:gd name="T42" fmla="*/ 2147483647 w 103"/>
              <a:gd name="T43" fmla="*/ 2147483647 h 221"/>
              <a:gd name="T44" fmla="*/ 2147483647 w 103"/>
              <a:gd name="T45" fmla="*/ 2147483647 h 221"/>
              <a:gd name="T46" fmla="*/ 2147483647 w 103"/>
              <a:gd name="T47" fmla="*/ 2147483647 h 221"/>
              <a:gd name="T48" fmla="*/ 2147483647 w 103"/>
              <a:gd name="T49" fmla="*/ 2147483647 h 221"/>
              <a:gd name="T50" fmla="*/ 2147483647 w 103"/>
              <a:gd name="T51" fmla="*/ 2147483647 h 221"/>
              <a:gd name="T52" fmla="*/ 2147483647 w 103"/>
              <a:gd name="T53" fmla="*/ 2147483647 h 221"/>
              <a:gd name="T54" fmla="*/ 2147483647 w 103"/>
              <a:gd name="T55" fmla="*/ 2147483647 h 221"/>
              <a:gd name="T56" fmla="*/ 2147483647 w 103"/>
              <a:gd name="T57" fmla="*/ 2147483647 h 221"/>
              <a:gd name="T58" fmla="*/ 2147483647 w 103"/>
              <a:gd name="T59" fmla="*/ 2147483647 h 221"/>
              <a:gd name="T60" fmla="*/ 2147483647 w 103"/>
              <a:gd name="T61" fmla="*/ 2147483647 h 221"/>
              <a:gd name="T62" fmla="*/ 2147483647 w 103"/>
              <a:gd name="T63" fmla="*/ 2147483647 h 221"/>
              <a:gd name="T64" fmla="*/ 2147483647 w 103"/>
              <a:gd name="T65" fmla="*/ 2147483647 h 221"/>
              <a:gd name="T66" fmla="*/ 2147483647 w 103"/>
              <a:gd name="T67" fmla="*/ 0 h 221"/>
              <a:gd name="T68" fmla="*/ 2147483647 w 103"/>
              <a:gd name="T69" fmla="*/ 2147483647 h 221"/>
              <a:gd name="T70" fmla="*/ 2147483647 w 103"/>
              <a:gd name="T71" fmla="*/ 2147483647 h 221"/>
              <a:gd name="T72" fmla="*/ 2147483647 w 103"/>
              <a:gd name="T73" fmla="*/ 2147483647 h 221"/>
              <a:gd name="T74" fmla="*/ 2147483647 w 103"/>
              <a:gd name="T75" fmla="*/ 2147483647 h 221"/>
              <a:gd name="T76" fmla="*/ 2147483647 w 103"/>
              <a:gd name="T77" fmla="*/ 2147483647 h 221"/>
              <a:gd name="T78" fmla="*/ 2147483647 w 103"/>
              <a:gd name="T79" fmla="*/ 2147483647 h 221"/>
              <a:gd name="T80" fmla="*/ 0 w 103"/>
              <a:gd name="T81" fmla="*/ 2147483647 h 2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
              <a:gd name="T124" fmla="*/ 0 h 221"/>
              <a:gd name="T125" fmla="*/ 103 w 103"/>
              <a:gd name="T126" fmla="*/ 221 h 2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 h="221">
                <a:moveTo>
                  <a:pt x="0" y="121"/>
                </a:moveTo>
                <a:lnTo>
                  <a:pt x="0" y="139"/>
                </a:lnTo>
                <a:lnTo>
                  <a:pt x="4" y="156"/>
                </a:lnTo>
                <a:lnTo>
                  <a:pt x="12" y="172"/>
                </a:lnTo>
                <a:lnTo>
                  <a:pt x="22" y="186"/>
                </a:lnTo>
                <a:lnTo>
                  <a:pt x="35" y="197"/>
                </a:lnTo>
                <a:lnTo>
                  <a:pt x="50" y="208"/>
                </a:lnTo>
                <a:lnTo>
                  <a:pt x="66" y="216"/>
                </a:lnTo>
                <a:lnTo>
                  <a:pt x="83" y="220"/>
                </a:lnTo>
                <a:lnTo>
                  <a:pt x="89" y="221"/>
                </a:lnTo>
                <a:lnTo>
                  <a:pt x="94" y="219"/>
                </a:lnTo>
                <a:lnTo>
                  <a:pt x="98" y="216"/>
                </a:lnTo>
                <a:lnTo>
                  <a:pt x="100" y="211"/>
                </a:lnTo>
                <a:lnTo>
                  <a:pt x="100" y="206"/>
                </a:lnTo>
                <a:lnTo>
                  <a:pt x="99" y="201"/>
                </a:lnTo>
                <a:lnTo>
                  <a:pt x="96" y="196"/>
                </a:lnTo>
                <a:lnTo>
                  <a:pt x="91" y="194"/>
                </a:lnTo>
                <a:lnTo>
                  <a:pt x="74" y="188"/>
                </a:lnTo>
                <a:lnTo>
                  <a:pt x="58" y="179"/>
                </a:lnTo>
                <a:lnTo>
                  <a:pt x="45" y="168"/>
                </a:lnTo>
                <a:lnTo>
                  <a:pt x="36" y="155"/>
                </a:lnTo>
                <a:lnTo>
                  <a:pt x="30" y="139"/>
                </a:lnTo>
                <a:lnTo>
                  <a:pt x="27" y="122"/>
                </a:lnTo>
                <a:lnTo>
                  <a:pt x="27" y="103"/>
                </a:lnTo>
                <a:lnTo>
                  <a:pt x="32" y="84"/>
                </a:lnTo>
                <a:lnTo>
                  <a:pt x="38" y="70"/>
                </a:lnTo>
                <a:lnTo>
                  <a:pt x="46" y="57"/>
                </a:lnTo>
                <a:lnTo>
                  <a:pt x="56" y="46"/>
                </a:lnTo>
                <a:lnTo>
                  <a:pt x="66" y="35"/>
                </a:lnTo>
                <a:lnTo>
                  <a:pt x="76" y="25"/>
                </a:lnTo>
                <a:lnTo>
                  <a:pt x="86" y="17"/>
                </a:lnTo>
                <a:lnTo>
                  <a:pt x="96" y="8"/>
                </a:lnTo>
                <a:lnTo>
                  <a:pt x="103" y="1"/>
                </a:lnTo>
                <a:lnTo>
                  <a:pt x="96" y="0"/>
                </a:lnTo>
                <a:lnTo>
                  <a:pt x="84" y="5"/>
                </a:lnTo>
                <a:lnTo>
                  <a:pt x="69" y="17"/>
                </a:lnTo>
                <a:lnTo>
                  <a:pt x="51" y="33"/>
                </a:lnTo>
                <a:lnTo>
                  <a:pt x="34" y="53"/>
                </a:lnTo>
                <a:lnTo>
                  <a:pt x="18" y="75"/>
                </a:lnTo>
                <a:lnTo>
                  <a:pt x="7" y="98"/>
                </a:lnTo>
                <a:lnTo>
                  <a:pt x="0" y="121"/>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26" name="Freeform 587"/>
          <p:cNvSpPr>
            <a:spLocks/>
          </p:cNvSpPr>
          <p:nvPr/>
        </p:nvSpPr>
        <p:spPr bwMode="auto">
          <a:xfrm>
            <a:off x="6337300" y="1731963"/>
            <a:ext cx="55563" cy="76200"/>
          </a:xfrm>
          <a:custGeom>
            <a:avLst/>
            <a:gdLst>
              <a:gd name="T0" fmla="*/ 2147483647 w 221"/>
              <a:gd name="T1" fmla="*/ 2147483647 h 288"/>
              <a:gd name="T2" fmla="*/ 2147483647 w 221"/>
              <a:gd name="T3" fmla="*/ 2147483647 h 288"/>
              <a:gd name="T4" fmla="*/ 2147483647 w 221"/>
              <a:gd name="T5" fmla="*/ 2147483647 h 288"/>
              <a:gd name="T6" fmla="*/ 2147483647 w 221"/>
              <a:gd name="T7" fmla="*/ 2147483647 h 288"/>
              <a:gd name="T8" fmla="*/ 2147483647 w 221"/>
              <a:gd name="T9" fmla="*/ 2147483647 h 288"/>
              <a:gd name="T10" fmla="*/ 2147483647 w 221"/>
              <a:gd name="T11" fmla="*/ 2147483647 h 288"/>
              <a:gd name="T12" fmla="*/ 2147483647 w 221"/>
              <a:gd name="T13" fmla="*/ 2147483647 h 288"/>
              <a:gd name="T14" fmla="*/ 2147483647 w 221"/>
              <a:gd name="T15" fmla="*/ 2147483647 h 288"/>
              <a:gd name="T16" fmla="*/ 2147483647 w 221"/>
              <a:gd name="T17" fmla="*/ 2147483647 h 288"/>
              <a:gd name="T18" fmla="*/ 2147483647 w 221"/>
              <a:gd name="T19" fmla="*/ 2147483647 h 288"/>
              <a:gd name="T20" fmla="*/ 2147483647 w 221"/>
              <a:gd name="T21" fmla="*/ 2147483647 h 288"/>
              <a:gd name="T22" fmla="*/ 2147483647 w 221"/>
              <a:gd name="T23" fmla="*/ 2147483647 h 288"/>
              <a:gd name="T24" fmla="*/ 2147483647 w 221"/>
              <a:gd name="T25" fmla="*/ 2147483647 h 288"/>
              <a:gd name="T26" fmla="*/ 2147483647 w 221"/>
              <a:gd name="T27" fmla="*/ 2147483647 h 288"/>
              <a:gd name="T28" fmla="*/ 2147483647 w 221"/>
              <a:gd name="T29" fmla="*/ 2147483647 h 288"/>
              <a:gd name="T30" fmla="*/ 2147483647 w 221"/>
              <a:gd name="T31" fmla="*/ 2147483647 h 288"/>
              <a:gd name="T32" fmla="*/ 2147483647 w 221"/>
              <a:gd name="T33" fmla="*/ 2147483647 h 288"/>
              <a:gd name="T34" fmla="*/ 2147483647 w 221"/>
              <a:gd name="T35" fmla="*/ 2147483647 h 288"/>
              <a:gd name="T36" fmla="*/ 2147483647 w 221"/>
              <a:gd name="T37" fmla="*/ 2147483647 h 288"/>
              <a:gd name="T38" fmla="*/ 2147483647 w 221"/>
              <a:gd name="T39" fmla="*/ 2147483647 h 288"/>
              <a:gd name="T40" fmla="*/ 2147483647 w 221"/>
              <a:gd name="T41" fmla="*/ 2147483647 h 288"/>
              <a:gd name="T42" fmla="*/ 2147483647 w 221"/>
              <a:gd name="T43" fmla="*/ 2147483647 h 288"/>
              <a:gd name="T44" fmla="*/ 2147483647 w 221"/>
              <a:gd name="T45" fmla="*/ 2147483647 h 288"/>
              <a:gd name="T46" fmla="*/ 2147483647 w 221"/>
              <a:gd name="T47" fmla="*/ 2147483647 h 288"/>
              <a:gd name="T48" fmla="*/ 2147483647 w 221"/>
              <a:gd name="T49" fmla="*/ 2147483647 h 288"/>
              <a:gd name="T50" fmla="*/ 2147483647 w 221"/>
              <a:gd name="T51" fmla="*/ 2147483647 h 288"/>
              <a:gd name="T52" fmla="*/ 2147483647 w 221"/>
              <a:gd name="T53" fmla="*/ 2147483647 h 288"/>
              <a:gd name="T54" fmla="*/ 2147483647 w 221"/>
              <a:gd name="T55" fmla="*/ 2147483647 h 288"/>
              <a:gd name="T56" fmla="*/ 2147483647 w 221"/>
              <a:gd name="T57" fmla="*/ 2147483647 h 288"/>
              <a:gd name="T58" fmla="*/ 2147483647 w 221"/>
              <a:gd name="T59" fmla="*/ 2147483647 h 288"/>
              <a:gd name="T60" fmla="*/ 2147483647 w 221"/>
              <a:gd name="T61" fmla="*/ 2147483647 h 288"/>
              <a:gd name="T62" fmla="*/ 2147483647 w 221"/>
              <a:gd name="T63" fmla="*/ 2147483647 h 288"/>
              <a:gd name="T64" fmla="*/ 2147483647 w 221"/>
              <a:gd name="T65" fmla="*/ 2147483647 h 288"/>
              <a:gd name="T66" fmla="*/ 2147483647 w 221"/>
              <a:gd name="T67" fmla="*/ 2147483647 h 288"/>
              <a:gd name="T68" fmla="*/ 2147483647 w 221"/>
              <a:gd name="T69" fmla="*/ 2147483647 h 288"/>
              <a:gd name="T70" fmla="*/ 2147483647 w 221"/>
              <a:gd name="T71" fmla="*/ 2147483647 h 288"/>
              <a:gd name="T72" fmla="*/ 2147483647 w 221"/>
              <a:gd name="T73" fmla="*/ 2147483647 h 288"/>
              <a:gd name="T74" fmla="*/ 2147483647 w 221"/>
              <a:gd name="T75" fmla="*/ 2147483647 h 2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1"/>
              <a:gd name="T115" fmla="*/ 0 h 288"/>
              <a:gd name="T116" fmla="*/ 221 w 221"/>
              <a:gd name="T117" fmla="*/ 288 h 2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1" h="288">
                <a:moveTo>
                  <a:pt x="179" y="108"/>
                </a:moveTo>
                <a:lnTo>
                  <a:pt x="186" y="115"/>
                </a:lnTo>
                <a:lnTo>
                  <a:pt x="193" y="124"/>
                </a:lnTo>
                <a:lnTo>
                  <a:pt x="197" y="133"/>
                </a:lnTo>
                <a:lnTo>
                  <a:pt x="201" y="143"/>
                </a:lnTo>
                <a:lnTo>
                  <a:pt x="202" y="153"/>
                </a:lnTo>
                <a:lnTo>
                  <a:pt x="202" y="163"/>
                </a:lnTo>
                <a:lnTo>
                  <a:pt x="199" y="174"/>
                </a:lnTo>
                <a:lnTo>
                  <a:pt x="195" y="184"/>
                </a:lnTo>
                <a:lnTo>
                  <a:pt x="187" y="194"/>
                </a:lnTo>
                <a:lnTo>
                  <a:pt x="179" y="204"/>
                </a:lnTo>
                <a:lnTo>
                  <a:pt x="170" y="212"/>
                </a:lnTo>
                <a:lnTo>
                  <a:pt x="159" y="221"/>
                </a:lnTo>
                <a:lnTo>
                  <a:pt x="150" y="229"/>
                </a:lnTo>
                <a:lnTo>
                  <a:pt x="139" y="237"/>
                </a:lnTo>
                <a:lnTo>
                  <a:pt x="129" y="246"/>
                </a:lnTo>
                <a:lnTo>
                  <a:pt x="119" y="255"/>
                </a:lnTo>
                <a:lnTo>
                  <a:pt x="116" y="258"/>
                </a:lnTo>
                <a:lnTo>
                  <a:pt x="114" y="263"/>
                </a:lnTo>
                <a:lnTo>
                  <a:pt x="112" y="267"/>
                </a:lnTo>
                <a:lnTo>
                  <a:pt x="110" y="271"/>
                </a:lnTo>
                <a:lnTo>
                  <a:pt x="109" y="276"/>
                </a:lnTo>
                <a:lnTo>
                  <a:pt x="109" y="280"/>
                </a:lnTo>
                <a:lnTo>
                  <a:pt x="110" y="284"/>
                </a:lnTo>
                <a:lnTo>
                  <a:pt x="113" y="287"/>
                </a:lnTo>
                <a:lnTo>
                  <a:pt x="117" y="288"/>
                </a:lnTo>
                <a:lnTo>
                  <a:pt x="121" y="288"/>
                </a:lnTo>
                <a:lnTo>
                  <a:pt x="125" y="287"/>
                </a:lnTo>
                <a:lnTo>
                  <a:pt x="129" y="284"/>
                </a:lnTo>
                <a:lnTo>
                  <a:pt x="139" y="272"/>
                </a:lnTo>
                <a:lnTo>
                  <a:pt x="151" y="261"/>
                </a:lnTo>
                <a:lnTo>
                  <a:pt x="162" y="250"/>
                </a:lnTo>
                <a:lnTo>
                  <a:pt x="175" y="239"/>
                </a:lnTo>
                <a:lnTo>
                  <a:pt x="186" y="229"/>
                </a:lnTo>
                <a:lnTo>
                  <a:pt x="197" y="217"/>
                </a:lnTo>
                <a:lnTo>
                  <a:pt x="207" y="204"/>
                </a:lnTo>
                <a:lnTo>
                  <a:pt x="215" y="190"/>
                </a:lnTo>
                <a:lnTo>
                  <a:pt x="220" y="174"/>
                </a:lnTo>
                <a:lnTo>
                  <a:pt x="221" y="158"/>
                </a:lnTo>
                <a:lnTo>
                  <a:pt x="218" y="142"/>
                </a:lnTo>
                <a:lnTo>
                  <a:pt x="213" y="127"/>
                </a:lnTo>
                <a:lnTo>
                  <a:pt x="204" y="112"/>
                </a:lnTo>
                <a:lnTo>
                  <a:pt x="194" y="99"/>
                </a:lnTo>
                <a:lnTo>
                  <a:pt x="181" y="87"/>
                </a:lnTo>
                <a:lnTo>
                  <a:pt x="169" y="77"/>
                </a:lnTo>
                <a:lnTo>
                  <a:pt x="159" y="69"/>
                </a:lnTo>
                <a:lnTo>
                  <a:pt x="149" y="63"/>
                </a:lnTo>
                <a:lnTo>
                  <a:pt x="137" y="55"/>
                </a:lnTo>
                <a:lnTo>
                  <a:pt x="125" y="48"/>
                </a:lnTo>
                <a:lnTo>
                  <a:pt x="114" y="40"/>
                </a:lnTo>
                <a:lnTo>
                  <a:pt x="101" y="33"/>
                </a:lnTo>
                <a:lnTo>
                  <a:pt x="89" y="27"/>
                </a:lnTo>
                <a:lnTo>
                  <a:pt x="77" y="20"/>
                </a:lnTo>
                <a:lnTo>
                  <a:pt x="66" y="15"/>
                </a:lnTo>
                <a:lnTo>
                  <a:pt x="54" y="9"/>
                </a:lnTo>
                <a:lnTo>
                  <a:pt x="42" y="6"/>
                </a:lnTo>
                <a:lnTo>
                  <a:pt x="32" y="3"/>
                </a:lnTo>
                <a:lnTo>
                  <a:pt x="22" y="1"/>
                </a:lnTo>
                <a:lnTo>
                  <a:pt x="14" y="0"/>
                </a:lnTo>
                <a:lnTo>
                  <a:pt x="7" y="1"/>
                </a:lnTo>
                <a:lnTo>
                  <a:pt x="0" y="3"/>
                </a:lnTo>
                <a:lnTo>
                  <a:pt x="8" y="5"/>
                </a:lnTo>
                <a:lnTo>
                  <a:pt x="16" y="8"/>
                </a:lnTo>
                <a:lnTo>
                  <a:pt x="26" y="13"/>
                </a:lnTo>
                <a:lnTo>
                  <a:pt x="35" y="17"/>
                </a:lnTo>
                <a:lnTo>
                  <a:pt x="47" y="22"/>
                </a:lnTo>
                <a:lnTo>
                  <a:pt x="58" y="28"/>
                </a:lnTo>
                <a:lnTo>
                  <a:pt x="71" y="34"/>
                </a:lnTo>
                <a:lnTo>
                  <a:pt x="83" y="40"/>
                </a:lnTo>
                <a:lnTo>
                  <a:pt x="96" y="48"/>
                </a:lnTo>
                <a:lnTo>
                  <a:pt x="109" y="55"/>
                </a:lnTo>
                <a:lnTo>
                  <a:pt x="121" y="64"/>
                </a:lnTo>
                <a:lnTo>
                  <a:pt x="134" y="72"/>
                </a:lnTo>
                <a:lnTo>
                  <a:pt x="146" y="81"/>
                </a:lnTo>
                <a:lnTo>
                  <a:pt x="158" y="90"/>
                </a:lnTo>
                <a:lnTo>
                  <a:pt x="169" y="98"/>
                </a:lnTo>
                <a:lnTo>
                  <a:pt x="179" y="108"/>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27" name="Freeform 588"/>
          <p:cNvSpPr>
            <a:spLocks/>
          </p:cNvSpPr>
          <p:nvPr/>
        </p:nvSpPr>
        <p:spPr bwMode="auto">
          <a:xfrm>
            <a:off x="6276975" y="1820863"/>
            <a:ext cx="17463" cy="46037"/>
          </a:xfrm>
          <a:custGeom>
            <a:avLst/>
            <a:gdLst>
              <a:gd name="T0" fmla="*/ 2147483647 w 74"/>
              <a:gd name="T1" fmla="*/ 2147483647 h 174"/>
              <a:gd name="T2" fmla="*/ 2147483647 w 74"/>
              <a:gd name="T3" fmla="*/ 2147483647 h 174"/>
              <a:gd name="T4" fmla="*/ 2147483647 w 74"/>
              <a:gd name="T5" fmla="*/ 2147483647 h 174"/>
              <a:gd name="T6" fmla="*/ 2147483647 w 74"/>
              <a:gd name="T7" fmla="*/ 2147483647 h 174"/>
              <a:gd name="T8" fmla="*/ 2147483647 w 74"/>
              <a:gd name="T9" fmla="*/ 0 h 174"/>
              <a:gd name="T10" fmla="*/ 2147483647 w 74"/>
              <a:gd name="T11" fmla="*/ 2147483647 h 174"/>
              <a:gd name="T12" fmla="*/ 2147483647 w 74"/>
              <a:gd name="T13" fmla="*/ 2147483647 h 174"/>
              <a:gd name="T14" fmla="*/ 0 w 74"/>
              <a:gd name="T15" fmla="*/ 2147483647 h 174"/>
              <a:gd name="T16" fmla="*/ 0 w 74"/>
              <a:gd name="T17" fmla="*/ 2147483647 h 174"/>
              <a:gd name="T18" fmla="*/ 2147483647 w 74"/>
              <a:gd name="T19" fmla="*/ 2147483647 h 174"/>
              <a:gd name="T20" fmla="*/ 2147483647 w 74"/>
              <a:gd name="T21" fmla="*/ 2147483647 h 174"/>
              <a:gd name="T22" fmla="*/ 2147483647 w 74"/>
              <a:gd name="T23" fmla="*/ 2147483647 h 174"/>
              <a:gd name="T24" fmla="*/ 2147483647 w 74"/>
              <a:gd name="T25" fmla="*/ 2147483647 h 174"/>
              <a:gd name="T26" fmla="*/ 2147483647 w 74"/>
              <a:gd name="T27" fmla="*/ 2147483647 h 174"/>
              <a:gd name="T28" fmla="*/ 2147483647 w 74"/>
              <a:gd name="T29" fmla="*/ 2147483647 h 174"/>
              <a:gd name="T30" fmla="*/ 2147483647 w 74"/>
              <a:gd name="T31" fmla="*/ 2147483647 h 174"/>
              <a:gd name="T32" fmla="*/ 2147483647 w 74"/>
              <a:gd name="T33" fmla="*/ 2147483647 h 174"/>
              <a:gd name="T34" fmla="*/ 2147483647 w 74"/>
              <a:gd name="T35" fmla="*/ 2147483647 h 174"/>
              <a:gd name="T36" fmla="*/ 2147483647 w 74"/>
              <a:gd name="T37" fmla="*/ 2147483647 h 174"/>
              <a:gd name="T38" fmla="*/ 2147483647 w 74"/>
              <a:gd name="T39" fmla="*/ 2147483647 h 174"/>
              <a:gd name="T40" fmla="*/ 2147483647 w 74"/>
              <a:gd name="T41" fmla="*/ 2147483647 h 174"/>
              <a:gd name="T42" fmla="*/ 2147483647 w 74"/>
              <a:gd name="T43" fmla="*/ 2147483647 h 174"/>
              <a:gd name="T44" fmla="*/ 2147483647 w 74"/>
              <a:gd name="T45" fmla="*/ 2147483647 h 174"/>
              <a:gd name="T46" fmla="*/ 2147483647 w 74"/>
              <a:gd name="T47" fmla="*/ 2147483647 h 174"/>
              <a:gd name="T48" fmla="*/ 2147483647 w 74"/>
              <a:gd name="T49" fmla="*/ 2147483647 h 1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174"/>
              <a:gd name="T77" fmla="*/ 74 w 74"/>
              <a:gd name="T78" fmla="*/ 174 h 1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174">
                <a:moveTo>
                  <a:pt x="28" y="12"/>
                </a:moveTo>
                <a:lnTo>
                  <a:pt x="26" y="7"/>
                </a:lnTo>
                <a:lnTo>
                  <a:pt x="23" y="3"/>
                </a:lnTo>
                <a:lnTo>
                  <a:pt x="17" y="1"/>
                </a:lnTo>
                <a:lnTo>
                  <a:pt x="12" y="0"/>
                </a:lnTo>
                <a:lnTo>
                  <a:pt x="7" y="2"/>
                </a:lnTo>
                <a:lnTo>
                  <a:pt x="3" y="5"/>
                </a:lnTo>
                <a:lnTo>
                  <a:pt x="0" y="10"/>
                </a:lnTo>
                <a:lnTo>
                  <a:pt x="0" y="16"/>
                </a:lnTo>
                <a:lnTo>
                  <a:pt x="5" y="39"/>
                </a:lnTo>
                <a:lnTo>
                  <a:pt x="13" y="66"/>
                </a:lnTo>
                <a:lnTo>
                  <a:pt x="24" y="92"/>
                </a:lnTo>
                <a:lnTo>
                  <a:pt x="36" y="118"/>
                </a:lnTo>
                <a:lnTo>
                  <a:pt x="49" y="141"/>
                </a:lnTo>
                <a:lnTo>
                  <a:pt x="61" y="159"/>
                </a:lnTo>
                <a:lnTo>
                  <a:pt x="69" y="171"/>
                </a:lnTo>
                <a:lnTo>
                  <a:pt x="74" y="174"/>
                </a:lnTo>
                <a:lnTo>
                  <a:pt x="72" y="162"/>
                </a:lnTo>
                <a:lnTo>
                  <a:pt x="67" y="147"/>
                </a:lnTo>
                <a:lnTo>
                  <a:pt x="61" y="128"/>
                </a:lnTo>
                <a:lnTo>
                  <a:pt x="53" y="105"/>
                </a:lnTo>
                <a:lnTo>
                  <a:pt x="46" y="82"/>
                </a:lnTo>
                <a:lnTo>
                  <a:pt x="38" y="58"/>
                </a:lnTo>
                <a:lnTo>
                  <a:pt x="32" y="35"/>
                </a:lnTo>
                <a:lnTo>
                  <a:pt x="28" y="1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28" name="Freeform 589"/>
          <p:cNvSpPr>
            <a:spLocks/>
          </p:cNvSpPr>
          <p:nvPr/>
        </p:nvSpPr>
        <p:spPr bwMode="auto">
          <a:xfrm>
            <a:off x="6269038" y="1797050"/>
            <a:ext cx="9525" cy="22225"/>
          </a:xfrm>
          <a:custGeom>
            <a:avLst/>
            <a:gdLst>
              <a:gd name="T0" fmla="*/ 2147483647 w 39"/>
              <a:gd name="T1" fmla="*/ 2147483647 h 87"/>
              <a:gd name="T2" fmla="*/ 2147483647 w 39"/>
              <a:gd name="T3" fmla="*/ 2147483647 h 87"/>
              <a:gd name="T4" fmla="*/ 2147483647 w 39"/>
              <a:gd name="T5" fmla="*/ 2147483647 h 87"/>
              <a:gd name="T6" fmla="*/ 2147483647 w 39"/>
              <a:gd name="T7" fmla="*/ 0 h 87"/>
              <a:gd name="T8" fmla="*/ 2147483647 w 39"/>
              <a:gd name="T9" fmla="*/ 0 h 87"/>
              <a:gd name="T10" fmla="*/ 2147483647 w 39"/>
              <a:gd name="T11" fmla="*/ 2147483647 h 87"/>
              <a:gd name="T12" fmla="*/ 2147483647 w 39"/>
              <a:gd name="T13" fmla="*/ 2147483647 h 87"/>
              <a:gd name="T14" fmla="*/ 0 w 39"/>
              <a:gd name="T15" fmla="*/ 2147483647 h 87"/>
              <a:gd name="T16" fmla="*/ 0 w 39"/>
              <a:gd name="T17" fmla="*/ 2147483647 h 87"/>
              <a:gd name="T18" fmla="*/ 0 w 39"/>
              <a:gd name="T19" fmla="*/ 2147483647 h 87"/>
              <a:gd name="T20" fmla="*/ 2147483647 w 39"/>
              <a:gd name="T21" fmla="*/ 2147483647 h 87"/>
              <a:gd name="T22" fmla="*/ 2147483647 w 39"/>
              <a:gd name="T23" fmla="*/ 2147483647 h 87"/>
              <a:gd name="T24" fmla="*/ 2147483647 w 39"/>
              <a:gd name="T25" fmla="*/ 2147483647 h 87"/>
              <a:gd name="T26" fmla="*/ 2147483647 w 39"/>
              <a:gd name="T27" fmla="*/ 2147483647 h 87"/>
              <a:gd name="T28" fmla="*/ 2147483647 w 39"/>
              <a:gd name="T29" fmla="*/ 2147483647 h 87"/>
              <a:gd name="T30" fmla="*/ 2147483647 w 39"/>
              <a:gd name="T31" fmla="*/ 2147483647 h 87"/>
              <a:gd name="T32" fmla="*/ 2147483647 w 39"/>
              <a:gd name="T33" fmla="*/ 2147483647 h 87"/>
              <a:gd name="T34" fmla="*/ 2147483647 w 39"/>
              <a:gd name="T35" fmla="*/ 2147483647 h 87"/>
              <a:gd name="T36" fmla="*/ 2147483647 w 39"/>
              <a:gd name="T37" fmla="*/ 2147483647 h 87"/>
              <a:gd name="T38" fmla="*/ 2147483647 w 39"/>
              <a:gd name="T39" fmla="*/ 2147483647 h 87"/>
              <a:gd name="T40" fmla="*/ 2147483647 w 39"/>
              <a:gd name="T41" fmla="*/ 2147483647 h 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87"/>
              <a:gd name="T65" fmla="*/ 39 w 39"/>
              <a:gd name="T66" fmla="*/ 87 h 8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87">
                <a:moveTo>
                  <a:pt x="20" y="9"/>
                </a:moveTo>
                <a:lnTo>
                  <a:pt x="19" y="5"/>
                </a:lnTo>
                <a:lnTo>
                  <a:pt x="16" y="2"/>
                </a:lnTo>
                <a:lnTo>
                  <a:pt x="13" y="0"/>
                </a:lnTo>
                <a:lnTo>
                  <a:pt x="8" y="0"/>
                </a:lnTo>
                <a:lnTo>
                  <a:pt x="5" y="1"/>
                </a:lnTo>
                <a:lnTo>
                  <a:pt x="2" y="3"/>
                </a:lnTo>
                <a:lnTo>
                  <a:pt x="0" y="6"/>
                </a:lnTo>
                <a:lnTo>
                  <a:pt x="0" y="10"/>
                </a:lnTo>
                <a:lnTo>
                  <a:pt x="0" y="22"/>
                </a:lnTo>
                <a:lnTo>
                  <a:pt x="3" y="35"/>
                </a:lnTo>
                <a:lnTo>
                  <a:pt x="7" y="48"/>
                </a:lnTo>
                <a:lnTo>
                  <a:pt x="13" y="60"/>
                </a:lnTo>
                <a:lnTo>
                  <a:pt x="19" y="72"/>
                </a:lnTo>
                <a:lnTo>
                  <a:pt x="25" y="81"/>
                </a:lnTo>
                <a:lnTo>
                  <a:pt x="33" y="86"/>
                </a:lnTo>
                <a:lnTo>
                  <a:pt x="38" y="87"/>
                </a:lnTo>
                <a:lnTo>
                  <a:pt x="39" y="70"/>
                </a:lnTo>
                <a:lnTo>
                  <a:pt x="34" y="50"/>
                </a:lnTo>
                <a:lnTo>
                  <a:pt x="27" y="29"/>
                </a:lnTo>
                <a:lnTo>
                  <a:pt x="20" y="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29" name="Freeform 590"/>
          <p:cNvSpPr>
            <a:spLocks/>
          </p:cNvSpPr>
          <p:nvPr/>
        </p:nvSpPr>
        <p:spPr bwMode="auto">
          <a:xfrm>
            <a:off x="6261100" y="1781175"/>
            <a:ext cx="7938" cy="12700"/>
          </a:xfrm>
          <a:custGeom>
            <a:avLst/>
            <a:gdLst>
              <a:gd name="T0" fmla="*/ 2147483647 w 34"/>
              <a:gd name="T1" fmla="*/ 2147483647 h 51"/>
              <a:gd name="T2" fmla="*/ 2147483647 w 34"/>
              <a:gd name="T3" fmla="*/ 2147483647 h 51"/>
              <a:gd name="T4" fmla="*/ 2147483647 w 34"/>
              <a:gd name="T5" fmla="*/ 2147483647 h 51"/>
              <a:gd name="T6" fmla="*/ 2147483647 w 34"/>
              <a:gd name="T7" fmla="*/ 2147483647 h 51"/>
              <a:gd name="T8" fmla="*/ 2147483647 w 34"/>
              <a:gd name="T9" fmla="*/ 2147483647 h 51"/>
              <a:gd name="T10" fmla="*/ 2147483647 w 34"/>
              <a:gd name="T11" fmla="*/ 2147483647 h 51"/>
              <a:gd name="T12" fmla="*/ 2147483647 w 34"/>
              <a:gd name="T13" fmla="*/ 2147483647 h 51"/>
              <a:gd name="T14" fmla="*/ 2147483647 w 34"/>
              <a:gd name="T15" fmla="*/ 0 h 51"/>
              <a:gd name="T16" fmla="*/ 2147483647 w 34"/>
              <a:gd name="T17" fmla="*/ 0 h 51"/>
              <a:gd name="T18" fmla="*/ 2147483647 w 34"/>
              <a:gd name="T19" fmla="*/ 2147483647 h 51"/>
              <a:gd name="T20" fmla="*/ 2147483647 w 34"/>
              <a:gd name="T21" fmla="*/ 2147483647 h 51"/>
              <a:gd name="T22" fmla="*/ 0 w 34"/>
              <a:gd name="T23" fmla="*/ 2147483647 h 51"/>
              <a:gd name="T24" fmla="*/ 0 w 34"/>
              <a:gd name="T25" fmla="*/ 2147483647 h 51"/>
              <a:gd name="T26" fmla="*/ 2147483647 w 34"/>
              <a:gd name="T27" fmla="*/ 2147483647 h 51"/>
              <a:gd name="T28" fmla="*/ 2147483647 w 34"/>
              <a:gd name="T29" fmla="*/ 2147483647 h 51"/>
              <a:gd name="T30" fmla="*/ 2147483647 w 34"/>
              <a:gd name="T31" fmla="*/ 2147483647 h 51"/>
              <a:gd name="T32" fmla="*/ 2147483647 w 34"/>
              <a:gd name="T33" fmla="*/ 2147483647 h 51"/>
              <a:gd name="T34" fmla="*/ 2147483647 w 34"/>
              <a:gd name="T35" fmla="*/ 2147483647 h 51"/>
              <a:gd name="T36" fmla="*/ 2147483647 w 34"/>
              <a:gd name="T37" fmla="*/ 2147483647 h 51"/>
              <a:gd name="T38" fmla="*/ 2147483647 w 34"/>
              <a:gd name="T39" fmla="*/ 2147483647 h 51"/>
              <a:gd name="T40" fmla="*/ 2147483647 w 34"/>
              <a:gd name="T41" fmla="*/ 2147483647 h 51"/>
              <a:gd name="T42" fmla="*/ 2147483647 w 34"/>
              <a:gd name="T43" fmla="*/ 2147483647 h 51"/>
              <a:gd name="T44" fmla="*/ 2147483647 w 34"/>
              <a:gd name="T45" fmla="*/ 2147483647 h 51"/>
              <a:gd name="T46" fmla="*/ 2147483647 w 34"/>
              <a:gd name="T47" fmla="*/ 2147483647 h 51"/>
              <a:gd name="T48" fmla="*/ 2147483647 w 34"/>
              <a:gd name="T49" fmla="*/ 2147483647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
              <a:gd name="T76" fmla="*/ 0 h 51"/>
              <a:gd name="T77" fmla="*/ 34 w 34"/>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 h="51">
                <a:moveTo>
                  <a:pt x="18" y="7"/>
                </a:moveTo>
                <a:lnTo>
                  <a:pt x="18" y="8"/>
                </a:lnTo>
                <a:lnTo>
                  <a:pt x="17" y="5"/>
                </a:lnTo>
                <a:lnTo>
                  <a:pt x="14" y="1"/>
                </a:lnTo>
                <a:lnTo>
                  <a:pt x="11" y="0"/>
                </a:lnTo>
                <a:lnTo>
                  <a:pt x="7" y="0"/>
                </a:lnTo>
                <a:lnTo>
                  <a:pt x="4" y="1"/>
                </a:lnTo>
                <a:lnTo>
                  <a:pt x="1" y="5"/>
                </a:lnTo>
                <a:lnTo>
                  <a:pt x="0" y="8"/>
                </a:lnTo>
                <a:lnTo>
                  <a:pt x="0" y="11"/>
                </a:lnTo>
                <a:lnTo>
                  <a:pt x="1" y="16"/>
                </a:lnTo>
                <a:lnTo>
                  <a:pt x="4" y="23"/>
                </a:lnTo>
                <a:lnTo>
                  <a:pt x="8" y="30"/>
                </a:lnTo>
                <a:lnTo>
                  <a:pt x="13" y="37"/>
                </a:lnTo>
                <a:lnTo>
                  <a:pt x="18" y="43"/>
                </a:lnTo>
                <a:lnTo>
                  <a:pt x="25" y="47"/>
                </a:lnTo>
                <a:lnTo>
                  <a:pt x="30" y="51"/>
                </a:lnTo>
                <a:lnTo>
                  <a:pt x="34" y="51"/>
                </a:lnTo>
                <a:lnTo>
                  <a:pt x="33" y="40"/>
                </a:lnTo>
                <a:lnTo>
                  <a:pt x="29" y="27"/>
                </a:lnTo>
                <a:lnTo>
                  <a:pt x="23" y="15"/>
                </a:lnTo>
                <a:lnTo>
                  <a:pt x="18" y="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30" name="Freeform 591"/>
          <p:cNvSpPr>
            <a:spLocks/>
          </p:cNvSpPr>
          <p:nvPr/>
        </p:nvSpPr>
        <p:spPr bwMode="auto">
          <a:xfrm>
            <a:off x="6251575" y="1770063"/>
            <a:ext cx="12700" cy="6350"/>
          </a:xfrm>
          <a:custGeom>
            <a:avLst/>
            <a:gdLst>
              <a:gd name="T0" fmla="*/ 2147483647 w 46"/>
              <a:gd name="T1" fmla="*/ 2147483647 h 33"/>
              <a:gd name="T2" fmla="*/ 2147483647 w 46"/>
              <a:gd name="T3" fmla="*/ 2147483647 h 33"/>
              <a:gd name="T4" fmla="*/ 2147483647 w 46"/>
              <a:gd name="T5" fmla="*/ 2147483647 h 33"/>
              <a:gd name="T6" fmla="*/ 2147483647 w 46"/>
              <a:gd name="T7" fmla="*/ 2147483647 h 33"/>
              <a:gd name="T8" fmla="*/ 2147483647 w 46"/>
              <a:gd name="T9" fmla="*/ 2147483647 h 33"/>
              <a:gd name="T10" fmla="*/ 2147483647 w 46"/>
              <a:gd name="T11" fmla="*/ 2147483647 h 33"/>
              <a:gd name="T12" fmla="*/ 2147483647 w 46"/>
              <a:gd name="T13" fmla="*/ 2147483647 h 33"/>
              <a:gd name="T14" fmla="*/ 2147483647 w 46"/>
              <a:gd name="T15" fmla="*/ 0 h 33"/>
              <a:gd name="T16" fmla="*/ 2147483647 w 46"/>
              <a:gd name="T17" fmla="*/ 0 h 33"/>
              <a:gd name="T18" fmla="*/ 2147483647 w 46"/>
              <a:gd name="T19" fmla="*/ 0 h 33"/>
              <a:gd name="T20" fmla="*/ 2147483647 w 46"/>
              <a:gd name="T21" fmla="*/ 2147483647 h 33"/>
              <a:gd name="T22" fmla="*/ 2147483647 w 46"/>
              <a:gd name="T23" fmla="*/ 2147483647 h 33"/>
              <a:gd name="T24" fmla="*/ 2147483647 w 46"/>
              <a:gd name="T25" fmla="*/ 2147483647 h 33"/>
              <a:gd name="T26" fmla="*/ 2147483647 w 46"/>
              <a:gd name="T27" fmla="*/ 2147483647 h 33"/>
              <a:gd name="T28" fmla="*/ 2147483647 w 46"/>
              <a:gd name="T29" fmla="*/ 2147483647 h 33"/>
              <a:gd name="T30" fmla="*/ 0 w 46"/>
              <a:gd name="T31" fmla="*/ 2147483647 h 33"/>
              <a:gd name="T32" fmla="*/ 0 w 46"/>
              <a:gd name="T33" fmla="*/ 2147483647 h 33"/>
              <a:gd name="T34" fmla="*/ 2147483647 w 46"/>
              <a:gd name="T35" fmla="*/ 2147483647 h 33"/>
              <a:gd name="T36" fmla="*/ 2147483647 w 46"/>
              <a:gd name="T37" fmla="*/ 2147483647 h 33"/>
              <a:gd name="T38" fmla="*/ 2147483647 w 46"/>
              <a:gd name="T39" fmla="*/ 2147483647 h 33"/>
              <a:gd name="T40" fmla="*/ 2147483647 w 46"/>
              <a:gd name="T41" fmla="*/ 2147483647 h 33"/>
              <a:gd name="T42" fmla="*/ 2147483647 w 46"/>
              <a:gd name="T43" fmla="*/ 2147483647 h 33"/>
              <a:gd name="T44" fmla="*/ 2147483647 w 46"/>
              <a:gd name="T45" fmla="*/ 2147483647 h 33"/>
              <a:gd name="T46" fmla="*/ 2147483647 w 46"/>
              <a:gd name="T47" fmla="*/ 2147483647 h 33"/>
              <a:gd name="T48" fmla="*/ 2147483647 w 46"/>
              <a:gd name="T49" fmla="*/ 2147483647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3"/>
              <a:gd name="T77" fmla="*/ 46 w 46"/>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3">
                <a:moveTo>
                  <a:pt x="37" y="24"/>
                </a:moveTo>
                <a:lnTo>
                  <a:pt x="41" y="22"/>
                </a:lnTo>
                <a:lnTo>
                  <a:pt x="45" y="19"/>
                </a:lnTo>
                <a:lnTo>
                  <a:pt x="46" y="15"/>
                </a:lnTo>
                <a:lnTo>
                  <a:pt x="46" y="10"/>
                </a:lnTo>
                <a:lnTo>
                  <a:pt x="44" y="5"/>
                </a:lnTo>
                <a:lnTo>
                  <a:pt x="41" y="2"/>
                </a:lnTo>
                <a:lnTo>
                  <a:pt x="37" y="0"/>
                </a:lnTo>
                <a:lnTo>
                  <a:pt x="32" y="0"/>
                </a:lnTo>
                <a:lnTo>
                  <a:pt x="29" y="0"/>
                </a:lnTo>
                <a:lnTo>
                  <a:pt x="25" y="1"/>
                </a:lnTo>
                <a:lnTo>
                  <a:pt x="19" y="3"/>
                </a:lnTo>
                <a:lnTo>
                  <a:pt x="12" y="7"/>
                </a:lnTo>
                <a:lnTo>
                  <a:pt x="5" y="14"/>
                </a:lnTo>
                <a:lnTo>
                  <a:pt x="2" y="20"/>
                </a:lnTo>
                <a:lnTo>
                  <a:pt x="0" y="26"/>
                </a:lnTo>
                <a:lnTo>
                  <a:pt x="0" y="29"/>
                </a:lnTo>
                <a:lnTo>
                  <a:pt x="3" y="31"/>
                </a:lnTo>
                <a:lnTo>
                  <a:pt x="7" y="33"/>
                </a:lnTo>
                <a:lnTo>
                  <a:pt x="12" y="33"/>
                </a:lnTo>
                <a:lnTo>
                  <a:pt x="16" y="33"/>
                </a:lnTo>
                <a:lnTo>
                  <a:pt x="21" y="31"/>
                </a:lnTo>
                <a:lnTo>
                  <a:pt x="26" y="30"/>
                </a:lnTo>
                <a:lnTo>
                  <a:pt x="32" y="28"/>
                </a:lnTo>
                <a:lnTo>
                  <a:pt x="37" y="2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31" name="Freeform 592"/>
          <p:cNvSpPr>
            <a:spLocks/>
          </p:cNvSpPr>
          <p:nvPr/>
        </p:nvSpPr>
        <p:spPr bwMode="auto">
          <a:xfrm>
            <a:off x="6197600" y="1754188"/>
            <a:ext cx="46038" cy="57150"/>
          </a:xfrm>
          <a:custGeom>
            <a:avLst/>
            <a:gdLst>
              <a:gd name="T0" fmla="*/ 2147483647 w 177"/>
              <a:gd name="T1" fmla="*/ 2147483647 h 219"/>
              <a:gd name="T2" fmla="*/ 2147483647 w 177"/>
              <a:gd name="T3" fmla="*/ 2147483647 h 219"/>
              <a:gd name="T4" fmla="*/ 2147483647 w 177"/>
              <a:gd name="T5" fmla="*/ 2147483647 h 219"/>
              <a:gd name="T6" fmla="*/ 2147483647 w 177"/>
              <a:gd name="T7" fmla="*/ 2147483647 h 219"/>
              <a:gd name="T8" fmla="*/ 2147483647 w 177"/>
              <a:gd name="T9" fmla="*/ 2147483647 h 219"/>
              <a:gd name="T10" fmla="*/ 2147483647 w 177"/>
              <a:gd name="T11" fmla="*/ 2147483647 h 219"/>
              <a:gd name="T12" fmla="*/ 2147483647 w 177"/>
              <a:gd name="T13" fmla="*/ 2147483647 h 219"/>
              <a:gd name="T14" fmla="*/ 2147483647 w 177"/>
              <a:gd name="T15" fmla="*/ 2147483647 h 219"/>
              <a:gd name="T16" fmla="*/ 0 w 177"/>
              <a:gd name="T17" fmla="*/ 2147483647 h 219"/>
              <a:gd name="T18" fmla="*/ 2147483647 w 177"/>
              <a:gd name="T19" fmla="*/ 2147483647 h 219"/>
              <a:gd name="T20" fmla="*/ 2147483647 w 177"/>
              <a:gd name="T21" fmla="*/ 2147483647 h 219"/>
              <a:gd name="T22" fmla="*/ 2147483647 w 177"/>
              <a:gd name="T23" fmla="*/ 2147483647 h 219"/>
              <a:gd name="T24" fmla="*/ 2147483647 w 177"/>
              <a:gd name="T25" fmla="*/ 2147483647 h 219"/>
              <a:gd name="T26" fmla="*/ 2147483647 w 177"/>
              <a:gd name="T27" fmla="*/ 2147483647 h 219"/>
              <a:gd name="T28" fmla="*/ 2147483647 w 177"/>
              <a:gd name="T29" fmla="*/ 2147483647 h 219"/>
              <a:gd name="T30" fmla="*/ 2147483647 w 177"/>
              <a:gd name="T31" fmla="*/ 2147483647 h 219"/>
              <a:gd name="T32" fmla="*/ 2147483647 w 177"/>
              <a:gd name="T33" fmla="*/ 2147483647 h 219"/>
              <a:gd name="T34" fmla="*/ 2147483647 w 177"/>
              <a:gd name="T35" fmla="*/ 2147483647 h 219"/>
              <a:gd name="T36" fmla="*/ 2147483647 w 177"/>
              <a:gd name="T37" fmla="*/ 2147483647 h 219"/>
              <a:gd name="T38" fmla="*/ 2147483647 w 177"/>
              <a:gd name="T39" fmla="*/ 2147483647 h 219"/>
              <a:gd name="T40" fmla="*/ 2147483647 w 177"/>
              <a:gd name="T41" fmla="*/ 2147483647 h 219"/>
              <a:gd name="T42" fmla="*/ 2147483647 w 177"/>
              <a:gd name="T43" fmla="*/ 2147483647 h 219"/>
              <a:gd name="T44" fmla="*/ 2147483647 w 177"/>
              <a:gd name="T45" fmla="*/ 2147483647 h 219"/>
              <a:gd name="T46" fmla="*/ 2147483647 w 177"/>
              <a:gd name="T47" fmla="*/ 2147483647 h 219"/>
              <a:gd name="T48" fmla="*/ 2147483647 w 177"/>
              <a:gd name="T49" fmla="*/ 2147483647 h 219"/>
              <a:gd name="T50" fmla="*/ 2147483647 w 177"/>
              <a:gd name="T51" fmla="*/ 2147483647 h 219"/>
              <a:gd name="T52" fmla="*/ 2147483647 w 177"/>
              <a:gd name="T53" fmla="*/ 2147483647 h 219"/>
              <a:gd name="T54" fmla="*/ 2147483647 w 177"/>
              <a:gd name="T55" fmla="*/ 2147483647 h 219"/>
              <a:gd name="T56" fmla="*/ 2147483647 w 177"/>
              <a:gd name="T57" fmla="*/ 2147483647 h 219"/>
              <a:gd name="T58" fmla="*/ 2147483647 w 177"/>
              <a:gd name="T59" fmla="*/ 2147483647 h 219"/>
              <a:gd name="T60" fmla="*/ 2147483647 w 177"/>
              <a:gd name="T61" fmla="*/ 2147483647 h 219"/>
              <a:gd name="T62" fmla="*/ 2147483647 w 177"/>
              <a:gd name="T63" fmla="*/ 2147483647 h 219"/>
              <a:gd name="T64" fmla="*/ 2147483647 w 177"/>
              <a:gd name="T65" fmla="*/ 2147483647 h 219"/>
              <a:gd name="T66" fmla="*/ 2147483647 w 177"/>
              <a:gd name="T67" fmla="*/ 2147483647 h 219"/>
              <a:gd name="T68" fmla="*/ 2147483647 w 177"/>
              <a:gd name="T69" fmla="*/ 2147483647 h 219"/>
              <a:gd name="T70" fmla="*/ 2147483647 w 177"/>
              <a:gd name="T71" fmla="*/ 2147483647 h 219"/>
              <a:gd name="T72" fmla="*/ 2147483647 w 177"/>
              <a:gd name="T73" fmla="*/ 2147483647 h 219"/>
              <a:gd name="T74" fmla="*/ 2147483647 w 177"/>
              <a:gd name="T75" fmla="*/ 2147483647 h 219"/>
              <a:gd name="T76" fmla="*/ 2147483647 w 177"/>
              <a:gd name="T77" fmla="*/ 2147483647 h 219"/>
              <a:gd name="T78" fmla="*/ 2147483647 w 177"/>
              <a:gd name="T79" fmla="*/ 2147483647 h 219"/>
              <a:gd name="T80" fmla="*/ 2147483647 w 177"/>
              <a:gd name="T81" fmla="*/ 2147483647 h 219"/>
              <a:gd name="T82" fmla="*/ 2147483647 w 177"/>
              <a:gd name="T83" fmla="*/ 2147483647 h 219"/>
              <a:gd name="T84" fmla="*/ 2147483647 w 177"/>
              <a:gd name="T85" fmla="*/ 2147483647 h 219"/>
              <a:gd name="T86" fmla="*/ 2147483647 w 177"/>
              <a:gd name="T87" fmla="*/ 2147483647 h 219"/>
              <a:gd name="T88" fmla="*/ 2147483647 w 177"/>
              <a:gd name="T89" fmla="*/ 2147483647 h 219"/>
              <a:gd name="T90" fmla="*/ 2147483647 w 177"/>
              <a:gd name="T91" fmla="*/ 2147483647 h 219"/>
              <a:gd name="T92" fmla="*/ 2147483647 w 177"/>
              <a:gd name="T93" fmla="*/ 2147483647 h 219"/>
              <a:gd name="T94" fmla="*/ 2147483647 w 177"/>
              <a:gd name="T95" fmla="*/ 2147483647 h 219"/>
              <a:gd name="T96" fmla="*/ 2147483647 w 177"/>
              <a:gd name="T97" fmla="*/ 2147483647 h 219"/>
              <a:gd name="T98" fmla="*/ 2147483647 w 177"/>
              <a:gd name="T99" fmla="*/ 2147483647 h 219"/>
              <a:gd name="T100" fmla="*/ 2147483647 w 177"/>
              <a:gd name="T101" fmla="*/ 2147483647 h 219"/>
              <a:gd name="T102" fmla="*/ 2147483647 w 177"/>
              <a:gd name="T103" fmla="*/ 2147483647 h 219"/>
              <a:gd name="T104" fmla="*/ 2147483647 w 177"/>
              <a:gd name="T105" fmla="*/ 2147483647 h 219"/>
              <a:gd name="T106" fmla="*/ 2147483647 w 177"/>
              <a:gd name="T107" fmla="*/ 2147483647 h 219"/>
              <a:gd name="T108" fmla="*/ 2147483647 w 177"/>
              <a:gd name="T109" fmla="*/ 0 h 219"/>
              <a:gd name="T110" fmla="*/ 2147483647 w 177"/>
              <a:gd name="T111" fmla="*/ 2147483647 h 219"/>
              <a:gd name="T112" fmla="*/ 2147483647 w 177"/>
              <a:gd name="T113" fmla="*/ 2147483647 h 219"/>
              <a:gd name="T114" fmla="*/ 2147483647 w 177"/>
              <a:gd name="T115" fmla="*/ 2147483647 h 219"/>
              <a:gd name="T116" fmla="*/ 2147483647 w 177"/>
              <a:gd name="T117" fmla="*/ 2147483647 h 219"/>
              <a:gd name="T118" fmla="*/ 2147483647 w 177"/>
              <a:gd name="T119" fmla="*/ 2147483647 h 219"/>
              <a:gd name="T120" fmla="*/ 2147483647 w 177"/>
              <a:gd name="T121" fmla="*/ 2147483647 h 2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7"/>
              <a:gd name="T184" fmla="*/ 0 h 219"/>
              <a:gd name="T185" fmla="*/ 177 w 177"/>
              <a:gd name="T186" fmla="*/ 219 h 2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7" h="219">
                <a:moveTo>
                  <a:pt x="65" y="33"/>
                </a:moveTo>
                <a:lnTo>
                  <a:pt x="52" y="43"/>
                </a:lnTo>
                <a:lnTo>
                  <a:pt x="41" y="54"/>
                </a:lnTo>
                <a:lnTo>
                  <a:pt x="29" y="66"/>
                </a:lnTo>
                <a:lnTo>
                  <a:pt x="20" y="79"/>
                </a:lnTo>
                <a:lnTo>
                  <a:pt x="12" y="93"/>
                </a:lnTo>
                <a:lnTo>
                  <a:pt x="6" y="107"/>
                </a:lnTo>
                <a:lnTo>
                  <a:pt x="2" y="121"/>
                </a:lnTo>
                <a:lnTo>
                  <a:pt x="0" y="136"/>
                </a:lnTo>
                <a:lnTo>
                  <a:pt x="2" y="158"/>
                </a:lnTo>
                <a:lnTo>
                  <a:pt x="10" y="177"/>
                </a:lnTo>
                <a:lnTo>
                  <a:pt x="23" y="193"/>
                </a:lnTo>
                <a:lnTo>
                  <a:pt x="38" y="204"/>
                </a:lnTo>
                <a:lnTo>
                  <a:pt x="57" y="213"/>
                </a:lnTo>
                <a:lnTo>
                  <a:pt x="78" y="218"/>
                </a:lnTo>
                <a:lnTo>
                  <a:pt x="98" y="219"/>
                </a:lnTo>
                <a:lnTo>
                  <a:pt x="118" y="216"/>
                </a:lnTo>
                <a:lnTo>
                  <a:pt x="123" y="216"/>
                </a:lnTo>
                <a:lnTo>
                  <a:pt x="127" y="214"/>
                </a:lnTo>
                <a:lnTo>
                  <a:pt x="130" y="210"/>
                </a:lnTo>
                <a:lnTo>
                  <a:pt x="131" y="205"/>
                </a:lnTo>
                <a:lnTo>
                  <a:pt x="130" y="203"/>
                </a:lnTo>
                <a:lnTo>
                  <a:pt x="127" y="203"/>
                </a:lnTo>
                <a:lnTo>
                  <a:pt x="123" y="202"/>
                </a:lnTo>
                <a:lnTo>
                  <a:pt x="117" y="202"/>
                </a:lnTo>
                <a:lnTo>
                  <a:pt x="111" y="202"/>
                </a:lnTo>
                <a:lnTo>
                  <a:pt x="106" y="202"/>
                </a:lnTo>
                <a:lnTo>
                  <a:pt x="100" y="202"/>
                </a:lnTo>
                <a:lnTo>
                  <a:pt x="97" y="202"/>
                </a:lnTo>
                <a:lnTo>
                  <a:pt x="87" y="201"/>
                </a:lnTo>
                <a:lnTo>
                  <a:pt x="77" y="200"/>
                </a:lnTo>
                <a:lnTo>
                  <a:pt x="67" y="199"/>
                </a:lnTo>
                <a:lnTo>
                  <a:pt x="56" y="196"/>
                </a:lnTo>
                <a:lnTo>
                  <a:pt x="46" y="193"/>
                </a:lnTo>
                <a:lnTo>
                  <a:pt x="35" y="185"/>
                </a:lnTo>
                <a:lnTo>
                  <a:pt x="26" y="175"/>
                </a:lnTo>
                <a:lnTo>
                  <a:pt x="15" y="162"/>
                </a:lnTo>
                <a:lnTo>
                  <a:pt x="13" y="146"/>
                </a:lnTo>
                <a:lnTo>
                  <a:pt x="14" y="131"/>
                </a:lnTo>
                <a:lnTo>
                  <a:pt x="19" y="116"/>
                </a:lnTo>
                <a:lnTo>
                  <a:pt x="25" y="102"/>
                </a:lnTo>
                <a:lnTo>
                  <a:pt x="34" y="89"/>
                </a:lnTo>
                <a:lnTo>
                  <a:pt x="45" y="76"/>
                </a:lnTo>
                <a:lnTo>
                  <a:pt x="56" y="65"/>
                </a:lnTo>
                <a:lnTo>
                  <a:pt x="70" y="55"/>
                </a:lnTo>
                <a:lnTo>
                  <a:pt x="84" y="45"/>
                </a:lnTo>
                <a:lnTo>
                  <a:pt x="98" y="37"/>
                </a:lnTo>
                <a:lnTo>
                  <a:pt x="113" y="29"/>
                </a:lnTo>
                <a:lnTo>
                  <a:pt x="127" y="23"/>
                </a:lnTo>
                <a:lnTo>
                  <a:pt x="141" y="17"/>
                </a:lnTo>
                <a:lnTo>
                  <a:pt x="154" y="12"/>
                </a:lnTo>
                <a:lnTo>
                  <a:pt x="167" y="9"/>
                </a:lnTo>
                <a:lnTo>
                  <a:pt x="177" y="7"/>
                </a:lnTo>
                <a:lnTo>
                  <a:pt x="170" y="2"/>
                </a:lnTo>
                <a:lnTo>
                  <a:pt x="158" y="0"/>
                </a:lnTo>
                <a:lnTo>
                  <a:pt x="145" y="2"/>
                </a:lnTo>
                <a:lnTo>
                  <a:pt x="129" y="6"/>
                </a:lnTo>
                <a:lnTo>
                  <a:pt x="111" y="11"/>
                </a:lnTo>
                <a:lnTo>
                  <a:pt x="94" y="17"/>
                </a:lnTo>
                <a:lnTo>
                  <a:pt x="78" y="26"/>
                </a:lnTo>
                <a:lnTo>
                  <a:pt x="65" y="3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32" name="Freeform 593"/>
          <p:cNvSpPr>
            <a:spLocks/>
          </p:cNvSpPr>
          <p:nvPr/>
        </p:nvSpPr>
        <p:spPr bwMode="auto">
          <a:xfrm>
            <a:off x="6273800" y="1752600"/>
            <a:ext cx="30163" cy="46038"/>
          </a:xfrm>
          <a:custGeom>
            <a:avLst/>
            <a:gdLst>
              <a:gd name="T0" fmla="*/ 2147483647 w 115"/>
              <a:gd name="T1" fmla="*/ 2147483647 h 170"/>
              <a:gd name="T2" fmla="*/ 2147483647 w 115"/>
              <a:gd name="T3" fmla="*/ 2147483647 h 170"/>
              <a:gd name="T4" fmla="*/ 2147483647 w 115"/>
              <a:gd name="T5" fmla="*/ 2147483647 h 170"/>
              <a:gd name="T6" fmla="*/ 2147483647 w 115"/>
              <a:gd name="T7" fmla="*/ 2147483647 h 170"/>
              <a:gd name="T8" fmla="*/ 2147483647 w 115"/>
              <a:gd name="T9" fmla="*/ 2147483647 h 170"/>
              <a:gd name="T10" fmla="*/ 2147483647 w 115"/>
              <a:gd name="T11" fmla="*/ 2147483647 h 170"/>
              <a:gd name="T12" fmla="*/ 2147483647 w 115"/>
              <a:gd name="T13" fmla="*/ 2147483647 h 170"/>
              <a:gd name="T14" fmla="*/ 2147483647 w 115"/>
              <a:gd name="T15" fmla="*/ 2147483647 h 170"/>
              <a:gd name="T16" fmla="*/ 2147483647 w 115"/>
              <a:gd name="T17" fmla="*/ 2147483647 h 170"/>
              <a:gd name="T18" fmla="*/ 2147483647 w 115"/>
              <a:gd name="T19" fmla="*/ 2147483647 h 170"/>
              <a:gd name="T20" fmla="*/ 2147483647 w 115"/>
              <a:gd name="T21" fmla="*/ 2147483647 h 170"/>
              <a:gd name="T22" fmla="*/ 2147483647 w 115"/>
              <a:gd name="T23" fmla="*/ 2147483647 h 170"/>
              <a:gd name="T24" fmla="*/ 2147483647 w 115"/>
              <a:gd name="T25" fmla="*/ 2147483647 h 170"/>
              <a:gd name="T26" fmla="*/ 2147483647 w 115"/>
              <a:gd name="T27" fmla="*/ 2147483647 h 170"/>
              <a:gd name="T28" fmla="*/ 2147483647 w 115"/>
              <a:gd name="T29" fmla="*/ 2147483647 h 170"/>
              <a:gd name="T30" fmla="*/ 2147483647 w 115"/>
              <a:gd name="T31" fmla="*/ 2147483647 h 170"/>
              <a:gd name="T32" fmla="*/ 2147483647 w 115"/>
              <a:gd name="T33" fmla="*/ 2147483647 h 170"/>
              <a:gd name="T34" fmla="*/ 2147483647 w 115"/>
              <a:gd name="T35" fmla="*/ 2147483647 h 170"/>
              <a:gd name="T36" fmla="*/ 2147483647 w 115"/>
              <a:gd name="T37" fmla="*/ 2147483647 h 170"/>
              <a:gd name="T38" fmla="*/ 2147483647 w 115"/>
              <a:gd name="T39" fmla="*/ 2147483647 h 170"/>
              <a:gd name="T40" fmla="*/ 2147483647 w 115"/>
              <a:gd name="T41" fmla="*/ 2147483647 h 170"/>
              <a:gd name="T42" fmla="*/ 2147483647 w 115"/>
              <a:gd name="T43" fmla="*/ 2147483647 h 170"/>
              <a:gd name="T44" fmla="*/ 2147483647 w 115"/>
              <a:gd name="T45" fmla="*/ 2147483647 h 170"/>
              <a:gd name="T46" fmla="*/ 2147483647 w 115"/>
              <a:gd name="T47" fmla="*/ 2147483647 h 170"/>
              <a:gd name="T48" fmla="*/ 2147483647 w 115"/>
              <a:gd name="T49" fmla="*/ 2147483647 h 170"/>
              <a:gd name="T50" fmla="*/ 2147483647 w 115"/>
              <a:gd name="T51" fmla="*/ 2147483647 h 170"/>
              <a:gd name="T52" fmla="*/ 2147483647 w 115"/>
              <a:gd name="T53" fmla="*/ 2147483647 h 170"/>
              <a:gd name="T54" fmla="*/ 2147483647 w 115"/>
              <a:gd name="T55" fmla="*/ 2147483647 h 170"/>
              <a:gd name="T56" fmla="*/ 2147483647 w 115"/>
              <a:gd name="T57" fmla="*/ 2147483647 h 170"/>
              <a:gd name="T58" fmla="*/ 2147483647 w 115"/>
              <a:gd name="T59" fmla="*/ 2147483647 h 170"/>
              <a:gd name="T60" fmla="*/ 2147483647 w 115"/>
              <a:gd name="T61" fmla="*/ 0 h 170"/>
              <a:gd name="T62" fmla="*/ 2147483647 w 115"/>
              <a:gd name="T63" fmla="*/ 2147483647 h 170"/>
              <a:gd name="T64" fmla="*/ 0 w 115"/>
              <a:gd name="T65" fmla="*/ 2147483647 h 170"/>
              <a:gd name="T66" fmla="*/ 2147483647 w 115"/>
              <a:gd name="T67" fmla="*/ 2147483647 h 170"/>
              <a:gd name="T68" fmla="*/ 2147483647 w 115"/>
              <a:gd name="T69" fmla="*/ 2147483647 h 170"/>
              <a:gd name="T70" fmla="*/ 2147483647 w 115"/>
              <a:gd name="T71" fmla="*/ 2147483647 h 170"/>
              <a:gd name="T72" fmla="*/ 2147483647 w 115"/>
              <a:gd name="T73" fmla="*/ 2147483647 h 170"/>
              <a:gd name="T74" fmla="*/ 2147483647 w 115"/>
              <a:gd name="T75" fmla="*/ 2147483647 h 170"/>
              <a:gd name="T76" fmla="*/ 2147483647 w 115"/>
              <a:gd name="T77" fmla="*/ 2147483647 h 170"/>
              <a:gd name="T78" fmla="*/ 2147483647 w 115"/>
              <a:gd name="T79" fmla="*/ 2147483647 h 170"/>
              <a:gd name="T80" fmla="*/ 2147483647 w 115"/>
              <a:gd name="T81" fmla="*/ 2147483647 h 17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170"/>
              <a:gd name="T125" fmla="*/ 115 w 115"/>
              <a:gd name="T126" fmla="*/ 170 h 17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170">
                <a:moveTo>
                  <a:pt x="97" y="57"/>
                </a:moveTo>
                <a:lnTo>
                  <a:pt x="100" y="75"/>
                </a:lnTo>
                <a:lnTo>
                  <a:pt x="98" y="90"/>
                </a:lnTo>
                <a:lnTo>
                  <a:pt x="91" y="103"/>
                </a:lnTo>
                <a:lnTo>
                  <a:pt x="80" y="114"/>
                </a:lnTo>
                <a:lnTo>
                  <a:pt x="68" y="125"/>
                </a:lnTo>
                <a:lnTo>
                  <a:pt x="54" y="135"/>
                </a:lnTo>
                <a:lnTo>
                  <a:pt x="39" y="145"/>
                </a:lnTo>
                <a:lnTo>
                  <a:pt x="27" y="155"/>
                </a:lnTo>
                <a:lnTo>
                  <a:pt x="25" y="158"/>
                </a:lnTo>
                <a:lnTo>
                  <a:pt x="23" y="160"/>
                </a:lnTo>
                <a:lnTo>
                  <a:pt x="23" y="164"/>
                </a:lnTo>
                <a:lnTo>
                  <a:pt x="26" y="167"/>
                </a:lnTo>
                <a:lnTo>
                  <a:pt x="28" y="169"/>
                </a:lnTo>
                <a:lnTo>
                  <a:pt x="31" y="170"/>
                </a:lnTo>
                <a:lnTo>
                  <a:pt x="34" y="170"/>
                </a:lnTo>
                <a:lnTo>
                  <a:pt x="37" y="169"/>
                </a:lnTo>
                <a:lnTo>
                  <a:pt x="53" y="159"/>
                </a:lnTo>
                <a:lnTo>
                  <a:pt x="69" y="149"/>
                </a:lnTo>
                <a:lnTo>
                  <a:pt x="83" y="137"/>
                </a:lnTo>
                <a:lnTo>
                  <a:pt x="97" y="123"/>
                </a:lnTo>
                <a:lnTo>
                  <a:pt x="106" y="108"/>
                </a:lnTo>
                <a:lnTo>
                  <a:pt x="113" y="91"/>
                </a:lnTo>
                <a:lnTo>
                  <a:pt x="115" y="73"/>
                </a:lnTo>
                <a:lnTo>
                  <a:pt x="111" y="53"/>
                </a:lnTo>
                <a:lnTo>
                  <a:pt x="101" y="39"/>
                </a:lnTo>
                <a:lnTo>
                  <a:pt x="89" y="26"/>
                </a:lnTo>
                <a:lnTo>
                  <a:pt x="72" y="15"/>
                </a:lnTo>
                <a:lnTo>
                  <a:pt x="55" y="8"/>
                </a:lnTo>
                <a:lnTo>
                  <a:pt x="37" y="2"/>
                </a:lnTo>
                <a:lnTo>
                  <a:pt x="21" y="0"/>
                </a:lnTo>
                <a:lnTo>
                  <a:pt x="9" y="1"/>
                </a:lnTo>
                <a:lnTo>
                  <a:pt x="0" y="5"/>
                </a:lnTo>
                <a:lnTo>
                  <a:pt x="15" y="10"/>
                </a:lnTo>
                <a:lnTo>
                  <a:pt x="30" y="13"/>
                </a:lnTo>
                <a:lnTo>
                  <a:pt x="43" y="16"/>
                </a:lnTo>
                <a:lnTo>
                  <a:pt x="57" y="20"/>
                </a:lnTo>
                <a:lnTo>
                  <a:pt x="70" y="26"/>
                </a:lnTo>
                <a:lnTo>
                  <a:pt x="81" y="33"/>
                </a:lnTo>
                <a:lnTo>
                  <a:pt x="91" y="43"/>
                </a:lnTo>
                <a:lnTo>
                  <a:pt x="97" y="57"/>
                </a:lnTo>
                <a:close/>
              </a:path>
            </a:pathLst>
          </a:custGeom>
          <a:solidFill>
            <a:srgbClr val="000000"/>
          </a:solidFill>
          <a:ln w="9525">
            <a:solidFill>
              <a:srgbClr val="FF3300"/>
            </a:solidFill>
            <a:round/>
            <a:headEnd/>
            <a:tailEnd/>
          </a:ln>
        </p:spPr>
        <p:txBody>
          <a:bodyPr/>
          <a:lstStyle/>
          <a:p>
            <a:endParaRPr lang="en-US"/>
          </a:p>
        </p:txBody>
      </p:sp>
      <p:sp>
        <p:nvSpPr>
          <p:cNvPr id="38133" name="Freeform 594"/>
          <p:cNvSpPr>
            <a:spLocks/>
          </p:cNvSpPr>
          <p:nvPr/>
        </p:nvSpPr>
        <p:spPr bwMode="auto">
          <a:xfrm>
            <a:off x="6169025" y="1743075"/>
            <a:ext cx="73025" cy="92075"/>
          </a:xfrm>
          <a:custGeom>
            <a:avLst/>
            <a:gdLst>
              <a:gd name="T0" fmla="*/ 2147483647 w 289"/>
              <a:gd name="T1" fmla="*/ 2147483647 h 352"/>
              <a:gd name="T2" fmla="*/ 2147483647 w 289"/>
              <a:gd name="T3" fmla="*/ 2147483647 h 352"/>
              <a:gd name="T4" fmla="*/ 2147483647 w 289"/>
              <a:gd name="T5" fmla="*/ 2147483647 h 352"/>
              <a:gd name="T6" fmla="*/ 0 w 289"/>
              <a:gd name="T7" fmla="*/ 2147483647 h 352"/>
              <a:gd name="T8" fmla="*/ 2147483647 w 289"/>
              <a:gd name="T9" fmla="*/ 2147483647 h 352"/>
              <a:gd name="T10" fmla="*/ 2147483647 w 289"/>
              <a:gd name="T11" fmla="*/ 2147483647 h 352"/>
              <a:gd name="T12" fmla="*/ 2147483647 w 289"/>
              <a:gd name="T13" fmla="*/ 2147483647 h 352"/>
              <a:gd name="T14" fmla="*/ 2147483647 w 289"/>
              <a:gd name="T15" fmla="*/ 2147483647 h 352"/>
              <a:gd name="T16" fmla="*/ 2147483647 w 289"/>
              <a:gd name="T17" fmla="*/ 2147483647 h 352"/>
              <a:gd name="T18" fmla="*/ 2147483647 w 289"/>
              <a:gd name="T19" fmla="*/ 2147483647 h 352"/>
              <a:gd name="T20" fmla="*/ 2147483647 w 289"/>
              <a:gd name="T21" fmla="*/ 2147483647 h 352"/>
              <a:gd name="T22" fmla="*/ 2147483647 w 289"/>
              <a:gd name="T23" fmla="*/ 2147483647 h 352"/>
              <a:gd name="T24" fmla="*/ 2147483647 w 289"/>
              <a:gd name="T25" fmla="*/ 2147483647 h 352"/>
              <a:gd name="T26" fmla="*/ 2147483647 w 289"/>
              <a:gd name="T27" fmla="*/ 2147483647 h 352"/>
              <a:gd name="T28" fmla="*/ 2147483647 w 289"/>
              <a:gd name="T29" fmla="*/ 2147483647 h 352"/>
              <a:gd name="T30" fmla="*/ 2147483647 w 289"/>
              <a:gd name="T31" fmla="*/ 2147483647 h 352"/>
              <a:gd name="T32" fmla="*/ 2147483647 w 289"/>
              <a:gd name="T33" fmla="*/ 2147483647 h 352"/>
              <a:gd name="T34" fmla="*/ 2147483647 w 289"/>
              <a:gd name="T35" fmla="*/ 2147483647 h 352"/>
              <a:gd name="T36" fmla="*/ 2147483647 w 289"/>
              <a:gd name="T37" fmla="*/ 2147483647 h 352"/>
              <a:gd name="T38" fmla="*/ 2147483647 w 289"/>
              <a:gd name="T39" fmla="*/ 2147483647 h 352"/>
              <a:gd name="T40" fmla="*/ 2147483647 w 289"/>
              <a:gd name="T41" fmla="*/ 2147483647 h 352"/>
              <a:gd name="T42" fmla="*/ 2147483647 w 289"/>
              <a:gd name="T43" fmla="*/ 2147483647 h 352"/>
              <a:gd name="T44" fmla="*/ 2147483647 w 289"/>
              <a:gd name="T45" fmla="*/ 2147483647 h 352"/>
              <a:gd name="T46" fmla="*/ 2147483647 w 289"/>
              <a:gd name="T47" fmla="*/ 2147483647 h 352"/>
              <a:gd name="T48" fmla="*/ 2147483647 w 289"/>
              <a:gd name="T49" fmla="*/ 2147483647 h 352"/>
              <a:gd name="T50" fmla="*/ 2147483647 w 289"/>
              <a:gd name="T51" fmla="*/ 2147483647 h 352"/>
              <a:gd name="T52" fmla="*/ 2147483647 w 289"/>
              <a:gd name="T53" fmla="*/ 2147483647 h 352"/>
              <a:gd name="T54" fmla="*/ 2147483647 w 289"/>
              <a:gd name="T55" fmla="*/ 2147483647 h 352"/>
              <a:gd name="T56" fmla="*/ 2147483647 w 289"/>
              <a:gd name="T57" fmla="*/ 2147483647 h 352"/>
              <a:gd name="T58" fmla="*/ 2147483647 w 289"/>
              <a:gd name="T59" fmla="*/ 2147483647 h 352"/>
              <a:gd name="T60" fmla="*/ 2147483647 w 289"/>
              <a:gd name="T61" fmla="*/ 2147483647 h 352"/>
              <a:gd name="T62" fmla="*/ 2147483647 w 289"/>
              <a:gd name="T63" fmla="*/ 2147483647 h 352"/>
              <a:gd name="T64" fmla="*/ 2147483647 w 289"/>
              <a:gd name="T65" fmla="*/ 2147483647 h 352"/>
              <a:gd name="T66" fmla="*/ 2147483647 w 289"/>
              <a:gd name="T67" fmla="*/ 2147483647 h 352"/>
              <a:gd name="T68" fmla="*/ 2147483647 w 289"/>
              <a:gd name="T69" fmla="*/ 2147483647 h 352"/>
              <a:gd name="T70" fmla="*/ 2147483647 w 289"/>
              <a:gd name="T71" fmla="*/ 2147483647 h 352"/>
              <a:gd name="T72" fmla="*/ 2147483647 w 289"/>
              <a:gd name="T73" fmla="*/ 2147483647 h 352"/>
              <a:gd name="T74" fmla="*/ 2147483647 w 289"/>
              <a:gd name="T75" fmla="*/ 2147483647 h 352"/>
              <a:gd name="T76" fmla="*/ 2147483647 w 289"/>
              <a:gd name="T77" fmla="*/ 2147483647 h 352"/>
              <a:gd name="T78" fmla="*/ 2147483647 w 289"/>
              <a:gd name="T79" fmla="*/ 2147483647 h 352"/>
              <a:gd name="T80" fmla="*/ 2147483647 w 289"/>
              <a:gd name="T81" fmla="*/ 0 h 352"/>
              <a:gd name="T82" fmla="*/ 2147483647 w 289"/>
              <a:gd name="T83" fmla="*/ 2147483647 h 352"/>
              <a:gd name="T84" fmla="*/ 2147483647 w 289"/>
              <a:gd name="T85" fmla="*/ 2147483647 h 352"/>
              <a:gd name="T86" fmla="*/ 2147483647 w 289"/>
              <a:gd name="T87" fmla="*/ 2147483647 h 3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9"/>
              <a:gd name="T133" fmla="*/ 0 h 352"/>
              <a:gd name="T134" fmla="*/ 289 w 289"/>
              <a:gd name="T135" fmla="*/ 352 h 3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9" h="352">
                <a:moveTo>
                  <a:pt x="113" y="47"/>
                </a:moveTo>
                <a:lnTo>
                  <a:pt x="90" y="65"/>
                </a:lnTo>
                <a:lnTo>
                  <a:pt x="68" y="85"/>
                </a:lnTo>
                <a:lnTo>
                  <a:pt x="48" y="106"/>
                </a:lnTo>
                <a:lnTo>
                  <a:pt x="31" y="130"/>
                </a:lnTo>
                <a:lnTo>
                  <a:pt x="16" y="156"/>
                </a:lnTo>
                <a:lnTo>
                  <a:pt x="5" y="182"/>
                </a:lnTo>
                <a:lnTo>
                  <a:pt x="0" y="211"/>
                </a:lnTo>
                <a:lnTo>
                  <a:pt x="1" y="241"/>
                </a:lnTo>
                <a:lnTo>
                  <a:pt x="3" y="249"/>
                </a:lnTo>
                <a:lnTo>
                  <a:pt x="6" y="257"/>
                </a:lnTo>
                <a:lnTo>
                  <a:pt x="10" y="264"/>
                </a:lnTo>
                <a:lnTo>
                  <a:pt x="14" y="271"/>
                </a:lnTo>
                <a:lnTo>
                  <a:pt x="19" y="277"/>
                </a:lnTo>
                <a:lnTo>
                  <a:pt x="24" y="284"/>
                </a:lnTo>
                <a:lnTo>
                  <a:pt x="31" y="289"/>
                </a:lnTo>
                <a:lnTo>
                  <a:pt x="37" y="293"/>
                </a:lnTo>
                <a:lnTo>
                  <a:pt x="51" y="302"/>
                </a:lnTo>
                <a:lnTo>
                  <a:pt x="64" y="309"/>
                </a:lnTo>
                <a:lnTo>
                  <a:pt x="78" y="316"/>
                </a:lnTo>
                <a:lnTo>
                  <a:pt x="93" y="321"/>
                </a:lnTo>
                <a:lnTo>
                  <a:pt x="107" y="327"/>
                </a:lnTo>
                <a:lnTo>
                  <a:pt x="122" y="331"/>
                </a:lnTo>
                <a:lnTo>
                  <a:pt x="137" y="335"/>
                </a:lnTo>
                <a:lnTo>
                  <a:pt x="151" y="338"/>
                </a:lnTo>
                <a:lnTo>
                  <a:pt x="167" y="342"/>
                </a:lnTo>
                <a:lnTo>
                  <a:pt x="183" y="344"/>
                </a:lnTo>
                <a:lnTo>
                  <a:pt x="198" y="346"/>
                </a:lnTo>
                <a:lnTo>
                  <a:pt x="213" y="348"/>
                </a:lnTo>
                <a:lnTo>
                  <a:pt x="229" y="349"/>
                </a:lnTo>
                <a:lnTo>
                  <a:pt x="245" y="350"/>
                </a:lnTo>
                <a:lnTo>
                  <a:pt x="260" y="351"/>
                </a:lnTo>
                <a:lnTo>
                  <a:pt x="275" y="352"/>
                </a:lnTo>
                <a:lnTo>
                  <a:pt x="280" y="352"/>
                </a:lnTo>
                <a:lnTo>
                  <a:pt x="284" y="349"/>
                </a:lnTo>
                <a:lnTo>
                  <a:pt x="287" y="346"/>
                </a:lnTo>
                <a:lnTo>
                  <a:pt x="289" y="340"/>
                </a:lnTo>
                <a:lnTo>
                  <a:pt x="289" y="335"/>
                </a:lnTo>
                <a:lnTo>
                  <a:pt x="287" y="331"/>
                </a:lnTo>
                <a:lnTo>
                  <a:pt x="283" y="328"/>
                </a:lnTo>
                <a:lnTo>
                  <a:pt x="279" y="327"/>
                </a:lnTo>
                <a:lnTo>
                  <a:pt x="264" y="327"/>
                </a:lnTo>
                <a:lnTo>
                  <a:pt x="250" y="327"/>
                </a:lnTo>
                <a:lnTo>
                  <a:pt x="235" y="326"/>
                </a:lnTo>
                <a:lnTo>
                  <a:pt x="222" y="324"/>
                </a:lnTo>
                <a:lnTo>
                  <a:pt x="207" y="323"/>
                </a:lnTo>
                <a:lnTo>
                  <a:pt x="192" y="321"/>
                </a:lnTo>
                <a:lnTo>
                  <a:pt x="179" y="319"/>
                </a:lnTo>
                <a:lnTo>
                  <a:pt x="164" y="317"/>
                </a:lnTo>
                <a:lnTo>
                  <a:pt x="150" y="314"/>
                </a:lnTo>
                <a:lnTo>
                  <a:pt x="136" y="311"/>
                </a:lnTo>
                <a:lnTo>
                  <a:pt x="122" y="306"/>
                </a:lnTo>
                <a:lnTo>
                  <a:pt x="108" y="302"/>
                </a:lnTo>
                <a:lnTo>
                  <a:pt x="95" y="298"/>
                </a:lnTo>
                <a:lnTo>
                  <a:pt x="82" y="291"/>
                </a:lnTo>
                <a:lnTo>
                  <a:pt x="68" y="285"/>
                </a:lnTo>
                <a:lnTo>
                  <a:pt x="56" y="278"/>
                </a:lnTo>
                <a:lnTo>
                  <a:pt x="45" y="271"/>
                </a:lnTo>
                <a:lnTo>
                  <a:pt x="37" y="260"/>
                </a:lnTo>
                <a:lnTo>
                  <a:pt x="32" y="250"/>
                </a:lnTo>
                <a:lnTo>
                  <a:pt x="27" y="237"/>
                </a:lnTo>
                <a:lnTo>
                  <a:pt x="27" y="222"/>
                </a:lnTo>
                <a:lnTo>
                  <a:pt x="30" y="203"/>
                </a:lnTo>
                <a:lnTo>
                  <a:pt x="34" y="183"/>
                </a:lnTo>
                <a:lnTo>
                  <a:pt x="38" y="169"/>
                </a:lnTo>
                <a:lnTo>
                  <a:pt x="45" y="153"/>
                </a:lnTo>
                <a:lnTo>
                  <a:pt x="54" y="140"/>
                </a:lnTo>
                <a:lnTo>
                  <a:pt x="61" y="127"/>
                </a:lnTo>
                <a:lnTo>
                  <a:pt x="71" y="115"/>
                </a:lnTo>
                <a:lnTo>
                  <a:pt x="80" y="103"/>
                </a:lnTo>
                <a:lnTo>
                  <a:pt x="90" y="93"/>
                </a:lnTo>
                <a:lnTo>
                  <a:pt x="102" y="82"/>
                </a:lnTo>
                <a:lnTo>
                  <a:pt x="116" y="70"/>
                </a:lnTo>
                <a:lnTo>
                  <a:pt x="129" y="59"/>
                </a:lnTo>
                <a:lnTo>
                  <a:pt x="145" y="49"/>
                </a:lnTo>
                <a:lnTo>
                  <a:pt x="162" y="38"/>
                </a:lnTo>
                <a:lnTo>
                  <a:pt x="180" y="28"/>
                </a:lnTo>
                <a:lnTo>
                  <a:pt x="197" y="20"/>
                </a:lnTo>
                <a:lnTo>
                  <a:pt x="212" y="12"/>
                </a:lnTo>
                <a:lnTo>
                  <a:pt x="227" y="6"/>
                </a:lnTo>
                <a:lnTo>
                  <a:pt x="240" y="1"/>
                </a:lnTo>
                <a:lnTo>
                  <a:pt x="228" y="0"/>
                </a:lnTo>
                <a:lnTo>
                  <a:pt x="213" y="1"/>
                </a:lnTo>
                <a:lnTo>
                  <a:pt x="198" y="5"/>
                </a:lnTo>
                <a:lnTo>
                  <a:pt x="180" y="10"/>
                </a:lnTo>
                <a:lnTo>
                  <a:pt x="162" y="18"/>
                </a:lnTo>
                <a:lnTo>
                  <a:pt x="144" y="26"/>
                </a:lnTo>
                <a:lnTo>
                  <a:pt x="127" y="36"/>
                </a:lnTo>
                <a:lnTo>
                  <a:pt x="113" y="47"/>
                </a:lnTo>
                <a:close/>
              </a:path>
            </a:pathLst>
          </a:custGeom>
          <a:solidFill>
            <a:srgbClr val="000000"/>
          </a:solidFill>
          <a:ln w="9525">
            <a:solidFill>
              <a:srgbClr val="FF3300"/>
            </a:solidFill>
            <a:round/>
            <a:headEnd/>
            <a:tailEnd/>
          </a:ln>
        </p:spPr>
        <p:txBody>
          <a:bodyPr/>
          <a:lstStyle/>
          <a:p>
            <a:endParaRPr lang="en-US"/>
          </a:p>
        </p:txBody>
      </p:sp>
      <p:sp>
        <p:nvSpPr>
          <p:cNvPr id="38134" name="Freeform 595"/>
          <p:cNvSpPr>
            <a:spLocks/>
          </p:cNvSpPr>
          <p:nvPr/>
        </p:nvSpPr>
        <p:spPr bwMode="auto">
          <a:xfrm>
            <a:off x="6272213" y="1739900"/>
            <a:ext cx="65087" cy="63500"/>
          </a:xfrm>
          <a:custGeom>
            <a:avLst/>
            <a:gdLst>
              <a:gd name="T0" fmla="*/ 2147483647 w 252"/>
              <a:gd name="T1" fmla="*/ 2147483647 h 235"/>
              <a:gd name="T2" fmla="*/ 2147483647 w 252"/>
              <a:gd name="T3" fmla="*/ 2147483647 h 235"/>
              <a:gd name="T4" fmla="*/ 2147483647 w 252"/>
              <a:gd name="T5" fmla="*/ 2147483647 h 235"/>
              <a:gd name="T6" fmla="*/ 2147483647 w 252"/>
              <a:gd name="T7" fmla="*/ 2147483647 h 235"/>
              <a:gd name="T8" fmla="*/ 2147483647 w 252"/>
              <a:gd name="T9" fmla="*/ 2147483647 h 235"/>
              <a:gd name="T10" fmla="*/ 2147483647 w 252"/>
              <a:gd name="T11" fmla="*/ 2147483647 h 235"/>
              <a:gd name="T12" fmla="*/ 2147483647 w 252"/>
              <a:gd name="T13" fmla="*/ 2147483647 h 235"/>
              <a:gd name="T14" fmla="*/ 2147483647 w 252"/>
              <a:gd name="T15" fmla="*/ 2147483647 h 235"/>
              <a:gd name="T16" fmla="*/ 2147483647 w 252"/>
              <a:gd name="T17" fmla="*/ 2147483647 h 235"/>
              <a:gd name="T18" fmla="*/ 2147483647 w 252"/>
              <a:gd name="T19" fmla="*/ 2147483647 h 235"/>
              <a:gd name="T20" fmla="*/ 2147483647 w 252"/>
              <a:gd name="T21" fmla="*/ 2147483647 h 235"/>
              <a:gd name="T22" fmla="*/ 2147483647 w 252"/>
              <a:gd name="T23" fmla="*/ 2147483647 h 235"/>
              <a:gd name="T24" fmla="*/ 2147483647 w 252"/>
              <a:gd name="T25" fmla="*/ 2147483647 h 235"/>
              <a:gd name="T26" fmla="*/ 2147483647 w 252"/>
              <a:gd name="T27" fmla="*/ 2147483647 h 235"/>
              <a:gd name="T28" fmla="*/ 2147483647 w 252"/>
              <a:gd name="T29" fmla="*/ 2147483647 h 235"/>
              <a:gd name="T30" fmla="*/ 2147483647 w 252"/>
              <a:gd name="T31" fmla="*/ 2147483647 h 235"/>
              <a:gd name="T32" fmla="*/ 2147483647 w 252"/>
              <a:gd name="T33" fmla="*/ 2147483647 h 235"/>
              <a:gd name="T34" fmla="*/ 2147483647 w 252"/>
              <a:gd name="T35" fmla="*/ 2147483647 h 235"/>
              <a:gd name="T36" fmla="*/ 2147483647 w 252"/>
              <a:gd name="T37" fmla="*/ 2147483647 h 235"/>
              <a:gd name="T38" fmla="*/ 2147483647 w 252"/>
              <a:gd name="T39" fmla="*/ 2147483647 h 235"/>
              <a:gd name="T40" fmla="*/ 2147483647 w 252"/>
              <a:gd name="T41" fmla="*/ 2147483647 h 235"/>
              <a:gd name="T42" fmla="*/ 2147483647 w 252"/>
              <a:gd name="T43" fmla="*/ 2147483647 h 235"/>
              <a:gd name="T44" fmla="*/ 2147483647 w 252"/>
              <a:gd name="T45" fmla="*/ 2147483647 h 235"/>
              <a:gd name="T46" fmla="*/ 2147483647 w 252"/>
              <a:gd name="T47" fmla="*/ 2147483647 h 235"/>
              <a:gd name="T48" fmla="*/ 2147483647 w 252"/>
              <a:gd name="T49" fmla="*/ 2147483647 h 235"/>
              <a:gd name="T50" fmla="*/ 2147483647 w 252"/>
              <a:gd name="T51" fmla="*/ 2147483647 h 235"/>
              <a:gd name="T52" fmla="*/ 2147483647 w 252"/>
              <a:gd name="T53" fmla="*/ 2147483647 h 235"/>
              <a:gd name="T54" fmla="*/ 2147483647 w 252"/>
              <a:gd name="T55" fmla="*/ 2147483647 h 235"/>
              <a:gd name="T56" fmla="*/ 2147483647 w 252"/>
              <a:gd name="T57" fmla="*/ 2147483647 h 235"/>
              <a:gd name="T58" fmla="*/ 2147483647 w 252"/>
              <a:gd name="T59" fmla="*/ 2147483647 h 235"/>
              <a:gd name="T60" fmla="*/ 2147483647 w 252"/>
              <a:gd name="T61" fmla="*/ 2147483647 h 235"/>
              <a:gd name="T62" fmla="*/ 2147483647 w 252"/>
              <a:gd name="T63" fmla="*/ 2147483647 h 235"/>
              <a:gd name="T64" fmla="*/ 2147483647 w 252"/>
              <a:gd name="T65" fmla="*/ 2147483647 h 235"/>
              <a:gd name="T66" fmla="*/ 2147483647 w 252"/>
              <a:gd name="T67" fmla="*/ 2147483647 h 235"/>
              <a:gd name="T68" fmla="*/ 2147483647 w 252"/>
              <a:gd name="T69" fmla="*/ 2147483647 h 235"/>
              <a:gd name="T70" fmla="*/ 2147483647 w 252"/>
              <a:gd name="T71" fmla="*/ 2147483647 h 235"/>
              <a:gd name="T72" fmla="*/ 2147483647 w 252"/>
              <a:gd name="T73" fmla="*/ 2147483647 h 235"/>
              <a:gd name="T74" fmla="*/ 2147483647 w 252"/>
              <a:gd name="T75" fmla="*/ 2147483647 h 235"/>
              <a:gd name="T76" fmla="*/ 2147483647 w 252"/>
              <a:gd name="T77" fmla="*/ 2147483647 h 235"/>
              <a:gd name="T78" fmla="*/ 2147483647 w 252"/>
              <a:gd name="T79" fmla="*/ 0 h 235"/>
              <a:gd name="T80" fmla="*/ 2147483647 w 252"/>
              <a:gd name="T81" fmla="*/ 0 h 235"/>
              <a:gd name="T82" fmla="*/ 2147483647 w 252"/>
              <a:gd name="T83" fmla="*/ 0 h 235"/>
              <a:gd name="T84" fmla="*/ 2147483647 w 252"/>
              <a:gd name="T85" fmla="*/ 2147483647 h 235"/>
              <a:gd name="T86" fmla="*/ 2147483647 w 252"/>
              <a:gd name="T87" fmla="*/ 2147483647 h 235"/>
              <a:gd name="T88" fmla="*/ 0 w 252"/>
              <a:gd name="T89" fmla="*/ 2147483647 h 235"/>
              <a:gd name="T90" fmla="*/ 2147483647 w 252"/>
              <a:gd name="T91" fmla="*/ 2147483647 h 235"/>
              <a:gd name="T92" fmla="*/ 2147483647 w 252"/>
              <a:gd name="T93" fmla="*/ 2147483647 h 235"/>
              <a:gd name="T94" fmla="*/ 2147483647 w 252"/>
              <a:gd name="T95" fmla="*/ 2147483647 h 235"/>
              <a:gd name="T96" fmla="*/ 2147483647 w 252"/>
              <a:gd name="T97" fmla="*/ 2147483647 h 235"/>
              <a:gd name="T98" fmla="*/ 2147483647 w 252"/>
              <a:gd name="T99" fmla="*/ 2147483647 h 235"/>
              <a:gd name="T100" fmla="*/ 2147483647 w 252"/>
              <a:gd name="T101" fmla="*/ 2147483647 h 235"/>
              <a:gd name="T102" fmla="*/ 2147483647 w 252"/>
              <a:gd name="T103" fmla="*/ 2147483647 h 235"/>
              <a:gd name="T104" fmla="*/ 2147483647 w 252"/>
              <a:gd name="T105" fmla="*/ 2147483647 h 235"/>
              <a:gd name="T106" fmla="*/ 2147483647 w 252"/>
              <a:gd name="T107" fmla="*/ 2147483647 h 235"/>
              <a:gd name="T108" fmla="*/ 2147483647 w 252"/>
              <a:gd name="T109" fmla="*/ 2147483647 h 235"/>
              <a:gd name="T110" fmla="*/ 2147483647 w 252"/>
              <a:gd name="T111" fmla="*/ 2147483647 h 235"/>
              <a:gd name="T112" fmla="*/ 2147483647 w 252"/>
              <a:gd name="T113" fmla="*/ 2147483647 h 235"/>
              <a:gd name="T114" fmla="*/ 2147483647 w 252"/>
              <a:gd name="T115" fmla="*/ 2147483647 h 235"/>
              <a:gd name="T116" fmla="*/ 2147483647 w 252"/>
              <a:gd name="T117" fmla="*/ 2147483647 h 235"/>
              <a:gd name="T118" fmla="*/ 2147483647 w 252"/>
              <a:gd name="T119" fmla="*/ 2147483647 h 235"/>
              <a:gd name="T120" fmla="*/ 2147483647 w 252"/>
              <a:gd name="T121" fmla="*/ 2147483647 h 23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2"/>
              <a:gd name="T184" fmla="*/ 0 h 235"/>
              <a:gd name="T185" fmla="*/ 252 w 252"/>
              <a:gd name="T186" fmla="*/ 235 h 23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2" h="235">
                <a:moveTo>
                  <a:pt x="210" y="72"/>
                </a:moveTo>
                <a:lnTo>
                  <a:pt x="222" y="85"/>
                </a:lnTo>
                <a:lnTo>
                  <a:pt x="228" y="100"/>
                </a:lnTo>
                <a:lnTo>
                  <a:pt x="232" y="116"/>
                </a:lnTo>
                <a:lnTo>
                  <a:pt x="232" y="133"/>
                </a:lnTo>
                <a:lnTo>
                  <a:pt x="230" y="147"/>
                </a:lnTo>
                <a:lnTo>
                  <a:pt x="226" y="159"/>
                </a:lnTo>
                <a:lnTo>
                  <a:pt x="218" y="171"/>
                </a:lnTo>
                <a:lnTo>
                  <a:pt x="211" y="180"/>
                </a:lnTo>
                <a:lnTo>
                  <a:pt x="202" y="191"/>
                </a:lnTo>
                <a:lnTo>
                  <a:pt x="192" y="200"/>
                </a:lnTo>
                <a:lnTo>
                  <a:pt x="183" y="209"/>
                </a:lnTo>
                <a:lnTo>
                  <a:pt x="173" y="219"/>
                </a:lnTo>
                <a:lnTo>
                  <a:pt x="171" y="222"/>
                </a:lnTo>
                <a:lnTo>
                  <a:pt x="170" y="225"/>
                </a:lnTo>
                <a:lnTo>
                  <a:pt x="171" y="229"/>
                </a:lnTo>
                <a:lnTo>
                  <a:pt x="173" y="232"/>
                </a:lnTo>
                <a:lnTo>
                  <a:pt x="176" y="234"/>
                </a:lnTo>
                <a:lnTo>
                  <a:pt x="180" y="235"/>
                </a:lnTo>
                <a:lnTo>
                  <a:pt x="184" y="234"/>
                </a:lnTo>
                <a:lnTo>
                  <a:pt x="187" y="232"/>
                </a:lnTo>
                <a:lnTo>
                  <a:pt x="208" y="218"/>
                </a:lnTo>
                <a:lnTo>
                  <a:pt x="225" y="200"/>
                </a:lnTo>
                <a:lnTo>
                  <a:pt x="239" y="178"/>
                </a:lnTo>
                <a:lnTo>
                  <a:pt x="249" y="156"/>
                </a:lnTo>
                <a:lnTo>
                  <a:pt x="252" y="131"/>
                </a:lnTo>
                <a:lnTo>
                  <a:pt x="250" y="108"/>
                </a:lnTo>
                <a:lnTo>
                  <a:pt x="242" y="85"/>
                </a:lnTo>
                <a:lnTo>
                  <a:pt x="225" y="65"/>
                </a:lnTo>
                <a:lnTo>
                  <a:pt x="212" y="54"/>
                </a:lnTo>
                <a:lnTo>
                  <a:pt x="197" y="45"/>
                </a:lnTo>
                <a:lnTo>
                  <a:pt x="181" y="36"/>
                </a:lnTo>
                <a:lnTo>
                  <a:pt x="164" y="29"/>
                </a:lnTo>
                <a:lnTo>
                  <a:pt x="146" y="22"/>
                </a:lnTo>
                <a:lnTo>
                  <a:pt x="127" y="17"/>
                </a:lnTo>
                <a:lnTo>
                  <a:pt x="109" y="12"/>
                </a:lnTo>
                <a:lnTo>
                  <a:pt x="90" y="7"/>
                </a:lnTo>
                <a:lnTo>
                  <a:pt x="73" y="4"/>
                </a:lnTo>
                <a:lnTo>
                  <a:pt x="57" y="2"/>
                </a:lnTo>
                <a:lnTo>
                  <a:pt x="42" y="0"/>
                </a:lnTo>
                <a:lnTo>
                  <a:pt x="28" y="0"/>
                </a:lnTo>
                <a:lnTo>
                  <a:pt x="17" y="0"/>
                </a:lnTo>
                <a:lnTo>
                  <a:pt x="8" y="1"/>
                </a:lnTo>
                <a:lnTo>
                  <a:pt x="3" y="3"/>
                </a:lnTo>
                <a:lnTo>
                  <a:pt x="0" y="5"/>
                </a:lnTo>
                <a:lnTo>
                  <a:pt x="10" y="7"/>
                </a:lnTo>
                <a:lnTo>
                  <a:pt x="22" y="8"/>
                </a:lnTo>
                <a:lnTo>
                  <a:pt x="33" y="11"/>
                </a:lnTo>
                <a:lnTo>
                  <a:pt x="46" y="13"/>
                </a:lnTo>
                <a:lnTo>
                  <a:pt x="60" y="15"/>
                </a:lnTo>
                <a:lnTo>
                  <a:pt x="73" y="17"/>
                </a:lnTo>
                <a:lnTo>
                  <a:pt x="87" y="20"/>
                </a:lnTo>
                <a:lnTo>
                  <a:pt x="102" y="23"/>
                </a:lnTo>
                <a:lnTo>
                  <a:pt x="115" y="28"/>
                </a:lnTo>
                <a:lnTo>
                  <a:pt x="130" y="32"/>
                </a:lnTo>
                <a:lnTo>
                  <a:pt x="145" y="37"/>
                </a:lnTo>
                <a:lnTo>
                  <a:pt x="159" y="43"/>
                </a:lnTo>
                <a:lnTo>
                  <a:pt x="172" y="49"/>
                </a:lnTo>
                <a:lnTo>
                  <a:pt x="186" y="55"/>
                </a:lnTo>
                <a:lnTo>
                  <a:pt x="198" y="64"/>
                </a:lnTo>
                <a:lnTo>
                  <a:pt x="210" y="72"/>
                </a:lnTo>
                <a:close/>
              </a:path>
            </a:pathLst>
          </a:custGeom>
          <a:solidFill>
            <a:srgbClr val="000000"/>
          </a:solidFill>
          <a:ln w="9525">
            <a:solidFill>
              <a:srgbClr val="FF3300"/>
            </a:solidFill>
            <a:round/>
            <a:headEnd/>
            <a:tailEnd/>
          </a:ln>
        </p:spPr>
        <p:txBody>
          <a:bodyPr/>
          <a:lstStyle/>
          <a:p>
            <a:endParaRPr lang="en-US"/>
          </a:p>
        </p:txBody>
      </p:sp>
      <p:sp>
        <p:nvSpPr>
          <p:cNvPr id="38135" name="Freeform 596"/>
          <p:cNvSpPr>
            <a:spLocks/>
          </p:cNvSpPr>
          <p:nvPr/>
        </p:nvSpPr>
        <p:spPr bwMode="auto">
          <a:xfrm>
            <a:off x="6145213" y="1773238"/>
            <a:ext cx="26987" cy="58737"/>
          </a:xfrm>
          <a:custGeom>
            <a:avLst/>
            <a:gdLst>
              <a:gd name="T0" fmla="*/ 0 w 103"/>
              <a:gd name="T1" fmla="*/ 2147483647 h 220"/>
              <a:gd name="T2" fmla="*/ 0 w 103"/>
              <a:gd name="T3" fmla="*/ 2147483647 h 220"/>
              <a:gd name="T4" fmla="*/ 2147483647 w 103"/>
              <a:gd name="T5" fmla="*/ 2147483647 h 220"/>
              <a:gd name="T6" fmla="*/ 2147483647 w 103"/>
              <a:gd name="T7" fmla="*/ 2147483647 h 220"/>
              <a:gd name="T8" fmla="*/ 2147483647 w 103"/>
              <a:gd name="T9" fmla="*/ 2147483647 h 220"/>
              <a:gd name="T10" fmla="*/ 2147483647 w 103"/>
              <a:gd name="T11" fmla="*/ 2147483647 h 220"/>
              <a:gd name="T12" fmla="*/ 2147483647 w 103"/>
              <a:gd name="T13" fmla="*/ 2147483647 h 220"/>
              <a:gd name="T14" fmla="*/ 2147483647 w 103"/>
              <a:gd name="T15" fmla="*/ 2147483647 h 220"/>
              <a:gd name="T16" fmla="*/ 2147483647 w 103"/>
              <a:gd name="T17" fmla="*/ 2147483647 h 220"/>
              <a:gd name="T18" fmla="*/ 2147483647 w 103"/>
              <a:gd name="T19" fmla="*/ 2147483647 h 220"/>
              <a:gd name="T20" fmla="*/ 2147483647 w 103"/>
              <a:gd name="T21" fmla="*/ 2147483647 h 220"/>
              <a:gd name="T22" fmla="*/ 2147483647 w 103"/>
              <a:gd name="T23" fmla="*/ 2147483647 h 220"/>
              <a:gd name="T24" fmla="*/ 2147483647 w 103"/>
              <a:gd name="T25" fmla="*/ 2147483647 h 220"/>
              <a:gd name="T26" fmla="*/ 2147483647 w 103"/>
              <a:gd name="T27" fmla="*/ 2147483647 h 220"/>
              <a:gd name="T28" fmla="*/ 2147483647 w 103"/>
              <a:gd name="T29" fmla="*/ 2147483647 h 220"/>
              <a:gd name="T30" fmla="*/ 2147483647 w 103"/>
              <a:gd name="T31" fmla="*/ 2147483647 h 220"/>
              <a:gd name="T32" fmla="*/ 2147483647 w 103"/>
              <a:gd name="T33" fmla="*/ 2147483647 h 220"/>
              <a:gd name="T34" fmla="*/ 2147483647 w 103"/>
              <a:gd name="T35" fmla="*/ 2147483647 h 220"/>
              <a:gd name="T36" fmla="*/ 2147483647 w 103"/>
              <a:gd name="T37" fmla="*/ 2147483647 h 220"/>
              <a:gd name="T38" fmla="*/ 2147483647 w 103"/>
              <a:gd name="T39" fmla="*/ 2147483647 h 220"/>
              <a:gd name="T40" fmla="*/ 2147483647 w 103"/>
              <a:gd name="T41" fmla="*/ 2147483647 h 220"/>
              <a:gd name="T42" fmla="*/ 2147483647 w 103"/>
              <a:gd name="T43" fmla="*/ 2147483647 h 220"/>
              <a:gd name="T44" fmla="*/ 2147483647 w 103"/>
              <a:gd name="T45" fmla="*/ 2147483647 h 220"/>
              <a:gd name="T46" fmla="*/ 2147483647 w 103"/>
              <a:gd name="T47" fmla="*/ 2147483647 h 220"/>
              <a:gd name="T48" fmla="*/ 2147483647 w 103"/>
              <a:gd name="T49" fmla="*/ 2147483647 h 220"/>
              <a:gd name="T50" fmla="*/ 2147483647 w 103"/>
              <a:gd name="T51" fmla="*/ 2147483647 h 220"/>
              <a:gd name="T52" fmla="*/ 2147483647 w 103"/>
              <a:gd name="T53" fmla="*/ 2147483647 h 220"/>
              <a:gd name="T54" fmla="*/ 2147483647 w 103"/>
              <a:gd name="T55" fmla="*/ 2147483647 h 220"/>
              <a:gd name="T56" fmla="*/ 2147483647 w 103"/>
              <a:gd name="T57" fmla="*/ 2147483647 h 220"/>
              <a:gd name="T58" fmla="*/ 2147483647 w 103"/>
              <a:gd name="T59" fmla="*/ 2147483647 h 220"/>
              <a:gd name="T60" fmla="*/ 2147483647 w 103"/>
              <a:gd name="T61" fmla="*/ 2147483647 h 220"/>
              <a:gd name="T62" fmla="*/ 2147483647 w 103"/>
              <a:gd name="T63" fmla="*/ 2147483647 h 220"/>
              <a:gd name="T64" fmla="*/ 2147483647 w 103"/>
              <a:gd name="T65" fmla="*/ 0 h 220"/>
              <a:gd name="T66" fmla="*/ 2147483647 w 103"/>
              <a:gd name="T67" fmla="*/ 2147483647 h 220"/>
              <a:gd name="T68" fmla="*/ 2147483647 w 103"/>
              <a:gd name="T69" fmla="*/ 2147483647 h 220"/>
              <a:gd name="T70" fmla="*/ 2147483647 w 103"/>
              <a:gd name="T71" fmla="*/ 2147483647 h 220"/>
              <a:gd name="T72" fmla="*/ 2147483647 w 103"/>
              <a:gd name="T73" fmla="*/ 2147483647 h 220"/>
              <a:gd name="T74" fmla="*/ 2147483647 w 103"/>
              <a:gd name="T75" fmla="*/ 2147483647 h 220"/>
              <a:gd name="T76" fmla="*/ 2147483647 w 103"/>
              <a:gd name="T77" fmla="*/ 2147483647 h 220"/>
              <a:gd name="T78" fmla="*/ 2147483647 w 103"/>
              <a:gd name="T79" fmla="*/ 2147483647 h 220"/>
              <a:gd name="T80" fmla="*/ 0 w 103"/>
              <a:gd name="T81" fmla="*/ 2147483647 h 2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
              <a:gd name="T124" fmla="*/ 0 h 220"/>
              <a:gd name="T125" fmla="*/ 103 w 103"/>
              <a:gd name="T126" fmla="*/ 220 h 2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 h="220">
                <a:moveTo>
                  <a:pt x="0" y="120"/>
                </a:moveTo>
                <a:lnTo>
                  <a:pt x="0" y="138"/>
                </a:lnTo>
                <a:lnTo>
                  <a:pt x="4" y="155"/>
                </a:lnTo>
                <a:lnTo>
                  <a:pt x="12" y="171"/>
                </a:lnTo>
                <a:lnTo>
                  <a:pt x="22" y="185"/>
                </a:lnTo>
                <a:lnTo>
                  <a:pt x="35" y="197"/>
                </a:lnTo>
                <a:lnTo>
                  <a:pt x="50" y="207"/>
                </a:lnTo>
                <a:lnTo>
                  <a:pt x="66" y="215"/>
                </a:lnTo>
                <a:lnTo>
                  <a:pt x="83" y="219"/>
                </a:lnTo>
                <a:lnTo>
                  <a:pt x="89" y="220"/>
                </a:lnTo>
                <a:lnTo>
                  <a:pt x="94" y="218"/>
                </a:lnTo>
                <a:lnTo>
                  <a:pt x="98" y="215"/>
                </a:lnTo>
                <a:lnTo>
                  <a:pt x="100" y="211"/>
                </a:lnTo>
                <a:lnTo>
                  <a:pt x="100" y="205"/>
                </a:lnTo>
                <a:lnTo>
                  <a:pt x="99" y="200"/>
                </a:lnTo>
                <a:lnTo>
                  <a:pt x="96" y="196"/>
                </a:lnTo>
                <a:lnTo>
                  <a:pt x="91" y="193"/>
                </a:lnTo>
                <a:lnTo>
                  <a:pt x="74" y="187"/>
                </a:lnTo>
                <a:lnTo>
                  <a:pt x="58" y="178"/>
                </a:lnTo>
                <a:lnTo>
                  <a:pt x="45" y="167"/>
                </a:lnTo>
                <a:lnTo>
                  <a:pt x="36" y="154"/>
                </a:lnTo>
                <a:lnTo>
                  <a:pt x="30" y="138"/>
                </a:lnTo>
                <a:lnTo>
                  <a:pt x="27" y="121"/>
                </a:lnTo>
                <a:lnTo>
                  <a:pt x="27" y="103"/>
                </a:lnTo>
                <a:lnTo>
                  <a:pt x="32" y="83"/>
                </a:lnTo>
                <a:lnTo>
                  <a:pt x="39" y="69"/>
                </a:lnTo>
                <a:lnTo>
                  <a:pt x="51" y="56"/>
                </a:lnTo>
                <a:lnTo>
                  <a:pt x="63" y="43"/>
                </a:lnTo>
                <a:lnTo>
                  <a:pt x="77" y="31"/>
                </a:lnTo>
                <a:lnTo>
                  <a:pt x="89" y="21"/>
                </a:lnTo>
                <a:lnTo>
                  <a:pt x="98" y="12"/>
                </a:lnTo>
                <a:lnTo>
                  <a:pt x="103" y="5"/>
                </a:lnTo>
                <a:lnTo>
                  <a:pt x="103" y="0"/>
                </a:lnTo>
                <a:lnTo>
                  <a:pt x="92" y="4"/>
                </a:lnTo>
                <a:lnTo>
                  <a:pt x="77" y="12"/>
                </a:lnTo>
                <a:lnTo>
                  <a:pt x="61" y="25"/>
                </a:lnTo>
                <a:lnTo>
                  <a:pt x="44" y="40"/>
                </a:lnTo>
                <a:lnTo>
                  <a:pt x="29" y="57"/>
                </a:lnTo>
                <a:lnTo>
                  <a:pt x="16" y="77"/>
                </a:lnTo>
                <a:lnTo>
                  <a:pt x="6" y="98"/>
                </a:lnTo>
                <a:lnTo>
                  <a:pt x="0" y="120"/>
                </a:lnTo>
                <a:close/>
              </a:path>
            </a:pathLst>
          </a:custGeom>
          <a:solidFill>
            <a:srgbClr val="000000"/>
          </a:solidFill>
          <a:ln w="9525">
            <a:solidFill>
              <a:srgbClr val="FF3300"/>
            </a:solidFill>
            <a:round/>
            <a:headEnd/>
            <a:tailEnd/>
          </a:ln>
        </p:spPr>
        <p:txBody>
          <a:bodyPr/>
          <a:lstStyle/>
          <a:p>
            <a:endParaRPr lang="en-US"/>
          </a:p>
        </p:txBody>
      </p:sp>
      <p:sp>
        <p:nvSpPr>
          <p:cNvPr id="38136" name="Freeform 597"/>
          <p:cNvSpPr>
            <a:spLocks/>
          </p:cNvSpPr>
          <p:nvPr/>
        </p:nvSpPr>
        <p:spPr bwMode="auto">
          <a:xfrm>
            <a:off x="6324600" y="1736725"/>
            <a:ext cx="57150" cy="74613"/>
          </a:xfrm>
          <a:custGeom>
            <a:avLst/>
            <a:gdLst>
              <a:gd name="T0" fmla="*/ 2147483647 w 220"/>
              <a:gd name="T1" fmla="*/ 2147483647 h 288"/>
              <a:gd name="T2" fmla="*/ 2147483647 w 220"/>
              <a:gd name="T3" fmla="*/ 2147483647 h 288"/>
              <a:gd name="T4" fmla="*/ 2147483647 w 220"/>
              <a:gd name="T5" fmla="*/ 2147483647 h 288"/>
              <a:gd name="T6" fmla="*/ 2147483647 w 220"/>
              <a:gd name="T7" fmla="*/ 2147483647 h 288"/>
              <a:gd name="T8" fmla="*/ 2147483647 w 220"/>
              <a:gd name="T9" fmla="*/ 2147483647 h 288"/>
              <a:gd name="T10" fmla="*/ 2147483647 w 220"/>
              <a:gd name="T11" fmla="*/ 2147483647 h 288"/>
              <a:gd name="T12" fmla="*/ 2147483647 w 220"/>
              <a:gd name="T13" fmla="*/ 2147483647 h 288"/>
              <a:gd name="T14" fmla="*/ 2147483647 w 220"/>
              <a:gd name="T15" fmla="*/ 2147483647 h 288"/>
              <a:gd name="T16" fmla="*/ 2147483647 w 220"/>
              <a:gd name="T17" fmla="*/ 2147483647 h 288"/>
              <a:gd name="T18" fmla="*/ 2147483647 w 220"/>
              <a:gd name="T19" fmla="*/ 2147483647 h 288"/>
              <a:gd name="T20" fmla="*/ 2147483647 w 220"/>
              <a:gd name="T21" fmla="*/ 2147483647 h 288"/>
              <a:gd name="T22" fmla="*/ 2147483647 w 220"/>
              <a:gd name="T23" fmla="*/ 2147483647 h 288"/>
              <a:gd name="T24" fmla="*/ 2147483647 w 220"/>
              <a:gd name="T25" fmla="*/ 2147483647 h 288"/>
              <a:gd name="T26" fmla="*/ 2147483647 w 220"/>
              <a:gd name="T27" fmla="*/ 2147483647 h 288"/>
              <a:gd name="T28" fmla="*/ 2147483647 w 220"/>
              <a:gd name="T29" fmla="*/ 2147483647 h 288"/>
              <a:gd name="T30" fmla="*/ 2147483647 w 220"/>
              <a:gd name="T31" fmla="*/ 2147483647 h 288"/>
              <a:gd name="T32" fmla="*/ 2147483647 w 220"/>
              <a:gd name="T33" fmla="*/ 2147483647 h 288"/>
              <a:gd name="T34" fmla="*/ 2147483647 w 220"/>
              <a:gd name="T35" fmla="*/ 2147483647 h 288"/>
              <a:gd name="T36" fmla="*/ 2147483647 w 220"/>
              <a:gd name="T37" fmla="*/ 2147483647 h 288"/>
              <a:gd name="T38" fmla="*/ 2147483647 w 220"/>
              <a:gd name="T39" fmla="*/ 2147483647 h 288"/>
              <a:gd name="T40" fmla="*/ 2147483647 w 220"/>
              <a:gd name="T41" fmla="*/ 2147483647 h 288"/>
              <a:gd name="T42" fmla="*/ 2147483647 w 220"/>
              <a:gd name="T43" fmla="*/ 2147483647 h 288"/>
              <a:gd name="T44" fmla="*/ 2147483647 w 220"/>
              <a:gd name="T45" fmla="*/ 2147483647 h 288"/>
              <a:gd name="T46" fmla="*/ 2147483647 w 220"/>
              <a:gd name="T47" fmla="*/ 2147483647 h 288"/>
              <a:gd name="T48" fmla="*/ 2147483647 w 220"/>
              <a:gd name="T49" fmla="*/ 2147483647 h 288"/>
              <a:gd name="T50" fmla="*/ 2147483647 w 220"/>
              <a:gd name="T51" fmla="*/ 2147483647 h 288"/>
              <a:gd name="T52" fmla="*/ 2147483647 w 220"/>
              <a:gd name="T53" fmla="*/ 2147483647 h 288"/>
              <a:gd name="T54" fmla="*/ 2147483647 w 220"/>
              <a:gd name="T55" fmla="*/ 2147483647 h 288"/>
              <a:gd name="T56" fmla="*/ 2147483647 w 220"/>
              <a:gd name="T57" fmla="*/ 2147483647 h 288"/>
              <a:gd name="T58" fmla="*/ 2147483647 w 220"/>
              <a:gd name="T59" fmla="*/ 0 h 288"/>
              <a:gd name="T60" fmla="*/ 2147483647 w 220"/>
              <a:gd name="T61" fmla="*/ 2147483647 h 288"/>
              <a:gd name="T62" fmla="*/ 2147483647 w 220"/>
              <a:gd name="T63" fmla="*/ 2147483647 h 288"/>
              <a:gd name="T64" fmla="*/ 2147483647 w 220"/>
              <a:gd name="T65" fmla="*/ 2147483647 h 288"/>
              <a:gd name="T66" fmla="*/ 2147483647 w 220"/>
              <a:gd name="T67" fmla="*/ 2147483647 h 288"/>
              <a:gd name="T68" fmla="*/ 2147483647 w 220"/>
              <a:gd name="T69" fmla="*/ 2147483647 h 288"/>
              <a:gd name="T70" fmla="*/ 2147483647 w 220"/>
              <a:gd name="T71" fmla="*/ 2147483647 h 288"/>
              <a:gd name="T72" fmla="*/ 2147483647 w 220"/>
              <a:gd name="T73" fmla="*/ 2147483647 h 288"/>
              <a:gd name="T74" fmla="*/ 2147483647 w 220"/>
              <a:gd name="T75" fmla="*/ 2147483647 h 2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0"/>
              <a:gd name="T115" fmla="*/ 0 h 288"/>
              <a:gd name="T116" fmla="*/ 220 w 220"/>
              <a:gd name="T117" fmla="*/ 288 h 2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0" h="288">
                <a:moveTo>
                  <a:pt x="179" y="108"/>
                </a:moveTo>
                <a:lnTo>
                  <a:pt x="186" y="115"/>
                </a:lnTo>
                <a:lnTo>
                  <a:pt x="191" y="124"/>
                </a:lnTo>
                <a:lnTo>
                  <a:pt x="196" y="133"/>
                </a:lnTo>
                <a:lnTo>
                  <a:pt x="200" y="143"/>
                </a:lnTo>
                <a:lnTo>
                  <a:pt x="202" y="153"/>
                </a:lnTo>
                <a:lnTo>
                  <a:pt x="201" y="163"/>
                </a:lnTo>
                <a:lnTo>
                  <a:pt x="199" y="174"/>
                </a:lnTo>
                <a:lnTo>
                  <a:pt x="193" y="184"/>
                </a:lnTo>
                <a:lnTo>
                  <a:pt x="186" y="194"/>
                </a:lnTo>
                <a:lnTo>
                  <a:pt x="178" y="204"/>
                </a:lnTo>
                <a:lnTo>
                  <a:pt x="168" y="213"/>
                </a:lnTo>
                <a:lnTo>
                  <a:pt x="159" y="221"/>
                </a:lnTo>
                <a:lnTo>
                  <a:pt x="148" y="229"/>
                </a:lnTo>
                <a:lnTo>
                  <a:pt x="138" y="237"/>
                </a:lnTo>
                <a:lnTo>
                  <a:pt x="127" y="246"/>
                </a:lnTo>
                <a:lnTo>
                  <a:pt x="118" y="255"/>
                </a:lnTo>
                <a:lnTo>
                  <a:pt x="115" y="258"/>
                </a:lnTo>
                <a:lnTo>
                  <a:pt x="112" y="263"/>
                </a:lnTo>
                <a:lnTo>
                  <a:pt x="110" y="267"/>
                </a:lnTo>
                <a:lnTo>
                  <a:pt x="108" y="271"/>
                </a:lnTo>
                <a:lnTo>
                  <a:pt x="107" y="276"/>
                </a:lnTo>
                <a:lnTo>
                  <a:pt x="107" y="280"/>
                </a:lnTo>
                <a:lnTo>
                  <a:pt x="109" y="284"/>
                </a:lnTo>
                <a:lnTo>
                  <a:pt x="112" y="287"/>
                </a:lnTo>
                <a:lnTo>
                  <a:pt x="117" y="288"/>
                </a:lnTo>
                <a:lnTo>
                  <a:pt x="121" y="288"/>
                </a:lnTo>
                <a:lnTo>
                  <a:pt x="124" y="287"/>
                </a:lnTo>
                <a:lnTo>
                  <a:pt x="127" y="284"/>
                </a:lnTo>
                <a:lnTo>
                  <a:pt x="138" y="271"/>
                </a:lnTo>
                <a:lnTo>
                  <a:pt x="149" y="261"/>
                </a:lnTo>
                <a:lnTo>
                  <a:pt x="161" y="250"/>
                </a:lnTo>
                <a:lnTo>
                  <a:pt x="173" y="239"/>
                </a:lnTo>
                <a:lnTo>
                  <a:pt x="185" y="229"/>
                </a:lnTo>
                <a:lnTo>
                  <a:pt x="196" y="217"/>
                </a:lnTo>
                <a:lnTo>
                  <a:pt x="206" y="204"/>
                </a:lnTo>
                <a:lnTo>
                  <a:pt x="213" y="190"/>
                </a:lnTo>
                <a:lnTo>
                  <a:pt x="219" y="173"/>
                </a:lnTo>
                <a:lnTo>
                  <a:pt x="220" y="157"/>
                </a:lnTo>
                <a:lnTo>
                  <a:pt x="218" y="141"/>
                </a:lnTo>
                <a:lnTo>
                  <a:pt x="212" y="125"/>
                </a:lnTo>
                <a:lnTo>
                  <a:pt x="204" y="111"/>
                </a:lnTo>
                <a:lnTo>
                  <a:pt x="194" y="97"/>
                </a:lnTo>
                <a:lnTo>
                  <a:pt x="182" y="86"/>
                </a:lnTo>
                <a:lnTo>
                  <a:pt x="168" y="77"/>
                </a:lnTo>
                <a:lnTo>
                  <a:pt x="158" y="70"/>
                </a:lnTo>
                <a:lnTo>
                  <a:pt x="146" y="64"/>
                </a:lnTo>
                <a:lnTo>
                  <a:pt x="134" y="56"/>
                </a:lnTo>
                <a:lnTo>
                  <a:pt x="122" y="50"/>
                </a:lnTo>
                <a:lnTo>
                  <a:pt x="109" y="43"/>
                </a:lnTo>
                <a:lnTo>
                  <a:pt x="96" y="36"/>
                </a:lnTo>
                <a:lnTo>
                  <a:pt x="83" y="29"/>
                </a:lnTo>
                <a:lnTo>
                  <a:pt x="70" y="22"/>
                </a:lnTo>
                <a:lnTo>
                  <a:pt x="59" y="17"/>
                </a:lnTo>
                <a:lnTo>
                  <a:pt x="47" y="12"/>
                </a:lnTo>
                <a:lnTo>
                  <a:pt x="36" y="7"/>
                </a:lnTo>
                <a:lnTo>
                  <a:pt x="26" y="4"/>
                </a:lnTo>
                <a:lnTo>
                  <a:pt x="18" y="1"/>
                </a:lnTo>
                <a:lnTo>
                  <a:pt x="10" y="0"/>
                </a:lnTo>
                <a:lnTo>
                  <a:pt x="4" y="0"/>
                </a:lnTo>
                <a:lnTo>
                  <a:pt x="0" y="2"/>
                </a:lnTo>
                <a:lnTo>
                  <a:pt x="9" y="7"/>
                </a:lnTo>
                <a:lnTo>
                  <a:pt x="20" y="13"/>
                </a:lnTo>
                <a:lnTo>
                  <a:pt x="31" y="18"/>
                </a:lnTo>
                <a:lnTo>
                  <a:pt x="42" y="23"/>
                </a:lnTo>
                <a:lnTo>
                  <a:pt x="54" y="29"/>
                </a:lnTo>
                <a:lnTo>
                  <a:pt x="65" y="34"/>
                </a:lnTo>
                <a:lnTo>
                  <a:pt x="77" y="40"/>
                </a:lnTo>
                <a:lnTo>
                  <a:pt x="88" y="47"/>
                </a:lnTo>
                <a:lnTo>
                  <a:pt x="101" y="53"/>
                </a:lnTo>
                <a:lnTo>
                  <a:pt x="112" y="60"/>
                </a:lnTo>
                <a:lnTo>
                  <a:pt x="124" y="66"/>
                </a:lnTo>
                <a:lnTo>
                  <a:pt x="136" y="74"/>
                </a:lnTo>
                <a:lnTo>
                  <a:pt x="147" y="82"/>
                </a:lnTo>
                <a:lnTo>
                  <a:pt x="158" y="90"/>
                </a:lnTo>
                <a:lnTo>
                  <a:pt x="168" y="98"/>
                </a:lnTo>
                <a:lnTo>
                  <a:pt x="179" y="108"/>
                </a:lnTo>
                <a:close/>
              </a:path>
            </a:pathLst>
          </a:custGeom>
          <a:solidFill>
            <a:srgbClr val="000000"/>
          </a:solidFill>
          <a:ln w="9525">
            <a:solidFill>
              <a:srgbClr val="FF3300"/>
            </a:solidFill>
            <a:round/>
            <a:headEnd/>
            <a:tailEnd/>
          </a:ln>
        </p:spPr>
        <p:txBody>
          <a:bodyPr/>
          <a:lstStyle/>
          <a:p>
            <a:endParaRPr lang="en-US"/>
          </a:p>
        </p:txBody>
      </p:sp>
      <p:sp>
        <p:nvSpPr>
          <p:cNvPr id="38137" name="Freeform 598"/>
          <p:cNvSpPr>
            <a:spLocks/>
          </p:cNvSpPr>
          <p:nvPr/>
        </p:nvSpPr>
        <p:spPr bwMode="auto">
          <a:xfrm>
            <a:off x="6270625" y="1852613"/>
            <a:ext cx="214313" cy="130175"/>
          </a:xfrm>
          <a:custGeom>
            <a:avLst/>
            <a:gdLst>
              <a:gd name="T0" fmla="*/ 2147483647 w 1070"/>
              <a:gd name="T1" fmla="*/ 0 h 844"/>
              <a:gd name="T2" fmla="*/ 2147483647 w 1070"/>
              <a:gd name="T3" fmla="*/ 2147483647 h 844"/>
              <a:gd name="T4" fmla="*/ 2147483647 w 1070"/>
              <a:gd name="T5" fmla="*/ 2147483647 h 844"/>
              <a:gd name="T6" fmla="*/ 0 w 1070"/>
              <a:gd name="T7" fmla="*/ 2147483647 h 844"/>
              <a:gd name="T8" fmla="*/ 2147483647 w 1070"/>
              <a:gd name="T9" fmla="*/ 0 h 844"/>
              <a:gd name="T10" fmla="*/ 0 60000 65536"/>
              <a:gd name="T11" fmla="*/ 0 60000 65536"/>
              <a:gd name="T12" fmla="*/ 0 60000 65536"/>
              <a:gd name="T13" fmla="*/ 0 60000 65536"/>
              <a:gd name="T14" fmla="*/ 0 60000 65536"/>
              <a:gd name="T15" fmla="*/ 0 w 1070"/>
              <a:gd name="T16" fmla="*/ 0 h 844"/>
              <a:gd name="T17" fmla="*/ 1070 w 1070"/>
              <a:gd name="T18" fmla="*/ 844 h 844"/>
            </a:gdLst>
            <a:ahLst/>
            <a:cxnLst>
              <a:cxn ang="T10">
                <a:pos x="T0" y="T1"/>
              </a:cxn>
              <a:cxn ang="T11">
                <a:pos x="T2" y="T3"/>
              </a:cxn>
              <a:cxn ang="T12">
                <a:pos x="T4" y="T5"/>
              </a:cxn>
              <a:cxn ang="T13">
                <a:pos x="T6" y="T7"/>
              </a:cxn>
              <a:cxn ang="T14">
                <a:pos x="T8" y="T9"/>
              </a:cxn>
            </a:cxnLst>
            <a:rect l="T15" t="T16" r="T17" b="T18"/>
            <a:pathLst>
              <a:path w="1070" h="844">
                <a:moveTo>
                  <a:pt x="141" y="0"/>
                </a:moveTo>
                <a:lnTo>
                  <a:pt x="1070" y="194"/>
                </a:lnTo>
                <a:lnTo>
                  <a:pt x="919" y="844"/>
                </a:lnTo>
                <a:lnTo>
                  <a:pt x="0" y="624"/>
                </a:lnTo>
                <a:lnTo>
                  <a:pt x="141"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38" name="Freeform 599"/>
          <p:cNvSpPr>
            <a:spLocks/>
          </p:cNvSpPr>
          <p:nvPr/>
        </p:nvSpPr>
        <p:spPr bwMode="auto">
          <a:xfrm>
            <a:off x="6288088" y="1855788"/>
            <a:ext cx="165100" cy="52387"/>
          </a:xfrm>
          <a:custGeom>
            <a:avLst/>
            <a:gdLst>
              <a:gd name="T0" fmla="*/ 2147483647 w 819"/>
              <a:gd name="T1" fmla="*/ 0 h 333"/>
              <a:gd name="T2" fmla="*/ 2147483647 w 819"/>
              <a:gd name="T3" fmla="*/ 2147483647 h 333"/>
              <a:gd name="T4" fmla="*/ 2147483647 w 819"/>
              <a:gd name="T5" fmla="*/ 2147483647 h 333"/>
              <a:gd name="T6" fmla="*/ 0 w 819"/>
              <a:gd name="T7" fmla="*/ 2147483647 h 333"/>
              <a:gd name="T8" fmla="*/ 2147483647 w 819"/>
              <a:gd name="T9" fmla="*/ 0 h 333"/>
              <a:gd name="T10" fmla="*/ 0 60000 65536"/>
              <a:gd name="T11" fmla="*/ 0 60000 65536"/>
              <a:gd name="T12" fmla="*/ 0 60000 65536"/>
              <a:gd name="T13" fmla="*/ 0 60000 65536"/>
              <a:gd name="T14" fmla="*/ 0 60000 65536"/>
              <a:gd name="T15" fmla="*/ 0 w 819"/>
              <a:gd name="T16" fmla="*/ 0 h 333"/>
              <a:gd name="T17" fmla="*/ 819 w 819"/>
              <a:gd name="T18" fmla="*/ 333 h 333"/>
            </a:gdLst>
            <a:ahLst/>
            <a:cxnLst>
              <a:cxn ang="T10">
                <a:pos x="T0" y="T1"/>
              </a:cxn>
              <a:cxn ang="T11">
                <a:pos x="T2" y="T3"/>
              </a:cxn>
              <a:cxn ang="T12">
                <a:pos x="T4" y="T5"/>
              </a:cxn>
              <a:cxn ang="T13">
                <a:pos x="T6" y="T7"/>
              </a:cxn>
              <a:cxn ang="T14">
                <a:pos x="T8" y="T9"/>
              </a:cxn>
            </a:cxnLst>
            <a:rect l="T15" t="T16" r="T17" b="T18"/>
            <a:pathLst>
              <a:path w="819" h="333">
                <a:moveTo>
                  <a:pt x="97" y="0"/>
                </a:moveTo>
                <a:lnTo>
                  <a:pt x="819" y="139"/>
                </a:lnTo>
                <a:lnTo>
                  <a:pt x="172" y="98"/>
                </a:lnTo>
                <a:lnTo>
                  <a:pt x="0" y="333"/>
                </a:lnTo>
                <a:lnTo>
                  <a:pt x="97"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39" name="Freeform 600"/>
          <p:cNvSpPr>
            <a:spLocks/>
          </p:cNvSpPr>
          <p:nvPr/>
        </p:nvSpPr>
        <p:spPr bwMode="auto">
          <a:xfrm>
            <a:off x="6248400" y="2009775"/>
            <a:ext cx="217488" cy="47625"/>
          </a:xfrm>
          <a:custGeom>
            <a:avLst/>
            <a:gdLst>
              <a:gd name="T0" fmla="*/ 2147483647 w 1083"/>
              <a:gd name="T1" fmla="*/ 0 h 306"/>
              <a:gd name="T2" fmla="*/ 2147483647 w 1083"/>
              <a:gd name="T3" fmla="*/ 2147483647 h 306"/>
              <a:gd name="T4" fmla="*/ 2147483647 w 1083"/>
              <a:gd name="T5" fmla="*/ 2147483647 h 306"/>
              <a:gd name="T6" fmla="*/ 0 w 1083"/>
              <a:gd name="T7" fmla="*/ 2147483647 h 306"/>
              <a:gd name="T8" fmla="*/ 2147483647 w 1083"/>
              <a:gd name="T9" fmla="*/ 0 h 306"/>
              <a:gd name="T10" fmla="*/ 0 60000 65536"/>
              <a:gd name="T11" fmla="*/ 0 60000 65536"/>
              <a:gd name="T12" fmla="*/ 0 60000 65536"/>
              <a:gd name="T13" fmla="*/ 0 60000 65536"/>
              <a:gd name="T14" fmla="*/ 0 60000 65536"/>
              <a:gd name="T15" fmla="*/ 0 w 1083"/>
              <a:gd name="T16" fmla="*/ 0 h 306"/>
              <a:gd name="T17" fmla="*/ 1083 w 1083"/>
              <a:gd name="T18" fmla="*/ 306 h 306"/>
            </a:gdLst>
            <a:ahLst/>
            <a:cxnLst>
              <a:cxn ang="T10">
                <a:pos x="T0" y="T1"/>
              </a:cxn>
              <a:cxn ang="T11">
                <a:pos x="T2" y="T3"/>
              </a:cxn>
              <a:cxn ang="T12">
                <a:pos x="T4" y="T5"/>
              </a:cxn>
              <a:cxn ang="T13">
                <a:pos x="T6" y="T7"/>
              </a:cxn>
              <a:cxn ang="T14">
                <a:pos x="T8" y="T9"/>
              </a:cxn>
            </a:cxnLst>
            <a:rect l="T15" t="T16" r="T17" b="T18"/>
            <a:pathLst>
              <a:path w="1083" h="306">
                <a:moveTo>
                  <a:pt x="34" y="0"/>
                </a:moveTo>
                <a:lnTo>
                  <a:pt x="1083" y="261"/>
                </a:lnTo>
                <a:lnTo>
                  <a:pt x="1055" y="306"/>
                </a:lnTo>
                <a:lnTo>
                  <a:pt x="0" y="28"/>
                </a:lnTo>
                <a:lnTo>
                  <a:pt x="34" y="0"/>
                </a:ln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40" name="Freeform 601"/>
          <p:cNvSpPr>
            <a:spLocks/>
          </p:cNvSpPr>
          <p:nvPr/>
        </p:nvSpPr>
        <p:spPr bwMode="auto">
          <a:xfrm>
            <a:off x="6227763" y="2024063"/>
            <a:ext cx="219075" cy="47625"/>
          </a:xfrm>
          <a:custGeom>
            <a:avLst/>
            <a:gdLst>
              <a:gd name="T0" fmla="*/ 2147483647 w 1088"/>
              <a:gd name="T1" fmla="*/ 0 h 311"/>
              <a:gd name="T2" fmla="*/ 2147483647 w 1088"/>
              <a:gd name="T3" fmla="*/ 2147483647 h 311"/>
              <a:gd name="T4" fmla="*/ 2147483647 w 1088"/>
              <a:gd name="T5" fmla="*/ 2147483647 h 311"/>
              <a:gd name="T6" fmla="*/ 0 w 1088"/>
              <a:gd name="T7" fmla="*/ 2147483647 h 311"/>
              <a:gd name="T8" fmla="*/ 2147483647 w 1088"/>
              <a:gd name="T9" fmla="*/ 0 h 311"/>
              <a:gd name="T10" fmla="*/ 0 60000 65536"/>
              <a:gd name="T11" fmla="*/ 0 60000 65536"/>
              <a:gd name="T12" fmla="*/ 0 60000 65536"/>
              <a:gd name="T13" fmla="*/ 0 60000 65536"/>
              <a:gd name="T14" fmla="*/ 0 60000 65536"/>
              <a:gd name="T15" fmla="*/ 0 w 1088"/>
              <a:gd name="T16" fmla="*/ 0 h 311"/>
              <a:gd name="T17" fmla="*/ 1088 w 1088"/>
              <a:gd name="T18" fmla="*/ 311 h 311"/>
            </a:gdLst>
            <a:ahLst/>
            <a:cxnLst>
              <a:cxn ang="T10">
                <a:pos x="T0" y="T1"/>
              </a:cxn>
              <a:cxn ang="T11">
                <a:pos x="T2" y="T3"/>
              </a:cxn>
              <a:cxn ang="T12">
                <a:pos x="T4" y="T5"/>
              </a:cxn>
              <a:cxn ang="T13">
                <a:pos x="T6" y="T7"/>
              </a:cxn>
              <a:cxn ang="T14">
                <a:pos x="T8" y="T9"/>
              </a:cxn>
            </a:cxnLst>
            <a:rect l="T15" t="T16" r="T17" b="T18"/>
            <a:pathLst>
              <a:path w="1088" h="311">
                <a:moveTo>
                  <a:pt x="39" y="0"/>
                </a:moveTo>
                <a:lnTo>
                  <a:pt x="1088" y="260"/>
                </a:lnTo>
                <a:lnTo>
                  <a:pt x="1055" y="311"/>
                </a:lnTo>
                <a:lnTo>
                  <a:pt x="0" y="34"/>
                </a:lnTo>
                <a:lnTo>
                  <a:pt x="39" y="0"/>
                </a:ln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41" name="Freeform 602"/>
          <p:cNvSpPr>
            <a:spLocks/>
          </p:cNvSpPr>
          <p:nvPr/>
        </p:nvSpPr>
        <p:spPr bwMode="auto">
          <a:xfrm>
            <a:off x="6262688" y="2068513"/>
            <a:ext cx="31750" cy="11112"/>
          </a:xfrm>
          <a:custGeom>
            <a:avLst/>
            <a:gdLst>
              <a:gd name="T0" fmla="*/ 2147483647 w 164"/>
              <a:gd name="T1" fmla="*/ 2147483647 h 72"/>
              <a:gd name="T2" fmla="*/ 2147483647 w 164"/>
              <a:gd name="T3" fmla="*/ 2147483647 h 72"/>
              <a:gd name="T4" fmla="*/ 2147483647 w 164"/>
              <a:gd name="T5" fmla="*/ 0 h 72"/>
              <a:gd name="T6" fmla="*/ 2147483647 w 164"/>
              <a:gd name="T7" fmla="*/ 0 h 72"/>
              <a:gd name="T8" fmla="*/ 2147483647 w 164"/>
              <a:gd name="T9" fmla="*/ 2147483647 h 72"/>
              <a:gd name="T10" fmla="*/ 2147483647 w 164"/>
              <a:gd name="T11" fmla="*/ 2147483647 h 72"/>
              <a:gd name="T12" fmla="*/ 2147483647 w 164"/>
              <a:gd name="T13" fmla="*/ 2147483647 h 72"/>
              <a:gd name="T14" fmla="*/ 2147483647 w 164"/>
              <a:gd name="T15" fmla="*/ 2147483647 h 72"/>
              <a:gd name="T16" fmla="*/ 2147483647 w 164"/>
              <a:gd name="T17" fmla="*/ 2147483647 h 72"/>
              <a:gd name="T18" fmla="*/ 2147483647 w 164"/>
              <a:gd name="T19" fmla="*/ 2147483647 h 72"/>
              <a:gd name="T20" fmla="*/ 2147483647 w 164"/>
              <a:gd name="T21" fmla="*/ 2147483647 h 72"/>
              <a:gd name="T22" fmla="*/ 2147483647 w 164"/>
              <a:gd name="T23" fmla="*/ 2147483647 h 72"/>
              <a:gd name="T24" fmla="*/ 2147483647 w 164"/>
              <a:gd name="T25" fmla="*/ 2147483647 h 72"/>
              <a:gd name="T26" fmla="*/ 2147483647 w 164"/>
              <a:gd name="T27" fmla="*/ 2147483647 h 72"/>
              <a:gd name="T28" fmla="*/ 2147483647 w 164"/>
              <a:gd name="T29" fmla="*/ 2147483647 h 72"/>
              <a:gd name="T30" fmla="*/ 2147483647 w 164"/>
              <a:gd name="T31" fmla="*/ 2147483647 h 72"/>
              <a:gd name="T32" fmla="*/ 2147483647 w 164"/>
              <a:gd name="T33" fmla="*/ 2147483647 h 72"/>
              <a:gd name="T34" fmla="*/ 2147483647 w 164"/>
              <a:gd name="T35" fmla="*/ 2147483647 h 72"/>
              <a:gd name="T36" fmla="*/ 2147483647 w 164"/>
              <a:gd name="T37" fmla="*/ 2147483647 h 72"/>
              <a:gd name="T38" fmla="*/ 2147483647 w 164"/>
              <a:gd name="T39" fmla="*/ 2147483647 h 72"/>
              <a:gd name="T40" fmla="*/ 2147483647 w 164"/>
              <a:gd name="T41" fmla="*/ 2147483647 h 72"/>
              <a:gd name="T42" fmla="*/ 2147483647 w 164"/>
              <a:gd name="T43" fmla="*/ 2147483647 h 72"/>
              <a:gd name="T44" fmla="*/ 2147483647 w 164"/>
              <a:gd name="T45" fmla="*/ 2147483647 h 72"/>
              <a:gd name="T46" fmla="*/ 2147483647 w 164"/>
              <a:gd name="T47" fmla="*/ 2147483647 h 72"/>
              <a:gd name="T48" fmla="*/ 2147483647 w 164"/>
              <a:gd name="T49" fmla="*/ 2147483647 h 72"/>
              <a:gd name="T50" fmla="*/ 2147483647 w 164"/>
              <a:gd name="T51" fmla="*/ 2147483647 h 72"/>
              <a:gd name="T52" fmla="*/ 2147483647 w 164"/>
              <a:gd name="T53" fmla="*/ 2147483647 h 72"/>
              <a:gd name="T54" fmla="*/ 2147483647 w 164"/>
              <a:gd name="T55" fmla="*/ 2147483647 h 72"/>
              <a:gd name="T56" fmla="*/ 2147483647 w 164"/>
              <a:gd name="T57" fmla="*/ 2147483647 h 72"/>
              <a:gd name="T58" fmla="*/ 0 w 164"/>
              <a:gd name="T59" fmla="*/ 2147483647 h 72"/>
              <a:gd name="T60" fmla="*/ 0 w 164"/>
              <a:gd name="T61" fmla="*/ 2147483647 h 72"/>
              <a:gd name="T62" fmla="*/ 2147483647 w 164"/>
              <a:gd name="T63" fmla="*/ 2147483647 h 72"/>
              <a:gd name="T64" fmla="*/ 2147483647 w 164"/>
              <a:gd name="T65" fmla="*/ 2147483647 h 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4"/>
              <a:gd name="T100" fmla="*/ 0 h 72"/>
              <a:gd name="T101" fmla="*/ 164 w 164"/>
              <a:gd name="T102" fmla="*/ 72 h 7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4" h="72">
                <a:moveTo>
                  <a:pt x="16" y="1"/>
                </a:moveTo>
                <a:lnTo>
                  <a:pt x="21" y="1"/>
                </a:lnTo>
                <a:lnTo>
                  <a:pt x="35" y="0"/>
                </a:lnTo>
                <a:lnTo>
                  <a:pt x="54" y="0"/>
                </a:lnTo>
                <a:lnTo>
                  <a:pt x="78" y="2"/>
                </a:lnTo>
                <a:lnTo>
                  <a:pt x="104" y="7"/>
                </a:lnTo>
                <a:lnTo>
                  <a:pt x="128" y="17"/>
                </a:lnTo>
                <a:lnTo>
                  <a:pt x="149" y="31"/>
                </a:lnTo>
                <a:lnTo>
                  <a:pt x="164" y="51"/>
                </a:lnTo>
                <a:lnTo>
                  <a:pt x="164" y="52"/>
                </a:lnTo>
                <a:lnTo>
                  <a:pt x="164" y="57"/>
                </a:lnTo>
                <a:lnTo>
                  <a:pt x="163" y="62"/>
                </a:lnTo>
                <a:lnTo>
                  <a:pt x="161" y="67"/>
                </a:lnTo>
                <a:lnTo>
                  <a:pt x="156" y="71"/>
                </a:lnTo>
                <a:lnTo>
                  <a:pt x="149" y="72"/>
                </a:lnTo>
                <a:lnTo>
                  <a:pt x="138" y="71"/>
                </a:lnTo>
                <a:lnTo>
                  <a:pt x="124" y="65"/>
                </a:lnTo>
                <a:lnTo>
                  <a:pt x="124" y="63"/>
                </a:lnTo>
                <a:lnTo>
                  <a:pt x="123" y="59"/>
                </a:lnTo>
                <a:lnTo>
                  <a:pt x="120" y="52"/>
                </a:lnTo>
                <a:lnTo>
                  <a:pt x="113" y="45"/>
                </a:lnTo>
                <a:lnTo>
                  <a:pt x="100" y="38"/>
                </a:lnTo>
                <a:lnTo>
                  <a:pt x="81" y="32"/>
                </a:lnTo>
                <a:lnTo>
                  <a:pt x="55" y="29"/>
                </a:lnTo>
                <a:lnTo>
                  <a:pt x="20" y="29"/>
                </a:lnTo>
                <a:lnTo>
                  <a:pt x="18" y="29"/>
                </a:lnTo>
                <a:lnTo>
                  <a:pt x="14" y="27"/>
                </a:lnTo>
                <a:lnTo>
                  <a:pt x="9" y="25"/>
                </a:lnTo>
                <a:lnTo>
                  <a:pt x="4" y="22"/>
                </a:lnTo>
                <a:lnTo>
                  <a:pt x="0" y="18"/>
                </a:lnTo>
                <a:lnTo>
                  <a:pt x="0" y="14"/>
                </a:lnTo>
                <a:lnTo>
                  <a:pt x="5" y="7"/>
                </a:lnTo>
                <a:lnTo>
                  <a:pt x="16" y="1"/>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42" name="Freeform 603"/>
          <p:cNvSpPr>
            <a:spLocks/>
          </p:cNvSpPr>
          <p:nvPr/>
        </p:nvSpPr>
        <p:spPr bwMode="auto">
          <a:xfrm>
            <a:off x="6269038" y="1989138"/>
            <a:ext cx="30162" cy="15875"/>
          </a:xfrm>
          <a:custGeom>
            <a:avLst/>
            <a:gdLst>
              <a:gd name="T0" fmla="*/ 2147483647 w 146"/>
              <a:gd name="T1" fmla="*/ 0 h 109"/>
              <a:gd name="T2" fmla="*/ 2147483647 w 146"/>
              <a:gd name="T3" fmla="*/ 0 h 109"/>
              <a:gd name="T4" fmla="*/ 2147483647 w 146"/>
              <a:gd name="T5" fmla="*/ 2147483647 h 109"/>
              <a:gd name="T6" fmla="*/ 2147483647 w 146"/>
              <a:gd name="T7" fmla="*/ 2147483647 h 109"/>
              <a:gd name="T8" fmla="*/ 2147483647 w 146"/>
              <a:gd name="T9" fmla="*/ 2147483647 h 109"/>
              <a:gd name="T10" fmla="*/ 2147483647 w 146"/>
              <a:gd name="T11" fmla="*/ 2147483647 h 109"/>
              <a:gd name="T12" fmla="*/ 2147483647 w 146"/>
              <a:gd name="T13" fmla="*/ 2147483647 h 109"/>
              <a:gd name="T14" fmla="*/ 0 w 146"/>
              <a:gd name="T15" fmla="*/ 2147483647 h 109"/>
              <a:gd name="T16" fmla="*/ 2147483647 w 146"/>
              <a:gd name="T17" fmla="*/ 2147483647 h 109"/>
              <a:gd name="T18" fmla="*/ 2147483647 w 146"/>
              <a:gd name="T19" fmla="*/ 2147483647 h 109"/>
              <a:gd name="T20" fmla="*/ 2147483647 w 146"/>
              <a:gd name="T21" fmla="*/ 2147483647 h 109"/>
              <a:gd name="T22" fmla="*/ 2147483647 w 146"/>
              <a:gd name="T23" fmla="*/ 2147483647 h 109"/>
              <a:gd name="T24" fmla="*/ 2147483647 w 146"/>
              <a:gd name="T25" fmla="*/ 2147483647 h 109"/>
              <a:gd name="T26" fmla="*/ 2147483647 w 146"/>
              <a:gd name="T27" fmla="*/ 2147483647 h 109"/>
              <a:gd name="T28" fmla="*/ 2147483647 w 146"/>
              <a:gd name="T29" fmla="*/ 2147483647 h 109"/>
              <a:gd name="T30" fmla="*/ 2147483647 w 146"/>
              <a:gd name="T31" fmla="*/ 2147483647 h 109"/>
              <a:gd name="T32" fmla="*/ 2147483647 w 146"/>
              <a:gd name="T33" fmla="*/ 2147483647 h 109"/>
              <a:gd name="T34" fmla="*/ 2147483647 w 146"/>
              <a:gd name="T35" fmla="*/ 2147483647 h 109"/>
              <a:gd name="T36" fmla="*/ 2147483647 w 146"/>
              <a:gd name="T37" fmla="*/ 0 h 1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109"/>
              <a:gd name="T59" fmla="*/ 146 w 146"/>
              <a:gd name="T60" fmla="*/ 109 h 1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109">
                <a:moveTo>
                  <a:pt x="45" y="0"/>
                </a:moveTo>
                <a:lnTo>
                  <a:pt x="42" y="0"/>
                </a:lnTo>
                <a:lnTo>
                  <a:pt x="35" y="3"/>
                </a:lnTo>
                <a:lnTo>
                  <a:pt x="26" y="7"/>
                </a:lnTo>
                <a:lnTo>
                  <a:pt x="15" y="14"/>
                </a:lnTo>
                <a:lnTo>
                  <a:pt x="6" y="24"/>
                </a:lnTo>
                <a:lnTo>
                  <a:pt x="1" y="39"/>
                </a:lnTo>
                <a:lnTo>
                  <a:pt x="0" y="59"/>
                </a:lnTo>
                <a:lnTo>
                  <a:pt x="6" y="85"/>
                </a:lnTo>
                <a:lnTo>
                  <a:pt x="85" y="109"/>
                </a:lnTo>
                <a:lnTo>
                  <a:pt x="84" y="104"/>
                </a:lnTo>
                <a:lnTo>
                  <a:pt x="84" y="93"/>
                </a:lnTo>
                <a:lnTo>
                  <a:pt x="84" y="76"/>
                </a:lnTo>
                <a:lnTo>
                  <a:pt x="87" y="58"/>
                </a:lnTo>
                <a:lnTo>
                  <a:pt x="93" y="40"/>
                </a:lnTo>
                <a:lnTo>
                  <a:pt x="104" y="27"/>
                </a:lnTo>
                <a:lnTo>
                  <a:pt x="121" y="20"/>
                </a:lnTo>
                <a:lnTo>
                  <a:pt x="146" y="23"/>
                </a:lnTo>
                <a:lnTo>
                  <a:pt x="45" y="0"/>
                </a:lnTo>
                <a:close/>
              </a:path>
            </a:pathLst>
          </a:custGeom>
          <a:solidFill>
            <a:srgbClr val="F2E5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43" name="Freeform 604"/>
          <p:cNvSpPr>
            <a:spLocks/>
          </p:cNvSpPr>
          <p:nvPr/>
        </p:nvSpPr>
        <p:spPr bwMode="auto">
          <a:xfrm>
            <a:off x="6435725" y="2019300"/>
            <a:ext cx="30163" cy="15875"/>
          </a:xfrm>
          <a:custGeom>
            <a:avLst/>
            <a:gdLst>
              <a:gd name="T0" fmla="*/ 2147483647 w 146"/>
              <a:gd name="T1" fmla="*/ 0 h 107"/>
              <a:gd name="T2" fmla="*/ 2147483647 w 146"/>
              <a:gd name="T3" fmla="*/ 0 h 107"/>
              <a:gd name="T4" fmla="*/ 2147483647 w 146"/>
              <a:gd name="T5" fmla="*/ 2147483647 h 107"/>
              <a:gd name="T6" fmla="*/ 2147483647 w 146"/>
              <a:gd name="T7" fmla="*/ 2147483647 h 107"/>
              <a:gd name="T8" fmla="*/ 2147483647 w 146"/>
              <a:gd name="T9" fmla="*/ 2147483647 h 107"/>
              <a:gd name="T10" fmla="*/ 2147483647 w 146"/>
              <a:gd name="T11" fmla="*/ 2147483647 h 107"/>
              <a:gd name="T12" fmla="*/ 0 w 146"/>
              <a:gd name="T13" fmla="*/ 2147483647 h 107"/>
              <a:gd name="T14" fmla="*/ 0 w 146"/>
              <a:gd name="T15" fmla="*/ 2147483647 h 107"/>
              <a:gd name="T16" fmla="*/ 2147483647 w 146"/>
              <a:gd name="T17" fmla="*/ 2147483647 h 107"/>
              <a:gd name="T18" fmla="*/ 2147483647 w 146"/>
              <a:gd name="T19" fmla="*/ 2147483647 h 107"/>
              <a:gd name="T20" fmla="*/ 2147483647 w 146"/>
              <a:gd name="T21" fmla="*/ 2147483647 h 107"/>
              <a:gd name="T22" fmla="*/ 2147483647 w 146"/>
              <a:gd name="T23" fmla="*/ 2147483647 h 107"/>
              <a:gd name="T24" fmla="*/ 2147483647 w 146"/>
              <a:gd name="T25" fmla="*/ 2147483647 h 107"/>
              <a:gd name="T26" fmla="*/ 2147483647 w 146"/>
              <a:gd name="T27" fmla="*/ 2147483647 h 107"/>
              <a:gd name="T28" fmla="*/ 2147483647 w 146"/>
              <a:gd name="T29" fmla="*/ 2147483647 h 107"/>
              <a:gd name="T30" fmla="*/ 2147483647 w 146"/>
              <a:gd name="T31" fmla="*/ 2147483647 h 107"/>
              <a:gd name="T32" fmla="*/ 2147483647 w 146"/>
              <a:gd name="T33" fmla="*/ 2147483647 h 107"/>
              <a:gd name="T34" fmla="*/ 2147483647 w 146"/>
              <a:gd name="T35" fmla="*/ 2147483647 h 107"/>
              <a:gd name="T36" fmla="*/ 2147483647 w 146"/>
              <a:gd name="T37" fmla="*/ 0 h 1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107"/>
              <a:gd name="T59" fmla="*/ 146 w 146"/>
              <a:gd name="T60" fmla="*/ 107 h 1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107">
                <a:moveTo>
                  <a:pt x="45" y="0"/>
                </a:moveTo>
                <a:lnTo>
                  <a:pt x="42" y="0"/>
                </a:lnTo>
                <a:lnTo>
                  <a:pt x="35" y="2"/>
                </a:lnTo>
                <a:lnTo>
                  <a:pt x="25" y="6"/>
                </a:lnTo>
                <a:lnTo>
                  <a:pt x="15" y="12"/>
                </a:lnTo>
                <a:lnTo>
                  <a:pt x="6" y="23"/>
                </a:lnTo>
                <a:lnTo>
                  <a:pt x="0" y="38"/>
                </a:lnTo>
                <a:lnTo>
                  <a:pt x="0" y="58"/>
                </a:lnTo>
                <a:lnTo>
                  <a:pt x="6" y="85"/>
                </a:lnTo>
                <a:lnTo>
                  <a:pt x="84" y="107"/>
                </a:lnTo>
                <a:lnTo>
                  <a:pt x="83" y="103"/>
                </a:lnTo>
                <a:lnTo>
                  <a:pt x="83" y="91"/>
                </a:lnTo>
                <a:lnTo>
                  <a:pt x="83" y="75"/>
                </a:lnTo>
                <a:lnTo>
                  <a:pt x="86" y="56"/>
                </a:lnTo>
                <a:lnTo>
                  <a:pt x="92" y="40"/>
                </a:lnTo>
                <a:lnTo>
                  <a:pt x="103" y="27"/>
                </a:lnTo>
                <a:lnTo>
                  <a:pt x="121" y="19"/>
                </a:lnTo>
                <a:lnTo>
                  <a:pt x="146" y="23"/>
                </a:lnTo>
                <a:lnTo>
                  <a:pt x="45" y="0"/>
                </a:lnTo>
                <a:close/>
              </a:path>
            </a:pathLst>
          </a:custGeom>
          <a:solidFill>
            <a:srgbClr val="F2E5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44" name="Freeform 605"/>
          <p:cNvSpPr>
            <a:spLocks/>
          </p:cNvSpPr>
          <p:nvPr/>
        </p:nvSpPr>
        <p:spPr bwMode="auto">
          <a:xfrm>
            <a:off x="6300788" y="1992313"/>
            <a:ext cx="127000" cy="30162"/>
          </a:xfrm>
          <a:custGeom>
            <a:avLst/>
            <a:gdLst>
              <a:gd name="T0" fmla="*/ 0 w 629"/>
              <a:gd name="T1" fmla="*/ 2147483647 h 182"/>
              <a:gd name="T2" fmla="*/ 2147483647 w 629"/>
              <a:gd name="T3" fmla="*/ 2147483647 h 182"/>
              <a:gd name="T4" fmla="*/ 2147483647 w 629"/>
              <a:gd name="T5" fmla="*/ 2147483647 h 182"/>
              <a:gd name="T6" fmla="*/ 2147483647 w 629"/>
              <a:gd name="T7" fmla="*/ 0 h 182"/>
              <a:gd name="T8" fmla="*/ 0 w 629"/>
              <a:gd name="T9" fmla="*/ 2147483647 h 182"/>
              <a:gd name="T10" fmla="*/ 0 60000 65536"/>
              <a:gd name="T11" fmla="*/ 0 60000 65536"/>
              <a:gd name="T12" fmla="*/ 0 60000 65536"/>
              <a:gd name="T13" fmla="*/ 0 60000 65536"/>
              <a:gd name="T14" fmla="*/ 0 60000 65536"/>
              <a:gd name="T15" fmla="*/ 0 w 629"/>
              <a:gd name="T16" fmla="*/ 0 h 182"/>
              <a:gd name="T17" fmla="*/ 629 w 629"/>
              <a:gd name="T18" fmla="*/ 182 h 182"/>
            </a:gdLst>
            <a:ahLst/>
            <a:cxnLst>
              <a:cxn ang="T10">
                <a:pos x="T0" y="T1"/>
              </a:cxn>
              <a:cxn ang="T11">
                <a:pos x="T2" y="T3"/>
              </a:cxn>
              <a:cxn ang="T12">
                <a:pos x="T4" y="T5"/>
              </a:cxn>
              <a:cxn ang="T13">
                <a:pos x="T6" y="T7"/>
              </a:cxn>
              <a:cxn ang="T14">
                <a:pos x="T8" y="T9"/>
              </a:cxn>
            </a:cxnLst>
            <a:rect l="T15" t="T16" r="T17" b="T18"/>
            <a:pathLst>
              <a:path w="629" h="182">
                <a:moveTo>
                  <a:pt x="0" y="40"/>
                </a:moveTo>
                <a:lnTo>
                  <a:pt x="601" y="182"/>
                </a:lnTo>
                <a:lnTo>
                  <a:pt x="629" y="142"/>
                </a:lnTo>
                <a:lnTo>
                  <a:pt x="29" y="0"/>
                </a:lnTo>
                <a:lnTo>
                  <a:pt x="0" y="4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45" name="Freeform 606"/>
          <p:cNvSpPr>
            <a:spLocks/>
          </p:cNvSpPr>
          <p:nvPr/>
        </p:nvSpPr>
        <p:spPr bwMode="auto">
          <a:xfrm>
            <a:off x="6300788" y="2005013"/>
            <a:ext cx="120650" cy="26987"/>
          </a:xfrm>
          <a:custGeom>
            <a:avLst/>
            <a:gdLst>
              <a:gd name="T0" fmla="*/ 0 w 606"/>
              <a:gd name="T1" fmla="*/ 2147483647 h 170"/>
              <a:gd name="T2" fmla="*/ 2147483647 w 606"/>
              <a:gd name="T3" fmla="*/ 2147483647 h 170"/>
              <a:gd name="T4" fmla="*/ 2147483647 w 606"/>
              <a:gd name="T5" fmla="*/ 2147483647 h 170"/>
              <a:gd name="T6" fmla="*/ 2147483647 w 606"/>
              <a:gd name="T7" fmla="*/ 0 h 170"/>
              <a:gd name="T8" fmla="*/ 0 w 606"/>
              <a:gd name="T9" fmla="*/ 2147483647 h 170"/>
              <a:gd name="T10" fmla="*/ 0 60000 65536"/>
              <a:gd name="T11" fmla="*/ 0 60000 65536"/>
              <a:gd name="T12" fmla="*/ 0 60000 65536"/>
              <a:gd name="T13" fmla="*/ 0 60000 65536"/>
              <a:gd name="T14" fmla="*/ 0 60000 65536"/>
              <a:gd name="T15" fmla="*/ 0 w 606"/>
              <a:gd name="T16" fmla="*/ 0 h 170"/>
              <a:gd name="T17" fmla="*/ 606 w 606"/>
              <a:gd name="T18" fmla="*/ 170 h 170"/>
            </a:gdLst>
            <a:ahLst/>
            <a:cxnLst>
              <a:cxn ang="T10">
                <a:pos x="T0" y="T1"/>
              </a:cxn>
              <a:cxn ang="T11">
                <a:pos x="T2" y="T3"/>
              </a:cxn>
              <a:cxn ang="T12">
                <a:pos x="T4" y="T5"/>
              </a:cxn>
              <a:cxn ang="T13">
                <a:pos x="T6" y="T7"/>
              </a:cxn>
              <a:cxn ang="T14">
                <a:pos x="T8" y="T9"/>
              </a:cxn>
            </a:cxnLst>
            <a:rect l="T15" t="T16" r="T17" b="T18"/>
            <a:pathLst>
              <a:path w="606" h="170">
                <a:moveTo>
                  <a:pt x="0" y="28"/>
                </a:moveTo>
                <a:lnTo>
                  <a:pt x="600" y="170"/>
                </a:lnTo>
                <a:lnTo>
                  <a:pt x="606" y="142"/>
                </a:lnTo>
                <a:lnTo>
                  <a:pt x="5" y="0"/>
                </a:lnTo>
                <a:lnTo>
                  <a:pt x="0" y="28"/>
                </a:lnTo>
                <a:close/>
              </a:path>
            </a:pathLst>
          </a:custGeom>
          <a:solidFill>
            <a:srgbClr val="F2E5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46" name="Freeform 607"/>
          <p:cNvSpPr>
            <a:spLocks/>
          </p:cNvSpPr>
          <p:nvPr/>
        </p:nvSpPr>
        <p:spPr bwMode="auto">
          <a:xfrm>
            <a:off x="6300788" y="1987550"/>
            <a:ext cx="120650" cy="25400"/>
          </a:xfrm>
          <a:custGeom>
            <a:avLst/>
            <a:gdLst>
              <a:gd name="T0" fmla="*/ 0 w 606"/>
              <a:gd name="T1" fmla="*/ 2147483647 h 170"/>
              <a:gd name="T2" fmla="*/ 2147483647 w 606"/>
              <a:gd name="T3" fmla="*/ 2147483647 h 170"/>
              <a:gd name="T4" fmla="*/ 2147483647 w 606"/>
              <a:gd name="T5" fmla="*/ 2147483647 h 170"/>
              <a:gd name="T6" fmla="*/ 2147483647 w 606"/>
              <a:gd name="T7" fmla="*/ 0 h 170"/>
              <a:gd name="T8" fmla="*/ 0 w 606"/>
              <a:gd name="T9" fmla="*/ 2147483647 h 170"/>
              <a:gd name="T10" fmla="*/ 0 60000 65536"/>
              <a:gd name="T11" fmla="*/ 0 60000 65536"/>
              <a:gd name="T12" fmla="*/ 0 60000 65536"/>
              <a:gd name="T13" fmla="*/ 0 60000 65536"/>
              <a:gd name="T14" fmla="*/ 0 60000 65536"/>
              <a:gd name="T15" fmla="*/ 0 w 606"/>
              <a:gd name="T16" fmla="*/ 0 h 170"/>
              <a:gd name="T17" fmla="*/ 606 w 606"/>
              <a:gd name="T18" fmla="*/ 170 h 170"/>
            </a:gdLst>
            <a:ahLst/>
            <a:cxnLst>
              <a:cxn ang="T10">
                <a:pos x="T0" y="T1"/>
              </a:cxn>
              <a:cxn ang="T11">
                <a:pos x="T2" y="T3"/>
              </a:cxn>
              <a:cxn ang="T12">
                <a:pos x="T4" y="T5"/>
              </a:cxn>
              <a:cxn ang="T13">
                <a:pos x="T6" y="T7"/>
              </a:cxn>
              <a:cxn ang="T14">
                <a:pos x="T8" y="T9"/>
              </a:cxn>
            </a:cxnLst>
            <a:rect l="T15" t="T16" r="T17" b="T18"/>
            <a:pathLst>
              <a:path w="606" h="170">
                <a:moveTo>
                  <a:pt x="0" y="28"/>
                </a:moveTo>
                <a:lnTo>
                  <a:pt x="600" y="170"/>
                </a:lnTo>
                <a:lnTo>
                  <a:pt x="606" y="142"/>
                </a:lnTo>
                <a:lnTo>
                  <a:pt x="5" y="0"/>
                </a:lnTo>
                <a:lnTo>
                  <a:pt x="0" y="28"/>
                </a:lnTo>
                <a:close/>
              </a:path>
            </a:pathLst>
          </a:custGeom>
          <a:solidFill>
            <a:srgbClr val="F2E5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47" name="AutoShape 608"/>
          <p:cNvSpPr>
            <a:spLocks noChangeAspect="1" noChangeArrowheads="1" noTextEdit="1"/>
          </p:cNvSpPr>
          <p:nvPr/>
        </p:nvSpPr>
        <p:spPr bwMode="auto">
          <a:xfrm flipH="1">
            <a:off x="5227638" y="2174875"/>
            <a:ext cx="5175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48" name="Freeform 609"/>
          <p:cNvSpPr>
            <a:spLocks/>
          </p:cNvSpPr>
          <p:nvPr/>
        </p:nvSpPr>
        <p:spPr bwMode="auto">
          <a:xfrm>
            <a:off x="5637213" y="1844675"/>
            <a:ext cx="46037" cy="57150"/>
          </a:xfrm>
          <a:custGeom>
            <a:avLst/>
            <a:gdLst>
              <a:gd name="T0" fmla="*/ 2147483647 w 177"/>
              <a:gd name="T1" fmla="*/ 2147483647 h 219"/>
              <a:gd name="T2" fmla="*/ 2147483647 w 177"/>
              <a:gd name="T3" fmla="*/ 2147483647 h 219"/>
              <a:gd name="T4" fmla="*/ 2147483647 w 177"/>
              <a:gd name="T5" fmla="*/ 2147483647 h 219"/>
              <a:gd name="T6" fmla="*/ 2147483647 w 177"/>
              <a:gd name="T7" fmla="*/ 2147483647 h 219"/>
              <a:gd name="T8" fmla="*/ 2147483647 w 177"/>
              <a:gd name="T9" fmla="*/ 2147483647 h 219"/>
              <a:gd name="T10" fmla="*/ 2147483647 w 177"/>
              <a:gd name="T11" fmla="*/ 2147483647 h 219"/>
              <a:gd name="T12" fmla="*/ 2147483647 w 177"/>
              <a:gd name="T13" fmla="*/ 2147483647 h 219"/>
              <a:gd name="T14" fmla="*/ 2147483647 w 177"/>
              <a:gd name="T15" fmla="*/ 2147483647 h 219"/>
              <a:gd name="T16" fmla="*/ 0 w 177"/>
              <a:gd name="T17" fmla="*/ 2147483647 h 219"/>
              <a:gd name="T18" fmla="*/ 2147483647 w 177"/>
              <a:gd name="T19" fmla="*/ 2147483647 h 219"/>
              <a:gd name="T20" fmla="*/ 2147483647 w 177"/>
              <a:gd name="T21" fmla="*/ 2147483647 h 219"/>
              <a:gd name="T22" fmla="*/ 2147483647 w 177"/>
              <a:gd name="T23" fmla="*/ 2147483647 h 219"/>
              <a:gd name="T24" fmla="*/ 2147483647 w 177"/>
              <a:gd name="T25" fmla="*/ 2147483647 h 219"/>
              <a:gd name="T26" fmla="*/ 2147483647 w 177"/>
              <a:gd name="T27" fmla="*/ 2147483647 h 219"/>
              <a:gd name="T28" fmla="*/ 2147483647 w 177"/>
              <a:gd name="T29" fmla="*/ 2147483647 h 219"/>
              <a:gd name="T30" fmla="*/ 2147483647 w 177"/>
              <a:gd name="T31" fmla="*/ 2147483647 h 219"/>
              <a:gd name="T32" fmla="*/ 2147483647 w 177"/>
              <a:gd name="T33" fmla="*/ 2147483647 h 219"/>
              <a:gd name="T34" fmla="*/ 2147483647 w 177"/>
              <a:gd name="T35" fmla="*/ 2147483647 h 219"/>
              <a:gd name="T36" fmla="*/ 2147483647 w 177"/>
              <a:gd name="T37" fmla="*/ 2147483647 h 219"/>
              <a:gd name="T38" fmla="*/ 2147483647 w 177"/>
              <a:gd name="T39" fmla="*/ 2147483647 h 219"/>
              <a:gd name="T40" fmla="*/ 2147483647 w 177"/>
              <a:gd name="T41" fmla="*/ 2147483647 h 219"/>
              <a:gd name="T42" fmla="*/ 2147483647 w 177"/>
              <a:gd name="T43" fmla="*/ 2147483647 h 219"/>
              <a:gd name="T44" fmla="*/ 2147483647 w 177"/>
              <a:gd name="T45" fmla="*/ 2147483647 h 219"/>
              <a:gd name="T46" fmla="*/ 2147483647 w 177"/>
              <a:gd name="T47" fmla="*/ 2147483647 h 219"/>
              <a:gd name="T48" fmla="*/ 2147483647 w 177"/>
              <a:gd name="T49" fmla="*/ 2147483647 h 219"/>
              <a:gd name="T50" fmla="*/ 2147483647 w 177"/>
              <a:gd name="T51" fmla="*/ 2147483647 h 219"/>
              <a:gd name="T52" fmla="*/ 2147483647 w 177"/>
              <a:gd name="T53" fmla="*/ 2147483647 h 219"/>
              <a:gd name="T54" fmla="*/ 2147483647 w 177"/>
              <a:gd name="T55" fmla="*/ 2147483647 h 219"/>
              <a:gd name="T56" fmla="*/ 2147483647 w 177"/>
              <a:gd name="T57" fmla="*/ 2147483647 h 219"/>
              <a:gd name="T58" fmla="*/ 2147483647 w 177"/>
              <a:gd name="T59" fmla="*/ 2147483647 h 219"/>
              <a:gd name="T60" fmla="*/ 2147483647 w 177"/>
              <a:gd name="T61" fmla="*/ 2147483647 h 219"/>
              <a:gd name="T62" fmla="*/ 2147483647 w 177"/>
              <a:gd name="T63" fmla="*/ 2147483647 h 219"/>
              <a:gd name="T64" fmla="*/ 2147483647 w 177"/>
              <a:gd name="T65" fmla="*/ 2147483647 h 219"/>
              <a:gd name="T66" fmla="*/ 2147483647 w 177"/>
              <a:gd name="T67" fmla="*/ 2147483647 h 219"/>
              <a:gd name="T68" fmla="*/ 2147483647 w 177"/>
              <a:gd name="T69" fmla="*/ 2147483647 h 219"/>
              <a:gd name="T70" fmla="*/ 2147483647 w 177"/>
              <a:gd name="T71" fmla="*/ 2147483647 h 219"/>
              <a:gd name="T72" fmla="*/ 2147483647 w 177"/>
              <a:gd name="T73" fmla="*/ 2147483647 h 219"/>
              <a:gd name="T74" fmla="*/ 2147483647 w 177"/>
              <a:gd name="T75" fmla="*/ 2147483647 h 219"/>
              <a:gd name="T76" fmla="*/ 2147483647 w 177"/>
              <a:gd name="T77" fmla="*/ 2147483647 h 219"/>
              <a:gd name="T78" fmla="*/ 2147483647 w 177"/>
              <a:gd name="T79" fmla="*/ 2147483647 h 219"/>
              <a:gd name="T80" fmla="*/ 2147483647 w 177"/>
              <a:gd name="T81" fmla="*/ 2147483647 h 219"/>
              <a:gd name="T82" fmla="*/ 2147483647 w 177"/>
              <a:gd name="T83" fmla="*/ 2147483647 h 219"/>
              <a:gd name="T84" fmla="*/ 2147483647 w 177"/>
              <a:gd name="T85" fmla="*/ 2147483647 h 219"/>
              <a:gd name="T86" fmla="*/ 2147483647 w 177"/>
              <a:gd name="T87" fmla="*/ 2147483647 h 219"/>
              <a:gd name="T88" fmla="*/ 2147483647 w 177"/>
              <a:gd name="T89" fmla="*/ 2147483647 h 219"/>
              <a:gd name="T90" fmla="*/ 2147483647 w 177"/>
              <a:gd name="T91" fmla="*/ 2147483647 h 219"/>
              <a:gd name="T92" fmla="*/ 2147483647 w 177"/>
              <a:gd name="T93" fmla="*/ 2147483647 h 219"/>
              <a:gd name="T94" fmla="*/ 2147483647 w 177"/>
              <a:gd name="T95" fmla="*/ 2147483647 h 219"/>
              <a:gd name="T96" fmla="*/ 2147483647 w 177"/>
              <a:gd name="T97" fmla="*/ 2147483647 h 219"/>
              <a:gd name="T98" fmla="*/ 2147483647 w 177"/>
              <a:gd name="T99" fmla="*/ 2147483647 h 219"/>
              <a:gd name="T100" fmla="*/ 2147483647 w 177"/>
              <a:gd name="T101" fmla="*/ 2147483647 h 219"/>
              <a:gd name="T102" fmla="*/ 2147483647 w 177"/>
              <a:gd name="T103" fmla="*/ 2147483647 h 219"/>
              <a:gd name="T104" fmla="*/ 2147483647 w 177"/>
              <a:gd name="T105" fmla="*/ 2147483647 h 219"/>
              <a:gd name="T106" fmla="*/ 2147483647 w 177"/>
              <a:gd name="T107" fmla="*/ 2147483647 h 219"/>
              <a:gd name="T108" fmla="*/ 2147483647 w 177"/>
              <a:gd name="T109" fmla="*/ 0 h 219"/>
              <a:gd name="T110" fmla="*/ 2147483647 w 177"/>
              <a:gd name="T111" fmla="*/ 2147483647 h 219"/>
              <a:gd name="T112" fmla="*/ 2147483647 w 177"/>
              <a:gd name="T113" fmla="*/ 2147483647 h 219"/>
              <a:gd name="T114" fmla="*/ 2147483647 w 177"/>
              <a:gd name="T115" fmla="*/ 2147483647 h 219"/>
              <a:gd name="T116" fmla="*/ 2147483647 w 177"/>
              <a:gd name="T117" fmla="*/ 2147483647 h 219"/>
              <a:gd name="T118" fmla="*/ 2147483647 w 177"/>
              <a:gd name="T119" fmla="*/ 2147483647 h 219"/>
              <a:gd name="T120" fmla="*/ 2147483647 w 177"/>
              <a:gd name="T121" fmla="*/ 2147483647 h 2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7"/>
              <a:gd name="T184" fmla="*/ 0 h 219"/>
              <a:gd name="T185" fmla="*/ 177 w 177"/>
              <a:gd name="T186" fmla="*/ 219 h 2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7" h="219">
                <a:moveTo>
                  <a:pt x="65" y="33"/>
                </a:moveTo>
                <a:lnTo>
                  <a:pt x="52" y="43"/>
                </a:lnTo>
                <a:lnTo>
                  <a:pt x="41" y="54"/>
                </a:lnTo>
                <a:lnTo>
                  <a:pt x="29" y="66"/>
                </a:lnTo>
                <a:lnTo>
                  <a:pt x="20" y="79"/>
                </a:lnTo>
                <a:lnTo>
                  <a:pt x="12" y="93"/>
                </a:lnTo>
                <a:lnTo>
                  <a:pt x="6" y="107"/>
                </a:lnTo>
                <a:lnTo>
                  <a:pt x="2" y="121"/>
                </a:lnTo>
                <a:lnTo>
                  <a:pt x="0" y="136"/>
                </a:lnTo>
                <a:lnTo>
                  <a:pt x="2" y="158"/>
                </a:lnTo>
                <a:lnTo>
                  <a:pt x="10" y="177"/>
                </a:lnTo>
                <a:lnTo>
                  <a:pt x="23" y="193"/>
                </a:lnTo>
                <a:lnTo>
                  <a:pt x="38" y="204"/>
                </a:lnTo>
                <a:lnTo>
                  <a:pt x="57" y="213"/>
                </a:lnTo>
                <a:lnTo>
                  <a:pt x="78" y="218"/>
                </a:lnTo>
                <a:lnTo>
                  <a:pt x="98" y="219"/>
                </a:lnTo>
                <a:lnTo>
                  <a:pt x="118" y="216"/>
                </a:lnTo>
                <a:lnTo>
                  <a:pt x="123" y="216"/>
                </a:lnTo>
                <a:lnTo>
                  <a:pt x="127" y="214"/>
                </a:lnTo>
                <a:lnTo>
                  <a:pt x="130" y="210"/>
                </a:lnTo>
                <a:lnTo>
                  <a:pt x="131" y="205"/>
                </a:lnTo>
                <a:lnTo>
                  <a:pt x="130" y="203"/>
                </a:lnTo>
                <a:lnTo>
                  <a:pt x="127" y="203"/>
                </a:lnTo>
                <a:lnTo>
                  <a:pt x="123" y="202"/>
                </a:lnTo>
                <a:lnTo>
                  <a:pt x="117" y="202"/>
                </a:lnTo>
                <a:lnTo>
                  <a:pt x="111" y="202"/>
                </a:lnTo>
                <a:lnTo>
                  <a:pt x="106" y="202"/>
                </a:lnTo>
                <a:lnTo>
                  <a:pt x="100" y="202"/>
                </a:lnTo>
                <a:lnTo>
                  <a:pt x="97" y="202"/>
                </a:lnTo>
                <a:lnTo>
                  <a:pt x="87" y="201"/>
                </a:lnTo>
                <a:lnTo>
                  <a:pt x="77" y="200"/>
                </a:lnTo>
                <a:lnTo>
                  <a:pt x="67" y="199"/>
                </a:lnTo>
                <a:lnTo>
                  <a:pt x="56" y="196"/>
                </a:lnTo>
                <a:lnTo>
                  <a:pt x="46" y="193"/>
                </a:lnTo>
                <a:lnTo>
                  <a:pt x="35" y="185"/>
                </a:lnTo>
                <a:lnTo>
                  <a:pt x="26" y="175"/>
                </a:lnTo>
                <a:lnTo>
                  <a:pt x="15" y="162"/>
                </a:lnTo>
                <a:lnTo>
                  <a:pt x="13" y="146"/>
                </a:lnTo>
                <a:lnTo>
                  <a:pt x="14" y="131"/>
                </a:lnTo>
                <a:lnTo>
                  <a:pt x="19" y="116"/>
                </a:lnTo>
                <a:lnTo>
                  <a:pt x="25" y="102"/>
                </a:lnTo>
                <a:lnTo>
                  <a:pt x="34" y="89"/>
                </a:lnTo>
                <a:lnTo>
                  <a:pt x="45" y="76"/>
                </a:lnTo>
                <a:lnTo>
                  <a:pt x="56" y="65"/>
                </a:lnTo>
                <a:lnTo>
                  <a:pt x="70" y="55"/>
                </a:lnTo>
                <a:lnTo>
                  <a:pt x="84" y="45"/>
                </a:lnTo>
                <a:lnTo>
                  <a:pt x="98" y="37"/>
                </a:lnTo>
                <a:lnTo>
                  <a:pt x="113" y="29"/>
                </a:lnTo>
                <a:lnTo>
                  <a:pt x="127" y="23"/>
                </a:lnTo>
                <a:lnTo>
                  <a:pt x="141" y="17"/>
                </a:lnTo>
                <a:lnTo>
                  <a:pt x="154" y="12"/>
                </a:lnTo>
                <a:lnTo>
                  <a:pt x="167" y="9"/>
                </a:lnTo>
                <a:lnTo>
                  <a:pt x="177" y="7"/>
                </a:lnTo>
                <a:lnTo>
                  <a:pt x="170" y="2"/>
                </a:lnTo>
                <a:lnTo>
                  <a:pt x="158" y="0"/>
                </a:lnTo>
                <a:lnTo>
                  <a:pt x="145" y="2"/>
                </a:lnTo>
                <a:lnTo>
                  <a:pt x="129" y="6"/>
                </a:lnTo>
                <a:lnTo>
                  <a:pt x="111" y="11"/>
                </a:lnTo>
                <a:lnTo>
                  <a:pt x="94" y="17"/>
                </a:lnTo>
                <a:lnTo>
                  <a:pt x="78" y="26"/>
                </a:lnTo>
                <a:lnTo>
                  <a:pt x="65" y="33"/>
                </a:lnTo>
                <a:close/>
              </a:path>
            </a:pathLst>
          </a:custGeom>
          <a:solidFill>
            <a:srgbClr val="000000"/>
          </a:solidFill>
          <a:ln w="9525">
            <a:solidFill>
              <a:srgbClr val="FF3300"/>
            </a:solidFill>
            <a:round/>
            <a:headEnd/>
            <a:tailEnd/>
          </a:ln>
        </p:spPr>
        <p:txBody>
          <a:bodyPr/>
          <a:lstStyle/>
          <a:p>
            <a:endParaRPr lang="en-US"/>
          </a:p>
        </p:txBody>
      </p:sp>
      <p:sp>
        <p:nvSpPr>
          <p:cNvPr id="38149" name="Freeform 610"/>
          <p:cNvSpPr>
            <a:spLocks/>
          </p:cNvSpPr>
          <p:nvPr/>
        </p:nvSpPr>
        <p:spPr bwMode="auto">
          <a:xfrm>
            <a:off x="5713413" y="1843088"/>
            <a:ext cx="30162" cy="46037"/>
          </a:xfrm>
          <a:custGeom>
            <a:avLst/>
            <a:gdLst>
              <a:gd name="T0" fmla="*/ 2147483647 w 115"/>
              <a:gd name="T1" fmla="*/ 2147483647 h 170"/>
              <a:gd name="T2" fmla="*/ 2147483647 w 115"/>
              <a:gd name="T3" fmla="*/ 2147483647 h 170"/>
              <a:gd name="T4" fmla="*/ 2147483647 w 115"/>
              <a:gd name="T5" fmla="*/ 2147483647 h 170"/>
              <a:gd name="T6" fmla="*/ 2147483647 w 115"/>
              <a:gd name="T7" fmla="*/ 2147483647 h 170"/>
              <a:gd name="T8" fmla="*/ 2147483647 w 115"/>
              <a:gd name="T9" fmla="*/ 2147483647 h 170"/>
              <a:gd name="T10" fmla="*/ 2147483647 w 115"/>
              <a:gd name="T11" fmla="*/ 2147483647 h 170"/>
              <a:gd name="T12" fmla="*/ 2147483647 w 115"/>
              <a:gd name="T13" fmla="*/ 2147483647 h 170"/>
              <a:gd name="T14" fmla="*/ 2147483647 w 115"/>
              <a:gd name="T15" fmla="*/ 2147483647 h 170"/>
              <a:gd name="T16" fmla="*/ 2147483647 w 115"/>
              <a:gd name="T17" fmla="*/ 2147483647 h 170"/>
              <a:gd name="T18" fmla="*/ 2147483647 w 115"/>
              <a:gd name="T19" fmla="*/ 2147483647 h 170"/>
              <a:gd name="T20" fmla="*/ 2147483647 w 115"/>
              <a:gd name="T21" fmla="*/ 2147483647 h 170"/>
              <a:gd name="T22" fmla="*/ 2147483647 w 115"/>
              <a:gd name="T23" fmla="*/ 2147483647 h 170"/>
              <a:gd name="T24" fmla="*/ 2147483647 w 115"/>
              <a:gd name="T25" fmla="*/ 2147483647 h 170"/>
              <a:gd name="T26" fmla="*/ 2147483647 w 115"/>
              <a:gd name="T27" fmla="*/ 2147483647 h 170"/>
              <a:gd name="T28" fmla="*/ 2147483647 w 115"/>
              <a:gd name="T29" fmla="*/ 2147483647 h 170"/>
              <a:gd name="T30" fmla="*/ 2147483647 w 115"/>
              <a:gd name="T31" fmla="*/ 2147483647 h 170"/>
              <a:gd name="T32" fmla="*/ 2147483647 w 115"/>
              <a:gd name="T33" fmla="*/ 2147483647 h 170"/>
              <a:gd name="T34" fmla="*/ 2147483647 w 115"/>
              <a:gd name="T35" fmla="*/ 2147483647 h 170"/>
              <a:gd name="T36" fmla="*/ 2147483647 w 115"/>
              <a:gd name="T37" fmla="*/ 2147483647 h 170"/>
              <a:gd name="T38" fmla="*/ 2147483647 w 115"/>
              <a:gd name="T39" fmla="*/ 2147483647 h 170"/>
              <a:gd name="T40" fmla="*/ 2147483647 w 115"/>
              <a:gd name="T41" fmla="*/ 2147483647 h 170"/>
              <a:gd name="T42" fmla="*/ 2147483647 w 115"/>
              <a:gd name="T43" fmla="*/ 2147483647 h 170"/>
              <a:gd name="T44" fmla="*/ 2147483647 w 115"/>
              <a:gd name="T45" fmla="*/ 2147483647 h 170"/>
              <a:gd name="T46" fmla="*/ 2147483647 w 115"/>
              <a:gd name="T47" fmla="*/ 2147483647 h 170"/>
              <a:gd name="T48" fmla="*/ 2147483647 w 115"/>
              <a:gd name="T49" fmla="*/ 2147483647 h 170"/>
              <a:gd name="T50" fmla="*/ 2147483647 w 115"/>
              <a:gd name="T51" fmla="*/ 2147483647 h 170"/>
              <a:gd name="T52" fmla="*/ 2147483647 w 115"/>
              <a:gd name="T53" fmla="*/ 2147483647 h 170"/>
              <a:gd name="T54" fmla="*/ 2147483647 w 115"/>
              <a:gd name="T55" fmla="*/ 2147483647 h 170"/>
              <a:gd name="T56" fmla="*/ 2147483647 w 115"/>
              <a:gd name="T57" fmla="*/ 2147483647 h 170"/>
              <a:gd name="T58" fmla="*/ 2147483647 w 115"/>
              <a:gd name="T59" fmla="*/ 2147483647 h 170"/>
              <a:gd name="T60" fmla="*/ 2147483647 w 115"/>
              <a:gd name="T61" fmla="*/ 0 h 170"/>
              <a:gd name="T62" fmla="*/ 2147483647 w 115"/>
              <a:gd name="T63" fmla="*/ 2147483647 h 170"/>
              <a:gd name="T64" fmla="*/ 0 w 115"/>
              <a:gd name="T65" fmla="*/ 2147483647 h 170"/>
              <a:gd name="T66" fmla="*/ 2147483647 w 115"/>
              <a:gd name="T67" fmla="*/ 2147483647 h 170"/>
              <a:gd name="T68" fmla="*/ 2147483647 w 115"/>
              <a:gd name="T69" fmla="*/ 2147483647 h 170"/>
              <a:gd name="T70" fmla="*/ 2147483647 w 115"/>
              <a:gd name="T71" fmla="*/ 2147483647 h 170"/>
              <a:gd name="T72" fmla="*/ 2147483647 w 115"/>
              <a:gd name="T73" fmla="*/ 2147483647 h 170"/>
              <a:gd name="T74" fmla="*/ 2147483647 w 115"/>
              <a:gd name="T75" fmla="*/ 2147483647 h 170"/>
              <a:gd name="T76" fmla="*/ 2147483647 w 115"/>
              <a:gd name="T77" fmla="*/ 2147483647 h 170"/>
              <a:gd name="T78" fmla="*/ 2147483647 w 115"/>
              <a:gd name="T79" fmla="*/ 2147483647 h 170"/>
              <a:gd name="T80" fmla="*/ 2147483647 w 115"/>
              <a:gd name="T81" fmla="*/ 2147483647 h 17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170"/>
              <a:gd name="T125" fmla="*/ 115 w 115"/>
              <a:gd name="T126" fmla="*/ 170 h 17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170">
                <a:moveTo>
                  <a:pt x="97" y="57"/>
                </a:moveTo>
                <a:lnTo>
                  <a:pt x="100" y="75"/>
                </a:lnTo>
                <a:lnTo>
                  <a:pt x="98" y="90"/>
                </a:lnTo>
                <a:lnTo>
                  <a:pt x="91" y="103"/>
                </a:lnTo>
                <a:lnTo>
                  <a:pt x="80" y="114"/>
                </a:lnTo>
                <a:lnTo>
                  <a:pt x="68" y="125"/>
                </a:lnTo>
                <a:lnTo>
                  <a:pt x="54" y="135"/>
                </a:lnTo>
                <a:lnTo>
                  <a:pt x="39" y="145"/>
                </a:lnTo>
                <a:lnTo>
                  <a:pt x="27" y="155"/>
                </a:lnTo>
                <a:lnTo>
                  <a:pt x="25" y="158"/>
                </a:lnTo>
                <a:lnTo>
                  <a:pt x="23" y="160"/>
                </a:lnTo>
                <a:lnTo>
                  <a:pt x="23" y="164"/>
                </a:lnTo>
                <a:lnTo>
                  <a:pt x="26" y="167"/>
                </a:lnTo>
                <a:lnTo>
                  <a:pt x="28" y="169"/>
                </a:lnTo>
                <a:lnTo>
                  <a:pt x="31" y="170"/>
                </a:lnTo>
                <a:lnTo>
                  <a:pt x="34" y="170"/>
                </a:lnTo>
                <a:lnTo>
                  <a:pt x="37" y="169"/>
                </a:lnTo>
                <a:lnTo>
                  <a:pt x="53" y="159"/>
                </a:lnTo>
                <a:lnTo>
                  <a:pt x="69" y="149"/>
                </a:lnTo>
                <a:lnTo>
                  <a:pt x="83" y="137"/>
                </a:lnTo>
                <a:lnTo>
                  <a:pt x="97" y="123"/>
                </a:lnTo>
                <a:lnTo>
                  <a:pt x="106" y="108"/>
                </a:lnTo>
                <a:lnTo>
                  <a:pt x="113" y="91"/>
                </a:lnTo>
                <a:lnTo>
                  <a:pt x="115" y="73"/>
                </a:lnTo>
                <a:lnTo>
                  <a:pt x="111" y="53"/>
                </a:lnTo>
                <a:lnTo>
                  <a:pt x="101" y="39"/>
                </a:lnTo>
                <a:lnTo>
                  <a:pt x="89" y="26"/>
                </a:lnTo>
                <a:lnTo>
                  <a:pt x="72" y="15"/>
                </a:lnTo>
                <a:lnTo>
                  <a:pt x="55" y="8"/>
                </a:lnTo>
                <a:lnTo>
                  <a:pt x="37" y="2"/>
                </a:lnTo>
                <a:lnTo>
                  <a:pt x="21" y="0"/>
                </a:lnTo>
                <a:lnTo>
                  <a:pt x="9" y="1"/>
                </a:lnTo>
                <a:lnTo>
                  <a:pt x="0" y="5"/>
                </a:lnTo>
                <a:lnTo>
                  <a:pt x="15" y="10"/>
                </a:lnTo>
                <a:lnTo>
                  <a:pt x="30" y="13"/>
                </a:lnTo>
                <a:lnTo>
                  <a:pt x="43" y="16"/>
                </a:lnTo>
                <a:lnTo>
                  <a:pt x="57" y="20"/>
                </a:lnTo>
                <a:lnTo>
                  <a:pt x="70" y="26"/>
                </a:lnTo>
                <a:lnTo>
                  <a:pt x="81" y="33"/>
                </a:lnTo>
                <a:lnTo>
                  <a:pt x="91" y="43"/>
                </a:lnTo>
                <a:lnTo>
                  <a:pt x="97" y="57"/>
                </a:lnTo>
                <a:close/>
              </a:path>
            </a:pathLst>
          </a:custGeom>
          <a:solidFill>
            <a:srgbClr val="000000"/>
          </a:solidFill>
          <a:ln w="9525">
            <a:solidFill>
              <a:srgbClr val="FF3300"/>
            </a:solidFill>
            <a:round/>
            <a:headEnd/>
            <a:tailEnd/>
          </a:ln>
        </p:spPr>
        <p:txBody>
          <a:bodyPr/>
          <a:lstStyle/>
          <a:p>
            <a:endParaRPr lang="en-US"/>
          </a:p>
        </p:txBody>
      </p:sp>
      <p:sp>
        <p:nvSpPr>
          <p:cNvPr id="38150" name="Freeform 611"/>
          <p:cNvSpPr>
            <a:spLocks/>
          </p:cNvSpPr>
          <p:nvPr/>
        </p:nvSpPr>
        <p:spPr bwMode="auto">
          <a:xfrm>
            <a:off x="5608638" y="1833563"/>
            <a:ext cx="73025" cy="92075"/>
          </a:xfrm>
          <a:custGeom>
            <a:avLst/>
            <a:gdLst>
              <a:gd name="T0" fmla="*/ 2147483647 w 289"/>
              <a:gd name="T1" fmla="*/ 2147483647 h 352"/>
              <a:gd name="T2" fmla="*/ 2147483647 w 289"/>
              <a:gd name="T3" fmla="*/ 2147483647 h 352"/>
              <a:gd name="T4" fmla="*/ 2147483647 w 289"/>
              <a:gd name="T5" fmla="*/ 2147483647 h 352"/>
              <a:gd name="T6" fmla="*/ 0 w 289"/>
              <a:gd name="T7" fmla="*/ 2147483647 h 352"/>
              <a:gd name="T8" fmla="*/ 2147483647 w 289"/>
              <a:gd name="T9" fmla="*/ 2147483647 h 352"/>
              <a:gd name="T10" fmla="*/ 2147483647 w 289"/>
              <a:gd name="T11" fmla="*/ 2147483647 h 352"/>
              <a:gd name="T12" fmla="*/ 2147483647 w 289"/>
              <a:gd name="T13" fmla="*/ 2147483647 h 352"/>
              <a:gd name="T14" fmla="*/ 2147483647 w 289"/>
              <a:gd name="T15" fmla="*/ 2147483647 h 352"/>
              <a:gd name="T16" fmla="*/ 2147483647 w 289"/>
              <a:gd name="T17" fmla="*/ 2147483647 h 352"/>
              <a:gd name="T18" fmla="*/ 2147483647 w 289"/>
              <a:gd name="T19" fmla="*/ 2147483647 h 352"/>
              <a:gd name="T20" fmla="*/ 2147483647 w 289"/>
              <a:gd name="T21" fmla="*/ 2147483647 h 352"/>
              <a:gd name="T22" fmla="*/ 2147483647 w 289"/>
              <a:gd name="T23" fmla="*/ 2147483647 h 352"/>
              <a:gd name="T24" fmla="*/ 2147483647 w 289"/>
              <a:gd name="T25" fmla="*/ 2147483647 h 352"/>
              <a:gd name="T26" fmla="*/ 2147483647 w 289"/>
              <a:gd name="T27" fmla="*/ 2147483647 h 352"/>
              <a:gd name="T28" fmla="*/ 2147483647 w 289"/>
              <a:gd name="T29" fmla="*/ 2147483647 h 352"/>
              <a:gd name="T30" fmla="*/ 2147483647 w 289"/>
              <a:gd name="T31" fmla="*/ 2147483647 h 352"/>
              <a:gd name="T32" fmla="*/ 2147483647 w 289"/>
              <a:gd name="T33" fmla="*/ 2147483647 h 352"/>
              <a:gd name="T34" fmla="*/ 2147483647 w 289"/>
              <a:gd name="T35" fmla="*/ 2147483647 h 352"/>
              <a:gd name="T36" fmla="*/ 2147483647 w 289"/>
              <a:gd name="T37" fmla="*/ 2147483647 h 352"/>
              <a:gd name="T38" fmla="*/ 2147483647 w 289"/>
              <a:gd name="T39" fmla="*/ 2147483647 h 352"/>
              <a:gd name="T40" fmla="*/ 2147483647 w 289"/>
              <a:gd name="T41" fmla="*/ 2147483647 h 352"/>
              <a:gd name="T42" fmla="*/ 2147483647 w 289"/>
              <a:gd name="T43" fmla="*/ 2147483647 h 352"/>
              <a:gd name="T44" fmla="*/ 2147483647 w 289"/>
              <a:gd name="T45" fmla="*/ 2147483647 h 352"/>
              <a:gd name="T46" fmla="*/ 2147483647 w 289"/>
              <a:gd name="T47" fmla="*/ 2147483647 h 352"/>
              <a:gd name="T48" fmla="*/ 2147483647 w 289"/>
              <a:gd name="T49" fmla="*/ 2147483647 h 352"/>
              <a:gd name="T50" fmla="*/ 2147483647 w 289"/>
              <a:gd name="T51" fmla="*/ 2147483647 h 352"/>
              <a:gd name="T52" fmla="*/ 2147483647 w 289"/>
              <a:gd name="T53" fmla="*/ 2147483647 h 352"/>
              <a:gd name="T54" fmla="*/ 2147483647 w 289"/>
              <a:gd name="T55" fmla="*/ 2147483647 h 352"/>
              <a:gd name="T56" fmla="*/ 2147483647 w 289"/>
              <a:gd name="T57" fmla="*/ 2147483647 h 352"/>
              <a:gd name="T58" fmla="*/ 2147483647 w 289"/>
              <a:gd name="T59" fmla="*/ 2147483647 h 352"/>
              <a:gd name="T60" fmla="*/ 2147483647 w 289"/>
              <a:gd name="T61" fmla="*/ 2147483647 h 352"/>
              <a:gd name="T62" fmla="*/ 2147483647 w 289"/>
              <a:gd name="T63" fmla="*/ 2147483647 h 352"/>
              <a:gd name="T64" fmla="*/ 2147483647 w 289"/>
              <a:gd name="T65" fmla="*/ 2147483647 h 352"/>
              <a:gd name="T66" fmla="*/ 2147483647 w 289"/>
              <a:gd name="T67" fmla="*/ 2147483647 h 352"/>
              <a:gd name="T68" fmla="*/ 2147483647 w 289"/>
              <a:gd name="T69" fmla="*/ 2147483647 h 352"/>
              <a:gd name="T70" fmla="*/ 2147483647 w 289"/>
              <a:gd name="T71" fmla="*/ 2147483647 h 352"/>
              <a:gd name="T72" fmla="*/ 2147483647 w 289"/>
              <a:gd name="T73" fmla="*/ 2147483647 h 352"/>
              <a:gd name="T74" fmla="*/ 2147483647 w 289"/>
              <a:gd name="T75" fmla="*/ 2147483647 h 352"/>
              <a:gd name="T76" fmla="*/ 2147483647 w 289"/>
              <a:gd name="T77" fmla="*/ 2147483647 h 352"/>
              <a:gd name="T78" fmla="*/ 2147483647 w 289"/>
              <a:gd name="T79" fmla="*/ 2147483647 h 352"/>
              <a:gd name="T80" fmla="*/ 2147483647 w 289"/>
              <a:gd name="T81" fmla="*/ 0 h 352"/>
              <a:gd name="T82" fmla="*/ 2147483647 w 289"/>
              <a:gd name="T83" fmla="*/ 2147483647 h 352"/>
              <a:gd name="T84" fmla="*/ 2147483647 w 289"/>
              <a:gd name="T85" fmla="*/ 2147483647 h 352"/>
              <a:gd name="T86" fmla="*/ 2147483647 w 289"/>
              <a:gd name="T87" fmla="*/ 2147483647 h 3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9"/>
              <a:gd name="T133" fmla="*/ 0 h 352"/>
              <a:gd name="T134" fmla="*/ 289 w 289"/>
              <a:gd name="T135" fmla="*/ 352 h 3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9" h="352">
                <a:moveTo>
                  <a:pt x="113" y="47"/>
                </a:moveTo>
                <a:lnTo>
                  <a:pt x="90" y="65"/>
                </a:lnTo>
                <a:lnTo>
                  <a:pt x="68" y="85"/>
                </a:lnTo>
                <a:lnTo>
                  <a:pt x="48" y="106"/>
                </a:lnTo>
                <a:lnTo>
                  <a:pt x="31" y="130"/>
                </a:lnTo>
                <a:lnTo>
                  <a:pt x="16" y="156"/>
                </a:lnTo>
                <a:lnTo>
                  <a:pt x="5" y="182"/>
                </a:lnTo>
                <a:lnTo>
                  <a:pt x="0" y="211"/>
                </a:lnTo>
                <a:lnTo>
                  <a:pt x="1" y="241"/>
                </a:lnTo>
                <a:lnTo>
                  <a:pt x="3" y="249"/>
                </a:lnTo>
                <a:lnTo>
                  <a:pt x="6" y="257"/>
                </a:lnTo>
                <a:lnTo>
                  <a:pt x="10" y="264"/>
                </a:lnTo>
                <a:lnTo>
                  <a:pt x="14" y="271"/>
                </a:lnTo>
                <a:lnTo>
                  <a:pt x="19" y="277"/>
                </a:lnTo>
                <a:lnTo>
                  <a:pt x="24" y="284"/>
                </a:lnTo>
                <a:lnTo>
                  <a:pt x="31" y="289"/>
                </a:lnTo>
                <a:lnTo>
                  <a:pt x="37" y="293"/>
                </a:lnTo>
                <a:lnTo>
                  <a:pt x="51" y="302"/>
                </a:lnTo>
                <a:lnTo>
                  <a:pt x="64" y="309"/>
                </a:lnTo>
                <a:lnTo>
                  <a:pt x="78" y="316"/>
                </a:lnTo>
                <a:lnTo>
                  <a:pt x="93" y="321"/>
                </a:lnTo>
                <a:lnTo>
                  <a:pt x="107" y="327"/>
                </a:lnTo>
                <a:lnTo>
                  <a:pt x="122" y="331"/>
                </a:lnTo>
                <a:lnTo>
                  <a:pt x="137" y="335"/>
                </a:lnTo>
                <a:lnTo>
                  <a:pt x="151" y="338"/>
                </a:lnTo>
                <a:lnTo>
                  <a:pt x="167" y="342"/>
                </a:lnTo>
                <a:lnTo>
                  <a:pt x="183" y="344"/>
                </a:lnTo>
                <a:lnTo>
                  <a:pt x="198" y="346"/>
                </a:lnTo>
                <a:lnTo>
                  <a:pt x="213" y="348"/>
                </a:lnTo>
                <a:lnTo>
                  <a:pt x="229" y="349"/>
                </a:lnTo>
                <a:lnTo>
                  <a:pt x="245" y="350"/>
                </a:lnTo>
                <a:lnTo>
                  <a:pt x="260" y="351"/>
                </a:lnTo>
                <a:lnTo>
                  <a:pt x="275" y="352"/>
                </a:lnTo>
                <a:lnTo>
                  <a:pt x="280" y="352"/>
                </a:lnTo>
                <a:lnTo>
                  <a:pt x="284" y="349"/>
                </a:lnTo>
                <a:lnTo>
                  <a:pt x="287" y="346"/>
                </a:lnTo>
                <a:lnTo>
                  <a:pt x="289" y="340"/>
                </a:lnTo>
                <a:lnTo>
                  <a:pt x="289" y="335"/>
                </a:lnTo>
                <a:lnTo>
                  <a:pt x="287" y="331"/>
                </a:lnTo>
                <a:lnTo>
                  <a:pt x="283" y="328"/>
                </a:lnTo>
                <a:lnTo>
                  <a:pt x="279" y="327"/>
                </a:lnTo>
                <a:lnTo>
                  <a:pt x="264" y="327"/>
                </a:lnTo>
                <a:lnTo>
                  <a:pt x="250" y="327"/>
                </a:lnTo>
                <a:lnTo>
                  <a:pt x="235" y="326"/>
                </a:lnTo>
                <a:lnTo>
                  <a:pt x="222" y="324"/>
                </a:lnTo>
                <a:lnTo>
                  <a:pt x="207" y="323"/>
                </a:lnTo>
                <a:lnTo>
                  <a:pt x="192" y="321"/>
                </a:lnTo>
                <a:lnTo>
                  <a:pt x="179" y="319"/>
                </a:lnTo>
                <a:lnTo>
                  <a:pt x="164" y="317"/>
                </a:lnTo>
                <a:lnTo>
                  <a:pt x="150" y="314"/>
                </a:lnTo>
                <a:lnTo>
                  <a:pt x="136" y="311"/>
                </a:lnTo>
                <a:lnTo>
                  <a:pt x="122" y="306"/>
                </a:lnTo>
                <a:lnTo>
                  <a:pt x="108" y="302"/>
                </a:lnTo>
                <a:lnTo>
                  <a:pt x="95" y="298"/>
                </a:lnTo>
                <a:lnTo>
                  <a:pt x="82" y="291"/>
                </a:lnTo>
                <a:lnTo>
                  <a:pt x="68" y="285"/>
                </a:lnTo>
                <a:lnTo>
                  <a:pt x="56" y="278"/>
                </a:lnTo>
                <a:lnTo>
                  <a:pt x="45" y="271"/>
                </a:lnTo>
                <a:lnTo>
                  <a:pt x="37" y="260"/>
                </a:lnTo>
                <a:lnTo>
                  <a:pt x="32" y="250"/>
                </a:lnTo>
                <a:lnTo>
                  <a:pt x="27" y="237"/>
                </a:lnTo>
                <a:lnTo>
                  <a:pt x="27" y="222"/>
                </a:lnTo>
                <a:lnTo>
                  <a:pt x="30" y="203"/>
                </a:lnTo>
                <a:lnTo>
                  <a:pt x="34" y="183"/>
                </a:lnTo>
                <a:lnTo>
                  <a:pt x="38" y="169"/>
                </a:lnTo>
                <a:lnTo>
                  <a:pt x="45" y="153"/>
                </a:lnTo>
                <a:lnTo>
                  <a:pt x="54" y="140"/>
                </a:lnTo>
                <a:lnTo>
                  <a:pt x="61" y="127"/>
                </a:lnTo>
                <a:lnTo>
                  <a:pt x="71" y="115"/>
                </a:lnTo>
                <a:lnTo>
                  <a:pt x="80" y="103"/>
                </a:lnTo>
                <a:lnTo>
                  <a:pt x="90" y="93"/>
                </a:lnTo>
                <a:lnTo>
                  <a:pt x="102" y="82"/>
                </a:lnTo>
                <a:lnTo>
                  <a:pt x="116" y="70"/>
                </a:lnTo>
                <a:lnTo>
                  <a:pt x="129" y="59"/>
                </a:lnTo>
                <a:lnTo>
                  <a:pt x="145" y="49"/>
                </a:lnTo>
                <a:lnTo>
                  <a:pt x="162" y="38"/>
                </a:lnTo>
                <a:lnTo>
                  <a:pt x="180" y="28"/>
                </a:lnTo>
                <a:lnTo>
                  <a:pt x="197" y="20"/>
                </a:lnTo>
                <a:lnTo>
                  <a:pt x="212" y="12"/>
                </a:lnTo>
                <a:lnTo>
                  <a:pt x="227" y="6"/>
                </a:lnTo>
                <a:lnTo>
                  <a:pt x="240" y="1"/>
                </a:lnTo>
                <a:lnTo>
                  <a:pt x="228" y="0"/>
                </a:lnTo>
                <a:lnTo>
                  <a:pt x="213" y="1"/>
                </a:lnTo>
                <a:lnTo>
                  <a:pt x="198" y="5"/>
                </a:lnTo>
                <a:lnTo>
                  <a:pt x="180" y="10"/>
                </a:lnTo>
                <a:lnTo>
                  <a:pt x="162" y="18"/>
                </a:lnTo>
                <a:lnTo>
                  <a:pt x="144" y="26"/>
                </a:lnTo>
                <a:lnTo>
                  <a:pt x="127" y="36"/>
                </a:lnTo>
                <a:lnTo>
                  <a:pt x="113" y="47"/>
                </a:lnTo>
                <a:close/>
              </a:path>
            </a:pathLst>
          </a:custGeom>
          <a:solidFill>
            <a:srgbClr val="000000"/>
          </a:solidFill>
          <a:ln w="9525">
            <a:solidFill>
              <a:srgbClr val="FF3300"/>
            </a:solidFill>
            <a:round/>
            <a:headEnd/>
            <a:tailEnd/>
          </a:ln>
        </p:spPr>
        <p:txBody>
          <a:bodyPr/>
          <a:lstStyle/>
          <a:p>
            <a:endParaRPr lang="en-US"/>
          </a:p>
        </p:txBody>
      </p:sp>
      <p:sp>
        <p:nvSpPr>
          <p:cNvPr id="38151" name="Freeform 612"/>
          <p:cNvSpPr>
            <a:spLocks/>
          </p:cNvSpPr>
          <p:nvPr/>
        </p:nvSpPr>
        <p:spPr bwMode="auto">
          <a:xfrm>
            <a:off x="5711825" y="1830388"/>
            <a:ext cx="65088" cy="63500"/>
          </a:xfrm>
          <a:custGeom>
            <a:avLst/>
            <a:gdLst>
              <a:gd name="T0" fmla="*/ 2147483647 w 252"/>
              <a:gd name="T1" fmla="*/ 2147483647 h 235"/>
              <a:gd name="T2" fmla="*/ 2147483647 w 252"/>
              <a:gd name="T3" fmla="*/ 2147483647 h 235"/>
              <a:gd name="T4" fmla="*/ 2147483647 w 252"/>
              <a:gd name="T5" fmla="*/ 2147483647 h 235"/>
              <a:gd name="T6" fmla="*/ 2147483647 w 252"/>
              <a:gd name="T7" fmla="*/ 2147483647 h 235"/>
              <a:gd name="T8" fmla="*/ 2147483647 w 252"/>
              <a:gd name="T9" fmla="*/ 2147483647 h 235"/>
              <a:gd name="T10" fmla="*/ 2147483647 w 252"/>
              <a:gd name="T11" fmla="*/ 2147483647 h 235"/>
              <a:gd name="T12" fmla="*/ 2147483647 w 252"/>
              <a:gd name="T13" fmla="*/ 2147483647 h 235"/>
              <a:gd name="T14" fmla="*/ 2147483647 w 252"/>
              <a:gd name="T15" fmla="*/ 2147483647 h 235"/>
              <a:gd name="T16" fmla="*/ 2147483647 w 252"/>
              <a:gd name="T17" fmla="*/ 2147483647 h 235"/>
              <a:gd name="T18" fmla="*/ 2147483647 w 252"/>
              <a:gd name="T19" fmla="*/ 2147483647 h 235"/>
              <a:gd name="T20" fmla="*/ 2147483647 w 252"/>
              <a:gd name="T21" fmla="*/ 2147483647 h 235"/>
              <a:gd name="T22" fmla="*/ 2147483647 w 252"/>
              <a:gd name="T23" fmla="*/ 2147483647 h 235"/>
              <a:gd name="T24" fmla="*/ 2147483647 w 252"/>
              <a:gd name="T25" fmla="*/ 2147483647 h 235"/>
              <a:gd name="T26" fmla="*/ 2147483647 w 252"/>
              <a:gd name="T27" fmla="*/ 2147483647 h 235"/>
              <a:gd name="T28" fmla="*/ 2147483647 w 252"/>
              <a:gd name="T29" fmla="*/ 2147483647 h 235"/>
              <a:gd name="T30" fmla="*/ 2147483647 w 252"/>
              <a:gd name="T31" fmla="*/ 2147483647 h 235"/>
              <a:gd name="T32" fmla="*/ 2147483647 w 252"/>
              <a:gd name="T33" fmla="*/ 2147483647 h 235"/>
              <a:gd name="T34" fmla="*/ 2147483647 w 252"/>
              <a:gd name="T35" fmla="*/ 2147483647 h 235"/>
              <a:gd name="T36" fmla="*/ 2147483647 w 252"/>
              <a:gd name="T37" fmla="*/ 2147483647 h 235"/>
              <a:gd name="T38" fmla="*/ 2147483647 w 252"/>
              <a:gd name="T39" fmla="*/ 2147483647 h 235"/>
              <a:gd name="T40" fmla="*/ 2147483647 w 252"/>
              <a:gd name="T41" fmla="*/ 2147483647 h 235"/>
              <a:gd name="T42" fmla="*/ 2147483647 w 252"/>
              <a:gd name="T43" fmla="*/ 2147483647 h 235"/>
              <a:gd name="T44" fmla="*/ 2147483647 w 252"/>
              <a:gd name="T45" fmla="*/ 2147483647 h 235"/>
              <a:gd name="T46" fmla="*/ 2147483647 w 252"/>
              <a:gd name="T47" fmla="*/ 2147483647 h 235"/>
              <a:gd name="T48" fmla="*/ 2147483647 w 252"/>
              <a:gd name="T49" fmla="*/ 2147483647 h 235"/>
              <a:gd name="T50" fmla="*/ 2147483647 w 252"/>
              <a:gd name="T51" fmla="*/ 2147483647 h 235"/>
              <a:gd name="T52" fmla="*/ 2147483647 w 252"/>
              <a:gd name="T53" fmla="*/ 2147483647 h 235"/>
              <a:gd name="T54" fmla="*/ 2147483647 w 252"/>
              <a:gd name="T55" fmla="*/ 2147483647 h 235"/>
              <a:gd name="T56" fmla="*/ 2147483647 w 252"/>
              <a:gd name="T57" fmla="*/ 2147483647 h 235"/>
              <a:gd name="T58" fmla="*/ 2147483647 w 252"/>
              <a:gd name="T59" fmla="*/ 2147483647 h 235"/>
              <a:gd name="T60" fmla="*/ 2147483647 w 252"/>
              <a:gd name="T61" fmla="*/ 2147483647 h 235"/>
              <a:gd name="T62" fmla="*/ 2147483647 w 252"/>
              <a:gd name="T63" fmla="*/ 2147483647 h 235"/>
              <a:gd name="T64" fmla="*/ 2147483647 w 252"/>
              <a:gd name="T65" fmla="*/ 2147483647 h 235"/>
              <a:gd name="T66" fmla="*/ 2147483647 w 252"/>
              <a:gd name="T67" fmla="*/ 2147483647 h 235"/>
              <a:gd name="T68" fmla="*/ 2147483647 w 252"/>
              <a:gd name="T69" fmla="*/ 2147483647 h 235"/>
              <a:gd name="T70" fmla="*/ 2147483647 w 252"/>
              <a:gd name="T71" fmla="*/ 2147483647 h 235"/>
              <a:gd name="T72" fmla="*/ 2147483647 w 252"/>
              <a:gd name="T73" fmla="*/ 2147483647 h 235"/>
              <a:gd name="T74" fmla="*/ 2147483647 w 252"/>
              <a:gd name="T75" fmla="*/ 2147483647 h 235"/>
              <a:gd name="T76" fmla="*/ 2147483647 w 252"/>
              <a:gd name="T77" fmla="*/ 2147483647 h 235"/>
              <a:gd name="T78" fmla="*/ 2147483647 w 252"/>
              <a:gd name="T79" fmla="*/ 0 h 235"/>
              <a:gd name="T80" fmla="*/ 2147483647 w 252"/>
              <a:gd name="T81" fmla="*/ 0 h 235"/>
              <a:gd name="T82" fmla="*/ 2147483647 w 252"/>
              <a:gd name="T83" fmla="*/ 0 h 235"/>
              <a:gd name="T84" fmla="*/ 2147483647 w 252"/>
              <a:gd name="T85" fmla="*/ 2147483647 h 235"/>
              <a:gd name="T86" fmla="*/ 2147483647 w 252"/>
              <a:gd name="T87" fmla="*/ 2147483647 h 235"/>
              <a:gd name="T88" fmla="*/ 0 w 252"/>
              <a:gd name="T89" fmla="*/ 2147483647 h 235"/>
              <a:gd name="T90" fmla="*/ 2147483647 w 252"/>
              <a:gd name="T91" fmla="*/ 2147483647 h 235"/>
              <a:gd name="T92" fmla="*/ 2147483647 w 252"/>
              <a:gd name="T93" fmla="*/ 2147483647 h 235"/>
              <a:gd name="T94" fmla="*/ 2147483647 w 252"/>
              <a:gd name="T95" fmla="*/ 2147483647 h 235"/>
              <a:gd name="T96" fmla="*/ 2147483647 w 252"/>
              <a:gd name="T97" fmla="*/ 2147483647 h 235"/>
              <a:gd name="T98" fmla="*/ 2147483647 w 252"/>
              <a:gd name="T99" fmla="*/ 2147483647 h 235"/>
              <a:gd name="T100" fmla="*/ 2147483647 w 252"/>
              <a:gd name="T101" fmla="*/ 2147483647 h 235"/>
              <a:gd name="T102" fmla="*/ 2147483647 w 252"/>
              <a:gd name="T103" fmla="*/ 2147483647 h 235"/>
              <a:gd name="T104" fmla="*/ 2147483647 w 252"/>
              <a:gd name="T105" fmla="*/ 2147483647 h 235"/>
              <a:gd name="T106" fmla="*/ 2147483647 w 252"/>
              <a:gd name="T107" fmla="*/ 2147483647 h 235"/>
              <a:gd name="T108" fmla="*/ 2147483647 w 252"/>
              <a:gd name="T109" fmla="*/ 2147483647 h 235"/>
              <a:gd name="T110" fmla="*/ 2147483647 w 252"/>
              <a:gd name="T111" fmla="*/ 2147483647 h 235"/>
              <a:gd name="T112" fmla="*/ 2147483647 w 252"/>
              <a:gd name="T113" fmla="*/ 2147483647 h 235"/>
              <a:gd name="T114" fmla="*/ 2147483647 w 252"/>
              <a:gd name="T115" fmla="*/ 2147483647 h 235"/>
              <a:gd name="T116" fmla="*/ 2147483647 w 252"/>
              <a:gd name="T117" fmla="*/ 2147483647 h 235"/>
              <a:gd name="T118" fmla="*/ 2147483647 w 252"/>
              <a:gd name="T119" fmla="*/ 2147483647 h 235"/>
              <a:gd name="T120" fmla="*/ 2147483647 w 252"/>
              <a:gd name="T121" fmla="*/ 2147483647 h 23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2"/>
              <a:gd name="T184" fmla="*/ 0 h 235"/>
              <a:gd name="T185" fmla="*/ 252 w 252"/>
              <a:gd name="T186" fmla="*/ 235 h 23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2" h="235">
                <a:moveTo>
                  <a:pt x="210" y="72"/>
                </a:moveTo>
                <a:lnTo>
                  <a:pt x="222" y="85"/>
                </a:lnTo>
                <a:lnTo>
                  <a:pt x="228" y="100"/>
                </a:lnTo>
                <a:lnTo>
                  <a:pt x="232" y="116"/>
                </a:lnTo>
                <a:lnTo>
                  <a:pt x="232" y="133"/>
                </a:lnTo>
                <a:lnTo>
                  <a:pt x="230" y="147"/>
                </a:lnTo>
                <a:lnTo>
                  <a:pt x="226" y="159"/>
                </a:lnTo>
                <a:lnTo>
                  <a:pt x="218" y="171"/>
                </a:lnTo>
                <a:lnTo>
                  <a:pt x="211" y="180"/>
                </a:lnTo>
                <a:lnTo>
                  <a:pt x="202" y="191"/>
                </a:lnTo>
                <a:lnTo>
                  <a:pt x="192" y="200"/>
                </a:lnTo>
                <a:lnTo>
                  <a:pt x="183" y="209"/>
                </a:lnTo>
                <a:lnTo>
                  <a:pt x="173" y="219"/>
                </a:lnTo>
                <a:lnTo>
                  <a:pt x="171" y="222"/>
                </a:lnTo>
                <a:lnTo>
                  <a:pt x="170" y="225"/>
                </a:lnTo>
                <a:lnTo>
                  <a:pt x="171" y="229"/>
                </a:lnTo>
                <a:lnTo>
                  <a:pt x="173" y="232"/>
                </a:lnTo>
                <a:lnTo>
                  <a:pt x="176" y="234"/>
                </a:lnTo>
                <a:lnTo>
                  <a:pt x="180" y="235"/>
                </a:lnTo>
                <a:lnTo>
                  <a:pt x="184" y="234"/>
                </a:lnTo>
                <a:lnTo>
                  <a:pt x="187" y="232"/>
                </a:lnTo>
                <a:lnTo>
                  <a:pt x="208" y="218"/>
                </a:lnTo>
                <a:lnTo>
                  <a:pt x="225" y="200"/>
                </a:lnTo>
                <a:lnTo>
                  <a:pt x="239" y="178"/>
                </a:lnTo>
                <a:lnTo>
                  <a:pt x="249" y="156"/>
                </a:lnTo>
                <a:lnTo>
                  <a:pt x="252" y="131"/>
                </a:lnTo>
                <a:lnTo>
                  <a:pt x="250" y="108"/>
                </a:lnTo>
                <a:lnTo>
                  <a:pt x="242" y="85"/>
                </a:lnTo>
                <a:lnTo>
                  <a:pt x="225" y="65"/>
                </a:lnTo>
                <a:lnTo>
                  <a:pt x="212" y="54"/>
                </a:lnTo>
                <a:lnTo>
                  <a:pt x="197" y="45"/>
                </a:lnTo>
                <a:lnTo>
                  <a:pt x="181" y="36"/>
                </a:lnTo>
                <a:lnTo>
                  <a:pt x="164" y="29"/>
                </a:lnTo>
                <a:lnTo>
                  <a:pt x="146" y="22"/>
                </a:lnTo>
                <a:lnTo>
                  <a:pt x="127" y="17"/>
                </a:lnTo>
                <a:lnTo>
                  <a:pt x="109" y="12"/>
                </a:lnTo>
                <a:lnTo>
                  <a:pt x="90" y="7"/>
                </a:lnTo>
                <a:lnTo>
                  <a:pt x="73" y="4"/>
                </a:lnTo>
                <a:lnTo>
                  <a:pt x="57" y="2"/>
                </a:lnTo>
                <a:lnTo>
                  <a:pt x="42" y="0"/>
                </a:lnTo>
                <a:lnTo>
                  <a:pt x="28" y="0"/>
                </a:lnTo>
                <a:lnTo>
                  <a:pt x="17" y="0"/>
                </a:lnTo>
                <a:lnTo>
                  <a:pt x="8" y="1"/>
                </a:lnTo>
                <a:lnTo>
                  <a:pt x="3" y="3"/>
                </a:lnTo>
                <a:lnTo>
                  <a:pt x="0" y="5"/>
                </a:lnTo>
                <a:lnTo>
                  <a:pt x="10" y="7"/>
                </a:lnTo>
                <a:lnTo>
                  <a:pt x="22" y="8"/>
                </a:lnTo>
                <a:lnTo>
                  <a:pt x="33" y="11"/>
                </a:lnTo>
                <a:lnTo>
                  <a:pt x="46" y="13"/>
                </a:lnTo>
                <a:lnTo>
                  <a:pt x="60" y="15"/>
                </a:lnTo>
                <a:lnTo>
                  <a:pt x="73" y="17"/>
                </a:lnTo>
                <a:lnTo>
                  <a:pt x="87" y="20"/>
                </a:lnTo>
                <a:lnTo>
                  <a:pt x="102" y="23"/>
                </a:lnTo>
                <a:lnTo>
                  <a:pt x="115" y="28"/>
                </a:lnTo>
                <a:lnTo>
                  <a:pt x="130" y="32"/>
                </a:lnTo>
                <a:lnTo>
                  <a:pt x="145" y="37"/>
                </a:lnTo>
                <a:lnTo>
                  <a:pt x="159" y="43"/>
                </a:lnTo>
                <a:lnTo>
                  <a:pt x="172" y="49"/>
                </a:lnTo>
                <a:lnTo>
                  <a:pt x="186" y="55"/>
                </a:lnTo>
                <a:lnTo>
                  <a:pt x="198" y="64"/>
                </a:lnTo>
                <a:lnTo>
                  <a:pt x="210" y="72"/>
                </a:lnTo>
                <a:close/>
              </a:path>
            </a:pathLst>
          </a:custGeom>
          <a:solidFill>
            <a:srgbClr val="000000"/>
          </a:solidFill>
          <a:ln w="9525">
            <a:solidFill>
              <a:srgbClr val="FF3300"/>
            </a:solidFill>
            <a:round/>
            <a:headEnd/>
            <a:tailEnd/>
          </a:ln>
        </p:spPr>
        <p:txBody>
          <a:bodyPr/>
          <a:lstStyle/>
          <a:p>
            <a:endParaRPr lang="en-US"/>
          </a:p>
        </p:txBody>
      </p:sp>
      <p:sp>
        <p:nvSpPr>
          <p:cNvPr id="38152" name="Freeform 613"/>
          <p:cNvSpPr>
            <a:spLocks/>
          </p:cNvSpPr>
          <p:nvPr/>
        </p:nvSpPr>
        <p:spPr bwMode="auto">
          <a:xfrm>
            <a:off x="5584825" y="1863725"/>
            <a:ext cx="26988" cy="58738"/>
          </a:xfrm>
          <a:custGeom>
            <a:avLst/>
            <a:gdLst>
              <a:gd name="T0" fmla="*/ 0 w 103"/>
              <a:gd name="T1" fmla="*/ 2147483647 h 220"/>
              <a:gd name="T2" fmla="*/ 0 w 103"/>
              <a:gd name="T3" fmla="*/ 2147483647 h 220"/>
              <a:gd name="T4" fmla="*/ 2147483647 w 103"/>
              <a:gd name="T5" fmla="*/ 2147483647 h 220"/>
              <a:gd name="T6" fmla="*/ 2147483647 w 103"/>
              <a:gd name="T7" fmla="*/ 2147483647 h 220"/>
              <a:gd name="T8" fmla="*/ 2147483647 w 103"/>
              <a:gd name="T9" fmla="*/ 2147483647 h 220"/>
              <a:gd name="T10" fmla="*/ 2147483647 w 103"/>
              <a:gd name="T11" fmla="*/ 2147483647 h 220"/>
              <a:gd name="T12" fmla="*/ 2147483647 w 103"/>
              <a:gd name="T13" fmla="*/ 2147483647 h 220"/>
              <a:gd name="T14" fmla="*/ 2147483647 w 103"/>
              <a:gd name="T15" fmla="*/ 2147483647 h 220"/>
              <a:gd name="T16" fmla="*/ 2147483647 w 103"/>
              <a:gd name="T17" fmla="*/ 2147483647 h 220"/>
              <a:gd name="T18" fmla="*/ 2147483647 w 103"/>
              <a:gd name="T19" fmla="*/ 2147483647 h 220"/>
              <a:gd name="T20" fmla="*/ 2147483647 w 103"/>
              <a:gd name="T21" fmla="*/ 2147483647 h 220"/>
              <a:gd name="T22" fmla="*/ 2147483647 w 103"/>
              <a:gd name="T23" fmla="*/ 2147483647 h 220"/>
              <a:gd name="T24" fmla="*/ 2147483647 w 103"/>
              <a:gd name="T25" fmla="*/ 2147483647 h 220"/>
              <a:gd name="T26" fmla="*/ 2147483647 w 103"/>
              <a:gd name="T27" fmla="*/ 2147483647 h 220"/>
              <a:gd name="T28" fmla="*/ 2147483647 w 103"/>
              <a:gd name="T29" fmla="*/ 2147483647 h 220"/>
              <a:gd name="T30" fmla="*/ 2147483647 w 103"/>
              <a:gd name="T31" fmla="*/ 2147483647 h 220"/>
              <a:gd name="T32" fmla="*/ 2147483647 w 103"/>
              <a:gd name="T33" fmla="*/ 2147483647 h 220"/>
              <a:gd name="T34" fmla="*/ 2147483647 w 103"/>
              <a:gd name="T35" fmla="*/ 2147483647 h 220"/>
              <a:gd name="T36" fmla="*/ 2147483647 w 103"/>
              <a:gd name="T37" fmla="*/ 2147483647 h 220"/>
              <a:gd name="T38" fmla="*/ 2147483647 w 103"/>
              <a:gd name="T39" fmla="*/ 2147483647 h 220"/>
              <a:gd name="T40" fmla="*/ 2147483647 w 103"/>
              <a:gd name="T41" fmla="*/ 2147483647 h 220"/>
              <a:gd name="T42" fmla="*/ 2147483647 w 103"/>
              <a:gd name="T43" fmla="*/ 2147483647 h 220"/>
              <a:gd name="T44" fmla="*/ 2147483647 w 103"/>
              <a:gd name="T45" fmla="*/ 2147483647 h 220"/>
              <a:gd name="T46" fmla="*/ 2147483647 w 103"/>
              <a:gd name="T47" fmla="*/ 2147483647 h 220"/>
              <a:gd name="T48" fmla="*/ 2147483647 w 103"/>
              <a:gd name="T49" fmla="*/ 2147483647 h 220"/>
              <a:gd name="T50" fmla="*/ 2147483647 w 103"/>
              <a:gd name="T51" fmla="*/ 2147483647 h 220"/>
              <a:gd name="T52" fmla="*/ 2147483647 w 103"/>
              <a:gd name="T53" fmla="*/ 2147483647 h 220"/>
              <a:gd name="T54" fmla="*/ 2147483647 w 103"/>
              <a:gd name="T55" fmla="*/ 2147483647 h 220"/>
              <a:gd name="T56" fmla="*/ 2147483647 w 103"/>
              <a:gd name="T57" fmla="*/ 2147483647 h 220"/>
              <a:gd name="T58" fmla="*/ 2147483647 w 103"/>
              <a:gd name="T59" fmla="*/ 2147483647 h 220"/>
              <a:gd name="T60" fmla="*/ 2147483647 w 103"/>
              <a:gd name="T61" fmla="*/ 2147483647 h 220"/>
              <a:gd name="T62" fmla="*/ 2147483647 w 103"/>
              <a:gd name="T63" fmla="*/ 2147483647 h 220"/>
              <a:gd name="T64" fmla="*/ 2147483647 w 103"/>
              <a:gd name="T65" fmla="*/ 0 h 220"/>
              <a:gd name="T66" fmla="*/ 2147483647 w 103"/>
              <a:gd name="T67" fmla="*/ 2147483647 h 220"/>
              <a:gd name="T68" fmla="*/ 2147483647 w 103"/>
              <a:gd name="T69" fmla="*/ 2147483647 h 220"/>
              <a:gd name="T70" fmla="*/ 2147483647 w 103"/>
              <a:gd name="T71" fmla="*/ 2147483647 h 220"/>
              <a:gd name="T72" fmla="*/ 2147483647 w 103"/>
              <a:gd name="T73" fmla="*/ 2147483647 h 220"/>
              <a:gd name="T74" fmla="*/ 2147483647 w 103"/>
              <a:gd name="T75" fmla="*/ 2147483647 h 220"/>
              <a:gd name="T76" fmla="*/ 2147483647 w 103"/>
              <a:gd name="T77" fmla="*/ 2147483647 h 220"/>
              <a:gd name="T78" fmla="*/ 2147483647 w 103"/>
              <a:gd name="T79" fmla="*/ 2147483647 h 220"/>
              <a:gd name="T80" fmla="*/ 0 w 103"/>
              <a:gd name="T81" fmla="*/ 2147483647 h 2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
              <a:gd name="T124" fmla="*/ 0 h 220"/>
              <a:gd name="T125" fmla="*/ 103 w 103"/>
              <a:gd name="T126" fmla="*/ 220 h 2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 h="220">
                <a:moveTo>
                  <a:pt x="0" y="120"/>
                </a:moveTo>
                <a:lnTo>
                  <a:pt x="0" y="138"/>
                </a:lnTo>
                <a:lnTo>
                  <a:pt x="4" y="155"/>
                </a:lnTo>
                <a:lnTo>
                  <a:pt x="12" y="171"/>
                </a:lnTo>
                <a:lnTo>
                  <a:pt x="22" y="185"/>
                </a:lnTo>
                <a:lnTo>
                  <a:pt x="35" y="197"/>
                </a:lnTo>
                <a:lnTo>
                  <a:pt x="50" y="207"/>
                </a:lnTo>
                <a:lnTo>
                  <a:pt x="66" y="215"/>
                </a:lnTo>
                <a:lnTo>
                  <a:pt x="83" y="219"/>
                </a:lnTo>
                <a:lnTo>
                  <a:pt x="89" y="220"/>
                </a:lnTo>
                <a:lnTo>
                  <a:pt x="94" y="218"/>
                </a:lnTo>
                <a:lnTo>
                  <a:pt x="98" y="215"/>
                </a:lnTo>
                <a:lnTo>
                  <a:pt x="100" y="211"/>
                </a:lnTo>
                <a:lnTo>
                  <a:pt x="100" y="205"/>
                </a:lnTo>
                <a:lnTo>
                  <a:pt x="99" y="200"/>
                </a:lnTo>
                <a:lnTo>
                  <a:pt x="96" y="196"/>
                </a:lnTo>
                <a:lnTo>
                  <a:pt x="91" y="193"/>
                </a:lnTo>
                <a:lnTo>
                  <a:pt x="74" y="187"/>
                </a:lnTo>
                <a:lnTo>
                  <a:pt x="58" y="178"/>
                </a:lnTo>
                <a:lnTo>
                  <a:pt x="45" y="167"/>
                </a:lnTo>
                <a:lnTo>
                  <a:pt x="36" y="154"/>
                </a:lnTo>
                <a:lnTo>
                  <a:pt x="30" y="138"/>
                </a:lnTo>
                <a:lnTo>
                  <a:pt x="27" y="121"/>
                </a:lnTo>
                <a:lnTo>
                  <a:pt x="27" y="103"/>
                </a:lnTo>
                <a:lnTo>
                  <a:pt x="32" y="83"/>
                </a:lnTo>
                <a:lnTo>
                  <a:pt x="39" y="69"/>
                </a:lnTo>
                <a:lnTo>
                  <a:pt x="51" y="56"/>
                </a:lnTo>
                <a:lnTo>
                  <a:pt x="63" y="43"/>
                </a:lnTo>
                <a:lnTo>
                  <a:pt x="77" y="31"/>
                </a:lnTo>
                <a:lnTo>
                  <a:pt x="89" y="21"/>
                </a:lnTo>
                <a:lnTo>
                  <a:pt x="98" y="12"/>
                </a:lnTo>
                <a:lnTo>
                  <a:pt x="103" y="5"/>
                </a:lnTo>
                <a:lnTo>
                  <a:pt x="103" y="0"/>
                </a:lnTo>
                <a:lnTo>
                  <a:pt x="92" y="4"/>
                </a:lnTo>
                <a:lnTo>
                  <a:pt x="77" y="12"/>
                </a:lnTo>
                <a:lnTo>
                  <a:pt x="61" y="25"/>
                </a:lnTo>
                <a:lnTo>
                  <a:pt x="44" y="40"/>
                </a:lnTo>
                <a:lnTo>
                  <a:pt x="29" y="57"/>
                </a:lnTo>
                <a:lnTo>
                  <a:pt x="16" y="77"/>
                </a:lnTo>
                <a:lnTo>
                  <a:pt x="6" y="98"/>
                </a:lnTo>
                <a:lnTo>
                  <a:pt x="0" y="120"/>
                </a:lnTo>
                <a:close/>
              </a:path>
            </a:pathLst>
          </a:custGeom>
          <a:solidFill>
            <a:srgbClr val="000000"/>
          </a:solidFill>
          <a:ln w="9525">
            <a:solidFill>
              <a:srgbClr val="FF3300"/>
            </a:solidFill>
            <a:round/>
            <a:headEnd/>
            <a:tailEnd/>
          </a:ln>
        </p:spPr>
        <p:txBody>
          <a:bodyPr/>
          <a:lstStyle/>
          <a:p>
            <a:endParaRPr lang="en-US"/>
          </a:p>
        </p:txBody>
      </p:sp>
      <p:sp>
        <p:nvSpPr>
          <p:cNvPr id="38153" name="Freeform 614"/>
          <p:cNvSpPr>
            <a:spLocks/>
          </p:cNvSpPr>
          <p:nvPr/>
        </p:nvSpPr>
        <p:spPr bwMode="auto">
          <a:xfrm>
            <a:off x="5764213" y="1827213"/>
            <a:ext cx="57150" cy="74612"/>
          </a:xfrm>
          <a:custGeom>
            <a:avLst/>
            <a:gdLst>
              <a:gd name="T0" fmla="*/ 2147483647 w 220"/>
              <a:gd name="T1" fmla="*/ 2147483647 h 288"/>
              <a:gd name="T2" fmla="*/ 2147483647 w 220"/>
              <a:gd name="T3" fmla="*/ 2147483647 h 288"/>
              <a:gd name="T4" fmla="*/ 2147483647 w 220"/>
              <a:gd name="T5" fmla="*/ 2147483647 h 288"/>
              <a:gd name="T6" fmla="*/ 2147483647 w 220"/>
              <a:gd name="T7" fmla="*/ 2147483647 h 288"/>
              <a:gd name="T8" fmla="*/ 2147483647 w 220"/>
              <a:gd name="T9" fmla="*/ 2147483647 h 288"/>
              <a:gd name="T10" fmla="*/ 2147483647 w 220"/>
              <a:gd name="T11" fmla="*/ 2147483647 h 288"/>
              <a:gd name="T12" fmla="*/ 2147483647 w 220"/>
              <a:gd name="T13" fmla="*/ 2147483647 h 288"/>
              <a:gd name="T14" fmla="*/ 2147483647 w 220"/>
              <a:gd name="T15" fmla="*/ 2147483647 h 288"/>
              <a:gd name="T16" fmla="*/ 2147483647 w 220"/>
              <a:gd name="T17" fmla="*/ 2147483647 h 288"/>
              <a:gd name="T18" fmla="*/ 2147483647 w 220"/>
              <a:gd name="T19" fmla="*/ 2147483647 h 288"/>
              <a:gd name="T20" fmla="*/ 2147483647 w 220"/>
              <a:gd name="T21" fmla="*/ 2147483647 h 288"/>
              <a:gd name="T22" fmla="*/ 2147483647 w 220"/>
              <a:gd name="T23" fmla="*/ 2147483647 h 288"/>
              <a:gd name="T24" fmla="*/ 2147483647 w 220"/>
              <a:gd name="T25" fmla="*/ 2147483647 h 288"/>
              <a:gd name="T26" fmla="*/ 2147483647 w 220"/>
              <a:gd name="T27" fmla="*/ 2147483647 h 288"/>
              <a:gd name="T28" fmla="*/ 2147483647 w 220"/>
              <a:gd name="T29" fmla="*/ 2147483647 h 288"/>
              <a:gd name="T30" fmla="*/ 2147483647 w 220"/>
              <a:gd name="T31" fmla="*/ 2147483647 h 288"/>
              <a:gd name="T32" fmla="*/ 2147483647 w 220"/>
              <a:gd name="T33" fmla="*/ 2147483647 h 288"/>
              <a:gd name="T34" fmla="*/ 2147483647 w 220"/>
              <a:gd name="T35" fmla="*/ 2147483647 h 288"/>
              <a:gd name="T36" fmla="*/ 2147483647 w 220"/>
              <a:gd name="T37" fmla="*/ 2147483647 h 288"/>
              <a:gd name="T38" fmla="*/ 2147483647 w 220"/>
              <a:gd name="T39" fmla="*/ 2147483647 h 288"/>
              <a:gd name="T40" fmla="*/ 2147483647 w 220"/>
              <a:gd name="T41" fmla="*/ 2147483647 h 288"/>
              <a:gd name="T42" fmla="*/ 2147483647 w 220"/>
              <a:gd name="T43" fmla="*/ 2147483647 h 288"/>
              <a:gd name="T44" fmla="*/ 2147483647 w 220"/>
              <a:gd name="T45" fmla="*/ 2147483647 h 288"/>
              <a:gd name="T46" fmla="*/ 2147483647 w 220"/>
              <a:gd name="T47" fmla="*/ 2147483647 h 288"/>
              <a:gd name="T48" fmla="*/ 2147483647 w 220"/>
              <a:gd name="T49" fmla="*/ 2147483647 h 288"/>
              <a:gd name="T50" fmla="*/ 2147483647 w 220"/>
              <a:gd name="T51" fmla="*/ 2147483647 h 288"/>
              <a:gd name="T52" fmla="*/ 2147483647 w 220"/>
              <a:gd name="T53" fmla="*/ 2147483647 h 288"/>
              <a:gd name="T54" fmla="*/ 2147483647 w 220"/>
              <a:gd name="T55" fmla="*/ 2147483647 h 288"/>
              <a:gd name="T56" fmla="*/ 2147483647 w 220"/>
              <a:gd name="T57" fmla="*/ 2147483647 h 288"/>
              <a:gd name="T58" fmla="*/ 2147483647 w 220"/>
              <a:gd name="T59" fmla="*/ 0 h 288"/>
              <a:gd name="T60" fmla="*/ 2147483647 w 220"/>
              <a:gd name="T61" fmla="*/ 2147483647 h 288"/>
              <a:gd name="T62" fmla="*/ 2147483647 w 220"/>
              <a:gd name="T63" fmla="*/ 2147483647 h 288"/>
              <a:gd name="T64" fmla="*/ 2147483647 w 220"/>
              <a:gd name="T65" fmla="*/ 2147483647 h 288"/>
              <a:gd name="T66" fmla="*/ 2147483647 w 220"/>
              <a:gd name="T67" fmla="*/ 2147483647 h 288"/>
              <a:gd name="T68" fmla="*/ 2147483647 w 220"/>
              <a:gd name="T69" fmla="*/ 2147483647 h 288"/>
              <a:gd name="T70" fmla="*/ 2147483647 w 220"/>
              <a:gd name="T71" fmla="*/ 2147483647 h 288"/>
              <a:gd name="T72" fmla="*/ 2147483647 w 220"/>
              <a:gd name="T73" fmla="*/ 2147483647 h 288"/>
              <a:gd name="T74" fmla="*/ 2147483647 w 220"/>
              <a:gd name="T75" fmla="*/ 2147483647 h 2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0"/>
              <a:gd name="T115" fmla="*/ 0 h 288"/>
              <a:gd name="T116" fmla="*/ 220 w 220"/>
              <a:gd name="T117" fmla="*/ 288 h 2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0" h="288">
                <a:moveTo>
                  <a:pt x="179" y="108"/>
                </a:moveTo>
                <a:lnTo>
                  <a:pt x="186" y="115"/>
                </a:lnTo>
                <a:lnTo>
                  <a:pt x="191" y="124"/>
                </a:lnTo>
                <a:lnTo>
                  <a:pt x="196" y="133"/>
                </a:lnTo>
                <a:lnTo>
                  <a:pt x="200" y="143"/>
                </a:lnTo>
                <a:lnTo>
                  <a:pt x="202" y="153"/>
                </a:lnTo>
                <a:lnTo>
                  <a:pt x="201" y="163"/>
                </a:lnTo>
                <a:lnTo>
                  <a:pt x="199" y="174"/>
                </a:lnTo>
                <a:lnTo>
                  <a:pt x="193" y="184"/>
                </a:lnTo>
                <a:lnTo>
                  <a:pt x="186" y="194"/>
                </a:lnTo>
                <a:lnTo>
                  <a:pt x="178" y="204"/>
                </a:lnTo>
                <a:lnTo>
                  <a:pt x="168" y="213"/>
                </a:lnTo>
                <a:lnTo>
                  <a:pt x="159" y="221"/>
                </a:lnTo>
                <a:lnTo>
                  <a:pt x="148" y="229"/>
                </a:lnTo>
                <a:lnTo>
                  <a:pt x="138" y="237"/>
                </a:lnTo>
                <a:lnTo>
                  <a:pt x="127" y="246"/>
                </a:lnTo>
                <a:lnTo>
                  <a:pt x="118" y="255"/>
                </a:lnTo>
                <a:lnTo>
                  <a:pt x="115" y="258"/>
                </a:lnTo>
                <a:lnTo>
                  <a:pt x="112" y="263"/>
                </a:lnTo>
                <a:lnTo>
                  <a:pt x="110" y="267"/>
                </a:lnTo>
                <a:lnTo>
                  <a:pt x="108" y="271"/>
                </a:lnTo>
                <a:lnTo>
                  <a:pt x="107" y="276"/>
                </a:lnTo>
                <a:lnTo>
                  <a:pt x="107" y="280"/>
                </a:lnTo>
                <a:lnTo>
                  <a:pt x="109" y="284"/>
                </a:lnTo>
                <a:lnTo>
                  <a:pt x="112" y="287"/>
                </a:lnTo>
                <a:lnTo>
                  <a:pt x="117" y="288"/>
                </a:lnTo>
                <a:lnTo>
                  <a:pt x="121" y="288"/>
                </a:lnTo>
                <a:lnTo>
                  <a:pt x="124" y="287"/>
                </a:lnTo>
                <a:lnTo>
                  <a:pt x="127" y="284"/>
                </a:lnTo>
                <a:lnTo>
                  <a:pt x="138" y="271"/>
                </a:lnTo>
                <a:lnTo>
                  <a:pt x="149" y="261"/>
                </a:lnTo>
                <a:lnTo>
                  <a:pt x="161" y="250"/>
                </a:lnTo>
                <a:lnTo>
                  <a:pt x="173" y="239"/>
                </a:lnTo>
                <a:lnTo>
                  <a:pt x="185" y="229"/>
                </a:lnTo>
                <a:lnTo>
                  <a:pt x="196" y="217"/>
                </a:lnTo>
                <a:lnTo>
                  <a:pt x="206" y="204"/>
                </a:lnTo>
                <a:lnTo>
                  <a:pt x="213" y="190"/>
                </a:lnTo>
                <a:lnTo>
                  <a:pt x="219" y="173"/>
                </a:lnTo>
                <a:lnTo>
                  <a:pt x="220" y="157"/>
                </a:lnTo>
                <a:lnTo>
                  <a:pt x="218" y="141"/>
                </a:lnTo>
                <a:lnTo>
                  <a:pt x="212" y="125"/>
                </a:lnTo>
                <a:lnTo>
                  <a:pt x="204" y="111"/>
                </a:lnTo>
                <a:lnTo>
                  <a:pt x="194" y="97"/>
                </a:lnTo>
                <a:lnTo>
                  <a:pt x="182" y="86"/>
                </a:lnTo>
                <a:lnTo>
                  <a:pt x="168" y="77"/>
                </a:lnTo>
                <a:lnTo>
                  <a:pt x="158" y="70"/>
                </a:lnTo>
                <a:lnTo>
                  <a:pt x="146" y="64"/>
                </a:lnTo>
                <a:lnTo>
                  <a:pt x="134" y="56"/>
                </a:lnTo>
                <a:lnTo>
                  <a:pt x="122" y="50"/>
                </a:lnTo>
                <a:lnTo>
                  <a:pt x="109" y="43"/>
                </a:lnTo>
                <a:lnTo>
                  <a:pt x="96" y="36"/>
                </a:lnTo>
                <a:lnTo>
                  <a:pt x="83" y="29"/>
                </a:lnTo>
                <a:lnTo>
                  <a:pt x="70" y="22"/>
                </a:lnTo>
                <a:lnTo>
                  <a:pt x="59" y="17"/>
                </a:lnTo>
                <a:lnTo>
                  <a:pt x="47" y="12"/>
                </a:lnTo>
                <a:lnTo>
                  <a:pt x="36" y="7"/>
                </a:lnTo>
                <a:lnTo>
                  <a:pt x="26" y="4"/>
                </a:lnTo>
                <a:lnTo>
                  <a:pt x="18" y="1"/>
                </a:lnTo>
                <a:lnTo>
                  <a:pt x="10" y="0"/>
                </a:lnTo>
                <a:lnTo>
                  <a:pt x="4" y="0"/>
                </a:lnTo>
                <a:lnTo>
                  <a:pt x="0" y="2"/>
                </a:lnTo>
                <a:lnTo>
                  <a:pt x="9" y="7"/>
                </a:lnTo>
                <a:lnTo>
                  <a:pt x="20" y="13"/>
                </a:lnTo>
                <a:lnTo>
                  <a:pt x="31" y="18"/>
                </a:lnTo>
                <a:lnTo>
                  <a:pt x="42" y="23"/>
                </a:lnTo>
                <a:lnTo>
                  <a:pt x="54" y="29"/>
                </a:lnTo>
                <a:lnTo>
                  <a:pt x="65" y="34"/>
                </a:lnTo>
                <a:lnTo>
                  <a:pt x="77" y="40"/>
                </a:lnTo>
                <a:lnTo>
                  <a:pt x="88" y="47"/>
                </a:lnTo>
                <a:lnTo>
                  <a:pt x="101" y="53"/>
                </a:lnTo>
                <a:lnTo>
                  <a:pt x="112" y="60"/>
                </a:lnTo>
                <a:lnTo>
                  <a:pt x="124" y="66"/>
                </a:lnTo>
                <a:lnTo>
                  <a:pt x="136" y="74"/>
                </a:lnTo>
                <a:lnTo>
                  <a:pt x="147" y="82"/>
                </a:lnTo>
                <a:lnTo>
                  <a:pt x="158" y="90"/>
                </a:lnTo>
                <a:lnTo>
                  <a:pt x="168" y="98"/>
                </a:lnTo>
                <a:lnTo>
                  <a:pt x="179" y="108"/>
                </a:lnTo>
                <a:close/>
              </a:path>
            </a:pathLst>
          </a:custGeom>
          <a:solidFill>
            <a:srgbClr val="000000"/>
          </a:solidFill>
          <a:ln w="9525">
            <a:solidFill>
              <a:srgbClr val="FF3300"/>
            </a:solidFill>
            <a:round/>
            <a:headEnd/>
            <a:tailEnd/>
          </a:ln>
        </p:spPr>
        <p:txBody>
          <a:bodyPr/>
          <a:lstStyle/>
          <a:p>
            <a:endParaRPr lang="en-US"/>
          </a:p>
        </p:txBody>
      </p:sp>
      <p:grpSp>
        <p:nvGrpSpPr>
          <p:cNvPr id="38154" name="Group 615"/>
          <p:cNvGrpSpPr>
            <a:grpSpLocks/>
          </p:cNvGrpSpPr>
          <p:nvPr/>
        </p:nvGrpSpPr>
        <p:grpSpPr bwMode="auto">
          <a:xfrm>
            <a:off x="5367338" y="3430588"/>
            <a:ext cx="290512" cy="404812"/>
            <a:chOff x="3381" y="2161"/>
            <a:chExt cx="183" cy="255"/>
          </a:xfrm>
        </p:grpSpPr>
        <p:pic>
          <p:nvPicPr>
            <p:cNvPr id="38181" name="Picture 616" descr="31u_bnrz[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4" y="2242"/>
              <a:ext cx="121" cy="1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8182" name="Freeform 617"/>
            <p:cNvSpPr>
              <a:spLocks/>
            </p:cNvSpPr>
            <p:nvPr/>
          </p:nvSpPr>
          <p:spPr bwMode="auto">
            <a:xfrm>
              <a:off x="3430" y="2174"/>
              <a:ext cx="33" cy="39"/>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83" name="Freeform 618"/>
            <p:cNvSpPr>
              <a:spLocks/>
            </p:cNvSpPr>
            <p:nvPr/>
          </p:nvSpPr>
          <p:spPr bwMode="auto">
            <a:xfrm>
              <a:off x="3486" y="2173"/>
              <a:ext cx="22" cy="30"/>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84" name="Freeform 619"/>
            <p:cNvSpPr>
              <a:spLocks/>
            </p:cNvSpPr>
            <p:nvPr/>
          </p:nvSpPr>
          <p:spPr bwMode="auto">
            <a:xfrm>
              <a:off x="3409" y="2166"/>
              <a:ext cx="54" cy="63"/>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85" name="Freeform 620"/>
            <p:cNvSpPr>
              <a:spLocks/>
            </p:cNvSpPr>
            <p:nvPr/>
          </p:nvSpPr>
          <p:spPr bwMode="auto">
            <a:xfrm>
              <a:off x="3485" y="2164"/>
              <a:ext cx="47" cy="42"/>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86" name="Freeform 621"/>
            <p:cNvSpPr>
              <a:spLocks/>
            </p:cNvSpPr>
            <p:nvPr/>
          </p:nvSpPr>
          <p:spPr bwMode="auto">
            <a:xfrm>
              <a:off x="3389" y="2184"/>
              <a:ext cx="19" cy="39"/>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87" name="Freeform 622"/>
            <p:cNvSpPr>
              <a:spLocks/>
            </p:cNvSpPr>
            <p:nvPr/>
          </p:nvSpPr>
          <p:spPr bwMode="auto">
            <a:xfrm>
              <a:off x="3523" y="2161"/>
              <a:ext cx="41" cy="52"/>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88" name="Freeform 623"/>
            <p:cNvSpPr>
              <a:spLocks/>
            </p:cNvSpPr>
            <p:nvPr/>
          </p:nvSpPr>
          <p:spPr bwMode="auto">
            <a:xfrm>
              <a:off x="3478" y="2222"/>
              <a:ext cx="14" cy="31"/>
            </a:xfrm>
            <a:custGeom>
              <a:avLst/>
              <a:gdLst>
                <a:gd name="T0" fmla="*/ 0 w 83"/>
                <a:gd name="T1" fmla="*/ 0 h 187"/>
                <a:gd name="T2" fmla="*/ 0 w 83"/>
                <a:gd name="T3" fmla="*/ 0 h 187"/>
                <a:gd name="T4" fmla="*/ 0 w 83"/>
                <a:gd name="T5" fmla="*/ 0 h 187"/>
                <a:gd name="T6" fmla="*/ 0 w 83"/>
                <a:gd name="T7" fmla="*/ 0 h 187"/>
                <a:gd name="T8" fmla="*/ 0 w 83"/>
                <a:gd name="T9" fmla="*/ 0 h 187"/>
                <a:gd name="T10" fmla="*/ 0 w 83"/>
                <a:gd name="T11" fmla="*/ 0 h 187"/>
                <a:gd name="T12" fmla="*/ 0 w 83"/>
                <a:gd name="T13" fmla="*/ 0 h 187"/>
                <a:gd name="T14" fmla="*/ 0 w 83"/>
                <a:gd name="T15" fmla="*/ 0 h 187"/>
                <a:gd name="T16" fmla="*/ 0 w 83"/>
                <a:gd name="T17" fmla="*/ 0 h 187"/>
                <a:gd name="T18" fmla="*/ 0 w 83"/>
                <a:gd name="T19" fmla="*/ 0 h 187"/>
                <a:gd name="T20" fmla="*/ 0 w 83"/>
                <a:gd name="T21" fmla="*/ 0 h 187"/>
                <a:gd name="T22" fmla="*/ 0 w 83"/>
                <a:gd name="T23" fmla="*/ 0 h 187"/>
                <a:gd name="T24" fmla="*/ 0 w 83"/>
                <a:gd name="T25" fmla="*/ 0 h 187"/>
                <a:gd name="T26" fmla="*/ 0 w 83"/>
                <a:gd name="T27" fmla="*/ 0 h 187"/>
                <a:gd name="T28" fmla="*/ 0 w 83"/>
                <a:gd name="T29" fmla="*/ 0 h 187"/>
                <a:gd name="T30" fmla="*/ 0 w 83"/>
                <a:gd name="T31" fmla="*/ 0 h 187"/>
                <a:gd name="T32" fmla="*/ 0 w 83"/>
                <a:gd name="T33" fmla="*/ 0 h 187"/>
                <a:gd name="T34" fmla="*/ 0 w 83"/>
                <a:gd name="T35" fmla="*/ 0 h 187"/>
                <a:gd name="T36" fmla="*/ 0 w 83"/>
                <a:gd name="T37" fmla="*/ 0 h 187"/>
                <a:gd name="T38" fmla="*/ 0 w 83"/>
                <a:gd name="T39" fmla="*/ 0 h 187"/>
                <a:gd name="T40" fmla="*/ 0 w 83"/>
                <a:gd name="T41" fmla="*/ 0 h 187"/>
                <a:gd name="T42" fmla="*/ 0 w 83"/>
                <a:gd name="T43" fmla="*/ 0 h 187"/>
                <a:gd name="T44" fmla="*/ 0 w 83"/>
                <a:gd name="T45" fmla="*/ 0 h 187"/>
                <a:gd name="T46" fmla="*/ 0 w 83"/>
                <a:gd name="T47" fmla="*/ 0 h 187"/>
                <a:gd name="T48" fmla="*/ 0 w 83"/>
                <a:gd name="T49" fmla="*/ 0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89" name="Freeform 624"/>
            <p:cNvSpPr>
              <a:spLocks/>
            </p:cNvSpPr>
            <p:nvPr/>
          </p:nvSpPr>
          <p:spPr bwMode="auto">
            <a:xfrm>
              <a:off x="3472" y="2205"/>
              <a:ext cx="7" cy="16"/>
            </a:xfrm>
            <a:custGeom>
              <a:avLst/>
              <a:gdLst>
                <a:gd name="T0" fmla="*/ 0 w 44"/>
                <a:gd name="T1" fmla="*/ 0 h 94"/>
                <a:gd name="T2" fmla="*/ 0 w 44"/>
                <a:gd name="T3" fmla="*/ 0 h 94"/>
                <a:gd name="T4" fmla="*/ 0 w 44"/>
                <a:gd name="T5" fmla="*/ 0 h 94"/>
                <a:gd name="T6" fmla="*/ 0 w 44"/>
                <a:gd name="T7" fmla="*/ 0 h 94"/>
                <a:gd name="T8" fmla="*/ 0 w 44"/>
                <a:gd name="T9" fmla="*/ 0 h 94"/>
                <a:gd name="T10" fmla="*/ 0 w 44"/>
                <a:gd name="T11" fmla="*/ 0 h 94"/>
                <a:gd name="T12" fmla="*/ 0 w 44"/>
                <a:gd name="T13" fmla="*/ 0 h 94"/>
                <a:gd name="T14" fmla="*/ 0 w 44"/>
                <a:gd name="T15" fmla="*/ 0 h 94"/>
                <a:gd name="T16" fmla="*/ 0 w 44"/>
                <a:gd name="T17" fmla="*/ 0 h 94"/>
                <a:gd name="T18" fmla="*/ 0 w 44"/>
                <a:gd name="T19" fmla="*/ 0 h 94"/>
                <a:gd name="T20" fmla="*/ 0 w 44"/>
                <a:gd name="T21" fmla="*/ 0 h 94"/>
                <a:gd name="T22" fmla="*/ 0 w 44"/>
                <a:gd name="T23" fmla="*/ 0 h 94"/>
                <a:gd name="T24" fmla="*/ 0 w 44"/>
                <a:gd name="T25" fmla="*/ 0 h 94"/>
                <a:gd name="T26" fmla="*/ 0 w 44"/>
                <a:gd name="T27" fmla="*/ 0 h 94"/>
                <a:gd name="T28" fmla="*/ 0 w 44"/>
                <a:gd name="T29" fmla="*/ 0 h 94"/>
                <a:gd name="T30" fmla="*/ 0 w 44"/>
                <a:gd name="T31" fmla="*/ 0 h 94"/>
                <a:gd name="T32" fmla="*/ 0 w 44"/>
                <a:gd name="T33" fmla="*/ 0 h 94"/>
                <a:gd name="T34" fmla="*/ 0 w 44"/>
                <a:gd name="T35" fmla="*/ 0 h 94"/>
                <a:gd name="T36" fmla="*/ 0 w 44"/>
                <a:gd name="T37" fmla="*/ 0 h 94"/>
                <a:gd name="T38" fmla="*/ 0 w 44"/>
                <a:gd name="T39" fmla="*/ 0 h 94"/>
                <a:gd name="T40" fmla="*/ 0 w 44"/>
                <a:gd name="T41" fmla="*/ 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90" name="Freeform 625"/>
            <p:cNvSpPr>
              <a:spLocks/>
            </p:cNvSpPr>
            <p:nvPr/>
          </p:nvSpPr>
          <p:spPr bwMode="auto">
            <a:xfrm>
              <a:off x="3466" y="2194"/>
              <a:ext cx="6" cy="9"/>
            </a:xfrm>
            <a:custGeom>
              <a:avLst/>
              <a:gdLst>
                <a:gd name="T0" fmla="*/ 0 w 38"/>
                <a:gd name="T1" fmla="*/ 0 h 54"/>
                <a:gd name="T2" fmla="*/ 0 w 38"/>
                <a:gd name="T3" fmla="*/ 0 h 54"/>
                <a:gd name="T4" fmla="*/ 0 w 38"/>
                <a:gd name="T5" fmla="*/ 0 h 54"/>
                <a:gd name="T6" fmla="*/ 0 w 38"/>
                <a:gd name="T7" fmla="*/ 0 h 54"/>
                <a:gd name="T8" fmla="*/ 0 w 38"/>
                <a:gd name="T9" fmla="*/ 0 h 54"/>
                <a:gd name="T10" fmla="*/ 0 w 38"/>
                <a:gd name="T11" fmla="*/ 0 h 54"/>
                <a:gd name="T12" fmla="*/ 0 w 38"/>
                <a:gd name="T13" fmla="*/ 0 h 54"/>
                <a:gd name="T14" fmla="*/ 0 w 38"/>
                <a:gd name="T15" fmla="*/ 0 h 54"/>
                <a:gd name="T16" fmla="*/ 0 w 38"/>
                <a:gd name="T17" fmla="*/ 0 h 54"/>
                <a:gd name="T18" fmla="*/ 0 w 38"/>
                <a:gd name="T19" fmla="*/ 0 h 54"/>
                <a:gd name="T20" fmla="*/ 0 w 38"/>
                <a:gd name="T21" fmla="*/ 0 h 54"/>
                <a:gd name="T22" fmla="*/ 0 w 38"/>
                <a:gd name="T23" fmla="*/ 0 h 54"/>
                <a:gd name="T24" fmla="*/ 0 w 38"/>
                <a:gd name="T25" fmla="*/ 0 h 54"/>
                <a:gd name="T26" fmla="*/ 0 w 38"/>
                <a:gd name="T27" fmla="*/ 0 h 54"/>
                <a:gd name="T28" fmla="*/ 0 w 38"/>
                <a:gd name="T29" fmla="*/ 0 h 54"/>
                <a:gd name="T30" fmla="*/ 0 w 38"/>
                <a:gd name="T31" fmla="*/ 0 h 54"/>
                <a:gd name="T32" fmla="*/ 0 w 38"/>
                <a:gd name="T33" fmla="*/ 0 h 54"/>
                <a:gd name="T34" fmla="*/ 0 w 38"/>
                <a:gd name="T35" fmla="*/ 0 h 54"/>
                <a:gd name="T36" fmla="*/ 0 w 38"/>
                <a:gd name="T37" fmla="*/ 0 h 54"/>
                <a:gd name="T38" fmla="*/ 0 w 38"/>
                <a:gd name="T39" fmla="*/ 0 h 54"/>
                <a:gd name="T40" fmla="*/ 0 w 38"/>
                <a:gd name="T41" fmla="*/ 0 h 54"/>
                <a:gd name="T42" fmla="*/ 0 w 38"/>
                <a:gd name="T43" fmla="*/ 0 h 54"/>
                <a:gd name="T44" fmla="*/ 0 w 38"/>
                <a:gd name="T45" fmla="*/ 0 h 54"/>
                <a:gd name="T46" fmla="*/ 0 w 38"/>
                <a:gd name="T47" fmla="*/ 0 h 54"/>
                <a:gd name="T48" fmla="*/ 0 w 38"/>
                <a:gd name="T49" fmla="*/ 0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91" name="Freeform 626"/>
            <p:cNvSpPr>
              <a:spLocks/>
            </p:cNvSpPr>
            <p:nvPr/>
          </p:nvSpPr>
          <p:spPr bwMode="auto">
            <a:xfrm>
              <a:off x="3461" y="2186"/>
              <a:ext cx="8" cy="6"/>
            </a:xfrm>
            <a:custGeom>
              <a:avLst/>
              <a:gdLst>
                <a:gd name="T0" fmla="*/ 0 w 52"/>
                <a:gd name="T1" fmla="*/ 0 h 36"/>
                <a:gd name="T2" fmla="*/ 0 w 52"/>
                <a:gd name="T3" fmla="*/ 0 h 36"/>
                <a:gd name="T4" fmla="*/ 0 w 52"/>
                <a:gd name="T5" fmla="*/ 0 h 36"/>
                <a:gd name="T6" fmla="*/ 0 w 52"/>
                <a:gd name="T7" fmla="*/ 0 h 36"/>
                <a:gd name="T8" fmla="*/ 0 w 52"/>
                <a:gd name="T9" fmla="*/ 0 h 36"/>
                <a:gd name="T10" fmla="*/ 0 w 52"/>
                <a:gd name="T11" fmla="*/ 0 h 36"/>
                <a:gd name="T12" fmla="*/ 0 w 52"/>
                <a:gd name="T13" fmla="*/ 0 h 36"/>
                <a:gd name="T14" fmla="*/ 0 w 52"/>
                <a:gd name="T15" fmla="*/ 0 h 36"/>
                <a:gd name="T16" fmla="*/ 0 w 52"/>
                <a:gd name="T17" fmla="*/ 0 h 36"/>
                <a:gd name="T18" fmla="*/ 0 w 52"/>
                <a:gd name="T19" fmla="*/ 0 h 36"/>
                <a:gd name="T20" fmla="*/ 0 w 52"/>
                <a:gd name="T21" fmla="*/ 0 h 36"/>
                <a:gd name="T22" fmla="*/ 0 w 52"/>
                <a:gd name="T23" fmla="*/ 0 h 36"/>
                <a:gd name="T24" fmla="*/ 0 w 52"/>
                <a:gd name="T25" fmla="*/ 0 h 36"/>
                <a:gd name="T26" fmla="*/ 0 w 52"/>
                <a:gd name="T27" fmla="*/ 0 h 36"/>
                <a:gd name="T28" fmla="*/ 0 w 52"/>
                <a:gd name="T29" fmla="*/ 0 h 36"/>
                <a:gd name="T30" fmla="*/ 0 w 52"/>
                <a:gd name="T31" fmla="*/ 0 h 36"/>
                <a:gd name="T32" fmla="*/ 0 w 52"/>
                <a:gd name="T33" fmla="*/ 0 h 36"/>
                <a:gd name="T34" fmla="*/ 0 w 52"/>
                <a:gd name="T35" fmla="*/ 0 h 36"/>
                <a:gd name="T36" fmla="*/ 0 w 52"/>
                <a:gd name="T37" fmla="*/ 0 h 36"/>
                <a:gd name="T38" fmla="*/ 0 w 52"/>
                <a:gd name="T39" fmla="*/ 0 h 36"/>
                <a:gd name="T40" fmla="*/ 0 w 52"/>
                <a:gd name="T41" fmla="*/ 0 h 36"/>
                <a:gd name="T42" fmla="*/ 0 w 52"/>
                <a:gd name="T43" fmla="*/ 0 h 36"/>
                <a:gd name="T44" fmla="*/ 0 w 52"/>
                <a:gd name="T45" fmla="*/ 0 h 36"/>
                <a:gd name="T46" fmla="*/ 0 w 52"/>
                <a:gd name="T47" fmla="*/ 0 h 36"/>
                <a:gd name="T48" fmla="*/ 0 w 5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92" name="Freeform 627"/>
            <p:cNvSpPr>
              <a:spLocks/>
            </p:cNvSpPr>
            <p:nvPr/>
          </p:nvSpPr>
          <p:spPr bwMode="auto">
            <a:xfrm>
              <a:off x="3421" y="2176"/>
              <a:ext cx="33" cy="39"/>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rgbClr val="FF3300"/>
              </a:solidFill>
              <a:round/>
              <a:headEnd/>
              <a:tailEnd/>
            </a:ln>
          </p:spPr>
          <p:txBody>
            <a:bodyPr/>
            <a:lstStyle/>
            <a:p>
              <a:endParaRPr lang="en-US"/>
            </a:p>
          </p:txBody>
        </p:sp>
        <p:sp>
          <p:nvSpPr>
            <p:cNvPr id="38193" name="Freeform 628"/>
            <p:cNvSpPr>
              <a:spLocks/>
            </p:cNvSpPr>
            <p:nvPr/>
          </p:nvSpPr>
          <p:spPr bwMode="auto">
            <a:xfrm>
              <a:off x="3477" y="2176"/>
              <a:ext cx="22" cy="30"/>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rgbClr val="FF3300"/>
              </a:solidFill>
              <a:round/>
              <a:headEnd/>
              <a:tailEnd/>
            </a:ln>
          </p:spPr>
          <p:txBody>
            <a:bodyPr/>
            <a:lstStyle/>
            <a:p>
              <a:endParaRPr lang="en-US"/>
            </a:p>
          </p:txBody>
        </p:sp>
        <p:sp>
          <p:nvSpPr>
            <p:cNvPr id="38194" name="Freeform 629"/>
            <p:cNvSpPr>
              <a:spLocks/>
            </p:cNvSpPr>
            <p:nvPr/>
          </p:nvSpPr>
          <p:spPr bwMode="auto">
            <a:xfrm>
              <a:off x="3400" y="2169"/>
              <a:ext cx="53" cy="63"/>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rgbClr val="FF3300"/>
              </a:solidFill>
              <a:round/>
              <a:headEnd/>
              <a:tailEnd/>
            </a:ln>
          </p:spPr>
          <p:txBody>
            <a:bodyPr/>
            <a:lstStyle/>
            <a:p>
              <a:endParaRPr lang="en-US"/>
            </a:p>
          </p:txBody>
        </p:sp>
        <p:sp>
          <p:nvSpPr>
            <p:cNvPr id="38195" name="Freeform 630"/>
            <p:cNvSpPr>
              <a:spLocks/>
            </p:cNvSpPr>
            <p:nvPr/>
          </p:nvSpPr>
          <p:spPr bwMode="auto">
            <a:xfrm>
              <a:off x="3475" y="2167"/>
              <a:ext cx="47" cy="42"/>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rgbClr val="FF3300"/>
              </a:solidFill>
              <a:round/>
              <a:headEnd/>
              <a:tailEnd/>
            </a:ln>
          </p:spPr>
          <p:txBody>
            <a:bodyPr/>
            <a:lstStyle/>
            <a:p>
              <a:endParaRPr lang="en-US"/>
            </a:p>
          </p:txBody>
        </p:sp>
        <p:sp>
          <p:nvSpPr>
            <p:cNvPr id="38196" name="Freeform 631"/>
            <p:cNvSpPr>
              <a:spLocks/>
            </p:cNvSpPr>
            <p:nvPr/>
          </p:nvSpPr>
          <p:spPr bwMode="auto">
            <a:xfrm>
              <a:off x="3381" y="2190"/>
              <a:ext cx="19" cy="39"/>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rgbClr val="FF3300"/>
              </a:solidFill>
              <a:round/>
              <a:headEnd/>
              <a:tailEnd/>
            </a:ln>
          </p:spPr>
          <p:txBody>
            <a:bodyPr/>
            <a:lstStyle/>
            <a:p>
              <a:endParaRPr lang="en-US"/>
            </a:p>
          </p:txBody>
        </p:sp>
        <p:sp>
          <p:nvSpPr>
            <p:cNvPr id="38197" name="Freeform 632"/>
            <p:cNvSpPr>
              <a:spLocks/>
            </p:cNvSpPr>
            <p:nvPr/>
          </p:nvSpPr>
          <p:spPr bwMode="auto">
            <a:xfrm>
              <a:off x="3514" y="2164"/>
              <a:ext cx="41" cy="52"/>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rgbClr val="FF3300"/>
              </a:solidFill>
              <a:round/>
              <a:headEnd/>
              <a:tailEnd/>
            </a:ln>
          </p:spPr>
          <p:txBody>
            <a:bodyPr/>
            <a:lstStyle/>
            <a:p>
              <a:endParaRPr lang="en-US"/>
            </a:p>
          </p:txBody>
        </p:sp>
        <p:grpSp>
          <p:nvGrpSpPr>
            <p:cNvPr id="38198" name="Group 633"/>
            <p:cNvGrpSpPr>
              <a:grpSpLocks/>
            </p:cNvGrpSpPr>
            <p:nvPr/>
          </p:nvGrpSpPr>
          <p:grpSpPr bwMode="auto">
            <a:xfrm>
              <a:off x="3429" y="2236"/>
              <a:ext cx="135" cy="180"/>
              <a:chOff x="3774" y="2423"/>
              <a:chExt cx="189" cy="286"/>
            </a:xfrm>
          </p:grpSpPr>
          <p:sp>
            <p:nvSpPr>
              <p:cNvPr id="38199" name="Rectangle 634"/>
              <p:cNvSpPr>
                <a:spLocks noChangeArrowheads="1"/>
              </p:cNvSpPr>
              <p:nvPr/>
            </p:nvSpPr>
            <p:spPr bwMode="auto">
              <a:xfrm>
                <a:off x="3790" y="2610"/>
                <a:ext cx="153" cy="56"/>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38200" name="Rectangle 635"/>
              <p:cNvSpPr>
                <a:spLocks noChangeArrowheads="1"/>
              </p:cNvSpPr>
              <p:nvPr/>
            </p:nvSpPr>
            <p:spPr bwMode="auto">
              <a:xfrm>
                <a:off x="3774" y="2653"/>
                <a:ext cx="189" cy="56"/>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38201" name="Rectangle 636"/>
              <p:cNvSpPr>
                <a:spLocks noChangeArrowheads="1"/>
              </p:cNvSpPr>
              <p:nvPr/>
            </p:nvSpPr>
            <p:spPr bwMode="auto">
              <a:xfrm>
                <a:off x="3808" y="2564"/>
                <a:ext cx="119" cy="56"/>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38202" name="Rectangle 637"/>
              <p:cNvSpPr>
                <a:spLocks noChangeArrowheads="1"/>
              </p:cNvSpPr>
              <p:nvPr/>
            </p:nvSpPr>
            <p:spPr bwMode="auto">
              <a:xfrm>
                <a:off x="3818" y="2518"/>
                <a:ext cx="97" cy="56"/>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38203" name="Rectangle 638"/>
              <p:cNvSpPr>
                <a:spLocks noChangeArrowheads="1"/>
              </p:cNvSpPr>
              <p:nvPr/>
            </p:nvSpPr>
            <p:spPr bwMode="auto">
              <a:xfrm>
                <a:off x="3828" y="2472"/>
                <a:ext cx="74" cy="56"/>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38204" name="Rectangle 639"/>
              <p:cNvSpPr>
                <a:spLocks noChangeArrowheads="1"/>
              </p:cNvSpPr>
              <p:nvPr/>
            </p:nvSpPr>
            <p:spPr bwMode="auto">
              <a:xfrm>
                <a:off x="3839" y="2423"/>
                <a:ext cx="51" cy="56"/>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grpSp>
      </p:grpSp>
      <p:sp>
        <p:nvSpPr>
          <p:cNvPr id="38155" name="Line 640"/>
          <p:cNvSpPr>
            <a:spLocks noChangeShapeType="1"/>
          </p:cNvSpPr>
          <p:nvPr/>
        </p:nvSpPr>
        <p:spPr bwMode="auto">
          <a:xfrm flipV="1">
            <a:off x="5597525" y="3663950"/>
            <a:ext cx="168275" cy="3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156" name="Group 641"/>
          <p:cNvGrpSpPr>
            <a:grpSpLocks/>
          </p:cNvGrpSpPr>
          <p:nvPr/>
        </p:nvGrpSpPr>
        <p:grpSpPr bwMode="auto">
          <a:xfrm>
            <a:off x="6791325" y="4984750"/>
            <a:ext cx="290513" cy="404813"/>
            <a:chOff x="3901" y="2524"/>
            <a:chExt cx="183" cy="255"/>
          </a:xfrm>
        </p:grpSpPr>
        <p:sp>
          <p:nvSpPr>
            <p:cNvPr id="38158" name="Freeform 642"/>
            <p:cNvSpPr>
              <a:spLocks/>
            </p:cNvSpPr>
            <p:nvPr/>
          </p:nvSpPr>
          <p:spPr bwMode="auto">
            <a:xfrm>
              <a:off x="3950" y="2537"/>
              <a:ext cx="33" cy="39"/>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59" name="Freeform 643"/>
            <p:cNvSpPr>
              <a:spLocks/>
            </p:cNvSpPr>
            <p:nvPr/>
          </p:nvSpPr>
          <p:spPr bwMode="auto">
            <a:xfrm>
              <a:off x="4006" y="2536"/>
              <a:ext cx="22" cy="30"/>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60" name="Freeform 644"/>
            <p:cNvSpPr>
              <a:spLocks/>
            </p:cNvSpPr>
            <p:nvPr/>
          </p:nvSpPr>
          <p:spPr bwMode="auto">
            <a:xfrm>
              <a:off x="3929" y="2529"/>
              <a:ext cx="54" cy="63"/>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61" name="Freeform 645"/>
            <p:cNvSpPr>
              <a:spLocks/>
            </p:cNvSpPr>
            <p:nvPr/>
          </p:nvSpPr>
          <p:spPr bwMode="auto">
            <a:xfrm>
              <a:off x="4005" y="2527"/>
              <a:ext cx="47" cy="42"/>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62" name="Freeform 646"/>
            <p:cNvSpPr>
              <a:spLocks/>
            </p:cNvSpPr>
            <p:nvPr/>
          </p:nvSpPr>
          <p:spPr bwMode="auto">
            <a:xfrm>
              <a:off x="3909" y="2547"/>
              <a:ext cx="19" cy="39"/>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63" name="Freeform 647"/>
            <p:cNvSpPr>
              <a:spLocks/>
            </p:cNvSpPr>
            <p:nvPr/>
          </p:nvSpPr>
          <p:spPr bwMode="auto">
            <a:xfrm>
              <a:off x="4043" y="2524"/>
              <a:ext cx="41" cy="52"/>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64" name="Freeform 648"/>
            <p:cNvSpPr>
              <a:spLocks/>
            </p:cNvSpPr>
            <p:nvPr/>
          </p:nvSpPr>
          <p:spPr bwMode="auto">
            <a:xfrm>
              <a:off x="3998" y="2585"/>
              <a:ext cx="14" cy="31"/>
            </a:xfrm>
            <a:custGeom>
              <a:avLst/>
              <a:gdLst>
                <a:gd name="T0" fmla="*/ 0 w 83"/>
                <a:gd name="T1" fmla="*/ 0 h 187"/>
                <a:gd name="T2" fmla="*/ 0 w 83"/>
                <a:gd name="T3" fmla="*/ 0 h 187"/>
                <a:gd name="T4" fmla="*/ 0 w 83"/>
                <a:gd name="T5" fmla="*/ 0 h 187"/>
                <a:gd name="T6" fmla="*/ 0 w 83"/>
                <a:gd name="T7" fmla="*/ 0 h 187"/>
                <a:gd name="T8" fmla="*/ 0 w 83"/>
                <a:gd name="T9" fmla="*/ 0 h 187"/>
                <a:gd name="T10" fmla="*/ 0 w 83"/>
                <a:gd name="T11" fmla="*/ 0 h 187"/>
                <a:gd name="T12" fmla="*/ 0 w 83"/>
                <a:gd name="T13" fmla="*/ 0 h 187"/>
                <a:gd name="T14" fmla="*/ 0 w 83"/>
                <a:gd name="T15" fmla="*/ 0 h 187"/>
                <a:gd name="T16" fmla="*/ 0 w 83"/>
                <a:gd name="T17" fmla="*/ 0 h 187"/>
                <a:gd name="T18" fmla="*/ 0 w 83"/>
                <a:gd name="T19" fmla="*/ 0 h 187"/>
                <a:gd name="T20" fmla="*/ 0 w 83"/>
                <a:gd name="T21" fmla="*/ 0 h 187"/>
                <a:gd name="T22" fmla="*/ 0 w 83"/>
                <a:gd name="T23" fmla="*/ 0 h 187"/>
                <a:gd name="T24" fmla="*/ 0 w 83"/>
                <a:gd name="T25" fmla="*/ 0 h 187"/>
                <a:gd name="T26" fmla="*/ 0 w 83"/>
                <a:gd name="T27" fmla="*/ 0 h 187"/>
                <a:gd name="T28" fmla="*/ 0 w 83"/>
                <a:gd name="T29" fmla="*/ 0 h 187"/>
                <a:gd name="T30" fmla="*/ 0 w 83"/>
                <a:gd name="T31" fmla="*/ 0 h 187"/>
                <a:gd name="T32" fmla="*/ 0 w 83"/>
                <a:gd name="T33" fmla="*/ 0 h 187"/>
                <a:gd name="T34" fmla="*/ 0 w 83"/>
                <a:gd name="T35" fmla="*/ 0 h 187"/>
                <a:gd name="T36" fmla="*/ 0 w 83"/>
                <a:gd name="T37" fmla="*/ 0 h 187"/>
                <a:gd name="T38" fmla="*/ 0 w 83"/>
                <a:gd name="T39" fmla="*/ 0 h 187"/>
                <a:gd name="T40" fmla="*/ 0 w 83"/>
                <a:gd name="T41" fmla="*/ 0 h 187"/>
                <a:gd name="T42" fmla="*/ 0 w 83"/>
                <a:gd name="T43" fmla="*/ 0 h 187"/>
                <a:gd name="T44" fmla="*/ 0 w 83"/>
                <a:gd name="T45" fmla="*/ 0 h 187"/>
                <a:gd name="T46" fmla="*/ 0 w 83"/>
                <a:gd name="T47" fmla="*/ 0 h 187"/>
                <a:gd name="T48" fmla="*/ 0 w 83"/>
                <a:gd name="T49" fmla="*/ 0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65" name="Freeform 649"/>
            <p:cNvSpPr>
              <a:spLocks/>
            </p:cNvSpPr>
            <p:nvPr/>
          </p:nvSpPr>
          <p:spPr bwMode="auto">
            <a:xfrm>
              <a:off x="3992" y="2568"/>
              <a:ext cx="7" cy="16"/>
            </a:xfrm>
            <a:custGeom>
              <a:avLst/>
              <a:gdLst>
                <a:gd name="T0" fmla="*/ 0 w 44"/>
                <a:gd name="T1" fmla="*/ 0 h 94"/>
                <a:gd name="T2" fmla="*/ 0 w 44"/>
                <a:gd name="T3" fmla="*/ 0 h 94"/>
                <a:gd name="T4" fmla="*/ 0 w 44"/>
                <a:gd name="T5" fmla="*/ 0 h 94"/>
                <a:gd name="T6" fmla="*/ 0 w 44"/>
                <a:gd name="T7" fmla="*/ 0 h 94"/>
                <a:gd name="T8" fmla="*/ 0 w 44"/>
                <a:gd name="T9" fmla="*/ 0 h 94"/>
                <a:gd name="T10" fmla="*/ 0 w 44"/>
                <a:gd name="T11" fmla="*/ 0 h 94"/>
                <a:gd name="T12" fmla="*/ 0 w 44"/>
                <a:gd name="T13" fmla="*/ 0 h 94"/>
                <a:gd name="T14" fmla="*/ 0 w 44"/>
                <a:gd name="T15" fmla="*/ 0 h 94"/>
                <a:gd name="T16" fmla="*/ 0 w 44"/>
                <a:gd name="T17" fmla="*/ 0 h 94"/>
                <a:gd name="T18" fmla="*/ 0 w 44"/>
                <a:gd name="T19" fmla="*/ 0 h 94"/>
                <a:gd name="T20" fmla="*/ 0 w 44"/>
                <a:gd name="T21" fmla="*/ 0 h 94"/>
                <a:gd name="T22" fmla="*/ 0 w 44"/>
                <a:gd name="T23" fmla="*/ 0 h 94"/>
                <a:gd name="T24" fmla="*/ 0 w 44"/>
                <a:gd name="T25" fmla="*/ 0 h 94"/>
                <a:gd name="T26" fmla="*/ 0 w 44"/>
                <a:gd name="T27" fmla="*/ 0 h 94"/>
                <a:gd name="T28" fmla="*/ 0 w 44"/>
                <a:gd name="T29" fmla="*/ 0 h 94"/>
                <a:gd name="T30" fmla="*/ 0 w 44"/>
                <a:gd name="T31" fmla="*/ 0 h 94"/>
                <a:gd name="T32" fmla="*/ 0 w 44"/>
                <a:gd name="T33" fmla="*/ 0 h 94"/>
                <a:gd name="T34" fmla="*/ 0 w 44"/>
                <a:gd name="T35" fmla="*/ 0 h 94"/>
                <a:gd name="T36" fmla="*/ 0 w 44"/>
                <a:gd name="T37" fmla="*/ 0 h 94"/>
                <a:gd name="T38" fmla="*/ 0 w 44"/>
                <a:gd name="T39" fmla="*/ 0 h 94"/>
                <a:gd name="T40" fmla="*/ 0 w 44"/>
                <a:gd name="T41" fmla="*/ 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66" name="Freeform 650"/>
            <p:cNvSpPr>
              <a:spLocks/>
            </p:cNvSpPr>
            <p:nvPr/>
          </p:nvSpPr>
          <p:spPr bwMode="auto">
            <a:xfrm>
              <a:off x="3986" y="2557"/>
              <a:ext cx="6" cy="9"/>
            </a:xfrm>
            <a:custGeom>
              <a:avLst/>
              <a:gdLst>
                <a:gd name="T0" fmla="*/ 0 w 38"/>
                <a:gd name="T1" fmla="*/ 0 h 54"/>
                <a:gd name="T2" fmla="*/ 0 w 38"/>
                <a:gd name="T3" fmla="*/ 0 h 54"/>
                <a:gd name="T4" fmla="*/ 0 w 38"/>
                <a:gd name="T5" fmla="*/ 0 h 54"/>
                <a:gd name="T6" fmla="*/ 0 w 38"/>
                <a:gd name="T7" fmla="*/ 0 h 54"/>
                <a:gd name="T8" fmla="*/ 0 w 38"/>
                <a:gd name="T9" fmla="*/ 0 h 54"/>
                <a:gd name="T10" fmla="*/ 0 w 38"/>
                <a:gd name="T11" fmla="*/ 0 h 54"/>
                <a:gd name="T12" fmla="*/ 0 w 38"/>
                <a:gd name="T13" fmla="*/ 0 h 54"/>
                <a:gd name="T14" fmla="*/ 0 w 38"/>
                <a:gd name="T15" fmla="*/ 0 h 54"/>
                <a:gd name="T16" fmla="*/ 0 w 38"/>
                <a:gd name="T17" fmla="*/ 0 h 54"/>
                <a:gd name="T18" fmla="*/ 0 w 38"/>
                <a:gd name="T19" fmla="*/ 0 h 54"/>
                <a:gd name="T20" fmla="*/ 0 w 38"/>
                <a:gd name="T21" fmla="*/ 0 h 54"/>
                <a:gd name="T22" fmla="*/ 0 w 38"/>
                <a:gd name="T23" fmla="*/ 0 h 54"/>
                <a:gd name="T24" fmla="*/ 0 w 38"/>
                <a:gd name="T25" fmla="*/ 0 h 54"/>
                <a:gd name="T26" fmla="*/ 0 w 38"/>
                <a:gd name="T27" fmla="*/ 0 h 54"/>
                <a:gd name="T28" fmla="*/ 0 w 38"/>
                <a:gd name="T29" fmla="*/ 0 h 54"/>
                <a:gd name="T30" fmla="*/ 0 w 38"/>
                <a:gd name="T31" fmla="*/ 0 h 54"/>
                <a:gd name="T32" fmla="*/ 0 w 38"/>
                <a:gd name="T33" fmla="*/ 0 h 54"/>
                <a:gd name="T34" fmla="*/ 0 w 38"/>
                <a:gd name="T35" fmla="*/ 0 h 54"/>
                <a:gd name="T36" fmla="*/ 0 w 38"/>
                <a:gd name="T37" fmla="*/ 0 h 54"/>
                <a:gd name="T38" fmla="*/ 0 w 38"/>
                <a:gd name="T39" fmla="*/ 0 h 54"/>
                <a:gd name="T40" fmla="*/ 0 w 38"/>
                <a:gd name="T41" fmla="*/ 0 h 54"/>
                <a:gd name="T42" fmla="*/ 0 w 38"/>
                <a:gd name="T43" fmla="*/ 0 h 54"/>
                <a:gd name="T44" fmla="*/ 0 w 38"/>
                <a:gd name="T45" fmla="*/ 0 h 54"/>
                <a:gd name="T46" fmla="*/ 0 w 38"/>
                <a:gd name="T47" fmla="*/ 0 h 54"/>
                <a:gd name="T48" fmla="*/ 0 w 38"/>
                <a:gd name="T49" fmla="*/ 0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67" name="Freeform 651"/>
            <p:cNvSpPr>
              <a:spLocks/>
            </p:cNvSpPr>
            <p:nvPr/>
          </p:nvSpPr>
          <p:spPr bwMode="auto">
            <a:xfrm>
              <a:off x="3981" y="2549"/>
              <a:ext cx="8" cy="6"/>
            </a:xfrm>
            <a:custGeom>
              <a:avLst/>
              <a:gdLst>
                <a:gd name="T0" fmla="*/ 0 w 52"/>
                <a:gd name="T1" fmla="*/ 0 h 36"/>
                <a:gd name="T2" fmla="*/ 0 w 52"/>
                <a:gd name="T3" fmla="*/ 0 h 36"/>
                <a:gd name="T4" fmla="*/ 0 w 52"/>
                <a:gd name="T5" fmla="*/ 0 h 36"/>
                <a:gd name="T6" fmla="*/ 0 w 52"/>
                <a:gd name="T7" fmla="*/ 0 h 36"/>
                <a:gd name="T8" fmla="*/ 0 w 52"/>
                <a:gd name="T9" fmla="*/ 0 h 36"/>
                <a:gd name="T10" fmla="*/ 0 w 52"/>
                <a:gd name="T11" fmla="*/ 0 h 36"/>
                <a:gd name="T12" fmla="*/ 0 w 52"/>
                <a:gd name="T13" fmla="*/ 0 h 36"/>
                <a:gd name="T14" fmla="*/ 0 w 52"/>
                <a:gd name="T15" fmla="*/ 0 h 36"/>
                <a:gd name="T16" fmla="*/ 0 w 52"/>
                <a:gd name="T17" fmla="*/ 0 h 36"/>
                <a:gd name="T18" fmla="*/ 0 w 52"/>
                <a:gd name="T19" fmla="*/ 0 h 36"/>
                <a:gd name="T20" fmla="*/ 0 w 52"/>
                <a:gd name="T21" fmla="*/ 0 h 36"/>
                <a:gd name="T22" fmla="*/ 0 w 52"/>
                <a:gd name="T23" fmla="*/ 0 h 36"/>
                <a:gd name="T24" fmla="*/ 0 w 52"/>
                <a:gd name="T25" fmla="*/ 0 h 36"/>
                <a:gd name="T26" fmla="*/ 0 w 52"/>
                <a:gd name="T27" fmla="*/ 0 h 36"/>
                <a:gd name="T28" fmla="*/ 0 w 52"/>
                <a:gd name="T29" fmla="*/ 0 h 36"/>
                <a:gd name="T30" fmla="*/ 0 w 52"/>
                <a:gd name="T31" fmla="*/ 0 h 36"/>
                <a:gd name="T32" fmla="*/ 0 w 52"/>
                <a:gd name="T33" fmla="*/ 0 h 36"/>
                <a:gd name="T34" fmla="*/ 0 w 52"/>
                <a:gd name="T35" fmla="*/ 0 h 36"/>
                <a:gd name="T36" fmla="*/ 0 w 52"/>
                <a:gd name="T37" fmla="*/ 0 h 36"/>
                <a:gd name="T38" fmla="*/ 0 w 52"/>
                <a:gd name="T39" fmla="*/ 0 h 36"/>
                <a:gd name="T40" fmla="*/ 0 w 52"/>
                <a:gd name="T41" fmla="*/ 0 h 36"/>
                <a:gd name="T42" fmla="*/ 0 w 52"/>
                <a:gd name="T43" fmla="*/ 0 h 36"/>
                <a:gd name="T44" fmla="*/ 0 w 52"/>
                <a:gd name="T45" fmla="*/ 0 h 36"/>
                <a:gd name="T46" fmla="*/ 0 w 52"/>
                <a:gd name="T47" fmla="*/ 0 h 36"/>
                <a:gd name="T48" fmla="*/ 0 w 5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68" name="Freeform 652"/>
            <p:cNvSpPr>
              <a:spLocks/>
            </p:cNvSpPr>
            <p:nvPr/>
          </p:nvSpPr>
          <p:spPr bwMode="auto">
            <a:xfrm>
              <a:off x="3941" y="2539"/>
              <a:ext cx="33" cy="39"/>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rgbClr val="FF3300"/>
              </a:solidFill>
              <a:round/>
              <a:headEnd/>
              <a:tailEnd/>
            </a:ln>
          </p:spPr>
          <p:txBody>
            <a:bodyPr/>
            <a:lstStyle/>
            <a:p>
              <a:endParaRPr lang="en-US"/>
            </a:p>
          </p:txBody>
        </p:sp>
        <p:sp>
          <p:nvSpPr>
            <p:cNvPr id="38169" name="Freeform 653"/>
            <p:cNvSpPr>
              <a:spLocks/>
            </p:cNvSpPr>
            <p:nvPr/>
          </p:nvSpPr>
          <p:spPr bwMode="auto">
            <a:xfrm>
              <a:off x="3997" y="2539"/>
              <a:ext cx="22" cy="30"/>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rgbClr val="FF3300"/>
              </a:solidFill>
              <a:round/>
              <a:headEnd/>
              <a:tailEnd/>
            </a:ln>
          </p:spPr>
          <p:txBody>
            <a:bodyPr/>
            <a:lstStyle/>
            <a:p>
              <a:endParaRPr lang="en-US"/>
            </a:p>
          </p:txBody>
        </p:sp>
        <p:sp>
          <p:nvSpPr>
            <p:cNvPr id="38170" name="Freeform 654"/>
            <p:cNvSpPr>
              <a:spLocks/>
            </p:cNvSpPr>
            <p:nvPr/>
          </p:nvSpPr>
          <p:spPr bwMode="auto">
            <a:xfrm>
              <a:off x="3920" y="2532"/>
              <a:ext cx="53" cy="63"/>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rgbClr val="FF3300"/>
              </a:solidFill>
              <a:round/>
              <a:headEnd/>
              <a:tailEnd/>
            </a:ln>
          </p:spPr>
          <p:txBody>
            <a:bodyPr/>
            <a:lstStyle/>
            <a:p>
              <a:endParaRPr lang="en-US"/>
            </a:p>
          </p:txBody>
        </p:sp>
        <p:sp>
          <p:nvSpPr>
            <p:cNvPr id="38171" name="Freeform 655"/>
            <p:cNvSpPr>
              <a:spLocks/>
            </p:cNvSpPr>
            <p:nvPr/>
          </p:nvSpPr>
          <p:spPr bwMode="auto">
            <a:xfrm>
              <a:off x="3995" y="2530"/>
              <a:ext cx="47" cy="42"/>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rgbClr val="FF3300"/>
              </a:solidFill>
              <a:round/>
              <a:headEnd/>
              <a:tailEnd/>
            </a:ln>
          </p:spPr>
          <p:txBody>
            <a:bodyPr/>
            <a:lstStyle/>
            <a:p>
              <a:endParaRPr lang="en-US"/>
            </a:p>
          </p:txBody>
        </p:sp>
        <p:sp>
          <p:nvSpPr>
            <p:cNvPr id="38172" name="Freeform 656"/>
            <p:cNvSpPr>
              <a:spLocks/>
            </p:cNvSpPr>
            <p:nvPr/>
          </p:nvSpPr>
          <p:spPr bwMode="auto">
            <a:xfrm>
              <a:off x="3901" y="2553"/>
              <a:ext cx="19" cy="39"/>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rgbClr val="FF3300"/>
              </a:solidFill>
              <a:round/>
              <a:headEnd/>
              <a:tailEnd/>
            </a:ln>
          </p:spPr>
          <p:txBody>
            <a:bodyPr/>
            <a:lstStyle/>
            <a:p>
              <a:endParaRPr lang="en-US"/>
            </a:p>
          </p:txBody>
        </p:sp>
        <p:sp>
          <p:nvSpPr>
            <p:cNvPr id="38173" name="Freeform 657"/>
            <p:cNvSpPr>
              <a:spLocks/>
            </p:cNvSpPr>
            <p:nvPr/>
          </p:nvSpPr>
          <p:spPr bwMode="auto">
            <a:xfrm>
              <a:off x="4034" y="2527"/>
              <a:ext cx="41" cy="52"/>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rgbClr val="FF3300"/>
              </a:solidFill>
              <a:round/>
              <a:headEnd/>
              <a:tailEnd/>
            </a:ln>
          </p:spPr>
          <p:txBody>
            <a:bodyPr/>
            <a:lstStyle/>
            <a:p>
              <a:endParaRPr lang="en-US"/>
            </a:p>
          </p:txBody>
        </p:sp>
        <p:grpSp>
          <p:nvGrpSpPr>
            <p:cNvPr id="38174" name="Group 658"/>
            <p:cNvGrpSpPr>
              <a:grpSpLocks/>
            </p:cNvGrpSpPr>
            <p:nvPr/>
          </p:nvGrpSpPr>
          <p:grpSpPr bwMode="auto">
            <a:xfrm>
              <a:off x="3949" y="2599"/>
              <a:ext cx="135" cy="180"/>
              <a:chOff x="3774" y="2423"/>
              <a:chExt cx="189" cy="286"/>
            </a:xfrm>
          </p:grpSpPr>
          <p:sp>
            <p:nvSpPr>
              <p:cNvPr id="38175" name="Rectangle 659"/>
              <p:cNvSpPr>
                <a:spLocks noChangeArrowheads="1"/>
              </p:cNvSpPr>
              <p:nvPr/>
            </p:nvSpPr>
            <p:spPr bwMode="auto">
              <a:xfrm>
                <a:off x="3790" y="2610"/>
                <a:ext cx="153" cy="56"/>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38176" name="Rectangle 660"/>
              <p:cNvSpPr>
                <a:spLocks noChangeArrowheads="1"/>
              </p:cNvSpPr>
              <p:nvPr/>
            </p:nvSpPr>
            <p:spPr bwMode="auto">
              <a:xfrm>
                <a:off x="3774" y="2653"/>
                <a:ext cx="189" cy="56"/>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38177" name="Rectangle 661"/>
              <p:cNvSpPr>
                <a:spLocks noChangeArrowheads="1"/>
              </p:cNvSpPr>
              <p:nvPr/>
            </p:nvSpPr>
            <p:spPr bwMode="auto">
              <a:xfrm>
                <a:off x="3808" y="2564"/>
                <a:ext cx="119" cy="56"/>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38178" name="Rectangle 662"/>
              <p:cNvSpPr>
                <a:spLocks noChangeArrowheads="1"/>
              </p:cNvSpPr>
              <p:nvPr/>
            </p:nvSpPr>
            <p:spPr bwMode="auto">
              <a:xfrm>
                <a:off x="3818" y="2518"/>
                <a:ext cx="97" cy="56"/>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38179" name="Rectangle 663"/>
              <p:cNvSpPr>
                <a:spLocks noChangeArrowheads="1"/>
              </p:cNvSpPr>
              <p:nvPr/>
            </p:nvSpPr>
            <p:spPr bwMode="auto">
              <a:xfrm>
                <a:off x="3828" y="2472"/>
                <a:ext cx="74" cy="56"/>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38180" name="Rectangle 664"/>
              <p:cNvSpPr>
                <a:spLocks noChangeArrowheads="1"/>
              </p:cNvSpPr>
              <p:nvPr/>
            </p:nvSpPr>
            <p:spPr bwMode="auto">
              <a:xfrm>
                <a:off x="3839" y="2423"/>
                <a:ext cx="51" cy="56"/>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grpSp>
      </p:grpSp>
      <p:sp>
        <p:nvSpPr>
          <p:cNvPr id="38157" name="Line 162"/>
          <p:cNvSpPr>
            <a:spLocks noChangeShapeType="1"/>
          </p:cNvSpPr>
          <p:nvPr/>
        </p:nvSpPr>
        <p:spPr bwMode="auto">
          <a:xfrm flipV="1">
            <a:off x="6978650" y="4005263"/>
            <a:ext cx="227013" cy="4365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533400"/>
            <a:ext cx="7772400" cy="596979"/>
          </a:xfrm>
        </p:spPr>
        <p:txBody>
          <a:bodyPr/>
          <a:lstStyle/>
          <a:p>
            <a:r>
              <a:rPr lang="en-US" b="1" dirty="0"/>
              <a:t>Checksum</a:t>
            </a:r>
            <a:endParaRPr lang="en-US" dirty="0" smtClean="0"/>
          </a:p>
        </p:txBody>
      </p:sp>
      <p:sp>
        <p:nvSpPr>
          <p:cNvPr id="11" name="Rectangle 10"/>
          <p:cNvSpPr/>
          <p:nvPr/>
        </p:nvSpPr>
        <p:spPr>
          <a:xfrm>
            <a:off x="606972" y="1295400"/>
            <a:ext cx="8001000" cy="3354765"/>
          </a:xfrm>
          <a:prstGeom prst="rect">
            <a:avLst/>
          </a:prstGeom>
        </p:spPr>
        <p:txBody>
          <a:bodyPr wrap="square">
            <a:spAutoFit/>
          </a:bodyPr>
          <a:lstStyle/>
          <a:p>
            <a:pPr marL="342900" indent="-342900" algn="just">
              <a:spcBef>
                <a:spcPts val="1200"/>
              </a:spcBef>
              <a:buFont typeface="Arial" pitchFamily="34" charset="0"/>
              <a:buChar char="•"/>
            </a:pPr>
            <a:r>
              <a:rPr lang="en-US" dirty="0" smtClean="0">
                <a:latin typeface="Arial "/>
              </a:rPr>
              <a:t>Checksum </a:t>
            </a:r>
            <a:r>
              <a:rPr lang="en-US" dirty="0">
                <a:latin typeface="Arial "/>
              </a:rPr>
              <a:t>means a </a:t>
            </a:r>
            <a:r>
              <a:rPr lang="en-US" dirty="0">
                <a:solidFill>
                  <a:srgbClr val="FF0000"/>
                </a:solidFill>
                <a:latin typeface="Arial "/>
              </a:rPr>
              <a:t>group of check </a:t>
            </a:r>
            <a:r>
              <a:rPr lang="en-US" dirty="0" smtClean="0">
                <a:solidFill>
                  <a:srgbClr val="FF0000"/>
                </a:solidFill>
                <a:latin typeface="Arial "/>
              </a:rPr>
              <a:t>bits associated </a:t>
            </a:r>
            <a:r>
              <a:rPr lang="en-US" dirty="0">
                <a:latin typeface="Arial "/>
              </a:rPr>
              <a:t>with a message, regardless of </a:t>
            </a:r>
            <a:r>
              <a:rPr lang="en-US" dirty="0" smtClean="0">
                <a:latin typeface="Arial "/>
              </a:rPr>
              <a:t>how they </a:t>
            </a:r>
            <a:r>
              <a:rPr lang="en-US" dirty="0">
                <a:latin typeface="Arial "/>
              </a:rPr>
              <a:t>are calculated.</a:t>
            </a:r>
          </a:p>
          <a:p>
            <a:pPr marL="342900" indent="-342900" algn="just">
              <a:spcBef>
                <a:spcPts val="1200"/>
              </a:spcBef>
              <a:buFont typeface="Arial" pitchFamily="34" charset="0"/>
              <a:buChar char="•"/>
            </a:pPr>
            <a:r>
              <a:rPr lang="en-US" dirty="0" smtClean="0">
                <a:latin typeface="Arial "/>
              </a:rPr>
              <a:t>The </a:t>
            </a:r>
            <a:r>
              <a:rPr lang="en-US" dirty="0">
                <a:latin typeface="Arial "/>
              </a:rPr>
              <a:t>checksum is usually placed </a:t>
            </a:r>
            <a:r>
              <a:rPr lang="en-US" dirty="0">
                <a:solidFill>
                  <a:srgbClr val="FF0000"/>
                </a:solidFill>
                <a:latin typeface="Arial "/>
              </a:rPr>
              <a:t>at the end of </a:t>
            </a:r>
            <a:r>
              <a:rPr lang="en-US" dirty="0" smtClean="0">
                <a:solidFill>
                  <a:srgbClr val="FF0000"/>
                </a:solidFill>
                <a:latin typeface="Arial "/>
              </a:rPr>
              <a:t>the message</a:t>
            </a:r>
            <a:r>
              <a:rPr lang="en-US" dirty="0">
                <a:latin typeface="Arial "/>
              </a:rPr>
              <a:t>, as the </a:t>
            </a:r>
            <a:r>
              <a:rPr lang="en-US" dirty="0">
                <a:solidFill>
                  <a:srgbClr val="FF0000"/>
                </a:solidFill>
                <a:latin typeface="Arial "/>
              </a:rPr>
              <a:t>complement </a:t>
            </a:r>
            <a:r>
              <a:rPr lang="en-US" dirty="0">
                <a:latin typeface="Arial "/>
              </a:rPr>
              <a:t>of the </a:t>
            </a:r>
            <a:r>
              <a:rPr lang="en-US" dirty="0" smtClean="0">
                <a:latin typeface="Arial "/>
              </a:rPr>
              <a:t>sum function</a:t>
            </a:r>
            <a:r>
              <a:rPr lang="en-US" dirty="0">
                <a:latin typeface="Arial "/>
              </a:rPr>
              <a:t>. So errors may be detected </a:t>
            </a:r>
            <a:r>
              <a:rPr lang="en-US" dirty="0" smtClean="0">
                <a:latin typeface="Arial "/>
              </a:rPr>
              <a:t>by summing </a:t>
            </a:r>
            <a:r>
              <a:rPr lang="en-US" dirty="0">
                <a:latin typeface="Arial "/>
              </a:rPr>
              <a:t>the entire received </a:t>
            </a:r>
            <a:r>
              <a:rPr lang="en-US" dirty="0" err="1">
                <a:latin typeface="Arial "/>
              </a:rPr>
              <a:t>codeword</a:t>
            </a:r>
            <a:r>
              <a:rPr lang="en-US" dirty="0">
                <a:latin typeface="Arial "/>
              </a:rPr>
              <a:t>, </a:t>
            </a:r>
            <a:r>
              <a:rPr lang="en-US" dirty="0" smtClean="0">
                <a:latin typeface="Arial "/>
              </a:rPr>
              <a:t>both data </a:t>
            </a:r>
            <a:r>
              <a:rPr lang="en-US" dirty="0">
                <a:latin typeface="Arial "/>
              </a:rPr>
              <a:t>and checksum. If the result comes </a:t>
            </a:r>
            <a:r>
              <a:rPr lang="en-US" dirty="0">
                <a:solidFill>
                  <a:srgbClr val="FF0000"/>
                </a:solidFill>
                <a:latin typeface="Arial "/>
              </a:rPr>
              <a:t>out </a:t>
            </a:r>
            <a:r>
              <a:rPr lang="en-US" dirty="0" smtClean="0">
                <a:solidFill>
                  <a:srgbClr val="FF0000"/>
                </a:solidFill>
                <a:latin typeface="Arial "/>
              </a:rPr>
              <a:t>to be </a:t>
            </a:r>
            <a:r>
              <a:rPr lang="en-US" dirty="0">
                <a:solidFill>
                  <a:srgbClr val="FF0000"/>
                </a:solidFill>
                <a:latin typeface="Arial "/>
              </a:rPr>
              <a:t>zero</a:t>
            </a:r>
            <a:r>
              <a:rPr lang="en-US" dirty="0">
                <a:latin typeface="Arial "/>
              </a:rPr>
              <a:t>, no error has been detected.</a:t>
            </a:r>
          </a:p>
          <a:p>
            <a:pPr marL="800100" lvl="1" indent="-342900" algn="just">
              <a:spcBef>
                <a:spcPts val="1200"/>
              </a:spcBef>
              <a:buFont typeface="Arial" pitchFamily="34" charset="0"/>
              <a:buChar char="•"/>
            </a:pPr>
            <a:r>
              <a:rPr lang="en-US" dirty="0" smtClean="0">
                <a:latin typeface="Arial "/>
              </a:rPr>
              <a:t>16bit </a:t>
            </a:r>
            <a:r>
              <a:rPr lang="en-US" dirty="0">
                <a:latin typeface="Arial "/>
              </a:rPr>
              <a:t>Internet checksum</a:t>
            </a:r>
            <a:endParaRPr lang="en-US" dirty="0" smtClean="0">
              <a:latin typeface="Arial "/>
            </a:endParaRPr>
          </a:p>
        </p:txBody>
      </p:sp>
    </p:spTree>
    <p:extLst>
      <p:ext uri="{BB962C8B-B14F-4D97-AF65-F5344CB8AC3E}">
        <p14:creationId xmlns:p14="http://schemas.microsoft.com/office/powerpoint/2010/main" val="20408836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Introduction</a:t>
            </a:r>
            <a:endParaRPr lang="en-US">
              <a:latin typeface="Times New Roman" pitchFamily="18" charset="0"/>
            </a:endParaRPr>
          </a:p>
        </p:txBody>
      </p:sp>
      <p:sp>
        <p:nvSpPr>
          <p:cNvPr id="6451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sz="1400" smtClean="0"/>
              <a:t>1-</a:t>
            </a:r>
            <a:fld id="{E7DB5A4A-3ECD-488A-8B2F-8491F277D7CB}" type="slidenum">
              <a:rPr lang="en-US" sz="1400" smtClean="0"/>
              <a:pPr eaLnBrk="1" hangingPunct="1"/>
              <a:t>41</a:t>
            </a:fld>
            <a:endParaRPr lang="en-US" sz="1400" smtClean="0"/>
          </a:p>
        </p:txBody>
      </p:sp>
      <p:pic>
        <p:nvPicPr>
          <p:cNvPr id="645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0"/>
            <a:ext cx="762000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33400" y="304800"/>
            <a:ext cx="7772400" cy="957262"/>
          </a:xfrm>
        </p:spPr>
        <p:txBody>
          <a:bodyPr/>
          <a:lstStyle/>
          <a:p>
            <a:r>
              <a:rPr lang="en-US" b="1" dirty="0" smtClean="0"/>
              <a:t>1’s  </a:t>
            </a:r>
            <a:r>
              <a:rPr lang="en-US" b="1" dirty="0" err="1" smtClean="0"/>
              <a:t>Complemnt</a:t>
            </a:r>
            <a:endParaRPr lang="en-US" b="1" dirty="0" smtClean="0"/>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itchFamily="34" charset="0"/>
                <a:ea typeface="MS PGothic" pitchFamily="34" charset="-128"/>
              </a:defRPr>
            </a:lvl1pPr>
            <a:lvl2pPr marL="742950" indent="-285750">
              <a:defRPr sz="1600">
                <a:solidFill>
                  <a:schemeClr val="tx1"/>
                </a:solidFill>
                <a:latin typeface="Tahoma" pitchFamily="34" charset="0"/>
                <a:ea typeface="MS PGothic" pitchFamily="34" charset="-128"/>
              </a:defRPr>
            </a:lvl2pPr>
            <a:lvl3pPr marL="1143000" indent="-228600">
              <a:defRPr sz="1600">
                <a:solidFill>
                  <a:schemeClr val="tx1"/>
                </a:solidFill>
                <a:latin typeface="Tahoma" pitchFamily="34" charset="0"/>
                <a:ea typeface="MS PGothic" pitchFamily="34" charset="-128"/>
              </a:defRPr>
            </a:lvl3pPr>
            <a:lvl4pPr marL="1600200" indent="-228600">
              <a:defRPr sz="1600">
                <a:solidFill>
                  <a:schemeClr val="tx1"/>
                </a:solidFill>
                <a:latin typeface="Tahoma" pitchFamily="34" charset="0"/>
                <a:ea typeface="MS PGothic" pitchFamily="34" charset="-128"/>
              </a:defRPr>
            </a:lvl4pPr>
            <a:lvl5pPr marL="2057400" indent="-22860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200" smtClean="0"/>
              <a:t>3-</a:t>
            </a:r>
            <a:fld id="{4A3496F2-CF1F-42C3-941D-DA40EFB5BC5E}" type="slidenum">
              <a:rPr lang="en-US" sz="1200" smtClean="0"/>
              <a:pPr/>
              <a:t>42</a:t>
            </a:fld>
            <a:endParaRPr lang="en-US" sz="1200" smtClean="0"/>
          </a:p>
        </p:txBody>
      </p:sp>
      <p:pic>
        <p:nvPicPr>
          <p:cNvPr id="2253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8" y="1341438"/>
            <a:ext cx="797242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912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Introduction</a:t>
            </a:r>
            <a:endParaRPr lang="en-US">
              <a:latin typeface="Times New Roman" pitchFamily="18" charset="0"/>
            </a:endParaRPr>
          </a:p>
        </p:txBody>
      </p:sp>
      <p:sp>
        <p:nvSpPr>
          <p:cNvPr id="6553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sz="1400" smtClean="0"/>
              <a:t>1-</a:t>
            </a:r>
            <a:fld id="{B3D85FF1-08D6-4DCA-A99F-19C9F2F0666E}" type="slidenum">
              <a:rPr lang="en-US" sz="1400" smtClean="0"/>
              <a:pPr eaLnBrk="1" hangingPunct="1"/>
              <a:t>43</a:t>
            </a:fld>
            <a:endParaRPr lang="en-US" sz="1400" smtClean="0"/>
          </a:p>
        </p:txBody>
      </p:sp>
      <p:pic>
        <p:nvPicPr>
          <p:cNvPr id="655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7772400" cy="542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533400"/>
            <a:ext cx="7772400" cy="596979"/>
          </a:xfrm>
        </p:spPr>
        <p:txBody>
          <a:bodyPr/>
          <a:lstStyle/>
          <a:p>
            <a:r>
              <a:rPr lang="en-US" b="1" dirty="0"/>
              <a:t>Cyclic Redundancy Check</a:t>
            </a:r>
            <a:endParaRPr lang="en-US" dirty="0" smtClean="0"/>
          </a:p>
        </p:txBody>
      </p:sp>
      <p:sp>
        <p:nvSpPr>
          <p:cNvPr id="11" name="Rectangle 10"/>
          <p:cNvSpPr/>
          <p:nvPr/>
        </p:nvSpPr>
        <p:spPr>
          <a:xfrm>
            <a:off x="606972" y="1295400"/>
            <a:ext cx="8001000" cy="2092881"/>
          </a:xfrm>
          <a:prstGeom prst="rect">
            <a:avLst/>
          </a:prstGeom>
        </p:spPr>
        <p:txBody>
          <a:bodyPr wrap="square">
            <a:spAutoFit/>
          </a:bodyPr>
          <a:lstStyle/>
          <a:p>
            <a:pPr marL="342900" indent="-342900" algn="just">
              <a:spcBef>
                <a:spcPts val="1200"/>
              </a:spcBef>
              <a:buFont typeface="Arial" pitchFamily="34" charset="0"/>
              <a:buChar char="•"/>
            </a:pPr>
            <a:r>
              <a:rPr lang="en-US" dirty="0" smtClean="0">
                <a:latin typeface="Arial "/>
              </a:rPr>
              <a:t> </a:t>
            </a:r>
            <a:r>
              <a:rPr lang="en-US" dirty="0">
                <a:latin typeface="Arial "/>
              </a:rPr>
              <a:t>The most popular error detection code at the </a:t>
            </a:r>
            <a:r>
              <a:rPr lang="en-US" dirty="0" smtClean="0">
                <a:latin typeface="Arial "/>
              </a:rPr>
              <a:t>link layer </a:t>
            </a:r>
            <a:r>
              <a:rPr lang="en-US" dirty="0">
                <a:latin typeface="Arial "/>
              </a:rPr>
              <a:t>is based on </a:t>
            </a:r>
            <a:r>
              <a:rPr lang="en-US" dirty="0">
                <a:solidFill>
                  <a:srgbClr val="FF0000"/>
                </a:solidFill>
                <a:latin typeface="Arial "/>
              </a:rPr>
              <a:t>polynomial code</a:t>
            </a:r>
            <a:r>
              <a:rPr lang="en-US" dirty="0">
                <a:latin typeface="Arial "/>
              </a:rPr>
              <a:t>, also </a:t>
            </a:r>
            <a:r>
              <a:rPr lang="en-US" dirty="0" smtClean="0">
                <a:latin typeface="Arial "/>
              </a:rPr>
              <a:t>known as </a:t>
            </a:r>
            <a:r>
              <a:rPr lang="en-US" dirty="0">
                <a:latin typeface="Arial "/>
              </a:rPr>
              <a:t>Cyclic Redundancy Check .</a:t>
            </a:r>
          </a:p>
          <a:p>
            <a:pPr marL="342900" indent="-342900" algn="just">
              <a:spcBef>
                <a:spcPts val="1200"/>
              </a:spcBef>
              <a:buFont typeface="Arial" pitchFamily="34" charset="0"/>
              <a:buChar char="•"/>
            </a:pPr>
            <a:r>
              <a:rPr lang="en-US" dirty="0" smtClean="0">
                <a:latin typeface="Arial "/>
              </a:rPr>
              <a:t>Allows </a:t>
            </a:r>
            <a:r>
              <a:rPr lang="en-US" dirty="0">
                <a:latin typeface="Arial "/>
              </a:rPr>
              <a:t>us to acknowledge correctly </a:t>
            </a:r>
            <a:r>
              <a:rPr lang="en-US" dirty="0" smtClean="0">
                <a:latin typeface="Arial "/>
              </a:rPr>
              <a:t>received frames </a:t>
            </a:r>
            <a:r>
              <a:rPr lang="en-US" dirty="0">
                <a:latin typeface="Arial "/>
              </a:rPr>
              <a:t>and to discard incorrect ones.</a:t>
            </a:r>
          </a:p>
        </p:txBody>
      </p:sp>
    </p:spTree>
    <p:extLst>
      <p:ext uri="{BB962C8B-B14F-4D97-AF65-F5344CB8AC3E}">
        <p14:creationId xmlns:p14="http://schemas.microsoft.com/office/powerpoint/2010/main" val="27794127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334000" y="6400800"/>
            <a:ext cx="2895600" cy="457200"/>
          </a:xfrm>
        </p:spPr>
        <p:txBody>
          <a:bodyPr/>
          <a:lstStyle/>
          <a:p>
            <a:pPr>
              <a:defRPr/>
            </a:pPr>
            <a:r>
              <a:rPr lang="en-US" smtClean="0"/>
              <a:t> Introduction</a:t>
            </a:r>
            <a:endParaRPr lang="en-US">
              <a:latin typeface="Times New Roman" pitchFamily="18" charset="0"/>
            </a:endParaRPr>
          </a:p>
        </p:txBody>
      </p:sp>
      <p:sp>
        <p:nvSpPr>
          <p:cNvPr id="6758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sz="1400" smtClean="0"/>
              <a:t>1-</a:t>
            </a:r>
            <a:fld id="{2C11BA32-9951-4A30-9B5E-AD5B14832C44}" type="slidenum">
              <a:rPr lang="en-US" sz="1400" smtClean="0"/>
              <a:pPr eaLnBrk="1" hangingPunct="1"/>
              <a:t>45</a:t>
            </a:fld>
            <a:endParaRPr lang="en-US" sz="1400" smtClean="0"/>
          </a:p>
        </p:txBody>
      </p:sp>
      <p:sp>
        <p:nvSpPr>
          <p:cNvPr id="4" name="Rectangle 3"/>
          <p:cNvSpPr/>
          <p:nvPr/>
        </p:nvSpPr>
        <p:spPr>
          <a:xfrm>
            <a:off x="457200" y="1447800"/>
            <a:ext cx="8305800" cy="4400550"/>
          </a:xfrm>
          <a:prstGeom prst="rect">
            <a:avLst/>
          </a:prstGeom>
        </p:spPr>
        <p:txBody>
          <a:bodyPr>
            <a:spAutoFit/>
          </a:bodyPr>
          <a:lstStyle/>
          <a:p>
            <a:pPr marL="342900" indent="-342900">
              <a:buClr>
                <a:schemeClr val="accent2"/>
              </a:buClr>
              <a:buFont typeface="Wingdings" pitchFamily="2" charset="2"/>
              <a:buChar char="q"/>
              <a:defRPr/>
            </a:pPr>
            <a:r>
              <a:rPr lang="en-US" sz="2800" b="1" dirty="0">
                <a:latin typeface="Times New Roman" pitchFamily="18" charset="0"/>
              </a:rPr>
              <a:t>Binary Check Digit Method</a:t>
            </a:r>
          </a:p>
          <a:p>
            <a:pPr marL="342900" indent="-342900">
              <a:buClr>
                <a:schemeClr val="accent2"/>
              </a:buClr>
              <a:buFont typeface="Wingdings" pitchFamily="2" charset="2"/>
              <a:buChar char="q"/>
              <a:defRPr/>
            </a:pPr>
            <a:r>
              <a:rPr lang="en-US" sz="2800" dirty="0">
                <a:latin typeface="Times New Roman" pitchFamily="18" charset="0"/>
              </a:rPr>
              <a:t> Make number divisible by P=110101 (n+1=6 bits)</a:t>
            </a:r>
          </a:p>
          <a:p>
            <a:pPr>
              <a:buClr>
                <a:schemeClr val="accent2"/>
              </a:buClr>
              <a:defRPr/>
            </a:pPr>
            <a:endParaRPr lang="en-US" sz="2800" b="1" dirty="0">
              <a:latin typeface="Times New Roman" pitchFamily="18" charset="0"/>
            </a:endParaRPr>
          </a:p>
          <a:p>
            <a:pPr>
              <a:buClr>
                <a:schemeClr val="accent2"/>
              </a:buClr>
              <a:defRPr/>
            </a:pPr>
            <a:r>
              <a:rPr lang="en-US" sz="2800" b="1" dirty="0">
                <a:latin typeface="Times New Roman" pitchFamily="18" charset="0"/>
              </a:rPr>
              <a:t>Example</a:t>
            </a:r>
            <a:r>
              <a:rPr lang="en-US" sz="2800" dirty="0">
                <a:latin typeface="Times New Roman" pitchFamily="18" charset="0"/>
              </a:rPr>
              <a:t>: M=1010001101 is to be sent</a:t>
            </a:r>
          </a:p>
          <a:p>
            <a:pPr marL="457200" indent="-457200">
              <a:buFont typeface="+mj-lt"/>
              <a:buAutoNum type="arabicPeriod"/>
              <a:defRPr/>
            </a:pPr>
            <a:r>
              <a:rPr lang="en-US" sz="2800" dirty="0">
                <a:latin typeface="Times New Roman" pitchFamily="18" charset="0"/>
              </a:rPr>
              <a:t>Left-shift M by n bits 2</a:t>
            </a:r>
            <a:r>
              <a:rPr lang="en-US" sz="2800" baseline="30000" dirty="0">
                <a:latin typeface="Times New Roman" pitchFamily="18" charset="0"/>
              </a:rPr>
              <a:t>n</a:t>
            </a:r>
            <a:r>
              <a:rPr lang="en-US" sz="2800" dirty="0">
                <a:latin typeface="Times New Roman" pitchFamily="18" charset="0"/>
              </a:rPr>
              <a:t>M= 101000110100000</a:t>
            </a:r>
          </a:p>
          <a:p>
            <a:pPr marL="457200" indent="-457200">
              <a:buFont typeface="+mj-lt"/>
              <a:buAutoNum type="arabicPeriod"/>
              <a:defRPr/>
            </a:pPr>
            <a:r>
              <a:rPr lang="en-US" sz="2800" dirty="0">
                <a:latin typeface="Times New Roman" pitchFamily="18" charset="0"/>
              </a:rPr>
              <a:t> Divide 2</a:t>
            </a:r>
            <a:r>
              <a:rPr lang="en-US" sz="2800" baseline="30000" dirty="0">
                <a:latin typeface="Times New Roman" pitchFamily="18" charset="0"/>
              </a:rPr>
              <a:t>n</a:t>
            </a:r>
            <a:r>
              <a:rPr lang="en-US" sz="2800" dirty="0">
                <a:latin typeface="Times New Roman" pitchFamily="18" charset="0"/>
              </a:rPr>
              <a:t>M by P, find remainder: R=01110</a:t>
            </a:r>
          </a:p>
          <a:p>
            <a:pPr marL="457200" indent="-457200">
              <a:buFont typeface="+mj-lt"/>
              <a:buAutoNum type="arabicPeriod"/>
              <a:defRPr/>
            </a:pPr>
            <a:r>
              <a:rPr lang="en-US" sz="2800" dirty="0">
                <a:solidFill>
                  <a:srgbClr val="FF0000"/>
                </a:solidFill>
                <a:latin typeface="Times New Roman" pitchFamily="18" charset="0"/>
              </a:rPr>
              <a:t> </a:t>
            </a:r>
            <a:r>
              <a:rPr lang="en-US" dirty="0">
                <a:solidFill>
                  <a:srgbClr val="FF0000"/>
                </a:solidFill>
                <a:latin typeface="Times New Roman" pitchFamily="18" charset="0"/>
              </a:rPr>
              <a:t>Subtract remainder from P  </a:t>
            </a:r>
            <a:r>
              <a:rPr lang="en-US" dirty="0">
                <a:solidFill>
                  <a:srgbClr val="FF0000"/>
                </a:solidFill>
                <a:latin typeface="Times New Roman" pitchFamily="18" charset="0"/>
                <a:sym typeface="Wingdings" pitchFamily="2" charset="2"/>
              </a:rPr>
              <a:t></a:t>
            </a:r>
            <a:r>
              <a:rPr lang="en-US" dirty="0">
                <a:solidFill>
                  <a:srgbClr val="FF0000"/>
                </a:solidFill>
                <a:latin typeface="Times New Roman" pitchFamily="18" charset="0"/>
              </a:rPr>
              <a:t> Not required in Mod 2</a:t>
            </a:r>
          </a:p>
          <a:p>
            <a:pPr marL="457200" indent="-457200">
              <a:buFont typeface="+mj-lt"/>
              <a:buAutoNum type="arabicPeriod"/>
              <a:defRPr/>
            </a:pPr>
            <a:r>
              <a:rPr lang="en-US" sz="2800" dirty="0">
                <a:latin typeface="Times New Roman" pitchFamily="18" charset="0"/>
              </a:rPr>
              <a:t>Add the result of step 2 to step 1 :</a:t>
            </a:r>
          </a:p>
          <a:p>
            <a:pPr marL="457200" indent="-457200">
              <a:buFont typeface="+mj-lt"/>
              <a:buAutoNum type="arabicPeriod"/>
              <a:defRPr/>
            </a:pPr>
            <a:r>
              <a:rPr lang="en-US" sz="2800" dirty="0">
                <a:latin typeface="Times New Roman" pitchFamily="18" charset="0"/>
              </a:rPr>
              <a:t>T=101000110101110</a:t>
            </a:r>
          </a:p>
          <a:p>
            <a:pPr marL="457200" indent="-457200">
              <a:buFont typeface="+mj-lt"/>
              <a:buAutoNum type="arabicPeriod"/>
              <a:defRPr/>
            </a:pPr>
            <a:r>
              <a:rPr lang="en-US" sz="2800" dirty="0">
                <a:latin typeface="Times New Roman" pitchFamily="18" charset="0"/>
              </a:rPr>
              <a:t>Check that the result T is divisible by P.</a:t>
            </a:r>
          </a:p>
        </p:txBody>
      </p:sp>
      <p:sp>
        <p:nvSpPr>
          <p:cNvPr id="5" name="TextBox 4"/>
          <p:cNvSpPr txBox="1"/>
          <p:nvPr/>
        </p:nvSpPr>
        <p:spPr>
          <a:xfrm>
            <a:off x="1219200" y="381000"/>
            <a:ext cx="6781800" cy="708025"/>
          </a:xfrm>
          <a:prstGeom prst="rect">
            <a:avLst/>
          </a:prstGeom>
          <a:noFill/>
        </p:spPr>
        <p:txBody>
          <a:bodyPr wrap="square">
            <a:spAutoFit/>
          </a:bodyPr>
          <a:lstStyle/>
          <a:p>
            <a:pPr>
              <a:defRPr/>
            </a:pPr>
            <a:r>
              <a:rPr lang="en-US" sz="4000" b="1" dirty="0">
                <a:solidFill>
                  <a:srgbClr val="000066"/>
                </a:solidFill>
                <a:latin typeface="Arial Narrow" pitchFamily="34" charset="0"/>
              </a:rPr>
              <a:t>Cyclic Redundancy Check (CRC)</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525 CRC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150" y="1770063"/>
            <a:ext cx="3586163"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Rectangle 3"/>
          <p:cNvSpPr>
            <a:spLocks noGrp="1" noChangeArrowheads="1"/>
          </p:cNvSpPr>
          <p:nvPr>
            <p:ph type="title"/>
          </p:nvPr>
        </p:nvSpPr>
        <p:spPr/>
        <p:txBody>
          <a:bodyPr/>
          <a:lstStyle/>
          <a:p>
            <a:r>
              <a:rPr lang="en-US" sz="3200" smtClean="0"/>
              <a:t>CRC Example</a:t>
            </a:r>
            <a:endParaRPr lang="en-US" sz="3600" smtClean="0"/>
          </a:p>
        </p:txBody>
      </p:sp>
      <p:sp>
        <p:nvSpPr>
          <p:cNvPr id="68612" name="Rectangle 4"/>
          <p:cNvSpPr>
            <a:spLocks noGrp="1" noChangeArrowheads="1"/>
          </p:cNvSpPr>
          <p:nvPr>
            <p:ph idx="1"/>
          </p:nvPr>
        </p:nvSpPr>
        <p:spPr>
          <a:xfrm>
            <a:off x="492125" y="1281113"/>
            <a:ext cx="3478213" cy="3244850"/>
          </a:xfrm>
        </p:spPr>
        <p:txBody>
          <a:bodyPr/>
          <a:lstStyle/>
          <a:p>
            <a:pPr>
              <a:buFont typeface="Wingdings" pitchFamily="2" charset="2"/>
              <a:buNone/>
            </a:pPr>
            <a:r>
              <a:rPr lang="en-US" sz="2000" smtClean="0">
                <a:solidFill>
                  <a:srgbClr val="000099"/>
                </a:solidFill>
              </a:rPr>
              <a:t>Want:</a:t>
            </a:r>
            <a:endParaRPr lang="en-US" sz="2400" smtClean="0">
              <a:solidFill>
                <a:srgbClr val="000099"/>
              </a:solidFill>
            </a:endParaRPr>
          </a:p>
          <a:p>
            <a:pPr lvl="1">
              <a:buFont typeface="Wingdings" pitchFamily="2" charset="2"/>
              <a:buNone/>
            </a:pPr>
            <a:r>
              <a:rPr lang="en-US" sz="2000" smtClean="0"/>
              <a:t>D</a:t>
            </a:r>
            <a:r>
              <a:rPr lang="en-US" sz="2000" baseline="26000" smtClean="0"/>
              <a:t>.</a:t>
            </a:r>
            <a:r>
              <a:rPr lang="en-US" sz="2000" smtClean="0"/>
              <a:t>2</a:t>
            </a:r>
            <a:r>
              <a:rPr lang="en-US" sz="2000" baseline="30000" smtClean="0"/>
              <a:t>r</a:t>
            </a:r>
            <a:r>
              <a:rPr lang="en-US" sz="2000" smtClean="0"/>
              <a:t> XOR R = nG</a:t>
            </a:r>
          </a:p>
          <a:p>
            <a:pPr>
              <a:buFont typeface="Wingdings" pitchFamily="2" charset="2"/>
              <a:buNone/>
            </a:pPr>
            <a:r>
              <a:rPr lang="en-US" sz="2000" i="1" smtClean="0">
                <a:solidFill>
                  <a:srgbClr val="000099"/>
                </a:solidFill>
              </a:rPr>
              <a:t>equivalently:</a:t>
            </a:r>
            <a:endParaRPr lang="en-US" sz="2400" smtClean="0">
              <a:solidFill>
                <a:srgbClr val="000099"/>
              </a:solidFill>
            </a:endParaRPr>
          </a:p>
          <a:p>
            <a:pPr lvl="1">
              <a:buFont typeface="Wingdings" pitchFamily="2" charset="2"/>
              <a:buNone/>
            </a:pPr>
            <a:r>
              <a:rPr lang="en-US" sz="2000" smtClean="0"/>
              <a:t>D</a:t>
            </a:r>
            <a:r>
              <a:rPr lang="en-US" sz="2000" baseline="26000" smtClean="0"/>
              <a:t>.</a:t>
            </a:r>
            <a:r>
              <a:rPr lang="en-US" sz="2000" smtClean="0"/>
              <a:t>2</a:t>
            </a:r>
            <a:r>
              <a:rPr lang="en-US" sz="2000" baseline="30000" smtClean="0"/>
              <a:t>r</a:t>
            </a:r>
            <a:r>
              <a:rPr lang="en-US" sz="2000" smtClean="0"/>
              <a:t> = nG XOR R </a:t>
            </a:r>
          </a:p>
          <a:p>
            <a:pPr>
              <a:buFont typeface="Wingdings" pitchFamily="2" charset="2"/>
              <a:buNone/>
            </a:pPr>
            <a:r>
              <a:rPr lang="en-US" sz="2000" i="1" smtClean="0">
                <a:solidFill>
                  <a:srgbClr val="000099"/>
                </a:solidFill>
              </a:rPr>
              <a:t>equivalently:</a:t>
            </a:r>
            <a:r>
              <a:rPr lang="en-US" sz="2000" smtClean="0"/>
              <a:t>  </a:t>
            </a:r>
          </a:p>
          <a:p>
            <a:pPr>
              <a:buFont typeface="Wingdings" pitchFamily="2" charset="2"/>
              <a:buNone/>
            </a:pPr>
            <a:r>
              <a:rPr lang="en-US" sz="2000" smtClean="0"/>
              <a:t>    if we divide D</a:t>
            </a:r>
            <a:r>
              <a:rPr lang="en-US" sz="2000" baseline="26000" smtClean="0"/>
              <a:t>.</a:t>
            </a:r>
            <a:r>
              <a:rPr lang="en-US" sz="2000" smtClean="0"/>
              <a:t>2</a:t>
            </a:r>
            <a:r>
              <a:rPr lang="en-US" sz="2000" baseline="30000" smtClean="0"/>
              <a:t>r</a:t>
            </a:r>
            <a:r>
              <a:rPr lang="en-US" sz="2000" smtClean="0"/>
              <a:t> by G, want remainder R</a:t>
            </a:r>
            <a:endParaRPr lang="en-US" sz="2400" smtClean="0"/>
          </a:p>
        </p:txBody>
      </p:sp>
      <p:sp>
        <p:nvSpPr>
          <p:cNvPr id="68613" name="Text Box 5"/>
          <p:cNvSpPr txBox="1">
            <a:spLocks noChangeArrowheads="1"/>
          </p:cNvSpPr>
          <p:nvPr/>
        </p:nvSpPr>
        <p:spPr bwMode="auto">
          <a:xfrm>
            <a:off x="457200" y="5207000"/>
            <a:ext cx="3767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2000"/>
              <a:t>R = remainder[           ]</a:t>
            </a:r>
          </a:p>
        </p:txBody>
      </p:sp>
      <p:sp>
        <p:nvSpPr>
          <p:cNvPr id="68614" name="Text Box 6"/>
          <p:cNvSpPr txBox="1">
            <a:spLocks noChangeArrowheads="1"/>
          </p:cNvSpPr>
          <p:nvPr/>
        </p:nvSpPr>
        <p:spPr bwMode="auto">
          <a:xfrm>
            <a:off x="2497138" y="5053013"/>
            <a:ext cx="1336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2000"/>
              <a:t>D</a:t>
            </a:r>
            <a:r>
              <a:rPr lang="en-US" sz="2000" baseline="26000"/>
              <a:t>.</a:t>
            </a:r>
            <a:r>
              <a:rPr lang="en-US" sz="2000"/>
              <a:t>2</a:t>
            </a:r>
            <a:r>
              <a:rPr lang="en-US" sz="2000" baseline="30000"/>
              <a:t>r</a:t>
            </a:r>
          </a:p>
          <a:p>
            <a:pPr algn="ctr" eaLnBrk="1" hangingPunct="1"/>
            <a:r>
              <a:rPr lang="en-US" sz="2000"/>
              <a:t>G</a:t>
            </a:r>
            <a:endParaRPr lang="en-US" sz="2000">
              <a:latin typeface="Times New Roman" pitchFamily="18" charset="0"/>
            </a:endParaRPr>
          </a:p>
        </p:txBody>
      </p:sp>
      <p:sp>
        <p:nvSpPr>
          <p:cNvPr id="68615" name="Line 7"/>
          <p:cNvSpPr>
            <a:spLocks noChangeShapeType="1"/>
          </p:cNvSpPr>
          <p:nvPr/>
        </p:nvSpPr>
        <p:spPr bwMode="auto">
          <a:xfrm>
            <a:off x="2840038" y="5468938"/>
            <a:ext cx="631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16" name="Rectangle 8"/>
          <p:cNvSpPr>
            <a:spLocks noChangeArrowheads="1"/>
          </p:cNvSpPr>
          <p:nvPr/>
        </p:nvSpPr>
        <p:spPr bwMode="auto">
          <a:xfrm>
            <a:off x="911225" y="4878388"/>
            <a:ext cx="3201988" cy="11906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Introduction</a:t>
            </a:r>
            <a:endParaRPr lang="en-US">
              <a:latin typeface="Times New Roman" pitchFamily="18" charset="0"/>
            </a:endParaRPr>
          </a:p>
        </p:txBody>
      </p:sp>
      <p:sp>
        <p:nvSpPr>
          <p:cNvPr id="6963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sz="1400" smtClean="0"/>
              <a:t>1-</a:t>
            </a:r>
            <a:fld id="{9E9B5EBC-DE0A-48F6-AB9D-FF6A474286A2}" type="slidenum">
              <a:rPr lang="en-US" sz="1400" smtClean="0"/>
              <a:pPr eaLnBrk="1" hangingPunct="1"/>
              <a:t>47</a:t>
            </a:fld>
            <a:endParaRPr lang="en-US" sz="1400" smtClean="0"/>
          </a:p>
        </p:txBody>
      </p:sp>
      <p:pic>
        <p:nvPicPr>
          <p:cNvPr id="696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7543800" cy="564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Introduction</a:t>
            </a:r>
            <a:endParaRPr lang="en-US">
              <a:latin typeface="Times New Roman" pitchFamily="18" charset="0"/>
            </a:endParaRPr>
          </a:p>
        </p:txBody>
      </p:sp>
      <p:sp>
        <p:nvSpPr>
          <p:cNvPr id="7065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sz="1400" smtClean="0"/>
              <a:t>1-</a:t>
            </a:r>
            <a:fld id="{FC7CFAB1-6A13-4784-9575-ADE40F99BC37}" type="slidenum">
              <a:rPr lang="en-US" sz="1400" smtClean="0"/>
              <a:pPr eaLnBrk="1" hangingPunct="1"/>
              <a:t>48</a:t>
            </a:fld>
            <a:endParaRPr lang="en-US" sz="1400" smtClean="0"/>
          </a:p>
        </p:txBody>
      </p:sp>
      <p:pic>
        <p:nvPicPr>
          <p:cNvPr id="706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85800"/>
            <a:ext cx="7010400" cy="513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b="1" dirty="0" smtClean="0"/>
              <a:t>Outline</a:t>
            </a:r>
          </a:p>
        </p:txBody>
      </p:sp>
      <p:sp>
        <p:nvSpPr>
          <p:cNvPr id="71683" name="Rectangle 3"/>
          <p:cNvSpPr>
            <a:spLocks noGrp="1" noChangeArrowheads="1"/>
          </p:cNvSpPr>
          <p:nvPr>
            <p:ph sz="half" idx="1"/>
          </p:nvPr>
        </p:nvSpPr>
        <p:spPr>
          <a:xfrm>
            <a:off x="304800" y="1524000"/>
            <a:ext cx="4495800" cy="4800600"/>
          </a:xfrm>
        </p:spPr>
        <p:txBody>
          <a:bodyPr/>
          <a:lstStyle/>
          <a:p>
            <a:pPr>
              <a:buFont typeface="Wingdings" pitchFamily="2" charset="2"/>
              <a:buNone/>
            </a:pPr>
            <a:r>
              <a:rPr lang="en-US" sz="2400" dirty="0" smtClean="0"/>
              <a:t>5.1 Introduction and services</a:t>
            </a:r>
          </a:p>
          <a:p>
            <a:pPr>
              <a:buFont typeface="Wingdings" pitchFamily="2" charset="2"/>
              <a:buNone/>
            </a:pPr>
            <a:r>
              <a:rPr lang="en-US" sz="2400" dirty="0" smtClean="0"/>
              <a:t>5.2 Error detection &amp; correction </a:t>
            </a:r>
          </a:p>
          <a:p>
            <a:pPr>
              <a:buFont typeface="Wingdings" pitchFamily="2" charset="2"/>
              <a:buNone/>
            </a:pPr>
            <a:r>
              <a:rPr lang="en-US" sz="2400" dirty="0" smtClean="0">
                <a:solidFill>
                  <a:srgbClr val="FF0000"/>
                </a:solidFill>
              </a:rPr>
              <a:t>5.4 Link-layer Addressing &amp; ARP</a:t>
            </a:r>
          </a:p>
          <a:p>
            <a:pPr>
              <a:buFont typeface="Arial" charset="0"/>
              <a:buNone/>
            </a:pPr>
            <a:r>
              <a:rPr lang="en-US" sz="2400" dirty="0" smtClean="0"/>
              <a:t>5.3 Multiple access protocols</a:t>
            </a:r>
          </a:p>
          <a:p>
            <a:pPr>
              <a:buFont typeface="Wingdings" pitchFamily="2" charset="2"/>
              <a:buNone/>
            </a:pPr>
            <a:r>
              <a:rPr lang="en-US" sz="2400" dirty="0" smtClean="0"/>
              <a:t>5.5 Ethernet</a:t>
            </a:r>
          </a:p>
          <a:p>
            <a:pPr>
              <a:buFont typeface="Arial" charset="0"/>
              <a:buNone/>
            </a:pPr>
            <a:r>
              <a:rPr lang="en-US" sz="2400" dirty="0" smtClean="0"/>
              <a:t>6.3 IEEE 802.11 wireless LANs (“Wi-Fi”)</a:t>
            </a:r>
          </a:p>
          <a:p>
            <a:pPr>
              <a:buFont typeface="Wingdings" pitchFamily="2" charset="2"/>
              <a:buNone/>
            </a:pPr>
            <a:endParaRPr lang="en-US" sz="2400" dirty="0" smtClean="0"/>
          </a:p>
          <a:p>
            <a:pPr>
              <a:buFont typeface="Wingdings" pitchFamily="2" charset="2"/>
              <a:buNone/>
            </a:pPr>
            <a:endParaRPr lang="en-US" sz="2400" dirty="0" smtClean="0"/>
          </a:p>
        </p:txBody>
      </p:sp>
      <p:sp>
        <p:nvSpPr>
          <p:cNvPr id="296964" name="Rectangle 4"/>
          <p:cNvSpPr>
            <a:spLocks noGrp="1" noChangeArrowheads="1"/>
          </p:cNvSpPr>
          <p:nvPr>
            <p:ph sz="half" idx="2"/>
          </p:nvPr>
        </p:nvSpPr>
        <p:spPr>
          <a:xfrm>
            <a:off x="5013325" y="1600200"/>
            <a:ext cx="4054475" cy="4648200"/>
          </a:xfrm>
        </p:spPr>
        <p:txBody>
          <a:bodyPr/>
          <a:lstStyle/>
          <a:p>
            <a:pPr>
              <a:buFont typeface="Wingdings" pitchFamily="2" charset="2"/>
              <a:buNone/>
              <a:defRPr/>
            </a:pPr>
            <a:r>
              <a:rPr lang="en-US" sz="2400" dirty="0" smtClean="0">
                <a:solidFill>
                  <a:schemeClr val="bg2">
                    <a:lumMod val="90000"/>
                  </a:schemeClr>
                </a:solidFill>
              </a:rPr>
              <a:t>Not covered </a:t>
            </a:r>
          </a:p>
          <a:p>
            <a:pPr>
              <a:buFont typeface="Wingdings" pitchFamily="2" charset="2"/>
              <a:buNone/>
              <a:defRPr/>
            </a:pPr>
            <a:endParaRPr lang="en-US" sz="2400" dirty="0" smtClean="0">
              <a:solidFill>
                <a:schemeClr val="bg2">
                  <a:lumMod val="90000"/>
                </a:schemeClr>
              </a:solidFill>
            </a:endParaRPr>
          </a:p>
          <a:p>
            <a:pPr>
              <a:buFont typeface="Wingdings" pitchFamily="2" charset="2"/>
              <a:buNone/>
              <a:defRPr/>
            </a:pPr>
            <a:r>
              <a:rPr lang="en-US" sz="2400" dirty="0" smtClean="0">
                <a:solidFill>
                  <a:schemeClr val="bg2">
                    <a:lumMod val="90000"/>
                  </a:schemeClr>
                </a:solidFill>
              </a:rPr>
              <a:t>5.6 </a:t>
            </a:r>
            <a:r>
              <a:rPr lang="en-US" sz="2400" dirty="0">
                <a:solidFill>
                  <a:schemeClr val="bg2">
                    <a:lumMod val="90000"/>
                  </a:schemeClr>
                </a:solidFill>
              </a:rPr>
              <a:t>Link-layer switches</a:t>
            </a:r>
          </a:p>
          <a:p>
            <a:pPr>
              <a:buFont typeface="Wingdings" pitchFamily="2" charset="2"/>
              <a:buNone/>
              <a:defRPr/>
            </a:pPr>
            <a:r>
              <a:rPr lang="en-US" sz="2400" dirty="0">
                <a:solidFill>
                  <a:schemeClr val="bg2">
                    <a:lumMod val="90000"/>
                  </a:schemeClr>
                </a:solidFill>
              </a:rPr>
              <a:t>5.7 PPP</a:t>
            </a:r>
          </a:p>
          <a:p>
            <a:pPr>
              <a:buFont typeface="Wingdings" pitchFamily="2" charset="2"/>
              <a:buNone/>
              <a:defRPr/>
            </a:pPr>
            <a:r>
              <a:rPr lang="en-US" sz="2400" dirty="0">
                <a:solidFill>
                  <a:schemeClr val="bg2">
                    <a:lumMod val="90000"/>
                  </a:schemeClr>
                </a:solidFill>
              </a:rPr>
              <a:t>5.8 Link virtualization: MPLS</a:t>
            </a:r>
          </a:p>
          <a:p>
            <a:pPr>
              <a:buFont typeface="Wingdings" pitchFamily="2" charset="2"/>
              <a:buNone/>
              <a:defRPr/>
            </a:pPr>
            <a:endParaRPr lang="en-US" sz="2400" dirty="0">
              <a:solidFill>
                <a:schemeClr val="bg2">
                  <a:lumMod val="9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228600"/>
            <a:ext cx="8382000" cy="1143000"/>
          </a:xfrm>
        </p:spPr>
        <p:txBody>
          <a:bodyPr/>
          <a:lstStyle/>
          <a:p>
            <a:r>
              <a:rPr lang="en-US" b="1" smtClean="0"/>
              <a:t>What Is Data Link</a:t>
            </a:r>
            <a:endParaRPr lang="en-US" smtClean="0"/>
          </a:p>
        </p:txBody>
      </p:sp>
      <p:sp>
        <p:nvSpPr>
          <p:cNvPr id="38915" name="Rectangle 3"/>
          <p:cNvSpPr>
            <a:spLocks noGrp="1" noChangeArrowheads="1"/>
          </p:cNvSpPr>
          <p:nvPr>
            <p:ph sz="half" idx="1"/>
          </p:nvPr>
        </p:nvSpPr>
        <p:spPr>
          <a:xfrm>
            <a:off x="304800" y="1752600"/>
            <a:ext cx="8516938" cy="3802063"/>
          </a:xfrm>
        </p:spPr>
        <p:txBody>
          <a:bodyPr/>
          <a:lstStyle/>
          <a:p>
            <a:pPr algn="just">
              <a:spcBef>
                <a:spcPts val="1200"/>
              </a:spcBef>
            </a:pPr>
            <a:r>
              <a:rPr lang="en-US" sz="2400" dirty="0" smtClean="0">
                <a:solidFill>
                  <a:schemeClr val="tx1"/>
                </a:solidFill>
              </a:rPr>
              <a:t> </a:t>
            </a:r>
            <a:r>
              <a:rPr lang="en-US" sz="2400" dirty="0" smtClean="0">
                <a:solidFill>
                  <a:schemeClr val="tx1"/>
                </a:solidFill>
                <a:latin typeface="Arial "/>
              </a:rPr>
              <a:t>Communication channels that connect </a:t>
            </a:r>
            <a:r>
              <a:rPr lang="en-US" sz="2400" dirty="0" smtClean="0">
                <a:solidFill>
                  <a:srgbClr val="FF0000"/>
                </a:solidFill>
                <a:latin typeface="Arial "/>
              </a:rPr>
              <a:t>adjacent nodes </a:t>
            </a:r>
            <a:r>
              <a:rPr lang="en-US" sz="2400" dirty="0" smtClean="0">
                <a:solidFill>
                  <a:schemeClr val="tx1"/>
                </a:solidFill>
                <a:latin typeface="Arial "/>
              </a:rPr>
              <a:t>along communication path are </a:t>
            </a:r>
            <a:r>
              <a:rPr lang="en-US" sz="2400" dirty="0" smtClean="0">
                <a:solidFill>
                  <a:srgbClr val="FF0000"/>
                </a:solidFill>
                <a:latin typeface="Arial "/>
              </a:rPr>
              <a:t>links</a:t>
            </a:r>
          </a:p>
          <a:p>
            <a:pPr algn="just">
              <a:spcBef>
                <a:spcPts val="1200"/>
              </a:spcBef>
            </a:pPr>
            <a:r>
              <a:rPr lang="en-US" sz="2400" dirty="0" smtClean="0">
                <a:solidFill>
                  <a:srgbClr val="FF0000"/>
                </a:solidFill>
                <a:latin typeface="Arial "/>
              </a:rPr>
              <a:t>By adjacent</a:t>
            </a:r>
            <a:r>
              <a:rPr lang="en-US" sz="2400" dirty="0" smtClean="0">
                <a:solidFill>
                  <a:schemeClr val="tx1"/>
                </a:solidFill>
                <a:latin typeface="Arial "/>
              </a:rPr>
              <a:t>, we mean that the </a:t>
            </a:r>
            <a:r>
              <a:rPr lang="en-US" sz="2400" dirty="0" smtClean="0">
                <a:solidFill>
                  <a:srgbClr val="0070C0"/>
                </a:solidFill>
                <a:latin typeface="Arial "/>
              </a:rPr>
              <a:t>two machines are connected by a communication channel </a:t>
            </a:r>
            <a:r>
              <a:rPr lang="en-US" sz="2400" dirty="0" smtClean="0">
                <a:solidFill>
                  <a:schemeClr val="tx1"/>
                </a:solidFill>
                <a:latin typeface="Arial "/>
              </a:rPr>
              <a:t>that acts </a:t>
            </a:r>
            <a:r>
              <a:rPr lang="en-US" sz="2400" dirty="0" smtClean="0">
                <a:solidFill>
                  <a:srgbClr val="FF0000"/>
                </a:solidFill>
                <a:latin typeface="Arial "/>
              </a:rPr>
              <a:t>conceptually like a wire.</a:t>
            </a:r>
          </a:p>
          <a:p>
            <a:pPr algn="just">
              <a:spcBef>
                <a:spcPts val="1200"/>
              </a:spcBef>
            </a:pPr>
            <a:r>
              <a:rPr lang="en-US" sz="2400" dirty="0" smtClean="0">
                <a:solidFill>
                  <a:schemeClr val="tx1"/>
                </a:solidFill>
                <a:latin typeface="Arial "/>
              </a:rPr>
              <a:t>Data-link layer deals with algorithms for  achieving </a:t>
            </a:r>
            <a:r>
              <a:rPr lang="en-US" sz="2400" dirty="0" smtClean="0">
                <a:solidFill>
                  <a:srgbClr val="FF0000"/>
                </a:solidFill>
                <a:latin typeface="Arial "/>
              </a:rPr>
              <a:t>reliable, efficient </a:t>
            </a:r>
            <a:r>
              <a:rPr lang="en-US" sz="2400" dirty="0" smtClean="0">
                <a:solidFill>
                  <a:schemeClr val="tx1"/>
                </a:solidFill>
                <a:latin typeface="Arial "/>
              </a:rPr>
              <a:t>communication of whole units of information called </a:t>
            </a:r>
            <a:r>
              <a:rPr lang="en-US" sz="2400" dirty="0" smtClean="0">
                <a:solidFill>
                  <a:srgbClr val="FF0000"/>
                </a:solidFill>
                <a:latin typeface="Arial "/>
              </a:rPr>
              <a:t>frames </a:t>
            </a:r>
            <a:r>
              <a:rPr lang="en-US" sz="2400" dirty="0" smtClean="0">
                <a:solidFill>
                  <a:schemeClr val="tx1"/>
                </a:solidFill>
                <a:latin typeface="Arial "/>
              </a:rPr>
              <a:t>between two adjacent machines.</a:t>
            </a:r>
          </a:p>
          <a:p>
            <a:endParaRPr lang="en-US" sz="24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1" dirty="0" smtClean="0"/>
              <a:t>MAC Addresses and ARP</a:t>
            </a:r>
          </a:p>
        </p:txBody>
      </p:sp>
      <p:sp>
        <p:nvSpPr>
          <p:cNvPr id="5" name="Rectangle 3"/>
          <p:cNvSpPr txBox="1">
            <a:spLocks noChangeArrowheads="1"/>
          </p:cNvSpPr>
          <p:nvPr/>
        </p:nvSpPr>
        <p:spPr bwMode="auto">
          <a:xfrm>
            <a:off x="533400" y="1437180"/>
            <a:ext cx="8247063"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5000"/>
              <a:buFont typeface="Arial" charset="0"/>
              <a:buChar char="•"/>
              <a:defRPr sz="2800">
                <a:solidFill>
                  <a:srgbClr val="22228B"/>
                </a:solidFill>
                <a:latin typeface="Arial Narrow" pitchFamily="34" charset="0"/>
                <a:ea typeface="+mn-ea"/>
                <a:cs typeface="+mn-cs"/>
              </a:defRPr>
            </a:lvl1pPr>
            <a:lvl2pPr marL="742950" indent="-285750" algn="l" rtl="0" eaLnBrk="0" fontAlgn="base" hangingPunct="0">
              <a:spcBef>
                <a:spcPct val="20000"/>
              </a:spcBef>
              <a:spcAft>
                <a:spcPct val="0"/>
              </a:spcAft>
              <a:buClr>
                <a:schemeClr val="accent2"/>
              </a:buClr>
              <a:buSzPct val="75000"/>
              <a:buFont typeface="Arial" charset="0"/>
              <a:buChar char="•"/>
              <a:defRPr sz="2400">
                <a:solidFill>
                  <a:srgbClr val="C00000"/>
                </a:solidFill>
                <a:latin typeface="Arial Narrow" pitchFamily="34" charset="0"/>
              </a:defRPr>
            </a:lvl2pPr>
            <a:lvl3pPr marL="1143000" indent="-228600" algn="l" rtl="0" eaLnBrk="0" fontAlgn="base" hangingPunct="0">
              <a:spcBef>
                <a:spcPct val="20000"/>
              </a:spcBef>
              <a:spcAft>
                <a:spcPct val="0"/>
              </a:spcAft>
              <a:buChar char="•"/>
              <a:defRPr sz="2400">
                <a:solidFill>
                  <a:schemeClr val="tx1"/>
                </a:solidFill>
                <a:latin typeface="Arial Narrow" pitchFamily="34" charset="0"/>
              </a:defRPr>
            </a:lvl3pPr>
            <a:lvl4pPr marL="1600200" indent="-228600" algn="l" rtl="0" eaLnBrk="0" fontAlgn="base" hangingPunct="0">
              <a:spcBef>
                <a:spcPct val="20000"/>
              </a:spcBef>
              <a:spcAft>
                <a:spcPct val="0"/>
              </a:spcAft>
              <a:buChar char="–"/>
              <a:defRPr sz="2400">
                <a:solidFill>
                  <a:schemeClr val="accent2"/>
                </a:solidFill>
                <a:latin typeface="Arial Narrow" pitchFamily="34" charset="0"/>
              </a:defRPr>
            </a:lvl4pPr>
            <a:lvl5pPr marL="2057400" indent="-228600" algn="l" rtl="0" eaLnBrk="0" fontAlgn="base" hangingPunct="0">
              <a:spcBef>
                <a:spcPct val="20000"/>
              </a:spcBef>
              <a:spcAft>
                <a:spcPct val="0"/>
              </a:spcAft>
              <a:buChar char="»"/>
              <a:defRPr sz="2200">
                <a:solidFill>
                  <a:schemeClr val="tx1"/>
                </a:solidFill>
                <a:latin typeface="Arial Narrow" pitchFamily="34"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a:defRPr/>
            </a:pPr>
            <a:r>
              <a:rPr lang="en-US" dirty="0" smtClean="0"/>
              <a:t>32-bit IP address: </a:t>
            </a:r>
          </a:p>
          <a:p>
            <a:pPr lvl="1">
              <a:defRPr/>
            </a:pPr>
            <a:r>
              <a:rPr lang="en-US" i="1" dirty="0" smtClean="0"/>
              <a:t>network-layer</a:t>
            </a:r>
            <a:r>
              <a:rPr lang="en-US" dirty="0" smtClean="0"/>
              <a:t> address for interface</a:t>
            </a:r>
          </a:p>
          <a:p>
            <a:pPr lvl="1">
              <a:defRPr/>
            </a:pPr>
            <a:r>
              <a:rPr lang="en-US" dirty="0" smtClean="0"/>
              <a:t>used for layer 3 (network layer) forwarding</a:t>
            </a:r>
          </a:p>
          <a:p>
            <a:pPr>
              <a:defRPr/>
            </a:pPr>
            <a:r>
              <a:rPr lang="en-US" dirty="0" smtClean="0"/>
              <a:t>MAC (or LAN or physical or Ethernet) address:</a:t>
            </a:r>
            <a:r>
              <a:rPr lang="en-US" dirty="0" smtClean="0">
                <a:solidFill>
                  <a:srgbClr val="FF0000"/>
                </a:solidFill>
              </a:rPr>
              <a:t> </a:t>
            </a:r>
          </a:p>
          <a:p>
            <a:pPr lvl="1">
              <a:defRPr/>
            </a:pPr>
            <a:r>
              <a:rPr lang="en-US" dirty="0" smtClean="0"/>
              <a:t>function</a:t>
            </a:r>
            <a:r>
              <a:rPr lang="en-US" dirty="0" smtClean="0">
                <a:solidFill>
                  <a:schemeClr val="tx1"/>
                </a:solidFill>
              </a:rPr>
              <a:t>: </a:t>
            </a:r>
            <a:r>
              <a:rPr lang="en-US" i="1" dirty="0" smtClean="0">
                <a:solidFill>
                  <a:schemeClr val="tx1"/>
                </a:solidFill>
              </a:rPr>
              <a:t>used </a:t>
            </a:r>
            <a:r>
              <a:rPr lang="en-US" altLang="en-US" i="1" dirty="0" smtClean="0">
                <a:solidFill>
                  <a:schemeClr val="tx1"/>
                </a:solidFill>
              </a:rPr>
              <a:t>‘</a:t>
            </a:r>
            <a:r>
              <a:rPr lang="en-US" i="1" dirty="0" smtClean="0">
                <a:solidFill>
                  <a:schemeClr val="tx1"/>
                </a:solidFill>
              </a:rPr>
              <a:t>locally</a:t>
            </a:r>
            <a:r>
              <a:rPr lang="en-US" altLang="en-US" i="1" dirty="0" smtClean="0">
                <a:solidFill>
                  <a:schemeClr val="tx1"/>
                </a:solidFill>
              </a:rPr>
              <a:t>”</a:t>
            </a:r>
            <a:r>
              <a:rPr lang="en-US" i="1" dirty="0" smtClean="0">
                <a:solidFill>
                  <a:schemeClr val="tx1"/>
                </a:solidFill>
              </a:rPr>
              <a:t> to get frame from one interface to another physically-connected interface (same network, in IP-addressing sense)</a:t>
            </a:r>
          </a:p>
          <a:p>
            <a:pPr lvl="1">
              <a:lnSpc>
                <a:spcPct val="90000"/>
              </a:lnSpc>
              <a:defRPr/>
            </a:pPr>
            <a:r>
              <a:rPr lang="en-US" dirty="0" smtClean="0">
                <a:solidFill>
                  <a:schemeClr val="tx1"/>
                </a:solidFill>
              </a:rPr>
              <a:t>48 bit MAC address (for most LANs) burned in NIC ROM, also sometimes software settable</a:t>
            </a:r>
          </a:p>
          <a:p>
            <a:pPr lvl="1">
              <a:lnSpc>
                <a:spcPct val="90000"/>
              </a:lnSpc>
              <a:defRPr/>
            </a:pPr>
            <a:r>
              <a:rPr lang="en-US" dirty="0" smtClean="0">
                <a:solidFill>
                  <a:schemeClr val="tx1"/>
                </a:solidFill>
              </a:rPr>
              <a:t>e.g.: 1A-2F-BB-76-09-AD</a:t>
            </a:r>
          </a:p>
          <a:p>
            <a:pPr lvl="1">
              <a:lnSpc>
                <a:spcPct val="90000"/>
              </a:lnSpc>
              <a:defRPr/>
            </a:pPr>
            <a:endParaRPr lang="en-US" dirty="0" smtClean="0"/>
          </a:p>
        </p:txBody>
      </p:sp>
      <p:sp>
        <p:nvSpPr>
          <p:cNvPr id="6" name="Text Box 6"/>
          <p:cNvSpPr txBox="1">
            <a:spLocks noChangeArrowheads="1"/>
          </p:cNvSpPr>
          <p:nvPr/>
        </p:nvSpPr>
        <p:spPr bwMode="auto">
          <a:xfrm>
            <a:off x="923214" y="5982686"/>
            <a:ext cx="3575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a:defRPr/>
            </a:pPr>
            <a:r>
              <a:rPr lang="en-US" sz="1800" i="0" dirty="0" smtClean="0">
                <a:solidFill>
                  <a:srgbClr val="000099"/>
                </a:solidFill>
                <a:latin typeface="Arial" pitchFamily="34" charset="0"/>
              </a:rPr>
              <a:t>hexadecimal (base 16) notation</a:t>
            </a:r>
          </a:p>
          <a:p>
            <a:pPr algn="ctr">
              <a:defRPr/>
            </a:pPr>
            <a:r>
              <a:rPr lang="en-US" sz="1800" i="0" dirty="0" smtClean="0">
                <a:solidFill>
                  <a:srgbClr val="000099"/>
                </a:solidFill>
                <a:latin typeface="Arial" pitchFamily="34" charset="0"/>
              </a:rPr>
              <a:t>(each </a:t>
            </a:r>
            <a:r>
              <a:rPr lang="ja-JP" altLang="en-US" sz="1800" i="0" dirty="0" smtClean="0">
                <a:solidFill>
                  <a:srgbClr val="000099"/>
                </a:solidFill>
                <a:latin typeface="Arial" pitchFamily="34" charset="0"/>
              </a:rPr>
              <a:t>“</a:t>
            </a:r>
            <a:r>
              <a:rPr lang="en-US" altLang="ja-JP" sz="1800" i="0" dirty="0" smtClean="0">
                <a:solidFill>
                  <a:srgbClr val="000099"/>
                </a:solidFill>
                <a:latin typeface="Arial" pitchFamily="34" charset="0"/>
              </a:rPr>
              <a:t>number</a:t>
            </a:r>
            <a:r>
              <a:rPr lang="ja-JP" altLang="en-US" sz="1800" i="0" dirty="0" smtClean="0">
                <a:solidFill>
                  <a:srgbClr val="000099"/>
                </a:solidFill>
                <a:latin typeface="Arial" pitchFamily="34" charset="0"/>
              </a:rPr>
              <a:t>”</a:t>
            </a:r>
            <a:r>
              <a:rPr lang="en-US" altLang="ja-JP" sz="1800" i="0" dirty="0" smtClean="0">
                <a:solidFill>
                  <a:srgbClr val="000099"/>
                </a:solidFill>
                <a:latin typeface="Arial" pitchFamily="34" charset="0"/>
              </a:rPr>
              <a:t> represents 4 bits)</a:t>
            </a:r>
            <a:endParaRPr lang="en-US" sz="1800" i="0" dirty="0" smtClean="0">
              <a:solidFill>
                <a:srgbClr val="000099"/>
              </a:solidFill>
              <a:latin typeface="Arial" pitchFamily="34" charset="0"/>
            </a:endParaRPr>
          </a:p>
        </p:txBody>
      </p:sp>
      <p:sp>
        <p:nvSpPr>
          <p:cNvPr id="7" name="Line 7"/>
          <p:cNvSpPr>
            <a:spLocks noChangeShapeType="1"/>
          </p:cNvSpPr>
          <p:nvPr/>
        </p:nvSpPr>
        <p:spPr bwMode="auto">
          <a:xfrm flipV="1">
            <a:off x="2126266" y="5637268"/>
            <a:ext cx="188912" cy="33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b="1" dirty="0" smtClean="0"/>
              <a:t>LAN Addresses and ARP</a:t>
            </a:r>
          </a:p>
        </p:txBody>
      </p:sp>
      <p:sp>
        <p:nvSpPr>
          <p:cNvPr id="73731" name="Text Box 4"/>
          <p:cNvSpPr txBox="1">
            <a:spLocks noChangeArrowheads="1"/>
          </p:cNvSpPr>
          <p:nvPr/>
        </p:nvSpPr>
        <p:spPr bwMode="auto">
          <a:xfrm>
            <a:off x="766763" y="1314450"/>
            <a:ext cx="5611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2000">
                <a:solidFill>
                  <a:srgbClr val="FF0000"/>
                </a:solidFill>
              </a:rPr>
              <a:t>Each adapter on LAN has unique LAN address</a:t>
            </a:r>
          </a:p>
        </p:txBody>
      </p:sp>
      <p:sp>
        <p:nvSpPr>
          <p:cNvPr id="73732" name="Text Box 5"/>
          <p:cNvSpPr txBox="1">
            <a:spLocks noChangeArrowheads="1"/>
          </p:cNvSpPr>
          <p:nvPr/>
        </p:nvSpPr>
        <p:spPr bwMode="auto">
          <a:xfrm>
            <a:off x="6230938" y="2490788"/>
            <a:ext cx="2362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solidFill>
                  <a:srgbClr val="FF0000"/>
                </a:solidFill>
              </a:rPr>
              <a:t>Broadcast address =</a:t>
            </a:r>
          </a:p>
          <a:p>
            <a:pPr algn="ctr" eaLnBrk="1" hangingPunct="1"/>
            <a:r>
              <a:rPr lang="en-US">
                <a:solidFill>
                  <a:srgbClr val="FF0000"/>
                </a:solidFill>
              </a:rPr>
              <a:t>FF-FF-FF-FF-FF-FF</a:t>
            </a:r>
          </a:p>
        </p:txBody>
      </p:sp>
      <p:sp>
        <p:nvSpPr>
          <p:cNvPr id="73733" name="Rectangle 17"/>
          <p:cNvSpPr>
            <a:spLocks noChangeArrowheads="1"/>
          </p:cNvSpPr>
          <p:nvPr/>
        </p:nvSpPr>
        <p:spPr bwMode="auto">
          <a:xfrm>
            <a:off x="6642100" y="3989388"/>
            <a:ext cx="269875" cy="204787"/>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3734" name="Text Box 18"/>
          <p:cNvSpPr txBox="1">
            <a:spLocks noChangeArrowheads="1"/>
          </p:cNvSpPr>
          <p:nvPr/>
        </p:nvSpPr>
        <p:spPr bwMode="auto">
          <a:xfrm>
            <a:off x="7026275" y="3810000"/>
            <a:ext cx="1203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solidFill>
                  <a:srgbClr val="FF0000"/>
                </a:solidFill>
              </a:rPr>
              <a:t>= adapter</a:t>
            </a:r>
          </a:p>
        </p:txBody>
      </p:sp>
      <p:graphicFrame>
        <p:nvGraphicFramePr>
          <p:cNvPr id="73735" name="Object 182"/>
          <p:cNvGraphicFramePr>
            <a:graphicFrameLocks noChangeAspect="1"/>
          </p:cNvGraphicFramePr>
          <p:nvPr/>
        </p:nvGraphicFramePr>
        <p:xfrm>
          <a:off x="2967038" y="2052638"/>
          <a:ext cx="611187" cy="520700"/>
        </p:xfrm>
        <a:graphic>
          <a:graphicData uri="http://schemas.openxmlformats.org/presentationml/2006/ole">
            <mc:AlternateContent xmlns:mc="http://schemas.openxmlformats.org/markup-compatibility/2006">
              <mc:Choice xmlns:v="urn:schemas-microsoft-com:vml" Requires="v">
                <p:oleObj spid="_x0000_s74034" name="Clip" r:id="rId4" imgW="1307263" imgH="1084139" progId="">
                  <p:embed/>
                </p:oleObj>
              </mc:Choice>
              <mc:Fallback>
                <p:oleObj name="Clip" r:id="rId4" imgW="1307263" imgH="1084139" progId="">
                  <p:embed/>
                  <p:pic>
                    <p:nvPicPr>
                      <p:cNvPr id="0" name="Object 1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7038" y="2052638"/>
                        <a:ext cx="61118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6" name="Freeform 8"/>
          <p:cNvSpPr>
            <a:spLocks/>
          </p:cNvSpPr>
          <p:nvPr/>
        </p:nvSpPr>
        <p:spPr bwMode="auto">
          <a:xfrm>
            <a:off x="2152650" y="3262313"/>
            <a:ext cx="2046288" cy="204946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aphicFrame>
        <p:nvGraphicFramePr>
          <p:cNvPr id="73737" name="Object 183"/>
          <p:cNvGraphicFramePr>
            <a:graphicFrameLocks noChangeAspect="1"/>
          </p:cNvGraphicFramePr>
          <p:nvPr/>
        </p:nvGraphicFramePr>
        <p:xfrm>
          <a:off x="5167313" y="3868738"/>
          <a:ext cx="611187" cy="520700"/>
        </p:xfrm>
        <a:graphic>
          <a:graphicData uri="http://schemas.openxmlformats.org/presentationml/2006/ole">
            <mc:AlternateContent xmlns:mc="http://schemas.openxmlformats.org/markup-compatibility/2006">
              <mc:Choice xmlns:v="urn:schemas-microsoft-com:vml" Requires="v">
                <p:oleObj spid="_x0000_s74035" name="Clip" r:id="rId6" imgW="1307263" imgH="1084139" progId="">
                  <p:embed/>
                </p:oleObj>
              </mc:Choice>
              <mc:Fallback>
                <p:oleObj name="Clip" r:id="rId6" imgW="1307263" imgH="1084139" progId="">
                  <p:embed/>
                  <p:pic>
                    <p:nvPicPr>
                      <p:cNvPr id="0" name="Object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313" y="3868738"/>
                        <a:ext cx="61118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8" name="Object 184"/>
          <p:cNvGraphicFramePr>
            <a:graphicFrameLocks noChangeAspect="1"/>
          </p:cNvGraphicFramePr>
          <p:nvPr/>
        </p:nvGraphicFramePr>
        <p:xfrm>
          <a:off x="2952750" y="5811838"/>
          <a:ext cx="611188" cy="520700"/>
        </p:xfrm>
        <a:graphic>
          <a:graphicData uri="http://schemas.openxmlformats.org/presentationml/2006/ole">
            <mc:AlternateContent xmlns:mc="http://schemas.openxmlformats.org/markup-compatibility/2006">
              <mc:Choice xmlns:v="urn:schemas-microsoft-com:vml" Requires="v">
                <p:oleObj spid="_x0000_s74036" name="Clip" r:id="rId7" imgW="1307263" imgH="1084139" progId="">
                  <p:embed/>
                </p:oleObj>
              </mc:Choice>
              <mc:Fallback>
                <p:oleObj name="Clip" r:id="rId7" imgW="1307263" imgH="1084139" progId="">
                  <p:embed/>
                  <p:pic>
                    <p:nvPicPr>
                      <p:cNvPr id="0" name="Object 1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50" y="5811838"/>
                        <a:ext cx="611188"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9" name="Object 185"/>
          <p:cNvGraphicFramePr>
            <a:graphicFrameLocks noChangeAspect="1"/>
          </p:cNvGraphicFramePr>
          <p:nvPr/>
        </p:nvGraphicFramePr>
        <p:xfrm>
          <a:off x="492125" y="3711575"/>
          <a:ext cx="611188" cy="520700"/>
        </p:xfrm>
        <a:graphic>
          <a:graphicData uri="http://schemas.openxmlformats.org/presentationml/2006/ole">
            <mc:AlternateContent xmlns:mc="http://schemas.openxmlformats.org/markup-compatibility/2006">
              <mc:Choice xmlns:v="urn:schemas-microsoft-com:vml" Requires="v">
                <p:oleObj spid="_x0000_s74037" name="Clip" r:id="rId8" imgW="1307263" imgH="1084139" progId="">
                  <p:embed/>
                </p:oleObj>
              </mc:Choice>
              <mc:Fallback>
                <p:oleObj name="Clip" r:id="rId8" imgW="1307263" imgH="1084139" progId="">
                  <p:embed/>
                  <p:pic>
                    <p:nvPicPr>
                      <p:cNvPr id="0" name="Object 1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25" y="3711575"/>
                        <a:ext cx="611188"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40" name="Rectangle 12"/>
          <p:cNvSpPr>
            <a:spLocks noChangeArrowheads="1"/>
          </p:cNvSpPr>
          <p:nvPr/>
        </p:nvSpPr>
        <p:spPr bwMode="auto">
          <a:xfrm>
            <a:off x="4968875" y="4017963"/>
            <a:ext cx="269875" cy="204787"/>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3741" name="Rectangle 13"/>
          <p:cNvSpPr>
            <a:spLocks noChangeArrowheads="1"/>
          </p:cNvSpPr>
          <p:nvPr/>
        </p:nvSpPr>
        <p:spPr bwMode="auto">
          <a:xfrm>
            <a:off x="1038225" y="3835400"/>
            <a:ext cx="269875" cy="204788"/>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3742" name="Rectangle 14"/>
          <p:cNvSpPr>
            <a:spLocks noChangeArrowheads="1"/>
          </p:cNvSpPr>
          <p:nvPr/>
        </p:nvSpPr>
        <p:spPr bwMode="auto">
          <a:xfrm>
            <a:off x="3238500" y="2546350"/>
            <a:ext cx="192088" cy="255588"/>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3743" name="Rectangle 16"/>
          <p:cNvSpPr>
            <a:spLocks noChangeArrowheads="1"/>
          </p:cNvSpPr>
          <p:nvPr/>
        </p:nvSpPr>
        <p:spPr bwMode="auto">
          <a:xfrm>
            <a:off x="3171825" y="5557838"/>
            <a:ext cx="192088" cy="255587"/>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3744" name="Line 19"/>
          <p:cNvSpPr>
            <a:spLocks noChangeShapeType="1"/>
          </p:cNvSpPr>
          <p:nvPr/>
        </p:nvSpPr>
        <p:spPr bwMode="auto">
          <a:xfrm>
            <a:off x="1300163" y="3940175"/>
            <a:ext cx="901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3745" name="Line 20"/>
          <p:cNvSpPr>
            <a:spLocks noChangeShapeType="1"/>
          </p:cNvSpPr>
          <p:nvPr/>
        </p:nvSpPr>
        <p:spPr bwMode="auto">
          <a:xfrm>
            <a:off x="3309938" y="2808288"/>
            <a:ext cx="0" cy="655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3746" name="Line 21"/>
          <p:cNvSpPr>
            <a:spLocks noChangeShapeType="1"/>
          </p:cNvSpPr>
          <p:nvPr/>
        </p:nvSpPr>
        <p:spPr bwMode="auto">
          <a:xfrm flipH="1">
            <a:off x="4173538" y="4108450"/>
            <a:ext cx="796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3747" name="Line 22"/>
          <p:cNvSpPr>
            <a:spLocks noChangeShapeType="1"/>
          </p:cNvSpPr>
          <p:nvPr/>
        </p:nvSpPr>
        <p:spPr bwMode="auto">
          <a:xfrm flipV="1">
            <a:off x="3271838" y="5113338"/>
            <a:ext cx="0" cy="438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3748" name="Text Box 24"/>
          <p:cNvSpPr txBox="1">
            <a:spLocks noChangeArrowheads="1"/>
          </p:cNvSpPr>
          <p:nvPr/>
        </p:nvSpPr>
        <p:spPr bwMode="auto">
          <a:xfrm>
            <a:off x="3630613" y="2516188"/>
            <a:ext cx="1898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t>1A-2F-BB-76-09-AD</a:t>
            </a:r>
          </a:p>
        </p:txBody>
      </p:sp>
      <p:sp>
        <p:nvSpPr>
          <p:cNvPr id="73749" name="Line 25"/>
          <p:cNvSpPr>
            <a:spLocks noChangeShapeType="1"/>
          </p:cNvSpPr>
          <p:nvPr/>
        </p:nvSpPr>
        <p:spPr bwMode="auto">
          <a:xfrm flipH="1" flipV="1">
            <a:off x="3438525" y="2652713"/>
            <a:ext cx="257175" cy="12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3750" name="Line 26"/>
          <p:cNvSpPr>
            <a:spLocks noChangeShapeType="1"/>
          </p:cNvSpPr>
          <p:nvPr/>
        </p:nvSpPr>
        <p:spPr bwMode="auto">
          <a:xfrm flipV="1">
            <a:off x="5087938" y="4211638"/>
            <a:ext cx="0" cy="373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3751" name="Text Box 27"/>
          <p:cNvSpPr txBox="1">
            <a:spLocks noChangeArrowheads="1"/>
          </p:cNvSpPr>
          <p:nvPr/>
        </p:nvSpPr>
        <p:spPr bwMode="auto">
          <a:xfrm>
            <a:off x="4479925" y="4602163"/>
            <a:ext cx="1900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t>58-23-D7-FA-20-B0</a:t>
            </a:r>
          </a:p>
        </p:txBody>
      </p:sp>
      <p:sp>
        <p:nvSpPr>
          <p:cNvPr id="73752" name="Line 28"/>
          <p:cNvSpPr>
            <a:spLocks noChangeShapeType="1"/>
          </p:cNvSpPr>
          <p:nvPr/>
        </p:nvSpPr>
        <p:spPr bwMode="auto">
          <a:xfrm flipH="1">
            <a:off x="3375025" y="5667375"/>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3753" name="Text Box 29"/>
          <p:cNvSpPr txBox="1">
            <a:spLocks noChangeArrowheads="1"/>
          </p:cNvSpPr>
          <p:nvPr/>
        </p:nvSpPr>
        <p:spPr bwMode="auto">
          <a:xfrm>
            <a:off x="3797300" y="5554663"/>
            <a:ext cx="1795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t>0C-C4-11-6F-E3-98</a:t>
            </a:r>
          </a:p>
        </p:txBody>
      </p:sp>
      <p:sp>
        <p:nvSpPr>
          <p:cNvPr id="73754" name="Line 30"/>
          <p:cNvSpPr>
            <a:spLocks noChangeShapeType="1"/>
          </p:cNvSpPr>
          <p:nvPr/>
        </p:nvSpPr>
        <p:spPr bwMode="auto">
          <a:xfrm flipV="1">
            <a:off x="1169988" y="4040188"/>
            <a:ext cx="0" cy="373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3755" name="Text Box 31"/>
          <p:cNvSpPr txBox="1">
            <a:spLocks noChangeArrowheads="1"/>
          </p:cNvSpPr>
          <p:nvPr/>
        </p:nvSpPr>
        <p:spPr bwMode="auto">
          <a:xfrm>
            <a:off x="319088" y="4473575"/>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t>71-65-F7-2B-08-53</a:t>
            </a:r>
          </a:p>
        </p:txBody>
      </p:sp>
      <p:sp>
        <p:nvSpPr>
          <p:cNvPr id="73756" name="Text Box 32"/>
          <p:cNvSpPr txBox="1">
            <a:spLocks noChangeArrowheads="1"/>
          </p:cNvSpPr>
          <p:nvPr/>
        </p:nvSpPr>
        <p:spPr bwMode="auto">
          <a:xfrm>
            <a:off x="2636838" y="3625850"/>
            <a:ext cx="115728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t>   LAN</a:t>
            </a:r>
          </a:p>
          <a:p>
            <a:pPr algn="ctr" eaLnBrk="1" hangingPunct="1"/>
            <a:r>
              <a:rPr lang="en-US"/>
              <a:t>(wired or</a:t>
            </a:r>
          </a:p>
          <a:p>
            <a:pPr algn="ctr" eaLnBrk="1" hangingPunct="1"/>
            <a:r>
              <a:rPr lang="en-US"/>
              <a:t>wireless)</a:t>
            </a:r>
          </a:p>
        </p:txBody>
      </p:sp>
      <p:sp>
        <p:nvSpPr>
          <p:cNvPr id="73757" name="TextBox 1"/>
          <p:cNvSpPr txBox="1">
            <a:spLocks noChangeArrowheads="1"/>
          </p:cNvSpPr>
          <p:nvPr/>
        </p:nvSpPr>
        <p:spPr bwMode="auto">
          <a:xfrm>
            <a:off x="5105400" y="5924550"/>
            <a:ext cx="3886200" cy="92392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sz="1800"/>
              <a:t>Quick review of special IP addresses</a:t>
            </a:r>
          </a:p>
          <a:p>
            <a:pPr eaLnBrk="1" hangingPunct="1"/>
            <a:r>
              <a:rPr lang="en-US" sz="1800"/>
              <a:t>Loopback: 127.0.0.1</a:t>
            </a:r>
          </a:p>
          <a:p>
            <a:pPr eaLnBrk="1" hangingPunct="1"/>
            <a:r>
              <a:rPr lang="en-US" sz="1800"/>
              <a:t>Local broadcast: 255.255.255.255</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b="1" dirty="0" smtClean="0"/>
              <a:t>LAN Address (more)</a:t>
            </a:r>
          </a:p>
        </p:txBody>
      </p:sp>
      <p:sp>
        <p:nvSpPr>
          <p:cNvPr id="74755" name="Rectangle 3"/>
          <p:cNvSpPr>
            <a:spLocks noGrp="1" noChangeArrowheads="1"/>
          </p:cNvSpPr>
          <p:nvPr>
            <p:ph idx="1"/>
          </p:nvPr>
        </p:nvSpPr>
        <p:spPr/>
        <p:txBody>
          <a:bodyPr/>
          <a:lstStyle/>
          <a:p>
            <a:r>
              <a:rPr lang="en-US" sz="2400" smtClean="0"/>
              <a:t>MAC address allocation administered by IEEE</a:t>
            </a:r>
          </a:p>
          <a:p>
            <a:r>
              <a:rPr lang="en-US" sz="2400" smtClean="0"/>
              <a:t>manufacturer buys portion of MAC address space (to assure uniqueness)</a:t>
            </a:r>
          </a:p>
          <a:p>
            <a:r>
              <a:rPr lang="en-US" sz="2400" smtClean="0"/>
              <a:t>analogy:</a:t>
            </a:r>
          </a:p>
          <a:p>
            <a:pPr>
              <a:buFont typeface="Wingdings" pitchFamily="2" charset="2"/>
              <a:buNone/>
            </a:pPr>
            <a:r>
              <a:rPr lang="en-US" sz="2400" smtClean="0"/>
              <a:t>         (a) MAC address: like Social Security Number</a:t>
            </a:r>
          </a:p>
          <a:p>
            <a:pPr>
              <a:buFont typeface="Wingdings" pitchFamily="2" charset="2"/>
              <a:buNone/>
            </a:pPr>
            <a:r>
              <a:rPr lang="en-US" sz="2400" smtClean="0"/>
              <a:t>         (b) IP address: like postal address</a:t>
            </a:r>
          </a:p>
          <a:p>
            <a:r>
              <a:rPr lang="en-US" sz="2400" smtClean="0"/>
              <a:t> MAC flat address  </a:t>
            </a:r>
            <a:r>
              <a:rPr lang="en-US" sz="2400" smtClean="0">
                <a:latin typeface="MS Mincho" pitchFamily="49" charset="-128"/>
                <a:ea typeface="MS Mincho" pitchFamily="49" charset="-128"/>
              </a:rPr>
              <a:t>➜</a:t>
            </a:r>
            <a:r>
              <a:rPr lang="en-US" sz="2400" smtClean="0"/>
              <a:t> portability </a:t>
            </a:r>
          </a:p>
          <a:p>
            <a:pPr lvl="1"/>
            <a:r>
              <a:rPr lang="en-US" sz="2000" smtClean="0"/>
              <a:t>can move LAN card from one LAN to another</a:t>
            </a:r>
          </a:p>
          <a:p>
            <a:r>
              <a:rPr lang="en-US" sz="2400" smtClean="0"/>
              <a:t>IP hierarchical address NOT portable</a:t>
            </a:r>
          </a:p>
          <a:p>
            <a:pPr lvl="1"/>
            <a:r>
              <a:rPr lang="en-US" sz="2000" smtClean="0"/>
              <a:t> address depends on IP subnet to which node is attached</a:t>
            </a:r>
          </a:p>
          <a:p>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09600"/>
            <a:ext cx="6648450" cy="557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32458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b="1" dirty="0" smtClean="0"/>
              <a:t>MAC address (details) </a:t>
            </a:r>
          </a:p>
        </p:txBody>
      </p:sp>
      <p:sp>
        <p:nvSpPr>
          <p:cNvPr id="75779" name="Content Placeholder 2"/>
          <p:cNvSpPr>
            <a:spLocks noGrp="1"/>
          </p:cNvSpPr>
          <p:nvPr>
            <p:ph idx="1"/>
          </p:nvPr>
        </p:nvSpPr>
        <p:spPr>
          <a:xfrm>
            <a:off x="304800" y="1371600"/>
            <a:ext cx="8534400" cy="1752600"/>
          </a:xfrm>
        </p:spPr>
        <p:txBody>
          <a:bodyPr/>
          <a:lstStyle/>
          <a:p>
            <a:r>
              <a:rPr lang="en-US" sz="2400" smtClean="0"/>
              <a:t>Addresses can either be </a:t>
            </a:r>
            <a:r>
              <a:rPr lang="en-US" sz="2400" i="1" smtClean="0"/>
              <a:t>universally administered addresses</a:t>
            </a:r>
            <a:r>
              <a:rPr lang="en-US" sz="2400" smtClean="0"/>
              <a:t> or </a:t>
            </a:r>
            <a:r>
              <a:rPr lang="en-US" sz="2400" i="1" smtClean="0"/>
              <a:t>locally administered addresses</a:t>
            </a:r>
            <a:r>
              <a:rPr lang="en-US" sz="2400" smtClean="0"/>
              <a:t>. A universally administered address is uniquely assigned to a device by its manufacturer; these are sometimes called burned-in addresses.</a:t>
            </a:r>
          </a:p>
        </p:txBody>
      </p:sp>
      <p:pic>
        <p:nvPicPr>
          <p:cNvPr id="757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888" y="2971800"/>
            <a:ext cx="471011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Content Placeholder 2"/>
          <p:cNvSpPr txBox="1">
            <a:spLocks/>
          </p:cNvSpPr>
          <p:nvPr/>
        </p:nvSpPr>
        <p:spPr bwMode="auto">
          <a:xfrm>
            <a:off x="304800" y="3276600"/>
            <a:ext cx="4267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spcBef>
                <a:spcPct val="20000"/>
              </a:spcBef>
              <a:buClr>
                <a:schemeClr val="hlink"/>
              </a:buClr>
              <a:buSzPct val="110000"/>
              <a:buFont typeface="Wingdings" pitchFamily="2" charset="2"/>
              <a:buBlip>
                <a:blip r:embed="rId3"/>
              </a:buBlip>
            </a:pPr>
            <a:r>
              <a:rPr lang="en-US">
                <a:latin typeface="Comic Sans MS" pitchFamily="66" charset="0"/>
              </a:rPr>
              <a:t>A locally administered address is assigned to a device by a network administrator, overriding the burned-in address. Locally administered addresses do not contain OUIs.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title"/>
          </p:nvPr>
        </p:nvSpPr>
        <p:spPr>
          <a:xfrm>
            <a:off x="501650" y="241300"/>
            <a:ext cx="8191500" cy="901700"/>
          </a:xfrm>
        </p:spPr>
        <p:txBody>
          <a:bodyPr/>
          <a:lstStyle/>
          <a:p>
            <a:r>
              <a:rPr lang="en-US" sz="3600" b="1" dirty="0" smtClean="0"/>
              <a:t>ARP: Address Resolution Protocol</a:t>
            </a:r>
            <a:endParaRPr lang="en-US" b="1" dirty="0" smtClean="0"/>
          </a:p>
        </p:txBody>
      </p:sp>
      <p:sp>
        <p:nvSpPr>
          <p:cNvPr id="399364" name="Rectangle 4"/>
          <p:cNvSpPr>
            <a:spLocks noGrp="1" noChangeArrowheads="1"/>
          </p:cNvSpPr>
          <p:nvPr>
            <p:ph idx="1"/>
          </p:nvPr>
        </p:nvSpPr>
        <p:spPr>
          <a:xfrm>
            <a:off x="4908550" y="1474788"/>
            <a:ext cx="3990975" cy="4648200"/>
          </a:xfrm>
        </p:spPr>
        <p:txBody>
          <a:bodyPr/>
          <a:lstStyle/>
          <a:p>
            <a:r>
              <a:rPr lang="en-US" sz="2400" smtClean="0"/>
              <a:t>Each IP node (host, router) on LAN has  </a:t>
            </a:r>
            <a:r>
              <a:rPr lang="en-US" sz="2400" smtClean="0">
                <a:solidFill>
                  <a:srgbClr val="FF0000"/>
                </a:solidFill>
              </a:rPr>
              <a:t>ARP </a:t>
            </a:r>
            <a:r>
              <a:rPr lang="en-US" sz="2400" smtClean="0"/>
              <a:t>table</a:t>
            </a:r>
          </a:p>
          <a:p>
            <a:r>
              <a:rPr lang="en-US" sz="2400" smtClean="0"/>
              <a:t>ARP table: IP/MAC address mappings for some LAN nodes</a:t>
            </a:r>
          </a:p>
          <a:p>
            <a:pPr>
              <a:buFont typeface="Wingdings" pitchFamily="2" charset="2"/>
              <a:buNone/>
            </a:pPr>
            <a:r>
              <a:rPr lang="en-US" sz="1800" smtClean="0"/>
              <a:t>    </a:t>
            </a:r>
            <a:r>
              <a:rPr lang="en-US" sz="1800" smtClean="0">
                <a:solidFill>
                  <a:srgbClr val="FF0000"/>
                </a:solidFill>
              </a:rPr>
              <a:t>&lt; IP address; MAC address; TTL&gt;</a:t>
            </a:r>
          </a:p>
          <a:p>
            <a:pPr lvl="1"/>
            <a:r>
              <a:rPr lang="en-US" sz="1600" smtClean="0"/>
              <a:t> </a:t>
            </a:r>
            <a:r>
              <a:rPr lang="en-US" sz="2000" smtClean="0"/>
              <a:t>TTL (Time To Live): time after which address mapping will be forgotten (typically 20 min)</a:t>
            </a:r>
            <a:endParaRPr lang="en-US" smtClean="0"/>
          </a:p>
        </p:txBody>
      </p:sp>
      <p:grpSp>
        <p:nvGrpSpPr>
          <p:cNvPr id="76804" name="Group 5"/>
          <p:cNvGrpSpPr>
            <a:grpSpLocks/>
          </p:cNvGrpSpPr>
          <p:nvPr/>
        </p:nvGrpSpPr>
        <p:grpSpPr bwMode="auto">
          <a:xfrm>
            <a:off x="230188" y="1487488"/>
            <a:ext cx="4343400" cy="1277937"/>
            <a:chOff x="297" y="3336"/>
            <a:chExt cx="2788" cy="805"/>
          </a:xfrm>
        </p:grpSpPr>
        <p:sp>
          <p:nvSpPr>
            <p:cNvPr id="76836" name="Text Box 6"/>
            <p:cNvSpPr txBox="1">
              <a:spLocks noChangeArrowheads="1"/>
            </p:cNvSpPr>
            <p:nvPr/>
          </p:nvSpPr>
          <p:spPr bwMode="auto">
            <a:xfrm>
              <a:off x="390" y="3350"/>
              <a:ext cx="256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u="sng"/>
                <a:t>Question:</a:t>
              </a:r>
              <a:r>
                <a:rPr lang="en-US"/>
                <a:t> how to determine</a:t>
              </a:r>
            </a:p>
            <a:p>
              <a:pPr eaLnBrk="1" hangingPunct="1"/>
              <a:r>
                <a:rPr lang="en-US"/>
                <a:t>MAC address of B</a:t>
              </a:r>
            </a:p>
            <a:p>
              <a:pPr eaLnBrk="1" hangingPunct="1"/>
              <a:r>
                <a:rPr lang="en-US"/>
                <a:t>knowing B’s IP address?</a:t>
              </a:r>
              <a:endParaRPr lang="en-US">
                <a:latin typeface="Times New Roman" pitchFamily="18" charset="0"/>
              </a:endParaRPr>
            </a:p>
          </p:txBody>
        </p:sp>
        <p:sp>
          <p:nvSpPr>
            <p:cNvPr id="76837" name="Rectangle 7"/>
            <p:cNvSpPr>
              <a:spLocks noChangeArrowheads="1"/>
            </p:cNvSpPr>
            <p:nvPr/>
          </p:nvSpPr>
          <p:spPr bwMode="auto">
            <a:xfrm>
              <a:off x="297" y="3336"/>
              <a:ext cx="2788" cy="80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grpSp>
      <p:graphicFrame>
        <p:nvGraphicFramePr>
          <p:cNvPr id="76805" name="Object 182"/>
          <p:cNvGraphicFramePr>
            <a:graphicFrameLocks noChangeAspect="1"/>
          </p:cNvGraphicFramePr>
          <p:nvPr/>
        </p:nvGraphicFramePr>
        <p:xfrm>
          <a:off x="2354263" y="3044825"/>
          <a:ext cx="415925" cy="387350"/>
        </p:xfrm>
        <a:graphic>
          <a:graphicData uri="http://schemas.openxmlformats.org/presentationml/2006/ole">
            <mc:AlternateContent xmlns:mc="http://schemas.openxmlformats.org/markup-compatibility/2006">
              <mc:Choice xmlns:v="urn:schemas-microsoft-com:vml" Requires="v">
                <p:oleObj spid="_x0000_s77114" name="Clip" r:id="rId4" imgW="1307263" imgH="1084139" progId="">
                  <p:embed/>
                </p:oleObj>
              </mc:Choice>
              <mc:Fallback>
                <p:oleObj name="Clip" r:id="rId4" imgW="1307263" imgH="1084139" progId="">
                  <p:embed/>
                  <p:pic>
                    <p:nvPicPr>
                      <p:cNvPr id="0" name="Object 1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4263" y="3044825"/>
                        <a:ext cx="4159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6" name="Freeform 10"/>
          <p:cNvSpPr>
            <a:spLocks/>
          </p:cNvSpPr>
          <p:nvPr/>
        </p:nvSpPr>
        <p:spPr bwMode="auto">
          <a:xfrm>
            <a:off x="1800225" y="3944938"/>
            <a:ext cx="1393825" cy="1525587"/>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aphicFrame>
        <p:nvGraphicFramePr>
          <p:cNvPr id="76807" name="Object 183"/>
          <p:cNvGraphicFramePr>
            <a:graphicFrameLocks noChangeAspect="1"/>
          </p:cNvGraphicFramePr>
          <p:nvPr/>
        </p:nvGraphicFramePr>
        <p:xfrm>
          <a:off x="3852863" y="4397375"/>
          <a:ext cx="415925" cy="387350"/>
        </p:xfrm>
        <a:graphic>
          <a:graphicData uri="http://schemas.openxmlformats.org/presentationml/2006/ole">
            <mc:AlternateContent xmlns:mc="http://schemas.openxmlformats.org/markup-compatibility/2006">
              <mc:Choice xmlns:v="urn:schemas-microsoft-com:vml" Requires="v">
                <p:oleObj spid="_x0000_s77115" name="Clip" r:id="rId6" imgW="1307263" imgH="1084139" progId="">
                  <p:embed/>
                </p:oleObj>
              </mc:Choice>
              <mc:Fallback>
                <p:oleObj name="Clip" r:id="rId6" imgW="1307263" imgH="1084139" progId="">
                  <p:embed/>
                  <p:pic>
                    <p:nvPicPr>
                      <p:cNvPr id="0" name="Object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2863" y="4397375"/>
                        <a:ext cx="4159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8" name="Object 184"/>
          <p:cNvGraphicFramePr>
            <a:graphicFrameLocks noChangeAspect="1"/>
          </p:cNvGraphicFramePr>
          <p:nvPr/>
        </p:nvGraphicFramePr>
        <p:xfrm>
          <a:off x="2344738" y="5843588"/>
          <a:ext cx="415925" cy="387350"/>
        </p:xfrm>
        <a:graphic>
          <a:graphicData uri="http://schemas.openxmlformats.org/presentationml/2006/ole">
            <mc:AlternateContent xmlns:mc="http://schemas.openxmlformats.org/markup-compatibility/2006">
              <mc:Choice xmlns:v="urn:schemas-microsoft-com:vml" Requires="v">
                <p:oleObj spid="_x0000_s77116" name="Clip" r:id="rId7" imgW="1307263" imgH="1084139" progId="">
                  <p:embed/>
                </p:oleObj>
              </mc:Choice>
              <mc:Fallback>
                <p:oleObj name="Clip" r:id="rId7" imgW="1307263" imgH="1084139" progId="">
                  <p:embed/>
                  <p:pic>
                    <p:nvPicPr>
                      <p:cNvPr id="0" name="Object 1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4738" y="5843588"/>
                        <a:ext cx="4159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9" name="Object 185"/>
          <p:cNvGraphicFramePr>
            <a:graphicFrameLocks noChangeAspect="1"/>
          </p:cNvGraphicFramePr>
          <p:nvPr/>
        </p:nvGraphicFramePr>
        <p:xfrm>
          <a:off x="668338" y="4279900"/>
          <a:ext cx="415925" cy="387350"/>
        </p:xfrm>
        <a:graphic>
          <a:graphicData uri="http://schemas.openxmlformats.org/presentationml/2006/ole">
            <mc:AlternateContent xmlns:mc="http://schemas.openxmlformats.org/markup-compatibility/2006">
              <mc:Choice xmlns:v="urn:schemas-microsoft-com:vml" Requires="v">
                <p:oleObj spid="_x0000_s77117" name="Clip" r:id="rId8" imgW="1307263" imgH="1084139" progId="">
                  <p:embed/>
                </p:oleObj>
              </mc:Choice>
              <mc:Fallback>
                <p:oleObj name="Clip" r:id="rId8" imgW="1307263" imgH="1084139" progId="">
                  <p:embed/>
                  <p:pic>
                    <p:nvPicPr>
                      <p:cNvPr id="0" name="Object 1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338" y="4279900"/>
                        <a:ext cx="4159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10" name="Rectangle 14"/>
          <p:cNvSpPr>
            <a:spLocks noChangeArrowheads="1"/>
          </p:cNvSpPr>
          <p:nvPr/>
        </p:nvSpPr>
        <p:spPr bwMode="auto">
          <a:xfrm>
            <a:off x="3717925" y="4508500"/>
            <a:ext cx="184150" cy="1524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6811" name="Rectangle 15"/>
          <p:cNvSpPr>
            <a:spLocks noChangeArrowheads="1"/>
          </p:cNvSpPr>
          <p:nvPr/>
        </p:nvSpPr>
        <p:spPr bwMode="auto">
          <a:xfrm>
            <a:off x="1041400" y="4371975"/>
            <a:ext cx="182563" cy="1524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6812" name="Rectangle 16"/>
          <p:cNvSpPr>
            <a:spLocks noChangeArrowheads="1"/>
          </p:cNvSpPr>
          <p:nvPr/>
        </p:nvSpPr>
        <p:spPr bwMode="auto">
          <a:xfrm>
            <a:off x="2540000" y="3413125"/>
            <a:ext cx="130175" cy="18891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6813" name="Rectangle 17"/>
          <p:cNvSpPr>
            <a:spLocks noChangeArrowheads="1"/>
          </p:cNvSpPr>
          <p:nvPr/>
        </p:nvSpPr>
        <p:spPr bwMode="auto">
          <a:xfrm>
            <a:off x="2493963" y="5654675"/>
            <a:ext cx="130175" cy="1905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6814" name="Line 18"/>
          <p:cNvSpPr>
            <a:spLocks noChangeShapeType="1"/>
          </p:cNvSpPr>
          <p:nvPr/>
        </p:nvSpPr>
        <p:spPr bwMode="auto">
          <a:xfrm>
            <a:off x="1219200" y="4449763"/>
            <a:ext cx="614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6815" name="Line 19"/>
          <p:cNvSpPr>
            <a:spLocks noChangeShapeType="1"/>
          </p:cNvSpPr>
          <p:nvPr/>
        </p:nvSpPr>
        <p:spPr bwMode="auto">
          <a:xfrm>
            <a:off x="2587625" y="3606800"/>
            <a:ext cx="0" cy="488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6816" name="Line 20"/>
          <p:cNvSpPr>
            <a:spLocks noChangeShapeType="1"/>
          </p:cNvSpPr>
          <p:nvPr/>
        </p:nvSpPr>
        <p:spPr bwMode="auto">
          <a:xfrm flipH="1">
            <a:off x="3176588" y="4575175"/>
            <a:ext cx="542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6817" name="Line 21"/>
          <p:cNvSpPr>
            <a:spLocks noChangeShapeType="1"/>
          </p:cNvSpPr>
          <p:nvPr/>
        </p:nvSpPr>
        <p:spPr bwMode="auto">
          <a:xfrm flipV="1">
            <a:off x="2562225" y="5322888"/>
            <a:ext cx="0" cy="327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6818" name="Text Box 22"/>
          <p:cNvSpPr txBox="1">
            <a:spLocks noChangeArrowheads="1"/>
          </p:cNvSpPr>
          <p:nvPr/>
        </p:nvSpPr>
        <p:spPr bwMode="auto">
          <a:xfrm>
            <a:off x="2806700" y="3389313"/>
            <a:ext cx="1898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t>1A-2F-BB-76-09-AD</a:t>
            </a:r>
          </a:p>
        </p:txBody>
      </p:sp>
      <p:sp>
        <p:nvSpPr>
          <p:cNvPr id="76819" name="Line 23"/>
          <p:cNvSpPr>
            <a:spLocks noChangeShapeType="1"/>
          </p:cNvSpPr>
          <p:nvPr/>
        </p:nvSpPr>
        <p:spPr bwMode="auto">
          <a:xfrm flipH="1" flipV="1">
            <a:off x="2674938" y="3490913"/>
            <a:ext cx="176212" cy="9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6820" name="Line 24"/>
          <p:cNvSpPr>
            <a:spLocks noChangeShapeType="1"/>
          </p:cNvSpPr>
          <p:nvPr/>
        </p:nvSpPr>
        <p:spPr bwMode="auto">
          <a:xfrm flipV="1">
            <a:off x="3798888" y="4651375"/>
            <a:ext cx="0" cy="2778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6821" name="Text Box 25"/>
          <p:cNvSpPr txBox="1">
            <a:spLocks noChangeArrowheads="1"/>
          </p:cNvSpPr>
          <p:nvPr/>
        </p:nvSpPr>
        <p:spPr bwMode="auto">
          <a:xfrm>
            <a:off x="3384550" y="4943475"/>
            <a:ext cx="1900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t>58-23-D7-FA-20-B0</a:t>
            </a:r>
          </a:p>
        </p:txBody>
      </p:sp>
      <p:sp>
        <p:nvSpPr>
          <p:cNvPr id="76822" name="Line 26"/>
          <p:cNvSpPr>
            <a:spLocks noChangeShapeType="1"/>
          </p:cNvSpPr>
          <p:nvPr/>
        </p:nvSpPr>
        <p:spPr bwMode="auto">
          <a:xfrm flipH="1">
            <a:off x="2632075" y="5735638"/>
            <a:ext cx="246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6823" name="Text Box 27"/>
          <p:cNvSpPr txBox="1">
            <a:spLocks noChangeArrowheads="1"/>
          </p:cNvSpPr>
          <p:nvPr/>
        </p:nvSpPr>
        <p:spPr bwMode="auto">
          <a:xfrm>
            <a:off x="2921000" y="5651500"/>
            <a:ext cx="1795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t>0C-C4-11-6F-E3-98</a:t>
            </a:r>
          </a:p>
        </p:txBody>
      </p:sp>
      <p:sp>
        <p:nvSpPr>
          <p:cNvPr id="76824" name="Line 28"/>
          <p:cNvSpPr>
            <a:spLocks noChangeShapeType="1"/>
          </p:cNvSpPr>
          <p:nvPr/>
        </p:nvSpPr>
        <p:spPr bwMode="auto">
          <a:xfrm flipV="1">
            <a:off x="1130300" y="4524375"/>
            <a:ext cx="0" cy="2778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6825" name="Text Box 29"/>
          <p:cNvSpPr txBox="1">
            <a:spLocks noChangeArrowheads="1"/>
          </p:cNvSpPr>
          <p:nvPr/>
        </p:nvSpPr>
        <p:spPr bwMode="auto">
          <a:xfrm>
            <a:off x="0" y="48339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t>71-65-F7-2B-08-53</a:t>
            </a:r>
          </a:p>
        </p:txBody>
      </p:sp>
      <p:sp>
        <p:nvSpPr>
          <p:cNvPr id="76826" name="Text Box 30"/>
          <p:cNvSpPr txBox="1">
            <a:spLocks noChangeArrowheads="1"/>
          </p:cNvSpPr>
          <p:nvPr/>
        </p:nvSpPr>
        <p:spPr bwMode="auto">
          <a:xfrm>
            <a:off x="2012950" y="4435475"/>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t>   LAN</a:t>
            </a:r>
          </a:p>
        </p:txBody>
      </p:sp>
      <p:sp>
        <p:nvSpPr>
          <p:cNvPr id="76827" name="Text Box 31"/>
          <p:cNvSpPr txBox="1">
            <a:spLocks noChangeArrowheads="1"/>
          </p:cNvSpPr>
          <p:nvPr/>
        </p:nvSpPr>
        <p:spPr bwMode="auto">
          <a:xfrm>
            <a:off x="230188" y="3790950"/>
            <a:ext cx="1231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t>137.196.7.23</a:t>
            </a:r>
          </a:p>
        </p:txBody>
      </p:sp>
      <p:sp>
        <p:nvSpPr>
          <p:cNvPr id="76828" name="Line 32"/>
          <p:cNvSpPr>
            <a:spLocks noChangeShapeType="1"/>
          </p:cNvSpPr>
          <p:nvPr/>
        </p:nvSpPr>
        <p:spPr bwMode="auto">
          <a:xfrm>
            <a:off x="876300" y="4043363"/>
            <a:ext cx="0" cy="246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6829" name="Text Box 33"/>
          <p:cNvSpPr txBox="1">
            <a:spLocks noChangeArrowheads="1"/>
          </p:cNvSpPr>
          <p:nvPr/>
        </p:nvSpPr>
        <p:spPr bwMode="auto">
          <a:xfrm>
            <a:off x="2944813" y="2990850"/>
            <a:ext cx="1231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t>137.196.7.78</a:t>
            </a:r>
          </a:p>
        </p:txBody>
      </p:sp>
      <p:sp>
        <p:nvSpPr>
          <p:cNvPr id="76830" name="Line 34"/>
          <p:cNvSpPr>
            <a:spLocks noChangeShapeType="1"/>
          </p:cNvSpPr>
          <p:nvPr/>
        </p:nvSpPr>
        <p:spPr bwMode="auto">
          <a:xfrm flipH="1" flipV="1">
            <a:off x="2705100" y="3116263"/>
            <a:ext cx="282575" cy="12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6831" name="Line 35"/>
          <p:cNvSpPr>
            <a:spLocks noChangeShapeType="1"/>
          </p:cNvSpPr>
          <p:nvPr/>
        </p:nvSpPr>
        <p:spPr bwMode="auto">
          <a:xfrm>
            <a:off x="4054475" y="4156075"/>
            <a:ext cx="0" cy="246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6832" name="Text Box 36"/>
          <p:cNvSpPr txBox="1">
            <a:spLocks noChangeArrowheads="1"/>
          </p:cNvSpPr>
          <p:nvPr/>
        </p:nvSpPr>
        <p:spPr bwMode="auto">
          <a:xfrm>
            <a:off x="3444875" y="3890963"/>
            <a:ext cx="1203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t>137.196.7.14</a:t>
            </a:r>
          </a:p>
        </p:txBody>
      </p:sp>
      <p:sp>
        <p:nvSpPr>
          <p:cNvPr id="76833" name="Line 38"/>
          <p:cNvSpPr>
            <a:spLocks noChangeShapeType="1"/>
          </p:cNvSpPr>
          <p:nvPr/>
        </p:nvSpPr>
        <p:spPr bwMode="auto">
          <a:xfrm>
            <a:off x="2136775" y="6002338"/>
            <a:ext cx="231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6834" name="Text Box 39"/>
          <p:cNvSpPr txBox="1">
            <a:spLocks noChangeArrowheads="1"/>
          </p:cNvSpPr>
          <p:nvPr/>
        </p:nvSpPr>
        <p:spPr bwMode="auto">
          <a:xfrm>
            <a:off x="898525" y="5861050"/>
            <a:ext cx="1231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t>137.196.7.88</a:t>
            </a:r>
          </a:p>
        </p:txBody>
      </p:sp>
      <p:sp>
        <p:nvSpPr>
          <p:cNvPr id="76835" name="TextBox 1"/>
          <p:cNvSpPr txBox="1">
            <a:spLocks noChangeArrowheads="1"/>
          </p:cNvSpPr>
          <p:nvPr/>
        </p:nvSpPr>
        <p:spPr bwMode="auto">
          <a:xfrm>
            <a:off x="5791200" y="5861050"/>
            <a:ext cx="1195388" cy="830263"/>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solidFill>
                  <a:srgbClr val="FF0000"/>
                </a:solidFill>
              </a:rPr>
              <a:t>Try: </a:t>
            </a:r>
          </a:p>
          <a:p>
            <a:pPr eaLnBrk="1" hangingPunct="1"/>
            <a:r>
              <a:rPr lang="en-US">
                <a:solidFill>
                  <a:srgbClr val="FF0000"/>
                </a:solidFill>
              </a:rPr>
              <a:t>ARP -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33400" y="0"/>
            <a:ext cx="7772400" cy="1143000"/>
          </a:xfrm>
        </p:spPr>
        <p:txBody>
          <a:bodyPr/>
          <a:lstStyle/>
          <a:p>
            <a:r>
              <a:rPr lang="en-US" b="1" dirty="0" smtClean="0"/>
              <a:t>ARP protocol: same LAN (network)</a:t>
            </a:r>
          </a:p>
        </p:txBody>
      </p:sp>
      <p:sp>
        <p:nvSpPr>
          <p:cNvPr id="77827" name="Rectangle 3"/>
          <p:cNvSpPr>
            <a:spLocks noGrp="1" noChangeArrowheads="1"/>
          </p:cNvSpPr>
          <p:nvPr>
            <p:ph sz="half" idx="1"/>
          </p:nvPr>
        </p:nvSpPr>
        <p:spPr>
          <a:xfrm>
            <a:off x="506413" y="1277938"/>
            <a:ext cx="3810000" cy="4648200"/>
          </a:xfrm>
        </p:spPr>
        <p:txBody>
          <a:bodyPr/>
          <a:lstStyle/>
          <a:p>
            <a:r>
              <a:rPr lang="en-US" sz="2000" smtClean="0"/>
              <a:t>A wants to send datagram to B, and B’s MAC address not in A’s ARP table.</a:t>
            </a:r>
          </a:p>
          <a:p>
            <a:r>
              <a:rPr lang="en-US" sz="2000" smtClean="0"/>
              <a:t>A </a:t>
            </a:r>
            <a:r>
              <a:rPr lang="en-US" sz="2000" smtClean="0">
                <a:solidFill>
                  <a:srgbClr val="FF0000"/>
                </a:solidFill>
              </a:rPr>
              <a:t>broadcasts</a:t>
            </a:r>
            <a:r>
              <a:rPr lang="en-US" sz="2000" smtClean="0"/>
              <a:t> ARP query packet, containing B's IP address </a:t>
            </a:r>
          </a:p>
          <a:p>
            <a:pPr lvl="1"/>
            <a:r>
              <a:rPr lang="en-US" sz="2000" smtClean="0"/>
              <a:t>dest MAC address = FF-FF-FF-FF-FF-FF</a:t>
            </a:r>
          </a:p>
          <a:p>
            <a:pPr lvl="1"/>
            <a:r>
              <a:rPr lang="en-US" sz="2000" smtClean="0"/>
              <a:t>all machines on LAN receive ARP query</a:t>
            </a:r>
            <a:r>
              <a:rPr lang="en-US" sz="1800" smtClean="0"/>
              <a:t> </a:t>
            </a:r>
          </a:p>
          <a:p>
            <a:r>
              <a:rPr lang="en-US" sz="2000" smtClean="0"/>
              <a:t>B receives ARP packet, replies to A with its (B's) MAC address</a:t>
            </a:r>
          </a:p>
          <a:p>
            <a:pPr lvl="1"/>
            <a:r>
              <a:rPr lang="en-US" sz="1800" smtClean="0"/>
              <a:t>frame sent to A’s MAC address (unicast)</a:t>
            </a:r>
          </a:p>
          <a:p>
            <a:endParaRPr lang="en-US" sz="2000" smtClean="0"/>
          </a:p>
        </p:txBody>
      </p:sp>
      <p:sp>
        <p:nvSpPr>
          <p:cNvPr id="400388" name="Rectangle 4"/>
          <p:cNvSpPr>
            <a:spLocks noGrp="1" noChangeArrowheads="1"/>
          </p:cNvSpPr>
          <p:nvPr>
            <p:ph sz="half" idx="2"/>
          </p:nvPr>
        </p:nvSpPr>
        <p:spPr/>
        <p:txBody>
          <a:bodyPr/>
          <a:lstStyle/>
          <a:p>
            <a:r>
              <a:rPr lang="en-US" sz="2000" dirty="0" smtClean="0"/>
              <a:t>A caches (saves) IP-to-MAC address pair in its ARP table until information becomes old (times out) </a:t>
            </a:r>
          </a:p>
          <a:p>
            <a:pPr lvl="1"/>
            <a:r>
              <a:rPr lang="en-US" sz="2000" dirty="0" smtClean="0"/>
              <a:t>soft state: information that times out (goes away) unless refreshed</a:t>
            </a:r>
          </a:p>
          <a:p>
            <a:r>
              <a:rPr lang="en-US" sz="2400" dirty="0" smtClean="0"/>
              <a:t>ARP is “plug-and-play”:</a:t>
            </a:r>
          </a:p>
          <a:p>
            <a:pPr lvl="1"/>
            <a:r>
              <a:rPr lang="en-US" sz="2000" smtClean="0"/>
              <a:t>nodes create their ARP tables </a:t>
            </a:r>
            <a:r>
              <a:rPr lang="en-US" sz="2000" i="1" smtClean="0"/>
              <a:t>without intervention from net administrator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0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title"/>
          </p:nvPr>
        </p:nvSpPr>
        <p:spPr>
          <a:xfrm>
            <a:off x="533400" y="0"/>
            <a:ext cx="8001000" cy="1143000"/>
          </a:xfrm>
        </p:spPr>
        <p:txBody>
          <a:bodyPr/>
          <a:lstStyle/>
          <a:p>
            <a:r>
              <a:rPr lang="en-US" b="1" dirty="0" smtClean="0"/>
              <a:t>Addressing: routing to another LAN</a:t>
            </a:r>
          </a:p>
        </p:txBody>
      </p:sp>
      <p:sp>
        <p:nvSpPr>
          <p:cNvPr id="78851" name="Rectangle 2"/>
          <p:cNvSpPr>
            <a:spLocks noGrp="1" noChangeArrowheads="1"/>
          </p:cNvSpPr>
          <p:nvPr>
            <p:ph idx="1"/>
          </p:nvPr>
        </p:nvSpPr>
        <p:spPr>
          <a:xfrm>
            <a:off x="352425" y="1057275"/>
            <a:ext cx="8675688" cy="1081088"/>
          </a:xfrm>
        </p:spPr>
        <p:txBody>
          <a:bodyPr/>
          <a:lstStyle/>
          <a:p>
            <a:pPr marL="111125" indent="-111125">
              <a:buFont typeface="Wingdings" pitchFamily="2" charset="2"/>
              <a:buNone/>
            </a:pPr>
            <a:r>
              <a:rPr lang="en-US" sz="2400" smtClean="0"/>
              <a:t>walkthrough: </a:t>
            </a:r>
            <a:r>
              <a:rPr lang="en-US" sz="2400" smtClean="0">
                <a:solidFill>
                  <a:srgbClr val="FF0000"/>
                </a:solidFill>
              </a:rPr>
              <a:t>send datagram from A to B via R. </a:t>
            </a:r>
          </a:p>
          <a:p>
            <a:pPr marL="396875" lvl="1" indent="-163513"/>
            <a:r>
              <a:rPr lang="en-US" sz="2000" smtClean="0"/>
              <a:t>focus on addressing - at both IP (datagram) and MAC layer (frame)</a:t>
            </a:r>
          </a:p>
          <a:p>
            <a:pPr marL="396875" lvl="1" indent="-163513"/>
            <a:r>
              <a:rPr lang="en-US" sz="2000" smtClean="0"/>
              <a:t>assume A knows B’s IP address</a:t>
            </a:r>
          </a:p>
          <a:p>
            <a:pPr marL="396875" lvl="1" indent="-163513"/>
            <a:r>
              <a:rPr lang="en-US" sz="2000" smtClean="0"/>
              <a:t>assume A knows IP address of first hop router, R (how?)</a:t>
            </a:r>
          </a:p>
          <a:p>
            <a:pPr marL="396875" lvl="1" indent="-163513"/>
            <a:r>
              <a:rPr lang="en-US" sz="2000" smtClean="0"/>
              <a:t>assume A knows MAC address of first hop router interface (how?)</a:t>
            </a:r>
          </a:p>
        </p:txBody>
      </p:sp>
      <p:sp>
        <p:nvSpPr>
          <p:cNvPr id="78852" name="Text Box 4"/>
          <p:cNvSpPr txBox="1">
            <a:spLocks noChangeArrowheads="1"/>
          </p:cNvSpPr>
          <p:nvPr/>
        </p:nvSpPr>
        <p:spPr bwMode="auto">
          <a:xfrm>
            <a:off x="4224338" y="4381500"/>
            <a:ext cx="376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spcBef>
                <a:spcPct val="50000"/>
              </a:spcBef>
            </a:pPr>
            <a:r>
              <a:rPr lang="en-US">
                <a:solidFill>
                  <a:srgbClr val="FF0000"/>
                </a:solidFill>
              </a:rPr>
              <a:t>R</a:t>
            </a:r>
            <a:endParaRPr lang="en-US"/>
          </a:p>
        </p:txBody>
      </p:sp>
      <p:grpSp>
        <p:nvGrpSpPr>
          <p:cNvPr id="78853" name="Group 5"/>
          <p:cNvGrpSpPr>
            <a:grpSpLocks/>
          </p:cNvGrpSpPr>
          <p:nvPr/>
        </p:nvGrpSpPr>
        <p:grpSpPr bwMode="auto">
          <a:xfrm>
            <a:off x="3951288" y="4757738"/>
            <a:ext cx="922337" cy="344487"/>
            <a:chOff x="3600" y="219"/>
            <a:chExt cx="360" cy="175"/>
          </a:xfrm>
        </p:grpSpPr>
        <p:sp>
          <p:nvSpPr>
            <p:cNvPr id="78896" name="Oval 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pPr algn="ctr"/>
              <a:endParaRPr lang="en-US"/>
            </a:p>
          </p:txBody>
        </p:sp>
        <p:sp>
          <p:nvSpPr>
            <p:cNvPr id="78897" name="Line 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98" name="Line 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99" name="Rectangle 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78900" name="Oval 1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lgn="ctr"/>
              <a:endParaRPr lang="en-US"/>
            </a:p>
          </p:txBody>
        </p:sp>
        <p:grpSp>
          <p:nvGrpSpPr>
            <p:cNvPr id="78901" name="Group 11"/>
            <p:cNvGrpSpPr>
              <a:grpSpLocks/>
            </p:cNvGrpSpPr>
            <p:nvPr/>
          </p:nvGrpSpPr>
          <p:grpSpPr bwMode="auto">
            <a:xfrm>
              <a:off x="3686" y="244"/>
              <a:ext cx="177" cy="66"/>
              <a:chOff x="2848" y="848"/>
              <a:chExt cx="140" cy="98"/>
            </a:xfrm>
          </p:grpSpPr>
          <p:sp>
            <p:nvSpPr>
              <p:cNvPr id="78906"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07"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08"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8902" name="Group 15"/>
            <p:cNvGrpSpPr>
              <a:grpSpLocks/>
            </p:cNvGrpSpPr>
            <p:nvPr/>
          </p:nvGrpSpPr>
          <p:grpSpPr bwMode="auto">
            <a:xfrm flipV="1">
              <a:off x="3686" y="243"/>
              <a:ext cx="177" cy="66"/>
              <a:chOff x="2848" y="848"/>
              <a:chExt cx="140" cy="98"/>
            </a:xfrm>
          </p:grpSpPr>
          <p:sp>
            <p:nvSpPr>
              <p:cNvPr id="78903"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04"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05"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78854" name="Rectangle 19"/>
          <p:cNvSpPr>
            <a:spLocks noChangeArrowheads="1"/>
          </p:cNvSpPr>
          <p:nvPr/>
        </p:nvSpPr>
        <p:spPr bwMode="auto">
          <a:xfrm rot="-5400000">
            <a:off x="4904581" y="4839495"/>
            <a:ext cx="111125" cy="176212"/>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8855" name="Rectangle 20"/>
          <p:cNvSpPr>
            <a:spLocks noChangeArrowheads="1"/>
          </p:cNvSpPr>
          <p:nvPr/>
        </p:nvSpPr>
        <p:spPr bwMode="auto">
          <a:xfrm rot="-5400000">
            <a:off x="3804444" y="4852194"/>
            <a:ext cx="111125" cy="17621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8856" name="Text Box 21"/>
          <p:cNvSpPr txBox="1">
            <a:spLocks noChangeArrowheads="1"/>
          </p:cNvSpPr>
          <p:nvPr/>
        </p:nvSpPr>
        <p:spPr bwMode="auto">
          <a:xfrm>
            <a:off x="3868738" y="5378450"/>
            <a:ext cx="1543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1A-23-F9-CD-06-9B</a:t>
            </a:r>
          </a:p>
        </p:txBody>
      </p:sp>
      <p:sp>
        <p:nvSpPr>
          <p:cNvPr id="78857" name="Text Box 22"/>
          <p:cNvSpPr txBox="1">
            <a:spLocks noChangeArrowheads="1"/>
          </p:cNvSpPr>
          <p:nvPr/>
        </p:nvSpPr>
        <p:spPr bwMode="auto">
          <a:xfrm>
            <a:off x="4016375" y="5205413"/>
            <a:ext cx="13223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222.222.222.220</a:t>
            </a:r>
          </a:p>
        </p:txBody>
      </p:sp>
      <p:grpSp>
        <p:nvGrpSpPr>
          <p:cNvPr id="78858" name="Group 23"/>
          <p:cNvGrpSpPr>
            <a:grpSpLocks/>
          </p:cNvGrpSpPr>
          <p:nvPr/>
        </p:nvGrpSpPr>
        <p:grpSpPr bwMode="auto">
          <a:xfrm>
            <a:off x="3044825" y="5794375"/>
            <a:ext cx="1541463" cy="449263"/>
            <a:chOff x="1934" y="2405"/>
            <a:chExt cx="971" cy="283"/>
          </a:xfrm>
        </p:grpSpPr>
        <p:sp>
          <p:nvSpPr>
            <p:cNvPr id="78894" name="Text Box 24"/>
            <p:cNvSpPr txBox="1">
              <a:spLocks noChangeArrowheads="1"/>
            </p:cNvSpPr>
            <p:nvPr/>
          </p:nvSpPr>
          <p:spPr bwMode="auto">
            <a:xfrm>
              <a:off x="1934" y="2405"/>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111.111.111.110</a:t>
              </a:r>
            </a:p>
          </p:txBody>
        </p:sp>
        <p:sp>
          <p:nvSpPr>
            <p:cNvPr id="78895" name="Text Box 25"/>
            <p:cNvSpPr txBox="1">
              <a:spLocks noChangeArrowheads="1"/>
            </p:cNvSpPr>
            <p:nvPr/>
          </p:nvSpPr>
          <p:spPr bwMode="auto">
            <a:xfrm>
              <a:off x="1938" y="2515"/>
              <a:ext cx="9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E6-E9-00-17-BB-4B</a:t>
              </a:r>
            </a:p>
          </p:txBody>
        </p:sp>
      </p:grpSp>
      <p:sp>
        <p:nvSpPr>
          <p:cNvPr id="78859" name="Text Box 26"/>
          <p:cNvSpPr txBox="1">
            <a:spLocks noChangeArrowheads="1"/>
          </p:cNvSpPr>
          <p:nvPr/>
        </p:nvSpPr>
        <p:spPr bwMode="auto">
          <a:xfrm>
            <a:off x="952500" y="6037263"/>
            <a:ext cx="16271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CC-49-DE-D0-AB-7D</a:t>
            </a:r>
          </a:p>
        </p:txBody>
      </p:sp>
      <p:sp>
        <p:nvSpPr>
          <p:cNvPr id="78860" name="Text Box 27"/>
          <p:cNvSpPr txBox="1">
            <a:spLocks noChangeArrowheads="1"/>
          </p:cNvSpPr>
          <p:nvPr/>
        </p:nvSpPr>
        <p:spPr bwMode="auto">
          <a:xfrm>
            <a:off x="942975" y="5854700"/>
            <a:ext cx="1322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111.111.111.112</a:t>
            </a:r>
          </a:p>
        </p:txBody>
      </p:sp>
      <p:graphicFrame>
        <p:nvGraphicFramePr>
          <p:cNvPr id="78861" name="Object 182"/>
          <p:cNvGraphicFramePr>
            <a:graphicFrameLocks noChangeAspect="1"/>
          </p:cNvGraphicFramePr>
          <p:nvPr/>
        </p:nvGraphicFramePr>
        <p:xfrm>
          <a:off x="1595438" y="5494338"/>
          <a:ext cx="449262" cy="325437"/>
        </p:xfrm>
        <a:graphic>
          <a:graphicData uri="http://schemas.openxmlformats.org/presentationml/2006/ole">
            <mc:AlternateContent xmlns:mc="http://schemas.openxmlformats.org/markup-compatibility/2006">
              <mc:Choice xmlns:v="urn:schemas-microsoft-com:vml" Requires="v">
                <p:oleObj spid="_x0000_s79185" name="Clip" r:id="rId4" imgW="1307263" imgH="1084139" progId="">
                  <p:embed/>
                </p:oleObj>
              </mc:Choice>
              <mc:Fallback>
                <p:oleObj name="Clip" r:id="rId4" imgW="1307263" imgH="1084139" progId="">
                  <p:embed/>
                  <p:pic>
                    <p:nvPicPr>
                      <p:cNvPr id="0" name="Object 1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5438" y="5494338"/>
                        <a:ext cx="449262"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2" name="Rectangle 29"/>
          <p:cNvSpPr>
            <a:spLocks noChangeArrowheads="1"/>
          </p:cNvSpPr>
          <p:nvPr/>
        </p:nvSpPr>
        <p:spPr bwMode="auto">
          <a:xfrm rot="-5400000">
            <a:off x="2046287" y="5549901"/>
            <a:ext cx="112713" cy="176212"/>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8863" name="Text Box 30"/>
          <p:cNvSpPr txBox="1">
            <a:spLocks noChangeArrowheads="1"/>
          </p:cNvSpPr>
          <p:nvPr/>
        </p:nvSpPr>
        <p:spPr bwMode="auto">
          <a:xfrm>
            <a:off x="709613" y="4741863"/>
            <a:ext cx="13223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111.111.111.111</a:t>
            </a:r>
          </a:p>
        </p:txBody>
      </p:sp>
      <p:graphicFrame>
        <p:nvGraphicFramePr>
          <p:cNvPr id="78864" name="Object 183"/>
          <p:cNvGraphicFramePr>
            <a:graphicFrameLocks noChangeAspect="1"/>
          </p:cNvGraphicFramePr>
          <p:nvPr/>
        </p:nvGraphicFramePr>
        <p:xfrm>
          <a:off x="1076325" y="4162425"/>
          <a:ext cx="844550" cy="612775"/>
        </p:xfrm>
        <a:graphic>
          <a:graphicData uri="http://schemas.openxmlformats.org/presentationml/2006/ole">
            <mc:AlternateContent xmlns:mc="http://schemas.openxmlformats.org/markup-compatibility/2006">
              <mc:Choice xmlns:v="urn:schemas-microsoft-com:vml" Requires="v">
                <p:oleObj spid="_x0000_s79186" name="Clip" r:id="rId6" imgW="1307263" imgH="1084139" progId="">
                  <p:embed/>
                </p:oleObj>
              </mc:Choice>
              <mc:Fallback>
                <p:oleObj name="Clip" r:id="rId6" imgW="1307263" imgH="1084139" progId="">
                  <p:embed/>
                  <p:pic>
                    <p:nvPicPr>
                      <p:cNvPr id="0" name="Object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6325" y="4162425"/>
                        <a:ext cx="84455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5" name="Rectangle 32"/>
          <p:cNvSpPr>
            <a:spLocks noChangeArrowheads="1"/>
          </p:cNvSpPr>
          <p:nvPr/>
        </p:nvSpPr>
        <p:spPr bwMode="auto">
          <a:xfrm rot="-5400000">
            <a:off x="1916907" y="4321969"/>
            <a:ext cx="112712" cy="1778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8866" name="Text Box 33"/>
          <p:cNvSpPr txBox="1">
            <a:spLocks noChangeArrowheads="1"/>
          </p:cNvSpPr>
          <p:nvPr/>
        </p:nvSpPr>
        <p:spPr bwMode="auto">
          <a:xfrm>
            <a:off x="730250" y="4927600"/>
            <a:ext cx="1509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74-29-9C-E8-FF-55</a:t>
            </a:r>
          </a:p>
        </p:txBody>
      </p:sp>
      <p:sp>
        <p:nvSpPr>
          <p:cNvPr id="78867" name="Freeform 39"/>
          <p:cNvSpPr>
            <a:spLocks/>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5"/>
              <a:gd name="T40" fmla="*/ 0 h 996"/>
              <a:gd name="T41" fmla="*/ 1005 w 1005"/>
              <a:gd name="T42" fmla="*/ 996 h 9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a:solidFill>
              <a:schemeClr val="tx1"/>
            </a:solidFill>
            <a:round/>
            <a:headEnd/>
            <a:tailEnd/>
          </a:ln>
        </p:spPr>
        <p:txBody>
          <a:bodyPr wrap="none"/>
          <a:lstStyle/>
          <a:p>
            <a:endParaRPr lang="en-US"/>
          </a:p>
        </p:txBody>
      </p:sp>
      <p:sp>
        <p:nvSpPr>
          <p:cNvPr id="78868" name="Line 40"/>
          <p:cNvSpPr>
            <a:spLocks noChangeShapeType="1"/>
          </p:cNvSpPr>
          <p:nvPr/>
        </p:nvSpPr>
        <p:spPr bwMode="auto">
          <a:xfrm>
            <a:off x="2062163" y="4416425"/>
            <a:ext cx="43815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8869" name="Line 41"/>
          <p:cNvSpPr>
            <a:spLocks noChangeShapeType="1"/>
          </p:cNvSpPr>
          <p:nvPr/>
        </p:nvSpPr>
        <p:spPr bwMode="auto">
          <a:xfrm flipV="1">
            <a:off x="2185988" y="5360988"/>
            <a:ext cx="231775" cy="255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8870" name="Line 42"/>
          <p:cNvSpPr>
            <a:spLocks noChangeShapeType="1"/>
          </p:cNvSpPr>
          <p:nvPr/>
        </p:nvSpPr>
        <p:spPr bwMode="auto">
          <a:xfrm>
            <a:off x="3184525" y="4954588"/>
            <a:ext cx="584200"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8871" name="Line 44"/>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8872" name="Line 45"/>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8873" name="Line 46"/>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78874" name="Line 47"/>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8875" name="Text Box 58"/>
          <p:cNvSpPr txBox="1">
            <a:spLocks noChangeArrowheads="1"/>
          </p:cNvSpPr>
          <p:nvPr/>
        </p:nvSpPr>
        <p:spPr bwMode="auto">
          <a:xfrm>
            <a:off x="719138" y="4156075"/>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solidFill>
                  <a:srgbClr val="FF0000"/>
                </a:solidFill>
              </a:rPr>
              <a:t>A</a:t>
            </a:r>
          </a:p>
        </p:txBody>
      </p:sp>
      <p:grpSp>
        <p:nvGrpSpPr>
          <p:cNvPr id="78876" name="Group 59"/>
          <p:cNvGrpSpPr>
            <a:grpSpLocks/>
          </p:cNvGrpSpPr>
          <p:nvPr/>
        </p:nvGrpSpPr>
        <p:grpSpPr bwMode="auto">
          <a:xfrm>
            <a:off x="5045075" y="4073525"/>
            <a:ext cx="3886200" cy="2187575"/>
            <a:chOff x="3178" y="2566"/>
            <a:chExt cx="2448" cy="1378"/>
          </a:xfrm>
        </p:grpSpPr>
        <p:sp>
          <p:nvSpPr>
            <p:cNvPr id="78877" name="Line 60"/>
            <p:cNvSpPr>
              <a:spLocks noChangeShapeType="1"/>
            </p:cNvSpPr>
            <p:nvPr/>
          </p:nvSpPr>
          <p:spPr bwMode="auto">
            <a:xfrm>
              <a:off x="3178" y="3100"/>
              <a:ext cx="7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78878" name="Group 61"/>
            <p:cNvGrpSpPr>
              <a:grpSpLocks/>
            </p:cNvGrpSpPr>
            <p:nvPr/>
          </p:nvGrpSpPr>
          <p:grpSpPr bwMode="auto">
            <a:xfrm>
              <a:off x="3908" y="2566"/>
              <a:ext cx="1718" cy="1378"/>
              <a:chOff x="3602" y="2566"/>
              <a:chExt cx="1718" cy="1378"/>
            </a:xfrm>
          </p:grpSpPr>
          <p:graphicFrame>
            <p:nvGraphicFramePr>
              <p:cNvPr id="78879" name="Object 184"/>
              <p:cNvGraphicFramePr>
                <a:graphicFrameLocks noChangeAspect="1"/>
              </p:cNvGraphicFramePr>
              <p:nvPr/>
            </p:nvGraphicFramePr>
            <p:xfrm>
              <a:off x="4424" y="2622"/>
              <a:ext cx="532" cy="386"/>
            </p:xfrm>
            <a:graphic>
              <a:graphicData uri="http://schemas.openxmlformats.org/presentationml/2006/ole">
                <mc:AlternateContent xmlns:mc="http://schemas.openxmlformats.org/markup-compatibility/2006">
                  <mc:Choice xmlns:v="urn:schemas-microsoft-com:vml" Requires="v">
                    <p:oleObj spid="_x0000_s79187" name="Clip" r:id="rId7" imgW="1307263" imgH="1084139" progId="">
                      <p:embed/>
                    </p:oleObj>
                  </mc:Choice>
                  <mc:Fallback>
                    <p:oleObj name="Clip" r:id="rId7" imgW="1307263" imgH="1084139" progId="">
                      <p:embed/>
                      <p:pic>
                        <p:nvPicPr>
                          <p:cNvPr id="0" name="Object 1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4" y="2622"/>
                            <a:ext cx="53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8880" name="Group 63"/>
              <p:cNvGrpSpPr>
                <a:grpSpLocks/>
              </p:cNvGrpSpPr>
              <p:nvPr/>
            </p:nvGrpSpPr>
            <p:grpSpPr bwMode="auto">
              <a:xfrm>
                <a:off x="4338" y="3052"/>
                <a:ext cx="982" cy="290"/>
                <a:chOff x="4351" y="2786"/>
                <a:chExt cx="982" cy="290"/>
              </a:xfrm>
            </p:grpSpPr>
            <p:sp>
              <p:nvSpPr>
                <p:cNvPr id="78892" name="Text Box 64"/>
                <p:cNvSpPr txBox="1">
                  <a:spLocks noChangeArrowheads="1"/>
                </p:cNvSpPr>
                <p:nvPr/>
              </p:nvSpPr>
              <p:spPr bwMode="auto">
                <a:xfrm>
                  <a:off x="4352" y="2786"/>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222.222.222.222</a:t>
                  </a:r>
                </a:p>
              </p:txBody>
            </p:sp>
            <p:sp>
              <p:nvSpPr>
                <p:cNvPr id="78893" name="Text Box 65"/>
                <p:cNvSpPr txBox="1">
                  <a:spLocks noChangeArrowheads="1"/>
                </p:cNvSpPr>
                <p:nvPr/>
              </p:nvSpPr>
              <p:spPr bwMode="auto">
                <a:xfrm>
                  <a:off x="4351" y="2904"/>
                  <a:ext cx="98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49-BD-D2-C7-56-2A</a:t>
                  </a:r>
                </a:p>
              </p:txBody>
            </p:sp>
          </p:grpSp>
          <p:sp>
            <p:nvSpPr>
              <p:cNvPr id="78881" name="Rectangle 66"/>
              <p:cNvSpPr>
                <a:spLocks noChangeArrowheads="1"/>
              </p:cNvSpPr>
              <p:nvPr/>
            </p:nvSpPr>
            <p:spPr bwMode="auto">
              <a:xfrm rot="-5400000">
                <a:off x="4386" y="2713"/>
                <a:ext cx="70" cy="111"/>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8882" name="Line 67"/>
              <p:cNvSpPr>
                <a:spLocks noChangeShapeType="1"/>
              </p:cNvSpPr>
              <p:nvPr/>
            </p:nvSpPr>
            <p:spPr bwMode="auto">
              <a:xfrm flipV="1">
                <a:off x="4068" y="2782"/>
                <a:ext cx="284"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8883" name="Line 68"/>
              <p:cNvSpPr>
                <a:spLocks noChangeShapeType="1"/>
              </p:cNvSpPr>
              <p:nvPr/>
            </p:nvSpPr>
            <p:spPr bwMode="auto">
              <a:xfrm flipH="1" flipV="1">
                <a:off x="4399" y="2830"/>
                <a:ext cx="7"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78884" name="Object 185"/>
              <p:cNvGraphicFramePr>
                <a:graphicFrameLocks noChangeAspect="1"/>
              </p:cNvGraphicFramePr>
              <p:nvPr/>
            </p:nvGraphicFramePr>
            <p:xfrm>
              <a:off x="4276" y="3390"/>
              <a:ext cx="282" cy="205"/>
            </p:xfrm>
            <a:graphic>
              <a:graphicData uri="http://schemas.openxmlformats.org/presentationml/2006/ole">
                <mc:AlternateContent xmlns:mc="http://schemas.openxmlformats.org/markup-compatibility/2006">
                  <mc:Choice xmlns:v="urn:schemas-microsoft-com:vml" Requires="v">
                    <p:oleObj spid="_x0000_s79188" name="Clip" r:id="rId8" imgW="1307263" imgH="1084139" progId="">
                      <p:embed/>
                    </p:oleObj>
                  </mc:Choice>
                  <mc:Fallback>
                    <p:oleObj name="Clip" r:id="rId8" imgW="1307263" imgH="1084139" progId="">
                      <p:embed/>
                      <p:pic>
                        <p:nvPicPr>
                          <p:cNvPr id="0" name="Object 1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6" y="3390"/>
                            <a:ext cx="282"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85" name="Rectangle 70"/>
              <p:cNvSpPr>
                <a:spLocks noChangeArrowheads="1"/>
              </p:cNvSpPr>
              <p:nvPr/>
            </p:nvSpPr>
            <p:spPr bwMode="auto">
              <a:xfrm rot="-5400000">
                <a:off x="4211" y="3443"/>
                <a:ext cx="70" cy="111"/>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8886" name="Text Box 71"/>
              <p:cNvSpPr txBox="1">
                <a:spLocks noChangeArrowheads="1"/>
              </p:cNvSpPr>
              <p:nvPr/>
            </p:nvSpPr>
            <p:spPr bwMode="auto">
              <a:xfrm>
                <a:off x="4150" y="3661"/>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222.222.222.221</a:t>
                </a:r>
              </a:p>
            </p:txBody>
          </p:sp>
          <p:sp>
            <p:nvSpPr>
              <p:cNvPr id="78887" name="Text Box 72"/>
              <p:cNvSpPr txBox="1">
                <a:spLocks noChangeArrowheads="1"/>
              </p:cNvSpPr>
              <p:nvPr/>
            </p:nvSpPr>
            <p:spPr bwMode="auto">
              <a:xfrm>
                <a:off x="4152" y="3771"/>
                <a:ext cx="9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88-B2-2F-54-1A-0F</a:t>
                </a:r>
              </a:p>
            </p:txBody>
          </p:sp>
          <p:sp>
            <p:nvSpPr>
              <p:cNvPr id="78888" name="Line 73"/>
              <p:cNvSpPr>
                <a:spLocks noChangeShapeType="1"/>
              </p:cNvSpPr>
              <p:nvPr/>
            </p:nvSpPr>
            <p:spPr bwMode="auto">
              <a:xfrm flipH="1" flipV="1">
                <a:off x="4024" y="3347"/>
                <a:ext cx="160" cy="1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8889" name="Line 74"/>
              <p:cNvSpPr>
                <a:spLocks noChangeShapeType="1"/>
              </p:cNvSpPr>
              <p:nvPr/>
            </p:nvSpPr>
            <p:spPr bwMode="auto">
              <a:xfrm flipH="1">
                <a:off x="4235" y="3562"/>
                <a:ext cx="3" cy="12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78890" name="Freeform 75"/>
              <p:cNvSpPr>
                <a:spLocks/>
              </p:cNvSpPr>
              <p:nvPr/>
            </p:nvSpPr>
            <p:spPr bwMode="auto">
              <a:xfrm>
                <a:off x="3602" y="2797"/>
                <a:ext cx="482" cy="681"/>
              </a:xfrm>
              <a:custGeom>
                <a:avLst/>
                <a:gdLst>
                  <a:gd name="T0" fmla="*/ 0 w 1005"/>
                  <a:gd name="T1" fmla="*/ 1 h 996"/>
                  <a:gd name="T2" fmla="*/ 0 w 1005"/>
                  <a:gd name="T3" fmla="*/ 1 h 996"/>
                  <a:gd name="T4" fmla="*/ 0 w 1005"/>
                  <a:gd name="T5" fmla="*/ 1 h 996"/>
                  <a:gd name="T6" fmla="*/ 0 w 1005"/>
                  <a:gd name="T7" fmla="*/ 1 h 996"/>
                  <a:gd name="T8" fmla="*/ 0 w 1005"/>
                  <a:gd name="T9" fmla="*/ 1 h 996"/>
                  <a:gd name="T10" fmla="*/ 0 w 1005"/>
                  <a:gd name="T11" fmla="*/ 1 h 996"/>
                  <a:gd name="T12" fmla="*/ 0 w 1005"/>
                  <a:gd name="T13" fmla="*/ 1 h 996"/>
                  <a:gd name="T14" fmla="*/ 0 w 1005"/>
                  <a:gd name="T15" fmla="*/ 1 h 996"/>
                  <a:gd name="T16" fmla="*/ 0 w 1005"/>
                  <a:gd name="T17" fmla="*/ 1 h 996"/>
                  <a:gd name="T18" fmla="*/ 0 w 1005"/>
                  <a:gd name="T19" fmla="*/ 1 h 996"/>
                  <a:gd name="T20" fmla="*/ 0 w 1005"/>
                  <a:gd name="T21" fmla="*/ 1 h 996"/>
                  <a:gd name="T22" fmla="*/ 0 w 1005"/>
                  <a:gd name="T23" fmla="*/ 1 h 996"/>
                  <a:gd name="T24" fmla="*/ 0 w 1005"/>
                  <a:gd name="T25" fmla="*/ 1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5"/>
                  <a:gd name="T40" fmla="*/ 0 h 996"/>
                  <a:gd name="T41" fmla="*/ 1005 w 1005"/>
                  <a:gd name="T42" fmla="*/ 996 h 9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a:solidFill>
                  <a:schemeClr val="tx1"/>
                </a:solidFill>
                <a:round/>
                <a:headEnd/>
                <a:tailEnd/>
              </a:ln>
            </p:spPr>
            <p:txBody>
              <a:bodyPr wrap="none"/>
              <a:lstStyle/>
              <a:p>
                <a:endParaRPr lang="en-US"/>
              </a:p>
            </p:txBody>
          </p:sp>
          <p:sp>
            <p:nvSpPr>
              <p:cNvPr id="78891" name="Text Box 76"/>
              <p:cNvSpPr txBox="1">
                <a:spLocks noChangeArrowheads="1"/>
              </p:cNvSpPr>
              <p:nvPr/>
            </p:nvSpPr>
            <p:spPr bwMode="auto">
              <a:xfrm>
                <a:off x="4927" y="256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solidFill>
                      <a:srgbClr val="FF0000"/>
                    </a:solidFill>
                  </a:rPr>
                  <a:t>B</a:t>
                </a:r>
              </a:p>
            </p:txBody>
          </p:sp>
        </p:gr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857" name="AutoShape 153"/>
          <p:cNvSpPr>
            <a:spLocks noChangeArrowheads="1"/>
          </p:cNvSpPr>
          <p:nvPr/>
        </p:nvSpPr>
        <p:spPr bwMode="auto">
          <a:xfrm>
            <a:off x="2387600" y="3086100"/>
            <a:ext cx="314325" cy="792163"/>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p:spPr>
        <p:txBody>
          <a:bodyPr wrap="none" anchor="ctr"/>
          <a:lstStyle/>
          <a:p>
            <a:pPr algn="ctr"/>
            <a:endParaRPr lang="en-US"/>
          </a:p>
        </p:txBody>
      </p:sp>
      <p:sp>
        <p:nvSpPr>
          <p:cNvPr id="79875" name="Rectangle 3"/>
          <p:cNvSpPr>
            <a:spLocks noGrp="1" noChangeArrowheads="1"/>
          </p:cNvSpPr>
          <p:nvPr>
            <p:ph type="title"/>
          </p:nvPr>
        </p:nvSpPr>
        <p:spPr>
          <a:xfrm>
            <a:off x="533400" y="0"/>
            <a:ext cx="8001000" cy="1143000"/>
          </a:xfrm>
        </p:spPr>
        <p:txBody>
          <a:bodyPr/>
          <a:lstStyle/>
          <a:p>
            <a:r>
              <a:rPr lang="en-US" b="1" dirty="0" smtClean="0"/>
              <a:t>Addressing: routing to another LAN</a:t>
            </a:r>
          </a:p>
        </p:txBody>
      </p:sp>
      <p:sp>
        <p:nvSpPr>
          <p:cNvPr id="79876" name="Text Box 4"/>
          <p:cNvSpPr txBox="1">
            <a:spLocks noChangeArrowheads="1"/>
          </p:cNvSpPr>
          <p:nvPr/>
        </p:nvSpPr>
        <p:spPr bwMode="auto">
          <a:xfrm>
            <a:off x="4224338" y="4381500"/>
            <a:ext cx="376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spcBef>
                <a:spcPct val="50000"/>
              </a:spcBef>
            </a:pPr>
            <a:r>
              <a:rPr lang="en-US">
                <a:solidFill>
                  <a:srgbClr val="FF0000"/>
                </a:solidFill>
              </a:rPr>
              <a:t>R</a:t>
            </a:r>
            <a:endParaRPr lang="en-US"/>
          </a:p>
        </p:txBody>
      </p:sp>
      <p:grpSp>
        <p:nvGrpSpPr>
          <p:cNvPr id="79877" name="Group 5"/>
          <p:cNvGrpSpPr>
            <a:grpSpLocks/>
          </p:cNvGrpSpPr>
          <p:nvPr/>
        </p:nvGrpSpPr>
        <p:grpSpPr bwMode="auto">
          <a:xfrm>
            <a:off x="3951288" y="4757738"/>
            <a:ext cx="922337" cy="344487"/>
            <a:chOff x="3600" y="219"/>
            <a:chExt cx="360" cy="175"/>
          </a:xfrm>
        </p:grpSpPr>
        <p:sp>
          <p:nvSpPr>
            <p:cNvPr id="79952" name="Oval 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pPr algn="ctr"/>
              <a:endParaRPr lang="en-US"/>
            </a:p>
          </p:txBody>
        </p:sp>
        <p:sp>
          <p:nvSpPr>
            <p:cNvPr id="79953" name="Line 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54" name="Line 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55" name="Rectangle 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79956" name="Oval 1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lgn="ctr"/>
              <a:endParaRPr lang="en-US"/>
            </a:p>
          </p:txBody>
        </p:sp>
        <p:grpSp>
          <p:nvGrpSpPr>
            <p:cNvPr id="79957" name="Group 11"/>
            <p:cNvGrpSpPr>
              <a:grpSpLocks/>
            </p:cNvGrpSpPr>
            <p:nvPr/>
          </p:nvGrpSpPr>
          <p:grpSpPr bwMode="auto">
            <a:xfrm>
              <a:off x="3686" y="244"/>
              <a:ext cx="177" cy="66"/>
              <a:chOff x="2848" y="848"/>
              <a:chExt cx="140" cy="98"/>
            </a:xfrm>
          </p:grpSpPr>
          <p:sp>
            <p:nvSpPr>
              <p:cNvPr id="79962"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63"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64"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9958" name="Group 15"/>
            <p:cNvGrpSpPr>
              <a:grpSpLocks/>
            </p:cNvGrpSpPr>
            <p:nvPr/>
          </p:nvGrpSpPr>
          <p:grpSpPr bwMode="auto">
            <a:xfrm flipV="1">
              <a:off x="3686" y="243"/>
              <a:ext cx="177" cy="66"/>
              <a:chOff x="2848" y="848"/>
              <a:chExt cx="140" cy="98"/>
            </a:xfrm>
          </p:grpSpPr>
          <p:sp>
            <p:nvSpPr>
              <p:cNvPr id="79959"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60"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61"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79878" name="Rectangle 19"/>
          <p:cNvSpPr>
            <a:spLocks noChangeArrowheads="1"/>
          </p:cNvSpPr>
          <p:nvPr/>
        </p:nvSpPr>
        <p:spPr bwMode="auto">
          <a:xfrm rot="-5400000">
            <a:off x="4904581" y="4839495"/>
            <a:ext cx="111125" cy="176212"/>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9879" name="Rectangle 20"/>
          <p:cNvSpPr>
            <a:spLocks noChangeArrowheads="1"/>
          </p:cNvSpPr>
          <p:nvPr/>
        </p:nvSpPr>
        <p:spPr bwMode="auto">
          <a:xfrm rot="-5400000">
            <a:off x="3804444" y="4852194"/>
            <a:ext cx="111125" cy="17621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9880" name="Text Box 21"/>
          <p:cNvSpPr txBox="1">
            <a:spLocks noChangeArrowheads="1"/>
          </p:cNvSpPr>
          <p:nvPr/>
        </p:nvSpPr>
        <p:spPr bwMode="auto">
          <a:xfrm>
            <a:off x="3868738" y="5378450"/>
            <a:ext cx="1543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1A-23-F9-CD-06-9B</a:t>
            </a:r>
          </a:p>
        </p:txBody>
      </p:sp>
      <p:sp>
        <p:nvSpPr>
          <p:cNvPr id="79881" name="Text Box 22"/>
          <p:cNvSpPr txBox="1">
            <a:spLocks noChangeArrowheads="1"/>
          </p:cNvSpPr>
          <p:nvPr/>
        </p:nvSpPr>
        <p:spPr bwMode="auto">
          <a:xfrm>
            <a:off x="4016375" y="5205413"/>
            <a:ext cx="13223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222.222.222.220</a:t>
            </a:r>
          </a:p>
        </p:txBody>
      </p:sp>
      <p:grpSp>
        <p:nvGrpSpPr>
          <p:cNvPr id="79882" name="Group 23"/>
          <p:cNvGrpSpPr>
            <a:grpSpLocks/>
          </p:cNvGrpSpPr>
          <p:nvPr/>
        </p:nvGrpSpPr>
        <p:grpSpPr bwMode="auto">
          <a:xfrm>
            <a:off x="3044825" y="5794375"/>
            <a:ext cx="1541463" cy="449263"/>
            <a:chOff x="1934" y="2405"/>
            <a:chExt cx="971" cy="283"/>
          </a:xfrm>
        </p:grpSpPr>
        <p:sp>
          <p:nvSpPr>
            <p:cNvPr id="79950" name="Text Box 24"/>
            <p:cNvSpPr txBox="1">
              <a:spLocks noChangeArrowheads="1"/>
            </p:cNvSpPr>
            <p:nvPr/>
          </p:nvSpPr>
          <p:spPr bwMode="auto">
            <a:xfrm>
              <a:off x="1934" y="2405"/>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111.111.111.110</a:t>
              </a:r>
            </a:p>
          </p:txBody>
        </p:sp>
        <p:sp>
          <p:nvSpPr>
            <p:cNvPr id="79951" name="Text Box 25"/>
            <p:cNvSpPr txBox="1">
              <a:spLocks noChangeArrowheads="1"/>
            </p:cNvSpPr>
            <p:nvPr/>
          </p:nvSpPr>
          <p:spPr bwMode="auto">
            <a:xfrm>
              <a:off x="1938" y="2515"/>
              <a:ext cx="9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E6-E9-00-17-BB-4B</a:t>
              </a:r>
            </a:p>
          </p:txBody>
        </p:sp>
      </p:grpSp>
      <p:sp>
        <p:nvSpPr>
          <p:cNvPr id="79883" name="Text Box 26"/>
          <p:cNvSpPr txBox="1">
            <a:spLocks noChangeArrowheads="1"/>
          </p:cNvSpPr>
          <p:nvPr/>
        </p:nvSpPr>
        <p:spPr bwMode="auto">
          <a:xfrm>
            <a:off x="952500" y="6037263"/>
            <a:ext cx="16271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CC-49-DE-D0-AB-7D</a:t>
            </a:r>
          </a:p>
        </p:txBody>
      </p:sp>
      <p:sp>
        <p:nvSpPr>
          <p:cNvPr id="79884" name="Text Box 27"/>
          <p:cNvSpPr txBox="1">
            <a:spLocks noChangeArrowheads="1"/>
          </p:cNvSpPr>
          <p:nvPr/>
        </p:nvSpPr>
        <p:spPr bwMode="auto">
          <a:xfrm>
            <a:off x="942975" y="5854700"/>
            <a:ext cx="1322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111.111.111.112</a:t>
            </a:r>
          </a:p>
        </p:txBody>
      </p:sp>
      <p:graphicFrame>
        <p:nvGraphicFramePr>
          <p:cNvPr id="79885" name="Object 182"/>
          <p:cNvGraphicFramePr>
            <a:graphicFrameLocks noChangeAspect="1"/>
          </p:cNvGraphicFramePr>
          <p:nvPr/>
        </p:nvGraphicFramePr>
        <p:xfrm>
          <a:off x="1595438" y="5494338"/>
          <a:ext cx="449262" cy="325437"/>
        </p:xfrm>
        <a:graphic>
          <a:graphicData uri="http://schemas.openxmlformats.org/presentationml/2006/ole">
            <mc:AlternateContent xmlns:mc="http://schemas.openxmlformats.org/markup-compatibility/2006">
              <mc:Choice xmlns:v="urn:schemas-microsoft-com:vml" Requires="v">
                <p:oleObj spid="_x0000_s80241" name="Clip" r:id="rId4" imgW="1307263" imgH="1084139" progId="">
                  <p:embed/>
                </p:oleObj>
              </mc:Choice>
              <mc:Fallback>
                <p:oleObj name="Clip" r:id="rId4" imgW="1307263" imgH="1084139" progId="">
                  <p:embed/>
                  <p:pic>
                    <p:nvPicPr>
                      <p:cNvPr id="0" name="Object 1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5438" y="5494338"/>
                        <a:ext cx="449262"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6" name="Rectangle 29"/>
          <p:cNvSpPr>
            <a:spLocks noChangeArrowheads="1"/>
          </p:cNvSpPr>
          <p:nvPr/>
        </p:nvSpPr>
        <p:spPr bwMode="auto">
          <a:xfrm rot="-5400000">
            <a:off x="2046287" y="5549901"/>
            <a:ext cx="112713" cy="176212"/>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9887" name="Text Box 30"/>
          <p:cNvSpPr txBox="1">
            <a:spLocks noChangeArrowheads="1"/>
          </p:cNvSpPr>
          <p:nvPr/>
        </p:nvSpPr>
        <p:spPr bwMode="auto">
          <a:xfrm>
            <a:off x="709613" y="4741863"/>
            <a:ext cx="13223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111.111.111.111</a:t>
            </a:r>
          </a:p>
        </p:txBody>
      </p:sp>
      <p:graphicFrame>
        <p:nvGraphicFramePr>
          <p:cNvPr id="79888" name="Object 183"/>
          <p:cNvGraphicFramePr>
            <a:graphicFrameLocks noChangeAspect="1"/>
          </p:cNvGraphicFramePr>
          <p:nvPr/>
        </p:nvGraphicFramePr>
        <p:xfrm>
          <a:off x="1076325" y="4162425"/>
          <a:ext cx="844550" cy="612775"/>
        </p:xfrm>
        <a:graphic>
          <a:graphicData uri="http://schemas.openxmlformats.org/presentationml/2006/ole">
            <mc:AlternateContent xmlns:mc="http://schemas.openxmlformats.org/markup-compatibility/2006">
              <mc:Choice xmlns:v="urn:schemas-microsoft-com:vml" Requires="v">
                <p:oleObj spid="_x0000_s80242" name="Clip" r:id="rId6" imgW="1307263" imgH="1084139" progId="">
                  <p:embed/>
                </p:oleObj>
              </mc:Choice>
              <mc:Fallback>
                <p:oleObj name="Clip" r:id="rId6" imgW="1307263" imgH="1084139" progId="">
                  <p:embed/>
                  <p:pic>
                    <p:nvPicPr>
                      <p:cNvPr id="0" name="Object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6325" y="4162425"/>
                        <a:ext cx="84455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9" name="Rectangle 32"/>
          <p:cNvSpPr>
            <a:spLocks noChangeArrowheads="1"/>
          </p:cNvSpPr>
          <p:nvPr/>
        </p:nvSpPr>
        <p:spPr bwMode="auto">
          <a:xfrm rot="-5400000">
            <a:off x="1916907" y="4321969"/>
            <a:ext cx="112712" cy="1778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9890" name="Text Box 33"/>
          <p:cNvSpPr txBox="1">
            <a:spLocks noChangeArrowheads="1"/>
          </p:cNvSpPr>
          <p:nvPr/>
        </p:nvSpPr>
        <p:spPr bwMode="auto">
          <a:xfrm>
            <a:off x="730250" y="4927600"/>
            <a:ext cx="1509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74-29-9C-E8-FF-55</a:t>
            </a:r>
          </a:p>
        </p:txBody>
      </p:sp>
      <p:sp>
        <p:nvSpPr>
          <p:cNvPr id="79891" name="Freeform 39"/>
          <p:cNvSpPr>
            <a:spLocks/>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5"/>
              <a:gd name="T40" fmla="*/ 0 h 996"/>
              <a:gd name="T41" fmla="*/ 1005 w 1005"/>
              <a:gd name="T42" fmla="*/ 996 h 9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a:solidFill>
              <a:schemeClr val="tx1"/>
            </a:solidFill>
            <a:round/>
            <a:headEnd/>
            <a:tailEnd/>
          </a:ln>
        </p:spPr>
        <p:txBody>
          <a:bodyPr wrap="none"/>
          <a:lstStyle/>
          <a:p>
            <a:endParaRPr lang="en-US"/>
          </a:p>
        </p:txBody>
      </p:sp>
      <p:sp>
        <p:nvSpPr>
          <p:cNvPr id="79892" name="Line 40"/>
          <p:cNvSpPr>
            <a:spLocks noChangeShapeType="1"/>
          </p:cNvSpPr>
          <p:nvPr/>
        </p:nvSpPr>
        <p:spPr bwMode="auto">
          <a:xfrm>
            <a:off x="2062163" y="4416425"/>
            <a:ext cx="43815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9893" name="Line 41"/>
          <p:cNvSpPr>
            <a:spLocks noChangeShapeType="1"/>
          </p:cNvSpPr>
          <p:nvPr/>
        </p:nvSpPr>
        <p:spPr bwMode="auto">
          <a:xfrm flipV="1">
            <a:off x="2185988" y="5360988"/>
            <a:ext cx="231775" cy="255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9894" name="Line 42"/>
          <p:cNvSpPr>
            <a:spLocks noChangeShapeType="1"/>
          </p:cNvSpPr>
          <p:nvPr/>
        </p:nvSpPr>
        <p:spPr bwMode="auto">
          <a:xfrm>
            <a:off x="3184525" y="4954588"/>
            <a:ext cx="584200"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9895" name="Line 44"/>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9896" name="Line 45"/>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9897" name="Line 46"/>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79898" name="Line 47"/>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9899" name="Text Box 58"/>
          <p:cNvSpPr txBox="1">
            <a:spLocks noChangeArrowheads="1"/>
          </p:cNvSpPr>
          <p:nvPr/>
        </p:nvSpPr>
        <p:spPr bwMode="auto">
          <a:xfrm>
            <a:off x="719138" y="4156075"/>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solidFill>
                  <a:srgbClr val="FF0000"/>
                </a:solidFill>
              </a:rPr>
              <a:t>A</a:t>
            </a:r>
          </a:p>
        </p:txBody>
      </p:sp>
      <p:grpSp>
        <p:nvGrpSpPr>
          <p:cNvPr id="6" name="Group 130"/>
          <p:cNvGrpSpPr>
            <a:grpSpLocks/>
          </p:cNvGrpSpPr>
          <p:nvPr/>
        </p:nvGrpSpPr>
        <p:grpSpPr bwMode="auto">
          <a:xfrm>
            <a:off x="534988" y="2686050"/>
            <a:ext cx="976312" cy="1460500"/>
            <a:chOff x="337" y="1692"/>
            <a:chExt cx="615" cy="920"/>
          </a:xfrm>
        </p:grpSpPr>
        <p:sp>
          <p:nvSpPr>
            <p:cNvPr id="79943" name="Freeform 65"/>
            <p:cNvSpPr>
              <a:spLocks/>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
          <p:nvSpPr>
            <p:cNvPr id="79944" name="Rectangle 67"/>
            <p:cNvSpPr>
              <a:spLocks noChangeArrowheads="1"/>
            </p:cNvSpPr>
            <p:nvPr/>
          </p:nvSpPr>
          <p:spPr bwMode="auto">
            <a:xfrm>
              <a:off x="344" y="1711"/>
              <a:ext cx="493" cy="790"/>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79945" name="Text Box 68"/>
            <p:cNvSpPr txBox="1">
              <a:spLocks noChangeArrowheads="1"/>
            </p:cNvSpPr>
            <p:nvPr/>
          </p:nvSpPr>
          <p:spPr bwMode="auto">
            <a:xfrm>
              <a:off x="413" y="1692"/>
              <a:ext cx="336"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endParaRPr lang="en-US" sz="1600">
                <a:latin typeface="Arial" charset="0"/>
              </a:endParaRPr>
            </a:p>
            <a:p>
              <a:pPr algn="ctr" eaLnBrk="1" hangingPunct="1"/>
              <a:endParaRPr lang="en-US" sz="1600">
                <a:latin typeface="Arial" charset="0"/>
              </a:endParaRPr>
            </a:p>
            <a:p>
              <a:pPr algn="ctr" eaLnBrk="1" hangingPunct="1"/>
              <a:r>
                <a:rPr lang="en-US" sz="1600">
                  <a:latin typeface="Arial" charset="0"/>
                </a:rPr>
                <a:t>IP</a:t>
              </a:r>
            </a:p>
            <a:p>
              <a:pPr algn="ctr" eaLnBrk="1" hangingPunct="1"/>
              <a:r>
                <a:rPr lang="en-US" sz="1600">
                  <a:latin typeface="Arial" charset="0"/>
                </a:rPr>
                <a:t>Eth</a:t>
              </a:r>
            </a:p>
            <a:p>
              <a:pPr algn="ctr" eaLnBrk="1" hangingPunct="1"/>
              <a:r>
                <a:rPr lang="en-US" sz="1600">
                  <a:latin typeface="Arial" charset="0"/>
                </a:rPr>
                <a:t>Phy</a:t>
              </a:r>
            </a:p>
          </p:txBody>
        </p:sp>
        <p:sp>
          <p:nvSpPr>
            <p:cNvPr id="79946" name="Line 69"/>
            <p:cNvSpPr>
              <a:spLocks noChangeShapeType="1"/>
            </p:cNvSpPr>
            <p:nvPr/>
          </p:nvSpPr>
          <p:spPr bwMode="auto">
            <a:xfrm>
              <a:off x="346" y="186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9947" name="Line 70"/>
            <p:cNvSpPr>
              <a:spLocks noChangeShapeType="1"/>
            </p:cNvSpPr>
            <p:nvPr/>
          </p:nvSpPr>
          <p:spPr bwMode="auto">
            <a:xfrm>
              <a:off x="343" y="202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9948" name="Line 71"/>
            <p:cNvSpPr>
              <a:spLocks noChangeShapeType="1"/>
            </p:cNvSpPr>
            <p:nvPr/>
          </p:nvSpPr>
          <p:spPr bwMode="auto">
            <a:xfrm>
              <a:off x="340" y="2186"/>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9949" name="Line 72"/>
            <p:cNvSpPr>
              <a:spLocks noChangeShapeType="1"/>
            </p:cNvSpPr>
            <p:nvPr/>
          </p:nvSpPr>
          <p:spPr bwMode="auto">
            <a:xfrm>
              <a:off x="337" y="2345"/>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7" name="Group 151"/>
          <p:cNvGrpSpPr>
            <a:grpSpLocks/>
          </p:cNvGrpSpPr>
          <p:nvPr/>
        </p:nvGrpSpPr>
        <p:grpSpPr bwMode="auto">
          <a:xfrm>
            <a:off x="1893888" y="2643188"/>
            <a:ext cx="2011362" cy="760412"/>
            <a:chOff x="1197" y="1665"/>
            <a:chExt cx="1267" cy="479"/>
          </a:xfrm>
        </p:grpSpPr>
        <p:grpSp>
          <p:nvGrpSpPr>
            <p:cNvPr id="79938" name="Group 150"/>
            <p:cNvGrpSpPr>
              <a:grpSpLocks/>
            </p:cNvGrpSpPr>
            <p:nvPr/>
          </p:nvGrpSpPr>
          <p:grpSpPr bwMode="auto">
            <a:xfrm>
              <a:off x="1231" y="1990"/>
              <a:ext cx="691" cy="154"/>
              <a:chOff x="1231" y="1990"/>
              <a:chExt cx="691" cy="154"/>
            </a:xfrm>
          </p:grpSpPr>
          <p:sp>
            <p:nvSpPr>
              <p:cNvPr id="79940" name="Rectangle 123"/>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9941" name="Line 124"/>
              <p:cNvSpPr>
                <a:spLocks noChangeShapeType="1"/>
              </p:cNvSpPr>
              <p:nvPr/>
            </p:nvSpPr>
            <p:spPr bwMode="auto">
              <a:xfrm>
                <a:off x="1337" y="1990"/>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9942" name="Line 125"/>
              <p:cNvSpPr>
                <a:spLocks noChangeShapeType="1"/>
              </p:cNvSpPr>
              <p:nvPr/>
            </p:nvSpPr>
            <p:spPr bwMode="auto">
              <a:xfrm>
                <a:off x="1427" y="1992"/>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79939" name="Text Box 126"/>
            <p:cNvSpPr txBox="1">
              <a:spLocks noChangeArrowheads="1"/>
            </p:cNvSpPr>
            <p:nvPr/>
          </p:nvSpPr>
          <p:spPr bwMode="auto">
            <a:xfrm>
              <a:off x="1197" y="1665"/>
              <a:ext cx="1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IP src: 111.111.111.111</a:t>
              </a:r>
            </a:p>
            <a:p>
              <a:pPr algn="ctr" eaLnBrk="1" hangingPunct="1"/>
              <a:r>
                <a:rPr lang="en-US" sz="1200">
                  <a:latin typeface="Arial" charset="0"/>
                </a:rPr>
                <a:t>   IP dest: 222.222.222.222</a:t>
              </a:r>
            </a:p>
          </p:txBody>
        </p:sp>
      </p:grpSp>
      <p:grpSp>
        <p:nvGrpSpPr>
          <p:cNvPr id="9" name="Group 141"/>
          <p:cNvGrpSpPr>
            <a:grpSpLocks/>
          </p:cNvGrpSpPr>
          <p:nvPr/>
        </p:nvGrpSpPr>
        <p:grpSpPr bwMode="auto">
          <a:xfrm>
            <a:off x="2027238" y="2903538"/>
            <a:ext cx="146050" cy="385762"/>
            <a:chOff x="1272" y="1762"/>
            <a:chExt cx="92" cy="243"/>
          </a:xfrm>
        </p:grpSpPr>
        <p:sp>
          <p:nvSpPr>
            <p:cNvPr id="79936" name="Line 127"/>
            <p:cNvSpPr>
              <a:spLocks noChangeShapeType="1"/>
            </p:cNvSpPr>
            <p:nvPr/>
          </p:nvSpPr>
          <p:spPr bwMode="auto">
            <a:xfrm>
              <a:off x="1272" y="1762"/>
              <a:ext cx="0" cy="2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9937" name="Line 128"/>
            <p:cNvSpPr>
              <a:spLocks noChangeShapeType="1"/>
            </p:cNvSpPr>
            <p:nvPr/>
          </p:nvSpPr>
          <p:spPr bwMode="auto">
            <a:xfrm>
              <a:off x="1364" y="1878"/>
              <a:ext cx="0"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712847" name="Rectangle 143"/>
          <p:cNvSpPr>
            <a:spLocks noChangeArrowheads="1"/>
          </p:cNvSpPr>
          <p:nvPr/>
        </p:nvSpPr>
        <p:spPr bwMode="auto">
          <a:xfrm>
            <a:off x="706438" y="1084263"/>
            <a:ext cx="77724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0099"/>
              </a:buClr>
              <a:buSzPct val="75000"/>
              <a:buFont typeface="Wingdings" pitchFamily="2" charset="2"/>
              <a:buChar char="v"/>
            </a:pPr>
            <a:r>
              <a:rPr lang="en-US" sz="2000"/>
              <a:t>A creates IP datagram with IP source A, destination B </a:t>
            </a:r>
          </a:p>
        </p:txBody>
      </p:sp>
      <p:sp>
        <p:nvSpPr>
          <p:cNvPr id="712848" name="Rectangle 144"/>
          <p:cNvSpPr>
            <a:spLocks noChangeArrowheads="1"/>
          </p:cNvSpPr>
          <p:nvPr/>
        </p:nvSpPr>
        <p:spPr bwMode="auto">
          <a:xfrm>
            <a:off x="719138" y="1441450"/>
            <a:ext cx="77724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0099"/>
              </a:buClr>
              <a:buSzPct val="75000"/>
              <a:buFont typeface="Wingdings" pitchFamily="2" charset="2"/>
              <a:buChar char="v"/>
            </a:pPr>
            <a:r>
              <a:rPr lang="en-US" sz="2000"/>
              <a:t>A creates link-layer frame with R's MAC address as dest, frame contains A-to-B IP datagram</a:t>
            </a:r>
            <a:endParaRPr lang="en-US" sz="2800"/>
          </a:p>
        </p:txBody>
      </p:sp>
      <p:grpSp>
        <p:nvGrpSpPr>
          <p:cNvPr id="10" name="Group 152"/>
          <p:cNvGrpSpPr>
            <a:grpSpLocks/>
          </p:cNvGrpSpPr>
          <p:nvPr/>
        </p:nvGrpSpPr>
        <p:grpSpPr bwMode="auto">
          <a:xfrm>
            <a:off x="1477963" y="2244725"/>
            <a:ext cx="2417762" cy="1519238"/>
            <a:chOff x="931" y="1414"/>
            <a:chExt cx="1523" cy="957"/>
          </a:xfrm>
        </p:grpSpPr>
        <p:sp>
          <p:nvSpPr>
            <p:cNvPr id="79924" name="Text Box 135"/>
            <p:cNvSpPr txBox="1">
              <a:spLocks noChangeArrowheads="1"/>
            </p:cNvSpPr>
            <p:nvPr/>
          </p:nvSpPr>
          <p:spPr bwMode="auto">
            <a:xfrm>
              <a:off x="931" y="1414"/>
              <a:ext cx="15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MAC src: 74-29-9C-E8-FF-55</a:t>
              </a:r>
            </a:p>
            <a:p>
              <a:pPr algn="ctr" eaLnBrk="1" hangingPunct="1"/>
              <a:r>
                <a:rPr lang="en-US" sz="1200">
                  <a:latin typeface="Arial" charset="0"/>
                </a:rPr>
                <a:t>   MAC dest: </a:t>
              </a:r>
              <a:r>
                <a:rPr lang="en-US" sz="1200">
                  <a:solidFill>
                    <a:srgbClr val="FF0000"/>
                  </a:solidFill>
                  <a:latin typeface="Arial" charset="0"/>
                </a:rPr>
                <a:t>E6-E9-00-17-BB-4B</a:t>
              </a:r>
            </a:p>
          </p:txBody>
        </p:sp>
        <p:grpSp>
          <p:nvGrpSpPr>
            <p:cNvPr id="79925" name="Group 145"/>
            <p:cNvGrpSpPr>
              <a:grpSpLocks/>
            </p:cNvGrpSpPr>
            <p:nvPr/>
          </p:nvGrpSpPr>
          <p:grpSpPr bwMode="auto">
            <a:xfrm>
              <a:off x="981" y="2182"/>
              <a:ext cx="1049" cy="189"/>
              <a:chOff x="2829" y="2040"/>
              <a:chExt cx="1049" cy="189"/>
            </a:xfrm>
          </p:grpSpPr>
          <p:sp>
            <p:nvSpPr>
              <p:cNvPr id="79930" name="Rectangle 138"/>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p:spPr>
            <p:txBody>
              <a:bodyPr wrap="none" anchor="ctr"/>
              <a:lstStyle/>
              <a:p>
                <a:pPr algn="ctr"/>
                <a:endParaRPr lang="en-US"/>
              </a:p>
            </p:txBody>
          </p:sp>
          <p:sp>
            <p:nvSpPr>
              <p:cNvPr id="79931" name="Rectangle 132"/>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9932" name="Line 133"/>
              <p:cNvSpPr>
                <a:spLocks noChangeShapeType="1"/>
              </p:cNvSpPr>
              <p:nvPr/>
            </p:nvSpPr>
            <p:spPr bwMode="auto">
              <a:xfrm>
                <a:off x="3180" y="2063"/>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9933" name="Line 134"/>
              <p:cNvSpPr>
                <a:spLocks noChangeShapeType="1"/>
              </p:cNvSpPr>
              <p:nvPr/>
            </p:nvSpPr>
            <p:spPr bwMode="auto">
              <a:xfrm>
                <a:off x="3276" y="2063"/>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9934" name="Line 139"/>
              <p:cNvSpPr>
                <a:spLocks noChangeShapeType="1"/>
              </p:cNvSpPr>
              <p:nvPr/>
            </p:nvSpPr>
            <p:spPr bwMode="auto">
              <a:xfrm>
                <a:off x="2910" y="2040"/>
                <a:ext cx="0" cy="18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9935" name="Line 140"/>
              <p:cNvSpPr>
                <a:spLocks noChangeShapeType="1"/>
              </p:cNvSpPr>
              <p:nvPr/>
            </p:nvSpPr>
            <p:spPr bwMode="auto">
              <a:xfrm>
                <a:off x="3006" y="2040"/>
                <a:ext cx="0" cy="18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79926" name="Line 146"/>
            <p:cNvSpPr>
              <a:spLocks noChangeShapeType="1"/>
            </p:cNvSpPr>
            <p:nvPr/>
          </p:nvSpPr>
          <p:spPr bwMode="auto">
            <a:xfrm flipV="1">
              <a:off x="1018" y="1576"/>
              <a:ext cx="2" cy="70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79927" name="Line 147"/>
            <p:cNvSpPr>
              <a:spLocks noChangeShapeType="1"/>
            </p:cNvSpPr>
            <p:nvPr/>
          </p:nvSpPr>
          <p:spPr bwMode="auto">
            <a:xfrm flipV="1">
              <a:off x="1106" y="1680"/>
              <a:ext cx="0" cy="59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79928" name="Line 148"/>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79929" name="Line 149"/>
            <p:cNvSpPr>
              <a:spLocks noChangeShapeType="1"/>
            </p:cNvSpPr>
            <p:nvPr/>
          </p:nvSpPr>
          <p:spPr bwMode="auto">
            <a:xfrm>
              <a:off x="1368" y="1924"/>
              <a:ext cx="2" cy="3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79906" name="Group 154"/>
          <p:cNvGrpSpPr>
            <a:grpSpLocks/>
          </p:cNvGrpSpPr>
          <p:nvPr/>
        </p:nvGrpSpPr>
        <p:grpSpPr bwMode="auto">
          <a:xfrm>
            <a:off x="5045075" y="4073525"/>
            <a:ext cx="3886200" cy="2187575"/>
            <a:chOff x="3178" y="2566"/>
            <a:chExt cx="2448" cy="1378"/>
          </a:xfrm>
        </p:grpSpPr>
        <p:sp>
          <p:nvSpPr>
            <p:cNvPr id="79907" name="Line 155"/>
            <p:cNvSpPr>
              <a:spLocks noChangeShapeType="1"/>
            </p:cNvSpPr>
            <p:nvPr/>
          </p:nvSpPr>
          <p:spPr bwMode="auto">
            <a:xfrm>
              <a:off x="3178" y="3100"/>
              <a:ext cx="7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79908" name="Group 156"/>
            <p:cNvGrpSpPr>
              <a:grpSpLocks/>
            </p:cNvGrpSpPr>
            <p:nvPr/>
          </p:nvGrpSpPr>
          <p:grpSpPr bwMode="auto">
            <a:xfrm>
              <a:off x="3908" y="2566"/>
              <a:ext cx="1718" cy="1378"/>
              <a:chOff x="3602" y="2566"/>
              <a:chExt cx="1718" cy="1378"/>
            </a:xfrm>
          </p:grpSpPr>
          <p:graphicFrame>
            <p:nvGraphicFramePr>
              <p:cNvPr id="79909" name="Object 184"/>
              <p:cNvGraphicFramePr>
                <a:graphicFrameLocks noChangeAspect="1"/>
              </p:cNvGraphicFramePr>
              <p:nvPr/>
            </p:nvGraphicFramePr>
            <p:xfrm>
              <a:off x="4424" y="2622"/>
              <a:ext cx="532" cy="386"/>
            </p:xfrm>
            <a:graphic>
              <a:graphicData uri="http://schemas.openxmlformats.org/presentationml/2006/ole">
                <mc:AlternateContent xmlns:mc="http://schemas.openxmlformats.org/markup-compatibility/2006">
                  <mc:Choice xmlns:v="urn:schemas-microsoft-com:vml" Requires="v">
                    <p:oleObj spid="_x0000_s80243" name="Clip" r:id="rId7" imgW="1307263" imgH="1084139" progId="">
                      <p:embed/>
                    </p:oleObj>
                  </mc:Choice>
                  <mc:Fallback>
                    <p:oleObj name="Clip" r:id="rId7" imgW="1307263" imgH="1084139" progId="">
                      <p:embed/>
                      <p:pic>
                        <p:nvPicPr>
                          <p:cNvPr id="0" name="Object 1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4" y="2622"/>
                            <a:ext cx="53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910" name="Group 158"/>
              <p:cNvGrpSpPr>
                <a:grpSpLocks/>
              </p:cNvGrpSpPr>
              <p:nvPr/>
            </p:nvGrpSpPr>
            <p:grpSpPr bwMode="auto">
              <a:xfrm>
                <a:off x="4338" y="3052"/>
                <a:ext cx="982" cy="290"/>
                <a:chOff x="4351" y="2786"/>
                <a:chExt cx="982" cy="290"/>
              </a:xfrm>
            </p:grpSpPr>
            <p:sp>
              <p:nvSpPr>
                <p:cNvPr id="79922" name="Text Box 159"/>
                <p:cNvSpPr txBox="1">
                  <a:spLocks noChangeArrowheads="1"/>
                </p:cNvSpPr>
                <p:nvPr/>
              </p:nvSpPr>
              <p:spPr bwMode="auto">
                <a:xfrm>
                  <a:off x="4352" y="2786"/>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222.222.222.222</a:t>
                  </a:r>
                </a:p>
              </p:txBody>
            </p:sp>
            <p:sp>
              <p:nvSpPr>
                <p:cNvPr id="79923" name="Text Box 160"/>
                <p:cNvSpPr txBox="1">
                  <a:spLocks noChangeArrowheads="1"/>
                </p:cNvSpPr>
                <p:nvPr/>
              </p:nvSpPr>
              <p:spPr bwMode="auto">
                <a:xfrm>
                  <a:off x="4351" y="2904"/>
                  <a:ext cx="98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49-BD-D2-C7-56-2A</a:t>
                  </a:r>
                </a:p>
              </p:txBody>
            </p:sp>
          </p:grpSp>
          <p:sp>
            <p:nvSpPr>
              <p:cNvPr id="79911" name="Rectangle 161"/>
              <p:cNvSpPr>
                <a:spLocks noChangeArrowheads="1"/>
              </p:cNvSpPr>
              <p:nvPr/>
            </p:nvSpPr>
            <p:spPr bwMode="auto">
              <a:xfrm rot="-5400000">
                <a:off x="4386" y="2713"/>
                <a:ext cx="70" cy="111"/>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9912" name="Line 162"/>
              <p:cNvSpPr>
                <a:spLocks noChangeShapeType="1"/>
              </p:cNvSpPr>
              <p:nvPr/>
            </p:nvSpPr>
            <p:spPr bwMode="auto">
              <a:xfrm flipV="1">
                <a:off x="4068" y="2782"/>
                <a:ext cx="284"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9913" name="Line 163"/>
              <p:cNvSpPr>
                <a:spLocks noChangeShapeType="1"/>
              </p:cNvSpPr>
              <p:nvPr/>
            </p:nvSpPr>
            <p:spPr bwMode="auto">
              <a:xfrm flipH="1" flipV="1">
                <a:off x="4399" y="2830"/>
                <a:ext cx="7"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79914" name="Object 185"/>
              <p:cNvGraphicFramePr>
                <a:graphicFrameLocks noChangeAspect="1"/>
              </p:cNvGraphicFramePr>
              <p:nvPr/>
            </p:nvGraphicFramePr>
            <p:xfrm>
              <a:off x="4276" y="3390"/>
              <a:ext cx="282" cy="205"/>
            </p:xfrm>
            <a:graphic>
              <a:graphicData uri="http://schemas.openxmlformats.org/presentationml/2006/ole">
                <mc:AlternateContent xmlns:mc="http://schemas.openxmlformats.org/markup-compatibility/2006">
                  <mc:Choice xmlns:v="urn:schemas-microsoft-com:vml" Requires="v">
                    <p:oleObj spid="_x0000_s80244" name="Clip" r:id="rId8" imgW="1307263" imgH="1084139" progId="">
                      <p:embed/>
                    </p:oleObj>
                  </mc:Choice>
                  <mc:Fallback>
                    <p:oleObj name="Clip" r:id="rId8" imgW="1307263" imgH="1084139" progId="">
                      <p:embed/>
                      <p:pic>
                        <p:nvPicPr>
                          <p:cNvPr id="0" name="Object 1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6" y="3390"/>
                            <a:ext cx="282"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915" name="Rectangle 165"/>
              <p:cNvSpPr>
                <a:spLocks noChangeArrowheads="1"/>
              </p:cNvSpPr>
              <p:nvPr/>
            </p:nvSpPr>
            <p:spPr bwMode="auto">
              <a:xfrm rot="-5400000">
                <a:off x="4211" y="3443"/>
                <a:ext cx="70" cy="111"/>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9916" name="Text Box 166"/>
              <p:cNvSpPr txBox="1">
                <a:spLocks noChangeArrowheads="1"/>
              </p:cNvSpPr>
              <p:nvPr/>
            </p:nvSpPr>
            <p:spPr bwMode="auto">
              <a:xfrm>
                <a:off x="4150" y="3661"/>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222.222.222.221</a:t>
                </a:r>
              </a:p>
            </p:txBody>
          </p:sp>
          <p:sp>
            <p:nvSpPr>
              <p:cNvPr id="79917" name="Text Box 167"/>
              <p:cNvSpPr txBox="1">
                <a:spLocks noChangeArrowheads="1"/>
              </p:cNvSpPr>
              <p:nvPr/>
            </p:nvSpPr>
            <p:spPr bwMode="auto">
              <a:xfrm>
                <a:off x="4152" y="3771"/>
                <a:ext cx="9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88-B2-2F-54-1A-0F</a:t>
                </a:r>
              </a:p>
            </p:txBody>
          </p:sp>
          <p:sp>
            <p:nvSpPr>
              <p:cNvPr id="79918" name="Line 168"/>
              <p:cNvSpPr>
                <a:spLocks noChangeShapeType="1"/>
              </p:cNvSpPr>
              <p:nvPr/>
            </p:nvSpPr>
            <p:spPr bwMode="auto">
              <a:xfrm flipH="1" flipV="1">
                <a:off x="4024" y="3347"/>
                <a:ext cx="160" cy="1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9919" name="Line 169"/>
              <p:cNvSpPr>
                <a:spLocks noChangeShapeType="1"/>
              </p:cNvSpPr>
              <p:nvPr/>
            </p:nvSpPr>
            <p:spPr bwMode="auto">
              <a:xfrm flipH="1">
                <a:off x="4235" y="3562"/>
                <a:ext cx="3" cy="12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79920" name="Freeform 170"/>
              <p:cNvSpPr>
                <a:spLocks/>
              </p:cNvSpPr>
              <p:nvPr/>
            </p:nvSpPr>
            <p:spPr bwMode="auto">
              <a:xfrm>
                <a:off x="3602" y="2797"/>
                <a:ext cx="482" cy="681"/>
              </a:xfrm>
              <a:custGeom>
                <a:avLst/>
                <a:gdLst>
                  <a:gd name="T0" fmla="*/ 0 w 1005"/>
                  <a:gd name="T1" fmla="*/ 1 h 996"/>
                  <a:gd name="T2" fmla="*/ 0 w 1005"/>
                  <a:gd name="T3" fmla="*/ 1 h 996"/>
                  <a:gd name="T4" fmla="*/ 0 w 1005"/>
                  <a:gd name="T5" fmla="*/ 1 h 996"/>
                  <a:gd name="T6" fmla="*/ 0 w 1005"/>
                  <a:gd name="T7" fmla="*/ 1 h 996"/>
                  <a:gd name="T8" fmla="*/ 0 w 1005"/>
                  <a:gd name="T9" fmla="*/ 1 h 996"/>
                  <a:gd name="T10" fmla="*/ 0 w 1005"/>
                  <a:gd name="T11" fmla="*/ 1 h 996"/>
                  <a:gd name="T12" fmla="*/ 0 w 1005"/>
                  <a:gd name="T13" fmla="*/ 1 h 996"/>
                  <a:gd name="T14" fmla="*/ 0 w 1005"/>
                  <a:gd name="T15" fmla="*/ 1 h 996"/>
                  <a:gd name="T16" fmla="*/ 0 w 1005"/>
                  <a:gd name="T17" fmla="*/ 1 h 996"/>
                  <a:gd name="T18" fmla="*/ 0 w 1005"/>
                  <a:gd name="T19" fmla="*/ 1 h 996"/>
                  <a:gd name="T20" fmla="*/ 0 w 1005"/>
                  <a:gd name="T21" fmla="*/ 1 h 996"/>
                  <a:gd name="T22" fmla="*/ 0 w 1005"/>
                  <a:gd name="T23" fmla="*/ 1 h 996"/>
                  <a:gd name="T24" fmla="*/ 0 w 1005"/>
                  <a:gd name="T25" fmla="*/ 1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5"/>
                  <a:gd name="T40" fmla="*/ 0 h 996"/>
                  <a:gd name="T41" fmla="*/ 1005 w 1005"/>
                  <a:gd name="T42" fmla="*/ 996 h 9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a:solidFill>
                  <a:schemeClr val="tx1"/>
                </a:solidFill>
                <a:round/>
                <a:headEnd/>
                <a:tailEnd/>
              </a:ln>
            </p:spPr>
            <p:txBody>
              <a:bodyPr wrap="none"/>
              <a:lstStyle/>
              <a:p>
                <a:endParaRPr lang="en-US"/>
              </a:p>
            </p:txBody>
          </p:sp>
          <p:sp>
            <p:nvSpPr>
              <p:cNvPr id="79921" name="Text Box 171"/>
              <p:cNvSpPr txBox="1">
                <a:spLocks noChangeArrowheads="1"/>
              </p:cNvSpPr>
              <p:nvPr/>
            </p:nvSpPr>
            <p:spPr bwMode="auto">
              <a:xfrm>
                <a:off x="4927" y="256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solidFill>
                      <a:srgbClr val="FF0000"/>
                    </a:solidFill>
                  </a:rPr>
                  <a:t>B</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712847"/>
                                        </p:tgtEl>
                                        <p:attrNameLst>
                                          <p:attrName>style.visibility</p:attrName>
                                        </p:attrNameLst>
                                      </p:cBhvr>
                                      <p:to>
                                        <p:strVal val="visible"/>
                                      </p:to>
                                    </p:set>
                                  </p:childTnLst>
                                </p:cTn>
                              </p:par>
                              <p:par>
                                <p:cTn id="14" presetID="9"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12857"/>
                                        </p:tgtEl>
                                        <p:attrNameLst>
                                          <p:attrName>style.visibility</p:attrName>
                                        </p:attrNameLst>
                                      </p:cBhvr>
                                      <p:to>
                                        <p:strVal val="visible"/>
                                      </p:to>
                                    </p:set>
                                    <p:animEffect transition="in" filter="wipe(up)">
                                      <p:cBhvr>
                                        <p:cTn id="21" dur="1000"/>
                                        <p:tgtEl>
                                          <p:spTgt spid="712857"/>
                                        </p:tgtEl>
                                      </p:cBhvr>
                                    </p:animEffec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712848"/>
                                        </p:tgtEl>
                                        <p:attrNameLst>
                                          <p:attrName>style.visibility</p:attrName>
                                        </p:attrNameLst>
                                      </p:cBhvr>
                                      <p:to>
                                        <p:strVal val="visible"/>
                                      </p:to>
                                    </p:set>
                                  </p:childTnLst>
                                </p:cTn>
                              </p:par>
                              <p:par>
                                <p:cTn id="25" presetID="9" presetClass="exit" presetSubtype="0" fill="hold" nodeType="withEffect">
                                  <p:stCondLst>
                                    <p:cond delay="0"/>
                                  </p:stCondLst>
                                  <p:childTnLst>
                                    <p:animEffect transition="out" filter="dissolv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857" grpId="0" animBg="1"/>
      <p:bldP spid="712847" grpId="0"/>
      <p:bldP spid="71284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title"/>
          </p:nvPr>
        </p:nvSpPr>
        <p:spPr>
          <a:xfrm>
            <a:off x="533400" y="0"/>
            <a:ext cx="8001000" cy="1143000"/>
          </a:xfrm>
        </p:spPr>
        <p:txBody>
          <a:bodyPr/>
          <a:lstStyle/>
          <a:p>
            <a:r>
              <a:rPr lang="en-US" b="1" dirty="0" smtClean="0"/>
              <a:t>Addressing: routing to another LAN</a:t>
            </a:r>
          </a:p>
        </p:txBody>
      </p:sp>
      <p:sp>
        <p:nvSpPr>
          <p:cNvPr id="80899" name="Text Box 4"/>
          <p:cNvSpPr txBox="1">
            <a:spLocks noChangeArrowheads="1"/>
          </p:cNvSpPr>
          <p:nvPr/>
        </p:nvSpPr>
        <p:spPr bwMode="auto">
          <a:xfrm>
            <a:off x="4224338" y="4381500"/>
            <a:ext cx="376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spcBef>
                <a:spcPct val="50000"/>
              </a:spcBef>
            </a:pPr>
            <a:r>
              <a:rPr lang="en-US">
                <a:solidFill>
                  <a:srgbClr val="FF0000"/>
                </a:solidFill>
              </a:rPr>
              <a:t>R</a:t>
            </a:r>
            <a:endParaRPr lang="en-US"/>
          </a:p>
        </p:txBody>
      </p:sp>
      <p:grpSp>
        <p:nvGrpSpPr>
          <p:cNvPr id="80900" name="Group 5"/>
          <p:cNvGrpSpPr>
            <a:grpSpLocks/>
          </p:cNvGrpSpPr>
          <p:nvPr/>
        </p:nvGrpSpPr>
        <p:grpSpPr bwMode="auto">
          <a:xfrm>
            <a:off x="3951288" y="4757738"/>
            <a:ext cx="922337" cy="344487"/>
            <a:chOff x="3600" y="219"/>
            <a:chExt cx="360" cy="175"/>
          </a:xfrm>
        </p:grpSpPr>
        <p:sp>
          <p:nvSpPr>
            <p:cNvPr id="80978" name="Oval 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pPr algn="ctr"/>
              <a:endParaRPr lang="en-US"/>
            </a:p>
          </p:txBody>
        </p:sp>
        <p:sp>
          <p:nvSpPr>
            <p:cNvPr id="80979" name="Line 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80" name="Line 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81" name="Rectangle 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80982" name="Oval 1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lgn="ctr"/>
              <a:endParaRPr lang="en-US"/>
            </a:p>
          </p:txBody>
        </p:sp>
        <p:grpSp>
          <p:nvGrpSpPr>
            <p:cNvPr id="80983" name="Group 11"/>
            <p:cNvGrpSpPr>
              <a:grpSpLocks/>
            </p:cNvGrpSpPr>
            <p:nvPr/>
          </p:nvGrpSpPr>
          <p:grpSpPr bwMode="auto">
            <a:xfrm>
              <a:off x="3686" y="244"/>
              <a:ext cx="177" cy="66"/>
              <a:chOff x="2848" y="848"/>
              <a:chExt cx="140" cy="98"/>
            </a:xfrm>
          </p:grpSpPr>
          <p:sp>
            <p:nvSpPr>
              <p:cNvPr id="80988"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89"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90"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0984" name="Group 15"/>
            <p:cNvGrpSpPr>
              <a:grpSpLocks/>
            </p:cNvGrpSpPr>
            <p:nvPr/>
          </p:nvGrpSpPr>
          <p:grpSpPr bwMode="auto">
            <a:xfrm flipV="1">
              <a:off x="3686" y="243"/>
              <a:ext cx="177" cy="66"/>
              <a:chOff x="2848" y="848"/>
              <a:chExt cx="140" cy="98"/>
            </a:xfrm>
          </p:grpSpPr>
          <p:sp>
            <p:nvSpPr>
              <p:cNvPr id="80985"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86"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87"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80901" name="Rectangle 19"/>
          <p:cNvSpPr>
            <a:spLocks noChangeArrowheads="1"/>
          </p:cNvSpPr>
          <p:nvPr/>
        </p:nvSpPr>
        <p:spPr bwMode="auto">
          <a:xfrm rot="-5400000">
            <a:off x="4904581" y="4839495"/>
            <a:ext cx="111125" cy="176212"/>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0902" name="Rectangle 20"/>
          <p:cNvSpPr>
            <a:spLocks noChangeArrowheads="1"/>
          </p:cNvSpPr>
          <p:nvPr/>
        </p:nvSpPr>
        <p:spPr bwMode="auto">
          <a:xfrm rot="-5400000">
            <a:off x="3804444" y="4852194"/>
            <a:ext cx="111125" cy="17621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0903" name="Text Box 21"/>
          <p:cNvSpPr txBox="1">
            <a:spLocks noChangeArrowheads="1"/>
          </p:cNvSpPr>
          <p:nvPr/>
        </p:nvSpPr>
        <p:spPr bwMode="auto">
          <a:xfrm>
            <a:off x="3868738" y="5378450"/>
            <a:ext cx="1543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1A-23-F9-CD-06-9B</a:t>
            </a:r>
          </a:p>
        </p:txBody>
      </p:sp>
      <p:sp>
        <p:nvSpPr>
          <p:cNvPr id="80904" name="Text Box 22"/>
          <p:cNvSpPr txBox="1">
            <a:spLocks noChangeArrowheads="1"/>
          </p:cNvSpPr>
          <p:nvPr/>
        </p:nvSpPr>
        <p:spPr bwMode="auto">
          <a:xfrm>
            <a:off x="4016375" y="5205413"/>
            <a:ext cx="13223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222.222.222.220</a:t>
            </a:r>
          </a:p>
        </p:txBody>
      </p:sp>
      <p:grpSp>
        <p:nvGrpSpPr>
          <p:cNvPr id="80905" name="Group 23"/>
          <p:cNvGrpSpPr>
            <a:grpSpLocks/>
          </p:cNvGrpSpPr>
          <p:nvPr/>
        </p:nvGrpSpPr>
        <p:grpSpPr bwMode="auto">
          <a:xfrm>
            <a:off x="3044825" y="5794375"/>
            <a:ext cx="1541463" cy="449263"/>
            <a:chOff x="1934" y="2405"/>
            <a:chExt cx="971" cy="283"/>
          </a:xfrm>
        </p:grpSpPr>
        <p:sp>
          <p:nvSpPr>
            <p:cNvPr id="80976" name="Text Box 24"/>
            <p:cNvSpPr txBox="1">
              <a:spLocks noChangeArrowheads="1"/>
            </p:cNvSpPr>
            <p:nvPr/>
          </p:nvSpPr>
          <p:spPr bwMode="auto">
            <a:xfrm>
              <a:off x="1934" y="2405"/>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111.111.111.110</a:t>
              </a:r>
            </a:p>
          </p:txBody>
        </p:sp>
        <p:sp>
          <p:nvSpPr>
            <p:cNvPr id="80977" name="Text Box 25"/>
            <p:cNvSpPr txBox="1">
              <a:spLocks noChangeArrowheads="1"/>
            </p:cNvSpPr>
            <p:nvPr/>
          </p:nvSpPr>
          <p:spPr bwMode="auto">
            <a:xfrm>
              <a:off x="1938" y="2515"/>
              <a:ext cx="9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E6-E9-00-17-BB-4B</a:t>
              </a:r>
            </a:p>
          </p:txBody>
        </p:sp>
      </p:grpSp>
      <p:sp>
        <p:nvSpPr>
          <p:cNvPr id="80906" name="Text Box 26"/>
          <p:cNvSpPr txBox="1">
            <a:spLocks noChangeArrowheads="1"/>
          </p:cNvSpPr>
          <p:nvPr/>
        </p:nvSpPr>
        <p:spPr bwMode="auto">
          <a:xfrm>
            <a:off x="952500" y="6037263"/>
            <a:ext cx="16271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CC-49-DE-D0-AB-7D</a:t>
            </a:r>
          </a:p>
        </p:txBody>
      </p:sp>
      <p:sp>
        <p:nvSpPr>
          <p:cNvPr id="80907" name="Text Box 27"/>
          <p:cNvSpPr txBox="1">
            <a:spLocks noChangeArrowheads="1"/>
          </p:cNvSpPr>
          <p:nvPr/>
        </p:nvSpPr>
        <p:spPr bwMode="auto">
          <a:xfrm>
            <a:off x="942975" y="5854700"/>
            <a:ext cx="1322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111.111.111.112</a:t>
            </a:r>
          </a:p>
        </p:txBody>
      </p:sp>
      <p:graphicFrame>
        <p:nvGraphicFramePr>
          <p:cNvPr id="80908" name="Object 182"/>
          <p:cNvGraphicFramePr>
            <a:graphicFrameLocks noChangeAspect="1"/>
          </p:cNvGraphicFramePr>
          <p:nvPr/>
        </p:nvGraphicFramePr>
        <p:xfrm>
          <a:off x="1595438" y="5494338"/>
          <a:ext cx="449262" cy="325437"/>
        </p:xfrm>
        <a:graphic>
          <a:graphicData uri="http://schemas.openxmlformats.org/presentationml/2006/ole">
            <mc:AlternateContent xmlns:mc="http://schemas.openxmlformats.org/markup-compatibility/2006">
              <mc:Choice xmlns:v="urn:schemas-microsoft-com:vml" Requires="v">
                <p:oleObj spid="_x0000_s81267" name="Clip" r:id="rId4" imgW="1307263" imgH="1084139" progId="">
                  <p:embed/>
                </p:oleObj>
              </mc:Choice>
              <mc:Fallback>
                <p:oleObj name="Clip" r:id="rId4" imgW="1307263" imgH="1084139" progId="">
                  <p:embed/>
                  <p:pic>
                    <p:nvPicPr>
                      <p:cNvPr id="0" name="Object 1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5438" y="5494338"/>
                        <a:ext cx="449262"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9" name="Rectangle 29"/>
          <p:cNvSpPr>
            <a:spLocks noChangeArrowheads="1"/>
          </p:cNvSpPr>
          <p:nvPr/>
        </p:nvSpPr>
        <p:spPr bwMode="auto">
          <a:xfrm rot="-5400000">
            <a:off x="2046287" y="5549901"/>
            <a:ext cx="112713" cy="176212"/>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0910" name="Text Box 30"/>
          <p:cNvSpPr txBox="1">
            <a:spLocks noChangeArrowheads="1"/>
          </p:cNvSpPr>
          <p:nvPr/>
        </p:nvSpPr>
        <p:spPr bwMode="auto">
          <a:xfrm>
            <a:off x="709613" y="4741863"/>
            <a:ext cx="13223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111.111.111.111</a:t>
            </a:r>
          </a:p>
        </p:txBody>
      </p:sp>
      <p:graphicFrame>
        <p:nvGraphicFramePr>
          <p:cNvPr id="80911" name="Object 183"/>
          <p:cNvGraphicFramePr>
            <a:graphicFrameLocks noChangeAspect="1"/>
          </p:cNvGraphicFramePr>
          <p:nvPr/>
        </p:nvGraphicFramePr>
        <p:xfrm>
          <a:off x="1076325" y="4162425"/>
          <a:ext cx="844550" cy="612775"/>
        </p:xfrm>
        <a:graphic>
          <a:graphicData uri="http://schemas.openxmlformats.org/presentationml/2006/ole">
            <mc:AlternateContent xmlns:mc="http://schemas.openxmlformats.org/markup-compatibility/2006">
              <mc:Choice xmlns:v="urn:schemas-microsoft-com:vml" Requires="v">
                <p:oleObj spid="_x0000_s81268" name="Clip" r:id="rId6" imgW="1307263" imgH="1084139" progId="">
                  <p:embed/>
                </p:oleObj>
              </mc:Choice>
              <mc:Fallback>
                <p:oleObj name="Clip" r:id="rId6" imgW="1307263" imgH="1084139" progId="">
                  <p:embed/>
                  <p:pic>
                    <p:nvPicPr>
                      <p:cNvPr id="0" name="Object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6325" y="4162425"/>
                        <a:ext cx="84455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12" name="Rectangle 32"/>
          <p:cNvSpPr>
            <a:spLocks noChangeArrowheads="1"/>
          </p:cNvSpPr>
          <p:nvPr/>
        </p:nvSpPr>
        <p:spPr bwMode="auto">
          <a:xfrm rot="-5400000">
            <a:off x="1916907" y="4321969"/>
            <a:ext cx="112712" cy="1778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0913" name="Text Box 33"/>
          <p:cNvSpPr txBox="1">
            <a:spLocks noChangeArrowheads="1"/>
          </p:cNvSpPr>
          <p:nvPr/>
        </p:nvSpPr>
        <p:spPr bwMode="auto">
          <a:xfrm>
            <a:off x="730250" y="4927600"/>
            <a:ext cx="1509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74-29-9C-E8-FF-55</a:t>
            </a:r>
          </a:p>
        </p:txBody>
      </p:sp>
      <p:sp>
        <p:nvSpPr>
          <p:cNvPr id="80914" name="Freeform 39"/>
          <p:cNvSpPr>
            <a:spLocks/>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5"/>
              <a:gd name="T40" fmla="*/ 0 h 996"/>
              <a:gd name="T41" fmla="*/ 1005 w 1005"/>
              <a:gd name="T42" fmla="*/ 996 h 9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a:solidFill>
              <a:schemeClr val="tx1"/>
            </a:solidFill>
            <a:round/>
            <a:headEnd/>
            <a:tailEnd/>
          </a:ln>
        </p:spPr>
        <p:txBody>
          <a:bodyPr wrap="none"/>
          <a:lstStyle/>
          <a:p>
            <a:endParaRPr lang="en-US"/>
          </a:p>
        </p:txBody>
      </p:sp>
      <p:sp>
        <p:nvSpPr>
          <p:cNvPr id="80915" name="Line 40"/>
          <p:cNvSpPr>
            <a:spLocks noChangeShapeType="1"/>
          </p:cNvSpPr>
          <p:nvPr/>
        </p:nvSpPr>
        <p:spPr bwMode="auto">
          <a:xfrm>
            <a:off x="2062163" y="4416425"/>
            <a:ext cx="43815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0916" name="Line 41"/>
          <p:cNvSpPr>
            <a:spLocks noChangeShapeType="1"/>
          </p:cNvSpPr>
          <p:nvPr/>
        </p:nvSpPr>
        <p:spPr bwMode="auto">
          <a:xfrm flipV="1">
            <a:off x="2185988" y="5360988"/>
            <a:ext cx="231775" cy="255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0917" name="Line 42"/>
          <p:cNvSpPr>
            <a:spLocks noChangeShapeType="1"/>
          </p:cNvSpPr>
          <p:nvPr/>
        </p:nvSpPr>
        <p:spPr bwMode="auto">
          <a:xfrm>
            <a:off x="3184525" y="4954588"/>
            <a:ext cx="584200"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0918" name="Line 44"/>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0919" name="Line 45"/>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0920" name="Line 46"/>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0921" name="Line 47"/>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0922" name="Text Box 58"/>
          <p:cNvSpPr txBox="1">
            <a:spLocks noChangeArrowheads="1"/>
          </p:cNvSpPr>
          <p:nvPr/>
        </p:nvSpPr>
        <p:spPr bwMode="auto">
          <a:xfrm>
            <a:off x="719138" y="4156075"/>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solidFill>
                  <a:srgbClr val="FF0000"/>
                </a:solidFill>
              </a:rPr>
              <a:t>A</a:t>
            </a:r>
          </a:p>
        </p:txBody>
      </p:sp>
      <p:grpSp>
        <p:nvGrpSpPr>
          <p:cNvPr id="6" name="Group 59"/>
          <p:cNvGrpSpPr>
            <a:grpSpLocks/>
          </p:cNvGrpSpPr>
          <p:nvPr/>
        </p:nvGrpSpPr>
        <p:grpSpPr bwMode="auto">
          <a:xfrm>
            <a:off x="534988" y="2686050"/>
            <a:ext cx="976312" cy="1460500"/>
            <a:chOff x="337" y="1692"/>
            <a:chExt cx="615" cy="920"/>
          </a:xfrm>
        </p:grpSpPr>
        <p:sp>
          <p:nvSpPr>
            <p:cNvPr id="80969" name="Freeform 60"/>
            <p:cNvSpPr>
              <a:spLocks/>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
          <p:nvSpPr>
            <p:cNvPr id="80970" name="Rectangle 61"/>
            <p:cNvSpPr>
              <a:spLocks noChangeArrowheads="1"/>
            </p:cNvSpPr>
            <p:nvPr/>
          </p:nvSpPr>
          <p:spPr bwMode="auto">
            <a:xfrm>
              <a:off x="344" y="1711"/>
              <a:ext cx="493" cy="790"/>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80971" name="Text Box 62"/>
            <p:cNvSpPr txBox="1">
              <a:spLocks noChangeArrowheads="1"/>
            </p:cNvSpPr>
            <p:nvPr/>
          </p:nvSpPr>
          <p:spPr bwMode="auto">
            <a:xfrm>
              <a:off x="413" y="1692"/>
              <a:ext cx="336"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endParaRPr lang="en-US" sz="1600">
                <a:latin typeface="Arial" charset="0"/>
              </a:endParaRPr>
            </a:p>
            <a:p>
              <a:pPr algn="ctr" eaLnBrk="1" hangingPunct="1"/>
              <a:endParaRPr lang="en-US" sz="1600">
                <a:latin typeface="Arial" charset="0"/>
              </a:endParaRPr>
            </a:p>
            <a:p>
              <a:pPr algn="ctr" eaLnBrk="1" hangingPunct="1"/>
              <a:r>
                <a:rPr lang="en-US" sz="1600">
                  <a:latin typeface="Arial" charset="0"/>
                </a:rPr>
                <a:t>IP</a:t>
              </a:r>
            </a:p>
            <a:p>
              <a:pPr algn="ctr" eaLnBrk="1" hangingPunct="1"/>
              <a:r>
                <a:rPr lang="en-US" sz="1600">
                  <a:latin typeface="Arial" charset="0"/>
                </a:rPr>
                <a:t>Eth</a:t>
              </a:r>
            </a:p>
            <a:p>
              <a:pPr algn="ctr" eaLnBrk="1" hangingPunct="1"/>
              <a:r>
                <a:rPr lang="en-US" sz="1600">
                  <a:latin typeface="Arial" charset="0"/>
                </a:rPr>
                <a:t>Phy</a:t>
              </a:r>
            </a:p>
          </p:txBody>
        </p:sp>
        <p:sp>
          <p:nvSpPr>
            <p:cNvPr id="80972" name="Line 63"/>
            <p:cNvSpPr>
              <a:spLocks noChangeShapeType="1"/>
            </p:cNvSpPr>
            <p:nvPr/>
          </p:nvSpPr>
          <p:spPr bwMode="auto">
            <a:xfrm>
              <a:off x="346" y="186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0973" name="Line 64"/>
            <p:cNvSpPr>
              <a:spLocks noChangeShapeType="1"/>
            </p:cNvSpPr>
            <p:nvPr/>
          </p:nvSpPr>
          <p:spPr bwMode="auto">
            <a:xfrm>
              <a:off x="343" y="202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0974" name="Line 65"/>
            <p:cNvSpPr>
              <a:spLocks noChangeShapeType="1"/>
            </p:cNvSpPr>
            <p:nvPr/>
          </p:nvSpPr>
          <p:spPr bwMode="auto">
            <a:xfrm>
              <a:off x="340" y="2186"/>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0975" name="Line 66"/>
            <p:cNvSpPr>
              <a:spLocks noChangeShapeType="1"/>
            </p:cNvSpPr>
            <p:nvPr/>
          </p:nvSpPr>
          <p:spPr bwMode="auto">
            <a:xfrm>
              <a:off x="337" y="2345"/>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80924" name="Rectangle 76"/>
          <p:cNvSpPr>
            <a:spLocks noChangeArrowheads="1"/>
          </p:cNvSpPr>
          <p:nvPr/>
        </p:nvSpPr>
        <p:spPr bwMode="auto">
          <a:xfrm>
            <a:off x="706438" y="1084263"/>
            <a:ext cx="77724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0099"/>
              </a:buClr>
              <a:buSzPct val="75000"/>
              <a:buFont typeface="Wingdings" pitchFamily="2" charset="2"/>
              <a:buChar char="v"/>
            </a:pPr>
            <a:r>
              <a:rPr lang="en-US" sz="2000"/>
              <a:t>frame sent from A to R</a:t>
            </a:r>
          </a:p>
        </p:txBody>
      </p:sp>
      <p:grpSp>
        <p:nvGrpSpPr>
          <p:cNvPr id="7" name="Group 67"/>
          <p:cNvGrpSpPr>
            <a:grpSpLocks/>
          </p:cNvGrpSpPr>
          <p:nvPr/>
        </p:nvGrpSpPr>
        <p:grpSpPr bwMode="auto">
          <a:xfrm>
            <a:off x="1893888" y="2643188"/>
            <a:ext cx="2011362" cy="760412"/>
            <a:chOff x="1197" y="1665"/>
            <a:chExt cx="1267" cy="479"/>
          </a:xfrm>
        </p:grpSpPr>
        <p:grpSp>
          <p:nvGrpSpPr>
            <p:cNvPr id="80964" name="Group 68"/>
            <p:cNvGrpSpPr>
              <a:grpSpLocks/>
            </p:cNvGrpSpPr>
            <p:nvPr/>
          </p:nvGrpSpPr>
          <p:grpSpPr bwMode="auto">
            <a:xfrm>
              <a:off x="1231" y="1990"/>
              <a:ext cx="691" cy="154"/>
              <a:chOff x="1231" y="1990"/>
              <a:chExt cx="691" cy="154"/>
            </a:xfrm>
          </p:grpSpPr>
          <p:sp>
            <p:nvSpPr>
              <p:cNvPr id="80966" name="Rectangle 69"/>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0967" name="Line 70"/>
              <p:cNvSpPr>
                <a:spLocks noChangeShapeType="1"/>
              </p:cNvSpPr>
              <p:nvPr/>
            </p:nvSpPr>
            <p:spPr bwMode="auto">
              <a:xfrm>
                <a:off x="1337" y="1990"/>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0968" name="Line 71"/>
              <p:cNvSpPr>
                <a:spLocks noChangeShapeType="1"/>
              </p:cNvSpPr>
              <p:nvPr/>
            </p:nvSpPr>
            <p:spPr bwMode="auto">
              <a:xfrm>
                <a:off x="1427" y="1992"/>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80965" name="Text Box 72"/>
            <p:cNvSpPr txBox="1">
              <a:spLocks noChangeArrowheads="1"/>
            </p:cNvSpPr>
            <p:nvPr/>
          </p:nvSpPr>
          <p:spPr bwMode="auto">
            <a:xfrm>
              <a:off x="1197" y="1665"/>
              <a:ext cx="1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IP src: 111.111.111.111</a:t>
              </a:r>
            </a:p>
            <a:p>
              <a:pPr algn="ctr" eaLnBrk="1" hangingPunct="1"/>
              <a:r>
                <a:rPr lang="en-US" sz="1200">
                  <a:latin typeface="Arial" charset="0"/>
                </a:rPr>
                <a:t>   IP dest: 222.222.222.222</a:t>
              </a:r>
            </a:p>
          </p:txBody>
        </p:sp>
      </p:grpSp>
      <p:grpSp>
        <p:nvGrpSpPr>
          <p:cNvPr id="9" name="Group 78"/>
          <p:cNvGrpSpPr>
            <a:grpSpLocks/>
          </p:cNvGrpSpPr>
          <p:nvPr/>
        </p:nvGrpSpPr>
        <p:grpSpPr bwMode="auto">
          <a:xfrm>
            <a:off x="1477963" y="2244725"/>
            <a:ext cx="2417762" cy="1519238"/>
            <a:chOff x="931" y="1414"/>
            <a:chExt cx="1523" cy="957"/>
          </a:xfrm>
        </p:grpSpPr>
        <p:sp>
          <p:nvSpPr>
            <p:cNvPr id="80952" name="Text Box 79"/>
            <p:cNvSpPr txBox="1">
              <a:spLocks noChangeArrowheads="1"/>
            </p:cNvSpPr>
            <p:nvPr/>
          </p:nvSpPr>
          <p:spPr bwMode="auto">
            <a:xfrm>
              <a:off x="931" y="1414"/>
              <a:ext cx="15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MAC src: 74-29-9C-E8-FF-55</a:t>
              </a:r>
            </a:p>
            <a:p>
              <a:pPr algn="ctr" eaLnBrk="1" hangingPunct="1"/>
              <a:r>
                <a:rPr lang="en-US" sz="1200">
                  <a:latin typeface="Arial" charset="0"/>
                </a:rPr>
                <a:t>   MAC dest: E6-E9-00-17-BB-4B</a:t>
              </a:r>
            </a:p>
          </p:txBody>
        </p:sp>
        <p:grpSp>
          <p:nvGrpSpPr>
            <p:cNvPr id="80953" name="Group 80"/>
            <p:cNvGrpSpPr>
              <a:grpSpLocks/>
            </p:cNvGrpSpPr>
            <p:nvPr/>
          </p:nvGrpSpPr>
          <p:grpSpPr bwMode="auto">
            <a:xfrm>
              <a:off x="981" y="2182"/>
              <a:ext cx="1049" cy="189"/>
              <a:chOff x="2829" y="2040"/>
              <a:chExt cx="1049" cy="189"/>
            </a:xfrm>
          </p:grpSpPr>
          <p:sp>
            <p:nvSpPr>
              <p:cNvPr id="80958" name="Rectangle 81"/>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p:spPr>
            <p:txBody>
              <a:bodyPr wrap="none" anchor="ctr"/>
              <a:lstStyle/>
              <a:p>
                <a:pPr algn="ctr"/>
                <a:endParaRPr lang="en-US"/>
              </a:p>
            </p:txBody>
          </p:sp>
          <p:sp>
            <p:nvSpPr>
              <p:cNvPr id="80959" name="Rectangle 82"/>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0960" name="Line 83"/>
              <p:cNvSpPr>
                <a:spLocks noChangeShapeType="1"/>
              </p:cNvSpPr>
              <p:nvPr/>
            </p:nvSpPr>
            <p:spPr bwMode="auto">
              <a:xfrm>
                <a:off x="3180" y="2063"/>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0961" name="Line 84"/>
              <p:cNvSpPr>
                <a:spLocks noChangeShapeType="1"/>
              </p:cNvSpPr>
              <p:nvPr/>
            </p:nvSpPr>
            <p:spPr bwMode="auto">
              <a:xfrm>
                <a:off x="3276" y="2063"/>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0962" name="Line 85"/>
              <p:cNvSpPr>
                <a:spLocks noChangeShapeType="1"/>
              </p:cNvSpPr>
              <p:nvPr/>
            </p:nvSpPr>
            <p:spPr bwMode="auto">
              <a:xfrm>
                <a:off x="2910" y="2040"/>
                <a:ext cx="0" cy="18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0963" name="Line 86"/>
              <p:cNvSpPr>
                <a:spLocks noChangeShapeType="1"/>
              </p:cNvSpPr>
              <p:nvPr/>
            </p:nvSpPr>
            <p:spPr bwMode="auto">
              <a:xfrm>
                <a:off x="3006" y="2040"/>
                <a:ext cx="0" cy="18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80954" name="Line 87"/>
            <p:cNvSpPr>
              <a:spLocks noChangeShapeType="1"/>
            </p:cNvSpPr>
            <p:nvPr/>
          </p:nvSpPr>
          <p:spPr bwMode="auto">
            <a:xfrm flipV="1">
              <a:off x="1018" y="1576"/>
              <a:ext cx="2" cy="70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0955" name="Line 88"/>
            <p:cNvSpPr>
              <a:spLocks noChangeShapeType="1"/>
            </p:cNvSpPr>
            <p:nvPr/>
          </p:nvSpPr>
          <p:spPr bwMode="auto">
            <a:xfrm flipV="1">
              <a:off x="1106" y="1680"/>
              <a:ext cx="0" cy="59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0956" name="Line 89"/>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0957" name="Line 90"/>
            <p:cNvSpPr>
              <a:spLocks noChangeShapeType="1"/>
            </p:cNvSpPr>
            <p:nvPr/>
          </p:nvSpPr>
          <p:spPr bwMode="auto">
            <a:xfrm>
              <a:off x="1368" y="1924"/>
              <a:ext cx="2" cy="3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80927" name="Group 100"/>
          <p:cNvGrpSpPr>
            <a:grpSpLocks/>
          </p:cNvGrpSpPr>
          <p:nvPr/>
        </p:nvGrpSpPr>
        <p:grpSpPr bwMode="auto">
          <a:xfrm>
            <a:off x="3952875" y="2767013"/>
            <a:ext cx="895350" cy="2038350"/>
            <a:chOff x="2823" y="1545"/>
            <a:chExt cx="564" cy="1284"/>
          </a:xfrm>
        </p:grpSpPr>
        <p:sp>
          <p:nvSpPr>
            <p:cNvPr id="80947" name="Freeform 93"/>
            <p:cNvSpPr>
              <a:spLocks/>
            </p:cNvSpPr>
            <p:nvPr/>
          </p:nvSpPr>
          <p:spPr bwMode="auto">
            <a:xfrm>
              <a:off x="2823" y="2265"/>
              <a:ext cx="564" cy="56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 name="T12" fmla="*/ 0 w 564"/>
                <a:gd name="T13" fmla="*/ 0 h 564"/>
                <a:gd name="T14" fmla="*/ 564 w 564"/>
                <a:gd name="T15" fmla="*/ 564 h 564"/>
              </a:gdLst>
              <a:ahLst/>
              <a:cxnLst>
                <a:cxn ang="T8">
                  <a:pos x="T0" y="T1"/>
                </a:cxn>
                <a:cxn ang="T9">
                  <a:pos x="T2" y="T3"/>
                </a:cxn>
                <a:cxn ang="T10">
                  <a:pos x="T4" y="T5"/>
                </a:cxn>
                <a:cxn ang="T11">
                  <a:pos x="T6" y="T7"/>
                </a:cxn>
              </a:cxnLst>
              <a:rect l="T12" t="T13" r="T14" b="T15"/>
              <a:pathLst>
                <a:path w="564" h="564">
                  <a:moveTo>
                    <a:pt x="564" y="0"/>
                  </a:moveTo>
                  <a:lnTo>
                    <a:pt x="287" y="564"/>
                  </a:lnTo>
                  <a:lnTo>
                    <a:pt x="0" y="0"/>
                  </a:lnTo>
                  <a:lnTo>
                    <a:pt x="564" y="0"/>
                  </a:lnTo>
                  <a:close/>
                </a:path>
              </a:pathLst>
            </a:custGeom>
            <a:gradFill rotWithShape="1">
              <a:gsLst>
                <a:gs pos="0">
                  <a:schemeClr val="bg1"/>
                </a:gs>
                <a:gs pos="100000">
                  <a:srgbClr val="FF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
          <p:nvSpPr>
            <p:cNvPr id="80948" name="Rectangle 94"/>
            <p:cNvSpPr>
              <a:spLocks noChangeArrowheads="1"/>
            </p:cNvSpPr>
            <p:nvPr/>
          </p:nvSpPr>
          <p:spPr bwMode="auto">
            <a:xfrm>
              <a:off x="2872" y="1877"/>
              <a:ext cx="493" cy="477"/>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80949" name="Text Box 95"/>
            <p:cNvSpPr txBox="1">
              <a:spLocks noChangeArrowheads="1"/>
            </p:cNvSpPr>
            <p:nvPr/>
          </p:nvSpPr>
          <p:spPr bwMode="auto">
            <a:xfrm>
              <a:off x="2941" y="1545"/>
              <a:ext cx="336"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endParaRPr lang="en-US" sz="1600">
                <a:latin typeface="Arial" charset="0"/>
              </a:endParaRPr>
            </a:p>
            <a:p>
              <a:pPr algn="ctr" eaLnBrk="1" hangingPunct="1"/>
              <a:endParaRPr lang="en-US" sz="1600">
                <a:latin typeface="Arial" charset="0"/>
              </a:endParaRPr>
            </a:p>
            <a:p>
              <a:pPr algn="ctr" eaLnBrk="1" hangingPunct="1"/>
              <a:r>
                <a:rPr lang="en-US" sz="1600">
                  <a:latin typeface="Arial" charset="0"/>
                </a:rPr>
                <a:t>IP</a:t>
              </a:r>
            </a:p>
            <a:p>
              <a:pPr algn="ctr" eaLnBrk="1" hangingPunct="1"/>
              <a:r>
                <a:rPr lang="en-US" sz="1600">
                  <a:latin typeface="Arial" charset="0"/>
                </a:rPr>
                <a:t>Eth</a:t>
              </a:r>
            </a:p>
            <a:p>
              <a:pPr algn="ctr" eaLnBrk="1" hangingPunct="1"/>
              <a:r>
                <a:rPr lang="en-US" sz="1600">
                  <a:latin typeface="Arial" charset="0"/>
                </a:rPr>
                <a:t>Phy</a:t>
              </a:r>
            </a:p>
          </p:txBody>
        </p:sp>
        <p:sp>
          <p:nvSpPr>
            <p:cNvPr id="80950" name="Line 98"/>
            <p:cNvSpPr>
              <a:spLocks noChangeShapeType="1"/>
            </p:cNvSpPr>
            <p:nvPr/>
          </p:nvSpPr>
          <p:spPr bwMode="auto">
            <a:xfrm>
              <a:off x="2868" y="203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0951" name="Line 99"/>
            <p:cNvSpPr>
              <a:spLocks noChangeShapeType="1"/>
            </p:cNvSpPr>
            <p:nvPr/>
          </p:nvSpPr>
          <p:spPr bwMode="auto">
            <a:xfrm>
              <a:off x="2865" y="219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714853" name="Rectangle 101"/>
          <p:cNvSpPr>
            <a:spLocks noChangeArrowheads="1"/>
          </p:cNvSpPr>
          <p:nvPr/>
        </p:nvSpPr>
        <p:spPr bwMode="auto">
          <a:xfrm>
            <a:off x="709613" y="1439863"/>
            <a:ext cx="77724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0099"/>
              </a:buClr>
              <a:buSzPct val="75000"/>
              <a:buFont typeface="Wingdings" pitchFamily="2" charset="2"/>
              <a:buChar char="v"/>
            </a:pPr>
            <a:r>
              <a:rPr lang="en-US" sz="2000"/>
              <a:t>frame received at R, datagram removed, passed up to IP</a:t>
            </a:r>
          </a:p>
        </p:txBody>
      </p:sp>
      <p:grpSp>
        <p:nvGrpSpPr>
          <p:cNvPr id="80929" name="Group 106"/>
          <p:cNvGrpSpPr>
            <a:grpSpLocks/>
          </p:cNvGrpSpPr>
          <p:nvPr/>
        </p:nvGrpSpPr>
        <p:grpSpPr bwMode="auto">
          <a:xfrm>
            <a:off x="5045075" y="4073525"/>
            <a:ext cx="3886200" cy="2187575"/>
            <a:chOff x="3178" y="2566"/>
            <a:chExt cx="2448" cy="1378"/>
          </a:xfrm>
        </p:grpSpPr>
        <p:sp>
          <p:nvSpPr>
            <p:cNvPr id="80930" name="Line 107"/>
            <p:cNvSpPr>
              <a:spLocks noChangeShapeType="1"/>
            </p:cNvSpPr>
            <p:nvPr/>
          </p:nvSpPr>
          <p:spPr bwMode="auto">
            <a:xfrm>
              <a:off x="3178" y="3100"/>
              <a:ext cx="7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80931" name="Group 108"/>
            <p:cNvGrpSpPr>
              <a:grpSpLocks/>
            </p:cNvGrpSpPr>
            <p:nvPr/>
          </p:nvGrpSpPr>
          <p:grpSpPr bwMode="auto">
            <a:xfrm>
              <a:off x="3908" y="2566"/>
              <a:ext cx="1718" cy="1378"/>
              <a:chOff x="3602" y="2566"/>
              <a:chExt cx="1718" cy="1378"/>
            </a:xfrm>
          </p:grpSpPr>
          <p:graphicFrame>
            <p:nvGraphicFramePr>
              <p:cNvPr id="80932" name="Object 184"/>
              <p:cNvGraphicFramePr>
                <a:graphicFrameLocks noChangeAspect="1"/>
              </p:cNvGraphicFramePr>
              <p:nvPr/>
            </p:nvGraphicFramePr>
            <p:xfrm>
              <a:off x="4424" y="2622"/>
              <a:ext cx="532" cy="386"/>
            </p:xfrm>
            <a:graphic>
              <a:graphicData uri="http://schemas.openxmlformats.org/presentationml/2006/ole">
                <mc:AlternateContent xmlns:mc="http://schemas.openxmlformats.org/markup-compatibility/2006">
                  <mc:Choice xmlns:v="urn:schemas-microsoft-com:vml" Requires="v">
                    <p:oleObj spid="_x0000_s81269" name="Clip" r:id="rId7" imgW="1307263" imgH="1084139" progId="">
                      <p:embed/>
                    </p:oleObj>
                  </mc:Choice>
                  <mc:Fallback>
                    <p:oleObj name="Clip" r:id="rId7" imgW="1307263" imgH="1084139" progId="">
                      <p:embed/>
                      <p:pic>
                        <p:nvPicPr>
                          <p:cNvPr id="0" name="Object 1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4" y="2622"/>
                            <a:ext cx="53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0933" name="Group 110"/>
              <p:cNvGrpSpPr>
                <a:grpSpLocks/>
              </p:cNvGrpSpPr>
              <p:nvPr/>
            </p:nvGrpSpPr>
            <p:grpSpPr bwMode="auto">
              <a:xfrm>
                <a:off x="4338" y="3052"/>
                <a:ext cx="982" cy="290"/>
                <a:chOff x="4351" y="2786"/>
                <a:chExt cx="982" cy="290"/>
              </a:xfrm>
            </p:grpSpPr>
            <p:sp>
              <p:nvSpPr>
                <p:cNvPr id="80945" name="Text Box 111"/>
                <p:cNvSpPr txBox="1">
                  <a:spLocks noChangeArrowheads="1"/>
                </p:cNvSpPr>
                <p:nvPr/>
              </p:nvSpPr>
              <p:spPr bwMode="auto">
                <a:xfrm>
                  <a:off x="4352" y="2786"/>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222.222.222.222</a:t>
                  </a:r>
                </a:p>
              </p:txBody>
            </p:sp>
            <p:sp>
              <p:nvSpPr>
                <p:cNvPr id="80946" name="Text Box 112"/>
                <p:cNvSpPr txBox="1">
                  <a:spLocks noChangeArrowheads="1"/>
                </p:cNvSpPr>
                <p:nvPr/>
              </p:nvSpPr>
              <p:spPr bwMode="auto">
                <a:xfrm>
                  <a:off x="4351" y="2904"/>
                  <a:ext cx="98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49-BD-D2-C7-56-2A</a:t>
                  </a:r>
                </a:p>
              </p:txBody>
            </p:sp>
          </p:grpSp>
          <p:sp>
            <p:nvSpPr>
              <p:cNvPr id="80934" name="Rectangle 113"/>
              <p:cNvSpPr>
                <a:spLocks noChangeArrowheads="1"/>
              </p:cNvSpPr>
              <p:nvPr/>
            </p:nvSpPr>
            <p:spPr bwMode="auto">
              <a:xfrm rot="-5400000">
                <a:off x="4386" y="2713"/>
                <a:ext cx="70" cy="111"/>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0935" name="Line 114"/>
              <p:cNvSpPr>
                <a:spLocks noChangeShapeType="1"/>
              </p:cNvSpPr>
              <p:nvPr/>
            </p:nvSpPr>
            <p:spPr bwMode="auto">
              <a:xfrm flipV="1">
                <a:off x="4068" y="2782"/>
                <a:ext cx="284"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0936" name="Line 115"/>
              <p:cNvSpPr>
                <a:spLocks noChangeShapeType="1"/>
              </p:cNvSpPr>
              <p:nvPr/>
            </p:nvSpPr>
            <p:spPr bwMode="auto">
              <a:xfrm flipH="1" flipV="1">
                <a:off x="4399" y="2830"/>
                <a:ext cx="7"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80937" name="Object 185"/>
              <p:cNvGraphicFramePr>
                <a:graphicFrameLocks noChangeAspect="1"/>
              </p:cNvGraphicFramePr>
              <p:nvPr/>
            </p:nvGraphicFramePr>
            <p:xfrm>
              <a:off x="4276" y="3390"/>
              <a:ext cx="282" cy="205"/>
            </p:xfrm>
            <a:graphic>
              <a:graphicData uri="http://schemas.openxmlformats.org/presentationml/2006/ole">
                <mc:AlternateContent xmlns:mc="http://schemas.openxmlformats.org/markup-compatibility/2006">
                  <mc:Choice xmlns:v="urn:schemas-microsoft-com:vml" Requires="v">
                    <p:oleObj spid="_x0000_s81270" name="Clip" r:id="rId8" imgW="1307263" imgH="1084139" progId="">
                      <p:embed/>
                    </p:oleObj>
                  </mc:Choice>
                  <mc:Fallback>
                    <p:oleObj name="Clip" r:id="rId8" imgW="1307263" imgH="1084139" progId="">
                      <p:embed/>
                      <p:pic>
                        <p:nvPicPr>
                          <p:cNvPr id="0" name="Object 1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6" y="3390"/>
                            <a:ext cx="282"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38" name="Rectangle 117"/>
              <p:cNvSpPr>
                <a:spLocks noChangeArrowheads="1"/>
              </p:cNvSpPr>
              <p:nvPr/>
            </p:nvSpPr>
            <p:spPr bwMode="auto">
              <a:xfrm rot="-5400000">
                <a:off x="4211" y="3443"/>
                <a:ext cx="70" cy="111"/>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0939" name="Text Box 118"/>
              <p:cNvSpPr txBox="1">
                <a:spLocks noChangeArrowheads="1"/>
              </p:cNvSpPr>
              <p:nvPr/>
            </p:nvSpPr>
            <p:spPr bwMode="auto">
              <a:xfrm>
                <a:off x="4150" y="3661"/>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222.222.222.221</a:t>
                </a:r>
              </a:p>
            </p:txBody>
          </p:sp>
          <p:sp>
            <p:nvSpPr>
              <p:cNvPr id="80940" name="Text Box 119"/>
              <p:cNvSpPr txBox="1">
                <a:spLocks noChangeArrowheads="1"/>
              </p:cNvSpPr>
              <p:nvPr/>
            </p:nvSpPr>
            <p:spPr bwMode="auto">
              <a:xfrm>
                <a:off x="4152" y="3771"/>
                <a:ext cx="9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88-B2-2F-54-1A-0F</a:t>
                </a:r>
              </a:p>
            </p:txBody>
          </p:sp>
          <p:sp>
            <p:nvSpPr>
              <p:cNvPr id="80941" name="Line 120"/>
              <p:cNvSpPr>
                <a:spLocks noChangeShapeType="1"/>
              </p:cNvSpPr>
              <p:nvPr/>
            </p:nvSpPr>
            <p:spPr bwMode="auto">
              <a:xfrm flipH="1" flipV="1">
                <a:off x="4024" y="3347"/>
                <a:ext cx="160" cy="1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0942" name="Line 121"/>
              <p:cNvSpPr>
                <a:spLocks noChangeShapeType="1"/>
              </p:cNvSpPr>
              <p:nvPr/>
            </p:nvSpPr>
            <p:spPr bwMode="auto">
              <a:xfrm flipH="1">
                <a:off x="4235" y="3562"/>
                <a:ext cx="3" cy="12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0943" name="Freeform 122"/>
              <p:cNvSpPr>
                <a:spLocks/>
              </p:cNvSpPr>
              <p:nvPr/>
            </p:nvSpPr>
            <p:spPr bwMode="auto">
              <a:xfrm>
                <a:off x="3602" y="2797"/>
                <a:ext cx="482" cy="681"/>
              </a:xfrm>
              <a:custGeom>
                <a:avLst/>
                <a:gdLst>
                  <a:gd name="T0" fmla="*/ 0 w 1005"/>
                  <a:gd name="T1" fmla="*/ 1 h 996"/>
                  <a:gd name="T2" fmla="*/ 0 w 1005"/>
                  <a:gd name="T3" fmla="*/ 1 h 996"/>
                  <a:gd name="T4" fmla="*/ 0 w 1005"/>
                  <a:gd name="T5" fmla="*/ 1 h 996"/>
                  <a:gd name="T6" fmla="*/ 0 w 1005"/>
                  <a:gd name="T7" fmla="*/ 1 h 996"/>
                  <a:gd name="T8" fmla="*/ 0 w 1005"/>
                  <a:gd name="T9" fmla="*/ 1 h 996"/>
                  <a:gd name="T10" fmla="*/ 0 w 1005"/>
                  <a:gd name="T11" fmla="*/ 1 h 996"/>
                  <a:gd name="T12" fmla="*/ 0 w 1005"/>
                  <a:gd name="T13" fmla="*/ 1 h 996"/>
                  <a:gd name="T14" fmla="*/ 0 w 1005"/>
                  <a:gd name="T15" fmla="*/ 1 h 996"/>
                  <a:gd name="T16" fmla="*/ 0 w 1005"/>
                  <a:gd name="T17" fmla="*/ 1 h 996"/>
                  <a:gd name="T18" fmla="*/ 0 w 1005"/>
                  <a:gd name="T19" fmla="*/ 1 h 996"/>
                  <a:gd name="T20" fmla="*/ 0 w 1005"/>
                  <a:gd name="T21" fmla="*/ 1 h 996"/>
                  <a:gd name="T22" fmla="*/ 0 w 1005"/>
                  <a:gd name="T23" fmla="*/ 1 h 996"/>
                  <a:gd name="T24" fmla="*/ 0 w 1005"/>
                  <a:gd name="T25" fmla="*/ 1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5"/>
                  <a:gd name="T40" fmla="*/ 0 h 996"/>
                  <a:gd name="T41" fmla="*/ 1005 w 1005"/>
                  <a:gd name="T42" fmla="*/ 996 h 9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a:solidFill>
                  <a:schemeClr val="tx1"/>
                </a:solidFill>
                <a:round/>
                <a:headEnd/>
                <a:tailEnd/>
              </a:ln>
            </p:spPr>
            <p:txBody>
              <a:bodyPr wrap="none"/>
              <a:lstStyle/>
              <a:p>
                <a:endParaRPr lang="en-US"/>
              </a:p>
            </p:txBody>
          </p:sp>
          <p:sp>
            <p:nvSpPr>
              <p:cNvPr id="80944" name="Text Box 123"/>
              <p:cNvSpPr txBox="1">
                <a:spLocks noChangeArrowheads="1"/>
              </p:cNvSpPr>
              <p:nvPr/>
            </p:nvSpPr>
            <p:spPr bwMode="auto">
              <a:xfrm>
                <a:off x="4927" y="256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solidFill>
                      <a:srgbClr val="FF0000"/>
                    </a:solidFill>
                  </a:rPr>
                  <a:t>B</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88889E-6 -7.40741E-7 L -3.88889E-6 0.15833 L 0.12448 0.23542 L 0.12414 0.01991 " pathEditMode="relative" rAng="0" ptsTypes="AAAA">
                                      <p:cBhvr>
                                        <p:cTn id="6" dur="2000" fill="hold"/>
                                        <p:tgtEl>
                                          <p:spTgt spid="7"/>
                                        </p:tgtEl>
                                        <p:attrNameLst>
                                          <p:attrName>ppt_x</p:attrName>
                                          <p:attrName>ppt_y</p:attrName>
                                        </p:attrNameLst>
                                      </p:cBhvr>
                                      <p:rCtr x="621500" y="1175900"/>
                                    </p:animMotion>
                                  </p:childTnLst>
                                </p:cTn>
                              </p:par>
                              <p:par>
                                <p:cTn id="7" presetID="0" presetClass="path" presetSubtype="0" accel="50000" decel="50000" fill="hold" nodeType="withEffect">
                                  <p:stCondLst>
                                    <p:cond delay="0"/>
                                  </p:stCondLst>
                                  <p:childTnLst>
                                    <p:animMotion origin="layout" path="M 0 -2.96296E-6 L 0 0.15834 L 0.12448 0.23542 L 0.12396 0.01991 " pathEditMode="relative" rAng="0" ptsTypes="AAAA">
                                      <p:cBhvr>
                                        <p:cTn id="8" dur="2000" fill="hold"/>
                                        <p:tgtEl>
                                          <p:spTgt spid="9"/>
                                        </p:tgtEl>
                                        <p:attrNameLst>
                                          <p:attrName>ppt_x</p:attrName>
                                          <p:attrName>ppt_y</p:attrName>
                                        </p:attrNameLst>
                                      </p:cBhvr>
                                      <p:rCtr x="621500" y="1175900"/>
                                    </p:animMotion>
                                  </p:childTnLst>
                                </p:cTn>
                              </p:par>
                            </p:childTnLst>
                          </p:cTn>
                        </p:par>
                        <p:par>
                          <p:cTn id="9" fill="hold" nodeType="afterGroup">
                            <p:stCondLst>
                              <p:cond delay="2000"/>
                            </p:stCondLst>
                            <p:childTnLst>
                              <p:par>
                                <p:cTn id="10" presetID="9" presetClass="exit" presetSubtype="0" fill="hold" nodeType="afterEffect">
                                  <p:stCondLst>
                                    <p:cond delay="0"/>
                                  </p:stCondLst>
                                  <p:childTnLst>
                                    <p:animEffect transition="out" filter="dissolv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4853"/>
                                        </p:tgtEl>
                                        <p:attrNameLst>
                                          <p:attrName>style.visibility</p:attrName>
                                        </p:attrNameLst>
                                      </p:cBhvr>
                                      <p:to>
                                        <p:strVal val="visible"/>
                                      </p:to>
                                    </p:set>
                                  </p:childTnLst>
                                </p:cTn>
                              </p:par>
                            </p:childTnLst>
                          </p:cTn>
                        </p:par>
                        <p:par>
                          <p:cTn id="17" fill="hold" nodeType="afterGroup">
                            <p:stCondLst>
                              <p:cond delay="0"/>
                            </p:stCondLst>
                            <p:childTnLst>
                              <p:par>
                                <p:cTn id="18" presetID="9" presetClass="exit" presetSubtype="0" fill="hold" nodeType="afterEffect">
                                  <p:stCondLst>
                                    <p:cond delay="0"/>
                                  </p:stCondLst>
                                  <p:childTnLst>
                                    <p:animEffect transition="out" filter="dissolv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par>
                          <p:cTn id="21" fill="hold" nodeType="afterGroup">
                            <p:stCondLst>
                              <p:cond delay="500"/>
                            </p:stCondLst>
                            <p:childTnLst>
                              <p:par>
                                <p:cTn id="22" presetID="64" presetClass="path" presetSubtype="0" accel="50000" decel="50000" fill="hold" nodeType="afterEffect">
                                  <p:stCondLst>
                                    <p:cond delay="0"/>
                                  </p:stCondLst>
                                  <p:childTnLst>
                                    <p:animMotion origin="layout" path="M 0.12414 0.01991 L 0.12292 -0.02893 L 0.36302 -0.02893 L 0.36302 0.0081 " pathEditMode="relative" rAng="0" ptsTypes="AAAA">
                                      <p:cBhvr>
                                        <p:cTn id="23" dur="2000" fill="hold"/>
                                        <p:tgtEl>
                                          <p:spTgt spid="7"/>
                                        </p:tgtEl>
                                        <p:attrNameLst>
                                          <p:attrName>ppt_x</p:attrName>
                                          <p:attrName>ppt_y</p:attrName>
                                        </p:attrNameLst>
                                      </p:cBhvr>
                                      <p:rCtr x="1187500" y="-245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8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228600"/>
            <a:ext cx="8382000" cy="1143000"/>
          </a:xfrm>
        </p:spPr>
        <p:txBody>
          <a:bodyPr/>
          <a:lstStyle/>
          <a:p>
            <a:r>
              <a:rPr lang="en-US" b="1" smtClean="0"/>
              <a:t>Properties and Limitations for a link</a:t>
            </a:r>
          </a:p>
        </p:txBody>
      </p:sp>
      <p:sp>
        <p:nvSpPr>
          <p:cNvPr id="39939" name="Rectangle 3"/>
          <p:cNvSpPr>
            <a:spLocks noGrp="1" noChangeArrowheads="1"/>
          </p:cNvSpPr>
          <p:nvPr>
            <p:ph sz="half" idx="1"/>
          </p:nvPr>
        </p:nvSpPr>
        <p:spPr>
          <a:xfrm>
            <a:off x="304800" y="1752600"/>
            <a:ext cx="8516938" cy="3802063"/>
          </a:xfrm>
        </p:spPr>
        <p:txBody>
          <a:bodyPr/>
          <a:lstStyle/>
          <a:p>
            <a:pPr>
              <a:spcBef>
                <a:spcPts val="1200"/>
              </a:spcBef>
            </a:pPr>
            <a:r>
              <a:rPr lang="en-US" sz="2400" dirty="0" smtClean="0">
                <a:solidFill>
                  <a:schemeClr val="tx1"/>
                </a:solidFill>
                <a:latin typeface="Arial" pitchFamily="34" charset="0"/>
                <a:cs typeface="Arial" pitchFamily="34" charset="0"/>
              </a:rPr>
              <a:t> </a:t>
            </a:r>
            <a:r>
              <a:rPr lang="en-US" sz="2400" dirty="0" smtClean="0">
                <a:latin typeface="Arial" pitchFamily="34" charset="0"/>
                <a:cs typeface="Arial" pitchFamily="34" charset="0"/>
              </a:rPr>
              <a:t>Essential Property</a:t>
            </a:r>
          </a:p>
          <a:p>
            <a:pPr lvl="1">
              <a:spcBef>
                <a:spcPts val="1200"/>
              </a:spcBef>
            </a:pPr>
            <a:r>
              <a:rPr lang="en-US" sz="2000" dirty="0" smtClean="0">
                <a:latin typeface="Arial" pitchFamily="34" charset="0"/>
                <a:cs typeface="Arial" pitchFamily="34" charset="0"/>
              </a:rPr>
              <a:t>The bits are delivered </a:t>
            </a:r>
            <a:r>
              <a:rPr lang="en-US" sz="2000" dirty="0" smtClean="0">
                <a:solidFill>
                  <a:srgbClr val="0000FF"/>
                </a:solidFill>
                <a:latin typeface="Arial" pitchFamily="34" charset="0"/>
                <a:cs typeface="Arial" pitchFamily="34" charset="0"/>
              </a:rPr>
              <a:t>in exactly the same order </a:t>
            </a:r>
            <a:r>
              <a:rPr lang="en-US" sz="2000" dirty="0" smtClean="0">
                <a:latin typeface="Arial" pitchFamily="34" charset="0"/>
                <a:cs typeface="Arial" pitchFamily="34" charset="0"/>
              </a:rPr>
              <a:t>in which they are sent.</a:t>
            </a:r>
          </a:p>
          <a:p>
            <a:pPr>
              <a:spcBef>
                <a:spcPts val="1200"/>
              </a:spcBef>
            </a:pPr>
            <a:r>
              <a:rPr lang="en-US" sz="2400" dirty="0" smtClean="0">
                <a:latin typeface="Arial" pitchFamily="34" charset="0"/>
                <a:cs typeface="Arial" pitchFamily="34" charset="0"/>
              </a:rPr>
              <a:t>Limitations</a:t>
            </a:r>
          </a:p>
          <a:p>
            <a:pPr lvl="1">
              <a:spcBef>
                <a:spcPts val="1200"/>
              </a:spcBef>
            </a:pPr>
            <a:r>
              <a:rPr lang="en-US" sz="2000" dirty="0" smtClean="0">
                <a:latin typeface="Arial" pitchFamily="34" charset="0"/>
                <a:cs typeface="Arial" pitchFamily="34" charset="0"/>
              </a:rPr>
              <a:t>Communication circuits </a:t>
            </a:r>
            <a:r>
              <a:rPr lang="en-US" sz="2000" dirty="0" smtClean="0">
                <a:solidFill>
                  <a:srgbClr val="0000FF"/>
                </a:solidFill>
                <a:latin typeface="Arial" pitchFamily="34" charset="0"/>
                <a:cs typeface="Arial" pitchFamily="34" charset="0"/>
              </a:rPr>
              <a:t>make errors </a:t>
            </a:r>
            <a:r>
              <a:rPr lang="en-US" sz="2000" dirty="0" smtClean="0">
                <a:latin typeface="Arial" pitchFamily="34" charset="0"/>
                <a:cs typeface="Arial" pitchFamily="34" charset="0"/>
              </a:rPr>
              <a:t>occasionally</a:t>
            </a:r>
          </a:p>
          <a:p>
            <a:pPr lvl="1">
              <a:spcBef>
                <a:spcPts val="1200"/>
              </a:spcBef>
            </a:pPr>
            <a:r>
              <a:rPr lang="en-US" sz="2000" dirty="0" smtClean="0">
                <a:latin typeface="Arial" pitchFamily="34" charset="0"/>
                <a:cs typeface="Arial" pitchFamily="34" charset="0"/>
              </a:rPr>
              <a:t>They have only </a:t>
            </a:r>
            <a:r>
              <a:rPr lang="en-US" sz="2000" dirty="0" smtClean="0">
                <a:solidFill>
                  <a:srgbClr val="0000FF"/>
                </a:solidFill>
                <a:latin typeface="Arial" pitchFamily="34" charset="0"/>
                <a:cs typeface="Arial" pitchFamily="34" charset="0"/>
              </a:rPr>
              <a:t>a finite data rate</a:t>
            </a:r>
            <a:r>
              <a:rPr lang="en-US" sz="2000" dirty="0" smtClean="0">
                <a:latin typeface="Arial" pitchFamily="34" charset="0"/>
                <a:cs typeface="Arial" pitchFamily="34" charset="0"/>
              </a:rPr>
              <a:t>, and</a:t>
            </a:r>
          </a:p>
          <a:p>
            <a:pPr lvl="1">
              <a:spcBef>
                <a:spcPts val="1200"/>
              </a:spcBef>
            </a:pPr>
            <a:r>
              <a:rPr lang="en-US" sz="2000" dirty="0" smtClean="0">
                <a:latin typeface="Arial" pitchFamily="34" charset="0"/>
                <a:cs typeface="Arial" pitchFamily="34" charset="0"/>
              </a:rPr>
              <a:t>There is a </a:t>
            </a:r>
            <a:r>
              <a:rPr lang="en-US" sz="2000" dirty="0" smtClean="0">
                <a:solidFill>
                  <a:srgbClr val="0000FF"/>
                </a:solidFill>
                <a:latin typeface="Arial" pitchFamily="34" charset="0"/>
                <a:cs typeface="Arial" pitchFamily="34" charset="0"/>
              </a:rPr>
              <a:t>nonzero propagation delay </a:t>
            </a:r>
            <a:r>
              <a:rPr lang="en-US" sz="2000" dirty="0" smtClean="0">
                <a:latin typeface="Arial" pitchFamily="34" charset="0"/>
                <a:cs typeface="Arial" pitchFamily="34" charset="0"/>
              </a:rPr>
              <a:t>between the time bit sent and the time it is received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AutoShape 2"/>
          <p:cNvSpPr>
            <a:spLocks noChangeArrowheads="1"/>
          </p:cNvSpPr>
          <p:nvPr/>
        </p:nvSpPr>
        <p:spPr bwMode="auto">
          <a:xfrm>
            <a:off x="5710238" y="3144838"/>
            <a:ext cx="314325" cy="792162"/>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p:spPr>
        <p:txBody>
          <a:bodyPr wrap="none" anchor="ctr"/>
          <a:lstStyle/>
          <a:p>
            <a:pPr algn="ctr"/>
            <a:endParaRPr lang="en-US"/>
          </a:p>
        </p:txBody>
      </p:sp>
      <p:sp>
        <p:nvSpPr>
          <p:cNvPr id="81923" name="Rectangle 3"/>
          <p:cNvSpPr>
            <a:spLocks noGrp="1" noChangeArrowheads="1"/>
          </p:cNvSpPr>
          <p:nvPr>
            <p:ph type="title"/>
          </p:nvPr>
        </p:nvSpPr>
        <p:spPr>
          <a:xfrm>
            <a:off x="533400" y="0"/>
            <a:ext cx="8001000" cy="1143000"/>
          </a:xfrm>
        </p:spPr>
        <p:txBody>
          <a:bodyPr/>
          <a:lstStyle/>
          <a:p>
            <a:r>
              <a:rPr lang="en-US" b="1" dirty="0" smtClean="0"/>
              <a:t>Addressing: routing to another LAN</a:t>
            </a:r>
          </a:p>
        </p:txBody>
      </p:sp>
      <p:sp>
        <p:nvSpPr>
          <p:cNvPr id="81924" name="Text Box 4"/>
          <p:cNvSpPr txBox="1">
            <a:spLocks noChangeArrowheads="1"/>
          </p:cNvSpPr>
          <p:nvPr/>
        </p:nvSpPr>
        <p:spPr bwMode="auto">
          <a:xfrm>
            <a:off x="4224338" y="4381500"/>
            <a:ext cx="376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spcBef>
                <a:spcPct val="50000"/>
              </a:spcBef>
            </a:pPr>
            <a:r>
              <a:rPr lang="en-US">
                <a:solidFill>
                  <a:srgbClr val="FF0000"/>
                </a:solidFill>
              </a:rPr>
              <a:t>R</a:t>
            </a:r>
            <a:endParaRPr lang="en-US"/>
          </a:p>
        </p:txBody>
      </p:sp>
      <p:grpSp>
        <p:nvGrpSpPr>
          <p:cNvPr id="81925" name="Group 5"/>
          <p:cNvGrpSpPr>
            <a:grpSpLocks/>
          </p:cNvGrpSpPr>
          <p:nvPr/>
        </p:nvGrpSpPr>
        <p:grpSpPr bwMode="auto">
          <a:xfrm>
            <a:off x="3951288" y="4757738"/>
            <a:ext cx="922337" cy="344487"/>
            <a:chOff x="3600" y="219"/>
            <a:chExt cx="360" cy="175"/>
          </a:xfrm>
        </p:grpSpPr>
        <p:sp>
          <p:nvSpPr>
            <p:cNvPr id="82006" name="Oval 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pPr algn="ctr"/>
              <a:endParaRPr lang="en-US"/>
            </a:p>
          </p:txBody>
        </p:sp>
        <p:sp>
          <p:nvSpPr>
            <p:cNvPr id="82007" name="Line 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08" name="Line 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09" name="Rectangle 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82010" name="Oval 1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lgn="ctr"/>
              <a:endParaRPr lang="en-US"/>
            </a:p>
          </p:txBody>
        </p:sp>
        <p:grpSp>
          <p:nvGrpSpPr>
            <p:cNvPr id="82011" name="Group 11"/>
            <p:cNvGrpSpPr>
              <a:grpSpLocks/>
            </p:cNvGrpSpPr>
            <p:nvPr/>
          </p:nvGrpSpPr>
          <p:grpSpPr bwMode="auto">
            <a:xfrm>
              <a:off x="3686" y="244"/>
              <a:ext cx="177" cy="66"/>
              <a:chOff x="2848" y="848"/>
              <a:chExt cx="140" cy="98"/>
            </a:xfrm>
          </p:grpSpPr>
          <p:sp>
            <p:nvSpPr>
              <p:cNvPr id="82016"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17"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18"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2012" name="Group 15"/>
            <p:cNvGrpSpPr>
              <a:grpSpLocks/>
            </p:cNvGrpSpPr>
            <p:nvPr/>
          </p:nvGrpSpPr>
          <p:grpSpPr bwMode="auto">
            <a:xfrm flipV="1">
              <a:off x="3686" y="243"/>
              <a:ext cx="177" cy="66"/>
              <a:chOff x="2848" y="848"/>
              <a:chExt cx="140" cy="98"/>
            </a:xfrm>
          </p:grpSpPr>
          <p:sp>
            <p:nvSpPr>
              <p:cNvPr id="82013"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14"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15"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81926" name="Rectangle 19"/>
          <p:cNvSpPr>
            <a:spLocks noChangeArrowheads="1"/>
          </p:cNvSpPr>
          <p:nvPr/>
        </p:nvSpPr>
        <p:spPr bwMode="auto">
          <a:xfrm rot="-5400000">
            <a:off x="4904581" y="4839495"/>
            <a:ext cx="111125" cy="176212"/>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1927" name="Rectangle 20"/>
          <p:cNvSpPr>
            <a:spLocks noChangeArrowheads="1"/>
          </p:cNvSpPr>
          <p:nvPr/>
        </p:nvSpPr>
        <p:spPr bwMode="auto">
          <a:xfrm rot="-5400000">
            <a:off x="3804444" y="4852194"/>
            <a:ext cx="111125" cy="17621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1928" name="Text Box 21"/>
          <p:cNvSpPr txBox="1">
            <a:spLocks noChangeArrowheads="1"/>
          </p:cNvSpPr>
          <p:nvPr/>
        </p:nvSpPr>
        <p:spPr bwMode="auto">
          <a:xfrm>
            <a:off x="3868738" y="5378450"/>
            <a:ext cx="1543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1A-23-F9-CD-06-9B</a:t>
            </a:r>
          </a:p>
        </p:txBody>
      </p:sp>
      <p:sp>
        <p:nvSpPr>
          <p:cNvPr id="81929" name="Text Box 22"/>
          <p:cNvSpPr txBox="1">
            <a:spLocks noChangeArrowheads="1"/>
          </p:cNvSpPr>
          <p:nvPr/>
        </p:nvSpPr>
        <p:spPr bwMode="auto">
          <a:xfrm>
            <a:off x="4016375" y="5205413"/>
            <a:ext cx="13223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222.222.222.220</a:t>
            </a:r>
          </a:p>
        </p:txBody>
      </p:sp>
      <p:grpSp>
        <p:nvGrpSpPr>
          <p:cNvPr id="81930" name="Group 23"/>
          <p:cNvGrpSpPr>
            <a:grpSpLocks/>
          </p:cNvGrpSpPr>
          <p:nvPr/>
        </p:nvGrpSpPr>
        <p:grpSpPr bwMode="auto">
          <a:xfrm>
            <a:off x="3044825" y="5794375"/>
            <a:ext cx="1541463" cy="449263"/>
            <a:chOff x="1934" y="2405"/>
            <a:chExt cx="971" cy="283"/>
          </a:xfrm>
        </p:grpSpPr>
        <p:sp>
          <p:nvSpPr>
            <p:cNvPr id="82004" name="Text Box 24"/>
            <p:cNvSpPr txBox="1">
              <a:spLocks noChangeArrowheads="1"/>
            </p:cNvSpPr>
            <p:nvPr/>
          </p:nvSpPr>
          <p:spPr bwMode="auto">
            <a:xfrm>
              <a:off x="1934" y="2405"/>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111.111.111.110</a:t>
              </a:r>
            </a:p>
          </p:txBody>
        </p:sp>
        <p:sp>
          <p:nvSpPr>
            <p:cNvPr id="82005" name="Text Box 25"/>
            <p:cNvSpPr txBox="1">
              <a:spLocks noChangeArrowheads="1"/>
            </p:cNvSpPr>
            <p:nvPr/>
          </p:nvSpPr>
          <p:spPr bwMode="auto">
            <a:xfrm>
              <a:off x="1938" y="2515"/>
              <a:ext cx="9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E6-E9-00-17-BB-4B</a:t>
              </a:r>
            </a:p>
          </p:txBody>
        </p:sp>
      </p:grpSp>
      <p:sp>
        <p:nvSpPr>
          <p:cNvPr id="81931" name="Text Box 26"/>
          <p:cNvSpPr txBox="1">
            <a:spLocks noChangeArrowheads="1"/>
          </p:cNvSpPr>
          <p:nvPr/>
        </p:nvSpPr>
        <p:spPr bwMode="auto">
          <a:xfrm>
            <a:off x="952500" y="6037263"/>
            <a:ext cx="16271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CC-49-DE-D0-AB-7D</a:t>
            </a:r>
          </a:p>
        </p:txBody>
      </p:sp>
      <p:sp>
        <p:nvSpPr>
          <p:cNvPr id="81932" name="Text Box 27"/>
          <p:cNvSpPr txBox="1">
            <a:spLocks noChangeArrowheads="1"/>
          </p:cNvSpPr>
          <p:nvPr/>
        </p:nvSpPr>
        <p:spPr bwMode="auto">
          <a:xfrm>
            <a:off x="942975" y="5854700"/>
            <a:ext cx="1322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111.111.111.112</a:t>
            </a:r>
          </a:p>
        </p:txBody>
      </p:sp>
      <p:graphicFrame>
        <p:nvGraphicFramePr>
          <p:cNvPr id="81933" name="Object 182"/>
          <p:cNvGraphicFramePr>
            <a:graphicFrameLocks noChangeAspect="1"/>
          </p:cNvGraphicFramePr>
          <p:nvPr/>
        </p:nvGraphicFramePr>
        <p:xfrm>
          <a:off x="1595438" y="5494338"/>
          <a:ext cx="449262" cy="325437"/>
        </p:xfrm>
        <a:graphic>
          <a:graphicData uri="http://schemas.openxmlformats.org/presentationml/2006/ole">
            <mc:AlternateContent xmlns:mc="http://schemas.openxmlformats.org/markup-compatibility/2006">
              <mc:Choice xmlns:v="urn:schemas-microsoft-com:vml" Requires="v">
                <p:oleObj spid="_x0000_s82295" name="Clip" r:id="rId4" imgW="1307263" imgH="1084139" progId="">
                  <p:embed/>
                </p:oleObj>
              </mc:Choice>
              <mc:Fallback>
                <p:oleObj name="Clip" r:id="rId4" imgW="1307263" imgH="1084139" progId="">
                  <p:embed/>
                  <p:pic>
                    <p:nvPicPr>
                      <p:cNvPr id="0" name="Object 1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5438" y="5494338"/>
                        <a:ext cx="449262"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4" name="Rectangle 29"/>
          <p:cNvSpPr>
            <a:spLocks noChangeArrowheads="1"/>
          </p:cNvSpPr>
          <p:nvPr/>
        </p:nvSpPr>
        <p:spPr bwMode="auto">
          <a:xfrm rot="-5400000">
            <a:off x="2046287" y="5549901"/>
            <a:ext cx="112713" cy="176212"/>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1935" name="Text Box 30"/>
          <p:cNvSpPr txBox="1">
            <a:spLocks noChangeArrowheads="1"/>
          </p:cNvSpPr>
          <p:nvPr/>
        </p:nvSpPr>
        <p:spPr bwMode="auto">
          <a:xfrm>
            <a:off x="709613" y="4741863"/>
            <a:ext cx="13223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111.111.111.111</a:t>
            </a:r>
          </a:p>
        </p:txBody>
      </p:sp>
      <p:graphicFrame>
        <p:nvGraphicFramePr>
          <p:cNvPr id="81936" name="Object 183"/>
          <p:cNvGraphicFramePr>
            <a:graphicFrameLocks noChangeAspect="1"/>
          </p:cNvGraphicFramePr>
          <p:nvPr/>
        </p:nvGraphicFramePr>
        <p:xfrm>
          <a:off x="1076325" y="4162425"/>
          <a:ext cx="844550" cy="612775"/>
        </p:xfrm>
        <a:graphic>
          <a:graphicData uri="http://schemas.openxmlformats.org/presentationml/2006/ole">
            <mc:AlternateContent xmlns:mc="http://schemas.openxmlformats.org/markup-compatibility/2006">
              <mc:Choice xmlns:v="urn:schemas-microsoft-com:vml" Requires="v">
                <p:oleObj spid="_x0000_s82296" name="Clip" r:id="rId6" imgW="1307263" imgH="1084139" progId="">
                  <p:embed/>
                </p:oleObj>
              </mc:Choice>
              <mc:Fallback>
                <p:oleObj name="Clip" r:id="rId6" imgW="1307263" imgH="1084139" progId="">
                  <p:embed/>
                  <p:pic>
                    <p:nvPicPr>
                      <p:cNvPr id="0" name="Object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6325" y="4162425"/>
                        <a:ext cx="84455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7" name="Rectangle 32"/>
          <p:cNvSpPr>
            <a:spLocks noChangeArrowheads="1"/>
          </p:cNvSpPr>
          <p:nvPr/>
        </p:nvSpPr>
        <p:spPr bwMode="auto">
          <a:xfrm rot="-5400000">
            <a:off x="1916907" y="4321969"/>
            <a:ext cx="112712" cy="1778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1938" name="Text Box 33"/>
          <p:cNvSpPr txBox="1">
            <a:spLocks noChangeArrowheads="1"/>
          </p:cNvSpPr>
          <p:nvPr/>
        </p:nvSpPr>
        <p:spPr bwMode="auto">
          <a:xfrm>
            <a:off x="730250" y="4927600"/>
            <a:ext cx="1509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74-29-9C-E8-FF-55</a:t>
            </a:r>
          </a:p>
        </p:txBody>
      </p:sp>
      <p:sp>
        <p:nvSpPr>
          <p:cNvPr id="81939" name="Freeform 39"/>
          <p:cNvSpPr>
            <a:spLocks/>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5"/>
              <a:gd name="T40" fmla="*/ 0 h 996"/>
              <a:gd name="T41" fmla="*/ 1005 w 1005"/>
              <a:gd name="T42" fmla="*/ 996 h 9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a:solidFill>
              <a:schemeClr val="tx1"/>
            </a:solidFill>
            <a:round/>
            <a:headEnd/>
            <a:tailEnd/>
          </a:ln>
        </p:spPr>
        <p:txBody>
          <a:bodyPr wrap="none"/>
          <a:lstStyle/>
          <a:p>
            <a:endParaRPr lang="en-US"/>
          </a:p>
        </p:txBody>
      </p:sp>
      <p:sp>
        <p:nvSpPr>
          <p:cNvPr id="81940" name="Line 40"/>
          <p:cNvSpPr>
            <a:spLocks noChangeShapeType="1"/>
          </p:cNvSpPr>
          <p:nvPr/>
        </p:nvSpPr>
        <p:spPr bwMode="auto">
          <a:xfrm>
            <a:off x="2062163" y="4416425"/>
            <a:ext cx="43815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41" name="Line 41"/>
          <p:cNvSpPr>
            <a:spLocks noChangeShapeType="1"/>
          </p:cNvSpPr>
          <p:nvPr/>
        </p:nvSpPr>
        <p:spPr bwMode="auto">
          <a:xfrm flipV="1">
            <a:off x="2185988" y="5360988"/>
            <a:ext cx="231775" cy="255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42" name="Line 42"/>
          <p:cNvSpPr>
            <a:spLocks noChangeShapeType="1"/>
          </p:cNvSpPr>
          <p:nvPr/>
        </p:nvSpPr>
        <p:spPr bwMode="auto">
          <a:xfrm>
            <a:off x="3184525" y="4954588"/>
            <a:ext cx="584200"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43" name="Line 44"/>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44" name="Line 45"/>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45" name="Line 46"/>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1946" name="Line 47"/>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81947" name="Group 104"/>
          <p:cNvGrpSpPr>
            <a:grpSpLocks/>
          </p:cNvGrpSpPr>
          <p:nvPr/>
        </p:nvGrpSpPr>
        <p:grpSpPr bwMode="auto">
          <a:xfrm>
            <a:off x="5045075" y="4073525"/>
            <a:ext cx="3886200" cy="2187575"/>
            <a:chOff x="3178" y="2566"/>
            <a:chExt cx="2448" cy="1378"/>
          </a:xfrm>
        </p:grpSpPr>
        <p:sp>
          <p:nvSpPr>
            <p:cNvPr id="81987" name="Line 56"/>
            <p:cNvSpPr>
              <a:spLocks noChangeShapeType="1"/>
            </p:cNvSpPr>
            <p:nvPr/>
          </p:nvSpPr>
          <p:spPr bwMode="auto">
            <a:xfrm>
              <a:off x="3178" y="3100"/>
              <a:ext cx="7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81988" name="Group 103"/>
            <p:cNvGrpSpPr>
              <a:grpSpLocks/>
            </p:cNvGrpSpPr>
            <p:nvPr/>
          </p:nvGrpSpPr>
          <p:grpSpPr bwMode="auto">
            <a:xfrm>
              <a:off x="3908" y="2566"/>
              <a:ext cx="1718" cy="1378"/>
              <a:chOff x="3602" y="2566"/>
              <a:chExt cx="1718" cy="1378"/>
            </a:xfrm>
          </p:grpSpPr>
          <p:graphicFrame>
            <p:nvGraphicFramePr>
              <p:cNvPr id="81989" name="Object 184"/>
              <p:cNvGraphicFramePr>
                <a:graphicFrameLocks noChangeAspect="1"/>
              </p:cNvGraphicFramePr>
              <p:nvPr/>
            </p:nvGraphicFramePr>
            <p:xfrm>
              <a:off x="4424" y="2622"/>
              <a:ext cx="532" cy="386"/>
            </p:xfrm>
            <a:graphic>
              <a:graphicData uri="http://schemas.openxmlformats.org/presentationml/2006/ole">
                <mc:AlternateContent xmlns:mc="http://schemas.openxmlformats.org/markup-compatibility/2006">
                  <mc:Choice xmlns:v="urn:schemas-microsoft-com:vml" Requires="v">
                    <p:oleObj spid="_x0000_s82297" name="Clip" r:id="rId7" imgW="1307263" imgH="1084139" progId="">
                      <p:embed/>
                    </p:oleObj>
                  </mc:Choice>
                  <mc:Fallback>
                    <p:oleObj name="Clip" r:id="rId7" imgW="1307263" imgH="1084139" progId="">
                      <p:embed/>
                      <p:pic>
                        <p:nvPicPr>
                          <p:cNvPr id="0" name="Object 1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4" y="2622"/>
                            <a:ext cx="53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990" name="Group 35"/>
              <p:cNvGrpSpPr>
                <a:grpSpLocks/>
              </p:cNvGrpSpPr>
              <p:nvPr/>
            </p:nvGrpSpPr>
            <p:grpSpPr bwMode="auto">
              <a:xfrm>
                <a:off x="4338" y="3052"/>
                <a:ext cx="982" cy="290"/>
                <a:chOff x="4351" y="2786"/>
                <a:chExt cx="982" cy="290"/>
              </a:xfrm>
            </p:grpSpPr>
            <p:sp>
              <p:nvSpPr>
                <p:cNvPr id="82002" name="Text Box 36"/>
                <p:cNvSpPr txBox="1">
                  <a:spLocks noChangeArrowheads="1"/>
                </p:cNvSpPr>
                <p:nvPr/>
              </p:nvSpPr>
              <p:spPr bwMode="auto">
                <a:xfrm>
                  <a:off x="4352" y="2786"/>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222.222.222.222</a:t>
                  </a:r>
                </a:p>
              </p:txBody>
            </p:sp>
            <p:sp>
              <p:nvSpPr>
                <p:cNvPr id="82003" name="Text Box 37"/>
                <p:cNvSpPr txBox="1">
                  <a:spLocks noChangeArrowheads="1"/>
                </p:cNvSpPr>
                <p:nvPr/>
              </p:nvSpPr>
              <p:spPr bwMode="auto">
                <a:xfrm>
                  <a:off x="4351" y="2904"/>
                  <a:ext cx="98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49-BD-D2-C7-56-2A</a:t>
                  </a:r>
                </a:p>
              </p:txBody>
            </p:sp>
          </p:grpSp>
          <p:sp>
            <p:nvSpPr>
              <p:cNvPr id="81991" name="Rectangle 38"/>
              <p:cNvSpPr>
                <a:spLocks noChangeArrowheads="1"/>
              </p:cNvSpPr>
              <p:nvPr/>
            </p:nvSpPr>
            <p:spPr bwMode="auto">
              <a:xfrm rot="-5400000">
                <a:off x="4386" y="2713"/>
                <a:ext cx="70" cy="111"/>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1992" name="Line 43"/>
              <p:cNvSpPr>
                <a:spLocks noChangeShapeType="1"/>
              </p:cNvSpPr>
              <p:nvPr/>
            </p:nvSpPr>
            <p:spPr bwMode="auto">
              <a:xfrm flipV="1">
                <a:off x="4068" y="2782"/>
                <a:ext cx="284"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93" name="Line 48"/>
              <p:cNvSpPr>
                <a:spLocks noChangeShapeType="1"/>
              </p:cNvSpPr>
              <p:nvPr/>
            </p:nvSpPr>
            <p:spPr bwMode="auto">
              <a:xfrm flipH="1" flipV="1">
                <a:off x="4399" y="2830"/>
                <a:ext cx="7"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81994" name="Object 185"/>
              <p:cNvGraphicFramePr>
                <a:graphicFrameLocks noChangeAspect="1"/>
              </p:cNvGraphicFramePr>
              <p:nvPr/>
            </p:nvGraphicFramePr>
            <p:xfrm>
              <a:off x="4276" y="3390"/>
              <a:ext cx="282" cy="205"/>
            </p:xfrm>
            <a:graphic>
              <a:graphicData uri="http://schemas.openxmlformats.org/presentationml/2006/ole">
                <mc:AlternateContent xmlns:mc="http://schemas.openxmlformats.org/markup-compatibility/2006">
                  <mc:Choice xmlns:v="urn:schemas-microsoft-com:vml" Requires="v">
                    <p:oleObj spid="_x0000_s82298" name="Clip" r:id="rId8" imgW="1307263" imgH="1084139" progId="">
                      <p:embed/>
                    </p:oleObj>
                  </mc:Choice>
                  <mc:Fallback>
                    <p:oleObj name="Clip" r:id="rId8" imgW="1307263" imgH="1084139" progId="">
                      <p:embed/>
                      <p:pic>
                        <p:nvPicPr>
                          <p:cNvPr id="0" name="Object 1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6" y="3390"/>
                            <a:ext cx="282"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5" name="Rectangle 50"/>
              <p:cNvSpPr>
                <a:spLocks noChangeArrowheads="1"/>
              </p:cNvSpPr>
              <p:nvPr/>
            </p:nvSpPr>
            <p:spPr bwMode="auto">
              <a:xfrm rot="-5400000">
                <a:off x="4211" y="3443"/>
                <a:ext cx="70" cy="111"/>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1996" name="Text Box 51"/>
              <p:cNvSpPr txBox="1">
                <a:spLocks noChangeArrowheads="1"/>
              </p:cNvSpPr>
              <p:nvPr/>
            </p:nvSpPr>
            <p:spPr bwMode="auto">
              <a:xfrm>
                <a:off x="4150" y="3661"/>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222.222.222.221</a:t>
                </a:r>
              </a:p>
            </p:txBody>
          </p:sp>
          <p:sp>
            <p:nvSpPr>
              <p:cNvPr id="81997" name="Text Box 52"/>
              <p:cNvSpPr txBox="1">
                <a:spLocks noChangeArrowheads="1"/>
              </p:cNvSpPr>
              <p:nvPr/>
            </p:nvSpPr>
            <p:spPr bwMode="auto">
              <a:xfrm>
                <a:off x="4152" y="3771"/>
                <a:ext cx="9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88-B2-2F-54-1A-0F</a:t>
                </a:r>
              </a:p>
            </p:txBody>
          </p:sp>
          <p:sp>
            <p:nvSpPr>
              <p:cNvPr id="81998" name="Line 53"/>
              <p:cNvSpPr>
                <a:spLocks noChangeShapeType="1"/>
              </p:cNvSpPr>
              <p:nvPr/>
            </p:nvSpPr>
            <p:spPr bwMode="auto">
              <a:xfrm flipH="1" flipV="1">
                <a:off x="4024" y="3347"/>
                <a:ext cx="160" cy="1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99" name="Line 54"/>
              <p:cNvSpPr>
                <a:spLocks noChangeShapeType="1"/>
              </p:cNvSpPr>
              <p:nvPr/>
            </p:nvSpPr>
            <p:spPr bwMode="auto">
              <a:xfrm flipH="1">
                <a:off x="4235" y="3562"/>
                <a:ext cx="3" cy="12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2000" name="Freeform 55"/>
              <p:cNvSpPr>
                <a:spLocks/>
              </p:cNvSpPr>
              <p:nvPr/>
            </p:nvSpPr>
            <p:spPr bwMode="auto">
              <a:xfrm>
                <a:off x="3602" y="2797"/>
                <a:ext cx="482" cy="681"/>
              </a:xfrm>
              <a:custGeom>
                <a:avLst/>
                <a:gdLst>
                  <a:gd name="T0" fmla="*/ 0 w 1005"/>
                  <a:gd name="T1" fmla="*/ 1 h 996"/>
                  <a:gd name="T2" fmla="*/ 0 w 1005"/>
                  <a:gd name="T3" fmla="*/ 1 h 996"/>
                  <a:gd name="T4" fmla="*/ 0 w 1005"/>
                  <a:gd name="T5" fmla="*/ 1 h 996"/>
                  <a:gd name="T6" fmla="*/ 0 w 1005"/>
                  <a:gd name="T7" fmla="*/ 1 h 996"/>
                  <a:gd name="T8" fmla="*/ 0 w 1005"/>
                  <a:gd name="T9" fmla="*/ 1 h 996"/>
                  <a:gd name="T10" fmla="*/ 0 w 1005"/>
                  <a:gd name="T11" fmla="*/ 1 h 996"/>
                  <a:gd name="T12" fmla="*/ 0 w 1005"/>
                  <a:gd name="T13" fmla="*/ 1 h 996"/>
                  <a:gd name="T14" fmla="*/ 0 w 1005"/>
                  <a:gd name="T15" fmla="*/ 1 h 996"/>
                  <a:gd name="T16" fmla="*/ 0 w 1005"/>
                  <a:gd name="T17" fmla="*/ 1 h 996"/>
                  <a:gd name="T18" fmla="*/ 0 w 1005"/>
                  <a:gd name="T19" fmla="*/ 1 h 996"/>
                  <a:gd name="T20" fmla="*/ 0 w 1005"/>
                  <a:gd name="T21" fmla="*/ 1 h 996"/>
                  <a:gd name="T22" fmla="*/ 0 w 1005"/>
                  <a:gd name="T23" fmla="*/ 1 h 996"/>
                  <a:gd name="T24" fmla="*/ 0 w 1005"/>
                  <a:gd name="T25" fmla="*/ 1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5"/>
                  <a:gd name="T40" fmla="*/ 0 h 996"/>
                  <a:gd name="T41" fmla="*/ 1005 w 1005"/>
                  <a:gd name="T42" fmla="*/ 996 h 9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a:solidFill>
                  <a:schemeClr val="tx1"/>
                </a:solidFill>
                <a:round/>
                <a:headEnd/>
                <a:tailEnd/>
              </a:ln>
            </p:spPr>
            <p:txBody>
              <a:bodyPr wrap="none"/>
              <a:lstStyle/>
              <a:p>
                <a:endParaRPr lang="en-US"/>
              </a:p>
            </p:txBody>
          </p:sp>
          <p:sp>
            <p:nvSpPr>
              <p:cNvPr id="82001" name="Text Box 57"/>
              <p:cNvSpPr txBox="1">
                <a:spLocks noChangeArrowheads="1"/>
              </p:cNvSpPr>
              <p:nvPr/>
            </p:nvSpPr>
            <p:spPr bwMode="auto">
              <a:xfrm>
                <a:off x="4927" y="256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solidFill>
                      <a:srgbClr val="FF0000"/>
                    </a:solidFill>
                  </a:rPr>
                  <a:t>B</a:t>
                </a:r>
              </a:p>
            </p:txBody>
          </p:sp>
        </p:grpSp>
      </p:grpSp>
      <p:sp>
        <p:nvSpPr>
          <p:cNvPr id="81948" name="Text Box 58"/>
          <p:cNvSpPr txBox="1">
            <a:spLocks noChangeArrowheads="1"/>
          </p:cNvSpPr>
          <p:nvPr/>
        </p:nvSpPr>
        <p:spPr bwMode="auto">
          <a:xfrm>
            <a:off x="719138" y="4156075"/>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solidFill>
                  <a:srgbClr val="FF0000"/>
                </a:solidFill>
              </a:rPr>
              <a:t>A</a:t>
            </a:r>
          </a:p>
        </p:txBody>
      </p:sp>
      <p:grpSp>
        <p:nvGrpSpPr>
          <p:cNvPr id="81949" name="Group 67"/>
          <p:cNvGrpSpPr>
            <a:grpSpLocks/>
          </p:cNvGrpSpPr>
          <p:nvPr/>
        </p:nvGrpSpPr>
        <p:grpSpPr bwMode="auto">
          <a:xfrm>
            <a:off x="5216525" y="2701925"/>
            <a:ext cx="2011363" cy="760413"/>
            <a:chOff x="1197" y="1665"/>
            <a:chExt cx="1267" cy="479"/>
          </a:xfrm>
        </p:grpSpPr>
        <p:grpSp>
          <p:nvGrpSpPr>
            <p:cNvPr id="81982" name="Group 68"/>
            <p:cNvGrpSpPr>
              <a:grpSpLocks/>
            </p:cNvGrpSpPr>
            <p:nvPr/>
          </p:nvGrpSpPr>
          <p:grpSpPr bwMode="auto">
            <a:xfrm>
              <a:off x="1231" y="1990"/>
              <a:ext cx="691" cy="154"/>
              <a:chOff x="1231" y="1990"/>
              <a:chExt cx="691" cy="154"/>
            </a:xfrm>
          </p:grpSpPr>
          <p:sp>
            <p:nvSpPr>
              <p:cNvPr id="81984" name="Rectangle 69"/>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1985" name="Line 70"/>
              <p:cNvSpPr>
                <a:spLocks noChangeShapeType="1"/>
              </p:cNvSpPr>
              <p:nvPr/>
            </p:nvSpPr>
            <p:spPr bwMode="auto">
              <a:xfrm>
                <a:off x="1337" y="1990"/>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86" name="Line 71"/>
              <p:cNvSpPr>
                <a:spLocks noChangeShapeType="1"/>
              </p:cNvSpPr>
              <p:nvPr/>
            </p:nvSpPr>
            <p:spPr bwMode="auto">
              <a:xfrm>
                <a:off x="1427" y="1992"/>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81983" name="Text Box 72"/>
            <p:cNvSpPr txBox="1">
              <a:spLocks noChangeArrowheads="1"/>
            </p:cNvSpPr>
            <p:nvPr/>
          </p:nvSpPr>
          <p:spPr bwMode="auto">
            <a:xfrm>
              <a:off x="1197" y="1665"/>
              <a:ext cx="1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IP src: 111.111.111.111</a:t>
              </a:r>
            </a:p>
            <a:p>
              <a:pPr algn="ctr" eaLnBrk="1" hangingPunct="1"/>
              <a:r>
                <a:rPr lang="en-US" sz="1200">
                  <a:latin typeface="Arial" charset="0"/>
                </a:rPr>
                <a:t>   IP dest: 222.222.222.222</a:t>
              </a:r>
            </a:p>
          </p:txBody>
        </p:sp>
      </p:grpSp>
      <p:grpSp>
        <p:nvGrpSpPr>
          <p:cNvPr id="11" name="Group 73"/>
          <p:cNvGrpSpPr>
            <a:grpSpLocks/>
          </p:cNvGrpSpPr>
          <p:nvPr/>
        </p:nvGrpSpPr>
        <p:grpSpPr bwMode="auto">
          <a:xfrm>
            <a:off x="5340350" y="2952750"/>
            <a:ext cx="146050" cy="385763"/>
            <a:chOff x="1272" y="1762"/>
            <a:chExt cx="92" cy="243"/>
          </a:xfrm>
        </p:grpSpPr>
        <p:sp>
          <p:nvSpPr>
            <p:cNvPr id="81980" name="Line 74"/>
            <p:cNvSpPr>
              <a:spLocks noChangeShapeType="1"/>
            </p:cNvSpPr>
            <p:nvPr/>
          </p:nvSpPr>
          <p:spPr bwMode="auto">
            <a:xfrm>
              <a:off x="1272" y="1762"/>
              <a:ext cx="0" cy="2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81" name="Line 75"/>
            <p:cNvSpPr>
              <a:spLocks noChangeShapeType="1"/>
            </p:cNvSpPr>
            <p:nvPr/>
          </p:nvSpPr>
          <p:spPr bwMode="auto">
            <a:xfrm>
              <a:off x="1364" y="1878"/>
              <a:ext cx="0"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718924" name="Rectangle 76"/>
          <p:cNvSpPr>
            <a:spLocks noChangeArrowheads="1"/>
          </p:cNvSpPr>
          <p:nvPr/>
        </p:nvSpPr>
        <p:spPr bwMode="auto">
          <a:xfrm>
            <a:off x="706438" y="1084263"/>
            <a:ext cx="77724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0099"/>
              </a:buClr>
              <a:buSzPct val="75000"/>
              <a:buFont typeface="Wingdings" pitchFamily="2" charset="2"/>
              <a:buChar char="v"/>
            </a:pPr>
            <a:r>
              <a:rPr lang="en-US" sz="2000"/>
              <a:t>R forwards datagram with IP source A, destination B </a:t>
            </a:r>
          </a:p>
        </p:txBody>
      </p:sp>
      <p:sp>
        <p:nvSpPr>
          <p:cNvPr id="718925" name="Rectangle 77"/>
          <p:cNvSpPr>
            <a:spLocks noChangeArrowheads="1"/>
          </p:cNvSpPr>
          <p:nvPr/>
        </p:nvSpPr>
        <p:spPr bwMode="auto">
          <a:xfrm>
            <a:off x="719138" y="1441450"/>
            <a:ext cx="77724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0099"/>
              </a:buClr>
              <a:buSzPct val="75000"/>
              <a:buFont typeface="Wingdings" pitchFamily="2" charset="2"/>
              <a:buChar char="v"/>
            </a:pPr>
            <a:r>
              <a:rPr lang="en-US" sz="2000"/>
              <a:t>R creates link-layer frame with B's MAC address as dest, frame contains A-to-B IP datagram</a:t>
            </a:r>
            <a:endParaRPr lang="en-US" sz="2800"/>
          </a:p>
        </p:txBody>
      </p:sp>
      <p:grpSp>
        <p:nvGrpSpPr>
          <p:cNvPr id="12" name="Group 78"/>
          <p:cNvGrpSpPr>
            <a:grpSpLocks/>
          </p:cNvGrpSpPr>
          <p:nvPr/>
        </p:nvGrpSpPr>
        <p:grpSpPr bwMode="auto">
          <a:xfrm>
            <a:off x="4791075" y="2293938"/>
            <a:ext cx="2398713" cy="1519237"/>
            <a:chOff x="931" y="1414"/>
            <a:chExt cx="1511" cy="957"/>
          </a:xfrm>
        </p:grpSpPr>
        <p:sp>
          <p:nvSpPr>
            <p:cNvPr id="81968" name="Text Box 79"/>
            <p:cNvSpPr txBox="1">
              <a:spLocks noChangeArrowheads="1"/>
            </p:cNvSpPr>
            <p:nvPr/>
          </p:nvSpPr>
          <p:spPr bwMode="auto">
            <a:xfrm>
              <a:off x="931" y="1414"/>
              <a:ext cx="15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MAC src: </a:t>
              </a:r>
              <a:r>
                <a:rPr lang="en-US" sz="1200">
                  <a:solidFill>
                    <a:srgbClr val="FF0000"/>
                  </a:solidFill>
                  <a:latin typeface="Arial" charset="0"/>
                </a:rPr>
                <a:t>1A-23-F9-CD-06-9B</a:t>
              </a:r>
            </a:p>
            <a:p>
              <a:pPr algn="ctr" eaLnBrk="1" hangingPunct="1"/>
              <a:r>
                <a:rPr lang="en-US" sz="1200">
                  <a:latin typeface="Arial" charset="0"/>
                </a:rPr>
                <a:t>  MAC dest: </a:t>
              </a:r>
              <a:r>
                <a:rPr lang="en-US" sz="1200">
                  <a:solidFill>
                    <a:srgbClr val="FF0000"/>
                  </a:solidFill>
                  <a:latin typeface="Arial" charset="0"/>
                </a:rPr>
                <a:t>49-BD-D2-C7-56-2A</a:t>
              </a:r>
            </a:p>
            <a:p>
              <a:pPr algn="ctr" eaLnBrk="1" hangingPunct="1"/>
              <a:endParaRPr lang="en-US" sz="1200">
                <a:solidFill>
                  <a:srgbClr val="FF0000"/>
                </a:solidFill>
                <a:latin typeface="Arial" charset="0"/>
              </a:endParaRPr>
            </a:p>
          </p:txBody>
        </p:sp>
        <p:grpSp>
          <p:nvGrpSpPr>
            <p:cNvPr id="81969" name="Group 80"/>
            <p:cNvGrpSpPr>
              <a:grpSpLocks/>
            </p:cNvGrpSpPr>
            <p:nvPr/>
          </p:nvGrpSpPr>
          <p:grpSpPr bwMode="auto">
            <a:xfrm>
              <a:off x="981" y="2182"/>
              <a:ext cx="1049" cy="189"/>
              <a:chOff x="2829" y="2040"/>
              <a:chExt cx="1049" cy="189"/>
            </a:xfrm>
          </p:grpSpPr>
          <p:sp>
            <p:nvSpPr>
              <p:cNvPr id="81974" name="Rectangle 81"/>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p:spPr>
            <p:txBody>
              <a:bodyPr wrap="none" anchor="ctr"/>
              <a:lstStyle/>
              <a:p>
                <a:pPr algn="ctr"/>
                <a:endParaRPr lang="en-US"/>
              </a:p>
            </p:txBody>
          </p:sp>
          <p:sp>
            <p:nvSpPr>
              <p:cNvPr id="81975" name="Rectangle 82"/>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1976" name="Line 83"/>
              <p:cNvSpPr>
                <a:spLocks noChangeShapeType="1"/>
              </p:cNvSpPr>
              <p:nvPr/>
            </p:nvSpPr>
            <p:spPr bwMode="auto">
              <a:xfrm>
                <a:off x="3180" y="2063"/>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77" name="Line 84"/>
              <p:cNvSpPr>
                <a:spLocks noChangeShapeType="1"/>
              </p:cNvSpPr>
              <p:nvPr/>
            </p:nvSpPr>
            <p:spPr bwMode="auto">
              <a:xfrm>
                <a:off x="3276" y="2063"/>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78" name="Line 85"/>
              <p:cNvSpPr>
                <a:spLocks noChangeShapeType="1"/>
              </p:cNvSpPr>
              <p:nvPr/>
            </p:nvSpPr>
            <p:spPr bwMode="auto">
              <a:xfrm>
                <a:off x="2910" y="2040"/>
                <a:ext cx="0" cy="18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79" name="Line 86"/>
              <p:cNvSpPr>
                <a:spLocks noChangeShapeType="1"/>
              </p:cNvSpPr>
              <p:nvPr/>
            </p:nvSpPr>
            <p:spPr bwMode="auto">
              <a:xfrm>
                <a:off x="3006" y="2040"/>
                <a:ext cx="0" cy="18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81970" name="Line 87"/>
            <p:cNvSpPr>
              <a:spLocks noChangeShapeType="1"/>
            </p:cNvSpPr>
            <p:nvPr/>
          </p:nvSpPr>
          <p:spPr bwMode="auto">
            <a:xfrm flipV="1">
              <a:off x="1018" y="1576"/>
              <a:ext cx="2" cy="70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1971" name="Line 88"/>
            <p:cNvSpPr>
              <a:spLocks noChangeShapeType="1"/>
            </p:cNvSpPr>
            <p:nvPr/>
          </p:nvSpPr>
          <p:spPr bwMode="auto">
            <a:xfrm flipV="1">
              <a:off x="1106" y="1680"/>
              <a:ext cx="0" cy="59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1972" name="Line 89"/>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1973" name="Line 90"/>
            <p:cNvSpPr>
              <a:spLocks noChangeShapeType="1"/>
            </p:cNvSpPr>
            <p:nvPr/>
          </p:nvSpPr>
          <p:spPr bwMode="auto">
            <a:xfrm>
              <a:off x="1368" y="1924"/>
              <a:ext cx="2" cy="3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81954" name="Group 91"/>
          <p:cNvGrpSpPr>
            <a:grpSpLocks/>
          </p:cNvGrpSpPr>
          <p:nvPr/>
        </p:nvGrpSpPr>
        <p:grpSpPr bwMode="auto">
          <a:xfrm>
            <a:off x="3952875" y="2767013"/>
            <a:ext cx="895350" cy="2038350"/>
            <a:chOff x="2823" y="1545"/>
            <a:chExt cx="564" cy="1284"/>
          </a:xfrm>
        </p:grpSpPr>
        <p:sp>
          <p:nvSpPr>
            <p:cNvPr id="81963" name="Freeform 92"/>
            <p:cNvSpPr>
              <a:spLocks/>
            </p:cNvSpPr>
            <p:nvPr/>
          </p:nvSpPr>
          <p:spPr bwMode="auto">
            <a:xfrm>
              <a:off x="2823" y="2265"/>
              <a:ext cx="564" cy="56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 name="T12" fmla="*/ 0 w 564"/>
                <a:gd name="T13" fmla="*/ 0 h 564"/>
                <a:gd name="T14" fmla="*/ 564 w 564"/>
                <a:gd name="T15" fmla="*/ 564 h 564"/>
              </a:gdLst>
              <a:ahLst/>
              <a:cxnLst>
                <a:cxn ang="T8">
                  <a:pos x="T0" y="T1"/>
                </a:cxn>
                <a:cxn ang="T9">
                  <a:pos x="T2" y="T3"/>
                </a:cxn>
                <a:cxn ang="T10">
                  <a:pos x="T4" y="T5"/>
                </a:cxn>
                <a:cxn ang="T11">
                  <a:pos x="T6" y="T7"/>
                </a:cxn>
              </a:cxnLst>
              <a:rect l="T12" t="T13" r="T14" b="T15"/>
              <a:pathLst>
                <a:path w="564" h="564">
                  <a:moveTo>
                    <a:pt x="564" y="0"/>
                  </a:moveTo>
                  <a:lnTo>
                    <a:pt x="287" y="564"/>
                  </a:lnTo>
                  <a:lnTo>
                    <a:pt x="0" y="0"/>
                  </a:lnTo>
                  <a:lnTo>
                    <a:pt x="564" y="0"/>
                  </a:lnTo>
                  <a:close/>
                </a:path>
              </a:pathLst>
            </a:custGeom>
            <a:gradFill rotWithShape="1">
              <a:gsLst>
                <a:gs pos="0">
                  <a:schemeClr val="bg1"/>
                </a:gs>
                <a:gs pos="100000">
                  <a:srgbClr val="FF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
          <p:nvSpPr>
            <p:cNvPr id="81964" name="Rectangle 93"/>
            <p:cNvSpPr>
              <a:spLocks noChangeArrowheads="1"/>
            </p:cNvSpPr>
            <p:nvPr/>
          </p:nvSpPr>
          <p:spPr bwMode="auto">
            <a:xfrm>
              <a:off x="2872" y="1877"/>
              <a:ext cx="493" cy="477"/>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81965" name="Text Box 94"/>
            <p:cNvSpPr txBox="1">
              <a:spLocks noChangeArrowheads="1"/>
            </p:cNvSpPr>
            <p:nvPr/>
          </p:nvSpPr>
          <p:spPr bwMode="auto">
            <a:xfrm>
              <a:off x="2941" y="1545"/>
              <a:ext cx="336"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endParaRPr lang="en-US" sz="1600">
                <a:latin typeface="Arial" charset="0"/>
              </a:endParaRPr>
            </a:p>
            <a:p>
              <a:pPr algn="ctr" eaLnBrk="1" hangingPunct="1"/>
              <a:endParaRPr lang="en-US" sz="1600">
                <a:latin typeface="Arial" charset="0"/>
              </a:endParaRPr>
            </a:p>
            <a:p>
              <a:pPr algn="ctr" eaLnBrk="1" hangingPunct="1"/>
              <a:r>
                <a:rPr lang="en-US" sz="1600">
                  <a:latin typeface="Arial" charset="0"/>
                </a:rPr>
                <a:t>IP</a:t>
              </a:r>
            </a:p>
            <a:p>
              <a:pPr algn="ctr" eaLnBrk="1" hangingPunct="1"/>
              <a:r>
                <a:rPr lang="en-US" sz="1600">
                  <a:latin typeface="Arial" charset="0"/>
                </a:rPr>
                <a:t>Eth</a:t>
              </a:r>
            </a:p>
            <a:p>
              <a:pPr algn="ctr" eaLnBrk="1" hangingPunct="1"/>
              <a:r>
                <a:rPr lang="en-US" sz="1600">
                  <a:latin typeface="Arial" charset="0"/>
                </a:rPr>
                <a:t>Phy</a:t>
              </a:r>
            </a:p>
          </p:txBody>
        </p:sp>
        <p:sp>
          <p:nvSpPr>
            <p:cNvPr id="81966" name="Line 95"/>
            <p:cNvSpPr>
              <a:spLocks noChangeShapeType="1"/>
            </p:cNvSpPr>
            <p:nvPr/>
          </p:nvSpPr>
          <p:spPr bwMode="auto">
            <a:xfrm>
              <a:off x="2868" y="203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67" name="Line 96"/>
            <p:cNvSpPr>
              <a:spLocks noChangeShapeType="1"/>
            </p:cNvSpPr>
            <p:nvPr/>
          </p:nvSpPr>
          <p:spPr bwMode="auto">
            <a:xfrm>
              <a:off x="2865" y="219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81955" name="Group 113"/>
          <p:cNvGrpSpPr>
            <a:grpSpLocks/>
          </p:cNvGrpSpPr>
          <p:nvPr/>
        </p:nvGrpSpPr>
        <p:grpSpPr bwMode="auto">
          <a:xfrm>
            <a:off x="8061325" y="2478088"/>
            <a:ext cx="928688" cy="1954212"/>
            <a:chOff x="250" y="1380"/>
            <a:chExt cx="585" cy="1231"/>
          </a:xfrm>
        </p:grpSpPr>
        <p:sp>
          <p:nvSpPr>
            <p:cNvPr id="81956" name="Freeform 106"/>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 name="T12" fmla="*/ 0 w 582"/>
                <a:gd name="T13" fmla="*/ 0 h 1197"/>
                <a:gd name="T14" fmla="*/ 582 w 582"/>
                <a:gd name="T15" fmla="*/ 1197 h 1197"/>
              </a:gdLst>
              <a:ahLst/>
              <a:cxnLst>
                <a:cxn ang="T8">
                  <a:pos x="T0" y="T1"/>
                </a:cxn>
                <a:cxn ang="T9">
                  <a:pos x="T2" y="T3"/>
                </a:cxn>
                <a:cxn ang="T10">
                  <a:pos x="T4" y="T5"/>
                </a:cxn>
                <a:cxn ang="T11">
                  <a:pos x="T6" y="T7"/>
                </a:cxn>
              </a:cxnLst>
              <a:rect l="T12" t="T13" r="T14" b="T15"/>
              <a:pathLst>
                <a:path w="582" h="1197">
                  <a:moveTo>
                    <a:pt x="582" y="781"/>
                  </a:moveTo>
                  <a:lnTo>
                    <a:pt x="0" y="1197"/>
                  </a:lnTo>
                  <a:lnTo>
                    <a:pt x="83" y="0"/>
                  </a:lnTo>
                  <a:lnTo>
                    <a:pt x="582" y="781"/>
                  </a:lnTo>
                  <a:close/>
                </a:path>
              </a:pathLst>
            </a:custGeom>
            <a:gradFill rotWithShape="1">
              <a:gsLst>
                <a:gs pos="0">
                  <a:schemeClr val="bg1"/>
                </a:gs>
                <a:gs pos="100000">
                  <a:srgbClr val="FF00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
          <p:nvSpPr>
            <p:cNvPr id="81957" name="Rectangle 107"/>
            <p:cNvSpPr>
              <a:spLocks noChangeArrowheads="1"/>
            </p:cNvSpPr>
            <p:nvPr/>
          </p:nvSpPr>
          <p:spPr bwMode="auto">
            <a:xfrm>
              <a:off x="338" y="1399"/>
              <a:ext cx="493" cy="790"/>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81958" name="Text Box 108"/>
            <p:cNvSpPr txBox="1">
              <a:spLocks noChangeArrowheads="1"/>
            </p:cNvSpPr>
            <p:nvPr/>
          </p:nvSpPr>
          <p:spPr bwMode="auto">
            <a:xfrm>
              <a:off x="413" y="1380"/>
              <a:ext cx="336"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endParaRPr lang="en-US" sz="1600">
                <a:latin typeface="Arial" charset="0"/>
              </a:endParaRPr>
            </a:p>
            <a:p>
              <a:pPr algn="ctr" eaLnBrk="1" hangingPunct="1"/>
              <a:endParaRPr lang="en-US" sz="1600">
                <a:latin typeface="Arial" charset="0"/>
              </a:endParaRPr>
            </a:p>
            <a:p>
              <a:pPr algn="ctr" eaLnBrk="1" hangingPunct="1"/>
              <a:r>
                <a:rPr lang="en-US" sz="1600">
                  <a:latin typeface="Arial" charset="0"/>
                </a:rPr>
                <a:t>IP</a:t>
              </a:r>
            </a:p>
            <a:p>
              <a:pPr algn="ctr" eaLnBrk="1" hangingPunct="1"/>
              <a:r>
                <a:rPr lang="en-US" sz="1600">
                  <a:latin typeface="Arial" charset="0"/>
                </a:rPr>
                <a:t>Eth</a:t>
              </a:r>
            </a:p>
            <a:p>
              <a:pPr algn="ctr" eaLnBrk="1" hangingPunct="1"/>
              <a:r>
                <a:rPr lang="en-US" sz="1600">
                  <a:latin typeface="Arial" charset="0"/>
                </a:rPr>
                <a:t>Phy</a:t>
              </a:r>
            </a:p>
          </p:txBody>
        </p:sp>
        <p:sp>
          <p:nvSpPr>
            <p:cNvPr id="81959" name="Line 109"/>
            <p:cNvSpPr>
              <a:spLocks noChangeShapeType="1"/>
            </p:cNvSpPr>
            <p:nvPr/>
          </p:nvSpPr>
          <p:spPr bwMode="auto">
            <a:xfrm>
              <a:off x="346" y="186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60" name="Line 110"/>
            <p:cNvSpPr>
              <a:spLocks noChangeShapeType="1"/>
            </p:cNvSpPr>
            <p:nvPr/>
          </p:nvSpPr>
          <p:spPr bwMode="auto">
            <a:xfrm>
              <a:off x="343" y="202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61" name="Line 111"/>
            <p:cNvSpPr>
              <a:spLocks noChangeShapeType="1"/>
            </p:cNvSpPr>
            <p:nvPr/>
          </p:nvSpPr>
          <p:spPr bwMode="auto">
            <a:xfrm>
              <a:off x="340" y="2186"/>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62" name="Line 112"/>
            <p:cNvSpPr>
              <a:spLocks noChangeShapeType="1"/>
            </p:cNvSpPr>
            <p:nvPr/>
          </p:nvSpPr>
          <p:spPr bwMode="auto">
            <a:xfrm>
              <a:off x="330" y="169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89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18850"/>
                                        </p:tgtEl>
                                        <p:attrNameLst>
                                          <p:attrName>style.visibility</p:attrName>
                                        </p:attrNameLst>
                                      </p:cBhvr>
                                      <p:to>
                                        <p:strVal val="visible"/>
                                      </p:to>
                                    </p:set>
                                    <p:animEffect transition="in" filter="wipe(up)">
                                      <p:cBhvr>
                                        <p:cTn id="11" dur="1000"/>
                                        <p:tgtEl>
                                          <p:spTgt spid="718850"/>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718925"/>
                                        </p:tgtEl>
                                        <p:attrNameLst>
                                          <p:attrName>style.visibility</p:attrName>
                                        </p:attrNameLst>
                                      </p:cBhvr>
                                      <p:to>
                                        <p:strVal val="visible"/>
                                      </p:to>
                                    </p:set>
                                  </p:childTnLst>
                                </p:cTn>
                              </p:par>
                              <p:par>
                                <p:cTn id="15" presetID="9" presetClass="exit" presetSubtype="0" fill="hold" nodeType="withEffect">
                                  <p:stCondLst>
                                    <p:cond delay="0"/>
                                  </p:stCondLst>
                                  <p:childTnLst>
                                    <p:animEffect transition="out" filter="dissolv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par>
                                <p:cTn id="18" presetID="9"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0" grpId="0" animBg="1"/>
      <p:bldP spid="718924" grpId="0"/>
      <p:bldP spid="71892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title"/>
          </p:nvPr>
        </p:nvSpPr>
        <p:spPr>
          <a:xfrm>
            <a:off x="533400" y="0"/>
            <a:ext cx="8001000" cy="1143000"/>
          </a:xfrm>
        </p:spPr>
        <p:txBody>
          <a:bodyPr/>
          <a:lstStyle/>
          <a:p>
            <a:r>
              <a:rPr lang="en-US" b="1" dirty="0" smtClean="0"/>
              <a:t>Addressing: routing to another LAN</a:t>
            </a:r>
          </a:p>
        </p:txBody>
      </p:sp>
      <p:sp>
        <p:nvSpPr>
          <p:cNvPr id="82947" name="Text Box 4"/>
          <p:cNvSpPr txBox="1">
            <a:spLocks noChangeArrowheads="1"/>
          </p:cNvSpPr>
          <p:nvPr/>
        </p:nvSpPr>
        <p:spPr bwMode="auto">
          <a:xfrm>
            <a:off x="4224338" y="4381500"/>
            <a:ext cx="376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spcBef>
                <a:spcPct val="50000"/>
              </a:spcBef>
            </a:pPr>
            <a:r>
              <a:rPr lang="en-US">
                <a:solidFill>
                  <a:srgbClr val="FF0000"/>
                </a:solidFill>
              </a:rPr>
              <a:t>R</a:t>
            </a:r>
            <a:endParaRPr lang="en-US"/>
          </a:p>
        </p:txBody>
      </p:sp>
      <p:grpSp>
        <p:nvGrpSpPr>
          <p:cNvPr id="82948" name="Group 5"/>
          <p:cNvGrpSpPr>
            <a:grpSpLocks/>
          </p:cNvGrpSpPr>
          <p:nvPr/>
        </p:nvGrpSpPr>
        <p:grpSpPr bwMode="auto">
          <a:xfrm>
            <a:off x="3951288" y="4757738"/>
            <a:ext cx="922337" cy="344487"/>
            <a:chOff x="3600" y="219"/>
            <a:chExt cx="360" cy="175"/>
          </a:xfrm>
        </p:grpSpPr>
        <p:sp>
          <p:nvSpPr>
            <p:cNvPr id="83031" name="Oval 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pPr algn="ctr"/>
              <a:endParaRPr lang="en-US"/>
            </a:p>
          </p:txBody>
        </p:sp>
        <p:sp>
          <p:nvSpPr>
            <p:cNvPr id="83032" name="Line 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033" name="Line 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034" name="Rectangle 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83035" name="Oval 1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lgn="ctr"/>
              <a:endParaRPr lang="en-US"/>
            </a:p>
          </p:txBody>
        </p:sp>
        <p:grpSp>
          <p:nvGrpSpPr>
            <p:cNvPr id="83036" name="Group 11"/>
            <p:cNvGrpSpPr>
              <a:grpSpLocks/>
            </p:cNvGrpSpPr>
            <p:nvPr/>
          </p:nvGrpSpPr>
          <p:grpSpPr bwMode="auto">
            <a:xfrm>
              <a:off x="3686" y="244"/>
              <a:ext cx="177" cy="66"/>
              <a:chOff x="2848" y="848"/>
              <a:chExt cx="140" cy="98"/>
            </a:xfrm>
          </p:grpSpPr>
          <p:sp>
            <p:nvSpPr>
              <p:cNvPr id="83041"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042"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043"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3037" name="Group 15"/>
            <p:cNvGrpSpPr>
              <a:grpSpLocks/>
            </p:cNvGrpSpPr>
            <p:nvPr/>
          </p:nvGrpSpPr>
          <p:grpSpPr bwMode="auto">
            <a:xfrm flipV="1">
              <a:off x="3686" y="243"/>
              <a:ext cx="177" cy="66"/>
              <a:chOff x="2848" y="848"/>
              <a:chExt cx="140" cy="98"/>
            </a:xfrm>
          </p:grpSpPr>
          <p:sp>
            <p:nvSpPr>
              <p:cNvPr id="83038"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039"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040"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82949" name="Rectangle 19"/>
          <p:cNvSpPr>
            <a:spLocks noChangeArrowheads="1"/>
          </p:cNvSpPr>
          <p:nvPr/>
        </p:nvSpPr>
        <p:spPr bwMode="auto">
          <a:xfrm rot="-5400000">
            <a:off x="4904581" y="4839495"/>
            <a:ext cx="111125" cy="176212"/>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2950" name="Rectangle 20"/>
          <p:cNvSpPr>
            <a:spLocks noChangeArrowheads="1"/>
          </p:cNvSpPr>
          <p:nvPr/>
        </p:nvSpPr>
        <p:spPr bwMode="auto">
          <a:xfrm rot="-5400000">
            <a:off x="3804444" y="4852194"/>
            <a:ext cx="111125" cy="17621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2951" name="Text Box 21"/>
          <p:cNvSpPr txBox="1">
            <a:spLocks noChangeArrowheads="1"/>
          </p:cNvSpPr>
          <p:nvPr/>
        </p:nvSpPr>
        <p:spPr bwMode="auto">
          <a:xfrm>
            <a:off x="3868738" y="5378450"/>
            <a:ext cx="1543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1A-23-F9-CD-06-9B</a:t>
            </a:r>
          </a:p>
        </p:txBody>
      </p:sp>
      <p:sp>
        <p:nvSpPr>
          <p:cNvPr id="82952" name="Text Box 22"/>
          <p:cNvSpPr txBox="1">
            <a:spLocks noChangeArrowheads="1"/>
          </p:cNvSpPr>
          <p:nvPr/>
        </p:nvSpPr>
        <p:spPr bwMode="auto">
          <a:xfrm>
            <a:off x="4016375" y="5205413"/>
            <a:ext cx="13223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222.222.222.220</a:t>
            </a:r>
          </a:p>
        </p:txBody>
      </p:sp>
      <p:grpSp>
        <p:nvGrpSpPr>
          <p:cNvPr id="82953" name="Group 23"/>
          <p:cNvGrpSpPr>
            <a:grpSpLocks/>
          </p:cNvGrpSpPr>
          <p:nvPr/>
        </p:nvGrpSpPr>
        <p:grpSpPr bwMode="auto">
          <a:xfrm>
            <a:off x="3044825" y="5794375"/>
            <a:ext cx="1541463" cy="449263"/>
            <a:chOff x="1934" y="2405"/>
            <a:chExt cx="971" cy="283"/>
          </a:xfrm>
        </p:grpSpPr>
        <p:sp>
          <p:nvSpPr>
            <p:cNvPr id="83029" name="Text Box 24"/>
            <p:cNvSpPr txBox="1">
              <a:spLocks noChangeArrowheads="1"/>
            </p:cNvSpPr>
            <p:nvPr/>
          </p:nvSpPr>
          <p:spPr bwMode="auto">
            <a:xfrm>
              <a:off x="1934" y="2405"/>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111.111.111.110</a:t>
              </a:r>
            </a:p>
          </p:txBody>
        </p:sp>
        <p:sp>
          <p:nvSpPr>
            <p:cNvPr id="83030" name="Text Box 25"/>
            <p:cNvSpPr txBox="1">
              <a:spLocks noChangeArrowheads="1"/>
            </p:cNvSpPr>
            <p:nvPr/>
          </p:nvSpPr>
          <p:spPr bwMode="auto">
            <a:xfrm>
              <a:off x="1938" y="2515"/>
              <a:ext cx="9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E6-E9-00-17-BB-4B</a:t>
              </a:r>
            </a:p>
          </p:txBody>
        </p:sp>
      </p:grpSp>
      <p:sp>
        <p:nvSpPr>
          <p:cNvPr id="82954" name="Text Box 26"/>
          <p:cNvSpPr txBox="1">
            <a:spLocks noChangeArrowheads="1"/>
          </p:cNvSpPr>
          <p:nvPr/>
        </p:nvSpPr>
        <p:spPr bwMode="auto">
          <a:xfrm>
            <a:off x="952500" y="6037263"/>
            <a:ext cx="16271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CC-49-DE-D0-AB-7D</a:t>
            </a:r>
          </a:p>
        </p:txBody>
      </p:sp>
      <p:sp>
        <p:nvSpPr>
          <p:cNvPr id="82955" name="Text Box 27"/>
          <p:cNvSpPr txBox="1">
            <a:spLocks noChangeArrowheads="1"/>
          </p:cNvSpPr>
          <p:nvPr/>
        </p:nvSpPr>
        <p:spPr bwMode="auto">
          <a:xfrm>
            <a:off x="942975" y="5854700"/>
            <a:ext cx="1322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111.111.111.112</a:t>
            </a:r>
          </a:p>
        </p:txBody>
      </p:sp>
      <p:graphicFrame>
        <p:nvGraphicFramePr>
          <p:cNvPr id="82956" name="Object 182"/>
          <p:cNvGraphicFramePr>
            <a:graphicFrameLocks noChangeAspect="1"/>
          </p:cNvGraphicFramePr>
          <p:nvPr/>
        </p:nvGraphicFramePr>
        <p:xfrm>
          <a:off x="1595438" y="5494338"/>
          <a:ext cx="449262" cy="325437"/>
        </p:xfrm>
        <a:graphic>
          <a:graphicData uri="http://schemas.openxmlformats.org/presentationml/2006/ole">
            <mc:AlternateContent xmlns:mc="http://schemas.openxmlformats.org/markup-compatibility/2006">
              <mc:Choice xmlns:v="urn:schemas-microsoft-com:vml" Requires="v">
                <p:oleObj spid="_x0000_s83320" name="Clip" r:id="rId4" imgW="1307263" imgH="1084139" progId="">
                  <p:embed/>
                </p:oleObj>
              </mc:Choice>
              <mc:Fallback>
                <p:oleObj name="Clip" r:id="rId4" imgW="1307263" imgH="1084139" progId="">
                  <p:embed/>
                  <p:pic>
                    <p:nvPicPr>
                      <p:cNvPr id="0" name="Object 1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5438" y="5494338"/>
                        <a:ext cx="449262"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7" name="Rectangle 29"/>
          <p:cNvSpPr>
            <a:spLocks noChangeArrowheads="1"/>
          </p:cNvSpPr>
          <p:nvPr/>
        </p:nvSpPr>
        <p:spPr bwMode="auto">
          <a:xfrm rot="-5400000">
            <a:off x="2046287" y="5549901"/>
            <a:ext cx="112713" cy="176212"/>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2958" name="Text Box 30"/>
          <p:cNvSpPr txBox="1">
            <a:spLocks noChangeArrowheads="1"/>
          </p:cNvSpPr>
          <p:nvPr/>
        </p:nvSpPr>
        <p:spPr bwMode="auto">
          <a:xfrm>
            <a:off x="709613" y="4741863"/>
            <a:ext cx="13223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111.111.111.111</a:t>
            </a:r>
          </a:p>
        </p:txBody>
      </p:sp>
      <p:graphicFrame>
        <p:nvGraphicFramePr>
          <p:cNvPr id="82959" name="Object 183"/>
          <p:cNvGraphicFramePr>
            <a:graphicFrameLocks noChangeAspect="1"/>
          </p:cNvGraphicFramePr>
          <p:nvPr/>
        </p:nvGraphicFramePr>
        <p:xfrm>
          <a:off x="1076325" y="4162425"/>
          <a:ext cx="844550" cy="612775"/>
        </p:xfrm>
        <a:graphic>
          <a:graphicData uri="http://schemas.openxmlformats.org/presentationml/2006/ole">
            <mc:AlternateContent xmlns:mc="http://schemas.openxmlformats.org/markup-compatibility/2006">
              <mc:Choice xmlns:v="urn:schemas-microsoft-com:vml" Requires="v">
                <p:oleObj spid="_x0000_s83321" name="Clip" r:id="rId6" imgW="1307263" imgH="1084139" progId="">
                  <p:embed/>
                </p:oleObj>
              </mc:Choice>
              <mc:Fallback>
                <p:oleObj name="Clip" r:id="rId6" imgW="1307263" imgH="1084139" progId="">
                  <p:embed/>
                  <p:pic>
                    <p:nvPicPr>
                      <p:cNvPr id="0" name="Object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6325" y="4162425"/>
                        <a:ext cx="84455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0" name="Rectangle 32"/>
          <p:cNvSpPr>
            <a:spLocks noChangeArrowheads="1"/>
          </p:cNvSpPr>
          <p:nvPr/>
        </p:nvSpPr>
        <p:spPr bwMode="auto">
          <a:xfrm rot="-5400000">
            <a:off x="1916907" y="4321969"/>
            <a:ext cx="112712" cy="1778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2961" name="Text Box 33"/>
          <p:cNvSpPr txBox="1">
            <a:spLocks noChangeArrowheads="1"/>
          </p:cNvSpPr>
          <p:nvPr/>
        </p:nvSpPr>
        <p:spPr bwMode="auto">
          <a:xfrm>
            <a:off x="730250" y="4927600"/>
            <a:ext cx="1509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74-29-9C-E8-FF-55</a:t>
            </a:r>
          </a:p>
        </p:txBody>
      </p:sp>
      <p:sp>
        <p:nvSpPr>
          <p:cNvPr id="82962" name="Freeform 34"/>
          <p:cNvSpPr>
            <a:spLocks/>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5"/>
              <a:gd name="T40" fmla="*/ 0 h 996"/>
              <a:gd name="T41" fmla="*/ 1005 w 1005"/>
              <a:gd name="T42" fmla="*/ 996 h 9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a:solidFill>
              <a:schemeClr val="tx1"/>
            </a:solidFill>
            <a:round/>
            <a:headEnd/>
            <a:tailEnd/>
          </a:ln>
        </p:spPr>
        <p:txBody>
          <a:bodyPr wrap="none"/>
          <a:lstStyle/>
          <a:p>
            <a:endParaRPr lang="en-US"/>
          </a:p>
        </p:txBody>
      </p:sp>
      <p:sp>
        <p:nvSpPr>
          <p:cNvPr id="82963" name="Line 35"/>
          <p:cNvSpPr>
            <a:spLocks noChangeShapeType="1"/>
          </p:cNvSpPr>
          <p:nvPr/>
        </p:nvSpPr>
        <p:spPr bwMode="auto">
          <a:xfrm>
            <a:off x="2062163" y="4416425"/>
            <a:ext cx="43815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2964" name="Line 36"/>
          <p:cNvSpPr>
            <a:spLocks noChangeShapeType="1"/>
          </p:cNvSpPr>
          <p:nvPr/>
        </p:nvSpPr>
        <p:spPr bwMode="auto">
          <a:xfrm flipV="1">
            <a:off x="2185988" y="5360988"/>
            <a:ext cx="231775" cy="255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2965" name="Line 37"/>
          <p:cNvSpPr>
            <a:spLocks noChangeShapeType="1"/>
          </p:cNvSpPr>
          <p:nvPr/>
        </p:nvSpPr>
        <p:spPr bwMode="auto">
          <a:xfrm>
            <a:off x="3184525" y="4954588"/>
            <a:ext cx="584200"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2966" name="Line 38"/>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967" name="Line 39"/>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968" name="Line 40"/>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2969" name="Line 41"/>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82970" name="Group 42"/>
          <p:cNvGrpSpPr>
            <a:grpSpLocks/>
          </p:cNvGrpSpPr>
          <p:nvPr/>
        </p:nvGrpSpPr>
        <p:grpSpPr bwMode="auto">
          <a:xfrm>
            <a:off x="5045075" y="4073525"/>
            <a:ext cx="3886200" cy="2187575"/>
            <a:chOff x="3178" y="2566"/>
            <a:chExt cx="2448" cy="1378"/>
          </a:xfrm>
        </p:grpSpPr>
        <p:sp>
          <p:nvSpPr>
            <p:cNvPr id="83012" name="Line 43"/>
            <p:cNvSpPr>
              <a:spLocks noChangeShapeType="1"/>
            </p:cNvSpPr>
            <p:nvPr/>
          </p:nvSpPr>
          <p:spPr bwMode="auto">
            <a:xfrm>
              <a:off x="3178" y="3100"/>
              <a:ext cx="7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83013" name="Group 44"/>
            <p:cNvGrpSpPr>
              <a:grpSpLocks/>
            </p:cNvGrpSpPr>
            <p:nvPr/>
          </p:nvGrpSpPr>
          <p:grpSpPr bwMode="auto">
            <a:xfrm>
              <a:off x="3908" y="2566"/>
              <a:ext cx="1718" cy="1378"/>
              <a:chOff x="3602" y="2566"/>
              <a:chExt cx="1718" cy="1378"/>
            </a:xfrm>
          </p:grpSpPr>
          <p:graphicFrame>
            <p:nvGraphicFramePr>
              <p:cNvPr id="83014" name="Object 184"/>
              <p:cNvGraphicFramePr>
                <a:graphicFrameLocks noChangeAspect="1"/>
              </p:cNvGraphicFramePr>
              <p:nvPr/>
            </p:nvGraphicFramePr>
            <p:xfrm>
              <a:off x="4424" y="2622"/>
              <a:ext cx="532" cy="386"/>
            </p:xfrm>
            <a:graphic>
              <a:graphicData uri="http://schemas.openxmlformats.org/presentationml/2006/ole">
                <mc:AlternateContent xmlns:mc="http://schemas.openxmlformats.org/markup-compatibility/2006">
                  <mc:Choice xmlns:v="urn:schemas-microsoft-com:vml" Requires="v">
                    <p:oleObj spid="_x0000_s83322" name="Clip" r:id="rId7" imgW="1307263" imgH="1084139" progId="">
                      <p:embed/>
                    </p:oleObj>
                  </mc:Choice>
                  <mc:Fallback>
                    <p:oleObj name="Clip" r:id="rId7" imgW="1307263" imgH="1084139" progId="">
                      <p:embed/>
                      <p:pic>
                        <p:nvPicPr>
                          <p:cNvPr id="0" name="Object 1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4" y="2622"/>
                            <a:ext cx="53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3015" name="Group 46"/>
              <p:cNvGrpSpPr>
                <a:grpSpLocks/>
              </p:cNvGrpSpPr>
              <p:nvPr/>
            </p:nvGrpSpPr>
            <p:grpSpPr bwMode="auto">
              <a:xfrm>
                <a:off x="4338" y="3052"/>
                <a:ext cx="982" cy="290"/>
                <a:chOff x="4351" y="2786"/>
                <a:chExt cx="982" cy="290"/>
              </a:xfrm>
            </p:grpSpPr>
            <p:sp>
              <p:nvSpPr>
                <p:cNvPr id="83027" name="Text Box 47"/>
                <p:cNvSpPr txBox="1">
                  <a:spLocks noChangeArrowheads="1"/>
                </p:cNvSpPr>
                <p:nvPr/>
              </p:nvSpPr>
              <p:spPr bwMode="auto">
                <a:xfrm>
                  <a:off x="4352" y="2786"/>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222.222.222.222</a:t>
                  </a:r>
                </a:p>
              </p:txBody>
            </p:sp>
            <p:sp>
              <p:nvSpPr>
                <p:cNvPr id="83028" name="Text Box 48"/>
                <p:cNvSpPr txBox="1">
                  <a:spLocks noChangeArrowheads="1"/>
                </p:cNvSpPr>
                <p:nvPr/>
              </p:nvSpPr>
              <p:spPr bwMode="auto">
                <a:xfrm>
                  <a:off x="4351" y="2904"/>
                  <a:ext cx="98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49-BD-D2-C7-56-2A</a:t>
                  </a:r>
                </a:p>
              </p:txBody>
            </p:sp>
          </p:grpSp>
          <p:sp>
            <p:nvSpPr>
              <p:cNvPr id="83016" name="Rectangle 49"/>
              <p:cNvSpPr>
                <a:spLocks noChangeArrowheads="1"/>
              </p:cNvSpPr>
              <p:nvPr/>
            </p:nvSpPr>
            <p:spPr bwMode="auto">
              <a:xfrm rot="-5400000">
                <a:off x="4386" y="2713"/>
                <a:ext cx="70" cy="111"/>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3017" name="Line 50"/>
              <p:cNvSpPr>
                <a:spLocks noChangeShapeType="1"/>
              </p:cNvSpPr>
              <p:nvPr/>
            </p:nvSpPr>
            <p:spPr bwMode="auto">
              <a:xfrm flipV="1">
                <a:off x="4068" y="2782"/>
                <a:ext cx="284"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3018" name="Line 51"/>
              <p:cNvSpPr>
                <a:spLocks noChangeShapeType="1"/>
              </p:cNvSpPr>
              <p:nvPr/>
            </p:nvSpPr>
            <p:spPr bwMode="auto">
              <a:xfrm flipH="1" flipV="1">
                <a:off x="4399" y="2830"/>
                <a:ext cx="7"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83019" name="Object 185"/>
              <p:cNvGraphicFramePr>
                <a:graphicFrameLocks noChangeAspect="1"/>
              </p:cNvGraphicFramePr>
              <p:nvPr/>
            </p:nvGraphicFramePr>
            <p:xfrm>
              <a:off x="4276" y="3390"/>
              <a:ext cx="282" cy="205"/>
            </p:xfrm>
            <a:graphic>
              <a:graphicData uri="http://schemas.openxmlformats.org/presentationml/2006/ole">
                <mc:AlternateContent xmlns:mc="http://schemas.openxmlformats.org/markup-compatibility/2006">
                  <mc:Choice xmlns:v="urn:schemas-microsoft-com:vml" Requires="v">
                    <p:oleObj spid="_x0000_s83323" name="Clip" r:id="rId8" imgW="1307263" imgH="1084139" progId="">
                      <p:embed/>
                    </p:oleObj>
                  </mc:Choice>
                  <mc:Fallback>
                    <p:oleObj name="Clip" r:id="rId8" imgW="1307263" imgH="1084139" progId="">
                      <p:embed/>
                      <p:pic>
                        <p:nvPicPr>
                          <p:cNvPr id="0" name="Object 1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6" y="3390"/>
                            <a:ext cx="282"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020" name="Rectangle 53"/>
              <p:cNvSpPr>
                <a:spLocks noChangeArrowheads="1"/>
              </p:cNvSpPr>
              <p:nvPr/>
            </p:nvSpPr>
            <p:spPr bwMode="auto">
              <a:xfrm rot="-5400000">
                <a:off x="4211" y="3443"/>
                <a:ext cx="70" cy="111"/>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3021" name="Text Box 54"/>
              <p:cNvSpPr txBox="1">
                <a:spLocks noChangeArrowheads="1"/>
              </p:cNvSpPr>
              <p:nvPr/>
            </p:nvSpPr>
            <p:spPr bwMode="auto">
              <a:xfrm>
                <a:off x="4150" y="3661"/>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222.222.222.221</a:t>
                </a:r>
              </a:p>
            </p:txBody>
          </p:sp>
          <p:sp>
            <p:nvSpPr>
              <p:cNvPr id="83022" name="Text Box 55"/>
              <p:cNvSpPr txBox="1">
                <a:spLocks noChangeArrowheads="1"/>
              </p:cNvSpPr>
              <p:nvPr/>
            </p:nvSpPr>
            <p:spPr bwMode="auto">
              <a:xfrm>
                <a:off x="4152" y="3771"/>
                <a:ext cx="9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88-B2-2F-54-1A-0F</a:t>
                </a:r>
              </a:p>
            </p:txBody>
          </p:sp>
          <p:sp>
            <p:nvSpPr>
              <p:cNvPr id="83023" name="Line 56"/>
              <p:cNvSpPr>
                <a:spLocks noChangeShapeType="1"/>
              </p:cNvSpPr>
              <p:nvPr/>
            </p:nvSpPr>
            <p:spPr bwMode="auto">
              <a:xfrm flipH="1" flipV="1">
                <a:off x="4024" y="3347"/>
                <a:ext cx="160" cy="1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3024" name="Line 57"/>
              <p:cNvSpPr>
                <a:spLocks noChangeShapeType="1"/>
              </p:cNvSpPr>
              <p:nvPr/>
            </p:nvSpPr>
            <p:spPr bwMode="auto">
              <a:xfrm flipH="1">
                <a:off x="4235" y="3562"/>
                <a:ext cx="3" cy="12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3025" name="Freeform 58"/>
              <p:cNvSpPr>
                <a:spLocks/>
              </p:cNvSpPr>
              <p:nvPr/>
            </p:nvSpPr>
            <p:spPr bwMode="auto">
              <a:xfrm>
                <a:off x="3602" y="2797"/>
                <a:ext cx="482" cy="681"/>
              </a:xfrm>
              <a:custGeom>
                <a:avLst/>
                <a:gdLst>
                  <a:gd name="T0" fmla="*/ 0 w 1005"/>
                  <a:gd name="T1" fmla="*/ 1 h 996"/>
                  <a:gd name="T2" fmla="*/ 0 w 1005"/>
                  <a:gd name="T3" fmla="*/ 1 h 996"/>
                  <a:gd name="T4" fmla="*/ 0 w 1005"/>
                  <a:gd name="T5" fmla="*/ 1 h 996"/>
                  <a:gd name="T6" fmla="*/ 0 w 1005"/>
                  <a:gd name="T7" fmla="*/ 1 h 996"/>
                  <a:gd name="T8" fmla="*/ 0 w 1005"/>
                  <a:gd name="T9" fmla="*/ 1 h 996"/>
                  <a:gd name="T10" fmla="*/ 0 w 1005"/>
                  <a:gd name="T11" fmla="*/ 1 h 996"/>
                  <a:gd name="T12" fmla="*/ 0 w 1005"/>
                  <a:gd name="T13" fmla="*/ 1 h 996"/>
                  <a:gd name="T14" fmla="*/ 0 w 1005"/>
                  <a:gd name="T15" fmla="*/ 1 h 996"/>
                  <a:gd name="T16" fmla="*/ 0 w 1005"/>
                  <a:gd name="T17" fmla="*/ 1 h 996"/>
                  <a:gd name="T18" fmla="*/ 0 w 1005"/>
                  <a:gd name="T19" fmla="*/ 1 h 996"/>
                  <a:gd name="T20" fmla="*/ 0 w 1005"/>
                  <a:gd name="T21" fmla="*/ 1 h 996"/>
                  <a:gd name="T22" fmla="*/ 0 w 1005"/>
                  <a:gd name="T23" fmla="*/ 1 h 996"/>
                  <a:gd name="T24" fmla="*/ 0 w 1005"/>
                  <a:gd name="T25" fmla="*/ 1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5"/>
                  <a:gd name="T40" fmla="*/ 0 h 996"/>
                  <a:gd name="T41" fmla="*/ 1005 w 1005"/>
                  <a:gd name="T42" fmla="*/ 996 h 9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a:solidFill>
                  <a:schemeClr val="tx1"/>
                </a:solidFill>
                <a:round/>
                <a:headEnd/>
                <a:tailEnd/>
              </a:ln>
            </p:spPr>
            <p:txBody>
              <a:bodyPr wrap="none"/>
              <a:lstStyle/>
              <a:p>
                <a:endParaRPr lang="en-US"/>
              </a:p>
            </p:txBody>
          </p:sp>
          <p:sp>
            <p:nvSpPr>
              <p:cNvPr id="83026" name="Text Box 59"/>
              <p:cNvSpPr txBox="1">
                <a:spLocks noChangeArrowheads="1"/>
              </p:cNvSpPr>
              <p:nvPr/>
            </p:nvSpPr>
            <p:spPr bwMode="auto">
              <a:xfrm>
                <a:off x="4927" y="256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solidFill>
                      <a:srgbClr val="FF0000"/>
                    </a:solidFill>
                  </a:rPr>
                  <a:t>B</a:t>
                </a:r>
              </a:p>
            </p:txBody>
          </p:sp>
        </p:grpSp>
      </p:grpSp>
      <p:sp>
        <p:nvSpPr>
          <p:cNvPr id="82971" name="Text Box 60"/>
          <p:cNvSpPr txBox="1">
            <a:spLocks noChangeArrowheads="1"/>
          </p:cNvSpPr>
          <p:nvPr/>
        </p:nvSpPr>
        <p:spPr bwMode="auto">
          <a:xfrm>
            <a:off x="719138" y="4156075"/>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solidFill>
                  <a:srgbClr val="FF0000"/>
                </a:solidFill>
              </a:rPr>
              <a:t>A</a:t>
            </a:r>
          </a:p>
        </p:txBody>
      </p:sp>
      <p:sp>
        <p:nvSpPr>
          <p:cNvPr id="720966" name="Rectangle 70"/>
          <p:cNvSpPr>
            <a:spLocks noChangeArrowheads="1"/>
          </p:cNvSpPr>
          <p:nvPr/>
        </p:nvSpPr>
        <p:spPr bwMode="auto">
          <a:xfrm>
            <a:off x="706438" y="1084263"/>
            <a:ext cx="77724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0099"/>
              </a:buClr>
              <a:buSzPct val="75000"/>
              <a:buFont typeface="Wingdings" pitchFamily="2" charset="2"/>
              <a:buChar char="v"/>
            </a:pPr>
            <a:r>
              <a:rPr lang="en-US" sz="2000"/>
              <a:t>R forwards datagram with IP source A, destination B </a:t>
            </a:r>
          </a:p>
        </p:txBody>
      </p:sp>
      <p:sp>
        <p:nvSpPr>
          <p:cNvPr id="720967" name="Rectangle 71"/>
          <p:cNvSpPr>
            <a:spLocks noChangeArrowheads="1"/>
          </p:cNvSpPr>
          <p:nvPr/>
        </p:nvSpPr>
        <p:spPr bwMode="auto">
          <a:xfrm>
            <a:off x="719138" y="1441450"/>
            <a:ext cx="77724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0099"/>
              </a:buClr>
              <a:buSzPct val="75000"/>
              <a:buFont typeface="Wingdings" pitchFamily="2" charset="2"/>
              <a:buChar char="v"/>
            </a:pPr>
            <a:r>
              <a:rPr lang="en-US" sz="2000"/>
              <a:t>R creates link-layer frame with B's MAC address as dest, frame contains A-to-B IP datagram</a:t>
            </a:r>
            <a:endParaRPr lang="en-US" sz="2800"/>
          </a:p>
        </p:txBody>
      </p:sp>
      <p:grpSp>
        <p:nvGrpSpPr>
          <p:cNvPr id="9" name="Group 99"/>
          <p:cNvGrpSpPr>
            <a:grpSpLocks/>
          </p:cNvGrpSpPr>
          <p:nvPr/>
        </p:nvGrpSpPr>
        <p:grpSpPr bwMode="auto">
          <a:xfrm>
            <a:off x="4791075" y="2293938"/>
            <a:ext cx="2436813" cy="1643062"/>
            <a:chOff x="3018" y="1445"/>
            <a:chExt cx="1535" cy="1035"/>
          </a:xfrm>
        </p:grpSpPr>
        <p:sp>
          <p:nvSpPr>
            <p:cNvPr id="82989" name="AutoShape 2"/>
            <p:cNvSpPr>
              <a:spLocks noChangeArrowheads="1"/>
            </p:cNvSpPr>
            <p:nvPr/>
          </p:nvSpPr>
          <p:spPr bwMode="auto">
            <a:xfrm>
              <a:off x="3597" y="1981"/>
              <a:ext cx="198" cy="499"/>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p:spPr>
          <p:txBody>
            <a:bodyPr wrap="none" anchor="ctr"/>
            <a:lstStyle/>
            <a:p>
              <a:pPr algn="ctr"/>
              <a:endParaRPr lang="en-US"/>
            </a:p>
          </p:txBody>
        </p:sp>
        <p:grpSp>
          <p:nvGrpSpPr>
            <p:cNvPr id="82990" name="Group 61"/>
            <p:cNvGrpSpPr>
              <a:grpSpLocks/>
            </p:cNvGrpSpPr>
            <p:nvPr/>
          </p:nvGrpSpPr>
          <p:grpSpPr bwMode="auto">
            <a:xfrm>
              <a:off x="3286" y="1702"/>
              <a:ext cx="1267" cy="479"/>
              <a:chOff x="1197" y="1665"/>
              <a:chExt cx="1267" cy="479"/>
            </a:xfrm>
          </p:grpSpPr>
          <p:grpSp>
            <p:nvGrpSpPr>
              <p:cNvPr id="83007" name="Group 62"/>
              <p:cNvGrpSpPr>
                <a:grpSpLocks/>
              </p:cNvGrpSpPr>
              <p:nvPr/>
            </p:nvGrpSpPr>
            <p:grpSpPr bwMode="auto">
              <a:xfrm>
                <a:off x="1231" y="1990"/>
                <a:ext cx="691" cy="154"/>
                <a:chOff x="1231" y="1990"/>
                <a:chExt cx="691" cy="154"/>
              </a:xfrm>
            </p:grpSpPr>
            <p:sp>
              <p:nvSpPr>
                <p:cNvPr id="83009" name="Rectangle 63"/>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3010" name="Line 64"/>
                <p:cNvSpPr>
                  <a:spLocks noChangeShapeType="1"/>
                </p:cNvSpPr>
                <p:nvPr/>
              </p:nvSpPr>
              <p:spPr bwMode="auto">
                <a:xfrm>
                  <a:off x="1337" y="1990"/>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3011" name="Line 65"/>
                <p:cNvSpPr>
                  <a:spLocks noChangeShapeType="1"/>
                </p:cNvSpPr>
                <p:nvPr/>
              </p:nvSpPr>
              <p:spPr bwMode="auto">
                <a:xfrm>
                  <a:off x="1427" y="1992"/>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83008" name="Text Box 66"/>
              <p:cNvSpPr txBox="1">
                <a:spLocks noChangeArrowheads="1"/>
              </p:cNvSpPr>
              <p:nvPr/>
            </p:nvSpPr>
            <p:spPr bwMode="auto">
              <a:xfrm>
                <a:off x="1197" y="1665"/>
                <a:ext cx="1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IP src: 111.111.111.111</a:t>
                </a:r>
              </a:p>
              <a:p>
                <a:pPr algn="ctr" eaLnBrk="1" hangingPunct="1"/>
                <a:r>
                  <a:rPr lang="en-US" sz="1200">
                    <a:latin typeface="Arial" charset="0"/>
                  </a:rPr>
                  <a:t>   IP dest: 222.222.222.222</a:t>
                </a:r>
              </a:p>
            </p:txBody>
          </p:sp>
        </p:grpSp>
        <p:grpSp>
          <p:nvGrpSpPr>
            <p:cNvPr id="82991" name="Group 67"/>
            <p:cNvGrpSpPr>
              <a:grpSpLocks/>
            </p:cNvGrpSpPr>
            <p:nvPr/>
          </p:nvGrpSpPr>
          <p:grpSpPr bwMode="auto">
            <a:xfrm>
              <a:off x="3364" y="1860"/>
              <a:ext cx="92" cy="243"/>
              <a:chOff x="1272" y="1762"/>
              <a:chExt cx="92" cy="243"/>
            </a:xfrm>
          </p:grpSpPr>
          <p:sp>
            <p:nvSpPr>
              <p:cNvPr id="83005" name="Line 68"/>
              <p:cNvSpPr>
                <a:spLocks noChangeShapeType="1"/>
              </p:cNvSpPr>
              <p:nvPr/>
            </p:nvSpPr>
            <p:spPr bwMode="auto">
              <a:xfrm>
                <a:off x="1272" y="1762"/>
                <a:ext cx="0" cy="2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3006" name="Line 69"/>
              <p:cNvSpPr>
                <a:spLocks noChangeShapeType="1"/>
              </p:cNvSpPr>
              <p:nvPr/>
            </p:nvSpPr>
            <p:spPr bwMode="auto">
              <a:xfrm>
                <a:off x="1364" y="1878"/>
                <a:ext cx="0"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82992" name="Group 72"/>
            <p:cNvGrpSpPr>
              <a:grpSpLocks/>
            </p:cNvGrpSpPr>
            <p:nvPr/>
          </p:nvGrpSpPr>
          <p:grpSpPr bwMode="auto">
            <a:xfrm>
              <a:off x="3018" y="1445"/>
              <a:ext cx="1511" cy="957"/>
              <a:chOff x="931" y="1414"/>
              <a:chExt cx="1511" cy="957"/>
            </a:xfrm>
          </p:grpSpPr>
          <p:sp>
            <p:nvSpPr>
              <p:cNvPr id="82993" name="Text Box 73"/>
              <p:cNvSpPr txBox="1">
                <a:spLocks noChangeArrowheads="1"/>
              </p:cNvSpPr>
              <p:nvPr/>
            </p:nvSpPr>
            <p:spPr bwMode="auto">
              <a:xfrm>
                <a:off x="931" y="1414"/>
                <a:ext cx="15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MAC src: </a:t>
                </a:r>
                <a:r>
                  <a:rPr lang="en-US" sz="1200">
                    <a:solidFill>
                      <a:srgbClr val="FF0000"/>
                    </a:solidFill>
                    <a:latin typeface="Arial" charset="0"/>
                  </a:rPr>
                  <a:t>1A-23-F9-CD-06-9B</a:t>
                </a:r>
              </a:p>
              <a:p>
                <a:pPr algn="ctr" eaLnBrk="1" hangingPunct="1"/>
                <a:r>
                  <a:rPr lang="en-US" sz="1200">
                    <a:latin typeface="Arial" charset="0"/>
                  </a:rPr>
                  <a:t>  MAC dest: </a:t>
                </a:r>
                <a:r>
                  <a:rPr lang="en-US" sz="1200">
                    <a:solidFill>
                      <a:srgbClr val="FF0000"/>
                    </a:solidFill>
                    <a:latin typeface="Arial" charset="0"/>
                  </a:rPr>
                  <a:t>49-BD-D2-C7-56-2A</a:t>
                </a:r>
              </a:p>
              <a:p>
                <a:pPr algn="ctr" eaLnBrk="1" hangingPunct="1"/>
                <a:endParaRPr lang="en-US" sz="1200">
                  <a:solidFill>
                    <a:srgbClr val="FF0000"/>
                  </a:solidFill>
                  <a:latin typeface="Arial" charset="0"/>
                </a:endParaRPr>
              </a:p>
            </p:txBody>
          </p:sp>
          <p:grpSp>
            <p:nvGrpSpPr>
              <p:cNvPr id="82994" name="Group 74"/>
              <p:cNvGrpSpPr>
                <a:grpSpLocks/>
              </p:cNvGrpSpPr>
              <p:nvPr/>
            </p:nvGrpSpPr>
            <p:grpSpPr bwMode="auto">
              <a:xfrm>
                <a:off x="981" y="2182"/>
                <a:ext cx="1049" cy="189"/>
                <a:chOff x="2829" y="2040"/>
                <a:chExt cx="1049" cy="189"/>
              </a:xfrm>
            </p:grpSpPr>
            <p:sp>
              <p:nvSpPr>
                <p:cNvPr id="82999" name="Rectangle 75"/>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p:spPr>
              <p:txBody>
                <a:bodyPr wrap="none" anchor="ctr"/>
                <a:lstStyle/>
                <a:p>
                  <a:pPr algn="ctr"/>
                  <a:endParaRPr lang="en-US"/>
                </a:p>
              </p:txBody>
            </p:sp>
            <p:sp>
              <p:nvSpPr>
                <p:cNvPr id="83000" name="Rectangle 76"/>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3001" name="Line 77"/>
                <p:cNvSpPr>
                  <a:spLocks noChangeShapeType="1"/>
                </p:cNvSpPr>
                <p:nvPr/>
              </p:nvSpPr>
              <p:spPr bwMode="auto">
                <a:xfrm>
                  <a:off x="3180" y="2063"/>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3002" name="Line 78"/>
                <p:cNvSpPr>
                  <a:spLocks noChangeShapeType="1"/>
                </p:cNvSpPr>
                <p:nvPr/>
              </p:nvSpPr>
              <p:spPr bwMode="auto">
                <a:xfrm>
                  <a:off x="3276" y="2063"/>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3003" name="Line 79"/>
                <p:cNvSpPr>
                  <a:spLocks noChangeShapeType="1"/>
                </p:cNvSpPr>
                <p:nvPr/>
              </p:nvSpPr>
              <p:spPr bwMode="auto">
                <a:xfrm>
                  <a:off x="2910" y="2040"/>
                  <a:ext cx="0" cy="18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3004" name="Line 80"/>
                <p:cNvSpPr>
                  <a:spLocks noChangeShapeType="1"/>
                </p:cNvSpPr>
                <p:nvPr/>
              </p:nvSpPr>
              <p:spPr bwMode="auto">
                <a:xfrm>
                  <a:off x="3006" y="2040"/>
                  <a:ext cx="0" cy="18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82995" name="Line 81"/>
              <p:cNvSpPr>
                <a:spLocks noChangeShapeType="1"/>
              </p:cNvSpPr>
              <p:nvPr/>
            </p:nvSpPr>
            <p:spPr bwMode="auto">
              <a:xfrm flipV="1">
                <a:off x="1018" y="1576"/>
                <a:ext cx="2" cy="70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2996" name="Line 82"/>
              <p:cNvSpPr>
                <a:spLocks noChangeShapeType="1"/>
              </p:cNvSpPr>
              <p:nvPr/>
            </p:nvSpPr>
            <p:spPr bwMode="auto">
              <a:xfrm flipV="1">
                <a:off x="1106" y="1680"/>
                <a:ext cx="0" cy="59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2997" name="Line 83"/>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2998" name="Line 84"/>
              <p:cNvSpPr>
                <a:spLocks noChangeShapeType="1"/>
              </p:cNvSpPr>
              <p:nvPr/>
            </p:nvSpPr>
            <p:spPr bwMode="auto">
              <a:xfrm>
                <a:off x="1368" y="1924"/>
                <a:ext cx="2" cy="3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grpSp>
        <p:nvGrpSpPr>
          <p:cNvPr id="82975" name="Group 85"/>
          <p:cNvGrpSpPr>
            <a:grpSpLocks/>
          </p:cNvGrpSpPr>
          <p:nvPr/>
        </p:nvGrpSpPr>
        <p:grpSpPr bwMode="auto">
          <a:xfrm>
            <a:off x="3952875" y="2767013"/>
            <a:ext cx="895350" cy="2038350"/>
            <a:chOff x="2823" y="1545"/>
            <a:chExt cx="564" cy="1284"/>
          </a:xfrm>
        </p:grpSpPr>
        <p:sp>
          <p:nvSpPr>
            <p:cNvPr id="82984" name="Freeform 86"/>
            <p:cNvSpPr>
              <a:spLocks/>
            </p:cNvSpPr>
            <p:nvPr/>
          </p:nvSpPr>
          <p:spPr bwMode="auto">
            <a:xfrm>
              <a:off x="2823" y="2265"/>
              <a:ext cx="564" cy="56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 name="T12" fmla="*/ 0 w 564"/>
                <a:gd name="T13" fmla="*/ 0 h 564"/>
                <a:gd name="T14" fmla="*/ 564 w 564"/>
                <a:gd name="T15" fmla="*/ 564 h 564"/>
              </a:gdLst>
              <a:ahLst/>
              <a:cxnLst>
                <a:cxn ang="T8">
                  <a:pos x="T0" y="T1"/>
                </a:cxn>
                <a:cxn ang="T9">
                  <a:pos x="T2" y="T3"/>
                </a:cxn>
                <a:cxn ang="T10">
                  <a:pos x="T4" y="T5"/>
                </a:cxn>
                <a:cxn ang="T11">
                  <a:pos x="T6" y="T7"/>
                </a:cxn>
              </a:cxnLst>
              <a:rect l="T12" t="T13" r="T14" b="T15"/>
              <a:pathLst>
                <a:path w="564" h="564">
                  <a:moveTo>
                    <a:pt x="564" y="0"/>
                  </a:moveTo>
                  <a:lnTo>
                    <a:pt x="287" y="564"/>
                  </a:lnTo>
                  <a:lnTo>
                    <a:pt x="0" y="0"/>
                  </a:lnTo>
                  <a:lnTo>
                    <a:pt x="564" y="0"/>
                  </a:lnTo>
                  <a:close/>
                </a:path>
              </a:pathLst>
            </a:custGeom>
            <a:gradFill rotWithShape="1">
              <a:gsLst>
                <a:gs pos="0">
                  <a:schemeClr val="bg1"/>
                </a:gs>
                <a:gs pos="100000">
                  <a:srgbClr val="FF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
          <p:nvSpPr>
            <p:cNvPr id="82985" name="Rectangle 87"/>
            <p:cNvSpPr>
              <a:spLocks noChangeArrowheads="1"/>
            </p:cNvSpPr>
            <p:nvPr/>
          </p:nvSpPr>
          <p:spPr bwMode="auto">
            <a:xfrm>
              <a:off x="2872" y="1877"/>
              <a:ext cx="493" cy="477"/>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82986" name="Text Box 88"/>
            <p:cNvSpPr txBox="1">
              <a:spLocks noChangeArrowheads="1"/>
            </p:cNvSpPr>
            <p:nvPr/>
          </p:nvSpPr>
          <p:spPr bwMode="auto">
            <a:xfrm>
              <a:off x="2941" y="1545"/>
              <a:ext cx="336"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endParaRPr lang="en-US" sz="1600">
                <a:latin typeface="Arial" charset="0"/>
              </a:endParaRPr>
            </a:p>
            <a:p>
              <a:pPr algn="ctr" eaLnBrk="1" hangingPunct="1"/>
              <a:endParaRPr lang="en-US" sz="1600">
                <a:latin typeface="Arial" charset="0"/>
              </a:endParaRPr>
            </a:p>
            <a:p>
              <a:pPr algn="ctr" eaLnBrk="1" hangingPunct="1"/>
              <a:r>
                <a:rPr lang="en-US" sz="1600">
                  <a:latin typeface="Arial" charset="0"/>
                </a:rPr>
                <a:t>IP</a:t>
              </a:r>
            </a:p>
            <a:p>
              <a:pPr algn="ctr" eaLnBrk="1" hangingPunct="1"/>
              <a:r>
                <a:rPr lang="en-US" sz="1600">
                  <a:latin typeface="Arial" charset="0"/>
                </a:rPr>
                <a:t>Eth</a:t>
              </a:r>
            </a:p>
            <a:p>
              <a:pPr algn="ctr" eaLnBrk="1" hangingPunct="1"/>
              <a:r>
                <a:rPr lang="en-US" sz="1600">
                  <a:latin typeface="Arial" charset="0"/>
                </a:rPr>
                <a:t>Phy</a:t>
              </a:r>
            </a:p>
          </p:txBody>
        </p:sp>
        <p:sp>
          <p:nvSpPr>
            <p:cNvPr id="82987" name="Line 89"/>
            <p:cNvSpPr>
              <a:spLocks noChangeShapeType="1"/>
            </p:cNvSpPr>
            <p:nvPr/>
          </p:nvSpPr>
          <p:spPr bwMode="auto">
            <a:xfrm>
              <a:off x="2868" y="203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2988" name="Line 90"/>
            <p:cNvSpPr>
              <a:spLocks noChangeShapeType="1"/>
            </p:cNvSpPr>
            <p:nvPr/>
          </p:nvSpPr>
          <p:spPr bwMode="auto">
            <a:xfrm>
              <a:off x="2865" y="219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6" name="Group 91"/>
          <p:cNvGrpSpPr>
            <a:grpSpLocks/>
          </p:cNvGrpSpPr>
          <p:nvPr/>
        </p:nvGrpSpPr>
        <p:grpSpPr bwMode="auto">
          <a:xfrm>
            <a:off x="8061325" y="2478088"/>
            <a:ext cx="928688" cy="1954212"/>
            <a:chOff x="250" y="1380"/>
            <a:chExt cx="585" cy="1231"/>
          </a:xfrm>
        </p:grpSpPr>
        <p:sp>
          <p:nvSpPr>
            <p:cNvPr id="82977" name="Freeform 92"/>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 name="T12" fmla="*/ 0 w 582"/>
                <a:gd name="T13" fmla="*/ 0 h 1197"/>
                <a:gd name="T14" fmla="*/ 582 w 582"/>
                <a:gd name="T15" fmla="*/ 1197 h 1197"/>
              </a:gdLst>
              <a:ahLst/>
              <a:cxnLst>
                <a:cxn ang="T8">
                  <a:pos x="T0" y="T1"/>
                </a:cxn>
                <a:cxn ang="T9">
                  <a:pos x="T2" y="T3"/>
                </a:cxn>
                <a:cxn ang="T10">
                  <a:pos x="T4" y="T5"/>
                </a:cxn>
                <a:cxn ang="T11">
                  <a:pos x="T6" y="T7"/>
                </a:cxn>
              </a:cxnLst>
              <a:rect l="T12" t="T13" r="T14" b="T15"/>
              <a:pathLst>
                <a:path w="582" h="1197">
                  <a:moveTo>
                    <a:pt x="582" y="781"/>
                  </a:moveTo>
                  <a:lnTo>
                    <a:pt x="0" y="1197"/>
                  </a:lnTo>
                  <a:lnTo>
                    <a:pt x="83" y="0"/>
                  </a:lnTo>
                  <a:lnTo>
                    <a:pt x="582" y="781"/>
                  </a:lnTo>
                  <a:close/>
                </a:path>
              </a:pathLst>
            </a:custGeom>
            <a:gradFill rotWithShape="1">
              <a:gsLst>
                <a:gs pos="0">
                  <a:schemeClr val="bg1"/>
                </a:gs>
                <a:gs pos="100000">
                  <a:srgbClr val="FF00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
          <p:nvSpPr>
            <p:cNvPr id="82978" name="Rectangle 93"/>
            <p:cNvSpPr>
              <a:spLocks noChangeArrowheads="1"/>
            </p:cNvSpPr>
            <p:nvPr/>
          </p:nvSpPr>
          <p:spPr bwMode="auto">
            <a:xfrm>
              <a:off x="338" y="1399"/>
              <a:ext cx="493" cy="790"/>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82979" name="Text Box 94"/>
            <p:cNvSpPr txBox="1">
              <a:spLocks noChangeArrowheads="1"/>
            </p:cNvSpPr>
            <p:nvPr/>
          </p:nvSpPr>
          <p:spPr bwMode="auto">
            <a:xfrm>
              <a:off x="413" y="1380"/>
              <a:ext cx="336"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endParaRPr lang="en-US" sz="1600">
                <a:latin typeface="Arial" charset="0"/>
              </a:endParaRPr>
            </a:p>
            <a:p>
              <a:pPr algn="ctr" eaLnBrk="1" hangingPunct="1"/>
              <a:endParaRPr lang="en-US" sz="1600">
                <a:latin typeface="Arial" charset="0"/>
              </a:endParaRPr>
            </a:p>
            <a:p>
              <a:pPr algn="ctr" eaLnBrk="1" hangingPunct="1"/>
              <a:r>
                <a:rPr lang="en-US" sz="1600">
                  <a:latin typeface="Arial" charset="0"/>
                </a:rPr>
                <a:t>IP</a:t>
              </a:r>
            </a:p>
            <a:p>
              <a:pPr algn="ctr" eaLnBrk="1" hangingPunct="1"/>
              <a:r>
                <a:rPr lang="en-US" sz="1600">
                  <a:latin typeface="Arial" charset="0"/>
                </a:rPr>
                <a:t>Eth</a:t>
              </a:r>
            </a:p>
            <a:p>
              <a:pPr algn="ctr" eaLnBrk="1" hangingPunct="1"/>
              <a:r>
                <a:rPr lang="en-US" sz="1600">
                  <a:latin typeface="Arial" charset="0"/>
                </a:rPr>
                <a:t>Phy</a:t>
              </a:r>
            </a:p>
          </p:txBody>
        </p:sp>
        <p:sp>
          <p:nvSpPr>
            <p:cNvPr id="82980" name="Line 95"/>
            <p:cNvSpPr>
              <a:spLocks noChangeShapeType="1"/>
            </p:cNvSpPr>
            <p:nvPr/>
          </p:nvSpPr>
          <p:spPr bwMode="auto">
            <a:xfrm>
              <a:off x="346" y="186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2981" name="Line 96"/>
            <p:cNvSpPr>
              <a:spLocks noChangeShapeType="1"/>
            </p:cNvSpPr>
            <p:nvPr/>
          </p:nvSpPr>
          <p:spPr bwMode="auto">
            <a:xfrm>
              <a:off x="343" y="202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2982" name="Line 97"/>
            <p:cNvSpPr>
              <a:spLocks noChangeShapeType="1"/>
            </p:cNvSpPr>
            <p:nvPr/>
          </p:nvSpPr>
          <p:spPr bwMode="auto">
            <a:xfrm>
              <a:off x="340" y="2186"/>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2983" name="Line 98"/>
            <p:cNvSpPr>
              <a:spLocks noChangeShapeType="1"/>
            </p:cNvSpPr>
            <p:nvPr/>
          </p:nvSpPr>
          <p:spPr bwMode="auto">
            <a:xfrm>
              <a:off x="330" y="169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209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2096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1000"/>
                                        <p:tgtEl>
                                          <p:spTgt spid="1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1.94444E-6 3.33333E-6 L 1.94444E-6 0.19838 L 0.11007 0.1199 L 0.11007 -0.03565 " pathEditMode="relative" rAng="0" ptsTypes="AAAA">
                                      <p:cBhvr>
                                        <p:cTn id="18" dur="2000" fill="hold"/>
                                        <p:tgtEl>
                                          <p:spTgt spid="9"/>
                                        </p:tgtEl>
                                        <p:attrNameLst>
                                          <p:attrName>ppt_x</p:attrName>
                                          <p:attrName>ppt_y</p:attrName>
                                        </p:attrNameLst>
                                      </p:cBhvr>
                                      <p:rCtr x="550300" y="8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66" grpId="0"/>
      <p:bldP spid="72096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533400" y="0"/>
            <a:ext cx="8001000" cy="1143000"/>
          </a:xfrm>
        </p:spPr>
        <p:txBody>
          <a:bodyPr/>
          <a:lstStyle/>
          <a:p>
            <a:r>
              <a:rPr lang="en-US" b="1" dirty="0" smtClean="0"/>
              <a:t>Addressing: routing to another LAN</a:t>
            </a:r>
          </a:p>
        </p:txBody>
      </p:sp>
      <p:sp>
        <p:nvSpPr>
          <p:cNvPr id="83971" name="Text Box 3"/>
          <p:cNvSpPr txBox="1">
            <a:spLocks noChangeArrowheads="1"/>
          </p:cNvSpPr>
          <p:nvPr/>
        </p:nvSpPr>
        <p:spPr bwMode="auto">
          <a:xfrm>
            <a:off x="4224338" y="4381500"/>
            <a:ext cx="376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spcBef>
                <a:spcPct val="50000"/>
              </a:spcBef>
            </a:pPr>
            <a:r>
              <a:rPr lang="en-US">
                <a:solidFill>
                  <a:srgbClr val="FF0000"/>
                </a:solidFill>
              </a:rPr>
              <a:t>R</a:t>
            </a:r>
            <a:endParaRPr lang="en-US"/>
          </a:p>
        </p:txBody>
      </p:sp>
      <p:grpSp>
        <p:nvGrpSpPr>
          <p:cNvPr id="83972" name="Group 4"/>
          <p:cNvGrpSpPr>
            <a:grpSpLocks/>
          </p:cNvGrpSpPr>
          <p:nvPr/>
        </p:nvGrpSpPr>
        <p:grpSpPr bwMode="auto">
          <a:xfrm>
            <a:off x="3951288" y="4757738"/>
            <a:ext cx="922337" cy="344487"/>
            <a:chOff x="3600" y="219"/>
            <a:chExt cx="360" cy="175"/>
          </a:xfrm>
        </p:grpSpPr>
        <p:sp>
          <p:nvSpPr>
            <p:cNvPr id="84048" name="Oval 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pPr algn="ctr"/>
              <a:endParaRPr lang="en-US"/>
            </a:p>
          </p:txBody>
        </p:sp>
        <p:sp>
          <p:nvSpPr>
            <p:cNvPr id="84049" name="Line 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50" name="Line 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51" name="Rectangle 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atin typeface="Times New Roman" pitchFamily="18" charset="0"/>
              </a:endParaRPr>
            </a:p>
          </p:txBody>
        </p:sp>
        <p:sp>
          <p:nvSpPr>
            <p:cNvPr id="8405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lgn="ctr"/>
              <a:endParaRPr lang="en-US"/>
            </a:p>
          </p:txBody>
        </p:sp>
        <p:grpSp>
          <p:nvGrpSpPr>
            <p:cNvPr id="84053" name="Group 10"/>
            <p:cNvGrpSpPr>
              <a:grpSpLocks/>
            </p:cNvGrpSpPr>
            <p:nvPr/>
          </p:nvGrpSpPr>
          <p:grpSpPr bwMode="auto">
            <a:xfrm>
              <a:off x="3686" y="244"/>
              <a:ext cx="177" cy="66"/>
              <a:chOff x="2848" y="848"/>
              <a:chExt cx="140" cy="98"/>
            </a:xfrm>
          </p:grpSpPr>
          <p:sp>
            <p:nvSpPr>
              <p:cNvPr id="84058" name="Line 1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59" name="Line 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60" name="Line 1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4054" name="Group 14"/>
            <p:cNvGrpSpPr>
              <a:grpSpLocks/>
            </p:cNvGrpSpPr>
            <p:nvPr/>
          </p:nvGrpSpPr>
          <p:grpSpPr bwMode="auto">
            <a:xfrm flipV="1">
              <a:off x="3686" y="243"/>
              <a:ext cx="177" cy="66"/>
              <a:chOff x="2848" y="848"/>
              <a:chExt cx="140" cy="98"/>
            </a:xfrm>
          </p:grpSpPr>
          <p:sp>
            <p:nvSpPr>
              <p:cNvPr id="84055" name="Line 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56" name="Line 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57" name="Line 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83973" name="Rectangle 18"/>
          <p:cNvSpPr>
            <a:spLocks noChangeArrowheads="1"/>
          </p:cNvSpPr>
          <p:nvPr/>
        </p:nvSpPr>
        <p:spPr bwMode="auto">
          <a:xfrm rot="-5400000">
            <a:off x="4904581" y="4839495"/>
            <a:ext cx="111125" cy="176212"/>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3974" name="Rectangle 19"/>
          <p:cNvSpPr>
            <a:spLocks noChangeArrowheads="1"/>
          </p:cNvSpPr>
          <p:nvPr/>
        </p:nvSpPr>
        <p:spPr bwMode="auto">
          <a:xfrm rot="-5400000">
            <a:off x="3804444" y="4852194"/>
            <a:ext cx="111125" cy="17621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3975" name="Text Box 20"/>
          <p:cNvSpPr txBox="1">
            <a:spLocks noChangeArrowheads="1"/>
          </p:cNvSpPr>
          <p:nvPr/>
        </p:nvSpPr>
        <p:spPr bwMode="auto">
          <a:xfrm>
            <a:off x="3868738" y="5378450"/>
            <a:ext cx="1543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1A-23-F9-CD-06-9B</a:t>
            </a:r>
          </a:p>
        </p:txBody>
      </p:sp>
      <p:sp>
        <p:nvSpPr>
          <p:cNvPr id="83976" name="Text Box 21"/>
          <p:cNvSpPr txBox="1">
            <a:spLocks noChangeArrowheads="1"/>
          </p:cNvSpPr>
          <p:nvPr/>
        </p:nvSpPr>
        <p:spPr bwMode="auto">
          <a:xfrm>
            <a:off x="4016375" y="5205413"/>
            <a:ext cx="13223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222.222.222.220</a:t>
            </a:r>
          </a:p>
        </p:txBody>
      </p:sp>
      <p:grpSp>
        <p:nvGrpSpPr>
          <p:cNvPr id="83977" name="Group 22"/>
          <p:cNvGrpSpPr>
            <a:grpSpLocks/>
          </p:cNvGrpSpPr>
          <p:nvPr/>
        </p:nvGrpSpPr>
        <p:grpSpPr bwMode="auto">
          <a:xfrm>
            <a:off x="3044825" y="5794375"/>
            <a:ext cx="1541463" cy="449263"/>
            <a:chOff x="1934" y="2405"/>
            <a:chExt cx="971" cy="283"/>
          </a:xfrm>
        </p:grpSpPr>
        <p:sp>
          <p:nvSpPr>
            <p:cNvPr id="84046" name="Text Box 23"/>
            <p:cNvSpPr txBox="1">
              <a:spLocks noChangeArrowheads="1"/>
            </p:cNvSpPr>
            <p:nvPr/>
          </p:nvSpPr>
          <p:spPr bwMode="auto">
            <a:xfrm>
              <a:off x="1934" y="2405"/>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111.111.111.110</a:t>
              </a:r>
            </a:p>
          </p:txBody>
        </p:sp>
        <p:sp>
          <p:nvSpPr>
            <p:cNvPr id="84047" name="Text Box 24"/>
            <p:cNvSpPr txBox="1">
              <a:spLocks noChangeArrowheads="1"/>
            </p:cNvSpPr>
            <p:nvPr/>
          </p:nvSpPr>
          <p:spPr bwMode="auto">
            <a:xfrm>
              <a:off x="1938" y="2515"/>
              <a:ext cx="9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E6-E9-00-17-BB-4B</a:t>
              </a:r>
            </a:p>
          </p:txBody>
        </p:sp>
      </p:grpSp>
      <p:sp>
        <p:nvSpPr>
          <p:cNvPr id="83978" name="Text Box 25"/>
          <p:cNvSpPr txBox="1">
            <a:spLocks noChangeArrowheads="1"/>
          </p:cNvSpPr>
          <p:nvPr/>
        </p:nvSpPr>
        <p:spPr bwMode="auto">
          <a:xfrm>
            <a:off x="952500" y="6037263"/>
            <a:ext cx="16271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CC-49-DE-D0-AB-7D</a:t>
            </a:r>
          </a:p>
        </p:txBody>
      </p:sp>
      <p:sp>
        <p:nvSpPr>
          <p:cNvPr id="83979" name="Text Box 26"/>
          <p:cNvSpPr txBox="1">
            <a:spLocks noChangeArrowheads="1"/>
          </p:cNvSpPr>
          <p:nvPr/>
        </p:nvSpPr>
        <p:spPr bwMode="auto">
          <a:xfrm>
            <a:off x="942975" y="5854700"/>
            <a:ext cx="1322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111.111.111.112</a:t>
            </a:r>
          </a:p>
        </p:txBody>
      </p:sp>
      <p:graphicFrame>
        <p:nvGraphicFramePr>
          <p:cNvPr id="83980" name="Object 182"/>
          <p:cNvGraphicFramePr>
            <a:graphicFrameLocks noChangeAspect="1"/>
          </p:cNvGraphicFramePr>
          <p:nvPr/>
        </p:nvGraphicFramePr>
        <p:xfrm>
          <a:off x="1595438" y="5494338"/>
          <a:ext cx="449262" cy="325437"/>
        </p:xfrm>
        <a:graphic>
          <a:graphicData uri="http://schemas.openxmlformats.org/presentationml/2006/ole">
            <mc:AlternateContent xmlns:mc="http://schemas.openxmlformats.org/markup-compatibility/2006">
              <mc:Choice xmlns:v="urn:schemas-microsoft-com:vml" Requires="v">
                <p:oleObj spid="_x0000_s84337" name="Clip" r:id="rId4" imgW="1307263" imgH="1084139" progId="">
                  <p:embed/>
                </p:oleObj>
              </mc:Choice>
              <mc:Fallback>
                <p:oleObj name="Clip" r:id="rId4" imgW="1307263" imgH="1084139" progId="">
                  <p:embed/>
                  <p:pic>
                    <p:nvPicPr>
                      <p:cNvPr id="0" name="Object 1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5438" y="5494338"/>
                        <a:ext cx="449262"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1" name="Rectangle 28"/>
          <p:cNvSpPr>
            <a:spLocks noChangeArrowheads="1"/>
          </p:cNvSpPr>
          <p:nvPr/>
        </p:nvSpPr>
        <p:spPr bwMode="auto">
          <a:xfrm rot="-5400000">
            <a:off x="2046287" y="5549901"/>
            <a:ext cx="112713" cy="176212"/>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3982" name="Text Box 29"/>
          <p:cNvSpPr txBox="1">
            <a:spLocks noChangeArrowheads="1"/>
          </p:cNvSpPr>
          <p:nvPr/>
        </p:nvSpPr>
        <p:spPr bwMode="auto">
          <a:xfrm>
            <a:off x="709613" y="4741863"/>
            <a:ext cx="13223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111.111.111.111</a:t>
            </a:r>
          </a:p>
        </p:txBody>
      </p:sp>
      <p:graphicFrame>
        <p:nvGraphicFramePr>
          <p:cNvPr id="83983" name="Object 183"/>
          <p:cNvGraphicFramePr>
            <a:graphicFrameLocks noChangeAspect="1"/>
          </p:cNvGraphicFramePr>
          <p:nvPr/>
        </p:nvGraphicFramePr>
        <p:xfrm>
          <a:off x="1076325" y="4162425"/>
          <a:ext cx="844550" cy="612775"/>
        </p:xfrm>
        <a:graphic>
          <a:graphicData uri="http://schemas.openxmlformats.org/presentationml/2006/ole">
            <mc:AlternateContent xmlns:mc="http://schemas.openxmlformats.org/markup-compatibility/2006">
              <mc:Choice xmlns:v="urn:schemas-microsoft-com:vml" Requires="v">
                <p:oleObj spid="_x0000_s84338" name="Clip" r:id="rId6" imgW="1307263" imgH="1084139" progId="">
                  <p:embed/>
                </p:oleObj>
              </mc:Choice>
              <mc:Fallback>
                <p:oleObj name="Clip" r:id="rId6" imgW="1307263" imgH="1084139" progId="">
                  <p:embed/>
                  <p:pic>
                    <p:nvPicPr>
                      <p:cNvPr id="0" name="Object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6325" y="4162425"/>
                        <a:ext cx="84455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4" name="Rectangle 31"/>
          <p:cNvSpPr>
            <a:spLocks noChangeArrowheads="1"/>
          </p:cNvSpPr>
          <p:nvPr/>
        </p:nvSpPr>
        <p:spPr bwMode="auto">
          <a:xfrm rot="-5400000">
            <a:off x="1916907" y="4321969"/>
            <a:ext cx="112712" cy="1778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3985" name="Text Box 32"/>
          <p:cNvSpPr txBox="1">
            <a:spLocks noChangeArrowheads="1"/>
          </p:cNvSpPr>
          <p:nvPr/>
        </p:nvSpPr>
        <p:spPr bwMode="auto">
          <a:xfrm>
            <a:off x="730250" y="4927600"/>
            <a:ext cx="1509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74-29-9C-E8-FF-55</a:t>
            </a:r>
          </a:p>
        </p:txBody>
      </p:sp>
      <p:sp>
        <p:nvSpPr>
          <p:cNvPr id="83986" name="Freeform 33"/>
          <p:cNvSpPr>
            <a:spLocks/>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5"/>
              <a:gd name="T40" fmla="*/ 0 h 996"/>
              <a:gd name="T41" fmla="*/ 1005 w 1005"/>
              <a:gd name="T42" fmla="*/ 996 h 9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a:solidFill>
              <a:schemeClr val="tx1"/>
            </a:solidFill>
            <a:round/>
            <a:headEnd/>
            <a:tailEnd/>
          </a:ln>
        </p:spPr>
        <p:txBody>
          <a:bodyPr wrap="none"/>
          <a:lstStyle/>
          <a:p>
            <a:endParaRPr lang="en-US"/>
          </a:p>
        </p:txBody>
      </p:sp>
      <p:sp>
        <p:nvSpPr>
          <p:cNvPr id="83987" name="Line 34"/>
          <p:cNvSpPr>
            <a:spLocks noChangeShapeType="1"/>
          </p:cNvSpPr>
          <p:nvPr/>
        </p:nvSpPr>
        <p:spPr bwMode="auto">
          <a:xfrm>
            <a:off x="2062163" y="4416425"/>
            <a:ext cx="43815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3988" name="Line 35"/>
          <p:cNvSpPr>
            <a:spLocks noChangeShapeType="1"/>
          </p:cNvSpPr>
          <p:nvPr/>
        </p:nvSpPr>
        <p:spPr bwMode="auto">
          <a:xfrm flipV="1">
            <a:off x="2185988" y="5360988"/>
            <a:ext cx="231775" cy="255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3989" name="Line 36"/>
          <p:cNvSpPr>
            <a:spLocks noChangeShapeType="1"/>
          </p:cNvSpPr>
          <p:nvPr/>
        </p:nvSpPr>
        <p:spPr bwMode="auto">
          <a:xfrm>
            <a:off x="3184525" y="4954588"/>
            <a:ext cx="584200"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3990" name="Line 37"/>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3991" name="Line 38"/>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3992" name="Line 39"/>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3993" name="Line 40"/>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83994" name="Group 41"/>
          <p:cNvGrpSpPr>
            <a:grpSpLocks/>
          </p:cNvGrpSpPr>
          <p:nvPr/>
        </p:nvGrpSpPr>
        <p:grpSpPr bwMode="auto">
          <a:xfrm>
            <a:off x="5045075" y="4073525"/>
            <a:ext cx="3886200" cy="2187575"/>
            <a:chOff x="3178" y="2566"/>
            <a:chExt cx="2448" cy="1378"/>
          </a:xfrm>
        </p:grpSpPr>
        <p:sp>
          <p:nvSpPr>
            <p:cNvPr id="84029" name="Line 42"/>
            <p:cNvSpPr>
              <a:spLocks noChangeShapeType="1"/>
            </p:cNvSpPr>
            <p:nvPr/>
          </p:nvSpPr>
          <p:spPr bwMode="auto">
            <a:xfrm>
              <a:off x="3178" y="3100"/>
              <a:ext cx="7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84030" name="Group 43"/>
            <p:cNvGrpSpPr>
              <a:grpSpLocks/>
            </p:cNvGrpSpPr>
            <p:nvPr/>
          </p:nvGrpSpPr>
          <p:grpSpPr bwMode="auto">
            <a:xfrm>
              <a:off x="3908" y="2566"/>
              <a:ext cx="1718" cy="1378"/>
              <a:chOff x="3602" y="2566"/>
              <a:chExt cx="1718" cy="1378"/>
            </a:xfrm>
          </p:grpSpPr>
          <p:graphicFrame>
            <p:nvGraphicFramePr>
              <p:cNvPr id="84031" name="Object 184"/>
              <p:cNvGraphicFramePr>
                <a:graphicFrameLocks noChangeAspect="1"/>
              </p:cNvGraphicFramePr>
              <p:nvPr/>
            </p:nvGraphicFramePr>
            <p:xfrm>
              <a:off x="4424" y="2622"/>
              <a:ext cx="532" cy="386"/>
            </p:xfrm>
            <a:graphic>
              <a:graphicData uri="http://schemas.openxmlformats.org/presentationml/2006/ole">
                <mc:AlternateContent xmlns:mc="http://schemas.openxmlformats.org/markup-compatibility/2006">
                  <mc:Choice xmlns:v="urn:schemas-microsoft-com:vml" Requires="v">
                    <p:oleObj spid="_x0000_s84339" name="Clip" r:id="rId7" imgW="1307263" imgH="1084139" progId="">
                      <p:embed/>
                    </p:oleObj>
                  </mc:Choice>
                  <mc:Fallback>
                    <p:oleObj name="Clip" r:id="rId7" imgW="1307263" imgH="1084139" progId="">
                      <p:embed/>
                      <p:pic>
                        <p:nvPicPr>
                          <p:cNvPr id="0" name="Object 1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4" y="2622"/>
                            <a:ext cx="53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4032" name="Group 45"/>
              <p:cNvGrpSpPr>
                <a:grpSpLocks/>
              </p:cNvGrpSpPr>
              <p:nvPr/>
            </p:nvGrpSpPr>
            <p:grpSpPr bwMode="auto">
              <a:xfrm>
                <a:off x="4338" y="3052"/>
                <a:ext cx="982" cy="290"/>
                <a:chOff x="4351" y="2786"/>
                <a:chExt cx="982" cy="290"/>
              </a:xfrm>
            </p:grpSpPr>
            <p:sp>
              <p:nvSpPr>
                <p:cNvPr id="84044" name="Text Box 46"/>
                <p:cNvSpPr txBox="1">
                  <a:spLocks noChangeArrowheads="1"/>
                </p:cNvSpPr>
                <p:nvPr/>
              </p:nvSpPr>
              <p:spPr bwMode="auto">
                <a:xfrm>
                  <a:off x="4352" y="2786"/>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222.222.222.222</a:t>
                  </a:r>
                </a:p>
              </p:txBody>
            </p:sp>
            <p:sp>
              <p:nvSpPr>
                <p:cNvPr id="84045" name="Text Box 47"/>
                <p:cNvSpPr txBox="1">
                  <a:spLocks noChangeArrowheads="1"/>
                </p:cNvSpPr>
                <p:nvPr/>
              </p:nvSpPr>
              <p:spPr bwMode="auto">
                <a:xfrm>
                  <a:off x="4351" y="2904"/>
                  <a:ext cx="98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49-BD-D2-C7-56-2A</a:t>
                  </a:r>
                </a:p>
              </p:txBody>
            </p:sp>
          </p:grpSp>
          <p:sp>
            <p:nvSpPr>
              <p:cNvPr id="84033" name="Rectangle 48"/>
              <p:cNvSpPr>
                <a:spLocks noChangeArrowheads="1"/>
              </p:cNvSpPr>
              <p:nvPr/>
            </p:nvSpPr>
            <p:spPr bwMode="auto">
              <a:xfrm rot="-5400000">
                <a:off x="4386" y="2713"/>
                <a:ext cx="70" cy="111"/>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4034" name="Line 49"/>
              <p:cNvSpPr>
                <a:spLocks noChangeShapeType="1"/>
              </p:cNvSpPr>
              <p:nvPr/>
            </p:nvSpPr>
            <p:spPr bwMode="auto">
              <a:xfrm flipV="1">
                <a:off x="4068" y="2782"/>
                <a:ext cx="284"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4035" name="Line 50"/>
              <p:cNvSpPr>
                <a:spLocks noChangeShapeType="1"/>
              </p:cNvSpPr>
              <p:nvPr/>
            </p:nvSpPr>
            <p:spPr bwMode="auto">
              <a:xfrm flipH="1" flipV="1">
                <a:off x="4399" y="2830"/>
                <a:ext cx="7"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84036" name="Object 185"/>
              <p:cNvGraphicFramePr>
                <a:graphicFrameLocks noChangeAspect="1"/>
              </p:cNvGraphicFramePr>
              <p:nvPr/>
            </p:nvGraphicFramePr>
            <p:xfrm>
              <a:off x="4276" y="3390"/>
              <a:ext cx="282" cy="205"/>
            </p:xfrm>
            <a:graphic>
              <a:graphicData uri="http://schemas.openxmlformats.org/presentationml/2006/ole">
                <mc:AlternateContent xmlns:mc="http://schemas.openxmlformats.org/markup-compatibility/2006">
                  <mc:Choice xmlns:v="urn:schemas-microsoft-com:vml" Requires="v">
                    <p:oleObj spid="_x0000_s84340" name="Clip" r:id="rId8" imgW="1307263" imgH="1084139" progId="">
                      <p:embed/>
                    </p:oleObj>
                  </mc:Choice>
                  <mc:Fallback>
                    <p:oleObj name="Clip" r:id="rId8" imgW="1307263" imgH="1084139" progId="">
                      <p:embed/>
                      <p:pic>
                        <p:nvPicPr>
                          <p:cNvPr id="0" name="Object 1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6" y="3390"/>
                            <a:ext cx="282"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037" name="Rectangle 52"/>
              <p:cNvSpPr>
                <a:spLocks noChangeArrowheads="1"/>
              </p:cNvSpPr>
              <p:nvPr/>
            </p:nvSpPr>
            <p:spPr bwMode="auto">
              <a:xfrm rot="-5400000">
                <a:off x="4211" y="3443"/>
                <a:ext cx="70" cy="111"/>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4038" name="Text Box 53"/>
              <p:cNvSpPr txBox="1">
                <a:spLocks noChangeArrowheads="1"/>
              </p:cNvSpPr>
              <p:nvPr/>
            </p:nvSpPr>
            <p:spPr bwMode="auto">
              <a:xfrm>
                <a:off x="4150" y="3661"/>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222.222.222.221</a:t>
                </a:r>
              </a:p>
            </p:txBody>
          </p:sp>
          <p:sp>
            <p:nvSpPr>
              <p:cNvPr id="84039" name="Text Box 54"/>
              <p:cNvSpPr txBox="1">
                <a:spLocks noChangeArrowheads="1"/>
              </p:cNvSpPr>
              <p:nvPr/>
            </p:nvSpPr>
            <p:spPr bwMode="auto">
              <a:xfrm>
                <a:off x="4152" y="3771"/>
                <a:ext cx="9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88-B2-2F-54-1A-0F</a:t>
                </a:r>
              </a:p>
            </p:txBody>
          </p:sp>
          <p:sp>
            <p:nvSpPr>
              <p:cNvPr id="84040" name="Line 55"/>
              <p:cNvSpPr>
                <a:spLocks noChangeShapeType="1"/>
              </p:cNvSpPr>
              <p:nvPr/>
            </p:nvSpPr>
            <p:spPr bwMode="auto">
              <a:xfrm flipH="1" flipV="1">
                <a:off x="4024" y="3347"/>
                <a:ext cx="160" cy="1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4041" name="Line 56"/>
              <p:cNvSpPr>
                <a:spLocks noChangeShapeType="1"/>
              </p:cNvSpPr>
              <p:nvPr/>
            </p:nvSpPr>
            <p:spPr bwMode="auto">
              <a:xfrm flipH="1">
                <a:off x="4235" y="3562"/>
                <a:ext cx="3" cy="12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4042" name="Freeform 57"/>
              <p:cNvSpPr>
                <a:spLocks/>
              </p:cNvSpPr>
              <p:nvPr/>
            </p:nvSpPr>
            <p:spPr bwMode="auto">
              <a:xfrm>
                <a:off x="3602" y="2797"/>
                <a:ext cx="482" cy="681"/>
              </a:xfrm>
              <a:custGeom>
                <a:avLst/>
                <a:gdLst>
                  <a:gd name="T0" fmla="*/ 0 w 1005"/>
                  <a:gd name="T1" fmla="*/ 1 h 996"/>
                  <a:gd name="T2" fmla="*/ 0 w 1005"/>
                  <a:gd name="T3" fmla="*/ 1 h 996"/>
                  <a:gd name="T4" fmla="*/ 0 w 1005"/>
                  <a:gd name="T5" fmla="*/ 1 h 996"/>
                  <a:gd name="T6" fmla="*/ 0 w 1005"/>
                  <a:gd name="T7" fmla="*/ 1 h 996"/>
                  <a:gd name="T8" fmla="*/ 0 w 1005"/>
                  <a:gd name="T9" fmla="*/ 1 h 996"/>
                  <a:gd name="T10" fmla="*/ 0 w 1005"/>
                  <a:gd name="T11" fmla="*/ 1 h 996"/>
                  <a:gd name="T12" fmla="*/ 0 w 1005"/>
                  <a:gd name="T13" fmla="*/ 1 h 996"/>
                  <a:gd name="T14" fmla="*/ 0 w 1005"/>
                  <a:gd name="T15" fmla="*/ 1 h 996"/>
                  <a:gd name="T16" fmla="*/ 0 w 1005"/>
                  <a:gd name="T17" fmla="*/ 1 h 996"/>
                  <a:gd name="T18" fmla="*/ 0 w 1005"/>
                  <a:gd name="T19" fmla="*/ 1 h 996"/>
                  <a:gd name="T20" fmla="*/ 0 w 1005"/>
                  <a:gd name="T21" fmla="*/ 1 h 996"/>
                  <a:gd name="T22" fmla="*/ 0 w 1005"/>
                  <a:gd name="T23" fmla="*/ 1 h 996"/>
                  <a:gd name="T24" fmla="*/ 0 w 1005"/>
                  <a:gd name="T25" fmla="*/ 1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5"/>
                  <a:gd name="T40" fmla="*/ 0 h 996"/>
                  <a:gd name="T41" fmla="*/ 1005 w 1005"/>
                  <a:gd name="T42" fmla="*/ 996 h 9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a:solidFill>
                  <a:schemeClr val="tx1"/>
                </a:solidFill>
                <a:round/>
                <a:headEnd/>
                <a:tailEnd/>
              </a:ln>
            </p:spPr>
            <p:txBody>
              <a:bodyPr wrap="none"/>
              <a:lstStyle/>
              <a:p>
                <a:endParaRPr lang="en-US"/>
              </a:p>
            </p:txBody>
          </p:sp>
          <p:sp>
            <p:nvSpPr>
              <p:cNvPr id="84043" name="Text Box 58"/>
              <p:cNvSpPr txBox="1">
                <a:spLocks noChangeArrowheads="1"/>
              </p:cNvSpPr>
              <p:nvPr/>
            </p:nvSpPr>
            <p:spPr bwMode="auto">
              <a:xfrm>
                <a:off x="4927" y="256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solidFill>
                      <a:srgbClr val="FF0000"/>
                    </a:solidFill>
                  </a:rPr>
                  <a:t>B</a:t>
                </a:r>
              </a:p>
            </p:txBody>
          </p:sp>
        </p:grpSp>
      </p:grpSp>
      <p:sp>
        <p:nvSpPr>
          <p:cNvPr id="83995" name="Text Box 59"/>
          <p:cNvSpPr txBox="1">
            <a:spLocks noChangeArrowheads="1"/>
          </p:cNvSpPr>
          <p:nvPr/>
        </p:nvSpPr>
        <p:spPr bwMode="auto">
          <a:xfrm>
            <a:off x="719138" y="4156075"/>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solidFill>
                  <a:srgbClr val="FF0000"/>
                </a:solidFill>
              </a:rPr>
              <a:t>A</a:t>
            </a:r>
          </a:p>
        </p:txBody>
      </p:sp>
      <p:sp>
        <p:nvSpPr>
          <p:cNvPr id="83996" name="Rectangle 60"/>
          <p:cNvSpPr>
            <a:spLocks noChangeArrowheads="1"/>
          </p:cNvSpPr>
          <p:nvPr/>
        </p:nvSpPr>
        <p:spPr bwMode="auto">
          <a:xfrm>
            <a:off x="706438" y="1084263"/>
            <a:ext cx="77724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0099"/>
              </a:buClr>
              <a:buSzPct val="75000"/>
              <a:buFont typeface="Wingdings" pitchFamily="2" charset="2"/>
              <a:buChar char="v"/>
            </a:pPr>
            <a:r>
              <a:rPr lang="en-US" sz="2000"/>
              <a:t>R forwards datagram with IP source A, destination B </a:t>
            </a:r>
          </a:p>
        </p:txBody>
      </p:sp>
      <p:sp>
        <p:nvSpPr>
          <p:cNvPr id="83997" name="Rectangle 61"/>
          <p:cNvSpPr>
            <a:spLocks noChangeArrowheads="1"/>
          </p:cNvSpPr>
          <p:nvPr/>
        </p:nvSpPr>
        <p:spPr bwMode="auto">
          <a:xfrm>
            <a:off x="719138" y="1441450"/>
            <a:ext cx="77724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0099"/>
              </a:buClr>
              <a:buSzPct val="75000"/>
              <a:buFont typeface="Wingdings" pitchFamily="2" charset="2"/>
              <a:buChar char="v"/>
            </a:pPr>
            <a:r>
              <a:rPr lang="en-US" sz="2000"/>
              <a:t>R creates link-layer frame with B's MAC address as dest, frame contains A-to-B IP datagram</a:t>
            </a:r>
            <a:endParaRPr lang="en-US" sz="2800"/>
          </a:p>
        </p:txBody>
      </p:sp>
      <p:sp>
        <p:nvSpPr>
          <p:cNvPr id="723007" name="AutoShape 63"/>
          <p:cNvSpPr>
            <a:spLocks noChangeArrowheads="1"/>
          </p:cNvSpPr>
          <p:nvPr/>
        </p:nvSpPr>
        <p:spPr bwMode="auto">
          <a:xfrm>
            <a:off x="6719888" y="2897188"/>
            <a:ext cx="314325" cy="792162"/>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p:spPr>
        <p:txBody>
          <a:bodyPr wrap="none" anchor="ctr"/>
          <a:lstStyle/>
          <a:p>
            <a:pPr algn="ctr"/>
            <a:endParaRPr lang="en-US"/>
          </a:p>
        </p:txBody>
      </p:sp>
      <p:grpSp>
        <p:nvGrpSpPr>
          <p:cNvPr id="83999" name="Group 64"/>
          <p:cNvGrpSpPr>
            <a:grpSpLocks/>
          </p:cNvGrpSpPr>
          <p:nvPr/>
        </p:nvGrpSpPr>
        <p:grpSpPr bwMode="auto">
          <a:xfrm>
            <a:off x="6226175" y="2454275"/>
            <a:ext cx="2011363" cy="760413"/>
            <a:chOff x="1197" y="1665"/>
            <a:chExt cx="1267" cy="479"/>
          </a:xfrm>
        </p:grpSpPr>
        <p:grpSp>
          <p:nvGrpSpPr>
            <p:cNvPr id="84024" name="Group 65"/>
            <p:cNvGrpSpPr>
              <a:grpSpLocks/>
            </p:cNvGrpSpPr>
            <p:nvPr/>
          </p:nvGrpSpPr>
          <p:grpSpPr bwMode="auto">
            <a:xfrm>
              <a:off x="1231" y="1990"/>
              <a:ext cx="691" cy="154"/>
              <a:chOff x="1231" y="1990"/>
              <a:chExt cx="691" cy="154"/>
            </a:xfrm>
          </p:grpSpPr>
          <p:sp>
            <p:nvSpPr>
              <p:cNvPr id="84026" name="Rectangle 66"/>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4027" name="Line 67"/>
              <p:cNvSpPr>
                <a:spLocks noChangeShapeType="1"/>
              </p:cNvSpPr>
              <p:nvPr/>
            </p:nvSpPr>
            <p:spPr bwMode="auto">
              <a:xfrm>
                <a:off x="1337" y="1990"/>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4028" name="Line 68"/>
              <p:cNvSpPr>
                <a:spLocks noChangeShapeType="1"/>
              </p:cNvSpPr>
              <p:nvPr/>
            </p:nvSpPr>
            <p:spPr bwMode="auto">
              <a:xfrm>
                <a:off x="1427" y="1992"/>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84025" name="Text Box 69"/>
            <p:cNvSpPr txBox="1">
              <a:spLocks noChangeArrowheads="1"/>
            </p:cNvSpPr>
            <p:nvPr/>
          </p:nvSpPr>
          <p:spPr bwMode="auto">
            <a:xfrm>
              <a:off x="1197" y="1665"/>
              <a:ext cx="1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IP src: 111.111.111.111</a:t>
              </a:r>
            </a:p>
            <a:p>
              <a:pPr algn="ctr" eaLnBrk="1" hangingPunct="1"/>
              <a:r>
                <a:rPr lang="en-US" sz="1200">
                  <a:latin typeface="Arial" charset="0"/>
                </a:rPr>
                <a:t>   IP dest: 222.222.222.222</a:t>
              </a:r>
            </a:p>
          </p:txBody>
        </p:sp>
      </p:grpSp>
      <p:grpSp>
        <p:nvGrpSpPr>
          <p:cNvPr id="84000" name="Group 70"/>
          <p:cNvGrpSpPr>
            <a:grpSpLocks/>
          </p:cNvGrpSpPr>
          <p:nvPr/>
        </p:nvGrpSpPr>
        <p:grpSpPr bwMode="auto">
          <a:xfrm>
            <a:off x="6350000" y="2705100"/>
            <a:ext cx="146050" cy="385763"/>
            <a:chOff x="1272" y="1762"/>
            <a:chExt cx="92" cy="243"/>
          </a:xfrm>
        </p:grpSpPr>
        <p:sp>
          <p:nvSpPr>
            <p:cNvPr id="84022" name="Line 71"/>
            <p:cNvSpPr>
              <a:spLocks noChangeShapeType="1"/>
            </p:cNvSpPr>
            <p:nvPr/>
          </p:nvSpPr>
          <p:spPr bwMode="auto">
            <a:xfrm>
              <a:off x="1272" y="1762"/>
              <a:ext cx="0" cy="2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4023" name="Line 72"/>
            <p:cNvSpPr>
              <a:spLocks noChangeShapeType="1"/>
            </p:cNvSpPr>
            <p:nvPr/>
          </p:nvSpPr>
          <p:spPr bwMode="auto">
            <a:xfrm>
              <a:off x="1364" y="1878"/>
              <a:ext cx="0"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2" name="Group 73"/>
          <p:cNvGrpSpPr>
            <a:grpSpLocks/>
          </p:cNvGrpSpPr>
          <p:nvPr/>
        </p:nvGrpSpPr>
        <p:grpSpPr bwMode="auto">
          <a:xfrm>
            <a:off x="5800725" y="2046288"/>
            <a:ext cx="2398713" cy="1519237"/>
            <a:chOff x="931" y="1414"/>
            <a:chExt cx="1511" cy="957"/>
          </a:xfrm>
        </p:grpSpPr>
        <p:sp>
          <p:nvSpPr>
            <p:cNvPr id="84010" name="Text Box 74"/>
            <p:cNvSpPr txBox="1">
              <a:spLocks noChangeArrowheads="1"/>
            </p:cNvSpPr>
            <p:nvPr/>
          </p:nvSpPr>
          <p:spPr bwMode="auto">
            <a:xfrm>
              <a:off x="931" y="1414"/>
              <a:ext cx="15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200">
                  <a:latin typeface="Arial" charset="0"/>
                </a:rPr>
                <a:t>MAC src: </a:t>
              </a:r>
              <a:r>
                <a:rPr lang="en-US" sz="1200">
                  <a:solidFill>
                    <a:srgbClr val="FF0000"/>
                  </a:solidFill>
                  <a:latin typeface="Arial" charset="0"/>
                </a:rPr>
                <a:t>1A-23-F9-CD-06-9B</a:t>
              </a:r>
            </a:p>
            <a:p>
              <a:pPr algn="ctr" eaLnBrk="1" hangingPunct="1"/>
              <a:r>
                <a:rPr lang="en-US" sz="1200">
                  <a:latin typeface="Arial" charset="0"/>
                </a:rPr>
                <a:t>  MAC dest: </a:t>
              </a:r>
              <a:r>
                <a:rPr lang="en-US" sz="1200">
                  <a:solidFill>
                    <a:srgbClr val="FF0000"/>
                  </a:solidFill>
                  <a:latin typeface="Arial" charset="0"/>
                </a:rPr>
                <a:t>49-BD-D2-C7-56-2A</a:t>
              </a:r>
            </a:p>
            <a:p>
              <a:pPr algn="ctr" eaLnBrk="1" hangingPunct="1"/>
              <a:endParaRPr lang="en-US" sz="1200">
                <a:solidFill>
                  <a:srgbClr val="FF0000"/>
                </a:solidFill>
                <a:latin typeface="Arial" charset="0"/>
              </a:endParaRPr>
            </a:p>
          </p:txBody>
        </p:sp>
        <p:grpSp>
          <p:nvGrpSpPr>
            <p:cNvPr id="84011" name="Group 75"/>
            <p:cNvGrpSpPr>
              <a:grpSpLocks/>
            </p:cNvGrpSpPr>
            <p:nvPr/>
          </p:nvGrpSpPr>
          <p:grpSpPr bwMode="auto">
            <a:xfrm>
              <a:off x="981" y="2182"/>
              <a:ext cx="1049" cy="189"/>
              <a:chOff x="2829" y="2040"/>
              <a:chExt cx="1049" cy="189"/>
            </a:xfrm>
          </p:grpSpPr>
          <p:sp>
            <p:nvSpPr>
              <p:cNvPr id="84016" name="Rectangle 76"/>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p:spPr>
            <p:txBody>
              <a:bodyPr wrap="none" anchor="ctr"/>
              <a:lstStyle/>
              <a:p>
                <a:pPr algn="ctr"/>
                <a:endParaRPr lang="en-US"/>
              </a:p>
            </p:txBody>
          </p:sp>
          <p:sp>
            <p:nvSpPr>
              <p:cNvPr id="84017" name="Rectangle 77"/>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4018" name="Line 78"/>
              <p:cNvSpPr>
                <a:spLocks noChangeShapeType="1"/>
              </p:cNvSpPr>
              <p:nvPr/>
            </p:nvSpPr>
            <p:spPr bwMode="auto">
              <a:xfrm>
                <a:off x="3180" y="2063"/>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4019" name="Line 79"/>
              <p:cNvSpPr>
                <a:spLocks noChangeShapeType="1"/>
              </p:cNvSpPr>
              <p:nvPr/>
            </p:nvSpPr>
            <p:spPr bwMode="auto">
              <a:xfrm>
                <a:off x="3276" y="2063"/>
                <a:ext cx="0" cy="1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4020" name="Line 80"/>
              <p:cNvSpPr>
                <a:spLocks noChangeShapeType="1"/>
              </p:cNvSpPr>
              <p:nvPr/>
            </p:nvSpPr>
            <p:spPr bwMode="auto">
              <a:xfrm>
                <a:off x="2910" y="2040"/>
                <a:ext cx="0" cy="18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4021" name="Line 81"/>
              <p:cNvSpPr>
                <a:spLocks noChangeShapeType="1"/>
              </p:cNvSpPr>
              <p:nvPr/>
            </p:nvSpPr>
            <p:spPr bwMode="auto">
              <a:xfrm>
                <a:off x="3006" y="2040"/>
                <a:ext cx="0" cy="18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84012" name="Line 82"/>
            <p:cNvSpPr>
              <a:spLocks noChangeShapeType="1"/>
            </p:cNvSpPr>
            <p:nvPr/>
          </p:nvSpPr>
          <p:spPr bwMode="auto">
            <a:xfrm flipV="1">
              <a:off x="1018" y="1576"/>
              <a:ext cx="2" cy="70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4013" name="Line 83"/>
            <p:cNvSpPr>
              <a:spLocks noChangeShapeType="1"/>
            </p:cNvSpPr>
            <p:nvPr/>
          </p:nvSpPr>
          <p:spPr bwMode="auto">
            <a:xfrm flipV="1">
              <a:off x="1106" y="1680"/>
              <a:ext cx="0" cy="59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4014" name="Line 84"/>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84015" name="Line 85"/>
            <p:cNvSpPr>
              <a:spLocks noChangeShapeType="1"/>
            </p:cNvSpPr>
            <p:nvPr/>
          </p:nvSpPr>
          <p:spPr bwMode="auto">
            <a:xfrm>
              <a:off x="1368" y="1924"/>
              <a:ext cx="2" cy="3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84002" name="Group 92"/>
          <p:cNvGrpSpPr>
            <a:grpSpLocks/>
          </p:cNvGrpSpPr>
          <p:nvPr/>
        </p:nvGrpSpPr>
        <p:grpSpPr bwMode="auto">
          <a:xfrm>
            <a:off x="8061325" y="2478088"/>
            <a:ext cx="928688" cy="1954212"/>
            <a:chOff x="250" y="1380"/>
            <a:chExt cx="585" cy="1231"/>
          </a:xfrm>
        </p:grpSpPr>
        <p:sp>
          <p:nvSpPr>
            <p:cNvPr id="84003" name="Freeform 93"/>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 name="T12" fmla="*/ 0 w 582"/>
                <a:gd name="T13" fmla="*/ 0 h 1197"/>
                <a:gd name="T14" fmla="*/ 582 w 582"/>
                <a:gd name="T15" fmla="*/ 1197 h 1197"/>
              </a:gdLst>
              <a:ahLst/>
              <a:cxnLst>
                <a:cxn ang="T8">
                  <a:pos x="T0" y="T1"/>
                </a:cxn>
                <a:cxn ang="T9">
                  <a:pos x="T2" y="T3"/>
                </a:cxn>
                <a:cxn ang="T10">
                  <a:pos x="T4" y="T5"/>
                </a:cxn>
                <a:cxn ang="T11">
                  <a:pos x="T6" y="T7"/>
                </a:cxn>
              </a:cxnLst>
              <a:rect l="T12" t="T13" r="T14" b="T15"/>
              <a:pathLst>
                <a:path w="582" h="1197">
                  <a:moveTo>
                    <a:pt x="582" y="781"/>
                  </a:moveTo>
                  <a:lnTo>
                    <a:pt x="0" y="1197"/>
                  </a:lnTo>
                  <a:lnTo>
                    <a:pt x="83" y="0"/>
                  </a:lnTo>
                  <a:lnTo>
                    <a:pt x="582" y="781"/>
                  </a:lnTo>
                  <a:close/>
                </a:path>
              </a:pathLst>
            </a:custGeom>
            <a:gradFill rotWithShape="1">
              <a:gsLst>
                <a:gs pos="0">
                  <a:schemeClr val="bg1"/>
                </a:gs>
                <a:gs pos="100000">
                  <a:srgbClr val="FF00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
          <p:nvSpPr>
            <p:cNvPr id="84004" name="Rectangle 94"/>
            <p:cNvSpPr>
              <a:spLocks noChangeArrowheads="1"/>
            </p:cNvSpPr>
            <p:nvPr/>
          </p:nvSpPr>
          <p:spPr bwMode="auto">
            <a:xfrm>
              <a:off x="338" y="1399"/>
              <a:ext cx="493" cy="790"/>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84005" name="Text Box 95"/>
            <p:cNvSpPr txBox="1">
              <a:spLocks noChangeArrowheads="1"/>
            </p:cNvSpPr>
            <p:nvPr/>
          </p:nvSpPr>
          <p:spPr bwMode="auto">
            <a:xfrm>
              <a:off x="413" y="1380"/>
              <a:ext cx="336"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endParaRPr lang="en-US" sz="1600">
                <a:latin typeface="Arial" charset="0"/>
              </a:endParaRPr>
            </a:p>
            <a:p>
              <a:pPr algn="ctr" eaLnBrk="1" hangingPunct="1"/>
              <a:endParaRPr lang="en-US" sz="1600">
                <a:latin typeface="Arial" charset="0"/>
              </a:endParaRPr>
            </a:p>
            <a:p>
              <a:pPr algn="ctr" eaLnBrk="1" hangingPunct="1"/>
              <a:r>
                <a:rPr lang="en-US" sz="1600">
                  <a:latin typeface="Arial" charset="0"/>
                </a:rPr>
                <a:t>IP</a:t>
              </a:r>
            </a:p>
            <a:p>
              <a:pPr algn="ctr" eaLnBrk="1" hangingPunct="1"/>
              <a:r>
                <a:rPr lang="en-US" sz="1600">
                  <a:latin typeface="Arial" charset="0"/>
                </a:rPr>
                <a:t>Eth</a:t>
              </a:r>
            </a:p>
            <a:p>
              <a:pPr algn="ctr" eaLnBrk="1" hangingPunct="1"/>
              <a:r>
                <a:rPr lang="en-US" sz="1600">
                  <a:latin typeface="Arial" charset="0"/>
                </a:rPr>
                <a:t>Phy</a:t>
              </a:r>
            </a:p>
          </p:txBody>
        </p:sp>
        <p:sp>
          <p:nvSpPr>
            <p:cNvPr id="84006" name="Line 96"/>
            <p:cNvSpPr>
              <a:spLocks noChangeShapeType="1"/>
            </p:cNvSpPr>
            <p:nvPr/>
          </p:nvSpPr>
          <p:spPr bwMode="auto">
            <a:xfrm>
              <a:off x="346" y="186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4007" name="Line 97"/>
            <p:cNvSpPr>
              <a:spLocks noChangeShapeType="1"/>
            </p:cNvSpPr>
            <p:nvPr/>
          </p:nvSpPr>
          <p:spPr bwMode="auto">
            <a:xfrm>
              <a:off x="343" y="202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4008" name="Line 98"/>
            <p:cNvSpPr>
              <a:spLocks noChangeShapeType="1"/>
            </p:cNvSpPr>
            <p:nvPr/>
          </p:nvSpPr>
          <p:spPr bwMode="auto">
            <a:xfrm>
              <a:off x="340" y="2186"/>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4009" name="Line 99"/>
            <p:cNvSpPr>
              <a:spLocks noChangeShapeType="1"/>
            </p:cNvSpPr>
            <p:nvPr/>
          </p:nvSpPr>
          <p:spPr bwMode="auto">
            <a:xfrm>
              <a:off x="330" y="169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723007"/>
                                        </p:tgtEl>
                                      </p:cBhvr>
                                    </p:animEffect>
                                    <p:set>
                                      <p:cBhvr>
                                        <p:cTn id="10" dur="1" fill="hold">
                                          <p:stCondLst>
                                            <p:cond delay="499"/>
                                          </p:stCondLst>
                                        </p:cTn>
                                        <p:tgtEl>
                                          <p:spTgt spid="7230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00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b="1" dirty="0" smtClean="0"/>
              <a:t>Outline</a:t>
            </a:r>
          </a:p>
        </p:txBody>
      </p:sp>
      <p:sp>
        <p:nvSpPr>
          <p:cNvPr id="84995" name="Rectangle 3"/>
          <p:cNvSpPr>
            <a:spLocks noGrp="1" noChangeArrowheads="1"/>
          </p:cNvSpPr>
          <p:nvPr>
            <p:ph sz="half" idx="1"/>
          </p:nvPr>
        </p:nvSpPr>
        <p:spPr>
          <a:xfrm>
            <a:off x="304800" y="1524000"/>
            <a:ext cx="4495800" cy="4800600"/>
          </a:xfrm>
        </p:spPr>
        <p:txBody>
          <a:bodyPr/>
          <a:lstStyle/>
          <a:p>
            <a:pPr>
              <a:buFont typeface="Wingdings" pitchFamily="2" charset="2"/>
              <a:buNone/>
            </a:pPr>
            <a:r>
              <a:rPr lang="en-US" sz="2400" dirty="0" smtClean="0"/>
              <a:t>5.1 Introduction and services</a:t>
            </a:r>
          </a:p>
          <a:p>
            <a:pPr>
              <a:buFont typeface="Wingdings" pitchFamily="2" charset="2"/>
              <a:buNone/>
            </a:pPr>
            <a:r>
              <a:rPr lang="en-US" sz="2400" dirty="0" smtClean="0"/>
              <a:t>5.2 Error detection &amp; correction </a:t>
            </a:r>
          </a:p>
          <a:p>
            <a:pPr>
              <a:buFont typeface="Wingdings" pitchFamily="2" charset="2"/>
              <a:buNone/>
            </a:pPr>
            <a:r>
              <a:rPr lang="en-US" sz="2400" dirty="0" smtClean="0"/>
              <a:t>5.4 Link-layer Addressing &amp; ARP</a:t>
            </a:r>
          </a:p>
          <a:p>
            <a:pPr>
              <a:buFont typeface="Arial" charset="0"/>
              <a:buNone/>
            </a:pPr>
            <a:r>
              <a:rPr lang="en-US" sz="2400" dirty="0" smtClean="0">
                <a:solidFill>
                  <a:srgbClr val="FF0000"/>
                </a:solidFill>
              </a:rPr>
              <a:t>5.3 Multiple access protocols</a:t>
            </a:r>
          </a:p>
          <a:p>
            <a:pPr>
              <a:buFont typeface="Wingdings" pitchFamily="2" charset="2"/>
              <a:buNone/>
            </a:pPr>
            <a:r>
              <a:rPr lang="en-US" sz="2400" dirty="0" smtClean="0"/>
              <a:t>5.5 Ethernet</a:t>
            </a:r>
          </a:p>
          <a:p>
            <a:pPr>
              <a:buFont typeface="Arial" charset="0"/>
              <a:buNone/>
            </a:pPr>
            <a:r>
              <a:rPr lang="en-US" sz="2400" dirty="0" smtClean="0"/>
              <a:t>6.3 IEEE 802.11 wireless LANs (“Wi-Fi”)</a:t>
            </a:r>
          </a:p>
          <a:p>
            <a:pPr>
              <a:buFont typeface="Wingdings" pitchFamily="2" charset="2"/>
              <a:buNone/>
            </a:pPr>
            <a:endParaRPr lang="en-US" sz="2400" dirty="0" smtClean="0"/>
          </a:p>
          <a:p>
            <a:pPr>
              <a:buFont typeface="Wingdings" pitchFamily="2" charset="2"/>
              <a:buNone/>
            </a:pPr>
            <a:endParaRPr lang="en-US" sz="2400" dirty="0" smtClean="0"/>
          </a:p>
        </p:txBody>
      </p:sp>
      <p:sp>
        <p:nvSpPr>
          <p:cNvPr id="296964" name="Rectangle 4"/>
          <p:cNvSpPr>
            <a:spLocks noGrp="1" noChangeArrowheads="1"/>
          </p:cNvSpPr>
          <p:nvPr>
            <p:ph sz="half" idx="2"/>
          </p:nvPr>
        </p:nvSpPr>
        <p:spPr>
          <a:xfrm>
            <a:off x="5013325" y="1600200"/>
            <a:ext cx="4054475" cy="4648200"/>
          </a:xfrm>
        </p:spPr>
        <p:txBody>
          <a:bodyPr/>
          <a:lstStyle/>
          <a:p>
            <a:pPr>
              <a:buFont typeface="Wingdings" pitchFamily="2" charset="2"/>
              <a:buNone/>
              <a:defRPr/>
            </a:pPr>
            <a:r>
              <a:rPr lang="en-US" sz="2400" dirty="0" smtClean="0">
                <a:solidFill>
                  <a:schemeClr val="bg2">
                    <a:lumMod val="90000"/>
                  </a:schemeClr>
                </a:solidFill>
              </a:rPr>
              <a:t>Not covered </a:t>
            </a:r>
          </a:p>
          <a:p>
            <a:pPr>
              <a:buFont typeface="Wingdings" pitchFamily="2" charset="2"/>
              <a:buNone/>
              <a:defRPr/>
            </a:pPr>
            <a:endParaRPr lang="en-US" sz="2400" dirty="0" smtClean="0">
              <a:solidFill>
                <a:schemeClr val="bg2">
                  <a:lumMod val="90000"/>
                </a:schemeClr>
              </a:solidFill>
            </a:endParaRPr>
          </a:p>
          <a:p>
            <a:pPr>
              <a:buFont typeface="Wingdings" pitchFamily="2" charset="2"/>
              <a:buNone/>
              <a:defRPr/>
            </a:pPr>
            <a:r>
              <a:rPr lang="en-US" sz="2400" dirty="0" smtClean="0">
                <a:solidFill>
                  <a:schemeClr val="bg2">
                    <a:lumMod val="90000"/>
                  </a:schemeClr>
                </a:solidFill>
              </a:rPr>
              <a:t>5.6 </a:t>
            </a:r>
            <a:r>
              <a:rPr lang="en-US" sz="2400" dirty="0">
                <a:solidFill>
                  <a:schemeClr val="bg2">
                    <a:lumMod val="90000"/>
                  </a:schemeClr>
                </a:solidFill>
              </a:rPr>
              <a:t>Link-layer switches</a:t>
            </a:r>
          </a:p>
          <a:p>
            <a:pPr>
              <a:buFont typeface="Wingdings" pitchFamily="2" charset="2"/>
              <a:buNone/>
              <a:defRPr/>
            </a:pPr>
            <a:r>
              <a:rPr lang="en-US" sz="2400" dirty="0">
                <a:solidFill>
                  <a:schemeClr val="bg2">
                    <a:lumMod val="90000"/>
                  </a:schemeClr>
                </a:solidFill>
              </a:rPr>
              <a:t>5.7 PPP</a:t>
            </a:r>
          </a:p>
          <a:p>
            <a:pPr>
              <a:buFont typeface="Wingdings" pitchFamily="2" charset="2"/>
              <a:buNone/>
              <a:defRPr/>
            </a:pPr>
            <a:r>
              <a:rPr lang="en-US" sz="2400" dirty="0">
                <a:solidFill>
                  <a:schemeClr val="bg2">
                    <a:lumMod val="90000"/>
                  </a:schemeClr>
                </a:solidFill>
              </a:rPr>
              <a:t>5.8 Link virtualization: MPLS</a:t>
            </a:r>
          </a:p>
          <a:p>
            <a:pPr>
              <a:buFont typeface="Wingdings" pitchFamily="2" charset="2"/>
              <a:buNone/>
              <a:defRPr/>
            </a:pPr>
            <a:endParaRPr lang="en-US" sz="2400" dirty="0">
              <a:solidFill>
                <a:schemeClr val="bg2">
                  <a:lumMod val="90000"/>
                </a:schemeClr>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95325" y="0"/>
            <a:ext cx="7772400" cy="1143000"/>
          </a:xfrm>
        </p:spPr>
        <p:txBody>
          <a:bodyPr/>
          <a:lstStyle/>
          <a:p>
            <a:r>
              <a:rPr lang="en-US" b="1" dirty="0" smtClean="0"/>
              <a:t>Multiple Access Links and Protocols</a:t>
            </a:r>
          </a:p>
        </p:txBody>
      </p:sp>
      <p:graphicFrame>
        <p:nvGraphicFramePr>
          <p:cNvPr id="86019" name="Object 887"/>
          <p:cNvGraphicFramePr>
            <a:graphicFrameLocks noGrp="1" noChangeAspect="1"/>
          </p:cNvGraphicFramePr>
          <p:nvPr>
            <p:ph idx="1"/>
          </p:nvPr>
        </p:nvGraphicFramePr>
        <p:xfrm>
          <a:off x="982663" y="5314950"/>
          <a:ext cx="439737" cy="365125"/>
        </p:xfrm>
        <a:graphic>
          <a:graphicData uri="http://schemas.openxmlformats.org/presentationml/2006/ole">
            <mc:AlternateContent xmlns:mc="http://schemas.openxmlformats.org/markup-compatibility/2006">
              <mc:Choice xmlns:v="urn:schemas-microsoft-com:vml" Requires="v">
                <p:oleObj spid="_x0000_s95343" name="Clip" r:id="rId4" imgW="1307263" imgH="1084139" progId="">
                  <p:embed/>
                </p:oleObj>
              </mc:Choice>
              <mc:Fallback>
                <p:oleObj name="Clip" r:id="rId4" imgW="1307263" imgH="1084139" progId="">
                  <p:embed/>
                  <p:pic>
                    <p:nvPicPr>
                      <p:cNvPr id="0" name="Object 88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663" y="5314950"/>
                        <a:ext cx="439737"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0" name="Rectangle 3"/>
          <p:cNvSpPr>
            <a:spLocks noGrp="1" noChangeArrowheads="1"/>
          </p:cNvSpPr>
          <p:nvPr>
            <p:ph type="body" idx="4294967295"/>
          </p:nvPr>
        </p:nvSpPr>
        <p:spPr>
          <a:xfrm>
            <a:off x="457200" y="990600"/>
            <a:ext cx="7772400" cy="3292475"/>
          </a:xfrm>
        </p:spPr>
        <p:txBody>
          <a:bodyPr/>
          <a:lstStyle/>
          <a:p>
            <a:pPr>
              <a:buFont typeface="Wingdings" pitchFamily="2" charset="2"/>
              <a:buNone/>
            </a:pPr>
            <a:r>
              <a:rPr lang="en-US" smtClean="0"/>
              <a:t>Two types of “links”:</a:t>
            </a:r>
          </a:p>
          <a:p>
            <a:r>
              <a:rPr lang="en-US" sz="2400" smtClean="0"/>
              <a:t>point-to-point</a:t>
            </a:r>
          </a:p>
          <a:p>
            <a:pPr lvl="1"/>
            <a:r>
              <a:rPr lang="en-US" sz="2000" smtClean="0"/>
              <a:t>PPP for dial-up access</a:t>
            </a:r>
          </a:p>
          <a:p>
            <a:pPr lvl="1"/>
            <a:r>
              <a:rPr lang="en-US" sz="2000" smtClean="0"/>
              <a:t>point-to-point link between Ethernet switch and host</a:t>
            </a:r>
          </a:p>
          <a:p>
            <a:r>
              <a:rPr lang="en-US" sz="2400" smtClean="0">
                <a:solidFill>
                  <a:srgbClr val="FF0000"/>
                </a:solidFill>
              </a:rPr>
              <a:t>broadcast</a:t>
            </a:r>
            <a:r>
              <a:rPr lang="en-US" sz="2400" smtClean="0"/>
              <a:t> (shared wire or medium)</a:t>
            </a:r>
          </a:p>
          <a:p>
            <a:pPr lvl="1"/>
            <a:r>
              <a:rPr lang="en-US" sz="2000" smtClean="0"/>
              <a:t>old-fashioned Ethernet</a:t>
            </a:r>
          </a:p>
          <a:p>
            <a:pPr lvl="1"/>
            <a:r>
              <a:rPr lang="en-US" sz="2000" smtClean="0"/>
              <a:t>upstream HFC</a:t>
            </a:r>
          </a:p>
          <a:p>
            <a:pPr lvl="1"/>
            <a:r>
              <a:rPr lang="en-US" sz="2000" smtClean="0"/>
              <a:t>802.11 wireless LAN</a:t>
            </a:r>
          </a:p>
          <a:p>
            <a:endParaRPr lang="en-US" sz="2400" smtClean="0"/>
          </a:p>
          <a:p>
            <a:endParaRPr lang="en-US" sz="2400" smtClean="0"/>
          </a:p>
          <a:p>
            <a:endParaRPr lang="en-US" sz="2400" smtClean="0"/>
          </a:p>
          <a:p>
            <a:endParaRPr lang="en-US" sz="2400" smtClean="0"/>
          </a:p>
        </p:txBody>
      </p:sp>
      <p:sp>
        <p:nvSpPr>
          <p:cNvPr id="86021" name="Text Box 5"/>
          <p:cNvSpPr txBox="1">
            <a:spLocks noChangeArrowheads="1"/>
          </p:cNvSpPr>
          <p:nvPr/>
        </p:nvSpPr>
        <p:spPr bwMode="auto">
          <a:xfrm>
            <a:off x="906463" y="5883275"/>
            <a:ext cx="16573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t>shared wire (e.g., </a:t>
            </a:r>
          </a:p>
          <a:p>
            <a:pPr algn="ctr" eaLnBrk="1" hangingPunct="1"/>
            <a:r>
              <a:rPr lang="en-US" sz="1400"/>
              <a:t>cabled Ethernet)</a:t>
            </a:r>
          </a:p>
        </p:txBody>
      </p:sp>
      <p:sp>
        <p:nvSpPr>
          <p:cNvPr id="86022" name="Text Box 6"/>
          <p:cNvSpPr txBox="1">
            <a:spLocks noChangeArrowheads="1"/>
          </p:cNvSpPr>
          <p:nvPr/>
        </p:nvSpPr>
        <p:spPr bwMode="auto">
          <a:xfrm>
            <a:off x="2863850" y="5897563"/>
            <a:ext cx="17176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t>shared RF</a:t>
            </a:r>
          </a:p>
          <a:p>
            <a:pPr algn="ctr" eaLnBrk="1" hangingPunct="1"/>
            <a:r>
              <a:rPr lang="en-US" sz="1400"/>
              <a:t> (e.g., 802.11 WiFi)</a:t>
            </a:r>
          </a:p>
        </p:txBody>
      </p:sp>
      <p:sp>
        <p:nvSpPr>
          <p:cNvPr id="86023" name="Text Box 7"/>
          <p:cNvSpPr txBox="1">
            <a:spLocks noChangeArrowheads="1"/>
          </p:cNvSpPr>
          <p:nvPr/>
        </p:nvSpPr>
        <p:spPr bwMode="auto">
          <a:xfrm>
            <a:off x="5049838" y="5957888"/>
            <a:ext cx="1054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t>shared RF</a:t>
            </a:r>
          </a:p>
          <a:p>
            <a:pPr algn="ctr" eaLnBrk="1" hangingPunct="1"/>
            <a:r>
              <a:rPr lang="en-US" sz="1400"/>
              <a:t>(satellite) </a:t>
            </a:r>
          </a:p>
        </p:txBody>
      </p:sp>
      <p:sp>
        <p:nvSpPr>
          <p:cNvPr id="86024" name="Text Box 8"/>
          <p:cNvSpPr txBox="1">
            <a:spLocks noChangeArrowheads="1"/>
          </p:cNvSpPr>
          <p:nvPr/>
        </p:nvSpPr>
        <p:spPr bwMode="auto">
          <a:xfrm>
            <a:off x="6500813" y="5667375"/>
            <a:ext cx="2082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a:t>humans at a</a:t>
            </a:r>
          </a:p>
          <a:p>
            <a:pPr algn="ctr" eaLnBrk="1" hangingPunct="1"/>
            <a:r>
              <a:rPr lang="en-US" sz="1400"/>
              <a:t>cocktail party </a:t>
            </a:r>
          </a:p>
          <a:p>
            <a:pPr algn="ctr" eaLnBrk="1" hangingPunct="1"/>
            <a:r>
              <a:rPr lang="en-US" sz="1400"/>
              <a:t>(shared air, acoustical)</a:t>
            </a:r>
          </a:p>
        </p:txBody>
      </p:sp>
      <p:graphicFrame>
        <p:nvGraphicFramePr>
          <p:cNvPr id="86025" name="Object 888"/>
          <p:cNvGraphicFramePr>
            <a:graphicFrameLocks noChangeAspect="1"/>
          </p:cNvGraphicFramePr>
          <p:nvPr/>
        </p:nvGraphicFramePr>
        <p:xfrm>
          <a:off x="1138238" y="4930775"/>
          <a:ext cx="439737" cy="366713"/>
        </p:xfrm>
        <a:graphic>
          <a:graphicData uri="http://schemas.openxmlformats.org/presentationml/2006/ole">
            <mc:AlternateContent xmlns:mc="http://schemas.openxmlformats.org/markup-compatibility/2006">
              <mc:Choice xmlns:v="urn:schemas-microsoft-com:vml" Requires="v">
                <p:oleObj spid="_x0000_s95344" name="Clip" r:id="rId6" imgW="1307263" imgH="1084139" progId="">
                  <p:embed/>
                </p:oleObj>
              </mc:Choice>
              <mc:Fallback>
                <p:oleObj name="Clip" r:id="rId6" imgW="1307263" imgH="1084139" progId="">
                  <p:embed/>
                  <p:pic>
                    <p:nvPicPr>
                      <p:cNvPr id="0" name="Object 8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38" y="4930775"/>
                        <a:ext cx="43973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6" name="Object 889"/>
          <p:cNvGraphicFramePr>
            <a:graphicFrameLocks noChangeAspect="1"/>
          </p:cNvGraphicFramePr>
          <p:nvPr/>
        </p:nvGraphicFramePr>
        <p:xfrm>
          <a:off x="1971675" y="4826000"/>
          <a:ext cx="439738" cy="366713"/>
        </p:xfrm>
        <a:graphic>
          <a:graphicData uri="http://schemas.openxmlformats.org/presentationml/2006/ole">
            <mc:AlternateContent xmlns:mc="http://schemas.openxmlformats.org/markup-compatibility/2006">
              <mc:Choice xmlns:v="urn:schemas-microsoft-com:vml" Requires="v">
                <p:oleObj spid="_x0000_s95345" name="Clip" r:id="rId7" imgW="1307263" imgH="1084139" progId="">
                  <p:embed/>
                </p:oleObj>
              </mc:Choice>
              <mc:Fallback>
                <p:oleObj name="Clip" r:id="rId7" imgW="1307263" imgH="1084139" progId="">
                  <p:embed/>
                  <p:pic>
                    <p:nvPicPr>
                      <p:cNvPr id="0" name="Object 8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1675" y="4826000"/>
                        <a:ext cx="43973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7" name="Object 890"/>
          <p:cNvGraphicFramePr>
            <a:graphicFrameLocks noChangeAspect="1"/>
          </p:cNvGraphicFramePr>
          <p:nvPr/>
        </p:nvGraphicFramePr>
        <p:xfrm>
          <a:off x="1792288" y="5295900"/>
          <a:ext cx="439737" cy="366713"/>
        </p:xfrm>
        <a:graphic>
          <a:graphicData uri="http://schemas.openxmlformats.org/presentationml/2006/ole">
            <mc:AlternateContent xmlns:mc="http://schemas.openxmlformats.org/markup-compatibility/2006">
              <mc:Choice xmlns:v="urn:schemas-microsoft-com:vml" Requires="v">
                <p:oleObj spid="_x0000_s95346" name="Clip" r:id="rId8" imgW="1307263" imgH="1084139" progId="">
                  <p:embed/>
                </p:oleObj>
              </mc:Choice>
              <mc:Fallback>
                <p:oleObj name="Clip" r:id="rId8" imgW="1307263" imgH="1084139" progId="">
                  <p:embed/>
                  <p:pic>
                    <p:nvPicPr>
                      <p:cNvPr id="0" name="Object 8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2288" y="5295900"/>
                        <a:ext cx="43973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028" name="Group 48"/>
          <p:cNvGrpSpPr>
            <a:grpSpLocks/>
          </p:cNvGrpSpPr>
          <p:nvPr/>
        </p:nvGrpSpPr>
        <p:grpSpPr bwMode="auto">
          <a:xfrm>
            <a:off x="3976688" y="5238750"/>
            <a:ext cx="273050" cy="341313"/>
            <a:chOff x="2870" y="1518"/>
            <a:chExt cx="292" cy="320"/>
          </a:xfrm>
        </p:grpSpPr>
        <p:graphicFrame>
          <p:nvGraphicFramePr>
            <p:cNvPr id="86114" name="Object 89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95347" name="Clip" r:id="rId9" imgW="826829" imgH="840406" progId="">
                    <p:embed/>
                  </p:oleObj>
                </mc:Choice>
                <mc:Fallback>
                  <p:oleObj name="Clip" r:id="rId9" imgW="826829" imgH="840406" progId="">
                    <p:embed/>
                    <p:pic>
                      <p:nvPicPr>
                        <p:cNvPr id="0" name="Object 8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115" name="Object 89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95348" name="Clip" r:id="rId11" imgW="1268295" imgH="1199426" progId="">
                    <p:embed/>
                  </p:oleObj>
                </mc:Choice>
                <mc:Fallback>
                  <p:oleObj name="Clip" r:id="rId11" imgW="1268295" imgH="1199426" progId="">
                    <p:embed/>
                    <p:pic>
                      <p:nvPicPr>
                        <p:cNvPr id="0" name="Object 8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6029" name="Group 51"/>
          <p:cNvGrpSpPr>
            <a:grpSpLocks/>
          </p:cNvGrpSpPr>
          <p:nvPr/>
        </p:nvGrpSpPr>
        <p:grpSpPr bwMode="auto">
          <a:xfrm>
            <a:off x="3719513" y="5575300"/>
            <a:ext cx="349250" cy="322263"/>
            <a:chOff x="2870" y="1518"/>
            <a:chExt cx="292" cy="320"/>
          </a:xfrm>
        </p:grpSpPr>
        <p:graphicFrame>
          <p:nvGraphicFramePr>
            <p:cNvPr id="86112" name="Object 89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95349" name="Clip" r:id="rId13" imgW="826829" imgH="840406" progId="">
                    <p:embed/>
                  </p:oleObj>
                </mc:Choice>
                <mc:Fallback>
                  <p:oleObj name="Clip" r:id="rId13" imgW="826829" imgH="840406" progId="">
                    <p:embed/>
                    <p:pic>
                      <p:nvPicPr>
                        <p:cNvPr id="0" name="Object 8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113" name="Object 89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95350" name="Clip" r:id="rId14" imgW="1268295" imgH="1199426" progId="">
                    <p:embed/>
                  </p:oleObj>
                </mc:Choice>
                <mc:Fallback>
                  <p:oleObj name="Clip" r:id="rId14" imgW="1268295" imgH="1199426" progId="">
                    <p:embed/>
                    <p:pic>
                      <p:nvPicPr>
                        <p:cNvPr id="0" name="Object 8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6030" name="Line 173"/>
          <p:cNvSpPr>
            <a:spLocks noChangeShapeType="1"/>
          </p:cNvSpPr>
          <p:nvPr/>
        </p:nvSpPr>
        <p:spPr bwMode="auto">
          <a:xfrm flipH="1">
            <a:off x="1544638" y="4667250"/>
            <a:ext cx="466725" cy="890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1" name="Line 174"/>
          <p:cNvSpPr>
            <a:spLocks noChangeShapeType="1"/>
          </p:cNvSpPr>
          <p:nvPr/>
        </p:nvSpPr>
        <p:spPr bwMode="auto">
          <a:xfrm>
            <a:off x="1527175" y="5138738"/>
            <a:ext cx="2428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2" name="Line 175"/>
          <p:cNvSpPr>
            <a:spLocks noChangeShapeType="1"/>
          </p:cNvSpPr>
          <p:nvPr/>
        </p:nvSpPr>
        <p:spPr bwMode="auto">
          <a:xfrm>
            <a:off x="1392238" y="5475288"/>
            <a:ext cx="1905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3" name="Line 176"/>
          <p:cNvSpPr>
            <a:spLocks noChangeShapeType="1"/>
          </p:cNvSpPr>
          <p:nvPr/>
        </p:nvSpPr>
        <p:spPr bwMode="auto">
          <a:xfrm flipV="1">
            <a:off x="1836738" y="4999038"/>
            <a:ext cx="177800" cy="7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6034" name="Group 180"/>
          <p:cNvGrpSpPr>
            <a:grpSpLocks/>
          </p:cNvGrpSpPr>
          <p:nvPr/>
        </p:nvGrpSpPr>
        <p:grpSpPr bwMode="auto">
          <a:xfrm>
            <a:off x="3598863" y="5027613"/>
            <a:ext cx="290512" cy="404812"/>
            <a:chOff x="2556" y="2689"/>
            <a:chExt cx="183" cy="255"/>
          </a:xfrm>
        </p:grpSpPr>
        <p:pic>
          <p:nvPicPr>
            <p:cNvPr id="86095" name="Picture 181" descr="31u_bnrz[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09" y="2770"/>
              <a:ext cx="1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96" name="Freeform 182"/>
            <p:cNvSpPr>
              <a:spLocks/>
            </p:cNvSpPr>
            <p:nvPr/>
          </p:nvSpPr>
          <p:spPr bwMode="auto">
            <a:xfrm>
              <a:off x="2605" y="2702"/>
              <a:ext cx="33" cy="39"/>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097" name="Freeform 183"/>
            <p:cNvSpPr>
              <a:spLocks/>
            </p:cNvSpPr>
            <p:nvPr/>
          </p:nvSpPr>
          <p:spPr bwMode="auto">
            <a:xfrm>
              <a:off x="2661" y="2701"/>
              <a:ext cx="22" cy="30"/>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098" name="Freeform 184"/>
            <p:cNvSpPr>
              <a:spLocks/>
            </p:cNvSpPr>
            <p:nvPr/>
          </p:nvSpPr>
          <p:spPr bwMode="auto">
            <a:xfrm>
              <a:off x="2584" y="2694"/>
              <a:ext cx="54" cy="63"/>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099" name="Freeform 185"/>
            <p:cNvSpPr>
              <a:spLocks/>
            </p:cNvSpPr>
            <p:nvPr/>
          </p:nvSpPr>
          <p:spPr bwMode="auto">
            <a:xfrm>
              <a:off x="2660" y="2692"/>
              <a:ext cx="47" cy="42"/>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100" name="Freeform 186"/>
            <p:cNvSpPr>
              <a:spLocks/>
            </p:cNvSpPr>
            <p:nvPr/>
          </p:nvSpPr>
          <p:spPr bwMode="auto">
            <a:xfrm>
              <a:off x="2564" y="2712"/>
              <a:ext cx="19" cy="39"/>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101" name="Freeform 187"/>
            <p:cNvSpPr>
              <a:spLocks/>
            </p:cNvSpPr>
            <p:nvPr/>
          </p:nvSpPr>
          <p:spPr bwMode="auto">
            <a:xfrm>
              <a:off x="2698" y="2689"/>
              <a:ext cx="41" cy="52"/>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102" name="Freeform 188"/>
            <p:cNvSpPr>
              <a:spLocks/>
            </p:cNvSpPr>
            <p:nvPr/>
          </p:nvSpPr>
          <p:spPr bwMode="auto">
            <a:xfrm>
              <a:off x="2653" y="2750"/>
              <a:ext cx="14" cy="31"/>
            </a:xfrm>
            <a:custGeom>
              <a:avLst/>
              <a:gdLst>
                <a:gd name="T0" fmla="*/ 0 w 83"/>
                <a:gd name="T1" fmla="*/ 0 h 187"/>
                <a:gd name="T2" fmla="*/ 0 w 83"/>
                <a:gd name="T3" fmla="*/ 0 h 187"/>
                <a:gd name="T4" fmla="*/ 0 w 83"/>
                <a:gd name="T5" fmla="*/ 0 h 187"/>
                <a:gd name="T6" fmla="*/ 0 w 83"/>
                <a:gd name="T7" fmla="*/ 0 h 187"/>
                <a:gd name="T8" fmla="*/ 0 w 83"/>
                <a:gd name="T9" fmla="*/ 0 h 187"/>
                <a:gd name="T10" fmla="*/ 0 w 83"/>
                <a:gd name="T11" fmla="*/ 0 h 187"/>
                <a:gd name="T12" fmla="*/ 0 w 83"/>
                <a:gd name="T13" fmla="*/ 0 h 187"/>
                <a:gd name="T14" fmla="*/ 0 w 83"/>
                <a:gd name="T15" fmla="*/ 0 h 187"/>
                <a:gd name="T16" fmla="*/ 0 w 83"/>
                <a:gd name="T17" fmla="*/ 0 h 187"/>
                <a:gd name="T18" fmla="*/ 0 w 83"/>
                <a:gd name="T19" fmla="*/ 0 h 187"/>
                <a:gd name="T20" fmla="*/ 0 w 83"/>
                <a:gd name="T21" fmla="*/ 0 h 187"/>
                <a:gd name="T22" fmla="*/ 0 w 83"/>
                <a:gd name="T23" fmla="*/ 0 h 187"/>
                <a:gd name="T24" fmla="*/ 0 w 83"/>
                <a:gd name="T25" fmla="*/ 0 h 187"/>
                <a:gd name="T26" fmla="*/ 0 w 83"/>
                <a:gd name="T27" fmla="*/ 0 h 187"/>
                <a:gd name="T28" fmla="*/ 0 w 83"/>
                <a:gd name="T29" fmla="*/ 0 h 187"/>
                <a:gd name="T30" fmla="*/ 0 w 83"/>
                <a:gd name="T31" fmla="*/ 0 h 187"/>
                <a:gd name="T32" fmla="*/ 0 w 83"/>
                <a:gd name="T33" fmla="*/ 0 h 187"/>
                <a:gd name="T34" fmla="*/ 0 w 83"/>
                <a:gd name="T35" fmla="*/ 0 h 187"/>
                <a:gd name="T36" fmla="*/ 0 w 83"/>
                <a:gd name="T37" fmla="*/ 0 h 187"/>
                <a:gd name="T38" fmla="*/ 0 w 83"/>
                <a:gd name="T39" fmla="*/ 0 h 187"/>
                <a:gd name="T40" fmla="*/ 0 w 83"/>
                <a:gd name="T41" fmla="*/ 0 h 187"/>
                <a:gd name="T42" fmla="*/ 0 w 83"/>
                <a:gd name="T43" fmla="*/ 0 h 187"/>
                <a:gd name="T44" fmla="*/ 0 w 83"/>
                <a:gd name="T45" fmla="*/ 0 h 187"/>
                <a:gd name="T46" fmla="*/ 0 w 83"/>
                <a:gd name="T47" fmla="*/ 0 h 187"/>
                <a:gd name="T48" fmla="*/ 0 w 83"/>
                <a:gd name="T49" fmla="*/ 0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103" name="Freeform 189"/>
            <p:cNvSpPr>
              <a:spLocks/>
            </p:cNvSpPr>
            <p:nvPr/>
          </p:nvSpPr>
          <p:spPr bwMode="auto">
            <a:xfrm>
              <a:off x="2647" y="2733"/>
              <a:ext cx="7" cy="16"/>
            </a:xfrm>
            <a:custGeom>
              <a:avLst/>
              <a:gdLst>
                <a:gd name="T0" fmla="*/ 0 w 44"/>
                <a:gd name="T1" fmla="*/ 0 h 94"/>
                <a:gd name="T2" fmla="*/ 0 w 44"/>
                <a:gd name="T3" fmla="*/ 0 h 94"/>
                <a:gd name="T4" fmla="*/ 0 w 44"/>
                <a:gd name="T5" fmla="*/ 0 h 94"/>
                <a:gd name="T6" fmla="*/ 0 w 44"/>
                <a:gd name="T7" fmla="*/ 0 h 94"/>
                <a:gd name="T8" fmla="*/ 0 w 44"/>
                <a:gd name="T9" fmla="*/ 0 h 94"/>
                <a:gd name="T10" fmla="*/ 0 w 44"/>
                <a:gd name="T11" fmla="*/ 0 h 94"/>
                <a:gd name="T12" fmla="*/ 0 w 44"/>
                <a:gd name="T13" fmla="*/ 0 h 94"/>
                <a:gd name="T14" fmla="*/ 0 w 44"/>
                <a:gd name="T15" fmla="*/ 0 h 94"/>
                <a:gd name="T16" fmla="*/ 0 w 44"/>
                <a:gd name="T17" fmla="*/ 0 h 94"/>
                <a:gd name="T18" fmla="*/ 0 w 44"/>
                <a:gd name="T19" fmla="*/ 0 h 94"/>
                <a:gd name="T20" fmla="*/ 0 w 44"/>
                <a:gd name="T21" fmla="*/ 0 h 94"/>
                <a:gd name="T22" fmla="*/ 0 w 44"/>
                <a:gd name="T23" fmla="*/ 0 h 94"/>
                <a:gd name="T24" fmla="*/ 0 w 44"/>
                <a:gd name="T25" fmla="*/ 0 h 94"/>
                <a:gd name="T26" fmla="*/ 0 w 44"/>
                <a:gd name="T27" fmla="*/ 0 h 94"/>
                <a:gd name="T28" fmla="*/ 0 w 44"/>
                <a:gd name="T29" fmla="*/ 0 h 94"/>
                <a:gd name="T30" fmla="*/ 0 w 44"/>
                <a:gd name="T31" fmla="*/ 0 h 94"/>
                <a:gd name="T32" fmla="*/ 0 w 44"/>
                <a:gd name="T33" fmla="*/ 0 h 94"/>
                <a:gd name="T34" fmla="*/ 0 w 44"/>
                <a:gd name="T35" fmla="*/ 0 h 94"/>
                <a:gd name="T36" fmla="*/ 0 w 44"/>
                <a:gd name="T37" fmla="*/ 0 h 94"/>
                <a:gd name="T38" fmla="*/ 0 w 44"/>
                <a:gd name="T39" fmla="*/ 0 h 94"/>
                <a:gd name="T40" fmla="*/ 0 w 44"/>
                <a:gd name="T41" fmla="*/ 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104" name="Freeform 190"/>
            <p:cNvSpPr>
              <a:spLocks/>
            </p:cNvSpPr>
            <p:nvPr/>
          </p:nvSpPr>
          <p:spPr bwMode="auto">
            <a:xfrm>
              <a:off x="2641" y="2722"/>
              <a:ext cx="6" cy="9"/>
            </a:xfrm>
            <a:custGeom>
              <a:avLst/>
              <a:gdLst>
                <a:gd name="T0" fmla="*/ 0 w 38"/>
                <a:gd name="T1" fmla="*/ 0 h 54"/>
                <a:gd name="T2" fmla="*/ 0 w 38"/>
                <a:gd name="T3" fmla="*/ 0 h 54"/>
                <a:gd name="T4" fmla="*/ 0 w 38"/>
                <a:gd name="T5" fmla="*/ 0 h 54"/>
                <a:gd name="T6" fmla="*/ 0 w 38"/>
                <a:gd name="T7" fmla="*/ 0 h 54"/>
                <a:gd name="T8" fmla="*/ 0 w 38"/>
                <a:gd name="T9" fmla="*/ 0 h 54"/>
                <a:gd name="T10" fmla="*/ 0 w 38"/>
                <a:gd name="T11" fmla="*/ 0 h 54"/>
                <a:gd name="T12" fmla="*/ 0 w 38"/>
                <a:gd name="T13" fmla="*/ 0 h 54"/>
                <a:gd name="T14" fmla="*/ 0 w 38"/>
                <a:gd name="T15" fmla="*/ 0 h 54"/>
                <a:gd name="T16" fmla="*/ 0 w 38"/>
                <a:gd name="T17" fmla="*/ 0 h 54"/>
                <a:gd name="T18" fmla="*/ 0 w 38"/>
                <a:gd name="T19" fmla="*/ 0 h 54"/>
                <a:gd name="T20" fmla="*/ 0 w 38"/>
                <a:gd name="T21" fmla="*/ 0 h 54"/>
                <a:gd name="T22" fmla="*/ 0 w 38"/>
                <a:gd name="T23" fmla="*/ 0 h 54"/>
                <a:gd name="T24" fmla="*/ 0 w 38"/>
                <a:gd name="T25" fmla="*/ 0 h 54"/>
                <a:gd name="T26" fmla="*/ 0 w 38"/>
                <a:gd name="T27" fmla="*/ 0 h 54"/>
                <a:gd name="T28" fmla="*/ 0 w 38"/>
                <a:gd name="T29" fmla="*/ 0 h 54"/>
                <a:gd name="T30" fmla="*/ 0 w 38"/>
                <a:gd name="T31" fmla="*/ 0 h 54"/>
                <a:gd name="T32" fmla="*/ 0 w 38"/>
                <a:gd name="T33" fmla="*/ 0 h 54"/>
                <a:gd name="T34" fmla="*/ 0 w 38"/>
                <a:gd name="T35" fmla="*/ 0 h 54"/>
                <a:gd name="T36" fmla="*/ 0 w 38"/>
                <a:gd name="T37" fmla="*/ 0 h 54"/>
                <a:gd name="T38" fmla="*/ 0 w 38"/>
                <a:gd name="T39" fmla="*/ 0 h 54"/>
                <a:gd name="T40" fmla="*/ 0 w 38"/>
                <a:gd name="T41" fmla="*/ 0 h 54"/>
                <a:gd name="T42" fmla="*/ 0 w 38"/>
                <a:gd name="T43" fmla="*/ 0 h 54"/>
                <a:gd name="T44" fmla="*/ 0 w 38"/>
                <a:gd name="T45" fmla="*/ 0 h 54"/>
                <a:gd name="T46" fmla="*/ 0 w 38"/>
                <a:gd name="T47" fmla="*/ 0 h 54"/>
                <a:gd name="T48" fmla="*/ 0 w 38"/>
                <a:gd name="T49" fmla="*/ 0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105" name="Freeform 191"/>
            <p:cNvSpPr>
              <a:spLocks/>
            </p:cNvSpPr>
            <p:nvPr/>
          </p:nvSpPr>
          <p:spPr bwMode="auto">
            <a:xfrm>
              <a:off x="2636" y="2714"/>
              <a:ext cx="8" cy="6"/>
            </a:xfrm>
            <a:custGeom>
              <a:avLst/>
              <a:gdLst>
                <a:gd name="T0" fmla="*/ 0 w 52"/>
                <a:gd name="T1" fmla="*/ 0 h 36"/>
                <a:gd name="T2" fmla="*/ 0 w 52"/>
                <a:gd name="T3" fmla="*/ 0 h 36"/>
                <a:gd name="T4" fmla="*/ 0 w 52"/>
                <a:gd name="T5" fmla="*/ 0 h 36"/>
                <a:gd name="T6" fmla="*/ 0 w 52"/>
                <a:gd name="T7" fmla="*/ 0 h 36"/>
                <a:gd name="T8" fmla="*/ 0 w 52"/>
                <a:gd name="T9" fmla="*/ 0 h 36"/>
                <a:gd name="T10" fmla="*/ 0 w 52"/>
                <a:gd name="T11" fmla="*/ 0 h 36"/>
                <a:gd name="T12" fmla="*/ 0 w 52"/>
                <a:gd name="T13" fmla="*/ 0 h 36"/>
                <a:gd name="T14" fmla="*/ 0 w 52"/>
                <a:gd name="T15" fmla="*/ 0 h 36"/>
                <a:gd name="T16" fmla="*/ 0 w 52"/>
                <a:gd name="T17" fmla="*/ 0 h 36"/>
                <a:gd name="T18" fmla="*/ 0 w 52"/>
                <a:gd name="T19" fmla="*/ 0 h 36"/>
                <a:gd name="T20" fmla="*/ 0 w 52"/>
                <a:gd name="T21" fmla="*/ 0 h 36"/>
                <a:gd name="T22" fmla="*/ 0 w 52"/>
                <a:gd name="T23" fmla="*/ 0 h 36"/>
                <a:gd name="T24" fmla="*/ 0 w 52"/>
                <a:gd name="T25" fmla="*/ 0 h 36"/>
                <a:gd name="T26" fmla="*/ 0 w 52"/>
                <a:gd name="T27" fmla="*/ 0 h 36"/>
                <a:gd name="T28" fmla="*/ 0 w 52"/>
                <a:gd name="T29" fmla="*/ 0 h 36"/>
                <a:gd name="T30" fmla="*/ 0 w 52"/>
                <a:gd name="T31" fmla="*/ 0 h 36"/>
                <a:gd name="T32" fmla="*/ 0 w 52"/>
                <a:gd name="T33" fmla="*/ 0 h 36"/>
                <a:gd name="T34" fmla="*/ 0 w 52"/>
                <a:gd name="T35" fmla="*/ 0 h 36"/>
                <a:gd name="T36" fmla="*/ 0 w 52"/>
                <a:gd name="T37" fmla="*/ 0 h 36"/>
                <a:gd name="T38" fmla="*/ 0 w 52"/>
                <a:gd name="T39" fmla="*/ 0 h 36"/>
                <a:gd name="T40" fmla="*/ 0 w 52"/>
                <a:gd name="T41" fmla="*/ 0 h 36"/>
                <a:gd name="T42" fmla="*/ 0 w 52"/>
                <a:gd name="T43" fmla="*/ 0 h 36"/>
                <a:gd name="T44" fmla="*/ 0 w 52"/>
                <a:gd name="T45" fmla="*/ 0 h 36"/>
                <a:gd name="T46" fmla="*/ 0 w 52"/>
                <a:gd name="T47" fmla="*/ 0 h 36"/>
                <a:gd name="T48" fmla="*/ 0 w 5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106" name="Freeform 192"/>
            <p:cNvSpPr>
              <a:spLocks/>
            </p:cNvSpPr>
            <p:nvPr/>
          </p:nvSpPr>
          <p:spPr bwMode="auto">
            <a:xfrm>
              <a:off x="2596" y="2704"/>
              <a:ext cx="33" cy="39"/>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107" name="Freeform 193"/>
            <p:cNvSpPr>
              <a:spLocks/>
            </p:cNvSpPr>
            <p:nvPr/>
          </p:nvSpPr>
          <p:spPr bwMode="auto">
            <a:xfrm>
              <a:off x="2652" y="2704"/>
              <a:ext cx="22" cy="30"/>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108" name="Freeform 194"/>
            <p:cNvSpPr>
              <a:spLocks/>
            </p:cNvSpPr>
            <p:nvPr/>
          </p:nvSpPr>
          <p:spPr bwMode="auto">
            <a:xfrm>
              <a:off x="2575" y="2697"/>
              <a:ext cx="53" cy="63"/>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109" name="Freeform 195"/>
            <p:cNvSpPr>
              <a:spLocks/>
            </p:cNvSpPr>
            <p:nvPr/>
          </p:nvSpPr>
          <p:spPr bwMode="auto">
            <a:xfrm>
              <a:off x="2650" y="2695"/>
              <a:ext cx="47" cy="42"/>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110" name="Freeform 196"/>
            <p:cNvSpPr>
              <a:spLocks/>
            </p:cNvSpPr>
            <p:nvPr/>
          </p:nvSpPr>
          <p:spPr bwMode="auto">
            <a:xfrm>
              <a:off x="2556" y="2718"/>
              <a:ext cx="19" cy="39"/>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111" name="Freeform 197"/>
            <p:cNvSpPr>
              <a:spLocks/>
            </p:cNvSpPr>
            <p:nvPr/>
          </p:nvSpPr>
          <p:spPr bwMode="auto">
            <a:xfrm>
              <a:off x="2689" y="2692"/>
              <a:ext cx="41" cy="52"/>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86035" name="Group 327"/>
          <p:cNvGrpSpPr>
            <a:grpSpLocks/>
          </p:cNvGrpSpPr>
          <p:nvPr/>
        </p:nvGrpSpPr>
        <p:grpSpPr bwMode="auto">
          <a:xfrm>
            <a:off x="3149600" y="4864100"/>
            <a:ext cx="273050" cy="341313"/>
            <a:chOff x="2870" y="1518"/>
            <a:chExt cx="292" cy="320"/>
          </a:xfrm>
        </p:grpSpPr>
        <p:graphicFrame>
          <p:nvGraphicFramePr>
            <p:cNvPr id="86093" name="Object 89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95351" name="Clip" r:id="rId16" imgW="826829" imgH="840406" progId="">
                    <p:embed/>
                  </p:oleObj>
                </mc:Choice>
                <mc:Fallback>
                  <p:oleObj name="Clip" r:id="rId16" imgW="826829" imgH="840406" progId="">
                    <p:embed/>
                    <p:pic>
                      <p:nvPicPr>
                        <p:cNvPr id="0" name="Object 8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94" name="Object 89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95352" name="Clip" r:id="rId17" imgW="1268295" imgH="1199426" progId="">
                    <p:embed/>
                  </p:oleObj>
                </mc:Choice>
                <mc:Fallback>
                  <p:oleObj name="Clip" r:id="rId17" imgW="1268295" imgH="1199426" progId="">
                    <p:embed/>
                    <p:pic>
                      <p:nvPicPr>
                        <p:cNvPr id="0" name="Object 8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6036" name="Group 330"/>
          <p:cNvGrpSpPr>
            <a:grpSpLocks/>
          </p:cNvGrpSpPr>
          <p:nvPr/>
        </p:nvGrpSpPr>
        <p:grpSpPr bwMode="auto">
          <a:xfrm>
            <a:off x="3265488" y="5414963"/>
            <a:ext cx="273050" cy="341312"/>
            <a:chOff x="2870" y="1518"/>
            <a:chExt cx="292" cy="320"/>
          </a:xfrm>
        </p:grpSpPr>
        <p:graphicFrame>
          <p:nvGraphicFramePr>
            <p:cNvPr id="86091" name="Object 89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95353" name="Clip" r:id="rId18" imgW="826829" imgH="840406" progId="">
                    <p:embed/>
                  </p:oleObj>
                </mc:Choice>
                <mc:Fallback>
                  <p:oleObj name="Clip" r:id="rId18" imgW="826829" imgH="840406" progId="">
                    <p:embed/>
                    <p:pic>
                      <p:nvPicPr>
                        <p:cNvPr id="0" name="Object 8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92" name="Object 89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95354" name="Clip" r:id="rId19" imgW="1268295" imgH="1199426" progId="">
                    <p:embed/>
                  </p:oleObj>
                </mc:Choice>
                <mc:Fallback>
                  <p:oleObj name="Clip" r:id="rId19" imgW="1268295" imgH="1199426" progId="">
                    <p:embed/>
                    <p:pic>
                      <p:nvPicPr>
                        <p:cNvPr id="0" name="Object 8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6037" name="Group 333"/>
          <p:cNvGrpSpPr>
            <a:grpSpLocks/>
          </p:cNvGrpSpPr>
          <p:nvPr/>
        </p:nvGrpSpPr>
        <p:grpSpPr bwMode="auto">
          <a:xfrm>
            <a:off x="4041775" y="4887913"/>
            <a:ext cx="273050" cy="341312"/>
            <a:chOff x="2870" y="1518"/>
            <a:chExt cx="292" cy="320"/>
          </a:xfrm>
        </p:grpSpPr>
        <p:graphicFrame>
          <p:nvGraphicFramePr>
            <p:cNvPr id="86089" name="Object 89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95355" name="Clip" r:id="rId20" imgW="826829" imgH="840406" progId="">
                    <p:embed/>
                  </p:oleObj>
                </mc:Choice>
                <mc:Fallback>
                  <p:oleObj name="Clip" r:id="rId20" imgW="826829" imgH="840406" progId="">
                    <p:embed/>
                    <p:pic>
                      <p:nvPicPr>
                        <p:cNvPr id="0" name="Object 8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90" name="Object 90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95356" name="Clip" r:id="rId21" imgW="1268295" imgH="1199426" progId="">
                    <p:embed/>
                  </p:oleObj>
                </mc:Choice>
                <mc:Fallback>
                  <p:oleObj name="Clip" r:id="rId21" imgW="1268295" imgH="1199426" progId="">
                    <p:embed/>
                    <p:pic>
                      <p:nvPicPr>
                        <p:cNvPr id="0" name="Object 90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6038" name="Group 382"/>
          <p:cNvGrpSpPr>
            <a:grpSpLocks/>
          </p:cNvGrpSpPr>
          <p:nvPr/>
        </p:nvGrpSpPr>
        <p:grpSpPr bwMode="auto">
          <a:xfrm>
            <a:off x="4894263" y="5780088"/>
            <a:ext cx="203200" cy="157162"/>
            <a:chOff x="2274" y="2821"/>
            <a:chExt cx="215" cy="238"/>
          </a:xfrm>
        </p:grpSpPr>
        <p:sp>
          <p:nvSpPr>
            <p:cNvPr id="86075" name="Freeform 383"/>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0"/>
                <a:gd name="T37" fmla="*/ 0 h 50"/>
                <a:gd name="T38" fmla="*/ 430 w 430"/>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076" name="Line 384"/>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7" name="Freeform 385"/>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 name="T9" fmla="*/ 0 w 87"/>
                <a:gd name="T10" fmla="*/ 0 h 219"/>
                <a:gd name="T11" fmla="*/ 87 w 87"/>
                <a:gd name="T12" fmla="*/ 219 h 219"/>
              </a:gdLst>
              <a:ahLst/>
              <a:cxnLst>
                <a:cxn ang="T6">
                  <a:pos x="T0" y="T1"/>
                </a:cxn>
                <a:cxn ang="T7">
                  <a:pos x="T2" y="T3"/>
                </a:cxn>
                <a:cxn ang="T8">
                  <a:pos x="T4" y="T5"/>
                </a:cxn>
              </a:cxnLst>
              <a:rect l="T9" t="T10" r="T11" b="T12"/>
              <a:pathLst>
                <a:path w="87" h="219">
                  <a:moveTo>
                    <a:pt x="87" y="219"/>
                  </a:moveTo>
                  <a:lnTo>
                    <a:pt x="0" y="55"/>
                  </a:lnTo>
                  <a:lnTo>
                    <a:pt x="28" y="0"/>
                  </a:lnTo>
                </a:path>
              </a:pathLst>
            </a:custGeom>
            <a:solidFill>
              <a:srgbClr val="3333FF"/>
            </a:solidFill>
            <a:ln w="6350">
              <a:solidFill>
                <a:srgbClr val="000000"/>
              </a:solidFill>
              <a:round/>
              <a:headEnd/>
              <a:tailEnd/>
            </a:ln>
          </p:spPr>
          <p:txBody>
            <a:bodyPr/>
            <a:lstStyle/>
            <a:p>
              <a:endParaRPr lang="en-US"/>
            </a:p>
          </p:txBody>
        </p:sp>
        <p:sp>
          <p:nvSpPr>
            <p:cNvPr id="86078" name="Line 386"/>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9" name="Freeform 387"/>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 name="T12" fmla="*/ 0 w 172"/>
                <a:gd name="T13" fmla="*/ 0 h 55"/>
                <a:gd name="T14" fmla="*/ 172 w 172"/>
                <a:gd name="T15" fmla="*/ 55 h 55"/>
              </a:gdLst>
              <a:ahLst/>
              <a:cxnLst>
                <a:cxn ang="T8">
                  <a:pos x="T0" y="T1"/>
                </a:cxn>
                <a:cxn ang="T9">
                  <a:pos x="T2" y="T3"/>
                </a:cxn>
                <a:cxn ang="T10">
                  <a:pos x="T4" y="T5"/>
                </a:cxn>
                <a:cxn ang="T11">
                  <a:pos x="T6" y="T7"/>
                </a:cxn>
              </a:cxnLst>
              <a:rect l="T12" t="T13" r="T14" b="T15"/>
              <a:pathLst>
                <a:path w="172" h="55">
                  <a:moveTo>
                    <a:pt x="28" y="55"/>
                  </a:moveTo>
                  <a:lnTo>
                    <a:pt x="0" y="0"/>
                  </a:lnTo>
                  <a:lnTo>
                    <a:pt x="172" y="0"/>
                  </a:lnTo>
                  <a:lnTo>
                    <a:pt x="146" y="55"/>
                  </a:lnTo>
                </a:path>
              </a:pathLst>
            </a:custGeom>
            <a:solidFill>
              <a:srgbClr val="3333FF"/>
            </a:solidFill>
            <a:ln w="6350">
              <a:solidFill>
                <a:srgbClr val="000000"/>
              </a:solidFill>
              <a:round/>
              <a:headEnd/>
              <a:tailEnd/>
            </a:ln>
          </p:spPr>
          <p:txBody>
            <a:bodyPr/>
            <a:lstStyle/>
            <a:p>
              <a:endParaRPr lang="en-US"/>
            </a:p>
          </p:txBody>
        </p:sp>
        <p:sp>
          <p:nvSpPr>
            <p:cNvPr id="86080" name="Line 388"/>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81" name="Freeform 389"/>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0"/>
                <a:gd name="T28" fmla="*/ 0 h 50"/>
                <a:gd name="T29" fmla="*/ 430 w 430"/>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round/>
              <a:headEnd/>
              <a:tailEnd/>
            </a:ln>
          </p:spPr>
          <p:txBody>
            <a:bodyPr/>
            <a:lstStyle/>
            <a:p>
              <a:endParaRPr lang="en-US"/>
            </a:p>
          </p:txBody>
        </p:sp>
        <p:sp>
          <p:nvSpPr>
            <p:cNvPr id="86082" name="Freeform 390"/>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 name="T9" fmla="*/ 0 w 343"/>
                <a:gd name="T10" fmla="*/ 0 h 1"/>
                <a:gd name="T11" fmla="*/ 343 w 343"/>
                <a:gd name="T12" fmla="*/ 1 h 1"/>
              </a:gdLst>
              <a:ahLst/>
              <a:cxnLst>
                <a:cxn ang="T6">
                  <a:pos x="T0" y="T1"/>
                </a:cxn>
                <a:cxn ang="T7">
                  <a:pos x="T2" y="T3"/>
                </a:cxn>
                <a:cxn ang="T8">
                  <a:pos x="T4" y="T5"/>
                </a:cxn>
              </a:cxnLst>
              <a:rect l="T9" t="T10" r="T11" b="T12"/>
              <a:pathLst>
                <a:path w="343" h="1">
                  <a:moveTo>
                    <a:pt x="343" y="0"/>
                  </a:moveTo>
                  <a:lnTo>
                    <a:pt x="0" y="0"/>
                  </a:lnTo>
                  <a:lnTo>
                    <a:pt x="343" y="0"/>
                  </a:lnTo>
                </a:path>
              </a:pathLst>
            </a:custGeom>
            <a:solidFill>
              <a:srgbClr val="3333FF"/>
            </a:solidFill>
            <a:ln w="6350">
              <a:solidFill>
                <a:srgbClr val="000000"/>
              </a:solidFill>
              <a:round/>
              <a:headEnd/>
              <a:tailEnd/>
            </a:ln>
          </p:spPr>
          <p:txBody>
            <a:bodyPr/>
            <a:lstStyle/>
            <a:p>
              <a:endParaRPr lang="en-US"/>
            </a:p>
          </p:txBody>
        </p:sp>
        <p:sp>
          <p:nvSpPr>
            <p:cNvPr id="86083" name="Rectangle 391"/>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algn="ctr"/>
              <a:endParaRPr lang="en-US"/>
            </a:p>
          </p:txBody>
        </p:sp>
        <p:sp>
          <p:nvSpPr>
            <p:cNvPr id="86084" name="Freeform 392"/>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5"/>
                <a:gd name="T136" fmla="*/ 0 h 350"/>
                <a:gd name="T137" fmla="*/ 415 w 415"/>
                <a:gd name="T138" fmla="*/ 350 h 35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round/>
              <a:headEnd/>
              <a:tailEnd/>
            </a:ln>
          </p:spPr>
          <p:txBody>
            <a:bodyPr/>
            <a:lstStyle/>
            <a:p>
              <a:endParaRPr lang="en-US"/>
            </a:p>
          </p:txBody>
        </p:sp>
        <p:sp>
          <p:nvSpPr>
            <p:cNvPr id="86085" name="Line 393"/>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86" name="Line 394"/>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87" name="Line 395"/>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88" name="Freeform 396"/>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1"/>
                <a:gd name="T70" fmla="*/ 0 h 80"/>
                <a:gd name="T71" fmla="*/ 101 w 101"/>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round/>
              <a:headEnd/>
              <a:tailEnd/>
            </a:ln>
          </p:spPr>
          <p:txBody>
            <a:bodyPr/>
            <a:lstStyle/>
            <a:p>
              <a:endParaRPr lang="en-US"/>
            </a:p>
          </p:txBody>
        </p:sp>
      </p:grpSp>
      <p:grpSp>
        <p:nvGrpSpPr>
          <p:cNvPr id="86039" name="Group 398"/>
          <p:cNvGrpSpPr>
            <a:grpSpLocks/>
          </p:cNvGrpSpPr>
          <p:nvPr/>
        </p:nvGrpSpPr>
        <p:grpSpPr bwMode="auto">
          <a:xfrm>
            <a:off x="5314950" y="5784850"/>
            <a:ext cx="203200" cy="157163"/>
            <a:chOff x="2274" y="2821"/>
            <a:chExt cx="215" cy="238"/>
          </a:xfrm>
        </p:grpSpPr>
        <p:sp>
          <p:nvSpPr>
            <p:cNvPr id="86061" name="Freeform 399"/>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0"/>
                <a:gd name="T37" fmla="*/ 0 h 50"/>
                <a:gd name="T38" fmla="*/ 430 w 430"/>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062" name="Line 400"/>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3" name="Freeform 401"/>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 name="T9" fmla="*/ 0 w 87"/>
                <a:gd name="T10" fmla="*/ 0 h 219"/>
                <a:gd name="T11" fmla="*/ 87 w 87"/>
                <a:gd name="T12" fmla="*/ 219 h 219"/>
              </a:gdLst>
              <a:ahLst/>
              <a:cxnLst>
                <a:cxn ang="T6">
                  <a:pos x="T0" y="T1"/>
                </a:cxn>
                <a:cxn ang="T7">
                  <a:pos x="T2" y="T3"/>
                </a:cxn>
                <a:cxn ang="T8">
                  <a:pos x="T4" y="T5"/>
                </a:cxn>
              </a:cxnLst>
              <a:rect l="T9" t="T10" r="T11" b="T12"/>
              <a:pathLst>
                <a:path w="87" h="219">
                  <a:moveTo>
                    <a:pt x="87" y="219"/>
                  </a:moveTo>
                  <a:lnTo>
                    <a:pt x="0" y="55"/>
                  </a:lnTo>
                  <a:lnTo>
                    <a:pt x="28" y="0"/>
                  </a:lnTo>
                </a:path>
              </a:pathLst>
            </a:custGeom>
            <a:solidFill>
              <a:srgbClr val="3333FF"/>
            </a:solidFill>
            <a:ln w="6350">
              <a:solidFill>
                <a:srgbClr val="000000"/>
              </a:solidFill>
              <a:round/>
              <a:headEnd/>
              <a:tailEnd/>
            </a:ln>
          </p:spPr>
          <p:txBody>
            <a:bodyPr/>
            <a:lstStyle/>
            <a:p>
              <a:endParaRPr lang="en-US"/>
            </a:p>
          </p:txBody>
        </p:sp>
        <p:sp>
          <p:nvSpPr>
            <p:cNvPr id="86064" name="Line 402"/>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5" name="Freeform 403"/>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 name="T12" fmla="*/ 0 w 172"/>
                <a:gd name="T13" fmla="*/ 0 h 55"/>
                <a:gd name="T14" fmla="*/ 172 w 172"/>
                <a:gd name="T15" fmla="*/ 55 h 55"/>
              </a:gdLst>
              <a:ahLst/>
              <a:cxnLst>
                <a:cxn ang="T8">
                  <a:pos x="T0" y="T1"/>
                </a:cxn>
                <a:cxn ang="T9">
                  <a:pos x="T2" y="T3"/>
                </a:cxn>
                <a:cxn ang="T10">
                  <a:pos x="T4" y="T5"/>
                </a:cxn>
                <a:cxn ang="T11">
                  <a:pos x="T6" y="T7"/>
                </a:cxn>
              </a:cxnLst>
              <a:rect l="T12" t="T13" r="T14" b="T15"/>
              <a:pathLst>
                <a:path w="172" h="55">
                  <a:moveTo>
                    <a:pt x="28" y="55"/>
                  </a:moveTo>
                  <a:lnTo>
                    <a:pt x="0" y="0"/>
                  </a:lnTo>
                  <a:lnTo>
                    <a:pt x="172" y="0"/>
                  </a:lnTo>
                  <a:lnTo>
                    <a:pt x="146" y="55"/>
                  </a:lnTo>
                </a:path>
              </a:pathLst>
            </a:custGeom>
            <a:solidFill>
              <a:srgbClr val="3333FF"/>
            </a:solidFill>
            <a:ln w="6350">
              <a:solidFill>
                <a:srgbClr val="000000"/>
              </a:solidFill>
              <a:round/>
              <a:headEnd/>
              <a:tailEnd/>
            </a:ln>
          </p:spPr>
          <p:txBody>
            <a:bodyPr/>
            <a:lstStyle/>
            <a:p>
              <a:endParaRPr lang="en-US"/>
            </a:p>
          </p:txBody>
        </p:sp>
        <p:sp>
          <p:nvSpPr>
            <p:cNvPr id="86066" name="Line 404"/>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7" name="Freeform 405"/>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0"/>
                <a:gd name="T28" fmla="*/ 0 h 50"/>
                <a:gd name="T29" fmla="*/ 430 w 430"/>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round/>
              <a:headEnd/>
              <a:tailEnd/>
            </a:ln>
          </p:spPr>
          <p:txBody>
            <a:bodyPr/>
            <a:lstStyle/>
            <a:p>
              <a:endParaRPr lang="en-US"/>
            </a:p>
          </p:txBody>
        </p:sp>
        <p:sp>
          <p:nvSpPr>
            <p:cNvPr id="86068" name="Freeform 406"/>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 name="T9" fmla="*/ 0 w 343"/>
                <a:gd name="T10" fmla="*/ 0 h 1"/>
                <a:gd name="T11" fmla="*/ 343 w 343"/>
                <a:gd name="T12" fmla="*/ 1 h 1"/>
              </a:gdLst>
              <a:ahLst/>
              <a:cxnLst>
                <a:cxn ang="T6">
                  <a:pos x="T0" y="T1"/>
                </a:cxn>
                <a:cxn ang="T7">
                  <a:pos x="T2" y="T3"/>
                </a:cxn>
                <a:cxn ang="T8">
                  <a:pos x="T4" y="T5"/>
                </a:cxn>
              </a:cxnLst>
              <a:rect l="T9" t="T10" r="T11" b="T12"/>
              <a:pathLst>
                <a:path w="343" h="1">
                  <a:moveTo>
                    <a:pt x="343" y="0"/>
                  </a:moveTo>
                  <a:lnTo>
                    <a:pt x="0" y="0"/>
                  </a:lnTo>
                  <a:lnTo>
                    <a:pt x="343" y="0"/>
                  </a:lnTo>
                </a:path>
              </a:pathLst>
            </a:custGeom>
            <a:solidFill>
              <a:srgbClr val="3333FF"/>
            </a:solidFill>
            <a:ln w="6350">
              <a:solidFill>
                <a:srgbClr val="000000"/>
              </a:solidFill>
              <a:round/>
              <a:headEnd/>
              <a:tailEnd/>
            </a:ln>
          </p:spPr>
          <p:txBody>
            <a:bodyPr/>
            <a:lstStyle/>
            <a:p>
              <a:endParaRPr lang="en-US"/>
            </a:p>
          </p:txBody>
        </p:sp>
        <p:sp>
          <p:nvSpPr>
            <p:cNvPr id="86069" name="Rectangle 407"/>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algn="ctr"/>
              <a:endParaRPr lang="en-US"/>
            </a:p>
          </p:txBody>
        </p:sp>
        <p:sp>
          <p:nvSpPr>
            <p:cNvPr id="86070" name="Freeform 408"/>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5"/>
                <a:gd name="T136" fmla="*/ 0 h 350"/>
                <a:gd name="T137" fmla="*/ 415 w 415"/>
                <a:gd name="T138" fmla="*/ 350 h 35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round/>
              <a:headEnd/>
              <a:tailEnd/>
            </a:ln>
          </p:spPr>
          <p:txBody>
            <a:bodyPr/>
            <a:lstStyle/>
            <a:p>
              <a:endParaRPr lang="en-US"/>
            </a:p>
          </p:txBody>
        </p:sp>
        <p:sp>
          <p:nvSpPr>
            <p:cNvPr id="86071" name="Line 409"/>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2" name="Line 410"/>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3" name="Line 411"/>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4" name="Freeform 412"/>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1"/>
                <a:gd name="T70" fmla="*/ 0 h 80"/>
                <a:gd name="T71" fmla="*/ 101 w 101"/>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round/>
              <a:headEnd/>
              <a:tailEnd/>
            </a:ln>
          </p:spPr>
          <p:txBody>
            <a:bodyPr/>
            <a:lstStyle/>
            <a:p>
              <a:endParaRPr lang="en-US"/>
            </a:p>
          </p:txBody>
        </p:sp>
      </p:grpSp>
      <p:grpSp>
        <p:nvGrpSpPr>
          <p:cNvPr id="86040" name="Group 413"/>
          <p:cNvGrpSpPr>
            <a:grpSpLocks/>
          </p:cNvGrpSpPr>
          <p:nvPr/>
        </p:nvGrpSpPr>
        <p:grpSpPr bwMode="auto">
          <a:xfrm flipH="1">
            <a:off x="5789613" y="5770563"/>
            <a:ext cx="203200" cy="157162"/>
            <a:chOff x="2274" y="2821"/>
            <a:chExt cx="215" cy="238"/>
          </a:xfrm>
        </p:grpSpPr>
        <p:sp>
          <p:nvSpPr>
            <p:cNvPr id="86047" name="Freeform 414"/>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0"/>
                <a:gd name="T37" fmla="*/ 0 h 50"/>
                <a:gd name="T38" fmla="*/ 430 w 430"/>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048" name="Line 415"/>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49" name="Freeform 416"/>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 name="T9" fmla="*/ 0 w 87"/>
                <a:gd name="T10" fmla="*/ 0 h 219"/>
                <a:gd name="T11" fmla="*/ 87 w 87"/>
                <a:gd name="T12" fmla="*/ 219 h 219"/>
              </a:gdLst>
              <a:ahLst/>
              <a:cxnLst>
                <a:cxn ang="T6">
                  <a:pos x="T0" y="T1"/>
                </a:cxn>
                <a:cxn ang="T7">
                  <a:pos x="T2" y="T3"/>
                </a:cxn>
                <a:cxn ang="T8">
                  <a:pos x="T4" y="T5"/>
                </a:cxn>
              </a:cxnLst>
              <a:rect l="T9" t="T10" r="T11" b="T12"/>
              <a:pathLst>
                <a:path w="87" h="219">
                  <a:moveTo>
                    <a:pt x="87" y="219"/>
                  </a:moveTo>
                  <a:lnTo>
                    <a:pt x="0" y="55"/>
                  </a:lnTo>
                  <a:lnTo>
                    <a:pt x="28" y="0"/>
                  </a:lnTo>
                </a:path>
              </a:pathLst>
            </a:custGeom>
            <a:solidFill>
              <a:srgbClr val="3333FF"/>
            </a:solidFill>
            <a:ln w="6350">
              <a:solidFill>
                <a:srgbClr val="000000"/>
              </a:solidFill>
              <a:round/>
              <a:headEnd/>
              <a:tailEnd/>
            </a:ln>
          </p:spPr>
          <p:txBody>
            <a:bodyPr/>
            <a:lstStyle/>
            <a:p>
              <a:endParaRPr lang="en-US"/>
            </a:p>
          </p:txBody>
        </p:sp>
        <p:sp>
          <p:nvSpPr>
            <p:cNvPr id="86050" name="Line 417"/>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51" name="Freeform 418"/>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 name="T12" fmla="*/ 0 w 172"/>
                <a:gd name="T13" fmla="*/ 0 h 55"/>
                <a:gd name="T14" fmla="*/ 172 w 172"/>
                <a:gd name="T15" fmla="*/ 55 h 55"/>
              </a:gdLst>
              <a:ahLst/>
              <a:cxnLst>
                <a:cxn ang="T8">
                  <a:pos x="T0" y="T1"/>
                </a:cxn>
                <a:cxn ang="T9">
                  <a:pos x="T2" y="T3"/>
                </a:cxn>
                <a:cxn ang="T10">
                  <a:pos x="T4" y="T5"/>
                </a:cxn>
                <a:cxn ang="T11">
                  <a:pos x="T6" y="T7"/>
                </a:cxn>
              </a:cxnLst>
              <a:rect l="T12" t="T13" r="T14" b="T15"/>
              <a:pathLst>
                <a:path w="172" h="55">
                  <a:moveTo>
                    <a:pt x="28" y="55"/>
                  </a:moveTo>
                  <a:lnTo>
                    <a:pt x="0" y="0"/>
                  </a:lnTo>
                  <a:lnTo>
                    <a:pt x="172" y="0"/>
                  </a:lnTo>
                  <a:lnTo>
                    <a:pt x="146" y="55"/>
                  </a:lnTo>
                </a:path>
              </a:pathLst>
            </a:custGeom>
            <a:solidFill>
              <a:srgbClr val="3333FF"/>
            </a:solidFill>
            <a:ln w="6350">
              <a:solidFill>
                <a:srgbClr val="000000"/>
              </a:solidFill>
              <a:round/>
              <a:headEnd/>
              <a:tailEnd/>
            </a:ln>
          </p:spPr>
          <p:txBody>
            <a:bodyPr/>
            <a:lstStyle/>
            <a:p>
              <a:endParaRPr lang="en-US"/>
            </a:p>
          </p:txBody>
        </p:sp>
        <p:sp>
          <p:nvSpPr>
            <p:cNvPr id="86052" name="Line 419"/>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53" name="Freeform 420"/>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0"/>
                <a:gd name="T28" fmla="*/ 0 h 50"/>
                <a:gd name="T29" fmla="*/ 430 w 430"/>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round/>
              <a:headEnd/>
              <a:tailEnd/>
            </a:ln>
          </p:spPr>
          <p:txBody>
            <a:bodyPr/>
            <a:lstStyle/>
            <a:p>
              <a:endParaRPr lang="en-US"/>
            </a:p>
          </p:txBody>
        </p:sp>
        <p:sp>
          <p:nvSpPr>
            <p:cNvPr id="86054" name="Freeform 421"/>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 name="T9" fmla="*/ 0 w 343"/>
                <a:gd name="T10" fmla="*/ 0 h 1"/>
                <a:gd name="T11" fmla="*/ 343 w 343"/>
                <a:gd name="T12" fmla="*/ 1 h 1"/>
              </a:gdLst>
              <a:ahLst/>
              <a:cxnLst>
                <a:cxn ang="T6">
                  <a:pos x="T0" y="T1"/>
                </a:cxn>
                <a:cxn ang="T7">
                  <a:pos x="T2" y="T3"/>
                </a:cxn>
                <a:cxn ang="T8">
                  <a:pos x="T4" y="T5"/>
                </a:cxn>
              </a:cxnLst>
              <a:rect l="T9" t="T10" r="T11" b="T12"/>
              <a:pathLst>
                <a:path w="343" h="1">
                  <a:moveTo>
                    <a:pt x="343" y="0"/>
                  </a:moveTo>
                  <a:lnTo>
                    <a:pt x="0" y="0"/>
                  </a:lnTo>
                  <a:lnTo>
                    <a:pt x="343" y="0"/>
                  </a:lnTo>
                </a:path>
              </a:pathLst>
            </a:custGeom>
            <a:solidFill>
              <a:srgbClr val="3333FF"/>
            </a:solidFill>
            <a:ln w="6350">
              <a:solidFill>
                <a:srgbClr val="000000"/>
              </a:solidFill>
              <a:round/>
              <a:headEnd/>
              <a:tailEnd/>
            </a:ln>
          </p:spPr>
          <p:txBody>
            <a:bodyPr/>
            <a:lstStyle/>
            <a:p>
              <a:endParaRPr lang="en-US"/>
            </a:p>
          </p:txBody>
        </p:sp>
        <p:sp>
          <p:nvSpPr>
            <p:cNvPr id="86055" name="Rectangle 422"/>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algn="ctr"/>
              <a:endParaRPr lang="en-US"/>
            </a:p>
          </p:txBody>
        </p:sp>
        <p:sp>
          <p:nvSpPr>
            <p:cNvPr id="86056" name="Freeform 423"/>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5"/>
                <a:gd name="T136" fmla="*/ 0 h 350"/>
                <a:gd name="T137" fmla="*/ 415 w 415"/>
                <a:gd name="T138" fmla="*/ 350 h 35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round/>
              <a:headEnd/>
              <a:tailEnd/>
            </a:ln>
          </p:spPr>
          <p:txBody>
            <a:bodyPr/>
            <a:lstStyle/>
            <a:p>
              <a:endParaRPr lang="en-US"/>
            </a:p>
          </p:txBody>
        </p:sp>
        <p:sp>
          <p:nvSpPr>
            <p:cNvPr id="86057" name="Line 424"/>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58" name="Line 425"/>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59" name="Line 426"/>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0" name="Freeform 427"/>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1"/>
                <a:gd name="T70" fmla="*/ 0 h 80"/>
                <a:gd name="T71" fmla="*/ 101 w 101"/>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round/>
              <a:headEnd/>
              <a:tailEnd/>
            </a:ln>
          </p:spPr>
          <p:txBody>
            <a:bodyPr/>
            <a:lstStyle/>
            <a:p>
              <a:endParaRPr lang="en-US"/>
            </a:p>
          </p:txBody>
        </p:sp>
      </p:grpSp>
      <p:pic>
        <p:nvPicPr>
          <p:cNvPr id="86041" name="Picture 429" descr="MMj03957750000[1]"/>
          <p:cNvPicPr>
            <a:picLocks noChangeAspect="1" noChangeArrowheads="1" noCrop="1"/>
          </p:cNvPicPr>
          <p:nvPr/>
        </p:nvPicPr>
        <p:blipFill>
          <a:blip r:embed="rId22">
            <a:extLst>
              <a:ext uri="{28A0092B-C50C-407E-A947-70E740481C1C}">
                <a14:useLocalDpi xmlns:a14="http://schemas.microsoft.com/office/drawing/2010/main" val="0"/>
              </a:ext>
            </a:extLst>
          </a:blip>
          <a:srcRect/>
          <a:stretch>
            <a:fillRect/>
          </a:stretch>
        </p:blipFill>
        <p:spPr bwMode="auto">
          <a:xfrm>
            <a:off x="5240338" y="4905375"/>
            <a:ext cx="3873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42" name="Picture 432" descr="cocktail"/>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469063" y="4668838"/>
            <a:ext cx="203041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6043" name="Object 901"/>
          <p:cNvGraphicFramePr>
            <a:graphicFrameLocks noChangeAspect="1"/>
          </p:cNvGraphicFramePr>
          <p:nvPr/>
        </p:nvGraphicFramePr>
        <p:xfrm>
          <a:off x="1309688" y="4502150"/>
          <a:ext cx="439737" cy="366713"/>
        </p:xfrm>
        <a:graphic>
          <a:graphicData uri="http://schemas.openxmlformats.org/presentationml/2006/ole">
            <mc:AlternateContent xmlns:mc="http://schemas.openxmlformats.org/markup-compatibility/2006">
              <mc:Choice xmlns:v="urn:schemas-microsoft-com:vml" Requires="v">
                <p:oleObj spid="_x0000_s95357" name="Clip" r:id="rId24" imgW="1307263" imgH="1084139" progId="">
                  <p:embed/>
                </p:oleObj>
              </mc:Choice>
              <mc:Fallback>
                <p:oleObj name="Clip" r:id="rId24" imgW="1307263" imgH="1084139" progId="">
                  <p:embed/>
                  <p:pic>
                    <p:nvPicPr>
                      <p:cNvPr id="0" name="Object 9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9688" y="4502150"/>
                        <a:ext cx="43973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44" name="Line 434"/>
          <p:cNvSpPr>
            <a:spLocks noChangeShapeType="1"/>
          </p:cNvSpPr>
          <p:nvPr/>
        </p:nvSpPr>
        <p:spPr bwMode="auto">
          <a:xfrm>
            <a:off x="1708150" y="4772025"/>
            <a:ext cx="242888"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45" name="Line 435"/>
          <p:cNvSpPr>
            <a:spLocks noChangeShapeType="1"/>
          </p:cNvSpPr>
          <p:nvPr/>
        </p:nvSpPr>
        <p:spPr bwMode="auto">
          <a:xfrm>
            <a:off x="1708150" y="4772025"/>
            <a:ext cx="242888"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46" name="Line 436"/>
          <p:cNvSpPr>
            <a:spLocks noChangeShapeType="1"/>
          </p:cNvSpPr>
          <p:nvPr/>
        </p:nvSpPr>
        <p:spPr bwMode="auto">
          <a:xfrm>
            <a:off x="1639888" y="5408613"/>
            <a:ext cx="1905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1"/>
          <p:cNvSpPr>
            <a:spLocks noGrp="1"/>
          </p:cNvSpPr>
          <p:nvPr>
            <p:ph type="sldNum" sz="quarter" idx="12"/>
          </p:nvPr>
        </p:nvSpPr>
        <p:spPr>
          <a:xfrm>
            <a:off x="685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smtClean="0"/>
              <a:t>12.</a:t>
            </a:r>
            <a:fld id="{DDA94EB0-E854-482D-B1B4-DC5D48D9BB70}" type="slidenum">
              <a:rPr lang="en-US" sz="1400" smtClean="0"/>
              <a:pPr algn="ctr" eaLnBrk="1" hangingPunct="1"/>
              <a:t>65</a:t>
            </a:fld>
            <a:endParaRPr lang="en-US" sz="1400" smtClean="0"/>
          </a:p>
        </p:txBody>
      </p:sp>
      <p:sp>
        <p:nvSpPr>
          <p:cNvPr id="87043" name="Line 2"/>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44" name="Line 3"/>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45" name="Text Box 4"/>
          <p:cNvSpPr txBox="1">
            <a:spLocks noChangeArrowheads="1"/>
          </p:cNvSpPr>
          <p:nvPr/>
        </p:nvSpPr>
        <p:spPr bwMode="auto">
          <a:xfrm>
            <a:off x="1383508" y="380998"/>
            <a:ext cx="6161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b="1" dirty="0">
                <a:latin typeface="Arial "/>
              </a:rPr>
              <a:t>Taxonomy of multiple-access protocols </a:t>
            </a:r>
          </a:p>
        </p:txBody>
      </p:sp>
      <p:sp>
        <p:nvSpPr>
          <p:cNvPr id="87046"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70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97063"/>
            <a:ext cx="6554788"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b="1" dirty="0" smtClean="0"/>
              <a:t>Multiple Access protocols</a:t>
            </a:r>
          </a:p>
        </p:txBody>
      </p:sp>
      <p:sp>
        <p:nvSpPr>
          <p:cNvPr id="88067" name="Rectangle 3"/>
          <p:cNvSpPr>
            <a:spLocks noGrp="1" noChangeArrowheads="1"/>
          </p:cNvSpPr>
          <p:nvPr>
            <p:ph idx="1"/>
          </p:nvPr>
        </p:nvSpPr>
        <p:spPr>
          <a:xfrm>
            <a:off x="500063" y="1395413"/>
            <a:ext cx="8396287" cy="4648200"/>
          </a:xfrm>
        </p:spPr>
        <p:txBody>
          <a:bodyPr/>
          <a:lstStyle/>
          <a:p>
            <a:r>
              <a:rPr lang="en-US" sz="2400" dirty="0" smtClean="0"/>
              <a:t>single shared broadcast channel </a:t>
            </a:r>
          </a:p>
          <a:p>
            <a:r>
              <a:rPr lang="en-US" sz="2400" dirty="0" smtClean="0"/>
              <a:t>two or more simultaneous transmissions by nodes: interference </a:t>
            </a:r>
          </a:p>
          <a:p>
            <a:pPr lvl="1"/>
            <a:r>
              <a:rPr lang="en-US" sz="2000" dirty="0" smtClean="0">
                <a:solidFill>
                  <a:srgbClr val="FF0000"/>
                </a:solidFill>
              </a:rPr>
              <a:t>collision</a:t>
            </a:r>
            <a:r>
              <a:rPr lang="en-US" sz="2000" dirty="0" smtClean="0"/>
              <a:t> if node receives two or more signals at the same time</a:t>
            </a:r>
          </a:p>
          <a:p>
            <a:pPr>
              <a:buFont typeface="Wingdings" pitchFamily="2" charset="2"/>
              <a:buNone/>
            </a:pPr>
            <a:r>
              <a:rPr lang="en-US" sz="2400" i="1" u="sng" dirty="0" smtClean="0">
                <a:solidFill>
                  <a:srgbClr val="FF0000"/>
                </a:solidFill>
              </a:rPr>
              <a:t>multiple access protocol</a:t>
            </a:r>
            <a:endParaRPr lang="en-US" sz="2400" dirty="0" smtClean="0"/>
          </a:p>
          <a:p>
            <a:r>
              <a:rPr lang="en-US" sz="2400" dirty="0" smtClean="0"/>
              <a:t>distributed algorithm that determines how nodes share channel, i.e., determine when node can transmit</a:t>
            </a:r>
          </a:p>
          <a:p>
            <a:r>
              <a:rPr lang="en-US" sz="2400" dirty="0" smtClean="0"/>
              <a:t>communication about channel sharing must use channel itself! </a:t>
            </a:r>
          </a:p>
          <a:p>
            <a:pPr lvl="1"/>
            <a:r>
              <a:rPr lang="en-US" sz="2000" dirty="0" smtClean="0"/>
              <a:t>no out-of-band channel for coordination</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b="1" dirty="0" smtClean="0"/>
              <a:t>Ideal Multiple Access Protocol</a:t>
            </a:r>
          </a:p>
        </p:txBody>
      </p:sp>
      <p:sp>
        <p:nvSpPr>
          <p:cNvPr id="89091" name="Rectangle 3"/>
          <p:cNvSpPr>
            <a:spLocks noGrp="1" noChangeArrowheads="1"/>
          </p:cNvSpPr>
          <p:nvPr>
            <p:ph idx="1"/>
          </p:nvPr>
        </p:nvSpPr>
        <p:spPr/>
        <p:txBody>
          <a:bodyPr/>
          <a:lstStyle/>
          <a:p>
            <a:pPr>
              <a:buFont typeface="Wingdings" pitchFamily="2" charset="2"/>
              <a:buNone/>
            </a:pPr>
            <a:r>
              <a:rPr lang="en-US" sz="2400" u="sng" smtClean="0">
                <a:solidFill>
                  <a:srgbClr val="FF0000"/>
                </a:solidFill>
              </a:rPr>
              <a:t>Broadcast channel of rate R bps (assumptions)</a:t>
            </a:r>
            <a:endParaRPr lang="en-US" sz="2400" smtClean="0"/>
          </a:p>
          <a:p>
            <a:pPr>
              <a:buFont typeface="Wingdings" pitchFamily="2" charset="2"/>
              <a:buNone/>
            </a:pPr>
            <a:r>
              <a:rPr lang="en-US" sz="2400" smtClean="0"/>
              <a:t>1. when one node wants to transmit, it can send at rate R.</a:t>
            </a:r>
          </a:p>
          <a:p>
            <a:pPr>
              <a:buFont typeface="Wingdings" pitchFamily="2" charset="2"/>
              <a:buNone/>
            </a:pPr>
            <a:r>
              <a:rPr lang="en-US" sz="2400" smtClean="0"/>
              <a:t>2. when M nodes want to transmit, each can send at average rate R/M</a:t>
            </a:r>
          </a:p>
          <a:p>
            <a:pPr>
              <a:buFont typeface="Wingdings" pitchFamily="2" charset="2"/>
              <a:buNone/>
            </a:pPr>
            <a:r>
              <a:rPr lang="en-US" sz="2400" smtClean="0"/>
              <a:t>3. fully decentralized:</a:t>
            </a:r>
          </a:p>
          <a:p>
            <a:pPr lvl="1"/>
            <a:r>
              <a:rPr lang="en-US" sz="2000" smtClean="0"/>
              <a:t>no special node to coordinate transmissions</a:t>
            </a:r>
          </a:p>
          <a:p>
            <a:pPr lvl="1"/>
            <a:r>
              <a:rPr lang="en-US" sz="2000" smtClean="0"/>
              <a:t>no synchronization of clocks, slots</a:t>
            </a:r>
            <a:endParaRPr lang="en-US" smtClean="0"/>
          </a:p>
          <a:p>
            <a:pPr>
              <a:buFont typeface="Wingdings" pitchFamily="2" charset="2"/>
              <a:buNone/>
            </a:pPr>
            <a:r>
              <a:rPr lang="en-US" sz="2400" smtClean="0"/>
              <a:t>4. simple</a:t>
            </a:r>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533400" y="228600"/>
            <a:ext cx="8101013" cy="1143000"/>
          </a:xfrm>
        </p:spPr>
        <p:txBody>
          <a:bodyPr/>
          <a:lstStyle/>
          <a:p>
            <a:r>
              <a:rPr lang="en-US" b="1" dirty="0" smtClean="0"/>
              <a:t>MAC Protocols: a taxonomy</a:t>
            </a:r>
          </a:p>
        </p:txBody>
      </p:sp>
      <p:sp>
        <p:nvSpPr>
          <p:cNvPr id="90115" name="Rectangle 3"/>
          <p:cNvSpPr>
            <a:spLocks noGrp="1" noChangeArrowheads="1"/>
          </p:cNvSpPr>
          <p:nvPr>
            <p:ph idx="1"/>
          </p:nvPr>
        </p:nvSpPr>
        <p:spPr>
          <a:xfrm>
            <a:off x="533400" y="1447800"/>
            <a:ext cx="7772400" cy="4648200"/>
          </a:xfrm>
        </p:spPr>
        <p:txBody>
          <a:bodyPr/>
          <a:lstStyle/>
          <a:p>
            <a:r>
              <a:rPr lang="en-US" sz="1800" b="1" dirty="0" smtClean="0">
                <a:solidFill>
                  <a:srgbClr val="FF0000"/>
                </a:solidFill>
              </a:rPr>
              <a:t>Channel Partitioning</a:t>
            </a:r>
            <a:endParaRPr lang="en-US" sz="1800" b="1" dirty="0" smtClean="0"/>
          </a:p>
          <a:p>
            <a:pPr lvl="1"/>
            <a:r>
              <a:rPr lang="en-US" sz="1800" dirty="0" smtClean="0"/>
              <a:t>divide channel into smaller “pieces” (time slots, frequency, code)</a:t>
            </a:r>
          </a:p>
          <a:p>
            <a:pPr lvl="1"/>
            <a:r>
              <a:rPr lang="en-US" sz="1800" dirty="0" smtClean="0"/>
              <a:t>allocate piece to node for exclusive use</a:t>
            </a:r>
          </a:p>
          <a:p>
            <a:pPr lvl="1"/>
            <a:r>
              <a:rPr lang="en-US" sz="1800" dirty="0" smtClean="0"/>
              <a:t>TDMA, FDMA, CDMA</a:t>
            </a:r>
          </a:p>
          <a:p>
            <a:r>
              <a:rPr lang="en-US" sz="1800" b="1" dirty="0" smtClean="0">
                <a:solidFill>
                  <a:srgbClr val="FF0000"/>
                </a:solidFill>
              </a:rPr>
              <a:t>“Taking turns”</a:t>
            </a:r>
            <a:endParaRPr lang="en-US" sz="1800" b="1" dirty="0" smtClean="0"/>
          </a:p>
          <a:p>
            <a:pPr lvl="1"/>
            <a:r>
              <a:rPr lang="en-US" sz="1800" dirty="0" smtClean="0"/>
              <a:t>Two methods: polling from central site or token passing</a:t>
            </a:r>
          </a:p>
          <a:p>
            <a:pPr lvl="1"/>
            <a:r>
              <a:rPr lang="en-US" sz="1800" dirty="0" smtClean="0"/>
              <a:t>nodes take turns, but nodes with more to send can take longer turns</a:t>
            </a:r>
          </a:p>
          <a:p>
            <a:pPr lvl="1"/>
            <a:r>
              <a:rPr lang="en-US" sz="1800" dirty="0" smtClean="0"/>
              <a:t>Bluetooth, FDDI, IBM Token Ring </a:t>
            </a:r>
          </a:p>
          <a:p>
            <a:r>
              <a:rPr lang="en-US" sz="1800" b="1" dirty="0" smtClean="0">
                <a:solidFill>
                  <a:srgbClr val="FF0000"/>
                </a:solidFill>
              </a:rPr>
              <a:t>Random Access (dynamic)</a:t>
            </a:r>
            <a:endParaRPr lang="en-US" sz="1800" b="1" dirty="0" smtClean="0"/>
          </a:p>
          <a:p>
            <a:pPr lvl="1"/>
            <a:r>
              <a:rPr lang="en-US" sz="1800" dirty="0" smtClean="0"/>
              <a:t>channel not divided, allow collisions</a:t>
            </a:r>
          </a:p>
          <a:p>
            <a:pPr lvl="1"/>
            <a:r>
              <a:rPr lang="en-US" sz="1800" dirty="0" smtClean="0"/>
              <a:t>“recover” from collisions</a:t>
            </a:r>
          </a:p>
          <a:p>
            <a:pPr lvl="1"/>
            <a:r>
              <a:rPr lang="en-US" sz="1800" dirty="0" smtClean="0"/>
              <a:t>ALOHA, S-ALOHA, CSMA</a:t>
            </a:r>
          </a:p>
          <a:p>
            <a:pPr lvl="1"/>
            <a:r>
              <a:rPr lang="en-US" sz="1800" dirty="0" smtClean="0"/>
              <a:t>CSMA/CD used in Ethernet</a:t>
            </a:r>
          </a:p>
          <a:p>
            <a:pPr lvl="1"/>
            <a:r>
              <a:rPr lang="en-US" sz="1800" dirty="0" smtClean="0"/>
              <a:t>CSMA/CA used in 802.11</a:t>
            </a:r>
          </a:p>
          <a:p>
            <a:pPr lvl="1"/>
            <a:endParaRPr lang="en-US" sz="18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30188" y="228600"/>
            <a:ext cx="8629650" cy="1143000"/>
          </a:xfrm>
        </p:spPr>
        <p:txBody>
          <a:bodyPr/>
          <a:lstStyle/>
          <a:p>
            <a:r>
              <a:rPr lang="en-US" sz="3600" b="1" dirty="0" smtClean="0"/>
              <a:t>Channel Partitioning MAC protocols: TDMA</a:t>
            </a:r>
          </a:p>
        </p:txBody>
      </p:sp>
      <p:sp>
        <p:nvSpPr>
          <p:cNvPr id="91139" name="Rectangle 3"/>
          <p:cNvSpPr>
            <a:spLocks noGrp="1" noChangeArrowheads="1"/>
          </p:cNvSpPr>
          <p:nvPr>
            <p:ph idx="1"/>
          </p:nvPr>
        </p:nvSpPr>
        <p:spPr>
          <a:xfrm>
            <a:off x="501650" y="1422400"/>
            <a:ext cx="7772400" cy="2930525"/>
          </a:xfrm>
        </p:spPr>
        <p:txBody>
          <a:bodyPr/>
          <a:lstStyle/>
          <a:p>
            <a:pPr>
              <a:buFont typeface="Wingdings" pitchFamily="2" charset="2"/>
              <a:buNone/>
            </a:pPr>
            <a:r>
              <a:rPr lang="en-US" smtClean="0">
                <a:solidFill>
                  <a:srgbClr val="FF0000"/>
                </a:solidFill>
              </a:rPr>
              <a:t>TDMA: time division multiple access</a:t>
            </a:r>
            <a:r>
              <a:rPr lang="en-US" smtClean="0"/>
              <a:t> </a:t>
            </a:r>
          </a:p>
          <a:p>
            <a:r>
              <a:rPr lang="en-US" sz="2400" smtClean="0"/>
              <a:t>access to channel in "rounds" </a:t>
            </a:r>
          </a:p>
          <a:p>
            <a:r>
              <a:rPr lang="en-US" sz="2400" smtClean="0"/>
              <a:t>each station gets fixed length slot (length = pkt trans time) in each round </a:t>
            </a:r>
          </a:p>
          <a:p>
            <a:r>
              <a:rPr lang="en-US" sz="2400" smtClean="0"/>
              <a:t>unused slots go idle </a:t>
            </a:r>
          </a:p>
          <a:p>
            <a:r>
              <a:rPr lang="en-US" sz="2400" smtClean="0"/>
              <a:t>example: 6-station LAN, 1,3,4 have pkt, slots 2,5,6 idle </a:t>
            </a:r>
            <a:endParaRPr lang="en-US" smtClean="0"/>
          </a:p>
        </p:txBody>
      </p:sp>
      <p:sp>
        <p:nvSpPr>
          <p:cNvPr id="91140" name="Line 7"/>
          <p:cNvSpPr>
            <a:spLocks noChangeShapeType="1"/>
          </p:cNvSpPr>
          <p:nvPr/>
        </p:nvSpPr>
        <p:spPr bwMode="auto">
          <a:xfrm>
            <a:off x="1052513" y="5440363"/>
            <a:ext cx="60848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41" name="Rectangle 8"/>
          <p:cNvSpPr>
            <a:spLocks noChangeArrowheads="1"/>
          </p:cNvSpPr>
          <p:nvPr/>
        </p:nvSpPr>
        <p:spPr bwMode="auto">
          <a:xfrm>
            <a:off x="1274763" y="5213350"/>
            <a:ext cx="479425" cy="230188"/>
          </a:xfrm>
          <a:prstGeom prst="rect">
            <a:avLst/>
          </a:prstGeom>
          <a:solidFill>
            <a:schemeClr val="accent2"/>
          </a:solidFill>
          <a:ln w="9525">
            <a:solidFill>
              <a:schemeClr val="tx1"/>
            </a:solidFill>
            <a:miter lim="800000"/>
            <a:headEnd/>
            <a:tailEnd/>
          </a:ln>
        </p:spPr>
        <p:txBody>
          <a:bodyPr wrap="none" anchor="ctr"/>
          <a:lstStyle/>
          <a:p>
            <a:pPr algn="ctr"/>
            <a:endParaRPr lang="en-US"/>
          </a:p>
        </p:txBody>
      </p:sp>
      <p:sp>
        <p:nvSpPr>
          <p:cNvPr id="91142" name="Rectangle 10"/>
          <p:cNvSpPr>
            <a:spLocks noChangeArrowheads="1"/>
          </p:cNvSpPr>
          <p:nvPr/>
        </p:nvSpPr>
        <p:spPr bwMode="auto">
          <a:xfrm>
            <a:off x="2233613" y="5213350"/>
            <a:ext cx="479425" cy="230188"/>
          </a:xfrm>
          <a:prstGeom prst="rect">
            <a:avLst/>
          </a:prstGeom>
          <a:solidFill>
            <a:srgbClr val="FF0000"/>
          </a:solidFill>
          <a:ln w="9525">
            <a:solidFill>
              <a:schemeClr val="tx1"/>
            </a:solidFill>
            <a:miter lim="800000"/>
            <a:headEnd/>
            <a:tailEnd/>
          </a:ln>
        </p:spPr>
        <p:txBody>
          <a:bodyPr wrap="none" anchor="ctr"/>
          <a:lstStyle/>
          <a:p>
            <a:pPr algn="ctr"/>
            <a:endParaRPr lang="en-US"/>
          </a:p>
        </p:txBody>
      </p:sp>
      <p:sp>
        <p:nvSpPr>
          <p:cNvPr id="91143" name="Rectangle 11"/>
          <p:cNvSpPr>
            <a:spLocks noChangeArrowheads="1"/>
          </p:cNvSpPr>
          <p:nvPr/>
        </p:nvSpPr>
        <p:spPr bwMode="auto">
          <a:xfrm>
            <a:off x="2708275" y="5213350"/>
            <a:ext cx="479425" cy="230188"/>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91144" name="Line 13"/>
          <p:cNvSpPr>
            <a:spLocks noChangeShapeType="1"/>
          </p:cNvSpPr>
          <p:nvPr/>
        </p:nvSpPr>
        <p:spPr bwMode="auto">
          <a:xfrm>
            <a:off x="1276350" y="5100638"/>
            <a:ext cx="0" cy="338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45" name="Line 16"/>
          <p:cNvSpPr>
            <a:spLocks noChangeShapeType="1"/>
          </p:cNvSpPr>
          <p:nvPr/>
        </p:nvSpPr>
        <p:spPr bwMode="auto">
          <a:xfrm>
            <a:off x="4141788" y="5103813"/>
            <a:ext cx="0" cy="338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46" name="Text Box 23"/>
          <p:cNvSpPr txBox="1">
            <a:spLocks noChangeArrowheads="1"/>
          </p:cNvSpPr>
          <p:nvPr/>
        </p:nvSpPr>
        <p:spPr bwMode="auto">
          <a:xfrm>
            <a:off x="1374775" y="5184775"/>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600" b="1">
                <a:solidFill>
                  <a:schemeClr val="bg1"/>
                </a:solidFill>
              </a:rPr>
              <a:t>1</a:t>
            </a:r>
          </a:p>
        </p:txBody>
      </p:sp>
      <p:sp>
        <p:nvSpPr>
          <p:cNvPr id="91147" name="Text Box 24"/>
          <p:cNvSpPr txBox="1">
            <a:spLocks noChangeArrowheads="1"/>
          </p:cNvSpPr>
          <p:nvPr/>
        </p:nvSpPr>
        <p:spPr bwMode="auto">
          <a:xfrm>
            <a:off x="2320925" y="5170488"/>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600" b="1">
                <a:solidFill>
                  <a:schemeClr val="bg1"/>
                </a:solidFill>
              </a:rPr>
              <a:t>3</a:t>
            </a:r>
          </a:p>
        </p:txBody>
      </p:sp>
      <p:sp>
        <p:nvSpPr>
          <p:cNvPr id="91148" name="Text Box 25"/>
          <p:cNvSpPr txBox="1">
            <a:spLocks noChangeArrowheads="1"/>
          </p:cNvSpPr>
          <p:nvPr/>
        </p:nvSpPr>
        <p:spPr bwMode="auto">
          <a:xfrm>
            <a:off x="2786063" y="5176838"/>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600" b="1">
                <a:solidFill>
                  <a:schemeClr val="bg1"/>
                </a:solidFill>
              </a:rPr>
              <a:t>4</a:t>
            </a:r>
          </a:p>
        </p:txBody>
      </p:sp>
      <p:sp>
        <p:nvSpPr>
          <p:cNvPr id="91149" name="Rectangle 26"/>
          <p:cNvSpPr>
            <a:spLocks noChangeArrowheads="1"/>
          </p:cNvSpPr>
          <p:nvPr/>
        </p:nvSpPr>
        <p:spPr bwMode="auto">
          <a:xfrm>
            <a:off x="4132263" y="5208588"/>
            <a:ext cx="479425" cy="230187"/>
          </a:xfrm>
          <a:prstGeom prst="rect">
            <a:avLst/>
          </a:prstGeom>
          <a:solidFill>
            <a:schemeClr val="accent2"/>
          </a:solidFill>
          <a:ln w="9525">
            <a:solidFill>
              <a:schemeClr val="tx1"/>
            </a:solidFill>
            <a:miter lim="800000"/>
            <a:headEnd/>
            <a:tailEnd/>
          </a:ln>
        </p:spPr>
        <p:txBody>
          <a:bodyPr wrap="none" anchor="ctr"/>
          <a:lstStyle/>
          <a:p>
            <a:pPr algn="ctr"/>
            <a:endParaRPr lang="en-US"/>
          </a:p>
        </p:txBody>
      </p:sp>
      <p:sp>
        <p:nvSpPr>
          <p:cNvPr id="91150" name="Rectangle 27"/>
          <p:cNvSpPr>
            <a:spLocks noChangeArrowheads="1"/>
          </p:cNvSpPr>
          <p:nvPr/>
        </p:nvSpPr>
        <p:spPr bwMode="auto">
          <a:xfrm>
            <a:off x="5091113" y="5208588"/>
            <a:ext cx="479425" cy="230187"/>
          </a:xfrm>
          <a:prstGeom prst="rect">
            <a:avLst/>
          </a:prstGeom>
          <a:solidFill>
            <a:srgbClr val="FF0000"/>
          </a:solidFill>
          <a:ln w="9525">
            <a:solidFill>
              <a:schemeClr val="tx1"/>
            </a:solidFill>
            <a:miter lim="800000"/>
            <a:headEnd/>
            <a:tailEnd/>
          </a:ln>
        </p:spPr>
        <p:txBody>
          <a:bodyPr wrap="none" anchor="ctr"/>
          <a:lstStyle/>
          <a:p>
            <a:pPr algn="ctr"/>
            <a:endParaRPr lang="en-US"/>
          </a:p>
        </p:txBody>
      </p:sp>
      <p:sp>
        <p:nvSpPr>
          <p:cNvPr id="91151" name="Rectangle 28"/>
          <p:cNvSpPr>
            <a:spLocks noChangeArrowheads="1"/>
          </p:cNvSpPr>
          <p:nvPr/>
        </p:nvSpPr>
        <p:spPr bwMode="auto">
          <a:xfrm>
            <a:off x="5565775" y="5208588"/>
            <a:ext cx="479425" cy="230187"/>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91152" name="Line 29"/>
          <p:cNvSpPr>
            <a:spLocks noChangeShapeType="1"/>
          </p:cNvSpPr>
          <p:nvPr/>
        </p:nvSpPr>
        <p:spPr bwMode="auto">
          <a:xfrm>
            <a:off x="4133850" y="5095875"/>
            <a:ext cx="0" cy="3381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53" name="Text Box 30"/>
          <p:cNvSpPr txBox="1">
            <a:spLocks noChangeArrowheads="1"/>
          </p:cNvSpPr>
          <p:nvPr/>
        </p:nvSpPr>
        <p:spPr bwMode="auto">
          <a:xfrm>
            <a:off x="4232275" y="5180013"/>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600" b="1">
                <a:solidFill>
                  <a:schemeClr val="bg1"/>
                </a:solidFill>
              </a:rPr>
              <a:t>1</a:t>
            </a:r>
          </a:p>
        </p:txBody>
      </p:sp>
      <p:sp>
        <p:nvSpPr>
          <p:cNvPr id="91154" name="Text Box 31"/>
          <p:cNvSpPr txBox="1">
            <a:spLocks noChangeArrowheads="1"/>
          </p:cNvSpPr>
          <p:nvPr/>
        </p:nvSpPr>
        <p:spPr bwMode="auto">
          <a:xfrm>
            <a:off x="5178425" y="5165725"/>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600" b="1">
                <a:solidFill>
                  <a:schemeClr val="bg1"/>
                </a:solidFill>
              </a:rPr>
              <a:t>3</a:t>
            </a:r>
          </a:p>
        </p:txBody>
      </p:sp>
      <p:sp>
        <p:nvSpPr>
          <p:cNvPr id="91155" name="Text Box 32"/>
          <p:cNvSpPr txBox="1">
            <a:spLocks noChangeArrowheads="1"/>
          </p:cNvSpPr>
          <p:nvPr/>
        </p:nvSpPr>
        <p:spPr bwMode="auto">
          <a:xfrm>
            <a:off x="5643563" y="5172075"/>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600" b="1">
                <a:solidFill>
                  <a:schemeClr val="bg1"/>
                </a:solidFill>
              </a:rPr>
              <a:t>4</a:t>
            </a:r>
          </a:p>
        </p:txBody>
      </p:sp>
      <p:sp>
        <p:nvSpPr>
          <p:cNvPr id="91156" name="Line 34"/>
          <p:cNvSpPr>
            <a:spLocks noChangeShapeType="1"/>
          </p:cNvSpPr>
          <p:nvPr/>
        </p:nvSpPr>
        <p:spPr bwMode="auto">
          <a:xfrm>
            <a:off x="1757363" y="5205413"/>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57" name="Line 35"/>
          <p:cNvSpPr>
            <a:spLocks noChangeShapeType="1"/>
          </p:cNvSpPr>
          <p:nvPr/>
        </p:nvSpPr>
        <p:spPr bwMode="auto">
          <a:xfrm>
            <a:off x="2233613" y="5210175"/>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58" name="Line 36"/>
          <p:cNvSpPr>
            <a:spLocks noChangeShapeType="1"/>
          </p:cNvSpPr>
          <p:nvPr/>
        </p:nvSpPr>
        <p:spPr bwMode="auto">
          <a:xfrm>
            <a:off x="2709863" y="5210175"/>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59" name="Line 37"/>
          <p:cNvSpPr>
            <a:spLocks noChangeShapeType="1"/>
          </p:cNvSpPr>
          <p:nvPr/>
        </p:nvSpPr>
        <p:spPr bwMode="auto">
          <a:xfrm>
            <a:off x="3186113" y="5210175"/>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60" name="Line 38"/>
          <p:cNvSpPr>
            <a:spLocks noChangeShapeType="1"/>
          </p:cNvSpPr>
          <p:nvPr/>
        </p:nvSpPr>
        <p:spPr bwMode="auto">
          <a:xfrm>
            <a:off x="3667125" y="5200650"/>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61" name="Line 39"/>
          <p:cNvSpPr>
            <a:spLocks noChangeShapeType="1"/>
          </p:cNvSpPr>
          <p:nvPr/>
        </p:nvSpPr>
        <p:spPr bwMode="auto">
          <a:xfrm>
            <a:off x="4614863" y="5205413"/>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62" name="Line 40"/>
          <p:cNvSpPr>
            <a:spLocks noChangeShapeType="1"/>
          </p:cNvSpPr>
          <p:nvPr/>
        </p:nvSpPr>
        <p:spPr bwMode="auto">
          <a:xfrm>
            <a:off x="5562600" y="5200650"/>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63" name="Line 41"/>
          <p:cNvSpPr>
            <a:spLocks noChangeShapeType="1"/>
          </p:cNvSpPr>
          <p:nvPr/>
        </p:nvSpPr>
        <p:spPr bwMode="auto">
          <a:xfrm>
            <a:off x="6510338" y="5195888"/>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64" name="Line 42"/>
          <p:cNvSpPr>
            <a:spLocks noChangeShapeType="1"/>
          </p:cNvSpPr>
          <p:nvPr/>
        </p:nvSpPr>
        <p:spPr bwMode="auto">
          <a:xfrm>
            <a:off x="6043613" y="5205413"/>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65" name="Line 43"/>
          <p:cNvSpPr>
            <a:spLocks noChangeShapeType="1"/>
          </p:cNvSpPr>
          <p:nvPr/>
        </p:nvSpPr>
        <p:spPr bwMode="auto">
          <a:xfrm>
            <a:off x="6991350" y="5110163"/>
            <a:ext cx="0" cy="3381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66" name="Line 44"/>
          <p:cNvSpPr>
            <a:spLocks noChangeShapeType="1"/>
          </p:cNvSpPr>
          <p:nvPr/>
        </p:nvSpPr>
        <p:spPr bwMode="auto">
          <a:xfrm>
            <a:off x="5091113" y="5205413"/>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67" name="Text Box 45"/>
          <p:cNvSpPr txBox="1">
            <a:spLocks noChangeArrowheads="1"/>
          </p:cNvSpPr>
          <p:nvPr/>
        </p:nvSpPr>
        <p:spPr bwMode="auto">
          <a:xfrm>
            <a:off x="2320925" y="4586288"/>
            <a:ext cx="7588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600"/>
              <a:t>6-slot</a:t>
            </a:r>
          </a:p>
          <a:p>
            <a:pPr algn="ctr" eaLnBrk="1" hangingPunct="1"/>
            <a:r>
              <a:rPr lang="en-US" sz="1600"/>
              <a:t>frame</a:t>
            </a:r>
          </a:p>
        </p:txBody>
      </p:sp>
      <p:sp>
        <p:nvSpPr>
          <p:cNvPr id="91168" name="Line 46"/>
          <p:cNvSpPr>
            <a:spLocks noChangeShapeType="1"/>
          </p:cNvSpPr>
          <p:nvPr/>
        </p:nvSpPr>
        <p:spPr bwMode="auto">
          <a:xfrm>
            <a:off x="3132138" y="4918075"/>
            <a:ext cx="9890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1169" name="Line 47"/>
          <p:cNvSpPr>
            <a:spLocks noChangeShapeType="1"/>
          </p:cNvSpPr>
          <p:nvPr/>
        </p:nvSpPr>
        <p:spPr bwMode="auto">
          <a:xfrm flipH="1">
            <a:off x="1287463" y="4913313"/>
            <a:ext cx="9890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1170" name="Line 48"/>
          <p:cNvSpPr>
            <a:spLocks noChangeShapeType="1"/>
          </p:cNvSpPr>
          <p:nvPr/>
        </p:nvSpPr>
        <p:spPr bwMode="auto">
          <a:xfrm>
            <a:off x="1266825" y="48260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71" name="Line 49"/>
          <p:cNvSpPr>
            <a:spLocks noChangeShapeType="1"/>
          </p:cNvSpPr>
          <p:nvPr/>
        </p:nvSpPr>
        <p:spPr bwMode="auto">
          <a:xfrm>
            <a:off x="4125913" y="4783138"/>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228600"/>
            <a:ext cx="8382000" cy="1143000"/>
          </a:xfrm>
        </p:spPr>
        <p:txBody>
          <a:bodyPr/>
          <a:lstStyle/>
          <a:p>
            <a:r>
              <a:rPr lang="en-US" b="1" smtClean="0"/>
              <a:t>DLL Design Issues</a:t>
            </a:r>
          </a:p>
        </p:txBody>
      </p:sp>
      <p:sp>
        <p:nvSpPr>
          <p:cNvPr id="40963" name="Rectangle 3"/>
          <p:cNvSpPr>
            <a:spLocks noGrp="1" noChangeArrowheads="1"/>
          </p:cNvSpPr>
          <p:nvPr>
            <p:ph sz="half" idx="1"/>
          </p:nvPr>
        </p:nvSpPr>
        <p:spPr>
          <a:xfrm>
            <a:off x="304800" y="1752600"/>
            <a:ext cx="8516938" cy="3802063"/>
          </a:xfrm>
        </p:spPr>
        <p:txBody>
          <a:bodyPr/>
          <a:lstStyle/>
          <a:p>
            <a:pPr>
              <a:spcBef>
                <a:spcPts val="1200"/>
              </a:spcBef>
            </a:pPr>
            <a:r>
              <a:rPr lang="en-US" sz="2400" smtClean="0">
                <a:latin typeface="Arial" pitchFamily="34" charset="0"/>
                <a:cs typeface="Arial" pitchFamily="34" charset="0"/>
              </a:rPr>
              <a:t>Functions of the Data Link Layer</a:t>
            </a:r>
          </a:p>
          <a:p>
            <a:pPr lvl="1">
              <a:spcBef>
                <a:spcPts val="1200"/>
              </a:spcBef>
              <a:buFont typeface="Wingdings" pitchFamily="2" charset="2"/>
              <a:buChar char="§"/>
            </a:pPr>
            <a:r>
              <a:rPr lang="en-US" sz="2000" smtClean="0">
                <a:latin typeface="Arial" pitchFamily="34" charset="0"/>
                <a:cs typeface="Arial" pitchFamily="34" charset="0"/>
              </a:rPr>
              <a:t>Providing a well-defined service interface to the network layer</a:t>
            </a:r>
          </a:p>
          <a:p>
            <a:pPr lvl="1">
              <a:spcBef>
                <a:spcPts val="1200"/>
              </a:spcBef>
              <a:buFont typeface="Wingdings" pitchFamily="2" charset="2"/>
              <a:buChar char="§"/>
            </a:pPr>
            <a:r>
              <a:rPr lang="en-US" sz="2000" smtClean="0">
                <a:latin typeface="Arial" pitchFamily="34" charset="0"/>
                <a:cs typeface="Arial" pitchFamily="34" charset="0"/>
              </a:rPr>
              <a:t>Dealing with transmission errors</a:t>
            </a:r>
          </a:p>
          <a:p>
            <a:pPr lvl="1">
              <a:spcBef>
                <a:spcPts val="1200"/>
              </a:spcBef>
              <a:buFont typeface="Wingdings" pitchFamily="2" charset="2"/>
              <a:buChar char="§"/>
            </a:pPr>
            <a:r>
              <a:rPr lang="en-US" sz="2000" smtClean="0">
                <a:latin typeface="Arial" pitchFamily="34" charset="0"/>
                <a:cs typeface="Arial" pitchFamily="34" charset="0"/>
              </a:rPr>
              <a:t>Regulating data flow</a:t>
            </a:r>
          </a:p>
          <a:p>
            <a:pPr lvl="2">
              <a:spcBef>
                <a:spcPts val="1200"/>
              </a:spcBef>
            </a:pPr>
            <a:r>
              <a:rPr lang="en-US" smtClean="0">
                <a:solidFill>
                  <a:srgbClr val="0000FF"/>
                </a:solidFill>
                <a:latin typeface="Arial" pitchFamily="34" charset="0"/>
                <a:cs typeface="Arial" pitchFamily="34" charset="0"/>
              </a:rPr>
              <a:t>Slow receivers not swamped by fast senders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30188" y="228600"/>
            <a:ext cx="8629650" cy="1143000"/>
          </a:xfrm>
        </p:spPr>
        <p:txBody>
          <a:bodyPr/>
          <a:lstStyle/>
          <a:p>
            <a:r>
              <a:rPr lang="en-US" sz="3600" b="1" dirty="0" smtClean="0"/>
              <a:t>Channel Partitioning MAC protocols: FDMA</a:t>
            </a:r>
          </a:p>
        </p:txBody>
      </p:sp>
      <p:sp>
        <p:nvSpPr>
          <p:cNvPr id="91139" name="Rectangle 3"/>
          <p:cNvSpPr>
            <a:spLocks noGrp="1" noChangeArrowheads="1"/>
          </p:cNvSpPr>
          <p:nvPr>
            <p:ph idx="1"/>
          </p:nvPr>
        </p:nvSpPr>
        <p:spPr>
          <a:xfrm>
            <a:off x="501650" y="1422400"/>
            <a:ext cx="7772400" cy="2930525"/>
          </a:xfrm>
        </p:spPr>
        <p:txBody>
          <a:bodyPr/>
          <a:lstStyle/>
          <a:p>
            <a:pPr>
              <a:buFont typeface="Wingdings" pitchFamily="2" charset="2"/>
              <a:buNone/>
            </a:pPr>
            <a:r>
              <a:rPr lang="en-US" dirty="0">
                <a:solidFill>
                  <a:srgbClr val="FF0000"/>
                </a:solidFill>
              </a:rPr>
              <a:t>F</a:t>
            </a:r>
            <a:r>
              <a:rPr lang="en-US" dirty="0" smtClean="0">
                <a:solidFill>
                  <a:srgbClr val="FF0000"/>
                </a:solidFill>
              </a:rPr>
              <a:t>DMA: Frequency division multiple access</a:t>
            </a:r>
            <a:r>
              <a:rPr lang="en-US" dirty="0" smtClean="0"/>
              <a:t> </a:t>
            </a:r>
          </a:p>
          <a:p>
            <a:pPr algn="just"/>
            <a:r>
              <a:rPr lang="en-US" dirty="0"/>
              <a:t>FDM divides the </a:t>
            </a:r>
            <a:r>
              <a:rPr lang="en-US" i="1" dirty="0"/>
              <a:t>R </a:t>
            </a:r>
            <a:r>
              <a:rPr lang="en-US" dirty="0"/>
              <a:t>bps </a:t>
            </a:r>
            <a:r>
              <a:rPr lang="en-US" dirty="0" smtClean="0"/>
              <a:t>channel into </a:t>
            </a:r>
            <a:r>
              <a:rPr lang="en-US" dirty="0"/>
              <a:t>different frequencies (each with a bandwidth of </a:t>
            </a:r>
            <a:r>
              <a:rPr lang="en-US" i="1" dirty="0"/>
              <a:t>R</a:t>
            </a:r>
            <a:r>
              <a:rPr lang="en-US" dirty="0"/>
              <a:t>/</a:t>
            </a:r>
            <a:r>
              <a:rPr lang="en-US" i="1" dirty="0"/>
              <a:t>N</a:t>
            </a:r>
            <a:r>
              <a:rPr lang="en-US" dirty="0"/>
              <a:t>) and assigns each </a:t>
            </a:r>
            <a:r>
              <a:rPr lang="en-US" dirty="0" smtClean="0"/>
              <a:t>frequency to </a:t>
            </a:r>
            <a:r>
              <a:rPr lang="en-US" dirty="0"/>
              <a:t>one of the </a:t>
            </a:r>
            <a:r>
              <a:rPr lang="en-US" i="1" dirty="0"/>
              <a:t>N </a:t>
            </a:r>
            <a:r>
              <a:rPr lang="en-US" dirty="0"/>
              <a:t>nodes.</a:t>
            </a:r>
            <a:endParaRPr lang="en-US" dirty="0" smtClean="0"/>
          </a:p>
        </p:txBody>
      </p:sp>
      <p:pic>
        <p:nvPicPr>
          <p:cNvPr id="2314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886200"/>
            <a:ext cx="30861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626778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30188" y="228600"/>
            <a:ext cx="8629650" cy="1143000"/>
          </a:xfrm>
        </p:spPr>
        <p:txBody>
          <a:bodyPr/>
          <a:lstStyle/>
          <a:p>
            <a:r>
              <a:rPr lang="en-US" sz="3600" b="1" dirty="0" smtClean="0"/>
              <a:t>Channel Partitioning MAC protocols: </a:t>
            </a:r>
            <a:r>
              <a:rPr lang="en-US" sz="3600" b="1" dirty="0"/>
              <a:t>C</a:t>
            </a:r>
            <a:r>
              <a:rPr lang="en-US" sz="3600" b="1" dirty="0" smtClean="0"/>
              <a:t>DMA</a:t>
            </a:r>
          </a:p>
        </p:txBody>
      </p:sp>
      <p:sp>
        <p:nvSpPr>
          <p:cNvPr id="91139" name="Rectangle 3"/>
          <p:cNvSpPr>
            <a:spLocks noGrp="1" noChangeArrowheads="1"/>
          </p:cNvSpPr>
          <p:nvPr>
            <p:ph idx="1"/>
          </p:nvPr>
        </p:nvSpPr>
        <p:spPr>
          <a:xfrm>
            <a:off x="501650" y="1422400"/>
            <a:ext cx="7772400" cy="2930525"/>
          </a:xfrm>
        </p:spPr>
        <p:txBody>
          <a:bodyPr/>
          <a:lstStyle/>
          <a:p>
            <a:pPr>
              <a:buFont typeface="Wingdings" pitchFamily="2" charset="2"/>
              <a:buNone/>
            </a:pPr>
            <a:r>
              <a:rPr lang="en-US" dirty="0" smtClean="0">
                <a:solidFill>
                  <a:srgbClr val="FF0000"/>
                </a:solidFill>
              </a:rPr>
              <a:t>CDMA: Code division multiple access</a:t>
            </a:r>
            <a:r>
              <a:rPr lang="en-US" dirty="0" smtClean="0"/>
              <a:t> </a:t>
            </a:r>
          </a:p>
          <a:p>
            <a:pPr algn="just"/>
            <a:r>
              <a:rPr lang="en-US" dirty="0"/>
              <a:t>CDMA assigns a different </a:t>
            </a:r>
            <a:r>
              <a:rPr lang="en-US" i="1" dirty="0"/>
              <a:t>code </a:t>
            </a:r>
            <a:r>
              <a:rPr lang="en-US" dirty="0"/>
              <a:t>to each node. Each node then </a:t>
            </a:r>
            <a:r>
              <a:rPr lang="en-US" dirty="0" smtClean="0"/>
              <a:t>uses its </a:t>
            </a:r>
            <a:r>
              <a:rPr lang="en-US" dirty="0"/>
              <a:t>unique code to encode the data bits it sends.</a:t>
            </a:r>
            <a:endParaRPr lang="en-US" dirty="0" smtClean="0"/>
          </a:p>
        </p:txBody>
      </p:sp>
    </p:spTree>
    <p:extLst>
      <p:ext uri="{BB962C8B-B14F-4D97-AF65-F5344CB8AC3E}">
        <p14:creationId xmlns:p14="http://schemas.microsoft.com/office/powerpoint/2010/main" val="17302828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b="1" dirty="0" smtClean="0">
                <a:solidFill>
                  <a:srgbClr val="000099"/>
                </a:solidFill>
              </a:rPr>
              <a:t>Channel partitioning MAC protocols:</a:t>
            </a:r>
          </a:p>
        </p:txBody>
      </p:sp>
      <p:sp>
        <p:nvSpPr>
          <p:cNvPr id="92163" name="Rectangle 3"/>
          <p:cNvSpPr>
            <a:spLocks noGrp="1" noChangeArrowheads="1"/>
          </p:cNvSpPr>
          <p:nvPr>
            <p:ph idx="1"/>
          </p:nvPr>
        </p:nvSpPr>
        <p:spPr/>
        <p:txBody>
          <a:bodyPr/>
          <a:lstStyle/>
          <a:p>
            <a:pPr>
              <a:buFont typeface="Wingdings" pitchFamily="2" charset="2"/>
              <a:buNone/>
            </a:pPr>
            <a:r>
              <a:rPr lang="en-US" sz="2400" b="1" dirty="0" smtClean="0">
                <a:solidFill>
                  <a:srgbClr val="000099"/>
                </a:solidFill>
              </a:rPr>
              <a:t>Limitations: </a:t>
            </a:r>
            <a:endParaRPr lang="en-US" b="1" dirty="0" smtClean="0">
              <a:solidFill>
                <a:srgbClr val="000099"/>
              </a:solidFill>
            </a:endParaRPr>
          </a:p>
          <a:p>
            <a:pPr lvl="1"/>
            <a:r>
              <a:rPr lang="en-US" dirty="0" smtClean="0"/>
              <a:t>share channel </a:t>
            </a:r>
            <a:r>
              <a:rPr lang="en-US" i="1" dirty="0" smtClean="0"/>
              <a:t>efficiently</a:t>
            </a:r>
            <a:r>
              <a:rPr lang="en-US" dirty="0" smtClean="0"/>
              <a:t> and </a:t>
            </a:r>
            <a:r>
              <a:rPr lang="en-US" i="1" dirty="0" smtClean="0"/>
              <a:t>fairly</a:t>
            </a:r>
            <a:r>
              <a:rPr lang="en-US" dirty="0" smtClean="0"/>
              <a:t> at high load</a:t>
            </a:r>
          </a:p>
          <a:p>
            <a:pPr lvl="1"/>
            <a:r>
              <a:rPr lang="en-US" dirty="0" smtClean="0"/>
              <a:t>inefficient at low load: delay in channel access, 1/N bandwidth allocated even if only 1 active node!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b="1" dirty="0" smtClean="0"/>
              <a:t>“Taking Turns” MAC protocols</a:t>
            </a:r>
          </a:p>
        </p:txBody>
      </p:sp>
      <p:sp>
        <p:nvSpPr>
          <p:cNvPr id="93187" name="Rectangle 3"/>
          <p:cNvSpPr>
            <a:spLocks noGrp="1" noChangeArrowheads="1"/>
          </p:cNvSpPr>
          <p:nvPr>
            <p:ph idx="1"/>
          </p:nvPr>
        </p:nvSpPr>
        <p:spPr>
          <a:xfrm>
            <a:off x="690563" y="1485900"/>
            <a:ext cx="3460750" cy="4648200"/>
          </a:xfrm>
        </p:spPr>
        <p:txBody>
          <a:bodyPr/>
          <a:lstStyle/>
          <a:p>
            <a:pPr>
              <a:buFont typeface="Wingdings" pitchFamily="2" charset="2"/>
              <a:buNone/>
            </a:pPr>
            <a:r>
              <a:rPr lang="en-US" sz="2400" smtClean="0">
                <a:solidFill>
                  <a:srgbClr val="FF0000"/>
                </a:solidFill>
              </a:rPr>
              <a:t>Polling:</a:t>
            </a:r>
            <a:r>
              <a:rPr lang="en-US" sz="2400" b="1" smtClean="0"/>
              <a:t> </a:t>
            </a:r>
            <a:endParaRPr lang="en-US" sz="2400" smtClean="0"/>
          </a:p>
          <a:p>
            <a:r>
              <a:rPr lang="en-US" sz="2400" smtClean="0"/>
              <a:t>master node “invites” slave nodes to transmit in turn</a:t>
            </a:r>
          </a:p>
          <a:p>
            <a:r>
              <a:rPr lang="en-US" sz="2400" smtClean="0"/>
              <a:t>typically used with “dumb” slave devices</a:t>
            </a:r>
          </a:p>
          <a:p>
            <a:r>
              <a:rPr lang="en-US" sz="2400" smtClean="0"/>
              <a:t>concerns:</a:t>
            </a:r>
          </a:p>
          <a:p>
            <a:pPr lvl="1"/>
            <a:r>
              <a:rPr lang="en-US" sz="2000" smtClean="0"/>
              <a:t>polling overhead </a:t>
            </a:r>
          </a:p>
          <a:p>
            <a:pPr lvl="1"/>
            <a:r>
              <a:rPr lang="en-US" sz="2000" smtClean="0"/>
              <a:t>latency</a:t>
            </a:r>
          </a:p>
          <a:p>
            <a:pPr lvl="1"/>
            <a:r>
              <a:rPr lang="en-US" sz="2000" smtClean="0"/>
              <a:t>single point of failure (master)</a:t>
            </a:r>
            <a:endParaRPr lang="en-US" smtClean="0"/>
          </a:p>
        </p:txBody>
      </p:sp>
      <p:graphicFrame>
        <p:nvGraphicFramePr>
          <p:cNvPr id="93188" name="Object 197"/>
          <p:cNvGraphicFramePr>
            <a:graphicFrameLocks noChangeAspect="1"/>
          </p:cNvGraphicFramePr>
          <p:nvPr/>
        </p:nvGraphicFramePr>
        <p:xfrm>
          <a:off x="5426075" y="2446338"/>
          <a:ext cx="522288" cy="434975"/>
        </p:xfrm>
        <a:graphic>
          <a:graphicData uri="http://schemas.openxmlformats.org/presentationml/2006/ole">
            <mc:AlternateContent xmlns:mc="http://schemas.openxmlformats.org/markup-compatibility/2006">
              <mc:Choice xmlns:v="urn:schemas-microsoft-com:vml" Requires="v">
                <p:oleObj spid="_x0000_s93555" name="Clip" r:id="rId4" imgW="1307263" imgH="1084139" progId="">
                  <p:embed/>
                </p:oleObj>
              </mc:Choice>
              <mc:Fallback>
                <p:oleObj name="Clip" r:id="rId4" imgW="1307263" imgH="1084139" progId="">
                  <p:embed/>
                  <p:pic>
                    <p:nvPicPr>
                      <p:cNvPr id="0" name="Object 1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6075" y="2446338"/>
                        <a:ext cx="522288"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89" name="Line 24"/>
          <p:cNvSpPr>
            <a:spLocks noChangeShapeType="1"/>
          </p:cNvSpPr>
          <p:nvPr/>
        </p:nvSpPr>
        <p:spPr bwMode="auto">
          <a:xfrm flipH="1">
            <a:off x="5286375" y="2717800"/>
            <a:ext cx="927100" cy="177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90" name="Line 25"/>
          <p:cNvSpPr>
            <a:spLocks noChangeShapeType="1"/>
          </p:cNvSpPr>
          <p:nvPr/>
        </p:nvSpPr>
        <p:spPr bwMode="auto">
          <a:xfrm>
            <a:off x="5927725" y="2768600"/>
            <a:ext cx="25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91" name="Line 31"/>
          <p:cNvSpPr>
            <a:spLocks noChangeShapeType="1"/>
          </p:cNvSpPr>
          <p:nvPr/>
        </p:nvSpPr>
        <p:spPr bwMode="auto">
          <a:xfrm>
            <a:off x="6076950" y="2982913"/>
            <a:ext cx="858838"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93192" name="Object 198"/>
          <p:cNvGraphicFramePr>
            <a:graphicFrameLocks noChangeAspect="1"/>
          </p:cNvGraphicFramePr>
          <p:nvPr/>
        </p:nvGraphicFramePr>
        <p:xfrm>
          <a:off x="6835775" y="2679700"/>
          <a:ext cx="522288" cy="434975"/>
        </p:xfrm>
        <a:graphic>
          <a:graphicData uri="http://schemas.openxmlformats.org/presentationml/2006/ole">
            <mc:AlternateContent xmlns:mc="http://schemas.openxmlformats.org/markup-compatibility/2006">
              <mc:Choice xmlns:v="urn:schemas-microsoft-com:vml" Requires="v">
                <p:oleObj spid="_x0000_s93556" name="Clip" r:id="rId6" imgW="1307263" imgH="1084139" progId="">
                  <p:embed/>
                </p:oleObj>
              </mc:Choice>
              <mc:Fallback>
                <p:oleObj name="Clip" r:id="rId6" imgW="1307263" imgH="1084139" progId="">
                  <p:embed/>
                  <p:pic>
                    <p:nvPicPr>
                      <p:cNvPr id="0" name="Object 1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775" y="2679700"/>
                        <a:ext cx="522288"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3" name="Object 199"/>
          <p:cNvGraphicFramePr>
            <a:graphicFrameLocks noChangeAspect="1"/>
          </p:cNvGraphicFramePr>
          <p:nvPr/>
        </p:nvGraphicFramePr>
        <p:xfrm>
          <a:off x="5154613" y="2974975"/>
          <a:ext cx="522287" cy="434975"/>
        </p:xfrm>
        <a:graphic>
          <a:graphicData uri="http://schemas.openxmlformats.org/presentationml/2006/ole">
            <mc:AlternateContent xmlns:mc="http://schemas.openxmlformats.org/markup-compatibility/2006">
              <mc:Choice xmlns:v="urn:schemas-microsoft-com:vml" Requires="v">
                <p:oleObj spid="_x0000_s93557" name="Clip" r:id="rId7" imgW="1307263" imgH="1084139" progId="">
                  <p:embed/>
                </p:oleObj>
              </mc:Choice>
              <mc:Fallback>
                <p:oleObj name="Clip" r:id="rId7" imgW="1307263" imgH="1084139" progId="">
                  <p:embed/>
                  <p:pic>
                    <p:nvPicPr>
                      <p:cNvPr id="0" name="Object 1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4613" y="2974975"/>
                        <a:ext cx="522287"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4" name="Line 35"/>
          <p:cNvSpPr>
            <a:spLocks noChangeShapeType="1"/>
          </p:cNvSpPr>
          <p:nvPr/>
        </p:nvSpPr>
        <p:spPr bwMode="auto">
          <a:xfrm>
            <a:off x="5656263" y="3297238"/>
            <a:ext cx="25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93195" name="Object 200"/>
          <p:cNvGraphicFramePr>
            <a:graphicFrameLocks noChangeAspect="1"/>
          </p:cNvGraphicFramePr>
          <p:nvPr/>
        </p:nvGraphicFramePr>
        <p:xfrm>
          <a:off x="4883150" y="3503613"/>
          <a:ext cx="522288" cy="434975"/>
        </p:xfrm>
        <a:graphic>
          <a:graphicData uri="http://schemas.openxmlformats.org/presentationml/2006/ole">
            <mc:AlternateContent xmlns:mc="http://schemas.openxmlformats.org/markup-compatibility/2006">
              <mc:Choice xmlns:v="urn:schemas-microsoft-com:vml" Requires="v">
                <p:oleObj spid="_x0000_s93558" name="Clip" r:id="rId8" imgW="1307263" imgH="1084139" progId="">
                  <p:embed/>
                </p:oleObj>
              </mc:Choice>
              <mc:Fallback>
                <p:oleObj name="Clip" r:id="rId8" imgW="1307263" imgH="1084139" progId="">
                  <p:embed/>
                  <p:pic>
                    <p:nvPicPr>
                      <p:cNvPr id="0" name="Object 2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3150" y="3503613"/>
                        <a:ext cx="522288"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6" name="Line 37"/>
          <p:cNvSpPr>
            <a:spLocks noChangeShapeType="1"/>
          </p:cNvSpPr>
          <p:nvPr/>
        </p:nvSpPr>
        <p:spPr bwMode="auto">
          <a:xfrm>
            <a:off x="5384800" y="3825875"/>
            <a:ext cx="25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93197" name="Object 201"/>
          <p:cNvGraphicFramePr>
            <a:graphicFrameLocks noChangeAspect="1"/>
          </p:cNvGraphicFramePr>
          <p:nvPr/>
        </p:nvGraphicFramePr>
        <p:xfrm>
          <a:off x="4611688" y="4032250"/>
          <a:ext cx="522287" cy="434975"/>
        </p:xfrm>
        <a:graphic>
          <a:graphicData uri="http://schemas.openxmlformats.org/presentationml/2006/ole">
            <mc:AlternateContent xmlns:mc="http://schemas.openxmlformats.org/markup-compatibility/2006">
              <mc:Choice xmlns:v="urn:schemas-microsoft-com:vml" Requires="v">
                <p:oleObj spid="_x0000_s93559" name="Clip" r:id="rId9" imgW="1307263" imgH="1084139" progId="">
                  <p:embed/>
                </p:oleObj>
              </mc:Choice>
              <mc:Fallback>
                <p:oleObj name="Clip" r:id="rId9" imgW="1307263" imgH="1084139" progId="">
                  <p:embed/>
                  <p:pic>
                    <p:nvPicPr>
                      <p:cNvPr id="0" name="Object 2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688" y="4032250"/>
                        <a:ext cx="522287"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8" name="Line 39"/>
          <p:cNvSpPr>
            <a:spLocks noChangeShapeType="1"/>
          </p:cNvSpPr>
          <p:nvPr/>
        </p:nvSpPr>
        <p:spPr bwMode="auto">
          <a:xfrm>
            <a:off x="5113338" y="4354513"/>
            <a:ext cx="25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99" name="Text Box 40"/>
          <p:cNvSpPr txBox="1">
            <a:spLocks noChangeArrowheads="1"/>
          </p:cNvSpPr>
          <p:nvPr/>
        </p:nvSpPr>
        <p:spPr bwMode="auto">
          <a:xfrm>
            <a:off x="6616700" y="3141663"/>
            <a:ext cx="933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t>master</a:t>
            </a:r>
          </a:p>
        </p:txBody>
      </p:sp>
      <p:sp>
        <p:nvSpPr>
          <p:cNvPr id="93200" name="Text Box 41"/>
          <p:cNvSpPr txBox="1">
            <a:spLocks noChangeArrowheads="1"/>
          </p:cNvSpPr>
          <p:nvPr/>
        </p:nvSpPr>
        <p:spPr bwMode="auto">
          <a:xfrm>
            <a:off x="4379913" y="4711700"/>
            <a:ext cx="822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t>slaves</a:t>
            </a:r>
          </a:p>
        </p:txBody>
      </p:sp>
      <p:grpSp>
        <p:nvGrpSpPr>
          <p:cNvPr id="2" name="Group 44"/>
          <p:cNvGrpSpPr>
            <a:grpSpLocks/>
          </p:cNvGrpSpPr>
          <p:nvPr/>
        </p:nvGrpSpPr>
        <p:grpSpPr bwMode="auto">
          <a:xfrm>
            <a:off x="6823075" y="2641600"/>
            <a:ext cx="560388" cy="336550"/>
            <a:chOff x="4212" y="2867"/>
            <a:chExt cx="353" cy="212"/>
          </a:xfrm>
        </p:grpSpPr>
        <p:sp>
          <p:nvSpPr>
            <p:cNvPr id="93208" name="Rectangle 42"/>
            <p:cNvSpPr>
              <a:spLocks noChangeArrowheads="1"/>
            </p:cNvSpPr>
            <p:nvPr/>
          </p:nvSpPr>
          <p:spPr bwMode="auto">
            <a:xfrm>
              <a:off x="4212" y="2916"/>
              <a:ext cx="353" cy="137"/>
            </a:xfrm>
            <a:prstGeom prst="rect">
              <a:avLst/>
            </a:prstGeom>
            <a:solidFill>
              <a:srgbClr val="00CC00"/>
            </a:solidFill>
            <a:ln w="9525">
              <a:solidFill>
                <a:schemeClr val="tx1"/>
              </a:solidFill>
              <a:miter lim="800000"/>
              <a:headEnd/>
              <a:tailEnd/>
            </a:ln>
          </p:spPr>
          <p:txBody>
            <a:bodyPr wrap="none" anchor="ctr"/>
            <a:lstStyle/>
            <a:p>
              <a:pPr algn="ctr"/>
              <a:endParaRPr lang="en-US"/>
            </a:p>
          </p:txBody>
        </p:sp>
        <p:sp>
          <p:nvSpPr>
            <p:cNvPr id="93209" name="Text Box 43"/>
            <p:cNvSpPr txBox="1">
              <a:spLocks noChangeArrowheads="1"/>
            </p:cNvSpPr>
            <p:nvPr/>
          </p:nvSpPr>
          <p:spPr bwMode="auto">
            <a:xfrm>
              <a:off x="4227" y="2867"/>
              <a:ext cx="3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600">
                  <a:solidFill>
                    <a:schemeClr val="bg1"/>
                  </a:solidFill>
                </a:rPr>
                <a:t>poll</a:t>
              </a:r>
            </a:p>
          </p:txBody>
        </p:sp>
      </p:grpSp>
      <p:grpSp>
        <p:nvGrpSpPr>
          <p:cNvPr id="3" name="Group 48"/>
          <p:cNvGrpSpPr>
            <a:grpSpLocks/>
          </p:cNvGrpSpPr>
          <p:nvPr/>
        </p:nvGrpSpPr>
        <p:grpSpPr bwMode="auto">
          <a:xfrm>
            <a:off x="4872038" y="3563938"/>
            <a:ext cx="608012" cy="336550"/>
            <a:chOff x="4415" y="2367"/>
            <a:chExt cx="383" cy="212"/>
          </a:xfrm>
        </p:grpSpPr>
        <p:sp>
          <p:nvSpPr>
            <p:cNvPr id="93206" name="Rectangle 46"/>
            <p:cNvSpPr>
              <a:spLocks noChangeArrowheads="1"/>
            </p:cNvSpPr>
            <p:nvPr/>
          </p:nvSpPr>
          <p:spPr bwMode="auto">
            <a:xfrm>
              <a:off x="4437" y="2400"/>
              <a:ext cx="353" cy="137"/>
            </a:xfrm>
            <a:prstGeom prst="rect">
              <a:avLst/>
            </a:prstGeom>
            <a:solidFill>
              <a:schemeClr val="accent2"/>
            </a:solidFill>
            <a:ln w="9525">
              <a:solidFill>
                <a:schemeClr val="tx1"/>
              </a:solidFill>
              <a:miter lim="800000"/>
              <a:headEnd/>
              <a:tailEnd/>
            </a:ln>
          </p:spPr>
          <p:txBody>
            <a:bodyPr wrap="none" anchor="ctr"/>
            <a:lstStyle/>
            <a:p>
              <a:pPr algn="ctr"/>
              <a:endParaRPr lang="en-US"/>
            </a:p>
          </p:txBody>
        </p:sp>
        <p:sp>
          <p:nvSpPr>
            <p:cNvPr id="93207" name="Text Box 47"/>
            <p:cNvSpPr txBox="1">
              <a:spLocks noChangeArrowheads="1"/>
            </p:cNvSpPr>
            <p:nvPr/>
          </p:nvSpPr>
          <p:spPr bwMode="auto">
            <a:xfrm>
              <a:off x="4415" y="2367"/>
              <a:ext cx="3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600">
                  <a:solidFill>
                    <a:schemeClr val="bg1"/>
                  </a:solidFill>
                </a:rPr>
                <a:t>data</a:t>
              </a:r>
            </a:p>
          </p:txBody>
        </p:sp>
      </p:grpSp>
      <p:grpSp>
        <p:nvGrpSpPr>
          <p:cNvPr id="4" name="Group 49"/>
          <p:cNvGrpSpPr>
            <a:grpSpLocks/>
          </p:cNvGrpSpPr>
          <p:nvPr/>
        </p:nvGrpSpPr>
        <p:grpSpPr bwMode="auto">
          <a:xfrm>
            <a:off x="5378450" y="2446338"/>
            <a:ext cx="608013" cy="336550"/>
            <a:chOff x="4415" y="2367"/>
            <a:chExt cx="383" cy="212"/>
          </a:xfrm>
        </p:grpSpPr>
        <p:sp>
          <p:nvSpPr>
            <p:cNvPr id="93204" name="Rectangle 50"/>
            <p:cNvSpPr>
              <a:spLocks noChangeArrowheads="1"/>
            </p:cNvSpPr>
            <p:nvPr/>
          </p:nvSpPr>
          <p:spPr bwMode="auto">
            <a:xfrm>
              <a:off x="4437" y="2400"/>
              <a:ext cx="353" cy="137"/>
            </a:xfrm>
            <a:prstGeom prst="rect">
              <a:avLst/>
            </a:prstGeom>
            <a:solidFill>
              <a:schemeClr val="accent2"/>
            </a:solidFill>
            <a:ln w="9525">
              <a:solidFill>
                <a:schemeClr val="tx1"/>
              </a:solidFill>
              <a:miter lim="800000"/>
              <a:headEnd/>
              <a:tailEnd/>
            </a:ln>
          </p:spPr>
          <p:txBody>
            <a:bodyPr wrap="none" anchor="ctr"/>
            <a:lstStyle/>
            <a:p>
              <a:pPr algn="ctr"/>
              <a:endParaRPr lang="en-US"/>
            </a:p>
          </p:txBody>
        </p:sp>
        <p:sp>
          <p:nvSpPr>
            <p:cNvPr id="93205" name="Text Box 51"/>
            <p:cNvSpPr txBox="1">
              <a:spLocks noChangeArrowheads="1"/>
            </p:cNvSpPr>
            <p:nvPr/>
          </p:nvSpPr>
          <p:spPr bwMode="auto">
            <a:xfrm>
              <a:off x="4415" y="2367"/>
              <a:ext cx="3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600">
                  <a:solidFill>
                    <a:schemeClr val="bg1"/>
                  </a:solidFill>
                </a:rPr>
                <a:t>data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nodeType="afterEffect">
                                  <p:stCondLst>
                                    <p:cond delay="0"/>
                                  </p:stCondLst>
                                  <p:childTnLst>
                                    <p:animMotion origin="layout" path="M -3.33333E-6 -1.85185E-6 L -0.09254 -1.85185E-6 L -0.07882 -0.03495 L -0.1526 -0.03495 " pathEditMode="relative" ptsTypes="AAAA">
                                      <p:cBhvr>
                                        <p:cTn id="9" dur="2000" fill="hold"/>
                                        <p:tgtEl>
                                          <p:spTgt spid="2"/>
                                        </p:tgtEl>
                                        <p:attrNameLst>
                                          <p:attrName>ppt_x</p:attrName>
                                          <p:attrName>ppt_y</p:attrName>
                                        </p:attrNameLst>
                                      </p:cBhvr>
                                    </p:animMotion>
                                  </p:childTnLst>
                                </p:cTn>
                              </p:par>
                            </p:childTnLst>
                          </p:cTn>
                        </p:par>
                        <p:par>
                          <p:cTn id="10" fill="hold" nodeType="afterGroup">
                            <p:stCondLst>
                              <p:cond delay="2000"/>
                            </p:stCondLst>
                            <p:childTnLst>
                              <p:par>
                                <p:cTn id="11" presetID="1" presetClass="exit" presetSubtype="0" fill="hold" nodeType="after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par>
                          <p:cTn id="13" fill="hold" nodeType="afterGroup">
                            <p:stCondLst>
                              <p:cond delay="200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path" presetSubtype="0" accel="50000" decel="50000" fill="hold" nodeType="afterEffect">
                                  <p:stCondLst>
                                    <p:cond delay="0"/>
                                  </p:stCondLst>
                                  <p:childTnLst>
                                    <p:animMotion origin="layout" path="M -5.55556E-7 -7.40741E-7 L 0.07119 -0.00162 L 0.0599 0.03171 L 0.15122 0.03009 " pathEditMode="relative" ptsTypes="AAAA">
                                      <p:cBhvr>
                                        <p:cTn id="18" dur="2000" fill="hold"/>
                                        <p:tgtEl>
                                          <p:spTgt spid="4"/>
                                        </p:tgtEl>
                                        <p:attrNameLst>
                                          <p:attrName>ppt_x</p:attrName>
                                          <p:attrName>ppt_y</p:attrName>
                                        </p:attrNameLst>
                                      </p:cBhvr>
                                    </p:animMotion>
                                  </p:childTnLst>
                                </p:cTn>
                              </p:par>
                            </p:childTnLst>
                          </p:cTn>
                        </p:par>
                        <p:par>
                          <p:cTn id="19" fill="hold" nodeType="afterGroup">
                            <p:stCondLst>
                              <p:cond delay="4000"/>
                            </p:stCondLst>
                            <p:childTnLst>
                              <p:par>
                                <p:cTn id="20" presetID="1" presetClass="exit" presetSubtype="0" fill="hold" nodeType="afterEffect">
                                  <p:stCondLst>
                                    <p:cond delay="0"/>
                                  </p:stCondLst>
                                  <p:childTnLst>
                                    <p:set>
                                      <p:cBhvr>
                                        <p:cTn id="21" dur="1" fill="hold">
                                          <p:stCondLst>
                                            <p:cond delay="0"/>
                                          </p:stCondLst>
                                        </p:cTn>
                                        <p:tgtEl>
                                          <p:spTgt spid="4"/>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par>
                          <p:cTn id="26" fill="hold" nodeType="afterGroup">
                            <p:stCondLst>
                              <p:cond delay="0"/>
                            </p:stCondLst>
                            <p:childTnLst>
                              <p:par>
                                <p:cTn id="27" presetID="0" presetClass="path" presetSubtype="0" accel="50000" decel="50000" fill="hold" nodeType="afterEffect">
                                  <p:stCondLst>
                                    <p:cond delay="0"/>
                                  </p:stCondLst>
                                  <p:childTnLst>
                                    <p:animMotion origin="layout" path="M -3.88889E-6 -1.85185E-6 L -0.08872 -1.85185E-6 L -0.14375 0.14167 L -0.21753 0.14167 " pathEditMode="relative" ptsTypes="AAAA">
                                      <p:cBhvr>
                                        <p:cTn id="28" dur="2000" fill="hold"/>
                                        <p:tgtEl>
                                          <p:spTgt spid="2"/>
                                        </p:tgtEl>
                                        <p:attrNameLst>
                                          <p:attrName>ppt_x</p:attrName>
                                          <p:attrName>ppt_y</p:attrName>
                                        </p:attrNameLst>
                                      </p:cBhvr>
                                    </p:animMotion>
                                  </p:childTnLst>
                                </p:cTn>
                              </p:par>
                            </p:childTnLst>
                          </p:cTn>
                        </p:par>
                        <p:par>
                          <p:cTn id="29" fill="hold" nodeType="afterGroup">
                            <p:stCondLst>
                              <p:cond delay="2000"/>
                            </p:stCondLst>
                            <p:childTnLst>
                              <p:par>
                                <p:cTn id="30" presetID="1" presetClass="exit" presetSubtype="0" fill="hold" nodeType="afterEffect">
                                  <p:stCondLst>
                                    <p:cond delay="0"/>
                                  </p:stCondLst>
                                  <p:childTnLst>
                                    <p:set>
                                      <p:cBhvr>
                                        <p:cTn id="31" dur="1" fill="hold">
                                          <p:stCondLst>
                                            <p:cond delay="0"/>
                                          </p:stCondLst>
                                        </p:cTn>
                                        <p:tgtEl>
                                          <p:spTgt spid="2"/>
                                        </p:tgtEl>
                                        <p:attrNameLst>
                                          <p:attrName>style.visibility</p:attrName>
                                        </p:attrNameLst>
                                      </p:cBhvr>
                                      <p:to>
                                        <p:strVal val="hidden"/>
                                      </p:to>
                                    </p:set>
                                  </p:childTnLst>
                                </p:cTn>
                              </p:par>
                            </p:childTnLst>
                          </p:cTn>
                        </p:par>
                        <p:par>
                          <p:cTn id="32" fill="hold" nodeType="afterGroup">
                            <p:stCondLst>
                              <p:cond delay="2000"/>
                            </p:stCondLst>
                            <p:childTnLst>
                              <p:par>
                                <p:cTn id="33" presetID="1"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par>
                          <p:cTn id="35" fill="hold" nodeType="afterGroup">
                            <p:stCondLst>
                              <p:cond delay="2000"/>
                            </p:stCondLst>
                            <p:childTnLst>
                              <p:par>
                                <p:cTn id="36" presetID="0" presetClass="path" presetSubtype="0" accel="50000" decel="50000" fill="hold" nodeType="afterEffect">
                                  <p:stCondLst>
                                    <p:cond delay="0"/>
                                  </p:stCondLst>
                                  <p:childTnLst>
                                    <p:animMotion origin="layout" path="M 1.66667E-6 6.2963E-6 L 0.07135 -0.00161 L 0.11754 -0.13171 L 0.21129 -0.13333 " pathEditMode="relative" ptsTypes="AAAA">
                                      <p:cBhvr>
                                        <p:cTn id="37" dur="2000" fill="hold"/>
                                        <p:tgtEl>
                                          <p:spTgt spid="3"/>
                                        </p:tgtEl>
                                        <p:attrNameLst>
                                          <p:attrName>ppt_x</p:attrName>
                                          <p:attrName>ppt_y</p:attrName>
                                        </p:attrNameLst>
                                      </p:cBhvr>
                                    </p:animMotion>
                                  </p:childTnLst>
                                </p:cTn>
                              </p:par>
                            </p:childTnLst>
                          </p:cTn>
                        </p:par>
                        <p:par>
                          <p:cTn id="38" fill="hold" nodeType="afterGroup">
                            <p:stCondLst>
                              <p:cond delay="4000"/>
                            </p:stCondLst>
                            <p:childTnLst>
                              <p:par>
                                <p:cTn id="39" presetID="1" presetClass="exit" presetSubtype="0" fill="hold" nodeType="afterEffect">
                                  <p:stCondLst>
                                    <p:cond delay="0"/>
                                  </p:stCondLst>
                                  <p:childTnLst>
                                    <p:set>
                                      <p:cBhvr>
                                        <p:cTn id="4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b="1" dirty="0" smtClean="0"/>
              <a:t>“Taking Turns” MAC protocols</a:t>
            </a:r>
          </a:p>
        </p:txBody>
      </p:sp>
      <p:sp>
        <p:nvSpPr>
          <p:cNvPr id="94211" name="Rectangle 4"/>
          <p:cNvSpPr>
            <a:spLocks noChangeArrowheads="1"/>
          </p:cNvSpPr>
          <p:nvPr/>
        </p:nvSpPr>
        <p:spPr bwMode="auto">
          <a:xfrm>
            <a:off x="600075" y="1376363"/>
            <a:ext cx="375443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0099"/>
              </a:buClr>
              <a:buSzPct val="75000"/>
              <a:buFont typeface="Wingdings" pitchFamily="2" charset="2"/>
              <a:buNone/>
            </a:pPr>
            <a:r>
              <a:rPr lang="en-US">
                <a:solidFill>
                  <a:srgbClr val="FF0000"/>
                </a:solidFill>
              </a:rPr>
              <a:t>Token passing:</a:t>
            </a:r>
            <a:endParaRPr lang="en-US" sz="2800" b="1"/>
          </a:p>
          <a:p>
            <a:pPr marL="342900" indent="-342900">
              <a:spcBef>
                <a:spcPct val="20000"/>
              </a:spcBef>
              <a:buClr>
                <a:srgbClr val="000099"/>
              </a:buClr>
              <a:buSzPct val="75000"/>
              <a:buFont typeface="Wingdings" pitchFamily="2" charset="2"/>
              <a:buChar char="v"/>
            </a:pPr>
            <a:r>
              <a:rPr lang="en-US"/>
              <a:t>control </a:t>
            </a:r>
            <a:r>
              <a:rPr lang="en-US" b="1"/>
              <a:t>token </a:t>
            </a:r>
            <a:r>
              <a:rPr lang="en-US"/>
              <a:t>passed from one node to next sequentially.</a:t>
            </a:r>
          </a:p>
          <a:p>
            <a:pPr marL="342900" indent="-342900">
              <a:spcBef>
                <a:spcPct val="20000"/>
              </a:spcBef>
              <a:buClr>
                <a:srgbClr val="000099"/>
              </a:buClr>
              <a:buSzPct val="75000"/>
              <a:buFont typeface="Wingdings" pitchFamily="2" charset="2"/>
              <a:buChar char="v"/>
            </a:pPr>
            <a:r>
              <a:rPr lang="en-US"/>
              <a:t>token message</a:t>
            </a:r>
          </a:p>
          <a:p>
            <a:pPr marL="342900" indent="-342900">
              <a:spcBef>
                <a:spcPct val="20000"/>
              </a:spcBef>
              <a:buClr>
                <a:srgbClr val="000099"/>
              </a:buClr>
              <a:buSzPct val="75000"/>
              <a:buFont typeface="Wingdings" pitchFamily="2" charset="2"/>
              <a:buChar char="v"/>
            </a:pPr>
            <a:r>
              <a:rPr lang="en-US"/>
              <a:t>concerns:</a:t>
            </a:r>
          </a:p>
          <a:p>
            <a:pPr marL="742950" lvl="1" indent="-285750">
              <a:spcBef>
                <a:spcPct val="20000"/>
              </a:spcBef>
              <a:buClr>
                <a:srgbClr val="000099"/>
              </a:buClr>
              <a:buFont typeface="Wingdings" pitchFamily="2" charset="2"/>
              <a:buChar char="§"/>
            </a:pPr>
            <a:r>
              <a:rPr lang="en-US" sz="2000"/>
              <a:t>token overhead </a:t>
            </a:r>
          </a:p>
          <a:p>
            <a:pPr marL="742950" lvl="1" indent="-285750">
              <a:spcBef>
                <a:spcPct val="20000"/>
              </a:spcBef>
              <a:buClr>
                <a:srgbClr val="000099"/>
              </a:buClr>
              <a:buFont typeface="Wingdings" pitchFamily="2" charset="2"/>
              <a:buChar char="§"/>
            </a:pPr>
            <a:r>
              <a:rPr lang="en-US" sz="2000"/>
              <a:t>latency</a:t>
            </a:r>
          </a:p>
          <a:p>
            <a:pPr marL="742950" lvl="1" indent="-285750">
              <a:spcBef>
                <a:spcPct val="20000"/>
              </a:spcBef>
              <a:buClr>
                <a:srgbClr val="000099"/>
              </a:buClr>
              <a:buFont typeface="Wingdings" pitchFamily="2" charset="2"/>
              <a:buChar char="§"/>
            </a:pPr>
            <a:r>
              <a:rPr lang="en-US" sz="2000"/>
              <a:t>single point of failure (token)</a:t>
            </a:r>
          </a:p>
          <a:p>
            <a:pPr marL="342900" indent="-342900">
              <a:spcBef>
                <a:spcPct val="20000"/>
              </a:spcBef>
              <a:buClr>
                <a:srgbClr val="000099"/>
              </a:buClr>
              <a:buSzPct val="75000"/>
              <a:buFont typeface="Wingdings" pitchFamily="2" charset="2"/>
              <a:buNone/>
            </a:pPr>
            <a:r>
              <a:rPr lang="en-US" sz="2800"/>
              <a:t> </a:t>
            </a:r>
          </a:p>
        </p:txBody>
      </p:sp>
      <p:graphicFrame>
        <p:nvGraphicFramePr>
          <p:cNvPr id="94212" name="Object 158"/>
          <p:cNvGraphicFramePr>
            <a:graphicFrameLocks noChangeAspect="1"/>
          </p:cNvGraphicFramePr>
          <p:nvPr/>
        </p:nvGraphicFramePr>
        <p:xfrm>
          <a:off x="6057900" y="2106613"/>
          <a:ext cx="522288" cy="434975"/>
        </p:xfrm>
        <a:graphic>
          <a:graphicData uri="http://schemas.openxmlformats.org/presentationml/2006/ole">
            <mc:AlternateContent xmlns:mc="http://schemas.openxmlformats.org/markup-compatibility/2006">
              <mc:Choice xmlns:v="urn:schemas-microsoft-com:vml" Requires="v">
                <p:oleObj spid="_x0000_s94497" name="Clip" r:id="rId4" imgW="1307263" imgH="1084139" progId="">
                  <p:embed/>
                </p:oleObj>
              </mc:Choice>
              <mc:Fallback>
                <p:oleObj name="Clip" r:id="rId4" imgW="1307263" imgH="1084139" progId="">
                  <p:embed/>
                  <p:pic>
                    <p:nvPicPr>
                      <p:cNvPr id="0" name="Object 1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7900" y="2106613"/>
                        <a:ext cx="522288"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3" name="Oval 8"/>
          <p:cNvSpPr>
            <a:spLocks noChangeArrowheads="1"/>
          </p:cNvSpPr>
          <p:nvPr/>
        </p:nvSpPr>
        <p:spPr bwMode="auto">
          <a:xfrm>
            <a:off x="5360988" y="2617788"/>
            <a:ext cx="2046287" cy="27781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graphicFrame>
        <p:nvGraphicFramePr>
          <p:cNvPr id="94214" name="Object 159"/>
          <p:cNvGraphicFramePr>
            <a:graphicFrameLocks noChangeAspect="1"/>
          </p:cNvGraphicFramePr>
          <p:nvPr/>
        </p:nvGraphicFramePr>
        <p:xfrm>
          <a:off x="6175375" y="5527675"/>
          <a:ext cx="522288" cy="434975"/>
        </p:xfrm>
        <a:graphic>
          <a:graphicData uri="http://schemas.openxmlformats.org/presentationml/2006/ole">
            <mc:AlternateContent xmlns:mc="http://schemas.openxmlformats.org/markup-compatibility/2006">
              <mc:Choice xmlns:v="urn:schemas-microsoft-com:vml" Requires="v">
                <p:oleObj spid="_x0000_s94498" name="Clip" r:id="rId6" imgW="1307263" imgH="1084139" progId="">
                  <p:embed/>
                </p:oleObj>
              </mc:Choice>
              <mc:Fallback>
                <p:oleObj name="Clip" r:id="rId6" imgW="1307263" imgH="1084139" progId="">
                  <p:embed/>
                  <p:pic>
                    <p:nvPicPr>
                      <p:cNvPr id="0" name="Object 1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5375" y="5527675"/>
                        <a:ext cx="522288"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5" name="Object 160"/>
          <p:cNvGraphicFramePr>
            <a:graphicFrameLocks noChangeAspect="1"/>
          </p:cNvGraphicFramePr>
          <p:nvPr/>
        </p:nvGraphicFramePr>
        <p:xfrm>
          <a:off x="4714875" y="3724275"/>
          <a:ext cx="522288" cy="434975"/>
        </p:xfrm>
        <a:graphic>
          <a:graphicData uri="http://schemas.openxmlformats.org/presentationml/2006/ole">
            <mc:AlternateContent xmlns:mc="http://schemas.openxmlformats.org/markup-compatibility/2006">
              <mc:Choice xmlns:v="urn:schemas-microsoft-com:vml" Requires="v">
                <p:oleObj spid="_x0000_s94499" name="Clip" r:id="rId7" imgW="1307263" imgH="1084139" progId="">
                  <p:embed/>
                </p:oleObj>
              </mc:Choice>
              <mc:Fallback>
                <p:oleObj name="Clip" r:id="rId7" imgW="1307263" imgH="1084139" progId="">
                  <p:embed/>
                  <p:pic>
                    <p:nvPicPr>
                      <p:cNvPr id="0" name="Object 1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75" y="3724275"/>
                        <a:ext cx="522288"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6" name="Object 161"/>
          <p:cNvGraphicFramePr>
            <a:graphicFrameLocks noChangeAspect="1"/>
          </p:cNvGraphicFramePr>
          <p:nvPr/>
        </p:nvGraphicFramePr>
        <p:xfrm>
          <a:off x="7551738" y="3681413"/>
          <a:ext cx="522287" cy="434975"/>
        </p:xfrm>
        <a:graphic>
          <a:graphicData uri="http://schemas.openxmlformats.org/presentationml/2006/ole">
            <mc:AlternateContent xmlns:mc="http://schemas.openxmlformats.org/markup-compatibility/2006">
              <mc:Choice xmlns:v="urn:schemas-microsoft-com:vml" Requires="v">
                <p:oleObj spid="_x0000_s94500" name="Clip" r:id="rId8" imgW="1307263" imgH="1084139" progId="">
                  <p:embed/>
                </p:oleObj>
              </mc:Choice>
              <mc:Fallback>
                <p:oleObj name="Clip" r:id="rId8" imgW="1307263" imgH="1084139" progId="">
                  <p:embed/>
                  <p:pic>
                    <p:nvPicPr>
                      <p:cNvPr id="0" name="Object 1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1738" y="3681413"/>
                        <a:ext cx="522287"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2780" name="Rectangle 12"/>
          <p:cNvSpPr>
            <a:spLocks noChangeArrowheads="1"/>
          </p:cNvSpPr>
          <p:nvPr/>
        </p:nvSpPr>
        <p:spPr bwMode="auto">
          <a:xfrm>
            <a:off x="6205538" y="1725613"/>
            <a:ext cx="274637" cy="320675"/>
          </a:xfrm>
          <a:prstGeom prst="rect">
            <a:avLst/>
          </a:prstGeom>
          <a:solidFill>
            <a:srgbClr val="00CC00"/>
          </a:solidFill>
          <a:ln w="9525">
            <a:solidFill>
              <a:schemeClr val="tx1"/>
            </a:solidFill>
            <a:miter lim="800000"/>
            <a:headEnd/>
            <a:tailEnd/>
          </a:ln>
        </p:spPr>
        <p:txBody>
          <a:bodyPr wrap="none" anchor="ctr"/>
          <a:lstStyle/>
          <a:p>
            <a:pPr algn="ctr"/>
            <a:r>
              <a:rPr lang="en-US">
                <a:solidFill>
                  <a:schemeClr val="bg1"/>
                </a:solidFill>
              </a:rPr>
              <a:t>T</a:t>
            </a:r>
          </a:p>
        </p:txBody>
      </p:sp>
      <p:sp>
        <p:nvSpPr>
          <p:cNvPr id="672783" name="Rectangle 15"/>
          <p:cNvSpPr>
            <a:spLocks noChangeArrowheads="1"/>
          </p:cNvSpPr>
          <p:nvPr/>
        </p:nvSpPr>
        <p:spPr bwMode="auto">
          <a:xfrm>
            <a:off x="5949950" y="6008688"/>
            <a:ext cx="811213" cy="320675"/>
          </a:xfrm>
          <a:prstGeom prst="rect">
            <a:avLst/>
          </a:prstGeom>
          <a:solidFill>
            <a:schemeClr val="accent2"/>
          </a:solidFill>
          <a:ln w="9525">
            <a:solidFill>
              <a:schemeClr val="tx1"/>
            </a:solidFill>
            <a:miter lim="800000"/>
            <a:headEnd/>
            <a:tailEnd/>
          </a:ln>
        </p:spPr>
        <p:txBody>
          <a:bodyPr wrap="none" anchor="ctr"/>
          <a:lstStyle/>
          <a:p>
            <a:pPr algn="ctr"/>
            <a:r>
              <a:rPr lang="en-US">
                <a:solidFill>
                  <a:schemeClr val="bg1"/>
                </a:solidFill>
              </a:rPr>
              <a:t>data</a:t>
            </a:r>
          </a:p>
        </p:txBody>
      </p:sp>
      <p:sp>
        <p:nvSpPr>
          <p:cNvPr id="672784" name="Text Box 16"/>
          <p:cNvSpPr txBox="1">
            <a:spLocks noChangeArrowheads="1"/>
          </p:cNvSpPr>
          <p:nvPr/>
        </p:nvSpPr>
        <p:spPr bwMode="auto">
          <a:xfrm>
            <a:off x="4341813" y="2895600"/>
            <a:ext cx="10556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t>(nothing</a:t>
            </a:r>
          </a:p>
          <a:p>
            <a:pPr algn="ctr" eaLnBrk="1" hangingPunct="1"/>
            <a:r>
              <a:rPr lang="en-US"/>
              <a:t>to send)</a:t>
            </a:r>
          </a:p>
        </p:txBody>
      </p:sp>
      <p:sp>
        <p:nvSpPr>
          <p:cNvPr id="672785" name="Rectangle 17"/>
          <p:cNvSpPr>
            <a:spLocks noChangeArrowheads="1"/>
          </p:cNvSpPr>
          <p:nvPr/>
        </p:nvSpPr>
        <p:spPr bwMode="auto">
          <a:xfrm>
            <a:off x="4838700" y="3743325"/>
            <a:ext cx="274638" cy="320675"/>
          </a:xfrm>
          <a:prstGeom prst="rect">
            <a:avLst/>
          </a:prstGeom>
          <a:solidFill>
            <a:srgbClr val="00CC00"/>
          </a:solidFill>
          <a:ln w="9525">
            <a:solidFill>
              <a:schemeClr val="tx1"/>
            </a:solidFill>
            <a:miter lim="800000"/>
            <a:headEnd/>
            <a:tailEnd/>
          </a:ln>
        </p:spPr>
        <p:txBody>
          <a:bodyPr wrap="none" anchor="ctr"/>
          <a:lstStyle/>
          <a:p>
            <a:pPr algn="ctr"/>
            <a:r>
              <a:rPr lang="en-US">
                <a:solidFill>
                  <a:schemeClr val="bg1"/>
                </a:solidFill>
              </a:rPr>
              <a: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0105 0.03657 C 0.00694 0.06435 0.00121 0.09282 0.00139 0.10509 C 0.00156 0.11736 0.00659 0.10694 0.00017 0.10995 C -0.00625 0.11296 -0.02361 0.11273 -0.03733 0.12338 C -0.05105 0.13403 -0.06945 0.14444 -0.0823 0.17338 C -0.09514 0.20231 -0.1033 0.27847 -0.11476 0.29676 C -0.12622 0.31505 -0.14341 0.28611 -0.15105 0.28333 " pathEditMode="relative" rAng="0" ptsTypes="aaaaaaa">
                                      <p:cBhvr>
                                        <p:cTn id="6" dur="2000" fill="hold"/>
                                        <p:tgtEl>
                                          <p:spTgt spid="672780"/>
                                        </p:tgtEl>
                                        <p:attrNameLst>
                                          <p:attrName>ppt_x</p:attrName>
                                          <p:attrName>ppt_y</p:attrName>
                                        </p:attrNameLst>
                                      </p:cBhvr>
                                      <p:rCtr x="-710100" y="1391200"/>
                                    </p:animMotion>
                                  </p:childTnLst>
                                </p:cTn>
                              </p:par>
                            </p:childTnLst>
                          </p:cTn>
                        </p:par>
                        <p:par>
                          <p:cTn id="7" fill="hold" nodeType="afterGroup">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672784"/>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xit" presetSubtype="0" fill="hold" grpId="1" nodeType="afterEffect">
                                  <p:stCondLst>
                                    <p:cond delay="0"/>
                                  </p:stCondLst>
                                  <p:childTnLst>
                                    <p:set>
                                      <p:cBhvr>
                                        <p:cTn id="12" dur="1" fill="hold">
                                          <p:stCondLst>
                                            <p:cond delay="0"/>
                                          </p:stCondLst>
                                        </p:cTn>
                                        <p:tgtEl>
                                          <p:spTgt spid="67278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2785"/>
                                        </p:tgtEl>
                                        <p:attrNameLst>
                                          <p:attrName>style.visibility</p:attrName>
                                        </p:attrNameLst>
                                      </p:cBhvr>
                                      <p:to>
                                        <p:strVal val="visible"/>
                                      </p:to>
                                    </p:set>
                                  </p:childTnLst>
                                </p:cTn>
                              </p:par>
                            </p:childTnLst>
                          </p:cTn>
                        </p:par>
                        <p:par>
                          <p:cTn id="17" fill="hold" nodeType="afterGroup">
                            <p:stCondLst>
                              <p:cond delay="0"/>
                            </p:stCondLst>
                            <p:childTnLst>
                              <p:par>
                                <p:cTn id="18" presetID="0" presetClass="path" presetSubtype="0" accel="50000" decel="50000" fill="hold" grpId="1" nodeType="afterEffect">
                                  <p:stCondLst>
                                    <p:cond delay="0"/>
                                  </p:stCondLst>
                                  <p:childTnLst>
                                    <p:animMotion origin="layout" path="M 0.0 0.0 C 0.01354 -0.0044 0.02708 -0.0088 0.03506 0.00671 C 0.04305 0.02222 0.04236 0.06875 0.04756 0.09328 C 0.05277 0.11782 0.05538 0.13402 0.06631 0.15347 C 0.07725 0.17291 0.09982 0.19861 0.11371 0.20995 C 0.1276 0.22129 0.1434 0.20926 0.15 0.22176 C 0.15659 0.23426 0.1552 0.25949 0.15381 0.28495 " pathEditMode="relative" ptsTypes="aaaaaaA">
                                      <p:cBhvr>
                                        <p:cTn id="19" dur="2000" fill="hold"/>
                                        <p:tgtEl>
                                          <p:spTgt spid="672785"/>
                                        </p:tgtEl>
                                        <p:attrNameLst>
                                          <p:attrName>ppt_x</p:attrName>
                                          <p:attrName>ppt_y</p:attrName>
                                        </p:attrNameLst>
                                      </p:cBhvr>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grpId="0" nodeType="clickEffect">
                                  <p:stCondLst>
                                    <p:cond delay="0"/>
                                  </p:stCondLst>
                                  <p:childTnLst>
                                    <p:animMotion origin="layout" path="M 0.01875 -0.02431 C 0.01319 -0.0581 0.00763 -0.09167 0.01371 -0.10926 C 0.01979 -0.12685 0.04114 -0.11273 0.05503 -0.1294 C 0.06892 -0.14607 0.0875 -0.1794 0.09756 -0.20926 C 0.10763 -0.23912 0.11371 -0.27824 0.1151 -0.30926 C 0.11649 -0.34028 0.11371 -0.36783 0.10625 -0.39607 C 0.09878 -0.42431 0.08454 -0.45949 0.06996 -0.4794 C 0.05538 -0.49931 0.03142 -0.50996 0.01875 -0.51598 C 0.00607 -0.52199 0.0052 -0.51875 -0.00625 -0.51598 C -0.01771 -0.5132 -0.03698 -0.51135 -0.05 -0.49931 C -0.06303 -0.48727 -0.07605 -0.46343 -0.0849 -0.44422 C -0.09375 -0.425 -0.10018 -0.4044 -0.10365 -0.38426 C -0.10712 -0.36412 -0.10556 -0.34375 -0.10625 -0.32269 C -0.10695 -0.30162 -0.11025 -0.27801 -0.10747 -0.25764 C -0.10469 -0.23727 -0.09705 -0.21852 -0.08994 -0.20093 C -0.08282 -0.18334 -0.07553 -0.1669 -0.06494 -0.15255 C -0.05434 -0.1382 -0.03768 -0.12107 -0.02622 -0.11435 C -0.01476 -0.10764 -0.00174 -0.11806 0.00381 -0.11273 C 0.00937 -0.10741 0.00677 -0.09931 0.00746 -0.08264 C 0.00816 -0.06598 0.00781 -0.03935 0.00746 -0.01273 " pathEditMode="relative" rAng="0" ptsTypes="aaaaaaaaaaaaaaaaaaaA">
                                      <p:cBhvr>
                                        <p:cTn id="23" dur="2000" fill="hold"/>
                                        <p:tgtEl>
                                          <p:spTgt spid="672783"/>
                                        </p:tgtEl>
                                        <p:attrNameLst>
                                          <p:attrName>ppt_x</p:attrName>
                                          <p:attrName>ppt_y</p:attrName>
                                        </p:attrNameLst>
                                      </p:cBhvr>
                                      <p:rCtr x="-156300" y="-2430600"/>
                                    </p:animMotion>
                                  </p:childTnLst>
                                </p:cTn>
                              </p:par>
                            </p:childTnLst>
                          </p:cTn>
                        </p:par>
                        <p:par>
                          <p:cTn id="24" fill="hold" nodeType="afterGroup">
                            <p:stCondLst>
                              <p:cond delay="2000"/>
                            </p:stCondLst>
                            <p:childTnLst>
                              <p:par>
                                <p:cTn id="25" presetID="1" presetClass="exit" presetSubtype="0" fill="hold" grpId="1" nodeType="afterEffect">
                                  <p:stCondLst>
                                    <p:cond delay="0"/>
                                  </p:stCondLst>
                                  <p:childTnLst>
                                    <p:set>
                                      <p:cBhvr>
                                        <p:cTn id="26" dur="1" fill="hold">
                                          <p:stCondLst>
                                            <p:cond delay="0"/>
                                          </p:stCondLst>
                                        </p:cTn>
                                        <p:tgtEl>
                                          <p:spTgt spid="6727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80" grpId="0" animBg="1"/>
      <p:bldP spid="672780" grpId="1" animBg="1"/>
      <p:bldP spid="672783" grpId="0" animBg="1"/>
      <p:bldP spid="672783" grpId="1" animBg="1"/>
      <p:bldP spid="672784" grpId="0"/>
      <p:bldP spid="672785" grpId="0" animBg="1"/>
      <p:bldP spid="672785" grpId="1"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Slide Number Placeholder 1"/>
          <p:cNvSpPr>
            <a:spLocks noGrp="1"/>
          </p:cNvSpPr>
          <p:nvPr>
            <p:ph type="sldNum" sz="quarter" idx="12"/>
          </p:nvPr>
        </p:nvSpPr>
        <p:spPr>
          <a:xfrm>
            <a:off x="7010400" y="63103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sz="1400" dirty="0" smtClean="0">
                <a:latin typeface="Arial Narrow" pitchFamily="34" charset="0"/>
              </a:rPr>
              <a:t>1</a:t>
            </a:r>
            <a:fld id="{5FD3D7DA-0BB9-4695-B7E7-D170489D384A}" type="slidenum">
              <a:rPr lang="en-US" sz="1400" smtClean="0">
                <a:latin typeface="Arial Narrow" pitchFamily="34" charset="0"/>
              </a:rPr>
              <a:pPr algn="ctr" eaLnBrk="1" hangingPunct="1"/>
              <a:t>75</a:t>
            </a:fld>
            <a:endParaRPr lang="en-US" sz="1400" dirty="0" smtClean="0">
              <a:latin typeface="Arial Narrow" pitchFamily="34" charset="0"/>
            </a:endParaRPr>
          </a:p>
        </p:txBody>
      </p:sp>
      <p:sp>
        <p:nvSpPr>
          <p:cNvPr id="565251" name="Text Box 3"/>
          <p:cNvSpPr txBox="1">
            <a:spLocks noChangeArrowheads="1"/>
          </p:cNvSpPr>
          <p:nvPr/>
        </p:nvSpPr>
        <p:spPr bwMode="auto">
          <a:xfrm>
            <a:off x="2133600" y="509875"/>
            <a:ext cx="3493842" cy="584775"/>
          </a:xfrm>
          <a:prstGeom prst="rect">
            <a:avLst/>
          </a:prstGeom>
          <a:noFill/>
          <a:ln w="9525">
            <a:noFill/>
            <a:miter lim="800000"/>
            <a:headEnd/>
            <a:tailEnd/>
          </a:ln>
          <a:effectLst/>
        </p:spPr>
        <p:txBody>
          <a:bodyPr wrap="none">
            <a:spAutoFit/>
          </a:bodyPr>
          <a:lstStyle/>
          <a:p>
            <a:pPr>
              <a:defRPr/>
            </a:pPr>
            <a:r>
              <a:rPr lang="en-US" sz="3200" dirty="0" smtClean="0">
                <a:latin typeface="Times" pitchFamily="18" charset="0"/>
              </a:rPr>
              <a:t>   </a:t>
            </a:r>
            <a:r>
              <a:rPr lang="en-US" sz="3200" b="1" dirty="0">
                <a:latin typeface="Arial Narrow" pitchFamily="34" charset="0"/>
              </a:rPr>
              <a:t>RANDOM ACCESS</a:t>
            </a:r>
          </a:p>
        </p:txBody>
      </p:sp>
      <p:sp>
        <p:nvSpPr>
          <p:cNvPr id="95237"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sz="1800">
              <a:latin typeface="Arial Narrow" pitchFamily="34" charset="0"/>
            </a:endParaRPr>
          </a:p>
        </p:txBody>
      </p:sp>
      <p:sp>
        <p:nvSpPr>
          <p:cNvPr id="565253" name="Rectangle 5"/>
          <p:cNvSpPr>
            <a:spLocks noChangeArrowheads="1"/>
          </p:cNvSpPr>
          <p:nvPr/>
        </p:nvSpPr>
        <p:spPr bwMode="auto">
          <a:xfrm>
            <a:off x="350592" y="1121032"/>
            <a:ext cx="8229600" cy="1569660"/>
          </a:xfrm>
          <a:prstGeom prst="rect">
            <a:avLst/>
          </a:prstGeom>
          <a:noFill/>
          <a:ln w="9525">
            <a:noFill/>
            <a:miter lim="800000"/>
            <a:headEnd/>
            <a:tailEnd/>
          </a:ln>
          <a:effectLst/>
        </p:spPr>
        <p:txBody>
          <a:bodyPr anchor="ctr">
            <a:spAutoFit/>
          </a:bodyPr>
          <a:lstStyle/>
          <a:p>
            <a:pPr algn="just">
              <a:defRPr/>
            </a:pPr>
            <a:r>
              <a:rPr lang="en-US" dirty="0">
                <a:latin typeface="Arial Narrow" pitchFamily="34" charset="0"/>
              </a:rPr>
              <a:t>In </a:t>
            </a:r>
            <a:r>
              <a:rPr lang="en-US" dirty="0">
                <a:solidFill>
                  <a:srgbClr val="FF0000"/>
                </a:solidFill>
                <a:latin typeface="Arial Narrow" pitchFamily="34" charset="0"/>
              </a:rPr>
              <a:t>random access </a:t>
            </a:r>
            <a:r>
              <a:rPr lang="en-US" dirty="0">
                <a:latin typeface="Arial Narrow" pitchFamily="34" charset="0"/>
              </a:rPr>
              <a:t>or </a:t>
            </a:r>
            <a:r>
              <a:rPr lang="en-US" dirty="0">
                <a:solidFill>
                  <a:srgbClr val="FF0000"/>
                </a:solidFill>
                <a:latin typeface="Arial Narrow" pitchFamily="34" charset="0"/>
              </a:rPr>
              <a:t>contention</a:t>
            </a:r>
            <a:r>
              <a:rPr lang="en-US" dirty="0">
                <a:latin typeface="Arial Narrow" pitchFamily="34" charset="0"/>
              </a:rPr>
              <a:t> methods, no station is superior to another station and none is assigned the control over another. </a:t>
            </a:r>
            <a:r>
              <a:rPr lang="en-US" dirty="0" smtClean="0">
                <a:latin typeface="Arial Narrow" pitchFamily="34" charset="0"/>
              </a:rPr>
              <a:t>At </a:t>
            </a:r>
            <a:r>
              <a:rPr lang="en-US" dirty="0">
                <a:latin typeface="Arial Narrow" pitchFamily="34" charset="0"/>
              </a:rPr>
              <a:t>each instance, a station that has data to send uses a procedure defined by the protocol to make a decision on whether or not to send. </a:t>
            </a:r>
          </a:p>
        </p:txBody>
      </p:sp>
      <p:grpSp>
        <p:nvGrpSpPr>
          <p:cNvPr id="2" name="Group 1"/>
          <p:cNvGrpSpPr/>
          <p:nvPr/>
        </p:nvGrpSpPr>
        <p:grpSpPr>
          <a:xfrm>
            <a:off x="457200" y="2915838"/>
            <a:ext cx="7970592" cy="2046687"/>
            <a:chOff x="457200" y="2915838"/>
            <a:chExt cx="7970592" cy="2046687"/>
          </a:xfrm>
        </p:grpSpPr>
        <p:sp>
          <p:nvSpPr>
            <p:cNvPr id="95239" name="Rectangle 29"/>
            <p:cNvSpPr>
              <a:spLocks noChangeArrowheads="1"/>
            </p:cNvSpPr>
            <p:nvPr/>
          </p:nvSpPr>
          <p:spPr bwMode="auto">
            <a:xfrm>
              <a:off x="502992" y="3392865"/>
              <a:ext cx="7924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chemeClr val="tx1"/>
                </a:buClr>
                <a:buSzPct val="117000"/>
                <a:buFont typeface="Wingdings" pitchFamily="2" charset="2"/>
                <a:buNone/>
              </a:pPr>
              <a:r>
                <a:rPr lang="en-US" dirty="0">
                  <a:solidFill>
                    <a:srgbClr val="0033CC"/>
                  </a:solidFill>
                  <a:latin typeface="Arial Narrow" pitchFamily="34" charset="0"/>
                </a:rPr>
                <a:t>ALOHA</a:t>
              </a:r>
              <a:r>
                <a:rPr lang="fr-FR" dirty="0">
                  <a:solidFill>
                    <a:srgbClr val="0033CC"/>
                  </a:solidFill>
                  <a:latin typeface="Arial Narrow" pitchFamily="34" charset="0"/>
                </a:rPr>
                <a:t/>
              </a:r>
              <a:br>
                <a:rPr lang="fr-FR" dirty="0">
                  <a:solidFill>
                    <a:srgbClr val="0033CC"/>
                  </a:solidFill>
                  <a:latin typeface="Arial Narrow" pitchFamily="34" charset="0"/>
                </a:rPr>
              </a:br>
              <a:r>
                <a:rPr lang="en-US" dirty="0">
                  <a:solidFill>
                    <a:srgbClr val="0033CC"/>
                  </a:solidFill>
                  <a:latin typeface="Arial Narrow" pitchFamily="34" charset="0"/>
                </a:rPr>
                <a:t>Carrier Sense Multiple Access</a:t>
              </a:r>
            </a:p>
            <a:p>
              <a:pPr>
                <a:buClr>
                  <a:schemeClr val="tx1"/>
                </a:buClr>
                <a:buSzPct val="117000"/>
                <a:buFont typeface="Wingdings" pitchFamily="2" charset="2"/>
                <a:buNone/>
              </a:pPr>
              <a:r>
                <a:rPr lang="en-US" dirty="0">
                  <a:solidFill>
                    <a:srgbClr val="0033CC"/>
                  </a:solidFill>
                  <a:latin typeface="Arial Narrow" pitchFamily="34" charset="0"/>
                </a:rPr>
                <a:t>Carrier Sense Multiple Access with Collision Detection</a:t>
              </a:r>
            </a:p>
            <a:p>
              <a:pPr>
                <a:buClr>
                  <a:schemeClr val="tx1"/>
                </a:buClr>
                <a:buSzPct val="117000"/>
                <a:buFont typeface="Wingdings" pitchFamily="2" charset="2"/>
                <a:buNone/>
              </a:pPr>
              <a:r>
                <a:rPr lang="en-US" dirty="0">
                  <a:solidFill>
                    <a:srgbClr val="0033CC"/>
                  </a:solidFill>
                  <a:latin typeface="Arial Narrow" pitchFamily="34" charset="0"/>
                </a:rPr>
                <a:t>Carrier Sense Multiple Access with Collision Avoidance</a:t>
              </a:r>
            </a:p>
          </p:txBody>
        </p:sp>
        <p:sp>
          <p:nvSpPr>
            <p:cNvPr id="565278" name="Text Box 30"/>
            <p:cNvSpPr txBox="1">
              <a:spLocks noChangeArrowheads="1"/>
            </p:cNvSpPr>
            <p:nvPr/>
          </p:nvSpPr>
          <p:spPr bwMode="auto">
            <a:xfrm>
              <a:off x="457200" y="2915838"/>
              <a:ext cx="1134414" cy="461665"/>
            </a:xfrm>
            <a:prstGeom prst="rect">
              <a:avLst/>
            </a:prstGeom>
            <a:noFill/>
            <a:ln w="76200" algn="ctr">
              <a:noFill/>
              <a:miter lim="800000"/>
              <a:headEnd/>
              <a:tailEnd/>
            </a:ln>
            <a:effectLst/>
          </p:spPr>
          <p:txBody>
            <a:bodyPr wrap="none">
              <a:spAutoFit/>
            </a:bodyPr>
            <a:lstStyle/>
            <a:p>
              <a:pPr algn="ctr">
                <a:defRPr/>
              </a:pPr>
              <a:r>
                <a:rPr lang="en-US" b="1" dirty="0">
                  <a:solidFill>
                    <a:srgbClr val="FF0000"/>
                  </a:solidFill>
                  <a:latin typeface="Arial Narrow" pitchFamily="34" charset="0"/>
                </a:rPr>
                <a:t>Topics :</a:t>
              </a:r>
            </a:p>
          </p:txBody>
        </p:sp>
      </p:grpSp>
      <p:pic>
        <p:nvPicPr>
          <p:cNvPr id="2314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4962525"/>
            <a:ext cx="6124336"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mtClean="0"/>
              <a:t>Random Access Protocols</a:t>
            </a:r>
          </a:p>
        </p:txBody>
      </p:sp>
      <p:sp>
        <p:nvSpPr>
          <p:cNvPr id="99331" name="Rectangle 3"/>
          <p:cNvSpPr>
            <a:spLocks noGrp="1" noChangeArrowheads="1"/>
          </p:cNvSpPr>
          <p:nvPr>
            <p:ph idx="1"/>
          </p:nvPr>
        </p:nvSpPr>
        <p:spPr/>
        <p:txBody>
          <a:bodyPr/>
          <a:lstStyle/>
          <a:p>
            <a:r>
              <a:rPr lang="en-US" sz="2400" smtClean="0"/>
              <a:t>When node has packet to send</a:t>
            </a:r>
          </a:p>
          <a:p>
            <a:pPr lvl="1"/>
            <a:r>
              <a:rPr lang="en-US" sz="2000" smtClean="0"/>
              <a:t>transmit at full channel data rate R.</a:t>
            </a:r>
          </a:p>
          <a:p>
            <a:pPr lvl="1"/>
            <a:r>
              <a:rPr lang="en-US" sz="2000" smtClean="0"/>
              <a:t>no </a:t>
            </a:r>
            <a:r>
              <a:rPr lang="en-US" sz="2000" i="1" smtClean="0"/>
              <a:t>a priori</a:t>
            </a:r>
            <a:r>
              <a:rPr lang="en-US" sz="2000" smtClean="0"/>
              <a:t> coordination among nodes</a:t>
            </a:r>
          </a:p>
          <a:p>
            <a:r>
              <a:rPr lang="en-US" sz="2400" smtClean="0"/>
              <a:t>two or more transmitting nodes </a:t>
            </a:r>
            <a:r>
              <a:rPr lang="en-US" sz="2400" smtClean="0">
                <a:latin typeface="MS Mincho" pitchFamily="49" charset="-128"/>
                <a:ea typeface="MS Mincho" pitchFamily="49" charset="-128"/>
              </a:rPr>
              <a:t>➜</a:t>
            </a:r>
            <a:r>
              <a:rPr lang="en-US" sz="2400" smtClean="0"/>
              <a:t> “collision”,</a:t>
            </a:r>
          </a:p>
          <a:p>
            <a:r>
              <a:rPr lang="en-US" sz="2400" smtClean="0">
                <a:solidFill>
                  <a:srgbClr val="FF0000"/>
                </a:solidFill>
              </a:rPr>
              <a:t>random access MAC protocol</a:t>
            </a:r>
            <a:r>
              <a:rPr lang="en-US" sz="2400" smtClean="0"/>
              <a:t> specifies: </a:t>
            </a:r>
          </a:p>
          <a:p>
            <a:pPr lvl="1"/>
            <a:r>
              <a:rPr lang="en-US" sz="2000" smtClean="0"/>
              <a:t>how to detect collisions</a:t>
            </a:r>
          </a:p>
          <a:p>
            <a:pPr lvl="1"/>
            <a:r>
              <a:rPr lang="en-US" sz="2000" smtClean="0"/>
              <a:t>how to recover from collisions (e.g., via delayed retransmissions)</a:t>
            </a:r>
          </a:p>
          <a:p>
            <a:r>
              <a:rPr lang="en-US" sz="2400" smtClean="0"/>
              <a:t>Examples of random access MAC protocols:</a:t>
            </a:r>
          </a:p>
          <a:p>
            <a:pPr lvl="1"/>
            <a:r>
              <a:rPr lang="en-US" sz="2000" smtClean="0"/>
              <a:t>slotted ALOHA</a:t>
            </a:r>
          </a:p>
          <a:p>
            <a:pPr lvl="1"/>
            <a:r>
              <a:rPr lang="en-US" sz="2000" smtClean="0"/>
              <a:t>ALOHA</a:t>
            </a:r>
          </a:p>
          <a:p>
            <a:pPr lvl="1"/>
            <a:r>
              <a:rPr lang="en-US" sz="2000" smtClean="0"/>
              <a:t>CSMA, CSMA/CD, CSMA/CA</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669925" y="277485"/>
            <a:ext cx="7772400" cy="957262"/>
          </a:xfrm>
        </p:spPr>
        <p:txBody>
          <a:bodyPr/>
          <a:lstStyle/>
          <a:p>
            <a:pPr eaLnBrk="1" hangingPunct="1"/>
            <a:r>
              <a:rPr lang="en-US" b="1" dirty="0" smtClean="0"/>
              <a:t>Random Access Protocols: </a:t>
            </a:r>
            <a:r>
              <a:rPr lang="en-US" altLang="en-US" b="1" dirty="0" smtClean="0"/>
              <a:t>ALOHA</a:t>
            </a:r>
            <a:endParaRPr lang="en-US" b="1" dirty="0" smtClean="0"/>
          </a:p>
        </p:txBody>
      </p:sp>
      <p:sp>
        <p:nvSpPr>
          <p:cNvPr id="100355" name="Rectangle 3"/>
          <p:cNvSpPr>
            <a:spLocks noChangeArrowheads="1"/>
          </p:cNvSpPr>
          <p:nvPr/>
        </p:nvSpPr>
        <p:spPr bwMode="auto">
          <a:xfrm>
            <a:off x="669925" y="1058553"/>
            <a:ext cx="7848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buFont typeface="Wingdings" pitchFamily="2" charset="2"/>
              <a:buChar char="§"/>
            </a:pPr>
            <a:r>
              <a:rPr lang="en-US" dirty="0">
                <a:latin typeface="Arial Narrow" pitchFamily="34" charset="0"/>
              </a:rPr>
              <a:t>In the 1970s, </a:t>
            </a:r>
            <a:r>
              <a:rPr lang="en-US" dirty="0">
                <a:solidFill>
                  <a:srgbClr val="FF0000"/>
                </a:solidFill>
                <a:latin typeface="Arial Narrow" pitchFamily="34" charset="0"/>
              </a:rPr>
              <a:t>Norman Abramson </a:t>
            </a:r>
            <a:r>
              <a:rPr lang="en-US" dirty="0">
                <a:latin typeface="Arial Narrow" pitchFamily="34" charset="0"/>
              </a:rPr>
              <a:t>and his colleagues at the University of Hawaii devised a new and elegant method to solve the channel allocation problem. </a:t>
            </a:r>
            <a:endParaRPr lang="en-US" dirty="0" smtClean="0">
              <a:latin typeface="Arial Narrow" pitchFamily="34" charset="0"/>
            </a:endParaRPr>
          </a:p>
          <a:p>
            <a:pPr marL="342900" indent="-342900" algn="just">
              <a:buFont typeface="Wingdings" pitchFamily="2" charset="2"/>
              <a:buChar char="§"/>
            </a:pPr>
            <a:endParaRPr lang="en-US" dirty="0" smtClean="0">
              <a:latin typeface="Arial Narrow" pitchFamily="34" charset="0"/>
            </a:endParaRPr>
          </a:p>
          <a:p>
            <a:pPr marL="342900" indent="-342900" algn="just">
              <a:buFont typeface="Wingdings" pitchFamily="2" charset="2"/>
              <a:buChar char="§"/>
            </a:pPr>
            <a:r>
              <a:rPr lang="en-US" dirty="0" smtClean="0">
                <a:latin typeface="Arial Narrow" pitchFamily="34" charset="0"/>
              </a:rPr>
              <a:t>Systems </a:t>
            </a:r>
            <a:r>
              <a:rPr lang="en-US" dirty="0">
                <a:latin typeface="Arial Narrow" pitchFamily="34" charset="0"/>
              </a:rPr>
              <a:t>in which multiple users share a common channel in a way that can lead to conflicts are widely known as </a:t>
            </a:r>
            <a:r>
              <a:rPr lang="en-US" b="1" dirty="0">
                <a:solidFill>
                  <a:srgbClr val="FF0000"/>
                </a:solidFill>
                <a:latin typeface="Arial Narrow" pitchFamily="34" charset="0"/>
              </a:rPr>
              <a:t>contention systems</a:t>
            </a:r>
          </a:p>
        </p:txBody>
      </p:sp>
      <p:pic>
        <p:nvPicPr>
          <p:cNvPr id="10035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29426"/>
            <a:ext cx="6700345" cy="25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b="1" dirty="0" smtClean="0"/>
              <a:t>Pure ALOHA</a:t>
            </a:r>
          </a:p>
        </p:txBody>
      </p:sp>
      <p:sp>
        <p:nvSpPr>
          <p:cNvPr id="101379" name="Rectangle 2"/>
          <p:cNvSpPr>
            <a:spLocks noChangeArrowheads="1"/>
          </p:cNvSpPr>
          <p:nvPr/>
        </p:nvSpPr>
        <p:spPr bwMode="auto">
          <a:xfrm>
            <a:off x="838200" y="1905000"/>
            <a:ext cx="7696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buFont typeface="Wingdings" pitchFamily="2" charset="2"/>
              <a:buChar char="§"/>
            </a:pPr>
            <a:r>
              <a:rPr lang="en-US" dirty="0">
                <a:latin typeface="Arial Narrow" pitchFamily="34" charset="0"/>
              </a:rPr>
              <a:t>The idea is that each station sends a frame whenever it has a frame to send.  </a:t>
            </a:r>
          </a:p>
          <a:p>
            <a:pPr marL="342900" indent="-342900" algn="just">
              <a:buFont typeface="Wingdings" pitchFamily="2" charset="2"/>
              <a:buChar char="§"/>
            </a:pPr>
            <a:endParaRPr lang="en-US" dirty="0">
              <a:latin typeface="Arial Narrow" pitchFamily="34" charset="0"/>
            </a:endParaRPr>
          </a:p>
          <a:p>
            <a:pPr marL="342900" indent="-342900" algn="just">
              <a:buFont typeface="Wingdings" pitchFamily="2" charset="2"/>
              <a:buChar char="§"/>
            </a:pPr>
            <a:r>
              <a:rPr lang="en-US" dirty="0">
                <a:latin typeface="Arial Narrow" pitchFamily="34" charset="0"/>
              </a:rPr>
              <a:t>When a station sends a frame, it expects the receiver to send an acknowledgment. </a:t>
            </a:r>
          </a:p>
          <a:p>
            <a:pPr marL="342900" indent="-342900" algn="just">
              <a:buFont typeface="Wingdings" pitchFamily="2" charset="2"/>
              <a:buChar char="§"/>
            </a:pPr>
            <a:endParaRPr lang="en-US" dirty="0">
              <a:latin typeface="Arial Narrow" pitchFamily="34" charset="0"/>
            </a:endParaRPr>
          </a:p>
          <a:p>
            <a:pPr marL="342900" indent="-342900" algn="just">
              <a:buFont typeface="Wingdings" pitchFamily="2" charset="2"/>
              <a:buChar char="§"/>
            </a:pPr>
            <a:r>
              <a:rPr lang="en-US" dirty="0">
                <a:latin typeface="Arial Narrow" pitchFamily="34" charset="0"/>
              </a:rPr>
              <a:t>If the acknowledgment does not arrive after a time-out period, the station assumes that the frame (or the acknowledgment) has been destroyed and resends the frame.</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1"/>
          <p:cNvSpPr>
            <a:spLocks noGrp="1"/>
          </p:cNvSpPr>
          <p:nvPr>
            <p:ph type="sldNum" sz="quarter" idx="12"/>
          </p:nvPr>
        </p:nvSpPr>
        <p:spPr>
          <a:xfrm>
            <a:off x="7086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l" eaLnBrk="1" hangingPunct="1"/>
            <a:fld id="{2C8684F4-38B7-455D-8964-2788F3E93684}" type="slidenum">
              <a:rPr lang="en-US" sz="1400" smtClean="0"/>
              <a:pPr algn="l" eaLnBrk="1" hangingPunct="1"/>
              <a:t>79</a:t>
            </a:fld>
            <a:endParaRPr lang="en-US" sz="1400" dirty="0" smtClean="0"/>
          </a:p>
        </p:txBody>
      </p:sp>
      <p:sp>
        <p:nvSpPr>
          <p:cNvPr id="102405" name="Text Box 4"/>
          <p:cNvSpPr txBox="1">
            <a:spLocks noChangeArrowheads="1"/>
          </p:cNvSpPr>
          <p:nvPr/>
        </p:nvSpPr>
        <p:spPr bwMode="auto">
          <a:xfrm>
            <a:off x="1762125" y="381000"/>
            <a:ext cx="5195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it-IT" sz="2800" b="1" dirty="0">
                <a:solidFill>
                  <a:srgbClr val="000066"/>
                </a:solidFill>
                <a:latin typeface="Arial Narrow" pitchFamily="34" charset="0"/>
              </a:rPr>
              <a:t>Procedure for pure ALOHA protocol</a:t>
            </a:r>
            <a:endParaRPr lang="en-US" sz="2800" b="1" dirty="0">
              <a:solidFill>
                <a:srgbClr val="000066"/>
              </a:solidFill>
              <a:latin typeface="Arial Narrow" pitchFamily="34" charset="0"/>
            </a:endParaRPr>
          </a:p>
        </p:txBody>
      </p:sp>
      <p:pic>
        <p:nvPicPr>
          <p:cNvPr id="10240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38" y="1206500"/>
            <a:ext cx="6088062"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b="1" dirty="0" smtClean="0"/>
              <a:t>Link Layer Services</a:t>
            </a:r>
          </a:p>
        </p:txBody>
      </p:sp>
      <p:sp>
        <p:nvSpPr>
          <p:cNvPr id="41987" name="Rectangle 3"/>
          <p:cNvSpPr>
            <a:spLocks noGrp="1" noChangeArrowheads="1"/>
          </p:cNvSpPr>
          <p:nvPr>
            <p:ph idx="1"/>
          </p:nvPr>
        </p:nvSpPr>
        <p:spPr>
          <a:xfrm>
            <a:off x="484188" y="1419225"/>
            <a:ext cx="7772400" cy="4648200"/>
          </a:xfrm>
        </p:spPr>
        <p:txBody>
          <a:bodyPr/>
          <a:lstStyle/>
          <a:p>
            <a:r>
              <a:rPr lang="en-US" sz="2400" b="1" smtClean="0">
                <a:solidFill>
                  <a:srgbClr val="0000FF"/>
                </a:solidFill>
                <a:latin typeface="Arial "/>
              </a:rPr>
              <a:t>framing, link access:</a:t>
            </a:r>
            <a:r>
              <a:rPr lang="en-US" b="1" smtClean="0">
                <a:solidFill>
                  <a:srgbClr val="0000FF"/>
                </a:solidFill>
                <a:latin typeface="Arial "/>
              </a:rPr>
              <a:t> </a:t>
            </a:r>
          </a:p>
          <a:p>
            <a:pPr lvl="1"/>
            <a:r>
              <a:rPr lang="en-US" sz="2000" smtClean="0">
                <a:latin typeface="Arial "/>
              </a:rPr>
              <a:t>encapsulate datagram into frame, adding header, trailer</a:t>
            </a:r>
          </a:p>
          <a:p>
            <a:pPr lvl="1"/>
            <a:r>
              <a:rPr lang="en-US" sz="2000" smtClean="0">
                <a:latin typeface="Arial "/>
              </a:rPr>
              <a:t>channel access if shared medium</a:t>
            </a:r>
          </a:p>
          <a:p>
            <a:pPr lvl="1"/>
            <a:r>
              <a:rPr lang="en-US" sz="2000" smtClean="0">
                <a:latin typeface="Arial "/>
              </a:rPr>
              <a:t>“MAC” addresses used in frame headers to identify source, dest  </a:t>
            </a:r>
          </a:p>
          <a:p>
            <a:pPr lvl="2"/>
            <a:r>
              <a:rPr lang="en-US" smtClean="0">
                <a:latin typeface="Arial "/>
              </a:rPr>
              <a:t>different from IP address!</a:t>
            </a:r>
          </a:p>
          <a:p>
            <a:r>
              <a:rPr lang="en-US" sz="2400" b="1" smtClean="0">
                <a:solidFill>
                  <a:srgbClr val="0000FF"/>
                </a:solidFill>
                <a:latin typeface="Arial "/>
              </a:rPr>
              <a:t>reliable delivery between adjacent nodes</a:t>
            </a:r>
          </a:p>
          <a:p>
            <a:pPr lvl="1"/>
            <a:r>
              <a:rPr lang="en-US" sz="2000" smtClean="0">
                <a:latin typeface="Arial "/>
              </a:rPr>
              <a:t>we learned how to do this already (chapter 3)!</a:t>
            </a:r>
          </a:p>
          <a:p>
            <a:pPr lvl="1"/>
            <a:r>
              <a:rPr lang="en-US" sz="2000" smtClean="0">
                <a:latin typeface="Arial "/>
              </a:rPr>
              <a:t>seldom used on low bit-error link (fiber, some twisted pair)</a:t>
            </a:r>
          </a:p>
          <a:p>
            <a:pPr lvl="1"/>
            <a:r>
              <a:rPr lang="en-US" sz="2000" smtClean="0">
                <a:latin typeface="Arial "/>
              </a:rPr>
              <a:t>wireless links: high error rates</a:t>
            </a:r>
          </a:p>
          <a:p>
            <a:pPr lvl="2"/>
            <a:r>
              <a:rPr lang="en-US" smtClean="0">
                <a:latin typeface="Arial "/>
              </a:rPr>
              <a:t>Q: why both link-level and end-end reliability?</a:t>
            </a:r>
          </a:p>
        </p:txBody>
      </p:sp>
      <p:sp>
        <p:nvSpPr>
          <p:cNvPr id="2" name="Rectangle 1"/>
          <p:cNvSpPr/>
          <p:nvPr/>
        </p:nvSpPr>
        <p:spPr>
          <a:xfrm>
            <a:off x="4391954" y="1219200"/>
            <a:ext cx="4572000" cy="461665"/>
          </a:xfrm>
          <a:prstGeom prst="rect">
            <a:avLst/>
          </a:prstGeom>
        </p:spPr>
        <p:txBody>
          <a:bodyPr>
            <a:spAutoFit/>
          </a:bodyPr>
          <a:lstStyle/>
          <a:p>
            <a:r>
              <a:rPr lang="en-GB" dirty="0" smtClean="0"/>
              <a:t>11111101110101110111010101</a:t>
            </a:r>
            <a:endParaRPr lang="en-GB" dirty="0"/>
          </a:p>
        </p:txBody>
      </p:sp>
      <p:sp>
        <p:nvSpPr>
          <p:cNvPr id="5" name="Right Brace 4"/>
          <p:cNvSpPr/>
          <p:nvPr/>
        </p:nvSpPr>
        <p:spPr bwMode="auto">
          <a:xfrm rot="5400000">
            <a:off x="7872877" y="980313"/>
            <a:ext cx="381000" cy="149635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b="1" dirty="0" smtClean="0"/>
              <a:t>Pure ALOHA</a:t>
            </a:r>
          </a:p>
        </p:txBody>
      </p:sp>
      <p:sp>
        <p:nvSpPr>
          <p:cNvPr id="103427" name="Rectangle 3"/>
          <p:cNvSpPr>
            <a:spLocks noGrp="1" noChangeArrowheads="1"/>
          </p:cNvSpPr>
          <p:nvPr>
            <p:ph type="body" idx="4294967295"/>
          </p:nvPr>
        </p:nvSpPr>
        <p:spPr>
          <a:xfrm>
            <a:off x="0" y="5715000"/>
            <a:ext cx="9144000" cy="838200"/>
          </a:xfrm>
        </p:spPr>
        <p:txBody>
          <a:bodyPr/>
          <a:lstStyle/>
          <a:p>
            <a:pPr algn="ctr" eaLnBrk="1" hangingPunct="1">
              <a:buFontTx/>
              <a:buNone/>
            </a:pPr>
            <a:r>
              <a:rPr lang="en-US" smtClean="0"/>
              <a:t>In pure ALOHA, frames are transmitted at completely arbitrary times.</a:t>
            </a:r>
          </a:p>
        </p:txBody>
      </p:sp>
      <p:pic>
        <p:nvPicPr>
          <p:cNvPr id="10342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688498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687612" y="6400800"/>
            <a:ext cx="2895600" cy="457200"/>
          </a:xfrm>
        </p:spPr>
        <p:txBody>
          <a:bodyPr/>
          <a:lstStyle/>
          <a:p>
            <a:pPr>
              <a:defRPr/>
            </a:pPr>
            <a:r>
              <a:rPr lang="en-US" dirty="0" smtClean="0"/>
              <a:t> Introduction</a:t>
            </a:r>
            <a:endParaRPr lang="en-US" dirty="0">
              <a:latin typeface="Times New Roman" pitchFamily="18" charset="0"/>
            </a:endParaRPr>
          </a:p>
        </p:txBody>
      </p:sp>
      <p:sp>
        <p:nvSpPr>
          <p:cNvPr id="104451" name="Slide Number Placeholder 2"/>
          <p:cNvSpPr>
            <a:spLocks noGrp="1"/>
          </p:cNvSpPr>
          <p:nvPr>
            <p:ph type="sldNum" sz="quarter" idx="12"/>
          </p:nvPr>
        </p:nvSpPr>
        <p:spPr>
          <a:xfrm>
            <a:off x="7772400" y="6400800"/>
            <a:ext cx="11588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sz="1400" smtClean="0"/>
              <a:t>1-</a:t>
            </a:r>
            <a:fld id="{D077554B-2EFC-4AEE-93AF-E032FC2FEC54}" type="slidenum">
              <a:rPr lang="en-US" sz="1400" smtClean="0"/>
              <a:pPr eaLnBrk="1" hangingPunct="1"/>
              <a:t>81</a:t>
            </a:fld>
            <a:endParaRPr lang="en-US" sz="1400" smtClean="0"/>
          </a:p>
        </p:txBody>
      </p:sp>
      <p:sp>
        <p:nvSpPr>
          <p:cNvPr id="104452" name="Rectangle 3"/>
          <p:cNvSpPr>
            <a:spLocks noChangeArrowheads="1"/>
          </p:cNvSpPr>
          <p:nvPr/>
        </p:nvSpPr>
        <p:spPr bwMode="auto">
          <a:xfrm>
            <a:off x="457199" y="1676400"/>
            <a:ext cx="8324193"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dirty="0">
                <a:latin typeface="Arial Narrow" pitchFamily="34" charset="0"/>
              </a:rPr>
              <a:t>Let us first consider an </a:t>
            </a:r>
            <a:r>
              <a:rPr lang="en-US" dirty="0">
                <a:solidFill>
                  <a:srgbClr val="FF0000"/>
                </a:solidFill>
                <a:latin typeface="Arial Narrow" pitchFamily="34" charset="0"/>
              </a:rPr>
              <a:t>infinite collection of users</a:t>
            </a:r>
            <a:r>
              <a:rPr lang="en-US" dirty="0">
                <a:latin typeface="Arial Narrow" pitchFamily="34" charset="0"/>
              </a:rPr>
              <a:t> typing at their terminals (stations). A user is always in one of </a:t>
            </a:r>
            <a:r>
              <a:rPr lang="en-US" dirty="0">
                <a:solidFill>
                  <a:srgbClr val="FF0000"/>
                </a:solidFill>
                <a:latin typeface="Arial Narrow" pitchFamily="34" charset="0"/>
              </a:rPr>
              <a:t>two states: </a:t>
            </a:r>
            <a:r>
              <a:rPr lang="en-US" dirty="0">
                <a:solidFill>
                  <a:schemeClr val="accent2"/>
                </a:solidFill>
                <a:latin typeface="Arial Narrow" pitchFamily="34" charset="0"/>
              </a:rPr>
              <a:t>typing</a:t>
            </a:r>
            <a:r>
              <a:rPr lang="en-US" dirty="0">
                <a:latin typeface="Arial Narrow" pitchFamily="34" charset="0"/>
              </a:rPr>
              <a:t> or </a:t>
            </a:r>
            <a:r>
              <a:rPr lang="en-US" dirty="0">
                <a:solidFill>
                  <a:schemeClr val="accent2"/>
                </a:solidFill>
                <a:latin typeface="Arial Narrow" pitchFamily="34" charset="0"/>
              </a:rPr>
              <a:t>waiting</a:t>
            </a:r>
            <a:r>
              <a:rPr lang="en-US" dirty="0">
                <a:latin typeface="Arial Narrow" pitchFamily="34" charset="0"/>
              </a:rPr>
              <a:t>. </a:t>
            </a:r>
          </a:p>
          <a:p>
            <a:pPr algn="just"/>
            <a:endParaRPr lang="en-US" dirty="0">
              <a:latin typeface="Arial Narrow" pitchFamily="34" charset="0"/>
            </a:endParaRPr>
          </a:p>
          <a:p>
            <a:pPr algn="just"/>
            <a:r>
              <a:rPr lang="en-US" dirty="0">
                <a:solidFill>
                  <a:srgbClr val="008000"/>
                </a:solidFill>
                <a:latin typeface="Arial Narrow" pitchFamily="34" charset="0"/>
              </a:rPr>
              <a:t>Initially</a:t>
            </a:r>
            <a:r>
              <a:rPr lang="en-US" dirty="0">
                <a:latin typeface="Arial Narrow" pitchFamily="34" charset="0"/>
              </a:rPr>
              <a:t>, </a:t>
            </a:r>
            <a:r>
              <a:rPr lang="en-US" dirty="0">
                <a:solidFill>
                  <a:srgbClr val="FF0000"/>
                </a:solidFill>
                <a:latin typeface="Arial Narrow" pitchFamily="34" charset="0"/>
              </a:rPr>
              <a:t>all users are in the typing state. </a:t>
            </a:r>
            <a:r>
              <a:rPr lang="en-US" dirty="0">
                <a:latin typeface="Arial Narrow" pitchFamily="34" charset="0"/>
              </a:rPr>
              <a:t>When a line is finished, the user stops typing, station of user  </a:t>
            </a:r>
            <a:r>
              <a:rPr lang="en-US" dirty="0">
                <a:solidFill>
                  <a:srgbClr val="FF0000"/>
                </a:solidFill>
                <a:latin typeface="Arial Narrow" pitchFamily="34" charset="0"/>
              </a:rPr>
              <a:t>transmits the frame over </a:t>
            </a:r>
            <a:r>
              <a:rPr lang="en-US" dirty="0" smtClean="0">
                <a:solidFill>
                  <a:srgbClr val="FF0000"/>
                </a:solidFill>
                <a:latin typeface="Arial Narrow" pitchFamily="34" charset="0"/>
              </a:rPr>
              <a:t>a </a:t>
            </a:r>
            <a:r>
              <a:rPr lang="en-US" dirty="0" err="1" smtClean="0">
                <a:solidFill>
                  <a:srgbClr val="FF0000"/>
                </a:solidFill>
                <a:latin typeface="Arial Narrow" pitchFamily="34" charset="0"/>
              </a:rPr>
              <a:t>shsred</a:t>
            </a:r>
            <a:r>
              <a:rPr lang="en-US" dirty="0" smtClean="0">
                <a:solidFill>
                  <a:srgbClr val="FF0000"/>
                </a:solidFill>
                <a:latin typeface="Arial Narrow" pitchFamily="34" charset="0"/>
              </a:rPr>
              <a:t> </a:t>
            </a:r>
            <a:r>
              <a:rPr lang="en-US" dirty="0">
                <a:solidFill>
                  <a:srgbClr val="FF0000"/>
                </a:solidFill>
                <a:latin typeface="Arial Narrow" pitchFamily="34" charset="0"/>
              </a:rPr>
              <a:t>channel</a:t>
            </a:r>
            <a:r>
              <a:rPr lang="en-US" dirty="0">
                <a:latin typeface="Arial Narrow" pitchFamily="34" charset="0"/>
              </a:rPr>
              <a:t>, </a:t>
            </a:r>
            <a:r>
              <a:rPr lang="en-US" dirty="0">
                <a:solidFill>
                  <a:srgbClr val="0070C0"/>
                </a:solidFill>
                <a:latin typeface="Arial Narrow" pitchFamily="34" charset="0"/>
              </a:rPr>
              <a:t>waiting for a response. </a:t>
            </a:r>
          </a:p>
          <a:p>
            <a:pPr algn="just"/>
            <a:endParaRPr lang="en-US" dirty="0">
              <a:latin typeface="Arial Narrow" pitchFamily="34" charset="0"/>
            </a:endParaRPr>
          </a:p>
          <a:p>
            <a:pPr algn="just"/>
            <a:r>
              <a:rPr lang="en-US" dirty="0">
                <a:latin typeface="Arial Narrow" pitchFamily="34" charset="0"/>
              </a:rPr>
              <a:t>If successful, the user sees the reply and </a:t>
            </a:r>
            <a:r>
              <a:rPr lang="en-US" dirty="0">
                <a:solidFill>
                  <a:srgbClr val="FF0000"/>
                </a:solidFill>
                <a:latin typeface="Arial Narrow" pitchFamily="34" charset="0"/>
              </a:rPr>
              <a:t>goes back to typing</a:t>
            </a:r>
            <a:r>
              <a:rPr lang="en-US" dirty="0">
                <a:latin typeface="Arial Narrow" pitchFamily="34" charset="0"/>
              </a:rPr>
              <a:t>. </a:t>
            </a:r>
          </a:p>
          <a:p>
            <a:pPr algn="just"/>
            <a:endParaRPr lang="en-US" dirty="0">
              <a:latin typeface="Arial Narrow" pitchFamily="34" charset="0"/>
            </a:endParaRPr>
          </a:p>
          <a:p>
            <a:pPr algn="just"/>
            <a:r>
              <a:rPr lang="en-US" dirty="0">
                <a:latin typeface="Arial Narrow" pitchFamily="34" charset="0"/>
              </a:rPr>
              <a:t>If not, the </a:t>
            </a:r>
            <a:r>
              <a:rPr lang="en-US" dirty="0">
                <a:solidFill>
                  <a:srgbClr val="FF0000"/>
                </a:solidFill>
                <a:latin typeface="Arial Narrow" pitchFamily="34" charset="0"/>
              </a:rPr>
              <a:t>user continues to wait </a:t>
            </a:r>
            <a:r>
              <a:rPr lang="en-US" dirty="0">
                <a:latin typeface="Arial Narrow" pitchFamily="34" charset="0"/>
              </a:rPr>
              <a:t>while the station retransmits the frame over and over until it has been successfully sent.</a:t>
            </a:r>
          </a:p>
        </p:txBody>
      </p:sp>
      <p:sp>
        <p:nvSpPr>
          <p:cNvPr id="5" name="Rectangle 4"/>
          <p:cNvSpPr/>
          <p:nvPr/>
        </p:nvSpPr>
        <p:spPr>
          <a:xfrm>
            <a:off x="1447800" y="304800"/>
            <a:ext cx="6172200" cy="1077218"/>
          </a:xfrm>
          <a:prstGeom prst="rect">
            <a:avLst/>
          </a:prstGeom>
        </p:spPr>
        <p:txBody>
          <a:bodyPr>
            <a:spAutoFit/>
          </a:bodyPr>
          <a:lstStyle/>
          <a:p>
            <a:pPr algn="ctr">
              <a:defRPr/>
            </a:pPr>
            <a:r>
              <a:rPr lang="en-US" sz="3200" b="1" dirty="0">
                <a:latin typeface="Arial Narrow" pitchFamily="34" charset="0"/>
              </a:rPr>
              <a:t>What is the efficiency of an ALOHA </a:t>
            </a:r>
            <a:r>
              <a:rPr lang="en-US" sz="3200" b="1" dirty="0" smtClean="0">
                <a:latin typeface="Arial Narrow" pitchFamily="34" charset="0"/>
              </a:rPr>
              <a:t>Channel</a:t>
            </a:r>
            <a:r>
              <a:rPr lang="en-US" sz="3200" b="1" dirty="0">
                <a:latin typeface="Arial Narrow" pitchFamily="34" charset="0"/>
              </a:rPr>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457200" y="304800"/>
            <a:ext cx="8534400" cy="957263"/>
          </a:xfrm>
        </p:spPr>
        <p:txBody>
          <a:bodyPr/>
          <a:lstStyle/>
          <a:p>
            <a:pPr eaLnBrk="1" hangingPunct="1">
              <a:defRPr/>
            </a:pPr>
            <a:r>
              <a:rPr lang="en-US" dirty="0" smtClean="0"/>
              <a:t/>
            </a:r>
            <a:br>
              <a:rPr lang="en-US" dirty="0" smtClean="0"/>
            </a:br>
            <a:r>
              <a:rPr lang="en-US" sz="3200" b="1" dirty="0" smtClean="0">
                <a:solidFill>
                  <a:schemeClr val="tx1"/>
                </a:solidFill>
                <a:cs typeface="Times New Roman" pitchFamily="18" charset="0"/>
              </a:rPr>
              <a:t>What is the efficiency/throughput of an ALOHA channel?</a:t>
            </a:r>
            <a:r>
              <a:rPr lang="en-US" dirty="0" smtClean="0">
                <a:solidFill>
                  <a:schemeClr val="tx1"/>
                </a:solidFill>
              </a:rPr>
              <a:t/>
            </a:r>
            <a:br>
              <a:rPr lang="en-US" dirty="0" smtClean="0">
                <a:solidFill>
                  <a:schemeClr val="tx1"/>
                </a:solidFill>
              </a:rPr>
            </a:br>
            <a:endParaRPr lang="en-US" dirty="0" smtClean="0">
              <a:solidFill>
                <a:schemeClr val="tx1"/>
              </a:solidFill>
            </a:endParaRPr>
          </a:p>
        </p:txBody>
      </p:sp>
      <p:sp>
        <p:nvSpPr>
          <p:cNvPr id="105475" name="Rectangle 6"/>
          <p:cNvSpPr>
            <a:spLocks noChangeArrowheads="1"/>
          </p:cNvSpPr>
          <p:nvPr/>
        </p:nvSpPr>
        <p:spPr bwMode="auto">
          <a:xfrm>
            <a:off x="609600" y="1752600"/>
            <a:ext cx="796448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dirty="0" smtClean="0">
                <a:latin typeface="Arial Narrow" pitchFamily="34" charset="0"/>
              </a:rPr>
              <a:t>Assumptions:</a:t>
            </a:r>
          </a:p>
          <a:p>
            <a:pPr marL="342900" indent="-342900" algn="just">
              <a:buFont typeface="Wingdings" pitchFamily="2" charset="2"/>
              <a:buChar char="§"/>
            </a:pPr>
            <a:r>
              <a:rPr lang="en-US" dirty="0" smtClean="0">
                <a:latin typeface="Arial Narrow" pitchFamily="34" charset="0"/>
              </a:rPr>
              <a:t> </a:t>
            </a:r>
            <a:r>
              <a:rPr lang="en-US" dirty="0">
                <a:latin typeface="Arial Narrow" pitchFamily="34" charset="0"/>
              </a:rPr>
              <a:t>'</a:t>
            </a:r>
            <a:r>
              <a:rPr lang="en-US" dirty="0">
                <a:solidFill>
                  <a:srgbClr val="C00000"/>
                </a:solidFill>
                <a:latin typeface="Arial Narrow" pitchFamily="34" charset="0"/>
              </a:rPr>
              <a:t>'frame time</a:t>
            </a:r>
            <a:r>
              <a:rPr lang="en-US" dirty="0" smtClean="0">
                <a:latin typeface="Arial Narrow" pitchFamily="34" charset="0"/>
              </a:rPr>
              <a:t>'‘ denotes </a:t>
            </a:r>
            <a:r>
              <a:rPr lang="en-US" dirty="0">
                <a:latin typeface="Arial Narrow" pitchFamily="34" charset="0"/>
              </a:rPr>
              <a:t>the amount of time needed to transmit the standard, fixed-length </a:t>
            </a:r>
            <a:r>
              <a:rPr lang="en-US" dirty="0" smtClean="0">
                <a:latin typeface="Arial Narrow" pitchFamily="34" charset="0"/>
              </a:rPr>
              <a:t>frame</a:t>
            </a:r>
            <a:endParaRPr lang="en-US" dirty="0">
              <a:latin typeface="Arial Narrow" pitchFamily="34" charset="0"/>
            </a:endParaRPr>
          </a:p>
          <a:p>
            <a:pPr marL="342900" indent="-342900" algn="just">
              <a:buFont typeface="Wingdings" pitchFamily="2" charset="2"/>
              <a:buChar char="§"/>
            </a:pPr>
            <a:r>
              <a:rPr lang="en-US" dirty="0">
                <a:solidFill>
                  <a:srgbClr val="C00000"/>
                </a:solidFill>
                <a:latin typeface="Arial Narrow" pitchFamily="34" charset="0"/>
              </a:rPr>
              <a:t>I</a:t>
            </a:r>
            <a:r>
              <a:rPr lang="en-US" dirty="0" smtClean="0">
                <a:solidFill>
                  <a:srgbClr val="C00000"/>
                </a:solidFill>
                <a:latin typeface="Arial Narrow" pitchFamily="34" charset="0"/>
              </a:rPr>
              <a:t>nfinite </a:t>
            </a:r>
            <a:r>
              <a:rPr lang="en-US" dirty="0">
                <a:solidFill>
                  <a:srgbClr val="C00000"/>
                </a:solidFill>
                <a:latin typeface="Arial Narrow" pitchFamily="34" charset="0"/>
              </a:rPr>
              <a:t>population </a:t>
            </a:r>
            <a:r>
              <a:rPr lang="en-US" dirty="0">
                <a:latin typeface="Arial Narrow" pitchFamily="34" charset="0"/>
              </a:rPr>
              <a:t>of users </a:t>
            </a:r>
            <a:r>
              <a:rPr lang="en-US" dirty="0">
                <a:solidFill>
                  <a:srgbClr val="008000"/>
                </a:solidFill>
                <a:latin typeface="Arial Narrow" pitchFamily="34" charset="0"/>
              </a:rPr>
              <a:t>generates</a:t>
            </a:r>
            <a:r>
              <a:rPr lang="en-US" dirty="0">
                <a:latin typeface="Arial Narrow" pitchFamily="34" charset="0"/>
              </a:rPr>
              <a:t> new frames according to </a:t>
            </a:r>
            <a:r>
              <a:rPr lang="en-US" dirty="0" smtClean="0">
                <a:latin typeface="Arial Narrow" pitchFamily="34" charset="0"/>
              </a:rPr>
              <a:t>a</a:t>
            </a:r>
          </a:p>
          <a:p>
            <a:pPr marL="342900" indent="-342900" algn="just">
              <a:buFont typeface="Wingdings" pitchFamily="2" charset="2"/>
              <a:buChar char="§"/>
            </a:pPr>
            <a:r>
              <a:rPr lang="en-US" dirty="0" smtClean="0">
                <a:latin typeface="Arial Narrow" pitchFamily="34" charset="0"/>
              </a:rPr>
              <a:t> </a:t>
            </a:r>
            <a:r>
              <a:rPr lang="en-US" dirty="0">
                <a:solidFill>
                  <a:srgbClr val="C00000"/>
                </a:solidFill>
                <a:latin typeface="Arial Narrow" pitchFamily="34" charset="0"/>
              </a:rPr>
              <a:t>Poisson distribution </a:t>
            </a:r>
            <a:r>
              <a:rPr lang="en-US" dirty="0">
                <a:latin typeface="Arial Narrow" pitchFamily="34" charset="0"/>
              </a:rPr>
              <a:t>with </a:t>
            </a:r>
          </a:p>
          <a:p>
            <a:pPr marL="342900" indent="-342900" algn="just">
              <a:buFont typeface="Wingdings" pitchFamily="2" charset="2"/>
              <a:buChar char="§"/>
            </a:pPr>
            <a:r>
              <a:rPr lang="en-US" dirty="0" smtClean="0">
                <a:solidFill>
                  <a:srgbClr val="C00000"/>
                </a:solidFill>
                <a:latin typeface="Arial Narrow" pitchFamily="34" charset="0"/>
              </a:rPr>
              <a:t>N= mean number of  frames per frame time.</a:t>
            </a:r>
          </a:p>
          <a:p>
            <a:pPr marL="342900" indent="-342900" algn="just">
              <a:buFont typeface="Wingdings" pitchFamily="2" charset="2"/>
              <a:buChar char="§"/>
            </a:pPr>
            <a:r>
              <a:rPr lang="en-US" dirty="0" smtClean="0">
                <a:latin typeface="Arial Narrow" pitchFamily="34" charset="0"/>
              </a:rPr>
              <a:t>For </a:t>
            </a:r>
            <a:r>
              <a:rPr lang="en-US" dirty="0" smtClean="0">
                <a:solidFill>
                  <a:srgbClr val="FF0000"/>
                </a:solidFill>
                <a:latin typeface="Arial Narrow" pitchFamily="34" charset="0"/>
              </a:rPr>
              <a:t>reasonable throughput </a:t>
            </a:r>
            <a:r>
              <a:rPr lang="en-US" dirty="0" smtClean="0">
                <a:latin typeface="Arial Narrow" pitchFamily="34" charset="0"/>
              </a:rPr>
              <a:t>we would </a:t>
            </a:r>
            <a:r>
              <a:rPr lang="en-US" dirty="0" smtClean="0">
                <a:solidFill>
                  <a:srgbClr val="C00000"/>
                </a:solidFill>
                <a:latin typeface="Arial Narrow" pitchFamily="34" charset="0"/>
              </a:rPr>
              <a:t>expect 0 &lt; N &lt; 1.</a:t>
            </a:r>
            <a:endParaRPr lang="en-US" dirty="0">
              <a:solidFill>
                <a:srgbClr val="C00000"/>
              </a:solidFill>
              <a:latin typeface="Arial Narrow" pitchFamily="34"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defRPr/>
            </a:pPr>
            <a:r>
              <a:rPr lang="en-US" sz="3200" b="1" dirty="0">
                <a:solidFill>
                  <a:srgbClr val="000066"/>
                </a:solidFill>
                <a:cs typeface="Times New Roman" pitchFamily="18" charset="0"/>
              </a:rPr>
              <a:t>E</a:t>
            </a:r>
            <a:r>
              <a:rPr lang="en-US" sz="3200" b="1" dirty="0" smtClean="0">
                <a:solidFill>
                  <a:srgbClr val="000066"/>
                </a:solidFill>
                <a:cs typeface="Times New Roman" pitchFamily="18" charset="0"/>
              </a:rPr>
              <a:t>fficiency/throughput of  pure ALOHA</a:t>
            </a:r>
            <a:endParaRPr lang="en-US" sz="3200" dirty="0" smtClean="0">
              <a:solidFill>
                <a:srgbClr val="000066"/>
              </a:solidFill>
            </a:endParaRPr>
          </a:p>
        </p:txBody>
      </p:sp>
      <p:sp>
        <p:nvSpPr>
          <p:cNvPr id="106499" name="Rectangle 3"/>
          <p:cNvSpPr>
            <a:spLocks noChangeArrowheads="1"/>
          </p:cNvSpPr>
          <p:nvPr/>
        </p:nvSpPr>
        <p:spPr bwMode="auto">
          <a:xfrm>
            <a:off x="419100" y="1600200"/>
            <a:ext cx="8188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000" dirty="0"/>
              <a:t> </a:t>
            </a:r>
            <a:r>
              <a:rPr lang="en-US" dirty="0">
                <a:latin typeface="Arial Narrow" pitchFamily="34" charset="0"/>
              </a:rPr>
              <a:t>Assume that the probability of </a:t>
            </a:r>
            <a:r>
              <a:rPr lang="en-US" dirty="0">
                <a:solidFill>
                  <a:srgbClr val="C00000"/>
                </a:solidFill>
                <a:latin typeface="Arial Narrow" pitchFamily="34" charset="0"/>
              </a:rPr>
              <a:t>k transmission </a:t>
            </a:r>
            <a:r>
              <a:rPr lang="en-US" dirty="0">
                <a:solidFill>
                  <a:srgbClr val="008000"/>
                </a:solidFill>
                <a:latin typeface="Arial Narrow" pitchFamily="34" charset="0"/>
              </a:rPr>
              <a:t>attempts</a:t>
            </a:r>
            <a:r>
              <a:rPr lang="en-US" dirty="0">
                <a:solidFill>
                  <a:srgbClr val="C00000"/>
                </a:solidFill>
                <a:latin typeface="Arial Narrow" pitchFamily="34" charset="0"/>
              </a:rPr>
              <a:t> per frame time</a:t>
            </a:r>
            <a:r>
              <a:rPr lang="en-US" dirty="0">
                <a:latin typeface="Arial Narrow" pitchFamily="34" charset="0"/>
              </a:rPr>
              <a:t>, </a:t>
            </a:r>
            <a:r>
              <a:rPr lang="en-US" dirty="0">
                <a:solidFill>
                  <a:srgbClr val="FF0000"/>
                </a:solidFill>
                <a:latin typeface="Arial Narrow" pitchFamily="34" charset="0"/>
              </a:rPr>
              <a:t>old and new combined</a:t>
            </a:r>
            <a:r>
              <a:rPr lang="en-US" dirty="0">
                <a:latin typeface="Arial Narrow" pitchFamily="34" charset="0"/>
              </a:rPr>
              <a:t>, is also </a:t>
            </a:r>
            <a:r>
              <a:rPr lang="en-US" dirty="0">
                <a:solidFill>
                  <a:srgbClr val="C00000"/>
                </a:solidFill>
                <a:latin typeface="Arial Narrow" pitchFamily="34" charset="0"/>
              </a:rPr>
              <a:t>Poisson, with mean G per frame time</a:t>
            </a:r>
          </a:p>
        </p:txBody>
      </p:sp>
      <p:sp>
        <p:nvSpPr>
          <p:cNvPr id="106500" name="Rectangle 1"/>
          <p:cNvSpPr>
            <a:spLocks noChangeArrowheads="1"/>
          </p:cNvSpPr>
          <p:nvPr/>
        </p:nvSpPr>
        <p:spPr bwMode="auto">
          <a:xfrm>
            <a:off x="590550" y="3188732"/>
            <a:ext cx="8278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dirty="0" smtClean="0">
              <a:latin typeface="Arial Narrow" pitchFamily="34" charset="0"/>
            </a:endParaRPr>
          </a:p>
          <a:p>
            <a:r>
              <a:rPr lang="en-US" dirty="0" smtClean="0">
                <a:latin typeface="Arial Narrow" pitchFamily="34" charset="0"/>
              </a:rPr>
              <a:t>At </a:t>
            </a:r>
            <a:r>
              <a:rPr lang="en-US" dirty="0">
                <a:latin typeface="Arial Narrow" pitchFamily="34" charset="0"/>
              </a:rPr>
              <a:t>all load, throughput, S, is just the offered load, G, times the probability, P</a:t>
            </a:r>
            <a:r>
              <a:rPr lang="en-US" baseline="-25000" dirty="0">
                <a:latin typeface="Arial Narrow" pitchFamily="34" charset="0"/>
              </a:rPr>
              <a:t>0</a:t>
            </a:r>
            <a:r>
              <a:rPr lang="en-US" dirty="0">
                <a:latin typeface="Arial Narrow" pitchFamily="34" charset="0"/>
              </a:rPr>
              <a:t>, of a </a:t>
            </a:r>
          </a:p>
          <a:p>
            <a:r>
              <a:rPr lang="en-US" dirty="0">
                <a:latin typeface="Arial Narrow" pitchFamily="34" charset="0"/>
              </a:rPr>
              <a:t>Transmission  succeeding—that is, S = GP</a:t>
            </a:r>
            <a:r>
              <a:rPr lang="en-US" baseline="-25000" dirty="0">
                <a:latin typeface="Arial Narrow" pitchFamily="34" charset="0"/>
              </a:rPr>
              <a:t>0</a:t>
            </a:r>
            <a:r>
              <a:rPr lang="en-US" dirty="0">
                <a:latin typeface="Arial Narrow" pitchFamily="34" charset="0"/>
              </a:rPr>
              <a:t>, </a:t>
            </a:r>
          </a:p>
          <a:p>
            <a:r>
              <a:rPr lang="en-US" dirty="0" smtClean="0">
                <a:solidFill>
                  <a:srgbClr val="C00000"/>
                </a:solidFill>
                <a:latin typeface="Arial Narrow" pitchFamily="34" charset="0"/>
              </a:rPr>
              <a:t>P</a:t>
            </a:r>
            <a:r>
              <a:rPr lang="en-US" baseline="-25000" dirty="0" smtClean="0">
                <a:solidFill>
                  <a:srgbClr val="C00000"/>
                </a:solidFill>
                <a:latin typeface="Arial Narrow" pitchFamily="34" charset="0"/>
              </a:rPr>
              <a:t>0</a:t>
            </a:r>
            <a:r>
              <a:rPr lang="en-US" dirty="0" smtClean="0">
                <a:latin typeface="Arial Narrow" pitchFamily="34" charset="0"/>
              </a:rPr>
              <a:t>  =is the probability  that a </a:t>
            </a:r>
            <a:r>
              <a:rPr lang="en-US" dirty="0" smtClean="0">
                <a:solidFill>
                  <a:srgbClr val="C00000"/>
                </a:solidFill>
                <a:latin typeface="Arial Narrow" pitchFamily="34" charset="0"/>
              </a:rPr>
              <a:t>frame does not suffer a collision</a:t>
            </a:r>
            <a:r>
              <a:rPr lang="en-US" dirty="0" smtClean="0">
                <a:latin typeface="Arial Narrow" pitchFamily="34" charset="0"/>
              </a:rPr>
              <a:t>.</a:t>
            </a:r>
            <a:endParaRPr lang="en-US" dirty="0">
              <a:latin typeface="Arial Narrow" pitchFamily="34" charset="0"/>
            </a:endParaRPr>
          </a:p>
        </p:txBody>
      </p:sp>
      <p:sp>
        <p:nvSpPr>
          <p:cNvPr id="106501" name="AutoShape 2" descr="mk:@MSITStore:F:\cse4111\Computer_Networks__4th_Ed%7Btennenbaum.chm::/FILES/U2265.GIF"/>
          <p:cNvSpPr>
            <a:spLocks noChangeAspect="1" noChangeArrowheads="1"/>
          </p:cNvSpPr>
          <p:nvPr/>
        </p:nvSpPr>
        <p:spPr bwMode="auto">
          <a:xfrm>
            <a:off x="12350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533400" y="228600"/>
            <a:ext cx="7772400" cy="500063"/>
          </a:xfrm>
        </p:spPr>
        <p:txBody>
          <a:bodyPr/>
          <a:lstStyle/>
          <a:p>
            <a:pPr eaLnBrk="1" hangingPunct="1">
              <a:defRPr/>
            </a:pPr>
            <a:r>
              <a:rPr lang="en-US" sz="2800" b="1" dirty="0" smtClean="0">
                <a:solidFill>
                  <a:schemeClr val="tx1"/>
                </a:solidFill>
                <a:cs typeface="Times New Roman" pitchFamily="18" charset="0"/>
              </a:rPr>
              <a:t>Efficiency/throughput of  pure ALOHA</a:t>
            </a:r>
            <a:endParaRPr lang="en-US" sz="2800" dirty="0" smtClean="0">
              <a:solidFill>
                <a:schemeClr val="tx1"/>
              </a:solidFill>
            </a:endParaRPr>
          </a:p>
        </p:txBody>
      </p:sp>
      <p:sp>
        <p:nvSpPr>
          <p:cNvPr id="107523" name="Rectangle 3"/>
          <p:cNvSpPr>
            <a:spLocks noChangeArrowheads="1"/>
          </p:cNvSpPr>
          <p:nvPr/>
        </p:nvSpPr>
        <p:spPr bwMode="auto">
          <a:xfrm>
            <a:off x="304800" y="914400"/>
            <a:ext cx="859631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solidFill>
                  <a:srgbClr val="FF0000"/>
                </a:solidFill>
                <a:latin typeface="Arial Narrow" pitchFamily="34" charset="0"/>
              </a:rPr>
              <a:t>A frame will not suffer a collision</a:t>
            </a:r>
            <a:r>
              <a:rPr lang="en-US" dirty="0">
                <a:latin typeface="Arial Narrow" pitchFamily="34" charset="0"/>
              </a:rPr>
              <a:t> if no other frames are sent within one frame time of its start.  Let </a:t>
            </a:r>
            <a:r>
              <a:rPr lang="en-US" dirty="0">
                <a:solidFill>
                  <a:srgbClr val="FF0000"/>
                </a:solidFill>
                <a:latin typeface="Arial Narrow" pitchFamily="34" charset="0"/>
              </a:rPr>
              <a:t>t</a:t>
            </a:r>
            <a:r>
              <a:rPr lang="en-US" dirty="0">
                <a:latin typeface="Arial Narrow" pitchFamily="34" charset="0"/>
              </a:rPr>
              <a:t> be the time required to send a frame. If any other user has generated a frame between </a:t>
            </a:r>
            <a:r>
              <a:rPr lang="en-US" dirty="0">
                <a:solidFill>
                  <a:srgbClr val="FF0000"/>
                </a:solidFill>
                <a:latin typeface="Arial Narrow" pitchFamily="34" charset="0"/>
              </a:rPr>
              <a:t>time t</a:t>
            </a:r>
            <a:r>
              <a:rPr lang="en-US" baseline="-25000" dirty="0">
                <a:solidFill>
                  <a:srgbClr val="FF0000"/>
                </a:solidFill>
                <a:latin typeface="Arial Narrow" pitchFamily="34" charset="0"/>
              </a:rPr>
              <a:t>0</a:t>
            </a:r>
            <a:r>
              <a:rPr lang="en-US" dirty="0">
                <a:solidFill>
                  <a:srgbClr val="FF0000"/>
                </a:solidFill>
                <a:latin typeface="Arial Narrow" pitchFamily="34" charset="0"/>
              </a:rPr>
              <a:t> and t</a:t>
            </a:r>
            <a:r>
              <a:rPr lang="en-US" baseline="-25000" dirty="0">
                <a:solidFill>
                  <a:srgbClr val="FF0000"/>
                </a:solidFill>
                <a:latin typeface="Arial Narrow" pitchFamily="34" charset="0"/>
              </a:rPr>
              <a:t>0</a:t>
            </a:r>
            <a:r>
              <a:rPr lang="en-US" dirty="0">
                <a:solidFill>
                  <a:srgbClr val="FF0000"/>
                </a:solidFill>
                <a:latin typeface="Arial Narrow" pitchFamily="34" charset="0"/>
              </a:rPr>
              <a:t> + t</a:t>
            </a:r>
            <a:r>
              <a:rPr lang="en-US" dirty="0">
                <a:latin typeface="Arial Narrow" pitchFamily="34" charset="0"/>
              </a:rPr>
              <a:t>, the end of that frame will collide with the beginning of the shaded one.</a:t>
            </a:r>
          </a:p>
          <a:p>
            <a:pPr algn="just"/>
            <a:endParaRPr lang="en-US" dirty="0">
              <a:latin typeface="Arial Narrow" pitchFamily="34" charset="0"/>
            </a:endParaRPr>
          </a:p>
          <a:p>
            <a:pPr algn="just"/>
            <a:r>
              <a:rPr lang="en-US" dirty="0">
                <a:solidFill>
                  <a:srgbClr val="C00000"/>
                </a:solidFill>
                <a:latin typeface="Arial Narrow" pitchFamily="34" charset="0"/>
              </a:rPr>
              <a:t>In pure  ALOHA a station does not listen to the channel before transmitting. </a:t>
            </a:r>
            <a:r>
              <a:rPr lang="en-US" dirty="0">
                <a:latin typeface="Arial Narrow" pitchFamily="34" charset="0"/>
              </a:rPr>
              <a:t>Any other frame started between t</a:t>
            </a:r>
            <a:r>
              <a:rPr lang="en-US" baseline="-25000" dirty="0">
                <a:latin typeface="Arial Narrow" pitchFamily="34" charset="0"/>
              </a:rPr>
              <a:t>0</a:t>
            </a:r>
            <a:r>
              <a:rPr lang="en-US" dirty="0">
                <a:latin typeface="Arial Narrow" pitchFamily="34" charset="0"/>
              </a:rPr>
              <a:t> + t and t</a:t>
            </a:r>
            <a:r>
              <a:rPr lang="en-US" baseline="-25000" dirty="0">
                <a:latin typeface="Arial Narrow" pitchFamily="34" charset="0"/>
              </a:rPr>
              <a:t>0</a:t>
            </a:r>
            <a:r>
              <a:rPr lang="en-US" dirty="0">
                <a:latin typeface="Arial Narrow" pitchFamily="34" charset="0"/>
              </a:rPr>
              <a:t> + 2t will bump into the end of the shaded frame.</a:t>
            </a:r>
          </a:p>
          <a:p>
            <a:pPr algn="just"/>
            <a:endParaRPr lang="en-US" dirty="0">
              <a:latin typeface="Arial Narrow" pitchFamily="34" charset="0"/>
            </a:endParaRPr>
          </a:p>
          <a:p>
            <a:pPr algn="just"/>
            <a:r>
              <a:rPr lang="en-US" dirty="0">
                <a:solidFill>
                  <a:srgbClr val="0000FF"/>
                </a:solidFill>
                <a:latin typeface="Arial Narrow" pitchFamily="34" charset="0"/>
              </a:rPr>
              <a:t>The probability that </a:t>
            </a:r>
            <a:r>
              <a:rPr lang="en-US" dirty="0">
                <a:solidFill>
                  <a:srgbClr val="C00000"/>
                </a:solidFill>
                <a:latin typeface="Arial Narrow" pitchFamily="34" charset="0"/>
              </a:rPr>
              <a:t>k</a:t>
            </a:r>
            <a:r>
              <a:rPr lang="en-US" dirty="0">
                <a:latin typeface="Arial Narrow" pitchFamily="34" charset="0"/>
              </a:rPr>
              <a:t> frames are generated </a:t>
            </a:r>
            <a:r>
              <a:rPr lang="en-US" dirty="0">
                <a:solidFill>
                  <a:srgbClr val="0000FF"/>
                </a:solidFill>
                <a:latin typeface="Arial Narrow" pitchFamily="34" charset="0"/>
              </a:rPr>
              <a:t>during a given frame time</a:t>
            </a:r>
            <a:r>
              <a:rPr lang="en-US" dirty="0">
                <a:latin typeface="Arial Narrow" pitchFamily="34" charset="0"/>
              </a:rPr>
              <a:t> is given by the Poisson distribution:</a:t>
            </a:r>
          </a:p>
          <a:p>
            <a:pPr algn="just"/>
            <a:endParaRPr lang="en-US" dirty="0">
              <a:latin typeface="Times New Roman" pitchFamily="18" charset="0"/>
            </a:endParaRPr>
          </a:p>
        </p:txBody>
      </p:sp>
      <p:pic>
        <p:nvPicPr>
          <p:cNvPr id="107524"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08338" y="5410200"/>
            <a:ext cx="2252662"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b="1" dirty="0" smtClean="0"/>
              <a:t>Pure ALOHA </a:t>
            </a:r>
          </a:p>
        </p:txBody>
      </p:sp>
      <p:sp>
        <p:nvSpPr>
          <p:cNvPr id="108547" name="Rectangle 3"/>
          <p:cNvSpPr>
            <a:spLocks noGrp="1" noChangeArrowheads="1"/>
          </p:cNvSpPr>
          <p:nvPr>
            <p:ph type="body" idx="4294967295"/>
          </p:nvPr>
        </p:nvSpPr>
        <p:spPr>
          <a:xfrm>
            <a:off x="0" y="5867400"/>
            <a:ext cx="9144000" cy="596900"/>
          </a:xfrm>
        </p:spPr>
        <p:txBody>
          <a:bodyPr/>
          <a:lstStyle/>
          <a:p>
            <a:pPr algn="ctr" eaLnBrk="1" hangingPunct="1">
              <a:buFontTx/>
              <a:buNone/>
            </a:pPr>
            <a:r>
              <a:rPr lang="en-US" smtClean="0"/>
              <a:t>Vulnerable period for the shaded frame.</a:t>
            </a:r>
          </a:p>
        </p:txBody>
      </p:sp>
      <p:grpSp>
        <p:nvGrpSpPr>
          <p:cNvPr id="108548" name="Group 40"/>
          <p:cNvGrpSpPr>
            <a:grpSpLocks/>
          </p:cNvGrpSpPr>
          <p:nvPr/>
        </p:nvGrpSpPr>
        <p:grpSpPr bwMode="auto">
          <a:xfrm>
            <a:off x="1066800" y="1676400"/>
            <a:ext cx="6858000" cy="3810000"/>
            <a:chOff x="-71610" y="1281113"/>
            <a:chExt cx="9006290" cy="4513262"/>
          </a:xfrm>
        </p:grpSpPr>
        <p:pic>
          <p:nvPicPr>
            <p:cNvPr id="108549" name="Picture 4" descr="4-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338" y="1281113"/>
              <a:ext cx="7305675" cy="404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8550" name="Straight Arrow Connector 5"/>
            <p:cNvCxnSpPr>
              <a:cxnSpLocks noChangeShapeType="1"/>
            </p:cNvCxnSpPr>
            <p:nvPr/>
          </p:nvCxnSpPr>
          <p:spPr bwMode="auto">
            <a:xfrm flipV="1">
              <a:off x="4979988" y="2347913"/>
              <a:ext cx="2125662" cy="4206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8551" name="TextBox 7"/>
            <p:cNvSpPr txBox="1">
              <a:spLocks noChangeArrowheads="1"/>
            </p:cNvSpPr>
            <p:nvPr/>
          </p:nvSpPr>
          <p:spPr bwMode="auto">
            <a:xfrm>
              <a:off x="6858000" y="1600201"/>
              <a:ext cx="2076680" cy="765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sz="1800"/>
                <a:t>Frame under consideration</a:t>
              </a:r>
            </a:p>
          </p:txBody>
        </p:sp>
        <p:cxnSp>
          <p:nvCxnSpPr>
            <p:cNvPr id="108552" name="Straight Connector 9"/>
            <p:cNvCxnSpPr>
              <a:cxnSpLocks noChangeShapeType="1"/>
            </p:cNvCxnSpPr>
            <p:nvPr/>
          </p:nvCxnSpPr>
          <p:spPr bwMode="auto">
            <a:xfrm rot="5400000">
              <a:off x="2749550" y="1797051"/>
              <a:ext cx="617537" cy="1127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8553" name="Straight Connector 10"/>
            <p:cNvCxnSpPr>
              <a:cxnSpLocks noChangeShapeType="1"/>
            </p:cNvCxnSpPr>
            <p:nvPr/>
          </p:nvCxnSpPr>
          <p:spPr bwMode="auto">
            <a:xfrm rot="5400000">
              <a:off x="2897188" y="1765300"/>
              <a:ext cx="660400" cy="1682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8554" name="Straight Connector 11"/>
            <p:cNvCxnSpPr>
              <a:cxnSpLocks noChangeShapeType="1"/>
            </p:cNvCxnSpPr>
            <p:nvPr/>
          </p:nvCxnSpPr>
          <p:spPr bwMode="auto">
            <a:xfrm rot="5400000">
              <a:off x="3063082" y="1802606"/>
              <a:ext cx="617538" cy="1111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8555" name="Straight Connector 12"/>
            <p:cNvCxnSpPr>
              <a:cxnSpLocks noChangeShapeType="1"/>
            </p:cNvCxnSpPr>
            <p:nvPr/>
          </p:nvCxnSpPr>
          <p:spPr bwMode="auto">
            <a:xfrm rot="5400000">
              <a:off x="2790032" y="2766219"/>
              <a:ext cx="617537" cy="1111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8556" name="Straight Connector 13"/>
            <p:cNvCxnSpPr>
              <a:cxnSpLocks noChangeShapeType="1"/>
            </p:cNvCxnSpPr>
            <p:nvPr/>
          </p:nvCxnSpPr>
          <p:spPr bwMode="auto">
            <a:xfrm rot="5400000">
              <a:off x="2939257" y="2766219"/>
              <a:ext cx="617537" cy="1111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8557" name="Straight Connector 14"/>
            <p:cNvCxnSpPr>
              <a:cxnSpLocks noChangeShapeType="1"/>
            </p:cNvCxnSpPr>
            <p:nvPr/>
          </p:nvCxnSpPr>
          <p:spPr bwMode="auto">
            <a:xfrm rot="5400000">
              <a:off x="3098800" y="2778125"/>
              <a:ext cx="619125" cy="1111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8558" name="Straight Arrow Connector 16"/>
            <p:cNvCxnSpPr>
              <a:cxnSpLocks noChangeShapeType="1"/>
            </p:cNvCxnSpPr>
            <p:nvPr/>
          </p:nvCxnSpPr>
          <p:spPr bwMode="auto">
            <a:xfrm rot="5400000" flipH="1" flipV="1">
              <a:off x="673100" y="2193925"/>
              <a:ext cx="790575" cy="7778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8559" name="TextBox 17"/>
            <p:cNvSpPr txBox="1">
              <a:spLocks noChangeArrowheads="1"/>
            </p:cNvSpPr>
            <p:nvPr/>
          </p:nvSpPr>
          <p:spPr bwMode="auto">
            <a:xfrm>
              <a:off x="-71610" y="2362199"/>
              <a:ext cx="1127296" cy="437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sz="1800"/>
                <a:t>Start</a:t>
              </a:r>
            </a:p>
          </p:txBody>
        </p:sp>
        <p:cxnSp>
          <p:nvCxnSpPr>
            <p:cNvPr id="108560" name="Straight Arrow Connector 19"/>
            <p:cNvCxnSpPr>
              <a:cxnSpLocks noChangeShapeType="1"/>
            </p:cNvCxnSpPr>
            <p:nvPr/>
          </p:nvCxnSpPr>
          <p:spPr bwMode="auto">
            <a:xfrm flipV="1">
              <a:off x="666750" y="2681288"/>
              <a:ext cx="2422525" cy="2841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8561" name="Straight Connector 23"/>
            <p:cNvCxnSpPr>
              <a:cxnSpLocks noChangeShapeType="1"/>
            </p:cNvCxnSpPr>
            <p:nvPr/>
          </p:nvCxnSpPr>
          <p:spPr bwMode="auto">
            <a:xfrm rot="5400000">
              <a:off x="4250531" y="1767682"/>
              <a:ext cx="642937" cy="1968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8562" name="Straight Connector 25"/>
            <p:cNvCxnSpPr>
              <a:cxnSpLocks noChangeShapeType="1"/>
            </p:cNvCxnSpPr>
            <p:nvPr/>
          </p:nvCxnSpPr>
          <p:spPr bwMode="auto">
            <a:xfrm rot="5400000">
              <a:off x="4460875" y="1766888"/>
              <a:ext cx="692150" cy="1968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8563" name="Straight Connector 27"/>
            <p:cNvCxnSpPr>
              <a:cxnSpLocks noChangeShapeType="1"/>
            </p:cNvCxnSpPr>
            <p:nvPr/>
          </p:nvCxnSpPr>
          <p:spPr bwMode="auto">
            <a:xfrm rot="5400000">
              <a:off x="4677569" y="1785144"/>
              <a:ext cx="692150" cy="1603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8564" name="Straight Connector 29"/>
            <p:cNvCxnSpPr>
              <a:cxnSpLocks noChangeShapeType="1"/>
            </p:cNvCxnSpPr>
            <p:nvPr/>
          </p:nvCxnSpPr>
          <p:spPr bwMode="auto">
            <a:xfrm rot="5400000">
              <a:off x="4546600" y="2730500"/>
              <a:ext cx="655638" cy="1857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8565" name="Straight Connector 31"/>
            <p:cNvCxnSpPr>
              <a:cxnSpLocks noChangeShapeType="1"/>
            </p:cNvCxnSpPr>
            <p:nvPr/>
          </p:nvCxnSpPr>
          <p:spPr bwMode="auto">
            <a:xfrm rot="5400000">
              <a:off x="4343400" y="2736850"/>
              <a:ext cx="630238" cy="173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8566" name="Straight Arrow Connector 36"/>
            <p:cNvCxnSpPr>
              <a:cxnSpLocks noChangeShapeType="1"/>
            </p:cNvCxnSpPr>
            <p:nvPr/>
          </p:nvCxnSpPr>
          <p:spPr bwMode="auto">
            <a:xfrm rot="16200000" flipV="1">
              <a:off x="2861468" y="3898107"/>
              <a:ext cx="3224213" cy="25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8567" name="Straight Arrow Connector 38"/>
            <p:cNvCxnSpPr>
              <a:cxnSpLocks noChangeShapeType="1"/>
            </p:cNvCxnSpPr>
            <p:nvPr/>
          </p:nvCxnSpPr>
          <p:spPr bwMode="auto">
            <a:xfrm rot="16200000" flipV="1">
              <a:off x="-68262" y="3836987"/>
              <a:ext cx="3176588" cy="238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8568" name="TextBox 39"/>
            <p:cNvSpPr txBox="1">
              <a:spLocks noChangeArrowheads="1"/>
            </p:cNvSpPr>
            <p:nvPr/>
          </p:nvSpPr>
          <p:spPr bwMode="auto">
            <a:xfrm>
              <a:off x="1531938" y="5424488"/>
              <a:ext cx="2965450" cy="3698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p>
          </p:txBody>
        </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pPr eaLnBrk="1" hangingPunct="1">
              <a:defRPr/>
            </a:pPr>
            <a:r>
              <a:rPr lang="en-US" sz="3200" b="1" dirty="0" smtClean="0">
                <a:solidFill>
                  <a:schemeClr val="tx1"/>
                </a:solidFill>
                <a:cs typeface="Times New Roman" pitchFamily="18" charset="0"/>
              </a:rPr>
              <a:t>Efficiency/throughput of  pure ALOHA</a:t>
            </a:r>
            <a:endParaRPr lang="en-US" sz="3200" dirty="0" smtClean="0">
              <a:solidFill>
                <a:schemeClr val="tx1"/>
              </a:solidFill>
            </a:endParaRPr>
          </a:p>
        </p:txBody>
      </p:sp>
      <p:sp>
        <p:nvSpPr>
          <p:cNvPr id="109571" name="Rectangle 3"/>
          <p:cNvSpPr>
            <a:spLocks noChangeArrowheads="1"/>
          </p:cNvSpPr>
          <p:nvPr/>
        </p:nvSpPr>
        <p:spPr bwMode="auto">
          <a:xfrm>
            <a:off x="381000" y="1447800"/>
            <a:ext cx="82296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latin typeface="Arial Narrow" pitchFamily="34" charset="0"/>
              </a:rPr>
              <a:t>So the </a:t>
            </a:r>
            <a:r>
              <a:rPr lang="en-US" dirty="0">
                <a:solidFill>
                  <a:srgbClr val="C00000"/>
                </a:solidFill>
                <a:latin typeface="Arial Narrow" pitchFamily="34" charset="0"/>
              </a:rPr>
              <a:t>probability of zero frames </a:t>
            </a:r>
            <a:r>
              <a:rPr lang="en-US" dirty="0">
                <a:latin typeface="Arial Narrow" pitchFamily="34" charset="0"/>
              </a:rPr>
              <a:t>is just </a:t>
            </a:r>
            <a:r>
              <a:rPr lang="en-US" dirty="0">
                <a:solidFill>
                  <a:srgbClr val="C00000"/>
                </a:solidFill>
                <a:latin typeface="Arial Narrow" pitchFamily="34" charset="0"/>
              </a:rPr>
              <a:t>e</a:t>
            </a:r>
            <a:r>
              <a:rPr lang="en-US" baseline="30000" dirty="0">
                <a:solidFill>
                  <a:srgbClr val="C00000"/>
                </a:solidFill>
                <a:latin typeface="Arial Narrow" pitchFamily="34" charset="0"/>
              </a:rPr>
              <a:t>-G</a:t>
            </a:r>
          </a:p>
          <a:p>
            <a:pPr algn="just"/>
            <a:endParaRPr lang="en-US" baseline="30000" dirty="0">
              <a:latin typeface="Arial Narrow" pitchFamily="34" charset="0"/>
            </a:endParaRPr>
          </a:p>
          <a:p>
            <a:pPr algn="just"/>
            <a:r>
              <a:rPr lang="en-US" dirty="0">
                <a:latin typeface="Arial Narrow" pitchFamily="34" charset="0"/>
              </a:rPr>
              <a:t>In </a:t>
            </a:r>
            <a:r>
              <a:rPr lang="en-US" dirty="0">
                <a:solidFill>
                  <a:srgbClr val="0000FF"/>
                </a:solidFill>
                <a:latin typeface="Arial Narrow" pitchFamily="34" charset="0"/>
              </a:rPr>
              <a:t>an interval two frame times long</a:t>
            </a:r>
            <a:r>
              <a:rPr lang="en-US" dirty="0">
                <a:latin typeface="Arial Narrow" pitchFamily="34" charset="0"/>
              </a:rPr>
              <a:t>, the </a:t>
            </a:r>
            <a:r>
              <a:rPr lang="en-US" dirty="0">
                <a:solidFill>
                  <a:srgbClr val="008000"/>
                </a:solidFill>
                <a:latin typeface="Arial Narrow" pitchFamily="34" charset="0"/>
              </a:rPr>
              <a:t>mean number of frames generated is 2G</a:t>
            </a:r>
          </a:p>
          <a:p>
            <a:pPr algn="just"/>
            <a:endParaRPr lang="en-US" dirty="0">
              <a:latin typeface="Arial Narrow" pitchFamily="34" charset="0"/>
            </a:endParaRPr>
          </a:p>
          <a:p>
            <a:pPr algn="just"/>
            <a:r>
              <a:rPr lang="en-US" dirty="0">
                <a:latin typeface="Arial Narrow" pitchFamily="34" charset="0"/>
              </a:rPr>
              <a:t>The probability of </a:t>
            </a:r>
            <a:r>
              <a:rPr lang="en-US" dirty="0">
                <a:solidFill>
                  <a:srgbClr val="C00000"/>
                </a:solidFill>
                <a:latin typeface="Arial Narrow" pitchFamily="34" charset="0"/>
              </a:rPr>
              <a:t>no other traffic being initiated during the entire vulnerable period</a:t>
            </a:r>
            <a:r>
              <a:rPr lang="en-US" dirty="0">
                <a:latin typeface="Arial Narrow" pitchFamily="34" charset="0"/>
              </a:rPr>
              <a:t> is thus given by </a:t>
            </a:r>
            <a:r>
              <a:rPr lang="en-US" dirty="0">
                <a:solidFill>
                  <a:srgbClr val="C00000"/>
                </a:solidFill>
                <a:latin typeface="Arial Narrow" pitchFamily="34" charset="0"/>
              </a:rPr>
              <a:t>P</a:t>
            </a:r>
            <a:r>
              <a:rPr lang="en-US" baseline="-25000" dirty="0">
                <a:solidFill>
                  <a:srgbClr val="C00000"/>
                </a:solidFill>
                <a:latin typeface="Arial Narrow" pitchFamily="34" charset="0"/>
              </a:rPr>
              <a:t>0</a:t>
            </a:r>
            <a:r>
              <a:rPr lang="en-US" dirty="0">
                <a:solidFill>
                  <a:srgbClr val="C00000"/>
                </a:solidFill>
                <a:latin typeface="Arial Narrow" pitchFamily="34" charset="0"/>
              </a:rPr>
              <a:t> = e </a:t>
            </a:r>
            <a:r>
              <a:rPr lang="en-US" baseline="30000" dirty="0">
                <a:solidFill>
                  <a:srgbClr val="C00000"/>
                </a:solidFill>
                <a:latin typeface="Arial Narrow" pitchFamily="34" charset="0"/>
              </a:rPr>
              <a:t>-2G</a:t>
            </a:r>
            <a:r>
              <a:rPr lang="en-US" dirty="0">
                <a:latin typeface="Arial Narrow" pitchFamily="34" charset="0"/>
              </a:rPr>
              <a:t>. Using S = GP</a:t>
            </a:r>
            <a:r>
              <a:rPr lang="en-US" baseline="-25000" dirty="0">
                <a:latin typeface="Arial Narrow" pitchFamily="34" charset="0"/>
              </a:rPr>
              <a:t>0</a:t>
            </a:r>
            <a:r>
              <a:rPr lang="en-US" dirty="0">
                <a:latin typeface="Arial Narrow" pitchFamily="34" charset="0"/>
              </a:rPr>
              <a:t>, we get</a:t>
            </a:r>
          </a:p>
        </p:txBody>
      </p:sp>
      <p:sp>
        <p:nvSpPr>
          <p:cNvPr id="109572"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9573" name="Rectangle 6"/>
          <p:cNvSpPr>
            <a:spLocks noChangeArrowheads="1"/>
          </p:cNvSpPr>
          <p:nvPr/>
        </p:nvSpPr>
        <p:spPr bwMode="auto">
          <a:xfrm>
            <a:off x="304800" y="5029200"/>
            <a:ext cx="83010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latin typeface="Arial Narrow" pitchFamily="34" charset="0"/>
              </a:rPr>
              <a:t>maximum throughput occurs at </a:t>
            </a:r>
            <a:r>
              <a:rPr lang="en-US" dirty="0">
                <a:solidFill>
                  <a:srgbClr val="C00000"/>
                </a:solidFill>
                <a:latin typeface="Arial Narrow" pitchFamily="34" charset="0"/>
              </a:rPr>
              <a:t>G = 0.5</a:t>
            </a:r>
            <a:r>
              <a:rPr lang="en-US" dirty="0">
                <a:latin typeface="Arial Narrow" pitchFamily="34" charset="0"/>
              </a:rPr>
              <a:t>, with </a:t>
            </a:r>
            <a:r>
              <a:rPr lang="en-US" dirty="0">
                <a:solidFill>
                  <a:srgbClr val="C00000"/>
                </a:solidFill>
                <a:latin typeface="Arial Narrow" pitchFamily="34" charset="0"/>
              </a:rPr>
              <a:t>S = 1/2e</a:t>
            </a:r>
            <a:r>
              <a:rPr lang="en-US" dirty="0">
                <a:latin typeface="Arial Narrow" pitchFamily="34" charset="0"/>
              </a:rPr>
              <a:t>, which is about </a:t>
            </a:r>
            <a:r>
              <a:rPr lang="en-US" dirty="0">
                <a:solidFill>
                  <a:srgbClr val="FF0000"/>
                </a:solidFill>
                <a:latin typeface="Arial Narrow" pitchFamily="34" charset="0"/>
              </a:rPr>
              <a:t>0.184.</a:t>
            </a:r>
          </a:p>
        </p:txBody>
      </p:sp>
      <p:sp>
        <p:nvSpPr>
          <p:cNvPr id="109574" name="Rectangle 6"/>
          <p:cNvSpPr>
            <a:spLocks noChangeArrowheads="1"/>
          </p:cNvSpPr>
          <p:nvPr/>
        </p:nvSpPr>
        <p:spPr bwMode="auto">
          <a:xfrm>
            <a:off x="3371850" y="4187825"/>
            <a:ext cx="1814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a:solidFill>
                  <a:srgbClr val="FF0000"/>
                </a:solidFill>
                <a:latin typeface="Times New Roman" pitchFamily="18" charset="0"/>
              </a:rPr>
              <a:t>S = Ge</a:t>
            </a:r>
            <a:r>
              <a:rPr lang="en-US" sz="3200" baseline="30000">
                <a:solidFill>
                  <a:srgbClr val="FF0000"/>
                </a:solidFill>
                <a:latin typeface="Times New Roman" pitchFamily="18" charset="0"/>
              </a:rPr>
              <a:t>−2G</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defRPr/>
            </a:pPr>
            <a:r>
              <a:rPr lang="en-US" sz="3200" b="1" dirty="0" smtClean="0">
                <a:solidFill>
                  <a:schemeClr val="tx1"/>
                </a:solidFill>
                <a:cs typeface="Times New Roman" pitchFamily="18" charset="0"/>
              </a:rPr>
              <a:t>Efficiency/throughput of  pure ALOHA</a:t>
            </a:r>
            <a:endParaRPr lang="en-US" sz="3200" dirty="0" smtClean="0">
              <a:solidFill>
                <a:schemeClr val="tx1"/>
              </a:solidFill>
            </a:endParaRPr>
          </a:p>
        </p:txBody>
      </p:sp>
      <p:sp>
        <p:nvSpPr>
          <p:cNvPr id="111619" name="Rectangle 3"/>
          <p:cNvSpPr>
            <a:spLocks noGrp="1" noChangeArrowheads="1"/>
          </p:cNvSpPr>
          <p:nvPr>
            <p:ph sz="half" idx="1"/>
          </p:nvPr>
        </p:nvSpPr>
        <p:spPr>
          <a:xfrm>
            <a:off x="354013" y="1600200"/>
            <a:ext cx="4294187" cy="4648200"/>
          </a:xfrm>
        </p:spPr>
        <p:txBody>
          <a:bodyPr/>
          <a:lstStyle/>
          <a:p>
            <a:pPr>
              <a:lnSpc>
                <a:spcPct val="90000"/>
              </a:lnSpc>
              <a:buFont typeface="Wingdings" pitchFamily="2" charset="2"/>
              <a:buNone/>
            </a:pPr>
            <a:r>
              <a:rPr lang="en-US" sz="2400" u="sng" smtClean="0">
                <a:solidFill>
                  <a:srgbClr val="FF0000"/>
                </a:solidFill>
              </a:rPr>
              <a:t>Assumptions:</a:t>
            </a:r>
            <a:endParaRPr lang="en-US" sz="2400" smtClean="0"/>
          </a:p>
          <a:p>
            <a:pPr>
              <a:lnSpc>
                <a:spcPct val="90000"/>
              </a:lnSpc>
            </a:pPr>
            <a:r>
              <a:rPr lang="en-US" sz="2400" smtClean="0"/>
              <a:t>all frames same size</a:t>
            </a:r>
          </a:p>
          <a:p>
            <a:pPr>
              <a:lnSpc>
                <a:spcPct val="90000"/>
              </a:lnSpc>
            </a:pPr>
            <a:endParaRPr lang="en-US" sz="2400" smtClean="0"/>
          </a:p>
          <a:p>
            <a:pPr>
              <a:lnSpc>
                <a:spcPct val="90000"/>
              </a:lnSpc>
            </a:pPr>
            <a:r>
              <a:rPr lang="en-US" sz="2400" smtClean="0">
                <a:solidFill>
                  <a:srgbClr val="C00000"/>
                </a:solidFill>
              </a:rPr>
              <a:t>time divided into equal size slots (time to transmit 1 frame)</a:t>
            </a:r>
          </a:p>
          <a:p>
            <a:pPr>
              <a:lnSpc>
                <a:spcPct val="90000"/>
              </a:lnSpc>
            </a:pPr>
            <a:endParaRPr lang="en-US" sz="2400" smtClean="0">
              <a:solidFill>
                <a:srgbClr val="C00000"/>
              </a:solidFill>
            </a:endParaRPr>
          </a:p>
          <a:p>
            <a:pPr>
              <a:lnSpc>
                <a:spcPct val="90000"/>
              </a:lnSpc>
            </a:pPr>
            <a:r>
              <a:rPr lang="en-US" sz="2400" smtClean="0"/>
              <a:t>nodes start to transmit only slot beginning </a:t>
            </a:r>
          </a:p>
          <a:p>
            <a:pPr>
              <a:lnSpc>
                <a:spcPct val="90000"/>
              </a:lnSpc>
            </a:pPr>
            <a:r>
              <a:rPr lang="en-US" sz="2400" smtClean="0">
                <a:solidFill>
                  <a:srgbClr val="008000"/>
                </a:solidFill>
              </a:rPr>
              <a:t>nodes are synchronized</a:t>
            </a:r>
          </a:p>
          <a:p>
            <a:pPr>
              <a:lnSpc>
                <a:spcPct val="90000"/>
              </a:lnSpc>
            </a:pPr>
            <a:endParaRPr lang="en-US" sz="2400" smtClean="0">
              <a:solidFill>
                <a:srgbClr val="008000"/>
              </a:solidFill>
            </a:endParaRPr>
          </a:p>
          <a:p>
            <a:pPr>
              <a:lnSpc>
                <a:spcPct val="90000"/>
              </a:lnSpc>
            </a:pPr>
            <a:r>
              <a:rPr lang="en-US" sz="2400" smtClean="0">
                <a:solidFill>
                  <a:srgbClr val="C00000"/>
                </a:solidFill>
              </a:rPr>
              <a:t>if 2 or more nodes transmit in slot, all nodes detect collision</a:t>
            </a:r>
          </a:p>
        </p:txBody>
      </p:sp>
      <p:sp>
        <p:nvSpPr>
          <p:cNvPr id="311300" name="Rectangle 4"/>
          <p:cNvSpPr>
            <a:spLocks noGrp="1" noChangeArrowheads="1"/>
          </p:cNvSpPr>
          <p:nvPr>
            <p:ph sz="half" idx="2"/>
          </p:nvPr>
        </p:nvSpPr>
        <p:spPr>
          <a:xfrm>
            <a:off x="4495800" y="1600200"/>
            <a:ext cx="4332288" cy="4648200"/>
          </a:xfrm>
        </p:spPr>
        <p:txBody>
          <a:bodyPr/>
          <a:lstStyle/>
          <a:p>
            <a:pPr>
              <a:lnSpc>
                <a:spcPct val="90000"/>
              </a:lnSpc>
              <a:buFont typeface="Wingdings" pitchFamily="2" charset="2"/>
              <a:buNone/>
            </a:pPr>
            <a:r>
              <a:rPr lang="en-US" sz="2400" u="sng" smtClean="0">
                <a:solidFill>
                  <a:srgbClr val="FF0000"/>
                </a:solidFill>
              </a:rPr>
              <a:t>Operation:</a:t>
            </a:r>
            <a:endParaRPr lang="en-US" sz="2400" smtClean="0"/>
          </a:p>
          <a:p>
            <a:pPr>
              <a:lnSpc>
                <a:spcPct val="90000"/>
              </a:lnSpc>
            </a:pPr>
            <a:r>
              <a:rPr lang="en-US" sz="2400" smtClean="0"/>
              <a:t>when node obtains fresh frame, transmits in next slot</a:t>
            </a:r>
          </a:p>
          <a:p>
            <a:pPr>
              <a:lnSpc>
                <a:spcPct val="90000"/>
              </a:lnSpc>
            </a:pPr>
            <a:endParaRPr lang="en-US" sz="2400" smtClean="0"/>
          </a:p>
          <a:p>
            <a:pPr lvl="1">
              <a:lnSpc>
                <a:spcPct val="90000"/>
              </a:lnSpc>
            </a:pPr>
            <a:r>
              <a:rPr lang="en-US" i="1" smtClean="0">
                <a:solidFill>
                  <a:srgbClr val="008000"/>
                </a:solidFill>
              </a:rPr>
              <a:t>if no collision:</a:t>
            </a:r>
            <a:r>
              <a:rPr lang="en-US" smtClean="0">
                <a:solidFill>
                  <a:srgbClr val="008000"/>
                </a:solidFill>
              </a:rPr>
              <a:t> node can send new frame in next slot</a:t>
            </a:r>
          </a:p>
          <a:p>
            <a:pPr lvl="1">
              <a:lnSpc>
                <a:spcPct val="90000"/>
              </a:lnSpc>
            </a:pPr>
            <a:endParaRPr lang="en-US" smtClean="0">
              <a:solidFill>
                <a:srgbClr val="008000"/>
              </a:solidFill>
            </a:endParaRPr>
          </a:p>
          <a:p>
            <a:pPr lvl="1">
              <a:lnSpc>
                <a:spcPct val="90000"/>
              </a:lnSpc>
            </a:pPr>
            <a:r>
              <a:rPr lang="en-US" i="1" smtClean="0"/>
              <a:t>if collision:</a:t>
            </a:r>
            <a:r>
              <a:rPr lang="en-US" smtClean="0"/>
              <a:t> node retransmits frame in each subsequent slot with prob. p until success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1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292100" y="0"/>
            <a:ext cx="7772400" cy="1143000"/>
          </a:xfrm>
        </p:spPr>
        <p:txBody>
          <a:bodyPr/>
          <a:lstStyle/>
          <a:p>
            <a:r>
              <a:rPr lang="en-US" b="1" dirty="0" smtClean="0"/>
              <a:t>Slotted ALOHA</a:t>
            </a:r>
          </a:p>
        </p:txBody>
      </p:sp>
      <p:sp>
        <p:nvSpPr>
          <p:cNvPr id="112643" name="Rectangle 3"/>
          <p:cNvSpPr>
            <a:spLocks noGrp="1" noChangeArrowheads="1"/>
          </p:cNvSpPr>
          <p:nvPr>
            <p:ph sz="half" idx="1"/>
          </p:nvPr>
        </p:nvSpPr>
        <p:spPr>
          <a:xfrm>
            <a:off x="533400" y="3097213"/>
            <a:ext cx="3810000" cy="3203575"/>
          </a:xfrm>
        </p:spPr>
        <p:txBody>
          <a:bodyPr/>
          <a:lstStyle/>
          <a:p>
            <a:pPr>
              <a:buFont typeface="Wingdings" pitchFamily="2" charset="2"/>
              <a:buNone/>
            </a:pPr>
            <a:r>
              <a:rPr lang="en-US" sz="2400" u="sng" dirty="0" smtClean="0">
                <a:solidFill>
                  <a:srgbClr val="FF0000"/>
                </a:solidFill>
              </a:rPr>
              <a:t>Pros</a:t>
            </a:r>
            <a:endParaRPr lang="en-US" sz="2400" dirty="0" smtClean="0"/>
          </a:p>
          <a:p>
            <a:r>
              <a:rPr lang="en-US" sz="2400" dirty="0" smtClean="0"/>
              <a:t>single active node can continuously transmit at full rate of channel</a:t>
            </a:r>
          </a:p>
          <a:p>
            <a:r>
              <a:rPr lang="en-US" sz="2400" dirty="0" smtClean="0"/>
              <a:t>highly decentralized: only slots in nodes need to be in sync</a:t>
            </a:r>
          </a:p>
          <a:p>
            <a:r>
              <a:rPr lang="en-US" sz="2400" dirty="0" smtClean="0"/>
              <a:t>simple</a:t>
            </a:r>
          </a:p>
          <a:p>
            <a:endParaRPr lang="en-US" sz="2400" dirty="0" smtClean="0"/>
          </a:p>
        </p:txBody>
      </p:sp>
      <p:sp>
        <p:nvSpPr>
          <p:cNvPr id="112644" name="Rectangle 4"/>
          <p:cNvSpPr>
            <a:spLocks noGrp="1" noChangeArrowheads="1"/>
          </p:cNvSpPr>
          <p:nvPr>
            <p:ph sz="half" idx="2"/>
          </p:nvPr>
        </p:nvSpPr>
        <p:spPr>
          <a:xfrm>
            <a:off x="4495800" y="3255963"/>
            <a:ext cx="3810000" cy="3200400"/>
          </a:xfrm>
        </p:spPr>
        <p:txBody>
          <a:bodyPr/>
          <a:lstStyle/>
          <a:p>
            <a:pPr>
              <a:lnSpc>
                <a:spcPct val="90000"/>
              </a:lnSpc>
              <a:buFont typeface="Wingdings" pitchFamily="2" charset="2"/>
              <a:buNone/>
            </a:pPr>
            <a:r>
              <a:rPr lang="en-US" sz="2400" u="sng" smtClean="0">
                <a:solidFill>
                  <a:srgbClr val="FF0000"/>
                </a:solidFill>
              </a:rPr>
              <a:t>Cons</a:t>
            </a:r>
            <a:endParaRPr lang="en-US" sz="2400" smtClean="0"/>
          </a:p>
          <a:p>
            <a:pPr>
              <a:lnSpc>
                <a:spcPct val="90000"/>
              </a:lnSpc>
            </a:pPr>
            <a:r>
              <a:rPr lang="en-US" sz="2400" smtClean="0"/>
              <a:t>collisions, wasting slots</a:t>
            </a:r>
          </a:p>
          <a:p>
            <a:pPr>
              <a:lnSpc>
                <a:spcPct val="90000"/>
              </a:lnSpc>
            </a:pPr>
            <a:r>
              <a:rPr lang="en-US" sz="2400" smtClean="0"/>
              <a:t>idle slots</a:t>
            </a:r>
          </a:p>
          <a:p>
            <a:pPr>
              <a:lnSpc>
                <a:spcPct val="90000"/>
              </a:lnSpc>
            </a:pPr>
            <a:r>
              <a:rPr lang="en-US" sz="2400" smtClean="0"/>
              <a:t>nodes may be able to detect collision in less than time to transmit packet</a:t>
            </a:r>
          </a:p>
          <a:p>
            <a:pPr>
              <a:lnSpc>
                <a:spcPct val="90000"/>
              </a:lnSpc>
            </a:pPr>
            <a:r>
              <a:rPr lang="en-US" sz="2400" smtClean="0"/>
              <a:t>clock synchronization</a:t>
            </a:r>
          </a:p>
        </p:txBody>
      </p:sp>
      <p:pic>
        <p:nvPicPr>
          <p:cNvPr id="112645" name="Picture 8"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8089900"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552450" y="0"/>
            <a:ext cx="7772400" cy="1143000"/>
          </a:xfrm>
        </p:spPr>
        <p:txBody>
          <a:bodyPr/>
          <a:lstStyle/>
          <a:p>
            <a:pPr>
              <a:defRPr/>
            </a:pPr>
            <a:r>
              <a:rPr lang="en-US" sz="3200" b="1" dirty="0" smtClean="0">
                <a:solidFill>
                  <a:schemeClr val="tx1"/>
                </a:solidFill>
                <a:cs typeface="Times New Roman" pitchFamily="18" charset="0"/>
              </a:rPr>
              <a:t>Slotted Aloha efficiency/throughput</a:t>
            </a:r>
          </a:p>
        </p:txBody>
      </p:sp>
      <p:sp>
        <p:nvSpPr>
          <p:cNvPr id="113667" name="Rectangle 3"/>
          <p:cNvSpPr>
            <a:spLocks noChangeArrowheads="1"/>
          </p:cNvSpPr>
          <p:nvPr/>
        </p:nvSpPr>
        <p:spPr bwMode="auto">
          <a:xfrm>
            <a:off x="381000" y="1143000"/>
            <a:ext cx="8305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dirty="0">
                <a:latin typeface="Arial Narrow" pitchFamily="34" charset="0"/>
              </a:rPr>
              <a:t>In Roberts’ method, which has come to be known as </a:t>
            </a:r>
            <a:r>
              <a:rPr lang="en-US" b="1" dirty="0">
                <a:latin typeface="Arial Narrow" pitchFamily="34" charset="0"/>
              </a:rPr>
              <a:t>slotted ALOHA</a:t>
            </a:r>
            <a:r>
              <a:rPr lang="en-US" dirty="0">
                <a:latin typeface="Arial Narrow" pitchFamily="34" charset="0"/>
              </a:rPr>
              <a:t>—in  contrast to Abramson’s </a:t>
            </a:r>
            <a:r>
              <a:rPr lang="en-US" b="1" dirty="0">
                <a:latin typeface="Arial Narrow" pitchFamily="34" charset="0"/>
              </a:rPr>
              <a:t>pure ALOHA</a:t>
            </a:r>
            <a:r>
              <a:rPr lang="en-US" dirty="0">
                <a:latin typeface="Arial Narrow" pitchFamily="34" charset="0"/>
              </a:rPr>
              <a:t>—a station is not permitted to send whenever the user types a line.</a:t>
            </a:r>
          </a:p>
          <a:p>
            <a:pPr algn="just"/>
            <a:endParaRPr lang="en-US" dirty="0">
              <a:latin typeface="Arial Narrow" pitchFamily="34" charset="0"/>
            </a:endParaRPr>
          </a:p>
          <a:p>
            <a:pPr algn="just"/>
            <a:r>
              <a:rPr lang="en-US" dirty="0">
                <a:latin typeface="Arial Narrow" pitchFamily="34" charset="0"/>
              </a:rPr>
              <a:t>The probability of no other traffic during the same slot as our test frame is then </a:t>
            </a:r>
            <a:r>
              <a:rPr lang="en-US" i="1" dirty="0">
                <a:latin typeface="Arial Narrow" pitchFamily="34" charset="0"/>
              </a:rPr>
              <a:t>e </a:t>
            </a:r>
            <a:r>
              <a:rPr lang="en-US" baseline="30000" dirty="0">
                <a:latin typeface="Arial Narrow" pitchFamily="34" charset="0"/>
              </a:rPr>
              <a:t>−</a:t>
            </a:r>
            <a:r>
              <a:rPr lang="en-US" i="1" baseline="30000" dirty="0">
                <a:latin typeface="Arial Narrow" pitchFamily="34" charset="0"/>
              </a:rPr>
              <a:t>G</a:t>
            </a:r>
            <a:r>
              <a:rPr lang="en-US" dirty="0">
                <a:latin typeface="Arial Narrow" pitchFamily="34" charset="0"/>
              </a:rPr>
              <a:t>, which leads to</a:t>
            </a:r>
          </a:p>
        </p:txBody>
      </p:sp>
      <p:sp>
        <p:nvSpPr>
          <p:cNvPr id="113668" name="Rectangle 1"/>
          <p:cNvSpPr>
            <a:spLocks noChangeArrowheads="1"/>
          </p:cNvSpPr>
          <p:nvPr/>
        </p:nvSpPr>
        <p:spPr bwMode="auto">
          <a:xfrm>
            <a:off x="3352800" y="3657600"/>
            <a:ext cx="15472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solidFill>
                  <a:srgbClr val="FF0000"/>
                </a:solidFill>
                <a:latin typeface="Arial Narrow" pitchFamily="34" charset="0"/>
              </a:rPr>
              <a:t>S = </a:t>
            </a:r>
            <a:r>
              <a:rPr lang="en-US" sz="3200" dirty="0" err="1">
                <a:solidFill>
                  <a:srgbClr val="FF0000"/>
                </a:solidFill>
                <a:latin typeface="Arial Narrow" pitchFamily="34" charset="0"/>
              </a:rPr>
              <a:t>Ge</a:t>
            </a:r>
            <a:r>
              <a:rPr lang="en-US" sz="3200" baseline="30000" dirty="0">
                <a:solidFill>
                  <a:srgbClr val="FF0000"/>
                </a:solidFill>
                <a:latin typeface="Arial Narrow" pitchFamily="34" charset="0"/>
              </a:rPr>
              <a:t>−G</a:t>
            </a:r>
          </a:p>
        </p:txBody>
      </p:sp>
      <p:sp>
        <p:nvSpPr>
          <p:cNvPr id="3" name="Rectangle 2"/>
          <p:cNvSpPr/>
          <p:nvPr/>
        </p:nvSpPr>
        <p:spPr>
          <a:xfrm>
            <a:off x="609600" y="4438650"/>
            <a:ext cx="7696200" cy="2185988"/>
          </a:xfrm>
          <a:prstGeom prst="rect">
            <a:avLst/>
          </a:prstGeom>
        </p:spPr>
        <p:txBody>
          <a:bodyPr>
            <a:spAutoFit/>
          </a:bodyPr>
          <a:lstStyle/>
          <a:p>
            <a:pPr>
              <a:defRPr/>
            </a:pPr>
            <a:r>
              <a:rPr lang="en-US" dirty="0">
                <a:latin typeface="Arial Narrow" pitchFamily="34" charset="0"/>
              </a:rPr>
              <a:t>As we can see from figure slotted ALOHA peaks at </a:t>
            </a:r>
            <a:r>
              <a:rPr lang="en-US" i="1" dirty="0">
                <a:solidFill>
                  <a:srgbClr val="FF0000"/>
                </a:solidFill>
                <a:latin typeface="Arial Narrow" pitchFamily="34" charset="0"/>
              </a:rPr>
              <a:t>G </a:t>
            </a:r>
            <a:r>
              <a:rPr lang="en-US" dirty="0">
                <a:solidFill>
                  <a:srgbClr val="FF0000"/>
                </a:solidFill>
                <a:latin typeface="Arial Narrow" pitchFamily="34" charset="0"/>
              </a:rPr>
              <a:t>= 1, </a:t>
            </a:r>
            <a:r>
              <a:rPr lang="en-US" dirty="0">
                <a:latin typeface="Arial Narrow" pitchFamily="34" charset="0"/>
              </a:rPr>
              <a:t>with a throughput  of </a:t>
            </a:r>
          </a:p>
          <a:p>
            <a:pPr algn="ctr">
              <a:defRPr/>
            </a:pPr>
            <a:r>
              <a:rPr lang="en-US" sz="3200" i="1" dirty="0">
                <a:solidFill>
                  <a:srgbClr val="FF0000"/>
                </a:solidFill>
                <a:latin typeface="Arial Narrow" pitchFamily="34" charset="0"/>
              </a:rPr>
              <a:t>S </a:t>
            </a:r>
            <a:r>
              <a:rPr lang="en-US" sz="3200" dirty="0">
                <a:solidFill>
                  <a:srgbClr val="FF0000"/>
                </a:solidFill>
                <a:latin typeface="Arial Narrow" pitchFamily="34" charset="0"/>
              </a:rPr>
              <a:t>= 1</a:t>
            </a:r>
            <a:r>
              <a:rPr lang="en-US" sz="3200" i="1" dirty="0">
                <a:solidFill>
                  <a:srgbClr val="FF0000"/>
                </a:solidFill>
                <a:latin typeface="Arial Narrow" pitchFamily="34" charset="0"/>
              </a:rPr>
              <a:t>/e </a:t>
            </a:r>
          </a:p>
          <a:p>
            <a:pPr algn="ctr">
              <a:defRPr/>
            </a:pPr>
            <a:endParaRPr lang="en-US" sz="3200" i="1" dirty="0">
              <a:latin typeface="Arial Narrow" pitchFamily="34" charset="0"/>
            </a:endParaRPr>
          </a:p>
          <a:p>
            <a:pPr>
              <a:defRPr/>
            </a:pPr>
            <a:r>
              <a:rPr lang="en-US" dirty="0">
                <a:latin typeface="Arial Narrow" pitchFamily="34" charset="0"/>
              </a:rPr>
              <a:t>or about </a:t>
            </a:r>
            <a:r>
              <a:rPr lang="en-US" dirty="0">
                <a:solidFill>
                  <a:srgbClr val="FF0000"/>
                </a:solidFill>
                <a:latin typeface="Arial Narrow" pitchFamily="34" charset="0"/>
              </a:rPr>
              <a:t>0.368</a:t>
            </a:r>
            <a:r>
              <a:rPr lang="en-US" dirty="0">
                <a:latin typeface="Arial Narrow" pitchFamily="34" charset="0"/>
              </a:rPr>
              <a:t>, </a:t>
            </a:r>
            <a:r>
              <a:rPr lang="en-US" b="1" dirty="0">
                <a:solidFill>
                  <a:schemeClr val="accent2">
                    <a:lumMod val="75000"/>
                  </a:schemeClr>
                </a:solidFill>
                <a:latin typeface="Arial Narrow" pitchFamily="34" charset="0"/>
              </a:rPr>
              <a:t>twice</a:t>
            </a:r>
            <a:r>
              <a:rPr lang="en-US" dirty="0">
                <a:latin typeface="Arial Narrow" pitchFamily="34" charset="0"/>
              </a:rPr>
              <a:t> that of pure ALOHA.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01650" y="0"/>
            <a:ext cx="7772400" cy="1143000"/>
          </a:xfrm>
        </p:spPr>
        <p:txBody>
          <a:bodyPr/>
          <a:lstStyle/>
          <a:p>
            <a:r>
              <a:rPr lang="en-US" smtClean="0"/>
              <a:t>Link Layer Services (more)</a:t>
            </a:r>
          </a:p>
        </p:txBody>
      </p:sp>
      <p:sp>
        <p:nvSpPr>
          <p:cNvPr id="43011" name="Rectangle 3"/>
          <p:cNvSpPr>
            <a:spLocks noGrp="1" noChangeArrowheads="1"/>
          </p:cNvSpPr>
          <p:nvPr>
            <p:ph idx="1"/>
          </p:nvPr>
        </p:nvSpPr>
        <p:spPr>
          <a:xfrm>
            <a:off x="522288" y="1252538"/>
            <a:ext cx="7772400" cy="4648200"/>
          </a:xfrm>
        </p:spPr>
        <p:txBody>
          <a:bodyPr/>
          <a:lstStyle/>
          <a:p>
            <a:r>
              <a:rPr lang="en-US" sz="2400" b="1" dirty="0" smtClean="0">
                <a:solidFill>
                  <a:srgbClr val="0000FF"/>
                </a:solidFill>
                <a:latin typeface="Arial "/>
              </a:rPr>
              <a:t>flow control:</a:t>
            </a:r>
            <a:r>
              <a:rPr lang="en-US" b="1" dirty="0" smtClean="0">
                <a:solidFill>
                  <a:srgbClr val="0000FF"/>
                </a:solidFill>
                <a:latin typeface="Arial "/>
              </a:rPr>
              <a:t> </a:t>
            </a:r>
          </a:p>
          <a:p>
            <a:pPr lvl="1"/>
            <a:r>
              <a:rPr lang="en-US" sz="2000" dirty="0" smtClean="0">
                <a:latin typeface="Arial "/>
              </a:rPr>
              <a:t>pacing between adjacent sending and receiving nodes</a:t>
            </a:r>
            <a:endParaRPr lang="en-US" dirty="0" smtClean="0">
              <a:latin typeface="Arial "/>
            </a:endParaRPr>
          </a:p>
          <a:p>
            <a:r>
              <a:rPr lang="en-US" sz="2400" b="1" dirty="0" smtClean="0">
                <a:solidFill>
                  <a:srgbClr val="0000FF"/>
                </a:solidFill>
                <a:latin typeface="Arial "/>
              </a:rPr>
              <a:t>error detection:</a:t>
            </a:r>
            <a:r>
              <a:rPr lang="en-US" b="1" dirty="0" smtClean="0">
                <a:solidFill>
                  <a:srgbClr val="0000FF"/>
                </a:solidFill>
                <a:latin typeface="Arial "/>
              </a:rPr>
              <a:t> </a:t>
            </a:r>
          </a:p>
          <a:p>
            <a:pPr lvl="1"/>
            <a:r>
              <a:rPr lang="en-US" sz="2000" dirty="0" smtClean="0">
                <a:latin typeface="Arial "/>
              </a:rPr>
              <a:t>errors caused by signal attenuation, noise. </a:t>
            </a:r>
          </a:p>
          <a:p>
            <a:pPr lvl="1"/>
            <a:r>
              <a:rPr lang="en-US" sz="2000" dirty="0" smtClean="0">
                <a:latin typeface="Arial "/>
              </a:rPr>
              <a:t>receiver detects presence of errors: </a:t>
            </a:r>
          </a:p>
          <a:p>
            <a:pPr lvl="2"/>
            <a:r>
              <a:rPr lang="en-US" dirty="0" smtClean="0">
                <a:latin typeface="Arial "/>
              </a:rPr>
              <a:t>signals sender for retransmission or drops frame </a:t>
            </a:r>
          </a:p>
          <a:p>
            <a:r>
              <a:rPr lang="en-US" sz="2400" b="1" dirty="0" smtClean="0">
                <a:solidFill>
                  <a:srgbClr val="0000FF"/>
                </a:solidFill>
                <a:latin typeface="Arial "/>
              </a:rPr>
              <a:t>error correction:</a:t>
            </a:r>
            <a:r>
              <a:rPr lang="en-US" b="1" dirty="0" smtClean="0">
                <a:solidFill>
                  <a:srgbClr val="0000FF"/>
                </a:solidFill>
                <a:latin typeface="Arial "/>
              </a:rPr>
              <a:t> </a:t>
            </a:r>
          </a:p>
          <a:p>
            <a:pPr lvl="1"/>
            <a:r>
              <a:rPr lang="en-US" sz="2000" dirty="0" smtClean="0">
                <a:latin typeface="Arial "/>
              </a:rPr>
              <a:t>receiver identifies </a:t>
            </a:r>
            <a:r>
              <a:rPr lang="en-US" sz="2000" dirty="0" smtClean="0">
                <a:solidFill>
                  <a:srgbClr val="FF0000"/>
                </a:solidFill>
                <a:latin typeface="Arial "/>
              </a:rPr>
              <a:t>and corrects</a:t>
            </a:r>
            <a:r>
              <a:rPr lang="en-US" sz="2000" dirty="0" smtClean="0">
                <a:latin typeface="Arial "/>
              </a:rPr>
              <a:t> bit error(s) without resorting to retransmission</a:t>
            </a:r>
            <a:endParaRPr lang="en-US" dirty="0" smtClean="0">
              <a:latin typeface="Arial "/>
            </a:endParaRPr>
          </a:p>
          <a:p>
            <a:r>
              <a:rPr lang="en-US" sz="2400" b="1" dirty="0" smtClean="0">
                <a:solidFill>
                  <a:srgbClr val="0000FF"/>
                </a:solidFill>
                <a:latin typeface="Arial "/>
              </a:rPr>
              <a:t>half-duplex and full-duplex</a:t>
            </a:r>
          </a:p>
          <a:p>
            <a:pPr lvl="1"/>
            <a:r>
              <a:rPr lang="en-US" sz="2000" dirty="0" smtClean="0">
                <a:latin typeface="Arial "/>
              </a:rPr>
              <a:t>with half duplex, nodes at both ends of link can transmit, but not at same time</a:t>
            </a:r>
            <a:endParaRPr lang="en-US" dirty="0" smtClean="0">
              <a:latin typeface="Arial "/>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Introduction</a:t>
            </a:r>
            <a:endParaRPr lang="en-US">
              <a:latin typeface="Times New Roman" pitchFamily="18" charset="0"/>
            </a:endParaRPr>
          </a:p>
        </p:txBody>
      </p:sp>
      <p:sp>
        <p:nvSpPr>
          <p:cNvPr id="11469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sz="1400" smtClean="0"/>
              <a:t>1-</a:t>
            </a:r>
            <a:fld id="{44F5C27E-EA0E-4CAE-A5A7-886FB5851871}" type="slidenum">
              <a:rPr lang="en-US" sz="1400" smtClean="0"/>
              <a:pPr eaLnBrk="1" hangingPunct="1"/>
              <a:t>90</a:t>
            </a:fld>
            <a:endParaRPr lang="en-US" sz="1400" smtClean="0"/>
          </a:p>
        </p:txBody>
      </p:sp>
      <p:pic>
        <p:nvPicPr>
          <p:cNvPr id="1146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23975"/>
            <a:ext cx="734695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693" name="Rectangle 3"/>
          <p:cNvSpPr>
            <a:spLocks noChangeArrowheads="1"/>
          </p:cNvSpPr>
          <p:nvPr/>
        </p:nvSpPr>
        <p:spPr bwMode="auto">
          <a:xfrm>
            <a:off x="625475" y="5411788"/>
            <a:ext cx="822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Throughput versus offered traffic for ALOHA systems.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Throughput: Alternative Method</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467AD6A-14C7-49BF-B9E6-3EC9C631580E}" type="slidenum">
              <a:rPr lang="en-US" smtClean="0"/>
              <a:pPr>
                <a:defRPr/>
              </a:pPr>
              <a:t>91</a:t>
            </a:fld>
            <a:endParaRPr lang="en-US"/>
          </a:p>
        </p:txBody>
      </p:sp>
      <p:sp>
        <p:nvSpPr>
          <p:cNvPr id="5" name="Rectangle 4"/>
          <p:cNvSpPr/>
          <p:nvPr/>
        </p:nvSpPr>
        <p:spPr>
          <a:xfrm>
            <a:off x="457200" y="1524000"/>
            <a:ext cx="8077200" cy="4893647"/>
          </a:xfrm>
          <a:prstGeom prst="rect">
            <a:avLst/>
          </a:prstGeom>
        </p:spPr>
        <p:txBody>
          <a:bodyPr wrap="square">
            <a:spAutoFit/>
          </a:bodyPr>
          <a:lstStyle/>
          <a:p>
            <a:pPr marL="342900" indent="-342900" algn="just">
              <a:buFont typeface="Wingdings" pitchFamily="2" charset="2"/>
              <a:buChar char="§"/>
            </a:pPr>
            <a:r>
              <a:rPr lang="en-US" dirty="0" smtClean="0">
                <a:latin typeface="Times New Roman" pitchFamily="18" charset="0"/>
              </a:rPr>
              <a:t>Let’s </a:t>
            </a:r>
            <a:r>
              <a:rPr lang="en-US" dirty="0">
                <a:latin typeface="Times New Roman" pitchFamily="18" charset="0"/>
              </a:rPr>
              <a:t>modify the protocol a little </a:t>
            </a:r>
            <a:r>
              <a:rPr lang="en-US" dirty="0" smtClean="0">
                <a:latin typeface="Times New Roman" pitchFamily="18" charset="0"/>
              </a:rPr>
              <a:t>and assume </a:t>
            </a:r>
            <a:r>
              <a:rPr lang="en-US" dirty="0">
                <a:latin typeface="Times New Roman" pitchFamily="18" charset="0"/>
              </a:rPr>
              <a:t>that each node attempts to transmit a frame in each slot with probability p</a:t>
            </a:r>
            <a:r>
              <a:rPr lang="en-US" dirty="0" smtClean="0">
                <a:latin typeface="Times New Roman" pitchFamily="18" charset="0"/>
              </a:rPr>
              <a:t>.</a:t>
            </a:r>
          </a:p>
          <a:p>
            <a:pPr marL="342900" indent="-342900" algn="just">
              <a:buFont typeface="Wingdings" pitchFamily="2" charset="2"/>
              <a:buChar char="§"/>
            </a:pPr>
            <a:endParaRPr lang="en-US" dirty="0" smtClean="0">
              <a:latin typeface="Times New Roman" pitchFamily="18" charset="0"/>
            </a:endParaRPr>
          </a:p>
          <a:p>
            <a:pPr marL="342900" indent="-342900" algn="just">
              <a:buFont typeface="Wingdings" pitchFamily="2" charset="2"/>
              <a:buChar char="§"/>
            </a:pPr>
            <a:r>
              <a:rPr lang="en-US" dirty="0">
                <a:latin typeface="Times New Roman" pitchFamily="18" charset="0"/>
              </a:rPr>
              <a:t>Suppose there are </a:t>
            </a:r>
            <a:r>
              <a:rPr lang="en-US" i="1" dirty="0">
                <a:latin typeface="Times New Roman" pitchFamily="18" charset="0"/>
              </a:rPr>
              <a:t>N </a:t>
            </a:r>
            <a:r>
              <a:rPr lang="en-US" dirty="0">
                <a:latin typeface="Times New Roman" pitchFamily="18" charset="0"/>
              </a:rPr>
              <a:t>nodes. Then the probability </a:t>
            </a:r>
            <a:r>
              <a:rPr lang="en-US" dirty="0" smtClean="0">
                <a:latin typeface="Times New Roman" pitchFamily="18" charset="0"/>
              </a:rPr>
              <a:t>that a </a:t>
            </a:r>
            <a:r>
              <a:rPr lang="en-US" dirty="0">
                <a:latin typeface="Times New Roman" pitchFamily="18" charset="0"/>
              </a:rPr>
              <a:t>given slot is a successful slot is the probability that one of the nodes </a:t>
            </a:r>
            <a:r>
              <a:rPr lang="en-US" dirty="0" smtClean="0">
                <a:latin typeface="Times New Roman" pitchFamily="18" charset="0"/>
              </a:rPr>
              <a:t>transmits and </a:t>
            </a:r>
            <a:r>
              <a:rPr lang="en-US" dirty="0">
                <a:latin typeface="Times New Roman" pitchFamily="18" charset="0"/>
              </a:rPr>
              <a:t>that the remaining </a:t>
            </a:r>
            <a:r>
              <a:rPr lang="en-US" i="1" dirty="0">
                <a:latin typeface="Times New Roman" pitchFamily="18" charset="0"/>
              </a:rPr>
              <a:t>N </a:t>
            </a:r>
            <a:r>
              <a:rPr lang="en-US" dirty="0">
                <a:latin typeface="Times New Roman" pitchFamily="18" charset="0"/>
              </a:rPr>
              <a:t>– 1 nodes do not </a:t>
            </a:r>
            <a:r>
              <a:rPr lang="en-US" dirty="0" smtClean="0">
                <a:latin typeface="Times New Roman" pitchFamily="18" charset="0"/>
              </a:rPr>
              <a:t>transmit</a:t>
            </a:r>
          </a:p>
          <a:p>
            <a:pPr marL="342900" indent="-342900" algn="just">
              <a:buFont typeface="Wingdings" pitchFamily="2" charset="2"/>
              <a:buChar char="§"/>
            </a:pPr>
            <a:r>
              <a:rPr lang="en-US" dirty="0">
                <a:latin typeface="Times New Roman" pitchFamily="18" charset="0"/>
              </a:rPr>
              <a:t>The probability that a </a:t>
            </a:r>
            <a:r>
              <a:rPr lang="en-US" dirty="0" smtClean="0">
                <a:latin typeface="Times New Roman" pitchFamily="18" charset="0"/>
              </a:rPr>
              <a:t>given node </a:t>
            </a:r>
            <a:r>
              <a:rPr lang="en-US" dirty="0">
                <a:latin typeface="Times New Roman" pitchFamily="18" charset="0"/>
              </a:rPr>
              <a:t>transmits is p; the probability that the remaining nodes do not transmit </a:t>
            </a:r>
            <a:r>
              <a:rPr lang="en-US" dirty="0" smtClean="0">
                <a:latin typeface="Times New Roman" pitchFamily="18" charset="0"/>
              </a:rPr>
              <a:t>is (1 </a:t>
            </a:r>
            <a:r>
              <a:rPr lang="en-US" dirty="0">
                <a:latin typeface="Times New Roman" pitchFamily="18" charset="0"/>
              </a:rPr>
              <a:t>– </a:t>
            </a:r>
            <a:r>
              <a:rPr lang="en-US" dirty="0" smtClean="0">
                <a:latin typeface="Times New Roman" pitchFamily="18" charset="0"/>
              </a:rPr>
              <a:t>p)</a:t>
            </a:r>
            <a:r>
              <a:rPr lang="en-US" baseline="30000" dirty="0" smtClean="0">
                <a:latin typeface="Times New Roman" pitchFamily="18" charset="0"/>
              </a:rPr>
              <a:t>N-1</a:t>
            </a:r>
            <a:r>
              <a:rPr lang="en-US" dirty="0">
                <a:latin typeface="Times New Roman" pitchFamily="18" charset="0"/>
              </a:rPr>
              <a:t>. Therefore the probability a given node has a success is p(1 – </a:t>
            </a:r>
            <a:r>
              <a:rPr lang="en-US" dirty="0" smtClean="0">
                <a:latin typeface="Times New Roman" pitchFamily="18" charset="0"/>
              </a:rPr>
              <a:t>p)</a:t>
            </a:r>
            <a:r>
              <a:rPr lang="en-US" baseline="30000" dirty="0" smtClean="0">
                <a:latin typeface="Times New Roman" pitchFamily="18" charset="0"/>
              </a:rPr>
              <a:t>N-1</a:t>
            </a:r>
            <a:r>
              <a:rPr lang="en-US" dirty="0" smtClean="0">
                <a:latin typeface="Times New Roman" pitchFamily="18" charset="0"/>
              </a:rPr>
              <a:t>.</a:t>
            </a:r>
          </a:p>
          <a:p>
            <a:pPr algn="just"/>
            <a:endParaRPr lang="en-US" dirty="0">
              <a:latin typeface="Times New Roman" pitchFamily="18" charset="0"/>
            </a:endParaRPr>
          </a:p>
          <a:p>
            <a:pPr marL="342900" indent="-342900" algn="just">
              <a:buFont typeface="Wingdings" pitchFamily="2" charset="2"/>
              <a:buChar char="§"/>
            </a:pPr>
            <a:r>
              <a:rPr lang="en-US" dirty="0">
                <a:latin typeface="Times New Roman" pitchFamily="18" charset="0"/>
              </a:rPr>
              <a:t>Because there are N nodes, the probability that any one of the N nodes has a </a:t>
            </a:r>
            <a:r>
              <a:rPr lang="en-US" dirty="0" smtClean="0">
                <a:latin typeface="Times New Roman" pitchFamily="18" charset="0"/>
              </a:rPr>
              <a:t>success is </a:t>
            </a:r>
            <a:r>
              <a:rPr lang="en-US" dirty="0" err="1">
                <a:latin typeface="Times New Roman" pitchFamily="18" charset="0"/>
              </a:rPr>
              <a:t>Np</a:t>
            </a:r>
            <a:r>
              <a:rPr lang="en-US" dirty="0">
                <a:latin typeface="Times New Roman" pitchFamily="18" charset="0"/>
              </a:rPr>
              <a:t>(1 – </a:t>
            </a:r>
            <a:r>
              <a:rPr lang="en-US" dirty="0" smtClean="0">
                <a:latin typeface="Times New Roman" pitchFamily="18" charset="0"/>
              </a:rPr>
              <a:t>p)</a:t>
            </a:r>
            <a:r>
              <a:rPr lang="en-US" baseline="30000" dirty="0" smtClean="0">
                <a:latin typeface="Times New Roman" pitchFamily="18" charset="0"/>
              </a:rPr>
              <a:t>N-1</a:t>
            </a:r>
            <a:r>
              <a:rPr lang="en-US" dirty="0">
                <a:latin typeface="Times New Roman" pitchFamily="18" charset="0"/>
              </a:rPr>
              <a:t>.</a:t>
            </a:r>
          </a:p>
        </p:txBody>
      </p:sp>
    </p:spTree>
    <p:extLst>
      <p:ext uri="{BB962C8B-B14F-4D97-AF65-F5344CB8AC3E}">
        <p14:creationId xmlns:p14="http://schemas.microsoft.com/office/powerpoint/2010/main" val="26093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Question 1</a:t>
            </a:r>
          </a:p>
        </p:txBody>
      </p:sp>
      <p:sp>
        <p:nvSpPr>
          <p:cNvPr id="4099" name="Content Placeholder 2"/>
          <p:cNvSpPr>
            <a:spLocks noGrp="1"/>
          </p:cNvSpPr>
          <p:nvPr>
            <p:ph idx="1"/>
          </p:nvPr>
        </p:nvSpPr>
        <p:spPr/>
        <p:txBody>
          <a:bodyPr/>
          <a:lstStyle/>
          <a:p>
            <a:r>
              <a:rPr lang="en-US" dirty="0" smtClean="0"/>
              <a:t>The efficiency of ALOHA</a:t>
            </a:r>
          </a:p>
          <a:p>
            <a:pPr lvl="1"/>
            <a:r>
              <a:rPr lang="en-US" dirty="0" smtClean="0"/>
              <a:t>When there are N active nodes the efficiency of slotted ALOHA is </a:t>
            </a:r>
            <a:r>
              <a:rPr lang="en-US" dirty="0" err="1" smtClean="0"/>
              <a:t>Np</a:t>
            </a:r>
            <a:r>
              <a:rPr lang="en-US" dirty="0" smtClean="0"/>
              <a:t>(1-p)^{N-1}, find the value p that maximizes the expression</a:t>
            </a:r>
          </a:p>
          <a:p>
            <a:pPr lvl="1"/>
            <a:r>
              <a:rPr lang="en-US" dirty="0" smtClean="0"/>
              <a:t>Using the value of p found in (a), find the efficiency of slotted ALOHA by letting N approach infinity. </a:t>
            </a:r>
          </a:p>
        </p:txBody>
      </p:sp>
    </p:spTree>
    <p:extLst>
      <p:ext uri="{BB962C8B-B14F-4D97-AF65-F5344CB8AC3E}">
        <p14:creationId xmlns:p14="http://schemas.microsoft.com/office/powerpoint/2010/main" val="421561818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solution</a:t>
            </a:r>
          </a:p>
        </p:txBody>
      </p:sp>
      <p:pic>
        <p:nvPicPr>
          <p:cNvPr id="5123" name="Content Placeholder 3" descr="equation1.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1349375"/>
            <a:ext cx="6477000" cy="4822825"/>
          </a:xfrm>
        </p:spPr>
      </p:pic>
    </p:spTree>
    <p:extLst>
      <p:ext uri="{BB962C8B-B14F-4D97-AF65-F5344CB8AC3E}">
        <p14:creationId xmlns:p14="http://schemas.microsoft.com/office/powerpoint/2010/main" val="16597518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smtClean="0"/>
          </a:p>
        </p:txBody>
      </p:sp>
      <p:pic>
        <p:nvPicPr>
          <p:cNvPr id="6147" name="Content Placeholder 3" descr="equation2.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2033588"/>
            <a:ext cx="6929438" cy="4064000"/>
          </a:xfrm>
        </p:spPr>
      </p:pic>
    </p:spTree>
    <p:extLst>
      <p:ext uri="{BB962C8B-B14F-4D97-AF65-F5344CB8AC3E}">
        <p14:creationId xmlns:p14="http://schemas.microsoft.com/office/powerpoint/2010/main" val="101559572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Maximum efficiency of pure ALOHA</a:t>
            </a:r>
          </a:p>
        </p:txBody>
      </p:sp>
      <p:sp>
        <p:nvSpPr>
          <p:cNvPr id="7171" name="Content Placeholder 2"/>
          <p:cNvSpPr>
            <a:spLocks noGrp="1"/>
          </p:cNvSpPr>
          <p:nvPr>
            <p:ph idx="1"/>
          </p:nvPr>
        </p:nvSpPr>
        <p:spPr/>
        <p:txBody>
          <a:bodyPr/>
          <a:lstStyle/>
          <a:p>
            <a:r>
              <a:rPr lang="en-US" smtClean="0"/>
              <a:t>Show that the maximum efficiency of pure ALOHA is 1/(2e)</a:t>
            </a:r>
          </a:p>
        </p:txBody>
      </p:sp>
    </p:spTree>
    <p:extLst>
      <p:ext uri="{BB962C8B-B14F-4D97-AF65-F5344CB8AC3E}">
        <p14:creationId xmlns:p14="http://schemas.microsoft.com/office/powerpoint/2010/main" val="247847275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
          <p:cNvSpPr>
            <a:spLocks noChangeArrowheads="1"/>
          </p:cNvSpPr>
          <p:nvPr/>
        </p:nvSpPr>
        <p:spPr bwMode="auto">
          <a:xfrm>
            <a:off x="444500" y="1397000"/>
            <a:ext cx="8180388"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Arial Narrow" pitchFamily="34" charset="0"/>
              </a:rPr>
              <a:t>Carrier sense multiple access (CSMA) requires that each station first listen to the medium (or check the state of the medium) before sending.</a:t>
            </a:r>
          </a:p>
          <a:p>
            <a:endParaRPr lang="en-US" sz="2800">
              <a:latin typeface="Arial Narrow" pitchFamily="34" charset="0"/>
            </a:endParaRPr>
          </a:p>
          <a:p>
            <a:r>
              <a:rPr lang="en-US" sz="2800">
                <a:latin typeface="Arial Narrow" pitchFamily="34" charset="0"/>
              </a:rPr>
              <a:t> In other words, CSMA is based on the principle "sense before transmit" or "listen before talk."</a:t>
            </a:r>
          </a:p>
        </p:txBody>
      </p:sp>
      <p:sp>
        <p:nvSpPr>
          <p:cNvPr id="4" name="Rectangle 2"/>
          <p:cNvSpPr txBox="1">
            <a:spLocks noChangeArrowheads="1"/>
          </p:cNvSpPr>
          <p:nvPr/>
        </p:nvSpPr>
        <p:spPr>
          <a:xfrm>
            <a:off x="381000" y="381000"/>
            <a:ext cx="8464550" cy="1143000"/>
          </a:xfrm>
          <a:prstGeom prst="rect">
            <a:avLst/>
          </a:prstGeom>
        </p:spPr>
        <p:txBody>
          <a:bodyPr/>
          <a:lstStyle/>
          <a:p>
            <a:pPr algn="ctr" eaLnBrk="0" hangingPunct="0">
              <a:defRPr/>
            </a:pPr>
            <a:r>
              <a:rPr lang="en-US" sz="3600" kern="0" dirty="0">
                <a:solidFill>
                  <a:srgbClr val="16165D"/>
                </a:solidFill>
                <a:latin typeface="Arial Narrow" pitchFamily="34" charset="0"/>
                <a:ea typeface="+mj-ea"/>
                <a:cs typeface="+mj-cs"/>
              </a:rPr>
              <a:t>CSMA (Carrier Sense Multiple Access)</a:t>
            </a:r>
            <a:endParaRPr lang="en-US" sz="4000" kern="0" dirty="0">
              <a:solidFill>
                <a:srgbClr val="16165D"/>
              </a:solidFill>
              <a:latin typeface="Arial Narrow" pitchFamily="34" charset="0"/>
              <a:ea typeface="+mj-ea"/>
              <a:cs typeface="+mj-cs"/>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Introduction</a:t>
            </a:r>
            <a:endParaRPr lang="en-US">
              <a:latin typeface="Times New Roman" pitchFamily="18" charset="0"/>
            </a:endParaRPr>
          </a:p>
        </p:txBody>
      </p:sp>
      <p:sp>
        <p:nvSpPr>
          <p:cNvPr id="12083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8BEDC32A-E261-44DC-93D0-C8198302158E}" type="slidenum">
              <a:rPr lang="en-US" sz="1400" smtClean="0"/>
              <a:pPr eaLnBrk="1" hangingPunct="1"/>
              <a:t>97</a:t>
            </a:fld>
            <a:endParaRPr lang="en-US" sz="1400" smtClean="0"/>
          </a:p>
        </p:txBody>
      </p:sp>
      <p:pic>
        <p:nvPicPr>
          <p:cNvPr id="1208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800576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80132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Introduction</a:t>
            </a:r>
            <a:endParaRPr lang="en-US">
              <a:latin typeface="Times New Roman" pitchFamily="18" charset="0"/>
            </a:endParaRPr>
          </a:p>
        </p:txBody>
      </p:sp>
      <p:sp>
        <p:nvSpPr>
          <p:cNvPr id="12185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7CB79DC9-766A-494D-8FD5-EC50987BA3A5}" type="slidenum">
              <a:rPr lang="en-US" sz="1400" smtClean="0"/>
              <a:pPr eaLnBrk="1" hangingPunct="1"/>
              <a:t>98</a:t>
            </a:fld>
            <a:endParaRPr lang="en-US" sz="1400" smtClean="0"/>
          </a:p>
        </p:txBody>
      </p:sp>
      <p:pic>
        <p:nvPicPr>
          <p:cNvPr id="1218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799465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163742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Introduction</a:t>
            </a:r>
            <a:endParaRPr lang="en-US">
              <a:latin typeface="Times New Roman" pitchFamily="18" charset="0"/>
            </a:endParaRPr>
          </a:p>
        </p:txBody>
      </p:sp>
      <p:sp>
        <p:nvSpPr>
          <p:cNvPr id="12288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fld id="{4CAC91B4-04D6-4479-B19C-C609BC437BF6}" type="slidenum">
              <a:rPr lang="en-US" sz="1400" smtClean="0"/>
              <a:pPr eaLnBrk="1" hangingPunct="1"/>
              <a:t>99</a:t>
            </a:fld>
            <a:endParaRPr lang="en-US" sz="1400" smtClean="0"/>
          </a:p>
        </p:txBody>
      </p:sp>
      <p:pic>
        <p:nvPicPr>
          <p:cNvPr id="1228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79121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507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34117</TotalTime>
  <Words>6112</Words>
  <Application>Microsoft Office PowerPoint</Application>
  <PresentationFormat>On-screen Show (4:3)</PresentationFormat>
  <Paragraphs>1012</Paragraphs>
  <Slides>118</Slides>
  <Notes>84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118</vt:i4>
      </vt:variant>
    </vt:vector>
  </HeadingPairs>
  <TitlesOfParts>
    <vt:vector size="121" baseType="lpstr">
      <vt:lpstr>Default Design</vt:lpstr>
      <vt:lpstr>Tannenbaum</vt:lpstr>
      <vt:lpstr>Clip</vt:lpstr>
      <vt:lpstr>PowerPoint Presentation</vt:lpstr>
      <vt:lpstr>Chapter 5: The Data Link Layer</vt:lpstr>
      <vt:lpstr>Outline</vt:lpstr>
      <vt:lpstr>Link Layer: Introduction</vt:lpstr>
      <vt:lpstr>What Is Data Link</vt:lpstr>
      <vt:lpstr>Properties and Limitations for a link</vt:lpstr>
      <vt:lpstr>DLL Design Issues</vt:lpstr>
      <vt:lpstr>Link Layer Services</vt:lpstr>
      <vt:lpstr>Link Layer Services (more)</vt:lpstr>
      <vt:lpstr>Frame</vt:lpstr>
      <vt:lpstr>Framing</vt:lpstr>
      <vt:lpstr>Byte Count</vt:lpstr>
      <vt:lpstr>Flag bytes with byte stuffing</vt:lpstr>
      <vt:lpstr>Flag bits with bit stuffing</vt:lpstr>
      <vt:lpstr>Physical layer coding violations</vt:lpstr>
      <vt:lpstr>Combination of framing methods</vt:lpstr>
      <vt:lpstr>Where is the link layer implemented?</vt:lpstr>
      <vt:lpstr>Adaptors Communicating</vt:lpstr>
      <vt:lpstr>Outline</vt:lpstr>
      <vt:lpstr>Error Correcting/Detecting Codes</vt:lpstr>
      <vt:lpstr>Modeling errors</vt:lpstr>
      <vt:lpstr>Error-Correcting Codes</vt:lpstr>
      <vt:lpstr>Hamming Distance</vt:lpstr>
      <vt:lpstr>Hamming Distance</vt:lpstr>
      <vt:lpstr>Hamming Distance</vt:lpstr>
      <vt:lpstr>Hamming Distance</vt:lpstr>
      <vt:lpstr>Correcting errors (Ex)</vt:lpstr>
      <vt:lpstr>Hamming code</vt:lpstr>
      <vt:lpstr>Hamming code</vt:lpstr>
      <vt:lpstr>Convolutional Code (cont.)</vt:lpstr>
      <vt:lpstr>Convolutional Code (cont.)</vt:lpstr>
      <vt:lpstr>Convolutional Code (cont.)</vt:lpstr>
      <vt:lpstr>Reed-Solomon code </vt:lpstr>
      <vt:lpstr>LDPC (Low-Density Parity Check) </vt:lpstr>
      <vt:lpstr>Error-Detecting Codes</vt:lpstr>
      <vt:lpstr>Error Detection</vt:lpstr>
      <vt:lpstr>Parity Bits</vt:lpstr>
      <vt:lpstr>PowerPoint Presentation</vt:lpstr>
      <vt:lpstr>Two Dimensional Parity Bit</vt:lpstr>
      <vt:lpstr>Checksum</vt:lpstr>
      <vt:lpstr>PowerPoint Presentation</vt:lpstr>
      <vt:lpstr>1’s  Complemnt</vt:lpstr>
      <vt:lpstr>PowerPoint Presentation</vt:lpstr>
      <vt:lpstr>Cyclic Redundancy Check</vt:lpstr>
      <vt:lpstr>PowerPoint Presentation</vt:lpstr>
      <vt:lpstr>CRC Example</vt:lpstr>
      <vt:lpstr>PowerPoint Presentation</vt:lpstr>
      <vt:lpstr>PowerPoint Presentation</vt:lpstr>
      <vt:lpstr>Outline</vt:lpstr>
      <vt:lpstr>MAC Addresses and ARP</vt:lpstr>
      <vt:lpstr>LAN Addresses and ARP</vt:lpstr>
      <vt:lpstr>LAN Address (more)</vt:lpstr>
      <vt:lpstr>PowerPoint Presentation</vt:lpstr>
      <vt:lpstr>MAC address (details) </vt:lpstr>
      <vt:lpstr>ARP: Address Resolution Protocol</vt:lpstr>
      <vt:lpstr>ARP protocol: same LAN (network)</vt:lpstr>
      <vt:lpstr>Addressing: routing to another LAN</vt:lpstr>
      <vt:lpstr>Addressing: routing to another LAN</vt:lpstr>
      <vt:lpstr>Addressing: routing to another LAN</vt:lpstr>
      <vt:lpstr>Addressing: routing to another LAN</vt:lpstr>
      <vt:lpstr>Addressing: routing to another LAN</vt:lpstr>
      <vt:lpstr>Addressing: routing to another LAN</vt:lpstr>
      <vt:lpstr>Outline</vt:lpstr>
      <vt:lpstr>Multiple Access Links and Protocols</vt:lpstr>
      <vt:lpstr>PowerPoint Presentation</vt:lpstr>
      <vt:lpstr>Multiple Access protocols</vt:lpstr>
      <vt:lpstr>Ideal Multiple Access Protocol</vt:lpstr>
      <vt:lpstr>MAC Protocols: a taxonomy</vt:lpstr>
      <vt:lpstr>Channel Partitioning MAC protocols: TDMA</vt:lpstr>
      <vt:lpstr>Channel Partitioning MAC protocols: FDMA</vt:lpstr>
      <vt:lpstr>Channel Partitioning MAC protocols: CDMA</vt:lpstr>
      <vt:lpstr>Channel partitioning MAC protocols:</vt:lpstr>
      <vt:lpstr>“Taking Turns” MAC protocols</vt:lpstr>
      <vt:lpstr>“Taking Turns” MAC protocols</vt:lpstr>
      <vt:lpstr>PowerPoint Presentation</vt:lpstr>
      <vt:lpstr>Random Access Protocols</vt:lpstr>
      <vt:lpstr>Random Access Protocols: ALOHA</vt:lpstr>
      <vt:lpstr>Pure ALOHA</vt:lpstr>
      <vt:lpstr>PowerPoint Presentation</vt:lpstr>
      <vt:lpstr>Pure ALOHA</vt:lpstr>
      <vt:lpstr>PowerPoint Presentation</vt:lpstr>
      <vt:lpstr> What is the efficiency/throughput of an ALOHA channel? </vt:lpstr>
      <vt:lpstr>Efficiency/throughput of  pure ALOHA</vt:lpstr>
      <vt:lpstr>Efficiency/throughput of  pure ALOHA</vt:lpstr>
      <vt:lpstr>Pure ALOHA </vt:lpstr>
      <vt:lpstr>Efficiency/throughput of  pure ALOHA</vt:lpstr>
      <vt:lpstr>Efficiency/throughput of  pure ALOHA</vt:lpstr>
      <vt:lpstr>Slotted ALOHA</vt:lpstr>
      <vt:lpstr>Slotted Aloha efficiency/throughput</vt:lpstr>
      <vt:lpstr>PowerPoint Presentation</vt:lpstr>
      <vt:lpstr>Calculating Throughput: Alternative Method</vt:lpstr>
      <vt:lpstr>Question 1</vt:lpstr>
      <vt:lpstr>solution</vt:lpstr>
      <vt:lpstr>PowerPoint Presentation</vt:lpstr>
      <vt:lpstr>Maximum efficiency of pure ALOHA</vt:lpstr>
      <vt:lpstr>PowerPoint Presentation</vt:lpstr>
      <vt:lpstr>PowerPoint Presentation</vt:lpstr>
      <vt:lpstr>PowerPoint Presentation</vt:lpstr>
      <vt:lpstr>PowerPoint Presentation</vt:lpstr>
      <vt:lpstr>PowerPoint Presentation</vt:lpstr>
      <vt:lpstr>Backoff</vt:lpstr>
      <vt:lpstr>IEEE 802.3 CSMA/CD</vt:lpstr>
      <vt:lpstr>PowerPoint Presentation</vt:lpstr>
      <vt:lpstr>PowerPoint Presentation</vt:lpstr>
      <vt:lpstr>CSMA/CA</vt:lpstr>
      <vt:lpstr>PowerPoint Presentation</vt:lpstr>
      <vt:lpstr>PowerPoint Presentation</vt:lpstr>
      <vt:lpstr>PowerPoint Presentation</vt:lpstr>
      <vt:lpstr>PowerPoint Presentation</vt:lpstr>
      <vt:lpstr>PowerPoint Presentation</vt:lpstr>
      <vt:lpstr>Contention Window Adaptation</vt:lpstr>
      <vt:lpstr>Moving towards Wireless Network</vt:lpstr>
      <vt:lpstr>Hidden Terminal Problem</vt:lpstr>
      <vt:lpstr>CSMA/CA  -- Carrier Sense Multiple Access with Collision Avoidance</vt:lpstr>
      <vt:lpstr>Solution for Hidden Terminal Problem</vt:lpstr>
      <vt:lpstr>Carrier Sense in IEEE 802.11 DCF</vt:lpstr>
      <vt:lpstr>IEEE 802.11</vt:lpstr>
      <vt:lpstr>IEEE 802.11</vt:lpstr>
    </vt:vector>
  </TitlesOfParts>
  <Company>UIUC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291  Special Topics on Network Security</dc:title>
  <dc:creator>Yuan Xue</dc:creator>
  <cp:lastModifiedBy>ICT-01</cp:lastModifiedBy>
  <cp:revision>851</cp:revision>
  <dcterms:created xsi:type="dcterms:W3CDTF">2005-08-22T23:05:14Z</dcterms:created>
  <dcterms:modified xsi:type="dcterms:W3CDTF">2019-05-16T03:49:55Z</dcterms:modified>
</cp:coreProperties>
</file>