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9"/>
  </p:notesMasterIdLst>
  <p:handoutMasterIdLst>
    <p:handoutMasterId r:id="rId100"/>
  </p:handoutMasterIdLst>
  <p:sldIdLst>
    <p:sldId id="646" r:id="rId2"/>
    <p:sldId id="651" r:id="rId3"/>
    <p:sldId id="652" r:id="rId4"/>
    <p:sldId id="653" r:id="rId5"/>
    <p:sldId id="654" r:id="rId6"/>
    <p:sldId id="655" r:id="rId7"/>
    <p:sldId id="656" r:id="rId8"/>
    <p:sldId id="657" r:id="rId9"/>
    <p:sldId id="658" r:id="rId10"/>
    <p:sldId id="659" r:id="rId11"/>
    <p:sldId id="660" r:id="rId12"/>
    <p:sldId id="661" r:id="rId13"/>
    <p:sldId id="662" r:id="rId14"/>
    <p:sldId id="663" r:id="rId15"/>
    <p:sldId id="664" r:id="rId16"/>
    <p:sldId id="665" r:id="rId17"/>
    <p:sldId id="666" r:id="rId18"/>
    <p:sldId id="667" r:id="rId19"/>
    <p:sldId id="668" r:id="rId20"/>
    <p:sldId id="669" r:id="rId21"/>
    <p:sldId id="670" r:id="rId22"/>
    <p:sldId id="671" r:id="rId23"/>
    <p:sldId id="672" r:id="rId24"/>
    <p:sldId id="673" r:id="rId25"/>
    <p:sldId id="674" r:id="rId26"/>
    <p:sldId id="675" r:id="rId27"/>
    <p:sldId id="676" r:id="rId28"/>
    <p:sldId id="677" r:id="rId29"/>
    <p:sldId id="678" r:id="rId30"/>
    <p:sldId id="679" r:id="rId31"/>
    <p:sldId id="680" r:id="rId32"/>
    <p:sldId id="681" r:id="rId33"/>
    <p:sldId id="682" r:id="rId34"/>
    <p:sldId id="683" r:id="rId35"/>
    <p:sldId id="684" r:id="rId36"/>
    <p:sldId id="685" r:id="rId37"/>
    <p:sldId id="686" r:id="rId38"/>
    <p:sldId id="687" r:id="rId39"/>
    <p:sldId id="688" r:id="rId40"/>
    <p:sldId id="689" r:id="rId41"/>
    <p:sldId id="690" r:id="rId42"/>
    <p:sldId id="691" r:id="rId43"/>
    <p:sldId id="692" r:id="rId44"/>
    <p:sldId id="436" r:id="rId45"/>
    <p:sldId id="437" r:id="rId46"/>
    <p:sldId id="438" r:id="rId47"/>
    <p:sldId id="439" r:id="rId48"/>
    <p:sldId id="440" r:id="rId49"/>
    <p:sldId id="441" r:id="rId50"/>
    <p:sldId id="570" r:id="rId51"/>
    <p:sldId id="260" r:id="rId52"/>
    <p:sldId id="262" r:id="rId53"/>
    <p:sldId id="264" r:id="rId54"/>
    <p:sldId id="566" r:id="rId55"/>
    <p:sldId id="567" r:id="rId56"/>
    <p:sldId id="266" r:id="rId57"/>
    <p:sldId id="267" r:id="rId58"/>
    <p:sldId id="268" r:id="rId59"/>
    <p:sldId id="399" r:id="rId60"/>
    <p:sldId id="400" r:id="rId61"/>
    <p:sldId id="401" r:id="rId62"/>
    <p:sldId id="402" r:id="rId63"/>
    <p:sldId id="430" r:id="rId64"/>
    <p:sldId id="403" r:id="rId65"/>
    <p:sldId id="404" r:id="rId66"/>
    <p:sldId id="405" r:id="rId67"/>
    <p:sldId id="406" r:id="rId68"/>
    <p:sldId id="407" r:id="rId69"/>
    <p:sldId id="431" r:id="rId70"/>
    <p:sldId id="408" r:id="rId71"/>
    <p:sldId id="409" r:id="rId72"/>
    <p:sldId id="571" r:id="rId73"/>
    <p:sldId id="545" r:id="rId74"/>
    <p:sldId id="546" r:id="rId75"/>
    <p:sldId id="547" r:id="rId76"/>
    <p:sldId id="548" r:id="rId77"/>
    <p:sldId id="549" r:id="rId78"/>
    <p:sldId id="550" r:id="rId79"/>
    <p:sldId id="551" r:id="rId80"/>
    <p:sldId id="552" r:id="rId81"/>
    <p:sldId id="553" r:id="rId82"/>
    <p:sldId id="554" r:id="rId83"/>
    <p:sldId id="555" r:id="rId84"/>
    <p:sldId id="556" r:id="rId85"/>
    <p:sldId id="572" r:id="rId86"/>
    <p:sldId id="558" r:id="rId87"/>
    <p:sldId id="559" r:id="rId88"/>
    <p:sldId id="560" r:id="rId89"/>
    <p:sldId id="561" r:id="rId90"/>
    <p:sldId id="562" r:id="rId91"/>
    <p:sldId id="563" r:id="rId92"/>
    <p:sldId id="564" r:id="rId93"/>
    <p:sldId id="650" r:id="rId94"/>
    <p:sldId id="429" r:id="rId95"/>
    <p:sldId id="424" r:id="rId96"/>
    <p:sldId id="425" r:id="rId97"/>
    <p:sldId id="645" r:id="rId98"/>
  </p:sldIdLst>
  <p:sldSz cx="9144000" cy="6858000" type="screen4x3"/>
  <p:notesSz cx="7315200" cy="9601200"/>
  <p:defaultTextStyle>
    <a:defPPr>
      <a:defRPr lang="en-US"/>
    </a:defPPr>
    <a:lvl1pPr algn="l" rtl="0" eaLnBrk="0" fontAlgn="base" hangingPunct="0">
      <a:spcBef>
        <a:spcPct val="0"/>
      </a:spcBef>
      <a:spcAft>
        <a:spcPct val="0"/>
      </a:spcAft>
      <a:defRPr sz="2000" kern="1200">
        <a:solidFill>
          <a:schemeClr val="tx1"/>
        </a:solidFill>
        <a:latin typeface="Comic Sans MS" pitchFamily="66" charset="0"/>
        <a:ea typeface="ＭＳ Ｐゴシック" pitchFamily="34" charset="-128"/>
        <a:cs typeface="+mn-cs"/>
      </a:defRPr>
    </a:lvl1pPr>
    <a:lvl2pPr marL="457200" algn="l" rtl="0" eaLnBrk="0" fontAlgn="base" hangingPunct="0">
      <a:spcBef>
        <a:spcPct val="0"/>
      </a:spcBef>
      <a:spcAft>
        <a:spcPct val="0"/>
      </a:spcAft>
      <a:defRPr sz="2000" kern="1200">
        <a:solidFill>
          <a:schemeClr val="tx1"/>
        </a:solidFill>
        <a:latin typeface="Comic Sans MS" pitchFamily="66" charset="0"/>
        <a:ea typeface="ＭＳ Ｐゴシック" pitchFamily="34" charset="-128"/>
        <a:cs typeface="+mn-cs"/>
      </a:defRPr>
    </a:lvl2pPr>
    <a:lvl3pPr marL="914400" algn="l" rtl="0" eaLnBrk="0" fontAlgn="base" hangingPunct="0">
      <a:spcBef>
        <a:spcPct val="0"/>
      </a:spcBef>
      <a:spcAft>
        <a:spcPct val="0"/>
      </a:spcAft>
      <a:defRPr sz="2000" kern="1200">
        <a:solidFill>
          <a:schemeClr val="tx1"/>
        </a:solidFill>
        <a:latin typeface="Comic Sans MS" pitchFamily="66" charset="0"/>
        <a:ea typeface="ＭＳ Ｐゴシック" pitchFamily="34" charset="-128"/>
        <a:cs typeface="+mn-cs"/>
      </a:defRPr>
    </a:lvl3pPr>
    <a:lvl4pPr marL="1371600" algn="l" rtl="0" eaLnBrk="0" fontAlgn="base" hangingPunct="0">
      <a:spcBef>
        <a:spcPct val="0"/>
      </a:spcBef>
      <a:spcAft>
        <a:spcPct val="0"/>
      </a:spcAft>
      <a:defRPr sz="2000" kern="1200">
        <a:solidFill>
          <a:schemeClr val="tx1"/>
        </a:solidFill>
        <a:latin typeface="Comic Sans MS" pitchFamily="66" charset="0"/>
        <a:ea typeface="ＭＳ Ｐゴシック" pitchFamily="34" charset="-128"/>
        <a:cs typeface="+mn-cs"/>
      </a:defRPr>
    </a:lvl4pPr>
    <a:lvl5pPr marL="1828800" algn="l" rtl="0" eaLnBrk="0" fontAlgn="base" hangingPunct="0">
      <a:spcBef>
        <a:spcPct val="0"/>
      </a:spcBef>
      <a:spcAft>
        <a:spcPct val="0"/>
      </a:spcAft>
      <a:defRPr sz="2000" kern="1200">
        <a:solidFill>
          <a:schemeClr val="tx1"/>
        </a:solidFill>
        <a:latin typeface="Comic Sans MS" pitchFamily="66" charset="0"/>
        <a:ea typeface="ＭＳ Ｐゴシック" pitchFamily="34" charset="-128"/>
        <a:cs typeface="+mn-cs"/>
      </a:defRPr>
    </a:lvl5pPr>
    <a:lvl6pPr marL="2286000" algn="l" defTabSz="914400" rtl="0" eaLnBrk="1" latinLnBrk="0" hangingPunct="1">
      <a:defRPr sz="2000" kern="1200">
        <a:solidFill>
          <a:schemeClr val="tx1"/>
        </a:solidFill>
        <a:latin typeface="Comic Sans MS" pitchFamily="66" charset="0"/>
        <a:ea typeface="ＭＳ Ｐゴシック" pitchFamily="34" charset="-128"/>
        <a:cs typeface="+mn-cs"/>
      </a:defRPr>
    </a:lvl6pPr>
    <a:lvl7pPr marL="2743200" algn="l" defTabSz="914400" rtl="0" eaLnBrk="1" latinLnBrk="0" hangingPunct="1">
      <a:defRPr sz="2000" kern="1200">
        <a:solidFill>
          <a:schemeClr val="tx1"/>
        </a:solidFill>
        <a:latin typeface="Comic Sans MS" pitchFamily="66" charset="0"/>
        <a:ea typeface="ＭＳ Ｐゴシック" pitchFamily="34" charset="-128"/>
        <a:cs typeface="+mn-cs"/>
      </a:defRPr>
    </a:lvl7pPr>
    <a:lvl8pPr marL="3200400" algn="l" defTabSz="914400" rtl="0" eaLnBrk="1" latinLnBrk="0" hangingPunct="1">
      <a:defRPr sz="2000" kern="1200">
        <a:solidFill>
          <a:schemeClr val="tx1"/>
        </a:solidFill>
        <a:latin typeface="Comic Sans MS" pitchFamily="66" charset="0"/>
        <a:ea typeface="ＭＳ Ｐゴシック" pitchFamily="34" charset="-128"/>
        <a:cs typeface="+mn-cs"/>
      </a:defRPr>
    </a:lvl8pPr>
    <a:lvl9pPr marL="3657600" algn="l" defTabSz="914400" rtl="0" eaLnBrk="1" latinLnBrk="0" hangingPunct="1">
      <a:defRPr sz="2000" kern="1200">
        <a:solidFill>
          <a:schemeClr val="tx1"/>
        </a:solidFill>
        <a:latin typeface="Comic Sans MS" pitchFamily="66"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0099CC"/>
    <a:srgbClr val="CC0000"/>
    <a:srgbClr val="000099"/>
    <a:srgbClr val="FF0000"/>
    <a:srgbClr val="FFFF00"/>
    <a:srgbClr val="DDDDDD"/>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9" d="100"/>
          <a:sy n="69" d="100"/>
        </p:scale>
        <p:origin x="-93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C66E38-49DC-D543-BBE6-E377CF7347F2}"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01C60744-F555-AF41-AD07-E5CCD8B230CB}">
      <dgm:prSet/>
      <dgm:spPr>
        <a:solidFill>
          <a:schemeClr val="accent1">
            <a:lumMod val="75000"/>
          </a:schemeClr>
        </a:solidFill>
        <a:ln>
          <a:solidFill>
            <a:schemeClr val="bg2"/>
          </a:solidFill>
        </a:ln>
      </dgm:spPr>
      <dgm:t>
        <a:bodyPr/>
        <a:lstStyle/>
        <a:p>
          <a:pPr rtl="0"/>
          <a:r>
            <a:rPr lang="en-US" dirty="0" smtClean="0">
              <a:solidFill>
                <a:srgbClr val="FFFF00"/>
              </a:solidFill>
              <a:effectLst>
                <a:outerShdw blurRad="38100" dist="38100" dir="2700000" algn="tl">
                  <a:srgbClr val="000000">
                    <a:alpha val="43137"/>
                  </a:srgbClr>
                </a:outerShdw>
              </a:effectLst>
            </a:rPr>
            <a:t>Authenticity</a:t>
          </a:r>
          <a:endParaRPr lang="en-US" dirty="0">
            <a:solidFill>
              <a:srgbClr val="FFFF00"/>
            </a:solidFill>
            <a:effectLst>
              <a:outerShdw blurRad="38100" dist="38100" dir="2700000" algn="tl">
                <a:srgbClr val="000000">
                  <a:alpha val="43137"/>
                </a:srgbClr>
              </a:outerShdw>
            </a:effectLst>
          </a:endParaRPr>
        </a:p>
      </dgm:t>
    </dgm:pt>
    <dgm:pt modelId="{EEA241C8-64A3-024A-8EB8-29A343EF303A}" type="parTrans" cxnId="{C8D35B81-BDA6-6041-A868-26984813D94B}">
      <dgm:prSet/>
      <dgm:spPr/>
      <dgm:t>
        <a:bodyPr/>
        <a:lstStyle/>
        <a:p>
          <a:endParaRPr lang="en-US"/>
        </a:p>
      </dgm:t>
    </dgm:pt>
    <dgm:pt modelId="{4E409444-9A2C-754D-8292-DB5BA2267FB1}" type="sibTrans" cxnId="{C8D35B81-BDA6-6041-A868-26984813D94B}">
      <dgm:prSet/>
      <dgm:spPr/>
      <dgm:t>
        <a:bodyPr/>
        <a:lstStyle/>
        <a:p>
          <a:endParaRPr lang="en-US"/>
        </a:p>
      </dgm:t>
    </dgm:pt>
    <dgm:pt modelId="{A62CDBC3-B0ED-C243-8E38-805D5EFD90C9}">
      <dgm:prSet/>
      <dgm:spPr>
        <a:solidFill>
          <a:schemeClr val="accent1">
            <a:lumMod val="75000"/>
          </a:schemeClr>
        </a:solidFill>
        <a:ln>
          <a:solidFill>
            <a:schemeClr val="bg2"/>
          </a:solidFill>
        </a:ln>
      </dgm:spPr>
      <dgm:t>
        <a:bodyPr/>
        <a:lstStyle/>
        <a:p>
          <a:pPr rtl="0"/>
          <a:r>
            <a:rPr lang="en-US" dirty="0" smtClean="0">
              <a:effectLst>
                <a:outerShdw blurRad="38100" dist="38100" dir="2700000" algn="tl">
                  <a:srgbClr val="000000">
                    <a:alpha val="43137"/>
                  </a:srgbClr>
                </a:outerShdw>
              </a:effectLst>
            </a:rPr>
            <a:t>Verifying that users are who they say they are and that each input arriving at the system came from a</a:t>
          </a:r>
          <a:r>
            <a:rPr lang="en-US" dirty="0" smtClean="0">
              <a:solidFill>
                <a:schemeClr val="accent6">
                  <a:lumMod val="40000"/>
                  <a:lumOff val="60000"/>
                </a:schemeClr>
              </a:solidFill>
              <a:effectLst>
                <a:outerShdw blurRad="38100" dist="38100" dir="2700000" algn="tl">
                  <a:srgbClr val="000000">
                    <a:alpha val="43137"/>
                  </a:srgbClr>
                </a:outerShdw>
              </a:effectLst>
            </a:rPr>
            <a:t> trusted </a:t>
          </a:r>
          <a:r>
            <a:rPr lang="en-US" dirty="0" smtClean="0">
              <a:effectLst>
                <a:outerShdw blurRad="38100" dist="38100" dir="2700000" algn="tl">
                  <a:srgbClr val="000000">
                    <a:alpha val="43137"/>
                  </a:srgbClr>
                </a:outerShdw>
              </a:effectLst>
            </a:rPr>
            <a:t>source </a:t>
          </a:r>
          <a:endParaRPr lang="en-US" dirty="0">
            <a:effectLst>
              <a:outerShdw blurRad="38100" dist="38100" dir="2700000" algn="tl">
                <a:srgbClr val="000000">
                  <a:alpha val="43137"/>
                </a:srgbClr>
              </a:outerShdw>
            </a:effectLst>
          </a:endParaRPr>
        </a:p>
      </dgm:t>
    </dgm:pt>
    <dgm:pt modelId="{AFA653C5-812A-8344-927C-B5FEF312E872}" type="parTrans" cxnId="{2DC88FEF-C1D0-0448-8C04-782BE262DFD3}">
      <dgm:prSet/>
      <dgm:spPr/>
      <dgm:t>
        <a:bodyPr/>
        <a:lstStyle/>
        <a:p>
          <a:endParaRPr lang="en-US"/>
        </a:p>
      </dgm:t>
    </dgm:pt>
    <dgm:pt modelId="{91F7B72D-A86B-F543-9054-8B39FC610F2A}" type="sibTrans" cxnId="{2DC88FEF-C1D0-0448-8C04-782BE262DFD3}">
      <dgm:prSet/>
      <dgm:spPr/>
      <dgm:t>
        <a:bodyPr/>
        <a:lstStyle/>
        <a:p>
          <a:endParaRPr lang="en-US"/>
        </a:p>
      </dgm:t>
    </dgm:pt>
    <dgm:pt modelId="{60093497-5372-0A40-B15A-070FEF549396}">
      <dgm:prSet/>
      <dgm:spPr>
        <a:solidFill>
          <a:schemeClr val="accent1">
            <a:lumMod val="75000"/>
          </a:schemeClr>
        </a:solidFill>
        <a:ln>
          <a:solidFill>
            <a:schemeClr val="bg2"/>
          </a:solidFill>
        </a:ln>
      </dgm:spPr>
      <dgm:t>
        <a:bodyPr/>
        <a:lstStyle/>
        <a:p>
          <a:pPr rtl="0"/>
          <a:r>
            <a:rPr lang="en-US" dirty="0" smtClean="0">
              <a:solidFill>
                <a:srgbClr val="FFFF00"/>
              </a:solidFill>
              <a:effectLst>
                <a:outerShdw blurRad="38100" dist="38100" dir="2700000" algn="tl">
                  <a:srgbClr val="000000">
                    <a:alpha val="43137"/>
                  </a:srgbClr>
                </a:outerShdw>
              </a:effectLst>
            </a:rPr>
            <a:t>Accountability</a:t>
          </a:r>
          <a:endParaRPr lang="en-US" dirty="0">
            <a:solidFill>
              <a:srgbClr val="FFFF00"/>
            </a:solidFill>
            <a:effectLst>
              <a:outerShdw blurRad="38100" dist="38100" dir="2700000" algn="tl">
                <a:srgbClr val="000000">
                  <a:alpha val="43137"/>
                </a:srgbClr>
              </a:outerShdw>
            </a:effectLst>
          </a:endParaRPr>
        </a:p>
      </dgm:t>
    </dgm:pt>
    <dgm:pt modelId="{FDFA94C8-97A3-1142-9C5E-2F7452723808}" type="parTrans" cxnId="{4EA8C8AD-DC24-A646-82BC-23B820FB713D}">
      <dgm:prSet/>
      <dgm:spPr/>
      <dgm:t>
        <a:bodyPr/>
        <a:lstStyle/>
        <a:p>
          <a:endParaRPr lang="en-US"/>
        </a:p>
      </dgm:t>
    </dgm:pt>
    <dgm:pt modelId="{422DDE06-BD72-CD48-89CA-FACCD285A618}" type="sibTrans" cxnId="{4EA8C8AD-DC24-A646-82BC-23B820FB713D}">
      <dgm:prSet/>
      <dgm:spPr/>
      <dgm:t>
        <a:bodyPr/>
        <a:lstStyle/>
        <a:p>
          <a:endParaRPr lang="en-US"/>
        </a:p>
      </dgm:t>
    </dgm:pt>
    <dgm:pt modelId="{B29ACCB8-FD3C-9C45-A718-D4E6C61E5750}">
      <dgm:prSet/>
      <dgm:spPr>
        <a:solidFill>
          <a:schemeClr val="accent1">
            <a:lumMod val="75000"/>
          </a:schemeClr>
        </a:solidFill>
        <a:ln>
          <a:solidFill>
            <a:schemeClr val="bg2"/>
          </a:solidFill>
        </a:ln>
      </dgm:spPr>
      <dgm:t>
        <a:bodyPr/>
        <a:lstStyle/>
        <a:p>
          <a:pPr rtl="0"/>
          <a:r>
            <a:rPr lang="en-US" dirty="0" smtClean="0">
              <a:effectLst>
                <a:outerShdw blurRad="38100" dist="38100" dir="2700000" algn="tl">
                  <a:srgbClr val="000000">
                    <a:alpha val="43137"/>
                  </a:srgbClr>
                </a:outerShdw>
              </a:effectLst>
            </a:rPr>
            <a:t>The security goal that generates the requirement for actions of an entity to be </a:t>
          </a:r>
          <a:r>
            <a:rPr lang="en-US" dirty="0" smtClean="0">
              <a:solidFill>
                <a:schemeClr val="accent6">
                  <a:lumMod val="40000"/>
                  <a:lumOff val="60000"/>
                </a:schemeClr>
              </a:solidFill>
              <a:effectLst>
                <a:outerShdw blurRad="38100" dist="38100" dir="2700000" algn="tl">
                  <a:srgbClr val="000000">
                    <a:alpha val="43137"/>
                  </a:srgbClr>
                </a:outerShdw>
              </a:effectLst>
            </a:rPr>
            <a:t>traced uniquely </a:t>
          </a:r>
          <a:r>
            <a:rPr lang="en-US" dirty="0" smtClean="0">
              <a:effectLst>
                <a:outerShdw blurRad="38100" dist="38100" dir="2700000" algn="tl">
                  <a:srgbClr val="000000">
                    <a:alpha val="43137"/>
                  </a:srgbClr>
                </a:outerShdw>
              </a:effectLst>
            </a:rPr>
            <a:t>to that entity</a:t>
          </a:r>
          <a:endParaRPr lang="en-US" dirty="0">
            <a:effectLst>
              <a:outerShdw blurRad="38100" dist="38100" dir="2700000" algn="tl">
                <a:srgbClr val="000000">
                  <a:alpha val="43137"/>
                </a:srgbClr>
              </a:outerShdw>
            </a:effectLst>
          </a:endParaRPr>
        </a:p>
      </dgm:t>
    </dgm:pt>
    <dgm:pt modelId="{B50AB5BA-04BA-4042-8FC4-F53B75ADB6B8}" type="parTrans" cxnId="{3617F752-DDC7-BA47-B4E2-0F2943F61ECF}">
      <dgm:prSet/>
      <dgm:spPr/>
      <dgm:t>
        <a:bodyPr/>
        <a:lstStyle/>
        <a:p>
          <a:endParaRPr lang="en-US"/>
        </a:p>
      </dgm:t>
    </dgm:pt>
    <dgm:pt modelId="{9B61FF8E-CEFB-3A4F-9676-637C5509C77C}" type="sibTrans" cxnId="{3617F752-DDC7-BA47-B4E2-0F2943F61ECF}">
      <dgm:prSet/>
      <dgm:spPr/>
      <dgm:t>
        <a:bodyPr/>
        <a:lstStyle/>
        <a:p>
          <a:endParaRPr lang="en-US"/>
        </a:p>
      </dgm:t>
    </dgm:pt>
    <dgm:pt modelId="{58DD0D4D-7725-A548-A8E1-CCD4839400AA}" type="pres">
      <dgm:prSet presAssocID="{ADC66E38-49DC-D543-BBE6-E377CF7347F2}" presName="Name0" presStyleCnt="0">
        <dgm:presLayoutVars>
          <dgm:dir/>
          <dgm:resizeHandles val="exact"/>
        </dgm:presLayoutVars>
      </dgm:prSet>
      <dgm:spPr/>
      <dgm:t>
        <a:bodyPr/>
        <a:lstStyle/>
        <a:p>
          <a:endParaRPr lang="en-US"/>
        </a:p>
      </dgm:t>
    </dgm:pt>
    <dgm:pt modelId="{0CD95006-FA94-7A4E-9FF4-7CC079766FD1}" type="pres">
      <dgm:prSet presAssocID="{01C60744-F555-AF41-AD07-E5CCD8B230CB}" presName="node" presStyleLbl="node1" presStyleIdx="0" presStyleCnt="2">
        <dgm:presLayoutVars>
          <dgm:bulletEnabled val="1"/>
        </dgm:presLayoutVars>
      </dgm:prSet>
      <dgm:spPr/>
      <dgm:t>
        <a:bodyPr/>
        <a:lstStyle/>
        <a:p>
          <a:endParaRPr lang="en-US"/>
        </a:p>
      </dgm:t>
    </dgm:pt>
    <dgm:pt modelId="{70A5C58A-4980-D348-AB76-8282E2D0D2F9}" type="pres">
      <dgm:prSet presAssocID="{4E409444-9A2C-754D-8292-DB5BA2267FB1}" presName="sibTrans" presStyleCnt="0"/>
      <dgm:spPr/>
    </dgm:pt>
    <dgm:pt modelId="{6FA73AC8-DAA8-CE41-8208-3A234E80FA0C}" type="pres">
      <dgm:prSet presAssocID="{60093497-5372-0A40-B15A-070FEF549396}" presName="node" presStyleLbl="node1" presStyleIdx="1" presStyleCnt="2">
        <dgm:presLayoutVars>
          <dgm:bulletEnabled val="1"/>
        </dgm:presLayoutVars>
      </dgm:prSet>
      <dgm:spPr/>
      <dgm:t>
        <a:bodyPr/>
        <a:lstStyle/>
        <a:p>
          <a:endParaRPr lang="en-US"/>
        </a:p>
      </dgm:t>
    </dgm:pt>
  </dgm:ptLst>
  <dgm:cxnLst>
    <dgm:cxn modelId="{4EA8C8AD-DC24-A646-82BC-23B820FB713D}" srcId="{ADC66E38-49DC-D543-BBE6-E377CF7347F2}" destId="{60093497-5372-0A40-B15A-070FEF549396}" srcOrd="1" destOrd="0" parTransId="{FDFA94C8-97A3-1142-9C5E-2F7452723808}" sibTransId="{422DDE06-BD72-CD48-89CA-FACCD285A618}"/>
    <dgm:cxn modelId="{3617F752-DDC7-BA47-B4E2-0F2943F61ECF}" srcId="{60093497-5372-0A40-B15A-070FEF549396}" destId="{B29ACCB8-FD3C-9C45-A718-D4E6C61E5750}" srcOrd="0" destOrd="0" parTransId="{B50AB5BA-04BA-4042-8FC4-F53B75ADB6B8}" sibTransId="{9B61FF8E-CEFB-3A4F-9676-637C5509C77C}"/>
    <dgm:cxn modelId="{EAB5C04F-973C-4C11-8AE0-FCAE38093F12}" type="presOf" srcId="{ADC66E38-49DC-D543-BBE6-E377CF7347F2}" destId="{58DD0D4D-7725-A548-A8E1-CCD4839400AA}" srcOrd="0" destOrd="0" presId="urn:microsoft.com/office/officeart/2005/8/layout/hList6"/>
    <dgm:cxn modelId="{C8D35B81-BDA6-6041-A868-26984813D94B}" srcId="{ADC66E38-49DC-D543-BBE6-E377CF7347F2}" destId="{01C60744-F555-AF41-AD07-E5CCD8B230CB}" srcOrd="0" destOrd="0" parTransId="{EEA241C8-64A3-024A-8EB8-29A343EF303A}" sibTransId="{4E409444-9A2C-754D-8292-DB5BA2267FB1}"/>
    <dgm:cxn modelId="{06C01F4C-74C7-47A9-9B68-4ED4CA592884}" type="presOf" srcId="{A62CDBC3-B0ED-C243-8E38-805D5EFD90C9}" destId="{0CD95006-FA94-7A4E-9FF4-7CC079766FD1}" srcOrd="0" destOrd="1" presId="urn:microsoft.com/office/officeart/2005/8/layout/hList6"/>
    <dgm:cxn modelId="{2DC88FEF-C1D0-0448-8C04-782BE262DFD3}" srcId="{01C60744-F555-AF41-AD07-E5CCD8B230CB}" destId="{A62CDBC3-B0ED-C243-8E38-805D5EFD90C9}" srcOrd="0" destOrd="0" parTransId="{AFA653C5-812A-8344-927C-B5FEF312E872}" sibTransId="{91F7B72D-A86B-F543-9054-8B39FC610F2A}"/>
    <dgm:cxn modelId="{5BB2925D-78B3-476F-9FB9-02F75E6E8F21}" type="presOf" srcId="{01C60744-F555-AF41-AD07-E5CCD8B230CB}" destId="{0CD95006-FA94-7A4E-9FF4-7CC079766FD1}" srcOrd="0" destOrd="0" presId="urn:microsoft.com/office/officeart/2005/8/layout/hList6"/>
    <dgm:cxn modelId="{77CA5FDD-EA8B-42F2-8B32-E2E21A76636B}" type="presOf" srcId="{B29ACCB8-FD3C-9C45-A718-D4E6C61E5750}" destId="{6FA73AC8-DAA8-CE41-8208-3A234E80FA0C}" srcOrd="0" destOrd="1" presId="urn:microsoft.com/office/officeart/2005/8/layout/hList6"/>
    <dgm:cxn modelId="{5DDFF005-F2C8-4A82-8FDF-B28FCA7811E4}" type="presOf" srcId="{60093497-5372-0A40-B15A-070FEF549396}" destId="{6FA73AC8-DAA8-CE41-8208-3A234E80FA0C}" srcOrd="0" destOrd="0" presId="urn:microsoft.com/office/officeart/2005/8/layout/hList6"/>
    <dgm:cxn modelId="{5D3C9E9A-FFDB-41C8-9405-667C20501C44}" type="presParOf" srcId="{58DD0D4D-7725-A548-A8E1-CCD4839400AA}" destId="{0CD95006-FA94-7A4E-9FF4-7CC079766FD1}" srcOrd="0" destOrd="0" presId="urn:microsoft.com/office/officeart/2005/8/layout/hList6"/>
    <dgm:cxn modelId="{45E86563-FEC9-438B-B6F9-0DCB55632ABC}" type="presParOf" srcId="{58DD0D4D-7725-A548-A8E1-CCD4839400AA}" destId="{70A5C58A-4980-D348-AB76-8282E2D0D2F9}" srcOrd="1" destOrd="0" presId="urn:microsoft.com/office/officeart/2005/8/layout/hList6"/>
    <dgm:cxn modelId="{8D718D52-AACB-4B4E-BAB0-7506D2BA134A}" type="presParOf" srcId="{58DD0D4D-7725-A548-A8E1-CCD4839400AA}" destId="{6FA73AC8-DAA8-CE41-8208-3A234E80FA0C}"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95006-FA94-7A4E-9FF4-7CC079766FD1}">
      <dsp:nvSpPr>
        <dsp:cNvPr id="0" name=""/>
        <dsp:cNvSpPr/>
      </dsp:nvSpPr>
      <dsp:spPr>
        <a:xfrm rot="16200000">
          <a:off x="-454988" y="458777"/>
          <a:ext cx="4562475" cy="3644920"/>
        </a:xfrm>
        <a:prstGeom prst="flowChartManualOperation">
          <a:avLst/>
        </a:prstGeom>
        <a:solidFill>
          <a:schemeClr val="accent1">
            <a:lumMod val="75000"/>
          </a:schemeClr>
        </a:soli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0" rIns="177229" bIns="0" numCol="1" spcCol="1270" anchor="t" anchorCtr="0">
          <a:noAutofit/>
        </a:bodyPr>
        <a:lstStyle/>
        <a:p>
          <a:pPr lvl="0" algn="l" defTabSz="1244600" rtl="0">
            <a:lnSpc>
              <a:spcPct val="90000"/>
            </a:lnSpc>
            <a:spcBef>
              <a:spcPct val="0"/>
            </a:spcBef>
            <a:spcAft>
              <a:spcPct val="35000"/>
            </a:spcAft>
          </a:pPr>
          <a:r>
            <a:rPr lang="en-US" sz="2800" kern="1200" dirty="0" smtClean="0">
              <a:solidFill>
                <a:srgbClr val="FFFF00"/>
              </a:solidFill>
              <a:effectLst>
                <a:outerShdw blurRad="38100" dist="38100" dir="2700000" algn="tl">
                  <a:srgbClr val="000000">
                    <a:alpha val="43137"/>
                  </a:srgbClr>
                </a:outerShdw>
              </a:effectLst>
            </a:rPr>
            <a:t>Authenticity</a:t>
          </a:r>
          <a:endParaRPr lang="en-US" sz="2800" kern="1200" dirty="0">
            <a:solidFill>
              <a:srgbClr val="FFFF00"/>
            </a:solidFill>
            <a:effectLst>
              <a:outerShdw blurRad="38100" dist="38100" dir="2700000" algn="tl">
                <a:srgbClr val="000000">
                  <a:alpha val="43137"/>
                </a:srgbClr>
              </a:outerShdw>
            </a:effectLst>
          </a:endParaRPr>
        </a:p>
        <a:p>
          <a:pPr marL="228600" lvl="1" indent="-228600" algn="l" defTabSz="977900" rtl="0">
            <a:lnSpc>
              <a:spcPct val="90000"/>
            </a:lnSpc>
            <a:spcBef>
              <a:spcPct val="0"/>
            </a:spcBef>
            <a:spcAft>
              <a:spcPct val="15000"/>
            </a:spcAft>
            <a:buChar char="••"/>
          </a:pPr>
          <a:r>
            <a:rPr lang="en-US" sz="2200" kern="1200" dirty="0" smtClean="0">
              <a:effectLst>
                <a:outerShdw blurRad="38100" dist="38100" dir="2700000" algn="tl">
                  <a:srgbClr val="000000">
                    <a:alpha val="43137"/>
                  </a:srgbClr>
                </a:outerShdw>
              </a:effectLst>
            </a:rPr>
            <a:t>Verifying that users are who they say they are and that each input arriving at the system came from a</a:t>
          </a:r>
          <a:r>
            <a:rPr lang="en-US" sz="2200" kern="1200" dirty="0" smtClean="0">
              <a:solidFill>
                <a:schemeClr val="accent6">
                  <a:lumMod val="40000"/>
                  <a:lumOff val="60000"/>
                </a:schemeClr>
              </a:solidFill>
              <a:effectLst>
                <a:outerShdw blurRad="38100" dist="38100" dir="2700000" algn="tl">
                  <a:srgbClr val="000000">
                    <a:alpha val="43137"/>
                  </a:srgbClr>
                </a:outerShdw>
              </a:effectLst>
            </a:rPr>
            <a:t> trusted </a:t>
          </a:r>
          <a:r>
            <a:rPr lang="en-US" sz="2200" kern="1200" dirty="0" smtClean="0">
              <a:effectLst>
                <a:outerShdw blurRad="38100" dist="38100" dir="2700000" algn="tl">
                  <a:srgbClr val="000000">
                    <a:alpha val="43137"/>
                  </a:srgbClr>
                </a:outerShdw>
              </a:effectLst>
            </a:rPr>
            <a:t>source </a:t>
          </a:r>
          <a:endParaRPr lang="en-US" sz="2200" kern="1200" dirty="0">
            <a:effectLst>
              <a:outerShdw blurRad="38100" dist="38100" dir="2700000" algn="tl">
                <a:srgbClr val="000000">
                  <a:alpha val="43137"/>
                </a:srgbClr>
              </a:outerShdw>
            </a:effectLst>
          </a:endParaRPr>
        </a:p>
      </dsp:txBody>
      <dsp:txXfrm rot="5400000">
        <a:off x="3790" y="912494"/>
        <a:ext cx="3644920" cy="2737485"/>
      </dsp:txXfrm>
    </dsp:sp>
    <dsp:sp modelId="{6FA73AC8-DAA8-CE41-8208-3A234E80FA0C}">
      <dsp:nvSpPr>
        <dsp:cNvPr id="0" name=""/>
        <dsp:cNvSpPr/>
      </dsp:nvSpPr>
      <dsp:spPr>
        <a:xfrm rot="16200000">
          <a:off x="3463301" y="458777"/>
          <a:ext cx="4562475" cy="3644920"/>
        </a:xfrm>
        <a:prstGeom prst="flowChartManualOperation">
          <a:avLst/>
        </a:prstGeom>
        <a:solidFill>
          <a:schemeClr val="accent1">
            <a:lumMod val="75000"/>
          </a:schemeClr>
        </a:soli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0" rIns="177229" bIns="0" numCol="1" spcCol="1270" anchor="t" anchorCtr="0">
          <a:noAutofit/>
        </a:bodyPr>
        <a:lstStyle/>
        <a:p>
          <a:pPr lvl="0" algn="l" defTabSz="1244600" rtl="0">
            <a:lnSpc>
              <a:spcPct val="90000"/>
            </a:lnSpc>
            <a:spcBef>
              <a:spcPct val="0"/>
            </a:spcBef>
            <a:spcAft>
              <a:spcPct val="35000"/>
            </a:spcAft>
          </a:pPr>
          <a:r>
            <a:rPr lang="en-US" sz="2800" kern="1200" dirty="0" smtClean="0">
              <a:solidFill>
                <a:srgbClr val="FFFF00"/>
              </a:solidFill>
              <a:effectLst>
                <a:outerShdw blurRad="38100" dist="38100" dir="2700000" algn="tl">
                  <a:srgbClr val="000000">
                    <a:alpha val="43137"/>
                  </a:srgbClr>
                </a:outerShdw>
              </a:effectLst>
            </a:rPr>
            <a:t>Accountability</a:t>
          </a:r>
          <a:endParaRPr lang="en-US" sz="2800" kern="1200" dirty="0">
            <a:solidFill>
              <a:srgbClr val="FFFF00"/>
            </a:solidFill>
            <a:effectLst>
              <a:outerShdw blurRad="38100" dist="38100" dir="2700000" algn="tl">
                <a:srgbClr val="000000">
                  <a:alpha val="43137"/>
                </a:srgbClr>
              </a:outerShdw>
            </a:effectLst>
          </a:endParaRPr>
        </a:p>
        <a:p>
          <a:pPr marL="228600" lvl="1" indent="-228600" algn="l" defTabSz="977900" rtl="0">
            <a:lnSpc>
              <a:spcPct val="90000"/>
            </a:lnSpc>
            <a:spcBef>
              <a:spcPct val="0"/>
            </a:spcBef>
            <a:spcAft>
              <a:spcPct val="15000"/>
            </a:spcAft>
            <a:buChar char="••"/>
          </a:pPr>
          <a:r>
            <a:rPr lang="en-US" sz="2200" kern="1200" dirty="0" smtClean="0">
              <a:effectLst>
                <a:outerShdw blurRad="38100" dist="38100" dir="2700000" algn="tl">
                  <a:srgbClr val="000000">
                    <a:alpha val="43137"/>
                  </a:srgbClr>
                </a:outerShdw>
              </a:effectLst>
            </a:rPr>
            <a:t>The security goal that generates the requirement for actions of an entity to be </a:t>
          </a:r>
          <a:r>
            <a:rPr lang="en-US" sz="2200" kern="1200" dirty="0" smtClean="0">
              <a:solidFill>
                <a:schemeClr val="accent6">
                  <a:lumMod val="40000"/>
                  <a:lumOff val="60000"/>
                </a:schemeClr>
              </a:solidFill>
              <a:effectLst>
                <a:outerShdw blurRad="38100" dist="38100" dir="2700000" algn="tl">
                  <a:srgbClr val="000000">
                    <a:alpha val="43137"/>
                  </a:srgbClr>
                </a:outerShdw>
              </a:effectLst>
            </a:rPr>
            <a:t>traced uniquely </a:t>
          </a:r>
          <a:r>
            <a:rPr lang="en-US" sz="2200" kern="1200" dirty="0" smtClean="0">
              <a:effectLst>
                <a:outerShdw blurRad="38100" dist="38100" dir="2700000" algn="tl">
                  <a:srgbClr val="000000">
                    <a:alpha val="43137"/>
                  </a:srgbClr>
                </a:outerShdw>
              </a:effectLst>
            </a:rPr>
            <a:t>to that entity</a:t>
          </a:r>
          <a:endParaRPr lang="en-US" sz="2200" kern="1200" dirty="0">
            <a:effectLst>
              <a:outerShdw blurRad="38100" dist="38100" dir="2700000" algn="tl">
                <a:srgbClr val="000000">
                  <a:alpha val="43137"/>
                </a:srgbClr>
              </a:outerShdw>
            </a:effectLst>
          </a:endParaRPr>
        </a:p>
      </dsp:txBody>
      <dsp:txXfrm rot="5400000">
        <a:off x="3922079" y="912494"/>
        <a:ext cx="3644920" cy="273748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atin typeface="Comic Sans MS" pitchFamily="66" charset="0"/>
                <a:ea typeface="+mn-ea"/>
              </a:defRPr>
            </a:lvl1pPr>
          </a:lstStyle>
          <a:p>
            <a:pPr>
              <a:defRPr/>
            </a:pPr>
            <a:endParaRPr lang="en-US"/>
          </a:p>
        </p:txBody>
      </p:sp>
      <p:sp>
        <p:nvSpPr>
          <p:cNvPr id="221187"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pPr>
              <a:defRPr/>
            </a:pPr>
            <a:fld id="{F3EE2D20-173A-4F67-A242-8B84AAA4D075}" type="datetimeFigureOut">
              <a:rPr lang="en-US"/>
              <a:pPr>
                <a:defRPr/>
              </a:pPr>
              <a:t>5/16/2019</a:t>
            </a:fld>
            <a:endParaRPr lang="en-US"/>
          </a:p>
        </p:txBody>
      </p:sp>
      <p:sp>
        <p:nvSpPr>
          <p:cNvPr id="221188"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atin typeface="Comic Sans MS" pitchFamily="66" charset="0"/>
                <a:ea typeface="+mn-ea"/>
              </a:defRPr>
            </a:lvl1pPr>
          </a:lstStyle>
          <a:p>
            <a:pPr>
              <a:defRPr/>
            </a:pPr>
            <a:endParaRPr lang="en-US"/>
          </a:p>
        </p:txBody>
      </p:sp>
      <p:sp>
        <p:nvSpPr>
          <p:cNvPr id="221189"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6881E5ED-AB4B-4570-A384-3FEFA0CCFEAC}" type="slidenum">
              <a:rPr lang="en-US"/>
              <a:pPr>
                <a:defRPr/>
              </a:pPr>
              <a:t>‹#›</a:t>
            </a:fld>
            <a:endParaRPr lang="en-US"/>
          </a:p>
        </p:txBody>
      </p:sp>
    </p:spTree>
    <p:extLst>
      <p:ext uri="{BB962C8B-B14F-4D97-AF65-F5344CB8AC3E}">
        <p14:creationId xmlns:p14="http://schemas.microsoft.com/office/powerpoint/2010/main" val="4150644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114692" name="Rectangle 4"/>
          <p:cNvSpPr>
            <a:spLocks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pPr>
              <a:defRPr/>
            </a:pPr>
            <a:fld id="{ADF03CD8-6FB6-4D6A-9CC1-AE0310B23C71}" type="slidenum">
              <a:rPr lang="en-US"/>
              <a:pPr>
                <a:defRPr/>
              </a:pPr>
              <a:t>‹#›</a:t>
            </a:fld>
            <a:endParaRPr lang="en-US"/>
          </a:p>
        </p:txBody>
      </p:sp>
    </p:spTree>
    <p:extLst>
      <p:ext uri="{BB962C8B-B14F-4D97-AF65-F5344CB8AC3E}">
        <p14:creationId xmlns:p14="http://schemas.microsoft.com/office/powerpoint/2010/main" val="32678447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Text Box 1"/>
          <p:cNvSpPr txBox="1">
            <a:spLocks noChangeArrowheads="1"/>
          </p:cNvSpPr>
          <p:nvPr/>
        </p:nvSpPr>
        <p:spPr bwMode="auto">
          <a:xfrm>
            <a:off x="1258888" y="720725"/>
            <a:ext cx="4800600" cy="3600450"/>
          </a:xfrm>
          <a:prstGeom prst="rect">
            <a:avLst/>
          </a:prstGeom>
          <a:solidFill>
            <a:srgbClr val="FFFFFF"/>
          </a:solidFill>
          <a:ln w="9360">
            <a:solidFill>
              <a:srgbClr val="000000"/>
            </a:solidFill>
            <a:miter lim="800000"/>
            <a:headEnd/>
            <a:tailEnd/>
          </a:ln>
        </p:spPr>
        <p:txBody>
          <a:bodyPr wrap="none" lIns="91432" tIns="45716" rIns="91432" bIns="45716" anchor="ct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eaLnBrk="1" hangingPunct="1"/>
            <a:endParaRPr lang="en-US" sz="2100">
              <a:cs typeface="Arial" pitchFamily="34" charset="0"/>
            </a:endParaRPr>
          </a:p>
        </p:txBody>
      </p:sp>
      <p:sp>
        <p:nvSpPr>
          <p:cNvPr id="115715" name="Rectangle 2"/>
          <p:cNvSpPr>
            <a:spLocks noGrp="1" noChangeArrowheads="1"/>
          </p:cNvSpPr>
          <p:nvPr>
            <p:ph type="body"/>
          </p:nvPr>
        </p:nvSpPr>
        <p:spPr>
          <a:xfrm>
            <a:off x="974725" y="4560888"/>
            <a:ext cx="5364163" cy="4319587"/>
          </a:xfrm>
          <a:noFill/>
        </p:spPr>
        <p:txBody>
          <a:bodyPr wrap="none" anchor="ctr"/>
          <a:lstStyle/>
          <a:p>
            <a:pPr eaLnBrk="1" hangingPunct="1">
              <a:spcBef>
                <a:spcPct val="0"/>
              </a:spcBef>
            </a:pPr>
            <a:endParaRPr lang="en-US" smtClean="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defTabSz="966788">
              <a:defRPr sz="2000">
                <a:solidFill>
                  <a:schemeClr val="tx1"/>
                </a:solidFill>
                <a:latin typeface="Comic Sans MS" pitchFamily="66" charset="0"/>
                <a:ea typeface="ＭＳ Ｐゴシック" pitchFamily="34" charset="-128"/>
              </a:defRPr>
            </a:lvl1pPr>
            <a:lvl2pPr marL="742950" indent="-285750" defTabSz="966788">
              <a:defRPr sz="2000">
                <a:solidFill>
                  <a:schemeClr val="tx1"/>
                </a:solidFill>
                <a:latin typeface="Comic Sans MS" pitchFamily="66" charset="0"/>
                <a:ea typeface="ＭＳ Ｐゴシック" pitchFamily="34" charset="-128"/>
              </a:defRPr>
            </a:lvl2pPr>
            <a:lvl3pPr marL="1143000" indent="-228600" defTabSz="966788">
              <a:defRPr sz="2000">
                <a:solidFill>
                  <a:schemeClr val="tx1"/>
                </a:solidFill>
                <a:latin typeface="Comic Sans MS" pitchFamily="66" charset="0"/>
                <a:ea typeface="ＭＳ Ｐゴシック" pitchFamily="34" charset="-128"/>
              </a:defRPr>
            </a:lvl3pPr>
            <a:lvl4pPr marL="1600200" indent="-228600" defTabSz="966788">
              <a:defRPr sz="2000">
                <a:solidFill>
                  <a:schemeClr val="tx1"/>
                </a:solidFill>
                <a:latin typeface="Comic Sans MS" pitchFamily="66" charset="0"/>
                <a:ea typeface="ＭＳ Ｐゴシック" pitchFamily="34" charset="-128"/>
              </a:defRPr>
            </a:lvl4pPr>
            <a:lvl5pPr marL="2057400" indent="-228600" defTabSz="966788">
              <a:defRPr sz="2000">
                <a:solidFill>
                  <a:schemeClr val="tx1"/>
                </a:solidFill>
                <a:latin typeface="Comic Sans MS" pitchFamily="66" charset="0"/>
                <a:ea typeface="ＭＳ Ｐゴシック" pitchFamily="34" charset="-128"/>
              </a:defRPr>
            </a:lvl5pPr>
            <a:lvl6pPr marL="25146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fld id="{CCCDA1B4-00FB-4915-A5A3-DFD87170E888}" type="slidenum">
              <a:rPr lang="en-US" sz="1300" smtClean="0">
                <a:latin typeface="Times New Roman" pitchFamily="18" charset="0"/>
              </a:rPr>
              <a:pPr/>
              <a:t>45</a:t>
            </a:fld>
            <a:endParaRPr lang="en-US" sz="1300" smtClean="0">
              <a:latin typeface="Times New Roman" pitchFamily="18" charset="0"/>
            </a:endParaRPr>
          </a:p>
        </p:txBody>
      </p:sp>
      <p:sp>
        <p:nvSpPr>
          <p:cNvPr id="124931" name="Rectangle 2"/>
          <p:cNvSpPr>
            <a:spLocks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defTabSz="966788">
              <a:defRPr sz="2000">
                <a:solidFill>
                  <a:schemeClr val="tx1"/>
                </a:solidFill>
                <a:latin typeface="Comic Sans MS" pitchFamily="66" charset="0"/>
                <a:ea typeface="ＭＳ Ｐゴシック" pitchFamily="34" charset="-128"/>
              </a:defRPr>
            </a:lvl1pPr>
            <a:lvl2pPr marL="742950" indent="-285750" defTabSz="966788">
              <a:defRPr sz="2000">
                <a:solidFill>
                  <a:schemeClr val="tx1"/>
                </a:solidFill>
                <a:latin typeface="Comic Sans MS" pitchFamily="66" charset="0"/>
                <a:ea typeface="ＭＳ Ｐゴシック" pitchFamily="34" charset="-128"/>
              </a:defRPr>
            </a:lvl2pPr>
            <a:lvl3pPr marL="1143000" indent="-228600" defTabSz="966788">
              <a:defRPr sz="2000">
                <a:solidFill>
                  <a:schemeClr val="tx1"/>
                </a:solidFill>
                <a:latin typeface="Comic Sans MS" pitchFamily="66" charset="0"/>
                <a:ea typeface="ＭＳ Ｐゴシック" pitchFamily="34" charset="-128"/>
              </a:defRPr>
            </a:lvl3pPr>
            <a:lvl4pPr marL="1600200" indent="-228600" defTabSz="966788">
              <a:defRPr sz="2000">
                <a:solidFill>
                  <a:schemeClr val="tx1"/>
                </a:solidFill>
                <a:latin typeface="Comic Sans MS" pitchFamily="66" charset="0"/>
                <a:ea typeface="ＭＳ Ｐゴシック" pitchFamily="34" charset="-128"/>
              </a:defRPr>
            </a:lvl4pPr>
            <a:lvl5pPr marL="2057400" indent="-228600" defTabSz="966788">
              <a:defRPr sz="2000">
                <a:solidFill>
                  <a:schemeClr val="tx1"/>
                </a:solidFill>
                <a:latin typeface="Comic Sans MS" pitchFamily="66" charset="0"/>
                <a:ea typeface="ＭＳ Ｐゴシック" pitchFamily="34" charset="-128"/>
              </a:defRPr>
            </a:lvl5pPr>
            <a:lvl6pPr marL="25146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fld id="{C709EC72-20A1-44B8-BA8C-C0C3EA6FC8E8}" type="slidenum">
              <a:rPr lang="en-US" sz="1300" smtClean="0">
                <a:latin typeface="Times New Roman" pitchFamily="18" charset="0"/>
              </a:rPr>
              <a:pPr/>
              <a:t>46</a:t>
            </a:fld>
            <a:endParaRPr lang="en-US" sz="1300" smtClean="0">
              <a:latin typeface="Times New Roman" pitchFamily="18" charset="0"/>
            </a:endParaRPr>
          </a:p>
        </p:txBody>
      </p:sp>
      <p:sp>
        <p:nvSpPr>
          <p:cNvPr id="125955" name="Rectangle 2"/>
          <p:cNvSpPr>
            <a:spLocks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defTabSz="966788">
              <a:defRPr sz="2000">
                <a:solidFill>
                  <a:schemeClr val="tx1"/>
                </a:solidFill>
                <a:latin typeface="Comic Sans MS" pitchFamily="66" charset="0"/>
                <a:ea typeface="ＭＳ Ｐゴシック" pitchFamily="34" charset="-128"/>
              </a:defRPr>
            </a:lvl1pPr>
            <a:lvl2pPr marL="742950" indent="-285750" defTabSz="966788">
              <a:defRPr sz="2000">
                <a:solidFill>
                  <a:schemeClr val="tx1"/>
                </a:solidFill>
                <a:latin typeface="Comic Sans MS" pitchFamily="66" charset="0"/>
                <a:ea typeface="ＭＳ Ｐゴシック" pitchFamily="34" charset="-128"/>
              </a:defRPr>
            </a:lvl2pPr>
            <a:lvl3pPr marL="1143000" indent="-228600" defTabSz="966788">
              <a:defRPr sz="2000">
                <a:solidFill>
                  <a:schemeClr val="tx1"/>
                </a:solidFill>
                <a:latin typeface="Comic Sans MS" pitchFamily="66" charset="0"/>
                <a:ea typeface="ＭＳ Ｐゴシック" pitchFamily="34" charset="-128"/>
              </a:defRPr>
            </a:lvl3pPr>
            <a:lvl4pPr marL="1600200" indent="-228600" defTabSz="966788">
              <a:defRPr sz="2000">
                <a:solidFill>
                  <a:schemeClr val="tx1"/>
                </a:solidFill>
                <a:latin typeface="Comic Sans MS" pitchFamily="66" charset="0"/>
                <a:ea typeface="ＭＳ Ｐゴシック" pitchFamily="34" charset="-128"/>
              </a:defRPr>
            </a:lvl4pPr>
            <a:lvl5pPr marL="2057400" indent="-228600" defTabSz="966788">
              <a:defRPr sz="2000">
                <a:solidFill>
                  <a:schemeClr val="tx1"/>
                </a:solidFill>
                <a:latin typeface="Comic Sans MS" pitchFamily="66" charset="0"/>
                <a:ea typeface="ＭＳ Ｐゴシック" pitchFamily="34" charset="-128"/>
              </a:defRPr>
            </a:lvl5pPr>
            <a:lvl6pPr marL="25146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fld id="{11FFDEE3-C7AE-45DF-86A8-6359A40C27EF}" type="slidenum">
              <a:rPr lang="en-US" sz="1300" smtClean="0">
                <a:latin typeface="Times New Roman" pitchFamily="18" charset="0"/>
              </a:rPr>
              <a:pPr/>
              <a:t>47</a:t>
            </a:fld>
            <a:endParaRPr lang="en-US" sz="1300" smtClean="0">
              <a:latin typeface="Times New Roman" pitchFamily="18" charset="0"/>
            </a:endParaRPr>
          </a:p>
        </p:txBody>
      </p:sp>
      <p:sp>
        <p:nvSpPr>
          <p:cNvPr id="126979" name="Rectangle 2"/>
          <p:cNvSpPr>
            <a:spLocks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defTabSz="966788">
              <a:defRPr sz="2000">
                <a:solidFill>
                  <a:schemeClr val="tx1"/>
                </a:solidFill>
                <a:latin typeface="Comic Sans MS" pitchFamily="66" charset="0"/>
                <a:ea typeface="ＭＳ Ｐゴシック" pitchFamily="34" charset="-128"/>
              </a:defRPr>
            </a:lvl1pPr>
            <a:lvl2pPr marL="742950" indent="-285750" defTabSz="966788">
              <a:defRPr sz="2000">
                <a:solidFill>
                  <a:schemeClr val="tx1"/>
                </a:solidFill>
                <a:latin typeface="Comic Sans MS" pitchFamily="66" charset="0"/>
                <a:ea typeface="ＭＳ Ｐゴシック" pitchFamily="34" charset="-128"/>
              </a:defRPr>
            </a:lvl2pPr>
            <a:lvl3pPr marL="1143000" indent="-228600" defTabSz="966788">
              <a:defRPr sz="2000">
                <a:solidFill>
                  <a:schemeClr val="tx1"/>
                </a:solidFill>
                <a:latin typeface="Comic Sans MS" pitchFamily="66" charset="0"/>
                <a:ea typeface="ＭＳ Ｐゴシック" pitchFamily="34" charset="-128"/>
              </a:defRPr>
            </a:lvl3pPr>
            <a:lvl4pPr marL="1600200" indent="-228600" defTabSz="966788">
              <a:defRPr sz="2000">
                <a:solidFill>
                  <a:schemeClr val="tx1"/>
                </a:solidFill>
                <a:latin typeface="Comic Sans MS" pitchFamily="66" charset="0"/>
                <a:ea typeface="ＭＳ Ｐゴシック" pitchFamily="34" charset="-128"/>
              </a:defRPr>
            </a:lvl4pPr>
            <a:lvl5pPr marL="2057400" indent="-228600" defTabSz="966788">
              <a:defRPr sz="2000">
                <a:solidFill>
                  <a:schemeClr val="tx1"/>
                </a:solidFill>
                <a:latin typeface="Comic Sans MS" pitchFamily="66" charset="0"/>
                <a:ea typeface="ＭＳ Ｐゴシック" pitchFamily="34" charset="-128"/>
              </a:defRPr>
            </a:lvl5pPr>
            <a:lvl6pPr marL="25146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fld id="{ACAE81FF-389A-42BF-A5A4-BAAE928A4961}" type="slidenum">
              <a:rPr lang="en-US" sz="1300" smtClean="0">
                <a:latin typeface="Times New Roman" pitchFamily="18" charset="0"/>
              </a:rPr>
              <a:pPr/>
              <a:t>48</a:t>
            </a:fld>
            <a:endParaRPr lang="en-US" sz="1300" smtClean="0">
              <a:latin typeface="Times New Roman" pitchFamily="18" charset="0"/>
            </a:endParaRPr>
          </a:p>
        </p:txBody>
      </p:sp>
      <p:sp>
        <p:nvSpPr>
          <p:cNvPr id="128003" name="Rectangle 2"/>
          <p:cNvSpPr>
            <a:spLocks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defTabSz="966788">
              <a:defRPr sz="2000">
                <a:solidFill>
                  <a:schemeClr val="tx1"/>
                </a:solidFill>
                <a:latin typeface="Comic Sans MS" pitchFamily="66" charset="0"/>
                <a:ea typeface="ＭＳ Ｐゴシック" pitchFamily="34" charset="-128"/>
              </a:defRPr>
            </a:lvl1pPr>
            <a:lvl2pPr marL="742950" indent="-285750" defTabSz="966788">
              <a:defRPr sz="2000">
                <a:solidFill>
                  <a:schemeClr val="tx1"/>
                </a:solidFill>
                <a:latin typeface="Comic Sans MS" pitchFamily="66" charset="0"/>
                <a:ea typeface="ＭＳ Ｐゴシック" pitchFamily="34" charset="-128"/>
              </a:defRPr>
            </a:lvl2pPr>
            <a:lvl3pPr marL="1143000" indent="-228600" defTabSz="966788">
              <a:defRPr sz="2000">
                <a:solidFill>
                  <a:schemeClr val="tx1"/>
                </a:solidFill>
                <a:latin typeface="Comic Sans MS" pitchFamily="66" charset="0"/>
                <a:ea typeface="ＭＳ Ｐゴシック" pitchFamily="34" charset="-128"/>
              </a:defRPr>
            </a:lvl3pPr>
            <a:lvl4pPr marL="1600200" indent="-228600" defTabSz="966788">
              <a:defRPr sz="2000">
                <a:solidFill>
                  <a:schemeClr val="tx1"/>
                </a:solidFill>
                <a:latin typeface="Comic Sans MS" pitchFamily="66" charset="0"/>
                <a:ea typeface="ＭＳ Ｐゴシック" pitchFamily="34" charset="-128"/>
              </a:defRPr>
            </a:lvl4pPr>
            <a:lvl5pPr marL="2057400" indent="-228600" defTabSz="966788">
              <a:defRPr sz="2000">
                <a:solidFill>
                  <a:schemeClr val="tx1"/>
                </a:solidFill>
                <a:latin typeface="Comic Sans MS" pitchFamily="66" charset="0"/>
                <a:ea typeface="ＭＳ Ｐゴシック" pitchFamily="34" charset="-128"/>
              </a:defRPr>
            </a:lvl5pPr>
            <a:lvl6pPr marL="25146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fld id="{CBE5B107-80E4-4D85-BE4A-5FCC78E4DC47}" type="slidenum">
              <a:rPr lang="en-US" sz="1300" smtClean="0">
                <a:latin typeface="Times New Roman" pitchFamily="18" charset="0"/>
              </a:rPr>
              <a:pPr/>
              <a:t>49</a:t>
            </a:fld>
            <a:endParaRPr lang="en-US" sz="1300" smtClean="0">
              <a:latin typeface="Times New Roman" pitchFamily="18" charset="0"/>
            </a:endParaRPr>
          </a:p>
        </p:txBody>
      </p:sp>
      <p:sp>
        <p:nvSpPr>
          <p:cNvPr id="129027" name="Rectangle 2"/>
          <p:cNvSpPr>
            <a:spLocks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defTabSz="966788">
              <a:defRPr sz="2000">
                <a:solidFill>
                  <a:schemeClr val="tx1"/>
                </a:solidFill>
                <a:latin typeface="Comic Sans MS" pitchFamily="66" charset="0"/>
                <a:ea typeface="ＭＳ Ｐゴシック" pitchFamily="34" charset="-128"/>
              </a:defRPr>
            </a:lvl1pPr>
            <a:lvl2pPr marL="742950" indent="-285750" defTabSz="966788">
              <a:defRPr sz="2000">
                <a:solidFill>
                  <a:schemeClr val="tx1"/>
                </a:solidFill>
                <a:latin typeface="Comic Sans MS" pitchFamily="66" charset="0"/>
                <a:ea typeface="ＭＳ Ｐゴシック" pitchFamily="34" charset="-128"/>
              </a:defRPr>
            </a:lvl2pPr>
            <a:lvl3pPr marL="1143000" indent="-228600" defTabSz="966788">
              <a:defRPr sz="2000">
                <a:solidFill>
                  <a:schemeClr val="tx1"/>
                </a:solidFill>
                <a:latin typeface="Comic Sans MS" pitchFamily="66" charset="0"/>
                <a:ea typeface="ＭＳ Ｐゴシック" pitchFamily="34" charset="-128"/>
              </a:defRPr>
            </a:lvl3pPr>
            <a:lvl4pPr marL="1600200" indent="-228600" defTabSz="966788">
              <a:defRPr sz="2000">
                <a:solidFill>
                  <a:schemeClr val="tx1"/>
                </a:solidFill>
                <a:latin typeface="Comic Sans MS" pitchFamily="66" charset="0"/>
                <a:ea typeface="ＭＳ Ｐゴシック" pitchFamily="34" charset="-128"/>
              </a:defRPr>
            </a:lvl4pPr>
            <a:lvl5pPr marL="2057400" indent="-228600" defTabSz="966788">
              <a:defRPr sz="2000">
                <a:solidFill>
                  <a:schemeClr val="tx1"/>
                </a:solidFill>
                <a:latin typeface="Comic Sans MS" pitchFamily="66" charset="0"/>
                <a:ea typeface="ＭＳ Ｐゴシック" pitchFamily="34" charset="-128"/>
              </a:defRPr>
            </a:lvl5pPr>
            <a:lvl6pPr marL="25146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fld id="{9AA29441-57DD-4CDE-AA9F-5718DEDF1E58}" type="slidenum">
              <a:rPr lang="en-US" sz="1300" smtClean="0">
                <a:latin typeface="Times New Roman" pitchFamily="18" charset="0"/>
              </a:rPr>
              <a:pPr/>
              <a:t>50</a:t>
            </a:fld>
            <a:endParaRPr lang="en-US" sz="1300" smtClean="0">
              <a:latin typeface="Times New Roman" pitchFamily="18" charset="0"/>
            </a:endParaRPr>
          </a:p>
        </p:txBody>
      </p:sp>
      <p:sp>
        <p:nvSpPr>
          <p:cNvPr id="130051" name="Rectangle 2"/>
          <p:cNvSpPr>
            <a:spLocks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p:spPr>
        <p:txBody>
          <a:bodyPr/>
          <a:lstStyle/>
          <a:p>
            <a:endParaRPr lang="en-US" smtClean="0">
              <a:ea typeface="ＭＳ Ｐゴシック" pitchFamily="34" charset="-128"/>
            </a:endParaRPr>
          </a:p>
        </p:txBody>
      </p:sp>
      <p:sp>
        <p:nvSpPr>
          <p:cNvPr id="131076" name="Slide Number Placeholder 3"/>
          <p:cNvSpPr>
            <a:spLocks noGrp="1"/>
          </p:cNvSpPr>
          <p:nvPr>
            <p:ph type="sldNum" sz="quarter" idx="5"/>
          </p:nvPr>
        </p:nvSpPr>
        <p:spPr>
          <a:noFill/>
        </p:spPr>
        <p:txBody>
          <a:bodyPr/>
          <a:lstStyle>
            <a:lvl1pPr defTabSz="966788">
              <a:defRPr sz="2000">
                <a:solidFill>
                  <a:schemeClr val="tx1"/>
                </a:solidFill>
                <a:latin typeface="Comic Sans MS" pitchFamily="66" charset="0"/>
                <a:ea typeface="ＭＳ Ｐゴシック" pitchFamily="34" charset="-128"/>
              </a:defRPr>
            </a:lvl1pPr>
            <a:lvl2pPr marL="742950" indent="-285750" defTabSz="966788">
              <a:defRPr sz="2000">
                <a:solidFill>
                  <a:schemeClr val="tx1"/>
                </a:solidFill>
                <a:latin typeface="Comic Sans MS" pitchFamily="66" charset="0"/>
                <a:ea typeface="ＭＳ Ｐゴシック" pitchFamily="34" charset="-128"/>
              </a:defRPr>
            </a:lvl2pPr>
            <a:lvl3pPr marL="1143000" indent="-228600" defTabSz="966788">
              <a:defRPr sz="2000">
                <a:solidFill>
                  <a:schemeClr val="tx1"/>
                </a:solidFill>
                <a:latin typeface="Comic Sans MS" pitchFamily="66" charset="0"/>
                <a:ea typeface="ＭＳ Ｐゴシック" pitchFamily="34" charset="-128"/>
              </a:defRPr>
            </a:lvl3pPr>
            <a:lvl4pPr marL="1600200" indent="-228600" defTabSz="966788">
              <a:defRPr sz="2000">
                <a:solidFill>
                  <a:schemeClr val="tx1"/>
                </a:solidFill>
                <a:latin typeface="Comic Sans MS" pitchFamily="66" charset="0"/>
                <a:ea typeface="ＭＳ Ｐゴシック" pitchFamily="34" charset="-128"/>
              </a:defRPr>
            </a:lvl4pPr>
            <a:lvl5pPr marL="2057400" indent="-228600" defTabSz="966788">
              <a:defRPr sz="2000">
                <a:solidFill>
                  <a:schemeClr val="tx1"/>
                </a:solidFill>
                <a:latin typeface="Comic Sans MS" pitchFamily="66" charset="0"/>
                <a:ea typeface="ＭＳ Ｐゴシック" pitchFamily="34" charset="-128"/>
              </a:defRPr>
            </a:lvl5pPr>
            <a:lvl6pPr marL="25146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fld id="{490B0BD8-9D2E-4EC9-BF70-8E5C70683C2F}" type="slidenum">
              <a:rPr lang="en-US" sz="1300" smtClean="0">
                <a:latin typeface="Times New Roman" pitchFamily="18" charset="0"/>
              </a:rPr>
              <a:pPr/>
              <a:t>55</a:t>
            </a:fld>
            <a:endParaRPr lang="en-US" sz="1300"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defTabSz="966788">
              <a:defRPr sz="2000">
                <a:solidFill>
                  <a:schemeClr val="tx1"/>
                </a:solidFill>
                <a:latin typeface="Comic Sans MS" pitchFamily="66" charset="0"/>
                <a:ea typeface="ＭＳ Ｐゴシック" pitchFamily="34" charset="-128"/>
              </a:defRPr>
            </a:lvl1pPr>
            <a:lvl2pPr marL="742950" indent="-285750" defTabSz="966788">
              <a:defRPr sz="2000">
                <a:solidFill>
                  <a:schemeClr val="tx1"/>
                </a:solidFill>
                <a:latin typeface="Comic Sans MS" pitchFamily="66" charset="0"/>
                <a:ea typeface="ＭＳ Ｐゴシック" pitchFamily="34" charset="-128"/>
              </a:defRPr>
            </a:lvl2pPr>
            <a:lvl3pPr marL="1143000" indent="-228600" defTabSz="966788">
              <a:defRPr sz="2000">
                <a:solidFill>
                  <a:schemeClr val="tx1"/>
                </a:solidFill>
                <a:latin typeface="Comic Sans MS" pitchFamily="66" charset="0"/>
                <a:ea typeface="ＭＳ Ｐゴシック" pitchFamily="34" charset="-128"/>
              </a:defRPr>
            </a:lvl3pPr>
            <a:lvl4pPr marL="1600200" indent="-228600" defTabSz="966788">
              <a:defRPr sz="2000">
                <a:solidFill>
                  <a:schemeClr val="tx1"/>
                </a:solidFill>
                <a:latin typeface="Comic Sans MS" pitchFamily="66" charset="0"/>
                <a:ea typeface="ＭＳ Ｐゴシック" pitchFamily="34" charset="-128"/>
              </a:defRPr>
            </a:lvl4pPr>
            <a:lvl5pPr marL="2057400" indent="-228600" defTabSz="966788">
              <a:defRPr sz="2000">
                <a:solidFill>
                  <a:schemeClr val="tx1"/>
                </a:solidFill>
                <a:latin typeface="Comic Sans MS" pitchFamily="66" charset="0"/>
                <a:ea typeface="ＭＳ Ｐゴシック" pitchFamily="34" charset="-128"/>
              </a:defRPr>
            </a:lvl5pPr>
            <a:lvl6pPr marL="25146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fld id="{7C0BCF86-6095-46F4-BFCE-06EBF54F7527}" type="slidenum">
              <a:rPr lang="en-US" sz="1300" smtClean="0">
                <a:latin typeface="Times New Roman" pitchFamily="18" charset="0"/>
              </a:rPr>
              <a:pPr/>
              <a:t>72</a:t>
            </a:fld>
            <a:endParaRPr lang="en-US" sz="1300" smtClean="0">
              <a:latin typeface="Times New Roman" pitchFamily="18" charset="0"/>
            </a:endParaRPr>
          </a:p>
        </p:txBody>
      </p:sp>
      <p:sp>
        <p:nvSpPr>
          <p:cNvPr id="132099" name="Rectangle 2"/>
          <p:cNvSpPr>
            <a:spLocks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defTabSz="966788">
              <a:defRPr sz="2000">
                <a:solidFill>
                  <a:schemeClr val="tx1"/>
                </a:solidFill>
                <a:latin typeface="Comic Sans MS" pitchFamily="66" charset="0"/>
                <a:ea typeface="ＭＳ Ｐゴシック" pitchFamily="34" charset="-128"/>
              </a:defRPr>
            </a:lvl1pPr>
            <a:lvl2pPr marL="742950" indent="-285750" defTabSz="966788">
              <a:defRPr sz="2000">
                <a:solidFill>
                  <a:schemeClr val="tx1"/>
                </a:solidFill>
                <a:latin typeface="Comic Sans MS" pitchFamily="66" charset="0"/>
                <a:ea typeface="ＭＳ Ｐゴシック" pitchFamily="34" charset="-128"/>
              </a:defRPr>
            </a:lvl2pPr>
            <a:lvl3pPr marL="1143000" indent="-228600" defTabSz="966788">
              <a:defRPr sz="2000">
                <a:solidFill>
                  <a:schemeClr val="tx1"/>
                </a:solidFill>
                <a:latin typeface="Comic Sans MS" pitchFamily="66" charset="0"/>
                <a:ea typeface="ＭＳ Ｐゴシック" pitchFamily="34" charset="-128"/>
              </a:defRPr>
            </a:lvl3pPr>
            <a:lvl4pPr marL="1600200" indent="-228600" defTabSz="966788">
              <a:defRPr sz="2000">
                <a:solidFill>
                  <a:schemeClr val="tx1"/>
                </a:solidFill>
                <a:latin typeface="Comic Sans MS" pitchFamily="66" charset="0"/>
                <a:ea typeface="ＭＳ Ｐゴシック" pitchFamily="34" charset="-128"/>
              </a:defRPr>
            </a:lvl4pPr>
            <a:lvl5pPr marL="2057400" indent="-228600" defTabSz="966788">
              <a:defRPr sz="2000">
                <a:solidFill>
                  <a:schemeClr val="tx1"/>
                </a:solidFill>
                <a:latin typeface="Comic Sans MS" pitchFamily="66" charset="0"/>
                <a:ea typeface="ＭＳ Ｐゴシック" pitchFamily="34" charset="-128"/>
              </a:defRPr>
            </a:lvl5pPr>
            <a:lvl6pPr marL="25146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fld id="{4C803E53-761D-4ADE-BED4-693438BB6806}" type="slidenum">
              <a:rPr lang="en-US" sz="1300" smtClean="0">
                <a:latin typeface="Times New Roman" pitchFamily="18" charset="0"/>
              </a:rPr>
              <a:pPr/>
              <a:t>85</a:t>
            </a:fld>
            <a:endParaRPr lang="en-US" sz="1300" smtClean="0">
              <a:latin typeface="Times New Roman" pitchFamily="18" charset="0"/>
            </a:endParaRPr>
          </a:p>
        </p:txBody>
      </p:sp>
      <p:sp>
        <p:nvSpPr>
          <p:cNvPr id="133123" name="Rectangle 2"/>
          <p:cNvSpPr>
            <a:spLocks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defTabSz="966788">
              <a:defRPr sz="2000">
                <a:solidFill>
                  <a:schemeClr val="tx1"/>
                </a:solidFill>
                <a:latin typeface="Comic Sans MS" pitchFamily="66" charset="0"/>
                <a:ea typeface="ＭＳ Ｐゴシック" pitchFamily="34" charset="-128"/>
              </a:defRPr>
            </a:lvl1pPr>
            <a:lvl2pPr marL="742950" indent="-285750" defTabSz="966788">
              <a:defRPr sz="2000">
                <a:solidFill>
                  <a:schemeClr val="tx1"/>
                </a:solidFill>
                <a:latin typeface="Comic Sans MS" pitchFamily="66" charset="0"/>
                <a:ea typeface="ＭＳ Ｐゴシック" pitchFamily="34" charset="-128"/>
              </a:defRPr>
            </a:lvl2pPr>
            <a:lvl3pPr marL="1143000" indent="-228600" defTabSz="966788">
              <a:defRPr sz="2000">
                <a:solidFill>
                  <a:schemeClr val="tx1"/>
                </a:solidFill>
                <a:latin typeface="Comic Sans MS" pitchFamily="66" charset="0"/>
                <a:ea typeface="ＭＳ Ｐゴシック" pitchFamily="34" charset="-128"/>
              </a:defRPr>
            </a:lvl3pPr>
            <a:lvl4pPr marL="1600200" indent="-228600" defTabSz="966788">
              <a:defRPr sz="2000">
                <a:solidFill>
                  <a:schemeClr val="tx1"/>
                </a:solidFill>
                <a:latin typeface="Comic Sans MS" pitchFamily="66" charset="0"/>
                <a:ea typeface="ＭＳ Ｐゴシック" pitchFamily="34" charset="-128"/>
              </a:defRPr>
            </a:lvl4pPr>
            <a:lvl5pPr marL="2057400" indent="-228600" defTabSz="966788">
              <a:defRPr sz="2000">
                <a:solidFill>
                  <a:schemeClr val="tx1"/>
                </a:solidFill>
                <a:latin typeface="Comic Sans MS" pitchFamily="66" charset="0"/>
                <a:ea typeface="ＭＳ Ｐゴシック" pitchFamily="34" charset="-128"/>
              </a:defRPr>
            </a:lvl5pPr>
            <a:lvl6pPr marL="25146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fld id="{193DFC43-79AF-42A6-994F-2C079ACAC3C1}" type="slidenum">
              <a:rPr lang="en-US" sz="1300" smtClean="0">
                <a:latin typeface="Times New Roman" pitchFamily="18" charset="0"/>
              </a:rPr>
              <a:pPr/>
              <a:t>97</a:t>
            </a:fld>
            <a:endParaRPr lang="en-US" sz="1300" smtClean="0">
              <a:latin typeface="Times New Roman" pitchFamily="18" charset="0"/>
            </a:endParaRPr>
          </a:p>
        </p:txBody>
      </p:sp>
      <p:sp>
        <p:nvSpPr>
          <p:cNvPr id="134147" name="Rectangle 2"/>
          <p:cNvSpPr>
            <a:spLocks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Text Box 1"/>
          <p:cNvSpPr txBox="1">
            <a:spLocks noChangeArrowheads="1"/>
          </p:cNvSpPr>
          <p:nvPr/>
        </p:nvSpPr>
        <p:spPr bwMode="auto">
          <a:xfrm>
            <a:off x="1258888" y="720725"/>
            <a:ext cx="4800600" cy="3600450"/>
          </a:xfrm>
          <a:prstGeom prst="rect">
            <a:avLst/>
          </a:prstGeom>
          <a:solidFill>
            <a:srgbClr val="FFFFFF"/>
          </a:solidFill>
          <a:ln w="9360">
            <a:solidFill>
              <a:srgbClr val="000000"/>
            </a:solidFill>
            <a:miter lim="800000"/>
            <a:headEnd/>
            <a:tailEnd/>
          </a:ln>
        </p:spPr>
        <p:txBody>
          <a:bodyPr wrap="none" lIns="91432" tIns="45716" rIns="91432" bIns="45716" anchor="ct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eaLnBrk="1" hangingPunct="1"/>
            <a:endParaRPr lang="en-US" sz="2100">
              <a:cs typeface="Arial" pitchFamily="34" charset="0"/>
            </a:endParaRPr>
          </a:p>
        </p:txBody>
      </p:sp>
      <p:sp>
        <p:nvSpPr>
          <p:cNvPr id="116739" name="Rectangle 2"/>
          <p:cNvSpPr>
            <a:spLocks noGrp="1" noChangeArrowheads="1"/>
          </p:cNvSpPr>
          <p:nvPr>
            <p:ph type="body"/>
          </p:nvPr>
        </p:nvSpPr>
        <p:spPr>
          <a:xfrm>
            <a:off x="974725" y="4560888"/>
            <a:ext cx="5364163" cy="4319587"/>
          </a:xfrm>
          <a:noFill/>
        </p:spPr>
        <p:txBody>
          <a:bodyPr wrap="none" anchor="ctr"/>
          <a:lstStyle/>
          <a:p>
            <a:pPr eaLnBrk="1" hangingPunct="1">
              <a:spcBef>
                <a:spcPct val="0"/>
              </a:spcBef>
            </a:pPr>
            <a:endParaRPr lang="en-US"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p:spPr>
        <p:txBody>
          <a:bodyPr/>
          <a:lstStyle/>
          <a:p>
            <a:pPr eaLnBrk="1" hangingPunct="1">
              <a:spcBef>
                <a:spcPct val="0"/>
              </a:spcBef>
            </a:pPr>
            <a:endParaRPr lang="en-US" smtClean="0">
              <a:latin typeface="Arial" pitchFamily="34" charset="0"/>
              <a:ea typeface="ＭＳ Ｐゴシック" pitchFamily="34" charset="-128"/>
            </a:endParaRPr>
          </a:p>
        </p:txBody>
      </p:sp>
      <p:sp>
        <p:nvSpPr>
          <p:cNvPr id="117764" name="Slide Number Placeholder 3"/>
          <p:cNvSpPr>
            <a:spLocks noGrp="1"/>
          </p:cNvSpPr>
          <p:nvPr>
            <p:ph type="sldNum" sz="quarter" idx="5"/>
          </p:nvPr>
        </p:nvSpPr>
        <p:spPr>
          <a:noFill/>
        </p:spPr>
        <p:txBody>
          <a:bodyPr/>
          <a:lstStyle>
            <a:lvl1pPr defTabSz="966788">
              <a:defRPr sz="2000">
                <a:solidFill>
                  <a:schemeClr val="tx1"/>
                </a:solidFill>
                <a:latin typeface="Comic Sans MS" pitchFamily="66" charset="0"/>
                <a:ea typeface="ＭＳ Ｐゴシック" pitchFamily="34" charset="-128"/>
              </a:defRPr>
            </a:lvl1pPr>
            <a:lvl2pPr marL="742950" indent="-285750" defTabSz="966788">
              <a:defRPr sz="2000">
                <a:solidFill>
                  <a:schemeClr val="tx1"/>
                </a:solidFill>
                <a:latin typeface="Comic Sans MS" pitchFamily="66" charset="0"/>
                <a:ea typeface="ＭＳ Ｐゴシック" pitchFamily="34" charset="-128"/>
              </a:defRPr>
            </a:lvl2pPr>
            <a:lvl3pPr marL="1143000" indent="-228600" defTabSz="966788">
              <a:defRPr sz="2000">
                <a:solidFill>
                  <a:schemeClr val="tx1"/>
                </a:solidFill>
                <a:latin typeface="Comic Sans MS" pitchFamily="66" charset="0"/>
                <a:ea typeface="ＭＳ Ｐゴシック" pitchFamily="34" charset="-128"/>
              </a:defRPr>
            </a:lvl3pPr>
            <a:lvl4pPr marL="1600200" indent="-228600" defTabSz="966788">
              <a:defRPr sz="2000">
                <a:solidFill>
                  <a:schemeClr val="tx1"/>
                </a:solidFill>
                <a:latin typeface="Comic Sans MS" pitchFamily="66" charset="0"/>
                <a:ea typeface="ＭＳ Ｐゴシック" pitchFamily="34" charset="-128"/>
              </a:defRPr>
            </a:lvl4pPr>
            <a:lvl5pPr marL="2057400" indent="-228600" defTabSz="966788">
              <a:defRPr sz="2000">
                <a:solidFill>
                  <a:schemeClr val="tx1"/>
                </a:solidFill>
                <a:latin typeface="Comic Sans MS" pitchFamily="66" charset="0"/>
                <a:ea typeface="ＭＳ Ｐゴシック" pitchFamily="34" charset="-128"/>
              </a:defRPr>
            </a:lvl5pPr>
            <a:lvl6pPr marL="25146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eaLnBrk="1" hangingPunct="1"/>
            <a:fld id="{306FD30B-A6D3-4BB8-A821-9C460D22FCAF}" type="slidenum">
              <a:rPr lang="en-AU" sz="1300" smtClean="0">
                <a:latin typeface="Arial" pitchFamily="34" charset="0"/>
                <a:cs typeface="Arial" pitchFamily="34" charset="0"/>
              </a:rPr>
              <a:pPr eaLnBrk="1" hangingPunct="1"/>
              <a:t>9</a:t>
            </a:fld>
            <a:endParaRPr lang="en-AU" sz="1300" smtClean="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031"/>
          <p:cNvSpPr>
            <a:spLocks noGrp="1" noChangeArrowheads="1"/>
          </p:cNvSpPr>
          <p:nvPr>
            <p:ph type="sldNum" sz="quarter" idx="5"/>
          </p:nvPr>
        </p:nvSpPr>
        <p:spPr>
          <a:noFill/>
        </p:spPr>
        <p:txBody>
          <a:bodyPr/>
          <a:lstStyle>
            <a:lvl1pPr defTabSz="966788">
              <a:defRPr sz="2000">
                <a:solidFill>
                  <a:schemeClr val="tx1"/>
                </a:solidFill>
                <a:latin typeface="Comic Sans MS" pitchFamily="66" charset="0"/>
                <a:ea typeface="ＭＳ Ｐゴシック" pitchFamily="34" charset="-128"/>
              </a:defRPr>
            </a:lvl1pPr>
            <a:lvl2pPr marL="742950" indent="-285750" defTabSz="966788">
              <a:defRPr sz="2000">
                <a:solidFill>
                  <a:schemeClr val="tx1"/>
                </a:solidFill>
                <a:latin typeface="Comic Sans MS" pitchFamily="66" charset="0"/>
                <a:ea typeface="ＭＳ Ｐゴシック" pitchFamily="34" charset="-128"/>
              </a:defRPr>
            </a:lvl2pPr>
            <a:lvl3pPr marL="1143000" indent="-228600" defTabSz="966788">
              <a:defRPr sz="2000">
                <a:solidFill>
                  <a:schemeClr val="tx1"/>
                </a:solidFill>
                <a:latin typeface="Comic Sans MS" pitchFamily="66" charset="0"/>
                <a:ea typeface="ＭＳ Ｐゴシック" pitchFamily="34" charset="-128"/>
              </a:defRPr>
            </a:lvl3pPr>
            <a:lvl4pPr marL="1600200" indent="-228600" defTabSz="966788">
              <a:defRPr sz="2000">
                <a:solidFill>
                  <a:schemeClr val="tx1"/>
                </a:solidFill>
                <a:latin typeface="Comic Sans MS" pitchFamily="66" charset="0"/>
                <a:ea typeface="ＭＳ Ｐゴシック" pitchFamily="34" charset="-128"/>
              </a:defRPr>
            </a:lvl4pPr>
            <a:lvl5pPr marL="2057400" indent="-228600" defTabSz="966788">
              <a:defRPr sz="2000">
                <a:solidFill>
                  <a:schemeClr val="tx1"/>
                </a:solidFill>
                <a:latin typeface="Comic Sans MS" pitchFamily="66" charset="0"/>
                <a:ea typeface="ＭＳ Ｐゴシック" pitchFamily="34" charset="-128"/>
              </a:defRPr>
            </a:lvl5pPr>
            <a:lvl6pPr marL="25146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eaLnBrk="1" hangingPunct="1"/>
            <a:fld id="{D76AD244-F802-4F64-A83F-AC4CF897017F}" type="slidenum">
              <a:rPr lang="en-AU" sz="1300" smtClean="0">
                <a:solidFill>
                  <a:srgbClr val="000000"/>
                </a:solidFill>
                <a:latin typeface="Arial" pitchFamily="34" charset="0"/>
                <a:cs typeface="Arial" pitchFamily="34" charset="0"/>
              </a:rPr>
              <a:pPr eaLnBrk="1" hangingPunct="1"/>
              <a:t>10</a:t>
            </a:fld>
            <a:endParaRPr lang="en-AU" sz="1300" smtClean="0">
              <a:solidFill>
                <a:srgbClr val="000000"/>
              </a:solidFill>
              <a:latin typeface="Arial" pitchFamily="34" charset="0"/>
              <a:cs typeface="Arial" pitchFamily="34"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spcBef>
                <a:spcPct val="0"/>
              </a:spcBef>
            </a:pPr>
            <a:r>
              <a:rPr lang="en-US" smtClean="0">
                <a:latin typeface="Arial" pitchFamily="34" charset="0"/>
                <a:ea typeface="ＭＳ Ｐゴシック" pitchFamily="34" charset="-128"/>
              </a:rPr>
              <a:t> </a:t>
            </a:r>
            <a:endParaRPr lang="en-US" smtClean="0">
              <a:latin typeface="Arial" pitchFamily="34" charset="0"/>
              <a:ea typeface="ＭＳ Ｐゴシック" pitchFamily="34" charset="-128"/>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031"/>
          <p:cNvSpPr>
            <a:spLocks noGrp="1" noChangeArrowheads="1"/>
          </p:cNvSpPr>
          <p:nvPr>
            <p:ph type="sldNum" sz="quarter" idx="5"/>
          </p:nvPr>
        </p:nvSpPr>
        <p:spPr>
          <a:noFill/>
        </p:spPr>
        <p:txBody>
          <a:bodyPr/>
          <a:lstStyle>
            <a:lvl1pPr defTabSz="966788">
              <a:defRPr sz="2000">
                <a:solidFill>
                  <a:schemeClr val="tx1"/>
                </a:solidFill>
                <a:latin typeface="Comic Sans MS" pitchFamily="66" charset="0"/>
                <a:ea typeface="ＭＳ Ｐゴシック" pitchFamily="34" charset="-128"/>
              </a:defRPr>
            </a:lvl1pPr>
            <a:lvl2pPr marL="742950" indent="-285750" defTabSz="966788">
              <a:defRPr sz="2000">
                <a:solidFill>
                  <a:schemeClr val="tx1"/>
                </a:solidFill>
                <a:latin typeface="Comic Sans MS" pitchFamily="66" charset="0"/>
                <a:ea typeface="ＭＳ Ｐゴシック" pitchFamily="34" charset="-128"/>
              </a:defRPr>
            </a:lvl2pPr>
            <a:lvl3pPr marL="1143000" indent="-228600" defTabSz="966788">
              <a:defRPr sz="2000">
                <a:solidFill>
                  <a:schemeClr val="tx1"/>
                </a:solidFill>
                <a:latin typeface="Comic Sans MS" pitchFamily="66" charset="0"/>
                <a:ea typeface="ＭＳ Ｐゴシック" pitchFamily="34" charset="-128"/>
              </a:defRPr>
            </a:lvl3pPr>
            <a:lvl4pPr marL="1600200" indent="-228600" defTabSz="966788">
              <a:defRPr sz="2000">
                <a:solidFill>
                  <a:schemeClr val="tx1"/>
                </a:solidFill>
                <a:latin typeface="Comic Sans MS" pitchFamily="66" charset="0"/>
                <a:ea typeface="ＭＳ Ｐゴシック" pitchFamily="34" charset="-128"/>
              </a:defRPr>
            </a:lvl4pPr>
            <a:lvl5pPr marL="2057400" indent="-228600" defTabSz="966788">
              <a:defRPr sz="2000">
                <a:solidFill>
                  <a:schemeClr val="tx1"/>
                </a:solidFill>
                <a:latin typeface="Comic Sans MS" pitchFamily="66" charset="0"/>
                <a:ea typeface="ＭＳ Ｐゴシック" pitchFamily="34" charset="-128"/>
              </a:defRPr>
            </a:lvl5pPr>
            <a:lvl6pPr marL="25146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eaLnBrk="1" hangingPunct="1"/>
            <a:fld id="{D8733495-0B9D-48AA-BCAD-D4B74B4AD431}" type="slidenum">
              <a:rPr lang="en-AU" sz="1300" smtClean="0">
                <a:latin typeface="Arial" pitchFamily="34" charset="0"/>
                <a:cs typeface="Arial" pitchFamily="34" charset="0"/>
              </a:rPr>
              <a:pPr eaLnBrk="1" hangingPunct="1"/>
              <a:t>11</a:t>
            </a:fld>
            <a:endParaRPr lang="en-AU" sz="1300" smtClean="0">
              <a:latin typeface="Arial" pitchFamily="34" charset="0"/>
              <a:cs typeface="Arial" pitchFamily="34"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eaLnBrk="1" hangingPunct="1">
              <a:spcBef>
                <a:spcPct val="0"/>
              </a:spcBef>
            </a:pPr>
            <a:endParaRPr lang="en-US" smtClean="0">
              <a:latin typeface="Arial" pitchFamily="34" charset="0"/>
              <a:ea typeface="ＭＳ Ｐゴシック" pitchFamily="34" charset="-128"/>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Text Box 1"/>
          <p:cNvSpPr txBox="1">
            <a:spLocks noChangeArrowheads="1"/>
          </p:cNvSpPr>
          <p:nvPr/>
        </p:nvSpPr>
        <p:spPr bwMode="auto">
          <a:xfrm>
            <a:off x="1258888" y="720725"/>
            <a:ext cx="4800600" cy="3600450"/>
          </a:xfrm>
          <a:prstGeom prst="rect">
            <a:avLst/>
          </a:prstGeom>
          <a:solidFill>
            <a:srgbClr val="FFFFFF"/>
          </a:solidFill>
          <a:ln w="9360">
            <a:solidFill>
              <a:srgbClr val="000000"/>
            </a:solidFill>
            <a:miter lim="800000"/>
            <a:headEnd/>
            <a:tailEnd/>
          </a:ln>
        </p:spPr>
        <p:txBody>
          <a:bodyPr wrap="none" lIns="91432" tIns="45716" rIns="91432" bIns="45716" anchor="ct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eaLnBrk="1" hangingPunct="1"/>
            <a:endParaRPr lang="en-US" sz="2100">
              <a:cs typeface="Arial" pitchFamily="34" charset="0"/>
            </a:endParaRPr>
          </a:p>
        </p:txBody>
      </p:sp>
      <p:sp>
        <p:nvSpPr>
          <p:cNvPr id="120835" name="Rectangle 2"/>
          <p:cNvSpPr>
            <a:spLocks noGrp="1" noChangeArrowheads="1"/>
          </p:cNvSpPr>
          <p:nvPr>
            <p:ph type="body"/>
          </p:nvPr>
        </p:nvSpPr>
        <p:spPr>
          <a:xfrm>
            <a:off x="974725" y="4560888"/>
            <a:ext cx="5364163" cy="4319587"/>
          </a:xfrm>
          <a:noFill/>
        </p:spPr>
        <p:txBody>
          <a:bodyPr wrap="none" anchor="ctr"/>
          <a:lstStyle/>
          <a:p>
            <a:pPr eaLnBrk="1" hangingPunct="1">
              <a:spcBef>
                <a:spcPct val="0"/>
              </a:spcBef>
            </a:pPr>
            <a:endParaRPr lang="en-US" smtClean="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defTabSz="966788">
              <a:defRPr sz="2000">
                <a:solidFill>
                  <a:schemeClr val="tx1"/>
                </a:solidFill>
                <a:latin typeface="Comic Sans MS" pitchFamily="66" charset="0"/>
                <a:ea typeface="ＭＳ Ｐゴシック" pitchFamily="34" charset="-128"/>
              </a:defRPr>
            </a:lvl1pPr>
            <a:lvl2pPr marL="742950" indent="-285750" defTabSz="966788">
              <a:defRPr sz="2000">
                <a:solidFill>
                  <a:schemeClr val="tx1"/>
                </a:solidFill>
                <a:latin typeface="Comic Sans MS" pitchFamily="66" charset="0"/>
                <a:ea typeface="ＭＳ Ｐゴシック" pitchFamily="34" charset="-128"/>
              </a:defRPr>
            </a:lvl2pPr>
            <a:lvl3pPr marL="1143000" indent="-228600" defTabSz="966788">
              <a:defRPr sz="2000">
                <a:solidFill>
                  <a:schemeClr val="tx1"/>
                </a:solidFill>
                <a:latin typeface="Comic Sans MS" pitchFamily="66" charset="0"/>
                <a:ea typeface="ＭＳ Ｐゴシック" pitchFamily="34" charset="-128"/>
              </a:defRPr>
            </a:lvl3pPr>
            <a:lvl4pPr marL="1600200" indent="-228600" defTabSz="966788">
              <a:defRPr sz="2000">
                <a:solidFill>
                  <a:schemeClr val="tx1"/>
                </a:solidFill>
                <a:latin typeface="Comic Sans MS" pitchFamily="66" charset="0"/>
                <a:ea typeface="ＭＳ Ｐゴシック" pitchFamily="34" charset="-128"/>
              </a:defRPr>
            </a:lvl4pPr>
            <a:lvl5pPr marL="2057400" indent="-228600" defTabSz="966788">
              <a:defRPr sz="2000">
                <a:solidFill>
                  <a:schemeClr val="tx1"/>
                </a:solidFill>
                <a:latin typeface="Comic Sans MS" pitchFamily="66" charset="0"/>
                <a:ea typeface="ＭＳ Ｐゴシック" pitchFamily="34" charset="-128"/>
              </a:defRPr>
            </a:lvl5pPr>
            <a:lvl6pPr marL="25146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eaLnBrk="1" hangingPunct="1"/>
            <a:fld id="{6F02DF04-C741-4F99-8E88-9F7CDBB3DB96}" type="slidenum">
              <a:rPr lang="en-US" sz="1300" smtClean="0">
                <a:latin typeface="Arial" pitchFamily="34" charset="0"/>
                <a:cs typeface="Arial" pitchFamily="34" charset="0"/>
              </a:rPr>
              <a:pPr eaLnBrk="1" hangingPunct="1"/>
              <a:t>31</a:t>
            </a:fld>
            <a:endParaRPr lang="en-US" sz="1300" smtClean="0">
              <a:latin typeface="Arial" pitchFamily="34" charset="0"/>
              <a:cs typeface="Arial" pitchFamily="34"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spcBef>
                <a:spcPct val="0"/>
              </a:spcBef>
            </a:pPr>
            <a:endParaRPr lang="en-US" smtClean="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Text Box 1"/>
          <p:cNvSpPr txBox="1">
            <a:spLocks noChangeArrowheads="1"/>
          </p:cNvSpPr>
          <p:nvPr/>
        </p:nvSpPr>
        <p:spPr bwMode="auto">
          <a:xfrm>
            <a:off x="1258888" y="720725"/>
            <a:ext cx="4800600" cy="3600450"/>
          </a:xfrm>
          <a:prstGeom prst="rect">
            <a:avLst/>
          </a:prstGeom>
          <a:solidFill>
            <a:srgbClr val="FFFFFF"/>
          </a:solidFill>
          <a:ln w="9360">
            <a:solidFill>
              <a:srgbClr val="000000"/>
            </a:solidFill>
            <a:miter lim="800000"/>
            <a:headEnd/>
            <a:tailEnd/>
          </a:ln>
        </p:spPr>
        <p:txBody>
          <a:bodyPr wrap="none" lIns="91432" tIns="45716" rIns="91432" bIns="45716" anchor="ct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eaLnBrk="1" hangingPunct="1"/>
            <a:endParaRPr lang="en-US" sz="2100">
              <a:cs typeface="Arial" pitchFamily="34" charset="0"/>
            </a:endParaRPr>
          </a:p>
        </p:txBody>
      </p:sp>
      <p:sp>
        <p:nvSpPr>
          <p:cNvPr id="122883" name="Rectangle 2"/>
          <p:cNvSpPr>
            <a:spLocks noGrp="1" noChangeArrowheads="1"/>
          </p:cNvSpPr>
          <p:nvPr>
            <p:ph type="body"/>
          </p:nvPr>
        </p:nvSpPr>
        <p:spPr>
          <a:xfrm>
            <a:off x="974725" y="4560888"/>
            <a:ext cx="5364163" cy="4319587"/>
          </a:xfrm>
          <a:noFill/>
        </p:spPr>
        <p:txBody>
          <a:bodyPr wrap="none" anchor="ctr"/>
          <a:lstStyle/>
          <a:p>
            <a:pPr eaLnBrk="1" hangingPunct="1">
              <a:spcBef>
                <a:spcPct val="0"/>
              </a:spcBef>
            </a:pPr>
            <a:endParaRPr lang="en-US"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66788">
              <a:defRPr sz="2000">
                <a:solidFill>
                  <a:schemeClr val="tx1"/>
                </a:solidFill>
                <a:latin typeface="Comic Sans MS" pitchFamily="66" charset="0"/>
                <a:ea typeface="ＭＳ Ｐゴシック" pitchFamily="34" charset="-128"/>
              </a:defRPr>
            </a:lvl1pPr>
            <a:lvl2pPr marL="742950" indent="-285750" defTabSz="966788">
              <a:defRPr sz="2000">
                <a:solidFill>
                  <a:schemeClr val="tx1"/>
                </a:solidFill>
                <a:latin typeface="Comic Sans MS" pitchFamily="66" charset="0"/>
                <a:ea typeface="ＭＳ Ｐゴシック" pitchFamily="34" charset="-128"/>
              </a:defRPr>
            </a:lvl2pPr>
            <a:lvl3pPr marL="1143000" indent="-228600" defTabSz="966788">
              <a:defRPr sz="2000">
                <a:solidFill>
                  <a:schemeClr val="tx1"/>
                </a:solidFill>
                <a:latin typeface="Comic Sans MS" pitchFamily="66" charset="0"/>
                <a:ea typeface="ＭＳ Ｐゴシック" pitchFamily="34" charset="-128"/>
              </a:defRPr>
            </a:lvl3pPr>
            <a:lvl4pPr marL="1600200" indent="-228600" defTabSz="966788">
              <a:defRPr sz="2000">
                <a:solidFill>
                  <a:schemeClr val="tx1"/>
                </a:solidFill>
                <a:latin typeface="Comic Sans MS" pitchFamily="66" charset="0"/>
                <a:ea typeface="ＭＳ Ｐゴシック" pitchFamily="34" charset="-128"/>
              </a:defRPr>
            </a:lvl4pPr>
            <a:lvl5pPr marL="2057400" indent="-228600" defTabSz="966788">
              <a:defRPr sz="2000">
                <a:solidFill>
                  <a:schemeClr val="tx1"/>
                </a:solidFill>
                <a:latin typeface="Comic Sans MS" pitchFamily="66" charset="0"/>
                <a:ea typeface="ＭＳ Ｐゴシック" pitchFamily="34" charset="-128"/>
              </a:defRPr>
            </a:lvl5pPr>
            <a:lvl6pPr marL="25146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defTabSz="966788"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fld id="{78E720A7-60E0-4B24-8538-25CB3B0B8B65}" type="slidenum">
              <a:rPr lang="en-US" sz="1300" smtClean="0">
                <a:latin typeface="Times New Roman" pitchFamily="18" charset="0"/>
              </a:rPr>
              <a:pPr/>
              <a:t>44</a:t>
            </a:fld>
            <a:endParaRPr lang="en-US" sz="1300" smtClean="0">
              <a:latin typeface="Times New Roman" pitchFamily="18" charset="0"/>
            </a:endParaRPr>
          </a:p>
        </p:txBody>
      </p:sp>
      <p:sp>
        <p:nvSpPr>
          <p:cNvPr id="123907" name="Rectangle 2"/>
          <p:cNvSpPr>
            <a:spLocks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Network Security</a:t>
            </a:r>
          </a:p>
        </p:txBody>
      </p:sp>
    </p:spTree>
    <p:extLst>
      <p:ext uri="{BB962C8B-B14F-4D97-AF65-F5344CB8AC3E}">
        <p14:creationId xmlns:p14="http://schemas.microsoft.com/office/powerpoint/2010/main" val="1448315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Network Security</a:t>
            </a:r>
          </a:p>
        </p:txBody>
      </p:sp>
    </p:spTree>
    <p:extLst>
      <p:ext uri="{BB962C8B-B14F-4D97-AF65-F5344CB8AC3E}">
        <p14:creationId xmlns:p14="http://schemas.microsoft.com/office/powerpoint/2010/main" val="262349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Network Security</a:t>
            </a:r>
          </a:p>
        </p:txBody>
      </p:sp>
    </p:spTree>
    <p:extLst>
      <p:ext uri="{BB962C8B-B14F-4D97-AF65-F5344CB8AC3E}">
        <p14:creationId xmlns:p14="http://schemas.microsoft.com/office/powerpoint/2010/main" val="1421389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Network Security</a:t>
            </a:r>
          </a:p>
        </p:txBody>
      </p:sp>
    </p:spTree>
    <p:extLst>
      <p:ext uri="{BB962C8B-B14F-4D97-AF65-F5344CB8AC3E}">
        <p14:creationId xmlns:p14="http://schemas.microsoft.com/office/powerpoint/2010/main" val="2446894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Network Security</a:t>
            </a:r>
          </a:p>
        </p:txBody>
      </p:sp>
    </p:spTree>
    <p:extLst>
      <p:ext uri="{BB962C8B-B14F-4D97-AF65-F5344CB8AC3E}">
        <p14:creationId xmlns:p14="http://schemas.microsoft.com/office/powerpoint/2010/main" val="713126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495800" y="1600200"/>
            <a:ext cx="38100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495800" y="4000500"/>
            <a:ext cx="38100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a:t>Network Security</a:t>
            </a:r>
          </a:p>
        </p:txBody>
      </p:sp>
    </p:spTree>
    <p:extLst>
      <p:ext uri="{BB962C8B-B14F-4D97-AF65-F5344CB8AC3E}">
        <p14:creationId xmlns:p14="http://schemas.microsoft.com/office/powerpoint/2010/main" val="1803366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533400" y="1600200"/>
            <a:ext cx="38100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33400" y="4000500"/>
            <a:ext cx="38100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a:t>Network Security</a:t>
            </a:r>
          </a:p>
        </p:txBody>
      </p:sp>
    </p:spTree>
    <p:extLst>
      <p:ext uri="{BB962C8B-B14F-4D97-AF65-F5344CB8AC3E}">
        <p14:creationId xmlns:p14="http://schemas.microsoft.com/office/powerpoint/2010/main" val="762151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583488" cy="775447"/>
          </a:xfrm>
          <a:prstGeom prst="rect">
            <a:avLst/>
          </a:prstGeom>
        </p:spPr>
        <p:txBody>
          <a:bodyPr/>
          <a:lstStyle>
            <a:lvl1pPr>
              <a:defRPr sz="2400"/>
            </a:lvl1pPr>
          </a:lstStyle>
          <a:p>
            <a:r>
              <a:rPr lang="en-US" dirty="0" smtClean="0"/>
              <a:t>Click to edit Master title style</a:t>
            </a:r>
            <a:endParaRPr/>
          </a:p>
        </p:txBody>
      </p:sp>
      <p:sp>
        <p:nvSpPr>
          <p:cNvPr id="3" name="Footer Placeholder 7"/>
          <p:cNvSpPr>
            <a:spLocks noGrp="1"/>
          </p:cNvSpPr>
          <p:nvPr>
            <p:ph type="ftr" sz="quarter" idx="10"/>
          </p:nvPr>
        </p:nvSpPr>
        <p:spPr/>
        <p:txBody>
          <a:bodyPr/>
          <a:lstStyle>
            <a:lvl1pPr>
              <a:defRPr/>
            </a:lvl1pPr>
          </a:lstStyle>
          <a:p>
            <a:pPr>
              <a:defRPr/>
            </a:pPr>
            <a:endParaRPr lang="en-US"/>
          </a:p>
        </p:txBody>
      </p:sp>
      <p:sp>
        <p:nvSpPr>
          <p:cNvPr id="4" name="Slide Number Placeholder 8"/>
          <p:cNvSpPr>
            <a:spLocks noGrp="1"/>
          </p:cNvSpPr>
          <p:nvPr>
            <p:ph type="sldNum" sz="quarter" idx="11"/>
          </p:nvPr>
        </p:nvSpPr>
        <p:spPr>
          <a:xfrm>
            <a:off x="6553200" y="6356350"/>
            <a:ext cx="2133600" cy="365125"/>
          </a:xfrm>
          <a:prstGeom prst="rect">
            <a:avLst/>
          </a:prstGeom>
        </p:spPr>
        <p:txBody>
          <a:bodyPr/>
          <a:lstStyle>
            <a:lvl1pPr>
              <a:defRPr/>
            </a:lvl1pPr>
          </a:lstStyle>
          <a:p>
            <a:pPr>
              <a:defRPr/>
            </a:pPr>
            <a:fld id="{DBC2FCF1-0574-44E3-A825-5106D0B892D9}" type="slidenum">
              <a:rPr lang="en-US"/>
              <a:pPr>
                <a:defRPr/>
              </a:pPr>
              <a:t>‹#›</a:t>
            </a:fld>
            <a:endParaRPr lang="en-US" dirty="0"/>
          </a:p>
        </p:txBody>
      </p:sp>
    </p:spTree>
    <p:extLst>
      <p:ext uri="{BB962C8B-B14F-4D97-AF65-F5344CB8AC3E}">
        <p14:creationId xmlns:p14="http://schemas.microsoft.com/office/powerpoint/2010/main" val="834444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583488" cy="1080247"/>
          </a:xfrm>
          <a:prstGeom prst="rect">
            <a:avLst/>
          </a:prstGeom>
        </p:spPr>
        <p:txBody>
          <a:bodyPr/>
          <a:lstStyle>
            <a:lvl1pPr>
              <a:defRPr sz="2400"/>
            </a:lvl1pPr>
          </a:lstStyle>
          <a:p>
            <a:r>
              <a:rPr lang="en-US" dirty="0" smtClean="0"/>
              <a:t>Click to edit Master title style</a:t>
            </a:r>
            <a:endParaRPr/>
          </a:p>
        </p:txBody>
      </p:sp>
      <p:sp>
        <p:nvSpPr>
          <p:cNvPr id="3" name="Footer Placeholder 5"/>
          <p:cNvSpPr>
            <a:spLocks noGrp="1"/>
          </p:cNvSpPr>
          <p:nvPr>
            <p:ph type="ftr" sz="quarter" idx="10"/>
          </p:nvPr>
        </p:nvSpPr>
        <p:spPr/>
        <p:txBody>
          <a:bodyPr/>
          <a:lstStyle>
            <a:lvl1pPr>
              <a:defRPr/>
            </a:lvl1pPr>
          </a:lstStyle>
          <a:p>
            <a:pPr>
              <a:defRPr/>
            </a:pPr>
            <a:endParaRPr lang="en-US"/>
          </a:p>
        </p:txBody>
      </p:sp>
      <p:sp>
        <p:nvSpPr>
          <p:cNvPr id="4" name="Slide Number Placeholder 6"/>
          <p:cNvSpPr>
            <a:spLocks noGrp="1"/>
          </p:cNvSpPr>
          <p:nvPr>
            <p:ph type="sldNum" sz="quarter" idx="11"/>
          </p:nvPr>
        </p:nvSpPr>
        <p:spPr>
          <a:xfrm>
            <a:off x="6553200" y="6356350"/>
            <a:ext cx="2133600" cy="365125"/>
          </a:xfrm>
          <a:prstGeom prst="rect">
            <a:avLst/>
          </a:prstGeom>
        </p:spPr>
        <p:txBody>
          <a:bodyPr/>
          <a:lstStyle>
            <a:lvl1pPr>
              <a:defRPr/>
            </a:lvl1pPr>
          </a:lstStyle>
          <a:p>
            <a:pPr>
              <a:defRPr/>
            </a:pPr>
            <a:fld id="{FE15CBDE-1CFC-41AB-AA90-91D17AE91C24}" type="slidenum">
              <a:rPr lang="en-US"/>
              <a:pPr>
                <a:defRPr/>
              </a:pPr>
              <a:t>‹#›</a:t>
            </a:fld>
            <a:endParaRPr lang="en-US" dirty="0"/>
          </a:p>
        </p:txBody>
      </p:sp>
    </p:spTree>
    <p:extLst>
      <p:ext uri="{BB962C8B-B14F-4D97-AF65-F5344CB8AC3E}">
        <p14:creationId xmlns:p14="http://schemas.microsoft.com/office/powerpoint/2010/main" val="1691506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583488" cy="1080247"/>
          </a:xfrm>
          <a:prstGeom prst="rect">
            <a:avLst/>
          </a:prstGeom>
        </p:spPr>
        <p:txBody>
          <a:bodyPr/>
          <a:lstStyle>
            <a:lvl1pPr>
              <a:defRPr sz="2400"/>
            </a:lvl1pPr>
          </a:lstStyle>
          <a:p>
            <a:r>
              <a:rPr lang="en-US" dirty="0" smtClean="0"/>
              <a:t>Click to edit Master title style</a:t>
            </a:r>
            <a:endParaRPr/>
          </a:p>
        </p:txBody>
      </p:sp>
      <p:sp>
        <p:nvSpPr>
          <p:cNvPr id="3" name="Footer Placeholder 5"/>
          <p:cNvSpPr>
            <a:spLocks noGrp="1"/>
          </p:cNvSpPr>
          <p:nvPr>
            <p:ph type="ftr" sz="quarter" idx="10"/>
          </p:nvPr>
        </p:nvSpPr>
        <p:spPr/>
        <p:txBody>
          <a:bodyPr/>
          <a:lstStyle>
            <a:lvl1pPr>
              <a:defRPr/>
            </a:lvl1pPr>
          </a:lstStyle>
          <a:p>
            <a:pPr>
              <a:defRPr/>
            </a:pPr>
            <a:endParaRPr lang="en-US"/>
          </a:p>
        </p:txBody>
      </p:sp>
      <p:sp>
        <p:nvSpPr>
          <p:cNvPr id="4" name="Slide Number Placeholder 6"/>
          <p:cNvSpPr>
            <a:spLocks noGrp="1"/>
          </p:cNvSpPr>
          <p:nvPr>
            <p:ph type="sldNum" sz="quarter" idx="11"/>
          </p:nvPr>
        </p:nvSpPr>
        <p:spPr>
          <a:xfrm>
            <a:off x="6553200" y="6356350"/>
            <a:ext cx="2133600" cy="365125"/>
          </a:xfrm>
          <a:prstGeom prst="rect">
            <a:avLst/>
          </a:prstGeom>
        </p:spPr>
        <p:txBody>
          <a:bodyPr/>
          <a:lstStyle>
            <a:lvl1pPr>
              <a:defRPr/>
            </a:lvl1pPr>
          </a:lstStyle>
          <a:p>
            <a:pPr>
              <a:defRPr/>
            </a:pPr>
            <a:fld id="{5E10577B-7E78-485B-A9C6-792070513CE1}" type="slidenum">
              <a:rPr lang="en-US"/>
              <a:pPr>
                <a:defRPr/>
              </a:pPr>
              <a:t>‹#›</a:t>
            </a:fld>
            <a:endParaRPr lang="en-US" dirty="0"/>
          </a:p>
        </p:txBody>
      </p:sp>
    </p:spTree>
    <p:extLst>
      <p:ext uri="{BB962C8B-B14F-4D97-AF65-F5344CB8AC3E}">
        <p14:creationId xmlns:p14="http://schemas.microsoft.com/office/powerpoint/2010/main" val="10805004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5105400" y="6492875"/>
            <a:ext cx="2133600" cy="365125"/>
          </a:xfrm>
          <a:prstGeom prst="rect">
            <a:avLst/>
          </a:prstGeom>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5C6BDAF-760C-44B7-8051-90EAEC12C562}" type="slidenum">
              <a:rPr lang="en-US"/>
              <a:pPr>
                <a:defRPr/>
              </a:pPr>
              <a:t>‹#›</a:t>
            </a:fld>
            <a:endParaRPr lang="en-US" dirty="0"/>
          </a:p>
        </p:txBody>
      </p:sp>
    </p:spTree>
    <p:extLst>
      <p:ext uri="{BB962C8B-B14F-4D97-AF65-F5344CB8AC3E}">
        <p14:creationId xmlns:p14="http://schemas.microsoft.com/office/powerpoint/2010/main" val="1590847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Network Security</a:t>
            </a:r>
          </a:p>
        </p:txBody>
      </p:sp>
    </p:spTree>
    <p:extLst>
      <p:ext uri="{BB962C8B-B14F-4D97-AF65-F5344CB8AC3E}">
        <p14:creationId xmlns:p14="http://schemas.microsoft.com/office/powerpoint/2010/main" val="4722671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5105400" y="6492875"/>
            <a:ext cx="2133600" cy="365125"/>
          </a:xfrm>
          <a:prstGeom prst="rect">
            <a:avLst/>
          </a:prstGeom>
        </p:spPr>
        <p:txBody>
          <a:bodyPr/>
          <a:lstStyle>
            <a:lvl1pPr>
              <a:defRPr>
                <a:solidFill>
                  <a:prstClr val="white"/>
                </a:solidFill>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8534400" y="6492875"/>
            <a:ext cx="609600" cy="365125"/>
          </a:xfrm>
          <a:prstGeom prst="rect">
            <a:avLst/>
          </a:prstGeom>
        </p:spPr>
        <p:txBody>
          <a:bodyPr/>
          <a:lstStyle>
            <a:lvl1pPr>
              <a:defRPr/>
            </a:lvl1pPr>
          </a:lstStyle>
          <a:p>
            <a:pPr>
              <a:defRPr/>
            </a:pPr>
            <a:fld id="{CD69B61B-2BC1-47C2-B074-6F8DC4AEE911}" type="slidenum">
              <a:rPr lang="en-US"/>
              <a:pPr>
                <a:defRPr/>
              </a:pPr>
              <a:t>‹#›</a:t>
            </a:fld>
            <a:endParaRPr lang="en-US" dirty="0"/>
          </a:p>
        </p:txBody>
      </p:sp>
    </p:spTree>
    <p:extLst>
      <p:ext uri="{BB962C8B-B14F-4D97-AF65-F5344CB8AC3E}">
        <p14:creationId xmlns:p14="http://schemas.microsoft.com/office/powerpoint/2010/main" val="35366200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2" name="Footer Placeholder 5"/>
          <p:cNvSpPr>
            <a:spLocks noGrp="1"/>
          </p:cNvSpPr>
          <p:nvPr>
            <p:ph type="ftr" sz="quarter" idx="10"/>
          </p:nvPr>
        </p:nvSpPr>
        <p:spPr>
          <a:xfrm>
            <a:off x="241300" y="6356350"/>
            <a:ext cx="1893888" cy="365125"/>
          </a:xfrm>
          <a:effectLst>
            <a:outerShdw blurRad="50800" dist="38100" dir="2700000" algn="tl" rotWithShape="0">
              <a:prstClr val="black">
                <a:alpha val="40000"/>
              </a:prstClr>
            </a:outerShdw>
          </a:effectLst>
        </p:spPr>
        <p:txBody>
          <a:bodyPr/>
          <a:lstStyle>
            <a:lvl1pPr marL="0" algn="l" defTabSz="914400" rtl="0" eaLnBrk="1" latinLnBrk="0" hangingPunct="1">
              <a:defRPr sz="1200" kern="1200">
                <a:solidFill>
                  <a:prstClr val="white"/>
                </a:solidFill>
                <a:effectLst>
                  <a:outerShdw blurRad="38100" dist="12700" dir="2700000" algn="tl" rotWithShape="0">
                    <a:prstClr val="black">
                      <a:alpha val="60000"/>
                    </a:prstClr>
                  </a:outerShdw>
                </a:effectLst>
                <a:latin typeface="+mn-lt"/>
                <a:ea typeface="+mn-ea"/>
                <a:cs typeface="+mn-cs"/>
              </a:defRPr>
            </a:lvl1pPr>
          </a:lstStyle>
          <a:p>
            <a:pPr>
              <a:defRPr/>
            </a:pPr>
            <a:endParaRPr lang="en-US"/>
          </a:p>
        </p:txBody>
      </p:sp>
      <p:sp>
        <p:nvSpPr>
          <p:cNvPr id="3" name="Slide Number Placeholder 6"/>
          <p:cNvSpPr>
            <a:spLocks noGrp="1"/>
          </p:cNvSpPr>
          <p:nvPr>
            <p:ph type="sldNum" sz="quarter" idx="11"/>
          </p:nvPr>
        </p:nvSpPr>
        <p:spPr>
          <a:xfrm>
            <a:off x="8385175" y="6283325"/>
            <a:ext cx="758825" cy="574675"/>
          </a:xfrm>
          <a:prstGeom prst="rect">
            <a:avLst/>
          </a:prstGeom>
        </p:spPr>
        <p:txBody>
          <a:bodyPr>
            <a:noAutofit/>
          </a:bodyPr>
          <a:lstStyle>
            <a:lvl1pPr marL="0" algn="ctr" defTabSz="914400" rtl="0" eaLnBrk="1" latinLnBrk="0" hangingPunct="1">
              <a:spcBef>
                <a:spcPct val="0"/>
              </a:spcBef>
              <a:defRPr sz="3600" kern="1200">
                <a:solidFill>
                  <a:prstClr val="white"/>
                </a:solidFill>
                <a:effectLst>
                  <a:outerShdw blurRad="50800" dist="12700" dir="2700000" sx="100500" sy="100500" algn="tl" rotWithShape="0">
                    <a:prstClr val="black">
                      <a:alpha val="60000"/>
                    </a:prstClr>
                  </a:outerShdw>
                </a:effectLst>
                <a:latin typeface="+mj-lt"/>
                <a:ea typeface="+mj-ea"/>
                <a:cs typeface="+mj-cs"/>
              </a:defRPr>
            </a:lvl1pPr>
          </a:lstStyle>
          <a:p>
            <a:pPr>
              <a:defRPr/>
            </a:pPr>
            <a:fld id="{BF149A9F-AD42-4D62-87F7-0726363A0028}" type="slidenum">
              <a:rPr lang="en-US"/>
              <a:pPr>
                <a:defRPr/>
              </a:pPr>
              <a:t>‹#›</a:t>
            </a:fld>
            <a:endParaRPr lang="en-US" dirty="0"/>
          </a:p>
        </p:txBody>
      </p:sp>
    </p:spTree>
    <p:extLst>
      <p:ext uri="{BB962C8B-B14F-4D97-AF65-F5344CB8AC3E}">
        <p14:creationId xmlns:p14="http://schemas.microsoft.com/office/powerpoint/2010/main" val="19776356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583488" cy="775447"/>
          </a:xfrm>
          <a:prstGeom prst="rect">
            <a:avLst/>
          </a:prstGeom>
        </p:spPr>
        <p:txBody>
          <a:bodyPr/>
          <a:lstStyle>
            <a:lvl1pPr>
              <a:defRPr sz="2400"/>
            </a:lvl1pPr>
          </a:lstStyle>
          <a:p>
            <a:r>
              <a:rPr lang="en-US" dirty="0" smtClean="0"/>
              <a:t>Click to edit Master title style</a:t>
            </a:r>
            <a:endParaRPr/>
          </a:p>
        </p:txBody>
      </p:sp>
      <p:sp>
        <p:nvSpPr>
          <p:cNvPr id="3" name="Footer Placeholder 4"/>
          <p:cNvSpPr>
            <a:spLocks noGrp="1"/>
          </p:cNvSpPr>
          <p:nvPr>
            <p:ph type="ftr" sz="quarter" idx="10"/>
          </p:nvPr>
        </p:nvSpPr>
        <p:spPr/>
        <p:txBody>
          <a:bodyPr/>
          <a:lstStyle>
            <a:lvl1pPr>
              <a:defRPr/>
            </a:lvl1pPr>
          </a:lstStyle>
          <a:p>
            <a:pPr>
              <a:defRPr/>
            </a:pPr>
            <a:endParaRPr lang="en-US"/>
          </a:p>
        </p:txBody>
      </p:sp>
      <p:sp>
        <p:nvSpPr>
          <p:cNvPr id="4" name="Slide Number Placeholder 5"/>
          <p:cNvSpPr>
            <a:spLocks noGrp="1"/>
          </p:cNvSpPr>
          <p:nvPr>
            <p:ph type="sldNum" sz="quarter" idx="11"/>
          </p:nvPr>
        </p:nvSpPr>
        <p:spPr>
          <a:xfrm>
            <a:off x="8534400" y="6492875"/>
            <a:ext cx="609600" cy="365125"/>
          </a:xfrm>
          <a:prstGeom prst="rect">
            <a:avLst/>
          </a:prstGeom>
        </p:spPr>
        <p:txBody>
          <a:bodyPr/>
          <a:lstStyle>
            <a:lvl1pPr>
              <a:defRPr/>
            </a:lvl1pPr>
          </a:lstStyle>
          <a:p>
            <a:pPr>
              <a:defRPr/>
            </a:pPr>
            <a:fld id="{61CB91FA-269A-4080-9C4C-9FA1EA8C572A}" type="slidenum">
              <a:rPr lang="en-US"/>
              <a:pPr>
                <a:defRPr/>
              </a:pPr>
              <a:t>‹#›</a:t>
            </a:fld>
            <a:endParaRPr lang="en-US" dirty="0"/>
          </a:p>
        </p:txBody>
      </p:sp>
    </p:spTree>
    <p:extLst>
      <p:ext uri="{BB962C8B-B14F-4D97-AF65-F5344CB8AC3E}">
        <p14:creationId xmlns:p14="http://schemas.microsoft.com/office/powerpoint/2010/main" val="28358344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Picture with Caption">
    <p:spTree>
      <p:nvGrpSpPr>
        <p:cNvPr id="1" name=""/>
        <p:cNvGrpSpPr/>
        <p:nvPr/>
      </p:nvGrpSpPr>
      <p:grpSpPr>
        <a:xfrm>
          <a:off x="0" y="0"/>
          <a:ext cx="0" cy="0"/>
          <a:chOff x="0" y="0"/>
          <a:chExt cx="0" cy="0"/>
        </a:xfrm>
      </p:grpSpPr>
      <p:sp>
        <p:nvSpPr>
          <p:cNvPr id="2" name="Footer Placeholder 5"/>
          <p:cNvSpPr>
            <a:spLocks noGrp="1"/>
          </p:cNvSpPr>
          <p:nvPr>
            <p:ph type="ftr" sz="quarter" idx="10"/>
          </p:nvPr>
        </p:nvSpPr>
        <p:spPr>
          <a:xfrm>
            <a:off x="241300" y="6356350"/>
            <a:ext cx="1893888" cy="365125"/>
          </a:xfrm>
          <a:effectLst>
            <a:outerShdw blurRad="50800" dist="38100" dir="2700000" algn="tl" rotWithShape="0">
              <a:prstClr val="black">
                <a:alpha val="40000"/>
              </a:prstClr>
            </a:outerShdw>
          </a:effectLst>
        </p:spPr>
        <p:txBody>
          <a:bodyPr/>
          <a:lstStyle>
            <a:lvl1pPr marL="0" algn="l" defTabSz="914400" rtl="0" eaLnBrk="1" latinLnBrk="0" hangingPunct="1">
              <a:defRPr sz="1200" kern="1200">
                <a:solidFill>
                  <a:prstClr val="white"/>
                </a:solidFill>
                <a:effectLst>
                  <a:outerShdw blurRad="38100" dist="12700" dir="2700000" algn="tl" rotWithShape="0">
                    <a:prstClr val="black">
                      <a:alpha val="60000"/>
                    </a:prstClr>
                  </a:outerShdw>
                </a:effectLst>
                <a:latin typeface="+mn-lt"/>
                <a:ea typeface="+mn-ea"/>
                <a:cs typeface="+mn-cs"/>
              </a:defRPr>
            </a:lvl1pPr>
          </a:lstStyle>
          <a:p>
            <a:pPr>
              <a:defRPr/>
            </a:pPr>
            <a:endParaRPr lang="en-US"/>
          </a:p>
        </p:txBody>
      </p:sp>
      <p:sp>
        <p:nvSpPr>
          <p:cNvPr id="3" name="Slide Number Placeholder 6"/>
          <p:cNvSpPr>
            <a:spLocks noGrp="1"/>
          </p:cNvSpPr>
          <p:nvPr>
            <p:ph type="sldNum" sz="quarter" idx="11"/>
          </p:nvPr>
        </p:nvSpPr>
        <p:spPr>
          <a:xfrm>
            <a:off x="8385175" y="6283325"/>
            <a:ext cx="758825" cy="574675"/>
          </a:xfrm>
          <a:prstGeom prst="rect">
            <a:avLst/>
          </a:prstGeom>
        </p:spPr>
        <p:txBody>
          <a:bodyPr>
            <a:noAutofit/>
          </a:bodyPr>
          <a:lstStyle>
            <a:lvl1pPr marL="0" algn="ctr" defTabSz="914400" rtl="0" eaLnBrk="1" latinLnBrk="0" hangingPunct="1">
              <a:spcBef>
                <a:spcPct val="0"/>
              </a:spcBef>
              <a:defRPr sz="3600" kern="1200">
                <a:solidFill>
                  <a:prstClr val="white"/>
                </a:solidFill>
                <a:effectLst>
                  <a:outerShdw blurRad="50800" dist="12700" dir="2700000" sx="100500" sy="100500" algn="tl" rotWithShape="0">
                    <a:prstClr val="black">
                      <a:alpha val="60000"/>
                    </a:prstClr>
                  </a:outerShdw>
                </a:effectLst>
                <a:latin typeface="+mj-lt"/>
                <a:ea typeface="+mj-ea"/>
                <a:cs typeface="+mj-cs"/>
              </a:defRPr>
            </a:lvl1pPr>
          </a:lstStyle>
          <a:p>
            <a:pPr>
              <a:defRPr/>
            </a:pPr>
            <a:fld id="{F5393A62-D89F-4A83-BA8E-366F4A3BA8B9}" type="slidenum">
              <a:rPr lang="en-US"/>
              <a:pPr>
                <a:defRPr/>
              </a:pPr>
              <a:t>‹#›</a:t>
            </a:fld>
            <a:endParaRPr lang="en-US" dirty="0"/>
          </a:p>
        </p:txBody>
      </p:sp>
    </p:spTree>
    <p:extLst>
      <p:ext uri="{BB962C8B-B14F-4D97-AF65-F5344CB8AC3E}">
        <p14:creationId xmlns:p14="http://schemas.microsoft.com/office/powerpoint/2010/main" val="41466663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583488" cy="775447"/>
          </a:xfrm>
          <a:prstGeom prst="rect">
            <a:avLst/>
          </a:prstGeom>
        </p:spPr>
        <p:txBody>
          <a:bodyPr/>
          <a:lstStyle>
            <a:lvl1pPr>
              <a:defRPr sz="2400"/>
            </a:lvl1pPr>
          </a:lstStyle>
          <a:p>
            <a:r>
              <a:rPr lang="en-US" dirty="0" smtClean="0"/>
              <a:t>Click to edit Master title style</a:t>
            </a:r>
            <a:endParaRPr/>
          </a:p>
        </p:txBody>
      </p:sp>
      <p:sp>
        <p:nvSpPr>
          <p:cNvPr id="3" name="Footer Placeholder 4"/>
          <p:cNvSpPr>
            <a:spLocks noGrp="1"/>
          </p:cNvSpPr>
          <p:nvPr>
            <p:ph type="ftr" sz="quarter" idx="10"/>
          </p:nvPr>
        </p:nvSpPr>
        <p:spPr/>
        <p:txBody>
          <a:bodyPr/>
          <a:lstStyle>
            <a:lvl1pPr>
              <a:defRPr/>
            </a:lvl1pPr>
          </a:lstStyle>
          <a:p>
            <a:pPr>
              <a:defRPr/>
            </a:pPr>
            <a:endParaRPr lang="en-US"/>
          </a:p>
        </p:txBody>
      </p:sp>
      <p:sp>
        <p:nvSpPr>
          <p:cNvPr id="4" name="Slide Number Placeholder 5"/>
          <p:cNvSpPr>
            <a:spLocks noGrp="1"/>
          </p:cNvSpPr>
          <p:nvPr>
            <p:ph type="sldNum" sz="quarter" idx="11"/>
          </p:nvPr>
        </p:nvSpPr>
        <p:spPr>
          <a:xfrm>
            <a:off x="8534400" y="6492875"/>
            <a:ext cx="609600" cy="365125"/>
          </a:xfrm>
          <a:prstGeom prst="rect">
            <a:avLst/>
          </a:prstGeom>
        </p:spPr>
        <p:txBody>
          <a:bodyPr/>
          <a:lstStyle>
            <a:lvl1pPr>
              <a:defRPr/>
            </a:lvl1pPr>
          </a:lstStyle>
          <a:p>
            <a:pPr>
              <a:defRPr/>
            </a:pPr>
            <a:fld id="{C1D609A8-4D6B-4AE2-9EC8-451437A997DC}" type="slidenum">
              <a:rPr lang="en-US"/>
              <a:pPr>
                <a:defRPr/>
              </a:pPr>
              <a:t>‹#›</a:t>
            </a:fld>
            <a:endParaRPr lang="en-US" dirty="0"/>
          </a:p>
        </p:txBody>
      </p:sp>
    </p:spTree>
    <p:extLst>
      <p:ext uri="{BB962C8B-B14F-4D97-AF65-F5344CB8AC3E}">
        <p14:creationId xmlns:p14="http://schemas.microsoft.com/office/powerpoint/2010/main" val="37147758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_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583488" cy="775447"/>
          </a:xfrm>
          <a:prstGeom prst="rect">
            <a:avLst/>
          </a:prstGeom>
        </p:spPr>
        <p:txBody>
          <a:bodyPr/>
          <a:lstStyle>
            <a:lvl1pPr>
              <a:defRPr sz="2400"/>
            </a:lvl1pPr>
          </a:lstStyle>
          <a:p>
            <a:r>
              <a:rPr lang="en-US" dirty="0" smtClean="0"/>
              <a:t>Click to edit Master title style</a:t>
            </a:r>
            <a:endParaRPr/>
          </a:p>
        </p:txBody>
      </p:sp>
      <p:sp>
        <p:nvSpPr>
          <p:cNvPr id="3" name="Footer Placeholder 4"/>
          <p:cNvSpPr>
            <a:spLocks noGrp="1"/>
          </p:cNvSpPr>
          <p:nvPr>
            <p:ph type="ftr" sz="quarter" idx="10"/>
          </p:nvPr>
        </p:nvSpPr>
        <p:spPr/>
        <p:txBody>
          <a:bodyPr/>
          <a:lstStyle>
            <a:lvl1pPr>
              <a:defRPr/>
            </a:lvl1pPr>
          </a:lstStyle>
          <a:p>
            <a:pPr>
              <a:defRPr/>
            </a:pPr>
            <a:endParaRPr lang="en-US"/>
          </a:p>
        </p:txBody>
      </p:sp>
      <p:sp>
        <p:nvSpPr>
          <p:cNvPr id="4" name="Slide Number Placeholder 5"/>
          <p:cNvSpPr>
            <a:spLocks noGrp="1"/>
          </p:cNvSpPr>
          <p:nvPr>
            <p:ph type="sldNum" sz="quarter" idx="11"/>
          </p:nvPr>
        </p:nvSpPr>
        <p:spPr>
          <a:xfrm>
            <a:off x="8534400" y="6492875"/>
            <a:ext cx="609600" cy="365125"/>
          </a:xfrm>
          <a:prstGeom prst="rect">
            <a:avLst/>
          </a:prstGeom>
        </p:spPr>
        <p:txBody>
          <a:bodyPr/>
          <a:lstStyle>
            <a:lvl1pPr>
              <a:defRPr/>
            </a:lvl1pPr>
          </a:lstStyle>
          <a:p>
            <a:pPr>
              <a:defRPr/>
            </a:pPr>
            <a:fld id="{170FA622-F4FB-42CC-B260-03BD7DD258B7}" type="slidenum">
              <a:rPr lang="en-US"/>
              <a:pPr>
                <a:defRPr/>
              </a:pPr>
              <a:t>‹#›</a:t>
            </a:fld>
            <a:endParaRPr lang="en-US" dirty="0"/>
          </a:p>
        </p:txBody>
      </p:sp>
    </p:spTree>
    <p:extLst>
      <p:ext uri="{BB962C8B-B14F-4D97-AF65-F5344CB8AC3E}">
        <p14:creationId xmlns:p14="http://schemas.microsoft.com/office/powerpoint/2010/main" val="6582813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_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583488" cy="775447"/>
          </a:xfrm>
          <a:prstGeom prst="rect">
            <a:avLst/>
          </a:prstGeom>
        </p:spPr>
        <p:txBody>
          <a:bodyPr/>
          <a:lstStyle>
            <a:lvl1pPr>
              <a:defRPr sz="2400"/>
            </a:lvl1pPr>
          </a:lstStyle>
          <a:p>
            <a:r>
              <a:rPr lang="en-US" dirty="0" smtClean="0"/>
              <a:t>Click to edit Master title style</a:t>
            </a:r>
            <a:endParaRPr/>
          </a:p>
        </p:txBody>
      </p:sp>
      <p:sp>
        <p:nvSpPr>
          <p:cNvPr id="3" name="Footer Placeholder 4"/>
          <p:cNvSpPr>
            <a:spLocks noGrp="1"/>
          </p:cNvSpPr>
          <p:nvPr>
            <p:ph type="ftr" sz="quarter" idx="10"/>
          </p:nvPr>
        </p:nvSpPr>
        <p:spPr/>
        <p:txBody>
          <a:bodyPr/>
          <a:lstStyle>
            <a:lvl1pPr>
              <a:defRPr/>
            </a:lvl1pPr>
          </a:lstStyle>
          <a:p>
            <a:pPr>
              <a:defRPr/>
            </a:pPr>
            <a:endParaRPr lang="en-US"/>
          </a:p>
        </p:txBody>
      </p:sp>
      <p:sp>
        <p:nvSpPr>
          <p:cNvPr id="4" name="Slide Number Placeholder 5"/>
          <p:cNvSpPr>
            <a:spLocks noGrp="1"/>
          </p:cNvSpPr>
          <p:nvPr>
            <p:ph type="sldNum" sz="quarter" idx="11"/>
          </p:nvPr>
        </p:nvSpPr>
        <p:spPr>
          <a:xfrm>
            <a:off x="8534400" y="6492875"/>
            <a:ext cx="609600" cy="365125"/>
          </a:xfrm>
          <a:prstGeom prst="rect">
            <a:avLst/>
          </a:prstGeom>
        </p:spPr>
        <p:txBody>
          <a:bodyPr/>
          <a:lstStyle>
            <a:lvl1pPr>
              <a:defRPr/>
            </a:lvl1pPr>
          </a:lstStyle>
          <a:p>
            <a:pPr>
              <a:defRPr/>
            </a:pPr>
            <a:fld id="{859DE3A3-77A7-4EA5-BCA5-4626719ECA25}" type="slidenum">
              <a:rPr lang="en-US"/>
              <a:pPr>
                <a:defRPr/>
              </a:pPr>
              <a:t>‹#›</a:t>
            </a:fld>
            <a:endParaRPr lang="en-US" dirty="0"/>
          </a:p>
        </p:txBody>
      </p:sp>
    </p:spTree>
    <p:extLst>
      <p:ext uri="{BB962C8B-B14F-4D97-AF65-F5344CB8AC3E}">
        <p14:creationId xmlns:p14="http://schemas.microsoft.com/office/powerpoint/2010/main" val="29949992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583488" cy="1080247"/>
          </a:xfrm>
          <a:prstGeom prst="rect">
            <a:avLst/>
          </a:prstGeom>
        </p:spPr>
        <p:txBody>
          <a:bodyPr/>
          <a:lstStyle>
            <a:lvl1pPr>
              <a:defRPr sz="2400"/>
            </a:lvl1pPr>
          </a:lstStyle>
          <a:p>
            <a:r>
              <a:rPr lang="en-US" dirty="0" smtClean="0"/>
              <a:t>Click to edit Master title style</a:t>
            </a:r>
            <a:endParaRPr/>
          </a:p>
        </p:txBody>
      </p:sp>
      <p:sp>
        <p:nvSpPr>
          <p:cNvPr id="3" name="Footer Placeholder 4"/>
          <p:cNvSpPr>
            <a:spLocks noGrp="1"/>
          </p:cNvSpPr>
          <p:nvPr>
            <p:ph type="ftr" sz="quarter" idx="10"/>
          </p:nvPr>
        </p:nvSpPr>
        <p:spPr/>
        <p:txBody>
          <a:bodyPr/>
          <a:lstStyle>
            <a:lvl1pPr>
              <a:defRPr/>
            </a:lvl1pPr>
          </a:lstStyle>
          <a:p>
            <a:pPr>
              <a:defRPr/>
            </a:pPr>
            <a:endParaRPr lang="en-US"/>
          </a:p>
        </p:txBody>
      </p:sp>
      <p:sp>
        <p:nvSpPr>
          <p:cNvPr id="4" name="Slide Number Placeholder 5"/>
          <p:cNvSpPr>
            <a:spLocks noGrp="1"/>
          </p:cNvSpPr>
          <p:nvPr>
            <p:ph type="sldNum" sz="quarter" idx="11"/>
          </p:nvPr>
        </p:nvSpPr>
        <p:spPr>
          <a:xfrm>
            <a:off x="8534400" y="6492875"/>
            <a:ext cx="609600" cy="365125"/>
          </a:xfrm>
          <a:prstGeom prst="rect">
            <a:avLst/>
          </a:prstGeom>
        </p:spPr>
        <p:txBody>
          <a:bodyPr/>
          <a:lstStyle>
            <a:lvl1pPr>
              <a:defRPr/>
            </a:lvl1pPr>
          </a:lstStyle>
          <a:p>
            <a:pPr>
              <a:defRPr/>
            </a:pPr>
            <a:fld id="{99AFC0F2-1295-45F9-941C-CD0C54501F7E}" type="slidenum">
              <a:rPr lang="en-US"/>
              <a:pPr>
                <a:defRPr/>
              </a:pPr>
              <a:t>‹#›</a:t>
            </a:fld>
            <a:endParaRPr lang="en-US" dirty="0"/>
          </a:p>
        </p:txBody>
      </p:sp>
    </p:spTree>
    <p:extLst>
      <p:ext uri="{BB962C8B-B14F-4D97-AF65-F5344CB8AC3E}">
        <p14:creationId xmlns:p14="http://schemas.microsoft.com/office/powerpoint/2010/main" val="39116877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583488" cy="1080247"/>
          </a:xfrm>
          <a:prstGeom prst="rect">
            <a:avLst/>
          </a:prstGeom>
        </p:spPr>
        <p:txBody>
          <a:bodyPr/>
          <a:lstStyle>
            <a:lvl1pPr>
              <a:defRPr sz="2400"/>
            </a:lvl1pPr>
          </a:lstStyle>
          <a:p>
            <a:r>
              <a:rPr lang="en-US" dirty="0" smtClean="0"/>
              <a:t>Click to edit Master title style</a:t>
            </a:r>
            <a:endParaRPr/>
          </a:p>
        </p:txBody>
      </p:sp>
      <p:sp>
        <p:nvSpPr>
          <p:cNvPr id="3" name="Footer Placeholder 4"/>
          <p:cNvSpPr>
            <a:spLocks noGrp="1"/>
          </p:cNvSpPr>
          <p:nvPr>
            <p:ph type="ftr" sz="quarter" idx="10"/>
          </p:nvPr>
        </p:nvSpPr>
        <p:spPr/>
        <p:txBody>
          <a:bodyPr/>
          <a:lstStyle>
            <a:lvl1pPr>
              <a:defRPr/>
            </a:lvl1pPr>
          </a:lstStyle>
          <a:p>
            <a:pPr>
              <a:defRPr/>
            </a:pPr>
            <a:endParaRPr lang="en-US"/>
          </a:p>
        </p:txBody>
      </p:sp>
      <p:sp>
        <p:nvSpPr>
          <p:cNvPr id="4" name="Slide Number Placeholder 5"/>
          <p:cNvSpPr>
            <a:spLocks noGrp="1"/>
          </p:cNvSpPr>
          <p:nvPr>
            <p:ph type="sldNum" sz="quarter" idx="11"/>
          </p:nvPr>
        </p:nvSpPr>
        <p:spPr>
          <a:xfrm>
            <a:off x="8534400" y="6492875"/>
            <a:ext cx="609600" cy="365125"/>
          </a:xfrm>
          <a:prstGeom prst="rect">
            <a:avLst/>
          </a:prstGeom>
        </p:spPr>
        <p:txBody>
          <a:bodyPr/>
          <a:lstStyle>
            <a:lvl1pPr>
              <a:defRPr/>
            </a:lvl1pPr>
          </a:lstStyle>
          <a:p>
            <a:pPr>
              <a:defRPr/>
            </a:pPr>
            <a:fld id="{DE7218A9-B091-4EFF-9DEF-FC220BF3D8D8}" type="slidenum">
              <a:rPr lang="en-US"/>
              <a:pPr>
                <a:defRPr/>
              </a:pPr>
              <a:t>‹#›</a:t>
            </a:fld>
            <a:endParaRPr lang="en-US" dirty="0"/>
          </a:p>
        </p:txBody>
      </p:sp>
    </p:spTree>
    <p:extLst>
      <p:ext uri="{BB962C8B-B14F-4D97-AF65-F5344CB8AC3E}">
        <p14:creationId xmlns:p14="http://schemas.microsoft.com/office/powerpoint/2010/main" val="2484562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Network Security</a:t>
            </a:r>
          </a:p>
        </p:txBody>
      </p:sp>
    </p:spTree>
    <p:extLst>
      <p:ext uri="{BB962C8B-B14F-4D97-AF65-F5344CB8AC3E}">
        <p14:creationId xmlns:p14="http://schemas.microsoft.com/office/powerpoint/2010/main" val="1467260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u="none">
                <a:latin typeface="Gill Sans MT"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Network Security</a:t>
            </a:r>
          </a:p>
        </p:txBody>
      </p:sp>
    </p:spTree>
    <p:extLst>
      <p:ext uri="{BB962C8B-B14F-4D97-AF65-F5344CB8AC3E}">
        <p14:creationId xmlns:p14="http://schemas.microsoft.com/office/powerpoint/2010/main" val="310967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Network Security</a:t>
            </a:r>
          </a:p>
        </p:txBody>
      </p:sp>
    </p:spTree>
    <p:extLst>
      <p:ext uri="{BB962C8B-B14F-4D97-AF65-F5344CB8AC3E}">
        <p14:creationId xmlns:p14="http://schemas.microsoft.com/office/powerpoint/2010/main" val="310050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Network Security</a:t>
            </a:r>
          </a:p>
        </p:txBody>
      </p:sp>
    </p:spTree>
    <p:extLst>
      <p:ext uri="{BB962C8B-B14F-4D97-AF65-F5344CB8AC3E}">
        <p14:creationId xmlns:p14="http://schemas.microsoft.com/office/powerpoint/2010/main" val="3054130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Network Security</a:t>
            </a:r>
          </a:p>
        </p:txBody>
      </p:sp>
    </p:spTree>
    <p:extLst>
      <p:ext uri="{BB962C8B-B14F-4D97-AF65-F5344CB8AC3E}">
        <p14:creationId xmlns:p14="http://schemas.microsoft.com/office/powerpoint/2010/main" val="257067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Network Security</a:t>
            </a:r>
          </a:p>
        </p:txBody>
      </p:sp>
    </p:spTree>
    <p:extLst>
      <p:ext uri="{BB962C8B-B14F-4D97-AF65-F5344CB8AC3E}">
        <p14:creationId xmlns:p14="http://schemas.microsoft.com/office/powerpoint/2010/main" val="656817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Network Security</a:t>
            </a:r>
          </a:p>
        </p:txBody>
      </p:sp>
    </p:spTree>
    <p:extLst>
      <p:ext uri="{BB962C8B-B14F-4D97-AF65-F5344CB8AC3E}">
        <p14:creationId xmlns:p14="http://schemas.microsoft.com/office/powerpoint/2010/main" val="3192160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3" name="Rectangle 5"/>
          <p:cNvSpPr>
            <a:spLocks noGrp="1" noChangeArrowheads="1"/>
          </p:cNvSpPr>
          <p:nvPr>
            <p:ph type="ftr" sz="quarter" idx="3"/>
          </p:nvPr>
        </p:nvSpPr>
        <p:spPr bwMode="auto">
          <a:xfrm>
            <a:off x="4648200" y="6477000"/>
            <a:ext cx="3862388"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r>
              <a:rPr lang="en-US"/>
              <a:t>Network Security</a:t>
            </a:r>
          </a:p>
        </p:txBody>
      </p:sp>
      <p:sp>
        <p:nvSpPr>
          <p:cNvPr id="1029" name="Rectangle 6"/>
          <p:cNvSpPr>
            <a:spLocks noChangeArrowheads="1"/>
          </p:cNvSpPr>
          <p:nvPr/>
        </p:nvSpPr>
        <p:spPr bwMode="auto">
          <a:xfrm>
            <a:off x="8315325" y="6477000"/>
            <a:ext cx="676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r">
              <a:defRPr/>
            </a:pPr>
            <a:r>
              <a:rPr lang="en-US" sz="1200">
                <a:latin typeface="Arial" pitchFamily="34" charset="0"/>
                <a:cs typeface="Arial" pitchFamily="34" charset="0"/>
              </a:rPr>
              <a:t>8-</a:t>
            </a:r>
            <a:fld id="{62A9A0FC-41CE-4228-8133-08BF228965A8}" type="slidenum">
              <a:rPr lang="en-US" sz="1200">
                <a:latin typeface="Arial" pitchFamily="34" charset="0"/>
                <a:cs typeface="Arial" pitchFamily="34" charset="0"/>
              </a:rPr>
              <a:pPr algn="r">
                <a:defRPr/>
              </a:pPr>
              <a:t>‹#›</a:t>
            </a:fld>
            <a:endParaRPr lang="en-US" sz="120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 id="2147483752" r:id="rId21"/>
    <p:sldLayoutId id="2147483753" r:id="rId22"/>
    <p:sldLayoutId id="2147483754" r:id="rId23"/>
    <p:sldLayoutId id="2147483755" r:id="rId24"/>
    <p:sldLayoutId id="2147483756" r:id="rId25"/>
    <p:sldLayoutId id="2147483757" r:id="rId26"/>
    <p:sldLayoutId id="2147483758" r:id="rId27"/>
    <p:sldLayoutId id="2147483759" r:id="rId28"/>
  </p:sldLayoutIdLst>
  <p:hf hdr="0" dt="0"/>
  <p:txStyles>
    <p:titleStyle>
      <a:lvl1pPr algn="l" rtl="0" eaLnBrk="0" fontAlgn="base" hangingPunct="0">
        <a:spcBef>
          <a:spcPct val="0"/>
        </a:spcBef>
        <a:spcAft>
          <a:spcPct val="0"/>
        </a:spcAft>
        <a:defRPr sz="4400">
          <a:solidFill>
            <a:srgbClr val="000099"/>
          </a:solidFill>
          <a:latin typeface="Gill Sans MT" pitchFamily="34" charset="0"/>
          <a:ea typeface="ＭＳ Ｐゴシック" charset="0"/>
          <a:cs typeface="+mj-cs"/>
        </a:defRPr>
      </a:lvl1pPr>
      <a:lvl2pPr algn="l" rtl="0" eaLnBrk="0" fontAlgn="base" hangingPunct="0">
        <a:spcBef>
          <a:spcPct val="0"/>
        </a:spcBef>
        <a:spcAft>
          <a:spcPct val="0"/>
        </a:spcAft>
        <a:defRPr sz="4400">
          <a:solidFill>
            <a:srgbClr val="000099"/>
          </a:solidFill>
          <a:latin typeface="Gill Sans MT" pitchFamily="34" charset="0"/>
          <a:ea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rgbClr val="000099"/>
        </a:buClr>
        <a:buSzPct val="70000"/>
        <a:buFont typeface="Wingdings" pitchFamily="2" charset="2"/>
        <a:buChar char="v"/>
        <a:defRPr sz="2800">
          <a:solidFill>
            <a:schemeClr val="tx1"/>
          </a:solidFill>
          <a:latin typeface="Gill Sans MT" pitchFamily="34" charset="0"/>
          <a:ea typeface="ＭＳ Ｐゴシック" charset="0"/>
          <a:cs typeface="+mn-cs"/>
        </a:defRPr>
      </a:lvl1pPr>
      <a:lvl2pPr marL="742950" indent="-285750" algn="l" rtl="0" eaLnBrk="0" fontAlgn="base" hangingPunct="0">
        <a:spcBef>
          <a:spcPct val="20000"/>
        </a:spcBef>
        <a:spcAft>
          <a:spcPct val="0"/>
        </a:spcAft>
        <a:buClr>
          <a:srgbClr val="000099"/>
        </a:buClr>
        <a:buFont typeface="Wingdings" pitchFamily="2" charset="2"/>
        <a:buChar char="§"/>
        <a:defRPr sz="2400">
          <a:solidFill>
            <a:schemeClr val="tx1"/>
          </a:solidFill>
          <a:latin typeface="Gill Sans MT" pitchFamily="34" charset="0"/>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30.png"/><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31.wmf"/><Relationship Id="rId4" Type="http://schemas.openxmlformats.org/officeDocument/2006/relationships/image" Target="../media/image29.png"/></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31.wmf"/></Relationships>
</file>

<file path=ppt/slides/_rels/slide54.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1.wmf"/></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31.wmf"/></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9.png"/></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9.png"/></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9.png"/></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9.png"/></Relationships>
</file>

<file path=ppt/slides/_rels/slide7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9.png"/></Relationships>
</file>

<file path=ppt/slides/_rels/slide7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34.wmf"/><Relationship Id="rId4" Type="http://schemas.openxmlformats.org/officeDocument/2006/relationships/image" Target="../media/image29.png"/></Relationships>
</file>

<file path=ppt/slides/_rels/slide7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34.wmf"/><Relationship Id="rId4" Type="http://schemas.openxmlformats.org/officeDocument/2006/relationships/image" Target="../media/image29.png"/></Relationships>
</file>

<file path=ppt/slides/_rels/slide8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8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 Id="rId5" Type="http://schemas.openxmlformats.org/officeDocument/2006/relationships/image" Target="../media/image27.png"/><Relationship Id="rId4" Type="http://schemas.openxmlformats.org/officeDocument/2006/relationships/image" Target="../media/image28.png"/></Relationships>
</file>

<file path=ppt/slides/_rels/slide8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30.png"/></Relationships>
</file>

<file path=ppt/slides/_rels/slide8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1.wmf"/><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1.wmf"/><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9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14.xml"/><Relationship Id="rId5" Type="http://schemas.openxmlformats.org/officeDocument/2006/relationships/image" Target="../media/image28.png"/><Relationship Id="rId4" Type="http://schemas.openxmlformats.org/officeDocument/2006/relationships/image" Target="../media/image30.png"/></Relationships>
</file>

<file path=ppt/slides/_rels/slide9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6.wmf"/><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image" Target="../media/image37.wmf"/><Relationship Id="rId4" Type="http://schemas.openxmlformats.org/officeDocument/2006/relationships/image" Target="../media/image31.wmf"/></Relationships>
</file>

<file path=ppt/slides/_rels/slide96.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6.wmf"/><Relationship Id="rId1" Type="http://schemas.openxmlformats.org/officeDocument/2006/relationships/slideLayout" Target="../slideLayouts/slideLayout15.xml"/><Relationship Id="rId5" Type="http://schemas.openxmlformats.org/officeDocument/2006/relationships/image" Target="../media/image27.png"/><Relationship Id="rId4" Type="http://schemas.openxmlformats.org/officeDocument/2006/relationships/image" Target="../media/image37.wmf"/></Relationships>
</file>

<file path=ppt/slides/_rels/slide9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ChangeArrowheads="1"/>
          </p:cNvSpPr>
          <p:nvPr/>
        </p:nvSpPr>
        <p:spPr bwMode="auto">
          <a:xfrm>
            <a:off x="2452688" y="2754313"/>
            <a:ext cx="5653087"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eaLnBrk="1" hangingPunct="1">
              <a:lnSpc>
                <a:spcPct val="85000"/>
              </a:lnSpc>
              <a:defRPr/>
            </a:pPr>
            <a:r>
              <a:rPr lang="en-US" sz="4400" dirty="0">
                <a:solidFill>
                  <a:srgbClr val="000099"/>
                </a:solidFill>
                <a:latin typeface="Gill Sans MT" charset="0"/>
                <a:ea typeface="ＭＳ Ｐゴシック" charset="0"/>
                <a:cs typeface="Arial" charset="0"/>
              </a:rPr>
              <a:t>Chapter 8</a:t>
            </a:r>
            <a:r>
              <a:rPr lang="en-US" sz="4800" dirty="0">
                <a:solidFill>
                  <a:srgbClr val="000099"/>
                </a:solidFill>
                <a:latin typeface="Gill Sans MT" charset="0"/>
                <a:ea typeface="ＭＳ Ｐゴシック" charset="0"/>
                <a:cs typeface="Arial" charset="0"/>
              </a:rPr>
              <a:t/>
            </a:r>
            <a:br>
              <a:rPr lang="en-US" sz="4800" dirty="0">
                <a:solidFill>
                  <a:srgbClr val="000099"/>
                </a:solidFill>
                <a:latin typeface="Gill Sans MT" charset="0"/>
                <a:ea typeface="ＭＳ Ｐゴシック" charset="0"/>
                <a:cs typeface="Arial" charset="0"/>
              </a:rPr>
            </a:br>
            <a:r>
              <a:rPr lang="en-US" sz="4800" dirty="0">
                <a:solidFill>
                  <a:srgbClr val="000099"/>
                </a:solidFill>
                <a:latin typeface="Gill Sans MT" charset="0"/>
                <a:ea typeface="ＭＳ Ｐゴシック" charset="0"/>
                <a:cs typeface="Arial" charset="0"/>
              </a:rPr>
              <a:t>Network </a:t>
            </a:r>
            <a:r>
              <a:rPr lang="en-US" sz="4400" dirty="0">
                <a:solidFill>
                  <a:srgbClr val="000099"/>
                </a:solidFill>
                <a:latin typeface="Gill Sans MT" charset="0"/>
                <a:ea typeface="ＭＳ Ｐゴシック" charset="0"/>
                <a:cs typeface="Arial" charset="0"/>
              </a:rPr>
              <a:t>Security</a:t>
            </a:r>
            <a:endParaRPr lang="en-US" sz="4400" dirty="0">
              <a:solidFill>
                <a:srgbClr val="000099"/>
              </a:solidFill>
              <a:latin typeface="Gill Sans MT" charset="0"/>
              <a:ea typeface="ＭＳ Ｐゴシック" charset="0"/>
              <a:cs typeface="Arial" charset="0"/>
            </a:endParaRPr>
          </a:p>
        </p:txBody>
      </p:sp>
      <p:sp>
        <p:nvSpPr>
          <p:cNvPr id="15363" name="TextBox 2"/>
          <p:cNvSpPr txBox="1">
            <a:spLocks noChangeArrowheads="1"/>
          </p:cNvSpPr>
          <p:nvPr/>
        </p:nvSpPr>
        <p:spPr bwMode="auto">
          <a:xfrm>
            <a:off x="-1995488" y="3043238"/>
            <a:ext cx="1841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endParaRPr lang="en-US" sz="1600" i="1">
              <a:latin typeface="Tahom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779463" y="63500"/>
            <a:ext cx="7583487" cy="657225"/>
          </a:xfrm>
        </p:spPr>
        <p:txBody>
          <a:bodyPr/>
          <a:lstStyle/>
          <a:p>
            <a:pPr eaLnBrk="1" hangingPunct="1"/>
            <a:r>
              <a:rPr lang="en-AU" sz="2400" smtClean="0">
                <a:ea typeface="ＭＳ Ｐゴシック" pitchFamily="34" charset="-128"/>
              </a:rPr>
              <a:t>OSI Security Architecture</a:t>
            </a:r>
          </a:p>
        </p:txBody>
      </p:sp>
      <p:sp>
        <p:nvSpPr>
          <p:cNvPr id="5" name="Content Placeholder 4"/>
          <p:cNvSpPr>
            <a:spLocks noGrp="1"/>
          </p:cNvSpPr>
          <p:nvPr>
            <p:ph idx="4294967295"/>
          </p:nvPr>
        </p:nvSpPr>
        <p:spPr>
          <a:xfrm>
            <a:off x="779463" y="1828800"/>
            <a:ext cx="7583487" cy="4648200"/>
          </a:xfrm>
        </p:spPr>
        <p:txBody>
          <a:bodyPr>
            <a:normAutofit fontScale="92500" lnSpcReduction="20000"/>
          </a:bodyPr>
          <a:lstStyle/>
          <a:p>
            <a:pPr eaLnBrk="1" fontAlgn="auto" hangingPunct="1">
              <a:spcAft>
                <a:spcPts val="0"/>
              </a:spcAft>
              <a:defRPr/>
            </a:pPr>
            <a:r>
              <a:rPr lang="en-US" b="1" dirty="0" smtClean="0">
                <a:solidFill>
                  <a:schemeClr val="accent6">
                    <a:lumMod val="75000"/>
                  </a:schemeClr>
                </a:solidFill>
              </a:rPr>
              <a:t>Security attack</a:t>
            </a:r>
          </a:p>
          <a:p>
            <a:pPr lvl="1" eaLnBrk="1" fontAlgn="auto" hangingPunct="1">
              <a:spcAft>
                <a:spcPts val="0"/>
              </a:spcAft>
              <a:buClr>
                <a:schemeClr val="bg1"/>
              </a:buClr>
              <a:defRPr/>
            </a:pPr>
            <a:r>
              <a:rPr lang="en-US" b="1" dirty="0" smtClean="0">
                <a:solidFill>
                  <a:srgbClr val="C00000"/>
                </a:solidFill>
              </a:rPr>
              <a:t>Any action </a:t>
            </a:r>
            <a:r>
              <a:rPr lang="en-US" dirty="0" smtClean="0">
                <a:solidFill>
                  <a:schemeClr val="tx2">
                    <a:lumMod val="10000"/>
                  </a:schemeClr>
                </a:solidFill>
              </a:rPr>
              <a:t>that </a:t>
            </a:r>
            <a:r>
              <a:rPr lang="en-US" b="1" dirty="0" smtClean="0">
                <a:solidFill>
                  <a:srgbClr val="C00000"/>
                </a:solidFill>
              </a:rPr>
              <a:t>compromises</a:t>
            </a:r>
            <a:r>
              <a:rPr lang="en-US" dirty="0" smtClean="0">
                <a:solidFill>
                  <a:schemeClr val="tx2">
                    <a:lumMod val="10000"/>
                  </a:schemeClr>
                </a:solidFill>
              </a:rPr>
              <a:t> the security of information owned by an organization</a:t>
            </a:r>
          </a:p>
          <a:p>
            <a:pPr eaLnBrk="1" fontAlgn="auto" hangingPunct="1">
              <a:spcAft>
                <a:spcPts val="0"/>
              </a:spcAft>
              <a:defRPr/>
            </a:pPr>
            <a:r>
              <a:rPr lang="en-US" b="1" dirty="0" smtClean="0">
                <a:solidFill>
                  <a:schemeClr val="accent6">
                    <a:lumMod val="75000"/>
                  </a:schemeClr>
                </a:solidFill>
              </a:rPr>
              <a:t>Security mechanism</a:t>
            </a:r>
          </a:p>
          <a:p>
            <a:pPr lvl="1" eaLnBrk="1" fontAlgn="auto" hangingPunct="1">
              <a:spcAft>
                <a:spcPts val="0"/>
              </a:spcAft>
              <a:buClr>
                <a:schemeClr val="bg1"/>
              </a:buClr>
              <a:defRPr/>
            </a:pPr>
            <a:r>
              <a:rPr lang="en-US" b="1" dirty="0" smtClean="0">
                <a:solidFill>
                  <a:srgbClr val="C00000"/>
                </a:solidFill>
              </a:rPr>
              <a:t>A process </a:t>
            </a:r>
            <a:r>
              <a:rPr lang="en-US" dirty="0" smtClean="0">
                <a:solidFill>
                  <a:schemeClr val="tx2">
                    <a:lumMod val="10000"/>
                  </a:schemeClr>
                </a:solidFill>
              </a:rPr>
              <a:t>(or a device incorporating such a process) that is designed </a:t>
            </a:r>
            <a:r>
              <a:rPr lang="en-US" b="1" dirty="0" smtClean="0">
                <a:solidFill>
                  <a:srgbClr val="C00000"/>
                </a:solidFill>
              </a:rPr>
              <a:t>to detect, prevent, or recover </a:t>
            </a:r>
            <a:r>
              <a:rPr lang="en-US" dirty="0" smtClean="0">
                <a:solidFill>
                  <a:schemeClr val="tx2">
                    <a:lumMod val="10000"/>
                  </a:schemeClr>
                </a:solidFill>
              </a:rPr>
              <a:t>from a security attack</a:t>
            </a:r>
          </a:p>
          <a:p>
            <a:pPr eaLnBrk="1" fontAlgn="auto" hangingPunct="1">
              <a:spcAft>
                <a:spcPts val="0"/>
              </a:spcAft>
              <a:defRPr/>
            </a:pPr>
            <a:r>
              <a:rPr lang="en-US" b="1" dirty="0" smtClean="0">
                <a:solidFill>
                  <a:schemeClr val="accent6">
                    <a:lumMod val="75000"/>
                  </a:schemeClr>
                </a:solidFill>
              </a:rPr>
              <a:t>Security service</a:t>
            </a:r>
          </a:p>
          <a:p>
            <a:pPr lvl="1" eaLnBrk="1" fontAlgn="auto" hangingPunct="1">
              <a:spcAft>
                <a:spcPts val="0"/>
              </a:spcAft>
              <a:buClr>
                <a:schemeClr val="bg1"/>
              </a:buClr>
              <a:defRPr/>
            </a:pPr>
            <a:r>
              <a:rPr lang="en-US" b="1" dirty="0" smtClean="0">
                <a:solidFill>
                  <a:srgbClr val="C00000"/>
                </a:solidFill>
              </a:rPr>
              <a:t>A processing </a:t>
            </a:r>
            <a:r>
              <a:rPr lang="en-US" dirty="0" smtClean="0">
                <a:solidFill>
                  <a:schemeClr val="tx2">
                    <a:lumMod val="10000"/>
                  </a:schemeClr>
                </a:solidFill>
              </a:rPr>
              <a:t>or </a:t>
            </a:r>
            <a:r>
              <a:rPr lang="en-US" b="1" dirty="0" smtClean="0">
                <a:solidFill>
                  <a:srgbClr val="C00000"/>
                </a:solidFill>
              </a:rPr>
              <a:t>communication service </a:t>
            </a:r>
            <a:r>
              <a:rPr lang="en-US" dirty="0" smtClean="0">
                <a:solidFill>
                  <a:schemeClr val="tx2">
                    <a:lumMod val="10000"/>
                  </a:schemeClr>
                </a:solidFill>
              </a:rPr>
              <a:t>that </a:t>
            </a:r>
            <a:r>
              <a:rPr lang="en-US" b="1" dirty="0" smtClean="0">
                <a:solidFill>
                  <a:srgbClr val="C00000"/>
                </a:solidFill>
              </a:rPr>
              <a:t>enhances the security</a:t>
            </a:r>
            <a:r>
              <a:rPr lang="en-US" dirty="0" smtClean="0">
                <a:solidFill>
                  <a:schemeClr val="tx2">
                    <a:lumMod val="10000"/>
                  </a:schemeClr>
                </a:solidFill>
              </a:rPr>
              <a:t> of the data processing systems and the </a:t>
            </a:r>
            <a:r>
              <a:rPr lang="en-US" b="1" dirty="0" smtClean="0">
                <a:solidFill>
                  <a:srgbClr val="C00000"/>
                </a:solidFill>
              </a:rPr>
              <a:t>information transfers </a:t>
            </a:r>
            <a:r>
              <a:rPr lang="en-US" dirty="0" smtClean="0">
                <a:solidFill>
                  <a:schemeClr val="tx2">
                    <a:lumMod val="10000"/>
                  </a:schemeClr>
                </a:solidFill>
              </a:rPr>
              <a:t>of an organization</a:t>
            </a:r>
          </a:p>
          <a:p>
            <a:pPr lvl="1" eaLnBrk="1" fontAlgn="auto" hangingPunct="1">
              <a:spcAft>
                <a:spcPts val="0"/>
              </a:spcAft>
              <a:buClr>
                <a:schemeClr val="bg1"/>
              </a:buClr>
              <a:defRPr/>
            </a:pPr>
            <a:r>
              <a:rPr lang="en-US" b="1" dirty="0" smtClean="0">
                <a:solidFill>
                  <a:srgbClr val="C00000"/>
                </a:solidFill>
              </a:rPr>
              <a:t>Intended</a:t>
            </a:r>
            <a:r>
              <a:rPr lang="en-US" dirty="0" smtClean="0">
                <a:solidFill>
                  <a:schemeClr val="tx2">
                    <a:lumMod val="10000"/>
                  </a:schemeClr>
                </a:solidFill>
              </a:rPr>
              <a:t> to </a:t>
            </a:r>
            <a:r>
              <a:rPr lang="en-US" b="1" dirty="0" smtClean="0">
                <a:solidFill>
                  <a:srgbClr val="C00000"/>
                </a:solidFill>
              </a:rPr>
              <a:t>counter security attacks</a:t>
            </a:r>
            <a:r>
              <a:rPr lang="en-US" dirty="0" smtClean="0">
                <a:solidFill>
                  <a:schemeClr val="tx2">
                    <a:lumMod val="10000"/>
                  </a:schemeClr>
                </a:solidFill>
              </a:rPr>
              <a:t>, and they make use of one or more security mechanisms to provide the service</a:t>
            </a:r>
            <a:endParaRPr lang="en-US" dirty="0">
              <a:solidFill>
                <a:schemeClr val="tx2">
                  <a:lumMod val="10000"/>
                </a:schemeClr>
              </a:solidFill>
            </a:endParaRPr>
          </a:p>
        </p:txBody>
      </p:sp>
      <p:sp>
        <p:nvSpPr>
          <p:cNvPr id="24580" name="Rectangle 3"/>
          <p:cNvSpPr>
            <a:spLocks noChangeArrowheads="1"/>
          </p:cNvSpPr>
          <p:nvPr/>
        </p:nvSpPr>
        <p:spPr bwMode="auto">
          <a:xfrm>
            <a:off x="685800" y="873125"/>
            <a:ext cx="7848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1600">
                <a:solidFill>
                  <a:srgbClr val="002060"/>
                </a:solidFill>
              </a:rPr>
              <a:t>ITU-T Recommendation X.800, </a:t>
            </a:r>
            <a:r>
              <a:rPr lang="en-US" sz="1600" i="1">
                <a:solidFill>
                  <a:srgbClr val="002060"/>
                </a:solidFill>
              </a:rPr>
              <a:t>Security Architecture for OSI </a:t>
            </a:r>
            <a:r>
              <a:rPr lang="en-US" sz="1600">
                <a:solidFill>
                  <a:srgbClr val="002060"/>
                </a:solidFill>
              </a:rPr>
              <a:t>describes</a:t>
            </a:r>
            <a:r>
              <a:rPr lang="en-US" sz="1600" i="1">
                <a:solidFill>
                  <a:srgbClr val="002060"/>
                </a:solidFill>
              </a:rPr>
              <a:t> a</a:t>
            </a:r>
            <a:r>
              <a:rPr lang="en-US" sz="1600">
                <a:solidFill>
                  <a:srgbClr val="002060"/>
                </a:solidFill>
              </a:rPr>
              <a:t> </a:t>
            </a:r>
            <a:r>
              <a:rPr lang="en-US" sz="1600">
                <a:solidFill>
                  <a:srgbClr val="C00000"/>
                </a:solidFill>
              </a:rPr>
              <a:t>systematic way </a:t>
            </a:r>
            <a:r>
              <a:rPr lang="en-US" sz="1600">
                <a:solidFill>
                  <a:srgbClr val="002060"/>
                </a:solidFill>
              </a:rPr>
              <a:t>of defining </a:t>
            </a:r>
            <a:r>
              <a:rPr lang="en-US" sz="1600">
                <a:solidFill>
                  <a:srgbClr val="C00000"/>
                </a:solidFill>
              </a:rPr>
              <a:t>the requirements for security </a:t>
            </a:r>
            <a:r>
              <a:rPr lang="en-US" sz="1600">
                <a:solidFill>
                  <a:srgbClr val="002060"/>
                </a:solidFill>
              </a:rPr>
              <a:t>and characterizing the approaches to satisfying those requirements. </a:t>
            </a:r>
            <a:r>
              <a:rPr lang="en-US" sz="1600" b="1">
                <a:solidFill>
                  <a:srgbClr val="0000CC"/>
                </a:solidFill>
              </a:rPr>
              <a:t>Focus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0"/>
          <p:cNvSpPr>
            <a:spLocks noGrp="1"/>
          </p:cNvSpPr>
          <p:nvPr>
            <p:ph type="title" idx="4294967295"/>
          </p:nvPr>
        </p:nvSpPr>
        <p:spPr>
          <a:xfrm>
            <a:off x="1760538" y="452438"/>
            <a:ext cx="5216525" cy="681037"/>
          </a:xfrm>
        </p:spPr>
        <p:txBody>
          <a:bodyPr/>
          <a:lstStyle/>
          <a:p>
            <a:pPr eaLnBrk="1" hangingPunct="1"/>
            <a:r>
              <a:rPr lang="en-US" smtClean="0">
                <a:ea typeface="ＭＳ Ｐゴシック" pitchFamily="34" charset="-128"/>
              </a:rPr>
              <a:t>Security Attacks</a:t>
            </a:r>
          </a:p>
        </p:txBody>
      </p:sp>
      <p:sp>
        <p:nvSpPr>
          <p:cNvPr id="15" name="Text Placeholder 14"/>
          <p:cNvSpPr>
            <a:spLocks noGrp="1"/>
          </p:cNvSpPr>
          <p:nvPr>
            <p:ph type="body" sz="half" idx="4294967295"/>
          </p:nvPr>
        </p:nvSpPr>
        <p:spPr>
          <a:xfrm>
            <a:off x="400050" y="1492250"/>
            <a:ext cx="8229600" cy="3857625"/>
          </a:xfrm>
        </p:spPr>
        <p:txBody>
          <a:bodyPr/>
          <a:lstStyle/>
          <a:p>
            <a:pPr eaLnBrk="1" fontAlgn="auto" hangingPunct="1">
              <a:spcAft>
                <a:spcPts val="0"/>
              </a:spcAft>
              <a:buClr>
                <a:schemeClr val="tx2">
                  <a:lumMod val="75000"/>
                </a:schemeClr>
              </a:buClr>
              <a:buSzPct val="135000"/>
              <a:buFont typeface="Arial"/>
              <a:buChar char="•"/>
              <a:defRPr/>
            </a:pPr>
            <a:r>
              <a:rPr lang="en-US" b="1" dirty="0" smtClean="0">
                <a:solidFill>
                  <a:srgbClr val="C00000"/>
                </a:solidFill>
              </a:rPr>
              <a:t>A means</a:t>
            </a:r>
            <a:r>
              <a:rPr lang="en-US" dirty="0" smtClean="0"/>
              <a:t> </a:t>
            </a:r>
            <a:r>
              <a:rPr lang="en-US" b="1" dirty="0" smtClean="0">
                <a:solidFill>
                  <a:srgbClr val="C00000"/>
                </a:solidFill>
              </a:rPr>
              <a:t>of classifying </a:t>
            </a:r>
            <a:r>
              <a:rPr lang="en-US" dirty="0" smtClean="0"/>
              <a:t>security attacks, used both in X.800 and RFC 4949, is in terms of </a:t>
            </a:r>
            <a:r>
              <a:rPr lang="en-US" b="1" dirty="0" smtClean="0">
                <a:solidFill>
                  <a:srgbClr val="0070C0"/>
                </a:solidFill>
              </a:rPr>
              <a:t>passive attacks</a:t>
            </a:r>
            <a:r>
              <a:rPr lang="en-US" b="1" dirty="0" smtClean="0">
                <a:solidFill>
                  <a:srgbClr val="0099FF"/>
                </a:solidFill>
              </a:rPr>
              <a:t> </a:t>
            </a:r>
            <a:r>
              <a:rPr lang="en-US" dirty="0" smtClean="0"/>
              <a:t>and </a:t>
            </a:r>
            <a:r>
              <a:rPr lang="en-US" b="1" dirty="0" smtClean="0">
                <a:solidFill>
                  <a:srgbClr val="0070C0"/>
                </a:solidFill>
              </a:rPr>
              <a:t>active attacks</a:t>
            </a:r>
          </a:p>
          <a:p>
            <a:pPr eaLnBrk="1" fontAlgn="auto" hangingPunct="1">
              <a:spcAft>
                <a:spcPts val="0"/>
              </a:spcAft>
              <a:buClr>
                <a:schemeClr val="tx2">
                  <a:lumMod val="75000"/>
                </a:schemeClr>
              </a:buClr>
              <a:buSzPct val="135000"/>
              <a:buFont typeface="Arial"/>
              <a:buChar char="•"/>
              <a:defRPr/>
            </a:pPr>
            <a:r>
              <a:rPr lang="en-US" b="1" dirty="0" smtClean="0">
                <a:solidFill>
                  <a:srgbClr val="0070C0"/>
                </a:solidFill>
              </a:rPr>
              <a:t>A passive attack </a:t>
            </a:r>
            <a:r>
              <a:rPr lang="en-US" dirty="0" smtClean="0"/>
              <a:t>attempts to learn or </a:t>
            </a:r>
            <a:r>
              <a:rPr lang="en-US" b="1" dirty="0" smtClean="0">
                <a:solidFill>
                  <a:srgbClr val="C00000"/>
                </a:solidFill>
              </a:rPr>
              <a:t>make use of information</a:t>
            </a:r>
            <a:r>
              <a:rPr lang="en-US" dirty="0" smtClean="0"/>
              <a:t> from the system but </a:t>
            </a:r>
            <a:r>
              <a:rPr lang="en-US" b="1" dirty="0" smtClean="0">
                <a:solidFill>
                  <a:srgbClr val="C00000"/>
                </a:solidFill>
              </a:rPr>
              <a:t>does not affect system resources</a:t>
            </a:r>
          </a:p>
          <a:p>
            <a:pPr eaLnBrk="1" fontAlgn="auto" hangingPunct="1">
              <a:spcAft>
                <a:spcPts val="0"/>
              </a:spcAft>
              <a:buClr>
                <a:schemeClr val="tx2">
                  <a:lumMod val="75000"/>
                </a:schemeClr>
              </a:buClr>
              <a:buSzPct val="135000"/>
              <a:buFont typeface="Arial"/>
              <a:buChar char="•"/>
              <a:defRPr/>
            </a:pPr>
            <a:r>
              <a:rPr lang="en-US" b="1" dirty="0" smtClean="0">
                <a:solidFill>
                  <a:srgbClr val="0070C0"/>
                </a:solidFill>
              </a:rPr>
              <a:t>An active attack </a:t>
            </a:r>
            <a:r>
              <a:rPr lang="en-US" dirty="0" smtClean="0"/>
              <a:t>attempts to </a:t>
            </a:r>
            <a:r>
              <a:rPr lang="en-US" b="1" dirty="0" smtClean="0">
                <a:solidFill>
                  <a:srgbClr val="C00000"/>
                </a:solidFill>
              </a:rPr>
              <a:t>alter</a:t>
            </a:r>
            <a:r>
              <a:rPr lang="en-US" dirty="0" smtClean="0"/>
              <a:t> system resources or </a:t>
            </a:r>
            <a:r>
              <a:rPr lang="en-US" b="1" dirty="0" smtClean="0">
                <a:solidFill>
                  <a:srgbClr val="C00000"/>
                </a:solidFill>
              </a:rPr>
              <a:t>affect their operation</a:t>
            </a:r>
          </a:p>
        </p:txBody>
      </p:sp>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583488" cy="774700"/>
          </a:xfrm>
        </p:spPr>
        <p:txBody>
          <a:bodyPr/>
          <a:lstStyle/>
          <a:p>
            <a:pPr>
              <a:defRPr/>
            </a:pPr>
            <a:r>
              <a:rPr lang="en-US" sz="3600" dirty="0" smtClean="0">
                <a:effectLst>
                  <a:outerShdw blurRad="38100" dist="38100" dir="2700000" algn="tl">
                    <a:srgbClr val="C0C0C0"/>
                  </a:outerShdw>
                </a:effectLst>
                <a:latin typeface="Times" pitchFamily="18" charset="0"/>
              </a:rPr>
              <a:t>ATTACKS</a:t>
            </a:r>
            <a:br>
              <a:rPr lang="en-US" sz="3600" dirty="0" smtClean="0">
                <a:effectLst>
                  <a:outerShdw blurRad="38100" dist="38100" dir="2700000" algn="tl">
                    <a:srgbClr val="C0C0C0"/>
                  </a:outerShdw>
                </a:effectLst>
                <a:latin typeface="Times" pitchFamily="18" charset="0"/>
              </a:rPr>
            </a:br>
            <a:endParaRPr lang="en-US" sz="3600" dirty="0"/>
          </a:p>
        </p:txBody>
      </p:sp>
      <p:sp>
        <p:nvSpPr>
          <p:cNvPr id="3" name="Rectangle 2"/>
          <p:cNvSpPr/>
          <p:nvPr/>
        </p:nvSpPr>
        <p:spPr>
          <a:xfrm>
            <a:off x="685800" y="1143000"/>
            <a:ext cx="7620000" cy="830263"/>
          </a:xfrm>
          <a:prstGeom prst="rect">
            <a:avLst/>
          </a:prstGeom>
        </p:spPr>
        <p:txBody>
          <a:bodyPr>
            <a:spAutoFit/>
          </a:bodyPr>
          <a:lstStyle/>
          <a:p>
            <a:pPr algn="just">
              <a:defRPr/>
            </a:pPr>
            <a:r>
              <a:rPr lang="en-US" sz="2400" dirty="0">
                <a:solidFill>
                  <a:srgbClr val="000000"/>
                </a:solidFill>
                <a:effectLst>
                  <a:outerShdw blurRad="38100" dist="38100" dir="2700000" algn="tl">
                    <a:srgbClr val="C0C0C0"/>
                  </a:outerShdw>
                </a:effectLst>
                <a:latin typeface="Times New Roman" pitchFamily="18" charset="0"/>
                <a:cs typeface="Arial" charset="0"/>
              </a:rPr>
              <a:t>The three goals of security</a:t>
            </a:r>
            <a:r>
              <a:rPr lang="en-US" sz="2400" dirty="0">
                <a:solidFill>
                  <a:srgbClr val="000000"/>
                </a:solidFill>
                <a:effectLst>
                  <a:outerShdw blurRad="38100" dist="38100" dir="2700000" algn="tl">
                    <a:srgbClr val="C0C0C0"/>
                  </a:outerShdw>
                </a:effectLst>
                <a:latin typeface="Symbol" pitchFamily="18" charset="2"/>
                <a:cs typeface="Arial" charset="0"/>
              </a:rPr>
              <a:t>¾</a:t>
            </a:r>
            <a:r>
              <a:rPr lang="en-US" sz="2400" dirty="0">
                <a:solidFill>
                  <a:srgbClr val="000000"/>
                </a:solidFill>
                <a:effectLst>
                  <a:outerShdw blurRad="38100" dist="38100" dir="2700000" algn="tl">
                    <a:srgbClr val="C0C0C0"/>
                  </a:outerShdw>
                </a:effectLst>
                <a:latin typeface="Times New Roman" pitchFamily="18" charset="0"/>
                <a:cs typeface="Arial" charset="0"/>
              </a:rPr>
              <a:t>confidentiality, integrity, and availability</a:t>
            </a:r>
            <a:r>
              <a:rPr lang="en-US" sz="2400" dirty="0">
                <a:solidFill>
                  <a:srgbClr val="000000"/>
                </a:solidFill>
                <a:effectLst>
                  <a:outerShdw blurRad="38100" dist="38100" dir="2700000" algn="tl">
                    <a:srgbClr val="C0C0C0"/>
                  </a:outerShdw>
                </a:effectLst>
                <a:latin typeface="Symbol" pitchFamily="18" charset="2"/>
                <a:cs typeface="Arial" charset="0"/>
              </a:rPr>
              <a:t>¾</a:t>
            </a:r>
            <a:r>
              <a:rPr lang="en-US" sz="2400" dirty="0">
                <a:solidFill>
                  <a:srgbClr val="000000"/>
                </a:solidFill>
                <a:effectLst>
                  <a:outerShdw blurRad="38100" dist="38100" dir="2700000" algn="tl">
                    <a:srgbClr val="C0C0C0"/>
                  </a:outerShdw>
                </a:effectLst>
                <a:latin typeface="Times New Roman" pitchFamily="18" charset="0"/>
                <a:cs typeface="Arial" charset="0"/>
              </a:rPr>
              <a:t>can be threatened by security attacks. </a:t>
            </a:r>
          </a:p>
        </p:txBody>
      </p:sp>
      <p:pic>
        <p:nvPicPr>
          <p:cNvPr id="2662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9350" y="2097088"/>
            <a:ext cx="6691313" cy="443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8" y="3889375"/>
            <a:ext cx="3178175"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11"/>
          <p:cNvSpPr>
            <a:spLocks noChangeArrowheads="1"/>
          </p:cNvSpPr>
          <p:nvPr/>
        </p:nvSpPr>
        <p:spPr bwMode="auto">
          <a:xfrm>
            <a:off x="266700" y="1219200"/>
            <a:ext cx="8458200" cy="984250"/>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a:r>
              <a:rPr lang="en-US" sz="2800">
                <a:solidFill>
                  <a:schemeClr val="folHlink"/>
                </a:solidFill>
                <a:latin typeface="Times New Roman" pitchFamily="18" charset="0"/>
              </a:rPr>
              <a:t>Sn</a:t>
            </a:r>
            <a:r>
              <a:rPr lang="en-US" sz="2800">
                <a:solidFill>
                  <a:srgbClr val="002060"/>
                </a:solidFill>
                <a:latin typeface="Times New Roman" pitchFamily="18" charset="0"/>
              </a:rPr>
              <a:t>ooping refers to unauthorized access to or interception of data.</a:t>
            </a:r>
          </a:p>
        </p:txBody>
      </p:sp>
      <p:sp>
        <p:nvSpPr>
          <p:cNvPr id="4" name="Title 1"/>
          <p:cNvSpPr txBox="1">
            <a:spLocks/>
          </p:cNvSpPr>
          <p:nvPr/>
        </p:nvSpPr>
        <p:spPr>
          <a:xfrm>
            <a:off x="762000" y="152400"/>
            <a:ext cx="7583488" cy="774700"/>
          </a:xfrm>
          <a:prstGeom prst="rect">
            <a:avLst/>
          </a:prstGeom>
        </p:spPr>
        <p:txBody>
          <a:bodyPr/>
          <a:lstStyle>
            <a:lvl1pPr algn="ctr" rtl="0" eaLnBrk="0" fontAlgn="base" hangingPunct="0">
              <a:spcBef>
                <a:spcPct val="0"/>
              </a:spcBef>
              <a:spcAft>
                <a:spcPct val="0"/>
              </a:spcAft>
              <a:defRPr sz="3200" b="1" kern="1200">
                <a:solidFill>
                  <a:schemeClr val="bg1"/>
                </a:solidFill>
                <a:effectLst>
                  <a:outerShdw blurRad="50800" dist="12700" dir="2700000" sx="100500" sy="100500" algn="tl" rotWithShape="0">
                    <a:prstClr val="black">
                      <a:alpha val="60000"/>
                    </a:prstClr>
                  </a:outerShdw>
                </a:effectLst>
                <a:latin typeface="+mj-lt"/>
                <a:ea typeface="+mj-ea"/>
                <a:cs typeface="+mj-cs"/>
              </a:defRPr>
            </a:lvl1pPr>
            <a:lvl2pPr algn="ctr" rtl="0" eaLnBrk="0" fontAlgn="base" hangingPunct="0">
              <a:spcBef>
                <a:spcPct val="0"/>
              </a:spcBef>
              <a:spcAft>
                <a:spcPct val="0"/>
              </a:spcAft>
              <a:defRPr sz="3200" b="1">
                <a:solidFill>
                  <a:schemeClr val="bg1"/>
                </a:solidFill>
                <a:latin typeface="Perpetua Titling MT" pitchFamily="18" charset="0"/>
              </a:defRPr>
            </a:lvl2pPr>
            <a:lvl3pPr algn="ctr" rtl="0" eaLnBrk="0" fontAlgn="base" hangingPunct="0">
              <a:spcBef>
                <a:spcPct val="0"/>
              </a:spcBef>
              <a:spcAft>
                <a:spcPct val="0"/>
              </a:spcAft>
              <a:defRPr sz="3200" b="1">
                <a:solidFill>
                  <a:schemeClr val="bg1"/>
                </a:solidFill>
                <a:latin typeface="Perpetua Titling MT" pitchFamily="18" charset="0"/>
              </a:defRPr>
            </a:lvl3pPr>
            <a:lvl4pPr algn="ctr" rtl="0" eaLnBrk="0" fontAlgn="base" hangingPunct="0">
              <a:spcBef>
                <a:spcPct val="0"/>
              </a:spcBef>
              <a:spcAft>
                <a:spcPct val="0"/>
              </a:spcAft>
              <a:defRPr sz="3200" b="1">
                <a:solidFill>
                  <a:schemeClr val="bg1"/>
                </a:solidFill>
                <a:latin typeface="Perpetua Titling MT" pitchFamily="18" charset="0"/>
              </a:defRPr>
            </a:lvl4pPr>
            <a:lvl5pPr algn="ctr" rtl="0" eaLnBrk="0" fontAlgn="base" hangingPunct="0">
              <a:spcBef>
                <a:spcPct val="0"/>
              </a:spcBef>
              <a:spcAft>
                <a:spcPct val="0"/>
              </a:spcAft>
              <a:defRPr sz="3200" b="1">
                <a:solidFill>
                  <a:schemeClr val="bg1"/>
                </a:solidFill>
                <a:latin typeface="Perpetua Titling MT" pitchFamily="18" charset="0"/>
              </a:defRPr>
            </a:lvl5pPr>
            <a:lvl6pPr marL="457200" algn="ctr" rtl="0" fontAlgn="base">
              <a:spcBef>
                <a:spcPct val="0"/>
              </a:spcBef>
              <a:spcAft>
                <a:spcPct val="0"/>
              </a:spcAft>
              <a:defRPr sz="4800">
                <a:solidFill>
                  <a:schemeClr val="tx1"/>
                </a:solidFill>
                <a:latin typeface="Perpetua Titling MT" pitchFamily="18" charset="0"/>
              </a:defRPr>
            </a:lvl6pPr>
            <a:lvl7pPr marL="914400" algn="ctr" rtl="0" fontAlgn="base">
              <a:spcBef>
                <a:spcPct val="0"/>
              </a:spcBef>
              <a:spcAft>
                <a:spcPct val="0"/>
              </a:spcAft>
              <a:defRPr sz="4800">
                <a:solidFill>
                  <a:schemeClr val="tx1"/>
                </a:solidFill>
                <a:latin typeface="Perpetua Titling MT" pitchFamily="18" charset="0"/>
              </a:defRPr>
            </a:lvl7pPr>
            <a:lvl8pPr marL="1371600" algn="ctr" rtl="0" fontAlgn="base">
              <a:spcBef>
                <a:spcPct val="0"/>
              </a:spcBef>
              <a:spcAft>
                <a:spcPct val="0"/>
              </a:spcAft>
              <a:defRPr sz="4800">
                <a:solidFill>
                  <a:schemeClr val="tx1"/>
                </a:solidFill>
                <a:latin typeface="Perpetua Titling MT" pitchFamily="18" charset="0"/>
              </a:defRPr>
            </a:lvl8pPr>
            <a:lvl9pPr marL="1828800" algn="ctr" rtl="0" fontAlgn="base">
              <a:spcBef>
                <a:spcPct val="0"/>
              </a:spcBef>
              <a:spcAft>
                <a:spcPct val="0"/>
              </a:spcAft>
              <a:defRPr sz="4800">
                <a:solidFill>
                  <a:schemeClr val="tx1"/>
                </a:solidFill>
                <a:latin typeface="Perpetua Titling MT" pitchFamily="18" charset="0"/>
              </a:defRPr>
            </a:lvl9pPr>
          </a:lstStyle>
          <a:p>
            <a:pPr>
              <a:defRPr/>
            </a:pPr>
            <a:r>
              <a:rPr lang="en-US" sz="3600" dirty="0" smtClean="0">
                <a:effectLst>
                  <a:outerShdw blurRad="38100" dist="38100" dir="2700000" algn="tl">
                    <a:srgbClr val="C0C0C0"/>
                  </a:outerShdw>
                </a:effectLst>
                <a:latin typeface="Times" pitchFamily="18" charset="0"/>
              </a:rPr>
              <a:t>PASSIVE  ATTACKS</a:t>
            </a:r>
            <a:br>
              <a:rPr lang="en-US" sz="3600" dirty="0" smtClean="0">
                <a:effectLst>
                  <a:outerShdw blurRad="38100" dist="38100" dir="2700000" algn="tl">
                    <a:srgbClr val="C0C0C0"/>
                  </a:outerShdw>
                </a:effectLst>
                <a:latin typeface="Times" pitchFamily="18" charset="0"/>
              </a:rPr>
            </a:br>
            <a:endParaRPr lang="en-US" sz="3600" dirty="0"/>
          </a:p>
        </p:txBody>
      </p:sp>
      <p:sp>
        <p:nvSpPr>
          <p:cNvPr id="27653" name="Rectangle 13"/>
          <p:cNvSpPr>
            <a:spLocks noChangeArrowheads="1"/>
          </p:cNvSpPr>
          <p:nvPr/>
        </p:nvSpPr>
        <p:spPr bwMode="auto">
          <a:xfrm>
            <a:off x="266700" y="2455863"/>
            <a:ext cx="8458200" cy="984250"/>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a:r>
              <a:rPr lang="en-US" sz="2800">
                <a:solidFill>
                  <a:srgbClr val="002060"/>
                </a:solidFill>
                <a:latin typeface="Times New Roman" pitchFamily="18" charset="0"/>
              </a:rPr>
              <a:t>Traffic analysis  refers to obtaining some other type of information by monitoring online traffic. </a:t>
            </a:r>
          </a:p>
        </p:txBody>
      </p:sp>
      <p:pic>
        <p:nvPicPr>
          <p:cNvPr id="276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0300" y="4019550"/>
            <a:ext cx="3240088"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762000" y="300038"/>
            <a:ext cx="7583488" cy="627062"/>
          </a:xfrm>
        </p:spPr>
        <p:txBody>
          <a:bodyPr/>
          <a:lstStyle/>
          <a:p>
            <a:r>
              <a:rPr lang="en-US" sz="2800" smtClean="0">
                <a:ea typeface="ＭＳ Ｐゴシック" pitchFamily="34" charset="-128"/>
              </a:rPr>
              <a:t>Active Attacks</a:t>
            </a:r>
          </a:p>
        </p:txBody>
      </p:sp>
      <p:sp>
        <p:nvSpPr>
          <p:cNvPr id="28675" name="Rectangle 11"/>
          <p:cNvSpPr>
            <a:spLocks noChangeArrowheads="1"/>
          </p:cNvSpPr>
          <p:nvPr/>
        </p:nvSpPr>
        <p:spPr bwMode="auto">
          <a:xfrm>
            <a:off x="152400" y="1158875"/>
            <a:ext cx="8839200" cy="97472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a:r>
              <a:rPr lang="en-US" sz="2800" b="1">
                <a:solidFill>
                  <a:srgbClr val="002060"/>
                </a:solidFill>
                <a:latin typeface="Times New Roman" pitchFamily="18" charset="0"/>
              </a:rPr>
              <a:t>Modification</a:t>
            </a:r>
            <a:r>
              <a:rPr lang="en-US" sz="2800">
                <a:solidFill>
                  <a:srgbClr val="002060"/>
                </a:solidFill>
                <a:latin typeface="Times New Roman" pitchFamily="18" charset="0"/>
              </a:rPr>
              <a:t> means that the attacker intercepts the message and changes it.</a:t>
            </a:r>
          </a:p>
        </p:txBody>
      </p:sp>
      <p:sp>
        <p:nvSpPr>
          <p:cNvPr id="28676" name="Rectangle 12"/>
          <p:cNvSpPr>
            <a:spLocks noChangeArrowheads="1"/>
          </p:cNvSpPr>
          <p:nvPr/>
        </p:nvSpPr>
        <p:spPr bwMode="auto">
          <a:xfrm>
            <a:off x="152400" y="2301875"/>
            <a:ext cx="8839200" cy="97472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a:r>
              <a:rPr lang="en-US" sz="2800" b="1">
                <a:solidFill>
                  <a:srgbClr val="002060"/>
                </a:solidFill>
                <a:latin typeface="Times New Roman" pitchFamily="18" charset="0"/>
              </a:rPr>
              <a:t>Masquerading</a:t>
            </a:r>
            <a:r>
              <a:rPr lang="en-US" sz="2800">
                <a:solidFill>
                  <a:srgbClr val="002060"/>
                </a:solidFill>
                <a:latin typeface="Times New Roman" pitchFamily="18" charset="0"/>
              </a:rPr>
              <a:t> or spoofing happens when the attacker impersonates somebody else.</a:t>
            </a:r>
          </a:p>
        </p:txBody>
      </p:sp>
      <p:sp>
        <p:nvSpPr>
          <p:cNvPr id="28677" name="Rectangle 14"/>
          <p:cNvSpPr>
            <a:spLocks noChangeArrowheads="1"/>
          </p:cNvSpPr>
          <p:nvPr/>
        </p:nvSpPr>
        <p:spPr bwMode="auto">
          <a:xfrm>
            <a:off x="152400" y="3505200"/>
            <a:ext cx="8839200" cy="97472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a:r>
              <a:rPr lang="en-US" sz="2800" b="1">
                <a:solidFill>
                  <a:srgbClr val="002060"/>
                </a:solidFill>
                <a:latin typeface="Times New Roman" pitchFamily="18" charset="0"/>
              </a:rPr>
              <a:t>Replaying</a:t>
            </a:r>
            <a:r>
              <a:rPr lang="en-US" sz="2800">
                <a:solidFill>
                  <a:srgbClr val="002060"/>
                </a:solidFill>
                <a:latin typeface="Times New Roman" pitchFamily="18" charset="0"/>
              </a:rPr>
              <a:t> means the attacker obtains a copy </a:t>
            </a:r>
            <a:br>
              <a:rPr lang="en-US" sz="2800">
                <a:solidFill>
                  <a:srgbClr val="002060"/>
                </a:solidFill>
                <a:latin typeface="Times New Roman" pitchFamily="18" charset="0"/>
              </a:rPr>
            </a:br>
            <a:r>
              <a:rPr lang="en-US" sz="2800">
                <a:solidFill>
                  <a:srgbClr val="002060"/>
                </a:solidFill>
                <a:latin typeface="Times New Roman" pitchFamily="18" charset="0"/>
              </a:rPr>
              <a:t>of a message sent by a user and later tries to replay it. </a:t>
            </a:r>
          </a:p>
        </p:txBody>
      </p:sp>
      <p:sp>
        <p:nvSpPr>
          <p:cNvPr id="28678" name="Rectangle 16"/>
          <p:cNvSpPr>
            <a:spLocks noChangeArrowheads="1"/>
          </p:cNvSpPr>
          <p:nvPr/>
        </p:nvSpPr>
        <p:spPr bwMode="auto">
          <a:xfrm>
            <a:off x="152400" y="4648200"/>
            <a:ext cx="8839200" cy="138430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a:r>
              <a:rPr lang="en-US" sz="2800" b="1">
                <a:solidFill>
                  <a:srgbClr val="002060"/>
                </a:solidFill>
                <a:latin typeface="Times New Roman" pitchFamily="18" charset="0"/>
              </a:rPr>
              <a:t>Repudiation</a:t>
            </a:r>
            <a:r>
              <a:rPr lang="en-US" sz="2800">
                <a:solidFill>
                  <a:srgbClr val="002060"/>
                </a:solidFill>
                <a:latin typeface="Times New Roman" pitchFamily="18" charset="0"/>
              </a:rPr>
              <a:t> means that  sender of the message might later deny that she has sent the message; the receiver of the message might later deny that he has received the message.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762000" y="368300"/>
            <a:ext cx="7583488" cy="709613"/>
          </a:xfrm>
        </p:spPr>
        <p:txBody>
          <a:bodyPr/>
          <a:lstStyle/>
          <a:p>
            <a:r>
              <a:rPr lang="en-US" smtClean="0">
                <a:ea typeface="ＭＳ Ｐゴシック" pitchFamily="34" charset="-128"/>
              </a:rPr>
              <a:t>Active attacks</a:t>
            </a:r>
          </a:p>
        </p:txBody>
      </p:sp>
      <p:pic>
        <p:nvPicPr>
          <p:cNvPr id="296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50" y="1203325"/>
            <a:ext cx="3259138"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203325"/>
            <a:ext cx="3173413"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7963" y="3760788"/>
            <a:ext cx="28384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513" y="3616325"/>
            <a:ext cx="3270250"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063" y="457200"/>
            <a:ext cx="7585075" cy="774700"/>
          </a:xfrm>
        </p:spPr>
        <p:txBody>
          <a:bodyPr/>
          <a:lstStyle/>
          <a:p>
            <a:pPr>
              <a:defRPr/>
            </a:pPr>
            <a:r>
              <a:rPr lang="en-US" sz="3200" dirty="0" smtClean="0">
                <a:effectLst>
                  <a:outerShdw blurRad="38100" dist="38100" dir="2700000" algn="tl">
                    <a:srgbClr val="C0C0C0"/>
                  </a:outerShdw>
                </a:effectLst>
                <a:latin typeface="Times" pitchFamily="18" charset="0"/>
              </a:rPr>
              <a:t>SERVICES AND MECHANISMS</a:t>
            </a:r>
            <a:endParaRPr lang="en-US" sz="3200" dirty="0"/>
          </a:p>
        </p:txBody>
      </p:sp>
      <p:sp>
        <p:nvSpPr>
          <p:cNvPr id="3" name="Rectangle 5"/>
          <p:cNvSpPr>
            <a:spLocks noChangeArrowheads="1"/>
          </p:cNvSpPr>
          <p:nvPr/>
        </p:nvSpPr>
        <p:spPr bwMode="auto">
          <a:xfrm>
            <a:off x="304800" y="1320800"/>
            <a:ext cx="8229600" cy="1570038"/>
          </a:xfrm>
          <a:prstGeom prst="rect">
            <a:avLst/>
          </a:prstGeom>
          <a:noFill/>
          <a:ln w="9525">
            <a:noFill/>
            <a:miter lim="800000"/>
            <a:headEnd/>
            <a:tailEnd/>
          </a:ln>
          <a:effectLst/>
        </p:spPr>
        <p:txBody>
          <a:bodyPr anchor="ctr">
            <a:spAutoFit/>
          </a:bodyPr>
          <a:lstStyle/>
          <a:p>
            <a:pPr algn="just">
              <a:defRPr/>
            </a:pPr>
            <a:r>
              <a:rPr lang="en-US" sz="2400" b="1" dirty="0">
                <a:solidFill>
                  <a:schemeClr val="bg2"/>
                </a:solidFill>
                <a:effectLst>
                  <a:outerShdw blurRad="38100" dist="38100" dir="2700000" algn="tl">
                    <a:srgbClr val="C0C0C0"/>
                  </a:outerShdw>
                </a:effectLst>
                <a:latin typeface="Times New Roman" pitchFamily="18" charset="0"/>
                <a:cs typeface="Arial" charset="0"/>
              </a:rPr>
              <a:t>ITU-T</a:t>
            </a:r>
            <a:r>
              <a:rPr lang="en-US" sz="2400" dirty="0">
                <a:solidFill>
                  <a:schemeClr val="bg2"/>
                </a:solidFill>
                <a:effectLst>
                  <a:outerShdw blurRad="38100" dist="38100" dir="2700000" algn="tl">
                    <a:srgbClr val="C0C0C0"/>
                  </a:outerShdw>
                </a:effectLst>
                <a:latin typeface="Times New Roman" pitchFamily="18" charset="0"/>
                <a:cs typeface="Arial" charset="0"/>
              </a:rPr>
              <a:t> provides some security services and some mechanisms to implement those services. Security services and mechanisms are closely related because a mechanism or combination of mechanisms are used to provide a service.</a:t>
            </a:r>
          </a:p>
        </p:txBody>
      </p:sp>
      <p:pic>
        <p:nvPicPr>
          <p:cNvPr id="30724"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3313113"/>
            <a:ext cx="8520113" cy="21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Rectangle 4"/>
          <p:cNvSpPr>
            <a:spLocks noChangeArrowheads="1"/>
          </p:cNvSpPr>
          <p:nvPr/>
        </p:nvSpPr>
        <p:spPr bwMode="auto">
          <a:xfrm>
            <a:off x="573088" y="5889625"/>
            <a:ext cx="78882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solidFill>
                  <a:srgbClr val="C00000"/>
                </a:solidFill>
              </a:rPr>
              <a:t>X.800 divides these </a:t>
            </a:r>
            <a:r>
              <a:rPr lang="en-US" b="1">
                <a:solidFill>
                  <a:srgbClr val="0070C0"/>
                </a:solidFill>
              </a:rPr>
              <a:t>services</a:t>
            </a:r>
            <a:r>
              <a:rPr lang="en-US">
                <a:solidFill>
                  <a:srgbClr val="C00000"/>
                </a:solidFill>
              </a:rPr>
              <a:t> into </a:t>
            </a:r>
            <a:r>
              <a:rPr lang="en-US">
                <a:solidFill>
                  <a:srgbClr val="0070C0"/>
                </a:solidFill>
              </a:rPr>
              <a:t>five</a:t>
            </a:r>
            <a:r>
              <a:rPr lang="en-US">
                <a:solidFill>
                  <a:srgbClr val="C00000"/>
                </a:solidFill>
              </a:rPr>
              <a:t> categories and fourteen specific services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46113" y="304800"/>
            <a:ext cx="7583487" cy="762000"/>
          </a:xfrm>
        </p:spPr>
        <p:txBody>
          <a:bodyPr/>
          <a:lstStyle/>
          <a:p>
            <a:r>
              <a:rPr lang="en-US" smtClean="0">
                <a:ea typeface="ＭＳ Ｐゴシック" pitchFamily="34" charset="-128"/>
              </a:rPr>
              <a:t>Security Mechanisms (X.800)</a:t>
            </a:r>
          </a:p>
        </p:txBody>
      </p:sp>
      <p:sp>
        <p:nvSpPr>
          <p:cNvPr id="4" name="Rectangle 3"/>
          <p:cNvSpPr txBox="1">
            <a:spLocks noChangeArrowheads="1"/>
          </p:cNvSpPr>
          <p:nvPr/>
        </p:nvSpPr>
        <p:spPr>
          <a:xfrm>
            <a:off x="609600" y="1055688"/>
            <a:ext cx="7620000" cy="4876800"/>
          </a:xfrm>
          <a:prstGeom prst="rect">
            <a:avLst/>
          </a:prstGeom>
        </p:spPr>
        <p:txBody>
          <a:bodyPr/>
          <a:lstStyle/>
          <a:p>
            <a:pPr marL="282575" indent="-282575">
              <a:spcBef>
                <a:spcPts val="2000"/>
              </a:spcBef>
              <a:buFont typeface="Calisto MT" pitchFamily="18" charset="0"/>
              <a:buChar char="•"/>
              <a:defRPr/>
            </a:pPr>
            <a:r>
              <a:rPr lang="en-AU" sz="2400" dirty="0">
                <a:solidFill>
                  <a:schemeClr val="bg2"/>
                </a:solidFill>
                <a:effectLst>
                  <a:outerShdw blurRad="63500" dir="2700000" algn="tl" rotWithShape="0">
                    <a:schemeClr val="tx1">
                      <a:alpha val="40000"/>
                    </a:schemeClr>
                  </a:outerShdw>
                </a:effectLst>
                <a:latin typeface="+mn-lt"/>
              </a:rPr>
              <a:t>Specific security mechanisms: </a:t>
            </a:r>
            <a:r>
              <a:rPr lang="en-CA" sz="2400" dirty="0">
                <a:solidFill>
                  <a:schemeClr val="bg2"/>
                </a:solidFill>
                <a:effectLst>
                  <a:outerShdw blurRad="63500" dir="2700000" algn="tl" rotWithShape="0">
                    <a:schemeClr val="tx1">
                      <a:alpha val="40000"/>
                    </a:schemeClr>
                  </a:outerShdw>
                </a:effectLst>
                <a:latin typeface="+mn-lt"/>
              </a:rPr>
              <a:t>incorporated into the appropriate protocol layer in order to provide some of the OSI security services</a:t>
            </a:r>
          </a:p>
          <a:p>
            <a:pPr marL="282575" indent="-282575">
              <a:lnSpc>
                <a:spcPct val="90000"/>
              </a:lnSpc>
              <a:spcBef>
                <a:spcPts val="2000"/>
              </a:spcBef>
              <a:buFont typeface="Wingdings" pitchFamily="2" charset="2"/>
              <a:buNone/>
              <a:defRPr/>
            </a:pPr>
            <a:endParaRPr lang="en-AU" dirty="0">
              <a:solidFill>
                <a:schemeClr val="bg2"/>
              </a:solidFill>
              <a:effectLst>
                <a:outerShdw blurRad="63500" dir="2700000" algn="tl" rotWithShape="0">
                  <a:schemeClr val="tx1">
                    <a:alpha val="40000"/>
                  </a:schemeClr>
                </a:outerShdw>
              </a:effectLst>
              <a:latin typeface="+mn-lt"/>
            </a:endParaRPr>
          </a:p>
        </p:txBody>
      </p:sp>
      <p:pic>
        <p:nvPicPr>
          <p:cNvPr id="3174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075" y="2333625"/>
            <a:ext cx="3948113" cy="402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736600" y="493713"/>
            <a:ext cx="7583488" cy="1079500"/>
          </a:xfrm>
        </p:spPr>
        <p:txBody>
          <a:bodyPr/>
          <a:lstStyle/>
          <a:p>
            <a:r>
              <a:rPr lang="en-CA" sz="2000" smtClean="0">
                <a:ea typeface="ＭＳ Ｐゴシック" pitchFamily="34" charset="-128"/>
              </a:rPr>
              <a:t>Relationship Between Security Services and Mechanisms</a:t>
            </a:r>
            <a:endParaRPr lang="en-US" sz="2000" smtClean="0">
              <a:ea typeface="ＭＳ Ｐゴシック" pitchFamily="34" charset="-128"/>
            </a:endParaRPr>
          </a:p>
        </p:txBody>
      </p:sp>
      <p:pic>
        <p:nvPicPr>
          <p:cNvPr id="327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95513"/>
            <a:ext cx="859948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ea typeface="ＭＳ Ｐゴシック" pitchFamily="34" charset="-128"/>
                <a:cs typeface="Times New Roman" pitchFamily="18" charset="0"/>
              </a:rPr>
              <a:t>Outline</a:t>
            </a:r>
          </a:p>
        </p:txBody>
      </p:sp>
      <p:sp>
        <p:nvSpPr>
          <p:cNvPr id="33795" name="Rectangle 2"/>
          <p:cNvSpPr>
            <a:spLocks noGrp="1" noChangeArrowheads="1"/>
          </p:cNvSpPr>
          <p:nvPr>
            <p:ph type="body" idx="1"/>
          </p:nvPr>
        </p:nvSpPr>
        <p:spPr>
          <a:xfrm>
            <a:off x="685800" y="1387475"/>
            <a:ext cx="7772400" cy="4648200"/>
          </a:xfrm>
        </p:spPr>
        <p:txBody>
          <a:bodyPr/>
          <a:lstStyle/>
          <a:p>
            <a:pPr marL="525463" indent="-525463">
              <a:tabLst>
                <a:tab pos="636588" algn="l"/>
                <a:tab pos="1085850" algn="l"/>
                <a:tab pos="1535113" algn="l"/>
                <a:tab pos="1984375" algn="l"/>
                <a:tab pos="2433638" algn="l"/>
                <a:tab pos="2882900" algn="l"/>
                <a:tab pos="3332163" algn="l"/>
                <a:tab pos="3781425" algn="l"/>
                <a:tab pos="4230688" algn="l"/>
                <a:tab pos="4679950" algn="l"/>
                <a:tab pos="5129213" algn="l"/>
                <a:tab pos="5578475" algn="l"/>
                <a:tab pos="6027738" algn="l"/>
                <a:tab pos="6477000" algn="l"/>
                <a:tab pos="6926263" algn="l"/>
                <a:tab pos="7375525" algn="l"/>
                <a:tab pos="7824788" algn="l"/>
                <a:tab pos="8274050" algn="l"/>
                <a:tab pos="8723313" algn="l"/>
                <a:tab pos="9172575" algn="l"/>
              </a:tabLst>
            </a:pPr>
            <a:r>
              <a:rPr lang="en-GB" sz="2400" smtClean="0">
                <a:solidFill>
                  <a:srgbClr val="CC0000"/>
                </a:solidFill>
                <a:ea typeface="ＭＳ Ｐゴシック" pitchFamily="34" charset="-128"/>
                <a:cs typeface="Times New Roman" pitchFamily="18" charset="0"/>
              </a:rPr>
              <a:t>Introduction</a:t>
            </a:r>
          </a:p>
          <a:p>
            <a:pPr marL="925513" lvl="1" indent="-525463">
              <a:tabLst>
                <a:tab pos="636588" algn="l"/>
                <a:tab pos="1085850" algn="l"/>
                <a:tab pos="1535113" algn="l"/>
                <a:tab pos="1984375" algn="l"/>
                <a:tab pos="2433638" algn="l"/>
                <a:tab pos="2882900" algn="l"/>
                <a:tab pos="3332163" algn="l"/>
                <a:tab pos="3781425" algn="l"/>
                <a:tab pos="4230688" algn="l"/>
                <a:tab pos="4679950" algn="l"/>
                <a:tab pos="5129213" algn="l"/>
                <a:tab pos="5578475" algn="l"/>
                <a:tab pos="6027738" algn="l"/>
                <a:tab pos="6477000" algn="l"/>
                <a:tab pos="6926263" algn="l"/>
                <a:tab pos="7375525" algn="l"/>
                <a:tab pos="7824788" algn="l"/>
                <a:tab pos="8274050" algn="l"/>
                <a:tab pos="8723313" algn="l"/>
                <a:tab pos="9172575" algn="l"/>
              </a:tabLst>
            </a:pPr>
            <a:r>
              <a:rPr lang="en-GB" smtClean="0">
                <a:solidFill>
                  <a:srgbClr val="CC0000"/>
                </a:solidFill>
                <a:ea typeface="ＭＳ Ｐゴシック" pitchFamily="34" charset="-128"/>
              </a:rPr>
              <a:t>What is network security?</a:t>
            </a:r>
          </a:p>
          <a:p>
            <a:pPr marL="925513" lvl="1" indent="-525463">
              <a:tabLst>
                <a:tab pos="636588" algn="l"/>
                <a:tab pos="1085850" algn="l"/>
                <a:tab pos="1535113" algn="l"/>
                <a:tab pos="1984375" algn="l"/>
                <a:tab pos="2433638" algn="l"/>
                <a:tab pos="2882900" algn="l"/>
                <a:tab pos="3332163" algn="l"/>
                <a:tab pos="3781425" algn="l"/>
                <a:tab pos="4230688" algn="l"/>
                <a:tab pos="4679950" algn="l"/>
                <a:tab pos="5129213" algn="l"/>
                <a:tab pos="5578475" algn="l"/>
                <a:tab pos="6027738" algn="l"/>
                <a:tab pos="6477000" algn="l"/>
                <a:tab pos="6926263" algn="l"/>
                <a:tab pos="7375525" algn="l"/>
                <a:tab pos="7824788" algn="l"/>
                <a:tab pos="8274050" algn="l"/>
                <a:tab pos="8723313" algn="l"/>
                <a:tab pos="9172575" algn="l"/>
              </a:tabLst>
            </a:pPr>
            <a:r>
              <a:rPr lang="en-GB" smtClean="0">
                <a:solidFill>
                  <a:srgbClr val="CC0000"/>
                </a:solidFill>
                <a:ea typeface="ＭＳ Ｐゴシック" pitchFamily="34" charset="-128"/>
              </a:rPr>
              <a:t>Why is network security important?</a:t>
            </a:r>
          </a:p>
          <a:p>
            <a:pPr marL="925513" lvl="1" indent="-525463">
              <a:tabLst>
                <a:tab pos="636588" algn="l"/>
                <a:tab pos="1085850" algn="l"/>
                <a:tab pos="1535113" algn="l"/>
                <a:tab pos="1984375" algn="l"/>
                <a:tab pos="2433638" algn="l"/>
                <a:tab pos="2882900" algn="l"/>
                <a:tab pos="3332163" algn="l"/>
                <a:tab pos="3781425" algn="l"/>
                <a:tab pos="4230688" algn="l"/>
                <a:tab pos="4679950" algn="l"/>
                <a:tab pos="5129213" algn="l"/>
                <a:tab pos="5578475" algn="l"/>
                <a:tab pos="6027738" algn="l"/>
                <a:tab pos="6477000" algn="l"/>
                <a:tab pos="6926263" algn="l"/>
                <a:tab pos="7375525" algn="l"/>
                <a:tab pos="7824788" algn="l"/>
                <a:tab pos="8274050" algn="l"/>
                <a:tab pos="8723313" algn="l"/>
                <a:tab pos="9172575" algn="l"/>
              </a:tabLst>
            </a:pPr>
            <a:r>
              <a:rPr lang="en-GB" smtClean="0">
                <a:solidFill>
                  <a:srgbClr val="CC0000"/>
                </a:solidFill>
                <a:ea typeface="ＭＳ Ｐゴシック" pitchFamily="34" charset="-128"/>
              </a:rPr>
              <a:t>What are the requirements for a secure network?</a:t>
            </a:r>
          </a:p>
          <a:p>
            <a:pPr marL="925513" lvl="1" indent="-525463">
              <a:tabLst>
                <a:tab pos="636588" algn="l"/>
                <a:tab pos="1085850" algn="l"/>
                <a:tab pos="1535113" algn="l"/>
                <a:tab pos="1984375" algn="l"/>
                <a:tab pos="2433638" algn="l"/>
                <a:tab pos="2882900" algn="l"/>
                <a:tab pos="3332163" algn="l"/>
                <a:tab pos="3781425" algn="l"/>
                <a:tab pos="4230688" algn="l"/>
                <a:tab pos="4679950" algn="l"/>
                <a:tab pos="5129213" algn="l"/>
                <a:tab pos="5578475" algn="l"/>
                <a:tab pos="6027738" algn="l"/>
                <a:tab pos="6477000" algn="l"/>
                <a:tab pos="6926263" algn="l"/>
                <a:tab pos="7375525" algn="l"/>
                <a:tab pos="7824788" algn="l"/>
                <a:tab pos="8274050" algn="l"/>
                <a:tab pos="8723313" algn="l"/>
                <a:tab pos="9172575" algn="l"/>
              </a:tabLst>
            </a:pPr>
            <a:r>
              <a:rPr lang="en-GB" smtClean="0">
                <a:solidFill>
                  <a:srgbClr val="CC0000"/>
                </a:solidFill>
                <a:ea typeface="ＭＳ Ｐゴシック" pitchFamily="34" charset="-128"/>
              </a:rPr>
              <a:t>An introduction to Cryptography</a:t>
            </a:r>
          </a:p>
          <a:p>
            <a:pPr marL="525463" indent="-525463">
              <a:tabLst>
                <a:tab pos="636588" algn="l"/>
                <a:tab pos="1085850" algn="l"/>
                <a:tab pos="1535113" algn="l"/>
                <a:tab pos="1984375" algn="l"/>
                <a:tab pos="2433638" algn="l"/>
                <a:tab pos="2882900" algn="l"/>
                <a:tab pos="3332163" algn="l"/>
                <a:tab pos="3781425" algn="l"/>
                <a:tab pos="4230688" algn="l"/>
                <a:tab pos="4679950" algn="l"/>
                <a:tab pos="5129213" algn="l"/>
                <a:tab pos="5578475" algn="l"/>
                <a:tab pos="6027738" algn="l"/>
                <a:tab pos="6477000" algn="l"/>
                <a:tab pos="6926263" algn="l"/>
                <a:tab pos="7375525" algn="l"/>
                <a:tab pos="7824788" algn="l"/>
                <a:tab pos="8274050" algn="l"/>
                <a:tab pos="8723313" algn="l"/>
                <a:tab pos="9172575" algn="l"/>
              </a:tabLst>
            </a:pPr>
            <a:r>
              <a:rPr lang="en-GB" sz="2400" smtClean="0">
                <a:ea typeface="ＭＳ Ｐゴシック" pitchFamily="34" charset="-128"/>
                <a:cs typeface="Times New Roman" pitchFamily="18" charset="0"/>
              </a:rPr>
              <a:t>Symmetric Key Cryptography</a:t>
            </a:r>
          </a:p>
          <a:p>
            <a:pPr marL="525463" indent="-525463">
              <a:tabLst>
                <a:tab pos="636588" algn="l"/>
                <a:tab pos="1085850" algn="l"/>
                <a:tab pos="1535113" algn="l"/>
                <a:tab pos="1984375" algn="l"/>
                <a:tab pos="2433638" algn="l"/>
                <a:tab pos="2882900" algn="l"/>
                <a:tab pos="3332163" algn="l"/>
                <a:tab pos="3781425" algn="l"/>
                <a:tab pos="4230688" algn="l"/>
                <a:tab pos="4679950" algn="l"/>
                <a:tab pos="5129213" algn="l"/>
                <a:tab pos="5578475" algn="l"/>
                <a:tab pos="6027738" algn="l"/>
                <a:tab pos="6477000" algn="l"/>
                <a:tab pos="6926263" algn="l"/>
                <a:tab pos="7375525" algn="l"/>
                <a:tab pos="7824788" algn="l"/>
                <a:tab pos="8274050" algn="l"/>
                <a:tab pos="8723313" algn="l"/>
                <a:tab pos="9172575" algn="l"/>
              </a:tabLst>
            </a:pPr>
            <a:r>
              <a:rPr lang="en-GB" sz="2400" smtClean="0">
                <a:ea typeface="ＭＳ Ｐゴシック" pitchFamily="34" charset="-128"/>
                <a:cs typeface="Times New Roman" pitchFamily="18" charset="0"/>
              </a:rPr>
              <a:t>Public Key Cryptography</a:t>
            </a:r>
          </a:p>
          <a:p>
            <a:pPr marL="525463" indent="-525463">
              <a:tabLst>
                <a:tab pos="636588" algn="l"/>
                <a:tab pos="1085850" algn="l"/>
                <a:tab pos="1535113" algn="l"/>
                <a:tab pos="1984375" algn="l"/>
                <a:tab pos="2433638" algn="l"/>
                <a:tab pos="2882900" algn="l"/>
                <a:tab pos="3332163" algn="l"/>
                <a:tab pos="3781425" algn="l"/>
                <a:tab pos="4230688" algn="l"/>
                <a:tab pos="4679950" algn="l"/>
                <a:tab pos="5129213" algn="l"/>
                <a:tab pos="5578475" algn="l"/>
                <a:tab pos="6027738" algn="l"/>
                <a:tab pos="6477000" algn="l"/>
                <a:tab pos="6926263" algn="l"/>
                <a:tab pos="7375525" algn="l"/>
                <a:tab pos="7824788" algn="l"/>
                <a:tab pos="8274050" algn="l"/>
                <a:tab pos="8723313" algn="l"/>
                <a:tab pos="9172575" algn="l"/>
              </a:tabLst>
            </a:pPr>
            <a:r>
              <a:rPr lang="en-GB" sz="2400" smtClean="0">
                <a:ea typeface="ＭＳ Ｐゴシック" pitchFamily="34" charset="-128"/>
                <a:cs typeface="Times New Roman" pitchFamily="18" charset="0"/>
              </a:rPr>
              <a:t>Authentication</a:t>
            </a:r>
          </a:p>
          <a:p>
            <a:pPr marL="525463" indent="-525463">
              <a:tabLst>
                <a:tab pos="636588" algn="l"/>
                <a:tab pos="1085850" algn="l"/>
                <a:tab pos="1535113" algn="l"/>
                <a:tab pos="1984375" algn="l"/>
                <a:tab pos="2433638" algn="l"/>
                <a:tab pos="2882900" algn="l"/>
                <a:tab pos="3332163" algn="l"/>
                <a:tab pos="3781425" algn="l"/>
                <a:tab pos="4230688" algn="l"/>
                <a:tab pos="4679950" algn="l"/>
                <a:tab pos="5129213" algn="l"/>
                <a:tab pos="5578475" algn="l"/>
                <a:tab pos="6027738" algn="l"/>
                <a:tab pos="6477000" algn="l"/>
                <a:tab pos="6926263" algn="l"/>
                <a:tab pos="7375525" algn="l"/>
                <a:tab pos="7824788" algn="l"/>
                <a:tab pos="8274050" algn="l"/>
                <a:tab pos="8723313" algn="l"/>
                <a:tab pos="9172575" algn="l"/>
              </a:tabLst>
            </a:pPr>
            <a:r>
              <a:rPr lang="en-GB" sz="2400" smtClean="0">
                <a:ea typeface="ＭＳ Ｐゴシック" pitchFamily="34" charset="-128"/>
                <a:cs typeface="Times New Roman" pitchFamily="18" charset="0"/>
              </a:rPr>
              <a:t>Integrity</a:t>
            </a:r>
          </a:p>
          <a:p>
            <a:pPr marL="525463" indent="-525463">
              <a:tabLst>
                <a:tab pos="636588" algn="l"/>
                <a:tab pos="1085850" algn="l"/>
                <a:tab pos="1535113" algn="l"/>
                <a:tab pos="1984375" algn="l"/>
                <a:tab pos="2433638" algn="l"/>
                <a:tab pos="2882900" algn="l"/>
                <a:tab pos="3332163" algn="l"/>
                <a:tab pos="3781425" algn="l"/>
                <a:tab pos="4230688" algn="l"/>
                <a:tab pos="4679950" algn="l"/>
                <a:tab pos="5129213" algn="l"/>
                <a:tab pos="5578475" algn="l"/>
                <a:tab pos="6027738" algn="l"/>
                <a:tab pos="6477000" algn="l"/>
                <a:tab pos="6926263" algn="l"/>
                <a:tab pos="7375525" algn="l"/>
                <a:tab pos="7824788" algn="l"/>
                <a:tab pos="8274050" algn="l"/>
                <a:tab pos="8723313" algn="l"/>
                <a:tab pos="9172575" algn="l"/>
              </a:tabLst>
            </a:pPr>
            <a:r>
              <a:rPr lang="en-GB" sz="2400" smtClean="0">
                <a:ea typeface="ＭＳ Ｐゴシック" pitchFamily="34" charset="-128"/>
                <a:cs typeface="Times New Roman" pitchFamily="18" charset="0"/>
              </a:rPr>
              <a:t>Security in Internet protocol stack</a:t>
            </a:r>
          </a:p>
          <a:p>
            <a:pPr marL="525463" indent="-525463">
              <a:buFont typeface="ZapfDingbats"/>
              <a:buNone/>
              <a:tabLst>
                <a:tab pos="636588" algn="l"/>
                <a:tab pos="1085850" algn="l"/>
                <a:tab pos="1535113" algn="l"/>
                <a:tab pos="1984375" algn="l"/>
                <a:tab pos="2433638" algn="l"/>
                <a:tab pos="2882900" algn="l"/>
                <a:tab pos="3332163" algn="l"/>
                <a:tab pos="3781425" algn="l"/>
                <a:tab pos="4230688" algn="l"/>
                <a:tab pos="4679950" algn="l"/>
                <a:tab pos="5129213" algn="l"/>
                <a:tab pos="5578475" algn="l"/>
                <a:tab pos="6027738" algn="l"/>
                <a:tab pos="6477000" algn="l"/>
                <a:tab pos="6926263" algn="l"/>
                <a:tab pos="7375525" algn="l"/>
                <a:tab pos="7824788" algn="l"/>
                <a:tab pos="8274050" algn="l"/>
                <a:tab pos="8723313" algn="l"/>
                <a:tab pos="9172575" algn="l"/>
              </a:tabLst>
            </a:pPr>
            <a:endParaRPr lang="en-GB" smtClean="0">
              <a:ea typeface="ＭＳ Ｐゴシック" pitchFamily="34" charset="-128"/>
              <a:cs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ctrTitle"/>
          </p:nvPr>
        </p:nvSpPr>
        <p:spPr>
          <a:xfrm>
            <a:off x="2084388" y="2470150"/>
            <a:ext cx="4981575" cy="1470025"/>
          </a:xfrm>
        </p:spPr>
        <p:txBody>
          <a:bodyPr/>
          <a:lstStyle/>
          <a:p>
            <a:pPr eaLnBrk="1" hangingPunct="1"/>
            <a:r>
              <a:rPr lang="en-US" smtClean="0">
                <a:latin typeface="Arial" pitchFamily="34" charset="0"/>
                <a:ea typeface="ＭＳ Ｐゴシック" pitchFamily="34" charset="-128"/>
                <a:cs typeface="Arial" pitchFamily="34" charset="0"/>
              </a:rPr>
              <a:t>Network Security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GB" smtClean="0">
                <a:ea typeface="ＭＳ Ｐゴシック" pitchFamily="34" charset="-128"/>
                <a:cs typeface="Times New Roman" pitchFamily="18" charset="0"/>
              </a:rPr>
              <a:t>Cryptography</a:t>
            </a:r>
            <a:endParaRPr lang="en-US" smtClean="0">
              <a:ea typeface="ＭＳ Ｐゴシック" pitchFamily="34" charset="-128"/>
              <a:cs typeface="Times New Roman" pitchFamily="18" charset="0"/>
            </a:endParaRPr>
          </a:p>
        </p:txBody>
      </p:sp>
      <p:sp>
        <p:nvSpPr>
          <p:cNvPr id="34819" name="Content Placeholder 2"/>
          <p:cNvSpPr>
            <a:spLocks noGrp="1"/>
          </p:cNvSpPr>
          <p:nvPr>
            <p:ph idx="1"/>
          </p:nvPr>
        </p:nvSpPr>
        <p:spPr>
          <a:xfrm>
            <a:off x="542925" y="1692275"/>
            <a:ext cx="8001000" cy="4297363"/>
          </a:xfrm>
        </p:spPr>
        <p:txBody>
          <a:bodyPr/>
          <a:lstStyle/>
          <a:p>
            <a:r>
              <a:rPr lang="en-GB" sz="2400" smtClean="0">
                <a:ea typeface="ＭＳ Ｐゴシック" pitchFamily="34" charset="-128"/>
                <a:cs typeface="Times New Roman" pitchFamily="18" charset="0"/>
              </a:rPr>
              <a:t>From the Greek words: ‘Cryptos’ (= secret) and ‘Grafien’ (= writing)</a:t>
            </a:r>
          </a:p>
          <a:p>
            <a:r>
              <a:rPr lang="en-GB" sz="2400" smtClean="0">
                <a:ea typeface="ＭＳ Ｐゴシック" pitchFamily="34" charset="-128"/>
                <a:cs typeface="Times New Roman" pitchFamily="18" charset="0"/>
              </a:rPr>
              <a:t>From ancient times to around 30 years ago</a:t>
            </a:r>
            <a:r>
              <a:rPr lang="en-US" sz="2400" smtClean="0">
                <a:ea typeface="ＭＳ Ｐゴシック" pitchFamily="34" charset="-128"/>
                <a:cs typeface="Times New Roman" pitchFamily="18" charset="0"/>
              </a:rPr>
              <a:t>: essentially private communications for personal, political and military matters</a:t>
            </a:r>
          </a:p>
          <a:p>
            <a:r>
              <a:rPr lang="en-GB" sz="2400" smtClean="0">
                <a:ea typeface="ＭＳ Ｐゴシック" pitchFamily="34" charset="-128"/>
                <a:cs typeface="Times New Roman" pitchFamily="18" charset="0"/>
              </a:rPr>
              <a:t>Today: study and application of techniques relying on the existence of hard problems</a:t>
            </a:r>
          </a:p>
          <a:p>
            <a:r>
              <a:rPr lang="en-GB" sz="2400" smtClean="0">
                <a:ea typeface="ＭＳ Ｐゴシック" pitchFamily="34" charset="-128"/>
                <a:cs typeface="Times New Roman" pitchFamily="18" charset="0"/>
              </a:rPr>
              <a:t>A lot of historic uses of Cryptography...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314325"/>
            <a:ext cx="9144000" cy="1143000"/>
          </a:xfrm>
        </p:spPr>
        <p:txBody>
          <a:bodyPr/>
          <a:lstStyle/>
          <a:p>
            <a:pPr eaLnBrk="1" hangingPunct="1"/>
            <a:r>
              <a:rPr lang="en-US" smtClean="0">
                <a:ea typeface="ＭＳ Ｐゴシック" pitchFamily="34" charset="-128"/>
              </a:rPr>
              <a:t>Cryptography</a:t>
            </a:r>
          </a:p>
        </p:txBody>
      </p:sp>
      <p:sp>
        <p:nvSpPr>
          <p:cNvPr id="35843" name="Rectangle 3"/>
          <p:cNvSpPr>
            <a:spLocks noGrp="1" noChangeArrowheads="1"/>
          </p:cNvSpPr>
          <p:nvPr>
            <p:ph idx="1"/>
          </p:nvPr>
        </p:nvSpPr>
        <p:spPr>
          <a:xfrm>
            <a:off x="658813" y="2033588"/>
            <a:ext cx="8485187" cy="4519612"/>
          </a:xfrm>
        </p:spPr>
        <p:txBody>
          <a:bodyPr/>
          <a:lstStyle/>
          <a:p>
            <a:pPr eaLnBrk="1" hangingPunct="1">
              <a:buFontTx/>
              <a:buChar char="•"/>
            </a:pPr>
            <a:r>
              <a:rPr lang="en-US" sz="3200" smtClean="0">
                <a:ea typeface="ＭＳ Ｐゴシック" pitchFamily="34" charset="-128"/>
              </a:rPr>
              <a:t>Introduction</a:t>
            </a:r>
          </a:p>
          <a:p>
            <a:pPr eaLnBrk="1" hangingPunct="1">
              <a:buFontTx/>
              <a:buChar char="•"/>
            </a:pPr>
            <a:r>
              <a:rPr lang="en-US" sz="3200" smtClean="0">
                <a:ea typeface="ＭＳ Ｐゴシック" pitchFamily="34" charset="-128"/>
              </a:rPr>
              <a:t>Substitution ciphers</a:t>
            </a:r>
          </a:p>
          <a:p>
            <a:pPr eaLnBrk="1" hangingPunct="1">
              <a:buFontTx/>
              <a:buChar char="•"/>
            </a:pPr>
            <a:r>
              <a:rPr lang="en-US" sz="3200" smtClean="0">
                <a:ea typeface="ＭＳ Ｐゴシック" pitchFamily="34" charset="-128"/>
              </a:rPr>
              <a:t>Transposition ciphers</a:t>
            </a:r>
          </a:p>
          <a:p>
            <a:pPr eaLnBrk="1" hangingPunct="1">
              <a:buFontTx/>
              <a:buChar char="•"/>
            </a:pPr>
            <a:r>
              <a:rPr lang="en-US" sz="3200" smtClean="0">
                <a:ea typeface="ＭＳ Ｐゴシック" pitchFamily="34" charset="-128"/>
              </a:rPr>
              <a:t>One-time pads</a:t>
            </a:r>
          </a:p>
          <a:p>
            <a:pPr eaLnBrk="1" hangingPunct="1">
              <a:buFontTx/>
              <a:buChar char="•"/>
            </a:pPr>
            <a:r>
              <a:rPr lang="en-US" sz="3200" smtClean="0">
                <a:ea typeface="ＭＳ Ｐゴシック" pitchFamily="34" charset="-128"/>
              </a:rPr>
              <a:t>Fundamental cryptographic principles</a:t>
            </a:r>
          </a:p>
          <a:p>
            <a:pPr eaLnBrk="1" hangingPunct="1">
              <a:buFontTx/>
              <a:buChar char="•"/>
            </a:pPr>
            <a:endParaRPr lang="en-US" sz="3200" smtClean="0">
              <a:ea typeface="ＭＳ Ｐゴシック" pitchFamily="34" charset="-12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04800" y="457200"/>
            <a:ext cx="8458200" cy="639763"/>
          </a:xfrm>
        </p:spPr>
        <p:txBody>
          <a:bodyPr/>
          <a:lstStyle/>
          <a:p>
            <a:r>
              <a:rPr lang="en-US" smtClean="0">
                <a:ea typeface="ＭＳ Ｐゴシック" pitchFamily="34" charset="-128"/>
              </a:rPr>
              <a:t>Cryptographic Algorithms</a:t>
            </a:r>
          </a:p>
        </p:txBody>
      </p:sp>
      <p:sp>
        <p:nvSpPr>
          <p:cNvPr id="36867" name="Content Placeholder 2"/>
          <p:cNvSpPr>
            <a:spLocks noGrp="1"/>
          </p:cNvSpPr>
          <p:nvPr>
            <p:ph sz="quarter" idx="1"/>
          </p:nvPr>
        </p:nvSpPr>
        <p:spPr>
          <a:xfrm>
            <a:off x="457200" y="1219200"/>
            <a:ext cx="8305800" cy="4876800"/>
          </a:xfrm>
        </p:spPr>
        <p:txBody>
          <a:bodyPr/>
          <a:lstStyle/>
          <a:p>
            <a:pPr algn="just"/>
            <a:r>
              <a:rPr lang="en-US" sz="2000" smtClean="0">
                <a:solidFill>
                  <a:srgbClr val="C00000"/>
                </a:solidFill>
                <a:ea typeface="ＭＳ Ｐゴシック" pitchFamily="34" charset="-128"/>
              </a:rPr>
              <a:t>Symmetric encryption:  </a:t>
            </a:r>
            <a:r>
              <a:rPr lang="en-US" sz="2000" smtClean="0">
                <a:ea typeface="ＭＳ Ｐゴシック" pitchFamily="34" charset="-128"/>
              </a:rPr>
              <a:t>Used to conceal the contents of blocks or streams of data of any size, including messages, files, encryption keys and passwords.</a:t>
            </a:r>
          </a:p>
          <a:p>
            <a:pPr algn="just"/>
            <a:endParaRPr lang="en-US" sz="2000" smtClean="0">
              <a:ea typeface="ＭＳ Ｐゴシック" pitchFamily="34" charset="-128"/>
            </a:endParaRPr>
          </a:p>
          <a:p>
            <a:pPr algn="just"/>
            <a:r>
              <a:rPr lang="en-US" sz="2000" smtClean="0">
                <a:solidFill>
                  <a:srgbClr val="C00000"/>
                </a:solidFill>
                <a:ea typeface="ＭＳ Ｐゴシック" pitchFamily="34" charset="-128"/>
              </a:rPr>
              <a:t>Asymmetric encryption: </a:t>
            </a:r>
            <a:r>
              <a:rPr lang="en-US" sz="2000" smtClean="0">
                <a:ea typeface="ＭＳ Ｐゴシック" pitchFamily="34" charset="-128"/>
              </a:rPr>
              <a:t>Used to conceal small blocks of data, such as encryption keys and hash function values, which are used in digital signatures.</a:t>
            </a:r>
          </a:p>
          <a:p>
            <a:pPr algn="just"/>
            <a:endParaRPr lang="en-US" sz="2000" smtClean="0">
              <a:ea typeface="ＭＳ Ｐゴシック" pitchFamily="34" charset="-128"/>
            </a:endParaRPr>
          </a:p>
          <a:p>
            <a:pPr algn="just"/>
            <a:r>
              <a:rPr lang="en-US" sz="2000" smtClean="0">
                <a:solidFill>
                  <a:srgbClr val="C00000"/>
                </a:solidFill>
                <a:ea typeface="ＭＳ Ｐゴシック" pitchFamily="34" charset="-128"/>
              </a:rPr>
              <a:t>Data integrity algorithms: </a:t>
            </a:r>
            <a:r>
              <a:rPr lang="en-US" sz="2000" smtClean="0">
                <a:ea typeface="ＭＳ Ｐゴシック" pitchFamily="34" charset="-128"/>
              </a:rPr>
              <a:t>Used to protect blocks of data, such as messages, from alteration.</a:t>
            </a:r>
          </a:p>
          <a:p>
            <a:pPr algn="just"/>
            <a:endParaRPr lang="en-US" sz="2000" smtClean="0">
              <a:ea typeface="ＭＳ Ｐゴシック" pitchFamily="34" charset="-128"/>
            </a:endParaRPr>
          </a:p>
          <a:p>
            <a:pPr algn="just"/>
            <a:r>
              <a:rPr lang="en-US" sz="2000" smtClean="0">
                <a:solidFill>
                  <a:srgbClr val="C00000"/>
                </a:solidFill>
                <a:ea typeface="ＭＳ Ｐゴシック" pitchFamily="34" charset="-128"/>
              </a:rPr>
              <a:t>Authentication protocols: </a:t>
            </a:r>
            <a:r>
              <a:rPr lang="en-US" sz="2000" smtClean="0">
                <a:ea typeface="ＭＳ Ｐゴシック" pitchFamily="34" charset="-128"/>
              </a:rPr>
              <a:t>These are schemes based on the use of cryptographic algorithms designed to authenticate the identity of entities.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381000" y="457200"/>
            <a:ext cx="8458200" cy="639763"/>
          </a:xfrm>
        </p:spPr>
        <p:txBody>
          <a:bodyPr/>
          <a:lstStyle/>
          <a:p>
            <a:r>
              <a:rPr lang="en-US" smtClean="0">
                <a:ea typeface="ＭＳ Ｐゴシック" pitchFamily="34" charset="-128"/>
              </a:rPr>
              <a:t>Terminology</a:t>
            </a:r>
          </a:p>
        </p:txBody>
      </p:sp>
      <p:sp>
        <p:nvSpPr>
          <p:cNvPr id="37891" name="Rectangle 3"/>
          <p:cNvSpPr>
            <a:spLocks noChangeArrowheads="1"/>
          </p:cNvSpPr>
          <p:nvPr/>
        </p:nvSpPr>
        <p:spPr bwMode="auto">
          <a:xfrm>
            <a:off x="590550" y="1181100"/>
            <a:ext cx="8229600" cy="547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500"/>
              </a:lnSpc>
            </a:pPr>
            <a:r>
              <a:rPr lang="en-US" dirty="0">
                <a:solidFill>
                  <a:srgbClr val="0000FF"/>
                </a:solidFill>
                <a:latin typeface="CMSS10"/>
              </a:rPr>
              <a:t>Plaintext </a:t>
            </a:r>
            <a:r>
              <a:rPr lang="en-US" dirty="0">
                <a:solidFill>
                  <a:srgbClr val="3333B3"/>
                </a:solidFill>
                <a:latin typeface="CMSS10"/>
              </a:rPr>
              <a:t>	</a:t>
            </a:r>
            <a:r>
              <a:rPr lang="en-US" dirty="0">
                <a:solidFill>
                  <a:srgbClr val="000000"/>
                </a:solidFill>
                <a:latin typeface="CMSS10"/>
              </a:rPr>
              <a:t>original message</a:t>
            </a:r>
          </a:p>
          <a:p>
            <a:pPr>
              <a:lnSpc>
                <a:spcPts val="3500"/>
              </a:lnSpc>
            </a:pPr>
            <a:r>
              <a:rPr lang="en-US" dirty="0" err="1">
                <a:solidFill>
                  <a:srgbClr val="0000FF"/>
                </a:solidFill>
                <a:latin typeface="CMSS10"/>
              </a:rPr>
              <a:t>Ciphertext</a:t>
            </a:r>
            <a:r>
              <a:rPr lang="en-US" dirty="0">
                <a:solidFill>
                  <a:srgbClr val="0000FF"/>
                </a:solidFill>
                <a:latin typeface="CMSS10"/>
              </a:rPr>
              <a:t> </a:t>
            </a:r>
            <a:r>
              <a:rPr lang="en-US" dirty="0">
                <a:solidFill>
                  <a:srgbClr val="3333B3"/>
                </a:solidFill>
                <a:latin typeface="CMSS10"/>
              </a:rPr>
              <a:t>	</a:t>
            </a:r>
            <a:r>
              <a:rPr lang="en-US" dirty="0">
                <a:solidFill>
                  <a:srgbClr val="000000"/>
                </a:solidFill>
                <a:latin typeface="CMSS10"/>
              </a:rPr>
              <a:t>encrypted or coded message</a:t>
            </a:r>
          </a:p>
          <a:p>
            <a:pPr>
              <a:lnSpc>
                <a:spcPts val="3500"/>
              </a:lnSpc>
            </a:pPr>
            <a:r>
              <a:rPr lang="en-US" dirty="0">
                <a:solidFill>
                  <a:srgbClr val="0000FF"/>
                </a:solidFill>
                <a:latin typeface="CMSS10"/>
              </a:rPr>
              <a:t>Encryption </a:t>
            </a:r>
            <a:r>
              <a:rPr lang="en-US" dirty="0">
                <a:solidFill>
                  <a:srgbClr val="3333B3"/>
                </a:solidFill>
                <a:latin typeface="CMSS10"/>
              </a:rPr>
              <a:t>	</a:t>
            </a:r>
            <a:r>
              <a:rPr lang="en-US" dirty="0">
                <a:solidFill>
                  <a:srgbClr val="000000"/>
                </a:solidFill>
                <a:latin typeface="CMSS10"/>
              </a:rPr>
              <a:t>convert from plaintext to </a:t>
            </a:r>
            <a:r>
              <a:rPr lang="en-US" dirty="0" err="1">
                <a:solidFill>
                  <a:srgbClr val="000000"/>
                </a:solidFill>
                <a:latin typeface="CMSS10"/>
              </a:rPr>
              <a:t>ciphertext</a:t>
            </a:r>
            <a:r>
              <a:rPr lang="en-US" dirty="0">
                <a:solidFill>
                  <a:srgbClr val="000000"/>
                </a:solidFill>
                <a:latin typeface="CMSS10"/>
              </a:rPr>
              <a:t> (enciphering)</a:t>
            </a:r>
          </a:p>
          <a:p>
            <a:pPr>
              <a:lnSpc>
                <a:spcPts val="3500"/>
              </a:lnSpc>
            </a:pPr>
            <a:r>
              <a:rPr lang="en-US" dirty="0">
                <a:solidFill>
                  <a:srgbClr val="0000FF"/>
                </a:solidFill>
                <a:latin typeface="CMSS10"/>
              </a:rPr>
              <a:t>Decryption </a:t>
            </a:r>
            <a:r>
              <a:rPr lang="en-US" dirty="0">
                <a:solidFill>
                  <a:srgbClr val="3333B3"/>
                </a:solidFill>
                <a:latin typeface="CMSS10"/>
              </a:rPr>
              <a:t>	</a:t>
            </a:r>
            <a:r>
              <a:rPr lang="en-US" dirty="0">
                <a:solidFill>
                  <a:srgbClr val="000000"/>
                </a:solidFill>
                <a:latin typeface="CMSS10"/>
              </a:rPr>
              <a:t>restore the plaintext from </a:t>
            </a:r>
            <a:r>
              <a:rPr lang="en-US" dirty="0" err="1">
                <a:solidFill>
                  <a:srgbClr val="000000"/>
                </a:solidFill>
                <a:latin typeface="CMSS10"/>
              </a:rPr>
              <a:t>ciphertext</a:t>
            </a:r>
            <a:r>
              <a:rPr lang="en-US" dirty="0">
                <a:solidFill>
                  <a:srgbClr val="000000"/>
                </a:solidFill>
                <a:latin typeface="CMSS10"/>
              </a:rPr>
              <a:t> (deciphering)</a:t>
            </a:r>
          </a:p>
          <a:p>
            <a:pPr>
              <a:lnSpc>
                <a:spcPts val="3500"/>
              </a:lnSpc>
            </a:pPr>
            <a:r>
              <a:rPr lang="en-US" dirty="0">
                <a:solidFill>
                  <a:srgbClr val="0000FF"/>
                </a:solidFill>
                <a:latin typeface="CMSS10"/>
              </a:rPr>
              <a:t>Key </a:t>
            </a:r>
            <a:r>
              <a:rPr lang="en-US" dirty="0">
                <a:solidFill>
                  <a:srgbClr val="3333B3"/>
                </a:solidFill>
                <a:latin typeface="CMSS10"/>
              </a:rPr>
              <a:t>		</a:t>
            </a:r>
            <a:r>
              <a:rPr lang="en-US" dirty="0">
                <a:solidFill>
                  <a:srgbClr val="000000"/>
                </a:solidFill>
                <a:latin typeface="CMSS10"/>
              </a:rPr>
              <a:t>information used in cipher known only to 			sender/receiver</a:t>
            </a:r>
          </a:p>
          <a:p>
            <a:pPr>
              <a:lnSpc>
                <a:spcPts val="3500"/>
              </a:lnSpc>
            </a:pPr>
            <a:r>
              <a:rPr lang="pt-BR" dirty="0">
                <a:solidFill>
                  <a:srgbClr val="0000FF"/>
                </a:solidFill>
                <a:latin typeface="CMSS10"/>
              </a:rPr>
              <a:t>Cipher </a:t>
            </a:r>
            <a:r>
              <a:rPr lang="pt-BR" dirty="0">
                <a:solidFill>
                  <a:srgbClr val="3333B3"/>
                </a:solidFill>
                <a:latin typeface="CMSS10"/>
              </a:rPr>
              <a:t>		</a:t>
            </a:r>
            <a:r>
              <a:rPr lang="pt-BR" dirty="0">
                <a:solidFill>
                  <a:srgbClr val="FF0000"/>
                </a:solidFill>
                <a:latin typeface="CMSS10"/>
              </a:rPr>
              <a:t>a particular algorithm</a:t>
            </a:r>
            <a:r>
              <a:rPr lang="pt-BR" dirty="0">
                <a:solidFill>
                  <a:srgbClr val="000000"/>
                </a:solidFill>
                <a:latin typeface="CMSS10"/>
              </a:rPr>
              <a:t> (cryptographic system)</a:t>
            </a:r>
          </a:p>
          <a:p>
            <a:pPr>
              <a:lnSpc>
                <a:spcPts val="3500"/>
              </a:lnSpc>
            </a:pPr>
            <a:r>
              <a:rPr lang="en-US" dirty="0">
                <a:solidFill>
                  <a:srgbClr val="0000FF"/>
                </a:solidFill>
                <a:latin typeface="CMSS10"/>
              </a:rPr>
              <a:t>Cryptography </a:t>
            </a:r>
            <a:r>
              <a:rPr lang="en-US" dirty="0">
                <a:solidFill>
                  <a:srgbClr val="3333B3"/>
                </a:solidFill>
                <a:latin typeface="CMSS10"/>
              </a:rPr>
              <a:t>	</a:t>
            </a:r>
            <a:r>
              <a:rPr lang="en-US" dirty="0">
                <a:solidFill>
                  <a:srgbClr val="000000"/>
                </a:solidFill>
                <a:latin typeface="CMSS10"/>
              </a:rPr>
              <a:t>study of algorithms used for encryption</a:t>
            </a:r>
          </a:p>
          <a:p>
            <a:pPr>
              <a:lnSpc>
                <a:spcPts val="3500"/>
              </a:lnSpc>
            </a:pPr>
            <a:r>
              <a:rPr lang="en-US" dirty="0">
                <a:solidFill>
                  <a:srgbClr val="0000FF"/>
                </a:solidFill>
                <a:latin typeface="CMSS10"/>
              </a:rPr>
              <a:t>Cryptanalysis</a:t>
            </a:r>
            <a:r>
              <a:rPr lang="en-US" dirty="0">
                <a:solidFill>
                  <a:srgbClr val="3333B3"/>
                </a:solidFill>
                <a:latin typeface="CMSS10"/>
              </a:rPr>
              <a:t> 	</a:t>
            </a:r>
            <a:r>
              <a:rPr lang="en-US" dirty="0">
                <a:solidFill>
                  <a:srgbClr val="000000"/>
                </a:solidFill>
                <a:latin typeface="CMSS10"/>
              </a:rPr>
              <a:t>study of techniques for decryption without</a:t>
            </a:r>
          </a:p>
          <a:p>
            <a:pPr>
              <a:lnSpc>
                <a:spcPts val="3500"/>
              </a:lnSpc>
            </a:pPr>
            <a:r>
              <a:rPr lang="en-US" dirty="0">
                <a:solidFill>
                  <a:srgbClr val="000000"/>
                </a:solidFill>
                <a:latin typeface="CMSS10"/>
              </a:rPr>
              <a:t>		knowledge of plaintext</a:t>
            </a:r>
          </a:p>
          <a:p>
            <a:pPr>
              <a:lnSpc>
                <a:spcPts val="3500"/>
              </a:lnSpc>
            </a:pPr>
            <a:r>
              <a:rPr lang="en-US" dirty="0">
                <a:solidFill>
                  <a:srgbClr val="0000FF"/>
                </a:solidFill>
                <a:latin typeface="CMSS10"/>
              </a:rPr>
              <a:t>Cryptology </a:t>
            </a:r>
            <a:r>
              <a:rPr lang="en-US" dirty="0">
                <a:solidFill>
                  <a:srgbClr val="3333B3"/>
                </a:solidFill>
                <a:latin typeface="CMSS10"/>
              </a:rPr>
              <a:t>	</a:t>
            </a:r>
            <a:r>
              <a:rPr lang="en-US" dirty="0">
                <a:solidFill>
                  <a:srgbClr val="000000"/>
                </a:solidFill>
                <a:latin typeface="CMSS10"/>
              </a:rPr>
              <a:t>areas of cryptography and </a:t>
            </a:r>
            <a:r>
              <a:rPr lang="en-US" dirty="0" smtClean="0">
                <a:solidFill>
                  <a:srgbClr val="000000"/>
                </a:solidFill>
                <a:latin typeface="CMSS10"/>
              </a:rPr>
              <a:t>cryptanalysis</a:t>
            </a:r>
          </a:p>
          <a:p>
            <a:pPr>
              <a:lnSpc>
                <a:spcPts val="3500"/>
              </a:lnSpc>
            </a:pPr>
            <a:r>
              <a:rPr lang="en-US" dirty="0" smtClean="0">
                <a:solidFill>
                  <a:srgbClr val="FF0000"/>
                </a:solidFill>
                <a:latin typeface="CMSS10"/>
              </a:rPr>
              <a:t>Steganography:</a:t>
            </a:r>
            <a:r>
              <a:rPr lang="en-US" dirty="0" smtClean="0">
                <a:solidFill>
                  <a:srgbClr val="000000"/>
                </a:solidFill>
                <a:latin typeface="CMSS10"/>
              </a:rPr>
              <a:t>  Hiding data  in image or documents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381000" y="288925"/>
            <a:ext cx="8458200" cy="639763"/>
          </a:xfrm>
        </p:spPr>
        <p:txBody>
          <a:bodyPr/>
          <a:lstStyle/>
          <a:p>
            <a:r>
              <a:rPr lang="en-US" smtClean="0">
                <a:solidFill>
                  <a:schemeClr val="tx1"/>
                </a:solidFill>
                <a:ea typeface="ＭＳ Ｐゴシック" pitchFamily="34" charset="-128"/>
              </a:rPr>
              <a:t>Characterizing Cryptographic Systems</a:t>
            </a:r>
          </a:p>
        </p:txBody>
      </p:sp>
      <p:sp>
        <p:nvSpPr>
          <p:cNvPr id="38915" name="Rectangle 3"/>
          <p:cNvSpPr>
            <a:spLocks noChangeArrowheads="1"/>
          </p:cNvSpPr>
          <p:nvPr/>
        </p:nvSpPr>
        <p:spPr bwMode="auto">
          <a:xfrm>
            <a:off x="381000" y="890588"/>
            <a:ext cx="8610600"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ts val="3500"/>
              </a:lnSpc>
            </a:pPr>
            <a:r>
              <a:rPr lang="en-US">
                <a:solidFill>
                  <a:srgbClr val="FF0000"/>
                </a:solidFill>
                <a:latin typeface="CMSS12"/>
              </a:rPr>
              <a:t>Operations used for encryption:</a:t>
            </a:r>
          </a:p>
          <a:p>
            <a:pPr algn="just">
              <a:lnSpc>
                <a:spcPts val="3500"/>
              </a:lnSpc>
            </a:pPr>
            <a:r>
              <a:rPr lang="en-US">
                <a:solidFill>
                  <a:srgbClr val="0000FF"/>
                </a:solidFill>
                <a:latin typeface="CMSS10"/>
              </a:rPr>
              <a:t>Substitution </a:t>
            </a:r>
            <a:r>
              <a:rPr lang="en-US">
                <a:solidFill>
                  <a:srgbClr val="3333B3"/>
                </a:solidFill>
                <a:latin typeface="CMSS10"/>
              </a:rPr>
              <a:t>		</a:t>
            </a:r>
            <a:r>
              <a:rPr lang="en-US">
                <a:solidFill>
                  <a:srgbClr val="000000"/>
                </a:solidFill>
                <a:latin typeface="CMSS10"/>
              </a:rPr>
              <a:t>replace one element in plaintext with another</a:t>
            </a:r>
          </a:p>
          <a:p>
            <a:pPr algn="just"/>
            <a:r>
              <a:rPr lang="en-US">
                <a:solidFill>
                  <a:srgbClr val="0000FF"/>
                </a:solidFill>
                <a:latin typeface="CMSS10"/>
              </a:rPr>
              <a:t>Transposition </a:t>
            </a:r>
            <a:r>
              <a:rPr lang="en-US">
                <a:solidFill>
                  <a:srgbClr val="3333B3"/>
                </a:solidFill>
                <a:latin typeface="CMSS10"/>
              </a:rPr>
              <a:t>		</a:t>
            </a:r>
            <a:r>
              <a:rPr lang="en-US">
                <a:solidFill>
                  <a:srgbClr val="000000"/>
                </a:solidFill>
                <a:latin typeface="CMSS10"/>
              </a:rPr>
              <a:t>re-arrange elements</a:t>
            </a:r>
          </a:p>
          <a:p>
            <a:pPr algn="just">
              <a:lnSpc>
                <a:spcPts val="3200"/>
              </a:lnSpc>
            </a:pPr>
            <a:r>
              <a:rPr lang="en-US">
                <a:solidFill>
                  <a:srgbClr val="0000FF"/>
                </a:solidFill>
                <a:latin typeface="CMSS10"/>
              </a:rPr>
              <a:t>Product systems </a:t>
            </a:r>
            <a:r>
              <a:rPr lang="en-US">
                <a:solidFill>
                  <a:srgbClr val="3333B3"/>
                </a:solidFill>
                <a:latin typeface="CMSS10"/>
              </a:rPr>
              <a:t>	</a:t>
            </a:r>
            <a:r>
              <a:rPr lang="en-US">
                <a:solidFill>
                  <a:srgbClr val="000000"/>
                </a:solidFill>
                <a:latin typeface="CMSS10"/>
              </a:rPr>
              <a:t>multiple stages of substitutions and transpositions</a:t>
            </a:r>
          </a:p>
          <a:p>
            <a:pPr algn="just">
              <a:lnSpc>
                <a:spcPts val="3200"/>
              </a:lnSpc>
            </a:pPr>
            <a:endParaRPr lang="en-US">
              <a:solidFill>
                <a:srgbClr val="FF0000"/>
              </a:solidFill>
              <a:latin typeface="CMSS12"/>
            </a:endParaRPr>
          </a:p>
          <a:p>
            <a:pPr algn="just">
              <a:lnSpc>
                <a:spcPts val="3200"/>
              </a:lnSpc>
            </a:pPr>
            <a:r>
              <a:rPr lang="en-US">
                <a:solidFill>
                  <a:srgbClr val="FF0000"/>
                </a:solidFill>
                <a:latin typeface="CMSS12"/>
              </a:rPr>
              <a:t>Number of keys used:</a:t>
            </a:r>
          </a:p>
          <a:p>
            <a:pPr algn="just"/>
            <a:r>
              <a:rPr lang="en-US">
                <a:solidFill>
                  <a:srgbClr val="0000FF"/>
                </a:solidFill>
                <a:latin typeface="CMSS10"/>
              </a:rPr>
              <a:t>Symmetric </a:t>
            </a:r>
            <a:r>
              <a:rPr lang="en-US">
                <a:solidFill>
                  <a:srgbClr val="3333B3"/>
                </a:solidFill>
                <a:latin typeface="CMSS10"/>
              </a:rPr>
              <a:t>	</a:t>
            </a:r>
            <a:r>
              <a:rPr lang="en-US">
                <a:solidFill>
                  <a:srgbClr val="000000"/>
                </a:solidFill>
                <a:latin typeface="CMSS10"/>
              </a:rPr>
              <a:t>sender/receiver use same key (single-key, secret-key, 			shared-key, conventional)</a:t>
            </a:r>
          </a:p>
          <a:p>
            <a:pPr algn="just"/>
            <a:r>
              <a:rPr lang="en-US">
                <a:solidFill>
                  <a:srgbClr val="0000FF"/>
                </a:solidFill>
                <a:latin typeface="CMSS10"/>
              </a:rPr>
              <a:t>Public-key</a:t>
            </a:r>
            <a:r>
              <a:rPr lang="en-US">
                <a:solidFill>
                  <a:srgbClr val="3333B3"/>
                </a:solidFill>
                <a:latin typeface="CMSS10"/>
              </a:rPr>
              <a:t> 	</a:t>
            </a:r>
            <a:r>
              <a:rPr lang="en-US">
                <a:solidFill>
                  <a:srgbClr val="000000"/>
                </a:solidFill>
                <a:latin typeface="CMSS10"/>
              </a:rPr>
              <a:t>sender/receiver use dierent keys (asymmetric)</a:t>
            </a:r>
          </a:p>
          <a:p>
            <a:pPr algn="just">
              <a:lnSpc>
                <a:spcPts val="3200"/>
              </a:lnSpc>
            </a:pPr>
            <a:endParaRPr lang="en-US">
              <a:solidFill>
                <a:srgbClr val="000000"/>
              </a:solidFill>
              <a:latin typeface="CMSS10"/>
            </a:endParaRPr>
          </a:p>
          <a:p>
            <a:pPr algn="just">
              <a:lnSpc>
                <a:spcPts val="3200"/>
              </a:lnSpc>
            </a:pPr>
            <a:r>
              <a:rPr lang="en-US">
                <a:solidFill>
                  <a:srgbClr val="FF0000"/>
                </a:solidFill>
                <a:latin typeface="CMSS12"/>
              </a:rPr>
              <a:t>Processing of plaintext:</a:t>
            </a:r>
          </a:p>
          <a:p>
            <a:pPr algn="just">
              <a:lnSpc>
                <a:spcPts val="3200"/>
              </a:lnSpc>
            </a:pPr>
            <a:r>
              <a:rPr lang="en-US">
                <a:solidFill>
                  <a:srgbClr val="0000FF"/>
                </a:solidFill>
                <a:latin typeface="CMSS10"/>
              </a:rPr>
              <a:t>Block cipher </a:t>
            </a:r>
            <a:r>
              <a:rPr lang="en-US">
                <a:solidFill>
                  <a:srgbClr val="3333B3"/>
                </a:solidFill>
                <a:latin typeface="CMSS10"/>
              </a:rPr>
              <a:t>	</a:t>
            </a:r>
            <a:r>
              <a:rPr lang="en-US">
                <a:solidFill>
                  <a:srgbClr val="000000"/>
                </a:solidFill>
                <a:latin typeface="CMSS10"/>
              </a:rPr>
              <a:t>process one block of elements at a time</a:t>
            </a:r>
          </a:p>
          <a:p>
            <a:pPr algn="just">
              <a:lnSpc>
                <a:spcPts val="3200"/>
              </a:lnSpc>
            </a:pPr>
            <a:r>
              <a:rPr lang="en-US">
                <a:solidFill>
                  <a:srgbClr val="0000FF"/>
                </a:solidFill>
                <a:latin typeface="CMSS10"/>
              </a:rPr>
              <a:t>Stream cipher </a:t>
            </a:r>
            <a:r>
              <a:rPr lang="en-US">
                <a:solidFill>
                  <a:srgbClr val="3333B3"/>
                </a:solidFill>
                <a:latin typeface="CMSS10"/>
              </a:rPr>
              <a:t>	</a:t>
            </a:r>
            <a:r>
              <a:rPr lang="en-US">
                <a:solidFill>
                  <a:srgbClr val="000000"/>
                </a:solidFill>
                <a:latin typeface="CMSS10"/>
              </a:rPr>
              <a:t>process input elements continuously</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ea typeface="ＭＳ Ｐゴシック" pitchFamily="34" charset="-128"/>
              </a:rPr>
              <a:t>Encryption Model</a:t>
            </a:r>
          </a:p>
        </p:txBody>
      </p:sp>
      <p:sp>
        <p:nvSpPr>
          <p:cNvPr id="39939"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ea typeface="ＭＳ Ｐゴシック" pitchFamily="34" charset="-128"/>
              </a:rPr>
              <a:t>The encryption model (for a </a:t>
            </a:r>
            <a:r>
              <a:rPr lang="en-US" smtClean="0">
                <a:solidFill>
                  <a:srgbClr val="C00000"/>
                </a:solidFill>
                <a:ea typeface="ＭＳ Ｐゴシック" pitchFamily="34" charset="-128"/>
              </a:rPr>
              <a:t>symmetric-key cipher</a:t>
            </a:r>
            <a:r>
              <a:rPr lang="en-US" smtClean="0">
                <a:ea typeface="ＭＳ Ｐゴシック" pitchFamily="34" charset="-128"/>
              </a:rPr>
              <a:t>).</a:t>
            </a:r>
          </a:p>
        </p:txBody>
      </p:sp>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88" y="1438275"/>
            <a:ext cx="8477250" cy="383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381000" y="273050"/>
            <a:ext cx="8458200" cy="709613"/>
          </a:xfrm>
        </p:spPr>
        <p:txBody>
          <a:bodyPr/>
          <a:lstStyle/>
          <a:p>
            <a:r>
              <a:rPr lang="en-US" sz="3100" smtClean="0">
                <a:ea typeface="ＭＳ Ｐゴシック" pitchFamily="34" charset="-128"/>
              </a:rPr>
              <a:t>Cryptanalysis</a:t>
            </a:r>
          </a:p>
        </p:txBody>
      </p:sp>
      <p:pic>
        <p:nvPicPr>
          <p:cNvPr id="40963"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19400"/>
            <a:ext cx="7989888"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Rectangle 10"/>
          <p:cNvSpPr>
            <a:spLocks noChangeArrowheads="1"/>
          </p:cNvSpPr>
          <p:nvPr/>
        </p:nvSpPr>
        <p:spPr bwMode="auto">
          <a:xfrm>
            <a:off x="655638" y="1189038"/>
            <a:ext cx="8001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a:r>
              <a:rPr lang="en-US"/>
              <a:t>As cryptography is the science and art of creating secret codes, </a:t>
            </a:r>
            <a:r>
              <a:rPr lang="en-US">
                <a:solidFill>
                  <a:srgbClr val="FF0000"/>
                </a:solidFill>
              </a:rPr>
              <a:t>cryptanalysis </a:t>
            </a:r>
            <a:r>
              <a:rPr lang="en-US"/>
              <a:t>is the science and art of breaking those codes. </a:t>
            </a:r>
          </a:p>
        </p:txBody>
      </p:sp>
      <p:sp>
        <p:nvSpPr>
          <p:cNvPr id="40965" name="Rectangle 5"/>
          <p:cNvSpPr>
            <a:spLocks noChangeArrowheads="1"/>
          </p:cNvSpPr>
          <p:nvPr/>
        </p:nvSpPr>
        <p:spPr bwMode="auto">
          <a:xfrm>
            <a:off x="3352800" y="5638800"/>
            <a:ext cx="2606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Cryptanalysis attacks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304800"/>
            <a:ext cx="8458200" cy="639763"/>
          </a:xfrm>
        </p:spPr>
        <p:txBody>
          <a:bodyPr>
            <a:normAutofit fontScale="90000"/>
          </a:bodyPr>
          <a:lstStyle/>
          <a:p>
            <a:pPr>
              <a:defRPr/>
            </a:pPr>
            <a:r>
              <a:rPr dirty="0" smtClean="0"/>
              <a:t/>
            </a:r>
            <a:br>
              <a:rPr dirty="0" smtClean="0"/>
            </a:br>
            <a:r>
              <a:rPr sz="3100" dirty="0" smtClean="0"/>
              <a:t>Cryptanalysis (Cont.)</a:t>
            </a:r>
          </a:p>
        </p:txBody>
      </p:sp>
      <p:sp>
        <p:nvSpPr>
          <p:cNvPr id="41987" name="Rectangle 7"/>
          <p:cNvSpPr>
            <a:spLocks noChangeArrowheads="1"/>
          </p:cNvSpPr>
          <p:nvPr/>
        </p:nvSpPr>
        <p:spPr bwMode="auto">
          <a:xfrm>
            <a:off x="3125788" y="1447800"/>
            <a:ext cx="2732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chemeClr val="folHlink"/>
                </a:solidFill>
              </a:rPr>
              <a:t> </a:t>
            </a:r>
            <a:r>
              <a:rPr lang="en-US">
                <a:solidFill>
                  <a:srgbClr val="0000FF"/>
                </a:solidFill>
              </a:rPr>
              <a:t>Ciphertext-only attack</a:t>
            </a:r>
          </a:p>
        </p:txBody>
      </p:sp>
      <p:pic>
        <p:nvPicPr>
          <p:cNvPr id="419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113" y="2057400"/>
            <a:ext cx="6675437" cy="276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89" name="Rectangle 1"/>
          <p:cNvSpPr>
            <a:spLocks noChangeArrowheads="1"/>
          </p:cNvSpPr>
          <p:nvPr/>
        </p:nvSpPr>
        <p:spPr bwMode="auto">
          <a:xfrm>
            <a:off x="839788" y="5105400"/>
            <a:ext cx="75422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solidFill>
                  <a:srgbClr val="FF0000"/>
                </a:solidFill>
              </a:rPr>
              <a:t>We have: </a:t>
            </a:r>
            <a:r>
              <a:rPr lang="en-US"/>
              <a:t>the ciphertext of several messages that have been encrypted with the same key, K.</a:t>
            </a:r>
          </a:p>
          <a:p>
            <a:r>
              <a:rPr lang="en-US" b="1">
                <a:solidFill>
                  <a:srgbClr val="FF0000"/>
                </a:solidFill>
              </a:rPr>
              <a:t>We recover:</a:t>
            </a:r>
            <a:r>
              <a:rPr lang="en-US"/>
              <a:t> the plaintexts, or K.</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304800"/>
            <a:ext cx="8458200" cy="639763"/>
          </a:xfrm>
        </p:spPr>
        <p:txBody>
          <a:bodyPr>
            <a:normAutofit fontScale="90000"/>
          </a:bodyPr>
          <a:lstStyle/>
          <a:p>
            <a:pPr>
              <a:defRPr/>
            </a:pPr>
            <a:r>
              <a:rPr dirty="0" smtClean="0"/>
              <a:t/>
            </a:r>
            <a:br>
              <a:rPr dirty="0" smtClean="0"/>
            </a:br>
            <a:r>
              <a:rPr sz="3100" dirty="0" smtClean="0"/>
              <a:t>Cryptanalysis (Cont.)</a:t>
            </a:r>
          </a:p>
        </p:txBody>
      </p:sp>
      <p:sp>
        <p:nvSpPr>
          <p:cNvPr id="9" name="Rectangle 14"/>
          <p:cNvSpPr>
            <a:spLocks noChangeArrowheads="1"/>
          </p:cNvSpPr>
          <p:nvPr/>
        </p:nvSpPr>
        <p:spPr bwMode="auto">
          <a:xfrm>
            <a:off x="3086100" y="1428750"/>
            <a:ext cx="2971800" cy="400050"/>
          </a:xfrm>
          <a:prstGeom prst="rect">
            <a:avLst/>
          </a:prstGeom>
          <a:noFill/>
          <a:ln w="9525">
            <a:noFill/>
            <a:miter lim="800000"/>
            <a:headEnd/>
            <a:tailEnd/>
          </a:ln>
        </p:spPr>
        <p:txBody>
          <a:bodyPr anchor="ctr">
            <a:spAutoFit/>
          </a:bodyPr>
          <a:lstStyle/>
          <a:p>
            <a:pPr algn="just" fontAlgn="auto">
              <a:spcBef>
                <a:spcPts val="0"/>
              </a:spcBef>
              <a:spcAft>
                <a:spcPts val="0"/>
              </a:spcAft>
              <a:defRPr/>
            </a:pPr>
            <a:r>
              <a:rPr lang="en-US" kern="0" dirty="0">
                <a:solidFill>
                  <a:srgbClr val="3333CC"/>
                </a:solidFill>
                <a:latin typeface="Arial" charset="0"/>
                <a:cs typeface="Arial" charset="0"/>
              </a:rPr>
              <a:t>Known-Plaintext Attack</a:t>
            </a:r>
            <a:endParaRPr lang="en-US" kern="0" dirty="0">
              <a:solidFill>
                <a:sysClr val="windowText" lastClr="000000"/>
              </a:solidFill>
              <a:latin typeface="Arial" charset="0"/>
              <a:cs typeface="Arial" charset="0"/>
            </a:endParaRPr>
          </a:p>
        </p:txBody>
      </p:sp>
      <p:sp>
        <p:nvSpPr>
          <p:cNvPr id="43012" name="Rectangle 1"/>
          <p:cNvSpPr>
            <a:spLocks noChangeArrowheads="1"/>
          </p:cNvSpPr>
          <p:nvPr/>
        </p:nvSpPr>
        <p:spPr bwMode="auto">
          <a:xfrm>
            <a:off x="838200" y="4724400"/>
            <a:ext cx="777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FF0000"/>
                </a:solidFill>
              </a:rPr>
              <a:t>We have: </a:t>
            </a:r>
            <a:r>
              <a:rPr lang="en-US"/>
              <a:t>the ciphertexts and corresponding plaintexts of several messages, all encrypted with the same key K.</a:t>
            </a:r>
          </a:p>
          <a:p>
            <a:r>
              <a:rPr lang="en-US">
                <a:solidFill>
                  <a:srgbClr val="FF0000"/>
                </a:solidFill>
              </a:rPr>
              <a:t>We recover</a:t>
            </a:r>
            <a:r>
              <a:rPr lang="en-US"/>
              <a:t>: the key K.</a:t>
            </a:r>
          </a:p>
        </p:txBody>
      </p:sp>
      <p:pic>
        <p:nvPicPr>
          <p:cNvPr id="430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013" y="1981200"/>
            <a:ext cx="56419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304800"/>
            <a:ext cx="8458200" cy="639763"/>
          </a:xfrm>
        </p:spPr>
        <p:txBody>
          <a:bodyPr>
            <a:normAutofit fontScale="90000"/>
          </a:bodyPr>
          <a:lstStyle/>
          <a:p>
            <a:pPr>
              <a:defRPr/>
            </a:pPr>
            <a:r>
              <a:rPr dirty="0" smtClean="0"/>
              <a:t/>
            </a:r>
            <a:br>
              <a:rPr dirty="0" smtClean="0"/>
            </a:br>
            <a:r>
              <a:rPr sz="3100" dirty="0" smtClean="0"/>
              <a:t>Cryptanalysis (Cont.)</a:t>
            </a:r>
          </a:p>
        </p:txBody>
      </p:sp>
      <p:sp>
        <p:nvSpPr>
          <p:cNvPr id="44035" name="Rectangle 14"/>
          <p:cNvSpPr>
            <a:spLocks noChangeArrowheads="1"/>
          </p:cNvSpPr>
          <p:nvPr/>
        </p:nvSpPr>
        <p:spPr bwMode="auto">
          <a:xfrm>
            <a:off x="685800" y="13716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a:r>
              <a:rPr lang="en-US" sz="2400">
                <a:solidFill>
                  <a:srgbClr val="0000FF"/>
                </a:solidFill>
              </a:rPr>
              <a:t>Chosen-Plaintext Attack</a:t>
            </a:r>
          </a:p>
        </p:txBody>
      </p:sp>
      <p:pic>
        <p:nvPicPr>
          <p:cNvPr id="440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2286000"/>
            <a:ext cx="5867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7" name="Rectangle 1"/>
          <p:cNvSpPr>
            <a:spLocks noChangeArrowheads="1"/>
          </p:cNvSpPr>
          <p:nvPr/>
        </p:nvSpPr>
        <p:spPr bwMode="auto">
          <a:xfrm>
            <a:off x="723900" y="4724400"/>
            <a:ext cx="7848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FF0000"/>
                </a:solidFill>
              </a:rPr>
              <a:t>We have: </a:t>
            </a:r>
            <a:r>
              <a:rPr lang="en-US"/>
              <a:t>the ciphertext of several messages that have been encrypted with the same key K, such that we get to choose the plaintexts.</a:t>
            </a:r>
          </a:p>
          <a:p>
            <a:r>
              <a:rPr lang="en-US">
                <a:solidFill>
                  <a:srgbClr val="FF0000"/>
                </a:solidFill>
              </a:rPr>
              <a:t>We recover: </a:t>
            </a:r>
            <a:r>
              <a:rPr lang="en-US"/>
              <a:t>the key 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ea typeface="ＭＳ Ｐゴシック" pitchFamily="34" charset="-128"/>
              </a:rPr>
              <a:t>Network Security</a:t>
            </a:r>
          </a:p>
        </p:txBody>
      </p:sp>
      <p:sp>
        <p:nvSpPr>
          <p:cNvPr id="17411" name="Rectangle 2"/>
          <p:cNvSpPr>
            <a:spLocks noGrp="1" noChangeArrowheads="1"/>
          </p:cNvSpPr>
          <p:nvPr>
            <p:ph type="body" idx="1"/>
          </p:nvPr>
        </p:nvSpPr>
        <p:spPr>
          <a:xfrm>
            <a:off x="525463" y="1387475"/>
            <a:ext cx="8321675" cy="4972050"/>
          </a:xfrm>
        </p:spPr>
        <p:txBody>
          <a:bodyPr/>
          <a:lstStyle/>
          <a:p>
            <a:pPr>
              <a:buFont typeface="ZapfDingbats"/>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u="sng" smtClean="0">
                <a:solidFill>
                  <a:srgbClr val="CC0000"/>
                </a:solidFill>
                <a:ea typeface="ＭＳ Ｐゴシック" pitchFamily="34" charset="-128"/>
              </a:rPr>
              <a:t>Our Goals:</a:t>
            </a:r>
            <a:r>
              <a:rPr lang="en-GB" smtClean="0">
                <a:solidFill>
                  <a:srgbClr val="CC0000"/>
                </a:solidFill>
                <a:ea typeface="ＭＳ Ｐゴシック" pitchFamily="34" charset="-128"/>
              </a:rPr>
              <a:t> </a:t>
            </a:r>
          </a:p>
          <a:p>
            <a:pPr>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ea typeface="ＭＳ Ｐゴシック" pitchFamily="34" charset="-128"/>
              </a:rPr>
              <a:t>understand principles of network security:</a:t>
            </a:r>
            <a:r>
              <a:rPr lang="en-GB" sz="2400" smtClean="0">
                <a:ea typeface="ＭＳ Ｐゴシック" pitchFamily="34" charset="-128"/>
              </a:rPr>
              <a:t> </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ea typeface="ＭＳ Ｐゴシック" pitchFamily="34" charset="-128"/>
              </a:rPr>
              <a:t>cryptography and its </a:t>
            </a:r>
            <a:r>
              <a:rPr lang="en-GB" i="1" smtClean="0">
                <a:ea typeface="ＭＳ Ｐゴシック" pitchFamily="34" charset="-128"/>
              </a:rPr>
              <a:t>many</a:t>
            </a:r>
            <a:r>
              <a:rPr lang="en-GB" smtClean="0">
                <a:ea typeface="ＭＳ Ｐゴシック" pitchFamily="34" charset="-128"/>
              </a:rPr>
              <a:t> uses beyond “confidentiality”</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ea typeface="ＭＳ Ｐゴシック" pitchFamily="34" charset="-128"/>
              </a:rPr>
              <a:t>authentication</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ea typeface="ＭＳ Ｐゴシック" pitchFamily="34" charset="-128"/>
              </a:rPr>
              <a:t>message integrity</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ea typeface="ＭＳ Ｐゴシック" pitchFamily="34" charset="-128"/>
              </a:rPr>
              <a:t>security in practice:</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mtClean="0">
                <a:ea typeface="ＭＳ Ｐゴシック" pitchFamily="34" charset="-128"/>
              </a:rPr>
              <a:t>security in application, transport, network, link layers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304800"/>
            <a:ext cx="8458200" cy="639763"/>
          </a:xfrm>
        </p:spPr>
        <p:txBody>
          <a:bodyPr>
            <a:normAutofit fontScale="90000"/>
          </a:bodyPr>
          <a:lstStyle/>
          <a:p>
            <a:pPr>
              <a:defRPr/>
            </a:pPr>
            <a:r>
              <a:rPr dirty="0" smtClean="0"/>
              <a:t/>
            </a:r>
            <a:br>
              <a:rPr dirty="0" smtClean="0"/>
            </a:br>
            <a:r>
              <a:rPr sz="3100" dirty="0" smtClean="0"/>
              <a:t>Cryptanalysis (Cont.)</a:t>
            </a:r>
          </a:p>
        </p:txBody>
      </p:sp>
      <p:sp>
        <p:nvSpPr>
          <p:cNvPr id="9" name="Rectangle 14"/>
          <p:cNvSpPr>
            <a:spLocks noChangeArrowheads="1"/>
          </p:cNvSpPr>
          <p:nvPr/>
        </p:nvSpPr>
        <p:spPr bwMode="auto">
          <a:xfrm>
            <a:off x="2705100" y="1323975"/>
            <a:ext cx="3276600" cy="400050"/>
          </a:xfrm>
          <a:prstGeom prst="rect">
            <a:avLst/>
          </a:prstGeom>
          <a:noFill/>
          <a:ln w="9525">
            <a:noFill/>
            <a:miter lim="800000"/>
            <a:headEnd/>
            <a:tailEnd/>
          </a:ln>
        </p:spPr>
        <p:txBody>
          <a:bodyPr>
            <a:spAutoFit/>
          </a:bodyPr>
          <a:lstStyle/>
          <a:p>
            <a:pPr fontAlgn="auto">
              <a:spcBef>
                <a:spcPts val="0"/>
              </a:spcBef>
              <a:spcAft>
                <a:spcPts val="0"/>
              </a:spcAft>
              <a:defRPr/>
            </a:pPr>
            <a:r>
              <a:rPr lang="en-US" kern="0" dirty="0">
                <a:solidFill>
                  <a:srgbClr val="3333CC"/>
                </a:solidFill>
                <a:latin typeface="Arial" charset="0"/>
                <a:cs typeface="Arial" charset="0"/>
              </a:rPr>
              <a:t>Chosen-</a:t>
            </a:r>
            <a:r>
              <a:rPr lang="en-US" kern="0" dirty="0" err="1">
                <a:solidFill>
                  <a:srgbClr val="3333CC"/>
                </a:solidFill>
                <a:latin typeface="Arial" charset="0"/>
                <a:cs typeface="Arial" charset="0"/>
              </a:rPr>
              <a:t>Ciphertext</a:t>
            </a:r>
            <a:r>
              <a:rPr lang="en-US" kern="0" dirty="0">
                <a:solidFill>
                  <a:srgbClr val="3333CC"/>
                </a:solidFill>
                <a:latin typeface="Arial" charset="0"/>
                <a:cs typeface="Arial" charset="0"/>
              </a:rPr>
              <a:t> Attack</a:t>
            </a:r>
          </a:p>
        </p:txBody>
      </p:sp>
      <p:sp>
        <p:nvSpPr>
          <p:cNvPr id="45060" name="Rectangle 1"/>
          <p:cNvSpPr>
            <a:spLocks noChangeArrowheads="1"/>
          </p:cNvSpPr>
          <p:nvPr/>
        </p:nvSpPr>
        <p:spPr bwMode="auto">
          <a:xfrm>
            <a:off x="762000" y="4648200"/>
            <a:ext cx="8001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FF0000"/>
                </a:solidFill>
              </a:rPr>
              <a:t>We have: </a:t>
            </a:r>
            <a:r>
              <a:rPr lang="en-US"/>
              <a:t>the plaintext of several messages that have been   encrypted with the same key K, such that we get to choose the ciphertexts.</a:t>
            </a:r>
          </a:p>
          <a:p>
            <a:r>
              <a:rPr lang="en-US">
                <a:solidFill>
                  <a:srgbClr val="FF0000"/>
                </a:solidFill>
              </a:rPr>
              <a:t>We recover:</a:t>
            </a:r>
            <a:r>
              <a:rPr lang="en-US"/>
              <a:t> the key K.</a:t>
            </a:r>
          </a:p>
        </p:txBody>
      </p:sp>
      <p:pic>
        <p:nvPicPr>
          <p:cNvPr id="450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175" y="1981200"/>
            <a:ext cx="5632450" cy="232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6595" name="Text Box 3"/>
          <p:cNvSpPr txBox="1">
            <a:spLocks noChangeArrowheads="1"/>
          </p:cNvSpPr>
          <p:nvPr/>
        </p:nvSpPr>
        <p:spPr bwMode="auto">
          <a:xfrm>
            <a:off x="2078038" y="304800"/>
            <a:ext cx="4451350" cy="584200"/>
          </a:xfrm>
          <a:prstGeom prst="rect">
            <a:avLst/>
          </a:prstGeom>
          <a:noFill/>
          <a:ln w="9525">
            <a:noFill/>
            <a:miter lim="800000"/>
            <a:headEnd/>
            <a:tailEnd/>
          </a:ln>
          <a:effectLst/>
        </p:spPr>
        <p:txBody>
          <a:bodyPr wrap="none">
            <a:spAutoFit/>
          </a:bodyPr>
          <a:lstStyle/>
          <a:p>
            <a:pPr algn="r">
              <a:defRPr/>
            </a:pPr>
            <a:r>
              <a:rPr lang="en-US" sz="3200" dirty="0">
                <a:effectLst>
                  <a:outerShdw blurRad="38100" dist="38100" dir="2700000" algn="tl">
                    <a:srgbClr val="C0C0C0"/>
                  </a:outerShdw>
                </a:effectLst>
                <a:latin typeface="Times" pitchFamily="-107" charset="0"/>
                <a:cs typeface="Arial" charset="0"/>
              </a:rPr>
              <a:t>   </a:t>
            </a:r>
            <a:r>
              <a:rPr lang="en-US" sz="3200" b="1" dirty="0">
                <a:solidFill>
                  <a:srgbClr val="FF0000"/>
                </a:solidFill>
                <a:latin typeface="Arial" charset="0"/>
              </a:rPr>
              <a:t>Substitution ciphers</a:t>
            </a:r>
          </a:p>
        </p:txBody>
      </p:sp>
      <p:sp>
        <p:nvSpPr>
          <p:cNvPr id="46083"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eaLnBrk="1" hangingPunct="1"/>
            <a:endParaRPr lang="en-US">
              <a:latin typeface="Arial" pitchFamily="34" charset="0"/>
              <a:cs typeface="Arial" pitchFamily="34" charset="0"/>
            </a:endParaRPr>
          </a:p>
        </p:txBody>
      </p:sp>
      <p:sp>
        <p:nvSpPr>
          <p:cNvPr id="46084" name="Rectangle 5"/>
          <p:cNvSpPr>
            <a:spLocks noChangeArrowheads="1"/>
          </p:cNvSpPr>
          <p:nvPr/>
        </p:nvSpPr>
        <p:spPr bwMode="auto">
          <a:xfrm>
            <a:off x="457200" y="1066800"/>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a:r>
              <a:rPr lang="en-US" sz="2400"/>
              <a:t>A substitution cipher replaces one symbol with another. Substitution ciphers can be categorized as either monoalphabetic ciphers or polyalphabetic ciphers.</a:t>
            </a:r>
          </a:p>
        </p:txBody>
      </p:sp>
      <p:sp>
        <p:nvSpPr>
          <p:cNvPr id="46085" name="Rectangle 6"/>
          <p:cNvSpPr>
            <a:spLocks noChangeArrowheads="1"/>
          </p:cNvSpPr>
          <p:nvPr/>
        </p:nvSpPr>
        <p:spPr bwMode="auto">
          <a:xfrm>
            <a:off x="173038" y="5168900"/>
            <a:ext cx="5715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chemeClr val="tx1"/>
              </a:buClr>
              <a:buSzPct val="117000"/>
              <a:buFont typeface="Wingdings" pitchFamily="2" charset="2"/>
              <a:buNone/>
            </a:pPr>
            <a:r>
              <a:rPr lang="en-US" sz="2400">
                <a:solidFill>
                  <a:srgbClr val="0033CC"/>
                </a:solidFill>
              </a:rPr>
              <a:t>	</a:t>
            </a:r>
            <a:r>
              <a:rPr lang="en-US" sz="2400"/>
              <a:t>Monoalphabetic Ciphres</a:t>
            </a:r>
            <a:r>
              <a:rPr lang="fr-FR" sz="2400"/>
              <a:t/>
            </a:r>
            <a:br>
              <a:rPr lang="fr-FR" sz="2400"/>
            </a:br>
            <a:r>
              <a:rPr lang="fr-FR" sz="2400"/>
              <a:t>	Polyalphabetic Ciphers</a:t>
            </a:r>
            <a:endParaRPr lang="en-US" sz="2400"/>
          </a:p>
        </p:txBody>
      </p:sp>
      <p:sp>
        <p:nvSpPr>
          <p:cNvPr id="46086" name="Text Box 7"/>
          <p:cNvSpPr txBox="1">
            <a:spLocks noChangeArrowheads="1"/>
          </p:cNvSpPr>
          <p:nvPr/>
        </p:nvSpPr>
        <p:spPr bwMode="auto">
          <a:xfrm>
            <a:off x="992188" y="4540250"/>
            <a:ext cx="1609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eaLnBrk="1" hangingPunct="1"/>
            <a:r>
              <a:rPr lang="en-US" sz="3200" b="1">
                <a:solidFill>
                  <a:srgbClr val="002060"/>
                </a:solidFill>
                <a:latin typeface="Arial" pitchFamily="34" charset="0"/>
                <a:cs typeface="Arial" pitchFamily="34" charset="0"/>
              </a:rPr>
              <a:t>Topics:</a:t>
            </a:r>
          </a:p>
        </p:txBody>
      </p:sp>
      <p:sp>
        <p:nvSpPr>
          <p:cNvPr id="46087" name="Line 8"/>
          <p:cNvSpPr>
            <a:spLocks noChangeShapeType="1"/>
          </p:cNvSpPr>
          <p:nvPr/>
        </p:nvSpPr>
        <p:spPr bwMode="auto">
          <a:xfrm>
            <a:off x="342900" y="2803525"/>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88" name="Line 9"/>
          <p:cNvSpPr>
            <a:spLocks noChangeShapeType="1"/>
          </p:cNvSpPr>
          <p:nvPr/>
        </p:nvSpPr>
        <p:spPr bwMode="auto">
          <a:xfrm>
            <a:off x="344488" y="4022725"/>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89" name="Rectangle 10"/>
          <p:cNvSpPr>
            <a:spLocks noChangeArrowheads="1"/>
          </p:cNvSpPr>
          <p:nvPr/>
        </p:nvSpPr>
        <p:spPr bwMode="auto">
          <a:xfrm>
            <a:off x="381000" y="2895600"/>
            <a:ext cx="8077200" cy="106680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p>
            <a:pPr algn="ctr"/>
            <a:r>
              <a:rPr lang="en-US" sz="3200"/>
              <a:t>A substitution cipher replaces one symbol with another.</a:t>
            </a:r>
          </a:p>
        </p:txBody>
      </p:sp>
      <p:sp>
        <p:nvSpPr>
          <p:cNvPr id="46090" name="Rectangle 8"/>
          <p:cNvSpPr>
            <a:spLocks noChangeArrowheads="1"/>
          </p:cNvSpPr>
          <p:nvPr/>
        </p:nvSpPr>
        <p:spPr bwMode="gray">
          <a:xfrm>
            <a:off x="457200" y="914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ea typeface="ＭＳ Ｐゴシック" pitchFamily="34" charset="-128"/>
              </a:rPr>
              <a:t>Substitution Ciphers</a:t>
            </a:r>
          </a:p>
        </p:txBody>
      </p:sp>
      <p:sp>
        <p:nvSpPr>
          <p:cNvPr id="47107"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ea typeface="ＭＳ Ｐゴシック" pitchFamily="34" charset="-128"/>
              </a:rPr>
              <a:t>Monoalphabetic substitution</a:t>
            </a:r>
          </a:p>
        </p:txBody>
      </p:sp>
      <p:pic>
        <p:nvPicPr>
          <p:cNvPr id="471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3009900"/>
            <a:ext cx="8050213"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33400" y="0"/>
            <a:ext cx="7772400" cy="1143000"/>
          </a:xfrm>
        </p:spPr>
        <p:txBody>
          <a:bodyPr/>
          <a:lstStyle/>
          <a:p>
            <a:r>
              <a:rPr lang="en-US" smtClean="0">
                <a:ea typeface="ＭＳ Ｐゴシック" pitchFamily="34" charset="-128"/>
                <a:cs typeface="Times New Roman" pitchFamily="18" charset="0"/>
              </a:rPr>
              <a:t>Polyalphabetic encryption</a:t>
            </a:r>
          </a:p>
        </p:txBody>
      </p:sp>
      <p:sp>
        <p:nvSpPr>
          <p:cNvPr id="48131" name="Rectangle 3"/>
          <p:cNvSpPr>
            <a:spLocks noGrp="1" noChangeArrowheads="1"/>
          </p:cNvSpPr>
          <p:nvPr>
            <p:ph type="body" idx="1"/>
          </p:nvPr>
        </p:nvSpPr>
        <p:spPr>
          <a:xfrm>
            <a:off x="519113" y="1150938"/>
            <a:ext cx="7772400" cy="4648200"/>
          </a:xfrm>
        </p:spPr>
        <p:txBody>
          <a:bodyPr/>
          <a:lstStyle/>
          <a:p>
            <a:r>
              <a:rPr lang="en-US" smtClean="0">
                <a:ea typeface="ＭＳ Ｐゴシック" pitchFamily="34" charset="-128"/>
                <a:cs typeface="Times New Roman" pitchFamily="18" charset="0"/>
              </a:rPr>
              <a:t>n monoalphabetic cyphers, M</a:t>
            </a:r>
            <a:r>
              <a:rPr lang="en-US" baseline="-25000" smtClean="0">
                <a:ea typeface="ＭＳ Ｐゴシック" pitchFamily="34" charset="-128"/>
                <a:cs typeface="Times New Roman" pitchFamily="18" charset="0"/>
              </a:rPr>
              <a:t>1</a:t>
            </a:r>
            <a:r>
              <a:rPr lang="en-US" smtClean="0">
                <a:ea typeface="ＭＳ Ｐゴシック" pitchFamily="34" charset="-128"/>
                <a:cs typeface="Times New Roman" pitchFamily="18" charset="0"/>
              </a:rPr>
              <a:t>,M</a:t>
            </a:r>
            <a:r>
              <a:rPr lang="en-US" baseline="-25000" smtClean="0">
                <a:ea typeface="ＭＳ Ｐゴシック" pitchFamily="34" charset="-128"/>
                <a:cs typeface="Times New Roman" pitchFamily="18" charset="0"/>
              </a:rPr>
              <a:t>2</a:t>
            </a:r>
            <a:r>
              <a:rPr lang="en-US" smtClean="0">
                <a:ea typeface="ＭＳ Ｐゴシック" pitchFamily="34" charset="-128"/>
                <a:cs typeface="Times New Roman" pitchFamily="18" charset="0"/>
              </a:rPr>
              <a:t>,…,M</a:t>
            </a:r>
            <a:r>
              <a:rPr lang="en-US" baseline="-25000" smtClean="0">
                <a:ea typeface="ＭＳ Ｐゴシック" pitchFamily="34" charset="-128"/>
                <a:cs typeface="Times New Roman" pitchFamily="18" charset="0"/>
              </a:rPr>
              <a:t>n</a:t>
            </a:r>
          </a:p>
          <a:p>
            <a:r>
              <a:rPr lang="en-US" smtClean="0">
                <a:ea typeface="ＭＳ Ｐゴシック" pitchFamily="34" charset="-128"/>
                <a:cs typeface="Times New Roman" pitchFamily="18" charset="0"/>
              </a:rPr>
              <a:t>Cycling pattern:</a:t>
            </a:r>
          </a:p>
          <a:p>
            <a:pPr lvl="1"/>
            <a:r>
              <a:rPr lang="en-US" smtClean="0">
                <a:solidFill>
                  <a:srgbClr val="008000"/>
                </a:solidFill>
                <a:ea typeface="ＭＳ Ｐゴシック" pitchFamily="34" charset="-128"/>
              </a:rPr>
              <a:t>e.g., for n=4:   M</a:t>
            </a:r>
            <a:r>
              <a:rPr lang="en-US" baseline="-25000" smtClean="0">
                <a:solidFill>
                  <a:srgbClr val="008000"/>
                </a:solidFill>
                <a:ea typeface="ＭＳ Ｐゴシック" pitchFamily="34" charset="-128"/>
              </a:rPr>
              <a:t>1</a:t>
            </a:r>
            <a:r>
              <a:rPr lang="en-US" smtClean="0">
                <a:solidFill>
                  <a:srgbClr val="008000"/>
                </a:solidFill>
                <a:ea typeface="ＭＳ Ｐゴシック" pitchFamily="34" charset="-128"/>
              </a:rPr>
              <a:t>,M</a:t>
            </a:r>
            <a:r>
              <a:rPr lang="en-US" baseline="-25000" smtClean="0">
                <a:solidFill>
                  <a:srgbClr val="008000"/>
                </a:solidFill>
                <a:ea typeface="ＭＳ Ｐゴシック" pitchFamily="34" charset="-128"/>
              </a:rPr>
              <a:t>3</a:t>
            </a:r>
            <a:r>
              <a:rPr lang="en-US" smtClean="0">
                <a:solidFill>
                  <a:srgbClr val="008000"/>
                </a:solidFill>
                <a:ea typeface="ＭＳ Ｐゴシック" pitchFamily="34" charset="-128"/>
              </a:rPr>
              <a:t>,M</a:t>
            </a:r>
            <a:r>
              <a:rPr lang="en-US" baseline="-25000" smtClean="0">
                <a:solidFill>
                  <a:srgbClr val="008000"/>
                </a:solidFill>
                <a:ea typeface="ＭＳ Ｐゴシック" pitchFamily="34" charset="-128"/>
              </a:rPr>
              <a:t>4</a:t>
            </a:r>
            <a:r>
              <a:rPr lang="en-US" smtClean="0">
                <a:solidFill>
                  <a:srgbClr val="008000"/>
                </a:solidFill>
                <a:ea typeface="ＭＳ Ｐゴシック" pitchFamily="34" charset="-128"/>
              </a:rPr>
              <a:t>,M</a:t>
            </a:r>
            <a:r>
              <a:rPr lang="en-US" baseline="-25000" smtClean="0">
                <a:solidFill>
                  <a:srgbClr val="008000"/>
                </a:solidFill>
                <a:ea typeface="ＭＳ Ｐゴシック" pitchFamily="34" charset="-128"/>
              </a:rPr>
              <a:t>3</a:t>
            </a:r>
            <a:r>
              <a:rPr lang="en-US" smtClean="0">
                <a:solidFill>
                  <a:srgbClr val="008000"/>
                </a:solidFill>
                <a:ea typeface="ＭＳ Ｐゴシック" pitchFamily="34" charset="-128"/>
              </a:rPr>
              <a:t>,M</a:t>
            </a:r>
            <a:r>
              <a:rPr lang="en-US" baseline="-25000" smtClean="0">
                <a:solidFill>
                  <a:srgbClr val="008000"/>
                </a:solidFill>
                <a:ea typeface="ＭＳ Ｐゴシック" pitchFamily="34" charset="-128"/>
              </a:rPr>
              <a:t>2</a:t>
            </a:r>
            <a:r>
              <a:rPr lang="en-US" smtClean="0">
                <a:solidFill>
                  <a:srgbClr val="008000"/>
                </a:solidFill>
                <a:ea typeface="ＭＳ Ｐゴシック" pitchFamily="34" charset="-128"/>
              </a:rPr>
              <a:t>;   M</a:t>
            </a:r>
            <a:r>
              <a:rPr lang="en-US" baseline="-25000" smtClean="0">
                <a:solidFill>
                  <a:srgbClr val="008000"/>
                </a:solidFill>
                <a:ea typeface="ＭＳ Ｐゴシック" pitchFamily="34" charset="-128"/>
              </a:rPr>
              <a:t>1</a:t>
            </a:r>
            <a:r>
              <a:rPr lang="en-US" smtClean="0">
                <a:solidFill>
                  <a:srgbClr val="008000"/>
                </a:solidFill>
                <a:ea typeface="ＭＳ Ｐゴシック" pitchFamily="34" charset="-128"/>
              </a:rPr>
              <a:t>,M</a:t>
            </a:r>
            <a:r>
              <a:rPr lang="en-US" baseline="-25000" smtClean="0">
                <a:solidFill>
                  <a:srgbClr val="008000"/>
                </a:solidFill>
                <a:ea typeface="ＭＳ Ｐゴシック" pitchFamily="34" charset="-128"/>
              </a:rPr>
              <a:t>3</a:t>
            </a:r>
            <a:r>
              <a:rPr lang="en-US" smtClean="0">
                <a:solidFill>
                  <a:srgbClr val="008000"/>
                </a:solidFill>
                <a:ea typeface="ＭＳ Ｐゴシック" pitchFamily="34" charset="-128"/>
              </a:rPr>
              <a:t>,M</a:t>
            </a:r>
            <a:r>
              <a:rPr lang="en-US" baseline="-25000" smtClean="0">
                <a:solidFill>
                  <a:srgbClr val="008000"/>
                </a:solidFill>
                <a:ea typeface="ＭＳ Ｐゴシック" pitchFamily="34" charset="-128"/>
              </a:rPr>
              <a:t>4</a:t>
            </a:r>
            <a:r>
              <a:rPr lang="en-US" smtClean="0">
                <a:solidFill>
                  <a:srgbClr val="008000"/>
                </a:solidFill>
                <a:ea typeface="ＭＳ Ｐゴシック" pitchFamily="34" charset="-128"/>
              </a:rPr>
              <a:t>,M</a:t>
            </a:r>
            <a:r>
              <a:rPr lang="en-US" baseline="-25000" smtClean="0">
                <a:solidFill>
                  <a:srgbClr val="008000"/>
                </a:solidFill>
                <a:ea typeface="ＭＳ Ｐゴシック" pitchFamily="34" charset="-128"/>
              </a:rPr>
              <a:t>3</a:t>
            </a:r>
            <a:r>
              <a:rPr lang="en-US" smtClean="0">
                <a:solidFill>
                  <a:srgbClr val="008000"/>
                </a:solidFill>
                <a:ea typeface="ＭＳ Ｐゴシック" pitchFamily="34" charset="-128"/>
              </a:rPr>
              <a:t>,M</a:t>
            </a:r>
            <a:r>
              <a:rPr lang="en-US" baseline="-25000" smtClean="0">
                <a:solidFill>
                  <a:srgbClr val="008000"/>
                </a:solidFill>
                <a:ea typeface="ＭＳ Ｐゴシック" pitchFamily="34" charset="-128"/>
              </a:rPr>
              <a:t>2</a:t>
            </a:r>
            <a:r>
              <a:rPr lang="en-US" smtClean="0">
                <a:solidFill>
                  <a:srgbClr val="008000"/>
                </a:solidFill>
                <a:ea typeface="ＭＳ Ｐゴシック" pitchFamily="34" charset="-128"/>
              </a:rPr>
              <a:t>;</a:t>
            </a:r>
            <a:r>
              <a:rPr lang="en-US" smtClean="0">
                <a:ea typeface="ＭＳ Ｐゴシック" pitchFamily="34" charset="-128"/>
              </a:rPr>
              <a:t> </a:t>
            </a:r>
          </a:p>
          <a:p>
            <a:r>
              <a:rPr lang="en-US" smtClean="0">
                <a:ea typeface="ＭＳ Ｐゴシック" pitchFamily="34" charset="-128"/>
                <a:cs typeface="Times New Roman" pitchFamily="18" charset="0"/>
              </a:rPr>
              <a:t>For each new plaintext symbol, use subsequent monoalphabetic pattern in cyclic pattern</a:t>
            </a:r>
          </a:p>
          <a:p>
            <a:pPr lvl="1"/>
            <a:r>
              <a:rPr lang="ja-JP" altLang="en-US" smtClean="0">
                <a:solidFill>
                  <a:srgbClr val="008000"/>
                </a:solidFill>
                <a:ea typeface="ＭＳ Ｐゴシック" pitchFamily="34" charset="-128"/>
              </a:rPr>
              <a:t>‘</a:t>
            </a:r>
            <a:r>
              <a:rPr lang="en-US" altLang="ja-JP" smtClean="0">
                <a:solidFill>
                  <a:srgbClr val="008000"/>
                </a:solidFill>
                <a:ea typeface="ＭＳ Ｐゴシック" pitchFamily="34" charset="-128"/>
              </a:rPr>
              <a:t>dog</a:t>
            </a:r>
            <a:r>
              <a:rPr lang="ja-JP" altLang="en-US" smtClean="0">
                <a:solidFill>
                  <a:srgbClr val="008000"/>
                </a:solidFill>
                <a:ea typeface="ＭＳ Ｐゴシック" pitchFamily="34" charset="-128"/>
              </a:rPr>
              <a:t>’</a:t>
            </a:r>
            <a:r>
              <a:rPr lang="en-US" altLang="ja-JP" smtClean="0">
                <a:solidFill>
                  <a:srgbClr val="008000"/>
                </a:solidFill>
                <a:ea typeface="ＭＳ Ｐゴシック" pitchFamily="34" charset="-128"/>
              </a:rPr>
              <a:t>: d from M</a:t>
            </a:r>
            <a:r>
              <a:rPr lang="en-US" altLang="ja-JP" baseline="-25000" smtClean="0">
                <a:solidFill>
                  <a:srgbClr val="008000"/>
                </a:solidFill>
                <a:ea typeface="ＭＳ Ｐゴシック" pitchFamily="34" charset="-128"/>
              </a:rPr>
              <a:t>1</a:t>
            </a:r>
            <a:r>
              <a:rPr lang="en-US" altLang="ja-JP" smtClean="0">
                <a:solidFill>
                  <a:srgbClr val="008000"/>
                </a:solidFill>
                <a:ea typeface="ＭＳ Ｐゴシック" pitchFamily="34" charset="-128"/>
              </a:rPr>
              <a:t>, o from M</a:t>
            </a:r>
            <a:r>
              <a:rPr lang="en-US" altLang="ja-JP" baseline="-25000" smtClean="0">
                <a:solidFill>
                  <a:srgbClr val="008000"/>
                </a:solidFill>
                <a:ea typeface="ＭＳ Ｐゴシック" pitchFamily="34" charset="-128"/>
              </a:rPr>
              <a:t>3</a:t>
            </a:r>
            <a:r>
              <a:rPr lang="en-US" altLang="ja-JP" smtClean="0">
                <a:solidFill>
                  <a:srgbClr val="008000"/>
                </a:solidFill>
                <a:ea typeface="ＭＳ Ｐゴシック" pitchFamily="34" charset="-128"/>
              </a:rPr>
              <a:t>, g from M</a:t>
            </a:r>
            <a:r>
              <a:rPr lang="en-US" altLang="ja-JP" baseline="-25000" smtClean="0">
                <a:solidFill>
                  <a:srgbClr val="008000"/>
                </a:solidFill>
                <a:ea typeface="ＭＳ Ｐゴシック" pitchFamily="34" charset="-128"/>
              </a:rPr>
              <a:t>4</a:t>
            </a:r>
            <a:endParaRPr lang="en-US" altLang="ja-JP" u="sng" smtClean="0">
              <a:solidFill>
                <a:srgbClr val="FF0000"/>
              </a:solidFill>
              <a:ea typeface="ＭＳ Ｐゴシック" pitchFamily="34" charset="-128"/>
            </a:endParaRPr>
          </a:p>
          <a:p>
            <a:r>
              <a:rPr lang="en-US" u="sng" smtClean="0">
                <a:solidFill>
                  <a:srgbClr val="CC0000"/>
                </a:solidFill>
                <a:ea typeface="ＭＳ Ｐゴシック" pitchFamily="34" charset="-128"/>
                <a:cs typeface="Times New Roman" pitchFamily="18" charset="0"/>
              </a:rPr>
              <a:t>Key</a:t>
            </a:r>
            <a:r>
              <a:rPr lang="en-US" smtClean="0">
                <a:solidFill>
                  <a:srgbClr val="CC0000"/>
                </a:solidFill>
                <a:ea typeface="ＭＳ Ｐゴシック" pitchFamily="34" charset="-128"/>
                <a:cs typeface="Times New Roman" pitchFamily="18" charset="0"/>
              </a:rPr>
              <a:t>: the n ciphers and the cyclic pattern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ea typeface="ＭＳ Ｐゴシック" pitchFamily="34" charset="-128"/>
              </a:rPr>
              <a:t>Transposition Ciphers</a:t>
            </a:r>
          </a:p>
        </p:txBody>
      </p:sp>
      <p:sp>
        <p:nvSpPr>
          <p:cNvPr id="49155" name="Content Placeholder 2"/>
          <p:cNvSpPr>
            <a:spLocks noGrp="1"/>
          </p:cNvSpPr>
          <p:nvPr>
            <p:ph idx="1"/>
          </p:nvPr>
        </p:nvSpPr>
        <p:spPr/>
        <p:txBody>
          <a:bodyPr/>
          <a:lstStyle/>
          <a:p>
            <a:pPr algn="ctr">
              <a:buFontTx/>
              <a:buNone/>
            </a:pPr>
            <a:r>
              <a:rPr lang="en-US" smtClean="0">
                <a:ea typeface="ＭＳ Ｐゴシック" pitchFamily="34" charset="-128"/>
              </a:rPr>
              <a:t>A transposition cipher</a:t>
            </a:r>
          </a:p>
        </p:txBody>
      </p:sp>
      <p:pic>
        <p:nvPicPr>
          <p:cNvPr id="491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25" y="1373188"/>
            <a:ext cx="8588375"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ea typeface="ＭＳ Ｐゴシック" pitchFamily="34" charset="-128"/>
              </a:rPr>
              <a:t>One-Time Pads (1)</a:t>
            </a:r>
          </a:p>
        </p:txBody>
      </p:sp>
      <p:sp>
        <p:nvSpPr>
          <p:cNvPr id="50179" name="Content Placeholder 2"/>
          <p:cNvSpPr>
            <a:spLocks noGrp="1"/>
          </p:cNvSpPr>
          <p:nvPr>
            <p:ph idx="1"/>
          </p:nvPr>
        </p:nvSpPr>
        <p:spPr>
          <a:xfrm>
            <a:off x="-47625" y="4772025"/>
            <a:ext cx="9144000" cy="1350963"/>
          </a:xfrm>
        </p:spPr>
        <p:txBody>
          <a:bodyPr/>
          <a:lstStyle/>
          <a:p>
            <a:pPr marL="0" indent="0" algn="ctr">
              <a:buFontTx/>
              <a:buNone/>
            </a:pPr>
            <a:r>
              <a:rPr lang="en-US" smtClean="0">
                <a:ea typeface="ＭＳ Ｐゴシック" pitchFamily="34" charset="-128"/>
              </a:rPr>
              <a:t>The use of a one-time pad for encryption and the possibility of getting any possible plaintext from the ciphertext by the use of some other pad.</a:t>
            </a:r>
          </a:p>
        </p:txBody>
      </p:sp>
      <p:pic>
        <p:nvPicPr>
          <p:cNvPr id="501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1933575"/>
            <a:ext cx="8867775"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z="2800" smtClean="0">
                <a:ea typeface="ＭＳ Ｐゴシック" pitchFamily="34" charset="-128"/>
              </a:rPr>
              <a:t>One-Time Pads: How to share secret key using quantum cryptography</a:t>
            </a:r>
          </a:p>
        </p:txBody>
      </p:sp>
      <p:sp>
        <p:nvSpPr>
          <p:cNvPr id="51203" name="Rectangle 3"/>
          <p:cNvSpPr>
            <a:spLocks noGrp="1" noChangeArrowheads="1"/>
          </p:cNvSpPr>
          <p:nvPr>
            <p:ph idx="1"/>
          </p:nvPr>
        </p:nvSpPr>
        <p:spPr>
          <a:xfrm>
            <a:off x="287338" y="6010275"/>
            <a:ext cx="8856662" cy="603250"/>
          </a:xfrm>
        </p:spPr>
        <p:txBody>
          <a:bodyPr/>
          <a:lstStyle/>
          <a:p>
            <a:pPr algn="ctr" eaLnBrk="1" hangingPunct="1">
              <a:buFontTx/>
              <a:buNone/>
            </a:pPr>
            <a:r>
              <a:rPr lang="en-US" smtClean="0">
                <a:ea typeface="ＭＳ Ｐゴシック" pitchFamily="34" charset="-128"/>
              </a:rPr>
              <a:t>An example of quantum cryptography</a:t>
            </a:r>
          </a:p>
        </p:txBody>
      </p:sp>
      <p:pic>
        <p:nvPicPr>
          <p:cNvPr id="512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700" y="1347788"/>
            <a:ext cx="657225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mtClean="0">
                <a:ea typeface="ＭＳ Ｐゴシック" pitchFamily="34" charset="-128"/>
                <a:cs typeface="Times New Roman" pitchFamily="18" charset="0"/>
              </a:rPr>
              <a:t>Two types of symmetric ciphers</a:t>
            </a:r>
          </a:p>
        </p:txBody>
      </p:sp>
      <p:sp>
        <p:nvSpPr>
          <p:cNvPr id="53250" name="Rectangle 3"/>
          <p:cNvSpPr>
            <a:spLocks noGrp="1" noChangeArrowheads="1"/>
          </p:cNvSpPr>
          <p:nvPr>
            <p:ph type="body" idx="1"/>
          </p:nvPr>
        </p:nvSpPr>
        <p:spPr/>
        <p:txBody>
          <a:bodyPr/>
          <a:lstStyle/>
          <a:p>
            <a:pPr>
              <a:buFont typeface="Arial" charset="0"/>
              <a:buChar char="•"/>
              <a:defRPr/>
            </a:pPr>
            <a:r>
              <a:rPr lang="en-US" dirty="0" smtClean="0">
                <a:latin typeface="Gill Sans MT" charset="0"/>
                <a:cs typeface="ＭＳ Ｐゴシック" charset="0"/>
              </a:rPr>
              <a:t>Block </a:t>
            </a:r>
            <a:r>
              <a:rPr lang="en-US" dirty="0">
                <a:latin typeface="Gill Sans MT" charset="0"/>
                <a:cs typeface="ＭＳ Ｐゴシック" charset="0"/>
              </a:rPr>
              <a:t>ciphers</a:t>
            </a:r>
          </a:p>
          <a:p>
            <a:pPr lvl="1">
              <a:buFont typeface="Arial" charset="0"/>
              <a:buChar char="–"/>
              <a:defRPr/>
            </a:pPr>
            <a:r>
              <a:rPr lang="en-US" dirty="0">
                <a:latin typeface="Gill Sans MT" charset="0"/>
              </a:rPr>
              <a:t>Break plaintext message in equal-size blocks</a:t>
            </a:r>
          </a:p>
          <a:p>
            <a:pPr lvl="1">
              <a:buFont typeface="Arial" charset="0"/>
              <a:buChar char="–"/>
              <a:defRPr/>
            </a:pPr>
            <a:r>
              <a:rPr lang="en-US" dirty="0">
                <a:latin typeface="Gill Sans MT" charset="0"/>
              </a:rPr>
              <a:t>Encrypt each block as a </a:t>
            </a:r>
            <a:r>
              <a:rPr lang="en-US" dirty="0" smtClean="0">
                <a:latin typeface="Gill Sans MT" charset="0"/>
              </a:rPr>
              <a:t>unit</a:t>
            </a:r>
            <a:br>
              <a:rPr lang="en-US" dirty="0" smtClean="0">
                <a:latin typeface="Gill Sans MT" charset="0"/>
              </a:rPr>
            </a:br>
            <a:endParaRPr lang="en-US" dirty="0" smtClean="0">
              <a:latin typeface="Gill Sans MT" charset="0"/>
            </a:endParaRPr>
          </a:p>
          <a:p>
            <a:pPr>
              <a:buFont typeface="Arial" charset="0"/>
              <a:buChar char="•"/>
              <a:defRPr/>
            </a:pPr>
            <a:r>
              <a:rPr lang="en-US" dirty="0" smtClean="0">
                <a:latin typeface="Gill Sans MT" charset="0"/>
                <a:cs typeface="ＭＳ Ｐゴシック" charset="0"/>
              </a:rPr>
              <a:t>Stream ciphers</a:t>
            </a:r>
          </a:p>
          <a:p>
            <a:pPr lvl="1">
              <a:buFont typeface="Arial" charset="0"/>
              <a:buChar char="–"/>
              <a:defRPr/>
            </a:pPr>
            <a:r>
              <a:rPr lang="en-US" dirty="0" smtClean="0">
                <a:latin typeface="Gill Sans MT" charset="0"/>
              </a:rPr>
              <a:t>encrypt one bit at time</a:t>
            </a:r>
          </a:p>
          <a:p>
            <a:pPr marL="0" indent="0">
              <a:buFont typeface="Wingdings" charset="0"/>
              <a:buNone/>
              <a:defRPr/>
            </a:pPr>
            <a:endParaRPr lang="en-US" dirty="0" smtClean="0">
              <a:latin typeface="Gill Sans MT"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
          <p:cNvSpPr>
            <a:spLocks noChangeArrowheads="1"/>
          </p:cNvSpPr>
          <p:nvPr/>
        </p:nvSpPr>
        <p:spPr bwMode="auto">
          <a:xfrm>
            <a:off x="152400" y="1355725"/>
            <a:ext cx="8839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a:r>
              <a:rPr lang="en-US">
                <a:latin typeface="Tw Cen MT" pitchFamily="34" charset="0"/>
              </a:rPr>
              <a:t>Call the plaintext stream P, the ciphertext stream C, and the key stream K.</a:t>
            </a:r>
          </a:p>
        </p:txBody>
      </p:sp>
      <p:pic>
        <p:nvPicPr>
          <p:cNvPr id="53251"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5188"/>
            <a:ext cx="717550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4294188"/>
            <a:ext cx="5988050" cy="241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13"/>
          <p:cNvSpPr txBox="1">
            <a:spLocks noChangeArrowheads="1"/>
          </p:cNvSpPr>
          <p:nvPr/>
        </p:nvSpPr>
        <p:spPr bwMode="auto">
          <a:xfrm>
            <a:off x="2819400" y="3657600"/>
            <a:ext cx="2617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eaLnBrk="1" hangingPunct="1"/>
            <a:r>
              <a:rPr lang="en-US" sz="2400">
                <a:solidFill>
                  <a:schemeClr val="folHlink"/>
                </a:solidFill>
                <a:latin typeface="Tw Cen MT" pitchFamily="34" charset="0"/>
                <a:cs typeface="Arial" pitchFamily="34" charset="0"/>
              </a:rPr>
              <a:t>Figure   </a:t>
            </a:r>
            <a:r>
              <a:rPr lang="en-US">
                <a:latin typeface="Tw Cen MT" pitchFamily="34" charset="0"/>
                <a:cs typeface="Arial" pitchFamily="34" charset="0"/>
              </a:rPr>
              <a:t>Stream cipher</a:t>
            </a:r>
          </a:p>
        </p:txBody>
      </p:sp>
      <p:sp>
        <p:nvSpPr>
          <p:cNvPr id="53254" name="Rectangle 5"/>
          <p:cNvSpPr>
            <a:spLocks noChangeArrowheads="1"/>
          </p:cNvSpPr>
          <p:nvPr/>
        </p:nvSpPr>
        <p:spPr bwMode="auto">
          <a:xfrm>
            <a:off x="533400" y="381000"/>
            <a:ext cx="2754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b="1">
                <a:solidFill>
                  <a:srgbClr val="FF0000"/>
                </a:solidFill>
                <a:latin typeface="Tw Cen MT" pitchFamily="34" charset="0"/>
              </a:rPr>
              <a:t>Stream Ciphers</a:t>
            </a:r>
            <a:endParaRPr lang="en-US">
              <a:latin typeface="Tw Cen MT"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
          <p:cNvSpPr>
            <a:spLocks noChangeArrowheads="1"/>
          </p:cNvSpPr>
          <p:nvPr/>
        </p:nvSpPr>
        <p:spPr bwMode="auto">
          <a:xfrm>
            <a:off x="152400" y="1627188"/>
            <a:ext cx="8839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a:r>
              <a:rPr lang="en-US">
                <a:latin typeface="Tw Cen MT" pitchFamily="34" charset="0"/>
              </a:rPr>
              <a:t>In a block cipher, a group of plaintext symbols of size m (m &gt; 1) are encrypted together creating a group of ciphertext of the same size. A single key is used to encrypt the whole block even if the key is made of multiple values. Figure 3.27 shows the concept of a block cipher.</a:t>
            </a:r>
          </a:p>
        </p:txBody>
      </p:sp>
      <p:pic>
        <p:nvPicPr>
          <p:cNvPr id="5427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4121150"/>
            <a:ext cx="7834312"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13"/>
          <p:cNvSpPr txBox="1">
            <a:spLocks noChangeArrowheads="1"/>
          </p:cNvSpPr>
          <p:nvPr/>
        </p:nvSpPr>
        <p:spPr bwMode="auto">
          <a:xfrm>
            <a:off x="2819400" y="3432175"/>
            <a:ext cx="2711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eaLnBrk="1" hangingPunct="1"/>
            <a:r>
              <a:rPr lang="en-US" sz="2400">
                <a:solidFill>
                  <a:schemeClr val="folHlink"/>
                </a:solidFill>
                <a:latin typeface="Arial" pitchFamily="34" charset="0"/>
                <a:cs typeface="Arial" pitchFamily="34" charset="0"/>
              </a:rPr>
              <a:t>Figure   </a:t>
            </a:r>
            <a:r>
              <a:rPr lang="en-US">
                <a:latin typeface="Arial" pitchFamily="34" charset="0"/>
                <a:cs typeface="Arial" pitchFamily="34" charset="0"/>
              </a:rPr>
              <a:t>Block cipher</a:t>
            </a:r>
          </a:p>
        </p:txBody>
      </p:sp>
      <p:sp>
        <p:nvSpPr>
          <p:cNvPr id="54277" name="Rectangle 5"/>
          <p:cNvSpPr>
            <a:spLocks noChangeArrowheads="1"/>
          </p:cNvSpPr>
          <p:nvPr/>
        </p:nvSpPr>
        <p:spPr bwMode="auto">
          <a:xfrm>
            <a:off x="533400" y="457200"/>
            <a:ext cx="24812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b="1">
                <a:solidFill>
                  <a:srgbClr val="FF0000"/>
                </a:solidFill>
                <a:latin typeface="Tw Cen MT" pitchFamily="34" charset="0"/>
              </a:rPr>
              <a:t>Block Ciphers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339725" y="209550"/>
            <a:ext cx="8229600" cy="1066800"/>
          </a:xfrm>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200" smtClean="0">
                <a:ea typeface="ＭＳ Ｐゴシック" pitchFamily="34" charset="-128"/>
                <a:cs typeface="Times New Roman" pitchFamily="18" charset="0"/>
              </a:rPr>
              <a:t>Do we need network security?</a:t>
            </a:r>
          </a:p>
        </p:txBody>
      </p:sp>
      <p:sp>
        <p:nvSpPr>
          <p:cNvPr id="18435" name="Rectangle 2"/>
          <p:cNvSpPr>
            <a:spLocks noGrp="1" noChangeArrowheads="1"/>
          </p:cNvSpPr>
          <p:nvPr>
            <p:ph type="body" idx="1"/>
          </p:nvPr>
        </p:nvSpPr>
        <p:spPr>
          <a:xfrm>
            <a:off x="533400" y="1600200"/>
            <a:ext cx="7772400" cy="4649788"/>
          </a:xfrm>
        </p:spPr>
        <p:txBody>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ea typeface="ＭＳ Ｐゴシック" pitchFamily="34" charset="-128"/>
                <a:cs typeface="Times New Roman" pitchFamily="18" charset="0"/>
              </a:rPr>
              <a:t>Internet and WWW computing standards (IP, HTTP, etc) are </a:t>
            </a:r>
            <a:r>
              <a:rPr lang="en-GB" sz="2400" i="1" smtClean="0">
                <a:ea typeface="ＭＳ Ｐゴシック" pitchFamily="34" charset="-128"/>
                <a:cs typeface="Times New Roman" pitchFamily="18" charset="0"/>
              </a:rPr>
              <a:t>public</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ea typeface="ＭＳ Ｐゴシック" pitchFamily="34" charset="-128"/>
              </a:rPr>
              <a:t>Therefore, intruders know about the types of messages being sent around the Internet</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ea typeface="ＭＳ Ｐゴシック" pitchFamily="34" charset="-128"/>
                <a:cs typeface="Times New Roman" pitchFamily="18" charset="0"/>
              </a:rPr>
              <a:t>The Internet is open and pervasive</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ea typeface="ＭＳ Ｐゴシック" pitchFamily="34" charset="-128"/>
                <a:cs typeface="Times New Roman" pitchFamily="18" charset="0"/>
              </a:rPr>
              <a:t>The Internet has many connecting components</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ea typeface="ＭＳ Ｐゴシック" pitchFamily="34" charset="-128"/>
              </a:rPr>
              <a:t>A message sent between two computer will often pass through many others</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ea typeface="ＭＳ Ｐゴシック" pitchFamily="34" charset="-128"/>
              </a:rPr>
              <a:t>Can we trust the others?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0" y="314325"/>
            <a:ext cx="9144000" cy="1143000"/>
          </a:xfrm>
        </p:spPr>
        <p:txBody>
          <a:bodyPr/>
          <a:lstStyle/>
          <a:p>
            <a:pPr eaLnBrk="1" hangingPunct="1"/>
            <a:r>
              <a:rPr lang="en-US" smtClean="0">
                <a:latin typeface="Tw Cen MT" pitchFamily="34" charset="0"/>
                <a:ea typeface="ＭＳ Ｐゴシック" pitchFamily="34" charset="-128"/>
              </a:rPr>
              <a:t>Fundamental Cryptographic Principles</a:t>
            </a:r>
          </a:p>
        </p:txBody>
      </p:sp>
      <p:sp>
        <p:nvSpPr>
          <p:cNvPr id="55299" name="Rectangle 3"/>
          <p:cNvSpPr>
            <a:spLocks noGrp="1" noChangeArrowheads="1"/>
          </p:cNvSpPr>
          <p:nvPr>
            <p:ph idx="1"/>
          </p:nvPr>
        </p:nvSpPr>
        <p:spPr>
          <a:xfrm>
            <a:off x="407988" y="2098675"/>
            <a:ext cx="8189912" cy="2200275"/>
          </a:xfrm>
        </p:spPr>
        <p:txBody>
          <a:bodyPr/>
          <a:lstStyle/>
          <a:p>
            <a:pPr eaLnBrk="1" hangingPunct="1">
              <a:buFont typeface="Times New Roman" pitchFamily="18" charset="0"/>
              <a:buAutoNum type="arabicPeriod"/>
            </a:pPr>
            <a:r>
              <a:rPr lang="en-US" sz="3200" smtClean="0">
                <a:ea typeface="ＭＳ Ｐゴシック" pitchFamily="34" charset="-128"/>
              </a:rPr>
              <a:t> </a:t>
            </a:r>
            <a:r>
              <a:rPr lang="en-US" sz="3200" smtClean="0">
                <a:latin typeface="Tw Cen MT" pitchFamily="34" charset="0"/>
                <a:ea typeface="ＭＳ Ｐゴシック" pitchFamily="34" charset="-128"/>
              </a:rPr>
              <a:t>Messages must contain some redundancy</a:t>
            </a:r>
          </a:p>
          <a:p>
            <a:pPr eaLnBrk="1" hangingPunct="1">
              <a:buFont typeface="Times New Roman" pitchFamily="18" charset="0"/>
              <a:buAutoNum type="arabicPeriod"/>
            </a:pPr>
            <a:endParaRPr lang="en-US" sz="3200" smtClean="0">
              <a:latin typeface="Tw Cen MT" pitchFamily="34" charset="0"/>
              <a:ea typeface="ＭＳ Ｐゴシック" pitchFamily="34" charset="-128"/>
            </a:endParaRPr>
          </a:p>
          <a:p>
            <a:pPr eaLnBrk="1" hangingPunct="1">
              <a:buFont typeface="Times New Roman" pitchFamily="18" charset="0"/>
              <a:buAutoNum type="arabicPeriod"/>
            </a:pPr>
            <a:r>
              <a:rPr lang="en-US" sz="3200" smtClean="0">
                <a:latin typeface="Tw Cen MT" pitchFamily="34" charset="0"/>
                <a:ea typeface="ＭＳ Ｐゴシック" pitchFamily="34" charset="-128"/>
              </a:rPr>
              <a:t> Some method is needed to foil replay attacks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latin typeface="Tw Cen MT" pitchFamily="34" charset="0"/>
                <a:ea typeface="ＭＳ Ｐゴシック" pitchFamily="34" charset="-128"/>
              </a:rPr>
              <a:t>Symmetric-key Algorithms (1)</a:t>
            </a:r>
          </a:p>
        </p:txBody>
      </p:sp>
      <p:sp>
        <p:nvSpPr>
          <p:cNvPr id="8195" name="Rectangle 3"/>
          <p:cNvSpPr>
            <a:spLocks noGrp="1" noChangeArrowheads="1"/>
          </p:cNvSpPr>
          <p:nvPr>
            <p:ph idx="1"/>
          </p:nvPr>
        </p:nvSpPr>
        <p:spPr>
          <a:xfrm>
            <a:off x="287338" y="5715000"/>
            <a:ext cx="8856662" cy="838200"/>
          </a:xfrm>
        </p:spPr>
        <p:txBody>
          <a:bodyPr/>
          <a:lstStyle/>
          <a:p>
            <a:pPr marL="0" indent="0" algn="ctr" eaLnBrk="1" hangingPunct="1">
              <a:buFontTx/>
              <a:buNone/>
              <a:defRPr/>
            </a:pPr>
            <a:r>
              <a:rPr lang="en-US" dirty="0" smtClean="0">
                <a:latin typeface="Tw Cen MT" pitchFamily="34" charset="0"/>
              </a:rPr>
              <a:t>Basic elements of product ciphers. </a:t>
            </a:r>
            <a:br>
              <a:rPr lang="en-US" dirty="0" smtClean="0">
                <a:latin typeface="Tw Cen MT" pitchFamily="34" charset="0"/>
              </a:rPr>
            </a:br>
            <a:r>
              <a:rPr lang="en-US" dirty="0" smtClean="0">
                <a:solidFill>
                  <a:schemeClr val="accent6">
                    <a:lumMod val="75000"/>
                  </a:schemeClr>
                </a:solidFill>
                <a:latin typeface="Tw Cen MT" pitchFamily="34" charset="0"/>
              </a:rPr>
              <a:t>(a) </a:t>
            </a:r>
            <a:r>
              <a:rPr lang="en-US" dirty="0" smtClean="0">
                <a:latin typeface="Tw Cen MT" pitchFamily="34" charset="0"/>
              </a:rPr>
              <a:t>P-box. </a:t>
            </a:r>
            <a:r>
              <a:rPr lang="en-US" dirty="0" smtClean="0">
                <a:solidFill>
                  <a:schemeClr val="accent6">
                    <a:lumMod val="75000"/>
                  </a:schemeClr>
                </a:solidFill>
                <a:latin typeface="Tw Cen MT" pitchFamily="34" charset="0"/>
              </a:rPr>
              <a:t>(b)</a:t>
            </a:r>
            <a:r>
              <a:rPr lang="en-US" dirty="0" smtClean="0">
                <a:latin typeface="Tw Cen MT" pitchFamily="34" charset="0"/>
              </a:rPr>
              <a:t> S-box. </a:t>
            </a:r>
            <a:r>
              <a:rPr lang="en-US" dirty="0" smtClean="0">
                <a:solidFill>
                  <a:schemeClr val="accent6">
                    <a:lumMod val="75000"/>
                  </a:schemeClr>
                </a:solidFill>
                <a:latin typeface="Tw Cen MT" pitchFamily="34" charset="0"/>
              </a:rPr>
              <a:t>(c)</a:t>
            </a:r>
            <a:r>
              <a:rPr lang="en-US" dirty="0" smtClean="0">
                <a:latin typeface="Tw Cen MT" pitchFamily="34" charset="0"/>
              </a:rPr>
              <a:t> Product.</a:t>
            </a:r>
            <a:endParaRPr lang="en-US" dirty="0" smtClean="0">
              <a:latin typeface="Tw Cen MT" pitchFamily="34" charset="0"/>
              <a:cs typeface="Arial" charset="0"/>
            </a:endParaRPr>
          </a:p>
        </p:txBody>
      </p:sp>
      <p:pic>
        <p:nvPicPr>
          <p:cNvPr id="563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2228850"/>
            <a:ext cx="832485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0" y="314325"/>
            <a:ext cx="9144000" cy="1143000"/>
          </a:xfrm>
        </p:spPr>
        <p:txBody>
          <a:bodyPr/>
          <a:lstStyle/>
          <a:p>
            <a:pPr eaLnBrk="1" hangingPunct="1"/>
            <a:r>
              <a:rPr lang="en-US" smtClean="0">
                <a:latin typeface="Tw Cen MT" pitchFamily="34" charset="0"/>
                <a:ea typeface="ＭＳ Ｐゴシック" pitchFamily="34" charset="-128"/>
              </a:rPr>
              <a:t>Symmetric-key Algorithms (2)</a:t>
            </a:r>
          </a:p>
        </p:txBody>
      </p:sp>
      <p:sp>
        <p:nvSpPr>
          <p:cNvPr id="57347" name="Rectangle 3"/>
          <p:cNvSpPr>
            <a:spLocks noGrp="1" noChangeArrowheads="1"/>
          </p:cNvSpPr>
          <p:nvPr>
            <p:ph idx="1"/>
          </p:nvPr>
        </p:nvSpPr>
        <p:spPr>
          <a:xfrm>
            <a:off x="474663" y="1474788"/>
            <a:ext cx="8027987" cy="4519612"/>
          </a:xfrm>
        </p:spPr>
        <p:txBody>
          <a:bodyPr/>
          <a:lstStyle/>
          <a:p>
            <a:pPr eaLnBrk="1" hangingPunct="1">
              <a:buFontTx/>
              <a:buChar char="•"/>
            </a:pPr>
            <a:r>
              <a:rPr lang="en-US" sz="3200" smtClean="0">
                <a:latin typeface="Tw Cen MT" pitchFamily="34" charset="0"/>
                <a:ea typeface="ＭＳ Ｐゴシック" pitchFamily="34" charset="-128"/>
              </a:rPr>
              <a:t>Data encryption standard</a:t>
            </a:r>
          </a:p>
          <a:p>
            <a:pPr eaLnBrk="1" hangingPunct="1">
              <a:buFontTx/>
              <a:buChar char="•"/>
            </a:pPr>
            <a:r>
              <a:rPr lang="en-US" sz="3200" smtClean="0">
                <a:latin typeface="Tw Cen MT" pitchFamily="34" charset="0"/>
                <a:ea typeface="ＭＳ Ｐゴシック" pitchFamily="34" charset="-128"/>
              </a:rPr>
              <a:t>Advanced encryption standard</a:t>
            </a:r>
          </a:p>
          <a:p>
            <a:pPr eaLnBrk="1" hangingPunct="1">
              <a:buFontTx/>
              <a:buChar char="•"/>
            </a:pPr>
            <a:r>
              <a:rPr lang="en-US" sz="3200" smtClean="0">
                <a:latin typeface="Tw Cen MT" pitchFamily="34" charset="0"/>
                <a:ea typeface="ＭＳ Ｐゴシック" pitchFamily="34" charset="-128"/>
              </a:rPr>
              <a:t>Cipher modes</a:t>
            </a:r>
          </a:p>
          <a:p>
            <a:pPr eaLnBrk="1" hangingPunct="1">
              <a:buFontTx/>
              <a:buChar char="•"/>
            </a:pPr>
            <a:r>
              <a:rPr lang="en-US" sz="3200" smtClean="0">
                <a:latin typeface="Tw Cen MT" pitchFamily="34" charset="0"/>
                <a:ea typeface="ＭＳ Ｐゴシック" pitchFamily="34" charset="-128"/>
              </a:rPr>
              <a:t>Other ciphers</a:t>
            </a:r>
          </a:p>
          <a:p>
            <a:pPr eaLnBrk="1" hangingPunct="1">
              <a:buFontTx/>
              <a:buChar char="•"/>
            </a:pPr>
            <a:r>
              <a:rPr lang="en-US" sz="3200" smtClean="0">
                <a:latin typeface="Tw Cen MT" pitchFamily="34" charset="0"/>
                <a:ea typeface="ＭＳ Ｐゴシック" pitchFamily="34" charset="-128"/>
              </a:rPr>
              <a:t>Cryptanalysis</a:t>
            </a:r>
          </a:p>
          <a:p>
            <a:pPr eaLnBrk="1" hangingPunct="1">
              <a:buFontTx/>
              <a:buChar char="•"/>
            </a:pPr>
            <a:endParaRPr lang="en-US" sz="3200" smtClean="0">
              <a:ea typeface="ＭＳ Ｐゴシック" pitchFamily="34"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1"/>
          <p:cNvSpPr>
            <a:spLocks noChangeArrowheads="1"/>
          </p:cNvSpPr>
          <p:nvPr/>
        </p:nvSpPr>
        <p:spPr bwMode="auto">
          <a:xfrm>
            <a:off x="376238" y="2222500"/>
            <a:ext cx="3717925" cy="3175000"/>
          </a:xfrm>
          <a:prstGeom prst="roundRect">
            <a:avLst>
              <a:gd name="adj" fmla="val 46"/>
            </a:avLst>
          </a:prstGeom>
          <a:solidFill>
            <a:srgbClr val="FFFFFF"/>
          </a:solidFill>
          <a:ln w="19080">
            <a:solidFill>
              <a:srgbClr val="FF0000"/>
            </a:solidFill>
            <a:miter lim="800000"/>
            <a:headEnd/>
            <a:tailEnd/>
          </a:ln>
        </p:spPr>
        <p:txBody>
          <a:bodyPr wrap="none" anchor="ctr"/>
          <a:lstStyle/>
          <a:p>
            <a:endParaRPr lang="en-US">
              <a:solidFill>
                <a:srgbClr val="CC0000"/>
              </a:solidFill>
            </a:endParaRPr>
          </a:p>
        </p:txBody>
      </p:sp>
      <p:sp>
        <p:nvSpPr>
          <p:cNvPr id="58371" name="Rectangle 2"/>
          <p:cNvSpPr>
            <a:spLocks noGrp="1" noChangeArrowheads="1"/>
          </p:cNvSpPr>
          <p:nvPr>
            <p:ph type="title"/>
          </p:nvPr>
        </p:nvSpPr>
        <p:spPr>
          <a:xfrm>
            <a:off x="392113" y="628650"/>
            <a:ext cx="3927475" cy="1193800"/>
          </a:xfrm>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ea typeface="ＭＳ Ｐゴシック" pitchFamily="34" charset="-128"/>
                <a:cs typeface="Times New Roman" pitchFamily="18" charset="0"/>
              </a:rPr>
              <a:t>Symmetric key </a:t>
            </a:r>
            <a:br>
              <a:rPr lang="en-GB" smtClean="0">
                <a:ea typeface="ＭＳ Ｐゴシック" pitchFamily="34" charset="-128"/>
                <a:cs typeface="Times New Roman" pitchFamily="18" charset="0"/>
              </a:rPr>
            </a:br>
            <a:r>
              <a:rPr lang="en-GB" smtClean="0">
                <a:ea typeface="ＭＳ Ｐゴシック" pitchFamily="34" charset="-128"/>
                <a:cs typeface="Times New Roman" pitchFamily="18" charset="0"/>
              </a:rPr>
              <a:t>crypto: DES</a:t>
            </a:r>
          </a:p>
        </p:txBody>
      </p:sp>
      <p:sp>
        <p:nvSpPr>
          <p:cNvPr id="58372" name="Rectangle 3"/>
          <p:cNvSpPr>
            <a:spLocks noGrp="1" noChangeArrowheads="1"/>
          </p:cNvSpPr>
          <p:nvPr>
            <p:ph type="body" idx="1"/>
          </p:nvPr>
        </p:nvSpPr>
        <p:spPr>
          <a:xfrm>
            <a:off x="509588" y="2517775"/>
            <a:ext cx="3527425" cy="2882900"/>
          </a:xfrm>
        </p:spPr>
        <p:txBody>
          <a:bodyPr/>
          <a:lstStyle/>
          <a:p>
            <a:pPr>
              <a:spcBef>
                <a:spcPts val="600"/>
              </a:spcBef>
              <a:buFont typeface="ZapfDingbats"/>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ea typeface="ＭＳ Ｐゴシック" pitchFamily="34" charset="-128"/>
                <a:cs typeface="Times New Roman" pitchFamily="18" charset="0"/>
              </a:rPr>
              <a:t>initial permutation </a:t>
            </a:r>
          </a:p>
          <a:p>
            <a:pPr>
              <a:spcBef>
                <a:spcPts val="600"/>
              </a:spcBef>
              <a:buFont typeface="ZapfDingbats"/>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ea typeface="ＭＳ Ｐゴシック" pitchFamily="34" charset="-128"/>
                <a:cs typeface="Times New Roman" pitchFamily="18" charset="0"/>
              </a:rPr>
              <a:t>16 identical “rounds” of function application, each using different 48 bits of key</a:t>
            </a:r>
          </a:p>
          <a:p>
            <a:pPr>
              <a:spcBef>
                <a:spcPts val="600"/>
              </a:spcBef>
              <a:buFont typeface="ZapfDingbats"/>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ea typeface="ＭＳ Ｐゴシック" pitchFamily="34" charset="-128"/>
                <a:cs typeface="Times New Roman" pitchFamily="18" charset="0"/>
              </a:rPr>
              <a:t>final permutation</a:t>
            </a:r>
          </a:p>
          <a:p>
            <a:pPr>
              <a:spcBef>
                <a:spcPts val="600"/>
              </a:spcBef>
              <a:buFont typeface="ZapfDingbats"/>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400" smtClean="0">
              <a:ea typeface="ＭＳ Ｐゴシック" pitchFamily="34" charset="-128"/>
              <a:cs typeface="Times New Roman" pitchFamily="18" charset="0"/>
            </a:endParaRPr>
          </a:p>
        </p:txBody>
      </p:sp>
      <p:grpSp>
        <p:nvGrpSpPr>
          <p:cNvPr id="58373" name="Group 4"/>
          <p:cNvGrpSpPr>
            <a:grpSpLocks/>
          </p:cNvGrpSpPr>
          <p:nvPr/>
        </p:nvGrpSpPr>
        <p:grpSpPr bwMode="auto">
          <a:xfrm>
            <a:off x="533400" y="2017713"/>
            <a:ext cx="2232025" cy="452437"/>
            <a:chOff x="336" y="1271"/>
            <a:chExt cx="1406" cy="285"/>
          </a:xfrm>
        </p:grpSpPr>
        <p:sp>
          <p:nvSpPr>
            <p:cNvPr id="58374" name="AutoShape 5"/>
            <p:cNvSpPr>
              <a:spLocks noChangeArrowheads="1"/>
            </p:cNvSpPr>
            <p:nvPr/>
          </p:nvSpPr>
          <p:spPr bwMode="auto">
            <a:xfrm>
              <a:off x="371" y="1275"/>
              <a:ext cx="1369" cy="265"/>
            </a:xfrm>
            <a:prstGeom prst="roundRect">
              <a:avLst>
                <a:gd name="adj" fmla="val 37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CC0000"/>
                </a:solidFill>
                <a:latin typeface="Gill Sans MT" pitchFamily="34" charset="0"/>
              </a:endParaRPr>
            </a:p>
          </p:txBody>
        </p:sp>
        <p:grpSp>
          <p:nvGrpSpPr>
            <p:cNvPr id="58375" name="Group 6"/>
            <p:cNvGrpSpPr>
              <a:grpSpLocks/>
            </p:cNvGrpSpPr>
            <p:nvPr/>
          </p:nvGrpSpPr>
          <p:grpSpPr bwMode="auto">
            <a:xfrm>
              <a:off x="336" y="1271"/>
              <a:ext cx="1406" cy="285"/>
              <a:chOff x="336" y="1271"/>
              <a:chExt cx="1406" cy="285"/>
            </a:xfrm>
          </p:grpSpPr>
          <p:sp>
            <p:nvSpPr>
              <p:cNvPr id="58376" name="AutoShape 7"/>
              <p:cNvSpPr>
                <a:spLocks noChangeArrowheads="1"/>
              </p:cNvSpPr>
              <p:nvPr/>
            </p:nvSpPr>
            <p:spPr bwMode="auto">
              <a:xfrm>
                <a:off x="336" y="1271"/>
                <a:ext cx="1406" cy="285"/>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CC0000"/>
                  </a:solidFill>
                  <a:latin typeface="Gill Sans MT" pitchFamily="34" charset="0"/>
                </a:endParaRPr>
              </a:p>
            </p:txBody>
          </p:sp>
          <p:grpSp>
            <p:nvGrpSpPr>
              <p:cNvPr id="58377" name="Group 8"/>
              <p:cNvGrpSpPr>
                <a:grpSpLocks/>
              </p:cNvGrpSpPr>
              <p:nvPr/>
            </p:nvGrpSpPr>
            <p:grpSpPr bwMode="auto">
              <a:xfrm>
                <a:off x="336" y="1271"/>
                <a:ext cx="1404" cy="283"/>
                <a:chOff x="336" y="1271"/>
                <a:chExt cx="1404" cy="283"/>
              </a:xfrm>
            </p:grpSpPr>
            <p:sp>
              <p:nvSpPr>
                <p:cNvPr id="58378" name="AutoShape 9"/>
                <p:cNvSpPr>
                  <a:spLocks noChangeArrowheads="1"/>
                </p:cNvSpPr>
                <p:nvPr/>
              </p:nvSpPr>
              <p:spPr bwMode="auto">
                <a:xfrm>
                  <a:off x="336" y="1271"/>
                  <a:ext cx="1404" cy="28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CC0000"/>
                    </a:solidFill>
                    <a:latin typeface="Gill Sans MT" pitchFamily="34" charset="0"/>
                  </a:endParaRPr>
                </a:p>
              </p:txBody>
            </p:sp>
            <p:sp>
              <p:nvSpPr>
                <p:cNvPr id="58379" name="AutoShape 10"/>
                <p:cNvSpPr>
                  <a:spLocks noChangeArrowheads="1"/>
                </p:cNvSpPr>
                <p:nvPr/>
              </p:nvSpPr>
              <p:spPr bwMode="auto">
                <a:xfrm>
                  <a:off x="500" y="1271"/>
                  <a:ext cx="1075" cy="25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gn="ctr">
                    <a:buClr>
                      <a:srgbClr val="FF0000"/>
                    </a:buClr>
                    <a:buFont typeface="Comic Sans MS" pitchFamily="6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CC0000"/>
                      </a:solidFill>
                      <a:latin typeface="Gill Sans MT" pitchFamily="34" charset="0"/>
                    </a:rPr>
                    <a:t>DES operation</a:t>
                  </a:r>
                </a:p>
              </p:txBody>
            </p:sp>
          </p:grpSp>
        </p:gr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59395" name="Rectangle 3"/>
          <p:cNvSpPr>
            <a:spLocks noGrp="1" noChangeArrowheads="1"/>
          </p:cNvSpPr>
          <p:nvPr>
            <p:ph type="body" sz="half" idx="1"/>
          </p:nvPr>
        </p:nvSpPr>
        <p:spPr>
          <a:xfrm>
            <a:off x="533400" y="1371600"/>
            <a:ext cx="8321675" cy="4972050"/>
          </a:xfrm>
        </p:spPr>
        <p:txBody>
          <a:bodyPr/>
          <a:lstStyle/>
          <a:p>
            <a:pPr>
              <a:buFont typeface="Wingdings" pitchFamily="2" charset="2"/>
              <a:buNone/>
            </a:pPr>
            <a:r>
              <a:rPr lang="en-US" sz="3200" i="1" smtClean="0">
                <a:solidFill>
                  <a:srgbClr val="C00000"/>
                </a:solidFill>
                <a:ea typeface="ＭＳ Ｐゴシック" pitchFamily="34" charset="-128"/>
              </a:rPr>
              <a:t>Chapter goals: </a:t>
            </a:r>
          </a:p>
          <a:p>
            <a:r>
              <a:rPr lang="en-US" smtClean="0">
                <a:ea typeface="ＭＳ Ｐゴシック" pitchFamily="34" charset="-128"/>
              </a:rPr>
              <a:t>understand principles of network security:</a:t>
            </a:r>
            <a:r>
              <a:rPr lang="en-US" sz="2400" smtClean="0">
                <a:ea typeface="ＭＳ Ｐゴシック" pitchFamily="34" charset="-128"/>
              </a:rPr>
              <a:t> </a:t>
            </a:r>
          </a:p>
          <a:p>
            <a:pPr lvl="1"/>
            <a:r>
              <a:rPr lang="en-US" smtClean="0">
                <a:ea typeface="ＭＳ Ｐゴシック" pitchFamily="34" charset="-128"/>
              </a:rPr>
              <a:t>cryptography and its </a:t>
            </a:r>
            <a:r>
              <a:rPr lang="en-US" i="1" smtClean="0">
                <a:ea typeface="ＭＳ Ｐゴシック" pitchFamily="34" charset="-128"/>
              </a:rPr>
              <a:t>many</a:t>
            </a:r>
            <a:r>
              <a:rPr lang="en-US" smtClean="0">
                <a:ea typeface="ＭＳ Ｐゴシック" pitchFamily="34" charset="-128"/>
              </a:rPr>
              <a:t> uses beyond </a:t>
            </a:r>
            <a:r>
              <a:rPr lang="ja-JP" altLang="en-US" smtClean="0">
                <a:ea typeface="ＭＳ Ｐゴシック" pitchFamily="34" charset="-128"/>
              </a:rPr>
              <a:t>“</a:t>
            </a:r>
            <a:r>
              <a:rPr lang="en-US" altLang="ja-JP" smtClean="0">
                <a:ea typeface="ＭＳ Ｐゴシック" pitchFamily="34" charset="-128"/>
              </a:rPr>
              <a:t>confidentiality</a:t>
            </a:r>
            <a:r>
              <a:rPr lang="ja-JP" altLang="en-US" smtClean="0">
                <a:ea typeface="ＭＳ Ｐゴシック" pitchFamily="34" charset="-128"/>
              </a:rPr>
              <a:t>”</a:t>
            </a:r>
            <a:endParaRPr lang="en-US" altLang="ja-JP" smtClean="0">
              <a:ea typeface="ＭＳ Ｐゴシック" pitchFamily="34" charset="-128"/>
            </a:endParaRPr>
          </a:p>
          <a:p>
            <a:pPr lvl="1"/>
            <a:r>
              <a:rPr lang="en-US" smtClean="0">
                <a:ea typeface="ＭＳ Ｐゴシック" pitchFamily="34" charset="-128"/>
              </a:rPr>
              <a:t>authentication</a:t>
            </a:r>
          </a:p>
          <a:p>
            <a:pPr lvl="1"/>
            <a:r>
              <a:rPr lang="en-US" smtClean="0">
                <a:ea typeface="ＭＳ Ｐゴシック" pitchFamily="34" charset="-128"/>
              </a:rPr>
              <a:t>message integrity</a:t>
            </a:r>
          </a:p>
          <a:p>
            <a:r>
              <a:rPr lang="en-US" smtClean="0">
                <a:ea typeface="ＭＳ Ｐゴシック" pitchFamily="34" charset="-128"/>
              </a:rPr>
              <a:t>security in practice:</a:t>
            </a:r>
          </a:p>
          <a:p>
            <a:pPr lvl="1"/>
            <a:r>
              <a:rPr lang="en-US" smtClean="0">
                <a:ea typeface="ＭＳ Ｐゴシック" pitchFamily="34" charset="-128"/>
              </a:rPr>
              <a:t>firewalls and intrusion detection systems</a:t>
            </a:r>
          </a:p>
          <a:p>
            <a:pPr lvl="1"/>
            <a:r>
              <a:rPr lang="en-US" smtClean="0">
                <a:ea typeface="ＭＳ Ｐゴシック" pitchFamily="34" charset="-128"/>
              </a:rPr>
              <a:t>security in application, transport, network, link layers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60419" name="Rectangle 2"/>
          <p:cNvSpPr>
            <a:spLocks noGrp="1" noChangeArrowheads="1"/>
          </p:cNvSpPr>
          <p:nvPr>
            <p:ph type="title"/>
          </p:nvPr>
        </p:nvSpPr>
        <p:spPr/>
        <p:txBody>
          <a:bodyPr/>
          <a:lstStyle/>
          <a:p>
            <a:r>
              <a:rPr lang="en-US" smtClean="0">
                <a:ea typeface="ＭＳ Ｐゴシック" pitchFamily="34" charset="-128"/>
              </a:rPr>
              <a:t>Chapter 8 roadmap</a:t>
            </a:r>
          </a:p>
        </p:txBody>
      </p:sp>
      <p:sp>
        <p:nvSpPr>
          <p:cNvPr id="60420" name="Rectangle 3"/>
          <p:cNvSpPr>
            <a:spLocks noGrp="1" noChangeArrowheads="1"/>
          </p:cNvSpPr>
          <p:nvPr>
            <p:ph type="body" idx="1"/>
          </p:nvPr>
        </p:nvSpPr>
        <p:spPr>
          <a:xfrm>
            <a:off x="650875" y="1668463"/>
            <a:ext cx="7772400" cy="4648200"/>
          </a:xfrm>
        </p:spPr>
        <p:txBody>
          <a:bodyPr/>
          <a:lstStyle/>
          <a:p>
            <a:pPr>
              <a:buFont typeface="Wingdings" pitchFamily="2" charset="2"/>
              <a:buNone/>
            </a:pPr>
            <a:r>
              <a:rPr lang="en-US" i="1" smtClean="0">
                <a:solidFill>
                  <a:srgbClr val="C00000"/>
                </a:solidFill>
                <a:ea typeface="ＭＳ Ｐゴシック" pitchFamily="34" charset="-128"/>
              </a:rPr>
              <a:t>8.1 What is network security?</a:t>
            </a:r>
          </a:p>
          <a:p>
            <a:pPr>
              <a:buFont typeface="Wingdings" pitchFamily="2" charset="2"/>
              <a:buNone/>
            </a:pPr>
            <a:r>
              <a:rPr lang="en-US" smtClean="0">
                <a:solidFill>
                  <a:srgbClr val="000099"/>
                </a:solidFill>
                <a:ea typeface="ＭＳ Ｐゴシック" pitchFamily="34" charset="-128"/>
              </a:rPr>
              <a:t>8.2</a:t>
            </a:r>
            <a:r>
              <a:rPr lang="en-US" smtClean="0">
                <a:ea typeface="ＭＳ Ｐゴシック" pitchFamily="34" charset="-128"/>
              </a:rPr>
              <a:t> Principles of cryptography</a:t>
            </a:r>
          </a:p>
          <a:p>
            <a:pPr>
              <a:buFont typeface="Wingdings" pitchFamily="2" charset="2"/>
              <a:buNone/>
            </a:pPr>
            <a:r>
              <a:rPr lang="en-US" smtClean="0">
                <a:solidFill>
                  <a:srgbClr val="000099"/>
                </a:solidFill>
                <a:ea typeface="ＭＳ Ｐゴシック" pitchFamily="34" charset="-128"/>
              </a:rPr>
              <a:t>8.3</a:t>
            </a:r>
            <a:r>
              <a:rPr lang="en-US" smtClean="0">
                <a:ea typeface="ＭＳ Ｐゴシック" pitchFamily="34" charset="-128"/>
              </a:rPr>
              <a:t> Message integrity, authentication</a:t>
            </a:r>
          </a:p>
          <a:p>
            <a:pPr>
              <a:buFont typeface="Wingdings" pitchFamily="2" charset="2"/>
              <a:buNone/>
            </a:pPr>
            <a:r>
              <a:rPr lang="en-US" smtClean="0">
                <a:solidFill>
                  <a:srgbClr val="000099"/>
                </a:solidFill>
                <a:ea typeface="ＭＳ Ｐゴシック" pitchFamily="34" charset="-128"/>
              </a:rPr>
              <a:t>8.4 </a:t>
            </a:r>
            <a:r>
              <a:rPr lang="en-US" smtClean="0">
                <a:ea typeface="ＭＳ Ｐゴシック" pitchFamily="34" charset="-128"/>
              </a:rPr>
              <a:t>Securing e-mail</a:t>
            </a:r>
          </a:p>
          <a:p>
            <a:pPr>
              <a:buFont typeface="Wingdings" pitchFamily="2" charset="2"/>
              <a:buNone/>
            </a:pPr>
            <a:r>
              <a:rPr lang="en-US" smtClean="0">
                <a:solidFill>
                  <a:srgbClr val="000099"/>
                </a:solidFill>
                <a:ea typeface="ＭＳ Ｐゴシック" pitchFamily="34" charset="-128"/>
              </a:rPr>
              <a:t>8.5</a:t>
            </a:r>
            <a:r>
              <a:rPr lang="en-US" smtClean="0">
                <a:ea typeface="ＭＳ Ｐゴシック" pitchFamily="34" charset="-128"/>
              </a:rPr>
              <a:t> Securing TCP connections: SSL</a:t>
            </a:r>
          </a:p>
          <a:p>
            <a:pPr>
              <a:buFont typeface="Wingdings" pitchFamily="2" charset="2"/>
              <a:buNone/>
            </a:pPr>
            <a:r>
              <a:rPr lang="en-US" smtClean="0">
                <a:solidFill>
                  <a:srgbClr val="000099"/>
                </a:solidFill>
                <a:ea typeface="ＭＳ Ｐゴシック" pitchFamily="34" charset="-128"/>
              </a:rPr>
              <a:t>8.6</a:t>
            </a:r>
            <a:r>
              <a:rPr lang="en-US" smtClean="0">
                <a:ea typeface="ＭＳ Ｐゴシック" pitchFamily="34" charset="-128"/>
              </a:rPr>
              <a:t> Network layer security: IPsec</a:t>
            </a:r>
          </a:p>
          <a:p>
            <a:pPr>
              <a:buFont typeface="Wingdings" pitchFamily="2" charset="2"/>
              <a:buNone/>
            </a:pPr>
            <a:r>
              <a:rPr lang="en-US" smtClean="0">
                <a:solidFill>
                  <a:srgbClr val="000099"/>
                </a:solidFill>
                <a:ea typeface="ＭＳ Ｐゴシック" pitchFamily="34" charset="-128"/>
              </a:rPr>
              <a:t>8.7</a:t>
            </a:r>
            <a:r>
              <a:rPr lang="en-US" smtClean="0">
                <a:ea typeface="ＭＳ Ｐゴシック" pitchFamily="34" charset="-128"/>
              </a:rPr>
              <a:t> Securing wireless LANs</a:t>
            </a:r>
          </a:p>
          <a:p>
            <a:pPr>
              <a:buFont typeface="Wingdings" pitchFamily="2" charset="2"/>
              <a:buNone/>
            </a:pPr>
            <a:r>
              <a:rPr lang="en-US" smtClean="0">
                <a:solidFill>
                  <a:srgbClr val="000099"/>
                </a:solidFill>
                <a:ea typeface="ＭＳ Ｐゴシック" pitchFamily="34" charset="-128"/>
              </a:rPr>
              <a:t>8.8</a:t>
            </a:r>
            <a:r>
              <a:rPr lang="en-US" smtClean="0">
                <a:ea typeface="ＭＳ Ｐゴシック" pitchFamily="34" charset="-128"/>
              </a:rPr>
              <a:t> Operational security: firewalls and IDS</a:t>
            </a:r>
          </a:p>
        </p:txBody>
      </p:sp>
      <p:pic>
        <p:nvPicPr>
          <p:cNvPr id="60421" name="Picture 22"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38" y="1066800"/>
            <a:ext cx="45704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61443" name="Rectangle 2"/>
          <p:cNvSpPr>
            <a:spLocks noGrp="1" noChangeArrowheads="1"/>
          </p:cNvSpPr>
          <p:nvPr>
            <p:ph type="title"/>
          </p:nvPr>
        </p:nvSpPr>
        <p:spPr/>
        <p:txBody>
          <a:bodyPr/>
          <a:lstStyle/>
          <a:p>
            <a:r>
              <a:rPr lang="en-US" smtClean="0">
                <a:ea typeface="ＭＳ Ｐゴシック" pitchFamily="34" charset="-128"/>
              </a:rPr>
              <a:t>What is network security?</a:t>
            </a:r>
          </a:p>
        </p:txBody>
      </p:sp>
      <p:sp>
        <p:nvSpPr>
          <p:cNvPr id="61444" name="Rectangle 3"/>
          <p:cNvSpPr>
            <a:spLocks noGrp="1" noChangeArrowheads="1"/>
          </p:cNvSpPr>
          <p:nvPr>
            <p:ph type="body" idx="1"/>
          </p:nvPr>
        </p:nvSpPr>
        <p:spPr/>
        <p:txBody>
          <a:bodyPr/>
          <a:lstStyle/>
          <a:p>
            <a:pPr>
              <a:buFont typeface="Wingdings" pitchFamily="2" charset="2"/>
              <a:buNone/>
            </a:pPr>
            <a:r>
              <a:rPr lang="en-US" i="1" smtClean="0">
                <a:solidFill>
                  <a:srgbClr val="C00000"/>
                </a:solidFill>
                <a:ea typeface="ＭＳ Ｐゴシック" pitchFamily="34" charset="-128"/>
              </a:rPr>
              <a:t>confidentiality</a:t>
            </a:r>
            <a:r>
              <a:rPr lang="en-US" smtClean="0">
                <a:solidFill>
                  <a:srgbClr val="C00000"/>
                </a:solidFill>
                <a:ea typeface="ＭＳ Ｐゴシック" pitchFamily="34" charset="-128"/>
              </a:rPr>
              <a:t>: </a:t>
            </a:r>
            <a:r>
              <a:rPr lang="en-US" sz="2400" smtClean="0">
                <a:ea typeface="ＭＳ Ｐゴシック" pitchFamily="34" charset="-128"/>
              </a:rPr>
              <a:t>only sender, intended receiver should </a:t>
            </a:r>
            <a:r>
              <a:rPr lang="ja-JP" altLang="en-US" sz="2400" smtClean="0">
                <a:ea typeface="ＭＳ Ｐゴシック" pitchFamily="34" charset="-128"/>
              </a:rPr>
              <a:t>“</a:t>
            </a:r>
            <a:r>
              <a:rPr lang="en-US" altLang="ja-JP" sz="2400" smtClean="0">
                <a:ea typeface="ＭＳ Ｐゴシック" pitchFamily="34" charset="-128"/>
              </a:rPr>
              <a:t>understand</a:t>
            </a:r>
            <a:r>
              <a:rPr lang="ja-JP" altLang="en-US" sz="2400" smtClean="0">
                <a:ea typeface="ＭＳ Ｐゴシック" pitchFamily="34" charset="-128"/>
              </a:rPr>
              <a:t>”</a:t>
            </a:r>
            <a:r>
              <a:rPr lang="en-US" altLang="ja-JP" sz="2400" smtClean="0">
                <a:ea typeface="ＭＳ Ｐゴシック" pitchFamily="34" charset="-128"/>
              </a:rPr>
              <a:t> message contents</a:t>
            </a:r>
          </a:p>
          <a:p>
            <a:pPr lvl="1"/>
            <a:r>
              <a:rPr lang="en-US" smtClean="0">
                <a:ea typeface="ＭＳ Ｐゴシック" pitchFamily="34" charset="-128"/>
              </a:rPr>
              <a:t>sender encrypts message</a:t>
            </a:r>
          </a:p>
          <a:p>
            <a:pPr lvl="1"/>
            <a:r>
              <a:rPr lang="en-US" smtClean="0">
                <a:ea typeface="ＭＳ Ｐゴシック" pitchFamily="34" charset="-128"/>
              </a:rPr>
              <a:t>receiver decrypts message</a:t>
            </a:r>
          </a:p>
          <a:p>
            <a:pPr>
              <a:buFont typeface="Wingdings" pitchFamily="2" charset="2"/>
              <a:buNone/>
            </a:pPr>
            <a:r>
              <a:rPr lang="en-US" i="1" smtClean="0">
                <a:solidFill>
                  <a:srgbClr val="C00000"/>
                </a:solidFill>
                <a:ea typeface="ＭＳ Ｐゴシック" pitchFamily="34" charset="-128"/>
              </a:rPr>
              <a:t>authentication: </a:t>
            </a:r>
            <a:r>
              <a:rPr lang="en-US" sz="2400" smtClean="0">
                <a:ea typeface="ＭＳ Ｐゴシック" pitchFamily="34" charset="-128"/>
              </a:rPr>
              <a:t>sender, receiver want to confirm identity of each other </a:t>
            </a:r>
          </a:p>
          <a:p>
            <a:pPr>
              <a:buFont typeface="Wingdings" pitchFamily="2" charset="2"/>
              <a:buNone/>
            </a:pPr>
            <a:r>
              <a:rPr lang="en-US" i="1" smtClean="0">
                <a:solidFill>
                  <a:srgbClr val="C00000"/>
                </a:solidFill>
                <a:ea typeface="ＭＳ Ｐゴシック" pitchFamily="34" charset="-128"/>
              </a:rPr>
              <a:t>message integrity: </a:t>
            </a:r>
            <a:r>
              <a:rPr lang="en-US" sz="2400" smtClean="0">
                <a:ea typeface="ＭＳ Ｐゴシック" pitchFamily="34" charset="-128"/>
              </a:rPr>
              <a:t>sender, receiver want to ensure message not altered (in transit, or afterwards) without detection</a:t>
            </a:r>
          </a:p>
          <a:p>
            <a:pPr>
              <a:buFont typeface="Wingdings" pitchFamily="2" charset="2"/>
              <a:buNone/>
            </a:pPr>
            <a:r>
              <a:rPr lang="en-US" i="1" smtClean="0">
                <a:solidFill>
                  <a:srgbClr val="C00000"/>
                </a:solidFill>
                <a:ea typeface="ＭＳ Ｐゴシック" pitchFamily="34" charset="-128"/>
              </a:rPr>
              <a:t>access and availability</a:t>
            </a:r>
            <a:r>
              <a:rPr lang="en-US" sz="2400" smtClean="0">
                <a:solidFill>
                  <a:srgbClr val="FF0000"/>
                </a:solidFill>
                <a:ea typeface="ＭＳ Ｐゴシック" pitchFamily="34" charset="-128"/>
              </a:rPr>
              <a:t>:</a:t>
            </a:r>
            <a:r>
              <a:rPr lang="en-US" sz="2400" smtClean="0">
                <a:ea typeface="ＭＳ Ｐゴシック" pitchFamily="34" charset="-128"/>
              </a:rPr>
              <a:t> services must be accessible and available to users</a:t>
            </a:r>
          </a:p>
        </p:txBody>
      </p:sp>
      <p:pic>
        <p:nvPicPr>
          <p:cNvPr id="61445" name="Picture 1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663" y="1041400"/>
            <a:ext cx="63992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a:cs typeface="Arial"/>
              </a:rPr>
              <a:t>Network Security</a:t>
            </a:r>
          </a:p>
        </p:txBody>
      </p:sp>
      <p:sp>
        <p:nvSpPr>
          <p:cNvPr id="62467" name="Rectangle 2"/>
          <p:cNvSpPr>
            <a:spLocks noGrp="1" noChangeArrowheads="1"/>
          </p:cNvSpPr>
          <p:nvPr>
            <p:ph type="title"/>
          </p:nvPr>
        </p:nvSpPr>
        <p:spPr>
          <a:xfrm>
            <a:off x="228600" y="152400"/>
            <a:ext cx="8404225" cy="990600"/>
          </a:xfrm>
        </p:spPr>
        <p:txBody>
          <a:bodyPr/>
          <a:lstStyle/>
          <a:p>
            <a:r>
              <a:rPr lang="en-US" sz="4000" smtClean="0">
                <a:ea typeface="ＭＳ Ｐゴシック" pitchFamily="34" charset="-128"/>
              </a:rPr>
              <a:t>Friends and enemies: Alice, Bob, Trudy</a:t>
            </a:r>
          </a:p>
        </p:txBody>
      </p:sp>
      <p:sp>
        <p:nvSpPr>
          <p:cNvPr id="62468" name="Rectangle 3"/>
          <p:cNvSpPr>
            <a:spLocks noGrp="1" noChangeArrowheads="1"/>
          </p:cNvSpPr>
          <p:nvPr>
            <p:ph type="body" sz="half" idx="1"/>
          </p:nvPr>
        </p:nvSpPr>
        <p:spPr>
          <a:xfrm>
            <a:off x="533400" y="1282700"/>
            <a:ext cx="8142288" cy="1617663"/>
          </a:xfrm>
        </p:spPr>
        <p:txBody>
          <a:bodyPr/>
          <a:lstStyle/>
          <a:p>
            <a:r>
              <a:rPr lang="en-US" sz="2400" smtClean="0">
                <a:ea typeface="ＭＳ Ｐゴシック" pitchFamily="34" charset="-128"/>
              </a:rPr>
              <a:t>well-known in network security world</a:t>
            </a:r>
          </a:p>
          <a:p>
            <a:r>
              <a:rPr lang="en-US" sz="2400" smtClean="0">
                <a:ea typeface="ＭＳ Ｐゴシック" pitchFamily="34" charset="-128"/>
              </a:rPr>
              <a:t>Bob, Alice (lovers!) want to communicate </a:t>
            </a:r>
            <a:r>
              <a:rPr lang="ja-JP" altLang="en-US" sz="2400" smtClean="0">
                <a:ea typeface="ＭＳ Ｐゴシック" pitchFamily="34" charset="-128"/>
              </a:rPr>
              <a:t>“</a:t>
            </a:r>
            <a:r>
              <a:rPr lang="en-US" altLang="ja-JP" sz="2400" smtClean="0">
                <a:ea typeface="ＭＳ Ｐゴシック" pitchFamily="34" charset="-128"/>
              </a:rPr>
              <a:t>securely</a:t>
            </a:r>
            <a:r>
              <a:rPr lang="ja-JP" altLang="en-US" sz="2400" smtClean="0">
                <a:ea typeface="ＭＳ Ｐゴシック" pitchFamily="34" charset="-128"/>
              </a:rPr>
              <a:t>”</a:t>
            </a:r>
            <a:endParaRPr lang="en-US" altLang="ja-JP" sz="2400" smtClean="0">
              <a:ea typeface="ＭＳ Ｐゴシック" pitchFamily="34" charset="-128"/>
            </a:endParaRPr>
          </a:p>
          <a:p>
            <a:r>
              <a:rPr lang="en-US" sz="2400" smtClean="0">
                <a:ea typeface="ＭＳ Ｐゴシック" pitchFamily="34" charset="-128"/>
              </a:rPr>
              <a:t>Trudy (intruder) may intercept, delete, add messages</a:t>
            </a:r>
          </a:p>
        </p:txBody>
      </p:sp>
      <p:pic>
        <p:nvPicPr>
          <p:cNvPr id="62469" name="Picture 6" descr="Al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950" y="3370263"/>
            <a:ext cx="6985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7" descr="Bo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1825" y="3417888"/>
            <a:ext cx="812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1" name="Picture 9" descr="Eve"/>
          <p:cNvPicPr>
            <a:picLocks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4408488" y="5337175"/>
            <a:ext cx="1082675" cy="1295400"/>
          </a:xfrm>
          <a:noFill/>
        </p:spPr>
      </p:pic>
      <p:sp>
        <p:nvSpPr>
          <p:cNvPr id="62472" name="Rectangle 11"/>
          <p:cNvSpPr>
            <a:spLocks noChangeArrowheads="1"/>
          </p:cNvSpPr>
          <p:nvPr/>
        </p:nvSpPr>
        <p:spPr bwMode="auto">
          <a:xfrm>
            <a:off x="2038350" y="4205288"/>
            <a:ext cx="1293813" cy="803275"/>
          </a:xfrm>
          <a:prstGeom prst="rect">
            <a:avLst/>
          </a:prstGeom>
          <a:solidFill>
            <a:srgbClr val="008000"/>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62473" name="Text Box 12"/>
          <p:cNvSpPr txBox="1">
            <a:spLocks noChangeArrowheads="1"/>
          </p:cNvSpPr>
          <p:nvPr/>
        </p:nvSpPr>
        <p:spPr bwMode="auto">
          <a:xfrm>
            <a:off x="2152650" y="4235450"/>
            <a:ext cx="9683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a:solidFill>
                  <a:schemeClr val="bg1"/>
                </a:solidFill>
                <a:latin typeface="Arial" pitchFamily="34" charset="0"/>
                <a:cs typeface="Arial" pitchFamily="34" charset="0"/>
              </a:rPr>
              <a:t>secure</a:t>
            </a:r>
          </a:p>
          <a:p>
            <a:r>
              <a:rPr lang="en-US">
                <a:solidFill>
                  <a:schemeClr val="bg1"/>
                </a:solidFill>
                <a:latin typeface="Arial" pitchFamily="34" charset="0"/>
                <a:cs typeface="Arial" pitchFamily="34" charset="0"/>
              </a:rPr>
              <a:t>sender</a:t>
            </a:r>
          </a:p>
        </p:txBody>
      </p:sp>
      <p:sp>
        <p:nvSpPr>
          <p:cNvPr id="62474" name="Rectangle 13"/>
          <p:cNvSpPr>
            <a:spLocks noChangeArrowheads="1"/>
          </p:cNvSpPr>
          <p:nvPr/>
        </p:nvSpPr>
        <p:spPr bwMode="auto">
          <a:xfrm>
            <a:off x="5780088" y="4217988"/>
            <a:ext cx="1293812" cy="803275"/>
          </a:xfrm>
          <a:prstGeom prst="rect">
            <a:avLst/>
          </a:prstGeom>
          <a:solidFill>
            <a:srgbClr val="008000"/>
          </a:solidFill>
          <a:ln w="9525">
            <a:solidFill>
              <a:schemeClr val="tx1"/>
            </a:solidFill>
            <a:miter lim="800000"/>
            <a:headEnd/>
            <a:tailEnd/>
          </a:ln>
        </p:spPr>
        <p:txBody>
          <a:bodyPr wrap="none" anchor="ctr"/>
          <a:lstStyle/>
          <a:p>
            <a:r>
              <a:rPr lang="en-US">
                <a:latin typeface="Arial" pitchFamily="34" charset="0"/>
                <a:cs typeface="Arial" pitchFamily="34" charset="0"/>
              </a:rPr>
              <a:t>s</a:t>
            </a:r>
          </a:p>
        </p:txBody>
      </p:sp>
      <p:sp>
        <p:nvSpPr>
          <p:cNvPr id="62475" name="Text Box 14"/>
          <p:cNvSpPr txBox="1">
            <a:spLocks noChangeArrowheads="1"/>
          </p:cNvSpPr>
          <p:nvPr/>
        </p:nvSpPr>
        <p:spPr bwMode="auto">
          <a:xfrm>
            <a:off x="5867400" y="4248150"/>
            <a:ext cx="1096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a:solidFill>
                  <a:schemeClr val="bg1"/>
                </a:solidFill>
                <a:latin typeface="Arial" pitchFamily="34" charset="0"/>
                <a:cs typeface="Arial" pitchFamily="34" charset="0"/>
              </a:rPr>
              <a:t>secure</a:t>
            </a:r>
          </a:p>
          <a:p>
            <a:r>
              <a:rPr lang="en-US">
                <a:solidFill>
                  <a:schemeClr val="bg1"/>
                </a:solidFill>
                <a:latin typeface="Arial" pitchFamily="34" charset="0"/>
                <a:cs typeface="Arial" pitchFamily="34" charset="0"/>
              </a:rPr>
              <a:t>receiver</a:t>
            </a:r>
          </a:p>
        </p:txBody>
      </p:sp>
      <p:sp>
        <p:nvSpPr>
          <p:cNvPr id="62476" name="Text Box 18"/>
          <p:cNvSpPr txBox="1">
            <a:spLocks noChangeArrowheads="1"/>
          </p:cNvSpPr>
          <p:nvPr/>
        </p:nvSpPr>
        <p:spPr bwMode="auto">
          <a:xfrm>
            <a:off x="3052763" y="3460750"/>
            <a:ext cx="1082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a:latin typeface="Arial" pitchFamily="34" charset="0"/>
                <a:cs typeface="Arial" pitchFamily="34" charset="0"/>
              </a:rPr>
              <a:t>channel</a:t>
            </a:r>
          </a:p>
        </p:txBody>
      </p:sp>
      <p:sp>
        <p:nvSpPr>
          <p:cNvPr id="62477" name="Line 19"/>
          <p:cNvSpPr>
            <a:spLocks noChangeShapeType="1"/>
          </p:cNvSpPr>
          <p:nvPr/>
        </p:nvSpPr>
        <p:spPr bwMode="auto">
          <a:xfrm>
            <a:off x="3768725" y="3883025"/>
            <a:ext cx="238125" cy="449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8" name="Rectangle 21"/>
          <p:cNvSpPr>
            <a:spLocks noChangeArrowheads="1"/>
          </p:cNvSpPr>
          <p:nvPr/>
        </p:nvSpPr>
        <p:spPr bwMode="auto">
          <a:xfrm>
            <a:off x="3332163" y="4403725"/>
            <a:ext cx="2447925" cy="366713"/>
          </a:xfrm>
          <a:prstGeom prst="rect">
            <a:avLst/>
          </a:prstGeom>
          <a:solidFill>
            <a:srgbClr val="FF0000"/>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62479" name="Line 17"/>
          <p:cNvSpPr>
            <a:spLocks noChangeShapeType="1"/>
          </p:cNvSpPr>
          <p:nvPr/>
        </p:nvSpPr>
        <p:spPr bwMode="auto">
          <a:xfrm flipV="1">
            <a:off x="3375025" y="4616450"/>
            <a:ext cx="2460625"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80" name="Text Box 23"/>
          <p:cNvSpPr txBox="1">
            <a:spLocks noChangeArrowheads="1"/>
          </p:cNvSpPr>
          <p:nvPr/>
        </p:nvSpPr>
        <p:spPr bwMode="auto">
          <a:xfrm>
            <a:off x="4200525" y="3417888"/>
            <a:ext cx="1889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sz="1800">
                <a:latin typeface="Arial" pitchFamily="34" charset="0"/>
                <a:cs typeface="Arial" pitchFamily="34" charset="0"/>
              </a:rPr>
              <a:t>data, control messages</a:t>
            </a:r>
          </a:p>
        </p:txBody>
      </p:sp>
      <p:sp>
        <p:nvSpPr>
          <p:cNvPr id="62481" name="Line 24"/>
          <p:cNvSpPr>
            <a:spLocks noChangeShapeType="1"/>
          </p:cNvSpPr>
          <p:nvPr/>
        </p:nvSpPr>
        <p:spPr bwMode="auto">
          <a:xfrm>
            <a:off x="5046663" y="4035425"/>
            <a:ext cx="223837" cy="517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2" name="Freeform 25"/>
          <p:cNvSpPr>
            <a:spLocks/>
          </p:cNvSpPr>
          <p:nvPr/>
        </p:nvSpPr>
        <p:spPr bwMode="auto">
          <a:xfrm>
            <a:off x="3854450" y="4656138"/>
            <a:ext cx="573088"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83" name="Freeform 26"/>
          <p:cNvSpPr>
            <a:spLocks/>
          </p:cNvSpPr>
          <p:nvPr/>
        </p:nvSpPr>
        <p:spPr bwMode="auto">
          <a:xfrm flipH="1">
            <a:off x="4529138" y="4654550"/>
            <a:ext cx="573087"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84" name="Line 27"/>
          <p:cNvSpPr>
            <a:spLocks noChangeShapeType="1"/>
          </p:cNvSpPr>
          <p:nvPr/>
        </p:nvSpPr>
        <p:spPr bwMode="auto">
          <a:xfrm flipV="1">
            <a:off x="1279525" y="4586288"/>
            <a:ext cx="8143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85" name="Text Box 28"/>
          <p:cNvSpPr txBox="1">
            <a:spLocks noChangeArrowheads="1"/>
          </p:cNvSpPr>
          <p:nvPr/>
        </p:nvSpPr>
        <p:spPr bwMode="auto">
          <a:xfrm>
            <a:off x="504825" y="4316413"/>
            <a:ext cx="684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a:latin typeface="Arial" pitchFamily="34" charset="0"/>
                <a:cs typeface="Arial" pitchFamily="34" charset="0"/>
              </a:rPr>
              <a:t>data</a:t>
            </a:r>
          </a:p>
        </p:txBody>
      </p:sp>
      <p:sp>
        <p:nvSpPr>
          <p:cNvPr id="62486" name="Line 29"/>
          <p:cNvSpPr>
            <a:spLocks noChangeShapeType="1"/>
          </p:cNvSpPr>
          <p:nvPr/>
        </p:nvSpPr>
        <p:spPr bwMode="auto">
          <a:xfrm flipV="1">
            <a:off x="7086600" y="4556125"/>
            <a:ext cx="8143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87" name="Text Box 30"/>
          <p:cNvSpPr txBox="1">
            <a:spLocks noChangeArrowheads="1"/>
          </p:cNvSpPr>
          <p:nvPr/>
        </p:nvSpPr>
        <p:spPr bwMode="auto">
          <a:xfrm>
            <a:off x="7874000" y="4286250"/>
            <a:ext cx="684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a:latin typeface="Arial" pitchFamily="34" charset="0"/>
                <a:cs typeface="Arial" pitchFamily="34" charset="0"/>
              </a:rPr>
              <a:t>data</a:t>
            </a:r>
          </a:p>
        </p:txBody>
      </p:sp>
      <p:sp>
        <p:nvSpPr>
          <p:cNvPr id="62488" name="Text Box 31"/>
          <p:cNvSpPr txBox="1">
            <a:spLocks noChangeArrowheads="1"/>
          </p:cNvSpPr>
          <p:nvPr/>
        </p:nvSpPr>
        <p:spPr bwMode="auto">
          <a:xfrm>
            <a:off x="701675" y="3089275"/>
            <a:ext cx="781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a:solidFill>
                  <a:srgbClr val="000099"/>
                </a:solidFill>
                <a:latin typeface="Arial" pitchFamily="34" charset="0"/>
                <a:cs typeface="Arial" pitchFamily="34" charset="0"/>
              </a:rPr>
              <a:t>Alice</a:t>
            </a:r>
          </a:p>
        </p:txBody>
      </p:sp>
      <p:sp>
        <p:nvSpPr>
          <p:cNvPr id="62489" name="Text Box 32"/>
          <p:cNvSpPr txBox="1">
            <a:spLocks noChangeArrowheads="1"/>
          </p:cNvSpPr>
          <p:nvPr/>
        </p:nvSpPr>
        <p:spPr bwMode="auto">
          <a:xfrm>
            <a:off x="7670800" y="3100388"/>
            <a:ext cx="641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a:solidFill>
                  <a:srgbClr val="000099"/>
                </a:solidFill>
                <a:latin typeface="Arial" pitchFamily="34" charset="0"/>
                <a:cs typeface="Arial" pitchFamily="34" charset="0"/>
              </a:rPr>
              <a:t>Bob</a:t>
            </a:r>
          </a:p>
        </p:txBody>
      </p:sp>
      <p:sp>
        <p:nvSpPr>
          <p:cNvPr id="62490" name="Text Box 33"/>
          <p:cNvSpPr txBox="1">
            <a:spLocks noChangeArrowheads="1"/>
          </p:cNvSpPr>
          <p:nvPr/>
        </p:nvSpPr>
        <p:spPr bwMode="auto">
          <a:xfrm>
            <a:off x="3359150" y="5727700"/>
            <a:ext cx="830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a:solidFill>
                  <a:srgbClr val="000099"/>
                </a:solidFill>
                <a:latin typeface="Arial" pitchFamily="34" charset="0"/>
                <a:cs typeface="Arial" pitchFamily="34" charset="0"/>
              </a:rPr>
              <a:t>Trudy</a:t>
            </a:r>
          </a:p>
        </p:txBody>
      </p:sp>
      <p:pic>
        <p:nvPicPr>
          <p:cNvPr id="62491" name="Picture 6" descr="underline_bas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063" y="850900"/>
            <a:ext cx="8228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63491" name="Rectangle 2"/>
          <p:cNvSpPr>
            <a:spLocks noGrp="1" noChangeArrowheads="1"/>
          </p:cNvSpPr>
          <p:nvPr>
            <p:ph type="title"/>
          </p:nvPr>
        </p:nvSpPr>
        <p:spPr/>
        <p:txBody>
          <a:bodyPr/>
          <a:lstStyle/>
          <a:p>
            <a:r>
              <a:rPr lang="en-US" smtClean="0">
                <a:ea typeface="ＭＳ Ｐゴシック" pitchFamily="34" charset="-128"/>
              </a:rPr>
              <a:t>Who might Bob, Alice be?</a:t>
            </a:r>
          </a:p>
        </p:txBody>
      </p:sp>
      <p:sp>
        <p:nvSpPr>
          <p:cNvPr id="63492" name="Rectangle 3"/>
          <p:cNvSpPr>
            <a:spLocks noGrp="1" noChangeArrowheads="1"/>
          </p:cNvSpPr>
          <p:nvPr>
            <p:ph type="body" idx="1"/>
          </p:nvPr>
        </p:nvSpPr>
        <p:spPr>
          <a:xfrm>
            <a:off x="533400" y="1600200"/>
            <a:ext cx="7772400" cy="3240088"/>
          </a:xfrm>
        </p:spPr>
        <p:txBody>
          <a:bodyPr/>
          <a:lstStyle/>
          <a:p>
            <a:pPr>
              <a:lnSpc>
                <a:spcPct val="90000"/>
              </a:lnSpc>
            </a:pPr>
            <a:r>
              <a:rPr lang="en-US" smtClean="0">
                <a:ea typeface="ＭＳ Ｐゴシック" pitchFamily="34" charset="-128"/>
              </a:rPr>
              <a:t>… well, </a:t>
            </a:r>
            <a:r>
              <a:rPr lang="en-US" i="1" smtClean="0">
                <a:ea typeface="ＭＳ Ｐゴシック" pitchFamily="34" charset="-128"/>
              </a:rPr>
              <a:t>real-life</a:t>
            </a:r>
            <a:r>
              <a:rPr lang="en-US" smtClean="0">
                <a:ea typeface="ＭＳ Ｐゴシック" pitchFamily="34" charset="-128"/>
              </a:rPr>
              <a:t> Bobs and Alices!</a:t>
            </a:r>
          </a:p>
          <a:p>
            <a:pPr>
              <a:lnSpc>
                <a:spcPct val="90000"/>
              </a:lnSpc>
            </a:pPr>
            <a:r>
              <a:rPr lang="en-US" smtClean="0">
                <a:ea typeface="ＭＳ Ｐゴシック" pitchFamily="34" charset="-128"/>
              </a:rPr>
              <a:t>Web browser/server for electronic transactions (e.g., on-line purchases)</a:t>
            </a:r>
          </a:p>
          <a:p>
            <a:pPr>
              <a:lnSpc>
                <a:spcPct val="90000"/>
              </a:lnSpc>
            </a:pPr>
            <a:r>
              <a:rPr lang="en-US" smtClean="0">
                <a:ea typeface="ＭＳ Ｐゴシック" pitchFamily="34" charset="-128"/>
              </a:rPr>
              <a:t>on-line banking client/server</a:t>
            </a:r>
          </a:p>
          <a:p>
            <a:pPr>
              <a:lnSpc>
                <a:spcPct val="90000"/>
              </a:lnSpc>
            </a:pPr>
            <a:r>
              <a:rPr lang="en-US" smtClean="0">
                <a:ea typeface="ＭＳ Ｐゴシック" pitchFamily="34" charset="-128"/>
              </a:rPr>
              <a:t>DNS servers</a:t>
            </a:r>
          </a:p>
          <a:p>
            <a:pPr>
              <a:lnSpc>
                <a:spcPct val="90000"/>
              </a:lnSpc>
            </a:pPr>
            <a:r>
              <a:rPr lang="en-US" smtClean="0">
                <a:ea typeface="ＭＳ Ｐゴシック" pitchFamily="34" charset="-128"/>
              </a:rPr>
              <a:t>routers exchanging routing table updates</a:t>
            </a:r>
          </a:p>
          <a:p>
            <a:pPr>
              <a:lnSpc>
                <a:spcPct val="90000"/>
              </a:lnSpc>
            </a:pPr>
            <a:r>
              <a:rPr lang="en-US" smtClean="0">
                <a:ea typeface="ＭＳ Ｐゴシック" pitchFamily="34" charset="-128"/>
              </a:rPr>
              <a:t>other examples?</a:t>
            </a:r>
          </a:p>
        </p:txBody>
      </p:sp>
      <p:pic>
        <p:nvPicPr>
          <p:cNvPr id="63493" name="Picture 19"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1055688"/>
            <a:ext cx="59420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64515" name="Rectangle 2"/>
          <p:cNvSpPr>
            <a:spLocks noGrp="1" noChangeArrowheads="1"/>
          </p:cNvSpPr>
          <p:nvPr>
            <p:ph type="title"/>
          </p:nvPr>
        </p:nvSpPr>
        <p:spPr>
          <a:xfrm>
            <a:off x="174625" y="109538"/>
            <a:ext cx="8718550" cy="1000125"/>
          </a:xfrm>
        </p:spPr>
        <p:txBody>
          <a:bodyPr/>
          <a:lstStyle/>
          <a:p>
            <a:r>
              <a:rPr lang="en-US" sz="4000" smtClean="0">
                <a:ea typeface="ＭＳ Ｐゴシック" pitchFamily="34" charset="-128"/>
              </a:rPr>
              <a:t>There are bad guys (and girls) out there!</a:t>
            </a:r>
          </a:p>
        </p:txBody>
      </p:sp>
      <p:sp>
        <p:nvSpPr>
          <p:cNvPr id="64516" name="Rectangle 14"/>
          <p:cNvSpPr>
            <a:spLocks noGrp="1" noChangeArrowheads="1"/>
          </p:cNvSpPr>
          <p:nvPr>
            <p:ph type="body" idx="1"/>
          </p:nvPr>
        </p:nvSpPr>
        <p:spPr>
          <a:xfrm>
            <a:off x="617538" y="1262063"/>
            <a:ext cx="7958137" cy="4648200"/>
          </a:xfrm>
        </p:spPr>
        <p:txBody>
          <a:bodyPr/>
          <a:lstStyle/>
          <a:p>
            <a:pPr>
              <a:lnSpc>
                <a:spcPct val="90000"/>
              </a:lnSpc>
              <a:buFont typeface="Wingdings" pitchFamily="2" charset="2"/>
              <a:buNone/>
            </a:pPr>
            <a:r>
              <a:rPr lang="en-US" i="1" u="sng" smtClean="0">
                <a:solidFill>
                  <a:srgbClr val="C00000"/>
                </a:solidFill>
                <a:ea typeface="ＭＳ Ｐゴシック" pitchFamily="34" charset="-128"/>
              </a:rPr>
              <a:t>Q:</a:t>
            </a:r>
            <a:r>
              <a:rPr lang="en-US" i="1" smtClean="0">
                <a:solidFill>
                  <a:srgbClr val="C00000"/>
                </a:solidFill>
                <a:ea typeface="ＭＳ Ｐゴシック" pitchFamily="34" charset="-128"/>
              </a:rPr>
              <a:t> </a:t>
            </a:r>
            <a:r>
              <a:rPr lang="en-US" smtClean="0">
                <a:ea typeface="ＭＳ Ｐゴシック" pitchFamily="34" charset="-128"/>
              </a:rPr>
              <a:t>What can a </a:t>
            </a:r>
            <a:r>
              <a:rPr lang="ja-JP" altLang="en-US" smtClean="0">
                <a:ea typeface="ＭＳ Ｐゴシック" pitchFamily="34" charset="-128"/>
              </a:rPr>
              <a:t>“</a:t>
            </a:r>
            <a:r>
              <a:rPr lang="en-US" altLang="ja-JP" smtClean="0">
                <a:ea typeface="ＭＳ Ｐゴシック" pitchFamily="34" charset="-128"/>
              </a:rPr>
              <a:t>bad guy</a:t>
            </a:r>
            <a:r>
              <a:rPr lang="ja-JP" altLang="en-US" smtClean="0">
                <a:ea typeface="ＭＳ Ｐゴシック" pitchFamily="34" charset="-128"/>
              </a:rPr>
              <a:t>”</a:t>
            </a:r>
            <a:r>
              <a:rPr lang="en-US" altLang="ja-JP" smtClean="0">
                <a:ea typeface="ＭＳ Ｐゴシック" pitchFamily="34" charset="-128"/>
              </a:rPr>
              <a:t> do?</a:t>
            </a:r>
          </a:p>
          <a:p>
            <a:pPr>
              <a:lnSpc>
                <a:spcPct val="90000"/>
              </a:lnSpc>
              <a:buFont typeface="Wingdings" pitchFamily="2" charset="2"/>
              <a:buNone/>
            </a:pPr>
            <a:r>
              <a:rPr lang="en-US" i="1" u="sng" smtClean="0">
                <a:solidFill>
                  <a:srgbClr val="C00000"/>
                </a:solidFill>
                <a:ea typeface="ＭＳ Ｐゴシック" pitchFamily="34" charset="-128"/>
              </a:rPr>
              <a:t>A:</a:t>
            </a:r>
            <a:r>
              <a:rPr lang="en-US" i="1" smtClean="0">
                <a:solidFill>
                  <a:srgbClr val="C00000"/>
                </a:solidFill>
                <a:ea typeface="ＭＳ Ｐゴシック" pitchFamily="34" charset="-128"/>
              </a:rPr>
              <a:t> </a:t>
            </a:r>
            <a:r>
              <a:rPr lang="en-US" smtClean="0">
                <a:ea typeface="ＭＳ Ｐゴシック" pitchFamily="34" charset="-128"/>
              </a:rPr>
              <a:t>A lot! See section 1.6</a:t>
            </a:r>
          </a:p>
          <a:p>
            <a:pPr lvl="1">
              <a:lnSpc>
                <a:spcPct val="90000"/>
              </a:lnSpc>
            </a:pPr>
            <a:r>
              <a:rPr lang="en-US" sz="2800" i="1" smtClean="0">
                <a:solidFill>
                  <a:srgbClr val="C00000"/>
                </a:solidFill>
                <a:ea typeface="ＭＳ Ｐゴシック" pitchFamily="34" charset="-128"/>
              </a:rPr>
              <a:t>eavesdrop:</a:t>
            </a:r>
            <a:r>
              <a:rPr lang="en-US" sz="2800" smtClean="0">
                <a:solidFill>
                  <a:srgbClr val="C00000"/>
                </a:solidFill>
                <a:ea typeface="ＭＳ Ｐゴシック" pitchFamily="34" charset="-128"/>
              </a:rPr>
              <a:t> </a:t>
            </a:r>
            <a:r>
              <a:rPr lang="en-US" sz="2800" smtClean="0">
                <a:ea typeface="ＭＳ Ｐゴシック" pitchFamily="34" charset="-128"/>
              </a:rPr>
              <a:t>intercept messages</a:t>
            </a:r>
          </a:p>
          <a:p>
            <a:pPr lvl="1">
              <a:lnSpc>
                <a:spcPct val="90000"/>
              </a:lnSpc>
            </a:pPr>
            <a:r>
              <a:rPr lang="en-US" sz="2800" smtClean="0">
                <a:ea typeface="ＭＳ Ｐゴシック" pitchFamily="34" charset="-128"/>
              </a:rPr>
              <a:t>actively </a:t>
            </a:r>
            <a:r>
              <a:rPr lang="en-US" sz="2800" i="1" smtClean="0">
                <a:solidFill>
                  <a:srgbClr val="C00000"/>
                </a:solidFill>
                <a:ea typeface="ＭＳ Ｐゴシック" pitchFamily="34" charset="-128"/>
              </a:rPr>
              <a:t>insert</a:t>
            </a:r>
            <a:r>
              <a:rPr lang="en-US" sz="2800" smtClean="0">
                <a:ea typeface="ＭＳ Ｐゴシック" pitchFamily="34" charset="-128"/>
              </a:rPr>
              <a:t> messages into connection</a:t>
            </a:r>
          </a:p>
          <a:p>
            <a:pPr lvl="1">
              <a:lnSpc>
                <a:spcPct val="90000"/>
              </a:lnSpc>
            </a:pPr>
            <a:r>
              <a:rPr lang="en-US" sz="2800" i="1" smtClean="0">
                <a:solidFill>
                  <a:srgbClr val="C00000"/>
                </a:solidFill>
                <a:ea typeface="ＭＳ Ｐゴシック" pitchFamily="34" charset="-128"/>
              </a:rPr>
              <a:t>impersonation:</a:t>
            </a:r>
            <a:r>
              <a:rPr lang="en-US" sz="2800" smtClean="0">
                <a:solidFill>
                  <a:srgbClr val="C00000"/>
                </a:solidFill>
                <a:ea typeface="ＭＳ Ｐゴシック" pitchFamily="34" charset="-128"/>
              </a:rPr>
              <a:t> </a:t>
            </a:r>
            <a:r>
              <a:rPr lang="en-US" sz="2800" smtClean="0">
                <a:ea typeface="ＭＳ Ｐゴシック" pitchFamily="34" charset="-128"/>
              </a:rPr>
              <a:t>can fake (spoof) source address in packet (or any field in packet)</a:t>
            </a:r>
          </a:p>
          <a:p>
            <a:pPr lvl="1">
              <a:lnSpc>
                <a:spcPct val="90000"/>
              </a:lnSpc>
            </a:pPr>
            <a:r>
              <a:rPr lang="en-US" sz="2800" i="1" smtClean="0">
                <a:solidFill>
                  <a:srgbClr val="C00000"/>
                </a:solidFill>
                <a:ea typeface="ＭＳ Ｐゴシック" pitchFamily="34" charset="-128"/>
              </a:rPr>
              <a:t>hijacking:</a:t>
            </a:r>
            <a:r>
              <a:rPr lang="en-US" sz="2800" smtClean="0">
                <a:solidFill>
                  <a:srgbClr val="C00000"/>
                </a:solidFill>
                <a:ea typeface="ＭＳ Ｐゴシック" pitchFamily="34" charset="-128"/>
              </a:rPr>
              <a:t> </a:t>
            </a:r>
            <a:r>
              <a:rPr lang="ja-JP" altLang="en-US" sz="2800" smtClean="0">
                <a:ea typeface="ＭＳ Ｐゴシック" pitchFamily="34" charset="-128"/>
              </a:rPr>
              <a:t>“</a:t>
            </a:r>
            <a:r>
              <a:rPr lang="en-US" altLang="ja-JP" sz="2800" smtClean="0">
                <a:ea typeface="ＭＳ Ｐゴシック" pitchFamily="34" charset="-128"/>
              </a:rPr>
              <a:t>take over</a:t>
            </a:r>
            <a:r>
              <a:rPr lang="ja-JP" altLang="en-US" sz="2800" smtClean="0">
                <a:ea typeface="ＭＳ Ｐゴシック" pitchFamily="34" charset="-128"/>
              </a:rPr>
              <a:t>”</a:t>
            </a:r>
            <a:r>
              <a:rPr lang="en-US" altLang="ja-JP" sz="2800" smtClean="0">
                <a:ea typeface="ＭＳ Ｐゴシック" pitchFamily="34" charset="-128"/>
              </a:rPr>
              <a:t> ongoing connection by removing sender or receiver, inserting himself in place</a:t>
            </a:r>
          </a:p>
          <a:p>
            <a:pPr lvl="1">
              <a:lnSpc>
                <a:spcPct val="90000"/>
              </a:lnSpc>
            </a:pPr>
            <a:r>
              <a:rPr lang="en-US" sz="2800" i="1" smtClean="0">
                <a:solidFill>
                  <a:srgbClr val="C00000"/>
                </a:solidFill>
                <a:ea typeface="ＭＳ Ｐゴシック" pitchFamily="34" charset="-128"/>
              </a:rPr>
              <a:t>denial of service</a:t>
            </a:r>
            <a:r>
              <a:rPr lang="en-US" sz="2800" smtClean="0">
                <a:solidFill>
                  <a:srgbClr val="C00000"/>
                </a:solidFill>
                <a:ea typeface="ＭＳ Ｐゴシック" pitchFamily="34" charset="-128"/>
              </a:rPr>
              <a:t>: </a:t>
            </a:r>
            <a:r>
              <a:rPr lang="en-US" sz="2800" smtClean="0">
                <a:ea typeface="ＭＳ Ｐゴシック" pitchFamily="34" charset="-128"/>
              </a:rPr>
              <a:t>prevent service from being used by others (e.g.,  by overloading resources)</a:t>
            </a:r>
          </a:p>
          <a:p>
            <a:pPr>
              <a:lnSpc>
                <a:spcPct val="90000"/>
              </a:lnSpc>
              <a:buFont typeface="Wingdings" pitchFamily="2" charset="2"/>
              <a:buNone/>
            </a:pPr>
            <a:endParaRPr lang="en-US" smtClean="0">
              <a:ea typeface="ＭＳ Ｐゴシック" pitchFamily="34" charset="-128"/>
            </a:endParaRPr>
          </a:p>
        </p:txBody>
      </p:sp>
      <p:pic>
        <p:nvPicPr>
          <p:cNvPr id="64517" name="Picture 6" descr="underline_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847725"/>
            <a:ext cx="8228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722313" y="371475"/>
            <a:ext cx="7583487" cy="774700"/>
          </a:xfrm>
        </p:spPr>
        <p:txBody>
          <a:bodyPr/>
          <a:lstStyle/>
          <a:p>
            <a:pPr eaLnBrk="1" hangingPunct="1"/>
            <a:r>
              <a:rPr lang="en-US" sz="3600" smtClean="0">
                <a:latin typeface="Arial" pitchFamily="34" charset="0"/>
                <a:ea typeface="ＭＳ Ｐゴシック" pitchFamily="34" charset="-128"/>
                <a:cs typeface="Arial" pitchFamily="34" charset="0"/>
              </a:rPr>
              <a:t>Network Security</a:t>
            </a:r>
            <a:endParaRPr lang="en-US" sz="3600" smtClean="0">
              <a:ea typeface="ＭＳ Ｐゴシック" pitchFamily="34" charset="-128"/>
            </a:endParaRPr>
          </a:p>
        </p:txBody>
      </p:sp>
      <p:sp>
        <p:nvSpPr>
          <p:cNvPr id="3" name="Rectangle 2"/>
          <p:cNvSpPr/>
          <p:nvPr/>
        </p:nvSpPr>
        <p:spPr>
          <a:xfrm>
            <a:off x="914400" y="1778000"/>
            <a:ext cx="7391400" cy="3211513"/>
          </a:xfrm>
          <a:prstGeom prst="rect">
            <a:avLst/>
          </a:prstGeom>
        </p:spPr>
        <p:txBody>
          <a:bodyPr>
            <a:spAutoFit/>
          </a:bodyPr>
          <a:lstStyle/>
          <a:p>
            <a:pPr marL="282575" indent="-282575" fontAlgn="auto">
              <a:spcBef>
                <a:spcPts val="2000"/>
              </a:spcBef>
              <a:spcAft>
                <a:spcPts val="0"/>
              </a:spcAft>
              <a:buFont typeface="Calisto MT" pitchFamily="18" charset="0"/>
              <a:buChar char="•"/>
              <a:defRPr/>
            </a:pPr>
            <a:r>
              <a:rPr lang="en-US" sz="2800" b="1" dirty="0">
                <a:solidFill>
                  <a:srgbClr val="0000CC"/>
                </a:solidFill>
                <a:effectLst>
                  <a:outerShdw blurRad="63500" dir="2700000" algn="tl" rotWithShape="0">
                    <a:prstClr val="white">
                      <a:alpha val="40000"/>
                    </a:prstClr>
                  </a:outerShdw>
                </a:effectLst>
                <a:latin typeface="Arial Unicode MS" pitchFamily="34" charset="-128"/>
                <a:ea typeface="Arial Unicode MS" pitchFamily="34" charset="-128"/>
                <a:cs typeface="Arial Unicode MS" pitchFamily="34" charset="-128"/>
              </a:rPr>
              <a:t>Computer security</a:t>
            </a:r>
          </a:p>
          <a:p>
            <a:pPr marL="577850" lvl="1" indent="-295275" fontAlgn="auto">
              <a:spcBef>
                <a:spcPts val="600"/>
              </a:spcBef>
              <a:spcAft>
                <a:spcPts val="0"/>
              </a:spcAft>
              <a:buClr>
                <a:srgbClr val="921F07"/>
              </a:buClr>
              <a:buFont typeface="Calisto MT" pitchFamily="18" charset="0"/>
              <a:buChar char="•"/>
              <a:defRPr/>
            </a:pPr>
            <a:r>
              <a:rPr lang="en-US" sz="2400" dirty="0">
                <a:solidFill>
                  <a:srgbClr val="E5E5D3">
                    <a:lumMod val="10000"/>
                  </a:srgbClr>
                </a:solidFill>
                <a:effectLst>
                  <a:outerShdw blurRad="63500" dir="2700000" algn="tl" rotWithShape="0">
                    <a:prstClr val="white">
                      <a:alpha val="40000"/>
                    </a:prstClr>
                  </a:outerShdw>
                </a:effectLst>
                <a:latin typeface="Arial Unicode MS" pitchFamily="34" charset="-128"/>
                <a:ea typeface="Arial Unicode MS" pitchFamily="34" charset="-128"/>
                <a:cs typeface="Arial Unicode MS" pitchFamily="34" charset="-128"/>
              </a:rPr>
              <a:t>The generic name for the </a:t>
            </a:r>
            <a:r>
              <a:rPr lang="en-US" sz="2400" dirty="0">
                <a:solidFill>
                  <a:srgbClr val="FF0000"/>
                </a:solidFill>
                <a:effectLst>
                  <a:outerShdw blurRad="63500" dir="2700000" algn="tl" rotWithShape="0">
                    <a:prstClr val="white">
                      <a:alpha val="40000"/>
                    </a:prstClr>
                  </a:outerShdw>
                </a:effectLst>
                <a:latin typeface="Arial Unicode MS" pitchFamily="34" charset="-128"/>
                <a:ea typeface="Arial Unicode MS" pitchFamily="34" charset="-128"/>
                <a:cs typeface="Arial Unicode MS" pitchFamily="34" charset="-128"/>
              </a:rPr>
              <a:t>collection of tools </a:t>
            </a:r>
            <a:r>
              <a:rPr lang="en-US" sz="2400" dirty="0">
                <a:solidFill>
                  <a:srgbClr val="E5E5D3">
                    <a:lumMod val="10000"/>
                  </a:srgbClr>
                </a:solidFill>
                <a:effectLst>
                  <a:outerShdw blurRad="63500" dir="2700000" algn="tl" rotWithShape="0">
                    <a:prstClr val="white">
                      <a:alpha val="40000"/>
                    </a:prstClr>
                  </a:outerShdw>
                </a:effectLst>
                <a:latin typeface="Arial Unicode MS" pitchFamily="34" charset="-128"/>
                <a:ea typeface="Arial Unicode MS" pitchFamily="34" charset="-128"/>
                <a:cs typeface="Arial Unicode MS" pitchFamily="34" charset="-128"/>
              </a:rPr>
              <a:t>designed to protect data and to thwart hackers</a:t>
            </a:r>
          </a:p>
          <a:p>
            <a:pPr marL="282575" indent="-282575" fontAlgn="auto">
              <a:spcBef>
                <a:spcPts val="2000"/>
              </a:spcBef>
              <a:spcAft>
                <a:spcPts val="0"/>
              </a:spcAft>
              <a:buFont typeface="Calisto MT" pitchFamily="18" charset="0"/>
              <a:buChar char="•"/>
              <a:defRPr/>
            </a:pPr>
            <a:r>
              <a:rPr lang="en-US" sz="2800" b="1" dirty="0">
                <a:solidFill>
                  <a:srgbClr val="0000CC"/>
                </a:solidFill>
                <a:effectLst>
                  <a:outerShdw blurRad="63500" dir="2700000" algn="tl" rotWithShape="0">
                    <a:prstClr val="white">
                      <a:alpha val="40000"/>
                    </a:prstClr>
                  </a:outerShdw>
                </a:effectLst>
                <a:latin typeface="Arial Unicode MS" pitchFamily="34" charset="-128"/>
                <a:ea typeface="Arial Unicode MS" pitchFamily="34" charset="-128"/>
                <a:cs typeface="Arial Unicode MS" pitchFamily="34" charset="-128"/>
              </a:rPr>
              <a:t>Network/Internet security </a:t>
            </a:r>
            <a:endParaRPr lang="en-US" sz="2800" dirty="0">
              <a:solidFill>
                <a:srgbClr val="E5E5D3">
                  <a:lumMod val="10000"/>
                </a:srgbClr>
              </a:solidFill>
              <a:effectLst>
                <a:outerShdw blurRad="63500" dir="2700000" algn="tl" rotWithShape="0">
                  <a:prstClr val="white">
                    <a:alpha val="40000"/>
                  </a:prstClr>
                </a:outerShdw>
              </a:effectLst>
              <a:latin typeface="Arial Unicode MS" pitchFamily="34" charset="-128"/>
              <a:ea typeface="Arial Unicode MS" pitchFamily="34" charset="-128"/>
              <a:cs typeface="Arial Unicode MS" pitchFamily="34" charset="-128"/>
            </a:endParaRPr>
          </a:p>
          <a:p>
            <a:pPr marL="577850" lvl="1" indent="-295275" fontAlgn="auto">
              <a:spcBef>
                <a:spcPts val="600"/>
              </a:spcBef>
              <a:spcAft>
                <a:spcPts val="0"/>
              </a:spcAft>
              <a:buClr>
                <a:srgbClr val="921F07"/>
              </a:buClr>
              <a:buFont typeface="Calisto MT" pitchFamily="18" charset="0"/>
              <a:buChar char="•"/>
              <a:defRPr/>
            </a:pPr>
            <a:r>
              <a:rPr lang="en-US" sz="2400" dirty="0">
                <a:solidFill>
                  <a:srgbClr val="E5E5D3">
                    <a:lumMod val="10000"/>
                  </a:srgbClr>
                </a:solidFill>
                <a:effectLst>
                  <a:outerShdw blurRad="63500" dir="2700000" algn="tl" rotWithShape="0">
                    <a:prstClr val="white">
                      <a:alpha val="40000"/>
                    </a:prstClr>
                  </a:outerShdw>
                </a:effectLst>
                <a:latin typeface="Arial Unicode MS" pitchFamily="34" charset="-128"/>
                <a:ea typeface="Arial Unicode MS" pitchFamily="34" charset="-128"/>
                <a:cs typeface="Arial Unicode MS" pitchFamily="34" charset="-128"/>
              </a:rPr>
              <a:t>Consists of measures to</a:t>
            </a:r>
            <a:r>
              <a:rPr lang="en-US" sz="2400" dirty="0">
                <a:solidFill>
                  <a:schemeClr val="bg2"/>
                </a:solidFill>
                <a:effectLst>
                  <a:outerShdw blurRad="63500" dir="2700000" algn="tl" rotWithShape="0">
                    <a:prstClr val="white">
                      <a:alpha val="40000"/>
                    </a:prstClr>
                  </a:outerShdw>
                </a:effectLst>
                <a:latin typeface="Arial Unicode MS" pitchFamily="34" charset="-128"/>
                <a:ea typeface="Arial Unicode MS" pitchFamily="34" charset="-128"/>
                <a:cs typeface="Arial Unicode MS" pitchFamily="34" charset="-128"/>
              </a:rPr>
              <a:t>,</a:t>
            </a:r>
            <a:r>
              <a:rPr lang="en-US" sz="2400" dirty="0">
                <a:solidFill>
                  <a:srgbClr val="FF0000"/>
                </a:solidFill>
                <a:effectLst>
                  <a:outerShdw blurRad="63500" dir="2700000" algn="tl" rotWithShape="0">
                    <a:prstClr val="white">
                      <a:alpha val="40000"/>
                    </a:prstClr>
                  </a:outerShdw>
                </a:effectLst>
                <a:latin typeface="Arial Unicode MS" pitchFamily="34" charset="-128"/>
                <a:ea typeface="Arial Unicode MS" pitchFamily="34" charset="-128"/>
                <a:cs typeface="Arial Unicode MS" pitchFamily="34" charset="-128"/>
              </a:rPr>
              <a:t> deter, prevent, detect and correct</a:t>
            </a:r>
            <a:r>
              <a:rPr lang="en-US" sz="2400" dirty="0">
                <a:solidFill>
                  <a:srgbClr val="E5E5D3">
                    <a:lumMod val="10000"/>
                  </a:srgbClr>
                </a:solidFill>
                <a:effectLst>
                  <a:outerShdw blurRad="63500" dir="2700000" algn="tl" rotWithShape="0">
                    <a:prstClr val="white">
                      <a:alpha val="40000"/>
                    </a:prstClr>
                  </a:outerShdw>
                </a:effectLst>
                <a:latin typeface="Arial Unicode MS" pitchFamily="34" charset="-128"/>
                <a:ea typeface="Arial Unicode MS" pitchFamily="34" charset="-128"/>
                <a:cs typeface="Arial Unicode MS" pitchFamily="34" charset="-128"/>
              </a:rPr>
              <a:t> security violations that involve the </a:t>
            </a:r>
            <a:r>
              <a:rPr lang="en-US" sz="2400" b="1" dirty="0">
                <a:solidFill>
                  <a:srgbClr val="C00000"/>
                </a:solidFill>
                <a:effectLst>
                  <a:outerShdw blurRad="63500" dir="2700000" algn="tl" rotWithShape="0">
                    <a:prstClr val="white">
                      <a:alpha val="40000"/>
                    </a:prstClr>
                  </a:outerShdw>
                </a:effectLst>
                <a:latin typeface="Arial Unicode MS" pitchFamily="34" charset="-128"/>
                <a:ea typeface="Arial Unicode MS" pitchFamily="34" charset="-128"/>
                <a:cs typeface="Arial Unicode MS" pitchFamily="34" charset="-128"/>
              </a:rPr>
              <a:t>transmission of information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65539" name="Rectangle 2"/>
          <p:cNvSpPr>
            <a:spLocks noGrp="1" noChangeArrowheads="1"/>
          </p:cNvSpPr>
          <p:nvPr>
            <p:ph type="title"/>
          </p:nvPr>
        </p:nvSpPr>
        <p:spPr/>
        <p:txBody>
          <a:bodyPr/>
          <a:lstStyle/>
          <a:p>
            <a:r>
              <a:rPr lang="en-US" smtClean="0">
                <a:ea typeface="ＭＳ Ｐゴシック" pitchFamily="34" charset="-128"/>
              </a:rPr>
              <a:t>Chapter 8 roadmap</a:t>
            </a:r>
          </a:p>
        </p:txBody>
      </p:sp>
      <p:sp>
        <p:nvSpPr>
          <p:cNvPr id="65540" name="Rectangle 3"/>
          <p:cNvSpPr>
            <a:spLocks noGrp="1" noChangeArrowheads="1"/>
          </p:cNvSpPr>
          <p:nvPr>
            <p:ph type="body" idx="1"/>
          </p:nvPr>
        </p:nvSpPr>
        <p:spPr>
          <a:xfrm>
            <a:off x="650875" y="1668463"/>
            <a:ext cx="7772400" cy="4648200"/>
          </a:xfrm>
        </p:spPr>
        <p:txBody>
          <a:bodyPr/>
          <a:lstStyle/>
          <a:p>
            <a:pPr>
              <a:buFont typeface="Wingdings" pitchFamily="2" charset="2"/>
              <a:buNone/>
            </a:pPr>
            <a:r>
              <a:rPr lang="en-US" smtClean="0">
                <a:solidFill>
                  <a:srgbClr val="000099"/>
                </a:solidFill>
                <a:ea typeface="ＭＳ Ｐゴシック" pitchFamily="34" charset="-128"/>
              </a:rPr>
              <a:t>8.1</a:t>
            </a:r>
            <a:r>
              <a:rPr lang="en-US" smtClean="0">
                <a:ea typeface="ＭＳ Ｐゴシック" pitchFamily="34" charset="-128"/>
              </a:rPr>
              <a:t> What is network security?</a:t>
            </a:r>
          </a:p>
          <a:p>
            <a:pPr>
              <a:buFont typeface="Wingdings" pitchFamily="2" charset="2"/>
              <a:buNone/>
            </a:pPr>
            <a:r>
              <a:rPr lang="en-US" i="1" smtClean="0">
                <a:solidFill>
                  <a:srgbClr val="C00000"/>
                </a:solidFill>
                <a:ea typeface="ＭＳ Ｐゴシック" pitchFamily="34" charset="-128"/>
              </a:rPr>
              <a:t>8.2 Principles of cryptography</a:t>
            </a:r>
          </a:p>
          <a:p>
            <a:pPr>
              <a:buFont typeface="Wingdings" pitchFamily="2" charset="2"/>
              <a:buNone/>
            </a:pPr>
            <a:r>
              <a:rPr lang="en-US" smtClean="0">
                <a:solidFill>
                  <a:srgbClr val="000099"/>
                </a:solidFill>
                <a:ea typeface="ＭＳ Ｐゴシック" pitchFamily="34" charset="-128"/>
              </a:rPr>
              <a:t>8.3</a:t>
            </a:r>
            <a:r>
              <a:rPr lang="en-US" smtClean="0">
                <a:ea typeface="ＭＳ Ｐゴシック" pitchFamily="34" charset="-128"/>
              </a:rPr>
              <a:t> Message integrity, authentication</a:t>
            </a:r>
          </a:p>
          <a:p>
            <a:pPr>
              <a:buFont typeface="Wingdings" pitchFamily="2" charset="2"/>
              <a:buNone/>
            </a:pPr>
            <a:r>
              <a:rPr lang="en-US" smtClean="0">
                <a:solidFill>
                  <a:srgbClr val="000099"/>
                </a:solidFill>
                <a:ea typeface="ＭＳ Ｐゴシック" pitchFamily="34" charset="-128"/>
              </a:rPr>
              <a:t>8.4 </a:t>
            </a:r>
            <a:r>
              <a:rPr lang="en-US" smtClean="0">
                <a:ea typeface="ＭＳ Ｐゴシック" pitchFamily="34" charset="-128"/>
              </a:rPr>
              <a:t>Securing e-mail</a:t>
            </a:r>
          </a:p>
          <a:p>
            <a:pPr>
              <a:buFont typeface="Wingdings" pitchFamily="2" charset="2"/>
              <a:buNone/>
            </a:pPr>
            <a:r>
              <a:rPr lang="en-US" smtClean="0">
                <a:solidFill>
                  <a:srgbClr val="000099"/>
                </a:solidFill>
                <a:ea typeface="ＭＳ Ｐゴシック" pitchFamily="34" charset="-128"/>
              </a:rPr>
              <a:t>8.5</a:t>
            </a:r>
            <a:r>
              <a:rPr lang="en-US" smtClean="0">
                <a:ea typeface="ＭＳ Ｐゴシック" pitchFamily="34" charset="-128"/>
              </a:rPr>
              <a:t> Securing TCP connections: SSL</a:t>
            </a:r>
          </a:p>
          <a:p>
            <a:pPr>
              <a:buFont typeface="Wingdings" pitchFamily="2" charset="2"/>
              <a:buNone/>
            </a:pPr>
            <a:r>
              <a:rPr lang="en-US" smtClean="0">
                <a:solidFill>
                  <a:srgbClr val="000099"/>
                </a:solidFill>
                <a:ea typeface="ＭＳ Ｐゴシック" pitchFamily="34" charset="-128"/>
              </a:rPr>
              <a:t>8.6</a:t>
            </a:r>
            <a:r>
              <a:rPr lang="en-US" smtClean="0">
                <a:ea typeface="ＭＳ Ｐゴシック" pitchFamily="34" charset="-128"/>
              </a:rPr>
              <a:t> Network layer security: IPsec</a:t>
            </a:r>
          </a:p>
          <a:p>
            <a:pPr>
              <a:buFont typeface="Wingdings" pitchFamily="2" charset="2"/>
              <a:buNone/>
            </a:pPr>
            <a:r>
              <a:rPr lang="en-US" smtClean="0">
                <a:solidFill>
                  <a:srgbClr val="000099"/>
                </a:solidFill>
                <a:ea typeface="ＭＳ Ｐゴシック" pitchFamily="34" charset="-128"/>
              </a:rPr>
              <a:t>8.7</a:t>
            </a:r>
            <a:r>
              <a:rPr lang="en-US" smtClean="0">
                <a:ea typeface="ＭＳ Ｐゴシック" pitchFamily="34" charset="-128"/>
              </a:rPr>
              <a:t> Securing wireless LANs</a:t>
            </a:r>
          </a:p>
          <a:p>
            <a:pPr>
              <a:buFont typeface="Wingdings" pitchFamily="2" charset="2"/>
              <a:buNone/>
            </a:pPr>
            <a:r>
              <a:rPr lang="en-US" smtClean="0">
                <a:solidFill>
                  <a:srgbClr val="000099"/>
                </a:solidFill>
                <a:ea typeface="ＭＳ Ｐゴシック" pitchFamily="34" charset="-128"/>
              </a:rPr>
              <a:t>8.8</a:t>
            </a:r>
            <a:r>
              <a:rPr lang="en-US" smtClean="0">
                <a:ea typeface="ＭＳ Ｐゴシック" pitchFamily="34" charset="-128"/>
              </a:rPr>
              <a:t> Operational security: firewalls and IDS</a:t>
            </a:r>
          </a:p>
        </p:txBody>
      </p:sp>
      <p:pic>
        <p:nvPicPr>
          <p:cNvPr id="65541" name="Picture 22"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38" y="1066800"/>
            <a:ext cx="45704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66563" name="Rectangle 2"/>
          <p:cNvSpPr>
            <a:spLocks noGrp="1" noChangeArrowheads="1"/>
          </p:cNvSpPr>
          <p:nvPr>
            <p:ph type="title"/>
          </p:nvPr>
        </p:nvSpPr>
        <p:spPr>
          <a:xfrm>
            <a:off x="533400" y="0"/>
            <a:ext cx="7772400" cy="1143000"/>
          </a:xfrm>
        </p:spPr>
        <p:txBody>
          <a:bodyPr/>
          <a:lstStyle/>
          <a:p>
            <a:r>
              <a:rPr lang="en-US" sz="3600" smtClean="0">
                <a:ea typeface="ＭＳ Ｐゴシック" pitchFamily="34" charset="-128"/>
              </a:rPr>
              <a:t>The language of cryptography</a:t>
            </a:r>
            <a:endParaRPr lang="en-US" smtClean="0">
              <a:ea typeface="ＭＳ Ｐゴシック" pitchFamily="34" charset="-128"/>
            </a:endParaRPr>
          </a:p>
        </p:txBody>
      </p:sp>
      <p:sp>
        <p:nvSpPr>
          <p:cNvPr id="66564" name="Rectangle 3"/>
          <p:cNvSpPr>
            <a:spLocks noGrp="1" noChangeArrowheads="1"/>
          </p:cNvSpPr>
          <p:nvPr>
            <p:ph type="body" idx="1"/>
          </p:nvPr>
        </p:nvSpPr>
        <p:spPr>
          <a:xfrm>
            <a:off x="327025" y="4811713"/>
            <a:ext cx="8218488" cy="1203325"/>
          </a:xfrm>
        </p:spPr>
        <p:txBody>
          <a:bodyPr/>
          <a:lstStyle/>
          <a:p>
            <a:pPr>
              <a:buFont typeface="Wingdings" pitchFamily="2" charset="2"/>
              <a:buNone/>
            </a:pPr>
            <a:r>
              <a:rPr lang="en-US" sz="2400" smtClean="0">
                <a:solidFill>
                  <a:srgbClr val="C00000"/>
                </a:solidFill>
                <a:ea typeface="ＭＳ Ｐゴシック" pitchFamily="34" charset="-128"/>
              </a:rPr>
              <a:t>m</a:t>
            </a:r>
            <a:r>
              <a:rPr lang="en-US" sz="2400" smtClean="0">
                <a:solidFill>
                  <a:srgbClr val="FF0000"/>
                </a:solidFill>
                <a:ea typeface="ＭＳ Ｐゴシック" pitchFamily="34" charset="-128"/>
              </a:rPr>
              <a:t> </a:t>
            </a:r>
            <a:r>
              <a:rPr lang="en-US" sz="2400" smtClean="0">
                <a:ea typeface="ＭＳ Ｐゴシック" pitchFamily="34" charset="-128"/>
              </a:rPr>
              <a:t>plaintext message</a:t>
            </a:r>
          </a:p>
          <a:p>
            <a:pPr>
              <a:buFont typeface="Wingdings" pitchFamily="2" charset="2"/>
              <a:buNone/>
            </a:pPr>
            <a:r>
              <a:rPr lang="en-US" sz="2400" smtClean="0">
                <a:solidFill>
                  <a:srgbClr val="C00000"/>
                </a:solidFill>
                <a:ea typeface="ＭＳ Ｐゴシック" pitchFamily="34" charset="-128"/>
              </a:rPr>
              <a:t>K</a:t>
            </a:r>
            <a:r>
              <a:rPr lang="en-US" sz="2400" baseline="-25000" smtClean="0">
                <a:solidFill>
                  <a:srgbClr val="C00000"/>
                </a:solidFill>
                <a:ea typeface="ＭＳ Ｐゴシック" pitchFamily="34" charset="-128"/>
              </a:rPr>
              <a:t>A</a:t>
            </a:r>
            <a:r>
              <a:rPr lang="en-US" sz="2400" smtClean="0">
                <a:solidFill>
                  <a:srgbClr val="C00000"/>
                </a:solidFill>
                <a:ea typeface="ＭＳ Ｐゴシック" pitchFamily="34" charset="-128"/>
              </a:rPr>
              <a:t>(m) </a:t>
            </a:r>
            <a:r>
              <a:rPr lang="en-US" sz="2400" smtClean="0">
                <a:ea typeface="ＭＳ Ｐゴシック" pitchFamily="34" charset="-128"/>
              </a:rPr>
              <a:t>ciphertext, encrypted with key K</a:t>
            </a:r>
            <a:r>
              <a:rPr lang="en-US" sz="2400" baseline="-25000" smtClean="0">
                <a:ea typeface="ＭＳ Ｐゴシック" pitchFamily="34" charset="-128"/>
              </a:rPr>
              <a:t>A</a:t>
            </a:r>
            <a:endParaRPr lang="en-US" sz="2400" smtClean="0">
              <a:ea typeface="ＭＳ Ｐゴシック" pitchFamily="34" charset="-128"/>
            </a:endParaRPr>
          </a:p>
          <a:p>
            <a:pPr>
              <a:buFont typeface="Wingdings" pitchFamily="2" charset="2"/>
              <a:buNone/>
            </a:pPr>
            <a:r>
              <a:rPr lang="en-US" sz="2400" smtClean="0">
                <a:solidFill>
                  <a:srgbClr val="C00000"/>
                </a:solidFill>
                <a:ea typeface="ＭＳ Ｐゴシック" pitchFamily="34" charset="-128"/>
              </a:rPr>
              <a:t>m = K</a:t>
            </a:r>
            <a:r>
              <a:rPr lang="en-US" sz="2400" baseline="-25000" smtClean="0">
                <a:solidFill>
                  <a:srgbClr val="C00000"/>
                </a:solidFill>
                <a:ea typeface="ＭＳ Ｐゴシック" pitchFamily="34" charset="-128"/>
              </a:rPr>
              <a:t>B</a:t>
            </a:r>
            <a:r>
              <a:rPr lang="en-US" sz="2400" smtClean="0">
                <a:solidFill>
                  <a:srgbClr val="C00000"/>
                </a:solidFill>
                <a:ea typeface="ＭＳ Ｐゴシック" pitchFamily="34" charset="-128"/>
              </a:rPr>
              <a:t>(K</a:t>
            </a:r>
            <a:r>
              <a:rPr lang="en-US" sz="2400" baseline="-25000" smtClean="0">
                <a:solidFill>
                  <a:srgbClr val="C00000"/>
                </a:solidFill>
                <a:ea typeface="ＭＳ Ｐゴシック" pitchFamily="34" charset="-128"/>
              </a:rPr>
              <a:t>A</a:t>
            </a:r>
            <a:r>
              <a:rPr lang="en-US" sz="2400" smtClean="0">
                <a:solidFill>
                  <a:srgbClr val="C00000"/>
                </a:solidFill>
                <a:ea typeface="ＭＳ Ｐゴシック" pitchFamily="34" charset="-128"/>
              </a:rPr>
              <a:t>(m))</a:t>
            </a:r>
            <a:endParaRPr lang="en-US" sz="2400" baseline="-25000" smtClean="0">
              <a:solidFill>
                <a:srgbClr val="C00000"/>
              </a:solidFill>
              <a:ea typeface="ＭＳ Ｐゴシック" pitchFamily="34" charset="-128"/>
            </a:endParaRPr>
          </a:p>
          <a:p>
            <a:pPr>
              <a:buFont typeface="Wingdings" pitchFamily="2" charset="2"/>
              <a:buNone/>
            </a:pPr>
            <a:endParaRPr lang="en-US" sz="2400" smtClean="0">
              <a:ea typeface="ＭＳ Ｐゴシック" pitchFamily="34" charset="-128"/>
            </a:endParaRPr>
          </a:p>
        </p:txBody>
      </p:sp>
      <p:grpSp>
        <p:nvGrpSpPr>
          <p:cNvPr id="66565" name="Group 4"/>
          <p:cNvGrpSpPr>
            <a:grpSpLocks/>
          </p:cNvGrpSpPr>
          <p:nvPr/>
        </p:nvGrpSpPr>
        <p:grpSpPr bwMode="auto">
          <a:xfrm>
            <a:off x="652463" y="1447800"/>
            <a:ext cx="7750175" cy="3309938"/>
            <a:chOff x="392" y="896"/>
            <a:chExt cx="4882" cy="2085"/>
          </a:xfrm>
        </p:grpSpPr>
        <p:sp>
          <p:nvSpPr>
            <p:cNvPr id="66567" name="Text Box 5"/>
            <p:cNvSpPr txBox="1">
              <a:spLocks noChangeArrowheads="1"/>
            </p:cNvSpPr>
            <p:nvPr/>
          </p:nvSpPr>
          <p:spPr bwMode="auto">
            <a:xfrm>
              <a:off x="392" y="1679"/>
              <a:ext cx="718" cy="2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C00000"/>
                  </a:solidFill>
                  <a:latin typeface="Arial" pitchFamily="34" charset="0"/>
                  <a:cs typeface="Arial" pitchFamily="34" charset="0"/>
                </a:rPr>
                <a:t>plaintext</a:t>
              </a:r>
            </a:p>
          </p:txBody>
        </p:sp>
        <p:sp>
          <p:nvSpPr>
            <p:cNvPr id="66568" name="Text Box 6"/>
            <p:cNvSpPr txBox="1">
              <a:spLocks noChangeArrowheads="1"/>
            </p:cNvSpPr>
            <p:nvPr/>
          </p:nvSpPr>
          <p:spPr bwMode="auto">
            <a:xfrm>
              <a:off x="4517" y="1667"/>
              <a:ext cx="718" cy="2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C00000"/>
                  </a:solidFill>
                  <a:latin typeface="Arial" pitchFamily="34" charset="0"/>
                  <a:cs typeface="Arial" pitchFamily="34" charset="0"/>
                </a:rPr>
                <a:t>plaintext</a:t>
              </a:r>
            </a:p>
          </p:txBody>
        </p:sp>
        <p:sp>
          <p:nvSpPr>
            <p:cNvPr id="66569" name="Text Box 7"/>
            <p:cNvSpPr txBox="1">
              <a:spLocks noChangeArrowheads="1"/>
            </p:cNvSpPr>
            <p:nvPr/>
          </p:nvSpPr>
          <p:spPr bwMode="auto">
            <a:xfrm>
              <a:off x="2442" y="1655"/>
              <a:ext cx="816" cy="2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C00000"/>
                  </a:solidFill>
                  <a:latin typeface="Arial" pitchFamily="34" charset="0"/>
                  <a:cs typeface="Arial" pitchFamily="34" charset="0"/>
                </a:rPr>
                <a:t>ciphertext</a:t>
              </a:r>
            </a:p>
          </p:txBody>
        </p:sp>
        <p:grpSp>
          <p:nvGrpSpPr>
            <p:cNvPr id="66570" name="Group 8"/>
            <p:cNvGrpSpPr>
              <a:grpSpLocks/>
            </p:cNvGrpSpPr>
            <p:nvPr/>
          </p:nvGrpSpPr>
          <p:grpSpPr bwMode="auto">
            <a:xfrm>
              <a:off x="1336" y="1036"/>
              <a:ext cx="335" cy="383"/>
              <a:chOff x="189" y="1789"/>
              <a:chExt cx="335" cy="383"/>
            </a:xfrm>
          </p:grpSpPr>
          <p:sp>
            <p:nvSpPr>
              <p:cNvPr id="66592" name="Text Box 9"/>
              <p:cNvSpPr txBox="1">
                <a:spLocks noChangeArrowheads="1"/>
              </p:cNvSpPr>
              <p:nvPr/>
            </p:nvSpPr>
            <p:spPr bwMode="auto">
              <a:xfrm>
                <a:off x="189" y="1789"/>
                <a:ext cx="246" cy="2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K</a:t>
                </a:r>
              </a:p>
            </p:txBody>
          </p:sp>
          <p:sp>
            <p:nvSpPr>
              <p:cNvPr id="66593" name="Text Box 10"/>
              <p:cNvSpPr txBox="1">
                <a:spLocks noChangeArrowheads="1"/>
              </p:cNvSpPr>
              <p:nvPr/>
            </p:nvSpPr>
            <p:spPr bwMode="auto">
              <a:xfrm>
                <a:off x="291" y="1922"/>
                <a:ext cx="2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C00000"/>
                    </a:solidFill>
                    <a:latin typeface="Arial" pitchFamily="34" charset="0"/>
                    <a:cs typeface="Arial" pitchFamily="34" charset="0"/>
                  </a:rPr>
                  <a:t>A</a:t>
                </a:r>
              </a:p>
            </p:txBody>
          </p:sp>
        </p:grpSp>
        <p:pic>
          <p:nvPicPr>
            <p:cNvPr id="66571" name="Picture 11" descr="A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 y="1050"/>
              <a:ext cx="440"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2" name="Picture 12" descr="E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3" y="2165"/>
              <a:ext cx="68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3" name="Rectangle 13"/>
            <p:cNvSpPr>
              <a:spLocks noChangeArrowheads="1"/>
            </p:cNvSpPr>
            <p:nvPr/>
          </p:nvSpPr>
          <p:spPr bwMode="auto">
            <a:xfrm>
              <a:off x="1249" y="1621"/>
              <a:ext cx="877" cy="506"/>
            </a:xfrm>
            <a:prstGeom prst="rect">
              <a:avLst/>
            </a:prstGeom>
            <a:solidFill>
              <a:schemeClr val="accent1"/>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66574" name="Text Box 14"/>
            <p:cNvSpPr txBox="1">
              <a:spLocks noChangeArrowheads="1"/>
            </p:cNvSpPr>
            <p:nvPr/>
          </p:nvSpPr>
          <p:spPr bwMode="auto">
            <a:xfrm>
              <a:off x="1265" y="1627"/>
              <a:ext cx="862"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chemeClr val="bg1"/>
                  </a:solidFill>
                  <a:latin typeface="Arial" pitchFamily="34" charset="0"/>
                  <a:cs typeface="Arial" pitchFamily="34" charset="0"/>
                </a:rPr>
                <a:t>encryption</a:t>
              </a:r>
            </a:p>
            <a:p>
              <a:pPr algn="ctr"/>
              <a:r>
                <a:rPr lang="en-US">
                  <a:solidFill>
                    <a:schemeClr val="bg1"/>
                  </a:solidFill>
                  <a:latin typeface="Arial" pitchFamily="34" charset="0"/>
                  <a:cs typeface="Arial" pitchFamily="34" charset="0"/>
                </a:rPr>
                <a:t>algorithm</a:t>
              </a:r>
            </a:p>
          </p:txBody>
        </p:sp>
        <p:sp>
          <p:nvSpPr>
            <p:cNvPr id="66575" name="Rectangle 15"/>
            <p:cNvSpPr>
              <a:spLocks noChangeArrowheads="1"/>
            </p:cNvSpPr>
            <p:nvPr/>
          </p:nvSpPr>
          <p:spPr bwMode="auto">
            <a:xfrm>
              <a:off x="3606" y="1629"/>
              <a:ext cx="868" cy="506"/>
            </a:xfrm>
            <a:prstGeom prst="rect">
              <a:avLst/>
            </a:prstGeom>
            <a:solidFill>
              <a:schemeClr val="accent1"/>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66576" name="Text Box 16"/>
            <p:cNvSpPr txBox="1">
              <a:spLocks noChangeArrowheads="1"/>
            </p:cNvSpPr>
            <p:nvPr/>
          </p:nvSpPr>
          <p:spPr bwMode="auto">
            <a:xfrm>
              <a:off x="3619" y="1644"/>
              <a:ext cx="90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chemeClr val="bg1"/>
                  </a:solidFill>
                  <a:latin typeface="Arial" pitchFamily="34" charset="0"/>
                  <a:cs typeface="Arial" pitchFamily="34" charset="0"/>
                </a:rPr>
                <a:t>decryption </a:t>
              </a:r>
            </a:p>
            <a:p>
              <a:pPr algn="ctr"/>
              <a:r>
                <a:rPr lang="en-US">
                  <a:solidFill>
                    <a:schemeClr val="bg1"/>
                  </a:solidFill>
                  <a:latin typeface="Arial" pitchFamily="34" charset="0"/>
                  <a:cs typeface="Arial" pitchFamily="34" charset="0"/>
                </a:rPr>
                <a:t>algorithm</a:t>
              </a:r>
            </a:p>
          </p:txBody>
        </p:sp>
        <p:sp>
          <p:nvSpPr>
            <p:cNvPr id="66577" name="Line 17"/>
            <p:cNvSpPr>
              <a:spLocks noChangeShapeType="1"/>
            </p:cNvSpPr>
            <p:nvPr/>
          </p:nvSpPr>
          <p:spPr bwMode="auto">
            <a:xfrm>
              <a:off x="2144" y="1881"/>
              <a:ext cx="1450" cy="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8" name="Freeform 18"/>
            <p:cNvSpPr>
              <a:spLocks/>
            </p:cNvSpPr>
            <p:nvPr/>
          </p:nvSpPr>
          <p:spPr bwMode="auto">
            <a:xfrm>
              <a:off x="2446" y="1914"/>
              <a:ext cx="361" cy="576"/>
            </a:xfrm>
            <a:custGeom>
              <a:avLst/>
              <a:gdLst>
                <a:gd name="T0" fmla="*/ 0 w 344"/>
                <a:gd name="T1" fmla="*/ 0 h 789"/>
                <a:gd name="T2" fmla="*/ 505 w 344"/>
                <a:gd name="T3" fmla="*/ 6 h 789"/>
                <a:gd name="T4" fmla="*/ 533 w 344"/>
                <a:gd name="T5" fmla="*/ 34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1905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579" name="Freeform 19"/>
            <p:cNvSpPr>
              <a:spLocks/>
            </p:cNvSpPr>
            <p:nvPr/>
          </p:nvSpPr>
          <p:spPr bwMode="auto">
            <a:xfrm flipH="1">
              <a:off x="2871" y="1913"/>
              <a:ext cx="361" cy="576"/>
            </a:xfrm>
            <a:custGeom>
              <a:avLst/>
              <a:gdLst>
                <a:gd name="T0" fmla="*/ 0 w 344"/>
                <a:gd name="T1" fmla="*/ 0 h 789"/>
                <a:gd name="T2" fmla="*/ 505 w 344"/>
                <a:gd name="T3" fmla="*/ 6 h 789"/>
                <a:gd name="T4" fmla="*/ 533 w 344"/>
                <a:gd name="T5" fmla="*/ 34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1905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580" name="Line 20"/>
            <p:cNvSpPr>
              <a:spLocks noChangeShapeType="1"/>
            </p:cNvSpPr>
            <p:nvPr/>
          </p:nvSpPr>
          <p:spPr bwMode="auto">
            <a:xfrm flipH="1">
              <a:off x="1495" y="1382"/>
              <a:ext cx="1" cy="24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81" name="Line 21"/>
            <p:cNvSpPr>
              <a:spLocks noChangeShapeType="1"/>
            </p:cNvSpPr>
            <p:nvPr/>
          </p:nvSpPr>
          <p:spPr bwMode="auto">
            <a:xfrm flipH="1">
              <a:off x="3744" y="1363"/>
              <a:ext cx="1" cy="24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82" name="Text Box 22"/>
            <p:cNvSpPr txBox="1">
              <a:spLocks noChangeArrowheads="1"/>
            </p:cNvSpPr>
            <p:nvPr/>
          </p:nvSpPr>
          <p:spPr bwMode="auto">
            <a:xfrm>
              <a:off x="1603" y="897"/>
              <a:ext cx="950" cy="63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a:latin typeface="Arial" pitchFamily="34" charset="0"/>
                  <a:cs typeface="Arial" pitchFamily="34" charset="0"/>
                </a:rPr>
                <a:t>Alice</a:t>
              </a:r>
              <a:r>
                <a:rPr lang="ja-JP" altLang="en-US">
                  <a:latin typeface="Arial" pitchFamily="34" charset="0"/>
                  <a:cs typeface="Arial" pitchFamily="34" charset="0"/>
                </a:rPr>
                <a:t>’</a:t>
              </a:r>
              <a:r>
                <a:rPr lang="en-US" altLang="ja-JP">
                  <a:latin typeface="Arial" pitchFamily="34" charset="0"/>
                  <a:cs typeface="Arial" pitchFamily="34" charset="0"/>
                </a:rPr>
                <a:t>s </a:t>
              </a:r>
            </a:p>
            <a:p>
              <a:r>
                <a:rPr lang="en-US">
                  <a:latin typeface="Arial" pitchFamily="34" charset="0"/>
                  <a:cs typeface="Arial" pitchFamily="34" charset="0"/>
                </a:rPr>
                <a:t>encryption</a:t>
              </a:r>
            </a:p>
            <a:p>
              <a:r>
                <a:rPr lang="en-US">
                  <a:latin typeface="Arial" pitchFamily="34" charset="0"/>
                  <a:cs typeface="Arial" pitchFamily="34" charset="0"/>
                </a:rPr>
                <a:t>key</a:t>
              </a:r>
            </a:p>
          </p:txBody>
        </p:sp>
        <p:sp>
          <p:nvSpPr>
            <p:cNvPr id="66583" name="Text Box 23"/>
            <p:cNvSpPr txBox="1">
              <a:spLocks noChangeArrowheads="1"/>
            </p:cNvSpPr>
            <p:nvPr/>
          </p:nvSpPr>
          <p:spPr bwMode="auto">
            <a:xfrm>
              <a:off x="3896" y="940"/>
              <a:ext cx="950" cy="63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a:latin typeface="Arial" pitchFamily="34" charset="0"/>
                  <a:cs typeface="Arial" pitchFamily="34" charset="0"/>
                </a:rPr>
                <a:t>Bob</a:t>
              </a:r>
              <a:r>
                <a:rPr lang="ja-JP" altLang="en-US">
                  <a:latin typeface="Arial" pitchFamily="34" charset="0"/>
                  <a:cs typeface="Arial" pitchFamily="34" charset="0"/>
                </a:rPr>
                <a:t>’</a:t>
              </a:r>
              <a:r>
                <a:rPr lang="en-US" altLang="ja-JP">
                  <a:latin typeface="Arial" pitchFamily="34" charset="0"/>
                  <a:cs typeface="Arial" pitchFamily="34" charset="0"/>
                </a:rPr>
                <a:t>s </a:t>
              </a:r>
            </a:p>
            <a:p>
              <a:r>
                <a:rPr lang="en-US">
                  <a:latin typeface="Arial" pitchFamily="34" charset="0"/>
                  <a:cs typeface="Arial" pitchFamily="34" charset="0"/>
                </a:rPr>
                <a:t>decryption</a:t>
              </a:r>
            </a:p>
            <a:p>
              <a:r>
                <a:rPr lang="en-US">
                  <a:latin typeface="Arial" pitchFamily="34" charset="0"/>
                  <a:cs typeface="Arial" pitchFamily="34" charset="0"/>
                </a:rPr>
                <a:t>key</a:t>
              </a:r>
            </a:p>
          </p:txBody>
        </p:sp>
        <p:pic>
          <p:nvPicPr>
            <p:cNvPr id="66584" name="Picture 24" descr="Bo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 y="1178"/>
              <a:ext cx="51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6585" name="Group 25"/>
            <p:cNvGrpSpPr>
              <a:grpSpLocks/>
            </p:cNvGrpSpPr>
            <p:nvPr/>
          </p:nvGrpSpPr>
          <p:grpSpPr bwMode="auto">
            <a:xfrm>
              <a:off x="3650" y="1118"/>
              <a:ext cx="360" cy="385"/>
              <a:chOff x="189" y="1789"/>
              <a:chExt cx="360" cy="385"/>
            </a:xfrm>
          </p:grpSpPr>
          <p:sp>
            <p:nvSpPr>
              <p:cNvPr id="66590" name="Text Box 26"/>
              <p:cNvSpPr txBox="1">
                <a:spLocks noChangeArrowheads="1"/>
              </p:cNvSpPr>
              <p:nvPr/>
            </p:nvSpPr>
            <p:spPr bwMode="auto">
              <a:xfrm>
                <a:off x="189" y="1789"/>
                <a:ext cx="246" cy="2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K</a:t>
                </a:r>
              </a:p>
            </p:txBody>
          </p:sp>
          <p:sp>
            <p:nvSpPr>
              <p:cNvPr id="66591" name="Text Box 27"/>
              <p:cNvSpPr txBox="1">
                <a:spLocks noChangeArrowheads="1"/>
              </p:cNvSpPr>
              <p:nvPr/>
            </p:nvSpPr>
            <p:spPr bwMode="auto">
              <a:xfrm>
                <a:off x="325" y="1922"/>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C00000"/>
                    </a:solidFill>
                    <a:latin typeface="Arial" pitchFamily="34" charset="0"/>
                    <a:cs typeface="Arial" pitchFamily="34" charset="0"/>
                  </a:rPr>
                  <a:t>B</a:t>
                </a:r>
              </a:p>
            </p:txBody>
          </p:sp>
        </p:grpSp>
        <p:sp>
          <p:nvSpPr>
            <p:cNvPr id="66586" name="Line 28"/>
            <p:cNvSpPr>
              <a:spLocks noChangeShapeType="1"/>
            </p:cNvSpPr>
            <p:nvPr/>
          </p:nvSpPr>
          <p:spPr bwMode="auto">
            <a:xfrm>
              <a:off x="780" y="1897"/>
              <a:ext cx="4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87" name="Line 29"/>
            <p:cNvSpPr>
              <a:spLocks noChangeShapeType="1"/>
            </p:cNvSpPr>
            <p:nvPr/>
          </p:nvSpPr>
          <p:spPr bwMode="auto">
            <a:xfrm>
              <a:off x="4518" y="1904"/>
              <a:ext cx="4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66588" name="Picture 30" descr="BS00768_[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flipV="1">
              <a:off x="1371" y="896"/>
              <a:ext cx="293"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89" name="Picture 31" descr="BS00768_[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flipV="1">
              <a:off x="3625" y="955"/>
              <a:ext cx="293"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6566" name="Picture 19" descr="underline_bas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113" y="784225"/>
            <a:ext cx="5942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67587" name="Rectangle 2"/>
          <p:cNvSpPr>
            <a:spLocks noGrp="1" noChangeArrowheads="1"/>
          </p:cNvSpPr>
          <p:nvPr>
            <p:ph type="title"/>
          </p:nvPr>
        </p:nvSpPr>
        <p:spPr/>
        <p:txBody>
          <a:bodyPr/>
          <a:lstStyle/>
          <a:p>
            <a:r>
              <a:rPr lang="en-US" smtClean="0">
                <a:ea typeface="ＭＳ Ｐゴシック" pitchFamily="34" charset="-128"/>
              </a:rPr>
              <a:t>Breaking an encryption scheme</a:t>
            </a:r>
          </a:p>
        </p:txBody>
      </p:sp>
      <p:sp>
        <p:nvSpPr>
          <p:cNvPr id="67588" name="Rectangle 3"/>
          <p:cNvSpPr>
            <a:spLocks noGrp="1" noChangeArrowheads="1"/>
          </p:cNvSpPr>
          <p:nvPr>
            <p:ph type="body" sz="half" idx="1"/>
          </p:nvPr>
        </p:nvSpPr>
        <p:spPr/>
        <p:txBody>
          <a:bodyPr/>
          <a:lstStyle/>
          <a:p>
            <a:r>
              <a:rPr lang="en-US" sz="2400" smtClean="0">
                <a:solidFill>
                  <a:srgbClr val="C00000"/>
                </a:solidFill>
                <a:ea typeface="ＭＳ Ｐゴシック" pitchFamily="34" charset="-128"/>
              </a:rPr>
              <a:t>cipher-text only attack: </a:t>
            </a:r>
            <a:r>
              <a:rPr lang="en-US" sz="2400" smtClean="0">
                <a:ea typeface="ＭＳ Ｐゴシック" pitchFamily="34" charset="-128"/>
              </a:rPr>
              <a:t>Trudy has ciphertext she can analyze</a:t>
            </a:r>
          </a:p>
          <a:p>
            <a:r>
              <a:rPr lang="en-US" sz="2400" smtClean="0">
                <a:solidFill>
                  <a:srgbClr val="C00000"/>
                </a:solidFill>
                <a:ea typeface="ＭＳ Ｐゴシック" pitchFamily="34" charset="-128"/>
              </a:rPr>
              <a:t>two approaches:</a:t>
            </a:r>
          </a:p>
          <a:p>
            <a:pPr lvl="1"/>
            <a:r>
              <a:rPr lang="en-US" smtClean="0">
                <a:ea typeface="ＭＳ Ｐゴシック" pitchFamily="34" charset="-128"/>
              </a:rPr>
              <a:t>brute force: search through all keys </a:t>
            </a:r>
          </a:p>
          <a:p>
            <a:pPr lvl="1"/>
            <a:r>
              <a:rPr lang="en-US" smtClean="0">
                <a:ea typeface="ＭＳ Ｐゴシック" pitchFamily="34" charset="-128"/>
              </a:rPr>
              <a:t>statistical analysis</a:t>
            </a:r>
          </a:p>
        </p:txBody>
      </p:sp>
      <p:sp>
        <p:nvSpPr>
          <p:cNvPr id="67589" name="Rectangle 4"/>
          <p:cNvSpPr>
            <a:spLocks noGrp="1" noChangeArrowheads="1"/>
          </p:cNvSpPr>
          <p:nvPr>
            <p:ph type="body" sz="half" idx="2"/>
          </p:nvPr>
        </p:nvSpPr>
        <p:spPr>
          <a:xfrm>
            <a:off x="4495800" y="1600200"/>
            <a:ext cx="4119563" cy="4648200"/>
          </a:xfrm>
        </p:spPr>
        <p:txBody>
          <a:bodyPr/>
          <a:lstStyle/>
          <a:p>
            <a:r>
              <a:rPr lang="en-US" sz="2400" smtClean="0">
                <a:solidFill>
                  <a:srgbClr val="C00000"/>
                </a:solidFill>
                <a:ea typeface="ＭＳ Ｐゴシック" pitchFamily="34" charset="-128"/>
              </a:rPr>
              <a:t>known-plaintext attack: </a:t>
            </a:r>
            <a:r>
              <a:rPr lang="en-US" sz="2400" smtClean="0">
                <a:ea typeface="ＭＳ Ｐゴシック" pitchFamily="34" charset="-128"/>
              </a:rPr>
              <a:t>Trudy has plaintext corresponding to ciphertext</a:t>
            </a:r>
          </a:p>
          <a:p>
            <a:pPr lvl="1"/>
            <a:r>
              <a:rPr lang="en-US" smtClean="0">
                <a:ea typeface="ＭＳ Ｐゴシック" pitchFamily="34" charset="-128"/>
              </a:rPr>
              <a:t>e.g., in monoalphabetic cipher, Trudy determines pairings for a,l,i,c,e,b,o,</a:t>
            </a:r>
          </a:p>
          <a:p>
            <a:r>
              <a:rPr lang="en-US" sz="2400" smtClean="0">
                <a:solidFill>
                  <a:srgbClr val="C00000"/>
                </a:solidFill>
                <a:ea typeface="ＭＳ Ｐゴシック" pitchFamily="34" charset="-128"/>
              </a:rPr>
              <a:t>chosen-plaintext attack: </a:t>
            </a:r>
            <a:r>
              <a:rPr lang="en-US" sz="2400" smtClean="0">
                <a:ea typeface="ＭＳ Ｐゴシック" pitchFamily="34" charset="-128"/>
              </a:rPr>
              <a:t>Trudy can get ciphertext for chosen plaintext</a:t>
            </a:r>
          </a:p>
          <a:p>
            <a:pPr>
              <a:buFont typeface="Wingdings" pitchFamily="2" charset="2"/>
              <a:buNone/>
            </a:pPr>
            <a:endParaRPr lang="en-US" sz="2400" smtClean="0">
              <a:ea typeface="ＭＳ Ｐゴシック" pitchFamily="34" charset="-128"/>
            </a:endParaRPr>
          </a:p>
        </p:txBody>
      </p:sp>
      <p:pic>
        <p:nvPicPr>
          <p:cNvPr id="67590" name="Picture 16"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 y="1054100"/>
            <a:ext cx="73136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68611" name="Rectangle 2"/>
          <p:cNvSpPr>
            <a:spLocks noGrp="1" noChangeArrowheads="1"/>
          </p:cNvSpPr>
          <p:nvPr>
            <p:ph type="title"/>
          </p:nvPr>
        </p:nvSpPr>
        <p:spPr>
          <a:xfrm>
            <a:off x="381000" y="141288"/>
            <a:ext cx="7772400" cy="1143000"/>
          </a:xfrm>
        </p:spPr>
        <p:txBody>
          <a:bodyPr/>
          <a:lstStyle/>
          <a:p>
            <a:r>
              <a:rPr lang="en-US" sz="3600" smtClean="0">
                <a:ea typeface="ＭＳ Ｐゴシック" pitchFamily="34" charset="-128"/>
              </a:rPr>
              <a:t>Symmetric key cryptography</a:t>
            </a:r>
            <a:endParaRPr lang="en-US" smtClean="0">
              <a:ea typeface="ＭＳ Ｐゴシック" pitchFamily="34" charset="-128"/>
            </a:endParaRPr>
          </a:p>
        </p:txBody>
      </p:sp>
      <p:sp>
        <p:nvSpPr>
          <p:cNvPr id="68612" name="Rectangle 3"/>
          <p:cNvSpPr>
            <a:spLocks noGrp="1" noChangeArrowheads="1"/>
          </p:cNvSpPr>
          <p:nvPr>
            <p:ph type="body" idx="1"/>
          </p:nvPr>
        </p:nvSpPr>
        <p:spPr>
          <a:xfrm>
            <a:off x="625475" y="4021138"/>
            <a:ext cx="8218488" cy="1979612"/>
          </a:xfrm>
        </p:spPr>
        <p:txBody>
          <a:bodyPr/>
          <a:lstStyle/>
          <a:p>
            <a:pPr>
              <a:lnSpc>
                <a:spcPct val="90000"/>
              </a:lnSpc>
              <a:buFont typeface="Wingdings" pitchFamily="2" charset="2"/>
              <a:buNone/>
            </a:pPr>
            <a:r>
              <a:rPr lang="en-US" sz="2400" smtClean="0">
                <a:solidFill>
                  <a:srgbClr val="C00000"/>
                </a:solidFill>
                <a:ea typeface="ＭＳ Ｐゴシック" pitchFamily="34" charset="-128"/>
              </a:rPr>
              <a:t>symmetric key crypto</a:t>
            </a:r>
            <a:r>
              <a:rPr lang="en-US" sz="2400" smtClean="0">
                <a:ea typeface="ＭＳ Ｐゴシック" pitchFamily="34" charset="-128"/>
              </a:rPr>
              <a:t>: Bob and Alice share same (symmetric) key: K</a:t>
            </a:r>
          </a:p>
          <a:p>
            <a:pPr>
              <a:lnSpc>
                <a:spcPct val="90000"/>
              </a:lnSpc>
            </a:pPr>
            <a:r>
              <a:rPr lang="en-US" sz="2400" smtClean="0">
                <a:ea typeface="ＭＳ Ｐゴシック" pitchFamily="34" charset="-128"/>
              </a:rPr>
              <a:t>e.g., key is knowing substitution pattern in mono alphabetic substitution cipher</a:t>
            </a:r>
          </a:p>
          <a:p>
            <a:pPr>
              <a:lnSpc>
                <a:spcPct val="90000"/>
              </a:lnSpc>
              <a:buFont typeface="Wingdings" pitchFamily="2" charset="2"/>
              <a:buNone/>
            </a:pPr>
            <a:r>
              <a:rPr lang="en-US" sz="2400" i="1" u="sng" smtClean="0">
                <a:solidFill>
                  <a:srgbClr val="C00000"/>
                </a:solidFill>
                <a:ea typeface="ＭＳ Ｐゴシック" pitchFamily="34" charset="-128"/>
              </a:rPr>
              <a:t>Q:</a:t>
            </a:r>
            <a:r>
              <a:rPr lang="en-US" sz="2400" i="1" smtClean="0">
                <a:solidFill>
                  <a:srgbClr val="C00000"/>
                </a:solidFill>
                <a:ea typeface="ＭＳ Ｐゴシック" pitchFamily="34" charset="-128"/>
              </a:rPr>
              <a:t> </a:t>
            </a:r>
            <a:r>
              <a:rPr lang="en-US" sz="2400" smtClean="0">
                <a:ea typeface="ＭＳ Ｐゴシック" pitchFamily="34" charset="-128"/>
              </a:rPr>
              <a:t>how do Bob and Alice agree on key value?</a:t>
            </a:r>
            <a:endParaRPr lang="en-US" sz="2400" i="1" smtClean="0">
              <a:ea typeface="ＭＳ Ｐゴシック" pitchFamily="34" charset="-128"/>
            </a:endParaRPr>
          </a:p>
        </p:txBody>
      </p:sp>
      <p:sp>
        <p:nvSpPr>
          <p:cNvPr id="68613" name="Text Box 4"/>
          <p:cNvSpPr txBox="1">
            <a:spLocks noChangeArrowheads="1"/>
          </p:cNvSpPr>
          <p:nvPr/>
        </p:nvSpPr>
        <p:spPr bwMode="auto">
          <a:xfrm>
            <a:off x="6546850" y="2632075"/>
            <a:ext cx="1141413"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C00000"/>
                </a:solidFill>
                <a:latin typeface="Arial" pitchFamily="34" charset="0"/>
                <a:cs typeface="Arial" pitchFamily="34" charset="0"/>
              </a:rPr>
              <a:t>plaintext</a:t>
            </a:r>
          </a:p>
        </p:txBody>
      </p:sp>
      <p:sp>
        <p:nvSpPr>
          <p:cNvPr id="68614" name="Text Box 5"/>
          <p:cNvSpPr txBox="1">
            <a:spLocks noChangeArrowheads="1"/>
          </p:cNvSpPr>
          <p:nvPr/>
        </p:nvSpPr>
        <p:spPr bwMode="auto">
          <a:xfrm>
            <a:off x="3543300" y="2613025"/>
            <a:ext cx="1295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C00000"/>
                </a:solidFill>
                <a:latin typeface="Arial" pitchFamily="34" charset="0"/>
                <a:cs typeface="Arial" pitchFamily="34" charset="0"/>
              </a:rPr>
              <a:t>ciphertext</a:t>
            </a:r>
          </a:p>
        </p:txBody>
      </p:sp>
      <p:grpSp>
        <p:nvGrpSpPr>
          <p:cNvPr id="68615" name="Group 6"/>
          <p:cNvGrpSpPr>
            <a:grpSpLocks/>
          </p:cNvGrpSpPr>
          <p:nvPr/>
        </p:nvGrpSpPr>
        <p:grpSpPr bwMode="auto">
          <a:xfrm>
            <a:off x="2165350" y="1716088"/>
            <a:ext cx="642938" cy="579437"/>
            <a:chOff x="1382" y="1036"/>
            <a:chExt cx="405" cy="365"/>
          </a:xfrm>
        </p:grpSpPr>
        <p:sp>
          <p:nvSpPr>
            <p:cNvPr id="68638" name="Text Box 7"/>
            <p:cNvSpPr txBox="1">
              <a:spLocks noChangeArrowheads="1"/>
            </p:cNvSpPr>
            <p:nvPr/>
          </p:nvSpPr>
          <p:spPr bwMode="auto">
            <a:xfrm>
              <a:off x="1382" y="1036"/>
              <a:ext cx="246" cy="2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K</a:t>
              </a:r>
            </a:p>
          </p:txBody>
        </p:sp>
        <p:sp>
          <p:nvSpPr>
            <p:cNvPr id="68639" name="Text Box 8"/>
            <p:cNvSpPr txBox="1">
              <a:spLocks noChangeArrowheads="1"/>
            </p:cNvSpPr>
            <p:nvPr/>
          </p:nvSpPr>
          <p:spPr bwMode="auto">
            <a:xfrm>
              <a:off x="1560" y="1151"/>
              <a:ext cx="2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C00000"/>
                  </a:solidFill>
                  <a:latin typeface="Arial" pitchFamily="34" charset="0"/>
                  <a:cs typeface="Arial" pitchFamily="34" charset="0"/>
                </a:rPr>
                <a:t>S</a:t>
              </a:r>
            </a:p>
          </p:txBody>
        </p:sp>
      </p:grpSp>
      <p:pic>
        <p:nvPicPr>
          <p:cNvPr id="68616" name="Picture 9" descr="A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950" y="1666875"/>
            <a:ext cx="6985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7" name="Rectangle 10"/>
          <p:cNvSpPr>
            <a:spLocks noChangeArrowheads="1"/>
          </p:cNvSpPr>
          <p:nvPr/>
        </p:nvSpPr>
        <p:spPr bwMode="auto">
          <a:xfrm>
            <a:off x="1982788" y="2573338"/>
            <a:ext cx="1392237" cy="803275"/>
          </a:xfrm>
          <a:prstGeom prst="rect">
            <a:avLst/>
          </a:prstGeom>
          <a:solidFill>
            <a:schemeClr val="accent1"/>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68618" name="Text Box 11"/>
          <p:cNvSpPr txBox="1">
            <a:spLocks noChangeArrowheads="1"/>
          </p:cNvSpPr>
          <p:nvPr/>
        </p:nvSpPr>
        <p:spPr bwMode="auto">
          <a:xfrm>
            <a:off x="2008188" y="2582863"/>
            <a:ext cx="13684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chemeClr val="bg1"/>
                </a:solidFill>
                <a:latin typeface="Arial" pitchFamily="34" charset="0"/>
                <a:cs typeface="Arial" pitchFamily="34" charset="0"/>
              </a:rPr>
              <a:t>encryption</a:t>
            </a:r>
          </a:p>
          <a:p>
            <a:pPr algn="ctr"/>
            <a:r>
              <a:rPr lang="en-US">
                <a:solidFill>
                  <a:schemeClr val="bg1"/>
                </a:solidFill>
                <a:latin typeface="Arial" pitchFamily="34" charset="0"/>
                <a:cs typeface="Arial" pitchFamily="34" charset="0"/>
              </a:rPr>
              <a:t>algorithm</a:t>
            </a:r>
          </a:p>
        </p:txBody>
      </p:sp>
      <p:sp>
        <p:nvSpPr>
          <p:cNvPr id="68619" name="Rectangle 12"/>
          <p:cNvSpPr>
            <a:spLocks noChangeArrowheads="1"/>
          </p:cNvSpPr>
          <p:nvPr/>
        </p:nvSpPr>
        <p:spPr bwMode="auto">
          <a:xfrm>
            <a:off x="5100638" y="2571750"/>
            <a:ext cx="1377950" cy="803275"/>
          </a:xfrm>
          <a:prstGeom prst="rect">
            <a:avLst/>
          </a:prstGeom>
          <a:solidFill>
            <a:schemeClr val="accent1"/>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68620" name="Text Box 13"/>
          <p:cNvSpPr txBox="1">
            <a:spLocks noChangeArrowheads="1"/>
          </p:cNvSpPr>
          <p:nvPr/>
        </p:nvSpPr>
        <p:spPr bwMode="auto">
          <a:xfrm>
            <a:off x="5121275" y="2595563"/>
            <a:ext cx="1438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chemeClr val="bg1"/>
                </a:solidFill>
                <a:latin typeface="Arial" pitchFamily="34" charset="0"/>
                <a:cs typeface="Arial" pitchFamily="34" charset="0"/>
              </a:rPr>
              <a:t>decryption </a:t>
            </a:r>
          </a:p>
          <a:p>
            <a:pPr algn="ctr"/>
            <a:r>
              <a:rPr lang="en-US">
                <a:solidFill>
                  <a:schemeClr val="bg1"/>
                </a:solidFill>
                <a:latin typeface="Arial" pitchFamily="34" charset="0"/>
                <a:cs typeface="Arial" pitchFamily="34" charset="0"/>
              </a:rPr>
              <a:t>algorithm</a:t>
            </a:r>
          </a:p>
        </p:txBody>
      </p:sp>
      <p:sp>
        <p:nvSpPr>
          <p:cNvPr id="68621" name="Line 14"/>
          <p:cNvSpPr>
            <a:spLocks noChangeShapeType="1"/>
          </p:cNvSpPr>
          <p:nvPr/>
        </p:nvSpPr>
        <p:spPr bwMode="auto">
          <a:xfrm>
            <a:off x="3403600" y="2986088"/>
            <a:ext cx="1692275" cy="79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22" name="Line 15"/>
          <p:cNvSpPr>
            <a:spLocks noChangeShapeType="1"/>
          </p:cNvSpPr>
          <p:nvPr/>
        </p:nvSpPr>
        <p:spPr bwMode="auto">
          <a:xfrm flipH="1">
            <a:off x="2373313" y="2193925"/>
            <a:ext cx="1587" cy="3921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68623" name="Picture 16" descr="Bo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788" y="1855788"/>
            <a:ext cx="812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24" name="Line 17"/>
          <p:cNvSpPr>
            <a:spLocks noChangeShapeType="1"/>
          </p:cNvSpPr>
          <p:nvPr/>
        </p:nvSpPr>
        <p:spPr bwMode="auto">
          <a:xfrm>
            <a:off x="1238250" y="3011488"/>
            <a:ext cx="6746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25" name="Line 18"/>
          <p:cNvSpPr>
            <a:spLocks noChangeShapeType="1"/>
          </p:cNvSpPr>
          <p:nvPr/>
        </p:nvSpPr>
        <p:spPr bwMode="auto">
          <a:xfrm>
            <a:off x="6548438" y="3008313"/>
            <a:ext cx="6746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68626" name="Picture 19" descr="BS00768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511425" y="1639888"/>
            <a:ext cx="465138"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27" name="Text Box 20"/>
          <p:cNvSpPr txBox="1">
            <a:spLocks noChangeArrowheads="1"/>
          </p:cNvSpPr>
          <p:nvPr/>
        </p:nvSpPr>
        <p:spPr bwMode="auto">
          <a:xfrm>
            <a:off x="1773238" y="4481513"/>
            <a:ext cx="3254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1600">
                <a:latin typeface="Arial" pitchFamily="34" charset="0"/>
                <a:cs typeface="Arial" pitchFamily="34" charset="0"/>
              </a:rPr>
              <a:t>S</a:t>
            </a:r>
          </a:p>
        </p:txBody>
      </p:sp>
      <p:grpSp>
        <p:nvGrpSpPr>
          <p:cNvPr id="68628" name="Group 21"/>
          <p:cNvGrpSpPr>
            <a:grpSpLocks/>
          </p:cNvGrpSpPr>
          <p:nvPr/>
        </p:nvGrpSpPr>
        <p:grpSpPr bwMode="auto">
          <a:xfrm>
            <a:off x="5351463" y="1665288"/>
            <a:ext cx="642937" cy="579437"/>
            <a:chOff x="1382" y="1036"/>
            <a:chExt cx="405" cy="365"/>
          </a:xfrm>
        </p:grpSpPr>
        <p:sp>
          <p:nvSpPr>
            <p:cNvPr id="68636" name="Text Box 22"/>
            <p:cNvSpPr txBox="1">
              <a:spLocks noChangeArrowheads="1"/>
            </p:cNvSpPr>
            <p:nvPr/>
          </p:nvSpPr>
          <p:spPr bwMode="auto">
            <a:xfrm>
              <a:off x="1382" y="1036"/>
              <a:ext cx="246" cy="2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K</a:t>
              </a:r>
            </a:p>
          </p:txBody>
        </p:sp>
        <p:sp>
          <p:nvSpPr>
            <p:cNvPr id="68637" name="Text Box 23"/>
            <p:cNvSpPr txBox="1">
              <a:spLocks noChangeArrowheads="1"/>
            </p:cNvSpPr>
            <p:nvPr/>
          </p:nvSpPr>
          <p:spPr bwMode="auto">
            <a:xfrm>
              <a:off x="1560" y="1151"/>
              <a:ext cx="2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C00000"/>
                  </a:solidFill>
                  <a:latin typeface="Arial" pitchFamily="34" charset="0"/>
                  <a:cs typeface="Arial" pitchFamily="34" charset="0"/>
                </a:rPr>
                <a:t>S</a:t>
              </a:r>
            </a:p>
          </p:txBody>
        </p:sp>
      </p:grpSp>
      <p:sp>
        <p:nvSpPr>
          <p:cNvPr id="68629" name="Line 24"/>
          <p:cNvSpPr>
            <a:spLocks noChangeShapeType="1"/>
          </p:cNvSpPr>
          <p:nvPr/>
        </p:nvSpPr>
        <p:spPr bwMode="auto">
          <a:xfrm flipH="1">
            <a:off x="5559425" y="2143125"/>
            <a:ext cx="1588" cy="3921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68630" name="Picture 25" descr="BS00768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697538" y="1589088"/>
            <a:ext cx="46513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31" name="Text Box 26"/>
          <p:cNvSpPr txBox="1">
            <a:spLocks noChangeArrowheads="1"/>
          </p:cNvSpPr>
          <p:nvPr/>
        </p:nvSpPr>
        <p:spPr bwMode="auto">
          <a:xfrm>
            <a:off x="355600" y="2643188"/>
            <a:ext cx="15795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C00000"/>
                </a:solidFill>
                <a:latin typeface="Arial" pitchFamily="34" charset="0"/>
                <a:cs typeface="Arial" pitchFamily="34" charset="0"/>
              </a:rPr>
              <a:t>plaintext</a:t>
            </a:r>
          </a:p>
          <a:p>
            <a:pPr algn="ctr"/>
            <a:r>
              <a:rPr lang="en-US">
                <a:solidFill>
                  <a:srgbClr val="C00000"/>
                </a:solidFill>
                <a:latin typeface="Arial" pitchFamily="34" charset="0"/>
                <a:cs typeface="Arial" pitchFamily="34" charset="0"/>
              </a:rPr>
              <a:t>message, m</a:t>
            </a:r>
          </a:p>
        </p:txBody>
      </p:sp>
      <p:sp>
        <p:nvSpPr>
          <p:cNvPr id="68632" name="Text Box 27"/>
          <p:cNvSpPr txBox="1">
            <a:spLocks noChangeArrowheads="1"/>
          </p:cNvSpPr>
          <p:nvPr/>
        </p:nvSpPr>
        <p:spPr bwMode="auto">
          <a:xfrm>
            <a:off x="3662363" y="3149600"/>
            <a:ext cx="1028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C00000"/>
                </a:solidFill>
                <a:latin typeface="Arial" pitchFamily="34" charset="0"/>
                <a:cs typeface="Arial" pitchFamily="34" charset="0"/>
              </a:rPr>
              <a:t>K    (m)</a:t>
            </a:r>
          </a:p>
        </p:txBody>
      </p:sp>
      <p:sp>
        <p:nvSpPr>
          <p:cNvPr id="68633" name="Text Box 28"/>
          <p:cNvSpPr txBox="1">
            <a:spLocks noChangeArrowheads="1"/>
          </p:cNvSpPr>
          <p:nvPr/>
        </p:nvSpPr>
        <p:spPr bwMode="auto">
          <a:xfrm>
            <a:off x="3914775" y="3341688"/>
            <a:ext cx="325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1600">
                <a:solidFill>
                  <a:srgbClr val="FF0000"/>
                </a:solidFill>
                <a:latin typeface="Arial" pitchFamily="34" charset="0"/>
                <a:cs typeface="Arial" pitchFamily="34" charset="0"/>
              </a:rPr>
              <a:t>S</a:t>
            </a:r>
          </a:p>
        </p:txBody>
      </p:sp>
      <p:sp>
        <p:nvSpPr>
          <p:cNvPr id="68634" name="Text Box 35"/>
          <p:cNvSpPr txBox="1">
            <a:spLocks noChangeArrowheads="1"/>
          </p:cNvSpPr>
          <p:nvPr/>
        </p:nvSpPr>
        <p:spPr bwMode="auto">
          <a:xfrm>
            <a:off x="6689725" y="3141663"/>
            <a:ext cx="1811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a:solidFill>
                  <a:srgbClr val="C00000"/>
                </a:solidFill>
                <a:latin typeface="Arial" pitchFamily="34" charset="0"/>
                <a:cs typeface="Arial" pitchFamily="34" charset="0"/>
              </a:rPr>
              <a:t>m = K</a:t>
            </a:r>
            <a:r>
              <a:rPr lang="en-US" baseline="-25000">
                <a:solidFill>
                  <a:srgbClr val="C00000"/>
                </a:solidFill>
                <a:latin typeface="Arial" pitchFamily="34" charset="0"/>
                <a:cs typeface="Arial" pitchFamily="34" charset="0"/>
              </a:rPr>
              <a:t>S</a:t>
            </a:r>
            <a:r>
              <a:rPr lang="en-US">
                <a:solidFill>
                  <a:srgbClr val="C00000"/>
                </a:solidFill>
                <a:latin typeface="Arial" pitchFamily="34" charset="0"/>
                <a:cs typeface="Arial" pitchFamily="34" charset="0"/>
              </a:rPr>
              <a:t>(K</a:t>
            </a:r>
            <a:r>
              <a:rPr lang="en-US" baseline="-25000">
                <a:solidFill>
                  <a:srgbClr val="C00000"/>
                </a:solidFill>
                <a:latin typeface="Arial" pitchFamily="34" charset="0"/>
                <a:cs typeface="Arial" pitchFamily="34" charset="0"/>
              </a:rPr>
              <a:t>S</a:t>
            </a:r>
            <a:r>
              <a:rPr lang="en-US">
                <a:solidFill>
                  <a:srgbClr val="C00000"/>
                </a:solidFill>
                <a:latin typeface="Arial" pitchFamily="34" charset="0"/>
                <a:cs typeface="Arial" pitchFamily="34" charset="0"/>
              </a:rPr>
              <a:t>(m))</a:t>
            </a:r>
          </a:p>
        </p:txBody>
      </p:sp>
      <p:pic>
        <p:nvPicPr>
          <p:cNvPr id="68635" name="Picture 20" descr="underline_bas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 y="950913"/>
            <a:ext cx="5484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69635" name="Rectangle 2"/>
          <p:cNvSpPr>
            <a:spLocks noGrp="1" noChangeArrowheads="1"/>
          </p:cNvSpPr>
          <p:nvPr>
            <p:ph type="title" idx="4294967295"/>
          </p:nvPr>
        </p:nvSpPr>
        <p:spPr>
          <a:xfrm>
            <a:off x="468313" y="109538"/>
            <a:ext cx="7772400" cy="1143000"/>
          </a:xfrm>
        </p:spPr>
        <p:txBody>
          <a:bodyPr/>
          <a:lstStyle/>
          <a:p>
            <a:r>
              <a:rPr lang="en-US" smtClean="0">
                <a:ea typeface="ＭＳ Ｐゴシック" pitchFamily="34" charset="-128"/>
              </a:rPr>
              <a:t>Simple encryption scheme</a:t>
            </a:r>
          </a:p>
        </p:txBody>
      </p:sp>
      <p:sp>
        <p:nvSpPr>
          <p:cNvPr id="69636" name="Rectangle 3"/>
          <p:cNvSpPr>
            <a:spLocks noGrp="1" noChangeArrowheads="1"/>
          </p:cNvSpPr>
          <p:nvPr>
            <p:ph type="body" idx="4294967295"/>
          </p:nvPr>
        </p:nvSpPr>
        <p:spPr>
          <a:xfrm>
            <a:off x="544513" y="1398588"/>
            <a:ext cx="8077200" cy="1214437"/>
          </a:xfrm>
        </p:spPr>
        <p:txBody>
          <a:bodyPr/>
          <a:lstStyle/>
          <a:p>
            <a:pPr>
              <a:buFont typeface="Wingdings" pitchFamily="2" charset="2"/>
              <a:buNone/>
            </a:pPr>
            <a:r>
              <a:rPr lang="en-US" i="1" smtClean="0">
                <a:solidFill>
                  <a:srgbClr val="C00000"/>
                </a:solidFill>
                <a:ea typeface="ＭＳ Ｐゴシック" pitchFamily="34" charset="-128"/>
              </a:rPr>
              <a:t>substitution cipher: </a:t>
            </a:r>
            <a:r>
              <a:rPr lang="en-US" sz="2400" smtClean="0">
                <a:ea typeface="ＭＳ Ｐゴシック" pitchFamily="34" charset="-128"/>
              </a:rPr>
              <a:t>substituting one thing for another</a:t>
            </a:r>
          </a:p>
          <a:p>
            <a:pPr lvl="1"/>
            <a:r>
              <a:rPr lang="en-US" sz="2000" smtClean="0">
                <a:ea typeface="ＭＳ Ｐゴシック" pitchFamily="34" charset="-128"/>
              </a:rPr>
              <a:t>monoalphabetic cipher: substitute one letter for another</a:t>
            </a:r>
            <a:endParaRPr lang="en-US" smtClean="0">
              <a:ea typeface="ＭＳ Ｐゴシック" pitchFamily="34" charset="-128"/>
            </a:endParaRPr>
          </a:p>
        </p:txBody>
      </p:sp>
      <p:sp>
        <p:nvSpPr>
          <p:cNvPr id="69637" name="Rectangle 4"/>
          <p:cNvSpPr>
            <a:spLocks noChangeArrowheads="1"/>
          </p:cNvSpPr>
          <p:nvPr/>
        </p:nvSpPr>
        <p:spPr bwMode="auto">
          <a:xfrm>
            <a:off x="1174750" y="2516188"/>
            <a:ext cx="7121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400" b="1">
                <a:latin typeface="Courier New" pitchFamily="49" charset="0"/>
              </a:rPr>
              <a:t>plaintext:  abcdefghijklmnopqrstuvwxyz</a:t>
            </a:r>
          </a:p>
        </p:txBody>
      </p:sp>
      <p:sp>
        <p:nvSpPr>
          <p:cNvPr id="69638" name="Rectangle 5"/>
          <p:cNvSpPr>
            <a:spLocks noChangeArrowheads="1"/>
          </p:cNvSpPr>
          <p:nvPr/>
        </p:nvSpPr>
        <p:spPr bwMode="auto">
          <a:xfrm>
            <a:off x="1011238" y="3295650"/>
            <a:ext cx="7304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400" b="1">
                <a:latin typeface="Courier New" pitchFamily="49" charset="0"/>
              </a:rPr>
              <a:t>ciphertext:  mnbvcxzasdfghjklpoiuytrewq</a:t>
            </a:r>
          </a:p>
        </p:txBody>
      </p:sp>
      <p:sp>
        <p:nvSpPr>
          <p:cNvPr id="69639" name="Line 6"/>
          <p:cNvSpPr>
            <a:spLocks noChangeShapeType="1"/>
          </p:cNvSpPr>
          <p:nvPr/>
        </p:nvSpPr>
        <p:spPr bwMode="auto">
          <a:xfrm>
            <a:off x="3536950" y="2925763"/>
            <a:ext cx="0" cy="49371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40" name="Line 7"/>
          <p:cNvSpPr>
            <a:spLocks noChangeShapeType="1"/>
          </p:cNvSpPr>
          <p:nvPr/>
        </p:nvSpPr>
        <p:spPr bwMode="auto">
          <a:xfrm>
            <a:off x="8110538" y="2889250"/>
            <a:ext cx="0" cy="49371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41" name="Rectangle 8"/>
          <p:cNvSpPr>
            <a:spLocks noChangeArrowheads="1"/>
          </p:cNvSpPr>
          <p:nvPr/>
        </p:nvSpPr>
        <p:spPr bwMode="auto">
          <a:xfrm>
            <a:off x="2120900" y="4067175"/>
            <a:ext cx="6208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400" b="1">
                <a:latin typeface="Courier New" pitchFamily="49" charset="0"/>
              </a:rPr>
              <a:t>Plaintext: bob. i love you. alice</a:t>
            </a:r>
          </a:p>
        </p:txBody>
      </p:sp>
      <p:sp>
        <p:nvSpPr>
          <p:cNvPr id="69642" name="Rectangle 9"/>
          <p:cNvSpPr>
            <a:spLocks noChangeArrowheads="1"/>
          </p:cNvSpPr>
          <p:nvPr/>
        </p:nvSpPr>
        <p:spPr bwMode="auto">
          <a:xfrm>
            <a:off x="1965325" y="4492625"/>
            <a:ext cx="6391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400" b="1">
                <a:latin typeface="Courier New" pitchFamily="49" charset="0"/>
              </a:rPr>
              <a:t>ciphertext: nkn. s gktc wky. mgsbc</a:t>
            </a:r>
          </a:p>
        </p:txBody>
      </p:sp>
      <p:sp>
        <p:nvSpPr>
          <p:cNvPr id="69643" name="Text Box 10"/>
          <p:cNvSpPr txBox="1">
            <a:spLocks noChangeArrowheads="1"/>
          </p:cNvSpPr>
          <p:nvPr/>
        </p:nvSpPr>
        <p:spPr bwMode="auto">
          <a:xfrm>
            <a:off x="1184275" y="4002088"/>
            <a:ext cx="7826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000099"/>
                </a:solidFill>
                <a:latin typeface="Arial" pitchFamily="34" charset="0"/>
                <a:cs typeface="Arial" pitchFamily="34" charset="0"/>
              </a:rPr>
              <a:t>e.g.:</a:t>
            </a:r>
          </a:p>
        </p:txBody>
      </p:sp>
      <p:sp>
        <p:nvSpPr>
          <p:cNvPr id="69644" name="Text Box 12"/>
          <p:cNvSpPr txBox="1">
            <a:spLocks noChangeArrowheads="1"/>
          </p:cNvSpPr>
          <p:nvPr/>
        </p:nvSpPr>
        <p:spPr bwMode="auto">
          <a:xfrm>
            <a:off x="1546225" y="5332413"/>
            <a:ext cx="67945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554163">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sz="2800" i="1">
                <a:solidFill>
                  <a:srgbClr val="C00000"/>
                </a:solidFill>
                <a:latin typeface="Gill Sans MT" pitchFamily="34" charset="0"/>
              </a:rPr>
              <a:t>Encryption key: </a:t>
            </a:r>
            <a:r>
              <a:rPr lang="en-US" sz="2800">
                <a:latin typeface="Gill Sans MT" pitchFamily="34" charset="0"/>
              </a:rPr>
              <a:t>mapping from set of 26 letters</a:t>
            </a:r>
          </a:p>
          <a:p>
            <a:r>
              <a:rPr lang="en-US" sz="2800">
                <a:latin typeface="Gill Sans MT" pitchFamily="34" charset="0"/>
              </a:rPr>
              <a:t>                     to set of 26 letters</a:t>
            </a:r>
          </a:p>
        </p:txBody>
      </p:sp>
      <p:pic>
        <p:nvPicPr>
          <p:cNvPr id="69645" name="Picture 19"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38" y="936625"/>
            <a:ext cx="5942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6" name="Picture 25" descr="BS00768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27113" y="5475288"/>
            <a:ext cx="46513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70659" name="Rectangle 2"/>
          <p:cNvSpPr>
            <a:spLocks noGrp="1" noChangeArrowheads="1"/>
          </p:cNvSpPr>
          <p:nvPr>
            <p:ph type="title" idx="4294967295"/>
          </p:nvPr>
        </p:nvSpPr>
        <p:spPr>
          <a:xfrm>
            <a:off x="347663" y="0"/>
            <a:ext cx="8353425" cy="1143000"/>
          </a:xfrm>
        </p:spPr>
        <p:txBody>
          <a:bodyPr/>
          <a:lstStyle/>
          <a:p>
            <a:r>
              <a:rPr lang="en-US" sz="3200" smtClean="0">
                <a:ea typeface="ＭＳ Ｐゴシック" pitchFamily="34" charset="-128"/>
              </a:rPr>
              <a:t>A more sophisticated encryption approach</a:t>
            </a:r>
          </a:p>
        </p:txBody>
      </p:sp>
      <p:sp>
        <p:nvSpPr>
          <p:cNvPr id="70660" name="Rectangle 3"/>
          <p:cNvSpPr>
            <a:spLocks noGrp="1" noChangeArrowheads="1"/>
          </p:cNvSpPr>
          <p:nvPr>
            <p:ph type="body" idx="4294967295"/>
          </p:nvPr>
        </p:nvSpPr>
        <p:spPr>
          <a:xfrm>
            <a:off x="519113" y="1150938"/>
            <a:ext cx="8115300" cy="4648200"/>
          </a:xfrm>
        </p:spPr>
        <p:txBody>
          <a:bodyPr/>
          <a:lstStyle/>
          <a:p>
            <a:r>
              <a:rPr lang="en-US" smtClean="0">
                <a:ea typeface="ＭＳ Ｐゴシック" pitchFamily="34" charset="-128"/>
              </a:rPr>
              <a:t>n substitution ciphers, M</a:t>
            </a:r>
            <a:r>
              <a:rPr lang="en-US" baseline="-25000" smtClean="0">
                <a:ea typeface="ＭＳ Ｐゴシック" pitchFamily="34" charset="-128"/>
              </a:rPr>
              <a:t>1</a:t>
            </a:r>
            <a:r>
              <a:rPr lang="en-US" smtClean="0">
                <a:ea typeface="ＭＳ Ｐゴシック" pitchFamily="34" charset="-128"/>
              </a:rPr>
              <a:t>,M</a:t>
            </a:r>
            <a:r>
              <a:rPr lang="en-US" baseline="-25000" smtClean="0">
                <a:ea typeface="ＭＳ Ｐゴシック" pitchFamily="34" charset="-128"/>
              </a:rPr>
              <a:t>2</a:t>
            </a:r>
            <a:r>
              <a:rPr lang="en-US" smtClean="0">
                <a:ea typeface="ＭＳ Ｐゴシック" pitchFamily="34" charset="-128"/>
              </a:rPr>
              <a:t>,…,M</a:t>
            </a:r>
            <a:r>
              <a:rPr lang="en-US" baseline="-25000" smtClean="0">
                <a:ea typeface="ＭＳ Ｐゴシック" pitchFamily="34" charset="-128"/>
              </a:rPr>
              <a:t>n</a:t>
            </a:r>
          </a:p>
          <a:p>
            <a:r>
              <a:rPr lang="en-US" smtClean="0">
                <a:ea typeface="ＭＳ Ｐゴシック" pitchFamily="34" charset="-128"/>
              </a:rPr>
              <a:t>cycling pattern:</a:t>
            </a:r>
          </a:p>
          <a:p>
            <a:pPr lvl="1"/>
            <a:r>
              <a:rPr lang="en-US" smtClean="0">
                <a:solidFill>
                  <a:srgbClr val="008000"/>
                </a:solidFill>
                <a:ea typeface="ＭＳ Ｐゴシック" pitchFamily="34" charset="-128"/>
              </a:rPr>
              <a:t>e.g., n=4: M</a:t>
            </a:r>
            <a:r>
              <a:rPr lang="en-US" baseline="-25000" smtClean="0">
                <a:solidFill>
                  <a:srgbClr val="008000"/>
                </a:solidFill>
                <a:ea typeface="ＭＳ Ｐゴシック" pitchFamily="34" charset="-128"/>
              </a:rPr>
              <a:t>1</a:t>
            </a:r>
            <a:r>
              <a:rPr lang="en-US" smtClean="0">
                <a:solidFill>
                  <a:srgbClr val="008000"/>
                </a:solidFill>
                <a:ea typeface="ＭＳ Ｐゴシック" pitchFamily="34" charset="-128"/>
              </a:rPr>
              <a:t>,M</a:t>
            </a:r>
            <a:r>
              <a:rPr lang="en-US" baseline="-25000" smtClean="0">
                <a:solidFill>
                  <a:srgbClr val="008000"/>
                </a:solidFill>
                <a:ea typeface="ＭＳ Ｐゴシック" pitchFamily="34" charset="-128"/>
              </a:rPr>
              <a:t>3</a:t>
            </a:r>
            <a:r>
              <a:rPr lang="en-US" smtClean="0">
                <a:solidFill>
                  <a:srgbClr val="008000"/>
                </a:solidFill>
                <a:ea typeface="ＭＳ Ｐゴシック" pitchFamily="34" charset="-128"/>
              </a:rPr>
              <a:t>,M</a:t>
            </a:r>
            <a:r>
              <a:rPr lang="en-US" baseline="-25000" smtClean="0">
                <a:solidFill>
                  <a:srgbClr val="008000"/>
                </a:solidFill>
                <a:ea typeface="ＭＳ Ｐゴシック" pitchFamily="34" charset="-128"/>
              </a:rPr>
              <a:t>4</a:t>
            </a:r>
            <a:r>
              <a:rPr lang="en-US" smtClean="0">
                <a:solidFill>
                  <a:srgbClr val="008000"/>
                </a:solidFill>
                <a:ea typeface="ＭＳ Ｐゴシック" pitchFamily="34" charset="-128"/>
              </a:rPr>
              <a:t>,M</a:t>
            </a:r>
            <a:r>
              <a:rPr lang="en-US" baseline="-25000" smtClean="0">
                <a:solidFill>
                  <a:srgbClr val="008000"/>
                </a:solidFill>
                <a:ea typeface="ＭＳ Ｐゴシック" pitchFamily="34" charset="-128"/>
              </a:rPr>
              <a:t>3</a:t>
            </a:r>
            <a:r>
              <a:rPr lang="en-US" smtClean="0">
                <a:solidFill>
                  <a:srgbClr val="008000"/>
                </a:solidFill>
                <a:ea typeface="ＭＳ Ｐゴシック" pitchFamily="34" charset="-128"/>
              </a:rPr>
              <a:t>,M</a:t>
            </a:r>
            <a:r>
              <a:rPr lang="en-US" baseline="-25000" smtClean="0">
                <a:solidFill>
                  <a:srgbClr val="008000"/>
                </a:solidFill>
                <a:ea typeface="ＭＳ Ｐゴシック" pitchFamily="34" charset="-128"/>
              </a:rPr>
              <a:t>2</a:t>
            </a:r>
            <a:r>
              <a:rPr lang="en-US" smtClean="0">
                <a:solidFill>
                  <a:srgbClr val="008000"/>
                </a:solidFill>
                <a:ea typeface="ＭＳ Ｐゴシック" pitchFamily="34" charset="-128"/>
              </a:rPr>
              <a:t>;   M</a:t>
            </a:r>
            <a:r>
              <a:rPr lang="en-US" baseline="-25000" smtClean="0">
                <a:solidFill>
                  <a:srgbClr val="008000"/>
                </a:solidFill>
                <a:ea typeface="ＭＳ Ｐゴシック" pitchFamily="34" charset="-128"/>
              </a:rPr>
              <a:t>1</a:t>
            </a:r>
            <a:r>
              <a:rPr lang="en-US" smtClean="0">
                <a:solidFill>
                  <a:srgbClr val="008000"/>
                </a:solidFill>
                <a:ea typeface="ＭＳ Ｐゴシック" pitchFamily="34" charset="-128"/>
              </a:rPr>
              <a:t>,M</a:t>
            </a:r>
            <a:r>
              <a:rPr lang="en-US" baseline="-25000" smtClean="0">
                <a:solidFill>
                  <a:srgbClr val="008000"/>
                </a:solidFill>
                <a:ea typeface="ＭＳ Ｐゴシック" pitchFamily="34" charset="-128"/>
              </a:rPr>
              <a:t>3</a:t>
            </a:r>
            <a:r>
              <a:rPr lang="en-US" smtClean="0">
                <a:solidFill>
                  <a:srgbClr val="008000"/>
                </a:solidFill>
                <a:ea typeface="ＭＳ Ｐゴシック" pitchFamily="34" charset="-128"/>
              </a:rPr>
              <a:t>,M</a:t>
            </a:r>
            <a:r>
              <a:rPr lang="en-US" baseline="-25000" smtClean="0">
                <a:solidFill>
                  <a:srgbClr val="008000"/>
                </a:solidFill>
                <a:ea typeface="ＭＳ Ｐゴシック" pitchFamily="34" charset="-128"/>
              </a:rPr>
              <a:t>4</a:t>
            </a:r>
            <a:r>
              <a:rPr lang="en-US" smtClean="0">
                <a:solidFill>
                  <a:srgbClr val="008000"/>
                </a:solidFill>
                <a:ea typeface="ＭＳ Ｐゴシック" pitchFamily="34" charset="-128"/>
              </a:rPr>
              <a:t>,M</a:t>
            </a:r>
            <a:r>
              <a:rPr lang="en-US" baseline="-25000" smtClean="0">
                <a:solidFill>
                  <a:srgbClr val="008000"/>
                </a:solidFill>
                <a:ea typeface="ＭＳ Ｐゴシック" pitchFamily="34" charset="-128"/>
              </a:rPr>
              <a:t>3</a:t>
            </a:r>
            <a:r>
              <a:rPr lang="en-US" smtClean="0">
                <a:solidFill>
                  <a:srgbClr val="008000"/>
                </a:solidFill>
                <a:ea typeface="ＭＳ Ｐゴシック" pitchFamily="34" charset="-128"/>
              </a:rPr>
              <a:t>,M</a:t>
            </a:r>
            <a:r>
              <a:rPr lang="en-US" baseline="-25000" smtClean="0">
                <a:solidFill>
                  <a:srgbClr val="008000"/>
                </a:solidFill>
                <a:ea typeface="ＭＳ Ｐゴシック" pitchFamily="34" charset="-128"/>
              </a:rPr>
              <a:t>2</a:t>
            </a:r>
            <a:r>
              <a:rPr lang="en-US" smtClean="0">
                <a:solidFill>
                  <a:srgbClr val="008000"/>
                </a:solidFill>
                <a:ea typeface="ＭＳ Ｐゴシック" pitchFamily="34" charset="-128"/>
              </a:rPr>
              <a:t>;</a:t>
            </a:r>
            <a:r>
              <a:rPr lang="en-US" smtClean="0">
                <a:ea typeface="ＭＳ Ｐゴシック" pitchFamily="34" charset="-128"/>
              </a:rPr>
              <a:t> ..</a:t>
            </a:r>
          </a:p>
          <a:p>
            <a:r>
              <a:rPr lang="en-US" smtClean="0">
                <a:ea typeface="ＭＳ Ｐゴシック" pitchFamily="34" charset="-128"/>
              </a:rPr>
              <a:t>for each new plaintext symbol, use subsequent subsitution pattern in cyclic pattern</a:t>
            </a:r>
          </a:p>
          <a:p>
            <a:pPr lvl="1"/>
            <a:r>
              <a:rPr lang="en-US" smtClean="0">
                <a:solidFill>
                  <a:srgbClr val="008000"/>
                </a:solidFill>
                <a:ea typeface="ＭＳ Ｐゴシック" pitchFamily="34" charset="-128"/>
              </a:rPr>
              <a:t>dog: d from M</a:t>
            </a:r>
            <a:r>
              <a:rPr lang="en-US" baseline="-25000" smtClean="0">
                <a:solidFill>
                  <a:srgbClr val="008000"/>
                </a:solidFill>
                <a:ea typeface="ＭＳ Ｐゴシック" pitchFamily="34" charset="-128"/>
              </a:rPr>
              <a:t>1</a:t>
            </a:r>
            <a:r>
              <a:rPr lang="en-US" smtClean="0">
                <a:solidFill>
                  <a:srgbClr val="008000"/>
                </a:solidFill>
                <a:ea typeface="ＭＳ Ｐゴシック" pitchFamily="34" charset="-128"/>
              </a:rPr>
              <a:t>, o from M</a:t>
            </a:r>
            <a:r>
              <a:rPr lang="en-US" baseline="-25000" smtClean="0">
                <a:solidFill>
                  <a:srgbClr val="008000"/>
                </a:solidFill>
                <a:ea typeface="ＭＳ Ｐゴシック" pitchFamily="34" charset="-128"/>
              </a:rPr>
              <a:t>3</a:t>
            </a:r>
            <a:r>
              <a:rPr lang="en-US" smtClean="0">
                <a:solidFill>
                  <a:srgbClr val="008000"/>
                </a:solidFill>
                <a:ea typeface="ＭＳ Ｐゴシック" pitchFamily="34" charset="-128"/>
              </a:rPr>
              <a:t>, g from M</a:t>
            </a:r>
            <a:r>
              <a:rPr lang="en-US" baseline="-25000" smtClean="0">
                <a:solidFill>
                  <a:srgbClr val="008000"/>
                </a:solidFill>
                <a:ea typeface="ＭＳ Ｐゴシック" pitchFamily="34" charset="-128"/>
              </a:rPr>
              <a:t>4</a:t>
            </a:r>
          </a:p>
          <a:p>
            <a:pPr lvl="1"/>
            <a:endParaRPr lang="en-US" baseline="-25000" smtClean="0">
              <a:solidFill>
                <a:srgbClr val="008000"/>
              </a:solidFill>
              <a:ea typeface="ＭＳ Ｐゴシック" pitchFamily="34" charset="-128"/>
            </a:endParaRPr>
          </a:p>
          <a:p>
            <a:pPr lvl="1">
              <a:buFont typeface="Wingdings" pitchFamily="2" charset="2"/>
              <a:buNone/>
            </a:pPr>
            <a:r>
              <a:rPr lang="en-US" sz="2800" i="1" smtClean="0">
                <a:solidFill>
                  <a:srgbClr val="C00000"/>
                </a:solidFill>
                <a:ea typeface="ＭＳ Ｐゴシック" pitchFamily="34" charset="-128"/>
              </a:rPr>
              <a:t>    Encryption key: </a:t>
            </a:r>
            <a:r>
              <a:rPr lang="en-US" sz="2800" smtClean="0">
                <a:ea typeface="ＭＳ Ｐゴシック" pitchFamily="34" charset="-128"/>
              </a:rPr>
              <a:t>n substitution ciphers, and cyclic             pattern</a:t>
            </a:r>
          </a:p>
          <a:p>
            <a:pPr lvl="1"/>
            <a:r>
              <a:rPr lang="en-US" smtClean="0">
                <a:ea typeface="ＭＳ Ｐゴシック" pitchFamily="34" charset="-128"/>
              </a:rPr>
              <a:t>key need not be just n-bit pattern</a:t>
            </a:r>
          </a:p>
        </p:txBody>
      </p:sp>
      <p:pic>
        <p:nvPicPr>
          <p:cNvPr id="70661" name="Picture 1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3" y="803275"/>
            <a:ext cx="73136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2" name="Picture 25" descr="BS00768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36563" y="4471988"/>
            <a:ext cx="46513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71683" name="Rectangle 2"/>
          <p:cNvSpPr>
            <a:spLocks noGrp="1" noChangeArrowheads="1"/>
          </p:cNvSpPr>
          <p:nvPr>
            <p:ph type="title"/>
          </p:nvPr>
        </p:nvSpPr>
        <p:spPr>
          <a:xfrm>
            <a:off x="533400" y="0"/>
            <a:ext cx="7772400" cy="1143000"/>
          </a:xfrm>
        </p:spPr>
        <p:txBody>
          <a:bodyPr/>
          <a:lstStyle/>
          <a:p>
            <a:r>
              <a:rPr lang="en-US" sz="3600" smtClean="0">
                <a:ea typeface="ＭＳ Ｐゴシック" pitchFamily="34" charset="-128"/>
              </a:rPr>
              <a:t>Symmetric key crypto: DES</a:t>
            </a:r>
            <a:endParaRPr lang="en-US" smtClean="0">
              <a:ea typeface="ＭＳ Ｐゴシック" pitchFamily="34" charset="-128"/>
            </a:endParaRPr>
          </a:p>
        </p:txBody>
      </p:sp>
      <p:sp>
        <p:nvSpPr>
          <p:cNvPr id="71684" name="Rectangle 3"/>
          <p:cNvSpPr>
            <a:spLocks noGrp="1" noChangeArrowheads="1"/>
          </p:cNvSpPr>
          <p:nvPr>
            <p:ph type="body" idx="1"/>
          </p:nvPr>
        </p:nvSpPr>
        <p:spPr>
          <a:xfrm>
            <a:off x="579438" y="1206500"/>
            <a:ext cx="8278812" cy="4648200"/>
          </a:xfrm>
        </p:spPr>
        <p:txBody>
          <a:bodyPr/>
          <a:lstStyle/>
          <a:p>
            <a:pPr>
              <a:buFont typeface="Wingdings" pitchFamily="2" charset="2"/>
              <a:buNone/>
            </a:pPr>
            <a:r>
              <a:rPr lang="en-US" smtClean="0">
                <a:solidFill>
                  <a:srgbClr val="C00000"/>
                </a:solidFill>
                <a:ea typeface="ＭＳ Ｐゴシック" pitchFamily="34" charset="-128"/>
              </a:rPr>
              <a:t>DES: Data Encryption Standard</a:t>
            </a:r>
            <a:endParaRPr lang="en-US" sz="2400" smtClean="0">
              <a:solidFill>
                <a:srgbClr val="C00000"/>
              </a:solidFill>
              <a:ea typeface="ＭＳ Ｐゴシック" pitchFamily="34" charset="-128"/>
            </a:endParaRPr>
          </a:p>
          <a:p>
            <a:r>
              <a:rPr lang="en-US" sz="2400" smtClean="0">
                <a:ea typeface="ＭＳ Ｐゴシック" pitchFamily="34" charset="-128"/>
              </a:rPr>
              <a:t>US encryption standard [NIST 1993]</a:t>
            </a:r>
          </a:p>
          <a:p>
            <a:r>
              <a:rPr lang="en-US" sz="2400" smtClean="0">
                <a:ea typeface="ＭＳ Ｐゴシック" pitchFamily="34" charset="-128"/>
              </a:rPr>
              <a:t>56-bit symmetric key, 64-bit plaintext input</a:t>
            </a:r>
          </a:p>
          <a:p>
            <a:r>
              <a:rPr lang="en-US" sz="2400" smtClean="0">
                <a:ea typeface="ＭＳ Ｐゴシック" pitchFamily="34" charset="-128"/>
              </a:rPr>
              <a:t>block cipher with cipher block chaining</a:t>
            </a:r>
          </a:p>
          <a:p>
            <a:r>
              <a:rPr lang="en-US" sz="2400" smtClean="0">
                <a:ea typeface="ＭＳ Ｐゴシック" pitchFamily="34" charset="-128"/>
              </a:rPr>
              <a:t>how secure is DES?</a:t>
            </a:r>
          </a:p>
          <a:p>
            <a:pPr lvl="1"/>
            <a:r>
              <a:rPr lang="en-US" smtClean="0">
                <a:ea typeface="ＭＳ Ｐゴシック" pitchFamily="34" charset="-128"/>
              </a:rPr>
              <a:t>DES Challenge: 56-bit-key-encrypted phrase  decrypted (brute force) in less than a day</a:t>
            </a:r>
          </a:p>
          <a:p>
            <a:pPr lvl="1"/>
            <a:r>
              <a:rPr lang="en-US" smtClean="0">
                <a:ea typeface="ＭＳ Ｐゴシック" pitchFamily="34" charset="-128"/>
              </a:rPr>
              <a:t>no known good analytic attack</a:t>
            </a:r>
          </a:p>
          <a:p>
            <a:r>
              <a:rPr lang="en-US" sz="2400" smtClean="0">
                <a:ea typeface="ＭＳ Ｐゴシック" pitchFamily="34" charset="-128"/>
              </a:rPr>
              <a:t>making DES more secure:</a:t>
            </a:r>
          </a:p>
          <a:p>
            <a:pPr lvl="1"/>
            <a:r>
              <a:rPr lang="en-US" smtClean="0">
                <a:ea typeface="ＭＳ Ｐゴシック" pitchFamily="34" charset="-128"/>
              </a:rPr>
              <a:t>3DES: encrypt 3 times with 3 different keys</a:t>
            </a:r>
          </a:p>
        </p:txBody>
      </p:sp>
      <p:pic>
        <p:nvPicPr>
          <p:cNvPr id="71685" name="Picture 20"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613" y="754063"/>
            <a:ext cx="54848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72707" name="Rectangle 2"/>
          <p:cNvSpPr>
            <a:spLocks noChangeArrowheads="1"/>
          </p:cNvSpPr>
          <p:nvPr/>
        </p:nvSpPr>
        <p:spPr bwMode="auto">
          <a:xfrm>
            <a:off x="376238" y="2222500"/>
            <a:ext cx="3717925" cy="3046413"/>
          </a:xfrm>
          <a:prstGeom prst="rect">
            <a:avLst/>
          </a:prstGeom>
          <a:solidFill>
            <a:srgbClr val="FFFFFF"/>
          </a:solidFill>
          <a:ln w="19050">
            <a:solidFill>
              <a:srgbClr val="C00000"/>
            </a:solidFill>
            <a:miter lim="800000"/>
            <a:headEnd/>
            <a:tailEnd/>
          </a:ln>
        </p:spPr>
        <p:txBody>
          <a:bodyPr wrap="none" anchor="ctr"/>
          <a:lstStyle/>
          <a:p>
            <a:endParaRPr lang="en-US"/>
          </a:p>
        </p:txBody>
      </p:sp>
      <p:sp>
        <p:nvSpPr>
          <p:cNvPr id="72708" name="Rectangle 3"/>
          <p:cNvSpPr>
            <a:spLocks noGrp="1" noChangeArrowheads="1"/>
          </p:cNvSpPr>
          <p:nvPr>
            <p:ph type="title"/>
          </p:nvPr>
        </p:nvSpPr>
        <p:spPr>
          <a:xfrm>
            <a:off x="293688" y="304800"/>
            <a:ext cx="3927475" cy="1143000"/>
          </a:xfrm>
        </p:spPr>
        <p:txBody>
          <a:bodyPr/>
          <a:lstStyle/>
          <a:p>
            <a:pPr>
              <a:lnSpc>
                <a:spcPts val="3700"/>
              </a:lnSpc>
            </a:pPr>
            <a:r>
              <a:rPr lang="en-US" sz="3600" smtClean="0">
                <a:ea typeface="ＭＳ Ｐゴシック" pitchFamily="34" charset="-128"/>
              </a:rPr>
              <a:t>Symmetric key </a:t>
            </a:r>
            <a:br>
              <a:rPr lang="en-US" sz="3600" smtClean="0">
                <a:ea typeface="ＭＳ Ｐゴシック" pitchFamily="34" charset="-128"/>
              </a:rPr>
            </a:br>
            <a:r>
              <a:rPr lang="en-US" sz="3600" smtClean="0">
                <a:ea typeface="ＭＳ Ｐゴシック" pitchFamily="34" charset="-128"/>
              </a:rPr>
              <a:t>crypto: DES</a:t>
            </a:r>
            <a:endParaRPr lang="en-US" smtClean="0">
              <a:ea typeface="ＭＳ Ｐゴシック" pitchFamily="34" charset="-128"/>
            </a:endParaRPr>
          </a:p>
        </p:txBody>
      </p:sp>
      <p:sp>
        <p:nvSpPr>
          <p:cNvPr id="72709" name="Rectangle 4"/>
          <p:cNvSpPr>
            <a:spLocks noGrp="1" noChangeArrowheads="1"/>
          </p:cNvSpPr>
          <p:nvPr>
            <p:ph type="body" idx="1"/>
          </p:nvPr>
        </p:nvSpPr>
        <p:spPr>
          <a:xfrm>
            <a:off x="509588" y="2517775"/>
            <a:ext cx="3527425" cy="2484438"/>
          </a:xfrm>
        </p:spPr>
        <p:txBody>
          <a:bodyPr/>
          <a:lstStyle/>
          <a:p>
            <a:pPr>
              <a:buFont typeface="Wingdings" pitchFamily="2" charset="2"/>
              <a:buNone/>
            </a:pPr>
            <a:r>
              <a:rPr lang="en-US" sz="2400" smtClean="0">
                <a:ea typeface="ＭＳ Ｐゴシック" pitchFamily="34" charset="-128"/>
              </a:rPr>
              <a:t>initial permutation </a:t>
            </a:r>
          </a:p>
          <a:p>
            <a:pPr>
              <a:buFont typeface="Wingdings" pitchFamily="2" charset="2"/>
              <a:buNone/>
            </a:pPr>
            <a:r>
              <a:rPr lang="en-US" sz="2400" smtClean="0">
                <a:ea typeface="ＭＳ Ｐゴシック" pitchFamily="34" charset="-128"/>
              </a:rPr>
              <a:t>16 identical </a:t>
            </a:r>
            <a:r>
              <a:rPr lang="ja-JP" altLang="en-US" sz="2400" smtClean="0">
                <a:ea typeface="ＭＳ Ｐゴシック" pitchFamily="34" charset="-128"/>
              </a:rPr>
              <a:t>“</a:t>
            </a:r>
            <a:r>
              <a:rPr lang="en-US" altLang="ja-JP" sz="2400" smtClean="0">
                <a:ea typeface="ＭＳ Ｐゴシック" pitchFamily="34" charset="-128"/>
              </a:rPr>
              <a:t>rounds</a:t>
            </a:r>
            <a:r>
              <a:rPr lang="ja-JP" altLang="en-US" sz="2400" smtClean="0">
                <a:ea typeface="ＭＳ Ｐゴシック" pitchFamily="34" charset="-128"/>
              </a:rPr>
              <a:t>”</a:t>
            </a:r>
            <a:r>
              <a:rPr lang="en-US" altLang="ja-JP" sz="2400" smtClean="0">
                <a:ea typeface="ＭＳ Ｐゴシック" pitchFamily="34" charset="-128"/>
              </a:rPr>
              <a:t> of function application, each using different 48 bits of key</a:t>
            </a:r>
          </a:p>
          <a:p>
            <a:pPr>
              <a:buFont typeface="Wingdings" pitchFamily="2" charset="2"/>
              <a:buNone/>
            </a:pPr>
            <a:r>
              <a:rPr lang="en-US" sz="2400" smtClean="0">
                <a:ea typeface="ＭＳ Ｐゴシック" pitchFamily="34" charset="-128"/>
              </a:rPr>
              <a:t>final permutation</a:t>
            </a:r>
            <a:endParaRPr lang="en-US" smtClean="0">
              <a:ea typeface="ＭＳ Ｐゴシック" pitchFamily="34" charset="-128"/>
            </a:endParaRPr>
          </a:p>
          <a:p>
            <a:pPr>
              <a:buFont typeface="Wingdings" pitchFamily="2" charset="2"/>
              <a:buNone/>
            </a:pPr>
            <a:endParaRPr lang="en-US" smtClean="0">
              <a:ea typeface="ＭＳ Ｐゴシック" pitchFamily="34" charset="-128"/>
            </a:endParaRPr>
          </a:p>
        </p:txBody>
      </p:sp>
      <p:grpSp>
        <p:nvGrpSpPr>
          <p:cNvPr id="72710" name="Group 5"/>
          <p:cNvGrpSpPr>
            <a:grpSpLocks/>
          </p:cNvGrpSpPr>
          <p:nvPr/>
        </p:nvGrpSpPr>
        <p:grpSpPr bwMode="auto">
          <a:xfrm>
            <a:off x="587375" y="1928813"/>
            <a:ext cx="2176463" cy="523875"/>
            <a:chOff x="384" y="1352"/>
            <a:chExt cx="1371" cy="330"/>
          </a:xfrm>
        </p:grpSpPr>
        <p:sp>
          <p:nvSpPr>
            <p:cNvPr id="72713" name="Rectangle 6"/>
            <p:cNvSpPr>
              <a:spLocks noChangeArrowheads="1"/>
            </p:cNvSpPr>
            <p:nvPr/>
          </p:nvSpPr>
          <p:spPr bwMode="auto">
            <a:xfrm>
              <a:off x="385" y="1356"/>
              <a:ext cx="1370"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2714" name="Text Box 7"/>
            <p:cNvSpPr txBox="1">
              <a:spLocks noChangeArrowheads="1"/>
            </p:cNvSpPr>
            <p:nvPr/>
          </p:nvSpPr>
          <p:spPr bwMode="auto">
            <a:xfrm>
              <a:off x="384" y="1352"/>
              <a:ext cx="13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800" i="1">
                  <a:solidFill>
                    <a:srgbClr val="C00000"/>
                  </a:solidFill>
                  <a:latin typeface="Gill Sans MT" pitchFamily="34" charset="0"/>
                  <a:cs typeface="Arial" pitchFamily="34" charset="0"/>
                </a:rPr>
                <a:t>DES operation</a:t>
              </a:r>
            </a:p>
          </p:txBody>
        </p:sp>
      </p:grpSp>
      <p:pic>
        <p:nvPicPr>
          <p:cNvPr id="72711" name="Picture 8" descr="07-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0588" y="282575"/>
            <a:ext cx="4043362" cy="621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2" name="Picture 24"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25" y="1327150"/>
            <a:ext cx="285115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73731" name="Rectangle 2"/>
          <p:cNvSpPr>
            <a:spLocks noGrp="1" noChangeArrowheads="1"/>
          </p:cNvSpPr>
          <p:nvPr>
            <p:ph type="title"/>
          </p:nvPr>
        </p:nvSpPr>
        <p:spPr>
          <a:xfrm>
            <a:off x="533400" y="228600"/>
            <a:ext cx="8207375" cy="1143000"/>
          </a:xfrm>
        </p:spPr>
        <p:txBody>
          <a:bodyPr/>
          <a:lstStyle/>
          <a:p>
            <a:r>
              <a:rPr lang="en-US" sz="3600" smtClean="0">
                <a:ea typeface="ＭＳ Ｐゴシック" pitchFamily="34" charset="-128"/>
              </a:rPr>
              <a:t>AES: Advanced Encryption Standard</a:t>
            </a:r>
          </a:p>
        </p:txBody>
      </p:sp>
      <p:sp>
        <p:nvSpPr>
          <p:cNvPr id="73732" name="Rectangle 3"/>
          <p:cNvSpPr>
            <a:spLocks noGrp="1" noChangeArrowheads="1"/>
          </p:cNvSpPr>
          <p:nvPr>
            <p:ph type="body" idx="1"/>
          </p:nvPr>
        </p:nvSpPr>
        <p:spPr/>
        <p:txBody>
          <a:bodyPr/>
          <a:lstStyle/>
          <a:p>
            <a:r>
              <a:rPr lang="en-US" smtClean="0">
                <a:ea typeface="ＭＳ Ｐゴシック" pitchFamily="34" charset="-128"/>
              </a:rPr>
              <a:t>symmetric-key NIST standard, replacied DES (Nov 2001)</a:t>
            </a:r>
          </a:p>
          <a:p>
            <a:r>
              <a:rPr lang="en-US" smtClean="0">
                <a:ea typeface="ＭＳ Ｐゴシック" pitchFamily="34" charset="-128"/>
              </a:rPr>
              <a:t>processes data in 128 bit blocks</a:t>
            </a:r>
          </a:p>
          <a:p>
            <a:r>
              <a:rPr lang="en-US" smtClean="0">
                <a:ea typeface="ＭＳ Ｐゴシック" pitchFamily="34" charset="-128"/>
              </a:rPr>
              <a:t>128, 192, or 256 bit keys</a:t>
            </a:r>
          </a:p>
          <a:p>
            <a:r>
              <a:rPr lang="en-US" smtClean="0">
                <a:ea typeface="ＭＳ Ｐゴシック" pitchFamily="34" charset="-128"/>
              </a:rPr>
              <a:t>brute force decryption (try each key) taking 1 sec on DES, takes 149 trillion years for AES</a:t>
            </a:r>
          </a:p>
        </p:txBody>
      </p:sp>
      <p:pic>
        <p:nvPicPr>
          <p:cNvPr id="73733" name="Picture 17"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488" y="993775"/>
            <a:ext cx="68564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74755" name="Rectangle 3"/>
          <p:cNvSpPr>
            <a:spLocks noGrp="1" noChangeArrowheads="1"/>
          </p:cNvSpPr>
          <p:nvPr>
            <p:ph type="title"/>
          </p:nvPr>
        </p:nvSpPr>
        <p:spPr>
          <a:xfrm>
            <a:off x="338138" y="152400"/>
            <a:ext cx="7772400" cy="1143000"/>
          </a:xfrm>
        </p:spPr>
        <p:txBody>
          <a:bodyPr/>
          <a:lstStyle/>
          <a:p>
            <a:r>
              <a:rPr lang="en-US" smtClean="0">
                <a:ea typeface="ＭＳ Ｐゴシック" pitchFamily="34" charset="-128"/>
              </a:rPr>
              <a:t>Public Key Cryptography</a:t>
            </a:r>
          </a:p>
        </p:txBody>
      </p:sp>
      <p:sp>
        <p:nvSpPr>
          <p:cNvPr id="74756" name="Rectangle 4"/>
          <p:cNvSpPr>
            <a:spLocks noGrp="1" noChangeArrowheads="1"/>
          </p:cNvSpPr>
          <p:nvPr>
            <p:ph type="body" sz="half" idx="1"/>
          </p:nvPr>
        </p:nvSpPr>
        <p:spPr>
          <a:xfrm>
            <a:off x="239713" y="1654175"/>
            <a:ext cx="3810000" cy="4648200"/>
          </a:xfrm>
        </p:spPr>
        <p:txBody>
          <a:bodyPr/>
          <a:lstStyle/>
          <a:p>
            <a:pPr>
              <a:buFont typeface="Wingdings" pitchFamily="2" charset="2"/>
              <a:buNone/>
            </a:pPr>
            <a:r>
              <a:rPr lang="en-US" i="1" smtClean="0">
                <a:solidFill>
                  <a:srgbClr val="C00000"/>
                </a:solidFill>
                <a:ea typeface="ＭＳ Ｐゴシック" pitchFamily="34" charset="-128"/>
              </a:rPr>
              <a:t>symmetric key crypto</a:t>
            </a:r>
          </a:p>
          <a:p>
            <a:r>
              <a:rPr lang="en-US" sz="2400" smtClean="0">
                <a:ea typeface="ＭＳ Ｐゴシック" pitchFamily="34" charset="-128"/>
              </a:rPr>
              <a:t>requires sender, receiver know shared secret key</a:t>
            </a:r>
          </a:p>
          <a:p>
            <a:r>
              <a:rPr lang="en-US" sz="2400" smtClean="0">
                <a:ea typeface="ＭＳ Ｐゴシック" pitchFamily="34" charset="-128"/>
              </a:rPr>
              <a:t>Q: how to agree on key in first place (particularly if never </a:t>
            </a:r>
            <a:r>
              <a:rPr lang="ja-JP" altLang="en-US" sz="2400" smtClean="0">
                <a:ea typeface="ＭＳ Ｐゴシック" pitchFamily="34" charset="-128"/>
              </a:rPr>
              <a:t>“</a:t>
            </a:r>
            <a:r>
              <a:rPr lang="en-US" altLang="ja-JP" sz="2400" smtClean="0">
                <a:ea typeface="ＭＳ Ｐゴシック" pitchFamily="34" charset="-128"/>
              </a:rPr>
              <a:t>met</a:t>
            </a:r>
            <a:r>
              <a:rPr lang="ja-JP" altLang="en-US" sz="2400" smtClean="0">
                <a:ea typeface="ＭＳ Ｐゴシック" pitchFamily="34" charset="-128"/>
              </a:rPr>
              <a:t>”</a:t>
            </a:r>
            <a:r>
              <a:rPr lang="en-US" altLang="ja-JP" sz="2400" smtClean="0">
                <a:ea typeface="ＭＳ Ｐゴシック" pitchFamily="34" charset="-128"/>
              </a:rPr>
              <a:t>)?</a:t>
            </a:r>
          </a:p>
          <a:p>
            <a:endParaRPr lang="en-US" sz="2400" smtClean="0">
              <a:ea typeface="ＭＳ Ｐゴシック" pitchFamily="34" charset="-128"/>
            </a:endParaRPr>
          </a:p>
        </p:txBody>
      </p:sp>
      <p:pic>
        <p:nvPicPr>
          <p:cNvPr id="74757" name="Picture 19"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990600"/>
            <a:ext cx="5942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a:grpSpLocks/>
          </p:cNvGrpSpPr>
          <p:nvPr/>
        </p:nvGrpSpPr>
        <p:grpSpPr bwMode="auto">
          <a:xfrm>
            <a:off x="4354513" y="852488"/>
            <a:ext cx="3973512" cy="5430837"/>
            <a:chOff x="4354281" y="853168"/>
            <a:chExt cx="3973290" cy="5430157"/>
          </a:xfrm>
        </p:grpSpPr>
        <p:sp>
          <p:nvSpPr>
            <p:cNvPr id="74759" name="Rectangle 2"/>
            <p:cNvSpPr>
              <a:spLocks noChangeArrowheads="1"/>
            </p:cNvSpPr>
            <p:nvPr/>
          </p:nvSpPr>
          <p:spPr bwMode="auto">
            <a:xfrm>
              <a:off x="4354281" y="1926771"/>
              <a:ext cx="3875314" cy="3929743"/>
            </a:xfrm>
            <a:prstGeom prst="rect">
              <a:avLst/>
            </a:prstGeom>
            <a:solidFill>
              <a:schemeClr val="bg1"/>
            </a:solidFill>
            <a:ln w="19050">
              <a:solidFill>
                <a:srgbClr val="C00000"/>
              </a:solidFill>
              <a:miter lim="800000"/>
              <a:headEnd/>
              <a:tailEnd/>
            </a:ln>
          </p:spPr>
          <p:txBody>
            <a:bodyPr wrap="none" anchor="ctr"/>
            <a:lstStyle/>
            <a:p>
              <a:endParaRPr lang="en-US"/>
            </a:p>
          </p:txBody>
        </p:sp>
        <p:pic>
          <p:nvPicPr>
            <p:cNvPr id="74760" name="Picture 6" descr="j007862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4009" y="853168"/>
              <a:ext cx="563562"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1" name="Rectangle 1"/>
            <p:cNvSpPr>
              <a:spLocks noChangeArrowheads="1"/>
            </p:cNvSpPr>
            <p:nvPr/>
          </p:nvSpPr>
          <p:spPr bwMode="auto">
            <a:xfrm>
              <a:off x="4528457" y="1665514"/>
              <a:ext cx="2449286" cy="500743"/>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762" name="Rectangle 5"/>
            <p:cNvSpPr>
              <a:spLocks noChangeArrowheads="1"/>
            </p:cNvSpPr>
            <p:nvPr/>
          </p:nvSpPr>
          <p:spPr bwMode="auto">
            <a:xfrm>
              <a:off x="4519613" y="1635125"/>
              <a:ext cx="3656012"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SzPct val="85000"/>
                <a:buFont typeface="ZapfDingbats"/>
                <a:buNone/>
              </a:pPr>
              <a:r>
                <a:rPr lang="en-US" sz="2800" i="1">
                  <a:solidFill>
                    <a:srgbClr val="C00000"/>
                  </a:solidFill>
                  <a:latin typeface="Gill Sans MT" pitchFamily="34" charset="0"/>
                </a:rPr>
                <a:t>public key crypto</a:t>
              </a:r>
            </a:p>
            <a:p>
              <a:pPr marL="342900" indent="-342900">
                <a:spcBef>
                  <a:spcPct val="20000"/>
                </a:spcBef>
                <a:buClr>
                  <a:srgbClr val="000099"/>
                </a:buClr>
                <a:buSzPct val="75000"/>
                <a:buFont typeface="Wingdings" pitchFamily="2" charset="2"/>
                <a:buChar char="v"/>
              </a:pPr>
              <a:r>
                <a:rPr lang="en-US" sz="2400">
                  <a:latin typeface="Gill Sans MT" pitchFamily="34" charset="0"/>
                </a:rPr>
                <a:t>radically different approach [Diffie-Hellman76, RSA78]</a:t>
              </a:r>
            </a:p>
            <a:p>
              <a:pPr marL="342900" indent="-342900">
                <a:spcBef>
                  <a:spcPct val="20000"/>
                </a:spcBef>
                <a:buClr>
                  <a:srgbClr val="000099"/>
                </a:buClr>
                <a:buSzPct val="75000"/>
                <a:buFont typeface="Wingdings" pitchFamily="2" charset="2"/>
                <a:buChar char="v"/>
              </a:pPr>
              <a:r>
                <a:rPr lang="en-US" sz="2400">
                  <a:latin typeface="Gill Sans MT" pitchFamily="34" charset="0"/>
                </a:rPr>
                <a:t>sender, receiver do </a:t>
              </a:r>
              <a:r>
                <a:rPr lang="en-US" sz="2400" i="1">
                  <a:solidFill>
                    <a:srgbClr val="000099"/>
                  </a:solidFill>
                  <a:latin typeface="Gill Sans MT" pitchFamily="34" charset="0"/>
                </a:rPr>
                <a:t>not</a:t>
              </a:r>
              <a:r>
                <a:rPr lang="en-US" sz="2400">
                  <a:latin typeface="Gill Sans MT" pitchFamily="34" charset="0"/>
                </a:rPr>
                <a:t> share secret key</a:t>
              </a:r>
            </a:p>
            <a:p>
              <a:pPr marL="342900" indent="-342900">
                <a:spcBef>
                  <a:spcPct val="20000"/>
                </a:spcBef>
                <a:buClr>
                  <a:srgbClr val="000099"/>
                </a:buClr>
                <a:buSzPct val="75000"/>
                <a:buFont typeface="Wingdings" pitchFamily="2" charset="2"/>
                <a:buChar char="v"/>
              </a:pPr>
              <a:r>
                <a:rPr lang="en-US" sz="2400" i="1">
                  <a:solidFill>
                    <a:srgbClr val="000099"/>
                  </a:solidFill>
                  <a:latin typeface="Gill Sans MT" pitchFamily="34" charset="0"/>
                </a:rPr>
                <a:t>public</a:t>
              </a:r>
              <a:r>
                <a:rPr lang="en-US" sz="2400" i="1">
                  <a:solidFill>
                    <a:schemeClr val="accent2"/>
                  </a:solidFill>
                  <a:latin typeface="Gill Sans MT" pitchFamily="34" charset="0"/>
                </a:rPr>
                <a:t> </a:t>
              </a:r>
              <a:r>
                <a:rPr lang="en-US" sz="2400">
                  <a:latin typeface="Gill Sans MT" pitchFamily="34" charset="0"/>
                </a:rPr>
                <a:t>encryption key </a:t>
              </a:r>
              <a:r>
                <a:rPr lang="en-US" sz="2400" i="1">
                  <a:solidFill>
                    <a:schemeClr val="accent2"/>
                  </a:solidFill>
                  <a:latin typeface="Gill Sans MT" pitchFamily="34" charset="0"/>
                </a:rPr>
                <a:t> </a:t>
              </a:r>
              <a:r>
                <a:rPr lang="en-US" sz="2400">
                  <a:latin typeface="Gill Sans MT" pitchFamily="34" charset="0"/>
                </a:rPr>
                <a:t>known to</a:t>
              </a:r>
              <a:r>
                <a:rPr lang="en-US" sz="2400" i="1">
                  <a:solidFill>
                    <a:schemeClr val="accent2"/>
                  </a:solidFill>
                  <a:latin typeface="Gill Sans MT" pitchFamily="34" charset="0"/>
                </a:rPr>
                <a:t> </a:t>
              </a:r>
              <a:r>
                <a:rPr lang="en-US" sz="2400" i="1">
                  <a:solidFill>
                    <a:srgbClr val="000099"/>
                  </a:solidFill>
                  <a:latin typeface="Gill Sans MT" pitchFamily="34" charset="0"/>
                </a:rPr>
                <a:t>all</a:t>
              </a:r>
            </a:p>
            <a:p>
              <a:pPr marL="342900" indent="-342900">
                <a:spcBef>
                  <a:spcPct val="20000"/>
                </a:spcBef>
                <a:buClr>
                  <a:srgbClr val="000099"/>
                </a:buClr>
                <a:buSzPct val="75000"/>
                <a:buFont typeface="Wingdings" pitchFamily="2" charset="2"/>
                <a:buChar char="v"/>
              </a:pPr>
              <a:r>
                <a:rPr lang="en-US" sz="2400" i="1">
                  <a:solidFill>
                    <a:srgbClr val="000099"/>
                  </a:solidFill>
                  <a:latin typeface="Gill Sans MT" pitchFamily="34" charset="0"/>
                </a:rPr>
                <a:t>private</a:t>
              </a:r>
              <a:r>
                <a:rPr lang="en-US" sz="2400">
                  <a:latin typeface="Gill Sans MT" pitchFamily="34" charset="0"/>
                </a:rPr>
                <a:t> decryption key known only to receiver</a:t>
              </a:r>
              <a:endParaRPr lang="en-US" sz="2800">
                <a:latin typeface="Gill Sans MT" pitchFamily="34" charset="0"/>
              </a:endParaRPr>
            </a:p>
            <a:p>
              <a:pPr marL="342900" indent="-342900">
                <a:spcBef>
                  <a:spcPct val="20000"/>
                </a:spcBef>
                <a:buClr>
                  <a:schemeClr val="accent2"/>
                </a:buClr>
                <a:buSzPct val="85000"/>
                <a:buFont typeface="ZapfDingbats"/>
                <a:buChar char="r"/>
              </a:pPr>
              <a:endParaRPr lang="en-US" sz="28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ea typeface="ＭＳ Ｐゴシック" pitchFamily="34" charset="-128"/>
              </a:rPr>
              <a:t>Network Security</a:t>
            </a:r>
          </a:p>
        </p:txBody>
      </p:sp>
      <p:sp>
        <p:nvSpPr>
          <p:cNvPr id="20483" name="Rectangle 3"/>
          <p:cNvSpPr>
            <a:spLocks noGrp="1" noChangeArrowheads="1"/>
          </p:cNvSpPr>
          <p:nvPr>
            <p:ph idx="1"/>
          </p:nvPr>
        </p:nvSpPr>
        <p:spPr>
          <a:xfrm>
            <a:off x="0" y="5981700"/>
            <a:ext cx="9144000" cy="571500"/>
          </a:xfrm>
        </p:spPr>
        <p:txBody>
          <a:bodyPr/>
          <a:lstStyle/>
          <a:p>
            <a:pPr algn="ctr" eaLnBrk="1" hangingPunct="1">
              <a:buFontTx/>
              <a:buNone/>
            </a:pPr>
            <a:r>
              <a:rPr lang="en-US" smtClean="0">
                <a:ea typeface="ＭＳ Ｐゴシック" pitchFamily="34" charset="-128"/>
              </a:rPr>
              <a:t>Some people who cause security problems and why.</a:t>
            </a:r>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1123950"/>
            <a:ext cx="843915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75779" name="Rectangle 2"/>
          <p:cNvSpPr>
            <a:spLocks noGrp="1" noChangeArrowheads="1"/>
          </p:cNvSpPr>
          <p:nvPr>
            <p:ph type="title"/>
          </p:nvPr>
        </p:nvSpPr>
        <p:spPr>
          <a:xfrm>
            <a:off x="282575" y="130175"/>
            <a:ext cx="7772400" cy="1143000"/>
          </a:xfrm>
        </p:spPr>
        <p:txBody>
          <a:bodyPr/>
          <a:lstStyle/>
          <a:p>
            <a:r>
              <a:rPr lang="en-US" smtClean="0">
                <a:ea typeface="ＭＳ Ｐゴシック" pitchFamily="34" charset="-128"/>
              </a:rPr>
              <a:t>Public key cryptography</a:t>
            </a:r>
          </a:p>
        </p:txBody>
      </p:sp>
      <p:sp>
        <p:nvSpPr>
          <p:cNvPr id="75780" name="Text Box 3"/>
          <p:cNvSpPr txBox="1">
            <a:spLocks noChangeArrowheads="1"/>
          </p:cNvSpPr>
          <p:nvPr/>
        </p:nvSpPr>
        <p:spPr bwMode="auto">
          <a:xfrm>
            <a:off x="442913" y="3832225"/>
            <a:ext cx="1579562" cy="708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C00000"/>
                </a:solidFill>
                <a:latin typeface="Arial" pitchFamily="34" charset="0"/>
                <a:cs typeface="Arial" pitchFamily="34" charset="0"/>
              </a:rPr>
              <a:t>plaintext</a:t>
            </a:r>
          </a:p>
          <a:p>
            <a:pPr algn="ctr"/>
            <a:r>
              <a:rPr lang="en-US">
                <a:solidFill>
                  <a:srgbClr val="C00000"/>
                </a:solidFill>
                <a:latin typeface="Arial" pitchFamily="34" charset="0"/>
                <a:cs typeface="Arial" pitchFamily="34" charset="0"/>
              </a:rPr>
              <a:t>message, m</a:t>
            </a:r>
          </a:p>
        </p:txBody>
      </p:sp>
      <p:sp>
        <p:nvSpPr>
          <p:cNvPr id="75781" name="Text Box 4"/>
          <p:cNvSpPr txBox="1">
            <a:spLocks noChangeArrowheads="1"/>
          </p:cNvSpPr>
          <p:nvPr/>
        </p:nvSpPr>
        <p:spPr bwMode="auto">
          <a:xfrm>
            <a:off x="3679825" y="3835400"/>
            <a:ext cx="1295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C00000"/>
                </a:solidFill>
                <a:latin typeface="Arial" pitchFamily="34" charset="0"/>
                <a:cs typeface="Arial" pitchFamily="34" charset="0"/>
              </a:rPr>
              <a:t>ciphertext</a:t>
            </a:r>
          </a:p>
        </p:txBody>
      </p:sp>
      <p:pic>
        <p:nvPicPr>
          <p:cNvPr id="75782" name="Picture 5" descr="A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913" y="3081338"/>
            <a:ext cx="511175"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3" name="Rectangle 6"/>
          <p:cNvSpPr>
            <a:spLocks noChangeArrowheads="1"/>
          </p:cNvSpPr>
          <p:nvPr/>
        </p:nvSpPr>
        <p:spPr bwMode="auto">
          <a:xfrm>
            <a:off x="2109788" y="3781425"/>
            <a:ext cx="1392237" cy="803275"/>
          </a:xfrm>
          <a:prstGeom prst="rect">
            <a:avLst/>
          </a:prstGeom>
          <a:solidFill>
            <a:schemeClr val="accent1"/>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75784" name="Text Box 7"/>
          <p:cNvSpPr txBox="1">
            <a:spLocks noChangeArrowheads="1"/>
          </p:cNvSpPr>
          <p:nvPr/>
        </p:nvSpPr>
        <p:spPr bwMode="auto">
          <a:xfrm>
            <a:off x="2135188" y="3790950"/>
            <a:ext cx="13684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chemeClr val="bg1"/>
                </a:solidFill>
                <a:latin typeface="Arial" pitchFamily="34" charset="0"/>
                <a:cs typeface="Arial" pitchFamily="34" charset="0"/>
              </a:rPr>
              <a:t>encryption</a:t>
            </a:r>
          </a:p>
          <a:p>
            <a:pPr algn="ctr"/>
            <a:r>
              <a:rPr lang="en-US">
                <a:solidFill>
                  <a:schemeClr val="bg1"/>
                </a:solidFill>
                <a:latin typeface="Arial" pitchFamily="34" charset="0"/>
                <a:cs typeface="Arial" pitchFamily="34" charset="0"/>
              </a:rPr>
              <a:t>algorithm</a:t>
            </a:r>
          </a:p>
        </p:txBody>
      </p:sp>
      <p:sp>
        <p:nvSpPr>
          <p:cNvPr id="75785" name="Rectangle 8"/>
          <p:cNvSpPr>
            <a:spLocks noChangeArrowheads="1"/>
          </p:cNvSpPr>
          <p:nvPr/>
        </p:nvSpPr>
        <p:spPr bwMode="auto">
          <a:xfrm>
            <a:off x="5330825" y="3794125"/>
            <a:ext cx="1377950" cy="803275"/>
          </a:xfrm>
          <a:prstGeom prst="rect">
            <a:avLst/>
          </a:prstGeom>
          <a:solidFill>
            <a:schemeClr val="accent1"/>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75786" name="Text Box 9"/>
          <p:cNvSpPr txBox="1">
            <a:spLocks noChangeArrowheads="1"/>
          </p:cNvSpPr>
          <p:nvPr/>
        </p:nvSpPr>
        <p:spPr bwMode="auto">
          <a:xfrm>
            <a:off x="5351463" y="3817938"/>
            <a:ext cx="1438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chemeClr val="bg1"/>
                </a:solidFill>
                <a:latin typeface="Arial" pitchFamily="34" charset="0"/>
                <a:cs typeface="Arial" pitchFamily="34" charset="0"/>
              </a:rPr>
              <a:t>decryption </a:t>
            </a:r>
          </a:p>
          <a:p>
            <a:pPr algn="ctr"/>
            <a:r>
              <a:rPr lang="en-US">
                <a:solidFill>
                  <a:schemeClr val="bg1"/>
                </a:solidFill>
                <a:latin typeface="Arial" pitchFamily="34" charset="0"/>
                <a:cs typeface="Arial" pitchFamily="34" charset="0"/>
              </a:rPr>
              <a:t>algorithm</a:t>
            </a:r>
          </a:p>
        </p:txBody>
      </p:sp>
      <p:sp>
        <p:nvSpPr>
          <p:cNvPr id="75787" name="Line 10"/>
          <p:cNvSpPr>
            <a:spLocks noChangeShapeType="1"/>
          </p:cNvSpPr>
          <p:nvPr/>
        </p:nvSpPr>
        <p:spPr bwMode="auto">
          <a:xfrm flipV="1">
            <a:off x="3530600" y="4189413"/>
            <a:ext cx="1809750" cy="47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88" name="Text Box 11"/>
          <p:cNvSpPr txBox="1">
            <a:spLocks noChangeArrowheads="1"/>
          </p:cNvSpPr>
          <p:nvPr/>
        </p:nvSpPr>
        <p:spPr bwMode="auto">
          <a:xfrm>
            <a:off x="6473825" y="1697038"/>
            <a:ext cx="1762125"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sz="1800">
                <a:latin typeface="Arial" pitchFamily="34" charset="0"/>
                <a:cs typeface="Arial" pitchFamily="34" charset="0"/>
              </a:rPr>
              <a:t>Bob</a:t>
            </a:r>
            <a:r>
              <a:rPr lang="ja-JP" altLang="en-US" sz="1800">
                <a:latin typeface="Arial" pitchFamily="34" charset="0"/>
                <a:cs typeface="Arial" pitchFamily="34" charset="0"/>
              </a:rPr>
              <a:t>’</a:t>
            </a:r>
            <a:r>
              <a:rPr lang="en-US" altLang="ja-JP" sz="1800">
                <a:latin typeface="Arial" pitchFamily="34" charset="0"/>
                <a:cs typeface="Arial" pitchFamily="34" charset="0"/>
              </a:rPr>
              <a:t>s </a:t>
            </a:r>
            <a:r>
              <a:rPr lang="en-US" altLang="ja-JP" sz="1800" i="1" u="sng">
                <a:solidFill>
                  <a:srgbClr val="C00000"/>
                </a:solidFill>
                <a:latin typeface="Arial" pitchFamily="34" charset="0"/>
                <a:cs typeface="Arial" pitchFamily="34" charset="0"/>
              </a:rPr>
              <a:t>public </a:t>
            </a:r>
          </a:p>
          <a:p>
            <a:r>
              <a:rPr lang="en-US" sz="1800">
                <a:latin typeface="Arial" pitchFamily="34" charset="0"/>
                <a:cs typeface="Arial" pitchFamily="34" charset="0"/>
              </a:rPr>
              <a:t>key </a:t>
            </a:r>
          </a:p>
        </p:txBody>
      </p:sp>
      <p:pic>
        <p:nvPicPr>
          <p:cNvPr id="75789" name="Picture 12" descr="Bo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8963" y="3098800"/>
            <a:ext cx="665162"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90" name="Line 13"/>
          <p:cNvSpPr>
            <a:spLocks noChangeShapeType="1"/>
          </p:cNvSpPr>
          <p:nvPr/>
        </p:nvSpPr>
        <p:spPr bwMode="auto">
          <a:xfrm>
            <a:off x="1365250" y="4219575"/>
            <a:ext cx="6746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91" name="Line 14"/>
          <p:cNvSpPr>
            <a:spLocks noChangeShapeType="1"/>
          </p:cNvSpPr>
          <p:nvPr/>
        </p:nvSpPr>
        <p:spPr bwMode="auto">
          <a:xfrm>
            <a:off x="6750050" y="4175125"/>
            <a:ext cx="6746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75792" name="Picture 15" descr="BS00768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516563" y="1839913"/>
            <a:ext cx="45878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93" name="Text Box 16"/>
          <p:cNvSpPr txBox="1">
            <a:spLocks noChangeArrowheads="1"/>
          </p:cNvSpPr>
          <p:nvPr/>
        </p:nvSpPr>
        <p:spPr bwMode="auto">
          <a:xfrm>
            <a:off x="6808788" y="3830638"/>
            <a:ext cx="12525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C00000"/>
                </a:solidFill>
                <a:latin typeface="Arial" pitchFamily="34" charset="0"/>
                <a:cs typeface="Arial" pitchFamily="34" charset="0"/>
              </a:rPr>
              <a:t>plaintext</a:t>
            </a:r>
          </a:p>
          <a:p>
            <a:pPr algn="ctr"/>
            <a:r>
              <a:rPr lang="en-US">
                <a:solidFill>
                  <a:srgbClr val="C00000"/>
                </a:solidFill>
                <a:latin typeface="Arial" pitchFamily="34" charset="0"/>
                <a:cs typeface="Arial" pitchFamily="34" charset="0"/>
              </a:rPr>
              <a:t>message</a:t>
            </a:r>
          </a:p>
        </p:txBody>
      </p:sp>
      <p:grpSp>
        <p:nvGrpSpPr>
          <p:cNvPr id="75794" name="Group 17"/>
          <p:cNvGrpSpPr>
            <a:grpSpLocks/>
          </p:cNvGrpSpPr>
          <p:nvPr/>
        </p:nvGrpSpPr>
        <p:grpSpPr bwMode="auto">
          <a:xfrm>
            <a:off x="3954463" y="4162425"/>
            <a:ext cx="876300" cy="617538"/>
            <a:chOff x="2351" y="2077"/>
            <a:chExt cx="552" cy="389"/>
          </a:xfrm>
        </p:grpSpPr>
        <p:sp>
          <p:nvSpPr>
            <p:cNvPr id="75812" name="Text Box 18"/>
            <p:cNvSpPr txBox="1">
              <a:spLocks noChangeArrowheads="1"/>
            </p:cNvSpPr>
            <p:nvPr/>
          </p:nvSpPr>
          <p:spPr bwMode="auto">
            <a:xfrm>
              <a:off x="2351" y="2132"/>
              <a:ext cx="5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C00000"/>
                  </a:solidFill>
                  <a:latin typeface="Arial" pitchFamily="34" charset="0"/>
                  <a:cs typeface="Arial" pitchFamily="34" charset="0"/>
                </a:rPr>
                <a:t>K  (m)</a:t>
              </a:r>
            </a:p>
          </p:txBody>
        </p:sp>
        <p:sp>
          <p:nvSpPr>
            <p:cNvPr id="75813" name="Text Box 19"/>
            <p:cNvSpPr txBox="1">
              <a:spLocks noChangeArrowheads="1"/>
            </p:cNvSpPr>
            <p:nvPr/>
          </p:nvSpPr>
          <p:spPr bwMode="auto">
            <a:xfrm>
              <a:off x="2463" y="2253"/>
              <a:ext cx="20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1600">
                  <a:solidFill>
                    <a:srgbClr val="C00000"/>
                  </a:solidFill>
                  <a:latin typeface="Arial" pitchFamily="34" charset="0"/>
                  <a:cs typeface="Arial" pitchFamily="34" charset="0"/>
                </a:rPr>
                <a:t>B</a:t>
              </a:r>
            </a:p>
          </p:txBody>
        </p:sp>
        <p:sp>
          <p:nvSpPr>
            <p:cNvPr id="75814" name="Text Box 20"/>
            <p:cNvSpPr txBox="1">
              <a:spLocks noChangeArrowheads="1"/>
            </p:cNvSpPr>
            <p:nvPr/>
          </p:nvSpPr>
          <p:spPr bwMode="auto">
            <a:xfrm>
              <a:off x="2468" y="2077"/>
              <a:ext cx="1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1600">
                  <a:solidFill>
                    <a:srgbClr val="C00000"/>
                  </a:solidFill>
                  <a:latin typeface="Arial" pitchFamily="34" charset="0"/>
                  <a:cs typeface="Arial" pitchFamily="34" charset="0"/>
                </a:rPr>
                <a:t>+</a:t>
              </a:r>
            </a:p>
          </p:txBody>
        </p:sp>
      </p:grpSp>
      <p:sp>
        <p:nvSpPr>
          <p:cNvPr id="75795" name="Text Box 21"/>
          <p:cNvSpPr txBox="1">
            <a:spLocks noChangeArrowheads="1"/>
          </p:cNvSpPr>
          <p:nvPr/>
        </p:nvSpPr>
        <p:spPr bwMode="auto">
          <a:xfrm>
            <a:off x="6013450" y="1757363"/>
            <a:ext cx="425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C00000"/>
                </a:solidFill>
                <a:latin typeface="Arial" pitchFamily="34" charset="0"/>
                <a:cs typeface="Arial" pitchFamily="34" charset="0"/>
              </a:rPr>
              <a:t>K </a:t>
            </a:r>
          </a:p>
        </p:txBody>
      </p:sp>
      <p:sp>
        <p:nvSpPr>
          <p:cNvPr id="75796" name="Text Box 22"/>
          <p:cNvSpPr txBox="1">
            <a:spLocks noChangeArrowheads="1"/>
          </p:cNvSpPr>
          <p:nvPr/>
        </p:nvSpPr>
        <p:spPr bwMode="auto">
          <a:xfrm>
            <a:off x="6157913" y="1936750"/>
            <a:ext cx="3222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1600">
                <a:solidFill>
                  <a:srgbClr val="C00000"/>
                </a:solidFill>
                <a:latin typeface="Arial" pitchFamily="34" charset="0"/>
                <a:cs typeface="Arial" pitchFamily="34" charset="0"/>
              </a:rPr>
              <a:t>B</a:t>
            </a:r>
          </a:p>
        </p:txBody>
      </p:sp>
      <p:sp>
        <p:nvSpPr>
          <p:cNvPr id="75797" name="Text Box 23"/>
          <p:cNvSpPr txBox="1">
            <a:spLocks noChangeArrowheads="1"/>
          </p:cNvSpPr>
          <p:nvPr/>
        </p:nvSpPr>
        <p:spPr bwMode="auto">
          <a:xfrm>
            <a:off x="6165850" y="1657350"/>
            <a:ext cx="304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1600">
                <a:solidFill>
                  <a:srgbClr val="C00000"/>
                </a:solidFill>
                <a:latin typeface="Arial" pitchFamily="34" charset="0"/>
                <a:cs typeface="Arial" pitchFamily="34" charset="0"/>
              </a:rPr>
              <a:t>+</a:t>
            </a:r>
          </a:p>
        </p:txBody>
      </p:sp>
      <p:sp>
        <p:nvSpPr>
          <p:cNvPr id="75798" name="Text Box 24"/>
          <p:cNvSpPr txBox="1">
            <a:spLocks noChangeArrowheads="1"/>
          </p:cNvSpPr>
          <p:nvPr/>
        </p:nvSpPr>
        <p:spPr bwMode="auto">
          <a:xfrm>
            <a:off x="6470650" y="2374900"/>
            <a:ext cx="1762125"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sz="1800">
                <a:latin typeface="Arial" pitchFamily="34" charset="0"/>
                <a:cs typeface="Arial" pitchFamily="34" charset="0"/>
              </a:rPr>
              <a:t>Bob</a:t>
            </a:r>
            <a:r>
              <a:rPr lang="ja-JP" altLang="en-US" sz="1800">
                <a:latin typeface="Arial" pitchFamily="34" charset="0"/>
                <a:cs typeface="Arial" pitchFamily="34" charset="0"/>
              </a:rPr>
              <a:t>’</a:t>
            </a:r>
            <a:r>
              <a:rPr lang="en-US" altLang="ja-JP" sz="1800">
                <a:latin typeface="Arial" pitchFamily="34" charset="0"/>
                <a:cs typeface="Arial" pitchFamily="34" charset="0"/>
              </a:rPr>
              <a:t>s </a:t>
            </a:r>
            <a:r>
              <a:rPr lang="en-US" altLang="ja-JP" sz="1800" i="1" u="sng">
                <a:solidFill>
                  <a:srgbClr val="C00000"/>
                </a:solidFill>
                <a:latin typeface="Arial" pitchFamily="34" charset="0"/>
                <a:cs typeface="Arial" pitchFamily="34" charset="0"/>
              </a:rPr>
              <a:t>private</a:t>
            </a:r>
          </a:p>
          <a:p>
            <a:r>
              <a:rPr lang="en-US" sz="1800">
                <a:latin typeface="Arial" pitchFamily="34" charset="0"/>
                <a:cs typeface="Arial" pitchFamily="34" charset="0"/>
              </a:rPr>
              <a:t>key </a:t>
            </a:r>
          </a:p>
        </p:txBody>
      </p:sp>
      <p:pic>
        <p:nvPicPr>
          <p:cNvPr id="75799" name="Picture 25" descr="BS00768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513388" y="2513013"/>
            <a:ext cx="54292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00" name="Text Box 26"/>
          <p:cNvSpPr txBox="1">
            <a:spLocks noChangeArrowheads="1"/>
          </p:cNvSpPr>
          <p:nvPr/>
        </p:nvSpPr>
        <p:spPr bwMode="auto">
          <a:xfrm>
            <a:off x="6022975" y="2447925"/>
            <a:ext cx="425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C00000"/>
                </a:solidFill>
                <a:latin typeface="Arial" pitchFamily="34" charset="0"/>
                <a:cs typeface="Arial" pitchFamily="34" charset="0"/>
              </a:rPr>
              <a:t>K </a:t>
            </a:r>
          </a:p>
        </p:txBody>
      </p:sp>
      <p:sp>
        <p:nvSpPr>
          <p:cNvPr id="75801" name="Text Box 27"/>
          <p:cNvSpPr txBox="1">
            <a:spLocks noChangeArrowheads="1"/>
          </p:cNvSpPr>
          <p:nvPr/>
        </p:nvSpPr>
        <p:spPr bwMode="auto">
          <a:xfrm>
            <a:off x="6230938" y="2640013"/>
            <a:ext cx="3222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1600">
                <a:solidFill>
                  <a:srgbClr val="C00000"/>
                </a:solidFill>
                <a:latin typeface="Arial" pitchFamily="34" charset="0"/>
                <a:cs typeface="Arial" pitchFamily="34" charset="0"/>
              </a:rPr>
              <a:t>B</a:t>
            </a:r>
          </a:p>
        </p:txBody>
      </p:sp>
      <p:sp>
        <p:nvSpPr>
          <p:cNvPr id="75802" name="Text Box 28"/>
          <p:cNvSpPr txBox="1">
            <a:spLocks noChangeArrowheads="1"/>
          </p:cNvSpPr>
          <p:nvPr/>
        </p:nvSpPr>
        <p:spPr bwMode="auto">
          <a:xfrm>
            <a:off x="6264275" y="2360613"/>
            <a:ext cx="2524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1600">
                <a:solidFill>
                  <a:srgbClr val="C00000"/>
                </a:solidFill>
                <a:latin typeface="Arial" pitchFamily="34" charset="0"/>
                <a:cs typeface="Arial" pitchFamily="34" charset="0"/>
              </a:rPr>
              <a:t>-</a:t>
            </a:r>
          </a:p>
        </p:txBody>
      </p:sp>
      <p:grpSp>
        <p:nvGrpSpPr>
          <p:cNvPr id="75803" name="Group 29"/>
          <p:cNvGrpSpPr>
            <a:grpSpLocks/>
          </p:cNvGrpSpPr>
          <p:nvPr/>
        </p:nvGrpSpPr>
        <p:grpSpPr bwMode="auto">
          <a:xfrm>
            <a:off x="6840538" y="4359275"/>
            <a:ext cx="1885950" cy="636588"/>
            <a:chOff x="2413" y="3394"/>
            <a:chExt cx="1188" cy="401"/>
          </a:xfrm>
        </p:grpSpPr>
        <p:sp>
          <p:nvSpPr>
            <p:cNvPr id="75807" name="Text Box 30"/>
            <p:cNvSpPr txBox="1">
              <a:spLocks noChangeArrowheads="1"/>
            </p:cNvSpPr>
            <p:nvPr/>
          </p:nvSpPr>
          <p:spPr bwMode="auto">
            <a:xfrm>
              <a:off x="2413" y="3434"/>
              <a:ext cx="11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C00000"/>
                  </a:solidFill>
                  <a:latin typeface="Arial" pitchFamily="34" charset="0"/>
                  <a:cs typeface="Arial" pitchFamily="34" charset="0"/>
                </a:rPr>
                <a:t>m = K  </a:t>
              </a:r>
              <a:r>
                <a:rPr lang="en-US" sz="2400">
                  <a:solidFill>
                    <a:srgbClr val="C00000"/>
                  </a:solidFill>
                  <a:latin typeface="Arial" pitchFamily="34" charset="0"/>
                  <a:cs typeface="Arial" pitchFamily="34" charset="0"/>
                </a:rPr>
                <a:t>(</a:t>
              </a:r>
              <a:r>
                <a:rPr lang="en-US">
                  <a:solidFill>
                    <a:srgbClr val="C00000"/>
                  </a:solidFill>
                  <a:latin typeface="Arial" pitchFamily="34" charset="0"/>
                  <a:cs typeface="Arial" pitchFamily="34" charset="0"/>
                </a:rPr>
                <a:t>K  (m)</a:t>
              </a:r>
              <a:r>
                <a:rPr lang="en-US" sz="2400">
                  <a:solidFill>
                    <a:srgbClr val="C00000"/>
                  </a:solidFill>
                  <a:latin typeface="Arial" pitchFamily="34" charset="0"/>
                  <a:cs typeface="Arial" pitchFamily="34" charset="0"/>
                </a:rPr>
                <a:t>)</a:t>
              </a:r>
            </a:p>
          </p:txBody>
        </p:sp>
        <p:sp>
          <p:nvSpPr>
            <p:cNvPr id="75808" name="Text Box 31"/>
            <p:cNvSpPr txBox="1">
              <a:spLocks noChangeArrowheads="1"/>
            </p:cNvSpPr>
            <p:nvPr/>
          </p:nvSpPr>
          <p:spPr bwMode="auto">
            <a:xfrm>
              <a:off x="3090" y="3582"/>
              <a:ext cx="20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1600">
                  <a:solidFill>
                    <a:srgbClr val="C00000"/>
                  </a:solidFill>
                  <a:latin typeface="Arial" pitchFamily="34" charset="0"/>
                  <a:cs typeface="Arial" pitchFamily="34" charset="0"/>
                </a:rPr>
                <a:t>B</a:t>
              </a:r>
            </a:p>
          </p:txBody>
        </p:sp>
        <p:sp>
          <p:nvSpPr>
            <p:cNvPr id="75809" name="Text Box 32"/>
            <p:cNvSpPr txBox="1">
              <a:spLocks noChangeArrowheads="1"/>
            </p:cNvSpPr>
            <p:nvPr/>
          </p:nvSpPr>
          <p:spPr bwMode="auto">
            <a:xfrm>
              <a:off x="3092" y="3400"/>
              <a:ext cx="1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1600">
                  <a:solidFill>
                    <a:srgbClr val="C00000"/>
                  </a:solidFill>
                  <a:latin typeface="Arial" pitchFamily="34" charset="0"/>
                  <a:cs typeface="Arial" pitchFamily="34" charset="0"/>
                </a:rPr>
                <a:t>+</a:t>
              </a:r>
            </a:p>
          </p:txBody>
        </p:sp>
        <p:sp>
          <p:nvSpPr>
            <p:cNvPr id="75810" name="Text Box 33"/>
            <p:cNvSpPr txBox="1">
              <a:spLocks noChangeArrowheads="1"/>
            </p:cNvSpPr>
            <p:nvPr/>
          </p:nvSpPr>
          <p:spPr bwMode="auto">
            <a:xfrm>
              <a:off x="2829" y="3570"/>
              <a:ext cx="20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1600">
                  <a:solidFill>
                    <a:srgbClr val="C00000"/>
                  </a:solidFill>
                  <a:latin typeface="Arial" pitchFamily="34" charset="0"/>
                  <a:cs typeface="Arial" pitchFamily="34" charset="0"/>
                </a:rPr>
                <a:t>B</a:t>
              </a:r>
            </a:p>
          </p:txBody>
        </p:sp>
        <p:sp>
          <p:nvSpPr>
            <p:cNvPr id="75811" name="Text Box 34"/>
            <p:cNvSpPr txBox="1">
              <a:spLocks noChangeArrowheads="1"/>
            </p:cNvSpPr>
            <p:nvPr/>
          </p:nvSpPr>
          <p:spPr bwMode="auto">
            <a:xfrm>
              <a:off x="2856" y="3394"/>
              <a:ext cx="1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1600">
                  <a:solidFill>
                    <a:srgbClr val="C00000"/>
                  </a:solidFill>
                  <a:latin typeface="Arial" pitchFamily="34" charset="0"/>
                  <a:cs typeface="Arial" pitchFamily="34" charset="0"/>
                </a:rPr>
                <a:t>-</a:t>
              </a:r>
            </a:p>
          </p:txBody>
        </p:sp>
      </p:grpSp>
      <p:sp>
        <p:nvSpPr>
          <p:cNvPr id="75804" name="Freeform 35"/>
          <p:cNvSpPr>
            <a:spLocks/>
          </p:cNvSpPr>
          <p:nvPr/>
        </p:nvSpPr>
        <p:spPr bwMode="auto">
          <a:xfrm>
            <a:off x="3001963" y="1973263"/>
            <a:ext cx="2393950" cy="1754187"/>
          </a:xfrm>
          <a:custGeom>
            <a:avLst/>
            <a:gdLst>
              <a:gd name="T0" fmla="*/ 2147483647 w 1508"/>
              <a:gd name="T1" fmla="*/ 0 h 1105"/>
              <a:gd name="T2" fmla="*/ 0 w 1508"/>
              <a:gd name="T3" fmla="*/ 0 h 1105"/>
              <a:gd name="T4" fmla="*/ 2147483647 w 1508"/>
              <a:gd name="T5" fmla="*/ 2147483647 h 1105"/>
              <a:gd name="T6" fmla="*/ 0 60000 65536"/>
              <a:gd name="T7" fmla="*/ 0 60000 65536"/>
              <a:gd name="T8" fmla="*/ 0 60000 65536"/>
              <a:gd name="T9" fmla="*/ 0 w 1508"/>
              <a:gd name="T10" fmla="*/ 0 h 1105"/>
              <a:gd name="T11" fmla="*/ 1508 w 1508"/>
              <a:gd name="T12" fmla="*/ 1105 h 1105"/>
            </a:gdLst>
            <a:ahLst/>
            <a:cxnLst>
              <a:cxn ang="T6">
                <a:pos x="T0" y="T1"/>
              </a:cxn>
              <a:cxn ang="T7">
                <a:pos x="T2" y="T3"/>
              </a:cxn>
              <a:cxn ang="T8">
                <a:pos x="T4" y="T5"/>
              </a:cxn>
            </a:cxnLst>
            <a:rect l="T9" t="T10" r="T11" b="T12"/>
            <a:pathLst>
              <a:path w="1508" h="1105">
                <a:moveTo>
                  <a:pt x="1508" y="0"/>
                </a:moveTo>
                <a:lnTo>
                  <a:pt x="0" y="0"/>
                </a:lnTo>
                <a:lnTo>
                  <a:pt x="5" y="1105"/>
                </a:lnTo>
              </a:path>
            </a:pathLst>
          </a:custGeom>
          <a:noFill/>
          <a:ln w="19050">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805" name="Freeform 36"/>
          <p:cNvSpPr>
            <a:spLocks/>
          </p:cNvSpPr>
          <p:nvPr/>
        </p:nvSpPr>
        <p:spPr bwMode="auto">
          <a:xfrm>
            <a:off x="5446713" y="2646363"/>
            <a:ext cx="330200" cy="1074737"/>
          </a:xfrm>
          <a:custGeom>
            <a:avLst/>
            <a:gdLst>
              <a:gd name="T0" fmla="*/ 2147483647 w 184"/>
              <a:gd name="T1" fmla="*/ 0 h 1113"/>
              <a:gd name="T2" fmla="*/ 0 w 184"/>
              <a:gd name="T3" fmla="*/ 2147483647 h 1113"/>
              <a:gd name="T4" fmla="*/ 2147483647 w 184"/>
              <a:gd name="T5" fmla="*/ 2147483647 h 1113"/>
              <a:gd name="T6" fmla="*/ 0 60000 65536"/>
              <a:gd name="T7" fmla="*/ 0 60000 65536"/>
              <a:gd name="T8" fmla="*/ 0 60000 65536"/>
              <a:gd name="T9" fmla="*/ 0 w 184"/>
              <a:gd name="T10" fmla="*/ 0 h 1113"/>
              <a:gd name="T11" fmla="*/ 184 w 184"/>
              <a:gd name="T12" fmla="*/ 1113 h 1113"/>
            </a:gdLst>
            <a:ahLst/>
            <a:cxnLst>
              <a:cxn ang="T6">
                <a:pos x="T0" y="T1"/>
              </a:cxn>
              <a:cxn ang="T7">
                <a:pos x="T2" y="T3"/>
              </a:cxn>
              <a:cxn ang="T8">
                <a:pos x="T4" y="T5"/>
              </a:cxn>
            </a:cxnLst>
            <a:rect l="T9" t="T10" r="T11" b="T12"/>
            <a:pathLst>
              <a:path w="184" h="1113">
                <a:moveTo>
                  <a:pt x="184" y="0"/>
                </a:moveTo>
                <a:lnTo>
                  <a:pt x="0" y="8"/>
                </a:lnTo>
                <a:lnTo>
                  <a:pt x="5" y="1113"/>
                </a:lnTo>
              </a:path>
            </a:pathLst>
          </a:custGeom>
          <a:noFill/>
          <a:ln w="19050">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75806" name="Picture 20" descr="underline_bas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 y="950913"/>
            <a:ext cx="5484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76803" name="Rectangle 2"/>
          <p:cNvSpPr>
            <a:spLocks noGrp="1" noChangeArrowheads="1"/>
          </p:cNvSpPr>
          <p:nvPr>
            <p:ph type="title"/>
          </p:nvPr>
        </p:nvSpPr>
        <p:spPr>
          <a:xfrm>
            <a:off x="414338" y="163513"/>
            <a:ext cx="7772400" cy="1143000"/>
          </a:xfrm>
        </p:spPr>
        <p:txBody>
          <a:bodyPr/>
          <a:lstStyle/>
          <a:p>
            <a:r>
              <a:rPr lang="en-US" smtClean="0">
                <a:ea typeface="ＭＳ Ｐゴシック" pitchFamily="34" charset="-128"/>
              </a:rPr>
              <a:t>Public key encryption algorithms</a:t>
            </a:r>
          </a:p>
        </p:txBody>
      </p:sp>
      <p:sp>
        <p:nvSpPr>
          <p:cNvPr id="76804" name="Rectangle 3"/>
          <p:cNvSpPr>
            <a:spLocks noGrp="1" noChangeArrowheads="1"/>
          </p:cNvSpPr>
          <p:nvPr>
            <p:ph type="body" idx="1"/>
          </p:nvPr>
        </p:nvSpPr>
        <p:spPr>
          <a:xfrm>
            <a:off x="2095500" y="2298700"/>
            <a:ext cx="5619750" cy="625475"/>
          </a:xfrm>
        </p:spPr>
        <p:txBody>
          <a:bodyPr/>
          <a:lstStyle/>
          <a:p>
            <a:pPr>
              <a:buFont typeface="Wingdings" pitchFamily="2" charset="2"/>
              <a:buNone/>
            </a:pPr>
            <a:r>
              <a:rPr lang="en-US" smtClean="0">
                <a:latin typeface="Arial" pitchFamily="34" charset="0"/>
                <a:ea typeface="ＭＳ Ｐゴシック" pitchFamily="34" charset="-128"/>
                <a:cs typeface="Arial" pitchFamily="34" charset="0"/>
              </a:rPr>
              <a:t>need K  ( ) and K  ( ) such that</a:t>
            </a:r>
          </a:p>
        </p:txBody>
      </p:sp>
      <p:sp>
        <p:nvSpPr>
          <p:cNvPr id="76805" name="Text Box 4"/>
          <p:cNvSpPr txBox="1">
            <a:spLocks noChangeArrowheads="1"/>
          </p:cNvSpPr>
          <p:nvPr/>
        </p:nvSpPr>
        <p:spPr bwMode="auto">
          <a:xfrm>
            <a:off x="3208338" y="2522538"/>
            <a:ext cx="3889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latin typeface="Arial" pitchFamily="34" charset="0"/>
                <a:cs typeface="Arial" pitchFamily="34" charset="0"/>
              </a:rPr>
              <a:t>B</a:t>
            </a:r>
          </a:p>
        </p:txBody>
      </p:sp>
      <p:sp>
        <p:nvSpPr>
          <p:cNvPr id="76806" name="Text Box 5"/>
          <p:cNvSpPr txBox="1">
            <a:spLocks noChangeArrowheads="1"/>
          </p:cNvSpPr>
          <p:nvPr/>
        </p:nvSpPr>
        <p:spPr bwMode="auto">
          <a:xfrm>
            <a:off x="4810125" y="2560638"/>
            <a:ext cx="3889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latin typeface="Arial" pitchFamily="34" charset="0"/>
                <a:cs typeface="Arial" pitchFamily="34" charset="0"/>
              </a:rPr>
              <a:t>B</a:t>
            </a:r>
          </a:p>
        </p:txBody>
      </p:sp>
      <p:sp>
        <p:nvSpPr>
          <p:cNvPr id="76807" name="Text Box 6"/>
          <p:cNvSpPr txBox="1">
            <a:spLocks noChangeArrowheads="1"/>
          </p:cNvSpPr>
          <p:nvPr/>
        </p:nvSpPr>
        <p:spPr bwMode="auto">
          <a:xfrm>
            <a:off x="3519488" y="1958975"/>
            <a:ext cx="355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4800">
                <a:latin typeface="Arial" pitchFamily="34" charset="0"/>
                <a:cs typeface="Arial" pitchFamily="34" charset="0"/>
              </a:rPr>
              <a:t>.</a:t>
            </a:r>
            <a:endParaRPr lang="en-US" sz="2400">
              <a:latin typeface="Arial" pitchFamily="34" charset="0"/>
              <a:cs typeface="Arial" pitchFamily="34" charset="0"/>
            </a:endParaRPr>
          </a:p>
        </p:txBody>
      </p:sp>
      <p:sp>
        <p:nvSpPr>
          <p:cNvPr id="76808" name="Text Box 7"/>
          <p:cNvSpPr txBox="1">
            <a:spLocks noChangeArrowheads="1"/>
          </p:cNvSpPr>
          <p:nvPr/>
        </p:nvSpPr>
        <p:spPr bwMode="auto">
          <a:xfrm>
            <a:off x="5103813" y="1997075"/>
            <a:ext cx="355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4800">
                <a:latin typeface="Arial" pitchFamily="34" charset="0"/>
                <a:cs typeface="Arial" pitchFamily="34" charset="0"/>
              </a:rPr>
              <a:t>.</a:t>
            </a:r>
            <a:endParaRPr lang="en-US" sz="2400">
              <a:latin typeface="Arial" pitchFamily="34" charset="0"/>
              <a:cs typeface="Arial" pitchFamily="34" charset="0"/>
            </a:endParaRPr>
          </a:p>
        </p:txBody>
      </p:sp>
      <p:sp>
        <p:nvSpPr>
          <p:cNvPr id="76809" name="Rectangle 8"/>
          <p:cNvSpPr>
            <a:spLocks noChangeArrowheads="1"/>
          </p:cNvSpPr>
          <p:nvPr/>
        </p:nvSpPr>
        <p:spPr bwMode="auto">
          <a:xfrm>
            <a:off x="2117725" y="3857625"/>
            <a:ext cx="5468938"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SzPct val="85000"/>
              <a:buFont typeface="ZapfDingbats"/>
              <a:buNone/>
            </a:pPr>
            <a:r>
              <a:rPr lang="en-US" sz="2800">
                <a:latin typeface="Arial" pitchFamily="34" charset="0"/>
                <a:cs typeface="Arial" pitchFamily="34" charset="0"/>
              </a:rPr>
              <a:t>given public key K  , it should be impossible to compute private key K  </a:t>
            </a:r>
          </a:p>
        </p:txBody>
      </p:sp>
      <p:sp>
        <p:nvSpPr>
          <p:cNvPr id="76810" name="Text Box 9"/>
          <p:cNvSpPr txBox="1">
            <a:spLocks noChangeArrowheads="1"/>
          </p:cNvSpPr>
          <p:nvPr/>
        </p:nvSpPr>
        <p:spPr bwMode="auto">
          <a:xfrm>
            <a:off x="3409950" y="4962525"/>
            <a:ext cx="390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latin typeface="Arial" pitchFamily="34" charset="0"/>
                <a:cs typeface="Arial" pitchFamily="34" charset="0"/>
              </a:rPr>
              <a:t>B</a:t>
            </a:r>
          </a:p>
        </p:txBody>
      </p:sp>
      <p:sp>
        <p:nvSpPr>
          <p:cNvPr id="76811" name="Text Box 10"/>
          <p:cNvSpPr txBox="1">
            <a:spLocks noChangeArrowheads="1"/>
          </p:cNvSpPr>
          <p:nvPr/>
        </p:nvSpPr>
        <p:spPr bwMode="auto">
          <a:xfrm>
            <a:off x="4995863" y="4054475"/>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latin typeface="Arial" pitchFamily="34" charset="0"/>
                <a:cs typeface="Arial" pitchFamily="34" charset="0"/>
              </a:rPr>
              <a:t>B</a:t>
            </a:r>
          </a:p>
        </p:txBody>
      </p:sp>
      <p:sp>
        <p:nvSpPr>
          <p:cNvPr id="76812" name="Text Box 11"/>
          <p:cNvSpPr txBox="1">
            <a:spLocks noChangeArrowheads="1"/>
          </p:cNvSpPr>
          <p:nvPr/>
        </p:nvSpPr>
        <p:spPr bwMode="auto">
          <a:xfrm>
            <a:off x="703263" y="1535113"/>
            <a:ext cx="2200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800">
                <a:latin typeface="Gill Sans MT" pitchFamily="34" charset="0"/>
                <a:cs typeface="Arial" pitchFamily="34" charset="0"/>
              </a:rPr>
              <a:t>requirements:</a:t>
            </a:r>
            <a:endParaRPr lang="en-US" sz="2400">
              <a:latin typeface="Gill Sans MT" pitchFamily="34" charset="0"/>
              <a:cs typeface="Arial" pitchFamily="34" charset="0"/>
            </a:endParaRPr>
          </a:p>
        </p:txBody>
      </p:sp>
      <p:sp>
        <p:nvSpPr>
          <p:cNvPr id="76813" name="Oval 13"/>
          <p:cNvSpPr>
            <a:spLocks noChangeArrowheads="1"/>
          </p:cNvSpPr>
          <p:nvPr/>
        </p:nvSpPr>
        <p:spPr bwMode="auto">
          <a:xfrm>
            <a:off x="1490663" y="2308225"/>
            <a:ext cx="552450" cy="517525"/>
          </a:xfrm>
          <a:prstGeom prst="ellipse">
            <a:avLst/>
          </a:prstGeom>
          <a:solidFill>
            <a:srgbClr val="FFFFFF"/>
          </a:solidFill>
          <a:ln w="19050">
            <a:solidFill>
              <a:srgbClr val="000099"/>
            </a:solidFill>
            <a:round/>
            <a:headEnd/>
            <a:tailEnd/>
          </a:ln>
        </p:spPr>
        <p:txBody>
          <a:bodyPr wrap="none" anchor="ctr"/>
          <a:lstStyle/>
          <a:p>
            <a:endParaRPr lang="en-US">
              <a:solidFill>
                <a:srgbClr val="000099"/>
              </a:solidFill>
              <a:latin typeface="Arial" pitchFamily="34" charset="0"/>
              <a:cs typeface="Arial" pitchFamily="34" charset="0"/>
            </a:endParaRPr>
          </a:p>
        </p:txBody>
      </p:sp>
      <p:sp>
        <p:nvSpPr>
          <p:cNvPr id="76814" name="Text Box 14"/>
          <p:cNvSpPr txBox="1">
            <a:spLocks noChangeArrowheads="1"/>
          </p:cNvSpPr>
          <p:nvPr/>
        </p:nvSpPr>
        <p:spPr bwMode="auto">
          <a:xfrm>
            <a:off x="1576388" y="2308225"/>
            <a:ext cx="38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99"/>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800">
                <a:solidFill>
                  <a:srgbClr val="000099"/>
                </a:solidFill>
                <a:latin typeface="Arial" pitchFamily="34" charset="0"/>
                <a:cs typeface="Arial" pitchFamily="34" charset="0"/>
              </a:rPr>
              <a:t>1</a:t>
            </a:r>
            <a:endParaRPr lang="en-US" sz="2400">
              <a:solidFill>
                <a:srgbClr val="000099"/>
              </a:solidFill>
              <a:latin typeface="Arial" pitchFamily="34" charset="0"/>
              <a:cs typeface="Arial" pitchFamily="34" charset="0"/>
            </a:endParaRPr>
          </a:p>
        </p:txBody>
      </p:sp>
      <p:grpSp>
        <p:nvGrpSpPr>
          <p:cNvPr id="76815" name="Group 15"/>
          <p:cNvGrpSpPr>
            <a:grpSpLocks/>
          </p:cNvGrpSpPr>
          <p:nvPr/>
        </p:nvGrpSpPr>
        <p:grpSpPr bwMode="auto">
          <a:xfrm>
            <a:off x="1524000" y="3810000"/>
            <a:ext cx="552450" cy="533400"/>
            <a:chOff x="489" y="1776"/>
            <a:chExt cx="348" cy="336"/>
          </a:xfrm>
        </p:grpSpPr>
        <p:sp>
          <p:nvSpPr>
            <p:cNvPr id="76829" name="Oval 16"/>
            <p:cNvSpPr>
              <a:spLocks noChangeArrowheads="1"/>
            </p:cNvSpPr>
            <p:nvPr/>
          </p:nvSpPr>
          <p:spPr bwMode="auto">
            <a:xfrm>
              <a:off x="489" y="1786"/>
              <a:ext cx="348" cy="326"/>
            </a:xfrm>
            <a:prstGeom prst="ellipse">
              <a:avLst/>
            </a:prstGeom>
            <a:solidFill>
              <a:srgbClr val="FFFFFF"/>
            </a:solidFill>
            <a:ln w="19050">
              <a:solidFill>
                <a:srgbClr val="000099"/>
              </a:solidFill>
              <a:round/>
              <a:headEnd/>
              <a:tailEnd/>
            </a:ln>
          </p:spPr>
          <p:txBody>
            <a:bodyPr wrap="none" anchor="ctr"/>
            <a:lstStyle/>
            <a:p>
              <a:endParaRPr lang="en-US">
                <a:solidFill>
                  <a:srgbClr val="000099"/>
                </a:solidFill>
                <a:latin typeface="Arial" pitchFamily="34" charset="0"/>
                <a:cs typeface="Arial" pitchFamily="34" charset="0"/>
              </a:endParaRPr>
            </a:p>
          </p:txBody>
        </p:sp>
        <p:sp>
          <p:nvSpPr>
            <p:cNvPr id="76830" name="Text Box 17"/>
            <p:cNvSpPr txBox="1">
              <a:spLocks noChangeArrowheads="1"/>
            </p:cNvSpPr>
            <p:nvPr/>
          </p:nvSpPr>
          <p:spPr bwMode="auto">
            <a:xfrm>
              <a:off x="546" y="1776"/>
              <a:ext cx="2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99"/>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800">
                  <a:solidFill>
                    <a:srgbClr val="000099"/>
                  </a:solidFill>
                  <a:latin typeface="Arial" pitchFamily="34" charset="0"/>
                  <a:cs typeface="Arial" pitchFamily="34" charset="0"/>
                </a:rPr>
                <a:t>2</a:t>
              </a:r>
              <a:endParaRPr lang="en-US" sz="2400">
                <a:solidFill>
                  <a:srgbClr val="000099"/>
                </a:solidFill>
                <a:latin typeface="Arial" pitchFamily="34" charset="0"/>
                <a:cs typeface="Arial" pitchFamily="34" charset="0"/>
              </a:endParaRPr>
            </a:p>
          </p:txBody>
        </p:sp>
      </p:grpSp>
      <p:sp>
        <p:nvSpPr>
          <p:cNvPr id="76816" name="Text Box 18"/>
          <p:cNvSpPr txBox="1">
            <a:spLocks noChangeArrowheads="1"/>
          </p:cNvSpPr>
          <p:nvPr/>
        </p:nvSpPr>
        <p:spPr bwMode="auto">
          <a:xfrm>
            <a:off x="1431925" y="5638800"/>
            <a:ext cx="5707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3200" i="1">
                <a:solidFill>
                  <a:srgbClr val="C00000"/>
                </a:solidFill>
                <a:latin typeface="Gill Sans MT" pitchFamily="34" charset="0"/>
              </a:rPr>
              <a:t>RSA: </a:t>
            </a:r>
            <a:r>
              <a:rPr lang="en-US" sz="2800">
                <a:latin typeface="Gill Sans MT" pitchFamily="34" charset="0"/>
              </a:rPr>
              <a:t>Rivest, Shamir, Adelson algorithm</a:t>
            </a:r>
            <a:endParaRPr lang="en-US" sz="2400">
              <a:latin typeface="Gill Sans MT" pitchFamily="34" charset="0"/>
            </a:endParaRPr>
          </a:p>
        </p:txBody>
      </p:sp>
      <p:sp>
        <p:nvSpPr>
          <p:cNvPr id="76817" name="Text Box 19"/>
          <p:cNvSpPr txBox="1">
            <a:spLocks noChangeArrowheads="1"/>
          </p:cNvSpPr>
          <p:nvPr/>
        </p:nvSpPr>
        <p:spPr bwMode="auto">
          <a:xfrm>
            <a:off x="3213100" y="2147888"/>
            <a:ext cx="365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latin typeface="Arial" pitchFamily="34" charset="0"/>
                <a:cs typeface="Arial" pitchFamily="34" charset="0"/>
              </a:rPr>
              <a:t>+</a:t>
            </a:r>
          </a:p>
        </p:txBody>
      </p:sp>
      <p:sp>
        <p:nvSpPr>
          <p:cNvPr id="76818" name="Text Box 20"/>
          <p:cNvSpPr txBox="1">
            <a:spLocks noChangeArrowheads="1"/>
          </p:cNvSpPr>
          <p:nvPr/>
        </p:nvSpPr>
        <p:spPr bwMode="auto">
          <a:xfrm>
            <a:off x="4838700" y="2187575"/>
            <a:ext cx="285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latin typeface="Arial" pitchFamily="34" charset="0"/>
                <a:cs typeface="Arial" pitchFamily="34" charset="0"/>
              </a:rPr>
              <a:t>-</a:t>
            </a:r>
          </a:p>
        </p:txBody>
      </p:sp>
      <p:grpSp>
        <p:nvGrpSpPr>
          <p:cNvPr id="76819" name="Group 21"/>
          <p:cNvGrpSpPr>
            <a:grpSpLocks/>
          </p:cNvGrpSpPr>
          <p:nvPr/>
        </p:nvGrpSpPr>
        <p:grpSpPr bwMode="auto">
          <a:xfrm>
            <a:off x="3238500" y="2720975"/>
            <a:ext cx="2830513" cy="947738"/>
            <a:chOff x="1340" y="1706"/>
            <a:chExt cx="1783" cy="597"/>
          </a:xfrm>
        </p:grpSpPr>
        <p:grpSp>
          <p:nvGrpSpPr>
            <p:cNvPr id="76823" name="Group 22"/>
            <p:cNvGrpSpPr>
              <a:grpSpLocks/>
            </p:cNvGrpSpPr>
            <p:nvPr/>
          </p:nvGrpSpPr>
          <p:grpSpPr bwMode="auto">
            <a:xfrm>
              <a:off x="1340" y="1841"/>
              <a:ext cx="1783" cy="462"/>
              <a:chOff x="1711" y="1463"/>
              <a:chExt cx="1783" cy="462"/>
            </a:xfrm>
          </p:grpSpPr>
          <p:sp>
            <p:nvSpPr>
              <p:cNvPr id="76826" name="Text Box 23"/>
              <p:cNvSpPr txBox="1">
                <a:spLocks noChangeArrowheads="1"/>
              </p:cNvSpPr>
              <p:nvPr/>
            </p:nvSpPr>
            <p:spPr bwMode="auto">
              <a:xfrm>
                <a:off x="1711" y="1463"/>
                <a:ext cx="178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800">
                    <a:solidFill>
                      <a:srgbClr val="C00000"/>
                    </a:solidFill>
                    <a:latin typeface="Arial" pitchFamily="34" charset="0"/>
                    <a:cs typeface="Arial" pitchFamily="34" charset="0"/>
                  </a:rPr>
                  <a:t>K  (K  (m))  =  m </a:t>
                </a:r>
              </a:p>
            </p:txBody>
          </p:sp>
          <p:sp>
            <p:nvSpPr>
              <p:cNvPr id="76827" name="Text Box 24"/>
              <p:cNvSpPr txBox="1">
                <a:spLocks noChangeArrowheads="1"/>
              </p:cNvSpPr>
              <p:nvPr/>
            </p:nvSpPr>
            <p:spPr bwMode="auto">
              <a:xfrm>
                <a:off x="2234" y="1634"/>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B</a:t>
                </a:r>
                <a:endParaRPr lang="en-US" sz="2800">
                  <a:solidFill>
                    <a:srgbClr val="C00000"/>
                  </a:solidFill>
                  <a:latin typeface="Arial" pitchFamily="34" charset="0"/>
                  <a:cs typeface="Arial" pitchFamily="34" charset="0"/>
                </a:endParaRPr>
              </a:p>
            </p:txBody>
          </p:sp>
          <p:sp>
            <p:nvSpPr>
              <p:cNvPr id="76828" name="Text Box 25"/>
              <p:cNvSpPr txBox="1">
                <a:spLocks noChangeArrowheads="1"/>
              </p:cNvSpPr>
              <p:nvPr/>
            </p:nvSpPr>
            <p:spPr bwMode="auto">
              <a:xfrm>
                <a:off x="1892" y="1620"/>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B</a:t>
                </a:r>
                <a:endParaRPr lang="en-US" sz="2800">
                  <a:solidFill>
                    <a:srgbClr val="C00000"/>
                  </a:solidFill>
                  <a:latin typeface="Arial" pitchFamily="34" charset="0"/>
                  <a:cs typeface="Arial" pitchFamily="34" charset="0"/>
                </a:endParaRPr>
              </a:p>
            </p:txBody>
          </p:sp>
        </p:grpSp>
        <p:sp>
          <p:nvSpPr>
            <p:cNvPr id="76824" name="Text Box 26"/>
            <p:cNvSpPr txBox="1">
              <a:spLocks noChangeArrowheads="1"/>
            </p:cNvSpPr>
            <p:nvPr/>
          </p:nvSpPr>
          <p:spPr bwMode="auto">
            <a:xfrm>
              <a:off x="1521" y="1706"/>
              <a:ext cx="1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a:t>
              </a:r>
            </a:p>
          </p:txBody>
        </p:sp>
        <p:sp>
          <p:nvSpPr>
            <p:cNvPr id="76825" name="Text Box 27"/>
            <p:cNvSpPr txBox="1">
              <a:spLocks noChangeArrowheads="1"/>
            </p:cNvSpPr>
            <p:nvPr/>
          </p:nvSpPr>
          <p:spPr bwMode="auto">
            <a:xfrm>
              <a:off x="1860" y="1722"/>
              <a:ext cx="2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a:t>
              </a:r>
            </a:p>
          </p:txBody>
        </p:sp>
      </p:grpSp>
      <p:sp>
        <p:nvSpPr>
          <p:cNvPr id="76820" name="Text Box 28"/>
          <p:cNvSpPr txBox="1">
            <a:spLocks noChangeArrowheads="1"/>
          </p:cNvSpPr>
          <p:nvPr/>
        </p:nvSpPr>
        <p:spPr bwMode="auto">
          <a:xfrm>
            <a:off x="5053013" y="3708400"/>
            <a:ext cx="365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latin typeface="Arial" pitchFamily="34" charset="0"/>
                <a:cs typeface="Arial" pitchFamily="34" charset="0"/>
              </a:rPr>
              <a:t>+</a:t>
            </a:r>
          </a:p>
        </p:txBody>
      </p:sp>
      <p:sp>
        <p:nvSpPr>
          <p:cNvPr id="76821" name="Text Box 29"/>
          <p:cNvSpPr txBox="1">
            <a:spLocks noChangeArrowheads="1"/>
          </p:cNvSpPr>
          <p:nvPr/>
        </p:nvSpPr>
        <p:spPr bwMode="auto">
          <a:xfrm>
            <a:off x="3408363" y="4557713"/>
            <a:ext cx="285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latin typeface="Arial" pitchFamily="34" charset="0"/>
                <a:cs typeface="Arial" pitchFamily="34" charset="0"/>
              </a:rPr>
              <a:t>-</a:t>
            </a:r>
          </a:p>
        </p:txBody>
      </p:sp>
      <p:pic>
        <p:nvPicPr>
          <p:cNvPr id="76822" name="Picture 15"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3" y="954088"/>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77827" name="Rectangle 2"/>
          <p:cNvSpPr>
            <a:spLocks noGrp="1" noChangeArrowheads="1"/>
          </p:cNvSpPr>
          <p:nvPr>
            <p:ph type="title"/>
          </p:nvPr>
        </p:nvSpPr>
        <p:spPr>
          <a:xfrm>
            <a:off x="403225" y="141288"/>
            <a:ext cx="7772400" cy="1143000"/>
          </a:xfrm>
        </p:spPr>
        <p:txBody>
          <a:bodyPr/>
          <a:lstStyle/>
          <a:p>
            <a:r>
              <a:rPr lang="en-US" smtClean="0">
                <a:ea typeface="ＭＳ Ｐゴシック" pitchFamily="34" charset="-128"/>
              </a:rPr>
              <a:t>Prerequisite: modular arithmetic</a:t>
            </a:r>
          </a:p>
        </p:txBody>
      </p:sp>
      <p:sp>
        <p:nvSpPr>
          <p:cNvPr id="77828" name="Rectangle 3"/>
          <p:cNvSpPr>
            <a:spLocks noGrp="1" noChangeArrowheads="1"/>
          </p:cNvSpPr>
          <p:nvPr>
            <p:ph type="body" idx="1"/>
          </p:nvPr>
        </p:nvSpPr>
        <p:spPr>
          <a:xfrm>
            <a:off x="533400" y="1600200"/>
            <a:ext cx="7924800" cy="4648200"/>
          </a:xfrm>
        </p:spPr>
        <p:txBody>
          <a:bodyPr/>
          <a:lstStyle/>
          <a:p>
            <a:pPr marL="533400" indent="-533400">
              <a:lnSpc>
                <a:spcPct val="90000"/>
              </a:lnSpc>
            </a:pPr>
            <a:r>
              <a:rPr lang="en-US" smtClean="0">
                <a:ea typeface="ＭＳ Ｐゴシック" pitchFamily="34" charset="-128"/>
              </a:rPr>
              <a:t>x mod n = remainder of x when divide by n</a:t>
            </a:r>
          </a:p>
          <a:p>
            <a:pPr marL="533400" indent="-533400">
              <a:lnSpc>
                <a:spcPct val="90000"/>
              </a:lnSpc>
            </a:pPr>
            <a:r>
              <a:rPr lang="en-US" smtClean="0">
                <a:ea typeface="ＭＳ Ｐゴシック" pitchFamily="34" charset="-128"/>
              </a:rPr>
              <a:t>facts:</a:t>
            </a:r>
          </a:p>
          <a:p>
            <a:pPr marL="914400" lvl="1" indent="-457200">
              <a:lnSpc>
                <a:spcPct val="90000"/>
              </a:lnSpc>
              <a:buFont typeface="Wingdings" pitchFamily="2" charset="2"/>
              <a:buNone/>
            </a:pPr>
            <a:r>
              <a:rPr lang="en-US" smtClean="0">
                <a:solidFill>
                  <a:srgbClr val="000099"/>
                </a:solidFill>
                <a:ea typeface="ＭＳ Ｐゴシック" pitchFamily="34" charset="-128"/>
              </a:rPr>
              <a:t>[(a mod n) + (b mod n)] mod n = (a+b) mod n</a:t>
            </a:r>
          </a:p>
          <a:p>
            <a:pPr marL="914400" lvl="1" indent="-457200">
              <a:lnSpc>
                <a:spcPct val="90000"/>
              </a:lnSpc>
              <a:buFont typeface="Wingdings" pitchFamily="2" charset="2"/>
              <a:buNone/>
            </a:pPr>
            <a:r>
              <a:rPr lang="en-US" smtClean="0">
                <a:solidFill>
                  <a:srgbClr val="000099"/>
                </a:solidFill>
                <a:ea typeface="ＭＳ Ｐゴシック" pitchFamily="34" charset="-128"/>
              </a:rPr>
              <a:t>[(a mod n) - (b mod n)] mod n = (a-b) mod n</a:t>
            </a:r>
          </a:p>
          <a:p>
            <a:pPr marL="914400" lvl="1" indent="-457200">
              <a:lnSpc>
                <a:spcPct val="90000"/>
              </a:lnSpc>
              <a:buFont typeface="Wingdings" pitchFamily="2" charset="2"/>
              <a:buNone/>
            </a:pPr>
            <a:r>
              <a:rPr lang="en-US" smtClean="0">
                <a:solidFill>
                  <a:srgbClr val="000099"/>
                </a:solidFill>
                <a:ea typeface="ＭＳ Ｐゴシック" pitchFamily="34" charset="-128"/>
              </a:rPr>
              <a:t>[(a mod n) * (b mod n)] mod n = (a*b) mod n</a:t>
            </a:r>
          </a:p>
          <a:p>
            <a:pPr marL="533400" indent="-533400">
              <a:lnSpc>
                <a:spcPct val="90000"/>
              </a:lnSpc>
            </a:pPr>
            <a:r>
              <a:rPr lang="en-US" smtClean="0">
                <a:ea typeface="ＭＳ Ｐゴシック" pitchFamily="34" charset="-128"/>
              </a:rPr>
              <a:t>thus</a:t>
            </a:r>
          </a:p>
          <a:p>
            <a:pPr marL="533400" indent="-533400">
              <a:lnSpc>
                <a:spcPct val="90000"/>
              </a:lnSpc>
              <a:buFont typeface="Wingdings" pitchFamily="2" charset="2"/>
              <a:buNone/>
            </a:pPr>
            <a:r>
              <a:rPr lang="en-US" smtClean="0">
                <a:ea typeface="ＭＳ Ｐゴシック" pitchFamily="34" charset="-128"/>
              </a:rPr>
              <a:t>      </a:t>
            </a:r>
            <a:r>
              <a:rPr lang="en-US" smtClean="0">
                <a:solidFill>
                  <a:srgbClr val="000099"/>
                </a:solidFill>
                <a:ea typeface="ＭＳ Ｐゴシック" pitchFamily="34" charset="-128"/>
              </a:rPr>
              <a:t>(a mod n)</a:t>
            </a:r>
            <a:r>
              <a:rPr lang="en-US" baseline="30000" smtClean="0">
                <a:solidFill>
                  <a:srgbClr val="000099"/>
                </a:solidFill>
                <a:ea typeface="ＭＳ Ｐゴシック" pitchFamily="34" charset="-128"/>
              </a:rPr>
              <a:t>d</a:t>
            </a:r>
            <a:r>
              <a:rPr lang="en-US" smtClean="0">
                <a:solidFill>
                  <a:srgbClr val="000099"/>
                </a:solidFill>
                <a:ea typeface="ＭＳ Ｐゴシック" pitchFamily="34" charset="-128"/>
              </a:rPr>
              <a:t> mod n = a</a:t>
            </a:r>
            <a:r>
              <a:rPr lang="en-US" baseline="30000" smtClean="0">
                <a:solidFill>
                  <a:srgbClr val="000099"/>
                </a:solidFill>
                <a:ea typeface="ＭＳ Ｐゴシック" pitchFamily="34" charset="-128"/>
              </a:rPr>
              <a:t>d</a:t>
            </a:r>
            <a:r>
              <a:rPr lang="en-US" smtClean="0">
                <a:solidFill>
                  <a:srgbClr val="000099"/>
                </a:solidFill>
                <a:ea typeface="ＭＳ Ｐゴシック" pitchFamily="34" charset="-128"/>
              </a:rPr>
              <a:t> mod n</a:t>
            </a:r>
          </a:p>
          <a:p>
            <a:pPr marL="533400" indent="-533400">
              <a:lnSpc>
                <a:spcPct val="90000"/>
              </a:lnSpc>
            </a:pPr>
            <a:r>
              <a:rPr lang="en-US" smtClean="0">
                <a:ea typeface="ＭＳ Ｐゴシック" pitchFamily="34" charset="-128"/>
              </a:rPr>
              <a:t>example: x=14, n=10, d=2:</a:t>
            </a:r>
            <a:br>
              <a:rPr lang="en-US" smtClean="0">
                <a:ea typeface="ＭＳ Ｐゴシック" pitchFamily="34" charset="-128"/>
              </a:rPr>
            </a:br>
            <a:r>
              <a:rPr lang="en-US" smtClean="0">
                <a:ea typeface="ＭＳ Ｐゴシック" pitchFamily="34" charset="-128"/>
              </a:rPr>
              <a:t>(x mod n)</a:t>
            </a:r>
            <a:r>
              <a:rPr lang="en-US" baseline="30000" smtClean="0">
                <a:ea typeface="ＭＳ Ｐゴシック" pitchFamily="34" charset="-128"/>
              </a:rPr>
              <a:t>d</a:t>
            </a:r>
            <a:r>
              <a:rPr lang="en-US" smtClean="0">
                <a:ea typeface="ＭＳ Ｐゴシック" pitchFamily="34" charset="-128"/>
              </a:rPr>
              <a:t> mod n = 4</a:t>
            </a:r>
            <a:r>
              <a:rPr lang="en-US" baseline="30000" smtClean="0">
                <a:ea typeface="ＭＳ Ｐゴシック" pitchFamily="34" charset="-128"/>
              </a:rPr>
              <a:t>2</a:t>
            </a:r>
            <a:r>
              <a:rPr lang="en-US" smtClean="0">
                <a:ea typeface="ＭＳ Ｐゴシック" pitchFamily="34" charset="-128"/>
              </a:rPr>
              <a:t> mod 10 = 6</a:t>
            </a:r>
            <a:br>
              <a:rPr lang="en-US" smtClean="0">
                <a:ea typeface="ＭＳ Ｐゴシック" pitchFamily="34" charset="-128"/>
              </a:rPr>
            </a:br>
            <a:r>
              <a:rPr lang="en-US" smtClean="0">
                <a:ea typeface="ＭＳ Ｐゴシック" pitchFamily="34" charset="-128"/>
              </a:rPr>
              <a:t>x</a:t>
            </a:r>
            <a:r>
              <a:rPr lang="en-US" baseline="30000" smtClean="0">
                <a:ea typeface="ＭＳ Ｐゴシック" pitchFamily="34" charset="-128"/>
              </a:rPr>
              <a:t>d</a:t>
            </a:r>
            <a:r>
              <a:rPr lang="en-US" smtClean="0">
                <a:ea typeface="ＭＳ Ｐゴシック" pitchFamily="34" charset="-128"/>
              </a:rPr>
              <a:t> = 14</a:t>
            </a:r>
            <a:r>
              <a:rPr lang="en-US" baseline="30000" smtClean="0">
                <a:ea typeface="ＭＳ Ｐゴシック" pitchFamily="34" charset="-128"/>
              </a:rPr>
              <a:t>2</a:t>
            </a:r>
            <a:r>
              <a:rPr lang="en-US" smtClean="0">
                <a:ea typeface="ＭＳ Ｐゴシック" pitchFamily="34" charset="-128"/>
              </a:rPr>
              <a:t> = 196   x</a:t>
            </a:r>
            <a:r>
              <a:rPr lang="en-US" baseline="30000" smtClean="0">
                <a:ea typeface="ＭＳ Ｐゴシック" pitchFamily="34" charset="-128"/>
              </a:rPr>
              <a:t>d</a:t>
            </a:r>
            <a:r>
              <a:rPr lang="en-US" smtClean="0">
                <a:ea typeface="ＭＳ Ｐゴシック" pitchFamily="34" charset="-128"/>
              </a:rPr>
              <a:t> mod 10  = 6 </a:t>
            </a:r>
          </a:p>
        </p:txBody>
      </p:sp>
      <p:pic>
        <p:nvPicPr>
          <p:cNvPr id="77829" name="Picture 15"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 y="931863"/>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78851" name="Rectangle 2"/>
          <p:cNvSpPr>
            <a:spLocks noGrp="1" noChangeArrowheads="1"/>
          </p:cNvSpPr>
          <p:nvPr>
            <p:ph type="title"/>
          </p:nvPr>
        </p:nvSpPr>
        <p:spPr/>
        <p:txBody>
          <a:bodyPr/>
          <a:lstStyle/>
          <a:p>
            <a:r>
              <a:rPr lang="en-US" smtClean="0">
                <a:ea typeface="ＭＳ Ｐゴシック" pitchFamily="34" charset="-128"/>
              </a:rPr>
              <a:t>RSA: getting ready</a:t>
            </a:r>
          </a:p>
        </p:txBody>
      </p:sp>
      <p:sp>
        <p:nvSpPr>
          <p:cNvPr id="78852" name="Rectangle 3"/>
          <p:cNvSpPr>
            <a:spLocks noGrp="1" noChangeArrowheads="1"/>
          </p:cNvSpPr>
          <p:nvPr>
            <p:ph type="body" idx="1"/>
          </p:nvPr>
        </p:nvSpPr>
        <p:spPr/>
        <p:txBody>
          <a:bodyPr/>
          <a:lstStyle/>
          <a:p>
            <a:r>
              <a:rPr lang="en-US" sz="2400" smtClean="0">
                <a:ea typeface="ＭＳ Ｐゴシック" pitchFamily="34" charset="-128"/>
              </a:rPr>
              <a:t>message: just a bit pattern</a:t>
            </a:r>
          </a:p>
          <a:p>
            <a:r>
              <a:rPr lang="en-US" sz="2400" smtClean="0">
                <a:ea typeface="ＭＳ Ｐゴシック" pitchFamily="34" charset="-128"/>
              </a:rPr>
              <a:t>bit pattern can be uniquely represented by an integer number </a:t>
            </a:r>
          </a:p>
          <a:p>
            <a:r>
              <a:rPr lang="en-US" sz="2400" smtClean="0">
                <a:ea typeface="ＭＳ Ｐゴシック" pitchFamily="34" charset="-128"/>
              </a:rPr>
              <a:t>thus, encrypting a message is equivalent to encrypting a number.</a:t>
            </a:r>
          </a:p>
          <a:p>
            <a:pPr>
              <a:buFont typeface="Wingdings" pitchFamily="2" charset="2"/>
              <a:buNone/>
            </a:pPr>
            <a:r>
              <a:rPr lang="en-US" i="1" smtClean="0">
                <a:solidFill>
                  <a:srgbClr val="C00000"/>
                </a:solidFill>
                <a:ea typeface="ＭＳ Ｐゴシック" pitchFamily="34" charset="-128"/>
              </a:rPr>
              <a:t>example:</a:t>
            </a:r>
          </a:p>
          <a:p>
            <a:r>
              <a:rPr lang="en-US" sz="2400" smtClean="0">
                <a:ea typeface="ＭＳ Ｐゴシック" pitchFamily="34" charset="-128"/>
              </a:rPr>
              <a:t>m= 10010001 . This message is uniquely represented by the decimal number 145. </a:t>
            </a:r>
          </a:p>
          <a:p>
            <a:r>
              <a:rPr lang="en-US" sz="2400" smtClean="0">
                <a:ea typeface="ＭＳ Ｐゴシック" pitchFamily="34" charset="-128"/>
              </a:rPr>
              <a:t>to encrypt m, we encrypt the corresponding number, which gives a new number (the ciphertext).</a:t>
            </a:r>
          </a:p>
        </p:txBody>
      </p:sp>
      <p:pic>
        <p:nvPicPr>
          <p:cNvPr id="78853" name="Picture 22"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13" y="1044575"/>
            <a:ext cx="45704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79875" name="Rectangle 2"/>
          <p:cNvSpPr>
            <a:spLocks noGrp="1" noChangeArrowheads="1"/>
          </p:cNvSpPr>
          <p:nvPr>
            <p:ph type="title"/>
          </p:nvPr>
        </p:nvSpPr>
        <p:spPr>
          <a:xfrm>
            <a:off x="414338" y="98425"/>
            <a:ext cx="7772400" cy="1143000"/>
          </a:xfrm>
        </p:spPr>
        <p:txBody>
          <a:bodyPr/>
          <a:lstStyle/>
          <a:p>
            <a:r>
              <a:rPr lang="en-US" sz="3600" smtClean="0">
                <a:ea typeface="ＭＳ Ｐゴシック" pitchFamily="34" charset="-128"/>
              </a:rPr>
              <a:t>RSA: Creating public/private key pair</a:t>
            </a:r>
          </a:p>
        </p:txBody>
      </p:sp>
      <p:sp>
        <p:nvSpPr>
          <p:cNvPr id="79876" name="Text Box 3"/>
          <p:cNvSpPr txBox="1">
            <a:spLocks noChangeArrowheads="1"/>
          </p:cNvSpPr>
          <p:nvPr/>
        </p:nvSpPr>
        <p:spPr bwMode="auto">
          <a:xfrm>
            <a:off x="625475" y="1400175"/>
            <a:ext cx="60801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sz="2800">
                <a:solidFill>
                  <a:srgbClr val="000099"/>
                </a:solidFill>
                <a:latin typeface="Gill Sans MT" pitchFamily="34" charset="0"/>
              </a:rPr>
              <a:t>1.</a:t>
            </a:r>
            <a:r>
              <a:rPr lang="en-US" sz="2800">
                <a:latin typeface="Gill Sans MT" pitchFamily="34" charset="0"/>
              </a:rPr>
              <a:t> choose two large prime numbers </a:t>
            </a:r>
            <a:r>
              <a:rPr lang="en-US" sz="2800" i="1">
                <a:latin typeface="Gill Sans MT" pitchFamily="34" charset="0"/>
              </a:rPr>
              <a:t>p, q.</a:t>
            </a:r>
            <a:r>
              <a:rPr lang="en-US" sz="2800">
                <a:latin typeface="Gill Sans MT" pitchFamily="34" charset="0"/>
              </a:rPr>
              <a:t> </a:t>
            </a:r>
          </a:p>
          <a:p>
            <a:r>
              <a:rPr lang="en-US" sz="2800">
                <a:latin typeface="Gill Sans MT" pitchFamily="34" charset="0"/>
              </a:rPr>
              <a:t>   (e.g., 1024 bits each)</a:t>
            </a:r>
          </a:p>
        </p:txBody>
      </p:sp>
      <p:sp>
        <p:nvSpPr>
          <p:cNvPr id="79877" name="Text Box 4"/>
          <p:cNvSpPr txBox="1">
            <a:spLocks noChangeArrowheads="1"/>
          </p:cNvSpPr>
          <p:nvPr/>
        </p:nvSpPr>
        <p:spPr bwMode="auto">
          <a:xfrm>
            <a:off x="611188" y="2386013"/>
            <a:ext cx="4945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sz="2800">
                <a:solidFill>
                  <a:srgbClr val="000099"/>
                </a:solidFill>
                <a:latin typeface="Gill Sans MT" pitchFamily="34" charset="0"/>
              </a:rPr>
              <a:t>2.</a:t>
            </a:r>
            <a:r>
              <a:rPr lang="en-US" sz="2800">
                <a:latin typeface="Gill Sans MT" pitchFamily="34" charset="0"/>
              </a:rPr>
              <a:t> compute </a:t>
            </a:r>
            <a:r>
              <a:rPr lang="en-US" sz="2800" i="1">
                <a:solidFill>
                  <a:srgbClr val="C00000"/>
                </a:solidFill>
                <a:latin typeface="Gill Sans MT" pitchFamily="34" charset="0"/>
              </a:rPr>
              <a:t>n </a:t>
            </a:r>
            <a:r>
              <a:rPr lang="en-US" sz="2800" i="1">
                <a:latin typeface="Gill Sans MT" pitchFamily="34" charset="0"/>
              </a:rPr>
              <a:t>= pq,  z = (p-1)(q-1</a:t>
            </a:r>
            <a:r>
              <a:rPr lang="en-US" sz="2800">
                <a:latin typeface="Gill Sans MT" pitchFamily="34" charset="0"/>
              </a:rPr>
              <a:t>)</a:t>
            </a:r>
          </a:p>
        </p:txBody>
      </p:sp>
      <p:sp>
        <p:nvSpPr>
          <p:cNvPr id="79878" name="Text Box 5"/>
          <p:cNvSpPr txBox="1">
            <a:spLocks noChangeArrowheads="1"/>
          </p:cNvSpPr>
          <p:nvPr/>
        </p:nvSpPr>
        <p:spPr bwMode="auto">
          <a:xfrm>
            <a:off x="609600" y="3055938"/>
            <a:ext cx="76930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sz="2800">
                <a:solidFill>
                  <a:srgbClr val="000099"/>
                </a:solidFill>
                <a:latin typeface="Gill Sans MT" pitchFamily="34" charset="0"/>
              </a:rPr>
              <a:t>3.</a:t>
            </a:r>
            <a:r>
              <a:rPr lang="en-US" sz="2800">
                <a:latin typeface="Gill Sans MT" pitchFamily="34" charset="0"/>
              </a:rPr>
              <a:t> choose </a:t>
            </a:r>
            <a:r>
              <a:rPr lang="en-US" sz="2800" i="1">
                <a:solidFill>
                  <a:srgbClr val="C00000"/>
                </a:solidFill>
                <a:latin typeface="Gill Sans MT" pitchFamily="34" charset="0"/>
              </a:rPr>
              <a:t>e</a:t>
            </a:r>
            <a:r>
              <a:rPr lang="en-US" sz="2800" i="1">
                <a:latin typeface="Gill Sans MT" pitchFamily="34" charset="0"/>
              </a:rPr>
              <a:t> (</a:t>
            </a:r>
            <a:r>
              <a:rPr lang="en-US" sz="2800">
                <a:latin typeface="Gill Sans MT" pitchFamily="34" charset="0"/>
              </a:rPr>
              <a:t>with</a:t>
            </a:r>
            <a:r>
              <a:rPr lang="en-US" sz="2800" i="1">
                <a:latin typeface="Gill Sans MT" pitchFamily="34" charset="0"/>
              </a:rPr>
              <a:t> e&lt;n)</a:t>
            </a:r>
            <a:r>
              <a:rPr lang="en-US" sz="2800">
                <a:latin typeface="Gill Sans MT" pitchFamily="34" charset="0"/>
              </a:rPr>
              <a:t> that has no common factors</a:t>
            </a:r>
          </a:p>
          <a:p>
            <a:r>
              <a:rPr lang="en-US" sz="2800">
                <a:latin typeface="Gill Sans MT" pitchFamily="34" charset="0"/>
              </a:rPr>
              <a:t>    with z (</a:t>
            </a:r>
            <a:r>
              <a:rPr lang="en-US" sz="2800" i="1">
                <a:latin typeface="Gill Sans MT" pitchFamily="34" charset="0"/>
              </a:rPr>
              <a:t>e, z</a:t>
            </a:r>
            <a:r>
              <a:rPr lang="en-US" sz="2800">
                <a:latin typeface="Gill Sans MT" pitchFamily="34" charset="0"/>
              </a:rPr>
              <a:t> are </a:t>
            </a:r>
            <a:r>
              <a:rPr lang="ja-JP" altLang="en-US" sz="2800">
                <a:latin typeface="Gill Sans MT" pitchFamily="34" charset="0"/>
              </a:rPr>
              <a:t>“</a:t>
            </a:r>
            <a:r>
              <a:rPr lang="en-US" altLang="ja-JP" sz="2800">
                <a:latin typeface="Gill Sans MT" pitchFamily="34" charset="0"/>
              </a:rPr>
              <a:t>relatively prime</a:t>
            </a:r>
            <a:r>
              <a:rPr lang="ja-JP" altLang="en-US" sz="2800">
                <a:latin typeface="Gill Sans MT" pitchFamily="34" charset="0"/>
              </a:rPr>
              <a:t>”</a:t>
            </a:r>
            <a:r>
              <a:rPr lang="en-US" altLang="ja-JP" sz="2800">
                <a:latin typeface="Gill Sans MT" pitchFamily="34" charset="0"/>
              </a:rPr>
              <a:t>).</a:t>
            </a:r>
            <a:endParaRPr lang="en-US" sz="2800">
              <a:latin typeface="Gill Sans MT" pitchFamily="34" charset="0"/>
            </a:endParaRPr>
          </a:p>
        </p:txBody>
      </p:sp>
      <p:sp>
        <p:nvSpPr>
          <p:cNvPr id="79879" name="Text Box 6"/>
          <p:cNvSpPr txBox="1">
            <a:spLocks noChangeArrowheads="1"/>
          </p:cNvSpPr>
          <p:nvPr/>
        </p:nvSpPr>
        <p:spPr bwMode="auto">
          <a:xfrm>
            <a:off x="625475" y="4044950"/>
            <a:ext cx="75914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sz="2800">
                <a:solidFill>
                  <a:srgbClr val="000099"/>
                </a:solidFill>
                <a:latin typeface="Gill Sans MT" pitchFamily="34" charset="0"/>
              </a:rPr>
              <a:t>4.</a:t>
            </a:r>
            <a:r>
              <a:rPr lang="en-US" sz="2800">
                <a:latin typeface="Gill Sans MT" pitchFamily="34" charset="0"/>
              </a:rPr>
              <a:t> choose </a:t>
            </a:r>
            <a:r>
              <a:rPr lang="en-US" sz="2800" i="1">
                <a:solidFill>
                  <a:srgbClr val="C00000"/>
                </a:solidFill>
                <a:latin typeface="Gill Sans MT" pitchFamily="34" charset="0"/>
              </a:rPr>
              <a:t>d</a:t>
            </a:r>
            <a:r>
              <a:rPr lang="en-US" sz="2800">
                <a:latin typeface="Gill Sans MT" pitchFamily="34" charset="0"/>
              </a:rPr>
              <a:t> such that </a:t>
            </a:r>
            <a:r>
              <a:rPr lang="en-US" sz="2800" i="1">
                <a:latin typeface="Gill Sans MT" pitchFamily="34" charset="0"/>
              </a:rPr>
              <a:t>ed-1</a:t>
            </a:r>
            <a:r>
              <a:rPr lang="en-US" sz="2800">
                <a:latin typeface="Gill Sans MT" pitchFamily="34" charset="0"/>
              </a:rPr>
              <a:t> is  exactly divisible by </a:t>
            </a:r>
            <a:r>
              <a:rPr lang="en-US" sz="2800" i="1">
                <a:latin typeface="Gill Sans MT" pitchFamily="34" charset="0"/>
              </a:rPr>
              <a:t>z</a:t>
            </a:r>
            <a:r>
              <a:rPr lang="en-US" sz="2800">
                <a:latin typeface="Gill Sans MT" pitchFamily="34" charset="0"/>
              </a:rPr>
              <a:t>.</a:t>
            </a:r>
          </a:p>
          <a:p>
            <a:r>
              <a:rPr lang="en-US" sz="2800">
                <a:latin typeface="Gill Sans MT" pitchFamily="34" charset="0"/>
              </a:rPr>
              <a:t>    (in other words: </a:t>
            </a:r>
            <a:r>
              <a:rPr lang="en-US" sz="2800" i="1">
                <a:latin typeface="Gill Sans MT" pitchFamily="34" charset="0"/>
              </a:rPr>
              <a:t>ed</a:t>
            </a:r>
            <a:r>
              <a:rPr lang="en-US" sz="2800">
                <a:latin typeface="Gill Sans MT" pitchFamily="34" charset="0"/>
              </a:rPr>
              <a:t> mod </a:t>
            </a:r>
            <a:r>
              <a:rPr lang="en-US" sz="2800" i="1">
                <a:latin typeface="Gill Sans MT" pitchFamily="34" charset="0"/>
              </a:rPr>
              <a:t>z  = 1 </a:t>
            </a:r>
            <a:r>
              <a:rPr lang="en-US" sz="2800">
                <a:latin typeface="Gill Sans MT" pitchFamily="34" charset="0"/>
              </a:rPr>
              <a:t>).</a:t>
            </a:r>
          </a:p>
        </p:txBody>
      </p:sp>
      <p:sp>
        <p:nvSpPr>
          <p:cNvPr id="79880" name="Text Box 7"/>
          <p:cNvSpPr txBox="1">
            <a:spLocks noChangeArrowheads="1"/>
          </p:cNvSpPr>
          <p:nvPr/>
        </p:nvSpPr>
        <p:spPr bwMode="auto">
          <a:xfrm>
            <a:off x="636588" y="5156200"/>
            <a:ext cx="5740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sz="2800">
                <a:solidFill>
                  <a:srgbClr val="000099"/>
                </a:solidFill>
                <a:latin typeface="Gill Sans MT" pitchFamily="34" charset="0"/>
              </a:rPr>
              <a:t>5.</a:t>
            </a:r>
            <a:r>
              <a:rPr lang="en-US" sz="2800">
                <a:latin typeface="Gill Sans MT" pitchFamily="34" charset="0"/>
              </a:rPr>
              <a:t> </a:t>
            </a:r>
            <a:r>
              <a:rPr lang="en-US" sz="2800" i="1">
                <a:latin typeface="Gill Sans MT" pitchFamily="34" charset="0"/>
              </a:rPr>
              <a:t>public</a:t>
            </a:r>
            <a:r>
              <a:rPr lang="en-US" sz="2800">
                <a:latin typeface="Gill Sans MT" pitchFamily="34" charset="0"/>
              </a:rPr>
              <a:t> key is </a:t>
            </a:r>
            <a:r>
              <a:rPr lang="en-US" sz="2800" i="1">
                <a:latin typeface="Gill Sans MT" pitchFamily="34" charset="0"/>
              </a:rPr>
              <a:t>(</a:t>
            </a:r>
            <a:r>
              <a:rPr lang="en-US" sz="2800" i="1">
                <a:solidFill>
                  <a:srgbClr val="C00000"/>
                </a:solidFill>
                <a:latin typeface="Gill Sans MT" pitchFamily="34" charset="0"/>
              </a:rPr>
              <a:t>n,e</a:t>
            </a:r>
            <a:r>
              <a:rPr lang="en-US" sz="2800" i="1">
                <a:latin typeface="Gill Sans MT" pitchFamily="34" charset="0"/>
              </a:rPr>
              <a:t>).</a:t>
            </a:r>
            <a:r>
              <a:rPr lang="en-US" sz="2800">
                <a:latin typeface="Gill Sans MT" pitchFamily="34" charset="0"/>
              </a:rPr>
              <a:t>  </a:t>
            </a:r>
            <a:r>
              <a:rPr lang="en-US" sz="2800" i="1">
                <a:latin typeface="Gill Sans MT" pitchFamily="34" charset="0"/>
              </a:rPr>
              <a:t>private</a:t>
            </a:r>
            <a:r>
              <a:rPr lang="en-US" sz="2800">
                <a:latin typeface="Gill Sans MT" pitchFamily="34" charset="0"/>
              </a:rPr>
              <a:t> key is </a:t>
            </a:r>
            <a:r>
              <a:rPr lang="en-US" sz="2800" i="1">
                <a:latin typeface="Gill Sans MT" pitchFamily="34" charset="0"/>
              </a:rPr>
              <a:t>(</a:t>
            </a:r>
            <a:r>
              <a:rPr lang="en-US" sz="2800" i="1">
                <a:solidFill>
                  <a:srgbClr val="C00000"/>
                </a:solidFill>
                <a:latin typeface="Gill Sans MT" pitchFamily="34" charset="0"/>
              </a:rPr>
              <a:t>n,d</a:t>
            </a:r>
            <a:r>
              <a:rPr lang="en-US" sz="2800" i="1">
                <a:latin typeface="Gill Sans MT" pitchFamily="34" charset="0"/>
              </a:rPr>
              <a:t>).</a:t>
            </a:r>
          </a:p>
        </p:txBody>
      </p:sp>
      <p:grpSp>
        <p:nvGrpSpPr>
          <p:cNvPr id="79881" name="Group 8"/>
          <p:cNvGrpSpPr>
            <a:grpSpLocks/>
          </p:cNvGrpSpPr>
          <p:nvPr/>
        </p:nvGrpSpPr>
        <p:grpSpPr bwMode="auto">
          <a:xfrm>
            <a:off x="2938463" y="5684838"/>
            <a:ext cx="612775" cy="708025"/>
            <a:chOff x="1748" y="3628"/>
            <a:chExt cx="386" cy="446"/>
          </a:xfrm>
        </p:grpSpPr>
        <p:sp>
          <p:nvSpPr>
            <p:cNvPr id="79889" name="Text Box 9"/>
            <p:cNvSpPr txBox="1">
              <a:spLocks noChangeArrowheads="1"/>
            </p:cNvSpPr>
            <p:nvPr/>
          </p:nvSpPr>
          <p:spPr bwMode="auto">
            <a:xfrm>
              <a:off x="1748" y="3700"/>
              <a:ext cx="2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K</a:t>
              </a:r>
              <a:r>
                <a:rPr lang="en-US">
                  <a:solidFill>
                    <a:srgbClr val="C00000"/>
                  </a:solidFill>
                  <a:latin typeface="Arial" pitchFamily="34" charset="0"/>
                  <a:cs typeface="Arial" pitchFamily="34" charset="0"/>
                </a:rPr>
                <a:t> </a:t>
              </a:r>
            </a:p>
          </p:txBody>
        </p:sp>
        <p:sp>
          <p:nvSpPr>
            <p:cNvPr id="79890" name="Text Box 10"/>
            <p:cNvSpPr txBox="1">
              <a:spLocks noChangeArrowheads="1"/>
            </p:cNvSpPr>
            <p:nvPr/>
          </p:nvSpPr>
          <p:spPr bwMode="auto">
            <a:xfrm>
              <a:off x="1910" y="3822"/>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C00000"/>
                  </a:solidFill>
                  <a:latin typeface="Arial" pitchFamily="34" charset="0"/>
                  <a:cs typeface="Arial" pitchFamily="34" charset="0"/>
                </a:rPr>
                <a:t>B</a:t>
              </a:r>
            </a:p>
          </p:txBody>
        </p:sp>
        <p:sp>
          <p:nvSpPr>
            <p:cNvPr id="79891" name="Text Box 11"/>
            <p:cNvSpPr txBox="1">
              <a:spLocks noChangeArrowheads="1"/>
            </p:cNvSpPr>
            <p:nvPr/>
          </p:nvSpPr>
          <p:spPr bwMode="auto">
            <a:xfrm>
              <a:off x="1909" y="3628"/>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C00000"/>
                  </a:solidFill>
                  <a:latin typeface="Arial" pitchFamily="34" charset="0"/>
                  <a:cs typeface="Arial" pitchFamily="34" charset="0"/>
                </a:rPr>
                <a:t>+</a:t>
              </a:r>
            </a:p>
          </p:txBody>
        </p:sp>
      </p:grpSp>
      <p:grpSp>
        <p:nvGrpSpPr>
          <p:cNvPr id="79882" name="Group 12"/>
          <p:cNvGrpSpPr>
            <a:grpSpLocks/>
          </p:cNvGrpSpPr>
          <p:nvPr/>
        </p:nvGrpSpPr>
        <p:grpSpPr bwMode="auto">
          <a:xfrm>
            <a:off x="5705475" y="5676900"/>
            <a:ext cx="612775" cy="708025"/>
            <a:chOff x="1748" y="3628"/>
            <a:chExt cx="386" cy="446"/>
          </a:xfrm>
        </p:grpSpPr>
        <p:sp>
          <p:nvSpPr>
            <p:cNvPr id="79886" name="Text Box 13"/>
            <p:cNvSpPr txBox="1">
              <a:spLocks noChangeArrowheads="1"/>
            </p:cNvSpPr>
            <p:nvPr/>
          </p:nvSpPr>
          <p:spPr bwMode="auto">
            <a:xfrm>
              <a:off x="1748" y="3700"/>
              <a:ext cx="2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K</a:t>
              </a:r>
              <a:r>
                <a:rPr lang="en-US">
                  <a:solidFill>
                    <a:srgbClr val="C00000"/>
                  </a:solidFill>
                  <a:latin typeface="Arial" pitchFamily="34" charset="0"/>
                  <a:cs typeface="Arial" pitchFamily="34" charset="0"/>
                </a:rPr>
                <a:t> </a:t>
              </a:r>
            </a:p>
          </p:txBody>
        </p:sp>
        <p:sp>
          <p:nvSpPr>
            <p:cNvPr id="79887" name="Text Box 14"/>
            <p:cNvSpPr txBox="1">
              <a:spLocks noChangeArrowheads="1"/>
            </p:cNvSpPr>
            <p:nvPr/>
          </p:nvSpPr>
          <p:spPr bwMode="auto">
            <a:xfrm>
              <a:off x="1910" y="3822"/>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C00000"/>
                  </a:solidFill>
                  <a:latin typeface="Arial" pitchFamily="34" charset="0"/>
                  <a:cs typeface="Arial" pitchFamily="34" charset="0"/>
                </a:rPr>
                <a:t>B</a:t>
              </a:r>
            </a:p>
          </p:txBody>
        </p:sp>
        <p:sp>
          <p:nvSpPr>
            <p:cNvPr id="79888" name="Text Box 15"/>
            <p:cNvSpPr txBox="1">
              <a:spLocks noChangeArrowheads="1"/>
            </p:cNvSpPr>
            <p:nvPr/>
          </p:nvSpPr>
          <p:spPr bwMode="auto">
            <a:xfrm>
              <a:off x="1924" y="3628"/>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C00000"/>
                  </a:solidFill>
                  <a:latin typeface="Arial" pitchFamily="34" charset="0"/>
                  <a:cs typeface="Arial" pitchFamily="34" charset="0"/>
                </a:rPr>
                <a:t>-</a:t>
              </a:r>
            </a:p>
          </p:txBody>
        </p:sp>
      </p:grpSp>
      <p:sp>
        <p:nvSpPr>
          <p:cNvPr id="79883" name="AutoShape 16"/>
          <p:cNvSpPr>
            <a:spLocks/>
          </p:cNvSpPr>
          <p:nvPr/>
        </p:nvSpPr>
        <p:spPr bwMode="auto">
          <a:xfrm rot="5400000">
            <a:off x="3064669" y="5347494"/>
            <a:ext cx="165100" cy="760412"/>
          </a:xfrm>
          <a:prstGeom prst="rightBrace">
            <a:avLst>
              <a:gd name="adj1" fmla="val 38381"/>
              <a:gd name="adj2" fmla="val 50000"/>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9884" name="AutoShape 17"/>
          <p:cNvSpPr>
            <a:spLocks/>
          </p:cNvSpPr>
          <p:nvPr/>
        </p:nvSpPr>
        <p:spPr bwMode="auto">
          <a:xfrm rot="5400000">
            <a:off x="5844382" y="5317331"/>
            <a:ext cx="165100" cy="760413"/>
          </a:xfrm>
          <a:prstGeom prst="rightBrace">
            <a:avLst>
              <a:gd name="adj1" fmla="val 38381"/>
              <a:gd name="adj2" fmla="val 50000"/>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79885" name="Picture 16"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9475"/>
            <a:ext cx="73136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80899" name="Rectangle 2"/>
          <p:cNvSpPr>
            <a:spLocks noGrp="1" noChangeArrowheads="1"/>
          </p:cNvSpPr>
          <p:nvPr>
            <p:ph type="title"/>
          </p:nvPr>
        </p:nvSpPr>
        <p:spPr/>
        <p:txBody>
          <a:bodyPr/>
          <a:lstStyle/>
          <a:p>
            <a:r>
              <a:rPr lang="en-US" smtClean="0">
                <a:ea typeface="ＭＳ Ｐゴシック" pitchFamily="34" charset="-128"/>
              </a:rPr>
              <a:t>RSA: encryption, decryption</a:t>
            </a:r>
          </a:p>
        </p:txBody>
      </p:sp>
      <p:sp>
        <p:nvSpPr>
          <p:cNvPr id="80900" name="Text Box 3"/>
          <p:cNvSpPr txBox="1">
            <a:spLocks noChangeArrowheads="1"/>
          </p:cNvSpPr>
          <p:nvPr/>
        </p:nvSpPr>
        <p:spPr bwMode="auto">
          <a:xfrm>
            <a:off x="612775" y="1500188"/>
            <a:ext cx="6324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sz="2800">
                <a:solidFill>
                  <a:srgbClr val="000099"/>
                </a:solidFill>
                <a:latin typeface="Gill Sans MT" pitchFamily="34" charset="0"/>
              </a:rPr>
              <a:t>0.</a:t>
            </a:r>
            <a:r>
              <a:rPr lang="en-US" sz="2800">
                <a:latin typeface="Gill Sans MT" pitchFamily="34" charset="0"/>
              </a:rPr>
              <a:t>  given (</a:t>
            </a:r>
            <a:r>
              <a:rPr lang="en-US" sz="2800" i="1">
                <a:solidFill>
                  <a:srgbClr val="C00000"/>
                </a:solidFill>
                <a:latin typeface="Gill Sans MT" pitchFamily="34" charset="0"/>
              </a:rPr>
              <a:t>n,e</a:t>
            </a:r>
            <a:r>
              <a:rPr lang="en-US" sz="2800">
                <a:latin typeface="Gill Sans MT" pitchFamily="34" charset="0"/>
              </a:rPr>
              <a:t>) and (</a:t>
            </a:r>
            <a:r>
              <a:rPr lang="en-US" sz="2800" i="1">
                <a:solidFill>
                  <a:srgbClr val="C00000"/>
                </a:solidFill>
                <a:latin typeface="Gill Sans MT" pitchFamily="34" charset="0"/>
              </a:rPr>
              <a:t>n,d</a:t>
            </a:r>
            <a:r>
              <a:rPr lang="en-US" sz="2800">
                <a:latin typeface="Gill Sans MT" pitchFamily="34" charset="0"/>
              </a:rPr>
              <a:t>) as computed above</a:t>
            </a:r>
          </a:p>
        </p:txBody>
      </p:sp>
      <p:grpSp>
        <p:nvGrpSpPr>
          <p:cNvPr id="80901" name="Group 4"/>
          <p:cNvGrpSpPr>
            <a:grpSpLocks/>
          </p:cNvGrpSpPr>
          <p:nvPr/>
        </p:nvGrpSpPr>
        <p:grpSpPr bwMode="auto">
          <a:xfrm>
            <a:off x="669925" y="2179638"/>
            <a:ext cx="6024563" cy="1031875"/>
            <a:chOff x="407" y="1521"/>
            <a:chExt cx="3795" cy="650"/>
          </a:xfrm>
        </p:grpSpPr>
        <p:sp>
          <p:nvSpPr>
            <p:cNvPr id="80916" name="Text Box 5"/>
            <p:cNvSpPr txBox="1">
              <a:spLocks noChangeArrowheads="1"/>
            </p:cNvSpPr>
            <p:nvPr/>
          </p:nvSpPr>
          <p:spPr bwMode="auto">
            <a:xfrm>
              <a:off x="407" y="1521"/>
              <a:ext cx="366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sz="2800">
                  <a:solidFill>
                    <a:srgbClr val="000099"/>
                  </a:solidFill>
                  <a:latin typeface="Gill Sans MT" pitchFamily="34" charset="0"/>
                </a:rPr>
                <a:t>1.</a:t>
              </a:r>
              <a:r>
                <a:rPr lang="en-US" sz="2800">
                  <a:latin typeface="Gill Sans MT" pitchFamily="34" charset="0"/>
                </a:rPr>
                <a:t> to encrypt message </a:t>
              </a:r>
              <a:r>
                <a:rPr lang="en-US" sz="2800" i="1">
                  <a:latin typeface="Gill Sans MT" pitchFamily="34" charset="0"/>
                </a:rPr>
                <a:t>m (&lt;n)</a:t>
              </a:r>
              <a:r>
                <a:rPr lang="en-US" sz="2800">
                  <a:latin typeface="Gill Sans MT" pitchFamily="34" charset="0"/>
                </a:rPr>
                <a:t>, compute</a:t>
              </a:r>
            </a:p>
          </p:txBody>
        </p:sp>
        <p:grpSp>
          <p:nvGrpSpPr>
            <p:cNvPr id="80917" name="Group 6"/>
            <p:cNvGrpSpPr>
              <a:grpSpLocks/>
            </p:cNvGrpSpPr>
            <p:nvPr/>
          </p:nvGrpSpPr>
          <p:grpSpPr bwMode="auto">
            <a:xfrm>
              <a:off x="563" y="1768"/>
              <a:ext cx="1451" cy="403"/>
              <a:chOff x="1688" y="1812"/>
              <a:chExt cx="1451" cy="403"/>
            </a:xfrm>
          </p:grpSpPr>
          <p:sp>
            <p:nvSpPr>
              <p:cNvPr id="80921" name="Text Box 7"/>
              <p:cNvSpPr txBox="1">
                <a:spLocks noChangeArrowheads="1"/>
              </p:cNvSpPr>
              <p:nvPr/>
            </p:nvSpPr>
            <p:spPr bwMode="auto">
              <a:xfrm>
                <a:off x="1688" y="1885"/>
                <a:ext cx="145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800" i="1">
                    <a:solidFill>
                      <a:srgbClr val="C00000"/>
                    </a:solidFill>
                    <a:latin typeface="Gill Sans MT" pitchFamily="34" charset="0"/>
                  </a:rPr>
                  <a:t>c = m   </a:t>
                </a:r>
                <a:r>
                  <a:rPr lang="en-US" sz="2800">
                    <a:solidFill>
                      <a:srgbClr val="C00000"/>
                    </a:solidFill>
                    <a:latin typeface="Gill Sans MT" pitchFamily="34" charset="0"/>
                  </a:rPr>
                  <a:t>mod</a:t>
                </a:r>
                <a:r>
                  <a:rPr lang="en-US" sz="2800" i="1">
                    <a:solidFill>
                      <a:srgbClr val="C00000"/>
                    </a:solidFill>
                    <a:latin typeface="Gill Sans MT" pitchFamily="34" charset="0"/>
                  </a:rPr>
                  <a:t>  n</a:t>
                </a:r>
              </a:p>
            </p:txBody>
          </p:sp>
          <p:sp>
            <p:nvSpPr>
              <p:cNvPr id="80922" name="Text Box 8"/>
              <p:cNvSpPr txBox="1">
                <a:spLocks noChangeArrowheads="1"/>
              </p:cNvSpPr>
              <p:nvPr/>
            </p:nvSpPr>
            <p:spPr bwMode="auto">
              <a:xfrm>
                <a:off x="2227" y="1812"/>
                <a:ext cx="21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800" i="1">
                    <a:solidFill>
                      <a:srgbClr val="C00000"/>
                    </a:solidFill>
                    <a:latin typeface="Gill Sans MT" pitchFamily="34" charset="0"/>
                  </a:rPr>
                  <a:t>e</a:t>
                </a:r>
              </a:p>
            </p:txBody>
          </p:sp>
        </p:grpSp>
        <p:grpSp>
          <p:nvGrpSpPr>
            <p:cNvPr id="80918" name="Group 9"/>
            <p:cNvGrpSpPr>
              <a:grpSpLocks/>
            </p:cNvGrpSpPr>
            <p:nvPr/>
          </p:nvGrpSpPr>
          <p:grpSpPr bwMode="auto">
            <a:xfrm>
              <a:off x="1966" y="1724"/>
              <a:ext cx="2236" cy="439"/>
              <a:chOff x="777" y="2538"/>
              <a:chExt cx="2236" cy="439"/>
            </a:xfrm>
          </p:grpSpPr>
          <p:sp>
            <p:nvSpPr>
              <p:cNvPr id="80919" name="Text Box 10"/>
              <p:cNvSpPr txBox="1">
                <a:spLocks noChangeArrowheads="1"/>
              </p:cNvSpPr>
              <p:nvPr/>
            </p:nvSpPr>
            <p:spPr bwMode="auto">
              <a:xfrm>
                <a:off x="777" y="2647"/>
                <a:ext cx="1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endParaRPr lang="en-US" sz="2800">
                  <a:latin typeface="Gill Sans MT" pitchFamily="34" charset="0"/>
                </a:endParaRPr>
              </a:p>
            </p:txBody>
          </p:sp>
          <p:sp>
            <p:nvSpPr>
              <p:cNvPr id="80920" name="Text Box 11"/>
              <p:cNvSpPr txBox="1">
                <a:spLocks noChangeArrowheads="1"/>
              </p:cNvSpPr>
              <p:nvPr/>
            </p:nvSpPr>
            <p:spPr bwMode="auto">
              <a:xfrm>
                <a:off x="2897" y="2538"/>
                <a:ext cx="1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endParaRPr lang="en-US" sz="2800" i="1">
                  <a:solidFill>
                    <a:srgbClr val="FF0000"/>
                  </a:solidFill>
                  <a:latin typeface="Gill Sans MT" pitchFamily="34" charset="0"/>
                </a:endParaRPr>
              </a:p>
            </p:txBody>
          </p:sp>
        </p:grpSp>
      </p:grpSp>
      <p:sp>
        <p:nvSpPr>
          <p:cNvPr id="80902" name="Text Box 12"/>
          <p:cNvSpPr txBox="1">
            <a:spLocks noChangeArrowheads="1"/>
          </p:cNvSpPr>
          <p:nvPr/>
        </p:nvSpPr>
        <p:spPr bwMode="auto">
          <a:xfrm>
            <a:off x="669925" y="3449638"/>
            <a:ext cx="6711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sz="2800">
                <a:solidFill>
                  <a:srgbClr val="000099"/>
                </a:solidFill>
                <a:latin typeface="Gill Sans MT" pitchFamily="34" charset="0"/>
              </a:rPr>
              <a:t>2.</a:t>
            </a:r>
            <a:r>
              <a:rPr lang="en-US" sz="2800">
                <a:latin typeface="Gill Sans MT" pitchFamily="34" charset="0"/>
              </a:rPr>
              <a:t> to decrypt received bit pattern, </a:t>
            </a:r>
            <a:r>
              <a:rPr lang="en-US" sz="2800" i="1">
                <a:latin typeface="Gill Sans MT" pitchFamily="34" charset="0"/>
              </a:rPr>
              <a:t>c</a:t>
            </a:r>
            <a:r>
              <a:rPr lang="en-US" sz="2800">
                <a:latin typeface="Gill Sans MT" pitchFamily="34" charset="0"/>
              </a:rPr>
              <a:t>, compute</a:t>
            </a:r>
          </a:p>
        </p:txBody>
      </p:sp>
      <p:grpSp>
        <p:nvGrpSpPr>
          <p:cNvPr id="80903" name="Group 13"/>
          <p:cNvGrpSpPr>
            <a:grpSpLocks/>
          </p:cNvGrpSpPr>
          <p:nvPr/>
        </p:nvGrpSpPr>
        <p:grpSpPr bwMode="auto">
          <a:xfrm>
            <a:off x="917575" y="3841750"/>
            <a:ext cx="2303463" cy="639763"/>
            <a:chOff x="1688" y="1812"/>
            <a:chExt cx="1451" cy="403"/>
          </a:xfrm>
        </p:grpSpPr>
        <p:sp>
          <p:nvSpPr>
            <p:cNvPr id="80914" name="Text Box 14"/>
            <p:cNvSpPr txBox="1">
              <a:spLocks noChangeArrowheads="1"/>
            </p:cNvSpPr>
            <p:nvPr/>
          </p:nvSpPr>
          <p:spPr bwMode="auto">
            <a:xfrm>
              <a:off x="1688" y="1885"/>
              <a:ext cx="145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800" i="1">
                  <a:solidFill>
                    <a:srgbClr val="C00000"/>
                  </a:solidFill>
                  <a:latin typeface="Gill Sans MT" pitchFamily="34" charset="0"/>
                </a:rPr>
                <a:t>m = c   </a:t>
              </a:r>
              <a:r>
                <a:rPr lang="en-US" sz="2800">
                  <a:solidFill>
                    <a:srgbClr val="C00000"/>
                  </a:solidFill>
                  <a:latin typeface="Gill Sans MT" pitchFamily="34" charset="0"/>
                </a:rPr>
                <a:t>mod</a:t>
              </a:r>
              <a:r>
                <a:rPr lang="en-US" sz="2800" i="1">
                  <a:solidFill>
                    <a:srgbClr val="C00000"/>
                  </a:solidFill>
                  <a:latin typeface="Gill Sans MT" pitchFamily="34" charset="0"/>
                </a:rPr>
                <a:t>  n</a:t>
              </a:r>
            </a:p>
          </p:txBody>
        </p:sp>
        <p:sp>
          <p:nvSpPr>
            <p:cNvPr id="80915" name="Text Box 15"/>
            <p:cNvSpPr txBox="1">
              <a:spLocks noChangeArrowheads="1"/>
            </p:cNvSpPr>
            <p:nvPr/>
          </p:nvSpPr>
          <p:spPr bwMode="auto">
            <a:xfrm>
              <a:off x="2223" y="1812"/>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800" i="1">
                  <a:solidFill>
                    <a:srgbClr val="C00000"/>
                  </a:solidFill>
                  <a:latin typeface="Gill Sans MT" pitchFamily="34" charset="0"/>
                </a:rPr>
                <a:t>d</a:t>
              </a:r>
            </a:p>
          </p:txBody>
        </p:sp>
      </p:grpSp>
      <p:grpSp>
        <p:nvGrpSpPr>
          <p:cNvPr id="80904" name="Group 16"/>
          <p:cNvGrpSpPr>
            <a:grpSpLocks/>
          </p:cNvGrpSpPr>
          <p:nvPr/>
        </p:nvGrpSpPr>
        <p:grpSpPr bwMode="auto">
          <a:xfrm>
            <a:off x="2965450" y="4922838"/>
            <a:ext cx="3935413" cy="619125"/>
            <a:chOff x="868" y="3287"/>
            <a:chExt cx="2479" cy="390"/>
          </a:xfrm>
        </p:grpSpPr>
        <p:sp>
          <p:nvSpPr>
            <p:cNvPr id="80910" name="Text Box 17"/>
            <p:cNvSpPr txBox="1">
              <a:spLocks noChangeArrowheads="1"/>
            </p:cNvSpPr>
            <p:nvPr/>
          </p:nvSpPr>
          <p:spPr bwMode="auto">
            <a:xfrm>
              <a:off x="868" y="3388"/>
              <a:ext cx="17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i="1">
                  <a:latin typeface="Arial" pitchFamily="34" charset="0"/>
                  <a:cs typeface="Arial" pitchFamily="34" charset="0"/>
                </a:rPr>
                <a:t>m  =  (m   </a:t>
              </a:r>
              <a:r>
                <a:rPr lang="en-US" sz="2400">
                  <a:latin typeface="Arial" pitchFamily="34" charset="0"/>
                  <a:cs typeface="Arial" pitchFamily="34" charset="0"/>
                </a:rPr>
                <a:t>mod</a:t>
              </a:r>
              <a:r>
                <a:rPr lang="en-US" sz="2400" i="1">
                  <a:latin typeface="Arial" pitchFamily="34" charset="0"/>
                  <a:cs typeface="Arial" pitchFamily="34" charset="0"/>
                </a:rPr>
                <a:t>  n)</a:t>
              </a:r>
            </a:p>
          </p:txBody>
        </p:sp>
        <p:sp>
          <p:nvSpPr>
            <p:cNvPr id="80911" name="Text Box 18"/>
            <p:cNvSpPr txBox="1">
              <a:spLocks noChangeArrowheads="1"/>
            </p:cNvSpPr>
            <p:nvPr/>
          </p:nvSpPr>
          <p:spPr bwMode="auto">
            <a:xfrm>
              <a:off x="1615" y="3308"/>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i="1">
                  <a:latin typeface="Arial" pitchFamily="34" charset="0"/>
                  <a:cs typeface="Arial" pitchFamily="34" charset="0"/>
                </a:rPr>
                <a:t>e</a:t>
              </a:r>
            </a:p>
          </p:txBody>
        </p:sp>
        <p:sp>
          <p:nvSpPr>
            <p:cNvPr id="80912" name="Text Box 19"/>
            <p:cNvSpPr txBox="1">
              <a:spLocks noChangeArrowheads="1"/>
            </p:cNvSpPr>
            <p:nvPr/>
          </p:nvSpPr>
          <p:spPr bwMode="auto">
            <a:xfrm>
              <a:off x="2533" y="3389"/>
              <a:ext cx="8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i="1">
                  <a:latin typeface="Arial" pitchFamily="34" charset="0"/>
                  <a:cs typeface="Arial" pitchFamily="34" charset="0"/>
                </a:rPr>
                <a:t> </a:t>
              </a:r>
              <a:r>
                <a:rPr lang="en-US" sz="2400">
                  <a:latin typeface="Arial" pitchFamily="34" charset="0"/>
                  <a:cs typeface="Arial" pitchFamily="34" charset="0"/>
                </a:rPr>
                <a:t>mod</a:t>
              </a:r>
              <a:r>
                <a:rPr lang="en-US" sz="2400" i="1">
                  <a:latin typeface="Arial" pitchFamily="34" charset="0"/>
                  <a:cs typeface="Arial" pitchFamily="34" charset="0"/>
                </a:rPr>
                <a:t>  n</a:t>
              </a:r>
            </a:p>
          </p:txBody>
        </p:sp>
        <p:sp>
          <p:nvSpPr>
            <p:cNvPr id="80913" name="Text Box 20"/>
            <p:cNvSpPr txBox="1">
              <a:spLocks noChangeArrowheads="1"/>
            </p:cNvSpPr>
            <p:nvPr/>
          </p:nvSpPr>
          <p:spPr bwMode="auto">
            <a:xfrm>
              <a:off x="2450" y="3287"/>
              <a:ext cx="2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i="1">
                  <a:latin typeface="Arial" pitchFamily="34" charset="0"/>
                  <a:cs typeface="Arial" pitchFamily="34" charset="0"/>
                </a:rPr>
                <a:t>d</a:t>
              </a:r>
            </a:p>
          </p:txBody>
        </p:sp>
      </p:grpSp>
      <p:sp>
        <p:nvSpPr>
          <p:cNvPr id="80905" name="Text Box 21"/>
          <p:cNvSpPr txBox="1">
            <a:spLocks noChangeArrowheads="1"/>
          </p:cNvSpPr>
          <p:nvPr/>
        </p:nvSpPr>
        <p:spPr bwMode="auto">
          <a:xfrm>
            <a:off x="1466850" y="4910138"/>
            <a:ext cx="14605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r"/>
            <a:r>
              <a:rPr lang="en-US" sz="2800" i="1">
                <a:solidFill>
                  <a:srgbClr val="C00000"/>
                </a:solidFill>
                <a:latin typeface="Gill Sans MT" pitchFamily="34" charset="0"/>
              </a:rPr>
              <a:t>magic</a:t>
            </a:r>
          </a:p>
          <a:p>
            <a:pPr algn="r"/>
            <a:r>
              <a:rPr lang="en-US" sz="2800" i="1">
                <a:solidFill>
                  <a:srgbClr val="C00000"/>
                </a:solidFill>
                <a:latin typeface="Gill Sans MT" pitchFamily="34" charset="0"/>
              </a:rPr>
              <a:t>happens!</a:t>
            </a:r>
          </a:p>
        </p:txBody>
      </p:sp>
      <p:sp>
        <p:nvSpPr>
          <p:cNvPr id="80906" name="Rectangle 22"/>
          <p:cNvSpPr>
            <a:spLocks noChangeArrowheads="1"/>
          </p:cNvSpPr>
          <p:nvPr/>
        </p:nvSpPr>
        <p:spPr bwMode="auto">
          <a:xfrm>
            <a:off x="1198563" y="4786313"/>
            <a:ext cx="6256337" cy="1268412"/>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907" name="AutoShape 23"/>
          <p:cNvSpPr>
            <a:spLocks/>
          </p:cNvSpPr>
          <p:nvPr/>
        </p:nvSpPr>
        <p:spPr bwMode="auto">
          <a:xfrm rot="-5400000">
            <a:off x="4688682" y="4985543"/>
            <a:ext cx="139700" cy="1223963"/>
          </a:xfrm>
          <a:prstGeom prst="leftBrace">
            <a:avLst>
              <a:gd name="adj1" fmla="val 73011"/>
              <a:gd name="adj2" fmla="val 5295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Arial" pitchFamily="34" charset="0"/>
              <a:cs typeface="Arial" pitchFamily="34" charset="0"/>
            </a:endParaRPr>
          </a:p>
        </p:txBody>
      </p:sp>
      <p:sp>
        <p:nvSpPr>
          <p:cNvPr id="80908" name="Text Box 24"/>
          <p:cNvSpPr txBox="1">
            <a:spLocks noChangeArrowheads="1"/>
          </p:cNvSpPr>
          <p:nvPr/>
        </p:nvSpPr>
        <p:spPr bwMode="auto">
          <a:xfrm>
            <a:off x="4656138" y="5584825"/>
            <a:ext cx="436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spcBef>
                <a:spcPct val="50000"/>
              </a:spcBef>
            </a:pPr>
            <a:r>
              <a:rPr lang="en-US" sz="2400">
                <a:latin typeface="Arial" pitchFamily="34" charset="0"/>
                <a:cs typeface="Arial" pitchFamily="34" charset="0"/>
              </a:rPr>
              <a:t>c</a:t>
            </a:r>
          </a:p>
        </p:txBody>
      </p:sp>
      <p:pic>
        <p:nvPicPr>
          <p:cNvPr id="80909" name="Picture 17"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 y="1027113"/>
            <a:ext cx="68564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81923" name="Rectangle 2"/>
          <p:cNvSpPr>
            <a:spLocks noGrp="1" noChangeArrowheads="1"/>
          </p:cNvSpPr>
          <p:nvPr>
            <p:ph type="title"/>
          </p:nvPr>
        </p:nvSpPr>
        <p:spPr>
          <a:xfrm>
            <a:off x="338138" y="152400"/>
            <a:ext cx="7772400" cy="1143000"/>
          </a:xfrm>
        </p:spPr>
        <p:txBody>
          <a:bodyPr/>
          <a:lstStyle/>
          <a:p>
            <a:r>
              <a:rPr lang="en-US" smtClean="0">
                <a:ea typeface="ＭＳ Ｐゴシック" pitchFamily="34" charset="-128"/>
              </a:rPr>
              <a:t>RSA example:</a:t>
            </a:r>
          </a:p>
        </p:txBody>
      </p:sp>
      <p:sp>
        <p:nvSpPr>
          <p:cNvPr id="81924" name="Text Box 3"/>
          <p:cNvSpPr txBox="1">
            <a:spLocks noChangeArrowheads="1"/>
          </p:cNvSpPr>
          <p:nvPr/>
        </p:nvSpPr>
        <p:spPr bwMode="auto">
          <a:xfrm>
            <a:off x="533400" y="1300163"/>
            <a:ext cx="588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latin typeface="Arial" pitchFamily="34" charset="0"/>
                <a:cs typeface="Arial" pitchFamily="34" charset="0"/>
              </a:rPr>
              <a:t>Bob chooses </a:t>
            </a:r>
            <a:r>
              <a:rPr lang="en-US" sz="2400" i="1">
                <a:latin typeface="Arial" pitchFamily="34" charset="0"/>
                <a:cs typeface="Arial" pitchFamily="34" charset="0"/>
              </a:rPr>
              <a:t>p=5, q=7</a:t>
            </a:r>
            <a:r>
              <a:rPr lang="en-US" sz="2400">
                <a:latin typeface="Arial" pitchFamily="34" charset="0"/>
                <a:cs typeface="Arial" pitchFamily="34" charset="0"/>
              </a:rPr>
              <a:t>.  Then </a:t>
            </a:r>
            <a:r>
              <a:rPr lang="en-US" sz="2400" i="1">
                <a:latin typeface="Arial" pitchFamily="34" charset="0"/>
                <a:cs typeface="Arial" pitchFamily="34" charset="0"/>
              </a:rPr>
              <a:t>n=35, z=24</a:t>
            </a:r>
            <a:r>
              <a:rPr lang="en-US" sz="2400">
                <a:latin typeface="Arial" pitchFamily="34" charset="0"/>
                <a:cs typeface="Arial" pitchFamily="34" charset="0"/>
              </a:rPr>
              <a:t>.</a:t>
            </a:r>
          </a:p>
        </p:txBody>
      </p:sp>
      <p:sp>
        <p:nvSpPr>
          <p:cNvPr id="81925" name="Text Box 4"/>
          <p:cNvSpPr txBox="1">
            <a:spLocks noChangeArrowheads="1"/>
          </p:cNvSpPr>
          <p:nvPr/>
        </p:nvSpPr>
        <p:spPr bwMode="auto">
          <a:xfrm>
            <a:off x="2312988" y="1724025"/>
            <a:ext cx="51577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sz="2400" i="1">
                <a:latin typeface="Arial" pitchFamily="34" charset="0"/>
                <a:cs typeface="Arial" pitchFamily="34" charset="0"/>
              </a:rPr>
              <a:t>e=5</a:t>
            </a:r>
            <a:r>
              <a:rPr lang="en-US" sz="2400">
                <a:latin typeface="Arial" pitchFamily="34" charset="0"/>
                <a:cs typeface="Arial" pitchFamily="34" charset="0"/>
              </a:rPr>
              <a:t>  (so </a:t>
            </a:r>
            <a:r>
              <a:rPr lang="en-US" sz="2400" i="1">
                <a:latin typeface="Arial" pitchFamily="34" charset="0"/>
                <a:cs typeface="Arial" pitchFamily="34" charset="0"/>
              </a:rPr>
              <a:t>e, z</a:t>
            </a:r>
            <a:r>
              <a:rPr lang="en-US" sz="2400">
                <a:latin typeface="Arial" pitchFamily="34" charset="0"/>
                <a:cs typeface="Arial" pitchFamily="34" charset="0"/>
              </a:rPr>
              <a:t>  relatively prime).</a:t>
            </a:r>
          </a:p>
          <a:p>
            <a:r>
              <a:rPr lang="en-US" sz="2400" i="1">
                <a:latin typeface="Arial" pitchFamily="34" charset="0"/>
                <a:cs typeface="Arial" pitchFamily="34" charset="0"/>
              </a:rPr>
              <a:t>d=29</a:t>
            </a:r>
            <a:r>
              <a:rPr lang="en-US" sz="2400">
                <a:latin typeface="Arial" pitchFamily="34" charset="0"/>
                <a:cs typeface="Arial" pitchFamily="34" charset="0"/>
              </a:rPr>
              <a:t> (so </a:t>
            </a:r>
            <a:r>
              <a:rPr lang="en-US" sz="2400" i="1">
                <a:latin typeface="Arial" pitchFamily="34" charset="0"/>
                <a:cs typeface="Arial" pitchFamily="34" charset="0"/>
              </a:rPr>
              <a:t>ed-1</a:t>
            </a:r>
            <a:r>
              <a:rPr lang="en-US" sz="2400">
                <a:latin typeface="Arial" pitchFamily="34" charset="0"/>
                <a:cs typeface="Arial" pitchFamily="34" charset="0"/>
              </a:rPr>
              <a:t> exactly divisible by z).</a:t>
            </a:r>
          </a:p>
          <a:p>
            <a:r>
              <a:rPr lang="en-US" sz="2400">
                <a:latin typeface="Arial" pitchFamily="34" charset="0"/>
                <a:cs typeface="Arial" pitchFamily="34" charset="0"/>
              </a:rPr>
              <a:t> </a:t>
            </a:r>
          </a:p>
        </p:txBody>
      </p:sp>
      <p:sp>
        <p:nvSpPr>
          <p:cNvPr id="81926" name="Text Box 5"/>
          <p:cNvSpPr txBox="1">
            <a:spLocks noChangeArrowheads="1"/>
          </p:cNvSpPr>
          <p:nvPr/>
        </p:nvSpPr>
        <p:spPr bwMode="auto">
          <a:xfrm>
            <a:off x="1954213" y="3465513"/>
            <a:ext cx="1554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latin typeface="Arial" pitchFamily="34" charset="0"/>
                <a:cs typeface="Arial" pitchFamily="34" charset="0"/>
              </a:rPr>
              <a:t>bit pattern</a:t>
            </a:r>
          </a:p>
        </p:txBody>
      </p:sp>
      <p:sp>
        <p:nvSpPr>
          <p:cNvPr id="81927" name="Text Box 6"/>
          <p:cNvSpPr txBox="1">
            <a:spLocks noChangeArrowheads="1"/>
          </p:cNvSpPr>
          <p:nvPr/>
        </p:nvSpPr>
        <p:spPr bwMode="auto">
          <a:xfrm>
            <a:off x="3810000" y="3441700"/>
            <a:ext cx="44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latin typeface="Arial" pitchFamily="34" charset="0"/>
                <a:cs typeface="Arial" pitchFamily="34" charset="0"/>
              </a:rPr>
              <a:t>m</a:t>
            </a:r>
          </a:p>
        </p:txBody>
      </p:sp>
      <p:sp>
        <p:nvSpPr>
          <p:cNvPr id="81928" name="Text Box 7"/>
          <p:cNvSpPr txBox="1">
            <a:spLocks noChangeArrowheads="1"/>
          </p:cNvSpPr>
          <p:nvPr/>
        </p:nvSpPr>
        <p:spPr bwMode="auto">
          <a:xfrm>
            <a:off x="5078413" y="3462338"/>
            <a:ext cx="439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latin typeface="Arial" pitchFamily="34" charset="0"/>
                <a:cs typeface="Arial" pitchFamily="34" charset="0"/>
              </a:rPr>
              <a:t>m</a:t>
            </a:r>
          </a:p>
        </p:txBody>
      </p:sp>
      <p:sp>
        <p:nvSpPr>
          <p:cNvPr id="81929" name="Text Box 8"/>
          <p:cNvSpPr txBox="1">
            <a:spLocks noChangeArrowheads="1"/>
          </p:cNvSpPr>
          <p:nvPr/>
        </p:nvSpPr>
        <p:spPr bwMode="auto">
          <a:xfrm>
            <a:off x="5307013" y="3309938"/>
            <a:ext cx="357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latin typeface="Arial" pitchFamily="34" charset="0"/>
                <a:cs typeface="Arial" pitchFamily="34" charset="0"/>
              </a:rPr>
              <a:t>e</a:t>
            </a:r>
          </a:p>
        </p:txBody>
      </p:sp>
      <p:grpSp>
        <p:nvGrpSpPr>
          <p:cNvPr id="81930" name="Group 9"/>
          <p:cNvGrpSpPr>
            <a:grpSpLocks/>
          </p:cNvGrpSpPr>
          <p:nvPr/>
        </p:nvGrpSpPr>
        <p:grpSpPr bwMode="auto">
          <a:xfrm>
            <a:off x="6704013" y="3343275"/>
            <a:ext cx="2055812" cy="590550"/>
            <a:chOff x="2708" y="1773"/>
            <a:chExt cx="1295" cy="372"/>
          </a:xfrm>
        </p:grpSpPr>
        <p:sp>
          <p:nvSpPr>
            <p:cNvPr id="81958" name="Text Box 10"/>
            <p:cNvSpPr txBox="1">
              <a:spLocks noChangeArrowheads="1"/>
            </p:cNvSpPr>
            <p:nvPr/>
          </p:nvSpPr>
          <p:spPr bwMode="auto">
            <a:xfrm>
              <a:off x="2708" y="1854"/>
              <a:ext cx="129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latin typeface="Arial" pitchFamily="34" charset="0"/>
                  <a:cs typeface="Arial" pitchFamily="34" charset="0"/>
                </a:rPr>
                <a:t>c = m  mod  n</a:t>
              </a:r>
            </a:p>
          </p:txBody>
        </p:sp>
        <p:sp>
          <p:nvSpPr>
            <p:cNvPr id="81959" name="Text Box 11"/>
            <p:cNvSpPr txBox="1">
              <a:spLocks noChangeArrowheads="1"/>
            </p:cNvSpPr>
            <p:nvPr/>
          </p:nvSpPr>
          <p:spPr bwMode="auto">
            <a:xfrm>
              <a:off x="3168" y="1773"/>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latin typeface="Arial" pitchFamily="34" charset="0"/>
                  <a:cs typeface="Arial" pitchFamily="34" charset="0"/>
                </a:rPr>
                <a:t>e</a:t>
              </a:r>
            </a:p>
          </p:txBody>
        </p:sp>
      </p:grpSp>
      <p:sp>
        <p:nvSpPr>
          <p:cNvPr id="81931" name="Text Box 12"/>
          <p:cNvSpPr txBox="1">
            <a:spLocks noChangeArrowheads="1"/>
          </p:cNvSpPr>
          <p:nvPr/>
        </p:nvSpPr>
        <p:spPr bwMode="auto">
          <a:xfrm>
            <a:off x="2006600" y="4005263"/>
            <a:ext cx="144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rPr>
              <a:t>0000l000</a:t>
            </a:r>
            <a:endParaRPr lang="en-US" sz="2400">
              <a:solidFill>
                <a:srgbClr val="C00000"/>
              </a:solidFill>
              <a:latin typeface="Times New Roman" pitchFamily="18" charset="0"/>
            </a:endParaRPr>
          </a:p>
        </p:txBody>
      </p:sp>
      <p:sp>
        <p:nvSpPr>
          <p:cNvPr id="81932" name="Text Box 13"/>
          <p:cNvSpPr txBox="1">
            <a:spLocks noChangeArrowheads="1"/>
          </p:cNvSpPr>
          <p:nvPr/>
        </p:nvSpPr>
        <p:spPr bwMode="auto">
          <a:xfrm>
            <a:off x="3741738" y="39957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rPr>
              <a:t>12</a:t>
            </a:r>
            <a:endParaRPr lang="en-US" sz="2400">
              <a:solidFill>
                <a:srgbClr val="C00000"/>
              </a:solidFill>
              <a:latin typeface="Times New Roman" pitchFamily="18" charset="0"/>
            </a:endParaRPr>
          </a:p>
        </p:txBody>
      </p:sp>
      <p:sp>
        <p:nvSpPr>
          <p:cNvPr id="81933" name="Text Box 14"/>
          <p:cNvSpPr txBox="1">
            <a:spLocks noChangeArrowheads="1"/>
          </p:cNvSpPr>
          <p:nvPr/>
        </p:nvSpPr>
        <p:spPr bwMode="auto">
          <a:xfrm>
            <a:off x="4783138" y="3987800"/>
            <a:ext cx="1033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rPr>
              <a:t>24832</a:t>
            </a:r>
            <a:endParaRPr lang="en-US" sz="2400">
              <a:solidFill>
                <a:srgbClr val="C00000"/>
              </a:solidFill>
              <a:latin typeface="Times New Roman" pitchFamily="18" charset="0"/>
            </a:endParaRPr>
          </a:p>
        </p:txBody>
      </p:sp>
      <p:sp>
        <p:nvSpPr>
          <p:cNvPr id="81934" name="Text Box 15"/>
          <p:cNvSpPr txBox="1">
            <a:spLocks noChangeArrowheads="1"/>
          </p:cNvSpPr>
          <p:nvPr/>
        </p:nvSpPr>
        <p:spPr bwMode="auto">
          <a:xfrm>
            <a:off x="7637463" y="398621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rPr>
              <a:t>17</a:t>
            </a:r>
            <a:endParaRPr lang="en-US" sz="2400">
              <a:solidFill>
                <a:srgbClr val="C00000"/>
              </a:solidFill>
              <a:latin typeface="Times New Roman" pitchFamily="18" charset="0"/>
            </a:endParaRPr>
          </a:p>
        </p:txBody>
      </p:sp>
      <p:sp>
        <p:nvSpPr>
          <p:cNvPr id="81935" name="Text Box 28"/>
          <p:cNvSpPr txBox="1">
            <a:spLocks noChangeArrowheads="1"/>
          </p:cNvSpPr>
          <p:nvPr/>
        </p:nvSpPr>
        <p:spPr bwMode="auto">
          <a:xfrm>
            <a:off x="487363" y="3767138"/>
            <a:ext cx="1279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000099"/>
                </a:solidFill>
                <a:latin typeface="Arial" pitchFamily="34" charset="0"/>
                <a:cs typeface="Arial" pitchFamily="34" charset="0"/>
              </a:rPr>
              <a:t>encrypt:</a:t>
            </a:r>
          </a:p>
        </p:txBody>
      </p:sp>
      <p:sp>
        <p:nvSpPr>
          <p:cNvPr id="81936" name="Text Box 31"/>
          <p:cNvSpPr txBox="1">
            <a:spLocks noChangeArrowheads="1"/>
          </p:cNvSpPr>
          <p:nvPr/>
        </p:nvSpPr>
        <p:spPr bwMode="auto">
          <a:xfrm>
            <a:off x="503238" y="2667000"/>
            <a:ext cx="3865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sz="2400">
                <a:latin typeface="Arial" pitchFamily="34" charset="0"/>
                <a:cs typeface="Arial" pitchFamily="34" charset="0"/>
              </a:rPr>
              <a:t>encrypting 8-bit messages.</a:t>
            </a:r>
          </a:p>
        </p:txBody>
      </p:sp>
      <p:pic>
        <p:nvPicPr>
          <p:cNvPr id="81937" name="Picture 24"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88" y="968375"/>
            <a:ext cx="3101975"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8" name="Right Brace 1"/>
          <p:cNvSpPr>
            <a:spLocks/>
          </p:cNvSpPr>
          <p:nvPr/>
        </p:nvSpPr>
        <p:spPr bwMode="auto">
          <a:xfrm rot="5400000">
            <a:off x="2625725" y="3203576"/>
            <a:ext cx="180975" cy="1403350"/>
          </a:xfrm>
          <a:prstGeom prst="rightBrace">
            <a:avLst>
              <a:gd name="adj1" fmla="val 82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939" name="Right Brace 31"/>
          <p:cNvSpPr>
            <a:spLocks/>
          </p:cNvSpPr>
          <p:nvPr/>
        </p:nvSpPr>
        <p:spPr bwMode="auto">
          <a:xfrm rot="5400000">
            <a:off x="3948112" y="3676651"/>
            <a:ext cx="169863" cy="468312"/>
          </a:xfrm>
          <a:prstGeom prst="rightBrace">
            <a:avLst>
              <a:gd name="adj1" fmla="val 828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940" name="Right Brace 32"/>
          <p:cNvSpPr>
            <a:spLocks/>
          </p:cNvSpPr>
          <p:nvPr/>
        </p:nvSpPr>
        <p:spPr bwMode="auto">
          <a:xfrm rot="5400000">
            <a:off x="5195094" y="3682206"/>
            <a:ext cx="168275" cy="468313"/>
          </a:xfrm>
          <a:prstGeom prst="rightBrace">
            <a:avLst>
              <a:gd name="adj1" fmla="val 836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941" name="Right Brace 33"/>
          <p:cNvSpPr>
            <a:spLocks/>
          </p:cNvSpPr>
          <p:nvPr/>
        </p:nvSpPr>
        <p:spPr bwMode="auto">
          <a:xfrm rot="5400000">
            <a:off x="7737475" y="2892425"/>
            <a:ext cx="179388" cy="2046288"/>
          </a:xfrm>
          <a:prstGeom prst="rightBrace">
            <a:avLst>
              <a:gd name="adj1" fmla="val 834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5" name="Group 4"/>
          <p:cNvGrpSpPr>
            <a:grpSpLocks/>
          </p:cNvGrpSpPr>
          <p:nvPr/>
        </p:nvGrpSpPr>
        <p:grpSpPr bwMode="auto">
          <a:xfrm>
            <a:off x="544513" y="4729163"/>
            <a:ext cx="7564437" cy="1150937"/>
            <a:chOff x="543729" y="4729393"/>
            <a:chExt cx="7565229" cy="1150260"/>
          </a:xfrm>
        </p:grpSpPr>
        <p:sp>
          <p:nvSpPr>
            <p:cNvPr id="81944" name="Text Box 16"/>
            <p:cNvSpPr txBox="1">
              <a:spLocks noChangeArrowheads="1"/>
            </p:cNvSpPr>
            <p:nvPr/>
          </p:nvSpPr>
          <p:spPr bwMode="auto">
            <a:xfrm>
              <a:off x="2359031" y="4873856"/>
              <a:ext cx="341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latin typeface="Arial" pitchFamily="34" charset="0"/>
                  <a:cs typeface="Arial" pitchFamily="34" charset="0"/>
                </a:rPr>
                <a:t>c</a:t>
              </a:r>
            </a:p>
          </p:txBody>
        </p:sp>
        <p:grpSp>
          <p:nvGrpSpPr>
            <p:cNvPr id="81945" name="Group 17"/>
            <p:cNvGrpSpPr>
              <a:grpSpLocks/>
            </p:cNvGrpSpPr>
            <p:nvPr/>
          </p:nvGrpSpPr>
          <p:grpSpPr bwMode="auto">
            <a:xfrm>
              <a:off x="6053145" y="4766587"/>
              <a:ext cx="2055813" cy="590551"/>
              <a:chOff x="2708" y="1773"/>
              <a:chExt cx="1295" cy="372"/>
            </a:xfrm>
          </p:grpSpPr>
          <p:sp>
            <p:nvSpPr>
              <p:cNvPr id="81956" name="Text Box 18"/>
              <p:cNvSpPr txBox="1">
                <a:spLocks noChangeArrowheads="1"/>
              </p:cNvSpPr>
              <p:nvPr/>
            </p:nvSpPr>
            <p:spPr bwMode="auto">
              <a:xfrm>
                <a:off x="2708" y="1854"/>
                <a:ext cx="129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latin typeface="Arial" pitchFamily="34" charset="0"/>
                    <a:cs typeface="Arial" pitchFamily="34" charset="0"/>
                  </a:rPr>
                  <a:t>m = c  mod  n</a:t>
                </a:r>
              </a:p>
            </p:txBody>
          </p:sp>
          <p:sp>
            <p:nvSpPr>
              <p:cNvPr id="81957" name="Text Box 19"/>
              <p:cNvSpPr txBox="1">
                <a:spLocks noChangeArrowheads="1"/>
              </p:cNvSpPr>
              <p:nvPr/>
            </p:nvSpPr>
            <p:spPr bwMode="auto">
              <a:xfrm>
                <a:off x="3166" y="1773"/>
                <a:ext cx="2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latin typeface="Arial" pitchFamily="34" charset="0"/>
                    <a:cs typeface="Arial" pitchFamily="34" charset="0"/>
                  </a:rPr>
                  <a:t>d</a:t>
                </a:r>
              </a:p>
            </p:txBody>
          </p:sp>
        </p:grpSp>
        <p:sp>
          <p:nvSpPr>
            <p:cNvPr id="81946" name="Text Box 20"/>
            <p:cNvSpPr txBox="1">
              <a:spLocks noChangeArrowheads="1"/>
            </p:cNvSpPr>
            <p:nvPr/>
          </p:nvSpPr>
          <p:spPr bwMode="auto">
            <a:xfrm>
              <a:off x="2208219" y="540975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17</a:t>
              </a:r>
            </a:p>
          </p:txBody>
        </p:sp>
        <p:sp>
          <p:nvSpPr>
            <p:cNvPr id="81947" name="Text Box 21"/>
            <p:cNvSpPr txBox="1">
              <a:spLocks noChangeArrowheads="1"/>
            </p:cNvSpPr>
            <p:nvPr/>
          </p:nvSpPr>
          <p:spPr bwMode="auto">
            <a:xfrm>
              <a:off x="2869299" y="5541062"/>
              <a:ext cx="3213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1200">
                  <a:solidFill>
                    <a:srgbClr val="C00000"/>
                  </a:solidFill>
                  <a:latin typeface="Arial" pitchFamily="34" charset="0"/>
                  <a:cs typeface="Arial" pitchFamily="34" charset="0"/>
                </a:rPr>
                <a:t>481968572106750915091411825223071697</a:t>
              </a:r>
            </a:p>
          </p:txBody>
        </p:sp>
        <p:sp>
          <p:nvSpPr>
            <p:cNvPr id="81948" name="Text Box 22"/>
            <p:cNvSpPr txBox="1">
              <a:spLocks noChangeArrowheads="1"/>
            </p:cNvSpPr>
            <p:nvPr/>
          </p:nvSpPr>
          <p:spPr bwMode="auto">
            <a:xfrm>
              <a:off x="6808794" y="542245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12</a:t>
              </a:r>
            </a:p>
          </p:txBody>
        </p:sp>
        <p:grpSp>
          <p:nvGrpSpPr>
            <p:cNvPr id="81949" name="Group 23"/>
            <p:cNvGrpSpPr>
              <a:grpSpLocks/>
            </p:cNvGrpSpPr>
            <p:nvPr/>
          </p:nvGrpSpPr>
          <p:grpSpPr bwMode="auto">
            <a:xfrm>
              <a:off x="3489331" y="4729393"/>
              <a:ext cx="514350" cy="611188"/>
              <a:chOff x="3034" y="2876"/>
              <a:chExt cx="324" cy="385"/>
            </a:xfrm>
          </p:grpSpPr>
          <p:sp>
            <p:nvSpPr>
              <p:cNvPr id="81954" name="Text Box 24"/>
              <p:cNvSpPr txBox="1">
                <a:spLocks noChangeArrowheads="1"/>
              </p:cNvSpPr>
              <p:nvPr/>
            </p:nvSpPr>
            <p:spPr bwMode="auto">
              <a:xfrm>
                <a:off x="3034" y="2973"/>
                <a:ext cx="2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latin typeface="Arial" pitchFamily="34" charset="0"/>
                    <a:cs typeface="Arial" pitchFamily="34" charset="0"/>
                  </a:rPr>
                  <a:t>c</a:t>
                </a:r>
              </a:p>
            </p:txBody>
          </p:sp>
          <p:sp>
            <p:nvSpPr>
              <p:cNvPr id="81955" name="Text Box 25"/>
              <p:cNvSpPr txBox="1">
                <a:spLocks noChangeArrowheads="1"/>
              </p:cNvSpPr>
              <p:nvPr/>
            </p:nvSpPr>
            <p:spPr bwMode="auto">
              <a:xfrm>
                <a:off x="3129" y="2876"/>
                <a:ext cx="2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latin typeface="Arial" pitchFamily="34" charset="0"/>
                    <a:cs typeface="Arial" pitchFamily="34" charset="0"/>
                  </a:rPr>
                  <a:t>d</a:t>
                </a:r>
              </a:p>
            </p:txBody>
          </p:sp>
        </p:grpSp>
        <p:sp>
          <p:nvSpPr>
            <p:cNvPr id="81950" name="Text Box 29"/>
            <p:cNvSpPr txBox="1">
              <a:spLocks noChangeArrowheads="1"/>
            </p:cNvSpPr>
            <p:nvPr/>
          </p:nvSpPr>
          <p:spPr bwMode="auto">
            <a:xfrm>
              <a:off x="543729" y="5059140"/>
              <a:ext cx="12795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000099"/>
                  </a:solidFill>
                  <a:latin typeface="Arial" pitchFamily="34" charset="0"/>
                  <a:cs typeface="Arial" pitchFamily="34" charset="0"/>
                </a:rPr>
                <a:t>decrypt:</a:t>
              </a:r>
            </a:p>
          </p:txBody>
        </p:sp>
        <p:sp>
          <p:nvSpPr>
            <p:cNvPr id="81951" name="Right Brace 36"/>
            <p:cNvSpPr>
              <a:spLocks/>
            </p:cNvSpPr>
            <p:nvPr/>
          </p:nvSpPr>
          <p:spPr bwMode="auto">
            <a:xfrm rot="5400000">
              <a:off x="2446575" y="5102686"/>
              <a:ext cx="168727" cy="468086"/>
            </a:xfrm>
            <a:prstGeom prst="rightBrace">
              <a:avLst>
                <a:gd name="adj1" fmla="val 833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952" name="Right Brace 37"/>
            <p:cNvSpPr>
              <a:spLocks/>
            </p:cNvSpPr>
            <p:nvPr/>
          </p:nvSpPr>
          <p:spPr bwMode="auto">
            <a:xfrm rot="5400000">
              <a:off x="3605907" y="5108131"/>
              <a:ext cx="168727" cy="468086"/>
            </a:xfrm>
            <a:prstGeom prst="rightBrace">
              <a:avLst>
                <a:gd name="adj1" fmla="val 833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953" name="Right Brace 38"/>
            <p:cNvSpPr>
              <a:spLocks/>
            </p:cNvSpPr>
            <p:nvPr/>
          </p:nvSpPr>
          <p:spPr bwMode="auto">
            <a:xfrm rot="5400000">
              <a:off x="6964140" y="4340683"/>
              <a:ext cx="179612" cy="2046514"/>
            </a:xfrm>
            <a:prstGeom prst="rightBrace">
              <a:avLst>
                <a:gd name="adj1" fmla="val 833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6" name="Left-Right Arrow 5"/>
          <p:cNvSpPr>
            <a:spLocks noChangeArrowheads="1"/>
          </p:cNvSpPr>
          <p:nvPr/>
        </p:nvSpPr>
        <p:spPr bwMode="auto">
          <a:xfrm rot="1604466">
            <a:off x="4113213" y="4827588"/>
            <a:ext cx="2944812" cy="246062"/>
          </a:xfrm>
          <a:prstGeom prst="leftRightArrow">
            <a:avLst>
              <a:gd name="adj1" fmla="val 50000"/>
              <a:gd name="adj2" fmla="val 50032"/>
            </a:avLst>
          </a:prstGeom>
          <a:solidFill>
            <a:schemeClr val="accent2"/>
          </a:solidFill>
          <a:ln w="9525">
            <a:solidFill>
              <a:schemeClr val="bg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82947" name="Rectangle 2"/>
          <p:cNvSpPr>
            <a:spLocks noGrp="1" noChangeArrowheads="1"/>
          </p:cNvSpPr>
          <p:nvPr>
            <p:ph type="title"/>
          </p:nvPr>
        </p:nvSpPr>
        <p:spPr>
          <a:xfrm>
            <a:off x="392113" y="141288"/>
            <a:ext cx="7772400" cy="1143000"/>
          </a:xfrm>
        </p:spPr>
        <p:txBody>
          <a:bodyPr/>
          <a:lstStyle/>
          <a:p>
            <a:r>
              <a:rPr lang="en-US" smtClean="0">
                <a:ea typeface="ＭＳ Ｐゴシック" pitchFamily="34" charset="-128"/>
              </a:rPr>
              <a:t>Why does RSA work?</a:t>
            </a:r>
          </a:p>
        </p:txBody>
      </p:sp>
      <p:sp>
        <p:nvSpPr>
          <p:cNvPr id="82948" name="Rectangle 3"/>
          <p:cNvSpPr>
            <a:spLocks noGrp="1" noChangeArrowheads="1"/>
          </p:cNvSpPr>
          <p:nvPr>
            <p:ph type="body" idx="1"/>
          </p:nvPr>
        </p:nvSpPr>
        <p:spPr/>
        <p:txBody>
          <a:bodyPr/>
          <a:lstStyle/>
          <a:p>
            <a:r>
              <a:rPr lang="en-US" sz="2400" smtClean="0">
                <a:ea typeface="ＭＳ Ｐゴシック" pitchFamily="34" charset="-128"/>
              </a:rPr>
              <a:t>must show that c</a:t>
            </a:r>
            <a:r>
              <a:rPr lang="en-US" sz="2400" baseline="30000" smtClean="0">
                <a:ea typeface="ＭＳ Ｐゴシック" pitchFamily="34" charset="-128"/>
              </a:rPr>
              <a:t>d</a:t>
            </a:r>
            <a:r>
              <a:rPr lang="en-US" sz="2400" smtClean="0">
                <a:ea typeface="ＭＳ Ｐゴシック" pitchFamily="34" charset="-128"/>
              </a:rPr>
              <a:t> mod n = m </a:t>
            </a:r>
            <a:br>
              <a:rPr lang="en-US" sz="2400" smtClean="0">
                <a:ea typeface="ＭＳ Ｐゴシック" pitchFamily="34" charset="-128"/>
              </a:rPr>
            </a:br>
            <a:r>
              <a:rPr lang="en-US" sz="2400" smtClean="0">
                <a:ea typeface="ＭＳ Ｐゴシック" pitchFamily="34" charset="-128"/>
              </a:rPr>
              <a:t>where c = m</a:t>
            </a:r>
            <a:r>
              <a:rPr lang="en-US" sz="2400" baseline="30000" smtClean="0">
                <a:ea typeface="ＭＳ Ｐゴシック" pitchFamily="34" charset="-128"/>
              </a:rPr>
              <a:t>e</a:t>
            </a:r>
            <a:r>
              <a:rPr lang="en-US" sz="2400" smtClean="0">
                <a:ea typeface="ＭＳ Ｐゴシック" pitchFamily="34" charset="-128"/>
              </a:rPr>
              <a:t> mod n</a:t>
            </a:r>
          </a:p>
          <a:p>
            <a:r>
              <a:rPr lang="en-US" sz="2400" smtClean="0">
                <a:ea typeface="ＭＳ Ｐゴシック" pitchFamily="34" charset="-128"/>
              </a:rPr>
              <a:t>fact: for any x and y: x</a:t>
            </a:r>
            <a:r>
              <a:rPr lang="en-US" sz="2400" baseline="30000" smtClean="0">
                <a:ea typeface="ＭＳ Ｐゴシック" pitchFamily="34" charset="-128"/>
              </a:rPr>
              <a:t>y</a:t>
            </a:r>
            <a:r>
              <a:rPr lang="en-US" sz="2400" smtClean="0">
                <a:ea typeface="ＭＳ Ｐゴシック" pitchFamily="34" charset="-128"/>
              </a:rPr>
              <a:t> mod n = x</a:t>
            </a:r>
            <a:r>
              <a:rPr lang="en-US" sz="2400" baseline="30000" smtClean="0">
                <a:ea typeface="ＭＳ Ｐゴシック" pitchFamily="34" charset="-128"/>
              </a:rPr>
              <a:t>(y mod z)</a:t>
            </a:r>
            <a:r>
              <a:rPr lang="en-US" sz="2400" smtClean="0">
                <a:ea typeface="ＭＳ Ｐゴシック" pitchFamily="34" charset="-128"/>
              </a:rPr>
              <a:t> mod n</a:t>
            </a:r>
          </a:p>
          <a:p>
            <a:pPr lvl="1"/>
            <a:r>
              <a:rPr lang="en-US" sz="2000" smtClean="0">
                <a:ea typeface="ＭＳ Ｐゴシック" pitchFamily="34" charset="-128"/>
              </a:rPr>
              <a:t>where n= pq and z = (p-1)(q-1)</a:t>
            </a:r>
          </a:p>
          <a:p>
            <a:r>
              <a:rPr lang="en-US" sz="2400" smtClean="0">
                <a:ea typeface="ＭＳ Ｐゴシック" pitchFamily="34" charset="-128"/>
              </a:rPr>
              <a:t>thus, </a:t>
            </a:r>
            <a:br>
              <a:rPr lang="en-US" sz="2400" smtClean="0">
                <a:ea typeface="ＭＳ Ｐゴシック" pitchFamily="34" charset="-128"/>
              </a:rPr>
            </a:br>
            <a:r>
              <a:rPr lang="en-US" sz="2400" smtClean="0">
                <a:ea typeface="ＭＳ Ｐゴシック" pitchFamily="34" charset="-128"/>
              </a:rPr>
              <a:t> c</a:t>
            </a:r>
            <a:r>
              <a:rPr lang="en-US" sz="2400" baseline="30000" smtClean="0">
                <a:ea typeface="ＭＳ Ｐゴシック" pitchFamily="34" charset="-128"/>
              </a:rPr>
              <a:t>d</a:t>
            </a:r>
            <a:r>
              <a:rPr lang="en-US" sz="2400" smtClean="0">
                <a:ea typeface="ＭＳ Ｐゴシック" pitchFamily="34" charset="-128"/>
              </a:rPr>
              <a:t> mod n = (m</a:t>
            </a:r>
            <a:r>
              <a:rPr lang="en-US" sz="2400" baseline="30000" smtClean="0">
                <a:ea typeface="ＭＳ Ｐゴシック" pitchFamily="34" charset="-128"/>
              </a:rPr>
              <a:t>e</a:t>
            </a:r>
            <a:r>
              <a:rPr lang="en-US" sz="2400" smtClean="0">
                <a:ea typeface="ＭＳ Ｐゴシック" pitchFamily="34" charset="-128"/>
              </a:rPr>
              <a:t> mod n)</a:t>
            </a:r>
            <a:r>
              <a:rPr lang="en-US" sz="2400" baseline="30000" smtClean="0">
                <a:ea typeface="ＭＳ Ｐゴシック" pitchFamily="34" charset="-128"/>
              </a:rPr>
              <a:t>d</a:t>
            </a:r>
            <a:r>
              <a:rPr lang="en-US" sz="2400" smtClean="0">
                <a:ea typeface="ＭＳ Ｐゴシック" pitchFamily="34" charset="-128"/>
              </a:rPr>
              <a:t> mod n</a:t>
            </a:r>
          </a:p>
          <a:p>
            <a:pPr>
              <a:buFont typeface="Wingdings" pitchFamily="2" charset="2"/>
              <a:buNone/>
            </a:pPr>
            <a:r>
              <a:rPr lang="en-US" sz="2400" smtClean="0">
                <a:ea typeface="ＭＳ Ｐゴシック" pitchFamily="34" charset="-128"/>
              </a:rPr>
              <a:t>                  = m</a:t>
            </a:r>
            <a:r>
              <a:rPr lang="en-US" sz="2400" baseline="30000" smtClean="0">
                <a:ea typeface="ＭＳ Ｐゴシック" pitchFamily="34" charset="-128"/>
              </a:rPr>
              <a:t>ed</a:t>
            </a:r>
            <a:r>
              <a:rPr lang="en-US" sz="2400" smtClean="0">
                <a:ea typeface="ＭＳ Ｐゴシック" pitchFamily="34" charset="-128"/>
              </a:rPr>
              <a:t> mod n </a:t>
            </a:r>
          </a:p>
          <a:p>
            <a:pPr>
              <a:buFont typeface="Wingdings" pitchFamily="2" charset="2"/>
              <a:buNone/>
            </a:pPr>
            <a:r>
              <a:rPr lang="en-US" sz="2400" smtClean="0">
                <a:ea typeface="ＭＳ Ｐゴシック" pitchFamily="34" charset="-128"/>
              </a:rPr>
              <a:t>                  = m</a:t>
            </a:r>
            <a:r>
              <a:rPr lang="en-US" sz="2400" baseline="30000" smtClean="0">
                <a:ea typeface="ＭＳ Ｐゴシック" pitchFamily="34" charset="-128"/>
              </a:rPr>
              <a:t>(ed mod z)</a:t>
            </a:r>
            <a:r>
              <a:rPr lang="en-US" sz="2400" smtClean="0">
                <a:ea typeface="ＭＳ Ｐゴシック" pitchFamily="34" charset="-128"/>
              </a:rPr>
              <a:t> mod n</a:t>
            </a:r>
          </a:p>
          <a:p>
            <a:pPr>
              <a:buFont typeface="Wingdings" pitchFamily="2" charset="2"/>
              <a:buNone/>
            </a:pPr>
            <a:r>
              <a:rPr lang="en-US" sz="2400" smtClean="0">
                <a:ea typeface="ＭＳ Ｐゴシック" pitchFamily="34" charset="-128"/>
              </a:rPr>
              <a:t>                  = m</a:t>
            </a:r>
            <a:r>
              <a:rPr lang="en-US" sz="2400" baseline="30000" smtClean="0">
                <a:ea typeface="ＭＳ Ｐゴシック" pitchFamily="34" charset="-128"/>
              </a:rPr>
              <a:t>1</a:t>
            </a:r>
            <a:r>
              <a:rPr lang="en-US" sz="2400" smtClean="0">
                <a:ea typeface="ＭＳ Ｐゴシック" pitchFamily="34" charset="-128"/>
              </a:rPr>
              <a:t> mod n</a:t>
            </a:r>
          </a:p>
          <a:p>
            <a:pPr>
              <a:buFont typeface="Wingdings" pitchFamily="2" charset="2"/>
              <a:buNone/>
            </a:pPr>
            <a:r>
              <a:rPr lang="en-US" sz="2400" smtClean="0">
                <a:ea typeface="ＭＳ Ｐゴシック" pitchFamily="34" charset="-128"/>
              </a:rPr>
              <a:t>                  = m</a:t>
            </a:r>
          </a:p>
        </p:txBody>
      </p:sp>
      <p:grpSp>
        <p:nvGrpSpPr>
          <p:cNvPr id="49160" name="Group 8"/>
          <p:cNvGrpSpPr>
            <a:grpSpLocks/>
          </p:cNvGrpSpPr>
          <p:nvPr/>
        </p:nvGrpSpPr>
        <p:grpSpPr bwMode="auto">
          <a:xfrm>
            <a:off x="3905250" y="2289175"/>
            <a:ext cx="3905250" cy="2066925"/>
            <a:chOff x="2460" y="1442"/>
            <a:chExt cx="2460" cy="1302"/>
          </a:xfrm>
        </p:grpSpPr>
        <p:sp>
          <p:nvSpPr>
            <p:cNvPr id="25607" name="Oval 6"/>
            <p:cNvSpPr>
              <a:spLocks noChangeArrowheads="1"/>
            </p:cNvSpPr>
            <p:nvPr/>
          </p:nvSpPr>
          <p:spPr bwMode="auto">
            <a:xfrm>
              <a:off x="2507" y="1442"/>
              <a:ext cx="2413" cy="441"/>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82952" name="Freeform 7"/>
            <p:cNvSpPr>
              <a:spLocks/>
            </p:cNvSpPr>
            <p:nvPr/>
          </p:nvSpPr>
          <p:spPr bwMode="auto">
            <a:xfrm>
              <a:off x="2460" y="1897"/>
              <a:ext cx="1260" cy="847"/>
            </a:xfrm>
            <a:custGeom>
              <a:avLst/>
              <a:gdLst>
                <a:gd name="T0" fmla="*/ 1260 w 1260"/>
                <a:gd name="T1" fmla="*/ 0 h 847"/>
                <a:gd name="T2" fmla="*/ 1260 w 1260"/>
                <a:gd name="T3" fmla="*/ 847 h 847"/>
                <a:gd name="T4" fmla="*/ 0 w 1260"/>
                <a:gd name="T5" fmla="*/ 847 h 847"/>
                <a:gd name="T6" fmla="*/ 0 60000 65536"/>
                <a:gd name="T7" fmla="*/ 0 60000 65536"/>
                <a:gd name="T8" fmla="*/ 0 60000 65536"/>
              </a:gdLst>
              <a:ahLst/>
              <a:cxnLst>
                <a:cxn ang="T6">
                  <a:pos x="T0" y="T1"/>
                </a:cxn>
                <a:cxn ang="T7">
                  <a:pos x="T2" y="T3"/>
                </a:cxn>
                <a:cxn ang="T8">
                  <a:pos x="T4" y="T5"/>
                </a:cxn>
              </a:cxnLst>
              <a:rect l="0" t="0" r="r" b="b"/>
              <a:pathLst>
                <a:path w="1260" h="847">
                  <a:moveTo>
                    <a:pt x="1260" y="0"/>
                  </a:moveTo>
                  <a:lnTo>
                    <a:pt x="1260" y="847"/>
                  </a:lnTo>
                  <a:lnTo>
                    <a:pt x="0" y="847"/>
                  </a:lnTo>
                </a:path>
              </a:pathLst>
            </a:custGeom>
            <a:noFill/>
            <a:ln w="9525"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82950" name="Picture 21"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963613"/>
            <a:ext cx="50276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83971" name="Rectangle 2"/>
          <p:cNvSpPr>
            <a:spLocks noGrp="1" noChangeArrowheads="1"/>
          </p:cNvSpPr>
          <p:nvPr>
            <p:ph type="title"/>
          </p:nvPr>
        </p:nvSpPr>
        <p:spPr/>
        <p:txBody>
          <a:bodyPr/>
          <a:lstStyle/>
          <a:p>
            <a:r>
              <a:rPr lang="en-US" sz="4000" smtClean="0">
                <a:ea typeface="ＭＳ Ｐゴシック" pitchFamily="34" charset="-128"/>
              </a:rPr>
              <a:t>RSA: another important property</a:t>
            </a:r>
          </a:p>
        </p:txBody>
      </p:sp>
      <p:sp>
        <p:nvSpPr>
          <p:cNvPr id="83972" name="Text Box 3"/>
          <p:cNvSpPr txBox="1">
            <a:spLocks noChangeArrowheads="1"/>
          </p:cNvSpPr>
          <p:nvPr/>
        </p:nvSpPr>
        <p:spPr bwMode="auto">
          <a:xfrm>
            <a:off x="981075" y="1422400"/>
            <a:ext cx="7040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800">
                <a:latin typeface="Gill Sans MT" pitchFamily="34" charset="0"/>
              </a:rPr>
              <a:t>The following property will be </a:t>
            </a:r>
            <a:r>
              <a:rPr lang="en-US" sz="2800" i="1">
                <a:solidFill>
                  <a:srgbClr val="C00000"/>
                </a:solidFill>
                <a:latin typeface="Gill Sans MT" pitchFamily="34" charset="0"/>
              </a:rPr>
              <a:t>very</a:t>
            </a:r>
            <a:r>
              <a:rPr lang="en-US" sz="2800">
                <a:solidFill>
                  <a:srgbClr val="C00000"/>
                </a:solidFill>
                <a:latin typeface="Gill Sans MT" pitchFamily="34" charset="0"/>
              </a:rPr>
              <a:t> </a:t>
            </a:r>
            <a:r>
              <a:rPr lang="en-US" sz="2800">
                <a:latin typeface="Gill Sans MT" pitchFamily="34" charset="0"/>
              </a:rPr>
              <a:t>useful later:</a:t>
            </a:r>
            <a:endParaRPr lang="en-US" sz="2400">
              <a:latin typeface="Gill Sans MT" pitchFamily="34" charset="0"/>
            </a:endParaRPr>
          </a:p>
        </p:txBody>
      </p:sp>
      <p:grpSp>
        <p:nvGrpSpPr>
          <p:cNvPr id="83973" name="Group 4"/>
          <p:cNvGrpSpPr>
            <a:grpSpLocks/>
          </p:cNvGrpSpPr>
          <p:nvPr/>
        </p:nvGrpSpPr>
        <p:grpSpPr bwMode="auto">
          <a:xfrm>
            <a:off x="1636713" y="2257425"/>
            <a:ext cx="5259387" cy="946150"/>
            <a:chOff x="501" y="1586"/>
            <a:chExt cx="3313" cy="596"/>
          </a:xfrm>
        </p:grpSpPr>
        <p:grpSp>
          <p:nvGrpSpPr>
            <p:cNvPr id="83980" name="Group 5"/>
            <p:cNvGrpSpPr>
              <a:grpSpLocks/>
            </p:cNvGrpSpPr>
            <p:nvPr/>
          </p:nvGrpSpPr>
          <p:grpSpPr bwMode="auto">
            <a:xfrm>
              <a:off x="501" y="1586"/>
              <a:ext cx="1807" cy="594"/>
              <a:chOff x="1328" y="1706"/>
              <a:chExt cx="1807" cy="594"/>
            </a:xfrm>
          </p:grpSpPr>
          <p:grpSp>
            <p:nvGrpSpPr>
              <p:cNvPr id="83987" name="Group 6"/>
              <p:cNvGrpSpPr>
                <a:grpSpLocks/>
              </p:cNvGrpSpPr>
              <p:nvPr/>
            </p:nvGrpSpPr>
            <p:grpSpPr bwMode="auto">
              <a:xfrm>
                <a:off x="1328" y="1811"/>
                <a:ext cx="1807" cy="489"/>
                <a:chOff x="1699" y="1433"/>
                <a:chExt cx="1807" cy="489"/>
              </a:xfrm>
            </p:grpSpPr>
            <p:sp>
              <p:nvSpPr>
                <p:cNvPr id="83990" name="Text Box 7"/>
                <p:cNvSpPr txBox="1">
                  <a:spLocks noChangeArrowheads="1"/>
                </p:cNvSpPr>
                <p:nvPr/>
              </p:nvSpPr>
              <p:spPr bwMode="auto">
                <a:xfrm>
                  <a:off x="1699" y="1433"/>
                  <a:ext cx="180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800">
                      <a:solidFill>
                        <a:srgbClr val="C00000"/>
                      </a:solidFill>
                      <a:latin typeface="Arial" pitchFamily="34" charset="0"/>
                      <a:cs typeface="Arial" pitchFamily="34" charset="0"/>
                    </a:rPr>
                    <a:t>K  </a:t>
                  </a:r>
                  <a:r>
                    <a:rPr lang="en-US" sz="3200">
                      <a:solidFill>
                        <a:srgbClr val="C00000"/>
                      </a:solidFill>
                      <a:latin typeface="Arial" pitchFamily="34" charset="0"/>
                      <a:cs typeface="Arial" pitchFamily="34" charset="0"/>
                    </a:rPr>
                    <a:t>(</a:t>
                  </a:r>
                  <a:r>
                    <a:rPr lang="en-US" sz="2800">
                      <a:solidFill>
                        <a:srgbClr val="C00000"/>
                      </a:solidFill>
                      <a:latin typeface="Arial" pitchFamily="34" charset="0"/>
                      <a:cs typeface="Arial" pitchFamily="34" charset="0"/>
                    </a:rPr>
                    <a:t>K  (m)</a:t>
                  </a:r>
                  <a:r>
                    <a:rPr lang="en-US" sz="3200">
                      <a:solidFill>
                        <a:srgbClr val="C00000"/>
                      </a:solidFill>
                      <a:latin typeface="Arial" pitchFamily="34" charset="0"/>
                      <a:cs typeface="Arial" pitchFamily="34" charset="0"/>
                    </a:rPr>
                    <a:t>)</a:t>
                  </a:r>
                  <a:r>
                    <a:rPr lang="en-US" sz="2800">
                      <a:solidFill>
                        <a:srgbClr val="C00000"/>
                      </a:solidFill>
                      <a:latin typeface="Arial" pitchFamily="34" charset="0"/>
                      <a:cs typeface="Arial" pitchFamily="34" charset="0"/>
                    </a:rPr>
                    <a:t>  =  m </a:t>
                  </a:r>
                </a:p>
              </p:txBody>
            </p:sp>
            <p:sp>
              <p:nvSpPr>
                <p:cNvPr id="83991" name="Text Box 8"/>
                <p:cNvSpPr txBox="1">
                  <a:spLocks noChangeArrowheads="1"/>
                </p:cNvSpPr>
                <p:nvPr/>
              </p:nvSpPr>
              <p:spPr bwMode="auto">
                <a:xfrm>
                  <a:off x="2235" y="1631"/>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B</a:t>
                  </a:r>
                  <a:endParaRPr lang="en-US" sz="2800">
                    <a:solidFill>
                      <a:srgbClr val="C00000"/>
                    </a:solidFill>
                    <a:latin typeface="Arial" pitchFamily="34" charset="0"/>
                    <a:cs typeface="Arial" pitchFamily="34" charset="0"/>
                  </a:endParaRPr>
                </a:p>
              </p:txBody>
            </p:sp>
            <p:sp>
              <p:nvSpPr>
                <p:cNvPr id="83992" name="Text Box 9"/>
                <p:cNvSpPr txBox="1">
                  <a:spLocks noChangeArrowheads="1"/>
                </p:cNvSpPr>
                <p:nvPr/>
              </p:nvSpPr>
              <p:spPr bwMode="auto">
                <a:xfrm>
                  <a:off x="1884" y="1620"/>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B</a:t>
                  </a:r>
                  <a:endParaRPr lang="en-US" sz="2800">
                    <a:solidFill>
                      <a:srgbClr val="C00000"/>
                    </a:solidFill>
                    <a:latin typeface="Arial" pitchFamily="34" charset="0"/>
                    <a:cs typeface="Arial" pitchFamily="34" charset="0"/>
                  </a:endParaRPr>
                </a:p>
              </p:txBody>
            </p:sp>
          </p:grpSp>
          <p:sp>
            <p:nvSpPr>
              <p:cNvPr id="83988" name="Text Box 10"/>
              <p:cNvSpPr txBox="1">
                <a:spLocks noChangeArrowheads="1"/>
              </p:cNvSpPr>
              <p:nvPr/>
            </p:nvSpPr>
            <p:spPr bwMode="auto">
              <a:xfrm>
                <a:off x="1523" y="1706"/>
                <a:ext cx="1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a:t>
                </a:r>
              </a:p>
            </p:txBody>
          </p:sp>
          <p:sp>
            <p:nvSpPr>
              <p:cNvPr id="83989" name="Text Box 11"/>
              <p:cNvSpPr txBox="1">
                <a:spLocks noChangeArrowheads="1"/>
              </p:cNvSpPr>
              <p:nvPr/>
            </p:nvSpPr>
            <p:spPr bwMode="auto">
              <a:xfrm>
                <a:off x="1842" y="1722"/>
                <a:ext cx="2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a:t>
                </a:r>
              </a:p>
            </p:txBody>
          </p:sp>
        </p:grpSp>
        <p:sp>
          <p:nvSpPr>
            <p:cNvPr id="83981" name="Text Box 12"/>
            <p:cNvSpPr txBox="1">
              <a:spLocks noChangeArrowheads="1"/>
            </p:cNvSpPr>
            <p:nvPr/>
          </p:nvSpPr>
          <p:spPr bwMode="auto">
            <a:xfrm>
              <a:off x="2496" y="1704"/>
              <a:ext cx="13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800">
                  <a:solidFill>
                    <a:srgbClr val="C00000"/>
                  </a:solidFill>
                  <a:latin typeface="Arial" pitchFamily="34" charset="0"/>
                  <a:cs typeface="Arial" pitchFamily="34" charset="0"/>
                </a:rPr>
                <a:t>K  </a:t>
              </a:r>
              <a:r>
                <a:rPr lang="en-US" sz="3200">
                  <a:solidFill>
                    <a:srgbClr val="C00000"/>
                  </a:solidFill>
                  <a:latin typeface="Arial" pitchFamily="34" charset="0"/>
                  <a:cs typeface="Arial" pitchFamily="34" charset="0"/>
                </a:rPr>
                <a:t>(</a:t>
              </a:r>
              <a:r>
                <a:rPr lang="en-US" sz="2800">
                  <a:solidFill>
                    <a:srgbClr val="C00000"/>
                  </a:solidFill>
                  <a:latin typeface="Arial" pitchFamily="34" charset="0"/>
                  <a:cs typeface="Arial" pitchFamily="34" charset="0"/>
                </a:rPr>
                <a:t>K  (m)</a:t>
              </a:r>
              <a:r>
                <a:rPr lang="en-US" sz="3200">
                  <a:solidFill>
                    <a:srgbClr val="C00000"/>
                  </a:solidFill>
                  <a:latin typeface="Arial" pitchFamily="34" charset="0"/>
                  <a:cs typeface="Arial" pitchFamily="34" charset="0"/>
                </a:rPr>
                <a:t>)</a:t>
              </a:r>
              <a:r>
                <a:rPr lang="en-US" sz="2800">
                  <a:solidFill>
                    <a:srgbClr val="C00000"/>
                  </a:solidFill>
                  <a:latin typeface="Arial" pitchFamily="34" charset="0"/>
                  <a:cs typeface="Arial" pitchFamily="34" charset="0"/>
                </a:rPr>
                <a:t>  </a:t>
              </a:r>
            </a:p>
          </p:txBody>
        </p:sp>
        <p:sp>
          <p:nvSpPr>
            <p:cNvPr id="83982" name="Text Box 13"/>
            <p:cNvSpPr txBox="1">
              <a:spLocks noChangeArrowheads="1"/>
            </p:cNvSpPr>
            <p:nvPr/>
          </p:nvSpPr>
          <p:spPr bwMode="auto">
            <a:xfrm>
              <a:off x="3074" y="1887"/>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B</a:t>
              </a:r>
              <a:endParaRPr lang="en-US" sz="2800">
                <a:solidFill>
                  <a:srgbClr val="C00000"/>
                </a:solidFill>
                <a:latin typeface="Arial" pitchFamily="34" charset="0"/>
                <a:cs typeface="Arial" pitchFamily="34" charset="0"/>
              </a:endParaRPr>
            </a:p>
          </p:txBody>
        </p:sp>
        <p:sp>
          <p:nvSpPr>
            <p:cNvPr id="83983" name="Text Box 14"/>
            <p:cNvSpPr txBox="1">
              <a:spLocks noChangeArrowheads="1"/>
            </p:cNvSpPr>
            <p:nvPr/>
          </p:nvSpPr>
          <p:spPr bwMode="auto">
            <a:xfrm>
              <a:off x="2722" y="1891"/>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B</a:t>
              </a:r>
              <a:endParaRPr lang="en-US" sz="2800">
                <a:solidFill>
                  <a:srgbClr val="C00000"/>
                </a:solidFill>
                <a:latin typeface="Arial" pitchFamily="34" charset="0"/>
                <a:cs typeface="Arial" pitchFamily="34" charset="0"/>
              </a:endParaRPr>
            </a:p>
          </p:txBody>
        </p:sp>
        <p:sp>
          <p:nvSpPr>
            <p:cNvPr id="83984" name="Text Box 15"/>
            <p:cNvSpPr txBox="1">
              <a:spLocks noChangeArrowheads="1"/>
            </p:cNvSpPr>
            <p:nvPr/>
          </p:nvSpPr>
          <p:spPr bwMode="auto">
            <a:xfrm>
              <a:off x="2709" y="1636"/>
              <a:ext cx="2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a:t>
              </a:r>
            </a:p>
          </p:txBody>
        </p:sp>
        <p:sp>
          <p:nvSpPr>
            <p:cNvPr id="83985" name="Text Box 16"/>
            <p:cNvSpPr txBox="1">
              <a:spLocks noChangeArrowheads="1"/>
            </p:cNvSpPr>
            <p:nvPr/>
          </p:nvSpPr>
          <p:spPr bwMode="auto">
            <a:xfrm>
              <a:off x="3076" y="1615"/>
              <a:ext cx="1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a:t>
              </a:r>
            </a:p>
          </p:txBody>
        </p:sp>
        <p:sp>
          <p:nvSpPr>
            <p:cNvPr id="83986" name="Text Box 17"/>
            <p:cNvSpPr txBox="1">
              <a:spLocks noChangeArrowheads="1"/>
            </p:cNvSpPr>
            <p:nvPr/>
          </p:nvSpPr>
          <p:spPr bwMode="auto">
            <a:xfrm>
              <a:off x="2253" y="1755"/>
              <a:ext cx="2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a:t>
              </a:r>
            </a:p>
          </p:txBody>
        </p:sp>
      </p:grpSp>
      <p:sp>
        <p:nvSpPr>
          <p:cNvPr id="83974" name="Text Box 18"/>
          <p:cNvSpPr txBox="1">
            <a:spLocks noChangeArrowheads="1"/>
          </p:cNvSpPr>
          <p:nvPr/>
        </p:nvSpPr>
        <p:spPr bwMode="auto">
          <a:xfrm>
            <a:off x="1163638" y="3487738"/>
            <a:ext cx="291782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800">
                <a:latin typeface="Gill Sans MT" pitchFamily="34" charset="0"/>
              </a:rPr>
              <a:t>use public key first, followed by private key </a:t>
            </a:r>
            <a:endParaRPr lang="en-US" sz="2400">
              <a:latin typeface="Gill Sans MT" pitchFamily="34" charset="0"/>
            </a:endParaRPr>
          </a:p>
        </p:txBody>
      </p:sp>
      <p:sp>
        <p:nvSpPr>
          <p:cNvPr id="83975" name="Text Box 19"/>
          <p:cNvSpPr txBox="1">
            <a:spLocks noChangeArrowheads="1"/>
          </p:cNvSpPr>
          <p:nvPr/>
        </p:nvSpPr>
        <p:spPr bwMode="auto">
          <a:xfrm>
            <a:off x="4494213" y="3479800"/>
            <a:ext cx="291782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800">
                <a:latin typeface="Gill Sans MT" pitchFamily="34" charset="0"/>
              </a:rPr>
              <a:t>use private key first, followed by public key </a:t>
            </a:r>
            <a:endParaRPr lang="en-US" sz="2400">
              <a:latin typeface="Gill Sans MT" pitchFamily="34" charset="0"/>
            </a:endParaRPr>
          </a:p>
        </p:txBody>
      </p:sp>
      <p:sp>
        <p:nvSpPr>
          <p:cNvPr id="83976" name="AutoShape 20"/>
          <p:cNvSpPr>
            <a:spLocks/>
          </p:cNvSpPr>
          <p:nvPr/>
        </p:nvSpPr>
        <p:spPr bwMode="auto">
          <a:xfrm rot="5400000">
            <a:off x="2481263" y="2509838"/>
            <a:ext cx="138112" cy="1509712"/>
          </a:xfrm>
          <a:prstGeom prst="rightBrace">
            <a:avLst>
              <a:gd name="adj1" fmla="val 9109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C00000"/>
              </a:solidFill>
              <a:latin typeface="Gill Sans MT" pitchFamily="34" charset="0"/>
              <a:cs typeface="Arial" pitchFamily="34" charset="0"/>
            </a:endParaRPr>
          </a:p>
        </p:txBody>
      </p:sp>
      <p:sp>
        <p:nvSpPr>
          <p:cNvPr id="83977" name="AutoShape 21"/>
          <p:cNvSpPr>
            <a:spLocks/>
          </p:cNvSpPr>
          <p:nvPr/>
        </p:nvSpPr>
        <p:spPr bwMode="auto">
          <a:xfrm rot="5400000">
            <a:off x="5753100" y="2501900"/>
            <a:ext cx="138113" cy="1509713"/>
          </a:xfrm>
          <a:prstGeom prst="rightBrace">
            <a:avLst>
              <a:gd name="adj1" fmla="val 9109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C00000"/>
              </a:solidFill>
              <a:latin typeface="Gill Sans MT" pitchFamily="34" charset="0"/>
              <a:cs typeface="Arial" pitchFamily="34" charset="0"/>
            </a:endParaRPr>
          </a:p>
        </p:txBody>
      </p:sp>
      <p:sp>
        <p:nvSpPr>
          <p:cNvPr id="83978" name="Text Box 22"/>
          <p:cNvSpPr txBox="1">
            <a:spLocks noChangeArrowheads="1"/>
          </p:cNvSpPr>
          <p:nvPr/>
        </p:nvSpPr>
        <p:spPr bwMode="auto">
          <a:xfrm>
            <a:off x="2708275" y="5200650"/>
            <a:ext cx="3467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3200" i="1">
                <a:solidFill>
                  <a:srgbClr val="C00000"/>
                </a:solidFill>
                <a:latin typeface="Gill Sans MT" pitchFamily="34" charset="0"/>
              </a:rPr>
              <a:t>result is the same!</a:t>
            </a:r>
            <a:r>
              <a:rPr lang="en-US" sz="3200">
                <a:solidFill>
                  <a:srgbClr val="C00000"/>
                </a:solidFill>
                <a:latin typeface="Gill Sans MT" pitchFamily="34" charset="0"/>
              </a:rPr>
              <a:t> </a:t>
            </a:r>
          </a:p>
        </p:txBody>
      </p:sp>
      <p:pic>
        <p:nvPicPr>
          <p:cNvPr id="83979" name="Picture 16"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488" y="1031875"/>
            <a:ext cx="73136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84995" name="Rectangle 3"/>
          <p:cNvSpPr>
            <a:spLocks noGrp="1" noChangeArrowheads="1"/>
          </p:cNvSpPr>
          <p:nvPr>
            <p:ph type="body" idx="1"/>
          </p:nvPr>
        </p:nvSpPr>
        <p:spPr>
          <a:xfrm>
            <a:off x="522288" y="1425575"/>
            <a:ext cx="7772400" cy="4648200"/>
          </a:xfrm>
        </p:spPr>
        <p:txBody>
          <a:bodyPr/>
          <a:lstStyle/>
          <a:p>
            <a:pPr>
              <a:buFont typeface="Wingdings" pitchFamily="2" charset="2"/>
              <a:buNone/>
            </a:pPr>
            <a:endParaRPr lang="en-US" smtClean="0">
              <a:ea typeface="ＭＳ Ｐゴシック" pitchFamily="34" charset="-128"/>
            </a:endParaRPr>
          </a:p>
          <a:p>
            <a:pPr>
              <a:buFont typeface="Wingdings" pitchFamily="2" charset="2"/>
              <a:buNone/>
            </a:pPr>
            <a:r>
              <a:rPr lang="en-US" smtClean="0">
                <a:ea typeface="ＭＳ Ｐゴシック" pitchFamily="34" charset="-128"/>
              </a:rPr>
              <a:t>follows directly from modular arithmetic:</a:t>
            </a:r>
          </a:p>
          <a:p>
            <a:pPr>
              <a:buFont typeface="Wingdings" pitchFamily="2" charset="2"/>
              <a:buNone/>
            </a:pPr>
            <a:endParaRPr lang="en-US" smtClean="0">
              <a:ea typeface="ＭＳ Ｐゴシック" pitchFamily="34" charset="-128"/>
            </a:endParaRPr>
          </a:p>
          <a:p>
            <a:pPr>
              <a:buFont typeface="Wingdings" pitchFamily="2" charset="2"/>
              <a:buNone/>
            </a:pPr>
            <a:r>
              <a:rPr lang="en-US" smtClean="0">
                <a:ea typeface="ＭＳ Ｐゴシック" pitchFamily="34" charset="-128"/>
              </a:rPr>
              <a:t>(m</a:t>
            </a:r>
            <a:r>
              <a:rPr lang="en-US" baseline="30000" smtClean="0">
                <a:ea typeface="ＭＳ Ｐゴシック" pitchFamily="34" charset="-128"/>
              </a:rPr>
              <a:t>e</a:t>
            </a:r>
            <a:r>
              <a:rPr lang="en-US" smtClean="0">
                <a:ea typeface="ＭＳ Ｐゴシック" pitchFamily="34" charset="-128"/>
              </a:rPr>
              <a:t> mod n)</a:t>
            </a:r>
            <a:r>
              <a:rPr lang="en-US" baseline="30000" smtClean="0">
                <a:ea typeface="ＭＳ Ｐゴシック" pitchFamily="34" charset="-128"/>
              </a:rPr>
              <a:t>d</a:t>
            </a:r>
            <a:r>
              <a:rPr lang="en-US" smtClean="0">
                <a:ea typeface="ＭＳ Ｐゴシック" pitchFamily="34" charset="-128"/>
              </a:rPr>
              <a:t> mod n = m</a:t>
            </a:r>
            <a:r>
              <a:rPr lang="en-US" baseline="30000" smtClean="0">
                <a:ea typeface="ＭＳ Ｐゴシック" pitchFamily="34" charset="-128"/>
              </a:rPr>
              <a:t>ed</a:t>
            </a:r>
            <a:r>
              <a:rPr lang="en-US" smtClean="0">
                <a:ea typeface="ＭＳ Ｐゴシック" pitchFamily="34" charset="-128"/>
              </a:rPr>
              <a:t> mod n</a:t>
            </a:r>
          </a:p>
          <a:p>
            <a:pPr>
              <a:buFont typeface="Wingdings" pitchFamily="2" charset="2"/>
              <a:buNone/>
            </a:pPr>
            <a:r>
              <a:rPr lang="en-US" smtClean="0">
                <a:ea typeface="ＭＳ Ｐゴシック" pitchFamily="34" charset="-128"/>
              </a:rPr>
              <a:t>                             = m</a:t>
            </a:r>
            <a:r>
              <a:rPr lang="en-US" baseline="30000" smtClean="0">
                <a:ea typeface="ＭＳ Ｐゴシック" pitchFamily="34" charset="-128"/>
              </a:rPr>
              <a:t>de</a:t>
            </a:r>
            <a:r>
              <a:rPr lang="en-US" smtClean="0">
                <a:ea typeface="ＭＳ Ｐゴシック" pitchFamily="34" charset="-128"/>
              </a:rPr>
              <a:t> mod n</a:t>
            </a:r>
          </a:p>
          <a:p>
            <a:pPr>
              <a:buFont typeface="Wingdings" pitchFamily="2" charset="2"/>
              <a:buNone/>
            </a:pPr>
            <a:r>
              <a:rPr lang="en-US" smtClean="0">
                <a:ea typeface="ＭＳ Ｐゴシック" pitchFamily="34" charset="-128"/>
              </a:rPr>
              <a:t>                             = (m</a:t>
            </a:r>
            <a:r>
              <a:rPr lang="en-US" baseline="30000" smtClean="0">
                <a:ea typeface="ＭＳ Ｐゴシック" pitchFamily="34" charset="-128"/>
              </a:rPr>
              <a:t>d</a:t>
            </a:r>
            <a:r>
              <a:rPr lang="en-US" smtClean="0">
                <a:ea typeface="ＭＳ Ｐゴシック" pitchFamily="34" charset="-128"/>
              </a:rPr>
              <a:t> mod n)</a:t>
            </a:r>
            <a:r>
              <a:rPr lang="en-US" baseline="30000" smtClean="0">
                <a:ea typeface="ＭＳ Ｐゴシック" pitchFamily="34" charset="-128"/>
              </a:rPr>
              <a:t>e</a:t>
            </a:r>
            <a:r>
              <a:rPr lang="en-US" smtClean="0">
                <a:ea typeface="ＭＳ Ｐゴシック" pitchFamily="34" charset="-128"/>
              </a:rPr>
              <a:t> mod n </a:t>
            </a:r>
          </a:p>
          <a:p>
            <a:pPr>
              <a:buFont typeface="Wingdings" pitchFamily="2" charset="2"/>
              <a:buNone/>
            </a:pPr>
            <a:endParaRPr lang="en-US" smtClean="0">
              <a:ea typeface="ＭＳ Ｐゴシック" pitchFamily="34" charset="-128"/>
            </a:endParaRPr>
          </a:p>
        </p:txBody>
      </p:sp>
      <p:grpSp>
        <p:nvGrpSpPr>
          <p:cNvPr id="84996" name="Group 1"/>
          <p:cNvGrpSpPr>
            <a:grpSpLocks/>
          </p:cNvGrpSpPr>
          <p:nvPr/>
        </p:nvGrpSpPr>
        <p:grpSpPr bwMode="auto">
          <a:xfrm>
            <a:off x="423863" y="457200"/>
            <a:ext cx="6591300" cy="946150"/>
            <a:chOff x="478971" y="838200"/>
            <a:chExt cx="6590389" cy="946150"/>
          </a:xfrm>
        </p:grpSpPr>
        <p:grpSp>
          <p:nvGrpSpPr>
            <p:cNvPr id="84998" name="Group 5"/>
            <p:cNvGrpSpPr>
              <a:grpSpLocks/>
            </p:cNvGrpSpPr>
            <p:nvPr/>
          </p:nvGrpSpPr>
          <p:grpSpPr bwMode="auto">
            <a:xfrm>
              <a:off x="1676400" y="838200"/>
              <a:ext cx="5259388" cy="946150"/>
              <a:chOff x="501" y="1586"/>
              <a:chExt cx="3313" cy="596"/>
            </a:xfrm>
          </p:grpSpPr>
          <p:grpSp>
            <p:nvGrpSpPr>
              <p:cNvPr id="85001" name="Group 6"/>
              <p:cNvGrpSpPr>
                <a:grpSpLocks/>
              </p:cNvGrpSpPr>
              <p:nvPr/>
            </p:nvGrpSpPr>
            <p:grpSpPr bwMode="auto">
              <a:xfrm>
                <a:off x="501" y="1586"/>
                <a:ext cx="1807" cy="591"/>
                <a:chOff x="1328" y="1706"/>
                <a:chExt cx="1807" cy="591"/>
              </a:xfrm>
            </p:grpSpPr>
            <p:grpSp>
              <p:nvGrpSpPr>
                <p:cNvPr id="85008" name="Group 7"/>
                <p:cNvGrpSpPr>
                  <a:grpSpLocks/>
                </p:cNvGrpSpPr>
                <p:nvPr/>
              </p:nvGrpSpPr>
              <p:grpSpPr bwMode="auto">
                <a:xfrm>
                  <a:off x="1328" y="1811"/>
                  <a:ext cx="1807" cy="486"/>
                  <a:chOff x="1699" y="1433"/>
                  <a:chExt cx="1807" cy="486"/>
                </a:xfrm>
              </p:grpSpPr>
              <p:sp>
                <p:nvSpPr>
                  <p:cNvPr id="85011" name="Text Box 8"/>
                  <p:cNvSpPr txBox="1">
                    <a:spLocks noChangeArrowheads="1"/>
                  </p:cNvSpPr>
                  <p:nvPr/>
                </p:nvSpPr>
                <p:spPr bwMode="auto">
                  <a:xfrm>
                    <a:off x="1699" y="1433"/>
                    <a:ext cx="180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800">
                        <a:solidFill>
                          <a:srgbClr val="C00000"/>
                        </a:solidFill>
                        <a:latin typeface="Arial" pitchFamily="34" charset="0"/>
                        <a:cs typeface="Arial" pitchFamily="34" charset="0"/>
                      </a:rPr>
                      <a:t>K  </a:t>
                    </a:r>
                    <a:r>
                      <a:rPr lang="en-US" sz="3200">
                        <a:solidFill>
                          <a:srgbClr val="C00000"/>
                        </a:solidFill>
                        <a:latin typeface="Arial" pitchFamily="34" charset="0"/>
                        <a:cs typeface="Arial" pitchFamily="34" charset="0"/>
                      </a:rPr>
                      <a:t>(</a:t>
                    </a:r>
                    <a:r>
                      <a:rPr lang="en-US" sz="2800">
                        <a:solidFill>
                          <a:srgbClr val="C00000"/>
                        </a:solidFill>
                        <a:latin typeface="Arial" pitchFamily="34" charset="0"/>
                        <a:cs typeface="Arial" pitchFamily="34" charset="0"/>
                      </a:rPr>
                      <a:t>K  (m)</a:t>
                    </a:r>
                    <a:r>
                      <a:rPr lang="en-US" sz="3200">
                        <a:solidFill>
                          <a:srgbClr val="C00000"/>
                        </a:solidFill>
                        <a:latin typeface="Arial" pitchFamily="34" charset="0"/>
                        <a:cs typeface="Arial" pitchFamily="34" charset="0"/>
                      </a:rPr>
                      <a:t>)</a:t>
                    </a:r>
                    <a:r>
                      <a:rPr lang="en-US" sz="2800">
                        <a:solidFill>
                          <a:srgbClr val="C00000"/>
                        </a:solidFill>
                        <a:latin typeface="Arial" pitchFamily="34" charset="0"/>
                        <a:cs typeface="Arial" pitchFamily="34" charset="0"/>
                      </a:rPr>
                      <a:t>  =  m </a:t>
                    </a:r>
                  </a:p>
                </p:txBody>
              </p:sp>
              <p:sp>
                <p:nvSpPr>
                  <p:cNvPr id="85012" name="Text Box 9"/>
                  <p:cNvSpPr txBox="1">
                    <a:spLocks noChangeArrowheads="1"/>
                  </p:cNvSpPr>
                  <p:nvPr/>
                </p:nvSpPr>
                <p:spPr bwMode="auto">
                  <a:xfrm>
                    <a:off x="2241" y="1628"/>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B</a:t>
                    </a:r>
                    <a:endParaRPr lang="en-US" sz="2800">
                      <a:solidFill>
                        <a:srgbClr val="C00000"/>
                      </a:solidFill>
                      <a:latin typeface="Arial" pitchFamily="34" charset="0"/>
                      <a:cs typeface="Arial" pitchFamily="34" charset="0"/>
                    </a:endParaRPr>
                  </a:p>
                </p:txBody>
              </p:sp>
              <p:sp>
                <p:nvSpPr>
                  <p:cNvPr id="85013" name="Text Box 10"/>
                  <p:cNvSpPr txBox="1">
                    <a:spLocks noChangeArrowheads="1"/>
                  </p:cNvSpPr>
                  <p:nvPr/>
                </p:nvSpPr>
                <p:spPr bwMode="auto">
                  <a:xfrm>
                    <a:off x="1881" y="1620"/>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B</a:t>
                    </a:r>
                    <a:endParaRPr lang="en-US" sz="2800">
                      <a:solidFill>
                        <a:srgbClr val="C00000"/>
                      </a:solidFill>
                      <a:latin typeface="Arial" pitchFamily="34" charset="0"/>
                      <a:cs typeface="Arial" pitchFamily="34" charset="0"/>
                    </a:endParaRPr>
                  </a:p>
                </p:txBody>
              </p:sp>
            </p:grpSp>
            <p:sp>
              <p:nvSpPr>
                <p:cNvPr id="85009" name="Text Box 11"/>
                <p:cNvSpPr txBox="1">
                  <a:spLocks noChangeArrowheads="1"/>
                </p:cNvSpPr>
                <p:nvPr/>
              </p:nvSpPr>
              <p:spPr bwMode="auto">
                <a:xfrm>
                  <a:off x="1505" y="1706"/>
                  <a:ext cx="1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a:t>
                  </a:r>
                </a:p>
              </p:txBody>
            </p:sp>
            <p:sp>
              <p:nvSpPr>
                <p:cNvPr id="85010" name="Text Box 12"/>
                <p:cNvSpPr txBox="1">
                  <a:spLocks noChangeArrowheads="1"/>
                </p:cNvSpPr>
                <p:nvPr/>
              </p:nvSpPr>
              <p:spPr bwMode="auto">
                <a:xfrm>
                  <a:off x="1857" y="1725"/>
                  <a:ext cx="2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a:t>
                  </a:r>
                </a:p>
              </p:txBody>
            </p:sp>
          </p:grpSp>
          <p:sp>
            <p:nvSpPr>
              <p:cNvPr id="85002" name="Text Box 13"/>
              <p:cNvSpPr txBox="1">
                <a:spLocks noChangeArrowheads="1"/>
              </p:cNvSpPr>
              <p:nvPr/>
            </p:nvSpPr>
            <p:spPr bwMode="auto">
              <a:xfrm>
                <a:off x="2496" y="1704"/>
                <a:ext cx="13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800">
                    <a:solidFill>
                      <a:srgbClr val="C00000"/>
                    </a:solidFill>
                    <a:latin typeface="Arial" pitchFamily="34" charset="0"/>
                    <a:cs typeface="Arial" pitchFamily="34" charset="0"/>
                  </a:rPr>
                  <a:t>K  </a:t>
                </a:r>
                <a:r>
                  <a:rPr lang="en-US" sz="3200">
                    <a:solidFill>
                      <a:srgbClr val="C00000"/>
                    </a:solidFill>
                    <a:latin typeface="Arial" pitchFamily="34" charset="0"/>
                    <a:cs typeface="Arial" pitchFamily="34" charset="0"/>
                  </a:rPr>
                  <a:t>(</a:t>
                </a:r>
                <a:r>
                  <a:rPr lang="en-US" sz="2800">
                    <a:solidFill>
                      <a:srgbClr val="C00000"/>
                    </a:solidFill>
                    <a:latin typeface="Arial" pitchFamily="34" charset="0"/>
                    <a:cs typeface="Arial" pitchFamily="34" charset="0"/>
                  </a:rPr>
                  <a:t>K  (m)</a:t>
                </a:r>
                <a:r>
                  <a:rPr lang="en-US" sz="3200">
                    <a:solidFill>
                      <a:srgbClr val="C00000"/>
                    </a:solidFill>
                    <a:latin typeface="Arial" pitchFamily="34" charset="0"/>
                    <a:cs typeface="Arial" pitchFamily="34" charset="0"/>
                  </a:rPr>
                  <a:t>)</a:t>
                </a:r>
                <a:r>
                  <a:rPr lang="en-US" sz="2800">
                    <a:solidFill>
                      <a:srgbClr val="C00000"/>
                    </a:solidFill>
                    <a:latin typeface="Arial" pitchFamily="34" charset="0"/>
                    <a:cs typeface="Arial" pitchFamily="34" charset="0"/>
                  </a:rPr>
                  <a:t>  </a:t>
                </a:r>
              </a:p>
            </p:txBody>
          </p:sp>
          <p:sp>
            <p:nvSpPr>
              <p:cNvPr id="85003" name="Text Box 14"/>
              <p:cNvSpPr txBox="1">
                <a:spLocks noChangeArrowheads="1"/>
              </p:cNvSpPr>
              <p:nvPr/>
            </p:nvSpPr>
            <p:spPr bwMode="auto">
              <a:xfrm>
                <a:off x="3077" y="1887"/>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B</a:t>
                </a:r>
                <a:endParaRPr lang="en-US" sz="2800">
                  <a:solidFill>
                    <a:srgbClr val="C00000"/>
                  </a:solidFill>
                  <a:latin typeface="Arial" pitchFamily="34" charset="0"/>
                  <a:cs typeface="Arial" pitchFamily="34" charset="0"/>
                </a:endParaRPr>
              </a:p>
            </p:txBody>
          </p:sp>
          <p:sp>
            <p:nvSpPr>
              <p:cNvPr id="85004" name="Text Box 15"/>
              <p:cNvSpPr txBox="1">
                <a:spLocks noChangeArrowheads="1"/>
              </p:cNvSpPr>
              <p:nvPr/>
            </p:nvSpPr>
            <p:spPr bwMode="auto">
              <a:xfrm>
                <a:off x="2716" y="1891"/>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B</a:t>
                </a:r>
                <a:endParaRPr lang="en-US" sz="2800">
                  <a:solidFill>
                    <a:srgbClr val="C00000"/>
                  </a:solidFill>
                  <a:latin typeface="Arial" pitchFamily="34" charset="0"/>
                  <a:cs typeface="Arial" pitchFamily="34" charset="0"/>
                </a:endParaRPr>
              </a:p>
            </p:txBody>
          </p:sp>
          <p:sp>
            <p:nvSpPr>
              <p:cNvPr id="85005" name="Text Box 16"/>
              <p:cNvSpPr txBox="1">
                <a:spLocks noChangeArrowheads="1"/>
              </p:cNvSpPr>
              <p:nvPr/>
            </p:nvSpPr>
            <p:spPr bwMode="auto">
              <a:xfrm>
                <a:off x="2694" y="1636"/>
                <a:ext cx="2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a:t>
                </a:r>
              </a:p>
            </p:txBody>
          </p:sp>
          <p:sp>
            <p:nvSpPr>
              <p:cNvPr id="85006" name="Text Box 17"/>
              <p:cNvSpPr txBox="1">
                <a:spLocks noChangeArrowheads="1"/>
              </p:cNvSpPr>
              <p:nvPr/>
            </p:nvSpPr>
            <p:spPr bwMode="auto">
              <a:xfrm>
                <a:off x="3079" y="1606"/>
                <a:ext cx="1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a:t>
                </a:r>
              </a:p>
            </p:txBody>
          </p:sp>
          <p:sp>
            <p:nvSpPr>
              <p:cNvPr id="85007" name="Text Box 18"/>
              <p:cNvSpPr txBox="1">
                <a:spLocks noChangeArrowheads="1"/>
              </p:cNvSpPr>
              <p:nvPr/>
            </p:nvSpPr>
            <p:spPr bwMode="auto">
              <a:xfrm>
                <a:off x="2253" y="1755"/>
                <a:ext cx="2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a:t>
                </a:r>
              </a:p>
            </p:txBody>
          </p:sp>
        </p:grpSp>
        <p:sp>
          <p:nvSpPr>
            <p:cNvPr id="84999" name="Text Box 33"/>
            <p:cNvSpPr txBox="1">
              <a:spLocks noChangeArrowheads="1"/>
            </p:cNvSpPr>
            <p:nvPr/>
          </p:nvSpPr>
          <p:spPr bwMode="auto">
            <a:xfrm>
              <a:off x="478971" y="881742"/>
              <a:ext cx="128214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sz="4400">
                  <a:solidFill>
                    <a:srgbClr val="000099"/>
                  </a:solidFill>
                  <a:latin typeface="Gill Sans MT" pitchFamily="34" charset="0"/>
                </a:rPr>
                <a:t>Why</a:t>
              </a:r>
            </a:p>
          </p:txBody>
        </p:sp>
        <p:sp>
          <p:nvSpPr>
            <p:cNvPr id="85000" name="Text Box 34"/>
            <p:cNvSpPr txBox="1">
              <a:spLocks noChangeArrowheads="1"/>
            </p:cNvSpPr>
            <p:nvPr/>
          </p:nvSpPr>
          <p:spPr bwMode="auto">
            <a:xfrm>
              <a:off x="6657068" y="1005114"/>
              <a:ext cx="41229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r>
                <a:rPr lang="en-US" sz="3200">
                  <a:solidFill>
                    <a:srgbClr val="C00000"/>
                  </a:solidFill>
                  <a:latin typeface="Arial" pitchFamily="34" charset="0"/>
                  <a:cs typeface="Arial" pitchFamily="34" charset="0"/>
                </a:rPr>
                <a:t>?</a:t>
              </a:r>
            </a:p>
          </p:txBody>
        </p:sp>
      </p:grpSp>
      <p:pic>
        <p:nvPicPr>
          <p:cNvPr id="84997" name="Picture 18"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8" y="1325563"/>
            <a:ext cx="63992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77863" y="315913"/>
            <a:ext cx="7583487" cy="1079500"/>
          </a:xfrm>
        </p:spPr>
        <p:txBody>
          <a:bodyPr/>
          <a:lstStyle/>
          <a:p>
            <a:r>
              <a:rPr lang="en-GB" sz="3600" smtClean="0">
                <a:ea typeface="ＭＳ Ｐゴシック" pitchFamily="34" charset="-128"/>
              </a:rPr>
              <a:t>Network Security Goals</a:t>
            </a:r>
            <a:endParaRPr lang="en-US" smtClean="0">
              <a:ea typeface="ＭＳ Ｐゴシック" pitchFamily="34" charset="-128"/>
            </a:endParaRPr>
          </a:p>
        </p:txBody>
      </p:sp>
      <p:pic>
        <p:nvPicPr>
          <p:cNvPr id="2150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2239963"/>
            <a:ext cx="7651750"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86019" name="Rectangle 2"/>
          <p:cNvSpPr>
            <a:spLocks noGrp="1" noChangeArrowheads="1"/>
          </p:cNvSpPr>
          <p:nvPr>
            <p:ph type="title"/>
          </p:nvPr>
        </p:nvSpPr>
        <p:spPr/>
        <p:txBody>
          <a:bodyPr/>
          <a:lstStyle/>
          <a:p>
            <a:r>
              <a:rPr lang="en-US" smtClean="0">
                <a:ea typeface="ＭＳ Ｐゴシック" pitchFamily="34" charset="-128"/>
              </a:rPr>
              <a:t>Why is RSA secure?</a:t>
            </a:r>
          </a:p>
        </p:txBody>
      </p:sp>
      <p:sp>
        <p:nvSpPr>
          <p:cNvPr id="86020" name="Rectangle 3"/>
          <p:cNvSpPr>
            <a:spLocks noGrp="1" noChangeArrowheads="1"/>
          </p:cNvSpPr>
          <p:nvPr>
            <p:ph type="body" idx="1"/>
          </p:nvPr>
        </p:nvSpPr>
        <p:spPr>
          <a:xfrm>
            <a:off x="457200" y="1371600"/>
            <a:ext cx="7772400" cy="2438400"/>
          </a:xfrm>
        </p:spPr>
        <p:txBody>
          <a:bodyPr/>
          <a:lstStyle/>
          <a:p>
            <a:r>
              <a:rPr lang="en-US" smtClean="0">
                <a:ea typeface="ＭＳ Ｐゴシック" pitchFamily="34" charset="-128"/>
              </a:rPr>
              <a:t>suppose you know Bob</a:t>
            </a:r>
            <a:r>
              <a:rPr lang="ja-JP" altLang="en-US" smtClean="0">
                <a:ea typeface="ＭＳ Ｐゴシック" pitchFamily="34" charset="-128"/>
              </a:rPr>
              <a:t>’</a:t>
            </a:r>
            <a:r>
              <a:rPr lang="en-US" altLang="ja-JP" smtClean="0">
                <a:ea typeface="ＭＳ Ｐゴシック" pitchFamily="34" charset="-128"/>
              </a:rPr>
              <a:t>s public key (n,e). How hard is it to determine d?</a:t>
            </a:r>
          </a:p>
          <a:p>
            <a:r>
              <a:rPr lang="en-US" smtClean="0">
                <a:ea typeface="ＭＳ Ｐゴシック" pitchFamily="34" charset="-128"/>
              </a:rPr>
              <a:t>essentially need to find factors of n without knowing the two factors p and q </a:t>
            </a:r>
          </a:p>
          <a:p>
            <a:pPr lvl="1"/>
            <a:r>
              <a:rPr lang="en-US" sz="2800" smtClean="0">
                <a:ea typeface="ＭＳ Ｐゴシック" pitchFamily="34" charset="-128"/>
              </a:rPr>
              <a:t>fact: factoring a big number is hard</a:t>
            </a:r>
          </a:p>
          <a:p>
            <a:pPr>
              <a:buFont typeface="Wingdings" pitchFamily="2" charset="2"/>
              <a:buNone/>
            </a:pPr>
            <a:endParaRPr lang="en-US" smtClean="0">
              <a:ea typeface="ＭＳ Ｐゴシック" pitchFamily="34" charset="-128"/>
            </a:endParaRPr>
          </a:p>
        </p:txBody>
      </p:sp>
      <p:pic>
        <p:nvPicPr>
          <p:cNvPr id="86021" name="Picture 22"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0" y="1044575"/>
            <a:ext cx="45704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87043" name="Rectangle 2"/>
          <p:cNvSpPr>
            <a:spLocks noGrp="1" noChangeArrowheads="1"/>
          </p:cNvSpPr>
          <p:nvPr>
            <p:ph type="title"/>
          </p:nvPr>
        </p:nvSpPr>
        <p:spPr/>
        <p:txBody>
          <a:bodyPr/>
          <a:lstStyle/>
          <a:p>
            <a:r>
              <a:rPr lang="en-US" smtClean="0">
                <a:ea typeface="ＭＳ Ｐゴシック" pitchFamily="34" charset="-128"/>
              </a:rPr>
              <a:t>RSA in practice: session keys</a:t>
            </a:r>
          </a:p>
        </p:txBody>
      </p:sp>
      <p:sp>
        <p:nvSpPr>
          <p:cNvPr id="87044" name="Rectangle 3"/>
          <p:cNvSpPr>
            <a:spLocks noGrp="1" noChangeArrowheads="1"/>
          </p:cNvSpPr>
          <p:nvPr>
            <p:ph type="body" idx="1"/>
          </p:nvPr>
        </p:nvSpPr>
        <p:spPr>
          <a:xfrm>
            <a:off x="522288" y="1393825"/>
            <a:ext cx="7772400" cy="4648200"/>
          </a:xfrm>
        </p:spPr>
        <p:txBody>
          <a:bodyPr/>
          <a:lstStyle/>
          <a:p>
            <a:r>
              <a:rPr lang="en-US" smtClean="0">
                <a:ea typeface="ＭＳ Ｐゴシック" pitchFamily="34" charset="-128"/>
              </a:rPr>
              <a:t>exponentiation in RSA is computationally intensive</a:t>
            </a:r>
          </a:p>
          <a:p>
            <a:r>
              <a:rPr lang="en-US" smtClean="0">
                <a:ea typeface="ＭＳ Ｐゴシック" pitchFamily="34" charset="-128"/>
              </a:rPr>
              <a:t>DES is at least 100 times faster than RSA</a:t>
            </a:r>
          </a:p>
          <a:p>
            <a:r>
              <a:rPr lang="en-US" smtClean="0">
                <a:ea typeface="ＭＳ Ｐゴシック" pitchFamily="34" charset="-128"/>
              </a:rPr>
              <a:t>use public key cryto to establish secure connection, then establish second key – symmetric session key – for encrypting data</a:t>
            </a:r>
          </a:p>
          <a:p>
            <a:pPr>
              <a:spcBef>
                <a:spcPct val="60000"/>
              </a:spcBef>
              <a:buFont typeface="Wingdings" pitchFamily="2" charset="2"/>
              <a:buNone/>
            </a:pPr>
            <a:r>
              <a:rPr lang="en-US" i="1" smtClean="0">
                <a:solidFill>
                  <a:srgbClr val="C00000"/>
                </a:solidFill>
                <a:ea typeface="ＭＳ Ｐゴシック" pitchFamily="34" charset="-128"/>
              </a:rPr>
              <a:t>session key, K</a:t>
            </a:r>
            <a:r>
              <a:rPr lang="en-US" i="1" baseline="-25000" smtClean="0">
                <a:solidFill>
                  <a:srgbClr val="C00000"/>
                </a:solidFill>
                <a:ea typeface="ＭＳ Ｐゴシック" pitchFamily="34" charset="-128"/>
              </a:rPr>
              <a:t>S</a:t>
            </a:r>
          </a:p>
          <a:p>
            <a:r>
              <a:rPr lang="en-US" sz="2400" smtClean="0">
                <a:ea typeface="ＭＳ Ｐゴシック" pitchFamily="34" charset="-128"/>
              </a:rPr>
              <a:t>Bob and Alice use RSA to exchange a symmetric key K</a:t>
            </a:r>
            <a:r>
              <a:rPr lang="en-US" sz="2400" baseline="-25000" smtClean="0">
                <a:ea typeface="ＭＳ Ｐゴシック" pitchFamily="34" charset="-128"/>
              </a:rPr>
              <a:t>S</a:t>
            </a:r>
          </a:p>
          <a:p>
            <a:r>
              <a:rPr lang="en-US" sz="2400" smtClean="0">
                <a:ea typeface="ＭＳ Ｐゴシック" pitchFamily="34" charset="-128"/>
              </a:rPr>
              <a:t>once both have K</a:t>
            </a:r>
            <a:r>
              <a:rPr lang="en-US" sz="2400" baseline="-25000" smtClean="0">
                <a:ea typeface="ＭＳ Ｐゴシック" pitchFamily="34" charset="-128"/>
              </a:rPr>
              <a:t>S</a:t>
            </a:r>
            <a:r>
              <a:rPr lang="en-US" sz="2400" smtClean="0">
                <a:ea typeface="ＭＳ Ｐゴシック" pitchFamily="34" charset="-128"/>
              </a:rPr>
              <a:t>, they use symmetric key cryptography</a:t>
            </a:r>
          </a:p>
          <a:p>
            <a:endParaRPr lang="en-US" smtClean="0">
              <a:ea typeface="ＭＳ Ｐゴシック" pitchFamily="34" charset="-128"/>
            </a:endParaRPr>
          </a:p>
        </p:txBody>
      </p:sp>
      <p:pic>
        <p:nvPicPr>
          <p:cNvPr id="87045" name="Picture 17"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079500"/>
            <a:ext cx="68564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88067" name="Rectangle 2"/>
          <p:cNvSpPr>
            <a:spLocks noGrp="1" noChangeArrowheads="1"/>
          </p:cNvSpPr>
          <p:nvPr>
            <p:ph type="title"/>
          </p:nvPr>
        </p:nvSpPr>
        <p:spPr/>
        <p:txBody>
          <a:bodyPr/>
          <a:lstStyle/>
          <a:p>
            <a:r>
              <a:rPr lang="en-US" smtClean="0">
                <a:ea typeface="ＭＳ Ｐゴシック" pitchFamily="34" charset="-128"/>
              </a:rPr>
              <a:t>Chapter 8 roadmap</a:t>
            </a:r>
          </a:p>
        </p:txBody>
      </p:sp>
      <p:sp>
        <p:nvSpPr>
          <p:cNvPr id="88068" name="Rectangle 3"/>
          <p:cNvSpPr>
            <a:spLocks noGrp="1" noChangeArrowheads="1"/>
          </p:cNvSpPr>
          <p:nvPr>
            <p:ph type="body" idx="1"/>
          </p:nvPr>
        </p:nvSpPr>
        <p:spPr>
          <a:xfrm>
            <a:off x="650875" y="1668463"/>
            <a:ext cx="7772400" cy="4648200"/>
          </a:xfrm>
        </p:spPr>
        <p:txBody>
          <a:bodyPr/>
          <a:lstStyle/>
          <a:p>
            <a:pPr>
              <a:buFont typeface="Wingdings" pitchFamily="2" charset="2"/>
              <a:buNone/>
            </a:pPr>
            <a:r>
              <a:rPr lang="en-US" smtClean="0">
                <a:solidFill>
                  <a:srgbClr val="000099"/>
                </a:solidFill>
                <a:ea typeface="ＭＳ Ｐゴシック" pitchFamily="34" charset="-128"/>
              </a:rPr>
              <a:t>8.1</a:t>
            </a:r>
            <a:r>
              <a:rPr lang="en-US" smtClean="0">
                <a:ea typeface="ＭＳ Ｐゴシック" pitchFamily="34" charset="-128"/>
              </a:rPr>
              <a:t> What is network security?</a:t>
            </a:r>
          </a:p>
          <a:p>
            <a:pPr>
              <a:buFont typeface="Wingdings" pitchFamily="2" charset="2"/>
              <a:buNone/>
            </a:pPr>
            <a:r>
              <a:rPr lang="en-US" smtClean="0">
                <a:solidFill>
                  <a:srgbClr val="000099"/>
                </a:solidFill>
                <a:ea typeface="ＭＳ Ｐゴシック" pitchFamily="34" charset="-128"/>
              </a:rPr>
              <a:t>8.2</a:t>
            </a:r>
            <a:r>
              <a:rPr lang="en-US" smtClean="0">
                <a:ea typeface="ＭＳ Ｐゴシック" pitchFamily="34" charset="-128"/>
              </a:rPr>
              <a:t> Principles of cryptography</a:t>
            </a:r>
          </a:p>
          <a:p>
            <a:pPr>
              <a:buFont typeface="Wingdings" pitchFamily="2" charset="2"/>
              <a:buNone/>
            </a:pPr>
            <a:r>
              <a:rPr lang="en-US" i="1" smtClean="0">
                <a:solidFill>
                  <a:srgbClr val="C00000"/>
                </a:solidFill>
                <a:ea typeface="ＭＳ Ｐゴシック" pitchFamily="34" charset="-128"/>
              </a:rPr>
              <a:t>8.3 </a:t>
            </a:r>
            <a:r>
              <a:rPr lang="en-US" smtClean="0">
                <a:ea typeface="ＭＳ Ｐゴシック" pitchFamily="34" charset="-128"/>
              </a:rPr>
              <a:t>Message integrity</a:t>
            </a:r>
            <a:r>
              <a:rPr lang="en-US" i="1" smtClean="0">
                <a:solidFill>
                  <a:srgbClr val="C00000"/>
                </a:solidFill>
                <a:ea typeface="ＭＳ Ｐゴシック" pitchFamily="34" charset="-128"/>
              </a:rPr>
              <a:t>, authentication</a:t>
            </a:r>
          </a:p>
          <a:p>
            <a:pPr>
              <a:buFont typeface="Wingdings" pitchFamily="2" charset="2"/>
              <a:buNone/>
            </a:pPr>
            <a:r>
              <a:rPr lang="en-US" smtClean="0">
                <a:solidFill>
                  <a:srgbClr val="000099"/>
                </a:solidFill>
                <a:ea typeface="ＭＳ Ｐゴシック" pitchFamily="34" charset="-128"/>
              </a:rPr>
              <a:t>8.4 </a:t>
            </a:r>
            <a:r>
              <a:rPr lang="en-US" smtClean="0">
                <a:ea typeface="ＭＳ Ｐゴシック" pitchFamily="34" charset="-128"/>
              </a:rPr>
              <a:t>Securing e-mail</a:t>
            </a:r>
          </a:p>
          <a:p>
            <a:pPr>
              <a:buFont typeface="Wingdings" pitchFamily="2" charset="2"/>
              <a:buNone/>
            </a:pPr>
            <a:r>
              <a:rPr lang="en-US" smtClean="0">
                <a:solidFill>
                  <a:srgbClr val="000099"/>
                </a:solidFill>
                <a:ea typeface="ＭＳ Ｐゴシック" pitchFamily="34" charset="-128"/>
              </a:rPr>
              <a:t>8.5</a:t>
            </a:r>
            <a:r>
              <a:rPr lang="en-US" smtClean="0">
                <a:ea typeface="ＭＳ Ｐゴシック" pitchFamily="34" charset="-128"/>
              </a:rPr>
              <a:t> Securing TCP connections: SSL</a:t>
            </a:r>
          </a:p>
          <a:p>
            <a:pPr>
              <a:buFont typeface="Wingdings" pitchFamily="2" charset="2"/>
              <a:buNone/>
            </a:pPr>
            <a:r>
              <a:rPr lang="en-US" smtClean="0">
                <a:solidFill>
                  <a:srgbClr val="000099"/>
                </a:solidFill>
                <a:ea typeface="ＭＳ Ｐゴシック" pitchFamily="34" charset="-128"/>
              </a:rPr>
              <a:t>8.6</a:t>
            </a:r>
            <a:r>
              <a:rPr lang="en-US" smtClean="0">
                <a:ea typeface="ＭＳ Ｐゴシック" pitchFamily="34" charset="-128"/>
              </a:rPr>
              <a:t> Network layer security: IPsec</a:t>
            </a:r>
          </a:p>
          <a:p>
            <a:pPr>
              <a:buFont typeface="Wingdings" pitchFamily="2" charset="2"/>
              <a:buNone/>
            </a:pPr>
            <a:r>
              <a:rPr lang="en-US" smtClean="0">
                <a:solidFill>
                  <a:srgbClr val="000099"/>
                </a:solidFill>
                <a:ea typeface="ＭＳ Ｐゴシック" pitchFamily="34" charset="-128"/>
              </a:rPr>
              <a:t>8.7</a:t>
            </a:r>
            <a:r>
              <a:rPr lang="en-US" smtClean="0">
                <a:ea typeface="ＭＳ Ｐゴシック" pitchFamily="34" charset="-128"/>
              </a:rPr>
              <a:t> Securing wireless LANs</a:t>
            </a:r>
          </a:p>
          <a:p>
            <a:pPr>
              <a:buFont typeface="Wingdings" pitchFamily="2" charset="2"/>
              <a:buNone/>
            </a:pPr>
            <a:r>
              <a:rPr lang="en-US" smtClean="0">
                <a:solidFill>
                  <a:srgbClr val="000099"/>
                </a:solidFill>
                <a:ea typeface="ＭＳ Ｐゴシック" pitchFamily="34" charset="-128"/>
              </a:rPr>
              <a:t>8.8</a:t>
            </a:r>
            <a:r>
              <a:rPr lang="en-US" smtClean="0">
                <a:ea typeface="ＭＳ Ｐゴシック" pitchFamily="34" charset="-128"/>
              </a:rPr>
              <a:t> Operational security: firewalls and IDS</a:t>
            </a:r>
          </a:p>
        </p:txBody>
      </p:sp>
      <p:pic>
        <p:nvPicPr>
          <p:cNvPr id="88069" name="Picture 22"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38" y="1066800"/>
            <a:ext cx="45704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89091" name="Rectangle 2"/>
          <p:cNvSpPr>
            <a:spLocks noGrp="1" noChangeArrowheads="1"/>
          </p:cNvSpPr>
          <p:nvPr>
            <p:ph type="title"/>
          </p:nvPr>
        </p:nvSpPr>
        <p:spPr>
          <a:xfrm>
            <a:off x="490538" y="312738"/>
            <a:ext cx="4276725" cy="1143000"/>
          </a:xfrm>
        </p:spPr>
        <p:txBody>
          <a:bodyPr/>
          <a:lstStyle/>
          <a:p>
            <a:r>
              <a:rPr lang="en-US" smtClean="0">
                <a:ea typeface="ＭＳ Ｐゴシック" pitchFamily="34" charset="-128"/>
              </a:rPr>
              <a:t>Authentication</a:t>
            </a:r>
          </a:p>
        </p:txBody>
      </p:sp>
      <p:sp>
        <p:nvSpPr>
          <p:cNvPr id="89092" name="Rectangle 3"/>
          <p:cNvSpPr>
            <a:spLocks noGrp="1" noChangeArrowheads="1"/>
          </p:cNvSpPr>
          <p:nvPr>
            <p:ph type="body" idx="1"/>
          </p:nvPr>
        </p:nvSpPr>
        <p:spPr>
          <a:xfrm>
            <a:off x="533400" y="1600200"/>
            <a:ext cx="7978775" cy="966788"/>
          </a:xfrm>
        </p:spPr>
        <p:txBody>
          <a:bodyPr/>
          <a:lstStyle/>
          <a:p>
            <a:pPr>
              <a:buFont typeface="Wingdings" pitchFamily="2" charset="2"/>
              <a:buNone/>
            </a:pPr>
            <a:r>
              <a:rPr lang="en-US" i="1" smtClean="0">
                <a:solidFill>
                  <a:srgbClr val="C00000"/>
                </a:solidFill>
                <a:ea typeface="ＭＳ Ｐゴシック" pitchFamily="34" charset="-128"/>
              </a:rPr>
              <a:t>Goal: </a:t>
            </a:r>
            <a:r>
              <a:rPr lang="en-US" smtClean="0">
                <a:ea typeface="ＭＳ Ｐゴシック" pitchFamily="34" charset="-128"/>
              </a:rPr>
              <a:t>Bob wants Alice to </a:t>
            </a:r>
            <a:r>
              <a:rPr lang="ja-JP" altLang="en-US" smtClean="0">
                <a:ea typeface="ＭＳ Ｐゴシック" pitchFamily="34" charset="-128"/>
              </a:rPr>
              <a:t>“</a:t>
            </a:r>
            <a:r>
              <a:rPr lang="en-US" altLang="ja-JP" smtClean="0">
                <a:ea typeface="ＭＳ Ｐゴシック" pitchFamily="34" charset="-128"/>
              </a:rPr>
              <a:t>prove</a:t>
            </a:r>
            <a:r>
              <a:rPr lang="ja-JP" altLang="en-US" smtClean="0">
                <a:ea typeface="ＭＳ Ｐゴシック" pitchFamily="34" charset="-128"/>
              </a:rPr>
              <a:t>”</a:t>
            </a:r>
            <a:r>
              <a:rPr lang="en-US" altLang="ja-JP" smtClean="0">
                <a:ea typeface="ＭＳ Ｐゴシック" pitchFamily="34" charset="-128"/>
              </a:rPr>
              <a:t> her identity to him</a:t>
            </a:r>
            <a:endParaRPr lang="en-US" smtClean="0">
              <a:ea typeface="ＭＳ Ｐゴシック" pitchFamily="34" charset="-128"/>
            </a:endParaRPr>
          </a:p>
        </p:txBody>
      </p:sp>
      <p:sp>
        <p:nvSpPr>
          <p:cNvPr id="31749" name="Text Box 4"/>
          <p:cNvSpPr txBox="1">
            <a:spLocks noChangeArrowheads="1"/>
          </p:cNvSpPr>
          <p:nvPr/>
        </p:nvSpPr>
        <p:spPr bwMode="auto">
          <a:xfrm>
            <a:off x="477838" y="2262188"/>
            <a:ext cx="5602287"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en-US" sz="2800" i="1" u="sng" smtClean="0">
                <a:solidFill>
                  <a:srgbClr val="C00000"/>
                </a:solidFill>
                <a:latin typeface="Gill Sans MT" pitchFamily="34" charset="0"/>
              </a:rPr>
              <a:t>Protocol ap1.0:</a:t>
            </a:r>
            <a:r>
              <a:rPr lang="en-US" sz="2800" i="1" smtClean="0">
                <a:solidFill>
                  <a:srgbClr val="C00000"/>
                </a:solidFill>
                <a:latin typeface="Gill Sans MT" pitchFamily="34" charset="0"/>
              </a:rPr>
              <a:t>  </a:t>
            </a:r>
            <a:r>
              <a:rPr lang="en-US" sz="2800" smtClean="0">
                <a:latin typeface="Gill Sans MT" pitchFamily="34" charset="0"/>
              </a:rPr>
              <a:t>Alice says </a:t>
            </a:r>
            <a:r>
              <a:rPr lang="ja-JP" altLang="en-US" sz="2800" smtClean="0">
                <a:latin typeface="Gill Sans MT" pitchFamily="34" charset="0"/>
              </a:rPr>
              <a:t>“</a:t>
            </a:r>
            <a:r>
              <a:rPr lang="en-US" altLang="ja-JP" sz="2800" smtClean="0">
                <a:latin typeface="Gill Sans MT" pitchFamily="34" charset="0"/>
              </a:rPr>
              <a:t>I am Alice</a:t>
            </a:r>
            <a:r>
              <a:rPr lang="ja-JP" altLang="en-US" sz="2800" smtClean="0">
                <a:latin typeface="Gill Sans MT" pitchFamily="34" charset="0"/>
              </a:rPr>
              <a:t>”</a:t>
            </a:r>
            <a:endParaRPr lang="en-US" sz="2800" smtClean="0">
              <a:latin typeface="Gill Sans MT" pitchFamily="34" charset="0"/>
            </a:endParaRPr>
          </a:p>
        </p:txBody>
      </p:sp>
      <p:sp>
        <p:nvSpPr>
          <p:cNvPr id="31750" name="Text Box 5"/>
          <p:cNvSpPr txBox="1">
            <a:spLocks noChangeArrowheads="1"/>
          </p:cNvSpPr>
          <p:nvPr/>
        </p:nvSpPr>
        <p:spPr bwMode="auto">
          <a:xfrm>
            <a:off x="5281613" y="4135438"/>
            <a:ext cx="27574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smtClean="0">
                <a:latin typeface="Arial" charset="0"/>
                <a:cs typeface="Arial" charset="0"/>
              </a:rPr>
              <a:t>Failure scenario??</a:t>
            </a:r>
          </a:p>
        </p:txBody>
      </p:sp>
      <p:pic>
        <p:nvPicPr>
          <p:cNvPr id="89095" name="Picture 6" descr="A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388" y="3721100"/>
            <a:ext cx="6985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6" name="Picture 7" descr="E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413" y="4983163"/>
            <a:ext cx="10826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7" name="Picture 8" descr="Bo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363" y="3811588"/>
            <a:ext cx="812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4" name="Line 9"/>
          <p:cNvSpPr>
            <a:spLocks noChangeShapeType="1"/>
          </p:cNvSpPr>
          <p:nvPr/>
        </p:nvSpPr>
        <p:spPr bwMode="auto">
          <a:xfrm>
            <a:off x="1490663" y="4248150"/>
            <a:ext cx="187007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31755" name="Text Box 10"/>
          <p:cNvSpPr txBox="1">
            <a:spLocks noChangeArrowheads="1"/>
          </p:cNvSpPr>
          <p:nvPr/>
        </p:nvSpPr>
        <p:spPr bwMode="auto">
          <a:xfrm>
            <a:off x="1535113" y="3749675"/>
            <a:ext cx="1725612"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ja-JP" altLang="en-US" sz="2400" smtClean="0">
                <a:latin typeface="Arial" pitchFamily="34" charset="0"/>
                <a:cs typeface="Arial" pitchFamily="34" charset="0"/>
              </a:rPr>
              <a:t>“</a:t>
            </a:r>
            <a:r>
              <a:rPr lang="en-US" altLang="ja-JP" sz="2400" smtClean="0">
                <a:latin typeface="Arial" pitchFamily="34" charset="0"/>
                <a:cs typeface="Arial" pitchFamily="34" charset="0"/>
              </a:rPr>
              <a:t>I am Alice</a:t>
            </a:r>
            <a:r>
              <a:rPr lang="ja-JP" altLang="en-US" sz="2400" smtClean="0">
                <a:latin typeface="Arial" pitchFamily="34" charset="0"/>
                <a:cs typeface="Arial" pitchFamily="34" charset="0"/>
              </a:rPr>
              <a:t>”</a:t>
            </a:r>
            <a:endParaRPr lang="en-US" sz="2400" smtClean="0">
              <a:latin typeface="Arial" pitchFamily="34" charset="0"/>
              <a:cs typeface="Arial" pitchFamily="34" charset="0"/>
            </a:endParaRPr>
          </a:p>
        </p:txBody>
      </p:sp>
      <p:pic>
        <p:nvPicPr>
          <p:cNvPr id="89100" name="Picture 24" descr="underline_bas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175" y="1109663"/>
            <a:ext cx="36560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32771" name="Text Box 5"/>
          <p:cNvSpPr txBox="1">
            <a:spLocks noChangeArrowheads="1"/>
          </p:cNvSpPr>
          <p:nvPr/>
        </p:nvSpPr>
        <p:spPr bwMode="auto">
          <a:xfrm>
            <a:off x="5094288" y="3840163"/>
            <a:ext cx="3586162" cy="157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en-US" sz="2400" smtClean="0">
                <a:latin typeface="Arial" pitchFamily="34" charset="0"/>
                <a:cs typeface="Arial" pitchFamily="34" charset="0"/>
              </a:rPr>
              <a:t>in a network,</a:t>
            </a:r>
          </a:p>
          <a:p>
            <a:pPr algn="ctr">
              <a:defRPr/>
            </a:pPr>
            <a:r>
              <a:rPr lang="en-US" sz="2400" smtClean="0">
                <a:latin typeface="Arial" pitchFamily="34" charset="0"/>
                <a:cs typeface="Arial" pitchFamily="34" charset="0"/>
              </a:rPr>
              <a:t>Bob can not </a:t>
            </a:r>
            <a:r>
              <a:rPr lang="ja-JP" altLang="en-US" sz="2400" smtClean="0">
                <a:latin typeface="Arial" pitchFamily="34" charset="0"/>
                <a:cs typeface="Arial" pitchFamily="34" charset="0"/>
              </a:rPr>
              <a:t>“</a:t>
            </a:r>
            <a:r>
              <a:rPr lang="en-US" altLang="ja-JP" sz="2400" smtClean="0">
                <a:latin typeface="Arial" pitchFamily="34" charset="0"/>
                <a:cs typeface="Arial" pitchFamily="34" charset="0"/>
              </a:rPr>
              <a:t>see</a:t>
            </a:r>
            <a:r>
              <a:rPr lang="ja-JP" altLang="en-US" sz="2400" smtClean="0">
                <a:latin typeface="Arial" pitchFamily="34" charset="0"/>
                <a:cs typeface="Arial" pitchFamily="34" charset="0"/>
              </a:rPr>
              <a:t>”</a:t>
            </a:r>
            <a:r>
              <a:rPr lang="en-US" altLang="ja-JP" sz="2400" smtClean="0">
                <a:latin typeface="Arial" pitchFamily="34" charset="0"/>
                <a:cs typeface="Arial" pitchFamily="34" charset="0"/>
              </a:rPr>
              <a:t> Alice, so Trudy simply declares</a:t>
            </a:r>
          </a:p>
          <a:p>
            <a:pPr algn="ctr">
              <a:defRPr/>
            </a:pPr>
            <a:r>
              <a:rPr lang="en-US" sz="2400" smtClean="0">
                <a:latin typeface="Arial" pitchFamily="34" charset="0"/>
                <a:cs typeface="Arial" pitchFamily="34" charset="0"/>
              </a:rPr>
              <a:t>herself to be Alice</a:t>
            </a:r>
          </a:p>
        </p:txBody>
      </p:sp>
      <p:pic>
        <p:nvPicPr>
          <p:cNvPr id="90116" name="Picture 6" descr="A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388" y="3721100"/>
            <a:ext cx="6985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7" name="Picture 7" descr="E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413" y="4983163"/>
            <a:ext cx="10826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8" name="Picture 8" descr="Bo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1063" y="3813175"/>
            <a:ext cx="812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Line 9"/>
          <p:cNvSpPr>
            <a:spLocks noChangeShapeType="1"/>
          </p:cNvSpPr>
          <p:nvPr/>
        </p:nvSpPr>
        <p:spPr bwMode="auto">
          <a:xfrm flipV="1">
            <a:off x="2784475" y="4473575"/>
            <a:ext cx="773113" cy="1027113"/>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32776" name="Text Box 10"/>
          <p:cNvSpPr txBox="1">
            <a:spLocks noChangeArrowheads="1"/>
          </p:cNvSpPr>
          <p:nvPr/>
        </p:nvSpPr>
        <p:spPr bwMode="auto">
          <a:xfrm>
            <a:off x="3109913" y="5002213"/>
            <a:ext cx="1725612"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ja-JP" altLang="en-US" sz="2400" smtClean="0">
                <a:latin typeface="Arial" pitchFamily="34" charset="0"/>
                <a:cs typeface="Arial" pitchFamily="34" charset="0"/>
              </a:rPr>
              <a:t>“</a:t>
            </a:r>
            <a:r>
              <a:rPr lang="en-US" altLang="ja-JP" sz="2400" smtClean="0">
                <a:latin typeface="Arial" pitchFamily="34" charset="0"/>
                <a:cs typeface="Arial" pitchFamily="34" charset="0"/>
              </a:rPr>
              <a:t>I am Alice</a:t>
            </a:r>
            <a:r>
              <a:rPr lang="ja-JP" altLang="en-US" sz="2400" smtClean="0">
                <a:latin typeface="Arial" pitchFamily="34" charset="0"/>
                <a:cs typeface="Arial" pitchFamily="34" charset="0"/>
              </a:rPr>
              <a:t>”</a:t>
            </a:r>
            <a:endParaRPr lang="en-US" sz="2400" smtClean="0">
              <a:latin typeface="Arial" pitchFamily="34" charset="0"/>
              <a:cs typeface="Arial" pitchFamily="34" charset="0"/>
            </a:endParaRPr>
          </a:p>
        </p:txBody>
      </p:sp>
      <p:sp>
        <p:nvSpPr>
          <p:cNvPr id="90121" name="Rectangle 2"/>
          <p:cNvSpPr>
            <a:spLocks noGrp="1" noChangeArrowheads="1"/>
          </p:cNvSpPr>
          <p:nvPr>
            <p:ph type="title"/>
          </p:nvPr>
        </p:nvSpPr>
        <p:spPr>
          <a:xfrm>
            <a:off x="490538" y="312738"/>
            <a:ext cx="4276725" cy="1143000"/>
          </a:xfrm>
        </p:spPr>
        <p:txBody>
          <a:bodyPr/>
          <a:lstStyle/>
          <a:p>
            <a:r>
              <a:rPr lang="en-US" smtClean="0">
                <a:ea typeface="ＭＳ Ｐゴシック" pitchFamily="34" charset="-128"/>
              </a:rPr>
              <a:t>Authentication</a:t>
            </a:r>
          </a:p>
        </p:txBody>
      </p:sp>
      <p:pic>
        <p:nvPicPr>
          <p:cNvPr id="90122" name="Picture 24" descr="underline_bas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175" y="1109663"/>
            <a:ext cx="36560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23" name="Rectangle 3"/>
          <p:cNvSpPr txBox="1">
            <a:spLocks noChangeArrowheads="1"/>
          </p:cNvSpPr>
          <p:nvPr/>
        </p:nvSpPr>
        <p:spPr bwMode="auto">
          <a:xfrm>
            <a:off x="533400" y="1600200"/>
            <a:ext cx="7978775"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spcBef>
                <a:spcPct val="20000"/>
              </a:spcBef>
              <a:buClr>
                <a:srgbClr val="000099"/>
              </a:buClr>
              <a:buSzPct val="70000"/>
              <a:buFont typeface="Wingdings" pitchFamily="2" charset="2"/>
              <a:buNone/>
            </a:pPr>
            <a:r>
              <a:rPr lang="en-US" sz="2800" i="1">
                <a:solidFill>
                  <a:srgbClr val="C00000"/>
                </a:solidFill>
                <a:latin typeface="Gill Sans MT" pitchFamily="34" charset="0"/>
              </a:rPr>
              <a:t>Goal:  </a:t>
            </a:r>
            <a:r>
              <a:rPr lang="en-US" sz="2800">
                <a:latin typeface="Gill Sans MT" pitchFamily="34" charset="0"/>
              </a:rPr>
              <a:t>Bob wants Alice to </a:t>
            </a:r>
            <a:r>
              <a:rPr lang="ja-JP" altLang="en-US" sz="2800">
                <a:latin typeface="Gill Sans MT" pitchFamily="34" charset="0"/>
              </a:rPr>
              <a:t>“</a:t>
            </a:r>
            <a:r>
              <a:rPr lang="en-US" altLang="ja-JP" sz="2800">
                <a:latin typeface="Gill Sans MT" pitchFamily="34" charset="0"/>
              </a:rPr>
              <a:t>prove</a:t>
            </a:r>
            <a:r>
              <a:rPr lang="ja-JP" altLang="en-US" sz="2800">
                <a:latin typeface="Gill Sans MT" pitchFamily="34" charset="0"/>
              </a:rPr>
              <a:t>”</a:t>
            </a:r>
            <a:r>
              <a:rPr lang="en-US" altLang="ja-JP" sz="2800">
                <a:latin typeface="Gill Sans MT" pitchFamily="34" charset="0"/>
              </a:rPr>
              <a:t> her identity to him</a:t>
            </a:r>
            <a:endParaRPr lang="en-US" sz="2800">
              <a:latin typeface="Gill Sans MT" pitchFamily="34" charset="0"/>
            </a:endParaRPr>
          </a:p>
        </p:txBody>
      </p:sp>
      <p:sp>
        <p:nvSpPr>
          <p:cNvPr id="32780" name="Text Box 4"/>
          <p:cNvSpPr txBox="1">
            <a:spLocks noChangeArrowheads="1"/>
          </p:cNvSpPr>
          <p:nvPr/>
        </p:nvSpPr>
        <p:spPr bwMode="auto">
          <a:xfrm>
            <a:off x="477838" y="2262188"/>
            <a:ext cx="5602287"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en-US" sz="2800" i="1" u="sng" smtClean="0">
                <a:solidFill>
                  <a:srgbClr val="C00000"/>
                </a:solidFill>
                <a:latin typeface="Gill Sans MT" pitchFamily="34" charset="0"/>
              </a:rPr>
              <a:t>Protocol ap1.0:</a:t>
            </a:r>
            <a:r>
              <a:rPr lang="en-US" sz="2800" i="1" smtClean="0">
                <a:solidFill>
                  <a:srgbClr val="C00000"/>
                </a:solidFill>
                <a:latin typeface="Gill Sans MT" pitchFamily="34" charset="0"/>
              </a:rPr>
              <a:t>  </a:t>
            </a:r>
            <a:r>
              <a:rPr lang="en-US" sz="2800" smtClean="0">
                <a:latin typeface="Gill Sans MT" pitchFamily="34" charset="0"/>
              </a:rPr>
              <a:t>Alice says </a:t>
            </a:r>
            <a:r>
              <a:rPr lang="ja-JP" altLang="en-US" sz="2800" smtClean="0">
                <a:latin typeface="Gill Sans MT" pitchFamily="34" charset="0"/>
              </a:rPr>
              <a:t>“</a:t>
            </a:r>
            <a:r>
              <a:rPr lang="en-US" altLang="ja-JP" sz="2800" smtClean="0">
                <a:latin typeface="Gill Sans MT" pitchFamily="34" charset="0"/>
              </a:rPr>
              <a:t>I am Alice</a:t>
            </a:r>
            <a:r>
              <a:rPr lang="ja-JP" altLang="en-US" sz="2800" smtClean="0">
                <a:latin typeface="Gill Sans MT" pitchFamily="34" charset="0"/>
              </a:rPr>
              <a:t>”</a:t>
            </a:r>
            <a:endParaRPr lang="en-US" sz="2800" smtClean="0">
              <a:latin typeface="Gill Sans MT"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91139" name="Rectangle 2"/>
          <p:cNvSpPr>
            <a:spLocks noGrp="1" noChangeArrowheads="1"/>
          </p:cNvSpPr>
          <p:nvPr>
            <p:ph type="title"/>
          </p:nvPr>
        </p:nvSpPr>
        <p:spPr>
          <a:xfrm>
            <a:off x="358775" y="130175"/>
            <a:ext cx="7772400" cy="1143000"/>
          </a:xfrm>
        </p:spPr>
        <p:txBody>
          <a:bodyPr/>
          <a:lstStyle/>
          <a:p>
            <a:r>
              <a:rPr lang="en-US" smtClean="0">
                <a:ea typeface="ＭＳ Ｐゴシック" pitchFamily="34" charset="-128"/>
              </a:rPr>
              <a:t>Authentication: another try</a:t>
            </a:r>
          </a:p>
        </p:txBody>
      </p:sp>
      <p:sp>
        <p:nvSpPr>
          <p:cNvPr id="33796" name="Text Box 3"/>
          <p:cNvSpPr txBox="1">
            <a:spLocks noChangeArrowheads="1"/>
          </p:cNvSpPr>
          <p:nvPr/>
        </p:nvSpPr>
        <p:spPr bwMode="auto">
          <a:xfrm>
            <a:off x="725488" y="1452563"/>
            <a:ext cx="78295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r">
              <a:defRPr/>
            </a:pPr>
            <a:r>
              <a:rPr lang="en-US" sz="2800" i="1" smtClean="0">
                <a:solidFill>
                  <a:srgbClr val="C00000"/>
                </a:solidFill>
                <a:latin typeface="Arial" pitchFamily="34" charset="0"/>
                <a:cs typeface="Arial" pitchFamily="34" charset="0"/>
              </a:rPr>
              <a:t>Protocol ap2.0: </a:t>
            </a:r>
            <a:r>
              <a:rPr lang="en-US" sz="2400" smtClean="0">
                <a:latin typeface="Arial" pitchFamily="34" charset="0"/>
                <a:cs typeface="Arial" pitchFamily="34" charset="0"/>
              </a:rPr>
              <a:t>Alice says </a:t>
            </a:r>
            <a:r>
              <a:rPr lang="ja-JP" altLang="en-US" sz="2400" smtClean="0">
                <a:latin typeface="Arial" pitchFamily="34" charset="0"/>
                <a:cs typeface="Arial" pitchFamily="34" charset="0"/>
              </a:rPr>
              <a:t>“</a:t>
            </a:r>
            <a:r>
              <a:rPr lang="en-US" altLang="ja-JP" sz="2400" smtClean="0">
                <a:latin typeface="Arial" pitchFamily="34" charset="0"/>
                <a:cs typeface="Arial" pitchFamily="34" charset="0"/>
              </a:rPr>
              <a:t>I am Alice</a:t>
            </a:r>
            <a:r>
              <a:rPr lang="ja-JP" altLang="en-US" sz="2400" smtClean="0">
                <a:latin typeface="Arial" pitchFamily="34" charset="0"/>
                <a:cs typeface="Arial" pitchFamily="34" charset="0"/>
              </a:rPr>
              <a:t>”</a:t>
            </a:r>
            <a:r>
              <a:rPr lang="en-US" altLang="ja-JP" sz="2400" smtClean="0">
                <a:latin typeface="Arial" pitchFamily="34" charset="0"/>
                <a:cs typeface="Arial" pitchFamily="34" charset="0"/>
              </a:rPr>
              <a:t> in an IP packet</a:t>
            </a:r>
          </a:p>
          <a:p>
            <a:pPr algn="r">
              <a:defRPr/>
            </a:pPr>
            <a:r>
              <a:rPr lang="en-US" sz="2400" smtClean="0">
                <a:latin typeface="Arial" pitchFamily="34" charset="0"/>
                <a:cs typeface="Arial" pitchFamily="34" charset="0"/>
              </a:rPr>
              <a:t>containing her source IP address </a:t>
            </a:r>
          </a:p>
        </p:txBody>
      </p:sp>
      <p:sp>
        <p:nvSpPr>
          <p:cNvPr id="33797" name="Text Box 4"/>
          <p:cNvSpPr txBox="1">
            <a:spLocks noChangeArrowheads="1"/>
          </p:cNvSpPr>
          <p:nvPr/>
        </p:nvSpPr>
        <p:spPr bwMode="auto">
          <a:xfrm>
            <a:off x="6030913" y="4113213"/>
            <a:ext cx="27574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smtClean="0">
                <a:latin typeface="Arial" charset="0"/>
                <a:cs typeface="Arial" charset="0"/>
              </a:rPr>
              <a:t>Failure scenario??</a:t>
            </a:r>
          </a:p>
        </p:txBody>
      </p:sp>
      <p:pic>
        <p:nvPicPr>
          <p:cNvPr id="91142" name="Picture 5" descr="A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3721100"/>
            <a:ext cx="6985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3" name="Picture 6" descr="E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413" y="4983163"/>
            <a:ext cx="10826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4" name="Picture 7" descr="Bo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0" y="3684588"/>
            <a:ext cx="812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1" name="Line 8"/>
          <p:cNvSpPr>
            <a:spLocks noChangeShapeType="1"/>
          </p:cNvSpPr>
          <p:nvPr/>
        </p:nvSpPr>
        <p:spPr bwMode="auto">
          <a:xfrm>
            <a:off x="1238250" y="4262438"/>
            <a:ext cx="379888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91146" name="Group 9"/>
          <p:cNvGrpSpPr>
            <a:grpSpLocks/>
          </p:cNvGrpSpPr>
          <p:nvPr/>
        </p:nvGrpSpPr>
        <p:grpSpPr bwMode="auto">
          <a:xfrm>
            <a:off x="1574800" y="3433763"/>
            <a:ext cx="2870200" cy="649287"/>
            <a:chOff x="531" y="1791"/>
            <a:chExt cx="1808" cy="409"/>
          </a:xfrm>
        </p:grpSpPr>
        <p:sp>
          <p:nvSpPr>
            <p:cNvPr id="33804" name="Rectangle 10"/>
            <p:cNvSpPr>
              <a:spLocks noChangeArrowheads="1"/>
            </p:cNvSpPr>
            <p:nvPr/>
          </p:nvSpPr>
          <p:spPr bwMode="auto">
            <a:xfrm>
              <a:off x="540" y="1791"/>
              <a:ext cx="1799" cy="39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33805" name="Text Box 11"/>
            <p:cNvSpPr txBox="1">
              <a:spLocks noChangeArrowheads="1"/>
            </p:cNvSpPr>
            <p:nvPr/>
          </p:nvSpPr>
          <p:spPr bwMode="auto">
            <a:xfrm>
              <a:off x="1369" y="1877"/>
              <a:ext cx="923"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ja-JP" altLang="en-US" smtClean="0">
                  <a:latin typeface="Arial" pitchFamily="34" charset="0"/>
                  <a:cs typeface="Arial" pitchFamily="34" charset="0"/>
                </a:rPr>
                <a:t>“</a:t>
              </a:r>
              <a:r>
                <a:rPr lang="en-US" altLang="ja-JP" smtClean="0">
                  <a:latin typeface="Arial" pitchFamily="34" charset="0"/>
                  <a:cs typeface="Arial" pitchFamily="34" charset="0"/>
                </a:rPr>
                <a:t>I am Alice</a:t>
              </a:r>
              <a:r>
                <a:rPr lang="ja-JP" altLang="en-US" smtClean="0">
                  <a:latin typeface="Arial" pitchFamily="34" charset="0"/>
                  <a:cs typeface="Arial" pitchFamily="34" charset="0"/>
                </a:rPr>
                <a:t>”</a:t>
              </a:r>
              <a:endParaRPr lang="en-US" smtClean="0">
                <a:latin typeface="Arial" pitchFamily="34" charset="0"/>
                <a:cs typeface="Arial" pitchFamily="34" charset="0"/>
              </a:endParaRPr>
            </a:p>
          </p:txBody>
        </p:sp>
        <p:sp>
          <p:nvSpPr>
            <p:cNvPr id="33806" name="Text Box 12"/>
            <p:cNvSpPr txBox="1">
              <a:spLocks noChangeArrowheads="1"/>
            </p:cNvSpPr>
            <p:nvPr/>
          </p:nvSpPr>
          <p:spPr bwMode="auto">
            <a:xfrm>
              <a:off x="531" y="1793"/>
              <a:ext cx="808"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en-US" sz="1800" smtClean="0">
                  <a:latin typeface="Arial" pitchFamily="34" charset="0"/>
                  <a:cs typeface="Arial" pitchFamily="34" charset="0"/>
                </a:rPr>
                <a:t>Alice</a:t>
              </a:r>
              <a:r>
                <a:rPr lang="ja-JP" altLang="en-US" sz="1800" smtClean="0">
                  <a:latin typeface="Arial" pitchFamily="34" charset="0"/>
                  <a:cs typeface="Arial" pitchFamily="34" charset="0"/>
                </a:rPr>
                <a:t>’</a:t>
              </a:r>
              <a:r>
                <a:rPr lang="en-US" altLang="ja-JP" sz="1800" smtClean="0">
                  <a:latin typeface="Arial" pitchFamily="34" charset="0"/>
                  <a:cs typeface="Arial" pitchFamily="34" charset="0"/>
                </a:rPr>
                <a:t>s </a:t>
              </a:r>
            </a:p>
            <a:p>
              <a:pPr algn="ctr">
                <a:defRPr/>
              </a:pPr>
              <a:r>
                <a:rPr lang="en-US" sz="1800" smtClean="0">
                  <a:latin typeface="Arial" pitchFamily="34" charset="0"/>
                  <a:cs typeface="Arial" pitchFamily="34" charset="0"/>
                </a:rPr>
                <a:t>IP address</a:t>
              </a:r>
            </a:p>
          </p:txBody>
        </p:sp>
        <p:sp>
          <p:nvSpPr>
            <p:cNvPr id="33807" name="Line 13"/>
            <p:cNvSpPr>
              <a:spLocks noChangeShapeType="1"/>
            </p:cNvSpPr>
            <p:nvPr/>
          </p:nvSpPr>
          <p:spPr bwMode="auto">
            <a:xfrm flipH="1">
              <a:off x="1338" y="1797"/>
              <a:ext cx="0" cy="3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pic>
        <p:nvPicPr>
          <p:cNvPr id="91147" name="Picture 18" descr="underline_bas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063" y="965200"/>
            <a:ext cx="63992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34819" name="Text Box 4"/>
          <p:cNvSpPr txBox="1">
            <a:spLocks noChangeArrowheads="1"/>
          </p:cNvSpPr>
          <p:nvPr/>
        </p:nvSpPr>
        <p:spPr bwMode="auto">
          <a:xfrm>
            <a:off x="6351588" y="3986213"/>
            <a:ext cx="2792412"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en-US" sz="2400" smtClean="0">
                <a:latin typeface="Arial" pitchFamily="34" charset="0"/>
                <a:cs typeface="Arial" pitchFamily="34" charset="0"/>
              </a:rPr>
              <a:t>Trudy can create</a:t>
            </a:r>
          </a:p>
          <a:p>
            <a:pPr algn="ctr">
              <a:defRPr/>
            </a:pPr>
            <a:r>
              <a:rPr lang="en-US" sz="2400" smtClean="0">
                <a:latin typeface="Arial" pitchFamily="34" charset="0"/>
                <a:cs typeface="Arial" pitchFamily="34" charset="0"/>
              </a:rPr>
              <a:t>a packet </a:t>
            </a:r>
            <a:r>
              <a:rPr lang="ja-JP" altLang="en-US" sz="2400" smtClean="0">
                <a:latin typeface="Arial" pitchFamily="34" charset="0"/>
                <a:cs typeface="Arial" pitchFamily="34" charset="0"/>
              </a:rPr>
              <a:t>“</a:t>
            </a:r>
            <a:r>
              <a:rPr lang="en-US" altLang="ja-JP" sz="2400" smtClean="0">
                <a:latin typeface="Arial" pitchFamily="34" charset="0"/>
                <a:cs typeface="Arial" pitchFamily="34" charset="0"/>
              </a:rPr>
              <a:t>spoofing</a:t>
            </a:r>
            <a:r>
              <a:rPr lang="ja-JP" altLang="en-US" sz="2400" smtClean="0">
                <a:latin typeface="Arial" pitchFamily="34" charset="0"/>
                <a:cs typeface="Arial" pitchFamily="34" charset="0"/>
              </a:rPr>
              <a:t>”</a:t>
            </a:r>
            <a:endParaRPr lang="en-US" altLang="ja-JP" sz="2400" smtClean="0">
              <a:latin typeface="Arial" pitchFamily="34" charset="0"/>
              <a:cs typeface="Arial" pitchFamily="34" charset="0"/>
            </a:endParaRPr>
          </a:p>
          <a:p>
            <a:pPr algn="ctr">
              <a:defRPr/>
            </a:pPr>
            <a:r>
              <a:rPr lang="en-US" sz="2400" smtClean="0">
                <a:latin typeface="Arial" pitchFamily="34" charset="0"/>
                <a:cs typeface="Arial" pitchFamily="34" charset="0"/>
              </a:rPr>
              <a:t>Alice</a:t>
            </a:r>
            <a:r>
              <a:rPr lang="ja-JP" altLang="en-US" sz="2400" smtClean="0">
                <a:latin typeface="Arial" pitchFamily="34" charset="0"/>
                <a:cs typeface="Arial" pitchFamily="34" charset="0"/>
              </a:rPr>
              <a:t>’</a:t>
            </a:r>
            <a:r>
              <a:rPr lang="en-US" altLang="ja-JP" sz="2400" smtClean="0">
                <a:latin typeface="Arial" pitchFamily="34" charset="0"/>
                <a:cs typeface="Arial" pitchFamily="34" charset="0"/>
              </a:rPr>
              <a:t>s address</a:t>
            </a:r>
            <a:endParaRPr lang="en-US" sz="2400" smtClean="0">
              <a:latin typeface="Arial" pitchFamily="34" charset="0"/>
              <a:cs typeface="Arial" pitchFamily="34" charset="0"/>
            </a:endParaRPr>
          </a:p>
        </p:txBody>
      </p:sp>
      <p:pic>
        <p:nvPicPr>
          <p:cNvPr id="92164" name="Picture 5" descr="A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3721100"/>
            <a:ext cx="6985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5" name="Picture 6" descr="E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413" y="4983163"/>
            <a:ext cx="10826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6" name="Picture 7" descr="Bo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0" y="3684588"/>
            <a:ext cx="812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Line 8"/>
          <p:cNvSpPr>
            <a:spLocks noChangeShapeType="1"/>
          </p:cNvSpPr>
          <p:nvPr/>
        </p:nvSpPr>
        <p:spPr bwMode="auto">
          <a:xfrm flipV="1">
            <a:off x="2925763" y="4262438"/>
            <a:ext cx="2111375" cy="123825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92168" name="Group 9"/>
          <p:cNvGrpSpPr>
            <a:grpSpLocks/>
          </p:cNvGrpSpPr>
          <p:nvPr/>
        </p:nvGrpSpPr>
        <p:grpSpPr bwMode="auto">
          <a:xfrm>
            <a:off x="3460750" y="4938713"/>
            <a:ext cx="2870200" cy="649287"/>
            <a:chOff x="531" y="1791"/>
            <a:chExt cx="1808" cy="409"/>
          </a:xfrm>
        </p:grpSpPr>
        <p:sp>
          <p:nvSpPr>
            <p:cNvPr id="34828" name="Rectangle 10"/>
            <p:cNvSpPr>
              <a:spLocks noChangeArrowheads="1"/>
            </p:cNvSpPr>
            <p:nvPr/>
          </p:nvSpPr>
          <p:spPr bwMode="auto">
            <a:xfrm>
              <a:off x="540" y="1791"/>
              <a:ext cx="1799" cy="39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34829" name="Text Box 11"/>
            <p:cNvSpPr txBox="1">
              <a:spLocks noChangeArrowheads="1"/>
            </p:cNvSpPr>
            <p:nvPr/>
          </p:nvSpPr>
          <p:spPr bwMode="auto">
            <a:xfrm>
              <a:off x="1369" y="1877"/>
              <a:ext cx="923"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ja-JP" altLang="en-US" smtClean="0">
                  <a:latin typeface="Arial" pitchFamily="34" charset="0"/>
                  <a:cs typeface="Arial" pitchFamily="34" charset="0"/>
                </a:rPr>
                <a:t>“</a:t>
              </a:r>
              <a:r>
                <a:rPr lang="en-US" altLang="ja-JP" smtClean="0">
                  <a:latin typeface="Arial" pitchFamily="34" charset="0"/>
                  <a:cs typeface="Arial" pitchFamily="34" charset="0"/>
                </a:rPr>
                <a:t>I am Alice</a:t>
              </a:r>
              <a:r>
                <a:rPr lang="ja-JP" altLang="en-US" smtClean="0">
                  <a:latin typeface="Arial" pitchFamily="34" charset="0"/>
                  <a:cs typeface="Arial" pitchFamily="34" charset="0"/>
                </a:rPr>
                <a:t>”</a:t>
              </a:r>
              <a:endParaRPr lang="en-US" smtClean="0">
                <a:latin typeface="Arial" pitchFamily="34" charset="0"/>
                <a:cs typeface="Arial" pitchFamily="34" charset="0"/>
              </a:endParaRPr>
            </a:p>
          </p:txBody>
        </p:sp>
        <p:sp>
          <p:nvSpPr>
            <p:cNvPr id="34830" name="Text Box 12"/>
            <p:cNvSpPr txBox="1">
              <a:spLocks noChangeArrowheads="1"/>
            </p:cNvSpPr>
            <p:nvPr/>
          </p:nvSpPr>
          <p:spPr bwMode="auto">
            <a:xfrm>
              <a:off x="531" y="1793"/>
              <a:ext cx="808"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en-US" sz="1800" smtClean="0">
                  <a:latin typeface="Arial" pitchFamily="34" charset="0"/>
                  <a:cs typeface="Arial" pitchFamily="34" charset="0"/>
                </a:rPr>
                <a:t>Alice</a:t>
              </a:r>
              <a:r>
                <a:rPr lang="ja-JP" altLang="en-US" sz="1800" smtClean="0">
                  <a:latin typeface="Arial" pitchFamily="34" charset="0"/>
                  <a:cs typeface="Arial" pitchFamily="34" charset="0"/>
                </a:rPr>
                <a:t>’</a:t>
              </a:r>
              <a:r>
                <a:rPr lang="en-US" altLang="ja-JP" sz="1800" smtClean="0">
                  <a:latin typeface="Arial" pitchFamily="34" charset="0"/>
                  <a:cs typeface="Arial" pitchFamily="34" charset="0"/>
                </a:rPr>
                <a:t>s </a:t>
              </a:r>
            </a:p>
            <a:p>
              <a:pPr algn="ctr">
                <a:defRPr/>
              </a:pPr>
              <a:r>
                <a:rPr lang="en-US" sz="1800" smtClean="0">
                  <a:latin typeface="Arial" pitchFamily="34" charset="0"/>
                  <a:cs typeface="Arial" pitchFamily="34" charset="0"/>
                </a:rPr>
                <a:t>IP address</a:t>
              </a:r>
            </a:p>
          </p:txBody>
        </p:sp>
        <p:sp>
          <p:nvSpPr>
            <p:cNvPr id="34831" name="Line 13"/>
            <p:cNvSpPr>
              <a:spLocks noChangeShapeType="1"/>
            </p:cNvSpPr>
            <p:nvPr/>
          </p:nvSpPr>
          <p:spPr bwMode="auto">
            <a:xfrm flipH="1">
              <a:off x="1338" y="1797"/>
              <a:ext cx="0" cy="3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sp>
        <p:nvSpPr>
          <p:cNvPr id="92169" name="Rectangle 2"/>
          <p:cNvSpPr>
            <a:spLocks noGrp="1" noChangeArrowheads="1"/>
          </p:cNvSpPr>
          <p:nvPr>
            <p:ph type="title"/>
          </p:nvPr>
        </p:nvSpPr>
        <p:spPr>
          <a:xfrm>
            <a:off x="358775" y="130175"/>
            <a:ext cx="7772400" cy="1143000"/>
          </a:xfrm>
        </p:spPr>
        <p:txBody>
          <a:bodyPr/>
          <a:lstStyle/>
          <a:p>
            <a:r>
              <a:rPr lang="en-US" smtClean="0">
                <a:ea typeface="ＭＳ Ｐゴシック" pitchFamily="34" charset="-128"/>
              </a:rPr>
              <a:t>Authentication: another try</a:t>
            </a:r>
          </a:p>
        </p:txBody>
      </p:sp>
      <p:sp>
        <p:nvSpPr>
          <p:cNvPr id="34826" name="Text Box 3"/>
          <p:cNvSpPr txBox="1">
            <a:spLocks noChangeArrowheads="1"/>
          </p:cNvSpPr>
          <p:nvPr/>
        </p:nvSpPr>
        <p:spPr bwMode="auto">
          <a:xfrm>
            <a:off x="725488" y="1452563"/>
            <a:ext cx="78295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r">
              <a:defRPr/>
            </a:pPr>
            <a:r>
              <a:rPr lang="en-US" sz="2800" i="1" smtClean="0">
                <a:solidFill>
                  <a:srgbClr val="C00000"/>
                </a:solidFill>
                <a:latin typeface="Arial" pitchFamily="34" charset="0"/>
                <a:cs typeface="Arial" pitchFamily="34" charset="0"/>
              </a:rPr>
              <a:t>Protocol ap2.0: </a:t>
            </a:r>
            <a:r>
              <a:rPr lang="en-US" sz="2400" smtClean="0">
                <a:latin typeface="Arial" pitchFamily="34" charset="0"/>
                <a:cs typeface="Arial" pitchFamily="34" charset="0"/>
              </a:rPr>
              <a:t>Alice says </a:t>
            </a:r>
            <a:r>
              <a:rPr lang="ja-JP" altLang="en-US" sz="2400" smtClean="0">
                <a:latin typeface="Arial" pitchFamily="34" charset="0"/>
                <a:cs typeface="Arial" pitchFamily="34" charset="0"/>
              </a:rPr>
              <a:t>“</a:t>
            </a:r>
            <a:r>
              <a:rPr lang="en-US" altLang="ja-JP" sz="2400" smtClean="0">
                <a:latin typeface="Arial" pitchFamily="34" charset="0"/>
                <a:cs typeface="Arial" pitchFamily="34" charset="0"/>
              </a:rPr>
              <a:t>I am Alice</a:t>
            </a:r>
            <a:r>
              <a:rPr lang="ja-JP" altLang="en-US" sz="2400" smtClean="0">
                <a:latin typeface="Arial" pitchFamily="34" charset="0"/>
                <a:cs typeface="Arial" pitchFamily="34" charset="0"/>
              </a:rPr>
              <a:t>”</a:t>
            </a:r>
            <a:r>
              <a:rPr lang="en-US" altLang="ja-JP" sz="2400" smtClean="0">
                <a:latin typeface="Arial" pitchFamily="34" charset="0"/>
                <a:cs typeface="Arial" pitchFamily="34" charset="0"/>
              </a:rPr>
              <a:t> in an IP packet</a:t>
            </a:r>
          </a:p>
          <a:p>
            <a:pPr algn="r">
              <a:defRPr/>
            </a:pPr>
            <a:r>
              <a:rPr lang="en-US" sz="2400" smtClean="0">
                <a:latin typeface="Arial" pitchFamily="34" charset="0"/>
                <a:cs typeface="Arial" pitchFamily="34" charset="0"/>
              </a:rPr>
              <a:t>containing her source IP address </a:t>
            </a:r>
          </a:p>
        </p:txBody>
      </p:sp>
      <p:pic>
        <p:nvPicPr>
          <p:cNvPr id="92171" name="Picture 18" descr="underline_bas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063" y="965200"/>
            <a:ext cx="63992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35843" name="Text Box 3"/>
          <p:cNvSpPr txBox="1">
            <a:spLocks noChangeArrowheads="1"/>
          </p:cNvSpPr>
          <p:nvPr/>
        </p:nvSpPr>
        <p:spPr bwMode="auto">
          <a:xfrm>
            <a:off x="736600" y="1452563"/>
            <a:ext cx="7818438"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r">
              <a:defRPr/>
            </a:pPr>
            <a:r>
              <a:rPr lang="en-US" sz="2800" i="1" smtClean="0">
                <a:solidFill>
                  <a:srgbClr val="C00000"/>
                </a:solidFill>
                <a:latin typeface="Gill Sans MT" pitchFamily="34" charset="0"/>
              </a:rPr>
              <a:t>Protocol ap3.0:  </a:t>
            </a:r>
            <a:r>
              <a:rPr lang="en-US" sz="2800" smtClean="0">
                <a:latin typeface="Gill Sans MT" pitchFamily="34" charset="0"/>
              </a:rPr>
              <a:t>Alice says </a:t>
            </a:r>
            <a:r>
              <a:rPr lang="ja-JP" altLang="en-US" sz="2800" smtClean="0">
                <a:latin typeface="Gill Sans MT" pitchFamily="34" charset="0"/>
              </a:rPr>
              <a:t>“</a:t>
            </a:r>
            <a:r>
              <a:rPr lang="en-US" altLang="ja-JP" sz="2800" smtClean="0">
                <a:latin typeface="Gill Sans MT" pitchFamily="34" charset="0"/>
              </a:rPr>
              <a:t>I am Alice</a:t>
            </a:r>
            <a:r>
              <a:rPr lang="ja-JP" altLang="en-US" sz="2800" smtClean="0">
                <a:latin typeface="Gill Sans MT" pitchFamily="34" charset="0"/>
              </a:rPr>
              <a:t>”</a:t>
            </a:r>
            <a:r>
              <a:rPr lang="en-US" altLang="ja-JP" sz="2800" smtClean="0">
                <a:latin typeface="Gill Sans MT" pitchFamily="34" charset="0"/>
              </a:rPr>
              <a:t> and sends her</a:t>
            </a:r>
          </a:p>
          <a:p>
            <a:pPr algn="r">
              <a:defRPr/>
            </a:pPr>
            <a:r>
              <a:rPr lang="en-US" sz="2800" smtClean="0">
                <a:latin typeface="Gill Sans MT" pitchFamily="34" charset="0"/>
              </a:rPr>
              <a:t> secret password to </a:t>
            </a:r>
            <a:r>
              <a:rPr lang="ja-JP" altLang="en-US" sz="2800" smtClean="0">
                <a:latin typeface="Gill Sans MT" pitchFamily="34" charset="0"/>
              </a:rPr>
              <a:t>“</a:t>
            </a:r>
            <a:r>
              <a:rPr lang="en-US" altLang="ja-JP" sz="2800" smtClean="0">
                <a:latin typeface="Gill Sans MT" pitchFamily="34" charset="0"/>
              </a:rPr>
              <a:t>prove</a:t>
            </a:r>
            <a:r>
              <a:rPr lang="ja-JP" altLang="en-US" sz="2800" smtClean="0">
                <a:latin typeface="Gill Sans MT" pitchFamily="34" charset="0"/>
              </a:rPr>
              <a:t>”</a:t>
            </a:r>
            <a:r>
              <a:rPr lang="en-US" altLang="ja-JP" sz="2800" smtClean="0">
                <a:latin typeface="Gill Sans MT" pitchFamily="34" charset="0"/>
              </a:rPr>
              <a:t> it.</a:t>
            </a:r>
            <a:endParaRPr lang="en-US" sz="2800" smtClean="0">
              <a:latin typeface="Gill Sans MT" pitchFamily="34" charset="0"/>
            </a:endParaRPr>
          </a:p>
        </p:txBody>
      </p:sp>
      <p:sp>
        <p:nvSpPr>
          <p:cNvPr id="35844" name="Text Box 4"/>
          <p:cNvSpPr txBox="1">
            <a:spLocks noChangeArrowheads="1"/>
          </p:cNvSpPr>
          <p:nvPr/>
        </p:nvSpPr>
        <p:spPr bwMode="auto">
          <a:xfrm>
            <a:off x="6030913" y="4113213"/>
            <a:ext cx="27574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smtClean="0">
                <a:latin typeface="Arial" charset="0"/>
                <a:cs typeface="Arial" charset="0"/>
              </a:rPr>
              <a:t>Failure scenario??</a:t>
            </a:r>
          </a:p>
        </p:txBody>
      </p:sp>
      <p:pic>
        <p:nvPicPr>
          <p:cNvPr id="93189" name="Picture 5" descr="A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3721100"/>
            <a:ext cx="6985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0" name="Picture 6" descr="E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194300"/>
            <a:ext cx="10826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1" name="Picture 7" descr="Bo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1900" y="3670300"/>
            <a:ext cx="812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8" name="Line 8"/>
          <p:cNvSpPr>
            <a:spLocks noChangeShapeType="1"/>
          </p:cNvSpPr>
          <p:nvPr/>
        </p:nvSpPr>
        <p:spPr bwMode="auto">
          <a:xfrm>
            <a:off x="1209675" y="4065588"/>
            <a:ext cx="3798888"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93193" name="Group 9"/>
          <p:cNvGrpSpPr>
            <a:grpSpLocks/>
          </p:cNvGrpSpPr>
          <p:nvPr/>
        </p:nvGrpSpPr>
        <p:grpSpPr bwMode="auto">
          <a:xfrm>
            <a:off x="1504950" y="3306763"/>
            <a:ext cx="3046413" cy="633412"/>
            <a:chOff x="806" y="1799"/>
            <a:chExt cx="1919" cy="399"/>
          </a:xfrm>
        </p:grpSpPr>
        <p:sp>
          <p:nvSpPr>
            <p:cNvPr id="35859" name="Rectangle 10"/>
            <p:cNvSpPr>
              <a:spLocks noChangeArrowheads="1"/>
            </p:cNvSpPr>
            <p:nvPr/>
          </p:nvSpPr>
          <p:spPr bwMode="auto">
            <a:xfrm>
              <a:off x="806" y="1799"/>
              <a:ext cx="1919" cy="39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35860" name="Text Box 11"/>
            <p:cNvSpPr txBox="1">
              <a:spLocks noChangeArrowheads="1"/>
            </p:cNvSpPr>
            <p:nvPr/>
          </p:nvSpPr>
          <p:spPr bwMode="auto">
            <a:xfrm>
              <a:off x="1964" y="1876"/>
              <a:ext cx="75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ja-JP" altLang="en-US" sz="1800" smtClean="0">
                  <a:latin typeface="Arial" pitchFamily="34" charset="0"/>
                  <a:cs typeface="Arial" pitchFamily="34" charset="0"/>
                </a:rPr>
                <a:t>“</a:t>
              </a:r>
              <a:r>
                <a:rPr lang="en-US" altLang="ja-JP" sz="1800" smtClean="0">
                  <a:latin typeface="Arial" pitchFamily="34" charset="0"/>
                  <a:cs typeface="Arial" pitchFamily="34" charset="0"/>
                </a:rPr>
                <a:t>I</a:t>
              </a:r>
              <a:r>
                <a:rPr lang="ja-JP" altLang="en-US" sz="1800" smtClean="0">
                  <a:latin typeface="Arial" pitchFamily="34" charset="0"/>
                  <a:cs typeface="Arial" pitchFamily="34" charset="0"/>
                </a:rPr>
                <a:t>’</a:t>
              </a:r>
              <a:r>
                <a:rPr lang="en-US" altLang="ja-JP" sz="1800" smtClean="0">
                  <a:latin typeface="Arial" pitchFamily="34" charset="0"/>
                  <a:cs typeface="Arial" pitchFamily="34" charset="0"/>
                </a:rPr>
                <a:t>m Alice</a:t>
              </a:r>
              <a:r>
                <a:rPr lang="ja-JP" altLang="en-US" sz="1800" smtClean="0">
                  <a:latin typeface="Arial" pitchFamily="34" charset="0"/>
                  <a:cs typeface="Arial" pitchFamily="34" charset="0"/>
                </a:rPr>
                <a:t>”</a:t>
              </a:r>
              <a:endParaRPr lang="en-US" sz="1800" smtClean="0">
                <a:latin typeface="Arial" pitchFamily="34" charset="0"/>
                <a:cs typeface="Arial" pitchFamily="34" charset="0"/>
              </a:endParaRPr>
            </a:p>
          </p:txBody>
        </p:sp>
        <p:sp>
          <p:nvSpPr>
            <p:cNvPr id="35861" name="Text Box 12"/>
            <p:cNvSpPr txBox="1">
              <a:spLocks noChangeArrowheads="1"/>
            </p:cNvSpPr>
            <p:nvPr/>
          </p:nvSpPr>
          <p:spPr bwMode="auto">
            <a:xfrm>
              <a:off x="809" y="1822"/>
              <a:ext cx="531"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en-US" sz="1600" smtClean="0">
                  <a:latin typeface="Arial" pitchFamily="34" charset="0"/>
                  <a:cs typeface="Arial" pitchFamily="34" charset="0"/>
                </a:rPr>
                <a:t>Alice</a:t>
              </a:r>
              <a:r>
                <a:rPr lang="ja-JP" altLang="en-US" sz="1600" smtClean="0">
                  <a:latin typeface="Arial" pitchFamily="34" charset="0"/>
                  <a:cs typeface="Arial" pitchFamily="34" charset="0"/>
                </a:rPr>
                <a:t>’</a:t>
              </a:r>
              <a:r>
                <a:rPr lang="en-US" altLang="ja-JP" sz="1600" smtClean="0">
                  <a:latin typeface="Arial" pitchFamily="34" charset="0"/>
                  <a:cs typeface="Arial" pitchFamily="34" charset="0"/>
                </a:rPr>
                <a:t>s </a:t>
              </a:r>
            </a:p>
            <a:p>
              <a:pPr algn="ctr">
                <a:defRPr/>
              </a:pPr>
              <a:r>
                <a:rPr lang="en-US" sz="1600" smtClean="0">
                  <a:latin typeface="Arial" pitchFamily="34" charset="0"/>
                  <a:cs typeface="Arial" pitchFamily="34" charset="0"/>
                </a:rPr>
                <a:t>IP addr</a:t>
              </a:r>
            </a:p>
          </p:txBody>
        </p:sp>
        <p:sp>
          <p:nvSpPr>
            <p:cNvPr id="35862" name="Line 13"/>
            <p:cNvSpPr>
              <a:spLocks noChangeShapeType="1"/>
            </p:cNvSpPr>
            <p:nvPr/>
          </p:nvSpPr>
          <p:spPr bwMode="auto">
            <a:xfrm flipH="1">
              <a:off x="1337" y="1805"/>
              <a:ext cx="0" cy="3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35863" name="Text Box 14"/>
            <p:cNvSpPr txBox="1">
              <a:spLocks noChangeArrowheads="1"/>
            </p:cNvSpPr>
            <p:nvPr/>
          </p:nvSpPr>
          <p:spPr bwMode="auto">
            <a:xfrm>
              <a:off x="1331" y="1813"/>
              <a:ext cx="666"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en-US" sz="1600" smtClean="0">
                  <a:latin typeface="Arial" pitchFamily="34" charset="0"/>
                  <a:cs typeface="Arial" pitchFamily="34" charset="0"/>
                </a:rPr>
                <a:t>Alice</a:t>
              </a:r>
              <a:r>
                <a:rPr lang="ja-JP" altLang="en-US" sz="1600" smtClean="0">
                  <a:latin typeface="Arial" pitchFamily="34" charset="0"/>
                  <a:cs typeface="Arial" pitchFamily="34" charset="0"/>
                </a:rPr>
                <a:t>’</a:t>
              </a:r>
              <a:r>
                <a:rPr lang="en-US" altLang="ja-JP" sz="1600" smtClean="0">
                  <a:latin typeface="Arial" pitchFamily="34" charset="0"/>
                  <a:cs typeface="Arial" pitchFamily="34" charset="0"/>
                </a:rPr>
                <a:t>s </a:t>
              </a:r>
            </a:p>
            <a:p>
              <a:pPr algn="ctr">
                <a:defRPr/>
              </a:pPr>
              <a:r>
                <a:rPr lang="en-US" sz="1600" smtClean="0">
                  <a:latin typeface="Arial" pitchFamily="34" charset="0"/>
                  <a:cs typeface="Arial" pitchFamily="34" charset="0"/>
                </a:rPr>
                <a:t>password</a:t>
              </a:r>
            </a:p>
          </p:txBody>
        </p:sp>
        <p:sp>
          <p:nvSpPr>
            <p:cNvPr id="35864" name="Line 15"/>
            <p:cNvSpPr>
              <a:spLocks noChangeShapeType="1"/>
            </p:cNvSpPr>
            <p:nvPr/>
          </p:nvSpPr>
          <p:spPr bwMode="auto">
            <a:xfrm flipH="1">
              <a:off x="1973" y="1805"/>
              <a:ext cx="0" cy="3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grpSp>
        <p:nvGrpSpPr>
          <p:cNvPr id="93194" name="Group 16"/>
          <p:cNvGrpSpPr>
            <a:grpSpLocks/>
          </p:cNvGrpSpPr>
          <p:nvPr/>
        </p:nvGrpSpPr>
        <p:grpSpPr bwMode="auto">
          <a:xfrm>
            <a:off x="3063875" y="4235450"/>
            <a:ext cx="1489075" cy="633413"/>
            <a:chOff x="1000" y="2719"/>
            <a:chExt cx="938" cy="399"/>
          </a:xfrm>
        </p:grpSpPr>
        <p:sp>
          <p:nvSpPr>
            <p:cNvPr id="35855" name="Rectangle 17"/>
            <p:cNvSpPr>
              <a:spLocks noChangeArrowheads="1"/>
            </p:cNvSpPr>
            <p:nvPr/>
          </p:nvSpPr>
          <p:spPr bwMode="auto">
            <a:xfrm>
              <a:off x="1000" y="2719"/>
              <a:ext cx="938" cy="39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35856" name="Text Box 18"/>
            <p:cNvSpPr txBox="1">
              <a:spLocks noChangeArrowheads="1"/>
            </p:cNvSpPr>
            <p:nvPr/>
          </p:nvSpPr>
          <p:spPr bwMode="auto">
            <a:xfrm>
              <a:off x="1574" y="2793"/>
              <a:ext cx="32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latin typeface="Arial" charset="0"/>
                  <a:cs typeface="Arial" charset="0"/>
                </a:rPr>
                <a:t>OK</a:t>
              </a:r>
            </a:p>
          </p:txBody>
        </p:sp>
        <p:sp>
          <p:nvSpPr>
            <p:cNvPr id="35857" name="Text Box 19"/>
            <p:cNvSpPr txBox="1">
              <a:spLocks noChangeArrowheads="1"/>
            </p:cNvSpPr>
            <p:nvPr/>
          </p:nvSpPr>
          <p:spPr bwMode="auto">
            <a:xfrm>
              <a:off x="1003" y="2742"/>
              <a:ext cx="531"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en-US" sz="1600" smtClean="0">
                  <a:latin typeface="Arial" pitchFamily="34" charset="0"/>
                  <a:cs typeface="Arial" pitchFamily="34" charset="0"/>
                </a:rPr>
                <a:t>Alice</a:t>
              </a:r>
              <a:r>
                <a:rPr lang="ja-JP" altLang="en-US" sz="1600" smtClean="0">
                  <a:latin typeface="Arial" pitchFamily="34" charset="0"/>
                  <a:cs typeface="Arial" pitchFamily="34" charset="0"/>
                </a:rPr>
                <a:t>’</a:t>
              </a:r>
              <a:r>
                <a:rPr lang="en-US" altLang="ja-JP" sz="1600" smtClean="0">
                  <a:latin typeface="Arial" pitchFamily="34" charset="0"/>
                  <a:cs typeface="Arial" pitchFamily="34" charset="0"/>
                </a:rPr>
                <a:t>s </a:t>
              </a:r>
            </a:p>
            <a:p>
              <a:pPr algn="ctr">
                <a:defRPr/>
              </a:pPr>
              <a:r>
                <a:rPr lang="en-US" sz="1600" smtClean="0">
                  <a:latin typeface="Arial" pitchFamily="34" charset="0"/>
                  <a:cs typeface="Arial" pitchFamily="34" charset="0"/>
                </a:rPr>
                <a:t>IP addr</a:t>
              </a:r>
            </a:p>
          </p:txBody>
        </p:sp>
        <p:sp>
          <p:nvSpPr>
            <p:cNvPr id="35858" name="Line 20"/>
            <p:cNvSpPr>
              <a:spLocks noChangeShapeType="1"/>
            </p:cNvSpPr>
            <p:nvPr/>
          </p:nvSpPr>
          <p:spPr bwMode="auto">
            <a:xfrm flipH="1">
              <a:off x="1531" y="2725"/>
              <a:ext cx="0" cy="3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sp>
        <p:nvSpPr>
          <p:cNvPr id="35851" name="Line 21"/>
          <p:cNvSpPr>
            <a:spLocks noChangeShapeType="1"/>
          </p:cNvSpPr>
          <p:nvPr/>
        </p:nvSpPr>
        <p:spPr bwMode="auto">
          <a:xfrm>
            <a:off x="4627563" y="3600450"/>
            <a:ext cx="561975"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35852" name="Line 22"/>
          <p:cNvSpPr>
            <a:spLocks noChangeShapeType="1"/>
          </p:cNvSpPr>
          <p:nvPr/>
        </p:nvSpPr>
        <p:spPr bwMode="auto">
          <a:xfrm flipH="1">
            <a:off x="2541588" y="4551363"/>
            <a:ext cx="452437"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93197" name="Rectangle 2"/>
          <p:cNvSpPr>
            <a:spLocks noGrp="1" noChangeArrowheads="1"/>
          </p:cNvSpPr>
          <p:nvPr>
            <p:ph type="title"/>
          </p:nvPr>
        </p:nvSpPr>
        <p:spPr>
          <a:xfrm>
            <a:off x="358775" y="130175"/>
            <a:ext cx="7772400" cy="1143000"/>
          </a:xfrm>
        </p:spPr>
        <p:txBody>
          <a:bodyPr/>
          <a:lstStyle/>
          <a:p>
            <a:r>
              <a:rPr lang="en-US" smtClean="0">
                <a:ea typeface="ＭＳ Ｐゴシック" pitchFamily="34" charset="-128"/>
              </a:rPr>
              <a:t>Authentication: another try</a:t>
            </a:r>
          </a:p>
        </p:txBody>
      </p:sp>
      <p:pic>
        <p:nvPicPr>
          <p:cNvPr id="93198" name="Picture 18" descr="underline_bas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063" y="965200"/>
            <a:ext cx="63992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36867" name="Text Box 4"/>
          <p:cNvSpPr txBox="1">
            <a:spLocks noChangeArrowheads="1"/>
          </p:cNvSpPr>
          <p:nvPr/>
        </p:nvSpPr>
        <p:spPr bwMode="auto">
          <a:xfrm>
            <a:off x="5903913" y="3865563"/>
            <a:ext cx="3001962"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en-US" i="1" smtClean="0">
                <a:solidFill>
                  <a:srgbClr val="C00000"/>
                </a:solidFill>
                <a:latin typeface="Arial" pitchFamily="34" charset="0"/>
                <a:cs typeface="Arial" pitchFamily="34" charset="0"/>
              </a:rPr>
              <a:t>playback attack:</a:t>
            </a:r>
            <a:r>
              <a:rPr lang="en-US" smtClean="0">
                <a:solidFill>
                  <a:srgbClr val="C00000"/>
                </a:solidFill>
                <a:latin typeface="Arial" pitchFamily="34" charset="0"/>
                <a:cs typeface="Arial" pitchFamily="34" charset="0"/>
              </a:rPr>
              <a:t> </a:t>
            </a:r>
            <a:r>
              <a:rPr lang="en-US" smtClean="0">
                <a:latin typeface="Arial" pitchFamily="34" charset="0"/>
                <a:cs typeface="Arial" pitchFamily="34" charset="0"/>
              </a:rPr>
              <a:t>Trudy records Alice</a:t>
            </a:r>
            <a:r>
              <a:rPr lang="ja-JP" altLang="en-US" smtClean="0">
                <a:latin typeface="Arial" pitchFamily="34" charset="0"/>
                <a:cs typeface="Arial" pitchFamily="34" charset="0"/>
              </a:rPr>
              <a:t>’</a:t>
            </a:r>
            <a:r>
              <a:rPr lang="en-US" altLang="ja-JP" smtClean="0">
                <a:latin typeface="Arial" pitchFamily="34" charset="0"/>
                <a:cs typeface="Arial" pitchFamily="34" charset="0"/>
              </a:rPr>
              <a:t>s packet</a:t>
            </a:r>
          </a:p>
          <a:p>
            <a:pPr algn="ctr">
              <a:defRPr/>
            </a:pPr>
            <a:r>
              <a:rPr lang="en-US" smtClean="0">
                <a:latin typeface="Arial" pitchFamily="34" charset="0"/>
                <a:cs typeface="Arial" pitchFamily="34" charset="0"/>
              </a:rPr>
              <a:t>and later</a:t>
            </a:r>
          </a:p>
          <a:p>
            <a:pPr algn="ctr">
              <a:defRPr/>
            </a:pPr>
            <a:r>
              <a:rPr lang="en-US" smtClean="0">
                <a:latin typeface="Arial" pitchFamily="34" charset="0"/>
                <a:cs typeface="Arial" pitchFamily="34" charset="0"/>
              </a:rPr>
              <a:t>plays it back to Bob </a:t>
            </a:r>
          </a:p>
        </p:txBody>
      </p:sp>
      <p:pic>
        <p:nvPicPr>
          <p:cNvPr id="94212" name="Picture 5" descr="A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3721100"/>
            <a:ext cx="6985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3" name="Picture 6" descr="E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194300"/>
            <a:ext cx="10826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4" name="Picture 7" descr="Bo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1900" y="3670300"/>
            <a:ext cx="812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Line 8"/>
          <p:cNvSpPr>
            <a:spLocks noChangeShapeType="1"/>
          </p:cNvSpPr>
          <p:nvPr/>
        </p:nvSpPr>
        <p:spPr bwMode="auto">
          <a:xfrm>
            <a:off x="1209675" y="4065588"/>
            <a:ext cx="3798888" cy="0"/>
          </a:xfrm>
          <a:prstGeom prst="line">
            <a:avLst/>
          </a:prstGeom>
          <a:noFill/>
          <a:ln w="5715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36872" name="Rectangle 9"/>
          <p:cNvSpPr>
            <a:spLocks noChangeArrowheads="1"/>
          </p:cNvSpPr>
          <p:nvPr/>
        </p:nvSpPr>
        <p:spPr bwMode="auto">
          <a:xfrm>
            <a:off x="1504950" y="3306763"/>
            <a:ext cx="3046413" cy="633412"/>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36873" name="Text Box 10"/>
          <p:cNvSpPr txBox="1">
            <a:spLocks noChangeArrowheads="1"/>
          </p:cNvSpPr>
          <p:nvPr/>
        </p:nvSpPr>
        <p:spPr bwMode="auto">
          <a:xfrm>
            <a:off x="3343275" y="3429000"/>
            <a:ext cx="1198563"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ja-JP" altLang="en-US" sz="1800" smtClean="0">
                <a:solidFill>
                  <a:schemeClr val="bg2"/>
                </a:solidFill>
                <a:latin typeface="Arial" pitchFamily="34" charset="0"/>
                <a:cs typeface="Arial" pitchFamily="34" charset="0"/>
              </a:rPr>
              <a:t>“</a:t>
            </a:r>
            <a:r>
              <a:rPr lang="en-US" altLang="ja-JP" sz="1800" smtClean="0">
                <a:solidFill>
                  <a:schemeClr val="bg2"/>
                </a:solidFill>
                <a:latin typeface="Arial" pitchFamily="34" charset="0"/>
                <a:cs typeface="Arial" pitchFamily="34" charset="0"/>
              </a:rPr>
              <a:t>I</a:t>
            </a:r>
            <a:r>
              <a:rPr lang="ja-JP" altLang="en-US" sz="1800" smtClean="0">
                <a:solidFill>
                  <a:schemeClr val="bg2"/>
                </a:solidFill>
                <a:latin typeface="Arial" pitchFamily="34" charset="0"/>
                <a:cs typeface="Arial" pitchFamily="34" charset="0"/>
              </a:rPr>
              <a:t>’</a:t>
            </a:r>
            <a:r>
              <a:rPr lang="en-US" altLang="ja-JP" sz="1800" smtClean="0">
                <a:solidFill>
                  <a:schemeClr val="bg2"/>
                </a:solidFill>
                <a:latin typeface="Arial" pitchFamily="34" charset="0"/>
                <a:cs typeface="Arial" pitchFamily="34" charset="0"/>
              </a:rPr>
              <a:t>m Alice</a:t>
            </a:r>
            <a:r>
              <a:rPr lang="ja-JP" altLang="en-US" sz="1800" smtClean="0">
                <a:solidFill>
                  <a:schemeClr val="bg2"/>
                </a:solidFill>
                <a:latin typeface="Arial" pitchFamily="34" charset="0"/>
                <a:cs typeface="Arial" pitchFamily="34" charset="0"/>
              </a:rPr>
              <a:t>”</a:t>
            </a:r>
            <a:endParaRPr lang="en-US" sz="1800" smtClean="0">
              <a:solidFill>
                <a:schemeClr val="bg2"/>
              </a:solidFill>
              <a:latin typeface="Arial" pitchFamily="34" charset="0"/>
              <a:cs typeface="Arial" pitchFamily="34" charset="0"/>
            </a:endParaRPr>
          </a:p>
        </p:txBody>
      </p:sp>
      <p:sp>
        <p:nvSpPr>
          <p:cNvPr id="36874" name="Text Box 11"/>
          <p:cNvSpPr txBox="1">
            <a:spLocks noChangeArrowheads="1"/>
          </p:cNvSpPr>
          <p:nvPr/>
        </p:nvSpPr>
        <p:spPr bwMode="auto">
          <a:xfrm>
            <a:off x="1509713" y="3343275"/>
            <a:ext cx="842962"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en-US" sz="1600" smtClean="0">
                <a:solidFill>
                  <a:schemeClr val="bg2"/>
                </a:solidFill>
                <a:latin typeface="Arial" pitchFamily="34" charset="0"/>
                <a:cs typeface="Arial" pitchFamily="34" charset="0"/>
              </a:rPr>
              <a:t>Alice</a:t>
            </a:r>
            <a:r>
              <a:rPr lang="ja-JP" altLang="en-US" sz="1600" smtClean="0">
                <a:solidFill>
                  <a:schemeClr val="bg2"/>
                </a:solidFill>
                <a:latin typeface="Arial" pitchFamily="34" charset="0"/>
                <a:cs typeface="Arial" pitchFamily="34" charset="0"/>
              </a:rPr>
              <a:t>’</a:t>
            </a:r>
            <a:r>
              <a:rPr lang="en-US" altLang="ja-JP" sz="1600" smtClean="0">
                <a:solidFill>
                  <a:schemeClr val="bg2"/>
                </a:solidFill>
                <a:latin typeface="Arial" pitchFamily="34" charset="0"/>
                <a:cs typeface="Arial" pitchFamily="34" charset="0"/>
              </a:rPr>
              <a:t>s </a:t>
            </a:r>
          </a:p>
          <a:p>
            <a:pPr algn="ctr">
              <a:defRPr/>
            </a:pPr>
            <a:r>
              <a:rPr lang="en-US" sz="1600" smtClean="0">
                <a:solidFill>
                  <a:schemeClr val="bg2"/>
                </a:solidFill>
                <a:latin typeface="Arial" pitchFamily="34" charset="0"/>
                <a:cs typeface="Arial" pitchFamily="34" charset="0"/>
              </a:rPr>
              <a:t>IP addr</a:t>
            </a:r>
          </a:p>
        </p:txBody>
      </p:sp>
      <p:sp>
        <p:nvSpPr>
          <p:cNvPr id="36875" name="Line 12"/>
          <p:cNvSpPr>
            <a:spLocks noChangeShapeType="1"/>
          </p:cNvSpPr>
          <p:nvPr/>
        </p:nvSpPr>
        <p:spPr bwMode="auto">
          <a:xfrm flipH="1">
            <a:off x="2347913" y="3316288"/>
            <a:ext cx="0" cy="6238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36876" name="Text Box 13"/>
          <p:cNvSpPr txBox="1">
            <a:spLocks noChangeArrowheads="1"/>
          </p:cNvSpPr>
          <p:nvPr/>
        </p:nvSpPr>
        <p:spPr bwMode="auto">
          <a:xfrm>
            <a:off x="2338388" y="3328988"/>
            <a:ext cx="105727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en-US" sz="1600" smtClean="0">
                <a:solidFill>
                  <a:schemeClr val="bg2"/>
                </a:solidFill>
                <a:latin typeface="Arial" pitchFamily="34" charset="0"/>
                <a:cs typeface="Arial" pitchFamily="34" charset="0"/>
              </a:rPr>
              <a:t>Alice</a:t>
            </a:r>
            <a:r>
              <a:rPr lang="ja-JP" altLang="en-US" sz="1600" smtClean="0">
                <a:solidFill>
                  <a:schemeClr val="bg2"/>
                </a:solidFill>
                <a:latin typeface="Arial" pitchFamily="34" charset="0"/>
                <a:cs typeface="Arial" pitchFamily="34" charset="0"/>
              </a:rPr>
              <a:t>’</a:t>
            </a:r>
            <a:r>
              <a:rPr lang="en-US" altLang="ja-JP" sz="1600" smtClean="0">
                <a:solidFill>
                  <a:schemeClr val="bg2"/>
                </a:solidFill>
                <a:latin typeface="Arial" pitchFamily="34" charset="0"/>
                <a:cs typeface="Arial" pitchFamily="34" charset="0"/>
              </a:rPr>
              <a:t>s </a:t>
            </a:r>
          </a:p>
          <a:p>
            <a:pPr algn="ctr">
              <a:defRPr/>
            </a:pPr>
            <a:r>
              <a:rPr lang="en-US" sz="1600" smtClean="0">
                <a:solidFill>
                  <a:schemeClr val="bg2"/>
                </a:solidFill>
                <a:latin typeface="Arial" pitchFamily="34" charset="0"/>
                <a:cs typeface="Arial" pitchFamily="34" charset="0"/>
              </a:rPr>
              <a:t>password</a:t>
            </a:r>
          </a:p>
        </p:txBody>
      </p:sp>
      <p:sp>
        <p:nvSpPr>
          <p:cNvPr id="36877" name="Line 14"/>
          <p:cNvSpPr>
            <a:spLocks noChangeShapeType="1"/>
          </p:cNvSpPr>
          <p:nvPr/>
        </p:nvSpPr>
        <p:spPr bwMode="auto">
          <a:xfrm flipH="1">
            <a:off x="3357563" y="3316288"/>
            <a:ext cx="0" cy="6238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94222" name="Group 15"/>
          <p:cNvGrpSpPr>
            <a:grpSpLocks/>
          </p:cNvGrpSpPr>
          <p:nvPr/>
        </p:nvGrpSpPr>
        <p:grpSpPr bwMode="auto">
          <a:xfrm>
            <a:off x="3327400" y="4224338"/>
            <a:ext cx="1489075" cy="633412"/>
            <a:chOff x="1000" y="2719"/>
            <a:chExt cx="938" cy="399"/>
          </a:xfrm>
        </p:grpSpPr>
        <p:sp>
          <p:nvSpPr>
            <p:cNvPr id="36895" name="Rectangle 16"/>
            <p:cNvSpPr>
              <a:spLocks noChangeArrowheads="1"/>
            </p:cNvSpPr>
            <p:nvPr/>
          </p:nvSpPr>
          <p:spPr bwMode="auto">
            <a:xfrm>
              <a:off x="1000" y="2719"/>
              <a:ext cx="938" cy="39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36896" name="Text Box 17"/>
            <p:cNvSpPr txBox="1">
              <a:spLocks noChangeArrowheads="1"/>
            </p:cNvSpPr>
            <p:nvPr/>
          </p:nvSpPr>
          <p:spPr bwMode="auto">
            <a:xfrm>
              <a:off x="1574" y="2793"/>
              <a:ext cx="32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latin typeface="Arial" charset="0"/>
                  <a:cs typeface="Arial" charset="0"/>
                </a:rPr>
                <a:t>OK</a:t>
              </a:r>
            </a:p>
          </p:txBody>
        </p:sp>
        <p:sp>
          <p:nvSpPr>
            <p:cNvPr id="36897" name="Text Box 18"/>
            <p:cNvSpPr txBox="1">
              <a:spLocks noChangeArrowheads="1"/>
            </p:cNvSpPr>
            <p:nvPr/>
          </p:nvSpPr>
          <p:spPr bwMode="auto">
            <a:xfrm>
              <a:off x="1003" y="2742"/>
              <a:ext cx="531"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en-US" sz="1600" smtClean="0">
                  <a:latin typeface="Arial" pitchFamily="34" charset="0"/>
                  <a:cs typeface="Arial" pitchFamily="34" charset="0"/>
                </a:rPr>
                <a:t>Alice</a:t>
              </a:r>
              <a:r>
                <a:rPr lang="ja-JP" altLang="en-US" sz="1600" smtClean="0">
                  <a:latin typeface="Arial" pitchFamily="34" charset="0"/>
                  <a:cs typeface="Arial" pitchFamily="34" charset="0"/>
                </a:rPr>
                <a:t>’</a:t>
              </a:r>
              <a:r>
                <a:rPr lang="en-US" altLang="ja-JP" sz="1600" smtClean="0">
                  <a:latin typeface="Arial" pitchFamily="34" charset="0"/>
                  <a:cs typeface="Arial" pitchFamily="34" charset="0"/>
                </a:rPr>
                <a:t>s </a:t>
              </a:r>
            </a:p>
            <a:p>
              <a:pPr algn="ctr">
                <a:defRPr/>
              </a:pPr>
              <a:r>
                <a:rPr lang="en-US" sz="1600" smtClean="0">
                  <a:latin typeface="Arial" pitchFamily="34" charset="0"/>
                  <a:cs typeface="Arial" pitchFamily="34" charset="0"/>
                </a:rPr>
                <a:t>IP addr</a:t>
              </a:r>
            </a:p>
          </p:txBody>
        </p:sp>
        <p:sp>
          <p:nvSpPr>
            <p:cNvPr id="36898" name="Line 19"/>
            <p:cNvSpPr>
              <a:spLocks noChangeShapeType="1"/>
            </p:cNvSpPr>
            <p:nvPr/>
          </p:nvSpPr>
          <p:spPr bwMode="auto">
            <a:xfrm flipH="1">
              <a:off x="1531" y="2725"/>
              <a:ext cx="0" cy="3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sp>
        <p:nvSpPr>
          <p:cNvPr id="36879" name="Line 20"/>
          <p:cNvSpPr>
            <a:spLocks noChangeShapeType="1"/>
          </p:cNvSpPr>
          <p:nvPr/>
        </p:nvSpPr>
        <p:spPr bwMode="auto">
          <a:xfrm>
            <a:off x="4627563" y="3600450"/>
            <a:ext cx="561975" cy="1588"/>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pic>
        <p:nvPicPr>
          <p:cNvPr id="94224" name="Picture 21" descr="EN00179_[1]"/>
          <p:cNvPicPr>
            <a:picLocks noChangeAspect="1" noChangeArrowheads="1"/>
          </p:cNvPicPr>
          <p:nvPr>
            <p:ph idx="1"/>
          </p:nvPr>
        </p:nvPicPr>
        <p:blipFill>
          <a:blip r:embed="rId5" cstate="print">
            <a:extLst>
              <a:ext uri="{28A0092B-C50C-407E-A947-70E740481C1C}">
                <a14:useLocalDpi xmlns:a14="http://schemas.microsoft.com/office/drawing/2010/main" val="0"/>
              </a:ext>
            </a:extLst>
          </a:blip>
          <a:srcRect/>
          <a:stretch>
            <a:fillRect/>
          </a:stretch>
        </p:blipFill>
        <p:spPr>
          <a:xfrm>
            <a:off x="1949450" y="5337175"/>
            <a:ext cx="862013" cy="668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81" name="Line 22"/>
          <p:cNvSpPr>
            <a:spLocks noChangeShapeType="1"/>
          </p:cNvSpPr>
          <p:nvPr/>
        </p:nvSpPr>
        <p:spPr bwMode="auto">
          <a:xfrm>
            <a:off x="1857375" y="4106863"/>
            <a:ext cx="623888" cy="129222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36882" name="Line 23"/>
          <p:cNvSpPr>
            <a:spLocks noChangeShapeType="1"/>
          </p:cNvSpPr>
          <p:nvPr/>
        </p:nvSpPr>
        <p:spPr bwMode="auto">
          <a:xfrm flipH="1">
            <a:off x="3344863" y="4214813"/>
            <a:ext cx="1857375" cy="1554162"/>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94227" name="Group 24"/>
          <p:cNvGrpSpPr>
            <a:grpSpLocks/>
          </p:cNvGrpSpPr>
          <p:nvPr/>
        </p:nvGrpSpPr>
        <p:grpSpPr bwMode="auto">
          <a:xfrm>
            <a:off x="3551238" y="5368925"/>
            <a:ext cx="3046412" cy="633413"/>
            <a:chOff x="806" y="1799"/>
            <a:chExt cx="1919" cy="399"/>
          </a:xfrm>
        </p:grpSpPr>
        <p:sp>
          <p:nvSpPr>
            <p:cNvPr id="36889" name="Rectangle 25"/>
            <p:cNvSpPr>
              <a:spLocks noChangeArrowheads="1"/>
            </p:cNvSpPr>
            <p:nvPr/>
          </p:nvSpPr>
          <p:spPr bwMode="auto">
            <a:xfrm>
              <a:off x="806" y="1799"/>
              <a:ext cx="1919" cy="39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36890" name="Text Box 26"/>
            <p:cNvSpPr txBox="1">
              <a:spLocks noChangeArrowheads="1"/>
            </p:cNvSpPr>
            <p:nvPr/>
          </p:nvSpPr>
          <p:spPr bwMode="auto">
            <a:xfrm>
              <a:off x="1964" y="1876"/>
              <a:ext cx="75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ja-JP" altLang="en-US" sz="1800" smtClean="0">
                  <a:latin typeface="Arial" pitchFamily="34" charset="0"/>
                  <a:cs typeface="Arial" pitchFamily="34" charset="0"/>
                </a:rPr>
                <a:t>“</a:t>
              </a:r>
              <a:r>
                <a:rPr lang="en-US" altLang="ja-JP" sz="1800" smtClean="0">
                  <a:latin typeface="Arial" pitchFamily="34" charset="0"/>
                  <a:cs typeface="Arial" pitchFamily="34" charset="0"/>
                </a:rPr>
                <a:t>I</a:t>
              </a:r>
              <a:r>
                <a:rPr lang="ja-JP" altLang="en-US" sz="1800" smtClean="0">
                  <a:latin typeface="Arial" pitchFamily="34" charset="0"/>
                  <a:cs typeface="Arial" pitchFamily="34" charset="0"/>
                </a:rPr>
                <a:t>’</a:t>
              </a:r>
              <a:r>
                <a:rPr lang="en-US" altLang="ja-JP" sz="1800" smtClean="0">
                  <a:latin typeface="Arial" pitchFamily="34" charset="0"/>
                  <a:cs typeface="Arial" pitchFamily="34" charset="0"/>
                </a:rPr>
                <a:t>m Alice</a:t>
              </a:r>
              <a:r>
                <a:rPr lang="ja-JP" altLang="en-US" sz="1800" smtClean="0">
                  <a:latin typeface="Arial" pitchFamily="34" charset="0"/>
                  <a:cs typeface="Arial" pitchFamily="34" charset="0"/>
                </a:rPr>
                <a:t>”</a:t>
              </a:r>
              <a:endParaRPr lang="en-US" sz="1800" smtClean="0">
                <a:latin typeface="Arial" pitchFamily="34" charset="0"/>
                <a:cs typeface="Arial" pitchFamily="34" charset="0"/>
              </a:endParaRPr>
            </a:p>
          </p:txBody>
        </p:sp>
        <p:sp>
          <p:nvSpPr>
            <p:cNvPr id="36891" name="Text Box 27"/>
            <p:cNvSpPr txBox="1">
              <a:spLocks noChangeArrowheads="1"/>
            </p:cNvSpPr>
            <p:nvPr/>
          </p:nvSpPr>
          <p:spPr bwMode="auto">
            <a:xfrm>
              <a:off x="809" y="1822"/>
              <a:ext cx="531"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en-US" sz="1600" smtClean="0">
                  <a:latin typeface="Arial" pitchFamily="34" charset="0"/>
                  <a:cs typeface="Arial" pitchFamily="34" charset="0"/>
                </a:rPr>
                <a:t>Alice</a:t>
              </a:r>
              <a:r>
                <a:rPr lang="ja-JP" altLang="en-US" sz="1600" smtClean="0">
                  <a:latin typeface="Arial" pitchFamily="34" charset="0"/>
                  <a:cs typeface="Arial" pitchFamily="34" charset="0"/>
                </a:rPr>
                <a:t>’</a:t>
              </a:r>
              <a:r>
                <a:rPr lang="en-US" altLang="ja-JP" sz="1600" smtClean="0">
                  <a:latin typeface="Arial" pitchFamily="34" charset="0"/>
                  <a:cs typeface="Arial" pitchFamily="34" charset="0"/>
                </a:rPr>
                <a:t>s </a:t>
              </a:r>
            </a:p>
            <a:p>
              <a:pPr algn="ctr">
                <a:defRPr/>
              </a:pPr>
              <a:r>
                <a:rPr lang="en-US" sz="1600" smtClean="0">
                  <a:latin typeface="Arial" pitchFamily="34" charset="0"/>
                  <a:cs typeface="Arial" pitchFamily="34" charset="0"/>
                </a:rPr>
                <a:t>IP addr</a:t>
              </a:r>
            </a:p>
          </p:txBody>
        </p:sp>
        <p:sp>
          <p:nvSpPr>
            <p:cNvPr id="36892" name="Line 28"/>
            <p:cNvSpPr>
              <a:spLocks noChangeShapeType="1"/>
            </p:cNvSpPr>
            <p:nvPr/>
          </p:nvSpPr>
          <p:spPr bwMode="auto">
            <a:xfrm flipH="1">
              <a:off x="1337" y="1805"/>
              <a:ext cx="0" cy="3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36893" name="Text Box 29"/>
            <p:cNvSpPr txBox="1">
              <a:spLocks noChangeArrowheads="1"/>
            </p:cNvSpPr>
            <p:nvPr/>
          </p:nvSpPr>
          <p:spPr bwMode="auto">
            <a:xfrm>
              <a:off x="1331" y="1813"/>
              <a:ext cx="666"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en-US" sz="1600" smtClean="0">
                  <a:latin typeface="Arial" pitchFamily="34" charset="0"/>
                  <a:cs typeface="Arial" pitchFamily="34" charset="0"/>
                </a:rPr>
                <a:t>Alice</a:t>
              </a:r>
              <a:r>
                <a:rPr lang="ja-JP" altLang="en-US" sz="1600" smtClean="0">
                  <a:latin typeface="Arial" pitchFamily="34" charset="0"/>
                  <a:cs typeface="Arial" pitchFamily="34" charset="0"/>
                </a:rPr>
                <a:t>’</a:t>
              </a:r>
              <a:r>
                <a:rPr lang="en-US" altLang="ja-JP" sz="1600" smtClean="0">
                  <a:latin typeface="Arial" pitchFamily="34" charset="0"/>
                  <a:cs typeface="Arial" pitchFamily="34" charset="0"/>
                </a:rPr>
                <a:t>s </a:t>
              </a:r>
            </a:p>
            <a:p>
              <a:pPr algn="ctr">
                <a:defRPr/>
              </a:pPr>
              <a:r>
                <a:rPr lang="en-US" sz="1600" smtClean="0">
                  <a:latin typeface="Arial" pitchFamily="34" charset="0"/>
                  <a:cs typeface="Arial" pitchFamily="34" charset="0"/>
                </a:rPr>
                <a:t>password</a:t>
              </a:r>
            </a:p>
          </p:txBody>
        </p:sp>
        <p:sp>
          <p:nvSpPr>
            <p:cNvPr id="36894" name="Line 30"/>
            <p:cNvSpPr>
              <a:spLocks noChangeShapeType="1"/>
            </p:cNvSpPr>
            <p:nvPr/>
          </p:nvSpPr>
          <p:spPr bwMode="auto">
            <a:xfrm flipH="1">
              <a:off x="1973" y="1805"/>
              <a:ext cx="0" cy="3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sp>
        <p:nvSpPr>
          <p:cNvPr id="36884" name="Line 31"/>
          <p:cNvSpPr>
            <a:spLocks noChangeShapeType="1"/>
          </p:cNvSpPr>
          <p:nvPr/>
        </p:nvSpPr>
        <p:spPr bwMode="auto">
          <a:xfrm flipV="1">
            <a:off x="4548188" y="4741863"/>
            <a:ext cx="679450" cy="5794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36885" name="Line 32"/>
          <p:cNvSpPr>
            <a:spLocks noChangeShapeType="1"/>
          </p:cNvSpPr>
          <p:nvPr/>
        </p:nvSpPr>
        <p:spPr bwMode="auto">
          <a:xfrm flipH="1">
            <a:off x="3697288" y="4878388"/>
            <a:ext cx="365125" cy="292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36886" name="Text Box 3"/>
          <p:cNvSpPr txBox="1">
            <a:spLocks noChangeArrowheads="1"/>
          </p:cNvSpPr>
          <p:nvPr/>
        </p:nvSpPr>
        <p:spPr bwMode="auto">
          <a:xfrm>
            <a:off x="736600" y="1452563"/>
            <a:ext cx="7818438"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r">
              <a:defRPr/>
            </a:pPr>
            <a:r>
              <a:rPr lang="en-US" sz="2800" i="1" smtClean="0">
                <a:solidFill>
                  <a:srgbClr val="C00000"/>
                </a:solidFill>
                <a:latin typeface="Gill Sans MT" pitchFamily="34" charset="0"/>
              </a:rPr>
              <a:t>Protocol ap3.0:  </a:t>
            </a:r>
            <a:r>
              <a:rPr lang="en-US" sz="2800" smtClean="0">
                <a:latin typeface="Gill Sans MT" pitchFamily="34" charset="0"/>
              </a:rPr>
              <a:t>Alice says </a:t>
            </a:r>
            <a:r>
              <a:rPr lang="ja-JP" altLang="en-US" sz="2800" smtClean="0">
                <a:latin typeface="Gill Sans MT" pitchFamily="34" charset="0"/>
              </a:rPr>
              <a:t>“</a:t>
            </a:r>
            <a:r>
              <a:rPr lang="en-US" altLang="ja-JP" sz="2800" smtClean="0">
                <a:latin typeface="Gill Sans MT" pitchFamily="34" charset="0"/>
              </a:rPr>
              <a:t>I am Alice</a:t>
            </a:r>
            <a:r>
              <a:rPr lang="ja-JP" altLang="en-US" sz="2800" smtClean="0">
                <a:latin typeface="Gill Sans MT" pitchFamily="34" charset="0"/>
              </a:rPr>
              <a:t>”</a:t>
            </a:r>
            <a:r>
              <a:rPr lang="en-US" altLang="ja-JP" sz="2800" smtClean="0">
                <a:latin typeface="Gill Sans MT" pitchFamily="34" charset="0"/>
              </a:rPr>
              <a:t> and sends her</a:t>
            </a:r>
          </a:p>
          <a:p>
            <a:pPr algn="r">
              <a:defRPr/>
            </a:pPr>
            <a:r>
              <a:rPr lang="en-US" sz="2800" smtClean="0">
                <a:latin typeface="Gill Sans MT" pitchFamily="34" charset="0"/>
              </a:rPr>
              <a:t> secret password to </a:t>
            </a:r>
            <a:r>
              <a:rPr lang="ja-JP" altLang="en-US" sz="2800" smtClean="0">
                <a:latin typeface="Gill Sans MT" pitchFamily="34" charset="0"/>
              </a:rPr>
              <a:t>“</a:t>
            </a:r>
            <a:r>
              <a:rPr lang="en-US" altLang="ja-JP" sz="2800" smtClean="0">
                <a:latin typeface="Gill Sans MT" pitchFamily="34" charset="0"/>
              </a:rPr>
              <a:t>prove</a:t>
            </a:r>
            <a:r>
              <a:rPr lang="ja-JP" altLang="en-US" sz="2800" smtClean="0">
                <a:latin typeface="Gill Sans MT" pitchFamily="34" charset="0"/>
              </a:rPr>
              <a:t>”</a:t>
            </a:r>
            <a:r>
              <a:rPr lang="en-US" altLang="ja-JP" sz="2800" smtClean="0">
                <a:latin typeface="Gill Sans MT" pitchFamily="34" charset="0"/>
              </a:rPr>
              <a:t> it.</a:t>
            </a:r>
            <a:endParaRPr lang="en-US" sz="2800" smtClean="0">
              <a:latin typeface="Gill Sans MT" pitchFamily="34" charset="0"/>
            </a:endParaRPr>
          </a:p>
        </p:txBody>
      </p:sp>
      <p:sp>
        <p:nvSpPr>
          <p:cNvPr id="94231" name="Rectangle 2"/>
          <p:cNvSpPr>
            <a:spLocks noGrp="1" noChangeArrowheads="1"/>
          </p:cNvSpPr>
          <p:nvPr>
            <p:ph type="title"/>
          </p:nvPr>
        </p:nvSpPr>
        <p:spPr>
          <a:xfrm>
            <a:off x="358775" y="130175"/>
            <a:ext cx="7772400" cy="1143000"/>
          </a:xfrm>
        </p:spPr>
        <p:txBody>
          <a:bodyPr/>
          <a:lstStyle/>
          <a:p>
            <a:r>
              <a:rPr lang="en-US" smtClean="0">
                <a:ea typeface="ＭＳ Ｐゴシック" pitchFamily="34" charset="-128"/>
              </a:rPr>
              <a:t>Authentication: another try</a:t>
            </a:r>
          </a:p>
        </p:txBody>
      </p:sp>
      <p:pic>
        <p:nvPicPr>
          <p:cNvPr id="94232" name="Picture 18" descr="underline_bas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063" y="965200"/>
            <a:ext cx="63992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95235" name="Rectangle 2"/>
          <p:cNvSpPr>
            <a:spLocks noGrp="1" noChangeArrowheads="1"/>
          </p:cNvSpPr>
          <p:nvPr>
            <p:ph type="title"/>
          </p:nvPr>
        </p:nvSpPr>
        <p:spPr/>
        <p:txBody>
          <a:bodyPr/>
          <a:lstStyle/>
          <a:p>
            <a:r>
              <a:rPr lang="en-US" smtClean="0">
                <a:ea typeface="ＭＳ Ｐゴシック" pitchFamily="34" charset="-128"/>
              </a:rPr>
              <a:t>Authentication: yet another try</a:t>
            </a:r>
          </a:p>
        </p:txBody>
      </p:sp>
      <p:sp>
        <p:nvSpPr>
          <p:cNvPr id="37892" name="Text Box 3"/>
          <p:cNvSpPr txBox="1">
            <a:spLocks noChangeArrowheads="1"/>
          </p:cNvSpPr>
          <p:nvPr/>
        </p:nvSpPr>
        <p:spPr bwMode="auto">
          <a:xfrm>
            <a:off x="736600" y="1452563"/>
            <a:ext cx="7818438"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r">
              <a:defRPr/>
            </a:pPr>
            <a:r>
              <a:rPr lang="en-US" sz="2800" i="1" smtClean="0">
                <a:solidFill>
                  <a:srgbClr val="C00000"/>
                </a:solidFill>
                <a:latin typeface="Gill Sans MT" pitchFamily="34" charset="0"/>
              </a:rPr>
              <a:t>Protocol ap3.1:  </a:t>
            </a:r>
            <a:r>
              <a:rPr lang="en-US" sz="2800" smtClean="0">
                <a:latin typeface="Gill Sans MT" pitchFamily="34" charset="0"/>
              </a:rPr>
              <a:t>Alice says </a:t>
            </a:r>
            <a:r>
              <a:rPr lang="ja-JP" altLang="en-US" sz="2800" smtClean="0">
                <a:latin typeface="Gill Sans MT" pitchFamily="34" charset="0"/>
              </a:rPr>
              <a:t>“</a:t>
            </a:r>
            <a:r>
              <a:rPr lang="en-US" altLang="ja-JP" sz="2800" smtClean="0">
                <a:latin typeface="Gill Sans MT" pitchFamily="34" charset="0"/>
              </a:rPr>
              <a:t>I am Alice</a:t>
            </a:r>
            <a:r>
              <a:rPr lang="ja-JP" altLang="en-US" sz="2800" smtClean="0">
                <a:latin typeface="Gill Sans MT" pitchFamily="34" charset="0"/>
              </a:rPr>
              <a:t>”</a:t>
            </a:r>
            <a:r>
              <a:rPr lang="en-US" altLang="ja-JP" sz="2800" smtClean="0">
                <a:latin typeface="Gill Sans MT" pitchFamily="34" charset="0"/>
              </a:rPr>
              <a:t> and sends her</a:t>
            </a:r>
          </a:p>
          <a:p>
            <a:pPr algn="r">
              <a:defRPr/>
            </a:pPr>
            <a:r>
              <a:rPr lang="en-US" sz="2800" i="1" smtClean="0">
                <a:solidFill>
                  <a:srgbClr val="FF0000"/>
                </a:solidFill>
                <a:latin typeface="Gill Sans MT" pitchFamily="34" charset="0"/>
              </a:rPr>
              <a:t> </a:t>
            </a:r>
            <a:r>
              <a:rPr lang="en-US" sz="2800" i="1" smtClean="0">
                <a:solidFill>
                  <a:srgbClr val="C00000"/>
                </a:solidFill>
                <a:latin typeface="Gill Sans MT" pitchFamily="34" charset="0"/>
              </a:rPr>
              <a:t>encrypted</a:t>
            </a:r>
            <a:r>
              <a:rPr lang="en-US" sz="2800" smtClean="0">
                <a:solidFill>
                  <a:srgbClr val="C00000"/>
                </a:solidFill>
                <a:latin typeface="Gill Sans MT" pitchFamily="34" charset="0"/>
              </a:rPr>
              <a:t> </a:t>
            </a:r>
            <a:r>
              <a:rPr lang="en-US" sz="2800" smtClean="0">
                <a:latin typeface="Gill Sans MT" pitchFamily="34" charset="0"/>
              </a:rPr>
              <a:t>secret password to </a:t>
            </a:r>
            <a:r>
              <a:rPr lang="ja-JP" altLang="en-US" sz="2800" smtClean="0">
                <a:latin typeface="Gill Sans MT" pitchFamily="34" charset="0"/>
              </a:rPr>
              <a:t>“</a:t>
            </a:r>
            <a:r>
              <a:rPr lang="en-US" altLang="ja-JP" sz="2800" smtClean="0">
                <a:latin typeface="Gill Sans MT" pitchFamily="34" charset="0"/>
              </a:rPr>
              <a:t>prove</a:t>
            </a:r>
            <a:r>
              <a:rPr lang="ja-JP" altLang="en-US" sz="2800" smtClean="0">
                <a:latin typeface="Gill Sans MT" pitchFamily="34" charset="0"/>
              </a:rPr>
              <a:t>”</a:t>
            </a:r>
            <a:r>
              <a:rPr lang="en-US" altLang="ja-JP" sz="2800" smtClean="0">
                <a:latin typeface="Gill Sans MT" pitchFamily="34" charset="0"/>
              </a:rPr>
              <a:t> it.</a:t>
            </a:r>
            <a:endParaRPr lang="en-US" sz="2800" smtClean="0">
              <a:latin typeface="Gill Sans MT" pitchFamily="34" charset="0"/>
            </a:endParaRPr>
          </a:p>
        </p:txBody>
      </p:sp>
      <p:sp>
        <p:nvSpPr>
          <p:cNvPr id="37893" name="Text Box 4"/>
          <p:cNvSpPr txBox="1">
            <a:spLocks noChangeArrowheads="1"/>
          </p:cNvSpPr>
          <p:nvPr/>
        </p:nvSpPr>
        <p:spPr bwMode="auto">
          <a:xfrm>
            <a:off x="6030913" y="4113213"/>
            <a:ext cx="27574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smtClean="0">
                <a:latin typeface="Arial" charset="0"/>
                <a:cs typeface="Arial" charset="0"/>
              </a:rPr>
              <a:t>Failure scenario??</a:t>
            </a:r>
          </a:p>
        </p:txBody>
      </p:sp>
      <p:pic>
        <p:nvPicPr>
          <p:cNvPr id="95238" name="Picture 5" descr="A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3721100"/>
            <a:ext cx="6985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9" name="Picture 6" descr="E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194300"/>
            <a:ext cx="10826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40" name="Picture 7" descr="Bo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1900" y="3670300"/>
            <a:ext cx="812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7" name="Line 8"/>
          <p:cNvSpPr>
            <a:spLocks noChangeShapeType="1"/>
          </p:cNvSpPr>
          <p:nvPr/>
        </p:nvSpPr>
        <p:spPr bwMode="auto">
          <a:xfrm>
            <a:off x="1209675" y="4065588"/>
            <a:ext cx="3798888"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95242" name="Group 9"/>
          <p:cNvGrpSpPr>
            <a:grpSpLocks/>
          </p:cNvGrpSpPr>
          <p:nvPr/>
        </p:nvGrpSpPr>
        <p:grpSpPr bwMode="auto">
          <a:xfrm>
            <a:off x="1504950" y="3306763"/>
            <a:ext cx="3046413" cy="633412"/>
            <a:chOff x="806" y="1799"/>
            <a:chExt cx="1919" cy="399"/>
          </a:xfrm>
        </p:grpSpPr>
        <p:sp>
          <p:nvSpPr>
            <p:cNvPr id="37907" name="Rectangle 10"/>
            <p:cNvSpPr>
              <a:spLocks noChangeArrowheads="1"/>
            </p:cNvSpPr>
            <p:nvPr/>
          </p:nvSpPr>
          <p:spPr bwMode="auto">
            <a:xfrm>
              <a:off x="806" y="1799"/>
              <a:ext cx="1919" cy="39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37908" name="Text Box 11"/>
            <p:cNvSpPr txBox="1">
              <a:spLocks noChangeArrowheads="1"/>
            </p:cNvSpPr>
            <p:nvPr/>
          </p:nvSpPr>
          <p:spPr bwMode="auto">
            <a:xfrm>
              <a:off x="1964" y="1876"/>
              <a:ext cx="75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ja-JP" altLang="en-US" sz="1800" smtClean="0">
                  <a:latin typeface="Arial" pitchFamily="34" charset="0"/>
                  <a:cs typeface="Arial" pitchFamily="34" charset="0"/>
                </a:rPr>
                <a:t>“</a:t>
              </a:r>
              <a:r>
                <a:rPr lang="en-US" altLang="ja-JP" sz="1800" smtClean="0">
                  <a:latin typeface="Arial" pitchFamily="34" charset="0"/>
                  <a:cs typeface="Arial" pitchFamily="34" charset="0"/>
                </a:rPr>
                <a:t>I</a:t>
              </a:r>
              <a:r>
                <a:rPr lang="ja-JP" altLang="en-US" sz="1800" smtClean="0">
                  <a:latin typeface="Arial" pitchFamily="34" charset="0"/>
                  <a:cs typeface="Arial" pitchFamily="34" charset="0"/>
                </a:rPr>
                <a:t>’</a:t>
              </a:r>
              <a:r>
                <a:rPr lang="en-US" altLang="ja-JP" sz="1800" smtClean="0">
                  <a:latin typeface="Arial" pitchFamily="34" charset="0"/>
                  <a:cs typeface="Arial" pitchFamily="34" charset="0"/>
                </a:rPr>
                <a:t>m Alice</a:t>
              </a:r>
              <a:r>
                <a:rPr lang="ja-JP" altLang="en-US" sz="1800" smtClean="0">
                  <a:latin typeface="Arial" pitchFamily="34" charset="0"/>
                  <a:cs typeface="Arial" pitchFamily="34" charset="0"/>
                </a:rPr>
                <a:t>”</a:t>
              </a:r>
              <a:endParaRPr lang="en-US" sz="1800" smtClean="0">
                <a:latin typeface="Arial" pitchFamily="34" charset="0"/>
                <a:cs typeface="Arial" pitchFamily="34" charset="0"/>
              </a:endParaRPr>
            </a:p>
          </p:txBody>
        </p:sp>
        <p:sp>
          <p:nvSpPr>
            <p:cNvPr id="37909" name="Text Box 12"/>
            <p:cNvSpPr txBox="1">
              <a:spLocks noChangeArrowheads="1"/>
            </p:cNvSpPr>
            <p:nvPr/>
          </p:nvSpPr>
          <p:spPr bwMode="auto">
            <a:xfrm>
              <a:off x="809" y="1822"/>
              <a:ext cx="531"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en-US" sz="1600" smtClean="0">
                  <a:latin typeface="Arial" pitchFamily="34" charset="0"/>
                  <a:cs typeface="Arial" pitchFamily="34" charset="0"/>
                </a:rPr>
                <a:t>Alice</a:t>
              </a:r>
              <a:r>
                <a:rPr lang="ja-JP" altLang="en-US" sz="1600" smtClean="0">
                  <a:latin typeface="Arial" pitchFamily="34" charset="0"/>
                  <a:cs typeface="Arial" pitchFamily="34" charset="0"/>
                </a:rPr>
                <a:t>’</a:t>
              </a:r>
              <a:r>
                <a:rPr lang="en-US" altLang="ja-JP" sz="1600" smtClean="0">
                  <a:latin typeface="Arial" pitchFamily="34" charset="0"/>
                  <a:cs typeface="Arial" pitchFamily="34" charset="0"/>
                </a:rPr>
                <a:t>s </a:t>
              </a:r>
            </a:p>
            <a:p>
              <a:pPr algn="ctr">
                <a:defRPr/>
              </a:pPr>
              <a:r>
                <a:rPr lang="en-US" sz="1600" smtClean="0">
                  <a:latin typeface="Arial" pitchFamily="34" charset="0"/>
                  <a:cs typeface="Arial" pitchFamily="34" charset="0"/>
                </a:rPr>
                <a:t>IP addr</a:t>
              </a:r>
            </a:p>
          </p:txBody>
        </p:sp>
        <p:sp>
          <p:nvSpPr>
            <p:cNvPr id="37910" name="Line 13"/>
            <p:cNvSpPr>
              <a:spLocks noChangeShapeType="1"/>
            </p:cNvSpPr>
            <p:nvPr/>
          </p:nvSpPr>
          <p:spPr bwMode="auto">
            <a:xfrm flipH="1">
              <a:off x="1337" y="1805"/>
              <a:ext cx="0" cy="3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37911" name="Text Box 14"/>
            <p:cNvSpPr txBox="1">
              <a:spLocks noChangeArrowheads="1"/>
            </p:cNvSpPr>
            <p:nvPr/>
          </p:nvSpPr>
          <p:spPr bwMode="auto">
            <a:xfrm>
              <a:off x="1304" y="1813"/>
              <a:ext cx="720"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smtClean="0">
                  <a:latin typeface="Arial" charset="0"/>
                  <a:cs typeface="Arial" charset="0"/>
                </a:rPr>
                <a:t>encrypted </a:t>
              </a:r>
            </a:p>
            <a:p>
              <a:pPr algn="ctr">
                <a:defRPr/>
              </a:pPr>
              <a:r>
                <a:rPr lang="en-US" sz="1600" smtClean="0">
                  <a:latin typeface="Arial" charset="0"/>
                  <a:cs typeface="Arial" charset="0"/>
                </a:rPr>
                <a:t>password</a:t>
              </a:r>
            </a:p>
          </p:txBody>
        </p:sp>
        <p:sp>
          <p:nvSpPr>
            <p:cNvPr id="37912" name="Line 15"/>
            <p:cNvSpPr>
              <a:spLocks noChangeShapeType="1"/>
            </p:cNvSpPr>
            <p:nvPr/>
          </p:nvSpPr>
          <p:spPr bwMode="auto">
            <a:xfrm flipH="1">
              <a:off x="1973" y="1805"/>
              <a:ext cx="0" cy="3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grpSp>
        <p:nvGrpSpPr>
          <p:cNvPr id="95243" name="Group 16"/>
          <p:cNvGrpSpPr>
            <a:grpSpLocks/>
          </p:cNvGrpSpPr>
          <p:nvPr/>
        </p:nvGrpSpPr>
        <p:grpSpPr bwMode="auto">
          <a:xfrm>
            <a:off x="3063875" y="4235450"/>
            <a:ext cx="1489075" cy="633413"/>
            <a:chOff x="1000" y="2719"/>
            <a:chExt cx="938" cy="399"/>
          </a:xfrm>
        </p:grpSpPr>
        <p:sp>
          <p:nvSpPr>
            <p:cNvPr id="37903" name="Rectangle 17"/>
            <p:cNvSpPr>
              <a:spLocks noChangeArrowheads="1"/>
            </p:cNvSpPr>
            <p:nvPr/>
          </p:nvSpPr>
          <p:spPr bwMode="auto">
            <a:xfrm>
              <a:off x="1000" y="2719"/>
              <a:ext cx="938" cy="39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37904" name="Text Box 18"/>
            <p:cNvSpPr txBox="1">
              <a:spLocks noChangeArrowheads="1"/>
            </p:cNvSpPr>
            <p:nvPr/>
          </p:nvSpPr>
          <p:spPr bwMode="auto">
            <a:xfrm>
              <a:off x="1574" y="2793"/>
              <a:ext cx="32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latin typeface="Arial" charset="0"/>
                  <a:cs typeface="Arial" charset="0"/>
                </a:rPr>
                <a:t>OK</a:t>
              </a:r>
            </a:p>
          </p:txBody>
        </p:sp>
        <p:sp>
          <p:nvSpPr>
            <p:cNvPr id="37905" name="Text Box 19"/>
            <p:cNvSpPr txBox="1">
              <a:spLocks noChangeArrowheads="1"/>
            </p:cNvSpPr>
            <p:nvPr/>
          </p:nvSpPr>
          <p:spPr bwMode="auto">
            <a:xfrm>
              <a:off x="1003" y="2742"/>
              <a:ext cx="531"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en-US" sz="1600" smtClean="0">
                  <a:latin typeface="Arial" pitchFamily="34" charset="0"/>
                  <a:cs typeface="Arial" pitchFamily="34" charset="0"/>
                </a:rPr>
                <a:t>Alice</a:t>
              </a:r>
              <a:r>
                <a:rPr lang="ja-JP" altLang="en-US" sz="1600" smtClean="0">
                  <a:latin typeface="Arial" pitchFamily="34" charset="0"/>
                  <a:cs typeface="Arial" pitchFamily="34" charset="0"/>
                </a:rPr>
                <a:t>’</a:t>
              </a:r>
              <a:r>
                <a:rPr lang="en-US" altLang="ja-JP" sz="1600" smtClean="0">
                  <a:latin typeface="Arial" pitchFamily="34" charset="0"/>
                  <a:cs typeface="Arial" pitchFamily="34" charset="0"/>
                </a:rPr>
                <a:t>s </a:t>
              </a:r>
            </a:p>
            <a:p>
              <a:pPr algn="ctr">
                <a:defRPr/>
              </a:pPr>
              <a:r>
                <a:rPr lang="en-US" sz="1600" smtClean="0">
                  <a:latin typeface="Arial" pitchFamily="34" charset="0"/>
                  <a:cs typeface="Arial" pitchFamily="34" charset="0"/>
                </a:rPr>
                <a:t>IP addr</a:t>
              </a:r>
            </a:p>
          </p:txBody>
        </p:sp>
        <p:sp>
          <p:nvSpPr>
            <p:cNvPr id="37906" name="Line 20"/>
            <p:cNvSpPr>
              <a:spLocks noChangeShapeType="1"/>
            </p:cNvSpPr>
            <p:nvPr/>
          </p:nvSpPr>
          <p:spPr bwMode="auto">
            <a:xfrm flipH="1">
              <a:off x="1531" y="2725"/>
              <a:ext cx="0" cy="3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sp>
        <p:nvSpPr>
          <p:cNvPr id="37900" name="Line 21"/>
          <p:cNvSpPr>
            <a:spLocks noChangeShapeType="1"/>
          </p:cNvSpPr>
          <p:nvPr/>
        </p:nvSpPr>
        <p:spPr bwMode="auto">
          <a:xfrm>
            <a:off x="4627563" y="3600450"/>
            <a:ext cx="561975"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37901" name="Line 22"/>
          <p:cNvSpPr>
            <a:spLocks noChangeShapeType="1"/>
          </p:cNvSpPr>
          <p:nvPr/>
        </p:nvSpPr>
        <p:spPr bwMode="auto">
          <a:xfrm flipH="1" flipV="1">
            <a:off x="2424113" y="4537075"/>
            <a:ext cx="5413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pic>
        <p:nvPicPr>
          <p:cNvPr id="95246" name="Picture 16" descr="underline_bas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375" y="1031875"/>
            <a:ext cx="73136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762000" y="152400"/>
            <a:ext cx="7583488" cy="1079500"/>
          </a:xfrm>
        </p:spPr>
        <p:txBody>
          <a:bodyPr/>
          <a:lstStyle/>
          <a:p>
            <a:r>
              <a:rPr lang="en-GB" sz="3600" smtClean="0">
                <a:ea typeface="ＭＳ Ｐゴシック" pitchFamily="34" charset="-128"/>
              </a:rPr>
              <a:t>Network Security Goals</a:t>
            </a:r>
            <a:endParaRPr lang="en-US" smtClean="0">
              <a:ea typeface="ＭＳ Ｐゴシック" pitchFamily="34" charset="-128"/>
            </a:endParaRPr>
          </a:p>
        </p:txBody>
      </p:sp>
      <p:sp>
        <p:nvSpPr>
          <p:cNvPr id="5" name="Rectangle 4"/>
          <p:cNvSpPr/>
          <p:nvPr/>
        </p:nvSpPr>
        <p:spPr>
          <a:xfrm>
            <a:off x="457200" y="3276600"/>
            <a:ext cx="8153400" cy="523875"/>
          </a:xfrm>
          <a:prstGeom prst="rect">
            <a:avLst/>
          </a:prstGeom>
        </p:spPr>
        <p:txBody>
          <a:bodyPr>
            <a:spAutoFit/>
          </a:bodyPr>
          <a:lstStyle/>
          <a:p>
            <a:pPr algn="just" fontAlgn="auto">
              <a:spcBef>
                <a:spcPts val="0"/>
              </a:spcBef>
              <a:spcAft>
                <a:spcPts val="0"/>
              </a:spcAft>
              <a:defRPr/>
            </a:pPr>
            <a:r>
              <a:rPr lang="en-US" sz="2800" kern="0" dirty="0">
                <a:latin typeface="Times New Roman" pitchFamily="18" charset="0"/>
                <a:cs typeface="Arial" charset="0"/>
              </a:rPr>
              <a:t>. </a:t>
            </a:r>
          </a:p>
        </p:txBody>
      </p:sp>
      <p:sp>
        <p:nvSpPr>
          <p:cNvPr id="25605" name="Rectangle 6"/>
          <p:cNvSpPr>
            <a:spLocks noChangeArrowheads="1"/>
          </p:cNvSpPr>
          <p:nvPr/>
        </p:nvSpPr>
        <p:spPr bwMode="auto">
          <a:xfrm>
            <a:off x="457200" y="984250"/>
            <a:ext cx="8305800" cy="5632450"/>
          </a:xfrm>
          <a:prstGeom prst="rect">
            <a:avLst/>
          </a:prstGeom>
          <a:noFill/>
          <a:ln w="9525">
            <a:noFill/>
            <a:miter lim="800000"/>
            <a:headEnd/>
            <a:tailEnd/>
          </a:ln>
        </p:spPr>
        <p:txBody>
          <a:bodyPr>
            <a:spAutoFit/>
          </a:bodyPr>
          <a:lstStyle/>
          <a:p>
            <a:pPr algn="just">
              <a:defRPr/>
            </a:pPr>
            <a:r>
              <a:rPr lang="en-US" sz="2400" b="1" dirty="0">
                <a:solidFill>
                  <a:srgbClr val="C00000"/>
                </a:solidFill>
                <a:latin typeface="Times New Roman" pitchFamily="18" charset="0"/>
                <a:cs typeface="Arial" charset="0"/>
              </a:rPr>
              <a:t>Confidentiality</a:t>
            </a:r>
            <a:r>
              <a:rPr lang="en-US" sz="2400" dirty="0">
                <a:latin typeface="Times New Roman" pitchFamily="18" charset="0"/>
                <a:cs typeface="Arial" charset="0"/>
              </a:rPr>
              <a:t> is probably the most common aspect of information security. We need to protect our confidential information. An organization needs to guard against those malicious actions that endanger the confidentiality of its information.</a:t>
            </a:r>
          </a:p>
          <a:p>
            <a:pPr algn="just">
              <a:defRPr/>
            </a:pPr>
            <a:endParaRPr lang="en-US" sz="2400" dirty="0">
              <a:latin typeface="Times New Roman" pitchFamily="18" charset="0"/>
              <a:cs typeface="Arial" charset="0"/>
            </a:endParaRPr>
          </a:p>
          <a:p>
            <a:pPr algn="just">
              <a:defRPr/>
            </a:pPr>
            <a:r>
              <a:rPr lang="en-US" sz="2400" b="1" dirty="0">
                <a:solidFill>
                  <a:srgbClr val="C00000"/>
                </a:solidFill>
                <a:latin typeface="Times New Roman" pitchFamily="18" charset="0"/>
                <a:cs typeface="Arial" charset="0"/>
              </a:rPr>
              <a:t>Integrity:  </a:t>
            </a:r>
            <a:r>
              <a:rPr lang="en-US" sz="2400" kern="0" dirty="0">
                <a:latin typeface="Times New Roman" pitchFamily="18" charset="0"/>
                <a:cs typeface="Arial" charset="0"/>
              </a:rPr>
              <a:t>Information needs to be changed constantly. Integrity means that changes need to be done only by authorized entities and through authorized mechanisms.</a:t>
            </a:r>
          </a:p>
          <a:p>
            <a:pPr algn="just">
              <a:defRPr/>
            </a:pPr>
            <a:endParaRPr lang="en-US" sz="2400" kern="0" dirty="0">
              <a:latin typeface="Times New Roman" pitchFamily="18" charset="0"/>
              <a:cs typeface="Arial" charset="0"/>
            </a:endParaRPr>
          </a:p>
          <a:p>
            <a:pPr algn="just">
              <a:defRPr/>
            </a:pPr>
            <a:r>
              <a:rPr lang="en-US" sz="2400" b="1" dirty="0">
                <a:solidFill>
                  <a:srgbClr val="C00000"/>
                </a:solidFill>
                <a:latin typeface="Times New Roman" pitchFamily="18" charset="0"/>
                <a:cs typeface="Arial" charset="0"/>
              </a:rPr>
              <a:t>Availability: </a:t>
            </a:r>
            <a:r>
              <a:rPr lang="en-US" sz="2400" dirty="0">
                <a:latin typeface="Times New Roman" pitchFamily="18" charset="0"/>
                <a:cs typeface="Arial" charset="0"/>
              </a:rPr>
              <a:t>The information created and stored by an organization needs to be available to authorized entities. Information needs to be constantly changed, which means it must be accessible to authorized entities.</a:t>
            </a:r>
            <a:endParaRPr lang="en-US" sz="2400" dirty="0">
              <a:latin typeface="Arial" charset="0"/>
              <a:cs typeface="Arial" charset="0"/>
            </a:endParaRPr>
          </a:p>
          <a:p>
            <a:pPr algn="just">
              <a:defRPr/>
            </a:pPr>
            <a:endParaRPr lang="en-US" sz="2400" dirty="0">
              <a:latin typeface="Times New Roman" pitchFamily="18" charset="0"/>
              <a:cs typeface="Arial"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38915" name="Text Box 4"/>
          <p:cNvSpPr txBox="1">
            <a:spLocks noChangeArrowheads="1"/>
          </p:cNvSpPr>
          <p:nvPr/>
        </p:nvSpPr>
        <p:spPr bwMode="auto">
          <a:xfrm>
            <a:off x="6765925" y="3436938"/>
            <a:ext cx="1604963" cy="157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smtClean="0">
                <a:latin typeface="Arial" charset="0"/>
                <a:cs typeface="Arial" charset="0"/>
              </a:rPr>
              <a:t>record</a:t>
            </a:r>
          </a:p>
          <a:p>
            <a:pPr algn="ctr">
              <a:defRPr/>
            </a:pPr>
            <a:r>
              <a:rPr lang="en-US" sz="2400" smtClean="0">
                <a:latin typeface="Arial" charset="0"/>
                <a:cs typeface="Arial" charset="0"/>
              </a:rPr>
              <a:t>and</a:t>
            </a:r>
          </a:p>
          <a:p>
            <a:pPr algn="ctr">
              <a:defRPr/>
            </a:pPr>
            <a:r>
              <a:rPr lang="en-US" sz="2400" smtClean="0">
                <a:latin typeface="Arial" charset="0"/>
                <a:cs typeface="Arial" charset="0"/>
              </a:rPr>
              <a:t>playback</a:t>
            </a:r>
          </a:p>
          <a:p>
            <a:pPr algn="ctr">
              <a:defRPr/>
            </a:pPr>
            <a:r>
              <a:rPr lang="en-US" sz="2400" i="1" smtClean="0">
                <a:solidFill>
                  <a:srgbClr val="C00000"/>
                </a:solidFill>
                <a:latin typeface="Arial" charset="0"/>
                <a:cs typeface="Arial" charset="0"/>
              </a:rPr>
              <a:t>still</a:t>
            </a:r>
            <a:r>
              <a:rPr lang="en-US" sz="2400" smtClean="0">
                <a:solidFill>
                  <a:srgbClr val="FF0000"/>
                </a:solidFill>
                <a:latin typeface="Arial" charset="0"/>
                <a:cs typeface="Arial" charset="0"/>
              </a:rPr>
              <a:t> </a:t>
            </a:r>
            <a:r>
              <a:rPr lang="en-US" sz="2400" smtClean="0">
                <a:latin typeface="Arial" charset="0"/>
                <a:cs typeface="Arial" charset="0"/>
              </a:rPr>
              <a:t>works!</a:t>
            </a:r>
          </a:p>
        </p:txBody>
      </p:sp>
      <p:pic>
        <p:nvPicPr>
          <p:cNvPr id="96260" name="Picture 5" descr="A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3721100"/>
            <a:ext cx="6985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1" name="Picture 6" descr="E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194300"/>
            <a:ext cx="10826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2" name="Picture 7" descr="Bo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1900" y="3670300"/>
            <a:ext cx="812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Line 8"/>
          <p:cNvSpPr>
            <a:spLocks noChangeShapeType="1"/>
          </p:cNvSpPr>
          <p:nvPr/>
        </p:nvSpPr>
        <p:spPr bwMode="auto">
          <a:xfrm>
            <a:off x="1209675" y="4065588"/>
            <a:ext cx="3798888" cy="0"/>
          </a:xfrm>
          <a:prstGeom prst="line">
            <a:avLst/>
          </a:prstGeom>
          <a:noFill/>
          <a:ln w="5715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38920" name="Rectangle 9"/>
          <p:cNvSpPr>
            <a:spLocks noChangeArrowheads="1"/>
          </p:cNvSpPr>
          <p:nvPr/>
        </p:nvSpPr>
        <p:spPr bwMode="auto">
          <a:xfrm>
            <a:off x="1504950" y="3306763"/>
            <a:ext cx="3046413" cy="633412"/>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38921" name="Text Box 10"/>
          <p:cNvSpPr txBox="1">
            <a:spLocks noChangeArrowheads="1"/>
          </p:cNvSpPr>
          <p:nvPr/>
        </p:nvSpPr>
        <p:spPr bwMode="auto">
          <a:xfrm>
            <a:off x="3343275" y="3429000"/>
            <a:ext cx="1198563"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ja-JP" altLang="en-US" sz="1800" smtClean="0">
                <a:solidFill>
                  <a:schemeClr val="bg2"/>
                </a:solidFill>
                <a:latin typeface="Arial" pitchFamily="34" charset="0"/>
                <a:cs typeface="Arial" pitchFamily="34" charset="0"/>
              </a:rPr>
              <a:t>“</a:t>
            </a:r>
            <a:r>
              <a:rPr lang="en-US" altLang="ja-JP" sz="1800" smtClean="0">
                <a:solidFill>
                  <a:schemeClr val="bg2"/>
                </a:solidFill>
                <a:latin typeface="Arial" pitchFamily="34" charset="0"/>
                <a:cs typeface="Arial" pitchFamily="34" charset="0"/>
              </a:rPr>
              <a:t>I</a:t>
            </a:r>
            <a:r>
              <a:rPr lang="ja-JP" altLang="en-US" sz="1800" smtClean="0">
                <a:solidFill>
                  <a:schemeClr val="bg2"/>
                </a:solidFill>
                <a:latin typeface="Arial" pitchFamily="34" charset="0"/>
                <a:cs typeface="Arial" pitchFamily="34" charset="0"/>
              </a:rPr>
              <a:t>’</a:t>
            </a:r>
            <a:r>
              <a:rPr lang="en-US" altLang="ja-JP" sz="1800" smtClean="0">
                <a:solidFill>
                  <a:schemeClr val="bg2"/>
                </a:solidFill>
                <a:latin typeface="Arial" pitchFamily="34" charset="0"/>
                <a:cs typeface="Arial" pitchFamily="34" charset="0"/>
              </a:rPr>
              <a:t>m Alice</a:t>
            </a:r>
            <a:r>
              <a:rPr lang="ja-JP" altLang="en-US" sz="1800" smtClean="0">
                <a:solidFill>
                  <a:schemeClr val="bg2"/>
                </a:solidFill>
                <a:latin typeface="Arial" pitchFamily="34" charset="0"/>
                <a:cs typeface="Arial" pitchFamily="34" charset="0"/>
              </a:rPr>
              <a:t>”</a:t>
            </a:r>
            <a:endParaRPr lang="en-US" sz="1800" smtClean="0">
              <a:solidFill>
                <a:schemeClr val="bg2"/>
              </a:solidFill>
              <a:latin typeface="Arial" pitchFamily="34" charset="0"/>
              <a:cs typeface="Arial" pitchFamily="34" charset="0"/>
            </a:endParaRPr>
          </a:p>
        </p:txBody>
      </p:sp>
      <p:sp>
        <p:nvSpPr>
          <p:cNvPr id="38922" name="Text Box 11"/>
          <p:cNvSpPr txBox="1">
            <a:spLocks noChangeArrowheads="1"/>
          </p:cNvSpPr>
          <p:nvPr/>
        </p:nvSpPr>
        <p:spPr bwMode="auto">
          <a:xfrm>
            <a:off x="1509713" y="3343275"/>
            <a:ext cx="842962"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en-US" sz="1600" smtClean="0">
                <a:solidFill>
                  <a:schemeClr val="bg2"/>
                </a:solidFill>
                <a:latin typeface="Arial" pitchFamily="34" charset="0"/>
                <a:cs typeface="Arial" pitchFamily="34" charset="0"/>
              </a:rPr>
              <a:t>Alice</a:t>
            </a:r>
            <a:r>
              <a:rPr lang="ja-JP" altLang="en-US" sz="1600" smtClean="0">
                <a:solidFill>
                  <a:schemeClr val="bg2"/>
                </a:solidFill>
                <a:latin typeface="Arial" pitchFamily="34" charset="0"/>
                <a:cs typeface="Arial" pitchFamily="34" charset="0"/>
              </a:rPr>
              <a:t>’</a:t>
            </a:r>
            <a:r>
              <a:rPr lang="en-US" altLang="ja-JP" sz="1600" smtClean="0">
                <a:solidFill>
                  <a:schemeClr val="bg2"/>
                </a:solidFill>
                <a:latin typeface="Arial" pitchFamily="34" charset="0"/>
                <a:cs typeface="Arial" pitchFamily="34" charset="0"/>
              </a:rPr>
              <a:t>s </a:t>
            </a:r>
          </a:p>
          <a:p>
            <a:pPr algn="ctr">
              <a:defRPr/>
            </a:pPr>
            <a:r>
              <a:rPr lang="en-US" sz="1600" smtClean="0">
                <a:solidFill>
                  <a:schemeClr val="bg2"/>
                </a:solidFill>
                <a:latin typeface="Arial" pitchFamily="34" charset="0"/>
                <a:cs typeface="Arial" pitchFamily="34" charset="0"/>
              </a:rPr>
              <a:t>IP addr</a:t>
            </a:r>
          </a:p>
        </p:txBody>
      </p:sp>
      <p:sp>
        <p:nvSpPr>
          <p:cNvPr id="38923" name="Line 12"/>
          <p:cNvSpPr>
            <a:spLocks noChangeShapeType="1"/>
          </p:cNvSpPr>
          <p:nvPr/>
        </p:nvSpPr>
        <p:spPr bwMode="auto">
          <a:xfrm flipH="1">
            <a:off x="2347913" y="3316288"/>
            <a:ext cx="0" cy="6238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38924" name="Text Box 13"/>
          <p:cNvSpPr txBox="1">
            <a:spLocks noChangeArrowheads="1"/>
          </p:cNvSpPr>
          <p:nvPr/>
        </p:nvSpPr>
        <p:spPr bwMode="auto">
          <a:xfrm>
            <a:off x="2325688" y="3328988"/>
            <a:ext cx="1084262"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smtClean="0">
                <a:solidFill>
                  <a:schemeClr val="bg2"/>
                </a:solidFill>
                <a:latin typeface="Arial" charset="0"/>
                <a:cs typeface="Arial" charset="0"/>
              </a:rPr>
              <a:t>encrypted</a:t>
            </a:r>
          </a:p>
          <a:p>
            <a:pPr algn="ctr">
              <a:defRPr/>
            </a:pPr>
            <a:r>
              <a:rPr lang="en-US" sz="1600" smtClean="0">
                <a:solidFill>
                  <a:schemeClr val="bg2"/>
                </a:solidFill>
                <a:latin typeface="Arial" charset="0"/>
                <a:cs typeface="Arial" charset="0"/>
              </a:rPr>
              <a:t>password</a:t>
            </a:r>
          </a:p>
        </p:txBody>
      </p:sp>
      <p:sp>
        <p:nvSpPr>
          <p:cNvPr id="38925" name="Line 14"/>
          <p:cNvSpPr>
            <a:spLocks noChangeShapeType="1"/>
          </p:cNvSpPr>
          <p:nvPr/>
        </p:nvSpPr>
        <p:spPr bwMode="auto">
          <a:xfrm flipH="1">
            <a:off x="3357563" y="3316288"/>
            <a:ext cx="0" cy="6238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96270" name="Group 15"/>
          <p:cNvGrpSpPr>
            <a:grpSpLocks/>
          </p:cNvGrpSpPr>
          <p:nvPr/>
        </p:nvGrpSpPr>
        <p:grpSpPr bwMode="auto">
          <a:xfrm>
            <a:off x="3327400" y="4224338"/>
            <a:ext cx="1489075" cy="633412"/>
            <a:chOff x="1000" y="2719"/>
            <a:chExt cx="938" cy="399"/>
          </a:xfrm>
        </p:grpSpPr>
        <p:sp>
          <p:nvSpPr>
            <p:cNvPr id="38943" name="Rectangle 16"/>
            <p:cNvSpPr>
              <a:spLocks noChangeArrowheads="1"/>
            </p:cNvSpPr>
            <p:nvPr/>
          </p:nvSpPr>
          <p:spPr bwMode="auto">
            <a:xfrm>
              <a:off x="1000" y="2719"/>
              <a:ext cx="938" cy="39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38944" name="Text Box 17"/>
            <p:cNvSpPr txBox="1">
              <a:spLocks noChangeArrowheads="1"/>
            </p:cNvSpPr>
            <p:nvPr/>
          </p:nvSpPr>
          <p:spPr bwMode="auto">
            <a:xfrm>
              <a:off x="1574" y="2793"/>
              <a:ext cx="32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latin typeface="Arial" charset="0"/>
                  <a:cs typeface="Arial" charset="0"/>
                </a:rPr>
                <a:t>OK</a:t>
              </a:r>
            </a:p>
          </p:txBody>
        </p:sp>
        <p:sp>
          <p:nvSpPr>
            <p:cNvPr id="38945" name="Text Box 18"/>
            <p:cNvSpPr txBox="1">
              <a:spLocks noChangeArrowheads="1"/>
            </p:cNvSpPr>
            <p:nvPr/>
          </p:nvSpPr>
          <p:spPr bwMode="auto">
            <a:xfrm>
              <a:off x="1003" y="2742"/>
              <a:ext cx="531"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en-US" sz="1600" smtClean="0">
                  <a:latin typeface="Arial" pitchFamily="34" charset="0"/>
                  <a:cs typeface="Arial" pitchFamily="34" charset="0"/>
                </a:rPr>
                <a:t>Alice</a:t>
              </a:r>
              <a:r>
                <a:rPr lang="ja-JP" altLang="en-US" sz="1600" smtClean="0">
                  <a:latin typeface="Arial" pitchFamily="34" charset="0"/>
                  <a:cs typeface="Arial" pitchFamily="34" charset="0"/>
                </a:rPr>
                <a:t>’</a:t>
              </a:r>
              <a:r>
                <a:rPr lang="en-US" altLang="ja-JP" sz="1600" smtClean="0">
                  <a:latin typeface="Arial" pitchFamily="34" charset="0"/>
                  <a:cs typeface="Arial" pitchFamily="34" charset="0"/>
                </a:rPr>
                <a:t>s </a:t>
              </a:r>
            </a:p>
            <a:p>
              <a:pPr algn="ctr">
                <a:defRPr/>
              </a:pPr>
              <a:r>
                <a:rPr lang="en-US" sz="1600" smtClean="0">
                  <a:latin typeface="Arial" pitchFamily="34" charset="0"/>
                  <a:cs typeface="Arial" pitchFamily="34" charset="0"/>
                </a:rPr>
                <a:t>IP addr</a:t>
              </a:r>
            </a:p>
          </p:txBody>
        </p:sp>
        <p:sp>
          <p:nvSpPr>
            <p:cNvPr id="38946" name="Line 19"/>
            <p:cNvSpPr>
              <a:spLocks noChangeShapeType="1"/>
            </p:cNvSpPr>
            <p:nvPr/>
          </p:nvSpPr>
          <p:spPr bwMode="auto">
            <a:xfrm flipH="1">
              <a:off x="1531" y="2725"/>
              <a:ext cx="0" cy="3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sp>
        <p:nvSpPr>
          <p:cNvPr id="38927" name="Line 20"/>
          <p:cNvSpPr>
            <a:spLocks noChangeShapeType="1"/>
          </p:cNvSpPr>
          <p:nvPr/>
        </p:nvSpPr>
        <p:spPr bwMode="auto">
          <a:xfrm>
            <a:off x="4627563" y="3600450"/>
            <a:ext cx="561975" cy="1588"/>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pic>
        <p:nvPicPr>
          <p:cNvPr id="96272" name="Picture 21" descr="EN00179_[1]"/>
          <p:cNvPicPr>
            <a:picLocks noChangeAspect="1" noChangeArrowheads="1"/>
          </p:cNvPicPr>
          <p:nvPr>
            <p:ph idx="1"/>
          </p:nvPr>
        </p:nvPicPr>
        <p:blipFill>
          <a:blip r:embed="rId5" cstate="print">
            <a:extLst>
              <a:ext uri="{28A0092B-C50C-407E-A947-70E740481C1C}">
                <a14:useLocalDpi xmlns:a14="http://schemas.microsoft.com/office/drawing/2010/main" val="0"/>
              </a:ext>
            </a:extLst>
          </a:blip>
          <a:srcRect/>
          <a:stretch>
            <a:fillRect/>
          </a:stretch>
        </p:blipFill>
        <p:spPr>
          <a:xfrm>
            <a:off x="1949450" y="5337175"/>
            <a:ext cx="862013" cy="668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29" name="Line 22"/>
          <p:cNvSpPr>
            <a:spLocks noChangeShapeType="1"/>
          </p:cNvSpPr>
          <p:nvPr/>
        </p:nvSpPr>
        <p:spPr bwMode="auto">
          <a:xfrm>
            <a:off x="1857375" y="4106863"/>
            <a:ext cx="623888" cy="129222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38930" name="Line 23"/>
          <p:cNvSpPr>
            <a:spLocks noChangeShapeType="1"/>
          </p:cNvSpPr>
          <p:nvPr/>
        </p:nvSpPr>
        <p:spPr bwMode="auto">
          <a:xfrm flipH="1">
            <a:off x="3344863" y="4214813"/>
            <a:ext cx="1857375" cy="1554162"/>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96275" name="Group 24"/>
          <p:cNvGrpSpPr>
            <a:grpSpLocks/>
          </p:cNvGrpSpPr>
          <p:nvPr/>
        </p:nvGrpSpPr>
        <p:grpSpPr bwMode="auto">
          <a:xfrm>
            <a:off x="3551238" y="5368925"/>
            <a:ext cx="3046412" cy="633413"/>
            <a:chOff x="806" y="1799"/>
            <a:chExt cx="1919" cy="399"/>
          </a:xfrm>
        </p:grpSpPr>
        <p:sp>
          <p:nvSpPr>
            <p:cNvPr id="38937" name="Rectangle 25"/>
            <p:cNvSpPr>
              <a:spLocks noChangeArrowheads="1"/>
            </p:cNvSpPr>
            <p:nvPr/>
          </p:nvSpPr>
          <p:spPr bwMode="auto">
            <a:xfrm>
              <a:off x="806" y="1799"/>
              <a:ext cx="1919" cy="39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38938" name="Text Box 26"/>
            <p:cNvSpPr txBox="1">
              <a:spLocks noChangeArrowheads="1"/>
            </p:cNvSpPr>
            <p:nvPr/>
          </p:nvSpPr>
          <p:spPr bwMode="auto">
            <a:xfrm>
              <a:off x="1964" y="1876"/>
              <a:ext cx="75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ja-JP" altLang="en-US" sz="1800" smtClean="0">
                  <a:latin typeface="Arial" pitchFamily="34" charset="0"/>
                  <a:cs typeface="Arial" pitchFamily="34" charset="0"/>
                </a:rPr>
                <a:t>“</a:t>
              </a:r>
              <a:r>
                <a:rPr lang="en-US" altLang="ja-JP" sz="1800" smtClean="0">
                  <a:latin typeface="Arial" pitchFamily="34" charset="0"/>
                  <a:cs typeface="Arial" pitchFamily="34" charset="0"/>
                </a:rPr>
                <a:t>I</a:t>
              </a:r>
              <a:r>
                <a:rPr lang="ja-JP" altLang="en-US" sz="1800" smtClean="0">
                  <a:latin typeface="Arial" pitchFamily="34" charset="0"/>
                  <a:cs typeface="Arial" pitchFamily="34" charset="0"/>
                </a:rPr>
                <a:t>’</a:t>
              </a:r>
              <a:r>
                <a:rPr lang="en-US" altLang="ja-JP" sz="1800" smtClean="0">
                  <a:latin typeface="Arial" pitchFamily="34" charset="0"/>
                  <a:cs typeface="Arial" pitchFamily="34" charset="0"/>
                </a:rPr>
                <a:t>m Alice</a:t>
              </a:r>
              <a:r>
                <a:rPr lang="ja-JP" altLang="en-US" sz="1800" smtClean="0">
                  <a:latin typeface="Arial" pitchFamily="34" charset="0"/>
                  <a:cs typeface="Arial" pitchFamily="34" charset="0"/>
                </a:rPr>
                <a:t>”</a:t>
              </a:r>
              <a:endParaRPr lang="en-US" sz="1800" smtClean="0">
                <a:latin typeface="Arial" pitchFamily="34" charset="0"/>
                <a:cs typeface="Arial" pitchFamily="34" charset="0"/>
              </a:endParaRPr>
            </a:p>
          </p:txBody>
        </p:sp>
        <p:sp>
          <p:nvSpPr>
            <p:cNvPr id="38939" name="Text Box 27"/>
            <p:cNvSpPr txBox="1">
              <a:spLocks noChangeArrowheads="1"/>
            </p:cNvSpPr>
            <p:nvPr/>
          </p:nvSpPr>
          <p:spPr bwMode="auto">
            <a:xfrm>
              <a:off x="809" y="1822"/>
              <a:ext cx="531"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en-US" sz="1600" smtClean="0">
                  <a:latin typeface="Arial" pitchFamily="34" charset="0"/>
                  <a:cs typeface="Arial" pitchFamily="34" charset="0"/>
                </a:rPr>
                <a:t>Alice</a:t>
              </a:r>
              <a:r>
                <a:rPr lang="ja-JP" altLang="en-US" sz="1600" smtClean="0">
                  <a:latin typeface="Arial" pitchFamily="34" charset="0"/>
                  <a:cs typeface="Arial" pitchFamily="34" charset="0"/>
                </a:rPr>
                <a:t>’</a:t>
              </a:r>
              <a:r>
                <a:rPr lang="en-US" altLang="ja-JP" sz="1600" smtClean="0">
                  <a:latin typeface="Arial" pitchFamily="34" charset="0"/>
                  <a:cs typeface="Arial" pitchFamily="34" charset="0"/>
                </a:rPr>
                <a:t>s </a:t>
              </a:r>
            </a:p>
            <a:p>
              <a:pPr algn="ctr">
                <a:defRPr/>
              </a:pPr>
              <a:r>
                <a:rPr lang="en-US" sz="1600" smtClean="0">
                  <a:latin typeface="Arial" pitchFamily="34" charset="0"/>
                  <a:cs typeface="Arial" pitchFamily="34" charset="0"/>
                </a:rPr>
                <a:t>IP addr</a:t>
              </a:r>
            </a:p>
          </p:txBody>
        </p:sp>
        <p:sp>
          <p:nvSpPr>
            <p:cNvPr id="38940" name="Line 28"/>
            <p:cNvSpPr>
              <a:spLocks noChangeShapeType="1"/>
            </p:cNvSpPr>
            <p:nvPr/>
          </p:nvSpPr>
          <p:spPr bwMode="auto">
            <a:xfrm flipH="1">
              <a:off x="1337" y="1805"/>
              <a:ext cx="0" cy="3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38941" name="Text Box 29"/>
            <p:cNvSpPr txBox="1">
              <a:spLocks noChangeArrowheads="1"/>
            </p:cNvSpPr>
            <p:nvPr/>
          </p:nvSpPr>
          <p:spPr bwMode="auto">
            <a:xfrm>
              <a:off x="1323" y="1813"/>
              <a:ext cx="684"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smtClean="0">
                  <a:latin typeface="Arial" charset="0"/>
                  <a:cs typeface="Arial" charset="0"/>
                </a:rPr>
                <a:t>encrypted</a:t>
              </a:r>
            </a:p>
            <a:p>
              <a:pPr algn="ctr">
                <a:defRPr/>
              </a:pPr>
              <a:r>
                <a:rPr lang="en-US" sz="1600" smtClean="0">
                  <a:latin typeface="Arial" charset="0"/>
                  <a:cs typeface="Arial" charset="0"/>
                </a:rPr>
                <a:t>password</a:t>
              </a:r>
            </a:p>
          </p:txBody>
        </p:sp>
        <p:sp>
          <p:nvSpPr>
            <p:cNvPr id="38942" name="Line 30"/>
            <p:cNvSpPr>
              <a:spLocks noChangeShapeType="1"/>
            </p:cNvSpPr>
            <p:nvPr/>
          </p:nvSpPr>
          <p:spPr bwMode="auto">
            <a:xfrm flipH="1">
              <a:off x="1973" y="1805"/>
              <a:ext cx="0" cy="3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sp>
        <p:nvSpPr>
          <p:cNvPr id="38932" name="Line 31"/>
          <p:cNvSpPr>
            <a:spLocks noChangeShapeType="1"/>
          </p:cNvSpPr>
          <p:nvPr/>
        </p:nvSpPr>
        <p:spPr bwMode="auto">
          <a:xfrm flipV="1">
            <a:off x="4548188" y="4741863"/>
            <a:ext cx="679450" cy="5794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38933" name="Line 32"/>
          <p:cNvSpPr>
            <a:spLocks noChangeShapeType="1"/>
          </p:cNvSpPr>
          <p:nvPr/>
        </p:nvSpPr>
        <p:spPr bwMode="auto">
          <a:xfrm flipH="1">
            <a:off x="3697288" y="4878388"/>
            <a:ext cx="365125" cy="292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96278" name="Rectangle 2"/>
          <p:cNvSpPr>
            <a:spLocks noGrp="1" noChangeArrowheads="1"/>
          </p:cNvSpPr>
          <p:nvPr>
            <p:ph type="title"/>
          </p:nvPr>
        </p:nvSpPr>
        <p:spPr/>
        <p:txBody>
          <a:bodyPr/>
          <a:lstStyle/>
          <a:p>
            <a:r>
              <a:rPr lang="en-US" smtClean="0">
                <a:ea typeface="ＭＳ Ｐゴシック" pitchFamily="34" charset="-128"/>
              </a:rPr>
              <a:t>Authentication: yet another try</a:t>
            </a:r>
          </a:p>
        </p:txBody>
      </p:sp>
      <p:sp>
        <p:nvSpPr>
          <p:cNvPr id="38935" name="Text Box 3"/>
          <p:cNvSpPr txBox="1">
            <a:spLocks noChangeArrowheads="1"/>
          </p:cNvSpPr>
          <p:nvPr/>
        </p:nvSpPr>
        <p:spPr bwMode="auto">
          <a:xfrm>
            <a:off x="736600" y="1452563"/>
            <a:ext cx="7818438"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r">
              <a:defRPr/>
            </a:pPr>
            <a:r>
              <a:rPr lang="en-US" sz="2800" i="1" smtClean="0">
                <a:solidFill>
                  <a:srgbClr val="C00000"/>
                </a:solidFill>
                <a:latin typeface="Gill Sans MT" pitchFamily="34" charset="0"/>
              </a:rPr>
              <a:t>Protocol ap3.1:  </a:t>
            </a:r>
            <a:r>
              <a:rPr lang="en-US" sz="2800" smtClean="0">
                <a:latin typeface="Gill Sans MT" pitchFamily="34" charset="0"/>
              </a:rPr>
              <a:t>Alice says </a:t>
            </a:r>
            <a:r>
              <a:rPr lang="ja-JP" altLang="en-US" sz="2800" smtClean="0">
                <a:latin typeface="Gill Sans MT" pitchFamily="34" charset="0"/>
              </a:rPr>
              <a:t>“</a:t>
            </a:r>
            <a:r>
              <a:rPr lang="en-US" altLang="ja-JP" sz="2800" smtClean="0">
                <a:latin typeface="Gill Sans MT" pitchFamily="34" charset="0"/>
              </a:rPr>
              <a:t>I am Alice</a:t>
            </a:r>
            <a:r>
              <a:rPr lang="ja-JP" altLang="en-US" sz="2800" smtClean="0">
                <a:latin typeface="Gill Sans MT" pitchFamily="34" charset="0"/>
              </a:rPr>
              <a:t>”</a:t>
            </a:r>
            <a:r>
              <a:rPr lang="en-US" altLang="ja-JP" sz="2800" smtClean="0">
                <a:latin typeface="Gill Sans MT" pitchFamily="34" charset="0"/>
              </a:rPr>
              <a:t> and sends her</a:t>
            </a:r>
          </a:p>
          <a:p>
            <a:pPr algn="r">
              <a:defRPr/>
            </a:pPr>
            <a:r>
              <a:rPr lang="en-US" sz="2800" i="1" smtClean="0">
                <a:solidFill>
                  <a:srgbClr val="FF0000"/>
                </a:solidFill>
                <a:latin typeface="Gill Sans MT" pitchFamily="34" charset="0"/>
              </a:rPr>
              <a:t> </a:t>
            </a:r>
            <a:r>
              <a:rPr lang="en-US" sz="2800" i="1" smtClean="0">
                <a:solidFill>
                  <a:srgbClr val="C00000"/>
                </a:solidFill>
                <a:latin typeface="Gill Sans MT" pitchFamily="34" charset="0"/>
              </a:rPr>
              <a:t>encrypted</a:t>
            </a:r>
            <a:r>
              <a:rPr lang="en-US" sz="2800" smtClean="0">
                <a:solidFill>
                  <a:srgbClr val="C00000"/>
                </a:solidFill>
                <a:latin typeface="Gill Sans MT" pitchFamily="34" charset="0"/>
              </a:rPr>
              <a:t> </a:t>
            </a:r>
            <a:r>
              <a:rPr lang="en-US" sz="2800" smtClean="0">
                <a:latin typeface="Gill Sans MT" pitchFamily="34" charset="0"/>
              </a:rPr>
              <a:t>secret password to </a:t>
            </a:r>
            <a:r>
              <a:rPr lang="ja-JP" altLang="en-US" sz="2800" smtClean="0">
                <a:latin typeface="Gill Sans MT" pitchFamily="34" charset="0"/>
              </a:rPr>
              <a:t>“</a:t>
            </a:r>
            <a:r>
              <a:rPr lang="en-US" altLang="ja-JP" sz="2800" smtClean="0">
                <a:latin typeface="Gill Sans MT" pitchFamily="34" charset="0"/>
              </a:rPr>
              <a:t>prove</a:t>
            </a:r>
            <a:r>
              <a:rPr lang="ja-JP" altLang="en-US" sz="2800" smtClean="0">
                <a:latin typeface="Gill Sans MT" pitchFamily="34" charset="0"/>
              </a:rPr>
              <a:t>”</a:t>
            </a:r>
            <a:r>
              <a:rPr lang="en-US" altLang="ja-JP" sz="2800" smtClean="0">
                <a:latin typeface="Gill Sans MT" pitchFamily="34" charset="0"/>
              </a:rPr>
              <a:t> it.</a:t>
            </a:r>
            <a:endParaRPr lang="en-US" sz="2800" smtClean="0">
              <a:latin typeface="Gill Sans MT" pitchFamily="34" charset="0"/>
            </a:endParaRPr>
          </a:p>
        </p:txBody>
      </p:sp>
      <p:pic>
        <p:nvPicPr>
          <p:cNvPr id="96280" name="Picture 16" descr="underline_bas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375" y="1031875"/>
            <a:ext cx="73136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39939" name="Text Box 3"/>
          <p:cNvSpPr txBox="1">
            <a:spLocks noChangeArrowheads="1"/>
          </p:cNvSpPr>
          <p:nvPr/>
        </p:nvSpPr>
        <p:spPr bwMode="auto">
          <a:xfrm>
            <a:off x="974725" y="1316038"/>
            <a:ext cx="3536950"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a:defRPr/>
            </a:pPr>
            <a:r>
              <a:rPr lang="en-US" sz="2800" i="1" smtClean="0">
                <a:solidFill>
                  <a:srgbClr val="C00000"/>
                </a:solidFill>
                <a:latin typeface="Gill Sans MT" charset="0"/>
              </a:rPr>
              <a:t>Goal: </a:t>
            </a:r>
            <a:r>
              <a:rPr lang="en-US" sz="2400" smtClean="0">
                <a:latin typeface="Gill Sans MT" charset="0"/>
              </a:rPr>
              <a:t>avoid playback attack</a:t>
            </a:r>
          </a:p>
        </p:txBody>
      </p:sp>
      <p:sp>
        <p:nvSpPr>
          <p:cNvPr id="206852" name="Text Box 4"/>
          <p:cNvSpPr txBox="1">
            <a:spLocks noChangeArrowheads="1"/>
          </p:cNvSpPr>
          <p:nvPr/>
        </p:nvSpPr>
        <p:spPr bwMode="auto">
          <a:xfrm>
            <a:off x="604838" y="5934075"/>
            <a:ext cx="31448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smtClean="0">
                <a:latin typeface="Arial" charset="0"/>
                <a:cs typeface="Arial" charset="0"/>
              </a:rPr>
              <a:t>Failures, drawbacks?</a:t>
            </a:r>
          </a:p>
        </p:txBody>
      </p:sp>
      <p:sp>
        <p:nvSpPr>
          <p:cNvPr id="39941" name="Text Box 5"/>
          <p:cNvSpPr txBox="1">
            <a:spLocks noChangeArrowheads="1"/>
          </p:cNvSpPr>
          <p:nvPr/>
        </p:nvSpPr>
        <p:spPr bwMode="auto">
          <a:xfrm>
            <a:off x="903288" y="1755775"/>
            <a:ext cx="591185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a:defRPr/>
            </a:pPr>
            <a:r>
              <a:rPr lang="en-US" sz="2800" i="1" dirty="0" smtClean="0">
                <a:solidFill>
                  <a:srgbClr val="C00000"/>
                </a:solidFill>
                <a:latin typeface="Gill Sans MT" charset="0"/>
              </a:rPr>
              <a:t>nonce: </a:t>
            </a:r>
            <a:r>
              <a:rPr lang="en-US" sz="2400" dirty="0" smtClean="0">
                <a:latin typeface="Gill Sans MT" charset="0"/>
              </a:rPr>
              <a:t>number (R) used only </a:t>
            </a:r>
            <a:r>
              <a:rPr lang="en-US" sz="2400" i="1" dirty="0" smtClean="0">
                <a:solidFill>
                  <a:srgbClr val="000099"/>
                </a:solidFill>
                <a:latin typeface="Gill Sans MT" charset="0"/>
              </a:rPr>
              <a:t>once-in-a-lifetime</a:t>
            </a:r>
          </a:p>
        </p:txBody>
      </p:sp>
      <p:sp>
        <p:nvSpPr>
          <p:cNvPr id="39942" name="Text Box 6"/>
          <p:cNvSpPr txBox="1">
            <a:spLocks noChangeArrowheads="1"/>
          </p:cNvSpPr>
          <p:nvPr/>
        </p:nvSpPr>
        <p:spPr bwMode="auto">
          <a:xfrm>
            <a:off x="750888" y="2162175"/>
            <a:ext cx="7564437"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r">
              <a:defRPr/>
            </a:pPr>
            <a:r>
              <a:rPr lang="en-US" sz="2800" i="1" smtClean="0">
                <a:solidFill>
                  <a:srgbClr val="C00000"/>
                </a:solidFill>
                <a:latin typeface="Gill Sans MT" pitchFamily="34" charset="0"/>
              </a:rPr>
              <a:t>ap4.0: </a:t>
            </a:r>
            <a:r>
              <a:rPr lang="en-US" sz="2400" smtClean="0">
                <a:latin typeface="Gill Sans MT" pitchFamily="34" charset="0"/>
              </a:rPr>
              <a:t>to prove Alice </a:t>
            </a:r>
            <a:r>
              <a:rPr lang="ja-JP" altLang="en-US" sz="2400" smtClean="0">
                <a:latin typeface="Gill Sans MT" pitchFamily="34" charset="0"/>
              </a:rPr>
              <a:t>“</a:t>
            </a:r>
            <a:r>
              <a:rPr lang="en-US" altLang="ja-JP" sz="2400" smtClean="0">
                <a:latin typeface="Gill Sans MT" pitchFamily="34" charset="0"/>
              </a:rPr>
              <a:t>live</a:t>
            </a:r>
            <a:r>
              <a:rPr lang="ja-JP" altLang="en-US" sz="2400" smtClean="0">
                <a:latin typeface="Gill Sans MT" pitchFamily="34" charset="0"/>
              </a:rPr>
              <a:t>”</a:t>
            </a:r>
            <a:r>
              <a:rPr lang="en-US" altLang="ja-JP" sz="2400" smtClean="0">
                <a:latin typeface="Gill Sans MT" pitchFamily="34" charset="0"/>
              </a:rPr>
              <a:t>, Bob sends Alice </a:t>
            </a:r>
            <a:r>
              <a:rPr lang="en-US" altLang="ja-JP" sz="2400" i="1" smtClean="0">
                <a:solidFill>
                  <a:srgbClr val="C00000"/>
                </a:solidFill>
                <a:latin typeface="Gill Sans MT" pitchFamily="34" charset="0"/>
              </a:rPr>
              <a:t>nonce</a:t>
            </a:r>
            <a:r>
              <a:rPr lang="en-US" altLang="ja-JP" sz="2400" smtClean="0">
                <a:latin typeface="Gill Sans MT" pitchFamily="34" charset="0"/>
              </a:rPr>
              <a:t>, R.  Alice</a:t>
            </a:r>
          </a:p>
          <a:p>
            <a:pPr algn="r">
              <a:defRPr/>
            </a:pPr>
            <a:r>
              <a:rPr lang="en-US" sz="2400" smtClean="0">
                <a:latin typeface="Gill Sans MT" pitchFamily="34" charset="0"/>
              </a:rPr>
              <a:t>must return R, encrypted with shared secret key</a:t>
            </a:r>
          </a:p>
        </p:txBody>
      </p:sp>
      <p:pic>
        <p:nvPicPr>
          <p:cNvPr id="97287" name="Picture 7" descr="A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2938" y="3736975"/>
            <a:ext cx="6985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8" name="Picture 8" descr="Bo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4300" y="3686175"/>
            <a:ext cx="812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a:grpSpLocks/>
          </p:cNvGrpSpPr>
          <p:nvPr/>
        </p:nvGrpSpPr>
        <p:grpSpPr bwMode="auto">
          <a:xfrm>
            <a:off x="2733675" y="3467100"/>
            <a:ext cx="3697288" cy="614363"/>
            <a:chOff x="2733675" y="3467100"/>
            <a:chExt cx="3697288" cy="614363"/>
          </a:xfrm>
        </p:grpSpPr>
        <p:sp>
          <p:nvSpPr>
            <p:cNvPr id="39957" name="Line 9"/>
            <p:cNvSpPr>
              <a:spLocks noChangeShapeType="1"/>
            </p:cNvSpPr>
            <p:nvPr/>
          </p:nvSpPr>
          <p:spPr bwMode="auto">
            <a:xfrm>
              <a:off x="2733675" y="3819525"/>
              <a:ext cx="3697288" cy="26193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39958" name="Text Box 10"/>
            <p:cNvSpPr txBox="1">
              <a:spLocks noChangeArrowheads="1"/>
            </p:cNvSpPr>
            <p:nvPr/>
          </p:nvSpPr>
          <p:spPr bwMode="auto">
            <a:xfrm>
              <a:off x="3740150" y="3467100"/>
              <a:ext cx="1725613" cy="4619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ja-JP" altLang="en-US" sz="2400" smtClean="0">
                  <a:latin typeface="Arial" pitchFamily="34" charset="0"/>
                  <a:cs typeface="Arial" pitchFamily="34" charset="0"/>
                </a:rPr>
                <a:t>“</a:t>
              </a:r>
              <a:r>
                <a:rPr lang="en-US" altLang="ja-JP" sz="2400" smtClean="0">
                  <a:latin typeface="Arial" pitchFamily="34" charset="0"/>
                  <a:cs typeface="Arial" pitchFamily="34" charset="0"/>
                </a:rPr>
                <a:t>I am Alice</a:t>
              </a:r>
              <a:r>
                <a:rPr lang="ja-JP" altLang="en-US" sz="2400" smtClean="0">
                  <a:latin typeface="Arial" pitchFamily="34" charset="0"/>
                  <a:cs typeface="Arial" pitchFamily="34" charset="0"/>
                </a:rPr>
                <a:t>”</a:t>
              </a:r>
              <a:endParaRPr lang="en-US" sz="2400" smtClean="0">
                <a:latin typeface="Arial" pitchFamily="34" charset="0"/>
                <a:cs typeface="Arial" pitchFamily="34" charset="0"/>
              </a:endParaRPr>
            </a:p>
          </p:txBody>
        </p:sp>
      </p:grpSp>
      <p:grpSp>
        <p:nvGrpSpPr>
          <p:cNvPr id="3" name="Group 2"/>
          <p:cNvGrpSpPr>
            <a:grpSpLocks/>
          </p:cNvGrpSpPr>
          <p:nvPr/>
        </p:nvGrpSpPr>
        <p:grpSpPr bwMode="auto">
          <a:xfrm>
            <a:off x="2727325" y="4141788"/>
            <a:ext cx="3697288" cy="557212"/>
            <a:chOff x="2727325" y="4141788"/>
            <a:chExt cx="3697288" cy="557212"/>
          </a:xfrm>
        </p:grpSpPr>
        <p:sp>
          <p:nvSpPr>
            <p:cNvPr id="39955" name="Line 11"/>
            <p:cNvSpPr>
              <a:spLocks noChangeShapeType="1"/>
            </p:cNvSpPr>
            <p:nvPr/>
          </p:nvSpPr>
          <p:spPr bwMode="auto">
            <a:xfrm flipH="1">
              <a:off x="2727325" y="4437063"/>
              <a:ext cx="3697288" cy="261937"/>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39956" name="Text Box 13"/>
            <p:cNvSpPr txBox="1">
              <a:spLocks noChangeArrowheads="1"/>
            </p:cNvSpPr>
            <p:nvPr/>
          </p:nvSpPr>
          <p:spPr bwMode="auto">
            <a:xfrm>
              <a:off x="4276725" y="4141788"/>
              <a:ext cx="407988" cy="4619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smtClean="0">
                  <a:latin typeface="Arial" charset="0"/>
                  <a:cs typeface="Arial" charset="0"/>
                </a:rPr>
                <a:t>R</a:t>
              </a:r>
            </a:p>
          </p:txBody>
        </p:sp>
      </p:grpSp>
      <p:grpSp>
        <p:nvGrpSpPr>
          <p:cNvPr id="4" name="Group 3"/>
          <p:cNvGrpSpPr>
            <a:grpSpLocks/>
          </p:cNvGrpSpPr>
          <p:nvPr/>
        </p:nvGrpSpPr>
        <p:grpSpPr bwMode="auto">
          <a:xfrm>
            <a:off x="2735263" y="4700588"/>
            <a:ext cx="5965825" cy="1616075"/>
            <a:chOff x="2735263" y="4700588"/>
            <a:chExt cx="5965825" cy="1616075"/>
          </a:xfrm>
        </p:grpSpPr>
        <p:sp>
          <p:nvSpPr>
            <p:cNvPr id="39950" name="Line 12"/>
            <p:cNvSpPr>
              <a:spLocks noChangeShapeType="1"/>
            </p:cNvSpPr>
            <p:nvPr/>
          </p:nvSpPr>
          <p:spPr bwMode="auto">
            <a:xfrm>
              <a:off x="2735263" y="5097463"/>
              <a:ext cx="3697287" cy="261937"/>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97295" name="Group 14"/>
            <p:cNvGrpSpPr>
              <a:grpSpLocks/>
            </p:cNvGrpSpPr>
            <p:nvPr/>
          </p:nvGrpSpPr>
          <p:grpSpPr bwMode="auto">
            <a:xfrm>
              <a:off x="4521202" y="4743450"/>
              <a:ext cx="1157288" cy="577850"/>
              <a:chOff x="2693" y="3555"/>
              <a:chExt cx="729" cy="364"/>
            </a:xfrm>
          </p:grpSpPr>
          <p:sp>
            <p:nvSpPr>
              <p:cNvPr id="39953" name="Text Box 15"/>
              <p:cNvSpPr txBox="1">
                <a:spLocks noChangeArrowheads="1"/>
              </p:cNvSpPr>
              <p:nvPr/>
            </p:nvSpPr>
            <p:spPr bwMode="auto">
              <a:xfrm>
                <a:off x="2693" y="3555"/>
                <a:ext cx="729" cy="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smtClean="0">
                    <a:latin typeface="Arial" charset="0"/>
                    <a:cs typeface="Arial" charset="0"/>
                  </a:rPr>
                  <a:t>K    (R)</a:t>
                </a:r>
              </a:p>
            </p:txBody>
          </p:sp>
          <p:sp>
            <p:nvSpPr>
              <p:cNvPr id="39954" name="Text Box 16"/>
              <p:cNvSpPr txBox="1">
                <a:spLocks noChangeArrowheads="1"/>
              </p:cNvSpPr>
              <p:nvPr/>
            </p:nvSpPr>
            <p:spPr bwMode="auto">
              <a:xfrm>
                <a:off x="2786" y="3688"/>
                <a:ext cx="372"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latin typeface="Arial" charset="0"/>
                    <a:cs typeface="Arial" charset="0"/>
                  </a:rPr>
                  <a:t>A-B</a:t>
                </a:r>
              </a:p>
            </p:txBody>
          </p:sp>
        </p:grpSp>
        <p:sp>
          <p:nvSpPr>
            <p:cNvPr id="39952" name="Text Box 17"/>
            <p:cNvSpPr txBox="1">
              <a:spLocks noChangeArrowheads="1"/>
            </p:cNvSpPr>
            <p:nvPr/>
          </p:nvSpPr>
          <p:spPr bwMode="auto">
            <a:xfrm>
              <a:off x="6369050" y="4700588"/>
              <a:ext cx="2332038" cy="161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mtClean="0">
                  <a:latin typeface="Arial" charset="0"/>
                  <a:cs typeface="Arial" charset="0"/>
                </a:rPr>
                <a:t>Alice is live, and only Alice knows key to encrypt nonce, so it must be Alice!</a:t>
              </a:r>
            </a:p>
          </p:txBody>
        </p:sp>
      </p:grpSp>
      <p:sp>
        <p:nvSpPr>
          <p:cNvPr id="97292" name="Rectangle 2"/>
          <p:cNvSpPr>
            <a:spLocks noGrp="1" noChangeArrowheads="1"/>
          </p:cNvSpPr>
          <p:nvPr>
            <p:ph type="title"/>
          </p:nvPr>
        </p:nvSpPr>
        <p:spPr>
          <a:xfrm>
            <a:off x="468313" y="141288"/>
            <a:ext cx="7772400" cy="1143000"/>
          </a:xfrm>
        </p:spPr>
        <p:txBody>
          <a:bodyPr/>
          <a:lstStyle/>
          <a:p>
            <a:r>
              <a:rPr lang="en-US" smtClean="0">
                <a:ea typeface="ＭＳ Ｐゴシック" pitchFamily="34" charset="-128"/>
              </a:rPr>
              <a:t>Authentication: yet another try</a:t>
            </a:r>
          </a:p>
        </p:txBody>
      </p:sp>
      <p:pic>
        <p:nvPicPr>
          <p:cNvPr id="97293" name="Picture 16"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288" y="944563"/>
            <a:ext cx="73136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06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1"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088" y="1062038"/>
            <a:ext cx="50276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98308" name="Rectangle 2"/>
          <p:cNvSpPr>
            <a:spLocks noGrp="1" noChangeArrowheads="1"/>
          </p:cNvSpPr>
          <p:nvPr>
            <p:ph type="title"/>
          </p:nvPr>
        </p:nvSpPr>
        <p:spPr/>
        <p:txBody>
          <a:bodyPr/>
          <a:lstStyle/>
          <a:p>
            <a:r>
              <a:rPr lang="en-US" smtClean="0">
                <a:ea typeface="ＭＳ Ｐゴシック" pitchFamily="34" charset="-128"/>
              </a:rPr>
              <a:t>Authentication: ap5.0</a:t>
            </a:r>
          </a:p>
        </p:txBody>
      </p:sp>
      <p:sp>
        <p:nvSpPr>
          <p:cNvPr id="98309" name="Rectangle 3"/>
          <p:cNvSpPr>
            <a:spLocks noGrp="1" noChangeArrowheads="1"/>
          </p:cNvSpPr>
          <p:nvPr>
            <p:ph type="body" idx="1"/>
          </p:nvPr>
        </p:nvSpPr>
        <p:spPr>
          <a:xfrm>
            <a:off x="544513" y="1457325"/>
            <a:ext cx="8355012" cy="4648200"/>
          </a:xfrm>
        </p:spPr>
        <p:txBody>
          <a:bodyPr/>
          <a:lstStyle/>
          <a:p>
            <a:pPr>
              <a:lnSpc>
                <a:spcPts val="2800"/>
              </a:lnSpc>
              <a:buFont typeface="Wingdings" pitchFamily="2" charset="2"/>
              <a:buNone/>
            </a:pPr>
            <a:r>
              <a:rPr lang="en-US" smtClean="0">
                <a:ea typeface="ＭＳ Ｐゴシック" pitchFamily="34" charset="-128"/>
              </a:rPr>
              <a:t>ap4.0 requires shared symmetric key </a:t>
            </a:r>
          </a:p>
          <a:p>
            <a:pPr>
              <a:lnSpc>
                <a:spcPts val="2800"/>
              </a:lnSpc>
            </a:pPr>
            <a:r>
              <a:rPr lang="en-US" smtClean="0">
                <a:ea typeface="ＭＳ Ｐゴシック" pitchFamily="34" charset="-128"/>
              </a:rPr>
              <a:t>can we authenticate using public key techniques?</a:t>
            </a:r>
          </a:p>
          <a:p>
            <a:pPr>
              <a:lnSpc>
                <a:spcPts val="2800"/>
              </a:lnSpc>
              <a:buFont typeface="Wingdings" pitchFamily="2" charset="2"/>
              <a:buNone/>
            </a:pPr>
            <a:r>
              <a:rPr lang="en-US" i="1" smtClean="0">
                <a:solidFill>
                  <a:srgbClr val="C00000"/>
                </a:solidFill>
                <a:ea typeface="ＭＳ Ｐゴシック" pitchFamily="34" charset="-128"/>
              </a:rPr>
              <a:t>ap5.0: </a:t>
            </a:r>
            <a:r>
              <a:rPr lang="en-US" smtClean="0">
                <a:ea typeface="ＭＳ Ｐゴシック" pitchFamily="34" charset="-128"/>
              </a:rPr>
              <a:t>use nonce, public key cryptography</a:t>
            </a:r>
          </a:p>
        </p:txBody>
      </p:sp>
      <p:pic>
        <p:nvPicPr>
          <p:cNvPr id="98310" name="Picture 4" descr="Al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913" y="3448050"/>
            <a:ext cx="6985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1" name="Picture 5" descr="Bo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5275" y="3397250"/>
            <a:ext cx="812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Line 6"/>
          <p:cNvSpPr>
            <a:spLocks noChangeShapeType="1"/>
          </p:cNvSpPr>
          <p:nvPr/>
        </p:nvSpPr>
        <p:spPr bwMode="auto">
          <a:xfrm>
            <a:off x="1644650" y="3530600"/>
            <a:ext cx="3697288" cy="26193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0968" name="Text Box 7"/>
          <p:cNvSpPr txBox="1">
            <a:spLocks noChangeArrowheads="1"/>
          </p:cNvSpPr>
          <p:nvPr/>
        </p:nvSpPr>
        <p:spPr bwMode="auto">
          <a:xfrm>
            <a:off x="2651125" y="3178175"/>
            <a:ext cx="1725613" cy="4619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ja-JP" altLang="en-US" sz="2400" smtClean="0">
                <a:latin typeface="Arial" pitchFamily="34" charset="0"/>
                <a:cs typeface="Arial" pitchFamily="34" charset="0"/>
              </a:rPr>
              <a:t>“</a:t>
            </a:r>
            <a:r>
              <a:rPr lang="en-US" altLang="ja-JP" sz="2400" smtClean="0">
                <a:latin typeface="Arial" pitchFamily="34" charset="0"/>
                <a:cs typeface="Arial" pitchFamily="34" charset="0"/>
              </a:rPr>
              <a:t>I am Alice</a:t>
            </a:r>
            <a:r>
              <a:rPr lang="ja-JP" altLang="en-US" sz="2400" smtClean="0">
                <a:latin typeface="Arial" pitchFamily="34" charset="0"/>
                <a:cs typeface="Arial" pitchFamily="34" charset="0"/>
              </a:rPr>
              <a:t>”</a:t>
            </a:r>
            <a:endParaRPr lang="en-US" sz="2400" smtClean="0">
              <a:latin typeface="Arial" pitchFamily="34" charset="0"/>
              <a:cs typeface="Arial" pitchFamily="34" charset="0"/>
            </a:endParaRPr>
          </a:p>
        </p:txBody>
      </p:sp>
      <p:sp>
        <p:nvSpPr>
          <p:cNvPr id="40969" name="Line 8"/>
          <p:cNvSpPr>
            <a:spLocks noChangeShapeType="1"/>
          </p:cNvSpPr>
          <p:nvPr/>
        </p:nvSpPr>
        <p:spPr bwMode="auto">
          <a:xfrm flipH="1">
            <a:off x="1609725" y="3917950"/>
            <a:ext cx="3697288" cy="26193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0970" name="Line 9"/>
          <p:cNvSpPr>
            <a:spLocks noChangeShapeType="1"/>
          </p:cNvSpPr>
          <p:nvPr/>
        </p:nvSpPr>
        <p:spPr bwMode="auto">
          <a:xfrm>
            <a:off x="1660525" y="4389438"/>
            <a:ext cx="3697288" cy="261937"/>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0971" name="Text Box 10"/>
          <p:cNvSpPr txBox="1">
            <a:spLocks noChangeArrowheads="1"/>
          </p:cNvSpPr>
          <p:nvPr/>
        </p:nvSpPr>
        <p:spPr bwMode="auto">
          <a:xfrm>
            <a:off x="2374900" y="3708400"/>
            <a:ext cx="407988" cy="4619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smtClean="0">
                <a:latin typeface="Arial" charset="0"/>
                <a:cs typeface="Arial" charset="0"/>
              </a:rPr>
              <a:t>R</a:t>
            </a:r>
          </a:p>
        </p:txBody>
      </p:sp>
      <p:sp>
        <p:nvSpPr>
          <p:cNvPr id="40972" name="Text Box 11"/>
          <p:cNvSpPr txBox="1">
            <a:spLocks noChangeArrowheads="1"/>
          </p:cNvSpPr>
          <p:nvPr/>
        </p:nvSpPr>
        <p:spPr bwMode="auto">
          <a:xfrm>
            <a:off x="6332538" y="3455988"/>
            <a:ext cx="2332037"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mtClean="0">
                <a:latin typeface="Arial" charset="0"/>
                <a:cs typeface="Arial" charset="0"/>
              </a:rPr>
              <a:t>Bob computes</a:t>
            </a:r>
          </a:p>
          <a:p>
            <a:pPr algn="ctr">
              <a:defRPr/>
            </a:pPr>
            <a:endParaRPr lang="en-US" sz="2400" smtClean="0">
              <a:latin typeface="Arial" charset="0"/>
              <a:cs typeface="Arial" charset="0"/>
            </a:endParaRPr>
          </a:p>
        </p:txBody>
      </p:sp>
      <p:grpSp>
        <p:nvGrpSpPr>
          <p:cNvPr id="98318" name="Group 12"/>
          <p:cNvGrpSpPr>
            <a:grpSpLocks/>
          </p:cNvGrpSpPr>
          <p:nvPr/>
        </p:nvGrpSpPr>
        <p:grpSpPr bwMode="auto">
          <a:xfrm>
            <a:off x="4068763" y="3965575"/>
            <a:ext cx="1073150" cy="673100"/>
            <a:chOff x="2838" y="2891"/>
            <a:chExt cx="676" cy="424"/>
          </a:xfrm>
        </p:grpSpPr>
        <p:sp>
          <p:nvSpPr>
            <p:cNvPr id="40998" name="Text Box 13"/>
            <p:cNvSpPr txBox="1">
              <a:spLocks noChangeArrowheads="1"/>
            </p:cNvSpPr>
            <p:nvPr/>
          </p:nvSpPr>
          <p:spPr bwMode="auto">
            <a:xfrm>
              <a:off x="2838" y="2979"/>
              <a:ext cx="676" cy="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smtClean="0">
                  <a:latin typeface="Arial" charset="0"/>
                  <a:cs typeface="Arial" charset="0"/>
                </a:rPr>
                <a:t>K   (R)</a:t>
              </a:r>
            </a:p>
          </p:txBody>
        </p:sp>
        <p:sp>
          <p:nvSpPr>
            <p:cNvPr id="40999" name="Text Box 14"/>
            <p:cNvSpPr txBox="1">
              <a:spLocks noChangeArrowheads="1"/>
            </p:cNvSpPr>
            <p:nvPr/>
          </p:nvSpPr>
          <p:spPr bwMode="auto">
            <a:xfrm>
              <a:off x="2979" y="3084"/>
              <a:ext cx="221"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latin typeface="Arial" charset="0"/>
                  <a:cs typeface="Arial" charset="0"/>
                </a:rPr>
                <a:t>A</a:t>
              </a:r>
            </a:p>
          </p:txBody>
        </p:sp>
        <p:sp>
          <p:nvSpPr>
            <p:cNvPr id="41000" name="Text Box 15"/>
            <p:cNvSpPr txBox="1">
              <a:spLocks noChangeArrowheads="1"/>
            </p:cNvSpPr>
            <p:nvPr/>
          </p:nvSpPr>
          <p:spPr bwMode="auto">
            <a:xfrm>
              <a:off x="2992" y="2891"/>
              <a:ext cx="170" cy="2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mtClean="0">
                  <a:latin typeface="Arial" charset="0"/>
                  <a:cs typeface="Arial" charset="0"/>
                </a:rPr>
                <a:t>-</a:t>
              </a:r>
            </a:p>
          </p:txBody>
        </p:sp>
      </p:grpSp>
      <p:sp>
        <p:nvSpPr>
          <p:cNvPr id="40974" name="Line 16"/>
          <p:cNvSpPr>
            <a:spLocks noChangeShapeType="1"/>
          </p:cNvSpPr>
          <p:nvPr/>
        </p:nvSpPr>
        <p:spPr bwMode="auto">
          <a:xfrm flipH="1">
            <a:off x="1646238" y="4811713"/>
            <a:ext cx="3697287" cy="261937"/>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0975" name="Text Box 17"/>
          <p:cNvSpPr txBox="1">
            <a:spLocks noChangeArrowheads="1"/>
          </p:cNvSpPr>
          <p:nvPr/>
        </p:nvSpPr>
        <p:spPr bwMode="auto">
          <a:xfrm>
            <a:off x="2060575" y="4722813"/>
            <a:ext cx="2887663"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ja-JP" altLang="en-US" sz="1800" smtClean="0">
                <a:latin typeface="Arial" pitchFamily="34" charset="0"/>
                <a:cs typeface="Arial" pitchFamily="34" charset="0"/>
              </a:rPr>
              <a:t>“</a:t>
            </a:r>
            <a:r>
              <a:rPr lang="en-US" altLang="ja-JP" sz="1800" smtClean="0">
                <a:latin typeface="Arial" pitchFamily="34" charset="0"/>
                <a:cs typeface="Arial" pitchFamily="34" charset="0"/>
              </a:rPr>
              <a:t>send me your public key</a:t>
            </a:r>
            <a:r>
              <a:rPr lang="ja-JP" altLang="en-US" sz="1800" smtClean="0">
                <a:latin typeface="Arial" pitchFamily="34" charset="0"/>
                <a:cs typeface="Arial" pitchFamily="34" charset="0"/>
              </a:rPr>
              <a:t>”</a:t>
            </a:r>
            <a:endParaRPr lang="en-US" sz="1800" smtClean="0">
              <a:latin typeface="Arial" pitchFamily="34" charset="0"/>
              <a:cs typeface="Arial" pitchFamily="34" charset="0"/>
            </a:endParaRPr>
          </a:p>
        </p:txBody>
      </p:sp>
      <p:sp>
        <p:nvSpPr>
          <p:cNvPr id="40976" name="Line 18"/>
          <p:cNvSpPr>
            <a:spLocks noChangeShapeType="1"/>
          </p:cNvSpPr>
          <p:nvPr/>
        </p:nvSpPr>
        <p:spPr bwMode="auto">
          <a:xfrm>
            <a:off x="1697038" y="5383213"/>
            <a:ext cx="3697287" cy="261937"/>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98322" name="Group 19"/>
          <p:cNvGrpSpPr>
            <a:grpSpLocks/>
          </p:cNvGrpSpPr>
          <p:nvPr/>
        </p:nvGrpSpPr>
        <p:grpSpPr bwMode="auto">
          <a:xfrm>
            <a:off x="4521200" y="4960938"/>
            <a:ext cx="612775" cy="701675"/>
            <a:chOff x="828" y="3234"/>
            <a:chExt cx="386" cy="442"/>
          </a:xfrm>
        </p:grpSpPr>
        <p:sp>
          <p:nvSpPr>
            <p:cNvPr id="40995" name="Text Box 20"/>
            <p:cNvSpPr txBox="1">
              <a:spLocks noChangeArrowheads="1"/>
            </p:cNvSpPr>
            <p:nvPr/>
          </p:nvSpPr>
          <p:spPr bwMode="auto">
            <a:xfrm>
              <a:off x="828" y="3330"/>
              <a:ext cx="353" cy="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smtClean="0">
                  <a:latin typeface="Arial" charset="0"/>
                  <a:cs typeface="Arial" charset="0"/>
                </a:rPr>
                <a:t>K  </a:t>
              </a:r>
            </a:p>
          </p:txBody>
        </p:sp>
        <p:sp>
          <p:nvSpPr>
            <p:cNvPr id="40996" name="Text Box 21"/>
            <p:cNvSpPr txBox="1">
              <a:spLocks noChangeArrowheads="1"/>
            </p:cNvSpPr>
            <p:nvPr/>
          </p:nvSpPr>
          <p:spPr bwMode="auto">
            <a:xfrm>
              <a:off x="993" y="3445"/>
              <a:ext cx="221"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latin typeface="Arial" charset="0"/>
                  <a:cs typeface="Arial" charset="0"/>
                </a:rPr>
                <a:t>A</a:t>
              </a:r>
            </a:p>
          </p:txBody>
        </p:sp>
        <p:sp>
          <p:nvSpPr>
            <p:cNvPr id="40997" name="Text Box 22"/>
            <p:cNvSpPr txBox="1">
              <a:spLocks noChangeArrowheads="1"/>
            </p:cNvSpPr>
            <p:nvPr/>
          </p:nvSpPr>
          <p:spPr bwMode="auto">
            <a:xfrm>
              <a:off x="998" y="3234"/>
              <a:ext cx="210" cy="2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smtClean="0">
                  <a:latin typeface="Arial" charset="0"/>
                  <a:cs typeface="Arial" charset="0"/>
                </a:rPr>
                <a:t>+</a:t>
              </a:r>
            </a:p>
          </p:txBody>
        </p:sp>
      </p:grpSp>
      <p:grpSp>
        <p:nvGrpSpPr>
          <p:cNvPr id="98323" name="Group 23"/>
          <p:cNvGrpSpPr>
            <a:grpSpLocks/>
          </p:cNvGrpSpPr>
          <p:nvPr/>
        </p:nvGrpSpPr>
        <p:grpSpPr bwMode="auto">
          <a:xfrm>
            <a:off x="6388100" y="3703638"/>
            <a:ext cx="2070100" cy="714375"/>
            <a:chOff x="1117" y="3592"/>
            <a:chExt cx="1304" cy="450"/>
          </a:xfrm>
        </p:grpSpPr>
        <p:sp>
          <p:nvSpPr>
            <p:cNvPr id="40988" name="Text Box 24"/>
            <p:cNvSpPr txBox="1">
              <a:spLocks noChangeArrowheads="1"/>
            </p:cNvSpPr>
            <p:nvPr/>
          </p:nvSpPr>
          <p:spPr bwMode="auto">
            <a:xfrm>
              <a:off x="1309" y="3687"/>
              <a:ext cx="1112" cy="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smtClean="0">
                  <a:latin typeface="Arial" charset="0"/>
                  <a:cs typeface="Arial" charset="0"/>
                </a:rPr>
                <a:t>(K  (R)) = R</a:t>
              </a:r>
            </a:p>
          </p:txBody>
        </p:sp>
        <p:sp>
          <p:nvSpPr>
            <p:cNvPr id="40989" name="Text Box 25"/>
            <p:cNvSpPr txBox="1">
              <a:spLocks noChangeArrowheads="1"/>
            </p:cNvSpPr>
            <p:nvPr/>
          </p:nvSpPr>
          <p:spPr bwMode="auto">
            <a:xfrm>
              <a:off x="1512" y="3811"/>
              <a:ext cx="221"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latin typeface="Arial" charset="0"/>
                  <a:cs typeface="Arial" charset="0"/>
                </a:rPr>
                <a:t>A</a:t>
              </a:r>
            </a:p>
          </p:txBody>
        </p:sp>
        <p:sp>
          <p:nvSpPr>
            <p:cNvPr id="40990" name="Text Box 26"/>
            <p:cNvSpPr txBox="1">
              <a:spLocks noChangeArrowheads="1"/>
            </p:cNvSpPr>
            <p:nvPr/>
          </p:nvSpPr>
          <p:spPr bwMode="auto">
            <a:xfrm>
              <a:off x="1542" y="3592"/>
              <a:ext cx="170" cy="2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smtClean="0">
                  <a:latin typeface="Arial" charset="0"/>
                  <a:cs typeface="Arial" charset="0"/>
                </a:rPr>
                <a:t>-</a:t>
              </a:r>
            </a:p>
          </p:txBody>
        </p:sp>
        <p:grpSp>
          <p:nvGrpSpPr>
            <p:cNvPr id="98335" name="Group 27"/>
            <p:cNvGrpSpPr>
              <a:grpSpLocks/>
            </p:cNvGrpSpPr>
            <p:nvPr/>
          </p:nvGrpSpPr>
          <p:grpSpPr bwMode="auto">
            <a:xfrm>
              <a:off x="1117" y="3599"/>
              <a:ext cx="342" cy="443"/>
              <a:chOff x="821" y="3255"/>
              <a:chExt cx="342" cy="443"/>
            </a:xfrm>
          </p:grpSpPr>
          <p:sp>
            <p:nvSpPr>
              <p:cNvPr id="40992" name="Text Box 28"/>
              <p:cNvSpPr txBox="1">
                <a:spLocks noChangeArrowheads="1"/>
              </p:cNvSpPr>
              <p:nvPr/>
            </p:nvSpPr>
            <p:spPr bwMode="auto">
              <a:xfrm>
                <a:off x="821" y="3355"/>
                <a:ext cx="246" cy="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smtClean="0">
                    <a:latin typeface="Arial" charset="0"/>
                    <a:cs typeface="Arial" charset="0"/>
                  </a:rPr>
                  <a:t>K   </a:t>
                </a:r>
              </a:p>
            </p:txBody>
          </p:sp>
          <p:sp>
            <p:nvSpPr>
              <p:cNvPr id="40993" name="Text Box 29"/>
              <p:cNvSpPr txBox="1">
                <a:spLocks noChangeArrowheads="1"/>
              </p:cNvSpPr>
              <p:nvPr/>
            </p:nvSpPr>
            <p:spPr bwMode="auto">
              <a:xfrm>
                <a:off x="942" y="3467"/>
                <a:ext cx="221"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latin typeface="Arial" charset="0"/>
                    <a:cs typeface="Arial" charset="0"/>
                  </a:rPr>
                  <a:t>A</a:t>
                </a:r>
              </a:p>
            </p:txBody>
          </p:sp>
          <p:sp>
            <p:nvSpPr>
              <p:cNvPr id="40994" name="Text Box 30"/>
              <p:cNvSpPr txBox="1">
                <a:spLocks noChangeArrowheads="1"/>
              </p:cNvSpPr>
              <p:nvPr/>
            </p:nvSpPr>
            <p:spPr bwMode="auto">
              <a:xfrm>
                <a:off x="941" y="3255"/>
                <a:ext cx="210" cy="2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mtClean="0">
                    <a:latin typeface="Arial" charset="0"/>
                    <a:cs typeface="Arial" charset="0"/>
                  </a:rPr>
                  <a:t>+</a:t>
                </a:r>
              </a:p>
            </p:txBody>
          </p:sp>
        </p:grpSp>
      </p:grpSp>
      <p:sp>
        <p:nvSpPr>
          <p:cNvPr id="40979" name="Text Box 31"/>
          <p:cNvSpPr txBox="1">
            <a:spLocks noChangeArrowheads="1"/>
          </p:cNvSpPr>
          <p:nvPr/>
        </p:nvSpPr>
        <p:spPr bwMode="auto">
          <a:xfrm>
            <a:off x="5862638" y="4352925"/>
            <a:ext cx="3035300"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smtClean="0">
                <a:latin typeface="Arial" charset="0"/>
                <a:cs typeface="Arial" charset="0"/>
              </a:rPr>
              <a:t>and knows only Alice could have the private key, that encrypted R such that</a:t>
            </a:r>
          </a:p>
        </p:txBody>
      </p:sp>
      <p:grpSp>
        <p:nvGrpSpPr>
          <p:cNvPr id="98325" name="Group 32"/>
          <p:cNvGrpSpPr>
            <a:grpSpLocks/>
          </p:cNvGrpSpPr>
          <p:nvPr/>
        </p:nvGrpSpPr>
        <p:grpSpPr bwMode="auto">
          <a:xfrm>
            <a:off x="6496050" y="5453063"/>
            <a:ext cx="1893888" cy="763587"/>
            <a:chOff x="938" y="3588"/>
            <a:chExt cx="1193" cy="481"/>
          </a:xfrm>
        </p:grpSpPr>
        <p:sp>
          <p:nvSpPr>
            <p:cNvPr id="40982" name="Text Box 33"/>
            <p:cNvSpPr txBox="1">
              <a:spLocks noChangeArrowheads="1"/>
            </p:cNvSpPr>
            <p:nvPr/>
          </p:nvSpPr>
          <p:spPr bwMode="auto">
            <a:xfrm>
              <a:off x="1187" y="3731"/>
              <a:ext cx="944" cy="2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mtClean="0">
                  <a:latin typeface="Arial" charset="0"/>
                  <a:cs typeface="Arial" charset="0"/>
                </a:rPr>
                <a:t>(K  (R)) = R</a:t>
              </a:r>
            </a:p>
          </p:txBody>
        </p:sp>
        <p:sp>
          <p:nvSpPr>
            <p:cNvPr id="40983" name="Text Box 34"/>
            <p:cNvSpPr txBox="1">
              <a:spLocks noChangeArrowheads="1"/>
            </p:cNvSpPr>
            <p:nvPr/>
          </p:nvSpPr>
          <p:spPr bwMode="auto">
            <a:xfrm>
              <a:off x="1337" y="3819"/>
              <a:ext cx="233"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mtClean="0">
                  <a:latin typeface="Arial" charset="0"/>
                  <a:cs typeface="Arial" charset="0"/>
                </a:rPr>
                <a:t>A</a:t>
              </a:r>
            </a:p>
          </p:txBody>
        </p:sp>
        <p:sp>
          <p:nvSpPr>
            <p:cNvPr id="40984" name="Text Box 35"/>
            <p:cNvSpPr txBox="1">
              <a:spLocks noChangeArrowheads="1"/>
            </p:cNvSpPr>
            <p:nvPr/>
          </p:nvSpPr>
          <p:spPr bwMode="auto">
            <a:xfrm>
              <a:off x="1337" y="3588"/>
              <a:ext cx="170" cy="2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mtClean="0">
                  <a:latin typeface="Arial" charset="0"/>
                  <a:cs typeface="Arial" charset="0"/>
                </a:rPr>
                <a:t>-</a:t>
              </a:r>
            </a:p>
          </p:txBody>
        </p:sp>
        <p:sp>
          <p:nvSpPr>
            <p:cNvPr id="40985" name="Text Box 36"/>
            <p:cNvSpPr txBox="1">
              <a:spLocks noChangeArrowheads="1"/>
            </p:cNvSpPr>
            <p:nvPr/>
          </p:nvSpPr>
          <p:spPr bwMode="auto">
            <a:xfrm>
              <a:off x="938" y="3718"/>
              <a:ext cx="313" cy="2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mtClean="0">
                  <a:latin typeface="Arial" charset="0"/>
                  <a:cs typeface="Arial" charset="0"/>
                </a:rPr>
                <a:t>K  </a:t>
              </a:r>
            </a:p>
          </p:txBody>
        </p:sp>
        <p:sp>
          <p:nvSpPr>
            <p:cNvPr id="40986" name="Text Box 37"/>
            <p:cNvSpPr txBox="1">
              <a:spLocks noChangeArrowheads="1"/>
            </p:cNvSpPr>
            <p:nvPr/>
          </p:nvSpPr>
          <p:spPr bwMode="auto">
            <a:xfrm>
              <a:off x="1069" y="3805"/>
              <a:ext cx="233"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mtClean="0">
                  <a:latin typeface="Arial" charset="0"/>
                  <a:cs typeface="Arial" charset="0"/>
                </a:rPr>
                <a:t>A</a:t>
              </a:r>
            </a:p>
          </p:txBody>
        </p:sp>
        <p:sp>
          <p:nvSpPr>
            <p:cNvPr id="40987" name="Text Box 38"/>
            <p:cNvSpPr txBox="1">
              <a:spLocks noChangeArrowheads="1"/>
            </p:cNvSpPr>
            <p:nvPr/>
          </p:nvSpPr>
          <p:spPr bwMode="auto">
            <a:xfrm>
              <a:off x="1080" y="3620"/>
              <a:ext cx="210" cy="2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smtClean="0">
                  <a:latin typeface="Arial" charset="0"/>
                  <a:cs typeface="Arial" charset="0"/>
                </a:rPr>
                <a:t>+</a:t>
              </a:r>
            </a:p>
          </p:txBody>
        </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cs typeface="Arial" charset="0"/>
              </a:rPr>
              <a:t>Network Security</a:t>
            </a:r>
          </a:p>
        </p:txBody>
      </p:sp>
      <p:sp>
        <p:nvSpPr>
          <p:cNvPr id="99331" name="Rectangle 2"/>
          <p:cNvSpPr>
            <a:spLocks noGrp="1" noChangeArrowheads="1"/>
          </p:cNvSpPr>
          <p:nvPr>
            <p:ph type="title"/>
          </p:nvPr>
        </p:nvSpPr>
        <p:spPr>
          <a:xfrm>
            <a:off x="457200" y="123825"/>
            <a:ext cx="4800600" cy="952500"/>
          </a:xfrm>
        </p:spPr>
        <p:txBody>
          <a:bodyPr/>
          <a:lstStyle/>
          <a:p>
            <a:r>
              <a:rPr lang="en-US" smtClean="0">
                <a:ea typeface="ＭＳ Ｐゴシック" pitchFamily="34" charset="-128"/>
              </a:rPr>
              <a:t>ap5.0: security hole</a:t>
            </a:r>
          </a:p>
        </p:txBody>
      </p:sp>
      <p:sp>
        <p:nvSpPr>
          <p:cNvPr id="99332" name="Rectangle 3"/>
          <p:cNvSpPr>
            <a:spLocks noGrp="1" noChangeArrowheads="1"/>
          </p:cNvSpPr>
          <p:nvPr>
            <p:ph type="body" sz="half" idx="1"/>
          </p:nvPr>
        </p:nvSpPr>
        <p:spPr>
          <a:xfrm>
            <a:off x="455613" y="1084263"/>
            <a:ext cx="7593012" cy="919162"/>
          </a:xfrm>
        </p:spPr>
        <p:txBody>
          <a:bodyPr/>
          <a:lstStyle/>
          <a:p>
            <a:pPr>
              <a:buFont typeface="Wingdings" pitchFamily="2" charset="2"/>
              <a:buNone/>
            </a:pPr>
            <a:r>
              <a:rPr lang="en-US" sz="2400" i="1" smtClean="0">
                <a:solidFill>
                  <a:srgbClr val="C00000"/>
                </a:solidFill>
                <a:ea typeface="ＭＳ Ｐゴシック" pitchFamily="34" charset="-128"/>
              </a:rPr>
              <a:t>man (or woman) in the middle attack: </a:t>
            </a:r>
            <a:r>
              <a:rPr lang="en-US" sz="2400" smtClean="0">
                <a:ea typeface="ＭＳ Ｐゴシック" pitchFamily="34" charset="-128"/>
              </a:rPr>
              <a:t>Trudy poses as Alice (to Bob) and as Bob (to Alice)</a:t>
            </a:r>
          </a:p>
        </p:txBody>
      </p:sp>
      <p:pic>
        <p:nvPicPr>
          <p:cNvPr id="99333" name="Picture 4" descr="Bob"/>
          <p:cNvPicPr>
            <a:picLocks noChangeAspect="1" noChangeArrowheads="1"/>
          </p:cNvPicPr>
          <p:nvPr>
            <p:ph sz="quarter" idx="3"/>
          </p:nvPr>
        </p:nvPicPr>
        <p:blipFill>
          <a:blip r:embed="rId2">
            <a:extLst>
              <a:ext uri="{28A0092B-C50C-407E-A947-70E740481C1C}">
                <a14:useLocalDpi xmlns:a14="http://schemas.microsoft.com/office/drawing/2010/main" val="0"/>
              </a:ext>
            </a:extLst>
          </a:blip>
          <a:srcRect/>
          <a:stretch>
            <a:fillRect/>
          </a:stretch>
        </p:blipFill>
        <p:spPr>
          <a:xfrm>
            <a:off x="7623175" y="2306638"/>
            <a:ext cx="800100" cy="817562"/>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9334" name="Picture 5" descr="E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9263" y="2203450"/>
            <a:ext cx="954087"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5" name="Picture 6" descr="Alice"/>
          <p:cNvPicPr>
            <a:picLocks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1163638" y="2195513"/>
            <a:ext cx="752475" cy="9271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92" name="Line 7"/>
          <p:cNvSpPr>
            <a:spLocks noChangeShapeType="1"/>
          </p:cNvSpPr>
          <p:nvPr/>
        </p:nvSpPr>
        <p:spPr bwMode="auto">
          <a:xfrm>
            <a:off x="1936750" y="2678113"/>
            <a:ext cx="22494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1993" name="Text Box 8"/>
          <p:cNvSpPr txBox="1">
            <a:spLocks noChangeArrowheads="1"/>
          </p:cNvSpPr>
          <p:nvPr/>
        </p:nvSpPr>
        <p:spPr bwMode="auto">
          <a:xfrm>
            <a:off x="2265363" y="2328863"/>
            <a:ext cx="11842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latin typeface="Arial" charset="0"/>
                <a:cs typeface="Arial" charset="0"/>
              </a:rPr>
              <a:t>I am Alice</a:t>
            </a:r>
          </a:p>
        </p:txBody>
      </p:sp>
      <p:sp>
        <p:nvSpPr>
          <p:cNvPr id="41994" name="Line 9"/>
          <p:cNvSpPr>
            <a:spLocks noChangeShapeType="1"/>
          </p:cNvSpPr>
          <p:nvPr/>
        </p:nvSpPr>
        <p:spPr bwMode="auto">
          <a:xfrm>
            <a:off x="5183188" y="2717800"/>
            <a:ext cx="22494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1995" name="Text Box 10"/>
          <p:cNvSpPr txBox="1">
            <a:spLocks noChangeArrowheads="1"/>
          </p:cNvSpPr>
          <p:nvPr/>
        </p:nvSpPr>
        <p:spPr bwMode="auto">
          <a:xfrm>
            <a:off x="5511800" y="2368550"/>
            <a:ext cx="11842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latin typeface="Arial" charset="0"/>
                <a:cs typeface="Arial" charset="0"/>
              </a:rPr>
              <a:t>I am Alice</a:t>
            </a:r>
          </a:p>
        </p:txBody>
      </p:sp>
      <p:sp>
        <p:nvSpPr>
          <p:cNvPr id="41996" name="Line 11"/>
          <p:cNvSpPr>
            <a:spLocks noChangeShapeType="1"/>
          </p:cNvSpPr>
          <p:nvPr/>
        </p:nvSpPr>
        <p:spPr bwMode="auto">
          <a:xfrm flipH="1">
            <a:off x="5222875" y="2786063"/>
            <a:ext cx="2165350" cy="2809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1997" name="Text Box 12"/>
          <p:cNvSpPr txBox="1">
            <a:spLocks noChangeArrowheads="1"/>
          </p:cNvSpPr>
          <p:nvPr/>
        </p:nvSpPr>
        <p:spPr bwMode="auto">
          <a:xfrm>
            <a:off x="5321300" y="2701925"/>
            <a:ext cx="3524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latin typeface="Arial" charset="0"/>
                <a:cs typeface="Arial" charset="0"/>
              </a:rPr>
              <a:t>R</a:t>
            </a:r>
          </a:p>
        </p:txBody>
      </p:sp>
      <p:sp>
        <p:nvSpPr>
          <p:cNvPr id="41998" name="Line 13"/>
          <p:cNvSpPr>
            <a:spLocks noChangeShapeType="1"/>
          </p:cNvSpPr>
          <p:nvPr/>
        </p:nvSpPr>
        <p:spPr bwMode="auto">
          <a:xfrm>
            <a:off x="5251450" y="3235325"/>
            <a:ext cx="22494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99343" name="Group 14"/>
          <p:cNvGrpSpPr>
            <a:grpSpLocks/>
          </p:cNvGrpSpPr>
          <p:nvPr/>
        </p:nvGrpSpPr>
        <p:grpSpPr bwMode="auto">
          <a:xfrm>
            <a:off x="6481763" y="2781300"/>
            <a:ext cx="850900" cy="681038"/>
            <a:chOff x="3732" y="350"/>
            <a:chExt cx="536" cy="429"/>
          </a:xfrm>
        </p:grpSpPr>
        <p:sp>
          <p:nvSpPr>
            <p:cNvPr id="42049" name="Text Box 15"/>
            <p:cNvSpPr txBox="1">
              <a:spLocks noChangeArrowheads="1"/>
            </p:cNvSpPr>
            <p:nvPr/>
          </p:nvSpPr>
          <p:spPr bwMode="auto">
            <a:xfrm>
              <a:off x="3843" y="546"/>
              <a:ext cx="20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rgbClr val="FF0000"/>
                  </a:solidFill>
                  <a:latin typeface="Arial" charset="0"/>
                  <a:cs typeface="Arial" charset="0"/>
                </a:rPr>
                <a:t>T</a:t>
              </a:r>
            </a:p>
          </p:txBody>
        </p:sp>
        <p:grpSp>
          <p:nvGrpSpPr>
            <p:cNvPr id="99394" name="Group 16"/>
            <p:cNvGrpSpPr>
              <a:grpSpLocks/>
            </p:cNvGrpSpPr>
            <p:nvPr/>
          </p:nvGrpSpPr>
          <p:grpSpPr bwMode="auto">
            <a:xfrm>
              <a:off x="3732" y="350"/>
              <a:ext cx="536" cy="325"/>
              <a:chOff x="3732" y="350"/>
              <a:chExt cx="536" cy="325"/>
            </a:xfrm>
          </p:grpSpPr>
          <p:sp>
            <p:nvSpPr>
              <p:cNvPr id="42051" name="Text Box 17"/>
              <p:cNvSpPr txBox="1">
                <a:spLocks noChangeArrowheads="1"/>
              </p:cNvSpPr>
              <p:nvPr/>
            </p:nvSpPr>
            <p:spPr bwMode="auto">
              <a:xfrm>
                <a:off x="3732" y="442"/>
                <a:ext cx="5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latin typeface="Arial" charset="0"/>
                    <a:cs typeface="Arial" charset="0"/>
                  </a:rPr>
                  <a:t>K   (R)</a:t>
                </a:r>
              </a:p>
            </p:txBody>
          </p:sp>
          <p:sp>
            <p:nvSpPr>
              <p:cNvPr id="42052" name="Text Box 18"/>
              <p:cNvSpPr txBox="1">
                <a:spLocks noChangeArrowheads="1"/>
              </p:cNvSpPr>
              <p:nvPr/>
            </p:nvSpPr>
            <p:spPr bwMode="auto">
              <a:xfrm>
                <a:off x="3853" y="350"/>
                <a:ext cx="16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rgbClr val="FF0000"/>
                    </a:solidFill>
                    <a:latin typeface="Arial" charset="0"/>
                    <a:cs typeface="Arial" charset="0"/>
                  </a:rPr>
                  <a:t>-</a:t>
                </a:r>
              </a:p>
            </p:txBody>
          </p:sp>
        </p:grpSp>
      </p:grpSp>
      <p:sp>
        <p:nvSpPr>
          <p:cNvPr id="42000" name="Line 19"/>
          <p:cNvSpPr>
            <a:spLocks noChangeShapeType="1"/>
          </p:cNvSpPr>
          <p:nvPr/>
        </p:nvSpPr>
        <p:spPr bwMode="auto">
          <a:xfrm flipH="1">
            <a:off x="5289550" y="3403600"/>
            <a:ext cx="2165350" cy="2809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2001" name="Text Box 20"/>
          <p:cNvSpPr txBox="1">
            <a:spLocks noChangeArrowheads="1"/>
          </p:cNvSpPr>
          <p:nvPr/>
        </p:nvSpPr>
        <p:spPr bwMode="auto">
          <a:xfrm>
            <a:off x="5135563" y="3360738"/>
            <a:ext cx="2468562"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smtClean="0">
                <a:latin typeface="Arial" charset="0"/>
                <a:cs typeface="Arial" charset="0"/>
              </a:rPr>
              <a:t>Send me your public key</a:t>
            </a:r>
          </a:p>
        </p:txBody>
      </p:sp>
      <p:sp>
        <p:nvSpPr>
          <p:cNvPr id="42002" name="Line 21"/>
          <p:cNvSpPr>
            <a:spLocks noChangeShapeType="1"/>
          </p:cNvSpPr>
          <p:nvPr/>
        </p:nvSpPr>
        <p:spPr bwMode="auto">
          <a:xfrm>
            <a:off x="5319713" y="3922713"/>
            <a:ext cx="22494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99347" name="Group 22"/>
          <p:cNvGrpSpPr>
            <a:grpSpLocks/>
          </p:cNvGrpSpPr>
          <p:nvPr/>
        </p:nvGrpSpPr>
        <p:grpSpPr bwMode="auto">
          <a:xfrm>
            <a:off x="6937375" y="3525838"/>
            <a:ext cx="584200" cy="695325"/>
            <a:chOff x="4737" y="2510"/>
            <a:chExt cx="368" cy="438"/>
          </a:xfrm>
        </p:grpSpPr>
        <p:grpSp>
          <p:nvGrpSpPr>
            <p:cNvPr id="99389" name="Group 23"/>
            <p:cNvGrpSpPr>
              <a:grpSpLocks/>
            </p:cNvGrpSpPr>
            <p:nvPr/>
          </p:nvGrpSpPr>
          <p:grpSpPr bwMode="auto">
            <a:xfrm>
              <a:off x="4737" y="2620"/>
              <a:ext cx="368" cy="328"/>
              <a:chOff x="4737" y="2620"/>
              <a:chExt cx="368" cy="328"/>
            </a:xfrm>
          </p:grpSpPr>
          <p:sp>
            <p:nvSpPr>
              <p:cNvPr id="42047" name="Text Box 24"/>
              <p:cNvSpPr txBox="1">
                <a:spLocks noChangeArrowheads="1"/>
              </p:cNvSpPr>
              <p:nvPr/>
            </p:nvSpPr>
            <p:spPr bwMode="auto">
              <a:xfrm>
                <a:off x="4900" y="2715"/>
                <a:ext cx="20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solidFill>
                      <a:srgbClr val="FF0000"/>
                    </a:solidFill>
                    <a:latin typeface="Arial" charset="0"/>
                    <a:cs typeface="Arial" charset="0"/>
                  </a:rPr>
                  <a:t>T</a:t>
                </a:r>
              </a:p>
            </p:txBody>
          </p:sp>
          <p:sp>
            <p:nvSpPr>
              <p:cNvPr id="42048" name="Text Box 25"/>
              <p:cNvSpPr txBox="1">
                <a:spLocks noChangeArrowheads="1"/>
              </p:cNvSpPr>
              <p:nvPr/>
            </p:nvSpPr>
            <p:spPr bwMode="auto">
              <a:xfrm>
                <a:off x="4737" y="2620"/>
                <a:ext cx="3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latin typeface="Arial" charset="0"/>
                    <a:cs typeface="Arial" charset="0"/>
                  </a:rPr>
                  <a:t>K   </a:t>
                </a:r>
              </a:p>
            </p:txBody>
          </p:sp>
        </p:grpSp>
        <p:sp>
          <p:nvSpPr>
            <p:cNvPr id="42046" name="Text Box 26"/>
            <p:cNvSpPr txBox="1">
              <a:spLocks noChangeArrowheads="1"/>
            </p:cNvSpPr>
            <p:nvPr/>
          </p:nvSpPr>
          <p:spPr bwMode="auto">
            <a:xfrm>
              <a:off x="4892" y="2510"/>
              <a:ext cx="2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solidFill>
                    <a:srgbClr val="FF0000"/>
                  </a:solidFill>
                  <a:latin typeface="Arial" charset="0"/>
                  <a:cs typeface="Arial" charset="0"/>
                </a:rPr>
                <a:t>+</a:t>
              </a:r>
            </a:p>
          </p:txBody>
        </p:sp>
      </p:grpSp>
      <p:sp>
        <p:nvSpPr>
          <p:cNvPr id="42004" name="Line 27"/>
          <p:cNvSpPr>
            <a:spLocks noChangeShapeType="1"/>
          </p:cNvSpPr>
          <p:nvPr/>
        </p:nvSpPr>
        <p:spPr bwMode="auto">
          <a:xfrm flipH="1">
            <a:off x="1900238" y="3430588"/>
            <a:ext cx="2165350" cy="2809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2005" name="Line 28"/>
          <p:cNvSpPr>
            <a:spLocks noChangeShapeType="1"/>
          </p:cNvSpPr>
          <p:nvPr/>
        </p:nvSpPr>
        <p:spPr bwMode="auto">
          <a:xfrm>
            <a:off x="1928813" y="3879850"/>
            <a:ext cx="22494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99350" name="Group 29"/>
          <p:cNvGrpSpPr>
            <a:grpSpLocks/>
          </p:cNvGrpSpPr>
          <p:nvPr/>
        </p:nvGrpSpPr>
        <p:grpSpPr bwMode="auto">
          <a:xfrm>
            <a:off x="3144838" y="3411538"/>
            <a:ext cx="850900" cy="654050"/>
            <a:chOff x="3732" y="350"/>
            <a:chExt cx="536" cy="412"/>
          </a:xfrm>
        </p:grpSpPr>
        <p:sp>
          <p:nvSpPr>
            <p:cNvPr id="42041" name="Text Box 30"/>
            <p:cNvSpPr txBox="1">
              <a:spLocks noChangeArrowheads="1"/>
            </p:cNvSpPr>
            <p:nvPr/>
          </p:nvSpPr>
          <p:spPr bwMode="auto">
            <a:xfrm>
              <a:off x="3815" y="531"/>
              <a:ext cx="2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solidFill>
                    <a:srgbClr val="FF0000"/>
                  </a:solidFill>
                  <a:latin typeface="Arial" charset="0"/>
                  <a:cs typeface="Arial" charset="0"/>
                </a:rPr>
                <a:t>A</a:t>
              </a:r>
            </a:p>
          </p:txBody>
        </p:sp>
        <p:grpSp>
          <p:nvGrpSpPr>
            <p:cNvPr id="99386" name="Group 31"/>
            <p:cNvGrpSpPr>
              <a:grpSpLocks/>
            </p:cNvGrpSpPr>
            <p:nvPr/>
          </p:nvGrpSpPr>
          <p:grpSpPr bwMode="auto">
            <a:xfrm>
              <a:off x="3732" y="350"/>
              <a:ext cx="536" cy="325"/>
              <a:chOff x="3732" y="350"/>
              <a:chExt cx="536" cy="325"/>
            </a:xfrm>
          </p:grpSpPr>
          <p:sp>
            <p:nvSpPr>
              <p:cNvPr id="42043" name="Text Box 32"/>
              <p:cNvSpPr txBox="1">
                <a:spLocks noChangeArrowheads="1"/>
              </p:cNvSpPr>
              <p:nvPr/>
            </p:nvSpPr>
            <p:spPr bwMode="auto">
              <a:xfrm>
                <a:off x="3732" y="442"/>
                <a:ext cx="5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latin typeface="Arial" charset="0"/>
                    <a:cs typeface="Arial" charset="0"/>
                  </a:rPr>
                  <a:t>K   (R)</a:t>
                </a:r>
              </a:p>
            </p:txBody>
          </p:sp>
          <p:sp>
            <p:nvSpPr>
              <p:cNvPr id="42044" name="Text Box 33"/>
              <p:cNvSpPr txBox="1">
                <a:spLocks noChangeArrowheads="1"/>
              </p:cNvSpPr>
              <p:nvPr/>
            </p:nvSpPr>
            <p:spPr bwMode="auto">
              <a:xfrm>
                <a:off x="3838" y="350"/>
                <a:ext cx="16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solidFill>
                      <a:srgbClr val="FF0000"/>
                    </a:solidFill>
                    <a:latin typeface="Arial" charset="0"/>
                    <a:cs typeface="Arial" charset="0"/>
                  </a:rPr>
                  <a:t>-</a:t>
                </a:r>
              </a:p>
            </p:txBody>
          </p:sp>
        </p:grpSp>
      </p:grpSp>
      <p:sp>
        <p:nvSpPr>
          <p:cNvPr id="42007" name="Line 34"/>
          <p:cNvSpPr>
            <a:spLocks noChangeShapeType="1"/>
          </p:cNvSpPr>
          <p:nvPr/>
        </p:nvSpPr>
        <p:spPr bwMode="auto">
          <a:xfrm flipH="1">
            <a:off x="1966913" y="4048125"/>
            <a:ext cx="2165350" cy="2809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2008" name="Text Box 35"/>
          <p:cNvSpPr txBox="1">
            <a:spLocks noChangeArrowheads="1"/>
          </p:cNvSpPr>
          <p:nvPr/>
        </p:nvSpPr>
        <p:spPr bwMode="auto">
          <a:xfrm>
            <a:off x="1812925" y="4005263"/>
            <a:ext cx="246856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smtClean="0">
                <a:latin typeface="Arial" charset="0"/>
                <a:cs typeface="Arial" charset="0"/>
              </a:rPr>
              <a:t>Send me your public key</a:t>
            </a:r>
          </a:p>
        </p:txBody>
      </p:sp>
      <p:sp>
        <p:nvSpPr>
          <p:cNvPr id="42009" name="Line 36"/>
          <p:cNvSpPr>
            <a:spLocks noChangeShapeType="1"/>
          </p:cNvSpPr>
          <p:nvPr/>
        </p:nvSpPr>
        <p:spPr bwMode="auto">
          <a:xfrm>
            <a:off x="1997075" y="4567238"/>
            <a:ext cx="22494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99354" name="Group 37"/>
          <p:cNvGrpSpPr>
            <a:grpSpLocks/>
          </p:cNvGrpSpPr>
          <p:nvPr/>
        </p:nvGrpSpPr>
        <p:grpSpPr bwMode="auto">
          <a:xfrm>
            <a:off x="3500438" y="4125913"/>
            <a:ext cx="569912" cy="654050"/>
            <a:chOff x="4737" y="2534"/>
            <a:chExt cx="359" cy="412"/>
          </a:xfrm>
        </p:grpSpPr>
        <p:grpSp>
          <p:nvGrpSpPr>
            <p:cNvPr id="99381" name="Group 38"/>
            <p:cNvGrpSpPr>
              <a:grpSpLocks/>
            </p:cNvGrpSpPr>
            <p:nvPr/>
          </p:nvGrpSpPr>
          <p:grpSpPr bwMode="auto">
            <a:xfrm>
              <a:off x="4737" y="2620"/>
              <a:ext cx="359" cy="326"/>
              <a:chOff x="4737" y="2620"/>
              <a:chExt cx="359" cy="326"/>
            </a:xfrm>
          </p:grpSpPr>
          <p:sp>
            <p:nvSpPr>
              <p:cNvPr id="42039" name="Text Box 39"/>
              <p:cNvSpPr txBox="1">
                <a:spLocks noChangeArrowheads="1"/>
              </p:cNvSpPr>
              <p:nvPr/>
            </p:nvSpPr>
            <p:spPr bwMode="auto">
              <a:xfrm>
                <a:off x="4875" y="2715"/>
                <a:ext cx="2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solidFill>
                      <a:srgbClr val="FF0000"/>
                    </a:solidFill>
                    <a:latin typeface="Arial" charset="0"/>
                    <a:cs typeface="Arial" charset="0"/>
                  </a:rPr>
                  <a:t>A</a:t>
                </a:r>
              </a:p>
            </p:txBody>
          </p:sp>
          <p:sp>
            <p:nvSpPr>
              <p:cNvPr id="42040" name="Text Box 40"/>
              <p:cNvSpPr txBox="1">
                <a:spLocks noChangeArrowheads="1"/>
              </p:cNvSpPr>
              <p:nvPr/>
            </p:nvSpPr>
            <p:spPr bwMode="auto">
              <a:xfrm>
                <a:off x="4737" y="2620"/>
                <a:ext cx="3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latin typeface="Arial" charset="0"/>
                    <a:cs typeface="Arial" charset="0"/>
                  </a:rPr>
                  <a:t>K   </a:t>
                </a:r>
              </a:p>
            </p:txBody>
          </p:sp>
        </p:grpSp>
        <p:sp>
          <p:nvSpPr>
            <p:cNvPr id="42038" name="Text Box 41"/>
            <p:cNvSpPr txBox="1">
              <a:spLocks noChangeArrowheads="1"/>
            </p:cNvSpPr>
            <p:nvPr/>
          </p:nvSpPr>
          <p:spPr bwMode="auto">
            <a:xfrm>
              <a:off x="4883" y="2534"/>
              <a:ext cx="2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solidFill>
                    <a:srgbClr val="FF0000"/>
                  </a:solidFill>
                  <a:latin typeface="Arial" charset="0"/>
                  <a:cs typeface="Arial" charset="0"/>
                </a:rPr>
                <a:t>+</a:t>
              </a:r>
            </a:p>
          </p:txBody>
        </p:sp>
      </p:grpSp>
      <p:sp>
        <p:nvSpPr>
          <p:cNvPr id="42011" name="Line 42"/>
          <p:cNvSpPr>
            <a:spLocks noChangeShapeType="1"/>
          </p:cNvSpPr>
          <p:nvPr/>
        </p:nvSpPr>
        <p:spPr bwMode="auto">
          <a:xfrm flipH="1" flipV="1">
            <a:off x="5364163" y="5024438"/>
            <a:ext cx="21685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99356" name="Group 43"/>
          <p:cNvGrpSpPr>
            <a:grpSpLocks/>
          </p:cNvGrpSpPr>
          <p:nvPr/>
        </p:nvGrpSpPr>
        <p:grpSpPr bwMode="auto">
          <a:xfrm>
            <a:off x="5975350" y="4506913"/>
            <a:ext cx="874713" cy="681037"/>
            <a:chOff x="3670" y="3430"/>
            <a:chExt cx="551" cy="429"/>
          </a:xfrm>
        </p:grpSpPr>
        <p:sp>
          <p:nvSpPr>
            <p:cNvPr id="42034" name="Text Box 44"/>
            <p:cNvSpPr txBox="1">
              <a:spLocks noChangeArrowheads="1"/>
            </p:cNvSpPr>
            <p:nvPr/>
          </p:nvSpPr>
          <p:spPr bwMode="auto">
            <a:xfrm>
              <a:off x="3778" y="3626"/>
              <a:ext cx="20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rgbClr val="FF0000"/>
                  </a:solidFill>
                  <a:latin typeface="Arial" charset="0"/>
                  <a:cs typeface="Arial" charset="0"/>
                </a:rPr>
                <a:t>T</a:t>
              </a:r>
            </a:p>
          </p:txBody>
        </p:sp>
        <p:sp>
          <p:nvSpPr>
            <p:cNvPr id="42035" name="Text Box 45"/>
            <p:cNvSpPr txBox="1">
              <a:spLocks noChangeArrowheads="1"/>
            </p:cNvSpPr>
            <p:nvPr/>
          </p:nvSpPr>
          <p:spPr bwMode="auto">
            <a:xfrm>
              <a:off x="3670" y="3540"/>
              <a:ext cx="5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latin typeface="Arial" charset="0"/>
                  <a:cs typeface="Arial" charset="0"/>
                </a:rPr>
                <a:t>K   (m)</a:t>
              </a:r>
            </a:p>
          </p:txBody>
        </p:sp>
        <p:sp>
          <p:nvSpPr>
            <p:cNvPr id="42036" name="Text Box 46"/>
            <p:cNvSpPr txBox="1">
              <a:spLocks noChangeArrowheads="1"/>
            </p:cNvSpPr>
            <p:nvPr/>
          </p:nvSpPr>
          <p:spPr bwMode="auto">
            <a:xfrm>
              <a:off x="3726" y="3430"/>
              <a:ext cx="2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rgbClr val="FF0000"/>
                  </a:solidFill>
                  <a:latin typeface="Arial" charset="0"/>
                  <a:cs typeface="Arial" charset="0"/>
                </a:rPr>
                <a:t>+</a:t>
              </a:r>
            </a:p>
          </p:txBody>
        </p:sp>
      </p:grpSp>
      <p:grpSp>
        <p:nvGrpSpPr>
          <p:cNvPr id="99357" name="Group 47"/>
          <p:cNvGrpSpPr>
            <a:grpSpLocks/>
          </p:cNvGrpSpPr>
          <p:nvPr/>
        </p:nvGrpSpPr>
        <p:grpSpPr bwMode="auto">
          <a:xfrm>
            <a:off x="3814763" y="5006975"/>
            <a:ext cx="1768475" cy="719138"/>
            <a:chOff x="1299" y="3314"/>
            <a:chExt cx="1114" cy="453"/>
          </a:xfrm>
        </p:grpSpPr>
        <p:sp>
          <p:nvSpPr>
            <p:cNvPr id="42029" name="Text Box 48"/>
            <p:cNvSpPr txBox="1">
              <a:spLocks noChangeArrowheads="1"/>
            </p:cNvSpPr>
            <p:nvPr/>
          </p:nvSpPr>
          <p:spPr bwMode="auto">
            <a:xfrm>
              <a:off x="1661" y="3526"/>
              <a:ext cx="20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rgbClr val="FF0000"/>
                  </a:solidFill>
                  <a:latin typeface="Arial" charset="0"/>
                  <a:cs typeface="Arial" charset="0"/>
                </a:rPr>
                <a:t>T</a:t>
              </a:r>
            </a:p>
          </p:txBody>
        </p:sp>
        <p:sp>
          <p:nvSpPr>
            <p:cNvPr id="42030" name="Text Box 49"/>
            <p:cNvSpPr txBox="1">
              <a:spLocks noChangeArrowheads="1"/>
            </p:cNvSpPr>
            <p:nvPr/>
          </p:nvSpPr>
          <p:spPr bwMode="auto">
            <a:xfrm>
              <a:off x="1299" y="3414"/>
              <a:ext cx="111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latin typeface="Arial" charset="0"/>
                  <a:cs typeface="Arial" charset="0"/>
                </a:rPr>
                <a:t>m = K  (K   (m))</a:t>
              </a:r>
            </a:p>
          </p:txBody>
        </p:sp>
        <p:sp>
          <p:nvSpPr>
            <p:cNvPr id="42031" name="Text Box 50"/>
            <p:cNvSpPr txBox="1">
              <a:spLocks noChangeArrowheads="1"/>
            </p:cNvSpPr>
            <p:nvPr/>
          </p:nvSpPr>
          <p:spPr bwMode="auto">
            <a:xfrm>
              <a:off x="1901" y="3332"/>
              <a:ext cx="2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rgbClr val="FF0000"/>
                  </a:solidFill>
                  <a:latin typeface="Arial" charset="0"/>
                  <a:cs typeface="Arial" charset="0"/>
                </a:rPr>
                <a:t>+</a:t>
              </a:r>
            </a:p>
          </p:txBody>
        </p:sp>
        <p:sp>
          <p:nvSpPr>
            <p:cNvPr id="42032" name="Text Box 51"/>
            <p:cNvSpPr txBox="1">
              <a:spLocks noChangeArrowheads="1"/>
            </p:cNvSpPr>
            <p:nvPr/>
          </p:nvSpPr>
          <p:spPr bwMode="auto">
            <a:xfrm>
              <a:off x="1905" y="3534"/>
              <a:ext cx="20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rgbClr val="FF0000"/>
                  </a:solidFill>
                  <a:latin typeface="Arial" charset="0"/>
                  <a:cs typeface="Arial" charset="0"/>
                </a:rPr>
                <a:t>T</a:t>
              </a:r>
            </a:p>
          </p:txBody>
        </p:sp>
        <p:sp>
          <p:nvSpPr>
            <p:cNvPr id="42033" name="Text Box 52"/>
            <p:cNvSpPr txBox="1">
              <a:spLocks noChangeArrowheads="1"/>
            </p:cNvSpPr>
            <p:nvPr/>
          </p:nvSpPr>
          <p:spPr bwMode="auto">
            <a:xfrm>
              <a:off x="1688" y="3314"/>
              <a:ext cx="16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solidFill>
                    <a:srgbClr val="FF0000"/>
                  </a:solidFill>
                  <a:latin typeface="Arial" charset="0"/>
                  <a:cs typeface="Arial" charset="0"/>
                </a:rPr>
                <a:t>-</a:t>
              </a:r>
            </a:p>
          </p:txBody>
        </p:sp>
      </p:grpSp>
      <p:sp>
        <p:nvSpPr>
          <p:cNvPr id="42014" name="Text Box 53"/>
          <p:cNvSpPr txBox="1">
            <a:spLocks noChangeArrowheads="1"/>
          </p:cNvSpPr>
          <p:nvPr/>
        </p:nvSpPr>
        <p:spPr bwMode="auto">
          <a:xfrm>
            <a:off x="3946525" y="4819650"/>
            <a:ext cx="12668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latin typeface="Arial" charset="0"/>
                <a:cs typeface="Arial" charset="0"/>
              </a:rPr>
              <a:t>Trudy gets</a:t>
            </a:r>
          </a:p>
        </p:txBody>
      </p:sp>
      <p:sp>
        <p:nvSpPr>
          <p:cNvPr id="42015" name="Text Box 54"/>
          <p:cNvSpPr txBox="1">
            <a:spLocks noChangeArrowheads="1"/>
          </p:cNvSpPr>
          <p:nvPr/>
        </p:nvSpPr>
        <p:spPr bwMode="auto">
          <a:xfrm>
            <a:off x="3714750" y="5511800"/>
            <a:ext cx="200183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en-US" sz="1800" smtClean="0">
                <a:latin typeface="Arial" pitchFamily="34" charset="0"/>
                <a:cs typeface="Arial" pitchFamily="34" charset="0"/>
              </a:rPr>
              <a:t>sends m to Alice encrypted with Alice</a:t>
            </a:r>
            <a:r>
              <a:rPr lang="ja-JP" altLang="en-US" sz="1800" smtClean="0">
                <a:latin typeface="Arial" pitchFamily="34" charset="0"/>
                <a:cs typeface="Arial" pitchFamily="34" charset="0"/>
              </a:rPr>
              <a:t>’</a:t>
            </a:r>
            <a:r>
              <a:rPr lang="en-US" altLang="ja-JP" sz="1800" smtClean="0">
                <a:latin typeface="Arial" pitchFamily="34" charset="0"/>
                <a:cs typeface="Arial" pitchFamily="34" charset="0"/>
              </a:rPr>
              <a:t>s public key</a:t>
            </a:r>
            <a:endParaRPr lang="en-US" sz="1800" smtClean="0">
              <a:latin typeface="Arial" pitchFamily="34" charset="0"/>
              <a:cs typeface="Arial" pitchFamily="34" charset="0"/>
            </a:endParaRPr>
          </a:p>
        </p:txBody>
      </p:sp>
      <p:sp>
        <p:nvSpPr>
          <p:cNvPr id="42016" name="Line 55"/>
          <p:cNvSpPr>
            <a:spLocks noChangeShapeType="1"/>
          </p:cNvSpPr>
          <p:nvPr/>
        </p:nvSpPr>
        <p:spPr bwMode="auto">
          <a:xfrm flipH="1">
            <a:off x="1782763" y="5767388"/>
            <a:ext cx="1712912" cy="63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99361" name="Group 56"/>
          <p:cNvGrpSpPr>
            <a:grpSpLocks/>
          </p:cNvGrpSpPr>
          <p:nvPr/>
        </p:nvGrpSpPr>
        <p:grpSpPr bwMode="auto">
          <a:xfrm>
            <a:off x="2566988" y="5230813"/>
            <a:ext cx="806450" cy="677862"/>
            <a:chOff x="3691" y="3430"/>
            <a:chExt cx="508" cy="427"/>
          </a:xfrm>
        </p:grpSpPr>
        <p:sp>
          <p:nvSpPr>
            <p:cNvPr id="42026" name="Text Box 57"/>
            <p:cNvSpPr txBox="1">
              <a:spLocks noChangeArrowheads="1"/>
            </p:cNvSpPr>
            <p:nvPr/>
          </p:nvSpPr>
          <p:spPr bwMode="auto">
            <a:xfrm>
              <a:off x="3771" y="3626"/>
              <a:ext cx="2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rgbClr val="FF0000"/>
                  </a:solidFill>
                  <a:latin typeface="Arial" charset="0"/>
                  <a:cs typeface="Arial" charset="0"/>
                </a:rPr>
                <a:t>A</a:t>
              </a:r>
              <a:endParaRPr lang="en-US" sz="2400" smtClean="0">
                <a:latin typeface="Arial" charset="0"/>
                <a:cs typeface="Arial" charset="0"/>
              </a:endParaRPr>
            </a:p>
          </p:txBody>
        </p:sp>
        <p:sp>
          <p:nvSpPr>
            <p:cNvPr id="42027" name="Text Box 58"/>
            <p:cNvSpPr txBox="1">
              <a:spLocks noChangeArrowheads="1"/>
            </p:cNvSpPr>
            <p:nvPr/>
          </p:nvSpPr>
          <p:spPr bwMode="auto">
            <a:xfrm>
              <a:off x="3691" y="3540"/>
              <a:ext cx="5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latin typeface="Arial" charset="0"/>
                  <a:cs typeface="Arial" charset="0"/>
                </a:rPr>
                <a:t>K  (m)</a:t>
              </a:r>
            </a:p>
          </p:txBody>
        </p:sp>
        <p:sp>
          <p:nvSpPr>
            <p:cNvPr id="42028" name="Text Box 59"/>
            <p:cNvSpPr txBox="1">
              <a:spLocks noChangeArrowheads="1"/>
            </p:cNvSpPr>
            <p:nvPr/>
          </p:nvSpPr>
          <p:spPr bwMode="auto">
            <a:xfrm>
              <a:off x="3765" y="3430"/>
              <a:ext cx="2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solidFill>
                    <a:srgbClr val="FF0000"/>
                  </a:solidFill>
                  <a:latin typeface="Arial" charset="0"/>
                  <a:cs typeface="Arial" charset="0"/>
                </a:rPr>
                <a:t>+</a:t>
              </a:r>
            </a:p>
          </p:txBody>
        </p:sp>
      </p:grpSp>
      <p:grpSp>
        <p:nvGrpSpPr>
          <p:cNvPr id="99362" name="Group 60"/>
          <p:cNvGrpSpPr>
            <a:grpSpLocks/>
          </p:cNvGrpSpPr>
          <p:nvPr/>
        </p:nvGrpSpPr>
        <p:grpSpPr bwMode="auto">
          <a:xfrm>
            <a:off x="296863" y="5646738"/>
            <a:ext cx="1768475" cy="711200"/>
            <a:chOff x="1299" y="3317"/>
            <a:chExt cx="1114" cy="448"/>
          </a:xfrm>
        </p:grpSpPr>
        <p:sp>
          <p:nvSpPr>
            <p:cNvPr id="42021" name="Text Box 61"/>
            <p:cNvSpPr txBox="1">
              <a:spLocks noChangeArrowheads="1"/>
            </p:cNvSpPr>
            <p:nvPr/>
          </p:nvSpPr>
          <p:spPr bwMode="auto">
            <a:xfrm>
              <a:off x="1654" y="3526"/>
              <a:ext cx="2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rgbClr val="FF0000"/>
                  </a:solidFill>
                  <a:latin typeface="Arial" charset="0"/>
                  <a:cs typeface="Arial" charset="0"/>
                </a:rPr>
                <a:t>A</a:t>
              </a:r>
            </a:p>
          </p:txBody>
        </p:sp>
        <p:sp>
          <p:nvSpPr>
            <p:cNvPr id="42022" name="Text Box 62"/>
            <p:cNvSpPr txBox="1">
              <a:spLocks noChangeArrowheads="1"/>
            </p:cNvSpPr>
            <p:nvPr/>
          </p:nvSpPr>
          <p:spPr bwMode="auto">
            <a:xfrm>
              <a:off x="1299" y="3414"/>
              <a:ext cx="111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latin typeface="Arial" charset="0"/>
                  <a:cs typeface="Arial" charset="0"/>
                </a:rPr>
                <a:t>m = K  (K   (m))</a:t>
              </a:r>
            </a:p>
          </p:txBody>
        </p:sp>
        <p:sp>
          <p:nvSpPr>
            <p:cNvPr id="42023" name="Text Box 63"/>
            <p:cNvSpPr txBox="1">
              <a:spLocks noChangeArrowheads="1"/>
            </p:cNvSpPr>
            <p:nvPr/>
          </p:nvSpPr>
          <p:spPr bwMode="auto">
            <a:xfrm>
              <a:off x="1901" y="3332"/>
              <a:ext cx="2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rgbClr val="FF0000"/>
                  </a:solidFill>
                  <a:latin typeface="Arial" charset="0"/>
                  <a:cs typeface="Arial" charset="0"/>
                </a:rPr>
                <a:t>+</a:t>
              </a:r>
            </a:p>
          </p:txBody>
        </p:sp>
        <p:sp>
          <p:nvSpPr>
            <p:cNvPr id="42024" name="Text Box 64"/>
            <p:cNvSpPr txBox="1">
              <a:spLocks noChangeArrowheads="1"/>
            </p:cNvSpPr>
            <p:nvPr/>
          </p:nvSpPr>
          <p:spPr bwMode="auto">
            <a:xfrm>
              <a:off x="1898" y="3534"/>
              <a:ext cx="2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rgbClr val="FF0000"/>
                  </a:solidFill>
                  <a:latin typeface="Arial" charset="0"/>
                  <a:cs typeface="Arial" charset="0"/>
                </a:rPr>
                <a:t>A</a:t>
              </a:r>
            </a:p>
          </p:txBody>
        </p:sp>
        <p:sp>
          <p:nvSpPr>
            <p:cNvPr id="42025" name="Text Box 65"/>
            <p:cNvSpPr txBox="1">
              <a:spLocks noChangeArrowheads="1"/>
            </p:cNvSpPr>
            <p:nvPr/>
          </p:nvSpPr>
          <p:spPr bwMode="auto">
            <a:xfrm>
              <a:off x="1685" y="3317"/>
              <a:ext cx="16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solidFill>
                    <a:srgbClr val="FF0000"/>
                  </a:solidFill>
                  <a:latin typeface="Arial" charset="0"/>
                  <a:cs typeface="Arial" charset="0"/>
                </a:rPr>
                <a:t>-</a:t>
              </a:r>
            </a:p>
          </p:txBody>
        </p:sp>
      </p:grpSp>
      <p:sp>
        <p:nvSpPr>
          <p:cNvPr id="42019" name="Text Box 66"/>
          <p:cNvSpPr txBox="1">
            <a:spLocks noChangeArrowheads="1"/>
          </p:cNvSpPr>
          <p:nvPr/>
        </p:nvSpPr>
        <p:spPr bwMode="auto">
          <a:xfrm>
            <a:off x="2224088" y="3305175"/>
            <a:ext cx="3524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latin typeface="Arial" charset="0"/>
                <a:cs typeface="Arial" charset="0"/>
              </a:rPr>
              <a:t>R</a:t>
            </a:r>
          </a:p>
        </p:txBody>
      </p:sp>
      <p:pic>
        <p:nvPicPr>
          <p:cNvPr id="99364" name="Picture 22" descr="underline_bas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 y="827088"/>
            <a:ext cx="45704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6" descr="Ali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71613" y="2430463"/>
            <a:ext cx="409575" cy="50482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11"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pic>
        <p:nvPicPr>
          <p:cNvPr id="100356" name="Picture 4" descr="Bob"/>
          <p:cNvPicPr>
            <a:picLocks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8343900" y="2306638"/>
            <a:ext cx="800100" cy="817562"/>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0357" name="Picture 5" descr="E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9263" y="2203450"/>
            <a:ext cx="954087"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Line 7"/>
          <p:cNvSpPr>
            <a:spLocks noChangeShapeType="1"/>
          </p:cNvSpPr>
          <p:nvPr/>
        </p:nvSpPr>
        <p:spPr bwMode="auto">
          <a:xfrm>
            <a:off x="1936750" y="2678113"/>
            <a:ext cx="2249488"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3015" name="Line 8"/>
          <p:cNvSpPr>
            <a:spLocks noChangeShapeType="1"/>
          </p:cNvSpPr>
          <p:nvPr/>
        </p:nvSpPr>
        <p:spPr bwMode="auto">
          <a:xfrm>
            <a:off x="5183188" y="2717800"/>
            <a:ext cx="2249487"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16" name="Rectangle 3"/>
          <p:cNvSpPr txBox="1">
            <a:spLocks noChangeArrowheads="1"/>
          </p:cNvSpPr>
          <p:nvPr/>
        </p:nvSpPr>
        <p:spPr bwMode="auto">
          <a:xfrm>
            <a:off x="730250" y="3498850"/>
            <a:ext cx="7708900"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000099"/>
              </a:buClr>
              <a:buSzPct val="70000"/>
              <a:buFont typeface="Wingdings" pitchFamily="2" charset="2"/>
              <a:buChar char="v"/>
              <a:defRPr sz="2800">
                <a:solidFill>
                  <a:schemeClr val="tx1"/>
                </a:solidFill>
                <a:latin typeface="Gill Sans MT" pitchFamily="34" charset="0"/>
                <a:ea typeface="+mn-ea"/>
                <a:cs typeface="+mn-cs"/>
              </a:defRPr>
            </a:lvl1pPr>
            <a:lvl2pPr marL="742950" indent="-285750" algn="l" rtl="0" eaLnBrk="0" fontAlgn="base" hangingPunct="0">
              <a:spcBef>
                <a:spcPct val="20000"/>
              </a:spcBef>
              <a:spcAft>
                <a:spcPct val="0"/>
              </a:spcAft>
              <a:buClr>
                <a:srgbClr val="000099"/>
              </a:buClr>
              <a:buFont typeface="Wingdings" pitchFamily="2" charset="2"/>
              <a:buChar char="§"/>
              <a:defRPr sz="2400">
                <a:solidFill>
                  <a:schemeClr val="tx1"/>
                </a:solidFill>
                <a:latin typeface="Gill Sans MT" pitchFamily="34" charset="0"/>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marL="0" indent="0">
              <a:buFont typeface="Wingdings" pitchFamily="2" charset="2"/>
              <a:buNone/>
              <a:defRPr/>
            </a:pPr>
            <a:r>
              <a:rPr lang="en-US" dirty="0"/>
              <a:t>d</a:t>
            </a:r>
            <a:r>
              <a:rPr lang="en-US" dirty="0" smtClean="0"/>
              <a:t>ifficult to detect:</a:t>
            </a:r>
          </a:p>
          <a:p>
            <a:pPr>
              <a:defRPr/>
            </a:pPr>
            <a:r>
              <a:rPr lang="en-US" sz="2400" dirty="0" smtClean="0"/>
              <a:t>Bob receives everything that Alice sends, and vice versa. (e.g., so Bob, Alice can meet one week later and recall conversation!)</a:t>
            </a:r>
          </a:p>
          <a:p>
            <a:pPr>
              <a:defRPr/>
            </a:pPr>
            <a:r>
              <a:rPr lang="en-US" sz="2400" dirty="0" smtClean="0"/>
              <a:t>problem is that Trudy receives all messages as well! </a:t>
            </a:r>
          </a:p>
        </p:txBody>
      </p:sp>
      <p:sp>
        <p:nvSpPr>
          <p:cNvPr id="100361" name="Rectangle 2"/>
          <p:cNvSpPr>
            <a:spLocks noGrp="1" noChangeArrowheads="1"/>
          </p:cNvSpPr>
          <p:nvPr>
            <p:ph type="title"/>
          </p:nvPr>
        </p:nvSpPr>
        <p:spPr>
          <a:xfrm>
            <a:off x="457200" y="123825"/>
            <a:ext cx="4800600" cy="952500"/>
          </a:xfrm>
        </p:spPr>
        <p:txBody>
          <a:bodyPr/>
          <a:lstStyle/>
          <a:p>
            <a:r>
              <a:rPr lang="en-US" smtClean="0">
                <a:ea typeface="ＭＳ Ｐゴシック" pitchFamily="34" charset="-128"/>
              </a:rPr>
              <a:t>ap5.0: security hole</a:t>
            </a:r>
          </a:p>
        </p:txBody>
      </p:sp>
      <p:sp>
        <p:nvSpPr>
          <p:cNvPr id="100362" name="Rectangle 3"/>
          <p:cNvSpPr txBox="1">
            <a:spLocks noChangeArrowheads="1"/>
          </p:cNvSpPr>
          <p:nvPr/>
        </p:nvSpPr>
        <p:spPr bwMode="auto">
          <a:xfrm>
            <a:off x="455613" y="1084263"/>
            <a:ext cx="7593012"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spcBef>
                <a:spcPct val="20000"/>
              </a:spcBef>
              <a:buClr>
                <a:srgbClr val="000099"/>
              </a:buClr>
              <a:buSzPct val="70000"/>
              <a:buFont typeface="Wingdings" pitchFamily="2" charset="2"/>
              <a:buNone/>
            </a:pPr>
            <a:r>
              <a:rPr lang="en-US" sz="2400" i="1">
                <a:solidFill>
                  <a:srgbClr val="C00000"/>
                </a:solidFill>
                <a:latin typeface="Gill Sans MT" pitchFamily="34" charset="0"/>
              </a:rPr>
              <a:t>man (or woman) in the middle attack: </a:t>
            </a:r>
            <a:r>
              <a:rPr lang="en-US" sz="2400">
                <a:latin typeface="Gill Sans MT" pitchFamily="34" charset="0"/>
              </a:rPr>
              <a:t>Trudy poses as Alice (to Bob) and as Bob (to Alice)</a:t>
            </a:r>
          </a:p>
        </p:txBody>
      </p:sp>
      <p:pic>
        <p:nvPicPr>
          <p:cNvPr id="100363" name="Picture 22" descr="underline_bas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 y="827088"/>
            <a:ext cx="45704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101379" name="Rectangle 2"/>
          <p:cNvSpPr>
            <a:spLocks noGrp="1" noChangeArrowheads="1"/>
          </p:cNvSpPr>
          <p:nvPr>
            <p:ph type="title"/>
          </p:nvPr>
        </p:nvSpPr>
        <p:spPr/>
        <p:txBody>
          <a:bodyPr/>
          <a:lstStyle/>
          <a:p>
            <a:r>
              <a:rPr lang="en-US" smtClean="0">
                <a:ea typeface="ＭＳ Ｐゴシック" pitchFamily="34" charset="-128"/>
              </a:rPr>
              <a:t>Chapter 8 roadmap</a:t>
            </a:r>
          </a:p>
        </p:txBody>
      </p:sp>
      <p:sp>
        <p:nvSpPr>
          <p:cNvPr id="101380" name="Rectangle 3"/>
          <p:cNvSpPr>
            <a:spLocks noGrp="1" noChangeArrowheads="1"/>
          </p:cNvSpPr>
          <p:nvPr>
            <p:ph type="body" idx="1"/>
          </p:nvPr>
        </p:nvSpPr>
        <p:spPr>
          <a:xfrm>
            <a:off x="650875" y="1668463"/>
            <a:ext cx="7772400" cy="4648200"/>
          </a:xfrm>
        </p:spPr>
        <p:txBody>
          <a:bodyPr/>
          <a:lstStyle/>
          <a:p>
            <a:pPr>
              <a:buFont typeface="Wingdings" pitchFamily="2" charset="2"/>
              <a:buNone/>
            </a:pPr>
            <a:r>
              <a:rPr lang="en-US" smtClean="0">
                <a:solidFill>
                  <a:srgbClr val="000099"/>
                </a:solidFill>
                <a:ea typeface="ＭＳ Ｐゴシック" pitchFamily="34" charset="-128"/>
              </a:rPr>
              <a:t>8.1</a:t>
            </a:r>
            <a:r>
              <a:rPr lang="en-US" smtClean="0">
                <a:ea typeface="ＭＳ Ｐゴシック" pitchFamily="34" charset="-128"/>
              </a:rPr>
              <a:t> What is network security?</a:t>
            </a:r>
          </a:p>
          <a:p>
            <a:pPr>
              <a:buFont typeface="Wingdings" pitchFamily="2" charset="2"/>
              <a:buNone/>
            </a:pPr>
            <a:r>
              <a:rPr lang="en-US" smtClean="0">
                <a:solidFill>
                  <a:srgbClr val="000099"/>
                </a:solidFill>
                <a:ea typeface="ＭＳ Ｐゴシック" pitchFamily="34" charset="-128"/>
              </a:rPr>
              <a:t>8.2</a:t>
            </a:r>
            <a:r>
              <a:rPr lang="en-US" smtClean="0">
                <a:ea typeface="ＭＳ Ｐゴシック" pitchFamily="34" charset="-128"/>
              </a:rPr>
              <a:t> Principles of cryptography</a:t>
            </a:r>
          </a:p>
          <a:p>
            <a:pPr>
              <a:buFont typeface="Wingdings" pitchFamily="2" charset="2"/>
              <a:buNone/>
            </a:pPr>
            <a:r>
              <a:rPr lang="en-US" i="1" smtClean="0">
                <a:solidFill>
                  <a:srgbClr val="C00000"/>
                </a:solidFill>
                <a:ea typeface="ＭＳ Ｐゴシック" pitchFamily="34" charset="-128"/>
              </a:rPr>
              <a:t>8.3 Message integrity, </a:t>
            </a:r>
            <a:r>
              <a:rPr lang="en-US" smtClean="0">
                <a:ea typeface="ＭＳ Ｐゴシック" pitchFamily="34" charset="-128"/>
              </a:rPr>
              <a:t>authentication</a:t>
            </a:r>
          </a:p>
          <a:p>
            <a:pPr>
              <a:buFont typeface="Wingdings" pitchFamily="2" charset="2"/>
              <a:buNone/>
            </a:pPr>
            <a:r>
              <a:rPr lang="en-US" smtClean="0">
                <a:solidFill>
                  <a:srgbClr val="000099"/>
                </a:solidFill>
                <a:ea typeface="ＭＳ Ｐゴシック" pitchFamily="34" charset="-128"/>
              </a:rPr>
              <a:t>8.4 </a:t>
            </a:r>
            <a:r>
              <a:rPr lang="en-US" smtClean="0">
                <a:ea typeface="ＭＳ Ｐゴシック" pitchFamily="34" charset="-128"/>
              </a:rPr>
              <a:t>Securing e-mail</a:t>
            </a:r>
          </a:p>
          <a:p>
            <a:pPr>
              <a:buFont typeface="Wingdings" pitchFamily="2" charset="2"/>
              <a:buNone/>
            </a:pPr>
            <a:r>
              <a:rPr lang="en-US" smtClean="0">
                <a:solidFill>
                  <a:srgbClr val="000099"/>
                </a:solidFill>
                <a:ea typeface="ＭＳ Ｐゴシック" pitchFamily="34" charset="-128"/>
              </a:rPr>
              <a:t>8.5</a:t>
            </a:r>
            <a:r>
              <a:rPr lang="en-US" smtClean="0">
                <a:ea typeface="ＭＳ Ｐゴシック" pitchFamily="34" charset="-128"/>
              </a:rPr>
              <a:t> Securing TCP connections: SSL</a:t>
            </a:r>
          </a:p>
          <a:p>
            <a:pPr>
              <a:buFont typeface="Wingdings" pitchFamily="2" charset="2"/>
              <a:buNone/>
            </a:pPr>
            <a:r>
              <a:rPr lang="en-US" smtClean="0">
                <a:solidFill>
                  <a:srgbClr val="000099"/>
                </a:solidFill>
                <a:ea typeface="ＭＳ Ｐゴシック" pitchFamily="34" charset="-128"/>
              </a:rPr>
              <a:t>8.6</a:t>
            </a:r>
            <a:r>
              <a:rPr lang="en-US" smtClean="0">
                <a:ea typeface="ＭＳ Ｐゴシック" pitchFamily="34" charset="-128"/>
              </a:rPr>
              <a:t> Network layer security: IPsec</a:t>
            </a:r>
          </a:p>
          <a:p>
            <a:pPr>
              <a:buFont typeface="Wingdings" pitchFamily="2" charset="2"/>
              <a:buNone/>
            </a:pPr>
            <a:r>
              <a:rPr lang="en-US" smtClean="0">
                <a:solidFill>
                  <a:srgbClr val="000099"/>
                </a:solidFill>
                <a:ea typeface="ＭＳ Ｐゴシック" pitchFamily="34" charset="-128"/>
              </a:rPr>
              <a:t>8.7</a:t>
            </a:r>
            <a:r>
              <a:rPr lang="en-US" smtClean="0">
                <a:ea typeface="ＭＳ Ｐゴシック" pitchFamily="34" charset="-128"/>
              </a:rPr>
              <a:t> Securing wireless LANs</a:t>
            </a:r>
          </a:p>
          <a:p>
            <a:pPr>
              <a:buFont typeface="Wingdings" pitchFamily="2" charset="2"/>
              <a:buNone/>
            </a:pPr>
            <a:r>
              <a:rPr lang="en-US" smtClean="0">
                <a:solidFill>
                  <a:srgbClr val="000099"/>
                </a:solidFill>
                <a:ea typeface="ＭＳ Ｐゴシック" pitchFamily="34" charset="-128"/>
              </a:rPr>
              <a:t>8.8</a:t>
            </a:r>
            <a:r>
              <a:rPr lang="en-US" smtClean="0">
                <a:ea typeface="ＭＳ Ｐゴシック" pitchFamily="34" charset="-128"/>
              </a:rPr>
              <a:t> Operational security: firewalls and IDS</a:t>
            </a:r>
          </a:p>
        </p:txBody>
      </p:sp>
      <p:pic>
        <p:nvPicPr>
          <p:cNvPr id="101381" name="Picture 22"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38" y="1066800"/>
            <a:ext cx="45704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102403" name="Rectangle 2"/>
          <p:cNvSpPr>
            <a:spLocks noGrp="1" noChangeArrowheads="1"/>
          </p:cNvSpPr>
          <p:nvPr>
            <p:ph type="title"/>
          </p:nvPr>
        </p:nvSpPr>
        <p:spPr>
          <a:xfrm>
            <a:off x="533400" y="228600"/>
            <a:ext cx="4583113" cy="1143000"/>
          </a:xfrm>
        </p:spPr>
        <p:txBody>
          <a:bodyPr/>
          <a:lstStyle/>
          <a:p>
            <a:r>
              <a:rPr lang="en-US" smtClean="0">
                <a:ea typeface="ＭＳ Ｐゴシック" pitchFamily="34" charset="-128"/>
              </a:rPr>
              <a:t>Digital signatures </a:t>
            </a:r>
          </a:p>
        </p:txBody>
      </p:sp>
      <p:sp>
        <p:nvSpPr>
          <p:cNvPr id="102404" name="Rectangle 3"/>
          <p:cNvSpPr>
            <a:spLocks noGrp="1" noChangeArrowheads="1"/>
          </p:cNvSpPr>
          <p:nvPr>
            <p:ph type="body" sz="half" idx="1"/>
          </p:nvPr>
        </p:nvSpPr>
        <p:spPr>
          <a:xfrm>
            <a:off x="711200" y="1677988"/>
            <a:ext cx="7708900" cy="4648200"/>
          </a:xfrm>
        </p:spPr>
        <p:txBody>
          <a:bodyPr/>
          <a:lstStyle/>
          <a:p>
            <a:pPr>
              <a:buFont typeface="Wingdings" pitchFamily="2" charset="2"/>
              <a:buNone/>
            </a:pPr>
            <a:r>
              <a:rPr lang="en-US" smtClean="0">
                <a:solidFill>
                  <a:srgbClr val="C00000"/>
                </a:solidFill>
                <a:ea typeface="ＭＳ Ｐゴシック" pitchFamily="34" charset="-128"/>
              </a:rPr>
              <a:t>cryptographic technique analogous to hand-written signatures:</a:t>
            </a:r>
          </a:p>
          <a:p>
            <a:r>
              <a:rPr lang="en-US" sz="2600" smtClean="0">
                <a:ea typeface="ＭＳ Ｐゴシック" pitchFamily="34" charset="-128"/>
              </a:rPr>
              <a:t>sender (Bob) digitally signs document,  establishing he is document owner/creator. </a:t>
            </a:r>
          </a:p>
          <a:p>
            <a:r>
              <a:rPr lang="en-US" sz="2600" i="1" smtClean="0">
                <a:solidFill>
                  <a:srgbClr val="000099"/>
                </a:solidFill>
                <a:ea typeface="ＭＳ Ｐゴシック" pitchFamily="34" charset="-128"/>
              </a:rPr>
              <a:t>verifiable, nonforgeable:</a:t>
            </a:r>
            <a:r>
              <a:rPr lang="en-US" sz="2600" i="1" smtClean="0">
                <a:ea typeface="ＭＳ Ｐゴシック" pitchFamily="34" charset="-128"/>
              </a:rPr>
              <a:t> </a:t>
            </a:r>
            <a:r>
              <a:rPr lang="en-US" sz="2600" smtClean="0">
                <a:ea typeface="ＭＳ Ｐゴシック" pitchFamily="34" charset="-128"/>
              </a:rPr>
              <a:t>recipient (Alice) can prove to someone that Bob, and no one else (including Alice), must have signed document </a:t>
            </a:r>
          </a:p>
        </p:txBody>
      </p:sp>
      <p:pic>
        <p:nvPicPr>
          <p:cNvPr id="102405" name="Picture 23"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488" y="1081088"/>
            <a:ext cx="41132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46083" name="Rectangle 2"/>
          <p:cNvSpPr>
            <a:spLocks noChangeArrowheads="1"/>
          </p:cNvSpPr>
          <p:nvPr/>
        </p:nvSpPr>
        <p:spPr bwMode="auto">
          <a:xfrm>
            <a:off x="6311900" y="3794125"/>
            <a:ext cx="2311400" cy="1549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46084" name="Rectangle 3"/>
          <p:cNvSpPr>
            <a:spLocks noChangeArrowheads="1"/>
          </p:cNvSpPr>
          <p:nvPr/>
        </p:nvSpPr>
        <p:spPr bwMode="auto">
          <a:xfrm>
            <a:off x="952500" y="3717925"/>
            <a:ext cx="2311400" cy="1549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103429" name="Rectangle 5"/>
          <p:cNvSpPr>
            <a:spLocks noGrp="1" noChangeArrowheads="1"/>
          </p:cNvSpPr>
          <p:nvPr>
            <p:ph type="body" sz="half" idx="2"/>
          </p:nvPr>
        </p:nvSpPr>
        <p:spPr>
          <a:xfrm>
            <a:off x="903288" y="1436688"/>
            <a:ext cx="7391400" cy="2032000"/>
          </a:xfrm>
        </p:spPr>
        <p:txBody>
          <a:bodyPr/>
          <a:lstStyle/>
          <a:p>
            <a:pPr>
              <a:buFont typeface="Wingdings" pitchFamily="2" charset="2"/>
              <a:buNone/>
            </a:pPr>
            <a:r>
              <a:rPr lang="en-US" smtClean="0">
                <a:solidFill>
                  <a:srgbClr val="C00000"/>
                </a:solidFill>
                <a:ea typeface="ＭＳ Ｐゴシック" pitchFamily="34" charset="-128"/>
              </a:rPr>
              <a:t>simple digital signature for message m:</a:t>
            </a:r>
          </a:p>
          <a:p>
            <a:r>
              <a:rPr lang="en-US" sz="2400" smtClean="0">
                <a:ea typeface="ＭＳ Ｐゴシック" pitchFamily="34" charset="-128"/>
              </a:rPr>
              <a:t>Bob signs m by encrypting with his private key K</a:t>
            </a:r>
            <a:r>
              <a:rPr lang="en-US" sz="2400" baseline="-25000" smtClean="0">
                <a:ea typeface="ＭＳ Ｐゴシック" pitchFamily="34" charset="-128"/>
              </a:rPr>
              <a:t>B</a:t>
            </a:r>
            <a:r>
              <a:rPr lang="en-US" sz="2400" smtClean="0">
                <a:ea typeface="ＭＳ Ｐゴシック" pitchFamily="34" charset="-128"/>
              </a:rPr>
              <a:t>, creating </a:t>
            </a:r>
            <a:r>
              <a:rPr lang="ja-JP" altLang="en-US" sz="2400" smtClean="0">
                <a:ea typeface="ＭＳ Ｐゴシック" pitchFamily="34" charset="-128"/>
              </a:rPr>
              <a:t>“</a:t>
            </a:r>
            <a:r>
              <a:rPr lang="en-US" altLang="ja-JP" sz="2400" smtClean="0">
                <a:ea typeface="ＭＳ Ｐゴシック" pitchFamily="34" charset="-128"/>
              </a:rPr>
              <a:t>signed</a:t>
            </a:r>
            <a:r>
              <a:rPr lang="ja-JP" altLang="en-US" sz="2400" smtClean="0">
                <a:ea typeface="ＭＳ Ｐゴシック" pitchFamily="34" charset="-128"/>
              </a:rPr>
              <a:t>”</a:t>
            </a:r>
            <a:r>
              <a:rPr lang="en-US" altLang="ja-JP" sz="2400" smtClean="0">
                <a:ea typeface="ＭＳ Ｐゴシック" pitchFamily="34" charset="-128"/>
              </a:rPr>
              <a:t> message, K</a:t>
            </a:r>
            <a:r>
              <a:rPr lang="en-US" altLang="ja-JP" sz="2400" baseline="-25000" smtClean="0">
                <a:ea typeface="ＭＳ Ｐゴシック" pitchFamily="34" charset="-128"/>
              </a:rPr>
              <a:t>B</a:t>
            </a:r>
            <a:r>
              <a:rPr lang="en-US" altLang="ja-JP" sz="2400" smtClean="0">
                <a:ea typeface="ＭＳ Ｐゴシック" pitchFamily="34" charset="-128"/>
              </a:rPr>
              <a:t>(m)</a:t>
            </a:r>
            <a:endParaRPr lang="en-US" smtClean="0">
              <a:ea typeface="ＭＳ Ｐゴシック" pitchFamily="34" charset="-128"/>
            </a:endParaRPr>
          </a:p>
        </p:txBody>
      </p:sp>
      <p:sp>
        <p:nvSpPr>
          <p:cNvPr id="46086" name="Text Box 6"/>
          <p:cNvSpPr txBox="1">
            <a:spLocks noChangeArrowheads="1"/>
          </p:cNvSpPr>
          <p:nvPr/>
        </p:nvSpPr>
        <p:spPr bwMode="auto">
          <a:xfrm>
            <a:off x="4638675" y="2152650"/>
            <a:ext cx="596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spcBef>
                <a:spcPct val="50000"/>
              </a:spcBef>
              <a:defRPr/>
            </a:pPr>
            <a:r>
              <a:rPr lang="en-US" smtClean="0"/>
              <a:t>-</a:t>
            </a:r>
          </a:p>
        </p:txBody>
      </p:sp>
      <p:sp>
        <p:nvSpPr>
          <p:cNvPr id="46087" name="Text Box 7"/>
          <p:cNvSpPr txBox="1">
            <a:spLocks noChangeArrowheads="1"/>
          </p:cNvSpPr>
          <p:nvPr/>
        </p:nvSpPr>
        <p:spPr bwMode="auto">
          <a:xfrm>
            <a:off x="7088188" y="1804988"/>
            <a:ext cx="596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spcBef>
                <a:spcPct val="50000"/>
              </a:spcBef>
              <a:defRPr/>
            </a:pPr>
            <a:r>
              <a:rPr lang="en-US" smtClean="0"/>
              <a:t>-</a:t>
            </a:r>
          </a:p>
        </p:txBody>
      </p:sp>
      <p:sp>
        <p:nvSpPr>
          <p:cNvPr id="46088" name="Text Box 8"/>
          <p:cNvSpPr txBox="1">
            <a:spLocks noChangeArrowheads="1"/>
          </p:cNvSpPr>
          <p:nvPr/>
        </p:nvSpPr>
        <p:spPr bwMode="auto">
          <a:xfrm>
            <a:off x="990600" y="3717925"/>
            <a:ext cx="21209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spcBef>
                <a:spcPct val="50000"/>
              </a:spcBef>
              <a:defRPr/>
            </a:pPr>
            <a:r>
              <a:rPr lang="en-US" sz="1800" smtClean="0">
                <a:latin typeface="Arial" pitchFamily="34" charset="0"/>
                <a:ea typeface="Arial Unicode MS" pitchFamily="34" charset="-128"/>
              </a:rPr>
              <a:t>Dear Alice</a:t>
            </a:r>
          </a:p>
          <a:p>
            <a:pPr>
              <a:spcBef>
                <a:spcPct val="50000"/>
              </a:spcBef>
              <a:defRPr/>
            </a:pPr>
            <a:r>
              <a:rPr lang="en-US" sz="1400" smtClean="0">
                <a:latin typeface="Arial" pitchFamily="34" charset="0"/>
                <a:ea typeface="Arial Unicode MS" pitchFamily="34" charset="-128"/>
              </a:rPr>
              <a:t>Oh, how I have missed you. I think of you all the time! …(blah blah blah)</a:t>
            </a:r>
          </a:p>
          <a:p>
            <a:pPr>
              <a:spcBef>
                <a:spcPct val="50000"/>
              </a:spcBef>
              <a:defRPr/>
            </a:pPr>
            <a:r>
              <a:rPr lang="en-US" sz="1800" smtClean="0">
                <a:latin typeface="Arial" pitchFamily="34" charset="0"/>
                <a:ea typeface="Arial Unicode MS" pitchFamily="34" charset="-128"/>
              </a:rPr>
              <a:t>Bob</a:t>
            </a:r>
          </a:p>
        </p:txBody>
      </p:sp>
      <p:sp>
        <p:nvSpPr>
          <p:cNvPr id="46089" name="Text Box 9"/>
          <p:cNvSpPr txBox="1">
            <a:spLocks noChangeArrowheads="1"/>
          </p:cNvSpPr>
          <p:nvPr/>
        </p:nvSpPr>
        <p:spPr bwMode="auto">
          <a:xfrm>
            <a:off x="652463" y="3298825"/>
            <a:ext cx="2735262"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en-US" smtClean="0">
                <a:solidFill>
                  <a:srgbClr val="C00000"/>
                </a:solidFill>
                <a:latin typeface="Arial" pitchFamily="34" charset="0"/>
                <a:cs typeface="Arial" pitchFamily="34" charset="0"/>
              </a:rPr>
              <a:t>Bob</a:t>
            </a:r>
            <a:r>
              <a:rPr lang="ja-JP" altLang="en-US" smtClean="0">
                <a:solidFill>
                  <a:srgbClr val="C00000"/>
                </a:solidFill>
                <a:latin typeface="Arial" pitchFamily="34" charset="0"/>
                <a:cs typeface="Arial" pitchFamily="34" charset="0"/>
              </a:rPr>
              <a:t>’</a:t>
            </a:r>
            <a:r>
              <a:rPr lang="en-US" altLang="ja-JP" smtClean="0">
                <a:solidFill>
                  <a:srgbClr val="C00000"/>
                </a:solidFill>
                <a:latin typeface="Arial" pitchFamily="34" charset="0"/>
                <a:cs typeface="Arial" pitchFamily="34" charset="0"/>
              </a:rPr>
              <a:t>s message, m</a:t>
            </a:r>
            <a:endParaRPr lang="en-US" smtClean="0">
              <a:solidFill>
                <a:srgbClr val="C00000"/>
              </a:solidFill>
              <a:latin typeface="Arial" pitchFamily="34" charset="0"/>
              <a:cs typeface="Arial" pitchFamily="34" charset="0"/>
            </a:endParaRPr>
          </a:p>
        </p:txBody>
      </p:sp>
      <p:sp>
        <p:nvSpPr>
          <p:cNvPr id="103434" name="Rectangle 10"/>
          <p:cNvSpPr>
            <a:spLocks noChangeArrowheads="1"/>
          </p:cNvSpPr>
          <p:nvPr/>
        </p:nvSpPr>
        <p:spPr bwMode="auto">
          <a:xfrm>
            <a:off x="4141788" y="4060825"/>
            <a:ext cx="1417637" cy="1082675"/>
          </a:xfrm>
          <a:prstGeom prst="rect">
            <a:avLst/>
          </a:prstGeom>
          <a:solidFill>
            <a:srgbClr val="008000"/>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46091" name="Text Box 11"/>
          <p:cNvSpPr txBox="1">
            <a:spLocks noChangeArrowheads="1"/>
          </p:cNvSpPr>
          <p:nvPr/>
        </p:nvSpPr>
        <p:spPr bwMode="auto">
          <a:xfrm>
            <a:off x="4181475" y="4095750"/>
            <a:ext cx="1368425" cy="1016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mtClean="0">
                <a:solidFill>
                  <a:schemeClr val="bg1"/>
                </a:solidFill>
                <a:latin typeface="Arial" charset="0"/>
                <a:cs typeface="Arial" charset="0"/>
              </a:rPr>
              <a:t>Public key</a:t>
            </a:r>
          </a:p>
          <a:p>
            <a:pPr algn="ctr">
              <a:defRPr/>
            </a:pPr>
            <a:r>
              <a:rPr lang="en-US" smtClean="0">
                <a:solidFill>
                  <a:schemeClr val="bg1"/>
                </a:solidFill>
                <a:latin typeface="Arial" charset="0"/>
                <a:cs typeface="Arial" charset="0"/>
              </a:rPr>
              <a:t>encryption</a:t>
            </a:r>
          </a:p>
          <a:p>
            <a:pPr algn="ctr">
              <a:defRPr/>
            </a:pPr>
            <a:r>
              <a:rPr lang="en-US" smtClean="0">
                <a:solidFill>
                  <a:schemeClr val="bg1"/>
                </a:solidFill>
                <a:latin typeface="Arial" charset="0"/>
                <a:cs typeface="Arial" charset="0"/>
              </a:rPr>
              <a:t>algorithm</a:t>
            </a:r>
          </a:p>
        </p:txBody>
      </p:sp>
      <p:sp>
        <p:nvSpPr>
          <p:cNvPr id="46092" name="Line 12"/>
          <p:cNvSpPr>
            <a:spLocks noChangeShapeType="1"/>
          </p:cNvSpPr>
          <p:nvPr/>
        </p:nvSpPr>
        <p:spPr bwMode="auto">
          <a:xfrm>
            <a:off x="3409950" y="4524375"/>
            <a:ext cx="6746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6093" name="Text Box 13"/>
          <p:cNvSpPr txBox="1">
            <a:spLocks noChangeArrowheads="1"/>
          </p:cNvSpPr>
          <p:nvPr/>
        </p:nvSpPr>
        <p:spPr bwMode="auto">
          <a:xfrm>
            <a:off x="4908550" y="3251200"/>
            <a:ext cx="1762125"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defRPr/>
            </a:pPr>
            <a:r>
              <a:rPr lang="en-US" sz="1800" smtClean="0">
                <a:latin typeface="Arial" pitchFamily="34" charset="0"/>
                <a:cs typeface="Arial" pitchFamily="34" charset="0"/>
              </a:rPr>
              <a:t>Bob</a:t>
            </a:r>
            <a:r>
              <a:rPr lang="ja-JP" altLang="en-US" sz="1800" smtClean="0">
                <a:latin typeface="Arial" pitchFamily="34" charset="0"/>
                <a:cs typeface="Arial" pitchFamily="34" charset="0"/>
              </a:rPr>
              <a:t>’</a:t>
            </a:r>
            <a:r>
              <a:rPr lang="en-US" altLang="ja-JP" sz="1800" smtClean="0">
                <a:latin typeface="Arial" pitchFamily="34" charset="0"/>
                <a:cs typeface="Arial" pitchFamily="34" charset="0"/>
              </a:rPr>
              <a:t>s private</a:t>
            </a:r>
          </a:p>
          <a:p>
            <a:pPr>
              <a:defRPr/>
            </a:pPr>
            <a:r>
              <a:rPr lang="en-US" sz="1800" smtClean="0">
                <a:latin typeface="Arial" pitchFamily="34" charset="0"/>
                <a:cs typeface="Arial" pitchFamily="34" charset="0"/>
              </a:rPr>
              <a:t>key </a:t>
            </a:r>
          </a:p>
        </p:txBody>
      </p:sp>
      <p:pic>
        <p:nvPicPr>
          <p:cNvPr id="103438" name="Picture 14" descr="BS00768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flipV="1">
            <a:off x="4014788" y="3432175"/>
            <a:ext cx="4587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439" name="Group 15"/>
          <p:cNvGrpSpPr>
            <a:grpSpLocks/>
          </p:cNvGrpSpPr>
          <p:nvPr/>
        </p:nvGrpSpPr>
        <p:grpSpPr bwMode="auto">
          <a:xfrm>
            <a:off x="4486275" y="3200400"/>
            <a:ext cx="533400" cy="628650"/>
            <a:chOff x="2994" y="2058"/>
            <a:chExt cx="336" cy="396"/>
          </a:xfrm>
        </p:grpSpPr>
        <p:grpSp>
          <p:nvGrpSpPr>
            <p:cNvPr id="103449" name="Group 16"/>
            <p:cNvGrpSpPr>
              <a:grpSpLocks/>
            </p:cNvGrpSpPr>
            <p:nvPr/>
          </p:nvGrpSpPr>
          <p:grpSpPr bwMode="auto">
            <a:xfrm>
              <a:off x="2994" y="2144"/>
              <a:ext cx="336" cy="310"/>
              <a:chOff x="2994" y="2144"/>
              <a:chExt cx="336" cy="310"/>
            </a:xfrm>
          </p:grpSpPr>
          <p:sp>
            <p:nvSpPr>
              <p:cNvPr id="46107" name="Text Box 17"/>
              <p:cNvSpPr txBox="1">
                <a:spLocks noChangeArrowheads="1"/>
              </p:cNvSpPr>
              <p:nvPr/>
            </p:nvSpPr>
            <p:spPr bwMode="auto">
              <a:xfrm>
                <a:off x="2994" y="2144"/>
                <a:ext cx="269"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mtClean="0">
                    <a:solidFill>
                      <a:srgbClr val="C00000"/>
                    </a:solidFill>
                    <a:latin typeface="Arial" charset="0"/>
                    <a:cs typeface="Arial" charset="0"/>
                  </a:rPr>
                  <a:t>K </a:t>
                </a:r>
              </a:p>
            </p:txBody>
          </p:sp>
          <p:sp>
            <p:nvSpPr>
              <p:cNvPr id="46108" name="Text Box 18"/>
              <p:cNvSpPr txBox="1">
                <a:spLocks noChangeArrowheads="1"/>
              </p:cNvSpPr>
              <p:nvPr/>
            </p:nvSpPr>
            <p:spPr bwMode="auto">
              <a:xfrm>
                <a:off x="3128" y="2241"/>
                <a:ext cx="202"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smtClean="0">
                    <a:solidFill>
                      <a:srgbClr val="C00000"/>
                    </a:solidFill>
                    <a:latin typeface="Arial" charset="0"/>
                    <a:cs typeface="Arial" charset="0"/>
                  </a:rPr>
                  <a:t>B</a:t>
                </a:r>
              </a:p>
            </p:txBody>
          </p:sp>
        </p:grpSp>
        <p:sp>
          <p:nvSpPr>
            <p:cNvPr id="46106" name="Text Box 19"/>
            <p:cNvSpPr txBox="1">
              <a:spLocks noChangeArrowheads="1"/>
            </p:cNvSpPr>
            <p:nvPr/>
          </p:nvSpPr>
          <p:spPr bwMode="auto">
            <a:xfrm>
              <a:off x="3140" y="2058"/>
              <a:ext cx="160"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smtClean="0">
                  <a:solidFill>
                    <a:srgbClr val="C00000"/>
                  </a:solidFill>
                  <a:latin typeface="Arial" charset="0"/>
                  <a:cs typeface="Arial" charset="0"/>
                </a:rPr>
                <a:t>-</a:t>
              </a:r>
            </a:p>
          </p:txBody>
        </p:sp>
      </p:grpSp>
      <p:sp>
        <p:nvSpPr>
          <p:cNvPr id="46096" name="Line 20"/>
          <p:cNvSpPr>
            <a:spLocks noChangeShapeType="1"/>
          </p:cNvSpPr>
          <p:nvPr/>
        </p:nvSpPr>
        <p:spPr bwMode="auto">
          <a:xfrm>
            <a:off x="4489450" y="3584575"/>
            <a:ext cx="1588" cy="4699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6097" name="Line 21"/>
          <p:cNvSpPr>
            <a:spLocks noChangeShapeType="1"/>
          </p:cNvSpPr>
          <p:nvPr/>
        </p:nvSpPr>
        <p:spPr bwMode="auto">
          <a:xfrm>
            <a:off x="5594350" y="4524375"/>
            <a:ext cx="6746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6098" name="Text Box 22"/>
          <p:cNvSpPr txBox="1">
            <a:spLocks noChangeArrowheads="1"/>
          </p:cNvSpPr>
          <p:nvPr/>
        </p:nvSpPr>
        <p:spPr bwMode="auto">
          <a:xfrm>
            <a:off x="6438900" y="3895725"/>
            <a:ext cx="21209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spcBef>
                <a:spcPct val="50000"/>
              </a:spcBef>
              <a:defRPr/>
            </a:pPr>
            <a:r>
              <a:rPr lang="en-US" sz="1800" smtClean="0">
                <a:latin typeface="Arial" pitchFamily="34" charset="0"/>
                <a:ea typeface="Arial Unicode MS" pitchFamily="34" charset="-128"/>
              </a:rPr>
              <a:t>Bob</a:t>
            </a:r>
            <a:r>
              <a:rPr lang="ja-JP" altLang="en-US" sz="1800" smtClean="0">
                <a:latin typeface="Arial" pitchFamily="34" charset="0"/>
                <a:ea typeface="Arial Unicode MS" pitchFamily="34" charset="-128"/>
              </a:rPr>
              <a:t>’</a:t>
            </a:r>
            <a:r>
              <a:rPr lang="en-US" altLang="ja-JP" sz="1800" smtClean="0">
                <a:latin typeface="Arial" pitchFamily="34" charset="0"/>
                <a:ea typeface="Arial Unicode MS" pitchFamily="34" charset="-128"/>
                <a:cs typeface="Arial" pitchFamily="34" charset="0"/>
              </a:rPr>
              <a:t>s message, m, signed (encrypted) with his private key</a:t>
            </a:r>
            <a:endParaRPr lang="en-US" sz="1800" smtClean="0">
              <a:latin typeface="Arial" pitchFamily="34" charset="0"/>
              <a:ea typeface="Arial Unicode MS" pitchFamily="34" charset="-128"/>
              <a:cs typeface="Arial" pitchFamily="34" charset="0"/>
            </a:endParaRPr>
          </a:p>
        </p:txBody>
      </p:sp>
      <p:sp>
        <p:nvSpPr>
          <p:cNvPr id="46099" name="Text Box 25"/>
          <p:cNvSpPr txBox="1">
            <a:spLocks noChangeArrowheads="1"/>
          </p:cNvSpPr>
          <p:nvPr/>
        </p:nvSpPr>
        <p:spPr bwMode="auto">
          <a:xfrm>
            <a:off x="6859588" y="3375025"/>
            <a:ext cx="711200" cy="400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mtClean="0">
                <a:solidFill>
                  <a:srgbClr val="C00000"/>
                </a:solidFill>
                <a:latin typeface="Arial" charset="0"/>
                <a:cs typeface="Arial" charset="0"/>
              </a:rPr>
              <a:t>m,K </a:t>
            </a:r>
          </a:p>
        </p:txBody>
      </p:sp>
      <p:sp>
        <p:nvSpPr>
          <p:cNvPr id="46100" name="Text Box 26"/>
          <p:cNvSpPr txBox="1">
            <a:spLocks noChangeArrowheads="1"/>
          </p:cNvSpPr>
          <p:nvPr/>
        </p:nvSpPr>
        <p:spPr bwMode="auto">
          <a:xfrm>
            <a:off x="7356475" y="3529013"/>
            <a:ext cx="320675" cy="3381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smtClean="0">
                <a:solidFill>
                  <a:srgbClr val="C00000"/>
                </a:solidFill>
                <a:latin typeface="Arial" charset="0"/>
                <a:cs typeface="Arial" charset="0"/>
              </a:rPr>
              <a:t>B</a:t>
            </a:r>
          </a:p>
        </p:txBody>
      </p:sp>
      <p:sp>
        <p:nvSpPr>
          <p:cNvPr id="46101" name="Text Box 27"/>
          <p:cNvSpPr txBox="1">
            <a:spLocks noChangeArrowheads="1"/>
          </p:cNvSpPr>
          <p:nvPr/>
        </p:nvSpPr>
        <p:spPr bwMode="auto">
          <a:xfrm>
            <a:off x="7362825" y="3228975"/>
            <a:ext cx="254000" cy="3381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smtClean="0">
                <a:solidFill>
                  <a:srgbClr val="C00000"/>
                </a:solidFill>
                <a:latin typeface="Arial" charset="0"/>
                <a:cs typeface="Arial" charset="0"/>
              </a:rPr>
              <a:t>-</a:t>
            </a:r>
          </a:p>
        </p:txBody>
      </p:sp>
      <p:sp>
        <p:nvSpPr>
          <p:cNvPr id="46102" name="Text Box 28"/>
          <p:cNvSpPr txBox="1">
            <a:spLocks noChangeArrowheads="1"/>
          </p:cNvSpPr>
          <p:nvPr/>
        </p:nvSpPr>
        <p:spPr bwMode="auto">
          <a:xfrm>
            <a:off x="7381875" y="3344863"/>
            <a:ext cx="6778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smtClean="0">
                <a:solidFill>
                  <a:srgbClr val="C00000"/>
                </a:solidFill>
                <a:latin typeface="Arial" charset="0"/>
                <a:cs typeface="Arial" charset="0"/>
              </a:rPr>
              <a:t> (m)</a:t>
            </a:r>
          </a:p>
        </p:txBody>
      </p:sp>
      <p:sp>
        <p:nvSpPr>
          <p:cNvPr id="103447" name="Rectangle 2"/>
          <p:cNvSpPr>
            <a:spLocks noGrp="1" noChangeArrowheads="1"/>
          </p:cNvSpPr>
          <p:nvPr>
            <p:ph type="title"/>
          </p:nvPr>
        </p:nvSpPr>
        <p:spPr>
          <a:xfrm>
            <a:off x="533400" y="174625"/>
            <a:ext cx="4583113" cy="1143000"/>
          </a:xfrm>
        </p:spPr>
        <p:txBody>
          <a:bodyPr/>
          <a:lstStyle/>
          <a:p>
            <a:r>
              <a:rPr lang="en-US" smtClean="0">
                <a:ea typeface="ＭＳ Ｐゴシック" pitchFamily="34" charset="-128"/>
              </a:rPr>
              <a:t>Digital signatures </a:t>
            </a:r>
          </a:p>
        </p:txBody>
      </p:sp>
      <p:pic>
        <p:nvPicPr>
          <p:cNvPr id="103448" name="Picture 23"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88" y="1025525"/>
            <a:ext cx="41132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47110" name="Text Box 7"/>
          <p:cNvSpPr txBox="1">
            <a:spLocks noChangeArrowheads="1"/>
          </p:cNvSpPr>
          <p:nvPr/>
        </p:nvSpPr>
        <p:spPr bwMode="auto">
          <a:xfrm>
            <a:off x="7034213" y="1116013"/>
            <a:ext cx="7366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smtClean="0">
                <a:latin typeface="Arial Unicode MS" charset="0"/>
                <a:cs typeface="Arial Unicode MS" charset="0"/>
              </a:rPr>
              <a:t>-</a:t>
            </a:r>
          </a:p>
        </p:txBody>
      </p:sp>
      <p:sp>
        <p:nvSpPr>
          <p:cNvPr id="104452" name="Rectangle 11"/>
          <p:cNvSpPr>
            <a:spLocks noGrp="1" noChangeArrowheads="1"/>
          </p:cNvSpPr>
          <p:nvPr>
            <p:ph type="body" sz="half" idx="2"/>
          </p:nvPr>
        </p:nvSpPr>
        <p:spPr>
          <a:xfrm>
            <a:off x="990600" y="3648075"/>
            <a:ext cx="7391400" cy="23114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81000" indent="-381000">
              <a:lnSpc>
                <a:spcPct val="90000"/>
              </a:lnSpc>
              <a:buFont typeface="Wingdings" pitchFamily="2" charset="2"/>
              <a:buNone/>
            </a:pPr>
            <a:r>
              <a:rPr lang="en-US" sz="2400" smtClean="0">
                <a:solidFill>
                  <a:srgbClr val="C00000"/>
                </a:solidFill>
                <a:ea typeface="ＭＳ Ｐゴシック" pitchFamily="34" charset="-128"/>
              </a:rPr>
              <a:t>Alice thus verifies that:</a:t>
            </a:r>
          </a:p>
          <a:p>
            <a:pPr marL="800100" lvl="1" indent="-342900">
              <a:lnSpc>
                <a:spcPct val="90000"/>
              </a:lnSpc>
              <a:buFont typeface="ZapfDingbats"/>
              <a:buChar char="ü"/>
            </a:pPr>
            <a:r>
              <a:rPr lang="en-US" smtClean="0">
                <a:ea typeface="ＭＳ Ｐゴシック" pitchFamily="34" charset="-128"/>
              </a:rPr>
              <a:t>Bob signed m</a:t>
            </a:r>
          </a:p>
          <a:p>
            <a:pPr marL="800100" lvl="1" indent="-342900">
              <a:lnSpc>
                <a:spcPct val="90000"/>
              </a:lnSpc>
              <a:buFont typeface="ZapfDingbats"/>
              <a:buChar char="ü"/>
            </a:pPr>
            <a:r>
              <a:rPr lang="en-US" smtClean="0">
                <a:ea typeface="ＭＳ Ｐゴシック" pitchFamily="34" charset="-128"/>
              </a:rPr>
              <a:t>no one else signed m</a:t>
            </a:r>
          </a:p>
          <a:p>
            <a:pPr marL="800100" lvl="1" indent="-342900">
              <a:lnSpc>
                <a:spcPct val="90000"/>
              </a:lnSpc>
              <a:buFont typeface="ZapfDingbats"/>
              <a:buChar char="ü"/>
            </a:pPr>
            <a:r>
              <a:rPr lang="en-US" smtClean="0">
                <a:ea typeface="ＭＳ Ｐゴシック" pitchFamily="34" charset="-128"/>
              </a:rPr>
              <a:t>Bob signed m and not m</a:t>
            </a:r>
            <a:r>
              <a:rPr lang="ja-JP" altLang="en-US" smtClean="0">
                <a:ea typeface="ＭＳ Ｐゴシック" pitchFamily="34" charset="-128"/>
              </a:rPr>
              <a:t>‘</a:t>
            </a:r>
            <a:endParaRPr lang="en-US" altLang="ja-JP" smtClean="0">
              <a:ea typeface="ＭＳ Ｐゴシック" pitchFamily="34" charset="-128"/>
            </a:endParaRPr>
          </a:p>
          <a:p>
            <a:pPr marL="381000" indent="-381000">
              <a:lnSpc>
                <a:spcPct val="90000"/>
              </a:lnSpc>
              <a:buFont typeface="Wingdings" pitchFamily="2" charset="2"/>
              <a:buNone/>
            </a:pPr>
            <a:r>
              <a:rPr lang="en-US" sz="2400" smtClean="0">
                <a:solidFill>
                  <a:srgbClr val="C00000"/>
                </a:solidFill>
                <a:ea typeface="ＭＳ Ｐゴシック" pitchFamily="34" charset="-128"/>
              </a:rPr>
              <a:t>non-repudiation:</a:t>
            </a:r>
          </a:p>
          <a:p>
            <a:pPr marL="800100" lvl="1" indent="-342900">
              <a:lnSpc>
                <a:spcPct val="90000"/>
              </a:lnSpc>
              <a:buFont typeface="Wingdings" pitchFamily="2" charset="2"/>
              <a:buChar char="ü"/>
            </a:pPr>
            <a:r>
              <a:rPr lang="en-US" smtClean="0">
                <a:ea typeface="ＭＳ Ｐゴシック" pitchFamily="34" charset="-128"/>
              </a:rPr>
              <a:t>Alice can take m, and signature K</a:t>
            </a:r>
            <a:r>
              <a:rPr lang="en-US" baseline="-25000" smtClean="0">
                <a:ea typeface="ＭＳ Ｐゴシック" pitchFamily="34" charset="-128"/>
              </a:rPr>
              <a:t>B</a:t>
            </a:r>
            <a:r>
              <a:rPr lang="en-US" smtClean="0">
                <a:ea typeface="ＭＳ Ｐゴシック" pitchFamily="34" charset="-128"/>
              </a:rPr>
              <a:t>(m) to court and prove that Bob signed m</a:t>
            </a:r>
          </a:p>
          <a:p>
            <a:pPr marL="381000" indent="-381000">
              <a:lnSpc>
                <a:spcPct val="90000"/>
              </a:lnSpc>
              <a:buSzTx/>
              <a:buFont typeface="Wingdings" pitchFamily="2" charset="2"/>
              <a:buChar char="ü"/>
            </a:pPr>
            <a:endParaRPr lang="en-US" sz="2400" smtClean="0">
              <a:ea typeface="ＭＳ Ｐゴシック" pitchFamily="34" charset="-128"/>
            </a:endParaRPr>
          </a:p>
        </p:txBody>
      </p:sp>
      <p:sp>
        <p:nvSpPr>
          <p:cNvPr id="47115" name="Text Box 12"/>
          <p:cNvSpPr txBox="1">
            <a:spLocks noChangeArrowheads="1"/>
          </p:cNvSpPr>
          <p:nvPr/>
        </p:nvSpPr>
        <p:spPr bwMode="auto">
          <a:xfrm>
            <a:off x="5673725" y="5435600"/>
            <a:ext cx="7366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smtClean="0">
                <a:latin typeface="Arial Unicode MS" charset="0"/>
                <a:cs typeface="Arial Unicode MS" charset="0"/>
              </a:rPr>
              <a:t>-</a:t>
            </a:r>
          </a:p>
        </p:txBody>
      </p:sp>
      <p:sp>
        <p:nvSpPr>
          <p:cNvPr id="104454" name="Rectangle 2"/>
          <p:cNvSpPr>
            <a:spLocks noGrp="1" noChangeArrowheads="1"/>
          </p:cNvSpPr>
          <p:nvPr>
            <p:ph type="title"/>
          </p:nvPr>
        </p:nvSpPr>
        <p:spPr>
          <a:xfrm>
            <a:off x="533400" y="174625"/>
            <a:ext cx="4583113" cy="1143000"/>
          </a:xfrm>
        </p:spPr>
        <p:txBody>
          <a:bodyPr/>
          <a:lstStyle/>
          <a:p>
            <a:r>
              <a:rPr lang="en-US" smtClean="0">
                <a:ea typeface="ＭＳ Ｐゴシック" pitchFamily="34" charset="-128"/>
              </a:rPr>
              <a:t>Digital signatures </a:t>
            </a:r>
          </a:p>
        </p:txBody>
      </p:sp>
      <p:pic>
        <p:nvPicPr>
          <p:cNvPr id="104455" name="Picture 23"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488" y="1025525"/>
            <a:ext cx="41132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6" name="Rectangle 3"/>
          <p:cNvSpPr txBox="1">
            <a:spLocks noChangeArrowheads="1"/>
          </p:cNvSpPr>
          <p:nvPr/>
        </p:nvSpPr>
        <p:spPr bwMode="auto">
          <a:xfrm>
            <a:off x="757238" y="1239838"/>
            <a:ext cx="81470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nSpc>
                <a:spcPct val="110000"/>
              </a:lnSpc>
              <a:spcBef>
                <a:spcPct val="20000"/>
              </a:spcBef>
              <a:buClr>
                <a:srgbClr val="000099"/>
              </a:buClr>
              <a:buSzPct val="70000"/>
              <a:buFont typeface="Wingdings" pitchFamily="2" charset="2"/>
              <a:buChar char="v"/>
            </a:pPr>
            <a:r>
              <a:rPr lang="en-US" sz="2400">
                <a:latin typeface="Gill Sans MT" pitchFamily="34" charset="0"/>
              </a:rPr>
              <a:t>suppose Alice receives msg m, with signature: m, K</a:t>
            </a:r>
            <a:r>
              <a:rPr lang="en-US" sz="2400" baseline="-25000">
                <a:latin typeface="Gill Sans MT" pitchFamily="34" charset="0"/>
              </a:rPr>
              <a:t>B</a:t>
            </a:r>
            <a:r>
              <a:rPr lang="en-US" sz="2400">
                <a:latin typeface="Gill Sans MT" pitchFamily="34" charset="0"/>
              </a:rPr>
              <a:t>(m)</a:t>
            </a:r>
          </a:p>
          <a:p>
            <a:pPr>
              <a:lnSpc>
                <a:spcPct val="110000"/>
              </a:lnSpc>
              <a:spcBef>
                <a:spcPct val="20000"/>
              </a:spcBef>
              <a:buClr>
                <a:srgbClr val="000099"/>
              </a:buClr>
              <a:buSzPct val="70000"/>
              <a:buFont typeface="Wingdings" pitchFamily="2" charset="2"/>
              <a:buChar char="v"/>
            </a:pPr>
            <a:r>
              <a:rPr lang="en-US" sz="2400">
                <a:latin typeface="Gill Sans MT" pitchFamily="34" charset="0"/>
              </a:rPr>
              <a:t>Alice verifies m signed by Bob by applying Bob</a:t>
            </a:r>
            <a:r>
              <a:rPr lang="ja-JP" altLang="en-US" sz="2400">
                <a:latin typeface="Gill Sans MT" pitchFamily="34" charset="0"/>
              </a:rPr>
              <a:t>’</a:t>
            </a:r>
            <a:r>
              <a:rPr lang="en-US" altLang="ja-JP" sz="2400">
                <a:latin typeface="Gill Sans MT" pitchFamily="34" charset="0"/>
              </a:rPr>
              <a:t>s public key K</a:t>
            </a:r>
            <a:r>
              <a:rPr lang="en-US" altLang="ja-JP" sz="2400" baseline="-25000">
                <a:latin typeface="Gill Sans MT" pitchFamily="34" charset="0"/>
              </a:rPr>
              <a:t>B</a:t>
            </a:r>
            <a:r>
              <a:rPr lang="en-US" altLang="ja-JP" sz="2400">
                <a:latin typeface="Gill Sans MT" pitchFamily="34" charset="0"/>
              </a:rPr>
              <a:t> to K</a:t>
            </a:r>
            <a:r>
              <a:rPr lang="en-US" altLang="ja-JP" sz="2400" baseline="-25000">
                <a:latin typeface="Gill Sans MT" pitchFamily="34" charset="0"/>
              </a:rPr>
              <a:t>B</a:t>
            </a:r>
            <a:r>
              <a:rPr lang="en-US" altLang="ja-JP" sz="2400">
                <a:latin typeface="Gill Sans MT" pitchFamily="34" charset="0"/>
              </a:rPr>
              <a:t>(m) then checks K</a:t>
            </a:r>
            <a:r>
              <a:rPr lang="en-US" altLang="ja-JP" sz="2400" baseline="-25000">
                <a:latin typeface="Gill Sans MT" pitchFamily="34" charset="0"/>
              </a:rPr>
              <a:t>B</a:t>
            </a:r>
            <a:r>
              <a:rPr lang="en-US" altLang="ja-JP" sz="2400">
                <a:latin typeface="Gill Sans MT" pitchFamily="34" charset="0"/>
              </a:rPr>
              <a:t>(K</a:t>
            </a:r>
            <a:r>
              <a:rPr lang="en-US" altLang="ja-JP" sz="2400" baseline="-25000">
                <a:latin typeface="Gill Sans MT" pitchFamily="34" charset="0"/>
              </a:rPr>
              <a:t>B</a:t>
            </a:r>
            <a:r>
              <a:rPr lang="en-US" altLang="ja-JP" sz="2400">
                <a:latin typeface="Gill Sans MT" pitchFamily="34" charset="0"/>
              </a:rPr>
              <a:t>(m) ) = m.</a:t>
            </a:r>
          </a:p>
          <a:p>
            <a:pPr>
              <a:lnSpc>
                <a:spcPct val="110000"/>
              </a:lnSpc>
              <a:spcBef>
                <a:spcPct val="20000"/>
              </a:spcBef>
              <a:buClr>
                <a:srgbClr val="000099"/>
              </a:buClr>
              <a:buSzPct val="70000"/>
              <a:buFont typeface="Wingdings" pitchFamily="2" charset="2"/>
              <a:buChar char="v"/>
            </a:pPr>
            <a:r>
              <a:rPr lang="en-US" sz="2400">
                <a:latin typeface="Gill Sans MT" pitchFamily="34" charset="0"/>
              </a:rPr>
              <a:t>If K</a:t>
            </a:r>
            <a:r>
              <a:rPr lang="en-US" sz="2400" baseline="-25000">
                <a:latin typeface="Gill Sans MT" pitchFamily="34" charset="0"/>
              </a:rPr>
              <a:t>B</a:t>
            </a:r>
            <a:r>
              <a:rPr lang="en-US" sz="2400">
                <a:latin typeface="Gill Sans MT" pitchFamily="34" charset="0"/>
              </a:rPr>
              <a:t>(K</a:t>
            </a:r>
            <a:r>
              <a:rPr lang="en-US" sz="2400" baseline="-25000">
                <a:latin typeface="Gill Sans MT" pitchFamily="34" charset="0"/>
              </a:rPr>
              <a:t>B</a:t>
            </a:r>
            <a:r>
              <a:rPr lang="en-US" sz="2400">
                <a:latin typeface="Gill Sans MT" pitchFamily="34" charset="0"/>
              </a:rPr>
              <a:t>(m) ) = m, whoever signed m must have used Bob</a:t>
            </a:r>
            <a:r>
              <a:rPr lang="ja-JP" altLang="en-US" sz="2400">
                <a:latin typeface="Gill Sans MT" pitchFamily="34" charset="0"/>
              </a:rPr>
              <a:t>’</a:t>
            </a:r>
            <a:r>
              <a:rPr lang="en-US" altLang="ja-JP" sz="2400">
                <a:latin typeface="Gill Sans MT" pitchFamily="34" charset="0"/>
              </a:rPr>
              <a:t>s private key.</a:t>
            </a:r>
          </a:p>
          <a:p>
            <a:pPr>
              <a:lnSpc>
                <a:spcPct val="120000"/>
              </a:lnSpc>
              <a:spcBef>
                <a:spcPct val="20000"/>
              </a:spcBef>
              <a:buClr>
                <a:srgbClr val="000099"/>
              </a:buClr>
              <a:buSzPct val="70000"/>
              <a:buFont typeface="Wingdings" pitchFamily="2" charset="2"/>
              <a:buChar char="v"/>
            </a:pPr>
            <a:endParaRPr lang="en-US" sz="2400">
              <a:latin typeface="Gill Sans MT" pitchFamily="34" charset="0"/>
            </a:endParaRPr>
          </a:p>
        </p:txBody>
      </p:sp>
      <p:sp>
        <p:nvSpPr>
          <p:cNvPr id="18" name="Text Box 7"/>
          <p:cNvSpPr txBox="1">
            <a:spLocks noChangeArrowheads="1"/>
          </p:cNvSpPr>
          <p:nvPr/>
        </p:nvSpPr>
        <p:spPr bwMode="auto">
          <a:xfrm>
            <a:off x="1703388" y="2433638"/>
            <a:ext cx="7366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smtClean="0">
                <a:latin typeface="Arial Unicode MS" charset="0"/>
                <a:cs typeface="Arial Unicode MS" charset="0"/>
              </a:rPr>
              <a:t>-</a:t>
            </a:r>
          </a:p>
        </p:txBody>
      </p:sp>
      <p:sp>
        <p:nvSpPr>
          <p:cNvPr id="19" name="Text Box 7"/>
          <p:cNvSpPr txBox="1">
            <a:spLocks noChangeArrowheads="1"/>
          </p:cNvSpPr>
          <p:nvPr/>
        </p:nvSpPr>
        <p:spPr bwMode="auto">
          <a:xfrm>
            <a:off x="4619625" y="1989138"/>
            <a:ext cx="7366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smtClean="0">
                <a:latin typeface="Arial Unicode MS" charset="0"/>
                <a:cs typeface="Arial Unicode MS" charset="0"/>
              </a:rPr>
              <a:t>-</a:t>
            </a:r>
          </a:p>
        </p:txBody>
      </p:sp>
      <p:sp>
        <p:nvSpPr>
          <p:cNvPr id="20" name="Text Box 7"/>
          <p:cNvSpPr txBox="1">
            <a:spLocks noChangeArrowheads="1"/>
          </p:cNvSpPr>
          <p:nvPr/>
        </p:nvSpPr>
        <p:spPr bwMode="auto">
          <a:xfrm>
            <a:off x="1814513" y="1976438"/>
            <a:ext cx="7366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smtClean="0">
                <a:latin typeface="Arial Unicode MS" charset="0"/>
                <a:cs typeface="Arial Unicode MS" charset="0"/>
              </a:rPr>
              <a:t>-</a:t>
            </a:r>
          </a:p>
        </p:txBody>
      </p:sp>
      <p:sp>
        <p:nvSpPr>
          <p:cNvPr id="21" name="Text Box 7"/>
          <p:cNvSpPr txBox="1">
            <a:spLocks noChangeArrowheads="1"/>
          </p:cNvSpPr>
          <p:nvPr/>
        </p:nvSpPr>
        <p:spPr bwMode="auto">
          <a:xfrm>
            <a:off x="1295400" y="2466975"/>
            <a:ext cx="73660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smtClean="0">
                <a:latin typeface="Arial Unicode MS" charset="0"/>
                <a:cs typeface="Arial Unicode MS" charset="0"/>
              </a:rPr>
              <a:t>+</a:t>
            </a:r>
          </a:p>
        </p:txBody>
      </p:sp>
      <p:sp>
        <p:nvSpPr>
          <p:cNvPr id="22" name="Text Box 7"/>
          <p:cNvSpPr txBox="1">
            <a:spLocks noChangeArrowheads="1"/>
          </p:cNvSpPr>
          <p:nvPr/>
        </p:nvSpPr>
        <p:spPr bwMode="auto">
          <a:xfrm>
            <a:off x="1058863" y="1992313"/>
            <a:ext cx="736600"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smtClean="0">
                <a:latin typeface="Arial Unicode MS" charset="0"/>
                <a:cs typeface="Arial Unicode MS" charset="0"/>
              </a:rPr>
              <a:t>+</a:t>
            </a:r>
          </a:p>
        </p:txBody>
      </p:sp>
      <p:sp>
        <p:nvSpPr>
          <p:cNvPr id="23" name="Text Box 7"/>
          <p:cNvSpPr txBox="1">
            <a:spLocks noChangeArrowheads="1"/>
          </p:cNvSpPr>
          <p:nvPr/>
        </p:nvSpPr>
        <p:spPr bwMode="auto">
          <a:xfrm>
            <a:off x="4197350" y="2006600"/>
            <a:ext cx="73660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smtClean="0">
                <a:latin typeface="Arial Unicode MS" charset="0"/>
                <a:cs typeface="Arial Unicode MS" charset="0"/>
              </a:rPr>
              <a:t>+</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105475" name="Rectangle 2"/>
          <p:cNvSpPr>
            <a:spLocks noGrp="1" noChangeArrowheads="1"/>
          </p:cNvSpPr>
          <p:nvPr>
            <p:ph type="title"/>
          </p:nvPr>
        </p:nvSpPr>
        <p:spPr/>
        <p:txBody>
          <a:bodyPr/>
          <a:lstStyle/>
          <a:p>
            <a:r>
              <a:rPr lang="en-US" smtClean="0">
                <a:ea typeface="ＭＳ Ｐゴシック" pitchFamily="34" charset="-128"/>
              </a:rPr>
              <a:t>Message digests</a:t>
            </a:r>
          </a:p>
        </p:txBody>
      </p:sp>
      <p:sp>
        <p:nvSpPr>
          <p:cNvPr id="105476" name="Rectangle 3"/>
          <p:cNvSpPr>
            <a:spLocks noGrp="1" noChangeArrowheads="1"/>
          </p:cNvSpPr>
          <p:nvPr>
            <p:ph type="body" sz="half" idx="1"/>
          </p:nvPr>
        </p:nvSpPr>
        <p:spPr>
          <a:xfrm>
            <a:off x="611188" y="1739900"/>
            <a:ext cx="3916362" cy="3282950"/>
          </a:xfrm>
        </p:spPr>
        <p:txBody>
          <a:bodyPr/>
          <a:lstStyle/>
          <a:p>
            <a:pPr>
              <a:buFont typeface="Wingdings" pitchFamily="2" charset="2"/>
              <a:buNone/>
            </a:pPr>
            <a:r>
              <a:rPr lang="en-US" sz="2400" smtClean="0">
                <a:ea typeface="ＭＳ Ｐゴシック" pitchFamily="34" charset="-128"/>
              </a:rPr>
              <a:t>computationally expensive to public-key-encrypt long messages </a:t>
            </a:r>
          </a:p>
          <a:p>
            <a:pPr>
              <a:buFont typeface="Wingdings" pitchFamily="2" charset="2"/>
              <a:buNone/>
            </a:pPr>
            <a:r>
              <a:rPr lang="en-US" i="1" smtClean="0">
                <a:solidFill>
                  <a:srgbClr val="C00000"/>
                </a:solidFill>
                <a:ea typeface="ＭＳ Ｐゴシック" pitchFamily="34" charset="-128"/>
              </a:rPr>
              <a:t>goal: </a:t>
            </a:r>
            <a:r>
              <a:rPr lang="en-US" sz="2400" smtClean="0">
                <a:ea typeface="ＭＳ Ｐゴシック" pitchFamily="34" charset="-128"/>
              </a:rPr>
              <a:t>fixed-length, easy- to-compute digital </a:t>
            </a:r>
            <a:r>
              <a:rPr lang="ja-JP" altLang="en-US" sz="2400" smtClean="0">
                <a:ea typeface="ＭＳ Ｐゴシック" pitchFamily="34" charset="-128"/>
              </a:rPr>
              <a:t>“</a:t>
            </a:r>
            <a:r>
              <a:rPr lang="en-US" altLang="ja-JP" sz="2400" smtClean="0">
                <a:ea typeface="ＭＳ Ｐゴシック" pitchFamily="34" charset="-128"/>
              </a:rPr>
              <a:t>fingerprint</a:t>
            </a:r>
            <a:r>
              <a:rPr lang="ja-JP" altLang="en-US" sz="2400" smtClean="0">
                <a:ea typeface="ＭＳ Ｐゴシック" pitchFamily="34" charset="-128"/>
              </a:rPr>
              <a:t>”</a:t>
            </a:r>
            <a:endParaRPr lang="en-US" altLang="ja-JP" sz="2400" smtClean="0">
              <a:ea typeface="ＭＳ Ｐゴシック" pitchFamily="34" charset="-128"/>
            </a:endParaRPr>
          </a:p>
          <a:p>
            <a:r>
              <a:rPr lang="en-US" sz="2400" smtClean="0">
                <a:ea typeface="ＭＳ Ｐゴシック" pitchFamily="34" charset="-128"/>
              </a:rPr>
              <a:t>apply hash function H to </a:t>
            </a:r>
            <a:r>
              <a:rPr lang="en-US" sz="2400" i="1" smtClean="0">
                <a:ea typeface="ＭＳ Ｐゴシック" pitchFamily="34" charset="-128"/>
              </a:rPr>
              <a:t>m</a:t>
            </a:r>
            <a:r>
              <a:rPr lang="en-US" sz="2400" smtClean="0">
                <a:ea typeface="ＭＳ Ｐゴシック" pitchFamily="34" charset="-128"/>
              </a:rPr>
              <a:t>, get fixed size message digest, </a:t>
            </a:r>
            <a:r>
              <a:rPr lang="en-US" sz="2400" i="1" smtClean="0">
                <a:ea typeface="ＭＳ Ｐゴシック" pitchFamily="34" charset="-128"/>
              </a:rPr>
              <a:t>H(m).</a:t>
            </a:r>
            <a:endParaRPr lang="en-US" sz="2000" smtClean="0">
              <a:ea typeface="ＭＳ Ｐゴシック" pitchFamily="34" charset="-128"/>
            </a:endParaRPr>
          </a:p>
          <a:p>
            <a:endParaRPr lang="en-US" sz="2000" smtClean="0">
              <a:ea typeface="ＭＳ Ｐゴシック" pitchFamily="34" charset="-128"/>
            </a:endParaRPr>
          </a:p>
          <a:p>
            <a:endParaRPr lang="en-US" sz="2400" smtClean="0">
              <a:ea typeface="ＭＳ Ｐゴシック" pitchFamily="34" charset="-128"/>
            </a:endParaRPr>
          </a:p>
        </p:txBody>
      </p:sp>
      <p:sp>
        <p:nvSpPr>
          <p:cNvPr id="105477" name="Rectangle 4"/>
          <p:cNvSpPr>
            <a:spLocks noGrp="1" noChangeArrowheads="1"/>
          </p:cNvSpPr>
          <p:nvPr>
            <p:ph type="body" sz="half" idx="2"/>
          </p:nvPr>
        </p:nvSpPr>
        <p:spPr>
          <a:xfrm>
            <a:off x="4756150" y="2965450"/>
            <a:ext cx="4044950" cy="3465513"/>
          </a:xfrm>
        </p:spPr>
        <p:txBody>
          <a:bodyPr/>
          <a:lstStyle/>
          <a:p>
            <a:pPr>
              <a:buFont typeface="Wingdings" pitchFamily="2" charset="2"/>
              <a:buNone/>
            </a:pPr>
            <a:r>
              <a:rPr lang="en-US" sz="2400" smtClean="0">
                <a:solidFill>
                  <a:srgbClr val="C00000"/>
                </a:solidFill>
                <a:ea typeface="ＭＳ Ｐゴシック" pitchFamily="34" charset="-128"/>
              </a:rPr>
              <a:t>Hash function properties:</a:t>
            </a:r>
          </a:p>
          <a:p>
            <a:r>
              <a:rPr lang="en-US" sz="2400" smtClean="0">
                <a:ea typeface="ＭＳ Ｐゴシック" pitchFamily="34" charset="-128"/>
              </a:rPr>
              <a:t>many-to-1</a:t>
            </a:r>
          </a:p>
          <a:p>
            <a:r>
              <a:rPr lang="en-US" sz="2400" smtClean="0">
                <a:ea typeface="ＭＳ Ｐゴシック" pitchFamily="34" charset="-128"/>
              </a:rPr>
              <a:t>produces fixed-size msg digest (fingerprint)</a:t>
            </a:r>
          </a:p>
          <a:p>
            <a:r>
              <a:rPr lang="en-US" sz="2400" smtClean="0">
                <a:ea typeface="ＭＳ Ｐゴシック" pitchFamily="34" charset="-128"/>
              </a:rPr>
              <a:t>given message digest x, computationally infeasible to find m such that x = H(m)</a:t>
            </a:r>
          </a:p>
          <a:p>
            <a:pPr>
              <a:buFont typeface="Wingdings" pitchFamily="2" charset="2"/>
              <a:buNone/>
            </a:pPr>
            <a:endParaRPr lang="en-US" sz="2400" smtClean="0">
              <a:ea typeface="ＭＳ Ｐゴシック" pitchFamily="34" charset="-128"/>
            </a:endParaRPr>
          </a:p>
          <a:p>
            <a:pPr>
              <a:buFont typeface="Wingdings" pitchFamily="2" charset="2"/>
              <a:buNone/>
            </a:pPr>
            <a:endParaRPr lang="en-US" sz="2000" smtClean="0">
              <a:ea typeface="ＭＳ Ｐゴシック" pitchFamily="34" charset="-128"/>
            </a:endParaRPr>
          </a:p>
        </p:txBody>
      </p:sp>
      <p:sp>
        <p:nvSpPr>
          <p:cNvPr id="48134" name="Rectangle 5"/>
          <p:cNvSpPr>
            <a:spLocks noChangeArrowheads="1"/>
          </p:cNvSpPr>
          <p:nvPr/>
        </p:nvSpPr>
        <p:spPr bwMode="auto">
          <a:xfrm>
            <a:off x="6846888" y="2305050"/>
            <a:ext cx="804862" cy="4222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C00000"/>
              </a:solidFill>
              <a:latin typeface="Arial" charset="0"/>
              <a:ea typeface="ＭＳ Ｐゴシック" charset="0"/>
              <a:cs typeface="Arial" charset="0"/>
            </a:endParaRPr>
          </a:p>
        </p:txBody>
      </p:sp>
      <p:sp>
        <p:nvSpPr>
          <p:cNvPr id="48135" name="Rectangle 6"/>
          <p:cNvSpPr>
            <a:spLocks noChangeArrowheads="1"/>
          </p:cNvSpPr>
          <p:nvPr/>
        </p:nvSpPr>
        <p:spPr bwMode="auto">
          <a:xfrm>
            <a:off x="4878388" y="850900"/>
            <a:ext cx="1355725" cy="9445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48136" name="Text Box 7"/>
          <p:cNvSpPr txBox="1">
            <a:spLocks noChangeArrowheads="1"/>
          </p:cNvSpPr>
          <p:nvPr/>
        </p:nvSpPr>
        <p:spPr bwMode="auto">
          <a:xfrm>
            <a:off x="4873625" y="839788"/>
            <a:ext cx="1343025"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mtClean="0">
                <a:solidFill>
                  <a:srgbClr val="C00000"/>
                </a:solidFill>
                <a:latin typeface="Arial" charset="0"/>
                <a:cs typeface="Arial" charset="0"/>
              </a:rPr>
              <a:t>large </a:t>
            </a:r>
          </a:p>
          <a:p>
            <a:pPr algn="ctr">
              <a:defRPr/>
            </a:pPr>
            <a:r>
              <a:rPr lang="en-US" smtClean="0">
                <a:solidFill>
                  <a:srgbClr val="C00000"/>
                </a:solidFill>
                <a:latin typeface="Arial" charset="0"/>
                <a:cs typeface="Arial" charset="0"/>
              </a:rPr>
              <a:t>message</a:t>
            </a:r>
          </a:p>
          <a:p>
            <a:pPr algn="ctr">
              <a:defRPr/>
            </a:pPr>
            <a:r>
              <a:rPr lang="en-US" smtClean="0">
                <a:solidFill>
                  <a:srgbClr val="C00000"/>
                </a:solidFill>
                <a:latin typeface="Arial" charset="0"/>
                <a:cs typeface="Arial" charset="0"/>
              </a:rPr>
              <a:t>m</a:t>
            </a:r>
          </a:p>
        </p:txBody>
      </p:sp>
      <p:sp>
        <p:nvSpPr>
          <p:cNvPr id="105481" name="Rectangle 8"/>
          <p:cNvSpPr>
            <a:spLocks noChangeArrowheads="1"/>
          </p:cNvSpPr>
          <p:nvPr/>
        </p:nvSpPr>
        <p:spPr bwMode="auto">
          <a:xfrm>
            <a:off x="6732588" y="966788"/>
            <a:ext cx="1108075" cy="758825"/>
          </a:xfrm>
          <a:prstGeom prst="rect">
            <a:avLst/>
          </a:prstGeom>
          <a:solidFill>
            <a:srgbClr val="008000"/>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48138" name="Text Box 9"/>
          <p:cNvSpPr txBox="1">
            <a:spLocks noChangeArrowheads="1"/>
          </p:cNvSpPr>
          <p:nvPr/>
        </p:nvSpPr>
        <p:spPr bwMode="auto">
          <a:xfrm>
            <a:off x="6692900" y="962025"/>
            <a:ext cx="119062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smtClean="0">
                <a:solidFill>
                  <a:schemeClr val="bg1"/>
                </a:solidFill>
                <a:latin typeface="Arial" charset="0"/>
                <a:cs typeface="Arial" charset="0"/>
              </a:rPr>
              <a:t>H: Hash</a:t>
            </a:r>
          </a:p>
          <a:p>
            <a:pPr algn="ctr">
              <a:defRPr/>
            </a:pPr>
            <a:r>
              <a:rPr lang="en-US" dirty="0" smtClean="0">
                <a:solidFill>
                  <a:schemeClr val="bg1"/>
                </a:solidFill>
                <a:latin typeface="Arial" charset="0"/>
                <a:cs typeface="Arial" charset="0"/>
              </a:rPr>
              <a:t>Function</a:t>
            </a:r>
          </a:p>
        </p:txBody>
      </p:sp>
      <p:sp>
        <p:nvSpPr>
          <p:cNvPr id="48139" name="Line 10"/>
          <p:cNvSpPr>
            <a:spLocks noChangeShapeType="1"/>
          </p:cNvSpPr>
          <p:nvPr/>
        </p:nvSpPr>
        <p:spPr bwMode="auto">
          <a:xfrm>
            <a:off x="6238875" y="1320800"/>
            <a:ext cx="50641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8140" name="Text Box 11"/>
          <p:cNvSpPr txBox="1">
            <a:spLocks noChangeArrowheads="1"/>
          </p:cNvSpPr>
          <p:nvPr/>
        </p:nvSpPr>
        <p:spPr bwMode="auto">
          <a:xfrm>
            <a:off x="6797675" y="2328863"/>
            <a:ext cx="8937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mtClean="0">
                <a:solidFill>
                  <a:srgbClr val="C00000"/>
                </a:solidFill>
                <a:latin typeface="Arial" charset="0"/>
                <a:cs typeface="Arial" charset="0"/>
              </a:rPr>
              <a:t>H(m)</a:t>
            </a:r>
          </a:p>
        </p:txBody>
      </p:sp>
      <p:sp>
        <p:nvSpPr>
          <p:cNvPr id="48141" name="Line 12"/>
          <p:cNvSpPr>
            <a:spLocks noChangeShapeType="1"/>
          </p:cNvSpPr>
          <p:nvPr/>
        </p:nvSpPr>
        <p:spPr bwMode="auto">
          <a:xfrm>
            <a:off x="7164388" y="1739900"/>
            <a:ext cx="0" cy="5492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pic>
        <p:nvPicPr>
          <p:cNvPr id="105486" name="Picture 24"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75" y="1076325"/>
            <a:ext cx="3656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a:xfrm>
            <a:off x="779463" y="63500"/>
            <a:ext cx="7583487" cy="1282700"/>
          </a:xfrm>
        </p:spPr>
        <p:txBody>
          <a:bodyPr/>
          <a:lstStyle/>
          <a:p>
            <a:pPr eaLnBrk="1" hangingPunct="1"/>
            <a:r>
              <a:rPr lang="en-US" smtClean="0">
                <a:ea typeface="ＭＳ Ｐゴシック" pitchFamily="34" charset="-128"/>
              </a:rPr>
              <a:t>Possible additional concepts:</a:t>
            </a:r>
          </a:p>
        </p:txBody>
      </p:sp>
      <p:graphicFrame>
        <p:nvGraphicFramePr>
          <p:cNvPr id="4" name="Content Placeholder 3"/>
          <p:cNvGraphicFramePr>
            <a:graphicFrameLocks noGrp="1"/>
          </p:cNvGraphicFramePr>
          <p:nvPr>
            <p:ph idx="4294967295"/>
          </p:nvPr>
        </p:nvGraphicFramePr>
        <p:xfrm>
          <a:off x="797257" y="1721893"/>
          <a:ext cx="7570788" cy="4562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106499" name="Rectangle 2"/>
          <p:cNvSpPr>
            <a:spLocks noGrp="1" noChangeArrowheads="1"/>
          </p:cNvSpPr>
          <p:nvPr>
            <p:ph type="title"/>
          </p:nvPr>
        </p:nvSpPr>
        <p:spPr>
          <a:xfrm>
            <a:off x="315913" y="276225"/>
            <a:ext cx="8120062" cy="844550"/>
          </a:xfrm>
        </p:spPr>
        <p:txBody>
          <a:bodyPr/>
          <a:lstStyle/>
          <a:p>
            <a:r>
              <a:rPr lang="en-US" sz="3200" smtClean="0">
                <a:ea typeface="ＭＳ Ｐゴシック" pitchFamily="34" charset="-128"/>
              </a:rPr>
              <a:t>Internet checksum: poor crypto hash function</a:t>
            </a:r>
          </a:p>
        </p:txBody>
      </p:sp>
      <p:sp>
        <p:nvSpPr>
          <p:cNvPr id="106500" name="Rectangle 3"/>
          <p:cNvSpPr>
            <a:spLocks noGrp="1" noChangeArrowheads="1"/>
          </p:cNvSpPr>
          <p:nvPr>
            <p:ph type="body" idx="1"/>
          </p:nvPr>
        </p:nvSpPr>
        <p:spPr>
          <a:xfrm>
            <a:off x="447675" y="1360488"/>
            <a:ext cx="8424863" cy="2122487"/>
          </a:xfrm>
        </p:spPr>
        <p:txBody>
          <a:bodyPr/>
          <a:lstStyle/>
          <a:p>
            <a:pPr>
              <a:buFont typeface="Wingdings" pitchFamily="2" charset="2"/>
              <a:buNone/>
            </a:pPr>
            <a:r>
              <a:rPr lang="en-US" sz="2400" smtClean="0">
                <a:ea typeface="ＭＳ Ｐゴシック" pitchFamily="34" charset="-128"/>
              </a:rPr>
              <a:t>Internet checksum has some properties of hash function:</a:t>
            </a:r>
          </a:p>
          <a:p>
            <a:pPr>
              <a:buFont typeface="ZapfDingbats"/>
              <a:buChar char="ü"/>
            </a:pPr>
            <a:r>
              <a:rPr lang="en-US" sz="2400" smtClean="0">
                <a:ea typeface="ＭＳ Ｐゴシック" pitchFamily="34" charset="-128"/>
              </a:rPr>
              <a:t>produces fixed length digest (16-bit sum) of message</a:t>
            </a:r>
          </a:p>
          <a:p>
            <a:pPr>
              <a:buFont typeface="ZapfDingbats"/>
              <a:buChar char="ü"/>
            </a:pPr>
            <a:r>
              <a:rPr lang="en-US" sz="2400" smtClean="0">
                <a:ea typeface="ＭＳ Ｐゴシック" pitchFamily="34" charset="-128"/>
              </a:rPr>
              <a:t>is many-to-one</a:t>
            </a:r>
          </a:p>
        </p:txBody>
      </p:sp>
      <p:sp>
        <p:nvSpPr>
          <p:cNvPr id="49157" name="Rectangle 4"/>
          <p:cNvSpPr>
            <a:spLocks noChangeArrowheads="1"/>
          </p:cNvSpPr>
          <p:nvPr/>
        </p:nvSpPr>
        <p:spPr bwMode="auto">
          <a:xfrm>
            <a:off x="417513" y="2809875"/>
            <a:ext cx="8424862" cy="97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000099"/>
              </a:buClr>
              <a:buSzPct val="75000"/>
              <a:buFont typeface="Wingdings" charset="0"/>
              <a:buNone/>
              <a:defRPr/>
            </a:pPr>
            <a:r>
              <a:rPr lang="en-US" sz="2400">
                <a:latin typeface="Gill Sans MT" charset="0"/>
                <a:ea typeface="ＭＳ Ｐゴシック" charset="0"/>
              </a:rPr>
              <a:t>But given message with given hash value, it is easy to find another message with same hash value: </a:t>
            </a:r>
          </a:p>
        </p:txBody>
      </p:sp>
      <p:sp>
        <p:nvSpPr>
          <p:cNvPr id="49158" name="Text Box 5"/>
          <p:cNvSpPr txBox="1">
            <a:spLocks noChangeArrowheads="1"/>
          </p:cNvSpPr>
          <p:nvPr/>
        </p:nvSpPr>
        <p:spPr bwMode="auto">
          <a:xfrm>
            <a:off x="514350" y="4238625"/>
            <a:ext cx="1109663"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smtClean="0">
                <a:latin typeface="Arial" charset="0"/>
                <a:cs typeface="Arial" charset="0"/>
              </a:rPr>
              <a:t>I O U 1</a:t>
            </a:r>
          </a:p>
          <a:p>
            <a:pPr algn="ctr">
              <a:defRPr/>
            </a:pPr>
            <a:r>
              <a:rPr lang="en-US" b="1" smtClean="0">
                <a:latin typeface="Arial" charset="0"/>
                <a:cs typeface="Arial" charset="0"/>
              </a:rPr>
              <a:t>0 0 . 9</a:t>
            </a:r>
          </a:p>
          <a:p>
            <a:pPr algn="ctr">
              <a:defRPr/>
            </a:pPr>
            <a:r>
              <a:rPr lang="en-US" b="1" smtClean="0">
                <a:latin typeface="Arial" charset="0"/>
                <a:cs typeface="Arial" charset="0"/>
              </a:rPr>
              <a:t>9 B O B</a:t>
            </a:r>
          </a:p>
        </p:txBody>
      </p:sp>
      <p:sp>
        <p:nvSpPr>
          <p:cNvPr id="49159" name="Text Box 6"/>
          <p:cNvSpPr txBox="1">
            <a:spLocks noChangeArrowheads="1"/>
          </p:cNvSpPr>
          <p:nvPr/>
        </p:nvSpPr>
        <p:spPr bwMode="auto">
          <a:xfrm>
            <a:off x="1920875" y="4238625"/>
            <a:ext cx="158115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smtClean="0">
                <a:latin typeface="Arial" charset="0"/>
                <a:cs typeface="Arial" charset="0"/>
              </a:rPr>
              <a:t>49 4F 55 31</a:t>
            </a:r>
          </a:p>
          <a:p>
            <a:pPr algn="ctr">
              <a:defRPr/>
            </a:pPr>
            <a:r>
              <a:rPr lang="en-US" b="1" smtClean="0">
                <a:latin typeface="Arial" charset="0"/>
                <a:cs typeface="Arial" charset="0"/>
              </a:rPr>
              <a:t>30 30 2E 39</a:t>
            </a:r>
          </a:p>
          <a:p>
            <a:pPr algn="ctr">
              <a:defRPr/>
            </a:pPr>
            <a:r>
              <a:rPr lang="en-US" b="1" smtClean="0">
                <a:latin typeface="Arial" charset="0"/>
                <a:cs typeface="Arial" charset="0"/>
              </a:rPr>
              <a:t>39 42 D2 42</a:t>
            </a:r>
          </a:p>
        </p:txBody>
      </p:sp>
      <p:sp>
        <p:nvSpPr>
          <p:cNvPr id="49160" name="Text Box 7"/>
          <p:cNvSpPr txBox="1">
            <a:spLocks noChangeArrowheads="1"/>
          </p:cNvSpPr>
          <p:nvPr/>
        </p:nvSpPr>
        <p:spPr bwMode="auto">
          <a:xfrm>
            <a:off x="431800" y="3879850"/>
            <a:ext cx="12239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u="sng" smtClean="0">
                <a:latin typeface="Arial" charset="0"/>
                <a:cs typeface="Arial" charset="0"/>
              </a:rPr>
              <a:t>message</a:t>
            </a:r>
          </a:p>
        </p:txBody>
      </p:sp>
      <p:sp>
        <p:nvSpPr>
          <p:cNvPr id="49161" name="Text Box 8"/>
          <p:cNvSpPr txBox="1">
            <a:spLocks noChangeArrowheads="1"/>
          </p:cNvSpPr>
          <p:nvPr/>
        </p:nvSpPr>
        <p:spPr bwMode="auto">
          <a:xfrm>
            <a:off x="1920875" y="3875088"/>
            <a:ext cx="16494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u="sng" smtClean="0">
                <a:latin typeface="Arial" charset="0"/>
                <a:cs typeface="Arial" charset="0"/>
              </a:rPr>
              <a:t>ASCII format</a:t>
            </a:r>
          </a:p>
        </p:txBody>
      </p:sp>
      <p:sp>
        <p:nvSpPr>
          <p:cNvPr id="49162" name="Line 9"/>
          <p:cNvSpPr>
            <a:spLocks noChangeShapeType="1"/>
          </p:cNvSpPr>
          <p:nvPr/>
        </p:nvSpPr>
        <p:spPr bwMode="auto">
          <a:xfrm>
            <a:off x="1901825" y="5257800"/>
            <a:ext cx="16033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9163" name="Text Box 10"/>
          <p:cNvSpPr txBox="1">
            <a:spLocks noChangeArrowheads="1"/>
          </p:cNvSpPr>
          <p:nvPr/>
        </p:nvSpPr>
        <p:spPr bwMode="auto">
          <a:xfrm>
            <a:off x="1852613" y="5291138"/>
            <a:ext cx="17446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smtClean="0">
                <a:latin typeface="Arial" charset="0"/>
                <a:cs typeface="Arial" charset="0"/>
              </a:rPr>
              <a:t>B2 C1 D2 AC</a:t>
            </a:r>
          </a:p>
        </p:txBody>
      </p:sp>
      <p:sp>
        <p:nvSpPr>
          <p:cNvPr id="49164" name="Text Box 11"/>
          <p:cNvSpPr txBox="1">
            <a:spLocks noChangeArrowheads="1"/>
          </p:cNvSpPr>
          <p:nvPr/>
        </p:nvSpPr>
        <p:spPr bwMode="auto">
          <a:xfrm>
            <a:off x="5535613" y="4222750"/>
            <a:ext cx="1109662"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smtClean="0">
                <a:latin typeface="Arial" charset="0"/>
                <a:cs typeface="Arial" charset="0"/>
              </a:rPr>
              <a:t>I O U </a:t>
            </a:r>
            <a:r>
              <a:rPr lang="en-US" b="1" u="sng" smtClean="0">
                <a:solidFill>
                  <a:srgbClr val="FF0000"/>
                </a:solidFill>
                <a:latin typeface="Arial" charset="0"/>
                <a:cs typeface="Arial" charset="0"/>
              </a:rPr>
              <a:t>9</a:t>
            </a:r>
          </a:p>
          <a:p>
            <a:pPr algn="ctr">
              <a:defRPr/>
            </a:pPr>
            <a:r>
              <a:rPr lang="en-US" b="1" smtClean="0">
                <a:latin typeface="Arial" charset="0"/>
                <a:cs typeface="Arial" charset="0"/>
              </a:rPr>
              <a:t>0 0 . </a:t>
            </a:r>
            <a:r>
              <a:rPr lang="en-US" b="1" u="sng" smtClean="0">
                <a:solidFill>
                  <a:srgbClr val="FF0000"/>
                </a:solidFill>
                <a:latin typeface="Arial" charset="0"/>
                <a:cs typeface="Arial" charset="0"/>
              </a:rPr>
              <a:t>1</a:t>
            </a:r>
          </a:p>
          <a:p>
            <a:pPr algn="ctr">
              <a:defRPr/>
            </a:pPr>
            <a:r>
              <a:rPr lang="en-US" b="1" smtClean="0">
                <a:latin typeface="Arial" charset="0"/>
                <a:cs typeface="Arial" charset="0"/>
              </a:rPr>
              <a:t>9 B O B</a:t>
            </a:r>
          </a:p>
        </p:txBody>
      </p:sp>
      <p:sp>
        <p:nvSpPr>
          <p:cNvPr id="49165" name="Text Box 12"/>
          <p:cNvSpPr txBox="1">
            <a:spLocks noChangeArrowheads="1"/>
          </p:cNvSpPr>
          <p:nvPr/>
        </p:nvSpPr>
        <p:spPr bwMode="auto">
          <a:xfrm>
            <a:off x="6942138" y="4222750"/>
            <a:ext cx="158115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smtClean="0">
                <a:latin typeface="Arial" charset="0"/>
                <a:cs typeface="Arial" charset="0"/>
              </a:rPr>
              <a:t>49 4F 55 </a:t>
            </a:r>
            <a:r>
              <a:rPr lang="en-US" b="1" u="sng" smtClean="0">
                <a:solidFill>
                  <a:srgbClr val="FF0000"/>
                </a:solidFill>
                <a:latin typeface="Arial" charset="0"/>
                <a:cs typeface="Arial" charset="0"/>
              </a:rPr>
              <a:t>39</a:t>
            </a:r>
          </a:p>
          <a:p>
            <a:pPr algn="ctr">
              <a:defRPr/>
            </a:pPr>
            <a:r>
              <a:rPr lang="en-US" b="1" smtClean="0">
                <a:latin typeface="Arial" charset="0"/>
                <a:cs typeface="Arial" charset="0"/>
              </a:rPr>
              <a:t>30 30 2E </a:t>
            </a:r>
            <a:r>
              <a:rPr lang="en-US" b="1" u="sng" smtClean="0">
                <a:solidFill>
                  <a:srgbClr val="FF0000"/>
                </a:solidFill>
                <a:latin typeface="Arial" charset="0"/>
                <a:cs typeface="Arial" charset="0"/>
              </a:rPr>
              <a:t>31</a:t>
            </a:r>
          </a:p>
          <a:p>
            <a:pPr algn="ctr">
              <a:defRPr/>
            </a:pPr>
            <a:r>
              <a:rPr lang="en-US" b="1" smtClean="0">
                <a:latin typeface="Arial" charset="0"/>
                <a:cs typeface="Arial" charset="0"/>
              </a:rPr>
              <a:t>39 42 D2 42</a:t>
            </a:r>
          </a:p>
        </p:txBody>
      </p:sp>
      <p:sp>
        <p:nvSpPr>
          <p:cNvPr id="49166" name="Text Box 13"/>
          <p:cNvSpPr txBox="1">
            <a:spLocks noChangeArrowheads="1"/>
          </p:cNvSpPr>
          <p:nvPr/>
        </p:nvSpPr>
        <p:spPr bwMode="auto">
          <a:xfrm>
            <a:off x="5453063" y="3863975"/>
            <a:ext cx="1223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u="sng" smtClean="0">
                <a:latin typeface="Arial" charset="0"/>
                <a:cs typeface="Arial" charset="0"/>
              </a:rPr>
              <a:t>message</a:t>
            </a:r>
          </a:p>
        </p:txBody>
      </p:sp>
      <p:sp>
        <p:nvSpPr>
          <p:cNvPr id="49167" name="Text Box 14"/>
          <p:cNvSpPr txBox="1">
            <a:spLocks noChangeArrowheads="1"/>
          </p:cNvSpPr>
          <p:nvPr/>
        </p:nvSpPr>
        <p:spPr bwMode="auto">
          <a:xfrm>
            <a:off x="6942138" y="3859213"/>
            <a:ext cx="164941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u="sng" smtClean="0">
                <a:latin typeface="Arial" charset="0"/>
                <a:cs typeface="Arial" charset="0"/>
              </a:rPr>
              <a:t>ASCII format</a:t>
            </a:r>
          </a:p>
        </p:txBody>
      </p:sp>
      <p:sp>
        <p:nvSpPr>
          <p:cNvPr id="49168" name="Line 15"/>
          <p:cNvSpPr>
            <a:spLocks noChangeShapeType="1"/>
          </p:cNvSpPr>
          <p:nvPr/>
        </p:nvSpPr>
        <p:spPr bwMode="auto">
          <a:xfrm>
            <a:off x="6923088" y="5241925"/>
            <a:ext cx="16033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9169" name="Text Box 16"/>
          <p:cNvSpPr txBox="1">
            <a:spLocks noChangeArrowheads="1"/>
          </p:cNvSpPr>
          <p:nvPr/>
        </p:nvSpPr>
        <p:spPr bwMode="auto">
          <a:xfrm>
            <a:off x="6873875" y="5275263"/>
            <a:ext cx="17446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smtClean="0">
                <a:latin typeface="Arial" charset="0"/>
                <a:cs typeface="Arial" charset="0"/>
              </a:rPr>
              <a:t>B2 C1 D2 AC</a:t>
            </a:r>
          </a:p>
        </p:txBody>
      </p:sp>
      <p:sp>
        <p:nvSpPr>
          <p:cNvPr id="49170" name="Text Box 17"/>
          <p:cNvSpPr txBox="1">
            <a:spLocks noChangeArrowheads="1"/>
          </p:cNvSpPr>
          <p:nvPr/>
        </p:nvSpPr>
        <p:spPr bwMode="auto">
          <a:xfrm>
            <a:off x="3740150" y="5349875"/>
            <a:ext cx="30718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mtClean="0">
                <a:solidFill>
                  <a:srgbClr val="000099"/>
                </a:solidFill>
                <a:latin typeface="Arial" charset="0"/>
                <a:cs typeface="Arial" charset="0"/>
              </a:rPr>
              <a:t>different messages</a:t>
            </a:r>
          </a:p>
          <a:p>
            <a:pPr algn="ctr">
              <a:defRPr/>
            </a:pPr>
            <a:r>
              <a:rPr lang="en-US" smtClean="0">
                <a:solidFill>
                  <a:srgbClr val="000099"/>
                </a:solidFill>
                <a:latin typeface="Arial" charset="0"/>
                <a:cs typeface="Arial" charset="0"/>
              </a:rPr>
              <a:t>but identical checksums</a:t>
            </a:r>
            <a:r>
              <a:rPr lang="en-US" smtClean="0">
                <a:solidFill>
                  <a:schemeClr val="accent2"/>
                </a:solidFill>
                <a:latin typeface="Arial" charset="0"/>
                <a:cs typeface="Arial" charset="0"/>
              </a:rPr>
              <a:t>!</a:t>
            </a:r>
          </a:p>
        </p:txBody>
      </p:sp>
      <p:sp>
        <p:nvSpPr>
          <p:cNvPr id="49171" name="Line 18"/>
          <p:cNvSpPr>
            <a:spLocks noChangeShapeType="1"/>
          </p:cNvSpPr>
          <p:nvPr/>
        </p:nvSpPr>
        <p:spPr bwMode="auto">
          <a:xfrm flipH="1" flipV="1">
            <a:off x="3589338" y="5483225"/>
            <a:ext cx="381000" cy="84138"/>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9172" name="Line 19"/>
          <p:cNvSpPr>
            <a:spLocks noChangeShapeType="1"/>
          </p:cNvSpPr>
          <p:nvPr/>
        </p:nvSpPr>
        <p:spPr bwMode="auto">
          <a:xfrm flipV="1">
            <a:off x="6499225" y="5467350"/>
            <a:ext cx="381000" cy="84138"/>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pic>
        <p:nvPicPr>
          <p:cNvPr id="106517" name="Picture 15"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909638"/>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cs typeface="Arial" charset="0"/>
              </a:rPr>
              <a:t>Network Security</a:t>
            </a:r>
          </a:p>
        </p:txBody>
      </p:sp>
      <p:sp>
        <p:nvSpPr>
          <p:cNvPr id="50179" name="Rectangle 2"/>
          <p:cNvSpPr>
            <a:spLocks noChangeArrowheads="1"/>
          </p:cNvSpPr>
          <p:nvPr/>
        </p:nvSpPr>
        <p:spPr bwMode="auto">
          <a:xfrm>
            <a:off x="3652838" y="2405063"/>
            <a:ext cx="762000" cy="407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C00000"/>
              </a:solidFill>
              <a:latin typeface="Arial" charset="0"/>
              <a:ea typeface="ＭＳ Ｐゴシック" charset="0"/>
              <a:cs typeface="Arial" charset="0"/>
            </a:endParaRPr>
          </a:p>
        </p:txBody>
      </p:sp>
      <p:grpSp>
        <p:nvGrpSpPr>
          <p:cNvPr id="107524" name="Group 3"/>
          <p:cNvGrpSpPr>
            <a:grpSpLocks/>
          </p:cNvGrpSpPr>
          <p:nvPr/>
        </p:nvGrpSpPr>
        <p:grpSpPr bwMode="auto">
          <a:xfrm>
            <a:off x="598488" y="2076450"/>
            <a:ext cx="1343025" cy="841375"/>
            <a:chOff x="403" y="1308"/>
            <a:chExt cx="846" cy="530"/>
          </a:xfrm>
        </p:grpSpPr>
        <p:sp>
          <p:nvSpPr>
            <p:cNvPr id="50256" name="Rectangle 4"/>
            <p:cNvSpPr>
              <a:spLocks noChangeArrowheads="1"/>
            </p:cNvSpPr>
            <p:nvPr/>
          </p:nvSpPr>
          <p:spPr bwMode="auto">
            <a:xfrm>
              <a:off x="477" y="1308"/>
              <a:ext cx="685" cy="49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C00000"/>
                </a:solidFill>
                <a:latin typeface="Arial" charset="0"/>
                <a:ea typeface="ＭＳ Ｐゴシック" charset="0"/>
                <a:cs typeface="Arial" charset="0"/>
              </a:endParaRPr>
            </a:p>
          </p:txBody>
        </p:sp>
        <p:sp>
          <p:nvSpPr>
            <p:cNvPr id="50257" name="Text Box 5"/>
            <p:cNvSpPr txBox="1">
              <a:spLocks noChangeArrowheads="1"/>
            </p:cNvSpPr>
            <p:nvPr/>
          </p:nvSpPr>
          <p:spPr bwMode="auto">
            <a:xfrm>
              <a:off x="403" y="1318"/>
              <a:ext cx="846" cy="5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mtClean="0">
                  <a:solidFill>
                    <a:srgbClr val="C00000"/>
                  </a:solidFill>
                  <a:latin typeface="Arial" charset="0"/>
                  <a:cs typeface="Arial" charset="0"/>
                </a:rPr>
                <a:t>large </a:t>
              </a:r>
            </a:p>
            <a:p>
              <a:pPr algn="ctr">
                <a:lnSpc>
                  <a:spcPct val="80000"/>
                </a:lnSpc>
                <a:defRPr/>
              </a:pPr>
              <a:r>
                <a:rPr lang="en-US" smtClean="0">
                  <a:solidFill>
                    <a:srgbClr val="C00000"/>
                  </a:solidFill>
                  <a:latin typeface="Arial" charset="0"/>
                  <a:cs typeface="Arial" charset="0"/>
                </a:rPr>
                <a:t>message</a:t>
              </a:r>
            </a:p>
            <a:p>
              <a:pPr algn="ctr">
                <a:lnSpc>
                  <a:spcPct val="80000"/>
                </a:lnSpc>
                <a:defRPr/>
              </a:pPr>
              <a:r>
                <a:rPr lang="en-US" smtClean="0">
                  <a:solidFill>
                    <a:srgbClr val="C00000"/>
                  </a:solidFill>
                  <a:latin typeface="Arial" charset="0"/>
                  <a:cs typeface="Arial" charset="0"/>
                </a:rPr>
                <a:t>m</a:t>
              </a:r>
            </a:p>
          </p:txBody>
        </p:sp>
      </p:grpSp>
      <p:grpSp>
        <p:nvGrpSpPr>
          <p:cNvPr id="50181" name="Group 6"/>
          <p:cNvGrpSpPr>
            <a:grpSpLocks/>
          </p:cNvGrpSpPr>
          <p:nvPr/>
        </p:nvGrpSpPr>
        <p:grpSpPr bwMode="auto">
          <a:xfrm>
            <a:off x="2235200" y="2189069"/>
            <a:ext cx="1017588" cy="650875"/>
            <a:chOff x="1391" y="982"/>
            <a:chExt cx="641" cy="410"/>
          </a:xfrm>
          <a:solidFill>
            <a:srgbClr val="008000"/>
          </a:solidFill>
        </p:grpSpPr>
        <p:sp>
          <p:nvSpPr>
            <p:cNvPr id="50254" name="Rectangle 7"/>
            <p:cNvSpPr>
              <a:spLocks noChangeArrowheads="1"/>
            </p:cNvSpPr>
            <p:nvPr/>
          </p:nvSpPr>
          <p:spPr bwMode="auto">
            <a:xfrm>
              <a:off x="1397" y="982"/>
              <a:ext cx="619" cy="39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50255" name="Text Box 8"/>
            <p:cNvSpPr txBox="1">
              <a:spLocks noChangeArrowheads="1"/>
            </p:cNvSpPr>
            <p:nvPr/>
          </p:nvSpPr>
          <p:spPr bwMode="auto">
            <a:xfrm>
              <a:off x="1391" y="985"/>
              <a:ext cx="641" cy="40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chemeClr val="bg1"/>
                  </a:solidFill>
                  <a:latin typeface="Arial" charset="0"/>
                  <a:cs typeface="Arial" charset="0"/>
                </a:rPr>
                <a:t>H: Hash</a:t>
              </a:r>
            </a:p>
            <a:p>
              <a:pPr algn="ctr">
                <a:defRPr/>
              </a:pPr>
              <a:r>
                <a:rPr lang="en-US" sz="1800" smtClean="0">
                  <a:solidFill>
                    <a:schemeClr val="bg1"/>
                  </a:solidFill>
                  <a:latin typeface="Arial" charset="0"/>
                  <a:cs typeface="Arial" charset="0"/>
                </a:rPr>
                <a:t>function</a:t>
              </a:r>
            </a:p>
          </p:txBody>
        </p:sp>
      </p:grpSp>
      <p:sp>
        <p:nvSpPr>
          <p:cNvPr id="50182" name="Line 9"/>
          <p:cNvSpPr>
            <a:spLocks noChangeShapeType="1"/>
          </p:cNvSpPr>
          <p:nvPr/>
        </p:nvSpPr>
        <p:spPr bwMode="auto">
          <a:xfrm>
            <a:off x="1765300" y="2546350"/>
            <a:ext cx="50641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50183" name="Text Box 10"/>
          <p:cNvSpPr txBox="1">
            <a:spLocks noChangeArrowheads="1"/>
          </p:cNvSpPr>
          <p:nvPr/>
        </p:nvSpPr>
        <p:spPr bwMode="auto">
          <a:xfrm>
            <a:off x="3603625" y="2428875"/>
            <a:ext cx="84613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mtClean="0">
                <a:solidFill>
                  <a:srgbClr val="C00000"/>
                </a:solidFill>
                <a:latin typeface="Arial" charset="0"/>
                <a:cs typeface="Arial" charset="0"/>
              </a:rPr>
              <a:t>H(m)</a:t>
            </a:r>
          </a:p>
        </p:txBody>
      </p:sp>
      <p:sp>
        <p:nvSpPr>
          <p:cNvPr id="50184" name="Line 11"/>
          <p:cNvSpPr>
            <a:spLocks noChangeShapeType="1"/>
          </p:cNvSpPr>
          <p:nvPr/>
        </p:nvSpPr>
        <p:spPr bwMode="auto">
          <a:xfrm>
            <a:off x="3789363" y="2840038"/>
            <a:ext cx="1587" cy="3286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50185" name="Line 12"/>
          <p:cNvSpPr>
            <a:spLocks noChangeShapeType="1"/>
          </p:cNvSpPr>
          <p:nvPr/>
        </p:nvSpPr>
        <p:spPr bwMode="auto">
          <a:xfrm>
            <a:off x="3154363" y="2560638"/>
            <a:ext cx="50641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50186" name="Group 13"/>
          <p:cNvGrpSpPr>
            <a:grpSpLocks/>
          </p:cNvGrpSpPr>
          <p:nvPr/>
        </p:nvGrpSpPr>
        <p:grpSpPr bwMode="auto">
          <a:xfrm>
            <a:off x="3222625" y="3171825"/>
            <a:ext cx="1192213" cy="955675"/>
            <a:chOff x="1126" y="2124"/>
            <a:chExt cx="751" cy="602"/>
          </a:xfrm>
          <a:solidFill>
            <a:srgbClr val="008000"/>
          </a:solidFill>
        </p:grpSpPr>
        <p:sp>
          <p:nvSpPr>
            <p:cNvPr id="50252" name="Rectangle 14"/>
            <p:cNvSpPr>
              <a:spLocks noChangeArrowheads="1"/>
            </p:cNvSpPr>
            <p:nvPr/>
          </p:nvSpPr>
          <p:spPr bwMode="auto">
            <a:xfrm>
              <a:off x="1126" y="2124"/>
              <a:ext cx="751" cy="602"/>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50253" name="Text Box 15"/>
            <p:cNvSpPr txBox="1">
              <a:spLocks noChangeArrowheads="1"/>
            </p:cNvSpPr>
            <p:nvPr/>
          </p:nvSpPr>
          <p:spPr bwMode="auto">
            <a:xfrm>
              <a:off x="1134" y="2127"/>
              <a:ext cx="742" cy="57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chemeClr val="bg1"/>
                  </a:solidFill>
                  <a:latin typeface="Arial" charset="0"/>
                  <a:cs typeface="Arial" charset="0"/>
                </a:rPr>
                <a:t>digital</a:t>
              </a:r>
            </a:p>
            <a:p>
              <a:pPr algn="ctr">
                <a:defRPr/>
              </a:pPr>
              <a:r>
                <a:rPr lang="en-US" sz="1800" smtClean="0">
                  <a:solidFill>
                    <a:schemeClr val="bg1"/>
                  </a:solidFill>
                  <a:latin typeface="Arial" charset="0"/>
                  <a:cs typeface="Arial" charset="0"/>
                </a:rPr>
                <a:t>signature</a:t>
              </a:r>
            </a:p>
            <a:p>
              <a:pPr algn="ctr">
                <a:defRPr/>
              </a:pPr>
              <a:r>
                <a:rPr lang="en-US" sz="1800" smtClean="0">
                  <a:solidFill>
                    <a:schemeClr val="bg1"/>
                  </a:solidFill>
                  <a:latin typeface="Arial" charset="0"/>
                  <a:cs typeface="Arial" charset="0"/>
                </a:rPr>
                <a:t>(encrypt)</a:t>
              </a:r>
            </a:p>
          </p:txBody>
        </p:sp>
      </p:grpSp>
      <p:sp>
        <p:nvSpPr>
          <p:cNvPr id="50187" name="Text Box 16"/>
          <p:cNvSpPr txBox="1">
            <a:spLocks noChangeArrowheads="1"/>
          </p:cNvSpPr>
          <p:nvPr/>
        </p:nvSpPr>
        <p:spPr bwMode="auto">
          <a:xfrm>
            <a:off x="1490663" y="3252788"/>
            <a:ext cx="960437"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r">
              <a:defRPr/>
            </a:pPr>
            <a:r>
              <a:rPr lang="en-US" sz="1600" smtClean="0">
                <a:latin typeface="Arial" pitchFamily="34" charset="0"/>
                <a:cs typeface="Arial" pitchFamily="34" charset="0"/>
              </a:rPr>
              <a:t>Bob</a:t>
            </a:r>
            <a:r>
              <a:rPr lang="ja-JP" altLang="en-US" sz="1600" smtClean="0">
                <a:latin typeface="Arial" pitchFamily="34" charset="0"/>
                <a:cs typeface="Arial" pitchFamily="34" charset="0"/>
              </a:rPr>
              <a:t>’</a:t>
            </a:r>
            <a:r>
              <a:rPr lang="en-US" altLang="ja-JP" sz="1600" smtClean="0">
                <a:latin typeface="Arial" pitchFamily="34" charset="0"/>
                <a:cs typeface="Arial" pitchFamily="34" charset="0"/>
              </a:rPr>
              <a:t>s </a:t>
            </a:r>
          </a:p>
          <a:p>
            <a:pPr algn="r">
              <a:defRPr/>
            </a:pPr>
            <a:r>
              <a:rPr lang="en-US" sz="1600" smtClean="0">
                <a:latin typeface="Arial" pitchFamily="34" charset="0"/>
                <a:cs typeface="Arial" pitchFamily="34" charset="0"/>
              </a:rPr>
              <a:t>private</a:t>
            </a:r>
          </a:p>
          <a:p>
            <a:pPr algn="r">
              <a:defRPr/>
            </a:pPr>
            <a:r>
              <a:rPr lang="en-US" sz="1600" smtClean="0">
                <a:latin typeface="Arial" pitchFamily="34" charset="0"/>
                <a:cs typeface="Arial" pitchFamily="34" charset="0"/>
              </a:rPr>
              <a:t>key </a:t>
            </a:r>
          </a:p>
        </p:txBody>
      </p:sp>
      <p:pic>
        <p:nvPicPr>
          <p:cNvPr id="107532" name="Picture 17" descr="BS00768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flipV="1">
            <a:off x="2468563" y="3333750"/>
            <a:ext cx="4587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7533" name="Group 18"/>
          <p:cNvGrpSpPr>
            <a:grpSpLocks/>
          </p:cNvGrpSpPr>
          <p:nvPr/>
        </p:nvGrpSpPr>
        <p:grpSpPr bwMode="auto">
          <a:xfrm>
            <a:off x="2406650" y="3659188"/>
            <a:ext cx="490538" cy="604837"/>
            <a:chOff x="2994" y="2073"/>
            <a:chExt cx="309" cy="381"/>
          </a:xfrm>
        </p:grpSpPr>
        <p:grpSp>
          <p:nvGrpSpPr>
            <p:cNvPr id="107588" name="Group 19"/>
            <p:cNvGrpSpPr>
              <a:grpSpLocks/>
            </p:cNvGrpSpPr>
            <p:nvPr/>
          </p:nvGrpSpPr>
          <p:grpSpPr bwMode="auto">
            <a:xfrm>
              <a:off x="2994" y="2144"/>
              <a:ext cx="309" cy="310"/>
              <a:chOff x="2994" y="2144"/>
              <a:chExt cx="309" cy="310"/>
            </a:xfrm>
          </p:grpSpPr>
          <p:sp>
            <p:nvSpPr>
              <p:cNvPr id="50250" name="Text Box 20"/>
              <p:cNvSpPr txBox="1">
                <a:spLocks noChangeArrowheads="1"/>
              </p:cNvSpPr>
              <p:nvPr/>
            </p:nvSpPr>
            <p:spPr bwMode="auto">
              <a:xfrm>
                <a:off x="2994" y="2144"/>
                <a:ext cx="269"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mtClean="0">
                    <a:solidFill>
                      <a:srgbClr val="C00000"/>
                    </a:solidFill>
                    <a:latin typeface="Arial" charset="0"/>
                    <a:cs typeface="Arial" charset="0"/>
                  </a:rPr>
                  <a:t>K </a:t>
                </a:r>
              </a:p>
            </p:txBody>
          </p:sp>
          <p:sp>
            <p:nvSpPr>
              <p:cNvPr id="50251" name="Text Box 21"/>
              <p:cNvSpPr txBox="1">
                <a:spLocks noChangeArrowheads="1"/>
              </p:cNvSpPr>
              <p:nvPr/>
            </p:nvSpPr>
            <p:spPr bwMode="auto">
              <a:xfrm>
                <a:off x="3101" y="2241"/>
                <a:ext cx="202"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smtClean="0">
                    <a:solidFill>
                      <a:srgbClr val="C00000"/>
                    </a:solidFill>
                    <a:latin typeface="Arial" charset="0"/>
                    <a:cs typeface="Arial" charset="0"/>
                  </a:rPr>
                  <a:t>B</a:t>
                </a:r>
              </a:p>
            </p:txBody>
          </p:sp>
        </p:grpSp>
        <p:sp>
          <p:nvSpPr>
            <p:cNvPr id="50249" name="Text Box 22"/>
            <p:cNvSpPr txBox="1">
              <a:spLocks noChangeArrowheads="1"/>
            </p:cNvSpPr>
            <p:nvPr/>
          </p:nvSpPr>
          <p:spPr bwMode="auto">
            <a:xfrm>
              <a:off x="3122" y="2073"/>
              <a:ext cx="160"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smtClean="0">
                  <a:solidFill>
                    <a:srgbClr val="C00000"/>
                  </a:solidFill>
                  <a:latin typeface="Arial" charset="0"/>
                  <a:cs typeface="Arial" charset="0"/>
                </a:rPr>
                <a:t>-</a:t>
              </a:r>
            </a:p>
          </p:txBody>
        </p:sp>
      </p:grpSp>
      <p:sp>
        <p:nvSpPr>
          <p:cNvPr id="50190" name="Line 23"/>
          <p:cNvSpPr>
            <a:spLocks noChangeShapeType="1"/>
          </p:cNvSpPr>
          <p:nvPr/>
        </p:nvSpPr>
        <p:spPr bwMode="auto">
          <a:xfrm flipV="1">
            <a:off x="2535238" y="3702050"/>
            <a:ext cx="565150" cy="7938"/>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50191" name="Line 24"/>
          <p:cNvSpPr>
            <a:spLocks noChangeShapeType="1"/>
          </p:cNvSpPr>
          <p:nvPr/>
        </p:nvSpPr>
        <p:spPr bwMode="auto">
          <a:xfrm>
            <a:off x="3800475" y="4129088"/>
            <a:ext cx="15875" cy="3127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107536" name="Group 25"/>
          <p:cNvGrpSpPr>
            <a:grpSpLocks/>
          </p:cNvGrpSpPr>
          <p:nvPr/>
        </p:nvGrpSpPr>
        <p:grpSpPr bwMode="auto">
          <a:xfrm>
            <a:off x="828675" y="4799013"/>
            <a:ext cx="846138" cy="519112"/>
            <a:chOff x="984" y="2831"/>
            <a:chExt cx="533" cy="327"/>
          </a:xfrm>
        </p:grpSpPr>
        <p:sp>
          <p:nvSpPr>
            <p:cNvPr id="50246" name="Text Box 26"/>
            <p:cNvSpPr txBox="1">
              <a:spLocks noChangeArrowheads="1"/>
            </p:cNvSpPr>
            <p:nvPr/>
          </p:nvSpPr>
          <p:spPr bwMode="auto">
            <a:xfrm>
              <a:off x="984" y="2831"/>
              <a:ext cx="533"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smtClean="0">
                  <a:latin typeface="Arial" charset="0"/>
                  <a:cs typeface="Arial" charset="0"/>
                </a:rPr>
                <a:t>+</a:t>
              </a:r>
            </a:p>
          </p:txBody>
        </p:sp>
        <p:sp>
          <p:nvSpPr>
            <p:cNvPr id="50247" name="Oval 27"/>
            <p:cNvSpPr>
              <a:spLocks noChangeArrowheads="1"/>
            </p:cNvSpPr>
            <p:nvPr/>
          </p:nvSpPr>
          <p:spPr bwMode="auto">
            <a:xfrm>
              <a:off x="1152" y="2924"/>
              <a:ext cx="195" cy="16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cs typeface="Arial" charset="0"/>
              </a:endParaRPr>
            </a:p>
          </p:txBody>
        </p:sp>
      </p:grpSp>
      <p:sp>
        <p:nvSpPr>
          <p:cNvPr id="50193" name="Line 28"/>
          <p:cNvSpPr>
            <a:spLocks noChangeShapeType="1"/>
          </p:cNvSpPr>
          <p:nvPr/>
        </p:nvSpPr>
        <p:spPr bwMode="auto">
          <a:xfrm>
            <a:off x="1276350" y="2928938"/>
            <a:ext cx="0" cy="1981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50194" name="Line 29"/>
          <p:cNvSpPr>
            <a:spLocks noChangeShapeType="1"/>
          </p:cNvSpPr>
          <p:nvPr/>
        </p:nvSpPr>
        <p:spPr bwMode="auto">
          <a:xfrm>
            <a:off x="1249363" y="5222875"/>
            <a:ext cx="3175"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pic>
        <p:nvPicPr>
          <p:cNvPr id="107539" name="Picture 30" descr="BS00592_[1]"/>
          <p:cNvPicPr>
            <a:picLocks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a:xfrm>
            <a:off x="993775" y="5551488"/>
            <a:ext cx="627063" cy="76835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196" name="Rectangle 31"/>
          <p:cNvSpPr>
            <a:spLocks noChangeArrowheads="1"/>
          </p:cNvSpPr>
          <p:nvPr/>
        </p:nvSpPr>
        <p:spPr bwMode="auto">
          <a:xfrm>
            <a:off x="520700" y="1096963"/>
            <a:ext cx="3810000" cy="112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000099"/>
              </a:buClr>
              <a:buSzPct val="75000"/>
              <a:buFont typeface="Wingdings" charset="0"/>
              <a:buNone/>
              <a:defRPr/>
            </a:pPr>
            <a:r>
              <a:rPr lang="en-US" sz="2400">
                <a:latin typeface="Gill Sans MT" charset="0"/>
                <a:ea typeface="ＭＳ Ｐゴシック" charset="0"/>
              </a:rPr>
              <a:t>Bob sends digitally signed message:</a:t>
            </a:r>
          </a:p>
        </p:txBody>
      </p:sp>
      <p:sp>
        <p:nvSpPr>
          <p:cNvPr id="217120" name="Rectangle 32"/>
          <p:cNvSpPr>
            <a:spLocks noGrp="1" noChangeArrowheads="1"/>
          </p:cNvSpPr>
          <p:nvPr>
            <p:ph type="body" sz="half" idx="2"/>
          </p:nvPr>
        </p:nvSpPr>
        <p:spPr>
          <a:xfrm>
            <a:off x="4883150" y="1211263"/>
            <a:ext cx="4238625" cy="10572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Wingdings" pitchFamily="2" charset="2"/>
              <a:buNone/>
            </a:pPr>
            <a:r>
              <a:rPr lang="en-US" sz="2400" smtClean="0">
                <a:ea typeface="ＭＳ Ｐゴシック" pitchFamily="34" charset="-128"/>
              </a:rPr>
              <a:t>Alice verifies signature, integrity of digitally signed message:</a:t>
            </a:r>
          </a:p>
        </p:txBody>
      </p:sp>
      <p:grpSp>
        <p:nvGrpSpPr>
          <p:cNvPr id="107542" name="Group 33"/>
          <p:cNvGrpSpPr>
            <a:grpSpLocks/>
          </p:cNvGrpSpPr>
          <p:nvPr/>
        </p:nvGrpSpPr>
        <p:grpSpPr bwMode="auto">
          <a:xfrm>
            <a:off x="2959100" y="4325938"/>
            <a:ext cx="1722438" cy="995362"/>
            <a:chOff x="3157" y="2362"/>
            <a:chExt cx="1085" cy="627"/>
          </a:xfrm>
        </p:grpSpPr>
        <p:grpSp>
          <p:nvGrpSpPr>
            <p:cNvPr id="107581" name="Group 34"/>
            <p:cNvGrpSpPr>
              <a:grpSpLocks/>
            </p:cNvGrpSpPr>
            <p:nvPr/>
          </p:nvGrpSpPr>
          <p:grpSpPr bwMode="auto">
            <a:xfrm>
              <a:off x="3220" y="2639"/>
              <a:ext cx="923" cy="339"/>
              <a:chOff x="2546" y="3029"/>
              <a:chExt cx="923" cy="339"/>
            </a:xfrm>
          </p:grpSpPr>
          <p:sp>
            <p:nvSpPr>
              <p:cNvPr id="50244" name="Text Box 35"/>
              <p:cNvSpPr txBox="1">
                <a:spLocks noChangeArrowheads="1"/>
              </p:cNvSpPr>
              <p:nvPr/>
            </p:nvSpPr>
            <p:spPr bwMode="auto">
              <a:xfrm>
                <a:off x="2546" y="3118"/>
                <a:ext cx="9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mtClean="0">
                    <a:solidFill>
                      <a:srgbClr val="C00000"/>
                    </a:solidFill>
                    <a:latin typeface="Arial" charset="0"/>
                    <a:cs typeface="Arial" charset="0"/>
                  </a:rPr>
                  <a:t>K</a:t>
                </a:r>
                <a:r>
                  <a:rPr lang="en-US" sz="2400" baseline="-25000" smtClean="0">
                    <a:solidFill>
                      <a:srgbClr val="C00000"/>
                    </a:solidFill>
                    <a:latin typeface="Arial" charset="0"/>
                    <a:cs typeface="Arial" charset="0"/>
                  </a:rPr>
                  <a:t>B</a:t>
                </a:r>
                <a:r>
                  <a:rPr lang="en-US" smtClean="0">
                    <a:solidFill>
                      <a:srgbClr val="C00000"/>
                    </a:solidFill>
                    <a:latin typeface="Arial" charset="0"/>
                    <a:cs typeface="Arial" charset="0"/>
                  </a:rPr>
                  <a:t>(H(m))</a:t>
                </a:r>
              </a:p>
            </p:txBody>
          </p:sp>
          <p:sp>
            <p:nvSpPr>
              <p:cNvPr id="50245" name="Text Box 36"/>
              <p:cNvSpPr txBox="1">
                <a:spLocks noChangeArrowheads="1"/>
              </p:cNvSpPr>
              <p:nvPr/>
            </p:nvSpPr>
            <p:spPr bwMode="auto">
              <a:xfrm>
                <a:off x="2554" y="3029"/>
                <a:ext cx="53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mtClean="0">
                    <a:solidFill>
                      <a:srgbClr val="C00000"/>
                    </a:solidFill>
                    <a:latin typeface="Arial" charset="0"/>
                    <a:cs typeface="Arial" charset="0"/>
                  </a:rPr>
                  <a:t>-</a:t>
                </a:r>
              </a:p>
            </p:txBody>
          </p:sp>
        </p:grpSp>
        <p:sp>
          <p:nvSpPr>
            <p:cNvPr id="50242" name="Rectangle 37"/>
            <p:cNvSpPr>
              <a:spLocks noChangeArrowheads="1"/>
            </p:cNvSpPr>
            <p:nvPr/>
          </p:nvSpPr>
          <p:spPr bwMode="auto">
            <a:xfrm>
              <a:off x="3291" y="2378"/>
              <a:ext cx="780" cy="6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C00000"/>
                </a:solidFill>
                <a:latin typeface="Arial" charset="0"/>
                <a:ea typeface="ＭＳ Ｐゴシック" charset="0"/>
                <a:cs typeface="Arial" charset="0"/>
              </a:endParaRPr>
            </a:p>
          </p:txBody>
        </p:sp>
        <p:sp>
          <p:nvSpPr>
            <p:cNvPr id="50243" name="Text Box 38"/>
            <p:cNvSpPr txBox="1">
              <a:spLocks noChangeArrowheads="1"/>
            </p:cNvSpPr>
            <p:nvPr/>
          </p:nvSpPr>
          <p:spPr bwMode="auto">
            <a:xfrm>
              <a:off x="3157" y="2362"/>
              <a:ext cx="1085"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rgbClr val="C00000"/>
                  </a:solidFill>
                  <a:latin typeface="Arial" charset="0"/>
                  <a:cs typeface="Arial" charset="0"/>
                </a:rPr>
                <a:t>encrypted </a:t>
              </a:r>
            </a:p>
            <a:p>
              <a:pPr algn="ctr">
                <a:defRPr/>
              </a:pPr>
              <a:r>
                <a:rPr lang="en-US" sz="1800" smtClean="0">
                  <a:solidFill>
                    <a:srgbClr val="C00000"/>
                  </a:solidFill>
                  <a:latin typeface="Arial" charset="0"/>
                  <a:cs typeface="Arial" charset="0"/>
                </a:rPr>
                <a:t>msg digest</a:t>
              </a:r>
            </a:p>
          </p:txBody>
        </p:sp>
      </p:grpSp>
      <p:sp>
        <p:nvSpPr>
          <p:cNvPr id="50199" name="Line 39"/>
          <p:cNvSpPr>
            <a:spLocks noChangeShapeType="1"/>
          </p:cNvSpPr>
          <p:nvPr/>
        </p:nvSpPr>
        <p:spPr bwMode="auto">
          <a:xfrm flipH="1">
            <a:off x="1377950" y="5078413"/>
            <a:ext cx="180181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pic>
        <p:nvPicPr>
          <p:cNvPr id="217128" name="Picture 40" descr="BS00592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0038" y="2201863"/>
            <a:ext cx="62706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129" name="Line 41"/>
          <p:cNvSpPr>
            <a:spLocks noChangeShapeType="1"/>
          </p:cNvSpPr>
          <p:nvPr/>
        </p:nvSpPr>
        <p:spPr bwMode="auto">
          <a:xfrm>
            <a:off x="8116888" y="3352800"/>
            <a:ext cx="15875" cy="3127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217130" name="Group 42"/>
          <p:cNvGrpSpPr>
            <a:grpSpLocks/>
          </p:cNvGrpSpPr>
          <p:nvPr/>
        </p:nvGrpSpPr>
        <p:grpSpPr bwMode="auto">
          <a:xfrm>
            <a:off x="7248525" y="2339975"/>
            <a:ext cx="1722438" cy="995363"/>
            <a:chOff x="3157" y="2362"/>
            <a:chExt cx="1085" cy="627"/>
          </a:xfrm>
        </p:grpSpPr>
        <p:grpSp>
          <p:nvGrpSpPr>
            <p:cNvPr id="107576" name="Group 43"/>
            <p:cNvGrpSpPr>
              <a:grpSpLocks/>
            </p:cNvGrpSpPr>
            <p:nvPr/>
          </p:nvGrpSpPr>
          <p:grpSpPr bwMode="auto">
            <a:xfrm>
              <a:off x="3220" y="2639"/>
              <a:ext cx="923" cy="339"/>
              <a:chOff x="2546" y="3029"/>
              <a:chExt cx="923" cy="339"/>
            </a:xfrm>
          </p:grpSpPr>
          <p:sp>
            <p:nvSpPr>
              <p:cNvPr id="50239" name="Text Box 44"/>
              <p:cNvSpPr txBox="1">
                <a:spLocks noChangeArrowheads="1"/>
              </p:cNvSpPr>
              <p:nvPr/>
            </p:nvSpPr>
            <p:spPr bwMode="auto">
              <a:xfrm>
                <a:off x="2546" y="3118"/>
                <a:ext cx="9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mtClean="0">
                    <a:solidFill>
                      <a:srgbClr val="C00000"/>
                    </a:solidFill>
                    <a:latin typeface="Arial" charset="0"/>
                    <a:cs typeface="Arial" charset="0"/>
                  </a:rPr>
                  <a:t>K</a:t>
                </a:r>
                <a:r>
                  <a:rPr lang="en-US" sz="2400" baseline="-25000" smtClean="0">
                    <a:solidFill>
                      <a:srgbClr val="C00000"/>
                    </a:solidFill>
                    <a:latin typeface="Arial" charset="0"/>
                    <a:cs typeface="Arial" charset="0"/>
                  </a:rPr>
                  <a:t>B</a:t>
                </a:r>
                <a:r>
                  <a:rPr lang="en-US" smtClean="0">
                    <a:solidFill>
                      <a:srgbClr val="C00000"/>
                    </a:solidFill>
                    <a:latin typeface="Arial" charset="0"/>
                    <a:cs typeface="Arial" charset="0"/>
                  </a:rPr>
                  <a:t>(H(m))</a:t>
                </a:r>
              </a:p>
            </p:txBody>
          </p:sp>
          <p:sp>
            <p:nvSpPr>
              <p:cNvPr id="50240" name="Text Box 45"/>
              <p:cNvSpPr txBox="1">
                <a:spLocks noChangeArrowheads="1"/>
              </p:cNvSpPr>
              <p:nvPr/>
            </p:nvSpPr>
            <p:spPr bwMode="auto">
              <a:xfrm>
                <a:off x="2554" y="3029"/>
                <a:ext cx="53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mtClean="0">
                    <a:solidFill>
                      <a:srgbClr val="C00000"/>
                    </a:solidFill>
                    <a:latin typeface="Arial" charset="0"/>
                    <a:cs typeface="Arial" charset="0"/>
                  </a:rPr>
                  <a:t>-</a:t>
                </a:r>
              </a:p>
            </p:txBody>
          </p:sp>
        </p:grpSp>
        <p:sp>
          <p:nvSpPr>
            <p:cNvPr id="50237" name="Rectangle 46"/>
            <p:cNvSpPr>
              <a:spLocks noChangeArrowheads="1"/>
            </p:cNvSpPr>
            <p:nvPr/>
          </p:nvSpPr>
          <p:spPr bwMode="auto">
            <a:xfrm>
              <a:off x="3291" y="2378"/>
              <a:ext cx="780" cy="6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C00000"/>
                </a:solidFill>
                <a:latin typeface="Arial" charset="0"/>
                <a:ea typeface="ＭＳ Ｐゴシック" charset="0"/>
                <a:cs typeface="Arial" charset="0"/>
              </a:endParaRPr>
            </a:p>
          </p:txBody>
        </p:sp>
        <p:sp>
          <p:nvSpPr>
            <p:cNvPr id="50238" name="Text Box 47"/>
            <p:cNvSpPr txBox="1">
              <a:spLocks noChangeArrowheads="1"/>
            </p:cNvSpPr>
            <p:nvPr/>
          </p:nvSpPr>
          <p:spPr bwMode="auto">
            <a:xfrm>
              <a:off x="3157" y="2362"/>
              <a:ext cx="1085"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rgbClr val="C00000"/>
                  </a:solidFill>
                  <a:latin typeface="Arial" charset="0"/>
                  <a:cs typeface="Arial" charset="0"/>
                </a:rPr>
                <a:t>encrypted </a:t>
              </a:r>
            </a:p>
            <a:p>
              <a:pPr algn="ctr">
                <a:defRPr/>
              </a:pPr>
              <a:r>
                <a:rPr lang="en-US" sz="1800" smtClean="0">
                  <a:solidFill>
                    <a:srgbClr val="C00000"/>
                  </a:solidFill>
                  <a:latin typeface="Arial" charset="0"/>
                  <a:cs typeface="Arial" charset="0"/>
                </a:rPr>
                <a:t>msg digest</a:t>
              </a:r>
            </a:p>
          </p:txBody>
        </p:sp>
      </p:grpSp>
      <p:grpSp>
        <p:nvGrpSpPr>
          <p:cNvPr id="217136" name="Group 48"/>
          <p:cNvGrpSpPr>
            <a:grpSpLocks/>
          </p:cNvGrpSpPr>
          <p:nvPr/>
        </p:nvGrpSpPr>
        <p:grpSpPr bwMode="auto">
          <a:xfrm>
            <a:off x="5054600" y="3254375"/>
            <a:ext cx="1343025" cy="841375"/>
            <a:chOff x="403" y="1308"/>
            <a:chExt cx="846" cy="530"/>
          </a:xfrm>
        </p:grpSpPr>
        <p:sp>
          <p:nvSpPr>
            <p:cNvPr id="50234" name="Rectangle 49"/>
            <p:cNvSpPr>
              <a:spLocks noChangeArrowheads="1"/>
            </p:cNvSpPr>
            <p:nvPr/>
          </p:nvSpPr>
          <p:spPr bwMode="auto">
            <a:xfrm>
              <a:off x="477" y="1308"/>
              <a:ext cx="685" cy="49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C00000"/>
                </a:solidFill>
                <a:latin typeface="Arial" charset="0"/>
                <a:ea typeface="ＭＳ Ｐゴシック" charset="0"/>
                <a:cs typeface="Arial" charset="0"/>
              </a:endParaRPr>
            </a:p>
          </p:txBody>
        </p:sp>
        <p:sp>
          <p:nvSpPr>
            <p:cNvPr id="50235" name="Text Box 50"/>
            <p:cNvSpPr txBox="1">
              <a:spLocks noChangeArrowheads="1"/>
            </p:cNvSpPr>
            <p:nvPr/>
          </p:nvSpPr>
          <p:spPr bwMode="auto">
            <a:xfrm>
              <a:off x="403" y="1318"/>
              <a:ext cx="846" cy="5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mtClean="0">
                  <a:solidFill>
                    <a:srgbClr val="C00000"/>
                  </a:solidFill>
                  <a:latin typeface="Arial" charset="0"/>
                  <a:cs typeface="Arial" charset="0"/>
                </a:rPr>
                <a:t>large </a:t>
              </a:r>
            </a:p>
            <a:p>
              <a:pPr algn="ctr">
                <a:lnSpc>
                  <a:spcPct val="80000"/>
                </a:lnSpc>
                <a:defRPr/>
              </a:pPr>
              <a:r>
                <a:rPr lang="en-US" smtClean="0">
                  <a:solidFill>
                    <a:srgbClr val="C00000"/>
                  </a:solidFill>
                  <a:latin typeface="Arial" charset="0"/>
                  <a:cs typeface="Arial" charset="0"/>
                </a:rPr>
                <a:t>message</a:t>
              </a:r>
            </a:p>
            <a:p>
              <a:pPr algn="ctr">
                <a:lnSpc>
                  <a:spcPct val="80000"/>
                </a:lnSpc>
                <a:defRPr/>
              </a:pPr>
              <a:r>
                <a:rPr lang="en-US" smtClean="0">
                  <a:solidFill>
                    <a:srgbClr val="C00000"/>
                  </a:solidFill>
                  <a:latin typeface="Arial" charset="0"/>
                  <a:cs typeface="Arial" charset="0"/>
                </a:rPr>
                <a:t>m</a:t>
              </a:r>
            </a:p>
          </p:txBody>
        </p:sp>
      </p:grpSp>
      <p:grpSp>
        <p:nvGrpSpPr>
          <p:cNvPr id="217139" name="Group 51"/>
          <p:cNvGrpSpPr>
            <a:grpSpLocks/>
          </p:cNvGrpSpPr>
          <p:nvPr/>
        </p:nvGrpSpPr>
        <p:grpSpPr bwMode="auto">
          <a:xfrm>
            <a:off x="5187950" y="4287838"/>
            <a:ext cx="1017588" cy="650875"/>
            <a:chOff x="1391" y="982"/>
            <a:chExt cx="641" cy="410"/>
          </a:xfrm>
          <a:solidFill>
            <a:srgbClr val="008000"/>
          </a:solidFill>
        </p:grpSpPr>
        <p:sp>
          <p:nvSpPr>
            <p:cNvPr id="50232" name="Rectangle 52"/>
            <p:cNvSpPr>
              <a:spLocks noChangeArrowheads="1"/>
            </p:cNvSpPr>
            <p:nvPr/>
          </p:nvSpPr>
          <p:spPr bwMode="auto">
            <a:xfrm>
              <a:off x="1397" y="982"/>
              <a:ext cx="619" cy="39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50233" name="Text Box 53"/>
            <p:cNvSpPr txBox="1">
              <a:spLocks noChangeArrowheads="1"/>
            </p:cNvSpPr>
            <p:nvPr/>
          </p:nvSpPr>
          <p:spPr bwMode="auto">
            <a:xfrm>
              <a:off x="1391" y="985"/>
              <a:ext cx="641" cy="40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chemeClr val="bg1"/>
                  </a:solidFill>
                  <a:latin typeface="Arial" charset="0"/>
                  <a:cs typeface="Arial" charset="0"/>
                </a:rPr>
                <a:t>H: Hash</a:t>
              </a:r>
            </a:p>
            <a:p>
              <a:pPr algn="ctr">
                <a:defRPr/>
              </a:pPr>
              <a:r>
                <a:rPr lang="en-US" sz="1800" smtClean="0">
                  <a:solidFill>
                    <a:schemeClr val="bg1"/>
                  </a:solidFill>
                  <a:latin typeface="Arial" charset="0"/>
                  <a:cs typeface="Arial" charset="0"/>
                </a:rPr>
                <a:t>function</a:t>
              </a:r>
            </a:p>
          </p:txBody>
        </p:sp>
      </p:grpSp>
      <p:grpSp>
        <p:nvGrpSpPr>
          <p:cNvPr id="217142" name="Group 54"/>
          <p:cNvGrpSpPr>
            <a:grpSpLocks/>
          </p:cNvGrpSpPr>
          <p:nvPr/>
        </p:nvGrpSpPr>
        <p:grpSpPr bwMode="auto">
          <a:xfrm>
            <a:off x="5289550" y="5132388"/>
            <a:ext cx="873125" cy="420687"/>
            <a:chOff x="3305" y="3136"/>
            <a:chExt cx="550" cy="265"/>
          </a:xfrm>
        </p:grpSpPr>
        <p:sp>
          <p:nvSpPr>
            <p:cNvPr id="50230" name="Rectangle 55"/>
            <p:cNvSpPr>
              <a:spLocks noChangeArrowheads="1"/>
            </p:cNvSpPr>
            <p:nvPr/>
          </p:nvSpPr>
          <p:spPr bwMode="auto">
            <a:xfrm>
              <a:off x="3336" y="3136"/>
              <a:ext cx="480" cy="25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C00000"/>
                </a:solidFill>
                <a:latin typeface="Arial" charset="0"/>
                <a:ea typeface="ＭＳ Ｐゴシック" charset="0"/>
                <a:cs typeface="Arial" charset="0"/>
              </a:endParaRPr>
            </a:p>
          </p:txBody>
        </p:sp>
        <p:sp>
          <p:nvSpPr>
            <p:cNvPr id="50231" name="Text Box 56"/>
            <p:cNvSpPr txBox="1">
              <a:spLocks noChangeArrowheads="1"/>
            </p:cNvSpPr>
            <p:nvPr/>
          </p:nvSpPr>
          <p:spPr bwMode="auto">
            <a:xfrm>
              <a:off x="3305" y="3151"/>
              <a:ext cx="550"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mtClean="0">
                  <a:solidFill>
                    <a:srgbClr val="C00000"/>
                  </a:solidFill>
                  <a:latin typeface="Arial" charset="0"/>
                  <a:cs typeface="Arial" charset="0"/>
                </a:rPr>
                <a:t>H(m)</a:t>
              </a:r>
            </a:p>
          </p:txBody>
        </p:sp>
      </p:grpSp>
      <p:grpSp>
        <p:nvGrpSpPr>
          <p:cNvPr id="217145" name="Group 57"/>
          <p:cNvGrpSpPr>
            <a:grpSpLocks/>
          </p:cNvGrpSpPr>
          <p:nvPr/>
        </p:nvGrpSpPr>
        <p:grpSpPr bwMode="auto">
          <a:xfrm>
            <a:off x="7596188" y="3705225"/>
            <a:ext cx="1192212" cy="955675"/>
            <a:chOff x="1126" y="2124"/>
            <a:chExt cx="751" cy="602"/>
          </a:xfrm>
          <a:solidFill>
            <a:srgbClr val="008000"/>
          </a:solidFill>
        </p:grpSpPr>
        <p:sp>
          <p:nvSpPr>
            <p:cNvPr id="50228" name="Rectangle 58"/>
            <p:cNvSpPr>
              <a:spLocks noChangeArrowheads="1"/>
            </p:cNvSpPr>
            <p:nvPr/>
          </p:nvSpPr>
          <p:spPr bwMode="auto">
            <a:xfrm>
              <a:off x="1126" y="2124"/>
              <a:ext cx="751" cy="602"/>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50229" name="Text Box 59"/>
            <p:cNvSpPr txBox="1">
              <a:spLocks noChangeArrowheads="1"/>
            </p:cNvSpPr>
            <p:nvPr/>
          </p:nvSpPr>
          <p:spPr bwMode="auto">
            <a:xfrm>
              <a:off x="1148" y="2127"/>
              <a:ext cx="714" cy="5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chemeClr val="bg1"/>
                  </a:solidFill>
                  <a:latin typeface="Arial" charset="0"/>
                  <a:cs typeface="Arial" charset="0"/>
                </a:rPr>
                <a:t>digital</a:t>
              </a:r>
            </a:p>
            <a:p>
              <a:pPr algn="ctr">
                <a:defRPr/>
              </a:pPr>
              <a:r>
                <a:rPr lang="en-US" sz="1800" smtClean="0">
                  <a:solidFill>
                    <a:schemeClr val="bg1"/>
                  </a:solidFill>
                  <a:latin typeface="Arial" charset="0"/>
                  <a:cs typeface="Arial" charset="0"/>
                </a:rPr>
                <a:t>signature</a:t>
              </a:r>
            </a:p>
            <a:p>
              <a:pPr algn="ctr">
                <a:defRPr/>
              </a:pPr>
              <a:r>
                <a:rPr lang="en-US" sz="1800" smtClean="0">
                  <a:solidFill>
                    <a:schemeClr val="bg1"/>
                  </a:solidFill>
                  <a:latin typeface="Arial" charset="0"/>
                  <a:cs typeface="Arial" charset="0"/>
                </a:rPr>
                <a:t>(decrypt)</a:t>
              </a:r>
            </a:p>
          </p:txBody>
        </p:sp>
      </p:grpSp>
      <p:sp>
        <p:nvSpPr>
          <p:cNvPr id="217148" name="Line 60"/>
          <p:cNvSpPr>
            <a:spLocks noChangeShapeType="1"/>
          </p:cNvSpPr>
          <p:nvPr/>
        </p:nvSpPr>
        <p:spPr bwMode="auto">
          <a:xfrm>
            <a:off x="8132763" y="4748213"/>
            <a:ext cx="15875" cy="3127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217149" name="Group 61"/>
          <p:cNvGrpSpPr>
            <a:grpSpLocks/>
          </p:cNvGrpSpPr>
          <p:nvPr/>
        </p:nvGrpSpPr>
        <p:grpSpPr bwMode="auto">
          <a:xfrm>
            <a:off x="7762875" y="5129213"/>
            <a:ext cx="873125" cy="420687"/>
            <a:chOff x="3305" y="3136"/>
            <a:chExt cx="550" cy="265"/>
          </a:xfrm>
        </p:grpSpPr>
        <p:sp>
          <p:nvSpPr>
            <p:cNvPr id="50226" name="Rectangle 62"/>
            <p:cNvSpPr>
              <a:spLocks noChangeArrowheads="1"/>
            </p:cNvSpPr>
            <p:nvPr/>
          </p:nvSpPr>
          <p:spPr bwMode="auto">
            <a:xfrm>
              <a:off x="3336" y="3136"/>
              <a:ext cx="480" cy="25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C00000"/>
                </a:solidFill>
                <a:latin typeface="Arial" charset="0"/>
                <a:ea typeface="ＭＳ Ｐゴシック" charset="0"/>
                <a:cs typeface="Arial" charset="0"/>
              </a:endParaRPr>
            </a:p>
          </p:txBody>
        </p:sp>
        <p:sp>
          <p:nvSpPr>
            <p:cNvPr id="50227" name="Text Box 63"/>
            <p:cNvSpPr txBox="1">
              <a:spLocks noChangeArrowheads="1"/>
            </p:cNvSpPr>
            <p:nvPr/>
          </p:nvSpPr>
          <p:spPr bwMode="auto">
            <a:xfrm>
              <a:off x="3305" y="3151"/>
              <a:ext cx="550"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mtClean="0">
                  <a:solidFill>
                    <a:srgbClr val="C00000"/>
                  </a:solidFill>
                  <a:latin typeface="Arial" charset="0"/>
                  <a:cs typeface="Arial" charset="0"/>
                </a:rPr>
                <a:t>H(m)</a:t>
              </a:r>
            </a:p>
          </p:txBody>
        </p:sp>
      </p:grpSp>
      <p:sp>
        <p:nvSpPr>
          <p:cNvPr id="217152" name="Line 64"/>
          <p:cNvSpPr>
            <a:spLocks noChangeShapeType="1"/>
          </p:cNvSpPr>
          <p:nvPr/>
        </p:nvSpPr>
        <p:spPr bwMode="auto">
          <a:xfrm flipH="1">
            <a:off x="6003925" y="2571750"/>
            <a:ext cx="1449388"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217153" name="Line 65"/>
          <p:cNvSpPr>
            <a:spLocks noChangeShapeType="1"/>
          </p:cNvSpPr>
          <p:nvPr/>
        </p:nvSpPr>
        <p:spPr bwMode="auto">
          <a:xfrm>
            <a:off x="5638800" y="2914650"/>
            <a:ext cx="15875" cy="3127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217154" name="Line 66"/>
          <p:cNvSpPr>
            <a:spLocks noChangeShapeType="1"/>
          </p:cNvSpPr>
          <p:nvPr/>
        </p:nvSpPr>
        <p:spPr bwMode="auto">
          <a:xfrm>
            <a:off x="5678488" y="4037013"/>
            <a:ext cx="15875" cy="3127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217155" name="Line 67"/>
          <p:cNvSpPr>
            <a:spLocks noChangeShapeType="1"/>
          </p:cNvSpPr>
          <p:nvPr/>
        </p:nvSpPr>
        <p:spPr bwMode="auto">
          <a:xfrm>
            <a:off x="5689600" y="4892675"/>
            <a:ext cx="15875" cy="3127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217156" name="Text Box 68"/>
          <p:cNvSpPr txBox="1">
            <a:spLocks noChangeArrowheads="1"/>
          </p:cNvSpPr>
          <p:nvPr/>
        </p:nvSpPr>
        <p:spPr bwMode="auto">
          <a:xfrm>
            <a:off x="6061075" y="3643313"/>
            <a:ext cx="960438"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r">
              <a:defRPr/>
            </a:pPr>
            <a:r>
              <a:rPr lang="en-US" sz="1600" smtClean="0">
                <a:latin typeface="Arial" pitchFamily="34" charset="0"/>
                <a:cs typeface="Arial" pitchFamily="34" charset="0"/>
              </a:rPr>
              <a:t>Bob</a:t>
            </a:r>
            <a:r>
              <a:rPr lang="ja-JP" altLang="en-US" sz="1600" smtClean="0">
                <a:latin typeface="Arial" pitchFamily="34" charset="0"/>
                <a:cs typeface="Arial" pitchFamily="34" charset="0"/>
              </a:rPr>
              <a:t>’</a:t>
            </a:r>
            <a:r>
              <a:rPr lang="en-US" altLang="ja-JP" sz="1600" smtClean="0">
                <a:latin typeface="Arial" pitchFamily="34" charset="0"/>
                <a:cs typeface="Arial" pitchFamily="34" charset="0"/>
              </a:rPr>
              <a:t>s </a:t>
            </a:r>
          </a:p>
          <a:p>
            <a:pPr algn="r">
              <a:defRPr/>
            </a:pPr>
            <a:r>
              <a:rPr lang="en-US" sz="1600" smtClean="0">
                <a:latin typeface="Arial" pitchFamily="34" charset="0"/>
                <a:cs typeface="Arial" pitchFamily="34" charset="0"/>
              </a:rPr>
              <a:t>public</a:t>
            </a:r>
          </a:p>
          <a:p>
            <a:pPr algn="r">
              <a:defRPr/>
            </a:pPr>
            <a:r>
              <a:rPr lang="en-US" sz="1600" smtClean="0">
                <a:latin typeface="Arial" pitchFamily="34" charset="0"/>
                <a:cs typeface="Arial" pitchFamily="34" charset="0"/>
              </a:rPr>
              <a:t>key </a:t>
            </a:r>
          </a:p>
        </p:txBody>
      </p:sp>
      <p:pic>
        <p:nvPicPr>
          <p:cNvPr id="217157" name="Picture 69" descr="BS00768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flipV="1">
            <a:off x="7038975" y="3724275"/>
            <a:ext cx="4587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7158" name="Group 70"/>
          <p:cNvGrpSpPr>
            <a:grpSpLocks/>
          </p:cNvGrpSpPr>
          <p:nvPr/>
        </p:nvGrpSpPr>
        <p:grpSpPr bwMode="auto">
          <a:xfrm>
            <a:off x="6977063" y="4049713"/>
            <a:ext cx="490537" cy="604837"/>
            <a:chOff x="2994" y="2073"/>
            <a:chExt cx="309" cy="381"/>
          </a:xfrm>
        </p:grpSpPr>
        <p:grpSp>
          <p:nvGrpSpPr>
            <p:cNvPr id="107566" name="Group 71"/>
            <p:cNvGrpSpPr>
              <a:grpSpLocks/>
            </p:cNvGrpSpPr>
            <p:nvPr/>
          </p:nvGrpSpPr>
          <p:grpSpPr bwMode="auto">
            <a:xfrm>
              <a:off x="2994" y="2144"/>
              <a:ext cx="309" cy="310"/>
              <a:chOff x="2994" y="2144"/>
              <a:chExt cx="309" cy="310"/>
            </a:xfrm>
          </p:grpSpPr>
          <p:sp>
            <p:nvSpPr>
              <p:cNvPr id="50224" name="Text Box 72"/>
              <p:cNvSpPr txBox="1">
                <a:spLocks noChangeArrowheads="1"/>
              </p:cNvSpPr>
              <p:nvPr/>
            </p:nvSpPr>
            <p:spPr bwMode="auto">
              <a:xfrm>
                <a:off x="2994" y="2144"/>
                <a:ext cx="269"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mtClean="0">
                    <a:solidFill>
                      <a:srgbClr val="C00000"/>
                    </a:solidFill>
                    <a:latin typeface="Arial" charset="0"/>
                    <a:cs typeface="Arial" charset="0"/>
                  </a:rPr>
                  <a:t>K </a:t>
                </a:r>
              </a:p>
            </p:txBody>
          </p:sp>
          <p:sp>
            <p:nvSpPr>
              <p:cNvPr id="50225" name="Text Box 73"/>
              <p:cNvSpPr txBox="1">
                <a:spLocks noChangeArrowheads="1"/>
              </p:cNvSpPr>
              <p:nvPr/>
            </p:nvSpPr>
            <p:spPr bwMode="auto">
              <a:xfrm>
                <a:off x="3101" y="2241"/>
                <a:ext cx="202"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smtClean="0">
                    <a:solidFill>
                      <a:srgbClr val="C00000"/>
                    </a:solidFill>
                    <a:latin typeface="Arial" charset="0"/>
                    <a:cs typeface="Arial" charset="0"/>
                  </a:rPr>
                  <a:t>B</a:t>
                </a:r>
              </a:p>
            </p:txBody>
          </p:sp>
        </p:grpSp>
        <p:sp>
          <p:nvSpPr>
            <p:cNvPr id="50223" name="Text Box 74"/>
            <p:cNvSpPr txBox="1">
              <a:spLocks noChangeArrowheads="1"/>
            </p:cNvSpPr>
            <p:nvPr/>
          </p:nvSpPr>
          <p:spPr bwMode="auto">
            <a:xfrm>
              <a:off x="3106" y="2073"/>
              <a:ext cx="192"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smtClean="0">
                  <a:solidFill>
                    <a:srgbClr val="C00000"/>
                  </a:solidFill>
                  <a:latin typeface="Arial" charset="0"/>
                  <a:cs typeface="Arial" charset="0"/>
                </a:rPr>
                <a:t>+</a:t>
              </a:r>
            </a:p>
          </p:txBody>
        </p:sp>
      </p:grpSp>
      <p:sp>
        <p:nvSpPr>
          <p:cNvPr id="217163" name="Line 75"/>
          <p:cNvSpPr>
            <a:spLocks noChangeShapeType="1"/>
          </p:cNvSpPr>
          <p:nvPr/>
        </p:nvSpPr>
        <p:spPr bwMode="auto">
          <a:xfrm flipV="1">
            <a:off x="7105650" y="4092575"/>
            <a:ext cx="423863" cy="7938"/>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217164" name="Line 76"/>
          <p:cNvSpPr>
            <a:spLocks noChangeShapeType="1"/>
          </p:cNvSpPr>
          <p:nvPr/>
        </p:nvSpPr>
        <p:spPr bwMode="auto">
          <a:xfrm>
            <a:off x="5681663" y="5581650"/>
            <a:ext cx="873125" cy="2111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217165" name="Line 77"/>
          <p:cNvSpPr>
            <a:spLocks noChangeShapeType="1"/>
          </p:cNvSpPr>
          <p:nvPr/>
        </p:nvSpPr>
        <p:spPr bwMode="auto">
          <a:xfrm flipH="1">
            <a:off x="7299325" y="5575300"/>
            <a:ext cx="873125" cy="2111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217166" name="Text Box 78"/>
          <p:cNvSpPr txBox="1">
            <a:spLocks noChangeArrowheads="1"/>
          </p:cNvSpPr>
          <p:nvPr/>
        </p:nvSpPr>
        <p:spPr bwMode="auto">
          <a:xfrm>
            <a:off x="6170613" y="5640388"/>
            <a:ext cx="1439862" cy="830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smtClean="0">
                <a:latin typeface="Arial" charset="0"/>
                <a:cs typeface="Arial" charset="0"/>
              </a:rPr>
              <a:t>equal</a:t>
            </a:r>
          </a:p>
          <a:p>
            <a:pPr algn="ctr">
              <a:defRPr/>
            </a:pPr>
            <a:r>
              <a:rPr lang="en-US" sz="2400" smtClean="0">
                <a:latin typeface="Arial" charset="0"/>
                <a:cs typeface="Arial" charset="0"/>
              </a:rPr>
              <a:t> ?</a:t>
            </a:r>
          </a:p>
        </p:txBody>
      </p:sp>
      <p:sp>
        <p:nvSpPr>
          <p:cNvPr id="50220" name="Rectangle 79"/>
          <p:cNvSpPr>
            <a:spLocks noChangeArrowheads="1"/>
          </p:cNvSpPr>
          <p:nvPr/>
        </p:nvSpPr>
        <p:spPr bwMode="auto">
          <a:xfrm>
            <a:off x="244475" y="0"/>
            <a:ext cx="818356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r>
              <a:rPr lang="en-US" sz="3600">
                <a:solidFill>
                  <a:srgbClr val="000099"/>
                </a:solidFill>
                <a:latin typeface="Gill Sans MT" charset="0"/>
                <a:ea typeface="ＭＳ Ｐゴシック" charset="0"/>
              </a:rPr>
              <a:t>Digital signature = signed message digest</a:t>
            </a:r>
          </a:p>
        </p:txBody>
      </p:sp>
      <p:pic>
        <p:nvPicPr>
          <p:cNvPr id="107565" name="Picture 6" descr="underline_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513" y="806450"/>
            <a:ext cx="8228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7120">
                                            <p:txEl>
                                              <p:pRg st="0" end="0"/>
                                            </p:txEl>
                                          </p:spTgt>
                                        </p:tgtEl>
                                        <p:attrNameLst>
                                          <p:attrName>style.visibility</p:attrName>
                                        </p:attrNameLst>
                                      </p:cBhvr>
                                      <p:to>
                                        <p:strVal val="visible"/>
                                      </p:to>
                                    </p:set>
                                    <p:animEffect transition="in" filter="fade">
                                      <p:cBhvr>
                                        <p:cTn id="7" dur="500"/>
                                        <p:tgtEl>
                                          <p:spTgt spid="21712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7128"/>
                                        </p:tgtEl>
                                        <p:attrNameLst>
                                          <p:attrName>style.visibility</p:attrName>
                                        </p:attrNameLst>
                                      </p:cBhvr>
                                      <p:to>
                                        <p:strVal val="visible"/>
                                      </p:to>
                                    </p:set>
                                    <p:animEffect transition="in" filter="fade">
                                      <p:cBhvr>
                                        <p:cTn id="10" dur="500"/>
                                        <p:tgtEl>
                                          <p:spTgt spid="217128"/>
                                        </p:tgtEl>
                                      </p:cBhvr>
                                    </p:animEffect>
                                  </p:childTnLst>
                                </p:cTn>
                              </p:par>
                              <p:par>
                                <p:cTn id="11" presetID="10" presetClass="entr" presetSubtype="0" fill="hold" nodeType="withEffect">
                                  <p:stCondLst>
                                    <p:cond delay="0"/>
                                  </p:stCondLst>
                                  <p:childTnLst>
                                    <p:set>
                                      <p:cBhvr>
                                        <p:cTn id="12" dur="1" fill="hold">
                                          <p:stCondLst>
                                            <p:cond delay="0"/>
                                          </p:stCondLst>
                                        </p:cTn>
                                        <p:tgtEl>
                                          <p:spTgt spid="217129"/>
                                        </p:tgtEl>
                                        <p:attrNameLst>
                                          <p:attrName>style.visibility</p:attrName>
                                        </p:attrNameLst>
                                      </p:cBhvr>
                                      <p:to>
                                        <p:strVal val="visible"/>
                                      </p:to>
                                    </p:set>
                                    <p:animEffect transition="in" filter="fade">
                                      <p:cBhvr>
                                        <p:cTn id="13" dur="500"/>
                                        <p:tgtEl>
                                          <p:spTgt spid="217129"/>
                                        </p:tgtEl>
                                      </p:cBhvr>
                                    </p:animEffect>
                                  </p:childTnLst>
                                </p:cTn>
                              </p:par>
                              <p:par>
                                <p:cTn id="14" presetID="10" presetClass="entr" presetSubtype="0" fill="hold" nodeType="withEffect">
                                  <p:stCondLst>
                                    <p:cond delay="0"/>
                                  </p:stCondLst>
                                  <p:childTnLst>
                                    <p:set>
                                      <p:cBhvr>
                                        <p:cTn id="15" dur="1" fill="hold">
                                          <p:stCondLst>
                                            <p:cond delay="0"/>
                                          </p:stCondLst>
                                        </p:cTn>
                                        <p:tgtEl>
                                          <p:spTgt spid="217130"/>
                                        </p:tgtEl>
                                        <p:attrNameLst>
                                          <p:attrName>style.visibility</p:attrName>
                                        </p:attrNameLst>
                                      </p:cBhvr>
                                      <p:to>
                                        <p:strVal val="visible"/>
                                      </p:to>
                                    </p:set>
                                    <p:animEffect transition="in" filter="fade">
                                      <p:cBhvr>
                                        <p:cTn id="16" dur="500"/>
                                        <p:tgtEl>
                                          <p:spTgt spid="217130"/>
                                        </p:tgtEl>
                                      </p:cBhvr>
                                    </p:animEffect>
                                  </p:childTnLst>
                                </p:cTn>
                              </p:par>
                              <p:par>
                                <p:cTn id="17" presetID="10" presetClass="entr" presetSubtype="0" fill="hold" nodeType="withEffect">
                                  <p:stCondLst>
                                    <p:cond delay="0"/>
                                  </p:stCondLst>
                                  <p:childTnLst>
                                    <p:set>
                                      <p:cBhvr>
                                        <p:cTn id="18" dur="1" fill="hold">
                                          <p:stCondLst>
                                            <p:cond delay="0"/>
                                          </p:stCondLst>
                                        </p:cTn>
                                        <p:tgtEl>
                                          <p:spTgt spid="217136"/>
                                        </p:tgtEl>
                                        <p:attrNameLst>
                                          <p:attrName>style.visibility</p:attrName>
                                        </p:attrNameLst>
                                      </p:cBhvr>
                                      <p:to>
                                        <p:strVal val="visible"/>
                                      </p:to>
                                    </p:set>
                                    <p:animEffect transition="in" filter="fade">
                                      <p:cBhvr>
                                        <p:cTn id="19" dur="500"/>
                                        <p:tgtEl>
                                          <p:spTgt spid="217136"/>
                                        </p:tgtEl>
                                      </p:cBhvr>
                                    </p:animEffect>
                                  </p:childTnLst>
                                </p:cTn>
                              </p:par>
                              <p:par>
                                <p:cTn id="20" presetID="10" presetClass="entr" presetSubtype="0" fill="hold" nodeType="withEffect">
                                  <p:stCondLst>
                                    <p:cond delay="0"/>
                                  </p:stCondLst>
                                  <p:childTnLst>
                                    <p:set>
                                      <p:cBhvr>
                                        <p:cTn id="21" dur="1" fill="hold">
                                          <p:stCondLst>
                                            <p:cond delay="0"/>
                                          </p:stCondLst>
                                        </p:cTn>
                                        <p:tgtEl>
                                          <p:spTgt spid="217139"/>
                                        </p:tgtEl>
                                        <p:attrNameLst>
                                          <p:attrName>style.visibility</p:attrName>
                                        </p:attrNameLst>
                                      </p:cBhvr>
                                      <p:to>
                                        <p:strVal val="visible"/>
                                      </p:to>
                                    </p:set>
                                    <p:animEffect transition="in" filter="fade">
                                      <p:cBhvr>
                                        <p:cTn id="22" dur="500"/>
                                        <p:tgtEl>
                                          <p:spTgt spid="217139"/>
                                        </p:tgtEl>
                                      </p:cBhvr>
                                    </p:animEffect>
                                  </p:childTnLst>
                                </p:cTn>
                              </p:par>
                              <p:par>
                                <p:cTn id="23" presetID="10" presetClass="entr" presetSubtype="0" fill="hold" nodeType="withEffect">
                                  <p:stCondLst>
                                    <p:cond delay="0"/>
                                  </p:stCondLst>
                                  <p:childTnLst>
                                    <p:set>
                                      <p:cBhvr>
                                        <p:cTn id="24" dur="1" fill="hold">
                                          <p:stCondLst>
                                            <p:cond delay="0"/>
                                          </p:stCondLst>
                                        </p:cTn>
                                        <p:tgtEl>
                                          <p:spTgt spid="217142"/>
                                        </p:tgtEl>
                                        <p:attrNameLst>
                                          <p:attrName>style.visibility</p:attrName>
                                        </p:attrNameLst>
                                      </p:cBhvr>
                                      <p:to>
                                        <p:strVal val="visible"/>
                                      </p:to>
                                    </p:set>
                                    <p:animEffect transition="in" filter="fade">
                                      <p:cBhvr>
                                        <p:cTn id="25" dur="500"/>
                                        <p:tgtEl>
                                          <p:spTgt spid="217142"/>
                                        </p:tgtEl>
                                      </p:cBhvr>
                                    </p:animEffect>
                                  </p:childTnLst>
                                </p:cTn>
                              </p:par>
                              <p:par>
                                <p:cTn id="26" presetID="10" presetClass="entr" presetSubtype="0" fill="hold" nodeType="withEffect">
                                  <p:stCondLst>
                                    <p:cond delay="0"/>
                                  </p:stCondLst>
                                  <p:childTnLst>
                                    <p:set>
                                      <p:cBhvr>
                                        <p:cTn id="27" dur="1" fill="hold">
                                          <p:stCondLst>
                                            <p:cond delay="0"/>
                                          </p:stCondLst>
                                        </p:cTn>
                                        <p:tgtEl>
                                          <p:spTgt spid="217145"/>
                                        </p:tgtEl>
                                        <p:attrNameLst>
                                          <p:attrName>style.visibility</p:attrName>
                                        </p:attrNameLst>
                                      </p:cBhvr>
                                      <p:to>
                                        <p:strVal val="visible"/>
                                      </p:to>
                                    </p:set>
                                    <p:animEffect transition="in" filter="fade">
                                      <p:cBhvr>
                                        <p:cTn id="28" dur="500"/>
                                        <p:tgtEl>
                                          <p:spTgt spid="217145"/>
                                        </p:tgtEl>
                                      </p:cBhvr>
                                    </p:animEffect>
                                  </p:childTnLst>
                                </p:cTn>
                              </p:par>
                              <p:par>
                                <p:cTn id="29" presetID="10" presetClass="entr" presetSubtype="0" fill="hold" nodeType="withEffect">
                                  <p:stCondLst>
                                    <p:cond delay="0"/>
                                  </p:stCondLst>
                                  <p:childTnLst>
                                    <p:set>
                                      <p:cBhvr>
                                        <p:cTn id="30" dur="1" fill="hold">
                                          <p:stCondLst>
                                            <p:cond delay="0"/>
                                          </p:stCondLst>
                                        </p:cTn>
                                        <p:tgtEl>
                                          <p:spTgt spid="217148"/>
                                        </p:tgtEl>
                                        <p:attrNameLst>
                                          <p:attrName>style.visibility</p:attrName>
                                        </p:attrNameLst>
                                      </p:cBhvr>
                                      <p:to>
                                        <p:strVal val="visible"/>
                                      </p:to>
                                    </p:set>
                                    <p:animEffect transition="in" filter="fade">
                                      <p:cBhvr>
                                        <p:cTn id="31" dur="500"/>
                                        <p:tgtEl>
                                          <p:spTgt spid="217148"/>
                                        </p:tgtEl>
                                      </p:cBhvr>
                                    </p:animEffect>
                                  </p:childTnLst>
                                </p:cTn>
                              </p:par>
                              <p:par>
                                <p:cTn id="32" presetID="10" presetClass="entr" presetSubtype="0" fill="hold" nodeType="withEffect">
                                  <p:stCondLst>
                                    <p:cond delay="0"/>
                                  </p:stCondLst>
                                  <p:childTnLst>
                                    <p:set>
                                      <p:cBhvr>
                                        <p:cTn id="33" dur="1" fill="hold">
                                          <p:stCondLst>
                                            <p:cond delay="0"/>
                                          </p:stCondLst>
                                        </p:cTn>
                                        <p:tgtEl>
                                          <p:spTgt spid="217149"/>
                                        </p:tgtEl>
                                        <p:attrNameLst>
                                          <p:attrName>style.visibility</p:attrName>
                                        </p:attrNameLst>
                                      </p:cBhvr>
                                      <p:to>
                                        <p:strVal val="visible"/>
                                      </p:to>
                                    </p:set>
                                    <p:animEffect transition="in" filter="fade">
                                      <p:cBhvr>
                                        <p:cTn id="34" dur="500"/>
                                        <p:tgtEl>
                                          <p:spTgt spid="217149"/>
                                        </p:tgtEl>
                                      </p:cBhvr>
                                    </p:animEffect>
                                  </p:childTnLst>
                                </p:cTn>
                              </p:par>
                              <p:par>
                                <p:cTn id="35" presetID="10" presetClass="entr" presetSubtype="0" fill="hold" nodeType="withEffect">
                                  <p:stCondLst>
                                    <p:cond delay="0"/>
                                  </p:stCondLst>
                                  <p:childTnLst>
                                    <p:set>
                                      <p:cBhvr>
                                        <p:cTn id="36" dur="1" fill="hold">
                                          <p:stCondLst>
                                            <p:cond delay="0"/>
                                          </p:stCondLst>
                                        </p:cTn>
                                        <p:tgtEl>
                                          <p:spTgt spid="217152"/>
                                        </p:tgtEl>
                                        <p:attrNameLst>
                                          <p:attrName>style.visibility</p:attrName>
                                        </p:attrNameLst>
                                      </p:cBhvr>
                                      <p:to>
                                        <p:strVal val="visible"/>
                                      </p:to>
                                    </p:set>
                                    <p:animEffect transition="in" filter="fade">
                                      <p:cBhvr>
                                        <p:cTn id="37" dur="500"/>
                                        <p:tgtEl>
                                          <p:spTgt spid="217152"/>
                                        </p:tgtEl>
                                      </p:cBhvr>
                                    </p:animEffect>
                                  </p:childTnLst>
                                </p:cTn>
                              </p:par>
                              <p:par>
                                <p:cTn id="38" presetID="10" presetClass="entr" presetSubtype="0" fill="hold" nodeType="withEffect">
                                  <p:stCondLst>
                                    <p:cond delay="0"/>
                                  </p:stCondLst>
                                  <p:childTnLst>
                                    <p:set>
                                      <p:cBhvr>
                                        <p:cTn id="39" dur="1" fill="hold">
                                          <p:stCondLst>
                                            <p:cond delay="0"/>
                                          </p:stCondLst>
                                        </p:cTn>
                                        <p:tgtEl>
                                          <p:spTgt spid="217153"/>
                                        </p:tgtEl>
                                        <p:attrNameLst>
                                          <p:attrName>style.visibility</p:attrName>
                                        </p:attrNameLst>
                                      </p:cBhvr>
                                      <p:to>
                                        <p:strVal val="visible"/>
                                      </p:to>
                                    </p:set>
                                    <p:animEffect transition="in" filter="fade">
                                      <p:cBhvr>
                                        <p:cTn id="40" dur="500"/>
                                        <p:tgtEl>
                                          <p:spTgt spid="217153"/>
                                        </p:tgtEl>
                                      </p:cBhvr>
                                    </p:animEffect>
                                  </p:childTnLst>
                                </p:cTn>
                              </p:par>
                              <p:par>
                                <p:cTn id="41" presetID="10" presetClass="entr" presetSubtype="0" fill="hold" nodeType="withEffect">
                                  <p:stCondLst>
                                    <p:cond delay="0"/>
                                  </p:stCondLst>
                                  <p:childTnLst>
                                    <p:set>
                                      <p:cBhvr>
                                        <p:cTn id="42" dur="1" fill="hold">
                                          <p:stCondLst>
                                            <p:cond delay="0"/>
                                          </p:stCondLst>
                                        </p:cTn>
                                        <p:tgtEl>
                                          <p:spTgt spid="217154"/>
                                        </p:tgtEl>
                                        <p:attrNameLst>
                                          <p:attrName>style.visibility</p:attrName>
                                        </p:attrNameLst>
                                      </p:cBhvr>
                                      <p:to>
                                        <p:strVal val="visible"/>
                                      </p:to>
                                    </p:set>
                                    <p:animEffect transition="in" filter="fade">
                                      <p:cBhvr>
                                        <p:cTn id="43" dur="500"/>
                                        <p:tgtEl>
                                          <p:spTgt spid="217154"/>
                                        </p:tgtEl>
                                      </p:cBhvr>
                                    </p:animEffect>
                                  </p:childTnLst>
                                </p:cTn>
                              </p:par>
                              <p:par>
                                <p:cTn id="44" presetID="10" presetClass="entr" presetSubtype="0" fill="hold" nodeType="withEffect">
                                  <p:stCondLst>
                                    <p:cond delay="0"/>
                                  </p:stCondLst>
                                  <p:childTnLst>
                                    <p:set>
                                      <p:cBhvr>
                                        <p:cTn id="45" dur="1" fill="hold">
                                          <p:stCondLst>
                                            <p:cond delay="0"/>
                                          </p:stCondLst>
                                        </p:cTn>
                                        <p:tgtEl>
                                          <p:spTgt spid="217155"/>
                                        </p:tgtEl>
                                        <p:attrNameLst>
                                          <p:attrName>style.visibility</p:attrName>
                                        </p:attrNameLst>
                                      </p:cBhvr>
                                      <p:to>
                                        <p:strVal val="visible"/>
                                      </p:to>
                                    </p:set>
                                    <p:animEffect transition="in" filter="fade">
                                      <p:cBhvr>
                                        <p:cTn id="46" dur="500"/>
                                        <p:tgtEl>
                                          <p:spTgt spid="21715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7156"/>
                                        </p:tgtEl>
                                        <p:attrNameLst>
                                          <p:attrName>style.visibility</p:attrName>
                                        </p:attrNameLst>
                                      </p:cBhvr>
                                      <p:to>
                                        <p:strVal val="visible"/>
                                      </p:to>
                                    </p:set>
                                    <p:animEffect transition="in" filter="fade">
                                      <p:cBhvr>
                                        <p:cTn id="49" dur="500"/>
                                        <p:tgtEl>
                                          <p:spTgt spid="217156"/>
                                        </p:tgtEl>
                                      </p:cBhvr>
                                    </p:animEffect>
                                  </p:childTnLst>
                                </p:cTn>
                              </p:par>
                              <p:par>
                                <p:cTn id="50" presetID="10" presetClass="entr" presetSubtype="0" fill="hold" nodeType="withEffect">
                                  <p:stCondLst>
                                    <p:cond delay="0"/>
                                  </p:stCondLst>
                                  <p:childTnLst>
                                    <p:set>
                                      <p:cBhvr>
                                        <p:cTn id="51" dur="1" fill="hold">
                                          <p:stCondLst>
                                            <p:cond delay="0"/>
                                          </p:stCondLst>
                                        </p:cTn>
                                        <p:tgtEl>
                                          <p:spTgt spid="217157"/>
                                        </p:tgtEl>
                                        <p:attrNameLst>
                                          <p:attrName>style.visibility</p:attrName>
                                        </p:attrNameLst>
                                      </p:cBhvr>
                                      <p:to>
                                        <p:strVal val="visible"/>
                                      </p:to>
                                    </p:set>
                                    <p:animEffect transition="in" filter="fade">
                                      <p:cBhvr>
                                        <p:cTn id="52" dur="500"/>
                                        <p:tgtEl>
                                          <p:spTgt spid="217157"/>
                                        </p:tgtEl>
                                      </p:cBhvr>
                                    </p:animEffect>
                                  </p:childTnLst>
                                </p:cTn>
                              </p:par>
                              <p:par>
                                <p:cTn id="53" presetID="10" presetClass="entr" presetSubtype="0" fill="hold" nodeType="withEffect">
                                  <p:stCondLst>
                                    <p:cond delay="0"/>
                                  </p:stCondLst>
                                  <p:childTnLst>
                                    <p:set>
                                      <p:cBhvr>
                                        <p:cTn id="54" dur="1" fill="hold">
                                          <p:stCondLst>
                                            <p:cond delay="0"/>
                                          </p:stCondLst>
                                        </p:cTn>
                                        <p:tgtEl>
                                          <p:spTgt spid="217158"/>
                                        </p:tgtEl>
                                        <p:attrNameLst>
                                          <p:attrName>style.visibility</p:attrName>
                                        </p:attrNameLst>
                                      </p:cBhvr>
                                      <p:to>
                                        <p:strVal val="visible"/>
                                      </p:to>
                                    </p:set>
                                    <p:animEffect transition="in" filter="fade">
                                      <p:cBhvr>
                                        <p:cTn id="55" dur="500"/>
                                        <p:tgtEl>
                                          <p:spTgt spid="217158"/>
                                        </p:tgtEl>
                                      </p:cBhvr>
                                    </p:animEffect>
                                  </p:childTnLst>
                                </p:cTn>
                              </p:par>
                              <p:par>
                                <p:cTn id="56" presetID="10" presetClass="entr" presetSubtype="0" fill="hold" nodeType="withEffect">
                                  <p:stCondLst>
                                    <p:cond delay="0"/>
                                  </p:stCondLst>
                                  <p:childTnLst>
                                    <p:set>
                                      <p:cBhvr>
                                        <p:cTn id="57" dur="1" fill="hold">
                                          <p:stCondLst>
                                            <p:cond delay="0"/>
                                          </p:stCondLst>
                                        </p:cTn>
                                        <p:tgtEl>
                                          <p:spTgt spid="217163"/>
                                        </p:tgtEl>
                                        <p:attrNameLst>
                                          <p:attrName>style.visibility</p:attrName>
                                        </p:attrNameLst>
                                      </p:cBhvr>
                                      <p:to>
                                        <p:strVal val="visible"/>
                                      </p:to>
                                    </p:set>
                                    <p:animEffect transition="in" filter="fade">
                                      <p:cBhvr>
                                        <p:cTn id="58" dur="500"/>
                                        <p:tgtEl>
                                          <p:spTgt spid="217163"/>
                                        </p:tgtEl>
                                      </p:cBhvr>
                                    </p:animEffect>
                                  </p:childTnLst>
                                </p:cTn>
                              </p:par>
                              <p:par>
                                <p:cTn id="59" presetID="10" presetClass="entr" presetSubtype="0" fill="hold" nodeType="withEffect">
                                  <p:stCondLst>
                                    <p:cond delay="0"/>
                                  </p:stCondLst>
                                  <p:childTnLst>
                                    <p:set>
                                      <p:cBhvr>
                                        <p:cTn id="60" dur="1" fill="hold">
                                          <p:stCondLst>
                                            <p:cond delay="0"/>
                                          </p:stCondLst>
                                        </p:cTn>
                                        <p:tgtEl>
                                          <p:spTgt spid="217164"/>
                                        </p:tgtEl>
                                        <p:attrNameLst>
                                          <p:attrName>style.visibility</p:attrName>
                                        </p:attrNameLst>
                                      </p:cBhvr>
                                      <p:to>
                                        <p:strVal val="visible"/>
                                      </p:to>
                                    </p:set>
                                    <p:animEffect transition="in" filter="fade">
                                      <p:cBhvr>
                                        <p:cTn id="61" dur="500"/>
                                        <p:tgtEl>
                                          <p:spTgt spid="217164"/>
                                        </p:tgtEl>
                                      </p:cBhvr>
                                    </p:animEffect>
                                  </p:childTnLst>
                                </p:cTn>
                              </p:par>
                              <p:par>
                                <p:cTn id="62" presetID="10" presetClass="entr" presetSubtype="0" fill="hold" nodeType="withEffect">
                                  <p:stCondLst>
                                    <p:cond delay="0"/>
                                  </p:stCondLst>
                                  <p:childTnLst>
                                    <p:set>
                                      <p:cBhvr>
                                        <p:cTn id="63" dur="1" fill="hold">
                                          <p:stCondLst>
                                            <p:cond delay="0"/>
                                          </p:stCondLst>
                                        </p:cTn>
                                        <p:tgtEl>
                                          <p:spTgt spid="217165"/>
                                        </p:tgtEl>
                                        <p:attrNameLst>
                                          <p:attrName>style.visibility</p:attrName>
                                        </p:attrNameLst>
                                      </p:cBhvr>
                                      <p:to>
                                        <p:strVal val="visible"/>
                                      </p:to>
                                    </p:set>
                                    <p:animEffect transition="in" filter="fade">
                                      <p:cBhvr>
                                        <p:cTn id="64" dur="500"/>
                                        <p:tgtEl>
                                          <p:spTgt spid="21716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17166"/>
                                        </p:tgtEl>
                                        <p:attrNameLst>
                                          <p:attrName>style.visibility</p:attrName>
                                        </p:attrNameLst>
                                      </p:cBhvr>
                                      <p:to>
                                        <p:strVal val="visible"/>
                                      </p:to>
                                    </p:set>
                                    <p:animEffect transition="in" filter="fade">
                                      <p:cBhvr>
                                        <p:cTn id="67" dur="500"/>
                                        <p:tgtEl>
                                          <p:spTgt spid="217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20" grpId="0" build="p"/>
      <p:bldP spid="217156" grpId="0"/>
      <p:bldP spid="21716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108547" name="Rectangle 2"/>
          <p:cNvSpPr>
            <a:spLocks noGrp="1" noChangeArrowheads="1"/>
          </p:cNvSpPr>
          <p:nvPr>
            <p:ph type="title"/>
          </p:nvPr>
        </p:nvSpPr>
        <p:spPr/>
        <p:txBody>
          <a:bodyPr/>
          <a:lstStyle/>
          <a:p>
            <a:r>
              <a:rPr lang="en-US" smtClean="0">
                <a:ea typeface="ＭＳ Ｐゴシック" pitchFamily="34" charset="-128"/>
              </a:rPr>
              <a:t>Hash function algorithms</a:t>
            </a:r>
          </a:p>
        </p:txBody>
      </p:sp>
      <p:sp>
        <p:nvSpPr>
          <p:cNvPr id="108548" name="Rectangle 3"/>
          <p:cNvSpPr>
            <a:spLocks noGrp="1" noChangeArrowheads="1"/>
          </p:cNvSpPr>
          <p:nvPr>
            <p:ph type="body" sz="half" idx="2"/>
          </p:nvPr>
        </p:nvSpPr>
        <p:spPr>
          <a:xfrm>
            <a:off x="646113" y="1489075"/>
            <a:ext cx="8131175" cy="4648200"/>
          </a:xfrm>
        </p:spPr>
        <p:txBody>
          <a:bodyPr/>
          <a:lstStyle/>
          <a:p>
            <a:r>
              <a:rPr lang="en-US" smtClean="0">
                <a:solidFill>
                  <a:srgbClr val="C00000"/>
                </a:solidFill>
                <a:ea typeface="ＭＳ Ｐゴシック" pitchFamily="34" charset="-128"/>
              </a:rPr>
              <a:t>MD5 hash function widely used (RFC 1321) </a:t>
            </a:r>
          </a:p>
          <a:p>
            <a:pPr lvl="1"/>
            <a:r>
              <a:rPr lang="en-US" smtClean="0">
                <a:ea typeface="ＭＳ Ｐゴシック" pitchFamily="34" charset="-128"/>
              </a:rPr>
              <a:t>computes 128-bit message digest in 4-step process. </a:t>
            </a:r>
          </a:p>
          <a:p>
            <a:pPr lvl="1"/>
            <a:r>
              <a:rPr lang="en-US" smtClean="0">
                <a:ea typeface="ＭＳ Ｐゴシック" pitchFamily="34" charset="-128"/>
              </a:rPr>
              <a:t>arbitrary 128-bit string x, appears difficult to construct msg m whose MD5 hash is equal to x</a:t>
            </a:r>
          </a:p>
          <a:p>
            <a:r>
              <a:rPr lang="en-US" smtClean="0">
                <a:solidFill>
                  <a:srgbClr val="C00000"/>
                </a:solidFill>
                <a:ea typeface="ＭＳ Ｐゴシック" pitchFamily="34" charset="-128"/>
              </a:rPr>
              <a:t>SHA-1 is also used</a:t>
            </a:r>
          </a:p>
          <a:p>
            <a:pPr lvl="1"/>
            <a:r>
              <a:rPr lang="en-US" smtClean="0">
                <a:ea typeface="ＭＳ Ｐゴシック" pitchFamily="34" charset="-128"/>
              </a:rPr>
              <a:t>US standard [</a:t>
            </a:r>
            <a:r>
              <a:rPr lang="en-US" sz="2000" smtClean="0">
                <a:ea typeface="ＭＳ Ｐゴシック" pitchFamily="34" charset="-128"/>
              </a:rPr>
              <a:t>NIST, FIPS PUB 180-1]</a:t>
            </a:r>
            <a:endParaRPr lang="en-US" smtClean="0">
              <a:ea typeface="ＭＳ Ｐゴシック" pitchFamily="34" charset="-128"/>
            </a:endParaRPr>
          </a:p>
          <a:p>
            <a:pPr lvl="1"/>
            <a:r>
              <a:rPr lang="en-US" smtClean="0">
                <a:ea typeface="ＭＳ Ｐゴシック" pitchFamily="34" charset="-128"/>
              </a:rPr>
              <a:t>160-bit message digest</a:t>
            </a:r>
          </a:p>
        </p:txBody>
      </p:sp>
      <p:pic>
        <p:nvPicPr>
          <p:cNvPr id="108549" name="Picture 19"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044575"/>
            <a:ext cx="5942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22"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8" y="887413"/>
            <a:ext cx="6145212"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6"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cs typeface="Arial" charset="0"/>
              </a:rPr>
              <a:t>Network Security</a:t>
            </a:r>
          </a:p>
        </p:txBody>
      </p:sp>
      <p:sp>
        <p:nvSpPr>
          <p:cNvPr id="109572" name="Rectangle 2"/>
          <p:cNvSpPr>
            <a:spLocks noGrp="1" noChangeArrowheads="1"/>
          </p:cNvSpPr>
          <p:nvPr>
            <p:ph type="title"/>
          </p:nvPr>
        </p:nvSpPr>
        <p:spPr>
          <a:xfrm>
            <a:off x="457200" y="123825"/>
            <a:ext cx="6445250" cy="952500"/>
          </a:xfrm>
        </p:spPr>
        <p:txBody>
          <a:bodyPr/>
          <a:lstStyle/>
          <a:p>
            <a:r>
              <a:rPr lang="en-US" smtClean="0">
                <a:ea typeface="ＭＳ Ｐゴシック" pitchFamily="34" charset="-128"/>
              </a:rPr>
              <a:t>Recall: ap5.0 security hole</a:t>
            </a:r>
          </a:p>
        </p:txBody>
      </p:sp>
      <p:sp>
        <p:nvSpPr>
          <p:cNvPr id="109573" name="Rectangle 3"/>
          <p:cNvSpPr>
            <a:spLocks noGrp="1" noChangeArrowheads="1"/>
          </p:cNvSpPr>
          <p:nvPr>
            <p:ph type="body" sz="half" idx="1"/>
          </p:nvPr>
        </p:nvSpPr>
        <p:spPr>
          <a:xfrm>
            <a:off x="455613" y="1084263"/>
            <a:ext cx="7593012" cy="919162"/>
          </a:xfrm>
        </p:spPr>
        <p:txBody>
          <a:bodyPr/>
          <a:lstStyle/>
          <a:p>
            <a:pPr>
              <a:buFont typeface="Wingdings" pitchFamily="2" charset="2"/>
              <a:buNone/>
            </a:pPr>
            <a:r>
              <a:rPr lang="en-US" sz="2400" i="1" smtClean="0">
                <a:solidFill>
                  <a:srgbClr val="C00000"/>
                </a:solidFill>
                <a:ea typeface="ＭＳ Ｐゴシック" pitchFamily="34" charset="-128"/>
              </a:rPr>
              <a:t>man (or woman) in the middle attack: </a:t>
            </a:r>
            <a:r>
              <a:rPr lang="en-US" sz="2400" smtClean="0">
                <a:ea typeface="ＭＳ Ｐゴシック" pitchFamily="34" charset="-128"/>
              </a:rPr>
              <a:t>Trudy poses as Alice (to Bob) and as Bob (to Alice)</a:t>
            </a:r>
          </a:p>
        </p:txBody>
      </p:sp>
      <p:pic>
        <p:nvPicPr>
          <p:cNvPr id="109574" name="Picture 4" descr="Bob"/>
          <p:cNvPicPr>
            <a:picLocks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7623175" y="2306638"/>
            <a:ext cx="800100" cy="817562"/>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9575" name="Picture 5" descr="E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9263" y="2203450"/>
            <a:ext cx="954087"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6" name="Picture 6" descr="Alice"/>
          <p:cNvPicPr>
            <a:picLocks noChangeAspect="1" noChangeArrowheads="1"/>
          </p:cNvPicPr>
          <p:nvPr>
            <p:ph sz="quarter" idx="2"/>
          </p:nvPr>
        </p:nvPicPr>
        <p:blipFill>
          <a:blip r:embed="rId5">
            <a:extLst>
              <a:ext uri="{28A0092B-C50C-407E-A947-70E740481C1C}">
                <a14:useLocalDpi xmlns:a14="http://schemas.microsoft.com/office/drawing/2010/main" val="0"/>
              </a:ext>
            </a:extLst>
          </a:blip>
          <a:srcRect/>
          <a:stretch>
            <a:fillRect/>
          </a:stretch>
        </p:blipFill>
        <p:spPr>
          <a:xfrm>
            <a:off x="1163638" y="2195513"/>
            <a:ext cx="752475" cy="9271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92" name="Line 7"/>
          <p:cNvSpPr>
            <a:spLocks noChangeShapeType="1"/>
          </p:cNvSpPr>
          <p:nvPr/>
        </p:nvSpPr>
        <p:spPr bwMode="auto">
          <a:xfrm>
            <a:off x="1936750" y="2678113"/>
            <a:ext cx="22494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1993" name="Text Box 8"/>
          <p:cNvSpPr txBox="1">
            <a:spLocks noChangeArrowheads="1"/>
          </p:cNvSpPr>
          <p:nvPr/>
        </p:nvSpPr>
        <p:spPr bwMode="auto">
          <a:xfrm>
            <a:off x="2265363" y="2328863"/>
            <a:ext cx="11842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latin typeface="Arial" charset="0"/>
                <a:cs typeface="Arial" charset="0"/>
              </a:rPr>
              <a:t>I am Alice</a:t>
            </a:r>
          </a:p>
        </p:txBody>
      </p:sp>
      <p:sp>
        <p:nvSpPr>
          <p:cNvPr id="41994" name="Line 9"/>
          <p:cNvSpPr>
            <a:spLocks noChangeShapeType="1"/>
          </p:cNvSpPr>
          <p:nvPr/>
        </p:nvSpPr>
        <p:spPr bwMode="auto">
          <a:xfrm>
            <a:off x="5183188" y="2717800"/>
            <a:ext cx="22494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1995" name="Text Box 10"/>
          <p:cNvSpPr txBox="1">
            <a:spLocks noChangeArrowheads="1"/>
          </p:cNvSpPr>
          <p:nvPr/>
        </p:nvSpPr>
        <p:spPr bwMode="auto">
          <a:xfrm>
            <a:off x="5511800" y="2368550"/>
            <a:ext cx="11842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latin typeface="Arial" charset="0"/>
                <a:cs typeface="Arial" charset="0"/>
              </a:rPr>
              <a:t>I am Alice</a:t>
            </a:r>
          </a:p>
        </p:txBody>
      </p:sp>
      <p:sp>
        <p:nvSpPr>
          <p:cNvPr id="41996" name="Line 11"/>
          <p:cNvSpPr>
            <a:spLocks noChangeShapeType="1"/>
          </p:cNvSpPr>
          <p:nvPr/>
        </p:nvSpPr>
        <p:spPr bwMode="auto">
          <a:xfrm flipH="1">
            <a:off x="5222875" y="2786063"/>
            <a:ext cx="2165350" cy="2809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1997" name="Text Box 12"/>
          <p:cNvSpPr txBox="1">
            <a:spLocks noChangeArrowheads="1"/>
          </p:cNvSpPr>
          <p:nvPr/>
        </p:nvSpPr>
        <p:spPr bwMode="auto">
          <a:xfrm>
            <a:off x="5321300" y="2701925"/>
            <a:ext cx="3524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latin typeface="Arial" charset="0"/>
                <a:cs typeface="Arial" charset="0"/>
              </a:rPr>
              <a:t>R</a:t>
            </a:r>
          </a:p>
        </p:txBody>
      </p:sp>
      <p:sp>
        <p:nvSpPr>
          <p:cNvPr id="41998" name="Line 13"/>
          <p:cNvSpPr>
            <a:spLocks noChangeShapeType="1"/>
          </p:cNvSpPr>
          <p:nvPr/>
        </p:nvSpPr>
        <p:spPr bwMode="auto">
          <a:xfrm>
            <a:off x="5251450" y="3235325"/>
            <a:ext cx="22494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109584" name="Group 14"/>
          <p:cNvGrpSpPr>
            <a:grpSpLocks/>
          </p:cNvGrpSpPr>
          <p:nvPr/>
        </p:nvGrpSpPr>
        <p:grpSpPr bwMode="auto">
          <a:xfrm>
            <a:off x="6481763" y="2781300"/>
            <a:ext cx="850900" cy="681038"/>
            <a:chOff x="3732" y="350"/>
            <a:chExt cx="536" cy="429"/>
          </a:xfrm>
        </p:grpSpPr>
        <p:sp>
          <p:nvSpPr>
            <p:cNvPr id="42049" name="Text Box 15"/>
            <p:cNvSpPr txBox="1">
              <a:spLocks noChangeArrowheads="1"/>
            </p:cNvSpPr>
            <p:nvPr/>
          </p:nvSpPr>
          <p:spPr bwMode="auto">
            <a:xfrm>
              <a:off x="3843" y="546"/>
              <a:ext cx="20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rgbClr val="FF0000"/>
                  </a:solidFill>
                  <a:latin typeface="Arial" charset="0"/>
                  <a:cs typeface="Arial" charset="0"/>
                </a:rPr>
                <a:t>T</a:t>
              </a:r>
            </a:p>
          </p:txBody>
        </p:sp>
        <p:grpSp>
          <p:nvGrpSpPr>
            <p:cNvPr id="109634" name="Group 16"/>
            <p:cNvGrpSpPr>
              <a:grpSpLocks/>
            </p:cNvGrpSpPr>
            <p:nvPr/>
          </p:nvGrpSpPr>
          <p:grpSpPr bwMode="auto">
            <a:xfrm>
              <a:off x="3732" y="350"/>
              <a:ext cx="536" cy="325"/>
              <a:chOff x="3732" y="350"/>
              <a:chExt cx="536" cy="325"/>
            </a:xfrm>
          </p:grpSpPr>
          <p:sp>
            <p:nvSpPr>
              <p:cNvPr id="42051" name="Text Box 17"/>
              <p:cNvSpPr txBox="1">
                <a:spLocks noChangeArrowheads="1"/>
              </p:cNvSpPr>
              <p:nvPr/>
            </p:nvSpPr>
            <p:spPr bwMode="auto">
              <a:xfrm>
                <a:off x="3732" y="442"/>
                <a:ext cx="5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latin typeface="Arial" charset="0"/>
                    <a:cs typeface="Arial" charset="0"/>
                  </a:rPr>
                  <a:t>K   (R)</a:t>
                </a:r>
              </a:p>
            </p:txBody>
          </p:sp>
          <p:sp>
            <p:nvSpPr>
              <p:cNvPr id="42052" name="Text Box 18"/>
              <p:cNvSpPr txBox="1">
                <a:spLocks noChangeArrowheads="1"/>
              </p:cNvSpPr>
              <p:nvPr/>
            </p:nvSpPr>
            <p:spPr bwMode="auto">
              <a:xfrm>
                <a:off x="3853" y="350"/>
                <a:ext cx="16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rgbClr val="FF0000"/>
                    </a:solidFill>
                    <a:latin typeface="Arial" charset="0"/>
                    <a:cs typeface="Arial" charset="0"/>
                  </a:rPr>
                  <a:t>-</a:t>
                </a:r>
              </a:p>
            </p:txBody>
          </p:sp>
        </p:grpSp>
      </p:grpSp>
      <p:sp>
        <p:nvSpPr>
          <p:cNvPr id="42000" name="Line 19"/>
          <p:cNvSpPr>
            <a:spLocks noChangeShapeType="1"/>
          </p:cNvSpPr>
          <p:nvPr/>
        </p:nvSpPr>
        <p:spPr bwMode="auto">
          <a:xfrm flipH="1">
            <a:off x="5289550" y="3403600"/>
            <a:ext cx="2165350" cy="2809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2001" name="Text Box 20"/>
          <p:cNvSpPr txBox="1">
            <a:spLocks noChangeArrowheads="1"/>
          </p:cNvSpPr>
          <p:nvPr/>
        </p:nvSpPr>
        <p:spPr bwMode="auto">
          <a:xfrm>
            <a:off x="5135563" y="3360738"/>
            <a:ext cx="2468562"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smtClean="0">
                <a:latin typeface="Arial" charset="0"/>
                <a:cs typeface="Arial" charset="0"/>
              </a:rPr>
              <a:t>Send me your public key</a:t>
            </a:r>
          </a:p>
        </p:txBody>
      </p:sp>
      <p:sp>
        <p:nvSpPr>
          <p:cNvPr id="42002" name="Line 21"/>
          <p:cNvSpPr>
            <a:spLocks noChangeShapeType="1"/>
          </p:cNvSpPr>
          <p:nvPr/>
        </p:nvSpPr>
        <p:spPr bwMode="auto">
          <a:xfrm>
            <a:off x="5319713" y="3922713"/>
            <a:ext cx="22494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109588" name="Group 22"/>
          <p:cNvGrpSpPr>
            <a:grpSpLocks/>
          </p:cNvGrpSpPr>
          <p:nvPr/>
        </p:nvGrpSpPr>
        <p:grpSpPr bwMode="auto">
          <a:xfrm>
            <a:off x="6937375" y="3525838"/>
            <a:ext cx="584200" cy="695325"/>
            <a:chOff x="4737" y="2510"/>
            <a:chExt cx="368" cy="438"/>
          </a:xfrm>
        </p:grpSpPr>
        <p:grpSp>
          <p:nvGrpSpPr>
            <p:cNvPr id="109629" name="Group 23"/>
            <p:cNvGrpSpPr>
              <a:grpSpLocks/>
            </p:cNvGrpSpPr>
            <p:nvPr/>
          </p:nvGrpSpPr>
          <p:grpSpPr bwMode="auto">
            <a:xfrm>
              <a:off x="4737" y="2620"/>
              <a:ext cx="368" cy="328"/>
              <a:chOff x="4737" y="2620"/>
              <a:chExt cx="368" cy="328"/>
            </a:xfrm>
          </p:grpSpPr>
          <p:sp>
            <p:nvSpPr>
              <p:cNvPr id="42047" name="Text Box 24"/>
              <p:cNvSpPr txBox="1">
                <a:spLocks noChangeArrowheads="1"/>
              </p:cNvSpPr>
              <p:nvPr/>
            </p:nvSpPr>
            <p:spPr bwMode="auto">
              <a:xfrm>
                <a:off x="4900" y="2715"/>
                <a:ext cx="20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solidFill>
                      <a:srgbClr val="FF0000"/>
                    </a:solidFill>
                    <a:latin typeface="Arial" charset="0"/>
                    <a:cs typeface="Arial" charset="0"/>
                  </a:rPr>
                  <a:t>T</a:t>
                </a:r>
              </a:p>
            </p:txBody>
          </p:sp>
          <p:sp>
            <p:nvSpPr>
              <p:cNvPr id="42048" name="Text Box 25"/>
              <p:cNvSpPr txBox="1">
                <a:spLocks noChangeArrowheads="1"/>
              </p:cNvSpPr>
              <p:nvPr/>
            </p:nvSpPr>
            <p:spPr bwMode="auto">
              <a:xfrm>
                <a:off x="4737" y="2620"/>
                <a:ext cx="3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latin typeface="Arial" charset="0"/>
                    <a:cs typeface="Arial" charset="0"/>
                  </a:rPr>
                  <a:t>K   </a:t>
                </a:r>
              </a:p>
            </p:txBody>
          </p:sp>
        </p:grpSp>
        <p:sp>
          <p:nvSpPr>
            <p:cNvPr id="42046" name="Text Box 26"/>
            <p:cNvSpPr txBox="1">
              <a:spLocks noChangeArrowheads="1"/>
            </p:cNvSpPr>
            <p:nvPr/>
          </p:nvSpPr>
          <p:spPr bwMode="auto">
            <a:xfrm>
              <a:off x="4892" y="2510"/>
              <a:ext cx="2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solidFill>
                    <a:srgbClr val="FF0000"/>
                  </a:solidFill>
                  <a:latin typeface="Arial" charset="0"/>
                  <a:cs typeface="Arial" charset="0"/>
                </a:rPr>
                <a:t>+</a:t>
              </a:r>
            </a:p>
          </p:txBody>
        </p:sp>
      </p:grpSp>
      <p:sp>
        <p:nvSpPr>
          <p:cNvPr id="42004" name="Line 27"/>
          <p:cNvSpPr>
            <a:spLocks noChangeShapeType="1"/>
          </p:cNvSpPr>
          <p:nvPr/>
        </p:nvSpPr>
        <p:spPr bwMode="auto">
          <a:xfrm flipH="1">
            <a:off x="1900238" y="3430588"/>
            <a:ext cx="2165350" cy="2809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2005" name="Line 28"/>
          <p:cNvSpPr>
            <a:spLocks noChangeShapeType="1"/>
          </p:cNvSpPr>
          <p:nvPr/>
        </p:nvSpPr>
        <p:spPr bwMode="auto">
          <a:xfrm>
            <a:off x="1928813" y="3879850"/>
            <a:ext cx="22494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109591" name="Group 29"/>
          <p:cNvGrpSpPr>
            <a:grpSpLocks/>
          </p:cNvGrpSpPr>
          <p:nvPr/>
        </p:nvGrpSpPr>
        <p:grpSpPr bwMode="auto">
          <a:xfrm>
            <a:off x="3144838" y="3411538"/>
            <a:ext cx="850900" cy="654050"/>
            <a:chOff x="3732" y="350"/>
            <a:chExt cx="536" cy="412"/>
          </a:xfrm>
        </p:grpSpPr>
        <p:sp>
          <p:nvSpPr>
            <p:cNvPr id="42041" name="Text Box 30"/>
            <p:cNvSpPr txBox="1">
              <a:spLocks noChangeArrowheads="1"/>
            </p:cNvSpPr>
            <p:nvPr/>
          </p:nvSpPr>
          <p:spPr bwMode="auto">
            <a:xfrm>
              <a:off x="3815" y="531"/>
              <a:ext cx="2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solidFill>
                    <a:srgbClr val="FF0000"/>
                  </a:solidFill>
                  <a:latin typeface="Arial" charset="0"/>
                  <a:cs typeface="Arial" charset="0"/>
                </a:rPr>
                <a:t>A</a:t>
              </a:r>
            </a:p>
          </p:txBody>
        </p:sp>
        <p:grpSp>
          <p:nvGrpSpPr>
            <p:cNvPr id="109626" name="Group 31"/>
            <p:cNvGrpSpPr>
              <a:grpSpLocks/>
            </p:cNvGrpSpPr>
            <p:nvPr/>
          </p:nvGrpSpPr>
          <p:grpSpPr bwMode="auto">
            <a:xfrm>
              <a:off x="3732" y="350"/>
              <a:ext cx="536" cy="325"/>
              <a:chOff x="3732" y="350"/>
              <a:chExt cx="536" cy="325"/>
            </a:xfrm>
          </p:grpSpPr>
          <p:sp>
            <p:nvSpPr>
              <p:cNvPr id="42043" name="Text Box 32"/>
              <p:cNvSpPr txBox="1">
                <a:spLocks noChangeArrowheads="1"/>
              </p:cNvSpPr>
              <p:nvPr/>
            </p:nvSpPr>
            <p:spPr bwMode="auto">
              <a:xfrm>
                <a:off x="3732" y="442"/>
                <a:ext cx="5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latin typeface="Arial" charset="0"/>
                    <a:cs typeface="Arial" charset="0"/>
                  </a:rPr>
                  <a:t>K   (R)</a:t>
                </a:r>
              </a:p>
            </p:txBody>
          </p:sp>
          <p:sp>
            <p:nvSpPr>
              <p:cNvPr id="42044" name="Text Box 33"/>
              <p:cNvSpPr txBox="1">
                <a:spLocks noChangeArrowheads="1"/>
              </p:cNvSpPr>
              <p:nvPr/>
            </p:nvSpPr>
            <p:spPr bwMode="auto">
              <a:xfrm>
                <a:off x="3838" y="350"/>
                <a:ext cx="16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solidFill>
                      <a:srgbClr val="FF0000"/>
                    </a:solidFill>
                    <a:latin typeface="Arial" charset="0"/>
                    <a:cs typeface="Arial" charset="0"/>
                  </a:rPr>
                  <a:t>-</a:t>
                </a:r>
              </a:p>
            </p:txBody>
          </p:sp>
        </p:grpSp>
      </p:grpSp>
      <p:sp>
        <p:nvSpPr>
          <p:cNvPr id="42007" name="Line 34"/>
          <p:cNvSpPr>
            <a:spLocks noChangeShapeType="1"/>
          </p:cNvSpPr>
          <p:nvPr/>
        </p:nvSpPr>
        <p:spPr bwMode="auto">
          <a:xfrm flipH="1">
            <a:off x="1966913" y="4048125"/>
            <a:ext cx="2165350" cy="2809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2008" name="Text Box 35"/>
          <p:cNvSpPr txBox="1">
            <a:spLocks noChangeArrowheads="1"/>
          </p:cNvSpPr>
          <p:nvPr/>
        </p:nvSpPr>
        <p:spPr bwMode="auto">
          <a:xfrm>
            <a:off x="1812925" y="4005263"/>
            <a:ext cx="246856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smtClean="0">
                <a:latin typeface="Arial" charset="0"/>
                <a:cs typeface="Arial" charset="0"/>
              </a:rPr>
              <a:t>Send me your public key</a:t>
            </a:r>
          </a:p>
        </p:txBody>
      </p:sp>
      <p:sp>
        <p:nvSpPr>
          <p:cNvPr id="42009" name="Line 36"/>
          <p:cNvSpPr>
            <a:spLocks noChangeShapeType="1"/>
          </p:cNvSpPr>
          <p:nvPr/>
        </p:nvSpPr>
        <p:spPr bwMode="auto">
          <a:xfrm>
            <a:off x="1997075" y="4567238"/>
            <a:ext cx="22494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109595" name="Group 37"/>
          <p:cNvGrpSpPr>
            <a:grpSpLocks/>
          </p:cNvGrpSpPr>
          <p:nvPr/>
        </p:nvGrpSpPr>
        <p:grpSpPr bwMode="auto">
          <a:xfrm>
            <a:off x="3500438" y="4125913"/>
            <a:ext cx="569912" cy="654050"/>
            <a:chOff x="4737" y="2534"/>
            <a:chExt cx="359" cy="412"/>
          </a:xfrm>
        </p:grpSpPr>
        <p:grpSp>
          <p:nvGrpSpPr>
            <p:cNvPr id="109621" name="Group 38"/>
            <p:cNvGrpSpPr>
              <a:grpSpLocks/>
            </p:cNvGrpSpPr>
            <p:nvPr/>
          </p:nvGrpSpPr>
          <p:grpSpPr bwMode="auto">
            <a:xfrm>
              <a:off x="4737" y="2620"/>
              <a:ext cx="359" cy="326"/>
              <a:chOff x="4737" y="2620"/>
              <a:chExt cx="359" cy="326"/>
            </a:xfrm>
          </p:grpSpPr>
          <p:sp>
            <p:nvSpPr>
              <p:cNvPr id="42039" name="Text Box 39"/>
              <p:cNvSpPr txBox="1">
                <a:spLocks noChangeArrowheads="1"/>
              </p:cNvSpPr>
              <p:nvPr/>
            </p:nvSpPr>
            <p:spPr bwMode="auto">
              <a:xfrm>
                <a:off x="4875" y="2715"/>
                <a:ext cx="2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solidFill>
                      <a:srgbClr val="FF0000"/>
                    </a:solidFill>
                    <a:latin typeface="Arial" charset="0"/>
                    <a:cs typeface="Arial" charset="0"/>
                  </a:rPr>
                  <a:t>A</a:t>
                </a:r>
              </a:p>
            </p:txBody>
          </p:sp>
          <p:sp>
            <p:nvSpPr>
              <p:cNvPr id="42040" name="Text Box 40"/>
              <p:cNvSpPr txBox="1">
                <a:spLocks noChangeArrowheads="1"/>
              </p:cNvSpPr>
              <p:nvPr/>
            </p:nvSpPr>
            <p:spPr bwMode="auto">
              <a:xfrm>
                <a:off x="4737" y="2620"/>
                <a:ext cx="3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latin typeface="Arial" charset="0"/>
                    <a:cs typeface="Arial" charset="0"/>
                  </a:rPr>
                  <a:t>K   </a:t>
                </a:r>
              </a:p>
            </p:txBody>
          </p:sp>
        </p:grpSp>
        <p:sp>
          <p:nvSpPr>
            <p:cNvPr id="42038" name="Text Box 41"/>
            <p:cNvSpPr txBox="1">
              <a:spLocks noChangeArrowheads="1"/>
            </p:cNvSpPr>
            <p:nvPr/>
          </p:nvSpPr>
          <p:spPr bwMode="auto">
            <a:xfrm>
              <a:off x="4883" y="2534"/>
              <a:ext cx="2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solidFill>
                    <a:srgbClr val="FF0000"/>
                  </a:solidFill>
                  <a:latin typeface="Arial" charset="0"/>
                  <a:cs typeface="Arial" charset="0"/>
                </a:rPr>
                <a:t>+</a:t>
              </a:r>
            </a:p>
          </p:txBody>
        </p:sp>
      </p:grpSp>
      <p:sp>
        <p:nvSpPr>
          <p:cNvPr id="42011" name="Line 42"/>
          <p:cNvSpPr>
            <a:spLocks noChangeShapeType="1"/>
          </p:cNvSpPr>
          <p:nvPr/>
        </p:nvSpPr>
        <p:spPr bwMode="auto">
          <a:xfrm flipH="1" flipV="1">
            <a:off x="5364163" y="5024438"/>
            <a:ext cx="21685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109597" name="Group 43"/>
          <p:cNvGrpSpPr>
            <a:grpSpLocks/>
          </p:cNvGrpSpPr>
          <p:nvPr/>
        </p:nvGrpSpPr>
        <p:grpSpPr bwMode="auto">
          <a:xfrm>
            <a:off x="5975350" y="4506913"/>
            <a:ext cx="874713" cy="681037"/>
            <a:chOff x="3670" y="3430"/>
            <a:chExt cx="551" cy="429"/>
          </a:xfrm>
        </p:grpSpPr>
        <p:sp>
          <p:nvSpPr>
            <p:cNvPr id="42034" name="Text Box 44"/>
            <p:cNvSpPr txBox="1">
              <a:spLocks noChangeArrowheads="1"/>
            </p:cNvSpPr>
            <p:nvPr/>
          </p:nvSpPr>
          <p:spPr bwMode="auto">
            <a:xfrm>
              <a:off x="3778" y="3626"/>
              <a:ext cx="20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rgbClr val="FF0000"/>
                  </a:solidFill>
                  <a:latin typeface="Arial" charset="0"/>
                  <a:cs typeface="Arial" charset="0"/>
                </a:rPr>
                <a:t>T</a:t>
              </a:r>
            </a:p>
          </p:txBody>
        </p:sp>
        <p:sp>
          <p:nvSpPr>
            <p:cNvPr id="42035" name="Text Box 45"/>
            <p:cNvSpPr txBox="1">
              <a:spLocks noChangeArrowheads="1"/>
            </p:cNvSpPr>
            <p:nvPr/>
          </p:nvSpPr>
          <p:spPr bwMode="auto">
            <a:xfrm>
              <a:off x="3670" y="3540"/>
              <a:ext cx="5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latin typeface="Arial" charset="0"/>
                  <a:cs typeface="Arial" charset="0"/>
                </a:rPr>
                <a:t>K   (m)</a:t>
              </a:r>
            </a:p>
          </p:txBody>
        </p:sp>
        <p:sp>
          <p:nvSpPr>
            <p:cNvPr id="42036" name="Text Box 46"/>
            <p:cNvSpPr txBox="1">
              <a:spLocks noChangeArrowheads="1"/>
            </p:cNvSpPr>
            <p:nvPr/>
          </p:nvSpPr>
          <p:spPr bwMode="auto">
            <a:xfrm>
              <a:off x="3726" y="3430"/>
              <a:ext cx="2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rgbClr val="FF0000"/>
                  </a:solidFill>
                  <a:latin typeface="Arial" charset="0"/>
                  <a:cs typeface="Arial" charset="0"/>
                </a:rPr>
                <a:t>+</a:t>
              </a:r>
            </a:p>
          </p:txBody>
        </p:sp>
      </p:grpSp>
      <p:grpSp>
        <p:nvGrpSpPr>
          <p:cNvPr id="109598" name="Group 47"/>
          <p:cNvGrpSpPr>
            <a:grpSpLocks/>
          </p:cNvGrpSpPr>
          <p:nvPr/>
        </p:nvGrpSpPr>
        <p:grpSpPr bwMode="auto">
          <a:xfrm>
            <a:off x="3814763" y="5006975"/>
            <a:ext cx="1768475" cy="719138"/>
            <a:chOff x="1299" y="3314"/>
            <a:chExt cx="1114" cy="453"/>
          </a:xfrm>
        </p:grpSpPr>
        <p:sp>
          <p:nvSpPr>
            <p:cNvPr id="42029" name="Text Box 48"/>
            <p:cNvSpPr txBox="1">
              <a:spLocks noChangeArrowheads="1"/>
            </p:cNvSpPr>
            <p:nvPr/>
          </p:nvSpPr>
          <p:spPr bwMode="auto">
            <a:xfrm>
              <a:off x="1661" y="3526"/>
              <a:ext cx="20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rgbClr val="FF0000"/>
                  </a:solidFill>
                  <a:latin typeface="Arial" charset="0"/>
                  <a:cs typeface="Arial" charset="0"/>
                </a:rPr>
                <a:t>T</a:t>
              </a:r>
            </a:p>
          </p:txBody>
        </p:sp>
        <p:sp>
          <p:nvSpPr>
            <p:cNvPr id="42030" name="Text Box 49"/>
            <p:cNvSpPr txBox="1">
              <a:spLocks noChangeArrowheads="1"/>
            </p:cNvSpPr>
            <p:nvPr/>
          </p:nvSpPr>
          <p:spPr bwMode="auto">
            <a:xfrm>
              <a:off x="1299" y="3414"/>
              <a:ext cx="111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latin typeface="Arial" charset="0"/>
                  <a:cs typeface="Arial" charset="0"/>
                </a:rPr>
                <a:t>m = K  (K   (m))</a:t>
              </a:r>
            </a:p>
          </p:txBody>
        </p:sp>
        <p:sp>
          <p:nvSpPr>
            <p:cNvPr id="42031" name="Text Box 50"/>
            <p:cNvSpPr txBox="1">
              <a:spLocks noChangeArrowheads="1"/>
            </p:cNvSpPr>
            <p:nvPr/>
          </p:nvSpPr>
          <p:spPr bwMode="auto">
            <a:xfrm>
              <a:off x="1901" y="3332"/>
              <a:ext cx="2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rgbClr val="FF0000"/>
                  </a:solidFill>
                  <a:latin typeface="Arial" charset="0"/>
                  <a:cs typeface="Arial" charset="0"/>
                </a:rPr>
                <a:t>+</a:t>
              </a:r>
            </a:p>
          </p:txBody>
        </p:sp>
        <p:sp>
          <p:nvSpPr>
            <p:cNvPr id="42032" name="Text Box 51"/>
            <p:cNvSpPr txBox="1">
              <a:spLocks noChangeArrowheads="1"/>
            </p:cNvSpPr>
            <p:nvPr/>
          </p:nvSpPr>
          <p:spPr bwMode="auto">
            <a:xfrm>
              <a:off x="1905" y="3534"/>
              <a:ext cx="20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rgbClr val="FF0000"/>
                  </a:solidFill>
                  <a:latin typeface="Arial" charset="0"/>
                  <a:cs typeface="Arial" charset="0"/>
                </a:rPr>
                <a:t>T</a:t>
              </a:r>
            </a:p>
          </p:txBody>
        </p:sp>
        <p:sp>
          <p:nvSpPr>
            <p:cNvPr id="42033" name="Text Box 52"/>
            <p:cNvSpPr txBox="1">
              <a:spLocks noChangeArrowheads="1"/>
            </p:cNvSpPr>
            <p:nvPr/>
          </p:nvSpPr>
          <p:spPr bwMode="auto">
            <a:xfrm>
              <a:off x="1688" y="3314"/>
              <a:ext cx="16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solidFill>
                    <a:srgbClr val="FF0000"/>
                  </a:solidFill>
                  <a:latin typeface="Arial" charset="0"/>
                  <a:cs typeface="Arial" charset="0"/>
                </a:rPr>
                <a:t>-</a:t>
              </a:r>
            </a:p>
          </p:txBody>
        </p:sp>
      </p:grpSp>
      <p:sp>
        <p:nvSpPr>
          <p:cNvPr id="42014" name="Text Box 53"/>
          <p:cNvSpPr txBox="1">
            <a:spLocks noChangeArrowheads="1"/>
          </p:cNvSpPr>
          <p:nvPr/>
        </p:nvSpPr>
        <p:spPr bwMode="auto">
          <a:xfrm>
            <a:off x="3946525" y="4819650"/>
            <a:ext cx="12668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latin typeface="Arial" charset="0"/>
                <a:cs typeface="Arial" charset="0"/>
              </a:rPr>
              <a:t>Trudy gets</a:t>
            </a:r>
          </a:p>
        </p:txBody>
      </p:sp>
      <p:sp>
        <p:nvSpPr>
          <p:cNvPr id="42015" name="Text Box 54"/>
          <p:cNvSpPr txBox="1">
            <a:spLocks noChangeArrowheads="1"/>
          </p:cNvSpPr>
          <p:nvPr/>
        </p:nvSpPr>
        <p:spPr bwMode="auto">
          <a:xfrm>
            <a:off x="3714750" y="5511800"/>
            <a:ext cx="200183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defRPr/>
            </a:pPr>
            <a:r>
              <a:rPr lang="en-US" sz="1800" smtClean="0">
                <a:latin typeface="Arial" pitchFamily="34" charset="0"/>
                <a:cs typeface="Arial" pitchFamily="34" charset="0"/>
              </a:rPr>
              <a:t>sends m to Alice encrypted with Alice</a:t>
            </a:r>
            <a:r>
              <a:rPr lang="ja-JP" altLang="en-US" sz="1800" smtClean="0">
                <a:latin typeface="Arial" pitchFamily="34" charset="0"/>
                <a:cs typeface="Arial" pitchFamily="34" charset="0"/>
              </a:rPr>
              <a:t>’</a:t>
            </a:r>
            <a:r>
              <a:rPr lang="en-US" altLang="ja-JP" sz="1800" smtClean="0">
                <a:latin typeface="Arial" pitchFamily="34" charset="0"/>
                <a:cs typeface="Arial" pitchFamily="34" charset="0"/>
              </a:rPr>
              <a:t>s public key</a:t>
            </a:r>
            <a:endParaRPr lang="en-US" sz="1800" smtClean="0">
              <a:latin typeface="Arial" pitchFamily="34" charset="0"/>
              <a:cs typeface="Arial" pitchFamily="34" charset="0"/>
            </a:endParaRPr>
          </a:p>
        </p:txBody>
      </p:sp>
      <p:sp>
        <p:nvSpPr>
          <p:cNvPr id="42016" name="Line 55"/>
          <p:cNvSpPr>
            <a:spLocks noChangeShapeType="1"/>
          </p:cNvSpPr>
          <p:nvPr/>
        </p:nvSpPr>
        <p:spPr bwMode="auto">
          <a:xfrm flipH="1">
            <a:off x="1782763" y="5767388"/>
            <a:ext cx="1712912" cy="63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109602" name="Group 56"/>
          <p:cNvGrpSpPr>
            <a:grpSpLocks/>
          </p:cNvGrpSpPr>
          <p:nvPr/>
        </p:nvGrpSpPr>
        <p:grpSpPr bwMode="auto">
          <a:xfrm>
            <a:off x="2566988" y="5230813"/>
            <a:ext cx="806450" cy="677862"/>
            <a:chOff x="3691" y="3430"/>
            <a:chExt cx="508" cy="427"/>
          </a:xfrm>
        </p:grpSpPr>
        <p:sp>
          <p:nvSpPr>
            <p:cNvPr id="42026" name="Text Box 57"/>
            <p:cNvSpPr txBox="1">
              <a:spLocks noChangeArrowheads="1"/>
            </p:cNvSpPr>
            <p:nvPr/>
          </p:nvSpPr>
          <p:spPr bwMode="auto">
            <a:xfrm>
              <a:off x="3771" y="3626"/>
              <a:ext cx="2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rgbClr val="FF0000"/>
                  </a:solidFill>
                  <a:latin typeface="Arial" charset="0"/>
                  <a:cs typeface="Arial" charset="0"/>
                </a:rPr>
                <a:t>A</a:t>
              </a:r>
              <a:endParaRPr lang="en-US" sz="2400" smtClean="0">
                <a:latin typeface="Arial" charset="0"/>
                <a:cs typeface="Arial" charset="0"/>
              </a:endParaRPr>
            </a:p>
          </p:txBody>
        </p:sp>
        <p:sp>
          <p:nvSpPr>
            <p:cNvPr id="42027" name="Text Box 58"/>
            <p:cNvSpPr txBox="1">
              <a:spLocks noChangeArrowheads="1"/>
            </p:cNvSpPr>
            <p:nvPr/>
          </p:nvSpPr>
          <p:spPr bwMode="auto">
            <a:xfrm>
              <a:off x="3691" y="3540"/>
              <a:ext cx="5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latin typeface="Arial" charset="0"/>
                  <a:cs typeface="Arial" charset="0"/>
                </a:rPr>
                <a:t>K  (m)</a:t>
              </a:r>
            </a:p>
          </p:txBody>
        </p:sp>
        <p:sp>
          <p:nvSpPr>
            <p:cNvPr id="42028" name="Text Box 59"/>
            <p:cNvSpPr txBox="1">
              <a:spLocks noChangeArrowheads="1"/>
            </p:cNvSpPr>
            <p:nvPr/>
          </p:nvSpPr>
          <p:spPr bwMode="auto">
            <a:xfrm>
              <a:off x="3765" y="3430"/>
              <a:ext cx="2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solidFill>
                    <a:srgbClr val="FF0000"/>
                  </a:solidFill>
                  <a:latin typeface="Arial" charset="0"/>
                  <a:cs typeface="Arial" charset="0"/>
                </a:rPr>
                <a:t>+</a:t>
              </a:r>
            </a:p>
          </p:txBody>
        </p:sp>
      </p:grpSp>
      <p:grpSp>
        <p:nvGrpSpPr>
          <p:cNvPr id="109603" name="Group 60"/>
          <p:cNvGrpSpPr>
            <a:grpSpLocks/>
          </p:cNvGrpSpPr>
          <p:nvPr/>
        </p:nvGrpSpPr>
        <p:grpSpPr bwMode="auto">
          <a:xfrm>
            <a:off x="296863" y="5646738"/>
            <a:ext cx="1768475" cy="711200"/>
            <a:chOff x="1299" y="3317"/>
            <a:chExt cx="1114" cy="448"/>
          </a:xfrm>
        </p:grpSpPr>
        <p:sp>
          <p:nvSpPr>
            <p:cNvPr id="42021" name="Text Box 61"/>
            <p:cNvSpPr txBox="1">
              <a:spLocks noChangeArrowheads="1"/>
            </p:cNvSpPr>
            <p:nvPr/>
          </p:nvSpPr>
          <p:spPr bwMode="auto">
            <a:xfrm>
              <a:off x="1654" y="3526"/>
              <a:ext cx="2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rgbClr val="FF0000"/>
                  </a:solidFill>
                  <a:latin typeface="Arial" charset="0"/>
                  <a:cs typeface="Arial" charset="0"/>
                </a:rPr>
                <a:t>A</a:t>
              </a:r>
            </a:p>
          </p:txBody>
        </p:sp>
        <p:sp>
          <p:nvSpPr>
            <p:cNvPr id="42022" name="Text Box 62"/>
            <p:cNvSpPr txBox="1">
              <a:spLocks noChangeArrowheads="1"/>
            </p:cNvSpPr>
            <p:nvPr/>
          </p:nvSpPr>
          <p:spPr bwMode="auto">
            <a:xfrm>
              <a:off x="1299" y="3414"/>
              <a:ext cx="111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latin typeface="Arial" charset="0"/>
                  <a:cs typeface="Arial" charset="0"/>
                </a:rPr>
                <a:t>m = K  (K   (m))</a:t>
              </a:r>
            </a:p>
          </p:txBody>
        </p:sp>
        <p:sp>
          <p:nvSpPr>
            <p:cNvPr id="42023" name="Text Box 63"/>
            <p:cNvSpPr txBox="1">
              <a:spLocks noChangeArrowheads="1"/>
            </p:cNvSpPr>
            <p:nvPr/>
          </p:nvSpPr>
          <p:spPr bwMode="auto">
            <a:xfrm>
              <a:off x="1901" y="3332"/>
              <a:ext cx="2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rgbClr val="FF0000"/>
                  </a:solidFill>
                  <a:latin typeface="Arial" charset="0"/>
                  <a:cs typeface="Arial" charset="0"/>
                </a:rPr>
                <a:t>+</a:t>
              </a:r>
            </a:p>
          </p:txBody>
        </p:sp>
        <p:sp>
          <p:nvSpPr>
            <p:cNvPr id="42024" name="Text Box 64"/>
            <p:cNvSpPr txBox="1">
              <a:spLocks noChangeArrowheads="1"/>
            </p:cNvSpPr>
            <p:nvPr/>
          </p:nvSpPr>
          <p:spPr bwMode="auto">
            <a:xfrm>
              <a:off x="1898" y="3534"/>
              <a:ext cx="2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rgbClr val="FF0000"/>
                  </a:solidFill>
                  <a:latin typeface="Arial" charset="0"/>
                  <a:cs typeface="Arial" charset="0"/>
                </a:rPr>
                <a:t>A</a:t>
              </a:r>
            </a:p>
          </p:txBody>
        </p:sp>
        <p:sp>
          <p:nvSpPr>
            <p:cNvPr id="42025" name="Text Box 65"/>
            <p:cNvSpPr txBox="1">
              <a:spLocks noChangeArrowheads="1"/>
            </p:cNvSpPr>
            <p:nvPr/>
          </p:nvSpPr>
          <p:spPr bwMode="auto">
            <a:xfrm>
              <a:off x="1685" y="3317"/>
              <a:ext cx="16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smtClean="0">
                  <a:solidFill>
                    <a:srgbClr val="FF0000"/>
                  </a:solidFill>
                  <a:latin typeface="Arial" charset="0"/>
                  <a:cs typeface="Arial" charset="0"/>
                </a:rPr>
                <a:t>-</a:t>
              </a:r>
            </a:p>
          </p:txBody>
        </p:sp>
      </p:grpSp>
      <p:sp>
        <p:nvSpPr>
          <p:cNvPr id="42019" name="Text Box 66"/>
          <p:cNvSpPr txBox="1">
            <a:spLocks noChangeArrowheads="1"/>
          </p:cNvSpPr>
          <p:nvPr/>
        </p:nvSpPr>
        <p:spPr bwMode="auto">
          <a:xfrm>
            <a:off x="2224088" y="3305175"/>
            <a:ext cx="3524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latin typeface="Arial" charset="0"/>
                <a:cs typeface="Arial" charset="0"/>
              </a:rPr>
              <a:t>R</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21"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25" y="1050925"/>
            <a:ext cx="50276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0"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110596" name="Rectangle 2"/>
          <p:cNvSpPr>
            <a:spLocks noGrp="1" noChangeArrowheads="1"/>
          </p:cNvSpPr>
          <p:nvPr>
            <p:ph type="title"/>
          </p:nvPr>
        </p:nvSpPr>
        <p:spPr/>
        <p:txBody>
          <a:bodyPr/>
          <a:lstStyle/>
          <a:p>
            <a:r>
              <a:rPr lang="en-US" smtClean="0">
                <a:ea typeface="ＭＳ Ｐゴシック" pitchFamily="34" charset="-128"/>
              </a:rPr>
              <a:t>Public-key certification</a:t>
            </a:r>
          </a:p>
        </p:txBody>
      </p:sp>
      <p:sp>
        <p:nvSpPr>
          <p:cNvPr id="110597" name="Rectangle 3"/>
          <p:cNvSpPr>
            <a:spLocks noGrp="1" noChangeArrowheads="1"/>
          </p:cNvSpPr>
          <p:nvPr>
            <p:ph type="body" idx="1"/>
          </p:nvPr>
        </p:nvSpPr>
        <p:spPr>
          <a:xfrm>
            <a:off x="533400" y="1490663"/>
            <a:ext cx="7772400" cy="4648200"/>
          </a:xfrm>
        </p:spPr>
        <p:txBody>
          <a:bodyPr/>
          <a:lstStyle/>
          <a:p>
            <a:r>
              <a:rPr lang="en-US" smtClean="0">
                <a:ea typeface="ＭＳ Ｐゴシック" pitchFamily="34" charset="-128"/>
              </a:rPr>
              <a:t>motivation: Trudy plays pizza prank on Bob</a:t>
            </a:r>
          </a:p>
          <a:p>
            <a:pPr lvl="1"/>
            <a:r>
              <a:rPr lang="en-US" smtClean="0">
                <a:ea typeface="ＭＳ Ｐゴシック" pitchFamily="34" charset="-128"/>
              </a:rPr>
              <a:t>Trudy creates e-mail order: </a:t>
            </a:r>
            <a:br>
              <a:rPr lang="en-US" smtClean="0">
                <a:ea typeface="ＭＳ Ｐゴシック" pitchFamily="34" charset="-128"/>
              </a:rPr>
            </a:br>
            <a:r>
              <a:rPr lang="en-US" i="1" smtClean="0">
                <a:ea typeface="ＭＳ Ｐゴシック" pitchFamily="34" charset="-128"/>
              </a:rPr>
              <a:t>Dear Pizza Store, Please deliver to me four pepperoni pizzas. Thank you, Bob</a:t>
            </a:r>
          </a:p>
          <a:p>
            <a:pPr lvl="1"/>
            <a:r>
              <a:rPr lang="en-US" smtClean="0">
                <a:ea typeface="ＭＳ Ｐゴシック" pitchFamily="34" charset="-128"/>
              </a:rPr>
              <a:t>Trudy signs order with her private key</a:t>
            </a:r>
          </a:p>
          <a:p>
            <a:pPr lvl="1"/>
            <a:r>
              <a:rPr lang="en-US" smtClean="0">
                <a:ea typeface="ＭＳ Ｐゴシック" pitchFamily="34" charset="-128"/>
              </a:rPr>
              <a:t>Trudy sends order to Pizza Store</a:t>
            </a:r>
          </a:p>
          <a:p>
            <a:pPr lvl="1"/>
            <a:r>
              <a:rPr lang="en-US" smtClean="0">
                <a:ea typeface="ＭＳ Ｐゴシック" pitchFamily="34" charset="-128"/>
              </a:rPr>
              <a:t>Trudy sends to Pizza Store her public key, but says it</a:t>
            </a:r>
            <a:r>
              <a:rPr lang="ja-JP" altLang="en-US" smtClean="0">
                <a:ea typeface="ＭＳ Ｐゴシック" pitchFamily="34" charset="-128"/>
              </a:rPr>
              <a:t>’</a:t>
            </a:r>
            <a:r>
              <a:rPr lang="en-US" altLang="ja-JP" smtClean="0">
                <a:ea typeface="ＭＳ Ｐゴシック" pitchFamily="34" charset="-128"/>
              </a:rPr>
              <a:t>s Bob</a:t>
            </a:r>
            <a:r>
              <a:rPr lang="ja-JP" altLang="en-US" smtClean="0">
                <a:ea typeface="ＭＳ Ｐゴシック" pitchFamily="34" charset="-128"/>
              </a:rPr>
              <a:t>’</a:t>
            </a:r>
            <a:r>
              <a:rPr lang="en-US" altLang="ja-JP" smtClean="0">
                <a:ea typeface="ＭＳ Ｐゴシック" pitchFamily="34" charset="-128"/>
              </a:rPr>
              <a:t>s public key</a:t>
            </a:r>
          </a:p>
          <a:p>
            <a:pPr lvl="1"/>
            <a:r>
              <a:rPr lang="en-US" smtClean="0">
                <a:ea typeface="ＭＳ Ｐゴシック" pitchFamily="34" charset="-128"/>
              </a:rPr>
              <a:t>Pizza Store verifies signature; then delivers four pepperoni pizzas to Bob</a:t>
            </a:r>
          </a:p>
          <a:p>
            <a:pPr lvl="1"/>
            <a:r>
              <a:rPr lang="en-US" smtClean="0">
                <a:ea typeface="ＭＳ Ｐゴシック" pitchFamily="34" charset="-128"/>
              </a:rPr>
              <a:t>Bob doesn</a:t>
            </a:r>
            <a:r>
              <a:rPr lang="ja-JP" altLang="en-US" smtClean="0">
                <a:ea typeface="ＭＳ Ｐゴシック" pitchFamily="34" charset="-128"/>
              </a:rPr>
              <a:t>’</a:t>
            </a:r>
            <a:r>
              <a:rPr lang="en-US" altLang="ja-JP" smtClean="0">
                <a:ea typeface="ＭＳ Ｐゴシック" pitchFamily="34" charset="-128"/>
              </a:rPr>
              <a:t>t even like pepperoni</a:t>
            </a:r>
          </a:p>
          <a:p>
            <a:pPr lvl="1"/>
            <a:endParaRPr lang="en-US" smtClean="0">
              <a:ea typeface="ＭＳ Ｐゴシック" pitchFamily="34" charset="-128"/>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111619" name="Rectangle 2"/>
          <p:cNvSpPr>
            <a:spLocks noGrp="1" noChangeArrowheads="1"/>
          </p:cNvSpPr>
          <p:nvPr>
            <p:ph type="title"/>
          </p:nvPr>
        </p:nvSpPr>
        <p:spPr>
          <a:xfrm>
            <a:off x="522288" y="130175"/>
            <a:ext cx="6302375" cy="1143000"/>
          </a:xfrm>
        </p:spPr>
        <p:txBody>
          <a:bodyPr/>
          <a:lstStyle/>
          <a:p>
            <a:r>
              <a:rPr lang="en-US" smtClean="0">
                <a:ea typeface="ＭＳ Ｐゴシック" pitchFamily="34" charset="-128"/>
              </a:rPr>
              <a:t>Certification authorities</a:t>
            </a:r>
          </a:p>
        </p:txBody>
      </p:sp>
      <p:sp>
        <p:nvSpPr>
          <p:cNvPr id="111620" name="Rectangle 3"/>
          <p:cNvSpPr>
            <a:spLocks noGrp="1" noChangeArrowheads="1"/>
          </p:cNvSpPr>
          <p:nvPr>
            <p:ph type="body" sz="half" idx="1"/>
          </p:nvPr>
        </p:nvSpPr>
        <p:spPr>
          <a:xfrm>
            <a:off x="561975" y="1382713"/>
            <a:ext cx="7902575" cy="4648200"/>
          </a:xfrm>
        </p:spPr>
        <p:txBody>
          <a:bodyPr/>
          <a:lstStyle/>
          <a:p>
            <a:r>
              <a:rPr lang="en-US" i="1" smtClean="0">
                <a:solidFill>
                  <a:srgbClr val="C00000"/>
                </a:solidFill>
                <a:ea typeface="ＭＳ Ｐゴシック" pitchFamily="34" charset="-128"/>
              </a:rPr>
              <a:t>certification authority (CA): </a:t>
            </a:r>
            <a:r>
              <a:rPr lang="en-US" sz="2400" smtClean="0">
                <a:ea typeface="ＭＳ Ｐゴシック" pitchFamily="34" charset="-128"/>
              </a:rPr>
              <a:t>binds public key to particular entity, E.</a:t>
            </a:r>
          </a:p>
          <a:p>
            <a:r>
              <a:rPr lang="en-US" sz="2400" smtClean="0">
                <a:ea typeface="ＭＳ Ｐゴシック" pitchFamily="34" charset="-128"/>
              </a:rPr>
              <a:t>E (person, router) registers its public key with CA.</a:t>
            </a:r>
          </a:p>
          <a:p>
            <a:pPr lvl="1"/>
            <a:r>
              <a:rPr lang="en-US" sz="2000" smtClean="0">
                <a:ea typeface="ＭＳ Ｐゴシック" pitchFamily="34" charset="-128"/>
              </a:rPr>
              <a:t>E provides </a:t>
            </a:r>
            <a:r>
              <a:rPr lang="ja-JP" altLang="en-US" sz="2000" smtClean="0">
                <a:ea typeface="ＭＳ Ｐゴシック" pitchFamily="34" charset="-128"/>
              </a:rPr>
              <a:t>“</a:t>
            </a:r>
            <a:r>
              <a:rPr lang="en-US" altLang="ja-JP" sz="2000" smtClean="0">
                <a:ea typeface="ＭＳ Ｐゴシック" pitchFamily="34" charset="-128"/>
              </a:rPr>
              <a:t>proof of identity</a:t>
            </a:r>
            <a:r>
              <a:rPr lang="ja-JP" altLang="en-US" sz="2000" smtClean="0">
                <a:ea typeface="ＭＳ Ｐゴシック" pitchFamily="34" charset="-128"/>
              </a:rPr>
              <a:t>”</a:t>
            </a:r>
            <a:r>
              <a:rPr lang="en-US" altLang="ja-JP" sz="2000" smtClean="0">
                <a:ea typeface="ＭＳ Ｐゴシック" pitchFamily="34" charset="-128"/>
              </a:rPr>
              <a:t> to CA. </a:t>
            </a:r>
          </a:p>
          <a:p>
            <a:pPr lvl="1"/>
            <a:r>
              <a:rPr lang="en-US" sz="2000" smtClean="0">
                <a:ea typeface="ＭＳ Ｐゴシック" pitchFamily="34" charset="-128"/>
              </a:rPr>
              <a:t>CA creates certificate binding E to its public key.</a:t>
            </a:r>
          </a:p>
          <a:p>
            <a:pPr lvl="1"/>
            <a:r>
              <a:rPr lang="en-US" sz="2000" smtClean="0">
                <a:ea typeface="ＭＳ Ｐゴシック" pitchFamily="34" charset="-128"/>
              </a:rPr>
              <a:t>certificate containing E</a:t>
            </a:r>
            <a:r>
              <a:rPr lang="ja-JP" altLang="en-US" sz="2000" smtClean="0">
                <a:ea typeface="ＭＳ Ｐゴシック" pitchFamily="34" charset="-128"/>
              </a:rPr>
              <a:t>’</a:t>
            </a:r>
            <a:r>
              <a:rPr lang="en-US" altLang="ja-JP" sz="2000" smtClean="0">
                <a:ea typeface="ＭＳ Ｐゴシック" pitchFamily="34" charset="-128"/>
              </a:rPr>
              <a:t>s public key digitally signed by CA – CA says </a:t>
            </a:r>
            <a:r>
              <a:rPr lang="ja-JP" altLang="en-US" sz="2000" smtClean="0">
                <a:ea typeface="ＭＳ Ｐゴシック" pitchFamily="34" charset="-128"/>
              </a:rPr>
              <a:t>“</a:t>
            </a:r>
            <a:r>
              <a:rPr lang="en-US" altLang="ja-JP" sz="2000" smtClean="0">
                <a:ea typeface="ＭＳ Ｐゴシック" pitchFamily="34" charset="-128"/>
              </a:rPr>
              <a:t>this is E</a:t>
            </a:r>
            <a:r>
              <a:rPr lang="ja-JP" altLang="en-US" sz="2000" smtClean="0">
                <a:ea typeface="ＭＳ Ｐゴシック" pitchFamily="34" charset="-128"/>
              </a:rPr>
              <a:t>’</a:t>
            </a:r>
            <a:r>
              <a:rPr lang="en-US" altLang="ja-JP" sz="2000" smtClean="0">
                <a:ea typeface="ＭＳ Ｐゴシック" pitchFamily="34" charset="-128"/>
              </a:rPr>
              <a:t>s public key</a:t>
            </a:r>
            <a:r>
              <a:rPr lang="ja-JP" altLang="en-US" sz="2000" smtClean="0">
                <a:ea typeface="ＭＳ Ｐゴシック" pitchFamily="34" charset="-128"/>
              </a:rPr>
              <a:t>”</a:t>
            </a:r>
            <a:endParaRPr lang="en-US" sz="2000" smtClean="0">
              <a:ea typeface="ＭＳ Ｐゴシック" pitchFamily="34" charset="-128"/>
            </a:endParaRPr>
          </a:p>
        </p:txBody>
      </p:sp>
      <p:pic>
        <p:nvPicPr>
          <p:cNvPr id="111621" name="Picture 4" descr="j0175664[1]"/>
          <p:cNvPicPr>
            <a:picLocks noChangeAspect="1" noChangeArrowheads="1"/>
          </p:cNvPicPr>
          <p:nvPr>
            <p:ph sz="quarter" idx="2"/>
          </p:nvPr>
        </p:nvPicPr>
        <p:blipFill>
          <a:blip r:embed="rId2" cstate="print">
            <a:extLst>
              <a:ext uri="{28A0092B-C50C-407E-A947-70E740481C1C}">
                <a14:useLocalDpi xmlns:a14="http://schemas.microsoft.com/office/drawing/2010/main" val="0"/>
              </a:ext>
            </a:extLst>
          </a:blip>
          <a:srcRect/>
          <a:stretch>
            <a:fillRect/>
          </a:stretch>
        </p:blipFill>
        <p:spPr>
          <a:xfrm>
            <a:off x="3324225" y="4979988"/>
            <a:ext cx="1155700" cy="917575"/>
          </a:xfrm>
          <a:noFill/>
        </p:spPr>
      </p:pic>
      <p:pic>
        <p:nvPicPr>
          <p:cNvPr id="111622" name="Picture 5" descr="Bo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5702300"/>
            <a:ext cx="5905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3" name="Text Box 6"/>
          <p:cNvSpPr txBox="1">
            <a:spLocks noChangeArrowheads="1"/>
          </p:cNvSpPr>
          <p:nvPr/>
        </p:nvSpPr>
        <p:spPr bwMode="auto">
          <a:xfrm>
            <a:off x="1155700" y="4324350"/>
            <a:ext cx="9604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r"/>
            <a:r>
              <a:rPr lang="en-US" sz="1600">
                <a:latin typeface="Arial" pitchFamily="34" charset="0"/>
                <a:cs typeface="Arial" pitchFamily="34" charset="0"/>
              </a:rPr>
              <a:t>Bob</a:t>
            </a:r>
            <a:r>
              <a:rPr lang="ja-JP" altLang="en-US" sz="1600">
                <a:latin typeface="Arial" pitchFamily="34" charset="0"/>
                <a:cs typeface="Arial" pitchFamily="34" charset="0"/>
              </a:rPr>
              <a:t>’</a:t>
            </a:r>
            <a:r>
              <a:rPr lang="en-US" altLang="ja-JP" sz="1600">
                <a:latin typeface="Arial" pitchFamily="34" charset="0"/>
                <a:cs typeface="Arial" pitchFamily="34" charset="0"/>
              </a:rPr>
              <a:t>s </a:t>
            </a:r>
          </a:p>
          <a:p>
            <a:pPr algn="r"/>
            <a:r>
              <a:rPr lang="en-US" sz="1600">
                <a:latin typeface="Arial" pitchFamily="34" charset="0"/>
                <a:cs typeface="Arial" pitchFamily="34" charset="0"/>
              </a:rPr>
              <a:t>public</a:t>
            </a:r>
          </a:p>
          <a:p>
            <a:pPr algn="r"/>
            <a:r>
              <a:rPr lang="en-US" sz="1600">
                <a:latin typeface="Arial" pitchFamily="34" charset="0"/>
                <a:cs typeface="Arial" pitchFamily="34" charset="0"/>
              </a:rPr>
              <a:t>key </a:t>
            </a:r>
          </a:p>
        </p:txBody>
      </p:sp>
      <p:pic>
        <p:nvPicPr>
          <p:cNvPr id="111624" name="Picture 7" descr="BS00768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133600" y="4405313"/>
            <a:ext cx="458788"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1625" name="Group 8"/>
          <p:cNvGrpSpPr>
            <a:grpSpLocks/>
          </p:cNvGrpSpPr>
          <p:nvPr/>
        </p:nvGrpSpPr>
        <p:grpSpPr bwMode="auto">
          <a:xfrm>
            <a:off x="2043113" y="4643438"/>
            <a:ext cx="538162" cy="604837"/>
            <a:chOff x="2994" y="2073"/>
            <a:chExt cx="339" cy="381"/>
          </a:xfrm>
        </p:grpSpPr>
        <p:grpSp>
          <p:nvGrpSpPr>
            <p:cNvPr id="111649" name="Group 9"/>
            <p:cNvGrpSpPr>
              <a:grpSpLocks/>
            </p:cNvGrpSpPr>
            <p:nvPr/>
          </p:nvGrpSpPr>
          <p:grpSpPr bwMode="auto">
            <a:xfrm>
              <a:off x="2994" y="2144"/>
              <a:ext cx="339" cy="310"/>
              <a:chOff x="2994" y="2144"/>
              <a:chExt cx="339" cy="310"/>
            </a:xfrm>
          </p:grpSpPr>
          <p:sp>
            <p:nvSpPr>
              <p:cNvPr id="111651" name="Text Box 10"/>
              <p:cNvSpPr txBox="1">
                <a:spLocks noChangeArrowheads="1"/>
              </p:cNvSpPr>
              <p:nvPr/>
            </p:nvSpPr>
            <p:spPr bwMode="auto">
              <a:xfrm>
                <a:off x="2994" y="2144"/>
                <a:ext cx="26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C00000"/>
                    </a:solidFill>
                    <a:latin typeface="Arial" pitchFamily="34" charset="0"/>
                    <a:cs typeface="Arial" pitchFamily="34" charset="0"/>
                  </a:rPr>
                  <a:t>K </a:t>
                </a:r>
              </a:p>
            </p:txBody>
          </p:sp>
          <p:sp>
            <p:nvSpPr>
              <p:cNvPr id="111652" name="Text Box 11"/>
              <p:cNvSpPr txBox="1">
                <a:spLocks noChangeArrowheads="1"/>
              </p:cNvSpPr>
              <p:nvPr/>
            </p:nvSpPr>
            <p:spPr bwMode="auto">
              <a:xfrm>
                <a:off x="3131" y="2241"/>
                <a:ext cx="20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1600">
                    <a:solidFill>
                      <a:srgbClr val="C00000"/>
                    </a:solidFill>
                    <a:latin typeface="Arial" pitchFamily="34" charset="0"/>
                    <a:cs typeface="Arial" pitchFamily="34" charset="0"/>
                  </a:rPr>
                  <a:t>B</a:t>
                </a:r>
              </a:p>
            </p:txBody>
          </p:sp>
        </p:grpSp>
        <p:sp>
          <p:nvSpPr>
            <p:cNvPr id="111650" name="Text Box 12"/>
            <p:cNvSpPr txBox="1">
              <a:spLocks noChangeArrowheads="1"/>
            </p:cNvSpPr>
            <p:nvPr/>
          </p:nvSpPr>
          <p:spPr bwMode="auto">
            <a:xfrm>
              <a:off x="3133" y="2073"/>
              <a:ext cx="1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1600">
                  <a:solidFill>
                    <a:srgbClr val="C00000"/>
                  </a:solidFill>
                  <a:latin typeface="Arial" pitchFamily="34" charset="0"/>
                  <a:cs typeface="Arial" pitchFamily="34" charset="0"/>
                </a:rPr>
                <a:t>+</a:t>
              </a:r>
            </a:p>
          </p:txBody>
        </p:sp>
      </p:grpSp>
      <p:sp>
        <p:nvSpPr>
          <p:cNvPr id="111626" name="Line 13"/>
          <p:cNvSpPr>
            <a:spLocks noChangeShapeType="1"/>
          </p:cNvSpPr>
          <p:nvPr/>
        </p:nvSpPr>
        <p:spPr bwMode="auto">
          <a:xfrm>
            <a:off x="2562225" y="4651375"/>
            <a:ext cx="698500" cy="61595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27" name="Text Box 14"/>
          <p:cNvSpPr txBox="1">
            <a:spLocks noChangeArrowheads="1"/>
          </p:cNvSpPr>
          <p:nvPr/>
        </p:nvSpPr>
        <p:spPr bwMode="auto">
          <a:xfrm>
            <a:off x="565150" y="5507038"/>
            <a:ext cx="130968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r"/>
            <a:r>
              <a:rPr lang="en-US" sz="1600">
                <a:latin typeface="Arial" pitchFamily="34" charset="0"/>
                <a:cs typeface="Arial" pitchFamily="34" charset="0"/>
              </a:rPr>
              <a:t>Bob</a:t>
            </a:r>
            <a:r>
              <a:rPr lang="ja-JP" altLang="en-US" sz="1600">
                <a:latin typeface="Arial" pitchFamily="34" charset="0"/>
                <a:cs typeface="Arial" pitchFamily="34" charset="0"/>
              </a:rPr>
              <a:t>’</a:t>
            </a:r>
            <a:r>
              <a:rPr lang="en-US" altLang="ja-JP" sz="1600">
                <a:latin typeface="Arial" pitchFamily="34" charset="0"/>
                <a:cs typeface="Arial" pitchFamily="34" charset="0"/>
              </a:rPr>
              <a:t>s </a:t>
            </a:r>
          </a:p>
          <a:p>
            <a:pPr algn="r"/>
            <a:r>
              <a:rPr lang="en-US" sz="1600">
                <a:latin typeface="Arial" pitchFamily="34" charset="0"/>
                <a:cs typeface="Arial" pitchFamily="34" charset="0"/>
              </a:rPr>
              <a:t>identifying information </a:t>
            </a:r>
          </a:p>
        </p:txBody>
      </p:sp>
      <p:sp>
        <p:nvSpPr>
          <p:cNvPr id="111628" name="Line 15"/>
          <p:cNvSpPr>
            <a:spLocks noChangeShapeType="1"/>
          </p:cNvSpPr>
          <p:nvPr/>
        </p:nvSpPr>
        <p:spPr bwMode="auto">
          <a:xfrm flipV="1">
            <a:off x="2525713" y="5434013"/>
            <a:ext cx="741362" cy="341312"/>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54285" name="Group 16"/>
          <p:cNvGrpSpPr>
            <a:grpSpLocks/>
          </p:cNvGrpSpPr>
          <p:nvPr/>
        </p:nvGrpSpPr>
        <p:grpSpPr bwMode="auto">
          <a:xfrm>
            <a:off x="4856163" y="4224338"/>
            <a:ext cx="1192212" cy="955675"/>
            <a:chOff x="1126" y="2124"/>
            <a:chExt cx="751" cy="602"/>
          </a:xfrm>
          <a:solidFill>
            <a:srgbClr val="008000"/>
          </a:solidFill>
        </p:grpSpPr>
        <p:sp>
          <p:nvSpPr>
            <p:cNvPr id="54305" name="Rectangle 17"/>
            <p:cNvSpPr>
              <a:spLocks noChangeArrowheads="1"/>
            </p:cNvSpPr>
            <p:nvPr/>
          </p:nvSpPr>
          <p:spPr bwMode="auto">
            <a:xfrm>
              <a:off x="1126" y="2124"/>
              <a:ext cx="751" cy="602"/>
            </a:xfrm>
            <a:prstGeom prst="rect">
              <a:avLst/>
            </a:prstGeom>
            <a:grpFill/>
            <a:ln w="9525">
              <a:solidFill>
                <a:schemeClr val="tx1"/>
              </a:solidFill>
              <a:miter lim="800000"/>
              <a:headEnd/>
              <a:tailEnd/>
            </a:ln>
          </p:spPr>
          <p:txBody>
            <a:bodyPr wrap="none" anchor="ctr"/>
            <a:lstStyle/>
            <a:p>
              <a:pPr>
                <a:defRPr/>
              </a:pPr>
              <a:endParaRPr lang="en-US">
                <a:latin typeface="Arial" charset="0"/>
                <a:ea typeface="ＭＳ Ｐゴシック" charset="0"/>
                <a:cs typeface="Arial" charset="0"/>
              </a:endParaRPr>
            </a:p>
          </p:txBody>
        </p:sp>
        <p:sp>
          <p:nvSpPr>
            <p:cNvPr id="54306" name="Text Box 18"/>
            <p:cNvSpPr txBox="1">
              <a:spLocks noChangeArrowheads="1"/>
            </p:cNvSpPr>
            <p:nvPr/>
          </p:nvSpPr>
          <p:spPr bwMode="auto">
            <a:xfrm>
              <a:off x="1134" y="2127"/>
              <a:ext cx="742" cy="5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chemeClr val="bg1"/>
                  </a:solidFill>
                  <a:latin typeface="Arial" charset="0"/>
                  <a:cs typeface="Arial" charset="0"/>
                </a:rPr>
                <a:t>digital</a:t>
              </a:r>
            </a:p>
            <a:p>
              <a:pPr algn="ctr">
                <a:defRPr/>
              </a:pPr>
              <a:r>
                <a:rPr lang="en-US" sz="1800" smtClean="0">
                  <a:solidFill>
                    <a:schemeClr val="bg1"/>
                  </a:solidFill>
                  <a:latin typeface="Arial" charset="0"/>
                  <a:cs typeface="Arial" charset="0"/>
                </a:rPr>
                <a:t>signature</a:t>
              </a:r>
            </a:p>
            <a:p>
              <a:pPr algn="ctr">
                <a:defRPr/>
              </a:pPr>
              <a:r>
                <a:rPr lang="en-US" sz="1800" smtClean="0">
                  <a:solidFill>
                    <a:schemeClr val="bg1"/>
                  </a:solidFill>
                  <a:latin typeface="Arial" charset="0"/>
                  <a:cs typeface="Arial" charset="0"/>
                </a:rPr>
                <a:t>(encrypt)</a:t>
              </a:r>
            </a:p>
          </p:txBody>
        </p:sp>
      </p:grpSp>
      <p:sp>
        <p:nvSpPr>
          <p:cNvPr id="111630" name="Text Box 19"/>
          <p:cNvSpPr txBox="1">
            <a:spLocks noChangeArrowheads="1"/>
          </p:cNvSpPr>
          <p:nvPr/>
        </p:nvSpPr>
        <p:spPr bwMode="auto">
          <a:xfrm>
            <a:off x="4546600" y="5219700"/>
            <a:ext cx="9604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r"/>
            <a:r>
              <a:rPr lang="en-US" sz="1600">
                <a:latin typeface="Arial" pitchFamily="34" charset="0"/>
                <a:cs typeface="Arial" pitchFamily="34" charset="0"/>
              </a:rPr>
              <a:t>CA </a:t>
            </a:r>
          </a:p>
          <a:p>
            <a:pPr algn="r"/>
            <a:r>
              <a:rPr lang="en-US" sz="1600">
                <a:latin typeface="Arial" pitchFamily="34" charset="0"/>
                <a:cs typeface="Arial" pitchFamily="34" charset="0"/>
              </a:rPr>
              <a:t>private</a:t>
            </a:r>
          </a:p>
          <a:p>
            <a:pPr algn="r"/>
            <a:r>
              <a:rPr lang="en-US" sz="1600">
                <a:latin typeface="Arial" pitchFamily="34" charset="0"/>
                <a:cs typeface="Arial" pitchFamily="34" charset="0"/>
              </a:rPr>
              <a:t>key </a:t>
            </a:r>
          </a:p>
        </p:txBody>
      </p:sp>
      <p:pic>
        <p:nvPicPr>
          <p:cNvPr id="111631" name="Picture 20" descr="BS00768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715000" y="5313363"/>
            <a:ext cx="458788"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1632" name="Group 21"/>
          <p:cNvGrpSpPr>
            <a:grpSpLocks/>
          </p:cNvGrpSpPr>
          <p:nvPr/>
        </p:nvGrpSpPr>
        <p:grpSpPr bwMode="auto">
          <a:xfrm>
            <a:off x="5403850" y="5551488"/>
            <a:ext cx="690563" cy="479425"/>
            <a:chOff x="3770" y="3688"/>
            <a:chExt cx="435" cy="302"/>
          </a:xfrm>
        </p:grpSpPr>
        <p:sp>
          <p:nvSpPr>
            <p:cNvPr id="111647" name="Text Box 22"/>
            <p:cNvSpPr txBox="1">
              <a:spLocks noChangeArrowheads="1"/>
            </p:cNvSpPr>
            <p:nvPr/>
          </p:nvSpPr>
          <p:spPr bwMode="auto">
            <a:xfrm>
              <a:off x="3770" y="3688"/>
              <a:ext cx="26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C00000"/>
                  </a:solidFill>
                  <a:latin typeface="Arial" pitchFamily="34" charset="0"/>
                  <a:cs typeface="Arial" pitchFamily="34" charset="0"/>
                </a:rPr>
                <a:t>K </a:t>
              </a:r>
            </a:p>
          </p:txBody>
        </p:sp>
        <p:sp>
          <p:nvSpPr>
            <p:cNvPr id="111648" name="Text Box 23"/>
            <p:cNvSpPr txBox="1">
              <a:spLocks noChangeArrowheads="1"/>
            </p:cNvSpPr>
            <p:nvPr/>
          </p:nvSpPr>
          <p:spPr bwMode="auto">
            <a:xfrm>
              <a:off x="3910" y="3777"/>
              <a:ext cx="29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1600">
                  <a:solidFill>
                    <a:srgbClr val="C00000"/>
                  </a:solidFill>
                  <a:latin typeface="Arial" pitchFamily="34" charset="0"/>
                  <a:cs typeface="Arial" pitchFamily="34" charset="0"/>
                </a:rPr>
                <a:t>CA</a:t>
              </a:r>
            </a:p>
          </p:txBody>
        </p:sp>
      </p:grpSp>
      <p:sp>
        <p:nvSpPr>
          <p:cNvPr id="111633" name="Text Box 24"/>
          <p:cNvSpPr txBox="1">
            <a:spLocks noChangeArrowheads="1"/>
          </p:cNvSpPr>
          <p:nvPr/>
        </p:nvSpPr>
        <p:spPr bwMode="auto">
          <a:xfrm>
            <a:off x="5643563" y="5368925"/>
            <a:ext cx="285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a:t>
            </a:r>
          </a:p>
        </p:txBody>
      </p:sp>
      <p:sp>
        <p:nvSpPr>
          <p:cNvPr id="111634" name="Line 25"/>
          <p:cNvSpPr>
            <a:spLocks noChangeShapeType="1"/>
          </p:cNvSpPr>
          <p:nvPr/>
        </p:nvSpPr>
        <p:spPr bwMode="auto">
          <a:xfrm flipV="1">
            <a:off x="5634038" y="5132388"/>
            <a:ext cx="0" cy="428625"/>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35" name="Line 26"/>
          <p:cNvSpPr>
            <a:spLocks noChangeShapeType="1"/>
          </p:cNvSpPr>
          <p:nvPr/>
        </p:nvSpPr>
        <p:spPr bwMode="auto">
          <a:xfrm>
            <a:off x="2613025" y="4468813"/>
            <a:ext cx="2222500" cy="63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36" name="Line 27"/>
          <p:cNvSpPr>
            <a:spLocks noChangeShapeType="1"/>
          </p:cNvSpPr>
          <p:nvPr/>
        </p:nvSpPr>
        <p:spPr bwMode="auto">
          <a:xfrm flipV="1">
            <a:off x="6089650" y="4495800"/>
            <a:ext cx="1133475" cy="95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11637" name="Group 28"/>
          <p:cNvGrpSpPr>
            <a:grpSpLocks/>
          </p:cNvGrpSpPr>
          <p:nvPr/>
        </p:nvGrpSpPr>
        <p:grpSpPr bwMode="auto">
          <a:xfrm>
            <a:off x="7058025" y="4203700"/>
            <a:ext cx="858838" cy="1158875"/>
            <a:chOff x="4446" y="2648"/>
            <a:chExt cx="541" cy="730"/>
          </a:xfrm>
        </p:grpSpPr>
        <p:pic>
          <p:nvPicPr>
            <p:cNvPr id="111640" name="Picture 29" descr="SO00109_[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6" y="2648"/>
              <a:ext cx="541"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1641" name="Group 30"/>
            <p:cNvGrpSpPr>
              <a:grpSpLocks/>
            </p:cNvGrpSpPr>
            <p:nvPr/>
          </p:nvGrpSpPr>
          <p:grpSpPr bwMode="auto">
            <a:xfrm>
              <a:off x="4610" y="2766"/>
              <a:ext cx="309" cy="381"/>
              <a:chOff x="2994" y="2073"/>
              <a:chExt cx="309" cy="381"/>
            </a:xfrm>
          </p:grpSpPr>
          <p:grpSp>
            <p:nvGrpSpPr>
              <p:cNvPr id="111643" name="Group 31"/>
              <p:cNvGrpSpPr>
                <a:grpSpLocks/>
              </p:cNvGrpSpPr>
              <p:nvPr/>
            </p:nvGrpSpPr>
            <p:grpSpPr bwMode="auto">
              <a:xfrm>
                <a:off x="2994" y="2144"/>
                <a:ext cx="309" cy="310"/>
                <a:chOff x="2994" y="2144"/>
                <a:chExt cx="309" cy="310"/>
              </a:xfrm>
            </p:grpSpPr>
            <p:sp>
              <p:nvSpPr>
                <p:cNvPr id="111645" name="Text Box 32"/>
                <p:cNvSpPr txBox="1">
                  <a:spLocks noChangeArrowheads="1"/>
                </p:cNvSpPr>
                <p:nvPr/>
              </p:nvSpPr>
              <p:spPr bwMode="auto">
                <a:xfrm>
                  <a:off x="2994" y="2144"/>
                  <a:ext cx="269" cy="2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FF0000"/>
                      </a:solidFill>
                      <a:latin typeface="Arial" pitchFamily="34" charset="0"/>
                      <a:cs typeface="Arial" pitchFamily="34" charset="0"/>
                    </a:rPr>
                    <a:t>K </a:t>
                  </a:r>
                </a:p>
              </p:txBody>
            </p:sp>
            <p:sp>
              <p:nvSpPr>
                <p:cNvPr id="111646" name="Text Box 33"/>
                <p:cNvSpPr txBox="1">
                  <a:spLocks noChangeArrowheads="1"/>
                </p:cNvSpPr>
                <p:nvPr/>
              </p:nvSpPr>
              <p:spPr bwMode="auto">
                <a:xfrm>
                  <a:off x="3101" y="2241"/>
                  <a:ext cx="20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1600">
                      <a:solidFill>
                        <a:srgbClr val="FF0000"/>
                      </a:solidFill>
                      <a:latin typeface="Arial" pitchFamily="34" charset="0"/>
                      <a:cs typeface="Arial" pitchFamily="34" charset="0"/>
                    </a:rPr>
                    <a:t>B</a:t>
                  </a:r>
                </a:p>
              </p:txBody>
            </p:sp>
          </p:grpSp>
          <p:sp>
            <p:nvSpPr>
              <p:cNvPr id="111644" name="Text Box 34"/>
              <p:cNvSpPr txBox="1">
                <a:spLocks noChangeArrowheads="1"/>
              </p:cNvSpPr>
              <p:nvPr/>
            </p:nvSpPr>
            <p:spPr bwMode="auto">
              <a:xfrm>
                <a:off x="3106" y="2073"/>
                <a:ext cx="1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1600">
                    <a:solidFill>
                      <a:srgbClr val="FF0000"/>
                    </a:solidFill>
                    <a:latin typeface="Arial" pitchFamily="34" charset="0"/>
                    <a:cs typeface="Arial" pitchFamily="34" charset="0"/>
                  </a:rPr>
                  <a:t>+</a:t>
                </a:r>
              </a:p>
            </p:txBody>
          </p:sp>
        </p:grpSp>
        <p:pic>
          <p:nvPicPr>
            <p:cNvPr id="111642" name="Picture 35" descr="BS00768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1638" name="Text Box 36"/>
          <p:cNvSpPr txBox="1">
            <a:spLocks noChangeArrowheads="1"/>
          </p:cNvSpPr>
          <p:nvPr/>
        </p:nvSpPr>
        <p:spPr bwMode="auto">
          <a:xfrm>
            <a:off x="6319838" y="5297488"/>
            <a:ext cx="23129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r"/>
            <a:r>
              <a:rPr lang="en-US">
                <a:latin typeface="Arial" pitchFamily="34" charset="0"/>
                <a:cs typeface="Arial" pitchFamily="34" charset="0"/>
              </a:rPr>
              <a:t>certificate for Bob</a:t>
            </a:r>
            <a:r>
              <a:rPr lang="ja-JP" altLang="en-US">
                <a:latin typeface="Arial" pitchFamily="34" charset="0"/>
                <a:cs typeface="Arial" pitchFamily="34" charset="0"/>
              </a:rPr>
              <a:t>’</a:t>
            </a:r>
            <a:r>
              <a:rPr lang="en-US" altLang="ja-JP">
                <a:latin typeface="Arial" pitchFamily="34" charset="0"/>
                <a:cs typeface="Arial" pitchFamily="34" charset="0"/>
              </a:rPr>
              <a:t>s public key, signed by CA</a:t>
            </a:r>
            <a:endParaRPr lang="en-US">
              <a:latin typeface="Arial" pitchFamily="34" charset="0"/>
              <a:cs typeface="Arial" pitchFamily="34" charset="0"/>
            </a:endParaRPr>
          </a:p>
        </p:txBody>
      </p:sp>
      <p:pic>
        <p:nvPicPr>
          <p:cNvPr id="111639" name="Picture 20" descr="underline_bas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 y="985838"/>
            <a:ext cx="5484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112643" name="Rectangle 3"/>
          <p:cNvSpPr>
            <a:spLocks noGrp="1" noChangeArrowheads="1"/>
          </p:cNvSpPr>
          <p:nvPr>
            <p:ph type="body" sz="half" idx="3"/>
          </p:nvPr>
        </p:nvSpPr>
        <p:spPr>
          <a:xfrm>
            <a:off x="650875" y="1325563"/>
            <a:ext cx="7727950" cy="4648200"/>
          </a:xfrm>
        </p:spPr>
        <p:txBody>
          <a:bodyPr/>
          <a:lstStyle/>
          <a:p>
            <a:r>
              <a:rPr lang="en-US" sz="2400" smtClean="0">
                <a:solidFill>
                  <a:schemeClr val="tx2"/>
                </a:solidFill>
                <a:ea typeface="ＭＳ Ｐゴシック" pitchFamily="34" charset="-128"/>
              </a:rPr>
              <a:t>when Alice wants Bob</a:t>
            </a:r>
            <a:r>
              <a:rPr lang="ja-JP" altLang="en-US" sz="2400" smtClean="0">
                <a:solidFill>
                  <a:schemeClr val="tx2"/>
                </a:solidFill>
                <a:ea typeface="ＭＳ Ｐゴシック" pitchFamily="34" charset="-128"/>
              </a:rPr>
              <a:t>’</a:t>
            </a:r>
            <a:r>
              <a:rPr lang="en-US" altLang="ja-JP" sz="2400" smtClean="0">
                <a:solidFill>
                  <a:schemeClr val="tx2"/>
                </a:solidFill>
                <a:ea typeface="ＭＳ Ｐゴシック" pitchFamily="34" charset="-128"/>
              </a:rPr>
              <a:t>s public key:</a:t>
            </a:r>
          </a:p>
          <a:p>
            <a:pPr lvl="1"/>
            <a:r>
              <a:rPr lang="en-US" smtClean="0">
                <a:solidFill>
                  <a:schemeClr val="tx2"/>
                </a:solidFill>
                <a:ea typeface="ＭＳ Ｐゴシック" pitchFamily="34" charset="-128"/>
              </a:rPr>
              <a:t>gets Bob</a:t>
            </a:r>
            <a:r>
              <a:rPr lang="ja-JP" altLang="en-US" smtClean="0">
                <a:solidFill>
                  <a:schemeClr val="tx2"/>
                </a:solidFill>
                <a:ea typeface="ＭＳ Ｐゴシック" pitchFamily="34" charset="-128"/>
              </a:rPr>
              <a:t>’</a:t>
            </a:r>
            <a:r>
              <a:rPr lang="en-US" altLang="ja-JP" smtClean="0">
                <a:solidFill>
                  <a:schemeClr val="tx2"/>
                </a:solidFill>
                <a:ea typeface="ＭＳ Ｐゴシック" pitchFamily="34" charset="-128"/>
              </a:rPr>
              <a:t>s certificate (Bob or elsewhere).</a:t>
            </a:r>
          </a:p>
          <a:p>
            <a:pPr lvl="1"/>
            <a:r>
              <a:rPr lang="en-US" smtClean="0">
                <a:solidFill>
                  <a:schemeClr val="tx2"/>
                </a:solidFill>
                <a:ea typeface="ＭＳ Ｐゴシック" pitchFamily="34" charset="-128"/>
              </a:rPr>
              <a:t>apply CA</a:t>
            </a:r>
            <a:r>
              <a:rPr lang="ja-JP" altLang="en-US" smtClean="0">
                <a:solidFill>
                  <a:schemeClr val="tx2"/>
                </a:solidFill>
                <a:ea typeface="ＭＳ Ｐゴシック" pitchFamily="34" charset="-128"/>
              </a:rPr>
              <a:t>’</a:t>
            </a:r>
            <a:r>
              <a:rPr lang="en-US" altLang="ja-JP" smtClean="0">
                <a:solidFill>
                  <a:schemeClr val="tx2"/>
                </a:solidFill>
                <a:ea typeface="ＭＳ Ｐゴシック" pitchFamily="34" charset="-128"/>
              </a:rPr>
              <a:t>s public key to Bob</a:t>
            </a:r>
            <a:r>
              <a:rPr lang="ja-JP" altLang="en-US" smtClean="0">
                <a:solidFill>
                  <a:schemeClr val="tx2"/>
                </a:solidFill>
                <a:ea typeface="ＭＳ Ｐゴシック" pitchFamily="34" charset="-128"/>
              </a:rPr>
              <a:t>’</a:t>
            </a:r>
            <a:r>
              <a:rPr lang="en-US" altLang="ja-JP" smtClean="0">
                <a:solidFill>
                  <a:schemeClr val="tx2"/>
                </a:solidFill>
                <a:ea typeface="ＭＳ Ｐゴシック" pitchFamily="34" charset="-128"/>
              </a:rPr>
              <a:t>s certificate, get Bob</a:t>
            </a:r>
            <a:r>
              <a:rPr lang="ja-JP" altLang="en-US" smtClean="0">
                <a:solidFill>
                  <a:schemeClr val="tx2"/>
                </a:solidFill>
                <a:ea typeface="ＭＳ Ｐゴシック" pitchFamily="34" charset="-128"/>
              </a:rPr>
              <a:t>’</a:t>
            </a:r>
            <a:r>
              <a:rPr lang="en-US" altLang="ja-JP" smtClean="0">
                <a:solidFill>
                  <a:schemeClr val="tx2"/>
                </a:solidFill>
                <a:ea typeface="ＭＳ Ｐゴシック" pitchFamily="34" charset="-128"/>
              </a:rPr>
              <a:t>s public key</a:t>
            </a:r>
            <a:endParaRPr lang="en-US" smtClean="0">
              <a:solidFill>
                <a:schemeClr val="tx2"/>
              </a:solidFill>
              <a:ea typeface="ＭＳ Ｐゴシック" pitchFamily="34" charset="-128"/>
            </a:endParaRPr>
          </a:p>
        </p:txBody>
      </p:sp>
      <p:pic>
        <p:nvPicPr>
          <p:cNvPr id="112644" name="Picture 4" descr="j0175664[1]"/>
          <p:cNvPicPr>
            <a:picLocks noChangeAspect="1" noChangeArrowheads="1"/>
          </p:cNvPicPr>
          <p:nvPr>
            <p:ph sz="quarter" idx="2"/>
          </p:nvPr>
        </p:nvPicPr>
        <p:blipFill>
          <a:blip r:embed="rId2" cstate="print">
            <a:extLst>
              <a:ext uri="{28A0092B-C50C-407E-A947-70E740481C1C}">
                <a14:useLocalDpi xmlns:a14="http://schemas.microsoft.com/office/drawing/2010/main" val="0"/>
              </a:ext>
            </a:extLst>
          </a:blip>
          <a:srcRect/>
          <a:stretch>
            <a:fillRect/>
          </a:stretch>
        </p:blipFill>
        <p:spPr>
          <a:xfrm>
            <a:off x="4179888" y="5241925"/>
            <a:ext cx="938212" cy="744538"/>
          </a:xfrm>
          <a:noFill/>
        </p:spPr>
      </p:pic>
      <p:sp>
        <p:nvSpPr>
          <p:cNvPr id="112645" name="Text Box 5"/>
          <p:cNvSpPr txBox="1">
            <a:spLocks noChangeArrowheads="1"/>
          </p:cNvSpPr>
          <p:nvPr/>
        </p:nvSpPr>
        <p:spPr bwMode="auto">
          <a:xfrm>
            <a:off x="6642100" y="3467100"/>
            <a:ext cx="9604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r"/>
            <a:r>
              <a:rPr lang="en-US" sz="1600">
                <a:latin typeface="Arial" pitchFamily="34" charset="0"/>
                <a:cs typeface="Arial" pitchFamily="34" charset="0"/>
              </a:rPr>
              <a:t>Bob</a:t>
            </a:r>
            <a:r>
              <a:rPr lang="ja-JP" altLang="en-US" sz="1600">
                <a:latin typeface="Arial" pitchFamily="34" charset="0"/>
                <a:cs typeface="Arial" pitchFamily="34" charset="0"/>
              </a:rPr>
              <a:t>’</a:t>
            </a:r>
            <a:r>
              <a:rPr lang="en-US" altLang="ja-JP" sz="1600">
                <a:latin typeface="Arial" pitchFamily="34" charset="0"/>
                <a:cs typeface="Arial" pitchFamily="34" charset="0"/>
              </a:rPr>
              <a:t>s </a:t>
            </a:r>
          </a:p>
          <a:p>
            <a:pPr algn="r"/>
            <a:r>
              <a:rPr lang="en-US" sz="1600">
                <a:latin typeface="Arial" pitchFamily="34" charset="0"/>
                <a:cs typeface="Arial" pitchFamily="34" charset="0"/>
              </a:rPr>
              <a:t>public</a:t>
            </a:r>
          </a:p>
          <a:p>
            <a:pPr algn="r"/>
            <a:r>
              <a:rPr lang="en-US" sz="1600">
                <a:latin typeface="Arial" pitchFamily="34" charset="0"/>
                <a:cs typeface="Arial" pitchFamily="34" charset="0"/>
              </a:rPr>
              <a:t>key </a:t>
            </a:r>
          </a:p>
        </p:txBody>
      </p:sp>
      <p:pic>
        <p:nvPicPr>
          <p:cNvPr id="112646" name="Picture 6" descr="BS00768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6473825" y="3592513"/>
            <a:ext cx="458788"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47" name="Group 7"/>
          <p:cNvGrpSpPr>
            <a:grpSpLocks/>
          </p:cNvGrpSpPr>
          <p:nvPr/>
        </p:nvGrpSpPr>
        <p:grpSpPr bwMode="auto">
          <a:xfrm>
            <a:off x="6383338" y="3830638"/>
            <a:ext cx="528637" cy="604837"/>
            <a:chOff x="2994" y="2073"/>
            <a:chExt cx="333" cy="381"/>
          </a:xfrm>
        </p:grpSpPr>
        <p:grpSp>
          <p:nvGrpSpPr>
            <p:cNvPr id="112668" name="Group 8"/>
            <p:cNvGrpSpPr>
              <a:grpSpLocks/>
            </p:cNvGrpSpPr>
            <p:nvPr/>
          </p:nvGrpSpPr>
          <p:grpSpPr bwMode="auto">
            <a:xfrm>
              <a:off x="2994" y="2144"/>
              <a:ext cx="333" cy="310"/>
              <a:chOff x="2994" y="2144"/>
              <a:chExt cx="333" cy="310"/>
            </a:xfrm>
          </p:grpSpPr>
          <p:sp>
            <p:nvSpPr>
              <p:cNvPr id="112670" name="Text Box 9"/>
              <p:cNvSpPr txBox="1">
                <a:spLocks noChangeArrowheads="1"/>
              </p:cNvSpPr>
              <p:nvPr/>
            </p:nvSpPr>
            <p:spPr bwMode="auto">
              <a:xfrm>
                <a:off x="2994" y="2144"/>
                <a:ext cx="26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C00000"/>
                    </a:solidFill>
                    <a:latin typeface="Arial" pitchFamily="34" charset="0"/>
                    <a:cs typeface="Arial" pitchFamily="34" charset="0"/>
                  </a:rPr>
                  <a:t>K </a:t>
                </a:r>
              </a:p>
            </p:txBody>
          </p:sp>
          <p:sp>
            <p:nvSpPr>
              <p:cNvPr id="112671" name="Text Box 10"/>
              <p:cNvSpPr txBox="1">
                <a:spLocks noChangeArrowheads="1"/>
              </p:cNvSpPr>
              <p:nvPr/>
            </p:nvSpPr>
            <p:spPr bwMode="auto">
              <a:xfrm>
                <a:off x="3125" y="2241"/>
                <a:ext cx="20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1600">
                    <a:solidFill>
                      <a:srgbClr val="C00000"/>
                    </a:solidFill>
                    <a:latin typeface="Arial" pitchFamily="34" charset="0"/>
                    <a:cs typeface="Arial" pitchFamily="34" charset="0"/>
                  </a:rPr>
                  <a:t>B</a:t>
                </a:r>
              </a:p>
            </p:txBody>
          </p:sp>
        </p:grpSp>
        <p:sp>
          <p:nvSpPr>
            <p:cNvPr id="112669" name="Text Box 11"/>
            <p:cNvSpPr txBox="1">
              <a:spLocks noChangeArrowheads="1"/>
            </p:cNvSpPr>
            <p:nvPr/>
          </p:nvSpPr>
          <p:spPr bwMode="auto">
            <a:xfrm>
              <a:off x="3124" y="2073"/>
              <a:ext cx="1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1600">
                  <a:solidFill>
                    <a:srgbClr val="C00000"/>
                  </a:solidFill>
                  <a:latin typeface="Arial" pitchFamily="34" charset="0"/>
                  <a:cs typeface="Arial" pitchFamily="34" charset="0"/>
                </a:rPr>
                <a:t>+</a:t>
              </a:r>
            </a:p>
          </p:txBody>
        </p:sp>
      </p:grpSp>
      <p:grpSp>
        <p:nvGrpSpPr>
          <p:cNvPr id="55304" name="Group 12"/>
          <p:cNvGrpSpPr>
            <a:grpSpLocks/>
          </p:cNvGrpSpPr>
          <p:nvPr/>
        </p:nvGrpSpPr>
        <p:grpSpPr bwMode="auto">
          <a:xfrm>
            <a:off x="4029075" y="3425825"/>
            <a:ext cx="1192213" cy="955675"/>
            <a:chOff x="1126" y="2124"/>
            <a:chExt cx="751" cy="602"/>
          </a:xfrm>
          <a:solidFill>
            <a:srgbClr val="008000"/>
          </a:solidFill>
        </p:grpSpPr>
        <p:sp>
          <p:nvSpPr>
            <p:cNvPr id="55324" name="Rectangle 13"/>
            <p:cNvSpPr>
              <a:spLocks noChangeArrowheads="1"/>
            </p:cNvSpPr>
            <p:nvPr/>
          </p:nvSpPr>
          <p:spPr bwMode="auto">
            <a:xfrm>
              <a:off x="1126" y="2124"/>
              <a:ext cx="751" cy="602"/>
            </a:xfrm>
            <a:prstGeom prst="rect">
              <a:avLst/>
            </a:prstGeom>
            <a:grpFill/>
            <a:ln w="9525">
              <a:solidFill>
                <a:schemeClr val="tx1"/>
              </a:solidFill>
              <a:miter lim="800000"/>
              <a:headEnd/>
              <a:tailEnd/>
            </a:ln>
          </p:spPr>
          <p:txBody>
            <a:bodyPr wrap="none" anchor="ctr"/>
            <a:lstStyle/>
            <a:p>
              <a:pPr>
                <a:defRPr/>
              </a:pPr>
              <a:endParaRPr lang="en-US">
                <a:latin typeface="Arial" charset="0"/>
                <a:ea typeface="ＭＳ Ｐゴシック" charset="0"/>
                <a:cs typeface="Arial" charset="0"/>
              </a:endParaRPr>
            </a:p>
          </p:txBody>
        </p:sp>
        <p:sp>
          <p:nvSpPr>
            <p:cNvPr id="55325" name="Text Box 14"/>
            <p:cNvSpPr txBox="1">
              <a:spLocks noChangeArrowheads="1"/>
            </p:cNvSpPr>
            <p:nvPr/>
          </p:nvSpPr>
          <p:spPr bwMode="auto">
            <a:xfrm>
              <a:off x="1148" y="2127"/>
              <a:ext cx="714" cy="58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smtClean="0">
                  <a:solidFill>
                    <a:schemeClr val="bg1"/>
                  </a:solidFill>
                  <a:latin typeface="Arial" charset="0"/>
                  <a:cs typeface="Arial" charset="0"/>
                </a:rPr>
                <a:t>digital</a:t>
              </a:r>
            </a:p>
            <a:p>
              <a:pPr algn="ctr">
                <a:defRPr/>
              </a:pPr>
              <a:r>
                <a:rPr lang="en-US" sz="1800" smtClean="0">
                  <a:solidFill>
                    <a:schemeClr val="bg1"/>
                  </a:solidFill>
                  <a:latin typeface="Arial" charset="0"/>
                  <a:cs typeface="Arial" charset="0"/>
                </a:rPr>
                <a:t>signature</a:t>
              </a:r>
            </a:p>
            <a:p>
              <a:pPr algn="ctr">
                <a:defRPr/>
              </a:pPr>
              <a:r>
                <a:rPr lang="en-US" sz="1800" smtClean="0">
                  <a:solidFill>
                    <a:schemeClr val="bg1"/>
                  </a:solidFill>
                  <a:latin typeface="Arial" charset="0"/>
                  <a:cs typeface="Arial" charset="0"/>
                </a:rPr>
                <a:t>(decrypt)</a:t>
              </a:r>
            </a:p>
          </p:txBody>
        </p:sp>
      </p:grpSp>
      <p:sp>
        <p:nvSpPr>
          <p:cNvPr id="112649" name="Text Box 15"/>
          <p:cNvSpPr txBox="1">
            <a:spLocks noChangeArrowheads="1"/>
          </p:cNvSpPr>
          <p:nvPr/>
        </p:nvSpPr>
        <p:spPr bwMode="auto">
          <a:xfrm>
            <a:off x="3560763" y="4522788"/>
            <a:ext cx="96043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r"/>
            <a:r>
              <a:rPr lang="en-US" sz="1600">
                <a:latin typeface="Arial" pitchFamily="34" charset="0"/>
                <a:cs typeface="Arial" pitchFamily="34" charset="0"/>
              </a:rPr>
              <a:t>CA </a:t>
            </a:r>
          </a:p>
          <a:p>
            <a:pPr algn="r"/>
            <a:r>
              <a:rPr lang="en-US" sz="1600">
                <a:latin typeface="Arial" pitchFamily="34" charset="0"/>
                <a:cs typeface="Arial" pitchFamily="34" charset="0"/>
              </a:rPr>
              <a:t>public</a:t>
            </a:r>
          </a:p>
          <a:p>
            <a:pPr algn="r"/>
            <a:r>
              <a:rPr lang="en-US" sz="1600">
                <a:latin typeface="Arial" pitchFamily="34" charset="0"/>
                <a:cs typeface="Arial" pitchFamily="34" charset="0"/>
              </a:rPr>
              <a:t>key </a:t>
            </a:r>
          </a:p>
        </p:txBody>
      </p:sp>
      <p:pic>
        <p:nvPicPr>
          <p:cNvPr id="112650" name="Picture 16" descr="BS00768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800600" y="4530725"/>
            <a:ext cx="4587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51" name="Group 17"/>
          <p:cNvGrpSpPr>
            <a:grpSpLocks/>
          </p:cNvGrpSpPr>
          <p:nvPr/>
        </p:nvGrpSpPr>
        <p:grpSpPr bwMode="auto">
          <a:xfrm>
            <a:off x="4779963" y="4810125"/>
            <a:ext cx="690562" cy="479425"/>
            <a:chOff x="3770" y="3688"/>
            <a:chExt cx="435" cy="302"/>
          </a:xfrm>
        </p:grpSpPr>
        <p:sp>
          <p:nvSpPr>
            <p:cNvPr id="112666" name="Text Box 18"/>
            <p:cNvSpPr txBox="1">
              <a:spLocks noChangeArrowheads="1"/>
            </p:cNvSpPr>
            <p:nvPr/>
          </p:nvSpPr>
          <p:spPr bwMode="auto">
            <a:xfrm>
              <a:off x="3770" y="3688"/>
              <a:ext cx="26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C00000"/>
                  </a:solidFill>
                  <a:latin typeface="Arial" pitchFamily="34" charset="0"/>
                  <a:cs typeface="Arial" pitchFamily="34" charset="0"/>
                </a:rPr>
                <a:t>K </a:t>
              </a:r>
            </a:p>
          </p:txBody>
        </p:sp>
        <p:sp>
          <p:nvSpPr>
            <p:cNvPr id="112667" name="Text Box 19"/>
            <p:cNvSpPr txBox="1">
              <a:spLocks noChangeArrowheads="1"/>
            </p:cNvSpPr>
            <p:nvPr/>
          </p:nvSpPr>
          <p:spPr bwMode="auto">
            <a:xfrm>
              <a:off x="3910" y="3777"/>
              <a:ext cx="29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1600">
                  <a:solidFill>
                    <a:srgbClr val="C00000"/>
                  </a:solidFill>
                  <a:latin typeface="Arial" pitchFamily="34" charset="0"/>
                  <a:cs typeface="Arial" pitchFamily="34" charset="0"/>
                </a:rPr>
                <a:t>CA</a:t>
              </a:r>
            </a:p>
          </p:txBody>
        </p:sp>
      </p:grpSp>
      <p:sp>
        <p:nvSpPr>
          <p:cNvPr id="112652" name="Text Box 20"/>
          <p:cNvSpPr txBox="1">
            <a:spLocks noChangeArrowheads="1"/>
          </p:cNvSpPr>
          <p:nvPr/>
        </p:nvSpPr>
        <p:spPr bwMode="auto">
          <a:xfrm>
            <a:off x="4995863" y="4645025"/>
            <a:ext cx="365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2400">
                <a:solidFill>
                  <a:srgbClr val="C00000"/>
                </a:solidFill>
                <a:latin typeface="Arial" pitchFamily="34" charset="0"/>
                <a:cs typeface="Arial" pitchFamily="34" charset="0"/>
              </a:rPr>
              <a:t>+</a:t>
            </a:r>
          </a:p>
        </p:txBody>
      </p:sp>
      <p:sp>
        <p:nvSpPr>
          <p:cNvPr id="112653" name="Line 21"/>
          <p:cNvSpPr>
            <a:spLocks noChangeShapeType="1"/>
          </p:cNvSpPr>
          <p:nvPr/>
        </p:nvSpPr>
        <p:spPr bwMode="auto">
          <a:xfrm flipV="1">
            <a:off x="4603750" y="4449763"/>
            <a:ext cx="0" cy="893762"/>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654" name="Line 22"/>
          <p:cNvSpPr>
            <a:spLocks noChangeShapeType="1"/>
          </p:cNvSpPr>
          <p:nvPr/>
        </p:nvSpPr>
        <p:spPr bwMode="auto">
          <a:xfrm>
            <a:off x="2379663" y="3873500"/>
            <a:ext cx="1627187" cy="63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655" name="Line 23"/>
          <p:cNvSpPr>
            <a:spLocks noChangeShapeType="1"/>
          </p:cNvSpPr>
          <p:nvPr/>
        </p:nvSpPr>
        <p:spPr bwMode="auto">
          <a:xfrm flipV="1">
            <a:off x="5248275" y="3886200"/>
            <a:ext cx="1133475" cy="95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12656" name="Group 24"/>
          <p:cNvGrpSpPr>
            <a:grpSpLocks/>
          </p:cNvGrpSpPr>
          <p:nvPr/>
        </p:nvGrpSpPr>
        <p:grpSpPr bwMode="auto">
          <a:xfrm>
            <a:off x="1558925" y="3305175"/>
            <a:ext cx="858838" cy="1158875"/>
            <a:chOff x="4446" y="2648"/>
            <a:chExt cx="541" cy="730"/>
          </a:xfrm>
        </p:grpSpPr>
        <p:pic>
          <p:nvPicPr>
            <p:cNvPr id="112659" name="Picture 25" descr="SO00109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6" y="2648"/>
              <a:ext cx="541"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60" name="Group 26"/>
            <p:cNvGrpSpPr>
              <a:grpSpLocks/>
            </p:cNvGrpSpPr>
            <p:nvPr/>
          </p:nvGrpSpPr>
          <p:grpSpPr bwMode="auto">
            <a:xfrm>
              <a:off x="4610" y="2766"/>
              <a:ext cx="309" cy="381"/>
              <a:chOff x="2994" y="2073"/>
              <a:chExt cx="309" cy="381"/>
            </a:xfrm>
          </p:grpSpPr>
          <p:grpSp>
            <p:nvGrpSpPr>
              <p:cNvPr id="112662" name="Group 27"/>
              <p:cNvGrpSpPr>
                <a:grpSpLocks/>
              </p:cNvGrpSpPr>
              <p:nvPr/>
            </p:nvGrpSpPr>
            <p:grpSpPr bwMode="auto">
              <a:xfrm>
                <a:off x="2994" y="2144"/>
                <a:ext cx="309" cy="310"/>
                <a:chOff x="2994" y="2144"/>
                <a:chExt cx="309" cy="310"/>
              </a:xfrm>
            </p:grpSpPr>
            <p:sp>
              <p:nvSpPr>
                <p:cNvPr id="112664" name="Text Box 28"/>
                <p:cNvSpPr txBox="1">
                  <a:spLocks noChangeArrowheads="1"/>
                </p:cNvSpPr>
                <p:nvPr/>
              </p:nvSpPr>
              <p:spPr bwMode="auto">
                <a:xfrm>
                  <a:off x="2994" y="2144"/>
                  <a:ext cx="269" cy="2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a:solidFill>
                        <a:srgbClr val="FF0000"/>
                      </a:solidFill>
                      <a:latin typeface="Arial" pitchFamily="34" charset="0"/>
                      <a:cs typeface="Arial" pitchFamily="34" charset="0"/>
                    </a:rPr>
                    <a:t>K </a:t>
                  </a:r>
                </a:p>
              </p:txBody>
            </p:sp>
            <p:sp>
              <p:nvSpPr>
                <p:cNvPr id="112665" name="Text Box 29"/>
                <p:cNvSpPr txBox="1">
                  <a:spLocks noChangeArrowheads="1"/>
                </p:cNvSpPr>
                <p:nvPr/>
              </p:nvSpPr>
              <p:spPr bwMode="auto">
                <a:xfrm>
                  <a:off x="3101" y="2241"/>
                  <a:ext cx="20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1600">
                      <a:solidFill>
                        <a:srgbClr val="FF0000"/>
                      </a:solidFill>
                      <a:latin typeface="Arial" pitchFamily="34" charset="0"/>
                      <a:cs typeface="Arial" pitchFamily="34" charset="0"/>
                    </a:rPr>
                    <a:t>B</a:t>
                  </a:r>
                </a:p>
              </p:txBody>
            </p:sp>
          </p:grpSp>
          <p:sp>
            <p:nvSpPr>
              <p:cNvPr id="112663" name="Text Box 30"/>
              <p:cNvSpPr txBox="1">
                <a:spLocks noChangeArrowheads="1"/>
              </p:cNvSpPr>
              <p:nvPr/>
            </p:nvSpPr>
            <p:spPr bwMode="auto">
              <a:xfrm>
                <a:off x="3106" y="2073"/>
                <a:ext cx="1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itchFamily="66" charset="0"/>
                    <a:ea typeface="ＭＳ Ｐゴシック" pitchFamily="34" charset="-128"/>
                  </a:defRPr>
                </a:lvl1pPr>
                <a:lvl2pPr marL="742950" indent="-285750">
                  <a:defRPr sz="2000">
                    <a:solidFill>
                      <a:schemeClr val="tx1"/>
                    </a:solidFill>
                    <a:latin typeface="Comic Sans MS" pitchFamily="66" charset="0"/>
                    <a:ea typeface="ＭＳ Ｐゴシック" pitchFamily="34" charset="-128"/>
                  </a:defRPr>
                </a:lvl2pPr>
                <a:lvl3pPr marL="1143000" indent="-228600">
                  <a:defRPr sz="2000">
                    <a:solidFill>
                      <a:schemeClr val="tx1"/>
                    </a:solidFill>
                    <a:latin typeface="Comic Sans MS" pitchFamily="66" charset="0"/>
                    <a:ea typeface="ＭＳ Ｐゴシック" pitchFamily="34" charset="-128"/>
                  </a:defRPr>
                </a:lvl3pPr>
                <a:lvl4pPr marL="1600200" indent="-228600">
                  <a:defRPr sz="2000">
                    <a:solidFill>
                      <a:schemeClr val="tx1"/>
                    </a:solidFill>
                    <a:latin typeface="Comic Sans MS" pitchFamily="66" charset="0"/>
                    <a:ea typeface="ＭＳ Ｐゴシック" pitchFamily="34" charset="-128"/>
                  </a:defRPr>
                </a:lvl4pPr>
                <a:lvl5pPr marL="2057400" indent="-228600">
                  <a:defRPr sz="2000">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omic Sans MS" pitchFamily="66" charset="0"/>
                    <a:ea typeface="ＭＳ Ｐゴシック" pitchFamily="34" charset="-128"/>
                  </a:defRPr>
                </a:lvl9pPr>
              </a:lstStyle>
              <a:p>
                <a:pPr algn="ctr"/>
                <a:r>
                  <a:rPr lang="en-US" sz="1600">
                    <a:solidFill>
                      <a:srgbClr val="FF0000"/>
                    </a:solidFill>
                    <a:latin typeface="Arial" pitchFamily="34" charset="0"/>
                    <a:cs typeface="Arial" pitchFamily="34" charset="0"/>
                  </a:rPr>
                  <a:t>+</a:t>
                </a:r>
              </a:p>
            </p:txBody>
          </p:sp>
        </p:grpSp>
        <p:pic>
          <p:nvPicPr>
            <p:cNvPr id="112661" name="Picture 31" descr="BS00768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657" name="Rectangle 2"/>
          <p:cNvSpPr>
            <a:spLocks noGrp="1" noChangeArrowheads="1"/>
          </p:cNvSpPr>
          <p:nvPr>
            <p:ph type="title"/>
          </p:nvPr>
        </p:nvSpPr>
        <p:spPr>
          <a:xfrm>
            <a:off x="522288" y="130175"/>
            <a:ext cx="6302375" cy="1143000"/>
          </a:xfrm>
        </p:spPr>
        <p:txBody>
          <a:bodyPr/>
          <a:lstStyle/>
          <a:p>
            <a:r>
              <a:rPr lang="en-US" smtClean="0">
                <a:ea typeface="ＭＳ Ｐゴシック" pitchFamily="34" charset="-128"/>
              </a:rPr>
              <a:t>Certification authorities</a:t>
            </a:r>
          </a:p>
        </p:txBody>
      </p:sp>
      <p:pic>
        <p:nvPicPr>
          <p:cNvPr id="112658" name="Picture 20" descr="underline_bas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 y="985838"/>
            <a:ext cx="5484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17"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88" y="1071563"/>
            <a:ext cx="68564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3" name="Rectangle 5"/>
          <p:cNvSpPr>
            <a:spLocks noGrp="1" noChangeArrowheads="1"/>
          </p:cNvSpPr>
          <p:nvPr>
            <p:ph type="ftr"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200">
                <a:latin typeface="Arial" charset="0"/>
              </a:rPr>
              <a:t>Network Security</a:t>
            </a:r>
          </a:p>
        </p:txBody>
      </p:sp>
      <p:sp>
        <p:nvSpPr>
          <p:cNvPr id="113668" name="Rectangle 2"/>
          <p:cNvSpPr>
            <a:spLocks noGrp="1" noChangeArrowheads="1"/>
          </p:cNvSpPr>
          <p:nvPr>
            <p:ph type="title"/>
          </p:nvPr>
        </p:nvSpPr>
        <p:spPr/>
        <p:txBody>
          <a:bodyPr/>
          <a:lstStyle/>
          <a:p>
            <a:r>
              <a:rPr lang="en-US" smtClean="0">
                <a:ea typeface="ＭＳ Ｐゴシック" pitchFamily="34" charset="-128"/>
              </a:rPr>
              <a:t>Network Security (summary)</a:t>
            </a:r>
          </a:p>
        </p:txBody>
      </p:sp>
      <p:sp>
        <p:nvSpPr>
          <p:cNvPr id="113669" name="Rectangle 3"/>
          <p:cNvSpPr>
            <a:spLocks noGrp="1" noChangeArrowheads="1"/>
          </p:cNvSpPr>
          <p:nvPr>
            <p:ph type="body" idx="1"/>
          </p:nvPr>
        </p:nvSpPr>
        <p:spPr>
          <a:xfrm>
            <a:off x="533400" y="1400175"/>
            <a:ext cx="8148638" cy="4648200"/>
          </a:xfrm>
        </p:spPr>
        <p:txBody>
          <a:bodyPr/>
          <a:lstStyle/>
          <a:p>
            <a:pPr>
              <a:buFont typeface="Wingdings" pitchFamily="2" charset="2"/>
              <a:buNone/>
            </a:pPr>
            <a:r>
              <a:rPr lang="en-US" smtClean="0">
                <a:solidFill>
                  <a:srgbClr val="CC0000"/>
                </a:solidFill>
                <a:ea typeface="ＭＳ Ｐゴシック" pitchFamily="34" charset="-128"/>
              </a:rPr>
              <a:t>basic techniques…...</a:t>
            </a:r>
          </a:p>
          <a:p>
            <a:pPr lvl="1"/>
            <a:r>
              <a:rPr lang="en-US" smtClean="0">
                <a:ea typeface="ＭＳ Ｐゴシック" pitchFamily="34" charset="-128"/>
              </a:rPr>
              <a:t>cryptography (symmetric and public)</a:t>
            </a:r>
          </a:p>
          <a:p>
            <a:pPr lvl="1"/>
            <a:r>
              <a:rPr lang="en-US" smtClean="0">
                <a:ea typeface="ＭＳ Ｐゴシック" pitchFamily="34" charset="-128"/>
              </a:rPr>
              <a:t>message integrity</a:t>
            </a:r>
          </a:p>
          <a:p>
            <a:pPr lvl="1"/>
            <a:r>
              <a:rPr lang="en-US" smtClean="0">
                <a:ea typeface="ＭＳ Ｐゴシック" pitchFamily="34" charset="-128"/>
              </a:rPr>
              <a:t>end-point authentication</a:t>
            </a:r>
          </a:p>
          <a:p>
            <a:pPr>
              <a:buFont typeface="Wingdings" pitchFamily="2" charset="2"/>
              <a:buNone/>
            </a:pPr>
            <a:r>
              <a:rPr lang="en-US" smtClean="0">
                <a:solidFill>
                  <a:srgbClr val="CC0000"/>
                </a:solidFill>
                <a:ea typeface="ＭＳ Ｐゴシック" pitchFamily="34" charset="-128"/>
              </a:rPr>
              <a:t>…. used in many different security scenarios</a:t>
            </a:r>
          </a:p>
          <a:p>
            <a:pPr lvl="1"/>
            <a:r>
              <a:rPr lang="en-US" smtClean="0">
                <a:ea typeface="ＭＳ Ｐゴシック" pitchFamily="34" charset="-128"/>
              </a:rPr>
              <a:t>secure email</a:t>
            </a:r>
          </a:p>
          <a:p>
            <a:pPr lvl="1"/>
            <a:r>
              <a:rPr lang="en-US" smtClean="0">
                <a:ea typeface="ＭＳ Ｐゴシック" pitchFamily="34" charset="-128"/>
              </a:rPr>
              <a:t>secure transport (SSL)</a:t>
            </a:r>
          </a:p>
          <a:p>
            <a:pPr lvl="1"/>
            <a:r>
              <a:rPr lang="en-US" smtClean="0">
                <a:ea typeface="ＭＳ Ｐゴシック" pitchFamily="34" charset="-128"/>
              </a:rPr>
              <a:t>IP sec</a:t>
            </a:r>
          </a:p>
          <a:p>
            <a:pPr lvl="1"/>
            <a:r>
              <a:rPr lang="en-US" smtClean="0">
                <a:ea typeface="ＭＳ Ｐゴシック" pitchFamily="34" charset="-128"/>
              </a:rPr>
              <a:t>802.11</a:t>
            </a:r>
          </a:p>
          <a:p>
            <a:pPr>
              <a:buFont typeface="Wingdings" pitchFamily="2" charset="2"/>
              <a:buNone/>
            </a:pPr>
            <a:r>
              <a:rPr lang="en-US" smtClean="0">
                <a:solidFill>
                  <a:srgbClr val="CC0000"/>
                </a:solidFill>
                <a:ea typeface="ＭＳ Ｐゴシック" pitchFamily="34" charset="-128"/>
              </a:rPr>
              <a:t>operational security: firewalls and IDS</a:t>
            </a:r>
          </a:p>
          <a:p>
            <a:pPr lvl="1"/>
            <a:endParaRPr lang="en-US" smtClean="0">
              <a:ea typeface="ＭＳ Ｐゴシック" pitchFamily="34"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8310</TotalTime>
  <Words>4905</Words>
  <Application>Microsoft Office PowerPoint</Application>
  <PresentationFormat>On-screen Show (4:3)</PresentationFormat>
  <Paragraphs>1031</Paragraphs>
  <Slides>97</Slides>
  <Notes>19</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97</vt:i4>
      </vt:variant>
    </vt:vector>
  </HeadingPairs>
  <TitlesOfParts>
    <vt:vector size="114" baseType="lpstr">
      <vt:lpstr>Comic Sans MS</vt:lpstr>
      <vt:lpstr>ＭＳ Ｐゴシック</vt:lpstr>
      <vt:lpstr>Arial</vt:lpstr>
      <vt:lpstr>Gill Sans MT</vt:lpstr>
      <vt:lpstr>Wingdings</vt:lpstr>
      <vt:lpstr>Times New Roman</vt:lpstr>
      <vt:lpstr>Tahoma</vt:lpstr>
      <vt:lpstr>ZapfDingbats</vt:lpstr>
      <vt:lpstr>Arial Unicode MS</vt:lpstr>
      <vt:lpstr>Calisto MT</vt:lpstr>
      <vt:lpstr>Times</vt:lpstr>
      <vt:lpstr>Symbol</vt:lpstr>
      <vt:lpstr>CMSS10</vt:lpstr>
      <vt:lpstr>CMSS12</vt:lpstr>
      <vt:lpstr>Tw Cen MT</vt:lpstr>
      <vt:lpstr>Courier New</vt:lpstr>
      <vt:lpstr>Default Design</vt:lpstr>
      <vt:lpstr>PowerPoint Presentation</vt:lpstr>
      <vt:lpstr>Network Security</vt:lpstr>
      <vt:lpstr>Network Security</vt:lpstr>
      <vt:lpstr>Do we need network security?</vt:lpstr>
      <vt:lpstr>Network Security</vt:lpstr>
      <vt:lpstr>Network Security</vt:lpstr>
      <vt:lpstr>Network Security Goals</vt:lpstr>
      <vt:lpstr>Network Security Goals</vt:lpstr>
      <vt:lpstr>Possible additional concepts:</vt:lpstr>
      <vt:lpstr>OSI Security Architecture</vt:lpstr>
      <vt:lpstr>Security Attacks</vt:lpstr>
      <vt:lpstr>ATTACKS </vt:lpstr>
      <vt:lpstr>PowerPoint Presentation</vt:lpstr>
      <vt:lpstr>Active Attacks</vt:lpstr>
      <vt:lpstr>Active attacks</vt:lpstr>
      <vt:lpstr>SERVICES AND MECHANISMS</vt:lpstr>
      <vt:lpstr>Security Mechanisms (X.800)</vt:lpstr>
      <vt:lpstr>Relationship Between Security Services and Mechanisms</vt:lpstr>
      <vt:lpstr>Outline</vt:lpstr>
      <vt:lpstr>Cryptography</vt:lpstr>
      <vt:lpstr>Cryptography</vt:lpstr>
      <vt:lpstr>Cryptographic Algorithms</vt:lpstr>
      <vt:lpstr>Terminology</vt:lpstr>
      <vt:lpstr>Characterizing Cryptographic Systems</vt:lpstr>
      <vt:lpstr>Encryption Model</vt:lpstr>
      <vt:lpstr>Cryptanalysis</vt:lpstr>
      <vt:lpstr> Cryptanalysis (Cont.)</vt:lpstr>
      <vt:lpstr> Cryptanalysis (Cont.)</vt:lpstr>
      <vt:lpstr> Cryptanalysis (Cont.)</vt:lpstr>
      <vt:lpstr> Cryptanalysis (Cont.)</vt:lpstr>
      <vt:lpstr>PowerPoint Presentation</vt:lpstr>
      <vt:lpstr>Substitution Ciphers</vt:lpstr>
      <vt:lpstr>Polyalphabetic encryption</vt:lpstr>
      <vt:lpstr>Transposition Ciphers</vt:lpstr>
      <vt:lpstr>One-Time Pads (1)</vt:lpstr>
      <vt:lpstr>One-Time Pads: How to share secret key using quantum cryptography</vt:lpstr>
      <vt:lpstr>Two types of symmetric ciphers</vt:lpstr>
      <vt:lpstr>PowerPoint Presentation</vt:lpstr>
      <vt:lpstr>PowerPoint Presentation</vt:lpstr>
      <vt:lpstr>Fundamental Cryptographic Principles</vt:lpstr>
      <vt:lpstr>Symmetric-key Algorithms (1)</vt:lpstr>
      <vt:lpstr>Symmetric-key Algorithms (2)</vt:lpstr>
      <vt:lpstr>Symmetric key  crypto: DES</vt:lpstr>
      <vt:lpstr>PowerPoint Presentation</vt:lpstr>
      <vt:lpstr>Chapter 8 roadmap</vt:lpstr>
      <vt:lpstr>What is network security?</vt:lpstr>
      <vt:lpstr>Friends and enemies: Alice, Bob, Trudy</vt:lpstr>
      <vt:lpstr>Who might Bob, Alice be?</vt:lpstr>
      <vt:lpstr>There are bad guys (and girls) out there!</vt:lpstr>
      <vt:lpstr>Chapter 8 roadmap</vt:lpstr>
      <vt:lpstr>The language of cryptography</vt:lpstr>
      <vt:lpstr>Breaking an encryption scheme</vt:lpstr>
      <vt:lpstr>Symmetric key cryptography</vt:lpstr>
      <vt:lpstr>Simple encryption scheme</vt:lpstr>
      <vt:lpstr>A more sophisticated encryption approach</vt:lpstr>
      <vt:lpstr>Symmetric key crypto: DES</vt:lpstr>
      <vt:lpstr>Symmetric key  crypto: DES</vt:lpstr>
      <vt:lpstr>AES: Advanced Encryption Standard</vt:lpstr>
      <vt:lpstr>Public Key Cryptography</vt:lpstr>
      <vt:lpstr>Public key cryptography</vt:lpstr>
      <vt:lpstr>Public key encryption algorithms</vt:lpstr>
      <vt:lpstr>Prerequisite: modular arithmetic</vt:lpstr>
      <vt:lpstr>RSA: getting ready</vt:lpstr>
      <vt:lpstr>RSA: Creating public/private key pair</vt:lpstr>
      <vt:lpstr>RSA: encryption, decryption</vt:lpstr>
      <vt:lpstr>RSA example:</vt:lpstr>
      <vt:lpstr>Why does RSA work?</vt:lpstr>
      <vt:lpstr>RSA: another important property</vt:lpstr>
      <vt:lpstr>PowerPoint Presentation</vt:lpstr>
      <vt:lpstr>Why is RSA secure?</vt:lpstr>
      <vt:lpstr>RSA in practice: session keys</vt:lpstr>
      <vt:lpstr>Chapter 8 roadmap</vt:lpstr>
      <vt:lpstr>Authentication</vt:lpstr>
      <vt:lpstr>Authentication</vt:lpstr>
      <vt:lpstr>Authentication: another try</vt:lpstr>
      <vt:lpstr>Authentication: another try</vt:lpstr>
      <vt:lpstr>Authentication: another try</vt:lpstr>
      <vt:lpstr>Authentication: another try</vt:lpstr>
      <vt:lpstr>Authentication: yet another try</vt:lpstr>
      <vt:lpstr>Authentication: yet another try</vt:lpstr>
      <vt:lpstr>Authentication: yet another try</vt:lpstr>
      <vt:lpstr>Authentication: ap5.0</vt:lpstr>
      <vt:lpstr>ap5.0: security hole</vt:lpstr>
      <vt:lpstr>ap5.0: security hole</vt:lpstr>
      <vt:lpstr>Chapter 8 roadmap</vt:lpstr>
      <vt:lpstr>Digital signatures </vt:lpstr>
      <vt:lpstr>Digital signatures </vt:lpstr>
      <vt:lpstr>Digital signatures </vt:lpstr>
      <vt:lpstr>Message digests</vt:lpstr>
      <vt:lpstr>Internet checksum: poor crypto hash function</vt:lpstr>
      <vt:lpstr>PowerPoint Presentation</vt:lpstr>
      <vt:lpstr>Hash function algorithms</vt:lpstr>
      <vt:lpstr>Recall: ap5.0 security hole</vt:lpstr>
      <vt:lpstr>Public-key certification</vt:lpstr>
      <vt:lpstr>Certification authorities</vt:lpstr>
      <vt:lpstr>Certification authorities</vt:lpstr>
      <vt:lpstr>Network Security (summary)</vt:lpstr>
    </vt:vector>
  </TitlesOfParts>
  <Company>Polytechnic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Introduction</dc:title>
  <dc:creator>Keith W. Ross</dc:creator>
  <cp:lastModifiedBy>ICT-01</cp:lastModifiedBy>
  <cp:revision>331</cp:revision>
  <cp:lastPrinted>2011-11-30T14:38:01Z</cp:lastPrinted>
  <dcterms:created xsi:type="dcterms:W3CDTF">1999-10-08T19:08:27Z</dcterms:created>
  <dcterms:modified xsi:type="dcterms:W3CDTF">2019-05-16T03:58:17Z</dcterms:modified>
</cp:coreProperties>
</file>