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u Rawnak" initials="NR" lastIdx="1" clrIdx="0">
    <p:extLst>
      <p:ext uri="{19B8F6BF-5375-455C-9EA6-DF929625EA0E}">
        <p15:presenceInfo xmlns:p15="http://schemas.microsoft.com/office/powerpoint/2012/main" userId="32c671e2908dc9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277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2T00:24:10.702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37585-D3DC-4454-B62B-C027C81F0D4D}" type="datetime1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DD707-C124-46F8-A963-D984981D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320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79E8E-82BC-4267-A89A-CAA9EE5FA6FD}" type="datetime1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AF987-A2C3-4EC9-8B04-A316AA5E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248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367ABEB-7C77-4385-87D7-A995B3715938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CAF987-A2C3-4EC9-8B04-A316AA5EB4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4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AF987-A2C3-4EC9-8B04-A316AA5EB460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902901-FCE6-4D6E-9024-17E04ABBB4ED}" type="datetime1">
              <a:rPr lang="en-US" smtClean="0"/>
              <a:t>2/12/2019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A164097-5A54-474B-B1EF-E5CCE7C52AA1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CAF987-A2C3-4EC9-8B04-A316AA5EB4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0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fld id="{42E0BC02-CF0A-4C49-A680-FD5B340C7011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C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fld id="{B31B5862-77E2-4692-80F8-E319D9FDFD31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endParaRPr spc="-6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fld id="{EAAB0F58-BD76-4FEF-BED5-808A5D41233B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endParaRPr spc="-6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fld id="{8E9108B9-F0E5-4810-9627-1CC735E21DE1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endParaRPr spc="-6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fld id="{C2369BD5-3487-4564-8D9B-1EC64627D700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4137" y="802140"/>
            <a:ext cx="4041825" cy="1896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BC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6770" y="3351784"/>
            <a:ext cx="38290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endParaRPr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16654" y="3351784"/>
            <a:ext cx="39306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75"/>
              </a:lnSpc>
            </a:pPr>
            <a:fld id="{B61EDA28-A92D-4578-90BB-636BAA684B30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9656" y="3351784"/>
            <a:ext cx="2940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slide" Target="slide19.xml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78966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544" y="1115809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344" y="1103109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0310" y="840219"/>
            <a:ext cx="50749" cy="2755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43" y="834081"/>
            <a:ext cx="4432935" cy="332740"/>
          </a:xfrm>
          <a:custGeom>
            <a:avLst/>
            <a:gdLst/>
            <a:ahLst/>
            <a:cxnLst/>
            <a:rect l="l" t="t" r="r" b="b"/>
            <a:pathLst>
              <a:path w="4432935" h="332740">
                <a:moveTo>
                  <a:pt x="4432567" y="0"/>
                </a:moveTo>
                <a:lnTo>
                  <a:pt x="0" y="0"/>
                </a:lnTo>
                <a:lnTo>
                  <a:pt x="0" y="281727"/>
                </a:lnTo>
                <a:lnTo>
                  <a:pt x="4008" y="301452"/>
                </a:lnTo>
                <a:lnTo>
                  <a:pt x="14922" y="317605"/>
                </a:lnTo>
                <a:lnTo>
                  <a:pt x="31075" y="328519"/>
                </a:lnTo>
                <a:lnTo>
                  <a:pt x="50800" y="332528"/>
                </a:lnTo>
                <a:lnTo>
                  <a:pt x="4381767" y="332528"/>
                </a:lnTo>
                <a:lnTo>
                  <a:pt x="4401492" y="328519"/>
                </a:lnTo>
                <a:lnTo>
                  <a:pt x="4417644" y="317605"/>
                </a:lnTo>
                <a:lnTo>
                  <a:pt x="4428558" y="301452"/>
                </a:lnTo>
                <a:lnTo>
                  <a:pt x="4432567" y="281727"/>
                </a:lnTo>
                <a:lnTo>
                  <a:pt x="4432567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310" y="878318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25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0310" y="8656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310" y="8529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8402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10969" y="841436"/>
            <a:ext cx="1586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Socket</a:t>
            </a:r>
            <a:r>
              <a:rPr spc="45" dirty="0"/>
              <a:t> </a:t>
            </a:r>
            <a:r>
              <a:rPr spc="-50" dirty="0"/>
              <a:t>Programming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0500" y="1376691"/>
            <a:ext cx="2386330" cy="1078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5" dirty="0" err="1" smtClean="0">
                <a:latin typeface="Arial"/>
                <a:cs typeface="Arial"/>
              </a:rPr>
              <a:t>Mahmuda</a:t>
            </a:r>
            <a:r>
              <a:rPr lang="en-US" sz="1100" spc="-5" dirty="0" smtClean="0">
                <a:latin typeface="Arial"/>
                <a:cs typeface="Arial"/>
              </a:rPr>
              <a:t> Rawnak </a:t>
            </a:r>
            <a:r>
              <a:rPr lang="en-US" sz="1100" spc="-5" dirty="0" err="1" smtClean="0">
                <a:latin typeface="Arial"/>
                <a:cs typeface="Arial"/>
              </a:rPr>
              <a:t>Jahan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42545" algn="ctr">
              <a:lnSpc>
                <a:spcPts val="955"/>
              </a:lnSpc>
            </a:pPr>
            <a:r>
              <a:rPr sz="800" spc="-55" dirty="0">
                <a:latin typeface="Verdana"/>
                <a:cs typeface="Verdana"/>
              </a:rPr>
              <a:t>Lecturer</a:t>
            </a:r>
            <a:endParaRPr sz="800" dirty="0">
              <a:latin typeface="Verdana"/>
              <a:cs typeface="Verdana"/>
            </a:endParaRPr>
          </a:p>
          <a:p>
            <a:pPr marL="12065" marR="5080" algn="ctr">
              <a:lnSpc>
                <a:spcPts val="950"/>
              </a:lnSpc>
              <a:spcBef>
                <a:spcPts val="30"/>
              </a:spcBef>
            </a:pPr>
            <a:r>
              <a:rPr sz="800" spc="-65" dirty="0">
                <a:latin typeface="Verdana"/>
                <a:cs typeface="Verdana"/>
              </a:rPr>
              <a:t>Department </a:t>
            </a:r>
            <a:r>
              <a:rPr sz="800" spc="-45" dirty="0">
                <a:latin typeface="Verdana"/>
                <a:cs typeface="Verdana"/>
              </a:rPr>
              <a:t>of </a:t>
            </a:r>
            <a:r>
              <a:rPr sz="800" spc="-65" dirty="0">
                <a:latin typeface="Verdana"/>
                <a:cs typeface="Verdana"/>
              </a:rPr>
              <a:t>Computer Science </a:t>
            </a:r>
            <a:r>
              <a:rPr sz="800" spc="60" dirty="0">
                <a:latin typeface="Verdana"/>
                <a:cs typeface="Verdana"/>
              </a:rPr>
              <a:t>&amp; </a:t>
            </a:r>
            <a:r>
              <a:rPr sz="800" spc="-60" dirty="0">
                <a:latin typeface="Verdana"/>
                <a:cs typeface="Verdana"/>
              </a:rPr>
              <a:t>Engineering  </a:t>
            </a:r>
            <a:r>
              <a:rPr sz="800" spc="-30" dirty="0">
                <a:latin typeface="Verdana"/>
                <a:cs typeface="Verdana"/>
              </a:rPr>
              <a:t>Military </a:t>
            </a:r>
            <a:r>
              <a:rPr sz="800" spc="-55" dirty="0">
                <a:latin typeface="Verdana"/>
                <a:cs typeface="Verdana"/>
              </a:rPr>
              <a:t>Institute </a:t>
            </a:r>
            <a:r>
              <a:rPr sz="800" spc="-45" dirty="0">
                <a:latin typeface="Verdana"/>
                <a:cs typeface="Verdana"/>
              </a:rPr>
              <a:t>of </a:t>
            </a:r>
            <a:r>
              <a:rPr sz="800" spc="-65" dirty="0">
                <a:latin typeface="Verdana"/>
                <a:cs typeface="Verdana"/>
              </a:rPr>
              <a:t>Science </a:t>
            </a:r>
            <a:r>
              <a:rPr sz="800" spc="-70" dirty="0">
                <a:latin typeface="Verdana"/>
                <a:cs typeface="Verdana"/>
              </a:rPr>
              <a:t>and </a:t>
            </a:r>
            <a:r>
              <a:rPr sz="800" spc="-60" dirty="0">
                <a:latin typeface="Verdana"/>
                <a:cs typeface="Verdana"/>
              </a:rPr>
              <a:t>Technology</a:t>
            </a:r>
            <a:r>
              <a:rPr sz="800" spc="4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(MIST)</a:t>
            </a:r>
            <a:endParaRPr sz="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lang="en-US" sz="1100" spc="-55" dirty="0" smtClean="0">
                <a:latin typeface="Arial"/>
                <a:cs typeface="Arial"/>
              </a:rPr>
              <a:t>12</a:t>
            </a:r>
            <a:r>
              <a:rPr sz="1100" spc="-55" dirty="0" smtClean="0">
                <a:latin typeface="Arial"/>
                <a:cs typeface="Arial"/>
              </a:rPr>
              <a:t>.02.201</a:t>
            </a:r>
            <a:r>
              <a:rPr lang="en-US" sz="1100" spc="-55" dirty="0" smtClean="0">
                <a:latin typeface="Arial"/>
                <a:cs typeface="Arial"/>
              </a:rPr>
              <a:t>9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6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6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fld id="{E700AA53-E1C0-4FAA-AEB0-D4141D6F8A19}" type="datetime1">
              <a:rPr lang="en-US" spc="-60" smtClean="0"/>
              <a:t>2/12/2019</a:t>
            </a:fld>
            <a:endParaRPr lang="en-US" spc="-6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37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CC0000"/>
                </a:solidFill>
                <a:latin typeface="Arial"/>
                <a:cs typeface="Arial"/>
              </a:rPr>
              <a:t>Socket</a:t>
            </a:r>
            <a:r>
              <a:rPr sz="1400" spc="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CC0000"/>
                </a:solidFill>
                <a:latin typeface="Arial"/>
                <a:cs typeface="Arial"/>
              </a:rPr>
              <a:t>Abstraction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4594" y="852269"/>
            <a:ext cx="2960383" cy="1579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5213" y="2855016"/>
            <a:ext cx="13957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Figure</a:t>
            </a:r>
            <a:r>
              <a:rPr sz="1000" spc="-40" dirty="0" smtClean="0">
                <a:solidFill>
                  <a:srgbClr val="3333B2"/>
                </a:solidFill>
                <a:latin typeface="Arial"/>
                <a:cs typeface="Arial"/>
              </a:rPr>
              <a:t>:</a:t>
            </a:r>
            <a:r>
              <a:rPr lang="en-US" sz="1000" spc="-40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40" dirty="0" smtClean="0">
                <a:latin typeface="Arial"/>
                <a:cs typeface="Arial"/>
              </a:rPr>
              <a:t>Socket</a:t>
            </a:r>
            <a:r>
              <a:rPr sz="1000" spc="-15" dirty="0" smtClean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Abstraction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74DC826B-57B4-4DAE-A88A-308BBA21804D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10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0440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CC0000"/>
                </a:solidFill>
                <a:latin typeface="Arial"/>
                <a:cs typeface="Arial"/>
              </a:rPr>
              <a:t>Socket </a:t>
            </a:r>
            <a:r>
              <a:rPr sz="1400" spc="-30" dirty="0">
                <a:solidFill>
                  <a:srgbClr val="CC0000"/>
                </a:solidFill>
                <a:latin typeface="Arial"/>
                <a:cs typeface="Arial"/>
              </a:rPr>
              <a:t>Abstraction</a:t>
            </a:r>
            <a:r>
              <a:rPr sz="1400" spc="-10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C0000"/>
                </a:solidFill>
                <a:latin typeface="Arial"/>
                <a:cs typeface="Arial"/>
              </a:rPr>
              <a:t>(Cont.)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2088" y="573560"/>
            <a:ext cx="3851923" cy="2160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5213" y="2854990"/>
            <a:ext cx="13957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Figure</a:t>
            </a:r>
            <a:r>
              <a:rPr sz="1000" spc="-40" dirty="0" smtClean="0">
                <a:solidFill>
                  <a:srgbClr val="3333B2"/>
                </a:solidFill>
                <a:latin typeface="Arial"/>
                <a:cs typeface="Arial"/>
              </a:rPr>
              <a:t>:</a:t>
            </a:r>
            <a:r>
              <a:rPr lang="en-US" sz="1000" spc="-40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40" dirty="0" smtClean="0">
                <a:latin typeface="Arial"/>
                <a:cs typeface="Arial"/>
              </a:rPr>
              <a:t>Socket</a:t>
            </a:r>
            <a:r>
              <a:rPr sz="1000" spc="-15" dirty="0" smtClean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Abstraction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D32400A3-55D8-4605-8D68-FE59A72EF635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11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174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CC0000"/>
                </a:solidFill>
                <a:latin typeface="Arial"/>
                <a:cs typeface="Arial"/>
              </a:rPr>
              <a:t>Socket </a:t>
            </a:r>
            <a:r>
              <a:rPr sz="1400" spc="-50" dirty="0">
                <a:solidFill>
                  <a:srgbClr val="CC0000"/>
                </a:solidFill>
                <a:latin typeface="Arial"/>
                <a:cs typeface="Arial"/>
              </a:rPr>
              <a:t>Programming </a:t>
            </a:r>
            <a:r>
              <a:rPr sz="1400" spc="-20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1400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CC0000"/>
                </a:solidFill>
                <a:latin typeface="Arial"/>
                <a:cs typeface="Arial"/>
              </a:rPr>
              <a:t>Java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137810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76020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2" y="942773"/>
            <a:ext cx="3836670" cy="109240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spc="-65" dirty="0">
                <a:latin typeface="Arial"/>
                <a:cs typeface="Arial"/>
              </a:rPr>
              <a:t>Java </a:t>
            </a:r>
            <a:r>
              <a:rPr sz="1100" spc="-55" dirty="0">
                <a:latin typeface="Arial"/>
                <a:cs typeface="Arial"/>
              </a:rPr>
              <a:t>Socket </a:t>
            </a:r>
            <a:r>
              <a:rPr sz="1100" spc="-45" dirty="0">
                <a:latin typeface="Arial"/>
                <a:cs typeface="Arial"/>
              </a:rPr>
              <a:t>programming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95" dirty="0">
                <a:latin typeface="Arial"/>
                <a:cs typeface="Arial"/>
              </a:rPr>
              <a:t>used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40" dirty="0">
                <a:latin typeface="Arial"/>
                <a:cs typeface="Arial"/>
              </a:rPr>
              <a:t>communication </a:t>
            </a:r>
            <a:r>
              <a:rPr sz="1100" spc="-70" dirty="0">
                <a:latin typeface="Arial"/>
                <a:cs typeface="Arial"/>
              </a:rPr>
              <a:t>between </a:t>
            </a:r>
            <a:r>
              <a:rPr sz="1100" spc="-30" dirty="0">
                <a:latin typeface="Arial"/>
                <a:cs typeface="Arial"/>
              </a:rPr>
              <a:t>the  </a:t>
            </a:r>
            <a:r>
              <a:rPr sz="1100" spc="-40" dirty="0">
                <a:latin typeface="Arial"/>
                <a:cs typeface="Arial"/>
              </a:rPr>
              <a:t>applications </a:t>
            </a:r>
            <a:r>
              <a:rPr sz="1100" spc="-35" dirty="0">
                <a:latin typeface="Arial"/>
                <a:cs typeface="Arial"/>
              </a:rPr>
              <a:t>running </a:t>
            </a:r>
            <a:r>
              <a:rPr sz="1100" spc="-60" dirty="0">
                <a:latin typeface="Arial"/>
                <a:cs typeface="Arial"/>
              </a:rPr>
              <a:t>on </a:t>
            </a:r>
            <a:r>
              <a:rPr sz="1100" spc="-25" dirty="0">
                <a:latin typeface="Arial"/>
                <a:cs typeface="Arial"/>
              </a:rPr>
              <a:t>different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JRE.</a:t>
            </a:r>
            <a:endParaRPr sz="1100" dirty="0">
              <a:latin typeface="Arial"/>
              <a:cs typeface="Arial"/>
            </a:endParaRPr>
          </a:p>
          <a:p>
            <a:pPr marL="184150" marR="54864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spc="-65" dirty="0">
                <a:latin typeface="Arial"/>
                <a:cs typeface="Arial"/>
              </a:rPr>
              <a:t>Java </a:t>
            </a:r>
            <a:r>
              <a:rPr sz="1100" spc="-55" dirty="0">
                <a:latin typeface="Arial"/>
                <a:cs typeface="Arial"/>
              </a:rPr>
              <a:t>Socket </a:t>
            </a:r>
            <a:r>
              <a:rPr sz="1100" spc="-45" dirty="0">
                <a:latin typeface="Arial"/>
                <a:cs typeface="Arial"/>
              </a:rPr>
              <a:t>programming </a:t>
            </a:r>
            <a:r>
              <a:rPr sz="1100" spc="-70" dirty="0">
                <a:latin typeface="Arial"/>
                <a:cs typeface="Arial"/>
              </a:rPr>
              <a:t>can </a:t>
            </a:r>
            <a:r>
              <a:rPr sz="1100" spc="-75" dirty="0">
                <a:latin typeface="Arial"/>
                <a:cs typeface="Arial"/>
              </a:rPr>
              <a:t>be </a:t>
            </a:r>
            <a:r>
              <a:rPr sz="1100" spc="-45" dirty="0">
                <a:latin typeface="Arial"/>
                <a:cs typeface="Arial"/>
              </a:rPr>
              <a:t>connection-oriented </a:t>
            </a:r>
            <a:r>
              <a:rPr sz="1100" spc="-50" dirty="0">
                <a:latin typeface="Arial"/>
                <a:cs typeface="Arial"/>
              </a:rPr>
              <a:t>or  </a:t>
            </a:r>
            <a:r>
              <a:rPr sz="1100" spc="-55" dirty="0">
                <a:latin typeface="Arial"/>
                <a:cs typeface="Arial"/>
              </a:rPr>
              <a:t>connection-less.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4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4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27AB71E7-6216-4599-85D7-C1D5636F55F5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12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929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Client </a:t>
            </a:r>
            <a:r>
              <a:rPr spc="-90" dirty="0"/>
              <a:t>Side</a:t>
            </a:r>
            <a:r>
              <a:rPr spc="155" dirty="0"/>
              <a:t> </a:t>
            </a:r>
            <a:r>
              <a:rPr spc="-50" dirty="0"/>
              <a:t>Programming</a:t>
            </a:r>
          </a:p>
        </p:txBody>
      </p:sp>
      <p:sp>
        <p:nvSpPr>
          <p:cNvPr id="4" name="object 4"/>
          <p:cNvSpPr/>
          <p:nvPr/>
        </p:nvSpPr>
        <p:spPr>
          <a:xfrm>
            <a:off x="227672" y="488692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865" y="692594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844423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43" y="1169022"/>
            <a:ext cx="4432935" cy="215265"/>
          </a:xfrm>
          <a:custGeom>
            <a:avLst/>
            <a:gdLst/>
            <a:ahLst/>
            <a:cxnLst/>
            <a:rect l="l" t="t" r="r" b="b"/>
            <a:pathLst>
              <a:path w="4432935" h="215265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4432567" y="21523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744" y="1371612"/>
            <a:ext cx="4432566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544" y="2181326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344" y="2168626"/>
            <a:ext cx="4381715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" y="1415884"/>
            <a:ext cx="4432935" cy="816610"/>
          </a:xfrm>
          <a:custGeom>
            <a:avLst/>
            <a:gdLst/>
            <a:ahLst/>
            <a:cxnLst/>
            <a:rect l="l" t="t" r="r" b="b"/>
            <a:pathLst>
              <a:path w="4432935" h="816610">
                <a:moveTo>
                  <a:pt x="4432567" y="0"/>
                </a:moveTo>
                <a:lnTo>
                  <a:pt x="0" y="0"/>
                </a:lnTo>
                <a:lnTo>
                  <a:pt x="0" y="765441"/>
                </a:lnTo>
                <a:lnTo>
                  <a:pt x="4008" y="785166"/>
                </a:lnTo>
                <a:lnTo>
                  <a:pt x="14922" y="801319"/>
                </a:lnTo>
                <a:lnTo>
                  <a:pt x="31075" y="812233"/>
                </a:lnTo>
                <a:lnTo>
                  <a:pt x="50800" y="816242"/>
                </a:lnTo>
                <a:lnTo>
                  <a:pt x="4381767" y="816242"/>
                </a:lnTo>
                <a:lnTo>
                  <a:pt x="4401492" y="812233"/>
                </a:lnTo>
                <a:lnTo>
                  <a:pt x="4417644" y="801319"/>
                </a:lnTo>
                <a:lnTo>
                  <a:pt x="4428558" y="785166"/>
                </a:lnTo>
                <a:lnTo>
                  <a:pt x="4432567" y="765441"/>
                </a:lnTo>
                <a:lnTo>
                  <a:pt x="4432567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1251352"/>
            <a:ext cx="0" cy="949325"/>
          </a:xfrm>
          <a:custGeom>
            <a:avLst/>
            <a:gdLst/>
            <a:ahLst/>
            <a:cxnLst/>
            <a:rect l="l" t="t" r="r" b="b"/>
            <a:pathLst>
              <a:path h="949325">
                <a:moveTo>
                  <a:pt x="0" y="94902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2386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2259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2132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3776" y="1496784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776" y="1825752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672" y="2344950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865" y="2548851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7672" y="2835652"/>
            <a:ext cx="114214" cy="114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0865" y="3039541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2932" y="426200"/>
            <a:ext cx="4079875" cy="2894382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Wingdings" panose="05000000000000000000" pitchFamily="2" charset="2"/>
              <a:buChar char="Ø"/>
            </a:pPr>
            <a:r>
              <a:rPr sz="1100" spc="-50" dirty="0">
                <a:solidFill>
                  <a:srgbClr val="BC1919"/>
                </a:solidFill>
                <a:latin typeface="Arial"/>
                <a:cs typeface="Arial"/>
              </a:rPr>
              <a:t>Establish </a:t>
            </a:r>
            <a:r>
              <a:rPr sz="1100" spc="-90" dirty="0">
                <a:solidFill>
                  <a:srgbClr val="BC1919"/>
                </a:solidFill>
                <a:latin typeface="Arial"/>
                <a:cs typeface="Arial"/>
              </a:rPr>
              <a:t>a </a:t>
            </a:r>
            <a:r>
              <a:rPr sz="1100" spc="-55" dirty="0">
                <a:solidFill>
                  <a:srgbClr val="BC1919"/>
                </a:solidFill>
                <a:latin typeface="Arial"/>
                <a:cs typeface="Arial"/>
              </a:rPr>
              <a:t>Socket</a:t>
            </a:r>
            <a:r>
              <a:rPr sz="1100" spc="-170" dirty="0">
                <a:solidFill>
                  <a:srgbClr val="BC1919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BC1919"/>
                </a:solidFill>
                <a:latin typeface="Arial"/>
                <a:cs typeface="Arial"/>
              </a:rPr>
              <a:t>Connection</a:t>
            </a:r>
            <a:endParaRPr sz="11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000" spc="-40" dirty="0">
                <a:latin typeface="Arial"/>
                <a:cs typeface="Arial"/>
              </a:rPr>
              <a:t>To </a:t>
            </a:r>
            <a:r>
              <a:rPr sz="1000" spc="-45" dirty="0">
                <a:latin typeface="Arial"/>
                <a:cs typeface="Arial"/>
              </a:rPr>
              <a:t>connect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30" dirty="0">
                <a:latin typeface="Arial"/>
                <a:cs typeface="Arial"/>
              </a:rPr>
              <a:t>other </a:t>
            </a:r>
            <a:r>
              <a:rPr sz="1000" spc="-55" dirty="0">
                <a:latin typeface="Arial"/>
                <a:cs typeface="Arial"/>
              </a:rPr>
              <a:t>machine </a:t>
            </a:r>
            <a:r>
              <a:rPr sz="1000" spc="-95" dirty="0">
                <a:latin typeface="Arial"/>
                <a:cs typeface="Arial"/>
              </a:rPr>
              <a:t>we </a:t>
            </a:r>
            <a:r>
              <a:rPr sz="1000" spc="-80" dirty="0">
                <a:latin typeface="Arial"/>
                <a:cs typeface="Arial"/>
              </a:rPr>
              <a:t>need a </a:t>
            </a:r>
            <a:r>
              <a:rPr sz="1000" spc="-50" dirty="0">
                <a:latin typeface="Arial"/>
                <a:cs typeface="Arial"/>
              </a:rPr>
              <a:t>socket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connection.</a:t>
            </a:r>
            <a:endParaRPr sz="1000" dirty="0">
              <a:latin typeface="Arial"/>
              <a:cs typeface="Arial"/>
            </a:endParaRPr>
          </a:p>
          <a:p>
            <a:pPr marL="461010" marR="100330" indent="-171450">
              <a:lnSpc>
                <a:spcPts val="12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0" dirty="0">
                <a:latin typeface="Arial"/>
                <a:cs typeface="Arial"/>
              </a:rPr>
              <a:t>socket </a:t>
            </a:r>
            <a:r>
              <a:rPr sz="1000" spc="-40" dirty="0">
                <a:latin typeface="Arial"/>
                <a:cs typeface="Arial"/>
              </a:rPr>
              <a:t>connection </a:t>
            </a:r>
            <a:r>
              <a:rPr sz="1000" spc="-80" dirty="0">
                <a:latin typeface="Arial"/>
                <a:cs typeface="Arial"/>
              </a:rPr>
              <a:t>means </a:t>
            </a:r>
            <a:r>
              <a:rPr sz="1000" spc="-30" dirty="0">
                <a:latin typeface="Arial"/>
                <a:cs typeface="Arial"/>
              </a:rPr>
              <a:t>the two </a:t>
            </a:r>
            <a:r>
              <a:rPr sz="1000" spc="-60" dirty="0">
                <a:latin typeface="Arial"/>
                <a:cs typeface="Arial"/>
              </a:rPr>
              <a:t>machines </a:t>
            </a:r>
            <a:r>
              <a:rPr sz="1000" spc="-70" dirty="0">
                <a:latin typeface="Arial"/>
                <a:cs typeface="Arial"/>
              </a:rPr>
              <a:t>have </a:t>
            </a:r>
            <a:r>
              <a:rPr sz="1000" spc="-20" dirty="0">
                <a:latin typeface="Arial"/>
                <a:cs typeface="Arial"/>
              </a:rPr>
              <a:t>information </a:t>
            </a:r>
            <a:r>
              <a:rPr sz="1000" spc="-25" dirty="0">
                <a:latin typeface="Arial"/>
                <a:cs typeface="Arial"/>
              </a:rPr>
              <a:t>about  </a:t>
            </a:r>
            <a:r>
              <a:rPr sz="1000" spc="-75" dirty="0">
                <a:latin typeface="Arial"/>
                <a:cs typeface="Arial"/>
              </a:rPr>
              <a:t>each </a:t>
            </a:r>
            <a:r>
              <a:rPr sz="1000" spc="-45" dirty="0">
                <a:latin typeface="Arial"/>
                <a:cs typeface="Arial"/>
              </a:rPr>
              <a:t>others </a:t>
            </a:r>
            <a:r>
              <a:rPr sz="1000" spc="-40" dirty="0">
                <a:latin typeface="Arial"/>
                <a:cs typeface="Arial"/>
              </a:rPr>
              <a:t>network </a:t>
            </a:r>
            <a:r>
              <a:rPr sz="1000" spc="-25" dirty="0">
                <a:latin typeface="Arial"/>
                <a:cs typeface="Arial"/>
              </a:rPr>
              <a:t>location </a:t>
            </a:r>
            <a:r>
              <a:rPr sz="1000" spc="5" dirty="0">
                <a:latin typeface="Arial"/>
                <a:cs typeface="Arial"/>
              </a:rPr>
              <a:t>(IP </a:t>
            </a:r>
            <a:r>
              <a:rPr sz="1000" spc="-50" dirty="0">
                <a:latin typeface="Arial"/>
                <a:cs typeface="Arial"/>
              </a:rPr>
              <a:t>Address)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20" dirty="0">
                <a:latin typeface="Arial"/>
                <a:cs typeface="Arial"/>
              </a:rPr>
              <a:t>TCP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port.</a:t>
            </a:r>
            <a:endParaRPr sz="1000" dirty="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67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Socket socket </a:t>
            </a:r>
            <a:r>
              <a:rPr sz="1200" spc="204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Socket(”127.0.0.1”,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5000)</a:t>
            </a:r>
            <a:endParaRPr sz="1200" dirty="0">
              <a:latin typeface="Arial"/>
              <a:cs typeface="Arial"/>
            </a:endParaRPr>
          </a:p>
          <a:p>
            <a:pPr marL="184150" marR="174625" indent="-171450">
              <a:lnSpc>
                <a:spcPct val="101499"/>
              </a:lnSpc>
              <a:spcBef>
                <a:spcPts val="665"/>
              </a:spcBef>
              <a:buFont typeface="Arial" panose="020B0604020202020204" pitchFamily="34" charset="0"/>
              <a:buChar char="•"/>
            </a:pPr>
            <a:r>
              <a:rPr sz="900" spc="-5" dirty="0">
                <a:latin typeface="Arial"/>
                <a:cs typeface="Arial"/>
              </a:rPr>
              <a:t>First </a:t>
            </a:r>
            <a:r>
              <a:rPr sz="900" spc="-25" dirty="0">
                <a:latin typeface="Arial"/>
                <a:cs typeface="Arial"/>
              </a:rPr>
              <a:t>argument </a:t>
            </a:r>
            <a:r>
              <a:rPr sz="900" spc="-5" dirty="0">
                <a:latin typeface="Arial"/>
                <a:cs typeface="Arial"/>
              </a:rPr>
              <a:t>IP </a:t>
            </a:r>
            <a:r>
              <a:rPr sz="900" spc="-55" dirty="0">
                <a:latin typeface="Arial"/>
                <a:cs typeface="Arial"/>
              </a:rPr>
              <a:t>address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40" dirty="0">
                <a:latin typeface="Arial"/>
                <a:cs typeface="Arial"/>
              </a:rPr>
              <a:t>Server. </a:t>
            </a:r>
            <a:r>
              <a:rPr sz="900" spc="55" dirty="0">
                <a:latin typeface="Arial"/>
                <a:cs typeface="Arial"/>
              </a:rPr>
              <a:t>( </a:t>
            </a:r>
            <a:r>
              <a:rPr sz="900" spc="-30" dirty="0">
                <a:latin typeface="Arial"/>
                <a:cs typeface="Arial"/>
              </a:rPr>
              <a:t>127.0.0.1 </a:t>
            </a:r>
            <a:r>
              <a:rPr sz="900" spc="-40" dirty="0">
                <a:latin typeface="Arial"/>
                <a:cs typeface="Arial"/>
              </a:rPr>
              <a:t>is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5" dirty="0">
                <a:latin typeface="Arial"/>
                <a:cs typeface="Arial"/>
              </a:rPr>
              <a:t>IP </a:t>
            </a:r>
            <a:r>
              <a:rPr sz="900" spc="-55" dirty="0">
                <a:latin typeface="Arial"/>
                <a:cs typeface="Arial"/>
              </a:rPr>
              <a:t>address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20" dirty="0">
                <a:latin typeface="Arial"/>
                <a:cs typeface="Arial"/>
              </a:rPr>
              <a:t>localhost,  </a:t>
            </a:r>
            <a:r>
              <a:rPr sz="900" spc="-45" dirty="0">
                <a:latin typeface="Arial"/>
                <a:cs typeface="Arial"/>
              </a:rPr>
              <a:t>where code </a:t>
            </a:r>
            <a:r>
              <a:rPr sz="900" spc="5" dirty="0">
                <a:latin typeface="Arial"/>
                <a:cs typeface="Arial"/>
              </a:rPr>
              <a:t>will </a:t>
            </a:r>
            <a:r>
              <a:rPr sz="900" spc="-15" dirty="0">
                <a:latin typeface="Arial"/>
                <a:cs typeface="Arial"/>
              </a:rPr>
              <a:t>run </a:t>
            </a:r>
            <a:r>
              <a:rPr sz="900" spc="-35" dirty="0">
                <a:latin typeface="Arial"/>
                <a:cs typeface="Arial"/>
              </a:rPr>
              <a:t>on </a:t>
            </a:r>
            <a:r>
              <a:rPr sz="900" spc="-40" dirty="0">
                <a:latin typeface="Arial"/>
                <a:cs typeface="Arial"/>
              </a:rPr>
              <a:t>single </a:t>
            </a:r>
            <a:r>
              <a:rPr sz="900" spc="-30" dirty="0">
                <a:latin typeface="Arial"/>
                <a:cs typeface="Arial"/>
              </a:rPr>
              <a:t>stand-alone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machine).</a:t>
            </a:r>
            <a:endParaRPr sz="900" dirty="0">
              <a:latin typeface="Arial"/>
              <a:cs typeface="Arial"/>
            </a:endParaRPr>
          </a:p>
          <a:p>
            <a:pPr marL="184150" marR="5080" indent="-171450">
              <a:lnSpc>
                <a:spcPct val="101499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sz="900" spc="-55" dirty="0">
                <a:latin typeface="Arial"/>
                <a:cs typeface="Arial"/>
              </a:rPr>
              <a:t>Second </a:t>
            </a:r>
            <a:r>
              <a:rPr sz="900" spc="-25" dirty="0">
                <a:latin typeface="Arial"/>
                <a:cs typeface="Arial"/>
              </a:rPr>
              <a:t>argument </a:t>
            </a:r>
            <a:r>
              <a:rPr sz="900" dirty="0">
                <a:latin typeface="Arial"/>
                <a:cs typeface="Arial"/>
              </a:rPr>
              <a:t>TCP </a:t>
            </a:r>
            <a:r>
              <a:rPr sz="900" spc="-5" dirty="0">
                <a:latin typeface="Arial"/>
                <a:cs typeface="Arial"/>
              </a:rPr>
              <a:t>Port. </a:t>
            </a:r>
            <a:r>
              <a:rPr sz="900" dirty="0">
                <a:latin typeface="Arial"/>
                <a:cs typeface="Arial"/>
              </a:rPr>
              <a:t>(Just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30" dirty="0">
                <a:latin typeface="Arial"/>
                <a:cs typeface="Arial"/>
              </a:rPr>
              <a:t>number </a:t>
            </a:r>
            <a:r>
              <a:rPr sz="900" spc="-35" dirty="0">
                <a:latin typeface="Arial"/>
                <a:cs typeface="Arial"/>
              </a:rPr>
              <a:t>representing </a:t>
            </a:r>
            <a:r>
              <a:rPr sz="900" spc="-20" dirty="0">
                <a:latin typeface="Arial"/>
                <a:cs typeface="Arial"/>
              </a:rPr>
              <a:t>which </a:t>
            </a:r>
            <a:r>
              <a:rPr sz="900" spc="-15" dirty="0">
                <a:latin typeface="Arial"/>
                <a:cs typeface="Arial"/>
              </a:rPr>
              <a:t>application </a:t>
            </a:r>
            <a:r>
              <a:rPr sz="900" spc="20" dirty="0">
                <a:latin typeface="Arial"/>
                <a:cs typeface="Arial"/>
              </a:rPr>
              <a:t>to  </a:t>
            </a:r>
            <a:r>
              <a:rPr sz="900" spc="-15" dirty="0">
                <a:latin typeface="Arial"/>
                <a:cs typeface="Arial"/>
              </a:rPr>
              <a:t>run </a:t>
            </a:r>
            <a:r>
              <a:rPr sz="900" spc="-35" dirty="0">
                <a:latin typeface="Arial"/>
                <a:cs typeface="Arial"/>
              </a:rPr>
              <a:t>on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40" dirty="0">
                <a:latin typeface="Arial"/>
                <a:cs typeface="Arial"/>
              </a:rPr>
              <a:t>server. </a:t>
            </a:r>
            <a:r>
              <a:rPr sz="900" spc="-5" dirty="0">
                <a:latin typeface="Arial"/>
                <a:cs typeface="Arial"/>
              </a:rPr>
              <a:t>Port </a:t>
            </a:r>
            <a:r>
              <a:rPr sz="900" spc="-25" dirty="0">
                <a:latin typeface="Arial"/>
                <a:cs typeface="Arial"/>
              </a:rPr>
              <a:t>number </a:t>
            </a:r>
            <a:r>
              <a:rPr sz="900" spc="-45" dirty="0">
                <a:latin typeface="Arial"/>
                <a:cs typeface="Arial"/>
              </a:rPr>
              <a:t>can </a:t>
            </a:r>
            <a:r>
              <a:rPr sz="900" spc="-50" dirty="0">
                <a:latin typeface="Arial"/>
                <a:cs typeface="Arial"/>
              </a:rPr>
              <a:t>be </a:t>
            </a:r>
            <a:r>
              <a:rPr sz="900" spc="-5" dirty="0">
                <a:latin typeface="Arial"/>
                <a:cs typeface="Arial"/>
              </a:rPr>
              <a:t>from </a:t>
            </a:r>
            <a:r>
              <a:rPr sz="900" spc="-45" dirty="0">
                <a:latin typeface="Arial"/>
                <a:cs typeface="Arial"/>
              </a:rPr>
              <a:t>0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25" dirty="0">
                <a:latin typeface="Arial"/>
                <a:cs typeface="Arial"/>
              </a:rPr>
              <a:t>65535). </a:t>
            </a:r>
            <a:r>
              <a:rPr sz="900" spc="20" dirty="0">
                <a:latin typeface="Arial"/>
                <a:cs typeface="Arial"/>
              </a:rPr>
              <a:t>But </a:t>
            </a:r>
            <a:r>
              <a:rPr sz="900" spc="5" dirty="0">
                <a:latin typeface="Arial"/>
                <a:cs typeface="Arial"/>
              </a:rPr>
              <a:t>port </a:t>
            </a:r>
            <a:r>
              <a:rPr sz="900" spc="-35" dirty="0">
                <a:latin typeface="Arial"/>
                <a:cs typeface="Arial"/>
              </a:rPr>
              <a:t>numbers </a:t>
            </a:r>
            <a:r>
              <a:rPr sz="900" spc="-45" dirty="0">
                <a:latin typeface="Arial"/>
                <a:cs typeface="Arial"/>
              </a:rPr>
              <a:t>between  0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35" dirty="0">
                <a:latin typeface="Arial"/>
                <a:cs typeface="Arial"/>
              </a:rPr>
              <a:t>1,023 </a:t>
            </a:r>
            <a:r>
              <a:rPr sz="900" spc="-55" dirty="0">
                <a:latin typeface="Arial"/>
                <a:cs typeface="Arial"/>
              </a:rPr>
              <a:t>are </a:t>
            </a:r>
            <a:r>
              <a:rPr sz="900" spc="-50" dirty="0">
                <a:latin typeface="Arial"/>
                <a:cs typeface="Arial"/>
              </a:rPr>
              <a:t>reserved </a:t>
            </a:r>
            <a:r>
              <a:rPr sz="900" spc="-10" dirty="0">
                <a:latin typeface="Arial"/>
                <a:cs typeface="Arial"/>
              </a:rPr>
              <a:t>for </a:t>
            </a:r>
            <a:r>
              <a:rPr sz="900" spc="-30" dirty="0">
                <a:latin typeface="Arial"/>
                <a:cs typeface="Arial"/>
              </a:rPr>
              <a:t>privileged </a:t>
            </a:r>
            <a:r>
              <a:rPr sz="900" spc="-60" dirty="0">
                <a:latin typeface="Arial"/>
                <a:cs typeface="Arial"/>
              </a:rPr>
              <a:t>users </a:t>
            </a:r>
            <a:r>
              <a:rPr sz="900" spc="-5" dirty="0">
                <a:latin typeface="Arial"/>
                <a:cs typeface="Arial"/>
              </a:rPr>
              <a:t>(Ex: </a:t>
            </a:r>
            <a:r>
              <a:rPr sz="900" spc="-25" dirty="0">
                <a:latin typeface="Arial"/>
                <a:cs typeface="Arial"/>
              </a:rPr>
              <a:t>email, </a:t>
            </a:r>
            <a:r>
              <a:rPr sz="900" spc="-10" dirty="0">
                <a:latin typeface="Arial"/>
                <a:cs typeface="Arial"/>
              </a:rPr>
              <a:t>FTP, </a:t>
            </a:r>
            <a:r>
              <a:rPr sz="900" spc="-40" dirty="0">
                <a:latin typeface="Arial"/>
                <a:cs typeface="Arial"/>
              </a:rPr>
              <a:t>and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35" dirty="0">
                <a:latin typeface="Arial"/>
                <a:cs typeface="Arial"/>
              </a:rPr>
              <a:t>HTTP).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1100" spc="-45" dirty="0">
                <a:solidFill>
                  <a:srgbClr val="BC1919"/>
                </a:solidFill>
                <a:latin typeface="Arial"/>
                <a:cs typeface="Arial"/>
              </a:rPr>
              <a:t>Communication</a:t>
            </a:r>
            <a:endParaRPr sz="1100" dirty="0">
              <a:latin typeface="Arial"/>
              <a:cs typeface="Arial"/>
            </a:endParaRPr>
          </a:p>
          <a:p>
            <a:pPr marL="461010" marR="157480" indent="-1714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000" spc="-40" dirty="0">
                <a:latin typeface="Arial"/>
                <a:cs typeface="Arial"/>
              </a:rPr>
              <a:t>To communicate </a:t>
            </a:r>
            <a:r>
              <a:rPr sz="1000" spc="-55" dirty="0">
                <a:latin typeface="Arial"/>
                <a:cs typeface="Arial"/>
              </a:rPr>
              <a:t>over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50" dirty="0">
                <a:latin typeface="Arial"/>
                <a:cs typeface="Arial"/>
              </a:rPr>
              <a:t>socket </a:t>
            </a:r>
            <a:r>
              <a:rPr sz="1000" spc="-35" dirty="0">
                <a:latin typeface="Arial"/>
                <a:cs typeface="Arial"/>
              </a:rPr>
              <a:t>connection, </a:t>
            </a:r>
            <a:r>
              <a:rPr sz="1000" spc="-55" dirty="0">
                <a:latin typeface="Arial"/>
                <a:cs typeface="Arial"/>
              </a:rPr>
              <a:t>streams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80" dirty="0">
                <a:latin typeface="Arial"/>
                <a:cs typeface="Arial"/>
              </a:rPr>
              <a:t>used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both  input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output </a:t>
            </a:r>
            <a:r>
              <a:rPr sz="1000" spc="-25" dirty="0">
                <a:latin typeface="Arial"/>
                <a:cs typeface="Arial"/>
              </a:rPr>
              <a:t>the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data.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sz="1100" spc="-60" dirty="0">
                <a:solidFill>
                  <a:srgbClr val="BC1919"/>
                </a:solidFill>
                <a:latin typeface="Arial"/>
                <a:cs typeface="Arial"/>
              </a:rPr>
              <a:t>Closing </a:t>
            </a:r>
            <a:r>
              <a:rPr sz="1100" spc="-30" dirty="0">
                <a:solidFill>
                  <a:srgbClr val="BC1919"/>
                </a:solidFill>
                <a:latin typeface="Arial"/>
                <a:cs typeface="Arial"/>
              </a:rPr>
              <a:t>the</a:t>
            </a:r>
            <a:r>
              <a:rPr sz="1100" spc="-80" dirty="0">
                <a:solidFill>
                  <a:srgbClr val="BC1919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BC1919"/>
                </a:solidFill>
                <a:latin typeface="Arial"/>
                <a:cs typeface="Arial"/>
              </a:rPr>
              <a:t>connection</a:t>
            </a:r>
            <a:endParaRPr sz="1100" dirty="0">
              <a:latin typeface="Arial"/>
              <a:cs typeface="Arial"/>
            </a:endParaRPr>
          </a:p>
          <a:p>
            <a:pPr marL="461010" marR="15875" indent="-1714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1000" spc="-30" dirty="0">
                <a:latin typeface="Arial"/>
                <a:cs typeface="Arial"/>
              </a:rPr>
              <a:t>The </a:t>
            </a:r>
            <a:r>
              <a:rPr sz="1000" spc="-50" dirty="0">
                <a:latin typeface="Arial"/>
                <a:cs typeface="Arial"/>
              </a:rPr>
              <a:t>socket </a:t>
            </a:r>
            <a:r>
              <a:rPr sz="1000" spc="-40" dirty="0">
                <a:latin typeface="Arial"/>
                <a:cs typeface="Arial"/>
              </a:rPr>
              <a:t>connection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65" dirty="0">
                <a:latin typeface="Arial"/>
                <a:cs typeface="Arial"/>
              </a:rPr>
              <a:t>closed </a:t>
            </a:r>
            <a:r>
              <a:rPr sz="1000" spc="-20" dirty="0">
                <a:latin typeface="Arial"/>
                <a:cs typeface="Arial"/>
              </a:rPr>
              <a:t>explicitly </a:t>
            </a:r>
            <a:r>
              <a:rPr sz="1000" spc="-70" dirty="0">
                <a:latin typeface="Arial"/>
                <a:cs typeface="Arial"/>
              </a:rPr>
              <a:t>once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95" dirty="0">
                <a:latin typeface="Arial"/>
                <a:cs typeface="Arial"/>
              </a:rPr>
              <a:t>message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65" dirty="0">
                <a:latin typeface="Arial"/>
                <a:cs typeface="Arial"/>
              </a:rPr>
              <a:t>server </a:t>
            </a:r>
            <a:r>
              <a:rPr sz="1000" spc="-55" dirty="0">
                <a:latin typeface="Arial"/>
                <a:cs typeface="Arial"/>
              </a:rPr>
              <a:t>is  </a:t>
            </a:r>
            <a:r>
              <a:rPr sz="1000" spc="-40" dirty="0">
                <a:latin typeface="Arial"/>
                <a:cs typeface="Arial"/>
              </a:rPr>
              <a:t>sent.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9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9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7BBAD371-B615-4091-9576-88582676636B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13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215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Server </a:t>
            </a:r>
            <a:r>
              <a:rPr spc="-90" dirty="0"/>
              <a:t>Side</a:t>
            </a:r>
            <a:r>
              <a:rPr spc="-105" dirty="0"/>
              <a:t> </a:t>
            </a:r>
            <a:r>
              <a:rPr spc="-50" dirty="0"/>
              <a:t>Programming</a:t>
            </a:r>
          </a:p>
        </p:txBody>
      </p:sp>
      <p:sp>
        <p:nvSpPr>
          <p:cNvPr id="4" name="object 4"/>
          <p:cNvSpPr/>
          <p:nvPr/>
        </p:nvSpPr>
        <p:spPr>
          <a:xfrm>
            <a:off x="227672" y="867470"/>
            <a:ext cx="114214" cy="11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865" y="1073962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252" y="1220043"/>
            <a:ext cx="91371" cy="91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252" y="1498401"/>
            <a:ext cx="91371" cy="913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672" y="1689884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1909025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672" y="2233952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65" y="2453094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95250" y="826384"/>
            <a:ext cx="4267200" cy="191103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2895" indent="-17145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Ø"/>
            </a:pPr>
            <a:r>
              <a:rPr spc="-50" dirty="0"/>
              <a:t>Establish </a:t>
            </a:r>
            <a:r>
              <a:rPr spc="-90" dirty="0"/>
              <a:t>a </a:t>
            </a:r>
            <a:r>
              <a:rPr spc="-55" dirty="0"/>
              <a:t>Socket</a:t>
            </a:r>
            <a:r>
              <a:rPr spc="-170" dirty="0"/>
              <a:t> </a:t>
            </a:r>
            <a:r>
              <a:rPr spc="-55" dirty="0"/>
              <a:t>Connection</a:t>
            </a:r>
          </a:p>
          <a:p>
            <a:pPr marL="579755" indent="-171450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1000" spc="-40" dirty="0">
                <a:solidFill>
                  <a:srgbClr val="000000"/>
                </a:solidFill>
              </a:rPr>
              <a:t>To </a:t>
            </a:r>
            <a:r>
              <a:rPr sz="1000" spc="-15" dirty="0">
                <a:solidFill>
                  <a:srgbClr val="000000"/>
                </a:solidFill>
              </a:rPr>
              <a:t>write </a:t>
            </a:r>
            <a:r>
              <a:rPr sz="1000" spc="-80" dirty="0">
                <a:solidFill>
                  <a:srgbClr val="000000"/>
                </a:solidFill>
              </a:rPr>
              <a:t>a </a:t>
            </a:r>
            <a:r>
              <a:rPr sz="1000" spc="-65" dirty="0">
                <a:solidFill>
                  <a:srgbClr val="000000"/>
                </a:solidFill>
              </a:rPr>
              <a:t>server </a:t>
            </a:r>
            <a:r>
              <a:rPr sz="1000" spc="-25" dirty="0">
                <a:solidFill>
                  <a:srgbClr val="000000"/>
                </a:solidFill>
              </a:rPr>
              <a:t>application </a:t>
            </a:r>
            <a:r>
              <a:rPr sz="1000" spc="-30" dirty="0">
                <a:solidFill>
                  <a:srgbClr val="000000"/>
                </a:solidFill>
              </a:rPr>
              <a:t>two </a:t>
            </a:r>
            <a:r>
              <a:rPr sz="1000" spc="-60" dirty="0">
                <a:solidFill>
                  <a:srgbClr val="000000"/>
                </a:solidFill>
              </a:rPr>
              <a:t>sockets </a:t>
            </a:r>
            <a:r>
              <a:rPr sz="1000" spc="-75" dirty="0">
                <a:solidFill>
                  <a:srgbClr val="000000"/>
                </a:solidFill>
              </a:rPr>
              <a:t>are</a:t>
            </a:r>
            <a:r>
              <a:rPr sz="1000" spc="-140" dirty="0">
                <a:solidFill>
                  <a:srgbClr val="000000"/>
                </a:solidFill>
              </a:rPr>
              <a:t> </a:t>
            </a:r>
            <a:r>
              <a:rPr sz="1000" spc="-70" dirty="0">
                <a:solidFill>
                  <a:srgbClr val="000000"/>
                </a:solidFill>
              </a:rPr>
              <a:t>needed.</a:t>
            </a:r>
            <a:endParaRPr sz="1000" dirty="0"/>
          </a:p>
          <a:p>
            <a:pPr marL="913765" marR="158115" indent="-228600">
              <a:lnSpc>
                <a:spcPct val="101499"/>
              </a:lnSpc>
              <a:spcBef>
                <a:spcPts val="175"/>
              </a:spcBef>
              <a:buFont typeface="+mj-lt"/>
              <a:buAutoNum type="arabicPeriod"/>
            </a:pPr>
            <a:r>
              <a:rPr sz="900" spc="10" dirty="0">
                <a:solidFill>
                  <a:srgbClr val="000000"/>
                </a:solidFill>
              </a:rPr>
              <a:t>A </a:t>
            </a:r>
            <a:r>
              <a:rPr sz="900" spc="-40" dirty="0" err="1" smtClean="0">
                <a:solidFill>
                  <a:srgbClr val="000000"/>
                </a:solidFill>
              </a:rPr>
              <a:t>ServerSocket</a:t>
            </a:r>
            <a:r>
              <a:rPr sz="900" spc="-40" dirty="0" smtClean="0">
                <a:solidFill>
                  <a:srgbClr val="000000"/>
                </a:solidFill>
              </a:rPr>
              <a:t> </a:t>
            </a:r>
            <a:r>
              <a:rPr sz="900" spc="-20" dirty="0">
                <a:solidFill>
                  <a:srgbClr val="000000"/>
                </a:solidFill>
              </a:rPr>
              <a:t>which waits </a:t>
            </a:r>
            <a:r>
              <a:rPr sz="900" spc="-10" dirty="0">
                <a:solidFill>
                  <a:srgbClr val="000000"/>
                </a:solidFill>
              </a:rPr>
              <a:t>for </a:t>
            </a:r>
            <a:r>
              <a:rPr sz="900" spc="-15" dirty="0">
                <a:solidFill>
                  <a:srgbClr val="000000"/>
                </a:solidFill>
              </a:rPr>
              <a:t>the </a:t>
            </a:r>
            <a:r>
              <a:rPr sz="900" spc="-10" dirty="0">
                <a:solidFill>
                  <a:srgbClr val="000000"/>
                </a:solidFill>
              </a:rPr>
              <a:t>client </a:t>
            </a:r>
            <a:r>
              <a:rPr sz="900" spc="-45" dirty="0">
                <a:solidFill>
                  <a:srgbClr val="000000"/>
                </a:solidFill>
              </a:rPr>
              <a:t>requests </a:t>
            </a:r>
            <a:r>
              <a:rPr sz="900" spc="-25" dirty="0">
                <a:solidFill>
                  <a:srgbClr val="000000"/>
                </a:solidFill>
              </a:rPr>
              <a:t>(when </a:t>
            </a:r>
            <a:r>
              <a:rPr sz="900" spc="-60" dirty="0">
                <a:solidFill>
                  <a:srgbClr val="000000"/>
                </a:solidFill>
              </a:rPr>
              <a:t>a </a:t>
            </a:r>
            <a:r>
              <a:rPr sz="900" spc="-10" dirty="0">
                <a:solidFill>
                  <a:srgbClr val="000000"/>
                </a:solidFill>
              </a:rPr>
              <a:t>client  </a:t>
            </a:r>
            <a:r>
              <a:rPr sz="900" spc="-60" dirty="0">
                <a:solidFill>
                  <a:srgbClr val="000000"/>
                </a:solidFill>
              </a:rPr>
              <a:t>makes a </a:t>
            </a:r>
            <a:r>
              <a:rPr sz="900" spc="-50" dirty="0">
                <a:solidFill>
                  <a:srgbClr val="000000"/>
                </a:solidFill>
              </a:rPr>
              <a:t>new</a:t>
            </a:r>
            <a:r>
              <a:rPr sz="900" spc="-100" dirty="0">
                <a:solidFill>
                  <a:srgbClr val="000000"/>
                </a:solidFill>
              </a:rPr>
              <a:t> </a:t>
            </a:r>
            <a:r>
              <a:rPr sz="900" spc="-5" dirty="0">
                <a:solidFill>
                  <a:srgbClr val="000000"/>
                </a:solidFill>
              </a:rPr>
              <a:t>Socket())</a:t>
            </a:r>
            <a:endParaRPr sz="900" dirty="0"/>
          </a:p>
          <a:p>
            <a:pPr marL="913765" indent="-228600">
              <a:lnSpc>
                <a:spcPct val="100000"/>
              </a:lnSpc>
              <a:spcBef>
                <a:spcPts val="20"/>
              </a:spcBef>
              <a:buFont typeface="+mj-lt"/>
              <a:buAutoNum type="arabicPeriod"/>
            </a:pPr>
            <a:r>
              <a:rPr sz="900" spc="10" dirty="0">
                <a:solidFill>
                  <a:srgbClr val="000000"/>
                </a:solidFill>
              </a:rPr>
              <a:t>A </a:t>
            </a:r>
            <a:r>
              <a:rPr sz="900" spc="-15" dirty="0">
                <a:solidFill>
                  <a:srgbClr val="000000"/>
                </a:solidFill>
              </a:rPr>
              <a:t>plain </a:t>
            </a:r>
            <a:r>
              <a:rPr sz="900" spc="-20" dirty="0">
                <a:solidFill>
                  <a:srgbClr val="000000"/>
                </a:solidFill>
              </a:rPr>
              <a:t>old </a:t>
            </a:r>
            <a:r>
              <a:rPr sz="900" spc="-35" dirty="0">
                <a:solidFill>
                  <a:srgbClr val="000000"/>
                </a:solidFill>
              </a:rPr>
              <a:t>Socket socket </a:t>
            </a:r>
            <a:r>
              <a:rPr sz="900" spc="20" dirty="0">
                <a:solidFill>
                  <a:srgbClr val="000000"/>
                </a:solidFill>
              </a:rPr>
              <a:t>to </a:t>
            </a:r>
            <a:r>
              <a:rPr sz="900" spc="-75" dirty="0">
                <a:solidFill>
                  <a:srgbClr val="000000"/>
                </a:solidFill>
              </a:rPr>
              <a:t>use </a:t>
            </a:r>
            <a:r>
              <a:rPr sz="900" spc="-10" dirty="0">
                <a:solidFill>
                  <a:srgbClr val="000000"/>
                </a:solidFill>
              </a:rPr>
              <a:t>for </a:t>
            </a:r>
            <a:r>
              <a:rPr sz="900" spc="-20" dirty="0">
                <a:solidFill>
                  <a:srgbClr val="000000"/>
                </a:solidFill>
              </a:rPr>
              <a:t>communication </a:t>
            </a:r>
            <a:r>
              <a:rPr sz="900" spc="10" dirty="0">
                <a:solidFill>
                  <a:srgbClr val="000000"/>
                </a:solidFill>
              </a:rPr>
              <a:t>with </a:t>
            </a:r>
            <a:r>
              <a:rPr sz="900" spc="-15" dirty="0">
                <a:solidFill>
                  <a:srgbClr val="000000"/>
                </a:solidFill>
              </a:rPr>
              <a:t>the </a:t>
            </a:r>
            <a:r>
              <a:rPr sz="900" spc="-5" dirty="0">
                <a:solidFill>
                  <a:srgbClr val="000000"/>
                </a:solidFill>
              </a:rPr>
              <a:t>client.</a:t>
            </a:r>
            <a:endParaRPr sz="900" dirty="0"/>
          </a:p>
          <a:p>
            <a:pPr marL="302895" indent="-171450">
              <a:lnSpc>
                <a:spcPct val="100000"/>
              </a:lnSpc>
              <a:spcBef>
                <a:spcPts val="409"/>
              </a:spcBef>
              <a:buFont typeface="Wingdings" panose="05000000000000000000" pitchFamily="2" charset="2"/>
              <a:buChar char="Ø"/>
            </a:pPr>
            <a:r>
              <a:rPr spc="-45" dirty="0"/>
              <a:t>Communication</a:t>
            </a:r>
          </a:p>
          <a:p>
            <a:pPr marL="579755" marR="70485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15" dirty="0">
                <a:solidFill>
                  <a:srgbClr val="000000"/>
                </a:solidFill>
              </a:rPr>
              <a:t>getOutputStream() </a:t>
            </a:r>
            <a:r>
              <a:rPr sz="1000" spc="-35" dirty="0">
                <a:solidFill>
                  <a:srgbClr val="000000"/>
                </a:solidFill>
              </a:rPr>
              <a:t>method </a:t>
            </a:r>
            <a:r>
              <a:rPr sz="1000" spc="-55" dirty="0">
                <a:solidFill>
                  <a:srgbClr val="000000"/>
                </a:solidFill>
              </a:rPr>
              <a:t>is </a:t>
            </a:r>
            <a:r>
              <a:rPr sz="1000" spc="-80" dirty="0">
                <a:solidFill>
                  <a:srgbClr val="000000"/>
                </a:solidFill>
              </a:rPr>
              <a:t>used </a:t>
            </a:r>
            <a:r>
              <a:rPr sz="1000" spc="10" dirty="0">
                <a:solidFill>
                  <a:srgbClr val="000000"/>
                </a:solidFill>
              </a:rPr>
              <a:t>to </a:t>
            </a:r>
            <a:r>
              <a:rPr sz="1000" spc="-80" dirty="0">
                <a:solidFill>
                  <a:srgbClr val="000000"/>
                </a:solidFill>
              </a:rPr>
              <a:t>send </a:t>
            </a:r>
            <a:r>
              <a:rPr sz="1000" spc="-25" dirty="0">
                <a:solidFill>
                  <a:srgbClr val="000000"/>
                </a:solidFill>
              </a:rPr>
              <a:t>the </a:t>
            </a:r>
            <a:r>
              <a:rPr sz="1000" spc="-5" dirty="0">
                <a:solidFill>
                  <a:srgbClr val="000000"/>
                </a:solidFill>
              </a:rPr>
              <a:t>output </a:t>
            </a:r>
            <a:r>
              <a:rPr sz="1000" spc="-25" dirty="0">
                <a:solidFill>
                  <a:srgbClr val="000000"/>
                </a:solidFill>
              </a:rPr>
              <a:t>through the  </a:t>
            </a:r>
            <a:r>
              <a:rPr sz="1000" spc="-45" dirty="0">
                <a:solidFill>
                  <a:srgbClr val="000000"/>
                </a:solidFill>
              </a:rPr>
              <a:t>socket.</a:t>
            </a:r>
            <a:endParaRPr sz="1000" dirty="0"/>
          </a:p>
          <a:p>
            <a:pPr marL="302895" indent="-171450">
              <a:lnSpc>
                <a:spcPct val="100000"/>
              </a:lnSpc>
              <a:spcBef>
                <a:spcPts val="390"/>
              </a:spcBef>
              <a:buFont typeface="Wingdings" panose="05000000000000000000" pitchFamily="2" charset="2"/>
              <a:buChar char="Ø"/>
            </a:pPr>
            <a:r>
              <a:rPr spc="-60" dirty="0"/>
              <a:t>Closing </a:t>
            </a:r>
            <a:r>
              <a:rPr spc="-30" dirty="0"/>
              <a:t>the</a:t>
            </a:r>
            <a:r>
              <a:rPr spc="-80" dirty="0"/>
              <a:t> </a:t>
            </a:r>
            <a:r>
              <a:rPr spc="-45" dirty="0"/>
              <a:t>connection</a:t>
            </a:r>
          </a:p>
          <a:p>
            <a:pPr marL="579755" marR="508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5" dirty="0">
                <a:solidFill>
                  <a:srgbClr val="000000"/>
                </a:solidFill>
              </a:rPr>
              <a:t>After </a:t>
            </a:r>
            <a:r>
              <a:rPr sz="1000" spc="-25" dirty="0">
                <a:solidFill>
                  <a:srgbClr val="000000"/>
                </a:solidFill>
              </a:rPr>
              <a:t>finishing, </a:t>
            </a:r>
            <a:r>
              <a:rPr sz="1000" spc="45" dirty="0">
                <a:solidFill>
                  <a:srgbClr val="000000"/>
                </a:solidFill>
              </a:rPr>
              <a:t>it </a:t>
            </a:r>
            <a:r>
              <a:rPr sz="1000" spc="-55" dirty="0">
                <a:solidFill>
                  <a:srgbClr val="000000"/>
                </a:solidFill>
              </a:rPr>
              <a:t>is </a:t>
            </a:r>
            <a:r>
              <a:rPr sz="1000" spc="-10" dirty="0">
                <a:solidFill>
                  <a:srgbClr val="000000"/>
                </a:solidFill>
              </a:rPr>
              <a:t>important </a:t>
            </a:r>
            <a:r>
              <a:rPr sz="1000" spc="10" dirty="0">
                <a:solidFill>
                  <a:srgbClr val="000000"/>
                </a:solidFill>
              </a:rPr>
              <a:t>to </a:t>
            </a:r>
            <a:r>
              <a:rPr sz="1000" spc="-70" dirty="0">
                <a:solidFill>
                  <a:srgbClr val="000000"/>
                </a:solidFill>
              </a:rPr>
              <a:t>close </a:t>
            </a:r>
            <a:r>
              <a:rPr sz="1000" spc="-25" dirty="0">
                <a:solidFill>
                  <a:srgbClr val="000000"/>
                </a:solidFill>
              </a:rPr>
              <a:t>the </a:t>
            </a:r>
            <a:r>
              <a:rPr sz="1000" spc="-40" dirty="0">
                <a:solidFill>
                  <a:srgbClr val="000000"/>
                </a:solidFill>
              </a:rPr>
              <a:t>connection </a:t>
            </a:r>
            <a:r>
              <a:rPr sz="1000" spc="-60" dirty="0">
                <a:solidFill>
                  <a:srgbClr val="000000"/>
                </a:solidFill>
              </a:rPr>
              <a:t>by </a:t>
            </a:r>
            <a:r>
              <a:rPr sz="1000" spc="-45" dirty="0">
                <a:solidFill>
                  <a:srgbClr val="000000"/>
                </a:solidFill>
              </a:rPr>
              <a:t>closing </a:t>
            </a:r>
            <a:r>
              <a:rPr sz="1000" spc="-25" dirty="0">
                <a:solidFill>
                  <a:srgbClr val="000000"/>
                </a:solidFill>
              </a:rPr>
              <a:t>the  </a:t>
            </a:r>
            <a:r>
              <a:rPr sz="1000" spc="-50" dirty="0">
                <a:solidFill>
                  <a:srgbClr val="000000"/>
                </a:solidFill>
              </a:rPr>
              <a:t>socket </a:t>
            </a:r>
            <a:r>
              <a:rPr sz="1000" spc="-105" dirty="0">
                <a:solidFill>
                  <a:srgbClr val="000000"/>
                </a:solidFill>
              </a:rPr>
              <a:t>as </a:t>
            </a:r>
            <a:r>
              <a:rPr sz="1000" spc="-40" dirty="0">
                <a:solidFill>
                  <a:srgbClr val="000000"/>
                </a:solidFill>
              </a:rPr>
              <a:t>well </a:t>
            </a:r>
            <a:r>
              <a:rPr sz="1000" spc="-100" dirty="0">
                <a:solidFill>
                  <a:srgbClr val="000000"/>
                </a:solidFill>
              </a:rPr>
              <a:t>as </a:t>
            </a:r>
            <a:r>
              <a:rPr sz="1000" spc="10" dirty="0">
                <a:solidFill>
                  <a:srgbClr val="000000"/>
                </a:solidFill>
              </a:rPr>
              <a:t>input/output</a:t>
            </a:r>
            <a:r>
              <a:rPr sz="1000" spc="-20" dirty="0">
                <a:solidFill>
                  <a:srgbClr val="000000"/>
                </a:solidFill>
              </a:rPr>
              <a:t> </a:t>
            </a:r>
            <a:r>
              <a:rPr sz="1000" spc="-50" dirty="0">
                <a:solidFill>
                  <a:srgbClr val="000000"/>
                </a:solidFill>
              </a:rPr>
              <a:t>streams.</a:t>
            </a:r>
            <a:endParaRPr sz="1000" dirty="0"/>
          </a:p>
        </p:txBody>
      </p:sp>
      <p:sp>
        <p:nvSpPr>
          <p:cNvPr id="17" name="object 17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8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8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314CC1B4-A585-4414-A50E-5E2A03944FAF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14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752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CC0000"/>
                </a:solidFill>
                <a:latin typeface="Arial"/>
                <a:cs typeface="Arial"/>
              </a:rPr>
              <a:t>Lab</a:t>
            </a:r>
            <a:r>
              <a:rPr sz="1400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145604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865" y="1645856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865" y="1797685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936877"/>
            <a:ext cx="3959518" cy="56489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sz="1100" spc="-15" dirty="0">
                <a:latin typeface="Arial"/>
                <a:cs typeface="Arial"/>
              </a:rPr>
              <a:t>Build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50" dirty="0">
                <a:latin typeface="Arial"/>
                <a:cs typeface="Arial"/>
              </a:rPr>
              <a:t>Client-Server model </a:t>
            </a:r>
            <a:r>
              <a:rPr sz="1100" spc="-65" dirty="0">
                <a:latin typeface="Arial"/>
                <a:cs typeface="Arial"/>
              </a:rPr>
              <a:t>by </a:t>
            </a:r>
            <a:r>
              <a:rPr sz="1100" spc="-45" dirty="0">
                <a:latin typeface="Arial"/>
                <a:cs typeface="Arial"/>
              </a:rPr>
              <a:t>java </a:t>
            </a:r>
            <a:r>
              <a:rPr sz="1100" spc="-55" dirty="0">
                <a:latin typeface="Arial"/>
                <a:cs typeface="Arial"/>
              </a:rPr>
              <a:t>socket </a:t>
            </a:r>
            <a:r>
              <a:rPr sz="1100" spc="-45" dirty="0">
                <a:latin typeface="Arial"/>
                <a:cs typeface="Arial"/>
              </a:rPr>
              <a:t>programming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which</a:t>
            </a:r>
            <a:endParaRPr sz="1100" dirty="0">
              <a:latin typeface="Arial"/>
              <a:cs typeface="Arial"/>
            </a:endParaRPr>
          </a:p>
          <a:p>
            <a:pPr marL="461010" marR="234188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20" dirty="0">
                <a:latin typeface="Arial"/>
                <a:cs typeface="Arial"/>
              </a:rPr>
              <a:t>client </a:t>
            </a:r>
            <a:r>
              <a:rPr sz="1000" spc="-90" dirty="0">
                <a:latin typeface="Arial"/>
                <a:cs typeface="Arial"/>
              </a:rPr>
              <a:t>sends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95" dirty="0">
                <a:latin typeface="Arial"/>
                <a:cs typeface="Arial"/>
              </a:rPr>
              <a:t>message  </a:t>
            </a:r>
            <a:endParaRPr lang="en-US" sz="1000" spc="-95" dirty="0" smtClean="0">
              <a:latin typeface="Arial"/>
              <a:cs typeface="Arial"/>
            </a:endParaRPr>
          </a:p>
          <a:p>
            <a:pPr marL="461010" marR="234188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55" dirty="0" smtClean="0">
                <a:latin typeface="Arial"/>
                <a:cs typeface="Arial"/>
              </a:rPr>
              <a:t>and </a:t>
            </a:r>
            <a:r>
              <a:rPr sz="1000" spc="-65" dirty="0">
                <a:latin typeface="Arial"/>
                <a:cs typeface="Arial"/>
              </a:rPr>
              <a:t>server </a:t>
            </a:r>
            <a:r>
              <a:rPr sz="1000" spc="-70" dirty="0">
                <a:latin typeface="Arial"/>
                <a:cs typeface="Arial"/>
              </a:rPr>
              <a:t>receives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it.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4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4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5E3AA638-204D-4055-8D44-74AA4370B62B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15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040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CC0000"/>
                </a:solidFill>
                <a:latin typeface="Arial"/>
                <a:cs typeface="Arial"/>
              </a:rPr>
              <a:t>Client </a:t>
            </a:r>
            <a:r>
              <a:rPr sz="1400" spc="-90" dirty="0">
                <a:solidFill>
                  <a:srgbClr val="CC0000"/>
                </a:solidFill>
                <a:latin typeface="Arial"/>
                <a:cs typeface="Arial"/>
              </a:rPr>
              <a:t>Side</a:t>
            </a:r>
            <a:r>
              <a:rPr sz="1400" spc="1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Arial"/>
                <a:cs typeface="Arial"/>
              </a:rPr>
              <a:t>Implementation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053" y="434975"/>
            <a:ext cx="3959961" cy="2515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6781" y="3114743"/>
            <a:ext cx="14122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Figure</a:t>
            </a:r>
            <a:r>
              <a:rPr sz="1000" spc="-45" dirty="0" smtClean="0">
                <a:solidFill>
                  <a:srgbClr val="3333B2"/>
                </a:solidFill>
                <a:latin typeface="Arial"/>
                <a:cs typeface="Arial"/>
              </a:rPr>
              <a:t>:</a:t>
            </a:r>
            <a:r>
              <a:rPr lang="en-US" sz="1000" spc="-45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45" dirty="0" smtClean="0">
                <a:latin typeface="Arial"/>
                <a:cs typeface="Arial"/>
              </a:rPr>
              <a:t>Java </a:t>
            </a:r>
            <a:r>
              <a:rPr sz="1000" spc="-65" dirty="0">
                <a:latin typeface="Arial"/>
                <a:cs typeface="Arial"/>
              </a:rPr>
              <a:t>code </a:t>
            </a:r>
            <a:r>
              <a:rPr sz="1000" spc="-20" dirty="0">
                <a:latin typeface="Arial"/>
                <a:cs typeface="Arial"/>
              </a:rPr>
              <a:t>of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Client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3A5A5A4D-C4B8-4181-8789-243A424ACAA5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16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068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85" dirty="0">
                <a:solidFill>
                  <a:srgbClr val="CC0000"/>
                </a:solidFill>
                <a:latin typeface="Arial"/>
                <a:cs typeface="Arial"/>
              </a:rPr>
              <a:t>Server </a:t>
            </a:r>
            <a:r>
              <a:rPr sz="1400" spc="-90" dirty="0">
                <a:solidFill>
                  <a:srgbClr val="CC0000"/>
                </a:solidFill>
                <a:latin typeface="Arial"/>
                <a:cs typeface="Arial"/>
              </a:rPr>
              <a:t>Side</a:t>
            </a:r>
            <a:r>
              <a:rPr sz="1400" spc="-9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Arial"/>
                <a:cs typeface="Arial"/>
              </a:rPr>
              <a:t>Implementation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053" y="483179"/>
            <a:ext cx="3959889" cy="251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7294" y="3114692"/>
            <a:ext cx="14312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Figure</a:t>
            </a:r>
            <a:r>
              <a:rPr sz="1000" spc="-45" dirty="0" smtClean="0">
                <a:solidFill>
                  <a:srgbClr val="3333B2"/>
                </a:solidFill>
                <a:latin typeface="Arial"/>
                <a:cs typeface="Arial"/>
              </a:rPr>
              <a:t>:</a:t>
            </a:r>
            <a:r>
              <a:rPr lang="en-US" sz="1000" spc="-45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45" dirty="0" smtClean="0">
                <a:latin typeface="Arial"/>
                <a:cs typeface="Arial"/>
              </a:rPr>
              <a:t>Java </a:t>
            </a:r>
            <a:r>
              <a:rPr sz="1000" spc="-65" dirty="0">
                <a:latin typeface="Arial"/>
                <a:cs typeface="Arial"/>
              </a:rPr>
              <a:t>code </a:t>
            </a:r>
            <a:r>
              <a:rPr sz="1000" spc="-20" dirty="0">
                <a:latin typeface="Arial"/>
                <a:cs typeface="Arial"/>
              </a:rPr>
              <a:t>of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Server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D078F2A7-EBB7-4C3F-8E4F-0D00F04596A5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17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8788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60" smtClean="0">
                <a:solidFill>
                  <a:srgbClr val="CC0000"/>
                </a:solidFill>
                <a:latin typeface="Arial"/>
                <a:cs typeface="Arial"/>
              </a:rPr>
              <a:t>Assignment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145604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865" y="1645856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865" y="179768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968375"/>
            <a:ext cx="4111918" cy="5392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sz="1100" spc="-15" dirty="0">
                <a:latin typeface="Arial"/>
                <a:cs typeface="Arial"/>
              </a:rPr>
              <a:t>Build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50" dirty="0">
                <a:latin typeface="Arial"/>
                <a:cs typeface="Arial"/>
              </a:rPr>
              <a:t>Client-Server model </a:t>
            </a:r>
            <a:r>
              <a:rPr sz="1100" spc="-65" dirty="0">
                <a:latin typeface="Arial"/>
                <a:cs typeface="Arial"/>
              </a:rPr>
              <a:t>by </a:t>
            </a:r>
            <a:r>
              <a:rPr sz="1100" spc="-45" dirty="0">
                <a:latin typeface="Arial"/>
                <a:cs typeface="Arial"/>
              </a:rPr>
              <a:t>java </a:t>
            </a:r>
            <a:r>
              <a:rPr sz="1100" spc="-55" dirty="0">
                <a:latin typeface="Arial"/>
                <a:cs typeface="Arial"/>
              </a:rPr>
              <a:t>socket </a:t>
            </a:r>
            <a:r>
              <a:rPr sz="1100" spc="-45" dirty="0">
                <a:latin typeface="Arial"/>
                <a:cs typeface="Arial"/>
              </a:rPr>
              <a:t>programming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which</a:t>
            </a:r>
            <a:endParaRPr sz="11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20" dirty="0">
                <a:latin typeface="Arial"/>
                <a:cs typeface="Arial"/>
              </a:rPr>
              <a:t>client </a:t>
            </a:r>
            <a:r>
              <a:rPr sz="1000" spc="-90" dirty="0">
                <a:latin typeface="Arial"/>
                <a:cs typeface="Arial"/>
              </a:rPr>
              <a:t>sends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number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65" dirty="0">
                <a:latin typeface="Arial"/>
                <a:cs typeface="Arial"/>
              </a:rPr>
              <a:t>server </a:t>
            </a:r>
            <a:r>
              <a:rPr sz="1000" dirty="0">
                <a:latin typeface="Arial"/>
                <a:cs typeface="Arial"/>
              </a:rPr>
              <a:t>will </a:t>
            </a:r>
            <a:r>
              <a:rPr sz="1000" spc="-20" dirty="0">
                <a:latin typeface="Arial"/>
                <a:cs typeface="Arial"/>
              </a:rPr>
              <a:t>return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factorial of </a:t>
            </a:r>
            <a:r>
              <a:rPr sz="1000" spc="10" dirty="0">
                <a:latin typeface="Arial"/>
                <a:cs typeface="Arial"/>
              </a:rPr>
              <a:t>that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number.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5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5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ED91C0F7-61A6-41A1-9B77-596AE74F7D8B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18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667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1400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CC0000"/>
                </a:solidFill>
                <a:latin typeface="Arial"/>
                <a:cs typeface="Arial"/>
              </a:rPr>
              <a:t>End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4263" y="788651"/>
            <a:ext cx="3739946" cy="1991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716654" y="3351784"/>
            <a:ext cx="39306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6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259656" y="3351784"/>
            <a:ext cx="2940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endParaRPr spc="-6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67798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88802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09805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30808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5181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72815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193818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14821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089" y="235825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089" y="256828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089" y="277831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089" y="298834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0050" y="515369"/>
            <a:ext cx="2057400" cy="2586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163830" indent="-171450">
              <a:lnSpc>
                <a:spcPct val="125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spc="-30" dirty="0">
                <a:latin typeface="Arial"/>
                <a:cs typeface="Arial"/>
              </a:rPr>
              <a:t>Client </a:t>
            </a:r>
            <a:r>
              <a:rPr sz="1100" spc="-70" dirty="0">
                <a:latin typeface="Arial"/>
                <a:cs typeface="Arial"/>
              </a:rPr>
              <a:t>Server </a:t>
            </a:r>
            <a:r>
              <a:rPr sz="1100" spc="-35" dirty="0">
                <a:latin typeface="Arial"/>
                <a:cs typeface="Arial"/>
              </a:rPr>
              <a:t>Model  </a:t>
            </a:r>
            <a:endParaRPr lang="en-US" sz="1100" spc="-35" dirty="0" smtClean="0">
              <a:latin typeface="Arial"/>
              <a:cs typeface="Arial"/>
            </a:endParaRPr>
          </a:p>
          <a:p>
            <a:pPr marL="184150" marR="163830" indent="-171450">
              <a:lnSpc>
                <a:spcPct val="125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spc="-45" dirty="0" smtClean="0">
                <a:latin typeface="Arial"/>
                <a:cs typeface="Arial"/>
              </a:rPr>
              <a:t>Characteristics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35" dirty="0">
                <a:latin typeface="Arial"/>
                <a:cs typeface="Arial"/>
              </a:rPr>
              <a:t>Client  </a:t>
            </a:r>
            <a:endParaRPr lang="en-US" sz="1100" spc="-35" dirty="0" smtClean="0">
              <a:latin typeface="Arial"/>
              <a:cs typeface="Arial"/>
            </a:endParaRPr>
          </a:p>
          <a:p>
            <a:pPr marL="184150" marR="163830" indent="-171450">
              <a:lnSpc>
                <a:spcPct val="125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spc="-45" dirty="0" smtClean="0">
                <a:latin typeface="Arial"/>
                <a:cs typeface="Arial"/>
              </a:rPr>
              <a:t>Characteristics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70" dirty="0">
                <a:latin typeface="Arial"/>
                <a:cs typeface="Arial"/>
              </a:rPr>
              <a:t>Server  </a:t>
            </a:r>
            <a:endParaRPr lang="en-US" sz="1100" spc="-70" dirty="0" smtClean="0">
              <a:latin typeface="Arial"/>
              <a:cs typeface="Arial"/>
            </a:endParaRPr>
          </a:p>
          <a:p>
            <a:pPr marL="184150" marR="163830" indent="-171450">
              <a:lnSpc>
                <a:spcPct val="125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spc="-55" dirty="0" smtClean="0">
                <a:latin typeface="Arial"/>
                <a:cs typeface="Arial"/>
              </a:rPr>
              <a:t>Socket</a:t>
            </a:r>
            <a:endParaRPr sz="11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1100" spc="-55" dirty="0">
                <a:latin typeface="Arial"/>
                <a:cs typeface="Arial"/>
              </a:rPr>
              <a:t>Socket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Abstraction</a:t>
            </a:r>
            <a:endParaRPr sz="1100" dirty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55" dirty="0">
                <a:latin typeface="Arial"/>
                <a:cs typeface="Arial"/>
              </a:rPr>
              <a:t>Socket </a:t>
            </a:r>
            <a:r>
              <a:rPr sz="1100" spc="-45" dirty="0">
                <a:latin typeface="Arial"/>
                <a:cs typeface="Arial"/>
              </a:rPr>
              <a:t>Programming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spc="-65" dirty="0">
                <a:latin typeface="Arial"/>
                <a:cs typeface="Arial"/>
              </a:rPr>
              <a:t>Java  </a:t>
            </a:r>
            <a:endParaRPr lang="en-US" sz="1100" spc="-65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30" dirty="0" smtClean="0">
                <a:latin typeface="Arial"/>
                <a:cs typeface="Arial"/>
              </a:rPr>
              <a:t>Client </a:t>
            </a:r>
            <a:r>
              <a:rPr sz="1100" spc="-75" dirty="0">
                <a:latin typeface="Arial"/>
                <a:cs typeface="Arial"/>
              </a:rPr>
              <a:t>Side </a:t>
            </a:r>
            <a:r>
              <a:rPr sz="1100" spc="-45" dirty="0">
                <a:latin typeface="Arial"/>
                <a:cs typeface="Arial"/>
              </a:rPr>
              <a:t>Programming  </a:t>
            </a:r>
            <a:endParaRPr lang="en-US" sz="1100" spc="-45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70" dirty="0" smtClean="0">
                <a:latin typeface="Arial"/>
                <a:cs typeface="Arial"/>
              </a:rPr>
              <a:t>Server </a:t>
            </a:r>
            <a:r>
              <a:rPr sz="1100" spc="-75" dirty="0">
                <a:latin typeface="Arial"/>
                <a:cs typeface="Arial"/>
              </a:rPr>
              <a:t>Side </a:t>
            </a:r>
            <a:r>
              <a:rPr sz="1100" spc="-45" dirty="0">
                <a:latin typeface="Arial"/>
                <a:cs typeface="Arial"/>
              </a:rPr>
              <a:t>Programming  </a:t>
            </a:r>
            <a:endParaRPr lang="en-US" sz="1100" spc="-45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55" dirty="0" smtClean="0">
                <a:latin typeface="Arial"/>
                <a:cs typeface="Arial"/>
              </a:rPr>
              <a:t>Lab</a:t>
            </a:r>
            <a:r>
              <a:rPr sz="1100" spc="50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Work</a:t>
            </a:r>
            <a:endParaRPr lang="en-US" sz="1100" spc="-40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lang="en-US" sz="1100" spc="-40" dirty="0" smtClean="0">
                <a:latin typeface="Arial"/>
                <a:cs typeface="Arial"/>
              </a:rPr>
              <a:t>Client Side Implementation</a:t>
            </a:r>
          </a:p>
          <a:p>
            <a:pPr marL="184150" marR="508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lang="en-US" sz="1100" spc="-40" dirty="0" smtClean="0">
                <a:latin typeface="Arial"/>
                <a:cs typeface="Arial"/>
              </a:rPr>
              <a:t>Server Side Implementation</a:t>
            </a:r>
          </a:p>
          <a:p>
            <a:pPr marL="184150" marR="508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55" dirty="0" smtClean="0">
                <a:latin typeface="Arial"/>
                <a:cs typeface="Arial"/>
              </a:rPr>
              <a:t>Assignment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5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5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F147E416-03DA-4E88-BD3D-BAD1DE73081B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2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99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Client </a:t>
            </a:r>
            <a:r>
              <a:rPr spc="-85" dirty="0"/>
              <a:t>Server</a:t>
            </a:r>
            <a:r>
              <a:rPr spc="135" dirty="0"/>
              <a:t> </a:t>
            </a:r>
            <a:r>
              <a:rPr spc="-40"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86578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07581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43" y="1492859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4432567" y="198368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44" y="1678584"/>
            <a:ext cx="4432566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544" y="2220112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344" y="2207412"/>
            <a:ext cx="4381715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1722855"/>
            <a:ext cx="4432935" cy="548640"/>
          </a:xfrm>
          <a:custGeom>
            <a:avLst/>
            <a:gdLst/>
            <a:ahLst/>
            <a:cxnLst/>
            <a:rect l="l" t="t" r="r" b="b"/>
            <a:pathLst>
              <a:path w="4432935" h="548639">
                <a:moveTo>
                  <a:pt x="4432567" y="0"/>
                </a:moveTo>
                <a:lnTo>
                  <a:pt x="0" y="0"/>
                </a:lnTo>
                <a:lnTo>
                  <a:pt x="0" y="497257"/>
                </a:lnTo>
                <a:lnTo>
                  <a:pt x="4008" y="516981"/>
                </a:lnTo>
                <a:lnTo>
                  <a:pt x="14922" y="533134"/>
                </a:lnTo>
                <a:lnTo>
                  <a:pt x="31075" y="544048"/>
                </a:lnTo>
                <a:lnTo>
                  <a:pt x="50800" y="548057"/>
                </a:lnTo>
                <a:lnTo>
                  <a:pt x="4381767" y="548057"/>
                </a:lnTo>
                <a:lnTo>
                  <a:pt x="4401492" y="544048"/>
                </a:lnTo>
                <a:lnTo>
                  <a:pt x="4417644" y="533134"/>
                </a:lnTo>
                <a:lnTo>
                  <a:pt x="4428558" y="516981"/>
                </a:lnTo>
                <a:lnTo>
                  <a:pt x="4432567" y="497257"/>
                </a:lnTo>
                <a:lnTo>
                  <a:pt x="4432567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1575193"/>
            <a:ext cx="0" cy="664210"/>
          </a:xfrm>
          <a:custGeom>
            <a:avLst/>
            <a:gdLst/>
            <a:ahLst/>
            <a:cxnLst/>
            <a:rect l="l" t="t" r="r" b="b"/>
            <a:pathLst>
              <a:path h="664210">
                <a:moveTo>
                  <a:pt x="0" y="66396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15624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5497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5370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089" y="177657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089" y="198661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089" y="2501760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5843" y="738553"/>
            <a:ext cx="4445215" cy="206364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1010" indent="-1714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1100" spc="20" dirty="0">
                <a:latin typeface="Arial"/>
                <a:cs typeface="Arial"/>
              </a:rPr>
              <a:t>TCP/IP </a:t>
            </a:r>
            <a:r>
              <a:rPr sz="1100" spc="-60" dirty="0">
                <a:latin typeface="Arial"/>
                <a:cs typeface="Arial"/>
              </a:rPr>
              <a:t>allows </a:t>
            </a:r>
            <a:r>
              <a:rPr sz="1100" spc="-35" dirty="0">
                <a:latin typeface="Arial"/>
                <a:cs typeface="Arial"/>
              </a:rPr>
              <a:t>two </a:t>
            </a:r>
            <a:r>
              <a:rPr sz="1100" spc="-30" dirty="0">
                <a:latin typeface="Arial"/>
                <a:cs typeface="Arial"/>
              </a:rPr>
              <a:t>application </a:t>
            </a:r>
            <a:r>
              <a:rPr sz="1100" spc="-60" dirty="0">
                <a:latin typeface="Arial"/>
                <a:cs typeface="Arial"/>
              </a:rPr>
              <a:t>programs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105" dirty="0">
                <a:latin typeface="Arial"/>
                <a:cs typeface="Arial"/>
              </a:rPr>
              <a:t>pass </a:t>
            </a:r>
            <a:r>
              <a:rPr sz="1100" spc="-35" dirty="0">
                <a:latin typeface="Arial"/>
                <a:cs typeface="Arial"/>
              </a:rPr>
              <a:t>data </a:t>
            </a:r>
            <a:r>
              <a:rPr sz="1100" spc="-60" dirty="0">
                <a:latin typeface="Arial"/>
                <a:cs typeface="Arial"/>
              </a:rPr>
              <a:t>back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forth</a:t>
            </a:r>
            <a:endParaRPr sz="1100" dirty="0">
              <a:latin typeface="Arial"/>
              <a:cs typeface="Arial"/>
            </a:endParaRPr>
          </a:p>
          <a:p>
            <a:pPr marL="461010" marR="19431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spc="-40" dirty="0">
                <a:latin typeface="Arial"/>
                <a:cs typeface="Arial"/>
              </a:rPr>
              <a:t>The applications </a:t>
            </a:r>
            <a:r>
              <a:rPr sz="1100" spc="-70" dirty="0">
                <a:latin typeface="Arial"/>
                <a:cs typeface="Arial"/>
              </a:rPr>
              <a:t>can execute </a:t>
            </a:r>
            <a:r>
              <a:rPr sz="1100" spc="-60" dirty="0">
                <a:latin typeface="Arial"/>
                <a:cs typeface="Arial"/>
              </a:rPr>
              <a:t>on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100" dirty="0">
                <a:latin typeface="Arial"/>
                <a:cs typeface="Arial"/>
              </a:rPr>
              <a:t>same </a:t>
            </a:r>
            <a:r>
              <a:rPr sz="1100" spc="-60" dirty="0">
                <a:latin typeface="Arial"/>
                <a:cs typeface="Arial"/>
              </a:rPr>
              <a:t>machine </a:t>
            </a:r>
            <a:r>
              <a:rPr sz="1100" spc="-50" dirty="0">
                <a:latin typeface="Arial"/>
                <a:cs typeface="Arial"/>
              </a:rPr>
              <a:t>or </a:t>
            </a:r>
            <a:r>
              <a:rPr sz="1100" spc="-60" dirty="0">
                <a:latin typeface="Arial"/>
                <a:cs typeface="Arial"/>
              </a:rPr>
              <a:t>on </a:t>
            </a:r>
            <a:r>
              <a:rPr sz="1100" spc="-25" dirty="0">
                <a:latin typeface="Arial"/>
                <a:cs typeface="Arial"/>
              </a:rPr>
              <a:t>different  </a:t>
            </a:r>
            <a:r>
              <a:rPr sz="1100" spc="-70" dirty="0">
                <a:latin typeface="Arial"/>
                <a:cs typeface="Arial"/>
              </a:rPr>
              <a:t>machines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organize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the application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programs?</a:t>
            </a:r>
            <a:endParaRPr sz="120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spc="-50" dirty="0">
                <a:latin typeface="Arial"/>
                <a:cs typeface="Arial"/>
              </a:rPr>
              <a:t>Client-server </a:t>
            </a:r>
            <a:r>
              <a:rPr sz="1100" spc="-55" dirty="0">
                <a:latin typeface="Arial"/>
                <a:cs typeface="Arial"/>
              </a:rPr>
              <a:t>paradigm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5" dirty="0">
                <a:latin typeface="Arial"/>
                <a:cs typeface="Arial"/>
              </a:rPr>
              <a:t>most popular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model</a:t>
            </a:r>
            <a:endParaRPr sz="1100" dirty="0">
              <a:latin typeface="Arial"/>
              <a:cs typeface="Arial"/>
            </a:endParaRPr>
          </a:p>
          <a:p>
            <a:pPr marL="461010" marR="290195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spc="-40" dirty="0">
                <a:latin typeface="Arial"/>
                <a:cs typeface="Arial"/>
              </a:rPr>
              <a:t>The communication applications </a:t>
            </a:r>
            <a:r>
              <a:rPr sz="1100" spc="-80" dirty="0">
                <a:latin typeface="Arial"/>
                <a:cs typeface="Arial"/>
              </a:rPr>
              <a:t>are </a:t>
            </a:r>
            <a:r>
              <a:rPr sz="1100" spc="-45" dirty="0">
                <a:latin typeface="Arial"/>
                <a:cs typeface="Arial"/>
              </a:rPr>
              <a:t>divided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spc="-35" dirty="0">
                <a:latin typeface="Arial"/>
                <a:cs typeface="Arial"/>
              </a:rPr>
              <a:t>two </a:t>
            </a:r>
            <a:r>
              <a:rPr sz="1100" spc="-55" dirty="0">
                <a:latin typeface="Arial"/>
                <a:cs typeface="Arial"/>
              </a:rPr>
              <a:t>categories:  </a:t>
            </a:r>
            <a:r>
              <a:rPr sz="1100" spc="-25" dirty="0">
                <a:latin typeface="Arial"/>
                <a:cs typeface="Arial"/>
              </a:rPr>
              <a:t>client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server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61010" marR="249554" indent="-171450">
              <a:lnSpc>
                <a:spcPct val="1026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100" spc="-50" dirty="0">
                <a:latin typeface="Arial"/>
                <a:cs typeface="Arial"/>
              </a:rPr>
              <a:t>Client-server </a:t>
            </a:r>
            <a:r>
              <a:rPr sz="1100" spc="-55" dirty="0" smtClean="0">
                <a:latin typeface="Arial"/>
                <a:cs typeface="Arial"/>
              </a:rPr>
              <a:t>paradigm</a:t>
            </a:r>
            <a:r>
              <a:rPr lang="en-US" sz="1100" spc="-55" dirty="0" smtClean="0">
                <a:latin typeface="Arial"/>
                <a:cs typeface="Arial"/>
              </a:rPr>
              <a:t> uses</a:t>
            </a:r>
            <a:r>
              <a:rPr sz="1100" spc="-114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the</a:t>
            </a:r>
            <a:r>
              <a:rPr lang="en-US" sz="1100" spc="-30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solidFill>
                  <a:srgbClr val="BC1919"/>
                </a:solidFill>
                <a:latin typeface="Arial"/>
                <a:cs typeface="Arial"/>
              </a:rPr>
              <a:t>direction </a:t>
            </a:r>
            <a:r>
              <a:rPr sz="1100" spc="-20" dirty="0">
                <a:solidFill>
                  <a:srgbClr val="BC1919"/>
                </a:solidFill>
                <a:latin typeface="Arial"/>
                <a:cs typeface="Arial"/>
              </a:rPr>
              <a:t>of </a:t>
            </a:r>
            <a:r>
              <a:rPr sz="1100" dirty="0" smtClean="0">
                <a:solidFill>
                  <a:srgbClr val="BC1919"/>
                </a:solidFill>
                <a:latin typeface="Arial"/>
                <a:cs typeface="Arial"/>
              </a:rPr>
              <a:t>initiation</a:t>
            </a:r>
            <a:r>
              <a:rPr lang="en-US" sz="1100" dirty="0" smtClean="0">
                <a:latin typeface="Arial"/>
                <a:cs typeface="Arial"/>
              </a:rPr>
              <a:t> t</a:t>
            </a:r>
            <a:r>
              <a:rPr sz="1100" dirty="0" smtClean="0">
                <a:latin typeface="Arial"/>
                <a:cs typeface="Arial"/>
              </a:rPr>
              <a:t>o </a:t>
            </a:r>
            <a:r>
              <a:rPr sz="1100" spc="-55" dirty="0">
                <a:latin typeface="Arial"/>
                <a:cs typeface="Arial"/>
              </a:rPr>
              <a:t>categorize  </a:t>
            </a:r>
            <a:r>
              <a:rPr sz="1100" spc="-45" dirty="0">
                <a:latin typeface="Arial"/>
                <a:cs typeface="Arial"/>
              </a:rPr>
              <a:t>whether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50" dirty="0">
                <a:latin typeface="Arial"/>
                <a:cs typeface="Arial"/>
              </a:rPr>
              <a:t>program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25" dirty="0">
                <a:latin typeface="Arial"/>
                <a:cs typeface="Arial"/>
              </a:rPr>
              <a:t>client </a:t>
            </a:r>
            <a:r>
              <a:rPr sz="1100" spc="-50" dirty="0">
                <a:latin typeface="Arial"/>
                <a:cs typeface="Arial"/>
              </a:rPr>
              <a:t>or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server.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8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8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9E8D4BEC-43AE-4390-8E1C-ED1030AD27F5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3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983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Client </a:t>
            </a:r>
            <a:r>
              <a:rPr spc="-85" dirty="0"/>
              <a:t>Server </a:t>
            </a:r>
            <a:r>
              <a:rPr spc="-40" dirty="0"/>
              <a:t>Model</a:t>
            </a:r>
            <a:r>
              <a:rPr spc="-5" dirty="0"/>
              <a:t> </a:t>
            </a:r>
            <a:r>
              <a:rPr spc="5" dirty="0"/>
              <a:t>(Cont’d)</a:t>
            </a:r>
          </a:p>
        </p:txBody>
      </p:sp>
      <p:sp>
        <p:nvSpPr>
          <p:cNvPr id="4" name="object 4"/>
          <p:cNvSpPr/>
          <p:nvPr/>
        </p:nvSpPr>
        <p:spPr>
          <a:xfrm>
            <a:off x="87743" y="755509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4432567" y="18782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44" y="930681"/>
            <a:ext cx="4432566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44" y="1443672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344" y="1430972"/>
            <a:ext cx="4381715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74954"/>
            <a:ext cx="4432935" cy="520065"/>
          </a:xfrm>
          <a:custGeom>
            <a:avLst/>
            <a:gdLst/>
            <a:ahLst/>
            <a:cxnLst/>
            <a:rect l="l" t="t" r="r" b="b"/>
            <a:pathLst>
              <a:path w="4432935" h="520065">
                <a:moveTo>
                  <a:pt x="4432567" y="0"/>
                </a:moveTo>
                <a:lnTo>
                  <a:pt x="0" y="0"/>
                </a:lnTo>
                <a:lnTo>
                  <a:pt x="0" y="468717"/>
                </a:lnTo>
                <a:lnTo>
                  <a:pt x="4008" y="488442"/>
                </a:lnTo>
                <a:lnTo>
                  <a:pt x="14922" y="504595"/>
                </a:lnTo>
                <a:lnTo>
                  <a:pt x="31075" y="515509"/>
                </a:lnTo>
                <a:lnTo>
                  <a:pt x="50800" y="519518"/>
                </a:lnTo>
                <a:lnTo>
                  <a:pt x="4381767" y="519518"/>
                </a:lnTo>
                <a:lnTo>
                  <a:pt x="4401492" y="515509"/>
                </a:lnTo>
                <a:lnTo>
                  <a:pt x="4417644" y="504595"/>
                </a:lnTo>
                <a:lnTo>
                  <a:pt x="4428558" y="488442"/>
                </a:lnTo>
                <a:lnTo>
                  <a:pt x="4432567" y="468717"/>
                </a:lnTo>
                <a:lnTo>
                  <a:pt x="4432567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837836"/>
            <a:ext cx="0" cy="625475"/>
          </a:xfrm>
          <a:custGeom>
            <a:avLst/>
            <a:gdLst/>
            <a:ahLst/>
            <a:cxnLst/>
            <a:rect l="l" t="t" r="r" b="b"/>
            <a:pathLst>
              <a:path h="625475">
                <a:moveTo>
                  <a:pt x="0" y="62488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8251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8124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7997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089" y="102867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865" y="1218488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65" y="1370317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646402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4432567" y="18782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44" y="1821561"/>
            <a:ext cx="4432566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544" y="2790050"/>
            <a:ext cx="1016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9344" y="2777350"/>
            <a:ext cx="4381715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43" y="1865834"/>
            <a:ext cx="4432935" cy="975360"/>
          </a:xfrm>
          <a:custGeom>
            <a:avLst/>
            <a:gdLst/>
            <a:ahLst/>
            <a:cxnLst/>
            <a:rect l="l" t="t" r="r" b="b"/>
            <a:pathLst>
              <a:path w="4432935" h="975360">
                <a:moveTo>
                  <a:pt x="4432567" y="0"/>
                </a:moveTo>
                <a:lnTo>
                  <a:pt x="0" y="0"/>
                </a:lnTo>
                <a:lnTo>
                  <a:pt x="0" y="924215"/>
                </a:lnTo>
                <a:lnTo>
                  <a:pt x="4008" y="943940"/>
                </a:lnTo>
                <a:lnTo>
                  <a:pt x="14922" y="960093"/>
                </a:lnTo>
                <a:lnTo>
                  <a:pt x="31075" y="971007"/>
                </a:lnTo>
                <a:lnTo>
                  <a:pt x="50800" y="975016"/>
                </a:lnTo>
                <a:lnTo>
                  <a:pt x="4381767" y="975016"/>
                </a:lnTo>
                <a:lnTo>
                  <a:pt x="4401492" y="971007"/>
                </a:lnTo>
                <a:lnTo>
                  <a:pt x="4417644" y="960093"/>
                </a:lnTo>
                <a:lnTo>
                  <a:pt x="4428558" y="943940"/>
                </a:lnTo>
                <a:lnTo>
                  <a:pt x="4432567" y="924215"/>
                </a:lnTo>
                <a:lnTo>
                  <a:pt x="4432567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10" y="1728716"/>
            <a:ext cx="0" cy="1080770"/>
          </a:xfrm>
          <a:custGeom>
            <a:avLst/>
            <a:gdLst/>
            <a:ahLst/>
            <a:cxnLst/>
            <a:rect l="l" t="t" r="r" b="b"/>
            <a:pathLst>
              <a:path h="1080770">
                <a:moveTo>
                  <a:pt x="0" y="1080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10" y="17160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10" y="17033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10" y="16906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1089" y="191956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0865" y="2261209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0865" y="2413038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0865" y="2716707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5844" y="703257"/>
            <a:ext cx="4289425" cy="215956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Client?</a:t>
            </a:r>
            <a:endParaRPr sz="120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1100" spc="-30" dirty="0">
                <a:latin typeface="Arial"/>
                <a:cs typeface="Arial"/>
              </a:rPr>
              <a:t>An application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20" dirty="0">
                <a:latin typeface="Arial"/>
                <a:cs typeface="Arial"/>
              </a:rPr>
              <a:t>initiates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0" dirty="0">
                <a:latin typeface="Arial"/>
                <a:cs typeface="Arial"/>
              </a:rPr>
              <a:t>communication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50" dirty="0">
                <a:latin typeface="Arial"/>
                <a:cs typeface="Arial"/>
              </a:rPr>
              <a:t>called </a:t>
            </a:r>
            <a:r>
              <a:rPr sz="1100" spc="-90" dirty="0">
                <a:latin typeface="Arial"/>
                <a:cs typeface="Arial"/>
              </a:rPr>
              <a:t>a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client</a:t>
            </a:r>
            <a:endParaRPr sz="1100" dirty="0">
              <a:latin typeface="Arial"/>
              <a:cs typeface="Arial"/>
            </a:endParaRPr>
          </a:p>
          <a:p>
            <a:pPr marL="737870" indent="-171450">
              <a:lnSpc>
                <a:spcPts val="12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30" dirty="0">
                <a:latin typeface="Arial"/>
                <a:cs typeface="Arial"/>
              </a:rPr>
              <a:t>E.g., </a:t>
            </a:r>
            <a:r>
              <a:rPr sz="1000" spc="-65" dirty="0">
                <a:latin typeface="Arial"/>
                <a:cs typeface="Arial"/>
              </a:rPr>
              <a:t>Web </a:t>
            </a:r>
            <a:r>
              <a:rPr sz="1000" spc="-55" dirty="0">
                <a:latin typeface="Arial"/>
                <a:cs typeface="Arial"/>
              </a:rPr>
              <a:t>browser, </a:t>
            </a:r>
            <a:r>
              <a:rPr sz="1000" spc="-5" dirty="0">
                <a:latin typeface="Arial"/>
                <a:cs typeface="Arial"/>
              </a:rPr>
              <a:t>FTP </a:t>
            </a:r>
            <a:r>
              <a:rPr sz="1000" spc="-15" dirty="0">
                <a:latin typeface="Arial"/>
                <a:cs typeface="Arial"/>
              </a:rPr>
              <a:t>client, </a:t>
            </a:r>
            <a:r>
              <a:rPr sz="1000" spc="-35" dirty="0">
                <a:latin typeface="Arial"/>
                <a:cs typeface="Arial"/>
              </a:rPr>
              <a:t>Telnet </a:t>
            </a:r>
            <a:r>
              <a:rPr sz="1000" spc="-15" dirty="0">
                <a:latin typeface="Arial"/>
                <a:cs typeface="Arial"/>
              </a:rPr>
              <a:t>client, </a:t>
            </a:r>
            <a:r>
              <a:rPr sz="1000" spc="-35" dirty="0">
                <a:latin typeface="Arial"/>
                <a:cs typeface="Arial"/>
              </a:rPr>
              <a:t>Email</a:t>
            </a:r>
            <a:r>
              <a:rPr sz="1000" spc="19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client</a:t>
            </a:r>
            <a:endParaRPr sz="1000" dirty="0">
              <a:latin typeface="Arial"/>
              <a:cs typeface="Arial"/>
            </a:endParaRPr>
          </a:p>
          <a:p>
            <a:pPr marL="73787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sz="1000" spc="-30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client </a:t>
            </a:r>
            <a:r>
              <a:rPr sz="1000" spc="-35" dirty="0">
                <a:latin typeface="Arial"/>
                <a:cs typeface="Arial"/>
              </a:rPr>
              <a:t>contacts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55" dirty="0">
                <a:latin typeface="Arial"/>
                <a:cs typeface="Arial"/>
              </a:rPr>
              <a:t>server,</a:t>
            </a:r>
            <a:r>
              <a:rPr sz="1000" spc="165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sends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45" dirty="0">
                <a:latin typeface="Arial"/>
                <a:cs typeface="Arial"/>
              </a:rPr>
              <a:t>request,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50" dirty="0">
                <a:latin typeface="Arial"/>
                <a:cs typeface="Arial"/>
              </a:rPr>
              <a:t>awaits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75" dirty="0">
                <a:latin typeface="Arial"/>
                <a:cs typeface="Arial"/>
              </a:rPr>
              <a:t>response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Server?</a:t>
            </a:r>
            <a:endParaRPr sz="1200" dirty="0">
              <a:latin typeface="Arial"/>
              <a:cs typeface="Arial"/>
            </a:endParaRPr>
          </a:p>
          <a:p>
            <a:pPr marL="461010" marR="5080" indent="-171450">
              <a:lnSpc>
                <a:spcPts val="1200"/>
              </a:lnSpc>
              <a:spcBef>
                <a:spcPts val="355"/>
              </a:spcBef>
              <a:buFont typeface="Arial" panose="020B0604020202020204" pitchFamily="34" charset="0"/>
              <a:buChar char="•"/>
            </a:pPr>
            <a:r>
              <a:rPr sz="1100" spc="-30" dirty="0">
                <a:latin typeface="Arial"/>
                <a:cs typeface="Arial"/>
              </a:rPr>
              <a:t>An application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-45" dirty="0">
                <a:latin typeface="Arial"/>
                <a:cs typeface="Arial"/>
              </a:rPr>
              <a:t>waits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40" dirty="0">
                <a:latin typeface="Arial"/>
                <a:cs typeface="Arial"/>
              </a:rPr>
              <a:t>incoming communication </a:t>
            </a:r>
            <a:r>
              <a:rPr sz="1100" spc="-70" dirty="0">
                <a:latin typeface="Arial"/>
                <a:cs typeface="Arial"/>
              </a:rPr>
              <a:t>requests </a:t>
            </a:r>
            <a:r>
              <a:rPr sz="1100" spc="-25" dirty="0">
                <a:latin typeface="Arial"/>
                <a:cs typeface="Arial"/>
              </a:rPr>
              <a:t>from  </a:t>
            </a:r>
            <a:r>
              <a:rPr sz="1100" spc="-40" dirty="0">
                <a:latin typeface="Arial"/>
                <a:cs typeface="Arial"/>
              </a:rPr>
              <a:t>clients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50" dirty="0">
                <a:latin typeface="Arial"/>
                <a:cs typeface="Arial"/>
              </a:rPr>
              <a:t>called </a:t>
            </a:r>
            <a:r>
              <a:rPr sz="1100" spc="-90" dirty="0">
                <a:latin typeface="Arial"/>
                <a:cs typeface="Arial"/>
              </a:rPr>
              <a:t>a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server</a:t>
            </a:r>
            <a:endParaRPr sz="1100" dirty="0">
              <a:latin typeface="Arial"/>
              <a:cs typeface="Arial"/>
            </a:endParaRPr>
          </a:p>
          <a:p>
            <a:pPr marL="737870" marR="532130" indent="-1714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sz="1000" spc="-30" dirty="0">
                <a:latin typeface="Arial"/>
                <a:cs typeface="Arial"/>
              </a:rPr>
              <a:t>E.g., </a:t>
            </a:r>
            <a:r>
              <a:rPr sz="1000" spc="-65" dirty="0">
                <a:latin typeface="Arial"/>
                <a:cs typeface="Arial"/>
              </a:rPr>
              <a:t>Web </a:t>
            </a:r>
            <a:r>
              <a:rPr sz="1000" spc="-55" dirty="0">
                <a:latin typeface="Arial"/>
                <a:cs typeface="Arial"/>
              </a:rPr>
              <a:t>server, </a:t>
            </a:r>
            <a:r>
              <a:rPr sz="1000" spc="-5" dirty="0">
                <a:latin typeface="Arial"/>
                <a:cs typeface="Arial"/>
              </a:rPr>
              <a:t>FTP </a:t>
            </a:r>
            <a:r>
              <a:rPr sz="1000" spc="-55" dirty="0">
                <a:latin typeface="Arial"/>
                <a:cs typeface="Arial"/>
              </a:rPr>
              <a:t>server, </a:t>
            </a:r>
            <a:r>
              <a:rPr sz="1000" spc="-35" dirty="0">
                <a:latin typeface="Arial"/>
                <a:cs typeface="Arial"/>
              </a:rPr>
              <a:t>Telnet </a:t>
            </a:r>
            <a:r>
              <a:rPr sz="1000" spc="-55" dirty="0">
                <a:latin typeface="Arial"/>
                <a:cs typeface="Arial"/>
              </a:rPr>
              <a:t>server, </a:t>
            </a:r>
            <a:r>
              <a:rPr sz="1000" spc="-10" dirty="0">
                <a:latin typeface="Arial"/>
                <a:cs typeface="Arial"/>
              </a:rPr>
              <a:t>SMTP </a:t>
            </a:r>
            <a:r>
              <a:rPr sz="1000" spc="-65" dirty="0">
                <a:latin typeface="Arial"/>
                <a:cs typeface="Arial"/>
              </a:rPr>
              <a:t>server </a:t>
            </a:r>
            <a:endParaRPr lang="en-US" sz="1000" spc="-65" dirty="0" smtClean="0">
              <a:latin typeface="Arial"/>
              <a:cs typeface="Arial"/>
            </a:endParaRPr>
          </a:p>
          <a:p>
            <a:pPr marL="737870" marR="532130" indent="-171450">
              <a:lnSpc>
                <a:spcPct val="10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sz="1000" spc="-30" dirty="0" smtClean="0">
                <a:latin typeface="Arial"/>
                <a:cs typeface="Arial"/>
              </a:rPr>
              <a:t>The </a:t>
            </a:r>
            <a:r>
              <a:rPr sz="1000" spc="-65" dirty="0">
                <a:latin typeface="Arial"/>
                <a:cs typeface="Arial"/>
              </a:rPr>
              <a:t>server </a:t>
            </a:r>
            <a:r>
              <a:rPr sz="1000" spc="-70" dirty="0">
                <a:latin typeface="Arial"/>
                <a:cs typeface="Arial"/>
              </a:rPr>
              <a:t>receives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35" dirty="0">
                <a:latin typeface="Arial"/>
                <a:cs typeface="Arial"/>
              </a:rPr>
              <a:t>clients </a:t>
            </a:r>
            <a:r>
              <a:rPr sz="1000" spc="-45" dirty="0">
                <a:latin typeface="Arial"/>
                <a:cs typeface="Arial"/>
              </a:rPr>
              <a:t>request, performs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80" dirty="0">
                <a:latin typeface="Arial"/>
                <a:cs typeface="Arial"/>
              </a:rPr>
              <a:t>necessary  </a:t>
            </a:r>
            <a:r>
              <a:rPr sz="1000" spc="-25" dirty="0">
                <a:latin typeface="Arial"/>
                <a:cs typeface="Arial"/>
              </a:rPr>
              <a:t>computation,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35" dirty="0">
                <a:latin typeface="Arial"/>
                <a:cs typeface="Arial"/>
              </a:rPr>
              <a:t>returns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0" dirty="0">
                <a:latin typeface="Arial"/>
                <a:cs typeface="Arial"/>
              </a:rPr>
              <a:t>result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the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client</a:t>
            </a:r>
            <a:endParaRPr sz="1000" dirty="0">
              <a:latin typeface="Arial"/>
              <a:cs typeface="Arial"/>
            </a:endParaRPr>
          </a:p>
          <a:p>
            <a:pPr marL="737870" indent="-171450">
              <a:lnSpc>
                <a:spcPts val="1185"/>
              </a:lnSpc>
              <a:buFont typeface="Arial" panose="020B0604020202020204" pitchFamily="34" charset="0"/>
              <a:buChar char="•"/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65" dirty="0">
                <a:latin typeface="Arial"/>
                <a:cs typeface="Arial"/>
              </a:rPr>
              <a:t>server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45" dirty="0">
                <a:latin typeface="Arial"/>
                <a:cs typeface="Arial"/>
              </a:rPr>
              <a:t>usually </a:t>
            </a:r>
            <a:r>
              <a:rPr sz="1000" spc="-65" dirty="0">
                <a:latin typeface="Arial"/>
                <a:cs typeface="Arial"/>
              </a:rPr>
              <a:t>designed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45" dirty="0">
                <a:latin typeface="Arial"/>
                <a:cs typeface="Arial"/>
              </a:rPr>
              <a:t>provide </a:t>
            </a:r>
            <a:r>
              <a:rPr sz="1000" spc="-65" dirty="0">
                <a:latin typeface="Arial"/>
                <a:cs typeface="Arial"/>
              </a:rPr>
              <a:t>service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15" dirty="0">
                <a:latin typeface="Arial"/>
                <a:cs typeface="Arial"/>
              </a:rPr>
              <a:t>multiple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clients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10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10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B9E2B7EF-0C63-4658-95B6-2F218DFA7B7B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4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1983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CC0000"/>
                </a:solidFill>
                <a:latin typeface="Arial"/>
                <a:cs typeface="Arial"/>
              </a:rPr>
              <a:t>Client </a:t>
            </a:r>
            <a:r>
              <a:rPr sz="1400" spc="-85" dirty="0">
                <a:solidFill>
                  <a:srgbClr val="CC0000"/>
                </a:solidFill>
                <a:latin typeface="Arial"/>
                <a:cs typeface="Arial"/>
              </a:rPr>
              <a:t>Server </a:t>
            </a:r>
            <a:r>
              <a:rPr sz="1400" spc="-40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r>
              <a:rPr sz="140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CC0000"/>
                </a:solidFill>
                <a:latin typeface="Arial"/>
                <a:cs typeface="Arial"/>
              </a:rPr>
              <a:t>(Cont’d)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999" y="573590"/>
            <a:ext cx="3599992" cy="2159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2544" y="2855003"/>
            <a:ext cx="14408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Figure</a:t>
            </a:r>
            <a:r>
              <a:rPr sz="1000" spc="-35" dirty="0" smtClean="0">
                <a:solidFill>
                  <a:srgbClr val="3333B2"/>
                </a:solidFill>
                <a:latin typeface="Arial"/>
                <a:cs typeface="Arial"/>
              </a:rPr>
              <a:t>:</a:t>
            </a:r>
            <a:r>
              <a:rPr lang="en-US" sz="1000" spc="-35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35" dirty="0" smtClean="0">
                <a:latin typeface="Arial"/>
                <a:cs typeface="Arial"/>
              </a:rPr>
              <a:t>Client </a:t>
            </a:r>
            <a:r>
              <a:rPr sz="1000" spc="-65" dirty="0">
                <a:latin typeface="Arial"/>
                <a:cs typeface="Arial"/>
              </a:rPr>
              <a:t>Server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Model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3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743C587E-15D8-4DEE-8373-9CF89B0C12CD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5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46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Characteristics </a:t>
            </a:r>
            <a:r>
              <a:rPr spc="-20" dirty="0"/>
              <a:t>of </a:t>
            </a:r>
            <a:r>
              <a:rPr spc="-110" dirty="0"/>
              <a:t>a</a:t>
            </a:r>
            <a:r>
              <a:rPr spc="-60" dirty="0"/>
              <a:t> </a:t>
            </a:r>
            <a:r>
              <a:rPr spc="-35" dirty="0"/>
              <a:t>Client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109570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30573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1577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72580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93583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14586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35590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833152"/>
            <a:ext cx="2587918" cy="1506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14984" indent="-171450">
              <a:lnSpc>
                <a:spcPct val="125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spc="-15" dirty="0">
                <a:latin typeface="Arial"/>
                <a:cs typeface="Arial"/>
              </a:rPr>
              <a:t>Arbitrary </a:t>
            </a:r>
            <a:r>
              <a:rPr sz="1100" spc="-30" dirty="0">
                <a:latin typeface="Arial"/>
                <a:cs typeface="Arial"/>
              </a:rPr>
              <a:t>application </a:t>
            </a:r>
            <a:r>
              <a:rPr sz="1100" spc="-50" dirty="0">
                <a:latin typeface="Arial"/>
                <a:cs typeface="Arial"/>
              </a:rPr>
              <a:t>program  </a:t>
            </a:r>
            <a:endParaRPr lang="en-US" sz="1100" spc="-50" dirty="0" smtClean="0">
              <a:latin typeface="Arial"/>
              <a:cs typeface="Arial"/>
            </a:endParaRPr>
          </a:p>
          <a:p>
            <a:pPr marL="184150" marR="514984" indent="-171450">
              <a:lnSpc>
                <a:spcPct val="125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spc="-85" dirty="0" smtClean="0">
                <a:latin typeface="Arial"/>
                <a:cs typeface="Arial"/>
              </a:rPr>
              <a:t>Becomes </a:t>
            </a:r>
            <a:r>
              <a:rPr sz="1100" spc="-25" dirty="0">
                <a:latin typeface="Arial"/>
                <a:cs typeface="Arial"/>
              </a:rPr>
              <a:t>client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temporarily</a:t>
            </a:r>
            <a:endParaRPr sz="1100" dirty="0">
              <a:latin typeface="Arial"/>
              <a:cs typeface="Arial"/>
            </a:endParaRPr>
          </a:p>
          <a:p>
            <a:pPr marL="184150" marR="69215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85" dirty="0">
                <a:latin typeface="Arial"/>
                <a:cs typeface="Arial"/>
              </a:rPr>
              <a:t>Can </a:t>
            </a:r>
            <a:r>
              <a:rPr sz="1100" spc="-70" dirty="0">
                <a:latin typeface="Arial"/>
                <a:cs typeface="Arial"/>
              </a:rPr>
              <a:t>also </a:t>
            </a:r>
            <a:r>
              <a:rPr sz="1100" spc="-40" dirty="0">
                <a:latin typeface="Arial"/>
                <a:cs typeface="Arial"/>
              </a:rPr>
              <a:t>perform </a:t>
            </a:r>
            <a:r>
              <a:rPr sz="1100" spc="-30" dirty="0">
                <a:latin typeface="Arial"/>
                <a:cs typeface="Arial"/>
              </a:rPr>
              <a:t>other </a:t>
            </a:r>
            <a:r>
              <a:rPr sz="1100" spc="-40" dirty="0">
                <a:latin typeface="Arial"/>
                <a:cs typeface="Arial"/>
              </a:rPr>
              <a:t>computations  </a:t>
            </a:r>
            <a:endParaRPr lang="en-US" sz="1100" spc="-40" dirty="0" smtClean="0">
              <a:latin typeface="Arial"/>
              <a:cs typeface="Arial"/>
            </a:endParaRPr>
          </a:p>
          <a:p>
            <a:pPr marL="184150" marR="69215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60" dirty="0" smtClean="0">
                <a:latin typeface="Arial"/>
                <a:cs typeface="Arial"/>
              </a:rPr>
              <a:t>Invoked </a:t>
            </a:r>
            <a:r>
              <a:rPr sz="1100" spc="-25" dirty="0">
                <a:latin typeface="Arial"/>
                <a:cs typeface="Arial"/>
              </a:rPr>
              <a:t>directly </a:t>
            </a:r>
            <a:r>
              <a:rPr sz="1100" spc="-65" dirty="0">
                <a:latin typeface="Arial"/>
                <a:cs typeface="Arial"/>
              </a:rPr>
              <a:t>by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user</a:t>
            </a:r>
            <a:endParaRPr sz="1100" dirty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85" dirty="0">
                <a:latin typeface="Arial"/>
                <a:cs typeface="Arial"/>
              </a:rPr>
              <a:t>Runs </a:t>
            </a:r>
            <a:r>
              <a:rPr sz="1100" spc="-30" dirty="0">
                <a:latin typeface="Arial"/>
                <a:cs typeface="Arial"/>
              </a:rPr>
              <a:t>locally </a:t>
            </a:r>
            <a:r>
              <a:rPr sz="1100" spc="-60" dirty="0">
                <a:latin typeface="Arial"/>
                <a:cs typeface="Arial"/>
              </a:rPr>
              <a:t>on </a:t>
            </a:r>
            <a:r>
              <a:rPr sz="1100" spc="-90" dirty="0">
                <a:latin typeface="Arial"/>
                <a:cs typeface="Arial"/>
              </a:rPr>
              <a:t>users </a:t>
            </a:r>
            <a:r>
              <a:rPr sz="1100" spc="-40" dirty="0">
                <a:latin typeface="Arial"/>
                <a:cs typeface="Arial"/>
              </a:rPr>
              <a:t>computer  </a:t>
            </a:r>
            <a:endParaRPr lang="en-US" sz="1100" spc="-40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25" dirty="0" smtClean="0">
                <a:latin typeface="Arial"/>
                <a:cs typeface="Arial"/>
              </a:rPr>
              <a:t>Actively </a:t>
            </a:r>
            <a:r>
              <a:rPr sz="1100" spc="-20" dirty="0">
                <a:latin typeface="Arial"/>
                <a:cs typeface="Arial"/>
              </a:rPr>
              <a:t>initiates </a:t>
            </a:r>
            <a:r>
              <a:rPr sz="1100" spc="-25" dirty="0">
                <a:latin typeface="Arial"/>
                <a:cs typeface="Arial"/>
              </a:rPr>
              <a:t>contact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90" dirty="0">
                <a:latin typeface="Arial"/>
                <a:cs typeface="Arial"/>
              </a:rPr>
              <a:t>a </a:t>
            </a:r>
            <a:r>
              <a:rPr sz="1100" spc="-75" dirty="0">
                <a:latin typeface="Arial"/>
                <a:cs typeface="Arial"/>
              </a:rPr>
              <a:t>server  </a:t>
            </a:r>
            <a:endParaRPr lang="en-US" sz="1100" spc="-75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45" dirty="0" smtClean="0">
                <a:latin typeface="Arial"/>
                <a:cs typeface="Arial"/>
              </a:rPr>
              <a:t>Contacts </a:t>
            </a:r>
            <a:r>
              <a:rPr sz="1100" spc="-85" dirty="0">
                <a:latin typeface="Arial"/>
                <a:cs typeface="Arial"/>
              </a:rPr>
              <a:t>one </a:t>
            </a:r>
            <a:r>
              <a:rPr sz="1100" spc="-75" dirty="0">
                <a:latin typeface="Arial"/>
                <a:cs typeface="Arial"/>
              </a:rPr>
              <a:t>server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-90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time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5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5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162D0356-BEB7-462F-8F64-CFDCC70B838C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6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74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Characteristics </a:t>
            </a:r>
            <a:r>
              <a:rPr spc="-20" dirty="0"/>
              <a:t>of </a:t>
            </a:r>
            <a:r>
              <a:rPr spc="-110" dirty="0"/>
              <a:t>a</a:t>
            </a:r>
            <a:r>
              <a:rPr spc="-65" dirty="0"/>
              <a:t> </a:t>
            </a:r>
            <a:r>
              <a:rPr spc="-85" dirty="0"/>
              <a:t>Server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100091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21094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2097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63101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84104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05107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26110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47114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2932" y="815975"/>
            <a:ext cx="3313722" cy="1714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852805" indent="-171450">
              <a:lnSpc>
                <a:spcPct val="125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spc="-55" dirty="0">
                <a:latin typeface="Arial"/>
                <a:cs typeface="Arial"/>
              </a:rPr>
              <a:t>Special-purpose, </a:t>
            </a:r>
            <a:r>
              <a:rPr sz="1100" spc="-45" dirty="0">
                <a:latin typeface="Arial"/>
                <a:cs typeface="Arial"/>
              </a:rPr>
              <a:t>privileged </a:t>
            </a:r>
            <a:r>
              <a:rPr sz="1100" spc="-50" dirty="0">
                <a:latin typeface="Arial"/>
                <a:cs typeface="Arial"/>
              </a:rPr>
              <a:t>program  </a:t>
            </a:r>
            <a:endParaRPr lang="en-US" sz="1100" spc="-50" dirty="0" smtClean="0">
              <a:latin typeface="Arial"/>
              <a:cs typeface="Arial"/>
            </a:endParaRPr>
          </a:p>
          <a:p>
            <a:pPr marL="184150" marR="852805" indent="-171450">
              <a:lnSpc>
                <a:spcPct val="125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spc="-50" dirty="0" smtClean="0">
                <a:latin typeface="Arial"/>
                <a:cs typeface="Arial"/>
              </a:rPr>
              <a:t>Dedicated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providing </a:t>
            </a:r>
            <a:r>
              <a:rPr sz="1100" spc="-85" dirty="0">
                <a:latin typeface="Arial"/>
                <a:cs typeface="Arial"/>
              </a:rPr>
              <a:t>one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service</a:t>
            </a:r>
            <a:endParaRPr sz="1100" dirty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85" dirty="0">
                <a:latin typeface="Arial"/>
                <a:cs typeface="Arial"/>
              </a:rPr>
              <a:t>Can </a:t>
            </a:r>
            <a:r>
              <a:rPr sz="1100" spc="-60" dirty="0">
                <a:latin typeface="Arial"/>
                <a:cs typeface="Arial"/>
              </a:rPr>
              <a:t>handle </a:t>
            </a:r>
            <a:r>
              <a:rPr sz="1100" spc="-20" dirty="0">
                <a:latin typeface="Arial"/>
                <a:cs typeface="Arial"/>
              </a:rPr>
              <a:t>multiple </a:t>
            </a:r>
            <a:r>
              <a:rPr sz="1100" spc="-50" dirty="0">
                <a:latin typeface="Arial"/>
                <a:cs typeface="Arial"/>
              </a:rPr>
              <a:t>remote </a:t>
            </a:r>
            <a:r>
              <a:rPr sz="1100" spc="-40" dirty="0">
                <a:latin typeface="Arial"/>
                <a:cs typeface="Arial"/>
              </a:rPr>
              <a:t>clients </a:t>
            </a:r>
            <a:r>
              <a:rPr sz="1100" spc="-50" dirty="0">
                <a:latin typeface="Arial"/>
                <a:cs typeface="Arial"/>
              </a:rPr>
              <a:t>simultaneously  </a:t>
            </a:r>
            <a:endParaRPr lang="en-US" sz="1100" spc="-50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60" dirty="0" smtClean="0">
                <a:latin typeface="Arial"/>
                <a:cs typeface="Arial"/>
              </a:rPr>
              <a:t>Invoked </a:t>
            </a:r>
            <a:r>
              <a:rPr sz="1100" spc="-30" dirty="0">
                <a:latin typeface="Arial"/>
                <a:cs typeface="Arial"/>
              </a:rPr>
              <a:t>automatically </a:t>
            </a:r>
            <a:r>
              <a:rPr sz="1100" spc="-70" dirty="0">
                <a:latin typeface="Arial"/>
                <a:cs typeface="Arial"/>
              </a:rPr>
              <a:t>when system </a:t>
            </a:r>
            <a:r>
              <a:rPr sz="1100" spc="-35" dirty="0">
                <a:latin typeface="Arial"/>
                <a:cs typeface="Arial"/>
              </a:rPr>
              <a:t>boots </a:t>
            </a:r>
            <a:endParaRPr lang="en-US" sz="1100" spc="-35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70" dirty="0" smtClean="0">
                <a:latin typeface="Arial"/>
                <a:cs typeface="Arial"/>
              </a:rPr>
              <a:t>Executes</a:t>
            </a:r>
            <a:r>
              <a:rPr sz="1100" spc="50" dirty="0" smtClean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forever</a:t>
            </a:r>
            <a:endParaRPr sz="1100" dirty="0">
              <a:latin typeface="Arial"/>
              <a:cs typeface="Arial"/>
            </a:endParaRPr>
          </a:p>
          <a:p>
            <a:pPr marL="184150" marR="15494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95" dirty="0">
                <a:latin typeface="Arial"/>
                <a:cs typeface="Arial"/>
              </a:rPr>
              <a:t>Needs </a:t>
            </a:r>
            <a:r>
              <a:rPr sz="1100" spc="-45" dirty="0">
                <a:latin typeface="Arial"/>
                <a:cs typeface="Arial"/>
              </a:rPr>
              <a:t>powerful </a:t>
            </a:r>
            <a:r>
              <a:rPr sz="1100" spc="-40" dirty="0">
                <a:latin typeface="Arial"/>
                <a:cs typeface="Arial"/>
              </a:rPr>
              <a:t>computer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35" dirty="0">
                <a:latin typeface="Arial"/>
                <a:cs typeface="Arial"/>
              </a:rPr>
              <a:t>operating </a:t>
            </a:r>
            <a:r>
              <a:rPr sz="1100" spc="-70" dirty="0">
                <a:latin typeface="Arial"/>
                <a:cs typeface="Arial"/>
              </a:rPr>
              <a:t>system  </a:t>
            </a:r>
            <a:endParaRPr lang="en-US" sz="1100" spc="-70" dirty="0" smtClean="0">
              <a:latin typeface="Arial"/>
              <a:cs typeface="Arial"/>
            </a:endParaRPr>
          </a:p>
          <a:p>
            <a:pPr marL="184150" marR="154940" indent="-1714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100" spc="-35" dirty="0" smtClean="0">
                <a:latin typeface="Arial"/>
                <a:cs typeface="Arial"/>
              </a:rPr>
              <a:t>Waits </a:t>
            </a:r>
            <a:r>
              <a:rPr sz="1100" spc="-70" dirty="0">
                <a:latin typeface="Arial"/>
                <a:cs typeface="Arial"/>
              </a:rPr>
              <a:t>passively </a:t>
            </a:r>
            <a:r>
              <a:rPr sz="1100" spc="-25" dirty="0">
                <a:latin typeface="Arial"/>
                <a:cs typeface="Arial"/>
              </a:rPr>
              <a:t>for client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contact</a:t>
            </a:r>
            <a:endParaRPr sz="11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1100" spc="-55" dirty="0">
                <a:latin typeface="Arial"/>
                <a:cs typeface="Arial"/>
              </a:rPr>
              <a:t>Accepts </a:t>
            </a:r>
            <a:r>
              <a:rPr sz="1100" spc="-70" dirty="0">
                <a:latin typeface="Arial"/>
                <a:cs typeface="Arial"/>
              </a:rPr>
              <a:t>requests </a:t>
            </a:r>
            <a:r>
              <a:rPr sz="1100" spc="-25" dirty="0">
                <a:latin typeface="Arial"/>
                <a:cs typeface="Arial"/>
              </a:rPr>
              <a:t>from arbitrary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clients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5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5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ABB553CA-98F3-491F-921D-5BAFCF183F6E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7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756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How </a:t>
            </a:r>
            <a:r>
              <a:rPr spc="20" dirty="0"/>
              <a:t>to </a:t>
            </a:r>
            <a:r>
              <a:rPr spc="-15" dirty="0"/>
              <a:t>Write </a:t>
            </a:r>
            <a:r>
              <a:rPr spc="-50" dirty="0"/>
              <a:t>Network</a:t>
            </a:r>
            <a:r>
              <a:rPr spc="50" dirty="0"/>
              <a:t> </a:t>
            </a:r>
            <a:r>
              <a:rPr spc="-45" dirty="0"/>
              <a:t>Applications?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103018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21997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40978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56161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75897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94876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13857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65" y="229040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244223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932" y="892175"/>
            <a:ext cx="4111917" cy="173098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sz="1100" spc="20" dirty="0">
                <a:latin typeface="Arial"/>
                <a:cs typeface="Arial"/>
              </a:rPr>
              <a:t>TCP/IP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50" dirty="0">
                <a:latin typeface="Arial"/>
                <a:cs typeface="Arial"/>
              </a:rPr>
              <a:t>implemented </a:t>
            </a:r>
            <a:r>
              <a:rPr sz="1100" spc="-55" dirty="0">
                <a:latin typeface="Arial"/>
                <a:cs typeface="Arial"/>
              </a:rPr>
              <a:t>inside </a:t>
            </a:r>
            <a:r>
              <a:rPr sz="1100" spc="-30" dirty="0">
                <a:latin typeface="Arial"/>
                <a:cs typeface="Arial"/>
              </a:rPr>
              <a:t>the</a:t>
            </a:r>
            <a:r>
              <a:rPr sz="1100" spc="17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OS</a:t>
            </a:r>
            <a:endParaRPr sz="11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100" spc="-95" dirty="0">
                <a:latin typeface="Arial"/>
                <a:cs typeface="Arial"/>
              </a:rPr>
              <a:t>OS </a:t>
            </a:r>
            <a:r>
              <a:rPr sz="1100" spc="-50" dirty="0">
                <a:latin typeface="Arial"/>
                <a:cs typeface="Arial"/>
              </a:rPr>
              <a:t>exports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20" dirty="0">
                <a:latin typeface="Arial"/>
                <a:cs typeface="Arial"/>
              </a:rPr>
              <a:t>TCP/IP </a:t>
            </a:r>
            <a:r>
              <a:rPr sz="1100" spc="-25" dirty="0">
                <a:latin typeface="Arial"/>
                <a:cs typeface="Arial"/>
              </a:rPr>
              <a:t>functionalities </a:t>
            </a:r>
            <a:r>
              <a:rPr sz="1100" spc="-30" dirty="0">
                <a:latin typeface="Arial"/>
                <a:cs typeface="Arial"/>
              </a:rPr>
              <a:t>through </a:t>
            </a:r>
            <a:r>
              <a:rPr sz="1100" spc="-45" dirty="0">
                <a:latin typeface="Arial"/>
                <a:cs typeface="Arial"/>
              </a:rPr>
              <a:t>SOCKET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APIs</a:t>
            </a:r>
            <a:endParaRPr sz="1100" dirty="0">
              <a:latin typeface="Arial"/>
              <a:cs typeface="Arial"/>
            </a:endParaRPr>
          </a:p>
          <a:p>
            <a:pPr marL="461010" marR="175768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10" dirty="0">
                <a:latin typeface="Arial"/>
                <a:cs typeface="Arial"/>
              </a:rPr>
              <a:t>API: </a:t>
            </a:r>
            <a:r>
              <a:rPr sz="1000" spc="-20" dirty="0">
                <a:latin typeface="Arial"/>
                <a:cs typeface="Arial"/>
              </a:rPr>
              <a:t>Application </a:t>
            </a:r>
            <a:r>
              <a:rPr sz="1000" spc="-40" dirty="0">
                <a:latin typeface="Arial"/>
                <a:cs typeface="Arial"/>
              </a:rPr>
              <a:t>Program </a:t>
            </a:r>
            <a:r>
              <a:rPr lang="en-US" sz="1000" spc="-40" dirty="0" smtClean="0">
                <a:latin typeface="Arial"/>
                <a:cs typeface="Arial"/>
              </a:rPr>
              <a:t>Interface</a:t>
            </a:r>
          </a:p>
          <a:p>
            <a:pPr marL="461010" marR="175768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5" dirty="0" smtClean="0">
                <a:latin typeface="Arial"/>
                <a:cs typeface="Arial"/>
              </a:rPr>
              <a:t>A </a:t>
            </a:r>
            <a:r>
              <a:rPr sz="1000" spc="-55" dirty="0">
                <a:latin typeface="Arial"/>
                <a:cs typeface="Arial"/>
              </a:rPr>
              <a:t>set </a:t>
            </a:r>
            <a:r>
              <a:rPr sz="1000" spc="-2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functions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13199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100" spc="-55" dirty="0">
                <a:latin typeface="Arial"/>
                <a:cs typeface="Arial"/>
              </a:rPr>
              <a:t>Programmers </a:t>
            </a:r>
            <a:r>
              <a:rPr sz="1100" spc="-65" dirty="0">
                <a:latin typeface="Arial"/>
                <a:cs typeface="Arial"/>
              </a:rPr>
              <a:t>develop </a:t>
            </a:r>
            <a:r>
              <a:rPr sz="1100" spc="-50" dirty="0">
                <a:latin typeface="Arial"/>
                <a:cs typeface="Arial"/>
              </a:rPr>
              <a:t>network </a:t>
            </a:r>
            <a:r>
              <a:rPr sz="1100" spc="-40" dirty="0">
                <a:latin typeface="Arial"/>
                <a:cs typeface="Arial"/>
              </a:rPr>
              <a:t>applications </a:t>
            </a:r>
            <a:r>
              <a:rPr sz="1100" spc="-65" dirty="0">
                <a:latin typeface="Arial"/>
                <a:cs typeface="Arial"/>
              </a:rPr>
              <a:t>by </a:t>
            </a:r>
            <a:r>
              <a:rPr sz="1100" spc="-60" dirty="0">
                <a:latin typeface="Arial"/>
                <a:cs typeface="Arial"/>
              </a:rPr>
              <a:t>using </a:t>
            </a:r>
            <a:r>
              <a:rPr sz="1100" spc="-45" dirty="0">
                <a:latin typeface="Arial"/>
                <a:cs typeface="Arial"/>
              </a:rPr>
              <a:t>SOCKET </a:t>
            </a:r>
            <a:r>
              <a:rPr sz="1100" spc="-50" dirty="0">
                <a:latin typeface="Arial"/>
                <a:cs typeface="Arial"/>
              </a:rPr>
              <a:t>APIs  </a:t>
            </a:r>
            <a:endParaRPr lang="en-US" sz="1100" spc="-50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13199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100" spc="-45" dirty="0" smtClean="0">
                <a:latin typeface="Arial"/>
                <a:cs typeface="Arial"/>
              </a:rPr>
              <a:t>To </a:t>
            </a:r>
            <a:r>
              <a:rPr sz="1100" spc="-55" dirty="0">
                <a:latin typeface="Arial"/>
                <a:cs typeface="Arial"/>
              </a:rPr>
              <a:t>learn </a:t>
            </a:r>
            <a:r>
              <a:rPr sz="1100" spc="-45" dirty="0">
                <a:latin typeface="Arial"/>
                <a:cs typeface="Arial"/>
              </a:rPr>
              <a:t>SOCKET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programming</a:t>
            </a:r>
            <a:endParaRPr sz="1100" dirty="0">
              <a:latin typeface="Arial"/>
              <a:cs typeface="Arial"/>
            </a:endParaRPr>
          </a:p>
          <a:p>
            <a:pPr marL="461010" marR="2193925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55" dirty="0">
                <a:latin typeface="Arial"/>
                <a:cs typeface="Arial"/>
              </a:rPr>
              <a:t>Learn </a:t>
            </a:r>
            <a:r>
              <a:rPr sz="1000" spc="-85" dirty="0">
                <a:latin typeface="Arial"/>
                <a:cs typeface="Arial"/>
              </a:rPr>
              <a:t>some </a:t>
            </a:r>
            <a:r>
              <a:rPr sz="1000" spc="-30" dirty="0">
                <a:latin typeface="Arial"/>
                <a:cs typeface="Arial"/>
              </a:rPr>
              <a:t>data </a:t>
            </a:r>
            <a:r>
              <a:rPr sz="1000" spc="-35" dirty="0">
                <a:latin typeface="Arial"/>
                <a:cs typeface="Arial"/>
              </a:rPr>
              <a:t>structures  </a:t>
            </a:r>
            <a:endParaRPr lang="en-US" sz="1000" spc="-35" dirty="0" smtClean="0">
              <a:latin typeface="Arial"/>
              <a:cs typeface="Arial"/>
            </a:endParaRPr>
          </a:p>
          <a:p>
            <a:pPr marL="461010" marR="2193925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55" dirty="0" smtClean="0">
                <a:latin typeface="Arial"/>
                <a:cs typeface="Arial"/>
              </a:rPr>
              <a:t>Learn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50" dirty="0">
                <a:latin typeface="Arial"/>
                <a:cs typeface="Arial"/>
              </a:rPr>
              <a:t>socket </a:t>
            </a:r>
            <a:r>
              <a:rPr sz="1000" spc="-40" dirty="0">
                <a:latin typeface="Arial"/>
                <a:cs typeface="Arial"/>
              </a:rPr>
              <a:t>APIs  </a:t>
            </a:r>
            <a:endParaRPr lang="en-US" sz="1000" spc="-40" dirty="0" smtClean="0">
              <a:latin typeface="Arial"/>
              <a:cs typeface="Arial"/>
            </a:endParaRPr>
          </a:p>
          <a:p>
            <a:pPr marL="461010" marR="2193925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55" dirty="0" smtClean="0">
                <a:latin typeface="Arial"/>
                <a:cs typeface="Arial"/>
              </a:rPr>
              <a:t>Learn</a:t>
            </a:r>
            <a:r>
              <a:rPr sz="1000" spc="40" dirty="0" smtClean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multi-threading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6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6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E6289EBA-8C52-4E27-B44F-4113A5E3B2E7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8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23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30" dirty="0"/>
              <a:t>S</a:t>
            </a:r>
            <a:r>
              <a:rPr spc="-70" dirty="0"/>
              <a:t>o</a:t>
            </a:r>
            <a:r>
              <a:rPr spc="-50" dirty="0"/>
              <a:t>c</a:t>
            </a:r>
            <a:r>
              <a:rPr spc="-90" dirty="0"/>
              <a:t>k</a:t>
            </a:r>
            <a:r>
              <a:rPr spc="-20" dirty="0"/>
              <a:t>et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115239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53450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743" y="1806422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4432567" y="18782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44" y="1981593"/>
            <a:ext cx="4432566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544" y="2313101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344" y="2300401"/>
            <a:ext cx="4381715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2025880"/>
            <a:ext cx="4432935" cy="338455"/>
          </a:xfrm>
          <a:custGeom>
            <a:avLst/>
            <a:gdLst/>
            <a:ahLst/>
            <a:cxnLst/>
            <a:rect l="l" t="t" r="r" b="b"/>
            <a:pathLst>
              <a:path w="4432935" h="338455">
                <a:moveTo>
                  <a:pt x="4432567" y="0"/>
                </a:moveTo>
                <a:lnTo>
                  <a:pt x="0" y="0"/>
                </a:lnTo>
                <a:lnTo>
                  <a:pt x="0" y="287221"/>
                </a:lnTo>
                <a:lnTo>
                  <a:pt x="4008" y="306946"/>
                </a:lnTo>
                <a:lnTo>
                  <a:pt x="14922" y="323099"/>
                </a:lnTo>
                <a:lnTo>
                  <a:pt x="31075" y="334013"/>
                </a:lnTo>
                <a:lnTo>
                  <a:pt x="50800" y="338022"/>
                </a:lnTo>
                <a:lnTo>
                  <a:pt x="4381767" y="338022"/>
                </a:lnTo>
                <a:lnTo>
                  <a:pt x="4401492" y="334013"/>
                </a:lnTo>
                <a:lnTo>
                  <a:pt x="4417644" y="323099"/>
                </a:lnTo>
                <a:lnTo>
                  <a:pt x="4428558" y="306946"/>
                </a:lnTo>
                <a:lnTo>
                  <a:pt x="4432567" y="287221"/>
                </a:lnTo>
                <a:lnTo>
                  <a:pt x="4432567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1888761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44338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18760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8633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8506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089" y="207959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5844" y="1068957"/>
            <a:ext cx="4255135" cy="12909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1010" marR="5080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spc="-55" dirty="0">
                <a:latin typeface="Arial"/>
                <a:cs typeface="Arial"/>
              </a:rPr>
              <a:t>Socket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70" dirty="0">
                <a:latin typeface="Arial"/>
                <a:cs typeface="Arial"/>
              </a:rPr>
              <a:t>an </a:t>
            </a:r>
            <a:r>
              <a:rPr sz="1100" spc="-40" dirty="0">
                <a:latin typeface="Arial"/>
                <a:cs typeface="Arial"/>
              </a:rPr>
              <a:t>interface </a:t>
            </a:r>
            <a:r>
              <a:rPr sz="1100" spc="-70" dirty="0">
                <a:latin typeface="Arial"/>
                <a:cs typeface="Arial"/>
              </a:rPr>
              <a:t>between </a:t>
            </a:r>
            <a:r>
              <a:rPr sz="1100" spc="-40" dirty="0">
                <a:latin typeface="Arial"/>
                <a:cs typeface="Arial"/>
              </a:rPr>
              <a:t>applications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network </a:t>
            </a:r>
            <a:r>
              <a:rPr sz="1100" spc="-80" dirty="0">
                <a:latin typeface="Arial"/>
                <a:cs typeface="Arial"/>
              </a:rPr>
              <a:t>services  </a:t>
            </a:r>
            <a:r>
              <a:rPr sz="1100" spc="-50" dirty="0">
                <a:latin typeface="Arial"/>
                <a:cs typeface="Arial"/>
              </a:rPr>
              <a:t>provided </a:t>
            </a:r>
            <a:r>
              <a:rPr sz="1100" spc="-65" dirty="0">
                <a:latin typeface="Arial"/>
                <a:cs typeface="Arial"/>
              </a:rPr>
              <a:t>by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OS</a:t>
            </a:r>
            <a:endParaRPr sz="110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1100" spc="-30" dirty="0">
                <a:latin typeface="Arial"/>
                <a:cs typeface="Arial"/>
              </a:rPr>
              <a:t>An application </a:t>
            </a:r>
            <a:r>
              <a:rPr sz="1100" spc="-100" dirty="0">
                <a:latin typeface="Arial"/>
                <a:cs typeface="Arial"/>
              </a:rPr>
              <a:t>sends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80" dirty="0">
                <a:latin typeface="Arial"/>
                <a:cs typeface="Arial"/>
              </a:rPr>
              <a:t>receives </a:t>
            </a:r>
            <a:r>
              <a:rPr sz="1100" spc="-35" dirty="0">
                <a:latin typeface="Arial"/>
                <a:cs typeface="Arial"/>
              </a:rPr>
              <a:t>data </a:t>
            </a:r>
            <a:r>
              <a:rPr sz="1100" spc="-30" dirty="0">
                <a:latin typeface="Arial"/>
                <a:cs typeface="Arial"/>
              </a:rPr>
              <a:t>through </a:t>
            </a:r>
            <a:r>
              <a:rPr sz="1100" spc="-90" dirty="0">
                <a:latin typeface="Arial"/>
                <a:cs typeface="Arial"/>
              </a:rPr>
              <a:t>a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socket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Socket?</a:t>
            </a:r>
            <a:endParaRPr sz="1200" dirty="0">
              <a:latin typeface="Arial"/>
              <a:cs typeface="Arial"/>
            </a:endParaRPr>
          </a:p>
          <a:p>
            <a:pPr marL="461010" marR="253365" indent="-171450">
              <a:lnSpc>
                <a:spcPct val="102699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5" dirty="0">
                <a:latin typeface="Arial"/>
                <a:cs typeface="Arial"/>
              </a:rPr>
              <a:t>socket </a:t>
            </a:r>
            <a:r>
              <a:rPr sz="1100" spc="-60" dirty="0">
                <a:latin typeface="Arial"/>
                <a:cs typeface="Arial"/>
              </a:rPr>
              <a:t>is </a:t>
            </a:r>
            <a:r>
              <a:rPr sz="1100" spc="-45" dirty="0">
                <a:latin typeface="Arial"/>
                <a:cs typeface="Arial"/>
              </a:rPr>
              <a:t>simply </a:t>
            </a:r>
            <a:r>
              <a:rPr sz="1100" spc="-75" dirty="0">
                <a:latin typeface="Arial"/>
                <a:cs typeface="Arial"/>
              </a:rPr>
              <a:t>an </a:t>
            </a:r>
            <a:r>
              <a:rPr sz="1100" spc="-35" dirty="0">
                <a:latin typeface="Arial"/>
                <a:cs typeface="Arial"/>
              </a:rPr>
              <a:t>endpoint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45" dirty="0">
                <a:latin typeface="Arial"/>
                <a:cs typeface="Arial"/>
              </a:rPr>
              <a:t>communications </a:t>
            </a:r>
            <a:r>
              <a:rPr sz="1100" spc="-70" dirty="0">
                <a:latin typeface="Arial"/>
                <a:cs typeface="Arial"/>
              </a:rPr>
              <a:t>between </a:t>
            </a:r>
            <a:r>
              <a:rPr sz="1100" spc="-30" dirty="0">
                <a:latin typeface="Arial"/>
                <a:cs typeface="Arial"/>
              </a:rPr>
              <a:t>the  </a:t>
            </a:r>
            <a:r>
              <a:rPr sz="1100" spc="-65" dirty="0">
                <a:latin typeface="Arial"/>
                <a:cs typeface="Arial"/>
              </a:rPr>
              <a:t>machines.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7448" y="3351784"/>
            <a:ext cx="7334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7" action="ppaction://hlinksldjump"/>
              </a:rPr>
              <a:t>Socket</a:t>
            </a:r>
            <a:r>
              <a:rPr sz="600" spc="-55" dirty="0">
                <a:solidFill>
                  <a:srgbClr val="8E0000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sz="600" spc="-45" dirty="0">
                <a:solidFill>
                  <a:srgbClr val="8E0000"/>
                </a:solidFill>
                <a:latin typeface="Verdana"/>
                <a:cs typeface="Verdana"/>
                <a:hlinkClick r:id="rId7" action="ppaction://hlinksldjump"/>
              </a:rPr>
              <a:t>Programming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EFD9F146-117B-4D66-B700-2F5665DFFF20}" type="datetime1">
              <a:rPr lang="en-US" spc="-60" smtClean="0"/>
              <a:t>2/12/2019</a:t>
            </a:fld>
            <a:endParaRPr spc="-6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65" dirty="0"/>
              <a:t>9</a:t>
            </a:fld>
            <a:r>
              <a:rPr spc="-65" dirty="0"/>
              <a:t> </a:t>
            </a:r>
            <a:r>
              <a:rPr spc="45" dirty="0"/>
              <a:t>/</a:t>
            </a:r>
            <a:r>
              <a:rPr spc="-15" dirty="0"/>
              <a:t> </a:t>
            </a:r>
            <a:r>
              <a:rPr spc="-65" dirty="0"/>
              <a:t>19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E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886</Words>
  <Application>Microsoft Office PowerPoint</Application>
  <PresentationFormat>Custom</PresentationFormat>
  <Paragraphs>176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Wingdings</vt:lpstr>
      <vt:lpstr>Office Theme</vt:lpstr>
      <vt:lpstr>Socket Programming</vt:lpstr>
      <vt:lpstr>Outline</vt:lpstr>
      <vt:lpstr>Client Server Model</vt:lpstr>
      <vt:lpstr>Client Server Model (Cont’d)</vt:lpstr>
      <vt:lpstr>PowerPoint Presentation</vt:lpstr>
      <vt:lpstr>Characteristics of a Client</vt:lpstr>
      <vt:lpstr>Characteristics of a Server</vt:lpstr>
      <vt:lpstr>How to Write Network Applications?</vt:lpstr>
      <vt:lpstr>Socket</vt:lpstr>
      <vt:lpstr>PowerPoint Presentation</vt:lpstr>
      <vt:lpstr>PowerPoint Presentation</vt:lpstr>
      <vt:lpstr>PowerPoint Presentation</vt:lpstr>
      <vt:lpstr>Client Side Programming</vt:lpstr>
      <vt:lpstr>Server Side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subject>Theoretical Computer Science</dc:subject>
  <dc:creator>Antu Saha</dc:creator>
  <cp:lastModifiedBy>Nitu Rawnak</cp:lastModifiedBy>
  <cp:revision>26</cp:revision>
  <dcterms:created xsi:type="dcterms:W3CDTF">2019-02-11T18:17:54Z</dcterms:created>
  <dcterms:modified xsi:type="dcterms:W3CDTF">2019-02-11T19:14:34Z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2019-02-11T00:00:00Z</vt:filetime>
  </property>
</Properties>
</file>