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69" r:id="rId4"/>
    <p:sldId id="268" r:id="rId5"/>
    <p:sldId id="262" r:id="rId6"/>
    <p:sldId id="259" r:id="rId7"/>
    <p:sldId id="278" r:id="rId8"/>
    <p:sldId id="279" r:id="rId9"/>
    <p:sldId id="261" r:id="rId10"/>
    <p:sldId id="263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322B2-4721-4EFD-87F8-B862EC5B35A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38C75-4813-4594-AFC5-51967B8D4D84}">
      <dgm:prSet phldrT="[Text]" custT="1"/>
      <dgm:spPr/>
      <dgm:t>
        <a:bodyPr/>
        <a:lstStyle/>
        <a:p>
          <a:r>
            <a:rPr lang="en-US" sz="3600" b="1" dirty="0" smtClean="0"/>
            <a:t>Intelligence</a:t>
          </a:r>
          <a:endParaRPr lang="en-US" sz="3600" b="1" dirty="0"/>
        </a:p>
      </dgm:t>
    </dgm:pt>
    <dgm:pt modelId="{9337F9CD-E9B5-48F7-B05A-4D610A0CB634}" type="parTrans" cxnId="{18B7F69A-0856-41EB-8302-3FB25B246947}">
      <dgm:prSet/>
      <dgm:spPr/>
      <dgm:t>
        <a:bodyPr/>
        <a:lstStyle/>
        <a:p>
          <a:endParaRPr lang="en-US"/>
        </a:p>
      </dgm:t>
    </dgm:pt>
    <dgm:pt modelId="{FC533A04-1DF9-4975-A4B3-F9F1EA09848B}" type="sibTrans" cxnId="{18B7F69A-0856-41EB-8302-3FB25B246947}">
      <dgm:prSet/>
      <dgm:spPr/>
      <dgm:t>
        <a:bodyPr/>
        <a:lstStyle/>
        <a:p>
          <a:endParaRPr lang="en-US"/>
        </a:p>
      </dgm:t>
    </dgm:pt>
    <dgm:pt modelId="{5E150E54-6168-438B-9E84-53B4AF7AA4CD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3600" b="1" dirty="0" smtClean="0"/>
            <a:t>Knowledge</a:t>
          </a:r>
          <a:endParaRPr lang="en-US" sz="3600" b="1" dirty="0"/>
        </a:p>
      </dgm:t>
    </dgm:pt>
    <dgm:pt modelId="{DA88B241-FCAE-4B6D-9B3D-6B51B609FD7F}" type="parTrans" cxnId="{FAAD04EF-5D38-4A2F-9AC7-CAD3175DC9F6}">
      <dgm:prSet/>
      <dgm:spPr/>
      <dgm:t>
        <a:bodyPr/>
        <a:lstStyle/>
        <a:p>
          <a:endParaRPr lang="en-US"/>
        </a:p>
      </dgm:t>
    </dgm:pt>
    <dgm:pt modelId="{00377CA0-F63B-47DB-B87F-F7914B050D41}" type="sibTrans" cxnId="{FAAD04EF-5D38-4A2F-9AC7-CAD3175DC9F6}">
      <dgm:prSet/>
      <dgm:spPr/>
      <dgm:t>
        <a:bodyPr/>
        <a:lstStyle/>
        <a:p>
          <a:endParaRPr lang="en-US"/>
        </a:p>
      </dgm:t>
    </dgm:pt>
    <dgm:pt modelId="{F258C8D9-9A68-4451-92EA-36A3A65BE6F1}" type="pres">
      <dgm:prSet presAssocID="{F9D322B2-4721-4EFD-87F8-B862EC5B35A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89E8E-30EC-4F28-8866-9C1D2E770D1D}" type="pres">
      <dgm:prSet presAssocID="{F9D322B2-4721-4EFD-87F8-B862EC5B35A9}" presName="comp1" presStyleCnt="0"/>
      <dgm:spPr/>
    </dgm:pt>
    <dgm:pt modelId="{463138EE-0710-4790-A4ED-471656FCED34}" type="pres">
      <dgm:prSet presAssocID="{F9D322B2-4721-4EFD-87F8-B862EC5B35A9}" presName="circle1" presStyleLbl="node1" presStyleIdx="0" presStyleCnt="2" custLinFactNeighborX="4821" custLinFactNeighborY="-13281"/>
      <dgm:spPr/>
      <dgm:t>
        <a:bodyPr/>
        <a:lstStyle/>
        <a:p>
          <a:endParaRPr lang="en-US"/>
        </a:p>
      </dgm:t>
    </dgm:pt>
    <dgm:pt modelId="{26C8CE68-BC4A-4410-8B1E-41D438B14C40}" type="pres">
      <dgm:prSet presAssocID="{F9D322B2-4721-4EFD-87F8-B862EC5B35A9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E7309-5B0A-4BC3-8EC0-F80FE24703B4}" type="pres">
      <dgm:prSet presAssocID="{F9D322B2-4721-4EFD-87F8-B862EC5B35A9}" presName="comp2" presStyleCnt="0"/>
      <dgm:spPr/>
    </dgm:pt>
    <dgm:pt modelId="{BECF089A-1D8C-48CE-BA63-706563416926}" type="pres">
      <dgm:prSet presAssocID="{F9D322B2-4721-4EFD-87F8-B862EC5B35A9}" presName="circle2" presStyleLbl="node1" presStyleIdx="1" presStyleCnt="2" custLinFactNeighborX="7321" custLinFactNeighborY="-6927"/>
      <dgm:spPr/>
      <dgm:t>
        <a:bodyPr/>
        <a:lstStyle/>
        <a:p>
          <a:endParaRPr lang="en-US"/>
        </a:p>
      </dgm:t>
    </dgm:pt>
    <dgm:pt modelId="{F8164CCE-5AD0-4B82-9D79-ADC3D396C5F0}" type="pres">
      <dgm:prSet presAssocID="{F9D322B2-4721-4EFD-87F8-B862EC5B35A9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41A509-C242-4167-9FC6-D697843B4AF6}" type="presOf" srcId="{C7038C75-4813-4594-AFC5-51967B8D4D84}" destId="{463138EE-0710-4790-A4ED-471656FCED34}" srcOrd="0" destOrd="0" presId="urn:microsoft.com/office/officeart/2005/8/layout/venn2"/>
    <dgm:cxn modelId="{FAAD04EF-5D38-4A2F-9AC7-CAD3175DC9F6}" srcId="{F9D322B2-4721-4EFD-87F8-B862EC5B35A9}" destId="{5E150E54-6168-438B-9E84-53B4AF7AA4CD}" srcOrd="1" destOrd="0" parTransId="{DA88B241-FCAE-4B6D-9B3D-6B51B609FD7F}" sibTransId="{00377CA0-F63B-47DB-B87F-F7914B050D41}"/>
    <dgm:cxn modelId="{18B7F69A-0856-41EB-8302-3FB25B246947}" srcId="{F9D322B2-4721-4EFD-87F8-B862EC5B35A9}" destId="{C7038C75-4813-4594-AFC5-51967B8D4D84}" srcOrd="0" destOrd="0" parTransId="{9337F9CD-E9B5-48F7-B05A-4D610A0CB634}" sibTransId="{FC533A04-1DF9-4975-A4B3-F9F1EA09848B}"/>
    <dgm:cxn modelId="{A7DCE94B-3CBD-4D56-8BA2-8D75690286F0}" type="presOf" srcId="{5E150E54-6168-438B-9E84-53B4AF7AA4CD}" destId="{F8164CCE-5AD0-4B82-9D79-ADC3D396C5F0}" srcOrd="1" destOrd="0" presId="urn:microsoft.com/office/officeart/2005/8/layout/venn2"/>
    <dgm:cxn modelId="{F04C331D-CA1B-409D-BED3-8AFE7C3618E5}" type="presOf" srcId="{C7038C75-4813-4594-AFC5-51967B8D4D84}" destId="{26C8CE68-BC4A-4410-8B1E-41D438B14C40}" srcOrd="1" destOrd="0" presId="urn:microsoft.com/office/officeart/2005/8/layout/venn2"/>
    <dgm:cxn modelId="{9DC0BCCC-3564-4B83-8B44-E2E6B4B10DB5}" type="presOf" srcId="{F9D322B2-4721-4EFD-87F8-B862EC5B35A9}" destId="{F258C8D9-9A68-4451-92EA-36A3A65BE6F1}" srcOrd="0" destOrd="0" presId="urn:microsoft.com/office/officeart/2005/8/layout/venn2"/>
    <dgm:cxn modelId="{481E5240-46DB-4905-9E04-36AB059F65AC}" type="presOf" srcId="{5E150E54-6168-438B-9E84-53B4AF7AA4CD}" destId="{BECF089A-1D8C-48CE-BA63-706563416926}" srcOrd="0" destOrd="0" presId="urn:microsoft.com/office/officeart/2005/8/layout/venn2"/>
    <dgm:cxn modelId="{80AC7907-7FE7-4515-A711-CE130DFA581E}" type="presParOf" srcId="{F258C8D9-9A68-4451-92EA-36A3A65BE6F1}" destId="{61289E8E-30EC-4F28-8866-9C1D2E770D1D}" srcOrd="0" destOrd="0" presId="urn:microsoft.com/office/officeart/2005/8/layout/venn2"/>
    <dgm:cxn modelId="{2D28053D-4BF3-41DA-A6C7-BEC8C62BFBAD}" type="presParOf" srcId="{61289E8E-30EC-4F28-8866-9C1D2E770D1D}" destId="{463138EE-0710-4790-A4ED-471656FCED34}" srcOrd="0" destOrd="0" presId="urn:microsoft.com/office/officeart/2005/8/layout/venn2"/>
    <dgm:cxn modelId="{3396116B-584C-4298-BB27-C750343F7AF4}" type="presParOf" srcId="{61289E8E-30EC-4F28-8866-9C1D2E770D1D}" destId="{26C8CE68-BC4A-4410-8B1E-41D438B14C40}" srcOrd="1" destOrd="0" presId="urn:microsoft.com/office/officeart/2005/8/layout/venn2"/>
    <dgm:cxn modelId="{7748E00C-13C3-4A71-AC42-D50D7C5D9565}" type="presParOf" srcId="{F258C8D9-9A68-4451-92EA-36A3A65BE6F1}" destId="{177E7309-5B0A-4BC3-8EC0-F80FE24703B4}" srcOrd="1" destOrd="0" presId="urn:microsoft.com/office/officeart/2005/8/layout/venn2"/>
    <dgm:cxn modelId="{F4FDF1F8-8EEC-413B-A4D3-828B7C44D01A}" type="presParOf" srcId="{177E7309-5B0A-4BC3-8EC0-F80FE24703B4}" destId="{BECF089A-1D8C-48CE-BA63-706563416926}" srcOrd="0" destOrd="0" presId="urn:microsoft.com/office/officeart/2005/8/layout/venn2"/>
    <dgm:cxn modelId="{D12A94A3-645A-41D3-8E95-5AC1CFA5616A}" type="presParOf" srcId="{177E7309-5B0A-4BC3-8EC0-F80FE24703B4}" destId="{F8164CCE-5AD0-4B82-9D79-ADC3D396C5F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138EE-0710-4790-A4ED-471656FCED34}">
      <dsp:nvSpPr>
        <dsp:cNvPr id="0" name=""/>
        <dsp:cNvSpPr/>
      </dsp:nvSpPr>
      <dsp:spPr>
        <a:xfrm>
          <a:off x="1615900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Intelligence</a:t>
          </a:r>
          <a:endParaRPr lang="en-US" sz="3600" b="1" kern="1200" dirty="0"/>
        </a:p>
      </dsp:txBody>
      <dsp:txXfrm>
        <a:off x="2902833" y="406400"/>
        <a:ext cx="2844800" cy="921173"/>
      </dsp:txXfrm>
    </dsp:sp>
    <dsp:sp modelId="{BECF089A-1D8C-48CE-BA63-706563416926}">
      <dsp:nvSpPr>
        <dsp:cNvPr id="0" name=""/>
        <dsp:cNvSpPr/>
      </dsp:nvSpPr>
      <dsp:spPr>
        <a:xfrm>
          <a:off x="2329525" y="1073153"/>
          <a:ext cx="4064000" cy="406400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Knowledge</a:t>
          </a:r>
          <a:endParaRPr lang="en-US" sz="3600" b="1" kern="1200" dirty="0"/>
        </a:p>
      </dsp:txBody>
      <dsp:txXfrm>
        <a:off x="2924684" y="2089153"/>
        <a:ext cx="2873682" cy="20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FA3C2-37B9-4486-BB34-6684B10C65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25B48-599D-4423-8ECB-4B6D60CF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01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4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Wars</a:t>
            </a:r>
            <a:endParaRPr dirty="0"/>
          </a:p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9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Battlestar</a:t>
            </a:r>
            <a:r>
              <a:rPr lang="en-US" sz="9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Galactica</a:t>
            </a:r>
            <a:r>
              <a:rPr lang="en-US" sz="9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Plan</a:t>
            </a:r>
            <a:endParaRPr dirty="0"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50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DARPA = Defense</a:t>
            </a:r>
            <a:r>
              <a:rPr lang="en-US" baseline="0" dirty="0" smtClean="0"/>
              <a:t> Advanced Research Project Agency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85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91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18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42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49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80BB-6B27-4DA3-BA28-2F1D7C86A849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B6D9-D2CA-4DCF-9734-73378FBDE268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837-9E48-465E-B3B2-979F763D12F8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15DC-6913-42E9-99FD-22591904CB5E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D79B-93DD-40A5-B74B-82423E328830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0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B03F-4DEC-451C-B305-D3DE8BCC1229}" type="datetime1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9A76-E8C2-4DCB-9F4B-B3F091602E37}" type="datetime1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2EEB-37B5-43E8-8A68-DB7AFC157D5C}" type="datetime1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A7C5-AE01-4241-9B63-2B1DBA12CE65}" type="datetime1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74A-8E0C-4D78-B913-66AEF2AF1313}" type="datetime1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25E-0DE9-4374-948B-35146021755C}" type="datetime1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9A82-0512-4C36-B27D-004AA13A2BF7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C40F-D849-4ED3-9772-1C5FD2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988" y="3060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Artificial 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" y="306057"/>
            <a:ext cx="3848890" cy="605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0988" y="1690660"/>
            <a:ext cx="306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Course Code: CSE-403</a:t>
            </a:r>
          </a:p>
          <a:p>
            <a:r>
              <a:rPr lang="en-US" sz="2000" dirty="0" smtClean="0">
                <a:latin typeface="Calisto MT" panose="02040603050505030304" pitchFamily="18" charset="0"/>
              </a:rPr>
              <a:t>3.00 Credit hr.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184D-1FFD-4BE0-86B7-FB10DD038F7A}" type="datetime1">
              <a:rPr lang="en-US" smtClean="0"/>
              <a:t>2/2/2020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142" y="2921766"/>
            <a:ext cx="77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91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351" y="268941"/>
            <a:ext cx="112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Definition of Artificial Intelligence: </a:t>
            </a:r>
            <a:r>
              <a:rPr lang="en-US" sz="3200" b="1" dirty="0">
                <a:solidFill>
                  <a:schemeClr val="accent6"/>
                </a:solidFill>
                <a:latin typeface="Calisto MT" panose="02040603050505030304" pitchFamily="18" charset="0"/>
              </a:rPr>
              <a:t>Acting </a:t>
            </a:r>
            <a:r>
              <a:rPr lang="en-US" sz="3200" b="1" dirty="0" smtClean="0">
                <a:solidFill>
                  <a:schemeClr val="accent6"/>
                </a:solidFill>
                <a:latin typeface="Calisto MT" panose="02040603050505030304" pitchFamily="18" charset="0"/>
              </a:rPr>
              <a:t>Humanly</a:t>
            </a:r>
            <a:endParaRPr lang="en-US" sz="3200" b="1" dirty="0">
              <a:solidFill>
                <a:schemeClr val="accent6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1" y="1169894"/>
            <a:ext cx="4558553" cy="71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0" y="1169894"/>
            <a:ext cx="7938249" cy="52293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29381" y="1530055"/>
            <a:ext cx="26244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Proposed by Alan Turing (1950)</a:t>
            </a:r>
          </a:p>
          <a:p>
            <a:pPr algn="just"/>
            <a:endParaRPr lang="en-US" sz="2400" dirty="0" smtClean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 smtClean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To provide a satisfactory operational definition of intelligence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351" y="268941"/>
            <a:ext cx="112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Definition of Artificial Intelligence: </a:t>
            </a:r>
            <a:r>
              <a:rPr lang="en-US" sz="3200" b="1" dirty="0">
                <a:solidFill>
                  <a:schemeClr val="accent6"/>
                </a:solidFill>
                <a:latin typeface="Calisto MT" panose="02040603050505030304" pitchFamily="18" charset="0"/>
              </a:rPr>
              <a:t>Acting </a:t>
            </a:r>
            <a:r>
              <a:rPr lang="en-US" sz="3200" b="1" dirty="0" smtClean="0">
                <a:solidFill>
                  <a:schemeClr val="accent6"/>
                </a:solidFill>
                <a:latin typeface="Calisto MT" panose="02040603050505030304" pitchFamily="18" charset="0"/>
              </a:rPr>
              <a:t>Humanly(…)</a:t>
            </a:r>
            <a:endParaRPr lang="en-US" sz="3200" b="1" dirty="0">
              <a:solidFill>
                <a:schemeClr val="accent6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1" y="1169894"/>
            <a:ext cx="4558553" cy="71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2351" y="1609710"/>
            <a:ext cx="1068144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latin typeface="Calisto MT" panose="02040603050505030304" pitchFamily="18" charset="0"/>
                <a:cs typeface="Calibri" panose="020F0502020204030204" pitchFamily="34" charset="0"/>
              </a:rPr>
              <a:t>Natural Language Processing (NLP)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is to enable to communicate successfully in English.</a:t>
            </a:r>
            <a:endParaRPr lang="en-US" altLang="en-US" sz="2400" dirty="0" smtClean="0">
              <a:solidFill>
                <a:srgbClr val="333399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latin typeface="Calisto MT" panose="02040603050505030304" pitchFamily="18" charset="0"/>
                <a:cs typeface="Calibri" panose="020F0502020204030204" pitchFamily="34" charset="0"/>
              </a:rPr>
              <a:t>Knowledge Representation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to stores what is knows or hears.</a:t>
            </a:r>
            <a:endParaRPr lang="en-US" altLang="en-US" sz="2400" dirty="0">
              <a:solidFill>
                <a:srgbClr val="333399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latin typeface="Calisto MT" panose="02040603050505030304" pitchFamily="18" charset="0"/>
                <a:cs typeface="Calibri" panose="020F0502020204030204" pitchFamily="34" charset="0"/>
              </a:rPr>
              <a:t>Automated Reasoning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to use the stored information to answer questions and to draw new conclusions</a:t>
            </a:r>
            <a:endParaRPr lang="en-US" altLang="en-US" sz="2400" dirty="0">
              <a:solidFill>
                <a:srgbClr val="333399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latin typeface="Calisto MT" panose="02040603050505030304" pitchFamily="18" charset="0"/>
                <a:cs typeface="Calibri" panose="020F0502020204030204" pitchFamily="34" charset="0"/>
              </a:rPr>
              <a:t>Machine Learning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to adapt to new circumstances</a:t>
            </a:r>
            <a:endParaRPr lang="en-US" altLang="en-US" sz="2400" dirty="0">
              <a:solidFill>
                <a:srgbClr val="333399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latin typeface="Calisto MT" panose="02040603050505030304" pitchFamily="18" charset="0"/>
                <a:cs typeface="Calibri" panose="020F0502020204030204" pitchFamily="34" charset="0"/>
              </a:rPr>
              <a:t>Computer Vision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to perceive objects</a:t>
            </a:r>
            <a:endParaRPr lang="en-US" altLang="en-US" sz="2400" dirty="0" smtClean="0">
              <a:solidFill>
                <a:srgbClr val="000000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Robotics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Calisto MT" panose="02040603050505030304" pitchFamily="18" charset="0"/>
                <a:cs typeface="Calibri" panose="020F0502020204030204" pitchFamily="34" charset="0"/>
              </a:rPr>
              <a:t> to manipulate objects and move about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351" y="268941"/>
            <a:ext cx="112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Definition of Artificial Intelligence:</a:t>
            </a:r>
            <a:endParaRPr lang="en-US" sz="3200" b="1" dirty="0">
              <a:solidFill>
                <a:schemeClr val="accent6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1" y="1167545"/>
            <a:ext cx="10681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Calisto MT" panose="02040603050505030304" pitchFamily="18" charset="0"/>
              </a:rPr>
              <a:t>Thinking </a:t>
            </a:r>
            <a:r>
              <a:rPr lang="en-US" sz="2400" b="1" dirty="0" smtClean="0">
                <a:solidFill>
                  <a:schemeClr val="accent6"/>
                </a:solidFill>
                <a:latin typeface="Calisto MT" panose="02040603050505030304" pitchFamily="18" charset="0"/>
              </a:rPr>
              <a:t>Humanly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listo MT" panose="02040603050505030304" pitchFamily="18" charset="0"/>
              </a:rPr>
              <a:t>Cognitive Modeling </a:t>
            </a:r>
            <a:r>
              <a:rPr lang="en-US" altLang="en-US" sz="2400" dirty="0" smtClean="0">
                <a:latin typeface="Calisto MT" panose="02040603050505030304" pitchFamily="18" charset="0"/>
              </a:rPr>
              <a:t>Approach: Based </a:t>
            </a:r>
            <a:r>
              <a:rPr lang="en-US" altLang="en-US" sz="2400" dirty="0">
                <a:latin typeface="Calisto MT" panose="02040603050505030304" pitchFamily="18" charset="0"/>
              </a:rPr>
              <a:t>on workings of human </a:t>
            </a:r>
            <a:r>
              <a:rPr lang="en-US" altLang="en-US" sz="2400" dirty="0" smtClean="0">
                <a:latin typeface="Calisto MT" panose="02040603050505030304" pitchFamily="18" charset="0"/>
              </a:rPr>
              <a:t>mind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study of thought, learning, and mental organization, which draws on aspects of psychology, linguistics, philosophy, and computer modelling.</a:t>
            </a:r>
            <a:endParaRPr lang="en-US" altLang="en-US" sz="2400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168" y="2930086"/>
            <a:ext cx="1068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  <a:latin typeface="Calisto MT" panose="02040603050505030304" pitchFamily="18" charset="0"/>
              </a:rPr>
              <a:t>Thinking </a:t>
            </a:r>
            <a:r>
              <a:rPr lang="en-US" sz="2400" b="1" dirty="0" smtClean="0">
                <a:solidFill>
                  <a:schemeClr val="accent6"/>
                </a:solidFill>
                <a:latin typeface="Calisto MT" panose="02040603050505030304" pitchFamily="18" charset="0"/>
              </a:rPr>
              <a:t>Rationally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alisto MT" panose="02040603050505030304" pitchFamily="18" charset="0"/>
              </a:rPr>
              <a:t>Laws of Thought: Based on logic and correct inference</a:t>
            </a:r>
            <a:endParaRPr lang="en-US" altLang="en-US" sz="2400" dirty="0">
              <a:latin typeface="Calisto MT" panose="02040603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9" y="4072174"/>
            <a:ext cx="1068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/>
                </a:solidFill>
                <a:latin typeface="Calisto MT" panose="02040603050505030304" pitchFamily="18" charset="0"/>
              </a:rPr>
              <a:t>Acting Rationally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alisto MT" panose="02040603050505030304" pitchFamily="18" charset="0"/>
              </a:rPr>
              <a:t>The Rational </a:t>
            </a:r>
            <a:r>
              <a:rPr lang="en-US" altLang="en-US" sz="2400" dirty="0">
                <a:latin typeface="Calisto MT" panose="02040603050505030304" pitchFamily="18" charset="0"/>
              </a:rPr>
              <a:t>A</a:t>
            </a:r>
            <a:r>
              <a:rPr lang="en-US" altLang="en-US" sz="2400" dirty="0" smtClean="0">
                <a:latin typeface="Calisto MT" panose="02040603050505030304" pitchFamily="18" charset="0"/>
              </a:rPr>
              <a:t>gent Approach- acting in a way to achieve the best result</a:t>
            </a:r>
            <a:endParaRPr lang="en-US" altLang="en-US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351" y="268941"/>
            <a:ext cx="112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Application of AI:</a:t>
            </a:r>
            <a:endParaRPr lang="en-US" sz="3200" b="1" dirty="0">
              <a:solidFill>
                <a:schemeClr val="accent6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  <p:pic>
        <p:nvPicPr>
          <p:cNvPr id="10" name="Google Shape;136;p19"/>
          <p:cNvPicPr preferRelativeResize="0"/>
          <p:nvPr/>
        </p:nvPicPr>
        <p:blipFill rotWithShape="1">
          <a:blip r:embed="rId3">
            <a:alphaModFix/>
          </a:blip>
          <a:srcRect t="7980"/>
          <a:stretch/>
        </p:blipFill>
        <p:spPr>
          <a:xfrm>
            <a:off x="6096000" y="268941"/>
            <a:ext cx="5858434" cy="60874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72351" y="1080113"/>
            <a:ext cx="4988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Autonomous Planning and scheduling (spacecraft)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Game Playing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Autonomous Control (Car)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Diagnosis (medical)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Logistic Planning (transportation)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Robotics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Language Understanding and problem solving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A7C5-AE01-4241-9B63-2B1DBA12CE65}" type="datetime1">
              <a:rPr lang="en-US" smtClean="0"/>
              <a:t>2/2/2020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14</a:t>
            </a:fld>
            <a:endParaRPr lang="en-US"/>
          </a:p>
        </p:txBody>
      </p:sp>
      <p:pic>
        <p:nvPicPr>
          <p:cNvPr id="4" name="Google Shape;14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35967" y="275233"/>
            <a:ext cx="8524033" cy="58497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2351" y="268941"/>
            <a:ext cx="112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Application of AI:</a:t>
            </a:r>
            <a:endParaRPr lang="en-US" sz="3200" b="1" dirty="0">
              <a:solidFill>
                <a:schemeClr val="accent6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A7C5-AE01-4241-9B63-2B1DBA12CE65}" type="datetime1">
              <a:rPr lang="en-US" smtClean="0"/>
              <a:t>2/2/2020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15</a:t>
            </a:fld>
            <a:endParaRPr lang="en-US"/>
          </a:p>
        </p:txBody>
      </p:sp>
      <p:pic>
        <p:nvPicPr>
          <p:cNvPr id="6" name="Google Shape;14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4985" y="239913"/>
            <a:ext cx="9338815" cy="60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51437" y="239913"/>
            <a:ext cx="112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Application of AI:</a:t>
            </a:r>
            <a:endParaRPr lang="en-US" sz="3200" b="1" dirty="0">
              <a:solidFill>
                <a:schemeClr val="accent6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457200"/>
            <a:ext cx="8458200" cy="6034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2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1" y="457200"/>
            <a:ext cx="8250353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88591"/>
            <a:ext cx="8229600" cy="640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0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381001"/>
            <a:ext cx="8382000" cy="6045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6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8471" y="5346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Artificial 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953" y="1757895"/>
            <a:ext cx="604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sto MT" panose="02040603050505030304" pitchFamily="18" charset="0"/>
              </a:rPr>
              <a:t>Text Book:</a:t>
            </a:r>
          </a:p>
          <a:p>
            <a:r>
              <a:rPr lang="en-US" sz="2000" dirty="0" smtClean="0">
                <a:latin typeface="Calisto MT" panose="02040603050505030304" pitchFamily="18" charset="0"/>
              </a:rPr>
              <a:t>Russell &amp; </a:t>
            </a:r>
            <a:r>
              <a:rPr lang="en-US" sz="2000" dirty="0" err="1" smtClean="0">
                <a:latin typeface="Calisto MT" panose="02040603050505030304" pitchFamily="18" charset="0"/>
              </a:rPr>
              <a:t>Norvig</a:t>
            </a:r>
            <a:r>
              <a:rPr lang="en-US" sz="2000" dirty="0" smtClean="0">
                <a:latin typeface="Calisto MT" panose="02040603050505030304" pitchFamily="18" charset="0"/>
              </a:rPr>
              <a:t>, AI: A Modern Approach, 3rd Ed.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0" y="161365"/>
            <a:ext cx="4840941" cy="6487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105" y="3104245"/>
            <a:ext cx="60466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sto MT" panose="02040603050505030304" pitchFamily="18" charset="0"/>
              </a:rPr>
              <a:t>Schedule: 403A</a:t>
            </a:r>
            <a:endParaRPr lang="en-US" sz="2000" b="1" dirty="0" smtClean="0">
              <a:latin typeface="Calisto MT" panose="02040603050505030304" pitchFamily="18" charset="0"/>
            </a:endParaRPr>
          </a:p>
          <a:p>
            <a:r>
              <a:rPr lang="en-US" sz="2000" dirty="0" smtClean="0">
                <a:latin typeface="Calisto MT" panose="02040603050505030304" pitchFamily="18" charset="0"/>
              </a:rPr>
              <a:t>Sunday, </a:t>
            </a:r>
            <a:r>
              <a:rPr lang="en-US" sz="2000" dirty="0" smtClean="0">
                <a:latin typeface="Calisto MT" panose="02040603050505030304" pitchFamily="18" charset="0"/>
              </a:rPr>
              <a:t>1000-1055</a:t>
            </a:r>
            <a:endParaRPr lang="en-US" sz="2000" dirty="0" smtClean="0">
              <a:latin typeface="Calisto MT" panose="02040603050505030304" pitchFamily="18" charset="0"/>
            </a:endParaRPr>
          </a:p>
          <a:p>
            <a:r>
              <a:rPr lang="en-US" sz="2000" dirty="0" smtClean="0">
                <a:latin typeface="Calisto MT" panose="02040603050505030304" pitchFamily="18" charset="0"/>
              </a:rPr>
              <a:t>MONDAY 1155-1340</a:t>
            </a:r>
          </a:p>
          <a:p>
            <a:endParaRPr lang="en-US" sz="2000" dirty="0">
              <a:latin typeface="Calisto MT" panose="02040603050505030304" pitchFamily="18" charset="0"/>
            </a:endParaRPr>
          </a:p>
          <a:p>
            <a:r>
              <a:rPr lang="en-US" sz="2000" b="1" dirty="0" smtClean="0">
                <a:latin typeface="Calisto MT" panose="02040603050505030304" pitchFamily="18" charset="0"/>
              </a:rPr>
              <a:t>Schedule: 403B</a:t>
            </a:r>
            <a:endParaRPr lang="en-US" sz="2000" b="1" dirty="0">
              <a:latin typeface="Calisto MT" panose="02040603050505030304" pitchFamily="18" charset="0"/>
            </a:endParaRPr>
          </a:p>
          <a:p>
            <a:r>
              <a:rPr lang="en-US" sz="2000" dirty="0">
                <a:latin typeface="Calisto MT" panose="02040603050505030304" pitchFamily="18" charset="0"/>
              </a:rPr>
              <a:t>Sunday, </a:t>
            </a:r>
            <a:r>
              <a:rPr lang="en-US" sz="2000" dirty="0" smtClean="0">
                <a:latin typeface="Calisto MT" panose="02040603050505030304" pitchFamily="18" charset="0"/>
              </a:rPr>
              <a:t>1145-1240</a:t>
            </a:r>
          </a:p>
          <a:p>
            <a:r>
              <a:rPr lang="en-US" sz="2000" dirty="0" smtClean="0">
                <a:latin typeface="Calisto MT" panose="02040603050505030304" pitchFamily="18" charset="0"/>
              </a:rPr>
              <a:t>WEDNESDAY, 0800-0855</a:t>
            </a:r>
          </a:p>
          <a:p>
            <a:r>
              <a:rPr lang="en-US" sz="2000" dirty="0" smtClean="0">
                <a:latin typeface="Calisto MT" panose="02040603050505030304" pitchFamily="18" charset="0"/>
              </a:rPr>
              <a:t>THURSDAY</a:t>
            </a:r>
            <a:r>
              <a:rPr lang="en-US" sz="2000" dirty="0">
                <a:latin typeface="Calisto MT" panose="02040603050505030304" pitchFamily="18" charset="0"/>
              </a:rPr>
              <a:t>, 0800-0855</a:t>
            </a:r>
          </a:p>
          <a:p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 smtClean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AD7B-3C8D-4944-9B8F-4D7C1D649AD9}" type="datetime1">
              <a:rPr lang="en-US" smtClean="0"/>
              <a:t>2/2/2020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0" y="160336"/>
            <a:ext cx="121920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What Can AI Do?</a:t>
            </a:r>
            <a:endParaRPr sz="3200" b="1" dirty="0">
              <a:solidFill>
                <a:schemeClr val="accent5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8128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342882" indent="-342882">
              <a:lnSpc>
                <a:spcPct val="80000"/>
              </a:lnSpc>
              <a:spcBef>
                <a:spcPts val="0"/>
              </a:spcBef>
              <a:buSzPts val="1500"/>
              <a:buNone/>
            </a:pPr>
            <a:r>
              <a:rPr lang="en-US" sz="2000" b="1" dirty="0">
                <a:solidFill>
                  <a:schemeClr val="dk1"/>
                </a:solidFill>
                <a:latin typeface="Calisto MT" panose="02040603050505030304" pitchFamily="18" charset="0"/>
              </a:rPr>
              <a:t>Quiz: Which of the following can be done at present?</a:t>
            </a:r>
            <a:endParaRPr b="1" dirty="0">
              <a:latin typeface="Calisto MT" panose="02040603050505030304" pitchFamily="18" charset="0"/>
            </a:endParaRPr>
          </a:p>
          <a:p>
            <a:pPr marL="342882" indent="-215885">
              <a:lnSpc>
                <a:spcPct val="80000"/>
              </a:lnSpc>
              <a:spcBef>
                <a:spcPts val="400"/>
              </a:spcBef>
              <a:buSzPts val="1500"/>
              <a:buNone/>
            </a:pPr>
            <a:endParaRPr sz="2000" dirty="0">
              <a:solidFill>
                <a:schemeClr val="dk1"/>
              </a:solidFill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Play a decent game of table tennis?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Play a decent game of Jeopardy?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Drive safely along a curving mountain road?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Drive safely along Telegraph Avenue?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Buy a week's worth of groceries on the web?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Buy a week's worth of groceries at Berkeley Bowl?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Discover and prove a new mathematical theorem?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Converse successfully with another person for an hour?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Perform a surgical operation?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Put away the dishes and fold the laundry?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Translate spoken Chinese into spoken English in real time?</a:t>
            </a:r>
            <a:endParaRPr dirty="0">
              <a:latin typeface="Calisto MT" panose="02040603050505030304" pitchFamily="18" charset="0"/>
            </a:endParaRPr>
          </a:p>
          <a:p>
            <a:pPr marL="342882" indent="-342882">
              <a:lnSpc>
                <a:spcPct val="80000"/>
              </a:lnSpc>
              <a:spcBef>
                <a:spcPts val="400"/>
              </a:spcBef>
              <a:buSzPts val="1500"/>
              <a:buChar char="▪"/>
            </a:pPr>
            <a:r>
              <a:rPr lang="en-US" sz="2000" dirty="0">
                <a:latin typeface="Calisto MT" panose="02040603050505030304" pitchFamily="18" charset="0"/>
              </a:rPr>
              <a:t>Write an intentionally funny story?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812801" y="2006600"/>
            <a:ext cx="317500" cy="228600"/>
          </a:xfrm>
          <a:custGeom>
            <a:avLst/>
            <a:gdLst/>
            <a:ahLst/>
            <a:cxnLst/>
            <a:rect l="l" t="t" r="r" b="b"/>
            <a:pathLst>
              <a:path w="248" h="144" extrusionOk="0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838201" y="2616200"/>
            <a:ext cx="317500" cy="228600"/>
          </a:xfrm>
          <a:custGeom>
            <a:avLst/>
            <a:gdLst/>
            <a:ahLst/>
            <a:cxnLst/>
            <a:rect l="l" t="t" r="r" b="b"/>
            <a:pathLst>
              <a:path w="248" h="144" extrusionOk="0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825501" y="3225800"/>
            <a:ext cx="317500" cy="228600"/>
          </a:xfrm>
          <a:custGeom>
            <a:avLst/>
            <a:gdLst/>
            <a:ahLst/>
            <a:cxnLst/>
            <a:rect l="l" t="t" r="r" b="b"/>
            <a:pathLst>
              <a:path w="248" h="144" extrusionOk="0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825501" y="5054600"/>
            <a:ext cx="317500" cy="228600"/>
          </a:xfrm>
          <a:custGeom>
            <a:avLst/>
            <a:gdLst/>
            <a:ahLst/>
            <a:cxnLst/>
            <a:rect l="l" t="t" r="r" b="b"/>
            <a:pathLst>
              <a:path w="248" h="144" extrusionOk="0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838199" y="3530600"/>
            <a:ext cx="227013" cy="228600"/>
          </a:xfrm>
          <a:custGeom>
            <a:avLst/>
            <a:gdLst/>
            <a:ahLst/>
            <a:cxnLst/>
            <a:rect l="l" t="t" r="r" b="b"/>
            <a:pathLst>
              <a:path w="409" h="412" extrusionOk="0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838199" y="4140200"/>
            <a:ext cx="227013" cy="228600"/>
          </a:xfrm>
          <a:custGeom>
            <a:avLst/>
            <a:gdLst/>
            <a:ahLst/>
            <a:cxnLst/>
            <a:rect l="l" t="t" r="r" b="b"/>
            <a:pathLst>
              <a:path w="409" h="412" extrusionOk="0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838199" y="5359400"/>
            <a:ext cx="227013" cy="228600"/>
          </a:xfrm>
          <a:custGeom>
            <a:avLst/>
            <a:gdLst/>
            <a:ahLst/>
            <a:cxnLst/>
            <a:rect l="l" t="t" r="r" b="b"/>
            <a:pathLst>
              <a:path w="409" h="412" extrusionOk="0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32"/>
          <p:cNvGrpSpPr/>
          <p:nvPr/>
        </p:nvGrpSpPr>
        <p:grpSpPr>
          <a:xfrm>
            <a:off x="838199" y="3835400"/>
            <a:ext cx="304800" cy="228600"/>
            <a:chOff x="4896" y="2256"/>
            <a:chExt cx="432" cy="816"/>
          </a:xfrm>
        </p:grpSpPr>
        <p:sp>
          <p:nvSpPr>
            <p:cNvPr id="232" name="Google Shape;232;p32"/>
            <p:cNvSpPr/>
            <p:nvPr/>
          </p:nvSpPr>
          <p:spPr>
            <a:xfrm>
              <a:off x="4896" y="2256"/>
              <a:ext cx="432" cy="624"/>
            </a:xfrm>
            <a:custGeom>
              <a:avLst/>
              <a:gdLst/>
              <a:ahLst/>
              <a:cxnLst/>
              <a:rect l="l" t="t" r="r" b="b"/>
              <a:pathLst>
                <a:path w="432" h="624" extrusionOk="0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040" y="2976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2"/>
          <p:cNvGrpSpPr/>
          <p:nvPr/>
        </p:nvGrpSpPr>
        <p:grpSpPr>
          <a:xfrm>
            <a:off x="838199" y="4445000"/>
            <a:ext cx="304800" cy="228600"/>
            <a:chOff x="4896" y="2256"/>
            <a:chExt cx="432" cy="816"/>
          </a:xfrm>
        </p:grpSpPr>
        <p:sp>
          <p:nvSpPr>
            <p:cNvPr id="235" name="Google Shape;235;p32"/>
            <p:cNvSpPr/>
            <p:nvPr/>
          </p:nvSpPr>
          <p:spPr>
            <a:xfrm>
              <a:off x="4896" y="2256"/>
              <a:ext cx="432" cy="624"/>
            </a:xfrm>
            <a:custGeom>
              <a:avLst/>
              <a:gdLst/>
              <a:ahLst/>
              <a:cxnLst/>
              <a:rect l="l" t="t" r="r" b="b"/>
              <a:pathLst>
                <a:path w="432" h="624" extrusionOk="0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040" y="2976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838199" y="2921000"/>
            <a:ext cx="304800" cy="228600"/>
            <a:chOff x="4896" y="2256"/>
            <a:chExt cx="432" cy="816"/>
          </a:xfrm>
        </p:grpSpPr>
        <p:sp>
          <p:nvSpPr>
            <p:cNvPr id="238" name="Google Shape;238;p32"/>
            <p:cNvSpPr/>
            <p:nvPr/>
          </p:nvSpPr>
          <p:spPr>
            <a:xfrm>
              <a:off x="4896" y="2256"/>
              <a:ext cx="432" cy="624"/>
            </a:xfrm>
            <a:custGeom>
              <a:avLst/>
              <a:gdLst/>
              <a:ahLst/>
              <a:cxnLst/>
              <a:rect l="l" t="t" r="r" b="b"/>
              <a:pathLst>
                <a:path w="432" h="624" extrusionOk="0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040" y="2976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2"/>
          <p:cNvSpPr/>
          <p:nvPr/>
        </p:nvSpPr>
        <p:spPr>
          <a:xfrm>
            <a:off x="825501" y="4749800"/>
            <a:ext cx="317500" cy="228600"/>
          </a:xfrm>
          <a:custGeom>
            <a:avLst/>
            <a:gdLst/>
            <a:ahLst/>
            <a:cxnLst/>
            <a:rect l="l" t="t" r="r" b="b"/>
            <a:pathLst>
              <a:path w="248" h="144" extrusionOk="0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825501" y="2311400"/>
            <a:ext cx="317500" cy="228600"/>
          </a:xfrm>
          <a:custGeom>
            <a:avLst/>
            <a:gdLst/>
            <a:ahLst/>
            <a:cxnLst/>
            <a:rect l="l" t="t" r="r" b="b"/>
            <a:pathLst>
              <a:path w="248" h="144" extrusionOk="0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2455" y="2311401"/>
            <a:ext cx="4090867" cy="294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1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3943" y="3075057"/>
            <a:ext cx="316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Thank you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Wingdings" panose="05000000000000000000" pitchFamily="2" charset="2"/>
              </a:rPr>
              <a:t>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04800" y="36648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Sci-Fi AI?</a:t>
            </a:r>
            <a:endParaRPr sz="3200" b="1" dirty="0">
              <a:solidFill>
                <a:schemeClr val="accent5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115" name="Google Shape;115;p16" descr="Artoo-c3p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1676400"/>
            <a:ext cx="3214688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descr="t3-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828800"/>
            <a:ext cx="3581400" cy="203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 descr="matrix-smith-dvd2"/>
          <p:cNvPicPr preferRelativeResize="0"/>
          <p:nvPr/>
        </p:nvPicPr>
        <p:blipFill rotWithShape="1">
          <a:blip r:embed="rId5">
            <a:alphaModFix/>
          </a:blip>
          <a:srcRect t="9573" b="10638"/>
          <a:stretch/>
        </p:blipFill>
        <p:spPr>
          <a:xfrm>
            <a:off x="4267200" y="4191000"/>
            <a:ext cx="35814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 descr="http://www.covershut.com/covers/Battlestar-Galactica-The-Plan-2009-Front-Cover-17774.jpg"/>
          <p:cNvPicPr preferRelativeResize="0"/>
          <p:nvPr/>
        </p:nvPicPr>
        <p:blipFill rotWithShape="1">
          <a:blip r:embed="rId6">
            <a:alphaModFix/>
          </a:blip>
          <a:srcRect l="56756" t="38000" r="1350" b="20000"/>
          <a:stretch/>
        </p:blipFill>
        <p:spPr>
          <a:xfrm>
            <a:off x="8356600" y="1803400"/>
            <a:ext cx="3149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 descr="Image result for space odyssey ha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31200" y="4343400"/>
            <a:ext cx="3251200" cy="193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351" y="268941"/>
            <a:ext cx="112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Foundation of AI:</a:t>
            </a:r>
            <a:endParaRPr lang="en-US" sz="3200" b="1" dirty="0">
              <a:solidFill>
                <a:schemeClr val="accent6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1" y="1167545"/>
            <a:ext cx="10681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Philosophers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Mathematicians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Economists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Neuroscience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Psychology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Computer Engineers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Control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438" y="466150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Artificial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1589" y="2560800"/>
            <a:ext cx="6373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listo MT" panose="02040603050505030304" pitchFamily="18" charset="0"/>
              </a:rPr>
              <a:t>Made </a:t>
            </a:r>
            <a:r>
              <a:rPr lang="en-US" sz="2400" dirty="0">
                <a:latin typeface="Calisto MT" panose="02040603050505030304" pitchFamily="18" charset="0"/>
              </a:rPr>
              <a:t>or produced by human beings rather than occurring naturally, especially as a copy of something natural</a:t>
            </a:r>
            <a:r>
              <a:rPr lang="en-US" sz="2400" dirty="0" smtClean="0"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8" y="1358151"/>
            <a:ext cx="4332942" cy="4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99" y="268745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5866" y="1967583"/>
            <a:ext cx="4558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indent="-6826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Reasoning</a:t>
            </a:r>
          </a:p>
          <a:p>
            <a:pPr marL="682625" indent="-6826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Think</a:t>
            </a:r>
          </a:p>
          <a:p>
            <a:pPr marL="682625" indent="-6826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Plan</a:t>
            </a:r>
          </a:p>
          <a:p>
            <a:pPr marL="682625" indent="-6826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Solve Problem</a:t>
            </a:r>
          </a:p>
          <a:p>
            <a:pPr marL="682625" indent="-6826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Understand ideas</a:t>
            </a:r>
          </a:p>
          <a:p>
            <a:pPr marL="682625" indent="-6826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sto MT" panose="02040603050505030304" pitchFamily="18" charset="0"/>
              </a:rPr>
              <a:t>Learn and act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112" y="1134552"/>
            <a:ext cx="4450978" cy="5305891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03777188"/>
              </p:ext>
            </p:extLst>
          </p:nvPr>
        </p:nvGraphicFramePr>
        <p:xfrm>
          <a:off x="5758543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4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A7C5-AE01-4241-9B63-2B1DBA12CE65}" type="datetime1">
              <a:rPr lang="en-US" smtClean="0"/>
              <a:t>2/2/2020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images.theconversation.com/files/118101/original/image-20160411-6225-19epmm5.png?ixlib=rb-1.1.0&amp;q=45&amp;auto=format&amp;w=1000&amp;fit=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90" y="19050"/>
            <a:ext cx="9525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69531" y="5355771"/>
            <a:ext cx="148886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WORKER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19994" y="5094161"/>
            <a:ext cx="1428596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FRIENDS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9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A7C5-AE01-4241-9B63-2B1DBA12CE65}" type="datetime1">
              <a:rPr lang="en-US" smtClean="0"/>
              <a:t>2/2/2020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8</a:t>
            </a:fld>
            <a:endParaRPr lang="en-US"/>
          </a:p>
        </p:txBody>
      </p:sp>
      <p:pic>
        <p:nvPicPr>
          <p:cNvPr id="2058" name="Picture 10" descr="Image result for FIVE PEOPLE ON HOSPITAL BE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23" y="0"/>
            <a:ext cx="8815337" cy="74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0"/>
            <a:ext cx="1012610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HUMAN INTELLIGENCE INVOLVES RATIONALITY AND ETHICS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75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351" y="268941"/>
            <a:ext cx="727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Definition of Artificial 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1" y="1169894"/>
            <a:ext cx="4558553" cy="71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C40F-D849-4ED3-9772-1C5FD246B3FA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EF42-250F-41BF-B55F-47A9F7EA873B}" type="datetime1">
              <a:rPr lang="en-US" smtClean="0"/>
              <a:t>2/2/2020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78"/>
          <a:stretch/>
        </p:blipFill>
        <p:spPr>
          <a:xfrm>
            <a:off x="838200" y="1089211"/>
            <a:ext cx="10228729" cy="57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473</Words>
  <Application>Microsoft Office PowerPoint</Application>
  <PresentationFormat>Widescreen</PresentationFormat>
  <Paragraphs>123</Paragraphs>
  <Slides>21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Calisto MT</vt:lpstr>
      <vt:lpstr>Times New Roman</vt:lpstr>
      <vt:lpstr>Wingdings</vt:lpstr>
      <vt:lpstr>Office Theme</vt:lpstr>
      <vt:lpstr>PowerPoint Presentation</vt:lpstr>
      <vt:lpstr>PowerPoint Presentation</vt:lpstr>
      <vt:lpstr>Sci-Fi AI?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AI Do?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 Hossain</dc:creator>
  <cp:lastModifiedBy>AI&amp;SE LAB</cp:lastModifiedBy>
  <cp:revision>20</cp:revision>
  <dcterms:created xsi:type="dcterms:W3CDTF">2019-02-03T16:38:40Z</dcterms:created>
  <dcterms:modified xsi:type="dcterms:W3CDTF">2020-02-02T02:30:09Z</dcterms:modified>
</cp:coreProperties>
</file>