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85" r:id="rId5"/>
    <p:sldId id="259" r:id="rId6"/>
    <p:sldId id="256" r:id="rId7"/>
    <p:sldId id="261" r:id="rId8"/>
    <p:sldId id="260" r:id="rId9"/>
    <p:sldId id="262" r:id="rId10"/>
    <p:sldId id="263" r:id="rId11"/>
    <p:sldId id="264" r:id="rId12"/>
    <p:sldId id="266" r:id="rId13"/>
    <p:sldId id="265" r:id="rId14"/>
    <p:sldId id="267" r:id="rId15"/>
    <p:sldId id="268" r:id="rId16"/>
    <p:sldId id="269" r:id="rId17"/>
    <p:sldId id="270" r:id="rId18"/>
    <p:sldId id="272" r:id="rId19"/>
    <p:sldId id="271" r:id="rId20"/>
    <p:sldId id="286" r:id="rId21"/>
    <p:sldId id="315" r:id="rId22"/>
    <p:sldId id="316" r:id="rId23"/>
    <p:sldId id="317" r:id="rId24"/>
    <p:sldId id="318" r:id="rId25"/>
    <p:sldId id="319" r:id="rId26"/>
    <p:sldId id="273" r:id="rId27"/>
    <p:sldId id="274" r:id="rId28"/>
    <p:sldId id="287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C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846FF-C02C-4A6E-AA15-0208D3AF357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8C94C9-AC10-462F-B5FC-A040031E9BC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25B48-599D-4423-8ECB-4B6D60CF9E4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25B48-599D-4423-8ECB-4B6D60CF9E4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25B48-599D-4423-8ECB-4B6D60CF9E4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25B48-599D-4423-8ECB-4B6D60CF9E4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25B48-599D-4423-8ECB-4B6D60CF9E4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25B48-599D-4423-8ECB-4B6D60CF9E4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25B48-599D-4423-8ECB-4B6D60CF9E4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25B48-599D-4423-8ECB-4B6D60CF9E4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25B48-599D-4423-8ECB-4B6D60CF9E4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25B48-599D-4423-8ECB-4B6D60CF9E4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25B48-599D-4423-8ECB-4B6D60CF9E4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25B48-599D-4423-8ECB-4B6D60CF9E4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25B48-599D-4423-8ECB-4B6D60CF9E4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25B48-599D-4423-8ECB-4B6D60CF9E4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25B48-599D-4423-8ECB-4B6D60CF9E4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25B48-599D-4423-8ECB-4B6D60CF9E4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25B48-599D-4423-8ECB-4B6D60CF9E4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25B48-599D-4423-8ECB-4B6D60CF9E4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25B48-599D-4423-8ECB-4B6D60CF9E4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25B48-599D-4423-8ECB-4B6D60CF9E4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25B48-599D-4423-8ECB-4B6D60CF9E4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25B48-599D-4423-8ECB-4B6D60CF9E4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25B48-599D-4423-8ECB-4B6D60CF9E4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25B48-599D-4423-8ECB-4B6D60CF9E4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25B48-599D-4423-8ECB-4B6D60CF9E4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25B48-599D-4423-8ECB-4B6D60CF9E4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25B48-599D-4423-8ECB-4B6D60CF9E4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C3CC-99BD-49C8-B044-E2D40B371E03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6168-F76B-4E93-A8B5-5CB5929C93E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914F-04BD-4EEA-89AC-91E950BDCBE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6168-F76B-4E93-A8B5-5CB5929C93E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5B08-1DB5-42A6-B8C7-7D2A73C3143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6168-F76B-4E93-A8B5-5CB5929C93E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0070F-4BE4-48CD-9C52-3EA487077260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6168-F76B-4E93-A8B5-5CB5929C93E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F9D03-DC40-4489-A21F-FAAF919ECD1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6168-F76B-4E93-A8B5-5CB5929C93E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8BFB-C239-4EA1-BF47-E98F0926D96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6168-F76B-4E93-A8B5-5CB5929C93E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ECB0-5213-4515-BA21-6435949C2663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6168-F76B-4E93-A8B5-5CB5929C93E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FA99-21D3-4884-9044-6858E0A1DCFE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6168-F76B-4E93-A8B5-5CB5929C93E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2A48-2FC1-4451-A2D6-5CD1BAEB6862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6168-F76B-4E93-A8B5-5CB5929C93E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8E81-56FA-4582-B6CF-80C23323638F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6168-F76B-4E93-A8B5-5CB5929C93E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D8D9-5A92-4404-9772-177730AC5F9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6168-F76B-4E93-A8B5-5CB5929C93E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01DFB-DB46-44DB-8A8E-C5DE80C6CAB0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36168-F76B-4E93-A8B5-5CB5929C93E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GI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16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20988" y="306056"/>
            <a:ext cx="4114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Artificial Intelligence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Calisto MT" panose="0204060305050503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09" y="306057"/>
            <a:ext cx="3848890" cy="60502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69825" y="5833130"/>
            <a:ext cx="1936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 err="1">
                <a:latin typeface="Calisto MT" panose="02040603050505030304" pitchFamily="18" charset="0"/>
              </a:rPr>
              <a:t>Lec</a:t>
            </a:r>
            <a:r>
              <a:rPr lang="en-US" sz="1400" dirty="0">
                <a:latin typeface="Calisto MT" panose="02040603050505030304" pitchFamily="18" charset="0"/>
              </a:rPr>
              <a:t> Zinia Sultana</a:t>
            </a:r>
            <a:endParaRPr lang="en-US" sz="1400" dirty="0">
              <a:latin typeface="Calisto MT" panose="02040603050505030304" pitchFamily="18" charset="0"/>
            </a:endParaRPr>
          </a:p>
          <a:p>
            <a:pPr algn="just"/>
            <a:r>
              <a:rPr lang="en-US" sz="1400" dirty="0">
                <a:latin typeface="Calisto MT" panose="02040603050505030304" pitchFamily="18" charset="0"/>
              </a:rPr>
              <a:t>CSE </a:t>
            </a:r>
            <a:r>
              <a:rPr lang="en-US" sz="1400" dirty="0" err="1">
                <a:latin typeface="Calisto MT" panose="02040603050505030304" pitchFamily="18" charset="0"/>
              </a:rPr>
              <a:t>Dept</a:t>
            </a:r>
            <a:r>
              <a:rPr lang="en-US" sz="1400" dirty="0">
                <a:latin typeface="Calisto MT" panose="02040603050505030304" pitchFamily="18" charset="0"/>
              </a:rPr>
              <a:t>, MIST</a:t>
            </a:r>
            <a:endParaRPr lang="en-US" sz="1400" dirty="0">
              <a:latin typeface="Calisto MT" panose="02040603050505030304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582DB-4280-4D4A-9468-30B3C8CFB0E7}" type="datetime1">
              <a:rPr lang="en-US" smtClean="0"/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67199" y="2650327"/>
            <a:ext cx="770068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2    Intelligent Agents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Calisto MT" panose="02040603050505030304" pitchFamily="18" charset="0"/>
            </a:endParaRPr>
          </a:p>
          <a:p>
            <a:pPr algn="ctr"/>
            <a:r>
              <a:rPr lang="en-US" sz="1400" dirty="0">
                <a:latin typeface="Calisto MT" panose="02040603050505030304" pitchFamily="18" charset="0"/>
              </a:rPr>
              <a:t>Russell &amp; </a:t>
            </a:r>
            <a:r>
              <a:rPr lang="en-US" sz="1400" dirty="0" err="1">
                <a:latin typeface="Calisto MT" panose="02040603050505030304" pitchFamily="18" charset="0"/>
              </a:rPr>
              <a:t>Norvig</a:t>
            </a:r>
            <a:r>
              <a:rPr lang="en-US" sz="1400" dirty="0">
                <a:latin typeface="Calisto MT" panose="02040603050505030304" pitchFamily="18" charset="0"/>
              </a:rPr>
              <a:t>, AI: A Modern Approach, 3rd Ed</a:t>
            </a:r>
            <a:endParaRPr lang="en-US" sz="1400" dirty="0">
              <a:latin typeface="Calisto MT" panose="0204060305050503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6168-F76B-4E93-A8B5-5CB5929C93EA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054F-965C-4EBA-9AAD-540C88A69F28}" type="datetime1">
              <a:rPr lang="en-US" smtClean="0"/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6168-F76B-4E93-A8B5-5CB5929C93EA}" type="slidenum">
              <a:rPr lang="en-US" smtClean="0"/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104029" y="351859"/>
            <a:ext cx="5983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Concept of Rationality …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Calisto MT" panose="0204060305050503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199" y="1621437"/>
            <a:ext cx="52578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latin typeface="Calisto MT" panose="02040603050505030304" pitchFamily="18" charset="0"/>
              </a:rPr>
              <a:t>Performance Measure:</a:t>
            </a:r>
            <a:endParaRPr lang="en-US" sz="2400" b="1" dirty="0">
              <a:latin typeface="Calisto MT" panose="02040603050505030304" pitchFamily="18" charset="0"/>
            </a:endParaRPr>
          </a:p>
          <a:p>
            <a:pPr algn="just"/>
            <a:r>
              <a:rPr lang="en-US" sz="2400" b="1" dirty="0">
                <a:latin typeface="Calisto MT" panose="02040603050505030304" pitchFamily="18" charset="0"/>
              </a:rPr>
              <a:t>(single eight-hour shift)</a:t>
            </a:r>
            <a:endParaRPr lang="en-US" sz="2400" b="1" dirty="0">
              <a:latin typeface="Calisto MT" panose="02040603050505030304" pitchFamily="18" charset="0"/>
            </a:endParaRPr>
          </a:p>
          <a:p>
            <a:pPr algn="just"/>
            <a:endParaRPr lang="en-US" sz="2400" b="1" dirty="0">
              <a:latin typeface="Calisto MT" panose="0204060305050503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>
                <a:latin typeface="Calisto MT" panose="02040603050505030304" pitchFamily="18" charset="0"/>
              </a:rPr>
              <a:t>Amount of dirt cleaned</a:t>
            </a:r>
            <a:endParaRPr lang="en-US" sz="2400" dirty="0">
              <a:latin typeface="Calisto MT" panose="0204060305050503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>
                <a:latin typeface="Calisto MT" panose="02040603050505030304" pitchFamily="18" charset="0"/>
              </a:rPr>
              <a:t>Having a clean ﬂoor for long time</a:t>
            </a:r>
            <a:endParaRPr lang="en-US" sz="2400" dirty="0">
              <a:latin typeface="Calisto MT" panose="0204060305050503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>
                <a:latin typeface="Calisto MT" panose="02040603050505030304" pitchFamily="18" charset="0"/>
              </a:rPr>
              <a:t>Average cleanliness over time</a:t>
            </a:r>
            <a:endParaRPr lang="en-US" sz="2400" dirty="0">
              <a:latin typeface="Calisto MT" panose="0204060305050503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4361" y="1390604"/>
            <a:ext cx="5466950" cy="296400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054F-965C-4EBA-9AAD-540C88A69F28}" type="datetime1">
              <a:rPr lang="en-US" smtClean="0"/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6168-F76B-4E93-A8B5-5CB5929C93EA}" type="slidenum">
              <a:rPr lang="en-US" smtClean="0"/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104029" y="351859"/>
            <a:ext cx="5983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Dependence of Rationality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Calisto MT" panose="0204060305050503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32329" y="1874794"/>
            <a:ext cx="10515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latin typeface="Calisto MT" panose="02040603050505030304" pitchFamily="18" charset="0"/>
              </a:rPr>
              <a:t>Rationality depends on – </a:t>
            </a:r>
            <a:endParaRPr lang="en-US" sz="2400" b="1" dirty="0">
              <a:latin typeface="Calisto MT" panose="0204060305050503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>
                <a:latin typeface="Calisto MT" panose="02040603050505030304" pitchFamily="18" charset="0"/>
              </a:rPr>
              <a:t>Performance measure for the criterion of success.</a:t>
            </a:r>
            <a:endParaRPr lang="en-US" sz="2400" dirty="0">
              <a:latin typeface="Calisto MT" panose="0204060305050503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70C0"/>
                </a:solidFill>
                <a:latin typeface="Calisto MT" panose="02040603050505030304" pitchFamily="18" charset="0"/>
              </a:rPr>
              <a:t>Agent’s prior knowledge of the environment.</a:t>
            </a:r>
            <a:endParaRPr lang="en-US" sz="2400" dirty="0">
              <a:solidFill>
                <a:srgbClr val="0070C0"/>
              </a:solidFill>
              <a:latin typeface="Calisto MT" panose="0204060305050503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>
                <a:latin typeface="Calisto MT" panose="02040603050505030304" pitchFamily="18" charset="0"/>
              </a:rPr>
              <a:t>Performable actions.</a:t>
            </a:r>
            <a:endParaRPr lang="en-US" sz="2400" dirty="0">
              <a:latin typeface="Calisto MT" panose="0204060305050503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70C0"/>
                </a:solidFill>
                <a:latin typeface="Calisto MT" panose="02040603050505030304" pitchFamily="18" charset="0"/>
              </a:rPr>
              <a:t>Percept sequence to date.</a:t>
            </a:r>
            <a:endParaRPr lang="en-US" sz="2400" dirty="0">
              <a:solidFill>
                <a:srgbClr val="0070C0"/>
              </a:solidFill>
              <a:latin typeface="Calisto MT" panose="0204060305050503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054F-965C-4EBA-9AAD-540C88A69F28}" type="datetime1">
              <a:rPr lang="en-US" smtClean="0"/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6168-F76B-4E93-A8B5-5CB5929C93EA}" type="slidenum">
              <a:rPr lang="en-US" smtClean="0"/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104029" y="351859"/>
            <a:ext cx="5983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Rational Agent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Calisto MT" panose="0204060305050503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32329" y="1874794"/>
            <a:ext cx="10515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i="1" dirty="0">
                <a:latin typeface="Calisto MT" panose="02040603050505030304" pitchFamily="18" charset="0"/>
              </a:rPr>
              <a:t>For each possible percept sequence, a </a:t>
            </a:r>
            <a:r>
              <a:rPr lang="en-US" sz="2800" b="1" i="1" dirty="0">
                <a:solidFill>
                  <a:srgbClr val="0070C0"/>
                </a:solidFill>
                <a:latin typeface="Calisto MT" panose="02040603050505030304" pitchFamily="18" charset="0"/>
              </a:rPr>
              <a:t>rational agent </a:t>
            </a:r>
            <a:r>
              <a:rPr lang="en-US" sz="2800" i="1" dirty="0">
                <a:latin typeface="Calisto MT" panose="02040603050505030304" pitchFamily="18" charset="0"/>
              </a:rPr>
              <a:t>should select an action that is expected to maximize its performance measure, given the evidence provided by the percept sequence and whatever built-in knowledge the agent has.</a:t>
            </a:r>
            <a:endParaRPr lang="en-US" sz="2800" i="1" dirty="0">
              <a:latin typeface="Calisto MT" panose="0204060305050503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054F-965C-4EBA-9AAD-540C88A69F28}" type="datetime1">
              <a:rPr lang="en-US" smtClean="0"/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6168-F76B-4E93-A8B5-5CB5929C93EA}" type="slidenum">
              <a:rPr lang="en-US" smtClean="0"/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104029" y="321640"/>
            <a:ext cx="5983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Omniscience &amp; Autonomy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Calisto MT" panose="0204060305050503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32329" y="1874794"/>
            <a:ext cx="10515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latin typeface="Calisto MT" panose="02040603050505030304" pitchFamily="18" charset="0"/>
              </a:rPr>
              <a:t>Omniscience -  </a:t>
            </a:r>
            <a:r>
              <a:rPr lang="en-US" sz="2400" dirty="0">
                <a:latin typeface="Calisto MT" panose="02040603050505030304" pitchFamily="18" charset="0"/>
              </a:rPr>
              <a:t>An omniscient agent knows the actual outcome of actions. </a:t>
            </a:r>
            <a:endParaRPr lang="en-US" sz="2400" dirty="0">
              <a:latin typeface="Calisto MT" panose="02040603050505030304" pitchFamily="18" charset="0"/>
            </a:endParaRPr>
          </a:p>
          <a:p>
            <a:pPr algn="just"/>
            <a:endParaRPr lang="en-US" sz="2400" dirty="0">
              <a:latin typeface="Calisto MT" panose="02040603050505030304" pitchFamily="18" charset="0"/>
            </a:endParaRPr>
          </a:p>
          <a:p>
            <a:pPr algn="just"/>
            <a:r>
              <a:rPr lang="en-US" sz="2400" dirty="0">
                <a:latin typeface="Calisto MT" panose="02040603050505030304" pitchFamily="18" charset="0"/>
              </a:rPr>
              <a:t>Rationality is not the same as perfection. (</a:t>
            </a:r>
            <a:r>
              <a:rPr lang="en-US" sz="2400" dirty="0">
                <a:solidFill>
                  <a:srgbClr val="FF0000"/>
                </a:solidFill>
                <a:latin typeface="Calisto MT" panose="02040603050505030304" pitchFamily="18" charset="0"/>
              </a:rPr>
              <a:t>Tree Shade example</a:t>
            </a:r>
            <a:r>
              <a:rPr lang="en-US" sz="2400" dirty="0">
                <a:latin typeface="Calisto MT" panose="02040603050505030304" pitchFamily="18" charset="0"/>
              </a:rPr>
              <a:t>)</a:t>
            </a:r>
            <a:endParaRPr lang="en-US" sz="2400" dirty="0">
              <a:latin typeface="Calisto MT" panose="0204060305050503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>
                <a:latin typeface="Calisto MT" panose="02040603050505030304" pitchFamily="18" charset="0"/>
              </a:rPr>
              <a:t>Rationality maximizes expected performance</a:t>
            </a:r>
            <a:endParaRPr lang="en-US" sz="2400" dirty="0">
              <a:latin typeface="Calisto MT" panose="0204060305050503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>
                <a:latin typeface="Calisto MT" panose="02040603050505030304" pitchFamily="18" charset="0"/>
              </a:rPr>
              <a:t>Perfection maximizes actual performance.</a:t>
            </a:r>
            <a:endParaRPr lang="en-US" sz="2400" dirty="0">
              <a:latin typeface="Calisto MT" panose="0204060305050503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400" dirty="0">
              <a:latin typeface="Calisto MT" panose="02040603050505030304" pitchFamily="18" charset="0"/>
            </a:endParaRPr>
          </a:p>
          <a:p>
            <a:pPr algn="just"/>
            <a:r>
              <a:rPr lang="en-US" sz="2400" b="1" dirty="0">
                <a:latin typeface="Calisto MT" panose="02040603050505030304" pitchFamily="18" charset="0"/>
              </a:rPr>
              <a:t>Autonomy – </a:t>
            </a:r>
            <a:r>
              <a:rPr lang="en-US" sz="2400" dirty="0">
                <a:latin typeface="Calisto MT" panose="02040603050505030304" pitchFamily="18" charset="0"/>
              </a:rPr>
              <a:t>Agent may rely on the prior knowledge of its designer  (</a:t>
            </a:r>
            <a:r>
              <a:rPr lang="en-US" sz="2400" dirty="0">
                <a:solidFill>
                  <a:srgbClr val="FF0000"/>
                </a:solidFill>
                <a:latin typeface="Calisto MT" panose="02040603050505030304" pitchFamily="18" charset="0"/>
              </a:rPr>
              <a:t>Vacuum cleaner learns where dirt may appear</a:t>
            </a:r>
            <a:r>
              <a:rPr lang="en-US" sz="2400" dirty="0">
                <a:latin typeface="Calisto MT" panose="02040603050505030304" pitchFamily="18" charset="0"/>
              </a:rPr>
              <a:t>)</a:t>
            </a:r>
            <a:endParaRPr lang="en-US" sz="2400" dirty="0">
              <a:latin typeface="Calisto MT" panose="0204060305050503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054F-965C-4EBA-9AAD-540C88A69F28}" type="datetime1">
              <a:rPr lang="en-US" smtClean="0"/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6168-F76B-4E93-A8B5-5CB5929C93EA}" type="slidenum">
              <a:rPr lang="en-US" smtClean="0"/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104029" y="321640"/>
            <a:ext cx="5983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Task Environment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Calisto MT" panose="0204060305050503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1309827"/>
            <a:ext cx="836534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sto MT" panose="02040603050505030304" pitchFamily="18" charset="0"/>
              </a:rPr>
              <a:t>Task environments consists of:</a:t>
            </a:r>
            <a:endParaRPr lang="en-US" sz="2400" b="1" dirty="0">
              <a:latin typeface="Calisto MT" panose="0204060305050503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Calisto MT" panose="02040603050505030304" pitchFamily="18" charset="0"/>
              </a:rPr>
              <a:t>The performance measure</a:t>
            </a:r>
            <a:endParaRPr lang="en-US" sz="2400" dirty="0">
              <a:latin typeface="Calisto MT" panose="0204060305050503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Calisto MT" panose="02040603050505030304" pitchFamily="18" charset="0"/>
              </a:rPr>
              <a:t>The environment</a:t>
            </a:r>
            <a:endParaRPr lang="en-US" sz="2400" dirty="0">
              <a:latin typeface="Calisto MT" panose="0204060305050503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Calisto MT" panose="02040603050505030304" pitchFamily="18" charset="0"/>
              </a:rPr>
              <a:t>The agent’s actuators</a:t>
            </a:r>
            <a:endParaRPr lang="en-US" sz="2400" dirty="0">
              <a:latin typeface="Calisto MT" panose="0204060305050503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Calisto MT" panose="02040603050505030304" pitchFamily="18" charset="0"/>
              </a:rPr>
              <a:t>Sensors</a:t>
            </a:r>
            <a:endParaRPr lang="en-US" sz="2400" dirty="0">
              <a:latin typeface="Calisto MT" panose="0204060305050503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Calisto MT" panose="02040603050505030304" pitchFamily="18" charset="0"/>
            </a:endParaRPr>
          </a:p>
          <a:p>
            <a:endParaRPr lang="en-US" sz="2400" dirty="0">
              <a:latin typeface="Calisto MT" panose="02040603050505030304" pitchFamily="18" charset="0"/>
            </a:endParaRPr>
          </a:p>
          <a:p>
            <a:r>
              <a:rPr lang="en-US" sz="2400" b="1" dirty="0">
                <a:latin typeface="Calisto MT" panose="02040603050505030304" pitchFamily="18" charset="0"/>
              </a:rPr>
              <a:t>PEAS (Performance, Environment, Actuators, Sensors)</a:t>
            </a:r>
            <a:endParaRPr lang="en-US" sz="2400" b="1" dirty="0">
              <a:latin typeface="Calisto MT" panose="0204060305050503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054F-965C-4EBA-9AAD-540C88A69F28}" type="datetime1">
              <a:rPr lang="en-US" smtClean="0"/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6168-F76B-4E93-A8B5-5CB5929C93EA}" type="slidenum">
              <a:rPr lang="en-US" smtClean="0"/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04029" y="321640"/>
            <a:ext cx="5983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Task Environment …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Calisto MT" panose="0204060305050503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7328" y="1564760"/>
            <a:ext cx="10797343" cy="372847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054F-965C-4EBA-9AAD-540C88A69F28}" type="datetime1">
              <a:rPr lang="en-US" smtClean="0"/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6168-F76B-4E93-A8B5-5CB5929C93EA}" type="slidenum">
              <a:rPr lang="en-US" smtClean="0"/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04029" y="321640"/>
            <a:ext cx="5983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Task Environment …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Calisto MT" panose="0204060305050503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1" y="1490008"/>
            <a:ext cx="10515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08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Calisto MT" panose="02040603050505030304" pitchFamily="18" charset="0"/>
              </a:rPr>
              <a:t>Medical diagnosis system</a:t>
            </a:r>
            <a:endParaRPr lang="en-US" sz="2400" dirty="0">
              <a:latin typeface="Calisto MT" panose="02040603050505030304" pitchFamily="18" charset="0"/>
            </a:endParaRPr>
          </a:p>
          <a:p>
            <a:pPr marL="457200" indent="-4508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Calisto MT" panose="02040603050505030304" pitchFamily="18" charset="0"/>
              </a:rPr>
              <a:t>Satellite image analysis system</a:t>
            </a:r>
            <a:endParaRPr lang="en-US" sz="2400" dirty="0">
              <a:latin typeface="Calisto MT" panose="02040603050505030304" pitchFamily="18" charset="0"/>
            </a:endParaRPr>
          </a:p>
          <a:p>
            <a:pPr marL="457200" indent="-4508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Calisto MT" panose="02040603050505030304" pitchFamily="18" charset="0"/>
              </a:rPr>
              <a:t>Part-picking robot</a:t>
            </a:r>
            <a:endParaRPr lang="en-US" sz="2400" dirty="0">
              <a:latin typeface="Calisto MT" panose="02040603050505030304" pitchFamily="18" charset="0"/>
            </a:endParaRPr>
          </a:p>
          <a:p>
            <a:pPr marL="457200" indent="-4508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Calisto MT" panose="02040603050505030304" pitchFamily="18" charset="0"/>
              </a:rPr>
              <a:t>Reﬁnery controller</a:t>
            </a:r>
            <a:endParaRPr lang="en-US" sz="2400" dirty="0">
              <a:latin typeface="Calisto MT" panose="02040603050505030304" pitchFamily="18" charset="0"/>
            </a:endParaRPr>
          </a:p>
          <a:p>
            <a:pPr marL="457200" indent="-4508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Calisto MT" panose="02040603050505030304" pitchFamily="18" charset="0"/>
              </a:rPr>
              <a:t>Interactive English tutor</a:t>
            </a:r>
            <a:endParaRPr lang="en-US" sz="2400" dirty="0">
              <a:latin typeface="Calisto MT" panose="0204060305050503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054F-965C-4EBA-9AAD-540C88A69F28}" type="datetime1">
              <a:rPr lang="en-US" smtClean="0"/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6168-F76B-4E93-A8B5-5CB5929C93EA}" type="slidenum">
              <a:rPr lang="en-US" smtClean="0"/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04029" y="321640"/>
            <a:ext cx="5983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Properties of Task Environment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Calisto MT" panose="0204060305050503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1119698"/>
            <a:ext cx="10515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Calisto MT" panose="02040603050505030304" pitchFamily="18" charset="0"/>
              </a:rPr>
              <a:t>Fully observable vs. partially observable (Chess Vs Automated Taxi)</a:t>
            </a:r>
            <a:endParaRPr lang="en-US" sz="2400" dirty="0">
              <a:latin typeface="Calisto MT" panose="0204060305050503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70C0"/>
                </a:solidFill>
                <a:latin typeface="Calisto MT" panose="02040603050505030304" pitchFamily="18" charset="0"/>
              </a:rPr>
              <a:t>Single agent vs. multi-agent (Crossword Vs Chess)</a:t>
            </a:r>
            <a:endParaRPr lang="en-US" sz="2400" dirty="0">
              <a:solidFill>
                <a:srgbClr val="0070C0"/>
              </a:solidFill>
              <a:latin typeface="Calisto MT" panose="0204060305050503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Calisto MT" panose="02040603050505030304" pitchFamily="18" charset="0"/>
              </a:rPr>
              <a:t>Deterministic vs. stochastic (Chess Vs Automated Taxi)</a:t>
            </a:r>
            <a:endParaRPr lang="en-US" sz="2400" dirty="0">
              <a:latin typeface="Calisto MT" panose="0204060305050503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70C0"/>
                </a:solidFill>
                <a:latin typeface="Calisto MT" panose="02040603050505030304" pitchFamily="18" charset="0"/>
              </a:rPr>
              <a:t>Episodic vs. sequential (Defect detection agent Vs Automated Taxi)</a:t>
            </a:r>
            <a:endParaRPr lang="en-US" sz="2400" dirty="0">
              <a:solidFill>
                <a:srgbClr val="0070C0"/>
              </a:solidFill>
              <a:latin typeface="Calisto MT" panose="0204060305050503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Calisto MT" panose="02040603050505030304" pitchFamily="18" charset="0"/>
              </a:rPr>
              <a:t>Static vs. dynamic (Chess Vs Automated Taxi)</a:t>
            </a:r>
            <a:endParaRPr lang="en-US" sz="2400" dirty="0">
              <a:latin typeface="Calisto MT" panose="0204060305050503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70C0"/>
                </a:solidFill>
                <a:latin typeface="Calisto MT" panose="02040603050505030304" pitchFamily="18" charset="0"/>
              </a:rPr>
              <a:t>Discrete vs. continuous </a:t>
            </a:r>
            <a:r>
              <a:rPr lang="en-US" sz="2400" dirty="0">
                <a:latin typeface="Calisto MT" panose="02040603050505030304" pitchFamily="18" charset="0"/>
              </a:rPr>
              <a:t>(Chess Vs Automated Taxi)</a:t>
            </a:r>
            <a:endParaRPr lang="en-US" sz="2400" dirty="0">
              <a:solidFill>
                <a:srgbClr val="0070C0"/>
              </a:solidFill>
              <a:latin typeface="Calisto MT" panose="0204060305050503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Calisto MT" panose="02040603050505030304" pitchFamily="18" charset="0"/>
              </a:rPr>
              <a:t>Known vs. unknown</a:t>
            </a:r>
            <a:endParaRPr lang="en-US" sz="2400" dirty="0">
              <a:latin typeface="Calisto MT" panose="0204060305050503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0070F-4BE4-48CD-9C52-3EA487077260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6168-F76B-4E93-A8B5-5CB5929C93EA}" type="slidenum">
              <a:rPr lang="en-US" smtClean="0"/>
            </a:fld>
            <a:endParaRPr lang="en-US"/>
          </a:p>
        </p:txBody>
      </p:sp>
      <p:pic>
        <p:nvPicPr>
          <p:cNvPr id="3074" name="Picture 2" descr="Image result for mr bean sleeping in class gif&quot;"/>
          <p:cNvPicPr>
            <a:picLocks noChangeAspect="1" noChangeArrowheads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055" y="0"/>
            <a:ext cx="9534335" cy="684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300070F-4BE4-48CD-9C52-3EA487077260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FE36168-F76B-4E93-A8B5-5CB5929C93EA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9890" y="247015"/>
            <a:ext cx="11412220" cy="63455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C3CC-99BD-49C8-B044-E2D40B371E03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6168-F76B-4E93-A8B5-5CB5929C93EA}" type="slidenum">
              <a:rPr lang="en-US" smtClean="0"/>
            </a:fld>
            <a:endParaRPr lang="en-US"/>
          </a:p>
        </p:txBody>
      </p:sp>
      <p:pic>
        <p:nvPicPr>
          <p:cNvPr id="1026" name="Picture 2" descr="Image result for agent 007&quot;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122" y="0"/>
            <a:ext cx="9711756" cy="728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300070F-4BE4-48CD-9C52-3EA487077260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FE36168-F76B-4E93-A8B5-5CB5929C93EA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32180" y="365125"/>
            <a:ext cx="9561830" cy="557149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300070F-4BE4-48CD-9C52-3EA487077260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FE36168-F76B-4E93-A8B5-5CB5929C93EA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0220" y="365125"/>
            <a:ext cx="10863580" cy="59912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300070F-4BE4-48CD-9C52-3EA487077260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FE36168-F76B-4E93-A8B5-5CB5929C93EA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7565" y="254635"/>
            <a:ext cx="9377045" cy="646684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300070F-4BE4-48CD-9C52-3EA487077260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FE36168-F76B-4E93-A8B5-5CB5929C93EA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32155" y="365125"/>
            <a:ext cx="9451975" cy="312991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054F-965C-4EBA-9AAD-540C88A69F28}" type="datetime1">
              <a:rPr lang="en-US" smtClean="0"/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6168-F76B-4E93-A8B5-5CB5929C93EA}" type="slidenum">
              <a:rPr lang="en-US" smtClean="0"/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04029" y="321640"/>
            <a:ext cx="6819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Properties of Task Environment . . .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Calisto MT" panose="0204060305050503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116618"/>
            <a:ext cx="10515600" cy="523973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054F-965C-4EBA-9AAD-540C88A69F28}" type="datetime1">
              <a:rPr lang="en-US" smtClean="0"/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6168-F76B-4E93-A8B5-5CB5929C93EA}" type="slidenum">
              <a:rPr lang="en-US" smtClean="0"/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04029" y="321640"/>
            <a:ext cx="6819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The Structure of Agents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Calisto MT" panose="0204060305050503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1250141"/>
            <a:ext cx="10515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Calisto MT" panose="02040603050505030304" pitchFamily="18" charset="0"/>
              </a:rPr>
              <a:t>Table Driven Agent</a:t>
            </a:r>
            <a:endParaRPr lang="en-US" sz="2400" dirty="0">
              <a:latin typeface="Calisto MT" panose="0204060305050503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70C0"/>
                </a:solidFill>
                <a:latin typeface="Calisto MT" panose="02040603050505030304" pitchFamily="18" charset="0"/>
              </a:rPr>
              <a:t>Simple reﬂex agents</a:t>
            </a:r>
            <a:endParaRPr lang="en-US" sz="2400" dirty="0">
              <a:solidFill>
                <a:srgbClr val="0070C0"/>
              </a:solidFill>
              <a:latin typeface="Calisto MT" panose="0204060305050503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Calisto MT" panose="02040603050505030304" pitchFamily="18" charset="0"/>
              </a:rPr>
              <a:t>Model-based reﬂex agents</a:t>
            </a:r>
            <a:endParaRPr lang="en-US" sz="2400" dirty="0">
              <a:latin typeface="Calisto MT" panose="0204060305050503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70C0"/>
                </a:solidFill>
                <a:latin typeface="Calisto MT" panose="02040603050505030304" pitchFamily="18" charset="0"/>
              </a:rPr>
              <a:t>Goal-based agents</a:t>
            </a:r>
            <a:endParaRPr lang="en-US" sz="2400" dirty="0">
              <a:solidFill>
                <a:srgbClr val="0070C0"/>
              </a:solidFill>
              <a:latin typeface="Calisto MT" panose="0204060305050503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Calisto MT" panose="02040603050505030304" pitchFamily="18" charset="0"/>
              </a:rPr>
              <a:t>Utility-based agents</a:t>
            </a:r>
            <a:endParaRPr lang="en-US" sz="2400" dirty="0">
              <a:latin typeface="Calisto MT" panose="0204060305050503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70C0"/>
                </a:solidFill>
                <a:latin typeface="Calisto MT" panose="02040603050505030304" pitchFamily="18" charset="0"/>
              </a:rPr>
              <a:t>Learning agents</a:t>
            </a:r>
            <a:endParaRPr lang="en-US" sz="2400" dirty="0">
              <a:solidFill>
                <a:srgbClr val="0070C0"/>
              </a:solidFill>
              <a:latin typeface="Calisto MT" panose="0204060305050503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Image result for square root chart&quot;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38326"/>
            <a:ext cx="5527343" cy="716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054F-965C-4EBA-9AAD-540C88A69F28}" type="datetime1">
              <a:rPr lang="en-US" smtClean="0"/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6168-F76B-4E93-A8B5-5CB5929C93EA}" type="slidenum">
              <a:rPr lang="en-US" smtClean="0"/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04029" y="321640"/>
            <a:ext cx="6819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Table Driven Agent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Calisto MT" panose="0204060305050503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2728" t="20476" r="25210" b="63293"/>
          <a:stretch>
            <a:fillRect/>
          </a:stretch>
        </p:blipFill>
        <p:spPr>
          <a:xfrm>
            <a:off x="2388213" y="1299949"/>
            <a:ext cx="9813214" cy="21290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9655219">
            <a:off x="7661398" y="4627709"/>
            <a:ext cx="32567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/>
              <a:t>LIKELY CHALLENGES?</a:t>
            </a:r>
            <a:endParaRPr lang="en-US" sz="36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054F-965C-4EBA-9AAD-540C88A69F28}" type="datetime1">
              <a:rPr lang="en-US" smtClean="0"/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6168-F76B-4E93-A8B5-5CB5929C93EA}" type="slidenum">
              <a:rPr lang="en-US" smtClean="0"/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04029" y="321640"/>
            <a:ext cx="6819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Simple Reﬂex Agent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Calisto MT" panose="0204060305050503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1692343"/>
            <a:ext cx="38584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Calisto MT" panose="02040603050505030304" pitchFamily="18" charset="0"/>
              </a:rPr>
              <a:t>These agents select actions on the basis of the </a:t>
            </a:r>
            <a:r>
              <a:rPr lang="en-US" sz="2400" b="1" dirty="0">
                <a:solidFill>
                  <a:srgbClr val="0070C0"/>
                </a:solidFill>
                <a:latin typeface="Calisto MT" panose="02040603050505030304" pitchFamily="18" charset="0"/>
              </a:rPr>
              <a:t>current percept</a:t>
            </a:r>
            <a:r>
              <a:rPr lang="en-US" sz="2400" dirty="0">
                <a:latin typeface="Calisto MT" panose="02040603050505030304" pitchFamily="18" charset="0"/>
              </a:rPr>
              <a:t>, ignoring the rest of the percept history.</a:t>
            </a:r>
            <a:endParaRPr lang="en-US" sz="2400" dirty="0">
              <a:latin typeface="Calisto MT" panose="02040603050505030304" pitchFamily="18" charset="0"/>
            </a:endParaRPr>
          </a:p>
          <a:p>
            <a:pPr algn="just"/>
            <a:endParaRPr lang="en-US" sz="2400" dirty="0">
              <a:latin typeface="Calisto MT" panose="02040603050505030304" pitchFamily="18" charset="0"/>
            </a:endParaRPr>
          </a:p>
          <a:p>
            <a:pPr algn="just"/>
            <a:r>
              <a:rPr lang="en-US" sz="2400" b="1" dirty="0">
                <a:solidFill>
                  <a:srgbClr val="0070C0"/>
                </a:solidFill>
                <a:latin typeface="Calisto MT" panose="02040603050505030304" pitchFamily="18" charset="0"/>
              </a:rPr>
              <a:t>Condition–action </a:t>
            </a:r>
            <a:r>
              <a:rPr lang="en-US" sz="2400" b="1" dirty="0">
                <a:latin typeface="Calisto MT" panose="02040603050505030304" pitchFamily="18" charset="0"/>
              </a:rPr>
              <a:t>rule</a:t>
            </a:r>
            <a:endParaRPr lang="en-US" sz="2400" b="1" dirty="0">
              <a:latin typeface="Calisto MT" panose="0204060305050503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62550" y="1692343"/>
            <a:ext cx="6191250" cy="389572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054F-965C-4EBA-9AAD-540C88A69F28}" type="datetime1">
              <a:rPr lang="en-US" smtClean="0"/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6168-F76B-4E93-A8B5-5CB5929C93EA}" type="slidenum">
              <a:rPr lang="en-US" smtClean="0"/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04029" y="321640"/>
            <a:ext cx="6819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Model-based Reﬂex Agents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Calisto MT" panose="0204060305050503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1692343"/>
            <a:ext cx="385849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Calisto MT" panose="02040603050505030304" pitchFamily="18" charset="0"/>
              </a:rPr>
              <a:t>These agent should maintain some sort of </a:t>
            </a:r>
            <a:r>
              <a:rPr lang="en-US" sz="2400" b="1" dirty="0">
                <a:latin typeface="Calisto MT" panose="02040603050505030304" pitchFamily="18" charset="0"/>
              </a:rPr>
              <a:t>internal state </a:t>
            </a:r>
            <a:r>
              <a:rPr lang="en-US" sz="2400" dirty="0">
                <a:latin typeface="Calisto MT" panose="02040603050505030304" pitchFamily="18" charset="0"/>
              </a:rPr>
              <a:t>that depends on the percept history and thereby reﬂects at least some of the unobserved aspects of the current state.</a:t>
            </a:r>
            <a:endParaRPr lang="en-US" sz="2400" dirty="0">
              <a:latin typeface="Calisto MT" panose="02040603050505030304" pitchFamily="18" charset="0"/>
            </a:endParaRPr>
          </a:p>
          <a:p>
            <a:pPr algn="just"/>
            <a:endParaRPr lang="en-US" sz="2400" dirty="0">
              <a:latin typeface="Calisto MT" panose="02040603050505030304" pitchFamily="18" charset="0"/>
            </a:endParaRPr>
          </a:p>
          <a:p>
            <a:pPr algn="just"/>
            <a:r>
              <a:rPr lang="en-US" sz="2400" dirty="0" err="1">
                <a:latin typeface="Calisto MT" panose="02040603050505030304" pitchFamily="18" charset="0"/>
              </a:rPr>
              <a:t>a.k.a</a:t>
            </a:r>
            <a:r>
              <a:rPr lang="en-US" sz="2400" dirty="0">
                <a:latin typeface="Calisto MT" panose="02040603050505030304" pitchFamily="18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alisto MT" panose="02040603050505030304" pitchFamily="18" charset="0"/>
              </a:rPr>
              <a:t>Agents with memory</a:t>
            </a:r>
            <a:endParaRPr lang="en-US" sz="2400" b="1" dirty="0">
              <a:solidFill>
                <a:srgbClr val="00B0F0"/>
              </a:solidFill>
              <a:latin typeface="Calisto MT" panose="0204060305050503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51903" y="1692343"/>
            <a:ext cx="6479261" cy="411678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054F-965C-4EBA-9AAD-540C88A69F28}" type="datetime1">
              <a:rPr lang="en-US" smtClean="0"/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6168-F76B-4E93-A8B5-5CB5929C93EA}" type="slidenum">
              <a:rPr lang="en-US" smtClean="0"/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04029" y="321640"/>
            <a:ext cx="6819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Goal-Based Agents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Calisto MT" panose="0204060305050503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1694330"/>
            <a:ext cx="385849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Calisto MT" panose="02040603050505030304" pitchFamily="18" charset="0"/>
              </a:rPr>
              <a:t>The agent needs some sort of </a:t>
            </a:r>
            <a:r>
              <a:rPr lang="en-US" sz="2400" b="1" dirty="0">
                <a:solidFill>
                  <a:srgbClr val="00B0F0"/>
                </a:solidFill>
                <a:latin typeface="Calisto MT" panose="02040603050505030304" pitchFamily="18" charset="0"/>
              </a:rPr>
              <a:t>goal information </a:t>
            </a:r>
            <a:r>
              <a:rPr lang="en-US" sz="2400" dirty="0">
                <a:latin typeface="Calisto MT" panose="02040603050505030304" pitchFamily="18" charset="0"/>
              </a:rPr>
              <a:t>that describes situations that are desirable.</a:t>
            </a:r>
            <a:endParaRPr lang="en-US" sz="2400" b="1" dirty="0">
              <a:solidFill>
                <a:srgbClr val="00B0F0"/>
              </a:solidFill>
              <a:latin typeface="Calisto MT" panose="0204060305050503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03741" y="1694330"/>
            <a:ext cx="6150059" cy="398072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38599" y="211926"/>
            <a:ext cx="4114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Agent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Calisto MT" panose="02040603050505030304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53DF-BFB7-410F-9D5B-197B312CF87F}" type="datetime1">
              <a:rPr lang="en-US" smtClean="0"/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8200" y="1633744"/>
            <a:ext cx="43721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Calisto MT" panose="02040603050505030304" pitchFamily="18" charset="0"/>
              </a:rPr>
              <a:t>An </a:t>
            </a:r>
            <a:r>
              <a:rPr lang="en-US" sz="2400" b="1" dirty="0">
                <a:latin typeface="Calisto MT" panose="02040603050505030304" pitchFamily="18" charset="0"/>
              </a:rPr>
              <a:t>agent</a:t>
            </a:r>
            <a:r>
              <a:rPr lang="en-US" sz="2400" dirty="0">
                <a:latin typeface="Calisto MT" panose="02040603050505030304" pitchFamily="18" charset="0"/>
              </a:rPr>
              <a:t> is</a:t>
            </a:r>
            <a:endParaRPr lang="en-US" sz="2400" dirty="0">
              <a:latin typeface="Calisto MT" panose="02040603050505030304" pitchFamily="18" charset="0"/>
            </a:endParaRPr>
          </a:p>
          <a:p>
            <a:pPr algn="just"/>
            <a:r>
              <a:rPr lang="en-US" sz="2400" dirty="0">
                <a:latin typeface="Calisto MT" panose="02040603050505030304" pitchFamily="18" charset="0"/>
              </a:rPr>
              <a:t> </a:t>
            </a:r>
            <a:endParaRPr lang="en-US" sz="2400" dirty="0">
              <a:latin typeface="Calisto MT" panose="0204060305050503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Calisto MT" panose="02040603050505030304" pitchFamily="18" charset="0"/>
              </a:rPr>
              <a:t>perceiving its </a:t>
            </a:r>
            <a:r>
              <a:rPr lang="en-US" sz="2400" b="1" dirty="0">
                <a:latin typeface="Calisto MT" panose="02040603050505030304" pitchFamily="18" charset="0"/>
              </a:rPr>
              <a:t>environment</a:t>
            </a:r>
            <a:r>
              <a:rPr lang="en-US" sz="2400" dirty="0">
                <a:latin typeface="Calisto MT" panose="02040603050505030304" pitchFamily="18" charset="0"/>
              </a:rPr>
              <a:t> through </a:t>
            </a:r>
            <a:r>
              <a:rPr lang="en-US" sz="2400" b="1" dirty="0">
                <a:latin typeface="Calisto MT" panose="02040603050505030304" pitchFamily="18" charset="0"/>
              </a:rPr>
              <a:t>sensors</a:t>
            </a:r>
            <a:endParaRPr lang="en-US" sz="2400" dirty="0">
              <a:latin typeface="Calisto MT" panose="0204060305050503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Calisto MT" panose="02040603050505030304" pitchFamily="18" charset="0"/>
              </a:rPr>
              <a:t>acting upon that environment through </a:t>
            </a:r>
            <a:r>
              <a:rPr lang="en-US" sz="2400" b="1" dirty="0">
                <a:latin typeface="Calisto MT" panose="02040603050505030304" pitchFamily="18" charset="0"/>
              </a:rPr>
              <a:t>actuators.</a:t>
            </a:r>
            <a:endParaRPr lang="en-US" sz="2400" b="1" dirty="0">
              <a:latin typeface="Calisto MT" panose="0204060305050503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80529" y="1287573"/>
            <a:ext cx="5773271" cy="364778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6168-F76B-4E93-A8B5-5CB5929C93EA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054F-965C-4EBA-9AAD-540C88A69F28}" type="datetime1">
              <a:rPr lang="en-US" smtClean="0"/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6168-F76B-4E93-A8B5-5CB5929C93EA}" type="slidenum">
              <a:rPr lang="en-US" smtClean="0"/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04029" y="321640"/>
            <a:ext cx="6819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Utility-Based Agents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Calisto MT" panose="0204060305050503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4070" y="1640859"/>
            <a:ext cx="402963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Calisto MT" panose="02040603050505030304" pitchFamily="18" charset="0"/>
              </a:rPr>
              <a:t>An agent’s utility function is essentially an </a:t>
            </a:r>
            <a:r>
              <a:rPr lang="en-US" sz="2400" b="1" dirty="0">
                <a:solidFill>
                  <a:srgbClr val="00B0F0"/>
                </a:solidFill>
                <a:latin typeface="Calisto MT" panose="02040603050505030304" pitchFamily="18" charset="0"/>
              </a:rPr>
              <a:t>internalization</a:t>
            </a:r>
            <a:r>
              <a:rPr lang="en-US" sz="2400" dirty="0">
                <a:latin typeface="Calisto MT" panose="02040603050505030304" pitchFamily="18" charset="0"/>
              </a:rPr>
              <a:t> of the performance measure. If the internal utility function and the </a:t>
            </a:r>
            <a:r>
              <a:rPr lang="en-US" sz="2400" b="1" dirty="0">
                <a:solidFill>
                  <a:srgbClr val="00B0F0"/>
                </a:solidFill>
                <a:latin typeface="Calisto MT" panose="02040603050505030304" pitchFamily="18" charset="0"/>
              </a:rPr>
              <a:t>external performance</a:t>
            </a:r>
            <a:r>
              <a:rPr lang="en-US" sz="2400" dirty="0">
                <a:latin typeface="Calisto MT" panose="02040603050505030304" pitchFamily="18" charset="0"/>
              </a:rPr>
              <a:t> measure are in agreement, then an agent that chooses actions to maximize its utility will be rational according to the external performance measure.</a:t>
            </a:r>
            <a:endParaRPr lang="en-US" sz="2400" b="1" dirty="0">
              <a:solidFill>
                <a:srgbClr val="00B0F0"/>
              </a:solidFill>
              <a:latin typeface="Calisto MT" panose="0204060305050503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0906" y="1640859"/>
            <a:ext cx="6122894" cy="3936146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054F-965C-4EBA-9AAD-540C88A69F28}" type="datetime1">
              <a:rPr lang="en-US" smtClean="0"/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6168-F76B-4E93-A8B5-5CB5929C93EA}" type="slidenum">
              <a:rPr lang="en-US" smtClean="0"/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04029" y="321640"/>
            <a:ext cx="6819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Learning Agents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Calisto MT" panose="0204060305050503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56913" y="1476749"/>
            <a:ext cx="6906314" cy="48796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3400" y="1851229"/>
            <a:ext cx="32990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Calisto MT" panose="02040603050505030304" pitchFamily="18" charset="0"/>
              </a:rPr>
              <a:t> It allows the agent to operate in initially </a:t>
            </a:r>
            <a:r>
              <a:rPr lang="en-US" sz="2400" dirty="0">
                <a:solidFill>
                  <a:srgbClr val="00B0F0"/>
                </a:solidFill>
                <a:latin typeface="Calisto MT" panose="02040603050505030304" pitchFamily="18" charset="0"/>
              </a:rPr>
              <a:t>unknown environments </a:t>
            </a:r>
            <a:r>
              <a:rPr lang="en-US" sz="2400" dirty="0">
                <a:latin typeface="Calisto MT" panose="02040603050505030304" pitchFamily="18" charset="0"/>
              </a:rPr>
              <a:t>and to become </a:t>
            </a:r>
            <a:r>
              <a:rPr lang="en-US" sz="2400" dirty="0">
                <a:solidFill>
                  <a:srgbClr val="00B0F0"/>
                </a:solidFill>
                <a:latin typeface="Calisto MT" panose="02040603050505030304" pitchFamily="18" charset="0"/>
              </a:rPr>
              <a:t>more competent</a:t>
            </a:r>
            <a:r>
              <a:rPr lang="en-US" sz="2400" dirty="0">
                <a:latin typeface="Calisto MT" panose="02040603050505030304" pitchFamily="18" charset="0"/>
              </a:rPr>
              <a:t> than its initial knowledge alone might allow</a:t>
            </a:r>
            <a:endParaRPr lang="en-US" sz="2400" dirty="0">
              <a:latin typeface="Calisto MT" panose="0204060305050503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054F-965C-4EBA-9AAD-540C88A69F28}" type="datetime1">
              <a:rPr lang="en-US" smtClean="0"/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6168-F76B-4E93-A8B5-5CB5929C93EA}" type="slidenum">
              <a:rPr lang="en-US" smtClean="0"/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85097" y="352721"/>
            <a:ext cx="8621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How the components of agent programs work?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Calisto MT" panose="0204060305050503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1045" y="1697156"/>
            <a:ext cx="10229910" cy="3668221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054F-965C-4EBA-9AAD-540C88A69F28}" type="datetime1">
              <a:rPr lang="en-US" smtClean="0"/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6168-F76B-4E93-A8B5-5CB5929C93EA}" type="slidenum">
              <a:rPr lang="en-US" smtClean="0"/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85097" y="352721"/>
            <a:ext cx="8621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Atomic Representation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Calisto MT" panose="0204060305050503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1528655"/>
            <a:ext cx="10515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listo MT" panose="02040603050505030304" pitchFamily="18" charset="0"/>
              </a:rPr>
              <a:t>In an </a:t>
            </a:r>
            <a:r>
              <a:rPr lang="en-US" sz="2400" b="1" dirty="0">
                <a:latin typeface="Calisto MT" panose="02040603050505030304" pitchFamily="18" charset="0"/>
              </a:rPr>
              <a:t>atomic representation </a:t>
            </a:r>
            <a:r>
              <a:rPr lang="en-US" sz="2400" dirty="0">
                <a:latin typeface="Calisto MT" panose="02040603050505030304" pitchFamily="18" charset="0"/>
              </a:rPr>
              <a:t>each state of the world is indivisible—it has no internal structure.</a:t>
            </a:r>
            <a:endParaRPr lang="en-US" sz="2400" dirty="0">
              <a:latin typeface="Calisto MT" panose="02040603050505030304" pitchFamily="18" charset="0"/>
            </a:endParaRPr>
          </a:p>
          <a:p>
            <a:endParaRPr lang="en-US" sz="2400" dirty="0">
              <a:latin typeface="Calisto MT" panose="0204060305050503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  <a:latin typeface="Calisto MT" panose="02040603050505030304" pitchFamily="18" charset="0"/>
              </a:rPr>
              <a:t>Search and game-playing</a:t>
            </a:r>
            <a:endParaRPr lang="en-US" sz="2400" dirty="0">
              <a:solidFill>
                <a:srgbClr val="00B050"/>
              </a:solidFill>
              <a:latin typeface="Calisto MT" panose="0204060305050503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B0F0"/>
                </a:solidFill>
                <a:latin typeface="Calisto MT" panose="02040603050505030304" pitchFamily="18" charset="0"/>
              </a:rPr>
              <a:t>Hidden Markov models</a:t>
            </a:r>
            <a:endParaRPr lang="en-US" sz="2400" dirty="0">
              <a:solidFill>
                <a:srgbClr val="00B0F0"/>
              </a:solidFill>
              <a:latin typeface="Calisto MT" panose="0204060305050503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B0F0"/>
                </a:solidFill>
                <a:latin typeface="Calisto MT" panose="02040603050505030304" pitchFamily="18" charset="0"/>
              </a:rPr>
              <a:t>Markov decision processes</a:t>
            </a:r>
            <a:endParaRPr lang="en-US" sz="2400" dirty="0">
              <a:solidFill>
                <a:srgbClr val="00B0F0"/>
              </a:solidFill>
              <a:latin typeface="Calisto MT" panose="02040603050505030304" pitchFamily="18" charset="0"/>
            </a:endParaRPr>
          </a:p>
          <a:p>
            <a:endParaRPr lang="en-US" sz="2400" dirty="0">
              <a:latin typeface="Calisto MT" panose="0204060305050503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054F-965C-4EBA-9AAD-540C88A69F28}" type="datetime1">
              <a:rPr lang="en-US" smtClean="0"/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6168-F76B-4E93-A8B5-5CB5929C93EA}" type="slidenum">
              <a:rPr lang="en-US" smtClean="0"/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490008"/>
            <a:ext cx="10515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listo MT" panose="02040603050505030304" pitchFamily="18" charset="0"/>
              </a:rPr>
              <a:t>A </a:t>
            </a:r>
            <a:r>
              <a:rPr lang="en-US" sz="2400" b="1" dirty="0">
                <a:solidFill>
                  <a:srgbClr val="00B0F0"/>
                </a:solidFill>
                <a:latin typeface="Calisto MT" panose="02040603050505030304" pitchFamily="18" charset="0"/>
              </a:rPr>
              <a:t>factored representation </a:t>
            </a:r>
            <a:r>
              <a:rPr lang="en-US" sz="2400" dirty="0">
                <a:latin typeface="Calisto MT" panose="02040603050505030304" pitchFamily="18" charset="0"/>
              </a:rPr>
              <a:t>splits up each state into a ﬁxed set of variables or attributes, each of which can have a value.</a:t>
            </a:r>
            <a:endParaRPr lang="en-US" sz="2400" dirty="0">
              <a:latin typeface="Calisto MT" panose="02040603050505030304" pitchFamily="18" charset="0"/>
            </a:endParaRPr>
          </a:p>
          <a:p>
            <a:endParaRPr lang="en-US" sz="2400" dirty="0">
              <a:latin typeface="Calisto MT" panose="0204060305050503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  <a:latin typeface="Calisto MT" panose="02040603050505030304" pitchFamily="18" charset="0"/>
              </a:rPr>
              <a:t>Constraint satisfaction algorithms</a:t>
            </a:r>
            <a:endParaRPr lang="en-US" sz="2400" dirty="0">
              <a:solidFill>
                <a:srgbClr val="00B050"/>
              </a:solidFill>
              <a:latin typeface="Calisto MT" panose="0204060305050503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B0F0"/>
                </a:solidFill>
                <a:latin typeface="Calisto MT" panose="02040603050505030304" pitchFamily="18" charset="0"/>
              </a:rPr>
              <a:t>Propositional logic</a:t>
            </a:r>
            <a:endParaRPr lang="en-US" sz="2400" dirty="0">
              <a:solidFill>
                <a:srgbClr val="00B0F0"/>
              </a:solidFill>
              <a:latin typeface="Calisto MT" panose="0204060305050503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  <a:latin typeface="Calisto MT" panose="02040603050505030304" pitchFamily="18" charset="0"/>
              </a:rPr>
              <a:t>Planning</a:t>
            </a:r>
            <a:endParaRPr lang="en-US" sz="2400" dirty="0">
              <a:solidFill>
                <a:srgbClr val="00B050"/>
              </a:solidFill>
              <a:latin typeface="Calisto MT" panose="0204060305050503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B0F0"/>
                </a:solidFill>
                <a:latin typeface="Calisto MT" panose="02040603050505030304" pitchFamily="18" charset="0"/>
              </a:rPr>
              <a:t>Bayesian networks </a:t>
            </a:r>
            <a:endParaRPr lang="en-US" sz="2400" dirty="0">
              <a:solidFill>
                <a:srgbClr val="00B0F0"/>
              </a:solidFill>
              <a:latin typeface="Calisto MT" panose="0204060305050503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B0F0"/>
                </a:solidFill>
                <a:latin typeface="Calisto MT" panose="02040603050505030304" pitchFamily="18" charset="0"/>
              </a:rPr>
              <a:t>The machine learning algorithms</a:t>
            </a:r>
            <a:endParaRPr lang="en-US" sz="2400" dirty="0">
              <a:solidFill>
                <a:srgbClr val="00B0F0"/>
              </a:solidFill>
              <a:latin typeface="Calisto MT" panose="0204060305050503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5097" y="352721"/>
            <a:ext cx="8621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Factored Representation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Calisto MT" panose="0204060305050503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054F-965C-4EBA-9AAD-540C88A69F28}" type="datetime1">
              <a:rPr lang="en-US" smtClean="0"/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6168-F76B-4E93-A8B5-5CB5929C93EA}" type="slidenum">
              <a:rPr lang="en-US" smtClean="0"/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246266"/>
            <a:ext cx="10515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  <a:latin typeface="Calisto MT" panose="02040603050505030304" pitchFamily="18" charset="0"/>
              </a:rPr>
              <a:t>Structured representation</a:t>
            </a:r>
            <a:r>
              <a:rPr lang="en-US" sz="2400" dirty="0">
                <a:latin typeface="Calisto MT" panose="02040603050505030304" pitchFamily="18" charset="0"/>
              </a:rPr>
              <a:t>, in which objects and their various and varying relationships can be described explicitly.</a:t>
            </a:r>
            <a:endParaRPr lang="en-US" sz="2400" dirty="0">
              <a:latin typeface="Calisto MT" panose="02040603050505030304" pitchFamily="18" charset="0"/>
            </a:endParaRPr>
          </a:p>
          <a:p>
            <a:endParaRPr lang="en-US" sz="2400" dirty="0">
              <a:latin typeface="Calisto MT" panose="0204060305050503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Calisto MT" panose="02040603050505030304" pitchFamily="18" charset="0"/>
              </a:rPr>
              <a:t>Structured representations underlie relational databases</a:t>
            </a:r>
            <a:endParaRPr lang="en-US" sz="2400" dirty="0">
              <a:latin typeface="Calisto MT" panose="0204060305050503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B0F0"/>
                </a:solidFill>
                <a:latin typeface="Calisto MT" panose="02040603050505030304" pitchFamily="18" charset="0"/>
              </a:rPr>
              <a:t>First-order logic</a:t>
            </a:r>
            <a:endParaRPr lang="en-US" sz="2400" dirty="0">
              <a:solidFill>
                <a:srgbClr val="00B0F0"/>
              </a:solidFill>
              <a:latin typeface="Calisto MT" panose="0204060305050503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B0F0"/>
                </a:solidFill>
                <a:latin typeface="Calisto MT" panose="02040603050505030304" pitchFamily="18" charset="0"/>
              </a:rPr>
              <a:t>First-order probability models</a:t>
            </a:r>
            <a:endParaRPr lang="en-US" sz="2400" dirty="0">
              <a:solidFill>
                <a:srgbClr val="00B0F0"/>
              </a:solidFill>
              <a:latin typeface="Calisto MT" panose="0204060305050503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B0F0"/>
                </a:solidFill>
                <a:latin typeface="Calisto MT" panose="02040603050505030304" pitchFamily="18" charset="0"/>
              </a:rPr>
              <a:t>Knowledge-based learning</a:t>
            </a:r>
            <a:endParaRPr lang="en-US" sz="2400" dirty="0">
              <a:solidFill>
                <a:srgbClr val="00B0F0"/>
              </a:solidFill>
              <a:latin typeface="Calisto MT" panose="0204060305050503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B0F0"/>
                </a:solidFill>
                <a:latin typeface="Calisto MT" panose="02040603050505030304" pitchFamily="18" charset="0"/>
              </a:rPr>
              <a:t>Much of natural language understanding</a:t>
            </a:r>
            <a:endParaRPr lang="en-US" sz="2400" dirty="0">
              <a:solidFill>
                <a:srgbClr val="00B0F0"/>
              </a:solidFill>
              <a:latin typeface="Calisto MT" panose="0204060305050503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5097" y="352721"/>
            <a:ext cx="8621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Structured  Representation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Calisto MT" panose="02040603050505030304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054F-965C-4EBA-9AAD-540C88A69F28}" type="datetime1">
              <a:rPr lang="en-US" smtClean="0"/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6168-F76B-4E93-A8B5-5CB5929C93EA}" type="slidenum">
              <a:rPr lang="en-US" smtClean="0"/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85097" y="2844225"/>
            <a:ext cx="8621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Thank you 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  <a:sym typeface="Wingdings" panose="05000000000000000000" pitchFamily="2" charset="2"/>
              </a:rPr>
              <a:t> </a:t>
            </a:r>
            <a:endParaRPr lang="en-US" sz="4000" b="1" dirty="0">
              <a:solidFill>
                <a:schemeClr val="accent1">
                  <a:lumMod val="50000"/>
                </a:schemeClr>
              </a:solidFill>
              <a:latin typeface="Calisto MT" panose="0204060305050503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8A7A-347D-40CD-B0B1-C54E1F7685BE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6168-F76B-4E93-A8B5-5CB5929C93EA}" type="slidenum">
              <a:rPr lang="en-US" smtClean="0"/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38599" y="211926"/>
            <a:ext cx="4114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Agent . . .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Calisto MT" panose="0204060305050503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9710" y="945732"/>
            <a:ext cx="8414196" cy="3609190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838197" y="4266916"/>
          <a:ext cx="10874189" cy="1188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058488"/>
                <a:gridCol w="208280"/>
                <a:gridCol w="5607421"/>
              </a:tblGrid>
              <a:tr h="107611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alisto MT" panose="02040603050505030304" pitchFamily="18" charset="0"/>
                        </a:rPr>
                        <a:t>Sensors: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alisto MT" panose="02040603050505030304" pitchFamily="18" charset="0"/>
                        </a:rPr>
                        <a:t> 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sto MT" panose="02040603050505030304" pitchFamily="18" charset="0"/>
                        </a:rPr>
                        <a:t>Cameras, infrared range finder 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alisto MT" panose="02040603050505030304" pitchFamily="18" charset="0"/>
                        </a:rPr>
                        <a:t>Actuator: 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sto MT" panose="02040603050505030304" pitchFamily="18" charset="0"/>
                        </a:rPr>
                        <a:t>Motors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sto MT" panose="02040603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800" b="0" dirty="0">
                        <a:solidFill>
                          <a:schemeClr val="tx1"/>
                        </a:solidFill>
                        <a:latin typeface="Calisto MT" panose="02040603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alisto MT" panose="02040603050505030304" pitchFamily="18" charset="0"/>
                        </a:rPr>
                        <a:t>Sensor: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  <a:latin typeface="Calisto MT" panose="02040603050505030304" pitchFamily="18" charset="0"/>
                        </a:rPr>
                        <a:t> 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sto MT" panose="02040603050505030304" pitchFamily="18" charset="0"/>
                        </a:rPr>
                        <a:t>Eye,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  <a:latin typeface="Calisto MT" panose="02040603050505030304" pitchFamily="18" charset="0"/>
                        </a:rPr>
                        <a:t> ear, . . .</a:t>
                      </a:r>
                      <a:endParaRPr lang="en-US" sz="2400" b="0" baseline="0" dirty="0">
                        <a:solidFill>
                          <a:schemeClr val="tx1"/>
                        </a:solidFill>
                        <a:latin typeface="Calisto MT" panose="02040603050505030304" pitchFamily="18" charset="0"/>
                      </a:endParaRPr>
                    </a:p>
                    <a:p>
                      <a:pPr algn="just"/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alisto MT" panose="02040603050505030304" pitchFamily="18" charset="0"/>
                        </a:rPr>
                        <a:t>Actuator: 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  <a:latin typeface="Calisto MT" panose="02040603050505030304" pitchFamily="18" charset="0"/>
                        </a:rPr>
                        <a:t>Hands, legs, mouth, …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sto MT" panose="02040603050505030304" pitchFamily="18" charset="0"/>
                      </a:endParaRPr>
                    </a:p>
                    <a:p>
                      <a:pPr algn="just"/>
                      <a:endParaRPr lang="en-US" sz="2400" b="0" dirty="0">
                        <a:solidFill>
                          <a:schemeClr val="tx1"/>
                        </a:solidFill>
                        <a:latin typeface="Calisto MT" panose="02040603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8A7A-347D-40CD-B0B1-C54E1F7685BE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6168-F76B-4E93-A8B5-5CB5929C93EA}" type="slidenum">
              <a:rPr lang="en-US" smtClean="0"/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38599" y="211926"/>
            <a:ext cx="4114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Agent . . .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Calisto MT" panose="0204060305050503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71817" y="2296360"/>
            <a:ext cx="633356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en-US" sz="2400" b="1" dirty="0">
                <a:latin typeface="Calisto MT" panose="02040603050505030304" pitchFamily="18" charset="0"/>
              </a:rPr>
              <a:t>Sensors: </a:t>
            </a:r>
            <a:r>
              <a:rPr lang="en-US" sz="2400" dirty="0">
                <a:latin typeface="Calisto MT" panose="02040603050505030304" pitchFamily="18" charset="0"/>
              </a:rPr>
              <a:t>keystrokes, ﬁle contents, and network packets. </a:t>
            </a:r>
            <a:endParaRPr lang="en-US" sz="2400" dirty="0">
              <a:latin typeface="Calisto MT" panose="02040603050505030304" pitchFamily="18" charset="0"/>
            </a:endParaRPr>
          </a:p>
          <a:p>
            <a:pPr lvl="0" algn="just">
              <a:defRPr/>
            </a:pPr>
            <a:endParaRPr lang="en-US" sz="2400" dirty="0">
              <a:latin typeface="Calisto MT" panose="02040603050505030304" pitchFamily="18" charset="0"/>
            </a:endParaRPr>
          </a:p>
          <a:p>
            <a:pPr lvl="0" algn="just">
              <a:defRPr/>
            </a:pPr>
            <a:r>
              <a:rPr lang="en-US" sz="2400" b="1" dirty="0">
                <a:latin typeface="Calisto MT" panose="02040603050505030304" pitchFamily="18" charset="0"/>
              </a:rPr>
              <a:t>Actuator: </a:t>
            </a:r>
            <a:r>
              <a:rPr lang="en-US" sz="2400" dirty="0">
                <a:latin typeface="Calisto MT" panose="02040603050505030304" pitchFamily="18" charset="0"/>
              </a:rPr>
              <a:t>displaying on the screen, writing ﬁles, and sending network packets. </a:t>
            </a:r>
            <a:endParaRPr lang="en-US" sz="2400" dirty="0">
              <a:latin typeface="Calisto MT" panose="02040603050505030304" pitchFamily="18" charset="0"/>
            </a:endParaRPr>
          </a:p>
          <a:p>
            <a:pPr lvl="0" algn="just">
              <a:defRPr/>
            </a:pPr>
            <a:endParaRPr lang="en-US" sz="2400" b="1" dirty="0">
              <a:latin typeface="Calisto MT" panose="02040603050505030304" pitchFamily="18" charset="0"/>
            </a:endParaRPr>
          </a:p>
          <a:p>
            <a:pPr lvl="0" algn="just">
              <a:defRPr/>
            </a:pPr>
            <a:endParaRPr lang="en-US" sz="2400" b="1" dirty="0">
              <a:latin typeface="Calisto MT" panose="0204060305050503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19975" y="1604122"/>
            <a:ext cx="3767978" cy="406213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054F-965C-4EBA-9AAD-540C88A69F28}" type="datetime1">
              <a:rPr lang="en-US" smtClean="0"/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2604" y="1159772"/>
            <a:ext cx="10831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Calisto MT" panose="02040603050505030304" pitchFamily="18" charset="0"/>
              </a:rPr>
              <a:t> </a:t>
            </a:r>
            <a:endParaRPr lang="en-US" sz="2400" dirty="0">
              <a:latin typeface="Calisto MT" panose="0204060305050503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6168-F76B-4E93-A8B5-5CB5929C93EA}" type="slidenum">
              <a:rPr lang="en-US" smtClean="0"/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38599" y="211926"/>
            <a:ext cx="4114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Agent . . .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Calisto MT" panose="0204060305050503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1825329"/>
            <a:ext cx="10515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/>
            <a:r>
              <a:rPr lang="en-US" sz="2400" dirty="0">
                <a:latin typeface="Calisto MT" panose="02040603050505030304" pitchFamily="18" charset="0"/>
              </a:rPr>
              <a:t>An agent’s choice of action at any given instant depends on the entire percept sequence observed to date.</a:t>
            </a:r>
            <a:endParaRPr lang="en-US" sz="2400" dirty="0">
              <a:latin typeface="Calisto MT" panose="02040603050505030304" pitchFamily="18" charset="0"/>
            </a:endParaRPr>
          </a:p>
          <a:p>
            <a:pPr marL="0" lvl="1" algn="just"/>
            <a:endParaRPr lang="en-US" sz="2400" dirty="0">
              <a:latin typeface="Calisto MT" panose="02040603050505030304" pitchFamily="18" charset="0"/>
            </a:endParaRPr>
          </a:p>
          <a:p>
            <a:pPr marL="0" lvl="1" algn="just"/>
            <a:r>
              <a:rPr lang="en-US" sz="2400" b="1" dirty="0">
                <a:solidFill>
                  <a:srgbClr val="0070C0"/>
                </a:solidFill>
                <a:latin typeface="Calisto MT" panose="02040603050505030304" pitchFamily="18" charset="0"/>
              </a:rPr>
              <a:t>Percept </a:t>
            </a:r>
            <a:r>
              <a:rPr lang="en-US" sz="2400" dirty="0">
                <a:solidFill>
                  <a:srgbClr val="0070C0"/>
                </a:solidFill>
                <a:latin typeface="Calisto MT" panose="02040603050505030304" pitchFamily="18" charset="0"/>
              </a:rPr>
              <a:t>refers to the agent’s perceptual inputs at any given instant.</a:t>
            </a:r>
            <a:endParaRPr lang="en-US" sz="2400" dirty="0">
              <a:solidFill>
                <a:srgbClr val="0070C0"/>
              </a:solidFill>
              <a:latin typeface="Calisto MT" panose="02040603050505030304" pitchFamily="18" charset="0"/>
            </a:endParaRPr>
          </a:p>
          <a:p>
            <a:pPr marL="0" lvl="1" algn="just"/>
            <a:endParaRPr lang="en-US" sz="2400" b="1" dirty="0">
              <a:latin typeface="Calisto MT" panose="02040603050505030304" pitchFamily="18" charset="0"/>
            </a:endParaRPr>
          </a:p>
          <a:p>
            <a:pPr marL="0" lvl="1" algn="just"/>
            <a:r>
              <a:rPr lang="en-US" sz="2400" dirty="0">
                <a:latin typeface="Calisto MT" panose="02040603050505030304" pitchFamily="18" charset="0"/>
              </a:rPr>
              <a:t>An agent’s </a:t>
            </a:r>
            <a:r>
              <a:rPr lang="en-US" sz="2400" b="1" dirty="0">
                <a:latin typeface="Calisto MT" panose="02040603050505030304" pitchFamily="18" charset="0"/>
              </a:rPr>
              <a:t>percept sequence </a:t>
            </a:r>
            <a:r>
              <a:rPr lang="en-US" sz="2400" dirty="0">
                <a:latin typeface="Calisto MT" panose="02040603050505030304" pitchFamily="18" charset="0"/>
              </a:rPr>
              <a:t>is the complete history of everything the agent has ever perceived.</a:t>
            </a:r>
            <a:endParaRPr lang="en-US" sz="2400" dirty="0">
              <a:latin typeface="Calisto MT" panose="0204060305050503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054F-965C-4EBA-9AAD-540C88A69F28}" type="datetime1">
              <a:rPr lang="en-US" smtClean="0"/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2604" y="1159772"/>
            <a:ext cx="10831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Calisto MT" panose="02040603050505030304" pitchFamily="18" charset="0"/>
              </a:rPr>
              <a:t> </a:t>
            </a:r>
            <a:endParaRPr lang="en-US" sz="2400" dirty="0">
              <a:latin typeface="Calisto MT" panose="0204060305050503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6168-F76B-4E93-A8B5-5CB5929C93EA}" type="slidenum">
              <a:rPr lang="en-US" smtClean="0"/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104029" y="351859"/>
            <a:ext cx="5983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Agent Function and Program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Calisto MT" panose="0204060305050503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1298271"/>
            <a:ext cx="10515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latin typeface="Calisto MT" panose="02040603050505030304" pitchFamily="18" charset="0"/>
              </a:rPr>
              <a:t>An agent’s </a:t>
            </a:r>
            <a:r>
              <a:rPr lang="en-US" sz="2400" dirty="0">
                <a:latin typeface="Calisto MT" panose="02040603050505030304" pitchFamily="18" charset="0"/>
              </a:rPr>
              <a:t>behavior is described by the </a:t>
            </a:r>
            <a:r>
              <a:rPr lang="en-US" sz="2400" b="1" dirty="0">
                <a:solidFill>
                  <a:srgbClr val="0070C0"/>
                </a:solidFill>
                <a:latin typeface="Calisto MT" panose="02040603050505030304" pitchFamily="18" charset="0"/>
              </a:rPr>
              <a:t>agent function </a:t>
            </a:r>
            <a:r>
              <a:rPr lang="en-US" sz="2400" dirty="0">
                <a:latin typeface="Calisto MT" panose="02040603050505030304" pitchFamily="18" charset="0"/>
              </a:rPr>
              <a:t>that maps any given percept sequence to an action. The agent function is an </a:t>
            </a:r>
            <a:r>
              <a:rPr lang="en-US" sz="2400" b="1" dirty="0">
                <a:solidFill>
                  <a:srgbClr val="0070C0"/>
                </a:solidFill>
                <a:latin typeface="Calisto MT" panose="02040603050505030304" pitchFamily="18" charset="0"/>
              </a:rPr>
              <a:t>abstract</a:t>
            </a:r>
            <a:r>
              <a:rPr lang="en-US" sz="2400" dirty="0">
                <a:latin typeface="Calisto MT" panose="02040603050505030304" pitchFamily="18" charset="0"/>
              </a:rPr>
              <a:t> mathematical description.</a:t>
            </a:r>
            <a:endParaRPr lang="en-US" sz="2400" dirty="0">
              <a:latin typeface="Calisto MT" panose="02040603050505030304" pitchFamily="18" charset="0"/>
            </a:endParaRPr>
          </a:p>
          <a:p>
            <a:pPr algn="just"/>
            <a:endParaRPr lang="en-US" sz="2400" dirty="0">
              <a:latin typeface="Calisto MT" panose="02040603050505030304" pitchFamily="18" charset="0"/>
            </a:endParaRPr>
          </a:p>
          <a:p>
            <a:pPr algn="just"/>
            <a:endParaRPr lang="en-US" sz="2400" dirty="0">
              <a:latin typeface="Calisto MT" panose="02040603050505030304" pitchFamily="18" charset="0"/>
            </a:endParaRPr>
          </a:p>
          <a:p>
            <a:pPr algn="just"/>
            <a:r>
              <a:rPr lang="en-US" sz="2400" dirty="0">
                <a:latin typeface="Calisto MT" panose="02040603050505030304" pitchFamily="18" charset="0"/>
              </a:rPr>
              <a:t>The agent function for an artiﬁcial agent will be implemented by an </a:t>
            </a:r>
            <a:r>
              <a:rPr lang="en-US" sz="2400" b="1" dirty="0">
                <a:solidFill>
                  <a:srgbClr val="0070C0"/>
                </a:solidFill>
                <a:latin typeface="Calisto MT" panose="02040603050505030304" pitchFamily="18" charset="0"/>
              </a:rPr>
              <a:t>agent program</a:t>
            </a:r>
            <a:r>
              <a:rPr lang="en-US" sz="2400" dirty="0">
                <a:latin typeface="Calisto MT" panose="02040603050505030304" pitchFamily="18" charset="0"/>
              </a:rPr>
              <a:t>. the agent program is a </a:t>
            </a:r>
            <a:r>
              <a:rPr lang="en-US" sz="2400" b="1" dirty="0">
                <a:solidFill>
                  <a:srgbClr val="0070C0"/>
                </a:solidFill>
                <a:latin typeface="Calisto MT" panose="02040603050505030304" pitchFamily="18" charset="0"/>
              </a:rPr>
              <a:t>concrete implementation</a:t>
            </a:r>
            <a:r>
              <a:rPr lang="en-US" sz="2400" dirty="0">
                <a:latin typeface="Calisto MT" panose="02040603050505030304" pitchFamily="18" charset="0"/>
              </a:rPr>
              <a:t>, running within some </a:t>
            </a:r>
            <a:r>
              <a:rPr lang="en-US" sz="2400" b="1" dirty="0">
                <a:latin typeface="Calisto MT" panose="02040603050505030304" pitchFamily="18" charset="0"/>
              </a:rPr>
              <a:t>physical system</a:t>
            </a:r>
            <a:r>
              <a:rPr lang="en-US" sz="2400" dirty="0">
                <a:latin typeface="Calisto MT" panose="02040603050505030304" pitchFamily="18" charset="0"/>
              </a:rPr>
              <a:t>.</a:t>
            </a:r>
            <a:endParaRPr lang="en-US" sz="2400" dirty="0">
              <a:latin typeface="Calisto MT" panose="02040603050505030304" pitchFamily="18" charset="0"/>
            </a:endParaRPr>
          </a:p>
          <a:p>
            <a:pPr algn="just"/>
            <a:endParaRPr lang="en-US" sz="2400" dirty="0">
              <a:latin typeface="Calisto MT" panose="0204060305050503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054F-965C-4EBA-9AAD-540C88A69F28}" type="datetime1">
              <a:rPr lang="en-US" smtClean="0"/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6168-F76B-4E93-A8B5-5CB5929C93EA}" type="slidenum">
              <a:rPr lang="en-US" smtClean="0"/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887755" y="316915"/>
            <a:ext cx="6416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Agent Function and Program . . .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Calisto MT" panose="0204060305050503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925" y="1854628"/>
            <a:ext cx="5466950" cy="29640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766" y="2039362"/>
            <a:ext cx="4587034" cy="27792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054F-965C-4EBA-9AAD-540C88A69F28}" type="datetime1">
              <a:rPr lang="en-US" smtClean="0"/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8475" y="1159772"/>
            <a:ext cx="10831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Calisto MT" panose="02040603050505030304" pitchFamily="18" charset="0"/>
              </a:rPr>
              <a:t> </a:t>
            </a:r>
            <a:endParaRPr lang="en-US" sz="2400" dirty="0">
              <a:latin typeface="Calisto MT" panose="0204060305050503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6168-F76B-4E93-A8B5-5CB5929C93EA}" type="slidenum">
              <a:rPr lang="en-US" smtClean="0"/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104029" y="351859"/>
            <a:ext cx="5983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Concept of Rationality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Calisto MT" panose="0204060305050503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1159772"/>
            <a:ext cx="1051560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Calisto MT" panose="02040603050505030304" pitchFamily="18" charset="0"/>
              </a:rPr>
              <a:t>A </a:t>
            </a:r>
            <a:r>
              <a:rPr lang="en-US" sz="2400" b="1" dirty="0">
                <a:latin typeface="Calisto MT" panose="02040603050505030304" pitchFamily="18" charset="0"/>
              </a:rPr>
              <a:t>rational agent </a:t>
            </a:r>
            <a:r>
              <a:rPr lang="en-US" sz="2400" dirty="0">
                <a:latin typeface="Calisto MT" panose="02040603050505030304" pitchFamily="18" charset="0"/>
              </a:rPr>
              <a:t>is one that does the right thing.</a:t>
            </a:r>
            <a:endParaRPr lang="en-US" sz="2400" dirty="0">
              <a:latin typeface="Calisto MT" panose="0204060305050503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400" dirty="0">
              <a:latin typeface="Calisto MT" panose="0204060305050503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0070C0"/>
                </a:solidFill>
                <a:latin typeface="Calisto MT" panose="02040603050505030304" pitchFamily="18" charset="0"/>
              </a:rPr>
              <a:t>what does it mean to do the right thing? (Road Crossing)</a:t>
            </a:r>
            <a:endParaRPr lang="en-US" sz="2800" b="1" dirty="0">
              <a:solidFill>
                <a:srgbClr val="0070C0"/>
              </a:solidFill>
              <a:latin typeface="Calisto MT" panose="0204060305050503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400" dirty="0">
              <a:latin typeface="Calisto MT" panose="0204060305050503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Calisto MT" panose="02040603050505030304" pitchFamily="18" charset="0"/>
              </a:rPr>
              <a:t>Right thing or action means that action will cause the agent to be the most successful.</a:t>
            </a:r>
            <a:endParaRPr lang="en-US" sz="2400" dirty="0">
              <a:latin typeface="Calisto MT" panose="0204060305050503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400" dirty="0">
              <a:latin typeface="Calisto MT" panose="0204060305050503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Calisto MT" panose="02040603050505030304" pitchFamily="18" charset="0"/>
              </a:rPr>
              <a:t>This notion of desirability is captured by a </a:t>
            </a:r>
            <a:r>
              <a:rPr lang="en-US" sz="2400" b="1" dirty="0">
                <a:solidFill>
                  <a:srgbClr val="0070C0"/>
                </a:solidFill>
                <a:latin typeface="Calisto MT" panose="02040603050505030304" pitchFamily="18" charset="0"/>
              </a:rPr>
              <a:t>performance measure </a:t>
            </a:r>
            <a:r>
              <a:rPr lang="en-US" sz="2400" dirty="0">
                <a:latin typeface="Calisto MT" panose="02040603050505030304" pitchFamily="18" charset="0"/>
              </a:rPr>
              <a:t>that evaluates any given sequence of environment states.</a:t>
            </a:r>
            <a:endParaRPr lang="en-US" sz="2400" dirty="0">
              <a:latin typeface="Calisto MT" panose="0204060305050503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400" dirty="0">
              <a:latin typeface="Calisto MT" panose="0204060305050503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Calisto MT" panose="02040603050505030304" pitchFamily="18" charset="0"/>
              </a:rPr>
              <a:t>sequence of actions causes the environment to go through a sequence of states</a:t>
            </a:r>
            <a:endParaRPr lang="en-US" sz="2400" dirty="0">
              <a:latin typeface="Calisto MT" panose="0204060305050503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400" dirty="0">
              <a:latin typeface="Calisto MT" panose="0204060305050503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5236</Words>
  <Application>WPS Presentation</Application>
  <PresentationFormat>Widescreen</PresentationFormat>
  <Paragraphs>346</Paragraphs>
  <Slides>36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5" baseType="lpstr">
      <vt:lpstr>Arial</vt:lpstr>
      <vt:lpstr>SimSun</vt:lpstr>
      <vt:lpstr>Wingdings</vt:lpstr>
      <vt:lpstr>Calisto MT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Sazzad Hossain</dc:creator>
  <cp:lastModifiedBy>Ayon</cp:lastModifiedBy>
  <cp:revision>45</cp:revision>
  <dcterms:created xsi:type="dcterms:W3CDTF">2019-02-03T18:28:00Z</dcterms:created>
  <dcterms:modified xsi:type="dcterms:W3CDTF">2021-02-22T18:48:13Z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1033-11.2.0.9984</vt:lpwstr>
  </property>
</Properties>
</file>