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2" r:id="rId5"/>
    <p:sldId id="261" r:id="rId6"/>
    <p:sldId id="260" r:id="rId7"/>
    <p:sldId id="263" r:id="rId8"/>
    <p:sldId id="264" r:id="rId9"/>
    <p:sldId id="265" r:id="rId10"/>
    <p:sldId id="266" r:id="rId11"/>
    <p:sldId id="285" r:id="rId12"/>
    <p:sldId id="268" r:id="rId13"/>
    <p:sldId id="269" r:id="rId14"/>
    <p:sldId id="270" r:id="rId15"/>
    <p:sldId id="286" r:id="rId16"/>
    <p:sldId id="271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3" r:id="rId25"/>
    <p:sldId id="267" r:id="rId26"/>
    <p:sldId id="27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62E2C-4560-46E9-8E73-2C7A9049396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1664D-C2B2-460D-840A-F34085D2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0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39B9D-F9F3-494E-A6AE-D452A4AADC0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DDB81-7D64-41E5-B89D-F1A67769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107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244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807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311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560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578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956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69013" cy="3414713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19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69013" cy="3414713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75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CD8B-E326-438A-8E91-0456EE8A5A39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91A-B280-46C1-A918-8B2261A45500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4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C624-C780-4142-B61B-46EA77E6AE86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C66-2400-4F7E-A68D-B47E8B6AB899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5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1613-7BC6-41EB-9876-305673B4A7AC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0CF3-77A1-4609-BEC3-60E401DA3B6E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0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FFF0-22E9-417B-96C3-56F71A4E289F}" type="datetime1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9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0C3B-B243-4B9B-8FE0-E473BCC6ED25}" type="datetime1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0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081D-FE97-4541-A1EE-A9118522B9CE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4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F18A-581B-491F-8D93-BFB9CFB1C55D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5E6-DB27-4BFC-99A6-515680EB82FA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1AEA-95F9-4F67-A764-330439747192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8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0988" y="306056"/>
            <a:ext cx="41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Artificial Intelligence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9" y="306057"/>
            <a:ext cx="3848890" cy="605029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2/17/2020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67199" y="2650327"/>
            <a:ext cx="77006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3 Solving Problems by Searching</a:t>
            </a:r>
          </a:p>
          <a:p>
            <a:pPr algn="ctr"/>
            <a:r>
              <a:rPr lang="en-US" sz="1400" dirty="0" smtClean="0">
                <a:latin typeface="Calisto MT" panose="02040603050505030304" pitchFamily="18" charset="0"/>
              </a:rPr>
              <a:t>Russell &amp; </a:t>
            </a:r>
            <a:r>
              <a:rPr lang="en-US" sz="1400" dirty="0" err="1" smtClean="0">
                <a:latin typeface="Calisto MT" panose="02040603050505030304" pitchFamily="18" charset="0"/>
              </a:rPr>
              <a:t>Norvig</a:t>
            </a:r>
            <a:r>
              <a:rPr lang="en-US" sz="1400" dirty="0" smtClean="0">
                <a:latin typeface="Calisto MT" panose="02040603050505030304" pitchFamily="18" charset="0"/>
              </a:rPr>
              <a:t>, AI: A Modern Approach, 3rd Ed</a:t>
            </a:r>
          </a:p>
          <a:p>
            <a:pPr algn="ctr"/>
            <a:endParaRPr lang="en-US" sz="3200" b="1" dirty="0" smtClean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(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Informed Search)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5909" y="405825"/>
            <a:ext cx="470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A* Search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9074" y="1992279"/>
            <a:ext cx="103131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Route Finding Problem Arad to Bucharest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Sorting </a:t>
            </a:r>
            <a:r>
              <a:rPr lang="en-US" sz="2400" dirty="0">
                <a:latin typeface="Calisto MT" pitchFamily="18" charset="0"/>
              </a:rPr>
              <a:t>Problem using </a:t>
            </a:r>
            <a:r>
              <a:rPr lang="en-US" sz="2400" dirty="0" smtClean="0">
                <a:latin typeface="Calisto MT" pitchFamily="18" charset="0"/>
              </a:rPr>
              <a:t>swapping</a:t>
            </a:r>
            <a:endParaRPr lang="en-US" sz="2400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711200" y="304800"/>
            <a:ext cx="1036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cs typeface="+mn-cs"/>
              </a:rPr>
              <a:t>A* search example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4" y="1117601"/>
            <a:ext cx="10784246" cy="331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420" y="4633983"/>
            <a:ext cx="4650316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351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5909" y="405825"/>
            <a:ext cx="470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Properties of Heuristics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9074" y="1992279"/>
            <a:ext cx="103131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Admissibility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Consistency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Dominance</a:t>
            </a:r>
            <a:endParaRPr lang="en-US" sz="2400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5909" y="405825"/>
            <a:ext cx="470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Properties of Heuristics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9074" y="1992279"/>
            <a:ext cx="103131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Admissibility: h(n) never overestimates the actual cost for reaching a goal.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Consistency:  h(n) &lt;= cost(</a:t>
            </a:r>
            <a:r>
              <a:rPr lang="en-US" sz="2400" dirty="0" err="1" smtClean="0">
                <a:latin typeface="Calisto MT" pitchFamily="18" charset="0"/>
              </a:rPr>
              <a:t>n,a</a:t>
            </a:r>
            <a:r>
              <a:rPr lang="en-US" sz="2400" dirty="0" smtClean="0">
                <a:latin typeface="Calisto MT" pitchFamily="18" charset="0"/>
              </a:rPr>
              <a:t>)+h(a) for all pair of node (</a:t>
            </a:r>
            <a:r>
              <a:rPr lang="en-US" sz="2400" dirty="0" err="1" smtClean="0">
                <a:latin typeface="Calisto MT" pitchFamily="18" charset="0"/>
              </a:rPr>
              <a:t>n,a</a:t>
            </a:r>
            <a:r>
              <a:rPr lang="en-US" sz="2400" dirty="0" smtClean="0">
                <a:latin typeface="Calisto MT" pitchFamily="18" charset="0"/>
              </a:rPr>
              <a:t>).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Dominance: h1 dominates h2 </a:t>
            </a:r>
            <a:r>
              <a:rPr lang="en-US" sz="2400" dirty="0" err="1" smtClean="0">
                <a:latin typeface="Calisto MT" pitchFamily="18" charset="0"/>
              </a:rPr>
              <a:t>iff</a:t>
            </a:r>
            <a:r>
              <a:rPr lang="en-US" sz="2400" dirty="0" smtClean="0">
                <a:latin typeface="Calisto MT" pitchFamily="18" charset="0"/>
              </a:rPr>
              <a:t> h1(n)&gt;=h2(n) for all node n.</a:t>
            </a:r>
            <a:endParaRPr lang="en-US" sz="2400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5909" y="405825"/>
            <a:ext cx="470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Properties of Heuristics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9074" y="1992279"/>
            <a:ext cx="103131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Prove A* is Optimal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Prove A* is Complete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Calisto MT" pitchFamily="18" charset="0"/>
              </a:rPr>
              <a:t>Need to prove “f-value will be non-decreasing along any path”.</a:t>
            </a:r>
            <a:endParaRPr lang="en-US" sz="2400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711200" y="304800"/>
            <a:ext cx="1036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cs typeface="+mn-cs"/>
              </a:rPr>
              <a:t>Properties of A*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812800" y="1142999"/>
            <a:ext cx="10464800" cy="544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>
                <a:latin typeface="Calisto MT" pitchFamily="18" charset="0"/>
              </a:rPr>
              <a:t>Complete? 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Verdana" pitchFamily="32" charset="0"/>
              <a:buChar char="–"/>
            </a:pPr>
            <a:r>
              <a:rPr lang="en-US" altLang="en-US" sz="2400" dirty="0">
                <a:latin typeface="Calisto MT" pitchFamily="18" charset="0"/>
              </a:rPr>
              <a:t>Yes (unless there are infinitely many nodes)</a:t>
            </a: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 smtClean="0">
                <a:latin typeface="Calisto MT" pitchFamily="18" charset="0"/>
              </a:rPr>
              <a:t>Optimal</a:t>
            </a:r>
            <a:r>
              <a:rPr lang="en-US" altLang="en-US" sz="2400" dirty="0">
                <a:latin typeface="Calisto MT" pitchFamily="18" charset="0"/>
              </a:rPr>
              <a:t>? 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Verdana" pitchFamily="32" charset="0"/>
              <a:buChar char="–"/>
            </a:pPr>
            <a:r>
              <a:rPr lang="en-US" altLang="en-US" sz="2400" dirty="0">
                <a:latin typeface="Calisto MT" pitchFamily="18" charset="0"/>
              </a:rPr>
              <a:t>Yes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Verdana" pitchFamily="32" charset="0"/>
              <a:buChar char="–"/>
            </a:pPr>
            <a:r>
              <a:rPr lang="en-US" altLang="en-US" sz="2400" dirty="0">
                <a:latin typeface="Calisto MT" pitchFamily="18" charset="0"/>
              </a:rPr>
              <a:t>Also optimally efficient:</a:t>
            </a:r>
          </a:p>
          <a:p>
            <a:pPr lvl="2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>
                <a:latin typeface="Calisto MT" pitchFamily="18" charset="0"/>
              </a:rPr>
              <a:t>No other optimal algorithm will expand fewer nodes, for a given </a:t>
            </a:r>
            <a:r>
              <a:rPr lang="en-US" altLang="en-US" sz="2400" dirty="0" smtClean="0">
                <a:latin typeface="Calisto MT" pitchFamily="18" charset="0"/>
              </a:rPr>
              <a:t>heuristic</a:t>
            </a:r>
            <a:endParaRPr lang="en-US" altLang="en-US" sz="2400" dirty="0">
              <a:latin typeface="Calisto MT" pitchFamily="18" charset="0"/>
            </a:endParaRP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>
                <a:latin typeface="Calisto MT" pitchFamily="18" charset="0"/>
              </a:rPr>
              <a:t>Time? 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Verdana" pitchFamily="32" charset="0"/>
              <a:buChar char="–"/>
            </a:pPr>
            <a:r>
              <a:rPr lang="en-US" altLang="en-US" sz="2400" dirty="0">
                <a:latin typeface="Calisto MT" pitchFamily="18" charset="0"/>
              </a:rPr>
              <a:t>Exponential in worst case</a:t>
            </a: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 smtClean="0">
                <a:latin typeface="Calisto MT" pitchFamily="18" charset="0"/>
              </a:rPr>
              <a:t>Space</a:t>
            </a:r>
            <a:r>
              <a:rPr lang="en-US" altLang="en-US" sz="2400" dirty="0">
                <a:latin typeface="Calisto MT" pitchFamily="18" charset="0"/>
              </a:rPr>
              <a:t>? 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Verdana" pitchFamily="32" charset="0"/>
              <a:buChar char="–"/>
            </a:pPr>
            <a:r>
              <a:rPr lang="en-US" altLang="en-US" sz="2400" dirty="0">
                <a:latin typeface="Calisto MT" pitchFamily="18" charset="0"/>
              </a:rPr>
              <a:t>Exponential in worst </a:t>
            </a:r>
            <a:r>
              <a:rPr lang="en-US" altLang="en-US" sz="2400" dirty="0" smtClean="0">
                <a:latin typeface="Calisto MT" pitchFamily="18" charset="0"/>
              </a:rPr>
              <a:t>case</a:t>
            </a:r>
            <a:endParaRPr lang="en-US" altLang="en-US" sz="2400" dirty="0">
              <a:latin typeface="Calisto MT" pitchFamily="18" charset="0"/>
            </a:endParaRP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Verdana" pitchFamily="32" charset="0"/>
              <a:buNone/>
            </a:pPr>
            <a:endParaRPr lang="en-US" altLang="en-US" sz="2400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13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613" y="402217"/>
            <a:ext cx="470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Memory Bounded Search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9074" y="1992279"/>
            <a:ext cx="103131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Iterative Deepening A*  (IDA*)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Recursive Best-First Search (RBFS)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Memory Bounded A*  / Simplified Memory Bounded A* (MA* / SMA*)</a:t>
            </a:r>
            <a:endParaRPr lang="en-US" sz="2400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70401" y="228600"/>
            <a:ext cx="3149600" cy="7620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itchFamily="18" charset="0"/>
                <a:ea typeface="+mn-ea"/>
                <a:cs typeface="+mn-cs"/>
              </a:rPr>
              <a:t>IDA* </a:t>
            </a:r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Example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219200" y="20574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Calisto MT" pitchFamily="18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3251200" y="1295400"/>
            <a:ext cx="6096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G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844800" y="3352800"/>
            <a:ext cx="6096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>
                <a:solidFill>
                  <a:schemeClr val="tx1"/>
                </a:solidFill>
                <a:latin typeface="Calisto MT" pitchFamily="18" charset="0"/>
              </a:rPr>
              <a:t>B</a:t>
            </a:r>
          </a:p>
        </p:txBody>
      </p:sp>
      <p:sp>
        <p:nvSpPr>
          <p:cNvPr id="38918" name="TextBox 32771"/>
          <p:cNvSpPr txBox="1">
            <a:spLocks noChangeArrowheads="1"/>
          </p:cNvSpPr>
          <p:nvPr/>
        </p:nvSpPr>
        <p:spPr bwMode="auto">
          <a:xfrm>
            <a:off x="5588000" y="24384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8</a:t>
            </a:r>
          </a:p>
        </p:txBody>
      </p:sp>
      <p:sp>
        <p:nvSpPr>
          <p:cNvPr id="38919" name="TextBox 37"/>
          <p:cNvSpPr txBox="1">
            <a:spLocks noChangeArrowheads="1"/>
          </p:cNvSpPr>
          <p:nvPr/>
        </p:nvSpPr>
        <p:spPr bwMode="auto">
          <a:xfrm>
            <a:off x="4267200" y="1752600"/>
            <a:ext cx="71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Calisto MT" pitchFamily="18" charset="0"/>
              </a:rPr>
              <a:t>20</a:t>
            </a:r>
          </a:p>
        </p:txBody>
      </p:sp>
      <p:sp>
        <p:nvSpPr>
          <p:cNvPr id="38920" name="TextBox 38"/>
          <p:cNvSpPr txBox="1">
            <a:spLocks noChangeArrowheads="1"/>
          </p:cNvSpPr>
          <p:nvPr/>
        </p:nvSpPr>
        <p:spPr bwMode="auto">
          <a:xfrm>
            <a:off x="2235200" y="26670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Calisto MT" pitchFamily="18" charset="0"/>
              </a:rPr>
              <a:t>2</a:t>
            </a:r>
          </a:p>
        </p:txBody>
      </p:sp>
      <p:sp>
        <p:nvSpPr>
          <p:cNvPr id="38921" name="TextBox 40"/>
          <p:cNvSpPr txBox="1">
            <a:spLocks noChangeArrowheads="1"/>
          </p:cNvSpPr>
          <p:nvPr/>
        </p:nvSpPr>
        <p:spPr bwMode="auto">
          <a:xfrm>
            <a:off x="4064000" y="30480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Calisto MT" pitchFamily="18" charset="0"/>
              </a:rPr>
              <a:t>3</a:t>
            </a:r>
          </a:p>
        </p:txBody>
      </p:sp>
      <p:sp>
        <p:nvSpPr>
          <p:cNvPr id="38922" name="TextBox 45"/>
          <p:cNvSpPr txBox="1">
            <a:spLocks noChangeArrowheads="1"/>
          </p:cNvSpPr>
          <p:nvPr/>
        </p:nvSpPr>
        <p:spPr bwMode="auto">
          <a:xfrm>
            <a:off x="914400" y="16764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8</a:t>
            </a:r>
          </a:p>
        </p:txBody>
      </p:sp>
      <p:sp>
        <p:nvSpPr>
          <p:cNvPr id="38923" name="TextBox 46"/>
          <p:cNvSpPr txBox="1">
            <a:spLocks noChangeArrowheads="1"/>
          </p:cNvSpPr>
          <p:nvPr/>
        </p:nvSpPr>
        <p:spPr bwMode="auto">
          <a:xfrm>
            <a:off x="3251200" y="9906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0</a:t>
            </a:r>
          </a:p>
        </p:txBody>
      </p:sp>
      <p:sp>
        <p:nvSpPr>
          <p:cNvPr id="38924" name="TextBox 47"/>
          <p:cNvSpPr txBox="1">
            <a:spLocks noChangeArrowheads="1"/>
          </p:cNvSpPr>
          <p:nvPr/>
        </p:nvSpPr>
        <p:spPr bwMode="auto">
          <a:xfrm>
            <a:off x="2336800" y="18288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Calisto MT" pitchFamily="18" charset="0"/>
              </a:rPr>
              <a:t>12</a:t>
            </a:r>
          </a:p>
        </p:txBody>
      </p:sp>
      <p:sp>
        <p:nvSpPr>
          <p:cNvPr id="38925" name="TextBox 49"/>
          <p:cNvSpPr txBox="1">
            <a:spLocks noChangeArrowheads="1"/>
          </p:cNvSpPr>
          <p:nvPr/>
        </p:nvSpPr>
        <p:spPr bwMode="auto">
          <a:xfrm>
            <a:off x="2844800" y="38100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9</a:t>
            </a:r>
          </a:p>
        </p:txBody>
      </p:sp>
      <p:sp>
        <p:nvSpPr>
          <p:cNvPr id="38926" name="Oval 52"/>
          <p:cNvSpPr>
            <a:spLocks noChangeArrowheads="1"/>
          </p:cNvSpPr>
          <p:nvPr/>
        </p:nvSpPr>
        <p:spPr bwMode="auto">
          <a:xfrm>
            <a:off x="4876800" y="2362200"/>
            <a:ext cx="6096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>
                <a:solidFill>
                  <a:schemeClr val="tx1"/>
                </a:solidFill>
                <a:latin typeface="Calisto MT" pitchFamily="18" charset="0"/>
              </a:rPr>
              <a:t>C</a:t>
            </a:r>
          </a:p>
        </p:txBody>
      </p:sp>
      <p:cxnSp>
        <p:nvCxnSpPr>
          <p:cNvPr id="38927" name="Straight Connector 32773"/>
          <p:cNvCxnSpPr>
            <a:cxnSpLocks noChangeShapeType="1"/>
            <a:stCxn id="38916" idx="5"/>
            <a:endCxn id="38926" idx="1"/>
          </p:cNvCxnSpPr>
          <p:nvPr/>
        </p:nvCxnSpPr>
        <p:spPr bwMode="auto">
          <a:xfrm>
            <a:off x="3771900" y="1685925"/>
            <a:ext cx="1193800" cy="742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8" name="Straight Connector 32776"/>
          <p:cNvCxnSpPr>
            <a:cxnSpLocks noChangeShapeType="1"/>
            <a:stCxn id="2" idx="5"/>
            <a:endCxn id="38917" idx="1"/>
          </p:cNvCxnSpPr>
          <p:nvPr/>
        </p:nvCxnSpPr>
        <p:spPr bwMode="auto">
          <a:xfrm>
            <a:off x="1739900" y="2447925"/>
            <a:ext cx="1193800" cy="971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9" name="Straight Connector 32778"/>
          <p:cNvCxnSpPr>
            <a:cxnSpLocks noChangeShapeType="1"/>
            <a:stCxn id="38917" idx="6"/>
            <a:endCxn id="38926" idx="3"/>
          </p:cNvCxnSpPr>
          <p:nvPr/>
        </p:nvCxnSpPr>
        <p:spPr bwMode="auto">
          <a:xfrm flipV="1">
            <a:off x="3454401" y="2752726"/>
            <a:ext cx="1511300" cy="828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0" name="Straight Connector 32780"/>
          <p:cNvCxnSpPr>
            <a:cxnSpLocks noChangeShapeType="1"/>
            <a:stCxn id="38916" idx="2"/>
            <a:endCxn id="2" idx="7"/>
          </p:cNvCxnSpPr>
          <p:nvPr/>
        </p:nvCxnSpPr>
        <p:spPr bwMode="auto">
          <a:xfrm flipH="1">
            <a:off x="1739901" y="1524001"/>
            <a:ext cx="1511300" cy="600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23"/>
          <p:cNvSpPr/>
          <p:nvPr/>
        </p:nvSpPr>
        <p:spPr bwMode="auto">
          <a:xfrm>
            <a:off x="914400" y="51054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Calisto MT" pitchFamily="18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914400" y="4724400"/>
            <a:ext cx="132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8+ 0 =8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4267200" y="44196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Calisto MT" pitchFamily="18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267200" y="4038600"/>
            <a:ext cx="132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8+ 0 =8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352800" y="5410200"/>
            <a:ext cx="6096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>
                <a:solidFill>
                  <a:schemeClr val="tx1"/>
                </a:solidFill>
                <a:latin typeface="Calisto MT" pitchFamily="18" charset="0"/>
              </a:rPr>
              <a:t>B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5181600" y="5410200"/>
            <a:ext cx="6096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>
                <a:solidFill>
                  <a:schemeClr val="tx1"/>
                </a:solidFill>
                <a:latin typeface="Calisto MT" pitchFamily="18" charset="0"/>
              </a:rPr>
              <a:t>G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844800" y="5954714"/>
            <a:ext cx="162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2+ 9 = 11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978400" y="59436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12+ 0 =12</a:t>
            </a:r>
          </a:p>
        </p:txBody>
      </p:sp>
      <p:cxnSp>
        <p:nvCxnSpPr>
          <p:cNvPr id="10" name="Straight Connector 9"/>
          <p:cNvCxnSpPr>
            <a:cxnSpLocks noChangeShapeType="1"/>
            <a:stCxn id="27" idx="3"/>
            <a:endCxn id="31" idx="7"/>
          </p:cNvCxnSpPr>
          <p:nvPr/>
        </p:nvCxnSpPr>
        <p:spPr bwMode="auto">
          <a:xfrm flipH="1">
            <a:off x="3873500" y="4810125"/>
            <a:ext cx="482600" cy="666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cxnSpLocks noChangeShapeType="1"/>
            <a:stCxn id="27" idx="4"/>
            <a:endCxn id="32" idx="1"/>
          </p:cNvCxnSpPr>
          <p:nvPr/>
        </p:nvCxnSpPr>
        <p:spPr bwMode="auto">
          <a:xfrm>
            <a:off x="4572001" y="4876801"/>
            <a:ext cx="698500" cy="600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Oval 41"/>
          <p:cNvSpPr/>
          <p:nvPr/>
        </p:nvSpPr>
        <p:spPr bwMode="auto">
          <a:xfrm>
            <a:off x="9347200" y="25146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Calisto MT" pitchFamily="18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9347200" y="2133600"/>
            <a:ext cx="132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8+ 0 =8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8432800" y="3505200"/>
            <a:ext cx="6096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>
                <a:solidFill>
                  <a:schemeClr val="tx1"/>
                </a:solidFill>
                <a:latin typeface="Calisto MT" pitchFamily="18" charset="0"/>
              </a:rPr>
              <a:t>B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10261600" y="3505200"/>
            <a:ext cx="6096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>
                <a:solidFill>
                  <a:schemeClr val="tx1"/>
                </a:solidFill>
                <a:latin typeface="Calisto MT" pitchFamily="18" charset="0"/>
              </a:rPr>
              <a:t>G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213600" y="3276600"/>
            <a:ext cx="162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2+ 9 = 11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0058400" y="40386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12+ 0 =12</a:t>
            </a:r>
          </a:p>
        </p:txBody>
      </p:sp>
      <p:cxnSp>
        <p:nvCxnSpPr>
          <p:cNvPr id="52" name="Straight Connector 51"/>
          <p:cNvCxnSpPr>
            <a:cxnSpLocks noChangeShapeType="1"/>
            <a:stCxn id="42" idx="3"/>
            <a:endCxn id="44" idx="7"/>
          </p:cNvCxnSpPr>
          <p:nvPr/>
        </p:nvCxnSpPr>
        <p:spPr bwMode="auto">
          <a:xfrm flipH="1">
            <a:off x="8953500" y="2905125"/>
            <a:ext cx="482600" cy="666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cxnSpLocks noChangeShapeType="1"/>
            <a:stCxn id="42" idx="4"/>
            <a:endCxn id="45" idx="1"/>
          </p:cNvCxnSpPr>
          <p:nvPr/>
        </p:nvCxnSpPr>
        <p:spPr bwMode="auto">
          <a:xfrm>
            <a:off x="9652001" y="2971801"/>
            <a:ext cx="698500" cy="600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54"/>
          <p:cNvSpPr/>
          <p:nvPr/>
        </p:nvSpPr>
        <p:spPr bwMode="auto">
          <a:xfrm>
            <a:off x="7315200" y="48768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Calisto MT" pitchFamily="18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9245600" y="48768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Calisto MT" pitchFamily="18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/>
          <p:cNvCxnSpPr>
            <a:cxnSpLocks noChangeShapeType="1"/>
            <a:stCxn id="44" idx="3"/>
            <a:endCxn id="55" idx="0"/>
          </p:cNvCxnSpPr>
          <p:nvPr/>
        </p:nvCxnSpPr>
        <p:spPr bwMode="auto">
          <a:xfrm flipH="1">
            <a:off x="7620001" y="3895726"/>
            <a:ext cx="901700" cy="981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cxnSpLocks noChangeShapeType="1"/>
            <a:stCxn id="44" idx="4"/>
            <a:endCxn id="56" idx="0"/>
          </p:cNvCxnSpPr>
          <p:nvPr/>
        </p:nvCxnSpPr>
        <p:spPr bwMode="auto">
          <a:xfrm>
            <a:off x="8737600" y="3962400"/>
            <a:ext cx="8128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908800" y="54102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4+ 8 =12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8839200" y="54102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5+ 8 =13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1600" y="5715000"/>
            <a:ext cx="18043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Calisto MT" pitchFamily="18" charset="0"/>
              </a:rPr>
              <a:t>First f-cutoff = 8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3556000" y="6400800"/>
            <a:ext cx="21874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Calisto MT" pitchFamily="18" charset="0"/>
              </a:rPr>
              <a:t>Second f-cutoff = 11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924800" y="6172200"/>
            <a:ext cx="2022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Calisto MT" pitchFamily="18" charset="0"/>
              </a:rPr>
              <a:t>Third f-cutoff = 12</a:t>
            </a:r>
          </a:p>
        </p:txBody>
      </p:sp>
    </p:spTree>
    <p:extLst>
      <p:ext uri="{BB962C8B-B14F-4D97-AF65-F5344CB8AC3E}">
        <p14:creationId xmlns:p14="http://schemas.microsoft.com/office/powerpoint/2010/main" val="50421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7" grpId="0" animBg="1"/>
      <p:bldP spid="28" grpId="0"/>
      <p:bldP spid="31" grpId="0" animBg="1"/>
      <p:bldP spid="32" grpId="0" animBg="1"/>
      <p:bldP spid="33" grpId="0"/>
      <p:bldP spid="34" grpId="0"/>
      <p:bldP spid="42" grpId="0" animBg="1"/>
      <p:bldP spid="43" grpId="0"/>
      <p:bldP spid="44" grpId="0" animBg="1"/>
      <p:bldP spid="45" grpId="0" animBg="1"/>
      <p:bldP spid="49" grpId="0"/>
      <p:bldP spid="51" grpId="0"/>
      <p:bldP spid="55" grpId="0" animBg="1"/>
      <p:bldP spid="56" grpId="0" animBg="1"/>
      <p:bldP spid="57" grpId="0"/>
      <p:bldP spid="58" grpId="0"/>
      <p:bldP spid="19" grpId="0"/>
      <p:bldP spid="59" grpId="0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12644" y="152400"/>
            <a:ext cx="4273551" cy="7620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itchFamily="18" charset="0"/>
                <a:ea typeface="+mn-ea"/>
                <a:cs typeface="+mn-cs"/>
              </a:rPr>
              <a:t>IDA* Example Contd.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4775200" y="12954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Calisto MT" pitchFamily="18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775200" y="914400"/>
            <a:ext cx="132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8+ 0 =8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3860800" y="2286000"/>
            <a:ext cx="6096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>
                <a:solidFill>
                  <a:schemeClr val="tx1"/>
                </a:solidFill>
                <a:latin typeface="Calisto MT" pitchFamily="18" charset="0"/>
              </a:rPr>
              <a:t>B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689600" y="2286000"/>
            <a:ext cx="6096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>
                <a:solidFill>
                  <a:schemeClr val="tx1"/>
                </a:solidFill>
                <a:latin typeface="Calisto MT" pitchFamily="18" charset="0"/>
              </a:rPr>
              <a:t>G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641600" y="2057400"/>
            <a:ext cx="162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2+ 9 = 11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400800" y="21336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12+ 0 =12</a:t>
            </a:r>
          </a:p>
        </p:txBody>
      </p:sp>
      <p:cxnSp>
        <p:nvCxnSpPr>
          <p:cNvPr id="52" name="Straight Connector 51"/>
          <p:cNvCxnSpPr>
            <a:cxnSpLocks noChangeShapeType="1"/>
            <a:stCxn id="42" idx="3"/>
            <a:endCxn id="44" idx="7"/>
          </p:cNvCxnSpPr>
          <p:nvPr/>
        </p:nvCxnSpPr>
        <p:spPr bwMode="auto">
          <a:xfrm flipH="1">
            <a:off x="4381500" y="1685925"/>
            <a:ext cx="482600" cy="666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cxnSpLocks noChangeShapeType="1"/>
            <a:stCxn id="42" idx="4"/>
            <a:endCxn id="45" idx="1"/>
          </p:cNvCxnSpPr>
          <p:nvPr/>
        </p:nvCxnSpPr>
        <p:spPr bwMode="auto">
          <a:xfrm>
            <a:off x="5080001" y="1752601"/>
            <a:ext cx="698500" cy="600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54"/>
          <p:cNvSpPr/>
          <p:nvPr/>
        </p:nvSpPr>
        <p:spPr bwMode="auto">
          <a:xfrm>
            <a:off x="2743200" y="36576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Calisto MT" pitchFamily="18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4673600" y="36576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Calisto MT" pitchFamily="18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/>
          <p:cNvCxnSpPr>
            <a:cxnSpLocks noChangeShapeType="1"/>
            <a:stCxn id="44" idx="3"/>
            <a:endCxn id="55" idx="0"/>
          </p:cNvCxnSpPr>
          <p:nvPr/>
        </p:nvCxnSpPr>
        <p:spPr bwMode="auto">
          <a:xfrm flipH="1">
            <a:off x="3048001" y="2676526"/>
            <a:ext cx="901700" cy="981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cxnSpLocks noChangeShapeType="1"/>
            <a:stCxn id="44" idx="4"/>
            <a:endCxn id="56" idx="0"/>
          </p:cNvCxnSpPr>
          <p:nvPr/>
        </p:nvCxnSpPr>
        <p:spPr bwMode="auto">
          <a:xfrm>
            <a:off x="4165600" y="2743200"/>
            <a:ext cx="8128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422400" y="35052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4+ 8 =12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267200" y="41910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5+ 8 =13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1828800" y="47244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Calisto MT" pitchFamily="18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3454400" y="48006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Calisto MT" pitchFamily="18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9955" name="Straight Connector 3"/>
          <p:cNvCxnSpPr>
            <a:cxnSpLocks noChangeShapeType="1"/>
            <a:stCxn id="55" idx="3"/>
            <a:endCxn id="61" idx="7"/>
          </p:cNvCxnSpPr>
          <p:nvPr/>
        </p:nvCxnSpPr>
        <p:spPr bwMode="auto">
          <a:xfrm flipH="1">
            <a:off x="2349500" y="4048125"/>
            <a:ext cx="482600" cy="742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6" name="Straight Connector 7"/>
          <p:cNvCxnSpPr>
            <a:cxnSpLocks noChangeShapeType="1"/>
            <a:stCxn id="55" idx="5"/>
            <a:endCxn id="62" idx="0"/>
          </p:cNvCxnSpPr>
          <p:nvPr/>
        </p:nvCxnSpPr>
        <p:spPr bwMode="auto">
          <a:xfrm>
            <a:off x="3263901" y="4048126"/>
            <a:ext cx="495300" cy="752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524000" y="52578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6+ 9 =15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251200" y="52578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Calisto MT" pitchFamily="18" charset="0"/>
              </a:rPr>
              <a:t>16+ 0 =16</a:t>
            </a:r>
          </a:p>
        </p:txBody>
      </p:sp>
      <p:cxnSp>
        <p:nvCxnSpPr>
          <p:cNvPr id="39959" name="Straight Arrow Connector 13"/>
          <p:cNvCxnSpPr>
            <a:cxnSpLocks noChangeShapeType="1"/>
            <a:stCxn id="45" idx="5"/>
          </p:cNvCxnSpPr>
          <p:nvPr/>
        </p:nvCxnSpPr>
        <p:spPr bwMode="auto">
          <a:xfrm>
            <a:off x="6210301" y="2676526"/>
            <a:ext cx="1003300" cy="600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60" name="TextBox 14"/>
          <p:cNvSpPr txBox="1">
            <a:spLocks noChangeArrowheads="1"/>
          </p:cNvSpPr>
          <p:nvPr/>
        </p:nvSpPr>
        <p:spPr bwMode="auto">
          <a:xfrm>
            <a:off x="6502400" y="3429001"/>
            <a:ext cx="4165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Calisto MT" pitchFamily="18" charset="0"/>
              </a:rPr>
              <a:t>Found Goal Node. No need expansion. Overall Expanded nodes sequence is: </a:t>
            </a:r>
            <a:r>
              <a:rPr lang="en-US" altLang="en-US" dirty="0">
                <a:solidFill>
                  <a:srgbClr val="FF0000"/>
                </a:solidFill>
                <a:latin typeface="Calisto MT" pitchFamily="18" charset="0"/>
              </a:rPr>
              <a:t>A B A G</a:t>
            </a:r>
          </a:p>
        </p:txBody>
      </p:sp>
    </p:spTree>
    <p:extLst>
      <p:ext uri="{BB962C8B-B14F-4D97-AF65-F5344CB8AC3E}">
        <p14:creationId xmlns:p14="http://schemas.microsoft.com/office/powerpoint/2010/main" val="15251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5" grpId="0" animBg="1"/>
      <p:bldP spid="49" grpId="0"/>
      <p:bldP spid="51" grpId="0"/>
      <p:bldP spid="55" grpId="0" animBg="1"/>
      <p:bldP spid="56" grpId="0" animBg="1"/>
      <p:bldP spid="57" grpId="0"/>
      <p:bldP spid="58" grpId="0"/>
      <p:bldP spid="61" grpId="0" animBg="1"/>
      <p:bldP spid="62" grpId="0" animBg="1"/>
      <p:bldP spid="63" grpId="0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711200" y="304800"/>
            <a:ext cx="1036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sto MT" pitchFamily="18" charset="0"/>
                <a:cs typeface="+mn-cs"/>
              </a:rPr>
              <a:t>Recursive Best-First Search (RBFS)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812800" y="1143000"/>
            <a:ext cx="10464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>
                <a:latin typeface="Calisto MT" pitchFamily="18" charset="0"/>
              </a:rPr>
              <a:t>Similar to DFS, but keeps track of the f-value of the best alternative path available from any ancestor of the current node</a:t>
            </a: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None/>
            </a:pPr>
            <a:endParaRPr lang="en-US" altLang="en-US" sz="2400" dirty="0">
              <a:latin typeface="Calisto MT" pitchFamily="18" charset="0"/>
            </a:endParaRP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>
                <a:latin typeface="Calisto MT" pitchFamily="18" charset="0"/>
              </a:rPr>
              <a:t>If current node exceeds f-limit -&gt; backtrack to alternative path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Verdana" pitchFamily="32" charset="0"/>
              <a:buNone/>
            </a:pPr>
            <a:endParaRPr lang="en-US" altLang="en-US" sz="2400" dirty="0">
              <a:latin typeface="Calisto MT" pitchFamily="18" charset="0"/>
            </a:endParaRP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>
                <a:latin typeface="Calisto MT" pitchFamily="18" charset="0"/>
              </a:rPr>
              <a:t>As it backtracks, replace f-value of each node along the path with the best f(n) value of its children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Verdana" pitchFamily="32" charset="0"/>
              <a:buChar char="–"/>
            </a:pPr>
            <a:r>
              <a:rPr lang="en-US" altLang="en-US" sz="2400" dirty="0">
                <a:latin typeface="Calisto MT" pitchFamily="18" charset="0"/>
              </a:rPr>
              <a:t>This allows it to return to this </a:t>
            </a:r>
            <a:r>
              <a:rPr lang="en-US" altLang="en-US" sz="2400" dirty="0" err="1">
                <a:latin typeface="Calisto MT" pitchFamily="18" charset="0"/>
              </a:rPr>
              <a:t>subtree</a:t>
            </a:r>
            <a:r>
              <a:rPr lang="en-US" altLang="en-US" sz="2400" dirty="0">
                <a:latin typeface="Calisto MT" pitchFamily="18" charset="0"/>
              </a:rPr>
              <a:t>, if it turns out to look better than </a:t>
            </a:r>
            <a:r>
              <a:rPr lang="en-US" altLang="en-US" sz="2400" dirty="0" smtClean="0">
                <a:latin typeface="Calisto MT" pitchFamily="18" charset="0"/>
              </a:rPr>
              <a:t>alternatives</a:t>
            </a:r>
            <a:endParaRPr lang="en-US" altLang="en-US" sz="2400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76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0988" y="306056"/>
            <a:ext cx="41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Informed Search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8006" y="1643840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alisto MT" pitchFamily="18" charset="0"/>
              </a:rPr>
              <a:t>Informed Search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dirty="0">
                <a:latin typeface="Calisto MT" pitchFamily="18" charset="0"/>
              </a:rPr>
              <a:t>Heuristics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dirty="0">
                <a:latin typeface="Calisto MT" pitchFamily="18" charset="0"/>
              </a:rPr>
              <a:t>Greedy Search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dirty="0">
                <a:latin typeface="Calisto MT" pitchFamily="18" charset="0"/>
              </a:rPr>
              <a:t>A* </a:t>
            </a:r>
            <a:r>
              <a:rPr lang="en-US" sz="2800" dirty="0" smtClean="0">
                <a:latin typeface="Calisto MT" pitchFamily="18" charset="0"/>
              </a:rPr>
              <a:t>Search</a:t>
            </a:r>
          </a:p>
          <a:p>
            <a:pPr marL="914400" lvl="1" indent="-457200">
              <a:buFont typeface="Wingdings" pitchFamily="2" charset="2"/>
              <a:buChar char="ü"/>
            </a:pPr>
            <a:endParaRPr lang="en-US" sz="2800" b="1" dirty="0">
              <a:latin typeface="Calisto MT" pitchFamily="18" charset="0"/>
            </a:endParaRPr>
          </a:p>
          <a:p>
            <a:pPr marL="0" lvl="1"/>
            <a:endParaRPr lang="en-US" sz="2800" b="1" dirty="0" smtClean="0">
              <a:latin typeface="Calisto MT" pitchFamily="18" charset="0"/>
            </a:endParaRPr>
          </a:p>
          <a:p>
            <a:pPr marL="0" lvl="1"/>
            <a:endParaRPr lang="en-US" sz="2800" b="1" dirty="0">
              <a:latin typeface="Calisto MT" pitchFamily="18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56" y="1251308"/>
            <a:ext cx="5682419" cy="44168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85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711200" y="304800"/>
            <a:ext cx="1036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sto MT" pitchFamily="18" charset="0"/>
                <a:cs typeface="+mn-cs"/>
              </a:rPr>
              <a:t>Recursive Best First Search: Example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711200" y="4135272"/>
            <a:ext cx="10464800" cy="217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>
                <a:latin typeface="Calisto MT" pitchFamily="18" charset="0"/>
              </a:rPr>
              <a:t>Path until </a:t>
            </a:r>
            <a:r>
              <a:rPr lang="en-US" altLang="en-US" sz="2400" dirty="0" err="1">
                <a:latin typeface="Calisto MT" pitchFamily="18" charset="0"/>
              </a:rPr>
              <a:t>Rumnicu</a:t>
            </a:r>
            <a:r>
              <a:rPr lang="en-US" altLang="en-US" sz="2400" dirty="0">
                <a:latin typeface="Calisto MT" pitchFamily="18" charset="0"/>
              </a:rPr>
              <a:t> </a:t>
            </a:r>
            <a:r>
              <a:rPr lang="en-US" altLang="en-US" sz="2400" dirty="0" err="1">
                <a:latin typeface="Calisto MT" pitchFamily="18" charset="0"/>
              </a:rPr>
              <a:t>Vilcea</a:t>
            </a:r>
            <a:r>
              <a:rPr lang="en-US" altLang="en-US" sz="2400" dirty="0">
                <a:latin typeface="Calisto MT" pitchFamily="18" charset="0"/>
              </a:rPr>
              <a:t> is already expanded</a:t>
            </a: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>
                <a:latin typeface="Calisto MT" pitchFamily="18" charset="0"/>
              </a:rPr>
              <a:t>Above node; </a:t>
            </a:r>
            <a:r>
              <a:rPr lang="en-US" altLang="en-US" sz="2400" i="1" dirty="0">
                <a:latin typeface="Calisto MT" pitchFamily="18" charset="0"/>
              </a:rPr>
              <a:t>f</a:t>
            </a:r>
            <a:r>
              <a:rPr lang="en-US" altLang="en-US" sz="2400" dirty="0">
                <a:latin typeface="Calisto MT" pitchFamily="18" charset="0"/>
              </a:rPr>
              <a:t>-limit for every recursive call is shown on top.</a:t>
            </a: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>
                <a:latin typeface="Calisto MT" pitchFamily="18" charset="0"/>
              </a:rPr>
              <a:t>Below node: </a:t>
            </a:r>
            <a:r>
              <a:rPr lang="en-US" altLang="en-US" sz="2400" i="1" dirty="0">
                <a:latin typeface="Calisto MT" pitchFamily="18" charset="0"/>
              </a:rPr>
              <a:t>f(n)</a:t>
            </a: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>
                <a:latin typeface="Calisto MT" pitchFamily="18" charset="0"/>
              </a:rPr>
              <a:t>The path is followed until Pitesti which has a </a:t>
            </a:r>
            <a:r>
              <a:rPr lang="en-US" altLang="en-US" sz="2400" i="1" dirty="0">
                <a:latin typeface="Calisto MT" pitchFamily="18" charset="0"/>
              </a:rPr>
              <a:t>f</a:t>
            </a:r>
            <a:r>
              <a:rPr lang="en-US" altLang="en-US" sz="2400" dirty="0">
                <a:latin typeface="Calisto MT" pitchFamily="18" charset="0"/>
              </a:rPr>
              <a:t>-value worse than the </a:t>
            </a:r>
            <a:r>
              <a:rPr lang="en-US" altLang="en-US" sz="2400" i="1" dirty="0">
                <a:latin typeface="Calisto MT" pitchFamily="18" charset="0"/>
              </a:rPr>
              <a:t>f-limit</a:t>
            </a:r>
            <a:r>
              <a:rPr lang="en-US" altLang="en-US" sz="2400" dirty="0" smtClean="0">
                <a:latin typeface="Calisto MT" pitchFamily="18" charset="0"/>
              </a:rPr>
              <a:t>.</a:t>
            </a:r>
            <a:endParaRPr lang="en-US" altLang="en-US" sz="2400" dirty="0">
              <a:latin typeface="Calisto MT" pitchFamily="18" charset="0"/>
            </a:endParaRP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179727"/>
            <a:ext cx="10464800" cy="26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411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711200" y="304800"/>
            <a:ext cx="1036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sto MT" pitchFamily="18" charset="0"/>
                <a:cs typeface="+mn-cs"/>
              </a:rPr>
              <a:t>RBFS example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12800" y="4067033"/>
            <a:ext cx="10464800" cy="210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  <a:defRPr/>
            </a:pPr>
            <a:r>
              <a:rPr lang="en-US" altLang="en-US" sz="2400" dirty="0" smtClean="0">
                <a:latin typeface="Calisto MT" pitchFamily="18" charset="0"/>
              </a:rPr>
              <a:t>Unwind recursion and store best </a:t>
            </a:r>
            <a:r>
              <a:rPr lang="en-US" altLang="en-US" sz="2400" i="1" dirty="0" smtClean="0">
                <a:latin typeface="Calisto MT" pitchFamily="18" charset="0"/>
              </a:rPr>
              <a:t>f</a:t>
            </a:r>
            <a:r>
              <a:rPr lang="en-US" altLang="en-US" sz="2400" dirty="0" smtClean="0">
                <a:latin typeface="Calisto MT" pitchFamily="18" charset="0"/>
              </a:rPr>
              <a:t>-value for current best leaf Pitesti</a:t>
            </a:r>
          </a:p>
          <a:p>
            <a:pPr marL="342900" eaLnBrk="1" hangingPunct="1">
              <a:lnSpc>
                <a:spcPct val="90000"/>
              </a:lnSpc>
              <a:spcBef>
                <a:spcPts val="400"/>
              </a:spcBef>
              <a:buSzPct val="100000"/>
              <a:defRPr/>
            </a:pPr>
            <a:r>
              <a:rPr lang="en-US" altLang="en-US" sz="2400" i="1" dirty="0" smtClean="0">
                <a:latin typeface="Calisto MT" pitchFamily="18" charset="0"/>
              </a:rPr>
              <a:t>		</a:t>
            </a:r>
            <a:endParaRPr lang="en-US" altLang="en-US" sz="2400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  <a:defRPr/>
            </a:pPr>
            <a:r>
              <a:rPr lang="en-US" altLang="en-US" sz="2400" i="1" dirty="0" smtClean="0">
                <a:latin typeface="Calisto MT" pitchFamily="18" charset="0"/>
              </a:rPr>
              <a:t>best</a:t>
            </a:r>
            <a:r>
              <a:rPr lang="en-US" altLang="en-US" sz="2400" dirty="0" smtClean="0">
                <a:latin typeface="Calisto MT" pitchFamily="18" charset="0"/>
              </a:rPr>
              <a:t> is now </a:t>
            </a:r>
            <a:r>
              <a:rPr lang="en-US" altLang="en-US" sz="2400" dirty="0" err="1" smtClean="0">
                <a:latin typeface="Calisto MT" pitchFamily="18" charset="0"/>
              </a:rPr>
              <a:t>Fagaras</a:t>
            </a:r>
            <a:r>
              <a:rPr lang="en-US" altLang="en-US" sz="2400" dirty="0" smtClean="0">
                <a:latin typeface="Calisto MT" pitchFamily="18" charset="0"/>
              </a:rPr>
              <a:t>. Call RBFS for new </a:t>
            </a:r>
            <a:r>
              <a:rPr lang="en-US" altLang="en-US" sz="2400" i="1" dirty="0" smtClean="0">
                <a:latin typeface="Calisto MT" pitchFamily="18" charset="0"/>
              </a:rPr>
              <a:t>best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–"/>
              <a:defRPr/>
            </a:pPr>
            <a:r>
              <a:rPr lang="en-US" altLang="en-US" sz="2400" i="1" dirty="0" smtClean="0">
                <a:latin typeface="Calisto MT" pitchFamily="18" charset="0"/>
              </a:rPr>
              <a:t>best</a:t>
            </a:r>
            <a:r>
              <a:rPr lang="en-US" altLang="en-US" sz="2400" dirty="0" smtClean="0">
                <a:latin typeface="Calisto MT" pitchFamily="18" charset="0"/>
              </a:rPr>
              <a:t> value is now  450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062111"/>
            <a:ext cx="10119106" cy="2693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509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711200" y="304800"/>
            <a:ext cx="1036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sto MT" pitchFamily="18" charset="0"/>
                <a:cs typeface="+mn-cs"/>
              </a:rPr>
              <a:t>RBFS example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812800" y="4326340"/>
            <a:ext cx="10464800" cy="197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  <a:defRPr/>
            </a:pPr>
            <a:r>
              <a:rPr lang="en-US" altLang="en-US" sz="2400" dirty="0" smtClean="0">
                <a:latin typeface="Calisto MT" pitchFamily="18" charset="0"/>
              </a:rPr>
              <a:t>Unwind recursion and store best </a:t>
            </a:r>
            <a:r>
              <a:rPr lang="en-US" altLang="en-US" sz="2400" i="1" dirty="0" smtClean="0">
                <a:latin typeface="Calisto MT" pitchFamily="18" charset="0"/>
              </a:rPr>
              <a:t>f</a:t>
            </a:r>
            <a:r>
              <a:rPr lang="en-US" altLang="en-US" sz="2400" dirty="0" smtClean="0">
                <a:latin typeface="Calisto MT" pitchFamily="18" charset="0"/>
              </a:rPr>
              <a:t>-value for current best leaf </a:t>
            </a:r>
            <a:r>
              <a:rPr lang="en-US" altLang="en-US" sz="2400" dirty="0" err="1" smtClean="0">
                <a:latin typeface="Calisto MT" pitchFamily="18" charset="0"/>
              </a:rPr>
              <a:t>Fagaras</a:t>
            </a:r>
            <a:endParaRPr lang="en-US" altLang="en-US" sz="2400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  <a:defRPr/>
            </a:pPr>
            <a:r>
              <a:rPr lang="en-US" altLang="en-US" sz="2400" i="1" dirty="0" smtClean="0">
                <a:latin typeface="Calisto MT" pitchFamily="18" charset="0"/>
              </a:rPr>
              <a:t>best</a:t>
            </a:r>
            <a:r>
              <a:rPr lang="en-US" altLang="en-US" sz="2400" dirty="0" smtClean="0">
                <a:latin typeface="Calisto MT" pitchFamily="18" charset="0"/>
              </a:rPr>
              <a:t> is now </a:t>
            </a:r>
            <a:r>
              <a:rPr lang="en-US" altLang="en-US" sz="2400" dirty="0" err="1" smtClean="0">
                <a:latin typeface="Calisto MT" pitchFamily="18" charset="0"/>
              </a:rPr>
              <a:t>Rimnicu</a:t>
            </a:r>
            <a:r>
              <a:rPr lang="en-US" altLang="en-US" sz="2400" dirty="0" smtClean="0">
                <a:latin typeface="Calisto MT" pitchFamily="18" charset="0"/>
              </a:rPr>
              <a:t> </a:t>
            </a:r>
            <a:r>
              <a:rPr lang="en-US" altLang="en-US" sz="2400" dirty="0" err="1" smtClean="0">
                <a:latin typeface="Calisto MT" pitchFamily="18" charset="0"/>
              </a:rPr>
              <a:t>Viclea</a:t>
            </a:r>
            <a:r>
              <a:rPr lang="en-US" altLang="en-US" sz="2400" dirty="0" smtClean="0">
                <a:latin typeface="Calisto MT" pitchFamily="18" charset="0"/>
              </a:rPr>
              <a:t> (again). Call RBFS for new </a:t>
            </a:r>
            <a:r>
              <a:rPr lang="en-US" altLang="en-US" sz="2400" i="1" dirty="0" smtClean="0">
                <a:latin typeface="Calisto MT" pitchFamily="18" charset="0"/>
              </a:rPr>
              <a:t>best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–"/>
              <a:defRPr/>
            </a:pPr>
            <a:r>
              <a:rPr lang="en-US" altLang="en-US" sz="2400" dirty="0" smtClean="0">
                <a:latin typeface="Calisto MT" pitchFamily="18" charset="0"/>
              </a:rPr>
              <a:t>Subtree is again expanded.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–"/>
              <a:defRPr/>
            </a:pPr>
            <a:r>
              <a:rPr lang="en-US" altLang="en-US" sz="2400" dirty="0" smtClean="0">
                <a:latin typeface="Calisto MT" pitchFamily="18" charset="0"/>
              </a:rPr>
              <a:t>Best </a:t>
            </a:r>
            <a:r>
              <a:rPr lang="en-US" altLang="en-US" sz="2400" i="1" dirty="0" smtClean="0">
                <a:latin typeface="Calisto MT" pitchFamily="18" charset="0"/>
              </a:rPr>
              <a:t>alternative</a:t>
            </a:r>
            <a:r>
              <a:rPr lang="en-US" altLang="en-US" sz="2400" dirty="0" smtClean="0">
                <a:latin typeface="Calisto MT" pitchFamily="18" charset="0"/>
              </a:rPr>
              <a:t> subtree is now through Timisoara.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  <a:defRPr/>
            </a:pPr>
            <a:r>
              <a:rPr lang="en-US" altLang="en-US" sz="2400" dirty="0" smtClean="0">
                <a:latin typeface="Calisto MT" pitchFamily="18" charset="0"/>
              </a:rPr>
              <a:t>Solution is found since because 447 &gt; 418.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1" y="1082675"/>
            <a:ext cx="7996767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369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812800" y="413982"/>
            <a:ext cx="1036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sto MT" pitchFamily="18" charset="0"/>
                <a:cs typeface="+mn-cs"/>
              </a:rPr>
              <a:t>RBFS properties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12800" y="1143000"/>
            <a:ext cx="10464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en-US" altLang="en-US" sz="2400" dirty="0" smtClean="0">
              <a:latin typeface="Calisto MT" pitchFamily="18" charset="0"/>
            </a:endParaRPr>
          </a:p>
          <a:p>
            <a:pPr marL="341313" indent="-339725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  <a:defRPr/>
            </a:pPr>
            <a:r>
              <a:rPr lang="en-US" altLang="en-US" sz="2400" dirty="0" smtClean="0">
                <a:latin typeface="Calisto MT" pitchFamily="18" charset="0"/>
              </a:rPr>
              <a:t>Complete (finite).</a:t>
            </a:r>
          </a:p>
          <a:p>
            <a:pPr marL="341313" indent="-339725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  <a:defRPr/>
            </a:pPr>
            <a:r>
              <a:rPr lang="en-US" altLang="en-US" sz="2400" dirty="0" smtClean="0">
                <a:latin typeface="Calisto MT" pitchFamily="18" charset="0"/>
              </a:rPr>
              <a:t>Like A*, optimal if </a:t>
            </a:r>
            <a:r>
              <a:rPr lang="en-US" altLang="en-US" sz="2400" i="1" dirty="0" smtClean="0">
                <a:latin typeface="Calisto MT" pitchFamily="18" charset="0"/>
              </a:rPr>
              <a:t>h(n)</a:t>
            </a:r>
            <a:r>
              <a:rPr lang="en-US" altLang="en-US" sz="2400" dirty="0" smtClean="0">
                <a:latin typeface="Calisto MT" pitchFamily="18" charset="0"/>
              </a:rPr>
              <a:t> is admissible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en-US" altLang="en-US" sz="2400" dirty="0" smtClean="0">
              <a:latin typeface="Calisto MT" pitchFamily="18" charset="0"/>
            </a:endParaRPr>
          </a:p>
          <a:p>
            <a:pPr marL="341313" indent="-339725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  <a:defRPr/>
            </a:pPr>
            <a:r>
              <a:rPr lang="en-US" altLang="en-US" sz="2400" dirty="0" smtClean="0">
                <a:latin typeface="Calisto MT" pitchFamily="18" charset="0"/>
              </a:rPr>
              <a:t>Time complexity difficult to characterize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–"/>
              <a:defRPr/>
            </a:pPr>
            <a:r>
              <a:rPr lang="en-US" altLang="en-US" sz="2400" dirty="0" smtClean="0">
                <a:latin typeface="Calisto MT" pitchFamily="18" charset="0"/>
              </a:rPr>
              <a:t>Depends on accuracy if h(n) and how often best path changes.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–"/>
              <a:defRPr/>
            </a:pPr>
            <a:r>
              <a:rPr lang="en-US" altLang="en-US" sz="2400" dirty="0" smtClean="0">
                <a:latin typeface="Calisto MT" pitchFamily="18" charset="0"/>
              </a:rPr>
              <a:t>Can end up “switching” back and forth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en-US" altLang="en-US" sz="2400" dirty="0" smtClean="0">
              <a:latin typeface="Calisto MT" pitchFamily="18" charset="0"/>
            </a:endParaRPr>
          </a:p>
          <a:p>
            <a:pPr marL="341313" indent="-339725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  <a:defRPr/>
            </a:pPr>
            <a:r>
              <a:rPr lang="en-US" altLang="en-US" sz="2400" dirty="0" smtClean="0">
                <a:latin typeface="Calisto MT" pitchFamily="18" charset="0"/>
              </a:rPr>
              <a:t>Space complexity is </a:t>
            </a:r>
            <a:r>
              <a:rPr lang="en-US" altLang="en-US" sz="2400" i="1" dirty="0" smtClean="0">
                <a:latin typeface="Calisto MT" pitchFamily="18" charset="0"/>
              </a:rPr>
              <a:t>O(</a:t>
            </a:r>
            <a:r>
              <a:rPr lang="en-US" altLang="en-US" sz="2400" i="1" dirty="0" err="1" smtClean="0">
                <a:latin typeface="Calisto MT" pitchFamily="18" charset="0"/>
              </a:rPr>
              <a:t>bd</a:t>
            </a:r>
            <a:r>
              <a:rPr lang="en-US" altLang="en-US" sz="2400" i="1" dirty="0" smtClean="0">
                <a:latin typeface="Calisto MT" pitchFamily="18" charset="0"/>
              </a:rPr>
              <a:t>)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–"/>
              <a:defRPr/>
            </a:pPr>
            <a:r>
              <a:rPr lang="en-US" altLang="en-US" sz="2400" dirty="0" smtClean="0">
                <a:latin typeface="Calisto MT" pitchFamily="18" charset="0"/>
              </a:rPr>
              <a:t>Other extreme to A* - uses </a:t>
            </a:r>
            <a:r>
              <a:rPr lang="en-US" altLang="en-US" sz="2400" b="1" i="1" dirty="0" smtClean="0">
                <a:latin typeface="Calisto MT" pitchFamily="18" charset="0"/>
              </a:rPr>
              <a:t>too little</a:t>
            </a:r>
            <a:r>
              <a:rPr lang="en-US" altLang="en-US" sz="2400" dirty="0" smtClean="0">
                <a:latin typeface="Calisto MT" pitchFamily="18" charset="0"/>
              </a:rPr>
              <a:t> memory.</a:t>
            </a:r>
          </a:p>
          <a:p>
            <a:pPr marL="341313" indent="-339725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en-US" altLang="en-US" sz="2400" dirty="0" smtClean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42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711200" y="304800"/>
            <a:ext cx="1036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b="1" dirty="0" smtClean="0">
                <a:solidFill>
                  <a:schemeClr val="accent1">
                    <a:lumMod val="50000"/>
                  </a:schemeClr>
                </a:solidFill>
                <a:latin typeface="Calisto MT" pitchFamily="18" charset="0"/>
                <a:cs typeface="+mn-cs"/>
              </a:rPr>
              <a:t>(Simplified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sto MT" pitchFamily="18" charset="0"/>
                <a:cs typeface="+mn-cs"/>
              </a:rPr>
              <a:t>) Memory-bounded A* (SMA*)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812800" y="1296536"/>
            <a:ext cx="10464800" cy="487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 smtClean="0">
                <a:latin typeface="Calisto MT" pitchFamily="18" charset="0"/>
              </a:rPr>
              <a:t>This is like </a:t>
            </a:r>
            <a:r>
              <a:rPr lang="en-US" altLang="en-US" sz="2400" b="1" dirty="0" smtClean="0">
                <a:latin typeface="Calisto MT" pitchFamily="18" charset="0"/>
              </a:rPr>
              <a:t>A*, </a:t>
            </a:r>
            <a:r>
              <a:rPr lang="en-US" altLang="en-US" sz="2400" dirty="0" smtClean="0">
                <a:latin typeface="Calisto MT" pitchFamily="18" charset="0"/>
              </a:rPr>
              <a:t>but when memory is full we delete the worst node (largest f-value).</a:t>
            </a: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None/>
            </a:pPr>
            <a:endParaRPr lang="en-US" altLang="en-US" sz="2400" dirty="0" smtClean="0">
              <a:latin typeface="Calisto MT" pitchFamily="18" charset="0"/>
            </a:endParaRP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 smtClean="0">
                <a:latin typeface="Calisto MT" pitchFamily="18" charset="0"/>
              </a:rPr>
              <a:t>Like </a:t>
            </a:r>
            <a:r>
              <a:rPr lang="en-US" altLang="en-US" sz="2400" b="1" dirty="0" smtClean="0">
                <a:latin typeface="Calisto MT" pitchFamily="18" charset="0"/>
              </a:rPr>
              <a:t>RBFS</a:t>
            </a:r>
            <a:r>
              <a:rPr lang="en-US" altLang="en-US" sz="2400" dirty="0" smtClean="0">
                <a:latin typeface="Calisto MT" pitchFamily="18" charset="0"/>
              </a:rPr>
              <a:t>, we remember the best descendant in the branch we delete.</a:t>
            </a: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None/>
            </a:pPr>
            <a:endParaRPr lang="en-US" altLang="en-US" sz="2400" dirty="0" smtClean="0">
              <a:latin typeface="Calisto MT" pitchFamily="18" charset="0"/>
            </a:endParaRP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 smtClean="0">
                <a:latin typeface="Calisto MT" pitchFamily="18" charset="0"/>
              </a:rPr>
              <a:t>If there is a tie (equal f-values) we delete the oldest nodes first.</a:t>
            </a: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None/>
            </a:pPr>
            <a:endParaRPr lang="en-US" altLang="en-US" sz="2400" dirty="0" smtClean="0">
              <a:latin typeface="Calisto MT" pitchFamily="18" charset="0"/>
            </a:endParaRP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 smtClean="0">
                <a:latin typeface="Calisto MT" pitchFamily="18" charset="0"/>
              </a:rPr>
              <a:t>Simplified-ma* finds the optimal </a:t>
            </a:r>
            <a:r>
              <a:rPr lang="en-US" altLang="en-US" sz="2400" i="1" dirty="0" smtClean="0">
                <a:latin typeface="Calisto MT" pitchFamily="18" charset="0"/>
              </a:rPr>
              <a:t>reachable</a:t>
            </a:r>
            <a:r>
              <a:rPr lang="en-US" altLang="en-US" sz="2400" dirty="0" smtClean="0">
                <a:latin typeface="Calisto MT" pitchFamily="18" charset="0"/>
              </a:rPr>
              <a:t> solution given the memory constraint. </a:t>
            </a: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None/>
            </a:pPr>
            <a:endParaRPr lang="en-US" altLang="en-US" sz="2400" dirty="0" smtClean="0">
              <a:latin typeface="Calisto MT" pitchFamily="18" charset="0"/>
            </a:endParaRP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r>
              <a:rPr lang="en-US" altLang="en-US" sz="2400" dirty="0" smtClean="0">
                <a:latin typeface="Calisto MT" pitchFamily="18" charset="0"/>
              </a:rPr>
              <a:t>Time can still be exponential.</a:t>
            </a:r>
            <a:endParaRPr lang="en-US" altLang="en-US" sz="2400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32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40" y="869049"/>
            <a:ext cx="10774873" cy="491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5409" y="402216"/>
            <a:ext cx="865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Simulation of Memory Bounded Search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2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907" y="228600"/>
            <a:ext cx="3220586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Assignment: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219200" y="20574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3149600" y="1371600"/>
            <a:ext cx="6096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2844800" y="3352800"/>
            <a:ext cx="6096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4572000" y="2362200"/>
            <a:ext cx="6096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6197600" y="1371600"/>
            <a:ext cx="6096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5892800" y="3352800"/>
            <a:ext cx="6096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8432800" y="2133600"/>
            <a:ext cx="6096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>
                <a:solidFill>
                  <a:srgbClr val="FF0000"/>
                </a:solidFill>
              </a:rPr>
              <a:t>G</a:t>
            </a:r>
          </a:p>
        </p:txBody>
      </p:sp>
      <p:cxnSp>
        <p:nvCxnSpPr>
          <p:cNvPr id="53258" name="Straight Arrow Connector 11"/>
          <p:cNvCxnSpPr>
            <a:cxnSpLocks noChangeShapeType="1"/>
            <a:stCxn id="2" idx="7"/>
            <a:endCxn id="53252" idx="3"/>
          </p:cNvCxnSpPr>
          <p:nvPr/>
        </p:nvCxnSpPr>
        <p:spPr bwMode="auto">
          <a:xfrm flipV="1">
            <a:off x="1739900" y="1762125"/>
            <a:ext cx="1498600" cy="361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59" name="Straight Arrow Connector 13"/>
          <p:cNvCxnSpPr>
            <a:cxnSpLocks noChangeShapeType="1"/>
            <a:stCxn id="2" idx="5"/>
            <a:endCxn id="53253" idx="1"/>
          </p:cNvCxnSpPr>
          <p:nvPr/>
        </p:nvCxnSpPr>
        <p:spPr bwMode="auto">
          <a:xfrm>
            <a:off x="1739900" y="2447925"/>
            <a:ext cx="1193800" cy="971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0" name="Straight Arrow Connector 15"/>
          <p:cNvCxnSpPr>
            <a:cxnSpLocks noChangeShapeType="1"/>
            <a:stCxn id="53252" idx="6"/>
          </p:cNvCxnSpPr>
          <p:nvPr/>
        </p:nvCxnSpPr>
        <p:spPr bwMode="auto">
          <a:xfrm flipV="1">
            <a:off x="3759201" y="1524000"/>
            <a:ext cx="24257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Straight Arrow Connector 18"/>
          <p:cNvCxnSpPr>
            <a:cxnSpLocks noChangeShapeType="1"/>
            <a:stCxn id="53252" idx="5"/>
            <a:endCxn id="53254" idx="1"/>
          </p:cNvCxnSpPr>
          <p:nvPr/>
        </p:nvCxnSpPr>
        <p:spPr bwMode="auto">
          <a:xfrm>
            <a:off x="3670300" y="1762125"/>
            <a:ext cx="990600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2" name="Straight Arrow Connector 20"/>
          <p:cNvCxnSpPr>
            <a:cxnSpLocks noChangeShapeType="1"/>
            <a:stCxn id="53253" idx="7"/>
            <a:endCxn id="53254" idx="2"/>
          </p:cNvCxnSpPr>
          <p:nvPr/>
        </p:nvCxnSpPr>
        <p:spPr bwMode="auto">
          <a:xfrm flipV="1">
            <a:off x="3365501" y="2590801"/>
            <a:ext cx="1206500" cy="828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3" name="Straight Arrow Connector 22"/>
          <p:cNvCxnSpPr>
            <a:cxnSpLocks noChangeShapeType="1"/>
            <a:stCxn id="53254" idx="3"/>
            <a:endCxn id="53253" idx="5"/>
          </p:cNvCxnSpPr>
          <p:nvPr/>
        </p:nvCxnSpPr>
        <p:spPr bwMode="auto">
          <a:xfrm flipH="1">
            <a:off x="3365500" y="2752725"/>
            <a:ext cx="12954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4" name="Straight Arrow Connector 24"/>
          <p:cNvCxnSpPr>
            <a:cxnSpLocks noChangeShapeType="1"/>
            <a:stCxn id="53255" idx="6"/>
            <a:endCxn id="53257" idx="1"/>
          </p:cNvCxnSpPr>
          <p:nvPr/>
        </p:nvCxnSpPr>
        <p:spPr bwMode="auto">
          <a:xfrm>
            <a:off x="6807201" y="1600201"/>
            <a:ext cx="1714500" cy="600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Straight Arrow Connector 26"/>
          <p:cNvCxnSpPr>
            <a:cxnSpLocks noChangeShapeType="1"/>
            <a:stCxn id="53253" idx="4"/>
            <a:endCxn id="53256" idx="3"/>
          </p:cNvCxnSpPr>
          <p:nvPr/>
        </p:nvCxnSpPr>
        <p:spPr bwMode="auto">
          <a:xfrm flipV="1">
            <a:off x="3149601" y="3743326"/>
            <a:ext cx="2832100" cy="66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6" name="Straight Arrow Connector 28"/>
          <p:cNvCxnSpPr>
            <a:cxnSpLocks noChangeShapeType="1"/>
            <a:stCxn id="53256" idx="7"/>
            <a:endCxn id="53257" idx="3"/>
          </p:cNvCxnSpPr>
          <p:nvPr/>
        </p:nvCxnSpPr>
        <p:spPr bwMode="auto">
          <a:xfrm flipV="1">
            <a:off x="6413500" y="2524125"/>
            <a:ext cx="2108200" cy="895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7" name="Straight Arrow Connector 32768"/>
          <p:cNvCxnSpPr>
            <a:cxnSpLocks noChangeShapeType="1"/>
            <a:stCxn id="53254" idx="7"/>
            <a:endCxn id="53255" idx="3"/>
          </p:cNvCxnSpPr>
          <p:nvPr/>
        </p:nvCxnSpPr>
        <p:spPr bwMode="auto">
          <a:xfrm flipV="1">
            <a:off x="5092700" y="1762125"/>
            <a:ext cx="1193800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8" name="TextBox 32771"/>
          <p:cNvSpPr txBox="1">
            <a:spLocks noChangeArrowheads="1"/>
          </p:cNvSpPr>
          <p:nvPr/>
        </p:nvSpPr>
        <p:spPr bwMode="auto">
          <a:xfrm>
            <a:off x="6299200" y="9906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3269" name="TextBox 36"/>
          <p:cNvSpPr txBox="1">
            <a:spLocks noChangeArrowheads="1"/>
          </p:cNvSpPr>
          <p:nvPr/>
        </p:nvSpPr>
        <p:spPr bwMode="auto">
          <a:xfrm>
            <a:off x="4368800" y="12954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270" name="TextBox 37"/>
          <p:cNvSpPr txBox="1">
            <a:spLocks noChangeArrowheads="1"/>
          </p:cNvSpPr>
          <p:nvPr/>
        </p:nvSpPr>
        <p:spPr bwMode="auto">
          <a:xfrm>
            <a:off x="4064000" y="18288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271" name="TextBox 38"/>
          <p:cNvSpPr txBox="1">
            <a:spLocks noChangeArrowheads="1"/>
          </p:cNvSpPr>
          <p:nvPr/>
        </p:nvSpPr>
        <p:spPr bwMode="auto">
          <a:xfrm>
            <a:off x="2235200" y="26670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272" name="TextBox 39"/>
          <p:cNvSpPr txBox="1">
            <a:spLocks noChangeArrowheads="1"/>
          </p:cNvSpPr>
          <p:nvPr/>
        </p:nvSpPr>
        <p:spPr bwMode="auto">
          <a:xfrm>
            <a:off x="3556000" y="27432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273" name="TextBox 40"/>
          <p:cNvSpPr txBox="1">
            <a:spLocks noChangeArrowheads="1"/>
          </p:cNvSpPr>
          <p:nvPr/>
        </p:nvSpPr>
        <p:spPr bwMode="auto">
          <a:xfrm>
            <a:off x="4064000" y="30480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274" name="TextBox 41"/>
          <p:cNvSpPr txBox="1">
            <a:spLocks noChangeArrowheads="1"/>
          </p:cNvSpPr>
          <p:nvPr/>
        </p:nvSpPr>
        <p:spPr bwMode="auto">
          <a:xfrm>
            <a:off x="5283200" y="19050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275" name="TextBox 42"/>
          <p:cNvSpPr txBox="1">
            <a:spLocks noChangeArrowheads="1"/>
          </p:cNvSpPr>
          <p:nvPr/>
        </p:nvSpPr>
        <p:spPr bwMode="auto">
          <a:xfrm>
            <a:off x="7518400" y="16002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276" name="TextBox 43"/>
          <p:cNvSpPr txBox="1">
            <a:spLocks noChangeArrowheads="1"/>
          </p:cNvSpPr>
          <p:nvPr/>
        </p:nvSpPr>
        <p:spPr bwMode="auto">
          <a:xfrm>
            <a:off x="6908800" y="26670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277" name="TextBox 44"/>
          <p:cNvSpPr txBox="1">
            <a:spLocks noChangeArrowheads="1"/>
          </p:cNvSpPr>
          <p:nvPr/>
        </p:nvSpPr>
        <p:spPr bwMode="auto">
          <a:xfrm>
            <a:off x="4775200" y="33528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278" name="TextBox 45"/>
          <p:cNvSpPr txBox="1">
            <a:spLocks noChangeArrowheads="1"/>
          </p:cNvSpPr>
          <p:nvPr/>
        </p:nvSpPr>
        <p:spPr bwMode="auto">
          <a:xfrm>
            <a:off x="914400" y="16764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3279" name="TextBox 46"/>
          <p:cNvSpPr txBox="1">
            <a:spLocks noChangeArrowheads="1"/>
          </p:cNvSpPr>
          <p:nvPr/>
        </p:nvSpPr>
        <p:spPr bwMode="auto">
          <a:xfrm>
            <a:off x="3251200" y="9906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280" name="TextBox 47"/>
          <p:cNvSpPr txBox="1">
            <a:spLocks noChangeArrowheads="1"/>
          </p:cNvSpPr>
          <p:nvPr/>
        </p:nvSpPr>
        <p:spPr bwMode="auto">
          <a:xfrm>
            <a:off x="2336800" y="18288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281" name="TextBox 48"/>
          <p:cNvSpPr txBox="1">
            <a:spLocks noChangeArrowheads="1"/>
          </p:cNvSpPr>
          <p:nvPr/>
        </p:nvSpPr>
        <p:spPr bwMode="auto">
          <a:xfrm>
            <a:off x="5181600" y="25146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282" name="TextBox 49"/>
          <p:cNvSpPr txBox="1">
            <a:spLocks noChangeArrowheads="1"/>
          </p:cNvSpPr>
          <p:nvPr/>
        </p:nvSpPr>
        <p:spPr bwMode="auto">
          <a:xfrm>
            <a:off x="2844800" y="38100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3283" name="TextBox 50"/>
          <p:cNvSpPr txBox="1">
            <a:spLocks noChangeArrowheads="1"/>
          </p:cNvSpPr>
          <p:nvPr/>
        </p:nvSpPr>
        <p:spPr bwMode="auto">
          <a:xfrm>
            <a:off x="6502400" y="35814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3284" name="TextBox 51"/>
          <p:cNvSpPr txBox="1">
            <a:spLocks noChangeArrowheads="1"/>
          </p:cNvSpPr>
          <p:nvPr/>
        </p:nvSpPr>
        <p:spPr bwMode="auto">
          <a:xfrm>
            <a:off x="9042400" y="2362200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3285" name="TextBox 2"/>
          <p:cNvSpPr txBox="1">
            <a:spLocks noChangeArrowheads="1"/>
          </p:cNvSpPr>
          <p:nvPr/>
        </p:nvSpPr>
        <p:spPr bwMode="auto">
          <a:xfrm>
            <a:off x="1419487" y="4409365"/>
            <a:ext cx="22381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Calisto MT" pitchFamily="18" charset="0"/>
              </a:rPr>
              <a:t>A – Start</a:t>
            </a:r>
          </a:p>
          <a:p>
            <a:r>
              <a:rPr lang="en-US" altLang="en-US" dirty="0">
                <a:solidFill>
                  <a:schemeClr val="tx1"/>
                </a:solidFill>
                <a:latin typeface="Calisto MT" pitchFamily="18" charset="0"/>
              </a:rPr>
              <a:t>G – Goal</a:t>
            </a:r>
          </a:p>
          <a:p>
            <a:r>
              <a:rPr lang="en-US" altLang="en-US" dirty="0">
                <a:solidFill>
                  <a:schemeClr val="tx1"/>
                </a:solidFill>
                <a:latin typeface="Calisto MT" pitchFamily="18" charset="0"/>
              </a:rPr>
              <a:t>Black </a:t>
            </a:r>
            <a:r>
              <a:rPr lang="en-US" altLang="en-US" dirty="0">
                <a:solidFill>
                  <a:schemeClr val="tx1"/>
                </a:solidFill>
                <a:latin typeface="Calisto MT" pitchFamily="18" charset="0"/>
                <a:sym typeface="Wingdings" pitchFamily="2" charset="2"/>
              </a:rPr>
              <a:t> Actual Cost</a:t>
            </a:r>
          </a:p>
          <a:p>
            <a:r>
              <a:rPr lang="en-US" altLang="en-US" dirty="0">
                <a:solidFill>
                  <a:schemeClr val="tx1"/>
                </a:solidFill>
                <a:latin typeface="Calisto MT" pitchFamily="18" charset="0"/>
                <a:sym typeface="Wingdings" pitchFamily="2" charset="2"/>
              </a:rPr>
              <a:t>Red  heuristic cost</a:t>
            </a:r>
            <a:endParaRPr lang="en-US" altLang="en-US" dirty="0">
              <a:solidFill>
                <a:schemeClr val="tx1"/>
              </a:solidFill>
              <a:latin typeface="Calisto MT" pitchFamily="18" charset="0"/>
            </a:endParaRPr>
          </a:p>
          <a:p>
            <a:endParaRPr lang="en-US" altLang="en-US" dirty="0">
              <a:solidFill>
                <a:schemeClr val="tx1"/>
              </a:solidFill>
              <a:latin typeface="Calisto MT" pitchFamily="18" charset="0"/>
            </a:endParaRPr>
          </a:p>
        </p:txBody>
      </p:sp>
      <p:sp>
        <p:nvSpPr>
          <p:cNvPr id="53286" name="TextBox 2"/>
          <p:cNvSpPr txBox="1">
            <a:spLocks noChangeArrowheads="1"/>
          </p:cNvSpPr>
          <p:nvPr/>
        </p:nvSpPr>
        <p:spPr bwMode="auto">
          <a:xfrm>
            <a:off x="5791201" y="4724400"/>
            <a:ext cx="481824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Calisto MT" pitchFamily="18" charset="0"/>
              </a:rPr>
              <a:t>Solve the problem using following Algorithm: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Calisto MT" pitchFamily="18" charset="0"/>
              </a:rPr>
              <a:t>A*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Calisto MT" pitchFamily="18" charset="0"/>
              </a:rPr>
              <a:t>IDA*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  <a:latin typeface="Calisto MT" pitchFamily="18" charset="0"/>
              </a:rPr>
              <a:t>RBFS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0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492137" y="2831518"/>
            <a:ext cx="865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Thank you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Wingdings" pitchFamily="2" charset="2"/>
              </a:rPr>
              <a:t>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4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0988" y="306056"/>
            <a:ext cx="41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Search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Heuristics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00834" y="1664172"/>
            <a:ext cx="10354101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alisto MT" pitchFamily="18" charset="0"/>
              </a:rPr>
              <a:t>Evaluation function, f(n)</a:t>
            </a:r>
          </a:p>
          <a:p>
            <a:pPr marL="0" lvl="1" algn="just"/>
            <a:r>
              <a:rPr lang="en-US" sz="2400" dirty="0">
                <a:latin typeface="Calisto MT" pitchFamily="18" charset="0"/>
              </a:rPr>
              <a:t>The evaluation function </a:t>
            </a:r>
            <a:r>
              <a:rPr lang="en-US" sz="2400" dirty="0" smtClean="0">
                <a:latin typeface="Calisto MT" pitchFamily="18" charset="0"/>
              </a:rPr>
              <a:t>is construed </a:t>
            </a:r>
            <a:r>
              <a:rPr lang="en-US" sz="2400" dirty="0">
                <a:latin typeface="Calisto MT" pitchFamily="18" charset="0"/>
              </a:rPr>
              <a:t>as a cost estimate, so the node with the lowest evaluation is expanded </a:t>
            </a:r>
            <a:r>
              <a:rPr lang="en-US" sz="2400" dirty="0" smtClean="0">
                <a:latin typeface="Calisto MT" pitchFamily="18" charset="0"/>
              </a:rPr>
              <a:t>first.</a:t>
            </a:r>
            <a:endParaRPr lang="en-US" sz="2400" dirty="0">
              <a:latin typeface="Calisto MT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endParaRPr lang="en-US" sz="2400" b="1" kern="0" dirty="0" smtClean="0">
              <a:solidFill>
                <a:schemeClr val="accent5">
                  <a:lumMod val="50000"/>
                </a:schemeClr>
              </a:solidFill>
              <a:latin typeface="Calisto MT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endParaRPr lang="en-US" sz="2400" b="1" kern="0" dirty="0" smtClean="0">
              <a:solidFill>
                <a:schemeClr val="accent5">
                  <a:lumMod val="50000"/>
                </a:schemeClr>
              </a:solidFill>
              <a:latin typeface="Calisto MT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800" b="1" kern="0" dirty="0" smtClean="0">
                <a:solidFill>
                  <a:schemeClr val="accent5">
                    <a:lumMod val="50000"/>
                  </a:schemeClr>
                </a:solidFill>
                <a:latin typeface="Calisto MT" pitchFamily="18" charset="0"/>
              </a:rPr>
              <a:t>A </a:t>
            </a:r>
            <a:r>
              <a:rPr lang="en-US" sz="2800" b="1" kern="0" dirty="0">
                <a:solidFill>
                  <a:schemeClr val="accent5">
                    <a:lumMod val="50000"/>
                  </a:schemeClr>
                </a:solidFill>
                <a:latin typeface="Calisto MT" pitchFamily="18" charset="0"/>
              </a:rPr>
              <a:t>heuristic is:</a:t>
            </a:r>
          </a:p>
          <a:p>
            <a:pPr marL="800055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lang="en-US" sz="2400" kern="0" dirty="0">
                <a:latin typeface="Calisto MT" pitchFamily="18" charset="0"/>
              </a:rPr>
              <a:t>A function that </a:t>
            </a:r>
            <a:r>
              <a:rPr lang="en-US" sz="2400" i="1" kern="0" dirty="0">
                <a:latin typeface="Calisto MT" pitchFamily="18" charset="0"/>
              </a:rPr>
              <a:t>estimates</a:t>
            </a:r>
            <a:r>
              <a:rPr lang="en-US" sz="2400" kern="0" dirty="0">
                <a:latin typeface="Calisto MT" pitchFamily="18" charset="0"/>
              </a:rPr>
              <a:t> how close a state is to a goal</a:t>
            </a:r>
          </a:p>
          <a:p>
            <a:pPr marL="800055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lang="en-US" sz="2400" kern="0" dirty="0">
                <a:latin typeface="Calisto MT" pitchFamily="18" charset="0"/>
              </a:rPr>
              <a:t>Designed for a particular search problem</a:t>
            </a:r>
          </a:p>
          <a:p>
            <a:pPr marL="800055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lang="en-US" sz="2400" kern="0" dirty="0">
                <a:latin typeface="Calisto MT" pitchFamily="18" charset="0"/>
              </a:rPr>
              <a:t>Examples: Manhattan distance, Euclidean distance for </a:t>
            </a:r>
            <a:r>
              <a:rPr lang="en-US" sz="2400" kern="0" dirty="0" err="1">
                <a:latin typeface="Calisto MT" pitchFamily="18" charset="0"/>
              </a:rPr>
              <a:t>pathing</a:t>
            </a:r>
            <a:endParaRPr lang="en-US" sz="2400" kern="0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3884" y="306056"/>
            <a:ext cx="5232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Greedy best-first search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2472" y="1241650"/>
            <a:ext cx="107635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Calisto MT" pitchFamily="18" charset="0"/>
              </a:rPr>
              <a:t>Greedy best-first </a:t>
            </a:r>
            <a:r>
              <a:rPr lang="en-US" sz="2400" b="1" dirty="0" smtClean="0">
                <a:latin typeface="Calisto MT" pitchFamily="18" charset="0"/>
              </a:rPr>
              <a:t>search </a:t>
            </a:r>
          </a:p>
          <a:p>
            <a:pPr algn="just"/>
            <a:endParaRPr lang="en-US" sz="2400" b="1" dirty="0" smtClean="0">
              <a:latin typeface="Calisto MT" pitchFamily="18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Tries to </a:t>
            </a:r>
            <a:r>
              <a:rPr lang="en-US" sz="2400" dirty="0">
                <a:latin typeface="Calisto MT" pitchFamily="18" charset="0"/>
              </a:rPr>
              <a:t>expand the node that is closest to the </a:t>
            </a:r>
            <a:r>
              <a:rPr lang="en-US" sz="2400" dirty="0" smtClean="0">
                <a:latin typeface="Calisto MT" pitchFamily="18" charset="0"/>
              </a:rPr>
              <a:t>goal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On the grounds that </a:t>
            </a:r>
            <a:r>
              <a:rPr lang="en-US" sz="2400" dirty="0">
                <a:latin typeface="Calisto MT" pitchFamily="18" charset="0"/>
              </a:rPr>
              <a:t>this is likely to lead to a solution quickly</a:t>
            </a:r>
            <a:r>
              <a:rPr lang="en-US" sz="2400" dirty="0" smtClean="0">
                <a:latin typeface="Calisto MT" pitchFamily="18" charset="0"/>
              </a:rPr>
              <a:t>. 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Evaluates </a:t>
            </a:r>
            <a:r>
              <a:rPr lang="en-US" sz="2400" dirty="0">
                <a:latin typeface="Calisto MT" pitchFamily="18" charset="0"/>
              </a:rPr>
              <a:t>nodes by using just </a:t>
            </a:r>
            <a:r>
              <a:rPr lang="en-US" sz="2400" dirty="0" smtClean="0">
                <a:latin typeface="Calisto MT" pitchFamily="18" charset="0"/>
              </a:rPr>
              <a:t>the heuristic </a:t>
            </a:r>
            <a:r>
              <a:rPr lang="en-US" sz="2400" dirty="0">
                <a:latin typeface="Calisto MT" pitchFamily="18" charset="0"/>
              </a:rPr>
              <a:t>function</a:t>
            </a:r>
            <a:r>
              <a:rPr lang="en-US" sz="2400" dirty="0" smtClean="0">
                <a:latin typeface="Calisto MT" pitchFamily="18" charset="0"/>
              </a:rPr>
              <a:t>;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2400" dirty="0">
              <a:latin typeface="Calisto MT" pitchFamily="18" charset="0"/>
            </a:endParaRPr>
          </a:p>
          <a:p>
            <a:pPr algn="just"/>
            <a:endParaRPr lang="en-US" sz="2400" dirty="0">
              <a:latin typeface="Calisto MT" pitchFamily="18" charset="0"/>
            </a:endParaRPr>
          </a:p>
          <a:p>
            <a:pPr algn="just"/>
            <a:r>
              <a:rPr lang="en-US" sz="2400" b="1" dirty="0">
                <a:latin typeface="Calisto MT" pitchFamily="18" charset="0"/>
              </a:rPr>
              <a:t>	</a:t>
            </a:r>
            <a:r>
              <a:rPr lang="en-US" sz="2400" b="1" dirty="0" smtClean="0">
                <a:latin typeface="Calisto MT" pitchFamily="18" charset="0"/>
              </a:rPr>
              <a:t>			</a:t>
            </a:r>
            <a:r>
              <a:rPr lang="en-US" sz="3200" b="1" i="1" dirty="0" smtClean="0">
                <a:latin typeface="Calisto MT" pitchFamily="18" charset="0"/>
              </a:rPr>
              <a:t>f(n</a:t>
            </a:r>
            <a:r>
              <a:rPr lang="en-US" sz="3200" b="1" i="1" dirty="0">
                <a:latin typeface="Calisto MT" pitchFamily="18" charset="0"/>
              </a:rPr>
              <a:t>) = h(n</a:t>
            </a:r>
            <a:r>
              <a:rPr lang="en-US" sz="3200" b="1" i="1" dirty="0" smtClean="0">
                <a:latin typeface="Calisto MT" pitchFamily="18" charset="0"/>
              </a:rPr>
              <a:t>)</a:t>
            </a:r>
            <a:endParaRPr lang="en-US" sz="3200" b="1" i="1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4619" y="181168"/>
            <a:ext cx="5887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Greedy best-first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search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183" y="812598"/>
            <a:ext cx="8986410" cy="587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4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5592" y="306056"/>
            <a:ext cx="464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Greedy best-first search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56" y="1659412"/>
            <a:ext cx="10110464" cy="35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2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433" y="306056"/>
            <a:ext cx="470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Greedy best-first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search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791" y="306056"/>
            <a:ext cx="6488943" cy="619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84" y="1210788"/>
            <a:ext cx="2402433" cy="487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4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5909" y="405825"/>
            <a:ext cx="470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Greedy best-first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search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914968" y="1208964"/>
            <a:ext cx="7086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Calisto MT" pitchFamily="18" charset="0"/>
              </a:rPr>
              <a:t>Strategy: expand a node that you think is closest to a goal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sto MT" pitchFamily="18" charset="0"/>
              </a:rPr>
              <a:t>Heuristic: estimate of distance to nearest goal for each state</a:t>
            </a:r>
          </a:p>
          <a:p>
            <a:pPr lvl="1" eaLnBrk="1" hangingPunct="1">
              <a:lnSpc>
                <a:spcPct val="80000"/>
              </a:lnSpc>
            </a:pPr>
            <a:endParaRPr lang="en-US" sz="1200" dirty="0" smtClean="0">
              <a:latin typeface="Calisto MT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chemeClr val="tx1"/>
              </a:solidFill>
              <a:latin typeface="Calisto MT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Calisto MT" pitchFamily="18" charset="0"/>
              </a:rPr>
              <a:t>A common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sto MT" pitchFamily="18" charset="0"/>
              </a:rPr>
              <a:t>Best-first takes you straight to the  goal</a:t>
            </a:r>
          </a:p>
          <a:p>
            <a:pPr eaLnBrk="1" hangingPunct="1">
              <a:lnSpc>
                <a:spcPct val="80000"/>
              </a:lnSpc>
            </a:pPr>
            <a:endParaRPr lang="en-US" sz="1200" dirty="0" smtClean="0">
              <a:solidFill>
                <a:schemeClr val="tx1"/>
              </a:solidFill>
              <a:latin typeface="Calisto MT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200" dirty="0" smtClean="0">
              <a:solidFill>
                <a:schemeClr val="tx1"/>
              </a:solidFill>
              <a:latin typeface="Calisto MT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chemeClr val="tx1"/>
              </a:solidFill>
              <a:latin typeface="Calisto MT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Calisto MT" pitchFamily="18" charset="0"/>
              </a:rPr>
              <a:t>Worst-case: like a badly-guided DFS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882" y="1208964"/>
            <a:ext cx="2926805" cy="458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8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5909" y="405825"/>
            <a:ext cx="470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A* Search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9074" y="1282595"/>
            <a:ext cx="103131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Calisto MT" pitchFamily="18" charset="0"/>
            </a:endParaRPr>
          </a:p>
          <a:p>
            <a:r>
              <a:rPr lang="en-US" sz="2400" dirty="0" smtClean="0">
                <a:latin typeface="Calisto MT" pitchFamily="18" charset="0"/>
              </a:rPr>
              <a:t>Evaluates </a:t>
            </a:r>
            <a:r>
              <a:rPr lang="en-US" sz="2400" dirty="0">
                <a:latin typeface="Calisto MT" pitchFamily="18" charset="0"/>
              </a:rPr>
              <a:t>nodes by </a:t>
            </a:r>
            <a:endParaRPr lang="en-US" sz="2400" dirty="0" smtClean="0">
              <a:latin typeface="Calisto MT" pitchFamily="18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combining </a:t>
            </a:r>
            <a:r>
              <a:rPr lang="en-US" sz="2400" dirty="0">
                <a:latin typeface="Calisto MT" pitchFamily="18" charset="0"/>
              </a:rPr>
              <a:t>g(n), the cost to reach the node</a:t>
            </a:r>
            <a:r>
              <a:rPr lang="en-US" sz="2400" dirty="0" smtClean="0">
                <a:latin typeface="Calisto MT" pitchFamily="18" charset="0"/>
              </a:rPr>
              <a:t>, and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smtClean="0">
                <a:latin typeface="Calisto MT" pitchFamily="18" charset="0"/>
              </a:rPr>
              <a:t>h(n</a:t>
            </a:r>
            <a:r>
              <a:rPr lang="en-US" sz="2400" dirty="0">
                <a:latin typeface="Calisto MT" pitchFamily="18" charset="0"/>
              </a:rPr>
              <a:t>), the </a:t>
            </a:r>
            <a:r>
              <a:rPr lang="en-US" sz="2400" dirty="0" smtClean="0">
                <a:latin typeface="Calisto MT" pitchFamily="18" charset="0"/>
              </a:rPr>
              <a:t>cost to </a:t>
            </a:r>
            <a:r>
              <a:rPr lang="en-US" sz="2400" dirty="0">
                <a:latin typeface="Calisto MT" pitchFamily="18" charset="0"/>
              </a:rPr>
              <a:t>get from the node to the goal:</a:t>
            </a:r>
          </a:p>
          <a:p>
            <a:endParaRPr lang="en-US" sz="3200" b="1" i="1" dirty="0" smtClean="0">
              <a:latin typeface="Calisto MT" pitchFamily="18" charset="0"/>
            </a:endParaRPr>
          </a:p>
          <a:p>
            <a:endParaRPr lang="en-US" sz="3200" b="1" i="1" dirty="0">
              <a:latin typeface="Calisto MT" pitchFamily="18" charset="0"/>
            </a:endParaRPr>
          </a:p>
          <a:p>
            <a:endParaRPr lang="en-US" sz="3200" b="1" i="1" dirty="0" smtClean="0">
              <a:latin typeface="Calisto MT" pitchFamily="18" charset="0"/>
            </a:endParaRPr>
          </a:p>
          <a:p>
            <a:pPr algn="ctr"/>
            <a:r>
              <a:rPr lang="en-US" sz="3200" b="1" i="1" dirty="0" smtClean="0">
                <a:latin typeface="Calisto MT" pitchFamily="18" charset="0"/>
              </a:rPr>
              <a:t>f(n</a:t>
            </a:r>
            <a:r>
              <a:rPr lang="en-US" sz="3200" b="1" i="1" dirty="0">
                <a:latin typeface="Calisto MT" pitchFamily="18" charset="0"/>
              </a:rPr>
              <a:t>) = g(n) + h(n) .</a:t>
            </a:r>
          </a:p>
        </p:txBody>
      </p:sp>
    </p:spTree>
    <p:extLst>
      <p:ext uri="{BB962C8B-B14F-4D97-AF65-F5344CB8AC3E}">
        <p14:creationId xmlns:p14="http://schemas.microsoft.com/office/powerpoint/2010/main" val="24386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971</Words>
  <Application>Microsoft Office PowerPoint</Application>
  <PresentationFormat>Widescreen</PresentationFormat>
  <Paragraphs>257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Calisto MT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IDA* Example</vt:lpstr>
      <vt:lpstr>IDA* Example 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Sazzad Hossain</dc:creator>
  <cp:lastModifiedBy>AI&amp;SE LAB</cp:lastModifiedBy>
  <cp:revision>94</cp:revision>
  <cp:lastPrinted>2020-02-16T07:11:07Z</cp:lastPrinted>
  <dcterms:created xsi:type="dcterms:W3CDTF">2019-02-05T16:31:44Z</dcterms:created>
  <dcterms:modified xsi:type="dcterms:W3CDTF">2020-02-18T01:43:05Z</dcterms:modified>
</cp:coreProperties>
</file>