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0" r:id="rId4"/>
    <p:sldId id="286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636" y="-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9B9D-F9F3-494E-A6AE-D452A4AADC0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DDB81-7D64-41E5-B89D-F1A67769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B239DD0-FAE2-4831-A59D-6D7BBF81D32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3310C87-7C1D-40B1-8951-F2B27E725DB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2A3E1AF-E109-4A3C-8B65-000B661078F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4FF1A23-CE88-4B07-935D-2A4729CBE3A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16B4150-C59C-4C00-B213-0B8D1FDF88D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44DCA91-2CDE-4CFC-9DB0-1253CFB3AB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1EC2754-3572-4C29-B817-F3AC95F7364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98FE161-94F6-43FA-87C8-EF79D87CA9F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231554-16FA-4568-A249-01BFADB4472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110F46-9191-4E45-88F9-4877E206BAF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6093EB1-1B68-46BE-969C-8D7A327A81C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8798B7D-D6B8-4C43-BE22-83CAA73F5D5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8AE4664-4AD1-4BEE-A1BC-2D7037213E1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D6FB35B-0A62-4B6D-89BF-B01A9667944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6C244F9-FF10-42EE-BC41-C6EBD3F1C6D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2CA2134-4F05-4565-A0AF-D589684D7A3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5B4C170-C5D8-493B-BC79-6AA9570A4FD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5E7811-3D54-432A-882F-1B763D8C692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7391CB0-38B2-4361-9B9A-5867EBCE7A3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23673F-1193-449B-AFB9-12ECDFE64B0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DBBFF58-FB05-4892-AAA1-03D08330E7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DBBFF58-FB05-4892-AAA1-03D08330E7A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9A3A54-F184-4BD7-9A79-FB9DB6C5041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9A3A54-F184-4BD7-9A79-FB9DB6C5041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392F71A-F5B8-4F57-A293-4BC8D34C8B5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529704-0AA9-4C45-9889-01DE67FE6F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F7E502-8AE0-4E7D-994A-B6359D30AE8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CD8B-E326-438A-8E91-0456EE8A5A3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91A-B280-46C1-A918-8B2261A45500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C624-C780-4142-B61B-46EA77E6AE86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363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143000"/>
            <a:ext cx="5130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143000"/>
            <a:ext cx="5130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812800" y="3733800"/>
            <a:ext cx="1046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C66-2400-4F7E-A68D-B47E8B6AB89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1613-7BC6-41EB-9876-305673B4A7AC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0CF3-77A1-4609-BEC3-60E401DA3B6E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FFF0-22E9-417B-96C3-56F71A4E289F}" type="datetime1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0C3B-B243-4B9B-8FE0-E473BCC6ED25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081D-FE97-4541-A1EE-A9118522B9CE}" type="datetime1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F18A-581B-491F-8D93-BFB9CFB1C55D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5E6-DB27-4BFC-99A6-515680EB82FA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AEA-95F9-4F67-A764-330439747192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A14E-CFA7-46AE-AB87-87A662E5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" y="306057"/>
            <a:ext cx="3848890" cy="6050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9825" y="5833130"/>
            <a:ext cx="193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Lec</a:t>
            </a:r>
            <a:r>
              <a:rPr lang="en-US" sz="1400" dirty="0" smtClean="0">
                <a:latin typeface="Calisto MT" panose="02040603050505030304" pitchFamily="18" charset="0"/>
              </a:rPr>
              <a:t> Zinia Sultana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3/6/2019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199" y="2650327"/>
            <a:ext cx="77006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4 Beyond Classical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</a:t>
            </a:r>
          </a:p>
          <a:p>
            <a:pPr algn="ctr"/>
            <a:r>
              <a:rPr lang="en-US" sz="1400" dirty="0" smtClean="0">
                <a:latin typeface="Calisto MT" panose="02040603050505030304" pitchFamily="18" charset="0"/>
              </a:rPr>
              <a:t>Russell &amp; </a:t>
            </a:r>
            <a:r>
              <a:rPr lang="en-US" sz="1400" dirty="0" err="1" smtClean="0">
                <a:latin typeface="Calisto MT" panose="02040603050505030304" pitchFamily="18" charset="0"/>
              </a:rPr>
              <a:t>Norvig</a:t>
            </a:r>
            <a:r>
              <a:rPr lang="en-US" sz="1400" dirty="0" smtClean="0">
                <a:latin typeface="Calisto MT" panose="02040603050505030304" pitchFamily="18" charset="0"/>
              </a:rPr>
              <a:t>, AI: A Modern Approach, 3rd Ed</a:t>
            </a:r>
          </a:p>
          <a:p>
            <a:pPr algn="ctr"/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(Local Search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487956"/>
            <a:ext cx="10515600" cy="7812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 climbing and local maxima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When local maxima exist, hill climbing is suboptimal</a:t>
            </a:r>
          </a:p>
          <a:p>
            <a:pPr eaLnBrk="1" hangingPunct="1"/>
            <a:endParaRPr lang="en-US" altLang="en-US" sz="24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Simple (often effective) solution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Multiple random restarts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650" y="3061649"/>
            <a:ext cx="5281431" cy="2857500"/>
          </a:xfrm>
        </p:spPr>
      </p:pic>
    </p:spTree>
    <p:extLst>
      <p:ext uri="{BB962C8B-B14F-4D97-AF65-F5344CB8AC3E}">
        <p14:creationId xmlns:p14="http://schemas.microsoft.com/office/powerpoint/2010/main" val="14679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04967"/>
            <a:ext cx="10515600" cy="6550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Hill-climbing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 smtClean="0">
                <a:latin typeface="Calisto MT" pitchFamily="18" charset="0"/>
              </a:rPr>
              <a:t>8-queens problem, complete-state formulation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All 8 queens on the board in some configuration</a:t>
            </a:r>
          </a:p>
          <a:p>
            <a:pPr eaLnBrk="1" hangingPunct="1"/>
            <a:endParaRPr lang="en-US" altLang="en-US" sz="22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200" b="1" dirty="0" smtClean="0">
                <a:latin typeface="Calisto MT" pitchFamily="18" charset="0"/>
              </a:rPr>
              <a:t>Successor function: 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move a single queen to another square in the same column.</a:t>
            </a:r>
          </a:p>
          <a:p>
            <a:pPr eaLnBrk="1" hangingPunct="1"/>
            <a:endParaRPr lang="en-US" altLang="en-US" sz="22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Calisto MT" pitchFamily="18" charset="0"/>
              </a:rPr>
              <a:t>Example of a heuristic function </a:t>
            </a:r>
            <a:r>
              <a:rPr lang="en-US" altLang="en-US" sz="2200" i="1" dirty="0" smtClean="0">
                <a:latin typeface="Calisto MT" pitchFamily="18" charset="0"/>
              </a:rPr>
              <a:t>h(n)</a:t>
            </a:r>
            <a:r>
              <a:rPr lang="en-US" altLang="en-US" sz="2200" dirty="0" smtClean="0">
                <a:latin typeface="Calisto MT" pitchFamily="18" charset="0"/>
              </a:rPr>
              <a:t>: 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the number of pairs of queens that are attacking each other (directly or indirectly)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(so we want to minimize this)</a:t>
            </a:r>
          </a:p>
        </p:txBody>
      </p:sp>
    </p:spTree>
    <p:extLst>
      <p:ext uri="{BB962C8B-B14F-4D97-AF65-F5344CB8AC3E}">
        <p14:creationId xmlns:p14="http://schemas.microsoft.com/office/powerpoint/2010/main" val="10117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4972" y="413982"/>
            <a:ext cx="103632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Hill-climbing example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832513" y="2077872"/>
            <a:ext cx="10464800" cy="241617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alisto MT" pitchFamily="18" charset="0"/>
              </a:rPr>
              <a:t>Current state:  h=17 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alisto MT" pitchFamily="18" charset="0"/>
              </a:rPr>
              <a:t>Shown is the h-value for each possible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alisto MT" pitchFamily="18" charset="0"/>
              </a:rPr>
              <a:t>successor in each column </a:t>
            </a:r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845" y="1191904"/>
            <a:ext cx="5771140" cy="4512859"/>
          </a:xfrm>
        </p:spPr>
      </p:pic>
    </p:spTree>
    <p:extLst>
      <p:ext uri="{BB962C8B-B14F-4D97-AF65-F5344CB8AC3E}">
        <p14:creationId xmlns:p14="http://schemas.microsoft.com/office/powerpoint/2010/main" val="3091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A local minimum for 8-queens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975056" y="5472752"/>
            <a:ext cx="10464800" cy="64144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12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alisto MT" pitchFamily="18" charset="0"/>
              </a:rPr>
              <a:t>A local minimum in the 8-queens state space (h=1)</a:t>
            </a:r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0" y="1295399"/>
            <a:ext cx="4810078" cy="4176374"/>
          </a:xfrm>
        </p:spPr>
      </p:pic>
    </p:spTree>
    <p:extLst>
      <p:ext uri="{BB962C8B-B14F-4D97-AF65-F5344CB8AC3E}">
        <p14:creationId xmlns:p14="http://schemas.microsoft.com/office/powerpoint/2010/main" val="1258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Other drawbacks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812800" y="4176215"/>
            <a:ext cx="10464800" cy="22785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sto MT" pitchFamily="18" charset="0"/>
              </a:rPr>
              <a:t>Ridge = sequence of local maxima difficult for greedy algorithms to navigate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sto MT" pitchFamily="18" charset="0"/>
              </a:rPr>
              <a:t>Plateau = an area of the state space where the evaluation function is flat.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alisto MT" pitchFamily="18" charset="0"/>
            </a:endParaRP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1295401"/>
            <a:ext cx="5080000" cy="2416175"/>
          </a:xfrm>
        </p:spPr>
      </p:pic>
      <p:pic>
        <p:nvPicPr>
          <p:cNvPr id="2662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7267" y="1143001"/>
            <a:ext cx="3005667" cy="2416175"/>
          </a:xfrm>
        </p:spPr>
      </p:pic>
    </p:spTree>
    <p:extLst>
      <p:ext uri="{BB962C8B-B14F-4D97-AF65-F5344CB8AC3E}">
        <p14:creationId xmlns:p14="http://schemas.microsoft.com/office/powerpoint/2010/main" val="30668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9558"/>
            <a:ext cx="10515600" cy="64144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Performance of hill-climbing on 8-queens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Randomly generated 8-queens starting states…</a:t>
            </a:r>
          </a:p>
          <a:p>
            <a:pPr eaLnBrk="1" hangingPunct="1"/>
            <a:endParaRPr lang="en-US" altLang="en-US" sz="24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14% the time it solves the problem</a:t>
            </a:r>
          </a:p>
          <a:p>
            <a:pPr eaLnBrk="1" hangingPunct="1"/>
            <a:endParaRPr lang="en-US" altLang="en-US" sz="24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86% of the time it get stuck at a local minimum</a:t>
            </a:r>
          </a:p>
          <a:p>
            <a:pPr eaLnBrk="1" hangingPunct="1"/>
            <a:endParaRPr lang="en-US" altLang="en-US" sz="24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However…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Takes only 4 steps on average when it succeeds 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And 3 on average when it gets stuck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(for a state space with ~17 million states)</a:t>
            </a:r>
          </a:p>
        </p:txBody>
      </p:sp>
    </p:spTree>
    <p:extLst>
      <p:ext uri="{BB962C8B-B14F-4D97-AF65-F5344CB8AC3E}">
        <p14:creationId xmlns:p14="http://schemas.microsoft.com/office/powerpoint/2010/main" val="5735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4148"/>
            <a:ext cx="10515600" cy="6005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Possible solution…sideways moves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8882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If no downhill (uphill) moves, allow sideways moves in hope that algorithm can escape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Need to place a limit on the possible number of sideways moves to avoid infinite loops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For 8-queens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Now allow sideways moves with a limit of 100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Raises percentage of problem instances solved  from 14 to 94%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However….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21 steps for every successful solution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64 for each failure</a:t>
            </a:r>
          </a:p>
        </p:txBody>
      </p:sp>
    </p:spTree>
    <p:extLst>
      <p:ext uri="{BB962C8B-B14F-4D97-AF65-F5344CB8AC3E}">
        <p14:creationId xmlns:p14="http://schemas.microsoft.com/office/powerpoint/2010/main" val="281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Hill-climbing variations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495" y="1047701"/>
            <a:ext cx="10515600" cy="516202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sto MT" pitchFamily="18" charset="0"/>
              </a:rPr>
              <a:t>Stochastic hill-climbing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itchFamily="18" charset="0"/>
              </a:rPr>
              <a:t>Random selection among the uphill moves.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itchFamily="18" charset="0"/>
              </a:rPr>
              <a:t>The selection probability can vary with the steepness of the uphill move.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Calisto MT" pitchFamily="18" charset="0"/>
              </a:rPr>
              <a:t>Usually converges more slowly than steepest-ascent but in some state space, it finds better solutions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sto MT" pitchFamily="18" charset="0"/>
              </a:rPr>
              <a:t>First-choice hill-climbing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itchFamily="18" charset="0"/>
              </a:rPr>
              <a:t>stochastic hill climbing by generating successors randomly until a better one is found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itchFamily="18" charset="0"/>
              </a:rPr>
              <a:t>Useful when there are a very large number of successors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sto MT" pitchFamily="18" charset="0"/>
              </a:rPr>
              <a:t>Random-restart hill-climbing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alisto MT" pitchFamily="18" charset="0"/>
              </a:rPr>
              <a:t>Tries to avoid getting stuck in local maxima.</a:t>
            </a:r>
          </a:p>
        </p:txBody>
      </p:sp>
    </p:spTree>
    <p:extLst>
      <p:ext uri="{BB962C8B-B14F-4D97-AF65-F5344CB8AC3E}">
        <p14:creationId xmlns:p14="http://schemas.microsoft.com/office/powerpoint/2010/main" val="13482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Hill-climbing with random restarts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609" y="1129589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Different variations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For each restart: run until termination v. run for a fixed time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Run a fixed number of restarts or run indefinitely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Analysis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Say each search has probability p of success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E.g., for 8-queens, p = 0.14 with no sideways moves</a:t>
            </a:r>
          </a:p>
          <a:p>
            <a:pPr lvl="2" eaLnBrk="1" hangingPunct="1"/>
            <a:endParaRPr lang="en-US" altLang="en-US" sz="2400" dirty="0" smtClean="0">
              <a:latin typeface="Calisto MT" pitchFamily="18" charset="0"/>
            </a:endParaRP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Expected number of restarts?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Expected number of steps taken? </a:t>
            </a:r>
            <a:endParaRPr lang="en-US" altLang="en-US" sz="24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51848" y="406069"/>
            <a:ext cx="10515600" cy="603865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Expected number of restarts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5" y="1241945"/>
            <a:ext cx="10515600" cy="53089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>
                <a:latin typeface="Calisto MT" pitchFamily="18" charset="0"/>
              </a:rPr>
              <a:t>Probability of Success = p</a:t>
            </a:r>
          </a:p>
          <a:p>
            <a:pPr>
              <a:defRPr/>
            </a:pPr>
            <a:r>
              <a:rPr lang="en-US" sz="2400" dirty="0" smtClean="0">
                <a:latin typeface="Calisto MT" pitchFamily="18" charset="0"/>
              </a:rPr>
              <a:t>Number of restarts = 1 / p</a:t>
            </a:r>
          </a:p>
          <a:p>
            <a:pPr>
              <a:defRPr/>
            </a:pPr>
            <a:r>
              <a:rPr lang="en-US" sz="2400" dirty="0" smtClean="0">
                <a:latin typeface="Calisto MT" pitchFamily="18" charset="0"/>
              </a:rPr>
              <a:t>This means 1 successful iteration after (1/p – 1) failed iterations</a:t>
            </a:r>
          </a:p>
          <a:p>
            <a:pPr>
              <a:defRPr/>
            </a:pPr>
            <a:r>
              <a:rPr lang="en-US" sz="2400" dirty="0" smtClean="0">
                <a:latin typeface="Calisto MT" pitchFamily="18" charset="0"/>
              </a:rPr>
              <a:t>Let  avg. number of steps in a failure iteration = f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alisto MT" pitchFamily="18" charset="0"/>
              </a:rPr>
              <a:t>     and avg. number of steps in a successful iteration = s</a:t>
            </a:r>
          </a:p>
          <a:p>
            <a:pPr>
              <a:defRPr/>
            </a:pPr>
            <a:r>
              <a:rPr lang="en-US" sz="2400" dirty="0" smtClean="0">
                <a:latin typeface="Calisto MT" pitchFamily="18" charset="0"/>
              </a:rPr>
              <a:t>Therefore, expected number of steps in random-restart hill climbing  = 1 * s  + (1/p – 1) f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alisto MT" pitchFamily="18" charset="0"/>
              </a:rPr>
              <a:t>So for 8-queens,  </a:t>
            </a:r>
            <a:r>
              <a:rPr lang="en-US" sz="2400" dirty="0" smtClean="0">
                <a:solidFill>
                  <a:srgbClr val="FF0000"/>
                </a:solidFill>
                <a:latin typeface="Calisto MT" pitchFamily="18" charset="0"/>
              </a:rPr>
              <a:t>p = 14%,  </a:t>
            </a:r>
            <a:r>
              <a:rPr lang="en-US" sz="2400" dirty="0" smtClean="0">
                <a:latin typeface="Calisto MT" pitchFamily="18" charset="0"/>
              </a:rPr>
              <a:t>s = 4, f = 3,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alisto MT" pitchFamily="18" charset="0"/>
              </a:rPr>
              <a:t>      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</a:rPr>
              <a:t>Expected no of moves </a:t>
            </a:r>
            <a:r>
              <a:rPr lang="en-US" sz="2400" dirty="0" smtClean="0">
                <a:latin typeface="Calisto MT" pitchFamily="18" charset="0"/>
              </a:rPr>
              <a:t>=  1 * 4  + (1/0.14 -1) * 3   = 22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alisto MT" pitchFamily="18" charset="0"/>
              </a:rPr>
              <a:t>With sideways moves,  </a:t>
            </a:r>
            <a:r>
              <a:rPr lang="en-US" sz="2400" dirty="0" smtClean="0">
                <a:solidFill>
                  <a:srgbClr val="FF0000"/>
                </a:solidFill>
                <a:latin typeface="Calisto MT" pitchFamily="18" charset="0"/>
              </a:rPr>
              <a:t>p =  94%, </a:t>
            </a:r>
            <a:r>
              <a:rPr lang="en-US" sz="2400" dirty="0" smtClean="0">
                <a:latin typeface="Calisto MT" pitchFamily="18" charset="0"/>
              </a:rPr>
              <a:t>s = 21,  f = 64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alisto MT" pitchFamily="18" charset="0"/>
              </a:rPr>
              <a:t>     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sto MT" pitchFamily="18" charset="0"/>
              </a:rPr>
              <a:t>Expected no of moves </a:t>
            </a:r>
            <a:r>
              <a:rPr lang="en-US" sz="2400" dirty="0" smtClean="0">
                <a:latin typeface="Calisto MT" pitchFamily="18" charset="0"/>
              </a:rPr>
              <a:t>=  1 * 21  + (1/0.94 -1) * 64  = 25       </a:t>
            </a:r>
            <a:endParaRPr 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Heuristics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3/6/2019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0834" y="1664172"/>
            <a:ext cx="1035410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kern="0" dirty="0">
                <a:latin typeface="Calisto MT" pitchFamily="18" charset="0"/>
              </a:rPr>
              <a:t>Local search techniques and </a:t>
            </a:r>
            <a:r>
              <a:rPr lang="en-US" sz="2400" kern="0" dirty="0" smtClean="0">
                <a:latin typeface="Calisto MT" pitchFamily="18" charset="0"/>
              </a:rPr>
              <a:t>optimization</a:t>
            </a:r>
          </a:p>
          <a:p>
            <a:pPr marL="8001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kern="0" dirty="0" smtClean="0">
                <a:latin typeface="Calisto MT" pitchFamily="18" charset="0"/>
              </a:rPr>
              <a:t>Hill-climbing</a:t>
            </a:r>
            <a:endParaRPr lang="en-US" sz="2400" kern="0" dirty="0">
              <a:latin typeface="Calisto MT" pitchFamily="18" charset="0"/>
            </a:endParaRPr>
          </a:p>
          <a:p>
            <a:pPr marL="8001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kern="0" dirty="0">
                <a:latin typeface="Calisto MT" pitchFamily="18" charset="0"/>
              </a:rPr>
              <a:t>Simulated annealing</a:t>
            </a:r>
          </a:p>
          <a:p>
            <a:pPr marL="8001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kern="0" dirty="0">
                <a:latin typeface="Calisto MT" pitchFamily="18" charset="0"/>
              </a:rPr>
              <a:t>Local Beam Search</a:t>
            </a:r>
          </a:p>
          <a:p>
            <a:pPr marL="8001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kern="0" dirty="0">
                <a:latin typeface="Calisto MT" pitchFamily="18" charset="0"/>
              </a:rPr>
              <a:t>Genetic algorithms</a:t>
            </a:r>
          </a:p>
          <a:p>
            <a:pPr marL="8001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kern="0" dirty="0">
                <a:latin typeface="Calisto MT" pitchFamily="18" charset="0"/>
              </a:rPr>
              <a:t>Issues with local </a:t>
            </a:r>
            <a:r>
              <a:rPr lang="en-US" sz="2400" kern="0" dirty="0" smtClean="0">
                <a:latin typeface="Calisto MT" pitchFamily="18" charset="0"/>
              </a:rPr>
              <a:t>search</a:t>
            </a:r>
            <a:endParaRPr lang="en-US" sz="2400" kern="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Local beam search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79714"/>
            <a:ext cx="10515600" cy="48754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Keep track of </a:t>
            </a:r>
            <a:r>
              <a:rPr lang="en-US" altLang="en-US" sz="2400" i="1" dirty="0" smtClean="0">
                <a:latin typeface="Calisto MT" pitchFamily="18" charset="0"/>
              </a:rPr>
              <a:t>k</a:t>
            </a:r>
            <a:r>
              <a:rPr lang="en-US" altLang="en-US" sz="2400" dirty="0" smtClean="0">
                <a:latin typeface="Calisto MT" pitchFamily="18" charset="0"/>
              </a:rPr>
              <a:t> states instead of one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Initially: </a:t>
            </a:r>
            <a:r>
              <a:rPr lang="en-US" altLang="en-US" i="1" dirty="0" smtClean="0">
                <a:latin typeface="Calisto MT" pitchFamily="18" charset="0"/>
              </a:rPr>
              <a:t>k</a:t>
            </a:r>
            <a:r>
              <a:rPr lang="en-US" altLang="en-US" dirty="0" smtClean="0">
                <a:latin typeface="Calisto MT" pitchFamily="18" charset="0"/>
              </a:rPr>
              <a:t> randomly selected states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Next: determine all  successors of </a:t>
            </a:r>
            <a:r>
              <a:rPr lang="en-US" altLang="en-US" i="1" dirty="0" smtClean="0">
                <a:latin typeface="Calisto MT" pitchFamily="18" charset="0"/>
              </a:rPr>
              <a:t>k</a:t>
            </a:r>
            <a:r>
              <a:rPr lang="en-US" altLang="en-US" dirty="0" smtClean="0">
                <a:latin typeface="Calisto MT" pitchFamily="18" charset="0"/>
              </a:rPr>
              <a:t> states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If any of successors is goal </a:t>
            </a:r>
            <a:r>
              <a:rPr lang="en-US" altLang="en-US" dirty="0" smtClean="0">
                <a:latin typeface="Calisto MT" pitchFamily="18" charset="0"/>
                <a:sym typeface="Symbol" pitchFamily="18" charset="2"/>
              </a:rPr>
              <a:t></a:t>
            </a:r>
            <a:r>
              <a:rPr lang="en-US" altLang="en-US" dirty="0" smtClean="0">
                <a:latin typeface="Calisto MT" pitchFamily="18" charset="0"/>
              </a:rPr>
              <a:t> finished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Else select </a:t>
            </a:r>
            <a:r>
              <a:rPr lang="en-US" altLang="en-US" i="1" dirty="0" smtClean="0">
                <a:latin typeface="Calisto MT" pitchFamily="18" charset="0"/>
              </a:rPr>
              <a:t>k</a:t>
            </a:r>
            <a:r>
              <a:rPr lang="en-US" altLang="en-US" dirty="0" smtClean="0">
                <a:latin typeface="Calisto MT" pitchFamily="18" charset="0"/>
              </a:rPr>
              <a:t> best  from successors and repeat.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Major difference with random-restart search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  <a:latin typeface="Calisto MT" pitchFamily="18" charset="0"/>
              </a:rPr>
              <a:t>Information is shared among </a:t>
            </a:r>
            <a:r>
              <a:rPr lang="en-US" altLang="en-US" i="1" dirty="0" smtClean="0">
                <a:solidFill>
                  <a:srgbClr val="FF0000"/>
                </a:solidFill>
                <a:latin typeface="Calisto MT" pitchFamily="18" charset="0"/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  <a:latin typeface="Calisto MT" pitchFamily="18" charset="0"/>
              </a:rPr>
              <a:t> search threads.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Can suffer from lack of diversity.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Stochastic beam search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choose k successors proportional to state quality (randomly).</a:t>
            </a:r>
          </a:p>
        </p:txBody>
      </p:sp>
    </p:spTree>
    <p:extLst>
      <p:ext uri="{BB962C8B-B14F-4D97-AF65-F5344CB8AC3E}">
        <p14:creationId xmlns:p14="http://schemas.microsoft.com/office/powerpoint/2010/main" val="25332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4024"/>
            <a:ext cx="10363200" cy="69603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Search using Simulated Annealing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1" y="1296537"/>
            <a:ext cx="10464800" cy="4651826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Simulated Annealing = hill-climbing with non-deterministic search (</a:t>
            </a:r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random walk</a:t>
            </a:r>
            <a:r>
              <a:rPr lang="en-US" altLang="en-US" sz="2400" dirty="0" smtClean="0">
                <a:latin typeface="Calisto MT" pitchFamily="18" charset="0"/>
              </a:rPr>
              <a:t>)</a:t>
            </a:r>
            <a:br>
              <a:rPr lang="en-US" altLang="en-US" sz="2400" dirty="0" smtClean="0">
                <a:latin typeface="Calisto MT" pitchFamily="18" charset="0"/>
              </a:rPr>
            </a:br>
            <a:endParaRPr lang="en-US" altLang="en-US" sz="24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Basic ideas: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like hill-climbing identify the </a:t>
            </a:r>
            <a:r>
              <a:rPr lang="en-US" altLang="en-US" dirty="0" smtClean="0">
                <a:solidFill>
                  <a:srgbClr val="FF0000"/>
                </a:solidFill>
                <a:latin typeface="Calisto MT" pitchFamily="18" charset="0"/>
              </a:rPr>
              <a:t>quality of the local improvements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instead of picking the best move, </a:t>
            </a:r>
            <a:r>
              <a:rPr lang="en-US" altLang="en-US" dirty="0" smtClean="0">
                <a:solidFill>
                  <a:srgbClr val="FF0000"/>
                </a:solidFill>
                <a:latin typeface="Calisto MT" pitchFamily="18" charset="0"/>
              </a:rPr>
              <a:t>pick one randomly 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say the change in objective function is d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if d is positive, then move to that state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otherwise: 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move to this state with probability proportional to d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thus: worse moves (very large negative d) are executed less often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however, there is always a chance of escaping from local maxima</a:t>
            </a:r>
          </a:p>
        </p:txBody>
      </p:sp>
    </p:spTree>
    <p:extLst>
      <p:ext uri="{BB962C8B-B14F-4D97-AF65-F5344CB8AC3E}">
        <p14:creationId xmlns:p14="http://schemas.microsoft.com/office/powerpoint/2010/main" val="120104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495" y="406068"/>
            <a:ext cx="10515600" cy="75399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Physical Interpretation of Simulated Annealing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143" y="1293362"/>
            <a:ext cx="10515600" cy="5011903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altLang="en-US" sz="2400" dirty="0" smtClean="0">
                <a:latin typeface="Calisto MT" pitchFamily="18" charset="0"/>
              </a:rPr>
              <a:t>A Physical Analogy:</a:t>
            </a:r>
          </a:p>
          <a:p>
            <a:pPr lvl="2" algn="just" eaLnBrk="1" hangingPunct="1">
              <a:defRPr/>
            </a:pPr>
            <a:r>
              <a:rPr lang="en-US" altLang="en-US" sz="2400" dirty="0">
                <a:latin typeface="Calisto MT" pitchFamily="18" charset="0"/>
              </a:rPr>
              <a:t>I</a:t>
            </a:r>
            <a:r>
              <a:rPr lang="en-US" altLang="en-US" sz="2400" dirty="0" smtClean="0">
                <a:latin typeface="Calisto MT" pitchFamily="18" charset="0"/>
              </a:rPr>
              <a:t>magine letting a ball roll downhill on the function surface </a:t>
            </a:r>
          </a:p>
          <a:p>
            <a:pPr lvl="3" algn="just" eaLnBrk="1" hangingPunct="1">
              <a:buFont typeface="Wingdings" pitchFamily="2" charset="2"/>
              <a:buChar char="Ø"/>
              <a:defRPr/>
            </a:pPr>
            <a:r>
              <a:rPr lang="en-US" altLang="en-US" sz="2400" dirty="0" smtClean="0">
                <a:latin typeface="Calisto MT" pitchFamily="18" charset="0"/>
              </a:rPr>
              <a:t> this is like hill-climbing (for minimization)</a:t>
            </a:r>
          </a:p>
          <a:p>
            <a:pPr lvl="2" algn="just" eaLnBrk="1" hangingPunct="1">
              <a:defRPr/>
            </a:pPr>
            <a:r>
              <a:rPr lang="en-US" altLang="en-US" sz="2400" dirty="0" smtClean="0">
                <a:latin typeface="Calisto MT" pitchFamily="18" charset="0"/>
              </a:rPr>
              <a:t>Now imagine shaking the surface, while the ball rolls, gradually reducing the amount of shaking</a:t>
            </a:r>
          </a:p>
          <a:p>
            <a:pPr lvl="3" algn="just" eaLnBrk="1" hangingPunct="1">
              <a:buFont typeface="Wingdings" pitchFamily="2" charset="2"/>
              <a:buChar char="Ø"/>
              <a:defRPr/>
            </a:pPr>
            <a:r>
              <a:rPr lang="en-US" altLang="en-US" sz="2400" dirty="0" smtClean="0">
                <a:latin typeface="Calisto MT" pitchFamily="18" charset="0"/>
              </a:rPr>
              <a:t>this is like simulated annealing</a:t>
            </a:r>
          </a:p>
          <a:p>
            <a:pPr lvl="3" algn="just" eaLnBrk="1" hangingPunct="1">
              <a:buFont typeface="Wingdings" pitchFamily="2" charset="2"/>
              <a:buChar char="Ø"/>
              <a:defRPr/>
            </a:pPr>
            <a:r>
              <a:rPr lang="en-US" altLang="en-US" sz="2400" dirty="0" smtClean="0">
                <a:latin typeface="Calisto MT" pitchFamily="18" charset="0"/>
              </a:rPr>
              <a:t>If we shake the surface, we can bounce the ball out of local minimum but hard enough to dislodge from global minimum</a:t>
            </a:r>
          </a:p>
          <a:p>
            <a:pPr marL="1371600" lvl="3" indent="0" algn="just" eaLnBrk="1" hangingPunct="1">
              <a:buFontTx/>
              <a:buNone/>
              <a:defRPr/>
            </a:pPr>
            <a:endParaRPr lang="en-US" altLang="en-US" sz="2400" dirty="0" smtClean="0">
              <a:latin typeface="Calisto MT" pitchFamily="18" charset="0"/>
            </a:endParaRPr>
          </a:p>
          <a:p>
            <a:pPr algn="just" eaLnBrk="1" hangingPunct="1">
              <a:defRPr/>
            </a:pPr>
            <a:r>
              <a:rPr lang="en-US" altLang="en-US" sz="2400" dirty="0" smtClean="0">
                <a:latin typeface="Calisto MT" pitchFamily="18" charset="0"/>
              </a:rPr>
              <a:t>Annealing = physical process used to </a:t>
            </a:r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temper or harden metals </a:t>
            </a:r>
            <a:r>
              <a:rPr lang="en-US" altLang="en-US" sz="2400" dirty="0" smtClean="0">
                <a:latin typeface="Calisto MT" pitchFamily="18" charset="0"/>
              </a:rPr>
              <a:t>glass by </a:t>
            </a:r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heating them to a high temperature </a:t>
            </a:r>
            <a:r>
              <a:rPr lang="en-US" altLang="en-US" sz="2400" dirty="0" smtClean="0">
                <a:latin typeface="Calisto MT" pitchFamily="18" charset="0"/>
              </a:rPr>
              <a:t>and then </a:t>
            </a:r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gradually cooling them</a:t>
            </a:r>
            <a:r>
              <a:rPr lang="en-US" altLang="en-US" sz="2400" dirty="0" smtClean="0">
                <a:latin typeface="Calisto MT" pitchFamily="18" charset="0"/>
              </a:rPr>
              <a:t>, thus allowing the material to reach a </a:t>
            </a:r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low-energy crystalline state.</a:t>
            </a:r>
          </a:p>
        </p:txBody>
      </p:sp>
    </p:spTree>
    <p:extLst>
      <p:ext uri="{BB962C8B-B14F-4D97-AF65-F5344CB8AC3E}">
        <p14:creationId xmlns:p14="http://schemas.microsoft.com/office/powerpoint/2010/main" val="2385814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7257" y="174056"/>
            <a:ext cx="10515600" cy="7949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Simulated annealing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791" y="982638"/>
            <a:ext cx="10515600" cy="553416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alisto MT" pitchFamily="18" charset="0"/>
              </a:rPr>
              <a:t>function</a:t>
            </a:r>
            <a:r>
              <a:rPr lang="en-US" altLang="en-US" sz="1800" dirty="0" smtClean="0">
                <a:latin typeface="Calisto MT" pitchFamily="18" charset="0"/>
              </a:rPr>
              <a:t> SIMULATED-ANNEALING( </a:t>
            </a:r>
            <a:r>
              <a:rPr lang="en-US" altLang="en-US" sz="1800" i="1" dirty="0" smtClean="0">
                <a:latin typeface="Calisto MT" pitchFamily="18" charset="0"/>
              </a:rPr>
              <a:t>problem, schedule</a:t>
            </a:r>
            <a:r>
              <a:rPr lang="en-US" altLang="en-US" sz="1800" dirty="0" smtClean="0">
                <a:latin typeface="Calisto MT" pitchFamily="18" charset="0"/>
              </a:rPr>
              <a:t>) </a:t>
            </a:r>
            <a:r>
              <a:rPr lang="en-US" altLang="en-US" sz="1800" b="1" dirty="0" smtClean="0">
                <a:latin typeface="Calisto MT" pitchFamily="18" charset="0"/>
              </a:rPr>
              <a:t>return</a:t>
            </a:r>
            <a:r>
              <a:rPr lang="en-US" altLang="en-US" sz="1800" dirty="0" smtClean="0">
                <a:latin typeface="Calisto MT" pitchFamily="18" charset="0"/>
              </a:rPr>
              <a:t> a solution state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alisto MT" pitchFamily="18" charset="0"/>
              </a:rPr>
              <a:t>	</a:t>
            </a:r>
            <a:r>
              <a:rPr lang="en-US" altLang="en-US" sz="1800" b="1" dirty="0" smtClean="0">
                <a:latin typeface="Calisto MT" pitchFamily="18" charset="0"/>
              </a:rPr>
              <a:t>input: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i="1" dirty="0" smtClean="0">
                <a:latin typeface="Calisto MT" pitchFamily="18" charset="0"/>
              </a:rPr>
              <a:t>problem</a:t>
            </a:r>
            <a:r>
              <a:rPr lang="en-US" altLang="en-US" sz="1800" dirty="0" smtClean="0">
                <a:latin typeface="Calisto MT" pitchFamily="18" charset="0"/>
              </a:rPr>
              <a:t>, a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alisto MT" pitchFamily="18" charset="0"/>
              </a:rPr>
              <a:t>		</a:t>
            </a:r>
            <a:r>
              <a:rPr lang="en-US" altLang="en-US" sz="1800" i="1" dirty="0" smtClean="0">
                <a:latin typeface="Calisto MT" pitchFamily="18" charset="0"/>
              </a:rPr>
              <a:t>schedule</a:t>
            </a:r>
            <a:r>
              <a:rPr lang="en-US" altLang="en-US" sz="1800" dirty="0" smtClean="0">
                <a:latin typeface="Calisto MT" pitchFamily="18" charset="0"/>
              </a:rPr>
              <a:t>, a mapping from time to temperature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 smtClean="0">
                <a:latin typeface="Calisto MT" pitchFamily="18" charset="0"/>
              </a:rPr>
              <a:t>	</a:t>
            </a:r>
            <a:r>
              <a:rPr lang="en-US" altLang="en-US" sz="1800" b="1" dirty="0" smtClean="0">
                <a:latin typeface="Calisto MT" pitchFamily="18" charset="0"/>
              </a:rPr>
              <a:t>local variables: </a:t>
            </a:r>
            <a:r>
              <a:rPr lang="en-US" altLang="en-US" sz="1800" i="1" dirty="0" smtClean="0">
                <a:latin typeface="Calisto MT" pitchFamily="18" charset="0"/>
              </a:rPr>
              <a:t>current</a:t>
            </a:r>
            <a:r>
              <a:rPr lang="en-US" altLang="en-US" sz="1800" b="1" dirty="0" smtClean="0">
                <a:latin typeface="Calisto MT" pitchFamily="18" charset="0"/>
              </a:rPr>
              <a:t>, </a:t>
            </a:r>
            <a:r>
              <a:rPr lang="en-US" altLang="en-US" sz="1800" dirty="0" smtClean="0">
                <a:latin typeface="Calisto MT" pitchFamily="18" charset="0"/>
              </a:rPr>
              <a:t>a node.</a:t>
            </a:r>
            <a:endParaRPr lang="en-US" altLang="en-US" sz="1800" b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alisto MT" pitchFamily="18" charset="0"/>
              </a:rPr>
              <a:t>			 </a:t>
            </a:r>
            <a:r>
              <a:rPr lang="en-US" altLang="en-US" sz="1800" i="1" dirty="0" smtClean="0">
                <a:latin typeface="Calisto MT" pitchFamily="18" charset="0"/>
              </a:rPr>
              <a:t>next</a:t>
            </a:r>
            <a:r>
              <a:rPr lang="en-US" altLang="en-US" sz="1800" b="1" dirty="0" smtClean="0">
                <a:latin typeface="Calisto MT" pitchFamily="18" charset="0"/>
              </a:rPr>
              <a:t>, </a:t>
            </a:r>
            <a:r>
              <a:rPr lang="en-US" altLang="en-US" sz="1800" dirty="0" smtClean="0">
                <a:latin typeface="Calisto MT" pitchFamily="18" charset="0"/>
              </a:rPr>
              <a:t>a node.</a:t>
            </a:r>
            <a:endParaRPr lang="en-US" altLang="en-US" sz="1800" b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alisto MT" pitchFamily="18" charset="0"/>
              </a:rPr>
              <a:t>			</a:t>
            </a:r>
            <a:r>
              <a:rPr lang="en-US" altLang="en-US" sz="1800" i="1" dirty="0" smtClean="0">
                <a:latin typeface="Calisto MT" pitchFamily="18" charset="0"/>
              </a:rPr>
              <a:t>T</a:t>
            </a:r>
            <a:r>
              <a:rPr lang="en-US" altLang="en-US" sz="1800" b="1" dirty="0" smtClean="0">
                <a:latin typeface="Calisto MT" pitchFamily="18" charset="0"/>
              </a:rPr>
              <a:t>, </a:t>
            </a:r>
            <a:r>
              <a:rPr lang="en-US" altLang="en-US" sz="1800" dirty="0" smtClean="0">
                <a:latin typeface="Calisto MT" pitchFamily="18" charset="0"/>
              </a:rPr>
              <a:t>a “temperature” controlling the probability of downward steps</a:t>
            </a:r>
            <a:endParaRPr lang="en-US" altLang="en-US" sz="1800" i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 smtClean="0">
                <a:latin typeface="Calisto MT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 smtClean="0">
                <a:latin typeface="Calisto MT" pitchFamily="18" charset="0"/>
              </a:rPr>
              <a:t>	current </a:t>
            </a:r>
            <a:r>
              <a:rPr lang="en-US" altLang="en-US" sz="1800" i="1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dirty="0" smtClean="0">
                <a:latin typeface="Calisto MT" pitchFamily="18" charset="0"/>
              </a:rPr>
              <a:t>MAKE-NODE(INITIAL-STATE[</a:t>
            </a:r>
            <a:r>
              <a:rPr lang="en-US" altLang="en-US" sz="1800" i="1" dirty="0" smtClean="0">
                <a:latin typeface="Calisto MT" pitchFamily="18" charset="0"/>
              </a:rPr>
              <a:t>problem</a:t>
            </a:r>
            <a:r>
              <a:rPr lang="en-US" altLang="en-US" sz="1800" dirty="0" smtClean="0">
                <a:latin typeface="Calisto MT" pitchFamily="18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alisto MT" pitchFamily="18" charset="0"/>
              </a:rPr>
              <a:t>	</a:t>
            </a:r>
            <a:r>
              <a:rPr lang="en-US" altLang="en-US" sz="1800" b="1" dirty="0" smtClean="0">
                <a:latin typeface="Calisto MT" pitchFamily="18" charset="0"/>
              </a:rPr>
              <a:t>for t </a:t>
            </a:r>
            <a:r>
              <a:rPr lang="en-US" altLang="en-US" sz="1800" b="1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b="1" dirty="0" smtClean="0">
                <a:latin typeface="Calisto MT" pitchFamily="18" charset="0"/>
              </a:rPr>
              <a:t>1 to ∞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alisto MT" pitchFamily="18" charset="0"/>
              </a:rPr>
              <a:t>		</a:t>
            </a:r>
            <a:r>
              <a:rPr lang="en-US" altLang="en-US" sz="1800" i="1" dirty="0" smtClean="0">
                <a:latin typeface="Calisto MT" pitchFamily="18" charset="0"/>
              </a:rPr>
              <a:t>T </a:t>
            </a:r>
            <a:r>
              <a:rPr lang="en-US" altLang="en-US" sz="1800" i="1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i="1" dirty="0" smtClean="0">
                <a:latin typeface="Calisto MT" pitchFamily="18" charset="0"/>
              </a:rPr>
              <a:t>schedule</a:t>
            </a:r>
            <a:r>
              <a:rPr lang="en-US" altLang="en-US" sz="1800" dirty="0" smtClean="0">
                <a:latin typeface="Calisto MT" pitchFamily="18" charset="0"/>
              </a:rPr>
              <a:t>[</a:t>
            </a:r>
            <a:r>
              <a:rPr lang="en-US" altLang="en-US" sz="1800" i="1" dirty="0" smtClean="0">
                <a:latin typeface="Calisto MT" pitchFamily="18" charset="0"/>
              </a:rPr>
              <a:t>t</a:t>
            </a:r>
            <a:r>
              <a:rPr lang="en-US" altLang="en-US" sz="1800" dirty="0" smtClean="0">
                <a:latin typeface="Calisto MT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alisto MT" pitchFamily="18" charset="0"/>
              </a:rPr>
              <a:t>		</a:t>
            </a:r>
            <a:r>
              <a:rPr lang="en-US" altLang="en-US" sz="1800" b="1" dirty="0" smtClean="0">
                <a:latin typeface="Calisto MT" pitchFamily="18" charset="0"/>
              </a:rPr>
              <a:t>if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i="1" dirty="0" smtClean="0">
                <a:latin typeface="Calisto MT" pitchFamily="18" charset="0"/>
              </a:rPr>
              <a:t>T = 0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b="1" dirty="0" smtClean="0">
                <a:latin typeface="Calisto MT" pitchFamily="18" charset="0"/>
              </a:rPr>
              <a:t>then return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i="1" dirty="0" smtClean="0">
                <a:latin typeface="Calisto MT" pitchFamily="18" charset="0"/>
              </a:rPr>
              <a:t>current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alisto MT" pitchFamily="18" charset="0"/>
              </a:rPr>
              <a:t>		</a:t>
            </a:r>
            <a:r>
              <a:rPr lang="en-US" altLang="en-US" sz="1800" i="1" dirty="0" smtClean="0">
                <a:latin typeface="Calisto MT" pitchFamily="18" charset="0"/>
              </a:rPr>
              <a:t>next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dirty="0" smtClean="0">
                <a:latin typeface="Calisto MT" pitchFamily="18" charset="0"/>
              </a:rPr>
              <a:t>a randomly selected successor of </a:t>
            </a:r>
            <a:r>
              <a:rPr lang="en-US" altLang="en-US" sz="1800" i="1" dirty="0" smtClean="0">
                <a:latin typeface="Calisto MT" pitchFamily="18" charset="0"/>
              </a:rPr>
              <a:t>current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 smtClean="0">
                <a:latin typeface="Calisto MT" pitchFamily="18" charset="0"/>
              </a:rPr>
              <a:t>		∆E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i="1" dirty="0" smtClean="0">
                <a:latin typeface="Calisto MT" pitchFamily="18" charset="0"/>
              </a:rPr>
              <a:t> </a:t>
            </a:r>
            <a:r>
              <a:rPr lang="en-US" altLang="en-US" sz="1800" dirty="0" smtClean="0">
                <a:latin typeface="Calisto MT" pitchFamily="18" charset="0"/>
              </a:rPr>
              <a:t>VALUE[</a:t>
            </a:r>
            <a:r>
              <a:rPr lang="en-US" altLang="en-US" sz="1800" i="1" dirty="0" smtClean="0">
                <a:latin typeface="Calisto MT" pitchFamily="18" charset="0"/>
              </a:rPr>
              <a:t>next</a:t>
            </a:r>
            <a:r>
              <a:rPr lang="en-US" altLang="en-US" sz="1800" dirty="0" smtClean="0">
                <a:latin typeface="Calisto MT" pitchFamily="18" charset="0"/>
              </a:rPr>
              <a:t>] - VALUE[</a:t>
            </a:r>
            <a:r>
              <a:rPr lang="en-US" altLang="en-US" sz="1800" i="1" dirty="0" smtClean="0">
                <a:latin typeface="Calisto MT" pitchFamily="18" charset="0"/>
              </a:rPr>
              <a:t>current</a:t>
            </a:r>
            <a:r>
              <a:rPr lang="en-US" altLang="en-US" sz="1800" dirty="0" smtClean="0">
                <a:latin typeface="Calisto MT" pitchFamily="18" charset="0"/>
              </a:rPr>
              <a:t>]</a:t>
            </a:r>
            <a:endParaRPr lang="en-US" altLang="en-US" sz="1800" b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alisto MT" pitchFamily="18" charset="0"/>
              </a:rPr>
              <a:t>		</a:t>
            </a:r>
            <a:r>
              <a:rPr lang="en-US" altLang="en-US" sz="1800" b="1" dirty="0" smtClean="0">
                <a:latin typeface="Calisto MT" pitchFamily="18" charset="0"/>
              </a:rPr>
              <a:t>if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i="1" dirty="0" smtClean="0">
                <a:latin typeface="Calisto MT" pitchFamily="18" charset="0"/>
              </a:rPr>
              <a:t>∆E &gt; </a:t>
            </a:r>
            <a:r>
              <a:rPr lang="en-US" altLang="en-US" sz="1800" dirty="0" smtClean="0">
                <a:latin typeface="Calisto MT" pitchFamily="18" charset="0"/>
              </a:rPr>
              <a:t>0 </a:t>
            </a:r>
            <a:r>
              <a:rPr lang="en-US" altLang="en-US" sz="1800" b="1" dirty="0" smtClean="0">
                <a:latin typeface="Calisto MT" pitchFamily="18" charset="0"/>
              </a:rPr>
              <a:t>then </a:t>
            </a:r>
            <a:r>
              <a:rPr lang="en-US" altLang="en-US" sz="1800" i="1" dirty="0" smtClean="0">
                <a:latin typeface="Calisto MT" pitchFamily="18" charset="0"/>
              </a:rPr>
              <a:t>current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i="1" dirty="0" smtClean="0">
                <a:latin typeface="Calisto MT" pitchFamily="18" charset="0"/>
              </a:rPr>
              <a:t>next </a:t>
            </a:r>
            <a:endParaRPr lang="en-US" altLang="en-US" sz="18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alisto MT" pitchFamily="18" charset="0"/>
              </a:rPr>
              <a:t>		</a:t>
            </a:r>
            <a:r>
              <a:rPr lang="en-US" altLang="en-US" sz="1800" b="1" dirty="0" smtClean="0">
                <a:latin typeface="Calisto MT" pitchFamily="18" charset="0"/>
              </a:rPr>
              <a:t>else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i="1" dirty="0" smtClean="0">
                <a:latin typeface="Calisto MT" pitchFamily="18" charset="0"/>
              </a:rPr>
              <a:t>current</a:t>
            </a:r>
            <a:r>
              <a:rPr lang="en-US" altLang="en-US" sz="1800" dirty="0" smtClean="0">
                <a:latin typeface="Calisto MT" pitchFamily="18" charset="0"/>
              </a:rPr>
              <a:t> </a:t>
            </a:r>
            <a:r>
              <a:rPr lang="en-US" altLang="en-US" sz="1800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1800" i="1" dirty="0" smtClean="0">
                <a:latin typeface="Calisto MT" pitchFamily="18" charset="0"/>
              </a:rPr>
              <a:t>next </a:t>
            </a:r>
            <a:r>
              <a:rPr lang="en-US" altLang="en-US" sz="1800" dirty="0" smtClean="0">
                <a:latin typeface="Calisto MT" pitchFamily="18" charset="0"/>
              </a:rPr>
              <a:t>only with probability </a:t>
            </a:r>
            <a:r>
              <a:rPr lang="en-US" altLang="en-US" sz="1800" i="1" dirty="0" err="1" smtClean="0">
                <a:latin typeface="Calisto MT" pitchFamily="18" charset="0"/>
              </a:rPr>
              <a:t>e</a:t>
            </a:r>
            <a:r>
              <a:rPr lang="en-US" altLang="en-US" sz="1800" i="1" baseline="30000" dirty="0" err="1" smtClean="0">
                <a:latin typeface="Calisto MT" pitchFamily="18" charset="0"/>
              </a:rPr>
              <a:t>∆E</a:t>
            </a:r>
            <a:r>
              <a:rPr lang="en-US" altLang="en-US" sz="1800" i="1" baseline="30000" dirty="0" smtClean="0">
                <a:latin typeface="Calisto MT" pitchFamily="18" charset="0"/>
              </a:rPr>
              <a:t> /T</a:t>
            </a:r>
            <a:endParaRPr lang="en-US" altLang="en-US" sz="18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More Details on Simulated Annealing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495" y="1252419"/>
            <a:ext cx="10515600" cy="5230268"/>
          </a:xfrm>
          <a:noFill/>
        </p:spPr>
        <p:txBody>
          <a:bodyPr>
            <a:noAutofit/>
          </a:bodyPr>
          <a:lstStyle/>
          <a:p>
            <a:pPr lvl="1" eaLnBrk="1" hangingPunct="1"/>
            <a:r>
              <a:rPr lang="en-US" altLang="en-US" sz="2000" dirty="0" smtClean="0">
                <a:latin typeface="Calisto MT" pitchFamily="18" charset="0"/>
              </a:rPr>
              <a:t>Lets say there are 3 moves available, with changes in the objective function of d1 = -0.1, d2 = 0.5,  d3 = -5. (Let T = 1).</a:t>
            </a:r>
          </a:p>
          <a:p>
            <a:pPr lvl="1" eaLnBrk="1" hangingPunct="1"/>
            <a:r>
              <a:rPr lang="en-US" altLang="en-US" sz="2000" dirty="0" smtClean="0">
                <a:latin typeface="Calisto MT" pitchFamily="18" charset="0"/>
              </a:rPr>
              <a:t>pick a move randomly: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if d2 is picked, move there.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if d1 or d3 are picked, probability of move = </a:t>
            </a:r>
            <a:r>
              <a:rPr lang="en-US" altLang="en-US" dirty="0" err="1" smtClean="0">
                <a:latin typeface="Calisto MT" pitchFamily="18" charset="0"/>
              </a:rPr>
              <a:t>exp</a:t>
            </a:r>
            <a:r>
              <a:rPr lang="en-US" altLang="en-US" dirty="0" smtClean="0">
                <a:latin typeface="Calisto MT" pitchFamily="18" charset="0"/>
              </a:rPr>
              <a:t>(d/T)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move 1: prob1 = </a:t>
            </a:r>
            <a:r>
              <a:rPr lang="en-US" altLang="en-US" dirty="0" err="1" smtClean="0">
                <a:latin typeface="Calisto MT" pitchFamily="18" charset="0"/>
              </a:rPr>
              <a:t>exp</a:t>
            </a:r>
            <a:r>
              <a:rPr lang="en-US" altLang="en-US" dirty="0" smtClean="0">
                <a:latin typeface="Calisto MT" pitchFamily="18" charset="0"/>
              </a:rPr>
              <a:t>(-0.1) = 0.9, </a:t>
            </a:r>
          </a:p>
          <a:p>
            <a:pPr lvl="3" eaLnBrk="1" hangingPunct="1"/>
            <a:r>
              <a:rPr lang="en-US" altLang="en-US" sz="2000" dirty="0" smtClean="0">
                <a:latin typeface="Calisto MT" pitchFamily="18" charset="0"/>
              </a:rPr>
              <a:t>i.e., 90% of the time we will accept this move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move 3: prob3 = </a:t>
            </a:r>
            <a:r>
              <a:rPr lang="en-US" altLang="en-US" dirty="0" err="1" smtClean="0">
                <a:latin typeface="Calisto MT" pitchFamily="18" charset="0"/>
              </a:rPr>
              <a:t>exp</a:t>
            </a:r>
            <a:r>
              <a:rPr lang="en-US" altLang="en-US" dirty="0" smtClean="0">
                <a:latin typeface="Calisto MT" pitchFamily="18" charset="0"/>
              </a:rPr>
              <a:t>(-5) = 0.05 </a:t>
            </a:r>
          </a:p>
          <a:p>
            <a:pPr lvl="3" eaLnBrk="1" hangingPunct="1"/>
            <a:r>
              <a:rPr lang="en-US" altLang="en-US" sz="2000" dirty="0" smtClean="0">
                <a:latin typeface="Calisto MT" pitchFamily="18" charset="0"/>
              </a:rPr>
              <a:t>i.e., 5% of the time we will accept this move</a:t>
            </a:r>
            <a:br>
              <a:rPr lang="en-US" altLang="en-US" sz="2000" dirty="0" smtClean="0">
                <a:latin typeface="Calisto MT" pitchFamily="18" charset="0"/>
              </a:rPr>
            </a:br>
            <a:endParaRPr lang="en-US" altLang="en-US" sz="2000" dirty="0" smtClean="0">
              <a:latin typeface="Calisto MT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Calisto MT" pitchFamily="18" charset="0"/>
              </a:rPr>
              <a:t>T = “temperature” parameter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high T  =&gt; probability of “locally bad” move is higher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low T   =&gt; probability of “locally bad” move is lower</a:t>
            </a:r>
          </a:p>
          <a:p>
            <a:pPr lvl="2" eaLnBrk="1" hangingPunct="1"/>
            <a:r>
              <a:rPr lang="en-US" altLang="en-US" dirty="0" smtClean="0">
                <a:latin typeface="Calisto MT" pitchFamily="18" charset="0"/>
              </a:rPr>
              <a:t>typically, T is decreased as the algorithm runs longer</a:t>
            </a:r>
          </a:p>
          <a:p>
            <a:pPr lvl="3" eaLnBrk="1" hangingPunct="1"/>
            <a:r>
              <a:rPr lang="en-US" altLang="en-US" sz="2000" dirty="0" smtClean="0">
                <a:latin typeface="Calisto MT" pitchFamily="18" charset="0"/>
              </a:rPr>
              <a:t>i.e., there is a “temperature schedule”</a:t>
            </a:r>
          </a:p>
        </p:txBody>
      </p:sp>
    </p:spTree>
    <p:extLst>
      <p:ext uri="{BB962C8B-B14F-4D97-AF65-F5344CB8AC3E}">
        <p14:creationId xmlns:p14="http://schemas.microsoft.com/office/powerpoint/2010/main" val="273545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6763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Simulated Annealing in Practice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 dirty="0" smtClean="0">
                <a:latin typeface="Calisto MT" pitchFamily="18" charset="0"/>
              </a:rPr>
              <a:t>Method proposed in 1983 by IBM researchers for solving VLSI layout problems (Kirkpatrick et al, </a:t>
            </a:r>
            <a:r>
              <a:rPr lang="en-US" altLang="en-US" i="1" dirty="0" smtClean="0">
                <a:latin typeface="Calisto MT" pitchFamily="18" charset="0"/>
              </a:rPr>
              <a:t>Science</a:t>
            </a:r>
            <a:r>
              <a:rPr lang="en-US" altLang="en-US" dirty="0" smtClean="0">
                <a:latin typeface="Calisto MT" pitchFamily="18" charset="0"/>
              </a:rPr>
              <a:t>, 220:671-680, 1983).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theoretically will always find the global optimum (the best solution)</a:t>
            </a:r>
          </a:p>
          <a:p>
            <a:pPr marL="457200" lvl="1" indent="0" eaLnBrk="1" hangingPunct="1">
              <a:buNone/>
            </a:pPr>
            <a:endParaRPr lang="en-US" altLang="en-US" dirty="0">
              <a:latin typeface="Calisto MT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alisto MT" pitchFamily="18" charset="0"/>
              </a:rPr>
              <a:t>Useful for some problems, but can be very slow</a:t>
            </a:r>
          </a:p>
          <a:p>
            <a:pPr lvl="2"/>
            <a:r>
              <a:rPr lang="en-US" altLang="en-US" sz="2400" dirty="0" smtClean="0">
                <a:latin typeface="Calisto MT" pitchFamily="18" charset="0"/>
              </a:rPr>
              <a:t>Slowness comes </a:t>
            </a:r>
            <a:r>
              <a:rPr lang="en-US" altLang="en-US" sz="2400" dirty="0">
                <a:latin typeface="Calisto MT" pitchFamily="18" charset="0"/>
              </a:rPr>
              <a:t>about because T must be decreased very gradually to retain optimality</a:t>
            </a:r>
          </a:p>
          <a:p>
            <a:pPr lvl="2" eaLnBrk="1" hangingPunct="1"/>
            <a:r>
              <a:rPr lang="en-US" altLang="en-US" sz="2400" dirty="0" smtClean="0">
                <a:latin typeface="Calisto MT" pitchFamily="18" charset="0"/>
              </a:rPr>
              <a:t>In practice how do we decide the rate at which to decrease T? (this is a practical problem with this method)</a:t>
            </a:r>
          </a:p>
        </p:txBody>
      </p:sp>
    </p:spTree>
    <p:extLst>
      <p:ext uri="{BB962C8B-B14F-4D97-AF65-F5344CB8AC3E}">
        <p14:creationId xmlns:p14="http://schemas.microsoft.com/office/powerpoint/2010/main" val="1515651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494" y="242296"/>
            <a:ext cx="10515600" cy="6175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Genetic Algorithms (GA)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553" y="1156884"/>
            <a:ext cx="10515600" cy="53394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Different approach to other search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A successor state is generated by combining two parent states rather than modifying the current state (</a:t>
            </a:r>
            <a:r>
              <a:rPr lang="en-US" altLang="en-US" sz="2000" dirty="0" smtClean="0">
                <a:solidFill>
                  <a:srgbClr val="FF0000"/>
                </a:solidFill>
                <a:latin typeface="Calisto MT" pitchFamily="18" charset="0"/>
              </a:rPr>
              <a:t>sexual reproduction rather than asexual reproduction</a:t>
            </a:r>
            <a:r>
              <a:rPr lang="en-US" altLang="en-US" sz="2000" dirty="0" smtClean="0">
                <a:latin typeface="Calisto MT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A state is represented as a string over a finite alphabet (e.g. most commonly </a:t>
            </a:r>
            <a:r>
              <a:rPr lang="en-US" altLang="en-US" sz="2000" dirty="0" smtClean="0">
                <a:solidFill>
                  <a:srgbClr val="FF0000"/>
                </a:solidFill>
                <a:latin typeface="Calisto MT" pitchFamily="18" charset="0"/>
              </a:rPr>
              <a:t>0s</a:t>
            </a:r>
            <a:r>
              <a:rPr lang="en-US" altLang="en-US" sz="2000" dirty="0" smtClean="0">
                <a:latin typeface="Calisto MT" pitchFamily="18" charset="0"/>
              </a:rPr>
              <a:t> and </a:t>
            </a:r>
            <a:r>
              <a:rPr lang="en-US" altLang="en-US" sz="2000" dirty="0" smtClean="0">
                <a:solidFill>
                  <a:srgbClr val="FF0000"/>
                </a:solidFill>
                <a:latin typeface="Calisto MT" pitchFamily="18" charset="0"/>
              </a:rPr>
              <a:t>1s,</a:t>
            </a:r>
            <a:r>
              <a:rPr lang="en-US" altLang="en-US" sz="2000" dirty="0" smtClean="0">
                <a:latin typeface="Calisto MT" pitchFamily="18" charset="0"/>
              </a:rPr>
              <a:t> binary)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8-queens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latin typeface="Calisto MT" pitchFamily="18" charset="0"/>
              </a:rPr>
              <a:t>State = position of 8 queens each in a column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alisto MT" pitchFamily="18" charset="0"/>
              </a:rPr>
              <a:t>   =&gt; 8 x log(8) bits = 24 bits  (for binary representation)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latin typeface="Calisto MT" pitchFamily="18" charset="0"/>
              </a:rPr>
              <a:t>Alternatively, the state could be represented as digits, ranges 1 to 8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alisto MT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Like Beam Search, GA starts with </a:t>
            </a:r>
            <a:r>
              <a:rPr lang="en-US" altLang="en-US" sz="2000" i="1" dirty="0" smtClean="0">
                <a:latin typeface="Calisto MT" pitchFamily="18" charset="0"/>
              </a:rPr>
              <a:t>k</a:t>
            </a:r>
            <a:r>
              <a:rPr lang="en-US" altLang="en-US" sz="2000" dirty="0" smtClean="0">
                <a:latin typeface="Calisto MT" pitchFamily="18" charset="0"/>
              </a:rPr>
              <a:t> randomly generated states (called the </a:t>
            </a:r>
            <a:r>
              <a:rPr lang="en-US" altLang="en-US" sz="2000" dirty="0" smtClean="0">
                <a:solidFill>
                  <a:srgbClr val="FF0000"/>
                </a:solidFill>
                <a:latin typeface="Calisto MT" pitchFamily="18" charset="0"/>
              </a:rPr>
              <a:t>population</a:t>
            </a:r>
            <a:r>
              <a:rPr lang="en-US" altLang="en-US" sz="2000" dirty="0" smtClean="0">
                <a:latin typeface="Calisto MT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Objective function (</a:t>
            </a:r>
            <a:r>
              <a:rPr lang="en-US" altLang="en-US" sz="2000" dirty="0" smtClean="0">
                <a:solidFill>
                  <a:srgbClr val="FF0000"/>
                </a:solidFill>
                <a:latin typeface="Calisto MT" pitchFamily="18" charset="0"/>
              </a:rPr>
              <a:t>fitness function</a:t>
            </a:r>
            <a:r>
              <a:rPr lang="en-US" altLang="en-US" sz="2000" dirty="0" smtClean="0">
                <a:latin typeface="Calisto MT" pitchFamily="18" charset="0"/>
              </a:rPr>
              <a:t>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Should return higher values for better states.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Opposite to heuristic function, e.g., # non-attacking pairs in 8-queens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Produce the next generation of states by “simulated evolution”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Random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Crossover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listo MT" pitchFamily="18" charset="0"/>
              </a:rPr>
              <a:t>Random mutation</a:t>
            </a:r>
          </a:p>
        </p:txBody>
      </p:sp>
    </p:spTree>
    <p:extLst>
      <p:ext uri="{BB962C8B-B14F-4D97-AF65-F5344CB8AC3E}">
        <p14:creationId xmlns:p14="http://schemas.microsoft.com/office/powerpoint/2010/main" val="33253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392" y="162044"/>
            <a:ext cx="10515600" cy="7266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Genetic 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30" y="888740"/>
            <a:ext cx="10217125" cy="557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48" y="491319"/>
            <a:ext cx="10515600" cy="8308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Genetic algorithms</a:t>
            </a:r>
          </a:p>
        </p:txBody>
      </p:sp>
      <p:pic>
        <p:nvPicPr>
          <p:cNvPr id="54275" name="Picture 3" descr="8queens-cross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1"/>
            <a:ext cx="9832566" cy="215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306281" y="1681163"/>
            <a:ext cx="1733455" cy="2153858"/>
          </a:xfrm>
          <a:prstGeom prst="rect">
            <a:avLst/>
          </a:prstGeom>
          <a:gradFill rotWithShape="1">
            <a:gsLst>
              <a:gs pos="0">
                <a:schemeClr val="folHlink">
                  <a:alpha val="61000"/>
                </a:schemeClr>
              </a:gs>
              <a:gs pos="100000">
                <a:schemeClr val="folHlink">
                  <a:gamma/>
                  <a:shade val="46275"/>
                  <a:invGamma/>
                  <a:alpha val="8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732550" y="1676401"/>
            <a:ext cx="1016000" cy="2158620"/>
          </a:xfrm>
          <a:prstGeom prst="rect">
            <a:avLst/>
          </a:prstGeom>
          <a:gradFill rotWithShape="1">
            <a:gsLst>
              <a:gs pos="0">
                <a:schemeClr val="folHlink">
                  <a:alpha val="61000"/>
                </a:schemeClr>
              </a:gs>
              <a:gs pos="100000">
                <a:schemeClr val="folHlink">
                  <a:gamma/>
                  <a:shade val="46275"/>
                  <a:invGamma/>
                  <a:alpha val="8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219200" y="4267200"/>
            <a:ext cx="99310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listo MT" pitchFamily="18" charset="0"/>
              </a:rPr>
              <a:t>Has the effect of “jumping” to a completely different </a:t>
            </a:r>
            <a:r>
              <a:rPr lang="en-US" altLang="en-US" sz="2400" dirty="0" smtClean="0">
                <a:latin typeface="Calisto MT" pitchFamily="18" charset="0"/>
              </a:rPr>
              <a:t>new part </a:t>
            </a:r>
            <a:r>
              <a:rPr lang="en-US" altLang="en-US" sz="2400" dirty="0">
                <a:latin typeface="Calisto MT" pitchFamily="18" charset="0"/>
              </a:rPr>
              <a:t>of the search space (quite non-local)</a:t>
            </a:r>
          </a:p>
          <a:p>
            <a:pPr eaLnBrk="1" hangingPunct="1"/>
            <a:endParaRPr lang="en-US" altLang="en-US" sz="24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394" y="133113"/>
            <a:ext cx="10515600" cy="576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Genetic algorithm </a:t>
            </a:r>
            <a:r>
              <a:rPr lang="en-US" altLang="en-US" sz="3200" b="1" dirty="0" err="1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pseudocode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0" y="784622"/>
            <a:ext cx="10399594" cy="588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5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7547"/>
            <a:ext cx="10515600" cy="6687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Local search and optimization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263" y="1566318"/>
            <a:ext cx="10515600" cy="43513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Previously: systematic exploration of search space.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Path to goal is solution to problem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YET, for some problems path is irrelevant.</a:t>
            </a:r>
          </a:p>
          <a:p>
            <a:pPr lvl="1" eaLnBrk="1" hangingPunct="1"/>
            <a:r>
              <a:rPr lang="en-US" altLang="en-US" dirty="0" err="1" smtClean="0">
                <a:latin typeface="Calisto MT" pitchFamily="18" charset="0"/>
              </a:rPr>
              <a:t>E.g</a:t>
            </a:r>
            <a:r>
              <a:rPr lang="en-US" altLang="en-US" dirty="0" smtClean="0">
                <a:latin typeface="Calisto MT" pitchFamily="18" charset="0"/>
              </a:rPr>
              <a:t> 8-queens</a:t>
            </a:r>
          </a:p>
          <a:p>
            <a:pPr lvl="1" eaLnBrk="1" hangingPunct="1"/>
            <a:endParaRPr lang="en-US" altLang="en-US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Calisto MT" pitchFamily="18" charset="0"/>
              </a:rPr>
              <a:t>Different algorithms can be used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Local search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63" y="1994847"/>
            <a:ext cx="3860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Comments on genetic algorithms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552" y="1156884"/>
            <a:ext cx="10515600" cy="51074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 smtClean="0">
                <a:latin typeface="Calisto MT" pitchFamily="18" charset="0"/>
              </a:rPr>
              <a:t>Positive points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Random exploration can find solutions that local search can’t</a:t>
            </a:r>
          </a:p>
          <a:p>
            <a:pPr lvl="2" eaLnBrk="1" hangingPunct="1"/>
            <a:r>
              <a:rPr lang="en-US" altLang="en-US" sz="2200" dirty="0" smtClean="0">
                <a:latin typeface="Calisto MT" pitchFamily="18" charset="0"/>
              </a:rPr>
              <a:t>(via crossover primarily)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Appealing connection to human evolution</a:t>
            </a:r>
          </a:p>
          <a:p>
            <a:pPr lvl="2" eaLnBrk="1" hangingPunct="1"/>
            <a:r>
              <a:rPr lang="en-US" altLang="en-US" sz="2200" dirty="0" smtClean="0">
                <a:latin typeface="Calisto MT" pitchFamily="18" charset="0"/>
              </a:rPr>
              <a:t>E.g., see related area of genetic programming, </a:t>
            </a:r>
            <a:r>
              <a:rPr lang="en-US" altLang="en-US" sz="2200" dirty="0" smtClean="0">
                <a:solidFill>
                  <a:srgbClr val="FF0000"/>
                </a:solidFill>
                <a:latin typeface="Calisto MT" pitchFamily="18" charset="0"/>
              </a:rPr>
              <a:t>Bioinformatics</a:t>
            </a:r>
          </a:p>
          <a:p>
            <a:pPr lvl="2" eaLnBrk="1" hangingPunct="1"/>
            <a:endParaRPr lang="en-US" altLang="en-US" sz="2200" dirty="0" smtClean="0">
              <a:latin typeface="Calisto MT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Calisto MT" pitchFamily="18" charset="0"/>
              </a:rPr>
              <a:t>Negative points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Large number of “tunable” parameters</a:t>
            </a:r>
          </a:p>
          <a:p>
            <a:pPr lvl="2" eaLnBrk="1" hangingPunct="1"/>
            <a:r>
              <a:rPr lang="en-US" altLang="en-US" sz="2200" dirty="0" smtClean="0">
                <a:latin typeface="Calisto MT" pitchFamily="18" charset="0"/>
              </a:rPr>
              <a:t>Difficult to replicate performance from one problem to another</a:t>
            </a:r>
          </a:p>
          <a:p>
            <a:pPr lvl="2" eaLnBrk="1" hangingPunct="1">
              <a:buFontTx/>
              <a:buNone/>
            </a:pPr>
            <a:r>
              <a:rPr lang="en-US" altLang="en-US" sz="2200" dirty="0" smtClean="0">
                <a:latin typeface="Calisto MT" pitchFamily="18" charset="0"/>
              </a:rPr>
              <a:t> </a:t>
            </a: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Lack of good empirical studies comparing to simpler methods</a:t>
            </a:r>
          </a:p>
          <a:p>
            <a:pPr lvl="1" eaLnBrk="1" hangingPunct="1"/>
            <a:endParaRPr lang="en-US" altLang="en-US" sz="2200" dirty="0" smtClean="0">
              <a:latin typeface="Calisto MT" pitchFamily="18" charset="0"/>
            </a:endParaRPr>
          </a:p>
          <a:p>
            <a:pPr lvl="1" eaLnBrk="1" hangingPunct="1"/>
            <a:r>
              <a:rPr lang="en-US" altLang="en-US" sz="2200" dirty="0" smtClean="0">
                <a:latin typeface="Calisto MT" pitchFamily="18" charset="0"/>
              </a:rPr>
              <a:t>Useful on some (small?) set of problems but no convincing evidence that GAs are better than hill-climbing w/random restarts in general</a:t>
            </a:r>
          </a:p>
        </p:txBody>
      </p:sp>
    </p:spTree>
    <p:extLst>
      <p:ext uri="{BB962C8B-B14F-4D97-AF65-F5344CB8AC3E}">
        <p14:creationId xmlns:p14="http://schemas.microsoft.com/office/powerpoint/2010/main" val="38818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36729"/>
            <a:ext cx="10515600" cy="6687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Local search and optimization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552" y="1115942"/>
            <a:ext cx="10515600" cy="4351338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endParaRPr lang="en-US" altLang="en-US" sz="2400" dirty="0" smtClean="0">
              <a:latin typeface="Calisto MT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 smtClean="0">
                <a:latin typeface="Calisto MT" pitchFamily="18" charset="0"/>
              </a:rPr>
              <a:t>Applications: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Integrated-circuit design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Factory-floor layout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Job-shop scheduling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Automatic programming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Telecommunications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Network Optimization</a:t>
            </a:r>
          </a:p>
          <a:p>
            <a:pPr lvl="1" eaLnBrk="1" hangingPunct="1"/>
            <a:r>
              <a:rPr lang="en-US" altLang="en-US" dirty="0" smtClean="0">
                <a:latin typeface="Calisto MT" pitchFamily="18" charset="0"/>
              </a:rPr>
              <a:t>Vehicle Routing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65" y="1994847"/>
            <a:ext cx="3860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23833"/>
            <a:ext cx="10464800" cy="507696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latin typeface="Calisto MT" pitchFamily="18" charset="0"/>
              </a:rPr>
              <a:t>Local search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Calisto MT" pitchFamily="18" charset="0"/>
              </a:rPr>
              <a:t>Keep track of single current state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Calisto MT" pitchFamily="18" charset="0"/>
              </a:rPr>
              <a:t>Move only to neighboring states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Calisto MT" pitchFamily="18" charset="0"/>
              </a:rPr>
              <a:t>Ignore paths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latin typeface="Calisto MT" pitchFamily="18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Calisto MT" pitchFamily="18" charset="0"/>
              </a:rPr>
              <a:t>Use very little memory (</a:t>
            </a:r>
            <a:r>
              <a:rPr lang="en-US" altLang="en-US" dirty="0" smtClean="0">
                <a:solidFill>
                  <a:srgbClr val="FF0000"/>
                </a:solidFill>
                <a:latin typeface="Calisto MT" pitchFamily="18" charset="0"/>
              </a:rPr>
              <a:t>Usually Constant Amount</a:t>
            </a:r>
            <a:r>
              <a:rPr lang="en-US" altLang="en-US" dirty="0" smtClean="0">
                <a:latin typeface="Calisto MT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Calisto MT" pitchFamily="18" charset="0"/>
              </a:rPr>
              <a:t>Can often find reasonable solutions in large or infinite (continuous) state spaces.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436729"/>
            <a:ext cx="10515600" cy="66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Local search and optimization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8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23833"/>
            <a:ext cx="10464800" cy="440822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latin typeface="Calisto MT" pitchFamily="18" charset="0"/>
              </a:rPr>
              <a:t>Local Search algorithms are very useful for solving “Pure Optimization” problems. </a:t>
            </a:r>
            <a:endParaRPr lang="en-US" altLang="en-US" sz="2400" dirty="0" smtClean="0">
              <a:latin typeface="Calisto MT" pitchFamily="18" charset="0"/>
            </a:endParaRPr>
          </a:p>
          <a:p>
            <a:pPr>
              <a:defRPr/>
            </a:pPr>
            <a:endParaRPr lang="en-US" altLang="en-US" sz="2400" dirty="0">
              <a:latin typeface="Calisto MT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Calisto MT" pitchFamily="18" charset="0"/>
              </a:rPr>
              <a:t>“Pure optimization” problems</a:t>
            </a:r>
          </a:p>
          <a:p>
            <a:pPr lvl="1">
              <a:defRPr/>
            </a:pPr>
            <a:r>
              <a:rPr lang="en-US" altLang="en-US" dirty="0">
                <a:latin typeface="Calisto MT" pitchFamily="18" charset="0"/>
              </a:rPr>
              <a:t>All states have </a:t>
            </a:r>
            <a:r>
              <a:rPr lang="en-US" altLang="en-US" dirty="0" smtClean="0">
                <a:latin typeface="Calisto MT" pitchFamily="18" charset="0"/>
              </a:rPr>
              <a:t>an objective function </a:t>
            </a:r>
            <a:r>
              <a:rPr lang="en-US" altLang="en-US" dirty="0">
                <a:latin typeface="Calisto MT" pitchFamily="18" charset="0"/>
              </a:rPr>
              <a:t>(OF)</a:t>
            </a:r>
          </a:p>
          <a:p>
            <a:pPr lvl="1">
              <a:defRPr/>
            </a:pPr>
            <a:r>
              <a:rPr lang="en-US" altLang="en-US" dirty="0">
                <a:latin typeface="Calisto MT" pitchFamily="18" charset="0"/>
              </a:rPr>
              <a:t>Goal is to find state with max (or min) objective value</a:t>
            </a:r>
          </a:p>
          <a:p>
            <a:pPr lvl="1">
              <a:defRPr/>
            </a:pPr>
            <a:r>
              <a:rPr lang="en-US" altLang="en-US" dirty="0">
                <a:latin typeface="Calisto MT" pitchFamily="18" charset="0"/>
              </a:rPr>
              <a:t>Does not quite fit into path-cost/goal-state formulation</a:t>
            </a:r>
          </a:p>
          <a:p>
            <a:pPr lvl="1">
              <a:defRPr/>
            </a:pPr>
            <a:r>
              <a:rPr lang="en-US" altLang="en-US" dirty="0">
                <a:latin typeface="Calisto MT" pitchFamily="18" charset="0"/>
              </a:rPr>
              <a:t>Local search can do quite well on  these problems</a:t>
            </a:r>
            <a:r>
              <a:rPr lang="en-US" altLang="en-US" dirty="0" smtClean="0">
                <a:latin typeface="Calisto MT" pitchFamily="18" charset="0"/>
              </a:rPr>
              <a:t>.</a:t>
            </a:r>
            <a:endParaRPr lang="en-US" altLang="en-US" dirty="0">
              <a:latin typeface="Calisto M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436729"/>
            <a:ext cx="10515600" cy="66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Local search and optimization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8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7256" y="215000"/>
            <a:ext cx="10515600" cy="74034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“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Landscape” of search  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5600" y="1447800"/>
            <a:ext cx="8432800" cy="3098800"/>
          </a:xfrm>
        </p:spPr>
      </p:pic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625601" y="5257801"/>
            <a:ext cx="9360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Calisto MT" pitchFamily="18" charset="0"/>
              </a:rPr>
              <a:t>A complete local search algorithm always </a:t>
            </a:r>
            <a:r>
              <a:rPr lang="en-US" altLang="en-US" sz="2400" dirty="0" smtClean="0">
                <a:solidFill>
                  <a:srgbClr val="FF0000"/>
                </a:solidFill>
                <a:latin typeface="Calisto MT" pitchFamily="18" charset="0"/>
              </a:rPr>
              <a:t>finds a </a:t>
            </a:r>
            <a:r>
              <a:rPr lang="en-US" altLang="en-US" sz="2400" dirty="0">
                <a:solidFill>
                  <a:srgbClr val="FF0000"/>
                </a:solidFill>
                <a:latin typeface="Calisto MT" pitchFamily="18" charset="0"/>
              </a:rPr>
              <a:t>goal if one exists!!</a:t>
            </a:r>
          </a:p>
        </p:txBody>
      </p:sp>
    </p:spTree>
    <p:extLst>
      <p:ext uri="{BB962C8B-B14F-4D97-AF65-F5344CB8AC3E}">
        <p14:creationId xmlns:p14="http://schemas.microsoft.com/office/powerpoint/2010/main" val="7319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Hill-climbing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alisto MT" pitchFamily="18" charset="0"/>
              </a:rPr>
              <a:t>function</a:t>
            </a:r>
            <a:r>
              <a:rPr lang="en-US" altLang="en-US" sz="2000" dirty="0" smtClean="0">
                <a:latin typeface="Calisto MT" pitchFamily="18" charset="0"/>
              </a:rPr>
              <a:t> HILL-CLIMBING( </a:t>
            </a:r>
            <a:r>
              <a:rPr lang="en-US" altLang="en-US" sz="2000" i="1" dirty="0" smtClean="0">
                <a:latin typeface="Calisto MT" pitchFamily="18" charset="0"/>
              </a:rPr>
              <a:t>problem</a:t>
            </a:r>
            <a:r>
              <a:rPr lang="en-US" altLang="en-US" sz="2000" dirty="0" smtClean="0">
                <a:latin typeface="Calisto MT" pitchFamily="18" charset="0"/>
              </a:rPr>
              <a:t>) </a:t>
            </a:r>
            <a:r>
              <a:rPr lang="en-US" altLang="en-US" sz="2000" b="1" dirty="0" smtClean="0">
                <a:latin typeface="Calisto MT" pitchFamily="18" charset="0"/>
              </a:rPr>
              <a:t>return</a:t>
            </a:r>
            <a:r>
              <a:rPr lang="en-US" altLang="en-US" sz="2000" dirty="0" smtClean="0">
                <a:latin typeface="Calisto MT" pitchFamily="18" charset="0"/>
              </a:rPr>
              <a:t> a state that is a local maximum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alisto MT" pitchFamily="18" charset="0"/>
              </a:rPr>
              <a:t>	</a:t>
            </a:r>
            <a:r>
              <a:rPr lang="en-US" altLang="en-US" sz="2000" b="1" dirty="0" smtClean="0">
                <a:latin typeface="Calisto MT" pitchFamily="18" charset="0"/>
              </a:rPr>
              <a:t>input:</a:t>
            </a:r>
            <a:r>
              <a:rPr lang="en-US" altLang="en-US" sz="2000" dirty="0" smtClean="0">
                <a:latin typeface="Calisto MT" pitchFamily="18" charset="0"/>
              </a:rPr>
              <a:t> </a:t>
            </a:r>
            <a:r>
              <a:rPr lang="en-US" altLang="en-US" sz="2000" i="1" dirty="0" smtClean="0">
                <a:latin typeface="Calisto MT" pitchFamily="18" charset="0"/>
              </a:rPr>
              <a:t>problem</a:t>
            </a:r>
            <a:r>
              <a:rPr lang="en-US" altLang="en-US" sz="2000" dirty="0" smtClean="0">
                <a:latin typeface="Calisto MT" pitchFamily="18" charset="0"/>
              </a:rPr>
              <a:t>, a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 smtClean="0">
                <a:latin typeface="Calisto MT" pitchFamily="18" charset="0"/>
              </a:rPr>
              <a:t>	</a:t>
            </a:r>
            <a:r>
              <a:rPr lang="en-US" altLang="en-US" sz="2000" b="1" dirty="0" smtClean="0">
                <a:latin typeface="Calisto MT" pitchFamily="18" charset="0"/>
              </a:rPr>
              <a:t>local variables: </a:t>
            </a:r>
            <a:r>
              <a:rPr lang="en-US" altLang="en-US" sz="2000" i="1" dirty="0" smtClean="0">
                <a:latin typeface="Calisto MT" pitchFamily="18" charset="0"/>
              </a:rPr>
              <a:t>current</a:t>
            </a:r>
            <a:r>
              <a:rPr lang="en-US" altLang="en-US" sz="2000" b="1" dirty="0" smtClean="0">
                <a:latin typeface="Calisto MT" pitchFamily="18" charset="0"/>
              </a:rPr>
              <a:t>, a node.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alisto MT" pitchFamily="18" charset="0"/>
              </a:rPr>
              <a:t>			 </a:t>
            </a:r>
            <a:r>
              <a:rPr lang="en-US" altLang="en-US" sz="2000" i="1" dirty="0" smtClean="0">
                <a:latin typeface="Calisto MT" pitchFamily="18" charset="0"/>
              </a:rPr>
              <a:t>neighbor</a:t>
            </a:r>
            <a:r>
              <a:rPr lang="en-US" altLang="en-US" sz="2000" b="1" dirty="0" smtClean="0">
                <a:latin typeface="Calisto MT" pitchFamily="18" charset="0"/>
              </a:rPr>
              <a:t>, a node.</a:t>
            </a:r>
            <a:endParaRPr lang="en-US" altLang="en-US" sz="2000" i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 smtClean="0">
                <a:latin typeface="Calisto MT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 smtClean="0">
                <a:latin typeface="Calisto MT" pitchFamily="18" charset="0"/>
              </a:rPr>
              <a:t>	current </a:t>
            </a:r>
            <a:r>
              <a:rPr lang="en-US" altLang="en-US" sz="2000" i="1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2000" dirty="0" smtClean="0">
                <a:latin typeface="Calisto MT" pitchFamily="18" charset="0"/>
              </a:rPr>
              <a:t>MAKE-NODE(INITIAL-STATE[</a:t>
            </a:r>
            <a:r>
              <a:rPr lang="en-US" altLang="en-US" sz="2000" i="1" dirty="0" smtClean="0">
                <a:latin typeface="Calisto MT" pitchFamily="18" charset="0"/>
              </a:rPr>
              <a:t>problem</a:t>
            </a:r>
            <a:r>
              <a:rPr lang="en-US" altLang="en-US" sz="2000" dirty="0" smtClean="0">
                <a:latin typeface="Calisto MT" pitchFamily="18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alisto MT" pitchFamily="18" charset="0"/>
              </a:rPr>
              <a:t>	</a:t>
            </a:r>
            <a:r>
              <a:rPr lang="en-US" altLang="en-US" sz="2000" b="1" dirty="0" smtClean="0">
                <a:latin typeface="Calisto MT" pitchFamily="18" charset="0"/>
              </a:rPr>
              <a:t>loop do</a:t>
            </a:r>
            <a:endParaRPr lang="en-US" altLang="en-US" sz="20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alisto MT" pitchFamily="18" charset="0"/>
              </a:rPr>
              <a:t>		</a:t>
            </a:r>
            <a:r>
              <a:rPr lang="en-US" altLang="en-US" sz="2000" i="1" dirty="0" smtClean="0">
                <a:latin typeface="Calisto MT" pitchFamily="18" charset="0"/>
              </a:rPr>
              <a:t>neighbor</a:t>
            </a:r>
            <a:r>
              <a:rPr lang="en-US" altLang="en-US" sz="2000" dirty="0" smtClean="0">
                <a:latin typeface="Calisto MT" pitchFamily="18" charset="0"/>
              </a:rPr>
              <a:t> </a:t>
            </a:r>
            <a:r>
              <a:rPr lang="en-US" altLang="en-US" sz="2000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2000" dirty="0" smtClean="0">
                <a:latin typeface="Calisto MT" pitchFamily="18" charset="0"/>
              </a:rPr>
              <a:t>a highest valued successor of </a:t>
            </a:r>
            <a:r>
              <a:rPr lang="en-US" altLang="en-US" sz="2000" i="1" dirty="0" smtClean="0">
                <a:latin typeface="Calisto MT" pitchFamily="18" charset="0"/>
              </a:rPr>
              <a:t>current</a:t>
            </a:r>
            <a:endParaRPr lang="en-US" altLang="en-US" sz="2000" b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alisto MT" pitchFamily="18" charset="0"/>
              </a:rPr>
              <a:t>		</a:t>
            </a:r>
            <a:r>
              <a:rPr lang="en-US" altLang="en-US" sz="2000" b="1" dirty="0" smtClean="0">
                <a:latin typeface="Calisto MT" pitchFamily="18" charset="0"/>
              </a:rPr>
              <a:t>if</a:t>
            </a:r>
            <a:r>
              <a:rPr lang="en-US" altLang="en-US" sz="2000" dirty="0" smtClean="0">
                <a:latin typeface="Calisto MT" pitchFamily="18" charset="0"/>
              </a:rPr>
              <a:t> VALUE</a:t>
            </a:r>
            <a:r>
              <a:rPr lang="en-US" altLang="en-US" sz="2000" i="1" dirty="0" smtClean="0">
                <a:latin typeface="Calisto MT" pitchFamily="18" charset="0"/>
              </a:rPr>
              <a:t> </a:t>
            </a:r>
            <a:r>
              <a:rPr lang="en-US" altLang="en-US" sz="2000" dirty="0" smtClean="0">
                <a:latin typeface="Calisto MT" pitchFamily="18" charset="0"/>
              </a:rPr>
              <a:t>[</a:t>
            </a:r>
            <a:r>
              <a:rPr lang="en-US" altLang="en-US" sz="2000" i="1" dirty="0" smtClean="0">
                <a:latin typeface="Calisto MT" pitchFamily="18" charset="0"/>
              </a:rPr>
              <a:t>neighbor</a:t>
            </a:r>
            <a:r>
              <a:rPr lang="en-US" altLang="en-US" sz="2000" dirty="0" smtClean="0">
                <a:latin typeface="Calisto MT" pitchFamily="18" charset="0"/>
              </a:rPr>
              <a:t>]</a:t>
            </a:r>
            <a:r>
              <a:rPr lang="en-US" altLang="en-US" sz="2000" i="1" dirty="0" smtClean="0">
                <a:latin typeface="Calisto MT" pitchFamily="18" charset="0"/>
              </a:rPr>
              <a:t> ≤ </a:t>
            </a:r>
            <a:r>
              <a:rPr lang="en-US" altLang="en-US" sz="2000" dirty="0" smtClean="0">
                <a:latin typeface="Calisto MT" pitchFamily="18" charset="0"/>
              </a:rPr>
              <a:t>VALUE[</a:t>
            </a:r>
            <a:r>
              <a:rPr lang="en-US" altLang="en-US" sz="2000" i="1" dirty="0" smtClean="0">
                <a:latin typeface="Calisto MT" pitchFamily="18" charset="0"/>
              </a:rPr>
              <a:t>current</a:t>
            </a:r>
            <a:r>
              <a:rPr lang="en-US" altLang="en-US" sz="2000" dirty="0" smtClean="0">
                <a:latin typeface="Calisto MT" pitchFamily="18" charset="0"/>
              </a:rPr>
              <a:t>] </a:t>
            </a:r>
            <a:r>
              <a:rPr lang="en-US" altLang="en-US" sz="2000" b="1" dirty="0" smtClean="0">
                <a:latin typeface="Calisto MT" pitchFamily="18" charset="0"/>
              </a:rPr>
              <a:t>then return</a:t>
            </a:r>
            <a:r>
              <a:rPr lang="en-US" altLang="en-US" sz="2000" dirty="0" smtClean="0">
                <a:latin typeface="Calisto MT" pitchFamily="18" charset="0"/>
              </a:rPr>
              <a:t> STATE[</a:t>
            </a:r>
            <a:r>
              <a:rPr lang="en-US" altLang="en-US" sz="2000" i="1" dirty="0" smtClean="0">
                <a:latin typeface="Calisto MT" pitchFamily="18" charset="0"/>
              </a:rPr>
              <a:t>current</a:t>
            </a:r>
            <a:r>
              <a:rPr lang="en-US" altLang="en-US" sz="2000" dirty="0" smtClean="0">
                <a:latin typeface="Calisto MT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alisto MT" pitchFamily="18" charset="0"/>
              </a:rPr>
              <a:t>		</a:t>
            </a:r>
            <a:r>
              <a:rPr lang="en-US" altLang="en-US" sz="2000" i="1" dirty="0" smtClean="0">
                <a:latin typeface="Calisto MT" pitchFamily="18" charset="0"/>
              </a:rPr>
              <a:t>current</a:t>
            </a:r>
            <a:r>
              <a:rPr lang="en-US" altLang="en-US" sz="2000" dirty="0" smtClean="0">
                <a:latin typeface="Calisto MT" pitchFamily="18" charset="0"/>
              </a:rPr>
              <a:t> </a:t>
            </a:r>
            <a:r>
              <a:rPr lang="en-US" altLang="en-US" sz="2000" dirty="0" smtClean="0">
                <a:latin typeface="Calisto MT" pitchFamily="18" charset="0"/>
                <a:sym typeface="Symbol" pitchFamily="18" charset="2"/>
              </a:rPr>
              <a:t> </a:t>
            </a:r>
            <a:r>
              <a:rPr lang="en-US" altLang="en-US" sz="2000" i="1" dirty="0" smtClean="0">
                <a:latin typeface="Calisto MT" pitchFamily="18" charset="0"/>
              </a:rPr>
              <a:t>neighbor</a:t>
            </a:r>
            <a:endParaRPr lang="en-US" altLang="en-US" sz="20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Hill-climbing (Steepest-Ascent Version)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38770"/>
            <a:ext cx="10515600" cy="514838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“A loop that continuously moves in the direction of increasing value” – to </a:t>
            </a:r>
            <a:r>
              <a:rPr lang="en-US" altLang="en-US" sz="2000" dirty="0" smtClean="0">
                <a:solidFill>
                  <a:srgbClr val="FF0000"/>
                </a:solidFill>
                <a:latin typeface="Calisto MT" pitchFamily="18" charset="0"/>
              </a:rPr>
              <a:t>Uphill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terminates when a peak is reached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Aka greedy local search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Value can be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Objective function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Heuristic function value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Hill climbing does not look ahead of the immediate neighbors of the current state.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Can randomly choose among the set of best successors, if multiple have the best value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i="1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Calisto MT" pitchFamily="18" charset="0"/>
              </a:rPr>
              <a:t>Characterized as “trying to find the top of Mount Everest in a thick fog while suffering from amnesia”</a:t>
            </a:r>
          </a:p>
        </p:txBody>
      </p:sp>
    </p:spTree>
    <p:extLst>
      <p:ext uri="{BB962C8B-B14F-4D97-AF65-F5344CB8AC3E}">
        <p14:creationId xmlns:p14="http://schemas.microsoft.com/office/powerpoint/2010/main" val="31561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1610</Words>
  <Application>Microsoft Office PowerPoint</Application>
  <PresentationFormat>Custom</PresentationFormat>
  <Paragraphs>298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Local search and optimization</vt:lpstr>
      <vt:lpstr>Local search and optimization</vt:lpstr>
      <vt:lpstr>PowerPoint Presentation</vt:lpstr>
      <vt:lpstr>PowerPoint Presentation</vt:lpstr>
      <vt:lpstr>“Landscape” of search  </vt:lpstr>
      <vt:lpstr>Hill-climbing search</vt:lpstr>
      <vt:lpstr>Hill-climbing (Steepest-Ascent Version) search</vt:lpstr>
      <vt:lpstr>Hill climbing and local maxima</vt:lpstr>
      <vt:lpstr>Hill-climbing example</vt:lpstr>
      <vt:lpstr>Hill-climbing example </vt:lpstr>
      <vt:lpstr>A local minimum for 8-queens </vt:lpstr>
      <vt:lpstr>Other drawbacks</vt:lpstr>
      <vt:lpstr>Performance of hill-climbing on 8-queens</vt:lpstr>
      <vt:lpstr>Possible solution…sideways moves</vt:lpstr>
      <vt:lpstr>Hill-climbing variations</vt:lpstr>
      <vt:lpstr>Hill-climbing with random restarts</vt:lpstr>
      <vt:lpstr>Expected number of restarts</vt:lpstr>
      <vt:lpstr>Local beam search</vt:lpstr>
      <vt:lpstr>Search using Simulated Annealing</vt:lpstr>
      <vt:lpstr>Physical Interpretation of Simulated Annealing</vt:lpstr>
      <vt:lpstr>Simulated annealing</vt:lpstr>
      <vt:lpstr>More Details on Simulated Annealing</vt:lpstr>
      <vt:lpstr>Simulated Annealing in Practice</vt:lpstr>
      <vt:lpstr>Genetic Algorithms (GA)</vt:lpstr>
      <vt:lpstr>Genetic algorithms</vt:lpstr>
      <vt:lpstr>Genetic algorithms</vt:lpstr>
      <vt:lpstr>Genetic algorithm pseudocode</vt:lpstr>
      <vt:lpstr>Comments on genetic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 Hossain</dc:creator>
  <cp:lastModifiedBy>Rania</cp:lastModifiedBy>
  <cp:revision>124</cp:revision>
  <dcterms:created xsi:type="dcterms:W3CDTF">2019-02-05T16:31:44Z</dcterms:created>
  <dcterms:modified xsi:type="dcterms:W3CDTF">2019-03-06T05:46:07Z</dcterms:modified>
</cp:coreProperties>
</file>