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04" r:id="rId2"/>
    <p:sldId id="257" r:id="rId3"/>
    <p:sldId id="261" r:id="rId4"/>
    <p:sldId id="262" r:id="rId5"/>
    <p:sldId id="258" r:id="rId6"/>
    <p:sldId id="266" r:id="rId7"/>
    <p:sldId id="265" r:id="rId8"/>
    <p:sldId id="274" r:id="rId9"/>
    <p:sldId id="269" r:id="rId10"/>
    <p:sldId id="280" r:id="rId11"/>
    <p:sldId id="270" r:id="rId12"/>
    <p:sldId id="271" r:id="rId13"/>
    <p:sldId id="272" r:id="rId14"/>
    <p:sldId id="276" r:id="rId15"/>
    <p:sldId id="277" r:id="rId16"/>
    <p:sldId id="278" r:id="rId17"/>
    <p:sldId id="279" r:id="rId18"/>
    <p:sldId id="273" r:id="rId19"/>
    <p:sldId id="281" r:id="rId20"/>
    <p:sldId id="275" r:id="rId21"/>
    <p:sldId id="301" r:id="rId22"/>
    <p:sldId id="282" r:id="rId23"/>
    <p:sldId id="284" r:id="rId24"/>
    <p:sldId id="285" r:id="rId25"/>
    <p:sldId id="305" r:id="rId26"/>
    <p:sldId id="286" r:id="rId27"/>
    <p:sldId id="287" r:id="rId28"/>
    <p:sldId id="288" r:id="rId29"/>
    <p:sldId id="289" r:id="rId30"/>
    <p:sldId id="290" r:id="rId31"/>
    <p:sldId id="294" r:id="rId32"/>
    <p:sldId id="295" r:id="rId33"/>
    <p:sldId id="296" r:id="rId34"/>
    <p:sldId id="303" r:id="rId35"/>
    <p:sldId id="297" r:id="rId36"/>
    <p:sldId id="306" r:id="rId37"/>
    <p:sldId id="309" r:id="rId38"/>
    <p:sldId id="310" r:id="rId39"/>
    <p:sldId id="312" r:id="rId40"/>
    <p:sldId id="311" r:id="rId41"/>
    <p:sldId id="313" r:id="rId42"/>
    <p:sldId id="314" r:id="rId43"/>
    <p:sldId id="308" r:id="rId44"/>
    <p:sldId id="315" r:id="rId45"/>
    <p:sldId id="316" r:id="rId46"/>
    <p:sldId id="317" r:id="rId47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23B9E-71E6-414C-B4BC-0C030AA58F5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8DD8F-0D0B-4A7C-9465-0832350D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42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FA3B823-7EB9-4A2C-B6DC-3F23271BA683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5515FD9-3061-4F9D-A6A0-47E9BD48B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1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7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4C621A-CE79-448F-9182-82F2C714C665}" type="slidenum">
              <a:rPr lang="en-US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396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B83A6-FFF3-41CC-8D37-B99637082443}" type="slidenum">
              <a:rPr lang="en-US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34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B83A6-FFF3-41CC-8D37-B99637082443}" type="slidenum">
              <a:rPr lang="en-US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34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4FC0B-7826-4F27-8361-314C4623D1EC}" type="slidenum">
              <a:rPr lang="en-US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93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8CA85-DD95-422D-AEFB-8CB3F8D77445}" type="slidenum">
              <a:rPr lang="en-US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5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7C172-86F3-4085-8CD4-21955E46DED4}" type="slidenum">
              <a:rPr lang="en-US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2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FB732-0890-401F-A0BC-0CA5A233D0BD}" type="slidenum">
              <a:rPr lang="en-US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207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A3568-67A2-4CFE-9D1B-9509A7AA042F}" type="slidenum">
              <a:rPr lang="en-US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37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D9B09-667D-41BD-8E4F-79F6196A691F}" type="slidenum">
              <a:rPr lang="en-US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65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4CEA6-B91A-41AE-8587-D3AD72FFC9D8}" type="slidenum">
              <a:rPr lang="en-US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15FD9-3061-4F9D-A6A0-47E9BD48BB8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74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80138-E3B0-43B4-9618-DC41E3AFDC2C}" type="slidenum">
              <a:rPr lang="en-US">
                <a:latin typeface="Arial" pitchFamily="34" charset="0"/>
              </a:rPr>
              <a:pPr/>
              <a:t>34</a:t>
            </a:fld>
            <a:endParaRPr lang="en-US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09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76114-CA8E-46F0-B01F-B139E238C470}" type="slidenum">
              <a:rPr lang="en-US"/>
              <a:pPr/>
              <a:t>14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0" y="3474720"/>
            <a:ext cx="7040880" cy="329184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351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626C8-5296-4E87-8781-A3317B224212}" type="slidenum">
              <a:rPr lang="en-US"/>
              <a:pPr/>
              <a:t>15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0" y="3474720"/>
            <a:ext cx="7040880" cy="329184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648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9BE9E-6ECE-4A50-8F9C-5A075E077020}" type="slidenum">
              <a:rPr lang="en-US"/>
              <a:pPr/>
              <a:t>16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0" y="3474720"/>
            <a:ext cx="7040880" cy="329184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953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BA449-8078-414F-9C0B-2E6551A95A2C}" type="slidenum">
              <a:rPr lang="en-US"/>
              <a:pPr/>
              <a:t>17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0" y="3474720"/>
            <a:ext cx="7040880" cy="329184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26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026208-BD0A-4039-94E1-3A875DADCC22}" type="slidenum">
              <a:rPr lang="en-US">
                <a:latin typeface="Arial" pitchFamily="34" charset="0"/>
              </a:rPr>
              <a:pPr/>
              <a:t>19</a:t>
            </a:fld>
            <a:endParaRPr lang="en-US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2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80138-E3B0-43B4-9618-DC41E3AFDC2C}" type="slidenum">
              <a:rPr lang="en-US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1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80138-E3B0-43B4-9618-DC41E3AFDC2C}" type="slidenum">
              <a:rPr lang="en-US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2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FF4F-7894-45DA-BC83-73B61F4F784C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993E-269E-48CD-A1ED-E02C2D6A28D1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F185-3280-4B20-B0DC-A243BE87A583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5FEC-FDB0-4AB8-A009-8FA16096A460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9B8-6464-4B2D-8569-833E2ACAE869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531-EBC8-4C37-9ED9-EF43FEA1CB07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0C56-7912-4904-96DC-43F92FC7305C}" type="datetime1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DE8-9E73-4DDB-A7FF-38C4312A4AE6}" type="datetime1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7C1A-6357-4372-AAB7-1115982C1A6C}" type="datetime1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DF27-D389-450C-9F56-9A25C6729EA9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FBA2-0F61-403E-924F-90BA44C3B9DA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0BAE6-9E8D-4603-9676-40909C666EFF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0741" y="601380"/>
            <a:ext cx="4074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Artificial Intelligence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2" y="306057"/>
            <a:ext cx="2886668" cy="605029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33F-A48D-452A-8203-6F655A01BB4F}" type="datetime1">
              <a:rPr lang="en-US" smtClean="0"/>
              <a:t>3/3/2020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00400" y="2650327"/>
            <a:ext cx="57755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5 ADVERSARIAL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SEARCH</a:t>
            </a:r>
          </a:p>
          <a:p>
            <a:pPr algn="ctr"/>
            <a:r>
              <a:rPr lang="en-US" sz="1400" dirty="0" smtClean="0">
                <a:latin typeface="Calisto MT" panose="02040603050505030304" pitchFamily="18" charset="0"/>
              </a:rPr>
              <a:t>Russell &amp; </a:t>
            </a:r>
            <a:r>
              <a:rPr lang="en-US" sz="1400" dirty="0" err="1" smtClean="0">
                <a:latin typeface="Calisto MT" panose="02040603050505030304" pitchFamily="18" charset="0"/>
              </a:rPr>
              <a:t>Norvig</a:t>
            </a:r>
            <a:r>
              <a:rPr lang="en-US" sz="1400" dirty="0" smtClean="0">
                <a:latin typeface="Calisto MT" panose="02040603050505030304" pitchFamily="18" charset="0"/>
              </a:rPr>
              <a:t>, AI: A Modern Approach, 3rd 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Size of search trees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524000"/>
            <a:ext cx="7848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sto MT" pitchFamily="18" charset="0"/>
              </a:rPr>
              <a:t>b = branching factor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sto MT" pitchFamily="18" charset="0"/>
              </a:rPr>
              <a:t>d = number of moves by both players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sto MT" pitchFamily="18" charset="0"/>
              </a:rPr>
              <a:t>Search tree is O(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sto MT" pitchFamily="18" charset="0"/>
              </a:rPr>
              <a:t>b</a:t>
            </a:r>
            <a:r>
              <a:rPr kumimoji="0" lang="en-US" sz="32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sto MT" pitchFamily="18" charset="0"/>
              </a:rPr>
              <a:t>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sto MT" pitchFamily="18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sto MT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sto MT" pitchFamily="18" charset="0"/>
              </a:rPr>
              <a:t>Chess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sto MT" pitchFamily="18" charset="0"/>
              </a:rPr>
              <a:t>b ~ 35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sto MT" pitchFamily="18" charset="0"/>
              </a:rPr>
              <a:t>D ~ 100 (50 moves on average by each player)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sto MT" pitchFamily="18" charset="0"/>
              </a:rPr>
              <a:t>      -   search tree is ~ </a:t>
            </a:r>
            <a:r>
              <a:rPr lang="en-US" sz="2800" dirty="0" smtClean="0">
                <a:latin typeface="Calisto MT" pitchFamily="18" charset="0"/>
              </a:rPr>
              <a:t>35 </a:t>
            </a:r>
            <a:r>
              <a:rPr lang="en-US" sz="2800" baseline="30000" dirty="0" smtClean="0">
                <a:latin typeface="Calisto MT" pitchFamily="18" charset="0"/>
              </a:rPr>
              <a:t>100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sto MT" pitchFamily="18" charset="0"/>
              </a:rPr>
              <a:t>OR 10 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sto MT" pitchFamily="18" charset="0"/>
              </a:rPr>
              <a:t>154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sto MT" pitchFamily="18" charset="0"/>
              </a:rPr>
              <a:t>  (!!)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dirty="0">
                <a:latin typeface="Calisto MT" pitchFamily="18" charset="0"/>
              </a:rPr>
              <a:t>	 </a:t>
            </a:r>
            <a:r>
              <a:rPr lang="en-US" sz="2800" dirty="0" smtClean="0">
                <a:latin typeface="Calisto MT" pitchFamily="18" charset="0"/>
              </a:rPr>
              <a:t>-    Although the search graph has only </a:t>
            </a:r>
            <a:r>
              <a:rPr lang="en-US" sz="2800" dirty="0">
                <a:latin typeface="Calisto MT" pitchFamily="18" charset="0"/>
              </a:rPr>
              <a:t>10 </a:t>
            </a:r>
            <a:r>
              <a:rPr lang="en-US" sz="2800" baseline="30000" dirty="0">
                <a:latin typeface="Calisto MT" pitchFamily="18" charset="0"/>
              </a:rPr>
              <a:t>4</a:t>
            </a:r>
            <a:r>
              <a:rPr lang="en-US" sz="2800" baseline="30000" dirty="0" smtClean="0">
                <a:latin typeface="Calisto MT" pitchFamily="18" charset="0"/>
              </a:rPr>
              <a:t>0 </a:t>
            </a:r>
            <a:r>
              <a:rPr lang="en-US" sz="2800" dirty="0" smtClean="0">
                <a:latin typeface="Calisto MT" pitchFamily="18" charset="0"/>
              </a:rPr>
              <a:t> distinct nodes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sto MT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sto MT" pitchFamily="18" charset="0"/>
              </a:rPr>
              <a:t>      -   completely impractical to search this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>
              <a:latin typeface="Calisto MT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sto MT" pitchFamily="18" charset="0"/>
              </a:rPr>
              <a:t>Game-playing emphasizes being able to make optimal decisions in a finite amount of 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Optimal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Calisto MT" pitchFamily="18" charset="0"/>
              </a:rPr>
              <a:t>An optimal strategy leads to outcomes </a:t>
            </a:r>
            <a:r>
              <a:rPr lang="en-US" dirty="0" smtClean="0">
                <a:solidFill>
                  <a:srgbClr val="FF0000"/>
                </a:solidFill>
                <a:latin typeface="Calisto MT" pitchFamily="18" charset="0"/>
              </a:rPr>
              <a:t>at least as good</a:t>
            </a:r>
            <a:r>
              <a:rPr lang="en-US" dirty="0" smtClean="0">
                <a:latin typeface="Calisto MT" pitchFamily="18" charset="0"/>
              </a:rPr>
              <a:t> as any other strategy when the opponent plays optimally.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Strategy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dirty="0" smtClean="0">
                <a:latin typeface="Calisto MT" pitchFamily="18" charset="0"/>
              </a:rPr>
              <a:t>The </a:t>
            </a:r>
            <a:r>
              <a:rPr lang="en-US" sz="4400" dirty="0" err="1" smtClean="0">
                <a:latin typeface="Calisto MT" pitchFamily="18" charset="0"/>
              </a:rPr>
              <a:t>minimax</a:t>
            </a:r>
            <a:r>
              <a:rPr lang="en-US" sz="4400" dirty="0" smtClean="0">
                <a:latin typeface="Calisto MT" pitchFamily="18" charset="0"/>
              </a:rPr>
              <a:t> algorithm</a:t>
            </a:r>
            <a:endParaRPr lang="en-US" dirty="0">
              <a:latin typeface="Calisto MT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The </a:t>
            </a:r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minimax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sto MT" pitchFamily="18" charset="0"/>
              </a:rPr>
              <a:t>Find the optimal </a:t>
            </a:r>
            <a:r>
              <a:rPr lang="en-US" i="1" dirty="0" smtClean="0">
                <a:latin typeface="Calisto MT" pitchFamily="18" charset="0"/>
              </a:rPr>
              <a:t>strategy</a:t>
            </a:r>
            <a:r>
              <a:rPr lang="en-US" dirty="0" smtClean="0">
                <a:latin typeface="Calisto MT" pitchFamily="18" charset="0"/>
              </a:rPr>
              <a:t> for MAX assuming an optimal MIN opponent</a:t>
            </a:r>
          </a:p>
          <a:p>
            <a:pPr>
              <a:buNone/>
            </a:pPr>
            <a:endParaRPr lang="en-US" dirty="0" smtClean="0">
              <a:latin typeface="Calisto MT" pitchFamily="18" charset="0"/>
            </a:endParaRPr>
          </a:p>
          <a:p>
            <a:r>
              <a:rPr lang="en-US" dirty="0" smtClean="0">
                <a:latin typeface="Calisto MT" pitchFamily="18" charset="0"/>
              </a:rPr>
              <a:t>Assumption: Both players play optimally!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Two-Ply Game Tree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2005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4343400"/>
            <a:ext cx="304800" cy="219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386263"/>
            <a:ext cx="152400" cy="109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468813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359275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6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468813"/>
            <a:ext cx="457200" cy="269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4359275"/>
            <a:ext cx="228600" cy="165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8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9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0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1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2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5181600"/>
            <a:ext cx="6324600" cy="377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3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363855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4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5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6" name="Picture 2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Two-Ply Game Tree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2005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4343400"/>
            <a:ext cx="304800" cy="219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386263"/>
            <a:ext cx="152400" cy="109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0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468813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1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359275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2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3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4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468813"/>
            <a:ext cx="457200" cy="269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4359275"/>
            <a:ext cx="228600" cy="165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6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7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8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9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80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363855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81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82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83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Two-Ply Game Tree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25146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713" name="AutoShape 9"/>
          <p:cNvCxnSpPr>
            <a:cxnSpLocks noChangeShapeType="1"/>
            <a:stCxn id="72712" idx="2"/>
          </p:cNvCxnSpPr>
          <p:nvPr/>
        </p:nvCxnSpPr>
        <p:spPr bwMode="auto">
          <a:xfrm rot="10800000" flipH="1">
            <a:off x="2514600" y="3810000"/>
            <a:ext cx="914400" cy="1447800"/>
          </a:xfrm>
          <a:prstGeom prst="curvedConnector4">
            <a:avLst>
              <a:gd name="adj1" fmla="val -25000"/>
              <a:gd name="adj2" fmla="val 78398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84582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Oval 11"/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 flipH="1">
            <a:off x="5334000" y="3810000"/>
            <a:ext cx="76200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717" name="AutoShape 13"/>
          <p:cNvCxnSpPr>
            <a:cxnSpLocks noChangeShapeType="1"/>
            <a:stCxn id="72715" idx="2"/>
            <a:endCxn id="72716" idx="0"/>
          </p:cNvCxnSpPr>
          <p:nvPr/>
        </p:nvCxnSpPr>
        <p:spPr bwMode="auto">
          <a:xfrm rot="10800000" flipH="1">
            <a:off x="4724400" y="3810000"/>
            <a:ext cx="647700" cy="1447800"/>
          </a:xfrm>
          <a:prstGeom prst="curvedConnector4">
            <a:avLst>
              <a:gd name="adj1" fmla="val -35296"/>
              <a:gd name="adj2" fmla="val 95833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72718" name="AutoShape 14"/>
          <p:cNvCxnSpPr>
            <a:cxnSpLocks noChangeShapeType="1"/>
            <a:stCxn id="72714" idx="6"/>
          </p:cNvCxnSpPr>
          <p:nvPr/>
        </p:nvCxnSpPr>
        <p:spPr bwMode="auto">
          <a:xfrm flipH="1" flipV="1">
            <a:off x="7772400" y="3721100"/>
            <a:ext cx="990600" cy="1536700"/>
          </a:xfrm>
          <a:prstGeom prst="curvedConnector4">
            <a:avLst>
              <a:gd name="adj1" fmla="val -23079"/>
              <a:gd name="adj2" fmla="val 98343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Two-Ply Game Tree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3657600" y="3581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757" name="AutoShape 5"/>
          <p:cNvCxnSpPr>
            <a:cxnSpLocks noChangeShapeType="1"/>
            <a:stCxn id="74756" idx="2"/>
          </p:cNvCxnSpPr>
          <p:nvPr/>
        </p:nvCxnSpPr>
        <p:spPr bwMode="auto">
          <a:xfrm rot="10800000" flipH="1">
            <a:off x="3657600" y="2667000"/>
            <a:ext cx="1752600" cy="1066800"/>
          </a:xfrm>
          <a:prstGeom prst="curvedConnector3">
            <a:avLst>
              <a:gd name="adj1" fmla="val -13042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895600" y="2359025"/>
            <a:ext cx="24050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rgbClr val="FF0000"/>
                </a:solidFill>
                <a:latin typeface="Verdana" pitchFamily="34" charset="0"/>
              </a:rPr>
              <a:t>The minimax decision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609600" y="1412875"/>
            <a:ext cx="5448543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alisto MT" pitchFamily="18" charset="0"/>
              </a:rPr>
              <a:t>Minimax</a:t>
            </a:r>
            <a:r>
              <a:rPr lang="en-US" sz="1400" b="1" dirty="0">
                <a:latin typeface="Calisto MT" pitchFamily="18" charset="0"/>
              </a:rPr>
              <a:t> maximizes the utility for the worst-case outcome for max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The </a:t>
            </a:r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minimax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alisto MT" pitchFamily="18" charset="0"/>
              </a:rPr>
              <a:t>Minimax</a:t>
            </a:r>
            <a:r>
              <a:rPr lang="en-US" dirty="0" smtClean="0">
                <a:latin typeface="Calisto MT" pitchFamily="18" charset="0"/>
              </a:rPr>
              <a:t> value is the utility of MAX for being in the corresponding state</a:t>
            </a:r>
          </a:p>
          <a:p>
            <a:pPr>
              <a:buFontTx/>
              <a:buNone/>
            </a:pPr>
            <a:endParaRPr lang="en-US" dirty="0" smtClean="0">
              <a:latin typeface="Calisto MT" pitchFamily="18" charset="0"/>
            </a:endParaRPr>
          </a:p>
          <a:p>
            <a:pPr>
              <a:buFontTx/>
              <a:buNone/>
            </a:pPr>
            <a:r>
              <a:rPr lang="en-US" sz="3600" dirty="0" smtClean="0">
                <a:latin typeface="Calisto MT" pitchFamily="18" charset="0"/>
              </a:rPr>
              <a:t>	</a:t>
            </a:r>
            <a:r>
              <a:rPr lang="en-US" sz="2600" b="1" dirty="0" smtClean="0">
                <a:latin typeface="Calisto MT" pitchFamily="18" charset="0"/>
              </a:rPr>
              <a:t>MINIMAX-VALUE(</a:t>
            </a:r>
            <a:r>
              <a:rPr lang="en-US" sz="2600" b="1" i="1" dirty="0" smtClean="0">
                <a:latin typeface="Calisto MT" pitchFamily="18" charset="0"/>
              </a:rPr>
              <a:t>n</a:t>
            </a:r>
            <a:r>
              <a:rPr lang="en-US" sz="2600" b="1" dirty="0" smtClean="0">
                <a:latin typeface="Calisto MT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sz="2600" b="1" dirty="0" smtClean="0">
                <a:latin typeface="Calisto MT" pitchFamily="18" charset="0"/>
              </a:rPr>
              <a:t>		UTILITY(</a:t>
            </a:r>
            <a:r>
              <a:rPr lang="en-US" sz="2600" b="1" i="1" dirty="0" smtClean="0">
                <a:latin typeface="Calisto MT" pitchFamily="18" charset="0"/>
              </a:rPr>
              <a:t>n</a:t>
            </a:r>
            <a:r>
              <a:rPr lang="en-US" sz="2600" b="1" dirty="0" smtClean="0">
                <a:latin typeface="Calisto MT" pitchFamily="18" charset="0"/>
              </a:rPr>
              <a:t>)		If </a:t>
            </a:r>
            <a:r>
              <a:rPr lang="en-US" sz="2600" b="1" i="1" dirty="0" smtClean="0">
                <a:latin typeface="Calisto MT" pitchFamily="18" charset="0"/>
              </a:rPr>
              <a:t>n</a:t>
            </a:r>
            <a:r>
              <a:rPr lang="en-US" sz="2600" b="1" dirty="0" smtClean="0">
                <a:latin typeface="Calisto MT" pitchFamily="18" charset="0"/>
              </a:rPr>
              <a:t> is a terminal</a:t>
            </a:r>
          </a:p>
          <a:p>
            <a:pPr>
              <a:buFontTx/>
              <a:buNone/>
            </a:pPr>
            <a:r>
              <a:rPr lang="en-US" sz="2600" b="1" dirty="0" smtClean="0">
                <a:latin typeface="Calisto MT" pitchFamily="18" charset="0"/>
              </a:rPr>
              <a:t>		</a:t>
            </a:r>
            <a:r>
              <a:rPr lang="en-US" sz="2600" b="1" dirty="0" err="1" smtClean="0">
                <a:latin typeface="Calisto MT" pitchFamily="18" charset="0"/>
              </a:rPr>
              <a:t>max</a:t>
            </a:r>
            <a:r>
              <a:rPr lang="en-US" sz="2600" b="1" i="1" baseline="-25000" dirty="0" err="1" smtClean="0">
                <a:latin typeface="Calisto MT" pitchFamily="18" charset="0"/>
              </a:rPr>
              <a:t>s</a:t>
            </a:r>
            <a:r>
              <a:rPr lang="en-US" sz="2600" b="1" i="1" baseline="-25000" dirty="0" smtClean="0">
                <a:latin typeface="Calisto MT" pitchFamily="18" charset="0"/>
              </a:rPr>
              <a:t> </a:t>
            </a:r>
            <a:r>
              <a:rPr lang="en-US" sz="2600" b="1" i="1" baseline="-25000" dirty="0" smtClean="0">
                <a:latin typeface="Calisto MT" pitchFamily="18" charset="0"/>
                <a:sym typeface="Symbol" pitchFamily="18" charset="2"/>
              </a:rPr>
              <a:t> </a:t>
            </a:r>
            <a:r>
              <a:rPr lang="en-US" sz="2600" b="1" i="1" baseline="-25000" dirty="0" smtClean="0">
                <a:latin typeface="Calisto MT" pitchFamily="18" charset="0"/>
              </a:rPr>
              <a:t>successors(n)</a:t>
            </a:r>
            <a:r>
              <a:rPr lang="en-US" sz="2600" b="1" dirty="0" smtClean="0">
                <a:latin typeface="Calisto MT" pitchFamily="18" charset="0"/>
              </a:rPr>
              <a:t>        MINIMAX-VALUE(</a:t>
            </a:r>
            <a:r>
              <a:rPr lang="en-US" sz="2600" b="1" i="1" dirty="0" smtClean="0">
                <a:latin typeface="Calisto MT" pitchFamily="18" charset="0"/>
              </a:rPr>
              <a:t>s</a:t>
            </a:r>
            <a:r>
              <a:rPr lang="en-US" sz="2600" b="1" dirty="0" smtClean="0">
                <a:latin typeface="Calisto MT" pitchFamily="18" charset="0"/>
              </a:rPr>
              <a:t>) 	</a:t>
            </a:r>
          </a:p>
          <a:p>
            <a:pPr>
              <a:buFontTx/>
              <a:buNone/>
            </a:pPr>
            <a:r>
              <a:rPr lang="en-US" sz="2600" b="1" dirty="0" smtClean="0">
                <a:latin typeface="Calisto MT" pitchFamily="18" charset="0"/>
              </a:rPr>
              <a:t>					If </a:t>
            </a:r>
            <a:r>
              <a:rPr lang="en-US" sz="2600" b="1" i="1" dirty="0" smtClean="0">
                <a:latin typeface="Calisto MT" pitchFamily="18" charset="0"/>
              </a:rPr>
              <a:t>n</a:t>
            </a:r>
            <a:r>
              <a:rPr lang="en-US" sz="2600" b="1" dirty="0" smtClean="0">
                <a:latin typeface="Calisto MT" pitchFamily="18" charset="0"/>
              </a:rPr>
              <a:t> is a max node</a:t>
            </a:r>
          </a:p>
          <a:p>
            <a:pPr>
              <a:buFontTx/>
              <a:buNone/>
            </a:pPr>
            <a:r>
              <a:rPr lang="en-US" sz="2600" b="1" dirty="0" smtClean="0">
                <a:latin typeface="Calisto MT" pitchFamily="18" charset="0"/>
              </a:rPr>
              <a:t>		</a:t>
            </a:r>
            <a:r>
              <a:rPr lang="en-US" sz="2600" b="1" dirty="0" err="1" smtClean="0">
                <a:latin typeface="Calisto MT" pitchFamily="18" charset="0"/>
              </a:rPr>
              <a:t>min</a:t>
            </a:r>
            <a:r>
              <a:rPr lang="en-US" sz="2600" b="1" i="1" baseline="-25000" dirty="0" err="1" smtClean="0">
                <a:latin typeface="Calisto MT" pitchFamily="18" charset="0"/>
              </a:rPr>
              <a:t>s</a:t>
            </a:r>
            <a:r>
              <a:rPr lang="en-US" sz="2600" b="1" i="1" baseline="-25000" dirty="0" smtClean="0">
                <a:latin typeface="Calisto MT" pitchFamily="18" charset="0"/>
              </a:rPr>
              <a:t> </a:t>
            </a:r>
            <a:r>
              <a:rPr lang="en-US" sz="2600" b="1" i="1" baseline="-25000" dirty="0" smtClean="0">
                <a:latin typeface="Calisto MT" pitchFamily="18" charset="0"/>
                <a:sym typeface="Symbol" pitchFamily="18" charset="2"/>
              </a:rPr>
              <a:t> </a:t>
            </a:r>
            <a:r>
              <a:rPr lang="en-US" sz="2600" b="1" i="1" baseline="-25000" dirty="0" smtClean="0">
                <a:latin typeface="Calisto MT" pitchFamily="18" charset="0"/>
              </a:rPr>
              <a:t>successors(n)</a:t>
            </a:r>
            <a:r>
              <a:rPr lang="en-US" sz="2600" b="1" dirty="0" smtClean="0">
                <a:latin typeface="Calisto MT" pitchFamily="18" charset="0"/>
              </a:rPr>
              <a:t>         MINIMAX-VALUE(</a:t>
            </a:r>
            <a:r>
              <a:rPr lang="en-US" sz="2600" b="1" i="1" dirty="0" smtClean="0">
                <a:latin typeface="Calisto MT" pitchFamily="18" charset="0"/>
              </a:rPr>
              <a:t>s</a:t>
            </a:r>
            <a:r>
              <a:rPr lang="en-US" sz="2600" b="1" dirty="0" smtClean="0">
                <a:latin typeface="Calisto MT" pitchFamily="18" charset="0"/>
              </a:rPr>
              <a:t>) 					If </a:t>
            </a:r>
            <a:r>
              <a:rPr lang="en-US" sz="2600" b="1" i="1" dirty="0" smtClean="0">
                <a:latin typeface="Calisto MT" pitchFamily="18" charset="0"/>
              </a:rPr>
              <a:t>n</a:t>
            </a:r>
            <a:r>
              <a:rPr lang="en-US" sz="2600" b="1" dirty="0" smtClean="0">
                <a:latin typeface="Calisto MT" pitchFamily="18" charset="0"/>
              </a:rPr>
              <a:t> is a min node</a:t>
            </a:r>
          </a:p>
          <a:p>
            <a:endParaRPr lang="en-US" dirty="0">
              <a:latin typeface="Calisto MT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D6B613-782A-4DD1-BB68-4C0D2930EA16}" type="slidenum">
              <a:rPr lang="en-US">
                <a:latin typeface="Arial" pitchFamily="34" charset="0"/>
              </a:rPr>
              <a:pPr/>
              <a:t>19</a:t>
            </a:fld>
            <a:endParaRPr lang="en-US"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Minimax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 is done depth-first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946525" y="1868488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</a:t>
            </a:r>
            <a:endParaRPr lang="en-US" sz="1600"/>
          </a:p>
          <a:p>
            <a:r>
              <a:rPr lang="en-US" sz="1600"/>
              <a:t>         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3733800" y="1484313"/>
            <a:ext cx="7651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       </a:t>
            </a:r>
          </a:p>
          <a:p>
            <a:r>
              <a:rPr lang="en-US" sz="1800"/>
              <a:t>   </a:t>
            </a:r>
            <a:r>
              <a:rPr lang="en-US" sz="2000"/>
              <a:t> </a:t>
            </a:r>
            <a:r>
              <a:rPr lang="en-US" sz="1800"/>
              <a:t>        </a:t>
            </a:r>
          </a:p>
          <a:p>
            <a:endParaRPr lang="en-US" sz="1800"/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3886200" y="1600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4267200" y="1600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365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36576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 flipH="1">
            <a:off x="2895600" y="2438400"/>
            <a:ext cx="1143000" cy="6096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Oval 12"/>
          <p:cNvSpPr>
            <a:spLocks noChangeArrowheads="1"/>
          </p:cNvSpPr>
          <p:nvPr/>
        </p:nvSpPr>
        <p:spPr bwMode="auto">
          <a:xfrm>
            <a:off x="2667000" y="30480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 flipH="1">
            <a:off x="1981200" y="3429000"/>
            <a:ext cx="8382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Oval 14"/>
          <p:cNvSpPr>
            <a:spLocks noChangeArrowheads="1"/>
          </p:cNvSpPr>
          <p:nvPr/>
        </p:nvSpPr>
        <p:spPr bwMode="auto">
          <a:xfrm>
            <a:off x="1752600" y="39624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2590800" y="39624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Oval 16"/>
          <p:cNvSpPr>
            <a:spLocks noChangeArrowheads="1"/>
          </p:cNvSpPr>
          <p:nvPr/>
        </p:nvSpPr>
        <p:spPr bwMode="auto">
          <a:xfrm>
            <a:off x="3429000" y="39624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2819400" y="3429000"/>
            <a:ext cx="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2819400" y="3429000"/>
            <a:ext cx="7620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Oval 19"/>
          <p:cNvSpPr>
            <a:spLocks noChangeArrowheads="1"/>
          </p:cNvSpPr>
          <p:nvPr/>
        </p:nvSpPr>
        <p:spPr bwMode="auto">
          <a:xfrm>
            <a:off x="762000" y="48768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Oval 20"/>
          <p:cNvSpPr>
            <a:spLocks noChangeArrowheads="1"/>
          </p:cNvSpPr>
          <p:nvPr/>
        </p:nvSpPr>
        <p:spPr bwMode="auto">
          <a:xfrm>
            <a:off x="1447800" y="48768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Oval 21"/>
          <p:cNvSpPr>
            <a:spLocks noChangeArrowheads="1"/>
          </p:cNvSpPr>
          <p:nvPr/>
        </p:nvSpPr>
        <p:spPr bwMode="auto">
          <a:xfrm>
            <a:off x="2209800" y="48768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 flipH="1">
            <a:off x="914400" y="4343400"/>
            <a:ext cx="10668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 flipH="1">
            <a:off x="1676400" y="4343400"/>
            <a:ext cx="2286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Line 24"/>
          <p:cNvSpPr>
            <a:spLocks noChangeShapeType="1"/>
          </p:cNvSpPr>
          <p:nvPr/>
        </p:nvSpPr>
        <p:spPr bwMode="auto">
          <a:xfrm>
            <a:off x="1905000" y="4343400"/>
            <a:ext cx="3810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4800600" y="2514600"/>
            <a:ext cx="7604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max</a:t>
            </a:r>
          </a:p>
          <a:p>
            <a:endParaRPr lang="en-US">
              <a:solidFill>
                <a:srgbClr val="0033CC"/>
              </a:solidFill>
            </a:endParaRPr>
          </a:p>
          <a:p>
            <a:endParaRPr lang="en-US">
              <a:solidFill>
                <a:srgbClr val="0033CC"/>
              </a:solidFill>
            </a:endParaRPr>
          </a:p>
          <a:p>
            <a:r>
              <a:rPr lang="en-US">
                <a:solidFill>
                  <a:srgbClr val="0033CC"/>
                </a:solidFill>
              </a:rPr>
              <a:t>min</a:t>
            </a:r>
          </a:p>
          <a:p>
            <a:endParaRPr lang="en-US">
              <a:solidFill>
                <a:srgbClr val="0033CC"/>
              </a:solidFill>
            </a:endParaRPr>
          </a:p>
          <a:p>
            <a:endParaRPr lang="en-US">
              <a:solidFill>
                <a:srgbClr val="0033CC"/>
              </a:solidFill>
            </a:endParaRPr>
          </a:p>
          <a:p>
            <a:r>
              <a:rPr lang="en-US">
                <a:solidFill>
                  <a:srgbClr val="0033CC"/>
                </a:solidFill>
              </a:rPr>
              <a:t>max</a:t>
            </a:r>
          </a:p>
          <a:p>
            <a:endParaRPr lang="en-US">
              <a:solidFill>
                <a:srgbClr val="0033CC"/>
              </a:solidFill>
            </a:endParaRPr>
          </a:p>
          <a:p>
            <a:endParaRPr lang="en-US">
              <a:solidFill>
                <a:srgbClr val="0033CC"/>
              </a:solidFill>
            </a:endParaRPr>
          </a:p>
          <a:p>
            <a:r>
              <a:rPr lang="en-US">
                <a:solidFill>
                  <a:srgbClr val="0033CC"/>
                </a:solidFill>
              </a:rPr>
              <a:t>leaf</a:t>
            </a:r>
          </a:p>
        </p:txBody>
      </p:sp>
      <p:sp>
        <p:nvSpPr>
          <p:cNvPr id="13337" name="Text Box 27"/>
          <p:cNvSpPr txBox="1">
            <a:spLocks noChangeArrowheads="1"/>
          </p:cNvSpPr>
          <p:nvPr/>
        </p:nvSpPr>
        <p:spPr bwMode="auto">
          <a:xfrm>
            <a:off x="1066800" y="53340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2       5        1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alisto MT" pitchFamily="18" charset="0"/>
              </a:rPr>
              <a:t>Learning how to act when the </a:t>
            </a:r>
            <a:r>
              <a:rPr lang="en-US" dirty="0" smtClean="0">
                <a:solidFill>
                  <a:srgbClr val="FF0000"/>
                </a:solidFill>
                <a:latin typeface="Calisto MT" pitchFamily="18" charset="0"/>
              </a:rPr>
              <a:t>other agents</a:t>
            </a:r>
            <a:r>
              <a:rPr lang="en-US" dirty="0" smtClean="0">
                <a:latin typeface="Calisto MT" pitchFamily="18" charset="0"/>
              </a:rPr>
              <a:t> are</a:t>
            </a:r>
          </a:p>
          <a:p>
            <a:pPr algn="ctr">
              <a:buNone/>
            </a:pPr>
            <a:r>
              <a:rPr lang="en-US" dirty="0" smtClean="0">
                <a:latin typeface="Calisto MT" pitchFamily="18" charset="0"/>
              </a:rPr>
              <a:t>acting against us</a:t>
            </a:r>
            <a:endParaRPr lang="en-US" dirty="0">
              <a:latin typeface="Calisto MT" pitchFamily="18" charset="0"/>
            </a:endParaRPr>
          </a:p>
        </p:txBody>
      </p:sp>
      <p:pic>
        <p:nvPicPr>
          <p:cNvPr id="7" name="Picture 6" descr="ch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24200"/>
            <a:ext cx="4942238" cy="308019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Game Playing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Minimax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 algorithm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15625" t="25000" r="15625" b="11458"/>
          <a:stretch>
            <a:fillRect/>
          </a:stretch>
        </p:blipFill>
        <p:spPr bwMode="auto">
          <a:xfrm>
            <a:off x="914400" y="1371600"/>
            <a:ext cx="71628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D2AB0-11C4-4684-AE0A-B819BB717FB0}" type="slidenum">
              <a:rPr lang="en-US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Pseudocode for Minimax Game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191000" cy="3352800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 eaLnBrk="1" hangingPunct="1">
              <a:buNone/>
            </a:pPr>
            <a:r>
              <a:rPr lang="en-US" sz="2400" dirty="0" smtClean="0">
                <a:latin typeface="Consolas" pitchFamily="49" charset="0"/>
              </a:rPr>
              <a:t>MAX_VALUE(State </a:t>
            </a:r>
            <a:r>
              <a:rPr lang="en-US" sz="2400" b="1" i="1" dirty="0" smtClean="0">
                <a:latin typeface="Consolas" pitchFamily="49" charset="0"/>
              </a:rPr>
              <a:t>s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</a:rPr>
              <a:t>  if </a:t>
            </a:r>
            <a:r>
              <a:rPr lang="en-US" sz="2400" b="1" i="1" dirty="0">
                <a:latin typeface="Consolas" pitchFamily="49" charset="0"/>
              </a:rPr>
              <a:t>s</a:t>
            </a:r>
            <a:r>
              <a:rPr lang="en-US" sz="2400" dirty="0" smtClean="0">
                <a:latin typeface="Consolas" pitchFamily="49" charset="0"/>
              </a:rPr>
              <a:t> is terminating node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return </a:t>
            </a:r>
            <a:r>
              <a:rPr lang="en-US" sz="2400" b="1" i="1" dirty="0" smtClean="0">
                <a:solidFill>
                  <a:srgbClr val="FF0000"/>
                </a:solidFill>
                <a:latin typeface="Consolas" pitchFamily="49" charset="0"/>
              </a:rPr>
              <a:t>value of s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ans</a:t>
            </a:r>
            <a:r>
              <a:rPr lang="en-US" sz="2400" dirty="0" smtClean="0">
                <a:latin typeface="Consolas" pitchFamily="49" charset="0"/>
              </a:rPr>
              <a:t> = - ∞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 for </a:t>
            </a:r>
            <a:r>
              <a:rPr lang="en-US" sz="2400" b="1" i="1" dirty="0" smtClean="0">
                <a:latin typeface="Consolas" pitchFamily="49" charset="0"/>
              </a:rPr>
              <a:t>c</a:t>
            </a:r>
            <a:r>
              <a:rPr lang="en-US" sz="2400" dirty="0" smtClean="0">
                <a:latin typeface="Consolas" pitchFamily="49" charset="0"/>
              </a:rPr>
              <a:t> in successor of </a:t>
            </a:r>
            <a:r>
              <a:rPr lang="en-US" sz="2400" b="1" i="1" dirty="0" smtClean="0">
                <a:latin typeface="Consolas" pitchFamily="49" charset="0"/>
              </a:rPr>
              <a:t>s</a:t>
            </a:r>
          </a:p>
          <a:p>
            <a:pPr marL="0" indent="0" eaLnBrk="1" hangingPunct="1">
              <a:buNone/>
            </a:pPr>
            <a:r>
              <a:rPr lang="en-US" sz="2400" b="1" i="1" dirty="0">
                <a:latin typeface="Consolas" pitchFamily="49" charset="0"/>
              </a:rPr>
              <a:t> </a:t>
            </a:r>
            <a:r>
              <a:rPr lang="en-US" sz="2400" b="1" i="1" dirty="0" smtClean="0">
                <a:latin typeface="Consolas" pitchFamily="49" charset="0"/>
              </a:rPr>
              <a:t>  </a:t>
            </a: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dirty="0" smtClean="0">
                <a:latin typeface="Consolas" pitchFamily="49" charset="0"/>
              </a:rPr>
              <a:t>         v = MIN_VALUE(</a:t>
            </a:r>
            <a:r>
              <a:rPr lang="en-US" sz="2400" b="1" i="1" dirty="0" smtClean="0">
                <a:latin typeface="Consolas" pitchFamily="49" charset="0"/>
              </a:rPr>
              <a:t>c</a:t>
            </a:r>
            <a:r>
              <a:rPr lang="en-US" sz="2400" dirty="0" smtClean="0">
                <a:latin typeface="Consolas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 smtClean="0">
                <a:latin typeface="Consolas" pitchFamily="49" charset="0"/>
              </a:rPr>
              <a:t>ans</a:t>
            </a:r>
            <a:r>
              <a:rPr lang="en-US" sz="2400" dirty="0" smtClean="0">
                <a:latin typeface="Consolas" pitchFamily="49" charset="0"/>
              </a:rPr>
              <a:t> = </a:t>
            </a:r>
            <a:r>
              <a:rPr lang="en-US" sz="2400" b="1" i="1" dirty="0" smtClean="0">
                <a:latin typeface="Consolas" pitchFamily="49" charset="0"/>
              </a:rPr>
              <a:t>max</a:t>
            </a:r>
            <a:r>
              <a:rPr lang="en-US" sz="2400" dirty="0" smtClean="0">
                <a:latin typeface="Consolas" pitchFamily="49" charset="0"/>
              </a:rPr>
              <a:t> (v, </a:t>
            </a:r>
            <a:r>
              <a:rPr lang="en-US" sz="2400" dirty="0" err="1" smtClean="0">
                <a:latin typeface="Consolas" pitchFamily="49" charset="0"/>
              </a:rPr>
              <a:t>ans</a:t>
            </a:r>
            <a:r>
              <a:rPr lang="en-US" sz="2400" dirty="0" smtClean="0">
                <a:latin typeface="Consolas" pitchFamily="49" charset="0"/>
              </a:rPr>
              <a:t>);  //find the maximum</a:t>
            </a:r>
          </a:p>
          <a:p>
            <a:pPr marL="0" indent="0" eaLnBrk="1" hangingPunct="1">
              <a:buNone/>
            </a:pPr>
            <a:r>
              <a:rPr lang="en-US" sz="2400" dirty="0" smtClean="0">
                <a:latin typeface="Consolas" pitchFamily="49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 return </a:t>
            </a:r>
            <a:r>
              <a:rPr lang="en-US" sz="2400" b="1" i="1" dirty="0" err="1" smtClean="0">
                <a:solidFill>
                  <a:srgbClr val="FF0000"/>
                </a:solidFill>
                <a:latin typeface="Consolas" pitchFamily="49" charset="0"/>
              </a:rPr>
              <a:t>ans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724400" y="1371600"/>
            <a:ext cx="41910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</a:rPr>
              <a:t>MIN_VALUE(State </a:t>
            </a:r>
            <a:r>
              <a:rPr lang="en-US" sz="2400" b="1" i="1" dirty="0">
                <a:latin typeface="Consolas" pitchFamily="49" charset="0"/>
              </a:rPr>
              <a:t>s</a:t>
            </a:r>
            <a:r>
              <a:rPr lang="en-US" sz="2400" dirty="0">
                <a:latin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  if </a:t>
            </a:r>
            <a:r>
              <a:rPr lang="en-US" sz="2400" b="1" i="1" dirty="0">
                <a:latin typeface="Consolas" pitchFamily="49" charset="0"/>
              </a:rPr>
              <a:t>s</a:t>
            </a:r>
            <a:r>
              <a:rPr lang="en-US" sz="2400" dirty="0">
                <a:latin typeface="Consolas" pitchFamily="49" charset="0"/>
              </a:rPr>
              <a:t> is terminating node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	return </a:t>
            </a:r>
            <a:r>
              <a:rPr lang="en-US" sz="2400" b="1" i="1" dirty="0" smtClean="0">
                <a:solidFill>
                  <a:srgbClr val="FF0000"/>
                </a:solidFill>
                <a:latin typeface="Consolas" pitchFamily="49" charset="0"/>
              </a:rPr>
              <a:t>value of s</a:t>
            </a:r>
            <a:r>
              <a:rPr lang="en-US" sz="2400" dirty="0" smtClean="0">
                <a:latin typeface="Consolas" pitchFamily="49" charset="0"/>
              </a:rPr>
              <a:t>;</a:t>
            </a:r>
            <a:endParaRPr lang="en-US" sz="24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   </a:t>
            </a:r>
            <a:r>
              <a:rPr lang="en-US" sz="2400" dirty="0" err="1">
                <a:latin typeface="Consolas" pitchFamily="49" charset="0"/>
              </a:rPr>
              <a:t>ans</a:t>
            </a:r>
            <a:r>
              <a:rPr lang="en-US" sz="2400" dirty="0">
                <a:latin typeface="Consolas" pitchFamily="49" charset="0"/>
              </a:rPr>
              <a:t> = 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∞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   for </a:t>
            </a:r>
            <a:r>
              <a:rPr lang="en-US" sz="2400" b="1" i="1" dirty="0">
                <a:latin typeface="Consolas" pitchFamily="49" charset="0"/>
              </a:rPr>
              <a:t>c</a:t>
            </a:r>
            <a:r>
              <a:rPr lang="en-US" sz="2400" dirty="0">
                <a:latin typeface="Consolas" pitchFamily="49" charset="0"/>
              </a:rPr>
              <a:t> in successor of </a:t>
            </a:r>
            <a:r>
              <a:rPr lang="en-US" sz="2400" b="1" i="1" dirty="0">
                <a:latin typeface="Consolas" pitchFamily="49" charset="0"/>
              </a:rPr>
              <a:t>s</a:t>
            </a:r>
          </a:p>
          <a:p>
            <a:pPr marL="0" indent="0">
              <a:buNone/>
            </a:pPr>
            <a:r>
              <a:rPr lang="en-US" sz="2400" b="1" i="1" dirty="0">
                <a:latin typeface="Consolas" pitchFamily="49" charset="0"/>
              </a:rPr>
              <a:t>   </a:t>
            </a:r>
            <a:r>
              <a:rPr lang="en-US" sz="2400" dirty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         v = </a:t>
            </a:r>
            <a:r>
              <a:rPr lang="en-US" sz="2400" dirty="0" smtClean="0">
                <a:latin typeface="Consolas" pitchFamily="49" charset="0"/>
              </a:rPr>
              <a:t>MAX_VALUE(</a:t>
            </a:r>
            <a:r>
              <a:rPr lang="en-US" sz="2400" b="1" i="1" dirty="0" smtClean="0">
                <a:latin typeface="Consolas" pitchFamily="49" charset="0"/>
              </a:rPr>
              <a:t>c</a:t>
            </a:r>
            <a:r>
              <a:rPr lang="en-US" sz="2400" dirty="0">
                <a:latin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         </a:t>
            </a:r>
            <a:r>
              <a:rPr lang="en-US" sz="2400" dirty="0" err="1">
                <a:latin typeface="Consolas" pitchFamily="49" charset="0"/>
              </a:rPr>
              <a:t>ans</a:t>
            </a:r>
            <a:r>
              <a:rPr lang="en-US" sz="2400" dirty="0">
                <a:latin typeface="Consolas" pitchFamily="49" charset="0"/>
              </a:rPr>
              <a:t> = </a:t>
            </a:r>
            <a:r>
              <a:rPr lang="en-US" sz="2400" b="1" i="1" dirty="0" smtClean="0">
                <a:latin typeface="Consolas" pitchFamily="49" charset="0"/>
              </a:rPr>
              <a:t>min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(v, </a:t>
            </a:r>
            <a:r>
              <a:rPr lang="en-US" sz="2400" dirty="0" err="1">
                <a:latin typeface="Consolas" pitchFamily="49" charset="0"/>
              </a:rPr>
              <a:t>ans</a:t>
            </a:r>
            <a:r>
              <a:rPr lang="en-US" sz="2400" dirty="0" smtClean="0">
                <a:latin typeface="Consolas" pitchFamily="49" charset="0"/>
              </a:rPr>
              <a:t>); </a:t>
            </a:r>
            <a:r>
              <a:rPr lang="en-US" sz="2400" dirty="0">
                <a:latin typeface="Consolas" pitchFamily="49" charset="0"/>
              </a:rPr>
              <a:t>//find the </a:t>
            </a:r>
            <a:r>
              <a:rPr lang="en-US" sz="2400" dirty="0" smtClean="0">
                <a:latin typeface="Consolas" pitchFamily="49" charset="0"/>
              </a:rPr>
              <a:t>minimum</a:t>
            </a:r>
            <a:endParaRPr lang="en-US" sz="24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</a:rPr>
              <a:t>   return </a:t>
            </a:r>
            <a:r>
              <a:rPr lang="en-US" sz="2400" b="1" i="1" dirty="0" err="1">
                <a:solidFill>
                  <a:srgbClr val="FF0000"/>
                </a:solidFill>
                <a:latin typeface="Consolas" pitchFamily="49" charset="0"/>
              </a:rPr>
              <a:t>ans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4800600"/>
            <a:ext cx="8458200" cy="160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MIN_MAX_DECISION(State </a:t>
            </a:r>
            <a:r>
              <a:rPr lang="en-US" sz="2400" b="1" i="1" dirty="0" smtClean="0">
                <a:latin typeface="Consolas" pitchFamily="49" charset="0"/>
              </a:rPr>
              <a:t>s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  return MAX_VALUE(</a:t>
            </a:r>
            <a:r>
              <a:rPr lang="en-US" sz="2400" b="1" i="1" dirty="0" smtClean="0">
                <a:latin typeface="Consolas" pitchFamily="49" charset="0"/>
              </a:rPr>
              <a:t>s</a:t>
            </a:r>
            <a:r>
              <a:rPr lang="en-US" sz="2400" dirty="0" smtClean="0">
                <a:latin typeface="Consolas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8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D2AB0-11C4-4684-AE0A-B819BB717FB0}" type="slidenum">
              <a:rPr lang="en-US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Properties of </a:t>
            </a:r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Minimax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5814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  <a:latin typeface="Calisto MT" pitchFamily="18" charset="0"/>
              </a:rPr>
              <a:t>Complete?</a:t>
            </a:r>
            <a:r>
              <a:rPr lang="en-US" sz="2400" dirty="0" smtClean="0">
                <a:latin typeface="Calisto MT" pitchFamily="18" charset="0"/>
              </a:rPr>
              <a:t> Yes (if tree is finite)</a:t>
            </a:r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  <a:latin typeface="Calisto MT" pitchFamily="18" charset="0"/>
              </a:rPr>
              <a:t>Optimal?</a:t>
            </a:r>
            <a:r>
              <a:rPr lang="en-US" sz="2400" dirty="0" smtClean="0">
                <a:latin typeface="Calisto MT" pitchFamily="18" charset="0"/>
              </a:rPr>
              <a:t> Yes (against an optimal opponent)</a:t>
            </a:r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  <a:latin typeface="Calisto MT" pitchFamily="18" charset="0"/>
              </a:rPr>
              <a:t>Time complexity?</a:t>
            </a:r>
            <a:r>
              <a:rPr lang="en-US" sz="2400" dirty="0" smtClean="0">
                <a:latin typeface="Calisto MT" pitchFamily="18" charset="0"/>
              </a:rPr>
              <a:t> O(</a:t>
            </a:r>
            <a:r>
              <a:rPr lang="en-US" sz="2400" dirty="0" err="1" smtClean="0">
                <a:latin typeface="Calisto MT" pitchFamily="18" charset="0"/>
              </a:rPr>
              <a:t>b</a:t>
            </a:r>
            <a:r>
              <a:rPr lang="en-US" sz="2400" baseline="30000" dirty="0" err="1" smtClean="0">
                <a:latin typeface="Calisto MT" pitchFamily="18" charset="0"/>
              </a:rPr>
              <a:t>m</a:t>
            </a:r>
            <a:r>
              <a:rPr lang="en-US" sz="2400" dirty="0" smtClean="0">
                <a:latin typeface="Calisto MT" pitchFamily="18" charset="0"/>
              </a:rPr>
              <a:t>)</a:t>
            </a:r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  <a:latin typeface="Calisto MT" pitchFamily="18" charset="0"/>
              </a:rPr>
              <a:t>Space complexity?</a:t>
            </a:r>
            <a:r>
              <a:rPr lang="en-US" sz="2400" dirty="0" smtClean="0">
                <a:latin typeface="Calisto MT" pitchFamily="18" charset="0"/>
              </a:rPr>
              <a:t> O(</a:t>
            </a:r>
            <a:r>
              <a:rPr lang="en-US" sz="2400" dirty="0" err="1" smtClean="0">
                <a:latin typeface="Calisto MT" pitchFamily="18" charset="0"/>
              </a:rPr>
              <a:t>bm</a:t>
            </a:r>
            <a:r>
              <a:rPr lang="en-US" sz="2400" dirty="0" smtClean="0">
                <a:latin typeface="Calisto MT" pitchFamily="18" charset="0"/>
              </a:rPr>
              <a:t>) (depth-first exploration)</a:t>
            </a:r>
          </a:p>
          <a:p>
            <a:pPr eaLnBrk="1" hangingPunct="1"/>
            <a:endParaRPr lang="en-US" sz="2400" dirty="0" smtClean="0">
              <a:latin typeface="Calisto MT" pitchFamily="18" charset="0"/>
            </a:endParaRPr>
          </a:p>
          <a:p>
            <a:pPr eaLnBrk="1" hangingPunct="1"/>
            <a:r>
              <a:rPr lang="en-US" sz="2400" dirty="0" smtClean="0">
                <a:latin typeface="Calisto MT" pitchFamily="18" charset="0"/>
              </a:rPr>
              <a:t>For chess, b </a:t>
            </a:r>
            <a:r>
              <a:rPr lang="en-US" sz="2400" dirty="0" smtClean="0">
                <a:latin typeface="Calisto MT" pitchFamily="18" charset="0"/>
                <a:cs typeface="Arial" pitchFamily="34" charset="0"/>
              </a:rPr>
              <a:t>≈</a:t>
            </a:r>
            <a:r>
              <a:rPr lang="en-US" sz="2400" dirty="0" smtClean="0">
                <a:latin typeface="Calisto MT" pitchFamily="18" charset="0"/>
              </a:rPr>
              <a:t> 35, m </a:t>
            </a:r>
            <a:r>
              <a:rPr lang="en-US" sz="2400" dirty="0" smtClean="0">
                <a:latin typeface="Calisto MT" pitchFamily="18" charset="0"/>
                <a:cs typeface="Arial" pitchFamily="34" charset="0"/>
              </a:rPr>
              <a:t>≈</a:t>
            </a:r>
            <a:r>
              <a:rPr lang="en-US" sz="2400" dirty="0" smtClean="0">
                <a:latin typeface="Calisto MT" pitchFamily="18" charset="0"/>
              </a:rPr>
              <a:t>100 for "reasonable" games</a:t>
            </a:r>
            <a:br>
              <a:rPr lang="en-US" sz="2400" dirty="0" smtClean="0">
                <a:latin typeface="Calisto MT" pitchFamily="18" charset="0"/>
              </a:rPr>
            </a:br>
            <a:r>
              <a:rPr lang="en-US" sz="2400" dirty="0" smtClean="0">
                <a:latin typeface="Calisto MT" pitchFamily="18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Calisto MT" pitchFamily="18" charset="0"/>
              </a:rPr>
              <a:t> exact solution completely infeasible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431925" y="5526088"/>
            <a:ext cx="36006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alisto MT" pitchFamily="18" charset="0"/>
              </a:rPr>
              <a:t>Need to speed it up</a:t>
            </a:r>
            <a:r>
              <a:rPr lang="en-US" dirty="0">
                <a:solidFill>
                  <a:srgbClr val="0033CC"/>
                </a:solidFill>
                <a:latin typeface="Calisto MT" pitchFamily="18" charset="0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Strategy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dirty="0" smtClean="0">
                <a:latin typeface="Calisto MT" pitchFamily="18" charset="0"/>
              </a:rPr>
              <a:t>Alpha Beta Pruning</a:t>
            </a:r>
            <a:endParaRPr lang="en-US" dirty="0">
              <a:latin typeface="Calisto MT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7A75F4-CDAB-4A34-95F0-9E8838BC9931}" type="slidenum">
              <a:rPr lang="en-US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Alpha-Beta Procedure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dirty="0" smtClean="0">
                <a:latin typeface="Calisto MT" pitchFamily="18" charset="0"/>
              </a:rPr>
              <a:t>The alpha-beta procedure can speed up a depth-first </a:t>
            </a:r>
            <a:r>
              <a:rPr lang="en-US" dirty="0" err="1" smtClean="0">
                <a:latin typeface="Calisto MT" pitchFamily="18" charset="0"/>
              </a:rPr>
              <a:t>minimax</a:t>
            </a:r>
            <a:r>
              <a:rPr lang="en-US" dirty="0" smtClean="0">
                <a:latin typeface="Calisto MT" pitchFamily="18" charset="0"/>
              </a:rPr>
              <a:t> search.</a:t>
            </a:r>
          </a:p>
          <a:p>
            <a:pPr eaLnBrk="1" hangingPunct="1"/>
            <a:r>
              <a:rPr lang="en-US" dirty="0" smtClean="0">
                <a:latin typeface="Calisto MT" pitchFamily="18" charset="0"/>
              </a:rPr>
              <a:t>Alpha: a lower bound on the value that a max node may ultimately be assigned</a:t>
            </a:r>
          </a:p>
          <a:p>
            <a:pPr eaLnBrk="1" hangingPunct="1"/>
            <a:endParaRPr lang="en-US" dirty="0" smtClean="0">
              <a:latin typeface="Calisto MT" pitchFamily="18" charset="0"/>
            </a:endParaRPr>
          </a:p>
          <a:p>
            <a:pPr eaLnBrk="1" hangingPunct="1"/>
            <a:r>
              <a:rPr lang="en-US" dirty="0" smtClean="0">
                <a:latin typeface="Calisto MT" pitchFamily="18" charset="0"/>
              </a:rPr>
              <a:t>Beta: an upper bound on the value that a minimizing node may ultimately be assigned</a:t>
            </a:r>
          </a:p>
          <a:p>
            <a:pPr eaLnBrk="1" hangingPunct="1"/>
            <a:endParaRPr lang="en-US" dirty="0" smtClean="0">
              <a:latin typeface="Calisto MT" pitchFamily="18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498725" y="3768725"/>
            <a:ext cx="7120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v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</a:rPr>
              <a:t>&gt;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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819400" y="411480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2574925" y="5673725"/>
            <a:ext cx="6912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v &lt; 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</a:t>
            </a:r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2895600" y="601980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6F4270-C5AF-427F-91CA-F45A052F135E}" type="slidenum">
              <a:rPr lang="en-US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α-β pruning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"/>
          <a:stretch/>
        </p:blipFill>
        <p:spPr bwMode="auto">
          <a:xfrm>
            <a:off x="0" y="1719469"/>
            <a:ext cx="9144000" cy="413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7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6F4270-C5AF-427F-91CA-F45A052F135E}" type="slidenum">
              <a:rPr lang="en-US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α-β pruning example</a:t>
            </a:r>
          </a:p>
        </p:txBody>
      </p:sp>
      <p:pic>
        <p:nvPicPr>
          <p:cNvPr id="16388" name="Picture 3" descr="alpha-beta-progress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58D4C-4E5F-4335-BA14-BC0A5553FE7A}" type="slidenum">
              <a:rPr lang="en-US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α-β pruning example</a:t>
            </a:r>
          </a:p>
        </p:txBody>
      </p:sp>
      <p:pic>
        <p:nvPicPr>
          <p:cNvPr id="17412" name="Picture 3" descr="alpha-beta-progress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708525" y="4687888"/>
            <a:ext cx="176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alpha cutoff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622925" y="17875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  <a:sym typeface="Symbol" pitchFamily="18" charset="2"/>
              </a:rPr>
              <a:t> = 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76EA76-086C-4E8D-BB4A-ADA4DF440818}" type="slidenum">
              <a:rPr lang="en-US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α-β pruning example</a:t>
            </a:r>
          </a:p>
        </p:txBody>
      </p:sp>
      <p:pic>
        <p:nvPicPr>
          <p:cNvPr id="18436" name="Picture 3" descr="alpha-beta-progress3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4646C6-FF07-4A8A-8C53-66AF3B5FD911}" type="slidenum">
              <a:rPr lang="en-US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α-β pruning example</a:t>
            </a:r>
          </a:p>
        </p:txBody>
      </p:sp>
      <p:pic>
        <p:nvPicPr>
          <p:cNvPr id="19460" name="Picture 3" descr="alpha-beta-progress4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Games</a:t>
            </a:r>
          </a:p>
        </p:txBody>
      </p:sp>
      <p:pic>
        <p:nvPicPr>
          <p:cNvPr id="6" name="Content Placeholder 5" descr="tt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514600"/>
            <a:ext cx="2743200" cy="2315980"/>
          </a:xfrm>
        </p:spPr>
      </p:pic>
      <p:pic>
        <p:nvPicPr>
          <p:cNvPr id="7" name="Picture 6" descr="ches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743200"/>
            <a:ext cx="2895600" cy="198738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80A97C-4A93-4B74-956A-F5B95521471B}" type="slidenum">
              <a:rPr lang="en-US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α-β pruning example</a:t>
            </a:r>
          </a:p>
        </p:txBody>
      </p:sp>
      <p:pic>
        <p:nvPicPr>
          <p:cNvPr id="20484" name="Picture 3" descr="alpha-beta-progress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82296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C172E-A444-4C8B-B6B0-E24FC62262C1}" type="slidenum">
              <a:rPr lang="en-US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Properties of α-β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57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sto MT" pitchFamily="18" charset="0"/>
              </a:rPr>
              <a:t>Pruning </a:t>
            </a:r>
            <a:r>
              <a:rPr lang="en-US" sz="2400" dirty="0" smtClean="0">
                <a:solidFill>
                  <a:srgbClr val="FF0000"/>
                </a:solidFill>
                <a:latin typeface="Calisto MT" pitchFamily="18" charset="0"/>
              </a:rPr>
              <a:t>does not</a:t>
            </a:r>
            <a:r>
              <a:rPr lang="en-US" sz="2400" dirty="0" smtClean="0">
                <a:latin typeface="Calisto MT" pitchFamily="18" charset="0"/>
              </a:rPr>
              <a:t> affect final result. This means that it </a:t>
            </a:r>
            <a:r>
              <a:rPr lang="en-US" sz="2400" dirty="0" smtClean="0">
                <a:solidFill>
                  <a:srgbClr val="0033CC"/>
                </a:solidFill>
                <a:latin typeface="Calisto MT" pitchFamily="18" charset="0"/>
              </a:rPr>
              <a:t>gets the exact same result as does full </a:t>
            </a:r>
            <a:r>
              <a:rPr lang="en-US" sz="2400" dirty="0" err="1" smtClean="0">
                <a:solidFill>
                  <a:srgbClr val="0033CC"/>
                </a:solidFill>
                <a:latin typeface="Calisto MT" pitchFamily="18" charset="0"/>
              </a:rPr>
              <a:t>minimax</a:t>
            </a:r>
            <a:r>
              <a:rPr lang="en-US" sz="2400" dirty="0" smtClean="0">
                <a:latin typeface="Calisto MT" pitchFamily="18" charset="0"/>
              </a:rPr>
              <a:t>.</a:t>
            </a:r>
          </a:p>
          <a:p>
            <a:pPr lvl="4" eaLnBrk="1" hangingPunct="1">
              <a:lnSpc>
                <a:spcPct val="90000"/>
              </a:lnSpc>
            </a:pPr>
            <a:endParaRPr lang="en-US" sz="1600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sto MT" pitchFamily="18" charset="0"/>
              </a:rPr>
              <a:t>Good move ordering improves effectiveness of pruning</a:t>
            </a:r>
          </a:p>
          <a:p>
            <a:pPr lvl="4" eaLnBrk="1" hangingPunct="1">
              <a:lnSpc>
                <a:spcPct val="90000"/>
              </a:lnSpc>
            </a:pPr>
            <a:endParaRPr lang="en-US" sz="1600" dirty="0" smtClean="0">
              <a:latin typeface="Calisto MT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sto MT" pitchFamily="18" charset="0"/>
              </a:rPr>
              <a:t>With "perfect ordering," time complexity = O(</a:t>
            </a:r>
            <a:r>
              <a:rPr lang="en-US" sz="2400" dirty="0" err="1" smtClean="0">
                <a:latin typeface="Calisto MT" pitchFamily="18" charset="0"/>
              </a:rPr>
              <a:t>b</a:t>
            </a:r>
            <a:r>
              <a:rPr lang="en-US" sz="2400" baseline="30000" dirty="0" err="1" smtClean="0">
                <a:latin typeface="Calisto MT" pitchFamily="18" charset="0"/>
              </a:rPr>
              <a:t>m</a:t>
            </a:r>
            <a:r>
              <a:rPr lang="en-US" sz="2400" baseline="30000" dirty="0" smtClean="0">
                <a:latin typeface="Calisto MT" pitchFamily="18" charset="0"/>
              </a:rPr>
              <a:t>/2</a:t>
            </a:r>
            <a:r>
              <a:rPr lang="en-US" sz="2400" dirty="0" smtClean="0">
                <a:latin typeface="Calisto MT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alisto MT" pitchFamily="18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alisto MT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alisto MT" pitchFamily="18" charset="0"/>
              </a:rPr>
              <a:t>doubles</a:t>
            </a:r>
            <a:r>
              <a:rPr lang="en-US" sz="2000" dirty="0" smtClean="0">
                <a:latin typeface="Calisto MT" pitchFamily="18" charset="0"/>
              </a:rPr>
              <a:t> efficiency of search</a:t>
            </a:r>
          </a:p>
          <a:p>
            <a:pPr lvl="4" eaLnBrk="1" hangingPunct="1">
              <a:lnSpc>
                <a:spcPct val="90000"/>
              </a:lnSpc>
            </a:pPr>
            <a:endParaRPr lang="en-US" sz="1600" dirty="0" smtClean="0">
              <a:latin typeface="Calisto MT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ADA7B6-057B-4384-9347-A659509764CC}" type="slidenum">
              <a:rPr lang="en-US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The α-β algorithm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/>
          <a:srcRect l="16406" t="25000" r="15625" b="15625"/>
          <a:stretch>
            <a:fillRect/>
          </a:stretch>
        </p:blipFill>
        <p:spPr bwMode="auto">
          <a:xfrm>
            <a:off x="685800" y="1295400"/>
            <a:ext cx="7620000" cy="49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B18EB1-7464-489B-B886-6313B824D577}" type="slidenum">
              <a:rPr lang="en-US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The α-β algorithm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/>
          <a:srcRect l="15625" t="25000" r="15625" b="33333"/>
          <a:stretch>
            <a:fillRect/>
          </a:stretch>
        </p:blipFill>
        <p:spPr bwMode="auto">
          <a:xfrm>
            <a:off x="685800" y="1524000"/>
            <a:ext cx="777240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D2AB0-11C4-4684-AE0A-B819BB717FB0}" type="slidenum">
              <a:rPr lang="en-US">
                <a:latin typeface="Arial" pitchFamily="34" charset="0"/>
              </a:rPr>
              <a:pPr/>
              <a:t>34</a:t>
            </a:fld>
            <a:endParaRPr lang="en-US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Pseudocode for α-β algorithm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191000" cy="3581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</a:rPr>
              <a:t>MAX_VALUE(State </a:t>
            </a:r>
            <a:r>
              <a:rPr lang="en-US" sz="1600" b="1" i="1" dirty="0" smtClean="0">
                <a:latin typeface="Consolas" pitchFamily="49" charset="0"/>
              </a:rPr>
              <a:t>s, α,</a:t>
            </a:r>
            <a:r>
              <a:rPr lang="en-US" sz="1600" b="1" dirty="0" smtClean="0">
                <a:latin typeface="Consolas" pitchFamily="49" charset="0"/>
              </a:rPr>
              <a:t> β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sz="1600" dirty="0" smtClean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</a:rPr>
              <a:t>  if </a:t>
            </a:r>
            <a:r>
              <a:rPr lang="en-US" sz="1600" b="1" i="1" dirty="0">
                <a:latin typeface="Consolas" pitchFamily="49" charset="0"/>
              </a:rPr>
              <a:t>s</a:t>
            </a:r>
            <a:r>
              <a:rPr lang="en-US" sz="1600" dirty="0" smtClean="0">
                <a:latin typeface="Consolas" pitchFamily="49" charset="0"/>
              </a:rPr>
              <a:t> is terminating node</a:t>
            </a:r>
          </a:p>
          <a:p>
            <a:pPr marL="0" indent="0" eaLnBrk="1" hangingPunct="1">
              <a:buNone/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</a:rPr>
              <a:t>return </a:t>
            </a:r>
            <a:r>
              <a:rPr lang="en-US" sz="1600" b="1" i="1" dirty="0" smtClean="0">
                <a:solidFill>
                  <a:srgbClr val="FF0000"/>
                </a:solidFill>
                <a:latin typeface="Consolas" pitchFamily="49" charset="0"/>
              </a:rPr>
              <a:t>value of s</a:t>
            </a:r>
            <a:r>
              <a:rPr lang="en-US" sz="1600" dirty="0" smtClean="0">
                <a:latin typeface="Consolas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1600" dirty="0" smtClean="0">
                <a:latin typeface="Consolas" pitchFamily="49" charset="0"/>
              </a:rPr>
              <a:t>   for </a:t>
            </a:r>
            <a:r>
              <a:rPr lang="en-US" sz="1600" b="1" i="1" dirty="0" smtClean="0">
                <a:latin typeface="Consolas" pitchFamily="49" charset="0"/>
              </a:rPr>
              <a:t>c</a:t>
            </a:r>
            <a:r>
              <a:rPr lang="en-US" sz="1600" dirty="0" smtClean="0">
                <a:latin typeface="Consolas" pitchFamily="49" charset="0"/>
              </a:rPr>
              <a:t> in successor of </a:t>
            </a:r>
            <a:r>
              <a:rPr lang="en-US" sz="1600" b="1" i="1" dirty="0" smtClean="0">
                <a:latin typeface="Consolas" pitchFamily="49" charset="0"/>
              </a:rPr>
              <a:t>s</a:t>
            </a:r>
          </a:p>
          <a:p>
            <a:pPr marL="0" indent="0" eaLnBrk="1" hangingPunct="1">
              <a:buNone/>
            </a:pPr>
            <a:r>
              <a:rPr lang="en-US" sz="1600" b="1" i="1" dirty="0">
                <a:latin typeface="Consolas" pitchFamily="49" charset="0"/>
              </a:rPr>
              <a:t> </a:t>
            </a:r>
            <a:r>
              <a:rPr lang="en-US" sz="1600" b="1" i="1" dirty="0" smtClean="0">
                <a:latin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</a:rPr>
              <a:t>         </a:t>
            </a:r>
            <a:r>
              <a:rPr lang="en-US" sz="1600" b="1" i="1" dirty="0" smtClean="0">
                <a:latin typeface="Consolas" pitchFamily="49" charset="0"/>
              </a:rPr>
              <a:t>x </a:t>
            </a:r>
            <a:r>
              <a:rPr lang="en-US" sz="1600" dirty="0" smtClean="0">
                <a:latin typeface="Consolas" pitchFamily="49" charset="0"/>
              </a:rPr>
              <a:t>= MIN_VALUE(</a:t>
            </a:r>
            <a:r>
              <a:rPr lang="en-US" sz="1600" b="1" i="1" dirty="0" smtClean="0">
                <a:latin typeface="Consolas" pitchFamily="49" charset="0"/>
              </a:rPr>
              <a:t>c, </a:t>
            </a:r>
            <a:r>
              <a:rPr lang="en-US" sz="1600" dirty="0" smtClean="0">
                <a:latin typeface="Consolas" pitchFamily="49" charset="0"/>
              </a:rPr>
              <a:t>α, β);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     if  </a:t>
            </a:r>
            <a:r>
              <a:rPr lang="en-US" sz="1600" b="1" i="1" dirty="0" smtClean="0">
                <a:latin typeface="Consolas" pitchFamily="49" charset="0"/>
              </a:rPr>
              <a:t>x ≥ </a:t>
            </a:r>
            <a:r>
              <a:rPr lang="en-US" sz="1600" b="1" i="1" dirty="0">
                <a:latin typeface="Consolas" pitchFamily="49" charset="0"/>
              </a:rPr>
              <a:t>α</a:t>
            </a:r>
            <a:r>
              <a:rPr lang="en-US" sz="1600" b="1" i="1" dirty="0" smtClean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then </a:t>
            </a:r>
            <a:r>
              <a:rPr lang="en-US" sz="1600" b="1" i="1" dirty="0">
                <a:latin typeface="Consolas" pitchFamily="49" charset="0"/>
              </a:rPr>
              <a:t>α</a:t>
            </a:r>
            <a:r>
              <a:rPr lang="en-US" sz="1600" b="1" i="1" dirty="0" smtClean="0">
                <a:latin typeface="Consolas" pitchFamily="49" charset="0"/>
              </a:rPr>
              <a:t> = x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if α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 ≥ β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then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break; // cut</a:t>
            </a:r>
            <a:endParaRPr lang="en-US" sz="1600" dirty="0">
              <a:solidFill>
                <a:srgbClr val="FF0000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return </a:t>
            </a:r>
            <a:r>
              <a:rPr lang="en-US" sz="1600" b="1" i="1" dirty="0">
                <a:solidFill>
                  <a:srgbClr val="FF0000"/>
                </a:solidFill>
                <a:latin typeface="Consolas" pitchFamily="49" charset="0"/>
              </a:rPr>
              <a:t>α</a:t>
            </a:r>
            <a:r>
              <a:rPr lang="en-US" sz="1600" dirty="0" smtClean="0">
                <a:latin typeface="Consolas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1600" dirty="0" smtClean="0">
                <a:latin typeface="Consolas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724400" y="1371600"/>
            <a:ext cx="4191000" cy="3581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</a:rPr>
              <a:t>MIN_VALUE(State </a:t>
            </a:r>
            <a:r>
              <a:rPr lang="en-US" sz="1600" b="1" i="1" dirty="0">
                <a:latin typeface="Consolas" pitchFamily="49" charset="0"/>
              </a:rPr>
              <a:t>s, α,</a:t>
            </a:r>
            <a:r>
              <a:rPr lang="en-US" sz="1600" b="1" dirty="0">
                <a:latin typeface="Consolas" pitchFamily="49" charset="0"/>
              </a:rPr>
              <a:t> β</a:t>
            </a:r>
            <a:r>
              <a:rPr lang="en-US" sz="1600" dirty="0">
                <a:latin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</a:rPr>
              <a:t>  if </a:t>
            </a:r>
            <a:r>
              <a:rPr lang="en-US" sz="1600" b="1" i="1" dirty="0">
                <a:latin typeface="Consolas" pitchFamily="49" charset="0"/>
              </a:rPr>
              <a:t>s</a:t>
            </a:r>
            <a:r>
              <a:rPr lang="en-US" sz="1600" dirty="0">
                <a:latin typeface="Consolas" pitchFamily="49" charset="0"/>
              </a:rPr>
              <a:t> is terminating node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</a:rPr>
              <a:t>	return </a:t>
            </a:r>
            <a:r>
              <a:rPr lang="en-US" sz="1600" b="1" i="1" dirty="0">
                <a:solidFill>
                  <a:srgbClr val="FF0000"/>
                </a:solidFill>
                <a:latin typeface="Consolas" pitchFamily="49" charset="0"/>
              </a:rPr>
              <a:t>value of s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</a:rPr>
              <a:t>   for </a:t>
            </a:r>
            <a:r>
              <a:rPr lang="en-US" sz="1600" b="1" i="1" dirty="0">
                <a:latin typeface="Consolas" pitchFamily="49" charset="0"/>
              </a:rPr>
              <a:t>c</a:t>
            </a:r>
            <a:r>
              <a:rPr lang="en-US" sz="1600" dirty="0">
                <a:latin typeface="Consolas" pitchFamily="49" charset="0"/>
              </a:rPr>
              <a:t> in successor of </a:t>
            </a:r>
            <a:r>
              <a:rPr lang="en-US" sz="1600" b="1" i="1" dirty="0">
                <a:latin typeface="Consolas" pitchFamily="49" charset="0"/>
              </a:rPr>
              <a:t>s</a:t>
            </a:r>
          </a:p>
          <a:p>
            <a:pPr marL="0" indent="0">
              <a:buNone/>
            </a:pPr>
            <a:r>
              <a:rPr lang="en-US" sz="1600" b="1" i="1" dirty="0">
                <a:latin typeface="Consolas" pitchFamily="49" charset="0"/>
              </a:rPr>
              <a:t>   </a:t>
            </a:r>
            <a:r>
              <a:rPr lang="en-US" sz="1600" dirty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</a:rPr>
              <a:t>         </a:t>
            </a:r>
            <a:r>
              <a:rPr lang="en-US" sz="1600" b="1" i="1" dirty="0" smtClean="0">
                <a:latin typeface="Consolas" pitchFamily="49" charset="0"/>
              </a:rPr>
              <a:t>x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</a:rPr>
              <a:t>= </a:t>
            </a:r>
            <a:r>
              <a:rPr lang="en-US" sz="1600" dirty="0" smtClean="0">
                <a:latin typeface="Consolas" pitchFamily="49" charset="0"/>
              </a:rPr>
              <a:t>MAX_VALUE(</a:t>
            </a:r>
            <a:r>
              <a:rPr lang="en-US" sz="1600" b="1" i="1" dirty="0" smtClean="0">
                <a:latin typeface="Consolas" pitchFamily="49" charset="0"/>
              </a:rPr>
              <a:t>c</a:t>
            </a:r>
            <a:r>
              <a:rPr lang="en-US" sz="1600" b="1" i="1" dirty="0">
                <a:latin typeface="Consolas" pitchFamily="49" charset="0"/>
              </a:rPr>
              <a:t>, </a:t>
            </a:r>
            <a:r>
              <a:rPr lang="en-US" sz="1600" dirty="0">
                <a:latin typeface="Consolas" pitchFamily="49" charset="0"/>
              </a:rPr>
              <a:t>α, β);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</a:rPr>
              <a:t>         if  </a:t>
            </a:r>
            <a:r>
              <a:rPr lang="en-US" sz="1600" b="1" dirty="0" smtClean="0">
                <a:latin typeface="Consolas" pitchFamily="49" charset="0"/>
              </a:rPr>
              <a:t>x </a:t>
            </a:r>
            <a:r>
              <a:rPr lang="en-US" sz="1600" b="1" dirty="0">
                <a:latin typeface="Consolas" pitchFamily="49" charset="0"/>
              </a:rPr>
              <a:t>≤ β </a:t>
            </a:r>
            <a:r>
              <a:rPr lang="en-US" sz="1600" dirty="0">
                <a:latin typeface="Consolas" pitchFamily="49" charset="0"/>
              </a:rPr>
              <a:t>then </a:t>
            </a:r>
            <a:r>
              <a:rPr lang="en-US" sz="1600" b="1" dirty="0">
                <a:latin typeface="Consolas" pitchFamily="49" charset="0"/>
              </a:rPr>
              <a:t>β</a:t>
            </a:r>
            <a:r>
              <a:rPr lang="en-US" sz="1600" b="1" i="1" dirty="0">
                <a:latin typeface="Consolas" pitchFamily="49" charset="0"/>
              </a:rPr>
              <a:t> = </a:t>
            </a:r>
            <a:r>
              <a:rPr lang="en-US" sz="1600" b="1" i="1" dirty="0" smtClean="0">
                <a:latin typeface="Consolas" pitchFamily="49" charset="0"/>
              </a:rPr>
              <a:t>x;</a:t>
            </a:r>
            <a:endParaRPr lang="en-US" sz="1600" b="1" i="1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</a:rPr>
              <a:t>     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if α ≥ β then break; // cut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</a:rPr>
              <a:t>   return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β</a:t>
            </a:r>
            <a:r>
              <a:rPr lang="en-US" sz="1600" dirty="0" smtClean="0">
                <a:latin typeface="Consolas" pitchFamily="49" charset="0"/>
              </a:rPr>
              <a:t>;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5105400"/>
            <a:ext cx="8458200" cy="1295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MIN_MAX_DECISION(State </a:t>
            </a:r>
            <a:r>
              <a:rPr lang="en-US" sz="2400" b="1" i="1" dirty="0" smtClean="0">
                <a:latin typeface="Consolas" pitchFamily="49" charset="0"/>
              </a:rPr>
              <a:t>s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</a:rPr>
              <a:t>  return MAX_VALUE(</a:t>
            </a:r>
            <a:r>
              <a:rPr lang="en-US" sz="2400" b="1" i="1" dirty="0" smtClean="0">
                <a:latin typeface="Consolas" pitchFamily="49" charset="0"/>
              </a:rPr>
              <a:t>s, -∞, +∞</a:t>
            </a:r>
            <a:r>
              <a:rPr lang="en-US" sz="2400" dirty="0" smtClean="0">
                <a:latin typeface="Consolas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861" y="152400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Exampl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e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7" y="1447800"/>
            <a:ext cx="82772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861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71781"/>
            <a:ext cx="8279131" cy="481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2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6896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IMPERFECT REAL-TIME DECISIONS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4010025"/>
            <a:ext cx="914058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1676400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Calisto MT" pitchFamily="18" charset="0"/>
              </a:rPr>
              <a:t>EVALUATION Function:</a:t>
            </a:r>
          </a:p>
          <a:p>
            <a:r>
              <a:rPr lang="en-US" sz="2200" dirty="0">
                <a:latin typeface="Calisto MT" pitchFamily="18" charset="0"/>
              </a:rPr>
              <a:t>P</a:t>
            </a:r>
            <a:r>
              <a:rPr lang="en-US" sz="2200" dirty="0" smtClean="0">
                <a:latin typeface="Calisto MT" pitchFamily="18" charset="0"/>
              </a:rPr>
              <a:t>rograms </a:t>
            </a:r>
            <a:r>
              <a:rPr lang="en-US" sz="2200" dirty="0">
                <a:latin typeface="Calisto MT" pitchFamily="18" charset="0"/>
              </a:rPr>
              <a:t>should cut off the search earlier and apply a heuristic </a:t>
            </a:r>
            <a:r>
              <a:rPr lang="en-US" sz="2200" b="1" dirty="0" smtClean="0">
                <a:latin typeface="Calisto MT" pitchFamily="18" charset="0"/>
              </a:rPr>
              <a:t>evaluation function </a:t>
            </a:r>
            <a:r>
              <a:rPr lang="en-US" sz="2200" dirty="0" smtClean="0">
                <a:latin typeface="Calisto MT" pitchFamily="18" charset="0"/>
              </a:rPr>
              <a:t>to </a:t>
            </a:r>
            <a:r>
              <a:rPr lang="en-US" sz="2200" dirty="0">
                <a:latin typeface="Calisto MT" pitchFamily="18" charset="0"/>
              </a:rPr>
              <a:t>states in the search, effectively </a:t>
            </a:r>
            <a:r>
              <a:rPr lang="en-US" sz="2200" dirty="0" smtClean="0">
                <a:latin typeface="Calisto MT" pitchFamily="18" charset="0"/>
              </a:rPr>
              <a:t>turning </a:t>
            </a:r>
            <a:r>
              <a:rPr lang="en-US" sz="2200" dirty="0">
                <a:latin typeface="Calisto MT" pitchFamily="18" charset="0"/>
              </a:rPr>
              <a:t>nonterminal nodes into terminal leaves</a:t>
            </a:r>
          </a:p>
        </p:txBody>
      </p:sp>
    </p:spTree>
    <p:extLst>
      <p:ext uri="{BB962C8B-B14F-4D97-AF65-F5344CB8AC3E}">
        <p14:creationId xmlns:p14="http://schemas.microsoft.com/office/powerpoint/2010/main" val="757322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676400"/>
            <a:ext cx="8153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alisto MT" pitchFamily="18" charset="0"/>
              </a:rPr>
              <a:t>For </a:t>
            </a:r>
            <a:r>
              <a:rPr lang="en-US" sz="2200" dirty="0">
                <a:latin typeface="Calisto MT" pitchFamily="18" charset="0"/>
              </a:rPr>
              <a:t>example, suppose our experience </a:t>
            </a:r>
            <a:r>
              <a:rPr lang="en-US" sz="2200" dirty="0" smtClean="0">
                <a:latin typeface="Calisto MT" pitchFamily="18" charset="0"/>
              </a:rPr>
              <a:t>suggests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alisto MT" pitchFamily="18" charset="0"/>
              </a:rPr>
              <a:t>72</a:t>
            </a:r>
            <a:r>
              <a:rPr lang="en-US" sz="2200" dirty="0">
                <a:latin typeface="Calisto MT" pitchFamily="18" charset="0"/>
              </a:rPr>
              <a:t>% of the states encountered in the two-pawns vs. one-pawn category lead to a win (</a:t>
            </a:r>
            <a:r>
              <a:rPr lang="en-US" sz="2200" dirty="0" smtClean="0">
                <a:latin typeface="Calisto MT" pitchFamily="18" charset="0"/>
              </a:rPr>
              <a:t>utility+1);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alisto MT" pitchFamily="18" charset="0"/>
              </a:rPr>
              <a:t>20</a:t>
            </a:r>
            <a:r>
              <a:rPr lang="en-US" sz="2200" dirty="0">
                <a:latin typeface="Calisto MT" pitchFamily="18" charset="0"/>
              </a:rPr>
              <a:t>% to a loss (0), </a:t>
            </a:r>
            <a:r>
              <a:rPr lang="en-US" sz="2200" dirty="0" smtClean="0">
                <a:latin typeface="Calisto MT" pitchFamily="18" charset="0"/>
              </a:rPr>
              <a:t>and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alisto MT" pitchFamily="18" charset="0"/>
              </a:rPr>
              <a:t>8</a:t>
            </a:r>
            <a:r>
              <a:rPr lang="en-US" sz="2200" dirty="0">
                <a:latin typeface="Calisto MT" pitchFamily="18" charset="0"/>
              </a:rPr>
              <a:t>% to a draw (1/2). </a:t>
            </a:r>
            <a:endParaRPr lang="en-US" sz="2200" dirty="0" smtClean="0">
              <a:latin typeface="Calisto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200" dirty="0">
              <a:latin typeface="Calisto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alisto MT" pitchFamily="18" charset="0"/>
              </a:rPr>
              <a:t>Then </a:t>
            </a:r>
            <a:r>
              <a:rPr lang="en-US" sz="2200" dirty="0">
                <a:latin typeface="Calisto MT" pitchFamily="18" charset="0"/>
              </a:rPr>
              <a:t>a reasonable evaluation for states </a:t>
            </a:r>
            <a:r>
              <a:rPr lang="en-US" sz="2200" dirty="0" smtClean="0">
                <a:latin typeface="Calisto MT" pitchFamily="18" charset="0"/>
              </a:rPr>
              <a:t>in the </a:t>
            </a:r>
            <a:r>
              <a:rPr lang="en-US" sz="2200" dirty="0">
                <a:latin typeface="Calisto MT" pitchFamily="18" charset="0"/>
              </a:rPr>
              <a:t>category is the </a:t>
            </a:r>
            <a:r>
              <a:rPr lang="en-US" sz="2200" b="1" dirty="0">
                <a:latin typeface="Calisto MT" pitchFamily="18" charset="0"/>
              </a:rPr>
              <a:t>expected value</a:t>
            </a:r>
            <a:r>
              <a:rPr lang="en-US" sz="2200" dirty="0">
                <a:latin typeface="Calisto MT" pitchFamily="18" charset="0"/>
              </a:rPr>
              <a:t>: (0.72 × +1) + </a:t>
            </a:r>
            <a:r>
              <a:rPr lang="en-US" sz="2200" dirty="0" smtClean="0">
                <a:latin typeface="Calisto MT" pitchFamily="18" charset="0"/>
              </a:rPr>
              <a:t>(0.20 </a:t>
            </a:r>
            <a:r>
              <a:rPr lang="en-US" sz="2200" dirty="0">
                <a:latin typeface="Calisto MT" pitchFamily="18" charset="0"/>
              </a:rPr>
              <a:t>× 0) + (0.08 × 1/2) = </a:t>
            </a:r>
            <a:r>
              <a:rPr lang="en-US" sz="2200" dirty="0" smtClean="0">
                <a:latin typeface="Calisto MT" pitchFamily="18" charset="0"/>
              </a:rPr>
              <a:t>0.76</a:t>
            </a:r>
            <a:endParaRPr lang="en-US" sz="2200" dirty="0">
              <a:latin typeface="Calisto MT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IMPERFECT REAL-TIME DECISIONS</a:t>
            </a:r>
          </a:p>
        </p:txBody>
      </p:sp>
    </p:spTree>
    <p:extLst>
      <p:ext uri="{BB962C8B-B14F-4D97-AF65-F5344CB8AC3E}">
        <p14:creationId xmlns:p14="http://schemas.microsoft.com/office/powerpoint/2010/main" val="3401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7772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Calisto MT" pitchFamily="18" charset="0"/>
              </a:rPr>
              <a:t>EVALUATION Function:</a:t>
            </a:r>
          </a:p>
          <a:p>
            <a:endParaRPr lang="en-US" sz="2200" b="1" dirty="0">
              <a:latin typeface="Calisto MT" pitchFamily="18" charset="0"/>
            </a:endParaRPr>
          </a:p>
          <a:p>
            <a:r>
              <a:rPr lang="en-US" sz="2400" dirty="0" smtClean="0">
                <a:latin typeface="Calisto MT" pitchFamily="18" charset="0"/>
              </a:rPr>
              <a:t>Evaluation </a:t>
            </a:r>
            <a:r>
              <a:rPr lang="en-US" sz="2400" dirty="0">
                <a:latin typeface="Calisto MT" pitchFamily="18" charset="0"/>
              </a:rPr>
              <a:t>functions work by </a:t>
            </a:r>
            <a:r>
              <a:rPr lang="en-US" sz="2400" dirty="0" smtClean="0">
                <a:latin typeface="Calisto MT" pitchFamily="18" charset="0"/>
              </a:rPr>
              <a:t>calculating various </a:t>
            </a:r>
            <a:r>
              <a:rPr lang="en-US" sz="2400" b="1" dirty="0">
                <a:latin typeface="Calisto MT" pitchFamily="18" charset="0"/>
              </a:rPr>
              <a:t>features </a:t>
            </a:r>
            <a:r>
              <a:rPr lang="en-US" sz="2400" dirty="0">
                <a:latin typeface="Calisto MT" pitchFamily="18" charset="0"/>
              </a:rPr>
              <a:t>of the </a:t>
            </a:r>
            <a:r>
              <a:rPr lang="en-US" sz="2400" dirty="0" smtClean="0">
                <a:latin typeface="Calisto MT" pitchFamily="18" charset="0"/>
              </a:rPr>
              <a:t>state. Like,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Calisto MT" pitchFamily="18" charset="0"/>
              </a:rPr>
              <a:t>The number of white </a:t>
            </a:r>
            <a:r>
              <a:rPr lang="en-US" sz="2400" dirty="0">
                <a:latin typeface="Calisto MT" pitchFamily="18" charset="0"/>
              </a:rPr>
              <a:t>pawns, black pawns, white queens, black queens, and so </a:t>
            </a:r>
            <a:r>
              <a:rPr lang="en-US" sz="2400" dirty="0" smtClean="0">
                <a:latin typeface="Calisto MT" pitchFamily="18" charset="0"/>
              </a:rPr>
              <a:t>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Calisto MT" pitchFamily="18" charset="0"/>
              </a:rPr>
              <a:t>V</a:t>
            </a:r>
            <a:r>
              <a:rPr lang="en-US" sz="2400" dirty="0" smtClean="0">
                <a:latin typeface="Calisto MT" pitchFamily="18" charset="0"/>
              </a:rPr>
              <a:t>arious </a:t>
            </a:r>
            <a:r>
              <a:rPr lang="en-US" sz="2400" i="1" dirty="0">
                <a:latin typeface="Calisto MT" pitchFamily="18" charset="0"/>
              </a:rPr>
              <a:t>categories </a:t>
            </a:r>
            <a:r>
              <a:rPr lang="en-US" sz="2400" dirty="0">
                <a:latin typeface="Calisto MT" pitchFamily="18" charset="0"/>
              </a:rPr>
              <a:t>or </a:t>
            </a:r>
            <a:r>
              <a:rPr lang="en-US" sz="2400" i="1" dirty="0">
                <a:latin typeface="Calisto MT" pitchFamily="18" charset="0"/>
              </a:rPr>
              <a:t>equivalence classes </a:t>
            </a:r>
            <a:r>
              <a:rPr lang="en-US" sz="2400" dirty="0">
                <a:latin typeface="Calisto MT" pitchFamily="18" charset="0"/>
              </a:rPr>
              <a:t>of </a:t>
            </a:r>
            <a:r>
              <a:rPr lang="en-US" sz="2400" dirty="0" smtClean="0">
                <a:latin typeface="Calisto MT" pitchFamily="18" charset="0"/>
              </a:rPr>
              <a:t>states, Like: two-pawn vs</a:t>
            </a:r>
            <a:r>
              <a:rPr lang="en-US" sz="2400" dirty="0">
                <a:latin typeface="Calisto MT" pitchFamily="18" charset="0"/>
              </a:rPr>
              <a:t>. one-pawn </a:t>
            </a:r>
            <a:r>
              <a:rPr lang="en-US" sz="2400" dirty="0" smtClean="0">
                <a:latin typeface="Calisto MT" pitchFamily="18" charset="0"/>
              </a:rPr>
              <a:t>endgames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Calisto MT" pitchFamily="18" charset="0"/>
              </a:rPr>
              <a:t>M</a:t>
            </a:r>
            <a:r>
              <a:rPr lang="en-US" sz="2400" b="1" dirty="0" smtClean="0">
                <a:latin typeface="Calisto MT" pitchFamily="18" charset="0"/>
              </a:rPr>
              <a:t>aterial value </a:t>
            </a:r>
            <a:r>
              <a:rPr lang="en-US" sz="2400" dirty="0" smtClean="0">
                <a:latin typeface="Calisto MT" pitchFamily="18" charset="0"/>
              </a:rPr>
              <a:t>for </a:t>
            </a:r>
            <a:r>
              <a:rPr lang="en-US" sz="2400" dirty="0">
                <a:latin typeface="Calisto MT" pitchFamily="18" charset="0"/>
              </a:rPr>
              <a:t>each piece: each pawn is worth 1, a knight or bishop is worth 3, a rook 5, and the queen 9.</a:t>
            </a:r>
            <a:endParaRPr lang="en-US" sz="2400" dirty="0" smtClean="0">
              <a:latin typeface="Calisto MT" pitchFamily="18" charset="0"/>
            </a:endParaRPr>
          </a:p>
          <a:p>
            <a:endParaRPr lang="en-US" sz="2400" b="1" dirty="0">
              <a:latin typeface="Calisto MT" pitchFamily="18" charset="0"/>
            </a:endParaRPr>
          </a:p>
          <a:p>
            <a:endParaRPr lang="en-US" sz="2200" b="1" dirty="0" smtClean="0">
              <a:latin typeface="Calisto MT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168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IMPERFECT REAL-TIME DECISIONS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5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Games vs.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sto MT" pitchFamily="18" charset="0"/>
              </a:rPr>
              <a:t>Search – </a:t>
            </a:r>
            <a:r>
              <a:rPr lang="en-US" dirty="0" smtClean="0">
                <a:solidFill>
                  <a:srgbClr val="FF0000"/>
                </a:solidFill>
                <a:latin typeface="Calisto MT" pitchFamily="18" charset="0"/>
              </a:rPr>
              <a:t>no adversary</a:t>
            </a:r>
          </a:p>
          <a:p>
            <a:pPr lvl="1"/>
            <a:r>
              <a:rPr lang="en-US" sz="2400" dirty="0" smtClean="0">
                <a:latin typeface="Calisto MT" pitchFamily="18" charset="0"/>
              </a:rPr>
              <a:t>Examples: path planning, scheduling activities</a:t>
            </a:r>
          </a:p>
          <a:p>
            <a:pPr lvl="1"/>
            <a:endParaRPr lang="en-US" sz="1400" dirty="0" smtClean="0">
              <a:latin typeface="Calisto MT" pitchFamily="18" charset="0"/>
            </a:endParaRPr>
          </a:p>
          <a:p>
            <a:r>
              <a:rPr lang="en-US" sz="2800" dirty="0" smtClean="0">
                <a:latin typeface="Calisto MT" pitchFamily="18" charset="0"/>
              </a:rPr>
              <a:t>Games – </a:t>
            </a:r>
            <a:r>
              <a:rPr lang="en-US" sz="2800" dirty="0" smtClean="0">
                <a:solidFill>
                  <a:srgbClr val="FF0000"/>
                </a:solidFill>
                <a:latin typeface="Calisto MT" pitchFamily="18" charset="0"/>
              </a:rPr>
              <a:t>adversary</a:t>
            </a:r>
          </a:p>
          <a:p>
            <a:pPr lvl="1"/>
            <a:r>
              <a:rPr lang="en-US" sz="2400" b="1" dirty="0" smtClean="0">
                <a:latin typeface="Calisto MT" pitchFamily="18" charset="0"/>
              </a:rPr>
              <a:t>Unpredictable opponent(s)</a:t>
            </a:r>
          </a:p>
          <a:p>
            <a:pPr lvl="1"/>
            <a:r>
              <a:rPr lang="en-US" sz="2400" dirty="0" smtClean="0">
                <a:latin typeface="Calisto MT" pitchFamily="18" charset="0"/>
              </a:rPr>
              <a:t>Solution is strategy (strategy specifies move for every possible opponent reply).</a:t>
            </a:r>
          </a:p>
          <a:p>
            <a:pPr lvl="1"/>
            <a:r>
              <a:rPr lang="en-US" b="1" dirty="0" smtClean="0">
                <a:latin typeface="Calisto MT" pitchFamily="18" charset="0"/>
              </a:rPr>
              <a:t>Time limits force an </a:t>
            </a:r>
            <a:r>
              <a:rPr lang="en-US" b="1" i="1" dirty="0" smtClean="0">
                <a:latin typeface="Calisto MT" pitchFamily="18" charset="0"/>
              </a:rPr>
              <a:t>approximate</a:t>
            </a:r>
            <a:r>
              <a:rPr lang="en-US" b="1" dirty="0" smtClean="0">
                <a:latin typeface="Calisto MT" pitchFamily="18" charset="0"/>
              </a:rPr>
              <a:t> solution</a:t>
            </a:r>
          </a:p>
          <a:p>
            <a:pPr lvl="1"/>
            <a:r>
              <a:rPr lang="en-US" b="1" dirty="0" smtClean="0">
                <a:latin typeface="Calisto MT" pitchFamily="18" charset="0"/>
              </a:rPr>
              <a:t>Inefficiency is intolerable</a:t>
            </a:r>
          </a:p>
          <a:p>
            <a:endParaRPr lang="en-US" dirty="0">
              <a:latin typeface="Calisto MT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33528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Calisto MT" pitchFamily="18" charset="0"/>
              </a:rPr>
              <a:t>where </a:t>
            </a:r>
            <a:r>
              <a:rPr lang="en-US" sz="2400" dirty="0">
                <a:latin typeface="Calisto MT" pitchFamily="18" charset="0"/>
              </a:rPr>
              <a:t>each </a:t>
            </a:r>
            <a:r>
              <a:rPr lang="en-US" sz="2400" dirty="0" err="1">
                <a:latin typeface="Calisto MT" pitchFamily="18" charset="0"/>
              </a:rPr>
              <a:t>wi</a:t>
            </a:r>
            <a:r>
              <a:rPr lang="en-US" sz="2400" dirty="0">
                <a:latin typeface="Calisto MT" pitchFamily="18" charset="0"/>
              </a:rPr>
              <a:t> is a weight and each fi is a feature of the position. For chess, the fi could </a:t>
            </a:r>
            <a:r>
              <a:rPr lang="en-US" sz="2400" dirty="0" smtClean="0">
                <a:latin typeface="Calisto MT" pitchFamily="18" charset="0"/>
              </a:rPr>
              <a:t>be the </a:t>
            </a:r>
            <a:r>
              <a:rPr lang="en-US" sz="2400" dirty="0">
                <a:latin typeface="Calisto MT" pitchFamily="18" charset="0"/>
              </a:rPr>
              <a:t>numbers of each kind of piece on the board, and the </a:t>
            </a:r>
            <a:r>
              <a:rPr lang="en-US" sz="2400" dirty="0" err="1">
                <a:latin typeface="Calisto MT" pitchFamily="18" charset="0"/>
              </a:rPr>
              <a:t>wi</a:t>
            </a:r>
            <a:r>
              <a:rPr lang="en-US" sz="2400" dirty="0">
                <a:latin typeface="Calisto MT" pitchFamily="18" charset="0"/>
              </a:rPr>
              <a:t> could be the values of the </a:t>
            </a:r>
            <a:r>
              <a:rPr lang="en-US" sz="2400" dirty="0" smtClean="0">
                <a:latin typeface="Calisto MT" pitchFamily="18" charset="0"/>
              </a:rPr>
              <a:t>pieces (1 </a:t>
            </a:r>
            <a:r>
              <a:rPr lang="en-US" sz="2400" dirty="0">
                <a:latin typeface="Calisto MT" pitchFamily="18" charset="0"/>
              </a:rPr>
              <a:t>for pawn, 3 for bishop, etc.).</a:t>
            </a:r>
            <a:endParaRPr lang="en-US" sz="2200" dirty="0">
              <a:latin typeface="Calisto MT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85" y="1802295"/>
            <a:ext cx="7663916" cy="94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5243" y="62947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IMPERFECT REAL-TIME DECISIONS</a:t>
            </a:r>
          </a:p>
        </p:txBody>
      </p:sp>
    </p:spTree>
    <p:extLst>
      <p:ext uri="{BB962C8B-B14F-4D97-AF65-F5344CB8AC3E}">
        <p14:creationId xmlns:p14="http://schemas.microsoft.com/office/powerpoint/2010/main" val="13602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Calisto MT" pitchFamily="18" charset="0"/>
              </a:rPr>
              <a:t>Problems: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b="1" dirty="0">
                <a:latin typeface="Calisto MT" pitchFamily="18" charset="0"/>
              </a:rPr>
              <a:t>Q</a:t>
            </a:r>
            <a:r>
              <a:rPr lang="en-US" sz="2400" b="1" dirty="0" smtClean="0">
                <a:latin typeface="Calisto MT" pitchFamily="18" charset="0"/>
              </a:rPr>
              <a:t>uiescence search: </a:t>
            </a:r>
            <a:r>
              <a:rPr lang="en-US" sz="2400" dirty="0" smtClean="0">
                <a:latin typeface="Calisto MT" pitchFamily="18" charset="0"/>
              </a:rPr>
              <a:t>For identifying states that will not show </a:t>
            </a:r>
            <a:r>
              <a:rPr lang="en-US" sz="2400" dirty="0">
                <a:latin typeface="Calisto MT" pitchFamily="18" charset="0"/>
              </a:rPr>
              <a:t>wild swings in </a:t>
            </a:r>
            <a:r>
              <a:rPr lang="en-US" sz="2400" dirty="0" smtClean="0">
                <a:latin typeface="Calisto MT" pitchFamily="18" charset="0"/>
              </a:rPr>
              <a:t>EVAL </a:t>
            </a:r>
            <a:r>
              <a:rPr lang="en-US" sz="2400" dirty="0" err="1" smtClean="0">
                <a:latin typeface="Calisto MT" pitchFamily="18" charset="0"/>
              </a:rPr>
              <a:t>fn</a:t>
            </a:r>
            <a:r>
              <a:rPr lang="en-US" sz="2400" dirty="0" smtClean="0">
                <a:latin typeface="Calisto MT" pitchFamily="18" charset="0"/>
              </a:rPr>
              <a:t> </a:t>
            </a:r>
            <a:r>
              <a:rPr lang="en-US" sz="2400" dirty="0" smtClean="0">
                <a:latin typeface="Calisto MT" pitchFamily="18" charset="0"/>
              </a:rPr>
              <a:t>value </a:t>
            </a:r>
            <a:r>
              <a:rPr lang="en-US" sz="2400" dirty="0" smtClean="0">
                <a:latin typeface="Calisto MT" pitchFamily="18" charset="0"/>
              </a:rPr>
              <a:t>in </a:t>
            </a:r>
            <a:r>
              <a:rPr lang="en-US" sz="2400" dirty="0">
                <a:latin typeface="Calisto MT" pitchFamily="18" charset="0"/>
              </a:rPr>
              <a:t>the near </a:t>
            </a:r>
            <a:r>
              <a:rPr lang="en-US" sz="2400" dirty="0" smtClean="0">
                <a:latin typeface="Calisto MT" pitchFamily="18" charset="0"/>
              </a:rPr>
              <a:t>future.</a:t>
            </a:r>
            <a:endParaRPr lang="en-US" sz="2400" b="1" dirty="0" smtClean="0">
              <a:latin typeface="Calisto MT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400" dirty="0">
              <a:latin typeface="Calisto MT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b="1" dirty="0" smtClean="0">
                <a:latin typeface="Calisto MT" pitchFamily="18" charset="0"/>
              </a:rPr>
              <a:t>Horizon effect: </a:t>
            </a:r>
            <a:r>
              <a:rPr lang="en-US" sz="2400" dirty="0">
                <a:latin typeface="Calisto MT" pitchFamily="18" charset="0"/>
              </a:rPr>
              <a:t>It arises when the program is </a:t>
            </a:r>
            <a:r>
              <a:rPr lang="en-US" sz="2400" dirty="0" smtClean="0">
                <a:latin typeface="Calisto MT" pitchFamily="18" charset="0"/>
              </a:rPr>
              <a:t>facing an </a:t>
            </a:r>
            <a:r>
              <a:rPr lang="en-US" sz="2400" dirty="0">
                <a:latin typeface="Calisto MT" pitchFamily="18" charset="0"/>
              </a:rPr>
              <a:t>opponent’s move that causes serious damage and is ultimately unavoidable, but can </a:t>
            </a:r>
            <a:r>
              <a:rPr lang="en-US" sz="2400" dirty="0" smtClean="0">
                <a:latin typeface="Calisto MT" pitchFamily="18" charset="0"/>
              </a:rPr>
              <a:t>be temporarily </a:t>
            </a:r>
            <a:r>
              <a:rPr lang="en-US" sz="2400" dirty="0">
                <a:latin typeface="Calisto MT" pitchFamily="18" charset="0"/>
              </a:rPr>
              <a:t>avoided by delaying </a:t>
            </a:r>
            <a:r>
              <a:rPr lang="en-US" sz="2400" dirty="0" smtClean="0">
                <a:latin typeface="Calisto MT" pitchFamily="18" charset="0"/>
              </a:rPr>
              <a:t>tactics. Solution: </a:t>
            </a:r>
            <a:r>
              <a:rPr lang="en-US" sz="2400" b="1" dirty="0">
                <a:latin typeface="Calisto MT" pitchFamily="18" charset="0"/>
              </a:rPr>
              <a:t>S</a:t>
            </a:r>
            <a:r>
              <a:rPr lang="en-US" sz="2400" b="1" dirty="0" smtClean="0">
                <a:latin typeface="Calisto MT" pitchFamily="18" charset="0"/>
              </a:rPr>
              <a:t>ingular </a:t>
            </a:r>
            <a:r>
              <a:rPr lang="en-US" sz="2400" b="1" dirty="0">
                <a:latin typeface="Calisto MT" pitchFamily="18" charset="0"/>
              </a:rPr>
              <a:t>extension</a:t>
            </a:r>
            <a:endParaRPr lang="en-US" sz="2200" dirty="0">
              <a:latin typeface="Calisto MT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861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IMPERFECT REAL-TIME DECISIONS</a:t>
            </a:r>
          </a:p>
        </p:txBody>
      </p:sp>
    </p:spTree>
    <p:extLst>
      <p:ext uri="{BB962C8B-B14F-4D97-AF65-F5344CB8AC3E}">
        <p14:creationId xmlns:p14="http://schemas.microsoft.com/office/powerpoint/2010/main" val="22866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057400"/>
            <a:ext cx="8153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b="1" dirty="0" smtClean="0">
                <a:latin typeface="Calisto MT" pitchFamily="18" charset="0"/>
              </a:rPr>
              <a:t>What about Search </a:t>
            </a:r>
            <a:r>
              <a:rPr lang="en-US" sz="2800" b="1" dirty="0">
                <a:latin typeface="Calisto MT" pitchFamily="18" charset="0"/>
              </a:rPr>
              <a:t>versus</a:t>
            </a:r>
            <a:r>
              <a:rPr lang="en-US" sz="2400" b="1" dirty="0">
                <a:latin typeface="Calisto MT" pitchFamily="18" charset="0"/>
              </a:rPr>
              <a:t> </a:t>
            </a:r>
            <a:r>
              <a:rPr lang="en-US" sz="2400" b="1" dirty="0" smtClean="0">
                <a:latin typeface="Calisto MT" pitchFamily="18" charset="0"/>
              </a:rPr>
              <a:t>lookup?</a:t>
            </a:r>
          </a:p>
          <a:p>
            <a:pPr algn="just"/>
            <a:endParaRPr lang="en-US" sz="2200" dirty="0">
              <a:latin typeface="Calisto MT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861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IMPERFECT REAL-TIME DECISIONS</a:t>
            </a:r>
          </a:p>
        </p:txBody>
      </p:sp>
    </p:spTree>
    <p:extLst>
      <p:ext uri="{BB962C8B-B14F-4D97-AF65-F5344CB8AC3E}">
        <p14:creationId xmlns:p14="http://schemas.microsoft.com/office/powerpoint/2010/main" val="19513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861" y="1524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STOCHASTIC GAMES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6172200" cy="536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327913" y="1583635"/>
            <a:ext cx="2362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Available moves: </a:t>
            </a:r>
            <a:r>
              <a:rPr lang="en-US" sz="2200" dirty="0" smtClean="0"/>
              <a:t>(5–10,5–11</a:t>
            </a:r>
            <a:r>
              <a:rPr lang="en-US" sz="2200" dirty="0"/>
              <a:t>), </a:t>
            </a:r>
            <a:endParaRPr lang="en-US" sz="2200" dirty="0" smtClean="0"/>
          </a:p>
          <a:p>
            <a:r>
              <a:rPr lang="en-US" sz="2200" dirty="0" smtClean="0"/>
              <a:t>(</a:t>
            </a:r>
            <a:r>
              <a:rPr lang="en-US" sz="2200" dirty="0"/>
              <a:t>5–11,19–24), </a:t>
            </a:r>
            <a:endParaRPr lang="en-US" sz="2200" dirty="0" smtClean="0"/>
          </a:p>
          <a:p>
            <a:r>
              <a:rPr lang="en-US" sz="2200" dirty="0" smtClean="0"/>
              <a:t>(</a:t>
            </a:r>
            <a:r>
              <a:rPr lang="en-US" sz="2200" dirty="0"/>
              <a:t>5–10,10–16),</a:t>
            </a:r>
          </a:p>
          <a:p>
            <a:r>
              <a:rPr lang="en-US" sz="2200" dirty="0" smtClean="0"/>
              <a:t>(</a:t>
            </a:r>
            <a:r>
              <a:rPr lang="en-US" sz="2200" dirty="0"/>
              <a:t>5–11,11–16)</a:t>
            </a:r>
          </a:p>
        </p:txBody>
      </p:sp>
    </p:spTree>
    <p:extLst>
      <p:ext uri="{BB962C8B-B14F-4D97-AF65-F5344CB8AC3E}">
        <p14:creationId xmlns:p14="http://schemas.microsoft.com/office/powerpoint/2010/main" val="41232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70" y="1219200"/>
            <a:ext cx="7620000" cy="521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861" y="1524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STOCHASTIC GAMES</a:t>
            </a:r>
          </a:p>
        </p:txBody>
      </p:sp>
    </p:spTree>
    <p:extLst>
      <p:ext uri="{BB962C8B-B14F-4D97-AF65-F5344CB8AC3E}">
        <p14:creationId xmlns:p14="http://schemas.microsoft.com/office/powerpoint/2010/main" val="31574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861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listo MT" pitchFamily="18" charset="0"/>
              </a:rPr>
              <a:t>STOCHASTIC GAMES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43" y="2362200"/>
            <a:ext cx="8991059" cy="184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4864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sto MT" pitchFamily="18" charset="0"/>
              </a:rPr>
              <a:t>r is possible dice roll</a:t>
            </a:r>
            <a:endParaRPr lang="en-US" sz="2000" b="1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5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alisto MT" pitchFamily="18" charset="0"/>
              </a:rPr>
              <a:t>Thank you </a:t>
            </a:r>
            <a:r>
              <a:rPr lang="en-US" dirty="0" smtClean="0">
                <a:solidFill>
                  <a:schemeClr val="tx2"/>
                </a:solidFill>
                <a:latin typeface="Calisto MT" pitchFamily="18" charset="0"/>
                <a:sym typeface="Wingdings" pitchFamily="2" charset="2"/>
              </a:rPr>
              <a:t> </a:t>
            </a:r>
            <a:endParaRPr lang="en-US" dirty="0">
              <a:solidFill>
                <a:schemeClr val="tx2"/>
              </a:solidFill>
              <a:latin typeface="Calisto MT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Zero Sum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sto MT" pitchFamily="18" charset="0"/>
              </a:rPr>
              <a:t>Total pay off to all players is the same for every instance of games</a:t>
            </a:r>
          </a:p>
          <a:p>
            <a:r>
              <a:rPr lang="en-US" dirty="0" smtClean="0">
                <a:latin typeface="Calisto MT" pitchFamily="18" charset="0"/>
              </a:rPr>
              <a:t>Chess/Tic-tac-toe: </a:t>
            </a:r>
          </a:p>
          <a:p>
            <a:pPr lvl="1"/>
            <a:r>
              <a:rPr lang="en-US" dirty="0" smtClean="0">
                <a:latin typeface="Calisto MT" pitchFamily="18" charset="0"/>
              </a:rPr>
              <a:t>Win – 1</a:t>
            </a:r>
          </a:p>
          <a:p>
            <a:pPr lvl="1"/>
            <a:r>
              <a:rPr lang="en-US" dirty="0" smtClean="0">
                <a:latin typeface="Calisto MT" pitchFamily="18" charset="0"/>
              </a:rPr>
              <a:t>Lose – 0</a:t>
            </a:r>
          </a:p>
          <a:p>
            <a:pPr lvl="1"/>
            <a:r>
              <a:rPr lang="en-US" dirty="0" smtClean="0">
                <a:latin typeface="Calisto MT" pitchFamily="18" charset="0"/>
              </a:rPr>
              <a:t>Draw – ½</a:t>
            </a:r>
          </a:p>
          <a:p>
            <a:pPr lvl="1"/>
            <a:endParaRPr lang="en-US" dirty="0" smtClean="0">
              <a:latin typeface="Calisto MT" pitchFamily="18" charset="0"/>
            </a:endParaRPr>
          </a:p>
          <a:p>
            <a:pPr lvl="2"/>
            <a:endParaRPr lang="en-US" dirty="0">
              <a:latin typeface="Calisto MT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alisto MT" pitchFamily="18" charset="0"/>
              </a:rPr>
              <a:t>Two agents acting alternately</a:t>
            </a:r>
          </a:p>
          <a:p>
            <a:r>
              <a:rPr lang="en-US" b="1" dirty="0" smtClean="0">
                <a:latin typeface="Calisto MT" pitchFamily="18" charset="0"/>
              </a:rPr>
              <a:t>Utility values for each agent are the opposite of the other</a:t>
            </a:r>
          </a:p>
          <a:p>
            <a:r>
              <a:rPr lang="en-US" sz="3000" dirty="0" smtClean="0">
                <a:latin typeface="Calisto MT" pitchFamily="18" charset="0"/>
              </a:rPr>
              <a:t>Deterministic</a:t>
            </a:r>
          </a:p>
          <a:p>
            <a:r>
              <a:rPr lang="en-US" sz="3000" dirty="0" smtClean="0">
                <a:latin typeface="Calisto MT" pitchFamily="18" charset="0"/>
              </a:rPr>
              <a:t>Fully observable</a:t>
            </a:r>
          </a:p>
          <a:p>
            <a:r>
              <a:rPr lang="en-US" sz="3000" dirty="0" smtClean="0">
                <a:latin typeface="Calisto MT" pitchFamily="18" charset="0"/>
              </a:rPr>
              <a:t>Can generalize to stochastic games, multiple players, non zero-sum, etc</a:t>
            </a:r>
          </a:p>
          <a:p>
            <a:r>
              <a:rPr lang="en-US" sz="3000" dirty="0" smtClean="0">
                <a:latin typeface="Calisto MT" pitchFamily="18" charset="0"/>
              </a:rPr>
              <a:t>In game theory terms: </a:t>
            </a:r>
          </a:p>
          <a:p>
            <a:pPr lvl="1"/>
            <a:r>
              <a:rPr lang="en-US" sz="2600" dirty="0" smtClean="0">
                <a:latin typeface="Calisto MT" pitchFamily="18" charset="0"/>
              </a:rPr>
              <a:t>“Deterministic, turn-taking, zero-sum games of perfect information”</a:t>
            </a:r>
            <a:endParaRPr lang="en-US" dirty="0">
              <a:latin typeface="Calisto MT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Games as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latin typeface="Calisto MT" pitchFamily="18" charset="0"/>
              </a:rPr>
              <a:t>Initial state: e.g. board configuration of chess</a:t>
            </a:r>
          </a:p>
          <a:p>
            <a:pPr lvl="1"/>
            <a:r>
              <a:rPr lang="en-US" dirty="0" smtClean="0">
                <a:latin typeface="Calisto MT" pitchFamily="18" charset="0"/>
              </a:rPr>
              <a:t>Player: which player to give the current move</a:t>
            </a:r>
          </a:p>
          <a:p>
            <a:pPr lvl="1"/>
            <a:r>
              <a:rPr lang="en-US" dirty="0" smtClean="0">
                <a:latin typeface="Calisto MT" pitchFamily="18" charset="0"/>
              </a:rPr>
              <a:t>Successor function: list of (move, state) pairs specifying legal moves.</a:t>
            </a:r>
          </a:p>
          <a:p>
            <a:pPr lvl="1"/>
            <a:r>
              <a:rPr lang="en-US" dirty="0" smtClean="0">
                <a:latin typeface="Calisto MT" pitchFamily="18" charset="0"/>
              </a:rPr>
              <a:t>Terminal test: Is the game finished?</a:t>
            </a:r>
          </a:p>
          <a:p>
            <a:pPr lvl="1"/>
            <a:r>
              <a:rPr lang="en-US" dirty="0" smtClean="0">
                <a:latin typeface="Calisto MT" pitchFamily="18" charset="0"/>
              </a:rPr>
              <a:t>Utility function: Gives numerical value of terminal states. E.g. win (+1), lose (-1) and draw (0) in tic-tac-toe  or chess</a:t>
            </a:r>
          </a:p>
          <a:p>
            <a:endParaRPr lang="en-US" dirty="0" smtClean="0">
              <a:latin typeface="Calisto MT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Game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sto MT" pitchFamily="18" charset="0"/>
              </a:rPr>
              <a:t>Two players: MAX and MIN</a:t>
            </a:r>
            <a:endParaRPr lang="en-US" dirty="0" smtClean="0">
              <a:latin typeface="Calisto MT" pitchFamily="18" charset="0"/>
            </a:endParaRPr>
          </a:p>
          <a:p>
            <a:r>
              <a:rPr lang="en-US" sz="3400" b="1" dirty="0" smtClean="0">
                <a:latin typeface="Calisto MT" pitchFamily="18" charset="0"/>
              </a:rPr>
              <a:t>MAX tries to maximize the utility </a:t>
            </a:r>
          </a:p>
          <a:p>
            <a:r>
              <a:rPr lang="en-US" dirty="0" smtClean="0">
                <a:latin typeface="Calisto MT" pitchFamily="18" charset="0"/>
              </a:rPr>
              <a:t>MAX moves first and they take turns until the game is over</a:t>
            </a:r>
          </a:p>
          <a:p>
            <a:r>
              <a:rPr lang="en-US" dirty="0" smtClean="0">
                <a:latin typeface="Calisto MT" pitchFamily="18" charset="0"/>
              </a:rPr>
              <a:t>MAX uses </a:t>
            </a:r>
            <a:r>
              <a:rPr lang="en-US" dirty="0" smtClean="0">
                <a:solidFill>
                  <a:srgbClr val="FF0000"/>
                </a:solidFill>
                <a:latin typeface="Calisto MT" pitchFamily="18" charset="0"/>
              </a:rPr>
              <a:t>search tree </a:t>
            </a:r>
            <a:r>
              <a:rPr lang="en-US" dirty="0" smtClean="0">
                <a:latin typeface="Calisto MT" pitchFamily="18" charset="0"/>
              </a:rPr>
              <a:t>to determine next move.</a:t>
            </a:r>
          </a:p>
          <a:p>
            <a:r>
              <a:rPr lang="en-US" dirty="0" smtClean="0">
                <a:latin typeface="Calisto MT" pitchFamily="18" charset="0"/>
              </a:rPr>
              <a:t>We plan as MAX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Partial Game Tree for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ea typeface="+mn-ea"/>
                <a:cs typeface="+mn-cs"/>
              </a:rPr>
              <a:t>Tic-Tac-Toe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12192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7442864" cy="51475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 Playing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</TotalTime>
  <Words>1199</Words>
  <Application>Microsoft Office PowerPoint</Application>
  <PresentationFormat>On-screen Show (4:3)</PresentationFormat>
  <Paragraphs>336</Paragraphs>
  <Slides>46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Calisto MT</vt:lpstr>
      <vt:lpstr>Consolas</vt:lpstr>
      <vt:lpstr>Symbol</vt:lpstr>
      <vt:lpstr>Verdana</vt:lpstr>
      <vt:lpstr>Wingdings</vt:lpstr>
      <vt:lpstr>Office Theme</vt:lpstr>
      <vt:lpstr>PowerPoint Presentation</vt:lpstr>
      <vt:lpstr>Objectives</vt:lpstr>
      <vt:lpstr>Games</vt:lpstr>
      <vt:lpstr>Games vs. Search</vt:lpstr>
      <vt:lpstr>Zero Sum Game</vt:lpstr>
      <vt:lpstr>Assumptions</vt:lpstr>
      <vt:lpstr>Games as search</vt:lpstr>
      <vt:lpstr>Game Setup</vt:lpstr>
      <vt:lpstr>Partial Game Tree for Tic-Tac-Toe</vt:lpstr>
      <vt:lpstr>Size of search trees</vt:lpstr>
      <vt:lpstr>Optimal Strategy</vt:lpstr>
      <vt:lpstr>Strategy 1</vt:lpstr>
      <vt:lpstr>The minimax algorithm</vt:lpstr>
      <vt:lpstr>Two-Ply Game Tree</vt:lpstr>
      <vt:lpstr>Two-Ply Game Tree</vt:lpstr>
      <vt:lpstr>Two-Ply Game Tree</vt:lpstr>
      <vt:lpstr>Two-Ply Game Tree</vt:lpstr>
      <vt:lpstr>The minimax algorithm</vt:lpstr>
      <vt:lpstr>Minimax is done depth-first</vt:lpstr>
      <vt:lpstr>PowerPoint Presentation</vt:lpstr>
      <vt:lpstr>Pseudocode for Minimax Game </vt:lpstr>
      <vt:lpstr>Properties of Minimax</vt:lpstr>
      <vt:lpstr>Strategy 2</vt:lpstr>
      <vt:lpstr>Alpha-Beta Procedure</vt:lpstr>
      <vt:lpstr>α-β pruning example</vt:lpstr>
      <vt:lpstr>α-β pruning example</vt:lpstr>
      <vt:lpstr>α-β pruning example</vt:lpstr>
      <vt:lpstr>α-β pruning example</vt:lpstr>
      <vt:lpstr>α-β pruning example</vt:lpstr>
      <vt:lpstr>α-β pruning example</vt:lpstr>
      <vt:lpstr>Properties of α-β</vt:lpstr>
      <vt:lpstr>The α-β algorithm</vt:lpstr>
      <vt:lpstr>The α-β algorithm</vt:lpstr>
      <vt:lpstr>Pseudocode for α-β algorithm </vt:lpstr>
      <vt:lpstr>Example</vt:lpstr>
      <vt:lpstr>Example</vt:lpstr>
      <vt:lpstr>IMPERFECT REAL-TIME DECISIONS</vt:lpstr>
      <vt:lpstr>IMPERFECT REAL-TIME DECISIONS</vt:lpstr>
      <vt:lpstr>PowerPoint Presentation</vt:lpstr>
      <vt:lpstr>IMPERFECT REAL-TIME DECISIONS</vt:lpstr>
      <vt:lpstr>IMPERFECT REAL-TIME DECISIONS</vt:lpstr>
      <vt:lpstr>IMPERFECT REAL-TIME DECISIONS</vt:lpstr>
      <vt:lpstr>STOCHASTIC GAMES</vt:lpstr>
      <vt:lpstr>STOCHASTIC GAMES</vt:lpstr>
      <vt:lpstr>STOCHASTIC GAMES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SEARCH</dc:title>
  <dc:creator>Azad</dc:creator>
  <cp:lastModifiedBy>AI&amp;SE LAB</cp:lastModifiedBy>
  <cp:revision>107</cp:revision>
  <cp:lastPrinted>2020-02-27T07:37:27Z</cp:lastPrinted>
  <dcterms:created xsi:type="dcterms:W3CDTF">2006-08-16T00:00:00Z</dcterms:created>
  <dcterms:modified xsi:type="dcterms:W3CDTF">2020-03-03T05:28:10Z</dcterms:modified>
</cp:coreProperties>
</file>