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50" r:id="rId2"/>
    <p:sldId id="257" r:id="rId3"/>
    <p:sldId id="261" r:id="rId4"/>
    <p:sldId id="677" r:id="rId5"/>
    <p:sldId id="258" r:id="rId6"/>
    <p:sldId id="611" r:id="rId7"/>
    <p:sldId id="454" r:id="rId8"/>
    <p:sldId id="748" r:id="rId9"/>
    <p:sldId id="750" r:id="rId10"/>
    <p:sldId id="751" r:id="rId11"/>
    <p:sldId id="752" r:id="rId12"/>
    <p:sldId id="753" r:id="rId13"/>
    <p:sldId id="754" r:id="rId14"/>
    <p:sldId id="755" r:id="rId15"/>
    <p:sldId id="756" r:id="rId16"/>
    <p:sldId id="475" r:id="rId17"/>
    <p:sldId id="757" r:id="rId18"/>
    <p:sldId id="758" r:id="rId19"/>
    <p:sldId id="759" r:id="rId20"/>
    <p:sldId id="760" r:id="rId21"/>
    <p:sldId id="761" r:id="rId22"/>
    <p:sldId id="762" r:id="rId23"/>
    <p:sldId id="763" r:id="rId24"/>
    <p:sldId id="764" r:id="rId25"/>
    <p:sldId id="765" r:id="rId26"/>
    <p:sldId id="766" r:id="rId27"/>
    <p:sldId id="767" r:id="rId28"/>
    <p:sldId id="768" r:id="rId29"/>
    <p:sldId id="769" r:id="rId30"/>
    <p:sldId id="615" r:id="rId31"/>
    <p:sldId id="616" r:id="rId32"/>
    <p:sldId id="771" r:id="rId33"/>
    <p:sldId id="266" r:id="rId34"/>
    <p:sldId id="772" r:id="rId35"/>
    <p:sldId id="773" r:id="rId36"/>
    <p:sldId id="774" r:id="rId37"/>
    <p:sldId id="775" r:id="rId38"/>
    <p:sldId id="777" r:id="rId39"/>
    <p:sldId id="778" r:id="rId40"/>
    <p:sldId id="779" r:id="rId41"/>
    <p:sldId id="268" r:id="rId42"/>
    <p:sldId id="269" r:id="rId43"/>
    <p:sldId id="270" r:id="rId44"/>
    <p:sldId id="271" r:id="rId45"/>
    <p:sldId id="272" r:id="rId46"/>
    <p:sldId id="273" r:id="rId47"/>
    <p:sldId id="340" r:id="rId48"/>
    <p:sldId id="351" r:id="rId49"/>
    <p:sldId id="352" r:id="rId50"/>
    <p:sldId id="283" r:id="rId51"/>
    <p:sldId id="800" r:id="rId52"/>
    <p:sldId id="801" r:id="rId53"/>
    <p:sldId id="44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shows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one-dimensional state-space landscape in which elevation corresponds to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function. The aim is to find the global maximum. Hill-climbing search modifies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state to try to improve it, as shown by the arrow. The various topographic features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defined in the text.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E118E-5444-4000-A895-974DF0F81B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fld id="{52DBEAF7-4A63-44A7-91E3-24A91CE9797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fld id="{94E7803A-8340-4E51-A74A-C724BD277053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4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fld id="{76341599-0011-4194-BB27-A0165B2A4064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3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FCE4C1-E6A0-4AA9-9965-F1CD6F0F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5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600"/>
          </a:xfrm>
        </p:spPr>
        <p:txBody>
          <a:bodyPr>
            <a:normAutofit fontScale="90000"/>
          </a:bodyPr>
          <a:lstStyle/>
          <a:p>
            <a:br>
              <a:rPr lang="en-US" sz="6600" b="1" dirty="0"/>
            </a:br>
            <a:r>
              <a:rPr lang="en-US" sz="6600" b="1" dirty="0"/>
              <a:t>Artificial Intelligence</a:t>
            </a:r>
            <a:br>
              <a:rPr lang="en-US" sz="6600" b="1" dirty="0"/>
            </a:br>
            <a:r>
              <a:rPr lang="en-US" dirty="0"/>
              <a:t>CSC462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 lnSpcReduction="10000"/>
          </a:bodyPr>
          <a:lstStyle/>
          <a:p>
            <a:r>
              <a:rPr lang="en-US" sz="4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4200" b="1" dirty="0">
                <a:solidFill>
                  <a:schemeClr val="tx1"/>
                </a:solidFill>
              </a:rPr>
              <a:t>Instructor </a:t>
            </a:r>
            <a:r>
              <a:rPr lang="en-US" sz="4200" b="1" dirty="0" err="1">
                <a:solidFill>
                  <a:schemeClr val="tx1"/>
                </a:solidFill>
              </a:rPr>
              <a:t>Shehar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  <a:r>
              <a:rPr lang="en-US" sz="4200" b="1" dirty="0" err="1">
                <a:solidFill>
                  <a:schemeClr val="tx1"/>
                </a:solidFill>
              </a:rPr>
              <a:t>Bano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COMSATS University Islamabad </a:t>
            </a:r>
            <a:r>
              <a:rPr lang="en-US" sz="2600" dirty="0" err="1">
                <a:solidFill>
                  <a:schemeClr val="tx1"/>
                </a:solidFill>
              </a:rPr>
              <a:t>Wah</a:t>
            </a:r>
            <a:r>
              <a:rPr lang="en-US" sz="2600" dirty="0">
                <a:solidFill>
                  <a:schemeClr val="tx1"/>
                </a:solidFill>
              </a:rPr>
              <a:t> Campus.</a:t>
            </a:r>
          </a:p>
          <a:p>
            <a:r>
              <a:rPr lang="en-US" sz="2600" u="sng" dirty="0">
                <a:solidFill>
                  <a:srgbClr val="FF0000"/>
                </a:solidFill>
              </a:rPr>
              <a:t>shehar.bano@ciitwah.edu.pk</a:t>
            </a: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slides of Dan Klein and Pieter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Abbeel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(http://aima.cs.berkeley.edu)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5" name="Picture 4" descr="C:\Temp\ketrina\Lecture1-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4517136" cy="2017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25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Key idea: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Select (</a:t>
            </a:r>
            <a:r>
              <a:rPr lang="en-US" sz="2400" b="1" dirty="0">
                <a:solidFill>
                  <a:srgbClr val="0000FF"/>
                </a:solidFill>
              </a:rPr>
              <a:t>random</a:t>
            </a:r>
            <a:r>
              <a:rPr lang="en-US" sz="2400" dirty="0"/>
              <a:t>) initial state (generate an initial guess).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Make local modification to improve current state (evaluate current state and move to other states).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Repeat Step 2 until goal state found (or out of time).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Search: Key Idea </a:t>
            </a:r>
          </a:p>
        </p:txBody>
      </p:sp>
    </p:spTree>
    <p:extLst>
      <p:ext uri="{BB962C8B-B14F-4D97-AF65-F5344CB8AC3E}">
        <p14:creationId xmlns:p14="http://schemas.microsoft.com/office/powerpoint/2010/main" val="41748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752600"/>
          <a:ext cx="838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 Advantages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Drawback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14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Use very little memory – usually a constant amount.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Can often find reasonable solutions in large or infinite state spaces (e.g., continuous).  For which systematic search is unsuitable.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Local Search can get stuck in local maxima and not find the optimal solution.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Search: Key Idea </a:t>
            </a:r>
          </a:p>
        </p:txBody>
      </p:sp>
    </p:spTree>
    <p:extLst>
      <p:ext uri="{BB962C8B-B14F-4D97-AF65-F5344CB8AC3E}">
        <p14:creationId xmlns:p14="http://schemas.microsoft.com/office/powerpoint/2010/main" val="67868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State-Space Landscape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2895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800" dirty="0"/>
              <a:t>A state space landscape: is a graph of states associated with their costs. </a:t>
            </a:r>
          </a:p>
          <a:p>
            <a:pPr>
              <a:defRPr/>
            </a:pPr>
            <a:r>
              <a:rPr lang="en-US" sz="1800" dirty="0"/>
              <a:t>State-space landscape</a:t>
            </a:r>
          </a:p>
          <a:p>
            <a:pPr lvl="1">
              <a:defRPr/>
            </a:pPr>
            <a:r>
              <a:rPr lang="en-US" sz="1800" b="1" dirty="0">
                <a:solidFill>
                  <a:srgbClr val="00B050"/>
                </a:solidFill>
              </a:rPr>
              <a:t>Location</a:t>
            </a:r>
            <a:r>
              <a:rPr lang="en-US" sz="1800" dirty="0"/>
              <a:t> (defined by state)</a:t>
            </a:r>
          </a:p>
          <a:p>
            <a:pPr lvl="1">
              <a:defRPr/>
            </a:pPr>
            <a:r>
              <a:rPr lang="en-US" sz="1800" b="1" dirty="0">
                <a:solidFill>
                  <a:srgbClr val="00B050"/>
                </a:solidFill>
              </a:rPr>
              <a:t>Elevation</a:t>
            </a:r>
            <a:r>
              <a:rPr lang="en-US" sz="1800" dirty="0"/>
              <a:t> (defined by the value of the heuristic cost function or objective function) </a:t>
            </a:r>
          </a:p>
          <a:p>
            <a:pPr lvl="1">
              <a:defRPr/>
            </a:pPr>
            <a:r>
              <a:rPr lang="en-US" sz="1800" dirty="0"/>
              <a:t>If elevation = cost, aim to find the lowest valley (</a:t>
            </a:r>
            <a:r>
              <a:rPr lang="en-US" sz="1800" b="1" dirty="0">
                <a:solidFill>
                  <a:schemeClr val="accent2"/>
                </a:solidFill>
              </a:rPr>
              <a:t>a global minimum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If elevation = objective function, find the highest peak (</a:t>
            </a:r>
            <a:r>
              <a:rPr lang="en-US" sz="1800" b="1" dirty="0">
                <a:solidFill>
                  <a:schemeClr val="accent2"/>
                </a:solidFill>
              </a:rPr>
              <a:t>a global maximum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A </a:t>
            </a:r>
            <a:r>
              <a:rPr lang="en-US" sz="1800" i="1" u="sng" dirty="0"/>
              <a:t>complete local search algorithm always find a goal </a:t>
            </a:r>
            <a:r>
              <a:rPr lang="en-US" sz="1800" dirty="0"/>
              <a:t>if one exists</a:t>
            </a:r>
          </a:p>
          <a:p>
            <a:pPr lvl="1">
              <a:defRPr/>
            </a:pPr>
            <a:r>
              <a:rPr lang="en-US" sz="1800" dirty="0"/>
              <a:t>An </a:t>
            </a:r>
            <a:r>
              <a:rPr lang="en-US" sz="1800" b="1" u="sng" dirty="0"/>
              <a:t>optimal</a:t>
            </a:r>
            <a:r>
              <a:rPr lang="en-US" sz="1800" dirty="0"/>
              <a:t> algorithm always find a </a:t>
            </a:r>
            <a:r>
              <a:rPr lang="en-US" sz="1800" b="1" u="sng" dirty="0"/>
              <a:t>global minimum/maximum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/>
          <a:srcRect l="18750" t="28185" r="18750" b="25203"/>
          <a:stretch>
            <a:fillRect/>
          </a:stretch>
        </p:blipFill>
        <p:spPr bwMode="auto">
          <a:xfrm>
            <a:off x="1828801" y="4191000"/>
            <a:ext cx="4724399" cy="241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145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744855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Global optimum</a:t>
            </a:r>
          </a:p>
          <a:p>
            <a:pPr lvl="1">
              <a:defRPr/>
            </a:pPr>
            <a:r>
              <a:rPr lang="en-GB" dirty="0"/>
              <a:t>A solution which is better than all other solutions</a:t>
            </a:r>
          </a:p>
          <a:p>
            <a:pPr lvl="1">
              <a:defRPr/>
            </a:pPr>
            <a:r>
              <a:rPr lang="en-GB" dirty="0"/>
              <a:t>Or no worse than any other solution</a:t>
            </a:r>
          </a:p>
          <a:p>
            <a:pPr>
              <a:defRPr/>
            </a:pPr>
            <a:r>
              <a:rPr lang="en-GB" dirty="0"/>
              <a:t>Local optimum</a:t>
            </a:r>
          </a:p>
          <a:p>
            <a:pPr lvl="1">
              <a:defRPr/>
            </a:pPr>
            <a:r>
              <a:rPr lang="en-GB" dirty="0"/>
              <a:t>A solution which is better than </a:t>
            </a:r>
            <a:r>
              <a:rPr lang="en-GB" i="1" dirty="0"/>
              <a:t>nearby</a:t>
            </a:r>
            <a:r>
              <a:rPr lang="en-GB" dirty="0"/>
              <a:t> solutions</a:t>
            </a:r>
          </a:p>
          <a:p>
            <a:pPr lvl="1">
              <a:defRPr/>
            </a:pPr>
            <a:r>
              <a:rPr lang="en-US" dirty="0"/>
              <a:t>A local optimum is not necessarily a global 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Local and Global Optima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335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28800"/>
            <a:ext cx="8229600" cy="4648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 local max/min is over a small area. </a:t>
            </a:r>
          </a:p>
          <a:p>
            <a:pPr lvl="1">
              <a:defRPr/>
            </a:pPr>
            <a:r>
              <a:rPr lang="en-US" dirty="0"/>
              <a:t>For instance, if a point is lower than the next nearest point on the left &amp; right than it's a local min.</a:t>
            </a:r>
          </a:p>
          <a:p>
            <a:pPr>
              <a:defRPr/>
            </a:pPr>
            <a:r>
              <a:rPr lang="en-US" dirty="0"/>
              <a:t>There can be many local </a:t>
            </a:r>
            <a:r>
              <a:rPr lang="en-US" dirty="0" err="1"/>
              <a:t>maxs</a:t>
            </a:r>
            <a:r>
              <a:rPr lang="en-US" dirty="0"/>
              <a:t> and </a:t>
            </a:r>
            <a:r>
              <a:rPr lang="en-US" dirty="0" err="1"/>
              <a:t>mins</a:t>
            </a:r>
            <a:r>
              <a:rPr lang="en-US" dirty="0"/>
              <a:t> over an entire graph. </a:t>
            </a:r>
          </a:p>
          <a:p>
            <a:pPr>
              <a:defRPr/>
            </a:pPr>
            <a:r>
              <a:rPr lang="en-US" dirty="0"/>
              <a:t>A global max/min is the highest/lowest point on the entire graph. </a:t>
            </a:r>
          </a:p>
          <a:p>
            <a:pPr>
              <a:defRPr/>
            </a:pPr>
            <a:r>
              <a:rPr lang="en-US" dirty="0"/>
              <a:t>There can only be ONE </a:t>
            </a:r>
            <a:r>
              <a:rPr lang="en-US" dirty="0" err="1"/>
              <a:t>gobal</a:t>
            </a:r>
            <a:r>
              <a:rPr lang="en-US" dirty="0"/>
              <a:t> max and/or min on a graph.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Global / Local (max/min)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829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Global / Local (max/min)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953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altLang="x-none" dirty="0"/>
              <a:t>Local Search Algorithms</a:t>
            </a:r>
            <a:endParaRPr lang="en-GB" altLang="x-none" dirty="0"/>
          </a:p>
        </p:txBody>
      </p:sp>
    </p:spTree>
    <p:extLst>
      <p:ext uri="{BB962C8B-B14F-4D97-AF65-F5344CB8AC3E}">
        <p14:creationId xmlns:p14="http://schemas.microsoft.com/office/powerpoint/2010/main" val="260013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609600" y="2286000"/>
            <a:ext cx="7772400" cy="22860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Hill-Climbing Search 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114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33528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Main Idea</a:t>
            </a:r>
            <a:r>
              <a:rPr lang="en-US" sz="2200" dirty="0"/>
              <a:t>: Keep a single current node and move to a neighboring state to improve it. </a:t>
            </a:r>
          </a:p>
          <a:p>
            <a:r>
              <a:rPr lang="en-US" sz="2200" dirty="0"/>
              <a:t>Uses a loop that continuously moves in the direction of increasing value (</a:t>
            </a:r>
            <a:r>
              <a:rPr lang="en-US" sz="2200" b="1" dirty="0">
                <a:solidFill>
                  <a:srgbClr val="FF0000"/>
                </a:solidFill>
              </a:rPr>
              <a:t>uphill</a:t>
            </a:r>
            <a:r>
              <a:rPr lang="en-US" sz="2200" dirty="0"/>
              <a:t>):</a:t>
            </a:r>
          </a:p>
          <a:p>
            <a:pPr lvl="1"/>
            <a:r>
              <a:rPr lang="en-US" sz="2200" dirty="0"/>
              <a:t>Choose the best successor, choose </a:t>
            </a:r>
            <a:r>
              <a:rPr lang="en-US" sz="2200" dirty="0">
                <a:solidFill>
                  <a:srgbClr val="FF0000"/>
                </a:solidFill>
              </a:rPr>
              <a:t>randomly</a:t>
            </a:r>
            <a:r>
              <a:rPr lang="en-US" sz="2200" dirty="0"/>
              <a:t> if there is more than one. </a:t>
            </a:r>
          </a:p>
          <a:p>
            <a:pPr lvl="1"/>
            <a:r>
              <a:rPr lang="en-US" sz="2200" dirty="0"/>
              <a:t>Terminate when a </a:t>
            </a:r>
            <a:r>
              <a:rPr lang="en-US" sz="2200" u="sng" dirty="0">
                <a:solidFill>
                  <a:srgbClr val="0000FF"/>
                </a:solidFill>
              </a:rPr>
              <a:t>peak</a:t>
            </a:r>
            <a:r>
              <a:rPr lang="en-US" sz="2200" dirty="0"/>
              <a:t> reached where </a:t>
            </a:r>
            <a:r>
              <a:rPr lang="en-US" sz="2200" u="sng" dirty="0">
                <a:solidFill>
                  <a:srgbClr val="0000FF"/>
                </a:solidFill>
              </a:rPr>
              <a:t>no neighbor has a higher value. </a:t>
            </a:r>
          </a:p>
          <a:p>
            <a:r>
              <a:rPr lang="en-US" sz="2200" dirty="0"/>
              <a:t>It also called </a:t>
            </a:r>
            <a:r>
              <a:rPr lang="en-US" sz="2200" b="1" u="sng" dirty="0">
                <a:solidFill>
                  <a:srgbClr val="0000FF"/>
                </a:solidFill>
              </a:rPr>
              <a:t>greedy local search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4281"/>
            <a:ext cx="5563101" cy="203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4800600"/>
            <a:ext cx="2514600" cy="1600200"/>
            <a:chOff x="2016" y="1392"/>
            <a:chExt cx="2304" cy="1296"/>
          </a:xfrm>
        </p:grpSpPr>
        <p:pic>
          <p:nvPicPr>
            <p:cNvPr id="7" name="Picture 6" descr="hi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392"/>
              <a:ext cx="2304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064" y="2208"/>
              <a:ext cx="480" cy="336"/>
            </a:xfrm>
            <a:custGeom>
              <a:avLst/>
              <a:gdLst>
                <a:gd name="T0" fmla="*/ 0 w 384"/>
                <a:gd name="T1" fmla="*/ 336 h 336"/>
                <a:gd name="T2" fmla="*/ 192 w 384"/>
                <a:gd name="T3" fmla="*/ 144 h 336"/>
                <a:gd name="T4" fmla="*/ 384 w 38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36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 </a:t>
            </a:r>
          </a:p>
        </p:txBody>
      </p:sp>
    </p:spTree>
    <p:extLst>
      <p:ext uri="{BB962C8B-B14F-4D97-AF65-F5344CB8AC3E}">
        <p14:creationId xmlns:p14="http://schemas.microsoft.com/office/powerpoint/2010/main" val="403025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r>
              <a:rPr lang="zh-TW" altLang="en-US" sz="2600" dirty="0"/>
              <a:t>“</a:t>
            </a:r>
            <a:r>
              <a:rPr lang="en-US" altLang="zh-TW" sz="2600" dirty="0"/>
              <a:t>Like climbing Everest in thick fog with amnesia”</a:t>
            </a:r>
          </a:p>
          <a:p>
            <a:r>
              <a:rPr lang="en-US" altLang="zh-TW" sz="2600" dirty="0"/>
              <a:t>Only record the state and its </a:t>
            </a:r>
            <a:r>
              <a:rPr lang="en-US" altLang="ja-JP" sz="2600" dirty="0"/>
              <a:t>evaluation</a:t>
            </a:r>
            <a:r>
              <a:rPr lang="en-US" altLang="zh-TW" sz="2600" dirty="0"/>
              <a:t> instead of maintaining a search tree</a:t>
            </a:r>
            <a:endParaRPr lang="zh-TW" altLang="en-US" sz="2600" dirty="0"/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84213" y="3284538"/>
            <a:ext cx="7704137" cy="28940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tabLst>
                <a:tab pos="1979613" algn="l"/>
              </a:tabLst>
            </a:pPr>
            <a:r>
              <a:rPr lang="en-US" altLang="ja-JP" b="1" dirty="0">
                <a:solidFill>
                  <a:srgbClr val="002060"/>
                </a:solidFill>
              </a:rPr>
              <a:t>function</a:t>
            </a:r>
            <a:r>
              <a:rPr lang="en-US" altLang="ja-JP" dirty="0"/>
              <a:t> H</a:t>
            </a:r>
            <a:r>
              <a:rPr lang="en-US" altLang="ja-JP" sz="1400" dirty="0"/>
              <a:t>ILL</a:t>
            </a:r>
            <a:r>
              <a:rPr lang="en-US" altLang="ja-JP" dirty="0"/>
              <a:t>-C</a:t>
            </a:r>
            <a:r>
              <a:rPr lang="en-US" altLang="ja-JP" sz="1400" dirty="0"/>
              <a:t>LIMBING</a:t>
            </a:r>
            <a:r>
              <a:rPr lang="en-US" altLang="ja-JP" sz="1000" dirty="0"/>
              <a:t> </a:t>
            </a:r>
            <a:r>
              <a:rPr lang="en-US" altLang="ja-JP" dirty="0"/>
              <a:t>( </a:t>
            </a:r>
            <a:r>
              <a:rPr lang="en-US" altLang="ja-JP" i="1" dirty="0">
                <a:latin typeface="Times New Roman" pitchFamily="18" charset="0"/>
              </a:rPr>
              <a:t>problem</a:t>
            </a:r>
            <a:r>
              <a:rPr lang="en-US" altLang="ja-JP" sz="1000" dirty="0"/>
              <a:t> </a:t>
            </a:r>
            <a:r>
              <a:rPr lang="en-US" altLang="ja-JP" dirty="0"/>
              <a:t>) </a:t>
            </a:r>
            <a:r>
              <a:rPr lang="en-US" altLang="ja-JP" b="1" dirty="0">
                <a:solidFill>
                  <a:srgbClr val="002060"/>
                </a:solidFill>
              </a:rPr>
              <a:t>returns</a:t>
            </a:r>
            <a:r>
              <a:rPr lang="en-US" altLang="ja-JP" dirty="0"/>
              <a:t> a state that is a local maximum</a:t>
            </a:r>
          </a:p>
          <a:p>
            <a:pPr algn="l">
              <a:tabLst>
                <a:tab pos="1979613" algn="l"/>
              </a:tabLst>
            </a:pPr>
            <a:r>
              <a:rPr lang="en-US" altLang="ja-JP" dirty="0"/>
              <a:t>   </a:t>
            </a:r>
            <a:r>
              <a:rPr lang="en-US" altLang="ja-JP" b="1" dirty="0">
                <a:solidFill>
                  <a:srgbClr val="002060"/>
                </a:solidFill>
              </a:rPr>
              <a:t>inputs</a:t>
            </a:r>
            <a:r>
              <a:rPr lang="en-US" altLang="ja-JP" dirty="0"/>
              <a:t>:  </a:t>
            </a:r>
            <a:r>
              <a:rPr lang="en-US" altLang="ja-JP" i="1" dirty="0">
                <a:latin typeface="Times New Roman" pitchFamily="18" charset="0"/>
              </a:rPr>
              <a:t>problem</a:t>
            </a:r>
            <a:r>
              <a:rPr lang="en-US" altLang="ja-JP" dirty="0"/>
              <a:t>, a problem</a:t>
            </a:r>
          </a:p>
          <a:p>
            <a:pPr algn="l">
              <a:tabLst>
                <a:tab pos="1979613" algn="l"/>
              </a:tabLst>
            </a:pPr>
            <a:r>
              <a:rPr lang="en-US" altLang="ja-JP" dirty="0"/>
              <a:t>   </a:t>
            </a:r>
            <a:r>
              <a:rPr lang="en-US" altLang="ja-JP" b="1" dirty="0">
                <a:solidFill>
                  <a:srgbClr val="002060"/>
                </a:solidFill>
              </a:rPr>
              <a:t>local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002060"/>
                </a:solidFill>
              </a:rPr>
              <a:t>variables</a:t>
            </a:r>
            <a:r>
              <a:rPr lang="en-US" altLang="ja-JP" dirty="0"/>
              <a:t>:	</a:t>
            </a:r>
            <a:r>
              <a:rPr lang="en-US" altLang="ja-JP" i="1" dirty="0">
                <a:latin typeface="Times New Roman" pitchFamily="18" charset="0"/>
              </a:rPr>
              <a:t>current</a:t>
            </a:r>
            <a:r>
              <a:rPr lang="en-US" altLang="ja-JP" dirty="0"/>
              <a:t>, a node</a:t>
            </a:r>
          </a:p>
          <a:p>
            <a:pPr algn="l">
              <a:tabLst>
                <a:tab pos="1979613" algn="l"/>
              </a:tabLst>
            </a:pPr>
            <a:r>
              <a:rPr lang="en-US" altLang="ja-JP" dirty="0"/>
              <a:t>	</a:t>
            </a:r>
            <a:r>
              <a:rPr lang="en-US" altLang="ja-JP" i="1" dirty="0">
                <a:latin typeface="Times New Roman" pitchFamily="18" charset="0"/>
              </a:rPr>
              <a:t>neighbor</a:t>
            </a:r>
            <a:r>
              <a:rPr lang="en-US" altLang="ja-JP" dirty="0"/>
              <a:t>, a node</a:t>
            </a:r>
          </a:p>
          <a:p>
            <a:pPr algn="l">
              <a:tabLst>
                <a:tab pos="1979613" algn="l"/>
              </a:tabLst>
            </a:pPr>
            <a:endParaRPr lang="en-US" altLang="ja-JP" dirty="0"/>
          </a:p>
          <a:p>
            <a:pPr algn="l">
              <a:tabLst>
                <a:tab pos="1979613" algn="l"/>
              </a:tabLst>
            </a:pPr>
            <a:r>
              <a:rPr lang="en-US" altLang="ja-JP" dirty="0"/>
              <a:t>   </a:t>
            </a:r>
            <a:r>
              <a:rPr lang="en-US" altLang="ja-JP" i="1" dirty="0">
                <a:latin typeface="Times New Roman" pitchFamily="18" charset="0"/>
              </a:rPr>
              <a:t>current</a:t>
            </a:r>
            <a:r>
              <a:rPr lang="en-US" altLang="ja-JP" dirty="0"/>
              <a:t> </a:t>
            </a:r>
            <a:r>
              <a:rPr lang="en-US" altLang="ja-JP" dirty="0">
                <a:sym typeface="Symbol" pitchFamily="18" charset="2"/>
              </a:rPr>
              <a:t> M</a:t>
            </a:r>
            <a:r>
              <a:rPr lang="en-US" altLang="ja-JP" sz="1400" dirty="0">
                <a:sym typeface="Symbol" pitchFamily="18" charset="2"/>
              </a:rPr>
              <a:t>AKE</a:t>
            </a:r>
            <a:r>
              <a:rPr lang="en-US" altLang="ja-JP" dirty="0">
                <a:sym typeface="Symbol" pitchFamily="18" charset="2"/>
              </a:rPr>
              <a:t>-N</a:t>
            </a:r>
            <a:r>
              <a:rPr lang="en-US" altLang="ja-JP" sz="1400" dirty="0">
                <a:sym typeface="Symbol" pitchFamily="18" charset="2"/>
              </a:rPr>
              <a:t>ODE</a:t>
            </a:r>
            <a:r>
              <a:rPr lang="en-US" altLang="ja-JP" dirty="0">
                <a:sym typeface="Symbol" pitchFamily="18" charset="2"/>
              </a:rPr>
              <a:t>(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dirty="0">
                <a:sym typeface="Symbol" pitchFamily="18" charset="2"/>
              </a:rPr>
              <a:t>I</a:t>
            </a:r>
            <a:r>
              <a:rPr lang="en-US" altLang="ja-JP" sz="1400" dirty="0">
                <a:sym typeface="Symbol" pitchFamily="18" charset="2"/>
              </a:rPr>
              <a:t>NITIAL</a:t>
            </a:r>
            <a:r>
              <a:rPr lang="en-US" altLang="ja-JP" dirty="0">
                <a:sym typeface="Symbol" pitchFamily="18" charset="2"/>
              </a:rPr>
              <a:t>-S</a:t>
            </a:r>
            <a:r>
              <a:rPr lang="en-US" altLang="ja-JP" sz="1400" dirty="0">
                <a:sym typeface="Symbol" pitchFamily="18" charset="2"/>
              </a:rPr>
              <a:t>TATE</a:t>
            </a:r>
            <a:r>
              <a:rPr lang="en-US" altLang="ja-JP" dirty="0">
                <a:sym typeface="Symbol" pitchFamily="18" charset="2"/>
              </a:rPr>
              <a:t>[ </a:t>
            </a:r>
            <a:r>
              <a:rPr lang="en-US" altLang="ja-JP" i="1" dirty="0">
                <a:latin typeface="Times New Roman" pitchFamily="18" charset="0"/>
                <a:sym typeface="Symbol" pitchFamily="18" charset="2"/>
              </a:rPr>
              <a:t>problem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dirty="0">
                <a:sym typeface="Symbol" pitchFamily="18" charset="2"/>
              </a:rPr>
              <a:t>])</a:t>
            </a:r>
          </a:p>
          <a:p>
            <a:pPr algn="l">
              <a:tabLst>
                <a:tab pos="1979613" algn="l"/>
              </a:tabLst>
            </a:pPr>
            <a:r>
              <a:rPr lang="en-US" altLang="ja-JP" dirty="0">
                <a:sym typeface="Symbol" pitchFamily="18" charset="2"/>
              </a:rPr>
              <a:t>   </a:t>
            </a:r>
            <a:r>
              <a:rPr lang="en-US" altLang="ja-JP" b="1" dirty="0">
                <a:sym typeface="Symbol" pitchFamily="18" charset="2"/>
              </a:rPr>
              <a:t>loop do</a:t>
            </a:r>
          </a:p>
          <a:p>
            <a:pPr algn="l">
              <a:tabLst>
                <a:tab pos="1979613" algn="l"/>
              </a:tabLst>
            </a:pPr>
            <a:r>
              <a:rPr lang="en-US" altLang="ja-JP" dirty="0">
                <a:sym typeface="Symbol" pitchFamily="18" charset="2"/>
              </a:rPr>
              <a:t>       </a:t>
            </a:r>
            <a:r>
              <a:rPr lang="en-US" altLang="ja-JP" i="1" dirty="0">
                <a:latin typeface="Times New Roman" pitchFamily="18" charset="0"/>
                <a:sym typeface="Symbol" pitchFamily="18" charset="2"/>
              </a:rPr>
              <a:t>neighbor</a:t>
            </a:r>
            <a:r>
              <a:rPr lang="en-US" altLang="ja-JP" dirty="0"/>
              <a:t> </a:t>
            </a:r>
            <a:r>
              <a:rPr lang="en-US" altLang="ja-JP" dirty="0">
                <a:sym typeface="Symbol" pitchFamily="18" charset="2"/>
              </a:rPr>
              <a:t> a highest-valued successor of current</a:t>
            </a:r>
          </a:p>
          <a:p>
            <a:pPr algn="l">
              <a:tabLst>
                <a:tab pos="1979613" algn="l"/>
              </a:tabLst>
            </a:pPr>
            <a:r>
              <a:rPr lang="en-US" altLang="ja-JP" dirty="0">
                <a:sym typeface="Symbol" pitchFamily="18" charset="2"/>
              </a:rPr>
              <a:t>       </a:t>
            </a:r>
            <a:r>
              <a:rPr lang="en-US" altLang="ja-JP" b="1" dirty="0">
                <a:sym typeface="Symbol" pitchFamily="18" charset="2"/>
              </a:rPr>
              <a:t>if</a:t>
            </a:r>
            <a:r>
              <a:rPr lang="en-US" altLang="ja-JP" dirty="0">
                <a:sym typeface="Symbol" pitchFamily="18" charset="2"/>
              </a:rPr>
              <a:t>  V</a:t>
            </a:r>
            <a:r>
              <a:rPr lang="en-US" altLang="ja-JP" sz="1400" dirty="0">
                <a:sym typeface="Symbol" pitchFamily="18" charset="2"/>
              </a:rPr>
              <a:t>ALUE</a:t>
            </a:r>
            <a:r>
              <a:rPr lang="en-US" altLang="ja-JP" dirty="0">
                <a:sym typeface="Symbol" pitchFamily="18" charset="2"/>
              </a:rPr>
              <a:t>[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i="1" dirty="0">
                <a:latin typeface="Times New Roman" pitchFamily="18" charset="0"/>
                <a:sym typeface="Symbol" pitchFamily="18" charset="2"/>
              </a:rPr>
              <a:t>neighbor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dirty="0">
                <a:sym typeface="Symbol" pitchFamily="18" charset="2"/>
              </a:rPr>
              <a:t>] </a:t>
            </a:r>
            <a:r>
              <a:rPr lang="en-US" altLang="ja-JP" b="1" dirty="0">
                <a:sym typeface="Symbol" pitchFamily="18" charset="2"/>
              </a:rPr>
              <a:t></a:t>
            </a:r>
            <a:r>
              <a:rPr lang="en-US" altLang="ja-JP" dirty="0">
                <a:sym typeface="Symbol" pitchFamily="18" charset="2"/>
              </a:rPr>
              <a:t> V</a:t>
            </a:r>
            <a:r>
              <a:rPr lang="en-US" altLang="ja-JP" sz="1400" dirty="0">
                <a:sym typeface="Symbol" pitchFamily="18" charset="2"/>
              </a:rPr>
              <a:t>ALUE</a:t>
            </a:r>
            <a:r>
              <a:rPr lang="en-US" altLang="ja-JP" dirty="0">
                <a:sym typeface="Symbol" pitchFamily="18" charset="2"/>
              </a:rPr>
              <a:t>[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i="1" dirty="0">
                <a:latin typeface="Times New Roman" pitchFamily="18" charset="0"/>
                <a:sym typeface="Symbol" pitchFamily="18" charset="2"/>
              </a:rPr>
              <a:t>current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dirty="0">
                <a:sym typeface="Symbol" pitchFamily="18" charset="2"/>
              </a:rPr>
              <a:t>]  </a:t>
            </a:r>
            <a:r>
              <a:rPr lang="en-US" altLang="ja-JP" b="1" dirty="0">
                <a:sym typeface="Symbol" pitchFamily="18" charset="2"/>
              </a:rPr>
              <a:t>then return</a:t>
            </a:r>
            <a:r>
              <a:rPr lang="en-US" altLang="ja-JP" dirty="0">
                <a:sym typeface="Symbol" pitchFamily="18" charset="2"/>
              </a:rPr>
              <a:t>  S</a:t>
            </a:r>
            <a:r>
              <a:rPr lang="en-US" altLang="ja-JP" sz="1400" dirty="0">
                <a:sym typeface="Symbol" pitchFamily="18" charset="2"/>
              </a:rPr>
              <a:t>TATE</a:t>
            </a:r>
            <a:r>
              <a:rPr lang="en-US" altLang="ja-JP" dirty="0">
                <a:sym typeface="Symbol" pitchFamily="18" charset="2"/>
              </a:rPr>
              <a:t>[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i="1" dirty="0">
                <a:latin typeface="Times New Roman" pitchFamily="18" charset="0"/>
                <a:sym typeface="Symbol" pitchFamily="18" charset="2"/>
              </a:rPr>
              <a:t>current</a:t>
            </a:r>
            <a:r>
              <a:rPr lang="en-US" altLang="ja-JP" sz="1000" dirty="0">
                <a:sym typeface="Symbol" pitchFamily="18" charset="2"/>
              </a:rPr>
              <a:t> </a:t>
            </a:r>
            <a:r>
              <a:rPr lang="en-US" altLang="ja-JP" dirty="0">
                <a:sym typeface="Symbol" pitchFamily="18" charset="2"/>
              </a:rPr>
              <a:t>]</a:t>
            </a:r>
          </a:p>
          <a:p>
            <a:pPr algn="l">
              <a:tabLst>
                <a:tab pos="1979613" algn="l"/>
              </a:tabLst>
            </a:pPr>
            <a:r>
              <a:rPr lang="en-US" altLang="ja-JP" dirty="0">
                <a:sym typeface="Symbol" pitchFamily="18" charset="2"/>
              </a:rPr>
              <a:t>       </a:t>
            </a:r>
            <a:r>
              <a:rPr lang="en-US" altLang="ja-JP" i="1" dirty="0">
                <a:latin typeface="Times New Roman" pitchFamily="18" charset="0"/>
                <a:sym typeface="Symbol" pitchFamily="18" charset="2"/>
              </a:rPr>
              <a:t>current</a:t>
            </a:r>
            <a:r>
              <a:rPr lang="en-US" altLang="ja-JP" dirty="0">
                <a:sym typeface="Symbol" pitchFamily="18" charset="2"/>
              </a:rPr>
              <a:t>  </a:t>
            </a:r>
            <a:r>
              <a:rPr lang="en-US" altLang="ja-JP" i="1" dirty="0">
                <a:latin typeface="Times New Roman" pitchFamily="18" charset="0"/>
                <a:sym typeface="Symbol" pitchFamily="18" charset="2"/>
              </a:rPr>
              <a:t>neighbor</a:t>
            </a:r>
            <a:endParaRPr lang="en-US" altLang="zh-TW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</a:t>
            </a:r>
          </a:p>
        </p:txBody>
      </p:sp>
    </p:spTree>
    <p:extLst>
      <p:ext uri="{BB962C8B-B14F-4D97-AF65-F5344CB8AC3E}">
        <p14:creationId xmlns:p14="http://schemas.microsoft.com/office/powerpoint/2010/main" val="25282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RECAP:What</a:t>
            </a:r>
            <a:r>
              <a:rPr lang="en-US" dirty="0"/>
              <a:t> we studied before!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whole state space graph </a:t>
            </a:r>
            <a:r>
              <a:rPr lang="en-US" dirty="0">
                <a:solidFill>
                  <a:srgbClr val="FF0000"/>
                </a:solidFill>
              </a:rPr>
              <a:t>systematically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systematicity is achieved by </a:t>
            </a:r>
          </a:p>
          <a:p>
            <a:pPr lvl="1"/>
            <a:r>
              <a:rPr lang="en-US" dirty="0"/>
              <a:t>keeping one or more paths in memory and </a:t>
            </a:r>
          </a:p>
          <a:p>
            <a:pPr lvl="1"/>
            <a:r>
              <a:rPr lang="en-US" dirty="0"/>
              <a:t>by recording which alternatives have been explored at each point along the path.</a:t>
            </a:r>
          </a:p>
          <a:p>
            <a:endParaRPr lang="en-US" dirty="0"/>
          </a:p>
          <a:p>
            <a:r>
              <a:rPr lang="en-US" dirty="0"/>
              <a:t>When a goal is found, the </a:t>
            </a:r>
            <a:r>
              <a:rPr lang="en-US" i="1" dirty="0"/>
              <a:t>path </a:t>
            </a:r>
            <a:r>
              <a:rPr lang="en-US" dirty="0"/>
              <a:t>to that goal also constitutes a </a:t>
            </a:r>
            <a:r>
              <a:rPr lang="en-US" i="1" dirty="0"/>
              <a:t>solution </a:t>
            </a:r>
            <a:r>
              <a:rPr lang="en-US" dirty="0"/>
              <a:t>to the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2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3" y="1904999"/>
            <a:ext cx="8034077" cy="451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689765" y="3971887"/>
            <a:ext cx="571500" cy="523913"/>
          </a:xfrm>
          <a:custGeom>
            <a:avLst/>
            <a:gdLst>
              <a:gd name="connsiteX0" fmla="*/ 571500 w 571500"/>
              <a:gd name="connsiteY0" fmla="*/ 523913 h 523913"/>
              <a:gd name="connsiteX1" fmla="*/ 457200 w 571500"/>
              <a:gd name="connsiteY1" fmla="*/ 133388 h 523913"/>
              <a:gd name="connsiteX2" fmla="*/ 285750 w 571500"/>
              <a:gd name="connsiteY2" fmla="*/ 38 h 523913"/>
              <a:gd name="connsiteX3" fmla="*/ 85725 w 571500"/>
              <a:gd name="connsiteY3" fmla="*/ 142913 h 523913"/>
              <a:gd name="connsiteX4" fmla="*/ 0 w 571500"/>
              <a:gd name="connsiteY4" fmla="*/ 485813 h 52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23913">
                <a:moveTo>
                  <a:pt x="571500" y="523913"/>
                </a:moveTo>
                <a:cubicBezTo>
                  <a:pt x="538162" y="372307"/>
                  <a:pt x="504825" y="220701"/>
                  <a:pt x="457200" y="133388"/>
                </a:cubicBezTo>
                <a:cubicBezTo>
                  <a:pt x="409575" y="46075"/>
                  <a:pt x="347662" y="-1549"/>
                  <a:pt x="285750" y="38"/>
                </a:cubicBezTo>
                <a:cubicBezTo>
                  <a:pt x="223838" y="1625"/>
                  <a:pt x="133350" y="61950"/>
                  <a:pt x="85725" y="142913"/>
                </a:cubicBezTo>
                <a:cubicBezTo>
                  <a:pt x="38100" y="223875"/>
                  <a:pt x="19050" y="354844"/>
                  <a:pt x="0" y="48581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72145" y="3255818"/>
            <a:ext cx="540328" cy="1052946"/>
          </a:xfrm>
          <a:custGeom>
            <a:avLst/>
            <a:gdLst>
              <a:gd name="connsiteX0" fmla="*/ 0 w 540328"/>
              <a:gd name="connsiteY0" fmla="*/ 1052946 h 1052946"/>
              <a:gd name="connsiteX1" fmla="*/ 110837 w 540328"/>
              <a:gd name="connsiteY1" fmla="*/ 595746 h 1052946"/>
              <a:gd name="connsiteX2" fmla="*/ 429491 w 540328"/>
              <a:gd name="connsiteY2" fmla="*/ 540327 h 1052946"/>
              <a:gd name="connsiteX3" fmla="*/ 540328 w 540328"/>
              <a:gd name="connsiteY3" fmla="*/ 0 h 105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328" h="1052946">
                <a:moveTo>
                  <a:pt x="0" y="1052946"/>
                </a:moveTo>
                <a:cubicBezTo>
                  <a:pt x="19627" y="867064"/>
                  <a:pt x="39255" y="681182"/>
                  <a:pt x="110837" y="595746"/>
                </a:cubicBezTo>
                <a:cubicBezTo>
                  <a:pt x="182419" y="510310"/>
                  <a:pt x="357909" y="639618"/>
                  <a:pt x="429491" y="540327"/>
                </a:cubicBezTo>
                <a:cubicBezTo>
                  <a:pt x="501073" y="441036"/>
                  <a:pt x="520700" y="220518"/>
                  <a:pt x="540328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32764" y="4610100"/>
            <a:ext cx="93517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5464" y="5043055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02924" y="3871441"/>
            <a:ext cx="93517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35683" y="4038600"/>
            <a:ext cx="93517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486400" y="4572000"/>
            <a:ext cx="762000" cy="263236"/>
          </a:xfrm>
          <a:custGeom>
            <a:avLst/>
            <a:gdLst>
              <a:gd name="connsiteX0" fmla="*/ 762000 w 762000"/>
              <a:gd name="connsiteY0" fmla="*/ 263236 h 263236"/>
              <a:gd name="connsiteX1" fmla="*/ 651164 w 762000"/>
              <a:gd name="connsiteY1" fmla="*/ 0 h 263236"/>
              <a:gd name="connsiteX2" fmla="*/ 110836 w 762000"/>
              <a:gd name="connsiteY2" fmla="*/ 0 h 263236"/>
              <a:gd name="connsiteX3" fmla="*/ 0 w 762000"/>
              <a:gd name="connsiteY3" fmla="*/ 263236 h 2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263236">
                <a:moveTo>
                  <a:pt x="762000" y="263236"/>
                </a:moveTo>
                <a:cubicBezTo>
                  <a:pt x="760845" y="153554"/>
                  <a:pt x="759691" y="43873"/>
                  <a:pt x="651164" y="0"/>
                </a:cubicBezTo>
                <a:cubicBezTo>
                  <a:pt x="542637" y="-43873"/>
                  <a:pt x="219363" y="-43873"/>
                  <a:pt x="110836" y="0"/>
                </a:cubicBezTo>
                <a:cubicBezTo>
                  <a:pt x="2309" y="43873"/>
                  <a:pt x="1154" y="153554"/>
                  <a:pt x="0" y="26323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563091" y="3422073"/>
            <a:ext cx="458644" cy="644538"/>
          </a:xfrm>
          <a:custGeom>
            <a:avLst/>
            <a:gdLst>
              <a:gd name="connsiteX0" fmla="*/ 457200 w 458644"/>
              <a:gd name="connsiteY0" fmla="*/ 0 h 644538"/>
              <a:gd name="connsiteX1" fmla="*/ 387927 w 458644"/>
              <a:gd name="connsiteY1" fmla="*/ 554182 h 644538"/>
              <a:gd name="connsiteX2" fmla="*/ 0 w 458644"/>
              <a:gd name="connsiteY2" fmla="*/ 637309 h 6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644" h="644538">
                <a:moveTo>
                  <a:pt x="457200" y="0"/>
                </a:moveTo>
                <a:cubicBezTo>
                  <a:pt x="460663" y="223982"/>
                  <a:pt x="464127" y="447964"/>
                  <a:pt x="387927" y="554182"/>
                </a:cubicBezTo>
                <a:cubicBezTo>
                  <a:pt x="311727" y="660400"/>
                  <a:pt x="155863" y="648854"/>
                  <a:pt x="0" y="637309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746170" y="4821384"/>
            <a:ext cx="294410" cy="318655"/>
          </a:xfrm>
          <a:custGeom>
            <a:avLst/>
            <a:gdLst>
              <a:gd name="connsiteX0" fmla="*/ 762000 w 762000"/>
              <a:gd name="connsiteY0" fmla="*/ 263236 h 263236"/>
              <a:gd name="connsiteX1" fmla="*/ 651164 w 762000"/>
              <a:gd name="connsiteY1" fmla="*/ 0 h 263236"/>
              <a:gd name="connsiteX2" fmla="*/ 110836 w 762000"/>
              <a:gd name="connsiteY2" fmla="*/ 0 h 263236"/>
              <a:gd name="connsiteX3" fmla="*/ 0 w 762000"/>
              <a:gd name="connsiteY3" fmla="*/ 263236 h 2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263236">
                <a:moveTo>
                  <a:pt x="762000" y="263236"/>
                </a:moveTo>
                <a:cubicBezTo>
                  <a:pt x="760845" y="153554"/>
                  <a:pt x="759691" y="43873"/>
                  <a:pt x="651164" y="0"/>
                </a:cubicBezTo>
                <a:cubicBezTo>
                  <a:pt x="542637" y="-43873"/>
                  <a:pt x="219363" y="-43873"/>
                  <a:pt x="110836" y="0"/>
                </a:cubicBezTo>
                <a:cubicBezTo>
                  <a:pt x="2309" y="43873"/>
                  <a:pt x="1154" y="153554"/>
                  <a:pt x="0" y="263236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57750" y="4245197"/>
            <a:ext cx="249381" cy="392927"/>
          </a:xfrm>
          <a:custGeom>
            <a:avLst/>
            <a:gdLst>
              <a:gd name="connsiteX0" fmla="*/ 0 w 249381"/>
              <a:gd name="connsiteY0" fmla="*/ 379072 h 392927"/>
              <a:gd name="connsiteX1" fmla="*/ 69272 w 249381"/>
              <a:gd name="connsiteY1" fmla="*/ 60418 h 392927"/>
              <a:gd name="connsiteX2" fmla="*/ 124691 w 249381"/>
              <a:gd name="connsiteY2" fmla="*/ 5000 h 392927"/>
              <a:gd name="connsiteX3" fmla="*/ 193963 w 249381"/>
              <a:gd name="connsiteY3" fmla="*/ 129691 h 392927"/>
              <a:gd name="connsiteX4" fmla="*/ 249381 w 249381"/>
              <a:gd name="connsiteY4" fmla="*/ 392927 h 39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81" h="392927">
                <a:moveTo>
                  <a:pt x="0" y="379072"/>
                </a:moveTo>
                <a:cubicBezTo>
                  <a:pt x="24245" y="250917"/>
                  <a:pt x="48490" y="122763"/>
                  <a:pt x="69272" y="60418"/>
                </a:cubicBezTo>
                <a:cubicBezTo>
                  <a:pt x="90054" y="-1927"/>
                  <a:pt x="103909" y="-6546"/>
                  <a:pt x="124691" y="5000"/>
                </a:cubicBezTo>
                <a:cubicBezTo>
                  <a:pt x="145473" y="16545"/>
                  <a:pt x="173181" y="65037"/>
                  <a:pt x="193963" y="129691"/>
                </a:cubicBezTo>
                <a:cubicBezTo>
                  <a:pt x="214745" y="194345"/>
                  <a:pt x="232063" y="293636"/>
                  <a:pt x="249381" y="392927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Straight Arrow Connector 2048"/>
          <p:cNvCxnSpPr/>
          <p:nvPr/>
        </p:nvCxnSpPr>
        <p:spPr>
          <a:xfrm flipV="1">
            <a:off x="4461165" y="4544293"/>
            <a:ext cx="134303" cy="482627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/>
          <p:nvPr/>
        </p:nvCxnSpPr>
        <p:spPr>
          <a:xfrm flipH="1">
            <a:off x="2663537" y="3985741"/>
            <a:ext cx="1" cy="18816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34344" y="5140039"/>
            <a:ext cx="1" cy="7273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84876" y="4707661"/>
            <a:ext cx="13695" cy="115973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82441" y="4138094"/>
            <a:ext cx="6735" cy="172930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40580" y="1586805"/>
            <a:ext cx="27224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attempts to find a </a:t>
            </a:r>
            <a:r>
              <a:rPr lang="en-US" dirty="0">
                <a:solidFill>
                  <a:srgbClr val="FF0000"/>
                </a:solidFill>
              </a:rPr>
              <a:t>better</a:t>
            </a:r>
            <a:r>
              <a:rPr lang="en-US" dirty="0"/>
              <a:t> solution by incrementally changing a single element of the solution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295400" y="6405823"/>
            <a:ext cx="36714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51565" y="5895110"/>
            <a:ext cx="1219200" cy="55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76400" y="6129684"/>
            <a:ext cx="1524000" cy="552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state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0400" y="4268792"/>
            <a:ext cx="101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Plateaux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95400" y="3352800"/>
            <a:ext cx="101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Plateaux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8823" y="1390395"/>
            <a:ext cx="299274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 is possible to make progress</a:t>
            </a:r>
          </a:p>
        </p:txBody>
      </p:sp>
      <p:sp>
        <p:nvSpPr>
          <p:cNvPr id="10" name="Freeform 9"/>
          <p:cNvSpPr/>
          <p:nvPr/>
        </p:nvSpPr>
        <p:spPr>
          <a:xfrm>
            <a:off x="2535382" y="1773382"/>
            <a:ext cx="249700" cy="1981200"/>
          </a:xfrm>
          <a:custGeom>
            <a:avLst/>
            <a:gdLst>
              <a:gd name="connsiteX0" fmla="*/ 41563 w 249700"/>
              <a:gd name="connsiteY0" fmla="*/ 1981200 h 1981200"/>
              <a:gd name="connsiteX1" fmla="*/ 249382 w 249700"/>
              <a:gd name="connsiteY1" fmla="*/ 1011382 h 1981200"/>
              <a:gd name="connsiteX2" fmla="*/ 0 w 249700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00" h="1981200">
                <a:moveTo>
                  <a:pt x="41563" y="1981200"/>
                </a:moveTo>
                <a:cubicBezTo>
                  <a:pt x="148936" y="1661391"/>
                  <a:pt x="256309" y="1341582"/>
                  <a:pt x="249382" y="1011382"/>
                </a:cubicBezTo>
                <a:cubicBezTo>
                  <a:pt x="242455" y="681182"/>
                  <a:pt x="121227" y="340591"/>
                  <a:pt x="0" y="0"/>
                </a:cubicBez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</a:t>
            </a:r>
          </a:p>
        </p:txBody>
      </p:sp>
    </p:spTree>
    <p:extLst>
      <p:ext uri="{BB962C8B-B14F-4D97-AF65-F5344CB8AC3E}">
        <p14:creationId xmlns:p14="http://schemas.microsoft.com/office/powerpoint/2010/main" val="305389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74887"/>
            <a:ext cx="487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Local maxima: </a:t>
            </a:r>
            <a:r>
              <a:rPr lang="en-US" dirty="0"/>
              <a:t>a local maximum is a </a:t>
            </a:r>
            <a:r>
              <a:rPr lang="en-US" dirty="0">
                <a:solidFill>
                  <a:srgbClr val="FF0000"/>
                </a:solidFill>
              </a:rPr>
              <a:t>peak that is higher than each of its neighboring states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but lower than the global maximum</a:t>
            </a:r>
            <a:r>
              <a:rPr lang="en-US" dirty="0"/>
              <a:t>. Hill-climbing algorithms that reach the vicinity of a local maximum will be drawn upwards towards the peak, but will then be stuck with nowhere else to go. </a:t>
            </a:r>
          </a:p>
          <a:p>
            <a:pPr algn="just"/>
            <a:endParaRPr lang="en-US" i="1" dirty="0"/>
          </a:p>
          <a:p>
            <a:pPr algn="just"/>
            <a:r>
              <a:rPr lang="en-US" b="1" dirty="0" err="1"/>
              <a:t>Plateaux</a:t>
            </a:r>
            <a:r>
              <a:rPr lang="en-US" b="1" dirty="0"/>
              <a:t>: </a:t>
            </a:r>
            <a:r>
              <a:rPr lang="en-US" dirty="0"/>
              <a:t>a plateau </a:t>
            </a:r>
            <a:r>
              <a:rPr lang="en-US" dirty="0">
                <a:solidFill>
                  <a:srgbClr val="FF0000"/>
                </a:solidFill>
              </a:rPr>
              <a:t>is an area of the state space landscape where the evaluation function is flat</a:t>
            </a:r>
            <a:r>
              <a:rPr lang="en-US" dirty="0"/>
              <a:t>. It can be a flat local maximum, from which no uphill exit exists, or a </a:t>
            </a:r>
            <a:r>
              <a:rPr lang="en-US" b="1" dirty="0"/>
              <a:t>shoulder, </a:t>
            </a:r>
            <a:r>
              <a:rPr lang="en-US" dirty="0"/>
              <a:t>from which it is possible to make progress. </a:t>
            </a:r>
          </a:p>
          <a:p>
            <a:pPr algn="just"/>
            <a:endParaRPr lang="en-US" i="1" dirty="0"/>
          </a:p>
          <a:p>
            <a:pPr algn="just"/>
            <a:r>
              <a:rPr lang="en-US" b="1" dirty="0"/>
              <a:t>Ridges: </a:t>
            </a:r>
            <a:r>
              <a:rPr lang="en-US" dirty="0"/>
              <a:t>Ridges result in a sequence of local maxima that is very difficult for local search algorithms to navigate. </a:t>
            </a:r>
            <a:endParaRPr lang="en-US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791200" y="2085838"/>
            <a:ext cx="3124200" cy="4162562"/>
            <a:chOff x="3408" y="1248"/>
            <a:chExt cx="1932" cy="250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248"/>
              <a:ext cx="193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408" y="2016"/>
              <a:ext cx="1932" cy="1740"/>
              <a:chOff x="3408" y="2016"/>
              <a:chExt cx="1932" cy="1740"/>
            </a:xfrm>
          </p:grpSpPr>
          <p:pic>
            <p:nvPicPr>
              <p:cNvPr id="7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2016"/>
                <a:ext cx="1932" cy="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2784"/>
                <a:ext cx="1632" cy="9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</a:t>
            </a:r>
          </a:p>
        </p:txBody>
      </p:sp>
    </p:spTree>
    <p:extLst>
      <p:ext uri="{BB962C8B-B14F-4D97-AF65-F5344CB8AC3E}">
        <p14:creationId xmlns:p14="http://schemas.microsoft.com/office/powerpoint/2010/main" val="38778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0" y="18288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val 2"/>
          <p:cNvSpPr/>
          <p:nvPr/>
        </p:nvSpPr>
        <p:spPr>
          <a:xfrm>
            <a:off x="3581400" y="2667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15000" y="2667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26670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3581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" name="Oval 21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6248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8" name="Straight Connector 27"/>
          <p:cNvCxnSpPr>
            <a:stCxn id="2" idx="4"/>
            <a:endCxn id="3" idx="0"/>
          </p:cNvCxnSpPr>
          <p:nvPr/>
        </p:nvCxnSpPr>
        <p:spPr>
          <a:xfrm rot="5400000">
            <a:off x="4114800" y="19812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5" idx="0"/>
          </p:cNvCxnSpPr>
          <p:nvPr/>
        </p:nvCxnSpPr>
        <p:spPr>
          <a:xfrm rot="16200000" flipH="1">
            <a:off x="5181600" y="1905000"/>
            <a:ext cx="381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" idx="4"/>
            <a:endCxn id="19" idx="0"/>
          </p:cNvCxnSpPr>
          <p:nvPr/>
        </p:nvCxnSpPr>
        <p:spPr>
          <a:xfrm rot="5400000">
            <a:off x="3086100" y="29337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20" idx="0"/>
          </p:cNvCxnSpPr>
          <p:nvPr/>
        </p:nvCxnSpPr>
        <p:spPr>
          <a:xfrm rot="5400000">
            <a:off x="3543300" y="33909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" idx="4"/>
            <a:endCxn id="21" idx="0"/>
          </p:cNvCxnSpPr>
          <p:nvPr/>
        </p:nvCxnSpPr>
        <p:spPr>
          <a:xfrm rot="16200000" flipH="1">
            <a:off x="4038600" y="28956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22" idx="0"/>
          </p:cNvCxnSpPr>
          <p:nvPr/>
        </p:nvCxnSpPr>
        <p:spPr>
          <a:xfrm rot="5400000">
            <a:off x="5524500" y="32385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4"/>
            <a:endCxn id="23" idx="0"/>
          </p:cNvCxnSpPr>
          <p:nvPr/>
        </p:nvCxnSpPr>
        <p:spPr>
          <a:xfrm rot="16200000" flipH="1">
            <a:off x="5943600" y="3124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" name="Oval 45"/>
          <p:cNvSpPr/>
          <p:nvPr/>
        </p:nvSpPr>
        <p:spPr>
          <a:xfrm>
            <a:off x="3124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7" name="Oval 46"/>
          <p:cNvSpPr/>
          <p:nvPr/>
        </p:nvSpPr>
        <p:spPr>
          <a:xfrm>
            <a:off x="5029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8" name="Oval 47"/>
          <p:cNvSpPr/>
          <p:nvPr/>
        </p:nvSpPr>
        <p:spPr>
          <a:xfrm>
            <a:off x="58674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0" name="Straight Connector 49"/>
          <p:cNvCxnSpPr>
            <a:stCxn id="19" idx="4"/>
            <a:endCxn id="45" idx="0"/>
          </p:cNvCxnSpPr>
          <p:nvPr/>
        </p:nvCxnSpPr>
        <p:spPr>
          <a:xfrm rot="5400000">
            <a:off x="24765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4"/>
            <a:endCxn id="46" idx="0"/>
          </p:cNvCxnSpPr>
          <p:nvPr/>
        </p:nvCxnSpPr>
        <p:spPr>
          <a:xfrm rot="16200000" flipH="1">
            <a:off x="28956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4"/>
            <a:endCxn id="47" idx="0"/>
          </p:cNvCxnSpPr>
          <p:nvPr/>
        </p:nvCxnSpPr>
        <p:spPr>
          <a:xfrm rot="5400000">
            <a:off x="52197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2" idx="4"/>
            <a:endCxn id="48" idx="0"/>
          </p:cNvCxnSpPr>
          <p:nvPr/>
        </p:nvCxnSpPr>
        <p:spPr>
          <a:xfrm rot="16200000" flipH="1">
            <a:off x="56388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486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4" name="Oval 63"/>
          <p:cNvSpPr/>
          <p:nvPr/>
        </p:nvSpPr>
        <p:spPr>
          <a:xfrm>
            <a:off x="27432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5" name="Oval 64"/>
          <p:cNvSpPr/>
          <p:nvPr/>
        </p:nvSpPr>
        <p:spPr>
          <a:xfrm>
            <a:off x="3581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9" name="Straight Connector 68"/>
          <p:cNvCxnSpPr>
            <a:stCxn id="48" idx="4"/>
            <a:endCxn id="62" idx="0"/>
          </p:cNvCxnSpPr>
          <p:nvPr/>
        </p:nvCxnSpPr>
        <p:spPr>
          <a:xfrm rot="5400000">
            <a:off x="56769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8" idx="4"/>
            <a:endCxn id="63" idx="0"/>
          </p:cNvCxnSpPr>
          <p:nvPr/>
        </p:nvCxnSpPr>
        <p:spPr>
          <a:xfrm rot="16200000" flipH="1">
            <a:off x="6172200" y="49530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6" idx="4"/>
            <a:endCxn id="64" idx="0"/>
          </p:cNvCxnSpPr>
          <p:nvPr/>
        </p:nvCxnSpPr>
        <p:spPr>
          <a:xfrm rot="5400000">
            <a:off x="29337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6" idx="4"/>
            <a:endCxn id="65" idx="0"/>
          </p:cNvCxnSpPr>
          <p:nvPr/>
        </p:nvCxnSpPr>
        <p:spPr>
          <a:xfrm rot="16200000" flipH="1">
            <a:off x="3352800" y="50292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76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09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24200" y="374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67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812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4659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38400" y="556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6600" y="5574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722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674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05600" y="3669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864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24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436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34200" y="5498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8600" y="1371600"/>
            <a:ext cx="35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aim is to find a path from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086600" y="1524000"/>
            <a:ext cx="182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associate heuristics with every node, that is the straight line distance from the path terminating city to the goal city</a:t>
            </a:r>
          </a:p>
        </p:txBody>
      </p:sp>
      <p:sp>
        <p:nvSpPr>
          <p:cNvPr id="51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 </a:t>
            </a:r>
          </a:p>
        </p:txBody>
      </p:sp>
    </p:spTree>
    <p:extLst>
      <p:ext uri="{BB962C8B-B14F-4D97-AF65-F5344CB8AC3E}">
        <p14:creationId xmlns:p14="http://schemas.microsoft.com/office/powerpoint/2010/main" val="235537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0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val 2"/>
          <p:cNvSpPr/>
          <p:nvPr/>
        </p:nvSpPr>
        <p:spPr>
          <a:xfrm>
            <a:off x="3581400" y="2667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5715000" y="2667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6248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 rot="5400000">
            <a:off x="4114800" y="1981200"/>
            <a:ext cx="3810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4"/>
            <a:endCxn id="4" idx="0"/>
          </p:cNvCxnSpPr>
          <p:nvPr/>
        </p:nvCxnSpPr>
        <p:spPr>
          <a:xfrm rot="16200000" flipH="1">
            <a:off x="5181600" y="1905000"/>
            <a:ext cx="381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5" idx="0"/>
          </p:cNvCxnSpPr>
          <p:nvPr/>
        </p:nvCxnSpPr>
        <p:spPr>
          <a:xfrm rot="5400000">
            <a:off x="3086100" y="29337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4"/>
            <a:endCxn id="6" idx="0"/>
          </p:cNvCxnSpPr>
          <p:nvPr/>
        </p:nvCxnSpPr>
        <p:spPr>
          <a:xfrm rot="5400000">
            <a:off x="3543300" y="33909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4"/>
            <a:endCxn id="7" idx="0"/>
          </p:cNvCxnSpPr>
          <p:nvPr/>
        </p:nvCxnSpPr>
        <p:spPr>
          <a:xfrm rot="16200000" flipH="1">
            <a:off x="4038600" y="28956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8" idx="0"/>
          </p:cNvCxnSpPr>
          <p:nvPr/>
        </p:nvCxnSpPr>
        <p:spPr>
          <a:xfrm rot="5400000">
            <a:off x="5524500" y="32385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 rot="16200000" flipH="1">
            <a:off x="5943600" y="3124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3124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0" name="Oval 19"/>
          <p:cNvSpPr/>
          <p:nvPr/>
        </p:nvSpPr>
        <p:spPr>
          <a:xfrm>
            <a:off x="58674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1" name="Straight Connector 20"/>
          <p:cNvCxnSpPr>
            <a:stCxn id="5" idx="4"/>
            <a:endCxn id="17" idx="0"/>
          </p:cNvCxnSpPr>
          <p:nvPr/>
        </p:nvCxnSpPr>
        <p:spPr>
          <a:xfrm rot="5400000">
            <a:off x="24765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18" idx="0"/>
          </p:cNvCxnSpPr>
          <p:nvPr/>
        </p:nvCxnSpPr>
        <p:spPr>
          <a:xfrm rot="16200000" flipH="1">
            <a:off x="28956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9" idx="0"/>
          </p:cNvCxnSpPr>
          <p:nvPr/>
        </p:nvCxnSpPr>
        <p:spPr>
          <a:xfrm rot="5400000">
            <a:off x="52197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20" idx="0"/>
          </p:cNvCxnSpPr>
          <p:nvPr/>
        </p:nvCxnSpPr>
        <p:spPr>
          <a:xfrm rot="16200000" flipH="1">
            <a:off x="56388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86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6" name="Oval 25"/>
          <p:cNvSpPr/>
          <p:nvPr/>
        </p:nvSpPr>
        <p:spPr>
          <a:xfrm>
            <a:off x="64770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7" name="Oval 26"/>
          <p:cNvSpPr/>
          <p:nvPr/>
        </p:nvSpPr>
        <p:spPr>
          <a:xfrm>
            <a:off x="27432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8" name="Oval 27"/>
          <p:cNvSpPr/>
          <p:nvPr/>
        </p:nvSpPr>
        <p:spPr>
          <a:xfrm>
            <a:off x="3581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9" name="Straight Connector 28"/>
          <p:cNvCxnSpPr>
            <a:stCxn id="20" idx="4"/>
            <a:endCxn id="25" idx="0"/>
          </p:cNvCxnSpPr>
          <p:nvPr/>
        </p:nvCxnSpPr>
        <p:spPr>
          <a:xfrm rot="5400000">
            <a:off x="56769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4"/>
            <a:endCxn id="26" idx="0"/>
          </p:cNvCxnSpPr>
          <p:nvPr/>
        </p:nvCxnSpPr>
        <p:spPr>
          <a:xfrm rot="16200000" flipH="1">
            <a:off x="6172200" y="49530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4"/>
            <a:endCxn id="27" idx="0"/>
          </p:cNvCxnSpPr>
          <p:nvPr/>
        </p:nvCxnSpPr>
        <p:spPr>
          <a:xfrm rot="5400000">
            <a:off x="29337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4"/>
            <a:endCxn id="28" idx="0"/>
          </p:cNvCxnSpPr>
          <p:nvPr/>
        </p:nvCxnSpPr>
        <p:spPr>
          <a:xfrm rot="16200000" flipH="1">
            <a:off x="3352800" y="50292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6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09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24200" y="374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7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4659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8400" y="556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574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22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05600" y="3669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64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436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4200" y="5498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12337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4572000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9" name="Oval 48"/>
          <p:cNvSpPr/>
          <p:nvPr/>
        </p:nvSpPr>
        <p:spPr>
          <a:xfrm>
            <a:off x="3581400" y="2667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5715000" y="2667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/>
          <p:cNvSpPr/>
          <p:nvPr/>
        </p:nvSpPr>
        <p:spPr>
          <a:xfrm>
            <a:off x="2667000" y="3657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2" name="Oval 51"/>
          <p:cNvSpPr/>
          <p:nvPr/>
        </p:nvSpPr>
        <p:spPr>
          <a:xfrm>
            <a:off x="3581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3" name="Oval 52"/>
          <p:cNvSpPr/>
          <p:nvPr/>
        </p:nvSpPr>
        <p:spPr>
          <a:xfrm>
            <a:off x="45720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4" name="Oval 53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Oval 54"/>
          <p:cNvSpPr/>
          <p:nvPr/>
        </p:nvSpPr>
        <p:spPr>
          <a:xfrm>
            <a:off x="6248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6" name="Straight Connector 55"/>
          <p:cNvCxnSpPr>
            <a:stCxn id="48" idx="4"/>
            <a:endCxn id="49" idx="0"/>
          </p:cNvCxnSpPr>
          <p:nvPr/>
        </p:nvCxnSpPr>
        <p:spPr>
          <a:xfrm rot="5400000">
            <a:off x="4114800" y="1981200"/>
            <a:ext cx="3810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4"/>
            <a:endCxn id="50" idx="0"/>
          </p:cNvCxnSpPr>
          <p:nvPr/>
        </p:nvCxnSpPr>
        <p:spPr>
          <a:xfrm rot="16200000" flipH="1">
            <a:off x="5181600" y="1905000"/>
            <a:ext cx="381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4"/>
            <a:endCxn id="51" idx="0"/>
          </p:cNvCxnSpPr>
          <p:nvPr/>
        </p:nvCxnSpPr>
        <p:spPr>
          <a:xfrm rot="5400000">
            <a:off x="3086100" y="2933700"/>
            <a:ext cx="5334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9" idx="4"/>
            <a:endCxn id="52" idx="0"/>
          </p:cNvCxnSpPr>
          <p:nvPr/>
        </p:nvCxnSpPr>
        <p:spPr>
          <a:xfrm rot="5400000">
            <a:off x="3543300" y="33909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4"/>
            <a:endCxn id="53" idx="0"/>
          </p:cNvCxnSpPr>
          <p:nvPr/>
        </p:nvCxnSpPr>
        <p:spPr>
          <a:xfrm rot="16200000" flipH="1">
            <a:off x="4038600" y="28956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4" idx="0"/>
          </p:cNvCxnSpPr>
          <p:nvPr/>
        </p:nvCxnSpPr>
        <p:spPr>
          <a:xfrm rot="5400000">
            <a:off x="5524500" y="32385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4"/>
            <a:endCxn id="55" idx="0"/>
          </p:cNvCxnSpPr>
          <p:nvPr/>
        </p:nvCxnSpPr>
        <p:spPr>
          <a:xfrm rot="16200000" flipH="1">
            <a:off x="5943600" y="3124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4" name="Oval 63"/>
          <p:cNvSpPr/>
          <p:nvPr/>
        </p:nvSpPr>
        <p:spPr>
          <a:xfrm>
            <a:off x="3124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6" name="Oval 65"/>
          <p:cNvSpPr/>
          <p:nvPr/>
        </p:nvSpPr>
        <p:spPr>
          <a:xfrm>
            <a:off x="58674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7" name="Straight Connector 66"/>
          <p:cNvCxnSpPr>
            <a:stCxn id="51" idx="4"/>
            <a:endCxn id="63" idx="0"/>
          </p:cNvCxnSpPr>
          <p:nvPr/>
        </p:nvCxnSpPr>
        <p:spPr>
          <a:xfrm rot="5400000">
            <a:off x="24765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4"/>
            <a:endCxn id="64" idx="0"/>
          </p:cNvCxnSpPr>
          <p:nvPr/>
        </p:nvCxnSpPr>
        <p:spPr>
          <a:xfrm rot="16200000" flipH="1">
            <a:off x="28956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4" idx="4"/>
            <a:endCxn id="65" idx="0"/>
          </p:cNvCxnSpPr>
          <p:nvPr/>
        </p:nvCxnSpPr>
        <p:spPr>
          <a:xfrm rot="5400000">
            <a:off x="52197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4"/>
            <a:endCxn id="66" idx="0"/>
          </p:cNvCxnSpPr>
          <p:nvPr/>
        </p:nvCxnSpPr>
        <p:spPr>
          <a:xfrm rot="16200000" flipH="1">
            <a:off x="56388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86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2" name="Oval 71"/>
          <p:cNvSpPr/>
          <p:nvPr/>
        </p:nvSpPr>
        <p:spPr>
          <a:xfrm>
            <a:off x="64770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Oval 72"/>
          <p:cNvSpPr/>
          <p:nvPr/>
        </p:nvSpPr>
        <p:spPr>
          <a:xfrm>
            <a:off x="27432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4" name="Oval 73"/>
          <p:cNvSpPr/>
          <p:nvPr/>
        </p:nvSpPr>
        <p:spPr>
          <a:xfrm>
            <a:off x="3581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75" name="Straight Connector 74"/>
          <p:cNvCxnSpPr>
            <a:stCxn id="66" idx="4"/>
            <a:endCxn id="71" idx="0"/>
          </p:cNvCxnSpPr>
          <p:nvPr/>
        </p:nvCxnSpPr>
        <p:spPr>
          <a:xfrm rot="5400000">
            <a:off x="56769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6" idx="4"/>
            <a:endCxn id="72" idx="0"/>
          </p:cNvCxnSpPr>
          <p:nvPr/>
        </p:nvCxnSpPr>
        <p:spPr>
          <a:xfrm rot="16200000" flipH="1">
            <a:off x="6172200" y="49530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4"/>
            <a:endCxn id="73" idx="0"/>
          </p:cNvCxnSpPr>
          <p:nvPr/>
        </p:nvCxnSpPr>
        <p:spPr>
          <a:xfrm rot="5400000">
            <a:off x="29337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4" idx="0"/>
          </p:cNvCxnSpPr>
          <p:nvPr/>
        </p:nvCxnSpPr>
        <p:spPr>
          <a:xfrm rot="16200000" flipH="1">
            <a:off x="3352800" y="50292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76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09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24200" y="374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67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812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19400" y="4659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38400" y="556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76600" y="5574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722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674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05600" y="3669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864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24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436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34200" y="5498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5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 </a:t>
            </a:r>
          </a:p>
        </p:txBody>
      </p:sp>
    </p:spTree>
    <p:extLst>
      <p:ext uri="{BB962C8B-B14F-4D97-AF65-F5344CB8AC3E}">
        <p14:creationId xmlns:p14="http://schemas.microsoft.com/office/powerpoint/2010/main" val="10667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0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val 2"/>
          <p:cNvSpPr/>
          <p:nvPr/>
        </p:nvSpPr>
        <p:spPr>
          <a:xfrm>
            <a:off x="3581400" y="2667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5715000" y="2667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3657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6248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 rot="5400000">
            <a:off x="4114800" y="1981200"/>
            <a:ext cx="3810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4"/>
            <a:endCxn id="4" idx="0"/>
          </p:cNvCxnSpPr>
          <p:nvPr/>
        </p:nvCxnSpPr>
        <p:spPr>
          <a:xfrm rot="16200000" flipH="1">
            <a:off x="5181600" y="1905000"/>
            <a:ext cx="381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5" idx="0"/>
          </p:cNvCxnSpPr>
          <p:nvPr/>
        </p:nvCxnSpPr>
        <p:spPr>
          <a:xfrm rot="5400000">
            <a:off x="3086100" y="2933700"/>
            <a:ext cx="5334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4"/>
            <a:endCxn id="6" idx="0"/>
          </p:cNvCxnSpPr>
          <p:nvPr/>
        </p:nvCxnSpPr>
        <p:spPr>
          <a:xfrm rot="5400000">
            <a:off x="3543300" y="33909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4"/>
            <a:endCxn id="7" idx="0"/>
          </p:cNvCxnSpPr>
          <p:nvPr/>
        </p:nvCxnSpPr>
        <p:spPr>
          <a:xfrm rot="16200000" flipH="1">
            <a:off x="4038600" y="28956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8" idx="0"/>
          </p:cNvCxnSpPr>
          <p:nvPr/>
        </p:nvCxnSpPr>
        <p:spPr>
          <a:xfrm rot="5400000">
            <a:off x="5524500" y="32385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 rot="16200000" flipH="1">
            <a:off x="5943600" y="3124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3124200" y="4572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0" name="Oval 19"/>
          <p:cNvSpPr/>
          <p:nvPr/>
        </p:nvSpPr>
        <p:spPr>
          <a:xfrm>
            <a:off x="58674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1" name="Straight Connector 20"/>
          <p:cNvCxnSpPr>
            <a:stCxn id="5" idx="4"/>
            <a:endCxn id="17" idx="0"/>
          </p:cNvCxnSpPr>
          <p:nvPr/>
        </p:nvCxnSpPr>
        <p:spPr>
          <a:xfrm rot="5400000">
            <a:off x="24765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18" idx="0"/>
          </p:cNvCxnSpPr>
          <p:nvPr/>
        </p:nvCxnSpPr>
        <p:spPr>
          <a:xfrm rot="16200000" flipH="1">
            <a:off x="2895600" y="4114800"/>
            <a:ext cx="457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9" idx="0"/>
          </p:cNvCxnSpPr>
          <p:nvPr/>
        </p:nvCxnSpPr>
        <p:spPr>
          <a:xfrm rot="5400000">
            <a:off x="52197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20" idx="0"/>
          </p:cNvCxnSpPr>
          <p:nvPr/>
        </p:nvCxnSpPr>
        <p:spPr>
          <a:xfrm rot="16200000" flipH="1">
            <a:off x="56388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86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6" name="Oval 25"/>
          <p:cNvSpPr/>
          <p:nvPr/>
        </p:nvSpPr>
        <p:spPr>
          <a:xfrm>
            <a:off x="64770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7" name="Oval 26"/>
          <p:cNvSpPr/>
          <p:nvPr/>
        </p:nvSpPr>
        <p:spPr>
          <a:xfrm>
            <a:off x="27432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8" name="Oval 27"/>
          <p:cNvSpPr/>
          <p:nvPr/>
        </p:nvSpPr>
        <p:spPr>
          <a:xfrm>
            <a:off x="3581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9" name="Straight Connector 28"/>
          <p:cNvCxnSpPr>
            <a:stCxn id="20" idx="4"/>
            <a:endCxn id="25" idx="0"/>
          </p:cNvCxnSpPr>
          <p:nvPr/>
        </p:nvCxnSpPr>
        <p:spPr>
          <a:xfrm rot="5400000">
            <a:off x="56769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4"/>
            <a:endCxn id="26" idx="0"/>
          </p:cNvCxnSpPr>
          <p:nvPr/>
        </p:nvCxnSpPr>
        <p:spPr>
          <a:xfrm rot="16200000" flipH="1">
            <a:off x="6172200" y="49530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4"/>
            <a:endCxn id="27" idx="0"/>
          </p:cNvCxnSpPr>
          <p:nvPr/>
        </p:nvCxnSpPr>
        <p:spPr>
          <a:xfrm rot="5400000">
            <a:off x="29337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4"/>
            <a:endCxn id="28" idx="0"/>
          </p:cNvCxnSpPr>
          <p:nvPr/>
        </p:nvCxnSpPr>
        <p:spPr>
          <a:xfrm rot="16200000" flipH="1">
            <a:off x="3352800" y="50292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6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09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24200" y="374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7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4659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8400" y="556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574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22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05600" y="3669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64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436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4200" y="5498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 </a:t>
            </a:r>
          </a:p>
        </p:txBody>
      </p:sp>
    </p:spTree>
    <p:extLst>
      <p:ext uri="{BB962C8B-B14F-4D97-AF65-F5344CB8AC3E}">
        <p14:creationId xmlns:p14="http://schemas.microsoft.com/office/powerpoint/2010/main" val="154687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0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Oval 2"/>
          <p:cNvSpPr/>
          <p:nvPr/>
        </p:nvSpPr>
        <p:spPr>
          <a:xfrm>
            <a:off x="3581400" y="2667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5715000" y="2667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36576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6248400" y="3657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 rot="5400000">
            <a:off x="4114800" y="1981200"/>
            <a:ext cx="3810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4"/>
            <a:endCxn id="4" idx="0"/>
          </p:cNvCxnSpPr>
          <p:nvPr/>
        </p:nvCxnSpPr>
        <p:spPr>
          <a:xfrm rot="16200000" flipH="1">
            <a:off x="5181600" y="1905000"/>
            <a:ext cx="381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5" idx="0"/>
          </p:cNvCxnSpPr>
          <p:nvPr/>
        </p:nvCxnSpPr>
        <p:spPr>
          <a:xfrm rot="5400000">
            <a:off x="3086100" y="2933700"/>
            <a:ext cx="5334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4"/>
            <a:endCxn id="6" idx="0"/>
          </p:cNvCxnSpPr>
          <p:nvPr/>
        </p:nvCxnSpPr>
        <p:spPr>
          <a:xfrm rot="5400000">
            <a:off x="3543300" y="33909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4"/>
            <a:endCxn id="7" idx="0"/>
          </p:cNvCxnSpPr>
          <p:nvPr/>
        </p:nvCxnSpPr>
        <p:spPr>
          <a:xfrm rot="16200000" flipH="1">
            <a:off x="4038600" y="28956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8" idx="0"/>
          </p:cNvCxnSpPr>
          <p:nvPr/>
        </p:nvCxnSpPr>
        <p:spPr>
          <a:xfrm rot="5400000">
            <a:off x="5524500" y="32385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 rot="16200000" flipH="1">
            <a:off x="5943600" y="3124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3124200" y="4572000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0" name="Oval 19"/>
          <p:cNvSpPr/>
          <p:nvPr/>
        </p:nvSpPr>
        <p:spPr>
          <a:xfrm>
            <a:off x="58674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1" name="Straight Connector 20"/>
          <p:cNvCxnSpPr>
            <a:stCxn id="5" idx="4"/>
            <a:endCxn id="17" idx="0"/>
          </p:cNvCxnSpPr>
          <p:nvPr/>
        </p:nvCxnSpPr>
        <p:spPr>
          <a:xfrm rot="5400000">
            <a:off x="24765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18" idx="0"/>
          </p:cNvCxnSpPr>
          <p:nvPr/>
        </p:nvCxnSpPr>
        <p:spPr>
          <a:xfrm rot="16200000" flipH="1">
            <a:off x="2895600" y="4114800"/>
            <a:ext cx="457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9" idx="0"/>
          </p:cNvCxnSpPr>
          <p:nvPr/>
        </p:nvCxnSpPr>
        <p:spPr>
          <a:xfrm rot="5400000">
            <a:off x="52197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20" idx="0"/>
          </p:cNvCxnSpPr>
          <p:nvPr/>
        </p:nvCxnSpPr>
        <p:spPr>
          <a:xfrm rot="16200000" flipH="1">
            <a:off x="5638800" y="41148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864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6" name="Oval 25"/>
          <p:cNvSpPr/>
          <p:nvPr/>
        </p:nvSpPr>
        <p:spPr>
          <a:xfrm>
            <a:off x="64770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7" name="Oval 26"/>
          <p:cNvSpPr/>
          <p:nvPr/>
        </p:nvSpPr>
        <p:spPr>
          <a:xfrm>
            <a:off x="2743200" y="548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8" name="Oval 27"/>
          <p:cNvSpPr/>
          <p:nvPr/>
        </p:nvSpPr>
        <p:spPr>
          <a:xfrm>
            <a:off x="3581400" y="54864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9" name="Straight Connector 28"/>
          <p:cNvCxnSpPr>
            <a:stCxn id="20" idx="4"/>
            <a:endCxn id="25" idx="0"/>
          </p:cNvCxnSpPr>
          <p:nvPr/>
        </p:nvCxnSpPr>
        <p:spPr>
          <a:xfrm rot="5400000">
            <a:off x="56769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4"/>
            <a:endCxn id="26" idx="0"/>
          </p:cNvCxnSpPr>
          <p:nvPr/>
        </p:nvCxnSpPr>
        <p:spPr>
          <a:xfrm rot="16200000" flipH="1">
            <a:off x="6172200" y="49530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4"/>
            <a:endCxn id="27" idx="0"/>
          </p:cNvCxnSpPr>
          <p:nvPr/>
        </p:nvCxnSpPr>
        <p:spPr>
          <a:xfrm rot="5400000">
            <a:off x="2933700" y="50673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4"/>
            <a:endCxn id="28" idx="0"/>
          </p:cNvCxnSpPr>
          <p:nvPr/>
        </p:nvCxnSpPr>
        <p:spPr>
          <a:xfrm rot="16200000" flipH="1">
            <a:off x="3352800" y="5029200"/>
            <a:ext cx="457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6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09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24200" y="374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72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4659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8400" y="556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574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22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05600" y="3669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64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436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4200" y="5498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9707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0" y="1981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80773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6712527" y="279606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3766066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5635336" y="382166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7772400" y="372213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 flipH="1">
            <a:off x="2819400" y="2438400"/>
            <a:ext cx="19812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4"/>
            <a:endCxn id="4" idx="0"/>
          </p:cNvCxnSpPr>
          <p:nvPr/>
        </p:nvCxnSpPr>
        <p:spPr>
          <a:xfrm>
            <a:off x="4800600" y="2438400"/>
            <a:ext cx="2140527" cy="357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5" idx="0"/>
          </p:cNvCxnSpPr>
          <p:nvPr/>
        </p:nvCxnSpPr>
        <p:spPr>
          <a:xfrm flipH="1">
            <a:off x="1981200" y="3264932"/>
            <a:ext cx="838200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4"/>
            <a:endCxn id="6" idx="0"/>
          </p:cNvCxnSpPr>
          <p:nvPr/>
        </p:nvCxnSpPr>
        <p:spPr>
          <a:xfrm>
            <a:off x="2819400" y="3264932"/>
            <a:ext cx="990600" cy="545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8" idx="0"/>
          </p:cNvCxnSpPr>
          <p:nvPr/>
        </p:nvCxnSpPr>
        <p:spPr>
          <a:xfrm flipH="1">
            <a:off x="5863936" y="3253264"/>
            <a:ext cx="1077191" cy="568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>
            <a:off x="6941127" y="3253264"/>
            <a:ext cx="1059873" cy="468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429000" y="499693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val 19"/>
          <p:cNvSpPr/>
          <p:nvPr/>
        </p:nvSpPr>
        <p:spPr>
          <a:xfrm>
            <a:off x="5867400" y="4724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2" name="Straight Connector 21"/>
          <p:cNvCxnSpPr>
            <a:stCxn id="6" idx="4"/>
            <a:endCxn id="18" idx="0"/>
          </p:cNvCxnSpPr>
          <p:nvPr/>
        </p:nvCxnSpPr>
        <p:spPr>
          <a:xfrm flipH="1">
            <a:off x="3657600" y="4267200"/>
            <a:ext cx="152400" cy="72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20" idx="0"/>
          </p:cNvCxnSpPr>
          <p:nvPr/>
        </p:nvCxnSpPr>
        <p:spPr>
          <a:xfrm>
            <a:off x="5863936" y="4278868"/>
            <a:ext cx="232064" cy="44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77000" y="5638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" name="Straight Connector 29"/>
          <p:cNvCxnSpPr>
            <a:stCxn id="20" idx="4"/>
            <a:endCxn id="26" idx="0"/>
          </p:cNvCxnSpPr>
          <p:nvPr/>
        </p:nvCxnSpPr>
        <p:spPr>
          <a:xfrm rot="16200000" flipH="1">
            <a:off x="6172200" y="5105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95500" y="283999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9900" y="50756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48400" y="2907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57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91400" y="3821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10400" y="5650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Oval 59"/>
          <p:cNvSpPr/>
          <p:nvPr/>
        </p:nvSpPr>
        <p:spPr>
          <a:xfrm>
            <a:off x="4572000" y="30642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2" name="Straight Connector 61"/>
          <p:cNvCxnSpPr>
            <a:stCxn id="2" idx="4"/>
            <a:endCxn id="60" idx="0"/>
          </p:cNvCxnSpPr>
          <p:nvPr/>
        </p:nvCxnSpPr>
        <p:spPr>
          <a:xfrm>
            <a:off x="4800600" y="2438400"/>
            <a:ext cx="0" cy="6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572000" y="4151623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5" name="Straight Connector 64"/>
          <p:cNvCxnSpPr>
            <a:stCxn id="60" idx="4"/>
            <a:endCxn id="63" idx="0"/>
          </p:cNvCxnSpPr>
          <p:nvPr/>
        </p:nvCxnSpPr>
        <p:spPr>
          <a:xfrm>
            <a:off x="4800600" y="3521425"/>
            <a:ext cx="0" cy="63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954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91000" y="3135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91000" y="4191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00500" y="202513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94581" y="2025134"/>
            <a:ext cx="2903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find a solution where</a:t>
            </a:r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are final states</a:t>
            </a:r>
          </a:p>
        </p:txBody>
      </p:sp>
      <p:sp>
        <p:nvSpPr>
          <p:cNvPr id="39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</a:t>
            </a:r>
          </a:p>
          <a:p>
            <a:r>
              <a:rPr lang="en-US" dirty="0"/>
              <a:t>Local Maximum</a:t>
            </a:r>
          </a:p>
        </p:txBody>
      </p:sp>
    </p:spTree>
    <p:extLst>
      <p:ext uri="{BB962C8B-B14F-4D97-AF65-F5344CB8AC3E}">
        <p14:creationId xmlns:p14="http://schemas.microsoft.com/office/powerpoint/2010/main" val="91466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0" y="1981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80773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6712527" y="2796064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3766066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635336" y="382166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213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9" name="Straight Connector 8"/>
          <p:cNvCxnSpPr>
            <a:stCxn id="2" idx="4"/>
            <a:endCxn id="3" idx="0"/>
          </p:cNvCxnSpPr>
          <p:nvPr/>
        </p:nvCxnSpPr>
        <p:spPr>
          <a:xfrm flipH="1">
            <a:off x="2819400" y="2438400"/>
            <a:ext cx="19812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4"/>
            <a:endCxn id="4" idx="0"/>
          </p:cNvCxnSpPr>
          <p:nvPr/>
        </p:nvCxnSpPr>
        <p:spPr>
          <a:xfrm>
            <a:off x="4800600" y="2438400"/>
            <a:ext cx="2140527" cy="3576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4"/>
            <a:endCxn id="5" idx="0"/>
          </p:cNvCxnSpPr>
          <p:nvPr/>
        </p:nvCxnSpPr>
        <p:spPr>
          <a:xfrm flipH="1">
            <a:off x="1981200" y="3264932"/>
            <a:ext cx="838200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6" idx="0"/>
          </p:cNvCxnSpPr>
          <p:nvPr/>
        </p:nvCxnSpPr>
        <p:spPr>
          <a:xfrm>
            <a:off x="2819400" y="3264932"/>
            <a:ext cx="990600" cy="545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7" idx="0"/>
          </p:cNvCxnSpPr>
          <p:nvPr/>
        </p:nvCxnSpPr>
        <p:spPr>
          <a:xfrm flipH="1">
            <a:off x="5863936" y="3253264"/>
            <a:ext cx="1077191" cy="568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8" idx="0"/>
          </p:cNvCxnSpPr>
          <p:nvPr/>
        </p:nvCxnSpPr>
        <p:spPr>
          <a:xfrm>
            <a:off x="6941127" y="3253264"/>
            <a:ext cx="1059873" cy="468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29000" y="499693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val 15"/>
          <p:cNvSpPr/>
          <p:nvPr/>
        </p:nvSpPr>
        <p:spPr>
          <a:xfrm>
            <a:off x="5867400" y="4724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7" name="Straight Connector 16"/>
          <p:cNvCxnSpPr>
            <a:stCxn id="6" idx="4"/>
            <a:endCxn id="15" idx="0"/>
          </p:cNvCxnSpPr>
          <p:nvPr/>
        </p:nvCxnSpPr>
        <p:spPr>
          <a:xfrm flipH="1">
            <a:off x="3657600" y="4267200"/>
            <a:ext cx="152400" cy="72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6" idx="0"/>
          </p:cNvCxnSpPr>
          <p:nvPr/>
        </p:nvCxnSpPr>
        <p:spPr>
          <a:xfrm>
            <a:off x="5863936" y="4278868"/>
            <a:ext cx="232064" cy="44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77000" y="5638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0" name="Straight Connector 19"/>
          <p:cNvCxnSpPr>
            <a:stCxn id="16" idx="4"/>
            <a:endCxn id="19" idx="0"/>
          </p:cNvCxnSpPr>
          <p:nvPr/>
        </p:nvCxnSpPr>
        <p:spPr>
          <a:xfrm rot="16200000" flipH="1">
            <a:off x="6172200" y="5105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95500" y="283999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900" y="50756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2907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7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91400" y="3821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0400" y="5650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4572000" y="30642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0" name="Straight Connector 29"/>
          <p:cNvCxnSpPr>
            <a:stCxn id="2" idx="4"/>
            <a:endCxn id="29" idx="0"/>
          </p:cNvCxnSpPr>
          <p:nvPr/>
        </p:nvCxnSpPr>
        <p:spPr>
          <a:xfrm>
            <a:off x="4800600" y="2438400"/>
            <a:ext cx="0" cy="6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72000" y="4151623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2" name="Straight Connector 31"/>
          <p:cNvCxnSpPr>
            <a:stCxn id="29" idx="4"/>
            <a:endCxn id="31" idx="0"/>
          </p:cNvCxnSpPr>
          <p:nvPr/>
        </p:nvCxnSpPr>
        <p:spPr>
          <a:xfrm>
            <a:off x="4800600" y="3521425"/>
            <a:ext cx="0" cy="63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54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000" y="3135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000" y="4191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0500" y="202513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</a:t>
            </a:r>
          </a:p>
          <a:p>
            <a:r>
              <a:rPr lang="en-US" dirty="0"/>
              <a:t>Local Maximum</a:t>
            </a:r>
          </a:p>
        </p:txBody>
      </p:sp>
    </p:spTree>
    <p:extLst>
      <p:ext uri="{BB962C8B-B14F-4D97-AF65-F5344CB8AC3E}">
        <p14:creationId xmlns:p14="http://schemas.microsoft.com/office/powerpoint/2010/main" val="128061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0" y="1981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80773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6712527" y="279606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3766066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635336" y="382166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2132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9" name="Straight Connector 8"/>
          <p:cNvCxnSpPr>
            <a:stCxn id="2" idx="4"/>
            <a:endCxn id="3" idx="0"/>
          </p:cNvCxnSpPr>
          <p:nvPr/>
        </p:nvCxnSpPr>
        <p:spPr>
          <a:xfrm flipH="1">
            <a:off x="2819400" y="2438400"/>
            <a:ext cx="19812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4"/>
            <a:endCxn id="4" idx="0"/>
          </p:cNvCxnSpPr>
          <p:nvPr/>
        </p:nvCxnSpPr>
        <p:spPr>
          <a:xfrm>
            <a:off x="4800600" y="2438400"/>
            <a:ext cx="2140527" cy="3576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4"/>
            <a:endCxn id="5" idx="0"/>
          </p:cNvCxnSpPr>
          <p:nvPr/>
        </p:nvCxnSpPr>
        <p:spPr>
          <a:xfrm flipH="1">
            <a:off x="1981200" y="3264932"/>
            <a:ext cx="838200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6" idx="0"/>
          </p:cNvCxnSpPr>
          <p:nvPr/>
        </p:nvCxnSpPr>
        <p:spPr>
          <a:xfrm>
            <a:off x="2819400" y="3264932"/>
            <a:ext cx="990600" cy="545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7" idx="0"/>
          </p:cNvCxnSpPr>
          <p:nvPr/>
        </p:nvCxnSpPr>
        <p:spPr>
          <a:xfrm flipH="1">
            <a:off x="5863936" y="3253264"/>
            <a:ext cx="1077191" cy="568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8" idx="0"/>
          </p:cNvCxnSpPr>
          <p:nvPr/>
        </p:nvCxnSpPr>
        <p:spPr>
          <a:xfrm>
            <a:off x="6941127" y="3253264"/>
            <a:ext cx="1059873" cy="468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29000" y="499693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val 15"/>
          <p:cNvSpPr/>
          <p:nvPr/>
        </p:nvSpPr>
        <p:spPr>
          <a:xfrm>
            <a:off x="5867400" y="4724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7" name="Straight Connector 16"/>
          <p:cNvCxnSpPr>
            <a:stCxn id="6" idx="4"/>
            <a:endCxn id="15" idx="0"/>
          </p:cNvCxnSpPr>
          <p:nvPr/>
        </p:nvCxnSpPr>
        <p:spPr>
          <a:xfrm flipH="1">
            <a:off x="3657600" y="4267200"/>
            <a:ext cx="152400" cy="72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6" idx="0"/>
          </p:cNvCxnSpPr>
          <p:nvPr/>
        </p:nvCxnSpPr>
        <p:spPr>
          <a:xfrm>
            <a:off x="5863936" y="4278868"/>
            <a:ext cx="232064" cy="44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77000" y="5638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0" name="Straight Connector 19"/>
          <p:cNvCxnSpPr>
            <a:stCxn id="16" idx="4"/>
            <a:endCxn id="19" idx="0"/>
          </p:cNvCxnSpPr>
          <p:nvPr/>
        </p:nvCxnSpPr>
        <p:spPr>
          <a:xfrm rot="16200000" flipH="1">
            <a:off x="6172200" y="5105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95500" y="283999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900" y="50756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2907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7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9000" y="3821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0400" y="5650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4572000" y="30642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0" name="Straight Connector 29"/>
          <p:cNvCxnSpPr>
            <a:stCxn id="2" idx="4"/>
            <a:endCxn id="29" idx="0"/>
          </p:cNvCxnSpPr>
          <p:nvPr/>
        </p:nvCxnSpPr>
        <p:spPr>
          <a:xfrm>
            <a:off x="4800600" y="2438400"/>
            <a:ext cx="0" cy="6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72000" y="4151623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2" name="Straight Connector 31"/>
          <p:cNvCxnSpPr>
            <a:stCxn id="29" idx="4"/>
            <a:endCxn id="31" idx="0"/>
          </p:cNvCxnSpPr>
          <p:nvPr/>
        </p:nvCxnSpPr>
        <p:spPr>
          <a:xfrm>
            <a:off x="4800600" y="3521425"/>
            <a:ext cx="0" cy="63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54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000" y="3135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000" y="4191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0500" y="202513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Oval 38"/>
          <p:cNvSpPr/>
          <p:nvPr/>
        </p:nvSpPr>
        <p:spPr>
          <a:xfrm>
            <a:off x="7505700" y="3499457"/>
            <a:ext cx="990600" cy="891064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6817" y="4812267"/>
            <a:ext cx="196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 is </a:t>
            </a:r>
            <a:r>
              <a:rPr lang="en-US" dirty="0">
                <a:solidFill>
                  <a:srgbClr val="00B050"/>
                </a:solidFill>
              </a:rPr>
              <a:t>local minimum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7200" y="5997013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Hill climbing </a:t>
            </a:r>
            <a:r>
              <a:rPr lang="en-US" dirty="0"/>
              <a:t>is sometimes called </a:t>
            </a:r>
            <a:r>
              <a:rPr lang="en-US" b="1" dirty="0">
                <a:solidFill>
                  <a:srgbClr val="FF0000"/>
                </a:solidFill>
              </a:rPr>
              <a:t>greedy local search </a:t>
            </a:r>
            <a:r>
              <a:rPr lang="en-US" dirty="0"/>
              <a:t>because it grabs a good neighbor</a:t>
            </a:r>
          </a:p>
          <a:p>
            <a:r>
              <a:rPr lang="en-US" dirty="0"/>
              <a:t>state without thinking ahead about where to go next.</a:t>
            </a:r>
          </a:p>
        </p:txBody>
      </p:sp>
      <p:sp>
        <p:nvSpPr>
          <p:cNvPr id="41" name="Title 4"/>
          <p:cNvSpPr txBox="1">
            <a:spLocks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Search Example</a:t>
            </a:r>
          </a:p>
          <a:p>
            <a:r>
              <a:rPr lang="en-US" dirty="0"/>
              <a:t>Local Minimum</a:t>
            </a:r>
          </a:p>
        </p:txBody>
      </p:sp>
    </p:spTree>
    <p:extLst>
      <p:ext uri="{BB962C8B-B14F-4D97-AF65-F5344CB8AC3E}">
        <p14:creationId xmlns:p14="http://schemas.microsoft.com/office/powerpoint/2010/main" val="149850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990600"/>
          </a:xfrm>
        </p:spPr>
        <p:txBody>
          <a:bodyPr>
            <a:normAutofit/>
          </a:bodyPr>
          <a:lstStyle/>
          <a:p>
            <a:r>
              <a:rPr lang="en-US" sz="4800" dirty="0"/>
              <a:t>Lecture 13-14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8458199" cy="1584960"/>
          </a:xfrm>
        </p:spPr>
        <p:txBody>
          <a:bodyPr>
            <a:normAutofit fontScale="85000" lnSpcReduction="20000"/>
          </a:bodyPr>
          <a:lstStyle/>
          <a:p>
            <a:endParaRPr lang="en-GB" sz="3600" b="1" dirty="0">
              <a:solidFill>
                <a:srgbClr val="FF0000"/>
              </a:solidFill>
            </a:endParaRPr>
          </a:p>
          <a:p>
            <a:r>
              <a:rPr lang="en-GB" sz="3900" b="1" dirty="0">
                <a:solidFill>
                  <a:srgbClr val="FF0000"/>
                </a:solidFill>
              </a:rPr>
              <a:t>Chapter 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900" b="1" dirty="0">
                <a:solidFill>
                  <a:schemeClr val="tx1"/>
                </a:solidFill>
              </a:rPr>
              <a:t>Beyond Classical Search</a:t>
            </a:r>
            <a:r>
              <a:rPr lang="en-US" sz="39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42672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Local Search Algorithms</a:t>
            </a:r>
            <a:endParaRPr lang="en-US" sz="3200" dirty="0"/>
          </a:p>
          <a:p>
            <a:r>
              <a:rPr lang="en-US" sz="3200" dirty="0"/>
              <a:t>hill climbing, simulated annealing, Beam Search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43029"/>
              </p:ext>
            </p:extLst>
          </p:nvPr>
        </p:nvGraphicFramePr>
        <p:xfrm>
          <a:off x="5029200" y="990600"/>
          <a:ext cx="3680460" cy="310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Bitmap Image" r:id="rId3" imgW="3038095" imgH="3533333" progId="Paint.Picture">
                  <p:embed/>
                </p:oleObj>
              </mc:Choice>
              <mc:Fallback>
                <p:oleObj name="Bitmap Image" r:id="rId3" imgW="3038095" imgH="353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90600"/>
                        <a:ext cx="3680460" cy="3108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50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Hill-Climbing Algorithm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6201" y="1447800"/>
            <a:ext cx="89154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Pick a </a:t>
            </a:r>
            <a:r>
              <a:rPr lang="en-US" altLang="x-none" dirty="0">
                <a:solidFill>
                  <a:srgbClr val="FF0000"/>
                </a:solidFill>
              </a:rPr>
              <a:t>random point </a:t>
            </a:r>
            <a:r>
              <a:rPr lang="en-US" altLang="x-none" dirty="0"/>
              <a:t>in the search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Consider all the neighbors of the current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Choose the neighbor with the best quality and move to that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Repeat 2 to 4 until all the neighboring states are of lower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Return the current state as the solution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EBCE-CDC9-47BC-9A92-8ADF2DF6BB5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3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Hill-Climbing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486400"/>
          </a:xfrm>
        </p:spPr>
        <p:txBody>
          <a:bodyPr>
            <a:normAutofit fontScale="92500" lnSpcReduction="20000"/>
          </a:bodyPr>
          <a:lstStyle/>
          <a:p>
            <a:r>
              <a:rPr lang="fr-FR" altLang="x-none" dirty="0"/>
              <a:t>It </a:t>
            </a:r>
            <a:r>
              <a:rPr lang="fr-FR" altLang="x-none" dirty="0" err="1">
                <a:solidFill>
                  <a:srgbClr val="FF0000"/>
                </a:solidFill>
              </a:rPr>
              <a:t>teminates</a:t>
            </a:r>
            <a:r>
              <a:rPr lang="fr-FR" altLang="x-none" dirty="0"/>
              <a:t> </a:t>
            </a:r>
            <a:r>
              <a:rPr lang="fr-FR" altLang="x-none" dirty="0" err="1"/>
              <a:t>when</a:t>
            </a:r>
            <a:r>
              <a:rPr lang="fr-FR" altLang="x-none" dirty="0"/>
              <a:t> </a:t>
            </a:r>
            <a:r>
              <a:rPr lang="fr-FR" altLang="x-none" dirty="0" err="1"/>
              <a:t>it</a:t>
            </a:r>
            <a:r>
              <a:rPr lang="fr-FR" altLang="x-none" dirty="0"/>
              <a:t> </a:t>
            </a:r>
            <a:r>
              <a:rPr lang="fr-FR" altLang="x-none" dirty="0" err="1"/>
              <a:t>reaches</a:t>
            </a:r>
            <a:r>
              <a:rPr lang="fr-FR" altLang="x-none" dirty="0"/>
              <a:t> a </a:t>
            </a:r>
            <a:r>
              <a:rPr lang="fr-FR" altLang="x-none" dirty="0" err="1">
                <a:solidFill>
                  <a:srgbClr val="FF0000"/>
                </a:solidFill>
              </a:rPr>
              <a:t>peak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/>
              <a:t>where</a:t>
            </a:r>
            <a:r>
              <a:rPr lang="fr-FR" altLang="x-none" dirty="0"/>
              <a:t> </a:t>
            </a:r>
            <a:r>
              <a:rPr lang="fr-FR" altLang="x-none" u="sng" dirty="0"/>
              <a:t>no </a:t>
            </a:r>
            <a:r>
              <a:rPr lang="fr-FR" altLang="x-none" u="sng" dirty="0" err="1"/>
              <a:t>neighbor</a:t>
            </a:r>
            <a:r>
              <a:rPr lang="fr-FR" altLang="x-none" u="sng" dirty="0"/>
              <a:t> has a </a:t>
            </a:r>
            <a:r>
              <a:rPr lang="fr-FR" altLang="x-none" u="sng" dirty="0" err="1"/>
              <a:t>higher</a:t>
            </a:r>
            <a:r>
              <a:rPr lang="fr-FR" altLang="x-none" u="sng" dirty="0"/>
              <a:t> value</a:t>
            </a:r>
            <a:r>
              <a:rPr lang="fr-FR" altLang="x-none" dirty="0"/>
              <a:t>. </a:t>
            </a:r>
            <a:endParaRPr lang="en-US" dirty="0"/>
          </a:p>
          <a:p>
            <a:r>
              <a:rPr lang="en-US" dirty="0"/>
              <a:t>Normal hill climbing can get stuck at local maximum/minimum depending upon start/initial/current state.</a:t>
            </a:r>
          </a:p>
          <a:p>
            <a:r>
              <a:rPr lang="en-US" dirty="0"/>
              <a:t>Unfortunately, hill-climbing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get stuck in local maxima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stuck by ridges (a series of local maxima that occur close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stuck by </a:t>
            </a:r>
            <a:r>
              <a:rPr lang="en-US" dirty="0" err="1">
                <a:solidFill>
                  <a:srgbClr val="FF0000"/>
                </a:solidFill>
              </a:rPr>
              <a:t>plateaux</a:t>
            </a:r>
            <a:r>
              <a:rPr lang="en-US" dirty="0">
                <a:solidFill>
                  <a:srgbClr val="FF0000"/>
                </a:solidFill>
              </a:rPr>
              <a:t> (a flat area in the state space landscape)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Shoulder: if the flat area rises uphill later 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Flat local maximum: no uphill rise exists.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E51F-2997-45EE-B822-C9F5B5AC74B4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0D0B02A9-CAA5-4E63-AFFF-1DA153BC9116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895600"/>
            <a:ext cx="3733800" cy="1143000"/>
            <a:chOff x="2016" y="1392"/>
            <a:chExt cx="2125" cy="1296"/>
          </a:xfrm>
        </p:grpSpPr>
        <p:pic>
          <p:nvPicPr>
            <p:cNvPr id="7" name="Picture 6" descr="hill">
              <a:extLst>
                <a:ext uri="{FF2B5EF4-FFF2-40B4-BE49-F238E27FC236}">
                  <a16:creationId xmlns:a16="http://schemas.microsoft.com/office/drawing/2014/main" id="{F71EB7D4-BCC5-4E92-BF4D-60C64AEFFC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1"/>
            <a:stretch/>
          </p:blipFill>
          <p:spPr bwMode="auto">
            <a:xfrm>
              <a:off x="2016" y="1392"/>
              <a:ext cx="2125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7E26B62-11D0-4C8A-8DC4-E2A6D92E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2208"/>
              <a:ext cx="480" cy="336"/>
            </a:xfrm>
            <a:custGeom>
              <a:avLst/>
              <a:gdLst>
                <a:gd name="T0" fmla="*/ 0 w 384"/>
                <a:gd name="T1" fmla="*/ 336 h 336"/>
                <a:gd name="T2" fmla="*/ 192 w 384"/>
                <a:gd name="T3" fmla="*/ 144 h 336"/>
                <a:gd name="T4" fmla="*/ 384 w 38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36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179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45031"/>
            <a:ext cx="6447501" cy="324324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Solution(s)</a:t>
            </a:r>
          </a:p>
          <a:p>
            <a:endParaRPr lang="en-US" dirty="0"/>
          </a:p>
          <a:p>
            <a:pPr lvl="1"/>
            <a:r>
              <a:rPr lang="en-US" dirty="0"/>
              <a:t>Random Restart Hill Climbing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/>
              <a:t>Local Beam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Restart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271"/>
            <a:ext cx="3705860" cy="32280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case of failure in 1</a:t>
            </a:r>
            <a:r>
              <a:rPr lang="en-US" baseline="30000" dirty="0"/>
              <a:t>st</a:t>
            </a:r>
            <a:r>
              <a:rPr lang="en-US" dirty="0"/>
              <a:t> search, restart with a different initial state. Keep repeating the procedure until h==100 state is reached.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each hill-climbing search has a probability p of success, then the expected number of restarts required is 1/p.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6766560" y="1489710"/>
            <a:ext cx="243840" cy="2286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875020" y="1684833"/>
            <a:ext cx="927250" cy="62021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6593110" y="1718310"/>
            <a:ext cx="295370" cy="6877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6974691" y="1684833"/>
            <a:ext cx="393850" cy="6735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5711580" y="227838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lowchart: Connector 8"/>
          <p:cNvSpPr/>
          <p:nvPr/>
        </p:nvSpPr>
        <p:spPr>
          <a:xfrm>
            <a:off x="6477780" y="241935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lowchart: Connector 9"/>
          <p:cNvSpPr/>
          <p:nvPr/>
        </p:nvSpPr>
        <p:spPr>
          <a:xfrm>
            <a:off x="7324380" y="236601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lowchart: Connector 10"/>
          <p:cNvSpPr/>
          <p:nvPr/>
        </p:nvSpPr>
        <p:spPr>
          <a:xfrm>
            <a:off x="7568220" y="3538052"/>
            <a:ext cx="243840" cy="2286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lowchart: Connector 11"/>
          <p:cNvSpPr/>
          <p:nvPr/>
        </p:nvSpPr>
        <p:spPr>
          <a:xfrm>
            <a:off x="7047721" y="3135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Flowchart: Connector 12"/>
          <p:cNvSpPr/>
          <p:nvPr/>
        </p:nvSpPr>
        <p:spPr>
          <a:xfrm>
            <a:off x="5992741" y="324993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Flowchart: Connector 13"/>
          <p:cNvSpPr/>
          <p:nvPr/>
        </p:nvSpPr>
        <p:spPr>
          <a:xfrm>
            <a:off x="6644640" y="37666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lowchart: Connector 14"/>
          <p:cNvSpPr/>
          <p:nvPr/>
        </p:nvSpPr>
        <p:spPr>
          <a:xfrm>
            <a:off x="5109600" y="30213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lowchart: Connector 15"/>
          <p:cNvSpPr/>
          <p:nvPr/>
        </p:nvSpPr>
        <p:spPr>
          <a:xfrm>
            <a:off x="5681111" y="4057163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lowchart: Connector 16"/>
          <p:cNvSpPr/>
          <p:nvPr/>
        </p:nvSpPr>
        <p:spPr>
          <a:xfrm>
            <a:off x="6287984" y="44310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lowchart: Connector 17"/>
          <p:cNvSpPr/>
          <p:nvPr/>
        </p:nvSpPr>
        <p:spPr>
          <a:xfrm>
            <a:off x="7324380" y="4263146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lowchart: Connector 18"/>
          <p:cNvSpPr/>
          <p:nvPr/>
        </p:nvSpPr>
        <p:spPr>
          <a:xfrm>
            <a:off x="6925801" y="510159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Flowchart: Connector 19"/>
          <p:cNvSpPr/>
          <p:nvPr/>
        </p:nvSpPr>
        <p:spPr>
          <a:xfrm>
            <a:off x="5577851" y="51444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Flowchart: Connector 20"/>
          <p:cNvSpPr/>
          <p:nvPr/>
        </p:nvSpPr>
        <p:spPr>
          <a:xfrm>
            <a:off x="4808220" y="3873332"/>
            <a:ext cx="243840" cy="2286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lowchart: Connector 21"/>
          <p:cNvSpPr/>
          <p:nvPr/>
        </p:nvSpPr>
        <p:spPr>
          <a:xfrm>
            <a:off x="5138003" y="4659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Flowchart: Connector 22"/>
          <p:cNvSpPr/>
          <p:nvPr/>
        </p:nvSpPr>
        <p:spPr>
          <a:xfrm>
            <a:off x="6355860" y="5260637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>
            <a:stCxn id="15" idx="7"/>
            <a:endCxn id="8" idx="3"/>
          </p:cNvCxnSpPr>
          <p:nvPr/>
        </p:nvCxnSpPr>
        <p:spPr>
          <a:xfrm flipV="1">
            <a:off x="5317730" y="2473502"/>
            <a:ext cx="429560" cy="5813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9" idx="4"/>
          </p:cNvCxnSpPr>
          <p:nvPr/>
        </p:nvCxnSpPr>
        <p:spPr>
          <a:xfrm flipV="1">
            <a:off x="6114661" y="2647950"/>
            <a:ext cx="485039" cy="6019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2" idx="0"/>
          </p:cNvCxnSpPr>
          <p:nvPr/>
        </p:nvCxnSpPr>
        <p:spPr>
          <a:xfrm>
            <a:off x="6599700" y="2647950"/>
            <a:ext cx="569941" cy="487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  <a:endCxn id="12" idx="0"/>
          </p:cNvCxnSpPr>
          <p:nvPr/>
        </p:nvCxnSpPr>
        <p:spPr>
          <a:xfrm flipH="1">
            <a:off x="7169641" y="2594610"/>
            <a:ext cx="276659" cy="5410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3"/>
            <a:endCxn id="14" idx="6"/>
          </p:cNvCxnSpPr>
          <p:nvPr/>
        </p:nvCxnSpPr>
        <p:spPr>
          <a:xfrm flipH="1">
            <a:off x="6888480" y="3733174"/>
            <a:ext cx="715450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18" idx="0"/>
          </p:cNvCxnSpPr>
          <p:nvPr/>
        </p:nvCxnSpPr>
        <p:spPr>
          <a:xfrm flipH="1">
            <a:off x="7446300" y="3766652"/>
            <a:ext cx="243840" cy="49649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5"/>
            <a:endCxn id="11" idx="0"/>
          </p:cNvCxnSpPr>
          <p:nvPr/>
        </p:nvCxnSpPr>
        <p:spPr>
          <a:xfrm>
            <a:off x="7255851" y="3330753"/>
            <a:ext cx="434289" cy="2072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4"/>
            <a:endCxn id="21" idx="0"/>
          </p:cNvCxnSpPr>
          <p:nvPr/>
        </p:nvCxnSpPr>
        <p:spPr>
          <a:xfrm flipH="1">
            <a:off x="4930140" y="3249930"/>
            <a:ext cx="301380" cy="6234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  <a:endCxn id="22" idx="0"/>
          </p:cNvCxnSpPr>
          <p:nvPr/>
        </p:nvCxnSpPr>
        <p:spPr>
          <a:xfrm flipH="1">
            <a:off x="5259924" y="4252285"/>
            <a:ext cx="456898" cy="407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5"/>
            <a:endCxn id="20" idx="1"/>
          </p:cNvCxnSpPr>
          <p:nvPr/>
        </p:nvCxnSpPr>
        <p:spPr>
          <a:xfrm>
            <a:off x="5346133" y="4854753"/>
            <a:ext cx="267428" cy="3231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7"/>
            <a:endCxn id="14" idx="2"/>
          </p:cNvCxnSpPr>
          <p:nvPr/>
        </p:nvCxnSpPr>
        <p:spPr>
          <a:xfrm flipV="1">
            <a:off x="5889241" y="3880952"/>
            <a:ext cx="755399" cy="2096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17" idx="3"/>
          </p:cNvCxnSpPr>
          <p:nvPr/>
        </p:nvCxnSpPr>
        <p:spPr>
          <a:xfrm flipV="1">
            <a:off x="5821692" y="4626152"/>
            <a:ext cx="502003" cy="6325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5"/>
            <a:endCxn id="17" idx="1"/>
          </p:cNvCxnSpPr>
          <p:nvPr/>
        </p:nvCxnSpPr>
        <p:spPr>
          <a:xfrm>
            <a:off x="5889241" y="4252285"/>
            <a:ext cx="434453" cy="21222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0"/>
            <a:endCxn id="17" idx="4"/>
          </p:cNvCxnSpPr>
          <p:nvPr/>
        </p:nvCxnSpPr>
        <p:spPr>
          <a:xfrm flipH="1" flipV="1">
            <a:off x="6409905" y="4659631"/>
            <a:ext cx="67876" cy="6010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1"/>
            <a:endCxn id="14" idx="5"/>
          </p:cNvCxnSpPr>
          <p:nvPr/>
        </p:nvCxnSpPr>
        <p:spPr>
          <a:xfrm flipH="1" flipV="1">
            <a:off x="6852770" y="3961774"/>
            <a:ext cx="507320" cy="3348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7"/>
            <a:endCxn id="18" idx="4"/>
          </p:cNvCxnSpPr>
          <p:nvPr/>
        </p:nvCxnSpPr>
        <p:spPr>
          <a:xfrm flipV="1">
            <a:off x="7133931" y="4491746"/>
            <a:ext cx="312369" cy="6433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6"/>
            <a:endCxn id="19" idx="3"/>
          </p:cNvCxnSpPr>
          <p:nvPr/>
        </p:nvCxnSpPr>
        <p:spPr>
          <a:xfrm flipV="1">
            <a:off x="6599700" y="5296712"/>
            <a:ext cx="361811" cy="78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4"/>
            <a:endCxn id="16" idx="0"/>
          </p:cNvCxnSpPr>
          <p:nvPr/>
        </p:nvCxnSpPr>
        <p:spPr>
          <a:xfrm flipH="1">
            <a:off x="5803031" y="3478530"/>
            <a:ext cx="311630" cy="5786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  <a:endCxn id="13" idx="2"/>
          </p:cNvCxnSpPr>
          <p:nvPr/>
        </p:nvCxnSpPr>
        <p:spPr>
          <a:xfrm>
            <a:off x="5317730" y="3216453"/>
            <a:ext cx="675011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785830" y="3510504"/>
            <a:ext cx="10527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100</a:t>
            </a:r>
          </a:p>
          <a:p>
            <a:r>
              <a:rPr lang="en-US" sz="1350" dirty="0"/>
              <a:t>(global max)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72421" y="297046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21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26372" y="272662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5263" y="2383512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15402" y="3594674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45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20568" y="376428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25</a:t>
            </a:r>
          </a:p>
        </p:txBody>
      </p:sp>
      <p:cxnSp>
        <p:nvCxnSpPr>
          <p:cNvPr id="49" name="Straight Connector 48"/>
          <p:cNvCxnSpPr>
            <a:stCxn id="21" idx="4"/>
            <a:endCxn id="22" idx="0"/>
          </p:cNvCxnSpPr>
          <p:nvPr/>
        </p:nvCxnSpPr>
        <p:spPr>
          <a:xfrm>
            <a:off x="4930141" y="4101931"/>
            <a:ext cx="329783" cy="557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99340" y="3412733"/>
            <a:ext cx="5405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init</a:t>
            </a:r>
            <a:r>
              <a:rPr lang="en-US" sz="1350" dirty="0"/>
              <a:t>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25574" y="3824932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338645" y="4171462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75893" y="1994941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46205" y="302311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60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849714" y="3579007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75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67747" y="4102254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70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20869" y="140783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52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99402" y="230071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51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05861" y="4996568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62206" y="448765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01677" y="4898198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60534" y="4813407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62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366851" y="3330753"/>
            <a:ext cx="558101" cy="12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01284" y="3417780"/>
            <a:ext cx="179338" cy="4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64988" y="2482259"/>
            <a:ext cx="5405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init</a:t>
            </a:r>
            <a:r>
              <a:rPr lang="en-US" sz="1350" dirty="0"/>
              <a:t> 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025043" y="1825403"/>
            <a:ext cx="728879" cy="49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578606" y="1080050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43912" y="5488969"/>
            <a:ext cx="5405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init</a:t>
            </a:r>
            <a:r>
              <a:rPr lang="en-US" sz="1350" dirty="0"/>
              <a:t> 3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611436" y="5182681"/>
            <a:ext cx="284971" cy="100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122977" y="4544551"/>
            <a:ext cx="167139" cy="3014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357943" y="3850520"/>
            <a:ext cx="167139" cy="3014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79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609600" y="2286000"/>
            <a:ext cx="7772400" cy="22860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Simulated Annealing Search</a:t>
            </a:r>
          </a:p>
          <a:p>
            <a:pPr algn="ctr"/>
            <a:r>
              <a:rPr lang="en-US" altLang="x-none" sz="4000" dirty="0">
                <a:solidFill>
                  <a:srgbClr val="FFFF00"/>
                </a:solidFill>
              </a:rPr>
              <a:t>(Stochastic hill climbing)</a:t>
            </a:r>
            <a:endParaRPr lang="en-US" sz="4000" b="1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93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term annealing mean?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C1BF2-536C-4716-9110-B8987B98B91F}"/>
              </a:ext>
            </a:extLst>
          </p:cNvPr>
          <p:cNvSpPr/>
          <p:nvPr/>
        </p:nvSpPr>
        <p:spPr>
          <a:xfrm>
            <a:off x="457200" y="2807160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Annealing</a:t>
            </a:r>
            <a:r>
              <a:rPr lang="en-US" sz="3200" dirty="0">
                <a:latin typeface="+mj-lt"/>
              </a:rPr>
              <a:t>, in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metallurgy</a:t>
            </a:r>
            <a:r>
              <a:rPr lang="en-US" sz="3200" dirty="0">
                <a:latin typeface="+mj-lt"/>
              </a:rPr>
              <a:t> and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materials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science</a:t>
            </a:r>
            <a:r>
              <a:rPr lang="en-US" sz="3200" dirty="0">
                <a:latin typeface="+mj-lt"/>
              </a:rPr>
              <a:t>, 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is the process used to temper or harden metals and glass by heating them to a high temperature and then gradually cooling them, thus allowing the material to reach a low energy crystalline state.</a:t>
            </a:r>
            <a:r>
              <a:rPr lang="en-US" sz="3200" dirty="0">
                <a:latin typeface="+mj-lt"/>
              </a:rPr>
              <a:t> </a:t>
            </a:r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791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953000" cy="5029200"/>
          </a:xfrm>
        </p:spPr>
        <p:txBody>
          <a:bodyPr>
            <a:normAutofit fontScale="70000" lnSpcReduction="20000"/>
          </a:bodyPr>
          <a:lstStyle/>
          <a:p>
            <a:pPr marL="398463" indent="-398463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3400" b="1" dirty="0">
                <a:solidFill>
                  <a:srgbClr val="FF0000"/>
                </a:solidFill>
              </a:rPr>
              <a:t>Main Idea</a:t>
            </a:r>
            <a:r>
              <a:rPr lang="en-US" sz="3400" dirty="0"/>
              <a:t>: </a:t>
            </a:r>
            <a:r>
              <a:rPr lang="en-US" sz="3400" u="sng" dirty="0"/>
              <a:t>escape local maxima by allowing some "bad" moves but gradually </a:t>
            </a:r>
            <a:r>
              <a:rPr lang="en-US" sz="3400" b="1" dirty="0">
                <a:solidFill>
                  <a:srgbClr val="0000FF"/>
                </a:solidFill>
              </a:rPr>
              <a:t>decrease their frequency</a:t>
            </a:r>
            <a:r>
              <a:rPr lang="en-US" sz="3400" dirty="0"/>
              <a:t>. </a:t>
            </a:r>
          </a:p>
          <a:p>
            <a:r>
              <a:rPr lang="en-US" altLang="en-US" sz="3400" dirty="0">
                <a:cs typeface="Arial" charset="0"/>
              </a:rPr>
              <a:t>Select a neighbor at random.</a:t>
            </a:r>
          </a:p>
          <a:p>
            <a:pPr>
              <a:lnSpc>
                <a:spcPct val="150000"/>
              </a:lnSpc>
            </a:pPr>
            <a:r>
              <a:rPr lang="en-US" altLang="en-US" sz="3400" dirty="0">
                <a:cs typeface="Arial" charset="0"/>
              </a:rPr>
              <a:t>If better than current state go there.</a:t>
            </a:r>
          </a:p>
          <a:p>
            <a:pPr>
              <a:lnSpc>
                <a:spcPct val="150000"/>
              </a:lnSpc>
            </a:pPr>
            <a:r>
              <a:rPr lang="en-US" altLang="en-US" sz="3400" dirty="0">
                <a:cs typeface="Arial" charset="0"/>
              </a:rPr>
              <a:t>Otherwise, go there with some  probability.</a:t>
            </a:r>
          </a:p>
          <a:p>
            <a:pPr>
              <a:lnSpc>
                <a:spcPct val="150000"/>
              </a:lnSpc>
            </a:pPr>
            <a:r>
              <a:rPr lang="en-US" altLang="en-US" sz="3400" dirty="0">
                <a:cs typeface="Arial" charset="0"/>
              </a:rPr>
              <a:t>Probability goes down with time (similar to temperature cooling)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Search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3875" y="2057400"/>
            <a:ext cx="3468038" cy="3423829"/>
            <a:chOff x="2362200" y="1600200"/>
            <a:chExt cx="4379913" cy="4379913"/>
          </a:xfrm>
        </p:grpSpPr>
        <p:pic>
          <p:nvPicPr>
            <p:cNvPr id="7" name="Picture 3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62200" y="1600200"/>
              <a:ext cx="4379913" cy="437991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pic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495550" y="32575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495550" y="32575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028950" y="48577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028950" y="48577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562350" y="37909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562350" y="37909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095750" y="2800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4095750" y="2800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629150" y="2800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4629150" y="2800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086350" y="17335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5086350" y="17335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619750" y="2800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5619750" y="2800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6153150" y="4324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6153150" y="4324350"/>
              <a:ext cx="381000" cy="4572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685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Simulated annealing search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Initialize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current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starting state</a:t>
            </a:r>
          </a:p>
          <a:p>
            <a:r>
              <a:rPr lang="en-US" sz="2800" dirty="0"/>
              <a:t>For </a:t>
            </a:r>
            <a:r>
              <a:rPr lang="en-US" sz="2800" i="1" dirty="0" err="1"/>
              <a:t>i</a:t>
            </a:r>
            <a:r>
              <a:rPr lang="en-US" sz="2800" dirty="0"/>
              <a:t> = 1 to </a:t>
            </a:r>
            <a:r>
              <a:rPr lang="en-US" sz="2800" dirty="0">
                <a:sym typeface="Symbol"/>
              </a:rPr>
              <a:t></a:t>
            </a:r>
            <a:r>
              <a:rPr lang="en-US" sz="2800" dirty="0"/>
              <a:t>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= 0 return </a:t>
            </a:r>
            <a:r>
              <a:rPr lang="en-US" i="1" dirty="0">
                <a:solidFill>
                  <a:srgbClr val="C00000"/>
                </a:solidFill>
              </a:rPr>
              <a:t>current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solidFill>
                  <a:srgbClr val="C00000"/>
                </a:solidFill>
              </a:rPr>
              <a:t>next</a:t>
            </a:r>
            <a:r>
              <a:rPr lang="en-US" dirty="0"/>
              <a:t> = random successor of </a:t>
            </a:r>
            <a:r>
              <a:rPr lang="en-US" i="1" dirty="0">
                <a:solidFill>
                  <a:srgbClr val="C00000"/>
                </a:solidFill>
              </a:rPr>
              <a:t>current</a:t>
            </a:r>
          </a:p>
          <a:p>
            <a:pPr lvl="1"/>
            <a:r>
              <a:rPr lang="en-US" dirty="0"/>
              <a:t>Let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= value(</a:t>
            </a:r>
            <a:r>
              <a:rPr lang="en-US" i="1" dirty="0">
                <a:solidFill>
                  <a:srgbClr val="C00000"/>
                </a:solidFill>
              </a:rPr>
              <a:t>next</a:t>
            </a:r>
            <a:r>
              <a:rPr lang="en-US" dirty="0"/>
              <a:t>) – value(</a:t>
            </a:r>
            <a:r>
              <a:rPr lang="en-US" i="1" dirty="0">
                <a:solidFill>
                  <a:srgbClr val="C00000"/>
                </a:solidFill>
              </a:rPr>
              <a:t>current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&gt; 0 then let </a:t>
            </a:r>
            <a:r>
              <a:rPr lang="en-US" i="1" dirty="0">
                <a:solidFill>
                  <a:srgbClr val="C00000"/>
                </a:solidFill>
              </a:rPr>
              <a:t>current</a:t>
            </a:r>
            <a:r>
              <a:rPr lang="en-US" dirty="0"/>
              <a:t> = </a:t>
            </a:r>
            <a:r>
              <a:rPr lang="en-US" i="1" dirty="0">
                <a:solidFill>
                  <a:srgbClr val="C00000"/>
                </a:solidFill>
              </a:rPr>
              <a:t>next</a:t>
            </a:r>
          </a:p>
          <a:p>
            <a:pPr lvl="1"/>
            <a:r>
              <a:rPr lang="en-US" dirty="0"/>
              <a:t>Else let </a:t>
            </a:r>
            <a:r>
              <a:rPr lang="en-US" i="1" dirty="0">
                <a:solidFill>
                  <a:srgbClr val="C00000"/>
                </a:solidFill>
              </a:rPr>
              <a:t>current</a:t>
            </a:r>
            <a:r>
              <a:rPr lang="en-US" dirty="0"/>
              <a:t> = </a:t>
            </a:r>
            <a:r>
              <a:rPr lang="en-US" i="1" dirty="0">
                <a:solidFill>
                  <a:srgbClr val="C00000"/>
                </a:solidFill>
              </a:rPr>
              <a:t>next</a:t>
            </a:r>
            <a:r>
              <a:rPr lang="en-US" dirty="0"/>
              <a:t> with probability exp(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/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2482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609600" y="2286000"/>
            <a:ext cx="7772400" cy="22860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Local Beam Search 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8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276600"/>
          </a:xfrm>
        </p:spPr>
        <p:txBody>
          <a:bodyPr>
            <a:normAutofit fontScale="70000" lnSpcReduction="20000"/>
          </a:bodyPr>
          <a:lstStyle/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Main Idea</a:t>
            </a:r>
            <a:r>
              <a:rPr lang="en-US" dirty="0"/>
              <a:t>: Keep track of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states rather than just one. </a:t>
            </a:r>
          </a:p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dirty="0"/>
              <a:t>Start with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randomly generated states. </a:t>
            </a:r>
          </a:p>
          <a:p>
            <a:pPr marL="398463" indent="-398463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dirty="0"/>
              <a:t>At each iteration, all the successors of all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states are generated. </a:t>
            </a:r>
          </a:p>
          <a:p>
            <a:pPr marL="398463" indent="-398463">
              <a:buFont typeface="Wingdings" panose="05000000000000000000" pitchFamily="2" charset="2"/>
              <a:buChar char="Ø"/>
            </a:pPr>
            <a:endParaRPr lang="en-US" dirty="0"/>
          </a:p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dirty="0"/>
              <a:t>If any one is a goal state, stop; else select the k best successors from the complete list and repeat. </a:t>
            </a:r>
          </a:p>
          <a:p>
            <a:pPr marL="398463" indent="-398463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Drawback</a:t>
            </a:r>
            <a:r>
              <a:rPr lang="en-US" dirty="0"/>
              <a:t>: the k states tend to regroup very quickly in the same region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lack of diversity.</a:t>
            </a:r>
          </a:p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dirty="0"/>
              <a:t>Is this the same as running 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greedy</a:t>
            </a:r>
            <a:r>
              <a:rPr lang="en-US" dirty="0"/>
              <a:t> searches in </a:t>
            </a:r>
            <a:r>
              <a:rPr lang="en-US" dirty="0">
                <a:solidFill>
                  <a:srgbClr val="7030A0"/>
                </a:solidFill>
              </a:rPr>
              <a:t>parallel</a:t>
            </a:r>
            <a:r>
              <a:rPr lang="en-US" dirty="0"/>
              <a:t>?</a:t>
            </a:r>
          </a:p>
          <a:p>
            <a:pPr marL="398463" indent="-398463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Local beam search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059" y="4724400"/>
            <a:ext cx="73755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56388" y="61838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 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9788" y="6183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search</a:t>
            </a:r>
          </a:p>
        </p:txBody>
      </p:sp>
    </p:spTree>
    <p:extLst>
      <p:ext uri="{BB962C8B-B14F-4D97-AF65-F5344CB8AC3E}">
        <p14:creationId xmlns:p14="http://schemas.microsoft.com/office/powerpoint/2010/main" val="360201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066800"/>
          </a:xfrm>
        </p:spPr>
        <p:txBody>
          <a:bodyPr/>
          <a:lstStyle/>
          <a:p>
            <a:r>
              <a:rPr lang="en-US" dirty="0"/>
              <a:t>Outline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09600" y="1752601"/>
            <a:ext cx="8077200" cy="4495799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Hill-Climbing Search</a:t>
            </a:r>
          </a:p>
          <a:p>
            <a:r>
              <a:rPr lang="en-US" dirty="0"/>
              <a:t>Simulated Annealing Search</a:t>
            </a:r>
          </a:p>
          <a:p>
            <a:r>
              <a:rPr lang="en-US" dirty="0"/>
              <a:t>Beam Search</a:t>
            </a:r>
          </a:p>
        </p:txBody>
      </p:sp>
    </p:spTree>
    <p:extLst>
      <p:ext uri="{BB962C8B-B14F-4D97-AF65-F5344CB8AC3E}">
        <p14:creationId xmlns:p14="http://schemas.microsoft.com/office/powerpoint/2010/main" val="1037430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584200" y="4572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Local beam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4200" y="1295400"/>
            <a:ext cx="8178800" cy="26670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Instead of keeping only one node in memory</a:t>
            </a:r>
          </a:p>
          <a:p>
            <a:pPr lvl="1">
              <a:defRPr/>
            </a:pPr>
            <a:r>
              <a:rPr lang="en-US" sz="2000" dirty="0"/>
              <a:t>Keep track of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 states</a:t>
            </a:r>
          </a:p>
          <a:p>
            <a:pPr lvl="1">
              <a:defRPr/>
            </a:pPr>
            <a:r>
              <a:rPr lang="en-US" sz="2000" dirty="0"/>
              <a:t>Start with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 randomly generated states</a:t>
            </a:r>
          </a:p>
          <a:p>
            <a:pPr lvl="1">
              <a:defRPr/>
            </a:pPr>
            <a:r>
              <a:rPr lang="en-US" sz="2000" dirty="0"/>
              <a:t>For each step, generate the successors of all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 states</a:t>
            </a:r>
          </a:p>
          <a:p>
            <a:pPr lvl="1">
              <a:defRPr/>
            </a:pPr>
            <a:r>
              <a:rPr lang="en-US" sz="2000" dirty="0"/>
              <a:t>If anyone is a goal, the algorithm halts</a:t>
            </a:r>
          </a:p>
          <a:p>
            <a:pPr lvl="2">
              <a:defRPr/>
            </a:pPr>
            <a:r>
              <a:rPr lang="en-US" sz="2000" dirty="0"/>
              <a:t>Otherwise selects the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 best successors from the complete list and repeats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 l="7031" t="31830" r="23438" b="34218"/>
          <a:stretch>
            <a:fillRect/>
          </a:stretch>
        </p:blipFill>
        <p:spPr bwMode="auto">
          <a:xfrm>
            <a:off x="1219200" y="3962400"/>
            <a:ext cx="6781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72722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271"/>
            <a:ext cx="3705860" cy="32280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with k randomly generated states</a:t>
            </a:r>
          </a:p>
          <a:p>
            <a:r>
              <a:rPr lang="en-US" dirty="0"/>
              <a:t>Generate all successors of those k states</a:t>
            </a:r>
          </a:p>
          <a:p>
            <a:r>
              <a:rPr lang="en-US" dirty="0"/>
              <a:t>If no goal found, select best k successors and repeat.</a:t>
            </a:r>
          </a:p>
          <a:p>
            <a:endParaRPr lang="en-US" dirty="0"/>
          </a:p>
          <a:p>
            <a:r>
              <a:rPr lang="en-US" dirty="0"/>
              <a:t>For the tree on the right, k =3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6766560" y="148971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6" name="Straight Connector 65"/>
          <p:cNvCxnSpPr>
            <a:stCxn id="65" idx="3"/>
          </p:cNvCxnSpPr>
          <p:nvPr/>
        </p:nvCxnSpPr>
        <p:spPr>
          <a:xfrm flipH="1">
            <a:off x="5875020" y="1684833"/>
            <a:ext cx="927250" cy="62021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</p:cNvCxnSpPr>
          <p:nvPr/>
        </p:nvCxnSpPr>
        <p:spPr>
          <a:xfrm flipH="1">
            <a:off x="6593110" y="1718310"/>
            <a:ext cx="295370" cy="6877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5"/>
          </p:cNvCxnSpPr>
          <p:nvPr/>
        </p:nvCxnSpPr>
        <p:spPr>
          <a:xfrm>
            <a:off x="6974691" y="1684833"/>
            <a:ext cx="393850" cy="6735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5711580" y="227838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lowchart: Connector 69"/>
          <p:cNvSpPr/>
          <p:nvPr/>
        </p:nvSpPr>
        <p:spPr>
          <a:xfrm>
            <a:off x="6477780" y="241935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lowchart: Connector 70"/>
          <p:cNvSpPr/>
          <p:nvPr/>
        </p:nvSpPr>
        <p:spPr>
          <a:xfrm>
            <a:off x="7324380" y="236601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Flowchart: Connector 71"/>
          <p:cNvSpPr/>
          <p:nvPr/>
        </p:nvSpPr>
        <p:spPr>
          <a:xfrm>
            <a:off x="7568220" y="35380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lowchart: Connector 72"/>
          <p:cNvSpPr/>
          <p:nvPr/>
        </p:nvSpPr>
        <p:spPr>
          <a:xfrm>
            <a:off x="7047721" y="3135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lowchart: Connector 73"/>
          <p:cNvSpPr/>
          <p:nvPr/>
        </p:nvSpPr>
        <p:spPr>
          <a:xfrm>
            <a:off x="5992741" y="324993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Flowchart: Connector 74"/>
          <p:cNvSpPr/>
          <p:nvPr/>
        </p:nvSpPr>
        <p:spPr>
          <a:xfrm>
            <a:off x="6644640" y="37666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Flowchart: Connector 75"/>
          <p:cNvSpPr/>
          <p:nvPr/>
        </p:nvSpPr>
        <p:spPr>
          <a:xfrm>
            <a:off x="5109600" y="30213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Flowchart: Connector 76"/>
          <p:cNvSpPr/>
          <p:nvPr/>
        </p:nvSpPr>
        <p:spPr>
          <a:xfrm>
            <a:off x="5681111" y="4057163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/>
          <p:cNvSpPr/>
          <p:nvPr/>
        </p:nvSpPr>
        <p:spPr>
          <a:xfrm>
            <a:off x="6287984" y="44310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Flowchart: Connector 78"/>
          <p:cNvSpPr/>
          <p:nvPr/>
        </p:nvSpPr>
        <p:spPr>
          <a:xfrm>
            <a:off x="7324380" y="4263146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Flowchart: Connector 79"/>
          <p:cNvSpPr/>
          <p:nvPr/>
        </p:nvSpPr>
        <p:spPr>
          <a:xfrm>
            <a:off x="6925801" y="510159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Flowchart: Connector 80"/>
          <p:cNvSpPr/>
          <p:nvPr/>
        </p:nvSpPr>
        <p:spPr>
          <a:xfrm>
            <a:off x="5577851" y="51444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Flowchart: Connector 81"/>
          <p:cNvSpPr/>
          <p:nvPr/>
        </p:nvSpPr>
        <p:spPr>
          <a:xfrm>
            <a:off x="4808220" y="38733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Flowchart: Connector 82"/>
          <p:cNvSpPr/>
          <p:nvPr/>
        </p:nvSpPr>
        <p:spPr>
          <a:xfrm>
            <a:off x="5138003" y="4659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lowchart: Connector 83"/>
          <p:cNvSpPr/>
          <p:nvPr/>
        </p:nvSpPr>
        <p:spPr>
          <a:xfrm>
            <a:off x="6355860" y="5260637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5" name="Straight Connector 84"/>
          <p:cNvCxnSpPr>
            <a:stCxn id="76" idx="7"/>
            <a:endCxn id="69" idx="3"/>
          </p:cNvCxnSpPr>
          <p:nvPr/>
        </p:nvCxnSpPr>
        <p:spPr>
          <a:xfrm flipV="1">
            <a:off x="5317730" y="2473502"/>
            <a:ext cx="429560" cy="5813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0"/>
            <a:endCxn id="70" idx="4"/>
          </p:cNvCxnSpPr>
          <p:nvPr/>
        </p:nvCxnSpPr>
        <p:spPr>
          <a:xfrm flipV="1">
            <a:off x="6114661" y="2647950"/>
            <a:ext cx="485039" cy="6019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4"/>
            <a:endCxn id="73" idx="0"/>
          </p:cNvCxnSpPr>
          <p:nvPr/>
        </p:nvCxnSpPr>
        <p:spPr>
          <a:xfrm>
            <a:off x="6599700" y="2647950"/>
            <a:ext cx="569941" cy="487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1" idx="4"/>
            <a:endCxn id="73" idx="0"/>
          </p:cNvCxnSpPr>
          <p:nvPr/>
        </p:nvCxnSpPr>
        <p:spPr>
          <a:xfrm flipH="1">
            <a:off x="7169641" y="2594610"/>
            <a:ext cx="276659" cy="5410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3"/>
            <a:endCxn id="75" idx="6"/>
          </p:cNvCxnSpPr>
          <p:nvPr/>
        </p:nvCxnSpPr>
        <p:spPr>
          <a:xfrm flipH="1">
            <a:off x="6888480" y="3733174"/>
            <a:ext cx="715450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4"/>
            <a:endCxn id="79" idx="0"/>
          </p:cNvCxnSpPr>
          <p:nvPr/>
        </p:nvCxnSpPr>
        <p:spPr>
          <a:xfrm flipH="1">
            <a:off x="7446300" y="3766652"/>
            <a:ext cx="243840" cy="49649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3" idx="5"/>
            <a:endCxn id="72" idx="0"/>
          </p:cNvCxnSpPr>
          <p:nvPr/>
        </p:nvCxnSpPr>
        <p:spPr>
          <a:xfrm>
            <a:off x="7255851" y="3330753"/>
            <a:ext cx="434289" cy="2072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4"/>
            <a:endCxn id="82" idx="0"/>
          </p:cNvCxnSpPr>
          <p:nvPr/>
        </p:nvCxnSpPr>
        <p:spPr>
          <a:xfrm flipH="1">
            <a:off x="4930140" y="3249930"/>
            <a:ext cx="301380" cy="6234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3"/>
            <a:endCxn id="83" idx="0"/>
          </p:cNvCxnSpPr>
          <p:nvPr/>
        </p:nvCxnSpPr>
        <p:spPr>
          <a:xfrm flipH="1">
            <a:off x="5259924" y="4252285"/>
            <a:ext cx="456898" cy="407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1" idx="1"/>
          </p:cNvCxnSpPr>
          <p:nvPr/>
        </p:nvCxnSpPr>
        <p:spPr>
          <a:xfrm>
            <a:off x="5346133" y="4854753"/>
            <a:ext cx="267428" cy="3231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7"/>
            <a:endCxn id="75" idx="2"/>
          </p:cNvCxnSpPr>
          <p:nvPr/>
        </p:nvCxnSpPr>
        <p:spPr>
          <a:xfrm flipV="1">
            <a:off x="5889241" y="3880952"/>
            <a:ext cx="755399" cy="2096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6"/>
            <a:endCxn id="78" idx="3"/>
          </p:cNvCxnSpPr>
          <p:nvPr/>
        </p:nvCxnSpPr>
        <p:spPr>
          <a:xfrm flipV="1">
            <a:off x="5821692" y="4626152"/>
            <a:ext cx="502003" cy="6325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7" idx="5"/>
            <a:endCxn id="78" idx="1"/>
          </p:cNvCxnSpPr>
          <p:nvPr/>
        </p:nvCxnSpPr>
        <p:spPr>
          <a:xfrm>
            <a:off x="5889241" y="4252285"/>
            <a:ext cx="434453" cy="21222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4" idx="0"/>
            <a:endCxn id="78" idx="4"/>
          </p:cNvCxnSpPr>
          <p:nvPr/>
        </p:nvCxnSpPr>
        <p:spPr>
          <a:xfrm flipH="1" flipV="1">
            <a:off x="6409905" y="4659631"/>
            <a:ext cx="67876" cy="6010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9" idx="1"/>
            <a:endCxn id="75" idx="5"/>
          </p:cNvCxnSpPr>
          <p:nvPr/>
        </p:nvCxnSpPr>
        <p:spPr>
          <a:xfrm flipH="1" flipV="1">
            <a:off x="6852770" y="3961774"/>
            <a:ext cx="507320" cy="3348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7"/>
            <a:endCxn id="79" idx="4"/>
          </p:cNvCxnSpPr>
          <p:nvPr/>
        </p:nvCxnSpPr>
        <p:spPr>
          <a:xfrm flipV="1">
            <a:off x="7133931" y="4491746"/>
            <a:ext cx="312369" cy="6433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6"/>
            <a:endCxn id="80" idx="3"/>
          </p:cNvCxnSpPr>
          <p:nvPr/>
        </p:nvCxnSpPr>
        <p:spPr>
          <a:xfrm flipV="1">
            <a:off x="6599700" y="5296712"/>
            <a:ext cx="361811" cy="78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4" idx="4"/>
            <a:endCxn id="77" idx="0"/>
          </p:cNvCxnSpPr>
          <p:nvPr/>
        </p:nvCxnSpPr>
        <p:spPr>
          <a:xfrm flipH="1">
            <a:off x="5803031" y="3478530"/>
            <a:ext cx="311630" cy="5786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6" idx="5"/>
            <a:endCxn id="74" idx="2"/>
          </p:cNvCxnSpPr>
          <p:nvPr/>
        </p:nvCxnSpPr>
        <p:spPr>
          <a:xfrm>
            <a:off x="5317730" y="3216453"/>
            <a:ext cx="675011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785830" y="3510504"/>
            <a:ext cx="10527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100</a:t>
            </a:r>
          </a:p>
          <a:p>
            <a:r>
              <a:rPr lang="en-US" sz="1350" dirty="0"/>
              <a:t>(global max)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72421" y="297046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21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6372" y="272662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5263" y="2383512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15402" y="3594674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45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20568" y="376428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25</a:t>
            </a:r>
          </a:p>
        </p:txBody>
      </p:sp>
      <p:cxnSp>
        <p:nvCxnSpPr>
          <p:cNvPr id="110" name="Straight Connector 109"/>
          <p:cNvCxnSpPr>
            <a:stCxn id="82" idx="4"/>
            <a:endCxn id="83" idx="0"/>
          </p:cNvCxnSpPr>
          <p:nvPr/>
        </p:nvCxnSpPr>
        <p:spPr>
          <a:xfrm>
            <a:off x="4930141" y="4101931"/>
            <a:ext cx="329783" cy="557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25574" y="3824932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38645" y="4171462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5893" y="1994941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46205" y="302311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849714" y="3579007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75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567747" y="4102254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20869" y="140783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52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999402" y="230071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51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05861" y="4996568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62206" y="448765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601677" y="4898198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60534" y="4813407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62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78606" y="1080050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</p:spTree>
    <p:extLst>
      <p:ext uri="{BB962C8B-B14F-4D97-AF65-F5344CB8AC3E}">
        <p14:creationId xmlns:p14="http://schemas.microsoft.com/office/powerpoint/2010/main" val="1341504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4838133" cy="990600"/>
          </a:xfrm>
        </p:spPr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271"/>
            <a:ext cx="3705860" cy="32280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all successors of those k states</a:t>
            </a:r>
          </a:p>
          <a:p>
            <a:endParaRPr lang="en-US" dirty="0"/>
          </a:p>
          <a:p>
            <a:r>
              <a:rPr lang="en-US" dirty="0"/>
              <a:t>Among these successors (yellow) choose, top 3 since k=3.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6766560" y="148971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6" name="Straight Connector 65"/>
          <p:cNvCxnSpPr>
            <a:stCxn id="65" idx="3"/>
          </p:cNvCxnSpPr>
          <p:nvPr/>
        </p:nvCxnSpPr>
        <p:spPr>
          <a:xfrm flipH="1">
            <a:off x="5875020" y="1684833"/>
            <a:ext cx="927250" cy="62021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</p:cNvCxnSpPr>
          <p:nvPr/>
        </p:nvCxnSpPr>
        <p:spPr>
          <a:xfrm flipH="1">
            <a:off x="6593110" y="1718310"/>
            <a:ext cx="295370" cy="6877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5"/>
          </p:cNvCxnSpPr>
          <p:nvPr/>
        </p:nvCxnSpPr>
        <p:spPr>
          <a:xfrm>
            <a:off x="6974691" y="1684833"/>
            <a:ext cx="393850" cy="6735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5711580" y="227838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lowchart: Connector 69"/>
          <p:cNvSpPr/>
          <p:nvPr/>
        </p:nvSpPr>
        <p:spPr>
          <a:xfrm>
            <a:off x="6477780" y="241935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lowchart: Connector 70"/>
          <p:cNvSpPr/>
          <p:nvPr/>
        </p:nvSpPr>
        <p:spPr>
          <a:xfrm>
            <a:off x="7324380" y="236601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Flowchart: Connector 71"/>
          <p:cNvSpPr/>
          <p:nvPr/>
        </p:nvSpPr>
        <p:spPr>
          <a:xfrm>
            <a:off x="7568220" y="35380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lowchart: Connector 72"/>
          <p:cNvSpPr/>
          <p:nvPr/>
        </p:nvSpPr>
        <p:spPr>
          <a:xfrm>
            <a:off x="7047721" y="3135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lowchart: Connector 73"/>
          <p:cNvSpPr/>
          <p:nvPr/>
        </p:nvSpPr>
        <p:spPr>
          <a:xfrm>
            <a:off x="5992741" y="324993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Flowchart: Connector 74"/>
          <p:cNvSpPr/>
          <p:nvPr/>
        </p:nvSpPr>
        <p:spPr>
          <a:xfrm>
            <a:off x="6644640" y="37666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Flowchart: Connector 75"/>
          <p:cNvSpPr/>
          <p:nvPr/>
        </p:nvSpPr>
        <p:spPr>
          <a:xfrm>
            <a:off x="5109600" y="302133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Flowchart: Connector 76"/>
          <p:cNvSpPr/>
          <p:nvPr/>
        </p:nvSpPr>
        <p:spPr>
          <a:xfrm>
            <a:off x="5681111" y="4057163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/>
          <p:cNvSpPr/>
          <p:nvPr/>
        </p:nvSpPr>
        <p:spPr>
          <a:xfrm>
            <a:off x="6287984" y="443103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Flowchart: Connector 78"/>
          <p:cNvSpPr/>
          <p:nvPr/>
        </p:nvSpPr>
        <p:spPr>
          <a:xfrm>
            <a:off x="7324380" y="4263146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Flowchart: Connector 79"/>
          <p:cNvSpPr/>
          <p:nvPr/>
        </p:nvSpPr>
        <p:spPr>
          <a:xfrm>
            <a:off x="6925801" y="510159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Flowchart: Connector 80"/>
          <p:cNvSpPr/>
          <p:nvPr/>
        </p:nvSpPr>
        <p:spPr>
          <a:xfrm>
            <a:off x="5577851" y="51444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Flowchart: Connector 81"/>
          <p:cNvSpPr/>
          <p:nvPr/>
        </p:nvSpPr>
        <p:spPr>
          <a:xfrm>
            <a:off x="4808220" y="38733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Flowchart: Connector 82"/>
          <p:cNvSpPr/>
          <p:nvPr/>
        </p:nvSpPr>
        <p:spPr>
          <a:xfrm>
            <a:off x="5138003" y="4659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lowchart: Connector 83"/>
          <p:cNvSpPr/>
          <p:nvPr/>
        </p:nvSpPr>
        <p:spPr>
          <a:xfrm>
            <a:off x="6355860" y="5260637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5" name="Straight Connector 84"/>
          <p:cNvCxnSpPr>
            <a:stCxn id="76" idx="7"/>
            <a:endCxn id="69" idx="3"/>
          </p:cNvCxnSpPr>
          <p:nvPr/>
        </p:nvCxnSpPr>
        <p:spPr>
          <a:xfrm flipV="1">
            <a:off x="5317730" y="2473502"/>
            <a:ext cx="429560" cy="5813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0"/>
            <a:endCxn id="70" idx="4"/>
          </p:cNvCxnSpPr>
          <p:nvPr/>
        </p:nvCxnSpPr>
        <p:spPr>
          <a:xfrm flipV="1">
            <a:off x="6114661" y="2647950"/>
            <a:ext cx="485039" cy="6019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4"/>
            <a:endCxn id="73" idx="0"/>
          </p:cNvCxnSpPr>
          <p:nvPr/>
        </p:nvCxnSpPr>
        <p:spPr>
          <a:xfrm>
            <a:off x="6599700" y="2647950"/>
            <a:ext cx="569941" cy="487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1" idx="4"/>
            <a:endCxn id="73" idx="0"/>
          </p:cNvCxnSpPr>
          <p:nvPr/>
        </p:nvCxnSpPr>
        <p:spPr>
          <a:xfrm flipH="1">
            <a:off x="7169641" y="2594610"/>
            <a:ext cx="276659" cy="5410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3"/>
            <a:endCxn id="75" idx="6"/>
          </p:cNvCxnSpPr>
          <p:nvPr/>
        </p:nvCxnSpPr>
        <p:spPr>
          <a:xfrm flipH="1">
            <a:off x="6888480" y="3733174"/>
            <a:ext cx="715450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4"/>
            <a:endCxn id="79" idx="0"/>
          </p:cNvCxnSpPr>
          <p:nvPr/>
        </p:nvCxnSpPr>
        <p:spPr>
          <a:xfrm flipH="1">
            <a:off x="7446300" y="3766652"/>
            <a:ext cx="243840" cy="49649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3" idx="5"/>
            <a:endCxn id="72" idx="0"/>
          </p:cNvCxnSpPr>
          <p:nvPr/>
        </p:nvCxnSpPr>
        <p:spPr>
          <a:xfrm>
            <a:off x="7255851" y="3330753"/>
            <a:ext cx="434289" cy="2072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4"/>
            <a:endCxn id="82" idx="0"/>
          </p:cNvCxnSpPr>
          <p:nvPr/>
        </p:nvCxnSpPr>
        <p:spPr>
          <a:xfrm flipH="1">
            <a:off x="4930140" y="3249930"/>
            <a:ext cx="301380" cy="6234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3"/>
            <a:endCxn id="83" idx="0"/>
          </p:cNvCxnSpPr>
          <p:nvPr/>
        </p:nvCxnSpPr>
        <p:spPr>
          <a:xfrm flipH="1">
            <a:off x="5259924" y="4252285"/>
            <a:ext cx="456898" cy="407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1" idx="1"/>
          </p:cNvCxnSpPr>
          <p:nvPr/>
        </p:nvCxnSpPr>
        <p:spPr>
          <a:xfrm>
            <a:off x="5346133" y="4854753"/>
            <a:ext cx="267428" cy="3231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7"/>
            <a:endCxn id="75" idx="2"/>
          </p:cNvCxnSpPr>
          <p:nvPr/>
        </p:nvCxnSpPr>
        <p:spPr>
          <a:xfrm flipV="1">
            <a:off x="5889241" y="3880952"/>
            <a:ext cx="755399" cy="2096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6"/>
            <a:endCxn id="78" idx="3"/>
          </p:cNvCxnSpPr>
          <p:nvPr/>
        </p:nvCxnSpPr>
        <p:spPr>
          <a:xfrm flipV="1">
            <a:off x="5821692" y="4626152"/>
            <a:ext cx="502003" cy="6325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7" idx="5"/>
            <a:endCxn id="78" idx="1"/>
          </p:cNvCxnSpPr>
          <p:nvPr/>
        </p:nvCxnSpPr>
        <p:spPr>
          <a:xfrm>
            <a:off x="5889241" y="4252285"/>
            <a:ext cx="434453" cy="21222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4" idx="0"/>
            <a:endCxn id="78" idx="4"/>
          </p:cNvCxnSpPr>
          <p:nvPr/>
        </p:nvCxnSpPr>
        <p:spPr>
          <a:xfrm flipH="1" flipV="1">
            <a:off x="6409905" y="4659631"/>
            <a:ext cx="67876" cy="6010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9" idx="1"/>
            <a:endCxn id="75" idx="5"/>
          </p:cNvCxnSpPr>
          <p:nvPr/>
        </p:nvCxnSpPr>
        <p:spPr>
          <a:xfrm flipH="1" flipV="1">
            <a:off x="6852770" y="3961774"/>
            <a:ext cx="507320" cy="3348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7"/>
            <a:endCxn id="79" idx="4"/>
          </p:cNvCxnSpPr>
          <p:nvPr/>
        </p:nvCxnSpPr>
        <p:spPr>
          <a:xfrm flipV="1">
            <a:off x="7133931" y="4491746"/>
            <a:ext cx="312369" cy="6433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6"/>
            <a:endCxn id="80" idx="3"/>
          </p:cNvCxnSpPr>
          <p:nvPr/>
        </p:nvCxnSpPr>
        <p:spPr>
          <a:xfrm flipV="1">
            <a:off x="6599700" y="5296712"/>
            <a:ext cx="361811" cy="78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4" idx="4"/>
            <a:endCxn id="77" idx="0"/>
          </p:cNvCxnSpPr>
          <p:nvPr/>
        </p:nvCxnSpPr>
        <p:spPr>
          <a:xfrm flipH="1">
            <a:off x="5803031" y="3478530"/>
            <a:ext cx="311630" cy="5786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6" idx="5"/>
            <a:endCxn id="74" idx="2"/>
          </p:cNvCxnSpPr>
          <p:nvPr/>
        </p:nvCxnSpPr>
        <p:spPr>
          <a:xfrm>
            <a:off x="5317730" y="3216453"/>
            <a:ext cx="675011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785830" y="3510504"/>
            <a:ext cx="10527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100</a:t>
            </a:r>
          </a:p>
          <a:p>
            <a:r>
              <a:rPr lang="en-US" sz="1350" dirty="0"/>
              <a:t>(global max)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72421" y="297046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21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6372" y="272662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5263" y="2383512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15402" y="3594674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45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20568" y="376428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25</a:t>
            </a:r>
          </a:p>
        </p:txBody>
      </p:sp>
      <p:cxnSp>
        <p:nvCxnSpPr>
          <p:cNvPr id="110" name="Straight Connector 109"/>
          <p:cNvCxnSpPr>
            <a:stCxn id="82" idx="4"/>
            <a:endCxn id="83" idx="0"/>
          </p:cNvCxnSpPr>
          <p:nvPr/>
        </p:nvCxnSpPr>
        <p:spPr>
          <a:xfrm>
            <a:off x="4930141" y="4101931"/>
            <a:ext cx="329783" cy="557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25574" y="3824932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38645" y="4171462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5893" y="1994941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46205" y="3023110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849714" y="3579007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75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567747" y="4102254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20869" y="140783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52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999402" y="230071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51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05861" y="4996568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37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62206" y="4487653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601677" y="4898198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60534" y="4813407"/>
            <a:ext cx="360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62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78606" y="1080050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</p:spTree>
    <p:extLst>
      <p:ext uri="{BB962C8B-B14F-4D97-AF65-F5344CB8AC3E}">
        <p14:creationId xmlns:p14="http://schemas.microsoft.com/office/powerpoint/2010/main" val="3960088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4838133" cy="990600"/>
          </a:xfrm>
        </p:spPr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271"/>
            <a:ext cx="3705860" cy="3228002"/>
          </a:xfrm>
        </p:spPr>
        <p:txBody>
          <a:bodyPr>
            <a:normAutofit/>
          </a:bodyPr>
          <a:lstStyle/>
          <a:p>
            <a:r>
              <a:rPr lang="en-US" dirty="0"/>
              <a:t>For these 3, repeat the same procedure until state with h=100 is reached.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6766560" y="148971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6" name="Straight Connector 65"/>
          <p:cNvCxnSpPr>
            <a:stCxn id="65" idx="3"/>
          </p:cNvCxnSpPr>
          <p:nvPr/>
        </p:nvCxnSpPr>
        <p:spPr>
          <a:xfrm flipH="1">
            <a:off x="5875020" y="1684833"/>
            <a:ext cx="927250" cy="62021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</p:cNvCxnSpPr>
          <p:nvPr/>
        </p:nvCxnSpPr>
        <p:spPr>
          <a:xfrm flipH="1">
            <a:off x="6593110" y="1718310"/>
            <a:ext cx="295370" cy="6877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5"/>
          </p:cNvCxnSpPr>
          <p:nvPr/>
        </p:nvCxnSpPr>
        <p:spPr>
          <a:xfrm>
            <a:off x="6974691" y="1684833"/>
            <a:ext cx="393850" cy="6735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5711580" y="227838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lowchart: Connector 69"/>
          <p:cNvSpPr/>
          <p:nvPr/>
        </p:nvSpPr>
        <p:spPr>
          <a:xfrm>
            <a:off x="6477780" y="241935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lowchart: Connector 70"/>
          <p:cNvSpPr/>
          <p:nvPr/>
        </p:nvSpPr>
        <p:spPr>
          <a:xfrm>
            <a:off x="7324380" y="236601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Flowchart: Connector 71"/>
          <p:cNvSpPr/>
          <p:nvPr/>
        </p:nvSpPr>
        <p:spPr>
          <a:xfrm>
            <a:off x="7568220" y="35380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lowchart: Connector 72"/>
          <p:cNvSpPr/>
          <p:nvPr/>
        </p:nvSpPr>
        <p:spPr>
          <a:xfrm>
            <a:off x="7047721" y="3135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lowchart: Connector 73"/>
          <p:cNvSpPr/>
          <p:nvPr/>
        </p:nvSpPr>
        <p:spPr>
          <a:xfrm>
            <a:off x="5992741" y="32499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Flowchart: Connector 74"/>
          <p:cNvSpPr/>
          <p:nvPr/>
        </p:nvSpPr>
        <p:spPr>
          <a:xfrm>
            <a:off x="6644640" y="37666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Flowchart: Connector 75"/>
          <p:cNvSpPr/>
          <p:nvPr/>
        </p:nvSpPr>
        <p:spPr>
          <a:xfrm>
            <a:off x="5109600" y="30213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Flowchart: Connector 76"/>
          <p:cNvSpPr/>
          <p:nvPr/>
        </p:nvSpPr>
        <p:spPr>
          <a:xfrm>
            <a:off x="5681111" y="4057163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/>
          <p:cNvSpPr/>
          <p:nvPr/>
        </p:nvSpPr>
        <p:spPr>
          <a:xfrm>
            <a:off x="6287984" y="443103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Flowchart: Connector 78"/>
          <p:cNvSpPr/>
          <p:nvPr/>
        </p:nvSpPr>
        <p:spPr>
          <a:xfrm>
            <a:off x="7324380" y="4263146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Flowchart: Connector 79"/>
          <p:cNvSpPr/>
          <p:nvPr/>
        </p:nvSpPr>
        <p:spPr>
          <a:xfrm>
            <a:off x="6925801" y="510159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Flowchart: Connector 80"/>
          <p:cNvSpPr/>
          <p:nvPr/>
        </p:nvSpPr>
        <p:spPr>
          <a:xfrm>
            <a:off x="5577851" y="51444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Flowchart: Connector 81"/>
          <p:cNvSpPr/>
          <p:nvPr/>
        </p:nvSpPr>
        <p:spPr>
          <a:xfrm>
            <a:off x="4808220" y="38733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Flowchart: Connector 82"/>
          <p:cNvSpPr/>
          <p:nvPr/>
        </p:nvSpPr>
        <p:spPr>
          <a:xfrm>
            <a:off x="5138003" y="4659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lowchart: Connector 83"/>
          <p:cNvSpPr/>
          <p:nvPr/>
        </p:nvSpPr>
        <p:spPr>
          <a:xfrm>
            <a:off x="6355860" y="5260637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5" name="Straight Connector 84"/>
          <p:cNvCxnSpPr>
            <a:stCxn id="76" idx="7"/>
            <a:endCxn id="69" idx="3"/>
          </p:cNvCxnSpPr>
          <p:nvPr/>
        </p:nvCxnSpPr>
        <p:spPr>
          <a:xfrm flipV="1">
            <a:off x="5317730" y="2473502"/>
            <a:ext cx="429560" cy="5813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0"/>
            <a:endCxn id="70" idx="4"/>
          </p:cNvCxnSpPr>
          <p:nvPr/>
        </p:nvCxnSpPr>
        <p:spPr>
          <a:xfrm flipV="1">
            <a:off x="6114661" y="2647950"/>
            <a:ext cx="485039" cy="6019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4"/>
            <a:endCxn id="73" idx="0"/>
          </p:cNvCxnSpPr>
          <p:nvPr/>
        </p:nvCxnSpPr>
        <p:spPr>
          <a:xfrm>
            <a:off x="6599700" y="2647950"/>
            <a:ext cx="569941" cy="487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1" idx="4"/>
            <a:endCxn id="73" idx="0"/>
          </p:cNvCxnSpPr>
          <p:nvPr/>
        </p:nvCxnSpPr>
        <p:spPr>
          <a:xfrm flipH="1">
            <a:off x="7169641" y="2594610"/>
            <a:ext cx="276659" cy="5410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3"/>
            <a:endCxn id="75" idx="6"/>
          </p:cNvCxnSpPr>
          <p:nvPr/>
        </p:nvCxnSpPr>
        <p:spPr>
          <a:xfrm flipH="1">
            <a:off x="6888480" y="3733174"/>
            <a:ext cx="715450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4"/>
            <a:endCxn id="79" idx="0"/>
          </p:cNvCxnSpPr>
          <p:nvPr/>
        </p:nvCxnSpPr>
        <p:spPr>
          <a:xfrm flipH="1">
            <a:off x="7446300" y="3766652"/>
            <a:ext cx="243840" cy="49649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3" idx="5"/>
            <a:endCxn id="72" idx="0"/>
          </p:cNvCxnSpPr>
          <p:nvPr/>
        </p:nvCxnSpPr>
        <p:spPr>
          <a:xfrm>
            <a:off x="7255851" y="3330753"/>
            <a:ext cx="434289" cy="2072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4"/>
            <a:endCxn id="82" idx="0"/>
          </p:cNvCxnSpPr>
          <p:nvPr/>
        </p:nvCxnSpPr>
        <p:spPr>
          <a:xfrm flipH="1">
            <a:off x="4930140" y="3249930"/>
            <a:ext cx="301380" cy="6234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3"/>
            <a:endCxn id="83" idx="0"/>
          </p:cNvCxnSpPr>
          <p:nvPr/>
        </p:nvCxnSpPr>
        <p:spPr>
          <a:xfrm flipH="1">
            <a:off x="5259924" y="4252285"/>
            <a:ext cx="456898" cy="407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1" idx="1"/>
          </p:cNvCxnSpPr>
          <p:nvPr/>
        </p:nvCxnSpPr>
        <p:spPr>
          <a:xfrm>
            <a:off x="5346133" y="4854753"/>
            <a:ext cx="267428" cy="3231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7"/>
            <a:endCxn id="75" idx="2"/>
          </p:cNvCxnSpPr>
          <p:nvPr/>
        </p:nvCxnSpPr>
        <p:spPr>
          <a:xfrm flipV="1">
            <a:off x="5889241" y="3880952"/>
            <a:ext cx="755399" cy="2096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6"/>
            <a:endCxn id="78" idx="3"/>
          </p:cNvCxnSpPr>
          <p:nvPr/>
        </p:nvCxnSpPr>
        <p:spPr>
          <a:xfrm flipV="1">
            <a:off x="5821692" y="4626152"/>
            <a:ext cx="502003" cy="6325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7" idx="5"/>
            <a:endCxn id="78" idx="1"/>
          </p:cNvCxnSpPr>
          <p:nvPr/>
        </p:nvCxnSpPr>
        <p:spPr>
          <a:xfrm>
            <a:off x="5889241" y="4252285"/>
            <a:ext cx="434453" cy="21222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4" idx="0"/>
            <a:endCxn id="78" idx="4"/>
          </p:cNvCxnSpPr>
          <p:nvPr/>
        </p:nvCxnSpPr>
        <p:spPr>
          <a:xfrm flipH="1" flipV="1">
            <a:off x="6409905" y="4659631"/>
            <a:ext cx="67876" cy="6010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9" idx="1"/>
            <a:endCxn id="75" idx="5"/>
          </p:cNvCxnSpPr>
          <p:nvPr/>
        </p:nvCxnSpPr>
        <p:spPr>
          <a:xfrm flipH="1" flipV="1">
            <a:off x="6852770" y="3961774"/>
            <a:ext cx="507320" cy="3348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7"/>
            <a:endCxn id="79" idx="4"/>
          </p:cNvCxnSpPr>
          <p:nvPr/>
        </p:nvCxnSpPr>
        <p:spPr>
          <a:xfrm flipV="1">
            <a:off x="7133931" y="4491746"/>
            <a:ext cx="312369" cy="6433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6"/>
            <a:endCxn id="80" idx="3"/>
          </p:cNvCxnSpPr>
          <p:nvPr/>
        </p:nvCxnSpPr>
        <p:spPr>
          <a:xfrm flipV="1">
            <a:off x="6599700" y="5296712"/>
            <a:ext cx="361811" cy="78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4" idx="4"/>
            <a:endCxn id="77" idx="0"/>
          </p:cNvCxnSpPr>
          <p:nvPr/>
        </p:nvCxnSpPr>
        <p:spPr>
          <a:xfrm flipH="1">
            <a:off x="5803031" y="3478530"/>
            <a:ext cx="311630" cy="5786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6" idx="5"/>
            <a:endCxn id="74" idx="2"/>
          </p:cNvCxnSpPr>
          <p:nvPr/>
        </p:nvCxnSpPr>
        <p:spPr>
          <a:xfrm>
            <a:off x="5317730" y="3216453"/>
            <a:ext cx="675011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785830" y="3510504"/>
            <a:ext cx="10527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100</a:t>
            </a:r>
          </a:p>
          <a:p>
            <a:r>
              <a:rPr lang="en-US" sz="1350" dirty="0"/>
              <a:t>(global max)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72421" y="297046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6372" y="272662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5263" y="238351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15402" y="359467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45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20568" y="376428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25</a:t>
            </a:r>
          </a:p>
        </p:txBody>
      </p:sp>
      <p:cxnSp>
        <p:nvCxnSpPr>
          <p:cNvPr id="110" name="Straight Connector 109"/>
          <p:cNvCxnSpPr>
            <a:stCxn id="82" idx="4"/>
            <a:endCxn id="83" idx="0"/>
          </p:cNvCxnSpPr>
          <p:nvPr/>
        </p:nvCxnSpPr>
        <p:spPr>
          <a:xfrm>
            <a:off x="4930141" y="4101931"/>
            <a:ext cx="329783" cy="557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25574" y="3824932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38645" y="417146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5893" y="1994941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46205" y="302311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849714" y="35790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567747" y="410225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20869" y="140783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999402" y="230071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05861" y="4996568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62206" y="448765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601677" y="4898198"/>
            <a:ext cx="27283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60534" y="48134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78606" y="1080050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</p:spTree>
    <p:extLst>
      <p:ext uri="{BB962C8B-B14F-4D97-AF65-F5344CB8AC3E}">
        <p14:creationId xmlns:p14="http://schemas.microsoft.com/office/powerpoint/2010/main" val="2967511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4838133" cy="990600"/>
          </a:xfrm>
        </p:spPr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271"/>
            <a:ext cx="3705860" cy="3228002"/>
          </a:xfrm>
        </p:spPr>
        <p:txBody>
          <a:bodyPr>
            <a:normAutofit/>
          </a:bodyPr>
          <a:lstStyle/>
          <a:p>
            <a:r>
              <a:rPr lang="en-US" dirty="0"/>
              <a:t>New children are generated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6766560" y="148971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6" name="Straight Connector 65"/>
          <p:cNvCxnSpPr>
            <a:stCxn id="65" idx="3"/>
          </p:cNvCxnSpPr>
          <p:nvPr/>
        </p:nvCxnSpPr>
        <p:spPr>
          <a:xfrm flipH="1">
            <a:off x="5875020" y="1684833"/>
            <a:ext cx="927250" cy="62021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</p:cNvCxnSpPr>
          <p:nvPr/>
        </p:nvCxnSpPr>
        <p:spPr>
          <a:xfrm flipH="1">
            <a:off x="6593110" y="1718310"/>
            <a:ext cx="295370" cy="6877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5"/>
          </p:cNvCxnSpPr>
          <p:nvPr/>
        </p:nvCxnSpPr>
        <p:spPr>
          <a:xfrm>
            <a:off x="6974691" y="1684833"/>
            <a:ext cx="393850" cy="6735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5711580" y="227838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lowchart: Connector 69"/>
          <p:cNvSpPr/>
          <p:nvPr/>
        </p:nvSpPr>
        <p:spPr>
          <a:xfrm>
            <a:off x="6477780" y="241935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lowchart: Connector 70"/>
          <p:cNvSpPr/>
          <p:nvPr/>
        </p:nvSpPr>
        <p:spPr>
          <a:xfrm>
            <a:off x="7324380" y="236601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Flowchart: Connector 71"/>
          <p:cNvSpPr/>
          <p:nvPr/>
        </p:nvSpPr>
        <p:spPr>
          <a:xfrm>
            <a:off x="7568220" y="35380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lowchart: Connector 72"/>
          <p:cNvSpPr/>
          <p:nvPr/>
        </p:nvSpPr>
        <p:spPr>
          <a:xfrm>
            <a:off x="7047721" y="3135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lowchart: Connector 73"/>
          <p:cNvSpPr/>
          <p:nvPr/>
        </p:nvSpPr>
        <p:spPr>
          <a:xfrm>
            <a:off x="5992741" y="32499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Flowchart: Connector 74"/>
          <p:cNvSpPr/>
          <p:nvPr/>
        </p:nvSpPr>
        <p:spPr>
          <a:xfrm>
            <a:off x="6644640" y="37666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Flowchart: Connector 75"/>
          <p:cNvSpPr/>
          <p:nvPr/>
        </p:nvSpPr>
        <p:spPr>
          <a:xfrm>
            <a:off x="5109600" y="30213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Flowchart: Connector 76"/>
          <p:cNvSpPr/>
          <p:nvPr/>
        </p:nvSpPr>
        <p:spPr>
          <a:xfrm>
            <a:off x="5681111" y="4057163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/>
          <p:cNvSpPr/>
          <p:nvPr/>
        </p:nvSpPr>
        <p:spPr>
          <a:xfrm>
            <a:off x="6287984" y="443103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Flowchart: Connector 78"/>
          <p:cNvSpPr/>
          <p:nvPr/>
        </p:nvSpPr>
        <p:spPr>
          <a:xfrm>
            <a:off x="7324380" y="4263146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Flowchart: Connector 79"/>
          <p:cNvSpPr/>
          <p:nvPr/>
        </p:nvSpPr>
        <p:spPr>
          <a:xfrm>
            <a:off x="6925801" y="510159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Flowchart: Connector 80"/>
          <p:cNvSpPr/>
          <p:nvPr/>
        </p:nvSpPr>
        <p:spPr>
          <a:xfrm>
            <a:off x="5577851" y="51444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Flowchart: Connector 81"/>
          <p:cNvSpPr/>
          <p:nvPr/>
        </p:nvSpPr>
        <p:spPr>
          <a:xfrm>
            <a:off x="4808220" y="38733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Flowchart: Connector 82"/>
          <p:cNvSpPr/>
          <p:nvPr/>
        </p:nvSpPr>
        <p:spPr>
          <a:xfrm>
            <a:off x="5138003" y="4659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lowchart: Connector 83"/>
          <p:cNvSpPr/>
          <p:nvPr/>
        </p:nvSpPr>
        <p:spPr>
          <a:xfrm>
            <a:off x="6355860" y="5260637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5" name="Straight Connector 84"/>
          <p:cNvCxnSpPr>
            <a:stCxn id="76" idx="7"/>
            <a:endCxn id="69" idx="3"/>
          </p:cNvCxnSpPr>
          <p:nvPr/>
        </p:nvCxnSpPr>
        <p:spPr>
          <a:xfrm flipV="1">
            <a:off x="5317730" y="2473502"/>
            <a:ext cx="429560" cy="5813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0"/>
            <a:endCxn id="70" idx="4"/>
          </p:cNvCxnSpPr>
          <p:nvPr/>
        </p:nvCxnSpPr>
        <p:spPr>
          <a:xfrm flipV="1">
            <a:off x="6114661" y="2647950"/>
            <a:ext cx="485039" cy="6019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4"/>
            <a:endCxn id="73" idx="0"/>
          </p:cNvCxnSpPr>
          <p:nvPr/>
        </p:nvCxnSpPr>
        <p:spPr>
          <a:xfrm>
            <a:off x="6599700" y="2647950"/>
            <a:ext cx="569941" cy="487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1" idx="4"/>
            <a:endCxn id="73" idx="0"/>
          </p:cNvCxnSpPr>
          <p:nvPr/>
        </p:nvCxnSpPr>
        <p:spPr>
          <a:xfrm flipH="1">
            <a:off x="7169641" y="2594610"/>
            <a:ext cx="276659" cy="5410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3"/>
            <a:endCxn id="75" idx="6"/>
          </p:cNvCxnSpPr>
          <p:nvPr/>
        </p:nvCxnSpPr>
        <p:spPr>
          <a:xfrm flipH="1">
            <a:off x="6888480" y="3733174"/>
            <a:ext cx="715450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4"/>
            <a:endCxn id="79" idx="0"/>
          </p:cNvCxnSpPr>
          <p:nvPr/>
        </p:nvCxnSpPr>
        <p:spPr>
          <a:xfrm flipH="1">
            <a:off x="7446300" y="3766652"/>
            <a:ext cx="243840" cy="49649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3" idx="5"/>
            <a:endCxn id="72" idx="0"/>
          </p:cNvCxnSpPr>
          <p:nvPr/>
        </p:nvCxnSpPr>
        <p:spPr>
          <a:xfrm>
            <a:off x="7255851" y="3330753"/>
            <a:ext cx="434289" cy="2072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4"/>
            <a:endCxn id="82" idx="0"/>
          </p:cNvCxnSpPr>
          <p:nvPr/>
        </p:nvCxnSpPr>
        <p:spPr>
          <a:xfrm flipH="1">
            <a:off x="4930140" y="3249930"/>
            <a:ext cx="301380" cy="6234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3"/>
            <a:endCxn id="83" idx="0"/>
          </p:cNvCxnSpPr>
          <p:nvPr/>
        </p:nvCxnSpPr>
        <p:spPr>
          <a:xfrm flipH="1">
            <a:off x="5259924" y="4252285"/>
            <a:ext cx="456898" cy="407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1" idx="1"/>
          </p:cNvCxnSpPr>
          <p:nvPr/>
        </p:nvCxnSpPr>
        <p:spPr>
          <a:xfrm>
            <a:off x="5346133" y="4854753"/>
            <a:ext cx="267428" cy="3231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7"/>
            <a:endCxn id="75" idx="2"/>
          </p:cNvCxnSpPr>
          <p:nvPr/>
        </p:nvCxnSpPr>
        <p:spPr>
          <a:xfrm flipV="1">
            <a:off x="5889241" y="3880952"/>
            <a:ext cx="755399" cy="2096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6"/>
            <a:endCxn id="78" idx="3"/>
          </p:cNvCxnSpPr>
          <p:nvPr/>
        </p:nvCxnSpPr>
        <p:spPr>
          <a:xfrm flipV="1">
            <a:off x="5821692" y="4626152"/>
            <a:ext cx="502003" cy="6325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7" idx="5"/>
            <a:endCxn id="78" idx="1"/>
          </p:cNvCxnSpPr>
          <p:nvPr/>
        </p:nvCxnSpPr>
        <p:spPr>
          <a:xfrm>
            <a:off x="5889241" y="4252285"/>
            <a:ext cx="434453" cy="21222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4" idx="0"/>
            <a:endCxn id="78" idx="4"/>
          </p:cNvCxnSpPr>
          <p:nvPr/>
        </p:nvCxnSpPr>
        <p:spPr>
          <a:xfrm flipH="1" flipV="1">
            <a:off x="6409905" y="4659631"/>
            <a:ext cx="67876" cy="6010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9" idx="1"/>
            <a:endCxn id="75" idx="5"/>
          </p:cNvCxnSpPr>
          <p:nvPr/>
        </p:nvCxnSpPr>
        <p:spPr>
          <a:xfrm flipH="1" flipV="1">
            <a:off x="6852770" y="3961774"/>
            <a:ext cx="507320" cy="3348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7"/>
            <a:endCxn id="79" idx="4"/>
          </p:cNvCxnSpPr>
          <p:nvPr/>
        </p:nvCxnSpPr>
        <p:spPr>
          <a:xfrm flipV="1">
            <a:off x="7133931" y="4491746"/>
            <a:ext cx="312369" cy="6433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6"/>
            <a:endCxn id="80" idx="3"/>
          </p:cNvCxnSpPr>
          <p:nvPr/>
        </p:nvCxnSpPr>
        <p:spPr>
          <a:xfrm flipV="1">
            <a:off x="6599700" y="5296712"/>
            <a:ext cx="361811" cy="78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4" idx="4"/>
            <a:endCxn id="77" idx="0"/>
          </p:cNvCxnSpPr>
          <p:nvPr/>
        </p:nvCxnSpPr>
        <p:spPr>
          <a:xfrm flipH="1">
            <a:off x="5803031" y="3478530"/>
            <a:ext cx="311630" cy="5786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6" idx="5"/>
            <a:endCxn id="74" idx="2"/>
          </p:cNvCxnSpPr>
          <p:nvPr/>
        </p:nvCxnSpPr>
        <p:spPr>
          <a:xfrm>
            <a:off x="5317730" y="3216453"/>
            <a:ext cx="675011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785830" y="3510504"/>
            <a:ext cx="10527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100</a:t>
            </a:r>
          </a:p>
          <a:p>
            <a:r>
              <a:rPr lang="en-US" sz="1350" dirty="0"/>
              <a:t>(global max)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72421" y="297046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6372" y="272662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5263" y="238351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15402" y="359467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45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20568" y="376428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25</a:t>
            </a:r>
          </a:p>
        </p:txBody>
      </p:sp>
      <p:cxnSp>
        <p:nvCxnSpPr>
          <p:cNvPr id="110" name="Straight Connector 109"/>
          <p:cNvCxnSpPr>
            <a:stCxn id="82" idx="4"/>
            <a:endCxn id="83" idx="0"/>
          </p:cNvCxnSpPr>
          <p:nvPr/>
        </p:nvCxnSpPr>
        <p:spPr>
          <a:xfrm>
            <a:off x="4930141" y="4101931"/>
            <a:ext cx="329783" cy="557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25574" y="3824932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38645" y="417146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5893" y="1994941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46205" y="302311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849714" y="35790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567747" y="410225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20869" y="140783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999402" y="230071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05861" y="4996568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62206" y="448765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601677" y="4898198"/>
            <a:ext cx="27283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60534" y="48134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78606" y="1080050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</p:spTree>
    <p:extLst>
      <p:ext uri="{BB962C8B-B14F-4D97-AF65-F5344CB8AC3E}">
        <p14:creationId xmlns:p14="http://schemas.microsoft.com/office/powerpoint/2010/main" val="19649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4838133" cy="990600"/>
          </a:xfrm>
        </p:spPr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271"/>
            <a:ext cx="3705860" cy="3228002"/>
          </a:xfrm>
        </p:spPr>
        <p:txBody>
          <a:bodyPr>
            <a:normAutofit/>
          </a:bodyPr>
          <a:lstStyle/>
          <a:p>
            <a:r>
              <a:rPr lang="en-US" dirty="0"/>
              <a:t>Best 3 are selected.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6766560" y="148971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6" name="Straight Connector 65"/>
          <p:cNvCxnSpPr>
            <a:stCxn id="65" idx="3"/>
          </p:cNvCxnSpPr>
          <p:nvPr/>
        </p:nvCxnSpPr>
        <p:spPr>
          <a:xfrm flipH="1">
            <a:off x="5875020" y="1684833"/>
            <a:ext cx="927250" cy="62021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</p:cNvCxnSpPr>
          <p:nvPr/>
        </p:nvCxnSpPr>
        <p:spPr>
          <a:xfrm flipH="1">
            <a:off x="6593110" y="1718310"/>
            <a:ext cx="295370" cy="6877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5"/>
          </p:cNvCxnSpPr>
          <p:nvPr/>
        </p:nvCxnSpPr>
        <p:spPr>
          <a:xfrm>
            <a:off x="6974691" y="1684833"/>
            <a:ext cx="393850" cy="6735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5711580" y="227838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lowchart: Connector 69"/>
          <p:cNvSpPr/>
          <p:nvPr/>
        </p:nvSpPr>
        <p:spPr>
          <a:xfrm>
            <a:off x="6477780" y="241935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lowchart: Connector 70"/>
          <p:cNvSpPr/>
          <p:nvPr/>
        </p:nvSpPr>
        <p:spPr>
          <a:xfrm>
            <a:off x="7324380" y="236601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Flowchart: Connector 71"/>
          <p:cNvSpPr/>
          <p:nvPr/>
        </p:nvSpPr>
        <p:spPr>
          <a:xfrm>
            <a:off x="7568220" y="35380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lowchart: Connector 72"/>
          <p:cNvSpPr/>
          <p:nvPr/>
        </p:nvSpPr>
        <p:spPr>
          <a:xfrm>
            <a:off x="7047721" y="3135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lowchart: Connector 73"/>
          <p:cNvSpPr/>
          <p:nvPr/>
        </p:nvSpPr>
        <p:spPr>
          <a:xfrm>
            <a:off x="5992741" y="32499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Flowchart: Connector 74"/>
          <p:cNvSpPr/>
          <p:nvPr/>
        </p:nvSpPr>
        <p:spPr>
          <a:xfrm>
            <a:off x="6644640" y="376665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Flowchart: Connector 75"/>
          <p:cNvSpPr/>
          <p:nvPr/>
        </p:nvSpPr>
        <p:spPr>
          <a:xfrm>
            <a:off x="5109600" y="30213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Flowchart: Connector 76"/>
          <p:cNvSpPr/>
          <p:nvPr/>
        </p:nvSpPr>
        <p:spPr>
          <a:xfrm>
            <a:off x="5681111" y="4057163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/>
          <p:cNvSpPr/>
          <p:nvPr/>
        </p:nvSpPr>
        <p:spPr>
          <a:xfrm>
            <a:off x="6287984" y="44310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Flowchart: Connector 78"/>
          <p:cNvSpPr/>
          <p:nvPr/>
        </p:nvSpPr>
        <p:spPr>
          <a:xfrm>
            <a:off x="7324380" y="4263146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Flowchart: Connector 79"/>
          <p:cNvSpPr/>
          <p:nvPr/>
        </p:nvSpPr>
        <p:spPr>
          <a:xfrm>
            <a:off x="6925801" y="510159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Flowchart: Connector 80"/>
          <p:cNvSpPr/>
          <p:nvPr/>
        </p:nvSpPr>
        <p:spPr>
          <a:xfrm>
            <a:off x="5577851" y="51444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Flowchart: Connector 81"/>
          <p:cNvSpPr/>
          <p:nvPr/>
        </p:nvSpPr>
        <p:spPr>
          <a:xfrm>
            <a:off x="4808220" y="38733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Flowchart: Connector 82"/>
          <p:cNvSpPr/>
          <p:nvPr/>
        </p:nvSpPr>
        <p:spPr>
          <a:xfrm>
            <a:off x="5138003" y="4659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lowchart: Connector 83"/>
          <p:cNvSpPr/>
          <p:nvPr/>
        </p:nvSpPr>
        <p:spPr>
          <a:xfrm>
            <a:off x="6355860" y="5260637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5" name="Straight Connector 84"/>
          <p:cNvCxnSpPr>
            <a:stCxn id="76" idx="7"/>
            <a:endCxn id="69" idx="3"/>
          </p:cNvCxnSpPr>
          <p:nvPr/>
        </p:nvCxnSpPr>
        <p:spPr>
          <a:xfrm flipV="1">
            <a:off x="5317730" y="2473502"/>
            <a:ext cx="429560" cy="5813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0"/>
            <a:endCxn id="70" idx="4"/>
          </p:cNvCxnSpPr>
          <p:nvPr/>
        </p:nvCxnSpPr>
        <p:spPr>
          <a:xfrm flipV="1">
            <a:off x="6114661" y="2647950"/>
            <a:ext cx="485039" cy="6019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4"/>
            <a:endCxn id="73" idx="0"/>
          </p:cNvCxnSpPr>
          <p:nvPr/>
        </p:nvCxnSpPr>
        <p:spPr>
          <a:xfrm>
            <a:off x="6599700" y="2647950"/>
            <a:ext cx="569941" cy="487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1" idx="4"/>
            <a:endCxn id="73" idx="0"/>
          </p:cNvCxnSpPr>
          <p:nvPr/>
        </p:nvCxnSpPr>
        <p:spPr>
          <a:xfrm flipH="1">
            <a:off x="7169641" y="2594610"/>
            <a:ext cx="276659" cy="5410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3"/>
            <a:endCxn id="75" idx="6"/>
          </p:cNvCxnSpPr>
          <p:nvPr/>
        </p:nvCxnSpPr>
        <p:spPr>
          <a:xfrm flipH="1">
            <a:off x="6888480" y="3733174"/>
            <a:ext cx="715450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4"/>
            <a:endCxn id="79" idx="0"/>
          </p:cNvCxnSpPr>
          <p:nvPr/>
        </p:nvCxnSpPr>
        <p:spPr>
          <a:xfrm flipH="1">
            <a:off x="7446300" y="3766652"/>
            <a:ext cx="243840" cy="49649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3" idx="5"/>
            <a:endCxn id="72" idx="0"/>
          </p:cNvCxnSpPr>
          <p:nvPr/>
        </p:nvCxnSpPr>
        <p:spPr>
          <a:xfrm>
            <a:off x="7255851" y="3330753"/>
            <a:ext cx="434289" cy="2072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4"/>
            <a:endCxn id="82" idx="0"/>
          </p:cNvCxnSpPr>
          <p:nvPr/>
        </p:nvCxnSpPr>
        <p:spPr>
          <a:xfrm flipH="1">
            <a:off x="4930140" y="3249930"/>
            <a:ext cx="301380" cy="6234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3"/>
            <a:endCxn id="83" idx="0"/>
          </p:cNvCxnSpPr>
          <p:nvPr/>
        </p:nvCxnSpPr>
        <p:spPr>
          <a:xfrm flipH="1">
            <a:off x="5259924" y="4252285"/>
            <a:ext cx="456898" cy="407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1" idx="1"/>
          </p:cNvCxnSpPr>
          <p:nvPr/>
        </p:nvCxnSpPr>
        <p:spPr>
          <a:xfrm>
            <a:off x="5346133" y="4854753"/>
            <a:ext cx="267428" cy="3231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7"/>
            <a:endCxn id="75" idx="2"/>
          </p:cNvCxnSpPr>
          <p:nvPr/>
        </p:nvCxnSpPr>
        <p:spPr>
          <a:xfrm flipV="1">
            <a:off x="5889241" y="3880952"/>
            <a:ext cx="755399" cy="2096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6"/>
            <a:endCxn id="78" idx="3"/>
          </p:cNvCxnSpPr>
          <p:nvPr/>
        </p:nvCxnSpPr>
        <p:spPr>
          <a:xfrm flipV="1">
            <a:off x="5821692" y="4626152"/>
            <a:ext cx="502003" cy="6325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7" idx="5"/>
            <a:endCxn id="78" idx="1"/>
          </p:cNvCxnSpPr>
          <p:nvPr/>
        </p:nvCxnSpPr>
        <p:spPr>
          <a:xfrm>
            <a:off x="5889241" y="4252285"/>
            <a:ext cx="434453" cy="21222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4" idx="0"/>
            <a:endCxn id="78" idx="4"/>
          </p:cNvCxnSpPr>
          <p:nvPr/>
        </p:nvCxnSpPr>
        <p:spPr>
          <a:xfrm flipH="1" flipV="1">
            <a:off x="6409905" y="4659631"/>
            <a:ext cx="67876" cy="6010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9" idx="1"/>
            <a:endCxn id="75" idx="5"/>
          </p:cNvCxnSpPr>
          <p:nvPr/>
        </p:nvCxnSpPr>
        <p:spPr>
          <a:xfrm flipH="1" flipV="1">
            <a:off x="6852770" y="3961774"/>
            <a:ext cx="507320" cy="3348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7"/>
            <a:endCxn id="79" idx="4"/>
          </p:cNvCxnSpPr>
          <p:nvPr/>
        </p:nvCxnSpPr>
        <p:spPr>
          <a:xfrm flipV="1">
            <a:off x="7133931" y="4491746"/>
            <a:ext cx="312369" cy="6433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6"/>
            <a:endCxn id="80" idx="3"/>
          </p:cNvCxnSpPr>
          <p:nvPr/>
        </p:nvCxnSpPr>
        <p:spPr>
          <a:xfrm flipV="1">
            <a:off x="6599700" y="5296712"/>
            <a:ext cx="361811" cy="78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4" idx="4"/>
            <a:endCxn id="77" idx="0"/>
          </p:cNvCxnSpPr>
          <p:nvPr/>
        </p:nvCxnSpPr>
        <p:spPr>
          <a:xfrm flipH="1">
            <a:off x="5803031" y="3478530"/>
            <a:ext cx="311630" cy="5786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6" idx="5"/>
            <a:endCxn id="74" idx="2"/>
          </p:cNvCxnSpPr>
          <p:nvPr/>
        </p:nvCxnSpPr>
        <p:spPr>
          <a:xfrm>
            <a:off x="5317730" y="3216453"/>
            <a:ext cx="675011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785830" y="3510504"/>
            <a:ext cx="105272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100</a:t>
            </a:r>
          </a:p>
          <a:p>
            <a:r>
              <a:rPr lang="en-US" sz="1350" dirty="0"/>
              <a:t>(global max)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72421" y="297046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6372" y="272662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5263" y="238351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15402" y="359467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45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20568" y="376428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25</a:t>
            </a:r>
          </a:p>
        </p:txBody>
      </p:sp>
      <p:cxnSp>
        <p:nvCxnSpPr>
          <p:cNvPr id="110" name="Straight Connector 109"/>
          <p:cNvCxnSpPr>
            <a:stCxn id="82" idx="4"/>
            <a:endCxn id="83" idx="0"/>
          </p:cNvCxnSpPr>
          <p:nvPr/>
        </p:nvCxnSpPr>
        <p:spPr>
          <a:xfrm>
            <a:off x="4930141" y="4101931"/>
            <a:ext cx="329783" cy="557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25574" y="3824932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38645" y="417146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5893" y="1994941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46205" y="302311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849714" y="35790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567747" y="410225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20869" y="140783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999402" y="230071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05861" y="4996568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62206" y="448765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601677" y="4898198"/>
            <a:ext cx="27283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60534" y="48134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78606" y="1080050"/>
            <a:ext cx="8452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</p:spTree>
    <p:extLst>
      <p:ext uri="{BB962C8B-B14F-4D97-AF65-F5344CB8AC3E}">
        <p14:creationId xmlns:p14="http://schemas.microsoft.com/office/powerpoint/2010/main" val="2036637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4838133" cy="990600"/>
          </a:xfrm>
        </p:spPr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271"/>
            <a:ext cx="3705860" cy="3228002"/>
          </a:xfrm>
        </p:spPr>
        <p:txBody>
          <a:bodyPr>
            <a:normAutofit/>
          </a:bodyPr>
          <a:lstStyle/>
          <a:p>
            <a:r>
              <a:rPr lang="en-US" dirty="0"/>
              <a:t>One of the successors is a goal (global max) !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6766560" y="148971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6" name="Straight Connector 65"/>
          <p:cNvCxnSpPr>
            <a:stCxn id="65" idx="3"/>
          </p:cNvCxnSpPr>
          <p:nvPr/>
        </p:nvCxnSpPr>
        <p:spPr>
          <a:xfrm flipH="1">
            <a:off x="5875020" y="1684833"/>
            <a:ext cx="927250" cy="62021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</p:cNvCxnSpPr>
          <p:nvPr/>
        </p:nvCxnSpPr>
        <p:spPr>
          <a:xfrm flipH="1">
            <a:off x="6593110" y="1718310"/>
            <a:ext cx="295370" cy="6877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5"/>
          </p:cNvCxnSpPr>
          <p:nvPr/>
        </p:nvCxnSpPr>
        <p:spPr>
          <a:xfrm>
            <a:off x="6974691" y="1684833"/>
            <a:ext cx="393850" cy="6735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5711580" y="227838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lowchart: Connector 69"/>
          <p:cNvSpPr/>
          <p:nvPr/>
        </p:nvSpPr>
        <p:spPr>
          <a:xfrm>
            <a:off x="6477780" y="241935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lowchart: Connector 70"/>
          <p:cNvSpPr/>
          <p:nvPr/>
        </p:nvSpPr>
        <p:spPr>
          <a:xfrm>
            <a:off x="7324380" y="2366010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Flowchart: Connector 71"/>
          <p:cNvSpPr/>
          <p:nvPr/>
        </p:nvSpPr>
        <p:spPr>
          <a:xfrm>
            <a:off x="7568220" y="3538052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lowchart: Connector 72"/>
          <p:cNvSpPr/>
          <p:nvPr/>
        </p:nvSpPr>
        <p:spPr>
          <a:xfrm>
            <a:off x="7047721" y="313563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lowchart: Connector 73"/>
          <p:cNvSpPr/>
          <p:nvPr/>
        </p:nvSpPr>
        <p:spPr>
          <a:xfrm>
            <a:off x="5992741" y="32499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Flowchart: Connector 74"/>
          <p:cNvSpPr/>
          <p:nvPr/>
        </p:nvSpPr>
        <p:spPr>
          <a:xfrm>
            <a:off x="6644640" y="3766652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Flowchart: Connector 75"/>
          <p:cNvSpPr/>
          <p:nvPr/>
        </p:nvSpPr>
        <p:spPr>
          <a:xfrm>
            <a:off x="5109600" y="30213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Flowchart: Connector 76"/>
          <p:cNvSpPr/>
          <p:nvPr/>
        </p:nvSpPr>
        <p:spPr>
          <a:xfrm>
            <a:off x="5681111" y="4057163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Flowchart: Connector 77"/>
          <p:cNvSpPr/>
          <p:nvPr/>
        </p:nvSpPr>
        <p:spPr>
          <a:xfrm>
            <a:off x="6287984" y="443103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Flowchart: Connector 78"/>
          <p:cNvSpPr/>
          <p:nvPr/>
        </p:nvSpPr>
        <p:spPr>
          <a:xfrm>
            <a:off x="7324380" y="4263146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Flowchart: Connector 79"/>
          <p:cNvSpPr/>
          <p:nvPr/>
        </p:nvSpPr>
        <p:spPr>
          <a:xfrm>
            <a:off x="6925801" y="5101590"/>
            <a:ext cx="243840" cy="2286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Flowchart: Connector 80"/>
          <p:cNvSpPr/>
          <p:nvPr/>
        </p:nvSpPr>
        <p:spPr>
          <a:xfrm>
            <a:off x="5577851" y="51444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Flowchart: Connector 81"/>
          <p:cNvSpPr/>
          <p:nvPr/>
        </p:nvSpPr>
        <p:spPr>
          <a:xfrm>
            <a:off x="4808220" y="3873332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Flowchart: Connector 82"/>
          <p:cNvSpPr/>
          <p:nvPr/>
        </p:nvSpPr>
        <p:spPr>
          <a:xfrm>
            <a:off x="5138003" y="4659630"/>
            <a:ext cx="243840" cy="228600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lowchart: Connector 83"/>
          <p:cNvSpPr/>
          <p:nvPr/>
        </p:nvSpPr>
        <p:spPr>
          <a:xfrm>
            <a:off x="6355860" y="5260637"/>
            <a:ext cx="24384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5" name="Straight Connector 84"/>
          <p:cNvCxnSpPr>
            <a:stCxn id="76" idx="7"/>
            <a:endCxn id="69" idx="3"/>
          </p:cNvCxnSpPr>
          <p:nvPr/>
        </p:nvCxnSpPr>
        <p:spPr>
          <a:xfrm flipV="1">
            <a:off x="5317730" y="2473502"/>
            <a:ext cx="429560" cy="5813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0"/>
            <a:endCxn id="70" idx="4"/>
          </p:cNvCxnSpPr>
          <p:nvPr/>
        </p:nvCxnSpPr>
        <p:spPr>
          <a:xfrm flipV="1">
            <a:off x="6114661" y="2647950"/>
            <a:ext cx="485039" cy="6019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4"/>
            <a:endCxn id="73" idx="0"/>
          </p:cNvCxnSpPr>
          <p:nvPr/>
        </p:nvCxnSpPr>
        <p:spPr>
          <a:xfrm>
            <a:off x="6599700" y="2647950"/>
            <a:ext cx="569941" cy="487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1" idx="4"/>
            <a:endCxn id="73" idx="0"/>
          </p:cNvCxnSpPr>
          <p:nvPr/>
        </p:nvCxnSpPr>
        <p:spPr>
          <a:xfrm flipH="1">
            <a:off x="7169641" y="2594610"/>
            <a:ext cx="276659" cy="5410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3"/>
            <a:endCxn id="75" idx="6"/>
          </p:cNvCxnSpPr>
          <p:nvPr/>
        </p:nvCxnSpPr>
        <p:spPr>
          <a:xfrm flipH="1">
            <a:off x="6888480" y="3733174"/>
            <a:ext cx="715450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4"/>
            <a:endCxn id="79" idx="0"/>
          </p:cNvCxnSpPr>
          <p:nvPr/>
        </p:nvCxnSpPr>
        <p:spPr>
          <a:xfrm flipH="1">
            <a:off x="7446300" y="3766652"/>
            <a:ext cx="243840" cy="49649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3" idx="5"/>
            <a:endCxn id="72" idx="0"/>
          </p:cNvCxnSpPr>
          <p:nvPr/>
        </p:nvCxnSpPr>
        <p:spPr>
          <a:xfrm>
            <a:off x="7255851" y="3330753"/>
            <a:ext cx="434289" cy="2072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4"/>
            <a:endCxn id="82" idx="0"/>
          </p:cNvCxnSpPr>
          <p:nvPr/>
        </p:nvCxnSpPr>
        <p:spPr>
          <a:xfrm flipH="1">
            <a:off x="4930140" y="3249930"/>
            <a:ext cx="301380" cy="6234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3"/>
            <a:endCxn id="83" idx="0"/>
          </p:cNvCxnSpPr>
          <p:nvPr/>
        </p:nvCxnSpPr>
        <p:spPr>
          <a:xfrm flipH="1">
            <a:off x="5259924" y="4252285"/>
            <a:ext cx="456898" cy="4073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1" idx="1"/>
          </p:cNvCxnSpPr>
          <p:nvPr/>
        </p:nvCxnSpPr>
        <p:spPr>
          <a:xfrm>
            <a:off x="5346133" y="4854753"/>
            <a:ext cx="267428" cy="3231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7"/>
            <a:endCxn id="75" idx="2"/>
          </p:cNvCxnSpPr>
          <p:nvPr/>
        </p:nvCxnSpPr>
        <p:spPr>
          <a:xfrm flipV="1">
            <a:off x="5889241" y="3880952"/>
            <a:ext cx="755399" cy="2096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6"/>
            <a:endCxn id="78" idx="3"/>
          </p:cNvCxnSpPr>
          <p:nvPr/>
        </p:nvCxnSpPr>
        <p:spPr>
          <a:xfrm flipV="1">
            <a:off x="5821692" y="4626152"/>
            <a:ext cx="502003" cy="6325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7" idx="5"/>
            <a:endCxn id="78" idx="1"/>
          </p:cNvCxnSpPr>
          <p:nvPr/>
        </p:nvCxnSpPr>
        <p:spPr>
          <a:xfrm>
            <a:off x="5889241" y="4252285"/>
            <a:ext cx="434453" cy="21222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4" idx="0"/>
            <a:endCxn id="78" idx="4"/>
          </p:cNvCxnSpPr>
          <p:nvPr/>
        </p:nvCxnSpPr>
        <p:spPr>
          <a:xfrm flipH="1" flipV="1">
            <a:off x="6409905" y="4659631"/>
            <a:ext cx="67876" cy="6010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9" idx="1"/>
            <a:endCxn id="75" idx="5"/>
          </p:cNvCxnSpPr>
          <p:nvPr/>
        </p:nvCxnSpPr>
        <p:spPr>
          <a:xfrm flipH="1" flipV="1">
            <a:off x="6852770" y="3961774"/>
            <a:ext cx="507320" cy="3348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7"/>
            <a:endCxn id="79" idx="4"/>
          </p:cNvCxnSpPr>
          <p:nvPr/>
        </p:nvCxnSpPr>
        <p:spPr>
          <a:xfrm flipV="1">
            <a:off x="7133931" y="4491746"/>
            <a:ext cx="312369" cy="6433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6"/>
            <a:endCxn id="80" idx="3"/>
          </p:cNvCxnSpPr>
          <p:nvPr/>
        </p:nvCxnSpPr>
        <p:spPr>
          <a:xfrm flipV="1">
            <a:off x="6599700" y="5296712"/>
            <a:ext cx="361811" cy="78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4" idx="4"/>
            <a:endCxn id="77" idx="0"/>
          </p:cNvCxnSpPr>
          <p:nvPr/>
        </p:nvCxnSpPr>
        <p:spPr>
          <a:xfrm flipH="1">
            <a:off x="5803031" y="3478530"/>
            <a:ext cx="311630" cy="5786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6" idx="5"/>
            <a:endCxn id="74" idx="2"/>
          </p:cNvCxnSpPr>
          <p:nvPr/>
        </p:nvCxnSpPr>
        <p:spPr>
          <a:xfrm>
            <a:off x="5317730" y="3216453"/>
            <a:ext cx="675011" cy="147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785830" y="3510504"/>
            <a:ext cx="105272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100</a:t>
            </a:r>
          </a:p>
          <a:p>
            <a:r>
              <a:rPr lang="en-US" sz="1350" dirty="0"/>
              <a:t>(global max)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72421" y="297046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6372" y="272662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5263" y="238351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15402" y="359467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45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20568" y="376428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25</a:t>
            </a:r>
          </a:p>
        </p:txBody>
      </p:sp>
      <p:cxnSp>
        <p:nvCxnSpPr>
          <p:cNvPr id="110" name="Straight Connector 109"/>
          <p:cNvCxnSpPr>
            <a:stCxn id="82" idx="4"/>
            <a:endCxn id="83" idx="0"/>
          </p:cNvCxnSpPr>
          <p:nvPr/>
        </p:nvCxnSpPr>
        <p:spPr>
          <a:xfrm>
            <a:off x="4930141" y="4101931"/>
            <a:ext cx="329783" cy="557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25574" y="3824932"/>
            <a:ext cx="8452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38645" y="4171462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5893" y="1994941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46205" y="3023110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849714" y="35790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567747" y="4102254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20869" y="140783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999402" y="230071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51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05861" y="4996568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37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62206" y="4487653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17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601677" y="4898198"/>
            <a:ext cx="27283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60534" y="4813407"/>
            <a:ext cx="3609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b="1" dirty="0"/>
              <a:t>62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78606" y="1080050"/>
            <a:ext cx="84529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50" dirty="0"/>
              <a:t>local max</a:t>
            </a:r>
          </a:p>
        </p:txBody>
      </p:sp>
    </p:spTree>
    <p:extLst>
      <p:ext uri="{BB962C8B-B14F-4D97-AF65-F5344CB8AC3E}">
        <p14:creationId xmlns:p14="http://schemas.microsoft.com/office/powerpoint/2010/main" val="3984261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175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Beam Search – An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90600"/>
            <a:ext cx="7921625" cy="925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H for each node is given and w = 2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 the (optimal) path from S to G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067175" y="47736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H=10.4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565400"/>
            <a:ext cx="63373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619250" y="270827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H=10.4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716463" y="285273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H=8.9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51275" y="34290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H=10.4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227763" y="350043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H=6.9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003800" y="41497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H=6.7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7019925" y="42926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H=3.0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684213" y="36449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H=6.7</a:t>
            </a:r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2484438" y="36449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H=8.9</a:t>
            </a: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250825" y="42926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 4 </a:t>
            </a:r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2051050" y="40767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H=6.9</a:t>
            </a:r>
          </a:p>
        </p:txBody>
      </p:sp>
      <p:sp>
        <p:nvSpPr>
          <p:cNvPr id="26640" name="Rectangle 37"/>
          <p:cNvSpPr>
            <a:spLocks noChangeArrowheads="1"/>
          </p:cNvSpPr>
          <p:nvPr/>
        </p:nvSpPr>
        <p:spPr bwMode="auto">
          <a:xfrm>
            <a:off x="2700338" y="3860800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41" name="Text Box 52"/>
          <p:cNvSpPr txBox="1">
            <a:spLocks noChangeArrowheads="1"/>
          </p:cNvSpPr>
          <p:nvPr/>
        </p:nvSpPr>
        <p:spPr bwMode="auto">
          <a:xfrm>
            <a:off x="6948488" y="53736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H=0</a:t>
            </a:r>
          </a:p>
        </p:txBody>
      </p:sp>
      <p:sp>
        <p:nvSpPr>
          <p:cNvPr id="26642" name="Text Box 15"/>
          <p:cNvSpPr txBox="1">
            <a:spLocks noChangeArrowheads="1"/>
          </p:cNvSpPr>
          <p:nvPr/>
        </p:nvSpPr>
        <p:spPr bwMode="auto">
          <a:xfrm>
            <a:off x="1114425" y="47879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 2 </a:t>
            </a:r>
          </a:p>
        </p:txBody>
      </p:sp>
      <p:sp>
        <p:nvSpPr>
          <p:cNvPr id="26643" name="Text Box 15"/>
          <p:cNvSpPr txBox="1">
            <a:spLocks noChangeArrowheads="1"/>
          </p:cNvSpPr>
          <p:nvPr/>
        </p:nvSpPr>
        <p:spPr bwMode="auto">
          <a:xfrm>
            <a:off x="5003800" y="5157788"/>
            <a:ext cx="936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 ∞ </a:t>
            </a:r>
          </a:p>
        </p:txBody>
      </p:sp>
      <p:sp>
        <p:nvSpPr>
          <p:cNvPr id="26644" name="Text Box 15"/>
          <p:cNvSpPr txBox="1">
            <a:spLocks noChangeArrowheads="1"/>
          </p:cNvSpPr>
          <p:nvPr/>
        </p:nvSpPr>
        <p:spPr bwMode="auto">
          <a:xfrm>
            <a:off x="5795963" y="52197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 ∞ </a:t>
            </a:r>
          </a:p>
        </p:txBody>
      </p:sp>
      <p:sp>
        <p:nvSpPr>
          <p:cNvPr id="26645" name="Text Box 8"/>
          <p:cNvSpPr txBox="1">
            <a:spLocks noChangeArrowheads="1"/>
          </p:cNvSpPr>
          <p:nvPr/>
        </p:nvSpPr>
        <p:spPr bwMode="auto">
          <a:xfrm>
            <a:off x="3779838" y="42211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H=10</a:t>
            </a:r>
          </a:p>
        </p:txBody>
      </p:sp>
      <p:sp>
        <p:nvSpPr>
          <p:cNvPr id="26646" name="Text Box 8"/>
          <p:cNvSpPr txBox="1">
            <a:spLocks noChangeArrowheads="1"/>
          </p:cNvSpPr>
          <p:nvPr/>
        </p:nvSpPr>
        <p:spPr bwMode="auto">
          <a:xfrm>
            <a:off x="2268538" y="463391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H=9</a:t>
            </a:r>
          </a:p>
        </p:txBody>
      </p:sp>
      <p:sp>
        <p:nvSpPr>
          <p:cNvPr id="26647" name="Text Box 15"/>
          <p:cNvSpPr txBox="1">
            <a:spLocks noChangeArrowheads="1"/>
          </p:cNvSpPr>
          <p:nvPr/>
        </p:nvSpPr>
        <p:spPr bwMode="auto">
          <a:xfrm>
            <a:off x="2843213" y="564197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 7 </a:t>
            </a:r>
          </a:p>
        </p:txBody>
      </p:sp>
      <p:sp>
        <p:nvSpPr>
          <p:cNvPr id="26648" name="Text Box 8"/>
          <p:cNvSpPr txBox="1">
            <a:spLocks noChangeArrowheads="1"/>
          </p:cNvSpPr>
          <p:nvPr/>
        </p:nvSpPr>
        <p:spPr bwMode="auto">
          <a:xfrm>
            <a:off x="2843213" y="43735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H=8</a:t>
            </a:r>
          </a:p>
        </p:txBody>
      </p:sp>
      <p:sp>
        <p:nvSpPr>
          <p:cNvPr id="26649" name="Text Box 15"/>
          <p:cNvSpPr txBox="1">
            <a:spLocks noChangeArrowheads="1"/>
          </p:cNvSpPr>
          <p:nvPr/>
        </p:nvSpPr>
        <p:spPr bwMode="auto">
          <a:xfrm>
            <a:off x="3851275" y="50847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 5 </a:t>
            </a:r>
          </a:p>
        </p:txBody>
      </p:sp>
      <p:sp>
        <p:nvSpPr>
          <p:cNvPr id="26650" name="Text Box 8"/>
          <p:cNvSpPr txBox="1">
            <a:spLocks noChangeArrowheads="1"/>
          </p:cNvSpPr>
          <p:nvPr/>
        </p:nvSpPr>
        <p:spPr bwMode="auto">
          <a:xfrm>
            <a:off x="2843213" y="46529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H=3</a:t>
            </a:r>
          </a:p>
        </p:txBody>
      </p:sp>
      <p:sp>
        <p:nvSpPr>
          <p:cNvPr id="26651" name="Text Box 8"/>
          <p:cNvSpPr txBox="1">
            <a:spLocks noChangeArrowheads="1"/>
          </p:cNvSpPr>
          <p:nvPr/>
        </p:nvSpPr>
        <p:spPr bwMode="auto">
          <a:xfrm>
            <a:off x="2124075" y="5568950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H=0</a:t>
            </a:r>
          </a:p>
        </p:txBody>
      </p:sp>
      <p:sp>
        <p:nvSpPr>
          <p:cNvPr id="26652" name="Text Box 8"/>
          <p:cNvSpPr txBox="1">
            <a:spLocks noChangeArrowheads="1"/>
          </p:cNvSpPr>
          <p:nvPr/>
        </p:nvSpPr>
        <p:spPr bwMode="auto">
          <a:xfrm>
            <a:off x="3492500" y="566102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H=0</a:t>
            </a:r>
          </a:p>
        </p:txBody>
      </p:sp>
      <p:sp>
        <p:nvSpPr>
          <p:cNvPr id="26653" name="Text Box 8"/>
          <p:cNvSpPr txBox="1">
            <a:spLocks noChangeArrowheads="1"/>
          </p:cNvSpPr>
          <p:nvPr/>
        </p:nvSpPr>
        <p:spPr bwMode="auto">
          <a:xfrm>
            <a:off x="4427538" y="6165850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H=0</a:t>
            </a:r>
          </a:p>
        </p:txBody>
      </p:sp>
      <p:sp>
        <p:nvSpPr>
          <p:cNvPr id="26654" name="Text Box 8"/>
          <p:cNvSpPr txBox="1">
            <a:spLocks noChangeArrowheads="1"/>
          </p:cNvSpPr>
          <p:nvPr/>
        </p:nvSpPr>
        <p:spPr bwMode="auto">
          <a:xfrm>
            <a:off x="3490913" y="46529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H=2</a:t>
            </a:r>
          </a:p>
        </p:txBody>
      </p:sp>
      <p:sp>
        <p:nvSpPr>
          <p:cNvPr id="26655" name="Text Box 8"/>
          <p:cNvSpPr txBox="1">
            <a:spLocks noChangeArrowheads="1"/>
          </p:cNvSpPr>
          <p:nvPr/>
        </p:nvSpPr>
        <p:spPr bwMode="auto">
          <a:xfrm>
            <a:off x="4572000" y="46529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H=5</a:t>
            </a:r>
          </a:p>
        </p:txBody>
      </p:sp>
      <p:sp>
        <p:nvSpPr>
          <p:cNvPr id="26656" name="Text Box 8"/>
          <p:cNvSpPr txBox="1">
            <a:spLocks noChangeArrowheads="1"/>
          </p:cNvSpPr>
          <p:nvPr/>
        </p:nvSpPr>
        <p:spPr bwMode="auto">
          <a:xfrm>
            <a:off x="4211638" y="549751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H=3</a:t>
            </a:r>
          </a:p>
        </p:txBody>
      </p:sp>
    </p:spTree>
    <p:extLst>
      <p:ext uri="{BB962C8B-B14F-4D97-AF65-F5344CB8AC3E}">
        <p14:creationId xmlns:p14="http://schemas.microsoft.com/office/powerpoint/2010/main" val="161399493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hangingPunct="1">
              <a:defRPr/>
            </a:pPr>
            <a:fld id="{11937FD3-FE1E-45CC-8491-A8BD2C3D33F1}" type="slidenum">
              <a:rPr lang="en-US" sz="1200">
                <a:solidFill>
                  <a:schemeClr val="tx2">
                    <a:shade val="90000"/>
                  </a:schemeClr>
                </a:solidFill>
                <a:latin typeface="Times New Roman" charset="0"/>
              </a:rPr>
              <a:pPr algn="r" eaLnBrk="1" hangingPunct="1">
                <a:defRPr/>
              </a:pPr>
              <a:t>48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Times New Roman" charset="0"/>
            </a:endParaRPr>
          </a:p>
        </p:txBody>
      </p:sp>
      <p:pic>
        <p:nvPicPr>
          <p:cNvPr id="29699" name="Picture 2" descr="vlcsnap-294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 descr="vlcsnap-295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 descr="vlcsnap-296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 descr="vlcsnap-299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924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hangingPunct="1">
              <a:defRPr/>
            </a:pPr>
            <a:fld id="{EB46951E-E9B3-428F-8DD7-F8183D7EEC19}" type="slidenum">
              <a:rPr lang="en-US" sz="1200">
                <a:solidFill>
                  <a:schemeClr val="tx2">
                    <a:shade val="90000"/>
                  </a:schemeClr>
                </a:solidFill>
                <a:latin typeface="Times New Roman" charset="0"/>
              </a:rPr>
              <a:pPr algn="r" eaLnBrk="1" hangingPunct="1">
                <a:defRPr/>
              </a:pPr>
              <a:t>49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Times New Roman" charset="0"/>
            </a:endParaRPr>
          </a:p>
        </p:txBody>
      </p:sp>
      <p:pic>
        <p:nvPicPr>
          <p:cNvPr id="30723" name="Picture 6" descr="vlcsnap-301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172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6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many problems, however, the path to the goal is irrelevant. e.g., Rubik’s cube.</a:t>
            </a:r>
          </a:p>
          <a:p>
            <a:endParaRPr lang="en-US" dirty="0"/>
          </a:p>
          <a:p>
            <a:r>
              <a:rPr lang="en-US" dirty="0"/>
              <a:t>For such cases, we do a local search e.g., instead of memorizing nodes, we only expand the current node, find the best child, expand it, then find its best child, then expand it and so on.</a:t>
            </a:r>
          </a:p>
          <a:p>
            <a:endParaRPr lang="en-US" dirty="0"/>
          </a:p>
          <a:p>
            <a:r>
              <a:rPr lang="en-US" dirty="0"/>
              <a:t>Advantages: low memory and working in a large state space graph (large value of m and d)</a:t>
            </a:r>
          </a:p>
        </p:txBody>
      </p:sp>
      <p:pic>
        <p:nvPicPr>
          <p:cNvPr id="1026" name="Picture 2" descr="Rubiks cube solv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1286450" cy="12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22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Since a goal state could potentially be pruned, beam search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sacrifices completeness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(the guarantee that an algorithm will terminate with a solution, if one exists).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Beam search is not optimal (that is, there is no guarantee that it will find the best solution). It returns the first solution found.</a:t>
            </a:r>
          </a:p>
        </p:txBody>
      </p:sp>
    </p:spTree>
    <p:extLst>
      <p:ext uri="{BB962C8B-B14F-4D97-AF65-F5344CB8AC3E}">
        <p14:creationId xmlns:p14="http://schemas.microsoft.com/office/powerpoint/2010/main" val="2408049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802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Local search (Iterative improvement) algorithms keep only a single state in memory.</a:t>
            </a:r>
          </a:p>
          <a:p>
            <a:pPr>
              <a:defRPr/>
            </a:pPr>
            <a:r>
              <a:rPr lang="en-US" sz="2800" dirty="0"/>
              <a:t>Can get stuck in local </a:t>
            </a:r>
            <a:r>
              <a:rPr lang="en-US" sz="2800" dirty="0" err="1"/>
              <a:t>extrema</a:t>
            </a:r>
            <a:r>
              <a:rPr lang="en-US" sz="2800" dirty="0"/>
              <a:t>(maxima/minima); simulated annealing provides a way to escape local </a:t>
            </a:r>
            <a:r>
              <a:rPr lang="en-US" sz="2800" dirty="0" err="1"/>
              <a:t>extrema</a:t>
            </a:r>
            <a:r>
              <a:rPr lang="en-US" sz="2800" dirty="0"/>
              <a:t>, and is complete and optimal given a slow enough cooling schedule.</a:t>
            </a:r>
          </a:p>
          <a:p>
            <a:pPr>
              <a:defRPr/>
            </a:pPr>
            <a:r>
              <a:rPr lang="en-US" sz="2800" dirty="0"/>
              <a:t>Simulated annealing, local search – are heuristics that usually produce sub-optimal solutions since they may terminate at local optimal solution.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3739522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Local beam search keeps track of k states, rather than one state. Quickly abandon useless path, but suffer from lack of diversity.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1415183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88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Search Algorithms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1" y="1143000"/>
            <a:ext cx="8915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/>
              <a:t>In many optimization problems, the </a:t>
            </a:r>
            <a:r>
              <a:rPr lang="en-US" altLang="x-none" b="1" dirty="0">
                <a:solidFill>
                  <a:srgbClr val="FF0000"/>
                </a:solidFill>
              </a:rPr>
              <a:t>path</a:t>
            </a:r>
            <a:r>
              <a:rPr lang="en-US" altLang="x-none" dirty="0"/>
              <a:t> to the goal is irrelevant; </a:t>
            </a:r>
            <a:r>
              <a:rPr lang="en-US" altLang="x-none" dirty="0">
                <a:solidFill>
                  <a:srgbClr val="FF0000"/>
                </a:solidFill>
              </a:rPr>
              <a:t>the goal state itself is the solution</a:t>
            </a:r>
            <a:endParaRPr lang="en-US" altLang="x-none" dirty="0"/>
          </a:p>
          <a:p>
            <a:r>
              <a:rPr lang="en-US" altLang="x-none" dirty="0"/>
              <a:t>State space = set of configurations</a:t>
            </a:r>
          </a:p>
          <a:p>
            <a:pPr lvl="1"/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Find a configuration satisfying your constraints</a:t>
            </a:r>
            <a:r>
              <a:rPr lang="en-US" altLang="x-none" dirty="0"/>
              <a:t>, e.g., n-queens</a:t>
            </a:r>
          </a:p>
          <a:p>
            <a:pPr lvl="1"/>
            <a:r>
              <a:rPr lang="en-US" altLang="x-none" sz="3000" dirty="0"/>
              <a:t>Find the best possible state according to a given</a:t>
            </a:r>
            <a:r>
              <a:rPr lang="en-US" altLang="x-none" sz="3000" dirty="0">
                <a:solidFill>
                  <a:srgbClr val="FF0000"/>
                </a:solidFill>
              </a:rPr>
              <a:t> objective function</a:t>
            </a:r>
            <a:endParaRPr lang="en-US" altLang="x-none" sz="3000" dirty="0"/>
          </a:p>
          <a:p>
            <a:r>
              <a:rPr lang="en-US" altLang="x-none" dirty="0"/>
              <a:t>In such cases, we can </a:t>
            </a:r>
            <a:r>
              <a:rPr lang="en-US" altLang="x-none" b="1" dirty="0">
                <a:solidFill>
                  <a:srgbClr val="FF0000"/>
                </a:solidFill>
              </a:rPr>
              <a:t>use local search algorithms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Keeps a single "current" state,</a:t>
            </a:r>
            <a:r>
              <a:rPr lang="en-US" altLang="x-none" dirty="0"/>
              <a:t> and then shift states, but </a:t>
            </a:r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don’t keep track of paths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Use very limited memory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Find reasonable solutions </a:t>
            </a:r>
            <a:r>
              <a:rPr lang="en-US" altLang="x-none" dirty="0"/>
              <a:t>in large state spaces.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5D5C-46F7-49D1-B1DB-AFAF2E76CF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3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E24F-A1F7-42EC-BE2F-E944BC29DC16}" type="slidenum">
              <a:rPr lang="en-GB" altLang="x-none" smtClean="0"/>
              <a:pPr/>
              <a:t>7</a:t>
            </a:fld>
            <a:endParaRPr lang="en-GB" altLang="x-none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Local search Strategy</a:t>
            </a:r>
            <a:endParaRPr lang="en-GB" altLang="x-none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600201"/>
            <a:ext cx="5865635" cy="4724399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w"/>
            </a:pPr>
            <a:r>
              <a:rPr lang="en-US" altLang="x-none" b="1" dirty="0">
                <a:solidFill>
                  <a:schemeClr val="tx2">
                    <a:lumMod val="75000"/>
                  </a:schemeClr>
                </a:solidFill>
              </a:rPr>
              <a:t>Key idea </a:t>
            </a:r>
            <a:r>
              <a:rPr lang="en-US" altLang="x-none" b="1" dirty="0"/>
              <a:t>(surprisingly simple):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w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x-none" dirty="0"/>
              <a:t>Select (random) initial state (</a:t>
            </a:r>
            <a:r>
              <a:rPr lang="en-US" altLang="x-none" dirty="0">
                <a:solidFill>
                  <a:srgbClr val="FF0000"/>
                </a:solidFill>
              </a:rPr>
              <a:t>generate an initial guess</a:t>
            </a:r>
            <a:r>
              <a:rPr lang="en-US" altLang="x-none" dirty="0"/>
              <a:t>) </a:t>
            </a:r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x-none" dirty="0"/>
              <a:t>Make local modification to improve current state (evaluate current state and </a:t>
            </a:r>
            <a:r>
              <a:rPr lang="en-US" altLang="x-none" dirty="0">
                <a:solidFill>
                  <a:srgbClr val="FF0000"/>
                </a:solidFill>
              </a:rPr>
              <a:t>move to other states</a:t>
            </a:r>
            <a:r>
              <a:rPr lang="en-US" altLang="x-none" dirty="0"/>
              <a:t>) </a:t>
            </a:r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x-none" dirty="0"/>
              <a:t>Repeat Step 2 until goal state found (or out of time) </a:t>
            </a:r>
            <a:endParaRPr lang="en-GB" altLang="x-none" dirty="0"/>
          </a:p>
        </p:txBody>
      </p:sp>
      <p:sp>
        <p:nvSpPr>
          <p:cNvPr id="367620" name="Arc 4"/>
          <p:cNvSpPr>
            <a:spLocks/>
          </p:cNvSpPr>
          <p:nvPr/>
        </p:nvSpPr>
        <p:spPr bwMode="auto">
          <a:xfrm flipH="1" flipV="1">
            <a:off x="76200" y="3962400"/>
            <a:ext cx="1014413" cy="1905000"/>
          </a:xfrm>
          <a:custGeom>
            <a:avLst/>
            <a:gdLst>
              <a:gd name="G0" fmla="+- 530 0 0"/>
              <a:gd name="G1" fmla="+- 21600 0 0"/>
              <a:gd name="G2" fmla="+- 21600 0 0"/>
              <a:gd name="T0" fmla="*/ 530 w 22130"/>
              <a:gd name="T1" fmla="*/ 0 h 43200"/>
              <a:gd name="T2" fmla="*/ 0 w 22130"/>
              <a:gd name="T3" fmla="*/ 43193 h 43200"/>
              <a:gd name="T4" fmla="*/ 530 w 2213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30" h="43200" fill="none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w="22130" h="43200" stroke="0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x-none" altLang="x-none"/>
          </a:p>
        </p:txBody>
      </p:sp>
      <p:grpSp>
        <p:nvGrpSpPr>
          <p:cNvPr id="367621" name="Group 5"/>
          <p:cNvGrpSpPr>
            <a:grpSpLocks/>
          </p:cNvGrpSpPr>
          <p:nvPr/>
        </p:nvGrpSpPr>
        <p:grpSpPr bwMode="auto">
          <a:xfrm>
            <a:off x="6172200" y="2133600"/>
            <a:ext cx="2743200" cy="3452830"/>
            <a:chOff x="1633" y="1872"/>
            <a:chExt cx="1295" cy="1630"/>
          </a:xfrm>
        </p:grpSpPr>
        <p:sp>
          <p:nvSpPr>
            <p:cNvPr id="367622" name="Oval 6"/>
            <p:cNvSpPr>
              <a:spLocks noChangeArrowheads="1"/>
            </p:cNvSpPr>
            <p:nvPr/>
          </p:nvSpPr>
          <p:spPr bwMode="auto">
            <a:xfrm>
              <a:off x="1633" y="3024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3" name="Oval 7"/>
            <p:cNvSpPr>
              <a:spLocks noChangeArrowheads="1"/>
            </p:cNvSpPr>
            <p:nvPr/>
          </p:nvSpPr>
          <p:spPr bwMode="auto">
            <a:xfrm rot="837724">
              <a:off x="1872" y="278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4" name="Oval 8"/>
            <p:cNvSpPr>
              <a:spLocks noChangeArrowheads="1"/>
            </p:cNvSpPr>
            <p:nvPr/>
          </p:nvSpPr>
          <p:spPr bwMode="auto">
            <a:xfrm>
              <a:off x="1824" y="2592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5" name="Oval 9"/>
            <p:cNvSpPr>
              <a:spLocks noChangeArrowheads="1"/>
            </p:cNvSpPr>
            <p:nvPr/>
          </p:nvSpPr>
          <p:spPr bwMode="auto"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6" name="Line 10"/>
            <p:cNvSpPr>
              <a:spLocks noChangeShapeType="1"/>
            </p:cNvSpPr>
            <p:nvPr/>
          </p:nvSpPr>
          <p:spPr bwMode="auto">
            <a:xfrm flipV="1">
              <a:off x="1872" y="3144"/>
              <a:ext cx="120" cy="1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27" name="Oval 11"/>
            <p:cNvSpPr>
              <a:spLocks noChangeArrowheads="1"/>
            </p:cNvSpPr>
            <p:nvPr/>
          </p:nvSpPr>
          <p:spPr bwMode="auto"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9" name="Oval 13"/>
            <p:cNvSpPr>
              <a:spLocks noChangeArrowheads="1"/>
            </p:cNvSpPr>
            <p:nvPr/>
          </p:nvSpPr>
          <p:spPr bwMode="auto"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0" name="Line 14"/>
            <p:cNvSpPr>
              <a:spLocks noChangeShapeType="1"/>
            </p:cNvSpPr>
            <p:nvPr/>
          </p:nvSpPr>
          <p:spPr bwMode="auto">
            <a:xfrm flipV="1">
              <a:off x="1992" y="2880"/>
              <a:ext cx="4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1" name="Line 15"/>
            <p:cNvSpPr>
              <a:spLocks noChangeShapeType="1"/>
            </p:cNvSpPr>
            <p:nvPr/>
          </p:nvSpPr>
          <p:spPr bwMode="auto">
            <a:xfrm flipH="1" flipV="1">
              <a:off x="1968" y="2688"/>
              <a:ext cx="48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1680" y="2256"/>
              <a:ext cx="432" cy="480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3" name="Line 17"/>
            <p:cNvSpPr>
              <a:spLocks noChangeShapeType="1"/>
            </p:cNvSpPr>
            <p:nvPr/>
          </p:nvSpPr>
          <p:spPr bwMode="auto">
            <a:xfrm flipV="1">
              <a:off x="1920" y="2448"/>
              <a:ext cx="48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 rot="837724">
              <a:off x="1920" y="206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7" name="Line 21"/>
            <p:cNvSpPr>
              <a:spLocks noChangeShapeType="1"/>
            </p:cNvSpPr>
            <p:nvPr/>
          </p:nvSpPr>
          <p:spPr bwMode="auto">
            <a:xfrm flipV="1">
              <a:off x="2016" y="2208"/>
              <a:ext cx="14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8" name="Oval 22"/>
            <p:cNvSpPr>
              <a:spLocks noChangeArrowheads="1"/>
            </p:cNvSpPr>
            <p:nvPr/>
          </p:nvSpPr>
          <p:spPr bwMode="auto">
            <a:xfrm>
              <a:off x="2064" y="2016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9" name="Line 23"/>
            <p:cNvSpPr>
              <a:spLocks noChangeShapeType="1"/>
            </p:cNvSpPr>
            <p:nvPr/>
          </p:nvSpPr>
          <p:spPr bwMode="auto">
            <a:xfrm flipV="1">
              <a:off x="2208" y="2112"/>
              <a:ext cx="336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0" name="Oval 24"/>
            <p:cNvSpPr>
              <a:spLocks noChangeArrowheads="1"/>
            </p:cNvSpPr>
            <p:nvPr/>
          </p:nvSpPr>
          <p:spPr bwMode="auto"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1" name="Oval 25"/>
            <p:cNvSpPr>
              <a:spLocks noChangeArrowheads="1"/>
            </p:cNvSpPr>
            <p:nvPr/>
          </p:nvSpPr>
          <p:spPr bwMode="auto">
            <a:xfrm>
              <a:off x="2450" y="1872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 flipV="1">
              <a:off x="2592" y="1968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3" name="Oval 27"/>
            <p:cNvSpPr>
              <a:spLocks noChangeArrowheads="1"/>
            </p:cNvSpPr>
            <p:nvPr/>
          </p:nvSpPr>
          <p:spPr bwMode="auto"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0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539240"/>
          <a:ext cx="8610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Classical search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Local Search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systematic exploration of search space.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Keeps one or more paths in memory.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5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Records which alternatives have been explored at each point along the path.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The path to the goal is a solution to the problem.</a:t>
                      </a:r>
                      <a:endParaRPr lang="en-US" sz="2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In many optimization problems, the path to the goal is irrelevant; the goal state itself is the solution.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State space = set of "complete" configurations.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Find configuration satisfying constraints, Find best state according to some objective function h(s). e.g., n-queens, h(s)= number of attacking queens. In such cases, we can use Local Search Algorithms.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Search  vs. Local Search </a:t>
            </a:r>
          </a:p>
        </p:txBody>
      </p:sp>
    </p:spTree>
    <p:extLst>
      <p:ext uri="{BB962C8B-B14F-4D97-AF65-F5344CB8AC3E}">
        <p14:creationId xmlns:p14="http://schemas.microsoft.com/office/powerpoint/2010/main" val="89164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753612"/>
            <a:ext cx="533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Put </a:t>
            </a:r>
            <a:r>
              <a:rPr lang="en-US" sz="2800" dirty="0">
                <a:solidFill>
                  <a:srgbClr val="FF0000"/>
                </a:solidFill>
              </a:rPr>
              <a:t>n </a:t>
            </a:r>
            <a:r>
              <a:rPr lang="en-US" sz="2800" dirty="0"/>
              <a:t>queens on an </a:t>
            </a:r>
            <a:r>
              <a:rPr lang="en-US" sz="2800" dirty="0">
                <a:solidFill>
                  <a:srgbClr val="FF0000"/>
                </a:solidFill>
              </a:rPr>
              <a:t>n × n </a:t>
            </a:r>
            <a:r>
              <a:rPr lang="en-US" sz="2800" dirty="0"/>
              <a:t>board with no two queens on the same row, column, or diagonal.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the 8-queens problem, what matters is the </a:t>
            </a:r>
            <a:r>
              <a:rPr lang="en-US" sz="2800" u="sng" dirty="0"/>
              <a:t>final configuration </a:t>
            </a:r>
            <a:r>
              <a:rPr lang="en-US" sz="2800" dirty="0"/>
              <a:t>of queens, not the order in which they are added.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905000"/>
            <a:ext cx="2857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4088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9651</TotalTime>
  <Words>2607</Words>
  <Application>Microsoft Office PowerPoint</Application>
  <PresentationFormat>On-screen Show (4:3)</PresentationFormat>
  <Paragraphs>661</Paragraphs>
  <Slides>53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Tahoma</vt:lpstr>
      <vt:lpstr>Times New Roman</vt:lpstr>
      <vt:lpstr>Wingdings</vt:lpstr>
      <vt:lpstr>Office Theme</vt:lpstr>
      <vt:lpstr>Bitmap Image</vt:lpstr>
      <vt:lpstr> Artificial Intelligence CSC462</vt:lpstr>
      <vt:lpstr>RECAP:What we studied before!</vt:lpstr>
      <vt:lpstr>Lecture 13-14</vt:lpstr>
      <vt:lpstr>Outline</vt:lpstr>
      <vt:lpstr>Local Search</vt:lpstr>
      <vt:lpstr>Local Search Algorithms</vt:lpstr>
      <vt:lpstr>Local search Strategy</vt:lpstr>
      <vt:lpstr>Classical Search  vs. Local Search </vt:lpstr>
      <vt:lpstr>Example: n-queens </vt:lpstr>
      <vt:lpstr>Local Search: Key Idea </vt:lpstr>
      <vt:lpstr>Local Search: Key Idea </vt:lpstr>
      <vt:lpstr>State-Space Landscape</vt:lpstr>
      <vt:lpstr>Local and Global Optima</vt:lpstr>
      <vt:lpstr>Global / Local (max/min)</vt:lpstr>
      <vt:lpstr>Global / Local (max/min)</vt:lpstr>
      <vt:lpstr>Local Search Algorithms</vt:lpstr>
      <vt:lpstr>PowerPoint Presentation</vt:lpstr>
      <vt:lpstr>Hill-Climbing Search </vt:lpstr>
      <vt:lpstr>Hill-Climbing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Hill-Climbing Algorithm</vt:lpstr>
      <vt:lpstr>Hill-Climbing Problems</vt:lpstr>
      <vt:lpstr>Hill Climbing - Problem</vt:lpstr>
      <vt:lpstr>Random Restart Hill Climbing</vt:lpstr>
      <vt:lpstr>PowerPoint Presentation</vt:lpstr>
      <vt:lpstr>Annealing</vt:lpstr>
      <vt:lpstr>Simulated Annealing Search</vt:lpstr>
      <vt:lpstr>Simulated annealing search</vt:lpstr>
      <vt:lpstr>PowerPoint Presentation</vt:lpstr>
      <vt:lpstr>Local beam search</vt:lpstr>
      <vt:lpstr>Local beam search</vt:lpstr>
      <vt:lpstr>Local Beam Search</vt:lpstr>
      <vt:lpstr>Local Beam Search</vt:lpstr>
      <vt:lpstr>Local Beam Search</vt:lpstr>
      <vt:lpstr>Local Beam Search</vt:lpstr>
      <vt:lpstr>Local Beam Search</vt:lpstr>
      <vt:lpstr>Local Beam Search</vt:lpstr>
      <vt:lpstr>Beam Search – An Example</vt:lpstr>
      <vt:lpstr>PowerPoint Presentation</vt:lpstr>
      <vt:lpstr>PowerPoint Presentation</vt:lpstr>
      <vt:lpstr>Properties</vt:lpstr>
      <vt:lpstr>Summary</vt:lpstr>
      <vt:lpstr>Summary</vt:lpstr>
      <vt:lpstr>Questions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Shehar bano</cp:lastModifiedBy>
  <cp:revision>1957</cp:revision>
  <dcterms:created xsi:type="dcterms:W3CDTF">2013-01-18T08:18:11Z</dcterms:created>
  <dcterms:modified xsi:type="dcterms:W3CDTF">2020-06-19T22:08:23Z</dcterms:modified>
</cp:coreProperties>
</file>