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f7541b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f7541b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1f7541bd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1f7541bd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1f7541bd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f7541bd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1f7541bd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1f7541bd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1f7541bd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f7541bd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1f7541bd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1f7541bd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f7541bd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f7541bd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f7541bd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f7541bd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1f7541bd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1f7541bd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1f7541bd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1f7541bd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f7541b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f7541b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1f7541b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1f7541b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1f7541bd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f7541bd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f7541b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f7541b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f7541bd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f7541bd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f7541bd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f7541bd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f7541b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f7541b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1f7541b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f7541b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f7541b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f7541b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1f7541b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f7541b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en.wikipedia.org/wiki/EMMC" TargetMode="External"/><Relationship Id="rId10" Type="http://schemas.openxmlformats.org/officeDocument/2006/relationships/hyperlink" Target="https://en.wikipedia.org/wiki/Shadow_Random_Access_Memory" TargetMode="External"/><Relationship Id="rId13" Type="http://schemas.openxmlformats.org/officeDocument/2006/relationships/hyperlink" Target="https://en.wikipedia.org/wiki/Operating_system" TargetMode="External"/><Relationship Id="rId12" Type="http://schemas.openxmlformats.org/officeDocument/2006/relationships/hyperlink" Target="https://en.wikipedia.org/wiki/Windows_10"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Intel" TargetMode="External"/><Relationship Id="rId4" Type="http://schemas.openxmlformats.org/officeDocument/2006/relationships/hyperlink" Target="https://en.wikipedia.org/wiki/Atom_(system_on_chip)" TargetMode="External"/><Relationship Id="rId9" Type="http://schemas.openxmlformats.org/officeDocument/2006/relationships/hyperlink" Target="https://en.wikipedia.org/wiki/LPDDR3" TargetMode="External"/><Relationship Id="rId15" Type="http://schemas.openxmlformats.org/officeDocument/2006/relationships/hyperlink" Target="https://en.wikipedia.org/wiki/Tensilica" TargetMode="External"/><Relationship Id="rId14" Type="http://schemas.openxmlformats.org/officeDocument/2006/relationships/hyperlink" Target="https://en.wikipedia.org/wiki/Digital_signal_processors" TargetMode="External"/><Relationship Id="rId17" Type="http://schemas.openxmlformats.org/officeDocument/2006/relationships/hyperlink" Target="https://en.wikipedia.org/wiki/Speaker_recognition" TargetMode="External"/><Relationship Id="rId16" Type="http://schemas.openxmlformats.org/officeDocument/2006/relationships/hyperlink" Target="https://en.wikipedia.org/wiki/Gesture_recognition" TargetMode="External"/><Relationship Id="rId5" Type="http://schemas.openxmlformats.org/officeDocument/2006/relationships/hyperlink" Target="https://en.wikipedia.org/wiki/System_on_a_Chip" TargetMode="External"/><Relationship Id="rId6" Type="http://schemas.openxmlformats.org/officeDocument/2006/relationships/hyperlink" Target="https://en.wikipedia.org/wiki/Central_processing_unit" TargetMode="External"/><Relationship Id="rId18" Type="http://schemas.openxmlformats.org/officeDocument/2006/relationships/hyperlink" Target="https://en.wikipedia.org/wiki/Speech_recognition" TargetMode="External"/><Relationship Id="rId7" Type="http://schemas.openxmlformats.org/officeDocument/2006/relationships/hyperlink" Target="https://en.wikipedia.org/wiki/Graphics_processing_unit" TargetMode="External"/><Relationship Id="rId8" Type="http://schemas.openxmlformats.org/officeDocument/2006/relationships/hyperlink" Target="https://en.wikipedia.org/wiki/Coprocessor"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en.wikipedia.org/wiki/IEEE_802.11ac" TargetMode="External"/><Relationship Id="rId10" Type="http://schemas.openxmlformats.org/officeDocument/2006/relationships/hyperlink" Target="https://en.wikipedia.org/wiki/Ambient_light_sensor" TargetMode="External"/><Relationship Id="rId13" Type="http://schemas.openxmlformats.org/officeDocument/2006/relationships/hyperlink" Target="https://en.wikipedia.org/wiki/Bluetooth_4.1" TargetMode="External"/><Relationship Id="rId12" Type="http://schemas.openxmlformats.org/officeDocument/2006/relationships/hyperlink" Target="https://en.wikipedia.org/wiki/Wi-Fi"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Inertial_measurement_unit" TargetMode="External"/><Relationship Id="rId4" Type="http://schemas.openxmlformats.org/officeDocument/2006/relationships/hyperlink" Target="https://en.wikipedia.org/wiki/Accelerometer" TargetMode="External"/><Relationship Id="rId9" Type="http://schemas.openxmlformats.org/officeDocument/2006/relationships/hyperlink" Target="https://en.wikipedia.org/wiki/Microphone_array" TargetMode="External"/><Relationship Id="rId14" Type="http://schemas.openxmlformats.org/officeDocument/2006/relationships/hyperlink" Target="https://en.wikipedia.org/wiki/Bluetooth_low_energy" TargetMode="External"/><Relationship Id="rId5" Type="http://schemas.openxmlformats.org/officeDocument/2006/relationships/hyperlink" Target="https://en.wikipedia.org/wiki/MEMS_gyroscope" TargetMode="External"/><Relationship Id="rId6" Type="http://schemas.openxmlformats.org/officeDocument/2006/relationships/hyperlink" Target="https://en.wikipedia.org/wiki/Magnetometer" TargetMode="External"/><Relationship Id="rId7" Type="http://schemas.openxmlformats.org/officeDocument/2006/relationships/hyperlink" Target="https://en.wikipedia.org/wiki/Range_imaging" TargetMode="External"/><Relationship Id="rId8" Type="http://schemas.openxmlformats.org/officeDocument/2006/relationships/hyperlink" Target="https://en.wikipedia.org/wiki/Angle_of_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eqFqtAJMtYE"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Microsoft HoloLens</a:t>
            </a:r>
            <a:endParaRPr sz="3900"/>
          </a:p>
        </p:txBody>
      </p:sp>
      <p:sp>
        <p:nvSpPr>
          <p:cNvPr id="135" name="Google Shape;135;p13"/>
          <p:cNvSpPr txBox="1"/>
          <p:nvPr>
            <p:ph idx="1" type="subTitle"/>
          </p:nvPr>
        </p:nvSpPr>
        <p:spPr>
          <a:xfrm>
            <a:off x="5083950" y="3924925"/>
            <a:ext cx="34707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Computer Interfacing</a:t>
            </a:r>
            <a:endParaRPr sz="1600"/>
          </a:p>
          <a:p>
            <a:pPr indent="0" lvl="0" marL="0" rtl="0" algn="l">
              <a:spcBef>
                <a:spcPts val="0"/>
              </a:spcBef>
              <a:spcAft>
                <a:spcPts val="0"/>
              </a:spcAft>
              <a:buNone/>
            </a:pPr>
            <a:r>
              <a:rPr lang="en" sz="1600"/>
              <a:t>CSE-405</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a:t>
            </a:r>
            <a:endParaRPr b="1"/>
          </a:p>
        </p:txBody>
      </p:sp>
      <p:sp>
        <p:nvSpPr>
          <p:cNvPr id="193" name="Google Shape;193;p22"/>
          <p:cNvSpPr txBox="1"/>
          <p:nvPr>
            <p:ph idx="1" type="body"/>
          </p:nvPr>
        </p:nvSpPr>
        <p:spPr>
          <a:xfrm>
            <a:off x="1018800" y="1406850"/>
            <a:ext cx="3274500" cy="23298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2000">
                <a:solidFill>
                  <a:srgbClr val="00FF00"/>
                </a:solidFill>
                <a:latin typeface="Montserrat"/>
                <a:ea typeface="Montserrat"/>
                <a:cs typeface="Montserrat"/>
                <a:sym typeface="Montserrat"/>
              </a:rPr>
              <a:t>Visualization</a:t>
            </a:r>
            <a:endParaRPr sz="1100">
              <a:solidFill>
                <a:srgbClr val="00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sz="1400">
                <a:solidFill>
                  <a:srgbClr val="FFFFFF"/>
                </a:solidFill>
                <a:latin typeface="Montserrat"/>
                <a:ea typeface="Montserrat"/>
                <a:cs typeface="Montserrat"/>
                <a:sym typeface="Montserrat"/>
              </a:rPr>
              <a:t>•Enables the user to visualize  surrounding which is not directly  visible</a:t>
            </a:r>
            <a:endParaRPr sz="1400">
              <a:solidFill>
                <a:srgbClr val="FFFFFF"/>
              </a:solidFill>
              <a:latin typeface="Montserrat"/>
              <a:ea typeface="Montserrat"/>
              <a:cs typeface="Montserrat"/>
              <a:sym typeface="Montserrat"/>
            </a:endParaRPr>
          </a:p>
          <a:p>
            <a:pPr indent="0" lvl="0" marL="0" rtl="0" algn="just">
              <a:lnSpc>
                <a:spcPct val="108181"/>
              </a:lnSpc>
              <a:spcBef>
                <a:spcPts val="0"/>
              </a:spcBef>
              <a:spcAft>
                <a:spcPts val="0"/>
              </a:spcAft>
              <a:buNone/>
            </a:pPr>
            <a:r>
              <a:rPr lang="en" sz="1400">
                <a:solidFill>
                  <a:srgbClr val="FFFFFF"/>
                </a:solidFill>
                <a:latin typeface="Montserrat"/>
                <a:ea typeface="Montserrat"/>
                <a:cs typeface="Montserrat"/>
                <a:sym typeface="Montserrat"/>
              </a:rPr>
              <a:t>•Get visual insight of an object or  model</a:t>
            </a:r>
            <a:endParaRPr sz="1400">
              <a:solidFill>
                <a:srgbClr val="FFFFFF"/>
              </a:solidFill>
              <a:latin typeface="Montserrat"/>
              <a:ea typeface="Montserrat"/>
              <a:cs typeface="Montserrat"/>
              <a:sym typeface="Montserrat"/>
            </a:endParaRPr>
          </a:p>
          <a:p>
            <a:pPr indent="0" lvl="0" marL="0" rtl="0" algn="just">
              <a:spcBef>
                <a:spcPts val="200"/>
              </a:spcBef>
              <a:spcAft>
                <a:spcPts val="0"/>
              </a:spcAft>
              <a:buNone/>
            </a:pPr>
            <a:r>
              <a:rPr lang="en" sz="1400">
                <a:solidFill>
                  <a:srgbClr val="FFFFFF"/>
                </a:solidFill>
                <a:latin typeface="Montserrat"/>
                <a:ea typeface="Montserrat"/>
                <a:cs typeface="Montserrat"/>
                <a:sym typeface="Montserrat"/>
              </a:rPr>
              <a:t>•Modelling of non-existing objects</a:t>
            </a:r>
            <a:endParaRPr sz="1400"/>
          </a:p>
        </p:txBody>
      </p:sp>
      <p:sp>
        <p:nvSpPr>
          <p:cNvPr id="194" name="Google Shape;194;p22"/>
          <p:cNvSpPr txBox="1"/>
          <p:nvPr/>
        </p:nvSpPr>
        <p:spPr>
          <a:xfrm>
            <a:off x="5183100" y="1406850"/>
            <a:ext cx="3153300" cy="232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300"/>
              </a:spcBef>
              <a:spcAft>
                <a:spcPts val="0"/>
              </a:spcAft>
              <a:buNone/>
            </a:pPr>
            <a:r>
              <a:rPr lang="en" sz="2000">
                <a:solidFill>
                  <a:srgbClr val="FFFF00"/>
                </a:solidFill>
                <a:latin typeface="Montserrat"/>
                <a:ea typeface="Montserrat"/>
                <a:cs typeface="Montserrat"/>
                <a:sym typeface="Montserrat"/>
              </a:rPr>
              <a:t>Education</a:t>
            </a:r>
            <a:endParaRPr sz="2000">
              <a:solidFill>
                <a:srgbClr val="FF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a:solidFill>
                  <a:srgbClr val="FFFFFF"/>
                </a:solidFill>
                <a:latin typeface="Montserrat"/>
                <a:ea typeface="Montserrat"/>
                <a:cs typeface="Montserrat"/>
                <a:sym typeface="Montserrat"/>
              </a:rPr>
              <a:t>•Experience learning</a:t>
            </a:r>
            <a:endParaRPr>
              <a:solidFill>
                <a:srgbClr val="FFFFFF"/>
              </a:solidFill>
              <a:latin typeface="Montserrat"/>
              <a:ea typeface="Montserrat"/>
              <a:cs typeface="Montserrat"/>
              <a:sym typeface="Montserrat"/>
            </a:endParaRPr>
          </a:p>
          <a:p>
            <a:pPr indent="0" lvl="0" marL="0" rtl="0" algn="just">
              <a:lnSpc>
                <a:spcPct val="150000"/>
              </a:lnSpc>
              <a:spcBef>
                <a:spcPts val="200"/>
              </a:spcBef>
              <a:spcAft>
                <a:spcPts val="0"/>
              </a:spcAft>
              <a:buNone/>
            </a:pPr>
            <a:r>
              <a:rPr lang="en">
                <a:solidFill>
                  <a:srgbClr val="FFFFFF"/>
                </a:solidFill>
                <a:latin typeface="Montserrat"/>
                <a:ea typeface="Montserrat"/>
                <a:cs typeface="Montserrat"/>
                <a:sym typeface="Montserrat"/>
              </a:rPr>
              <a:t>•Getting more realistic teaching by  moving 2D presentations in books  to 3D holographic models</a:t>
            </a: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a:t>
            </a:r>
            <a:endParaRPr b="1"/>
          </a:p>
        </p:txBody>
      </p:sp>
      <p:sp>
        <p:nvSpPr>
          <p:cNvPr id="200" name="Google Shape;200;p23"/>
          <p:cNvSpPr txBox="1"/>
          <p:nvPr/>
        </p:nvSpPr>
        <p:spPr>
          <a:xfrm>
            <a:off x="976675" y="1369600"/>
            <a:ext cx="3879300" cy="30492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None/>
            </a:pPr>
            <a:r>
              <a:rPr lang="en" sz="2000">
                <a:solidFill>
                  <a:srgbClr val="FFFF00"/>
                </a:solidFill>
                <a:latin typeface="Montserrat"/>
                <a:ea typeface="Montserrat"/>
                <a:cs typeface="Montserrat"/>
                <a:sym typeface="Montserrat"/>
              </a:rPr>
              <a:t>Working  together</a:t>
            </a:r>
            <a:endParaRPr sz="2000">
              <a:solidFill>
                <a:srgbClr val="FF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a:solidFill>
                  <a:srgbClr val="FFFFFF"/>
                </a:solidFill>
                <a:latin typeface="Montserrat"/>
                <a:ea typeface="Montserrat"/>
                <a:cs typeface="Montserrat"/>
                <a:sym typeface="Montserrat"/>
              </a:rPr>
              <a:t>•Support through linked view, voice  and gestures</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•Meetings around Holographic  objects</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•Working together on projects  whereby visualization is an  important part</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•Working together when distance is  involved.</a:t>
            </a:r>
            <a:endParaRPr>
              <a:solidFill>
                <a:srgbClr val="FFFFFF"/>
              </a:solidFill>
              <a:latin typeface="Montserrat"/>
              <a:ea typeface="Montserrat"/>
              <a:cs typeface="Montserrat"/>
              <a:sym typeface="Montserrat"/>
            </a:endParaRPr>
          </a:p>
        </p:txBody>
      </p:sp>
      <p:sp>
        <p:nvSpPr>
          <p:cNvPr id="201" name="Google Shape;201;p23"/>
          <p:cNvSpPr txBox="1"/>
          <p:nvPr/>
        </p:nvSpPr>
        <p:spPr>
          <a:xfrm>
            <a:off x="5103000" y="1369600"/>
            <a:ext cx="3233400" cy="2643300"/>
          </a:xfrm>
          <a:prstGeom prst="rect">
            <a:avLst/>
          </a:prstGeom>
          <a:noFill/>
          <a:ln>
            <a:noFill/>
          </a:ln>
        </p:spPr>
        <p:txBody>
          <a:bodyPr anchorCtr="0" anchor="t" bIns="91425" lIns="91425" spcFirstLastPara="1" rIns="91425" wrap="square" tIns="91425">
            <a:noAutofit/>
          </a:bodyPr>
          <a:lstStyle/>
          <a:p>
            <a:pPr indent="0" lvl="0" marL="0" marR="12700" rtl="0" algn="l">
              <a:lnSpc>
                <a:spcPct val="115000"/>
              </a:lnSpc>
              <a:spcBef>
                <a:spcPts val="100"/>
              </a:spcBef>
              <a:spcAft>
                <a:spcPts val="0"/>
              </a:spcAft>
              <a:buNone/>
            </a:pPr>
            <a:r>
              <a:rPr lang="en" sz="2000">
                <a:solidFill>
                  <a:srgbClr val="00FF00"/>
                </a:solidFill>
                <a:latin typeface="Montserrat"/>
                <a:ea typeface="Montserrat"/>
                <a:cs typeface="Montserrat"/>
                <a:sym typeface="Montserrat"/>
              </a:rPr>
              <a:t>Media &amp;  entertainment</a:t>
            </a:r>
            <a:endParaRPr sz="2000">
              <a:solidFill>
                <a:srgbClr val="00FF00"/>
              </a:solidFill>
              <a:latin typeface="Montserrat"/>
              <a:ea typeface="Montserrat"/>
              <a:cs typeface="Montserrat"/>
              <a:sym typeface="Montserrat"/>
            </a:endParaRPr>
          </a:p>
          <a:p>
            <a:pPr indent="0" lvl="0" marL="0" rtl="0" algn="l">
              <a:lnSpc>
                <a:spcPct val="150000"/>
              </a:lnSpc>
              <a:spcBef>
                <a:spcPts val="1000"/>
              </a:spcBef>
              <a:spcAft>
                <a:spcPts val="0"/>
              </a:spcAft>
              <a:buNone/>
            </a:pPr>
            <a:r>
              <a:rPr lang="en">
                <a:solidFill>
                  <a:srgbClr val="FFFFFF"/>
                </a:solidFill>
                <a:latin typeface="Montserrat"/>
                <a:ea typeface="Montserrat"/>
                <a:cs typeface="Montserrat"/>
                <a:sym typeface="Montserrat"/>
              </a:rPr>
              <a:t>•Enrich media with additional  holographic objects</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FFFFFF"/>
                </a:solidFill>
                <a:latin typeface="Montserrat"/>
                <a:ea typeface="Montserrat"/>
                <a:cs typeface="Montserrat"/>
                <a:sym typeface="Montserrat"/>
              </a:rPr>
              <a:t>•Play games as part of your real-world environment</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FFFFFF"/>
                </a:solidFill>
                <a:latin typeface="Montserrat"/>
                <a:ea typeface="Montserrat"/>
                <a:cs typeface="Montserrat"/>
                <a:sym typeface="Montserrat"/>
              </a:rPr>
              <a:t>•Game interaction with your walls,  ceiling and floor.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a:t>
            </a:r>
            <a:endParaRPr b="1"/>
          </a:p>
        </p:txBody>
      </p:sp>
      <p:sp>
        <p:nvSpPr>
          <p:cNvPr id="207" name="Google Shape;207;p24"/>
          <p:cNvSpPr txBox="1"/>
          <p:nvPr>
            <p:ph idx="1" type="body"/>
          </p:nvPr>
        </p:nvSpPr>
        <p:spPr>
          <a:xfrm>
            <a:off x="1330825" y="1100525"/>
            <a:ext cx="7038900" cy="3757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FFFFFF"/>
              </a:buClr>
              <a:buSzPts val="1600"/>
              <a:buChar char="●"/>
            </a:pPr>
            <a:r>
              <a:rPr lang="en" sz="1600">
                <a:latin typeface="Montserrat"/>
                <a:ea typeface="Montserrat"/>
                <a:cs typeface="Montserrat"/>
                <a:sym typeface="Montserrat"/>
              </a:rPr>
              <a:t>An </a:t>
            </a:r>
            <a:r>
              <a:rPr lang="en" sz="1600" u="sng">
                <a:solidFill>
                  <a:srgbClr val="FFFFFF"/>
                </a:solidFill>
                <a:latin typeface="Montserrat"/>
                <a:ea typeface="Montserrat"/>
                <a:cs typeface="Montserrat"/>
                <a:sym typeface="Montserrat"/>
                <a:hlinkClick r:id="rId3"/>
              </a:rPr>
              <a:t>Intel</a:t>
            </a:r>
            <a:r>
              <a:rPr lang="en" sz="1600" u="sng">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4"/>
              </a:rPr>
              <a:t>Cherry Trail</a:t>
            </a:r>
            <a:r>
              <a:rPr lang="en" sz="1600" u="sng">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5"/>
              </a:rPr>
              <a:t>SoC</a:t>
            </a:r>
            <a:r>
              <a:rPr lang="en" sz="1600">
                <a:solidFill>
                  <a:srgbClr val="FFFFFF"/>
                </a:solidFill>
                <a:latin typeface="Montserrat"/>
                <a:ea typeface="Montserrat"/>
                <a:cs typeface="Montserrat"/>
                <a:sym typeface="Montserrat"/>
              </a:rPr>
              <a:t> containing the </a:t>
            </a:r>
            <a:r>
              <a:rPr lang="en" sz="1600" u="sng">
                <a:solidFill>
                  <a:srgbClr val="FFFFFF"/>
                </a:solidFill>
                <a:latin typeface="Montserrat"/>
                <a:ea typeface="Montserrat"/>
                <a:cs typeface="Montserrat"/>
                <a:sym typeface="Montserrat"/>
                <a:hlinkClick r:id="rId6"/>
              </a:rPr>
              <a:t>CPU</a:t>
            </a:r>
            <a:r>
              <a:rPr lang="en" sz="1600" u="sng">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7"/>
              </a:rPr>
              <a:t>GPU</a:t>
            </a:r>
            <a:endParaRPr sz="1600" u="sng">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custom-made Microsoft </a:t>
            </a:r>
            <a:r>
              <a:rPr lang="en" sz="1600" u="sng">
                <a:solidFill>
                  <a:srgbClr val="FFFFFF"/>
                </a:solidFill>
                <a:latin typeface="Montserrat"/>
                <a:ea typeface="Montserrat"/>
                <a:cs typeface="Montserrat"/>
                <a:sym typeface="Montserrat"/>
              </a:rPr>
              <a:t>Holographic Processing Unit</a:t>
            </a:r>
            <a:r>
              <a:rPr lang="en" sz="1600">
                <a:solidFill>
                  <a:srgbClr val="FFFFFF"/>
                </a:solidFill>
                <a:latin typeface="Montserrat"/>
                <a:ea typeface="Montserrat"/>
                <a:cs typeface="Montserrat"/>
                <a:sym typeface="Montserrat"/>
              </a:rPr>
              <a:t> (HPU), a </a:t>
            </a:r>
            <a:r>
              <a:rPr lang="en" sz="1600" u="sng">
                <a:solidFill>
                  <a:srgbClr val="FFFFFF"/>
                </a:solidFill>
                <a:latin typeface="Montserrat"/>
                <a:ea typeface="Montserrat"/>
                <a:cs typeface="Montserrat"/>
                <a:sym typeface="Montserrat"/>
                <a:hlinkClick r:id="rId8"/>
              </a:rPr>
              <a:t>coprocessor</a:t>
            </a:r>
            <a:r>
              <a:rPr lang="en" sz="1600">
                <a:solidFill>
                  <a:srgbClr val="FFFFFF"/>
                </a:solidFill>
                <a:latin typeface="Montserrat"/>
                <a:ea typeface="Montserrat"/>
                <a:cs typeface="Montserrat"/>
                <a:sym typeface="Montserrat"/>
              </a:rPr>
              <a:t> manufactured specifically for the HoloLens </a:t>
            </a:r>
            <a:endParaRPr sz="1600">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u="sng">
                <a:solidFill>
                  <a:srgbClr val="FFFFFF"/>
                </a:solidFill>
                <a:latin typeface="Montserrat"/>
                <a:ea typeface="Montserrat"/>
                <a:cs typeface="Montserrat"/>
                <a:sym typeface="Montserrat"/>
              </a:rPr>
              <a:t>SoC and HPU</a:t>
            </a:r>
            <a:r>
              <a:rPr lang="en" sz="1600">
                <a:solidFill>
                  <a:srgbClr val="FFFFFF"/>
                </a:solidFill>
                <a:latin typeface="Montserrat"/>
                <a:ea typeface="Montserrat"/>
                <a:cs typeface="Montserrat"/>
                <a:sym typeface="Montserrat"/>
              </a:rPr>
              <a:t> each have </a:t>
            </a:r>
            <a:r>
              <a:rPr lang="en" sz="1600" u="sng">
                <a:solidFill>
                  <a:srgbClr val="FFFFFF"/>
                </a:solidFill>
                <a:latin typeface="Montserrat"/>
                <a:ea typeface="Montserrat"/>
                <a:cs typeface="Montserrat"/>
                <a:sym typeface="Montserrat"/>
              </a:rPr>
              <a:t>1GB </a:t>
            </a:r>
            <a:r>
              <a:rPr lang="en" sz="1600" u="sng">
                <a:solidFill>
                  <a:srgbClr val="FFFFFF"/>
                </a:solidFill>
                <a:latin typeface="Montserrat"/>
                <a:ea typeface="Montserrat"/>
                <a:cs typeface="Montserrat"/>
                <a:sym typeface="Montserrat"/>
                <a:hlinkClick r:id="rId9"/>
              </a:rPr>
              <a:t>LPDDR3</a:t>
            </a:r>
            <a:r>
              <a:rPr lang="en" sz="1600">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rPr>
              <a:t>share 8MB </a:t>
            </a:r>
            <a:r>
              <a:rPr lang="en" sz="1600" u="sng">
                <a:solidFill>
                  <a:srgbClr val="FFFFFF"/>
                </a:solidFill>
                <a:latin typeface="Montserrat"/>
                <a:ea typeface="Montserrat"/>
                <a:cs typeface="Montserrat"/>
                <a:sym typeface="Montserrat"/>
                <a:hlinkClick r:id="rId10"/>
              </a:rPr>
              <a:t>SRAM</a:t>
            </a:r>
            <a:endParaRPr sz="1600" u="sng">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SoC also controlling </a:t>
            </a:r>
            <a:r>
              <a:rPr lang="en" sz="1600" u="sng">
                <a:solidFill>
                  <a:srgbClr val="FFFFFF"/>
                </a:solidFill>
                <a:latin typeface="Montserrat"/>
                <a:ea typeface="Montserrat"/>
                <a:cs typeface="Montserrat"/>
                <a:sym typeface="Montserrat"/>
              </a:rPr>
              <a:t>64GB </a:t>
            </a:r>
            <a:r>
              <a:rPr lang="en" sz="1600" u="sng">
                <a:solidFill>
                  <a:srgbClr val="FFFFFF"/>
                </a:solidFill>
                <a:latin typeface="Montserrat"/>
                <a:ea typeface="Montserrat"/>
                <a:cs typeface="Montserrat"/>
                <a:sym typeface="Montserrat"/>
                <a:hlinkClick r:id="rId11"/>
              </a:rPr>
              <a:t>eMMC</a:t>
            </a:r>
            <a:r>
              <a:rPr lang="en" sz="1600">
                <a:solidFill>
                  <a:srgbClr val="FFFFFF"/>
                </a:solidFill>
                <a:latin typeface="Montserrat"/>
                <a:ea typeface="Montserrat"/>
                <a:cs typeface="Montserrat"/>
                <a:sym typeface="Montserrat"/>
              </a:rPr>
              <a:t> and running the </a:t>
            </a:r>
            <a:r>
              <a:rPr lang="en" sz="1600">
                <a:solidFill>
                  <a:srgbClr val="FFFFFF"/>
                </a:solidFill>
                <a:uFill>
                  <a:noFill/>
                </a:uFill>
                <a:latin typeface="Montserrat"/>
                <a:ea typeface="Montserrat"/>
                <a:cs typeface="Montserrat"/>
                <a:sym typeface="Montserrat"/>
                <a:hlinkClick r:id="rId12"/>
              </a:rPr>
              <a:t>Windows 10</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3"/>
              </a:rPr>
              <a:t>operating system</a:t>
            </a:r>
            <a:endParaRPr sz="1600">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HPU uses </a:t>
            </a:r>
            <a:r>
              <a:rPr lang="en" sz="1600" u="sng">
                <a:solidFill>
                  <a:srgbClr val="FFFFFF"/>
                </a:solidFill>
                <a:latin typeface="Montserrat"/>
                <a:ea typeface="Montserrat"/>
                <a:cs typeface="Montserrat"/>
                <a:sym typeface="Montserrat"/>
              </a:rPr>
              <a:t>28 custom </a:t>
            </a:r>
            <a:r>
              <a:rPr lang="en" sz="1600" u="sng">
                <a:solidFill>
                  <a:srgbClr val="FFFFFF"/>
                </a:solidFill>
                <a:latin typeface="Montserrat"/>
                <a:ea typeface="Montserrat"/>
                <a:cs typeface="Montserrat"/>
                <a:sym typeface="Montserrat"/>
                <a:hlinkClick r:id="rId14"/>
              </a:rPr>
              <a:t>DSPs</a:t>
            </a:r>
            <a:r>
              <a:rPr lang="en" sz="1600">
                <a:solidFill>
                  <a:srgbClr val="FFFFFF"/>
                </a:solidFill>
                <a:latin typeface="Montserrat"/>
                <a:ea typeface="Montserrat"/>
                <a:cs typeface="Montserrat"/>
                <a:sym typeface="Montserrat"/>
              </a:rPr>
              <a:t>(Digital Signal Processor) from </a:t>
            </a:r>
            <a:r>
              <a:rPr lang="en" sz="1600">
                <a:solidFill>
                  <a:srgbClr val="FFFFFF"/>
                </a:solidFill>
                <a:uFill>
                  <a:noFill/>
                </a:uFill>
                <a:latin typeface="Montserrat"/>
                <a:ea typeface="Montserrat"/>
                <a:cs typeface="Montserrat"/>
                <a:sym typeface="Montserrat"/>
                <a:hlinkClick r:id="rId15"/>
              </a:rPr>
              <a:t>Tensilica</a:t>
            </a:r>
            <a:r>
              <a:rPr lang="en" sz="1600">
                <a:solidFill>
                  <a:srgbClr val="FFFFFF"/>
                </a:solidFill>
                <a:latin typeface="Montserrat"/>
                <a:ea typeface="Montserrat"/>
                <a:cs typeface="Montserrat"/>
                <a:sym typeface="Montserrat"/>
              </a:rPr>
              <a:t> to process and integrate data from the sensors, as well as handling tasks such as </a:t>
            </a:r>
            <a:r>
              <a:rPr lang="en" sz="1600" u="sng">
                <a:solidFill>
                  <a:srgbClr val="FFFFFF"/>
                </a:solidFill>
                <a:latin typeface="Montserrat"/>
                <a:ea typeface="Montserrat"/>
                <a:cs typeface="Montserrat"/>
                <a:sym typeface="Montserrat"/>
              </a:rPr>
              <a:t>spatial mapping</a:t>
            </a:r>
            <a:r>
              <a:rPr lang="en" sz="1600">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16"/>
              </a:rPr>
              <a:t>gesture recognition</a:t>
            </a:r>
            <a:r>
              <a:rPr lang="en" sz="1600">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17"/>
              </a:rPr>
              <a:t>voice</a:t>
            </a:r>
            <a:r>
              <a:rPr lang="en" sz="1600" u="sng">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18"/>
              </a:rPr>
              <a:t>speech recognition</a:t>
            </a:r>
            <a:endParaRPr sz="1600" u="sng">
              <a:solidFill>
                <a:srgbClr val="FFFFFF"/>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a:t>
            </a:r>
            <a:endParaRPr b="1"/>
          </a:p>
        </p:txBody>
      </p:sp>
      <p:sp>
        <p:nvSpPr>
          <p:cNvPr id="213" name="Google Shape;213;p25"/>
          <p:cNvSpPr txBox="1"/>
          <p:nvPr>
            <p:ph idx="1" type="body"/>
          </p:nvPr>
        </p:nvSpPr>
        <p:spPr>
          <a:xfrm>
            <a:off x="1297500" y="1075200"/>
            <a:ext cx="7038900" cy="366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a:t>
            </a:r>
            <a:r>
              <a:rPr lang="en" sz="1600">
                <a:solidFill>
                  <a:srgbClr val="FFFFFF"/>
                </a:solidFill>
                <a:latin typeface="Montserrat"/>
                <a:ea typeface="Montserrat"/>
                <a:cs typeface="Montserrat"/>
                <a:sym typeface="Montserrat"/>
              </a:rPr>
              <a:t>n </a:t>
            </a:r>
            <a:r>
              <a:rPr lang="en" sz="1600">
                <a:solidFill>
                  <a:srgbClr val="FFFFFF"/>
                </a:solidFill>
                <a:uFill>
                  <a:noFill/>
                </a:uFill>
                <a:latin typeface="Montserrat"/>
                <a:ea typeface="Montserrat"/>
                <a:cs typeface="Montserrat"/>
                <a:sym typeface="Montserrat"/>
                <a:hlinkClick r:id="rId3"/>
              </a:rPr>
              <a:t>inertial measurement unit</a:t>
            </a:r>
            <a:r>
              <a:rPr lang="en" sz="1600">
                <a:solidFill>
                  <a:srgbClr val="FFFFFF"/>
                </a:solidFill>
                <a:latin typeface="Montserrat"/>
                <a:ea typeface="Montserrat"/>
                <a:cs typeface="Montserrat"/>
                <a:sym typeface="Montserrat"/>
              </a:rPr>
              <a:t> (IMU) (which includes an </a:t>
            </a:r>
            <a:r>
              <a:rPr lang="en" sz="1600" u="sng">
                <a:solidFill>
                  <a:srgbClr val="FFFFFF"/>
                </a:solidFill>
                <a:latin typeface="Montserrat"/>
                <a:ea typeface="Montserrat"/>
                <a:cs typeface="Montserrat"/>
                <a:sym typeface="Montserrat"/>
                <a:hlinkClick r:id="rId4"/>
              </a:rPr>
              <a:t>accelerometer</a:t>
            </a:r>
            <a:r>
              <a:rPr lang="en" sz="1600">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5"/>
              </a:rPr>
              <a:t>gyroscope</a:t>
            </a:r>
            <a:r>
              <a:rPr lang="en" sz="1600">
                <a:solidFill>
                  <a:srgbClr val="FFFFFF"/>
                </a:solidFill>
                <a:latin typeface="Montserrat"/>
                <a:ea typeface="Montserrat"/>
                <a:cs typeface="Montserrat"/>
                <a:sym typeface="Montserrat"/>
              </a:rPr>
              <a:t>, and a </a:t>
            </a:r>
            <a:r>
              <a:rPr lang="en" sz="1600" u="sng">
                <a:solidFill>
                  <a:srgbClr val="FFFFFF"/>
                </a:solidFill>
                <a:latin typeface="Montserrat"/>
                <a:ea typeface="Montserrat"/>
                <a:cs typeface="Montserrat"/>
                <a:sym typeface="Montserrat"/>
                <a:hlinkClick r:id="rId6"/>
              </a:rPr>
              <a:t>magnetometer</a:t>
            </a:r>
            <a:r>
              <a:rPr lang="en" sz="1600">
                <a:solidFill>
                  <a:srgbClr val="FFFFFF"/>
                </a:solidFill>
                <a:latin typeface="Montserrat"/>
                <a:ea typeface="Montserrat"/>
                <a:cs typeface="Montserrat"/>
                <a:sym typeface="Montserrat"/>
              </a:rPr>
              <a:t>)</a:t>
            </a:r>
            <a:r>
              <a:rPr baseline="30000" lang="en" sz="1600">
                <a:solidFill>
                  <a:srgbClr val="FFFFFF"/>
                </a:solidFill>
                <a:latin typeface="Montserrat"/>
                <a:ea typeface="Montserrat"/>
                <a:cs typeface="Montserrat"/>
                <a:sym typeface="Montserrat"/>
              </a:rPr>
              <a:t> </a:t>
            </a:r>
            <a:r>
              <a:rPr lang="en" sz="1600">
                <a:solidFill>
                  <a:srgbClr val="FFFFFF"/>
                </a:solidFill>
                <a:latin typeface="Montserrat"/>
                <a:ea typeface="Montserrat"/>
                <a:cs typeface="Montserrat"/>
                <a:sym typeface="Montserrat"/>
              </a:rPr>
              <a:t>four "</a:t>
            </a:r>
            <a:r>
              <a:rPr lang="en" sz="1600" u="sng">
                <a:solidFill>
                  <a:srgbClr val="FFFFFF"/>
                </a:solidFill>
                <a:latin typeface="Montserrat"/>
                <a:ea typeface="Montserrat"/>
                <a:cs typeface="Montserrat"/>
                <a:sym typeface="Montserrat"/>
              </a:rPr>
              <a:t>environment understanding</a:t>
            </a:r>
            <a:r>
              <a:rPr i="1" lang="en" sz="1600">
                <a:solidFill>
                  <a:srgbClr val="FFFFFF"/>
                </a:solidFill>
                <a:latin typeface="Montserrat"/>
                <a:ea typeface="Montserrat"/>
                <a:cs typeface="Montserrat"/>
                <a:sym typeface="Montserrat"/>
              </a:rPr>
              <a:t>"</a:t>
            </a:r>
            <a:r>
              <a:rPr lang="en" sz="1600">
                <a:solidFill>
                  <a:srgbClr val="FFFFFF"/>
                </a:solidFill>
                <a:latin typeface="Montserrat"/>
                <a:ea typeface="Montserrat"/>
                <a:cs typeface="Montserrat"/>
                <a:sym typeface="Montserrat"/>
              </a:rPr>
              <a:t> sensors (two on each side)</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u="sng">
                <a:solidFill>
                  <a:srgbClr val="FFFFFF"/>
                </a:solidFill>
                <a:latin typeface="Montserrat"/>
                <a:ea typeface="Montserrat"/>
                <a:cs typeface="Montserrat"/>
                <a:sym typeface="Montserrat"/>
              </a:rPr>
              <a:t>energy-efficient </a:t>
            </a:r>
            <a:r>
              <a:rPr lang="en" sz="1600" u="sng">
                <a:solidFill>
                  <a:srgbClr val="FFFFFF"/>
                </a:solidFill>
                <a:latin typeface="Montserrat"/>
                <a:ea typeface="Montserrat"/>
                <a:cs typeface="Montserrat"/>
                <a:sym typeface="Montserrat"/>
                <a:hlinkClick r:id="rId7"/>
              </a:rPr>
              <a:t>depth</a:t>
            </a:r>
            <a:r>
              <a:rPr lang="en" sz="1600" u="sng">
                <a:solidFill>
                  <a:srgbClr val="FFFFFF"/>
                </a:solidFill>
                <a:latin typeface="Montserrat"/>
                <a:ea typeface="Montserrat"/>
                <a:cs typeface="Montserrat"/>
                <a:sym typeface="Montserrat"/>
              </a:rPr>
              <a:t> camera</a:t>
            </a:r>
            <a:r>
              <a:rPr lang="en" sz="1600">
                <a:solidFill>
                  <a:srgbClr val="FFFFFF"/>
                </a:solidFill>
                <a:latin typeface="Montserrat"/>
                <a:ea typeface="Montserrat"/>
                <a:cs typeface="Montserrat"/>
                <a:sym typeface="Montserrat"/>
              </a:rPr>
              <a:t> with a 120°×120° </a:t>
            </a:r>
            <a:r>
              <a:rPr lang="en" sz="1600">
                <a:solidFill>
                  <a:srgbClr val="FFFFFF"/>
                </a:solidFill>
                <a:uFill>
                  <a:noFill/>
                </a:uFill>
                <a:latin typeface="Montserrat"/>
                <a:ea typeface="Montserrat"/>
                <a:cs typeface="Montserrat"/>
                <a:sym typeface="Montserrat"/>
                <a:hlinkClick r:id="rId8"/>
              </a:rPr>
              <a:t>angle of view</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2.4-megapixel photographic video camera</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four-</a:t>
            </a:r>
            <a:r>
              <a:rPr lang="en" sz="1600">
                <a:solidFill>
                  <a:srgbClr val="FFFFFF"/>
                </a:solidFill>
                <a:uFill>
                  <a:noFill/>
                </a:uFill>
                <a:latin typeface="Montserrat"/>
                <a:ea typeface="Montserrat"/>
                <a:cs typeface="Montserrat"/>
                <a:sym typeface="Montserrat"/>
                <a:hlinkClick r:id="rId9"/>
              </a:rPr>
              <a:t>microphone array</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a:solidFill>
                  <a:srgbClr val="FFFFFF"/>
                </a:solidFill>
                <a:uFill>
                  <a:noFill/>
                </a:uFill>
                <a:latin typeface="Montserrat"/>
                <a:ea typeface="Montserrat"/>
                <a:cs typeface="Montserrat"/>
                <a:sym typeface="Montserrat"/>
                <a:hlinkClick r:id="rId10"/>
              </a:rPr>
              <a:t>ambient light sensor</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a:solidFill>
                  <a:srgbClr val="FFFFFF"/>
                </a:solidFill>
                <a:uFill>
                  <a:noFill/>
                </a:uFill>
                <a:latin typeface="Montserrat"/>
                <a:ea typeface="Montserrat"/>
                <a:cs typeface="Montserrat"/>
                <a:sym typeface="Montserrat"/>
                <a:hlinkClick r:id="rId11"/>
              </a:rPr>
              <a:t>IEEE 802.11ac</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2"/>
              </a:rPr>
              <a:t>Wi-Fi</a:t>
            </a:r>
            <a:r>
              <a:rPr lang="en" sz="1600">
                <a:solidFill>
                  <a:srgbClr val="FFFFFF"/>
                </a:solidFill>
                <a:latin typeface="Montserrat"/>
                <a:ea typeface="Montserrat"/>
                <a:cs typeface="Montserrat"/>
                <a:sym typeface="Montserrat"/>
              </a:rPr>
              <a:t> and </a:t>
            </a:r>
            <a:r>
              <a:rPr lang="en" sz="1600">
                <a:solidFill>
                  <a:srgbClr val="FFFFFF"/>
                </a:solidFill>
                <a:uFill>
                  <a:noFill/>
                </a:uFill>
                <a:latin typeface="Montserrat"/>
                <a:ea typeface="Montserrat"/>
                <a:cs typeface="Montserrat"/>
                <a:sym typeface="Montserrat"/>
                <a:hlinkClick r:id="rId13"/>
              </a:rPr>
              <a:t>Bluetooth 4.1</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4"/>
              </a:rPr>
              <a:t>Low Energy</a:t>
            </a:r>
            <a:r>
              <a:rPr lang="en" sz="1600">
                <a:solidFill>
                  <a:srgbClr val="FFFFFF"/>
                </a:solidFill>
                <a:latin typeface="Montserrat"/>
                <a:ea typeface="Montserrat"/>
                <a:cs typeface="Montserrat"/>
                <a:sym typeface="Montserrat"/>
              </a:rPr>
              <a:t> (LE) wireless connectivity.</a:t>
            </a:r>
            <a:endParaRPr sz="1600">
              <a:solidFill>
                <a:srgbClr val="FFFFFF"/>
              </a:solidFill>
              <a:latin typeface="Montserrat"/>
              <a:ea typeface="Montserrat"/>
              <a:cs typeface="Montserrat"/>
              <a:sym typeface="Montserrat"/>
            </a:endParaRPr>
          </a:p>
          <a:p>
            <a:pPr indent="0" lvl="0" marL="457200" rtl="0" algn="l">
              <a:spcBef>
                <a:spcPts val="1600"/>
              </a:spcBef>
              <a:spcAft>
                <a:spcPts val="1600"/>
              </a:spcAft>
              <a:buNone/>
            </a:pPr>
            <a:r>
              <a:t/>
            </a:r>
            <a:endParaRPr sz="1050">
              <a:solidFill>
                <a:srgbClr val="FFFFFF"/>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432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Working Principle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b="1"/>
          </a:p>
        </p:txBody>
      </p:sp>
      <p:pic>
        <p:nvPicPr>
          <p:cNvPr id="229" name="Google Shape;229;p28"/>
          <p:cNvPicPr preferRelativeResize="0"/>
          <p:nvPr/>
        </p:nvPicPr>
        <p:blipFill>
          <a:blip r:embed="rId3">
            <a:alphaModFix/>
          </a:blip>
          <a:stretch>
            <a:fillRect/>
          </a:stretch>
        </p:blipFill>
        <p:spPr>
          <a:xfrm>
            <a:off x="3783750" y="1856900"/>
            <a:ext cx="4586100" cy="2513862"/>
          </a:xfrm>
          <a:prstGeom prst="rect">
            <a:avLst/>
          </a:prstGeom>
          <a:noFill/>
          <a:ln>
            <a:noFill/>
          </a:ln>
        </p:spPr>
      </p:pic>
      <p:sp>
        <p:nvSpPr>
          <p:cNvPr id="230" name="Google Shape;230;p28"/>
          <p:cNvSpPr txBox="1"/>
          <p:nvPr/>
        </p:nvSpPr>
        <p:spPr>
          <a:xfrm>
            <a:off x="1267075" y="1856900"/>
            <a:ext cx="1694700" cy="236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lang="en" sz="1600">
                <a:solidFill>
                  <a:srgbClr val="FFFFFF"/>
                </a:solidFill>
                <a:latin typeface="Montserrat"/>
                <a:ea typeface="Montserrat"/>
                <a:cs typeface="Montserrat"/>
                <a:sym typeface="Montserrat"/>
              </a:rPr>
              <a:t>1. </a:t>
            </a:r>
            <a:r>
              <a:rPr lang="en" sz="1600">
                <a:solidFill>
                  <a:srgbClr val="FFFFFF"/>
                </a:solidFill>
                <a:latin typeface="Montserrat"/>
                <a:ea typeface="Montserrat"/>
                <a:cs typeface="Montserrat"/>
                <a:sym typeface="Montserrat"/>
              </a:rPr>
              <a:t>Camera</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2. Computer</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3. Lenses</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4. Vent</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5. Sensor</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6. Buttons</a:t>
            </a:r>
            <a:endParaRPr sz="1600">
              <a:solidFill>
                <a:srgbClr val="FFFFFF"/>
              </a:solidFill>
              <a:latin typeface="Montserrat"/>
              <a:ea typeface="Montserrat"/>
              <a:cs typeface="Montserrat"/>
              <a:sym typeface="Montserrat"/>
            </a:endParaRPr>
          </a:p>
        </p:txBody>
      </p:sp>
      <p:sp>
        <p:nvSpPr>
          <p:cNvPr id="231" name="Google Shape;231;p28"/>
          <p:cNvSpPr txBox="1"/>
          <p:nvPr/>
        </p:nvSpPr>
        <p:spPr>
          <a:xfrm>
            <a:off x="1345600" y="12341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Montserrat"/>
                <a:ea typeface="Montserrat"/>
                <a:cs typeface="Montserrat"/>
                <a:sym typeface="Montserrat"/>
              </a:rPr>
              <a:t>Inside the HoloLens</a:t>
            </a:r>
            <a:endParaRPr sz="2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37" name="Google Shape;237;p29"/>
          <p:cNvSpPr txBox="1"/>
          <p:nvPr>
            <p:ph idx="1" type="body"/>
          </p:nvPr>
        </p:nvSpPr>
        <p:spPr>
          <a:xfrm>
            <a:off x="1019150" y="1289850"/>
            <a:ext cx="7317300" cy="3553800"/>
          </a:xfrm>
          <a:prstGeom prst="rect">
            <a:avLst/>
          </a:prstGeom>
        </p:spPr>
        <p:txBody>
          <a:bodyPr anchorCtr="0" anchor="t" bIns="91425" lIns="91425" spcFirstLastPara="1" rIns="91425" wrap="square" tIns="91425">
            <a:noAutofit/>
          </a:bodyPr>
          <a:lstStyle/>
          <a:p>
            <a:pPr indent="0" lvl="0" marL="0" marR="12700" rtl="0" algn="just">
              <a:spcBef>
                <a:spcPts val="100"/>
              </a:spcBef>
              <a:spcAft>
                <a:spcPts val="0"/>
              </a:spcAft>
              <a:buNone/>
            </a:pPr>
            <a:r>
              <a:rPr b="1" lang="en" sz="1800">
                <a:solidFill>
                  <a:srgbClr val="6D9EEB"/>
                </a:solidFill>
                <a:latin typeface="Trebuchet MS"/>
                <a:ea typeface="Trebuchet MS"/>
                <a:cs typeface="Trebuchet MS"/>
                <a:sym typeface="Trebuchet MS"/>
              </a:rPr>
              <a:t>Computer</a:t>
            </a:r>
            <a:r>
              <a:rPr lang="en" sz="1800">
                <a:solidFill>
                  <a:srgbClr val="FFFFFF"/>
                </a:solidFill>
                <a:latin typeface="Trebuchet MS"/>
                <a:ea typeface="Trebuchet MS"/>
                <a:cs typeface="Trebuchet MS"/>
                <a:sym typeface="Trebuchet MS"/>
              </a:rPr>
              <a:t>: HoloLens is not just a visor connected to a computer, it  is a computer on its own.HoloLens contain CPU, battery, GPU and first of its kind HPU (holographic processing unit). 18 sensors flood the brain of the device with terabyte of data every  seconds.</a:t>
            </a:r>
            <a:endParaRPr sz="1800">
              <a:solidFill>
                <a:srgbClr val="FFFFFF"/>
              </a:solidFill>
              <a:latin typeface="Trebuchet MS"/>
              <a:ea typeface="Trebuchet MS"/>
              <a:cs typeface="Trebuchet MS"/>
              <a:sym typeface="Trebuchet MS"/>
            </a:endParaRPr>
          </a:p>
          <a:p>
            <a:pPr indent="0" lvl="0" marL="0" marR="12700" rtl="0" algn="just">
              <a:spcBef>
                <a:spcPts val="100"/>
              </a:spcBef>
              <a:spcAft>
                <a:spcPts val="0"/>
              </a:spcAft>
              <a:buNone/>
            </a:pPr>
            <a:r>
              <a:t/>
            </a:r>
            <a:endParaRPr sz="1800">
              <a:solidFill>
                <a:srgbClr val="FFFFFF"/>
              </a:solidFill>
              <a:latin typeface="Trebuchet MS"/>
              <a:ea typeface="Trebuchet MS"/>
              <a:cs typeface="Trebuchet MS"/>
              <a:sym typeface="Trebuchet MS"/>
            </a:endParaRPr>
          </a:p>
          <a:p>
            <a:pPr indent="0" lvl="0" marL="0" marR="177800" rtl="0" algn="just">
              <a:spcBef>
                <a:spcPts val="1300"/>
              </a:spcBef>
              <a:spcAft>
                <a:spcPts val="0"/>
              </a:spcAft>
              <a:buNone/>
            </a:pPr>
            <a:r>
              <a:rPr b="1" lang="en" sz="1800">
                <a:solidFill>
                  <a:srgbClr val="6D9EEB"/>
                </a:solidFill>
                <a:latin typeface="Trebuchet MS"/>
                <a:ea typeface="Trebuchet MS"/>
                <a:cs typeface="Trebuchet MS"/>
                <a:sym typeface="Trebuchet MS"/>
              </a:rPr>
              <a:t>Camera</a:t>
            </a:r>
            <a:r>
              <a:rPr lang="en" sz="1800">
                <a:solidFill>
                  <a:srgbClr val="FFFFFF"/>
                </a:solidFill>
                <a:latin typeface="Trebuchet MS"/>
                <a:ea typeface="Trebuchet MS"/>
                <a:cs typeface="Trebuchet MS"/>
                <a:sym typeface="Trebuchet MS"/>
              </a:rPr>
              <a:t>: The project HoloLens depth camera has a field of vision  that spans 120 by 120 degree, so it can sense what your hands are  doing even when they are nearly outstretched.</a:t>
            </a:r>
            <a:endParaRPr sz="1800">
              <a:solidFill>
                <a:srgbClr val="FFFFFF"/>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43" name="Google Shape;243;p30"/>
          <p:cNvSpPr txBox="1"/>
          <p:nvPr>
            <p:ph idx="1" type="body"/>
          </p:nvPr>
        </p:nvSpPr>
        <p:spPr>
          <a:xfrm>
            <a:off x="1003225" y="1289850"/>
            <a:ext cx="7333200" cy="3431400"/>
          </a:xfrm>
          <a:prstGeom prst="rect">
            <a:avLst/>
          </a:prstGeom>
        </p:spPr>
        <p:txBody>
          <a:bodyPr anchorCtr="0" anchor="t" bIns="91425" lIns="91425" spcFirstLastPara="1" rIns="91425" wrap="square" tIns="91425">
            <a:noAutofit/>
          </a:bodyPr>
          <a:lstStyle/>
          <a:p>
            <a:pPr indent="0" lvl="0" marL="0" marR="152400" rtl="0" algn="just">
              <a:lnSpc>
                <a:spcPct val="115000"/>
              </a:lnSpc>
              <a:spcBef>
                <a:spcPts val="100"/>
              </a:spcBef>
              <a:spcAft>
                <a:spcPts val="0"/>
              </a:spcAft>
              <a:buNone/>
            </a:pPr>
            <a:r>
              <a:rPr b="1" lang="en" sz="1800">
                <a:solidFill>
                  <a:srgbClr val="6FA8DC"/>
                </a:solidFill>
                <a:latin typeface="Montserrat"/>
                <a:ea typeface="Montserrat"/>
                <a:cs typeface="Montserrat"/>
                <a:sym typeface="Montserrat"/>
              </a:rPr>
              <a:t>Sensor</a:t>
            </a:r>
            <a:r>
              <a:rPr lang="en" sz="1800">
                <a:solidFill>
                  <a:srgbClr val="FFFFFF"/>
                </a:solidFill>
                <a:latin typeface="Montserrat"/>
                <a:ea typeface="Montserrat"/>
                <a:cs typeface="Montserrat"/>
                <a:sym typeface="Montserrat"/>
              </a:rPr>
              <a:t>: sensor track where the wearer is looking and adjust  the display.</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100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Motion sensor detect wearers movement.</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The sensor can also see wearers hands, the hands are an Input  system User can interact with whatever he sees by just  touching it.</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Wearer also give gesture as input sensor enables the tracking  of user movement.</a:t>
            </a:r>
            <a:endParaRPr sz="18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49" name="Google Shape;249;p31"/>
          <p:cNvSpPr txBox="1"/>
          <p:nvPr>
            <p:ph idx="1" type="body"/>
          </p:nvPr>
        </p:nvSpPr>
        <p:spPr>
          <a:xfrm>
            <a:off x="1018825" y="1313750"/>
            <a:ext cx="7038900" cy="852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800">
                <a:solidFill>
                  <a:srgbClr val="6D9EEB"/>
                </a:solidFill>
                <a:latin typeface="Trebuchet MS"/>
                <a:ea typeface="Trebuchet MS"/>
                <a:cs typeface="Trebuchet MS"/>
                <a:sym typeface="Trebuchet MS"/>
              </a:rPr>
              <a:t>Vent</a:t>
            </a:r>
            <a:r>
              <a:rPr lang="en" sz="1800">
                <a:solidFill>
                  <a:srgbClr val="FFFFFF"/>
                </a:solidFill>
                <a:latin typeface="Trebuchet MS"/>
                <a:ea typeface="Trebuchet MS"/>
                <a:cs typeface="Trebuchet MS"/>
                <a:sym typeface="Trebuchet MS"/>
              </a:rPr>
              <a:t>: the device is more powerful than a laptop but won’t  overheat- warm air flows to the sides, where it vents up and  out.</a:t>
            </a:r>
            <a:endParaRPr>
              <a:solidFill>
                <a:srgbClr val="FFFFFF"/>
              </a:solidFill>
            </a:endParaRPr>
          </a:p>
        </p:txBody>
      </p:sp>
      <p:sp>
        <p:nvSpPr>
          <p:cNvPr id="250" name="Google Shape;250;p31"/>
          <p:cNvSpPr txBox="1"/>
          <p:nvPr/>
        </p:nvSpPr>
        <p:spPr>
          <a:xfrm>
            <a:off x="1052550" y="2388550"/>
            <a:ext cx="7038900" cy="102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
              </a:spcBef>
              <a:spcAft>
                <a:spcPts val="0"/>
              </a:spcAft>
              <a:buNone/>
            </a:pPr>
            <a:r>
              <a:rPr b="1" lang="en" sz="1800">
                <a:solidFill>
                  <a:srgbClr val="6FA8DC"/>
                </a:solidFill>
                <a:latin typeface="Trebuchet MS"/>
                <a:ea typeface="Trebuchet MS"/>
                <a:cs typeface="Trebuchet MS"/>
                <a:sym typeface="Trebuchet MS"/>
              </a:rPr>
              <a:t>Buttons</a:t>
            </a:r>
            <a:r>
              <a:rPr lang="en" sz="1800">
                <a:solidFill>
                  <a:srgbClr val="FFFFFF"/>
                </a:solidFill>
                <a:latin typeface="Trebuchet MS"/>
                <a:ea typeface="Trebuchet MS"/>
                <a:cs typeface="Trebuchet MS"/>
                <a:sym typeface="Trebuchet MS"/>
              </a:rPr>
              <a:t>: on the right side buttons allow user to adjust the volume and to control the contrast of the hologram.</a:t>
            </a:r>
            <a:endParaRPr sz="1800">
              <a:solidFill>
                <a:srgbClr val="FFFFF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Members</a:t>
            </a:r>
            <a:endParaRPr b="1"/>
          </a:p>
        </p:txBody>
      </p:sp>
      <p:sp>
        <p:nvSpPr>
          <p:cNvPr id="141" name="Google Shape;141;p14"/>
          <p:cNvSpPr txBox="1"/>
          <p:nvPr>
            <p:ph idx="1" type="body"/>
          </p:nvPr>
        </p:nvSpPr>
        <p:spPr>
          <a:xfrm>
            <a:off x="1753550" y="1368800"/>
            <a:ext cx="4196100" cy="192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Ayon Roy (201714018)</a:t>
            </a:r>
            <a:endParaRPr sz="1800"/>
          </a:p>
          <a:p>
            <a:pPr indent="-323850" lvl="0" marL="457200" rtl="0" algn="l">
              <a:lnSpc>
                <a:spcPct val="150000"/>
              </a:lnSpc>
              <a:spcBef>
                <a:spcPts val="0"/>
              </a:spcBef>
              <a:spcAft>
                <a:spcPts val="0"/>
              </a:spcAft>
              <a:buSzPts val="1500"/>
              <a:buChar char="●"/>
            </a:pPr>
            <a:r>
              <a:rPr lang="en" sz="1800"/>
              <a:t>Aqib Alfaz</a:t>
            </a:r>
            <a:r>
              <a:rPr lang="en" sz="1700"/>
              <a:t> </a:t>
            </a:r>
            <a:r>
              <a:rPr lang="en" sz="1600"/>
              <a:t>(201714024)</a:t>
            </a:r>
            <a:endParaRPr sz="1800"/>
          </a:p>
          <a:p>
            <a:pPr indent="-342900" lvl="0" marL="457200" rtl="0" algn="l">
              <a:lnSpc>
                <a:spcPct val="150000"/>
              </a:lnSpc>
              <a:spcBef>
                <a:spcPts val="0"/>
              </a:spcBef>
              <a:spcAft>
                <a:spcPts val="0"/>
              </a:spcAft>
              <a:buSzPts val="1800"/>
              <a:buChar char="●"/>
            </a:pPr>
            <a:r>
              <a:rPr lang="en" sz="1800"/>
              <a:t>Nafiz Imtiaz Saimon </a:t>
            </a:r>
            <a:r>
              <a:rPr lang="en" sz="1800"/>
              <a:t>(201714034)</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256" name="Google Shape;256;p32"/>
          <p:cNvSpPr txBox="1"/>
          <p:nvPr>
            <p:ph idx="1" type="body"/>
          </p:nvPr>
        </p:nvSpPr>
        <p:spPr>
          <a:xfrm>
            <a:off x="1128125" y="1091838"/>
            <a:ext cx="3144000" cy="126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Google Glass</a:t>
            </a:r>
            <a:endParaRPr sz="1800"/>
          </a:p>
          <a:p>
            <a:pPr indent="-342900" lvl="0" marL="457200" rtl="0" algn="l">
              <a:spcBef>
                <a:spcPts val="0"/>
              </a:spcBef>
              <a:spcAft>
                <a:spcPts val="0"/>
              </a:spcAft>
              <a:buSzPts val="1800"/>
              <a:buChar char="●"/>
            </a:pPr>
            <a:r>
              <a:rPr lang="en" sz="1800"/>
              <a:t>Apple </a:t>
            </a:r>
            <a:r>
              <a:rPr lang="en" sz="1800"/>
              <a:t>Glass</a:t>
            </a:r>
            <a:r>
              <a:rPr lang="en" sz="1800"/>
              <a:t>(upcoming)</a:t>
            </a:r>
            <a:endParaRPr sz="1800"/>
          </a:p>
          <a:p>
            <a:pPr indent="-342900" lvl="0" marL="457200" rtl="0" algn="l">
              <a:spcBef>
                <a:spcPts val="0"/>
              </a:spcBef>
              <a:spcAft>
                <a:spcPts val="0"/>
              </a:spcAft>
              <a:buSzPts val="1800"/>
              <a:buChar char="●"/>
            </a:pPr>
            <a:r>
              <a:rPr lang="en" sz="1800"/>
              <a:t>Oculus Rift</a:t>
            </a:r>
            <a:endParaRPr sz="1800"/>
          </a:p>
        </p:txBody>
      </p:sp>
      <p:pic>
        <p:nvPicPr>
          <p:cNvPr id="257" name="Google Shape;257;p32"/>
          <p:cNvPicPr preferRelativeResize="0"/>
          <p:nvPr/>
        </p:nvPicPr>
        <p:blipFill>
          <a:blip r:embed="rId3">
            <a:alphaModFix/>
          </a:blip>
          <a:stretch>
            <a:fillRect/>
          </a:stretch>
        </p:blipFill>
        <p:spPr>
          <a:xfrm>
            <a:off x="5176825" y="2789888"/>
            <a:ext cx="3270675" cy="2035525"/>
          </a:xfrm>
          <a:prstGeom prst="rect">
            <a:avLst/>
          </a:prstGeom>
          <a:noFill/>
          <a:ln>
            <a:noFill/>
          </a:ln>
        </p:spPr>
      </p:pic>
      <p:pic>
        <p:nvPicPr>
          <p:cNvPr id="258" name="Google Shape;258;p32"/>
          <p:cNvPicPr preferRelativeResize="0"/>
          <p:nvPr/>
        </p:nvPicPr>
        <p:blipFill>
          <a:blip r:embed="rId4">
            <a:alphaModFix/>
          </a:blip>
          <a:stretch>
            <a:fillRect/>
          </a:stretch>
        </p:blipFill>
        <p:spPr>
          <a:xfrm>
            <a:off x="1128125" y="2789888"/>
            <a:ext cx="3443874" cy="2035550"/>
          </a:xfrm>
          <a:prstGeom prst="rect">
            <a:avLst/>
          </a:prstGeom>
          <a:noFill/>
          <a:ln>
            <a:noFill/>
          </a:ln>
        </p:spPr>
      </p:pic>
      <p:pic>
        <p:nvPicPr>
          <p:cNvPr id="259" name="Google Shape;259;p32"/>
          <p:cNvPicPr preferRelativeResize="0"/>
          <p:nvPr/>
        </p:nvPicPr>
        <p:blipFill>
          <a:blip r:embed="rId5">
            <a:alphaModFix/>
          </a:blip>
          <a:stretch>
            <a:fillRect/>
          </a:stretch>
        </p:blipFill>
        <p:spPr>
          <a:xfrm>
            <a:off x="4572000" y="875825"/>
            <a:ext cx="3859150" cy="169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366450" y="1833600"/>
            <a:ext cx="2411100" cy="14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25" y="0"/>
            <a:ext cx="9144000" cy="51434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Microsoft HoloLens?</a:t>
            </a:r>
            <a:endParaRPr b="1"/>
          </a:p>
        </p:txBody>
      </p:sp>
      <p:sp>
        <p:nvSpPr>
          <p:cNvPr id="152" name="Google Shape;152;p16"/>
          <p:cNvSpPr txBox="1"/>
          <p:nvPr>
            <p:ph idx="1" type="body"/>
          </p:nvPr>
        </p:nvSpPr>
        <p:spPr>
          <a:xfrm>
            <a:off x="995250" y="1226150"/>
            <a:ext cx="7341300" cy="3065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is the first holographic computer, Powered by Windows 10.</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It is completely unattached ( no wires, phones, or connection to a PC needed).</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is the fully untethered ,holographic computer ,enabling high definition holograms to integrate with your world.</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Place holograms in your locations you choose and your digital content will feel more real than ever before.</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HoloLens 2 offers the most comfortable and immersive mixed reality experience available, with industry-leading solutions that deliver value in minutes—all enhanced by the reliability, security, and scalability of cloud and AI services from Microsoft.&#10;&#10;Discover more: https://www.microsoft.com/en-us/hololens/&#10;&#10;For audio description version: https://youtu.be/NtRGESjKT6M" id="157" name="Google Shape;157;p17" title="Introducing Microsoft HoloLens 2">
            <a:hlinkClick r:id="rId3"/>
          </p:cNvPr>
          <p:cNvPicPr preferRelativeResize="0"/>
          <p:nvPr/>
        </p:nvPicPr>
        <p:blipFill>
          <a:blip r:embed="rId4">
            <a:alphaModFix/>
          </a:blip>
          <a:stretch>
            <a:fillRect/>
          </a:stretch>
        </p:blipFill>
        <p:spPr>
          <a:xfrm>
            <a:off x="1701750" y="352975"/>
            <a:ext cx="5899900" cy="443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Augmented</a:t>
            </a:r>
            <a:r>
              <a:rPr b="1" lang="en"/>
              <a:t> Reality</a:t>
            </a:r>
            <a:endParaRPr b="1"/>
          </a:p>
        </p:txBody>
      </p:sp>
      <p:sp>
        <p:nvSpPr>
          <p:cNvPr id="163" name="Google Shape;163;p18"/>
          <p:cNvSpPr txBox="1"/>
          <p:nvPr>
            <p:ph idx="1" type="body"/>
          </p:nvPr>
        </p:nvSpPr>
        <p:spPr>
          <a:xfrm>
            <a:off x="970500" y="1307850"/>
            <a:ext cx="6867600" cy="3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a:t>
            </a:r>
            <a:r>
              <a:rPr b="1" lang="en" sz="2800"/>
              <a:t>Augmented reality</a:t>
            </a:r>
            <a:r>
              <a:rPr lang="en" sz="2800"/>
              <a:t> is a live direct or indirect view of a physical, </a:t>
            </a:r>
            <a:r>
              <a:rPr b="1" lang="en" sz="2800"/>
              <a:t>real-world environment</a:t>
            </a:r>
            <a:r>
              <a:rPr lang="en" sz="2800"/>
              <a:t> whose elements are augmented by </a:t>
            </a:r>
            <a:r>
              <a:rPr b="1" lang="en" sz="2800"/>
              <a:t>computer generated</a:t>
            </a:r>
            <a:r>
              <a:rPr lang="en" sz="2800"/>
              <a:t> sensory input such as sound, video, graphics and data ”</a:t>
            </a:r>
            <a:endParaRPr sz="2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69" name="Google Shape;169;p19"/>
          <p:cNvPicPr preferRelativeResize="0"/>
          <p:nvPr/>
        </p:nvPicPr>
        <p:blipFill>
          <a:blip r:embed="rId3">
            <a:alphaModFix/>
          </a:blip>
          <a:stretch>
            <a:fillRect/>
          </a:stretch>
        </p:blipFill>
        <p:spPr>
          <a:xfrm>
            <a:off x="4911775" y="1364975"/>
            <a:ext cx="3905651" cy="2878800"/>
          </a:xfrm>
          <a:prstGeom prst="rect">
            <a:avLst/>
          </a:prstGeom>
          <a:noFill/>
          <a:ln>
            <a:noFill/>
          </a:ln>
        </p:spPr>
      </p:pic>
      <p:pic>
        <p:nvPicPr>
          <p:cNvPr id="170" name="Google Shape;170;p19"/>
          <p:cNvPicPr preferRelativeResize="0"/>
          <p:nvPr/>
        </p:nvPicPr>
        <p:blipFill>
          <a:blip r:embed="rId4">
            <a:alphaModFix/>
          </a:blip>
          <a:stretch>
            <a:fillRect/>
          </a:stretch>
        </p:blipFill>
        <p:spPr>
          <a:xfrm>
            <a:off x="298375" y="1411491"/>
            <a:ext cx="4248426" cy="2832284"/>
          </a:xfrm>
          <a:prstGeom prst="rect">
            <a:avLst/>
          </a:prstGeom>
          <a:noFill/>
          <a:ln>
            <a:noFill/>
          </a:ln>
        </p:spPr>
      </p:pic>
      <p:sp>
        <p:nvSpPr>
          <p:cNvPr id="171" name="Google Shape;171;p19"/>
          <p:cNvSpPr txBox="1"/>
          <p:nvPr/>
        </p:nvSpPr>
        <p:spPr>
          <a:xfrm>
            <a:off x="298463" y="4395075"/>
            <a:ext cx="85191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Medical Purpose</a:t>
            </a:r>
            <a:endParaRPr sz="17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77" name="Google Shape;177;p20"/>
          <p:cNvPicPr preferRelativeResize="0"/>
          <p:nvPr/>
        </p:nvPicPr>
        <p:blipFill>
          <a:blip r:embed="rId3">
            <a:alphaModFix/>
          </a:blip>
          <a:stretch>
            <a:fillRect/>
          </a:stretch>
        </p:blipFill>
        <p:spPr>
          <a:xfrm>
            <a:off x="240225" y="1504675"/>
            <a:ext cx="3946325" cy="2805650"/>
          </a:xfrm>
          <a:prstGeom prst="rect">
            <a:avLst/>
          </a:prstGeom>
          <a:noFill/>
          <a:ln>
            <a:noFill/>
          </a:ln>
        </p:spPr>
      </p:pic>
      <p:pic>
        <p:nvPicPr>
          <p:cNvPr id="178" name="Google Shape;178;p20"/>
          <p:cNvPicPr preferRelativeResize="0"/>
          <p:nvPr/>
        </p:nvPicPr>
        <p:blipFill>
          <a:blip r:embed="rId4">
            <a:alphaModFix/>
          </a:blip>
          <a:stretch>
            <a:fillRect/>
          </a:stretch>
        </p:blipFill>
        <p:spPr>
          <a:xfrm>
            <a:off x="4530925" y="1504675"/>
            <a:ext cx="4332551" cy="2805649"/>
          </a:xfrm>
          <a:prstGeom prst="rect">
            <a:avLst/>
          </a:prstGeom>
          <a:noFill/>
          <a:ln>
            <a:noFill/>
          </a:ln>
        </p:spPr>
      </p:pic>
      <p:sp>
        <p:nvSpPr>
          <p:cNvPr id="179" name="Google Shape;179;p20"/>
          <p:cNvSpPr txBox="1"/>
          <p:nvPr/>
        </p:nvSpPr>
        <p:spPr>
          <a:xfrm>
            <a:off x="687750" y="4398750"/>
            <a:ext cx="30483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Industrial Purpose</a:t>
            </a:r>
            <a:endParaRPr sz="1700">
              <a:solidFill>
                <a:srgbClr val="FFFFFF"/>
              </a:solidFill>
              <a:latin typeface="Lato"/>
              <a:ea typeface="Lato"/>
              <a:cs typeface="Lato"/>
              <a:sym typeface="Lato"/>
            </a:endParaRPr>
          </a:p>
        </p:txBody>
      </p:sp>
      <p:sp>
        <p:nvSpPr>
          <p:cNvPr id="180" name="Google Shape;180;p20"/>
          <p:cNvSpPr txBox="1"/>
          <p:nvPr/>
        </p:nvSpPr>
        <p:spPr>
          <a:xfrm>
            <a:off x="4530900" y="4398750"/>
            <a:ext cx="4332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 Educational Purpose</a:t>
            </a:r>
            <a:endParaRPr sz="17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86" name="Google Shape;186;p21"/>
          <p:cNvPicPr preferRelativeResize="0"/>
          <p:nvPr/>
        </p:nvPicPr>
        <p:blipFill>
          <a:blip r:embed="rId3">
            <a:alphaModFix/>
          </a:blip>
          <a:stretch>
            <a:fillRect/>
          </a:stretch>
        </p:blipFill>
        <p:spPr>
          <a:xfrm>
            <a:off x="2296162" y="1139600"/>
            <a:ext cx="4551674" cy="3036850"/>
          </a:xfrm>
          <a:prstGeom prst="rect">
            <a:avLst/>
          </a:prstGeom>
          <a:noFill/>
          <a:ln>
            <a:noFill/>
          </a:ln>
        </p:spPr>
      </p:pic>
      <p:sp>
        <p:nvSpPr>
          <p:cNvPr id="187" name="Google Shape;187;p21"/>
          <p:cNvSpPr txBox="1"/>
          <p:nvPr/>
        </p:nvSpPr>
        <p:spPr>
          <a:xfrm>
            <a:off x="2809650" y="4326550"/>
            <a:ext cx="4014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 Entertainment</a:t>
            </a:r>
            <a:endParaRPr sz="17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