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xls" ContentType="application/vnd.ms-exce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57"/>
  </p:notesMasterIdLst>
  <p:handoutMasterIdLst>
    <p:handoutMasterId r:id="rId58"/>
  </p:handoutMasterIdLst>
  <p:sldIdLst>
    <p:sldId id="1303" r:id="rId2"/>
    <p:sldId id="1419" r:id="rId3"/>
    <p:sldId id="1111" r:id="rId4"/>
    <p:sldId id="1005" r:id="rId5"/>
    <p:sldId id="1004" r:id="rId6"/>
    <p:sldId id="1001" r:id="rId7"/>
    <p:sldId id="1203" r:id="rId8"/>
    <p:sldId id="1344" r:id="rId9"/>
    <p:sldId id="1343" r:id="rId10"/>
    <p:sldId id="1345" r:id="rId11"/>
    <p:sldId id="1346" r:id="rId12"/>
    <p:sldId id="1418" r:id="rId13"/>
    <p:sldId id="1187" r:id="rId14"/>
    <p:sldId id="1422" r:id="rId15"/>
    <p:sldId id="1023" r:id="rId16"/>
    <p:sldId id="1134" r:id="rId17"/>
    <p:sldId id="1025" r:id="rId18"/>
    <p:sldId id="1026" r:id="rId19"/>
    <p:sldId id="1173" r:id="rId20"/>
    <p:sldId id="1386" r:id="rId21"/>
    <p:sldId id="1027" r:id="rId22"/>
    <p:sldId id="1417" r:id="rId23"/>
    <p:sldId id="1035" r:id="rId24"/>
    <p:sldId id="1036" r:id="rId25"/>
    <p:sldId id="1423" r:id="rId26"/>
    <p:sldId id="1037" r:id="rId27"/>
    <p:sldId id="1038" r:id="rId28"/>
    <p:sldId id="1381" r:id="rId29"/>
    <p:sldId id="1382" r:id="rId30"/>
    <p:sldId id="1039" r:id="rId31"/>
    <p:sldId id="1429" r:id="rId32"/>
    <p:sldId id="1428" r:id="rId33"/>
    <p:sldId id="1430" r:id="rId34"/>
    <p:sldId id="1431" r:id="rId35"/>
    <p:sldId id="1432" r:id="rId36"/>
    <p:sldId id="1433" r:id="rId37"/>
    <p:sldId id="1434" r:id="rId38"/>
    <p:sldId id="1435" r:id="rId39"/>
    <p:sldId id="1436" r:id="rId40"/>
    <p:sldId id="1416" r:id="rId41"/>
    <p:sldId id="1053" r:id="rId42"/>
    <p:sldId id="1056" r:id="rId43"/>
    <p:sldId id="1057" r:id="rId44"/>
    <p:sldId id="1425" r:id="rId45"/>
    <p:sldId id="1426" r:id="rId46"/>
    <p:sldId id="1427" r:id="rId47"/>
    <p:sldId id="1054" r:id="rId48"/>
    <p:sldId id="1415" r:id="rId49"/>
    <p:sldId id="1068" r:id="rId50"/>
    <p:sldId id="1069" r:id="rId51"/>
    <p:sldId id="1115" r:id="rId52"/>
    <p:sldId id="1116" r:id="rId53"/>
    <p:sldId id="1413" r:id="rId54"/>
    <p:sldId id="1412" r:id="rId55"/>
    <p:sldId id="993" r:id="rId5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6E6EA"/>
    <a:srgbClr val="FAE2F6"/>
    <a:srgbClr val="170981"/>
    <a:srgbClr val="121328"/>
    <a:srgbClr val="D7FDF9"/>
    <a:srgbClr val="003366"/>
    <a:srgbClr val="0066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1" autoAdjust="0"/>
    <p:restoredTop sz="91953" autoAdjust="0"/>
  </p:normalViewPr>
  <p:slideViewPr>
    <p:cSldViewPr>
      <p:cViewPr varScale="1">
        <p:scale>
          <a:sx n="40" d="100"/>
          <a:sy n="40" d="100"/>
        </p:scale>
        <p:origin x="-138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4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29"/>
        <p:guide pos="220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9.xml"/><Relationship Id="rId1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4.emf"/><Relationship Id="rId4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7" rIns="92833" bIns="46417" numCol="1" anchor="t" anchorCtr="0" compatLnSpc="1">
            <a:prstTxWarp prst="textNoShape">
              <a:avLst/>
            </a:prstTxWarp>
          </a:bodyPr>
          <a:lstStyle>
            <a:lvl1pPr algn="l" defTabSz="9286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7" rIns="92833" bIns="46417" numCol="1" anchor="t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7" rIns="92833" bIns="46417" numCol="1" anchor="b" anchorCtr="0" compatLnSpc="1">
            <a:prstTxWarp prst="textNoShape">
              <a:avLst/>
            </a:prstTxWarp>
          </a:bodyPr>
          <a:lstStyle>
            <a:lvl1pPr algn="l" defTabSz="9286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7" rIns="92833" bIns="46417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imes New Roman" pitchFamily="18" charset="0"/>
              </a:defRPr>
            </a:lvl1pPr>
          </a:lstStyle>
          <a:p>
            <a:fld id="{FD9FC1F4-FE76-42C3-8C54-524FC7BCF9D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7" rIns="92833" bIns="46417" numCol="1" anchor="t" anchorCtr="0" compatLnSpc="1">
            <a:prstTxWarp prst="textNoShape">
              <a:avLst/>
            </a:prstTxWarp>
          </a:bodyPr>
          <a:lstStyle>
            <a:lvl1pPr algn="l" defTabSz="9286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7" rIns="92833" bIns="46417" numCol="1" anchor="t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7" rIns="92833" bIns="464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7" rIns="92833" bIns="46417" numCol="1" anchor="b" anchorCtr="0" compatLnSpc="1">
            <a:prstTxWarp prst="textNoShape">
              <a:avLst/>
            </a:prstTxWarp>
          </a:bodyPr>
          <a:lstStyle>
            <a:lvl1pPr algn="l" defTabSz="9286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7" rIns="92833" bIns="46417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imes New Roman" pitchFamily="18" charset="0"/>
              </a:defRPr>
            </a:lvl1pPr>
          </a:lstStyle>
          <a:p>
            <a:fld id="{DBECC03B-ABF6-43A6-A349-490AB77D582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0" tIns="46586" rIns="93170" bIns="46586" anchor="b"/>
          <a:lstStyle/>
          <a:p>
            <a:pPr algn="r" defTabSz="931863"/>
            <a:fld id="{85307F0D-8484-4E11-AA07-DDB2D630AD0F}" type="slidenum">
              <a:rPr lang="zh-CN" altLang="en-US" sz="1200">
                <a:latin typeface="Times New Roman" pitchFamily="18" charset="0"/>
              </a:rPr>
              <a:pPr algn="r" defTabSz="931863"/>
              <a:t>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819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</p:spPr>
        <p:txBody>
          <a:bodyPr lIns="93170" tIns="46586" rIns="93170" bIns="46586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1F1668-5652-41F2-A4FB-E814EC5FACBF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A5B819-14C8-4683-911D-A754DC4F977A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833" tIns="46417" rIns="92833" bIns="46417" anchor="b"/>
          <a:lstStyle/>
          <a:p>
            <a:pPr algn="r" defTabSz="928688"/>
            <a:fld id="{EC68F6C4-4C39-488E-A6ED-BB7E8AC14A93}" type="slidenum">
              <a:rPr lang="en-US" altLang="en-US" sz="1200">
                <a:latin typeface="Times New Roman" pitchFamily="18" charset="0"/>
              </a:rPr>
              <a:pPr algn="r" defTabSz="928688"/>
              <a:t>12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3A6B58-CDD5-4306-A7CD-A835098A7954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513C2-72DC-4093-9F2B-3B50A88A144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EA8FEC-AE2F-44CE-A1BE-7F08944F25F3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F42791-394C-484B-8810-34A6F06FAAA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7C69FB-1228-4F98-BF74-0A4248D334FA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2FA397-8989-4E21-835E-F35B9D9DC019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833" tIns="46417" rIns="92833" bIns="46417" anchor="b"/>
          <a:lstStyle/>
          <a:p>
            <a:pPr algn="r" defTabSz="928688"/>
            <a:fld id="{FD85311D-72E3-4CD3-BB4E-C52EA2B9A416}" type="slidenum">
              <a:rPr lang="en-US" altLang="en-US" sz="1200">
                <a:latin typeface="Times New Roman" pitchFamily="18" charset="0"/>
              </a:rPr>
              <a:pPr algn="r" defTabSz="928688"/>
              <a:t>20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833" tIns="46417" rIns="92833" bIns="46417" anchor="b"/>
          <a:lstStyle/>
          <a:p>
            <a:pPr algn="r" defTabSz="928688"/>
            <a:fld id="{4E75A756-66D7-46B8-8C9D-66C4C005F740}" type="slidenum">
              <a:rPr lang="en-US" altLang="en-US" sz="1200">
                <a:latin typeface="Times New Roman" pitchFamily="18" charset="0"/>
              </a:rPr>
              <a:pPr algn="r" defTabSz="928688"/>
              <a:t>2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102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21C288-C72C-4687-9860-84FA5A3ED40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833" tIns="46417" rIns="92833" bIns="46417" anchor="b"/>
          <a:lstStyle/>
          <a:p>
            <a:pPr algn="r" defTabSz="928688"/>
            <a:fld id="{0CB23967-ED4F-4BE5-B659-BCEB2C32FC59}" type="slidenum">
              <a:rPr lang="en-US" altLang="en-US" sz="1200">
                <a:latin typeface="Times New Roman" pitchFamily="18" charset="0"/>
              </a:rPr>
              <a:pPr algn="r" defTabSz="928688"/>
              <a:t>22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A4BA0-6E1E-4E00-BDC1-78B5D29D9D5A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17171A-8E4D-4284-AF48-7E0C6A7E8DED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3C43C3-95E1-41C8-918B-537DBF6C4C41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2F2F9F-8C9D-49F7-BCB5-97B37172482A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833" tIns="46417" rIns="92833" bIns="46417" anchor="b"/>
          <a:lstStyle/>
          <a:p>
            <a:pPr algn="r" defTabSz="928688"/>
            <a:fld id="{C9F039EF-EFD5-4EA8-96E2-B895B7D9B0FB}" type="slidenum">
              <a:rPr lang="en-US" altLang="en-US" sz="1200">
                <a:latin typeface="Times New Roman" pitchFamily="18" charset="0"/>
              </a:rPr>
              <a:pPr algn="r" defTabSz="928688"/>
              <a:t>28</a:t>
            </a:fld>
            <a:endParaRPr lang="en-US" altLang="en-US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833" tIns="46417" rIns="92833" bIns="46417" anchor="b"/>
          <a:lstStyle/>
          <a:p>
            <a:pPr algn="r" defTabSz="928688"/>
            <a:fld id="{0EA265EA-2168-4191-B139-1D953919C62A}" type="slidenum">
              <a:rPr lang="en-US" altLang="en-US" sz="1200">
                <a:latin typeface="Times New Roman" pitchFamily="18" charset="0"/>
              </a:rPr>
              <a:pPr algn="r" defTabSz="928688"/>
              <a:t>29</a:t>
            </a:fld>
            <a:endParaRPr lang="en-US" altLang="en-US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4A9B19-31FF-4BBB-AC7A-7876A753BEED}" type="slidenum">
              <a:rPr lang="en-US" altLang="en-US"/>
              <a:pPr/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6F8EE9-AFAB-4D3B-BFAB-8E9B3BFEA36C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26C873-D7BF-4FB6-813A-31467F08FC31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F6D3CF-C13C-44C1-A288-5EE9F7317A18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696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7B3EE4-B23A-477F-836F-6225BA773EA4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90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568E2C-0932-45EB-9B9D-A3C09FCF42CA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747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z="100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17D9CB-DC1F-494F-9F39-5F29E12474DA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100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05771E-B9FB-4EDE-861C-D7F77EB11387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788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833" tIns="46417" rIns="92833" bIns="46417" anchor="b"/>
          <a:lstStyle/>
          <a:p>
            <a:pPr algn="r" defTabSz="928688"/>
            <a:fld id="{98984CA3-D281-499C-B1AF-865B81663813}" type="slidenum">
              <a:rPr lang="en-US" altLang="en-US" sz="1200">
                <a:latin typeface="Times New Roman" pitchFamily="18" charset="0"/>
              </a:rPr>
              <a:pPr algn="r" defTabSz="928688"/>
              <a:t>40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9142E3-647B-431C-93CA-CF2BFE922D60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849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6A95D3-112C-4F15-AC6E-82E130C26884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870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7ACA3A-71A8-446B-9FCE-39B024525506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890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F6E7-F94F-4350-BD91-6B1AA8B4324A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931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09ECCD-5FF2-42BB-84C5-CA806AE9B659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045204-2ACD-4663-8E5F-3A041ED6BD82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952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833" tIns="46417" rIns="92833" bIns="46417" anchor="b"/>
          <a:lstStyle/>
          <a:p>
            <a:pPr algn="r" defTabSz="928688"/>
            <a:fld id="{8583330E-AB4E-44C3-9F92-87A554EDA327}" type="slidenum">
              <a:rPr lang="en-US" altLang="en-US" sz="1200">
                <a:latin typeface="Times New Roman" pitchFamily="18" charset="0"/>
              </a:rPr>
              <a:pPr algn="r" defTabSz="928688"/>
              <a:t>48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0334CE-559C-43D3-8154-1EDFC93CB878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993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4C494-B025-4820-875C-EC99D28E03F8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013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33B233-127B-41D2-88B4-1D27A8247C01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034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C4C525-6848-4DA3-905A-176477FF5130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054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833" tIns="46417" rIns="92833" bIns="46417" anchor="b"/>
          <a:lstStyle/>
          <a:p>
            <a:pPr algn="r" defTabSz="928688"/>
            <a:fld id="{01AB7823-45A5-458A-8295-92844DAD86CF}" type="slidenum">
              <a:rPr lang="en-US" altLang="en-US" sz="1200">
                <a:latin typeface="Times New Roman" pitchFamily="18" charset="0"/>
              </a:rPr>
              <a:pPr algn="r" defTabSz="928688"/>
              <a:t>53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1075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833" tIns="46417" rIns="92833" bIns="46417" anchor="b"/>
          <a:lstStyle/>
          <a:p>
            <a:pPr algn="r" defTabSz="928688"/>
            <a:fld id="{E9E5408E-0B99-4A08-9AA9-341A47CA40EF}" type="slidenum">
              <a:rPr lang="en-US" altLang="en-US" sz="1200">
                <a:latin typeface="Times New Roman" pitchFamily="18" charset="0"/>
              </a:rPr>
              <a:pPr algn="r" defTabSz="928688"/>
              <a:t>54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1095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46F8D9-A6B8-48A1-BC34-487228A4801C}" type="slidenum">
              <a:rPr lang="en-US" altLang="en-US"/>
              <a:pPr/>
              <a:t>55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876B50-2681-4F6A-91E8-3C54D0686888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F6AA53-576C-43E0-877A-35A7C38CBC97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04B558-EE2C-47C7-B1CA-11EE0015B25A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AE44A72-C511-4D34-9497-89108FA3E98D}" type="datetime1">
              <a:rPr lang="en-US"/>
              <a:pPr>
                <a:defRPr/>
              </a:pPr>
              <a:t>12/1/2020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07A84223-ADD7-4FE1-9CA7-29DDC6E7782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3A230-5D57-4E6E-B53A-EEDB31FD5EB1}" type="datetime1">
              <a:rPr lang="en-US"/>
              <a:pPr>
                <a:defRPr/>
              </a:pPr>
              <a:t>12/1/2020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931E0D-86BF-4BEC-8834-19FF8658693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955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E54E2-AECB-446B-A0C1-6D03BE1743CB}" type="datetime1">
              <a:rPr lang="en-US"/>
              <a:pPr>
                <a:defRPr/>
              </a:pPr>
              <a:t>12/1/2020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DB917-443F-4DD7-9132-4007BC57168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1148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1148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F5F8C-2FEB-4316-A8B6-D8D163A83B3B}" type="datetime1">
              <a:rPr lang="en-US"/>
              <a:pPr>
                <a:defRPr/>
              </a:pPr>
              <a:t>12/1/2020</a:t>
            </a:fld>
            <a:endParaRPr lang="en-US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D320BD-CFD5-49DE-B9F2-296CDA65A55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75FDE-1EB2-4FCA-A732-9CCFDDE1CAF0}" type="datetime1">
              <a:rPr lang="en-US"/>
              <a:pPr>
                <a:defRPr/>
              </a:pPr>
              <a:t>12/1/2020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CC6B96-F2C9-4FC8-AB91-FAA3C1EB907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371600"/>
            <a:ext cx="8382000" cy="5105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545C0-D98C-4671-934D-FD7EF24AF630}" type="datetime1">
              <a:rPr lang="en-US"/>
              <a:pPr>
                <a:defRPr/>
              </a:pPr>
              <a:t>12/1/2020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3B27B4-35EB-485E-A397-805C92F0830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E5FFB-09D2-40F5-891A-639F1EC0F770}" type="datetime1">
              <a:rPr lang="en-US"/>
              <a:pPr>
                <a:defRPr/>
              </a:pPr>
              <a:t>12/1/2020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5E7EB2-6DC6-4769-AF4F-50DB73CC89F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2B88C-A504-440C-9A53-B0572D40C4E2}" type="datetime1">
              <a:rPr lang="en-US"/>
              <a:pPr>
                <a:defRPr/>
              </a:pPr>
              <a:t>12/1/2020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19BA0F-B975-4625-B7B9-93275F7F291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7738A-D46A-4462-B7C0-E19F04993955}" type="datetime1">
              <a:rPr lang="en-US"/>
              <a:pPr>
                <a:defRPr/>
              </a:pPr>
              <a:t>12/1/2020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1CDE9-A792-4BCF-B115-ABD2CDA817D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B6118-E4DB-4E1D-8BA2-3673BE998788}" type="datetime1">
              <a:rPr lang="en-US"/>
              <a:pPr>
                <a:defRPr/>
              </a:pPr>
              <a:t>12/1/2020</a:t>
            </a:fld>
            <a:endParaRPr lang="en-US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12AFC0-EFD9-4F94-97E9-788E0B73F48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41401-650D-4EF1-92BB-52B6E56D4442}" type="datetime1">
              <a:rPr lang="en-US"/>
              <a:pPr>
                <a:defRPr/>
              </a:pPr>
              <a:t>12/1/2020</a:t>
            </a:fld>
            <a:endParaRPr lang="en-US"/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22E130-09B4-4563-8866-09B5525186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6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75D200-654C-4799-9BEB-18DCED31444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D8724-EF6C-4815-92AC-19D2003C4B65}" type="datetime1">
              <a:rPr lang="en-US"/>
              <a:pPr>
                <a:defRPr/>
              </a:pPr>
              <a:t>12/1/2020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99C78C-6655-4DFC-84AD-29A00BE6F27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2ABAE-DD4F-401D-918C-08B30F23C4F3}" type="datetime1">
              <a:rPr lang="en-US"/>
              <a:pPr>
                <a:defRPr/>
              </a:pPr>
              <a:t>12/1/2020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4D9CB-C0D9-47FB-B769-BF6B70BA254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/>
          <p:cNvSpPr>
            <a:spLocks noChangeArrowheads="1"/>
          </p:cNvSpPr>
          <p:nvPr/>
        </p:nvSpPr>
        <p:spPr bwMode="gray">
          <a:xfrm>
            <a:off x="304800" y="1219200"/>
            <a:ext cx="8410575" cy="46038"/>
          </a:xfrm>
          <a:prstGeom prst="rect">
            <a:avLst/>
          </a:prstGeom>
          <a:gradFill rotWithShape="1">
            <a:gsLst>
              <a:gs pos="0">
                <a:srgbClr val="800000">
                  <a:alpha val="50000"/>
                </a:srgbClr>
              </a:gs>
              <a:gs pos="100000">
                <a:srgbClr val="FAE2F6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1027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77930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382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8779" name="Rectangle 20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fld id="{84EDAE2A-5C90-49CC-8CBD-8B3252D912E6}" type="datetime1">
              <a:rPr lang="en-US"/>
              <a:pPr>
                <a:defRPr/>
              </a:pPr>
              <a:t>12/1/2020</a:t>
            </a:fld>
            <a:endParaRPr lang="en-US"/>
          </a:p>
        </p:txBody>
      </p:sp>
      <p:sp>
        <p:nvSpPr>
          <p:cNvPr id="928780" name="Rectangle 20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807DA5D-255B-40A0-AA41-38B23BF1EE4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56" r:id="rId3"/>
    <p:sldLayoutId id="2147484057" r:id="rId4"/>
    <p:sldLayoutId id="2147484058" r:id="rId5"/>
    <p:sldLayoutId id="2147484059" r:id="rId6"/>
    <p:sldLayoutId id="214748406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</p:sldLayoutIdLst>
  <p:transition>
    <p:zo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Microsoft_Office_Excel_97-2003_Worksheet2.xls"/><Relationship Id="rId4" Type="http://schemas.openxmlformats.org/officeDocument/2006/relationships/oleObject" Target="../embeddings/Microsoft_Office_Excel_97-2003_Worksheet1.xls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Microsoft_Office_Excel_97-2003_Worksheet5.xls"/><Relationship Id="rId5" Type="http://schemas.openxmlformats.org/officeDocument/2006/relationships/oleObject" Target="../embeddings/Microsoft_Office_Excel_97-2003_Worksheet4.xls"/><Relationship Id="rId4" Type="http://schemas.openxmlformats.org/officeDocument/2006/relationships/oleObject" Target="../embeddings/Microsoft_Office_Excel_97-2003_Worksheet3.xls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Microsoft_Office_Excel_97-2003_Worksheet8.xls"/><Relationship Id="rId5" Type="http://schemas.openxmlformats.org/officeDocument/2006/relationships/oleObject" Target="../embeddings/Microsoft_Office_Excel_97-2003_Worksheet7.xls"/><Relationship Id="rId4" Type="http://schemas.openxmlformats.org/officeDocument/2006/relationships/oleObject" Target="../embeddings/Microsoft_Office_Excel_97-2003_Worksheet6.xls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Microsoft_Office_Excel_97-2003_Worksheet9.xls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0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7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8077200" cy="3886200"/>
          </a:xfrm>
        </p:spPr>
        <p:txBody>
          <a:bodyPr/>
          <a:lstStyle/>
          <a:p>
            <a:r>
              <a:rPr lang="en-US" altLang="en-US" sz="6000" smtClean="0"/>
              <a:t>Data Mining: </a:t>
            </a:r>
            <a:br>
              <a:rPr lang="en-US" altLang="en-US" sz="6000" smtClean="0"/>
            </a:br>
            <a:r>
              <a:rPr lang="en-US" altLang="en-US" sz="6000" smtClean="0"/>
              <a:t> </a:t>
            </a:r>
            <a:r>
              <a:rPr lang="en-US" altLang="en-US" sz="4800" smtClean="0"/>
              <a:t>Concepts and Techniques</a:t>
            </a:r>
            <a:br>
              <a:rPr lang="en-US" altLang="en-US" sz="4800" smtClean="0"/>
            </a:br>
            <a:r>
              <a:rPr lang="en-US" altLang="en-US" sz="4800" smtClean="0"/>
              <a:t> </a:t>
            </a:r>
            <a:br>
              <a:rPr lang="en-US" altLang="en-US" sz="4800" smtClean="0"/>
            </a:br>
            <a:r>
              <a:rPr lang="en-US" altLang="en-US" sz="4800" smtClean="0"/>
              <a:t/>
            </a:r>
            <a:br>
              <a:rPr lang="en-US" altLang="en-US" sz="4800" smtClean="0"/>
            </a:br>
            <a:r>
              <a:rPr lang="en-US" altLang="en-US" sz="3200" smtClean="0"/>
              <a:t>— Chapter 10</a:t>
            </a:r>
            <a:r>
              <a:rPr lang="en-US" altLang="en-US" sz="2800" smtClean="0"/>
              <a:t> —</a:t>
            </a:r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481348A-6151-4CBB-B693-49265797B5B0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63246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smtClean="0"/>
              <a:t>Major Clustering Approaches (I)</a:t>
            </a:r>
            <a:endParaRPr lang="en-US" alt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5105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2000" u="sng" smtClean="0"/>
              <a:t>Partitioning approach</a:t>
            </a:r>
            <a:r>
              <a:rPr lang="en-US" altLang="en-US" sz="2000" smtClean="0"/>
              <a:t>: </a:t>
            </a:r>
          </a:p>
          <a:p>
            <a:pPr lvl="1" eaLnBrk="1" hangingPunct="1"/>
            <a:r>
              <a:rPr lang="en-US" altLang="en-US" sz="2000" smtClean="0"/>
              <a:t>Construct various partitions and then evaluate them by some criterion, e.g., minimizing the sum of square errors</a:t>
            </a:r>
          </a:p>
          <a:p>
            <a:pPr lvl="1" eaLnBrk="1" hangingPunct="1"/>
            <a:r>
              <a:rPr lang="en-US" altLang="en-US" sz="2000" smtClean="0"/>
              <a:t>Typical methods: k-means, k-medoids, CLARANS</a:t>
            </a:r>
          </a:p>
          <a:p>
            <a:pPr eaLnBrk="1" hangingPunct="1"/>
            <a:r>
              <a:rPr lang="en-US" altLang="en-US" sz="2000" u="sng" smtClean="0"/>
              <a:t>Hierarchical approach</a:t>
            </a:r>
            <a:r>
              <a:rPr lang="en-US" altLang="en-US" sz="2000" smtClean="0"/>
              <a:t>: </a:t>
            </a:r>
          </a:p>
          <a:p>
            <a:pPr lvl="1" eaLnBrk="1" hangingPunct="1"/>
            <a:r>
              <a:rPr lang="en-US" altLang="en-US" sz="2000" smtClean="0"/>
              <a:t>Create a hierarchical decomposition of the set of data (or objects) using some criterion</a:t>
            </a:r>
          </a:p>
          <a:p>
            <a:pPr lvl="1" eaLnBrk="1" hangingPunct="1"/>
            <a:r>
              <a:rPr lang="en-US" altLang="en-US" sz="2000" smtClean="0"/>
              <a:t>Typical methods: Diana, Agnes, BIRCH, CAMELEON</a:t>
            </a:r>
          </a:p>
          <a:p>
            <a:pPr eaLnBrk="1" hangingPunct="1"/>
            <a:r>
              <a:rPr lang="en-US" altLang="en-US" sz="2000" u="sng" smtClean="0"/>
              <a:t>Density-based approach</a:t>
            </a:r>
            <a:r>
              <a:rPr lang="en-US" altLang="en-US" sz="2000" smtClean="0"/>
              <a:t>: </a:t>
            </a:r>
          </a:p>
          <a:p>
            <a:pPr lvl="1" eaLnBrk="1" hangingPunct="1"/>
            <a:r>
              <a:rPr lang="en-US" altLang="en-US" sz="2000" smtClean="0"/>
              <a:t>Based on connectivity and density functions</a:t>
            </a:r>
          </a:p>
          <a:p>
            <a:pPr lvl="1" eaLnBrk="1" hangingPunct="1"/>
            <a:r>
              <a:rPr lang="en-US" altLang="en-US" sz="2000" smtClean="0"/>
              <a:t>Typical methods: DBSACN, OPTICS, DenClue</a:t>
            </a:r>
          </a:p>
          <a:p>
            <a:pPr eaLnBrk="1" hangingPunct="1"/>
            <a:r>
              <a:rPr lang="en-US" altLang="en-US" sz="2000" u="sng" smtClean="0"/>
              <a:t>Grid-based approach</a:t>
            </a:r>
            <a:r>
              <a:rPr lang="en-US" altLang="en-US" sz="2000" smtClean="0"/>
              <a:t>: </a:t>
            </a:r>
          </a:p>
          <a:p>
            <a:pPr lvl="1" eaLnBrk="1" hangingPunct="1"/>
            <a:r>
              <a:rPr lang="en-US" altLang="en-US" sz="2000" smtClean="0"/>
              <a:t>based on a multiple-level granularity structure</a:t>
            </a:r>
          </a:p>
          <a:p>
            <a:pPr lvl="1" eaLnBrk="1" hangingPunct="1"/>
            <a:r>
              <a:rPr lang="en-US" altLang="en-US" sz="2000" smtClean="0"/>
              <a:t>Typical methods: STING, WaveCluster, CLIQUE</a:t>
            </a:r>
          </a:p>
        </p:txBody>
      </p:sp>
      <p:sp>
        <p:nvSpPr>
          <p:cNvPr id="2560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A1478D-A2F0-45FE-9DD0-A8AEAEDFD86B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63246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smtClean="0"/>
              <a:t>Major Clustering Approaches (II)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257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2000" u="sng" smtClean="0"/>
              <a:t>Model-based</a:t>
            </a:r>
            <a:r>
              <a:rPr lang="en-US" altLang="en-US" sz="2000" smtClean="0"/>
              <a:t>: </a:t>
            </a:r>
          </a:p>
          <a:p>
            <a:pPr lvl="1" eaLnBrk="1" hangingPunct="1"/>
            <a:r>
              <a:rPr lang="en-US" altLang="en-US" sz="2000" smtClean="0"/>
              <a:t>A model is hypothesized for each of the clusters and tries to find the best fit of that model to each other</a:t>
            </a:r>
          </a:p>
          <a:p>
            <a:pPr lvl="1" eaLnBrk="1" hangingPunct="1"/>
            <a:r>
              <a:rPr lang="en-US" altLang="en-US" sz="2000" smtClean="0"/>
              <a:t>Typical methods:</a:t>
            </a:r>
            <a:r>
              <a:rPr lang="en-US" altLang="en-US" sz="2000" b="1" smtClean="0"/>
              <a:t> </a:t>
            </a:r>
            <a:r>
              <a:rPr lang="en-US" altLang="en-US" sz="2000" smtClean="0"/>
              <a:t>EM, SOM, COBWEB</a:t>
            </a:r>
          </a:p>
          <a:p>
            <a:pPr eaLnBrk="1" hangingPunct="1"/>
            <a:r>
              <a:rPr lang="en-US" altLang="en-US" sz="2000" u="sng" smtClean="0"/>
              <a:t>Frequent pattern-based:</a:t>
            </a:r>
          </a:p>
          <a:p>
            <a:pPr lvl="1" eaLnBrk="1" hangingPunct="1"/>
            <a:r>
              <a:rPr lang="en-US" altLang="en-US" sz="2000" smtClean="0"/>
              <a:t>Based on the analysis of frequent patterns</a:t>
            </a:r>
          </a:p>
          <a:p>
            <a:pPr lvl="1" eaLnBrk="1" hangingPunct="1"/>
            <a:r>
              <a:rPr lang="en-US" altLang="en-US" sz="2000" smtClean="0"/>
              <a:t>Typical methods: p-Cluster</a:t>
            </a:r>
          </a:p>
          <a:p>
            <a:pPr eaLnBrk="1" hangingPunct="1"/>
            <a:r>
              <a:rPr lang="en-US" altLang="en-US" sz="2000" u="sng" smtClean="0"/>
              <a:t>User-guided or constraint-based</a:t>
            </a:r>
            <a:r>
              <a:rPr lang="en-US" altLang="en-US" sz="2000" smtClean="0"/>
              <a:t>: </a:t>
            </a:r>
          </a:p>
          <a:p>
            <a:pPr lvl="1" eaLnBrk="1" hangingPunct="1"/>
            <a:r>
              <a:rPr lang="en-US" altLang="en-US" sz="2000" smtClean="0"/>
              <a:t>Clustering by considering user-specified or application-specific constraints</a:t>
            </a:r>
          </a:p>
          <a:p>
            <a:pPr lvl="1" eaLnBrk="1" hangingPunct="1"/>
            <a:r>
              <a:rPr lang="en-US" altLang="en-US" sz="2000" smtClean="0"/>
              <a:t>Typical methods: COD (obstacles), constrained clustering</a:t>
            </a:r>
          </a:p>
          <a:p>
            <a:pPr eaLnBrk="1" hangingPunct="1"/>
            <a:r>
              <a:rPr lang="en-US" altLang="en-US" sz="2000" u="sng" smtClean="0"/>
              <a:t>Link-based clustering</a:t>
            </a:r>
            <a:r>
              <a:rPr lang="en-US" altLang="en-US" sz="2000" smtClean="0"/>
              <a:t>:</a:t>
            </a:r>
          </a:p>
          <a:p>
            <a:pPr lvl="1" eaLnBrk="1" hangingPunct="1"/>
            <a:r>
              <a:rPr lang="en-US" altLang="en-US" sz="2000" smtClean="0"/>
              <a:t>Objects are often linked together in various ways</a:t>
            </a:r>
          </a:p>
          <a:p>
            <a:pPr lvl="1" eaLnBrk="1" hangingPunct="1"/>
            <a:r>
              <a:rPr lang="en-US" altLang="en-US" sz="2000" smtClean="0"/>
              <a:t>Massive links can be used to cluster objects: SimRank, LinkClus</a:t>
            </a:r>
          </a:p>
        </p:txBody>
      </p:sp>
      <p:sp>
        <p:nvSpPr>
          <p:cNvPr id="2765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26743A-3F3A-432C-9F3F-907FD0FECD1C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1D019986-757B-420F-8A2B-344B1D93A6E5}" type="slidenum">
              <a:rPr lang="en-US" altLang="en-US" sz="1200"/>
              <a:pPr algn="r" eaLnBrk="1" hangingPunct="1"/>
              <a:t>12</a:t>
            </a:fld>
            <a:endParaRPr lang="en-US" altLang="en-US" sz="12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990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smtClean="0"/>
              <a:t>Chapter 10. </a:t>
            </a:r>
            <a:r>
              <a:rPr lang="en-AU" altLang="zh-TW" sz="3200" smtClean="0">
                <a:ea typeface="PMingLiU" pitchFamily="18" charset="-120"/>
              </a:rPr>
              <a:t>Cluster Analysis: Basic Concepts and Methods</a:t>
            </a:r>
            <a:endParaRPr lang="en-US" altLang="en-US" sz="3200" smtClean="0">
              <a:ea typeface="PMingLiU" pitchFamily="18" charset="-12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223250" cy="5181600"/>
          </a:xfrm>
          <a:noFill/>
        </p:spPr>
        <p:txBody>
          <a:bodyPr lIns="92075" tIns="46038" rIns="92075" bIns="46038"/>
          <a:lstStyle/>
          <a:p>
            <a:pPr marL="533400" indent="-533400">
              <a:lnSpc>
                <a:spcPct val="150000"/>
              </a:lnSpc>
            </a:pPr>
            <a:r>
              <a:rPr lang="en-US" altLang="en-US" smtClean="0">
                <a:latin typeface="Calibri" pitchFamily="34" charset="0"/>
              </a:rPr>
              <a:t>Cluster Analysis: Basic Concepts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en-US" smtClean="0">
                <a:latin typeface="Calibri" pitchFamily="34" charset="0"/>
              </a:rPr>
              <a:t>Partitioning Methods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en-US" smtClean="0">
                <a:latin typeface="Calibri" pitchFamily="34" charset="0"/>
              </a:rPr>
              <a:t>Hierarchical Methods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en-US" smtClean="0">
                <a:latin typeface="Calibri" pitchFamily="34" charset="0"/>
              </a:rPr>
              <a:t>Density-Based Methods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en-US" smtClean="0">
                <a:latin typeface="Calibri" pitchFamily="34" charset="0"/>
              </a:rPr>
              <a:t>Grid-Based Methods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en-US" smtClean="0">
                <a:latin typeface="Calibri" pitchFamily="34" charset="0"/>
              </a:rPr>
              <a:t>Evaluation of Clustering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en-US" smtClean="0">
                <a:latin typeface="Calibri" pitchFamily="34" charset="0"/>
              </a:rPr>
              <a:t>Summary</a:t>
            </a:r>
          </a:p>
        </p:txBody>
      </p:sp>
      <p:sp>
        <p:nvSpPr>
          <p:cNvPr id="29701" name="AutoShape 5"/>
          <p:cNvSpPr>
            <a:spLocks noChangeArrowheads="1"/>
          </p:cNvSpPr>
          <p:nvPr/>
        </p:nvSpPr>
        <p:spPr bwMode="auto">
          <a:xfrm rot="9867012">
            <a:off x="4419600" y="2209800"/>
            <a:ext cx="304800" cy="3810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29702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CE8C307D-D60E-41D3-B453-DDC04E42D6CE}" type="slidenum">
              <a:rPr lang="en-US" altLang="en-US" sz="1200"/>
              <a:pPr algn="r" eaLnBrk="1" hangingPunct="1"/>
              <a:t>12</a:t>
            </a:fld>
            <a:endParaRPr lang="en-US" altLang="en-US" sz="120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smtClean="0"/>
              <a:t>Partitioning Algorithms: Basic Concept</a:t>
            </a:r>
            <a:endParaRPr lang="en-US" altLang="en-US" sz="2800" b="1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371600"/>
            <a:ext cx="85344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u="sng" smtClean="0"/>
              <a:t>Partitioning method:</a:t>
            </a:r>
            <a:r>
              <a:rPr lang="en-US" altLang="en-US" sz="2000" smtClean="0"/>
              <a:t> Partitioning a database </a:t>
            </a:r>
            <a:r>
              <a:rPr lang="en-US" altLang="en-US" sz="2000" b="1" i="1" smtClean="0"/>
              <a:t>D</a:t>
            </a:r>
            <a:r>
              <a:rPr lang="en-US" altLang="en-US" sz="2000" smtClean="0"/>
              <a:t> of </a:t>
            </a:r>
            <a:r>
              <a:rPr lang="en-US" altLang="en-US" sz="2000" b="1" i="1" smtClean="0"/>
              <a:t>n</a:t>
            </a:r>
            <a:r>
              <a:rPr lang="en-US" altLang="en-US" sz="2000" smtClean="0"/>
              <a:t> objects into a set of </a:t>
            </a:r>
            <a:r>
              <a:rPr lang="en-US" altLang="en-US" sz="2000" b="1" i="1" smtClean="0"/>
              <a:t>k</a:t>
            </a:r>
            <a:r>
              <a:rPr lang="en-US" altLang="en-US" sz="2000" smtClean="0"/>
              <a:t> clusters, such that the sum of squared distances is minimized (where c</a:t>
            </a:r>
            <a:r>
              <a:rPr lang="en-US" altLang="en-US" sz="2000" baseline="-25000" smtClean="0"/>
              <a:t>i</a:t>
            </a:r>
            <a:r>
              <a:rPr lang="en-US" altLang="en-US" sz="2000" smtClean="0"/>
              <a:t> is the centroid or medoid of cluster C</a:t>
            </a:r>
            <a:r>
              <a:rPr lang="en-US" altLang="en-US" sz="2000" baseline="-25000" smtClean="0"/>
              <a:t>i</a:t>
            </a:r>
            <a:r>
              <a:rPr lang="en-US" altLang="en-US" sz="2000" smtClean="0"/>
              <a:t>)</a:t>
            </a:r>
          </a:p>
          <a:p>
            <a:pPr eaLnBrk="1" hangingPunct="1">
              <a:lnSpc>
                <a:spcPct val="110000"/>
              </a:lnSpc>
            </a:pPr>
            <a:endParaRPr lang="en-US" altLang="en-US" sz="2000" smtClean="0"/>
          </a:p>
          <a:p>
            <a:pPr eaLnBrk="1" hangingPunct="1">
              <a:lnSpc>
                <a:spcPct val="110000"/>
              </a:lnSpc>
            </a:pPr>
            <a:endParaRPr lang="en-US" altLang="en-US" sz="2000" smtClean="0"/>
          </a:p>
          <a:p>
            <a:pPr eaLnBrk="1" hangingPunct="1">
              <a:lnSpc>
                <a:spcPct val="110000"/>
              </a:lnSpc>
            </a:pPr>
            <a:r>
              <a:rPr lang="en-US" altLang="en-US" sz="2000" smtClean="0"/>
              <a:t>Given </a:t>
            </a:r>
            <a:r>
              <a:rPr lang="en-US" altLang="en-US" sz="2000" i="1" smtClean="0"/>
              <a:t>k</a:t>
            </a:r>
            <a:r>
              <a:rPr lang="en-US" altLang="en-US" sz="2000" smtClean="0"/>
              <a:t>, find a partition of </a:t>
            </a:r>
            <a:r>
              <a:rPr lang="en-US" altLang="en-US" sz="2000" i="1" smtClean="0"/>
              <a:t>k clusters </a:t>
            </a:r>
            <a:r>
              <a:rPr lang="en-US" altLang="en-US" sz="2000" smtClean="0"/>
              <a:t>that optimizes the chosen partitioning criterion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smtClean="0"/>
              <a:t>Global optimal: exhaustively enumerate all partitions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smtClean="0"/>
              <a:t>Heuristic methods: </a:t>
            </a:r>
            <a:r>
              <a:rPr lang="en-US" altLang="en-US" sz="2000" i="1" smtClean="0"/>
              <a:t>k-means</a:t>
            </a:r>
            <a:r>
              <a:rPr lang="en-US" altLang="en-US" sz="2000" smtClean="0"/>
              <a:t> and </a:t>
            </a:r>
            <a:r>
              <a:rPr lang="en-US" altLang="en-US" sz="2000" i="1" smtClean="0"/>
              <a:t>k-medoids</a:t>
            </a:r>
            <a:r>
              <a:rPr lang="en-US" altLang="en-US" sz="2000" smtClean="0"/>
              <a:t> algorithms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i="1" u="sng" smtClean="0"/>
              <a:t>k-means</a:t>
            </a:r>
            <a:r>
              <a:rPr lang="en-US" altLang="en-US" sz="2000" smtClean="0"/>
              <a:t> (MacQueen’67, Lloyd’57/’82): Each cluster is represented by the center of the cluster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i="1" u="sng" smtClean="0"/>
              <a:t>k-medoids</a:t>
            </a:r>
            <a:r>
              <a:rPr lang="en-US" altLang="en-US" sz="2000" smtClean="0"/>
              <a:t> or PAM (Partition around medoids) (Kaufman &amp; Rousseeuw’87): Each cluster is represented by one of the objects in the cluster  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124200" y="2590800"/>
          <a:ext cx="2851150" cy="542925"/>
        </p:xfrm>
        <a:graphic>
          <a:graphicData uri="http://schemas.openxmlformats.org/presentationml/2006/ole">
            <p:oleObj spid="_x0000_s31748" name="Equation" r:id="rId4" imgW="1333500" imgH="254000" progId="Equation.3">
              <p:embed/>
            </p:oleObj>
          </a:graphicData>
        </a:graphic>
      </p:graphicFrame>
      <p:sp>
        <p:nvSpPr>
          <p:cNvPr id="3174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5E3E9F-A812-4C72-BEE6-A7B3A0EBFF2C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F8662AA-7AA2-40E8-B75E-BA44307641A3}" type="slidenum">
              <a:rPr lang="en-US" altLang="en-US"/>
              <a:pPr/>
              <a:t>14</a:t>
            </a:fld>
            <a:endParaRPr lang="en-US" altLang="en-US"/>
          </a:p>
        </p:txBody>
      </p:sp>
      <p:pic>
        <p:nvPicPr>
          <p:cNvPr id="33795" name="Picture 2"/>
          <p:cNvPicPr>
            <a:picLocks noChangeAspect="1"/>
          </p:cNvPicPr>
          <p:nvPr/>
        </p:nvPicPr>
        <p:blipFill>
          <a:blip r:embed="rId2" cstate="print"/>
          <a:srcRect l="35359" t="15625" r="18961" b="61459"/>
          <a:stretch>
            <a:fillRect/>
          </a:stretch>
        </p:blipFill>
        <p:spPr bwMode="auto">
          <a:xfrm>
            <a:off x="14288" y="1295400"/>
            <a:ext cx="91852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492125"/>
            <a:ext cx="7296150" cy="498475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The </a:t>
            </a:r>
            <a:r>
              <a:rPr lang="en-US" altLang="en-US" sz="3200" i="1" smtClean="0"/>
              <a:t>K-Means</a:t>
            </a:r>
            <a:r>
              <a:rPr lang="en-US" altLang="en-US" sz="3200" smtClean="0"/>
              <a:t> Clustering Method</a:t>
            </a:r>
            <a:r>
              <a:rPr lang="en-US" altLang="en-US" sz="2400" b="1" smtClean="0"/>
              <a:t> </a:t>
            </a:r>
            <a:endParaRPr lang="en-US" altLang="en-US" sz="280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7851775" cy="4800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Given </a:t>
            </a:r>
            <a:r>
              <a:rPr lang="en-US" altLang="en-US" sz="2400" i="1" smtClean="0"/>
              <a:t>k</a:t>
            </a:r>
            <a:r>
              <a:rPr lang="en-US" altLang="en-US" sz="2400" smtClean="0"/>
              <a:t>, the </a:t>
            </a:r>
            <a:r>
              <a:rPr lang="en-US" altLang="en-US" sz="2400" i="1" smtClean="0"/>
              <a:t>k-means</a:t>
            </a:r>
            <a:r>
              <a:rPr lang="en-US" altLang="en-US" sz="2400" smtClean="0"/>
              <a:t> algorithm is implemented in four steps: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smtClean="0">
                <a:solidFill>
                  <a:srgbClr val="000000"/>
                </a:solidFill>
              </a:rPr>
              <a:t>Partition objects into </a:t>
            </a:r>
            <a:r>
              <a:rPr lang="en-US" altLang="en-US" sz="2400" i="1" smtClean="0">
                <a:solidFill>
                  <a:srgbClr val="000000"/>
                </a:solidFill>
              </a:rPr>
              <a:t>k</a:t>
            </a:r>
            <a:r>
              <a:rPr lang="en-US" altLang="en-US" sz="2400" smtClean="0">
                <a:solidFill>
                  <a:srgbClr val="000000"/>
                </a:solidFill>
              </a:rPr>
              <a:t> nonempty subsets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smtClean="0">
                <a:solidFill>
                  <a:srgbClr val="000000"/>
                </a:solidFill>
              </a:rPr>
              <a:t>Compute seed points as the centroids of the clusters of the current partitioning (the centroid is the center, i.e., </a:t>
            </a:r>
            <a:r>
              <a:rPr lang="en-US" altLang="en-US" sz="2400" i="1" smtClean="0">
                <a:solidFill>
                  <a:schemeClr val="hlink"/>
                </a:solidFill>
              </a:rPr>
              <a:t>mean point</a:t>
            </a:r>
            <a:r>
              <a:rPr lang="en-US" altLang="en-US" sz="2400" smtClean="0">
                <a:solidFill>
                  <a:srgbClr val="000000"/>
                </a:solidFill>
              </a:rPr>
              <a:t>, of the cluster)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smtClean="0">
                <a:solidFill>
                  <a:srgbClr val="000000"/>
                </a:solidFill>
              </a:rPr>
              <a:t>Assign each object to the cluster with the nearest seed point 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smtClean="0">
                <a:solidFill>
                  <a:srgbClr val="000000"/>
                </a:solidFill>
              </a:rPr>
              <a:t>Go back to Step 2, stop when the assignment does not change</a:t>
            </a:r>
          </a:p>
        </p:txBody>
      </p:sp>
      <p:sp>
        <p:nvSpPr>
          <p:cNvPr id="3482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299360-E48C-446F-A58D-A8C7D6DF3DFF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ko-KR" smtClean="0">
                <a:solidFill>
                  <a:srgbClr val="170981"/>
                </a:solidFill>
                <a:ea typeface="Gulim" pitchFamily="34" charset="-127"/>
              </a:rPr>
              <a:t>An Example of </a:t>
            </a:r>
            <a:r>
              <a:rPr lang="en-US" altLang="ko-KR" i="1" smtClean="0">
                <a:solidFill>
                  <a:srgbClr val="170981"/>
                </a:solidFill>
                <a:ea typeface="Gulim" pitchFamily="34" charset="-127"/>
              </a:rPr>
              <a:t>K-Means</a:t>
            </a:r>
            <a:r>
              <a:rPr lang="en-US" altLang="ko-KR" smtClean="0">
                <a:solidFill>
                  <a:srgbClr val="170981"/>
                </a:solidFill>
                <a:ea typeface="Gulim" pitchFamily="34" charset="-127"/>
              </a:rPr>
              <a:t> Clustering</a:t>
            </a:r>
            <a:endParaRPr lang="en-US" altLang="ko-KR" sz="2800" b="1" smtClean="0">
              <a:solidFill>
                <a:srgbClr val="170981"/>
              </a:solidFill>
              <a:ea typeface="Gulim" pitchFamily="34" charset="-127"/>
            </a:endParaRPr>
          </a:p>
        </p:txBody>
      </p:sp>
      <p:sp>
        <p:nvSpPr>
          <p:cNvPr id="36867" name="Line 93"/>
          <p:cNvSpPr>
            <a:spLocks noChangeShapeType="1"/>
          </p:cNvSpPr>
          <p:nvPr/>
        </p:nvSpPr>
        <p:spPr bwMode="auto">
          <a:xfrm>
            <a:off x="5803900" y="236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Text Box 181"/>
          <p:cNvSpPr txBox="1">
            <a:spLocks noChangeArrowheads="1"/>
          </p:cNvSpPr>
          <p:nvPr/>
        </p:nvSpPr>
        <p:spPr bwMode="auto">
          <a:xfrm>
            <a:off x="2451100" y="1771650"/>
            <a:ext cx="11430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K=2</a:t>
            </a:r>
          </a:p>
          <a:p>
            <a:pPr eaLnBrk="1" hangingPunct="1">
              <a:spcBef>
                <a:spcPct val="50000"/>
              </a:spcBef>
            </a:pPr>
            <a:endParaRPr lang="en-US" altLang="ko-KR" sz="1400">
              <a:ea typeface="Gulim" pitchFamily="34" charset="-127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Arbitrarily partition objects into k groups</a:t>
            </a:r>
          </a:p>
        </p:txBody>
      </p:sp>
      <p:sp>
        <p:nvSpPr>
          <p:cNvPr id="36869" name="Line 183"/>
          <p:cNvSpPr>
            <a:spLocks noChangeShapeType="1"/>
          </p:cNvSpPr>
          <p:nvPr/>
        </p:nvSpPr>
        <p:spPr bwMode="auto">
          <a:xfrm>
            <a:off x="2603500" y="2286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70" name="Text Box 185"/>
          <p:cNvSpPr txBox="1">
            <a:spLocks noChangeArrowheads="1"/>
          </p:cNvSpPr>
          <p:nvPr/>
        </p:nvSpPr>
        <p:spPr bwMode="auto">
          <a:xfrm>
            <a:off x="5727700" y="2438400"/>
            <a:ext cx="10668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Update the cluster centroids</a:t>
            </a:r>
          </a:p>
        </p:txBody>
      </p:sp>
      <p:sp>
        <p:nvSpPr>
          <p:cNvPr id="36871" name="Text Box 190"/>
          <p:cNvSpPr txBox="1">
            <a:spLocks noChangeArrowheads="1"/>
          </p:cNvSpPr>
          <p:nvPr/>
        </p:nvSpPr>
        <p:spPr bwMode="auto">
          <a:xfrm>
            <a:off x="5727700" y="4953000"/>
            <a:ext cx="1066800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Update the cluster centroids</a:t>
            </a:r>
          </a:p>
          <a:p>
            <a:pPr eaLnBrk="1" hangingPunct="1">
              <a:spcBef>
                <a:spcPct val="50000"/>
              </a:spcBef>
            </a:pPr>
            <a:endParaRPr lang="en-US" altLang="ko-KR" sz="1400">
              <a:ea typeface="Gulim" pitchFamily="34" charset="-127"/>
            </a:endParaRPr>
          </a:p>
        </p:txBody>
      </p:sp>
      <p:sp>
        <p:nvSpPr>
          <p:cNvPr id="36872" name="Text Box 191"/>
          <p:cNvSpPr txBox="1">
            <a:spLocks noChangeArrowheads="1"/>
          </p:cNvSpPr>
          <p:nvPr/>
        </p:nvSpPr>
        <p:spPr bwMode="auto">
          <a:xfrm>
            <a:off x="7099300" y="35814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Reassign  objects</a:t>
            </a:r>
          </a:p>
        </p:txBody>
      </p:sp>
      <p:sp>
        <p:nvSpPr>
          <p:cNvPr id="36873" name="Line 192"/>
          <p:cNvSpPr>
            <a:spLocks noChangeShapeType="1"/>
          </p:cNvSpPr>
          <p:nvPr/>
        </p:nvSpPr>
        <p:spPr bwMode="auto">
          <a:xfrm>
            <a:off x="7937500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74" name="Text Box 193"/>
          <p:cNvSpPr txBox="1">
            <a:spLocks noChangeArrowheads="1"/>
          </p:cNvSpPr>
          <p:nvPr/>
        </p:nvSpPr>
        <p:spPr bwMode="auto">
          <a:xfrm>
            <a:off x="4584700" y="3505200"/>
            <a:ext cx="990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Loop if needed</a:t>
            </a:r>
          </a:p>
        </p:txBody>
      </p:sp>
      <p:sp>
        <p:nvSpPr>
          <p:cNvPr id="36875" name="Slide Number Placeholder 19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A36B3A-C056-41B4-91C1-129E96D9BB65}" type="slidenum">
              <a:rPr lang="en-US" altLang="en-US"/>
              <a:pPr/>
              <a:t>16</a:t>
            </a:fld>
            <a:endParaRPr lang="en-US" altLang="en-US"/>
          </a:p>
        </p:txBody>
      </p:sp>
      <p:graphicFrame>
        <p:nvGraphicFramePr>
          <p:cNvPr id="36876" name="Object 196"/>
          <p:cNvGraphicFramePr>
            <a:graphicFrameLocks noChangeAspect="1"/>
          </p:cNvGraphicFramePr>
          <p:nvPr/>
        </p:nvGraphicFramePr>
        <p:xfrm>
          <a:off x="393700" y="1447800"/>
          <a:ext cx="2120900" cy="1984375"/>
        </p:xfrm>
        <a:graphic>
          <a:graphicData uri="http://schemas.openxmlformats.org/presentationml/2006/ole">
            <p:oleObj spid="_x0000_s36876" name="SmartDraw" r:id="rId4" imgW="3479292" imgH="3255264" progId="SmartDraw.2">
              <p:embed/>
            </p:oleObj>
          </a:graphicData>
        </a:graphic>
      </p:graphicFrame>
      <p:graphicFrame>
        <p:nvGraphicFramePr>
          <p:cNvPr id="36877" name="Object 197"/>
          <p:cNvGraphicFramePr>
            <a:graphicFrameLocks noChangeAspect="1"/>
          </p:cNvGraphicFramePr>
          <p:nvPr/>
        </p:nvGraphicFramePr>
        <p:xfrm>
          <a:off x="3441700" y="1447800"/>
          <a:ext cx="2184400" cy="2043113"/>
        </p:xfrm>
        <a:graphic>
          <a:graphicData uri="http://schemas.openxmlformats.org/presentationml/2006/ole">
            <p:oleObj spid="_x0000_s36877" name="SmartDraw" r:id="rId5" imgW="3479292" imgH="3255264" progId="SmartDraw.2">
              <p:embed/>
            </p:oleObj>
          </a:graphicData>
        </a:graphic>
      </p:graphicFrame>
      <p:graphicFrame>
        <p:nvGraphicFramePr>
          <p:cNvPr id="36878" name="Object 198"/>
          <p:cNvGraphicFramePr>
            <a:graphicFrameLocks noChangeAspect="1"/>
          </p:cNvGraphicFramePr>
          <p:nvPr/>
        </p:nvGraphicFramePr>
        <p:xfrm>
          <a:off x="6794500" y="1447800"/>
          <a:ext cx="2273300" cy="2127250"/>
        </p:xfrm>
        <a:graphic>
          <a:graphicData uri="http://schemas.openxmlformats.org/presentationml/2006/ole">
            <p:oleObj spid="_x0000_s36878" name="SmartDraw" r:id="rId6" imgW="3479292" imgH="3255264" progId="SmartDraw.2">
              <p:embed/>
            </p:oleObj>
          </a:graphicData>
        </a:graphic>
      </p:graphicFrame>
      <p:graphicFrame>
        <p:nvGraphicFramePr>
          <p:cNvPr id="36879" name="Object 199"/>
          <p:cNvGraphicFramePr>
            <a:graphicFrameLocks noChangeAspect="1"/>
          </p:cNvGraphicFramePr>
          <p:nvPr/>
        </p:nvGraphicFramePr>
        <p:xfrm>
          <a:off x="6794500" y="3892550"/>
          <a:ext cx="2273300" cy="2127250"/>
        </p:xfrm>
        <a:graphic>
          <a:graphicData uri="http://schemas.openxmlformats.org/presentationml/2006/ole">
            <p:oleObj spid="_x0000_s36879" name="SmartDraw" r:id="rId7" imgW="3479292" imgH="3255264" progId="SmartDraw.2">
              <p:embed/>
            </p:oleObj>
          </a:graphicData>
        </a:graphic>
      </p:graphicFrame>
      <p:graphicFrame>
        <p:nvGraphicFramePr>
          <p:cNvPr id="36880" name="Object 200"/>
          <p:cNvGraphicFramePr>
            <a:graphicFrameLocks noChangeAspect="1"/>
          </p:cNvGraphicFramePr>
          <p:nvPr/>
        </p:nvGraphicFramePr>
        <p:xfrm>
          <a:off x="3594100" y="3962400"/>
          <a:ext cx="2197100" cy="2055813"/>
        </p:xfrm>
        <a:graphic>
          <a:graphicData uri="http://schemas.openxmlformats.org/presentationml/2006/ole">
            <p:oleObj spid="_x0000_s36880" name="SmartDraw" r:id="rId8" imgW="3479292" imgH="3255264" progId="SmartDraw.2">
              <p:embed/>
            </p:oleObj>
          </a:graphicData>
        </a:graphic>
      </p:graphicFrame>
      <p:sp>
        <p:nvSpPr>
          <p:cNvPr id="36881" name="Line 192"/>
          <p:cNvSpPr>
            <a:spLocks noChangeShapeType="1"/>
          </p:cNvSpPr>
          <p:nvPr/>
        </p:nvSpPr>
        <p:spPr bwMode="auto">
          <a:xfrm flipV="1">
            <a:off x="4356100" y="3505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82" name="Text Box 181"/>
          <p:cNvSpPr txBox="1">
            <a:spLocks noChangeArrowheads="1"/>
          </p:cNvSpPr>
          <p:nvPr/>
        </p:nvSpPr>
        <p:spPr bwMode="auto">
          <a:xfrm>
            <a:off x="622300" y="34290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The initial data set</a:t>
            </a:r>
          </a:p>
        </p:txBody>
      </p:sp>
      <p:sp>
        <p:nvSpPr>
          <p:cNvPr id="36883" name="Line 93"/>
          <p:cNvSpPr>
            <a:spLocks noChangeShapeType="1"/>
          </p:cNvSpPr>
          <p:nvPr/>
        </p:nvSpPr>
        <p:spPr bwMode="auto">
          <a:xfrm flipH="1">
            <a:off x="58039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Rectangle 3"/>
          <p:cNvSpPr>
            <a:spLocks noChangeArrowheads="1"/>
          </p:cNvSpPr>
          <p:nvPr/>
        </p:nvSpPr>
        <p:spPr bwMode="auto">
          <a:xfrm>
            <a:off x="0" y="3962400"/>
            <a:ext cx="3581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1600">
                <a:solidFill>
                  <a:srgbClr val="000000"/>
                </a:solidFill>
                <a:latin typeface="Arial" pitchFamily="34" charset="0"/>
              </a:rPr>
              <a:t>Partition objects into </a:t>
            </a:r>
            <a:r>
              <a:rPr lang="en-US" altLang="en-US" sz="1600" i="1">
                <a:solidFill>
                  <a:srgbClr val="000000"/>
                </a:solidFill>
                <a:latin typeface="Arial" pitchFamily="34" charset="0"/>
              </a:rPr>
              <a:t>k</a:t>
            </a:r>
            <a:r>
              <a:rPr lang="en-US" altLang="en-US" sz="1600">
                <a:solidFill>
                  <a:srgbClr val="000000"/>
                </a:solidFill>
                <a:latin typeface="Arial" pitchFamily="34" charset="0"/>
              </a:rPr>
              <a:t> nonempty subsets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1600">
                <a:latin typeface="Arial" pitchFamily="34" charset="0"/>
              </a:rPr>
              <a:t>Repeat</a:t>
            </a:r>
            <a:endParaRPr lang="en-US" altLang="en-US" sz="1600">
              <a:solidFill>
                <a:srgbClr val="000000"/>
              </a:solidFill>
              <a:latin typeface="Arial" pitchFamily="34" charset="0"/>
            </a:endParaRPr>
          </a:p>
          <a:p>
            <a:pPr marL="742950" lvl="1" indent="-28575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en-US" sz="1600">
                <a:solidFill>
                  <a:srgbClr val="000000"/>
                </a:solidFill>
                <a:latin typeface="Arial" pitchFamily="34" charset="0"/>
              </a:rPr>
              <a:t>Compute centroid (i.e., mean point) for each partition </a:t>
            </a:r>
          </a:p>
          <a:p>
            <a:pPr marL="742950" lvl="1" indent="-28575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en-US" sz="1600">
                <a:solidFill>
                  <a:srgbClr val="000000"/>
                </a:solidFill>
                <a:latin typeface="Arial" pitchFamily="34" charset="0"/>
              </a:rPr>
              <a:t>Assign each object to the cluster of its nearest centroid  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1600">
                <a:solidFill>
                  <a:srgbClr val="000000"/>
                </a:solidFill>
                <a:latin typeface="Arial" pitchFamily="34" charset="0"/>
              </a:rPr>
              <a:t>Until no change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0888" y="436563"/>
            <a:ext cx="7439025" cy="442912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Comments on the </a:t>
            </a:r>
            <a:r>
              <a:rPr lang="en-US" altLang="en-US" sz="3200" i="1" smtClean="0"/>
              <a:t>K-Means</a:t>
            </a:r>
            <a:r>
              <a:rPr lang="en-US" altLang="en-US" sz="3200" smtClean="0"/>
              <a:t> Method</a:t>
            </a:r>
            <a:endParaRPr lang="en-US" altLang="en-US" sz="2400" b="1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257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u="sng" smtClean="0"/>
              <a:t>Strength:</a:t>
            </a:r>
            <a:r>
              <a:rPr lang="en-US" altLang="en-US" sz="2000" smtClean="0"/>
              <a:t> </a:t>
            </a:r>
            <a:r>
              <a:rPr lang="en-US" altLang="en-US" sz="2000" i="1" smtClean="0"/>
              <a:t>Efficient</a:t>
            </a:r>
            <a:r>
              <a:rPr lang="en-US" altLang="en-US" sz="2000" smtClean="0"/>
              <a:t>: </a:t>
            </a:r>
            <a:r>
              <a:rPr lang="en-US" altLang="en-US" sz="2000" i="1" smtClean="0"/>
              <a:t>O</a:t>
            </a:r>
            <a:r>
              <a:rPr lang="en-US" altLang="en-US" sz="2000" smtClean="0"/>
              <a:t>(</a:t>
            </a:r>
            <a:r>
              <a:rPr lang="en-US" altLang="en-US" sz="2000" i="1" smtClean="0"/>
              <a:t>tkn</a:t>
            </a:r>
            <a:r>
              <a:rPr lang="en-US" altLang="en-US" sz="2000" smtClean="0"/>
              <a:t>), where </a:t>
            </a:r>
            <a:r>
              <a:rPr lang="en-US" altLang="en-US" sz="2000" i="1" smtClean="0"/>
              <a:t>n</a:t>
            </a:r>
            <a:r>
              <a:rPr lang="en-US" altLang="en-US" sz="2000" smtClean="0"/>
              <a:t> is # objects, </a:t>
            </a:r>
            <a:r>
              <a:rPr lang="en-US" altLang="en-US" sz="2000" i="1" smtClean="0"/>
              <a:t>k</a:t>
            </a:r>
            <a:r>
              <a:rPr lang="en-US" altLang="en-US" sz="2000" smtClean="0"/>
              <a:t> is # clusters, and </a:t>
            </a:r>
            <a:r>
              <a:rPr lang="en-US" altLang="en-US" sz="2000" i="1" smtClean="0"/>
              <a:t>t  </a:t>
            </a:r>
            <a:r>
              <a:rPr lang="en-US" altLang="en-US" sz="2000" smtClean="0"/>
              <a:t>is # iterations. Normally, </a:t>
            </a:r>
            <a:r>
              <a:rPr lang="en-US" altLang="en-US" sz="2000" i="1" smtClean="0"/>
              <a:t>k</a:t>
            </a:r>
            <a:r>
              <a:rPr lang="en-US" altLang="en-US" sz="2000" smtClean="0"/>
              <a:t>, </a:t>
            </a:r>
            <a:r>
              <a:rPr lang="en-US" altLang="en-US" sz="2000" i="1" smtClean="0"/>
              <a:t>t</a:t>
            </a:r>
            <a:r>
              <a:rPr lang="en-US" altLang="en-US" sz="2000" smtClean="0"/>
              <a:t> &lt;&lt; </a:t>
            </a:r>
            <a:r>
              <a:rPr lang="en-US" altLang="en-US" sz="2000" i="1" smtClean="0"/>
              <a:t>n</a:t>
            </a:r>
            <a:r>
              <a:rPr lang="en-US" altLang="en-US" sz="2000" smtClean="0"/>
              <a:t>.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2000" smtClean="0">
                <a:ea typeface="Gulim" pitchFamily="34" charset="-127"/>
              </a:rPr>
              <a:t>Comparing: PAM: O(k(n-k)</a:t>
            </a:r>
            <a:r>
              <a:rPr lang="en-US" altLang="ko-KR" sz="2000" baseline="30000" smtClean="0">
                <a:ea typeface="Gulim" pitchFamily="34" charset="-127"/>
              </a:rPr>
              <a:t>2</a:t>
            </a:r>
            <a:r>
              <a:rPr lang="en-US" altLang="ko-KR" sz="2000" smtClean="0">
                <a:ea typeface="Gulim" pitchFamily="34" charset="-127"/>
              </a:rPr>
              <a:t> ), CLARA: O(ks</a:t>
            </a:r>
            <a:r>
              <a:rPr lang="en-US" altLang="ko-KR" sz="2000" baseline="30000" smtClean="0">
                <a:ea typeface="Gulim" pitchFamily="34" charset="-127"/>
              </a:rPr>
              <a:t>2</a:t>
            </a:r>
            <a:r>
              <a:rPr lang="en-US" altLang="ko-KR" sz="2000" smtClean="0">
                <a:ea typeface="Gulim" pitchFamily="34" charset="-127"/>
              </a:rPr>
              <a:t> + k(n-k))</a:t>
            </a:r>
            <a:endParaRPr lang="en-US" altLang="en-US" sz="2000" smtClean="0"/>
          </a:p>
          <a:p>
            <a:pPr eaLnBrk="1" hangingPunct="1">
              <a:lnSpc>
                <a:spcPct val="120000"/>
              </a:lnSpc>
            </a:pPr>
            <a:r>
              <a:rPr lang="en-US" altLang="en-US" sz="2000" u="sng" smtClean="0"/>
              <a:t>Comment:</a:t>
            </a:r>
            <a:r>
              <a:rPr lang="en-US" altLang="en-US" sz="2000" smtClean="0"/>
              <a:t> Often terminates at a </a:t>
            </a:r>
            <a:r>
              <a:rPr lang="en-US" altLang="en-US" sz="2000" i="1" smtClean="0"/>
              <a:t>local optimal</a:t>
            </a:r>
            <a:r>
              <a:rPr lang="en-US" altLang="en-US" sz="2000" smtClean="0"/>
              <a:t>.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u="sng" smtClean="0"/>
              <a:t>Weakness</a:t>
            </a:r>
            <a:endParaRPr lang="en-US" altLang="en-US" sz="2000" smtClean="0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Applicable only to objects in a continuous n-dimensional space </a:t>
            </a:r>
            <a:endParaRPr lang="en-US" altLang="en-US" sz="2000" i="1" smtClean="0"/>
          </a:p>
          <a:p>
            <a:pPr lvl="2" eaLnBrk="1" hangingPunct="1">
              <a:lnSpc>
                <a:spcPct val="120000"/>
              </a:lnSpc>
            </a:pPr>
            <a:r>
              <a:rPr lang="en-US" altLang="en-US" sz="2000" smtClean="0"/>
              <a:t>Using the k-modes method for categorical data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2000" smtClean="0"/>
              <a:t>In comparison, k-medoids can be applied to a wide range of data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Need to specify </a:t>
            </a:r>
            <a:r>
              <a:rPr lang="en-US" altLang="en-US" sz="2000" i="1" smtClean="0"/>
              <a:t>k, </a:t>
            </a:r>
            <a:r>
              <a:rPr lang="en-US" altLang="en-US" sz="2000" smtClean="0"/>
              <a:t>the </a:t>
            </a:r>
            <a:r>
              <a:rPr lang="en-US" altLang="en-US" sz="2000" i="1" smtClean="0"/>
              <a:t>number</a:t>
            </a:r>
            <a:r>
              <a:rPr lang="en-US" altLang="en-US" sz="2000" smtClean="0"/>
              <a:t> of clusters, in advance (there are ways to automatically determine the best k (see Hastie et al., 2009)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Sensitive to noisy data and </a:t>
            </a:r>
            <a:r>
              <a:rPr lang="en-US" altLang="en-US" sz="2000" i="1" smtClean="0"/>
              <a:t>outliers</a:t>
            </a:r>
            <a:endParaRPr lang="en-US" altLang="en-US" sz="2000" smtClean="0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Not suitable to discover clusters with </a:t>
            </a:r>
            <a:r>
              <a:rPr lang="en-US" altLang="en-US" sz="2000" i="1" smtClean="0"/>
              <a:t>non-convex shapes</a:t>
            </a:r>
          </a:p>
        </p:txBody>
      </p:sp>
      <p:sp>
        <p:nvSpPr>
          <p:cNvPr id="3891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DD5615-1927-4F75-A3D3-8808B07D984E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Variations of the </a:t>
            </a:r>
            <a:r>
              <a:rPr lang="en-US" altLang="en-US" sz="3200" i="1" smtClean="0"/>
              <a:t>K-Means</a:t>
            </a:r>
            <a:r>
              <a:rPr lang="en-US" altLang="en-US" sz="3200" smtClean="0"/>
              <a:t> Method</a:t>
            </a:r>
            <a:endParaRPr lang="en-US" altLang="en-US" sz="2400" b="1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458200" cy="5105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000" smtClean="0"/>
              <a:t>Most of the variants of the </a:t>
            </a:r>
            <a:r>
              <a:rPr lang="en-US" altLang="en-US" sz="2000" i="1" smtClean="0"/>
              <a:t>k-means</a:t>
            </a:r>
            <a:r>
              <a:rPr lang="en-US" altLang="en-US" sz="2000" smtClean="0"/>
              <a:t> which differ in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smtClean="0"/>
              <a:t>Selection of the initial </a:t>
            </a:r>
            <a:r>
              <a:rPr lang="en-US" altLang="en-US" sz="2000" i="1" smtClean="0"/>
              <a:t>k</a:t>
            </a:r>
            <a:r>
              <a:rPr lang="en-US" altLang="en-US" sz="2000" smtClean="0"/>
              <a:t> means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smtClean="0"/>
              <a:t>Dissimilarity calculations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smtClean="0"/>
              <a:t>Strategies to calculate cluster means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smtClean="0"/>
              <a:t>Handling categorical data: </a:t>
            </a:r>
            <a:r>
              <a:rPr lang="en-US" altLang="en-US" sz="2000" i="1" smtClean="0"/>
              <a:t>k-modes</a:t>
            </a:r>
            <a:endParaRPr lang="en-US" altLang="en-US" sz="2000" smtClean="0"/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smtClean="0"/>
              <a:t>Replacing means of clusters with </a:t>
            </a:r>
            <a:r>
              <a:rPr lang="en-US" altLang="en-US" sz="2000" u="sng" smtClean="0"/>
              <a:t>modes</a:t>
            </a:r>
            <a:endParaRPr lang="en-US" altLang="en-US" sz="2000" smtClean="0"/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smtClean="0"/>
              <a:t>Using new dissimilarity measures to deal with categorical objects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smtClean="0"/>
              <a:t>Using a </a:t>
            </a:r>
            <a:r>
              <a:rPr lang="en-US" altLang="en-US" sz="2000" u="sng" smtClean="0"/>
              <a:t>frequency</a:t>
            </a:r>
            <a:r>
              <a:rPr lang="en-US" altLang="en-US" sz="2000" smtClean="0"/>
              <a:t>-based method to update modes of clusters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smtClean="0"/>
              <a:t>A mixture of categorical and numerical data: </a:t>
            </a:r>
            <a:r>
              <a:rPr lang="en-US" altLang="en-US" sz="2000" i="1" smtClean="0"/>
              <a:t>k-prototype</a:t>
            </a:r>
            <a:r>
              <a:rPr lang="en-US" altLang="en-US" sz="2000" smtClean="0"/>
              <a:t> method</a:t>
            </a: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6096000" y="1981200"/>
          <a:ext cx="2687638" cy="1371600"/>
        </p:xfrm>
        <a:graphic>
          <a:graphicData uri="http://schemas.openxmlformats.org/presentationml/2006/ole">
            <p:oleObj spid="_x0000_s40964" name="SmartDraw" r:id="rId4" imgW="2688336" imgH="1371600" progId="SmartDraw.2">
              <p:embed/>
            </p:oleObj>
          </a:graphicData>
        </a:graphic>
      </p:graphicFrame>
      <p:sp>
        <p:nvSpPr>
          <p:cNvPr id="4096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586AB5-592A-4585-B38F-95E13CD56794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566150" cy="609600"/>
          </a:xfrm>
        </p:spPr>
        <p:txBody>
          <a:bodyPr/>
          <a:lstStyle/>
          <a:p>
            <a:pPr eaLnBrk="1" hangingPunct="1"/>
            <a:r>
              <a:rPr lang="en-US" altLang="ko-KR" sz="3200" smtClean="0">
                <a:ea typeface="Gulim" pitchFamily="34" charset="-127"/>
              </a:rPr>
              <a:t>What Is the Problem of the K-Means Method?</a:t>
            </a:r>
            <a:endParaRPr lang="en-US" altLang="en-US" sz="3200" smtClean="0">
              <a:ea typeface="Gulim" pitchFamily="34" charset="-127"/>
            </a:endParaRPr>
          </a:p>
        </p:txBody>
      </p:sp>
      <p:sp>
        <p:nvSpPr>
          <p:cNvPr id="430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572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ko-KR" sz="2000" smtClean="0">
                <a:ea typeface="Gulim" pitchFamily="34" charset="-127"/>
              </a:rPr>
              <a:t>The k-means algorithm is sensitive to outliers !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z="2000" smtClean="0">
                <a:ea typeface="Gulim" pitchFamily="34" charset="-127"/>
              </a:rPr>
              <a:t>Since an object with an extremely large value may substantially distort the distribution of the data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000" smtClean="0">
                <a:ea typeface="Gulim" pitchFamily="34" charset="-127"/>
              </a:rPr>
              <a:t>K-Medoids:  Instead of taking the </a:t>
            </a:r>
            <a:r>
              <a:rPr lang="en-US" altLang="ko-KR" sz="2000" b="1" smtClean="0">
                <a:ea typeface="Gulim" pitchFamily="34" charset="-127"/>
              </a:rPr>
              <a:t>mean</a:t>
            </a:r>
            <a:r>
              <a:rPr lang="en-US" altLang="ko-KR" sz="2000" smtClean="0">
                <a:ea typeface="Gulim" pitchFamily="34" charset="-127"/>
              </a:rPr>
              <a:t> value of the object in a cluster as a reference point, </a:t>
            </a:r>
            <a:r>
              <a:rPr lang="en-US" altLang="ko-KR" sz="2000" b="1" smtClean="0">
                <a:ea typeface="Gulim" pitchFamily="34" charset="-127"/>
              </a:rPr>
              <a:t>medoids</a:t>
            </a:r>
            <a:r>
              <a:rPr lang="en-US" altLang="ko-KR" sz="2000" smtClean="0">
                <a:ea typeface="Gulim" pitchFamily="34" charset="-127"/>
              </a:rPr>
              <a:t> can be used, which is the </a:t>
            </a:r>
            <a:r>
              <a:rPr lang="en-US" altLang="ko-KR" sz="2000" b="1" smtClean="0">
                <a:ea typeface="Gulim" pitchFamily="34" charset="-127"/>
              </a:rPr>
              <a:t>most centrally located</a:t>
            </a:r>
            <a:r>
              <a:rPr lang="en-US" altLang="ko-KR" sz="2000" smtClean="0">
                <a:ea typeface="Gulim" pitchFamily="34" charset="-127"/>
              </a:rPr>
              <a:t> object in a cluster</a:t>
            </a:r>
          </a:p>
        </p:txBody>
      </p:sp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2057400" y="4724400"/>
            <a:ext cx="5257800" cy="1765300"/>
            <a:chOff x="1344" y="3072"/>
            <a:chExt cx="3312" cy="1112"/>
          </a:xfrm>
        </p:grpSpPr>
        <p:grpSp>
          <p:nvGrpSpPr>
            <p:cNvPr id="43014" name="Group 1029"/>
            <p:cNvGrpSpPr>
              <a:grpSpLocks/>
            </p:cNvGrpSpPr>
            <p:nvPr/>
          </p:nvGrpSpPr>
          <p:grpSpPr bwMode="auto">
            <a:xfrm>
              <a:off x="1344" y="3072"/>
              <a:ext cx="1248" cy="1112"/>
              <a:chOff x="1728" y="864"/>
              <a:chExt cx="1396" cy="1208"/>
            </a:xfrm>
          </p:grpSpPr>
          <p:sp>
            <p:nvSpPr>
              <p:cNvPr id="43101" name="Rectangle 1030"/>
              <p:cNvSpPr>
                <a:spLocks noChangeArrowheads="1"/>
              </p:cNvSpPr>
              <p:nvPr/>
            </p:nvSpPr>
            <p:spPr bwMode="auto">
              <a:xfrm>
                <a:off x="1728" y="864"/>
                <a:ext cx="1396" cy="1208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43102" name="Rectangle 1031"/>
              <p:cNvSpPr>
                <a:spLocks noChangeArrowheads="1"/>
              </p:cNvSpPr>
              <p:nvPr/>
            </p:nvSpPr>
            <p:spPr bwMode="auto">
              <a:xfrm>
                <a:off x="1861" y="950"/>
                <a:ext cx="1198" cy="9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43103" name="Line 1032"/>
              <p:cNvSpPr>
                <a:spLocks noChangeShapeType="1"/>
              </p:cNvSpPr>
              <p:nvPr/>
            </p:nvSpPr>
            <p:spPr bwMode="auto">
              <a:xfrm>
                <a:off x="1861" y="1828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04" name="Line 1033"/>
              <p:cNvSpPr>
                <a:spLocks noChangeShapeType="1"/>
              </p:cNvSpPr>
              <p:nvPr/>
            </p:nvSpPr>
            <p:spPr bwMode="auto">
              <a:xfrm>
                <a:off x="1861" y="173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05" name="Line 1034"/>
              <p:cNvSpPr>
                <a:spLocks noChangeShapeType="1"/>
              </p:cNvSpPr>
              <p:nvPr/>
            </p:nvSpPr>
            <p:spPr bwMode="auto">
              <a:xfrm>
                <a:off x="1861" y="1633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06" name="Line 1035"/>
              <p:cNvSpPr>
                <a:spLocks noChangeShapeType="1"/>
              </p:cNvSpPr>
              <p:nvPr/>
            </p:nvSpPr>
            <p:spPr bwMode="auto">
              <a:xfrm>
                <a:off x="1861" y="153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07" name="Line 1036"/>
              <p:cNvSpPr>
                <a:spLocks noChangeShapeType="1"/>
              </p:cNvSpPr>
              <p:nvPr/>
            </p:nvSpPr>
            <p:spPr bwMode="auto">
              <a:xfrm>
                <a:off x="1861" y="143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08" name="Line 1037"/>
              <p:cNvSpPr>
                <a:spLocks noChangeShapeType="1"/>
              </p:cNvSpPr>
              <p:nvPr/>
            </p:nvSpPr>
            <p:spPr bwMode="auto">
              <a:xfrm>
                <a:off x="1861" y="134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09" name="Line 1038"/>
              <p:cNvSpPr>
                <a:spLocks noChangeShapeType="1"/>
              </p:cNvSpPr>
              <p:nvPr/>
            </p:nvSpPr>
            <p:spPr bwMode="auto">
              <a:xfrm>
                <a:off x="1861" y="1242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10" name="Line 1039"/>
              <p:cNvSpPr>
                <a:spLocks noChangeShapeType="1"/>
              </p:cNvSpPr>
              <p:nvPr/>
            </p:nvSpPr>
            <p:spPr bwMode="auto">
              <a:xfrm>
                <a:off x="1861" y="114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11" name="Line 1040"/>
              <p:cNvSpPr>
                <a:spLocks noChangeShapeType="1"/>
              </p:cNvSpPr>
              <p:nvPr/>
            </p:nvSpPr>
            <p:spPr bwMode="auto">
              <a:xfrm>
                <a:off x="1861" y="104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12" name="Line 1041"/>
              <p:cNvSpPr>
                <a:spLocks noChangeShapeType="1"/>
              </p:cNvSpPr>
              <p:nvPr/>
            </p:nvSpPr>
            <p:spPr bwMode="auto">
              <a:xfrm>
                <a:off x="1861" y="95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13" name="Line 1042"/>
              <p:cNvSpPr>
                <a:spLocks noChangeShapeType="1"/>
              </p:cNvSpPr>
              <p:nvPr/>
            </p:nvSpPr>
            <p:spPr bwMode="auto">
              <a:xfrm>
                <a:off x="198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14" name="Line 1043"/>
              <p:cNvSpPr>
                <a:spLocks noChangeShapeType="1"/>
              </p:cNvSpPr>
              <p:nvPr/>
            </p:nvSpPr>
            <p:spPr bwMode="auto">
              <a:xfrm>
                <a:off x="2102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15" name="Line 1044"/>
              <p:cNvSpPr>
                <a:spLocks noChangeShapeType="1"/>
              </p:cNvSpPr>
              <p:nvPr/>
            </p:nvSpPr>
            <p:spPr bwMode="auto">
              <a:xfrm>
                <a:off x="221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16" name="Line 1045"/>
              <p:cNvSpPr>
                <a:spLocks noChangeShapeType="1"/>
              </p:cNvSpPr>
              <p:nvPr/>
            </p:nvSpPr>
            <p:spPr bwMode="auto">
              <a:xfrm>
                <a:off x="233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17" name="Line 1046"/>
              <p:cNvSpPr>
                <a:spLocks noChangeShapeType="1"/>
              </p:cNvSpPr>
              <p:nvPr/>
            </p:nvSpPr>
            <p:spPr bwMode="auto">
              <a:xfrm>
                <a:off x="2460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18" name="Line 1047"/>
              <p:cNvSpPr>
                <a:spLocks noChangeShapeType="1"/>
              </p:cNvSpPr>
              <p:nvPr/>
            </p:nvSpPr>
            <p:spPr bwMode="auto">
              <a:xfrm>
                <a:off x="258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19" name="Line 1048"/>
              <p:cNvSpPr>
                <a:spLocks noChangeShapeType="1"/>
              </p:cNvSpPr>
              <p:nvPr/>
            </p:nvSpPr>
            <p:spPr bwMode="auto">
              <a:xfrm>
                <a:off x="270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20" name="Line 1049"/>
              <p:cNvSpPr>
                <a:spLocks noChangeShapeType="1"/>
              </p:cNvSpPr>
              <p:nvPr/>
            </p:nvSpPr>
            <p:spPr bwMode="auto">
              <a:xfrm>
                <a:off x="2818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21" name="Line 1050"/>
              <p:cNvSpPr>
                <a:spLocks noChangeShapeType="1"/>
              </p:cNvSpPr>
              <p:nvPr/>
            </p:nvSpPr>
            <p:spPr bwMode="auto">
              <a:xfrm>
                <a:off x="293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22" name="Line 1051"/>
              <p:cNvSpPr>
                <a:spLocks noChangeShapeType="1"/>
              </p:cNvSpPr>
              <p:nvPr/>
            </p:nvSpPr>
            <p:spPr bwMode="auto">
              <a:xfrm>
                <a:off x="305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23" name="Rectangle 1052"/>
              <p:cNvSpPr>
                <a:spLocks noChangeArrowheads="1"/>
              </p:cNvSpPr>
              <p:nvPr/>
            </p:nvSpPr>
            <p:spPr bwMode="auto">
              <a:xfrm>
                <a:off x="1861" y="950"/>
                <a:ext cx="1198" cy="975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43124" name="Line 1053"/>
              <p:cNvSpPr>
                <a:spLocks noChangeShapeType="1"/>
              </p:cNvSpPr>
              <p:nvPr/>
            </p:nvSpPr>
            <p:spPr bwMode="auto">
              <a:xfrm>
                <a:off x="186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25" name="Line 1054"/>
              <p:cNvSpPr>
                <a:spLocks noChangeShapeType="1"/>
              </p:cNvSpPr>
              <p:nvPr/>
            </p:nvSpPr>
            <p:spPr bwMode="auto">
              <a:xfrm>
                <a:off x="1849" y="1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26" name="Line 1055"/>
              <p:cNvSpPr>
                <a:spLocks noChangeShapeType="1"/>
              </p:cNvSpPr>
              <p:nvPr/>
            </p:nvSpPr>
            <p:spPr bwMode="auto">
              <a:xfrm>
                <a:off x="1849" y="182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27" name="Line 1056"/>
              <p:cNvSpPr>
                <a:spLocks noChangeShapeType="1"/>
              </p:cNvSpPr>
              <p:nvPr/>
            </p:nvSpPr>
            <p:spPr bwMode="auto">
              <a:xfrm>
                <a:off x="1849" y="173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28" name="Line 1057"/>
              <p:cNvSpPr>
                <a:spLocks noChangeShapeType="1"/>
              </p:cNvSpPr>
              <p:nvPr/>
            </p:nvSpPr>
            <p:spPr bwMode="auto">
              <a:xfrm>
                <a:off x="1849" y="16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29" name="Line 1058"/>
              <p:cNvSpPr>
                <a:spLocks noChangeShapeType="1"/>
              </p:cNvSpPr>
              <p:nvPr/>
            </p:nvSpPr>
            <p:spPr bwMode="auto">
              <a:xfrm>
                <a:off x="1849" y="153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30" name="Line 1059"/>
              <p:cNvSpPr>
                <a:spLocks noChangeShapeType="1"/>
              </p:cNvSpPr>
              <p:nvPr/>
            </p:nvSpPr>
            <p:spPr bwMode="auto">
              <a:xfrm>
                <a:off x="1849" y="143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31" name="Line 1060"/>
              <p:cNvSpPr>
                <a:spLocks noChangeShapeType="1"/>
              </p:cNvSpPr>
              <p:nvPr/>
            </p:nvSpPr>
            <p:spPr bwMode="auto">
              <a:xfrm>
                <a:off x="1849" y="134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32" name="Line 1061"/>
              <p:cNvSpPr>
                <a:spLocks noChangeShapeType="1"/>
              </p:cNvSpPr>
              <p:nvPr/>
            </p:nvSpPr>
            <p:spPr bwMode="auto">
              <a:xfrm>
                <a:off x="1849" y="12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33" name="Line 1062"/>
              <p:cNvSpPr>
                <a:spLocks noChangeShapeType="1"/>
              </p:cNvSpPr>
              <p:nvPr/>
            </p:nvSpPr>
            <p:spPr bwMode="auto">
              <a:xfrm>
                <a:off x="1849" y="114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34" name="Line 1063"/>
              <p:cNvSpPr>
                <a:spLocks noChangeShapeType="1"/>
              </p:cNvSpPr>
              <p:nvPr/>
            </p:nvSpPr>
            <p:spPr bwMode="auto">
              <a:xfrm>
                <a:off x="1849" y="104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35" name="Line 1064"/>
              <p:cNvSpPr>
                <a:spLocks noChangeShapeType="1"/>
              </p:cNvSpPr>
              <p:nvPr/>
            </p:nvSpPr>
            <p:spPr bwMode="auto">
              <a:xfrm>
                <a:off x="1849" y="9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36" name="Line 1065"/>
              <p:cNvSpPr>
                <a:spLocks noChangeShapeType="1"/>
              </p:cNvSpPr>
              <p:nvPr/>
            </p:nvSpPr>
            <p:spPr bwMode="auto">
              <a:xfrm>
                <a:off x="1861" y="192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37" name="Line 1066"/>
              <p:cNvSpPr>
                <a:spLocks noChangeShapeType="1"/>
              </p:cNvSpPr>
              <p:nvPr/>
            </p:nvSpPr>
            <p:spPr bwMode="auto">
              <a:xfrm flipV="1">
                <a:off x="186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38" name="Line 1067"/>
              <p:cNvSpPr>
                <a:spLocks noChangeShapeType="1"/>
              </p:cNvSpPr>
              <p:nvPr/>
            </p:nvSpPr>
            <p:spPr bwMode="auto">
              <a:xfrm flipV="1">
                <a:off x="198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39" name="Line 1068"/>
              <p:cNvSpPr>
                <a:spLocks noChangeShapeType="1"/>
              </p:cNvSpPr>
              <p:nvPr/>
            </p:nvSpPr>
            <p:spPr bwMode="auto">
              <a:xfrm flipV="1">
                <a:off x="2102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40" name="Line 1069"/>
              <p:cNvSpPr>
                <a:spLocks noChangeShapeType="1"/>
              </p:cNvSpPr>
              <p:nvPr/>
            </p:nvSpPr>
            <p:spPr bwMode="auto">
              <a:xfrm flipV="1">
                <a:off x="221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41" name="Line 1070"/>
              <p:cNvSpPr>
                <a:spLocks noChangeShapeType="1"/>
              </p:cNvSpPr>
              <p:nvPr/>
            </p:nvSpPr>
            <p:spPr bwMode="auto">
              <a:xfrm flipV="1">
                <a:off x="233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42" name="Line 1071"/>
              <p:cNvSpPr>
                <a:spLocks noChangeShapeType="1"/>
              </p:cNvSpPr>
              <p:nvPr/>
            </p:nvSpPr>
            <p:spPr bwMode="auto">
              <a:xfrm flipV="1">
                <a:off x="2460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43" name="Line 1072"/>
              <p:cNvSpPr>
                <a:spLocks noChangeShapeType="1"/>
              </p:cNvSpPr>
              <p:nvPr/>
            </p:nvSpPr>
            <p:spPr bwMode="auto">
              <a:xfrm flipV="1">
                <a:off x="258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44" name="Line 1073"/>
              <p:cNvSpPr>
                <a:spLocks noChangeShapeType="1"/>
              </p:cNvSpPr>
              <p:nvPr/>
            </p:nvSpPr>
            <p:spPr bwMode="auto">
              <a:xfrm flipV="1">
                <a:off x="270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45" name="Line 1074"/>
              <p:cNvSpPr>
                <a:spLocks noChangeShapeType="1"/>
              </p:cNvSpPr>
              <p:nvPr/>
            </p:nvSpPr>
            <p:spPr bwMode="auto">
              <a:xfrm flipV="1">
                <a:off x="2818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46" name="Line 1075"/>
              <p:cNvSpPr>
                <a:spLocks noChangeShapeType="1"/>
              </p:cNvSpPr>
              <p:nvPr/>
            </p:nvSpPr>
            <p:spPr bwMode="auto">
              <a:xfrm flipV="1">
                <a:off x="293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47" name="Line 1076"/>
              <p:cNvSpPr>
                <a:spLocks noChangeShapeType="1"/>
              </p:cNvSpPr>
              <p:nvPr/>
            </p:nvSpPr>
            <p:spPr bwMode="auto">
              <a:xfrm flipV="1">
                <a:off x="305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48" name="Freeform 1077"/>
              <p:cNvSpPr>
                <a:spLocks/>
              </p:cNvSpPr>
              <p:nvPr/>
            </p:nvSpPr>
            <p:spPr bwMode="auto">
              <a:xfrm>
                <a:off x="2191" y="1507"/>
                <a:ext cx="56" cy="56"/>
              </a:xfrm>
              <a:custGeom>
                <a:avLst/>
                <a:gdLst>
                  <a:gd name="T0" fmla="*/ 28 w 56"/>
                  <a:gd name="T1" fmla="*/ 0 h 56"/>
                  <a:gd name="T2" fmla="*/ 56 w 56"/>
                  <a:gd name="T3" fmla="*/ 28 h 56"/>
                  <a:gd name="T4" fmla="*/ 28 w 56"/>
                  <a:gd name="T5" fmla="*/ 56 h 56"/>
                  <a:gd name="T6" fmla="*/ 0 w 56"/>
                  <a:gd name="T7" fmla="*/ 28 h 56"/>
                  <a:gd name="T8" fmla="*/ 28 w 56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6"/>
                  <a:gd name="T17" fmla="*/ 56 w 56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6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49" name="Freeform 1078"/>
              <p:cNvSpPr>
                <a:spLocks/>
              </p:cNvSpPr>
              <p:nvPr/>
            </p:nvSpPr>
            <p:spPr bwMode="auto">
              <a:xfrm>
                <a:off x="2191" y="1311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50" name="Freeform 1079"/>
              <p:cNvSpPr>
                <a:spLocks/>
              </p:cNvSpPr>
              <p:nvPr/>
            </p:nvSpPr>
            <p:spPr bwMode="auto">
              <a:xfrm>
                <a:off x="2673" y="160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9 h 57"/>
                  <a:gd name="T4" fmla="*/ 28 w 57"/>
                  <a:gd name="T5" fmla="*/ 57 h 57"/>
                  <a:gd name="T6" fmla="*/ 0 w 57"/>
                  <a:gd name="T7" fmla="*/ 29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51" name="Freeform 1080"/>
              <p:cNvSpPr>
                <a:spLocks/>
              </p:cNvSpPr>
              <p:nvPr/>
            </p:nvSpPr>
            <p:spPr bwMode="auto">
              <a:xfrm>
                <a:off x="2311" y="121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52" name="Freeform 1081"/>
              <p:cNvSpPr>
                <a:spLocks/>
              </p:cNvSpPr>
              <p:nvPr/>
            </p:nvSpPr>
            <p:spPr bwMode="auto">
              <a:xfrm>
                <a:off x="2191" y="1116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53" name="Freeform 1082"/>
              <p:cNvSpPr>
                <a:spLocks/>
              </p:cNvSpPr>
              <p:nvPr/>
            </p:nvSpPr>
            <p:spPr bwMode="auto">
              <a:xfrm>
                <a:off x="2790" y="14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54" name="Freeform 1083"/>
              <p:cNvSpPr>
                <a:spLocks/>
              </p:cNvSpPr>
              <p:nvPr/>
            </p:nvSpPr>
            <p:spPr bwMode="auto">
              <a:xfrm>
                <a:off x="2311" y="1409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55" name="Freeform 1084"/>
              <p:cNvSpPr>
                <a:spLocks/>
              </p:cNvSpPr>
              <p:nvPr/>
            </p:nvSpPr>
            <p:spPr bwMode="auto">
              <a:xfrm>
                <a:off x="2432" y="179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56" name="Freeform 1085"/>
              <p:cNvSpPr>
                <a:spLocks/>
              </p:cNvSpPr>
              <p:nvPr/>
            </p:nvSpPr>
            <p:spPr bwMode="auto">
              <a:xfrm>
                <a:off x="2673" y="1507"/>
                <a:ext cx="57" cy="56"/>
              </a:xfrm>
              <a:custGeom>
                <a:avLst/>
                <a:gdLst>
                  <a:gd name="T0" fmla="*/ 28 w 57"/>
                  <a:gd name="T1" fmla="*/ 0 h 56"/>
                  <a:gd name="T2" fmla="*/ 57 w 57"/>
                  <a:gd name="T3" fmla="*/ 28 h 56"/>
                  <a:gd name="T4" fmla="*/ 28 w 57"/>
                  <a:gd name="T5" fmla="*/ 56 h 56"/>
                  <a:gd name="T6" fmla="*/ 0 w 57"/>
                  <a:gd name="T7" fmla="*/ 28 h 56"/>
                  <a:gd name="T8" fmla="*/ 28 w 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6"/>
                  <a:gd name="T17" fmla="*/ 57 w 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6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57" name="Freeform 1086"/>
              <p:cNvSpPr>
                <a:spLocks/>
              </p:cNvSpPr>
              <p:nvPr/>
            </p:nvSpPr>
            <p:spPr bwMode="auto">
              <a:xfrm>
                <a:off x="2432" y="14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58" name="Rectangle 1087"/>
              <p:cNvSpPr>
                <a:spLocks noChangeArrowheads="1"/>
              </p:cNvSpPr>
              <p:nvPr/>
            </p:nvSpPr>
            <p:spPr bwMode="auto">
              <a:xfrm>
                <a:off x="1805" y="1897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43159" name="Rectangle 1088"/>
              <p:cNvSpPr>
                <a:spLocks noChangeArrowheads="1"/>
              </p:cNvSpPr>
              <p:nvPr/>
            </p:nvSpPr>
            <p:spPr bwMode="auto">
              <a:xfrm>
                <a:off x="1805" y="179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1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43160" name="Rectangle 1089"/>
              <p:cNvSpPr>
                <a:spLocks noChangeArrowheads="1"/>
              </p:cNvSpPr>
              <p:nvPr/>
            </p:nvSpPr>
            <p:spPr bwMode="auto">
              <a:xfrm>
                <a:off x="1805" y="170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2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43161" name="Rectangle 1090"/>
              <p:cNvSpPr>
                <a:spLocks noChangeArrowheads="1"/>
              </p:cNvSpPr>
              <p:nvPr/>
            </p:nvSpPr>
            <p:spPr bwMode="auto">
              <a:xfrm>
                <a:off x="1805" y="1604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3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43162" name="Rectangle 1091"/>
              <p:cNvSpPr>
                <a:spLocks noChangeArrowheads="1"/>
              </p:cNvSpPr>
              <p:nvPr/>
            </p:nvSpPr>
            <p:spPr bwMode="auto">
              <a:xfrm>
                <a:off x="1805" y="1507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4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43163" name="Rectangle 1092"/>
              <p:cNvSpPr>
                <a:spLocks noChangeArrowheads="1"/>
              </p:cNvSpPr>
              <p:nvPr/>
            </p:nvSpPr>
            <p:spPr bwMode="auto">
              <a:xfrm>
                <a:off x="1805" y="140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5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43164" name="Rectangle 1093"/>
              <p:cNvSpPr>
                <a:spLocks noChangeArrowheads="1"/>
              </p:cNvSpPr>
              <p:nvPr/>
            </p:nvSpPr>
            <p:spPr bwMode="auto">
              <a:xfrm>
                <a:off x="1805" y="1310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6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43165" name="Rectangle 1094"/>
              <p:cNvSpPr>
                <a:spLocks noChangeArrowheads="1"/>
              </p:cNvSpPr>
              <p:nvPr/>
            </p:nvSpPr>
            <p:spPr bwMode="auto">
              <a:xfrm>
                <a:off x="1805" y="1214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7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43166" name="Rectangle 1095"/>
              <p:cNvSpPr>
                <a:spLocks noChangeArrowheads="1"/>
              </p:cNvSpPr>
              <p:nvPr/>
            </p:nvSpPr>
            <p:spPr bwMode="auto">
              <a:xfrm>
                <a:off x="1805" y="1116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8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43167" name="Rectangle 1096"/>
              <p:cNvSpPr>
                <a:spLocks noChangeArrowheads="1"/>
              </p:cNvSpPr>
              <p:nvPr/>
            </p:nvSpPr>
            <p:spPr bwMode="auto">
              <a:xfrm>
                <a:off x="1805" y="101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9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43168" name="Rectangle 1097"/>
              <p:cNvSpPr>
                <a:spLocks noChangeArrowheads="1"/>
              </p:cNvSpPr>
              <p:nvPr/>
            </p:nvSpPr>
            <p:spPr bwMode="auto">
              <a:xfrm>
                <a:off x="1779" y="920"/>
                <a:ext cx="6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10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43169" name="Rectangle 1098"/>
              <p:cNvSpPr>
                <a:spLocks noChangeArrowheads="1"/>
              </p:cNvSpPr>
              <p:nvPr/>
            </p:nvSpPr>
            <p:spPr bwMode="auto">
              <a:xfrm>
                <a:off x="1849" y="19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43170" name="Rectangle 1099"/>
              <p:cNvSpPr>
                <a:spLocks noChangeArrowheads="1"/>
              </p:cNvSpPr>
              <p:nvPr/>
            </p:nvSpPr>
            <p:spPr bwMode="auto">
              <a:xfrm>
                <a:off x="1968" y="19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1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43171" name="Rectangle 1100"/>
              <p:cNvSpPr>
                <a:spLocks noChangeArrowheads="1"/>
              </p:cNvSpPr>
              <p:nvPr/>
            </p:nvSpPr>
            <p:spPr bwMode="auto">
              <a:xfrm>
                <a:off x="2090" y="19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2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43172" name="Rectangle 1101"/>
              <p:cNvSpPr>
                <a:spLocks noChangeArrowheads="1"/>
              </p:cNvSpPr>
              <p:nvPr/>
            </p:nvSpPr>
            <p:spPr bwMode="auto">
              <a:xfrm>
                <a:off x="2207" y="19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3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43173" name="Rectangle 1102"/>
              <p:cNvSpPr>
                <a:spLocks noChangeArrowheads="1"/>
              </p:cNvSpPr>
              <p:nvPr/>
            </p:nvSpPr>
            <p:spPr bwMode="auto">
              <a:xfrm>
                <a:off x="2326" y="19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4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43174" name="Rectangle 1103"/>
              <p:cNvSpPr>
                <a:spLocks noChangeArrowheads="1"/>
              </p:cNvSpPr>
              <p:nvPr/>
            </p:nvSpPr>
            <p:spPr bwMode="auto">
              <a:xfrm>
                <a:off x="2448" y="19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5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43175" name="Rectangle 1104"/>
              <p:cNvSpPr>
                <a:spLocks noChangeArrowheads="1"/>
              </p:cNvSpPr>
              <p:nvPr/>
            </p:nvSpPr>
            <p:spPr bwMode="auto">
              <a:xfrm>
                <a:off x="2569" y="19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6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43176" name="Rectangle 1105"/>
              <p:cNvSpPr>
                <a:spLocks noChangeArrowheads="1"/>
              </p:cNvSpPr>
              <p:nvPr/>
            </p:nvSpPr>
            <p:spPr bwMode="auto">
              <a:xfrm>
                <a:off x="2689" y="19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7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43177" name="Rectangle 1106"/>
              <p:cNvSpPr>
                <a:spLocks noChangeArrowheads="1"/>
              </p:cNvSpPr>
              <p:nvPr/>
            </p:nvSpPr>
            <p:spPr bwMode="auto">
              <a:xfrm>
                <a:off x="2806" y="19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8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43178" name="Rectangle 1107"/>
              <p:cNvSpPr>
                <a:spLocks noChangeArrowheads="1"/>
              </p:cNvSpPr>
              <p:nvPr/>
            </p:nvSpPr>
            <p:spPr bwMode="auto">
              <a:xfrm>
                <a:off x="2927" y="19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9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43179" name="Rectangle 1108"/>
              <p:cNvSpPr>
                <a:spLocks noChangeArrowheads="1"/>
              </p:cNvSpPr>
              <p:nvPr/>
            </p:nvSpPr>
            <p:spPr bwMode="auto">
              <a:xfrm>
                <a:off x="3035" y="1962"/>
                <a:ext cx="6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10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43180" name="Rectangle 1109"/>
              <p:cNvSpPr>
                <a:spLocks noChangeArrowheads="1"/>
              </p:cNvSpPr>
              <p:nvPr/>
            </p:nvSpPr>
            <p:spPr bwMode="auto">
              <a:xfrm>
                <a:off x="1728" y="864"/>
                <a:ext cx="1396" cy="1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altLang="en-US"/>
              </a:p>
            </p:txBody>
          </p:sp>
        </p:grpSp>
        <p:grpSp>
          <p:nvGrpSpPr>
            <p:cNvPr id="43015" name="Group 1110"/>
            <p:cNvGrpSpPr>
              <a:grpSpLocks/>
            </p:cNvGrpSpPr>
            <p:nvPr/>
          </p:nvGrpSpPr>
          <p:grpSpPr bwMode="auto">
            <a:xfrm>
              <a:off x="3408" y="3072"/>
              <a:ext cx="1248" cy="1112"/>
              <a:chOff x="3616" y="2464"/>
              <a:chExt cx="1396" cy="1208"/>
            </a:xfrm>
          </p:grpSpPr>
          <p:sp>
            <p:nvSpPr>
              <p:cNvPr id="43017" name="Rectangle 1111"/>
              <p:cNvSpPr>
                <a:spLocks noChangeArrowheads="1"/>
              </p:cNvSpPr>
              <p:nvPr/>
            </p:nvSpPr>
            <p:spPr bwMode="auto">
              <a:xfrm>
                <a:off x="3616" y="2464"/>
                <a:ext cx="1396" cy="1208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43018" name="Rectangle 1112"/>
              <p:cNvSpPr>
                <a:spLocks noChangeArrowheads="1"/>
              </p:cNvSpPr>
              <p:nvPr/>
            </p:nvSpPr>
            <p:spPr bwMode="auto">
              <a:xfrm>
                <a:off x="3749" y="2550"/>
                <a:ext cx="1198" cy="9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43019" name="Line 1113"/>
              <p:cNvSpPr>
                <a:spLocks noChangeShapeType="1"/>
              </p:cNvSpPr>
              <p:nvPr/>
            </p:nvSpPr>
            <p:spPr bwMode="auto">
              <a:xfrm>
                <a:off x="3749" y="3428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0" name="Line 1114"/>
              <p:cNvSpPr>
                <a:spLocks noChangeShapeType="1"/>
              </p:cNvSpPr>
              <p:nvPr/>
            </p:nvSpPr>
            <p:spPr bwMode="auto">
              <a:xfrm>
                <a:off x="3749" y="333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1" name="Line 1115"/>
              <p:cNvSpPr>
                <a:spLocks noChangeShapeType="1"/>
              </p:cNvSpPr>
              <p:nvPr/>
            </p:nvSpPr>
            <p:spPr bwMode="auto">
              <a:xfrm>
                <a:off x="3749" y="3233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2" name="Line 1116"/>
              <p:cNvSpPr>
                <a:spLocks noChangeShapeType="1"/>
              </p:cNvSpPr>
              <p:nvPr/>
            </p:nvSpPr>
            <p:spPr bwMode="auto">
              <a:xfrm>
                <a:off x="3749" y="313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3" name="Line 1117"/>
              <p:cNvSpPr>
                <a:spLocks noChangeShapeType="1"/>
              </p:cNvSpPr>
              <p:nvPr/>
            </p:nvSpPr>
            <p:spPr bwMode="auto">
              <a:xfrm>
                <a:off x="3749" y="303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4" name="Line 1118"/>
              <p:cNvSpPr>
                <a:spLocks noChangeShapeType="1"/>
              </p:cNvSpPr>
              <p:nvPr/>
            </p:nvSpPr>
            <p:spPr bwMode="auto">
              <a:xfrm>
                <a:off x="3749" y="294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5" name="Line 1119"/>
              <p:cNvSpPr>
                <a:spLocks noChangeShapeType="1"/>
              </p:cNvSpPr>
              <p:nvPr/>
            </p:nvSpPr>
            <p:spPr bwMode="auto">
              <a:xfrm>
                <a:off x="3749" y="2842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6" name="Line 1120"/>
              <p:cNvSpPr>
                <a:spLocks noChangeShapeType="1"/>
              </p:cNvSpPr>
              <p:nvPr/>
            </p:nvSpPr>
            <p:spPr bwMode="auto">
              <a:xfrm>
                <a:off x="3749" y="274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7" name="Line 1121"/>
              <p:cNvSpPr>
                <a:spLocks noChangeShapeType="1"/>
              </p:cNvSpPr>
              <p:nvPr/>
            </p:nvSpPr>
            <p:spPr bwMode="auto">
              <a:xfrm>
                <a:off x="3749" y="264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8" name="Line 1122"/>
              <p:cNvSpPr>
                <a:spLocks noChangeShapeType="1"/>
              </p:cNvSpPr>
              <p:nvPr/>
            </p:nvSpPr>
            <p:spPr bwMode="auto">
              <a:xfrm>
                <a:off x="3749" y="255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9" name="Line 1123"/>
              <p:cNvSpPr>
                <a:spLocks noChangeShapeType="1"/>
              </p:cNvSpPr>
              <p:nvPr/>
            </p:nvSpPr>
            <p:spPr bwMode="auto">
              <a:xfrm>
                <a:off x="386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0" name="Line 1124"/>
              <p:cNvSpPr>
                <a:spLocks noChangeShapeType="1"/>
              </p:cNvSpPr>
              <p:nvPr/>
            </p:nvSpPr>
            <p:spPr bwMode="auto">
              <a:xfrm>
                <a:off x="3990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1" name="Line 1125"/>
              <p:cNvSpPr>
                <a:spLocks noChangeShapeType="1"/>
              </p:cNvSpPr>
              <p:nvPr/>
            </p:nvSpPr>
            <p:spPr bwMode="auto">
              <a:xfrm>
                <a:off x="410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2" name="Line 1126"/>
              <p:cNvSpPr>
                <a:spLocks noChangeShapeType="1"/>
              </p:cNvSpPr>
              <p:nvPr/>
            </p:nvSpPr>
            <p:spPr bwMode="auto">
              <a:xfrm>
                <a:off x="422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3" name="Line 1127"/>
              <p:cNvSpPr>
                <a:spLocks noChangeShapeType="1"/>
              </p:cNvSpPr>
              <p:nvPr/>
            </p:nvSpPr>
            <p:spPr bwMode="auto">
              <a:xfrm>
                <a:off x="4348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4" name="Line 1128"/>
              <p:cNvSpPr>
                <a:spLocks noChangeShapeType="1"/>
              </p:cNvSpPr>
              <p:nvPr/>
            </p:nvSpPr>
            <p:spPr bwMode="auto">
              <a:xfrm>
                <a:off x="446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5" name="Line 1129"/>
              <p:cNvSpPr>
                <a:spLocks noChangeShapeType="1"/>
              </p:cNvSpPr>
              <p:nvPr/>
            </p:nvSpPr>
            <p:spPr bwMode="auto">
              <a:xfrm>
                <a:off x="458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6" name="Line 1130"/>
              <p:cNvSpPr>
                <a:spLocks noChangeShapeType="1"/>
              </p:cNvSpPr>
              <p:nvPr/>
            </p:nvSpPr>
            <p:spPr bwMode="auto">
              <a:xfrm>
                <a:off x="4706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7" name="Line 1131"/>
              <p:cNvSpPr>
                <a:spLocks noChangeShapeType="1"/>
              </p:cNvSpPr>
              <p:nvPr/>
            </p:nvSpPr>
            <p:spPr bwMode="auto">
              <a:xfrm>
                <a:off x="482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8" name="Line 1132"/>
              <p:cNvSpPr>
                <a:spLocks noChangeShapeType="1"/>
              </p:cNvSpPr>
              <p:nvPr/>
            </p:nvSpPr>
            <p:spPr bwMode="auto">
              <a:xfrm>
                <a:off x="494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9" name="Rectangle 1133"/>
              <p:cNvSpPr>
                <a:spLocks noChangeArrowheads="1"/>
              </p:cNvSpPr>
              <p:nvPr/>
            </p:nvSpPr>
            <p:spPr bwMode="auto">
              <a:xfrm>
                <a:off x="3749" y="2550"/>
                <a:ext cx="1198" cy="975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43040" name="Line 1134"/>
              <p:cNvSpPr>
                <a:spLocks noChangeShapeType="1"/>
              </p:cNvSpPr>
              <p:nvPr/>
            </p:nvSpPr>
            <p:spPr bwMode="auto">
              <a:xfrm>
                <a:off x="374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1" name="Line 1135"/>
              <p:cNvSpPr>
                <a:spLocks noChangeShapeType="1"/>
              </p:cNvSpPr>
              <p:nvPr/>
            </p:nvSpPr>
            <p:spPr bwMode="auto">
              <a:xfrm>
                <a:off x="3737" y="35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2" name="Line 1136"/>
              <p:cNvSpPr>
                <a:spLocks noChangeShapeType="1"/>
              </p:cNvSpPr>
              <p:nvPr/>
            </p:nvSpPr>
            <p:spPr bwMode="auto">
              <a:xfrm>
                <a:off x="3737" y="342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3" name="Line 1137"/>
              <p:cNvSpPr>
                <a:spLocks noChangeShapeType="1"/>
              </p:cNvSpPr>
              <p:nvPr/>
            </p:nvSpPr>
            <p:spPr bwMode="auto">
              <a:xfrm>
                <a:off x="3737" y="333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4" name="Line 1138"/>
              <p:cNvSpPr>
                <a:spLocks noChangeShapeType="1"/>
              </p:cNvSpPr>
              <p:nvPr/>
            </p:nvSpPr>
            <p:spPr bwMode="auto">
              <a:xfrm>
                <a:off x="3737" y="32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5" name="Line 1139"/>
              <p:cNvSpPr>
                <a:spLocks noChangeShapeType="1"/>
              </p:cNvSpPr>
              <p:nvPr/>
            </p:nvSpPr>
            <p:spPr bwMode="auto">
              <a:xfrm>
                <a:off x="3737" y="313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6" name="Line 1140"/>
              <p:cNvSpPr>
                <a:spLocks noChangeShapeType="1"/>
              </p:cNvSpPr>
              <p:nvPr/>
            </p:nvSpPr>
            <p:spPr bwMode="auto">
              <a:xfrm>
                <a:off x="3737" y="303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7" name="Line 1141"/>
              <p:cNvSpPr>
                <a:spLocks noChangeShapeType="1"/>
              </p:cNvSpPr>
              <p:nvPr/>
            </p:nvSpPr>
            <p:spPr bwMode="auto">
              <a:xfrm>
                <a:off x="3737" y="294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8" name="Line 1142"/>
              <p:cNvSpPr>
                <a:spLocks noChangeShapeType="1"/>
              </p:cNvSpPr>
              <p:nvPr/>
            </p:nvSpPr>
            <p:spPr bwMode="auto">
              <a:xfrm>
                <a:off x="3737" y="28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9" name="Line 1143"/>
              <p:cNvSpPr>
                <a:spLocks noChangeShapeType="1"/>
              </p:cNvSpPr>
              <p:nvPr/>
            </p:nvSpPr>
            <p:spPr bwMode="auto">
              <a:xfrm>
                <a:off x="3737" y="274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0" name="Line 1144"/>
              <p:cNvSpPr>
                <a:spLocks noChangeShapeType="1"/>
              </p:cNvSpPr>
              <p:nvPr/>
            </p:nvSpPr>
            <p:spPr bwMode="auto">
              <a:xfrm>
                <a:off x="3737" y="264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1" name="Line 1145"/>
              <p:cNvSpPr>
                <a:spLocks noChangeShapeType="1"/>
              </p:cNvSpPr>
              <p:nvPr/>
            </p:nvSpPr>
            <p:spPr bwMode="auto">
              <a:xfrm>
                <a:off x="3737" y="25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2" name="Line 1146"/>
              <p:cNvSpPr>
                <a:spLocks noChangeShapeType="1"/>
              </p:cNvSpPr>
              <p:nvPr/>
            </p:nvSpPr>
            <p:spPr bwMode="auto">
              <a:xfrm>
                <a:off x="3749" y="352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3" name="Line 1147"/>
              <p:cNvSpPr>
                <a:spLocks noChangeShapeType="1"/>
              </p:cNvSpPr>
              <p:nvPr/>
            </p:nvSpPr>
            <p:spPr bwMode="auto">
              <a:xfrm flipV="1">
                <a:off x="374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4" name="Line 1148"/>
              <p:cNvSpPr>
                <a:spLocks noChangeShapeType="1"/>
              </p:cNvSpPr>
              <p:nvPr/>
            </p:nvSpPr>
            <p:spPr bwMode="auto">
              <a:xfrm flipV="1">
                <a:off x="386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5" name="Line 1149"/>
              <p:cNvSpPr>
                <a:spLocks noChangeShapeType="1"/>
              </p:cNvSpPr>
              <p:nvPr/>
            </p:nvSpPr>
            <p:spPr bwMode="auto">
              <a:xfrm flipV="1">
                <a:off x="3990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6" name="Line 1150"/>
              <p:cNvSpPr>
                <a:spLocks noChangeShapeType="1"/>
              </p:cNvSpPr>
              <p:nvPr/>
            </p:nvSpPr>
            <p:spPr bwMode="auto">
              <a:xfrm flipV="1">
                <a:off x="410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7" name="Line 1151"/>
              <p:cNvSpPr>
                <a:spLocks noChangeShapeType="1"/>
              </p:cNvSpPr>
              <p:nvPr/>
            </p:nvSpPr>
            <p:spPr bwMode="auto">
              <a:xfrm flipV="1">
                <a:off x="422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8" name="Line 1152"/>
              <p:cNvSpPr>
                <a:spLocks noChangeShapeType="1"/>
              </p:cNvSpPr>
              <p:nvPr/>
            </p:nvSpPr>
            <p:spPr bwMode="auto">
              <a:xfrm flipV="1">
                <a:off x="4348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9" name="Line 1153"/>
              <p:cNvSpPr>
                <a:spLocks noChangeShapeType="1"/>
              </p:cNvSpPr>
              <p:nvPr/>
            </p:nvSpPr>
            <p:spPr bwMode="auto">
              <a:xfrm flipV="1">
                <a:off x="446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0" name="Line 1154"/>
              <p:cNvSpPr>
                <a:spLocks noChangeShapeType="1"/>
              </p:cNvSpPr>
              <p:nvPr/>
            </p:nvSpPr>
            <p:spPr bwMode="auto">
              <a:xfrm flipV="1">
                <a:off x="458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1" name="Line 1155"/>
              <p:cNvSpPr>
                <a:spLocks noChangeShapeType="1"/>
              </p:cNvSpPr>
              <p:nvPr/>
            </p:nvSpPr>
            <p:spPr bwMode="auto">
              <a:xfrm flipV="1">
                <a:off x="4706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2" name="Line 1156"/>
              <p:cNvSpPr>
                <a:spLocks noChangeShapeType="1"/>
              </p:cNvSpPr>
              <p:nvPr/>
            </p:nvSpPr>
            <p:spPr bwMode="auto">
              <a:xfrm flipV="1">
                <a:off x="482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3" name="Line 1157"/>
              <p:cNvSpPr>
                <a:spLocks noChangeShapeType="1"/>
              </p:cNvSpPr>
              <p:nvPr/>
            </p:nvSpPr>
            <p:spPr bwMode="auto">
              <a:xfrm flipV="1">
                <a:off x="494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4" name="Freeform 1158"/>
              <p:cNvSpPr>
                <a:spLocks/>
              </p:cNvSpPr>
              <p:nvPr/>
            </p:nvSpPr>
            <p:spPr bwMode="auto">
              <a:xfrm>
                <a:off x="4079" y="3107"/>
                <a:ext cx="56" cy="56"/>
              </a:xfrm>
              <a:custGeom>
                <a:avLst/>
                <a:gdLst>
                  <a:gd name="T0" fmla="*/ 28 w 56"/>
                  <a:gd name="T1" fmla="*/ 0 h 56"/>
                  <a:gd name="T2" fmla="*/ 56 w 56"/>
                  <a:gd name="T3" fmla="*/ 28 h 56"/>
                  <a:gd name="T4" fmla="*/ 28 w 56"/>
                  <a:gd name="T5" fmla="*/ 56 h 56"/>
                  <a:gd name="T6" fmla="*/ 0 w 56"/>
                  <a:gd name="T7" fmla="*/ 28 h 56"/>
                  <a:gd name="T8" fmla="*/ 28 w 56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6"/>
                  <a:gd name="T17" fmla="*/ 56 w 56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6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5" name="Freeform 1159"/>
              <p:cNvSpPr>
                <a:spLocks/>
              </p:cNvSpPr>
              <p:nvPr/>
            </p:nvSpPr>
            <p:spPr bwMode="auto">
              <a:xfrm>
                <a:off x="4079" y="2911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6" name="Freeform 1160"/>
              <p:cNvSpPr>
                <a:spLocks/>
              </p:cNvSpPr>
              <p:nvPr/>
            </p:nvSpPr>
            <p:spPr bwMode="auto">
              <a:xfrm>
                <a:off x="4561" y="320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9 h 57"/>
                  <a:gd name="T4" fmla="*/ 28 w 57"/>
                  <a:gd name="T5" fmla="*/ 57 h 57"/>
                  <a:gd name="T6" fmla="*/ 0 w 57"/>
                  <a:gd name="T7" fmla="*/ 29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7" name="Freeform 1161"/>
              <p:cNvSpPr>
                <a:spLocks/>
              </p:cNvSpPr>
              <p:nvPr/>
            </p:nvSpPr>
            <p:spPr bwMode="auto">
              <a:xfrm>
                <a:off x="4199" y="281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8" name="Freeform 1162"/>
              <p:cNvSpPr>
                <a:spLocks/>
              </p:cNvSpPr>
              <p:nvPr/>
            </p:nvSpPr>
            <p:spPr bwMode="auto">
              <a:xfrm>
                <a:off x="4079" y="2716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9" name="Freeform 1163"/>
              <p:cNvSpPr>
                <a:spLocks/>
              </p:cNvSpPr>
              <p:nvPr/>
            </p:nvSpPr>
            <p:spPr bwMode="auto">
              <a:xfrm>
                <a:off x="4678" y="30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70" name="Freeform 1164"/>
              <p:cNvSpPr>
                <a:spLocks/>
              </p:cNvSpPr>
              <p:nvPr/>
            </p:nvSpPr>
            <p:spPr bwMode="auto">
              <a:xfrm>
                <a:off x="4199" y="3009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71" name="Freeform 1165"/>
              <p:cNvSpPr>
                <a:spLocks/>
              </p:cNvSpPr>
              <p:nvPr/>
            </p:nvSpPr>
            <p:spPr bwMode="auto">
              <a:xfrm>
                <a:off x="4320" y="339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72" name="Freeform 1166"/>
              <p:cNvSpPr>
                <a:spLocks/>
              </p:cNvSpPr>
              <p:nvPr/>
            </p:nvSpPr>
            <p:spPr bwMode="auto">
              <a:xfrm>
                <a:off x="4561" y="3107"/>
                <a:ext cx="57" cy="56"/>
              </a:xfrm>
              <a:custGeom>
                <a:avLst/>
                <a:gdLst>
                  <a:gd name="T0" fmla="*/ 28 w 57"/>
                  <a:gd name="T1" fmla="*/ 0 h 56"/>
                  <a:gd name="T2" fmla="*/ 57 w 57"/>
                  <a:gd name="T3" fmla="*/ 28 h 56"/>
                  <a:gd name="T4" fmla="*/ 28 w 57"/>
                  <a:gd name="T5" fmla="*/ 56 h 56"/>
                  <a:gd name="T6" fmla="*/ 0 w 57"/>
                  <a:gd name="T7" fmla="*/ 28 h 56"/>
                  <a:gd name="T8" fmla="*/ 28 w 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6"/>
                  <a:gd name="T17" fmla="*/ 57 w 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6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73" name="Freeform 1167"/>
              <p:cNvSpPr>
                <a:spLocks/>
              </p:cNvSpPr>
              <p:nvPr/>
            </p:nvSpPr>
            <p:spPr bwMode="auto">
              <a:xfrm>
                <a:off x="4320" y="30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74" name="Rectangle 1168"/>
              <p:cNvSpPr>
                <a:spLocks noChangeArrowheads="1"/>
              </p:cNvSpPr>
              <p:nvPr/>
            </p:nvSpPr>
            <p:spPr bwMode="auto">
              <a:xfrm>
                <a:off x="3693" y="3497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43075" name="Rectangle 1169"/>
              <p:cNvSpPr>
                <a:spLocks noChangeArrowheads="1"/>
              </p:cNvSpPr>
              <p:nvPr/>
            </p:nvSpPr>
            <p:spPr bwMode="auto">
              <a:xfrm>
                <a:off x="3693" y="339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1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43076" name="Rectangle 1170"/>
              <p:cNvSpPr>
                <a:spLocks noChangeArrowheads="1"/>
              </p:cNvSpPr>
              <p:nvPr/>
            </p:nvSpPr>
            <p:spPr bwMode="auto">
              <a:xfrm>
                <a:off x="3693" y="330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2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43077" name="Rectangle 1171"/>
              <p:cNvSpPr>
                <a:spLocks noChangeArrowheads="1"/>
              </p:cNvSpPr>
              <p:nvPr/>
            </p:nvSpPr>
            <p:spPr bwMode="auto">
              <a:xfrm>
                <a:off x="3693" y="3204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3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43078" name="Rectangle 1172"/>
              <p:cNvSpPr>
                <a:spLocks noChangeArrowheads="1"/>
              </p:cNvSpPr>
              <p:nvPr/>
            </p:nvSpPr>
            <p:spPr bwMode="auto">
              <a:xfrm>
                <a:off x="3693" y="3107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4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43079" name="Rectangle 1173"/>
              <p:cNvSpPr>
                <a:spLocks noChangeArrowheads="1"/>
              </p:cNvSpPr>
              <p:nvPr/>
            </p:nvSpPr>
            <p:spPr bwMode="auto">
              <a:xfrm>
                <a:off x="3693" y="300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5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43080" name="Rectangle 1174"/>
              <p:cNvSpPr>
                <a:spLocks noChangeArrowheads="1"/>
              </p:cNvSpPr>
              <p:nvPr/>
            </p:nvSpPr>
            <p:spPr bwMode="auto">
              <a:xfrm>
                <a:off x="3693" y="2910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6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43081" name="Rectangle 1175"/>
              <p:cNvSpPr>
                <a:spLocks noChangeArrowheads="1"/>
              </p:cNvSpPr>
              <p:nvPr/>
            </p:nvSpPr>
            <p:spPr bwMode="auto">
              <a:xfrm>
                <a:off x="3693" y="2814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7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43082" name="Rectangle 1176"/>
              <p:cNvSpPr>
                <a:spLocks noChangeArrowheads="1"/>
              </p:cNvSpPr>
              <p:nvPr/>
            </p:nvSpPr>
            <p:spPr bwMode="auto">
              <a:xfrm>
                <a:off x="3693" y="2716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8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43083" name="Rectangle 1177"/>
              <p:cNvSpPr>
                <a:spLocks noChangeArrowheads="1"/>
              </p:cNvSpPr>
              <p:nvPr/>
            </p:nvSpPr>
            <p:spPr bwMode="auto">
              <a:xfrm>
                <a:off x="3693" y="261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9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43084" name="Rectangle 1178"/>
              <p:cNvSpPr>
                <a:spLocks noChangeArrowheads="1"/>
              </p:cNvSpPr>
              <p:nvPr/>
            </p:nvSpPr>
            <p:spPr bwMode="auto">
              <a:xfrm>
                <a:off x="3667" y="2520"/>
                <a:ext cx="6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10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43085" name="Rectangle 1179"/>
              <p:cNvSpPr>
                <a:spLocks noChangeArrowheads="1"/>
              </p:cNvSpPr>
              <p:nvPr/>
            </p:nvSpPr>
            <p:spPr bwMode="auto">
              <a:xfrm>
                <a:off x="3737" y="35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43086" name="Rectangle 1180"/>
              <p:cNvSpPr>
                <a:spLocks noChangeArrowheads="1"/>
              </p:cNvSpPr>
              <p:nvPr/>
            </p:nvSpPr>
            <p:spPr bwMode="auto">
              <a:xfrm>
                <a:off x="3856" y="35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1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43087" name="Rectangle 1181"/>
              <p:cNvSpPr>
                <a:spLocks noChangeArrowheads="1"/>
              </p:cNvSpPr>
              <p:nvPr/>
            </p:nvSpPr>
            <p:spPr bwMode="auto">
              <a:xfrm>
                <a:off x="3978" y="35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2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43088" name="Rectangle 1182"/>
              <p:cNvSpPr>
                <a:spLocks noChangeArrowheads="1"/>
              </p:cNvSpPr>
              <p:nvPr/>
            </p:nvSpPr>
            <p:spPr bwMode="auto">
              <a:xfrm>
                <a:off x="4095" y="35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3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43089" name="Rectangle 1183"/>
              <p:cNvSpPr>
                <a:spLocks noChangeArrowheads="1"/>
              </p:cNvSpPr>
              <p:nvPr/>
            </p:nvSpPr>
            <p:spPr bwMode="auto">
              <a:xfrm>
                <a:off x="4214" y="35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4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43090" name="Rectangle 1184"/>
              <p:cNvSpPr>
                <a:spLocks noChangeArrowheads="1"/>
              </p:cNvSpPr>
              <p:nvPr/>
            </p:nvSpPr>
            <p:spPr bwMode="auto">
              <a:xfrm>
                <a:off x="4336" y="35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5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43091" name="Rectangle 1185"/>
              <p:cNvSpPr>
                <a:spLocks noChangeArrowheads="1"/>
              </p:cNvSpPr>
              <p:nvPr/>
            </p:nvSpPr>
            <p:spPr bwMode="auto">
              <a:xfrm>
                <a:off x="4457" y="35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6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43092" name="Rectangle 1186"/>
              <p:cNvSpPr>
                <a:spLocks noChangeArrowheads="1"/>
              </p:cNvSpPr>
              <p:nvPr/>
            </p:nvSpPr>
            <p:spPr bwMode="auto">
              <a:xfrm>
                <a:off x="4577" y="35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7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43093" name="Rectangle 1187"/>
              <p:cNvSpPr>
                <a:spLocks noChangeArrowheads="1"/>
              </p:cNvSpPr>
              <p:nvPr/>
            </p:nvSpPr>
            <p:spPr bwMode="auto">
              <a:xfrm>
                <a:off x="4694" y="35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8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43094" name="Rectangle 1188"/>
              <p:cNvSpPr>
                <a:spLocks noChangeArrowheads="1"/>
              </p:cNvSpPr>
              <p:nvPr/>
            </p:nvSpPr>
            <p:spPr bwMode="auto">
              <a:xfrm>
                <a:off x="4815" y="35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9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43095" name="Rectangle 1189"/>
              <p:cNvSpPr>
                <a:spLocks noChangeArrowheads="1"/>
              </p:cNvSpPr>
              <p:nvPr/>
            </p:nvSpPr>
            <p:spPr bwMode="auto">
              <a:xfrm>
                <a:off x="4923" y="3562"/>
                <a:ext cx="6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10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43096" name="Rectangle 1190"/>
              <p:cNvSpPr>
                <a:spLocks noChangeArrowheads="1"/>
              </p:cNvSpPr>
              <p:nvPr/>
            </p:nvSpPr>
            <p:spPr bwMode="auto">
              <a:xfrm>
                <a:off x="3616" y="2464"/>
                <a:ext cx="1396" cy="1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43097" name="Freeform 1191"/>
              <p:cNvSpPr>
                <a:spLocks/>
              </p:cNvSpPr>
              <p:nvPr/>
            </p:nvSpPr>
            <p:spPr bwMode="auto">
              <a:xfrm>
                <a:off x="3955" y="2658"/>
                <a:ext cx="488" cy="597"/>
              </a:xfrm>
              <a:custGeom>
                <a:avLst/>
                <a:gdLst>
                  <a:gd name="T0" fmla="*/ 1 w 728"/>
                  <a:gd name="T1" fmla="*/ 1 h 896"/>
                  <a:gd name="T2" fmla="*/ 1 w 728"/>
                  <a:gd name="T3" fmla="*/ 1 h 896"/>
                  <a:gd name="T4" fmla="*/ 1 w 728"/>
                  <a:gd name="T5" fmla="*/ 1 h 896"/>
                  <a:gd name="T6" fmla="*/ 1 w 728"/>
                  <a:gd name="T7" fmla="*/ 1 h 896"/>
                  <a:gd name="T8" fmla="*/ 1 w 728"/>
                  <a:gd name="T9" fmla="*/ 1 h 896"/>
                  <a:gd name="T10" fmla="*/ 1 w 728"/>
                  <a:gd name="T11" fmla="*/ 1 h 896"/>
                  <a:gd name="T12" fmla="*/ 1 w 728"/>
                  <a:gd name="T13" fmla="*/ 1 h 896"/>
                  <a:gd name="T14" fmla="*/ 1 w 728"/>
                  <a:gd name="T15" fmla="*/ 1 h 896"/>
                  <a:gd name="T16" fmla="*/ 1 w 728"/>
                  <a:gd name="T17" fmla="*/ 1 h 896"/>
                  <a:gd name="T18" fmla="*/ 1 w 728"/>
                  <a:gd name="T19" fmla="*/ 1 h 896"/>
                  <a:gd name="T20" fmla="*/ 1 w 728"/>
                  <a:gd name="T21" fmla="*/ 1 h 896"/>
                  <a:gd name="T22" fmla="*/ 1 w 728"/>
                  <a:gd name="T23" fmla="*/ 1 h 896"/>
                  <a:gd name="T24" fmla="*/ 1 w 728"/>
                  <a:gd name="T25" fmla="*/ 1 h 896"/>
                  <a:gd name="T26" fmla="*/ 1 w 728"/>
                  <a:gd name="T27" fmla="*/ 1 h 896"/>
                  <a:gd name="T28" fmla="*/ 1 w 728"/>
                  <a:gd name="T29" fmla="*/ 1 h 896"/>
                  <a:gd name="T30" fmla="*/ 1 w 728"/>
                  <a:gd name="T31" fmla="*/ 1 h 896"/>
                  <a:gd name="T32" fmla="*/ 1 w 728"/>
                  <a:gd name="T33" fmla="*/ 1 h 896"/>
                  <a:gd name="T34" fmla="*/ 1 w 728"/>
                  <a:gd name="T35" fmla="*/ 0 h 896"/>
                  <a:gd name="T36" fmla="*/ 1 w 728"/>
                  <a:gd name="T37" fmla="*/ 1 h 896"/>
                  <a:gd name="T38" fmla="*/ 1 w 728"/>
                  <a:gd name="T39" fmla="*/ 1 h 896"/>
                  <a:gd name="T40" fmla="*/ 1 w 728"/>
                  <a:gd name="T41" fmla="*/ 1 h 89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28"/>
                  <a:gd name="T64" fmla="*/ 0 h 896"/>
                  <a:gd name="T65" fmla="*/ 728 w 728"/>
                  <a:gd name="T66" fmla="*/ 896 h 89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28" h="896">
                    <a:moveTo>
                      <a:pt x="199" y="7"/>
                    </a:moveTo>
                    <a:cubicBezTo>
                      <a:pt x="148" y="19"/>
                      <a:pt x="135" y="54"/>
                      <a:pt x="110" y="96"/>
                    </a:cubicBezTo>
                    <a:cubicBezTo>
                      <a:pt x="101" y="111"/>
                      <a:pt x="90" y="125"/>
                      <a:pt x="80" y="140"/>
                    </a:cubicBezTo>
                    <a:cubicBezTo>
                      <a:pt x="75" y="147"/>
                      <a:pt x="65" y="162"/>
                      <a:pt x="65" y="162"/>
                    </a:cubicBezTo>
                    <a:cubicBezTo>
                      <a:pt x="50" y="210"/>
                      <a:pt x="33" y="254"/>
                      <a:pt x="21" y="303"/>
                    </a:cubicBezTo>
                    <a:cubicBezTo>
                      <a:pt x="4" y="446"/>
                      <a:pt x="0" y="574"/>
                      <a:pt x="65" y="703"/>
                    </a:cubicBezTo>
                    <a:cubicBezTo>
                      <a:pt x="79" y="731"/>
                      <a:pt x="83" y="744"/>
                      <a:pt x="110" y="763"/>
                    </a:cubicBezTo>
                    <a:cubicBezTo>
                      <a:pt x="159" y="835"/>
                      <a:pt x="250" y="874"/>
                      <a:pt x="332" y="896"/>
                    </a:cubicBezTo>
                    <a:cubicBezTo>
                      <a:pt x="394" y="889"/>
                      <a:pt x="441" y="878"/>
                      <a:pt x="495" y="851"/>
                    </a:cubicBezTo>
                    <a:cubicBezTo>
                      <a:pt x="537" y="789"/>
                      <a:pt x="571" y="751"/>
                      <a:pt x="636" y="711"/>
                    </a:cubicBezTo>
                    <a:cubicBezTo>
                      <a:pt x="660" y="674"/>
                      <a:pt x="672" y="647"/>
                      <a:pt x="688" y="607"/>
                    </a:cubicBezTo>
                    <a:cubicBezTo>
                      <a:pt x="694" y="593"/>
                      <a:pt x="697" y="578"/>
                      <a:pt x="702" y="563"/>
                    </a:cubicBezTo>
                    <a:cubicBezTo>
                      <a:pt x="705" y="555"/>
                      <a:pt x="710" y="540"/>
                      <a:pt x="710" y="540"/>
                    </a:cubicBezTo>
                    <a:cubicBezTo>
                      <a:pt x="720" y="459"/>
                      <a:pt x="728" y="366"/>
                      <a:pt x="680" y="296"/>
                    </a:cubicBezTo>
                    <a:cubicBezTo>
                      <a:pt x="659" y="231"/>
                      <a:pt x="621" y="176"/>
                      <a:pt x="569" y="133"/>
                    </a:cubicBezTo>
                    <a:cubicBezTo>
                      <a:pt x="550" y="117"/>
                      <a:pt x="530" y="103"/>
                      <a:pt x="510" y="88"/>
                    </a:cubicBezTo>
                    <a:cubicBezTo>
                      <a:pt x="496" y="77"/>
                      <a:pt x="465" y="59"/>
                      <a:pt x="465" y="59"/>
                    </a:cubicBezTo>
                    <a:cubicBezTo>
                      <a:pt x="428" y="0"/>
                      <a:pt x="358" y="5"/>
                      <a:pt x="295" y="0"/>
                    </a:cubicBezTo>
                    <a:cubicBezTo>
                      <a:pt x="265" y="2"/>
                      <a:pt x="236" y="3"/>
                      <a:pt x="206" y="7"/>
                    </a:cubicBezTo>
                    <a:cubicBezTo>
                      <a:pt x="198" y="8"/>
                      <a:pt x="192" y="14"/>
                      <a:pt x="184" y="14"/>
                    </a:cubicBezTo>
                    <a:cubicBezTo>
                      <a:pt x="178" y="14"/>
                      <a:pt x="194" y="9"/>
                      <a:pt x="199" y="7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098" name="Freeform 1192"/>
              <p:cNvSpPr>
                <a:spLocks/>
              </p:cNvSpPr>
              <p:nvPr/>
            </p:nvSpPr>
            <p:spPr bwMode="auto">
              <a:xfrm>
                <a:off x="4258" y="2900"/>
                <a:ext cx="538" cy="593"/>
              </a:xfrm>
              <a:custGeom>
                <a:avLst/>
                <a:gdLst>
                  <a:gd name="T0" fmla="*/ 1 w 802"/>
                  <a:gd name="T1" fmla="*/ 1 h 889"/>
                  <a:gd name="T2" fmla="*/ 1 w 802"/>
                  <a:gd name="T3" fmla="*/ 1 h 889"/>
                  <a:gd name="T4" fmla="*/ 1 w 802"/>
                  <a:gd name="T5" fmla="*/ 1 h 889"/>
                  <a:gd name="T6" fmla="*/ 1 w 802"/>
                  <a:gd name="T7" fmla="*/ 1 h 889"/>
                  <a:gd name="T8" fmla="*/ 1 w 802"/>
                  <a:gd name="T9" fmla="*/ 1 h 889"/>
                  <a:gd name="T10" fmla="*/ 1 w 802"/>
                  <a:gd name="T11" fmla="*/ 1 h 889"/>
                  <a:gd name="T12" fmla="*/ 1 w 802"/>
                  <a:gd name="T13" fmla="*/ 1 h 889"/>
                  <a:gd name="T14" fmla="*/ 1 w 802"/>
                  <a:gd name="T15" fmla="*/ 1 h 889"/>
                  <a:gd name="T16" fmla="*/ 1 w 802"/>
                  <a:gd name="T17" fmla="*/ 1 h 889"/>
                  <a:gd name="T18" fmla="*/ 1 w 802"/>
                  <a:gd name="T19" fmla="*/ 1 h 889"/>
                  <a:gd name="T20" fmla="*/ 1 w 802"/>
                  <a:gd name="T21" fmla="*/ 1 h 889"/>
                  <a:gd name="T22" fmla="*/ 1 w 802"/>
                  <a:gd name="T23" fmla="*/ 1 h 889"/>
                  <a:gd name="T24" fmla="*/ 1 w 802"/>
                  <a:gd name="T25" fmla="*/ 1 h 889"/>
                  <a:gd name="T26" fmla="*/ 1 w 802"/>
                  <a:gd name="T27" fmla="*/ 1 h 889"/>
                  <a:gd name="T28" fmla="*/ 1 w 802"/>
                  <a:gd name="T29" fmla="*/ 1 h 889"/>
                  <a:gd name="T30" fmla="*/ 1 w 802"/>
                  <a:gd name="T31" fmla="*/ 1 h 889"/>
                  <a:gd name="T32" fmla="*/ 1 w 802"/>
                  <a:gd name="T33" fmla="*/ 1 h 889"/>
                  <a:gd name="T34" fmla="*/ 1 w 802"/>
                  <a:gd name="T35" fmla="*/ 1 h 889"/>
                  <a:gd name="T36" fmla="*/ 1 w 802"/>
                  <a:gd name="T37" fmla="*/ 1 h 889"/>
                  <a:gd name="T38" fmla="*/ 1 w 802"/>
                  <a:gd name="T39" fmla="*/ 1 h 889"/>
                  <a:gd name="T40" fmla="*/ 1 w 802"/>
                  <a:gd name="T41" fmla="*/ 1 h 889"/>
                  <a:gd name="T42" fmla="*/ 1 w 802"/>
                  <a:gd name="T43" fmla="*/ 1 h 889"/>
                  <a:gd name="T44" fmla="*/ 1 w 802"/>
                  <a:gd name="T45" fmla="*/ 1 h 889"/>
                  <a:gd name="T46" fmla="*/ 1 w 802"/>
                  <a:gd name="T47" fmla="*/ 0 h 889"/>
                  <a:gd name="T48" fmla="*/ 1 w 802"/>
                  <a:gd name="T49" fmla="*/ 1 h 889"/>
                  <a:gd name="T50" fmla="*/ 1 w 802"/>
                  <a:gd name="T51" fmla="*/ 1 h 88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802"/>
                  <a:gd name="T79" fmla="*/ 0 h 889"/>
                  <a:gd name="T80" fmla="*/ 802 w 802"/>
                  <a:gd name="T81" fmla="*/ 889 h 889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802" h="889">
                    <a:moveTo>
                      <a:pt x="510" y="44"/>
                    </a:moveTo>
                    <a:cubicBezTo>
                      <a:pt x="455" y="80"/>
                      <a:pt x="422" y="133"/>
                      <a:pt x="376" y="177"/>
                    </a:cubicBezTo>
                    <a:cubicBezTo>
                      <a:pt x="346" y="236"/>
                      <a:pt x="298" y="273"/>
                      <a:pt x="236" y="296"/>
                    </a:cubicBezTo>
                    <a:cubicBezTo>
                      <a:pt x="231" y="303"/>
                      <a:pt x="227" y="312"/>
                      <a:pt x="221" y="318"/>
                    </a:cubicBezTo>
                    <a:cubicBezTo>
                      <a:pt x="215" y="324"/>
                      <a:pt x="205" y="326"/>
                      <a:pt x="199" y="333"/>
                    </a:cubicBezTo>
                    <a:cubicBezTo>
                      <a:pt x="194" y="339"/>
                      <a:pt x="195" y="348"/>
                      <a:pt x="191" y="355"/>
                    </a:cubicBezTo>
                    <a:cubicBezTo>
                      <a:pt x="185" y="366"/>
                      <a:pt x="176" y="375"/>
                      <a:pt x="169" y="385"/>
                    </a:cubicBezTo>
                    <a:cubicBezTo>
                      <a:pt x="156" y="422"/>
                      <a:pt x="155" y="463"/>
                      <a:pt x="132" y="496"/>
                    </a:cubicBezTo>
                    <a:cubicBezTo>
                      <a:pt x="126" y="504"/>
                      <a:pt x="116" y="510"/>
                      <a:pt x="110" y="518"/>
                    </a:cubicBezTo>
                    <a:cubicBezTo>
                      <a:pt x="99" y="532"/>
                      <a:pt x="80" y="562"/>
                      <a:pt x="80" y="562"/>
                    </a:cubicBezTo>
                    <a:cubicBezTo>
                      <a:pt x="68" y="602"/>
                      <a:pt x="78" y="578"/>
                      <a:pt x="43" y="629"/>
                    </a:cubicBezTo>
                    <a:cubicBezTo>
                      <a:pt x="28" y="651"/>
                      <a:pt x="22" y="678"/>
                      <a:pt x="13" y="703"/>
                    </a:cubicBezTo>
                    <a:cubicBezTo>
                      <a:pt x="15" y="727"/>
                      <a:pt x="0" y="812"/>
                      <a:pt x="36" y="844"/>
                    </a:cubicBezTo>
                    <a:cubicBezTo>
                      <a:pt x="49" y="856"/>
                      <a:pt x="65" y="864"/>
                      <a:pt x="80" y="874"/>
                    </a:cubicBezTo>
                    <a:cubicBezTo>
                      <a:pt x="93" y="883"/>
                      <a:pt x="124" y="888"/>
                      <a:pt x="124" y="888"/>
                    </a:cubicBezTo>
                    <a:cubicBezTo>
                      <a:pt x="167" y="886"/>
                      <a:pt x="287" y="889"/>
                      <a:pt x="354" y="874"/>
                    </a:cubicBezTo>
                    <a:cubicBezTo>
                      <a:pt x="410" y="861"/>
                      <a:pt x="461" y="835"/>
                      <a:pt x="517" y="822"/>
                    </a:cubicBezTo>
                    <a:cubicBezTo>
                      <a:pt x="534" y="811"/>
                      <a:pt x="553" y="804"/>
                      <a:pt x="569" y="792"/>
                    </a:cubicBezTo>
                    <a:cubicBezTo>
                      <a:pt x="613" y="757"/>
                      <a:pt x="651" y="702"/>
                      <a:pt x="673" y="651"/>
                    </a:cubicBezTo>
                    <a:cubicBezTo>
                      <a:pt x="680" y="634"/>
                      <a:pt x="685" y="615"/>
                      <a:pt x="695" y="600"/>
                    </a:cubicBezTo>
                    <a:cubicBezTo>
                      <a:pt x="711" y="577"/>
                      <a:pt x="747" y="533"/>
                      <a:pt x="747" y="533"/>
                    </a:cubicBezTo>
                    <a:cubicBezTo>
                      <a:pt x="756" y="504"/>
                      <a:pt x="784" y="451"/>
                      <a:pt x="784" y="451"/>
                    </a:cubicBezTo>
                    <a:cubicBezTo>
                      <a:pt x="787" y="439"/>
                      <a:pt x="798" y="395"/>
                      <a:pt x="798" y="385"/>
                    </a:cubicBezTo>
                    <a:cubicBezTo>
                      <a:pt x="798" y="264"/>
                      <a:pt x="802" y="46"/>
                      <a:pt x="650" y="0"/>
                    </a:cubicBezTo>
                    <a:cubicBezTo>
                      <a:pt x="598" y="5"/>
                      <a:pt x="575" y="6"/>
                      <a:pt x="532" y="22"/>
                    </a:cubicBezTo>
                    <a:cubicBezTo>
                      <a:pt x="516" y="46"/>
                      <a:pt x="526" y="44"/>
                      <a:pt x="510" y="44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099" name="AutoShape 1193"/>
              <p:cNvSpPr>
                <a:spLocks noChangeArrowheads="1"/>
              </p:cNvSpPr>
              <p:nvPr/>
            </p:nvSpPr>
            <p:spPr bwMode="auto">
              <a:xfrm>
                <a:off x="4080" y="2880"/>
                <a:ext cx="48" cy="96"/>
              </a:xfrm>
              <a:prstGeom prst="plus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43100" name="AutoShape 1194"/>
              <p:cNvSpPr>
                <a:spLocks noChangeArrowheads="1"/>
              </p:cNvSpPr>
              <p:nvPr/>
            </p:nvSpPr>
            <p:spPr bwMode="auto">
              <a:xfrm>
                <a:off x="4560" y="3168"/>
                <a:ext cx="48" cy="96"/>
              </a:xfrm>
              <a:prstGeom prst="plus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</p:grpSp>
        <p:sp>
          <p:nvSpPr>
            <p:cNvPr id="43016" name="Line 1195"/>
            <p:cNvSpPr>
              <a:spLocks noChangeShapeType="1"/>
            </p:cNvSpPr>
            <p:nvPr/>
          </p:nvSpPr>
          <p:spPr bwMode="auto">
            <a:xfrm>
              <a:off x="2784" y="36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3013" name="Slide Number Placeholder 17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46F379-7E14-4447-9BE1-6B6FEA329373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1A4C9069-D788-4DB0-BCA0-60F839689977}" type="slidenum">
              <a:rPr lang="en-US" altLang="en-US" sz="1200"/>
              <a:pPr algn="r" eaLnBrk="1" hangingPunct="1"/>
              <a:t>2</a:t>
            </a:fld>
            <a:endParaRPr lang="en-US" altLang="en-US" sz="12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990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smtClean="0"/>
              <a:t>Chapter 10. </a:t>
            </a:r>
            <a:r>
              <a:rPr lang="en-AU" altLang="zh-TW" sz="3200" smtClean="0">
                <a:ea typeface="PMingLiU" pitchFamily="18" charset="-120"/>
              </a:rPr>
              <a:t>Cluster Analysis: Basic Concepts and Methods</a:t>
            </a:r>
            <a:endParaRPr lang="en-US" altLang="en-US" sz="3200" smtClean="0">
              <a:ea typeface="PMingLiU" pitchFamily="18" charset="-12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223250" cy="5181600"/>
          </a:xfrm>
          <a:noFill/>
        </p:spPr>
        <p:txBody>
          <a:bodyPr lIns="92075" tIns="46038" rIns="92075" bIns="46038"/>
          <a:lstStyle/>
          <a:p>
            <a:pPr marL="533400" indent="-533400">
              <a:lnSpc>
                <a:spcPct val="150000"/>
              </a:lnSpc>
            </a:pPr>
            <a:r>
              <a:rPr lang="en-US" altLang="en-US" smtClean="0">
                <a:latin typeface="Calibri" pitchFamily="34" charset="0"/>
              </a:rPr>
              <a:t>Cluster Analysis: Basic Concepts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en-US" smtClean="0">
                <a:latin typeface="Calibri" pitchFamily="34" charset="0"/>
              </a:rPr>
              <a:t>Partitioning Methods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en-US" smtClean="0">
                <a:latin typeface="Calibri" pitchFamily="34" charset="0"/>
              </a:rPr>
              <a:t>Hierarchical Methods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en-US" smtClean="0">
                <a:latin typeface="Calibri" pitchFamily="34" charset="0"/>
              </a:rPr>
              <a:t>Density-Based Methods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en-US" smtClean="0">
                <a:latin typeface="Calibri" pitchFamily="34" charset="0"/>
              </a:rPr>
              <a:t>Grid-Based Methods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en-US" smtClean="0">
                <a:latin typeface="Calibri" pitchFamily="34" charset="0"/>
              </a:rPr>
              <a:t>Evaluation of Clustering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en-US" smtClean="0">
                <a:latin typeface="Calibri" pitchFamily="34" charset="0"/>
              </a:rPr>
              <a:t>Summary</a:t>
            </a:r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 rot="9867012">
            <a:off x="5943600" y="1524000"/>
            <a:ext cx="304800" cy="3810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9222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A51DD5DD-AE46-447C-8BF7-C4325F67F3DD}" type="slidenum">
              <a:rPr lang="en-US" altLang="en-US" sz="1200"/>
              <a:pPr algn="r" eaLnBrk="1" hangingPunct="1"/>
              <a:t>2</a:t>
            </a:fld>
            <a:endParaRPr lang="en-US" altLang="en-US" sz="120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EAC6E9F9-136E-46FE-9CA8-EEC608991A9D}" type="slidenum">
              <a:rPr lang="en-US" altLang="en-US" sz="1200"/>
              <a:pPr algn="r" eaLnBrk="1" hangingPunct="1"/>
              <a:t>20</a:t>
            </a:fld>
            <a:endParaRPr lang="en-US" altLang="en-US" sz="1200"/>
          </a:p>
        </p:txBody>
      </p:sp>
      <p:sp>
        <p:nvSpPr>
          <p:cNvPr id="45059" name="Rectangle 205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ko-KR" sz="3200" smtClean="0">
                <a:ea typeface="Gulim" pitchFamily="34" charset="-127"/>
              </a:rPr>
              <a:t>PAM: A Typical K-Medoids Algorithm</a:t>
            </a:r>
          </a:p>
        </p:txBody>
      </p:sp>
      <p:grpSp>
        <p:nvGrpSpPr>
          <p:cNvPr id="45060" name="Group 2051"/>
          <p:cNvGrpSpPr>
            <a:grpSpLocks/>
          </p:cNvGrpSpPr>
          <p:nvPr/>
        </p:nvGrpSpPr>
        <p:grpSpPr bwMode="auto">
          <a:xfrm>
            <a:off x="6705600" y="1676400"/>
            <a:ext cx="2514600" cy="2362200"/>
            <a:chOff x="912" y="864"/>
            <a:chExt cx="1584" cy="1488"/>
          </a:xfrm>
        </p:grpSpPr>
        <p:graphicFrame>
          <p:nvGraphicFramePr>
            <p:cNvPr id="45321" name="Object 2052"/>
            <p:cNvGraphicFramePr>
              <a:graphicFrameLocks noChangeAspect="1"/>
            </p:cNvGraphicFramePr>
            <p:nvPr/>
          </p:nvGraphicFramePr>
          <p:xfrm>
            <a:off x="912" y="864"/>
            <a:ext cx="1584" cy="1488"/>
          </p:xfrm>
          <a:graphic>
            <a:graphicData uri="http://schemas.openxmlformats.org/presentationml/2006/ole">
              <p:oleObj spid="_x0000_s45321" name="Worksheet" r:id="rId4" imgW="2200656" imgH="2076907" progId="Excel.Sheet.8">
                <p:embed/>
              </p:oleObj>
            </a:graphicData>
          </a:graphic>
        </p:graphicFrame>
        <p:sp>
          <p:nvSpPr>
            <p:cNvPr id="45322" name="Line 2053"/>
            <p:cNvSpPr>
              <a:spLocks noChangeShapeType="1"/>
            </p:cNvSpPr>
            <p:nvPr/>
          </p:nvSpPr>
          <p:spPr bwMode="auto">
            <a:xfrm>
              <a:off x="1982" y="1502"/>
              <a:ext cx="0" cy="1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323" name="Oval 2054"/>
            <p:cNvSpPr>
              <a:spLocks noChangeArrowheads="1"/>
            </p:cNvSpPr>
            <p:nvPr/>
          </p:nvSpPr>
          <p:spPr bwMode="auto">
            <a:xfrm>
              <a:off x="1212" y="1034"/>
              <a:ext cx="513" cy="76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45324" name="Oval 2055"/>
            <p:cNvSpPr>
              <a:spLocks noChangeArrowheads="1"/>
            </p:cNvSpPr>
            <p:nvPr/>
          </p:nvSpPr>
          <p:spPr bwMode="auto">
            <a:xfrm>
              <a:off x="1725" y="1374"/>
              <a:ext cx="514" cy="6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</p:grpSp>
      <p:sp>
        <p:nvSpPr>
          <p:cNvPr id="45061" name="Text Box 2056"/>
          <p:cNvSpPr txBox="1">
            <a:spLocks noChangeArrowheads="1"/>
          </p:cNvSpPr>
          <p:nvPr/>
        </p:nvSpPr>
        <p:spPr bwMode="auto">
          <a:xfrm>
            <a:off x="7735888" y="13716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1400">
                <a:ea typeface="Gulim" pitchFamily="34" charset="-127"/>
              </a:rPr>
              <a:t>Total Cost = 20</a:t>
            </a:r>
          </a:p>
        </p:txBody>
      </p:sp>
      <p:sp>
        <p:nvSpPr>
          <p:cNvPr id="45062" name="Rectangle 2057"/>
          <p:cNvSpPr>
            <a:spLocks noChangeArrowheads="1"/>
          </p:cNvSpPr>
          <p:nvPr/>
        </p:nvSpPr>
        <p:spPr bwMode="auto">
          <a:xfrm>
            <a:off x="119063" y="1719263"/>
            <a:ext cx="2395537" cy="225425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altLang="en-US"/>
          </a:p>
        </p:txBody>
      </p:sp>
      <p:sp>
        <p:nvSpPr>
          <p:cNvPr id="45063" name="Rectangle 2058"/>
          <p:cNvSpPr>
            <a:spLocks noChangeArrowheads="1"/>
          </p:cNvSpPr>
          <p:nvPr/>
        </p:nvSpPr>
        <p:spPr bwMode="auto">
          <a:xfrm>
            <a:off x="369888" y="1903413"/>
            <a:ext cx="2014537" cy="17891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altLang="en-US"/>
          </a:p>
        </p:txBody>
      </p:sp>
      <p:sp>
        <p:nvSpPr>
          <p:cNvPr id="45064" name="Line 2059"/>
          <p:cNvSpPr>
            <a:spLocks noChangeShapeType="1"/>
          </p:cNvSpPr>
          <p:nvPr/>
        </p:nvSpPr>
        <p:spPr bwMode="auto">
          <a:xfrm>
            <a:off x="369888" y="3517900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5" name="Line 2060"/>
          <p:cNvSpPr>
            <a:spLocks noChangeShapeType="1"/>
          </p:cNvSpPr>
          <p:nvPr/>
        </p:nvSpPr>
        <p:spPr bwMode="auto">
          <a:xfrm>
            <a:off x="369888" y="3333750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6" name="Line 2061"/>
          <p:cNvSpPr>
            <a:spLocks noChangeShapeType="1"/>
          </p:cNvSpPr>
          <p:nvPr/>
        </p:nvSpPr>
        <p:spPr bwMode="auto">
          <a:xfrm>
            <a:off x="369888" y="3160713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7" name="Line 2062"/>
          <p:cNvSpPr>
            <a:spLocks noChangeShapeType="1"/>
          </p:cNvSpPr>
          <p:nvPr/>
        </p:nvSpPr>
        <p:spPr bwMode="auto">
          <a:xfrm>
            <a:off x="369888" y="2976563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8" name="Line 2063"/>
          <p:cNvSpPr>
            <a:spLocks noChangeShapeType="1"/>
          </p:cNvSpPr>
          <p:nvPr/>
        </p:nvSpPr>
        <p:spPr bwMode="auto">
          <a:xfrm>
            <a:off x="369888" y="2803525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9" name="Line 2064"/>
          <p:cNvSpPr>
            <a:spLocks noChangeShapeType="1"/>
          </p:cNvSpPr>
          <p:nvPr/>
        </p:nvSpPr>
        <p:spPr bwMode="auto">
          <a:xfrm>
            <a:off x="369888" y="2619375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70" name="Line 2065"/>
          <p:cNvSpPr>
            <a:spLocks noChangeShapeType="1"/>
          </p:cNvSpPr>
          <p:nvPr/>
        </p:nvSpPr>
        <p:spPr bwMode="auto">
          <a:xfrm>
            <a:off x="369888" y="2446338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71" name="Line 2066"/>
          <p:cNvSpPr>
            <a:spLocks noChangeShapeType="1"/>
          </p:cNvSpPr>
          <p:nvPr/>
        </p:nvSpPr>
        <p:spPr bwMode="auto">
          <a:xfrm>
            <a:off x="369888" y="2262188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72" name="Line 2067"/>
          <p:cNvSpPr>
            <a:spLocks noChangeShapeType="1"/>
          </p:cNvSpPr>
          <p:nvPr/>
        </p:nvSpPr>
        <p:spPr bwMode="auto">
          <a:xfrm>
            <a:off x="369888" y="2087563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73" name="Line 2068"/>
          <p:cNvSpPr>
            <a:spLocks noChangeShapeType="1"/>
          </p:cNvSpPr>
          <p:nvPr/>
        </p:nvSpPr>
        <p:spPr bwMode="auto">
          <a:xfrm>
            <a:off x="369888" y="1903413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74" name="Line 2069"/>
          <p:cNvSpPr>
            <a:spLocks noChangeShapeType="1"/>
          </p:cNvSpPr>
          <p:nvPr/>
        </p:nvSpPr>
        <p:spPr bwMode="auto">
          <a:xfrm>
            <a:off x="576263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75" name="Line 2070"/>
          <p:cNvSpPr>
            <a:spLocks noChangeShapeType="1"/>
          </p:cNvSpPr>
          <p:nvPr/>
        </p:nvSpPr>
        <p:spPr bwMode="auto">
          <a:xfrm>
            <a:off x="773113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76" name="Line 2071"/>
          <p:cNvSpPr>
            <a:spLocks noChangeShapeType="1"/>
          </p:cNvSpPr>
          <p:nvPr/>
        </p:nvSpPr>
        <p:spPr bwMode="auto">
          <a:xfrm>
            <a:off x="979488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77" name="Line 2072"/>
          <p:cNvSpPr>
            <a:spLocks noChangeShapeType="1"/>
          </p:cNvSpPr>
          <p:nvPr/>
        </p:nvSpPr>
        <p:spPr bwMode="auto">
          <a:xfrm>
            <a:off x="1176338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78" name="Line 2073"/>
          <p:cNvSpPr>
            <a:spLocks noChangeShapeType="1"/>
          </p:cNvSpPr>
          <p:nvPr/>
        </p:nvSpPr>
        <p:spPr bwMode="auto">
          <a:xfrm>
            <a:off x="1382713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79" name="Line 2074"/>
          <p:cNvSpPr>
            <a:spLocks noChangeShapeType="1"/>
          </p:cNvSpPr>
          <p:nvPr/>
        </p:nvSpPr>
        <p:spPr bwMode="auto">
          <a:xfrm>
            <a:off x="1577975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80" name="Line 2075"/>
          <p:cNvSpPr>
            <a:spLocks noChangeShapeType="1"/>
          </p:cNvSpPr>
          <p:nvPr/>
        </p:nvSpPr>
        <p:spPr bwMode="auto">
          <a:xfrm>
            <a:off x="1785938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81" name="Line 2076"/>
          <p:cNvSpPr>
            <a:spLocks noChangeShapeType="1"/>
          </p:cNvSpPr>
          <p:nvPr/>
        </p:nvSpPr>
        <p:spPr bwMode="auto">
          <a:xfrm>
            <a:off x="1981200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82" name="Line 2077"/>
          <p:cNvSpPr>
            <a:spLocks noChangeShapeType="1"/>
          </p:cNvSpPr>
          <p:nvPr/>
        </p:nvSpPr>
        <p:spPr bwMode="auto">
          <a:xfrm>
            <a:off x="2187575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83" name="Line 2078"/>
          <p:cNvSpPr>
            <a:spLocks noChangeShapeType="1"/>
          </p:cNvSpPr>
          <p:nvPr/>
        </p:nvSpPr>
        <p:spPr bwMode="auto">
          <a:xfrm>
            <a:off x="2384425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84" name="Rectangle 2079"/>
          <p:cNvSpPr>
            <a:spLocks noChangeArrowheads="1"/>
          </p:cNvSpPr>
          <p:nvPr/>
        </p:nvSpPr>
        <p:spPr bwMode="auto">
          <a:xfrm>
            <a:off x="369888" y="1903413"/>
            <a:ext cx="2014537" cy="1789112"/>
          </a:xfrm>
          <a:prstGeom prst="rect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altLang="en-US"/>
          </a:p>
        </p:txBody>
      </p:sp>
      <p:sp>
        <p:nvSpPr>
          <p:cNvPr id="45085" name="Line 2080"/>
          <p:cNvSpPr>
            <a:spLocks noChangeShapeType="1"/>
          </p:cNvSpPr>
          <p:nvPr/>
        </p:nvSpPr>
        <p:spPr bwMode="auto">
          <a:xfrm>
            <a:off x="369888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86" name="Line 2081"/>
          <p:cNvSpPr>
            <a:spLocks noChangeShapeType="1"/>
          </p:cNvSpPr>
          <p:nvPr/>
        </p:nvSpPr>
        <p:spPr bwMode="auto">
          <a:xfrm>
            <a:off x="347663" y="3692525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87" name="Line 2082"/>
          <p:cNvSpPr>
            <a:spLocks noChangeShapeType="1"/>
          </p:cNvSpPr>
          <p:nvPr/>
        </p:nvSpPr>
        <p:spPr bwMode="auto">
          <a:xfrm>
            <a:off x="347663" y="3517900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88" name="Line 2083"/>
          <p:cNvSpPr>
            <a:spLocks noChangeShapeType="1"/>
          </p:cNvSpPr>
          <p:nvPr/>
        </p:nvSpPr>
        <p:spPr bwMode="auto">
          <a:xfrm>
            <a:off x="347663" y="3333750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89" name="Line 2084"/>
          <p:cNvSpPr>
            <a:spLocks noChangeShapeType="1"/>
          </p:cNvSpPr>
          <p:nvPr/>
        </p:nvSpPr>
        <p:spPr bwMode="auto">
          <a:xfrm>
            <a:off x="347663" y="3160713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90" name="Line 2085"/>
          <p:cNvSpPr>
            <a:spLocks noChangeShapeType="1"/>
          </p:cNvSpPr>
          <p:nvPr/>
        </p:nvSpPr>
        <p:spPr bwMode="auto">
          <a:xfrm>
            <a:off x="347663" y="2976563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91" name="Line 2086"/>
          <p:cNvSpPr>
            <a:spLocks noChangeShapeType="1"/>
          </p:cNvSpPr>
          <p:nvPr/>
        </p:nvSpPr>
        <p:spPr bwMode="auto">
          <a:xfrm>
            <a:off x="347663" y="2803525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92" name="Line 2087"/>
          <p:cNvSpPr>
            <a:spLocks noChangeShapeType="1"/>
          </p:cNvSpPr>
          <p:nvPr/>
        </p:nvSpPr>
        <p:spPr bwMode="auto">
          <a:xfrm>
            <a:off x="347663" y="2619375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93" name="Line 2088"/>
          <p:cNvSpPr>
            <a:spLocks noChangeShapeType="1"/>
          </p:cNvSpPr>
          <p:nvPr/>
        </p:nvSpPr>
        <p:spPr bwMode="auto">
          <a:xfrm>
            <a:off x="347663" y="2446338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94" name="Line 2089"/>
          <p:cNvSpPr>
            <a:spLocks noChangeShapeType="1"/>
          </p:cNvSpPr>
          <p:nvPr/>
        </p:nvSpPr>
        <p:spPr bwMode="auto">
          <a:xfrm>
            <a:off x="347663" y="2262188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95" name="Line 2090"/>
          <p:cNvSpPr>
            <a:spLocks noChangeShapeType="1"/>
          </p:cNvSpPr>
          <p:nvPr/>
        </p:nvSpPr>
        <p:spPr bwMode="auto">
          <a:xfrm>
            <a:off x="347663" y="2087563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96" name="Line 2091"/>
          <p:cNvSpPr>
            <a:spLocks noChangeShapeType="1"/>
          </p:cNvSpPr>
          <p:nvPr/>
        </p:nvSpPr>
        <p:spPr bwMode="auto">
          <a:xfrm>
            <a:off x="347663" y="1903413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97" name="Line 2092"/>
          <p:cNvSpPr>
            <a:spLocks noChangeShapeType="1"/>
          </p:cNvSpPr>
          <p:nvPr/>
        </p:nvSpPr>
        <p:spPr bwMode="auto">
          <a:xfrm>
            <a:off x="369888" y="3692525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98" name="Line 2093"/>
          <p:cNvSpPr>
            <a:spLocks noChangeShapeType="1"/>
          </p:cNvSpPr>
          <p:nvPr/>
        </p:nvSpPr>
        <p:spPr bwMode="auto">
          <a:xfrm flipV="1">
            <a:off x="369888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99" name="Line 2094"/>
          <p:cNvSpPr>
            <a:spLocks noChangeShapeType="1"/>
          </p:cNvSpPr>
          <p:nvPr/>
        </p:nvSpPr>
        <p:spPr bwMode="auto">
          <a:xfrm flipV="1">
            <a:off x="576263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100" name="Line 2095"/>
          <p:cNvSpPr>
            <a:spLocks noChangeShapeType="1"/>
          </p:cNvSpPr>
          <p:nvPr/>
        </p:nvSpPr>
        <p:spPr bwMode="auto">
          <a:xfrm flipV="1">
            <a:off x="773113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101" name="Line 2096"/>
          <p:cNvSpPr>
            <a:spLocks noChangeShapeType="1"/>
          </p:cNvSpPr>
          <p:nvPr/>
        </p:nvSpPr>
        <p:spPr bwMode="auto">
          <a:xfrm flipV="1">
            <a:off x="979488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102" name="Line 2097"/>
          <p:cNvSpPr>
            <a:spLocks noChangeShapeType="1"/>
          </p:cNvSpPr>
          <p:nvPr/>
        </p:nvSpPr>
        <p:spPr bwMode="auto">
          <a:xfrm flipV="1">
            <a:off x="1176338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103" name="Line 2098"/>
          <p:cNvSpPr>
            <a:spLocks noChangeShapeType="1"/>
          </p:cNvSpPr>
          <p:nvPr/>
        </p:nvSpPr>
        <p:spPr bwMode="auto">
          <a:xfrm flipV="1">
            <a:off x="1382713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104" name="Line 2099"/>
          <p:cNvSpPr>
            <a:spLocks noChangeShapeType="1"/>
          </p:cNvSpPr>
          <p:nvPr/>
        </p:nvSpPr>
        <p:spPr bwMode="auto">
          <a:xfrm flipV="1">
            <a:off x="1577975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105" name="Line 2100"/>
          <p:cNvSpPr>
            <a:spLocks noChangeShapeType="1"/>
          </p:cNvSpPr>
          <p:nvPr/>
        </p:nvSpPr>
        <p:spPr bwMode="auto">
          <a:xfrm flipV="1">
            <a:off x="1785938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106" name="Line 2101"/>
          <p:cNvSpPr>
            <a:spLocks noChangeShapeType="1"/>
          </p:cNvSpPr>
          <p:nvPr/>
        </p:nvSpPr>
        <p:spPr bwMode="auto">
          <a:xfrm flipV="1">
            <a:off x="1981200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107" name="Line 2102"/>
          <p:cNvSpPr>
            <a:spLocks noChangeShapeType="1"/>
          </p:cNvSpPr>
          <p:nvPr/>
        </p:nvSpPr>
        <p:spPr bwMode="auto">
          <a:xfrm flipV="1">
            <a:off x="2187575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108" name="Line 2103"/>
          <p:cNvSpPr>
            <a:spLocks noChangeShapeType="1"/>
          </p:cNvSpPr>
          <p:nvPr/>
        </p:nvSpPr>
        <p:spPr bwMode="auto">
          <a:xfrm flipV="1">
            <a:off x="2384425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109" name="Freeform 2104"/>
          <p:cNvSpPr>
            <a:spLocks/>
          </p:cNvSpPr>
          <p:nvPr/>
        </p:nvSpPr>
        <p:spPr bwMode="auto">
          <a:xfrm>
            <a:off x="903288" y="2900363"/>
            <a:ext cx="152400" cy="152400"/>
          </a:xfrm>
          <a:custGeom>
            <a:avLst/>
            <a:gdLst>
              <a:gd name="T0" fmla="*/ 2147483646 w 96"/>
              <a:gd name="T1" fmla="*/ 0 h 96"/>
              <a:gd name="T2" fmla="*/ 2147483646 w 96"/>
              <a:gd name="T3" fmla="*/ 2147483646 h 96"/>
              <a:gd name="T4" fmla="*/ 2147483646 w 96"/>
              <a:gd name="T5" fmla="*/ 2147483646 h 96"/>
              <a:gd name="T6" fmla="*/ 0 w 96"/>
              <a:gd name="T7" fmla="*/ 2147483646 h 96"/>
              <a:gd name="T8" fmla="*/ 2147483646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110" name="Freeform 2105"/>
          <p:cNvSpPr>
            <a:spLocks/>
          </p:cNvSpPr>
          <p:nvPr/>
        </p:nvSpPr>
        <p:spPr bwMode="auto">
          <a:xfrm>
            <a:off x="696913" y="2543175"/>
            <a:ext cx="152400" cy="152400"/>
          </a:xfrm>
          <a:custGeom>
            <a:avLst/>
            <a:gdLst>
              <a:gd name="T0" fmla="*/ 2147483646 w 96"/>
              <a:gd name="T1" fmla="*/ 0 h 96"/>
              <a:gd name="T2" fmla="*/ 2147483646 w 96"/>
              <a:gd name="T3" fmla="*/ 2147483646 h 96"/>
              <a:gd name="T4" fmla="*/ 2147483646 w 96"/>
              <a:gd name="T5" fmla="*/ 2147483646 h 96"/>
              <a:gd name="T6" fmla="*/ 0 w 96"/>
              <a:gd name="T7" fmla="*/ 2147483646 h 96"/>
              <a:gd name="T8" fmla="*/ 2147483646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111" name="Freeform 2106"/>
          <p:cNvSpPr>
            <a:spLocks/>
          </p:cNvSpPr>
          <p:nvPr/>
        </p:nvSpPr>
        <p:spPr bwMode="auto">
          <a:xfrm>
            <a:off x="1709738" y="3084513"/>
            <a:ext cx="152400" cy="152400"/>
          </a:xfrm>
          <a:custGeom>
            <a:avLst/>
            <a:gdLst>
              <a:gd name="T0" fmla="*/ 2147483646 w 96"/>
              <a:gd name="T1" fmla="*/ 0 h 96"/>
              <a:gd name="T2" fmla="*/ 2147483646 w 96"/>
              <a:gd name="T3" fmla="*/ 2147483646 h 96"/>
              <a:gd name="T4" fmla="*/ 2147483646 w 96"/>
              <a:gd name="T5" fmla="*/ 2147483646 h 96"/>
              <a:gd name="T6" fmla="*/ 0 w 96"/>
              <a:gd name="T7" fmla="*/ 2147483646 h 96"/>
              <a:gd name="T8" fmla="*/ 2147483646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112" name="Freeform 2107"/>
          <p:cNvSpPr>
            <a:spLocks/>
          </p:cNvSpPr>
          <p:nvPr/>
        </p:nvSpPr>
        <p:spPr bwMode="auto">
          <a:xfrm>
            <a:off x="1100138" y="2370138"/>
            <a:ext cx="152400" cy="150812"/>
          </a:xfrm>
          <a:custGeom>
            <a:avLst/>
            <a:gdLst>
              <a:gd name="T0" fmla="*/ 2147483646 w 96"/>
              <a:gd name="T1" fmla="*/ 0 h 95"/>
              <a:gd name="T2" fmla="*/ 2147483646 w 96"/>
              <a:gd name="T3" fmla="*/ 2147483646 h 95"/>
              <a:gd name="T4" fmla="*/ 2147483646 w 96"/>
              <a:gd name="T5" fmla="*/ 2147483646 h 95"/>
              <a:gd name="T6" fmla="*/ 0 w 96"/>
              <a:gd name="T7" fmla="*/ 2147483646 h 95"/>
              <a:gd name="T8" fmla="*/ 2147483646 w 96"/>
              <a:gd name="T9" fmla="*/ 0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5"/>
              <a:gd name="T17" fmla="*/ 96 w 96"/>
              <a:gd name="T18" fmla="*/ 95 h 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5">
                <a:moveTo>
                  <a:pt x="48" y="0"/>
                </a:moveTo>
                <a:lnTo>
                  <a:pt x="96" y="48"/>
                </a:lnTo>
                <a:lnTo>
                  <a:pt x="48" y="95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113" name="Freeform 2108"/>
          <p:cNvSpPr>
            <a:spLocks/>
          </p:cNvSpPr>
          <p:nvPr/>
        </p:nvSpPr>
        <p:spPr bwMode="auto">
          <a:xfrm>
            <a:off x="1905000" y="2727325"/>
            <a:ext cx="152400" cy="152400"/>
          </a:xfrm>
          <a:custGeom>
            <a:avLst/>
            <a:gdLst>
              <a:gd name="T0" fmla="*/ 2147483646 w 96"/>
              <a:gd name="T1" fmla="*/ 0 h 96"/>
              <a:gd name="T2" fmla="*/ 2147483646 w 96"/>
              <a:gd name="T3" fmla="*/ 2147483646 h 96"/>
              <a:gd name="T4" fmla="*/ 2147483646 w 96"/>
              <a:gd name="T5" fmla="*/ 2147483646 h 96"/>
              <a:gd name="T6" fmla="*/ 0 w 96"/>
              <a:gd name="T7" fmla="*/ 2147483646 h 96"/>
              <a:gd name="T8" fmla="*/ 2147483646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114" name="Freeform 2109"/>
          <p:cNvSpPr>
            <a:spLocks/>
          </p:cNvSpPr>
          <p:nvPr/>
        </p:nvSpPr>
        <p:spPr bwMode="auto">
          <a:xfrm>
            <a:off x="1501775" y="3259138"/>
            <a:ext cx="152400" cy="150812"/>
          </a:xfrm>
          <a:custGeom>
            <a:avLst/>
            <a:gdLst>
              <a:gd name="T0" fmla="*/ 2147483646 w 96"/>
              <a:gd name="T1" fmla="*/ 0 h 95"/>
              <a:gd name="T2" fmla="*/ 2147483646 w 96"/>
              <a:gd name="T3" fmla="*/ 2147483646 h 95"/>
              <a:gd name="T4" fmla="*/ 2147483646 w 96"/>
              <a:gd name="T5" fmla="*/ 2147483646 h 95"/>
              <a:gd name="T6" fmla="*/ 0 w 96"/>
              <a:gd name="T7" fmla="*/ 2147483646 h 95"/>
              <a:gd name="T8" fmla="*/ 2147483646 w 96"/>
              <a:gd name="T9" fmla="*/ 0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5"/>
              <a:gd name="T17" fmla="*/ 96 w 96"/>
              <a:gd name="T18" fmla="*/ 95 h 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5">
                <a:moveTo>
                  <a:pt x="48" y="0"/>
                </a:moveTo>
                <a:lnTo>
                  <a:pt x="96" y="47"/>
                </a:lnTo>
                <a:lnTo>
                  <a:pt x="48" y="95"/>
                </a:lnTo>
                <a:lnTo>
                  <a:pt x="0" y="47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115" name="Freeform 2110"/>
          <p:cNvSpPr>
            <a:spLocks/>
          </p:cNvSpPr>
          <p:nvPr/>
        </p:nvSpPr>
        <p:spPr bwMode="auto">
          <a:xfrm>
            <a:off x="1709738" y="2900363"/>
            <a:ext cx="152400" cy="152400"/>
          </a:xfrm>
          <a:custGeom>
            <a:avLst/>
            <a:gdLst>
              <a:gd name="T0" fmla="*/ 2147483646 w 96"/>
              <a:gd name="T1" fmla="*/ 0 h 96"/>
              <a:gd name="T2" fmla="*/ 2147483646 w 96"/>
              <a:gd name="T3" fmla="*/ 2147483646 h 96"/>
              <a:gd name="T4" fmla="*/ 2147483646 w 96"/>
              <a:gd name="T5" fmla="*/ 2147483646 h 96"/>
              <a:gd name="T6" fmla="*/ 0 w 96"/>
              <a:gd name="T7" fmla="*/ 2147483646 h 96"/>
              <a:gd name="T8" fmla="*/ 2147483646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116" name="Freeform 2111"/>
          <p:cNvSpPr>
            <a:spLocks/>
          </p:cNvSpPr>
          <p:nvPr/>
        </p:nvSpPr>
        <p:spPr bwMode="auto">
          <a:xfrm>
            <a:off x="1709738" y="2543175"/>
            <a:ext cx="152400" cy="152400"/>
          </a:xfrm>
          <a:custGeom>
            <a:avLst/>
            <a:gdLst>
              <a:gd name="T0" fmla="*/ 2147483646 w 96"/>
              <a:gd name="T1" fmla="*/ 0 h 96"/>
              <a:gd name="T2" fmla="*/ 2147483646 w 96"/>
              <a:gd name="T3" fmla="*/ 2147483646 h 96"/>
              <a:gd name="T4" fmla="*/ 2147483646 w 96"/>
              <a:gd name="T5" fmla="*/ 2147483646 h 96"/>
              <a:gd name="T6" fmla="*/ 0 w 96"/>
              <a:gd name="T7" fmla="*/ 2147483646 h 96"/>
              <a:gd name="T8" fmla="*/ 2147483646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117" name="Rectangle 2112"/>
          <p:cNvSpPr>
            <a:spLocks noChangeArrowheads="1"/>
          </p:cNvSpPr>
          <p:nvPr/>
        </p:nvSpPr>
        <p:spPr bwMode="auto">
          <a:xfrm>
            <a:off x="282575" y="365918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0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5118" name="Rectangle 2113"/>
          <p:cNvSpPr>
            <a:spLocks noChangeArrowheads="1"/>
          </p:cNvSpPr>
          <p:nvPr/>
        </p:nvSpPr>
        <p:spPr bwMode="auto">
          <a:xfrm>
            <a:off x="282575" y="3486150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1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5119" name="Rectangle 2114"/>
          <p:cNvSpPr>
            <a:spLocks noChangeArrowheads="1"/>
          </p:cNvSpPr>
          <p:nvPr/>
        </p:nvSpPr>
        <p:spPr bwMode="auto">
          <a:xfrm>
            <a:off x="282575" y="3302000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2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5120" name="Rectangle 2115"/>
          <p:cNvSpPr>
            <a:spLocks noChangeArrowheads="1"/>
          </p:cNvSpPr>
          <p:nvPr/>
        </p:nvSpPr>
        <p:spPr bwMode="auto">
          <a:xfrm>
            <a:off x="282575" y="3128963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3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5121" name="Rectangle 2116"/>
          <p:cNvSpPr>
            <a:spLocks noChangeArrowheads="1"/>
          </p:cNvSpPr>
          <p:nvPr/>
        </p:nvSpPr>
        <p:spPr bwMode="auto">
          <a:xfrm>
            <a:off x="282575" y="2944813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4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5122" name="Rectangle 2117"/>
          <p:cNvSpPr>
            <a:spLocks noChangeArrowheads="1"/>
          </p:cNvSpPr>
          <p:nvPr/>
        </p:nvSpPr>
        <p:spPr bwMode="auto">
          <a:xfrm>
            <a:off x="282575" y="277018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5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5123" name="Rectangle 2118"/>
          <p:cNvSpPr>
            <a:spLocks noChangeArrowheads="1"/>
          </p:cNvSpPr>
          <p:nvPr/>
        </p:nvSpPr>
        <p:spPr bwMode="auto">
          <a:xfrm>
            <a:off x="282575" y="25860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6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5124" name="Rectangle 2119"/>
          <p:cNvSpPr>
            <a:spLocks noChangeArrowheads="1"/>
          </p:cNvSpPr>
          <p:nvPr/>
        </p:nvSpPr>
        <p:spPr bwMode="auto">
          <a:xfrm>
            <a:off x="282575" y="2413000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7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5125" name="Rectangle 2120"/>
          <p:cNvSpPr>
            <a:spLocks noChangeArrowheads="1"/>
          </p:cNvSpPr>
          <p:nvPr/>
        </p:nvSpPr>
        <p:spPr bwMode="auto">
          <a:xfrm>
            <a:off x="282575" y="2228850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8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5126" name="Rectangle 2121"/>
          <p:cNvSpPr>
            <a:spLocks noChangeArrowheads="1"/>
          </p:cNvSpPr>
          <p:nvPr/>
        </p:nvSpPr>
        <p:spPr bwMode="auto">
          <a:xfrm>
            <a:off x="282575" y="2055813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9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5127" name="Rectangle 2122"/>
          <p:cNvSpPr>
            <a:spLocks noChangeArrowheads="1"/>
          </p:cNvSpPr>
          <p:nvPr/>
        </p:nvSpPr>
        <p:spPr bwMode="auto">
          <a:xfrm>
            <a:off x="250825" y="1871663"/>
            <a:ext cx="33338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10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5128" name="Rectangle 2123"/>
          <p:cNvSpPr>
            <a:spLocks noChangeArrowheads="1"/>
          </p:cNvSpPr>
          <p:nvPr/>
        </p:nvSpPr>
        <p:spPr bwMode="auto">
          <a:xfrm>
            <a:off x="358775" y="37671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0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5129" name="Rectangle 2124"/>
          <p:cNvSpPr>
            <a:spLocks noChangeArrowheads="1"/>
          </p:cNvSpPr>
          <p:nvPr/>
        </p:nvSpPr>
        <p:spPr bwMode="auto">
          <a:xfrm>
            <a:off x="566738" y="37671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1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5130" name="Rectangle 2125"/>
          <p:cNvSpPr>
            <a:spLocks noChangeArrowheads="1"/>
          </p:cNvSpPr>
          <p:nvPr/>
        </p:nvSpPr>
        <p:spPr bwMode="auto">
          <a:xfrm>
            <a:off x="762000" y="37671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2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5131" name="Rectangle 2126"/>
          <p:cNvSpPr>
            <a:spLocks noChangeArrowheads="1"/>
          </p:cNvSpPr>
          <p:nvPr/>
        </p:nvSpPr>
        <p:spPr bwMode="auto">
          <a:xfrm>
            <a:off x="968375" y="37671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3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5132" name="Rectangle 2127"/>
          <p:cNvSpPr>
            <a:spLocks noChangeArrowheads="1"/>
          </p:cNvSpPr>
          <p:nvPr/>
        </p:nvSpPr>
        <p:spPr bwMode="auto">
          <a:xfrm>
            <a:off x="1165225" y="37671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4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5133" name="Rectangle 2128"/>
          <p:cNvSpPr>
            <a:spLocks noChangeArrowheads="1"/>
          </p:cNvSpPr>
          <p:nvPr/>
        </p:nvSpPr>
        <p:spPr bwMode="auto">
          <a:xfrm>
            <a:off x="1371600" y="37671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5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5134" name="Rectangle 2129"/>
          <p:cNvSpPr>
            <a:spLocks noChangeArrowheads="1"/>
          </p:cNvSpPr>
          <p:nvPr/>
        </p:nvSpPr>
        <p:spPr bwMode="auto">
          <a:xfrm>
            <a:off x="1566863" y="37671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6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5135" name="Rectangle 2130"/>
          <p:cNvSpPr>
            <a:spLocks noChangeArrowheads="1"/>
          </p:cNvSpPr>
          <p:nvPr/>
        </p:nvSpPr>
        <p:spPr bwMode="auto">
          <a:xfrm>
            <a:off x="1774825" y="37671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7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5136" name="Rectangle 2131"/>
          <p:cNvSpPr>
            <a:spLocks noChangeArrowheads="1"/>
          </p:cNvSpPr>
          <p:nvPr/>
        </p:nvSpPr>
        <p:spPr bwMode="auto">
          <a:xfrm>
            <a:off x="1970088" y="37671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8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5137" name="Rectangle 2132"/>
          <p:cNvSpPr>
            <a:spLocks noChangeArrowheads="1"/>
          </p:cNvSpPr>
          <p:nvPr/>
        </p:nvSpPr>
        <p:spPr bwMode="auto">
          <a:xfrm>
            <a:off x="2176463" y="37671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9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5138" name="Rectangle 2133"/>
          <p:cNvSpPr>
            <a:spLocks noChangeArrowheads="1"/>
          </p:cNvSpPr>
          <p:nvPr/>
        </p:nvSpPr>
        <p:spPr bwMode="auto">
          <a:xfrm>
            <a:off x="2351088" y="3767138"/>
            <a:ext cx="33337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10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45139" name="Rectangle 2134"/>
          <p:cNvSpPr>
            <a:spLocks noChangeArrowheads="1"/>
          </p:cNvSpPr>
          <p:nvPr/>
        </p:nvSpPr>
        <p:spPr bwMode="auto">
          <a:xfrm>
            <a:off x="119063" y="1719263"/>
            <a:ext cx="2395537" cy="2254250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altLang="en-US"/>
          </a:p>
        </p:txBody>
      </p:sp>
      <p:sp>
        <p:nvSpPr>
          <p:cNvPr id="45140" name="Freeform 2135"/>
          <p:cNvSpPr>
            <a:spLocks/>
          </p:cNvSpPr>
          <p:nvPr/>
        </p:nvSpPr>
        <p:spPr bwMode="auto">
          <a:xfrm>
            <a:off x="914400" y="2211388"/>
            <a:ext cx="152400" cy="150812"/>
          </a:xfrm>
          <a:custGeom>
            <a:avLst/>
            <a:gdLst>
              <a:gd name="T0" fmla="*/ 2147483646 w 96"/>
              <a:gd name="T1" fmla="*/ 0 h 95"/>
              <a:gd name="T2" fmla="*/ 2147483646 w 96"/>
              <a:gd name="T3" fmla="*/ 2147483646 h 95"/>
              <a:gd name="T4" fmla="*/ 2147483646 w 96"/>
              <a:gd name="T5" fmla="*/ 2147483646 h 95"/>
              <a:gd name="T6" fmla="*/ 0 w 96"/>
              <a:gd name="T7" fmla="*/ 2147483646 h 95"/>
              <a:gd name="T8" fmla="*/ 2147483646 w 96"/>
              <a:gd name="T9" fmla="*/ 0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5"/>
              <a:gd name="T17" fmla="*/ 96 w 96"/>
              <a:gd name="T18" fmla="*/ 95 h 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5">
                <a:moveTo>
                  <a:pt x="48" y="0"/>
                </a:moveTo>
                <a:lnTo>
                  <a:pt x="96" y="48"/>
                </a:lnTo>
                <a:lnTo>
                  <a:pt x="48" y="95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141" name="Freeform 2136"/>
          <p:cNvSpPr>
            <a:spLocks/>
          </p:cNvSpPr>
          <p:nvPr/>
        </p:nvSpPr>
        <p:spPr bwMode="auto">
          <a:xfrm>
            <a:off x="1524000" y="3048000"/>
            <a:ext cx="152400" cy="152400"/>
          </a:xfrm>
          <a:custGeom>
            <a:avLst/>
            <a:gdLst>
              <a:gd name="T0" fmla="*/ 2147483646 w 96"/>
              <a:gd name="T1" fmla="*/ 0 h 96"/>
              <a:gd name="T2" fmla="*/ 2147483646 w 96"/>
              <a:gd name="T3" fmla="*/ 2147483646 h 96"/>
              <a:gd name="T4" fmla="*/ 2147483646 w 96"/>
              <a:gd name="T5" fmla="*/ 2147483646 h 96"/>
              <a:gd name="T6" fmla="*/ 0 w 96"/>
              <a:gd name="T7" fmla="*/ 2147483646 h 96"/>
              <a:gd name="T8" fmla="*/ 2147483646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142" name="Text Box 2137"/>
          <p:cNvSpPr txBox="1">
            <a:spLocks noChangeArrowheads="1"/>
          </p:cNvSpPr>
          <p:nvPr/>
        </p:nvSpPr>
        <p:spPr bwMode="auto">
          <a:xfrm>
            <a:off x="136525" y="3886200"/>
            <a:ext cx="752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ko-KR">
                <a:ea typeface="Gulim" pitchFamily="34" charset="-127"/>
              </a:rPr>
              <a:t>K=2</a:t>
            </a:r>
          </a:p>
        </p:txBody>
      </p:sp>
      <p:sp>
        <p:nvSpPr>
          <p:cNvPr id="45143" name="Line 2138"/>
          <p:cNvSpPr>
            <a:spLocks noChangeShapeType="1"/>
          </p:cNvSpPr>
          <p:nvPr/>
        </p:nvSpPr>
        <p:spPr bwMode="auto">
          <a:xfrm>
            <a:off x="2590800" y="2057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5144" name="Text Box 2139"/>
          <p:cNvSpPr txBox="1">
            <a:spLocks noChangeArrowheads="1"/>
          </p:cNvSpPr>
          <p:nvPr/>
        </p:nvSpPr>
        <p:spPr bwMode="auto">
          <a:xfrm>
            <a:off x="2590800" y="2362200"/>
            <a:ext cx="9144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Arbitrary choose k object as initial medoids</a:t>
            </a:r>
          </a:p>
        </p:txBody>
      </p:sp>
      <p:graphicFrame>
        <p:nvGraphicFramePr>
          <p:cNvPr id="45145" name="Object 2140"/>
          <p:cNvGraphicFramePr>
            <a:graphicFrameLocks noChangeAspect="1"/>
          </p:cNvGraphicFramePr>
          <p:nvPr/>
        </p:nvGraphicFramePr>
        <p:xfrm>
          <a:off x="3429000" y="1676400"/>
          <a:ext cx="2514600" cy="2362200"/>
        </p:xfrm>
        <a:graphic>
          <a:graphicData uri="http://schemas.openxmlformats.org/presentationml/2006/ole">
            <p:oleObj spid="_x0000_s45145" name="Worksheet" r:id="rId5" imgW="2200656" imgH="2076907" progId="Excel.Sheet.8">
              <p:embed/>
            </p:oleObj>
          </a:graphicData>
        </a:graphic>
      </p:graphicFrame>
      <p:sp>
        <p:nvSpPr>
          <p:cNvPr id="45146" name="Line 2141"/>
          <p:cNvSpPr>
            <a:spLocks noChangeShapeType="1"/>
          </p:cNvSpPr>
          <p:nvPr/>
        </p:nvSpPr>
        <p:spPr bwMode="auto">
          <a:xfrm>
            <a:off x="5127625" y="2689225"/>
            <a:ext cx="0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147" name="Line 2142"/>
          <p:cNvSpPr>
            <a:spLocks noChangeShapeType="1"/>
          </p:cNvSpPr>
          <p:nvPr/>
        </p:nvSpPr>
        <p:spPr bwMode="auto">
          <a:xfrm>
            <a:off x="5943600" y="2133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5148" name="Text Box 2143"/>
          <p:cNvSpPr txBox="1">
            <a:spLocks noChangeArrowheads="1"/>
          </p:cNvSpPr>
          <p:nvPr/>
        </p:nvSpPr>
        <p:spPr bwMode="auto">
          <a:xfrm>
            <a:off x="5867400" y="2362200"/>
            <a:ext cx="9144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Assign each remaining object to nearest medoids</a:t>
            </a:r>
          </a:p>
        </p:txBody>
      </p:sp>
      <p:sp>
        <p:nvSpPr>
          <p:cNvPr id="45149" name="Line 2144"/>
          <p:cNvSpPr>
            <a:spLocks noChangeShapeType="1"/>
          </p:cNvSpPr>
          <p:nvPr/>
        </p:nvSpPr>
        <p:spPr bwMode="auto">
          <a:xfrm>
            <a:off x="67818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5150" name="Text Box 2145"/>
          <p:cNvSpPr txBox="1">
            <a:spLocks noChangeArrowheads="1"/>
          </p:cNvSpPr>
          <p:nvPr/>
        </p:nvSpPr>
        <p:spPr bwMode="auto">
          <a:xfrm>
            <a:off x="6934200" y="4038600"/>
            <a:ext cx="2209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Randomly select a nonmedoid object,O</a:t>
            </a:r>
            <a:r>
              <a:rPr lang="en-US" altLang="ko-KR" sz="1400" baseline="-25000">
                <a:ea typeface="Gulim" pitchFamily="34" charset="-127"/>
              </a:rPr>
              <a:t>ramdom</a:t>
            </a:r>
          </a:p>
        </p:txBody>
      </p:sp>
      <p:sp>
        <p:nvSpPr>
          <p:cNvPr id="45151" name="Line 2146"/>
          <p:cNvSpPr>
            <a:spLocks noChangeShapeType="1"/>
          </p:cNvSpPr>
          <p:nvPr/>
        </p:nvSpPr>
        <p:spPr bwMode="auto">
          <a:xfrm flipH="1">
            <a:off x="6019800" y="4724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5152" name="Text Box 2147"/>
          <p:cNvSpPr txBox="1">
            <a:spLocks noChangeArrowheads="1"/>
          </p:cNvSpPr>
          <p:nvPr/>
        </p:nvSpPr>
        <p:spPr bwMode="auto">
          <a:xfrm>
            <a:off x="5715000" y="4876800"/>
            <a:ext cx="11430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Compute total cost of swapping</a:t>
            </a:r>
          </a:p>
        </p:txBody>
      </p:sp>
      <p:grpSp>
        <p:nvGrpSpPr>
          <p:cNvPr id="45153" name="Group 2148"/>
          <p:cNvGrpSpPr>
            <a:grpSpLocks/>
          </p:cNvGrpSpPr>
          <p:nvPr/>
        </p:nvGrpSpPr>
        <p:grpSpPr bwMode="auto">
          <a:xfrm>
            <a:off x="3544888" y="4611688"/>
            <a:ext cx="2176462" cy="2035175"/>
            <a:chOff x="2233" y="2905"/>
            <a:chExt cx="1371" cy="1282"/>
          </a:xfrm>
        </p:grpSpPr>
        <p:sp>
          <p:nvSpPr>
            <p:cNvPr id="45240" name="Rectangle 2149"/>
            <p:cNvSpPr>
              <a:spLocks noChangeArrowheads="1"/>
            </p:cNvSpPr>
            <p:nvPr/>
          </p:nvSpPr>
          <p:spPr bwMode="auto">
            <a:xfrm>
              <a:off x="2233" y="2905"/>
              <a:ext cx="1371" cy="128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45241" name="Rectangle 2150"/>
            <p:cNvSpPr>
              <a:spLocks noChangeArrowheads="1"/>
            </p:cNvSpPr>
            <p:nvPr/>
          </p:nvSpPr>
          <p:spPr bwMode="auto">
            <a:xfrm>
              <a:off x="2376" y="3009"/>
              <a:ext cx="1154" cy="10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45242" name="Line 2151"/>
            <p:cNvSpPr>
              <a:spLocks noChangeShapeType="1"/>
            </p:cNvSpPr>
            <p:nvPr/>
          </p:nvSpPr>
          <p:spPr bwMode="auto">
            <a:xfrm>
              <a:off x="2376" y="392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43" name="Line 2152"/>
            <p:cNvSpPr>
              <a:spLocks noChangeShapeType="1"/>
            </p:cNvSpPr>
            <p:nvPr/>
          </p:nvSpPr>
          <p:spPr bwMode="auto">
            <a:xfrm>
              <a:off x="2376" y="382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44" name="Line 2153"/>
            <p:cNvSpPr>
              <a:spLocks noChangeShapeType="1"/>
            </p:cNvSpPr>
            <p:nvPr/>
          </p:nvSpPr>
          <p:spPr bwMode="auto">
            <a:xfrm>
              <a:off x="2376" y="3725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45" name="Line 2154"/>
            <p:cNvSpPr>
              <a:spLocks noChangeShapeType="1"/>
            </p:cNvSpPr>
            <p:nvPr/>
          </p:nvSpPr>
          <p:spPr bwMode="auto">
            <a:xfrm>
              <a:off x="2376" y="3620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46" name="Line 2155"/>
            <p:cNvSpPr>
              <a:spLocks noChangeShapeType="1"/>
            </p:cNvSpPr>
            <p:nvPr/>
          </p:nvSpPr>
          <p:spPr bwMode="auto">
            <a:xfrm>
              <a:off x="2376" y="3521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47" name="Line 2156"/>
            <p:cNvSpPr>
              <a:spLocks noChangeShapeType="1"/>
            </p:cNvSpPr>
            <p:nvPr/>
          </p:nvSpPr>
          <p:spPr bwMode="auto">
            <a:xfrm>
              <a:off x="2376" y="3416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48" name="Line 2157"/>
            <p:cNvSpPr>
              <a:spLocks noChangeShapeType="1"/>
            </p:cNvSpPr>
            <p:nvPr/>
          </p:nvSpPr>
          <p:spPr bwMode="auto">
            <a:xfrm>
              <a:off x="2376" y="331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49" name="Line 2158"/>
            <p:cNvSpPr>
              <a:spLocks noChangeShapeType="1"/>
            </p:cNvSpPr>
            <p:nvPr/>
          </p:nvSpPr>
          <p:spPr bwMode="auto">
            <a:xfrm>
              <a:off x="2376" y="321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50" name="Line 2159"/>
            <p:cNvSpPr>
              <a:spLocks noChangeShapeType="1"/>
            </p:cNvSpPr>
            <p:nvPr/>
          </p:nvSpPr>
          <p:spPr bwMode="auto">
            <a:xfrm>
              <a:off x="2376" y="3114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51" name="Line 2160"/>
            <p:cNvSpPr>
              <a:spLocks noChangeShapeType="1"/>
            </p:cNvSpPr>
            <p:nvPr/>
          </p:nvSpPr>
          <p:spPr bwMode="auto">
            <a:xfrm>
              <a:off x="2376" y="3009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52" name="Line 2161"/>
            <p:cNvSpPr>
              <a:spLocks noChangeShapeType="1"/>
            </p:cNvSpPr>
            <p:nvPr/>
          </p:nvSpPr>
          <p:spPr bwMode="auto">
            <a:xfrm>
              <a:off x="2495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53" name="Line 2162"/>
            <p:cNvSpPr>
              <a:spLocks noChangeShapeType="1"/>
            </p:cNvSpPr>
            <p:nvPr/>
          </p:nvSpPr>
          <p:spPr bwMode="auto">
            <a:xfrm>
              <a:off x="2607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54" name="Line 2163"/>
            <p:cNvSpPr>
              <a:spLocks noChangeShapeType="1"/>
            </p:cNvSpPr>
            <p:nvPr/>
          </p:nvSpPr>
          <p:spPr bwMode="auto">
            <a:xfrm>
              <a:off x="2725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55" name="Line 2164"/>
            <p:cNvSpPr>
              <a:spLocks noChangeShapeType="1"/>
            </p:cNvSpPr>
            <p:nvPr/>
          </p:nvSpPr>
          <p:spPr bwMode="auto">
            <a:xfrm>
              <a:off x="2838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56" name="Line 2165"/>
            <p:cNvSpPr>
              <a:spLocks noChangeShapeType="1"/>
            </p:cNvSpPr>
            <p:nvPr/>
          </p:nvSpPr>
          <p:spPr bwMode="auto">
            <a:xfrm>
              <a:off x="2956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57" name="Line 2166"/>
            <p:cNvSpPr>
              <a:spLocks noChangeShapeType="1"/>
            </p:cNvSpPr>
            <p:nvPr/>
          </p:nvSpPr>
          <p:spPr bwMode="auto">
            <a:xfrm>
              <a:off x="3068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58" name="Line 2167"/>
            <p:cNvSpPr>
              <a:spLocks noChangeShapeType="1"/>
            </p:cNvSpPr>
            <p:nvPr/>
          </p:nvSpPr>
          <p:spPr bwMode="auto">
            <a:xfrm>
              <a:off x="3187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59" name="Line 2168"/>
            <p:cNvSpPr>
              <a:spLocks noChangeShapeType="1"/>
            </p:cNvSpPr>
            <p:nvPr/>
          </p:nvSpPr>
          <p:spPr bwMode="auto">
            <a:xfrm>
              <a:off x="3299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0" name="Line 2169"/>
            <p:cNvSpPr>
              <a:spLocks noChangeShapeType="1"/>
            </p:cNvSpPr>
            <p:nvPr/>
          </p:nvSpPr>
          <p:spPr bwMode="auto">
            <a:xfrm>
              <a:off x="3417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1" name="Line 2170"/>
            <p:cNvSpPr>
              <a:spLocks noChangeShapeType="1"/>
            </p:cNvSpPr>
            <p:nvPr/>
          </p:nvSpPr>
          <p:spPr bwMode="auto">
            <a:xfrm>
              <a:off x="3530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2" name="Rectangle 2171"/>
            <p:cNvSpPr>
              <a:spLocks noChangeArrowheads="1"/>
            </p:cNvSpPr>
            <p:nvPr/>
          </p:nvSpPr>
          <p:spPr bwMode="auto">
            <a:xfrm>
              <a:off x="2376" y="3009"/>
              <a:ext cx="1154" cy="10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45263" name="Line 2172"/>
            <p:cNvSpPr>
              <a:spLocks noChangeShapeType="1"/>
            </p:cNvSpPr>
            <p:nvPr/>
          </p:nvSpPr>
          <p:spPr bwMode="auto">
            <a:xfrm>
              <a:off x="2376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4" name="Line 2173"/>
            <p:cNvSpPr>
              <a:spLocks noChangeShapeType="1"/>
            </p:cNvSpPr>
            <p:nvPr/>
          </p:nvSpPr>
          <p:spPr bwMode="auto">
            <a:xfrm>
              <a:off x="2364" y="402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5" name="Line 2174"/>
            <p:cNvSpPr>
              <a:spLocks noChangeShapeType="1"/>
            </p:cNvSpPr>
            <p:nvPr/>
          </p:nvSpPr>
          <p:spPr bwMode="auto">
            <a:xfrm>
              <a:off x="2364" y="392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6" name="Line 2175"/>
            <p:cNvSpPr>
              <a:spLocks noChangeShapeType="1"/>
            </p:cNvSpPr>
            <p:nvPr/>
          </p:nvSpPr>
          <p:spPr bwMode="auto">
            <a:xfrm>
              <a:off x="2364" y="382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7" name="Line 2176"/>
            <p:cNvSpPr>
              <a:spLocks noChangeShapeType="1"/>
            </p:cNvSpPr>
            <p:nvPr/>
          </p:nvSpPr>
          <p:spPr bwMode="auto">
            <a:xfrm>
              <a:off x="2364" y="372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8" name="Line 2177"/>
            <p:cNvSpPr>
              <a:spLocks noChangeShapeType="1"/>
            </p:cNvSpPr>
            <p:nvPr/>
          </p:nvSpPr>
          <p:spPr bwMode="auto">
            <a:xfrm>
              <a:off x="2364" y="362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9" name="Line 2178"/>
            <p:cNvSpPr>
              <a:spLocks noChangeShapeType="1"/>
            </p:cNvSpPr>
            <p:nvPr/>
          </p:nvSpPr>
          <p:spPr bwMode="auto">
            <a:xfrm>
              <a:off x="2364" y="352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70" name="Line 2179"/>
            <p:cNvSpPr>
              <a:spLocks noChangeShapeType="1"/>
            </p:cNvSpPr>
            <p:nvPr/>
          </p:nvSpPr>
          <p:spPr bwMode="auto">
            <a:xfrm>
              <a:off x="2364" y="341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71" name="Line 2180"/>
            <p:cNvSpPr>
              <a:spLocks noChangeShapeType="1"/>
            </p:cNvSpPr>
            <p:nvPr/>
          </p:nvSpPr>
          <p:spPr bwMode="auto">
            <a:xfrm>
              <a:off x="2364" y="331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72" name="Line 2181"/>
            <p:cNvSpPr>
              <a:spLocks noChangeShapeType="1"/>
            </p:cNvSpPr>
            <p:nvPr/>
          </p:nvSpPr>
          <p:spPr bwMode="auto">
            <a:xfrm>
              <a:off x="2364" y="321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73" name="Line 2182"/>
            <p:cNvSpPr>
              <a:spLocks noChangeShapeType="1"/>
            </p:cNvSpPr>
            <p:nvPr/>
          </p:nvSpPr>
          <p:spPr bwMode="auto">
            <a:xfrm>
              <a:off x="2364" y="311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74" name="Line 2183"/>
            <p:cNvSpPr>
              <a:spLocks noChangeShapeType="1"/>
            </p:cNvSpPr>
            <p:nvPr/>
          </p:nvSpPr>
          <p:spPr bwMode="auto">
            <a:xfrm>
              <a:off x="2364" y="300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75" name="Line 2184"/>
            <p:cNvSpPr>
              <a:spLocks noChangeShapeType="1"/>
            </p:cNvSpPr>
            <p:nvPr/>
          </p:nvSpPr>
          <p:spPr bwMode="auto">
            <a:xfrm>
              <a:off x="2376" y="4027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76" name="Line 2185"/>
            <p:cNvSpPr>
              <a:spLocks noChangeShapeType="1"/>
            </p:cNvSpPr>
            <p:nvPr/>
          </p:nvSpPr>
          <p:spPr bwMode="auto">
            <a:xfrm flipV="1">
              <a:off x="2376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77" name="Line 2186"/>
            <p:cNvSpPr>
              <a:spLocks noChangeShapeType="1"/>
            </p:cNvSpPr>
            <p:nvPr/>
          </p:nvSpPr>
          <p:spPr bwMode="auto">
            <a:xfrm flipV="1">
              <a:off x="2495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78" name="Line 2187"/>
            <p:cNvSpPr>
              <a:spLocks noChangeShapeType="1"/>
            </p:cNvSpPr>
            <p:nvPr/>
          </p:nvSpPr>
          <p:spPr bwMode="auto">
            <a:xfrm flipV="1">
              <a:off x="2607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79" name="Line 2188"/>
            <p:cNvSpPr>
              <a:spLocks noChangeShapeType="1"/>
            </p:cNvSpPr>
            <p:nvPr/>
          </p:nvSpPr>
          <p:spPr bwMode="auto">
            <a:xfrm flipV="1">
              <a:off x="2725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80" name="Line 2189"/>
            <p:cNvSpPr>
              <a:spLocks noChangeShapeType="1"/>
            </p:cNvSpPr>
            <p:nvPr/>
          </p:nvSpPr>
          <p:spPr bwMode="auto">
            <a:xfrm flipV="1">
              <a:off x="2838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81" name="Line 2190"/>
            <p:cNvSpPr>
              <a:spLocks noChangeShapeType="1"/>
            </p:cNvSpPr>
            <p:nvPr/>
          </p:nvSpPr>
          <p:spPr bwMode="auto">
            <a:xfrm flipV="1">
              <a:off x="2956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82" name="Line 2191"/>
            <p:cNvSpPr>
              <a:spLocks noChangeShapeType="1"/>
            </p:cNvSpPr>
            <p:nvPr/>
          </p:nvSpPr>
          <p:spPr bwMode="auto">
            <a:xfrm flipV="1">
              <a:off x="3068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83" name="Line 2192"/>
            <p:cNvSpPr>
              <a:spLocks noChangeShapeType="1"/>
            </p:cNvSpPr>
            <p:nvPr/>
          </p:nvSpPr>
          <p:spPr bwMode="auto">
            <a:xfrm flipV="1">
              <a:off x="3187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84" name="Line 2193"/>
            <p:cNvSpPr>
              <a:spLocks noChangeShapeType="1"/>
            </p:cNvSpPr>
            <p:nvPr/>
          </p:nvSpPr>
          <p:spPr bwMode="auto">
            <a:xfrm flipV="1">
              <a:off x="3299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85" name="Line 2194"/>
            <p:cNvSpPr>
              <a:spLocks noChangeShapeType="1"/>
            </p:cNvSpPr>
            <p:nvPr/>
          </p:nvSpPr>
          <p:spPr bwMode="auto">
            <a:xfrm flipV="1">
              <a:off x="3417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86" name="Line 2195"/>
            <p:cNvSpPr>
              <a:spLocks noChangeShapeType="1"/>
            </p:cNvSpPr>
            <p:nvPr/>
          </p:nvSpPr>
          <p:spPr bwMode="auto">
            <a:xfrm flipV="1">
              <a:off x="3530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87" name="Freeform 2196"/>
            <p:cNvSpPr>
              <a:spLocks/>
            </p:cNvSpPr>
            <p:nvPr/>
          </p:nvSpPr>
          <p:spPr bwMode="auto">
            <a:xfrm>
              <a:off x="2682" y="3577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88" name="Freeform 2197"/>
            <p:cNvSpPr>
              <a:spLocks/>
            </p:cNvSpPr>
            <p:nvPr/>
          </p:nvSpPr>
          <p:spPr bwMode="auto">
            <a:xfrm>
              <a:off x="2563" y="3373"/>
              <a:ext cx="88" cy="87"/>
            </a:xfrm>
            <a:custGeom>
              <a:avLst/>
              <a:gdLst>
                <a:gd name="T0" fmla="*/ 44 w 88"/>
                <a:gd name="T1" fmla="*/ 0 h 87"/>
                <a:gd name="T2" fmla="*/ 88 w 88"/>
                <a:gd name="T3" fmla="*/ 43 h 87"/>
                <a:gd name="T4" fmla="*/ 44 w 88"/>
                <a:gd name="T5" fmla="*/ 87 h 87"/>
                <a:gd name="T6" fmla="*/ 0 w 88"/>
                <a:gd name="T7" fmla="*/ 43 h 87"/>
                <a:gd name="T8" fmla="*/ 44 w 88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7"/>
                <a:gd name="T17" fmla="*/ 88 w 88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7">
                  <a:moveTo>
                    <a:pt x="44" y="0"/>
                  </a:moveTo>
                  <a:lnTo>
                    <a:pt x="88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89" name="Freeform 2198"/>
            <p:cNvSpPr>
              <a:spLocks/>
            </p:cNvSpPr>
            <p:nvPr/>
          </p:nvSpPr>
          <p:spPr bwMode="auto">
            <a:xfrm>
              <a:off x="3143" y="3681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4 h 87"/>
                <a:gd name="T4" fmla="*/ 44 w 87"/>
                <a:gd name="T5" fmla="*/ 87 h 87"/>
                <a:gd name="T6" fmla="*/ 0 w 87"/>
                <a:gd name="T7" fmla="*/ 44 h 87"/>
                <a:gd name="T8" fmla="*/ 44 w 87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7"/>
                <a:gd name="T17" fmla="*/ 87 w 8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7">
                  <a:moveTo>
                    <a:pt x="44" y="0"/>
                  </a:moveTo>
                  <a:lnTo>
                    <a:pt x="87" y="44"/>
                  </a:lnTo>
                  <a:lnTo>
                    <a:pt x="44" y="87"/>
                  </a:lnTo>
                  <a:lnTo>
                    <a:pt x="0" y="4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90" name="Freeform 2199"/>
            <p:cNvSpPr>
              <a:spLocks/>
            </p:cNvSpPr>
            <p:nvPr/>
          </p:nvSpPr>
          <p:spPr bwMode="auto">
            <a:xfrm>
              <a:off x="2794" y="3275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91" name="Freeform 2200"/>
            <p:cNvSpPr>
              <a:spLocks/>
            </p:cNvSpPr>
            <p:nvPr/>
          </p:nvSpPr>
          <p:spPr bwMode="auto">
            <a:xfrm>
              <a:off x="2682" y="317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92" name="Freeform 2201"/>
            <p:cNvSpPr>
              <a:spLocks/>
            </p:cNvSpPr>
            <p:nvPr/>
          </p:nvSpPr>
          <p:spPr bwMode="auto">
            <a:xfrm>
              <a:off x="3255" y="3478"/>
              <a:ext cx="88" cy="86"/>
            </a:xfrm>
            <a:custGeom>
              <a:avLst/>
              <a:gdLst>
                <a:gd name="T0" fmla="*/ 44 w 88"/>
                <a:gd name="T1" fmla="*/ 0 h 86"/>
                <a:gd name="T2" fmla="*/ 88 w 88"/>
                <a:gd name="T3" fmla="*/ 43 h 86"/>
                <a:gd name="T4" fmla="*/ 44 w 88"/>
                <a:gd name="T5" fmla="*/ 86 h 86"/>
                <a:gd name="T6" fmla="*/ 0 w 88"/>
                <a:gd name="T7" fmla="*/ 43 h 86"/>
                <a:gd name="T8" fmla="*/ 44 w 88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6"/>
                <a:gd name="T17" fmla="*/ 88 w 88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6">
                  <a:moveTo>
                    <a:pt x="44" y="0"/>
                  </a:moveTo>
                  <a:lnTo>
                    <a:pt x="88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93" name="Freeform 2202"/>
            <p:cNvSpPr>
              <a:spLocks/>
            </p:cNvSpPr>
            <p:nvPr/>
          </p:nvSpPr>
          <p:spPr bwMode="auto">
            <a:xfrm>
              <a:off x="3143" y="3577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94" name="Freeform 2203"/>
            <p:cNvSpPr>
              <a:spLocks/>
            </p:cNvSpPr>
            <p:nvPr/>
          </p:nvSpPr>
          <p:spPr bwMode="auto">
            <a:xfrm>
              <a:off x="3143" y="3373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3 h 87"/>
                <a:gd name="T4" fmla="*/ 44 w 87"/>
                <a:gd name="T5" fmla="*/ 87 h 87"/>
                <a:gd name="T6" fmla="*/ 0 w 87"/>
                <a:gd name="T7" fmla="*/ 43 h 87"/>
                <a:gd name="T8" fmla="*/ 44 w 87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7"/>
                <a:gd name="T17" fmla="*/ 87 w 8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7">
                  <a:moveTo>
                    <a:pt x="44" y="0"/>
                  </a:moveTo>
                  <a:lnTo>
                    <a:pt x="87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95" name="Rectangle 2204"/>
            <p:cNvSpPr>
              <a:spLocks noChangeArrowheads="1"/>
            </p:cNvSpPr>
            <p:nvPr/>
          </p:nvSpPr>
          <p:spPr bwMode="auto">
            <a:xfrm>
              <a:off x="2326" y="4008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5296" name="Rectangle 2205"/>
            <p:cNvSpPr>
              <a:spLocks noChangeArrowheads="1"/>
            </p:cNvSpPr>
            <p:nvPr/>
          </p:nvSpPr>
          <p:spPr bwMode="auto">
            <a:xfrm>
              <a:off x="2326" y="391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1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5297" name="Rectangle 2206"/>
            <p:cNvSpPr>
              <a:spLocks noChangeArrowheads="1"/>
            </p:cNvSpPr>
            <p:nvPr/>
          </p:nvSpPr>
          <p:spPr bwMode="auto">
            <a:xfrm>
              <a:off x="2326" y="3805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2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5298" name="Rectangle 2207"/>
            <p:cNvSpPr>
              <a:spLocks noChangeArrowheads="1"/>
            </p:cNvSpPr>
            <p:nvPr/>
          </p:nvSpPr>
          <p:spPr bwMode="auto">
            <a:xfrm>
              <a:off x="2326" y="3706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3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5299" name="Rectangle 2208"/>
            <p:cNvSpPr>
              <a:spLocks noChangeArrowheads="1"/>
            </p:cNvSpPr>
            <p:nvPr/>
          </p:nvSpPr>
          <p:spPr bwMode="auto">
            <a:xfrm>
              <a:off x="2326" y="3601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4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5300" name="Rectangle 2209"/>
            <p:cNvSpPr>
              <a:spLocks noChangeArrowheads="1"/>
            </p:cNvSpPr>
            <p:nvPr/>
          </p:nvSpPr>
          <p:spPr bwMode="auto">
            <a:xfrm>
              <a:off x="2326" y="3503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5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5301" name="Rectangle 2210"/>
            <p:cNvSpPr>
              <a:spLocks noChangeArrowheads="1"/>
            </p:cNvSpPr>
            <p:nvPr/>
          </p:nvSpPr>
          <p:spPr bwMode="auto">
            <a:xfrm>
              <a:off x="2326" y="3398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6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5302" name="Rectangle 2211"/>
            <p:cNvSpPr>
              <a:spLocks noChangeArrowheads="1"/>
            </p:cNvSpPr>
            <p:nvPr/>
          </p:nvSpPr>
          <p:spPr bwMode="auto">
            <a:xfrm>
              <a:off x="2326" y="3299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7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5303" name="Rectangle 2212"/>
            <p:cNvSpPr>
              <a:spLocks noChangeArrowheads="1"/>
            </p:cNvSpPr>
            <p:nvPr/>
          </p:nvSpPr>
          <p:spPr bwMode="auto">
            <a:xfrm>
              <a:off x="2326" y="3194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8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5304" name="Rectangle 2213"/>
            <p:cNvSpPr>
              <a:spLocks noChangeArrowheads="1"/>
            </p:cNvSpPr>
            <p:nvPr/>
          </p:nvSpPr>
          <p:spPr bwMode="auto">
            <a:xfrm>
              <a:off x="2326" y="3096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9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5305" name="Rectangle 2214"/>
            <p:cNvSpPr>
              <a:spLocks noChangeArrowheads="1"/>
            </p:cNvSpPr>
            <p:nvPr/>
          </p:nvSpPr>
          <p:spPr bwMode="auto">
            <a:xfrm>
              <a:off x="2308" y="2991"/>
              <a:ext cx="19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10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5306" name="Rectangle 2215"/>
            <p:cNvSpPr>
              <a:spLocks noChangeArrowheads="1"/>
            </p:cNvSpPr>
            <p:nvPr/>
          </p:nvSpPr>
          <p:spPr bwMode="auto">
            <a:xfrm>
              <a:off x="2370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5307" name="Rectangle 2216"/>
            <p:cNvSpPr>
              <a:spLocks noChangeArrowheads="1"/>
            </p:cNvSpPr>
            <p:nvPr/>
          </p:nvSpPr>
          <p:spPr bwMode="auto">
            <a:xfrm>
              <a:off x="2489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1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5308" name="Rectangle 2217"/>
            <p:cNvSpPr>
              <a:spLocks noChangeArrowheads="1"/>
            </p:cNvSpPr>
            <p:nvPr/>
          </p:nvSpPr>
          <p:spPr bwMode="auto">
            <a:xfrm>
              <a:off x="2601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2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5309" name="Rectangle 2218"/>
            <p:cNvSpPr>
              <a:spLocks noChangeArrowheads="1"/>
            </p:cNvSpPr>
            <p:nvPr/>
          </p:nvSpPr>
          <p:spPr bwMode="auto">
            <a:xfrm>
              <a:off x="2719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3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5310" name="Rectangle 2219"/>
            <p:cNvSpPr>
              <a:spLocks noChangeArrowheads="1"/>
            </p:cNvSpPr>
            <p:nvPr/>
          </p:nvSpPr>
          <p:spPr bwMode="auto">
            <a:xfrm>
              <a:off x="2831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4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5311" name="Rectangle 2220"/>
            <p:cNvSpPr>
              <a:spLocks noChangeArrowheads="1"/>
            </p:cNvSpPr>
            <p:nvPr/>
          </p:nvSpPr>
          <p:spPr bwMode="auto">
            <a:xfrm>
              <a:off x="2950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5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5312" name="Rectangle 2221"/>
            <p:cNvSpPr>
              <a:spLocks noChangeArrowheads="1"/>
            </p:cNvSpPr>
            <p:nvPr/>
          </p:nvSpPr>
          <p:spPr bwMode="auto">
            <a:xfrm>
              <a:off x="3062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6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5313" name="Rectangle 2222"/>
            <p:cNvSpPr>
              <a:spLocks noChangeArrowheads="1"/>
            </p:cNvSpPr>
            <p:nvPr/>
          </p:nvSpPr>
          <p:spPr bwMode="auto">
            <a:xfrm>
              <a:off x="3180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7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5314" name="Rectangle 2223"/>
            <p:cNvSpPr>
              <a:spLocks noChangeArrowheads="1"/>
            </p:cNvSpPr>
            <p:nvPr/>
          </p:nvSpPr>
          <p:spPr bwMode="auto">
            <a:xfrm>
              <a:off x="3293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8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5315" name="Rectangle 2224"/>
            <p:cNvSpPr>
              <a:spLocks noChangeArrowheads="1"/>
            </p:cNvSpPr>
            <p:nvPr/>
          </p:nvSpPr>
          <p:spPr bwMode="auto">
            <a:xfrm>
              <a:off x="3411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9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5316" name="Rectangle 2225"/>
            <p:cNvSpPr>
              <a:spLocks noChangeArrowheads="1"/>
            </p:cNvSpPr>
            <p:nvPr/>
          </p:nvSpPr>
          <p:spPr bwMode="auto">
            <a:xfrm>
              <a:off x="3511" y="4070"/>
              <a:ext cx="19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10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5317" name="Rectangle 2226"/>
            <p:cNvSpPr>
              <a:spLocks noChangeArrowheads="1"/>
            </p:cNvSpPr>
            <p:nvPr/>
          </p:nvSpPr>
          <p:spPr bwMode="auto">
            <a:xfrm>
              <a:off x="2233" y="2905"/>
              <a:ext cx="1371" cy="128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45318" name="Line 2227"/>
            <p:cNvSpPr>
              <a:spLocks noChangeShapeType="1"/>
            </p:cNvSpPr>
            <p:nvPr/>
          </p:nvSpPr>
          <p:spPr bwMode="auto">
            <a:xfrm>
              <a:off x="3181" y="3456"/>
              <a:ext cx="0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319" name="Freeform 2228"/>
            <p:cNvSpPr>
              <a:spLocks/>
            </p:cNvSpPr>
            <p:nvPr/>
          </p:nvSpPr>
          <p:spPr bwMode="auto">
            <a:xfrm>
              <a:off x="3033" y="3600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20" name="Freeform 2229"/>
            <p:cNvSpPr>
              <a:spLocks/>
            </p:cNvSpPr>
            <p:nvPr/>
          </p:nvSpPr>
          <p:spPr bwMode="auto">
            <a:xfrm>
              <a:off x="3024" y="3792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154" name="Rectangle 2230"/>
          <p:cNvSpPr>
            <a:spLocks noChangeArrowheads="1"/>
          </p:cNvSpPr>
          <p:nvPr/>
        </p:nvSpPr>
        <p:spPr bwMode="auto">
          <a:xfrm>
            <a:off x="3657600" y="4267200"/>
            <a:ext cx="14081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1400">
                <a:ea typeface="Gulim" pitchFamily="34" charset="-127"/>
              </a:rPr>
              <a:t>Total Cost = 26</a:t>
            </a:r>
          </a:p>
        </p:txBody>
      </p:sp>
      <p:sp>
        <p:nvSpPr>
          <p:cNvPr id="45155" name="Line 2231"/>
          <p:cNvSpPr>
            <a:spLocks noChangeShapeType="1"/>
          </p:cNvSpPr>
          <p:nvPr/>
        </p:nvSpPr>
        <p:spPr bwMode="auto">
          <a:xfrm flipV="1">
            <a:off x="5334000" y="4114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5156" name="Text Box 2232"/>
          <p:cNvSpPr txBox="1">
            <a:spLocks noChangeArrowheads="1"/>
          </p:cNvSpPr>
          <p:nvPr/>
        </p:nvSpPr>
        <p:spPr bwMode="auto">
          <a:xfrm>
            <a:off x="2362200" y="5029200"/>
            <a:ext cx="1219200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Swapping O and O</a:t>
            </a:r>
            <a:r>
              <a:rPr lang="en-US" altLang="ko-KR" sz="1400" baseline="-25000">
                <a:ea typeface="Gulim" pitchFamily="34" charset="-127"/>
              </a:rPr>
              <a:t>ramdom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If quality is improved.</a:t>
            </a:r>
          </a:p>
        </p:txBody>
      </p:sp>
      <p:sp>
        <p:nvSpPr>
          <p:cNvPr id="45157" name="Text Box 2233"/>
          <p:cNvSpPr txBox="1">
            <a:spLocks noChangeArrowheads="1"/>
          </p:cNvSpPr>
          <p:nvPr/>
        </p:nvSpPr>
        <p:spPr bwMode="auto">
          <a:xfrm>
            <a:off x="228600" y="4724400"/>
            <a:ext cx="19812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ko-KR" sz="2000" b="1">
                <a:ea typeface="Gulim" pitchFamily="34" charset="-127"/>
              </a:rPr>
              <a:t>Do loop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2000" b="1">
                <a:ea typeface="Gulim" pitchFamily="34" charset="-127"/>
              </a:rPr>
              <a:t>Until no change</a:t>
            </a:r>
          </a:p>
        </p:txBody>
      </p:sp>
      <p:grpSp>
        <p:nvGrpSpPr>
          <p:cNvPr id="45158" name="Group 2234"/>
          <p:cNvGrpSpPr>
            <a:grpSpLocks/>
          </p:cNvGrpSpPr>
          <p:nvPr/>
        </p:nvGrpSpPr>
        <p:grpSpPr bwMode="auto">
          <a:xfrm>
            <a:off x="6821488" y="4611688"/>
            <a:ext cx="2176462" cy="2035175"/>
            <a:chOff x="4297" y="2905"/>
            <a:chExt cx="1371" cy="1282"/>
          </a:xfrm>
        </p:grpSpPr>
        <p:sp>
          <p:nvSpPr>
            <p:cNvPr id="45159" name="Rectangle 2235"/>
            <p:cNvSpPr>
              <a:spLocks noChangeArrowheads="1"/>
            </p:cNvSpPr>
            <p:nvPr/>
          </p:nvSpPr>
          <p:spPr bwMode="auto">
            <a:xfrm>
              <a:off x="4297" y="2905"/>
              <a:ext cx="1371" cy="128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45160" name="Rectangle 2236"/>
            <p:cNvSpPr>
              <a:spLocks noChangeArrowheads="1"/>
            </p:cNvSpPr>
            <p:nvPr/>
          </p:nvSpPr>
          <p:spPr bwMode="auto">
            <a:xfrm>
              <a:off x="4440" y="3009"/>
              <a:ext cx="1154" cy="10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45161" name="Line 2237"/>
            <p:cNvSpPr>
              <a:spLocks noChangeShapeType="1"/>
            </p:cNvSpPr>
            <p:nvPr/>
          </p:nvSpPr>
          <p:spPr bwMode="auto">
            <a:xfrm>
              <a:off x="4440" y="392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62" name="Line 2238"/>
            <p:cNvSpPr>
              <a:spLocks noChangeShapeType="1"/>
            </p:cNvSpPr>
            <p:nvPr/>
          </p:nvSpPr>
          <p:spPr bwMode="auto">
            <a:xfrm>
              <a:off x="4440" y="382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63" name="Line 2239"/>
            <p:cNvSpPr>
              <a:spLocks noChangeShapeType="1"/>
            </p:cNvSpPr>
            <p:nvPr/>
          </p:nvSpPr>
          <p:spPr bwMode="auto">
            <a:xfrm>
              <a:off x="4440" y="3725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64" name="Line 2240"/>
            <p:cNvSpPr>
              <a:spLocks noChangeShapeType="1"/>
            </p:cNvSpPr>
            <p:nvPr/>
          </p:nvSpPr>
          <p:spPr bwMode="auto">
            <a:xfrm>
              <a:off x="4440" y="3620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65" name="Line 2241"/>
            <p:cNvSpPr>
              <a:spLocks noChangeShapeType="1"/>
            </p:cNvSpPr>
            <p:nvPr/>
          </p:nvSpPr>
          <p:spPr bwMode="auto">
            <a:xfrm>
              <a:off x="4440" y="3521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66" name="Line 2242"/>
            <p:cNvSpPr>
              <a:spLocks noChangeShapeType="1"/>
            </p:cNvSpPr>
            <p:nvPr/>
          </p:nvSpPr>
          <p:spPr bwMode="auto">
            <a:xfrm>
              <a:off x="4440" y="3416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67" name="Line 2243"/>
            <p:cNvSpPr>
              <a:spLocks noChangeShapeType="1"/>
            </p:cNvSpPr>
            <p:nvPr/>
          </p:nvSpPr>
          <p:spPr bwMode="auto">
            <a:xfrm>
              <a:off x="4440" y="331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68" name="Line 2244"/>
            <p:cNvSpPr>
              <a:spLocks noChangeShapeType="1"/>
            </p:cNvSpPr>
            <p:nvPr/>
          </p:nvSpPr>
          <p:spPr bwMode="auto">
            <a:xfrm>
              <a:off x="4440" y="321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69" name="Line 2245"/>
            <p:cNvSpPr>
              <a:spLocks noChangeShapeType="1"/>
            </p:cNvSpPr>
            <p:nvPr/>
          </p:nvSpPr>
          <p:spPr bwMode="auto">
            <a:xfrm>
              <a:off x="4440" y="3114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70" name="Line 2246"/>
            <p:cNvSpPr>
              <a:spLocks noChangeShapeType="1"/>
            </p:cNvSpPr>
            <p:nvPr/>
          </p:nvSpPr>
          <p:spPr bwMode="auto">
            <a:xfrm>
              <a:off x="4440" y="3009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71" name="Line 2247"/>
            <p:cNvSpPr>
              <a:spLocks noChangeShapeType="1"/>
            </p:cNvSpPr>
            <p:nvPr/>
          </p:nvSpPr>
          <p:spPr bwMode="auto">
            <a:xfrm>
              <a:off x="4559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72" name="Line 2248"/>
            <p:cNvSpPr>
              <a:spLocks noChangeShapeType="1"/>
            </p:cNvSpPr>
            <p:nvPr/>
          </p:nvSpPr>
          <p:spPr bwMode="auto">
            <a:xfrm>
              <a:off x="4671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73" name="Line 2249"/>
            <p:cNvSpPr>
              <a:spLocks noChangeShapeType="1"/>
            </p:cNvSpPr>
            <p:nvPr/>
          </p:nvSpPr>
          <p:spPr bwMode="auto">
            <a:xfrm>
              <a:off x="4789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74" name="Line 2250"/>
            <p:cNvSpPr>
              <a:spLocks noChangeShapeType="1"/>
            </p:cNvSpPr>
            <p:nvPr/>
          </p:nvSpPr>
          <p:spPr bwMode="auto">
            <a:xfrm>
              <a:off x="4902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75" name="Line 2251"/>
            <p:cNvSpPr>
              <a:spLocks noChangeShapeType="1"/>
            </p:cNvSpPr>
            <p:nvPr/>
          </p:nvSpPr>
          <p:spPr bwMode="auto">
            <a:xfrm>
              <a:off x="5020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76" name="Line 2252"/>
            <p:cNvSpPr>
              <a:spLocks noChangeShapeType="1"/>
            </p:cNvSpPr>
            <p:nvPr/>
          </p:nvSpPr>
          <p:spPr bwMode="auto">
            <a:xfrm>
              <a:off x="5132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77" name="Line 2253"/>
            <p:cNvSpPr>
              <a:spLocks noChangeShapeType="1"/>
            </p:cNvSpPr>
            <p:nvPr/>
          </p:nvSpPr>
          <p:spPr bwMode="auto">
            <a:xfrm>
              <a:off x="5251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78" name="Line 2254"/>
            <p:cNvSpPr>
              <a:spLocks noChangeShapeType="1"/>
            </p:cNvSpPr>
            <p:nvPr/>
          </p:nvSpPr>
          <p:spPr bwMode="auto">
            <a:xfrm>
              <a:off x="5363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79" name="Line 2255"/>
            <p:cNvSpPr>
              <a:spLocks noChangeShapeType="1"/>
            </p:cNvSpPr>
            <p:nvPr/>
          </p:nvSpPr>
          <p:spPr bwMode="auto">
            <a:xfrm>
              <a:off x="5481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80" name="Line 2256"/>
            <p:cNvSpPr>
              <a:spLocks noChangeShapeType="1"/>
            </p:cNvSpPr>
            <p:nvPr/>
          </p:nvSpPr>
          <p:spPr bwMode="auto">
            <a:xfrm>
              <a:off x="5594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81" name="Rectangle 2257"/>
            <p:cNvSpPr>
              <a:spLocks noChangeArrowheads="1"/>
            </p:cNvSpPr>
            <p:nvPr/>
          </p:nvSpPr>
          <p:spPr bwMode="auto">
            <a:xfrm>
              <a:off x="4440" y="3009"/>
              <a:ext cx="1154" cy="10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45182" name="Line 2258"/>
            <p:cNvSpPr>
              <a:spLocks noChangeShapeType="1"/>
            </p:cNvSpPr>
            <p:nvPr/>
          </p:nvSpPr>
          <p:spPr bwMode="auto">
            <a:xfrm>
              <a:off x="4440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83" name="Line 2259"/>
            <p:cNvSpPr>
              <a:spLocks noChangeShapeType="1"/>
            </p:cNvSpPr>
            <p:nvPr/>
          </p:nvSpPr>
          <p:spPr bwMode="auto">
            <a:xfrm>
              <a:off x="4428" y="402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84" name="Line 2260"/>
            <p:cNvSpPr>
              <a:spLocks noChangeShapeType="1"/>
            </p:cNvSpPr>
            <p:nvPr/>
          </p:nvSpPr>
          <p:spPr bwMode="auto">
            <a:xfrm>
              <a:off x="4428" y="392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85" name="Line 2261"/>
            <p:cNvSpPr>
              <a:spLocks noChangeShapeType="1"/>
            </p:cNvSpPr>
            <p:nvPr/>
          </p:nvSpPr>
          <p:spPr bwMode="auto">
            <a:xfrm>
              <a:off x="4428" y="382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86" name="Line 2262"/>
            <p:cNvSpPr>
              <a:spLocks noChangeShapeType="1"/>
            </p:cNvSpPr>
            <p:nvPr/>
          </p:nvSpPr>
          <p:spPr bwMode="auto">
            <a:xfrm>
              <a:off x="4428" y="372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87" name="Line 2263"/>
            <p:cNvSpPr>
              <a:spLocks noChangeShapeType="1"/>
            </p:cNvSpPr>
            <p:nvPr/>
          </p:nvSpPr>
          <p:spPr bwMode="auto">
            <a:xfrm>
              <a:off x="4428" y="362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88" name="Line 2264"/>
            <p:cNvSpPr>
              <a:spLocks noChangeShapeType="1"/>
            </p:cNvSpPr>
            <p:nvPr/>
          </p:nvSpPr>
          <p:spPr bwMode="auto">
            <a:xfrm>
              <a:off x="4428" y="352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89" name="Line 2265"/>
            <p:cNvSpPr>
              <a:spLocks noChangeShapeType="1"/>
            </p:cNvSpPr>
            <p:nvPr/>
          </p:nvSpPr>
          <p:spPr bwMode="auto">
            <a:xfrm>
              <a:off x="4428" y="341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90" name="Line 2266"/>
            <p:cNvSpPr>
              <a:spLocks noChangeShapeType="1"/>
            </p:cNvSpPr>
            <p:nvPr/>
          </p:nvSpPr>
          <p:spPr bwMode="auto">
            <a:xfrm>
              <a:off x="4428" y="331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91" name="Line 2267"/>
            <p:cNvSpPr>
              <a:spLocks noChangeShapeType="1"/>
            </p:cNvSpPr>
            <p:nvPr/>
          </p:nvSpPr>
          <p:spPr bwMode="auto">
            <a:xfrm>
              <a:off x="4428" y="321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92" name="Line 2268"/>
            <p:cNvSpPr>
              <a:spLocks noChangeShapeType="1"/>
            </p:cNvSpPr>
            <p:nvPr/>
          </p:nvSpPr>
          <p:spPr bwMode="auto">
            <a:xfrm>
              <a:off x="4428" y="311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93" name="Line 2269"/>
            <p:cNvSpPr>
              <a:spLocks noChangeShapeType="1"/>
            </p:cNvSpPr>
            <p:nvPr/>
          </p:nvSpPr>
          <p:spPr bwMode="auto">
            <a:xfrm>
              <a:off x="4428" y="300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94" name="Line 2270"/>
            <p:cNvSpPr>
              <a:spLocks noChangeShapeType="1"/>
            </p:cNvSpPr>
            <p:nvPr/>
          </p:nvSpPr>
          <p:spPr bwMode="auto">
            <a:xfrm>
              <a:off x="4440" y="4027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95" name="Line 2271"/>
            <p:cNvSpPr>
              <a:spLocks noChangeShapeType="1"/>
            </p:cNvSpPr>
            <p:nvPr/>
          </p:nvSpPr>
          <p:spPr bwMode="auto">
            <a:xfrm flipV="1">
              <a:off x="4440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96" name="Line 2272"/>
            <p:cNvSpPr>
              <a:spLocks noChangeShapeType="1"/>
            </p:cNvSpPr>
            <p:nvPr/>
          </p:nvSpPr>
          <p:spPr bwMode="auto">
            <a:xfrm flipV="1">
              <a:off x="4559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97" name="Line 2273"/>
            <p:cNvSpPr>
              <a:spLocks noChangeShapeType="1"/>
            </p:cNvSpPr>
            <p:nvPr/>
          </p:nvSpPr>
          <p:spPr bwMode="auto">
            <a:xfrm flipV="1">
              <a:off x="4671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98" name="Line 2274"/>
            <p:cNvSpPr>
              <a:spLocks noChangeShapeType="1"/>
            </p:cNvSpPr>
            <p:nvPr/>
          </p:nvSpPr>
          <p:spPr bwMode="auto">
            <a:xfrm flipV="1">
              <a:off x="4789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99" name="Line 2275"/>
            <p:cNvSpPr>
              <a:spLocks noChangeShapeType="1"/>
            </p:cNvSpPr>
            <p:nvPr/>
          </p:nvSpPr>
          <p:spPr bwMode="auto">
            <a:xfrm flipV="1">
              <a:off x="4902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00" name="Line 2276"/>
            <p:cNvSpPr>
              <a:spLocks noChangeShapeType="1"/>
            </p:cNvSpPr>
            <p:nvPr/>
          </p:nvSpPr>
          <p:spPr bwMode="auto">
            <a:xfrm flipV="1">
              <a:off x="5020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01" name="Line 2277"/>
            <p:cNvSpPr>
              <a:spLocks noChangeShapeType="1"/>
            </p:cNvSpPr>
            <p:nvPr/>
          </p:nvSpPr>
          <p:spPr bwMode="auto">
            <a:xfrm flipV="1">
              <a:off x="5132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02" name="Line 2278"/>
            <p:cNvSpPr>
              <a:spLocks noChangeShapeType="1"/>
            </p:cNvSpPr>
            <p:nvPr/>
          </p:nvSpPr>
          <p:spPr bwMode="auto">
            <a:xfrm flipV="1">
              <a:off x="5251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03" name="Line 2279"/>
            <p:cNvSpPr>
              <a:spLocks noChangeShapeType="1"/>
            </p:cNvSpPr>
            <p:nvPr/>
          </p:nvSpPr>
          <p:spPr bwMode="auto">
            <a:xfrm flipV="1">
              <a:off x="5363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04" name="Line 2280"/>
            <p:cNvSpPr>
              <a:spLocks noChangeShapeType="1"/>
            </p:cNvSpPr>
            <p:nvPr/>
          </p:nvSpPr>
          <p:spPr bwMode="auto">
            <a:xfrm flipV="1">
              <a:off x="5481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05" name="Line 2281"/>
            <p:cNvSpPr>
              <a:spLocks noChangeShapeType="1"/>
            </p:cNvSpPr>
            <p:nvPr/>
          </p:nvSpPr>
          <p:spPr bwMode="auto">
            <a:xfrm flipV="1">
              <a:off x="5594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06" name="Freeform 2282"/>
            <p:cNvSpPr>
              <a:spLocks/>
            </p:cNvSpPr>
            <p:nvPr/>
          </p:nvSpPr>
          <p:spPr bwMode="auto">
            <a:xfrm>
              <a:off x="4746" y="3577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07" name="Freeform 2283"/>
            <p:cNvSpPr>
              <a:spLocks/>
            </p:cNvSpPr>
            <p:nvPr/>
          </p:nvSpPr>
          <p:spPr bwMode="auto">
            <a:xfrm>
              <a:off x="4627" y="3373"/>
              <a:ext cx="88" cy="87"/>
            </a:xfrm>
            <a:custGeom>
              <a:avLst/>
              <a:gdLst>
                <a:gd name="T0" fmla="*/ 44 w 88"/>
                <a:gd name="T1" fmla="*/ 0 h 87"/>
                <a:gd name="T2" fmla="*/ 88 w 88"/>
                <a:gd name="T3" fmla="*/ 43 h 87"/>
                <a:gd name="T4" fmla="*/ 44 w 88"/>
                <a:gd name="T5" fmla="*/ 87 h 87"/>
                <a:gd name="T6" fmla="*/ 0 w 88"/>
                <a:gd name="T7" fmla="*/ 43 h 87"/>
                <a:gd name="T8" fmla="*/ 44 w 88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7"/>
                <a:gd name="T17" fmla="*/ 88 w 88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7">
                  <a:moveTo>
                    <a:pt x="44" y="0"/>
                  </a:moveTo>
                  <a:lnTo>
                    <a:pt x="88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08" name="Freeform 2284"/>
            <p:cNvSpPr>
              <a:spLocks/>
            </p:cNvSpPr>
            <p:nvPr/>
          </p:nvSpPr>
          <p:spPr bwMode="auto">
            <a:xfrm>
              <a:off x="5207" y="3681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4 h 87"/>
                <a:gd name="T4" fmla="*/ 44 w 87"/>
                <a:gd name="T5" fmla="*/ 87 h 87"/>
                <a:gd name="T6" fmla="*/ 0 w 87"/>
                <a:gd name="T7" fmla="*/ 44 h 87"/>
                <a:gd name="T8" fmla="*/ 44 w 87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7"/>
                <a:gd name="T17" fmla="*/ 87 w 8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7">
                  <a:moveTo>
                    <a:pt x="44" y="0"/>
                  </a:moveTo>
                  <a:lnTo>
                    <a:pt x="87" y="44"/>
                  </a:lnTo>
                  <a:lnTo>
                    <a:pt x="44" y="87"/>
                  </a:lnTo>
                  <a:lnTo>
                    <a:pt x="0" y="4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09" name="Freeform 2285"/>
            <p:cNvSpPr>
              <a:spLocks/>
            </p:cNvSpPr>
            <p:nvPr/>
          </p:nvSpPr>
          <p:spPr bwMode="auto">
            <a:xfrm>
              <a:off x="4858" y="3275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10" name="Freeform 2286"/>
            <p:cNvSpPr>
              <a:spLocks/>
            </p:cNvSpPr>
            <p:nvPr/>
          </p:nvSpPr>
          <p:spPr bwMode="auto">
            <a:xfrm>
              <a:off x="4746" y="317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11" name="Freeform 2287"/>
            <p:cNvSpPr>
              <a:spLocks/>
            </p:cNvSpPr>
            <p:nvPr/>
          </p:nvSpPr>
          <p:spPr bwMode="auto">
            <a:xfrm>
              <a:off x="5319" y="3478"/>
              <a:ext cx="88" cy="86"/>
            </a:xfrm>
            <a:custGeom>
              <a:avLst/>
              <a:gdLst>
                <a:gd name="T0" fmla="*/ 44 w 88"/>
                <a:gd name="T1" fmla="*/ 0 h 86"/>
                <a:gd name="T2" fmla="*/ 88 w 88"/>
                <a:gd name="T3" fmla="*/ 43 h 86"/>
                <a:gd name="T4" fmla="*/ 44 w 88"/>
                <a:gd name="T5" fmla="*/ 86 h 86"/>
                <a:gd name="T6" fmla="*/ 0 w 88"/>
                <a:gd name="T7" fmla="*/ 43 h 86"/>
                <a:gd name="T8" fmla="*/ 44 w 88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6"/>
                <a:gd name="T17" fmla="*/ 88 w 88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6">
                  <a:moveTo>
                    <a:pt x="44" y="0"/>
                  </a:moveTo>
                  <a:lnTo>
                    <a:pt x="88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12" name="Freeform 2288"/>
            <p:cNvSpPr>
              <a:spLocks/>
            </p:cNvSpPr>
            <p:nvPr/>
          </p:nvSpPr>
          <p:spPr bwMode="auto">
            <a:xfrm>
              <a:off x="5089" y="378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13" name="Freeform 2289"/>
            <p:cNvSpPr>
              <a:spLocks/>
            </p:cNvSpPr>
            <p:nvPr/>
          </p:nvSpPr>
          <p:spPr bwMode="auto">
            <a:xfrm>
              <a:off x="5207" y="3577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14" name="Freeform 2290"/>
            <p:cNvSpPr>
              <a:spLocks/>
            </p:cNvSpPr>
            <p:nvPr/>
          </p:nvSpPr>
          <p:spPr bwMode="auto">
            <a:xfrm>
              <a:off x="5207" y="3373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3 h 87"/>
                <a:gd name="T4" fmla="*/ 44 w 87"/>
                <a:gd name="T5" fmla="*/ 87 h 87"/>
                <a:gd name="T6" fmla="*/ 0 w 87"/>
                <a:gd name="T7" fmla="*/ 43 h 87"/>
                <a:gd name="T8" fmla="*/ 44 w 87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7"/>
                <a:gd name="T17" fmla="*/ 87 w 8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7">
                  <a:moveTo>
                    <a:pt x="44" y="0"/>
                  </a:moveTo>
                  <a:lnTo>
                    <a:pt x="87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15" name="Rectangle 2291"/>
            <p:cNvSpPr>
              <a:spLocks noChangeArrowheads="1"/>
            </p:cNvSpPr>
            <p:nvPr/>
          </p:nvSpPr>
          <p:spPr bwMode="auto">
            <a:xfrm>
              <a:off x="4390" y="4008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5216" name="Rectangle 2292"/>
            <p:cNvSpPr>
              <a:spLocks noChangeArrowheads="1"/>
            </p:cNvSpPr>
            <p:nvPr/>
          </p:nvSpPr>
          <p:spPr bwMode="auto">
            <a:xfrm>
              <a:off x="4390" y="391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1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5217" name="Rectangle 2293"/>
            <p:cNvSpPr>
              <a:spLocks noChangeArrowheads="1"/>
            </p:cNvSpPr>
            <p:nvPr/>
          </p:nvSpPr>
          <p:spPr bwMode="auto">
            <a:xfrm>
              <a:off x="4390" y="3805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2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5218" name="Rectangle 2294"/>
            <p:cNvSpPr>
              <a:spLocks noChangeArrowheads="1"/>
            </p:cNvSpPr>
            <p:nvPr/>
          </p:nvSpPr>
          <p:spPr bwMode="auto">
            <a:xfrm>
              <a:off x="4390" y="3706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3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5219" name="Rectangle 2295"/>
            <p:cNvSpPr>
              <a:spLocks noChangeArrowheads="1"/>
            </p:cNvSpPr>
            <p:nvPr/>
          </p:nvSpPr>
          <p:spPr bwMode="auto">
            <a:xfrm>
              <a:off x="4390" y="3601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4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5220" name="Rectangle 2296"/>
            <p:cNvSpPr>
              <a:spLocks noChangeArrowheads="1"/>
            </p:cNvSpPr>
            <p:nvPr/>
          </p:nvSpPr>
          <p:spPr bwMode="auto">
            <a:xfrm>
              <a:off x="4390" y="3503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5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5221" name="Rectangle 2297"/>
            <p:cNvSpPr>
              <a:spLocks noChangeArrowheads="1"/>
            </p:cNvSpPr>
            <p:nvPr/>
          </p:nvSpPr>
          <p:spPr bwMode="auto">
            <a:xfrm>
              <a:off x="4390" y="3398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6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5222" name="Rectangle 2298"/>
            <p:cNvSpPr>
              <a:spLocks noChangeArrowheads="1"/>
            </p:cNvSpPr>
            <p:nvPr/>
          </p:nvSpPr>
          <p:spPr bwMode="auto">
            <a:xfrm>
              <a:off x="4390" y="3299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7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5223" name="Rectangle 2299"/>
            <p:cNvSpPr>
              <a:spLocks noChangeArrowheads="1"/>
            </p:cNvSpPr>
            <p:nvPr/>
          </p:nvSpPr>
          <p:spPr bwMode="auto">
            <a:xfrm>
              <a:off x="4390" y="3194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8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5224" name="Rectangle 2300"/>
            <p:cNvSpPr>
              <a:spLocks noChangeArrowheads="1"/>
            </p:cNvSpPr>
            <p:nvPr/>
          </p:nvSpPr>
          <p:spPr bwMode="auto">
            <a:xfrm>
              <a:off x="4390" y="3096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9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5225" name="Rectangle 2301"/>
            <p:cNvSpPr>
              <a:spLocks noChangeArrowheads="1"/>
            </p:cNvSpPr>
            <p:nvPr/>
          </p:nvSpPr>
          <p:spPr bwMode="auto">
            <a:xfrm>
              <a:off x="4372" y="2991"/>
              <a:ext cx="19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10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5226" name="Rectangle 2302"/>
            <p:cNvSpPr>
              <a:spLocks noChangeArrowheads="1"/>
            </p:cNvSpPr>
            <p:nvPr/>
          </p:nvSpPr>
          <p:spPr bwMode="auto">
            <a:xfrm>
              <a:off x="4434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5227" name="Rectangle 2303"/>
            <p:cNvSpPr>
              <a:spLocks noChangeArrowheads="1"/>
            </p:cNvSpPr>
            <p:nvPr/>
          </p:nvSpPr>
          <p:spPr bwMode="auto">
            <a:xfrm>
              <a:off x="4553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1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5228" name="Rectangle 2304"/>
            <p:cNvSpPr>
              <a:spLocks noChangeArrowheads="1"/>
            </p:cNvSpPr>
            <p:nvPr/>
          </p:nvSpPr>
          <p:spPr bwMode="auto">
            <a:xfrm>
              <a:off x="4665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2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5229" name="Rectangle 2305"/>
            <p:cNvSpPr>
              <a:spLocks noChangeArrowheads="1"/>
            </p:cNvSpPr>
            <p:nvPr/>
          </p:nvSpPr>
          <p:spPr bwMode="auto">
            <a:xfrm>
              <a:off x="4783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3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5230" name="Rectangle 2306"/>
            <p:cNvSpPr>
              <a:spLocks noChangeArrowheads="1"/>
            </p:cNvSpPr>
            <p:nvPr/>
          </p:nvSpPr>
          <p:spPr bwMode="auto">
            <a:xfrm>
              <a:off x="4895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4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5231" name="Rectangle 2307"/>
            <p:cNvSpPr>
              <a:spLocks noChangeArrowheads="1"/>
            </p:cNvSpPr>
            <p:nvPr/>
          </p:nvSpPr>
          <p:spPr bwMode="auto">
            <a:xfrm>
              <a:off x="5014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5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5232" name="Rectangle 2308"/>
            <p:cNvSpPr>
              <a:spLocks noChangeArrowheads="1"/>
            </p:cNvSpPr>
            <p:nvPr/>
          </p:nvSpPr>
          <p:spPr bwMode="auto">
            <a:xfrm>
              <a:off x="5126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6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5233" name="Rectangle 2309"/>
            <p:cNvSpPr>
              <a:spLocks noChangeArrowheads="1"/>
            </p:cNvSpPr>
            <p:nvPr/>
          </p:nvSpPr>
          <p:spPr bwMode="auto">
            <a:xfrm>
              <a:off x="5244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7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5234" name="Rectangle 2310"/>
            <p:cNvSpPr>
              <a:spLocks noChangeArrowheads="1"/>
            </p:cNvSpPr>
            <p:nvPr/>
          </p:nvSpPr>
          <p:spPr bwMode="auto">
            <a:xfrm>
              <a:off x="5357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8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5235" name="Rectangle 2311"/>
            <p:cNvSpPr>
              <a:spLocks noChangeArrowheads="1"/>
            </p:cNvSpPr>
            <p:nvPr/>
          </p:nvSpPr>
          <p:spPr bwMode="auto">
            <a:xfrm>
              <a:off x="5475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9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5236" name="Rectangle 2312"/>
            <p:cNvSpPr>
              <a:spLocks noChangeArrowheads="1"/>
            </p:cNvSpPr>
            <p:nvPr/>
          </p:nvSpPr>
          <p:spPr bwMode="auto">
            <a:xfrm>
              <a:off x="5575" y="4070"/>
              <a:ext cx="19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10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45237" name="Rectangle 2313"/>
            <p:cNvSpPr>
              <a:spLocks noChangeArrowheads="1"/>
            </p:cNvSpPr>
            <p:nvPr/>
          </p:nvSpPr>
          <p:spPr bwMode="auto">
            <a:xfrm>
              <a:off x="4297" y="2905"/>
              <a:ext cx="1371" cy="128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45238" name="Line 2314"/>
            <p:cNvSpPr>
              <a:spLocks noChangeShapeType="1"/>
            </p:cNvSpPr>
            <p:nvPr/>
          </p:nvSpPr>
          <p:spPr bwMode="auto">
            <a:xfrm>
              <a:off x="5245" y="3456"/>
              <a:ext cx="0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239" name="Freeform 2315"/>
            <p:cNvSpPr>
              <a:spLocks/>
            </p:cNvSpPr>
            <p:nvPr/>
          </p:nvSpPr>
          <p:spPr bwMode="auto">
            <a:xfrm>
              <a:off x="5088" y="360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763000" cy="442913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The K-Medoid Clustering Method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029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000" i="1" smtClean="0"/>
              <a:t>K</a:t>
            </a:r>
            <a:r>
              <a:rPr lang="en-US" altLang="en-US" sz="2000" smtClean="0"/>
              <a:t>-</a:t>
            </a:r>
            <a:r>
              <a:rPr lang="en-US" altLang="en-US" sz="2000" i="1" smtClean="0"/>
              <a:t>Medoids</a:t>
            </a:r>
            <a:r>
              <a:rPr lang="en-US" altLang="en-US" sz="2000" smtClean="0"/>
              <a:t> Clustering: Find </a:t>
            </a:r>
            <a:r>
              <a:rPr lang="en-US" altLang="en-US" sz="2000" i="1" smtClean="0"/>
              <a:t>representative</a:t>
            </a:r>
            <a:r>
              <a:rPr lang="en-US" altLang="en-US" sz="2000" smtClean="0"/>
              <a:t> objects (</a:t>
            </a:r>
            <a:r>
              <a:rPr lang="en-US" altLang="en-US" sz="2000" u="sng" smtClean="0"/>
              <a:t>medoids</a:t>
            </a:r>
            <a:r>
              <a:rPr lang="en-US" altLang="en-US" sz="2000" smtClean="0"/>
              <a:t>) in clusters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i="1" smtClean="0"/>
              <a:t>PAM</a:t>
            </a:r>
            <a:r>
              <a:rPr lang="en-US" altLang="en-US" sz="2000" smtClean="0"/>
              <a:t> (Partitioning Around Medoids, Kaufmann &amp; Rousseeuw 1987)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sz="2000" smtClean="0"/>
              <a:t>Starts from an initial set of medoids and iteratively replaces one of the medoids by one of the non-medoids if it improves the total distance of the resulting clustering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sz="2000" i="1" smtClean="0"/>
              <a:t>PAM</a:t>
            </a:r>
            <a:r>
              <a:rPr lang="en-US" altLang="en-US" sz="2000" smtClean="0"/>
              <a:t> works effectively for small data sets, but does not scale well for large data sets (due to the computational complexity)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smtClean="0"/>
              <a:t>Efficiency improvement on PAM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i="1" smtClean="0"/>
              <a:t>CLARA</a:t>
            </a:r>
            <a:r>
              <a:rPr lang="en-US" altLang="en-US" sz="2000" smtClean="0"/>
              <a:t> (Kaufmann &amp; Rousseeuw, 1990): PAM on samples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i="1" smtClean="0"/>
              <a:t>CLARANS</a:t>
            </a:r>
            <a:r>
              <a:rPr lang="en-US" altLang="en-US" sz="2000" smtClean="0"/>
              <a:t> (Ng &amp; Han, 1994): Randomized re-sampling</a:t>
            </a:r>
          </a:p>
        </p:txBody>
      </p:sp>
      <p:sp>
        <p:nvSpPr>
          <p:cNvPr id="4710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35A294-9FDB-4C96-B297-C802D77CB397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BD66C0D3-7456-48D4-9C95-3393E8088D90}" type="slidenum">
              <a:rPr lang="en-US" altLang="en-US" sz="1200"/>
              <a:pPr algn="r" eaLnBrk="1" hangingPunct="1"/>
              <a:t>22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990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smtClean="0"/>
              <a:t>Chapter 10. </a:t>
            </a:r>
            <a:r>
              <a:rPr lang="en-AU" altLang="zh-TW" sz="3200" smtClean="0">
                <a:ea typeface="PMingLiU" pitchFamily="18" charset="-120"/>
              </a:rPr>
              <a:t>Cluster Analysis: Basic Concepts and Methods</a:t>
            </a:r>
            <a:endParaRPr lang="en-US" altLang="en-US" sz="3200" smtClean="0">
              <a:ea typeface="PMingLiU" pitchFamily="18" charset="-120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223250" cy="5181600"/>
          </a:xfrm>
          <a:noFill/>
        </p:spPr>
        <p:txBody>
          <a:bodyPr lIns="92075" tIns="46038" rIns="92075" bIns="46038"/>
          <a:lstStyle/>
          <a:p>
            <a:pPr marL="533400" indent="-533400">
              <a:lnSpc>
                <a:spcPct val="130000"/>
              </a:lnSpc>
            </a:pPr>
            <a:r>
              <a:rPr lang="en-US" altLang="en-US" smtClean="0">
                <a:latin typeface="Calibri" pitchFamily="34" charset="0"/>
              </a:rPr>
              <a:t>Cluster Analysis: Basic Concepts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en-US" smtClean="0">
                <a:latin typeface="Calibri" pitchFamily="34" charset="0"/>
              </a:rPr>
              <a:t>Partitioning Methods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en-US" smtClean="0">
                <a:latin typeface="Calibri" pitchFamily="34" charset="0"/>
              </a:rPr>
              <a:t>Hierarchical Methods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en-US" smtClean="0">
                <a:latin typeface="Calibri" pitchFamily="34" charset="0"/>
              </a:rPr>
              <a:t>Density-Based Methods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en-US" smtClean="0">
                <a:latin typeface="Calibri" pitchFamily="34" charset="0"/>
              </a:rPr>
              <a:t>Grid-Based Methods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en-US" smtClean="0">
                <a:latin typeface="Calibri" pitchFamily="34" charset="0"/>
              </a:rPr>
              <a:t>Evaluation of Clustering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en-US" smtClean="0">
                <a:latin typeface="Calibri" pitchFamily="34" charset="0"/>
              </a:rPr>
              <a:t>Summary</a:t>
            </a:r>
          </a:p>
        </p:txBody>
      </p:sp>
      <p:sp>
        <p:nvSpPr>
          <p:cNvPr id="49157" name="AutoShape 5"/>
          <p:cNvSpPr>
            <a:spLocks noChangeArrowheads="1"/>
          </p:cNvSpPr>
          <p:nvPr/>
        </p:nvSpPr>
        <p:spPr bwMode="auto">
          <a:xfrm rot="9867012">
            <a:off x="4419600" y="2743200"/>
            <a:ext cx="304800" cy="3810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49158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E725FB36-1557-498B-8619-A8D3D1F7D74D}" type="slidenum">
              <a:rPr lang="en-US" altLang="en-US" sz="1200"/>
              <a:pPr algn="r" eaLnBrk="1" hangingPunct="1"/>
              <a:t>22</a:t>
            </a:fld>
            <a:endParaRPr lang="en-US" altLang="en-US" sz="120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50888" y="492125"/>
            <a:ext cx="7297737" cy="442913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Hierarchical Clustering</a:t>
            </a:r>
            <a:endParaRPr lang="en-US" altLang="zh-CN" sz="4400" smtClean="0">
              <a:ea typeface="SimSun" pitchFamily="2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05800" cy="121920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smtClean="0">
                <a:ea typeface="SimSun" pitchFamily="2" charset="-122"/>
              </a:rPr>
              <a:t>Use distance matrix as clustering criteria.  This method does not require the number of clusters </a:t>
            </a:r>
            <a:r>
              <a:rPr lang="en-US" altLang="zh-CN" sz="2400" b="1" i="1" smtClean="0">
                <a:ea typeface="SimSun" pitchFamily="2" charset="-122"/>
              </a:rPr>
              <a:t>k</a:t>
            </a:r>
            <a:r>
              <a:rPr lang="en-US" altLang="zh-CN" sz="2400" smtClean="0">
                <a:ea typeface="SimSun" pitchFamily="2" charset="-122"/>
              </a:rPr>
              <a:t> as an input, but needs a termination condition </a:t>
            </a: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990600" y="2743200"/>
            <a:ext cx="6956425" cy="3641725"/>
            <a:chOff x="1200" y="1776"/>
            <a:chExt cx="4382" cy="2294"/>
          </a:xfrm>
        </p:grpSpPr>
        <p:sp>
          <p:nvSpPr>
            <p:cNvPr id="51206" name="Line 5"/>
            <p:cNvSpPr>
              <a:spLocks noChangeShapeType="1"/>
            </p:cNvSpPr>
            <p:nvPr/>
          </p:nvSpPr>
          <p:spPr bwMode="auto">
            <a:xfrm>
              <a:off x="1200" y="2112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207" name="Group 6"/>
            <p:cNvGrpSpPr>
              <a:grpSpLocks/>
            </p:cNvGrpSpPr>
            <p:nvPr/>
          </p:nvGrpSpPr>
          <p:grpSpPr bwMode="auto">
            <a:xfrm>
              <a:off x="1440" y="1785"/>
              <a:ext cx="480" cy="327"/>
              <a:chOff x="1104" y="1785"/>
              <a:chExt cx="480" cy="327"/>
            </a:xfrm>
          </p:grpSpPr>
          <p:sp>
            <p:nvSpPr>
              <p:cNvPr id="51259" name="Line 7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60" name="Text Box 8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Times New Roman" pitchFamily="18" charset="0"/>
                    <a:ea typeface="SimSun" pitchFamily="2" charset="-122"/>
                  </a:rPr>
                  <a:t>Step 0</a:t>
                </a:r>
                <a:endParaRPr lang="en-US" altLang="zh-CN">
                  <a:latin typeface="Times New Roman" pitchFamily="18" charset="0"/>
                  <a:ea typeface="SimSun" pitchFamily="2" charset="-122"/>
                </a:endParaRPr>
              </a:p>
            </p:txBody>
          </p:sp>
        </p:grpSp>
        <p:grpSp>
          <p:nvGrpSpPr>
            <p:cNvPr id="51208" name="Group 9"/>
            <p:cNvGrpSpPr>
              <a:grpSpLocks/>
            </p:cNvGrpSpPr>
            <p:nvPr/>
          </p:nvGrpSpPr>
          <p:grpSpPr bwMode="auto">
            <a:xfrm>
              <a:off x="1968" y="1776"/>
              <a:ext cx="480" cy="327"/>
              <a:chOff x="1104" y="1785"/>
              <a:chExt cx="480" cy="327"/>
            </a:xfrm>
          </p:grpSpPr>
          <p:sp>
            <p:nvSpPr>
              <p:cNvPr id="51257" name="Line 10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58" name="Text Box 11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Times New Roman" pitchFamily="18" charset="0"/>
                    <a:ea typeface="SimSun" pitchFamily="2" charset="-122"/>
                  </a:rPr>
                  <a:t>Step 1</a:t>
                </a:r>
                <a:endParaRPr lang="en-US" altLang="zh-CN">
                  <a:latin typeface="Times New Roman" pitchFamily="18" charset="0"/>
                  <a:ea typeface="SimSun" pitchFamily="2" charset="-122"/>
                </a:endParaRPr>
              </a:p>
            </p:txBody>
          </p:sp>
        </p:grpSp>
        <p:grpSp>
          <p:nvGrpSpPr>
            <p:cNvPr id="51209" name="Group 12"/>
            <p:cNvGrpSpPr>
              <a:grpSpLocks/>
            </p:cNvGrpSpPr>
            <p:nvPr/>
          </p:nvGrpSpPr>
          <p:grpSpPr bwMode="auto">
            <a:xfrm>
              <a:off x="2496" y="1776"/>
              <a:ext cx="480" cy="327"/>
              <a:chOff x="1104" y="1785"/>
              <a:chExt cx="480" cy="327"/>
            </a:xfrm>
          </p:grpSpPr>
          <p:sp>
            <p:nvSpPr>
              <p:cNvPr id="51255" name="Line 13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56" name="Text Box 14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Times New Roman" pitchFamily="18" charset="0"/>
                    <a:ea typeface="SimSun" pitchFamily="2" charset="-122"/>
                  </a:rPr>
                  <a:t>Step 2</a:t>
                </a:r>
                <a:endParaRPr lang="en-US" altLang="zh-CN">
                  <a:latin typeface="Times New Roman" pitchFamily="18" charset="0"/>
                  <a:ea typeface="SimSun" pitchFamily="2" charset="-122"/>
                </a:endParaRPr>
              </a:p>
            </p:txBody>
          </p:sp>
        </p:grpSp>
        <p:grpSp>
          <p:nvGrpSpPr>
            <p:cNvPr id="51210" name="Group 15"/>
            <p:cNvGrpSpPr>
              <a:grpSpLocks/>
            </p:cNvGrpSpPr>
            <p:nvPr/>
          </p:nvGrpSpPr>
          <p:grpSpPr bwMode="auto">
            <a:xfrm>
              <a:off x="2976" y="1776"/>
              <a:ext cx="480" cy="327"/>
              <a:chOff x="1104" y="1785"/>
              <a:chExt cx="480" cy="327"/>
            </a:xfrm>
          </p:grpSpPr>
          <p:sp>
            <p:nvSpPr>
              <p:cNvPr id="51253" name="Line 16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54" name="Text Box 17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Times New Roman" pitchFamily="18" charset="0"/>
                    <a:ea typeface="SimSun" pitchFamily="2" charset="-122"/>
                  </a:rPr>
                  <a:t>Step 3</a:t>
                </a:r>
                <a:endParaRPr lang="en-US" altLang="zh-CN">
                  <a:latin typeface="Times New Roman" pitchFamily="18" charset="0"/>
                  <a:ea typeface="SimSun" pitchFamily="2" charset="-122"/>
                </a:endParaRPr>
              </a:p>
            </p:txBody>
          </p:sp>
        </p:grpSp>
        <p:grpSp>
          <p:nvGrpSpPr>
            <p:cNvPr id="51211" name="Group 18"/>
            <p:cNvGrpSpPr>
              <a:grpSpLocks/>
            </p:cNvGrpSpPr>
            <p:nvPr/>
          </p:nvGrpSpPr>
          <p:grpSpPr bwMode="auto">
            <a:xfrm>
              <a:off x="3456" y="1776"/>
              <a:ext cx="480" cy="327"/>
              <a:chOff x="1104" y="1785"/>
              <a:chExt cx="480" cy="327"/>
            </a:xfrm>
          </p:grpSpPr>
          <p:sp>
            <p:nvSpPr>
              <p:cNvPr id="51251" name="Line 19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52" name="Text Box 20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Times New Roman" pitchFamily="18" charset="0"/>
                    <a:ea typeface="SimSun" pitchFamily="2" charset="-122"/>
                  </a:rPr>
                  <a:t>Step 4</a:t>
                </a:r>
                <a:endParaRPr lang="en-US" altLang="zh-CN">
                  <a:latin typeface="Times New Roman" pitchFamily="18" charset="0"/>
                  <a:ea typeface="SimSun" pitchFamily="2" charset="-122"/>
                </a:endParaRPr>
              </a:p>
            </p:txBody>
          </p:sp>
        </p:grpSp>
        <p:sp>
          <p:nvSpPr>
            <p:cNvPr id="51212" name="Text Box 21"/>
            <p:cNvSpPr txBox="1">
              <a:spLocks noChangeArrowheads="1"/>
            </p:cNvSpPr>
            <p:nvPr/>
          </p:nvSpPr>
          <p:spPr bwMode="auto">
            <a:xfrm>
              <a:off x="1440" y="25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b</a:t>
              </a:r>
            </a:p>
          </p:txBody>
        </p:sp>
        <p:sp>
          <p:nvSpPr>
            <p:cNvPr id="51213" name="Text Box 22"/>
            <p:cNvSpPr txBox="1">
              <a:spLocks noChangeArrowheads="1"/>
            </p:cNvSpPr>
            <p:nvPr/>
          </p:nvSpPr>
          <p:spPr bwMode="auto">
            <a:xfrm>
              <a:off x="1440" y="31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d</a:t>
              </a:r>
            </a:p>
          </p:txBody>
        </p:sp>
        <p:sp>
          <p:nvSpPr>
            <p:cNvPr id="51214" name="Text Box 23"/>
            <p:cNvSpPr txBox="1">
              <a:spLocks noChangeArrowheads="1"/>
            </p:cNvSpPr>
            <p:nvPr/>
          </p:nvSpPr>
          <p:spPr bwMode="auto">
            <a:xfrm>
              <a:off x="1440" y="28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c</a:t>
              </a:r>
            </a:p>
          </p:txBody>
        </p:sp>
        <p:sp>
          <p:nvSpPr>
            <p:cNvPr id="51215" name="Text Box 24"/>
            <p:cNvSpPr txBox="1">
              <a:spLocks noChangeArrowheads="1"/>
            </p:cNvSpPr>
            <p:nvPr/>
          </p:nvSpPr>
          <p:spPr bwMode="auto">
            <a:xfrm>
              <a:off x="1440" y="34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e</a:t>
              </a:r>
            </a:p>
          </p:txBody>
        </p:sp>
        <p:sp>
          <p:nvSpPr>
            <p:cNvPr id="51216" name="Text Box 25"/>
            <p:cNvSpPr txBox="1">
              <a:spLocks noChangeArrowheads="1"/>
            </p:cNvSpPr>
            <p:nvPr/>
          </p:nvSpPr>
          <p:spPr bwMode="auto">
            <a:xfrm>
              <a:off x="1440" y="22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a</a:t>
              </a:r>
            </a:p>
          </p:txBody>
        </p:sp>
        <p:sp>
          <p:nvSpPr>
            <p:cNvPr id="51217" name="Oval 26"/>
            <p:cNvSpPr>
              <a:spLocks noChangeArrowheads="1"/>
            </p:cNvSpPr>
            <p:nvPr/>
          </p:nvSpPr>
          <p:spPr bwMode="auto">
            <a:xfrm>
              <a:off x="1392" y="225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1218" name="Oval 27"/>
            <p:cNvSpPr>
              <a:spLocks noChangeArrowheads="1"/>
            </p:cNvSpPr>
            <p:nvPr/>
          </p:nvSpPr>
          <p:spPr bwMode="auto">
            <a:xfrm>
              <a:off x="1392" y="254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1219" name="Oval 28"/>
            <p:cNvSpPr>
              <a:spLocks noChangeArrowheads="1"/>
            </p:cNvSpPr>
            <p:nvPr/>
          </p:nvSpPr>
          <p:spPr bwMode="auto">
            <a:xfrm>
              <a:off x="1392" y="2832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1220" name="Oval 29"/>
            <p:cNvSpPr>
              <a:spLocks noChangeArrowheads="1"/>
            </p:cNvSpPr>
            <p:nvPr/>
          </p:nvSpPr>
          <p:spPr bwMode="auto">
            <a:xfrm>
              <a:off x="1392" y="3120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1221" name="Oval 30"/>
            <p:cNvSpPr>
              <a:spLocks noChangeArrowheads="1"/>
            </p:cNvSpPr>
            <p:nvPr/>
          </p:nvSpPr>
          <p:spPr bwMode="auto">
            <a:xfrm>
              <a:off x="1392" y="3408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1222" name="Text Box 31"/>
            <p:cNvSpPr txBox="1">
              <a:spLocks noChangeArrowheads="1"/>
            </p:cNvSpPr>
            <p:nvPr/>
          </p:nvSpPr>
          <p:spPr bwMode="auto">
            <a:xfrm>
              <a:off x="1968" y="2304"/>
              <a:ext cx="3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a b</a:t>
              </a:r>
            </a:p>
          </p:txBody>
        </p:sp>
        <p:sp>
          <p:nvSpPr>
            <p:cNvPr id="51223" name="Oval 32"/>
            <p:cNvSpPr>
              <a:spLocks noChangeArrowheads="1"/>
            </p:cNvSpPr>
            <p:nvPr/>
          </p:nvSpPr>
          <p:spPr bwMode="auto">
            <a:xfrm>
              <a:off x="1872" y="2352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1224" name="Text Box 33"/>
            <p:cNvSpPr txBox="1">
              <a:spLocks noChangeArrowheads="1"/>
            </p:cNvSpPr>
            <p:nvPr/>
          </p:nvSpPr>
          <p:spPr bwMode="auto">
            <a:xfrm>
              <a:off x="2496" y="3216"/>
              <a:ext cx="3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d e</a:t>
              </a:r>
            </a:p>
          </p:txBody>
        </p:sp>
        <p:sp>
          <p:nvSpPr>
            <p:cNvPr id="51225" name="Oval 34"/>
            <p:cNvSpPr>
              <a:spLocks noChangeArrowheads="1"/>
            </p:cNvSpPr>
            <p:nvPr/>
          </p:nvSpPr>
          <p:spPr bwMode="auto">
            <a:xfrm>
              <a:off x="2400" y="3264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1226" name="Text Box 35"/>
            <p:cNvSpPr txBox="1">
              <a:spLocks noChangeArrowheads="1"/>
            </p:cNvSpPr>
            <p:nvPr/>
          </p:nvSpPr>
          <p:spPr bwMode="auto">
            <a:xfrm>
              <a:off x="2880" y="2928"/>
              <a:ext cx="4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c d e</a:t>
              </a:r>
            </a:p>
          </p:txBody>
        </p:sp>
        <p:sp>
          <p:nvSpPr>
            <p:cNvPr id="51227" name="Oval 36"/>
            <p:cNvSpPr>
              <a:spLocks noChangeArrowheads="1"/>
            </p:cNvSpPr>
            <p:nvPr/>
          </p:nvSpPr>
          <p:spPr bwMode="auto">
            <a:xfrm>
              <a:off x="2784" y="2928"/>
              <a:ext cx="62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1228" name="Text Box 37"/>
            <p:cNvSpPr txBox="1">
              <a:spLocks noChangeArrowheads="1"/>
            </p:cNvSpPr>
            <p:nvPr/>
          </p:nvSpPr>
          <p:spPr bwMode="auto">
            <a:xfrm>
              <a:off x="3216" y="2592"/>
              <a:ext cx="7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a b c d e</a:t>
              </a:r>
            </a:p>
          </p:txBody>
        </p:sp>
        <p:sp>
          <p:nvSpPr>
            <p:cNvPr id="51229" name="Oval 38"/>
            <p:cNvSpPr>
              <a:spLocks noChangeArrowheads="1"/>
            </p:cNvSpPr>
            <p:nvPr/>
          </p:nvSpPr>
          <p:spPr bwMode="auto">
            <a:xfrm>
              <a:off x="3120" y="2592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1230" name="Line 39"/>
            <p:cNvSpPr>
              <a:spLocks noChangeShapeType="1"/>
            </p:cNvSpPr>
            <p:nvPr/>
          </p:nvSpPr>
          <p:spPr bwMode="auto">
            <a:xfrm>
              <a:off x="1200" y="3753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1" name="Line 40"/>
            <p:cNvSpPr>
              <a:spLocks noChangeShapeType="1"/>
            </p:cNvSpPr>
            <p:nvPr/>
          </p:nvSpPr>
          <p:spPr bwMode="auto">
            <a:xfrm flipH="1">
              <a:off x="1536" y="3753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2" name="Text Box 41"/>
            <p:cNvSpPr txBox="1">
              <a:spLocks noChangeArrowheads="1"/>
            </p:cNvSpPr>
            <p:nvPr/>
          </p:nvSpPr>
          <p:spPr bwMode="auto">
            <a:xfrm>
              <a:off x="1440" y="381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Times New Roman" pitchFamily="18" charset="0"/>
                  <a:ea typeface="SimSun" pitchFamily="2" charset="-122"/>
                </a:rPr>
                <a:t>Step 4</a:t>
              </a:r>
              <a:endParaRPr lang="en-US" altLang="zh-CN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51233" name="Line 42"/>
            <p:cNvSpPr>
              <a:spLocks noChangeShapeType="1"/>
            </p:cNvSpPr>
            <p:nvPr/>
          </p:nvSpPr>
          <p:spPr bwMode="auto">
            <a:xfrm flipH="1">
              <a:off x="2064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4" name="Text Box 43"/>
            <p:cNvSpPr txBox="1">
              <a:spLocks noChangeArrowheads="1"/>
            </p:cNvSpPr>
            <p:nvPr/>
          </p:nvSpPr>
          <p:spPr bwMode="auto">
            <a:xfrm>
              <a:off x="1968" y="3801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Times New Roman" pitchFamily="18" charset="0"/>
                  <a:ea typeface="SimSun" pitchFamily="2" charset="-122"/>
                </a:rPr>
                <a:t>Step 3</a:t>
              </a:r>
              <a:endParaRPr lang="en-US" altLang="zh-CN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51235" name="Line 44"/>
            <p:cNvSpPr>
              <a:spLocks noChangeShapeType="1"/>
            </p:cNvSpPr>
            <p:nvPr/>
          </p:nvSpPr>
          <p:spPr bwMode="auto">
            <a:xfrm flipH="1">
              <a:off x="259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6" name="Text Box 45"/>
            <p:cNvSpPr txBox="1">
              <a:spLocks noChangeArrowheads="1"/>
            </p:cNvSpPr>
            <p:nvPr/>
          </p:nvSpPr>
          <p:spPr bwMode="auto">
            <a:xfrm>
              <a:off x="2496" y="3801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Times New Roman" pitchFamily="18" charset="0"/>
                  <a:ea typeface="SimSun" pitchFamily="2" charset="-122"/>
                </a:rPr>
                <a:t>Step 2</a:t>
              </a:r>
              <a:endParaRPr lang="en-US" altLang="zh-CN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51237" name="Line 46"/>
            <p:cNvSpPr>
              <a:spLocks noChangeShapeType="1"/>
            </p:cNvSpPr>
            <p:nvPr/>
          </p:nvSpPr>
          <p:spPr bwMode="auto">
            <a:xfrm flipH="1">
              <a:off x="30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8" name="Text Box 47"/>
            <p:cNvSpPr txBox="1">
              <a:spLocks noChangeArrowheads="1"/>
            </p:cNvSpPr>
            <p:nvPr/>
          </p:nvSpPr>
          <p:spPr bwMode="auto">
            <a:xfrm>
              <a:off x="2976" y="3801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Times New Roman" pitchFamily="18" charset="0"/>
                  <a:ea typeface="SimSun" pitchFamily="2" charset="-122"/>
                </a:rPr>
                <a:t>Step 1</a:t>
              </a:r>
              <a:endParaRPr lang="en-US" altLang="zh-CN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51239" name="Line 48"/>
            <p:cNvSpPr>
              <a:spLocks noChangeShapeType="1"/>
            </p:cNvSpPr>
            <p:nvPr/>
          </p:nvSpPr>
          <p:spPr bwMode="auto">
            <a:xfrm flipH="1">
              <a:off x="355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0" name="Text Box 49"/>
            <p:cNvSpPr txBox="1">
              <a:spLocks noChangeArrowheads="1"/>
            </p:cNvSpPr>
            <p:nvPr/>
          </p:nvSpPr>
          <p:spPr bwMode="auto">
            <a:xfrm>
              <a:off x="3456" y="3801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Times New Roman" pitchFamily="18" charset="0"/>
                  <a:ea typeface="SimSun" pitchFamily="2" charset="-122"/>
                </a:rPr>
                <a:t>Step 0</a:t>
              </a:r>
              <a:endParaRPr lang="en-US" altLang="zh-CN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51241" name="Line 50"/>
            <p:cNvSpPr>
              <a:spLocks noChangeShapeType="1"/>
            </p:cNvSpPr>
            <p:nvPr/>
          </p:nvSpPr>
          <p:spPr bwMode="auto">
            <a:xfrm>
              <a:off x="1680" y="235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2" name="Line 51"/>
            <p:cNvSpPr>
              <a:spLocks noChangeShapeType="1"/>
            </p:cNvSpPr>
            <p:nvPr/>
          </p:nvSpPr>
          <p:spPr bwMode="auto">
            <a:xfrm flipV="1">
              <a:off x="1680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3" name="Line 52"/>
            <p:cNvSpPr>
              <a:spLocks noChangeShapeType="1"/>
            </p:cNvSpPr>
            <p:nvPr/>
          </p:nvSpPr>
          <p:spPr bwMode="auto">
            <a:xfrm>
              <a:off x="1680" y="3216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4" name="Line 53"/>
            <p:cNvSpPr>
              <a:spLocks noChangeShapeType="1"/>
            </p:cNvSpPr>
            <p:nvPr/>
          </p:nvSpPr>
          <p:spPr bwMode="auto">
            <a:xfrm flipV="1">
              <a:off x="1680" y="3360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5" name="Line 54"/>
            <p:cNvSpPr>
              <a:spLocks noChangeShapeType="1"/>
            </p:cNvSpPr>
            <p:nvPr/>
          </p:nvSpPr>
          <p:spPr bwMode="auto">
            <a:xfrm>
              <a:off x="1680" y="2976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6" name="Line 55"/>
            <p:cNvSpPr>
              <a:spLocks noChangeShapeType="1"/>
            </p:cNvSpPr>
            <p:nvPr/>
          </p:nvSpPr>
          <p:spPr bwMode="auto">
            <a:xfrm flipV="1">
              <a:off x="2688" y="307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7" name="Line 56"/>
            <p:cNvSpPr>
              <a:spLocks noChangeShapeType="1"/>
            </p:cNvSpPr>
            <p:nvPr/>
          </p:nvSpPr>
          <p:spPr bwMode="auto">
            <a:xfrm>
              <a:off x="2400" y="2496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8" name="Line 57"/>
            <p:cNvSpPr>
              <a:spLocks noChangeShapeType="1"/>
            </p:cNvSpPr>
            <p:nvPr/>
          </p:nvSpPr>
          <p:spPr bwMode="auto">
            <a:xfrm flipV="1">
              <a:off x="3072" y="273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9" name="Text Box 58"/>
            <p:cNvSpPr txBox="1">
              <a:spLocks noChangeArrowheads="1"/>
            </p:cNvSpPr>
            <p:nvPr/>
          </p:nvSpPr>
          <p:spPr bwMode="auto">
            <a:xfrm>
              <a:off x="4305" y="1824"/>
              <a:ext cx="1277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latin typeface="Times New Roman" pitchFamily="18" charset="0"/>
                  <a:ea typeface="SimSun" pitchFamily="2" charset="-122"/>
                </a:rPr>
                <a:t>agglomerative</a:t>
              </a:r>
            </a:p>
            <a:p>
              <a:pPr algn="ctr"/>
              <a:r>
                <a:rPr lang="en-US" altLang="zh-CN" b="1">
                  <a:latin typeface="Times New Roman" pitchFamily="18" charset="0"/>
                  <a:ea typeface="SimSun" pitchFamily="2" charset="-122"/>
                </a:rPr>
                <a:t>(AGNES)</a:t>
              </a:r>
            </a:p>
          </p:txBody>
        </p:sp>
        <p:sp>
          <p:nvSpPr>
            <p:cNvPr id="51250" name="Text Box 59"/>
            <p:cNvSpPr txBox="1">
              <a:spLocks noChangeArrowheads="1"/>
            </p:cNvSpPr>
            <p:nvPr/>
          </p:nvSpPr>
          <p:spPr bwMode="auto">
            <a:xfrm>
              <a:off x="4401" y="3552"/>
              <a:ext cx="875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latin typeface="Times New Roman" pitchFamily="18" charset="0"/>
                  <a:ea typeface="SimSun" pitchFamily="2" charset="-122"/>
                </a:rPr>
                <a:t>divisive</a:t>
              </a:r>
            </a:p>
            <a:p>
              <a:pPr algn="ctr"/>
              <a:r>
                <a:rPr lang="en-US" altLang="zh-CN" b="1">
                  <a:latin typeface="Times New Roman" pitchFamily="18" charset="0"/>
                  <a:ea typeface="SimSun" pitchFamily="2" charset="-122"/>
                </a:rPr>
                <a:t>(DIANA)</a:t>
              </a:r>
              <a:endParaRPr lang="en-US" altLang="zh-CN">
                <a:latin typeface="Times New Roman" pitchFamily="18" charset="0"/>
                <a:ea typeface="SimSun" pitchFamily="2" charset="-122"/>
              </a:endParaRPr>
            </a:p>
          </p:txBody>
        </p:sp>
      </p:grpSp>
      <p:sp>
        <p:nvSpPr>
          <p:cNvPr id="51205" name="Slide Number Placeholder 6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F9CAF-09E8-46CD-8ADD-42EECDCD2913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162800" cy="762000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ea typeface="SimSun" pitchFamily="2" charset="-122"/>
              </a:rPr>
              <a:t>AGNES (Agglomerative Nesting)</a:t>
            </a:r>
            <a:endParaRPr lang="en-US" altLang="zh-CN" sz="2400" smtClean="0">
              <a:ea typeface="SimSun" pitchFamily="2" charset="-122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2895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smtClean="0">
                <a:ea typeface="SimSun" pitchFamily="2" charset="-122"/>
              </a:rPr>
              <a:t>Introduced in Kaufmann and Rousseeuw (1990)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smtClean="0">
                <a:ea typeface="SimSun" pitchFamily="2" charset="-122"/>
              </a:rPr>
              <a:t>Implemented in statistical packages, e.g., Splus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smtClean="0">
                <a:ea typeface="SimSun" pitchFamily="2" charset="-122"/>
              </a:rPr>
              <a:t>Use the </a:t>
            </a:r>
            <a:r>
              <a:rPr lang="en-US" altLang="zh-CN" sz="2400" b="1" smtClean="0">
                <a:ea typeface="SimSun" pitchFamily="2" charset="-122"/>
              </a:rPr>
              <a:t>single-link</a:t>
            </a:r>
            <a:r>
              <a:rPr lang="en-US" altLang="zh-CN" sz="2400" smtClean="0">
                <a:ea typeface="SimSun" pitchFamily="2" charset="-122"/>
              </a:rPr>
              <a:t> method and the dissimilarity matrix 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smtClean="0">
                <a:ea typeface="SimSun" pitchFamily="2" charset="-122"/>
              </a:rPr>
              <a:t>Merge nodes that have the least dissimilarity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smtClean="0">
                <a:ea typeface="SimSun" pitchFamily="2" charset="-122"/>
              </a:rPr>
              <a:t>Go on in a non-descending fashion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smtClean="0">
                <a:ea typeface="SimSun" pitchFamily="2" charset="-122"/>
              </a:rPr>
              <a:t>Eventually all nodes belong to the same cluster</a:t>
            </a:r>
          </a:p>
        </p:txBody>
      </p:sp>
      <p:grpSp>
        <p:nvGrpSpPr>
          <p:cNvPr id="53252" name="Group 4"/>
          <p:cNvGrpSpPr>
            <a:grpSpLocks/>
          </p:cNvGrpSpPr>
          <p:nvPr/>
        </p:nvGrpSpPr>
        <p:grpSpPr bwMode="auto">
          <a:xfrm>
            <a:off x="533400" y="4343400"/>
            <a:ext cx="2209800" cy="2017713"/>
            <a:chOff x="384" y="2496"/>
            <a:chExt cx="1392" cy="1271"/>
          </a:xfrm>
        </p:grpSpPr>
        <p:graphicFrame>
          <p:nvGraphicFramePr>
            <p:cNvPr id="53266" name="Object 1026"/>
            <p:cNvGraphicFramePr>
              <a:graphicFrameLocks noChangeAspect="1"/>
            </p:cNvGraphicFramePr>
            <p:nvPr/>
          </p:nvGraphicFramePr>
          <p:xfrm>
            <a:off x="384" y="2496"/>
            <a:ext cx="1392" cy="1271"/>
          </p:xfrm>
          <a:graphic>
            <a:graphicData uri="http://schemas.openxmlformats.org/presentationml/2006/ole">
              <p:oleObj spid="_x0000_s53266" name="Worksheet" r:id="rId4" imgW="2200656" imgH="2076907" progId="Excel.Sheet.8">
                <p:embed/>
              </p:oleObj>
            </a:graphicData>
          </a:graphic>
        </p:graphicFrame>
        <p:sp>
          <p:nvSpPr>
            <p:cNvPr id="53267" name="Oval 6"/>
            <p:cNvSpPr>
              <a:spLocks noChangeArrowheads="1"/>
            </p:cNvSpPr>
            <p:nvPr/>
          </p:nvSpPr>
          <p:spPr bwMode="auto">
            <a:xfrm>
              <a:off x="816" y="2736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3268" name="Oval 7"/>
            <p:cNvSpPr>
              <a:spLocks noChangeArrowheads="1"/>
            </p:cNvSpPr>
            <p:nvPr/>
          </p:nvSpPr>
          <p:spPr bwMode="auto">
            <a:xfrm>
              <a:off x="816" y="302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3269" name="Oval 8"/>
            <p:cNvSpPr>
              <a:spLocks noChangeArrowheads="1"/>
            </p:cNvSpPr>
            <p:nvPr/>
          </p:nvSpPr>
          <p:spPr bwMode="auto">
            <a:xfrm>
              <a:off x="1392" y="3024"/>
              <a:ext cx="14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</p:grpSp>
      <p:grpSp>
        <p:nvGrpSpPr>
          <p:cNvPr id="53253" name="Group 9"/>
          <p:cNvGrpSpPr>
            <a:grpSpLocks/>
          </p:cNvGrpSpPr>
          <p:nvPr/>
        </p:nvGrpSpPr>
        <p:grpSpPr bwMode="auto">
          <a:xfrm>
            <a:off x="3505200" y="4343400"/>
            <a:ext cx="2209800" cy="2017713"/>
            <a:chOff x="1968" y="2496"/>
            <a:chExt cx="1392" cy="1271"/>
          </a:xfrm>
        </p:grpSpPr>
        <p:graphicFrame>
          <p:nvGraphicFramePr>
            <p:cNvPr id="53261" name="Object 1025"/>
            <p:cNvGraphicFramePr>
              <a:graphicFrameLocks noChangeAspect="1"/>
            </p:cNvGraphicFramePr>
            <p:nvPr/>
          </p:nvGraphicFramePr>
          <p:xfrm>
            <a:off x="1968" y="2496"/>
            <a:ext cx="1392" cy="1271"/>
          </p:xfrm>
          <a:graphic>
            <a:graphicData uri="http://schemas.openxmlformats.org/presentationml/2006/ole">
              <p:oleObj spid="_x0000_s53261" name="Worksheet" r:id="rId5" imgW="2200656" imgH="2076907" progId="Excel.Sheet.8">
                <p:embed/>
              </p:oleObj>
            </a:graphicData>
          </a:graphic>
        </p:graphicFrame>
        <p:sp>
          <p:nvSpPr>
            <p:cNvPr id="53262" name="Oval 11"/>
            <p:cNvSpPr>
              <a:spLocks noChangeArrowheads="1"/>
            </p:cNvSpPr>
            <p:nvPr/>
          </p:nvSpPr>
          <p:spPr bwMode="auto">
            <a:xfrm>
              <a:off x="2736" y="3312"/>
              <a:ext cx="288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3263" name="Oval 12"/>
            <p:cNvSpPr>
              <a:spLocks noChangeArrowheads="1"/>
            </p:cNvSpPr>
            <p:nvPr/>
          </p:nvSpPr>
          <p:spPr bwMode="auto">
            <a:xfrm>
              <a:off x="2256" y="2688"/>
              <a:ext cx="38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3264" name="Oval 13"/>
            <p:cNvSpPr>
              <a:spLocks noChangeArrowheads="1"/>
            </p:cNvSpPr>
            <p:nvPr/>
          </p:nvSpPr>
          <p:spPr bwMode="auto">
            <a:xfrm>
              <a:off x="2352" y="3024"/>
              <a:ext cx="384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3265" name="Oval 14"/>
            <p:cNvSpPr>
              <a:spLocks noChangeArrowheads="1"/>
            </p:cNvSpPr>
            <p:nvPr/>
          </p:nvSpPr>
          <p:spPr bwMode="auto">
            <a:xfrm>
              <a:off x="2832" y="302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</p:grpSp>
      <p:grpSp>
        <p:nvGrpSpPr>
          <p:cNvPr id="53254" name="Group 15"/>
          <p:cNvGrpSpPr>
            <a:grpSpLocks/>
          </p:cNvGrpSpPr>
          <p:nvPr/>
        </p:nvGrpSpPr>
        <p:grpSpPr bwMode="auto">
          <a:xfrm>
            <a:off x="6553200" y="4343400"/>
            <a:ext cx="2209800" cy="2017713"/>
            <a:chOff x="3552" y="2496"/>
            <a:chExt cx="1392" cy="1271"/>
          </a:xfrm>
        </p:grpSpPr>
        <p:graphicFrame>
          <p:nvGraphicFramePr>
            <p:cNvPr id="53258" name="Object 1024"/>
            <p:cNvGraphicFramePr>
              <a:graphicFrameLocks noChangeAspect="1"/>
            </p:cNvGraphicFramePr>
            <p:nvPr/>
          </p:nvGraphicFramePr>
          <p:xfrm>
            <a:off x="3552" y="2496"/>
            <a:ext cx="1392" cy="1271"/>
          </p:xfrm>
          <a:graphic>
            <a:graphicData uri="http://schemas.openxmlformats.org/presentationml/2006/ole">
              <p:oleObj spid="_x0000_s53258" name="Worksheet" r:id="rId6" imgW="2200656" imgH="2076907" progId="Excel.Sheet.8">
                <p:embed/>
              </p:oleObj>
            </a:graphicData>
          </a:graphic>
        </p:graphicFrame>
        <p:sp>
          <p:nvSpPr>
            <p:cNvPr id="53259" name="Oval 17"/>
            <p:cNvSpPr>
              <a:spLocks noChangeArrowheads="1"/>
            </p:cNvSpPr>
            <p:nvPr/>
          </p:nvSpPr>
          <p:spPr bwMode="auto">
            <a:xfrm>
              <a:off x="3888" y="2688"/>
              <a:ext cx="384" cy="6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3260" name="Oval 18"/>
            <p:cNvSpPr>
              <a:spLocks noChangeArrowheads="1"/>
            </p:cNvSpPr>
            <p:nvPr/>
          </p:nvSpPr>
          <p:spPr bwMode="auto">
            <a:xfrm>
              <a:off x="4272" y="3024"/>
              <a:ext cx="480" cy="4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</p:grpSp>
      <p:sp>
        <p:nvSpPr>
          <p:cNvPr id="53255" name="Line 19"/>
          <p:cNvSpPr>
            <a:spLocks noChangeShapeType="1"/>
          </p:cNvSpPr>
          <p:nvPr/>
        </p:nvSpPr>
        <p:spPr bwMode="auto">
          <a:xfrm>
            <a:off x="2971800" y="5257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256" name="Line 20"/>
          <p:cNvSpPr>
            <a:spLocks noChangeShapeType="1"/>
          </p:cNvSpPr>
          <p:nvPr/>
        </p:nvSpPr>
        <p:spPr bwMode="auto">
          <a:xfrm>
            <a:off x="5943600" y="5181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257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1375DB-1922-4FC0-8E87-A6DCE528D5F5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90389F2-5291-4BAA-B983-2A4663780758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5299" name="Rectangle 42"/>
          <p:cNvSpPr>
            <a:spLocks noChangeArrowheads="1"/>
          </p:cNvSpPr>
          <p:nvPr/>
        </p:nvSpPr>
        <p:spPr bwMode="auto">
          <a:xfrm>
            <a:off x="381000" y="1676400"/>
            <a:ext cx="82296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altLang="zh-CN">
                <a:latin typeface="Arial" pitchFamily="34" charset="0"/>
                <a:ea typeface="SimSun" pitchFamily="2" charset="-122"/>
              </a:rPr>
              <a:t>Decompose data objects into a several levels of nested partitioning (</a:t>
            </a:r>
            <a:r>
              <a:rPr lang="en-US" altLang="zh-CN" u="sng">
                <a:latin typeface="Arial" pitchFamily="34" charset="0"/>
                <a:ea typeface="SimSun" pitchFamily="2" charset="-122"/>
              </a:rPr>
              <a:t>tree</a:t>
            </a:r>
            <a:r>
              <a:rPr lang="en-US" altLang="zh-CN">
                <a:latin typeface="Arial" pitchFamily="34" charset="0"/>
                <a:ea typeface="SimSun" pitchFamily="2" charset="-122"/>
              </a:rPr>
              <a:t> of clusters), called a </a:t>
            </a:r>
            <a:r>
              <a:rPr lang="en-US" altLang="zh-CN" u="sng">
                <a:latin typeface="Arial" pitchFamily="34" charset="0"/>
                <a:ea typeface="SimSun" pitchFamily="2" charset="-122"/>
              </a:rPr>
              <a:t>dendrogram</a:t>
            </a:r>
            <a:endParaRPr lang="en-US" altLang="zh-CN">
              <a:latin typeface="Arial" pitchFamily="34" charset="0"/>
              <a:ea typeface="SimSun" pitchFamily="2" charset="-122"/>
            </a:endParaRPr>
          </a:p>
          <a:p>
            <a:pPr lvl="1"/>
            <a:endParaRPr lang="en-US" altLang="zh-CN">
              <a:latin typeface="Arial" pitchFamily="34" charset="0"/>
              <a:ea typeface="SimSun" pitchFamily="2" charset="-122"/>
            </a:endParaRPr>
          </a:p>
          <a:p>
            <a:pPr lvl="1"/>
            <a:r>
              <a:rPr lang="en-US" altLang="zh-CN">
                <a:latin typeface="Arial" pitchFamily="34" charset="0"/>
                <a:ea typeface="SimSun" pitchFamily="2" charset="-122"/>
              </a:rPr>
              <a:t>A </a:t>
            </a:r>
            <a:r>
              <a:rPr lang="en-US" altLang="zh-CN" u="sng">
                <a:latin typeface="Arial" pitchFamily="34" charset="0"/>
                <a:ea typeface="SimSun" pitchFamily="2" charset="-122"/>
              </a:rPr>
              <a:t>clustering</a:t>
            </a:r>
            <a:r>
              <a:rPr lang="en-US" altLang="zh-CN">
                <a:latin typeface="Arial" pitchFamily="34" charset="0"/>
                <a:ea typeface="SimSun" pitchFamily="2" charset="-122"/>
              </a:rPr>
              <a:t> of the data objects is obtained by </a:t>
            </a:r>
            <a:r>
              <a:rPr lang="en-US" altLang="zh-CN" u="sng">
                <a:latin typeface="Arial" pitchFamily="34" charset="0"/>
                <a:ea typeface="SimSun" pitchFamily="2" charset="-122"/>
              </a:rPr>
              <a:t>cutting</a:t>
            </a:r>
            <a:r>
              <a:rPr lang="en-US" altLang="zh-CN">
                <a:latin typeface="Arial" pitchFamily="34" charset="0"/>
                <a:ea typeface="SimSun" pitchFamily="2" charset="-122"/>
              </a:rPr>
              <a:t> the dendrogram at the desired level, then each </a:t>
            </a:r>
            <a:r>
              <a:rPr lang="en-US" altLang="zh-CN" u="sng">
                <a:latin typeface="Arial" pitchFamily="34" charset="0"/>
                <a:ea typeface="SimSun" pitchFamily="2" charset="-122"/>
              </a:rPr>
              <a:t>connected component</a:t>
            </a:r>
            <a:r>
              <a:rPr lang="en-US" altLang="zh-CN">
                <a:latin typeface="Arial" pitchFamily="34" charset="0"/>
                <a:ea typeface="SimSun" pitchFamily="2" charset="-122"/>
              </a:rPr>
              <a:t> forms a cluster</a:t>
            </a:r>
          </a:p>
        </p:txBody>
      </p:sp>
      <p:sp>
        <p:nvSpPr>
          <p:cNvPr id="55300" name="Text Box 40"/>
          <p:cNvSpPr txBox="1">
            <a:spLocks noChangeArrowheads="1"/>
          </p:cNvSpPr>
          <p:nvPr/>
        </p:nvSpPr>
        <p:spPr bwMode="auto">
          <a:xfrm>
            <a:off x="0" y="304800"/>
            <a:ext cx="9296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altLang="zh-CN" sz="3200" b="1" i="1">
                <a:solidFill>
                  <a:srgbClr val="170981"/>
                </a:solidFill>
                <a:latin typeface="Berlin Sans FB Demi" pitchFamily="34" charset="0"/>
                <a:ea typeface="SimSun" pitchFamily="2" charset="-122"/>
              </a:rPr>
              <a:t>Dendrogram:</a:t>
            </a:r>
            <a:r>
              <a:rPr lang="en-US" altLang="zh-CN" sz="3200" b="1">
                <a:solidFill>
                  <a:srgbClr val="170981"/>
                </a:solidFill>
                <a:latin typeface="Berlin Sans FB Demi" pitchFamily="34" charset="0"/>
                <a:ea typeface="SimSun" pitchFamily="2" charset="-122"/>
              </a:rPr>
              <a:t> Shows How Clusters are Merged</a:t>
            </a:r>
            <a:endParaRPr lang="en-US" altLang="zh-CN" sz="3200" b="1">
              <a:solidFill>
                <a:schemeClr val="tx2"/>
              </a:solidFill>
              <a:latin typeface="Berlin Sans FB Demi" pitchFamily="34" charset="0"/>
              <a:ea typeface="SimSun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Oval 2"/>
          <p:cNvSpPr>
            <a:spLocks noChangeArrowheads="1"/>
          </p:cNvSpPr>
          <p:nvPr/>
        </p:nvSpPr>
        <p:spPr bwMode="auto">
          <a:xfrm>
            <a:off x="82296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56323" name="Oval 3"/>
          <p:cNvSpPr>
            <a:spLocks noChangeArrowheads="1"/>
          </p:cNvSpPr>
          <p:nvPr/>
        </p:nvSpPr>
        <p:spPr bwMode="auto">
          <a:xfrm>
            <a:off x="71628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61722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52578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42672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32766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23622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13716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4572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533400" y="5029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1447800" y="50292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>
            <a:off x="3352800" y="50292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3352800" y="50292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>
            <a:off x="4343400" y="50292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Line 16"/>
          <p:cNvSpPr>
            <a:spLocks noChangeShapeType="1"/>
          </p:cNvSpPr>
          <p:nvPr/>
        </p:nvSpPr>
        <p:spPr bwMode="auto">
          <a:xfrm>
            <a:off x="7239000" y="51054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>
            <a:off x="7239000" y="51054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>
            <a:off x="8305800" y="51054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>
            <a:off x="990600" y="42672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0" name="Line 20"/>
          <p:cNvSpPr>
            <a:spLocks noChangeShapeType="1"/>
          </p:cNvSpPr>
          <p:nvPr/>
        </p:nvSpPr>
        <p:spPr bwMode="auto">
          <a:xfrm>
            <a:off x="990600" y="42672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1" name="Line 21"/>
          <p:cNvSpPr>
            <a:spLocks noChangeShapeType="1"/>
          </p:cNvSpPr>
          <p:nvPr/>
        </p:nvSpPr>
        <p:spPr bwMode="auto">
          <a:xfrm>
            <a:off x="2438400" y="42672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2" name="Line 22"/>
          <p:cNvSpPr>
            <a:spLocks noChangeShapeType="1"/>
          </p:cNvSpPr>
          <p:nvPr/>
        </p:nvSpPr>
        <p:spPr bwMode="auto">
          <a:xfrm>
            <a:off x="3733800" y="42672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3" name="Line 23"/>
          <p:cNvSpPr>
            <a:spLocks noChangeShapeType="1"/>
          </p:cNvSpPr>
          <p:nvPr/>
        </p:nvSpPr>
        <p:spPr bwMode="auto">
          <a:xfrm>
            <a:off x="3810000" y="42672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4" name="Line 24"/>
          <p:cNvSpPr>
            <a:spLocks noChangeShapeType="1"/>
          </p:cNvSpPr>
          <p:nvPr/>
        </p:nvSpPr>
        <p:spPr bwMode="auto">
          <a:xfrm>
            <a:off x="3886200" y="42672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5" name="Line 25"/>
          <p:cNvSpPr>
            <a:spLocks noChangeShapeType="1"/>
          </p:cNvSpPr>
          <p:nvPr/>
        </p:nvSpPr>
        <p:spPr bwMode="auto">
          <a:xfrm>
            <a:off x="5334000" y="42672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6" name="Line 26"/>
          <p:cNvSpPr>
            <a:spLocks noChangeShapeType="1"/>
          </p:cNvSpPr>
          <p:nvPr/>
        </p:nvSpPr>
        <p:spPr bwMode="auto">
          <a:xfrm>
            <a:off x="3810000" y="42672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7" name="Line 27"/>
          <p:cNvSpPr>
            <a:spLocks noChangeShapeType="1"/>
          </p:cNvSpPr>
          <p:nvPr/>
        </p:nvSpPr>
        <p:spPr bwMode="auto">
          <a:xfrm>
            <a:off x="4572000" y="34290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8" name="Line 28"/>
          <p:cNvSpPr>
            <a:spLocks noChangeShapeType="1"/>
          </p:cNvSpPr>
          <p:nvPr/>
        </p:nvSpPr>
        <p:spPr bwMode="auto">
          <a:xfrm flipV="1">
            <a:off x="6248400" y="3429000"/>
            <a:ext cx="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9" name="Line 29"/>
          <p:cNvSpPr>
            <a:spLocks noChangeShapeType="1"/>
          </p:cNvSpPr>
          <p:nvPr/>
        </p:nvSpPr>
        <p:spPr bwMode="auto">
          <a:xfrm>
            <a:off x="4572000" y="34290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50" name="Line 30"/>
          <p:cNvSpPr>
            <a:spLocks noChangeShapeType="1"/>
          </p:cNvSpPr>
          <p:nvPr/>
        </p:nvSpPr>
        <p:spPr bwMode="auto">
          <a:xfrm>
            <a:off x="5410200" y="25908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51" name="Line 31"/>
          <p:cNvSpPr>
            <a:spLocks noChangeShapeType="1"/>
          </p:cNvSpPr>
          <p:nvPr/>
        </p:nvSpPr>
        <p:spPr bwMode="auto">
          <a:xfrm flipV="1">
            <a:off x="7772400" y="2514600"/>
            <a:ext cx="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52" name="Line 32"/>
          <p:cNvSpPr>
            <a:spLocks noChangeShapeType="1"/>
          </p:cNvSpPr>
          <p:nvPr/>
        </p:nvSpPr>
        <p:spPr bwMode="auto">
          <a:xfrm flipH="1">
            <a:off x="5410200" y="2514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53" name="Line 33"/>
          <p:cNvSpPr>
            <a:spLocks noChangeShapeType="1"/>
          </p:cNvSpPr>
          <p:nvPr/>
        </p:nvSpPr>
        <p:spPr bwMode="auto">
          <a:xfrm flipV="1">
            <a:off x="5410200" y="2514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54" name="Line 34"/>
          <p:cNvSpPr>
            <a:spLocks noChangeShapeType="1"/>
          </p:cNvSpPr>
          <p:nvPr/>
        </p:nvSpPr>
        <p:spPr bwMode="auto">
          <a:xfrm>
            <a:off x="6553200" y="16002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55" name="Line 35"/>
          <p:cNvSpPr>
            <a:spLocks noChangeShapeType="1"/>
          </p:cNvSpPr>
          <p:nvPr/>
        </p:nvSpPr>
        <p:spPr bwMode="auto">
          <a:xfrm flipH="1">
            <a:off x="1828800" y="1600200"/>
            <a:ext cx="472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56" name="Line 36"/>
          <p:cNvSpPr>
            <a:spLocks noChangeShapeType="1"/>
          </p:cNvSpPr>
          <p:nvPr/>
        </p:nvSpPr>
        <p:spPr bwMode="auto">
          <a:xfrm flipV="1">
            <a:off x="1676400" y="1600200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57" name="Line 37"/>
          <p:cNvSpPr>
            <a:spLocks noChangeShapeType="1"/>
          </p:cNvSpPr>
          <p:nvPr/>
        </p:nvSpPr>
        <p:spPr bwMode="auto">
          <a:xfrm>
            <a:off x="2209800" y="16002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58" name="Line 38"/>
          <p:cNvSpPr>
            <a:spLocks noChangeShapeType="1"/>
          </p:cNvSpPr>
          <p:nvPr/>
        </p:nvSpPr>
        <p:spPr bwMode="auto">
          <a:xfrm flipH="1">
            <a:off x="1676400" y="1600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59" name="Line 39"/>
          <p:cNvSpPr>
            <a:spLocks noChangeShapeType="1"/>
          </p:cNvSpPr>
          <p:nvPr/>
        </p:nvSpPr>
        <p:spPr bwMode="auto">
          <a:xfrm flipV="1">
            <a:off x="4114800" y="1143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60" name="Text Box 40"/>
          <p:cNvSpPr txBox="1">
            <a:spLocks noChangeArrowheads="1"/>
          </p:cNvSpPr>
          <p:nvPr/>
        </p:nvSpPr>
        <p:spPr bwMode="auto">
          <a:xfrm>
            <a:off x="0" y="304800"/>
            <a:ext cx="9296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altLang="zh-CN" sz="3200" b="1" i="1">
                <a:solidFill>
                  <a:srgbClr val="170981"/>
                </a:solidFill>
                <a:latin typeface="Berlin Sans FB Demi" pitchFamily="34" charset="0"/>
                <a:ea typeface="SimSun" pitchFamily="2" charset="-122"/>
              </a:rPr>
              <a:t>Dendrogram:</a:t>
            </a:r>
            <a:r>
              <a:rPr lang="en-US" altLang="zh-CN" sz="3200" b="1">
                <a:solidFill>
                  <a:srgbClr val="170981"/>
                </a:solidFill>
                <a:latin typeface="Berlin Sans FB Demi" pitchFamily="34" charset="0"/>
                <a:ea typeface="SimSun" pitchFamily="2" charset="-122"/>
              </a:rPr>
              <a:t>  Shows How Clusters are Merged</a:t>
            </a:r>
            <a:endParaRPr lang="en-US" altLang="zh-CN" sz="3200" b="1">
              <a:solidFill>
                <a:schemeClr val="tx2"/>
              </a:solidFill>
              <a:latin typeface="Berlin Sans FB Demi" pitchFamily="34" charset="0"/>
              <a:ea typeface="SimSun" pitchFamily="2" charset="-122"/>
            </a:endParaRPr>
          </a:p>
        </p:txBody>
      </p:sp>
      <p:sp>
        <p:nvSpPr>
          <p:cNvPr id="56361" name="Line 41"/>
          <p:cNvSpPr>
            <a:spLocks noChangeShapeType="1"/>
          </p:cNvSpPr>
          <p:nvPr/>
        </p:nvSpPr>
        <p:spPr bwMode="auto">
          <a:xfrm>
            <a:off x="533400" y="50292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62" name="Slide Number Placeholder 4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353C54D-54BF-4401-B552-D2027A986842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762000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ea typeface="SimSun" pitchFamily="2" charset="-122"/>
              </a:rPr>
              <a:t>DIANA (Divisive Analysis)</a:t>
            </a:r>
            <a:endParaRPr lang="en-US" altLang="zh-CN" sz="2400" smtClean="0">
              <a:ea typeface="SimSun" pitchFamily="2" charset="-122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2667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smtClean="0">
                <a:ea typeface="SimSun" pitchFamily="2" charset="-122"/>
              </a:rPr>
              <a:t>Introduced in Kaufmann and Rousseeuw (1990)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smtClean="0">
                <a:ea typeface="SimSun" pitchFamily="2" charset="-122"/>
              </a:rPr>
              <a:t>Implemented in statistical analysis packages, e.g., Splus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smtClean="0">
                <a:ea typeface="SimSun" pitchFamily="2" charset="-122"/>
              </a:rPr>
              <a:t>Inverse order of AGNES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smtClean="0">
                <a:ea typeface="SimSun" pitchFamily="2" charset="-122"/>
              </a:rPr>
              <a:t>Eventually each node forms a cluster on its own</a:t>
            </a:r>
          </a:p>
        </p:txBody>
      </p:sp>
      <p:grpSp>
        <p:nvGrpSpPr>
          <p:cNvPr id="58372" name="Group 4"/>
          <p:cNvGrpSpPr>
            <a:grpSpLocks/>
          </p:cNvGrpSpPr>
          <p:nvPr/>
        </p:nvGrpSpPr>
        <p:grpSpPr bwMode="auto">
          <a:xfrm>
            <a:off x="609600" y="4495800"/>
            <a:ext cx="2209800" cy="2017713"/>
            <a:chOff x="3552" y="2496"/>
            <a:chExt cx="1392" cy="1271"/>
          </a:xfrm>
        </p:grpSpPr>
        <p:graphicFrame>
          <p:nvGraphicFramePr>
            <p:cNvPr id="58390" name="Object 5"/>
            <p:cNvGraphicFramePr>
              <a:graphicFrameLocks noChangeAspect="1"/>
            </p:cNvGraphicFramePr>
            <p:nvPr/>
          </p:nvGraphicFramePr>
          <p:xfrm>
            <a:off x="3552" y="2496"/>
            <a:ext cx="1392" cy="1271"/>
          </p:xfrm>
          <a:graphic>
            <a:graphicData uri="http://schemas.openxmlformats.org/presentationml/2006/ole">
              <p:oleObj spid="_x0000_s58390" name="Worksheet" r:id="rId4" imgW="2200656" imgH="2076907" progId="Excel.Sheet.8">
                <p:embed/>
              </p:oleObj>
            </a:graphicData>
          </a:graphic>
        </p:graphicFrame>
        <p:sp>
          <p:nvSpPr>
            <p:cNvPr id="58391" name="Oval 6"/>
            <p:cNvSpPr>
              <a:spLocks noChangeArrowheads="1"/>
            </p:cNvSpPr>
            <p:nvPr/>
          </p:nvSpPr>
          <p:spPr bwMode="auto">
            <a:xfrm>
              <a:off x="3888" y="2688"/>
              <a:ext cx="384" cy="6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8392" name="Oval 7"/>
            <p:cNvSpPr>
              <a:spLocks noChangeArrowheads="1"/>
            </p:cNvSpPr>
            <p:nvPr/>
          </p:nvSpPr>
          <p:spPr bwMode="auto">
            <a:xfrm>
              <a:off x="4272" y="3024"/>
              <a:ext cx="480" cy="4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</p:grpSp>
      <p:grpSp>
        <p:nvGrpSpPr>
          <p:cNvPr id="58373" name="Group 8"/>
          <p:cNvGrpSpPr>
            <a:grpSpLocks/>
          </p:cNvGrpSpPr>
          <p:nvPr/>
        </p:nvGrpSpPr>
        <p:grpSpPr bwMode="auto">
          <a:xfrm>
            <a:off x="3276600" y="4532313"/>
            <a:ext cx="2209800" cy="2017712"/>
            <a:chOff x="1968" y="2496"/>
            <a:chExt cx="1392" cy="1271"/>
          </a:xfrm>
        </p:grpSpPr>
        <p:graphicFrame>
          <p:nvGraphicFramePr>
            <p:cNvPr id="58385" name="Object 9"/>
            <p:cNvGraphicFramePr>
              <a:graphicFrameLocks noChangeAspect="1"/>
            </p:cNvGraphicFramePr>
            <p:nvPr/>
          </p:nvGraphicFramePr>
          <p:xfrm>
            <a:off x="1968" y="2496"/>
            <a:ext cx="1392" cy="1271"/>
          </p:xfrm>
          <a:graphic>
            <a:graphicData uri="http://schemas.openxmlformats.org/presentationml/2006/ole">
              <p:oleObj spid="_x0000_s58385" name="Worksheet" r:id="rId5" imgW="2200656" imgH="2076907" progId="Excel.Sheet.8">
                <p:embed/>
              </p:oleObj>
            </a:graphicData>
          </a:graphic>
        </p:graphicFrame>
        <p:sp>
          <p:nvSpPr>
            <p:cNvPr id="58386" name="Oval 10"/>
            <p:cNvSpPr>
              <a:spLocks noChangeArrowheads="1"/>
            </p:cNvSpPr>
            <p:nvPr/>
          </p:nvSpPr>
          <p:spPr bwMode="auto">
            <a:xfrm>
              <a:off x="2736" y="3312"/>
              <a:ext cx="288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8387" name="Oval 11"/>
            <p:cNvSpPr>
              <a:spLocks noChangeArrowheads="1"/>
            </p:cNvSpPr>
            <p:nvPr/>
          </p:nvSpPr>
          <p:spPr bwMode="auto">
            <a:xfrm>
              <a:off x="2256" y="2688"/>
              <a:ext cx="38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8388" name="Oval 12"/>
            <p:cNvSpPr>
              <a:spLocks noChangeArrowheads="1"/>
            </p:cNvSpPr>
            <p:nvPr/>
          </p:nvSpPr>
          <p:spPr bwMode="auto">
            <a:xfrm>
              <a:off x="2352" y="3024"/>
              <a:ext cx="384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8389" name="Oval 13"/>
            <p:cNvSpPr>
              <a:spLocks noChangeArrowheads="1"/>
            </p:cNvSpPr>
            <p:nvPr/>
          </p:nvSpPr>
          <p:spPr bwMode="auto">
            <a:xfrm>
              <a:off x="2832" y="302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</p:grpSp>
      <p:grpSp>
        <p:nvGrpSpPr>
          <p:cNvPr id="58374" name="Group 14"/>
          <p:cNvGrpSpPr>
            <a:grpSpLocks/>
          </p:cNvGrpSpPr>
          <p:nvPr/>
        </p:nvGrpSpPr>
        <p:grpSpPr bwMode="auto">
          <a:xfrm>
            <a:off x="6019800" y="4495800"/>
            <a:ext cx="2209800" cy="2017713"/>
            <a:chOff x="3792" y="2473"/>
            <a:chExt cx="1392" cy="1271"/>
          </a:xfrm>
        </p:grpSpPr>
        <p:graphicFrame>
          <p:nvGraphicFramePr>
            <p:cNvPr id="58378" name="Object 15"/>
            <p:cNvGraphicFramePr>
              <a:graphicFrameLocks noChangeAspect="1"/>
            </p:cNvGraphicFramePr>
            <p:nvPr/>
          </p:nvGraphicFramePr>
          <p:xfrm>
            <a:off x="3792" y="2473"/>
            <a:ext cx="1392" cy="1271"/>
          </p:xfrm>
          <a:graphic>
            <a:graphicData uri="http://schemas.openxmlformats.org/presentationml/2006/ole">
              <p:oleObj spid="_x0000_s58378" name="Worksheet" r:id="rId6" imgW="2200656" imgH="2076907" progId="Excel.Sheet.8">
                <p:embed/>
              </p:oleObj>
            </a:graphicData>
          </a:graphic>
        </p:graphicFrame>
        <p:sp>
          <p:nvSpPr>
            <p:cNvPr id="58379" name="Oval 16"/>
            <p:cNvSpPr>
              <a:spLocks noChangeArrowheads="1"/>
            </p:cNvSpPr>
            <p:nvPr/>
          </p:nvSpPr>
          <p:spPr bwMode="auto">
            <a:xfrm>
              <a:off x="4224" y="2713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8380" name="Oval 17"/>
            <p:cNvSpPr>
              <a:spLocks noChangeArrowheads="1"/>
            </p:cNvSpPr>
            <p:nvPr/>
          </p:nvSpPr>
          <p:spPr bwMode="auto">
            <a:xfrm>
              <a:off x="4224" y="3001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8381" name="Oval 18"/>
            <p:cNvSpPr>
              <a:spLocks noChangeArrowheads="1"/>
            </p:cNvSpPr>
            <p:nvPr/>
          </p:nvSpPr>
          <p:spPr bwMode="auto">
            <a:xfrm>
              <a:off x="4800" y="3001"/>
              <a:ext cx="14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8382" name="Oval 19"/>
            <p:cNvSpPr>
              <a:spLocks noChangeArrowheads="1"/>
            </p:cNvSpPr>
            <p:nvPr/>
          </p:nvSpPr>
          <p:spPr bwMode="auto">
            <a:xfrm>
              <a:off x="4128" y="2880"/>
              <a:ext cx="96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8383" name="Oval 20"/>
            <p:cNvSpPr>
              <a:spLocks noChangeArrowheads="1"/>
            </p:cNvSpPr>
            <p:nvPr/>
          </p:nvSpPr>
          <p:spPr bwMode="auto">
            <a:xfrm rot="-5400000">
              <a:off x="4608" y="3216"/>
              <a:ext cx="14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58384" name="Oval 21"/>
            <p:cNvSpPr>
              <a:spLocks noChangeArrowheads="1"/>
            </p:cNvSpPr>
            <p:nvPr/>
          </p:nvSpPr>
          <p:spPr bwMode="auto">
            <a:xfrm rot="-5400000">
              <a:off x="4704" y="3072"/>
              <a:ext cx="96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en-US" altLang="en-US"/>
            </a:p>
          </p:txBody>
        </p:sp>
      </p:grpSp>
      <p:sp>
        <p:nvSpPr>
          <p:cNvPr id="58375" name="Line 22"/>
          <p:cNvSpPr>
            <a:spLocks noChangeShapeType="1"/>
          </p:cNvSpPr>
          <p:nvPr/>
        </p:nvSpPr>
        <p:spPr bwMode="auto">
          <a:xfrm>
            <a:off x="2895600" y="54467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76" name="Line 23"/>
          <p:cNvSpPr>
            <a:spLocks noChangeShapeType="1"/>
          </p:cNvSpPr>
          <p:nvPr/>
        </p:nvSpPr>
        <p:spPr bwMode="auto">
          <a:xfrm>
            <a:off x="5638800" y="55229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77" name="Slide Number Placeholder 2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459FDC-E88C-4544-8505-50A09A62BF46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04800"/>
            <a:ext cx="57912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mtClean="0">
                <a:cs typeface="Tahoma" pitchFamily="34" charset="0"/>
                <a:sym typeface="Symbol" pitchFamily="18" charset="2"/>
              </a:rPr>
              <a:t>Distance between Clusters</a:t>
            </a:r>
            <a:endParaRPr lang="en-US" altLang="en-US" sz="3200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3820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en-US" sz="2400" smtClean="0">
                <a:cs typeface="Tahoma" pitchFamily="34" charset="0"/>
                <a:sym typeface="Symbol" pitchFamily="18" charset="2"/>
              </a:rPr>
              <a:t>Single link:  </a:t>
            </a:r>
            <a:r>
              <a:rPr lang="en-US" altLang="en-US" sz="2000" smtClean="0">
                <a:cs typeface="Tahoma" pitchFamily="34" charset="0"/>
                <a:sym typeface="Symbol" pitchFamily="18" charset="2"/>
              </a:rPr>
              <a:t>smallest distance between an element in one cluster and an element in the other, i.e.,  dist(K</a:t>
            </a:r>
            <a:r>
              <a:rPr lang="en-US" altLang="en-US" sz="2000" baseline="-25000" smtClean="0">
                <a:cs typeface="Tahoma" pitchFamily="34" charset="0"/>
                <a:sym typeface="Symbol" pitchFamily="18" charset="2"/>
              </a:rPr>
              <a:t>i</a:t>
            </a:r>
            <a:r>
              <a:rPr lang="en-US" altLang="en-US" sz="2000" smtClean="0">
                <a:cs typeface="Tahoma" pitchFamily="34" charset="0"/>
                <a:sym typeface="Symbol" pitchFamily="18" charset="2"/>
              </a:rPr>
              <a:t>, K</a:t>
            </a:r>
            <a:r>
              <a:rPr lang="en-US" altLang="en-US" sz="2000" baseline="-25000" smtClean="0">
                <a:cs typeface="Tahoma" pitchFamily="34" charset="0"/>
                <a:sym typeface="Symbol" pitchFamily="18" charset="2"/>
              </a:rPr>
              <a:t>j</a:t>
            </a:r>
            <a:r>
              <a:rPr lang="en-US" altLang="en-US" sz="2000" smtClean="0">
                <a:cs typeface="Tahoma" pitchFamily="34" charset="0"/>
                <a:sym typeface="Symbol" pitchFamily="18" charset="2"/>
              </a:rPr>
              <a:t>) = min(t</a:t>
            </a:r>
            <a:r>
              <a:rPr lang="en-US" altLang="en-US" sz="2000" baseline="-25000" smtClean="0">
                <a:cs typeface="Tahoma" pitchFamily="34" charset="0"/>
                <a:sym typeface="Symbol" pitchFamily="18" charset="2"/>
              </a:rPr>
              <a:t>ip</a:t>
            </a:r>
            <a:r>
              <a:rPr lang="en-US" altLang="en-US" sz="2000" smtClean="0">
                <a:cs typeface="Tahoma" pitchFamily="34" charset="0"/>
                <a:sym typeface="Symbol" pitchFamily="18" charset="2"/>
              </a:rPr>
              <a:t>, t</a:t>
            </a:r>
            <a:r>
              <a:rPr lang="en-US" altLang="en-US" sz="2000" baseline="-25000" smtClean="0">
                <a:cs typeface="Tahoma" pitchFamily="34" charset="0"/>
                <a:sym typeface="Symbol" pitchFamily="18" charset="2"/>
              </a:rPr>
              <a:t>jq</a:t>
            </a:r>
            <a:r>
              <a:rPr lang="en-US" altLang="en-US" sz="2000" smtClean="0">
                <a:cs typeface="Tahoma" pitchFamily="34" charset="0"/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smtClean="0">
                <a:cs typeface="Tahoma" pitchFamily="34" charset="0"/>
                <a:sym typeface="Symbol" pitchFamily="18" charset="2"/>
              </a:rPr>
              <a:t>Complete link: </a:t>
            </a:r>
            <a:r>
              <a:rPr lang="en-US" altLang="en-US" sz="2000" smtClean="0">
                <a:cs typeface="Tahoma" pitchFamily="34" charset="0"/>
                <a:sym typeface="Symbol" pitchFamily="18" charset="2"/>
              </a:rPr>
              <a:t>largest distance between an element in one cluster and an element in the other, i.e.,  dist(K</a:t>
            </a:r>
            <a:r>
              <a:rPr lang="en-US" altLang="en-US" sz="2000" baseline="-25000" smtClean="0">
                <a:cs typeface="Tahoma" pitchFamily="34" charset="0"/>
                <a:sym typeface="Symbol" pitchFamily="18" charset="2"/>
              </a:rPr>
              <a:t>i</a:t>
            </a:r>
            <a:r>
              <a:rPr lang="en-US" altLang="en-US" sz="2000" smtClean="0">
                <a:cs typeface="Tahoma" pitchFamily="34" charset="0"/>
                <a:sym typeface="Symbol" pitchFamily="18" charset="2"/>
              </a:rPr>
              <a:t>, K</a:t>
            </a:r>
            <a:r>
              <a:rPr lang="en-US" altLang="en-US" sz="2000" baseline="-25000" smtClean="0">
                <a:cs typeface="Tahoma" pitchFamily="34" charset="0"/>
                <a:sym typeface="Symbol" pitchFamily="18" charset="2"/>
              </a:rPr>
              <a:t>j</a:t>
            </a:r>
            <a:r>
              <a:rPr lang="en-US" altLang="en-US" sz="2000" smtClean="0">
                <a:cs typeface="Tahoma" pitchFamily="34" charset="0"/>
                <a:sym typeface="Symbol" pitchFamily="18" charset="2"/>
              </a:rPr>
              <a:t>) = max(t</a:t>
            </a:r>
            <a:r>
              <a:rPr lang="en-US" altLang="en-US" sz="2000" baseline="-25000" smtClean="0">
                <a:cs typeface="Tahoma" pitchFamily="34" charset="0"/>
                <a:sym typeface="Symbol" pitchFamily="18" charset="2"/>
              </a:rPr>
              <a:t>ip</a:t>
            </a:r>
            <a:r>
              <a:rPr lang="en-US" altLang="en-US" sz="2000" smtClean="0">
                <a:cs typeface="Tahoma" pitchFamily="34" charset="0"/>
                <a:sym typeface="Symbol" pitchFamily="18" charset="2"/>
              </a:rPr>
              <a:t>, t</a:t>
            </a:r>
            <a:r>
              <a:rPr lang="en-US" altLang="en-US" sz="2000" baseline="-25000" smtClean="0">
                <a:cs typeface="Tahoma" pitchFamily="34" charset="0"/>
                <a:sym typeface="Symbol" pitchFamily="18" charset="2"/>
              </a:rPr>
              <a:t>jq</a:t>
            </a:r>
            <a:r>
              <a:rPr lang="en-US" altLang="en-US" sz="2000" smtClean="0">
                <a:cs typeface="Tahoma" pitchFamily="34" charset="0"/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smtClean="0">
                <a:cs typeface="Tahoma" pitchFamily="34" charset="0"/>
                <a:sym typeface="Symbol" pitchFamily="18" charset="2"/>
              </a:rPr>
              <a:t>Average: </a:t>
            </a:r>
            <a:r>
              <a:rPr lang="en-US" altLang="en-US" sz="2000" smtClean="0">
                <a:cs typeface="Tahoma" pitchFamily="34" charset="0"/>
                <a:sym typeface="Symbol" pitchFamily="18" charset="2"/>
              </a:rPr>
              <a:t>avg distance between an element in one cluster and an element in the other, i.e.,  dist(K</a:t>
            </a:r>
            <a:r>
              <a:rPr lang="en-US" altLang="en-US" sz="2000" baseline="-25000" smtClean="0">
                <a:cs typeface="Tahoma" pitchFamily="34" charset="0"/>
                <a:sym typeface="Symbol" pitchFamily="18" charset="2"/>
              </a:rPr>
              <a:t>i</a:t>
            </a:r>
            <a:r>
              <a:rPr lang="en-US" altLang="en-US" sz="2000" smtClean="0">
                <a:cs typeface="Tahoma" pitchFamily="34" charset="0"/>
                <a:sym typeface="Symbol" pitchFamily="18" charset="2"/>
              </a:rPr>
              <a:t>, K</a:t>
            </a:r>
            <a:r>
              <a:rPr lang="en-US" altLang="en-US" sz="2000" baseline="-25000" smtClean="0">
                <a:cs typeface="Tahoma" pitchFamily="34" charset="0"/>
                <a:sym typeface="Symbol" pitchFamily="18" charset="2"/>
              </a:rPr>
              <a:t>j</a:t>
            </a:r>
            <a:r>
              <a:rPr lang="en-US" altLang="en-US" sz="2000" smtClean="0">
                <a:cs typeface="Tahoma" pitchFamily="34" charset="0"/>
                <a:sym typeface="Symbol" pitchFamily="18" charset="2"/>
              </a:rPr>
              <a:t>) = avg(t</a:t>
            </a:r>
            <a:r>
              <a:rPr lang="en-US" altLang="en-US" sz="2000" baseline="-25000" smtClean="0">
                <a:cs typeface="Tahoma" pitchFamily="34" charset="0"/>
                <a:sym typeface="Symbol" pitchFamily="18" charset="2"/>
              </a:rPr>
              <a:t>ip</a:t>
            </a:r>
            <a:r>
              <a:rPr lang="en-US" altLang="en-US" sz="2000" smtClean="0">
                <a:cs typeface="Tahoma" pitchFamily="34" charset="0"/>
                <a:sym typeface="Symbol" pitchFamily="18" charset="2"/>
              </a:rPr>
              <a:t>, t</a:t>
            </a:r>
            <a:r>
              <a:rPr lang="en-US" altLang="en-US" sz="2000" baseline="-25000" smtClean="0">
                <a:cs typeface="Tahoma" pitchFamily="34" charset="0"/>
                <a:sym typeface="Symbol" pitchFamily="18" charset="2"/>
              </a:rPr>
              <a:t>jq</a:t>
            </a:r>
            <a:r>
              <a:rPr lang="en-US" altLang="en-US" sz="2000" smtClean="0">
                <a:cs typeface="Tahoma" pitchFamily="34" charset="0"/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smtClean="0">
                <a:cs typeface="Tahoma" pitchFamily="34" charset="0"/>
                <a:sym typeface="Symbol" pitchFamily="18" charset="2"/>
              </a:rPr>
              <a:t>Centroid: </a:t>
            </a:r>
            <a:r>
              <a:rPr lang="en-US" altLang="en-US" sz="2000" smtClean="0">
                <a:cs typeface="Tahoma" pitchFamily="34" charset="0"/>
                <a:sym typeface="Symbol" pitchFamily="18" charset="2"/>
              </a:rPr>
              <a:t>distance between the centroids of two clusters, i.e.,  dist(K</a:t>
            </a:r>
            <a:r>
              <a:rPr lang="en-US" altLang="en-US" sz="2000" baseline="-25000" smtClean="0">
                <a:cs typeface="Tahoma" pitchFamily="34" charset="0"/>
                <a:sym typeface="Symbol" pitchFamily="18" charset="2"/>
              </a:rPr>
              <a:t>i</a:t>
            </a:r>
            <a:r>
              <a:rPr lang="en-US" altLang="en-US" sz="2000" smtClean="0">
                <a:cs typeface="Tahoma" pitchFamily="34" charset="0"/>
                <a:sym typeface="Symbol" pitchFamily="18" charset="2"/>
              </a:rPr>
              <a:t>, K</a:t>
            </a:r>
            <a:r>
              <a:rPr lang="en-US" altLang="en-US" sz="2000" baseline="-25000" smtClean="0">
                <a:cs typeface="Tahoma" pitchFamily="34" charset="0"/>
                <a:sym typeface="Symbol" pitchFamily="18" charset="2"/>
              </a:rPr>
              <a:t>j</a:t>
            </a:r>
            <a:r>
              <a:rPr lang="en-US" altLang="en-US" sz="2000" smtClean="0">
                <a:cs typeface="Tahoma" pitchFamily="34" charset="0"/>
                <a:sym typeface="Symbol" pitchFamily="18" charset="2"/>
              </a:rPr>
              <a:t>) = dist(C</a:t>
            </a:r>
            <a:r>
              <a:rPr lang="en-US" altLang="en-US" sz="2000" baseline="-25000" smtClean="0">
                <a:cs typeface="Tahoma" pitchFamily="34" charset="0"/>
                <a:sym typeface="Symbol" pitchFamily="18" charset="2"/>
              </a:rPr>
              <a:t>i</a:t>
            </a:r>
            <a:r>
              <a:rPr lang="en-US" altLang="en-US" sz="2000" smtClean="0">
                <a:cs typeface="Tahoma" pitchFamily="34" charset="0"/>
                <a:sym typeface="Symbol" pitchFamily="18" charset="2"/>
              </a:rPr>
              <a:t>, C</a:t>
            </a:r>
            <a:r>
              <a:rPr lang="en-US" altLang="en-US" sz="2000" baseline="-25000" smtClean="0">
                <a:cs typeface="Tahoma" pitchFamily="34" charset="0"/>
                <a:sym typeface="Symbol" pitchFamily="18" charset="2"/>
              </a:rPr>
              <a:t>j</a:t>
            </a:r>
            <a:r>
              <a:rPr lang="en-US" altLang="en-US" sz="2000" smtClean="0">
                <a:cs typeface="Tahoma" pitchFamily="34" charset="0"/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smtClean="0">
                <a:cs typeface="Tahoma" pitchFamily="34" charset="0"/>
                <a:sym typeface="Symbol" pitchFamily="18" charset="2"/>
              </a:rPr>
              <a:t>Medoid: </a:t>
            </a:r>
            <a:r>
              <a:rPr lang="en-US" altLang="en-US" sz="2000" smtClean="0">
                <a:cs typeface="Tahoma" pitchFamily="34" charset="0"/>
                <a:sym typeface="Symbol" pitchFamily="18" charset="2"/>
              </a:rPr>
              <a:t>distance between the medoids of two clusters, i.e.,  dist(K</a:t>
            </a:r>
            <a:r>
              <a:rPr lang="en-US" altLang="en-US" sz="2000" baseline="-25000" smtClean="0">
                <a:cs typeface="Tahoma" pitchFamily="34" charset="0"/>
                <a:sym typeface="Symbol" pitchFamily="18" charset="2"/>
              </a:rPr>
              <a:t>i</a:t>
            </a:r>
            <a:r>
              <a:rPr lang="en-US" altLang="en-US" sz="2000" smtClean="0">
                <a:cs typeface="Tahoma" pitchFamily="34" charset="0"/>
                <a:sym typeface="Symbol" pitchFamily="18" charset="2"/>
              </a:rPr>
              <a:t>, K</a:t>
            </a:r>
            <a:r>
              <a:rPr lang="en-US" altLang="en-US" sz="2000" baseline="-25000" smtClean="0">
                <a:cs typeface="Tahoma" pitchFamily="34" charset="0"/>
                <a:sym typeface="Symbol" pitchFamily="18" charset="2"/>
              </a:rPr>
              <a:t>j</a:t>
            </a:r>
            <a:r>
              <a:rPr lang="en-US" altLang="en-US" sz="2000" smtClean="0">
                <a:cs typeface="Tahoma" pitchFamily="34" charset="0"/>
                <a:sym typeface="Symbol" pitchFamily="18" charset="2"/>
              </a:rPr>
              <a:t>) = dist(M</a:t>
            </a:r>
            <a:r>
              <a:rPr lang="en-US" altLang="en-US" sz="2000" baseline="-25000" smtClean="0">
                <a:cs typeface="Tahoma" pitchFamily="34" charset="0"/>
                <a:sym typeface="Symbol" pitchFamily="18" charset="2"/>
              </a:rPr>
              <a:t>i</a:t>
            </a:r>
            <a:r>
              <a:rPr lang="en-US" altLang="en-US" sz="2000" smtClean="0">
                <a:cs typeface="Tahoma" pitchFamily="34" charset="0"/>
                <a:sym typeface="Symbol" pitchFamily="18" charset="2"/>
              </a:rPr>
              <a:t>, M</a:t>
            </a:r>
            <a:r>
              <a:rPr lang="en-US" altLang="en-US" sz="2000" baseline="-25000" smtClean="0">
                <a:cs typeface="Tahoma" pitchFamily="34" charset="0"/>
                <a:sym typeface="Symbol" pitchFamily="18" charset="2"/>
              </a:rPr>
              <a:t>j</a:t>
            </a:r>
            <a:r>
              <a:rPr lang="en-US" altLang="en-US" sz="2000" smtClean="0">
                <a:cs typeface="Tahoma" pitchFamily="34" charset="0"/>
                <a:sym typeface="Symbol" pitchFamily="18" charset="2"/>
              </a:rPr>
              <a:t>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smtClean="0">
                <a:cs typeface="Tahoma" pitchFamily="34" charset="0"/>
                <a:sym typeface="Symbol" pitchFamily="18" charset="2"/>
              </a:rPr>
              <a:t>Medoid: a chosen, centrally located object in the cluster</a:t>
            </a:r>
          </a:p>
        </p:txBody>
      </p:sp>
      <p:grpSp>
        <p:nvGrpSpPr>
          <p:cNvPr id="60420" name="Group 45"/>
          <p:cNvGrpSpPr>
            <a:grpSpLocks/>
          </p:cNvGrpSpPr>
          <p:nvPr/>
        </p:nvGrpSpPr>
        <p:grpSpPr bwMode="auto">
          <a:xfrm>
            <a:off x="6096000" y="152400"/>
            <a:ext cx="914400" cy="1066800"/>
            <a:chOff x="6096000" y="152400"/>
            <a:chExt cx="914400" cy="1066800"/>
          </a:xfrm>
        </p:grpSpPr>
        <p:grpSp>
          <p:nvGrpSpPr>
            <p:cNvPr id="60442" name="Group 38"/>
            <p:cNvGrpSpPr>
              <a:grpSpLocks/>
            </p:cNvGrpSpPr>
            <p:nvPr/>
          </p:nvGrpSpPr>
          <p:grpSpPr bwMode="auto">
            <a:xfrm>
              <a:off x="6096000" y="152400"/>
              <a:ext cx="914400" cy="1066800"/>
              <a:chOff x="6096000" y="152400"/>
              <a:chExt cx="914400" cy="1066800"/>
            </a:xfrm>
          </p:grpSpPr>
          <p:sp>
            <p:nvSpPr>
              <p:cNvPr id="7" name="Oval 6"/>
              <p:cNvSpPr/>
              <p:nvPr/>
            </p:nvSpPr>
            <p:spPr bwMode="auto">
              <a:xfrm>
                <a:off x="6096000" y="152400"/>
                <a:ext cx="914400" cy="10668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  <a:latin typeface="Tahoma" pitchFamily="34" charset="0"/>
                </a:endParaRPr>
              </a:p>
            </p:txBody>
          </p:sp>
          <p:sp>
            <p:nvSpPr>
              <p:cNvPr id="60445" name="Oval 8"/>
              <p:cNvSpPr>
                <a:spLocks noChangeArrowheads="1"/>
              </p:cNvSpPr>
              <p:nvPr/>
            </p:nvSpPr>
            <p:spPr bwMode="auto">
              <a:xfrm>
                <a:off x="6324600" y="3048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60446" name="Oval 9"/>
              <p:cNvSpPr>
                <a:spLocks noChangeArrowheads="1"/>
              </p:cNvSpPr>
              <p:nvPr/>
            </p:nvSpPr>
            <p:spPr bwMode="auto">
              <a:xfrm>
                <a:off x="6477000" y="4572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60447" name="Oval 10"/>
              <p:cNvSpPr>
                <a:spLocks noChangeArrowheads="1"/>
              </p:cNvSpPr>
              <p:nvPr/>
            </p:nvSpPr>
            <p:spPr bwMode="auto">
              <a:xfrm>
                <a:off x="6629400" y="8382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60448" name="Oval 11"/>
              <p:cNvSpPr>
                <a:spLocks noChangeArrowheads="1"/>
              </p:cNvSpPr>
              <p:nvPr/>
            </p:nvSpPr>
            <p:spPr bwMode="auto">
              <a:xfrm>
                <a:off x="6858000" y="6096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60449" name="Oval 12"/>
              <p:cNvSpPr>
                <a:spLocks noChangeArrowheads="1"/>
              </p:cNvSpPr>
              <p:nvPr/>
            </p:nvSpPr>
            <p:spPr bwMode="auto">
              <a:xfrm>
                <a:off x="6172200" y="7620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60450" name="Oval 13"/>
              <p:cNvSpPr>
                <a:spLocks noChangeArrowheads="1"/>
              </p:cNvSpPr>
              <p:nvPr/>
            </p:nvSpPr>
            <p:spPr bwMode="auto">
              <a:xfrm>
                <a:off x="6172200" y="4572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60451" name="Oval 14"/>
              <p:cNvSpPr>
                <a:spLocks noChangeArrowheads="1"/>
              </p:cNvSpPr>
              <p:nvPr/>
            </p:nvSpPr>
            <p:spPr bwMode="auto">
              <a:xfrm>
                <a:off x="6629400" y="3048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60452" name="Oval 16"/>
              <p:cNvSpPr>
                <a:spLocks noChangeArrowheads="1"/>
              </p:cNvSpPr>
              <p:nvPr/>
            </p:nvSpPr>
            <p:spPr bwMode="auto">
              <a:xfrm>
                <a:off x="6781800" y="4572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60453" name="Oval 17"/>
              <p:cNvSpPr>
                <a:spLocks noChangeArrowheads="1"/>
              </p:cNvSpPr>
              <p:nvPr/>
            </p:nvSpPr>
            <p:spPr bwMode="auto">
              <a:xfrm>
                <a:off x="6400800" y="7620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60454" name="Oval 18"/>
              <p:cNvSpPr>
                <a:spLocks noChangeArrowheads="1"/>
              </p:cNvSpPr>
              <p:nvPr/>
            </p:nvSpPr>
            <p:spPr bwMode="auto">
              <a:xfrm>
                <a:off x="6629400" y="6096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60455" name="Oval 33"/>
              <p:cNvSpPr>
                <a:spLocks noChangeArrowheads="1"/>
              </p:cNvSpPr>
              <p:nvPr/>
            </p:nvSpPr>
            <p:spPr bwMode="auto">
              <a:xfrm>
                <a:off x="6477000" y="10668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60456" name="Oval 34"/>
              <p:cNvSpPr>
                <a:spLocks noChangeArrowheads="1"/>
              </p:cNvSpPr>
              <p:nvPr/>
            </p:nvSpPr>
            <p:spPr bwMode="auto">
              <a:xfrm>
                <a:off x="6477000" y="2286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60457" name="Oval 35"/>
              <p:cNvSpPr>
                <a:spLocks noChangeArrowheads="1"/>
              </p:cNvSpPr>
              <p:nvPr/>
            </p:nvSpPr>
            <p:spPr bwMode="auto">
              <a:xfrm>
                <a:off x="6248400" y="9906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60458" name="Oval 36"/>
              <p:cNvSpPr>
                <a:spLocks noChangeArrowheads="1"/>
              </p:cNvSpPr>
              <p:nvPr/>
            </p:nvSpPr>
            <p:spPr bwMode="auto">
              <a:xfrm>
                <a:off x="6781800" y="9906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</p:grpSp>
        <p:sp>
          <p:nvSpPr>
            <p:cNvPr id="60443" name="TextBox 43"/>
            <p:cNvSpPr txBox="1">
              <a:spLocks noChangeArrowheads="1"/>
            </p:cNvSpPr>
            <p:nvPr/>
          </p:nvSpPr>
          <p:spPr bwMode="auto">
            <a:xfrm flipH="1">
              <a:off x="6507481" y="533400"/>
              <a:ext cx="4571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 sz="1000"/>
                <a:t>X</a:t>
              </a:r>
            </a:p>
          </p:txBody>
        </p:sp>
      </p:grpSp>
      <p:grpSp>
        <p:nvGrpSpPr>
          <p:cNvPr id="60421" name="Group 46"/>
          <p:cNvGrpSpPr>
            <a:grpSpLocks/>
          </p:cNvGrpSpPr>
          <p:nvPr/>
        </p:nvGrpSpPr>
        <p:grpSpPr bwMode="auto">
          <a:xfrm>
            <a:off x="7924800" y="304800"/>
            <a:ext cx="1066800" cy="838200"/>
            <a:chOff x="7924800" y="304800"/>
            <a:chExt cx="1066800" cy="838200"/>
          </a:xfrm>
        </p:grpSpPr>
        <p:grpSp>
          <p:nvGrpSpPr>
            <p:cNvPr id="60423" name="Group 39"/>
            <p:cNvGrpSpPr>
              <a:grpSpLocks/>
            </p:cNvGrpSpPr>
            <p:nvPr/>
          </p:nvGrpSpPr>
          <p:grpSpPr bwMode="auto">
            <a:xfrm>
              <a:off x="7924800" y="304800"/>
              <a:ext cx="1066800" cy="838200"/>
              <a:chOff x="7924800" y="304800"/>
              <a:chExt cx="1066800" cy="838200"/>
            </a:xfrm>
          </p:grpSpPr>
          <p:sp>
            <p:nvSpPr>
              <p:cNvPr id="8" name="Oval 7"/>
              <p:cNvSpPr/>
              <p:nvPr/>
            </p:nvSpPr>
            <p:spPr bwMode="auto">
              <a:xfrm>
                <a:off x="7924800" y="304800"/>
                <a:ext cx="1066800" cy="838200"/>
              </a:xfrm>
              <a:prstGeom prst="ellips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  <a:latin typeface="Tahoma" pitchFamily="34" charset="0"/>
                </a:endParaRPr>
              </a:p>
            </p:txBody>
          </p:sp>
          <p:sp>
            <p:nvSpPr>
              <p:cNvPr id="60426" name="Oval 15"/>
              <p:cNvSpPr>
                <a:spLocks noChangeArrowheads="1"/>
              </p:cNvSpPr>
              <p:nvPr/>
            </p:nvSpPr>
            <p:spPr bwMode="auto">
              <a:xfrm>
                <a:off x="8305800" y="6096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0427" name="Oval 19"/>
              <p:cNvSpPr>
                <a:spLocks noChangeArrowheads="1"/>
              </p:cNvSpPr>
              <p:nvPr/>
            </p:nvSpPr>
            <p:spPr bwMode="auto">
              <a:xfrm>
                <a:off x="8458200" y="9144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0428" name="Oval 20"/>
              <p:cNvSpPr>
                <a:spLocks noChangeArrowheads="1"/>
              </p:cNvSpPr>
              <p:nvPr/>
            </p:nvSpPr>
            <p:spPr bwMode="auto">
              <a:xfrm>
                <a:off x="8610600" y="5334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0429" name="Oval 21"/>
              <p:cNvSpPr>
                <a:spLocks noChangeArrowheads="1"/>
              </p:cNvSpPr>
              <p:nvPr/>
            </p:nvSpPr>
            <p:spPr bwMode="auto">
              <a:xfrm>
                <a:off x="8458200" y="7620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0430" name="Oval 22"/>
              <p:cNvSpPr>
                <a:spLocks noChangeArrowheads="1"/>
              </p:cNvSpPr>
              <p:nvPr/>
            </p:nvSpPr>
            <p:spPr bwMode="auto">
              <a:xfrm>
                <a:off x="8610600" y="3810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0431" name="Oval 23"/>
              <p:cNvSpPr>
                <a:spLocks noChangeArrowheads="1"/>
              </p:cNvSpPr>
              <p:nvPr/>
            </p:nvSpPr>
            <p:spPr bwMode="auto">
              <a:xfrm>
                <a:off x="8153400" y="8382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0432" name="Oval 24"/>
              <p:cNvSpPr>
                <a:spLocks noChangeArrowheads="1"/>
              </p:cNvSpPr>
              <p:nvPr/>
            </p:nvSpPr>
            <p:spPr bwMode="auto">
              <a:xfrm>
                <a:off x="8305800" y="3810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0433" name="Oval 25"/>
              <p:cNvSpPr>
                <a:spLocks noChangeArrowheads="1"/>
              </p:cNvSpPr>
              <p:nvPr/>
            </p:nvSpPr>
            <p:spPr bwMode="auto">
              <a:xfrm>
                <a:off x="8001000" y="5334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0434" name="Oval 26"/>
              <p:cNvSpPr>
                <a:spLocks noChangeArrowheads="1"/>
              </p:cNvSpPr>
              <p:nvPr/>
            </p:nvSpPr>
            <p:spPr bwMode="auto">
              <a:xfrm>
                <a:off x="8458200" y="5334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60435" name="Oval 27"/>
              <p:cNvSpPr>
                <a:spLocks noChangeArrowheads="1"/>
              </p:cNvSpPr>
              <p:nvPr/>
            </p:nvSpPr>
            <p:spPr bwMode="auto">
              <a:xfrm>
                <a:off x="8153400" y="6858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0436" name="Oval 28"/>
              <p:cNvSpPr>
                <a:spLocks noChangeArrowheads="1"/>
              </p:cNvSpPr>
              <p:nvPr/>
            </p:nvSpPr>
            <p:spPr bwMode="auto">
              <a:xfrm>
                <a:off x="8305800" y="8382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0437" name="Oval 29"/>
              <p:cNvSpPr>
                <a:spLocks noChangeArrowheads="1"/>
              </p:cNvSpPr>
              <p:nvPr/>
            </p:nvSpPr>
            <p:spPr bwMode="auto">
              <a:xfrm>
                <a:off x="8610600" y="9144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0438" name="Oval 30"/>
              <p:cNvSpPr>
                <a:spLocks noChangeArrowheads="1"/>
              </p:cNvSpPr>
              <p:nvPr/>
            </p:nvSpPr>
            <p:spPr bwMode="auto">
              <a:xfrm>
                <a:off x="8763000" y="8382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0439" name="Oval 31"/>
              <p:cNvSpPr>
                <a:spLocks noChangeArrowheads="1"/>
              </p:cNvSpPr>
              <p:nvPr/>
            </p:nvSpPr>
            <p:spPr bwMode="auto">
              <a:xfrm>
                <a:off x="8839200" y="6096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0440" name="Oval 32"/>
              <p:cNvSpPr>
                <a:spLocks noChangeArrowheads="1"/>
              </p:cNvSpPr>
              <p:nvPr/>
            </p:nvSpPr>
            <p:spPr bwMode="auto">
              <a:xfrm>
                <a:off x="8686800" y="6858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0441" name="Oval 37"/>
              <p:cNvSpPr>
                <a:spLocks noChangeArrowheads="1"/>
              </p:cNvSpPr>
              <p:nvPr/>
            </p:nvSpPr>
            <p:spPr bwMode="auto">
              <a:xfrm>
                <a:off x="8229600" y="9906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60424" name="TextBox 44"/>
            <p:cNvSpPr txBox="1">
              <a:spLocks noChangeArrowheads="1"/>
            </p:cNvSpPr>
            <p:nvPr/>
          </p:nvSpPr>
          <p:spPr bwMode="auto">
            <a:xfrm flipH="1">
              <a:off x="8458200" y="591979"/>
              <a:ext cx="4571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en-US" sz="1000"/>
                <a:t>X</a:t>
              </a:r>
            </a:p>
          </p:txBody>
        </p:sp>
      </p:grpSp>
      <p:sp>
        <p:nvSpPr>
          <p:cNvPr id="60422" name="Slide Number Placeholder 4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6E9C3B67-DAA3-4BB9-8B2D-80BF1E6FF032}" type="slidenum">
              <a:rPr lang="en-US" altLang="en-US" sz="1200"/>
              <a:pPr algn="r" eaLnBrk="1" hangingPunct="1"/>
              <a:t>28</a:t>
            </a:fld>
            <a:endParaRPr lang="en-US" altLang="en-US" sz="120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smtClean="0">
                <a:cs typeface="Tahoma" pitchFamily="34" charset="0"/>
                <a:sym typeface="Symbol" pitchFamily="18" charset="2"/>
              </a:rPr>
              <a:t>Centroid, Radius and Diameter of a </a:t>
            </a:r>
            <a:r>
              <a:rPr lang="en-US" altLang="en-US" sz="3200" smtClean="0"/>
              <a:t>Cluster (for numerical data sets)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1371600"/>
            <a:ext cx="81534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en-US" sz="2400" smtClean="0">
                <a:cs typeface="Tahoma" pitchFamily="34" charset="0"/>
                <a:sym typeface="Symbol" pitchFamily="18" charset="2"/>
              </a:rPr>
              <a:t>Centroid:  the “middle” of a cluster</a:t>
            </a:r>
          </a:p>
          <a:p>
            <a:pPr eaLnBrk="1" hangingPunct="1">
              <a:lnSpc>
                <a:spcPct val="130000"/>
              </a:lnSpc>
            </a:pPr>
            <a:endParaRPr lang="en-US" altLang="en-US" sz="2400" smtClean="0">
              <a:cs typeface="Tahoma" pitchFamily="34" charset="0"/>
              <a:sym typeface="Symbol" pitchFamily="18" charset="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2400" smtClean="0">
                <a:cs typeface="Tahoma" pitchFamily="34" charset="0"/>
                <a:sym typeface="Symbol" pitchFamily="18" charset="2"/>
              </a:rPr>
              <a:t>Radius: square root of average distance from any point of the cluster to its centroid</a:t>
            </a:r>
          </a:p>
          <a:p>
            <a:pPr eaLnBrk="1" hangingPunct="1">
              <a:lnSpc>
                <a:spcPct val="130000"/>
              </a:lnSpc>
            </a:pPr>
            <a:endParaRPr lang="en-US" altLang="en-US" sz="2400" smtClean="0">
              <a:cs typeface="Tahoma" pitchFamily="34" charset="0"/>
              <a:sym typeface="Symbol" pitchFamily="18" charset="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2400" smtClean="0">
                <a:cs typeface="Tahoma" pitchFamily="34" charset="0"/>
                <a:sym typeface="Symbol" pitchFamily="18" charset="2"/>
              </a:rPr>
              <a:t>Diameter: square root of average mean squared distance between all pairs of points in the cluster</a:t>
            </a:r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>
            <p:ph sz="quarter" idx="4294967295"/>
          </p:nvPr>
        </p:nvGraphicFramePr>
        <p:xfrm>
          <a:off x="6096000" y="1447800"/>
          <a:ext cx="2136775" cy="876300"/>
        </p:xfrm>
        <a:graphic>
          <a:graphicData uri="http://schemas.openxmlformats.org/presentationml/2006/ole">
            <p:oleObj spid="_x0000_s62468" name="Equation" r:id="rId4" imgW="1269449" imgH="520474" progId="Equation.3">
              <p:embed/>
            </p:oleObj>
          </a:graphicData>
        </a:graphic>
      </p:graphicFrame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5334000" y="3048000"/>
          <a:ext cx="2828925" cy="1069975"/>
        </p:xfrm>
        <a:graphic>
          <a:graphicData uri="http://schemas.openxmlformats.org/presentationml/2006/ole">
            <p:oleObj spid="_x0000_s62469" name="Equation" r:id="rId5" imgW="2451100" imgH="927100" progId="Equation.3">
              <p:embed/>
            </p:oleObj>
          </a:graphicData>
        </a:graphic>
      </p:graphicFrame>
      <p:graphicFrame>
        <p:nvGraphicFramePr>
          <p:cNvPr id="62470" name="Object 6"/>
          <p:cNvGraphicFramePr>
            <a:graphicFrameLocks noChangeAspect="1"/>
          </p:cNvGraphicFramePr>
          <p:nvPr>
            <p:ph sz="quarter" idx="4294967295"/>
          </p:nvPr>
        </p:nvGraphicFramePr>
        <p:xfrm>
          <a:off x="4800600" y="5181600"/>
          <a:ext cx="3048000" cy="1006475"/>
        </p:xfrm>
        <a:graphic>
          <a:graphicData uri="http://schemas.openxmlformats.org/presentationml/2006/ole">
            <p:oleObj spid="_x0000_s62470" name="Equation" r:id="rId6" imgW="2959100" imgH="977900" progId="Equation.3">
              <p:embed/>
            </p:oleObj>
          </a:graphicData>
        </a:graphic>
      </p:graphicFrame>
      <p:sp>
        <p:nvSpPr>
          <p:cNvPr id="62471" name="Slide Number Placeholder 9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340147BE-55ED-4D60-A2DC-B2A166F724F5}" type="slidenum">
              <a:rPr lang="en-US" altLang="en-US" sz="1200"/>
              <a:pPr algn="r" eaLnBrk="1" hangingPunct="1"/>
              <a:t>29</a:t>
            </a:fld>
            <a:endParaRPr lang="en-US" altLang="en-US" sz="120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184EA3-13B9-450E-873E-B14672ECF1A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297738" cy="7826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mtClean="0"/>
              <a:t>What is Cluster Analysis?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5181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2400" smtClean="0"/>
              <a:t>Cluster: A collection of data objects</a:t>
            </a:r>
          </a:p>
          <a:p>
            <a:pPr lvl="1" eaLnBrk="1" hangingPunct="1"/>
            <a:r>
              <a:rPr lang="en-US" altLang="en-US" sz="2400" smtClean="0"/>
              <a:t>similar (or related) to one another within the same group</a:t>
            </a:r>
          </a:p>
          <a:p>
            <a:pPr lvl="1" eaLnBrk="1" hangingPunct="1"/>
            <a:r>
              <a:rPr lang="en-US" altLang="en-US" sz="2400" smtClean="0"/>
              <a:t>dissimilar (or unrelated) to the objects in other groups</a:t>
            </a:r>
          </a:p>
          <a:p>
            <a:pPr eaLnBrk="1" hangingPunct="1"/>
            <a:r>
              <a:rPr lang="en-US" altLang="en-US" sz="2400" smtClean="0"/>
              <a:t>Cluster analysis (or </a:t>
            </a:r>
            <a:r>
              <a:rPr lang="en-US" altLang="en-US" sz="2400" i="1" smtClean="0"/>
              <a:t>clustering</a:t>
            </a:r>
            <a:r>
              <a:rPr lang="en-US" altLang="en-US" sz="2400" smtClean="0"/>
              <a:t>, </a:t>
            </a:r>
            <a:r>
              <a:rPr lang="en-US" altLang="en-US" sz="2400" i="1" smtClean="0"/>
              <a:t>data segmentation, …</a:t>
            </a:r>
            <a:r>
              <a:rPr lang="en-US" altLang="en-US" sz="2400" smtClean="0"/>
              <a:t>)</a:t>
            </a:r>
          </a:p>
          <a:p>
            <a:pPr lvl="1" eaLnBrk="1" hangingPunct="1"/>
            <a:r>
              <a:rPr lang="en-US" altLang="en-US" sz="2400" smtClean="0"/>
              <a:t>Finding similarities between data according to the characteristics found in the data and grouping similar data objects into clusters</a:t>
            </a:r>
          </a:p>
          <a:p>
            <a:pPr eaLnBrk="1" hangingPunct="1"/>
            <a:r>
              <a:rPr lang="en-US" altLang="en-US" sz="2400" smtClean="0">
                <a:solidFill>
                  <a:schemeClr val="hlink"/>
                </a:solidFill>
              </a:rPr>
              <a:t>Unsupervised learning</a:t>
            </a:r>
            <a:r>
              <a:rPr lang="en-US" altLang="en-US" sz="2400" smtClean="0"/>
              <a:t>: no predefined classes (i.e., </a:t>
            </a:r>
            <a:r>
              <a:rPr lang="en-US" altLang="en-US" sz="2400" i="1" smtClean="0"/>
              <a:t>learning by observations</a:t>
            </a:r>
            <a:r>
              <a:rPr lang="en-US" altLang="en-US" sz="2400" smtClean="0"/>
              <a:t> vs. learning by examples: supervised)</a:t>
            </a:r>
          </a:p>
          <a:p>
            <a:pPr eaLnBrk="1" hangingPunct="1"/>
            <a:r>
              <a:rPr lang="en-US" altLang="en-US" sz="2400" smtClean="0"/>
              <a:t>Typical applications</a:t>
            </a:r>
          </a:p>
          <a:p>
            <a:pPr lvl="1" eaLnBrk="1" hangingPunct="1"/>
            <a:r>
              <a:rPr lang="en-US" altLang="en-US" sz="2400" smtClean="0"/>
              <a:t>As a </a:t>
            </a:r>
            <a:r>
              <a:rPr lang="en-US" altLang="en-US" sz="2400" smtClean="0">
                <a:solidFill>
                  <a:schemeClr val="hlink"/>
                </a:solidFill>
              </a:rPr>
              <a:t>stand-alone tool</a:t>
            </a:r>
            <a:r>
              <a:rPr lang="en-US" altLang="en-US" sz="2400" smtClean="0"/>
              <a:t> to get insight into data distribution </a:t>
            </a:r>
          </a:p>
          <a:p>
            <a:pPr lvl="1" eaLnBrk="1" hangingPunct="1"/>
            <a:r>
              <a:rPr lang="en-US" altLang="en-US" sz="2400" smtClean="0"/>
              <a:t>As a </a:t>
            </a:r>
            <a:r>
              <a:rPr lang="en-US" altLang="en-US" sz="2400" smtClean="0">
                <a:solidFill>
                  <a:schemeClr val="hlink"/>
                </a:solidFill>
              </a:rPr>
              <a:t>preprocessing step</a:t>
            </a:r>
            <a:r>
              <a:rPr lang="en-US" altLang="en-US" sz="2400" smtClean="0"/>
              <a:t> for other algorithms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Extensions to Hierarchical Clustering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smtClean="0">
                <a:ea typeface="SimSun" pitchFamily="2" charset="-122"/>
              </a:rPr>
              <a:t>Major weakness of agglomerative clustering methods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u="sng" smtClean="0">
                <a:ea typeface="SimSun" pitchFamily="2" charset="-122"/>
              </a:rPr>
              <a:t>Can never undo what was done previously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u="sng" smtClean="0">
                <a:ea typeface="SimSun" pitchFamily="2" charset="-122"/>
              </a:rPr>
              <a:t>Do not scale</a:t>
            </a:r>
            <a:r>
              <a:rPr lang="en-US" altLang="zh-CN" sz="2400" smtClean="0">
                <a:ea typeface="SimSun" pitchFamily="2" charset="-122"/>
              </a:rPr>
              <a:t> well: time complexity of at least </a:t>
            </a:r>
            <a:r>
              <a:rPr lang="en-US" altLang="zh-CN" sz="2400" i="1" smtClean="0">
                <a:ea typeface="SimSun" pitchFamily="2" charset="-122"/>
              </a:rPr>
              <a:t>O</a:t>
            </a:r>
            <a:r>
              <a:rPr lang="en-US" altLang="zh-CN" sz="2400" smtClean="0">
                <a:ea typeface="SimSun" pitchFamily="2" charset="-122"/>
              </a:rPr>
              <a:t>(</a:t>
            </a:r>
            <a:r>
              <a:rPr lang="en-US" altLang="zh-CN" sz="2400" i="1" smtClean="0">
                <a:ea typeface="SimSun" pitchFamily="2" charset="-122"/>
              </a:rPr>
              <a:t>n</a:t>
            </a:r>
            <a:r>
              <a:rPr lang="en-US" altLang="zh-CN" sz="2400" i="1" baseline="30000" smtClean="0">
                <a:ea typeface="SimSun" pitchFamily="2" charset="-122"/>
              </a:rPr>
              <a:t>2</a:t>
            </a:r>
            <a:r>
              <a:rPr lang="en-US" altLang="zh-CN" sz="2400" smtClean="0">
                <a:ea typeface="SimSun" pitchFamily="2" charset="-122"/>
              </a:rPr>
              <a:t>), where </a:t>
            </a:r>
            <a:r>
              <a:rPr lang="en-US" altLang="zh-CN" sz="2400" i="1" smtClean="0">
                <a:ea typeface="SimSun" pitchFamily="2" charset="-122"/>
              </a:rPr>
              <a:t>n</a:t>
            </a:r>
            <a:r>
              <a:rPr lang="en-US" altLang="zh-CN" sz="2400" smtClean="0">
                <a:ea typeface="SimSun" pitchFamily="2" charset="-122"/>
              </a:rPr>
              <a:t> is the number of total objects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smtClean="0">
                <a:ea typeface="SimSun" pitchFamily="2" charset="-122"/>
              </a:rPr>
              <a:t>Integration of hierarchical &amp; distance-based clustering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u="sng" smtClean="0">
                <a:ea typeface="SimSun" pitchFamily="2" charset="-122"/>
              </a:rPr>
              <a:t>BIRCH (1996)</a:t>
            </a:r>
            <a:r>
              <a:rPr lang="en-US" altLang="zh-CN" sz="2400" smtClean="0">
                <a:ea typeface="SimSun" pitchFamily="2" charset="-122"/>
              </a:rPr>
              <a:t>: uses CF-tree and incrementally adjusts the quality of sub-clusters</a:t>
            </a:r>
            <a:endParaRPr lang="en-US" altLang="zh-CN" sz="2400" u="sng" smtClean="0">
              <a:ea typeface="SimSun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u="sng" smtClean="0">
                <a:ea typeface="SimSun" pitchFamily="2" charset="-122"/>
              </a:rPr>
              <a:t>CHAMELEON (1999)</a:t>
            </a:r>
            <a:r>
              <a:rPr lang="en-US" altLang="zh-CN" sz="2400" smtClean="0">
                <a:ea typeface="SimSun" pitchFamily="2" charset="-122"/>
              </a:rPr>
              <a:t>: hierarchical clustering using dynamic modeling</a:t>
            </a:r>
          </a:p>
        </p:txBody>
      </p:sp>
      <p:sp>
        <p:nvSpPr>
          <p:cNvPr id="6451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748FBF-1E9B-4E71-B0CF-BBC74ABA8BF5}" type="slidenum">
              <a:rPr lang="en-US" altLang="en-US"/>
              <a:pPr/>
              <a:t>30</a:t>
            </a:fld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6ABA77-5DCF-4545-B466-C9B8ADEB90CD}" type="slidenum">
              <a:rPr lang="zh-CN" altLang="en-US" sz="1400">
                <a:latin typeface="Garamond (W1)" pitchFamily="18" charset="0"/>
                <a:ea typeface="SimSun" pitchFamily="2" charset="-122"/>
              </a:rPr>
              <a:pPr/>
              <a:t>31</a:t>
            </a:fld>
            <a:endParaRPr lang="en-US" altLang="zh-CN" sz="1400"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Motivation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143000"/>
            <a:ext cx="9220200" cy="5181600"/>
          </a:xfrm>
        </p:spPr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Major weakness of agglomerative clustering methods</a:t>
            </a:r>
          </a:p>
          <a:p>
            <a:pPr lvl="1"/>
            <a:r>
              <a:rPr lang="en-US" altLang="zh-CN" smtClean="0">
                <a:ea typeface="SimSun" pitchFamily="2" charset="-122"/>
              </a:rPr>
              <a:t>Do not scale well; time complexity of at least O(</a:t>
            </a:r>
            <a:r>
              <a:rPr lang="en-US" altLang="zh-CN" i="1" smtClean="0">
                <a:ea typeface="SimSun" pitchFamily="2" charset="-122"/>
              </a:rPr>
              <a:t>n</a:t>
            </a:r>
            <a:r>
              <a:rPr lang="en-US" altLang="zh-CN" baseline="30000" smtClean="0">
                <a:ea typeface="SimSun" pitchFamily="2" charset="-122"/>
              </a:rPr>
              <a:t>2</a:t>
            </a:r>
            <a:r>
              <a:rPr lang="en-US" altLang="zh-CN" smtClean="0">
                <a:ea typeface="SimSun" pitchFamily="2" charset="-122"/>
              </a:rPr>
              <a:t>), where </a:t>
            </a:r>
            <a:r>
              <a:rPr lang="en-US" altLang="zh-CN" i="1" smtClean="0">
                <a:ea typeface="SimSun" pitchFamily="2" charset="-122"/>
              </a:rPr>
              <a:t>n</a:t>
            </a:r>
            <a:r>
              <a:rPr lang="en-US" altLang="zh-CN" smtClean="0">
                <a:ea typeface="SimSun" pitchFamily="2" charset="-122"/>
              </a:rPr>
              <a:t> is total number of objects</a:t>
            </a:r>
          </a:p>
          <a:p>
            <a:pPr lvl="1"/>
            <a:r>
              <a:rPr lang="en-US" altLang="zh-CN" smtClean="0">
                <a:ea typeface="SimSun" pitchFamily="2" charset="-122"/>
              </a:rPr>
              <a:t>Can never undo what was done previously</a:t>
            </a:r>
          </a:p>
          <a:p>
            <a:r>
              <a:rPr lang="en-US" altLang="zh-CN" smtClean="0">
                <a:ea typeface="SimSun" pitchFamily="2" charset="-122"/>
              </a:rPr>
              <a:t>Birch: Balanced Iterative Reducing and Clustering using Hierarchies  </a:t>
            </a:r>
          </a:p>
          <a:p>
            <a:pPr lvl="1"/>
            <a:r>
              <a:rPr lang="en-US" altLang="zh-CN" smtClean="0">
                <a:ea typeface="SimSun" pitchFamily="2" charset="-122"/>
              </a:rPr>
              <a:t>Incrementally construct a </a:t>
            </a:r>
            <a:r>
              <a:rPr lang="en-US" altLang="zh-CN" i="1" smtClean="0">
                <a:ea typeface="SimSun" pitchFamily="2" charset="-122"/>
              </a:rPr>
              <a:t>CF</a:t>
            </a:r>
            <a:r>
              <a:rPr lang="en-US" altLang="zh-CN" smtClean="0">
                <a:ea typeface="SimSun" pitchFamily="2" charset="-122"/>
              </a:rPr>
              <a:t> (</a:t>
            </a:r>
            <a:r>
              <a:rPr lang="en-US" altLang="zh-CN" i="1" smtClean="0">
                <a:ea typeface="SimSun" pitchFamily="2" charset="-122"/>
              </a:rPr>
              <a:t>Clustering Feature</a:t>
            </a:r>
            <a:r>
              <a:rPr lang="en-US" altLang="zh-CN" smtClean="0">
                <a:ea typeface="SimSun" pitchFamily="2" charset="-122"/>
              </a:rPr>
              <a:t>) tree, a hierarchical data structure summarizing cluster info; finds a good clustering with a single scan </a:t>
            </a:r>
          </a:p>
          <a:p>
            <a:pPr lvl="1"/>
            <a:r>
              <a:rPr lang="en-US" altLang="zh-CN" smtClean="0">
                <a:ea typeface="SimSun" pitchFamily="2" charset="-122"/>
              </a:rPr>
              <a:t>Apply multi-phase clustering; improves quality with a few additional scans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152400" y="304800"/>
            <a:ext cx="8839200" cy="685800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dirty="0" smtClean="0">
                <a:solidFill>
                  <a:srgbClr val="FF0000"/>
                </a:solidFill>
                <a:latin typeface="Berlin Sans FB Demi" panose="020E0802020502020306" pitchFamily="34" charset="0"/>
                <a:ea typeface="SimSun" panose="02010600030101010101" pitchFamily="2" charset="-122"/>
              </a:rPr>
              <a:t>Clustering Feature Vector in </a:t>
            </a:r>
            <a:r>
              <a:rPr lang="en-US" altLang="zh-CN" sz="3600" kern="0" dirty="0" smtClean="0">
                <a:solidFill>
                  <a:srgbClr val="FF0000"/>
                </a:solidFill>
                <a:latin typeface="Berlin Sans FB Demi"/>
                <a:ea typeface="SimSun" panose="02010600030101010101" pitchFamily="2" charset="-122"/>
                <a:cs typeface="+mj-cs"/>
              </a:rPr>
              <a:t>BIRCH </a:t>
            </a:r>
            <a:r>
              <a:rPr lang="en-US" altLang="zh-CN" sz="3200" kern="0" dirty="0" smtClean="0">
                <a:solidFill>
                  <a:srgbClr val="333399"/>
                </a:solidFill>
                <a:latin typeface="Berlin Sans FB Demi"/>
                <a:ea typeface="SimSun" panose="02010600030101010101" pitchFamily="2" charset="-122"/>
                <a:cs typeface="+mj-cs"/>
              </a:rPr>
              <a:t>(Balanced Iterative Reducing and Clustering Using Hierarchies)</a:t>
            </a:r>
            <a:endParaRPr lang="en-US" altLang="zh-CN" sz="1800" b="1" dirty="0" smtClean="0">
              <a:solidFill>
                <a:schemeClr val="tx2"/>
              </a:solidFill>
              <a:latin typeface="Berlin Sans FB Demi" panose="020E0802020502020306" pitchFamily="34" charset="0"/>
              <a:ea typeface="SimSun" panose="02010600030101010101" pitchFamily="2" charset="-122"/>
            </a:endParaRPr>
          </a:p>
        </p:txBody>
      </p:sp>
      <p:sp>
        <p:nvSpPr>
          <p:cNvPr id="68611" name="Text Box 4"/>
          <p:cNvSpPr txBox="1">
            <a:spLocks noChangeArrowheads="1"/>
          </p:cNvSpPr>
          <p:nvPr/>
        </p:nvSpPr>
        <p:spPr bwMode="auto">
          <a:xfrm>
            <a:off x="304800" y="1371600"/>
            <a:ext cx="59436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  <a:ea typeface="SimSun" pitchFamily="2" charset="-122"/>
              </a:rPr>
              <a:t>Clustering Feature (CF):</a:t>
            </a:r>
            <a:r>
              <a:rPr lang="en-US" altLang="zh-CN">
                <a:latin typeface="Times New Roman" pitchFamily="18" charset="0"/>
                <a:ea typeface="SimSun" pitchFamily="2" charset="-122"/>
              </a:rPr>
              <a:t>  </a:t>
            </a:r>
            <a:r>
              <a:rPr lang="en-US" altLang="zh-CN" b="1" i="1">
                <a:latin typeface="Times New Roman" pitchFamily="18" charset="0"/>
                <a:ea typeface="SimSun" pitchFamily="2" charset="-122"/>
              </a:rPr>
              <a:t>CF = (N, LS, SS)</a:t>
            </a:r>
            <a:endParaRPr lang="en-US" altLang="zh-CN">
              <a:latin typeface="Times New Roman" pitchFamily="18" charset="0"/>
              <a:ea typeface="SimSun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i="1">
                <a:latin typeface="Times New Roman" pitchFamily="18" charset="0"/>
                <a:ea typeface="SimSun" pitchFamily="2" charset="-122"/>
              </a:rPr>
              <a:t>N</a:t>
            </a:r>
            <a:r>
              <a:rPr lang="en-US" altLang="zh-CN">
                <a:latin typeface="Times New Roman" pitchFamily="18" charset="0"/>
                <a:ea typeface="SimSun" pitchFamily="2" charset="-122"/>
              </a:rPr>
              <a:t>: </a:t>
            </a:r>
            <a:r>
              <a:rPr lang="en-US" altLang="zh-CN" b="1">
                <a:latin typeface="Times New Roman" pitchFamily="18" charset="0"/>
                <a:ea typeface="SimSun" pitchFamily="2" charset="-122"/>
              </a:rPr>
              <a:t>Number of data points</a:t>
            </a:r>
          </a:p>
          <a:p>
            <a:pPr>
              <a:spcBef>
                <a:spcPct val="50000"/>
              </a:spcBef>
            </a:pPr>
            <a:r>
              <a:rPr lang="en-US" altLang="zh-CN" i="1">
                <a:latin typeface="Times New Roman" pitchFamily="18" charset="0"/>
                <a:ea typeface="SimSun" pitchFamily="2" charset="-122"/>
              </a:rPr>
              <a:t>LS: linear sum of N points:</a:t>
            </a:r>
            <a:endParaRPr lang="en-US" altLang="zh-CN" i="1" baseline="-25000">
              <a:latin typeface="Times New Roman" pitchFamily="18" charset="0"/>
              <a:ea typeface="SimSun" pitchFamily="2" charset="-122"/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endParaRPr lang="en-US" altLang="zh-CN" i="1">
              <a:latin typeface="Times New Roman" pitchFamily="18" charset="0"/>
              <a:ea typeface="SimSun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i="1">
                <a:latin typeface="Times New Roman" pitchFamily="18" charset="0"/>
                <a:ea typeface="SimSun" pitchFamily="2" charset="-122"/>
              </a:rPr>
              <a:t>SS: square sum of N points</a:t>
            </a:r>
            <a:endParaRPr lang="en-US" altLang="zh-CN" i="1" baseline="-25000">
              <a:latin typeface="Times New Roman" pitchFamily="18" charset="0"/>
              <a:ea typeface="SimSun" pitchFamily="2" charset="-122"/>
              <a:sym typeface="Symbol" pitchFamily="18" charset="2"/>
            </a:endParaRPr>
          </a:p>
        </p:txBody>
      </p:sp>
      <p:graphicFrame>
        <p:nvGraphicFramePr>
          <p:cNvPr id="68612" name="Object 0"/>
          <p:cNvGraphicFramePr>
            <a:graphicFrameLocks noChangeAspect="1"/>
          </p:cNvGraphicFramePr>
          <p:nvPr/>
        </p:nvGraphicFramePr>
        <p:xfrm>
          <a:off x="3352800" y="4078288"/>
          <a:ext cx="2209800" cy="2017712"/>
        </p:xfrm>
        <a:graphic>
          <a:graphicData uri="http://schemas.openxmlformats.org/presentationml/2006/ole">
            <p:oleObj spid="_x0000_s68612" name="Worksheet" r:id="rId4" imgW="2200656" imgH="2076907" progId="Excel.Sheet.8">
              <p:embed/>
            </p:oleObj>
          </a:graphicData>
        </a:graphic>
      </p:graphicFrame>
      <p:sp>
        <p:nvSpPr>
          <p:cNvPr id="68613" name="Oval 9"/>
          <p:cNvSpPr>
            <a:spLocks noChangeArrowheads="1"/>
          </p:cNvSpPr>
          <p:nvPr/>
        </p:nvSpPr>
        <p:spPr bwMode="auto">
          <a:xfrm>
            <a:off x="3886200" y="4383088"/>
            <a:ext cx="609600" cy="9906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en-US" altLang="en-US"/>
          </a:p>
        </p:txBody>
      </p:sp>
      <p:sp>
        <p:nvSpPr>
          <p:cNvPr id="68614" name="Oval 10"/>
          <p:cNvSpPr>
            <a:spLocks noChangeArrowheads="1"/>
          </p:cNvSpPr>
          <p:nvPr/>
        </p:nvSpPr>
        <p:spPr bwMode="auto">
          <a:xfrm>
            <a:off x="4495800" y="4916488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en-US" altLang="en-US"/>
          </a:p>
        </p:txBody>
      </p:sp>
      <p:sp>
        <p:nvSpPr>
          <p:cNvPr id="68615" name="AutoShape 11"/>
          <p:cNvSpPr>
            <a:spLocks/>
          </p:cNvSpPr>
          <p:nvPr/>
        </p:nvSpPr>
        <p:spPr bwMode="auto">
          <a:xfrm>
            <a:off x="5562600" y="3367088"/>
            <a:ext cx="3429000" cy="485775"/>
          </a:xfrm>
          <a:prstGeom prst="borderCallout2">
            <a:avLst>
              <a:gd name="adj1" fmla="val 23528"/>
              <a:gd name="adj2" fmla="val -2222"/>
              <a:gd name="adj3" fmla="val 23528"/>
              <a:gd name="adj4" fmla="val -20417"/>
              <a:gd name="adj5" fmla="val 212417"/>
              <a:gd name="adj6" fmla="val -39306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ea typeface="SimSun" pitchFamily="2" charset="-122"/>
              </a:rPr>
              <a:t>CF = (5, (16,30),(54,190))</a:t>
            </a:r>
          </a:p>
        </p:txBody>
      </p:sp>
      <p:sp>
        <p:nvSpPr>
          <p:cNvPr id="68616" name="Text Box 12"/>
          <p:cNvSpPr txBox="1">
            <a:spLocks noChangeArrowheads="1"/>
          </p:cNvSpPr>
          <p:nvPr/>
        </p:nvSpPr>
        <p:spPr bwMode="auto">
          <a:xfrm>
            <a:off x="6477000" y="4178300"/>
            <a:ext cx="9906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  <a:ea typeface="SimSun" pitchFamily="2" charset="-122"/>
              </a:rPr>
              <a:t>(3,4)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  <a:ea typeface="SimSun" pitchFamily="2" charset="-122"/>
              </a:rPr>
              <a:t>(2,6)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  <a:ea typeface="SimSun" pitchFamily="2" charset="-122"/>
              </a:rPr>
              <a:t>(4,5)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  <a:ea typeface="SimSun" pitchFamily="2" charset="-122"/>
              </a:rPr>
              <a:t>(4,7)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  <a:ea typeface="SimSun" pitchFamily="2" charset="-122"/>
              </a:rPr>
              <a:t>(3,8)</a:t>
            </a:r>
          </a:p>
        </p:txBody>
      </p:sp>
      <p:graphicFrame>
        <p:nvGraphicFramePr>
          <p:cNvPr id="68617" name="Object 1"/>
          <p:cNvGraphicFramePr>
            <a:graphicFrameLocks noChangeAspect="1"/>
          </p:cNvGraphicFramePr>
          <p:nvPr/>
        </p:nvGraphicFramePr>
        <p:xfrm>
          <a:off x="3905250" y="2362200"/>
          <a:ext cx="1028700" cy="838200"/>
        </p:xfrm>
        <a:graphic>
          <a:graphicData uri="http://schemas.openxmlformats.org/presentationml/2006/ole">
            <p:oleObj spid="_x0000_s68617" name="Equation" r:id="rId5" imgW="342751" imgH="380835" progId="Equation.3">
              <p:embed/>
            </p:oleObj>
          </a:graphicData>
        </a:graphic>
      </p:graphicFrame>
      <p:graphicFrame>
        <p:nvGraphicFramePr>
          <p:cNvPr id="68618" name="Object 2"/>
          <p:cNvGraphicFramePr>
            <a:graphicFrameLocks noChangeAspect="1"/>
          </p:cNvGraphicFramePr>
          <p:nvPr/>
        </p:nvGraphicFramePr>
        <p:xfrm>
          <a:off x="1695450" y="4114800"/>
          <a:ext cx="1181100" cy="838200"/>
        </p:xfrm>
        <a:graphic>
          <a:graphicData uri="http://schemas.openxmlformats.org/presentationml/2006/ole">
            <p:oleObj spid="_x0000_s68618" name="Equation" r:id="rId6" imgW="393529" imgH="380835" progId="Equation.3">
              <p:embed/>
            </p:oleObj>
          </a:graphicData>
        </a:graphic>
      </p:graphicFrame>
      <p:sp>
        <p:nvSpPr>
          <p:cNvPr id="68619" name="Slide Number Placeholder 1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72C03C1-129C-4573-8B51-BAD15CEE9925}" type="slidenum">
              <a:rPr lang="en-US" altLang="en-US"/>
              <a:pPr/>
              <a:t>32</a:t>
            </a:fld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/>
          <a:srcRect l="47658" t="29166" r="24817" b="41667"/>
          <a:stretch>
            <a:fillRect/>
          </a:stretch>
        </p:blipFill>
        <p:spPr bwMode="auto">
          <a:xfrm>
            <a:off x="152400" y="1295400"/>
            <a:ext cx="4343400" cy="258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75EE8C-6B18-4BBE-97E2-E391FA5F9383}" type="slidenum">
              <a:rPr lang="zh-CN" altLang="en-US" sz="1400">
                <a:latin typeface="Garamond (W1)" pitchFamily="18" charset="0"/>
                <a:ea typeface="SimSun" pitchFamily="2" charset="-122"/>
              </a:rPr>
              <a:pPr/>
              <a:t>33</a:t>
            </a:fld>
            <a:endParaRPr lang="en-US" altLang="zh-CN" sz="1400"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CF Additive</a:t>
            </a:r>
            <a:r>
              <a:rPr lang="en-US" altLang="zh-CN" smtClean="0">
                <a:solidFill>
                  <a:srgbClr val="FF3300"/>
                </a:solidFill>
                <a:ea typeface="SimSun" pitchFamily="2" charset="-122"/>
              </a:rPr>
              <a:t> </a:t>
            </a:r>
            <a:r>
              <a:rPr lang="en-US" altLang="zh-CN" smtClean="0">
                <a:ea typeface="SimSun" pitchFamily="2" charset="-122"/>
              </a:rPr>
              <a:t>Theorem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2425" y="990600"/>
            <a:ext cx="837565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zh-CN" smtClean="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SimSun" pitchFamily="2" charset="-122"/>
              </a:rPr>
              <a:t>Suppose cluster C</a:t>
            </a:r>
            <a:r>
              <a:rPr lang="en-US" altLang="zh-CN" baseline="-25000" smtClean="0">
                <a:ea typeface="SimSun" pitchFamily="2" charset="-122"/>
              </a:rPr>
              <a:t>1 </a:t>
            </a:r>
            <a:r>
              <a:rPr lang="en-US" altLang="zh-CN" smtClean="0">
                <a:ea typeface="SimSun" pitchFamily="2" charset="-122"/>
              </a:rPr>
              <a:t>has CF</a:t>
            </a:r>
            <a:r>
              <a:rPr lang="en-US" altLang="zh-CN" baseline="-25000" smtClean="0">
                <a:ea typeface="SimSun" pitchFamily="2" charset="-122"/>
              </a:rPr>
              <a:t>1</a:t>
            </a:r>
            <a:r>
              <a:rPr lang="en-US" altLang="zh-CN" smtClean="0">
                <a:ea typeface="SimSun" pitchFamily="2" charset="-122"/>
              </a:rPr>
              <a:t>=(N</a:t>
            </a:r>
            <a:r>
              <a:rPr lang="en-US" altLang="zh-CN" baseline="-25000" smtClean="0">
                <a:ea typeface="SimSun" pitchFamily="2" charset="-122"/>
              </a:rPr>
              <a:t>1</a:t>
            </a:r>
            <a:r>
              <a:rPr lang="en-US" altLang="zh-CN" smtClean="0">
                <a:ea typeface="SimSun" pitchFamily="2" charset="-122"/>
              </a:rPr>
              <a:t>, LS</a:t>
            </a:r>
            <a:r>
              <a:rPr lang="en-US" altLang="zh-CN" baseline="-25000" smtClean="0">
                <a:ea typeface="SimSun" pitchFamily="2" charset="-122"/>
              </a:rPr>
              <a:t>1</a:t>
            </a:r>
            <a:r>
              <a:rPr lang="en-US" altLang="zh-CN" smtClean="0">
                <a:ea typeface="SimSun" pitchFamily="2" charset="-122"/>
              </a:rPr>
              <a:t> ,SS</a:t>
            </a:r>
            <a:r>
              <a:rPr lang="en-US" altLang="zh-CN" baseline="-25000" smtClean="0">
                <a:ea typeface="SimSun" pitchFamily="2" charset="-122"/>
              </a:rPr>
              <a:t>1</a:t>
            </a:r>
            <a:r>
              <a:rPr lang="en-US" altLang="zh-CN" smtClean="0">
                <a:ea typeface="SimSun" pitchFamily="2" charset="-122"/>
              </a:rPr>
              <a:t>),  cluster C</a:t>
            </a:r>
            <a:r>
              <a:rPr lang="en-US" altLang="zh-CN" baseline="-25000" smtClean="0">
                <a:ea typeface="SimSun" pitchFamily="2" charset="-122"/>
              </a:rPr>
              <a:t>2</a:t>
            </a:r>
            <a:r>
              <a:rPr lang="en-US" altLang="zh-CN" smtClean="0">
                <a:ea typeface="SimSun" pitchFamily="2" charset="-122"/>
              </a:rPr>
              <a:t> has CF</a:t>
            </a:r>
            <a:r>
              <a:rPr lang="en-US" altLang="zh-CN" baseline="-25000" smtClean="0">
                <a:ea typeface="SimSun" pitchFamily="2" charset="-122"/>
              </a:rPr>
              <a:t>2</a:t>
            </a:r>
            <a:r>
              <a:rPr lang="en-US" altLang="zh-CN" smtClean="0">
                <a:ea typeface="SimSun" pitchFamily="2" charset="-122"/>
              </a:rPr>
              <a:t> =(N</a:t>
            </a:r>
            <a:r>
              <a:rPr lang="en-US" altLang="zh-CN" baseline="-25000" smtClean="0">
                <a:ea typeface="SimSun" pitchFamily="2" charset="-122"/>
              </a:rPr>
              <a:t>2</a:t>
            </a:r>
            <a:r>
              <a:rPr lang="en-US" altLang="zh-CN" smtClean="0">
                <a:ea typeface="SimSun" pitchFamily="2" charset="-122"/>
              </a:rPr>
              <a:t>,LS</a:t>
            </a:r>
            <a:r>
              <a:rPr lang="en-US" altLang="zh-CN" baseline="-25000" smtClean="0">
                <a:ea typeface="SimSun" pitchFamily="2" charset="-122"/>
              </a:rPr>
              <a:t>2</a:t>
            </a:r>
            <a:r>
              <a:rPr lang="en-US" altLang="zh-CN" smtClean="0">
                <a:ea typeface="SimSun" pitchFamily="2" charset="-122"/>
              </a:rPr>
              <a:t>,SS</a:t>
            </a:r>
            <a:r>
              <a:rPr lang="en-US" altLang="zh-CN" baseline="-25000" smtClean="0">
                <a:ea typeface="SimSun" pitchFamily="2" charset="-122"/>
              </a:rPr>
              <a:t>2</a:t>
            </a:r>
            <a:r>
              <a:rPr lang="en-US" altLang="zh-CN" smtClean="0">
                <a:ea typeface="SimSun" pitchFamily="2" charset="-122"/>
              </a:rPr>
              <a:t>) 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SimSun" pitchFamily="2" charset="-122"/>
              </a:rPr>
              <a:t>If we merge C</a:t>
            </a:r>
            <a:r>
              <a:rPr lang="en-US" altLang="zh-CN" baseline="-25000" smtClean="0">
                <a:ea typeface="SimSun" pitchFamily="2" charset="-122"/>
              </a:rPr>
              <a:t>1</a:t>
            </a:r>
            <a:r>
              <a:rPr lang="en-US" altLang="zh-CN" smtClean="0">
                <a:ea typeface="SimSun" pitchFamily="2" charset="-122"/>
              </a:rPr>
              <a:t> with C</a:t>
            </a:r>
            <a:r>
              <a:rPr lang="en-US" altLang="zh-CN" baseline="-25000" smtClean="0">
                <a:ea typeface="SimSun" pitchFamily="2" charset="-122"/>
              </a:rPr>
              <a:t>2</a:t>
            </a:r>
            <a:r>
              <a:rPr lang="en-US" altLang="zh-CN" smtClean="0">
                <a:ea typeface="SimSun" pitchFamily="2" charset="-122"/>
              </a:rPr>
              <a:t>, the CF for the merged cluster C is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CN" smtClean="0">
              <a:ea typeface="SimSun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CN" sz="2000" smtClean="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200" smtClean="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200" smtClean="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SimSun" pitchFamily="2" charset="-122"/>
              </a:rPr>
              <a:t>Why CF?</a:t>
            </a:r>
          </a:p>
          <a:p>
            <a:pPr lvl="2">
              <a:lnSpc>
                <a:spcPct val="90000"/>
              </a:lnSpc>
            </a:pPr>
            <a:r>
              <a:rPr lang="en-US" altLang="zh-CN" sz="2600" smtClean="0">
                <a:ea typeface="SimSun" pitchFamily="2" charset="-122"/>
              </a:rPr>
              <a:t>Summarized info for single cluster</a:t>
            </a:r>
          </a:p>
          <a:p>
            <a:pPr lvl="2">
              <a:lnSpc>
                <a:spcPct val="90000"/>
              </a:lnSpc>
            </a:pPr>
            <a:r>
              <a:rPr lang="en-US" altLang="zh-CN" sz="2600" smtClean="0">
                <a:ea typeface="SimSun" pitchFamily="2" charset="-122"/>
              </a:rPr>
              <a:t>Summarized info for two clusters </a:t>
            </a:r>
          </a:p>
          <a:p>
            <a:pPr lvl="2">
              <a:lnSpc>
                <a:spcPct val="90000"/>
              </a:lnSpc>
            </a:pPr>
            <a:r>
              <a:rPr lang="en-US" altLang="zh-CN" sz="2600" smtClean="0">
                <a:ea typeface="SimSun" pitchFamily="2" charset="-122"/>
              </a:rPr>
              <a:t>Additive theorem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smtClean="0">
                <a:ea typeface="SimSun" pitchFamily="2" charset="-122"/>
              </a:rPr>
              <a:t>       </a:t>
            </a:r>
          </a:p>
          <a:p>
            <a:pPr>
              <a:lnSpc>
                <a:spcPct val="90000"/>
              </a:lnSpc>
            </a:pPr>
            <a:endParaRPr lang="en-US" altLang="zh-CN" sz="2400" smtClean="0">
              <a:ea typeface="SimSun" pitchFamily="2" charset="-122"/>
            </a:endParaRPr>
          </a:p>
        </p:txBody>
      </p:sp>
      <p:graphicFrame>
        <p:nvGraphicFramePr>
          <p:cNvPr id="70661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878013" y="3352800"/>
          <a:ext cx="5257800" cy="1255713"/>
        </p:xfrm>
        <a:graphic>
          <a:graphicData uri="http://schemas.openxmlformats.org/presentationml/2006/ole">
            <p:oleObj spid="_x0000_s70661" name="Equation" r:id="rId4" imgW="2019300" imgH="482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0BFA72-DA8F-47AE-87DC-0962C005EB18}" type="slidenum">
              <a:rPr lang="zh-CN" altLang="en-US" sz="1400">
                <a:latin typeface="Garamond (W1)" pitchFamily="18" charset="0"/>
                <a:ea typeface="SimSun" pitchFamily="2" charset="-122"/>
              </a:rPr>
              <a:pPr/>
              <a:t>34</a:t>
            </a:fld>
            <a:endParaRPr lang="en-US" altLang="zh-CN" sz="1400">
              <a:latin typeface="Garamond (W1)" pitchFamily="18" charset="0"/>
              <a:ea typeface="SimSun" pitchFamily="2" charset="-122"/>
            </a:endParaRP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838200" y="3124200"/>
          <a:ext cx="3352800" cy="3060700"/>
        </p:xfrm>
        <a:graphic>
          <a:graphicData uri="http://schemas.openxmlformats.org/presentationml/2006/ole">
            <p:oleObj spid="_x0000_s72707" name="Worksheet" r:id="rId3" imgW="2200656" imgH="2076907" progId="Excel.Sheet.8">
              <p:embed/>
            </p:oleObj>
          </a:graphicData>
        </a:graphic>
      </p:graphicFrame>
      <p:sp>
        <p:nvSpPr>
          <p:cNvPr id="1618948" name="Oval 4"/>
          <p:cNvSpPr>
            <a:spLocks noChangeArrowheads="1"/>
          </p:cNvSpPr>
          <p:nvPr/>
        </p:nvSpPr>
        <p:spPr bwMode="auto">
          <a:xfrm>
            <a:off x="1647825" y="3586163"/>
            <a:ext cx="923925" cy="1503362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1618949" name="Oval 5"/>
          <p:cNvSpPr>
            <a:spLocks noChangeArrowheads="1"/>
          </p:cNvSpPr>
          <p:nvPr/>
        </p:nvSpPr>
        <p:spPr bwMode="auto">
          <a:xfrm>
            <a:off x="2571750" y="4395788"/>
            <a:ext cx="1157288" cy="11557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2710" name="AutoShape 6"/>
          <p:cNvSpPr>
            <a:spLocks/>
          </p:cNvSpPr>
          <p:nvPr/>
        </p:nvSpPr>
        <p:spPr bwMode="auto">
          <a:xfrm>
            <a:off x="4800600" y="2657475"/>
            <a:ext cx="4343400" cy="460375"/>
          </a:xfrm>
          <a:prstGeom prst="borderCallout2">
            <a:avLst>
              <a:gd name="adj1" fmla="val 24829"/>
              <a:gd name="adj2" fmla="val -1852"/>
              <a:gd name="adj3" fmla="val 24829"/>
              <a:gd name="adj4" fmla="val -37537"/>
              <a:gd name="adj5" fmla="val 218620"/>
              <a:gd name="adj6" fmla="val -59412"/>
            </a:avLst>
          </a:prstGeom>
          <a:noFill/>
          <a:ln w="317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CF</a:t>
            </a:r>
            <a:r>
              <a:rPr lang="en-US" altLang="zh-CN" b="1" baseline="-25000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 = (5, (16, 30), (54, 190))</a:t>
            </a: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4876800" y="3962400"/>
            <a:ext cx="20574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(3,4)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(2,6)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(4,5)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(4,7)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(3,8)</a:t>
            </a:r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Example of Clustering Feature Vector</a:t>
            </a:r>
            <a:endParaRPr lang="zh-CN" altLang="en-US" smtClean="0">
              <a:ea typeface="SimSun" pitchFamily="2" charset="-122"/>
            </a:endParaRPr>
          </a:p>
        </p:txBody>
      </p:sp>
      <p:sp>
        <p:nvSpPr>
          <p:cNvPr id="7271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263" y="1300163"/>
            <a:ext cx="8334375" cy="1143000"/>
          </a:xfrm>
        </p:spPr>
        <p:txBody>
          <a:bodyPr/>
          <a:lstStyle/>
          <a:p>
            <a:r>
              <a:rPr lang="en-US" altLang="zh-CN" smtClean="0">
                <a:solidFill>
                  <a:srgbClr val="0000FF"/>
                </a:solidFill>
                <a:ea typeface="SimSun" pitchFamily="2" charset="-122"/>
              </a:rPr>
              <a:t>Clustering Feature:  </a:t>
            </a:r>
          </a:p>
          <a:p>
            <a:r>
              <a:rPr lang="en-US" altLang="zh-CN" i="1" smtClean="0">
                <a:solidFill>
                  <a:srgbClr val="0000FF"/>
                </a:solidFill>
                <a:ea typeface="SimSun" pitchFamily="2" charset="-122"/>
              </a:rPr>
              <a:t>N</a:t>
            </a:r>
            <a:r>
              <a:rPr lang="en-US" altLang="zh-CN" smtClean="0">
                <a:solidFill>
                  <a:srgbClr val="0000FF"/>
                </a:solidFill>
                <a:ea typeface="SimSun" pitchFamily="2" charset="-122"/>
              </a:rPr>
              <a:t>: Number of data points</a:t>
            </a:r>
          </a:p>
          <a:p>
            <a:endParaRPr lang="zh-CN" altLang="en-US" smtClean="0">
              <a:ea typeface="SimSun" pitchFamily="2" charset="-122"/>
            </a:endParaRPr>
          </a:p>
        </p:txBody>
      </p:sp>
      <p:graphicFrame>
        <p:nvGraphicFramePr>
          <p:cNvPr id="72714" name="Object 10"/>
          <p:cNvGraphicFramePr>
            <a:graphicFrameLocks noChangeAspect="1"/>
          </p:cNvGraphicFramePr>
          <p:nvPr>
            <p:ph sz="quarter" idx="4294967295"/>
          </p:nvPr>
        </p:nvGraphicFramePr>
        <p:xfrm>
          <a:off x="7467600" y="1752600"/>
          <a:ext cx="1447800" cy="877888"/>
        </p:xfrm>
        <a:graphic>
          <a:graphicData uri="http://schemas.openxmlformats.org/presentationml/2006/ole">
            <p:oleObj spid="_x0000_s72714" name="Equation" r:id="rId4" imgW="710891" imgH="431613" progId="Equation.3">
              <p:embed/>
            </p:oleObj>
          </a:graphicData>
        </a:graphic>
      </p:graphicFrame>
      <p:graphicFrame>
        <p:nvGraphicFramePr>
          <p:cNvPr id="72715" name="Object 11"/>
          <p:cNvGraphicFramePr>
            <a:graphicFrameLocks noChangeAspect="1"/>
          </p:cNvGraphicFramePr>
          <p:nvPr>
            <p:ph sz="half" idx="4294967295"/>
          </p:nvPr>
        </p:nvGraphicFramePr>
        <p:xfrm>
          <a:off x="4800600" y="1341438"/>
          <a:ext cx="2667000" cy="563562"/>
        </p:xfrm>
        <a:graphic>
          <a:graphicData uri="http://schemas.openxmlformats.org/presentationml/2006/ole">
            <p:oleObj spid="_x0000_s72715" name="Equation" r:id="rId5" imgW="1143000" imgH="241300" progId="Equation.3">
              <p:embed/>
            </p:oleObj>
          </a:graphicData>
        </a:graphic>
      </p:graphicFrame>
      <p:graphicFrame>
        <p:nvGraphicFramePr>
          <p:cNvPr id="72716" name="Object 12"/>
          <p:cNvGraphicFramePr>
            <a:graphicFrameLocks noChangeAspect="1"/>
          </p:cNvGraphicFramePr>
          <p:nvPr>
            <p:ph sz="quarter" idx="4294967295"/>
          </p:nvPr>
        </p:nvGraphicFramePr>
        <p:xfrm>
          <a:off x="5715000" y="1752600"/>
          <a:ext cx="1524000" cy="925513"/>
        </p:xfrm>
        <a:graphic>
          <a:graphicData uri="http://schemas.openxmlformats.org/presentationml/2006/ole">
            <p:oleObj spid="_x0000_s72716" name="Equation" r:id="rId6" imgW="710891" imgH="431613" progId="Equation.3">
              <p:embed/>
            </p:oleObj>
          </a:graphicData>
        </a:graphic>
      </p:graphicFrame>
      <p:sp>
        <p:nvSpPr>
          <p:cNvPr id="72717" name="AutoShape 13"/>
          <p:cNvSpPr>
            <a:spLocks/>
          </p:cNvSpPr>
          <p:nvPr/>
        </p:nvSpPr>
        <p:spPr bwMode="auto">
          <a:xfrm>
            <a:off x="4800600" y="3349625"/>
            <a:ext cx="4343400" cy="460375"/>
          </a:xfrm>
          <a:prstGeom prst="borderCallout2">
            <a:avLst>
              <a:gd name="adj1" fmla="val 24829"/>
              <a:gd name="adj2" fmla="val -1852"/>
              <a:gd name="adj3" fmla="val 24829"/>
              <a:gd name="adj4" fmla="val -24037"/>
              <a:gd name="adj5" fmla="val 238278"/>
              <a:gd name="adj6" fmla="val -37653"/>
            </a:avLst>
          </a:prstGeom>
          <a:noFill/>
          <a:ln w="317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CF</a:t>
            </a:r>
            <a:r>
              <a:rPr lang="en-US" altLang="zh-CN" b="1" baseline="-25000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 = (5, (36, 17), (262, 61))</a:t>
            </a:r>
          </a:p>
        </p:txBody>
      </p:sp>
      <p:sp>
        <p:nvSpPr>
          <p:cNvPr id="72718" name="Text Box 14"/>
          <p:cNvSpPr txBox="1">
            <a:spLocks noChangeArrowheads="1"/>
          </p:cNvSpPr>
          <p:nvPr/>
        </p:nvSpPr>
        <p:spPr bwMode="auto">
          <a:xfrm>
            <a:off x="6172200" y="3962400"/>
            <a:ext cx="20574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(</a:t>
            </a:r>
            <a:r>
              <a:rPr lang="en-US" altLang="zh-CN" b="1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6,2)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(</a:t>
            </a:r>
            <a:r>
              <a:rPr lang="en-US" altLang="zh-CN" b="1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7,2)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(</a:t>
            </a:r>
            <a:r>
              <a:rPr lang="en-US" altLang="zh-CN" b="1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7,4)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(</a:t>
            </a:r>
            <a:r>
              <a:rPr lang="en-US" altLang="zh-CN" b="1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8,4)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(</a:t>
            </a:r>
            <a:r>
              <a:rPr lang="en-US" altLang="zh-CN" b="1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8,5)</a:t>
            </a:r>
          </a:p>
        </p:txBody>
      </p:sp>
      <p:sp>
        <p:nvSpPr>
          <p:cNvPr id="1618959" name="Oval 15"/>
          <p:cNvSpPr>
            <a:spLocks noChangeArrowheads="1"/>
          </p:cNvSpPr>
          <p:nvPr/>
        </p:nvSpPr>
        <p:spPr bwMode="gray">
          <a:xfrm>
            <a:off x="1524000" y="3581400"/>
            <a:ext cx="2133600" cy="1981200"/>
          </a:xfrm>
          <a:prstGeom prst="ellipse">
            <a:avLst/>
          </a:prstGeom>
          <a:noFill/>
          <a:ln w="25400" algn="ctr">
            <a:solidFill>
              <a:schemeClr val="tx1"/>
            </a:solidFill>
            <a:prstDash val="dash"/>
            <a:round/>
            <a:headEnd/>
            <a:tailEnd type="none" w="lg" len="lg"/>
          </a:ln>
        </p:spPr>
        <p:txBody>
          <a:bodyPr wrap="none" lIns="92075" tIns="46038" rIns="92075" bIns="46038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1618960" name="AutoShape 16"/>
          <p:cNvSpPr>
            <a:spLocks/>
          </p:cNvSpPr>
          <p:nvPr/>
        </p:nvSpPr>
        <p:spPr bwMode="auto">
          <a:xfrm>
            <a:off x="4876800" y="6092825"/>
            <a:ext cx="4114800" cy="460375"/>
          </a:xfrm>
          <a:prstGeom prst="borderCallout2">
            <a:avLst>
              <a:gd name="adj1" fmla="val 24829"/>
              <a:gd name="adj2" fmla="val -1852"/>
              <a:gd name="adj3" fmla="val 24829"/>
              <a:gd name="adj4" fmla="val -33255"/>
              <a:gd name="adj5" fmla="val -104829"/>
              <a:gd name="adj6" fmla="val -52546"/>
            </a:avLst>
          </a:prstGeom>
          <a:noFill/>
          <a:ln w="317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CF = (10, (52, 47), (316, 251))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6189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618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1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18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96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5C043D-783A-4EC3-A068-FF4CA890FEC8}" type="slidenum">
              <a:rPr lang="zh-CN" altLang="en-US" sz="1400">
                <a:latin typeface="Garamond (W1)" pitchFamily="18" charset="0"/>
                <a:ea typeface="SimSun" pitchFamily="2" charset="-122"/>
              </a:rPr>
              <a:pPr/>
              <a:t>35</a:t>
            </a:fld>
            <a:endParaRPr lang="en-US" altLang="zh-CN" sz="1400"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Clustering Feature Tree (CFT)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371600"/>
            <a:ext cx="9220200" cy="5105400"/>
          </a:xfrm>
        </p:spPr>
        <p:txBody>
          <a:bodyPr/>
          <a:lstStyle/>
          <a:p>
            <a:r>
              <a:rPr lang="en-US" altLang="zh-CN" sz="2400" smtClean="0">
                <a:ea typeface="SimSun" pitchFamily="2" charset="-122"/>
              </a:rPr>
              <a:t>Clustering feature tree (</a:t>
            </a:r>
            <a:r>
              <a:rPr lang="en-US" altLang="zh-CN" sz="2400" i="1" smtClean="0">
                <a:ea typeface="SimSun" pitchFamily="2" charset="-122"/>
              </a:rPr>
              <a:t>CFT</a:t>
            </a:r>
            <a:r>
              <a:rPr lang="en-US" altLang="zh-CN" sz="2400" smtClean="0">
                <a:ea typeface="SimSun" pitchFamily="2" charset="-122"/>
              </a:rPr>
              <a:t>) is an alternative representation of data set: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ko-KR" sz="2400" smtClean="0">
                <a:ea typeface="Gulim" pitchFamily="34" charset="-127"/>
              </a:rPr>
              <a:t>Each CFT has the following two parameters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ko-KR" sz="2000" smtClean="0">
                <a:ea typeface="Gulim" pitchFamily="34" charset="-127"/>
              </a:rPr>
              <a:t>Branching factor B: max # of children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ko-KR" sz="2000" smtClean="0">
                <a:ea typeface="Gulim" pitchFamily="34" charset="-127"/>
              </a:rPr>
              <a:t>Threshold L: </a:t>
            </a:r>
            <a:r>
              <a:rPr lang="en-US" altLang="ko-KR" sz="2000" smtClean="0">
                <a:solidFill>
                  <a:srgbClr val="FF0000"/>
                </a:solidFill>
                <a:ea typeface="Gulim" pitchFamily="34" charset="-127"/>
              </a:rPr>
              <a:t>max diameter of sub-clusters stored at the leaf nodes</a:t>
            </a:r>
          </a:p>
          <a:p>
            <a:pPr lvl="1"/>
            <a:r>
              <a:rPr lang="en-US" altLang="zh-CN" sz="2400" smtClean="0">
                <a:ea typeface="SimSun" pitchFamily="2" charset="-122"/>
              </a:rPr>
              <a:t>Each non-leaf node is a cluster comprising sub-clusters corresponding to entries (at most </a:t>
            </a:r>
            <a:r>
              <a:rPr lang="en-US" altLang="zh-CN" sz="2400" i="1" smtClean="0">
                <a:ea typeface="SimSun" pitchFamily="2" charset="-122"/>
              </a:rPr>
              <a:t>B</a:t>
            </a:r>
            <a:r>
              <a:rPr lang="en-US" altLang="zh-CN" sz="2400" smtClean="0">
                <a:ea typeface="SimSun" pitchFamily="2" charset="-122"/>
              </a:rPr>
              <a:t>) in non-leaf node</a:t>
            </a:r>
          </a:p>
          <a:p>
            <a:pPr lvl="1"/>
            <a:r>
              <a:rPr lang="en-US" altLang="zh-CN" sz="2400" smtClean="0">
                <a:ea typeface="SimSun" pitchFamily="2" charset="-122"/>
              </a:rPr>
              <a:t>Each leaf node is a cluster comprising sub-clusters corresponding to entries (at most </a:t>
            </a:r>
            <a:r>
              <a:rPr lang="en-US" altLang="zh-CN" sz="2400" i="1" smtClean="0">
                <a:ea typeface="SimSun" pitchFamily="2" charset="-122"/>
              </a:rPr>
              <a:t>L</a:t>
            </a:r>
            <a:r>
              <a:rPr lang="en-US" altLang="zh-CN" sz="2400" smtClean="0">
                <a:ea typeface="SimSun" pitchFamily="2" charset="-122"/>
              </a:rPr>
              <a:t>) in leaf node and each sub-cluster’s diameter is at most </a:t>
            </a:r>
            <a:r>
              <a:rPr lang="en-US" altLang="zh-CN" sz="2400" i="1" smtClean="0">
                <a:ea typeface="SimSun" pitchFamily="2" charset="-122"/>
              </a:rPr>
              <a:t>T.</a:t>
            </a:r>
            <a:endParaRPr lang="en-US" altLang="zh-CN" sz="2400" smtClean="0">
              <a:ea typeface="SimSun" pitchFamily="2" charset="-122"/>
            </a:endParaRPr>
          </a:p>
          <a:p>
            <a:pPr lvl="1">
              <a:buFont typeface="Wingdings" pitchFamily="2" charset="2"/>
              <a:buNone/>
            </a:pPr>
            <a:endParaRPr lang="en-US" altLang="zh-CN" smtClean="0">
              <a:ea typeface="SimSun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1C940D-EE07-4996-8927-58338B867A3D}" type="slidenum">
              <a:rPr lang="zh-CN" altLang="en-US" sz="1400">
                <a:latin typeface="Garamond (W1)" pitchFamily="18" charset="0"/>
                <a:ea typeface="SimSun" pitchFamily="2" charset="-122"/>
              </a:rPr>
              <a:pPr/>
              <a:t>36</a:t>
            </a:fld>
            <a:endParaRPr lang="en-US" altLang="zh-CN" sz="1400"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5779" name="Rectangle 86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93038" cy="609600"/>
          </a:xfrm>
        </p:spPr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Example of CF Tree</a:t>
            </a:r>
          </a:p>
        </p:txBody>
      </p:sp>
      <p:sp>
        <p:nvSpPr>
          <p:cNvPr id="75780" name="Line 19"/>
          <p:cNvSpPr>
            <a:spLocks noChangeShapeType="1"/>
          </p:cNvSpPr>
          <p:nvPr/>
        </p:nvSpPr>
        <p:spPr bwMode="auto">
          <a:xfrm>
            <a:off x="2557463" y="2924175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Rectangle 20"/>
          <p:cNvSpPr>
            <a:spLocks noChangeArrowheads="1"/>
          </p:cNvSpPr>
          <p:nvPr/>
        </p:nvSpPr>
        <p:spPr bwMode="auto">
          <a:xfrm>
            <a:off x="920750" y="2930525"/>
            <a:ext cx="4787900" cy="9017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5782" name="Line 21"/>
          <p:cNvSpPr>
            <a:spLocks noChangeShapeType="1"/>
          </p:cNvSpPr>
          <p:nvPr/>
        </p:nvSpPr>
        <p:spPr bwMode="auto">
          <a:xfrm>
            <a:off x="1736725" y="2924175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3" name="Line 22"/>
          <p:cNvSpPr>
            <a:spLocks noChangeShapeType="1"/>
          </p:cNvSpPr>
          <p:nvPr/>
        </p:nvSpPr>
        <p:spPr bwMode="auto">
          <a:xfrm>
            <a:off x="4752975" y="2924175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4" name="Line 23"/>
          <p:cNvSpPr>
            <a:spLocks noChangeShapeType="1"/>
          </p:cNvSpPr>
          <p:nvPr/>
        </p:nvSpPr>
        <p:spPr bwMode="auto">
          <a:xfrm>
            <a:off x="3384550" y="2924175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5" name="Line 24"/>
          <p:cNvSpPr>
            <a:spLocks noChangeShapeType="1"/>
          </p:cNvSpPr>
          <p:nvPr/>
        </p:nvSpPr>
        <p:spPr bwMode="auto">
          <a:xfrm>
            <a:off x="914400" y="3381375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6" name="Line 25"/>
          <p:cNvSpPr>
            <a:spLocks noChangeShapeType="1"/>
          </p:cNvSpPr>
          <p:nvPr/>
        </p:nvSpPr>
        <p:spPr bwMode="auto">
          <a:xfrm>
            <a:off x="4495800" y="3381375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7" name="Rectangle 26"/>
          <p:cNvSpPr>
            <a:spLocks noChangeArrowheads="1"/>
          </p:cNvSpPr>
          <p:nvPr/>
        </p:nvSpPr>
        <p:spPr bwMode="auto">
          <a:xfrm>
            <a:off x="990600" y="2924175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CF</a:t>
            </a:r>
            <a:r>
              <a:rPr lang="en-US" altLang="zh-CN" sz="1800" b="1" baseline="-25000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9</a:t>
            </a:r>
          </a:p>
        </p:txBody>
      </p:sp>
      <p:sp>
        <p:nvSpPr>
          <p:cNvPr id="75788" name="Rectangle 27"/>
          <p:cNvSpPr>
            <a:spLocks noChangeArrowheads="1"/>
          </p:cNvSpPr>
          <p:nvPr/>
        </p:nvSpPr>
        <p:spPr bwMode="auto">
          <a:xfrm>
            <a:off x="990600" y="345757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child</a:t>
            </a:r>
            <a:r>
              <a:rPr lang="en-US" altLang="zh-CN" sz="1800" b="1" baseline="-25000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1</a:t>
            </a:r>
          </a:p>
        </p:txBody>
      </p:sp>
      <p:sp>
        <p:nvSpPr>
          <p:cNvPr id="75789" name="Rectangle 28"/>
          <p:cNvSpPr>
            <a:spLocks noChangeArrowheads="1"/>
          </p:cNvSpPr>
          <p:nvPr/>
        </p:nvSpPr>
        <p:spPr bwMode="auto">
          <a:xfrm>
            <a:off x="2590800" y="2924175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CF</a:t>
            </a:r>
            <a:r>
              <a:rPr lang="en-US" altLang="zh-CN" sz="1800" b="1" baseline="-25000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11</a:t>
            </a:r>
          </a:p>
        </p:txBody>
      </p:sp>
      <p:sp>
        <p:nvSpPr>
          <p:cNvPr id="75790" name="Rectangle 29"/>
          <p:cNvSpPr>
            <a:spLocks noChangeArrowheads="1"/>
          </p:cNvSpPr>
          <p:nvPr/>
        </p:nvSpPr>
        <p:spPr bwMode="auto">
          <a:xfrm>
            <a:off x="2590800" y="345757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child</a:t>
            </a:r>
            <a:r>
              <a:rPr lang="en-US" altLang="zh-CN" sz="1800" b="1" baseline="-25000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75791" name="Rectangle 30"/>
          <p:cNvSpPr>
            <a:spLocks noChangeArrowheads="1"/>
          </p:cNvSpPr>
          <p:nvPr/>
        </p:nvSpPr>
        <p:spPr bwMode="auto">
          <a:xfrm>
            <a:off x="1828800" y="2924175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CF</a:t>
            </a:r>
            <a:r>
              <a:rPr lang="en-US" altLang="zh-CN" sz="1800" b="1" baseline="-25000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10</a:t>
            </a:r>
          </a:p>
        </p:txBody>
      </p:sp>
      <p:sp>
        <p:nvSpPr>
          <p:cNvPr id="75792" name="Rectangle 31"/>
          <p:cNvSpPr>
            <a:spLocks noChangeArrowheads="1"/>
          </p:cNvSpPr>
          <p:nvPr/>
        </p:nvSpPr>
        <p:spPr bwMode="auto">
          <a:xfrm>
            <a:off x="1828800" y="345757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child</a:t>
            </a:r>
            <a:r>
              <a:rPr lang="en-US" altLang="zh-CN" sz="1800" b="1" baseline="-25000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2</a:t>
            </a:r>
          </a:p>
        </p:txBody>
      </p:sp>
      <p:sp>
        <p:nvSpPr>
          <p:cNvPr id="75793" name="Rectangle 32"/>
          <p:cNvSpPr>
            <a:spLocks noChangeArrowheads="1"/>
          </p:cNvSpPr>
          <p:nvPr/>
        </p:nvSpPr>
        <p:spPr bwMode="auto">
          <a:xfrm>
            <a:off x="4953000" y="2924175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CF</a:t>
            </a:r>
            <a:r>
              <a:rPr lang="en-US" altLang="zh-CN" sz="1800" b="1" baseline="-25000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13</a:t>
            </a:r>
          </a:p>
        </p:txBody>
      </p:sp>
      <p:sp>
        <p:nvSpPr>
          <p:cNvPr id="75794" name="Rectangle 33"/>
          <p:cNvSpPr>
            <a:spLocks noChangeArrowheads="1"/>
          </p:cNvSpPr>
          <p:nvPr/>
        </p:nvSpPr>
        <p:spPr bwMode="auto">
          <a:xfrm>
            <a:off x="4953000" y="345757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child</a:t>
            </a:r>
            <a:r>
              <a:rPr lang="en-US" altLang="zh-CN" sz="1800" b="1" baseline="-25000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75795" name="Line 34"/>
          <p:cNvSpPr>
            <a:spLocks noChangeShapeType="1"/>
          </p:cNvSpPr>
          <p:nvPr/>
        </p:nvSpPr>
        <p:spPr bwMode="auto">
          <a:xfrm flipH="1">
            <a:off x="1295400" y="1857375"/>
            <a:ext cx="9906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96" name="Line 35"/>
          <p:cNvSpPr>
            <a:spLocks noChangeShapeType="1"/>
          </p:cNvSpPr>
          <p:nvPr/>
        </p:nvSpPr>
        <p:spPr bwMode="auto">
          <a:xfrm>
            <a:off x="3048000" y="1857375"/>
            <a:ext cx="419100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97" name="Line 36"/>
          <p:cNvSpPr>
            <a:spLocks noChangeShapeType="1"/>
          </p:cNvSpPr>
          <p:nvPr/>
        </p:nvSpPr>
        <p:spPr bwMode="auto">
          <a:xfrm>
            <a:off x="3733800" y="1857375"/>
            <a:ext cx="502920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98" name="Rectangle 37"/>
          <p:cNvSpPr>
            <a:spLocks noChangeArrowheads="1"/>
          </p:cNvSpPr>
          <p:nvPr/>
        </p:nvSpPr>
        <p:spPr bwMode="auto">
          <a:xfrm>
            <a:off x="311150" y="4683125"/>
            <a:ext cx="3797300" cy="5969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5799" name="Rectangle 38"/>
          <p:cNvSpPr>
            <a:spLocks noChangeArrowheads="1"/>
          </p:cNvSpPr>
          <p:nvPr/>
        </p:nvSpPr>
        <p:spPr bwMode="auto">
          <a:xfrm>
            <a:off x="990600" y="4752975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CF</a:t>
            </a:r>
            <a:r>
              <a:rPr lang="en-US" altLang="zh-CN" sz="1800" b="1" baseline="-25000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90</a:t>
            </a:r>
          </a:p>
        </p:txBody>
      </p:sp>
      <p:sp>
        <p:nvSpPr>
          <p:cNvPr id="75800" name="Line 39"/>
          <p:cNvSpPr>
            <a:spLocks noChangeShapeType="1"/>
          </p:cNvSpPr>
          <p:nvPr/>
        </p:nvSpPr>
        <p:spPr bwMode="auto">
          <a:xfrm>
            <a:off x="990600" y="4676775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01" name="Rectangle 40"/>
          <p:cNvSpPr>
            <a:spLocks noChangeArrowheads="1"/>
          </p:cNvSpPr>
          <p:nvPr/>
        </p:nvSpPr>
        <p:spPr bwMode="auto">
          <a:xfrm>
            <a:off x="1600200" y="4752975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CF</a:t>
            </a:r>
            <a:r>
              <a:rPr lang="en-US" altLang="zh-CN" sz="1800" b="1" baseline="-25000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91</a:t>
            </a:r>
          </a:p>
        </p:txBody>
      </p:sp>
      <p:sp>
        <p:nvSpPr>
          <p:cNvPr id="75802" name="Line 41"/>
          <p:cNvSpPr>
            <a:spLocks noChangeShapeType="1"/>
          </p:cNvSpPr>
          <p:nvPr/>
        </p:nvSpPr>
        <p:spPr bwMode="auto">
          <a:xfrm>
            <a:off x="1600200" y="4676775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03" name="Rectangle 42"/>
          <p:cNvSpPr>
            <a:spLocks noChangeArrowheads="1"/>
          </p:cNvSpPr>
          <p:nvPr/>
        </p:nvSpPr>
        <p:spPr bwMode="auto">
          <a:xfrm>
            <a:off x="2819400" y="4752975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CF</a:t>
            </a:r>
            <a:r>
              <a:rPr lang="en-US" altLang="zh-CN" sz="1800" b="1" baseline="-25000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94</a:t>
            </a:r>
          </a:p>
        </p:txBody>
      </p:sp>
      <p:sp>
        <p:nvSpPr>
          <p:cNvPr id="75804" name="Line 43"/>
          <p:cNvSpPr>
            <a:spLocks noChangeShapeType="1"/>
          </p:cNvSpPr>
          <p:nvPr/>
        </p:nvSpPr>
        <p:spPr bwMode="auto">
          <a:xfrm>
            <a:off x="2819400" y="4676775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05" name="Line 44"/>
          <p:cNvSpPr>
            <a:spLocks noChangeShapeType="1"/>
          </p:cNvSpPr>
          <p:nvPr/>
        </p:nvSpPr>
        <p:spPr bwMode="auto">
          <a:xfrm>
            <a:off x="2209800" y="4676775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06" name="Line 45"/>
          <p:cNvSpPr>
            <a:spLocks noChangeShapeType="1"/>
          </p:cNvSpPr>
          <p:nvPr/>
        </p:nvSpPr>
        <p:spPr bwMode="auto">
          <a:xfrm>
            <a:off x="3429000" y="4676775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07" name="Line 46"/>
          <p:cNvSpPr>
            <a:spLocks noChangeShapeType="1"/>
          </p:cNvSpPr>
          <p:nvPr/>
        </p:nvSpPr>
        <p:spPr bwMode="auto">
          <a:xfrm>
            <a:off x="2362200" y="4981575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08" name="Rectangle 47"/>
          <p:cNvSpPr>
            <a:spLocks noChangeArrowheads="1"/>
          </p:cNvSpPr>
          <p:nvPr/>
        </p:nvSpPr>
        <p:spPr bwMode="auto">
          <a:xfrm>
            <a:off x="381000" y="4752975"/>
            <a:ext cx="68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prev</a:t>
            </a:r>
          </a:p>
        </p:txBody>
      </p:sp>
      <p:sp>
        <p:nvSpPr>
          <p:cNvPr id="75809" name="Rectangle 48"/>
          <p:cNvSpPr>
            <a:spLocks noChangeArrowheads="1"/>
          </p:cNvSpPr>
          <p:nvPr/>
        </p:nvSpPr>
        <p:spPr bwMode="auto">
          <a:xfrm>
            <a:off x="3429000" y="4752975"/>
            <a:ext cx="68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next</a:t>
            </a:r>
          </a:p>
        </p:txBody>
      </p:sp>
      <p:sp>
        <p:nvSpPr>
          <p:cNvPr id="75810" name="Line 49"/>
          <p:cNvSpPr>
            <a:spLocks noChangeShapeType="1"/>
          </p:cNvSpPr>
          <p:nvPr/>
        </p:nvSpPr>
        <p:spPr bwMode="auto">
          <a:xfrm flipH="1">
            <a:off x="914400" y="3838575"/>
            <a:ext cx="38100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11" name="Rectangle 50"/>
          <p:cNvSpPr>
            <a:spLocks noChangeArrowheads="1"/>
          </p:cNvSpPr>
          <p:nvPr/>
        </p:nvSpPr>
        <p:spPr bwMode="auto">
          <a:xfrm>
            <a:off x="4730750" y="4683125"/>
            <a:ext cx="3797300" cy="5969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5812" name="Rectangle 51"/>
          <p:cNvSpPr>
            <a:spLocks noChangeArrowheads="1"/>
          </p:cNvSpPr>
          <p:nvPr/>
        </p:nvSpPr>
        <p:spPr bwMode="auto">
          <a:xfrm>
            <a:off x="5410200" y="4752975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CF</a:t>
            </a:r>
            <a:r>
              <a:rPr lang="en-US" altLang="zh-CN" sz="1800" b="1" baseline="-25000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95</a:t>
            </a:r>
          </a:p>
        </p:txBody>
      </p:sp>
      <p:sp>
        <p:nvSpPr>
          <p:cNvPr id="75813" name="Line 52"/>
          <p:cNvSpPr>
            <a:spLocks noChangeShapeType="1"/>
          </p:cNvSpPr>
          <p:nvPr/>
        </p:nvSpPr>
        <p:spPr bwMode="auto">
          <a:xfrm>
            <a:off x="5410200" y="4676775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14" name="Rectangle 53"/>
          <p:cNvSpPr>
            <a:spLocks noChangeArrowheads="1"/>
          </p:cNvSpPr>
          <p:nvPr/>
        </p:nvSpPr>
        <p:spPr bwMode="auto">
          <a:xfrm>
            <a:off x="6019800" y="4752975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CF</a:t>
            </a:r>
            <a:r>
              <a:rPr lang="en-US" altLang="zh-CN" sz="1800" b="1" baseline="-25000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96</a:t>
            </a:r>
          </a:p>
        </p:txBody>
      </p:sp>
      <p:sp>
        <p:nvSpPr>
          <p:cNvPr id="75815" name="Line 54"/>
          <p:cNvSpPr>
            <a:spLocks noChangeShapeType="1"/>
          </p:cNvSpPr>
          <p:nvPr/>
        </p:nvSpPr>
        <p:spPr bwMode="auto">
          <a:xfrm>
            <a:off x="6019800" y="4676775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16" name="Rectangle 55"/>
          <p:cNvSpPr>
            <a:spLocks noChangeArrowheads="1"/>
          </p:cNvSpPr>
          <p:nvPr/>
        </p:nvSpPr>
        <p:spPr bwMode="auto">
          <a:xfrm>
            <a:off x="7239000" y="4752975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CF</a:t>
            </a:r>
            <a:r>
              <a:rPr lang="en-US" altLang="zh-CN" sz="1800" b="1" baseline="-25000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98</a:t>
            </a:r>
          </a:p>
        </p:txBody>
      </p:sp>
      <p:sp>
        <p:nvSpPr>
          <p:cNvPr id="75817" name="Line 56"/>
          <p:cNvSpPr>
            <a:spLocks noChangeShapeType="1"/>
          </p:cNvSpPr>
          <p:nvPr/>
        </p:nvSpPr>
        <p:spPr bwMode="auto">
          <a:xfrm>
            <a:off x="7239000" y="4676775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18" name="Line 57"/>
          <p:cNvSpPr>
            <a:spLocks noChangeShapeType="1"/>
          </p:cNvSpPr>
          <p:nvPr/>
        </p:nvSpPr>
        <p:spPr bwMode="auto">
          <a:xfrm>
            <a:off x="6629400" y="4676775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19" name="Line 58"/>
          <p:cNvSpPr>
            <a:spLocks noChangeShapeType="1"/>
          </p:cNvSpPr>
          <p:nvPr/>
        </p:nvSpPr>
        <p:spPr bwMode="auto">
          <a:xfrm>
            <a:off x="7848600" y="4676775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20" name="Line 59"/>
          <p:cNvSpPr>
            <a:spLocks noChangeShapeType="1"/>
          </p:cNvSpPr>
          <p:nvPr/>
        </p:nvSpPr>
        <p:spPr bwMode="auto">
          <a:xfrm>
            <a:off x="6781800" y="4981575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21" name="Rectangle 60"/>
          <p:cNvSpPr>
            <a:spLocks noChangeArrowheads="1"/>
          </p:cNvSpPr>
          <p:nvPr/>
        </p:nvSpPr>
        <p:spPr bwMode="auto">
          <a:xfrm>
            <a:off x="4800600" y="4752975"/>
            <a:ext cx="68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prev</a:t>
            </a:r>
          </a:p>
        </p:txBody>
      </p:sp>
      <p:sp>
        <p:nvSpPr>
          <p:cNvPr id="75822" name="Rectangle 61"/>
          <p:cNvSpPr>
            <a:spLocks noChangeArrowheads="1"/>
          </p:cNvSpPr>
          <p:nvPr/>
        </p:nvSpPr>
        <p:spPr bwMode="auto">
          <a:xfrm>
            <a:off x="7848600" y="4752975"/>
            <a:ext cx="68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0000FF"/>
                </a:solidFill>
                <a:latin typeface="Garamond (W1)" pitchFamily="18" charset="0"/>
                <a:ea typeface="SimSun" pitchFamily="2" charset="-122"/>
              </a:rPr>
              <a:t>next</a:t>
            </a:r>
          </a:p>
        </p:txBody>
      </p:sp>
      <p:sp>
        <p:nvSpPr>
          <p:cNvPr id="75823" name="Line 62"/>
          <p:cNvSpPr>
            <a:spLocks noChangeShapeType="1"/>
          </p:cNvSpPr>
          <p:nvPr/>
        </p:nvSpPr>
        <p:spPr bwMode="auto">
          <a:xfrm>
            <a:off x="2133600" y="3838575"/>
            <a:ext cx="480060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24" name="Line 63"/>
          <p:cNvSpPr>
            <a:spLocks noChangeShapeType="1"/>
          </p:cNvSpPr>
          <p:nvPr/>
        </p:nvSpPr>
        <p:spPr bwMode="auto">
          <a:xfrm flipH="1">
            <a:off x="4114800" y="4829175"/>
            <a:ext cx="609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25" name="Line 64"/>
          <p:cNvSpPr>
            <a:spLocks noChangeShapeType="1"/>
          </p:cNvSpPr>
          <p:nvPr/>
        </p:nvSpPr>
        <p:spPr bwMode="auto">
          <a:xfrm>
            <a:off x="4114800" y="5133975"/>
            <a:ext cx="609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26" name="Line 65"/>
          <p:cNvSpPr>
            <a:spLocks noChangeShapeType="1"/>
          </p:cNvSpPr>
          <p:nvPr/>
        </p:nvSpPr>
        <p:spPr bwMode="auto">
          <a:xfrm>
            <a:off x="8534400" y="5210175"/>
            <a:ext cx="381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27" name="Line 66"/>
          <p:cNvSpPr>
            <a:spLocks noChangeShapeType="1"/>
          </p:cNvSpPr>
          <p:nvPr/>
        </p:nvSpPr>
        <p:spPr bwMode="auto">
          <a:xfrm flipH="1">
            <a:off x="8534400" y="4981575"/>
            <a:ext cx="381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28" name="Rectangle 67"/>
          <p:cNvSpPr>
            <a:spLocks noChangeArrowheads="1"/>
          </p:cNvSpPr>
          <p:nvPr/>
        </p:nvSpPr>
        <p:spPr bwMode="auto">
          <a:xfrm>
            <a:off x="304800" y="1019175"/>
            <a:ext cx="10668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latin typeface="Garamond (W1)" pitchFamily="18" charset="0"/>
                <a:ea typeface="SimSun" pitchFamily="2" charset="-122"/>
              </a:rPr>
              <a:t>B = 7</a:t>
            </a:r>
          </a:p>
          <a:p>
            <a:pPr>
              <a:spcBef>
                <a:spcPct val="50000"/>
              </a:spcBef>
            </a:pPr>
            <a:r>
              <a:rPr lang="en-US" altLang="zh-CN" sz="1800" b="1">
                <a:latin typeface="Garamond (W1)" pitchFamily="18" charset="0"/>
                <a:ea typeface="SimSun" pitchFamily="2" charset="-122"/>
              </a:rPr>
              <a:t>L = 6</a:t>
            </a:r>
          </a:p>
        </p:txBody>
      </p:sp>
      <p:sp>
        <p:nvSpPr>
          <p:cNvPr id="75829" name="Line 68"/>
          <p:cNvSpPr>
            <a:spLocks noChangeShapeType="1"/>
          </p:cNvSpPr>
          <p:nvPr/>
        </p:nvSpPr>
        <p:spPr bwMode="auto">
          <a:xfrm>
            <a:off x="3962400" y="3381375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30" name="Line 69"/>
          <p:cNvSpPr>
            <a:spLocks noChangeShapeType="1"/>
          </p:cNvSpPr>
          <p:nvPr/>
        </p:nvSpPr>
        <p:spPr bwMode="auto">
          <a:xfrm>
            <a:off x="4876800" y="1400175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31" name="Line 70"/>
          <p:cNvSpPr>
            <a:spLocks noChangeShapeType="1"/>
          </p:cNvSpPr>
          <p:nvPr/>
        </p:nvSpPr>
        <p:spPr bwMode="auto">
          <a:xfrm>
            <a:off x="7391400" y="3381375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32" name="Rectangle 71"/>
          <p:cNvSpPr>
            <a:spLocks noChangeArrowheads="1"/>
          </p:cNvSpPr>
          <p:nvPr/>
        </p:nvSpPr>
        <p:spPr bwMode="auto">
          <a:xfrm>
            <a:off x="3733800" y="619125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1">
                <a:solidFill>
                  <a:srgbClr val="008000"/>
                </a:solidFill>
                <a:latin typeface="Garamond (W1)" pitchFamily="18" charset="0"/>
                <a:ea typeface="SimSun" pitchFamily="2" charset="-122"/>
              </a:rPr>
              <a:t>Root</a:t>
            </a:r>
          </a:p>
        </p:txBody>
      </p:sp>
      <p:sp>
        <p:nvSpPr>
          <p:cNvPr id="75833" name="Rectangle 72"/>
          <p:cNvSpPr>
            <a:spLocks noChangeArrowheads="1"/>
          </p:cNvSpPr>
          <p:nvPr/>
        </p:nvSpPr>
        <p:spPr bwMode="auto">
          <a:xfrm>
            <a:off x="2286000" y="2597150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1">
                <a:solidFill>
                  <a:srgbClr val="008000"/>
                </a:solidFill>
                <a:latin typeface="Garamond (W1)" pitchFamily="18" charset="0"/>
                <a:ea typeface="SimSun" pitchFamily="2" charset="-122"/>
              </a:rPr>
              <a:t>Non-leaf node</a:t>
            </a:r>
          </a:p>
        </p:txBody>
      </p:sp>
      <p:sp>
        <p:nvSpPr>
          <p:cNvPr id="75834" name="Rectangle 73"/>
          <p:cNvSpPr>
            <a:spLocks noChangeArrowheads="1"/>
          </p:cNvSpPr>
          <p:nvPr/>
        </p:nvSpPr>
        <p:spPr bwMode="auto">
          <a:xfrm>
            <a:off x="1600200" y="4364038"/>
            <a:ext cx="1447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1">
                <a:solidFill>
                  <a:srgbClr val="008000"/>
                </a:solidFill>
                <a:latin typeface="Garamond (W1)" pitchFamily="18" charset="0"/>
                <a:ea typeface="SimSun" pitchFamily="2" charset="-122"/>
              </a:rPr>
              <a:t>Leaf node</a:t>
            </a:r>
          </a:p>
        </p:txBody>
      </p:sp>
      <p:sp>
        <p:nvSpPr>
          <p:cNvPr id="75835" name="Rectangle 74"/>
          <p:cNvSpPr>
            <a:spLocks noChangeArrowheads="1"/>
          </p:cNvSpPr>
          <p:nvPr/>
        </p:nvSpPr>
        <p:spPr bwMode="auto">
          <a:xfrm>
            <a:off x="6705600" y="4364038"/>
            <a:ext cx="1447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1">
                <a:solidFill>
                  <a:srgbClr val="008000"/>
                </a:solidFill>
                <a:latin typeface="Garamond (W1)" pitchFamily="18" charset="0"/>
                <a:ea typeface="SimSun" pitchFamily="2" charset="-122"/>
              </a:rPr>
              <a:t>Leaf node</a:t>
            </a:r>
          </a:p>
        </p:txBody>
      </p:sp>
      <p:grpSp>
        <p:nvGrpSpPr>
          <p:cNvPr id="75836" name="Group 75"/>
          <p:cNvGrpSpPr>
            <a:grpSpLocks/>
          </p:cNvGrpSpPr>
          <p:nvPr/>
        </p:nvGrpSpPr>
        <p:grpSpPr bwMode="auto">
          <a:xfrm>
            <a:off x="947738" y="5575300"/>
            <a:ext cx="749300" cy="749300"/>
            <a:chOff x="580" y="3748"/>
            <a:chExt cx="472" cy="472"/>
          </a:xfrm>
        </p:grpSpPr>
        <p:sp>
          <p:nvSpPr>
            <p:cNvPr id="75856" name="Oval 76"/>
            <p:cNvSpPr>
              <a:spLocks noChangeArrowheads="1"/>
            </p:cNvSpPr>
            <p:nvPr/>
          </p:nvSpPr>
          <p:spPr bwMode="auto">
            <a:xfrm>
              <a:off x="724" y="3892"/>
              <a:ext cx="40" cy="40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rgbClr val="FF0000"/>
                </a:buClr>
                <a:buSzPct val="60000"/>
                <a:buFont typeface="Monotype Sorts" pitchFamily="2" charset="2"/>
                <a:buChar char="u"/>
              </a:pPr>
              <a:endParaRPr lang="en-IN" altLang="en-US" sz="2600" b="1">
                <a:solidFill>
                  <a:srgbClr val="003366"/>
                </a:solidFill>
                <a:latin typeface="Garamond (W1)" pitchFamily="18" charset="0"/>
                <a:ea typeface="SimSun" pitchFamily="2" charset="-122"/>
              </a:endParaRPr>
            </a:p>
          </p:txBody>
        </p:sp>
        <p:sp>
          <p:nvSpPr>
            <p:cNvPr id="75857" name="Oval 77"/>
            <p:cNvSpPr>
              <a:spLocks noChangeArrowheads="1"/>
            </p:cNvSpPr>
            <p:nvPr/>
          </p:nvSpPr>
          <p:spPr bwMode="auto">
            <a:xfrm>
              <a:off x="820" y="3988"/>
              <a:ext cx="40" cy="40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rgbClr val="FF0000"/>
                </a:buClr>
                <a:buSzPct val="60000"/>
                <a:buFont typeface="Monotype Sorts" pitchFamily="2" charset="2"/>
                <a:buChar char="u"/>
              </a:pPr>
              <a:endParaRPr lang="en-IN" altLang="en-US" sz="2600" b="1">
                <a:solidFill>
                  <a:srgbClr val="003366"/>
                </a:solidFill>
                <a:latin typeface="Garamond (W1)" pitchFamily="18" charset="0"/>
                <a:ea typeface="SimSun" pitchFamily="2" charset="-122"/>
              </a:endParaRPr>
            </a:p>
          </p:txBody>
        </p:sp>
        <p:sp>
          <p:nvSpPr>
            <p:cNvPr id="75858" name="Oval 78"/>
            <p:cNvSpPr>
              <a:spLocks noChangeArrowheads="1"/>
            </p:cNvSpPr>
            <p:nvPr/>
          </p:nvSpPr>
          <p:spPr bwMode="auto">
            <a:xfrm>
              <a:off x="820" y="3892"/>
              <a:ext cx="40" cy="40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rgbClr val="FF0000"/>
                </a:buClr>
                <a:buSzPct val="60000"/>
                <a:buFont typeface="Monotype Sorts" pitchFamily="2" charset="2"/>
                <a:buChar char="u"/>
              </a:pPr>
              <a:endParaRPr lang="en-IN" altLang="en-US" sz="2600" b="1">
                <a:solidFill>
                  <a:srgbClr val="003366"/>
                </a:solidFill>
                <a:latin typeface="Garamond (W1)" pitchFamily="18" charset="0"/>
                <a:ea typeface="SimSun" pitchFamily="2" charset="-122"/>
              </a:endParaRPr>
            </a:p>
          </p:txBody>
        </p:sp>
        <p:sp>
          <p:nvSpPr>
            <p:cNvPr id="75859" name="Oval 79"/>
            <p:cNvSpPr>
              <a:spLocks noChangeArrowheads="1"/>
            </p:cNvSpPr>
            <p:nvPr/>
          </p:nvSpPr>
          <p:spPr bwMode="auto">
            <a:xfrm>
              <a:off x="676" y="4084"/>
              <a:ext cx="40" cy="40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rgbClr val="FF0000"/>
                </a:buClr>
                <a:buSzPct val="60000"/>
                <a:buFont typeface="Monotype Sorts" pitchFamily="2" charset="2"/>
                <a:buChar char="u"/>
              </a:pPr>
              <a:endParaRPr lang="en-IN" altLang="en-US" sz="2600" b="1">
                <a:solidFill>
                  <a:srgbClr val="003366"/>
                </a:solidFill>
                <a:latin typeface="Garamond (W1)" pitchFamily="18" charset="0"/>
                <a:ea typeface="SimSun" pitchFamily="2" charset="-122"/>
              </a:endParaRPr>
            </a:p>
          </p:txBody>
        </p:sp>
        <p:sp>
          <p:nvSpPr>
            <p:cNvPr id="75860" name="Oval 80"/>
            <p:cNvSpPr>
              <a:spLocks noChangeArrowheads="1"/>
            </p:cNvSpPr>
            <p:nvPr/>
          </p:nvSpPr>
          <p:spPr bwMode="auto">
            <a:xfrm>
              <a:off x="676" y="3988"/>
              <a:ext cx="40" cy="40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rgbClr val="FF0000"/>
                </a:buClr>
                <a:buSzPct val="60000"/>
                <a:buFont typeface="Monotype Sorts" pitchFamily="2" charset="2"/>
                <a:buChar char="u"/>
              </a:pPr>
              <a:endParaRPr lang="en-IN" altLang="en-US" sz="2600" b="1">
                <a:solidFill>
                  <a:srgbClr val="003366"/>
                </a:solidFill>
                <a:latin typeface="Garamond (W1)" pitchFamily="18" charset="0"/>
                <a:ea typeface="SimSun" pitchFamily="2" charset="-122"/>
              </a:endParaRPr>
            </a:p>
          </p:txBody>
        </p:sp>
        <p:sp>
          <p:nvSpPr>
            <p:cNvPr id="75861" name="Oval 81"/>
            <p:cNvSpPr>
              <a:spLocks noChangeArrowheads="1"/>
            </p:cNvSpPr>
            <p:nvPr/>
          </p:nvSpPr>
          <p:spPr bwMode="auto">
            <a:xfrm>
              <a:off x="772" y="4036"/>
              <a:ext cx="40" cy="40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rgbClr val="FF0000"/>
                </a:buClr>
                <a:buSzPct val="60000"/>
                <a:buFont typeface="Monotype Sorts" pitchFamily="2" charset="2"/>
                <a:buChar char="u"/>
              </a:pPr>
              <a:endParaRPr lang="en-IN" altLang="en-US" sz="2600" b="1">
                <a:solidFill>
                  <a:srgbClr val="003366"/>
                </a:solidFill>
                <a:latin typeface="Garamond (W1)" pitchFamily="18" charset="0"/>
                <a:ea typeface="SimSun" pitchFamily="2" charset="-122"/>
              </a:endParaRPr>
            </a:p>
          </p:txBody>
        </p:sp>
        <p:sp>
          <p:nvSpPr>
            <p:cNvPr id="75862" name="Oval 82"/>
            <p:cNvSpPr>
              <a:spLocks noChangeArrowheads="1"/>
            </p:cNvSpPr>
            <p:nvPr/>
          </p:nvSpPr>
          <p:spPr bwMode="auto">
            <a:xfrm>
              <a:off x="916" y="4084"/>
              <a:ext cx="40" cy="40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rgbClr val="FF0000"/>
                </a:buClr>
                <a:buSzPct val="60000"/>
                <a:buFont typeface="Monotype Sorts" pitchFamily="2" charset="2"/>
                <a:buChar char="u"/>
              </a:pPr>
              <a:endParaRPr lang="en-IN" altLang="en-US" sz="2600" b="1">
                <a:solidFill>
                  <a:srgbClr val="003366"/>
                </a:solidFill>
                <a:latin typeface="Garamond (W1)" pitchFamily="18" charset="0"/>
                <a:ea typeface="SimSun" pitchFamily="2" charset="-122"/>
              </a:endParaRPr>
            </a:p>
          </p:txBody>
        </p:sp>
        <p:sp>
          <p:nvSpPr>
            <p:cNvPr id="75863" name="Oval 83"/>
            <p:cNvSpPr>
              <a:spLocks noChangeArrowheads="1"/>
            </p:cNvSpPr>
            <p:nvPr/>
          </p:nvSpPr>
          <p:spPr bwMode="auto">
            <a:xfrm>
              <a:off x="580" y="3748"/>
              <a:ext cx="472" cy="47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rgbClr val="FF0000"/>
                </a:buClr>
                <a:buSzPct val="60000"/>
                <a:buFont typeface="Monotype Sorts" pitchFamily="2" charset="2"/>
                <a:buChar char="u"/>
              </a:pPr>
              <a:endParaRPr lang="en-IN" altLang="en-US" sz="2600" b="1">
                <a:solidFill>
                  <a:srgbClr val="003366"/>
                </a:solidFill>
                <a:latin typeface="Garamond (W1)" pitchFamily="18" charset="0"/>
                <a:ea typeface="SimSun" pitchFamily="2" charset="-122"/>
              </a:endParaRPr>
            </a:p>
          </p:txBody>
        </p:sp>
      </p:grpSp>
      <p:sp>
        <p:nvSpPr>
          <p:cNvPr id="75837" name="Line 84"/>
          <p:cNvSpPr>
            <a:spLocks noChangeShapeType="1"/>
          </p:cNvSpPr>
          <p:nvPr/>
        </p:nvSpPr>
        <p:spPr bwMode="auto">
          <a:xfrm>
            <a:off x="1295400" y="5362575"/>
            <a:ext cx="0" cy="152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38" name="Line 88"/>
          <p:cNvSpPr>
            <a:spLocks noChangeShapeType="1"/>
          </p:cNvSpPr>
          <p:nvPr/>
        </p:nvSpPr>
        <p:spPr bwMode="auto">
          <a:xfrm>
            <a:off x="1371600" y="5362575"/>
            <a:ext cx="0" cy="152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839" name="Group 3"/>
          <p:cNvGrpSpPr>
            <a:grpSpLocks/>
          </p:cNvGrpSpPr>
          <p:nvPr/>
        </p:nvGrpSpPr>
        <p:grpSpPr bwMode="auto">
          <a:xfrm>
            <a:off x="1828800" y="914400"/>
            <a:ext cx="4953000" cy="914400"/>
            <a:chOff x="1152" y="816"/>
            <a:chExt cx="3120" cy="576"/>
          </a:xfrm>
        </p:grpSpPr>
        <p:sp>
          <p:nvSpPr>
            <p:cNvPr id="75841" name="Line 4"/>
            <p:cNvSpPr>
              <a:spLocks noChangeShapeType="1"/>
            </p:cNvSpPr>
            <p:nvPr/>
          </p:nvSpPr>
          <p:spPr bwMode="auto">
            <a:xfrm>
              <a:off x="2187" y="81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42" name="Rectangle 5"/>
            <p:cNvSpPr>
              <a:spLocks noChangeArrowheads="1"/>
            </p:cNvSpPr>
            <p:nvPr/>
          </p:nvSpPr>
          <p:spPr bwMode="auto">
            <a:xfrm>
              <a:off x="1156" y="820"/>
              <a:ext cx="3016" cy="568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rgbClr val="FF0000"/>
                </a:buClr>
                <a:buSzPct val="60000"/>
                <a:buFont typeface="Monotype Sorts" pitchFamily="2" charset="2"/>
                <a:buChar char="u"/>
              </a:pPr>
              <a:endParaRPr lang="en-IN" altLang="en-US" sz="2600" b="1">
                <a:solidFill>
                  <a:srgbClr val="003366"/>
                </a:solidFill>
                <a:latin typeface="Garamond (W1)" pitchFamily="18" charset="0"/>
                <a:ea typeface="SimSun" pitchFamily="2" charset="-122"/>
              </a:endParaRPr>
            </a:p>
          </p:txBody>
        </p:sp>
        <p:sp>
          <p:nvSpPr>
            <p:cNvPr id="75843" name="Line 6"/>
            <p:cNvSpPr>
              <a:spLocks noChangeShapeType="1"/>
            </p:cNvSpPr>
            <p:nvPr/>
          </p:nvSpPr>
          <p:spPr bwMode="auto">
            <a:xfrm>
              <a:off x="1670" y="81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44" name="Line 7"/>
            <p:cNvSpPr>
              <a:spLocks noChangeShapeType="1"/>
            </p:cNvSpPr>
            <p:nvPr/>
          </p:nvSpPr>
          <p:spPr bwMode="auto">
            <a:xfrm>
              <a:off x="3570" y="81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45" name="Line 8"/>
            <p:cNvSpPr>
              <a:spLocks noChangeShapeType="1"/>
            </p:cNvSpPr>
            <p:nvPr/>
          </p:nvSpPr>
          <p:spPr bwMode="auto">
            <a:xfrm>
              <a:off x="2708" y="81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46" name="Line 9"/>
            <p:cNvSpPr>
              <a:spLocks noChangeShapeType="1"/>
            </p:cNvSpPr>
            <p:nvPr/>
          </p:nvSpPr>
          <p:spPr bwMode="auto">
            <a:xfrm>
              <a:off x="1152" y="1104"/>
              <a:ext cx="1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47" name="Line 10"/>
            <p:cNvSpPr>
              <a:spLocks noChangeShapeType="1"/>
            </p:cNvSpPr>
            <p:nvPr/>
          </p:nvSpPr>
          <p:spPr bwMode="auto">
            <a:xfrm>
              <a:off x="3408" y="1104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48" name="Rectangle 11"/>
            <p:cNvSpPr>
              <a:spLocks noChangeArrowheads="1"/>
            </p:cNvSpPr>
            <p:nvPr/>
          </p:nvSpPr>
          <p:spPr bwMode="auto">
            <a:xfrm>
              <a:off x="1200" y="816"/>
              <a:ext cx="4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Garamond (W1)" pitchFamily="18" charset="0"/>
                  <a:ea typeface="SimSun" pitchFamily="2" charset="-122"/>
                </a:rPr>
                <a:t>CF</a:t>
              </a:r>
              <a:r>
                <a:rPr lang="en-US" altLang="zh-CN" sz="1800" b="1" baseline="-25000">
                  <a:solidFill>
                    <a:srgbClr val="0000FF"/>
                  </a:solidFill>
                  <a:latin typeface="Garamond (W1)" pitchFamily="18" charset="0"/>
                  <a:ea typeface="SimSun" pitchFamily="2" charset="-122"/>
                </a:rPr>
                <a:t>1</a:t>
              </a:r>
            </a:p>
          </p:txBody>
        </p:sp>
        <p:sp>
          <p:nvSpPr>
            <p:cNvPr id="75849" name="Rectangle 12"/>
            <p:cNvSpPr>
              <a:spLocks noChangeArrowheads="1"/>
            </p:cNvSpPr>
            <p:nvPr/>
          </p:nvSpPr>
          <p:spPr bwMode="auto">
            <a:xfrm>
              <a:off x="1200" y="1152"/>
              <a:ext cx="5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solidFill>
                    <a:srgbClr val="0000FF"/>
                  </a:solidFill>
                  <a:latin typeface="Garamond (W1)" pitchFamily="18" charset="0"/>
                  <a:ea typeface="SimSun" pitchFamily="2" charset="-122"/>
                </a:rPr>
                <a:t>child</a:t>
              </a:r>
              <a:r>
                <a:rPr lang="en-US" altLang="zh-CN" sz="1800" b="1" baseline="-25000">
                  <a:solidFill>
                    <a:srgbClr val="0000FF"/>
                  </a:solidFill>
                  <a:latin typeface="Garamond (W1)" pitchFamily="18" charset="0"/>
                  <a:ea typeface="SimSun" pitchFamily="2" charset="-122"/>
                </a:rPr>
                <a:t>1</a:t>
              </a:r>
            </a:p>
          </p:txBody>
        </p:sp>
        <p:sp>
          <p:nvSpPr>
            <p:cNvPr id="75850" name="Rectangle 13"/>
            <p:cNvSpPr>
              <a:spLocks noChangeArrowheads="1"/>
            </p:cNvSpPr>
            <p:nvPr/>
          </p:nvSpPr>
          <p:spPr bwMode="auto">
            <a:xfrm>
              <a:off x="2208" y="816"/>
              <a:ext cx="4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Garamond (W1)" pitchFamily="18" charset="0"/>
                  <a:ea typeface="SimSun" pitchFamily="2" charset="-122"/>
                </a:rPr>
                <a:t>CF</a:t>
              </a:r>
              <a:r>
                <a:rPr lang="en-US" altLang="zh-CN" sz="1800" b="1" baseline="-25000">
                  <a:solidFill>
                    <a:srgbClr val="0000FF"/>
                  </a:solidFill>
                  <a:latin typeface="Garamond (W1)" pitchFamily="18" charset="0"/>
                  <a:ea typeface="SimSun" pitchFamily="2" charset="-122"/>
                </a:rPr>
                <a:t>3</a:t>
              </a:r>
            </a:p>
          </p:txBody>
        </p:sp>
        <p:sp>
          <p:nvSpPr>
            <p:cNvPr id="75851" name="Rectangle 14"/>
            <p:cNvSpPr>
              <a:spLocks noChangeArrowheads="1"/>
            </p:cNvSpPr>
            <p:nvPr/>
          </p:nvSpPr>
          <p:spPr bwMode="auto">
            <a:xfrm>
              <a:off x="2208" y="1152"/>
              <a:ext cx="5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solidFill>
                    <a:srgbClr val="0000FF"/>
                  </a:solidFill>
                  <a:latin typeface="Garamond (W1)" pitchFamily="18" charset="0"/>
                  <a:ea typeface="SimSun" pitchFamily="2" charset="-122"/>
                </a:rPr>
                <a:t>child</a:t>
              </a:r>
              <a:r>
                <a:rPr lang="en-US" altLang="zh-CN" sz="1800" b="1" baseline="-25000">
                  <a:solidFill>
                    <a:srgbClr val="0000FF"/>
                  </a:solidFill>
                  <a:latin typeface="Garamond (W1)" pitchFamily="18" charset="0"/>
                  <a:ea typeface="SimSun" pitchFamily="2" charset="-122"/>
                </a:rPr>
                <a:t>3</a:t>
              </a:r>
            </a:p>
          </p:txBody>
        </p:sp>
        <p:sp>
          <p:nvSpPr>
            <p:cNvPr id="75852" name="Rectangle 15"/>
            <p:cNvSpPr>
              <a:spLocks noChangeArrowheads="1"/>
            </p:cNvSpPr>
            <p:nvPr/>
          </p:nvSpPr>
          <p:spPr bwMode="auto">
            <a:xfrm>
              <a:off x="1728" y="816"/>
              <a:ext cx="4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Garamond (W1)" pitchFamily="18" charset="0"/>
                  <a:ea typeface="SimSun" pitchFamily="2" charset="-122"/>
                </a:rPr>
                <a:t>CF</a:t>
              </a:r>
              <a:r>
                <a:rPr lang="en-US" altLang="zh-CN" sz="1800" b="1" baseline="-25000">
                  <a:solidFill>
                    <a:srgbClr val="0000FF"/>
                  </a:solidFill>
                  <a:latin typeface="Garamond (W1)" pitchFamily="18" charset="0"/>
                  <a:ea typeface="SimSun" pitchFamily="2" charset="-122"/>
                </a:rPr>
                <a:t>2</a:t>
              </a:r>
            </a:p>
          </p:txBody>
        </p:sp>
        <p:sp>
          <p:nvSpPr>
            <p:cNvPr id="75853" name="Rectangle 16"/>
            <p:cNvSpPr>
              <a:spLocks noChangeArrowheads="1"/>
            </p:cNvSpPr>
            <p:nvPr/>
          </p:nvSpPr>
          <p:spPr bwMode="auto">
            <a:xfrm>
              <a:off x="1728" y="1152"/>
              <a:ext cx="5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solidFill>
                    <a:srgbClr val="0000FF"/>
                  </a:solidFill>
                  <a:latin typeface="Garamond (W1)" pitchFamily="18" charset="0"/>
                  <a:ea typeface="SimSun" pitchFamily="2" charset="-122"/>
                </a:rPr>
                <a:t>child</a:t>
              </a:r>
              <a:r>
                <a:rPr lang="en-US" altLang="zh-CN" sz="1800" b="1" baseline="-25000">
                  <a:solidFill>
                    <a:srgbClr val="0000FF"/>
                  </a:solidFill>
                  <a:latin typeface="Garamond (W1)" pitchFamily="18" charset="0"/>
                  <a:ea typeface="SimSun" pitchFamily="2" charset="-122"/>
                </a:rPr>
                <a:t>2</a:t>
              </a:r>
            </a:p>
          </p:txBody>
        </p:sp>
        <p:sp>
          <p:nvSpPr>
            <p:cNvPr id="75854" name="Rectangle 17"/>
            <p:cNvSpPr>
              <a:spLocks noChangeArrowheads="1"/>
            </p:cNvSpPr>
            <p:nvPr/>
          </p:nvSpPr>
          <p:spPr bwMode="auto">
            <a:xfrm>
              <a:off x="3696" y="816"/>
              <a:ext cx="4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Garamond (W1)" pitchFamily="18" charset="0"/>
                  <a:ea typeface="SimSun" pitchFamily="2" charset="-122"/>
                </a:rPr>
                <a:t>CF</a:t>
              </a:r>
              <a:r>
                <a:rPr lang="en-US" altLang="zh-CN" sz="1800" b="1" baseline="-25000">
                  <a:solidFill>
                    <a:srgbClr val="0000FF"/>
                  </a:solidFill>
                  <a:latin typeface="Garamond (W1)" pitchFamily="18" charset="0"/>
                  <a:ea typeface="SimSun" pitchFamily="2" charset="-122"/>
                </a:rPr>
                <a:t>6</a:t>
              </a:r>
            </a:p>
          </p:txBody>
        </p:sp>
        <p:sp>
          <p:nvSpPr>
            <p:cNvPr id="75855" name="Rectangle 18"/>
            <p:cNvSpPr>
              <a:spLocks noChangeArrowheads="1"/>
            </p:cNvSpPr>
            <p:nvPr/>
          </p:nvSpPr>
          <p:spPr bwMode="auto">
            <a:xfrm>
              <a:off x="3696" y="1152"/>
              <a:ext cx="5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solidFill>
                    <a:srgbClr val="0000FF"/>
                  </a:solidFill>
                  <a:latin typeface="Garamond (W1)" pitchFamily="18" charset="0"/>
                  <a:ea typeface="SimSun" pitchFamily="2" charset="-122"/>
                </a:rPr>
                <a:t>child</a:t>
              </a:r>
              <a:r>
                <a:rPr lang="en-US" altLang="zh-CN" sz="1800" b="1" baseline="-25000">
                  <a:solidFill>
                    <a:srgbClr val="0000FF"/>
                  </a:solidFill>
                  <a:latin typeface="Garamond (W1)" pitchFamily="18" charset="0"/>
                  <a:ea typeface="SimSun" pitchFamily="2" charset="-122"/>
                </a:rPr>
                <a:t>6</a:t>
              </a:r>
            </a:p>
          </p:txBody>
        </p:sp>
      </p:grpSp>
      <p:sp>
        <p:nvSpPr>
          <p:cNvPr id="75840" name="Line 89"/>
          <p:cNvSpPr>
            <a:spLocks noChangeShapeType="1"/>
          </p:cNvSpPr>
          <p:nvPr/>
        </p:nvSpPr>
        <p:spPr bwMode="gray">
          <a:xfrm flipV="1">
            <a:off x="3482975" y="9144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974273-1BA9-4967-8FC0-00638B3C1A6F}" type="slidenum">
              <a:rPr lang="zh-CN" altLang="en-US" sz="1400">
                <a:latin typeface="Garamond (W1)" pitchFamily="18" charset="0"/>
                <a:ea typeface="SimSun" pitchFamily="2" charset="-122"/>
              </a:rPr>
              <a:pPr/>
              <a:t>37</a:t>
            </a:fld>
            <a:endParaRPr lang="en-US" altLang="zh-CN" sz="1400"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BIRCH Phase 1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8763000" cy="5105400"/>
          </a:xfrm>
        </p:spPr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Phase 1 scans data points and build in-memory CFT; </a:t>
            </a:r>
          </a:p>
          <a:p>
            <a:r>
              <a:rPr lang="en-US" altLang="zh-CN" smtClean="0">
                <a:ea typeface="SimSun" pitchFamily="2" charset="-122"/>
              </a:rPr>
              <a:t>Start from root, traverse down tree to choose closest leaf node for </a:t>
            </a:r>
            <a:r>
              <a:rPr lang="en-US" altLang="zh-CN" i="1" smtClean="0">
                <a:ea typeface="SimSun" pitchFamily="2" charset="-122"/>
              </a:rPr>
              <a:t>d</a:t>
            </a:r>
          </a:p>
          <a:p>
            <a:r>
              <a:rPr lang="en-US" altLang="zh-CN" smtClean="0">
                <a:ea typeface="SimSun" pitchFamily="2" charset="-122"/>
              </a:rPr>
              <a:t>Search for closest entry </a:t>
            </a:r>
            <a:r>
              <a:rPr lang="en-US" altLang="zh-CN" i="1" smtClean="0">
                <a:ea typeface="SimSun" pitchFamily="2" charset="-122"/>
              </a:rPr>
              <a:t>L</a:t>
            </a:r>
            <a:r>
              <a:rPr lang="en-US" altLang="zh-CN" i="1" baseline="-25000" smtClean="0">
                <a:ea typeface="SimSun" pitchFamily="2" charset="-122"/>
              </a:rPr>
              <a:t>i</a:t>
            </a:r>
            <a:r>
              <a:rPr lang="en-US" altLang="zh-CN" smtClean="0">
                <a:ea typeface="SimSun" pitchFamily="2" charset="-122"/>
              </a:rPr>
              <a:t> in leaf node</a:t>
            </a:r>
          </a:p>
          <a:p>
            <a:r>
              <a:rPr lang="en-US" altLang="zh-CN" smtClean="0">
                <a:ea typeface="SimSun" pitchFamily="2" charset="-122"/>
              </a:rPr>
              <a:t>If </a:t>
            </a:r>
            <a:r>
              <a:rPr lang="en-US" altLang="zh-CN" i="1" smtClean="0">
                <a:ea typeface="SimSun" pitchFamily="2" charset="-122"/>
              </a:rPr>
              <a:t>d</a:t>
            </a:r>
            <a:r>
              <a:rPr lang="en-US" altLang="zh-CN" smtClean="0">
                <a:ea typeface="SimSun" pitchFamily="2" charset="-122"/>
              </a:rPr>
              <a:t> can be inserted in </a:t>
            </a:r>
            <a:r>
              <a:rPr lang="en-US" altLang="zh-CN" i="1" smtClean="0">
                <a:ea typeface="SimSun" pitchFamily="2" charset="-122"/>
              </a:rPr>
              <a:t>L</a:t>
            </a:r>
            <a:r>
              <a:rPr lang="en-US" altLang="zh-CN" i="1" baseline="-25000" smtClean="0">
                <a:ea typeface="SimSun" pitchFamily="2" charset="-122"/>
              </a:rPr>
              <a:t>i</a:t>
            </a:r>
            <a:r>
              <a:rPr lang="en-US" altLang="zh-CN" smtClean="0">
                <a:ea typeface="SimSun" pitchFamily="2" charset="-122"/>
              </a:rPr>
              <a:t>, then update CF vector of </a:t>
            </a:r>
            <a:r>
              <a:rPr lang="en-US" altLang="zh-CN" i="1" smtClean="0">
                <a:ea typeface="SimSun" pitchFamily="2" charset="-122"/>
              </a:rPr>
              <a:t>L</a:t>
            </a:r>
            <a:r>
              <a:rPr lang="en-US" altLang="zh-CN" i="1" baseline="-25000" smtClean="0">
                <a:ea typeface="SimSun" pitchFamily="2" charset="-122"/>
              </a:rPr>
              <a:t>i</a:t>
            </a:r>
          </a:p>
          <a:p>
            <a:r>
              <a:rPr lang="en-US" altLang="zh-CN" smtClean="0">
                <a:ea typeface="SimSun" pitchFamily="2" charset="-122"/>
              </a:rPr>
              <a:t>Else if node has space to insert new entry, insert; else split node</a:t>
            </a:r>
          </a:p>
          <a:p>
            <a:r>
              <a:rPr lang="en-US" altLang="zh-CN" smtClean="0">
                <a:ea typeface="SimSun" pitchFamily="2" charset="-122"/>
              </a:rPr>
              <a:t>Once inserted, update nodes along path to the root; if there is splitting, need to insert new entry in parent node (which may result in further splitting)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16534C-6B1E-43B8-86D6-32D49667BE91}" type="slidenum">
              <a:rPr lang="zh-CN" altLang="en-US" sz="1400">
                <a:latin typeface="Garamond (W1)" pitchFamily="18" charset="0"/>
                <a:ea typeface="SimSun" pitchFamily="2" charset="-122"/>
              </a:rPr>
              <a:pPr/>
              <a:t>38</a:t>
            </a:fld>
            <a:endParaRPr lang="en-US" altLang="zh-CN" sz="1400"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Example of the BIRCH Algorithm</a:t>
            </a:r>
          </a:p>
        </p:txBody>
      </p:sp>
      <p:sp>
        <p:nvSpPr>
          <p:cNvPr id="79876" name="Oval 3"/>
          <p:cNvSpPr>
            <a:spLocks noChangeArrowheads="1"/>
          </p:cNvSpPr>
          <p:nvPr/>
        </p:nvSpPr>
        <p:spPr bwMode="auto">
          <a:xfrm>
            <a:off x="381000" y="1905000"/>
            <a:ext cx="2743200" cy="2667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877" name="Oval 4"/>
          <p:cNvSpPr>
            <a:spLocks noChangeArrowheads="1"/>
          </p:cNvSpPr>
          <p:nvPr/>
        </p:nvSpPr>
        <p:spPr bwMode="auto">
          <a:xfrm>
            <a:off x="3429000" y="2209800"/>
            <a:ext cx="1981200" cy="1447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878" name="Oval 5"/>
          <p:cNvSpPr>
            <a:spLocks noChangeArrowheads="1"/>
          </p:cNvSpPr>
          <p:nvPr/>
        </p:nvSpPr>
        <p:spPr bwMode="auto">
          <a:xfrm>
            <a:off x="5867400" y="1828800"/>
            <a:ext cx="2743200" cy="1752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879" name="Oval 6"/>
          <p:cNvSpPr>
            <a:spLocks noChangeArrowheads="1"/>
          </p:cNvSpPr>
          <p:nvPr/>
        </p:nvSpPr>
        <p:spPr bwMode="auto">
          <a:xfrm>
            <a:off x="685800" y="2590800"/>
            <a:ext cx="685800" cy="685800"/>
          </a:xfrm>
          <a:prstGeom prst="ellips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880" name="Oval 7"/>
          <p:cNvSpPr>
            <a:spLocks noChangeArrowheads="1"/>
          </p:cNvSpPr>
          <p:nvPr/>
        </p:nvSpPr>
        <p:spPr bwMode="auto">
          <a:xfrm>
            <a:off x="1066800" y="28194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881" name="Oval 8"/>
          <p:cNvSpPr>
            <a:spLocks noChangeArrowheads="1"/>
          </p:cNvSpPr>
          <p:nvPr/>
        </p:nvSpPr>
        <p:spPr bwMode="auto">
          <a:xfrm>
            <a:off x="1066800" y="29718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882" name="Oval 9"/>
          <p:cNvSpPr>
            <a:spLocks noChangeArrowheads="1"/>
          </p:cNvSpPr>
          <p:nvPr/>
        </p:nvSpPr>
        <p:spPr bwMode="auto">
          <a:xfrm>
            <a:off x="838200" y="28956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883" name="Oval 10"/>
          <p:cNvSpPr>
            <a:spLocks noChangeArrowheads="1"/>
          </p:cNvSpPr>
          <p:nvPr/>
        </p:nvSpPr>
        <p:spPr bwMode="auto">
          <a:xfrm>
            <a:off x="990600" y="31242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884" name="Oval 11"/>
          <p:cNvSpPr>
            <a:spLocks noChangeArrowheads="1"/>
          </p:cNvSpPr>
          <p:nvPr/>
        </p:nvSpPr>
        <p:spPr bwMode="auto">
          <a:xfrm>
            <a:off x="914400" y="28956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885" name="Oval 12"/>
          <p:cNvSpPr>
            <a:spLocks noChangeArrowheads="1"/>
          </p:cNvSpPr>
          <p:nvPr/>
        </p:nvSpPr>
        <p:spPr bwMode="auto">
          <a:xfrm>
            <a:off x="914400" y="26670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886" name="Oval 13"/>
          <p:cNvSpPr>
            <a:spLocks noChangeArrowheads="1"/>
          </p:cNvSpPr>
          <p:nvPr/>
        </p:nvSpPr>
        <p:spPr bwMode="auto">
          <a:xfrm>
            <a:off x="2057400" y="3429000"/>
            <a:ext cx="685800" cy="685800"/>
          </a:xfrm>
          <a:prstGeom prst="ellips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887" name="Oval 14"/>
          <p:cNvSpPr>
            <a:spLocks noChangeArrowheads="1"/>
          </p:cNvSpPr>
          <p:nvPr/>
        </p:nvSpPr>
        <p:spPr bwMode="auto">
          <a:xfrm>
            <a:off x="2438400" y="36576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888" name="Oval 15"/>
          <p:cNvSpPr>
            <a:spLocks noChangeArrowheads="1"/>
          </p:cNvSpPr>
          <p:nvPr/>
        </p:nvSpPr>
        <p:spPr bwMode="auto">
          <a:xfrm>
            <a:off x="2438400" y="38100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889" name="Oval 16"/>
          <p:cNvSpPr>
            <a:spLocks noChangeArrowheads="1"/>
          </p:cNvSpPr>
          <p:nvPr/>
        </p:nvSpPr>
        <p:spPr bwMode="auto">
          <a:xfrm>
            <a:off x="2209800" y="37338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890" name="Oval 17"/>
          <p:cNvSpPr>
            <a:spLocks noChangeArrowheads="1"/>
          </p:cNvSpPr>
          <p:nvPr/>
        </p:nvSpPr>
        <p:spPr bwMode="auto">
          <a:xfrm>
            <a:off x="2362200" y="39624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891" name="Oval 18"/>
          <p:cNvSpPr>
            <a:spLocks noChangeArrowheads="1"/>
          </p:cNvSpPr>
          <p:nvPr/>
        </p:nvSpPr>
        <p:spPr bwMode="auto">
          <a:xfrm>
            <a:off x="2286000" y="37338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892" name="Oval 19"/>
          <p:cNvSpPr>
            <a:spLocks noChangeArrowheads="1"/>
          </p:cNvSpPr>
          <p:nvPr/>
        </p:nvSpPr>
        <p:spPr bwMode="auto">
          <a:xfrm>
            <a:off x="2286000" y="35052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893" name="Oval 20"/>
          <p:cNvSpPr>
            <a:spLocks noChangeArrowheads="1"/>
          </p:cNvSpPr>
          <p:nvPr/>
        </p:nvSpPr>
        <p:spPr bwMode="auto">
          <a:xfrm>
            <a:off x="2209800" y="2514600"/>
            <a:ext cx="685800" cy="685800"/>
          </a:xfrm>
          <a:prstGeom prst="ellips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894" name="Oval 21"/>
          <p:cNvSpPr>
            <a:spLocks noChangeArrowheads="1"/>
          </p:cNvSpPr>
          <p:nvPr/>
        </p:nvSpPr>
        <p:spPr bwMode="auto">
          <a:xfrm>
            <a:off x="2590800" y="27432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895" name="Oval 22"/>
          <p:cNvSpPr>
            <a:spLocks noChangeArrowheads="1"/>
          </p:cNvSpPr>
          <p:nvPr/>
        </p:nvSpPr>
        <p:spPr bwMode="auto">
          <a:xfrm>
            <a:off x="2590800" y="28956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896" name="Oval 23"/>
          <p:cNvSpPr>
            <a:spLocks noChangeArrowheads="1"/>
          </p:cNvSpPr>
          <p:nvPr/>
        </p:nvSpPr>
        <p:spPr bwMode="auto">
          <a:xfrm>
            <a:off x="2362200" y="28194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897" name="Oval 24"/>
          <p:cNvSpPr>
            <a:spLocks noChangeArrowheads="1"/>
          </p:cNvSpPr>
          <p:nvPr/>
        </p:nvSpPr>
        <p:spPr bwMode="auto">
          <a:xfrm>
            <a:off x="2514600" y="30480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898" name="Oval 25"/>
          <p:cNvSpPr>
            <a:spLocks noChangeArrowheads="1"/>
          </p:cNvSpPr>
          <p:nvPr/>
        </p:nvSpPr>
        <p:spPr bwMode="auto">
          <a:xfrm>
            <a:off x="2438400" y="28194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899" name="Oval 26"/>
          <p:cNvSpPr>
            <a:spLocks noChangeArrowheads="1"/>
          </p:cNvSpPr>
          <p:nvPr/>
        </p:nvSpPr>
        <p:spPr bwMode="auto">
          <a:xfrm>
            <a:off x="2438400" y="25908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900" name="Oval 27"/>
          <p:cNvSpPr>
            <a:spLocks noChangeArrowheads="1"/>
          </p:cNvSpPr>
          <p:nvPr/>
        </p:nvSpPr>
        <p:spPr bwMode="auto">
          <a:xfrm>
            <a:off x="3581400" y="2590800"/>
            <a:ext cx="685800" cy="685800"/>
          </a:xfrm>
          <a:prstGeom prst="ellips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901" name="Oval 28"/>
          <p:cNvSpPr>
            <a:spLocks noChangeArrowheads="1"/>
          </p:cNvSpPr>
          <p:nvPr/>
        </p:nvSpPr>
        <p:spPr bwMode="auto">
          <a:xfrm>
            <a:off x="3962400" y="28194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902" name="Oval 29"/>
          <p:cNvSpPr>
            <a:spLocks noChangeArrowheads="1"/>
          </p:cNvSpPr>
          <p:nvPr/>
        </p:nvSpPr>
        <p:spPr bwMode="auto">
          <a:xfrm>
            <a:off x="3962400" y="29718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903" name="Oval 30"/>
          <p:cNvSpPr>
            <a:spLocks noChangeArrowheads="1"/>
          </p:cNvSpPr>
          <p:nvPr/>
        </p:nvSpPr>
        <p:spPr bwMode="auto">
          <a:xfrm>
            <a:off x="3733800" y="28956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904" name="Oval 31"/>
          <p:cNvSpPr>
            <a:spLocks noChangeArrowheads="1"/>
          </p:cNvSpPr>
          <p:nvPr/>
        </p:nvSpPr>
        <p:spPr bwMode="auto">
          <a:xfrm>
            <a:off x="3886200" y="31242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905" name="Oval 32"/>
          <p:cNvSpPr>
            <a:spLocks noChangeArrowheads="1"/>
          </p:cNvSpPr>
          <p:nvPr/>
        </p:nvSpPr>
        <p:spPr bwMode="auto">
          <a:xfrm>
            <a:off x="3810000" y="28956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906" name="Oval 33"/>
          <p:cNvSpPr>
            <a:spLocks noChangeArrowheads="1"/>
          </p:cNvSpPr>
          <p:nvPr/>
        </p:nvSpPr>
        <p:spPr bwMode="auto">
          <a:xfrm>
            <a:off x="3810000" y="26670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907" name="Oval 34"/>
          <p:cNvSpPr>
            <a:spLocks noChangeArrowheads="1"/>
          </p:cNvSpPr>
          <p:nvPr/>
        </p:nvSpPr>
        <p:spPr bwMode="auto">
          <a:xfrm>
            <a:off x="4495800" y="2667000"/>
            <a:ext cx="685800" cy="685800"/>
          </a:xfrm>
          <a:prstGeom prst="ellips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908" name="Oval 35"/>
          <p:cNvSpPr>
            <a:spLocks noChangeArrowheads="1"/>
          </p:cNvSpPr>
          <p:nvPr/>
        </p:nvSpPr>
        <p:spPr bwMode="auto">
          <a:xfrm>
            <a:off x="4876800" y="28956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909" name="Oval 36"/>
          <p:cNvSpPr>
            <a:spLocks noChangeArrowheads="1"/>
          </p:cNvSpPr>
          <p:nvPr/>
        </p:nvSpPr>
        <p:spPr bwMode="auto">
          <a:xfrm>
            <a:off x="4876800" y="30480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910" name="Oval 37"/>
          <p:cNvSpPr>
            <a:spLocks noChangeArrowheads="1"/>
          </p:cNvSpPr>
          <p:nvPr/>
        </p:nvSpPr>
        <p:spPr bwMode="auto">
          <a:xfrm>
            <a:off x="4648200" y="29718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911" name="Oval 38"/>
          <p:cNvSpPr>
            <a:spLocks noChangeArrowheads="1"/>
          </p:cNvSpPr>
          <p:nvPr/>
        </p:nvSpPr>
        <p:spPr bwMode="auto">
          <a:xfrm>
            <a:off x="4800600" y="32004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912" name="Oval 39"/>
          <p:cNvSpPr>
            <a:spLocks noChangeArrowheads="1"/>
          </p:cNvSpPr>
          <p:nvPr/>
        </p:nvSpPr>
        <p:spPr bwMode="auto">
          <a:xfrm>
            <a:off x="4724400" y="29718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913" name="Oval 40"/>
          <p:cNvSpPr>
            <a:spLocks noChangeArrowheads="1"/>
          </p:cNvSpPr>
          <p:nvPr/>
        </p:nvSpPr>
        <p:spPr bwMode="auto">
          <a:xfrm>
            <a:off x="4724400" y="27432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914" name="Oval 41"/>
          <p:cNvSpPr>
            <a:spLocks noChangeArrowheads="1"/>
          </p:cNvSpPr>
          <p:nvPr/>
        </p:nvSpPr>
        <p:spPr bwMode="auto">
          <a:xfrm>
            <a:off x="6477000" y="2133600"/>
            <a:ext cx="685800" cy="685800"/>
          </a:xfrm>
          <a:prstGeom prst="ellips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915" name="Oval 42"/>
          <p:cNvSpPr>
            <a:spLocks noChangeArrowheads="1"/>
          </p:cNvSpPr>
          <p:nvPr/>
        </p:nvSpPr>
        <p:spPr bwMode="auto">
          <a:xfrm>
            <a:off x="6858000" y="23622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916" name="Oval 43"/>
          <p:cNvSpPr>
            <a:spLocks noChangeArrowheads="1"/>
          </p:cNvSpPr>
          <p:nvPr/>
        </p:nvSpPr>
        <p:spPr bwMode="auto">
          <a:xfrm>
            <a:off x="6858000" y="25146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917" name="Oval 44"/>
          <p:cNvSpPr>
            <a:spLocks noChangeArrowheads="1"/>
          </p:cNvSpPr>
          <p:nvPr/>
        </p:nvSpPr>
        <p:spPr bwMode="auto">
          <a:xfrm>
            <a:off x="6629400" y="24384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918" name="Oval 45"/>
          <p:cNvSpPr>
            <a:spLocks noChangeArrowheads="1"/>
          </p:cNvSpPr>
          <p:nvPr/>
        </p:nvSpPr>
        <p:spPr bwMode="auto">
          <a:xfrm>
            <a:off x="6781800" y="26670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919" name="Oval 46"/>
          <p:cNvSpPr>
            <a:spLocks noChangeArrowheads="1"/>
          </p:cNvSpPr>
          <p:nvPr/>
        </p:nvSpPr>
        <p:spPr bwMode="auto">
          <a:xfrm>
            <a:off x="6705600" y="24384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920" name="Oval 47"/>
          <p:cNvSpPr>
            <a:spLocks noChangeArrowheads="1"/>
          </p:cNvSpPr>
          <p:nvPr/>
        </p:nvSpPr>
        <p:spPr bwMode="auto">
          <a:xfrm>
            <a:off x="6705600" y="22098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921" name="Oval 48"/>
          <p:cNvSpPr>
            <a:spLocks noChangeArrowheads="1"/>
          </p:cNvSpPr>
          <p:nvPr/>
        </p:nvSpPr>
        <p:spPr bwMode="auto">
          <a:xfrm>
            <a:off x="7315200" y="2590800"/>
            <a:ext cx="685800" cy="685800"/>
          </a:xfrm>
          <a:prstGeom prst="ellips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922" name="Oval 49"/>
          <p:cNvSpPr>
            <a:spLocks noChangeArrowheads="1"/>
          </p:cNvSpPr>
          <p:nvPr/>
        </p:nvSpPr>
        <p:spPr bwMode="auto">
          <a:xfrm>
            <a:off x="7696200" y="28194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923" name="Oval 50"/>
          <p:cNvSpPr>
            <a:spLocks noChangeArrowheads="1"/>
          </p:cNvSpPr>
          <p:nvPr/>
        </p:nvSpPr>
        <p:spPr bwMode="auto">
          <a:xfrm>
            <a:off x="7696200" y="29718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924" name="Oval 51"/>
          <p:cNvSpPr>
            <a:spLocks noChangeArrowheads="1"/>
          </p:cNvSpPr>
          <p:nvPr/>
        </p:nvSpPr>
        <p:spPr bwMode="auto">
          <a:xfrm>
            <a:off x="7467600" y="28956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925" name="Oval 52"/>
          <p:cNvSpPr>
            <a:spLocks noChangeArrowheads="1"/>
          </p:cNvSpPr>
          <p:nvPr/>
        </p:nvSpPr>
        <p:spPr bwMode="auto">
          <a:xfrm>
            <a:off x="7620000" y="31242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926" name="Oval 53"/>
          <p:cNvSpPr>
            <a:spLocks noChangeArrowheads="1"/>
          </p:cNvSpPr>
          <p:nvPr/>
        </p:nvSpPr>
        <p:spPr bwMode="auto">
          <a:xfrm>
            <a:off x="7543800" y="28956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927" name="Oval 54"/>
          <p:cNvSpPr>
            <a:spLocks noChangeArrowheads="1"/>
          </p:cNvSpPr>
          <p:nvPr/>
        </p:nvSpPr>
        <p:spPr bwMode="auto">
          <a:xfrm>
            <a:off x="7543800" y="26670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1976" name="Oval 55"/>
          <p:cNvSpPr>
            <a:spLocks noChangeArrowheads="1"/>
          </p:cNvSpPr>
          <p:nvPr/>
        </p:nvSpPr>
        <p:spPr bwMode="auto">
          <a:xfrm>
            <a:off x="1066800" y="19812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929" name="Oval 56"/>
          <p:cNvSpPr>
            <a:spLocks noChangeArrowheads="1"/>
          </p:cNvSpPr>
          <p:nvPr/>
        </p:nvSpPr>
        <p:spPr bwMode="auto">
          <a:xfrm>
            <a:off x="4114800" y="42672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930" name="Oval 57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931" name="Oval 58"/>
          <p:cNvSpPr>
            <a:spLocks noChangeArrowheads="1"/>
          </p:cNvSpPr>
          <p:nvPr/>
        </p:nvSpPr>
        <p:spPr bwMode="auto">
          <a:xfrm>
            <a:off x="3581400" y="47244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932" name="Oval 59"/>
          <p:cNvSpPr>
            <a:spLocks noChangeArrowheads="1"/>
          </p:cNvSpPr>
          <p:nvPr/>
        </p:nvSpPr>
        <p:spPr bwMode="auto">
          <a:xfrm>
            <a:off x="4724400" y="47244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933" name="Oval 60"/>
          <p:cNvSpPr>
            <a:spLocks noChangeArrowheads="1"/>
          </p:cNvSpPr>
          <p:nvPr/>
        </p:nvSpPr>
        <p:spPr bwMode="auto">
          <a:xfrm>
            <a:off x="2971800" y="57150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934" name="Oval 61"/>
          <p:cNvSpPr>
            <a:spLocks noChangeArrowheads="1"/>
          </p:cNvSpPr>
          <p:nvPr/>
        </p:nvSpPr>
        <p:spPr bwMode="auto">
          <a:xfrm>
            <a:off x="3276600" y="57150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935" name="Oval 62"/>
          <p:cNvSpPr>
            <a:spLocks noChangeArrowheads="1"/>
          </p:cNvSpPr>
          <p:nvPr/>
        </p:nvSpPr>
        <p:spPr bwMode="auto">
          <a:xfrm>
            <a:off x="3581400" y="57150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936" name="Oval 63"/>
          <p:cNvSpPr>
            <a:spLocks noChangeArrowheads="1"/>
          </p:cNvSpPr>
          <p:nvPr/>
        </p:nvSpPr>
        <p:spPr bwMode="auto">
          <a:xfrm>
            <a:off x="4114800" y="57150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937" name="Oval 64"/>
          <p:cNvSpPr>
            <a:spLocks noChangeArrowheads="1"/>
          </p:cNvSpPr>
          <p:nvPr/>
        </p:nvSpPr>
        <p:spPr bwMode="auto">
          <a:xfrm>
            <a:off x="4419600" y="57150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938" name="Oval 65"/>
          <p:cNvSpPr>
            <a:spLocks noChangeArrowheads="1"/>
          </p:cNvSpPr>
          <p:nvPr/>
        </p:nvSpPr>
        <p:spPr bwMode="auto">
          <a:xfrm>
            <a:off x="5029200" y="57150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79939" name="Oval 66"/>
          <p:cNvSpPr>
            <a:spLocks noChangeArrowheads="1"/>
          </p:cNvSpPr>
          <p:nvPr/>
        </p:nvSpPr>
        <p:spPr bwMode="auto">
          <a:xfrm>
            <a:off x="5334000" y="57150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46148" name="Oval 67"/>
          <p:cNvSpPr>
            <a:spLocks noChangeArrowheads="1"/>
          </p:cNvSpPr>
          <p:nvPr/>
        </p:nvSpPr>
        <p:spPr bwMode="auto">
          <a:xfrm>
            <a:off x="2514600" y="571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cxnSp>
        <p:nvCxnSpPr>
          <p:cNvPr id="79941" name="AutoShape 68"/>
          <p:cNvCxnSpPr>
            <a:cxnSpLocks noChangeShapeType="1"/>
            <a:stCxn id="79929" idx="4"/>
            <a:endCxn id="79931" idx="7"/>
          </p:cNvCxnSpPr>
          <p:nvPr/>
        </p:nvCxnSpPr>
        <p:spPr bwMode="auto">
          <a:xfrm flipH="1">
            <a:off x="3776663" y="4495800"/>
            <a:ext cx="452437" cy="261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9942" name="AutoShape 69"/>
          <p:cNvCxnSpPr>
            <a:cxnSpLocks noChangeShapeType="1"/>
            <a:stCxn id="79929" idx="4"/>
            <a:endCxn id="79930" idx="0"/>
          </p:cNvCxnSpPr>
          <p:nvPr/>
        </p:nvCxnSpPr>
        <p:spPr bwMode="auto">
          <a:xfrm>
            <a:off x="4229100" y="44958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9943" name="AutoShape 70"/>
          <p:cNvCxnSpPr>
            <a:cxnSpLocks noChangeShapeType="1"/>
            <a:stCxn id="79929" idx="4"/>
            <a:endCxn id="79932" idx="1"/>
          </p:cNvCxnSpPr>
          <p:nvPr/>
        </p:nvCxnSpPr>
        <p:spPr bwMode="auto">
          <a:xfrm>
            <a:off x="4229100" y="4495800"/>
            <a:ext cx="528638" cy="261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9944" name="AutoShape 71"/>
          <p:cNvCxnSpPr>
            <a:cxnSpLocks noChangeShapeType="1"/>
            <a:stCxn id="79931" idx="4"/>
            <a:endCxn id="79934" idx="0"/>
          </p:cNvCxnSpPr>
          <p:nvPr/>
        </p:nvCxnSpPr>
        <p:spPr bwMode="auto">
          <a:xfrm flipH="1">
            <a:off x="3390900" y="4953000"/>
            <a:ext cx="3048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9945" name="AutoShape 72"/>
          <p:cNvCxnSpPr>
            <a:cxnSpLocks noChangeShapeType="1"/>
            <a:stCxn id="79931" idx="4"/>
            <a:endCxn id="79933" idx="7"/>
          </p:cNvCxnSpPr>
          <p:nvPr/>
        </p:nvCxnSpPr>
        <p:spPr bwMode="auto">
          <a:xfrm flipH="1">
            <a:off x="3167063" y="4953000"/>
            <a:ext cx="528637" cy="795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9946" name="AutoShape 73"/>
          <p:cNvCxnSpPr>
            <a:cxnSpLocks noChangeShapeType="1"/>
            <a:stCxn id="79931" idx="4"/>
            <a:endCxn id="79935" idx="0"/>
          </p:cNvCxnSpPr>
          <p:nvPr/>
        </p:nvCxnSpPr>
        <p:spPr bwMode="auto">
          <a:xfrm>
            <a:off x="3695700" y="4953000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9947" name="AutoShape 74"/>
          <p:cNvCxnSpPr>
            <a:cxnSpLocks noChangeShapeType="1"/>
            <a:stCxn id="79930" idx="4"/>
            <a:endCxn id="79936" idx="0"/>
          </p:cNvCxnSpPr>
          <p:nvPr/>
        </p:nvCxnSpPr>
        <p:spPr bwMode="auto">
          <a:xfrm>
            <a:off x="4229100" y="4953000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9948" name="AutoShape 75"/>
          <p:cNvCxnSpPr>
            <a:cxnSpLocks noChangeShapeType="1"/>
            <a:stCxn id="79930" idx="4"/>
            <a:endCxn id="79937" idx="0"/>
          </p:cNvCxnSpPr>
          <p:nvPr/>
        </p:nvCxnSpPr>
        <p:spPr bwMode="auto">
          <a:xfrm>
            <a:off x="4229100" y="4953000"/>
            <a:ext cx="3048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9949" name="AutoShape 76"/>
          <p:cNvCxnSpPr>
            <a:cxnSpLocks noChangeShapeType="1"/>
            <a:stCxn id="79932" idx="4"/>
            <a:endCxn id="79938" idx="0"/>
          </p:cNvCxnSpPr>
          <p:nvPr/>
        </p:nvCxnSpPr>
        <p:spPr bwMode="auto">
          <a:xfrm>
            <a:off x="4838700" y="4953000"/>
            <a:ext cx="3048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9950" name="AutoShape 77"/>
          <p:cNvCxnSpPr>
            <a:cxnSpLocks noChangeShapeType="1"/>
            <a:stCxn id="79932" idx="4"/>
            <a:endCxn id="79939" idx="0"/>
          </p:cNvCxnSpPr>
          <p:nvPr/>
        </p:nvCxnSpPr>
        <p:spPr bwMode="auto">
          <a:xfrm>
            <a:off x="4838700" y="4953000"/>
            <a:ext cx="6096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159" name="AutoShape 78"/>
          <p:cNvCxnSpPr>
            <a:cxnSpLocks noChangeShapeType="1"/>
            <a:stCxn id="79931" idx="4"/>
            <a:endCxn id="46148" idx="7"/>
          </p:cNvCxnSpPr>
          <p:nvPr/>
        </p:nvCxnSpPr>
        <p:spPr bwMode="auto">
          <a:xfrm flipH="1">
            <a:off x="2709863" y="4953000"/>
            <a:ext cx="985837" cy="79533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</p:cxnSp>
      <p:sp>
        <p:nvSpPr>
          <p:cNvPr id="79952" name="Text Box 79"/>
          <p:cNvSpPr txBox="1">
            <a:spLocks noChangeArrowheads="1"/>
          </p:cNvSpPr>
          <p:nvPr/>
        </p:nvSpPr>
        <p:spPr bwMode="auto">
          <a:xfrm>
            <a:off x="4343400" y="4191000"/>
            <a:ext cx="62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Root</a:t>
            </a:r>
          </a:p>
        </p:txBody>
      </p:sp>
      <p:sp>
        <p:nvSpPr>
          <p:cNvPr id="79953" name="Text Box 80"/>
          <p:cNvSpPr txBox="1">
            <a:spLocks noChangeArrowheads="1"/>
          </p:cNvSpPr>
          <p:nvPr/>
        </p:nvSpPr>
        <p:spPr bwMode="auto">
          <a:xfrm>
            <a:off x="1219200" y="4724400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LN1</a:t>
            </a:r>
          </a:p>
        </p:txBody>
      </p:sp>
      <p:sp>
        <p:nvSpPr>
          <p:cNvPr id="79954" name="Text Box 81"/>
          <p:cNvSpPr txBox="1">
            <a:spLocks noChangeArrowheads="1"/>
          </p:cNvSpPr>
          <p:nvPr/>
        </p:nvSpPr>
        <p:spPr bwMode="auto">
          <a:xfrm>
            <a:off x="4191000" y="3657600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LN2</a:t>
            </a:r>
          </a:p>
        </p:txBody>
      </p:sp>
      <p:sp>
        <p:nvSpPr>
          <p:cNvPr id="79955" name="Text Box 82"/>
          <p:cNvSpPr txBox="1">
            <a:spLocks noChangeArrowheads="1"/>
          </p:cNvSpPr>
          <p:nvPr/>
        </p:nvSpPr>
        <p:spPr bwMode="auto">
          <a:xfrm>
            <a:off x="7162800" y="3581400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LN3</a:t>
            </a:r>
          </a:p>
        </p:txBody>
      </p:sp>
      <p:sp>
        <p:nvSpPr>
          <p:cNvPr id="79956" name="Text Box 83"/>
          <p:cNvSpPr txBox="1">
            <a:spLocks noChangeArrowheads="1"/>
          </p:cNvSpPr>
          <p:nvPr/>
        </p:nvSpPr>
        <p:spPr bwMode="auto">
          <a:xfrm>
            <a:off x="3048000" y="4572000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LN1</a:t>
            </a:r>
          </a:p>
        </p:txBody>
      </p:sp>
      <p:sp>
        <p:nvSpPr>
          <p:cNvPr id="79957" name="Text Box 84"/>
          <p:cNvSpPr txBox="1">
            <a:spLocks noChangeArrowheads="1"/>
          </p:cNvSpPr>
          <p:nvPr/>
        </p:nvSpPr>
        <p:spPr bwMode="auto">
          <a:xfrm>
            <a:off x="4191000" y="4648200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LN2</a:t>
            </a:r>
          </a:p>
        </p:txBody>
      </p:sp>
      <p:sp>
        <p:nvSpPr>
          <p:cNvPr id="79958" name="Text Box 85"/>
          <p:cNvSpPr txBox="1">
            <a:spLocks noChangeArrowheads="1"/>
          </p:cNvSpPr>
          <p:nvPr/>
        </p:nvSpPr>
        <p:spPr bwMode="auto">
          <a:xfrm>
            <a:off x="4953000" y="4648200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LN3</a:t>
            </a:r>
          </a:p>
        </p:txBody>
      </p:sp>
      <p:sp>
        <p:nvSpPr>
          <p:cNvPr id="79959" name="Text Box 86"/>
          <p:cNvSpPr txBox="1">
            <a:spLocks noChangeArrowheads="1"/>
          </p:cNvSpPr>
          <p:nvPr/>
        </p:nvSpPr>
        <p:spPr bwMode="auto">
          <a:xfrm>
            <a:off x="514350" y="24384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sc1</a:t>
            </a:r>
          </a:p>
        </p:txBody>
      </p:sp>
      <p:sp>
        <p:nvSpPr>
          <p:cNvPr id="79960" name="Text Box 87"/>
          <p:cNvSpPr txBox="1">
            <a:spLocks noChangeArrowheads="1"/>
          </p:cNvSpPr>
          <p:nvPr/>
        </p:nvSpPr>
        <p:spPr bwMode="auto">
          <a:xfrm>
            <a:off x="1524000" y="36576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sc2</a:t>
            </a:r>
          </a:p>
        </p:txBody>
      </p:sp>
      <p:sp>
        <p:nvSpPr>
          <p:cNvPr id="79961" name="Text Box 88"/>
          <p:cNvSpPr txBox="1">
            <a:spLocks noChangeArrowheads="1"/>
          </p:cNvSpPr>
          <p:nvPr/>
        </p:nvSpPr>
        <p:spPr bwMode="auto">
          <a:xfrm>
            <a:off x="2209800" y="22098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sc3</a:t>
            </a:r>
          </a:p>
        </p:txBody>
      </p:sp>
      <p:sp>
        <p:nvSpPr>
          <p:cNvPr id="79962" name="Text Box 89"/>
          <p:cNvSpPr txBox="1">
            <a:spLocks noChangeArrowheads="1"/>
          </p:cNvSpPr>
          <p:nvPr/>
        </p:nvSpPr>
        <p:spPr bwMode="auto">
          <a:xfrm>
            <a:off x="3810000" y="23622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sc4</a:t>
            </a:r>
          </a:p>
        </p:txBody>
      </p:sp>
      <p:sp>
        <p:nvSpPr>
          <p:cNvPr id="79963" name="Text Box 90"/>
          <p:cNvSpPr txBox="1">
            <a:spLocks noChangeArrowheads="1"/>
          </p:cNvSpPr>
          <p:nvPr/>
        </p:nvSpPr>
        <p:spPr bwMode="auto">
          <a:xfrm>
            <a:off x="4495800" y="25146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sc5</a:t>
            </a:r>
          </a:p>
        </p:txBody>
      </p:sp>
      <p:sp>
        <p:nvSpPr>
          <p:cNvPr id="79964" name="Text Box 91"/>
          <p:cNvSpPr txBox="1">
            <a:spLocks noChangeArrowheads="1"/>
          </p:cNvSpPr>
          <p:nvPr/>
        </p:nvSpPr>
        <p:spPr bwMode="auto">
          <a:xfrm>
            <a:off x="6096000" y="25146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sc6</a:t>
            </a:r>
          </a:p>
        </p:txBody>
      </p:sp>
      <p:sp>
        <p:nvSpPr>
          <p:cNvPr id="79965" name="Text Box 92"/>
          <p:cNvSpPr txBox="1">
            <a:spLocks noChangeArrowheads="1"/>
          </p:cNvSpPr>
          <p:nvPr/>
        </p:nvSpPr>
        <p:spPr bwMode="auto">
          <a:xfrm>
            <a:off x="7848600" y="23622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sc7</a:t>
            </a:r>
          </a:p>
        </p:txBody>
      </p:sp>
      <p:sp>
        <p:nvSpPr>
          <p:cNvPr id="79966" name="Text Box 93"/>
          <p:cNvSpPr txBox="1">
            <a:spLocks noChangeArrowheads="1"/>
          </p:cNvSpPr>
          <p:nvPr/>
        </p:nvSpPr>
        <p:spPr bwMode="auto">
          <a:xfrm>
            <a:off x="2667000" y="60198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sc1</a:t>
            </a:r>
          </a:p>
        </p:txBody>
      </p:sp>
      <p:sp>
        <p:nvSpPr>
          <p:cNvPr id="79967" name="Text Box 94"/>
          <p:cNvSpPr txBox="1">
            <a:spLocks noChangeArrowheads="1"/>
          </p:cNvSpPr>
          <p:nvPr/>
        </p:nvSpPr>
        <p:spPr bwMode="auto">
          <a:xfrm>
            <a:off x="3124200" y="60960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sc2</a:t>
            </a:r>
          </a:p>
        </p:txBody>
      </p:sp>
      <p:sp>
        <p:nvSpPr>
          <p:cNvPr id="79968" name="Text Box 95"/>
          <p:cNvSpPr txBox="1">
            <a:spLocks noChangeArrowheads="1"/>
          </p:cNvSpPr>
          <p:nvPr/>
        </p:nvSpPr>
        <p:spPr bwMode="auto">
          <a:xfrm>
            <a:off x="3581400" y="59436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sc3</a:t>
            </a:r>
          </a:p>
        </p:txBody>
      </p:sp>
      <p:sp>
        <p:nvSpPr>
          <p:cNvPr id="79969" name="Text Box 96"/>
          <p:cNvSpPr txBox="1">
            <a:spLocks noChangeArrowheads="1"/>
          </p:cNvSpPr>
          <p:nvPr/>
        </p:nvSpPr>
        <p:spPr bwMode="auto">
          <a:xfrm>
            <a:off x="3962400" y="60198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sc4</a:t>
            </a:r>
          </a:p>
        </p:txBody>
      </p:sp>
      <p:sp>
        <p:nvSpPr>
          <p:cNvPr id="79970" name="Text Box 97"/>
          <p:cNvSpPr txBox="1">
            <a:spLocks noChangeArrowheads="1"/>
          </p:cNvSpPr>
          <p:nvPr/>
        </p:nvSpPr>
        <p:spPr bwMode="auto">
          <a:xfrm>
            <a:off x="4343400" y="58674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sc5</a:t>
            </a:r>
          </a:p>
        </p:txBody>
      </p:sp>
      <p:sp>
        <p:nvSpPr>
          <p:cNvPr id="79971" name="Text Box 98"/>
          <p:cNvSpPr txBox="1">
            <a:spLocks noChangeArrowheads="1"/>
          </p:cNvSpPr>
          <p:nvPr/>
        </p:nvSpPr>
        <p:spPr bwMode="auto">
          <a:xfrm>
            <a:off x="4800600" y="59436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sc6</a:t>
            </a:r>
          </a:p>
        </p:txBody>
      </p:sp>
      <p:sp>
        <p:nvSpPr>
          <p:cNvPr id="79972" name="Text Box 99"/>
          <p:cNvSpPr txBox="1">
            <a:spLocks noChangeArrowheads="1"/>
          </p:cNvSpPr>
          <p:nvPr/>
        </p:nvSpPr>
        <p:spPr bwMode="auto">
          <a:xfrm>
            <a:off x="5486400" y="59436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sc7</a:t>
            </a:r>
          </a:p>
        </p:txBody>
      </p:sp>
      <p:sp>
        <p:nvSpPr>
          <p:cNvPr id="46181" name="Text Box 100"/>
          <p:cNvSpPr txBox="1">
            <a:spLocks noChangeArrowheads="1"/>
          </p:cNvSpPr>
          <p:nvPr/>
        </p:nvSpPr>
        <p:spPr bwMode="auto">
          <a:xfrm>
            <a:off x="2057400" y="58674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sc8</a:t>
            </a:r>
          </a:p>
        </p:txBody>
      </p:sp>
      <p:sp>
        <p:nvSpPr>
          <p:cNvPr id="82022" name="Text Box 101"/>
          <p:cNvSpPr txBox="1">
            <a:spLocks noChangeArrowheads="1"/>
          </p:cNvSpPr>
          <p:nvPr/>
        </p:nvSpPr>
        <p:spPr bwMode="auto">
          <a:xfrm>
            <a:off x="1143000" y="20574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sc8</a:t>
            </a:r>
          </a:p>
        </p:txBody>
      </p:sp>
      <p:sp>
        <p:nvSpPr>
          <p:cNvPr id="82023" name="Text Box 102"/>
          <p:cNvSpPr txBox="1">
            <a:spLocks noChangeArrowheads="1"/>
          </p:cNvSpPr>
          <p:nvPr/>
        </p:nvSpPr>
        <p:spPr bwMode="auto">
          <a:xfrm>
            <a:off x="146050" y="1527175"/>
            <a:ext cx="2071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FF00"/>
                </a:solidFill>
                <a:latin typeface="Times New Roman" pitchFamily="18" charset="0"/>
                <a:ea typeface="PMingLiU" pitchFamily="18" charset="-120"/>
              </a:rPr>
              <a:t>New subcluster</a:t>
            </a:r>
          </a:p>
        </p:txBody>
      </p:sp>
      <p:sp>
        <p:nvSpPr>
          <p:cNvPr id="104" name="Flowchart: Connector 103"/>
          <p:cNvSpPr>
            <a:spLocks noChangeArrowheads="1"/>
          </p:cNvSpPr>
          <p:nvPr/>
        </p:nvSpPr>
        <p:spPr bwMode="auto">
          <a:xfrm>
            <a:off x="1295400" y="2362200"/>
            <a:ext cx="228600" cy="76200"/>
          </a:xfrm>
          <a:prstGeom prst="flowChartConnector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6" grpId="0" animBg="1"/>
      <p:bldP spid="46148" grpId="0" animBg="1"/>
      <p:bldP spid="46181" grpId="0"/>
      <p:bldP spid="82022" grpId="0"/>
      <p:bldP spid="82023" grpId="0"/>
      <p:bldP spid="10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5169F0-8B2E-47CC-B4F8-A836EC56711E}" type="slidenum">
              <a:rPr lang="zh-CN" altLang="en-US" sz="1400">
                <a:latin typeface="Garamond (W1)" pitchFamily="18" charset="0"/>
                <a:ea typeface="SimSun" pitchFamily="2" charset="-122"/>
              </a:rPr>
              <a:pPr/>
              <a:t>39</a:t>
            </a:fld>
            <a:endParaRPr lang="en-US" altLang="zh-CN" sz="1400"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381000"/>
            <a:ext cx="7772400" cy="1143000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Merge Operation in BIRCH</a:t>
            </a:r>
          </a:p>
        </p:txBody>
      </p:sp>
      <p:sp>
        <p:nvSpPr>
          <p:cNvPr id="80900" name="Oval 3"/>
          <p:cNvSpPr>
            <a:spLocks noChangeArrowheads="1"/>
          </p:cNvSpPr>
          <p:nvPr/>
        </p:nvSpPr>
        <p:spPr bwMode="auto">
          <a:xfrm>
            <a:off x="457200" y="1676400"/>
            <a:ext cx="1447800" cy="1828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01" name="Oval 4"/>
          <p:cNvSpPr>
            <a:spLocks noChangeArrowheads="1"/>
          </p:cNvSpPr>
          <p:nvPr/>
        </p:nvSpPr>
        <p:spPr bwMode="auto">
          <a:xfrm>
            <a:off x="3429000" y="2209800"/>
            <a:ext cx="1981200" cy="1447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02" name="Oval 5"/>
          <p:cNvSpPr>
            <a:spLocks noChangeArrowheads="1"/>
          </p:cNvSpPr>
          <p:nvPr/>
        </p:nvSpPr>
        <p:spPr bwMode="auto">
          <a:xfrm>
            <a:off x="5867400" y="1828800"/>
            <a:ext cx="2743200" cy="1752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03" name="Oval 6"/>
          <p:cNvSpPr>
            <a:spLocks noChangeArrowheads="1"/>
          </p:cNvSpPr>
          <p:nvPr/>
        </p:nvSpPr>
        <p:spPr bwMode="auto">
          <a:xfrm>
            <a:off x="685800" y="2590800"/>
            <a:ext cx="685800" cy="685800"/>
          </a:xfrm>
          <a:prstGeom prst="ellips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04" name="Oval 7"/>
          <p:cNvSpPr>
            <a:spLocks noChangeArrowheads="1"/>
          </p:cNvSpPr>
          <p:nvPr/>
        </p:nvSpPr>
        <p:spPr bwMode="auto">
          <a:xfrm>
            <a:off x="1066800" y="28194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05" name="Oval 8"/>
          <p:cNvSpPr>
            <a:spLocks noChangeArrowheads="1"/>
          </p:cNvSpPr>
          <p:nvPr/>
        </p:nvSpPr>
        <p:spPr bwMode="auto">
          <a:xfrm>
            <a:off x="1066800" y="29718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06" name="Oval 9"/>
          <p:cNvSpPr>
            <a:spLocks noChangeArrowheads="1"/>
          </p:cNvSpPr>
          <p:nvPr/>
        </p:nvSpPr>
        <p:spPr bwMode="auto">
          <a:xfrm>
            <a:off x="838200" y="28956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07" name="Oval 10"/>
          <p:cNvSpPr>
            <a:spLocks noChangeArrowheads="1"/>
          </p:cNvSpPr>
          <p:nvPr/>
        </p:nvSpPr>
        <p:spPr bwMode="auto">
          <a:xfrm>
            <a:off x="990600" y="31242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08" name="Oval 11"/>
          <p:cNvSpPr>
            <a:spLocks noChangeArrowheads="1"/>
          </p:cNvSpPr>
          <p:nvPr/>
        </p:nvSpPr>
        <p:spPr bwMode="auto">
          <a:xfrm>
            <a:off x="914400" y="28956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09" name="Oval 12"/>
          <p:cNvSpPr>
            <a:spLocks noChangeArrowheads="1"/>
          </p:cNvSpPr>
          <p:nvPr/>
        </p:nvSpPr>
        <p:spPr bwMode="auto">
          <a:xfrm>
            <a:off x="914400" y="26670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10" name="Oval 13"/>
          <p:cNvSpPr>
            <a:spLocks noChangeArrowheads="1"/>
          </p:cNvSpPr>
          <p:nvPr/>
        </p:nvSpPr>
        <p:spPr bwMode="auto">
          <a:xfrm>
            <a:off x="2133600" y="3429000"/>
            <a:ext cx="685800" cy="685800"/>
          </a:xfrm>
          <a:prstGeom prst="ellips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11" name="Oval 14"/>
          <p:cNvSpPr>
            <a:spLocks noChangeArrowheads="1"/>
          </p:cNvSpPr>
          <p:nvPr/>
        </p:nvSpPr>
        <p:spPr bwMode="auto">
          <a:xfrm>
            <a:off x="2514600" y="36576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12" name="Oval 15"/>
          <p:cNvSpPr>
            <a:spLocks noChangeArrowheads="1"/>
          </p:cNvSpPr>
          <p:nvPr/>
        </p:nvSpPr>
        <p:spPr bwMode="auto">
          <a:xfrm>
            <a:off x="2514600" y="38100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13" name="Oval 16"/>
          <p:cNvSpPr>
            <a:spLocks noChangeArrowheads="1"/>
          </p:cNvSpPr>
          <p:nvPr/>
        </p:nvSpPr>
        <p:spPr bwMode="auto">
          <a:xfrm>
            <a:off x="2286000" y="37338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14" name="Oval 17"/>
          <p:cNvSpPr>
            <a:spLocks noChangeArrowheads="1"/>
          </p:cNvSpPr>
          <p:nvPr/>
        </p:nvSpPr>
        <p:spPr bwMode="auto">
          <a:xfrm>
            <a:off x="2438400" y="39624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15" name="Oval 18"/>
          <p:cNvSpPr>
            <a:spLocks noChangeArrowheads="1"/>
          </p:cNvSpPr>
          <p:nvPr/>
        </p:nvSpPr>
        <p:spPr bwMode="auto">
          <a:xfrm>
            <a:off x="2362200" y="37338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16" name="Oval 19"/>
          <p:cNvSpPr>
            <a:spLocks noChangeArrowheads="1"/>
          </p:cNvSpPr>
          <p:nvPr/>
        </p:nvSpPr>
        <p:spPr bwMode="auto">
          <a:xfrm>
            <a:off x="2362200" y="35052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17" name="Oval 20"/>
          <p:cNvSpPr>
            <a:spLocks noChangeArrowheads="1"/>
          </p:cNvSpPr>
          <p:nvPr/>
        </p:nvSpPr>
        <p:spPr bwMode="auto">
          <a:xfrm>
            <a:off x="2209800" y="2514600"/>
            <a:ext cx="685800" cy="685800"/>
          </a:xfrm>
          <a:prstGeom prst="ellips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18" name="Oval 21"/>
          <p:cNvSpPr>
            <a:spLocks noChangeArrowheads="1"/>
          </p:cNvSpPr>
          <p:nvPr/>
        </p:nvSpPr>
        <p:spPr bwMode="auto">
          <a:xfrm>
            <a:off x="2590800" y="27432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19" name="Oval 22"/>
          <p:cNvSpPr>
            <a:spLocks noChangeArrowheads="1"/>
          </p:cNvSpPr>
          <p:nvPr/>
        </p:nvSpPr>
        <p:spPr bwMode="auto">
          <a:xfrm>
            <a:off x="2590800" y="28956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20" name="Oval 23"/>
          <p:cNvSpPr>
            <a:spLocks noChangeArrowheads="1"/>
          </p:cNvSpPr>
          <p:nvPr/>
        </p:nvSpPr>
        <p:spPr bwMode="auto">
          <a:xfrm>
            <a:off x="2362200" y="28194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21" name="Oval 24"/>
          <p:cNvSpPr>
            <a:spLocks noChangeArrowheads="1"/>
          </p:cNvSpPr>
          <p:nvPr/>
        </p:nvSpPr>
        <p:spPr bwMode="auto">
          <a:xfrm>
            <a:off x="2514600" y="30480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22" name="Oval 25"/>
          <p:cNvSpPr>
            <a:spLocks noChangeArrowheads="1"/>
          </p:cNvSpPr>
          <p:nvPr/>
        </p:nvSpPr>
        <p:spPr bwMode="auto">
          <a:xfrm>
            <a:off x="2438400" y="28194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23" name="Oval 26"/>
          <p:cNvSpPr>
            <a:spLocks noChangeArrowheads="1"/>
          </p:cNvSpPr>
          <p:nvPr/>
        </p:nvSpPr>
        <p:spPr bwMode="auto">
          <a:xfrm>
            <a:off x="2438400" y="25908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24" name="Oval 27"/>
          <p:cNvSpPr>
            <a:spLocks noChangeArrowheads="1"/>
          </p:cNvSpPr>
          <p:nvPr/>
        </p:nvSpPr>
        <p:spPr bwMode="auto">
          <a:xfrm>
            <a:off x="3581400" y="2590800"/>
            <a:ext cx="685800" cy="685800"/>
          </a:xfrm>
          <a:prstGeom prst="ellips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25" name="Oval 28"/>
          <p:cNvSpPr>
            <a:spLocks noChangeArrowheads="1"/>
          </p:cNvSpPr>
          <p:nvPr/>
        </p:nvSpPr>
        <p:spPr bwMode="auto">
          <a:xfrm>
            <a:off x="3962400" y="28194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26" name="Oval 29"/>
          <p:cNvSpPr>
            <a:spLocks noChangeArrowheads="1"/>
          </p:cNvSpPr>
          <p:nvPr/>
        </p:nvSpPr>
        <p:spPr bwMode="auto">
          <a:xfrm>
            <a:off x="3962400" y="29718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27" name="Oval 30"/>
          <p:cNvSpPr>
            <a:spLocks noChangeArrowheads="1"/>
          </p:cNvSpPr>
          <p:nvPr/>
        </p:nvSpPr>
        <p:spPr bwMode="auto">
          <a:xfrm>
            <a:off x="3733800" y="28956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28" name="Oval 31"/>
          <p:cNvSpPr>
            <a:spLocks noChangeArrowheads="1"/>
          </p:cNvSpPr>
          <p:nvPr/>
        </p:nvSpPr>
        <p:spPr bwMode="auto">
          <a:xfrm>
            <a:off x="3886200" y="31242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29" name="Oval 32"/>
          <p:cNvSpPr>
            <a:spLocks noChangeArrowheads="1"/>
          </p:cNvSpPr>
          <p:nvPr/>
        </p:nvSpPr>
        <p:spPr bwMode="auto">
          <a:xfrm>
            <a:off x="3810000" y="28956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30" name="Oval 33"/>
          <p:cNvSpPr>
            <a:spLocks noChangeArrowheads="1"/>
          </p:cNvSpPr>
          <p:nvPr/>
        </p:nvSpPr>
        <p:spPr bwMode="auto">
          <a:xfrm>
            <a:off x="3810000" y="26670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31" name="Oval 34"/>
          <p:cNvSpPr>
            <a:spLocks noChangeArrowheads="1"/>
          </p:cNvSpPr>
          <p:nvPr/>
        </p:nvSpPr>
        <p:spPr bwMode="auto">
          <a:xfrm>
            <a:off x="4495800" y="2667000"/>
            <a:ext cx="685800" cy="685800"/>
          </a:xfrm>
          <a:prstGeom prst="ellips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32" name="Oval 35"/>
          <p:cNvSpPr>
            <a:spLocks noChangeArrowheads="1"/>
          </p:cNvSpPr>
          <p:nvPr/>
        </p:nvSpPr>
        <p:spPr bwMode="auto">
          <a:xfrm>
            <a:off x="4876800" y="28956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33" name="Oval 36"/>
          <p:cNvSpPr>
            <a:spLocks noChangeArrowheads="1"/>
          </p:cNvSpPr>
          <p:nvPr/>
        </p:nvSpPr>
        <p:spPr bwMode="auto">
          <a:xfrm>
            <a:off x="4876800" y="30480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34" name="Oval 37"/>
          <p:cNvSpPr>
            <a:spLocks noChangeArrowheads="1"/>
          </p:cNvSpPr>
          <p:nvPr/>
        </p:nvSpPr>
        <p:spPr bwMode="auto">
          <a:xfrm>
            <a:off x="4648200" y="29718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35" name="Oval 38"/>
          <p:cNvSpPr>
            <a:spLocks noChangeArrowheads="1"/>
          </p:cNvSpPr>
          <p:nvPr/>
        </p:nvSpPr>
        <p:spPr bwMode="auto">
          <a:xfrm>
            <a:off x="4800600" y="32004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36" name="Oval 39"/>
          <p:cNvSpPr>
            <a:spLocks noChangeArrowheads="1"/>
          </p:cNvSpPr>
          <p:nvPr/>
        </p:nvSpPr>
        <p:spPr bwMode="auto">
          <a:xfrm>
            <a:off x="4724400" y="29718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37" name="Oval 40"/>
          <p:cNvSpPr>
            <a:spLocks noChangeArrowheads="1"/>
          </p:cNvSpPr>
          <p:nvPr/>
        </p:nvSpPr>
        <p:spPr bwMode="auto">
          <a:xfrm>
            <a:off x="4724400" y="27432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38" name="Oval 41"/>
          <p:cNvSpPr>
            <a:spLocks noChangeArrowheads="1"/>
          </p:cNvSpPr>
          <p:nvPr/>
        </p:nvSpPr>
        <p:spPr bwMode="auto">
          <a:xfrm>
            <a:off x="6477000" y="2133600"/>
            <a:ext cx="685800" cy="685800"/>
          </a:xfrm>
          <a:prstGeom prst="ellips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39" name="Oval 42"/>
          <p:cNvSpPr>
            <a:spLocks noChangeArrowheads="1"/>
          </p:cNvSpPr>
          <p:nvPr/>
        </p:nvSpPr>
        <p:spPr bwMode="auto">
          <a:xfrm>
            <a:off x="6858000" y="23622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40" name="Oval 43"/>
          <p:cNvSpPr>
            <a:spLocks noChangeArrowheads="1"/>
          </p:cNvSpPr>
          <p:nvPr/>
        </p:nvSpPr>
        <p:spPr bwMode="auto">
          <a:xfrm>
            <a:off x="6858000" y="25146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41" name="Oval 44"/>
          <p:cNvSpPr>
            <a:spLocks noChangeArrowheads="1"/>
          </p:cNvSpPr>
          <p:nvPr/>
        </p:nvSpPr>
        <p:spPr bwMode="auto">
          <a:xfrm>
            <a:off x="6629400" y="24384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42" name="Oval 45"/>
          <p:cNvSpPr>
            <a:spLocks noChangeArrowheads="1"/>
          </p:cNvSpPr>
          <p:nvPr/>
        </p:nvSpPr>
        <p:spPr bwMode="auto">
          <a:xfrm>
            <a:off x="6781800" y="26670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43" name="Oval 46"/>
          <p:cNvSpPr>
            <a:spLocks noChangeArrowheads="1"/>
          </p:cNvSpPr>
          <p:nvPr/>
        </p:nvSpPr>
        <p:spPr bwMode="auto">
          <a:xfrm>
            <a:off x="6705600" y="24384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44" name="Oval 47"/>
          <p:cNvSpPr>
            <a:spLocks noChangeArrowheads="1"/>
          </p:cNvSpPr>
          <p:nvPr/>
        </p:nvSpPr>
        <p:spPr bwMode="auto">
          <a:xfrm>
            <a:off x="6705600" y="22098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45" name="Oval 48"/>
          <p:cNvSpPr>
            <a:spLocks noChangeArrowheads="1"/>
          </p:cNvSpPr>
          <p:nvPr/>
        </p:nvSpPr>
        <p:spPr bwMode="auto">
          <a:xfrm>
            <a:off x="7315200" y="2590800"/>
            <a:ext cx="685800" cy="685800"/>
          </a:xfrm>
          <a:prstGeom prst="ellips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46" name="Oval 49"/>
          <p:cNvSpPr>
            <a:spLocks noChangeArrowheads="1"/>
          </p:cNvSpPr>
          <p:nvPr/>
        </p:nvSpPr>
        <p:spPr bwMode="auto">
          <a:xfrm>
            <a:off x="7696200" y="28194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47" name="Oval 50"/>
          <p:cNvSpPr>
            <a:spLocks noChangeArrowheads="1"/>
          </p:cNvSpPr>
          <p:nvPr/>
        </p:nvSpPr>
        <p:spPr bwMode="auto">
          <a:xfrm>
            <a:off x="7696200" y="29718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48" name="Oval 51"/>
          <p:cNvSpPr>
            <a:spLocks noChangeArrowheads="1"/>
          </p:cNvSpPr>
          <p:nvPr/>
        </p:nvSpPr>
        <p:spPr bwMode="auto">
          <a:xfrm>
            <a:off x="7467600" y="28956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49" name="Oval 52"/>
          <p:cNvSpPr>
            <a:spLocks noChangeArrowheads="1"/>
          </p:cNvSpPr>
          <p:nvPr/>
        </p:nvSpPr>
        <p:spPr bwMode="auto">
          <a:xfrm>
            <a:off x="7620000" y="31242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50" name="Oval 53"/>
          <p:cNvSpPr>
            <a:spLocks noChangeArrowheads="1"/>
          </p:cNvSpPr>
          <p:nvPr/>
        </p:nvSpPr>
        <p:spPr bwMode="auto">
          <a:xfrm>
            <a:off x="7543800" y="28956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51" name="Oval 54"/>
          <p:cNvSpPr>
            <a:spLocks noChangeArrowheads="1"/>
          </p:cNvSpPr>
          <p:nvPr/>
        </p:nvSpPr>
        <p:spPr bwMode="auto">
          <a:xfrm>
            <a:off x="7543800" y="2667000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52" name="Oval 55"/>
          <p:cNvSpPr>
            <a:spLocks noChangeArrowheads="1"/>
          </p:cNvSpPr>
          <p:nvPr/>
        </p:nvSpPr>
        <p:spPr bwMode="auto">
          <a:xfrm>
            <a:off x="1066800" y="19812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53" name="Oval 56"/>
          <p:cNvSpPr>
            <a:spLocks noChangeArrowheads="1"/>
          </p:cNvSpPr>
          <p:nvPr/>
        </p:nvSpPr>
        <p:spPr bwMode="auto">
          <a:xfrm>
            <a:off x="4114800" y="42672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54" name="Oval 57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55" name="Oval 58"/>
          <p:cNvSpPr>
            <a:spLocks noChangeArrowheads="1"/>
          </p:cNvSpPr>
          <p:nvPr/>
        </p:nvSpPr>
        <p:spPr bwMode="auto">
          <a:xfrm>
            <a:off x="2895600" y="48006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56" name="Oval 59"/>
          <p:cNvSpPr>
            <a:spLocks noChangeArrowheads="1"/>
          </p:cNvSpPr>
          <p:nvPr/>
        </p:nvSpPr>
        <p:spPr bwMode="auto">
          <a:xfrm>
            <a:off x="4724400" y="47244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57" name="Oval 60"/>
          <p:cNvSpPr>
            <a:spLocks noChangeArrowheads="1"/>
          </p:cNvSpPr>
          <p:nvPr/>
        </p:nvSpPr>
        <p:spPr bwMode="auto">
          <a:xfrm>
            <a:off x="2971800" y="57150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58" name="Oval 61"/>
          <p:cNvSpPr>
            <a:spLocks noChangeArrowheads="1"/>
          </p:cNvSpPr>
          <p:nvPr/>
        </p:nvSpPr>
        <p:spPr bwMode="auto">
          <a:xfrm>
            <a:off x="3276600" y="57150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59" name="Oval 62"/>
          <p:cNvSpPr>
            <a:spLocks noChangeArrowheads="1"/>
          </p:cNvSpPr>
          <p:nvPr/>
        </p:nvSpPr>
        <p:spPr bwMode="auto">
          <a:xfrm>
            <a:off x="3581400" y="57150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60" name="Oval 63"/>
          <p:cNvSpPr>
            <a:spLocks noChangeArrowheads="1"/>
          </p:cNvSpPr>
          <p:nvPr/>
        </p:nvSpPr>
        <p:spPr bwMode="auto">
          <a:xfrm>
            <a:off x="4114800" y="57150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61" name="Oval 64"/>
          <p:cNvSpPr>
            <a:spLocks noChangeArrowheads="1"/>
          </p:cNvSpPr>
          <p:nvPr/>
        </p:nvSpPr>
        <p:spPr bwMode="auto">
          <a:xfrm>
            <a:off x="4419600" y="57150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62" name="Oval 65"/>
          <p:cNvSpPr>
            <a:spLocks noChangeArrowheads="1"/>
          </p:cNvSpPr>
          <p:nvPr/>
        </p:nvSpPr>
        <p:spPr bwMode="auto">
          <a:xfrm>
            <a:off x="5029200" y="57150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63" name="Oval 66"/>
          <p:cNvSpPr>
            <a:spLocks noChangeArrowheads="1"/>
          </p:cNvSpPr>
          <p:nvPr/>
        </p:nvSpPr>
        <p:spPr bwMode="auto">
          <a:xfrm>
            <a:off x="5334000" y="57150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0964" name="Oval 67"/>
          <p:cNvSpPr>
            <a:spLocks noChangeArrowheads="1"/>
          </p:cNvSpPr>
          <p:nvPr/>
        </p:nvSpPr>
        <p:spPr bwMode="auto">
          <a:xfrm>
            <a:off x="2514600" y="571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cxnSp>
        <p:nvCxnSpPr>
          <p:cNvPr id="80965" name="AutoShape 68"/>
          <p:cNvCxnSpPr>
            <a:cxnSpLocks noChangeShapeType="1"/>
            <a:stCxn id="80953" idx="4"/>
            <a:endCxn id="80955" idx="7"/>
          </p:cNvCxnSpPr>
          <p:nvPr/>
        </p:nvCxnSpPr>
        <p:spPr bwMode="auto">
          <a:xfrm flipH="1">
            <a:off x="3090863" y="4495800"/>
            <a:ext cx="1138237" cy="338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0966" name="AutoShape 69"/>
          <p:cNvCxnSpPr>
            <a:cxnSpLocks noChangeShapeType="1"/>
            <a:stCxn id="80953" idx="4"/>
            <a:endCxn id="80954" idx="0"/>
          </p:cNvCxnSpPr>
          <p:nvPr/>
        </p:nvCxnSpPr>
        <p:spPr bwMode="auto">
          <a:xfrm>
            <a:off x="4229100" y="44958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0967" name="AutoShape 70"/>
          <p:cNvCxnSpPr>
            <a:cxnSpLocks noChangeShapeType="1"/>
            <a:stCxn id="80953" idx="4"/>
            <a:endCxn id="80956" idx="1"/>
          </p:cNvCxnSpPr>
          <p:nvPr/>
        </p:nvCxnSpPr>
        <p:spPr bwMode="auto">
          <a:xfrm>
            <a:off x="4229100" y="4495800"/>
            <a:ext cx="528638" cy="261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0968" name="AutoShape 71"/>
          <p:cNvCxnSpPr>
            <a:cxnSpLocks noChangeShapeType="1"/>
            <a:stCxn id="81001" idx="4"/>
            <a:endCxn id="80958" idx="0"/>
          </p:cNvCxnSpPr>
          <p:nvPr/>
        </p:nvCxnSpPr>
        <p:spPr bwMode="auto">
          <a:xfrm flipH="1">
            <a:off x="3390900" y="5029200"/>
            <a:ext cx="152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0969" name="AutoShape 72"/>
          <p:cNvCxnSpPr>
            <a:cxnSpLocks noChangeShapeType="1"/>
            <a:stCxn id="80955" idx="4"/>
            <a:endCxn id="80957" idx="7"/>
          </p:cNvCxnSpPr>
          <p:nvPr/>
        </p:nvCxnSpPr>
        <p:spPr bwMode="auto">
          <a:xfrm>
            <a:off x="3009900" y="5029200"/>
            <a:ext cx="157163" cy="719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0970" name="AutoShape 73"/>
          <p:cNvCxnSpPr>
            <a:cxnSpLocks noChangeShapeType="1"/>
            <a:stCxn id="81001" idx="4"/>
            <a:endCxn id="80959" idx="0"/>
          </p:cNvCxnSpPr>
          <p:nvPr/>
        </p:nvCxnSpPr>
        <p:spPr bwMode="auto">
          <a:xfrm>
            <a:off x="3543300" y="5029200"/>
            <a:ext cx="152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0971" name="AutoShape 74"/>
          <p:cNvCxnSpPr>
            <a:cxnSpLocks noChangeShapeType="1"/>
            <a:stCxn id="80954" idx="4"/>
            <a:endCxn id="80960" idx="0"/>
          </p:cNvCxnSpPr>
          <p:nvPr/>
        </p:nvCxnSpPr>
        <p:spPr bwMode="auto">
          <a:xfrm>
            <a:off x="4229100" y="4953000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0972" name="AutoShape 75"/>
          <p:cNvCxnSpPr>
            <a:cxnSpLocks noChangeShapeType="1"/>
            <a:stCxn id="80954" idx="4"/>
            <a:endCxn id="80961" idx="0"/>
          </p:cNvCxnSpPr>
          <p:nvPr/>
        </p:nvCxnSpPr>
        <p:spPr bwMode="auto">
          <a:xfrm>
            <a:off x="4229100" y="4953000"/>
            <a:ext cx="3048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0973" name="AutoShape 76"/>
          <p:cNvCxnSpPr>
            <a:cxnSpLocks noChangeShapeType="1"/>
            <a:stCxn id="80956" idx="4"/>
            <a:endCxn id="80962" idx="0"/>
          </p:cNvCxnSpPr>
          <p:nvPr/>
        </p:nvCxnSpPr>
        <p:spPr bwMode="auto">
          <a:xfrm>
            <a:off x="4838700" y="4953000"/>
            <a:ext cx="3048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0974" name="AutoShape 77"/>
          <p:cNvCxnSpPr>
            <a:cxnSpLocks noChangeShapeType="1"/>
            <a:stCxn id="80956" idx="4"/>
            <a:endCxn id="80963" idx="0"/>
          </p:cNvCxnSpPr>
          <p:nvPr/>
        </p:nvCxnSpPr>
        <p:spPr bwMode="auto">
          <a:xfrm>
            <a:off x="4838700" y="4953000"/>
            <a:ext cx="6096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0975" name="AutoShape 78"/>
          <p:cNvCxnSpPr>
            <a:cxnSpLocks noChangeShapeType="1"/>
            <a:stCxn id="80955" idx="4"/>
            <a:endCxn id="80964" idx="7"/>
          </p:cNvCxnSpPr>
          <p:nvPr/>
        </p:nvCxnSpPr>
        <p:spPr bwMode="auto">
          <a:xfrm flipH="1">
            <a:off x="2709863" y="5029200"/>
            <a:ext cx="300037" cy="719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0976" name="Text Box 79"/>
          <p:cNvSpPr txBox="1">
            <a:spLocks noChangeArrowheads="1"/>
          </p:cNvSpPr>
          <p:nvPr/>
        </p:nvSpPr>
        <p:spPr bwMode="auto">
          <a:xfrm>
            <a:off x="4305300" y="4191000"/>
            <a:ext cx="62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Root</a:t>
            </a:r>
          </a:p>
        </p:txBody>
      </p:sp>
      <p:sp>
        <p:nvSpPr>
          <p:cNvPr id="80977" name="Text Box 80"/>
          <p:cNvSpPr txBox="1">
            <a:spLocks noChangeArrowheads="1"/>
          </p:cNvSpPr>
          <p:nvPr/>
        </p:nvSpPr>
        <p:spPr bwMode="auto">
          <a:xfrm>
            <a:off x="1703388" y="4343400"/>
            <a:ext cx="704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LN1”</a:t>
            </a:r>
          </a:p>
        </p:txBody>
      </p:sp>
      <p:sp>
        <p:nvSpPr>
          <p:cNvPr id="80978" name="Text Box 81"/>
          <p:cNvSpPr txBox="1">
            <a:spLocks noChangeArrowheads="1"/>
          </p:cNvSpPr>
          <p:nvPr/>
        </p:nvSpPr>
        <p:spPr bwMode="auto">
          <a:xfrm>
            <a:off x="4191000" y="3657600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LN2</a:t>
            </a:r>
          </a:p>
        </p:txBody>
      </p:sp>
      <p:sp>
        <p:nvSpPr>
          <p:cNvPr id="80979" name="Text Box 82"/>
          <p:cNvSpPr txBox="1">
            <a:spLocks noChangeArrowheads="1"/>
          </p:cNvSpPr>
          <p:nvPr/>
        </p:nvSpPr>
        <p:spPr bwMode="auto">
          <a:xfrm>
            <a:off x="7162800" y="3581400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LN3</a:t>
            </a:r>
          </a:p>
        </p:txBody>
      </p:sp>
      <p:sp>
        <p:nvSpPr>
          <p:cNvPr id="80980" name="Text Box 83"/>
          <p:cNvSpPr txBox="1">
            <a:spLocks noChangeArrowheads="1"/>
          </p:cNvSpPr>
          <p:nvPr/>
        </p:nvSpPr>
        <p:spPr bwMode="auto">
          <a:xfrm>
            <a:off x="2249488" y="4572000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LN1’</a:t>
            </a:r>
          </a:p>
        </p:txBody>
      </p:sp>
      <p:sp>
        <p:nvSpPr>
          <p:cNvPr id="80981" name="Text Box 84"/>
          <p:cNvSpPr txBox="1">
            <a:spLocks noChangeArrowheads="1"/>
          </p:cNvSpPr>
          <p:nvPr/>
        </p:nvSpPr>
        <p:spPr bwMode="auto">
          <a:xfrm>
            <a:off x="4191000" y="4648200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LN2</a:t>
            </a:r>
          </a:p>
        </p:txBody>
      </p:sp>
      <p:sp>
        <p:nvSpPr>
          <p:cNvPr id="80982" name="Text Box 85"/>
          <p:cNvSpPr txBox="1">
            <a:spLocks noChangeArrowheads="1"/>
          </p:cNvSpPr>
          <p:nvPr/>
        </p:nvSpPr>
        <p:spPr bwMode="auto">
          <a:xfrm>
            <a:off x="4953000" y="4648200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LN3</a:t>
            </a:r>
          </a:p>
        </p:txBody>
      </p:sp>
      <p:sp>
        <p:nvSpPr>
          <p:cNvPr id="80983" name="Text Box 86"/>
          <p:cNvSpPr txBox="1">
            <a:spLocks noChangeArrowheads="1"/>
          </p:cNvSpPr>
          <p:nvPr/>
        </p:nvSpPr>
        <p:spPr bwMode="auto">
          <a:xfrm>
            <a:off x="514350" y="24384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sc1</a:t>
            </a:r>
          </a:p>
        </p:txBody>
      </p:sp>
      <p:sp>
        <p:nvSpPr>
          <p:cNvPr id="80984" name="Text Box 87"/>
          <p:cNvSpPr txBox="1">
            <a:spLocks noChangeArrowheads="1"/>
          </p:cNvSpPr>
          <p:nvPr/>
        </p:nvSpPr>
        <p:spPr bwMode="auto">
          <a:xfrm>
            <a:off x="2057400" y="31242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sc2</a:t>
            </a:r>
          </a:p>
        </p:txBody>
      </p:sp>
      <p:sp>
        <p:nvSpPr>
          <p:cNvPr id="80985" name="Text Box 88"/>
          <p:cNvSpPr txBox="1">
            <a:spLocks noChangeArrowheads="1"/>
          </p:cNvSpPr>
          <p:nvPr/>
        </p:nvSpPr>
        <p:spPr bwMode="auto">
          <a:xfrm>
            <a:off x="2209800" y="22098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sc3</a:t>
            </a:r>
          </a:p>
        </p:txBody>
      </p:sp>
      <p:sp>
        <p:nvSpPr>
          <p:cNvPr id="80986" name="Text Box 89"/>
          <p:cNvSpPr txBox="1">
            <a:spLocks noChangeArrowheads="1"/>
          </p:cNvSpPr>
          <p:nvPr/>
        </p:nvSpPr>
        <p:spPr bwMode="auto">
          <a:xfrm>
            <a:off x="3810000" y="23622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sc4</a:t>
            </a:r>
          </a:p>
        </p:txBody>
      </p:sp>
      <p:sp>
        <p:nvSpPr>
          <p:cNvPr id="80987" name="Text Box 90"/>
          <p:cNvSpPr txBox="1">
            <a:spLocks noChangeArrowheads="1"/>
          </p:cNvSpPr>
          <p:nvPr/>
        </p:nvSpPr>
        <p:spPr bwMode="auto">
          <a:xfrm>
            <a:off x="4495800" y="25146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sc5</a:t>
            </a:r>
          </a:p>
        </p:txBody>
      </p:sp>
      <p:sp>
        <p:nvSpPr>
          <p:cNvPr id="80988" name="Text Box 91"/>
          <p:cNvSpPr txBox="1">
            <a:spLocks noChangeArrowheads="1"/>
          </p:cNvSpPr>
          <p:nvPr/>
        </p:nvSpPr>
        <p:spPr bwMode="auto">
          <a:xfrm>
            <a:off x="6096000" y="25146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sc6</a:t>
            </a:r>
          </a:p>
        </p:txBody>
      </p:sp>
      <p:sp>
        <p:nvSpPr>
          <p:cNvPr id="80989" name="Text Box 92"/>
          <p:cNvSpPr txBox="1">
            <a:spLocks noChangeArrowheads="1"/>
          </p:cNvSpPr>
          <p:nvPr/>
        </p:nvSpPr>
        <p:spPr bwMode="auto">
          <a:xfrm>
            <a:off x="7848600" y="23622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sc7</a:t>
            </a:r>
          </a:p>
        </p:txBody>
      </p:sp>
      <p:sp>
        <p:nvSpPr>
          <p:cNvPr id="80990" name="Text Box 93"/>
          <p:cNvSpPr txBox="1">
            <a:spLocks noChangeArrowheads="1"/>
          </p:cNvSpPr>
          <p:nvPr/>
        </p:nvSpPr>
        <p:spPr bwMode="auto">
          <a:xfrm>
            <a:off x="2667000" y="60198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sc1</a:t>
            </a:r>
          </a:p>
        </p:txBody>
      </p:sp>
      <p:sp>
        <p:nvSpPr>
          <p:cNvPr id="80991" name="Text Box 94"/>
          <p:cNvSpPr txBox="1">
            <a:spLocks noChangeArrowheads="1"/>
          </p:cNvSpPr>
          <p:nvPr/>
        </p:nvSpPr>
        <p:spPr bwMode="auto">
          <a:xfrm>
            <a:off x="3124200" y="60960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sc2</a:t>
            </a:r>
          </a:p>
        </p:txBody>
      </p:sp>
      <p:sp>
        <p:nvSpPr>
          <p:cNvPr id="80992" name="Text Box 95"/>
          <p:cNvSpPr txBox="1">
            <a:spLocks noChangeArrowheads="1"/>
          </p:cNvSpPr>
          <p:nvPr/>
        </p:nvSpPr>
        <p:spPr bwMode="auto">
          <a:xfrm>
            <a:off x="3581400" y="59436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sc3</a:t>
            </a:r>
          </a:p>
        </p:txBody>
      </p:sp>
      <p:sp>
        <p:nvSpPr>
          <p:cNvPr id="80993" name="Text Box 96"/>
          <p:cNvSpPr txBox="1">
            <a:spLocks noChangeArrowheads="1"/>
          </p:cNvSpPr>
          <p:nvPr/>
        </p:nvSpPr>
        <p:spPr bwMode="auto">
          <a:xfrm>
            <a:off x="3962400" y="60198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sc4</a:t>
            </a:r>
          </a:p>
        </p:txBody>
      </p:sp>
      <p:sp>
        <p:nvSpPr>
          <p:cNvPr id="80994" name="Text Box 97"/>
          <p:cNvSpPr txBox="1">
            <a:spLocks noChangeArrowheads="1"/>
          </p:cNvSpPr>
          <p:nvPr/>
        </p:nvSpPr>
        <p:spPr bwMode="auto">
          <a:xfrm>
            <a:off x="4343400" y="58674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sc5</a:t>
            </a:r>
          </a:p>
        </p:txBody>
      </p:sp>
      <p:sp>
        <p:nvSpPr>
          <p:cNvPr id="80995" name="Text Box 98"/>
          <p:cNvSpPr txBox="1">
            <a:spLocks noChangeArrowheads="1"/>
          </p:cNvSpPr>
          <p:nvPr/>
        </p:nvSpPr>
        <p:spPr bwMode="auto">
          <a:xfrm>
            <a:off x="4800600" y="59436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sc6</a:t>
            </a:r>
          </a:p>
        </p:txBody>
      </p:sp>
      <p:sp>
        <p:nvSpPr>
          <p:cNvPr id="80996" name="Text Box 99"/>
          <p:cNvSpPr txBox="1">
            <a:spLocks noChangeArrowheads="1"/>
          </p:cNvSpPr>
          <p:nvPr/>
        </p:nvSpPr>
        <p:spPr bwMode="auto">
          <a:xfrm>
            <a:off x="5486400" y="59436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sc7</a:t>
            </a:r>
          </a:p>
        </p:txBody>
      </p:sp>
      <p:sp>
        <p:nvSpPr>
          <p:cNvPr id="80997" name="Text Box 100"/>
          <p:cNvSpPr txBox="1">
            <a:spLocks noChangeArrowheads="1"/>
          </p:cNvSpPr>
          <p:nvPr/>
        </p:nvSpPr>
        <p:spPr bwMode="auto">
          <a:xfrm>
            <a:off x="2057400" y="58674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sc8</a:t>
            </a:r>
          </a:p>
        </p:txBody>
      </p:sp>
      <p:sp>
        <p:nvSpPr>
          <p:cNvPr id="80998" name="Text Box 101"/>
          <p:cNvSpPr txBox="1">
            <a:spLocks noChangeArrowheads="1"/>
          </p:cNvSpPr>
          <p:nvPr/>
        </p:nvSpPr>
        <p:spPr bwMode="auto">
          <a:xfrm>
            <a:off x="1143000" y="20574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sc8</a:t>
            </a:r>
          </a:p>
        </p:txBody>
      </p:sp>
      <p:sp>
        <p:nvSpPr>
          <p:cNvPr id="80999" name="Oval 102"/>
          <p:cNvSpPr>
            <a:spLocks noChangeArrowheads="1"/>
          </p:cNvSpPr>
          <p:nvPr/>
        </p:nvSpPr>
        <p:spPr bwMode="auto">
          <a:xfrm>
            <a:off x="1828800" y="2438400"/>
            <a:ext cx="1447800" cy="1828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sp>
        <p:nvSpPr>
          <p:cNvPr id="81000" name="Text Box 103"/>
          <p:cNvSpPr txBox="1">
            <a:spLocks noChangeArrowheads="1"/>
          </p:cNvSpPr>
          <p:nvPr/>
        </p:nvSpPr>
        <p:spPr bwMode="auto">
          <a:xfrm>
            <a:off x="495300" y="3657600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LN1’</a:t>
            </a:r>
          </a:p>
        </p:txBody>
      </p:sp>
      <p:sp>
        <p:nvSpPr>
          <p:cNvPr id="81001" name="Oval 104"/>
          <p:cNvSpPr>
            <a:spLocks noChangeArrowheads="1"/>
          </p:cNvSpPr>
          <p:nvPr/>
        </p:nvSpPr>
        <p:spPr bwMode="auto">
          <a:xfrm>
            <a:off x="3429000" y="48006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0000"/>
              </a:buClr>
              <a:buSzPct val="60000"/>
              <a:buFont typeface="Monotype Sorts" pitchFamily="2" charset="2"/>
              <a:buChar char="u"/>
            </a:pPr>
            <a:endParaRPr lang="en-IN" altLang="en-US" sz="2600" b="1">
              <a:solidFill>
                <a:srgbClr val="003366"/>
              </a:solidFill>
              <a:latin typeface="Garamond (W1)" pitchFamily="18" charset="0"/>
              <a:ea typeface="SimSun" pitchFamily="2" charset="-122"/>
            </a:endParaRPr>
          </a:p>
        </p:txBody>
      </p:sp>
      <p:cxnSp>
        <p:nvCxnSpPr>
          <p:cNvPr id="81002" name="AutoShape 105"/>
          <p:cNvCxnSpPr>
            <a:cxnSpLocks noChangeShapeType="1"/>
            <a:stCxn id="80953" idx="4"/>
            <a:endCxn id="81001" idx="0"/>
          </p:cNvCxnSpPr>
          <p:nvPr/>
        </p:nvCxnSpPr>
        <p:spPr bwMode="auto">
          <a:xfrm flipH="1">
            <a:off x="3543300" y="4495800"/>
            <a:ext cx="685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1003" name="Text Box 106"/>
          <p:cNvSpPr txBox="1">
            <a:spLocks noChangeArrowheads="1"/>
          </p:cNvSpPr>
          <p:nvPr/>
        </p:nvSpPr>
        <p:spPr bwMode="auto">
          <a:xfrm>
            <a:off x="3494088" y="4800600"/>
            <a:ext cx="704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LN1”</a:t>
            </a:r>
          </a:p>
        </p:txBody>
      </p:sp>
      <p:sp>
        <p:nvSpPr>
          <p:cNvPr id="81004" name="Text Box 107"/>
          <p:cNvSpPr txBox="1">
            <a:spLocks noChangeArrowheads="1"/>
          </p:cNvSpPr>
          <p:nvPr/>
        </p:nvSpPr>
        <p:spPr bwMode="auto">
          <a:xfrm>
            <a:off x="762000" y="838200"/>
            <a:ext cx="78676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>
                <a:latin typeface="Times New Roman" pitchFamily="18" charset="0"/>
                <a:ea typeface="PMingLiU" pitchFamily="18" charset="-120"/>
              </a:rPr>
              <a:t>If the branching factor of a leaf node can not exceed 3</a:t>
            </a:r>
          </a:p>
          <a:p>
            <a:r>
              <a:rPr lang="en-US" altLang="zh-TW" sz="2800">
                <a:latin typeface="Times New Roman" pitchFamily="18" charset="0"/>
                <a:ea typeface="PMingLiU" pitchFamily="18" charset="-120"/>
              </a:rPr>
              <a:t>, then LN1 is split.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0B97C7-9475-45CB-A618-CC33BB2F8983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762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mtClean="0"/>
              <a:t>Clustering for Data Understanding and Applications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181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2000" smtClean="0"/>
              <a:t>Biology: taxonomy of living things: kingdom, phylum, class, order, family, genus and species</a:t>
            </a:r>
          </a:p>
          <a:p>
            <a:pPr eaLnBrk="1" hangingPunct="1"/>
            <a:r>
              <a:rPr lang="en-US" altLang="en-US" sz="2000" smtClean="0">
                <a:solidFill>
                  <a:srgbClr val="FF0000"/>
                </a:solidFill>
              </a:rPr>
              <a:t>Information retrieval: document clustering</a:t>
            </a:r>
          </a:p>
          <a:p>
            <a:pPr eaLnBrk="1" hangingPunct="1"/>
            <a:r>
              <a:rPr lang="en-US" altLang="en-US" sz="2000" smtClean="0"/>
              <a:t>Land use: Identification of areas of similar land use in an earth observation database</a:t>
            </a:r>
          </a:p>
          <a:p>
            <a:pPr eaLnBrk="1" hangingPunct="1"/>
            <a:r>
              <a:rPr lang="en-US" altLang="en-US" sz="2000" smtClean="0">
                <a:solidFill>
                  <a:srgbClr val="FF0000"/>
                </a:solidFill>
              </a:rPr>
              <a:t>Marketing: Help marketers discover distinct groups in their customer bases, and then use this knowledge to develop targeted marketing programs</a:t>
            </a:r>
          </a:p>
          <a:p>
            <a:pPr eaLnBrk="1" hangingPunct="1"/>
            <a:r>
              <a:rPr lang="en-US" altLang="en-US" sz="2000" smtClean="0"/>
              <a:t>City-planning: Identifying groups of houses according to their house type, value, and geographical location</a:t>
            </a:r>
          </a:p>
          <a:p>
            <a:pPr eaLnBrk="1" hangingPunct="1"/>
            <a:r>
              <a:rPr lang="en-US" altLang="en-US" sz="2000" smtClean="0"/>
              <a:t>Earth-quake studies: Observed earth quake epicenters should be clustered along continent faults</a:t>
            </a:r>
          </a:p>
          <a:p>
            <a:pPr eaLnBrk="1" hangingPunct="1"/>
            <a:r>
              <a:rPr lang="en-US" altLang="en-US" sz="2000" smtClean="0"/>
              <a:t>Climate: understanding earth climate, find patterns of atmospheric and ocean</a:t>
            </a:r>
          </a:p>
          <a:p>
            <a:pPr eaLnBrk="1" hangingPunct="1"/>
            <a:r>
              <a:rPr lang="en-US" altLang="en-US" sz="2000" smtClean="0"/>
              <a:t>Economic Science: market resarch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581FBDE2-221E-4583-B75B-8FDDE68CBC74}" type="slidenum">
              <a:rPr lang="en-US" altLang="en-US" sz="1200"/>
              <a:pPr algn="r" eaLnBrk="1" hangingPunct="1"/>
              <a:t>40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990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smtClean="0"/>
              <a:t>Chapter 10. </a:t>
            </a:r>
            <a:r>
              <a:rPr lang="en-AU" altLang="zh-TW" sz="3200" smtClean="0">
                <a:ea typeface="PMingLiU" pitchFamily="18" charset="-120"/>
              </a:rPr>
              <a:t>Cluster Analysis: Basic Concepts and Methods</a:t>
            </a:r>
            <a:endParaRPr lang="en-US" altLang="en-US" sz="3200" smtClean="0">
              <a:ea typeface="PMingLiU" pitchFamily="18" charset="-120"/>
            </a:endParaRP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223250" cy="5181600"/>
          </a:xfrm>
          <a:noFill/>
        </p:spPr>
        <p:txBody>
          <a:bodyPr lIns="92075" tIns="46038" rIns="92075" bIns="46038"/>
          <a:lstStyle/>
          <a:p>
            <a:pPr marL="533400" indent="-533400">
              <a:lnSpc>
                <a:spcPct val="130000"/>
              </a:lnSpc>
            </a:pPr>
            <a:r>
              <a:rPr lang="en-US" altLang="en-US" smtClean="0">
                <a:latin typeface="Calibri" pitchFamily="34" charset="0"/>
              </a:rPr>
              <a:t>Cluster Analysis: Basic Concepts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en-US" smtClean="0">
                <a:latin typeface="Calibri" pitchFamily="34" charset="0"/>
              </a:rPr>
              <a:t>Partitioning Methods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en-US" smtClean="0">
                <a:latin typeface="Calibri" pitchFamily="34" charset="0"/>
              </a:rPr>
              <a:t>Hierarchical Methods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en-US" smtClean="0">
                <a:latin typeface="Calibri" pitchFamily="34" charset="0"/>
              </a:rPr>
              <a:t>Density-Based Methods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en-US" smtClean="0">
                <a:latin typeface="Calibri" pitchFamily="34" charset="0"/>
              </a:rPr>
              <a:t>Grid-Based Methods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en-US" smtClean="0">
                <a:latin typeface="Calibri" pitchFamily="34" charset="0"/>
              </a:rPr>
              <a:t>Evaluation of Clustering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en-US" smtClean="0">
                <a:latin typeface="Calibri" pitchFamily="34" charset="0"/>
              </a:rPr>
              <a:t>Summary</a:t>
            </a:r>
          </a:p>
        </p:txBody>
      </p:sp>
      <p:sp>
        <p:nvSpPr>
          <p:cNvPr id="81925" name="AutoShape 5"/>
          <p:cNvSpPr>
            <a:spLocks noChangeArrowheads="1"/>
          </p:cNvSpPr>
          <p:nvPr/>
        </p:nvSpPr>
        <p:spPr bwMode="auto">
          <a:xfrm rot="9867012">
            <a:off x="4648200" y="3352800"/>
            <a:ext cx="304800" cy="3810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81926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27345A51-6732-49A9-AC60-E5A315ECF954}" type="slidenum">
              <a:rPr lang="en-US" altLang="en-US" sz="1200"/>
              <a:pPr algn="r" eaLnBrk="1" hangingPunct="1"/>
              <a:t>40</a:t>
            </a:fld>
            <a:endParaRPr lang="en-US" altLang="en-US" sz="120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706438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Density-Based Clustering Methods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51816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smtClean="0">
                <a:ea typeface="SimSun" pitchFamily="2" charset="-122"/>
              </a:rPr>
              <a:t>Clustering based on density (local cluster criterion), such as density-connected points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smtClean="0">
                <a:ea typeface="SimSun" pitchFamily="2" charset="-122"/>
              </a:rPr>
              <a:t>Major features: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smtClean="0">
                <a:ea typeface="SimSun" pitchFamily="2" charset="-122"/>
              </a:rPr>
              <a:t>Discover clusters of arbitrary shape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smtClean="0">
                <a:ea typeface="SimSun" pitchFamily="2" charset="-122"/>
              </a:rPr>
              <a:t>Handle noise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smtClean="0">
                <a:ea typeface="SimSun" pitchFamily="2" charset="-122"/>
              </a:rPr>
              <a:t>One scan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smtClean="0">
                <a:ea typeface="SimSun" pitchFamily="2" charset="-122"/>
              </a:rPr>
              <a:t>Need density parameters as termination condition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smtClean="0">
                <a:ea typeface="SimSun" pitchFamily="2" charset="-122"/>
              </a:rPr>
              <a:t>Several interesting studies:</a:t>
            </a:r>
          </a:p>
          <a:p>
            <a:pPr lvl="1" eaLnBrk="1" hangingPunct="1"/>
            <a:r>
              <a:rPr lang="en-US" altLang="zh-CN" sz="2400" u="sng" smtClean="0">
                <a:ea typeface="SimSun" pitchFamily="2" charset="-122"/>
              </a:rPr>
              <a:t>DBSCAN:</a:t>
            </a:r>
            <a:r>
              <a:rPr lang="en-US" altLang="zh-CN" sz="2400" smtClean="0">
                <a:ea typeface="SimSun" pitchFamily="2" charset="-122"/>
              </a:rPr>
              <a:t> Ester, et al. (KDD</a:t>
            </a:r>
            <a:r>
              <a:rPr lang="en-US" altLang="zh-CN" sz="2400" smtClean="0">
                <a:latin typeface="Times New Roman" pitchFamily="18" charset="0"/>
                <a:ea typeface="SimSun" pitchFamily="2" charset="-122"/>
              </a:rPr>
              <a:t>’</a:t>
            </a:r>
            <a:r>
              <a:rPr lang="en-US" altLang="zh-CN" sz="2400" smtClean="0">
                <a:ea typeface="SimSun" pitchFamily="2" charset="-122"/>
              </a:rPr>
              <a:t>96)</a:t>
            </a:r>
          </a:p>
          <a:p>
            <a:pPr lvl="1" eaLnBrk="1" hangingPunct="1"/>
            <a:r>
              <a:rPr lang="en-US" altLang="zh-CN" sz="2400" u="sng" smtClean="0">
                <a:ea typeface="SimSun" pitchFamily="2" charset="-122"/>
              </a:rPr>
              <a:t>OPTICS</a:t>
            </a:r>
            <a:r>
              <a:rPr lang="en-US" altLang="zh-CN" sz="2400" smtClean="0">
                <a:ea typeface="SimSun" pitchFamily="2" charset="-122"/>
              </a:rPr>
              <a:t>: Ankerst, et al (SIGMOD</a:t>
            </a:r>
            <a:r>
              <a:rPr lang="en-US" altLang="zh-CN" sz="2400" smtClean="0">
                <a:latin typeface="Times New Roman" pitchFamily="18" charset="0"/>
                <a:ea typeface="SimSun" pitchFamily="2" charset="-122"/>
              </a:rPr>
              <a:t>’</a:t>
            </a:r>
            <a:r>
              <a:rPr lang="en-US" altLang="zh-CN" sz="2400" smtClean="0">
                <a:ea typeface="SimSun" pitchFamily="2" charset="-122"/>
              </a:rPr>
              <a:t>99).</a:t>
            </a:r>
          </a:p>
          <a:p>
            <a:pPr lvl="1" eaLnBrk="1" hangingPunct="1"/>
            <a:r>
              <a:rPr lang="en-US" altLang="zh-CN" sz="2400" u="sng" smtClean="0">
                <a:ea typeface="SimSun" pitchFamily="2" charset="-122"/>
              </a:rPr>
              <a:t>DENCLUE</a:t>
            </a:r>
            <a:r>
              <a:rPr lang="en-US" altLang="zh-CN" sz="2400" smtClean="0">
                <a:ea typeface="SimSun" pitchFamily="2" charset="-122"/>
              </a:rPr>
              <a:t>: Hinneburg &amp; D. Keim  (KDD</a:t>
            </a:r>
            <a:r>
              <a:rPr lang="en-US" altLang="zh-CN" sz="2400" smtClean="0">
                <a:latin typeface="Times New Roman" pitchFamily="18" charset="0"/>
                <a:ea typeface="SimSun" pitchFamily="2" charset="-122"/>
              </a:rPr>
              <a:t>’</a:t>
            </a:r>
            <a:r>
              <a:rPr lang="en-US" altLang="zh-CN" sz="2400" smtClean="0">
                <a:ea typeface="SimSun" pitchFamily="2" charset="-122"/>
              </a:rPr>
              <a:t>98)</a:t>
            </a:r>
          </a:p>
          <a:p>
            <a:pPr lvl="1" eaLnBrk="1" hangingPunct="1"/>
            <a:r>
              <a:rPr lang="en-US" altLang="zh-CN" sz="2400" u="sng" smtClean="0">
                <a:ea typeface="SimSun" pitchFamily="2" charset="-122"/>
              </a:rPr>
              <a:t>CLIQUE</a:t>
            </a:r>
            <a:r>
              <a:rPr lang="en-US" altLang="zh-CN" sz="2400" smtClean="0">
                <a:ea typeface="SimSun" pitchFamily="2" charset="-122"/>
              </a:rPr>
              <a:t>: Agrawal, et al. (SIGMOD</a:t>
            </a:r>
            <a:r>
              <a:rPr lang="en-US" altLang="zh-CN" sz="2400" smtClean="0">
                <a:latin typeface="Times New Roman" pitchFamily="18" charset="0"/>
                <a:ea typeface="SimSun" pitchFamily="2" charset="-122"/>
              </a:rPr>
              <a:t>’</a:t>
            </a:r>
            <a:r>
              <a:rPr lang="en-US" altLang="zh-CN" sz="2400" smtClean="0">
                <a:ea typeface="SimSun" pitchFamily="2" charset="-122"/>
              </a:rPr>
              <a:t>98) (more grid-based)</a:t>
            </a:r>
          </a:p>
        </p:txBody>
      </p:sp>
      <p:sp>
        <p:nvSpPr>
          <p:cNvPr id="8397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028F44-D7CF-4C8A-809C-B352D4036EC0}" type="slidenum">
              <a:rPr lang="en-US" altLang="en-US"/>
              <a:pPr/>
              <a:t>41</a:t>
            </a:fld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458200" cy="685800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ea typeface="SimSun" pitchFamily="2" charset="-122"/>
              </a:rPr>
              <a:t>Density-Based Clustering: Basic Concepts</a:t>
            </a:r>
          </a:p>
        </p:txBody>
      </p:sp>
      <p:sp>
        <p:nvSpPr>
          <p:cNvPr id="8601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8392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smtClean="0">
                <a:ea typeface="SimSun" pitchFamily="2" charset="-122"/>
              </a:rPr>
              <a:t>Two parameters</a:t>
            </a:r>
            <a:r>
              <a:rPr lang="en-US" altLang="zh-CN" sz="2400" i="1" smtClean="0">
                <a:ea typeface="SimSun" pitchFamily="2" charset="-122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i="1" smtClean="0">
                <a:solidFill>
                  <a:schemeClr val="hlink"/>
                </a:solidFill>
                <a:ea typeface="SimSun" pitchFamily="2" charset="-122"/>
              </a:rPr>
              <a:t>Eps</a:t>
            </a:r>
            <a:r>
              <a:rPr lang="en-US" altLang="zh-CN" sz="2400" smtClean="0">
                <a:ea typeface="SimSun" pitchFamily="2" charset="-122"/>
              </a:rPr>
              <a:t>: Maximum radius of the neighbourhood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i="1" smtClean="0">
                <a:solidFill>
                  <a:schemeClr val="hlink"/>
                </a:solidFill>
                <a:ea typeface="SimSun" pitchFamily="2" charset="-122"/>
              </a:rPr>
              <a:t>MinPts</a:t>
            </a:r>
            <a:r>
              <a:rPr lang="en-US" altLang="zh-CN" sz="2400" smtClean="0">
                <a:ea typeface="SimSun" pitchFamily="2" charset="-122"/>
              </a:rPr>
              <a:t>: Minimum number of points in an Eps-neighbourhood of that point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b="1" smtClean="0"/>
              <a:t>Core object/point  </a:t>
            </a:r>
            <a:r>
              <a:rPr lang="en-US" altLang="en-US" sz="2400" smtClean="0"/>
              <a:t>if the -neighborhood of the object contains at least </a:t>
            </a:r>
            <a:r>
              <a:rPr lang="en-US" altLang="en-US" sz="2400" i="1" smtClean="0"/>
              <a:t>MinPts </a:t>
            </a:r>
            <a:r>
              <a:rPr lang="en-US" altLang="en-US" sz="2400" smtClean="0"/>
              <a:t>objects	</a:t>
            </a:r>
            <a:endParaRPr lang="en-US" altLang="zh-CN" sz="2400" smtClean="0">
              <a:ea typeface="SimSun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i="1" smtClean="0">
                <a:ea typeface="SimSun" pitchFamily="2" charset="-122"/>
              </a:rPr>
              <a:t>N</a:t>
            </a:r>
            <a:r>
              <a:rPr lang="en-US" altLang="zh-CN" sz="2400" i="1" baseline="-25000" smtClean="0">
                <a:ea typeface="SimSun" pitchFamily="2" charset="-122"/>
              </a:rPr>
              <a:t>Eps</a:t>
            </a:r>
            <a:r>
              <a:rPr lang="en-US" altLang="zh-CN" sz="2400" i="1" smtClean="0">
                <a:ea typeface="SimSun" pitchFamily="2" charset="-122"/>
              </a:rPr>
              <a:t>(p)</a:t>
            </a:r>
            <a:r>
              <a:rPr lang="en-US" altLang="zh-CN" sz="2400" smtClean="0">
                <a:ea typeface="SimSun" pitchFamily="2" charset="-122"/>
              </a:rPr>
              <a:t>: {q belongs to D | dist(p,q) ≤ Eps}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smtClean="0">
                <a:solidFill>
                  <a:schemeClr val="hlink"/>
                </a:solidFill>
                <a:ea typeface="SimSun" pitchFamily="2" charset="-122"/>
              </a:rPr>
              <a:t>Directly density-reachable</a:t>
            </a:r>
            <a:r>
              <a:rPr lang="en-US" altLang="zh-CN" sz="2400" smtClean="0">
                <a:ea typeface="SimSun" pitchFamily="2" charset="-122"/>
              </a:rPr>
              <a:t>: A point </a:t>
            </a:r>
            <a:r>
              <a:rPr lang="en-US" altLang="zh-CN" sz="2400" i="1" smtClean="0">
                <a:ea typeface="SimSun" pitchFamily="2" charset="-122"/>
              </a:rPr>
              <a:t>p</a:t>
            </a:r>
            <a:r>
              <a:rPr lang="en-US" altLang="zh-CN" sz="2400" smtClean="0">
                <a:ea typeface="SimSun" pitchFamily="2" charset="-122"/>
              </a:rPr>
              <a:t> is directly density-reachable from a point </a:t>
            </a:r>
            <a:r>
              <a:rPr lang="en-US" altLang="zh-CN" sz="2400" i="1" smtClean="0">
                <a:ea typeface="SimSun" pitchFamily="2" charset="-122"/>
              </a:rPr>
              <a:t>q</a:t>
            </a:r>
            <a:r>
              <a:rPr lang="en-US" altLang="zh-CN" sz="2400" smtClean="0">
                <a:ea typeface="SimSun" pitchFamily="2" charset="-122"/>
              </a:rPr>
              <a:t> w.r.t. </a:t>
            </a:r>
            <a:r>
              <a:rPr lang="en-US" altLang="zh-CN" sz="2400" i="1" smtClean="0">
                <a:ea typeface="SimSun" pitchFamily="2" charset="-122"/>
              </a:rPr>
              <a:t>Eps</a:t>
            </a:r>
            <a:r>
              <a:rPr lang="en-US" altLang="zh-CN" sz="2400" smtClean="0">
                <a:ea typeface="SimSun" pitchFamily="2" charset="-122"/>
              </a:rPr>
              <a:t>, </a:t>
            </a:r>
            <a:r>
              <a:rPr lang="en-US" altLang="zh-CN" sz="2400" i="1" smtClean="0">
                <a:ea typeface="SimSun" pitchFamily="2" charset="-122"/>
              </a:rPr>
              <a:t>MinPts</a:t>
            </a:r>
            <a:r>
              <a:rPr lang="en-US" altLang="zh-CN" sz="2400" smtClean="0">
                <a:ea typeface="SimSun" pitchFamily="2" charset="-122"/>
              </a:rPr>
              <a:t> if 	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i="1" smtClean="0">
                <a:ea typeface="SimSun" pitchFamily="2" charset="-122"/>
              </a:rPr>
              <a:t>p</a:t>
            </a:r>
            <a:r>
              <a:rPr lang="en-US" altLang="zh-CN" sz="2400" smtClean="0">
                <a:ea typeface="SimSun" pitchFamily="2" charset="-122"/>
              </a:rPr>
              <a:t> belongs to </a:t>
            </a:r>
            <a:r>
              <a:rPr lang="en-US" altLang="zh-CN" sz="2400" i="1" smtClean="0">
                <a:ea typeface="SimSun" pitchFamily="2" charset="-122"/>
              </a:rPr>
              <a:t>N</a:t>
            </a:r>
            <a:r>
              <a:rPr lang="en-US" altLang="zh-CN" sz="2400" i="1" baseline="-25000" smtClean="0">
                <a:ea typeface="SimSun" pitchFamily="2" charset="-122"/>
              </a:rPr>
              <a:t>Eps</a:t>
            </a:r>
            <a:r>
              <a:rPr lang="en-US" altLang="zh-CN" sz="2400" i="1" smtClean="0">
                <a:ea typeface="SimSun" pitchFamily="2" charset="-122"/>
              </a:rPr>
              <a:t>(q)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smtClean="0">
                <a:ea typeface="SimSun" pitchFamily="2" charset="-122"/>
              </a:rPr>
              <a:t>core point condition: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smtClean="0">
                <a:ea typeface="SimSun" pitchFamily="2" charset="-122"/>
              </a:rPr>
              <a:t>              |</a:t>
            </a:r>
            <a:r>
              <a:rPr lang="en-US" altLang="zh-CN" sz="2400" i="1" smtClean="0">
                <a:ea typeface="SimSun" pitchFamily="2" charset="-122"/>
              </a:rPr>
              <a:t>N</a:t>
            </a:r>
            <a:r>
              <a:rPr lang="en-US" altLang="zh-CN" sz="2400" i="1" baseline="-25000" smtClean="0">
                <a:ea typeface="SimSun" pitchFamily="2" charset="-122"/>
              </a:rPr>
              <a:t>Eps</a:t>
            </a:r>
            <a:r>
              <a:rPr lang="en-US" altLang="zh-CN" sz="2400" i="1" smtClean="0">
                <a:ea typeface="SimSun" pitchFamily="2" charset="-122"/>
              </a:rPr>
              <a:t> (q)</a:t>
            </a:r>
            <a:r>
              <a:rPr lang="en-US" altLang="zh-CN" sz="2400" smtClean="0">
                <a:ea typeface="SimSun" pitchFamily="2" charset="-122"/>
              </a:rPr>
              <a:t>| ≥ </a:t>
            </a:r>
            <a:r>
              <a:rPr lang="en-US" altLang="zh-CN" sz="2400" i="1" smtClean="0">
                <a:ea typeface="SimSun" pitchFamily="2" charset="-122"/>
              </a:rPr>
              <a:t>MinPts</a:t>
            </a:r>
            <a:r>
              <a:rPr lang="en-US" altLang="zh-CN" sz="2400" smtClean="0">
                <a:ea typeface="SimSun" pitchFamily="2" charset="-122"/>
              </a:rPr>
              <a:t> </a:t>
            </a:r>
            <a:endParaRPr lang="en-US" altLang="zh-CN" sz="2400" i="1" smtClean="0">
              <a:ea typeface="SimSun" pitchFamily="2" charset="-122"/>
            </a:endParaRPr>
          </a:p>
        </p:txBody>
      </p:sp>
      <p:grpSp>
        <p:nvGrpSpPr>
          <p:cNvPr id="86020" name="Group 50"/>
          <p:cNvGrpSpPr>
            <a:grpSpLocks/>
          </p:cNvGrpSpPr>
          <p:nvPr/>
        </p:nvGrpSpPr>
        <p:grpSpPr bwMode="auto">
          <a:xfrm>
            <a:off x="5492750" y="5194300"/>
            <a:ext cx="3879850" cy="1663700"/>
            <a:chOff x="5264150" y="4648200"/>
            <a:chExt cx="3879850" cy="1663700"/>
          </a:xfrm>
        </p:grpSpPr>
        <p:sp>
          <p:nvSpPr>
            <p:cNvPr id="86022" name="Rectangle 2072"/>
            <p:cNvSpPr>
              <a:spLocks noChangeArrowheads="1"/>
            </p:cNvSpPr>
            <p:nvPr/>
          </p:nvSpPr>
          <p:spPr bwMode="auto">
            <a:xfrm>
              <a:off x="7315200" y="4946650"/>
              <a:ext cx="1828800" cy="1004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MinPts = 5</a:t>
              </a:r>
            </a:p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Eps = 1 cm</a:t>
              </a:r>
            </a:p>
          </p:txBody>
        </p:sp>
        <p:grpSp>
          <p:nvGrpSpPr>
            <p:cNvPr id="86023" name="Group 49"/>
            <p:cNvGrpSpPr>
              <a:grpSpLocks/>
            </p:cNvGrpSpPr>
            <p:nvPr/>
          </p:nvGrpSpPr>
          <p:grpSpPr bwMode="auto">
            <a:xfrm>
              <a:off x="5264150" y="4648200"/>
              <a:ext cx="1663700" cy="1663700"/>
              <a:chOff x="5264150" y="4648200"/>
              <a:chExt cx="1663700" cy="1663700"/>
            </a:xfrm>
          </p:grpSpPr>
          <p:sp>
            <p:nvSpPr>
              <p:cNvPr id="86024" name="Oval 2054"/>
              <p:cNvSpPr>
                <a:spLocks noChangeArrowheads="1"/>
              </p:cNvSpPr>
              <p:nvPr/>
            </p:nvSpPr>
            <p:spPr bwMode="auto">
              <a:xfrm>
                <a:off x="5375275" y="5430838"/>
                <a:ext cx="100013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86025" name="Oval 2055"/>
              <p:cNvSpPr>
                <a:spLocks noChangeArrowheads="1"/>
              </p:cNvSpPr>
              <p:nvPr/>
            </p:nvSpPr>
            <p:spPr bwMode="auto">
              <a:xfrm>
                <a:off x="5711825" y="5541963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86026" name="Oval 2056"/>
              <p:cNvSpPr>
                <a:spLocks noChangeArrowheads="1"/>
              </p:cNvSpPr>
              <p:nvPr/>
            </p:nvSpPr>
            <p:spPr bwMode="auto">
              <a:xfrm>
                <a:off x="5867400" y="5181600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86027" name="Oval 2057"/>
              <p:cNvSpPr>
                <a:spLocks noChangeArrowheads="1"/>
              </p:cNvSpPr>
              <p:nvPr/>
            </p:nvSpPr>
            <p:spPr bwMode="auto">
              <a:xfrm>
                <a:off x="5264150" y="5876925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86028" name="Oval 2058"/>
              <p:cNvSpPr>
                <a:spLocks noChangeArrowheads="1"/>
              </p:cNvSpPr>
              <p:nvPr/>
            </p:nvSpPr>
            <p:spPr bwMode="auto">
              <a:xfrm>
                <a:off x="5487988" y="5654675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86029" name="Oval 2059"/>
              <p:cNvSpPr>
                <a:spLocks noChangeArrowheads="1"/>
              </p:cNvSpPr>
              <p:nvPr/>
            </p:nvSpPr>
            <p:spPr bwMode="auto">
              <a:xfrm>
                <a:off x="5487988" y="5876925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86030" name="Oval 2060"/>
              <p:cNvSpPr>
                <a:spLocks noChangeArrowheads="1"/>
              </p:cNvSpPr>
              <p:nvPr/>
            </p:nvSpPr>
            <p:spPr bwMode="auto">
              <a:xfrm>
                <a:off x="5822950" y="5989638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86031" name="Oval 2061"/>
              <p:cNvSpPr>
                <a:spLocks noChangeArrowheads="1"/>
              </p:cNvSpPr>
              <p:nvPr/>
            </p:nvSpPr>
            <p:spPr bwMode="auto">
              <a:xfrm>
                <a:off x="5822950" y="4648200"/>
                <a:ext cx="1104900" cy="11049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86032" name="Oval 2062"/>
              <p:cNvSpPr>
                <a:spLocks noChangeArrowheads="1"/>
              </p:cNvSpPr>
              <p:nvPr/>
            </p:nvSpPr>
            <p:spPr bwMode="auto">
              <a:xfrm>
                <a:off x="5822950" y="4983163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86033" name="Oval 2063"/>
              <p:cNvSpPr>
                <a:spLocks noChangeArrowheads="1"/>
              </p:cNvSpPr>
              <p:nvPr/>
            </p:nvSpPr>
            <p:spPr bwMode="auto">
              <a:xfrm>
                <a:off x="6492875" y="5654675"/>
                <a:ext cx="100013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86034" name="Oval 2064"/>
              <p:cNvSpPr>
                <a:spLocks noChangeArrowheads="1"/>
              </p:cNvSpPr>
              <p:nvPr/>
            </p:nvSpPr>
            <p:spPr bwMode="auto">
              <a:xfrm>
                <a:off x="6270625" y="5207000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86035" name="Oval 2065"/>
              <p:cNvSpPr>
                <a:spLocks noChangeArrowheads="1"/>
              </p:cNvSpPr>
              <p:nvPr/>
            </p:nvSpPr>
            <p:spPr bwMode="auto">
              <a:xfrm>
                <a:off x="5711825" y="5765800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86036" name="Oval 2066"/>
              <p:cNvSpPr>
                <a:spLocks noChangeArrowheads="1"/>
              </p:cNvSpPr>
              <p:nvPr/>
            </p:nvSpPr>
            <p:spPr bwMode="auto">
              <a:xfrm>
                <a:off x="5934075" y="5541963"/>
                <a:ext cx="100013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86037" name="Oval 2067"/>
              <p:cNvSpPr>
                <a:spLocks noChangeArrowheads="1"/>
              </p:cNvSpPr>
              <p:nvPr/>
            </p:nvSpPr>
            <p:spPr bwMode="auto">
              <a:xfrm>
                <a:off x="6157913" y="5876925"/>
                <a:ext cx="100013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86038" name="Oval 2068"/>
              <p:cNvSpPr>
                <a:spLocks noChangeArrowheads="1"/>
              </p:cNvSpPr>
              <p:nvPr/>
            </p:nvSpPr>
            <p:spPr bwMode="auto">
              <a:xfrm>
                <a:off x="6716713" y="5989638"/>
                <a:ext cx="100013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86039" name="Oval 2069"/>
              <p:cNvSpPr>
                <a:spLocks noChangeArrowheads="1"/>
              </p:cNvSpPr>
              <p:nvPr/>
            </p:nvSpPr>
            <p:spPr bwMode="auto">
              <a:xfrm>
                <a:off x="5487988" y="5207000"/>
                <a:ext cx="1104900" cy="11049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  <p:sp>
            <p:nvSpPr>
              <p:cNvPr id="86040" name="Rectangle 2070"/>
              <p:cNvSpPr>
                <a:spLocks noChangeArrowheads="1"/>
              </p:cNvSpPr>
              <p:nvPr/>
            </p:nvSpPr>
            <p:spPr bwMode="auto">
              <a:xfrm>
                <a:off x="6324600" y="4946650"/>
                <a:ext cx="3810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Times New Roman" pitchFamily="18" charset="0"/>
                    <a:ea typeface="SimSun" pitchFamily="2" charset="-122"/>
                  </a:rPr>
                  <a:t>p</a:t>
                </a:r>
              </a:p>
            </p:txBody>
          </p:sp>
          <p:sp>
            <p:nvSpPr>
              <p:cNvPr id="86041" name="Rectangle 2071"/>
              <p:cNvSpPr>
                <a:spLocks noChangeArrowheads="1"/>
              </p:cNvSpPr>
              <p:nvPr/>
            </p:nvSpPr>
            <p:spPr bwMode="auto">
              <a:xfrm>
                <a:off x="5867400" y="5715000"/>
                <a:ext cx="3810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Times New Roman" pitchFamily="18" charset="0"/>
                    <a:ea typeface="SimSun" pitchFamily="2" charset="-122"/>
                  </a:rPr>
                  <a:t>q</a:t>
                </a:r>
              </a:p>
            </p:txBody>
          </p:sp>
          <p:sp>
            <p:nvSpPr>
              <p:cNvPr id="86042" name="Oval 2065"/>
              <p:cNvSpPr>
                <a:spLocks noChangeArrowheads="1"/>
              </p:cNvSpPr>
              <p:nvPr/>
            </p:nvSpPr>
            <p:spPr bwMode="auto">
              <a:xfrm>
                <a:off x="5997575" y="5768975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en-US"/>
              </a:p>
            </p:txBody>
          </p:sp>
        </p:grpSp>
      </p:grpSp>
      <p:sp>
        <p:nvSpPr>
          <p:cNvPr id="86021" name="Slide Number Placeholder 5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19854F-95FA-4A67-8F54-50C802B83518}" type="slidenum">
              <a:rPr lang="en-US" altLang="en-US"/>
              <a:pPr/>
              <a:t>42</a:t>
            </a:fld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3200" smtClean="0">
                <a:ea typeface="SimSun" pitchFamily="2" charset="-122"/>
              </a:rPr>
              <a:t>Density-Reachable and Density-Connected</a:t>
            </a:r>
          </a:p>
        </p:txBody>
      </p:sp>
      <p:sp>
        <p:nvSpPr>
          <p:cNvPr id="880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5638800" cy="502920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smtClean="0">
                <a:ea typeface="SimSun" pitchFamily="2" charset="-122"/>
              </a:rPr>
              <a:t>Density-reachable: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400" smtClean="0">
                <a:ea typeface="SimSun" pitchFamily="2" charset="-122"/>
              </a:rPr>
              <a:t>A point </a:t>
            </a:r>
            <a:r>
              <a:rPr lang="en-US" altLang="zh-CN" sz="2400" i="1" smtClean="0">
                <a:ea typeface="SimSun" pitchFamily="2" charset="-122"/>
              </a:rPr>
              <a:t>p</a:t>
            </a:r>
            <a:r>
              <a:rPr lang="en-US" altLang="zh-CN" sz="2400" smtClean="0">
                <a:ea typeface="SimSun" pitchFamily="2" charset="-122"/>
              </a:rPr>
              <a:t> is </a:t>
            </a:r>
            <a:r>
              <a:rPr lang="en-US" altLang="zh-CN" sz="2400" smtClean="0">
                <a:solidFill>
                  <a:schemeClr val="hlink"/>
                </a:solidFill>
                <a:ea typeface="SimSun" pitchFamily="2" charset="-122"/>
              </a:rPr>
              <a:t>density-reachable</a:t>
            </a:r>
            <a:r>
              <a:rPr lang="en-US" altLang="zh-CN" sz="2400" smtClean="0">
                <a:ea typeface="SimSun" pitchFamily="2" charset="-122"/>
              </a:rPr>
              <a:t> from a point </a:t>
            </a:r>
            <a:r>
              <a:rPr lang="en-US" altLang="zh-CN" sz="2400" i="1" smtClean="0">
                <a:ea typeface="SimSun" pitchFamily="2" charset="-122"/>
              </a:rPr>
              <a:t>q</a:t>
            </a:r>
            <a:r>
              <a:rPr lang="en-US" altLang="zh-CN" sz="2400" smtClean="0">
                <a:ea typeface="SimSun" pitchFamily="2" charset="-122"/>
              </a:rPr>
              <a:t> w.r.t. </a:t>
            </a:r>
            <a:r>
              <a:rPr lang="en-US" altLang="zh-CN" sz="2400" i="1" smtClean="0">
                <a:ea typeface="SimSun" pitchFamily="2" charset="-122"/>
              </a:rPr>
              <a:t>Eps</a:t>
            </a:r>
            <a:r>
              <a:rPr lang="en-US" altLang="zh-CN" sz="2400" smtClean="0">
                <a:ea typeface="SimSun" pitchFamily="2" charset="-122"/>
              </a:rPr>
              <a:t>, </a:t>
            </a:r>
            <a:r>
              <a:rPr lang="en-US" altLang="zh-CN" sz="2400" i="1" smtClean="0">
                <a:ea typeface="SimSun" pitchFamily="2" charset="-122"/>
              </a:rPr>
              <a:t>MinPts</a:t>
            </a:r>
            <a:r>
              <a:rPr lang="en-US" altLang="zh-CN" sz="2400" smtClean="0">
                <a:ea typeface="SimSun" pitchFamily="2" charset="-122"/>
              </a:rPr>
              <a:t> if there is a chain of points </a:t>
            </a:r>
            <a:r>
              <a:rPr lang="en-US" altLang="zh-CN" sz="2400" i="1" smtClean="0">
                <a:ea typeface="SimSun" pitchFamily="2" charset="-122"/>
              </a:rPr>
              <a:t>p</a:t>
            </a:r>
            <a:r>
              <a:rPr lang="en-US" altLang="zh-CN" sz="2400" i="1" baseline="-25000" smtClean="0">
                <a:ea typeface="SimSun" pitchFamily="2" charset="-122"/>
              </a:rPr>
              <a:t>1</a:t>
            </a:r>
            <a:r>
              <a:rPr lang="en-US" altLang="zh-CN" sz="2400" smtClean="0">
                <a:ea typeface="SimSun" pitchFamily="2" charset="-122"/>
              </a:rPr>
              <a:t>, </a:t>
            </a:r>
            <a:r>
              <a:rPr lang="en-US" altLang="zh-CN" sz="2400" smtClean="0">
                <a:latin typeface="Times New Roman" pitchFamily="18" charset="0"/>
                <a:ea typeface="SimSun" pitchFamily="2" charset="-122"/>
              </a:rPr>
              <a:t>…</a:t>
            </a:r>
            <a:r>
              <a:rPr lang="en-US" altLang="zh-CN" sz="2400" smtClean="0">
                <a:ea typeface="SimSun" pitchFamily="2" charset="-122"/>
              </a:rPr>
              <a:t>, </a:t>
            </a:r>
            <a:r>
              <a:rPr lang="en-US" altLang="zh-CN" sz="2400" i="1" smtClean="0">
                <a:ea typeface="SimSun" pitchFamily="2" charset="-122"/>
              </a:rPr>
              <a:t>p</a:t>
            </a:r>
            <a:r>
              <a:rPr lang="en-US" altLang="zh-CN" sz="2400" i="1" baseline="-25000" smtClean="0">
                <a:ea typeface="SimSun" pitchFamily="2" charset="-122"/>
              </a:rPr>
              <a:t>n</a:t>
            </a:r>
            <a:r>
              <a:rPr lang="en-US" altLang="zh-CN" sz="2400" smtClean="0">
                <a:ea typeface="SimSun" pitchFamily="2" charset="-122"/>
              </a:rPr>
              <a:t>, </a:t>
            </a:r>
            <a:r>
              <a:rPr lang="en-US" altLang="zh-CN" sz="2400" i="1" smtClean="0">
                <a:ea typeface="SimSun" pitchFamily="2" charset="-122"/>
              </a:rPr>
              <a:t>p</a:t>
            </a:r>
            <a:r>
              <a:rPr lang="en-US" altLang="zh-CN" sz="2400" i="1" baseline="-25000" smtClean="0">
                <a:ea typeface="SimSun" pitchFamily="2" charset="-122"/>
              </a:rPr>
              <a:t>1</a:t>
            </a:r>
            <a:r>
              <a:rPr lang="en-US" altLang="zh-CN" sz="2400" smtClean="0">
                <a:ea typeface="SimSun" pitchFamily="2" charset="-122"/>
              </a:rPr>
              <a:t> = </a:t>
            </a:r>
            <a:r>
              <a:rPr lang="en-US" altLang="zh-CN" sz="2400" i="1" smtClean="0">
                <a:ea typeface="SimSun" pitchFamily="2" charset="-122"/>
              </a:rPr>
              <a:t>q</a:t>
            </a:r>
            <a:r>
              <a:rPr lang="en-US" altLang="zh-CN" sz="2400" smtClean="0">
                <a:ea typeface="SimSun" pitchFamily="2" charset="-122"/>
              </a:rPr>
              <a:t>, </a:t>
            </a:r>
            <a:r>
              <a:rPr lang="en-US" altLang="zh-CN" sz="2400" i="1" smtClean="0">
                <a:ea typeface="SimSun" pitchFamily="2" charset="-122"/>
              </a:rPr>
              <a:t>p</a:t>
            </a:r>
            <a:r>
              <a:rPr lang="en-US" altLang="zh-CN" sz="2400" i="1" baseline="-25000" smtClean="0">
                <a:ea typeface="SimSun" pitchFamily="2" charset="-122"/>
              </a:rPr>
              <a:t>n</a:t>
            </a:r>
            <a:r>
              <a:rPr lang="en-US" altLang="zh-CN" sz="2400" smtClean="0">
                <a:ea typeface="SimSun" pitchFamily="2" charset="-122"/>
              </a:rPr>
              <a:t> = </a:t>
            </a:r>
            <a:r>
              <a:rPr lang="en-US" altLang="zh-CN" sz="2400" i="1" smtClean="0">
                <a:ea typeface="SimSun" pitchFamily="2" charset="-122"/>
              </a:rPr>
              <a:t>p</a:t>
            </a:r>
            <a:r>
              <a:rPr lang="en-US" altLang="zh-CN" sz="2400" smtClean="0">
                <a:ea typeface="SimSun" pitchFamily="2" charset="-122"/>
              </a:rPr>
              <a:t> such that </a:t>
            </a:r>
            <a:r>
              <a:rPr lang="en-US" altLang="zh-CN" sz="2400" i="1" smtClean="0">
                <a:ea typeface="SimSun" pitchFamily="2" charset="-122"/>
              </a:rPr>
              <a:t>p</a:t>
            </a:r>
            <a:r>
              <a:rPr lang="en-US" altLang="zh-CN" sz="2400" i="1" baseline="-25000" smtClean="0">
                <a:ea typeface="SimSun" pitchFamily="2" charset="-122"/>
              </a:rPr>
              <a:t>i+1</a:t>
            </a:r>
            <a:r>
              <a:rPr lang="en-US" altLang="zh-CN" sz="2400" smtClean="0">
                <a:ea typeface="SimSun" pitchFamily="2" charset="-122"/>
              </a:rPr>
              <a:t> is directly density-reachable from </a:t>
            </a:r>
            <a:r>
              <a:rPr lang="en-US" altLang="zh-CN" sz="2400" i="1" smtClean="0">
                <a:ea typeface="SimSun" pitchFamily="2" charset="-122"/>
              </a:rPr>
              <a:t>p</a:t>
            </a:r>
            <a:r>
              <a:rPr lang="en-US" altLang="zh-CN" sz="2400" i="1" baseline="-25000" smtClean="0">
                <a:ea typeface="SimSun" pitchFamily="2" charset="-122"/>
              </a:rPr>
              <a:t>i</a:t>
            </a:r>
            <a:r>
              <a:rPr lang="en-US" altLang="zh-CN" sz="2400" smtClean="0">
                <a:ea typeface="SimSun" pitchFamily="2" charset="-122"/>
              </a:rPr>
              <a:t>	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smtClean="0">
                <a:ea typeface="SimSun" pitchFamily="2" charset="-122"/>
              </a:rPr>
              <a:t>Density-connected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400" smtClean="0">
                <a:ea typeface="SimSun" pitchFamily="2" charset="-122"/>
              </a:rPr>
              <a:t>A point </a:t>
            </a:r>
            <a:r>
              <a:rPr lang="en-US" altLang="zh-CN" sz="2400" i="1" smtClean="0">
                <a:ea typeface="SimSun" pitchFamily="2" charset="-122"/>
              </a:rPr>
              <a:t>p</a:t>
            </a:r>
            <a:r>
              <a:rPr lang="en-US" altLang="zh-CN" sz="2400" smtClean="0">
                <a:ea typeface="SimSun" pitchFamily="2" charset="-122"/>
              </a:rPr>
              <a:t> is </a:t>
            </a:r>
            <a:r>
              <a:rPr lang="en-US" altLang="zh-CN" sz="2400" smtClean="0">
                <a:solidFill>
                  <a:schemeClr val="hlink"/>
                </a:solidFill>
                <a:ea typeface="SimSun" pitchFamily="2" charset="-122"/>
              </a:rPr>
              <a:t>density-connected</a:t>
            </a:r>
            <a:r>
              <a:rPr lang="en-US" altLang="zh-CN" sz="2400" smtClean="0">
                <a:ea typeface="SimSun" pitchFamily="2" charset="-122"/>
              </a:rPr>
              <a:t> to a point </a:t>
            </a:r>
            <a:r>
              <a:rPr lang="en-US" altLang="zh-CN" sz="2400" i="1" smtClean="0">
                <a:ea typeface="SimSun" pitchFamily="2" charset="-122"/>
              </a:rPr>
              <a:t>q</a:t>
            </a:r>
            <a:r>
              <a:rPr lang="en-US" altLang="zh-CN" sz="2400" smtClean="0">
                <a:ea typeface="SimSun" pitchFamily="2" charset="-122"/>
              </a:rPr>
              <a:t> w.r.t. </a:t>
            </a:r>
            <a:r>
              <a:rPr lang="en-US" altLang="zh-CN" sz="2400" i="1" smtClean="0">
                <a:ea typeface="SimSun" pitchFamily="2" charset="-122"/>
              </a:rPr>
              <a:t>Eps</a:t>
            </a:r>
            <a:r>
              <a:rPr lang="en-US" altLang="zh-CN" sz="2400" smtClean="0">
                <a:ea typeface="SimSun" pitchFamily="2" charset="-122"/>
              </a:rPr>
              <a:t>, </a:t>
            </a:r>
            <a:r>
              <a:rPr lang="en-US" altLang="zh-CN" sz="2400" i="1" smtClean="0">
                <a:ea typeface="SimSun" pitchFamily="2" charset="-122"/>
              </a:rPr>
              <a:t>MinPts</a:t>
            </a:r>
            <a:r>
              <a:rPr lang="en-US" altLang="zh-CN" sz="2400" smtClean="0">
                <a:ea typeface="SimSun" pitchFamily="2" charset="-122"/>
              </a:rPr>
              <a:t> if there is a point </a:t>
            </a:r>
            <a:r>
              <a:rPr lang="en-US" altLang="zh-CN" sz="2400" i="1" smtClean="0">
                <a:ea typeface="SimSun" pitchFamily="2" charset="-122"/>
              </a:rPr>
              <a:t>o </a:t>
            </a:r>
            <a:r>
              <a:rPr lang="en-US" altLang="zh-CN" sz="2400" smtClean="0">
                <a:ea typeface="SimSun" pitchFamily="2" charset="-122"/>
              </a:rPr>
              <a:t>such that both, </a:t>
            </a:r>
            <a:r>
              <a:rPr lang="en-US" altLang="zh-CN" sz="2400" i="1" smtClean="0">
                <a:ea typeface="SimSun" pitchFamily="2" charset="-122"/>
              </a:rPr>
              <a:t>p</a:t>
            </a:r>
            <a:r>
              <a:rPr lang="en-US" altLang="zh-CN" sz="2400" smtClean="0">
                <a:ea typeface="SimSun" pitchFamily="2" charset="-122"/>
              </a:rPr>
              <a:t> and </a:t>
            </a:r>
            <a:r>
              <a:rPr lang="en-US" altLang="zh-CN" sz="2400" i="1" smtClean="0">
                <a:ea typeface="SimSun" pitchFamily="2" charset="-122"/>
              </a:rPr>
              <a:t>q</a:t>
            </a:r>
            <a:r>
              <a:rPr lang="en-US" altLang="zh-CN" sz="2400" smtClean="0">
                <a:ea typeface="SimSun" pitchFamily="2" charset="-122"/>
              </a:rPr>
              <a:t> are </a:t>
            </a:r>
            <a:r>
              <a:rPr lang="en-US" altLang="zh-CN" sz="2400" smtClean="0">
                <a:solidFill>
                  <a:srgbClr val="00B050"/>
                </a:solidFill>
                <a:ea typeface="SimSun" pitchFamily="2" charset="-122"/>
              </a:rPr>
              <a:t>density-reachable</a:t>
            </a:r>
            <a:r>
              <a:rPr lang="en-US" altLang="zh-CN" sz="2400" smtClean="0">
                <a:ea typeface="SimSun" pitchFamily="2" charset="-122"/>
              </a:rPr>
              <a:t> from </a:t>
            </a:r>
            <a:r>
              <a:rPr lang="en-US" altLang="zh-CN" sz="2400" i="1" smtClean="0">
                <a:ea typeface="SimSun" pitchFamily="2" charset="-122"/>
              </a:rPr>
              <a:t>o</a:t>
            </a:r>
            <a:r>
              <a:rPr lang="en-US" altLang="zh-CN" sz="2400" smtClean="0">
                <a:ea typeface="SimSun" pitchFamily="2" charset="-122"/>
              </a:rPr>
              <a:t> w.r.t. </a:t>
            </a:r>
            <a:r>
              <a:rPr lang="en-US" altLang="zh-CN" sz="2400" i="1" smtClean="0">
                <a:ea typeface="SimSun" pitchFamily="2" charset="-122"/>
              </a:rPr>
              <a:t>Eps</a:t>
            </a:r>
            <a:r>
              <a:rPr lang="en-US" altLang="zh-CN" sz="2400" smtClean="0">
                <a:ea typeface="SimSun" pitchFamily="2" charset="-122"/>
              </a:rPr>
              <a:t> and </a:t>
            </a:r>
            <a:r>
              <a:rPr lang="en-US" altLang="zh-CN" sz="2400" i="1" smtClean="0">
                <a:ea typeface="SimSun" pitchFamily="2" charset="-122"/>
              </a:rPr>
              <a:t>MinPts</a:t>
            </a:r>
            <a:endParaRPr lang="en-US" altLang="zh-CN" sz="2400" smtClean="0">
              <a:ea typeface="SimSun" pitchFamily="2" charset="-122"/>
            </a:endParaRPr>
          </a:p>
        </p:txBody>
      </p:sp>
      <p:sp>
        <p:nvSpPr>
          <p:cNvPr id="88068" name="Oval 1028"/>
          <p:cNvSpPr>
            <a:spLocks noChangeArrowheads="1"/>
          </p:cNvSpPr>
          <p:nvPr/>
        </p:nvSpPr>
        <p:spPr bwMode="auto">
          <a:xfrm>
            <a:off x="7019925" y="2459038"/>
            <a:ext cx="100013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88069" name="Oval 1029"/>
          <p:cNvSpPr>
            <a:spLocks noChangeArrowheads="1"/>
          </p:cNvSpPr>
          <p:nvPr/>
        </p:nvSpPr>
        <p:spPr bwMode="auto">
          <a:xfrm>
            <a:off x="7356475" y="2570163"/>
            <a:ext cx="98425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88070" name="Oval 1030"/>
          <p:cNvSpPr>
            <a:spLocks noChangeArrowheads="1"/>
          </p:cNvSpPr>
          <p:nvPr/>
        </p:nvSpPr>
        <p:spPr bwMode="auto">
          <a:xfrm>
            <a:off x="7356475" y="2235200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88071" name="Oval 1031"/>
          <p:cNvSpPr>
            <a:spLocks noChangeArrowheads="1"/>
          </p:cNvSpPr>
          <p:nvPr/>
        </p:nvSpPr>
        <p:spPr bwMode="auto">
          <a:xfrm>
            <a:off x="6908800" y="2905125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88072" name="Oval 1032"/>
          <p:cNvSpPr>
            <a:spLocks noChangeArrowheads="1"/>
          </p:cNvSpPr>
          <p:nvPr/>
        </p:nvSpPr>
        <p:spPr bwMode="auto">
          <a:xfrm>
            <a:off x="7132638" y="2682875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88073" name="Oval 1033"/>
          <p:cNvSpPr>
            <a:spLocks noChangeArrowheads="1"/>
          </p:cNvSpPr>
          <p:nvPr/>
        </p:nvSpPr>
        <p:spPr bwMode="auto">
          <a:xfrm>
            <a:off x="7132638" y="2905125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88074" name="Oval 1034"/>
          <p:cNvSpPr>
            <a:spLocks noChangeArrowheads="1"/>
          </p:cNvSpPr>
          <p:nvPr/>
        </p:nvSpPr>
        <p:spPr bwMode="auto">
          <a:xfrm>
            <a:off x="7467600" y="3017838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88075" name="Oval 1035"/>
          <p:cNvSpPr>
            <a:spLocks noChangeArrowheads="1"/>
          </p:cNvSpPr>
          <p:nvPr/>
        </p:nvSpPr>
        <p:spPr bwMode="auto">
          <a:xfrm>
            <a:off x="7467600" y="2011363"/>
            <a:ext cx="98425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88076" name="Oval 1036"/>
          <p:cNvSpPr>
            <a:spLocks noChangeArrowheads="1"/>
          </p:cNvSpPr>
          <p:nvPr/>
        </p:nvSpPr>
        <p:spPr bwMode="auto">
          <a:xfrm>
            <a:off x="8137525" y="2682875"/>
            <a:ext cx="100013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88077" name="Oval 1037"/>
          <p:cNvSpPr>
            <a:spLocks noChangeArrowheads="1"/>
          </p:cNvSpPr>
          <p:nvPr/>
        </p:nvSpPr>
        <p:spPr bwMode="auto">
          <a:xfrm>
            <a:off x="7915275" y="2235200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88078" name="Oval 1038"/>
          <p:cNvSpPr>
            <a:spLocks noChangeArrowheads="1"/>
          </p:cNvSpPr>
          <p:nvPr/>
        </p:nvSpPr>
        <p:spPr bwMode="auto">
          <a:xfrm>
            <a:off x="7356475" y="2794000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88079" name="Oval 1039"/>
          <p:cNvSpPr>
            <a:spLocks noChangeArrowheads="1"/>
          </p:cNvSpPr>
          <p:nvPr/>
        </p:nvSpPr>
        <p:spPr bwMode="auto">
          <a:xfrm>
            <a:off x="7578725" y="2570163"/>
            <a:ext cx="100013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88080" name="Oval 1040"/>
          <p:cNvSpPr>
            <a:spLocks noChangeArrowheads="1"/>
          </p:cNvSpPr>
          <p:nvPr/>
        </p:nvSpPr>
        <p:spPr bwMode="auto">
          <a:xfrm>
            <a:off x="7802563" y="2905125"/>
            <a:ext cx="100012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88081" name="Oval 1041"/>
          <p:cNvSpPr>
            <a:spLocks noChangeArrowheads="1"/>
          </p:cNvSpPr>
          <p:nvPr/>
        </p:nvSpPr>
        <p:spPr bwMode="auto">
          <a:xfrm>
            <a:off x="8361363" y="3017838"/>
            <a:ext cx="100012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88082" name="Oval 1042"/>
          <p:cNvSpPr>
            <a:spLocks noChangeArrowheads="1"/>
          </p:cNvSpPr>
          <p:nvPr/>
        </p:nvSpPr>
        <p:spPr bwMode="auto">
          <a:xfrm>
            <a:off x="7086600" y="24384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88083" name="Oval 1043"/>
          <p:cNvSpPr>
            <a:spLocks noChangeArrowheads="1"/>
          </p:cNvSpPr>
          <p:nvPr/>
        </p:nvSpPr>
        <p:spPr bwMode="auto">
          <a:xfrm>
            <a:off x="6370638" y="23114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88084" name="Rectangle 1044"/>
          <p:cNvSpPr>
            <a:spLocks noChangeArrowheads="1"/>
          </p:cNvSpPr>
          <p:nvPr/>
        </p:nvSpPr>
        <p:spPr bwMode="auto">
          <a:xfrm>
            <a:off x="7969250" y="205105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  <a:ea typeface="SimSun" pitchFamily="2" charset="-122"/>
              </a:rPr>
              <a:t>p</a:t>
            </a:r>
          </a:p>
        </p:txBody>
      </p:sp>
      <p:sp>
        <p:nvSpPr>
          <p:cNvPr id="88085" name="Rectangle 1045"/>
          <p:cNvSpPr>
            <a:spLocks noChangeArrowheads="1"/>
          </p:cNvSpPr>
          <p:nvPr/>
        </p:nvSpPr>
        <p:spPr bwMode="auto">
          <a:xfrm>
            <a:off x="6597650" y="273685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  <a:ea typeface="SimSun" pitchFamily="2" charset="-122"/>
              </a:rPr>
              <a:t>q</a:t>
            </a:r>
          </a:p>
        </p:txBody>
      </p:sp>
      <p:sp>
        <p:nvSpPr>
          <p:cNvPr id="88086" name="Oval 1046"/>
          <p:cNvSpPr>
            <a:spLocks noChangeArrowheads="1"/>
          </p:cNvSpPr>
          <p:nvPr/>
        </p:nvSpPr>
        <p:spPr bwMode="auto">
          <a:xfrm>
            <a:off x="7315200" y="17526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88087" name="Rectangle 1047"/>
          <p:cNvSpPr>
            <a:spLocks noChangeArrowheads="1"/>
          </p:cNvSpPr>
          <p:nvPr/>
        </p:nvSpPr>
        <p:spPr bwMode="auto">
          <a:xfrm>
            <a:off x="7359650" y="250825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  <a:ea typeface="SimSun" pitchFamily="2" charset="-122"/>
              </a:rPr>
              <a:t>p</a:t>
            </a:r>
            <a:r>
              <a:rPr lang="en-US" altLang="zh-CN" b="1" i="1" baseline="-25000">
                <a:latin typeface="Times New Roman" pitchFamily="18" charset="0"/>
                <a:ea typeface="SimSun" pitchFamily="2" charset="-122"/>
              </a:rPr>
              <a:t>1</a:t>
            </a:r>
          </a:p>
        </p:txBody>
      </p:sp>
      <p:sp>
        <p:nvSpPr>
          <p:cNvPr id="88088" name="Line 1048"/>
          <p:cNvSpPr>
            <a:spLocks noChangeShapeType="1"/>
          </p:cNvSpPr>
          <p:nvPr/>
        </p:nvSpPr>
        <p:spPr bwMode="auto">
          <a:xfrm flipH="1">
            <a:off x="7435850" y="235585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8089" name="Group 1049"/>
          <p:cNvGrpSpPr>
            <a:grpSpLocks/>
          </p:cNvGrpSpPr>
          <p:nvPr/>
        </p:nvGrpSpPr>
        <p:grpSpPr bwMode="auto">
          <a:xfrm>
            <a:off x="5867400" y="4343400"/>
            <a:ext cx="2863850" cy="1638300"/>
            <a:chOff x="3428" y="2740"/>
            <a:chExt cx="1804" cy="1032"/>
          </a:xfrm>
        </p:grpSpPr>
        <p:sp>
          <p:nvSpPr>
            <p:cNvPr id="88092" name="Oval 1050"/>
            <p:cNvSpPr>
              <a:spLocks noChangeArrowheads="1"/>
            </p:cNvSpPr>
            <p:nvPr/>
          </p:nvSpPr>
          <p:spPr bwMode="auto">
            <a:xfrm>
              <a:off x="3914" y="3089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88093" name="Oval 1051"/>
            <p:cNvSpPr>
              <a:spLocks noChangeArrowheads="1"/>
            </p:cNvSpPr>
            <p:nvPr/>
          </p:nvSpPr>
          <p:spPr bwMode="auto">
            <a:xfrm>
              <a:off x="4126" y="3159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88094" name="Oval 1052"/>
            <p:cNvSpPr>
              <a:spLocks noChangeArrowheads="1"/>
            </p:cNvSpPr>
            <p:nvPr/>
          </p:nvSpPr>
          <p:spPr bwMode="auto">
            <a:xfrm>
              <a:off x="4126" y="2948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88095" name="Oval 1053"/>
            <p:cNvSpPr>
              <a:spLocks noChangeArrowheads="1"/>
            </p:cNvSpPr>
            <p:nvPr/>
          </p:nvSpPr>
          <p:spPr bwMode="auto">
            <a:xfrm>
              <a:off x="3844" y="3370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88096" name="Oval 1054"/>
            <p:cNvSpPr>
              <a:spLocks noChangeArrowheads="1"/>
            </p:cNvSpPr>
            <p:nvPr/>
          </p:nvSpPr>
          <p:spPr bwMode="auto">
            <a:xfrm>
              <a:off x="3985" y="3230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88097" name="Oval 1055"/>
            <p:cNvSpPr>
              <a:spLocks noChangeArrowheads="1"/>
            </p:cNvSpPr>
            <p:nvPr/>
          </p:nvSpPr>
          <p:spPr bwMode="auto">
            <a:xfrm>
              <a:off x="4129" y="3514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88098" name="Oval 1056"/>
            <p:cNvSpPr>
              <a:spLocks noChangeArrowheads="1"/>
            </p:cNvSpPr>
            <p:nvPr/>
          </p:nvSpPr>
          <p:spPr bwMode="auto">
            <a:xfrm>
              <a:off x="4196" y="3297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88099" name="Oval 1057"/>
            <p:cNvSpPr>
              <a:spLocks noChangeArrowheads="1"/>
            </p:cNvSpPr>
            <p:nvPr/>
          </p:nvSpPr>
          <p:spPr bwMode="auto">
            <a:xfrm>
              <a:off x="4196" y="2807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88100" name="Oval 1058"/>
            <p:cNvSpPr>
              <a:spLocks noChangeArrowheads="1"/>
            </p:cNvSpPr>
            <p:nvPr/>
          </p:nvSpPr>
          <p:spPr bwMode="auto">
            <a:xfrm>
              <a:off x="4618" y="3230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88101" name="Oval 1059"/>
            <p:cNvSpPr>
              <a:spLocks noChangeArrowheads="1"/>
            </p:cNvSpPr>
            <p:nvPr/>
          </p:nvSpPr>
          <p:spPr bwMode="auto">
            <a:xfrm>
              <a:off x="4478" y="2948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88102" name="Oval 1060"/>
            <p:cNvSpPr>
              <a:spLocks noChangeArrowheads="1"/>
            </p:cNvSpPr>
            <p:nvPr/>
          </p:nvSpPr>
          <p:spPr bwMode="auto">
            <a:xfrm>
              <a:off x="3694" y="3252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88103" name="Oval 1061"/>
            <p:cNvSpPr>
              <a:spLocks noChangeArrowheads="1"/>
            </p:cNvSpPr>
            <p:nvPr/>
          </p:nvSpPr>
          <p:spPr bwMode="auto">
            <a:xfrm>
              <a:off x="4266" y="3159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88104" name="Oval 1062"/>
            <p:cNvSpPr>
              <a:spLocks noChangeArrowheads="1"/>
            </p:cNvSpPr>
            <p:nvPr/>
          </p:nvSpPr>
          <p:spPr bwMode="auto">
            <a:xfrm>
              <a:off x="4407" y="3370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88105" name="Oval 1063"/>
            <p:cNvSpPr>
              <a:spLocks noChangeArrowheads="1"/>
            </p:cNvSpPr>
            <p:nvPr/>
          </p:nvSpPr>
          <p:spPr bwMode="auto">
            <a:xfrm>
              <a:off x="4759" y="3441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88106" name="Rectangle 1064"/>
            <p:cNvSpPr>
              <a:spLocks noChangeArrowheads="1"/>
            </p:cNvSpPr>
            <p:nvPr/>
          </p:nvSpPr>
          <p:spPr bwMode="auto">
            <a:xfrm>
              <a:off x="3504" y="283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SimSun" pitchFamily="2" charset="-122"/>
                </a:rPr>
                <a:t>p</a:t>
              </a:r>
            </a:p>
          </p:txBody>
        </p:sp>
        <p:sp>
          <p:nvSpPr>
            <p:cNvPr id="88107" name="Rectangle 1065"/>
            <p:cNvSpPr>
              <a:spLocks noChangeArrowheads="1"/>
            </p:cNvSpPr>
            <p:nvPr/>
          </p:nvSpPr>
          <p:spPr bwMode="auto">
            <a:xfrm>
              <a:off x="4992" y="283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SimSun" pitchFamily="2" charset="-122"/>
                </a:rPr>
                <a:t>q</a:t>
              </a:r>
            </a:p>
          </p:txBody>
        </p:sp>
        <p:sp>
          <p:nvSpPr>
            <p:cNvPr id="88108" name="Oval 1066"/>
            <p:cNvSpPr>
              <a:spLocks noChangeArrowheads="1"/>
            </p:cNvSpPr>
            <p:nvPr/>
          </p:nvSpPr>
          <p:spPr bwMode="auto">
            <a:xfrm>
              <a:off x="4858" y="3182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88109" name="Oval 1067"/>
            <p:cNvSpPr>
              <a:spLocks noChangeArrowheads="1"/>
            </p:cNvSpPr>
            <p:nvPr/>
          </p:nvSpPr>
          <p:spPr bwMode="auto">
            <a:xfrm>
              <a:off x="4506" y="3207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88110" name="Oval 1068"/>
            <p:cNvSpPr>
              <a:spLocks noChangeArrowheads="1"/>
            </p:cNvSpPr>
            <p:nvPr/>
          </p:nvSpPr>
          <p:spPr bwMode="auto">
            <a:xfrm>
              <a:off x="4647" y="3322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88111" name="Oval 1069"/>
            <p:cNvSpPr>
              <a:spLocks noChangeArrowheads="1"/>
            </p:cNvSpPr>
            <p:nvPr/>
          </p:nvSpPr>
          <p:spPr bwMode="auto">
            <a:xfrm>
              <a:off x="4954" y="2942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88112" name="Oval 1070"/>
            <p:cNvSpPr>
              <a:spLocks noChangeArrowheads="1"/>
            </p:cNvSpPr>
            <p:nvPr/>
          </p:nvSpPr>
          <p:spPr bwMode="auto">
            <a:xfrm>
              <a:off x="4602" y="2871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88113" name="Oval 1071"/>
            <p:cNvSpPr>
              <a:spLocks noChangeArrowheads="1"/>
            </p:cNvSpPr>
            <p:nvPr/>
          </p:nvSpPr>
          <p:spPr bwMode="auto">
            <a:xfrm>
              <a:off x="4791" y="3034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88114" name="Oval 1072"/>
            <p:cNvSpPr>
              <a:spLocks noChangeArrowheads="1"/>
            </p:cNvSpPr>
            <p:nvPr/>
          </p:nvSpPr>
          <p:spPr bwMode="auto">
            <a:xfrm>
              <a:off x="3524" y="298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88115" name="Oval 1073"/>
            <p:cNvSpPr>
              <a:spLocks noChangeArrowheads="1"/>
            </p:cNvSpPr>
            <p:nvPr/>
          </p:nvSpPr>
          <p:spPr bwMode="auto">
            <a:xfrm>
              <a:off x="3860" y="3076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88116" name="Oval 1074"/>
            <p:cNvSpPr>
              <a:spLocks noChangeArrowheads="1"/>
            </p:cNvSpPr>
            <p:nvPr/>
          </p:nvSpPr>
          <p:spPr bwMode="auto">
            <a:xfrm>
              <a:off x="4244" y="298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88117" name="Oval 1075"/>
            <p:cNvSpPr>
              <a:spLocks noChangeArrowheads="1"/>
            </p:cNvSpPr>
            <p:nvPr/>
          </p:nvSpPr>
          <p:spPr bwMode="auto">
            <a:xfrm>
              <a:off x="4484" y="274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88118" name="Line 1076"/>
            <p:cNvSpPr>
              <a:spLocks noChangeShapeType="1"/>
            </p:cNvSpPr>
            <p:nvPr/>
          </p:nvSpPr>
          <p:spPr bwMode="auto">
            <a:xfrm flipV="1">
              <a:off x="3888" y="3312"/>
              <a:ext cx="288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19" name="Line 1077"/>
            <p:cNvSpPr>
              <a:spLocks noChangeShapeType="1"/>
            </p:cNvSpPr>
            <p:nvPr/>
          </p:nvSpPr>
          <p:spPr bwMode="auto">
            <a:xfrm flipH="1">
              <a:off x="4272" y="3264"/>
              <a:ext cx="24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20" name="Oval 1078"/>
            <p:cNvSpPr>
              <a:spLocks noChangeArrowheads="1"/>
            </p:cNvSpPr>
            <p:nvPr/>
          </p:nvSpPr>
          <p:spPr bwMode="auto">
            <a:xfrm>
              <a:off x="3818" y="2993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88121" name="Oval 1079"/>
            <p:cNvSpPr>
              <a:spLocks noChangeArrowheads="1"/>
            </p:cNvSpPr>
            <p:nvPr/>
          </p:nvSpPr>
          <p:spPr bwMode="auto">
            <a:xfrm>
              <a:off x="3694" y="3044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88122" name="Oval 1080"/>
            <p:cNvSpPr>
              <a:spLocks noChangeArrowheads="1"/>
            </p:cNvSpPr>
            <p:nvPr/>
          </p:nvSpPr>
          <p:spPr bwMode="auto">
            <a:xfrm>
              <a:off x="3860" y="2807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88123" name="Oval 1081"/>
            <p:cNvSpPr>
              <a:spLocks noChangeArrowheads="1"/>
            </p:cNvSpPr>
            <p:nvPr/>
          </p:nvSpPr>
          <p:spPr bwMode="auto">
            <a:xfrm>
              <a:off x="3428" y="274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88124" name="Line 1082"/>
            <p:cNvSpPr>
              <a:spLocks noChangeShapeType="1"/>
            </p:cNvSpPr>
            <p:nvPr/>
          </p:nvSpPr>
          <p:spPr bwMode="auto">
            <a:xfrm>
              <a:off x="3744" y="3072"/>
              <a:ext cx="9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25" name="Line 1083"/>
            <p:cNvSpPr>
              <a:spLocks noChangeShapeType="1"/>
            </p:cNvSpPr>
            <p:nvPr/>
          </p:nvSpPr>
          <p:spPr bwMode="auto">
            <a:xfrm flipH="1">
              <a:off x="4560" y="3072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26" name="Rectangle 1084"/>
            <p:cNvSpPr>
              <a:spLocks noChangeArrowheads="1"/>
            </p:cNvSpPr>
            <p:nvPr/>
          </p:nvSpPr>
          <p:spPr bwMode="auto">
            <a:xfrm>
              <a:off x="4176" y="331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SimSun" pitchFamily="2" charset="-122"/>
                </a:rPr>
                <a:t>o</a:t>
              </a:r>
            </a:p>
          </p:txBody>
        </p:sp>
      </p:grpSp>
      <p:sp>
        <p:nvSpPr>
          <p:cNvPr id="88090" name="Line 1085"/>
          <p:cNvSpPr>
            <a:spLocks noChangeShapeType="1"/>
          </p:cNvSpPr>
          <p:nvPr/>
        </p:nvSpPr>
        <p:spPr bwMode="auto">
          <a:xfrm flipV="1">
            <a:off x="6934200" y="2667000"/>
            <a:ext cx="4572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91" name="Slide Number Placeholder 6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9F65A4-CAED-40ED-A56E-F9196DF6D09A}" type="slidenum">
              <a:rPr lang="en-US" altLang="en-US"/>
              <a:pPr/>
              <a:t>43</a:t>
            </a:fld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i="1" smtClean="0">
                <a:solidFill>
                  <a:schemeClr val="tx1"/>
                </a:solidFill>
              </a:rPr>
              <a:t>“</a:t>
            </a:r>
            <a:r>
              <a:rPr lang="en-US" altLang="en-US" i="1" smtClean="0">
                <a:solidFill>
                  <a:schemeClr val="tx1"/>
                </a:solidFill>
              </a:rPr>
              <a:t>How does DBSCAN find clusters?”</a:t>
            </a:r>
            <a:endParaRPr lang="en-US" altLang="en-US" smtClean="0"/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smtClean="0"/>
              <a:t>Initially, all objects in a given data set D are </a:t>
            </a:r>
            <a:r>
              <a:rPr lang="en-US" altLang="en-US" smtClean="0"/>
              <a:t>marked as “unvisited.” </a:t>
            </a:r>
          </a:p>
          <a:p>
            <a:r>
              <a:rPr lang="en-US" altLang="en-US" smtClean="0"/>
              <a:t>DBSCAN randomly selects an unvisited object </a:t>
            </a:r>
            <a:r>
              <a:rPr lang="en-US" altLang="en-US" b="1" i="1" smtClean="0"/>
              <a:t>p, marks p as </a:t>
            </a:r>
            <a:r>
              <a:rPr lang="en-US" altLang="en-US" smtClean="0"/>
              <a:t>“visited,” and checks whether the -neighborhood of </a:t>
            </a:r>
            <a:r>
              <a:rPr lang="en-US" altLang="en-US" b="1" i="1" smtClean="0"/>
              <a:t>p contains at least MinPts objects.</a:t>
            </a:r>
          </a:p>
          <a:p>
            <a:r>
              <a:rPr lang="en-US" altLang="en-US" smtClean="0"/>
              <a:t>If not, </a:t>
            </a:r>
            <a:r>
              <a:rPr lang="en-US" altLang="en-US" b="1" i="1" smtClean="0"/>
              <a:t>p is marked as a noise point. </a:t>
            </a:r>
          </a:p>
          <a:p>
            <a:r>
              <a:rPr lang="en-US" altLang="en-US" b="1" i="1" smtClean="0"/>
              <a:t>Otherwise, a new cluster C is created for p, and all </a:t>
            </a:r>
            <a:r>
              <a:rPr lang="en-US" altLang="en-US" smtClean="0"/>
              <a:t>the objects in the -neighborhood of </a:t>
            </a:r>
            <a:r>
              <a:rPr lang="en-US" altLang="en-US" b="1" i="1" smtClean="0"/>
              <a:t>p are added to a candidate set, N. </a:t>
            </a:r>
            <a:endParaRPr lang="en-US" alt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9020A3-40BC-4962-AE4D-8D26A9BDF68C}" type="slidenum">
              <a:rPr lang="en-US" altLang="en-US"/>
              <a:pPr/>
              <a:t>44</a:t>
            </a:fld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i="1" smtClean="0">
                <a:solidFill>
                  <a:schemeClr val="tx1"/>
                </a:solidFill>
              </a:rPr>
              <a:t>“</a:t>
            </a:r>
            <a:r>
              <a:rPr lang="en-US" altLang="en-US" i="1" smtClean="0">
                <a:solidFill>
                  <a:schemeClr val="tx1"/>
                </a:solidFill>
              </a:rPr>
              <a:t>How does DBSCAN find clusters?”</a:t>
            </a:r>
            <a:endParaRPr lang="en-US" altLang="en-US" smtClean="0"/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i="1" smtClean="0"/>
              <a:t>DBSCAN iteratively </a:t>
            </a:r>
            <a:r>
              <a:rPr lang="en-US" altLang="en-US" smtClean="0"/>
              <a:t>adds to </a:t>
            </a:r>
            <a:r>
              <a:rPr lang="en-US" altLang="en-US" i="1" smtClean="0"/>
              <a:t>C those objects in N that do not belong to any cluster. </a:t>
            </a:r>
          </a:p>
          <a:p>
            <a:r>
              <a:rPr lang="en-US" altLang="en-US" i="1" smtClean="0"/>
              <a:t>In this process, </a:t>
            </a:r>
            <a:r>
              <a:rPr lang="en-US" altLang="en-US" smtClean="0"/>
              <a:t>for an object </a:t>
            </a:r>
            <a:r>
              <a:rPr lang="en-US" altLang="en-US" b="1" i="1" smtClean="0"/>
              <a:t>p0 in N that carries the label “unvisited,” DBSCAN marks it as “visited” and </a:t>
            </a:r>
            <a:r>
              <a:rPr lang="en-US" altLang="en-US" smtClean="0"/>
              <a:t>checks its neighborhood. </a:t>
            </a:r>
          </a:p>
          <a:p>
            <a:r>
              <a:rPr lang="en-US" altLang="en-US" smtClean="0"/>
              <a:t>If the neighborhood of </a:t>
            </a:r>
            <a:r>
              <a:rPr lang="en-US" altLang="en-US" b="1" i="1" smtClean="0"/>
              <a:t>p0 has at leastMinPts objects, those </a:t>
            </a:r>
            <a:r>
              <a:rPr lang="en-US" altLang="en-US" smtClean="0"/>
              <a:t>objects in the -neighborhood of </a:t>
            </a:r>
            <a:r>
              <a:rPr lang="en-US" altLang="en-US" b="1" i="1" smtClean="0"/>
              <a:t>p0 are added to N. </a:t>
            </a:r>
          </a:p>
          <a:p>
            <a:r>
              <a:rPr lang="en-US" altLang="en-US" b="1" i="1" smtClean="0"/>
              <a:t>DBSCAN continues adding objects </a:t>
            </a:r>
            <a:r>
              <a:rPr lang="en-US" altLang="en-US" smtClean="0"/>
              <a:t>to </a:t>
            </a:r>
            <a:r>
              <a:rPr lang="en-US" altLang="en-US" i="1" smtClean="0"/>
              <a:t>C until C can no longer be expanded, that is, N is empty. At this time, cluster C is </a:t>
            </a:r>
            <a:r>
              <a:rPr lang="en-US" altLang="en-US" smtClean="0"/>
              <a:t>completed, and thus is output.</a:t>
            </a: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E315CF-10B2-4577-9B65-B2DE55124C74}" type="slidenum">
              <a:rPr lang="en-US" altLang="en-US"/>
              <a:pPr/>
              <a:t>45</a:t>
            </a:fld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534400" cy="990600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ea typeface="SimSun" pitchFamily="2" charset="-122"/>
              </a:rPr>
              <a:t>DBSCAN: Density-Based Spatial Clustering of Applications with Noise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534400" cy="5029200"/>
          </a:xfrm>
        </p:spPr>
        <p:txBody>
          <a:bodyPr/>
          <a:lstStyle/>
          <a:p>
            <a:pPr eaLnBrk="1" hangingPunct="1"/>
            <a:endParaRPr lang="en-US" altLang="zh-CN" sz="2400" smtClean="0">
              <a:ea typeface="SimSun" pitchFamily="2" charset="-122"/>
            </a:endParaRPr>
          </a:p>
        </p:txBody>
      </p:sp>
      <p:grpSp>
        <p:nvGrpSpPr>
          <p:cNvPr id="92164" name="Group 4"/>
          <p:cNvGrpSpPr>
            <a:grpSpLocks/>
          </p:cNvGrpSpPr>
          <p:nvPr/>
        </p:nvGrpSpPr>
        <p:grpSpPr bwMode="auto">
          <a:xfrm>
            <a:off x="3046413" y="3200400"/>
            <a:ext cx="5335587" cy="2743200"/>
            <a:chOff x="1392" y="1824"/>
            <a:chExt cx="3888" cy="2112"/>
          </a:xfrm>
        </p:grpSpPr>
        <p:sp>
          <p:nvSpPr>
            <p:cNvPr id="92166" name="Oval 5"/>
            <p:cNvSpPr>
              <a:spLocks noChangeArrowheads="1"/>
            </p:cNvSpPr>
            <p:nvPr/>
          </p:nvSpPr>
          <p:spPr bwMode="auto">
            <a:xfrm>
              <a:off x="1872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92167" name="Oval 6"/>
            <p:cNvSpPr>
              <a:spLocks noChangeArrowheads="1"/>
            </p:cNvSpPr>
            <p:nvPr/>
          </p:nvSpPr>
          <p:spPr bwMode="auto">
            <a:xfrm>
              <a:off x="1824" y="273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92168" name="Oval 7"/>
            <p:cNvSpPr>
              <a:spLocks noChangeArrowheads="1"/>
            </p:cNvSpPr>
            <p:nvPr/>
          </p:nvSpPr>
          <p:spPr bwMode="auto">
            <a:xfrm>
              <a:off x="2064" y="27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92169" name="Oval 8"/>
            <p:cNvSpPr>
              <a:spLocks noChangeArrowheads="1"/>
            </p:cNvSpPr>
            <p:nvPr/>
          </p:nvSpPr>
          <p:spPr bwMode="auto">
            <a:xfrm>
              <a:off x="2160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92170" name="Oval 9"/>
            <p:cNvSpPr>
              <a:spLocks noChangeArrowheads="1"/>
            </p:cNvSpPr>
            <p:nvPr/>
          </p:nvSpPr>
          <p:spPr bwMode="auto">
            <a:xfrm>
              <a:off x="2256" y="292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92171" name="Oval 10"/>
            <p:cNvSpPr>
              <a:spLocks noChangeArrowheads="1"/>
            </p:cNvSpPr>
            <p:nvPr/>
          </p:nvSpPr>
          <p:spPr bwMode="auto">
            <a:xfrm>
              <a:off x="1872" y="297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92172" name="Oval 11"/>
            <p:cNvSpPr>
              <a:spLocks noChangeArrowheads="1"/>
            </p:cNvSpPr>
            <p:nvPr/>
          </p:nvSpPr>
          <p:spPr bwMode="auto">
            <a:xfrm>
              <a:off x="2064" y="312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92173" name="Oval 12"/>
            <p:cNvSpPr>
              <a:spLocks noChangeArrowheads="1"/>
            </p:cNvSpPr>
            <p:nvPr/>
          </p:nvSpPr>
          <p:spPr bwMode="auto">
            <a:xfrm>
              <a:off x="1968" y="336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92174" name="Oval 13"/>
            <p:cNvSpPr>
              <a:spLocks noChangeArrowheads="1"/>
            </p:cNvSpPr>
            <p:nvPr/>
          </p:nvSpPr>
          <p:spPr bwMode="auto">
            <a:xfrm>
              <a:off x="2208" y="350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92175" name="Oval 14"/>
            <p:cNvSpPr>
              <a:spLocks noChangeArrowheads="1"/>
            </p:cNvSpPr>
            <p:nvPr/>
          </p:nvSpPr>
          <p:spPr bwMode="auto">
            <a:xfrm>
              <a:off x="2304" y="36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92176" name="Oval 15"/>
            <p:cNvSpPr>
              <a:spLocks noChangeArrowheads="1"/>
            </p:cNvSpPr>
            <p:nvPr/>
          </p:nvSpPr>
          <p:spPr bwMode="auto">
            <a:xfrm>
              <a:off x="2256" y="326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92177" name="Oval 16"/>
            <p:cNvSpPr>
              <a:spLocks noChangeArrowheads="1"/>
            </p:cNvSpPr>
            <p:nvPr/>
          </p:nvSpPr>
          <p:spPr bwMode="auto">
            <a:xfrm>
              <a:off x="2880" y="192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92178" name="Oval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92179" name="Oval 18"/>
            <p:cNvSpPr>
              <a:spLocks noChangeArrowheads="1"/>
            </p:cNvSpPr>
            <p:nvPr/>
          </p:nvSpPr>
          <p:spPr bwMode="auto">
            <a:xfrm>
              <a:off x="2832" y="268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92180" name="Oval 19"/>
            <p:cNvSpPr>
              <a:spLocks noChangeArrowheads="1"/>
            </p:cNvSpPr>
            <p:nvPr/>
          </p:nvSpPr>
          <p:spPr bwMode="auto">
            <a:xfrm>
              <a:off x="3168" y="27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92181" name="Oval 20"/>
            <p:cNvSpPr>
              <a:spLocks noChangeArrowheads="1"/>
            </p:cNvSpPr>
            <p:nvPr/>
          </p:nvSpPr>
          <p:spPr bwMode="auto">
            <a:xfrm>
              <a:off x="3264" y="254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92182" name="Oval 21"/>
            <p:cNvSpPr>
              <a:spLocks noChangeArrowheads="1"/>
            </p:cNvSpPr>
            <p:nvPr/>
          </p:nvSpPr>
          <p:spPr bwMode="auto">
            <a:xfrm>
              <a:off x="2976" y="288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92183" name="Rectangle 22"/>
            <p:cNvSpPr>
              <a:spLocks noChangeArrowheads="1"/>
            </p:cNvSpPr>
            <p:nvPr/>
          </p:nvSpPr>
          <p:spPr bwMode="auto">
            <a:xfrm>
              <a:off x="1392" y="1824"/>
              <a:ext cx="2448" cy="21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92184" name="Oval 23"/>
            <p:cNvSpPr>
              <a:spLocks noChangeArrowheads="1"/>
            </p:cNvSpPr>
            <p:nvPr/>
          </p:nvSpPr>
          <p:spPr bwMode="auto">
            <a:xfrm>
              <a:off x="1584" y="2304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92185" name="Oval 24"/>
            <p:cNvSpPr>
              <a:spLocks noChangeArrowheads="1"/>
            </p:cNvSpPr>
            <p:nvPr/>
          </p:nvSpPr>
          <p:spPr bwMode="auto">
            <a:xfrm>
              <a:off x="1872" y="2880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92186" name="Oval 25"/>
            <p:cNvSpPr>
              <a:spLocks noChangeArrowheads="1"/>
            </p:cNvSpPr>
            <p:nvPr/>
          </p:nvSpPr>
          <p:spPr bwMode="auto">
            <a:xfrm>
              <a:off x="2688" y="1824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92187" name="Text Box 29"/>
            <p:cNvSpPr txBox="1">
              <a:spLocks noChangeArrowheads="1"/>
            </p:cNvSpPr>
            <p:nvPr/>
          </p:nvSpPr>
          <p:spPr bwMode="auto">
            <a:xfrm>
              <a:off x="4081" y="2736"/>
              <a:ext cx="1199" cy="7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Eps = 1cm</a:t>
              </a:r>
            </a:p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MinPts = 5</a:t>
              </a:r>
            </a:p>
          </p:txBody>
        </p:sp>
        <p:sp>
          <p:nvSpPr>
            <p:cNvPr id="92188" name="Oval 30"/>
            <p:cNvSpPr>
              <a:spLocks noChangeArrowheads="1"/>
            </p:cNvSpPr>
            <p:nvPr/>
          </p:nvSpPr>
          <p:spPr bwMode="auto">
            <a:xfrm>
              <a:off x="2400" y="345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</p:grpSp>
      <p:sp>
        <p:nvSpPr>
          <p:cNvPr id="92165" name="Slide Number Placeholder 3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492EC5-D51D-4FA4-95AB-631928F08E46}" type="slidenum">
              <a:rPr lang="en-US" altLang="en-US"/>
              <a:pPr/>
              <a:t>46</a:t>
            </a:fld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534400" cy="990600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ea typeface="SimSun" pitchFamily="2" charset="-122"/>
              </a:rPr>
              <a:t>DBSCAN: Density-Based Spatial Clustering of Applications with Noise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534400" cy="5029200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ea typeface="SimSun" pitchFamily="2" charset="-122"/>
              </a:rPr>
              <a:t>Relies on a </a:t>
            </a:r>
            <a:r>
              <a:rPr lang="en-US" altLang="zh-CN" sz="2400" i="1" smtClean="0">
                <a:ea typeface="SimSun" pitchFamily="2" charset="-122"/>
              </a:rPr>
              <a:t>density-based</a:t>
            </a:r>
            <a:r>
              <a:rPr lang="en-US" altLang="zh-CN" sz="2400" smtClean="0">
                <a:ea typeface="SimSun" pitchFamily="2" charset="-122"/>
              </a:rPr>
              <a:t> notion of cluster:  A </a:t>
            </a:r>
            <a:r>
              <a:rPr lang="en-US" altLang="zh-CN" sz="2400" i="1" smtClean="0">
                <a:ea typeface="SimSun" pitchFamily="2" charset="-122"/>
              </a:rPr>
              <a:t>cluster</a:t>
            </a:r>
            <a:r>
              <a:rPr lang="en-US" altLang="zh-CN" sz="2400" smtClean="0">
                <a:ea typeface="SimSun" pitchFamily="2" charset="-122"/>
              </a:rPr>
              <a:t> is defined as a maximal set of density-connected points</a:t>
            </a:r>
          </a:p>
          <a:p>
            <a:pPr eaLnBrk="1" hangingPunct="1"/>
            <a:r>
              <a:rPr lang="en-US" altLang="zh-CN" sz="2400" smtClean="0">
                <a:ea typeface="SimSun" pitchFamily="2" charset="-122"/>
              </a:rPr>
              <a:t>Discovers clusters of arbitrary shape in spatial databases with noise</a:t>
            </a:r>
          </a:p>
        </p:txBody>
      </p:sp>
      <p:grpSp>
        <p:nvGrpSpPr>
          <p:cNvPr id="94212" name="Group 4"/>
          <p:cNvGrpSpPr>
            <a:grpSpLocks/>
          </p:cNvGrpSpPr>
          <p:nvPr/>
        </p:nvGrpSpPr>
        <p:grpSpPr bwMode="auto">
          <a:xfrm>
            <a:off x="2636838" y="3505200"/>
            <a:ext cx="5745162" cy="2743200"/>
            <a:chOff x="1094" y="1824"/>
            <a:chExt cx="4186" cy="2112"/>
          </a:xfrm>
        </p:grpSpPr>
        <p:sp>
          <p:nvSpPr>
            <p:cNvPr id="94214" name="Oval 5"/>
            <p:cNvSpPr>
              <a:spLocks noChangeArrowheads="1"/>
            </p:cNvSpPr>
            <p:nvPr/>
          </p:nvSpPr>
          <p:spPr bwMode="auto">
            <a:xfrm>
              <a:off x="1872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94215" name="Oval 6"/>
            <p:cNvSpPr>
              <a:spLocks noChangeArrowheads="1"/>
            </p:cNvSpPr>
            <p:nvPr/>
          </p:nvSpPr>
          <p:spPr bwMode="auto">
            <a:xfrm>
              <a:off x="1824" y="273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94216" name="Oval 7"/>
            <p:cNvSpPr>
              <a:spLocks noChangeArrowheads="1"/>
            </p:cNvSpPr>
            <p:nvPr/>
          </p:nvSpPr>
          <p:spPr bwMode="auto">
            <a:xfrm>
              <a:off x="2064" y="27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94217" name="Oval 8"/>
            <p:cNvSpPr>
              <a:spLocks noChangeArrowheads="1"/>
            </p:cNvSpPr>
            <p:nvPr/>
          </p:nvSpPr>
          <p:spPr bwMode="auto">
            <a:xfrm>
              <a:off x="2160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94218" name="Oval 9"/>
            <p:cNvSpPr>
              <a:spLocks noChangeArrowheads="1"/>
            </p:cNvSpPr>
            <p:nvPr/>
          </p:nvSpPr>
          <p:spPr bwMode="auto">
            <a:xfrm>
              <a:off x="2256" y="292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94219" name="Oval 10"/>
            <p:cNvSpPr>
              <a:spLocks noChangeArrowheads="1"/>
            </p:cNvSpPr>
            <p:nvPr/>
          </p:nvSpPr>
          <p:spPr bwMode="auto">
            <a:xfrm>
              <a:off x="1872" y="297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94220" name="Oval 11"/>
            <p:cNvSpPr>
              <a:spLocks noChangeArrowheads="1"/>
            </p:cNvSpPr>
            <p:nvPr/>
          </p:nvSpPr>
          <p:spPr bwMode="auto">
            <a:xfrm>
              <a:off x="2064" y="312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94221" name="Oval 12"/>
            <p:cNvSpPr>
              <a:spLocks noChangeArrowheads="1"/>
            </p:cNvSpPr>
            <p:nvPr/>
          </p:nvSpPr>
          <p:spPr bwMode="auto">
            <a:xfrm>
              <a:off x="1968" y="336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94222" name="Oval 13"/>
            <p:cNvSpPr>
              <a:spLocks noChangeArrowheads="1"/>
            </p:cNvSpPr>
            <p:nvPr/>
          </p:nvSpPr>
          <p:spPr bwMode="auto">
            <a:xfrm>
              <a:off x="2208" y="350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94223" name="Oval 14"/>
            <p:cNvSpPr>
              <a:spLocks noChangeArrowheads="1"/>
            </p:cNvSpPr>
            <p:nvPr/>
          </p:nvSpPr>
          <p:spPr bwMode="auto">
            <a:xfrm>
              <a:off x="2304" y="36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94224" name="Oval 15"/>
            <p:cNvSpPr>
              <a:spLocks noChangeArrowheads="1"/>
            </p:cNvSpPr>
            <p:nvPr/>
          </p:nvSpPr>
          <p:spPr bwMode="auto">
            <a:xfrm>
              <a:off x="2256" y="326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94225" name="Oval 16"/>
            <p:cNvSpPr>
              <a:spLocks noChangeArrowheads="1"/>
            </p:cNvSpPr>
            <p:nvPr/>
          </p:nvSpPr>
          <p:spPr bwMode="auto">
            <a:xfrm>
              <a:off x="2880" y="192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94226" name="Oval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94227" name="Oval 18"/>
            <p:cNvSpPr>
              <a:spLocks noChangeArrowheads="1"/>
            </p:cNvSpPr>
            <p:nvPr/>
          </p:nvSpPr>
          <p:spPr bwMode="auto">
            <a:xfrm>
              <a:off x="2832" y="268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94228" name="Oval 19"/>
            <p:cNvSpPr>
              <a:spLocks noChangeArrowheads="1"/>
            </p:cNvSpPr>
            <p:nvPr/>
          </p:nvSpPr>
          <p:spPr bwMode="auto">
            <a:xfrm>
              <a:off x="3168" y="27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94229" name="Oval 20"/>
            <p:cNvSpPr>
              <a:spLocks noChangeArrowheads="1"/>
            </p:cNvSpPr>
            <p:nvPr/>
          </p:nvSpPr>
          <p:spPr bwMode="auto">
            <a:xfrm>
              <a:off x="3264" y="254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94230" name="Oval 21"/>
            <p:cNvSpPr>
              <a:spLocks noChangeArrowheads="1"/>
            </p:cNvSpPr>
            <p:nvPr/>
          </p:nvSpPr>
          <p:spPr bwMode="auto">
            <a:xfrm>
              <a:off x="2976" y="288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94231" name="Rectangle 22"/>
            <p:cNvSpPr>
              <a:spLocks noChangeArrowheads="1"/>
            </p:cNvSpPr>
            <p:nvPr/>
          </p:nvSpPr>
          <p:spPr bwMode="auto">
            <a:xfrm>
              <a:off x="1392" y="1824"/>
              <a:ext cx="2448" cy="21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94232" name="Oval 23"/>
            <p:cNvSpPr>
              <a:spLocks noChangeArrowheads="1"/>
            </p:cNvSpPr>
            <p:nvPr/>
          </p:nvSpPr>
          <p:spPr bwMode="auto">
            <a:xfrm>
              <a:off x="1584" y="2304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94233" name="Oval 24"/>
            <p:cNvSpPr>
              <a:spLocks noChangeArrowheads="1"/>
            </p:cNvSpPr>
            <p:nvPr/>
          </p:nvSpPr>
          <p:spPr bwMode="auto">
            <a:xfrm>
              <a:off x="1872" y="2880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94234" name="Oval 25"/>
            <p:cNvSpPr>
              <a:spLocks noChangeArrowheads="1"/>
            </p:cNvSpPr>
            <p:nvPr/>
          </p:nvSpPr>
          <p:spPr bwMode="auto">
            <a:xfrm>
              <a:off x="2688" y="1824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94235" name="AutoShape 26"/>
            <p:cNvSpPr>
              <a:spLocks/>
            </p:cNvSpPr>
            <p:nvPr/>
          </p:nvSpPr>
          <p:spPr bwMode="auto">
            <a:xfrm>
              <a:off x="1094" y="3124"/>
              <a:ext cx="576" cy="360"/>
            </a:xfrm>
            <a:prstGeom prst="borderCallout1">
              <a:avLst>
                <a:gd name="adj1" fmla="val 18750"/>
                <a:gd name="adj2" fmla="val 108333"/>
                <a:gd name="adj3" fmla="val 18750"/>
                <a:gd name="adj4" fmla="val 16875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Core</a:t>
              </a:r>
            </a:p>
          </p:txBody>
        </p:sp>
        <p:sp>
          <p:nvSpPr>
            <p:cNvPr id="94236" name="AutoShape 28"/>
            <p:cNvSpPr>
              <a:spLocks/>
            </p:cNvSpPr>
            <p:nvPr/>
          </p:nvSpPr>
          <p:spPr bwMode="auto">
            <a:xfrm>
              <a:off x="3697" y="1921"/>
              <a:ext cx="824" cy="640"/>
            </a:xfrm>
            <a:prstGeom prst="borderCallout1">
              <a:avLst>
                <a:gd name="adj1" fmla="val 24491"/>
                <a:gd name="adj2" fmla="val -5810"/>
                <a:gd name="adj3" fmla="val 21431"/>
                <a:gd name="adj4" fmla="val -8281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Outlier/ Noise</a:t>
              </a:r>
            </a:p>
          </p:txBody>
        </p:sp>
        <p:sp>
          <p:nvSpPr>
            <p:cNvPr id="94237" name="Text Box 29"/>
            <p:cNvSpPr txBox="1">
              <a:spLocks noChangeArrowheads="1"/>
            </p:cNvSpPr>
            <p:nvPr/>
          </p:nvSpPr>
          <p:spPr bwMode="auto">
            <a:xfrm>
              <a:off x="4081" y="2736"/>
              <a:ext cx="1199" cy="7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Eps = 1cm</a:t>
              </a:r>
            </a:p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MinPts = 5</a:t>
              </a:r>
            </a:p>
          </p:txBody>
        </p:sp>
        <p:sp>
          <p:nvSpPr>
            <p:cNvPr id="94238" name="Oval 30"/>
            <p:cNvSpPr>
              <a:spLocks noChangeArrowheads="1"/>
            </p:cNvSpPr>
            <p:nvPr/>
          </p:nvSpPr>
          <p:spPr bwMode="auto">
            <a:xfrm>
              <a:off x="2400" y="345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</p:grpSp>
      <p:sp>
        <p:nvSpPr>
          <p:cNvPr id="94213" name="Slide Number Placeholder 3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245D7E-2C00-4693-9971-F5842E67C536}" type="slidenum">
              <a:rPr lang="en-US" altLang="en-US"/>
              <a:pPr/>
              <a:t>47</a:t>
            </a:fld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CF86D13B-A30C-4FA5-8C8B-D9DFF8A023F3}" type="slidenum">
              <a:rPr lang="en-US" altLang="en-US" sz="1200"/>
              <a:pPr algn="r" eaLnBrk="1" hangingPunct="1"/>
              <a:t>48</a:t>
            </a:fld>
            <a:endParaRPr lang="en-US" altLang="en-US" sz="1200"/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990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smtClean="0"/>
              <a:t>Chapter 10. </a:t>
            </a:r>
            <a:r>
              <a:rPr lang="en-AU" altLang="zh-TW" sz="3200" smtClean="0">
                <a:ea typeface="PMingLiU" pitchFamily="18" charset="-120"/>
              </a:rPr>
              <a:t>Cluster Analysis: Basic Concepts and Methods</a:t>
            </a:r>
            <a:endParaRPr lang="en-US" altLang="en-US" sz="3200" smtClean="0">
              <a:ea typeface="PMingLiU" pitchFamily="18" charset="-120"/>
            </a:endParaRP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223250" cy="5181600"/>
          </a:xfrm>
          <a:noFill/>
        </p:spPr>
        <p:txBody>
          <a:bodyPr lIns="92075" tIns="46038" rIns="92075" bIns="46038"/>
          <a:lstStyle/>
          <a:p>
            <a:pPr marL="533400" indent="-533400">
              <a:lnSpc>
                <a:spcPct val="130000"/>
              </a:lnSpc>
            </a:pPr>
            <a:r>
              <a:rPr lang="en-US" altLang="en-US" smtClean="0">
                <a:latin typeface="Calibri" pitchFamily="34" charset="0"/>
              </a:rPr>
              <a:t>Cluster Analysis: Basic Concepts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en-US" smtClean="0">
                <a:latin typeface="Calibri" pitchFamily="34" charset="0"/>
              </a:rPr>
              <a:t>Partitioning Methods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en-US" smtClean="0">
                <a:latin typeface="Calibri" pitchFamily="34" charset="0"/>
              </a:rPr>
              <a:t>Hierarchical Methods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en-US" smtClean="0">
                <a:latin typeface="Calibri" pitchFamily="34" charset="0"/>
              </a:rPr>
              <a:t>Density-Based Methods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en-US" smtClean="0">
                <a:latin typeface="Calibri" pitchFamily="34" charset="0"/>
              </a:rPr>
              <a:t>Grid-Based Methods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en-US" smtClean="0">
                <a:latin typeface="Calibri" pitchFamily="34" charset="0"/>
              </a:rPr>
              <a:t>Evaluation of Clustering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en-US" smtClean="0">
                <a:latin typeface="Calibri" pitchFamily="34" charset="0"/>
              </a:rPr>
              <a:t>Summary</a:t>
            </a:r>
          </a:p>
        </p:txBody>
      </p:sp>
      <p:sp>
        <p:nvSpPr>
          <p:cNvPr id="96261" name="AutoShape 5"/>
          <p:cNvSpPr>
            <a:spLocks noChangeArrowheads="1"/>
          </p:cNvSpPr>
          <p:nvPr/>
        </p:nvSpPr>
        <p:spPr bwMode="auto">
          <a:xfrm rot="9867012">
            <a:off x="4191000" y="4038600"/>
            <a:ext cx="304800" cy="3810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96262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F4640A90-C439-46F4-A6F0-86A1C744F247}" type="slidenum">
              <a:rPr lang="en-US" altLang="en-US" sz="1200"/>
              <a:pPr algn="r" eaLnBrk="1" hangingPunct="1"/>
              <a:t>48</a:t>
            </a:fld>
            <a:endParaRPr lang="en-US" altLang="en-US" sz="120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mtClean="0"/>
              <a:t>Grid-Based Clustering Method 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066088" cy="4876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2400" smtClean="0"/>
              <a:t>Using multi-resolution grid data structure</a:t>
            </a:r>
          </a:p>
          <a:p>
            <a:pPr eaLnBrk="1" hangingPunct="1"/>
            <a:r>
              <a:rPr lang="en-US" altLang="en-US" sz="2400" smtClean="0"/>
              <a:t>Several interesting methods</a:t>
            </a:r>
          </a:p>
          <a:p>
            <a:pPr lvl="1" eaLnBrk="1" hangingPunct="1"/>
            <a:r>
              <a:rPr lang="en-US" altLang="en-US" sz="2400" smtClean="0">
                <a:solidFill>
                  <a:schemeClr val="hlink"/>
                </a:solidFill>
              </a:rPr>
              <a:t>STING </a:t>
            </a:r>
            <a:r>
              <a:rPr lang="en-US" altLang="en-US" sz="2400" smtClean="0"/>
              <a:t>(a STatistical INformation Grid approach) by Wang, Yang and Muntz (1997)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2400" smtClean="0">
                <a:solidFill>
                  <a:schemeClr val="hlink"/>
                </a:solidFill>
              </a:rPr>
              <a:t>WaveCluster</a:t>
            </a:r>
            <a:r>
              <a:rPr lang="en-US" altLang="en-US" sz="2400" smtClean="0"/>
              <a:t> by Sheikholeslami, Chatterjee, and Zhang (VLDB’98)</a:t>
            </a:r>
          </a:p>
          <a:p>
            <a:pPr lvl="2" eaLnBrk="1" hangingPunct="1">
              <a:spcBef>
                <a:spcPct val="40000"/>
              </a:spcBef>
            </a:pPr>
            <a:r>
              <a:rPr lang="en-US" altLang="en-US" smtClean="0"/>
              <a:t>A multi-resolution clustering approach using wavelet method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CN" sz="2400" smtClean="0">
                <a:solidFill>
                  <a:schemeClr val="hlink"/>
                </a:solidFill>
                <a:ea typeface="SimSun" pitchFamily="2" charset="-122"/>
              </a:rPr>
              <a:t>CLIQUE</a:t>
            </a:r>
            <a:r>
              <a:rPr lang="en-US" altLang="zh-CN" sz="2400" smtClean="0">
                <a:ea typeface="SimSun" pitchFamily="2" charset="-122"/>
              </a:rPr>
              <a:t>: Agrawal, et al. (SIGMOD’98)</a:t>
            </a:r>
          </a:p>
          <a:p>
            <a:pPr lvl="2" eaLnBrk="1" hangingPunct="1">
              <a:spcBef>
                <a:spcPct val="40000"/>
              </a:spcBef>
            </a:pPr>
            <a:r>
              <a:rPr lang="en-US" altLang="zh-CN" smtClean="0">
                <a:ea typeface="SimSun" pitchFamily="2" charset="-122"/>
              </a:rPr>
              <a:t>Both grid-based and subspace clustering</a:t>
            </a:r>
            <a:endParaRPr lang="en-US" altLang="en-US" smtClean="0"/>
          </a:p>
        </p:txBody>
      </p:sp>
      <p:sp>
        <p:nvSpPr>
          <p:cNvPr id="9830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C50E1F-AA43-4A25-8B34-8FF4AEF3CE34}" type="slidenum">
              <a:rPr lang="en-US" altLang="en-US"/>
              <a:pPr/>
              <a:t>49</a:t>
            </a:fld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55C2A2-E2A6-4FD5-8D0C-6137DB81D43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58200" cy="7826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smtClean="0"/>
              <a:t>Clustering as a Preprocessing Tool (Utility)</a:t>
            </a:r>
            <a:endParaRPr lang="en-US" altLang="en-US" sz="280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Summarization: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smtClean="0"/>
              <a:t>Preprocessing for regression, PCA, classification, and association analysis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Compression: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smtClean="0"/>
              <a:t>Image processing: vector quantization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Finding K-nearest Neighbors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smtClean="0"/>
              <a:t>Localizing search to one or a small number of clusters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Outlier detection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smtClean="0"/>
              <a:t>Outliers are often viewed as those “far away” from any cluster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smtClean="0"/>
              <a:t>STING: A Statistical Information Grid Approach</a:t>
            </a:r>
            <a:endParaRPr lang="en-US" altLang="en-US" smtClean="0"/>
          </a:p>
        </p:txBody>
      </p:sp>
      <p:sp>
        <p:nvSpPr>
          <p:cNvPr id="1003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144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Wang, Yang and Muntz (VLDB’97)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spatial area is divided into rectangular cells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There are several levels of cells corresponding to different levels of resolution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</p:txBody>
      </p:sp>
      <p:sp>
        <p:nvSpPr>
          <p:cNvPr id="100356" name="Line 1028"/>
          <p:cNvSpPr>
            <a:spLocks noChangeShapeType="1"/>
          </p:cNvSpPr>
          <p:nvPr/>
        </p:nvSpPr>
        <p:spPr bwMode="auto">
          <a:xfrm>
            <a:off x="9124950" y="4724400"/>
            <a:ext cx="0" cy="1524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57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8168F8-3D22-4D79-926B-ECA313050702}" type="slidenum">
              <a:rPr lang="en-US" altLang="en-US"/>
              <a:pPr/>
              <a:t>50</a:t>
            </a:fld>
            <a:endParaRPr lang="en-US" altLang="en-US"/>
          </a:p>
        </p:txBody>
      </p:sp>
      <p:graphicFrame>
        <p:nvGraphicFramePr>
          <p:cNvPr id="100358" name="Object 8"/>
          <p:cNvGraphicFramePr>
            <a:graphicFrameLocks noChangeAspect="1"/>
          </p:cNvGraphicFramePr>
          <p:nvPr/>
        </p:nvGraphicFramePr>
        <p:xfrm>
          <a:off x="760413" y="3106738"/>
          <a:ext cx="7623175" cy="3217862"/>
        </p:xfrm>
        <a:graphic>
          <a:graphicData uri="http://schemas.openxmlformats.org/presentationml/2006/ole">
            <p:oleObj spid="_x0000_s100358" name="SmartDraw" r:id="rId4" imgW="7621524" imgH="3217164" progId="SmartDraw.2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mtClean="0"/>
              <a:t>The STING Clustering Method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2400" smtClean="0"/>
              <a:t>Each cell at a high level is partitioned into a number of smaller cells in the next lower level</a:t>
            </a:r>
          </a:p>
          <a:p>
            <a:pPr eaLnBrk="1" hangingPunct="1"/>
            <a:r>
              <a:rPr lang="en-US" altLang="en-US" sz="2400" smtClean="0"/>
              <a:t>Statistical info of each cell is calculated and stored beforehand and is used to answer queries</a:t>
            </a:r>
          </a:p>
          <a:p>
            <a:pPr eaLnBrk="1" hangingPunct="1"/>
            <a:r>
              <a:rPr lang="en-US" altLang="en-US" sz="2400" smtClean="0"/>
              <a:t>Parameters of higher level cells can be easily calculated from parameters of lower level cell</a:t>
            </a:r>
          </a:p>
          <a:p>
            <a:pPr lvl="1" eaLnBrk="1" hangingPunct="1"/>
            <a:r>
              <a:rPr lang="en-US" altLang="en-US" sz="2400" i="1" smtClean="0"/>
              <a:t>count</a:t>
            </a:r>
            <a:r>
              <a:rPr lang="en-US" altLang="en-US" sz="2400" smtClean="0"/>
              <a:t>, </a:t>
            </a:r>
            <a:r>
              <a:rPr lang="en-US" altLang="en-US" sz="2400" i="1" smtClean="0"/>
              <a:t>mean</a:t>
            </a:r>
            <a:r>
              <a:rPr lang="en-US" altLang="en-US" sz="2400" smtClean="0"/>
              <a:t>, </a:t>
            </a:r>
            <a:r>
              <a:rPr lang="en-US" altLang="en-US" sz="2400" i="1" smtClean="0"/>
              <a:t>s</a:t>
            </a:r>
            <a:r>
              <a:rPr lang="en-US" altLang="en-US" sz="2400" smtClean="0"/>
              <a:t>, </a:t>
            </a:r>
            <a:r>
              <a:rPr lang="en-US" altLang="en-US" sz="2400" i="1" smtClean="0"/>
              <a:t>min</a:t>
            </a:r>
            <a:r>
              <a:rPr lang="en-US" altLang="en-US" sz="2400" smtClean="0"/>
              <a:t>, </a:t>
            </a:r>
            <a:r>
              <a:rPr lang="en-US" altLang="en-US" sz="2400" i="1" smtClean="0"/>
              <a:t>max</a:t>
            </a:r>
            <a:r>
              <a:rPr lang="en-US" altLang="en-US" sz="2400" smtClean="0"/>
              <a:t> </a:t>
            </a:r>
          </a:p>
          <a:p>
            <a:pPr lvl="1" eaLnBrk="1" hangingPunct="1"/>
            <a:r>
              <a:rPr lang="en-US" altLang="en-US" sz="2400" smtClean="0"/>
              <a:t>type of distribution—</a:t>
            </a:r>
            <a:r>
              <a:rPr lang="en-US" altLang="en-US" sz="2400" i="1" smtClean="0"/>
              <a:t>normal</a:t>
            </a:r>
            <a:r>
              <a:rPr lang="en-US" altLang="en-US" sz="2400" smtClean="0"/>
              <a:t>, </a:t>
            </a:r>
            <a:r>
              <a:rPr lang="en-US" altLang="en-US" sz="2400" i="1" smtClean="0"/>
              <a:t>uniform</a:t>
            </a:r>
            <a:r>
              <a:rPr lang="en-US" altLang="en-US" sz="2400" smtClean="0"/>
              <a:t>, etc.</a:t>
            </a:r>
          </a:p>
          <a:p>
            <a:pPr eaLnBrk="1" hangingPunct="1"/>
            <a:r>
              <a:rPr lang="en-US" altLang="en-US" sz="2400" smtClean="0"/>
              <a:t>Use a top-down approach to answer spatial data queries</a:t>
            </a:r>
          </a:p>
          <a:p>
            <a:pPr eaLnBrk="1" hangingPunct="1"/>
            <a:r>
              <a:rPr lang="en-US" altLang="en-US" sz="2400" smtClean="0"/>
              <a:t>Start from a pre-selected layer—typically with a small number of cells</a:t>
            </a:r>
          </a:p>
          <a:p>
            <a:pPr eaLnBrk="1" hangingPunct="1"/>
            <a:r>
              <a:rPr lang="en-US" altLang="en-US" sz="2400" smtClean="0"/>
              <a:t>For each cell in the current level compute the confidence interval</a:t>
            </a:r>
          </a:p>
        </p:txBody>
      </p:sp>
      <p:sp>
        <p:nvSpPr>
          <p:cNvPr id="102404" name="Line 4"/>
          <p:cNvSpPr>
            <a:spLocks noChangeShapeType="1"/>
          </p:cNvSpPr>
          <p:nvPr/>
        </p:nvSpPr>
        <p:spPr bwMode="auto">
          <a:xfrm>
            <a:off x="9124950" y="4724400"/>
            <a:ext cx="0" cy="1524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5" name="Line 5"/>
          <p:cNvSpPr>
            <a:spLocks noChangeShapeType="1"/>
          </p:cNvSpPr>
          <p:nvPr/>
        </p:nvSpPr>
        <p:spPr bwMode="auto">
          <a:xfrm>
            <a:off x="9124950" y="624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6" name="Line 6"/>
          <p:cNvSpPr>
            <a:spLocks noChangeShapeType="1"/>
          </p:cNvSpPr>
          <p:nvPr/>
        </p:nvSpPr>
        <p:spPr bwMode="auto">
          <a:xfrm>
            <a:off x="9124950" y="5638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7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1DD646-2E12-4FB6-9B38-D11DA0B0CE7E}" type="slidenum">
              <a:rPr lang="en-US" altLang="en-US"/>
              <a:pPr/>
              <a:t>51</a:t>
            </a:fld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mtClean="0"/>
              <a:t>STING Algorithm and Its Analysis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4953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sz="2400" smtClean="0"/>
              <a:t>Remove the irrelevant cells from further consideration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sz="2400" smtClean="0"/>
              <a:t>When finish examining the current layer, proceed to the next lower level 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sz="2400" smtClean="0"/>
              <a:t>Repeat this process until the bottom layer is reached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sz="2400" smtClean="0"/>
              <a:t>Advantages: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sz="2400" smtClean="0"/>
              <a:t>Query-independent, easy to parallelize, incremental update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sz="2400" i="1" smtClean="0"/>
              <a:t>O(K),</a:t>
            </a:r>
            <a:r>
              <a:rPr lang="en-US" altLang="en-US" sz="2400" smtClean="0"/>
              <a:t> where </a:t>
            </a:r>
            <a:r>
              <a:rPr lang="en-US" altLang="en-US" sz="2400" i="1" smtClean="0"/>
              <a:t>K</a:t>
            </a:r>
            <a:r>
              <a:rPr lang="en-US" altLang="en-US" sz="2400" smtClean="0"/>
              <a:t> is the number of grid cells at the lowest level 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sz="2400" smtClean="0"/>
              <a:t>Disadvantages: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sz="2400" smtClean="0"/>
              <a:t>All the cluster boundaries are either horizontal or vertical, and no diagonal boundary is detected</a:t>
            </a:r>
          </a:p>
        </p:txBody>
      </p:sp>
      <p:sp>
        <p:nvSpPr>
          <p:cNvPr id="104452" name="Line 4"/>
          <p:cNvSpPr>
            <a:spLocks noChangeShapeType="1"/>
          </p:cNvSpPr>
          <p:nvPr/>
        </p:nvSpPr>
        <p:spPr bwMode="auto">
          <a:xfrm>
            <a:off x="9124950" y="4724400"/>
            <a:ext cx="0" cy="1524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5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F5762B-702F-47D0-8B83-29AC2C069D51}" type="slidenum">
              <a:rPr lang="en-US" altLang="en-US"/>
              <a:pPr/>
              <a:t>52</a:t>
            </a:fld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10E078F2-EDB6-4D8F-8DC8-EB737086CEBE}" type="slidenum">
              <a:rPr lang="en-US" altLang="en-US" sz="1200"/>
              <a:pPr algn="r" eaLnBrk="1" hangingPunct="1"/>
              <a:t>53</a:t>
            </a:fld>
            <a:endParaRPr lang="en-US" altLang="en-US" sz="1200"/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990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smtClean="0"/>
              <a:t>Chapter 10. </a:t>
            </a:r>
            <a:r>
              <a:rPr lang="en-AU" altLang="zh-TW" sz="3200" smtClean="0">
                <a:ea typeface="PMingLiU" pitchFamily="18" charset="-120"/>
              </a:rPr>
              <a:t>Cluster Analysis: Basic Concepts and Methods</a:t>
            </a:r>
            <a:endParaRPr lang="en-US" altLang="en-US" sz="3200" smtClean="0">
              <a:ea typeface="PMingLiU" pitchFamily="18" charset="-120"/>
            </a:endParaRP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223250" cy="5181600"/>
          </a:xfrm>
          <a:noFill/>
        </p:spPr>
        <p:txBody>
          <a:bodyPr lIns="92075" tIns="46038" rIns="92075" bIns="46038"/>
          <a:lstStyle/>
          <a:p>
            <a:pPr marL="533400" indent="-533400">
              <a:lnSpc>
                <a:spcPct val="150000"/>
              </a:lnSpc>
            </a:pPr>
            <a:r>
              <a:rPr lang="en-US" altLang="en-US" smtClean="0">
                <a:latin typeface="Calibri" pitchFamily="34" charset="0"/>
              </a:rPr>
              <a:t>Cluster Analysis: Basic Concepts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en-US" smtClean="0">
                <a:latin typeface="Calibri" pitchFamily="34" charset="0"/>
              </a:rPr>
              <a:t>Partitioning Methods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en-US" smtClean="0">
                <a:latin typeface="Calibri" pitchFamily="34" charset="0"/>
              </a:rPr>
              <a:t>Hierarchical Methods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en-US" smtClean="0">
                <a:latin typeface="Calibri" pitchFamily="34" charset="0"/>
              </a:rPr>
              <a:t>Density-Based Methods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en-US" smtClean="0">
                <a:latin typeface="Calibri" pitchFamily="34" charset="0"/>
              </a:rPr>
              <a:t>Grid-Based Methods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en-US" smtClean="0">
                <a:latin typeface="Calibri" pitchFamily="34" charset="0"/>
              </a:rPr>
              <a:t>Evaluation of Clustering    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en-US" smtClean="0">
                <a:latin typeface="Calibri" pitchFamily="34" charset="0"/>
              </a:rPr>
              <a:t>Summary</a:t>
            </a:r>
          </a:p>
        </p:txBody>
      </p:sp>
      <p:sp>
        <p:nvSpPr>
          <p:cNvPr id="106501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FEE52BF9-65E4-4AF5-BA72-A5873D1A7759}" type="slidenum">
              <a:rPr lang="en-US" altLang="en-US" sz="1200"/>
              <a:pPr algn="r" eaLnBrk="1" hangingPunct="1"/>
              <a:t>53</a:t>
            </a:fld>
            <a:endParaRPr lang="en-US" altLang="en-US" sz="1200"/>
          </a:p>
        </p:txBody>
      </p:sp>
      <p:sp>
        <p:nvSpPr>
          <p:cNvPr id="106502" name="Rounded Rectangle 7"/>
          <p:cNvSpPr>
            <a:spLocks noChangeArrowheads="1"/>
          </p:cNvSpPr>
          <p:nvPr/>
        </p:nvSpPr>
        <p:spPr bwMode="auto">
          <a:xfrm>
            <a:off x="4648200" y="5257800"/>
            <a:ext cx="9906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6000">
                <a:solidFill>
                  <a:srgbClr val="FF0000"/>
                </a:solidFill>
              </a:rPr>
              <a:t>X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EFE3D610-F669-45F8-A3BC-7D346AD90845}" type="slidenum">
              <a:rPr lang="en-US" altLang="en-US" sz="1200"/>
              <a:pPr algn="r" eaLnBrk="1" hangingPunct="1"/>
              <a:t>54</a:t>
            </a:fld>
            <a:endParaRPr lang="en-US" altLang="en-US" sz="1200"/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990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smtClean="0"/>
              <a:t>Chapter 10. </a:t>
            </a:r>
            <a:r>
              <a:rPr lang="en-AU" altLang="zh-TW" sz="3200" smtClean="0">
                <a:ea typeface="PMingLiU" pitchFamily="18" charset="-120"/>
              </a:rPr>
              <a:t>Cluster Analysis: Basic Concepts and Methods</a:t>
            </a:r>
            <a:endParaRPr lang="en-US" altLang="en-US" sz="3200" smtClean="0">
              <a:ea typeface="PMingLiU" pitchFamily="18" charset="-120"/>
            </a:endParaRP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223250" cy="5181600"/>
          </a:xfrm>
          <a:noFill/>
        </p:spPr>
        <p:txBody>
          <a:bodyPr lIns="92075" tIns="46038" rIns="92075" bIns="46038"/>
          <a:lstStyle/>
          <a:p>
            <a:pPr marL="533400" indent="-533400">
              <a:lnSpc>
                <a:spcPct val="150000"/>
              </a:lnSpc>
            </a:pPr>
            <a:r>
              <a:rPr lang="en-US" altLang="en-US" smtClean="0">
                <a:latin typeface="Calibri" pitchFamily="34" charset="0"/>
              </a:rPr>
              <a:t>Cluster Analysis: Basic Concepts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en-US" smtClean="0">
                <a:latin typeface="Calibri" pitchFamily="34" charset="0"/>
              </a:rPr>
              <a:t>Partitioning Methods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en-US" smtClean="0">
                <a:latin typeface="Calibri" pitchFamily="34" charset="0"/>
              </a:rPr>
              <a:t>Hierarchical Methods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en-US" smtClean="0">
                <a:latin typeface="Calibri" pitchFamily="34" charset="0"/>
              </a:rPr>
              <a:t>Density-Based Methods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en-US" smtClean="0">
                <a:latin typeface="Calibri" pitchFamily="34" charset="0"/>
              </a:rPr>
              <a:t>Grid-Based Methods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en-US" smtClean="0">
                <a:latin typeface="Calibri" pitchFamily="34" charset="0"/>
              </a:rPr>
              <a:t>Evaluation of Clustering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en-US" smtClean="0">
                <a:latin typeface="Calibri" pitchFamily="34" charset="0"/>
              </a:rPr>
              <a:t>Summary</a:t>
            </a:r>
          </a:p>
        </p:txBody>
      </p:sp>
      <p:sp>
        <p:nvSpPr>
          <p:cNvPr id="108549" name="AutoShape 5"/>
          <p:cNvSpPr>
            <a:spLocks noChangeArrowheads="1"/>
          </p:cNvSpPr>
          <p:nvPr/>
        </p:nvSpPr>
        <p:spPr bwMode="auto">
          <a:xfrm rot="9867012">
            <a:off x="2743200" y="5943600"/>
            <a:ext cx="304800" cy="3810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108550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EC04A3A3-219A-4434-BA08-78848B41BAA0}" type="slidenum">
              <a:rPr lang="en-US" altLang="en-US" sz="1200"/>
              <a:pPr algn="r" eaLnBrk="1" hangingPunct="1"/>
              <a:t>54</a:t>
            </a:fld>
            <a:endParaRPr lang="en-US" altLang="en-US" sz="120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457200"/>
            <a:ext cx="3657600" cy="609600"/>
          </a:xfrm>
        </p:spPr>
        <p:txBody>
          <a:bodyPr/>
          <a:lstStyle/>
          <a:p>
            <a:pPr eaLnBrk="1" hangingPunct="1"/>
            <a:r>
              <a:rPr lang="en-US" altLang="en-US" sz="4800" smtClean="0"/>
              <a:t>Summary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5410200"/>
          </a:xfrm>
        </p:spPr>
        <p:txBody>
          <a:bodyPr/>
          <a:lstStyle/>
          <a:p>
            <a:pPr eaLnBrk="1" hangingPunct="1"/>
            <a:r>
              <a:rPr lang="en-US" altLang="en-US" sz="2000" smtClean="0">
                <a:solidFill>
                  <a:schemeClr val="hlink"/>
                </a:solidFill>
              </a:rPr>
              <a:t>Cluster analysis</a:t>
            </a:r>
            <a:r>
              <a:rPr lang="en-US" altLang="en-US" sz="2000" smtClean="0"/>
              <a:t> groups objects based on their </a:t>
            </a:r>
            <a:r>
              <a:rPr lang="en-US" altLang="en-US" sz="2000" smtClean="0">
                <a:solidFill>
                  <a:schemeClr val="hlink"/>
                </a:solidFill>
              </a:rPr>
              <a:t>similarity</a:t>
            </a:r>
            <a:r>
              <a:rPr lang="en-US" altLang="en-US" sz="2000" smtClean="0"/>
              <a:t>  and has wide applications</a:t>
            </a:r>
          </a:p>
          <a:p>
            <a:pPr eaLnBrk="1" hangingPunct="1"/>
            <a:r>
              <a:rPr lang="en-US" altLang="en-US" sz="2000" smtClean="0"/>
              <a:t>Measure of similarity can be computed for </a:t>
            </a:r>
            <a:r>
              <a:rPr lang="en-US" altLang="en-US" sz="2000" smtClean="0">
                <a:solidFill>
                  <a:schemeClr val="hlink"/>
                </a:solidFill>
              </a:rPr>
              <a:t>various types of data</a:t>
            </a:r>
          </a:p>
          <a:p>
            <a:pPr eaLnBrk="1" hangingPunct="1"/>
            <a:r>
              <a:rPr lang="en-US" altLang="en-US" sz="2000" smtClean="0"/>
              <a:t>Clustering algorithms can be </a:t>
            </a:r>
            <a:r>
              <a:rPr lang="en-US" altLang="en-US" sz="2000" smtClean="0">
                <a:solidFill>
                  <a:schemeClr val="hlink"/>
                </a:solidFill>
              </a:rPr>
              <a:t>categorized</a:t>
            </a:r>
            <a:r>
              <a:rPr lang="en-US" altLang="en-US" sz="2000" smtClean="0"/>
              <a:t> into partitioning methods, hierarchical methods, density-based methods, grid-based methods, and model-based methods</a:t>
            </a:r>
          </a:p>
          <a:p>
            <a:pPr eaLnBrk="1" hangingPunct="1"/>
            <a:r>
              <a:rPr lang="en-US" altLang="en-US" sz="2000" smtClean="0">
                <a:solidFill>
                  <a:schemeClr val="hlink"/>
                </a:solidFill>
              </a:rPr>
              <a:t>K-means</a:t>
            </a:r>
            <a:r>
              <a:rPr lang="en-US" altLang="en-US" sz="2000" smtClean="0"/>
              <a:t> and </a:t>
            </a:r>
            <a:r>
              <a:rPr lang="en-US" altLang="en-US" sz="2000" smtClean="0">
                <a:solidFill>
                  <a:schemeClr val="hlink"/>
                </a:solidFill>
              </a:rPr>
              <a:t>K-medoids</a:t>
            </a:r>
            <a:r>
              <a:rPr lang="en-US" altLang="en-US" sz="2000" smtClean="0"/>
              <a:t> algorithms are popular partitioning-based clustering algorithms</a:t>
            </a:r>
          </a:p>
          <a:p>
            <a:pPr eaLnBrk="1" hangingPunct="1"/>
            <a:r>
              <a:rPr lang="en-US" altLang="en-US" sz="2000" smtClean="0">
                <a:solidFill>
                  <a:schemeClr val="hlink"/>
                </a:solidFill>
              </a:rPr>
              <a:t>Birch</a:t>
            </a:r>
            <a:r>
              <a:rPr lang="en-US" altLang="en-US" sz="2000" smtClean="0"/>
              <a:t> and </a:t>
            </a:r>
            <a:r>
              <a:rPr lang="en-US" altLang="en-US" sz="2000" smtClean="0">
                <a:solidFill>
                  <a:schemeClr val="hlink"/>
                </a:solidFill>
              </a:rPr>
              <a:t>Chameleon</a:t>
            </a:r>
            <a:r>
              <a:rPr lang="en-US" altLang="en-US" sz="2000" smtClean="0"/>
              <a:t> are interesting hierarchical clustering algorithms, and there are also probabilistic hierarchical clustering algorithms</a:t>
            </a:r>
          </a:p>
          <a:p>
            <a:pPr eaLnBrk="1" hangingPunct="1"/>
            <a:r>
              <a:rPr lang="en-US" altLang="en-US" sz="2000" smtClean="0">
                <a:solidFill>
                  <a:schemeClr val="hlink"/>
                </a:solidFill>
              </a:rPr>
              <a:t>DBSCAN</a:t>
            </a:r>
            <a:r>
              <a:rPr lang="en-US" altLang="en-US" sz="2000" smtClean="0"/>
              <a:t>, </a:t>
            </a:r>
            <a:r>
              <a:rPr lang="en-US" altLang="en-US" sz="2000" smtClean="0">
                <a:solidFill>
                  <a:schemeClr val="hlink"/>
                </a:solidFill>
              </a:rPr>
              <a:t>OPTICS</a:t>
            </a:r>
            <a:r>
              <a:rPr lang="en-US" altLang="en-US" sz="2000" smtClean="0"/>
              <a:t>, and </a:t>
            </a:r>
            <a:r>
              <a:rPr lang="en-US" altLang="en-US" sz="2000" smtClean="0">
                <a:solidFill>
                  <a:schemeClr val="hlink"/>
                </a:solidFill>
              </a:rPr>
              <a:t>DENCLU</a:t>
            </a:r>
            <a:r>
              <a:rPr lang="en-US" altLang="en-US" sz="2000" smtClean="0"/>
              <a:t> are interesting density-based algorithms</a:t>
            </a:r>
          </a:p>
          <a:p>
            <a:pPr eaLnBrk="1" hangingPunct="1"/>
            <a:r>
              <a:rPr lang="en-US" altLang="en-US" sz="2000" smtClean="0">
                <a:solidFill>
                  <a:schemeClr val="hlink"/>
                </a:solidFill>
              </a:rPr>
              <a:t>STING</a:t>
            </a:r>
            <a:r>
              <a:rPr lang="en-US" altLang="en-US" sz="2000" smtClean="0"/>
              <a:t> and </a:t>
            </a:r>
            <a:r>
              <a:rPr lang="en-US" altLang="en-US" sz="2000" smtClean="0">
                <a:solidFill>
                  <a:schemeClr val="hlink"/>
                </a:solidFill>
              </a:rPr>
              <a:t>CLIQUE</a:t>
            </a:r>
            <a:r>
              <a:rPr lang="en-US" altLang="en-US" sz="2000" smtClean="0"/>
              <a:t> are grid-based methods, where CLIQUE is also a subspace clustering algorithm</a:t>
            </a:r>
          </a:p>
          <a:p>
            <a:pPr eaLnBrk="1" hangingPunct="1"/>
            <a:r>
              <a:rPr lang="en-US" altLang="en-US" sz="2000" smtClean="0"/>
              <a:t>Quality of clustering results can be evaluated in various ways</a:t>
            </a:r>
            <a:r>
              <a:rPr lang="en-US" altLang="en-US" sz="2000" smtClean="0">
                <a:solidFill>
                  <a:schemeClr val="hlink"/>
                </a:solidFill>
              </a:rPr>
              <a:t> </a:t>
            </a:r>
            <a:endParaRPr lang="en-US" altLang="en-US" sz="2000" smtClean="0"/>
          </a:p>
        </p:txBody>
      </p:sp>
      <p:sp>
        <p:nvSpPr>
          <p:cNvPr id="11059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85271C-EC18-43E0-A1FC-FD11DE4C2145}" type="slidenum">
              <a:rPr lang="en-US" altLang="en-US"/>
              <a:pPr/>
              <a:t>55</a:t>
            </a:fld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296150" cy="533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mtClean="0"/>
              <a:t>Quality: What Is Good Clustering?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76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en-US" sz="2400" smtClean="0"/>
              <a:t>A </a:t>
            </a:r>
            <a:r>
              <a:rPr lang="en-US" altLang="en-US" sz="2400" u="sng" smtClean="0"/>
              <a:t>good clustering</a:t>
            </a:r>
            <a:r>
              <a:rPr lang="en-US" altLang="en-US" sz="2400" smtClean="0"/>
              <a:t> method will produce high quality clusters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smtClean="0"/>
              <a:t>high </a:t>
            </a:r>
            <a:r>
              <a:rPr lang="en-US" altLang="en-US" sz="2400" u="sng" smtClean="0"/>
              <a:t>intra-class</a:t>
            </a:r>
            <a:r>
              <a:rPr lang="en-US" altLang="en-US" sz="2400" smtClean="0"/>
              <a:t> similarity: </a:t>
            </a:r>
            <a:r>
              <a:rPr lang="en-US" altLang="en-US" sz="2400" smtClean="0">
                <a:solidFill>
                  <a:schemeClr val="hlink"/>
                </a:solidFill>
              </a:rPr>
              <a:t>cohesive</a:t>
            </a:r>
            <a:r>
              <a:rPr lang="en-US" altLang="en-US" sz="2400" smtClean="0"/>
              <a:t> within clusters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smtClean="0"/>
              <a:t>low </a:t>
            </a:r>
            <a:r>
              <a:rPr lang="en-US" altLang="en-US" sz="2400" u="sng" smtClean="0"/>
              <a:t>inter-class</a:t>
            </a:r>
            <a:r>
              <a:rPr lang="en-US" altLang="en-US" sz="2400" smtClean="0"/>
              <a:t> similarity: </a:t>
            </a:r>
            <a:r>
              <a:rPr lang="en-US" altLang="en-US" sz="2400" smtClean="0">
                <a:solidFill>
                  <a:schemeClr val="hlink"/>
                </a:solidFill>
              </a:rPr>
              <a:t>distinctive</a:t>
            </a:r>
            <a:r>
              <a:rPr lang="en-US" altLang="en-US" sz="2400" smtClean="0"/>
              <a:t> between clusters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smtClean="0"/>
              <a:t>The </a:t>
            </a:r>
            <a:r>
              <a:rPr lang="en-US" altLang="en-US" sz="2400" u="sng" smtClean="0"/>
              <a:t>quality</a:t>
            </a:r>
            <a:r>
              <a:rPr lang="en-US" altLang="en-US" sz="2400" smtClean="0"/>
              <a:t> of a clustering method depends on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smtClean="0"/>
              <a:t>the similarity measure used by the method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smtClean="0"/>
              <a:t>its implementation, and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smtClean="0"/>
              <a:t>Its ability to discover some or all of the </a:t>
            </a:r>
            <a:r>
              <a:rPr lang="en-US" altLang="en-US" sz="2400" u="sng" smtClean="0"/>
              <a:t>hidden</a:t>
            </a:r>
            <a:r>
              <a:rPr lang="en-US" altLang="en-US" sz="2400" smtClean="0"/>
              <a:t> patterns</a:t>
            </a:r>
          </a:p>
        </p:txBody>
      </p:sp>
      <p:sp>
        <p:nvSpPr>
          <p:cNvPr id="1741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C59E6C-E9D5-47C6-982A-0AB1A60E2450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67056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smtClean="0"/>
              <a:t>Measure the Quality of Clustering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5257800"/>
          </a:xfrm>
          <a:noFill/>
        </p:spPr>
        <p:txBody>
          <a:bodyPr lIns="92075" tIns="46038" rIns="92075" bIns="46038"/>
          <a:lstStyle/>
          <a:p>
            <a:pPr marL="457200" indent="-457200" eaLnBrk="1" hangingPunct="1"/>
            <a:r>
              <a:rPr lang="en-US" altLang="en-US" sz="2400" smtClean="0">
                <a:solidFill>
                  <a:schemeClr val="hlink"/>
                </a:solidFill>
              </a:rPr>
              <a:t>Dissimilarity/Similarity metric</a:t>
            </a:r>
            <a:endParaRPr lang="en-US" altLang="en-US" sz="2400" smtClean="0"/>
          </a:p>
          <a:p>
            <a:pPr marL="914400" lvl="1" indent="-457200" eaLnBrk="1" hangingPunct="1"/>
            <a:r>
              <a:rPr lang="en-US" altLang="en-US" sz="2400" smtClean="0"/>
              <a:t>Similarity is expressed in terms of a distance function, typically metric: </a:t>
            </a:r>
            <a:r>
              <a:rPr lang="en-US" altLang="en-US" sz="2400" i="1" smtClean="0"/>
              <a:t>d</a:t>
            </a:r>
            <a:r>
              <a:rPr lang="en-US" altLang="en-US" sz="2400" smtClean="0"/>
              <a:t>(</a:t>
            </a:r>
            <a:r>
              <a:rPr lang="en-US" altLang="en-US" sz="2400" i="1" smtClean="0"/>
              <a:t>i, j</a:t>
            </a:r>
            <a:r>
              <a:rPr lang="en-US" altLang="en-US" sz="2400" smtClean="0"/>
              <a:t>)</a:t>
            </a:r>
          </a:p>
          <a:p>
            <a:pPr marL="914400" lvl="1" indent="-457200" eaLnBrk="1" hangingPunct="1"/>
            <a:r>
              <a:rPr lang="en-US" altLang="en-US" sz="2400" smtClean="0"/>
              <a:t>The definitions of </a:t>
            </a:r>
            <a:r>
              <a:rPr lang="en-US" altLang="en-US" sz="2400" smtClean="0">
                <a:solidFill>
                  <a:schemeClr val="hlink"/>
                </a:solidFill>
              </a:rPr>
              <a:t>distance functions</a:t>
            </a:r>
            <a:r>
              <a:rPr lang="en-US" altLang="en-US" sz="2400" smtClean="0"/>
              <a:t> are usually rather different for interval-scaled, boolean, categorical, ordinal ratio, and vector variables</a:t>
            </a:r>
          </a:p>
          <a:p>
            <a:pPr marL="914400" lvl="1" indent="-457200" eaLnBrk="1" hangingPunct="1"/>
            <a:r>
              <a:rPr lang="en-US" altLang="en-US" sz="2400" smtClean="0"/>
              <a:t>Weights should be associated with different variables based on applications and data semantics</a:t>
            </a:r>
            <a:endParaRPr lang="en-US" altLang="en-US" sz="2400" smtClean="0">
              <a:sym typeface="Symbol" pitchFamily="18" charset="2"/>
            </a:endParaRPr>
          </a:p>
          <a:p>
            <a:pPr marL="457200" indent="-457200" eaLnBrk="1" hangingPunct="1"/>
            <a:r>
              <a:rPr lang="en-US" altLang="en-US" sz="2400" smtClean="0"/>
              <a:t>Quality of clustering:</a:t>
            </a:r>
          </a:p>
          <a:p>
            <a:pPr marL="914400" lvl="1" indent="-457200" eaLnBrk="1" hangingPunct="1"/>
            <a:r>
              <a:rPr lang="en-US" altLang="en-US" sz="2400" smtClean="0"/>
              <a:t>There is usually a separate “quality” function that measures the “goodness” of a cluster.</a:t>
            </a:r>
          </a:p>
          <a:p>
            <a:pPr marL="914400" lvl="1" indent="-457200" eaLnBrk="1" hangingPunct="1"/>
            <a:r>
              <a:rPr lang="en-US" altLang="en-US" sz="2400" smtClean="0">
                <a:sym typeface="Symbol" pitchFamily="18" charset="2"/>
              </a:rPr>
              <a:t>It is hard to define “similar enough” or “good enough” </a:t>
            </a:r>
          </a:p>
          <a:p>
            <a:pPr marL="1371600" lvl="2" indent="-457200" eaLnBrk="1" hangingPunct="1"/>
            <a:r>
              <a:rPr lang="en-US" altLang="en-US" smtClean="0">
                <a:sym typeface="Symbol" pitchFamily="18" charset="2"/>
              </a:rPr>
              <a:t> The answer is typically highly subjective</a:t>
            </a:r>
          </a:p>
        </p:txBody>
      </p:sp>
      <p:sp>
        <p:nvSpPr>
          <p:cNvPr id="1946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F7F665-74DF-4D66-B181-6BF95CF5CA23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Considerations for Cluster Analysis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sz="2000" smtClean="0"/>
              <a:t>Partitioning criteria</a:t>
            </a:r>
          </a:p>
          <a:p>
            <a:pPr lvl="1">
              <a:spcAft>
                <a:spcPts val="600"/>
              </a:spcAft>
            </a:pPr>
            <a:r>
              <a:rPr lang="en-US" altLang="en-US" sz="2000" smtClean="0"/>
              <a:t>Single level vs. hierarchical partitioning (often, multi-level hierarchical partitioning is desirable)</a:t>
            </a:r>
          </a:p>
          <a:p>
            <a:pPr>
              <a:spcAft>
                <a:spcPts val="600"/>
              </a:spcAft>
            </a:pPr>
            <a:r>
              <a:rPr lang="en-US" altLang="en-US" sz="2000" smtClean="0"/>
              <a:t>Separation of clusters</a:t>
            </a:r>
          </a:p>
          <a:p>
            <a:pPr lvl="1">
              <a:spcAft>
                <a:spcPts val="600"/>
              </a:spcAft>
            </a:pPr>
            <a:r>
              <a:rPr lang="en-US" altLang="en-US" sz="2000" smtClean="0"/>
              <a:t>Exclusive (e.g., one customer belongs to only one region) vs. non-exclusive (e.g., one document may belong to more than one class)</a:t>
            </a:r>
          </a:p>
          <a:p>
            <a:pPr>
              <a:spcAft>
                <a:spcPts val="600"/>
              </a:spcAft>
            </a:pPr>
            <a:r>
              <a:rPr lang="en-US" altLang="en-US" sz="2000" smtClean="0"/>
              <a:t>Similarity measure</a:t>
            </a:r>
          </a:p>
          <a:p>
            <a:pPr lvl="1">
              <a:spcAft>
                <a:spcPts val="600"/>
              </a:spcAft>
            </a:pPr>
            <a:r>
              <a:rPr lang="en-US" altLang="en-US" sz="2000" smtClean="0"/>
              <a:t>Distance-based (e.g., Euclidian, road network, vector)  vs. connectivity-based (e.g., density or contiguity)</a:t>
            </a:r>
          </a:p>
          <a:p>
            <a:pPr>
              <a:spcAft>
                <a:spcPts val="600"/>
              </a:spcAft>
            </a:pPr>
            <a:r>
              <a:rPr lang="en-US" altLang="en-US" sz="2000" smtClean="0"/>
              <a:t>Clustering space</a:t>
            </a:r>
          </a:p>
          <a:p>
            <a:pPr lvl="1">
              <a:spcAft>
                <a:spcPts val="600"/>
              </a:spcAft>
            </a:pPr>
            <a:r>
              <a:rPr lang="en-US" altLang="en-US" sz="2000" smtClean="0"/>
              <a:t>Full space (often when low dimensional) vs. subspaces (often in high-dimensional clustering)</a:t>
            </a:r>
          </a:p>
        </p:txBody>
      </p:sp>
      <p:sp>
        <p:nvSpPr>
          <p:cNvPr id="2150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C85B1F-77E1-4A41-AB10-E0A52F1A8C00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Requirements and Challenges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 smtClean="0"/>
              <a:t>Scalability</a:t>
            </a:r>
          </a:p>
          <a:p>
            <a:pPr lvl="1">
              <a:defRPr/>
            </a:pPr>
            <a:r>
              <a:rPr lang="en-US" sz="2000" dirty="0" smtClean="0"/>
              <a:t>Clustering all the data instead of only on samples</a:t>
            </a:r>
          </a:p>
          <a:p>
            <a:pPr>
              <a:defRPr/>
            </a:pPr>
            <a:r>
              <a:rPr lang="en-US" sz="2000" dirty="0" smtClean="0"/>
              <a:t>Ability to deal with different types of attributes</a:t>
            </a:r>
          </a:p>
          <a:p>
            <a:pPr lvl="1">
              <a:defRPr/>
            </a:pPr>
            <a:r>
              <a:rPr lang="en-US" sz="2000" dirty="0" smtClean="0"/>
              <a:t>Numerical, binary, categorical, ordinal, linked, and mixture of these </a:t>
            </a:r>
          </a:p>
          <a:p>
            <a:pPr>
              <a:defRPr/>
            </a:pPr>
            <a:r>
              <a:rPr lang="en-US" sz="2000" dirty="0" smtClean="0"/>
              <a:t>Constraint-based clustering</a:t>
            </a:r>
          </a:p>
          <a:p>
            <a:pPr marL="742950" lvl="2" indent="-342900">
              <a:buSzPct val="60000"/>
              <a:defRPr/>
            </a:pPr>
            <a:r>
              <a:rPr lang="en-US" sz="2000" dirty="0" smtClean="0"/>
              <a:t>User may give inputs on constraints</a:t>
            </a:r>
          </a:p>
          <a:p>
            <a:pPr marL="742950" lvl="2" indent="-342900">
              <a:buSzPct val="60000"/>
              <a:defRPr/>
            </a:pPr>
            <a:r>
              <a:rPr lang="en-US" sz="2000" dirty="0" smtClean="0"/>
              <a:t>Use domain knowledge to determine input parameters</a:t>
            </a:r>
          </a:p>
          <a:p>
            <a:pPr marL="342900" lvl="1" indent="-342900">
              <a:buClr>
                <a:schemeClr val="folHlink"/>
              </a:buClr>
              <a:buSzPct val="60000"/>
              <a:defRPr/>
            </a:pPr>
            <a:r>
              <a:rPr lang="en-US" sz="2000" dirty="0" smtClean="0"/>
              <a:t>Discovery of clusters with arbitrary shape</a:t>
            </a:r>
          </a:p>
          <a:p>
            <a:pPr>
              <a:defRPr/>
            </a:pPr>
            <a:r>
              <a:rPr lang="en-US" sz="2000" dirty="0" smtClean="0"/>
              <a:t>Others </a:t>
            </a:r>
          </a:p>
          <a:p>
            <a:pPr lvl="1">
              <a:defRPr/>
            </a:pPr>
            <a:r>
              <a:rPr lang="en-US" sz="2000" dirty="0" smtClean="0"/>
              <a:t>Ability to deal with noisy data</a:t>
            </a:r>
          </a:p>
          <a:p>
            <a:pPr lvl="1">
              <a:defRPr/>
            </a:pPr>
            <a:r>
              <a:rPr lang="en-US" sz="2000" dirty="0" smtClean="0"/>
              <a:t>Insensitivity to input order</a:t>
            </a:r>
          </a:p>
          <a:p>
            <a:pPr lvl="1">
              <a:defRPr/>
            </a:pPr>
            <a:r>
              <a:rPr lang="en-US" sz="2000" dirty="0" smtClean="0"/>
              <a:t>High dimensionality</a:t>
            </a:r>
          </a:p>
          <a:p>
            <a:pPr lvl="1">
              <a:defRPr/>
            </a:pPr>
            <a:r>
              <a:rPr lang="en-US" sz="2000" dirty="0" smtClean="0"/>
              <a:t>Interpretability and usability</a:t>
            </a:r>
          </a:p>
          <a:p>
            <a:pPr lvl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2355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906718-8446-46D1-9403-06F8DF7E886F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Berlin Sans FB Dem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12101</TotalTime>
  <Words>3797</Words>
  <Application>Microsoft Office PowerPoint</Application>
  <PresentationFormat>On-screen Show (4:3)</PresentationFormat>
  <Paragraphs>752</Paragraphs>
  <Slides>55</Slides>
  <Notes>48</Notes>
  <HiddenSlides>5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55</vt:i4>
      </vt:variant>
    </vt:vector>
  </HeadingPairs>
  <TitlesOfParts>
    <vt:vector size="72" baseType="lpstr">
      <vt:lpstr>Tahoma</vt:lpstr>
      <vt:lpstr>Arial</vt:lpstr>
      <vt:lpstr>Berlin Sans FB Demi</vt:lpstr>
      <vt:lpstr>Wingdings</vt:lpstr>
      <vt:lpstr>Times New Roman</vt:lpstr>
      <vt:lpstr>PMingLiU</vt:lpstr>
      <vt:lpstr>Calibri</vt:lpstr>
      <vt:lpstr>Symbol</vt:lpstr>
      <vt:lpstr>Gulim</vt:lpstr>
      <vt:lpstr>Small Fonts</vt:lpstr>
      <vt:lpstr>SimSun</vt:lpstr>
      <vt:lpstr>Garamond (W1)</vt:lpstr>
      <vt:lpstr>Monotype Sorts</vt:lpstr>
      <vt:lpstr>Blends</vt:lpstr>
      <vt:lpstr>Microsoft Equation 3.0</vt:lpstr>
      <vt:lpstr>SmartDraw Drawing</vt:lpstr>
      <vt:lpstr>Microsoft Excel Worksheet</vt:lpstr>
      <vt:lpstr>Data Mining:   Concepts and Techniques    — Chapter 10 —</vt:lpstr>
      <vt:lpstr>Chapter 10. Cluster Analysis: Basic Concepts and Methods</vt:lpstr>
      <vt:lpstr>What is Cluster Analysis?</vt:lpstr>
      <vt:lpstr>Clustering for Data Understanding and Applications</vt:lpstr>
      <vt:lpstr>Clustering as a Preprocessing Tool (Utility)</vt:lpstr>
      <vt:lpstr>Quality: What Is Good Clustering?</vt:lpstr>
      <vt:lpstr>Measure the Quality of Clustering</vt:lpstr>
      <vt:lpstr>Considerations for Cluster Analysis</vt:lpstr>
      <vt:lpstr>Requirements and Challenges</vt:lpstr>
      <vt:lpstr>Major Clustering Approaches (I)</vt:lpstr>
      <vt:lpstr>Major Clustering Approaches (II)</vt:lpstr>
      <vt:lpstr>Chapter 10. Cluster Analysis: Basic Concepts and Methods</vt:lpstr>
      <vt:lpstr>Partitioning Algorithms: Basic Concept</vt:lpstr>
      <vt:lpstr>Slide 14</vt:lpstr>
      <vt:lpstr>The K-Means Clustering Method </vt:lpstr>
      <vt:lpstr>An Example of K-Means Clustering</vt:lpstr>
      <vt:lpstr>Comments on the K-Means Method</vt:lpstr>
      <vt:lpstr>Variations of the K-Means Method</vt:lpstr>
      <vt:lpstr>What Is the Problem of the K-Means Method?</vt:lpstr>
      <vt:lpstr>PAM: A Typical K-Medoids Algorithm</vt:lpstr>
      <vt:lpstr>The K-Medoid Clustering Method</vt:lpstr>
      <vt:lpstr>Chapter 10. Cluster Analysis: Basic Concepts and Methods</vt:lpstr>
      <vt:lpstr>Hierarchical Clustering</vt:lpstr>
      <vt:lpstr>AGNES (Agglomerative Nesting)</vt:lpstr>
      <vt:lpstr>Slide 25</vt:lpstr>
      <vt:lpstr>Slide 26</vt:lpstr>
      <vt:lpstr>DIANA (Divisive Analysis)</vt:lpstr>
      <vt:lpstr>Distance between Clusters</vt:lpstr>
      <vt:lpstr>Centroid, Radius and Diameter of a Cluster (for numerical data sets)</vt:lpstr>
      <vt:lpstr>Extensions to Hierarchical Clustering</vt:lpstr>
      <vt:lpstr>Motivation</vt:lpstr>
      <vt:lpstr>Slide 32</vt:lpstr>
      <vt:lpstr>CF Additive Theorem</vt:lpstr>
      <vt:lpstr>Example of Clustering Feature Vector</vt:lpstr>
      <vt:lpstr>Clustering Feature Tree (CFT)</vt:lpstr>
      <vt:lpstr>Example of CF Tree</vt:lpstr>
      <vt:lpstr>BIRCH Phase 1</vt:lpstr>
      <vt:lpstr>Example of the BIRCH Algorithm</vt:lpstr>
      <vt:lpstr>Merge Operation in BIRCH</vt:lpstr>
      <vt:lpstr>Chapter 10. Cluster Analysis: Basic Concepts and Methods</vt:lpstr>
      <vt:lpstr>Density-Based Clustering Methods</vt:lpstr>
      <vt:lpstr>Density-Based Clustering: Basic Concepts</vt:lpstr>
      <vt:lpstr>Density-Reachable and Density-Connected</vt:lpstr>
      <vt:lpstr>“How does DBSCAN find clusters?”</vt:lpstr>
      <vt:lpstr>“How does DBSCAN find clusters?”</vt:lpstr>
      <vt:lpstr>DBSCAN: Density-Based Spatial Clustering of Applications with Noise</vt:lpstr>
      <vt:lpstr>DBSCAN: Density-Based Spatial Clustering of Applications with Noise</vt:lpstr>
      <vt:lpstr>Chapter 10. Cluster Analysis: Basic Concepts and Methods</vt:lpstr>
      <vt:lpstr>Grid-Based Clustering Method </vt:lpstr>
      <vt:lpstr>STING: A Statistical Information Grid Approach</vt:lpstr>
      <vt:lpstr>The STING Clustering Method</vt:lpstr>
      <vt:lpstr>STING Algorithm and Its Analysis</vt:lpstr>
      <vt:lpstr>Chapter 10. Cluster Analysis: Basic Concepts and Methods</vt:lpstr>
      <vt:lpstr>Chapter 10. Cluster Analysis: Basic Concepts and Methods</vt:lpstr>
      <vt:lpstr>Summary</vt:lpstr>
    </vt:vector>
  </TitlesOfParts>
  <Company>S.F.U.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Jiawei Han</dc:creator>
  <cp:lastModifiedBy>Siddharth Malik</cp:lastModifiedBy>
  <cp:revision>565</cp:revision>
  <cp:lastPrinted>2010-12-03T19:14:05Z</cp:lastPrinted>
  <dcterms:created xsi:type="dcterms:W3CDTF">1998-06-19T04:38:52Z</dcterms:created>
  <dcterms:modified xsi:type="dcterms:W3CDTF">2020-12-01T04:34:08Z</dcterms:modified>
</cp:coreProperties>
</file>