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311" r:id="rId3"/>
    <p:sldId id="312" r:id="rId4"/>
    <p:sldId id="313" r:id="rId5"/>
    <p:sldId id="259" r:id="rId6"/>
    <p:sldId id="276" r:id="rId7"/>
    <p:sldId id="264" r:id="rId8"/>
    <p:sldId id="285" r:id="rId9"/>
    <p:sldId id="265" r:id="rId10"/>
    <p:sldId id="284" r:id="rId11"/>
    <p:sldId id="286" r:id="rId12"/>
    <p:sldId id="287" r:id="rId13"/>
    <p:sldId id="290" r:id="rId14"/>
    <p:sldId id="267" r:id="rId15"/>
    <p:sldId id="288" r:id="rId16"/>
    <p:sldId id="291" r:id="rId17"/>
    <p:sldId id="292" r:id="rId18"/>
    <p:sldId id="293" r:id="rId19"/>
    <p:sldId id="294" r:id="rId20"/>
    <p:sldId id="289"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C2551E-1149-4BDF-85AA-0279E64681C2}"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45ED30B2-6B43-40DD-9690-4403CFB6147E}">
      <dgm:prSet phldrT="[Text]"/>
      <dgm:spPr>
        <a:solidFill>
          <a:srgbClr val="00B050"/>
        </a:solidFill>
      </dgm:spPr>
      <dgm:t>
        <a:bodyPr/>
        <a:lstStyle/>
        <a:p>
          <a:r>
            <a:rPr lang="en-US" dirty="0">
              <a:solidFill>
                <a:schemeClr val="tx1"/>
              </a:solidFill>
            </a:rPr>
            <a:t>Management Functions and Organization</a:t>
          </a:r>
        </a:p>
      </dgm:t>
    </dgm:pt>
    <dgm:pt modelId="{DF8D7467-E450-47E0-BDA4-81E2316CEA02}" type="parTrans" cxnId="{A0C26471-4B5F-4513-ABAB-694F347904F1}">
      <dgm:prSet/>
      <dgm:spPr/>
      <dgm:t>
        <a:bodyPr/>
        <a:lstStyle/>
        <a:p>
          <a:endParaRPr lang="en-US">
            <a:solidFill>
              <a:schemeClr val="tx1"/>
            </a:solidFill>
          </a:endParaRPr>
        </a:p>
      </dgm:t>
    </dgm:pt>
    <dgm:pt modelId="{3E1983FC-0408-49F7-A26F-CEBE1BBE4D87}" type="sibTrans" cxnId="{A0C26471-4B5F-4513-ABAB-694F347904F1}">
      <dgm:prSet/>
      <dgm:spPr/>
      <dgm:t>
        <a:bodyPr/>
        <a:lstStyle/>
        <a:p>
          <a:endParaRPr lang="en-US">
            <a:solidFill>
              <a:schemeClr val="tx1"/>
            </a:solidFill>
          </a:endParaRPr>
        </a:p>
      </dgm:t>
    </dgm:pt>
    <dgm:pt modelId="{8B738652-517F-4FEF-870A-1CC568ABF89B}">
      <dgm:prSet phldrT="[Text]"/>
      <dgm:spPr/>
      <dgm:t>
        <a:bodyPr/>
        <a:lstStyle/>
        <a:p>
          <a:r>
            <a:rPr lang="en-US" dirty="0">
              <a:solidFill>
                <a:schemeClr val="tx1"/>
              </a:solidFill>
            </a:rPr>
            <a:t>Personnel Management</a:t>
          </a:r>
        </a:p>
      </dgm:t>
    </dgm:pt>
    <dgm:pt modelId="{E6AE9FAE-08DB-4CF4-AA5D-37E929D0717F}" type="parTrans" cxnId="{1232C311-DE15-4D4C-B269-0FB6C6BDDC35}">
      <dgm:prSet/>
      <dgm:spPr/>
      <dgm:t>
        <a:bodyPr/>
        <a:lstStyle/>
        <a:p>
          <a:endParaRPr lang="en-US">
            <a:solidFill>
              <a:schemeClr val="tx1"/>
            </a:solidFill>
          </a:endParaRPr>
        </a:p>
      </dgm:t>
    </dgm:pt>
    <dgm:pt modelId="{E0586C28-3373-40AF-B82C-0774F24CA8A4}" type="sibTrans" cxnId="{1232C311-DE15-4D4C-B269-0FB6C6BDDC35}">
      <dgm:prSet/>
      <dgm:spPr/>
      <dgm:t>
        <a:bodyPr/>
        <a:lstStyle/>
        <a:p>
          <a:endParaRPr lang="en-US">
            <a:solidFill>
              <a:schemeClr val="tx1"/>
            </a:solidFill>
          </a:endParaRPr>
        </a:p>
      </dgm:t>
    </dgm:pt>
    <dgm:pt modelId="{B128A1E3-9E27-4F97-9292-5796AF6FB4EB}">
      <dgm:prSet phldrT="[Text]"/>
      <dgm:spPr/>
      <dgm:t>
        <a:bodyPr/>
        <a:lstStyle/>
        <a:p>
          <a:r>
            <a:rPr lang="en-US" dirty="0">
              <a:solidFill>
                <a:schemeClr val="tx1"/>
              </a:solidFill>
            </a:rPr>
            <a:t>Cost and Financial Management</a:t>
          </a:r>
        </a:p>
      </dgm:t>
    </dgm:pt>
    <dgm:pt modelId="{56003666-5492-41CC-8FE4-123E98A0DFFB}" type="parTrans" cxnId="{10D0B934-7B98-4D48-84FD-19DFFC5FF4F3}">
      <dgm:prSet/>
      <dgm:spPr/>
      <dgm:t>
        <a:bodyPr/>
        <a:lstStyle/>
        <a:p>
          <a:endParaRPr lang="en-US">
            <a:solidFill>
              <a:schemeClr val="tx1"/>
            </a:solidFill>
          </a:endParaRPr>
        </a:p>
      </dgm:t>
    </dgm:pt>
    <dgm:pt modelId="{ECDBADA9-74DA-4CBC-BDF0-63FE0210ACE8}" type="sibTrans" cxnId="{10D0B934-7B98-4D48-84FD-19DFFC5FF4F3}">
      <dgm:prSet/>
      <dgm:spPr/>
      <dgm:t>
        <a:bodyPr/>
        <a:lstStyle/>
        <a:p>
          <a:endParaRPr lang="en-US">
            <a:solidFill>
              <a:schemeClr val="tx1"/>
            </a:solidFill>
          </a:endParaRPr>
        </a:p>
      </dgm:t>
    </dgm:pt>
    <dgm:pt modelId="{DC0BE20C-6946-44C8-8C0D-8621E51D3A48}">
      <dgm:prSet phldrT="[Text]"/>
      <dgm:spPr/>
      <dgm:t>
        <a:bodyPr/>
        <a:lstStyle/>
        <a:p>
          <a:r>
            <a:rPr lang="en-US" dirty="0">
              <a:solidFill>
                <a:schemeClr val="tx1"/>
              </a:solidFill>
            </a:rPr>
            <a:t>Operations Management</a:t>
          </a:r>
        </a:p>
      </dgm:t>
    </dgm:pt>
    <dgm:pt modelId="{7DD4364E-4109-4F29-B386-5835B2BA5109}" type="parTrans" cxnId="{950E5322-44F5-450C-80BB-3181EA9DDFEB}">
      <dgm:prSet/>
      <dgm:spPr/>
      <dgm:t>
        <a:bodyPr/>
        <a:lstStyle/>
        <a:p>
          <a:endParaRPr lang="en-US">
            <a:solidFill>
              <a:schemeClr val="tx1"/>
            </a:solidFill>
          </a:endParaRPr>
        </a:p>
      </dgm:t>
    </dgm:pt>
    <dgm:pt modelId="{552FFD6D-7565-4217-9C0E-5DA0E1D8D8DA}" type="sibTrans" cxnId="{950E5322-44F5-450C-80BB-3181EA9DDFEB}">
      <dgm:prSet/>
      <dgm:spPr/>
      <dgm:t>
        <a:bodyPr/>
        <a:lstStyle/>
        <a:p>
          <a:endParaRPr lang="en-US">
            <a:solidFill>
              <a:schemeClr val="tx1"/>
            </a:solidFill>
          </a:endParaRPr>
        </a:p>
      </dgm:t>
    </dgm:pt>
    <dgm:pt modelId="{362DDE30-785D-4A23-9552-086F508E92AD}">
      <dgm:prSet phldrT="[Text]"/>
      <dgm:spPr/>
      <dgm:t>
        <a:bodyPr/>
        <a:lstStyle/>
        <a:p>
          <a:r>
            <a:rPr lang="en-US" dirty="0">
              <a:solidFill>
                <a:schemeClr val="tx1"/>
              </a:solidFill>
            </a:rPr>
            <a:t>Management Accounting</a:t>
          </a:r>
        </a:p>
      </dgm:t>
    </dgm:pt>
    <dgm:pt modelId="{1EA1F905-C7DE-4F8A-BF03-574CAF96D999}" type="parTrans" cxnId="{EB0B49A6-F93A-4250-8082-D67FEE9B0459}">
      <dgm:prSet/>
      <dgm:spPr/>
      <dgm:t>
        <a:bodyPr/>
        <a:lstStyle/>
        <a:p>
          <a:endParaRPr lang="en-US">
            <a:solidFill>
              <a:schemeClr val="tx1"/>
            </a:solidFill>
          </a:endParaRPr>
        </a:p>
      </dgm:t>
    </dgm:pt>
    <dgm:pt modelId="{226B6EAA-86A6-49AB-AEF3-AF73838E6F91}" type="sibTrans" cxnId="{EB0B49A6-F93A-4250-8082-D67FEE9B0459}">
      <dgm:prSet/>
      <dgm:spPr/>
      <dgm:t>
        <a:bodyPr/>
        <a:lstStyle/>
        <a:p>
          <a:endParaRPr lang="en-US">
            <a:solidFill>
              <a:schemeClr val="tx1"/>
            </a:solidFill>
          </a:endParaRPr>
        </a:p>
      </dgm:t>
    </dgm:pt>
    <dgm:pt modelId="{BB3C2C8A-1341-4162-8C89-4DE0742A9298}">
      <dgm:prSet phldrT="[Text]"/>
      <dgm:spPr/>
      <dgm:t>
        <a:bodyPr/>
        <a:lstStyle/>
        <a:p>
          <a:r>
            <a:rPr lang="en-US" dirty="0">
              <a:solidFill>
                <a:schemeClr val="tx1"/>
              </a:solidFill>
            </a:rPr>
            <a:t>Marketing Management</a:t>
          </a:r>
        </a:p>
      </dgm:t>
    </dgm:pt>
    <dgm:pt modelId="{471F5589-D0E2-4201-84B1-40DD7A770997}" type="parTrans" cxnId="{15F846CD-B063-457C-8F76-0C7CAD3D0B1C}">
      <dgm:prSet/>
      <dgm:spPr/>
      <dgm:t>
        <a:bodyPr/>
        <a:lstStyle/>
        <a:p>
          <a:endParaRPr lang="en-US">
            <a:solidFill>
              <a:schemeClr val="tx1"/>
            </a:solidFill>
          </a:endParaRPr>
        </a:p>
      </dgm:t>
    </dgm:pt>
    <dgm:pt modelId="{B7F4BC49-347E-4096-9993-640ABB28E639}" type="sibTrans" cxnId="{15F846CD-B063-457C-8F76-0C7CAD3D0B1C}">
      <dgm:prSet/>
      <dgm:spPr/>
      <dgm:t>
        <a:bodyPr/>
        <a:lstStyle/>
        <a:p>
          <a:endParaRPr lang="en-US">
            <a:solidFill>
              <a:schemeClr val="tx1"/>
            </a:solidFill>
          </a:endParaRPr>
        </a:p>
      </dgm:t>
    </dgm:pt>
    <dgm:pt modelId="{E30FB153-C81E-45E5-9C79-B0DCD6DB02A3}">
      <dgm:prSet phldrT="[Text]"/>
      <dgm:spPr/>
      <dgm:t>
        <a:bodyPr/>
        <a:lstStyle/>
        <a:p>
          <a:r>
            <a:rPr lang="en-US" dirty="0">
              <a:solidFill>
                <a:schemeClr val="tx1"/>
              </a:solidFill>
            </a:rPr>
            <a:t>Technology Management</a:t>
          </a:r>
        </a:p>
      </dgm:t>
    </dgm:pt>
    <dgm:pt modelId="{C03DE3D9-68E7-4A09-87E9-56E4B67A64B3}" type="parTrans" cxnId="{99D697B1-1058-4BB9-829E-D0C3C4C00A57}">
      <dgm:prSet/>
      <dgm:spPr/>
      <dgm:t>
        <a:bodyPr/>
        <a:lstStyle/>
        <a:p>
          <a:endParaRPr lang="en-US">
            <a:solidFill>
              <a:schemeClr val="tx1"/>
            </a:solidFill>
          </a:endParaRPr>
        </a:p>
      </dgm:t>
    </dgm:pt>
    <dgm:pt modelId="{4FA440BF-B052-4968-82C0-99150453ACBF}" type="sibTrans" cxnId="{99D697B1-1058-4BB9-829E-D0C3C4C00A57}">
      <dgm:prSet/>
      <dgm:spPr/>
      <dgm:t>
        <a:bodyPr/>
        <a:lstStyle/>
        <a:p>
          <a:endParaRPr lang="en-US">
            <a:solidFill>
              <a:schemeClr val="tx1"/>
            </a:solidFill>
          </a:endParaRPr>
        </a:p>
      </dgm:t>
    </dgm:pt>
    <dgm:pt modelId="{3AF66ABE-9DF8-4E49-A4D1-927C0D9CEDD6}" type="pres">
      <dgm:prSet presAssocID="{62C2551E-1149-4BDF-85AA-0279E64681C2}" presName="Name0" presStyleCnt="0">
        <dgm:presLayoutVars>
          <dgm:chMax/>
          <dgm:chPref/>
          <dgm:dir/>
          <dgm:animLvl val="lvl"/>
        </dgm:presLayoutVars>
      </dgm:prSet>
      <dgm:spPr/>
    </dgm:pt>
    <dgm:pt modelId="{82C884D9-4053-448C-B282-2B80E373B4ED}" type="pres">
      <dgm:prSet presAssocID="{45ED30B2-6B43-40DD-9690-4403CFB6147E}" presName="composite" presStyleCnt="0"/>
      <dgm:spPr/>
    </dgm:pt>
    <dgm:pt modelId="{8AFBA1CD-8E53-4B47-8FB8-D63101937B47}" type="pres">
      <dgm:prSet presAssocID="{45ED30B2-6B43-40DD-9690-4403CFB6147E}" presName="Parent1" presStyleLbl="node1" presStyleIdx="0" presStyleCnt="8">
        <dgm:presLayoutVars>
          <dgm:chMax val="1"/>
          <dgm:chPref val="1"/>
          <dgm:bulletEnabled val="1"/>
        </dgm:presLayoutVars>
      </dgm:prSet>
      <dgm:spPr/>
    </dgm:pt>
    <dgm:pt modelId="{01FCC325-179E-4A53-BE0C-68860B5E7863}" type="pres">
      <dgm:prSet presAssocID="{45ED30B2-6B43-40DD-9690-4403CFB6147E}" presName="Childtext1" presStyleLbl="revTx" presStyleIdx="0" presStyleCnt="4">
        <dgm:presLayoutVars>
          <dgm:chMax val="0"/>
          <dgm:chPref val="0"/>
          <dgm:bulletEnabled val="1"/>
        </dgm:presLayoutVars>
      </dgm:prSet>
      <dgm:spPr/>
    </dgm:pt>
    <dgm:pt modelId="{B31C3C63-263A-494B-9B68-E735A81F2588}" type="pres">
      <dgm:prSet presAssocID="{45ED30B2-6B43-40DD-9690-4403CFB6147E}" presName="BalanceSpacing" presStyleCnt="0"/>
      <dgm:spPr/>
    </dgm:pt>
    <dgm:pt modelId="{8CD1E2C2-6664-48A2-A305-E6CA5AC2EDFA}" type="pres">
      <dgm:prSet presAssocID="{45ED30B2-6B43-40DD-9690-4403CFB6147E}" presName="BalanceSpacing1" presStyleCnt="0"/>
      <dgm:spPr/>
    </dgm:pt>
    <dgm:pt modelId="{FF7E6F37-DD89-4411-BCE3-B5CDE67AFE1B}" type="pres">
      <dgm:prSet presAssocID="{3E1983FC-0408-49F7-A26F-CEBE1BBE4D87}" presName="Accent1Text" presStyleLbl="node1" presStyleIdx="1" presStyleCnt="8"/>
      <dgm:spPr/>
    </dgm:pt>
    <dgm:pt modelId="{8EB4B38D-581D-46E7-8A7D-928803ED1DD8}" type="pres">
      <dgm:prSet presAssocID="{3E1983FC-0408-49F7-A26F-CEBE1BBE4D87}" presName="spaceBetweenRectangles" presStyleCnt="0"/>
      <dgm:spPr/>
    </dgm:pt>
    <dgm:pt modelId="{75829C93-19F3-445A-A122-DD875F081FBB}" type="pres">
      <dgm:prSet presAssocID="{B128A1E3-9E27-4F97-9292-5796AF6FB4EB}" presName="composite" presStyleCnt="0"/>
      <dgm:spPr/>
    </dgm:pt>
    <dgm:pt modelId="{5D32FCEC-A3EA-484A-BCB9-7159DB8EEE9C}" type="pres">
      <dgm:prSet presAssocID="{B128A1E3-9E27-4F97-9292-5796AF6FB4EB}" presName="Parent1" presStyleLbl="node1" presStyleIdx="2" presStyleCnt="8">
        <dgm:presLayoutVars>
          <dgm:chMax val="1"/>
          <dgm:chPref val="1"/>
          <dgm:bulletEnabled val="1"/>
        </dgm:presLayoutVars>
      </dgm:prSet>
      <dgm:spPr/>
    </dgm:pt>
    <dgm:pt modelId="{B470EE81-2A18-4D48-B31E-E9B05D49A4B5}" type="pres">
      <dgm:prSet presAssocID="{B128A1E3-9E27-4F97-9292-5796AF6FB4EB}" presName="Childtext1" presStyleLbl="revTx" presStyleIdx="1" presStyleCnt="4">
        <dgm:presLayoutVars>
          <dgm:chMax val="0"/>
          <dgm:chPref val="0"/>
          <dgm:bulletEnabled val="1"/>
        </dgm:presLayoutVars>
      </dgm:prSet>
      <dgm:spPr/>
    </dgm:pt>
    <dgm:pt modelId="{3D05A8F8-7EE5-4F50-9C16-B0C28F214CF3}" type="pres">
      <dgm:prSet presAssocID="{B128A1E3-9E27-4F97-9292-5796AF6FB4EB}" presName="BalanceSpacing" presStyleCnt="0"/>
      <dgm:spPr/>
    </dgm:pt>
    <dgm:pt modelId="{F7BDE35A-AE97-4DAE-9C21-013C354EF2E2}" type="pres">
      <dgm:prSet presAssocID="{B128A1E3-9E27-4F97-9292-5796AF6FB4EB}" presName="BalanceSpacing1" presStyleCnt="0"/>
      <dgm:spPr/>
    </dgm:pt>
    <dgm:pt modelId="{82A23443-A0AA-4210-9DF2-6FC1BBB3D087}" type="pres">
      <dgm:prSet presAssocID="{ECDBADA9-74DA-4CBC-BDF0-63FE0210ACE8}" presName="Accent1Text" presStyleLbl="node1" presStyleIdx="3" presStyleCnt="8"/>
      <dgm:spPr/>
    </dgm:pt>
    <dgm:pt modelId="{87CAD83C-D9A4-4913-8CEC-0F26B2345AE4}" type="pres">
      <dgm:prSet presAssocID="{ECDBADA9-74DA-4CBC-BDF0-63FE0210ACE8}" presName="spaceBetweenRectangles" presStyleCnt="0"/>
      <dgm:spPr/>
    </dgm:pt>
    <dgm:pt modelId="{F1BD6481-11B2-4E24-88B4-D6AA7C178BA7}" type="pres">
      <dgm:prSet presAssocID="{362DDE30-785D-4A23-9552-086F508E92AD}" presName="composite" presStyleCnt="0"/>
      <dgm:spPr/>
    </dgm:pt>
    <dgm:pt modelId="{B7CD4B7E-141B-4A0C-9AA6-2B399439F545}" type="pres">
      <dgm:prSet presAssocID="{362DDE30-785D-4A23-9552-086F508E92AD}" presName="Parent1" presStyleLbl="node1" presStyleIdx="4" presStyleCnt="8">
        <dgm:presLayoutVars>
          <dgm:chMax val="1"/>
          <dgm:chPref val="1"/>
          <dgm:bulletEnabled val="1"/>
        </dgm:presLayoutVars>
      </dgm:prSet>
      <dgm:spPr/>
    </dgm:pt>
    <dgm:pt modelId="{6DE17691-1BF4-47E4-913E-7A0156A5BBA5}" type="pres">
      <dgm:prSet presAssocID="{362DDE30-785D-4A23-9552-086F508E92AD}" presName="Childtext1" presStyleLbl="revTx" presStyleIdx="2" presStyleCnt="4">
        <dgm:presLayoutVars>
          <dgm:chMax val="0"/>
          <dgm:chPref val="0"/>
          <dgm:bulletEnabled val="1"/>
        </dgm:presLayoutVars>
      </dgm:prSet>
      <dgm:spPr/>
    </dgm:pt>
    <dgm:pt modelId="{FF2B1584-F859-4E38-B905-8207FA60BB04}" type="pres">
      <dgm:prSet presAssocID="{362DDE30-785D-4A23-9552-086F508E92AD}" presName="BalanceSpacing" presStyleCnt="0"/>
      <dgm:spPr/>
    </dgm:pt>
    <dgm:pt modelId="{611A30A6-FB10-4335-B9DC-7DC5F889B1DD}" type="pres">
      <dgm:prSet presAssocID="{362DDE30-785D-4A23-9552-086F508E92AD}" presName="BalanceSpacing1" presStyleCnt="0"/>
      <dgm:spPr/>
    </dgm:pt>
    <dgm:pt modelId="{F2B214FF-2253-42B1-A2CE-14BE0F683033}" type="pres">
      <dgm:prSet presAssocID="{226B6EAA-86A6-49AB-AEF3-AF73838E6F91}" presName="Accent1Text" presStyleLbl="node1" presStyleIdx="5" presStyleCnt="8"/>
      <dgm:spPr/>
    </dgm:pt>
    <dgm:pt modelId="{3366A5EE-F4C9-4096-970C-C90D85A5A777}" type="pres">
      <dgm:prSet presAssocID="{226B6EAA-86A6-49AB-AEF3-AF73838E6F91}" presName="spaceBetweenRectangles" presStyleCnt="0"/>
      <dgm:spPr/>
    </dgm:pt>
    <dgm:pt modelId="{3DF71041-C447-4DD5-BD53-66ED3C82E965}" type="pres">
      <dgm:prSet presAssocID="{E30FB153-C81E-45E5-9C79-B0DCD6DB02A3}" presName="composite" presStyleCnt="0"/>
      <dgm:spPr/>
    </dgm:pt>
    <dgm:pt modelId="{233B0AE8-E7EB-4B90-A8F4-4C82041BD379}" type="pres">
      <dgm:prSet presAssocID="{E30FB153-C81E-45E5-9C79-B0DCD6DB02A3}" presName="Parent1" presStyleLbl="node1" presStyleIdx="6" presStyleCnt="8">
        <dgm:presLayoutVars>
          <dgm:chMax val="1"/>
          <dgm:chPref val="1"/>
          <dgm:bulletEnabled val="1"/>
        </dgm:presLayoutVars>
      </dgm:prSet>
      <dgm:spPr/>
    </dgm:pt>
    <dgm:pt modelId="{A05E1B3E-61F8-4458-A1E0-C19CD3CD12C5}" type="pres">
      <dgm:prSet presAssocID="{E30FB153-C81E-45E5-9C79-B0DCD6DB02A3}" presName="Childtext1" presStyleLbl="revTx" presStyleIdx="3" presStyleCnt="4">
        <dgm:presLayoutVars>
          <dgm:chMax val="0"/>
          <dgm:chPref val="0"/>
          <dgm:bulletEnabled val="1"/>
        </dgm:presLayoutVars>
      </dgm:prSet>
      <dgm:spPr/>
    </dgm:pt>
    <dgm:pt modelId="{7BA5761C-2622-46AD-8DDA-8CBE8C053AC6}" type="pres">
      <dgm:prSet presAssocID="{E30FB153-C81E-45E5-9C79-B0DCD6DB02A3}" presName="BalanceSpacing" presStyleCnt="0"/>
      <dgm:spPr/>
    </dgm:pt>
    <dgm:pt modelId="{C95C083A-7677-4B46-8063-50D0677C21A1}" type="pres">
      <dgm:prSet presAssocID="{E30FB153-C81E-45E5-9C79-B0DCD6DB02A3}" presName="BalanceSpacing1" presStyleCnt="0"/>
      <dgm:spPr/>
    </dgm:pt>
    <dgm:pt modelId="{9D3155CB-E264-40D1-BA57-C0B697BCCA19}" type="pres">
      <dgm:prSet presAssocID="{4FA440BF-B052-4968-82C0-99150453ACBF}" presName="Accent1Text" presStyleLbl="node1" presStyleIdx="7" presStyleCnt="8"/>
      <dgm:spPr/>
    </dgm:pt>
  </dgm:ptLst>
  <dgm:cxnLst>
    <dgm:cxn modelId="{1232C311-DE15-4D4C-B269-0FB6C6BDDC35}" srcId="{45ED30B2-6B43-40DD-9690-4403CFB6147E}" destId="{8B738652-517F-4FEF-870A-1CC568ABF89B}" srcOrd="0" destOrd="0" parTransId="{E6AE9FAE-08DB-4CF4-AA5D-37E929D0717F}" sibTransId="{E0586C28-3373-40AF-B82C-0774F24CA8A4}"/>
    <dgm:cxn modelId="{BC2D1618-045A-480C-A987-26906AD7195F}" type="presOf" srcId="{ECDBADA9-74DA-4CBC-BDF0-63FE0210ACE8}" destId="{82A23443-A0AA-4210-9DF2-6FC1BBB3D087}" srcOrd="0" destOrd="0" presId="urn:microsoft.com/office/officeart/2008/layout/AlternatingHexagons"/>
    <dgm:cxn modelId="{950E5322-44F5-450C-80BB-3181EA9DDFEB}" srcId="{B128A1E3-9E27-4F97-9292-5796AF6FB4EB}" destId="{DC0BE20C-6946-44C8-8C0D-8621E51D3A48}" srcOrd="0" destOrd="0" parTransId="{7DD4364E-4109-4F29-B386-5835B2BA5109}" sibTransId="{552FFD6D-7565-4217-9C0E-5DA0E1D8D8DA}"/>
    <dgm:cxn modelId="{A09B9424-6F3E-47D0-9B6E-15A5E261412C}" type="presOf" srcId="{362DDE30-785D-4A23-9552-086F508E92AD}" destId="{B7CD4B7E-141B-4A0C-9AA6-2B399439F545}" srcOrd="0" destOrd="0" presId="urn:microsoft.com/office/officeart/2008/layout/AlternatingHexagons"/>
    <dgm:cxn modelId="{10D0B934-7B98-4D48-84FD-19DFFC5FF4F3}" srcId="{62C2551E-1149-4BDF-85AA-0279E64681C2}" destId="{B128A1E3-9E27-4F97-9292-5796AF6FB4EB}" srcOrd="1" destOrd="0" parTransId="{56003666-5492-41CC-8FE4-123E98A0DFFB}" sibTransId="{ECDBADA9-74DA-4CBC-BDF0-63FE0210ACE8}"/>
    <dgm:cxn modelId="{9411485F-74A3-42D3-8AA5-E73E697F9E47}" type="presOf" srcId="{4FA440BF-B052-4968-82C0-99150453ACBF}" destId="{9D3155CB-E264-40D1-BA57-C0B697BCCA19}" srcOrd="0" destOrd="0" presId="urn:microsoft.com/office/officeart/2008/layout/AlternatingHexagons"/>
    <dgm:cxn modelId="{A0C26471-4B5F-4513-ABAB-694F347904F1}" srcId="{62C2551E-1149-4BDF-85AA-0279E64681C2}" destId="{45ED30B2-6B43-40DD-9690-4403CFB6147E}" srcOrd="0" destOrd="0" parTransId="{DF8D7467-E450-47E0-BDA4-81E2316CEA02}" sibTransId="{3E1983FC-0408-49F7-A26F-CEBE1BBE4D87}"/>
    <dgm:cxn modelId="{FF224177-44F4-417F-BE48-0023DBF188BB}" type="presOf" srcId="{B128A1E3-9E27-4F97-9292-5796AF6FB4EB}" destId="{5D32FCEC-A3EA-484A-BCB9-7159DB8EEE9C}" srcOrd="0" destOrd="0" presId="urn:microsoft.com/office/officeart/2008/layout/AlternatingHexagons"/>
    <dgm:cxn modelId="{9583DD8D-842B-4914-9B79-B828F2271F84}" type="presOf" srcId="{BB3C2C8A-1341-4162-8C89-4DE0742A9298}" destId="{6DE17691-1BF4-47E4-913E-7A0156A5BBA5}" srcOrd="0" destOrd="0" presId="urn:microsoft.com/office/officeart/2008/layout/AlternatingHexagons"/>
    <dgm:cxn modelId="{EB0B49A6-F93A-4250-8082-D67FEE9B0459}" srcId="{62C2551E-1149-4BDF-85AA-0279E64681C2}" destId="{362DDE30-785D-4A23-9552-086F508E92AD}" srcOrd="2" destOrd="0" parTransId="{1EA1F905-C7DE-4F8A-BF03-574CAF96D999}" sibTransId="{226B6EAA-86A6-49AB-AEF3-AF73838E6F91}"/>
    <dgm:cxn modelId="{D76716AA-C090-490F-8B3C-EA6F7294AF2D}" type="presOf" srcId="{3E1983FC-0408-49F7-A26F-CEBE1BBE4D87}" destId="{FF7E6F37-DD89-4411-BCE3-B5CDE67AFE1B}" srcOrd="0" destOrd="0" presId="urn:microsoft.com/office/officeart/2008/layout/AlternatingHexagons"/>
    <dgm:cxn modelId="{E0D582AC-4BEF-4B89-8A8D-7A5180E72382}" type="presOf" srcId="{62C2551E-1149-4BDF-85AA-0279E64681C2}" destId="{3AF66ABE-9DF8-4E49-A4D1-927C0D9CEDD6}" srcOrd="0" destOrd="0" presId="urn:microsoft.com/office/officeart/2008/layout/AlternatingHexagons"/>
    <dgm:cxn modelId="{636742AE-2F88-4DF4-A989-70FE5CF82C0B}" type="presOf" srcId="{45ED30B2-6B43-40DD-9690-4403CFB6147E}" destId="{8AFBA1CD-8E53-4B47-8FB8-D63101937B47}" srcOrd="0" destOrd="0" presId="urn:microsoft.com/office/officeart/2008/layout/AlternatingHexagons"/>
    <dgm:cxn modelId="{99D697B1-1058-4BB9-829E-D0C3C4C00A57}" srcId="{62C2551E-1149-4BDF-85AA-0279E64681C2}" destId="{E30FB153-C81E-45E5-9C79-B0DCD6DB02A3}" srcOrd="3" destOrd="0" parTransId="{C03DE3D9-68E7-4A09-87E9-56E4B67A64B3}" sibTransId="{4FA440BF-B052-4968-82C0-99150453ACBF}"/>
    <dgm:cxn modelId="{D57FCFB8-7A2D-4D28-8270-BB077DA1EF0B}" type="presOf" srcId="{E30FB153-C81E-45E5-9C79-B0DCD6DB02A3}" destId="{233B0AE8-E7EB-4B90-A8F4-4C82041BD379}" srcOrd="0" destOrd="0" presId="urn:microsoft.com/office/officeart/2008/layout/AlternatingHexagons"/>
    <dgm:cxn modelId="{15F846CD-B063-457C-8F76-0C7CAD3D0B1C}" srcId="{362DDE30-785D-4A23-9552-086F508E92AD}" destId="{BB3C2C8A-1341-4162-8C89-4DE0742A9298}" srcOrd="0" destOrd="0" parTransId="{471F5589-D0E2-4201-84B1-40DD7A770997}" sibTransId="{B7F4BC49-347E-4096-9993-640ABB28E639}"/>
    <dgm:cxn modelId="{E5F99AD0-52FE-45C6-965A-A7C01DC07A84}" type="presOf" srcId="{226B6EAA-86A6-49AB-AEF3-AF73838E6F91}" destId="{F2B214FF-2253-42B1-A2CE-14BE0F683033}" srcOrd="0" destOrd="0" presId="urn:microsoft.com/office/officeart/2008/layout/AlternatingHexagons"/>
    <dgm:cxn modelId="{24D77ED7-1DC1-433C-B469-778FFFA0272D}" type="presOf" srcId="{8B738652-517F-4FEF-870A-1CC568ABF89B}" destId="{01FCC325-179E-4A53-BE0C-68860B5E7863}" srcOrd="0" destOrd="0" presId="urn:microsoft.com/office/officeart/2008/layout/AlternatingHexagons"/>
    <dgm:cxn modelId="{9A24FDDC-B1BF-4275-AD04-D990779FB37A}" type="presOf" srcId="{DC0BE20C-6946-44C8-8C0D-8621E51D3A48}" destId="{B470EE81-2A18-4D48-B31E-E9B05D49A4B5}" srcOrd="0" destOrd="0" presId="urn:microsoft.com/office/officeart/2008/layout/AlternatingHexagons"/>
    <dgm:cxn modelId="{FACA0C29-3902-473D-A9F8-6764AAE742CF}" type="presParOf" srcId="{3AF66ABE-9DF8-4E49-A4D1-927C0D9CEDD6}" destId="{82C884D9-4053-448C-B282-2B80E373B4ED}" srcOrd="0" destOrd="0" presId="urn:microsoft.com/office/officeart/2008/layout/AlternatingHexagons"/>
    <dgm:cxn modelId="{822839BB-D566-4496-BE29-AD18070FAA91}" type="presParOf" srcId="{82C884D9-4053-448C-B282-2B80E373B4ED}" destId="{8AFBA1CD-8E53-4B47-8FB8-D63101937B47}" srcOrd="0" destOrd="0" presId="urn:microsoft.com/office/officeart/2008/layout/AlternatingHexagons"/>
    <dgm:cxn modelId="{2529375C-A93E-4FC9-8DFE-E1F879A1B93F}" type="presParOf" srcId="{82C884D9-4053-448C-B282-2B80E373B4ED}" destId="{01FCC325-179E-4A53-BE0C-68860B5E7863}" srcOrd="1" destOrd="0" presId="urn:microsoft.com/office/officeart/2008/layout/AlternatingHexagons"/>
    <dgm:cxn modelId="{584E7162-71B4-4CE1-865F-09AE9156BE60}" type="presParOf" srcId="{82C884D9-4053-448C-B282-2B80E373B4ED}" destId="{B31C3C63-263A-494B-9B68-E735A81F2588}" srcOrd="2" destOrd="0" presId="urn:microsoft.com/office/officeart/2008/layout/AlternatingHexagons"/>
    <dgm:cxn modelId="{575D0606-4B42-4495-B389-6BC2D4A2DC5D}" type="presParOf" srcId="{82C884D9-4053-448C-B282-2B80E373B4ED}" destId="{8CD1E2C2-6664-48A2-A305-E6CA5AC2EDFA}" srcOrd="3" destOrd="0" presId="urn:microsoft.com/office/officeart/2008/layout/AlternatingHexagons"/>
    <dgm:cxn modelId="{A8188355-E6D6-4162-B62D-DA58F444F2FA}" type="presParOf" srcId="{82C884D9-4053-448C-B282-2B80E373B4ED}" destId="{FF7E6F37-DD89-4411-BCE3-B5CDE67AFE1B}" srcOrd="4" destOrd="0" presId="urn:microsoft.com/office/officeart/2008/layout/AlternatingHexagons"/>
    <dgm:cxn modelId="{A6BCDC82-630D-4169-A210-525DC82AAAD7}" type="presParOf" srcId="{3AF66ABE-9DF8-4E49-A4D1-927C0D9CEDD6}" destId="{8EB4B38D-581D-46E7-8A7D-928803ED1DD8}" srcOrd="1" destOrd="0" presId="urn:microsoft.com/office/officeart/2008/layout/AlternatingHexagons"/>
    <dgm:cxn modelId="{6A157F34-3904-4778-90AD-E7611A1112EA}" type="presParOf" srcId="{3AF66ABE-9DF8-4E49-A4D1-927C0D9CEDD6}" destId="{75829C93-19F3-445A-A122-DD875F081FBB}" srcOrd="2" destOrd="0" presId="urn:microsoft.com/office/officeart/2008/layout/AlternatingHexagons"/>
    <dgm:cxn modelId="{5986FB53-D44B-4F89-A7F3-617F3AE4ADDC}" type="presParOf" srcId="{75829C93-19F3-445A-A122-DD875F081FBB}" destId="{5D32FCEC-A3EA-484A-BCB9-7159DB8EEE9C}" srcOrd="0" destOrd="0" presId="urn:microsoft.com/office/officeart/2008/layout/AlternatingHexagons"/>
    <dgm:cxn modelId="{29FEDDD9-981B-4F35-AC17-FD45EB9D16E7}" type="presParOf" srcId="{75829C93-19F3-445A-A122-DD875F081FBB}" destId="{B470EE81-2A18-4D48-B31E-E9B05D49A4B5}" srcOrd="1" destOrd="0" presId="urn:microsoft.com/office/officeart/2008/layout/AlternatingHexagons"/>
    <dgm:cxn modelId="{C26E33F8-8C33-4D00-B6EB-0F88A02490A6}" type="presParOf" srcId="{75829C93-19F3-445A-A122-DD875F081FBB}" destId="{3D05A8F8-7EE5-4F50-9C16-B0C28F214CF3}" srcOrd="2" destOrd="0" presId="urn:microsoft.com/office/officeart/2008/layout/AlternatingHexagons"/>
    <dgm:cxn modelId="{FC6353FA-B3BC-4312-A2EC-BE4A0CBB7638}" type="presParOf" srcId="{75829C93-19F3-445A-A122-DD875F081FBB}" destId="{F7BDE35A-AE97-4DAE-9C21-013C354EF2E2}" srcOrd="3" destOrd="0" presId="urn:microsoft.com/office/officeart/2008/layout/AlternatingHexagons"/>
    <dgm:cxn modelId="{D601AA8F-1B28-4E08-A665-A9A87BE8F1A5}" type="presParOf" srcId="{75829C93-19F3-445A-A122-DD875F081FBB}" destId="{82A23443-A0AA-4210-9DF2-6FC1BBB3D087}" srcOrd="4" destOrd="0" presId="urn:microsoft.com/office/officeart/2008/layout/AlternatingHexagons"/>
    <dgm:cxn modelId="{C677D4AC-01E8-4F7E-8329-4FDBFE031EF7}" type="presParOf" srcId="{3AF66ABE-9DF8-4E49-A4D1-927C0D9CEDD6}" destId="{87CAD83C-D9A4-4913-8CEC-0F26B2345AE4}" srcOrd="3" destOrd="0" presId="urn:microsoft.com/office/officeart/2008/layout/AlternatingHexagons"/>
    <dgm:cxn modelId="{1EC2B061-68FA-4046-B1A6-49FE38C108DA}" type="presParOf" srcId="{3AF66ABE-9DF8-4E49-A4D1-927C0D9CEDD6}" destId="{F1BD6481-11B2-4E24-88B4-D6AA7C178BA7}" srcOrd="4" destOrd="0" presId="urn:microsoft.com/office/officeart/2008/layout/AlternatingHexagons"/>
    <dgm:cxn modelId="{2272F93F-F7FB-48DC-A8D6-B15A97BE4916}" type="presParOf" srcId="{F1BD6481-11B2-4E24-88B4-D6AA7C178BA7}" destId="{B7CD4B7E-141B-4A0C-9AA6-2B399439F545}" srcOrd="0" destOrd="0" presId="urn:microsoft.com/office/officeart/2008/layout/AlternatingHexagons"/>
    <dgm:cxn modelId="{D004FBEB-59AB-46BC-A571-CC0B62FE01BD}" type="presParOf" srcId="{F1BD6481-11B2-4E24-88B4-D6AA7C178BA7}" destId="{6DE17691-1BF4-47E4-913E-7A0156A5BBA5}" srcOrd="1" destOrd="0" presId="urn:microsoft.com/office/officeart/2008/layout/AlternatingHexagons"/>
    <dgm:cxn modelId="{1C44F5B3-D5A4-48F2-8AC9-145CD1D7F305}" type="presParOf" srcId="{F1BD6481-11B2-4E24-88B4-D6AA7C178BA7}" destId="{FF2B1584-F859-4E38-B905-8207FA60BB04}" srcOrd="2" destOrd="0" presId="urn:microsoft.com/office/officeart/2008/layout/AlternatingHexagons"/>
    <dgm:cxn modelId="{19D24A23-DCC1-4BCE-BFC9-86B7FF581FEA}" type="presParOf" srcId="{F1BD6481-11B2-4E24-88B4-D6AA7C178BA7}" destId="{611A30A6-FB10-4335-B9DC-7DC5F889B1DD}" srcOrd="3" destOrd="0" presId="urn:microsoft.com/office/officeart/2008/layout/AlternatingHexagons"/>
    <dgm:cxn modelId="{805E320C-EB23-43AB-A96E-7746934FF18A}" type="presParOf" srcId="{F1BD6481-11B2-4E24-88B4-D6AA7C178BA7}" destId="{F2B214FF-2253-42B1-A2CE-14BE0F683033}" srcOrd="4" destOrd="0" presId="urn:microsoft.com/office/officeart/2008/layout/AlternatingHexagons"/>
    <dgm:cxn modelId="{A3D9C173-B35C-4A17-95C8-19537F7C0449}" type="presParOf" srcId="{3AF66ABE-9DF8-4E49-A4D1-927C0D9CEDD6}" destId="{3366A5EE-F4C9-4096-970C-C90D85A5A777}" srcOrd="5" destOrd="0" presId="urn:microsoft.com/office/officeart/2008/layout/AlternatingHexagons"/>
    <dgm:cxn modelId="{ECB77B06-8FAE-4063-BDAF-1A6CC4835333}" type="presParOf" srcId="{3AF66ABE-9DF8-4E49-A4D1-927C0D9CEDD6}" destId="{3DF71041-C447-4DD5-BD53-66ED3C82E965}" srcOrd="6" destOrd="0" presId="urn:microsoft.com/office/officeart/2008/layout/AlternatingHexagons"/>
    <dgm:cxn modelId="{6CF4D1C9-9B0B-4387-9123-45A262936421}" type="presParOf" srcId="{3DF71041-C447-4DD5-BD53-66ED3C82E965}" destId="{233B0AE8-E7EB-4B90-A8F4-4C82041BD379}" srcOrd="0" destOrd="0" presId="urn:microsoft.com/office/officeart/2008/layout/AlternatingHexagons"/>
    <dgm:cxn modelId="{33802729-3B7E-433A-BF92-779E2286DDDE}" type="presParOf" srcId="{3DF71041-C447-4DD5-BD53-66ED3C82E965}" destId="{A05E1B3E-61F8-4458-A1E0-C19CD3CD12C5}" srcOrd="1" destOrd="0" presId="urn:microsoft.com/office/officeart/2008/layout/AlternatingHexagons"/>
    <dgm:cxn modelId="{333ABBB5-7598-4D77-A743-A68C83490544}" type="presParOf" srcId="{3DF71041-C447-4DD5-BD53-66ED3C82E965}" destId="{7BA5761C-2622-46AD-8DDA-8CBE8C053AC6}" srcOrd="2" destOrd="0" presId="urn:microsoft.com/office/officeart/2008/layout/AlternatingHexagons"/>
    <dgm:cxn modelId="{21A23B86-AD48-4D8E-A964-44F81AB47A01}" type="presParOf" srcId="{3DF71041-C447-4DD5-BD53-66ED3C82E965}" destId="{C95C083A-7677-4B46-8063-50D0677C21A1}" srcOrd="3" destOrd="0" presId="urn:microsoft.com/office/officeart/2008/layout/AlternatingHexagons"/>
    <dgm:cxn modelId="{CE63BB1A-0B4E-4732-964D-35A22541FE0B}" type="presParOf" srcId="{3DF71041-C447-4DD5-BD53-66ED3C82E965}" destId="{9D3155CB-E264-40D1-BA57-C0B697BCCA19}"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FBA1CD-8E53-4B47-8FB8-D63101937B47}">
      <dsp:nvSpPr>
        <dsp:cNvPr id="0" name=""/>
        <dsp:cNvSpPr/>
      </dsp:nvSpPr>
      <dsp:spPr>
        <a:xfrm rot="5400000">
          <a:off x="3030833" y="120886"/>
          <a:ext cx="1847391" cy="1607230"/>
        </a:xfrm>
        <a:prstGeom prst="hexagon">
          <a:avLst>
            <a:gd name="adj" fmla="val 25000"/>
            <a:gd name="vf" fmla="val 11547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Management Functions and Organization</a:t>
          </a:r>
        </a:p>
      </dsp:txBody>
      <dsp:txXfrm rot="-5400000">
        <a:off x="3401373" y="288691"/>
        <a:ext cx="1106310" cy="1271621"/>
      </dsp:txXfrm>
    </dsp:sp>
    <dsp:sp modelId="{01FCC325-179E-4A53-BE0C-68860B5E7863}">
      <dsp:nvSpPr>
        <dsp:cNvPr id="0" name=""/>
        <dsp:cNvSpPr/>
      </dsp:nvSpPr>
      <dsp:spPr>
        <a:xfrm>
          <a:off x="4806915" y="370284"/>
          <a:ext cx="2061688" cy="1108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solidFill>
            </a:rPr>
            <a:t>Personnel Management</a:t>
          </a:r>
        </a:p>
      </dsp:txBody>
      <dsp:txXfrm>
        <a:off x="4806915" y="370284"/>
        <a:ext cx="2061688" cy="1108434"/>
      </dsp:txXfrm>
    </dsp:sp>
    <dsp:sp modelId="{FF7E6F37-DD89-4411-BCE3-B5CDE67AFE1B}">
      <dsp:nvSpPr>
        <dsp:cNvPr id="0" name=""/>
        <dsp:cNvSpPr/>
      </dsp:nvSpPr>
      <dsp:spPr>
        <a:xfrm rot="5400000">
          <a:off x="1295025" y="120886"/>
          <a:ext cx="1847391" cy="1607230"/>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665565" y="288691"/>
        <a:ext cx="1106310" cy="1271621"/>
      </dsp:txXfrm>
    </dsp:sp>
    <dsp:sp modelId="{5D32FCEC-A3EA-484A-BCB9-7159DB8EEE9C}">
      <dsp:nvSpPr>
        <dsp:cNvPr id="0" name=""/>
        <dsp:cNvSpPr/>
      </dsp:nvSpPr>
      <dsp:spPr>
        <a:xfrm rot="5400000">
          <a:off x="2159604" y="1688952"/>
          <a:ext cx="1847391" cy="1607230"/>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Cost and Financial Management</a:t>
          </a:r>
        </a:p>
      </dsp:txBody>
      <dsp:txXfrm rot="-5400000">
        <a:off x="2530144" y="1856757"/>
        <a:ext cx="1106310" cy="1271621"/>
      </dsp:txXfrm>
    </dsp:sp>
    <dsp:sp modelId="{B470EE81-2A18-4D48-B31E-E9B05D49A4B5}">
      <dsp:nvSpPr>
        <dsp:cNvPr id="0" name=""/>
        <dsp:cNvSpPr/>
      </dsp:nvSpPr>
      <dsp:spPr>
        <a:xfrm>
          <a:off x="217995" y="1938349"/>
          <a:ext cx="1995182" cy="1108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r" defTabSz="622300">
            <a:lnSpc>
              <a:spcPct val="90000"/>
            </a:lnSpc>
            <a:spcBef>
              <a:spcPct val="0"/>
            </a:spcBef>
            <a:spcAft>
              <a:spcPct val="35000"/>
            </a:spcAft>
            <a:buNone/>
          </a:pPr>
          <a:r>
            <a:rPr lang="en-US" sz="1400" kern="1200" dirty="0">
              <a:solidFill>
                <a:schemeClr val="tx1"/>
              </a:solidFill>
            </a:rPr>
            <a:t>Operations Management</a:t>
          </a:r>
        </a:p>
      </dsp:txBody>
      <dsp:txXfrm>
        <a:off x="217995" y="1938349"/>
        <a:ext cx="1995182" cy="1108434"/>
      </dsp:txXfrm>
    </dsp:sp>
    <dsp:sp modelId="{82A23443-A0AA-4210-9DF2-6FC1BBB3D087}">
      <dsp:nvSpPr>
        <dsp:cNvPr id="0" name=""/>
        <dsp:cNvSpPr/>
      </dsp:nvSpPr>
      <dsp:spPr>
        <a:xfrm rot="5400000">
          <a:off x="3895412" y="1688952"/>
          <a:ext cx="1847391" cy="1607230"/>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4265952" y="1856757"/>
        <a:ext cx="1106310" cy="1271621"/>
      </dsp:txXfrm>
    </dsp:sp>
    <dsp:sp modelId="{B7CD4B7E-141B-4A0C-9AA6-2B399439F545}">
      <dsp:nvSpPr>
        <dsp:cNvPr id="0" name=""/>
        <dsp:cNvSpPr/>
      </dsp:nvSpPr>
      <dsp:spPr>
        <a:xfrm rot="5400000">
          <a:off x="3030833" y="3257017"/>
          <a:ext cx="1847391" cy="1607230"/>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Management Accounting</a:t>
          </a:r>
        </a:p>
      </dsp:txBody>
      <dsp:txXfrm rot="-5400000">
        <a:off x="3401373" y="3424822"/>
        <a:ext cx="1106310" cy="1271621"/>
      </dsp:txXfrm>
    </dsp:sp>
    <dsp:sp modelId="{6DE17691-1BF4-47E4-913E-7A0156A5BBA5}">
      <dsp:nvSpPr>
        <dsp:cNvPr id="0" name=""/>
        <dsp:cNvSpPr/>
      </dsp:nvSpPr>
      <dsp:spPr>
        <a:xfrm>
          <a:off x="4806915" y="3506415"/>
          <a:ext cx="2061688" cy="1108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solidFill>
            </a:rPr>
            <a:t>Marketing Management</a:t>
          </a:r>
        </a:p>
      </dsp:txBody>
      <dsp:txXfrm>
        <a:off x="4806915" y="3506415"/>
        <a:ext cx="2061688" cy="1108434"/>
      </dsp:txXfrm>
    </dsp:sp>
    <dsp:sp modelId="{F2B214FF-2253-42B1-A2CE-14BE0F683033}">
      <dsp:nvSpPr>
        <dsp:cNvPr id="0" name=""/>
        <dsp:cNvSpPr/>
      </dsp:nvSpPr>
      <dsp:spPr>
        <a:xfrm rot="5400000">
          <a:off x="1295025" y="3257017"/>
          <a:ext cx="1847391" cy="1607230"/>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665565" y="3424822"/>
        <a:ext cx="1106310" cy="1271621"/>
      </dsp:txXfrm>
    </dsp:sp>
    <dsp:sp modelId="{233B0AE8-E7EB-4B90-A8F4-4C82041BD379}">
      <dsp:nvSpPr>
        <dsp:cNvPr id="0" name=""/>
        <dsp:cNvSpPr/>
      </dsp:nvSpPr>
      <dsp:spPr>
        <a:xfrm rot="5400000">
          <a:off x="2159604" y="4825083"/>
          <a:ext cx="1847391" cy="1607230"/>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Technology Management</a:t>
          </a:r>
        </a:p>
      </dsp:txBody>
      <dsp:txXfrm rot="-5400000">
        <a:off x="2530144" y="4992888"/>
        <a:ext cx="1106310" cy="1271621"/>
      </dsp:txXfrm>
    </dsp:sp>
    <dsp:sp modelId="{A05E1B3E-61F8-4458-A1E0-C19CD3CD12C5}">
      <dsp:nvSpPr>
        <dsp:cNvPr id="0" name=""/>
        <dsp:cNvSpPr/>
      </dsp:nvSpPr>
      <dsp:spPr>
        <a:xfrm>
          <a:off x="217995" y="5074481"/>
          <a:ext cx="1995182" cy="1108434"/>
        </a:xfrm>
        <a:prstGeom prst="rect">
          <a:avLst/>
        </a:prstGeom>
        <a:noFill/>
        <a:ln>
          <a:noFill/>
        </a:ln>
        <a:effectLst/>
      </dsp:spPr>
      <dsp:style>
        <a:lnRef idx="0">
          <a:scrgbClr r="0" g="0" b="0"/>
        </a:lnRef>
        <a:fillRef idx="0">
          <a:scrgbClr r="0" g="0" b="0"/>
        </a:fillRef>
        <a:effectRef idx="0">
          <a:scrgbClr r="0" g="0" b="0"/>
        </a:effectRef>
        <a:fontRef idx="minor"/>
      </dsp:style>
    </dsp:sp>
    <dsp:sp modelId="{9D3155CB-E264-40D1-BA57-C0B697BCCA19}">
      <dsp:nvSpPr>
        <dsp:cNvPr id="0" name=""/>
        <dsp:cNvSpPr/>
      </dsp:nvSpPr>
      <dsp:spPr>
        <a:xfrm rot="5400000">
          <a:off x="3895412" y="4825083"/>
          <a:ext cx="1847391" cy="1607230"/>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4265952" y="4992888"/>
        <a:ext cx="1106310" cy="127162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249977-C0FC-4C43-BDB8-FF272AA1C7EA}"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49977-C0FC-4C43-BDB8-FF272AA1C7EA}"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49977-C0FC-4C43-BDB8-FF272AA1C7EA}"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49977-C0FC-4C43-BDB8-FF272AA1C7EA}"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49977-C0FC-4C43-BDB8-FF272AA1C7EA}"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249977-C0FC-4C43-BDB8-FF272AA1C7EA}" type="datetimeFigureOut">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249977-C0FC-4C43-BDB8-FF272AA1C7EA}" type="datetimeFigureOut">
              <a:rPr lang="en-US" smtClean="0"/>
              <a:t>7/4/2020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249977-C0FC-4C43-BDB8-FF272AA1C7EA}" type="datetimeFigureOut">
              <a:rPr lang="en-US" smtClean="0"/>
              <a:t>7/4/2020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49977-C0FC-4C43-BDB8-FF272AA1C7EA}" type="datetimeFigureOut">
              <a:rPr lang="en-US" smtClean="0"/>
              <a:t>7/4/2020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249977-C0FC-4C43-BDB8-FF272AA1C7EA}" type="datetimeFigureOut">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7C2BF-D133-4841-A830-7DBB9FB48531}"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D249977-C0FC-4C43-BDB8-FF272AA1C7EA}" type="datetimeFigureOut">
              <a:rPr lang="en-US" smtClean="0"/>
              <a:t>7/4/2020</a:t>
            </a:fld>
            <a:endParaRPr lang="en-US"/>
          </a:p>
        </p:txBody>
      </p:sp>
      <p:sp>
        <p:nvSpPr>
          <p:cNvPr id="9" name="Slide Number Placeholder 8"/>
          <p:cNvSpPr>
            <a:spLocks noGrp="1"/>
          </p:cNvSpPr>
          <p:nvPr>
            <p:ph type="sldNum" sz="quarter" idx="11"/>
          </p:nvPr>
        </p:nvSpPr>
        <p:spPr/>
        <p:txBody>
          <a:bodyPr/>
          <a:lstStyle/>
          <a:p>
            <a:fld id="{2DB7C2BF-D133-4841-A830-7DBB9FB4853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DB7C2BF-D133-4841-A830-7DBB9FB48531}"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D249977-C0FC-4C43-BDB8-FF272AA1C7EA}" type="datetimeFigureOut">
              <a:rPr lang="en-US" smtClean="0"/>
              <a:t>7/4/2020</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543800" cy="2593975"/>
          </a:xfrm>
        </p:spPr>
        <p:txBody>
          <a:bodyPr/>
          <a:lstStyle/>
          <a:p>
            <a:r>
              <a:rPr lang="en-US" dirty="0"/>
              <a:t>ENGINEERING</a:t>
            </a:r>
            <a:br>
              <a:rPr lang="en-US" dirty="0"/>
            </a:br>
            <a:r>
              <a:rPr lang="en-US" dirty="0"/>
              <a:t>MANAGEMENT</a:t>
            </a:r>
          </a:p>
        </p:txBody>
      </p:sp>
      <p:sp>
        <p:nvSpPr>
          <p:cNvPr id="3" name="Subtitle 2"/>
          <p:cNvSpPr>
            <a:spLocks noGrp="1"/>
          </p:cNvSpPr>
          <p:nvPr>
            <p:ph type="subTitle" idx="1"/>
          </p:nvPr>
        </p:nvSpPr>
        <p:spPr>
          <a:xfrm>
            <a:off x="533400" y="3578226"/>
            <a:ext cx="6934200" cy="2133600"/>
          </a:xfrm>
        </p:spPr>
        <p:txBody>
          <a:bodyPr>
            <a:normAutofit lnSpcReduction="10000"/>
          </a:bodyPr>
          <a:lstStyle/>
          <a:p>
            <a:r>
              <a:rPr lang="en-US" sz="2400" dirty="0"/>
              <a:t>CSE 417</a:t>
            </a:r>
          </a:p>
          <a:p>
            <a:r>
              <a:rPr lang="en-US" sz="2400" dirty="0"/>
              <a:t>CSE 17; Level 4; Term II</a:t>
            </a:r>
          </a:p>
          <a:p>
            <a:r>
              <a:rPr lang="en-US" sz="2400" dirty="0"/>
              <a:t>Section A &amp; </a:t>
            </a:r>
            <a:r>
              <a:rPr lang="en-US" sz="2400"/>
              <a:t>B, Fall </a:t>
            </a:r>
            <a:r>
              <a:rPr lang="en-US" sz="2400" dirty="0"/>
              <a:t>2020</a:t>
            </a:r>
          </a:p>
          <a:p>
            <a:r>
              <a:rPr lang="en-US" sz="2400" dirty="0"/>
              <a:t>Department of Computer Science &amp; Engineering</a:t>
            </a:r>
          </a:p>
          <a:p>
            <a:r>
              <a:rPr lang="en-US" sz="2400" dirty="0"/>
              <a:t>Instructor: </a:t>
            </a:r>
            <a:r>
              <a:rPr lang="en-US" sz="2400" dirty="0" err="1"/>
              <a:t>Arif</a:t>
            </a:r>
            <a:r>
              <a:rPr lang="en-US" sz="2400" dirty="0"/>
              <a:t> S. Bhuiyan, </a:t>
            </a:r>
            <a:r>
              <a:rPr lang="en-US" sz="2400" dirty="0" err="1"/>
              <a:t>MSEd</a:t>
            </a:r>
            <a:endParaRPr lang="en-US" sz="2400" dirty="0"/>
          </a:p>
          <a:p>
            <a:endParaRPr lang="en-US" sz="2400" dirty="0"/>
          </a:p>
        </p:txBody>
      </p:sp>
    </p:spTree>
    <p:extLst>
      <p:ext uri="{BB962C8B-B14F-4D97-AF65-F5344CB8AC3E}">
        <p14:creationId xmlns:p14="http://schemas.microsoft.com/office/powerpoint/2010/main" val="2437497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oAutofit/>
          </a:bodyPr>
          <a:lstStyle/>
          <a:p>
            <a:r>
              <a:rPr lang="en-US" sz="2400" u="sng" dirty="0">
                <a:latin typeface="+mn-lt"/>
              </a:rPr>
              <a:t>Engineering Management, Industrial Management &amp; Management</a:t>
            </a:r>
            <a:br>
              <a:rPr lang="en-US" sz="2400" dirty="0">
                <a:latin typeface="+mn-lt"/>
              </a:rPr>
            </a:br>
            <a:r>
              <a:rPr lang="en-US" sz="2400" b="1" dirty="0"/>
              <a:t>Industrial Management</a:t>
            </a:r>
            <a:r>
              <a:rPr lang="en-US" sz="2400" dirty="0"/>
              <a:t> is the organizational process that includes strategic planning, setting objectives, managing resources, deploying human and financial assets needed to achieve objectives and measuring results.</a:t>
            </a:r>
            <a:br>
              <a:rPr lang="en-US" sz="2400" dirty="0"/>
            </a:br>
            <a:br>
              <a:rPr lang="en-US" sz="2400" dirty="0"/>
            </a:br>
            <a:r>
              <a:rPr lang="en-US" sz="2400" dirty="0"/>
              <a:t>Industrial management, as a branch of engineering facilitates creation of management systems and integrates the same with people and their activities to productively utilize the resources.</a:t>
            </a:r>
            <a:br>
              <a:rPr lang="en-US" sz="2400" dirty="0"/>
            </a:br>
            <a:r>
              <a:rPr lang="en-US" sz="2400" dirty="0"/>
              <a:t>Industrial management, therefore, in the structured approach to manage the operational activities of an organization.</a:t>
            </a:r>
            <a:br>
              <a:rPr lang="en-US" sz="2400" dirty="0"/>
            </a:br>
            <a:endParaRPr lang="en-US" sz="2400" dirty="0">
              <a:latin typeface="+mn-lt"/>
            </a:endParaRP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The Challenge of Management</a:t>
            </a:r>
          </a:p>
        </p:txBody>
      </p:sp>
    </p:spTree>
    <p:extLst>
      <p:ext uri="{BB962C8B-B14F-4D97-AF65-F5344CB8AC3E}">
        <p14:creationId xmlns:p14="http://schemas.microsoft.com/office/powerpoint/2010/main" val="2853513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243-F3CD-4CD8-BF19-7FC8523F37F0}"/>
              </a:ext>
            </a:extLst>
          </p:cNvPr>
          <p:cNvSpPr>
            <a:spLocks noGrp="1"/>
          </p:cNvSpPr>
          <p:nvPr>
            <p:ph type="title"/>
          </p:nvPr>
        </p:nvSpPr>
        <p:spPr/>
        <p:txBody>
          <a:bodyPr/>
          <a:lstStyle/>
          <a:p>
            <a:r>
              <a:rPr lang="en-US" dirty="0"/>
              <a:t>Management - Definition</a:t>
            </a:r>
          </a:p>
        </p:txBody>
      </p:sp>
      <p:sp>
        <p:nvSpPr>
          <p:cNvPr id="3" name="Content Placeholder 2">
            <a:extLst>
              <a:ext uri="{FF2B5EF4-FFF2-40B4-BE49-F238E27FC236}">
                <a16:creationId xmlns:a16="http://schemas.microsoft.com/office/drawing/2014/main" id="{BCD3AA8A-AA58-4D55-AF56-FF67A430DA60}"/>
              </a:ext>
            </a:extLst>
          </p:cNvPr>
          <p:cNvSpPr>
            <a:spLocks noGrp="1"/>
          </p:cNvSpPr>
          <p:nvPr>
            <p:ph idx="1"/>
          </p:nvPr>
        </p:nvSpPr>
        <p:spPr/>
        <p:txBody>
          <a:bodyPr/>
          <a:lstStyle/>
          <a:p>
            <a:r>
              <a:rPr lang="en-US" dirty="0"/>
              <a:t>Operationally – </a:t>
            </a:r>
          </a:p>
          <a:p>
            <a:r>
              <a:rPr lang="en-US" dirty="0"/>
              <a:t>“A dynamic process, that helps to get the things done, through and with the efforts of people”</a:t>
            </a:r>
          </a:p>
          <a:p>
            <a:endParaRPr lang="en-US" dirty="0"/>
          </a:p>
          <a:p>
            <a:r>
              <a:rPr lang="en-US" dirty="0"/>
              <a:t>Succinctly, “Management is the exercise of drawing the straight line from what you are and where you are; to what you want to be; where you want to go. The straight line connotes the economy in time and means – materials, and human; a journey starting from the starting point to the destination.”</a:t>
            </a:r>
          </a:p>
        </p:txBody>
      </p:sp>
    </p:spTree>
    <p:extLst>
      <p:ext uri="{BB962C8B-B14F-4D97-AF65-F5344CB8AC3E}">
        <p14:creationId xmlns:p14="http://schemas.microsoft.com/office/powerpoint/2010/main" val="1656302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243-F3CD-4CD8-BF19-7FC8523F37F0}"/>
              </a:ext>
            </a:extLst>
          </p:cNvPr>
          <p:cNvSpPr>
            <a:spLocks noGrp="1"/>
          </p:cNvSpPr>
          <p:nvPr>
            <p:ph type="title"/>
          </p:nvPr>
        </p:nvSpPr>
        <p:spPr/>
        <p:txBody>
          <a:bodyPr/>
          <a:lstStyle/>
          <a:p>
            <a:r>
              <a:rPr lang="en-US" dirty="0"/>
              <a:t>Management - Definition</a:t>
            </a:r>
          </a:p>
        </p:txBody>
      </p:sp>
      <p:sp>
        <p:nvSpPr>
          <p:cNvPr id="3" name="Content Placeholder 2">
            <a:extLst>
              <a:ext uri="{FF2B5EF4-FFF2-40B4-BE49-F238E27FC236}">
                <a16:creationId xmlns:a16="http://schemas.microsoft.com/office/drawing/2014/main" id="{BCD3AA8A-AA58-4D55-AF56-FF67A430DA60}"/>
              </a:ext>
            </a:extLst>
          </p:cNvPr>
          <p:cNvSpPr>
            <a:spLocks noGrp="1"/>
          </p:cNvSpPr>
          <p:nvPr>
            <p:ph idx="1"/>
          </p:nvPr>
        </p:nvSpPr>
        <p:spPr/>
        <p:txBody>
          <a:bodyPr/>
          <a:lstStyle/>
          <a:p>
            <a:r>
              <a:rPr lang="en-US" dirty="0"/>
              <a:t>Other Definitions </a:t>
            </a:r>
          </a:p>
          <a:p>
            <a:r>
              <a:rPr lang="en-US" dirty="0"/>
              <a:t>“</a:t>
            </a:r>
            <a:r>
              <a:rPr lang="en-US" dirty="0" err="1"/>
              <a:t>Urwick</a:t>
            </a:r>
            <a:r>
              <a:rPr lang="en-US" dirty="0"/>
              <a:t> defines management as the art of directing human activities”.</a:t>
            </a:r>
          </a:p>
          <a:p>
            <a:r>
              <a:rPr lang="en-US" dirty="0"/>
              <a:t>“Management is considered as the art and science of making decisions”</a:t>
            </a:r>
          </a:p>
          <a:p>
            <a:r>
              <a:rPr lang="en-US" dirty="0"/>
              <a:t>“It is the process of relating resources to goal accomplishment.”</a:t>
            </a:r>
          </a:p>
          <a:p>
            <a:endParaRPr lang="en-US" dirty="0"/>
          </a:p>
        </p:txBody>
      </p:sp>
    </p:spTree>
    <p:extLst>
      <p:ext uri="{BB962C8B-B14F-4D97-AF65-F5344CB8AC3E}">
        <p14:creationId xmlns:p14="http://schemas.microsoft.com/office/powerpoint/2010/main" val="2291086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AA7BC-1C26-452B-A658-21541B086B2F}"/>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CE922835-2BE0-49D7-B054-C417E4AE856E}"/>
              </a:ext>
            </a:extLst>
          </p:cNvPr>
          <p:cNvSpPr>
            <a:spLocks noGrp="1"/>
          </p:cNvSpPr>
          <p:nvPr>
            <p:ph sz="half" idx="1"/>
          </p:nvPr>
        </p:nvSpPr>
        <p:spPr/>
        <p:txBody>
          <a:bodyPr>
            <a:normAutofit fontScale="92500"/>
          </a:bodyPr>
          <a:lstStyle/>
          <a:p>
            <a:pPr marL="114300" indent="0">
              <a:buNone/>
            </a:pPr>
            <a:endParaRPr lang="en-US" dirty="0"/>
          </a:p>
          <a:p>
            <a:pPr marL="114300" indent="0">
              <a:buNone/>
            </a:pPr>
            <a:r>
              <a:rPr lang="en-US" dirty="0"/>
              <a:t>“Management is optimization of constraining resources to achieve some intended goals.</a:t>
            </a:r>
          </a:p>
        </p:txBody>
      </p:sp>
      <p:sp>
        <p:nvSpPr>
          <p:cNvPr id="4" name="Content Placeholder 3">
            <a:extLst>
              <a:ext uri="{FF2B5EF4-FFF2-40B4-BE49-F238E27FC236}">
                <a16:creationId xmlns:a16="http://schemas.microsoft.com/office/drawing/2014/main" id="{EE969260-E4E3-42A0-AEEB-0DFF89B348CD}"/>
              </a:ext>
            </a:extLst>
          </p:cNvPr>
          <p:cNvSpPr>
            <a:spLocks noGrp="1"/>
          </p:cNvSpPr>
          <p:nvPr>
            <p:ph sz="half" idx="2"/>
          </p:nvPr>
        </p:nvSpPr>
        <p:spPr/>
        <p:txBody>
          <a:bodyPr>
            <a:normAutofit fontScale="92500"/>
          </a:bodyPr>
          <a:lstStyle/>
          <a:p>
            <a:r>
              <a:rPr lang="en-US" dirty="0"/>
              <a:t>“Resources” is a broad term and it encompasses everything that we require as inputs (including knowledge and information)</a:t>
            </a:r>
          </a:p>
          <a:p>
            <a:r>
              <a:rPr lang="en-US" dirty="0"/>
              <a:t>Resources are not available in abundance, thus exist resource constraints.</a:t>
            </a:r>
          </a:p>
        </p:txBody>
      </p:sp>
    </p:spTree>
    <p:extLst>
      <p:ext uri="{BB962C8B-B14F-4D97-AF65-F5344CB8AC3E}">
        <p14:creationId xmlns:p14="http://schemas.microsoft.com/office/powerpoint/2010/main" val="2412886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914400"/>
            <a:ext cx="7086600" cy="5791200"/>
          </a:xfrm>
        </p:spPr>
        <p:txBody>
          <a:bodyPr>
            <a:noAutofit/>
          </a:bodyPr>
          <a:lstStyle/>
          <a:p>
            <a:r>
              <a:rPr lang="en-US" sz="2400" b="1" dirty="0"/>
              <a:t>In which Management is conceived, evolved and implemented</a:t>
            </a:r>
            <a:r>
              <a:rPr lang="en-US" sz="2400" dirty="0"/>
              <a:t>.</a:t>
            </a:r>
            <a:br>
              <a:rPr lang="en-US" sz="2400" dirty="0"/>
            </a:br>
            <a:r>
              <a:rPr lang="en-US" sz="2400" dirty="0"/>
              <a:t>1. Horizon – large or small, it has be defined for management within which they must perform</a:t>
            </a:r>
            <a:br>
              <a:rPr lang="en-US" sz="2400" dirty="0"/>
            </a:br>
            <a:r>
              <a:rPr lang="en-US" sz="2400" dirty="0"/>
              <a:t>2. Must be an Organization, which gives body to the management</a:t>
            </a:r>
            <a:br>
              <a:rPr lang="en-US" sz="2400" dirty="0"/>
            </a:br>
            <a:r>
              <a:rPr lang="en-US" sz="2400" dirty="0"/>
              <a:t>3. Universal need for planning, implementation and monitoring</a:t>
            </a:r>
            <a:br>
              <a:rPr lang="en-US" sz="2400" dirty="0"/>
            </a:br>
            <a:r>
              <a:rPr lang="en-US" sz="2400" dirty="0"/>
              <a:t>4. </a:t>
            </a:r>
            <a:r>
              <a:rPr lang="en-US" sz="2400"/>
              <a:t>Any </a:t>
            </a:r>
            <a:r>
              <a:rPr lang="en-US" sz="2400" dirty="0"/>
              <a:t>management must properly equipped with its  staff</a:t>
            </a:r>
            <a:br>
              <a:rPr lang="en-US" sz="2400" dirty="0"/>
            </a:br>
            <a:r>
              <a:rPr lang="en-US" sz="2400" dirty="0"/>
              <a:t>5. Management needs Leadership and Direction</a:t>
            </a:r>
            <a:br>
              <a:rPr lang="en-US" sz="2400" dirty="0"/>
            </a:br>
            <a:r>
              <a:rPr lang="en-US" sz="2400" dirty="0"/>
              <a:t>6. Communication is the blood of the management process</a:t>
            </a:r>
            <a:br>
              <a:rPr lang="en-US" sz="2400" dirty="0"/>
            </a:br>
            <a:r>
              <a:rPr lang="en-US" sz="2400" dirty="0"/>
              <a:t>7. There is the need for all-pervasive Coordination</a:t>
            </a:r>
            <a:br>
              <a:rPr lang="en-US" sz="2400" dirty="0"/>
            </a:br>
            <a:r>
              <a:rPr lang="en-US" sz="2400" dirty="0"/>
              <a:t>8. Requires constant Evaluation, monitoring and control</a:t>
            </a:r>
            <a:br>
              <a:rPr lang="en-US" sz="2400" dirty="0"/>
            </a:br>
            <a:r>
              <a:rPr lang="en-US" sz="2400" dirty="0"/>
              <a:t>9. Innovation, a pride of place in competitive management process</a:t>
            </a:r>
            <a:endParaRPr lang="en-US" sz="2400" dirty="0">
              <a:latin typeface="+mn-lt"/>
            </a:endParaRPr>
          </a:p>
        </p:txBody>
      </p:sp>
      <p:sp>
        <p:nvSpPr>
          <p:cNvPr id="2" name="Content Placeholder 1"/>
          <p:cNvSpPr>
            <a:spLocks noGrp="1"/>
          </p:cNvSpPr>
          <p:nvPr>
            <p:ph idx="1"/>
          </p:nvPr>
        </p:nvSpPr>
        <p:spPr>
          <a:xfrm>
            <a:off x="609600" y="152400"/>
            <a:ext cx="6324600" cy="762000"/>
          </a:xfrm>
        </p:spPr>
        <p:txBody>
          <a:bodyPr>
            <a:normAutofit/>
          </a:bodyPr>
          <a:lstStyle/>
          <a:p>
            <a:pPr marL="0" indent="0">
              <a:buNone/>
            </a:pPr>
            <a:r>
              <a:rPr lang="en-US" sz="2800" u="sng" dirty="0"/>
              <a:t>Nine Elements of Management</a:t>
            </a:r>
            <a:endParaRPr lang="en-US" sz="2800" dirty="0"/>
          </a:p>
        </p:txBody>
      </p:sp>
    </p:spTree>
    <p:extLst>
      <p:ext uri="{BB962C8B-B14F-4D97-AF65-F5344CB8AC3E}">
        <p14:creationId xmlns:p14="http://schemas.microsoft.com/office/powerpoint/2010/main" val="2914951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C194-706A-4138-AAA4-978F7686A628}"/>
              </a:ext>
            </a:extLst>
          </p:cNvPr>
          <p:cNvSpPr>
            <a:spLocks noGrp="1"/>
          </p:cNvSpPr>
          <p:nvPr>
            <p:ph type="title"/>
          </p:nvPr>
        </p:nvSpPr>
        <p:spPr>
          <a:xfrm>
            <a:off x="457200" y="274638"/>
            <a:ext cx="7620000" cy="868362"/>
          </a:xfrm>
        </p:spPr>
        <p:txBody>
          <a:bodyPr/>
          <a:lstStyle/>
          <a:p>
            <a:r>
              <a:rPr lang="en-US" dirty="0"/>
              <a:t>Management Dimensions</a:t>
            </a:r>
          </a:p>
        </p:txBody>
      </p:sp>
      <p:sp>
        <p:nvSpPr>
          <p:cNvPr id="3" name="Content Placeholder 2">
            <a:extLst>
              <a:ext uri="{FF2B5EF4-FFF2-40B4-BE49-F238E27FC236}">
                <a16:creationId xmlns:a16="http://schemas.microsoft.com/office/drawing/2014/main" id="{D976D854-7000-435E-9C9B-48899AC3C0F9}"/>
              </a:ext>
            </a:extLst>
          </p:cNvPr>
          <p:cNvSpPr>
            <a:spLocks noGrp="1"/>
          </p:cNvSpPr>
          <p:nvPr>
            <p:ph idx="1"/>
          </p:nvPr>
        </p:nvSpPr>
        <p:spPr>
          <a:xfrm>
            <a:off x="457200" y="1143000"/>
            <a:ext cx="7620000" cy="5440362"/>
          </a:xfrm>
        </p:spPr>
        <p:txBody>
          <a:bodyPr/>
          <a:lstStyle/>
          <a:p>
            <a:r>
              <a:rPr lang="en-US" dirty="0"/>
              <a:t>The Process of Development of Industrial Management:</a:t>
            </a:r>
          </a:p>
          <a:p>
            <a:endParaRPr lang="en-US" dirty="0"/>
          </a:p>
        </p:txBody>
      </p:sp>
      <p:graphicFrame>
        <p:nvGraphicFramePr>
          <p:cNvPr id="4" name="Table 3">
            <a:extLst>
              <a:ext uri="{FF2B5EF4-FFF2-40B4-BE49-F238E27FC236}">
                <a16:creationId xmlns:a16="http://schemas.microsoft.com/office/drawing/2014/main" id="{E39A38BA-43DD-4568-BD34-9B6F020E91E9}"/>
              </a:ext>
            </a:extLst>
          </p:cNvPr>
          <p:cNvGraphicFramePr>
            <a:graphicFrameLocks noGrp="1"/>
          </p:cNvGraphicFramePr>
          <p:nvPr>
            <p:extLst>
              <p:ext uri="{D42A27DB-BD31-4B8C-83A1-F6EECF244321}">
                <p14:modId xmlns:p14="http://schemas.microsoft.com/office/powerpoint/2010/main" val="3597369463"/>
              </p:ext>
            </p:extLst>
          </p:nvPr>
        </p:nvGraphicFramePr>
        <p:xfrm>
          <a:off x="457200" y="1651036"/>
          <a:ext cx="7467600" cy="4394200"/>
        </p:xfrm>
        <a:graphic>
          <a:graphicData uri="http://schemas.openxmlformats.org/drawingml/2006/table">
            <a:tbl>
              <a:tblPr firstRow="1" bandRow="1">
                <a:tableStyleId>{D7AC3CCA-C797-4891-BE02-D94E43425B78}</a:tableStyleId>
              </a:tblPr>
              <a:tblGrid>
                <a:gridCol w="762000">
                  <a:extLst>
                    <a:ext uri="{9D8B030D-6E8A-4147-A177-3AD203B41FA5}">
                      <a16:colId xmlns:a16="http://schemas.microsoft.com/office/drawing/2014/main" val="636315263"/>
                    </a:ext>
                  </a:extLst>
                </a:gridCol>
                <a:gridCol w="2971800">
                  <a:extLst>
                    <a:ext uri="{9D8B030D-6E8A-4147-A177-3AD203B41FA5}">
                      <a16:colId xmlns:a16="http://schemas.microsoft.com/office/drawing/2014/main" val="265114000"/>
                    </a:ext>
                  </a:extLst>
                </a:gridCol>
                <a:gridCol w="1866900">
                  <a:extLst>
                    <a:ext uri="{9D8B030D-6E8A-4147-A177-3AD203B41FA5}">
                      <a16:colId xmlns:a16="http://schemas.microsoft.com/office/drawing/2014/main" val="1569659042"/>
                    </a:ext>
                  </a:extLst>
                </a:gridCol>
                <a:gridCol w="1866900">
                  <a:extLst>
                    <a:ext uri="{9D8B030D-6E8A-4147-A177-3AD203B41FA5}">
                      <a16:colId xmlns:a16="http://schemas.microsoft.com/office/drawing/2014/main" val="3674226193"/>
                    </a:ext>
                  </a:extLst>
                </a:gridCol>
              </a:tblGrid>
              <a:tr h="370840">
                <a:tc>
                  <a:txBody>
                    <a:bodyPr/>
                    <a:lstStyle/>
                    <a:p>
                      <a:r>
                        <a:rPr lang="en-US" b="0" dirty="0"/>
                        <a:t>No.</a:t>
                      </a:r>
                      <a:endParaRPr lang="en-US" b="0" dirty="0">
                        <a:solidFill>
                          <a:schemeClr val="tx1"/>
                        </a:solidFill>
                      </a:endParaRPr>
                    </a:p>
                  </a:txBody>
                  <a:tcPr/>
                </a:tc>
                <a:tc>
                  <a:txBody>
                    <a:bodyPr/>
                    <a:lstStyle/>
                    <a:p>
                      <a:r>
                        <a:rPr lang="en-US" b="1" dirty="0"/>
                        <a:t>Orientation</a:t>
                      </a:r>
                      <a:endParaRPr lang="en-US" b="1" dirty="0">
                        <a:solidFill>
                          <a:schemeClr val="tx1"/>
                        </a:solidFill>
                      </a:endParaRPr>
                    </a:p>
                  </a:txBody>
                  <a:tcPr/>
                </a:tc>
                <a:tc>
                  <a:txBody>
                    <a:bodyPr/>
                    <a:lstStyle/>
                    <a:p>
                      <a:r>
                        <a:rPr lang="en-US" b="1" dirty="0"/>
                        <a:t>Pioneered by</a:t>
                      </a:r>
                      <a:endParaRPr lang="en-US" b="1" dirty="0">
                        <a:solidFill>
                          <a:schemeClr val="tx1"/>
                        </a:solidFill>
                      </a:endParaRPr>
                    </a:p>
                  </a:txBody>
                  <a:tcPr/>
                </a:tc>
                <a:tc>
                  <a:txBody>
                    <a:bodyPr/>
                    <a:lstStyle/>
                    <a:p>
                      <a:r>
                        <a:rPr lang="en-US" b="1" dirty="0"/>
                        <a:t>Concerned with</a:t>
                      </a:r>
                      <a:endParaRPr lang="en-US" b="1" dirty="0">
                        <a:solidFill>
                          <a:schemeClr val="tx1"/>
                        </a:solidFill>
                      </a:endParaRPr>
                    </a:p>
                  </a:txBody>
                  <a:tcPr/>
                </a:tc>
                <a:extLst>
                  <a:ext uri="{0D108BD9-81ED-4DB2-BD59-A6C34878D82A}">
                    <a16:rowId xmlns:a16="http://schemas.microsoft.com/office/drawing/2014/main" val="672725893"/>
                  </a:ext>
                </a:extLst>
              </a:tr>
              <a:tr h="0">
                <a:tc>
                  <a:txBody>
                    <a:bodyPr/>
                    <a:lstStyle/>
                    <a:p>
                      <a:r>
                        <a:rPr lang="en-US" b="0" dirty="0"/>
                        <a:t>1</a:t>
                      </a:r>
                      <a:endParaRPr lang="en-US" b="0" dirty="0">
                        <a:solidFill>
                          <a:schemeClr val="tx1"/>
                        </a:solidFill>
                      </a:endParaRPr>
                    </a:p>
                  </a:txBody>
                  <a:tcPr/>
                </a:tc>
                <a:tc>
                  <a:txBody>
                    <a:bodyPr/>
                    <a:lstStyle/>
                    <a:p>
                      <a:r>
                        <a:rPr lang="en-US" sz="1800" b="0" u="none" strike="noStrike" kern="1200" baseline="0" dirty="0"/>
                        <a:t>Productivity orientation</a:t>
                      </a:r>
                      <a:endParaRPr lang="en-US" b="0" dirty="0">
                        <a:solidFill>
                          <a:schemeClr val="tx1"/>
                        </a:solidFill>
                      </a:endParaRPr>
                    </a:p>
                  </a:txBody>
                  <a:tcPr/>
                </a:tc>
                <a:tc>
                  <a:txBody>
                    <a:bodyPr/>
                    <a:lstStyle/>
                    <a:p>
                      <a:r>
                        <a:rPr lang="en-US" sz="1800" b="0" u="none" strike="noStrike" kern="1200" baseline="0" dirty="0"/>
                        <a:t>F.W. Taylor &amp; </a:t>
                      </a:r>
                    </a:p>
                    <a:p>
                      <a:r>
                        <a:rPr lang="en-US" sz="1800" b="0" u="none" strike="noStrike" kern="1200" baseline="0" dirty="0"/>
                        <a:t>J. F. </a:t>
                      </a:r>
                      <a:r>
                        <a:rPr lang="en-US" sz="1800" b="0" u="none" strike="noStrike" kern="1200" baseline="0" dirty="0" err="1"/>
                        <a:t>Mee</a:t>
                      </a:r>
                      <a:endParaRPr lang="en-US" b="0" dirty="0">
                        <a:solidFill>
                          <a:schemeClr val="tx1"/>
                        </a:solidFill>
                      </a:endParaRPr>
                    </a:p>
                  </a:txBody>
                  <a:tcPr/>
                </a:tc>
                <a:tc>
                  <a:txBody>
                    <a:bodyPr/>
                    <a:lstStyle/>
                    <a:p>
                      <a:r>
                        <a:rPr lang="en-US" sz="1800" b="0" u="none" strike="noStrike" kern="1200" baseline="0" dirty="0"/>
                        <a:t>Increased Productivity </a:t>
                      </a:r>
                      <a:endParaRPr lang="en-US" b="0" dirty="0">
                        <a:solidFill>
                          <a:schemeClr val="tx1"/>
                        </a:solidFill>
                      </a:endParaRPr>
                    </a:p>
                  </a:txBody>
                  <a:tcPr/>
                </a:tc>
                <a:extLst>
                  <a:ext uri="{0D108BD9-81ED-4DB2-BD59-A6C34878D82A}">
                    <a16:rowId xmlns:a16="http://schemas.microsoft.com/office/drawing/2014/main" val="3534984011"/>
                  </a:ext>
                </a:extLst>
              </a:tr>
              <a:tr h="370840">
                <a:tc>
                  <a:txBody>
                    <a:bodyPr/>
                    <a:lstStyle/>
                    <a:p>
                      <a:r>
                        <a:rPr lang="en-US" b="0" dirty="0">
                          <a:solidFill>
                            <a:schemeClr val="tx1"/>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Human Relations Orientation</a:t>
                      </a:r>
                    </a:p>
                  </a:txBody>
                  <a:tcPr/>
                </a:tc>
                <a:tc>
                  <a:txBody>
                    <a:bodyPr/>
                    <a:lstStyle/>
                    <a:p>
                      <a:r>
                        <a:rPr lang="en-US" sz="1800" b="0" i="0" u="none" strike="noStrike" kern="1200" baseline="0" dirty="0">
                          <a:solidFill>
                            <a:schemeClr val="dk1"/>
                          </a:solidFill>
                          <a:latin typeface="+mn-lt"/>
                          <a:ea typeface="+mn-ea"/>
                          <a:cs typeface="+mn-cs"/>
                        </a:rPr>
                        <a:t>L. A. </a:t>
                      </a:r>
                      <a:r>
                        <a:rPr lang="en-US" sz="1800" b="0" i="0" u="none" strike="noStrike" kern="1200" baseline="0" dirty="0" err="1">
                          <a:solidFill>
                            <a:schemeClr val="dk1"/>
                          </a:solidFill>
                          <a:latin typeface="+mn-lt"/>
                          <a:ea typeface="+mn-ea"/>
                          <a:cs typeface="+mn-cs"/>
                        </a:rPr>
                        <a:t>Applay</a:t>
                      </a:r>
                      <a:r>
                        <a:rPr lang="en-US" sz="1800" b="0" i="0" u="none" strike="noStrike" kern="1200" baseline="0" dirty="0">
                          <a:solidFill>
                            <a:schemeClr val="dk1"/>
                          </a:solidFill>
                          <a:latin typeface="+mn-lt"/>
                          <a:ea typeface="+mn-ea"/>
                          <a:cs typeface="+mn-cs"/>
                        </a:rPr>
                        <a:t> &amp; </a:t>
                      </a:r>
                    </a:p>
                    <a:p>
                      <a:r>
                        <a:rPr lang="en-US" sz="1800" b="0" i="0" u="none" strike="noStrike" kern="1200" baseline="0" dirty="0">
                          <a:solidFill>
                            <a:schemeClr val="dk1"/>
                          </a:solidFill>
                          <a:latin typeface="+mn-lt"/>
                          <a:ea typeface="+mn-ea"/>
                          <a:cs typeface="+mn-cs"/>
                        </a:rPr>
                        <a:t>H. </a:t>
                      </a:r>
                      <a:r>
                        <a:rPr lang="en-US" sz="1800" b="0" i="0" u="none" strike="noStrike" kern="1200" baseline="0" dirty="0" err="1">
                          <a:solidFill>
                            <a:schemeClr val="dk1"/>
                          </a:solidFill>
                          <a:latin typeface="+mn-lt"/>
                          <a:ea typeface="+mn-ea"/>
                          <a:cs typeface="+mn-cs"/>
                        </a:rPr>
                        <a:t>Knortz</a:t>
                      </a:r>
                      <a:r>
                        <a:rPr lang="en-US" sz="1800" b="0" i="0" u="none" strike="noStrike" kern="1200" baseline="0" dirty="0">
                          <a:solidFill>
                            <a:schemeClr val="dk1"/>
                          </a:solidFill>
                          <a:latin typeface="+mn-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Emphasis on people	</a:t>
                      </a:r>
                    </a:p>
                  </a:txBody>
                  <a:tcPr/>
                </a:tc>
                <a:extLst>
                  <a:ext uri="{0D108BD9-81ED-4DB2-BD59-A6C34878D82A}">
                    <a16:rowId xmlns:a16="http://schemas.microsoft.com/office/drawing/2014/main" val="3604659382"/>
                  </a:ext>
                </a:extLst>
              </a:tr>
              <a:tr h="370840">
                <a:tc>
                  <a:txBody>
                    <a:bodyPr/>
                    <a:lstStyle/>
                    <a:p>
                      <a:r>
                        <a:rPr lang="en-US" b="0" dirty="0">
                          <a:solidFill>
                            <a:schemeClr val="tx1"/>
                          </a:solidFill>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Decision making Orientation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Ross Moore &amp; Stanley Vance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Decision making as primary management function	</a:t>
                      </a:r>
                    </a:p>
                  </a:txBody>
                  <a:tcPr/>
                </a:tc>
                <a:extLst>
                  <a:ext uri="{0D108BD9-81ED-4DB2-BD59-A6C34878D82A}">
                    <a16:rowId xmlns:a16="http://schemas.microsoft.com/office/drawing/2014/main" val="1494748213"/>
                  </a:ext>
                </a:extLst>
              </a:tr>
              <a:tr h="370840">
                <a:tc>
                  <a:txBody>
                    <a:bodyPr/>
                    <a:lstStyle/>
                    <a:p>
                      <a:r>
                        <a:rPr lang="en-US" b="0" dirty="0">
                          <a:solidFill>
                            <a:schemeClr val="tx1"/>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Leadership Orientation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Donald J. Clough &amp; Ralph 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Leadership is the essence of Management </a:t>
                      </a:r>
                    </a:p>
                  </a:txBody>
                  <a:tcPr/>
                </a:tc>
                <a:extLst>
                  <a:ext uri="{0D108BD9-81ED-4DB2-BD59-A6C34878D82A}">
                    <a16:rowId xmlns:a16="http://schemas.microsoft.com/office/drawing/2014/main" val="553548372"/>
                  </a:ext>
                </a:extLst>
              </a:tr>
              <a:tr h="370840">
                <a:tc>
                  <a:txBody>
                    <a:bodyPr/>
                    <a:lstStyle/>
                    <a:p>
                      <a:r>
                        <a:rPr lang="en-US" b="0" dirty="0">
                          <a:solidFill>
                            <a:schemeClr val="tx1"/>
                          </a:solidFill>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Process Orientation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Dalton, &amp; McFarland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Management as process	</a:t>
                      </a:r>
                    </a:p>
                  </a:txBody>
                  <a:tcPr/>
                </a:tc>
                <a:extLst>
                  <a:ext uri="{0D108BD9-81ED-4DB2-BD59-A6C34878D82A}">
                    <a16:rowId xmlns:a16="http://schemas.microsoft.com/office/drawing/2014/main" val="1181856704"/>
                  </a:ext>
                </a:extLst>
              </a:tr>
            </a:tbl>
          </a:graphicData>
        </a:graphic>
      </p:graphicFrame>
    </p:spTree>
    <p:extLst>
      <p:ext uri="{BB962C8B-B14F-4D97-AF65-F5344CB8AC3E}">
        <p14:creationId xmlns:p14="http://schemas.microsoft.com/office/powerpoint/2010/main" val="1364382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D6F3A-E174-44D2-B307-7D34BDD899F5}"/>
              </a:ext>
            </a:extLst>
          </p:cNvPr>
          <p:cNvSpPr>
            <a:spLocks noGrp="1"/>
          </p:cNvSpPr>
          <p:nvPr>
            <p:ph type="title"/>
          </p:nvPr>
        </p:nvSpPr>
        <p:spPr/>
        <p:txBody>
          <a:bodyPr/>
          <a:lstStyle/>
          <a:p>
            <a:r>
              <a:rPr lang="en-US" dirty="0"/>
              <a:t>Management Approaches</a:t>
            </a:r>
          </a:p>
        </p:txBody>
      </p:sp>
      <p:sp>
        <p:nvSpPr>
          <p:cNvPr id="3" name="Content Placeholder 2">
            <a:extLst>
              <a:ext uri="{FF2B5EF4-FFF2-40B4-BE49-F238E27FC236}">
                <a16:creationId xmlns:a16="http://schemas.microsoft.com/office/drawing/2014/main" id="{1009DA9C-15C8-440A-8D6D-A49F0F17005C}"/>
              </a:ext>
            </a:extLst>
          </p:cNvPr>
          <p:cNvSpPr>
            <a:spLocks noGrp="1"/>
          </p:cNvSpPr>
          <p:nvPr>
            <p:ph idx="1"/>
          </p:nvPr>
        </p:nvSpPr>
        <p:spPr/>
        <p:txBody>
          <a:bodyPr/>
          <a:lstStyle/>
          <a:p>
            <a:pPr marL="114300" indent="0">
              <a:buNone/>
            </a:pPr>
            <a:r>
              <a:rPr lang="en-US" dirty="0"/>
              <a:t>Analyzing the history, management approaches can be classified from three different perspectives:</a:t>
            </a:r>
          </a:p>
          <a:p>
            <a:pPr lvl="1"/>
            <a:r>
              <a:rPr lang="en-US" dirty="0"/>
              <a:t>Classical Approach</a:t>
            </a:r>
          </a:p>
          <a:p>
            <a:pPr lvl="1"/>
            <a:r>
              <a:rPr lang="en-US" dirty="0"/>
              <a:t>Neo-classical Approach</a:t>
            </a:r>
          </a:p>
          <a:p>
            <a:pPr lvl="1"/>
            <a:r>
              <a:rPr lang="en-US" dirty="0"/>
              <a:t>Modern Approach</a:t>
            </a:r>
          </a:p>
          <a:p>
            <a:pPr lvl="1"/>
            <a:endParaRPr lang="en-US" dirty="0"/>
          </a:p>
          <a:p>
            <a:pPr lvl="1"/>
            <a:endParaRPr lang="en-US" dirty="0"/>
          </a:p>
        </p:txBody>
      </p:sp>
    </p:spTree>
    <p:extLst>
      <p:ext uri="{BB962C8B-B14F-4D97-AF65-F5344CB8AC3E}">
        <p14:creationId xmlns:p14="http://schemas.microsoft.com/office/powerpoint/2010/main" val="879719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9CC3-205C-41C2-9B42-3671885450D9}"/>
              </a:ext>
            </a:extLst>
          </p:cNvPr>
          <p:cNvSpPr>
            <a:spLocks noGrp="1"/>
          </p:cNvSpPr>
          <p:nvPr>
            <p:ph type="title"/>
          </p:nvPr>
        </p:nvSpPr>
        <p:spPr/>
        <p:txBody>
          <a:bodyPr/>
          <a:lstStyle/>
          <a:p>
            <a:r>
              <a:rPr lang="en-US" dirty="0"/>
              <a:t>Classical Approach</a:t>
            </a:r>
          </a:p>
        </p:txBody>
      </p:sp>
      <p:sp>
        <p:nvSpPr>
          <p:cNvPr id="3" name="Content Placeholder 2">
            <a:extLst>
              <a:ext uri="{FF2B5EF4-FFF2-40B4-BE49-F238E27FC236}">
                <a16:creationId xmlns:a16="http://schemas.microsoft.com/office/drawing/2014/main" id="{ABB94B9A-7A67-4500-8E2B-043253DA9A8E}"/>
              </a:ext>
            </a:extLst>
          </p:cNvPr>
          <p:cNvSpPr>
            <a:spLocks noGrp="1"/>
          </p:cNvSpPr>
          <p:nvPr>
            <p:ph sz="half" idx="1"/>
          </p:nvPr>
        </p:nvSpPr>
        <p:spPr>
          <a:xfrm>
            <a:off x="457200" y="1536192"/>
            <a:ext cx="7620000" cy="4590288"/>
          </a:xfrm>
        </p:spPr>
        <p:txBody>
          <a:bodyPr/>
          <a:lstStyle/>
          <a:p>
            <a:r>
              <a:rPr lang="en-US" dirty="0"/>
              <a:t>Conventionally considered as traditionally accepted views and time-bound</a:t>
            </a:r>
          </a:p>
          <a:p>
            <a:r>
              <a:rPr lang="en-US" dirty="0"/>
              <a:t>Emphasizes the concept of organizational efficiency to increase organizational success.</a:t>
            </a:r>
          </a:p>
          <a:p>
            <a:r>
              <a:rPr lang="en-US" dirty="0"/>
              <a:t>Classical thoughts on management developed in three different directions – bureaucracy, scientific management and administrative theory.</a:t>
            </a:r>
          </a:p>
          <a:p>
            <a:endParaRPr lang="en-US" dirty="0"/>
          </a:p>
          <a:p>
            <a:endParaRPr lang="en-US" dirty="0"/>
          </a:p>
        </p:txBody>
      </p:sp>
    </p:spTree>
    <p:extLst>
      <p:ext uri="{BB962C8B-B14F-4D97-AF65-F5344CB8AC3E}">
        <p14:creationId xmlns:p14="http://schemas.microsoft.com/office/powerpoint/2010/main" val="3461326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9CC3-205C-41C2-9B42-3671885450D9}"/>
              </a:ext>
            </a:extLst>
          </p:cNvPr>
          <p:cNvSpPr>
            <a:spLocks noGrp="1"/>
          </p:cNvSpPr>
          <p:nvPr>
            <p:ph type="title"/>
          </p:nvPr>
        </p:nvSpPr>
        <p:spPr/>
        <p:txBody>
          <a:bodyPr/>
          <a:lstStyle/>
          <a:p>
            <a:r>
              <a:rPr lang="en-US" dirty="0"/>
              <a:t>Neo-Classical Approach</a:t>
            </a:r>
          </a:p>
        </p:txBody>
      </p:sp>
      <p:sp>
        <p:nvSpPr>
          <p:cNvPr id="3" name="Content Placeholder 2">
            <a:extLst>
              <a:ext uri="{FF2B5EF4-FFF2-40B4-BE49-F238E27FC236}">
                <a16:creationId xmlns:a16="http://schemas.microsoft.com/office/drawing/2014/main" id="{ABB94B9A-7A67-4500-8E2B-043253DA9A8E}"/>
              </a:ext>
            </a:extLst>
          </p:cNvPr>
          <p:cNvSpPr>
            <a:spLocks noGrp="1"/>
          </p:cNvSpPr>
          <p:nvPr>
            <p:ph sz="half" idx="1"/>
          </p:nvPr>
        </p:nvSpPr>
        <p:spPr>
          <a:xfrm>
            <a:off x="457200" y="1536192"/>
            <a:ext cx="7620000" cy="4590288"/>
          </a:xfrm>
        </p:spPr>
        <p:txBody>
          <a:bodyPr/>
          <a:lstStyle/>
          <a:p>
            <a:r>
              <a:rPr lang="en-US" dirty="0"/>
              <a:t>Emphasizes human relations, importance of man behind the machine, the importance of individual as well as group relationships, social aspects, etc.</a:t>
            </a:r>
          </a:p>
          <a:p>
            <a:r>
              <a:rPr lang="en-US" dirty="0"/>
              <a:t>Pioneered by Elton Mayo and his associates.</a:t>
            </a:r>
          </a:p>
          <a:p>
            <a:r>
              <a:rPr lang="en-US" dirty="0"/>
              <a:t>Got extended to behavioral sciences approach.</a:t>
            </a:r>
          </a:p>
          <a:p>
            <a:endParaRPr lang="en-US" dirty="0"/>
          </a:p>
          <a:p>
            <a:endParaRPr lang="en-US" dirty="0"/>
          </a:p>
        </p:txBody>
      </p:sp>
    </p:spTree>
    <p:extLst>
      <p:ext uri="{BB962C8B-B14F-4D97-AF65-F5344CB8AC3E}">
        <p14:creationId xmlns:p14="http://schemas.microsoft.com/office/powerpoint/2010/main" val="1588715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9CC3-205C-41C2-9B42-3671885450D9}"/>
              </a:ext>
            </a:extLst>
          </p:cNvPr>
          <p:cNvSpPr>
            <a:spLocks noGrp="1"/>
          </p:cNvSpPr>
          <p:nvPr>
            <p:ph type="title"/>
          </p:nvPr>
        </p:nvSpPr>
        <p:spPr/>
        <p:txBody>
          <a:bodyPr/>
          <a:lstStyle/>
          <a:p>
            <a:r>
              <a:rPr lang="en-US" dirty="0"/>
              <a:t>Modern Approach</a:t>
            </a:r>
          </a:p>
        </p:txBody>
      </p:sp>
      <p:sp>
        <p:nvSpPr>
          <p:cNvPr id="3" name="Content Placeholder 2">
            <a:extLst>
              <a:ext uri="{FF2B5EF4-FFF2-40B4-BE49-F238E27FC236}">
                <a16:creationId xmlns:a16="http://schemas.microsoft.com/office/drawing/2014/main" id="{ABB94B9A-7A67-4500-8E2B-043253DA9A8E}"/>
              </a:ext>
            </a:extLst>
          </p:cNvPr>
          <p:cNvSpPr>
            <a:spLocks noGrp="1"/>
          </p:cNvSpPr>
          <p:nvPr>
            <p:ph sz="half" idx="1"/>
          </p:nvPr>
        </p:nvSpPr>
        <p:spPr>
          <a:xfrm>
            <a:off x="457200" y="1536192"/>
            <a:ext cx="7620000" cy="4590288"/>
          </a:xfrm>
        </p:spPr>
        <p:txBody>
          <a:bodyPr/>
          <a:lstStyle/>
          <a:p>
            <a:r>
              <a:rPr lang="en-US" dirty="0"/>
              <a:t>Combines concepts of classical approach with social and natural science. </a:t>
            </a:r>
          </a:p>
          <a:p>
            <a:r>
              <a:rPr lang="en-US" dirty="0"/>
              <a:t>It emerged from systems analysis.</a:t>
            </a:r>
          </a:p>
          <a:p>
            <a:endParaRPr lang="en-US" dirty="0"/>
          </a:p>
          <a:p>
            <a:endParaRPr lang="en-US" dirty="0"/>
          </a:p>
        </p:txBody>
      </p:sp>
    </p:spTree>
    <p:extLst>
      <p:ext uri="{BB962C8B-B14F-4D97-AF65-F5344CB8AC3E}">
        <p14:creationId xmlns:p14="http://schemas.microsoft.com/office/powerpoint/2010/main" val="107602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95800" y="457200"/>
            <a:ext cx="3200400" cy="5715000"/>
          </a:xfrm>
        </p:spPr>
        <p:txBody>
          <a:bodyPr>
            <a:normAutofit/>
          </a:bodyPr>
          <a:lstStyle/>
          <a:p>
            <a:r>
              <a:rPr lang="en-US" sz="4800" dirty="0"/>
              <a:t>Assessing Your Knowledge</a:t>
            </a:r>
          </a:p>
        </p:txBody>
      </p:sp>
      <p:sp>
        <p:nvSpPr>
          <p:cNvPr id="2" name="Content Placeholder 1"/>
          <p:cNvSpPr>
            <a:spLocks noGrp="1"/>
          </p:cNvSpPr>
          <p:nvPr>
            <p:ph idx="1"/>
          </p:nvPr>
        </p:nvSpPr>
        <p:spPr/>
        <p:txBody>
          <a:bodyPr>
            <a:normAutofit/>
          </a:bodyPr>
          <a:lstStyle/>
          <a:p>
            <a:pPr marL="0" indent="0">
              <a:buNone/>
            </a:pPr>
            <a:r>
              <a:rPr lang="en-US" sz="2800" dirty="0"/>
              <a:t>Check for Understanding</a:t>
            </a:r>
          </a:p>
        </p:txBody>
      </p:sp>
    </p:spTree>
    <p:extLst>
      <p:ext uri="{BB962C8B-B14F-4D97-AF65-F5344CB8AC3E}">
        <p14:creationId xmlns:p14="http://schemas.microsoft.com/office/powerpoint/2010/main" val="4065472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324AB-DED6-4197-9901-10F0B35F129A}"/>
              </a:ext>
            </a:extLst>
          </p:cNvPr>
          <p:cNvSpPr>
            <a:spLocks noGrp="1"/>
          </p:cNvSpPr>
          <p:nvPr>
            <p:ph type="title"/>
          </p:nvPr>
        </p:nvSpPr>
        <p:spPr>
          <a:xfrm>
            <a:off x="457200" y="249872"/>
            <a:ext cx="7620000" cy="512128"/>
          </a:xfrm>
        </p:spPr>
        <p:txBody>
          <a:bodyPr/>
          <a:lstStyle/>
          <a:p>
            <a:r>
              <a:rPr lang="en-US" dirty="0"/>
              <a:t>Development of Management</a:t>
            </a:r>
          </a:p>
        </p:txBody>
      </p:sp>
      <p:graphicFrame>
        <p:nvGraphicFramePr>
          <p:cNvPr id="5" name="Object 4">
            <a:extLst>
              <a:ext uri="{FF2B5EF4-FFF2-40B4-BE49-F238E27FC236}">
                <a16:creationId xmlns:a16="http://schemas.microsoft.com/office/drawing/2014/main" id="{82AF4A81-5B44-4404-860C-84ABCA9D6D0F}"/>
              </a:ext>
            </a:extLst>
          </p:cNvPr>
          <p:cNvGraphicFramePr>
            <a:graphicFrameLocks noChangeAspect="1"/>
          </p:cNvGraphicFramePr>
          <p:nvPr>
            <p:extLst>
              <p:ext uri="{D42A27DB-BD31-4B8C-83A1-F6EECF244321}">
                <p14:modId xmlns:p14="http://schemas.microsoft.com/office/powerpoint/2010/main" val="1542158974"/>
              </p:ext>
            </p:extLst>
          </p:nvPr>
        </p:nvGraphicFramePr>
        <p:xfrm>
          <a:off x="457200" y="990600"/>
          <a:ext cx="7620000" cy="5790566"/>
        </p:xfrm>
        <a:graphic>
          <a:graphicData uri="http://schemas.openxmlformats.org/presentationml/2006/ole">
            <mc:AlternateContent xmlns:mc="http://schemas.openxmlformats.org/markup-compatibility/2006">
              <mc:Choice xmlns:v="urn:schemas-microsoft-com:vml" Requires="v">
                <p:oleObj spid="_x0000_s1050" name="Document" r:id="rId3" imgW="5942845" imgH="6288204" progId="Word.Document.12">
                  <p:embed/>
                </p:oleObj>
              </mc:Choice>
              <mc:Fallback>
                <p:oleObj name="Document" r:id="rId3" imgW="5942845" imgH="6288204" progId="Word.Document.12">
                  <p:embed/>
                  <p:pic>
                    <p:nvPicPr>
                      <p:cNvPr id="0" name=""/>
                      <p:cNvPicPr/>
                      <p:nvPr/>
                    </p:nvPicPr>
                    <p:blipFill>
                      <a:blip r:embed="rId4"/>
                      <a:stretch>
                        <a:fillRect/>
                      </a:stretch>
                    </p:blipFill>
                    <p:spPr>
                      <a:xfrm>
                        <a:off x="457200" y="990600"/>
                        <a:ext cx="7620000" cy="5790566"/>
                      </a:xfrm>
                      <a:prstGeom prst="rect">
                        <a:avLst/>
                      </a:prstGeom>
                    </p:spPr>
                  </p:pic>
                </p:oleObj>
              </mc:Fallback>
            </mc:AlternateContent>
          </a:graphicData>
        </a:graphic>
      </p:graphicFrame>
    </p:spTree>
    <p:extLst>
      <p:ext uri="{BB962C8B-B14F-4D97-AF65-F5344CB8AC3E}">
        <p14:creationId xmlns:p14="http://schemas.microsoft.com/office/powerpoint/2010/main" val="2619951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1EB30-63D5-41AB-86F3-626351BE75D5}"/>
              </a:ext>
            </a:extLst>
          </p:cNvPr>
          <p:cNvSpPr>
            <a:spLocks noGrp="1"/>
          </p:cNvSpPr>
          <p:nvPr>
            <p:ph type="title"/>
          </p:nvPr>
        </p:nvSpPr>
        <p:spPr>
          <a:xfrm>
            <a:off x="457200" y="609600"/>
            <a:ext cx="7620000" cy="1066800"/>
          </a:xfrm>
        </p:spPr>
        <p:txBody>
          <a:bodyPr/>
          <a:lstStyle/>
          <a:p>
            <a:r>
              <a:rPr lang="en-US" sz="4000" dirty="0"/>
              <a:t>Scientific Management Approach</a:t>
            </a:r>
          </a:p>
        </p:txBody>
      </p:sp>
      <p:sp>
        <p:nvSpPr>
          <p:cNvPr id="3" name="Content Placeholder 2">
            <a:extLst>
              <a:ext uri="{FF2B5EF4-FFF2-40B4-BE49-F238E27FC236}">
                <a16:creationId xmlns:a16="http://schemas.microsoft.com/office/drawing/2014/main" id="{68481E44-D82F-4246-8522-B507D9648DBE}"/>
              </a:ext>
            </a:extLst>
          </p:cNvPr>
          <p:cNvSpPr>
            <a:spLocks noGrp="1"/>
          </p:cNvSpPr>
          <p:nvPr>
            <p:ph idx="1"/>
          </p:nvPr>
        </p:nvSpPr>
        <p:spPr>
          <a:xfrm>
            <a:off x="457200" y="1828800"/>
            <a:ext cx="7620000" cy="4572000"/>
          </a:xfrm>
        </p:spPr>
        <p:txBody>
          <a:bodyPr/>
          <a:lstStyle/>
          <a:p>
            <a:pPr marL="114300" indent="0">
              <a:buNone/>
            </a:pPr>
            <a:r>
              <a:rPr lang="en-US" b="1" dirty="0"/>
              <a:t>Taylor </a:t>
            </a:r>
            <a:r>
              <a:rPr lang="en-US" dirty="0"/>
              <a:t>emphasized following points to achieve organizational efficiency</a:t>
            </a:r>
          </a:p>
          <a:p>
            <a:r>
              <a:rPr lang="en-US" dirty="0"/>
              <a:t>Develop scientific way of performing jobs.</a:t>
            </a:r>
          </a:p>
          <a:p>
            <a:r>
              <a:rPr lang="en-US" dirty="0"/>
              <a:t>Train and develop workers to perform the job.</a:t>
            </a:r>
          </a:p>
          <a:p>
            <a:r>
              <a:rPr lang="en-US" dirty="0"/>
              <a:t>Establish harmonious relation between management and workers.</a:t>
            </a:r>
          </a:p>
          <a:p>
            <a:pPr marL="114300" indent="0">
              <a:buNone/>
            </a:pPr>
            <a:r>
              <a:rPr lang="en-US" dirty="0"/>
              <a:t>Taylor suggested two important practices:</a:t>
            </a:r>
          </a:p>
          <a:p>
            <a:r>
              <a:rPr lang="en-US" dirty="0"/>
              <a:t>Piece rate incentive system.</a:t>
            </a:r>
          </a:p>
          <a:p>
            <a:r>
              <a:rPr lang="en-US" dirty="0"/>
              <a:t>Time and motion study.</a:t>
            </a:r>
          </a:p>
          <a:p>
            <a:endParaRPr lang="en-US" dirty="0"/>
          </a:p>
        </p:txBody>
      </p:sp>
    </p:spTree>
    <p:extLst>
      <p:ext uri="{BB962C8B-B14F-4D97-AF65-F5344CB8AC3E}">
        <p14:creationId xmlns:p14="http://schemas.microsoft.com/office/powerpoint/2010/main" val="2295186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D94AA-4301-4793-B2B8-9A14FA7A6FCF}"/>
              </a:ext>
            </a:extLst>
          </p:cNvPr>
          <p:cNvSpPr>
            <a:spLocks noGrp="1"/>
          </p:cNvSpPr>
          <p:nvPr>
            <p:ph type="title"/>
          </p:nvPr>
        </p:nvSpPr>
        <p:spPr/>
        <p:txBody>
          <a:bodyPr/>
          <a:lstStyle/>
          <a:p>
            <a:r>
              <a:rPr lang="en-US" sz="4000" dirty="0"/>
              <a:t>Scientific Management Approach</a:t>
            </a:r>
          </a:p>
        </p:txBody>
      </p:sp>
      <p:sp>
        <p:nvSpPr>
          <p:cNvPr id="3" name="Content Placeholder 2">
            <a:extLst>
              <a:ext uri="{FF2B5EF4-FFF2-40B4-BE49-F238E27FC236}">
                <a16:creationId xmlns:a16="http://schemas.microsoft.com/office/drawing/2014/main" id="{DBBACE36-740F-4A59-B236-D70AFE4C2150}"/>
              </a:ext>
            </a:extLst>
          </p:cNvPr>
          <p:cNvSpPr>
            <a:spLocks noGrp="1"/>
          </p:cNvSpPr>
          <p:nvPr>
            <p:ph idx="1"/>
          </p:nvPr>
        </p:nvSpPr>
        <p:spPr/>
        <p:txBody>
          <a:bodyPr/>
          <a:lstStyle/>
          <a:p>
            <a:r>
              <a:rPr lang="en-US" b="1" dirty="0"/>
              <a:t>Piece rate system </a:t>
            </a:r>
            <a:r>
              <a:rPr lang="en-US" dirty="0"/>
              <a:t>rewards the workers who produce the maximum output.</a:t>
            </a:r>
          </a:p>
          <a:p>
            <a:r>
              <a:rPr lang="en-US" b="1" dirty="0"/>
              <a:t>Time study </a:t>
            </a:r>
            <a:r>
              <a:rPr lang="en-US" dirty="0"/>
              <a:t>helps in determination of time required, recording analyzing and synthesizing the time elements of each operation.</a:t>
            </a:r>
          </a:p>
          <a:p>
            <a:r>
              <a:rPr lang="en-US" b="1" dirty="0"/>
              <a:t>Motion study </a:t>
            </a:r>
            <a:r>
              <a:rPr lang="en-US" dirty="0"/>
              <a:t>on the other hand involves study of movements in doing jobs in parts and eliminates wasteful movements and retains only necessary movements. It makes a job simpler, easier and better.</a:t>
            </a:r>
          </a:p>
          <a:p>
            <a:r>
              <a:rPr lang="en-US" b="1" dirty="0"/>
              <a:t>Time and Motion Study </a:t>
            </a:r>
            <a:r>
              <a:rPr lang="en-US" dirty="0"/>
              <a:t>concepts were developed by </a:t>
            </a:r>
            <a:r>
              <a:rPr lang="en-US" b="1" dirty="0" err="1"/>
              <a:t>F.W.Taylor</a:t>
            </a:r>
            <a:r>
              <a:rPr lang="en-US" b="1" dirty="0"/>
              <a:t> </a:t>
            </a:r>
            <a:r>
              <a:rPr lang="en-US" dirty="0"/>
              <a:t>in association with </a:t>
            </a:r>
            <a:r>
              <a:rPr lang="en-US" b="1" dirty="0"/>
              <a:t>Frank </a:t>
            </a:r>
            <a:r>
              <a:rPr lang="en-US" dirty="0"/>
              <a:t>and </a:t>
            </a:r>
            <a:r>
              <a:rPr lang="en-US" b="1" dirty="0"/>
              <a:t>Lillian </a:t>
            </a:r>
            <a:r>
              <a:rPr lang="en-US" b="1" dirty="0" err="1"/>
              <a:t>Gilberth</a:t>
            </a:r>
            <a:r>
              <a:rPr lang="en-US" dirty="0"/>
              <a:t>.</a:t>
            </a:r>
          </a:p>
          <a:p>
            <a:endParaRPr lang="en-US" dirty="0"/>
          </a:p>
        </p:txBody>
      </p:sp>
    </p:spTree>
    <p:extLst>
      <p:ext uri="{BB962C8B-B14F-4D97-AF65-F5344CB8AC3E}">
        <p14:creationId xmlns:p14="http://schemas.microsoft.com/office/powerpoint/2010/main" val="1493099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D94AA-4301-4793-B2B8-9A14FA7A6FCF}"/>
              </a:ext>
            </a:extLst>
          </p:cNvPr>
          <p:cNvSpPr>
            <a:spLocks noGrp="1"/>
          </p:cNvSpPr>
          <p:nvPr>
            <p:ph type="title"/>
          </p:nvPr>
        </p:nvSpPr>
        <p:spPr/>
        <p:txBody>
          <a:bodyPr/>
          <a:lstStyle/>
          <a:p>
            <a:r>
              <a:rPr lang="en-US" sz="4000" dirty="0"/>
              <a:t>Scientific Management Approach</a:t>
            </a:r>
          </a:p>
        </p:txBody>
      </p:sp>
      <p:sp>
        <p:nvSpPr>
          <p:cNvPr id="3" name="Content Placeholder 2">
            <a:extLst>
              <a:ext uri="{FF2B5EF4-FFF2-40B4-BE49-F238E27FC236}">
                <a16:creationId xmlns:a16="http://schemas.microsoft.com/office/drawing/2014/main" id="{DBBACE36-740F-4A59-B236-D70AFE4C2150}"/>
              </a:ext>
            </a:extLst>
          </p:cNvPr>
          <p:cNvSpPr>
            <a:spLocks noGrp="1"/>
          </p:cNvSpPr>
          <p:nvPr>
            <p:ph idx="1"/>
          </p:nvPr>
        </p:nvSpPr>
        <p:spPr/>
        <p:txBody>
          <a:bodyPr/>
          <a:lstStyle/>
          <a:p>
            <a:r>
              <a:rPr lang="en-US" b="1" dirty="0" err="1"/>
              <a:t>Gilberth</a:t>
            </a:r>
            <a:r>
              <a:rPr lang="en-US" b="1" dirty="0"/>
              <a:t> </a:t>
            </a:r>
            <a:r>
              <a:rPr lang="en-US" dirty="0"/>
              <a:t>conducted research on motion studies. They had classified 17 basic hand motions like </a:t>
            </a:r>
            <a:r>
              <a:rPr lang="en-US" b="1" dirty="0"/>
              <a:t>search, select, position, hold </a:t>
            </a:r>
            <a:r>
              <a:rPr lang="en-US" dirty="0"/>
              <a:t>etc. They called this therbligs. Their approach helps to analyze the exact elements of a workers’ hand movement.</a:t>
            </a:r>
          </a:p>
          <a:p>
            <a:r>
              <a:rPr lang="en-US" b="1" dirty="0"/>
              <a:t>Henry Gantt </a:t>
            </a:r>
            <a:r>
              <a:rPr lang="en-US" dirty="0"/>
              <a:t>worked with Taylor. His contributions are introduction of </a:t>
            </a:r>
            <a:r>
              <a:rPr lang="en-US" b="1" dirty="0"/>
              <a:t>task </a:t>
            </a:r>
            <a:r>
              <a:rPr lang="en-US" dirty="0"/>
              <a:t>and </a:t>
            </a:r>
            <a:r>
              <a:rPr lang="en-US" b="1" dirty="0"/>
              <a:t>bonus plan</a:t>
            </a:r>
            <a:r>
              <a:rPr lang="en-US" dirty="0"/>
              <a:t>, and </a:t>
            </a:r>
            <a:r>
              <a:rPr lang="en-US" b="1" dirty="0"/>
              <a:t>Gantt chart</a:t>
            </a:r>
            <a:r>
              <a:rPr lang="en-US" dirty="0"/>
              <a:t>. As per his incentive plan worker gets daily wage even if he does not complete his job, but gets bonus if the jobs is completed in less than normal time.</a:t>
            </a:r>
          </a:p>
          <a:p>
            <a:r>
              <a:rPr lang="en-US" b="1" dirty="0"/>
              <a:t>Gantt chart </a:t>
            </a:r>
            <a:r>
              <a:rPr lang="en-US" dirty="0"/>
              <a:t>is used for production control indicating </a:t>
            </a:r>
            <a:r>
              <a:rPr lang="en-US" b="1" dirty="0"/>
              <a:t>progress of production in terms of time</a:t>
            </a:r>
            <a:r>
              <a:rPr lang="en-US" dirty="0"/>
              <a:t>.</a:t>
            </a:r>
          </a:p>
          <a:p>
            <a:endParaRPr lang="en-US" dirty="0"/>
          </a:p>
          <a:p>
            <a:endParaRPr lang="en-US" dirty="0"/>
          </a:p>
        </p:txBody>
      </p:sp>
    </p:spTree>
    <p:extLst>
      <p:ext uri="{BB962C8B-B14F-4D97-AF65-F5344CB8AC3E}">
        <p14:creationId xmlns:p14="http://schemas.microsoft.com/office/powerpoint/2010/main" val="372684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9E2D-6AFE-408E-8187-970FAFA2B727}"/>
              </a:ext>
            </a:extLst>
          </p:cNvPr>
          <p:cNvSpPr>
            <a:spLocks noGrp="1"/>
          </p:cNvSpPr>
          <p:nvPr>
            <p:ph type="title"/>
          </p:nvPr>
        </p:nvSpPr>
        <p:spPr/>
        <p:txBody>
          <a:bodyPr/>
          <a:lstStyle/>
          <a:p>
            <a:r>
              <a:rPr lang="en-US" sz="3600" dirty="0"/>
              <a:t>Drawback of Scientific Management Approach</a:t>
            </a:r>
          </a:p>
        </p:txBody>
      </p:sp>
      <p:sp>
        <p:nvSpPr>
          <p:cNvPr id="3" name="Content Placeholder 2">
            <a:extLst>
              <a:ext uri="{FF2B5EF4-FFF2-40B4-BE49-F238E27FC236}">
                <a16:creationId xmlns:a16="http://schemas.microsoft.com/office/drawing/2014/main" id="{AB84E481-0868-472D-BEFA-F47F5290BFD0}"/>
              </a:ext>
            </a:extLst>
          </p:cNvPr>
          <p:cNvSpPr>
            <a:spLocks noGrp="1"/>
          </p:cNvSpPr>
          <p:nvPr>
            <p:ph idx="1"/>
          </p:nvPr>
        </p:nvSpPr>
        <p:spPr/>
        <p:txBody>
          <a:bodyPr/>
          <a:lstStyle/>
          <a:p>
            <a:r>
              <a:rPr lang="en-US" b="1" dirty="0"/>
              <a:t>Scientific Management </a:t>
            </a:r>
            <a:r>
              <a:rPr lang="en-US" dirty="0"/>
              <a:t>principles revolve around operational level problems do not focus on managerial issues essential for managing organization.</a:t>
            </a:r>
          </a:p>
          <a:p>
            <a:r>
              <a:rPr lang="en-US" dirty="0"/>
              <a:t>This theory also ignores the human desire for job satisfaction.</a:t>
            </a:r>
          </a:p>
          <a:p>
            <a:endParaRPr lang="en-US" dirty="0"/>
          </a:p>
        </p:txBody>
      </p:sp>
    </p:spTree>
    <p:extLst>
      <p:ext uri="{BB962C8B-B14F-4D97-AF65-F5344CB8AC3E}">
        <p14:creationId xmlns:p14="http://schemas.microsoft.com/office/powerpoint/2010/main" val="3710147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8D38B-1B11-47C8-9AA7-5880AEA735DA}"/>
              </a:ext>
            </a:extLst>
          </p:cNvPr>
          <p:cNvSpPr>
            <a:spLocks noGrp="1"/>
          </p:cNvSpPr>
          <p:nvPr>
            <p:ph type="title"/>
          </p:nvPr>
        </p:nvSpPr>
        <p:spPr/>
        <p:txBody>
          <a:bodyPr/>
          <a:lstStyle/>
          <a:p>
            <a:r>
              <a:rPr lang="en-US" dirty="0"/>
              <a:t>Administrative Theory</a:t>
            </a:r>
          </a:p>
        </p:txBody>
      </p:sp>
      <p:sp>
        <p:nvSpPr>
          <p:cNvPr id="3" name="Content Placeholder 2">
            <a:extLst>
              <a:ext uri="{FF2B5EF4-FFF2-40B4-BE49-F238E27FC236}">
                <a16:creationId xmlns:a16="http://schemas.microsoft.com/office/drawing/2014/main" id="{8C210BED-B44D-426A-B722-D0E894C5EC6E}"/>
              </a:ext>
            </a:extLst>
          </p:cNvPr>
          <p:cNvSpPr>
            <a:spLocks noGrp="1"/>
          </p:cNvSpPr>
          <p:nvPr>
            <p:ph idx="1"/>
          </p:nvPr>
        </p:nvSpPr>
        <p:spPr/>
        <p:txBody>
          <a:bodyPr>
            <a:normAutofit fontScale="92500"/>
          </a:bodyPr>
          <a:lstStyle/>
          <a:p>
            <a:pPr marL="114300" indent="0">
              <a:buNone/>
            </a:pPr>
            <a:r>
              <a:rPr lang="en-US" dirty="0"/>
              <a:t>Administrative Theory another part of classical school of thought focuses on principles to coordinate the internal activities of the organization. Henry Fayol classified business operations into 6 activities.</a:t>
            </a:r>
          </a:p>
          <a:p>
            <a:r>
              <a:rPr lang="en-US" b="1" dirty="0"/>
              <a:t>Technical: Activities relating to production and manufacturing.</a:t>
            </a:r>
            <a:endParaRPr lang="en-US" dirty="0"/>
          </a:p>
          <a:p>
            <a:r>
              <a:rPr lang="en-US" b="1" dirty="0"/>
              <a:t>Commercial :Activities relating to buying selling and exchange.</a:t>
            </a:r>
            <a:endParaRPr lang="en-US" dirty="0"/>
          </a:p>
          <a:p>
            <a:r>
              <a:rPr lang="en-US" b="1" dirty="0"/>
              <a:t>Financial: Activities ensuring optimal use of capital.</a:t>
            </a:r>
            <a:endParaRPr lang="en-US" dirty="0"/>
          </a:p>
          <a:p>
            <a:r>
              <a:rPr lang="en-US" b="1" dirty="0"/>
              <a:t>Security: Activities to ensure protection to employees and property.</a:t>
            </a:r>
            <a:endParaRPr lang="en-US" dirty="0"/>
          </a:p>
          <a:p>
            <a:r>
              <a:rPr lang="en-US" b="1" dirty="0"/>
              <a:t>Accounting: Activities concern with costs, profits, liabilities, balance sheet.</a:t>
            </a:r>
            <a:endParaRPr lang="en-US" dirty="0"/>
          </a:p>
          <a:p>
            <a:r>
              <a:rPr lang="en-US" b="1" dirty="0"/>
              <a:t>Managerial: It is functional approach to management. i.e. planning, organizing, directing, coordinating and controlling.</a:t>
            </a:r>
            <a:endParaRPr lang="en-US" dirty="0"/>
          </a:p>
          <a:p>
            <a:endParaRPr lang="en-US" dirty="0"/>
          </a:p>
        </p:txBody>
      </p:sp>
    </p:spTree>
    <p:extLst>
      <p:ext uri="{BB962C8B-B14F-4D97-AF65-F5344CB8AC3E}">
        <p14:creationId xmlns:p14="http://schemas.microsoft.com/office/powerpoint/2010/main" val="3468437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F4D9A-27DE-447D-929A-4761E6DC3F34}"/>
              </a:ext>
            </a:extLst>
          </p:cNvPr>
          <p:cNvSpPr>
            <a:spLocks noGrp="1"/>
          </p:cNvSpPr>
          <p:nvPr>
            <p:ph type="title"/>
          </p:nvPr>
        </p:nvSpPr>
        <p:spPr/>
        <p:txBody>
          <a:bodyPr/>
          <a:lstStyle/>
          <a:p>
            <a:r>
              <a:rPr lang="en-US" dirty="0"/>
              <a:t>Bureaucratic Theory</a:t>
            </a:r>
          </a:p>
        </p:txBody>
      </p:sp>
      <p:sp>
        <p:nvSpPr>
          <p:cNvPr id="3" name="Content Placeholder 2">
            <a:extLst>
              <a:ext uri="{FF2B5EF4-FFF2-40B4-BE49-F238E27FC236}">
                <a16:creationId xmlns:a16="http://schemas.microsoft.com/office/drawing/2014/main" id="{2AA76BC7-78C7-4655-BC13-64EF1DE6FEB5}"/>
              </a:ext>
            </a:extLst>
          </p:cNvPr>
          <p:cNvSpPr>
            <a:spLocks noGrp="1"/>
          </p:cNvSpPr>
          <p:nvPr>
            <p:ph idx="1"/>
          </p:nvPr>
        </p:nvSpPr>
        <p:spPr/>
        <p:txBody>
          <a:bodyPr/>
          <a:lstStyle/>
          <a:p>
            <a:r>
              <a:rPr lang="en-US" b="1" dirty="0"/>
              <a:t>Max </a:t>
            </a:r>
            <a:r>
              <a:rPr lang="en-US" b="1" dirty="0" err="1"/>
              <a:t>Waber</a:t>
            </a:r>
            <a:r>
              <a:rPr lang="en-US" b="1" dirty="0"/>
              <a:t> </a:t>
            </a:r>
            <a:r>
              <a:rPr lang="en-US" dirty="0"/>
              <a:t>had advocated the necessity of a formal organizational structure with set rules and regulations. Weber’s concept is intended to </a:t>
            </a:r>
            <a:r>
              <a:rPr lang="en-US" b="1" dirty="0"/>
              <a:t>remove ambiguity, inefficiencies, and patronage.</a:t>
            </a:r>
            <a:endParaRPr lang="en-US" dirty="0"/>
          </a:p>
          <a:p>
            <a:endParaRPr lang="en-US" dirty="0"/>
          </a:p>
        </p:txBody>
      </p:sp>
    </p:spTree>
    <p:extLst>
      <p:ext uri="{BB962C8B-B14F-4D97-AF65-F5344CB8AC3E}">
        <p14:creationId xmlns:p14="http://schemas.microsoft.com/office/powerpoint/2010/main" val="1578320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535C3-D379-48ED-84D0-9FC371A0E8B7}"/>
              </a:ext>
            </a:extLst>
          </p:cNvPr>
          <p:cNvSpPr>
            <a:spLocks noGrp="1"/>
          </p:cNvSpPr>
          <p:nvPr>
            <p:ph type="title"/>
          </p:nvPr>
        </p:nvSpPr>
        <p:spPr/>
        <p:txBody>
          <a:bodyPr/>
          <a:lstStyle/>
          <a:p>
            <a:r>
              <a:rPr lang="en-US" sz="4000" dirty="0"/>
              <a:t>Limitations of Classical School of Thought</a:t>
            </a:r>
          </a:p>
        </p:txBody>
      </p:sp>
      <p:sp>
        <p:nvSpPr>
          <p:cNvPr id="3" name="Content Placeholder 2">
            <a:extLst>
              <a:ext uri="{FF2B5EF4-FFF2-40B4-BE49-F238E27FC236}">
                <a16:creationId xmlns:a16="http://schemas.microsoft.com/office/drawing/2014/main" id="{011B0071-4183-4F01-A003-DDE7ECC3FF59}"/>
              </a:ext>
            </a:extLst>
          </p:cNvPr>
          <p:cNvSpPr>
            <a:spLocks noGrp="1"/>
          </p:cNvSpPr>
          <p:nvPr>
            <p:ph idx="1"/>
          </p:nvPr>
        </p:nvSpPr>
        <p:spPr/>
        <p:txBody>
          <a:bodyPr/>
          <a:lstStyle/>
          <a:p>
            <a:r>
              <a:rPr lang="en-US" dirty="0"/>
              <a:t>Management principles are not universally applicable in today’s complex business situation.</a:t>
            </a:r>
          </a:p>
          <a:p>
            <a:r>
              <a:rPr lang="en-US" dirty="0"/>
              <a:t>Classical school of thought ignored organizational behavior (leadership, motivation in formal relation) only concentrated on productivity.</a:t>
            </a:r>
          </a:p>
          <a:p>
            <a:endParaRPr lang="en-US" dirty="0"/>
          </a:p>
        </p:txBody>
      </p:sp>
    </p:spTree>
    <p:extLst>
      <p:ext uri="{BB962C8B-B14F-4D97-AF65-F5344CB8AC3E}">
        <p14:creationId xmlns:p14="http://schemas.microsoft.com/office/powerpoint/2010/main" val="1996280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1B72-CE91-4C52-9AD9-884DB3B4ECB7}"/>
              </a:ext>
            </a:extLst>
          </p:cNvPr>
          <p:cNvSpPr>
            <a:spLocks noGrp="1"/>
          </p:cNvSpPr>
          <p:nvPr>
            <p:ph type="title"/>
          </p:nvPr>
        </p:nvSpPr>
        <p:spPr>
          <a:xfrm>
            <a:off x="457200" y="274638"/>
            <a:ext cx="7620000" cy="868362"/>
          </a:xfrm>
        </p:spPr>
        <p:txBody>
          <a:bodyPr/>
          <a:lstStyle/>
          <a:p>
            <a:r>
              <a:rPr lang="en-US" sz="4000" dirty="0"/>
              <a:t>Neo-Classical Thought of School</a:t>
            </a:r>
          </a:p>
        </p:txBody>
      </p:sp>
      <p:sp>
        <p:nvSpPr>
          <p:cNvPr id="3" name="Content Placeholder 2">
            <a:extLst>
              <a:ext uri="{FF2B5EF4-FFF2-40B4-BE49-F238E27FC236}">
                <a16:creationId xmlns:a16="http://schemas.microsoft.com/office/drawing/2014/main" id="{6DE7737D-7999-4C80-8BDB-9FDE697D1923}"/>
              </a:ext>
            </a:extLst>
          </p:cNvPr>
          <p:cNvSpPr>
            <a:spLocks noGrp="1"/>
          </p:cNvSpPr>
          <p:nvPr>
            <p:ph idx="1"/>
          </p:nvPr>
        </p:nvSpPr>
        <p:spPr>
          <a:xfrm>
            <a:off x="457200" y="1143000"/>
            <a:ext cx="7620000" cy="5562600"/>
          </a:xfrm>
        </p:spPr>
        <p:txBody>
          <a:bodyPr>
            <a:normAutofit fontScale="92500" lnSpcReduction="10000"/>
          </a:bodyPr>
          <a:lstStyle/>
          <a:p>
            <a:pPr marL="114300" indent="0">
              <a:buNone/>
            </a:pPr>
            <a:r>
              <a:rPr lang="en-US" dirty="0"/>
              <a:t>This school of thought lays emphasis on human elements in an organization.</a:t>
            </a:r>
          </a:p>
          <a:p>
            <a:r>
              <a:rPr lang="en-US" b="1" dirty="0"/>
              <a:t>Max Parker Follett </a:t>
            </a:r>
            <a:r>
              <a:rPr lang="en-US" dirty="0"/>
              <a:t>recognized the </a:t>
            </a:r>
            <a:r>
              <a:rPr lang="en-US" b="1" dirty="0"/>
              <a:t>significance of human elements</a:t>
            </a:r>
            <a:r>
              <a:rPr lang="en-US" dirty="0"/>
              <a:t>, attributed greater significance to the </a:t>
            </a:r>
            <a:r>
              <a:rPr lang="en-US" b="1" dirty="0"/>
              <a:t>functioning of groups in workplace</a:t>
            </a:r>
            <a:r>
              <a:rPr lang="en-US" dirty="0"/>
              <a:t>.</a:t>
            </a:r>
          </a:p>
          <a:p>
            <a:r>
              <a:rPr lang="en-US" b="1" dirty="0"/>
              <a:t>Elton Mayo </a:t>
            </a:r>
            <a:r>
              <a:rPr lang="en-US" dirty="0"/>
              <a:t>father of Human Relations Approach, conducted the study to evaluate the </a:t>
            </a:r>
            <a:r>
              <a:rPr lang="en-US" b="1" dirty="0"/>
              <a:t>attitudes and psychological reactions of workers </a:t>
            </a:r>
            <a:r>
              <a:rPr lang="en-US" dirty="0"/>
              <a:t>in on the job situations</a:t>
            </a:r>
            <a:r>
              <a:rPr lang="en-US" b="1" dirty="0"/>
              <a:t>.</a:t>
            </a:r>
            <a:endParaRPr lang="en-US" dirty="0"/>
          </a:p>
          <a:p>
            <a:r>
              <a:rPr lang="en-US" b="1" dirty="0"/>
              <a:t>Maslow’s </a:t>
            </a:r>
            <a:r>
              <a:rPr lang="en-US" dirty="0"/>
              <a:t>focus was on </a:t>
            </a:r>
            <a:r>
              <a:rPr lang="en-US" b="1" dirty="0"/>
              <a:t>importance of human needs </a:t>
            </a:r>
            <a:r>
              <a:rPr lang="en-US" dirty="0"/>
              <a:t>driving force for </a:t>
            </a:r>
            <a:r>
              <a:rPr lang="en-US" b="1" dirty="0"/>
              <a:t>motivation</a:t>
            </a:r>
            <a:r>
              <a:rPr lang="en-US" dirty="0"/>
              <a:t>.</a:t>
            </a:r>
          </a:p>
          <a:p>
            <a:r>
              <a:rPr lang="en-US" b="1" dirty="0"/>
              <a:t>McGregor </a:t>
            </a:r>
            <a:r>
              <a:rPr lang="en-US" dirty="0"/>
              <a:t>has made assumption about people categorizing them as under:</a:t>
            </a:r>
          </a:p>
          <a:p>
            <a:r>
              <a:rPr lang="en-US" b="1" dirty="0"/>
              <a:t>Theory X </a:t>
            </a:r>
            <a:r>
              <a:rPr lang="en-US" dirty="0"/>
              <a:t>People are by nature </a:t>
            </a:r>
            <a:r>
              <a:rPr lang="en-US" b="1" dirty="0"/>
              <a:t>lazy</a:t>
            </a:r>
            <a:r>
              <a:rPr lang="en-US" dirty="0"/>
              <a:t>, have </a:t>
            </a:r>
            <a:r>
              <a:rPr lang="en-US" b="1" dirty="0"/>
              <a:t>little ambition, dislike work, avoid responsibility</a:t>
            </a:r>
            <a:r>
              <a:rPr lang="en-US" dirty="0"/>
              <a:t>.</a:t>
            </a:r>
          </a:p>
          <a:p>
            <a:r>
              <a:rPr lang="en-US" b="1" dirty="0"/>
              <a:t>Theory Y </a:t>
            </a:r>
            <a:r>
              <a:rPr lang="en-US" dirty="0"/>
              <a:t>People </a:t>
            </a:r>
            <a:r>
              <a:rPr lang="en-US" b="1" dirty="0"/>
              <a:t>are more positive, innovative, creative </a:t>
            </a:r>
            <a:r>
              <a:rPr lang="en-US" dirty="0"/>
              <a:t>and </a:t>
            </a:r>
            <a:r>
              <a:rPr lang="en-US" b="1" dirty="0"/>
              <a:t>do not dislike work</a:t>
            </a:r>
            <a:r>
              <a:rPr lang="en-US" dirty="0"/>
              <a:t>. </a:t>
            </a:r>
            <a:r>
              <a:rPr lang="en-US" b="1" dirty="0"/>
              <a:t>Chris Argyris’s </a:t>
            </a:r>
            <a:r>
              <a:rPr lang="en-US" dirty="0"/>
              <a:t>contributions are </a:t>
            </a:r>
            <a:r>
              <a:rPr lang="en-US" b="1" dirty="0"/>
              <a:t>maturity – immaturity theory</a:t>
            </a:r>
            <a:r>
              <a:rPr lang="en-US" dirty="0"/>
              <a:t>, </a:t>
            </a:r>
            <a:r>
              <a:rPr lang="en-US" b="1" dirty="0"/>
              <a:t>integration of individual </a:t>
            </a:r>
            <a:r>
              <a:rPr lang="en-US" dirty="0"/>
              <a:t>and </a:t>
            </a:r>
            <a:r>
              <a:rPr lang="en-US" b="1" dirty="0"/>
              <a:t>organizational goals</a:t>
            </a:r>
            <a:r>
              <a:rPr lang="en-US" dirty="0"/>
              <a:t>.</a:t>
            </a:r>
          </a:p>
          <a:p>
            <a:endParaRPr lang="en-US" dirty="0"/>
          </a:p>
        </p:txBody>
      </p:sp>
    </p:spTree>
    <p:extLst>
      <p:ext uri="{BB962C8B-B14F-4D97-AF65-F5344CB8AC3E}">
        <p14:creationId xmlns:p14="http://schemas.microsoft.com/office/powerpoint/2010/main" val="1667896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0BC93-9BB7-46AC-9E99-024BC2FE9864}"/>
              </a:ext>
            </a:extLst>
          </p:cNvPr>
          <p:cNvSpPr>
            <a:spLocks noGrp="1"/>
          </p:cNvSpPr>
          <p:nvPr>
            <p:ph type="title"/>
          </p:nvPr>
        </p:nvSpPr>
        <p:spPr/>
        <p:txBody>
          <a:bodyPr/>
          <a:lstStyle/>
          <a:p>
            <a:r>
              <a:rPr lang="en-US" dirty="0"/>
              <a:t>Modern Approaches</a:t>
            </a:r>
          </a:p>
        </p:txBody>
      </p:sp>
      <p:sp>
        <p:nvSpPr>
          <p:cNvPr id="3" name="Content Placeholder 2">
            <a:extLst>
              <a:ext uri="{FF2B5EF4-FFF2-40B4-BE49-F238E27FC236}">
                <a16:creationId xmlns:a16="http://schemas.microsoft.com/office/drawing/2014/main" id="{21F954EA-2A31-431C-97C6-40B84F1A8E32}"/>
              </a:ext>
            </a:extLst>
          </p:cNvPr>
          <p:cNvSpPr>
            <a:spLocks noGrp="1"/>
          </p:cNvSpPr>
          <p:nvPr>
            <p:ph idx="1"/>
          </p:nvPr>
        </p:nvSpPr>
        <p:spPr/>
        <p:txBody>
          <a:bodyPr/>
          <a:lstStyle/>
          <a:p>
            <a:pPr marL="114300" indent="0">
              <a:buNone/>
            </a:pPr>
            <a:r>
              <a:rPr lang="en-US" dirty="0"/>
              <a:t>These approaches are classified as </a:t>
            </a:r>
          </a:p>
          <a:p>
            <a:r>
              <a:rPr lang="en-US" dirty="0"/>
              <a:t>I. Quantitative School of thought. </a:t>
            </a:r>
          </a:p>
          <a:p>
            <a:r>
              <a:rPr lang="en-US" dirty="0"/>
              <a:t>II. System Theory Approach.</a:t>
            </a:r>
          </a:p>
          <a:p>
            <a:r>
              <a:rPr lang="en-US" dirty="0"/>
              <a:t>III. The Contingency Theory.</a:t>
            </a:r>
          </a:p>
          <a:p>
            <a:endParaRPr lang="en-US" dirty="0"/>
          </a:p>
        </p:txBody>
      </p:sp>
    </p:spTree>
    <p:extLst>
      <p:ext uri="{BB962C8B-B14F-4D97-AF65-F5344CB8AC3E}">
        <p14:creationId xmlns:p14="http://schemas.microsoft.com/office/powerpoint/2010/main" val="3990440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QUIZ</a:t>
            </a:r>
          </a:p>
        </p:txBody>
      </p:sp>
      <p:sp>
        <p:nvSpPr>
          <p:cNvPr id="3" name="Title 1"/>
          <p:cNvSpPr txBox="1">
            <a:spLocks/>
          </p:cNvSpPr>
          <p:nvPr/>
        </p:nvSpPr>
        <p:spPr>
          <a:xfrm>
            <a:off x="457200" y="1524000"/>
            <a:ext cx="7620000" cy="47244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400" dirty="0"/>
              <a:t>Q1. What is Engineering Management?</a:t>
            </a:r>
          </a:p>
          <a:p>
            <a:r>
              <a:rPr lang="en-US" sz="2400" dirty="0"/>
              <a:t>Q2. What are key dimensions of Management?</a:t>
            </a:r>
          </a:p>
          <a:p>
            <a:r>
              <a:rPr lang="en-US" sz="2400" dirty="0"/>
              <a:t>Q3. What are five steps of management process?</a:t>
            </a:r>
          </a:p>
          <a:p>
            <a:r>
              <a:rPr lang="en-US" sz="2400" dirty="0"/>
              <a:t>Q4. Why Engineering Management is critical for success – as an Engineer or a Management Professional?</a:t>
            </a:r>
          </a:p>
          <a:p>
            <a:endParaRPr lang="en-US" sz="2400" dirty="0"/>
          </a:p>
        </p:txBody>
      </p:sp>
    </p:spTree>
    <p:extLst>
      <p:ext uri="{BB962C8B-B14F-4D97-AF65-F5344CB8AC3E}">
        <p14:creationId xmlns:p14="http://schemas.microsoft.com/office/powerpoint/2010/main" val="485737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EA086-79F9-47BC-88C5-6B911C66898C}"/>
              </a:ext>
            </a:extLst>
          </p:cNvPr>
          <p:cNvSpPr>
            <a:spLocks noGrp="1"/>
          </p:cNvSpPr>
          <p:nvPr>
            <p:ph type="title"/>
          </p:nvPr>
        </p:nvSpPr>
        <p:spPr/>
        <p:txBody>
          <a:bodyPr/>
          <a:lstStyle/>
          <a:p>
            <a:r>
              <a:rPr lang="en-US" dirty="0"/>
              <a:t>Quantitative School of Thought</a:t>
            </a:r>
          </a:p>
        </p:txBody>
      </p:sp>
      <p:sp>
        <p:nvSpPr>
          <p:cNvPr id="3" name="Content Placeholder 2">
            <a:extLst>
              <a:ext uri="{FF2B5EF4-FFF2-40B4-BE49-F238E27FC236}">
                <a16:creationId xmlns:a16="http://schemas.microsoft.com/office/drawing/2014/main" id="{DDFB8701-2840-40C8-AA91-74212E8D4299}"/>
              </a:ext>
            </a:extLst>
          </p:cNvPr>
          <p:cNvSpPr>
            <a:spLocks noGrp="1"/>
          </p:cNvSpPr>
          <p:nvPr>
            <p:ph idx="1"/>
          </p:nvPr>
        </p:nvSpPr>
        <p:spPr/>
        <p:txBody>
          <a:bodyPr/>
          <a:lstStyle/>
          <a:p>
            <a:r>
              <a:rPr lang="en-US" dirty="0"/>
              <a:t>Different branches of quantitative approaches are </a:t>
            </a:r>
            <a:r>
              <a:rPr lang="en-US" b="1" dirty="0"/>
              <a:t>Management Science</a:t>
            </a:r>
            <a:r>
              <a:rPr lang="en-US" dirty="0"/>
              <a:t>, </a:t>
            </a:r>
            <a:r>
              <a:rPr lang="en-US" b="1" dirty="0"/>
              <a:t>Operations Management</a:t>
            </a:r>
            <a:r>
              <a:rPr lang="en-US" dirty="0"/>
              <a:t>, </a:t>
            </a:r>
            <a:r>
              <a:rPr lang="en-US" b="1" dirty="0"/>
              <a:t>MIS.</a:t>
            </a:r>
            <a:endParaRPr lang="en-US" dirty="0"/>
          </a:p>
          <a:p>
            <a:r>
              <a:rPr lang="en-US" b="1" i="1" dirty="0"/>
              <a:t>Management science </a:t>
            </a:r>
            <a:r>
              <a:rPr lang="en-US" dirty="0"/>
              <a:t>approach or operations research approach is used in production, </a:t>
            </a:r>
            <a:r>
              <a:rPr lang="en-US" b="1" dirty="0"/>
              <a:t>scheduling human resource planning, inventory management </a:t>
            </a:r>
            <a:r>
              <a:rPr lang="en-US" dirty="0"/>
              <a:t>etc.</a:t>
            </a:r>
          </a:p>
          <a:p>
            <a:r>
              <a:rPr lang="en-US" b="1" i="1" dirty="0"/>
              <a:t>Operations management </a:t>
            </a:r>
            <a:r>
              <a:rPr lang="en-US" dirty="0"/>
              <a:t>is primarily concerned with </a:t>
            </a:r>
            <a:r>
              <a:rPr lang="en-US" b="1" dirty="0"/>
              <a:t>production management </a:t>
            </a:r>
            <a:r>
              <a:rPr lang="en-US" dirty="0"/>
              <a:t>and related </a:t>
            </a:r>
            <a:r>
              <a:rPr lang="en-US" b="1" dirty="0"/>
              <a:t>management.</a:t>
            </a:r>
            <a:endParaRPr lang="en-US" dirty="0"/>
          </a:p>
          <a:p>
            <a:endParaRPr lang="en-US" dirty="0"/>
          </a:p>
          <a:p>
            <a:r>
              <a:rPr lang="en-US" b="1" i="1" dirty="0"/>
              <a:t>MIS </a:t>
            </a:r>
            <a:r>
              <a:rPr lang="en-US" dirty="0"/>
              <a:t>approach focuses on design and implementation of information system for management uses. It </a:t>
            </a:r>
            <a:r>
              <a:rPr lang="en-US" b="1" dirty="0"/>
              <a:t>converts raw data into information inputs </a:t>
            </a:r>
            <a:r>
              <a:rPr lang="en-US" dirty="0"/>
              <a:t>to be used by management </a:t>
            </a:r>
            <a:r>
              <a:rPr lang="en-US" b="1" dirty="0"/>
              <a:t>for decision making</a:t>
            </a:r>
            <a:endParaRPr lang="en-US" dirty="0"/>
          </a:p>
          <a:p>
            <a:endParaRPr lang="en-US" dirty="0"/>
          </a:p>
        </p:txBody>
      </p:sp>
    </p:spTree>
    <p:extLst>
      <p:ext uri="{BB962C8B-B14F-4D97-AF65-F5344CB8AC3E}">
        <p14:creationId xmlns:p14="http://schemas.microsoft.com/office/powerpoint/2010/main" val="666203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1987-6B9F-4364-BC78-362A6AE6162C}"/>
              </a:ext>
            </a:extLst>
          </p:cNvPr>
          <p:cNvSpPr>
            <a:spLocks noGrp="1"/>
          </p:cNvSpPr>
          <p:nvPr>
            <p:ph type="title"/>
          </p:nvPr>
        </p:nvSpPr>
        <p:spPr/>
        <p:txBody>
          <a:bodyPr/>
          <a:lstStyle/>
          <a:p>
            <a:r>
              <a:rPr lang="en-US" dirty="0"/>
              <a:t>Systems Theory Approach</a:t>
            </a:r>
          </a:p>
        </p:txBody>
      </p:sp>
      <p:sp>
        <p:nvSpPr>
          <p:cNvPr id="3" name="Content Placeholder 2">
            <a:extLst>
              <a:ext uri="{FF2B5EF4-FFF2-40B4-BE49-F238E27FC236}">
                <a16:creationId xmlns:a16="http://schemas.microsoft.com/office/drawing/2014/main" id="{B98CA157-9E9D-4B8E-8946-260FE340A6B0}"/>
              </a:ext>
            </a:extLst>
          </p:cNvPr>
          <p:cNvSpPr>
            <a:spLocks noGrp="1"/>
          </p:cNvSpPr>
          <p:nvPr>
            <p:ph idx="1"/>
          </p:nvPr>
        </p:nvSpPr>
        <p:spPr/>
        <p:txBody>
          <a:bodyPr/>
          <a:lstStyle/>
          <a:p>
            <a:r>
              <a:rPr lang="en-US" dirty="0"/>
              <a:t>It considers organization as a whole because of </a:t>
            </a:r>
            <a:r>
              <a:rPr lang="en-US" b="1" dirty="0"/>
              <a:t>interdependent nature of activities </a:t>
            </a:r>
            <a:r>
              <a:rPr lang="en-US" dirty="0"/>
              <a:t>requiring organization to </a:t>
            </a:r>
            <a:r>
              <a:rPr lang="en-US" b="1" dirty="0"/>
              <a:t>interact with external environment </a:t>
            </a:r>
            <a:r>
              <a:rPr lang="en-US" dirty="0"/>
              <a:t>factors.</a:t>
            </a:r>
          </a:p>
          <a:p>
            <a:endParaRPr lang="en-US" dirty="0"/>
          </a:p>
        </p:txBody>
      </p:sp>
    </p:spTree>
    <p:extLst>
      <p:ext uri="{BB962C8B-B14F-4D97-AF65-F5344CB8AC3E}">
        <p14:creationId xmlns:p14="http://schemas.microsoft.com/office/powerpoint/2010/main" val="2785361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9FA6-59F6-4A73-8D5D-4F8FA9F61D77}"/>
              </a:ext>
            </a:extLst>
          </p:cNvPr>
          <p:cNvSpPr>
            <a:spLocks noGrp="1"/>
          </p:cNvSpPr>
          <p:nvPr>
            <p:ph type="title"/>
          </p:nvPr>
        </p:nvSpPr>
        <p:spPr/>
        <p:txBody>
          <a:bodyPr/>
          <a:lstStyle/>
          <a:p>
            <a:r>
              <a:rPr lang="en-US" dirty="0"/>
              <a:t>Contingency Theory Approach</a:t>
            </a:r>
          </a:p>
        </p:txBody>
      </p:sp>
      <p:sp>
        <p:nvSpPr>
          <p:cNvPr id="3" name="Content Placeholder 2">
            <a:extLst>
              <a:ext uri="{FF2B5EF4-FFF2-40B4-BE49-F238E27FC236}">
                <a16:creationId xmlns:a16="http://schemas.microsoft.com/office/drawing/2014/main" id="{BAC21981-7053-4713-8891-DB55F09EB1DA}"/>
              </a:ext>
            </a:extLst>
          </p:cNvPr>
          <p:cNvSpPr>
            <a:spLocks noGrp="1"/>
          </p:cNvSpPr>
          <p:nvPr>
            <p:ph idx="1"/>
          </p:nvPr>
        </p:nvSpPr>
        <p:spPr/>
        <p:txBody>
          <a:bodyPr/>
          <a:lstStyle/>
          <a:p>
            <a:r>
              <a:rPr lang="en-US" dirty="0"/>
              <a:t>This Approach discards the concept of universality in management principles and </a:t>
            </a:r>
            <a:r>
              <a:rPr lang="en-US" b="1" dirty="0"/>
              <a:t>determines </a:t>
            </a:r>
            <a:r>
              <a:rPr lang="en-US" dirty="0"/>
              <a:t>managerial </a:t>
            </a:r>
            <a:r>
              <a:rPr lang="en-US" b="1" dirty="0"/>
              <a:t>decisions considering situational factors</a:t>
            </a:r>
            <a:r>
              <a:rPr lang="en-US" dirty="0"/>
              <a:t>.</a:t>
            </a:r>
          </a:p>
          <a:p>
            <a:r>
              <a:rPr lang="en-US" dirty="0"/>
              <a:t>Contingency theory and System theory together are classified as </a:t>
            </a:r>
            <a:r>
              <a:rPr lang="en-US" b="1" dirty="0"/>
              <a:t>integrative school of management </a:t>
            </a:r>
            <a:r>
              <a:rPr lang="en-US" dirty="0"/>
              <a:t>thought because these two theories integrate the classical, behavioral and quantitative theories and uses only the best of each approach in a given situation.</a:t>
            </a:r>
          </a:p>
          <a:p>
            <a:endParaRPr lang="en-US" dirty="0"/>
          </a:p>
        </p:txBody>
      </p:sp>
    </p:spTree>
    <p:extLst>
      <p:ext uri="{BB962C8B-B14F-4D97-AF65-F5344CB8AC3E}">
        <p14:creationId xmlns:p14="http://schemas.microsoft.com/office/powerpoint/2010/main" val="783288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FD41B-8CB2-4D8F-BB20-A2633BBA4190}"/>
              </a:ext>
            </a:extLst>
          </p:cNvPr>
          <p:cNvSpPr>
            <a:spLocks noGrp="1"/>
          </p:cNvSpPr>
          <p:nvPr>
            <p:ph type="title"/>
          </p:nvPr>
        </p:nvSpPr>
        <p:spPr/>
        <p:txBody>
          <a:bodyPr/>
          <a:lstStyle/>
          <a:p>
            <a:r>
              <a:rPr lang="en-US" dirty="0"/>
              <a:t>Application and Scope of Industrial Management</a:t>
            </a:r>
          </a:p>
        </p:txBody>
      </p:sp>
      <p:sp>
        <p:nvSpPr>
          <p:cNvPr id="3" name="Content Placeholder 2">
            <a:extLst>
              <a:ext uri="{FF2B5EF4-FFF2-40B4-BE49-F238E27FC236}">
                <a16:creationId xmlns:a16="http://schemas.microsoft.com/office/drawing/2014/main" id="{69B3F3C5-789C-4528-AA1A-36D9D4C660BC}"/>
              </a:ext>
            </a:extLst>
          </p:cNvPr>
          <p:cNvSpPr>
            <a:spLocks noGrp="1"/>
          </p:cNvSpPr>
          <p:nvPr>
            <p:ph idx="1"/>
          </p:nvPr>
        </p:nvSpPr>
        <p:spPr/>
        <p:txBody>
          <a:bodyPr/>
          <a:lstStyle/>
          <a:p>
            <a:r>
              <a:rPr lang="en-US" dirty="0"/>
              <a:t>Initially the scope &amp; application of industrial management was restricted to manufacturing industry. Later on it spread to non-manufacturing activities such as construction &amp; transportation, farm and airline operations and maintenance, public utilities govt. &amp; military operations.</a:t>
            </a:r>
          </a:p>
          <a:p>
            <a:r>
              <a:rPr lang="en-US" dirty="0"/>
              <a:t>In an industry besides the production, other departments utilizing industrial management concepts are Marketing, Finance, Purchasing, </a:t>
            </a:r>
            <a:r>
              <a:rPr lang="en-US" dirty="0" err="1"/>
              <a:t>Industrialrelations</a:t>
            </a:r>
            <a:r>
              <a:rPr lang="en-US" dirty="0"/>
              <a:t> etc.</a:t>
            </a:r>
          </a:p>
          <a:p>
            <a:endParaRPr lang="en-US" dirty="0"/>
          </a:p>
        </p:txBody>
      </p:sp>
    </p:spTree>
    <p:extLst>
      <p:ext uri="{BB962C8B-B14F-4D97-AF65-F5344CB8AC3E}">
        <p14:creationId xmlns:p14="http://schemas.microsoft.com/office/powerpoint/2010/main" val="1927344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29C5F-3155-47FA-99C5-E1997F721579}"/>
              </a:ext>
            </a:extLst>
          </p:cNvPr>
          <p:cNvSpPr>
            <a:spLocks noGrp="1"/>
          </p:cNvSpPr>
          <p:nvPr>
            <p:ph type="title"/>
          </p:nvPr>
        </p:nvSpPr>
        <p:spPr/>
        <p:txBody>
          <a:bodyPr/>
          <a:lstStyle/>
          <a:p>
            <a:r>
              <a:rPr lang="en-US" sz="4000" dirty="0"/>
              <a:t>Major Applications of Industrial Management</a:t>
            </a:r>
          </a:p>
        </p:txBody>
      </p:sp>
      <p:sp>
        <p:nvSpPr>
          <p:cNvPr id="4" name="Rectangle 3">
            <a:extLst>
              <a:ext uri="{FF2B5EF4-FFF2-40B4-BE49-F238E27FC236}">
                <a16:creationId xmlns:a16="http://schemas.microsoft.com/office/drawing/2014/main" id="{C641338A-76A5-4FEF-9254-8384869529AE}"/>
              </a:ext>
            </a:extLst>
          </p:cNvPr>
          <p:cNvSpPr/>
          <p:nvPr/>
        </p:nvSpPr>
        <p:spPr>
          <a:xfrm>
            <a:off x="457200" y="1524000"/>
            <a:ext cx="7620000" cy="5078313"/>
          </a:xfrm>
          <a:prstGeom prst="rect">
            <a:avLst/>
          </a:prstGeom>
        </p:spPr>
        <p:txBody>
          <a:bodyPr wrap="square">
            <a:spAutoFit/>
          </a:bodyPr>
          <a:lstStyle/>
          <a:p>
            <a:r>
              <a:rPr lang="en-US" dirty="0"/>
              <a:t>1</a:t>
            </a:r>
            <a:r>
              <a:rPr lang="en-US" b="1" dirty="0"/>
              <a:t>. Pre–Production Planning</a:t>
            </a:r>
          </a:p>
          <a:p>
            <a:pPr marL="285750" indent="-285750">
              <a:buFont typeface="Arial" panose="020B0604020202020204" pitchFamily="34" charset="0"/>
              <a:buChar char="•"/>
            </a:pPr>
            <a:r>
              <a:rPr lang="en-US" dirty="0"/>
              <a:t>Plant Location</a:t>
            </a:r>
          </a:p>
          <a:p>
            <a:pPr marL="285750" indent="-285750">
              <a:buFont typeface="Arial" panose="020B0604020202020204" pitchFamily="34" charset="0"/>
              <a:buChar char="•"/>
            </a:pPr>
            <a:r>
              <a:rPr lang="en-US" dirty="0"/>
              <a:t>Capacity Planning</a:t>
            </a:r>
          </a:p>
          <a:p>
            <a:pPr marL="285750" indent="-285750">
              <a:buFont typeface="Arial" panose="020B0604020202020204" pitchFamily="34" charset="0"/>
              <a:buChar char="•"/>
            </a:pPr>
            <a:r>
              <a:rPr lang="en-US" dirty="0"/>
              <a:t>Selection of Machinery and Equipment</a:t>
            </a:r>
          </a:p>
          <a:p>
            <a:pPr marL="285750" indent="-285750">
              <a:buFont typeface="Arial" panose="020B0604020202020204" pitchFamily="34" charset="0"/>
              <a:buChar char="•"/>
            </a:pPr>
            <a:r>
              <a:rPr lang="en-US" dirty="0"/>
              <a:t>Plant Layout</a:t>
            </a:r>
          </a:p>
          <a:p>
            <a:pPr marL="285750" indent="-285750">
              <a:buFont typeface="Arial" panose="020B0604020202020204" pitchFamily="34" charset="0"/>
              <a:buChar char="•"/>
            </a:pPr>
            <a:r>
              <a:rPr lang="en-US" dirty="0"/>
              <a:t>Material Handling</a:t>
            </a:r>
          </a:p>
          <a:p>
            <a:r>
              <a:rPr lang="en-US" dirty="0"/>
              <a:t>2</a:t>
            </a:r>
            <a:r>
              <a:rPr lang="en-US" b="1" dirty="0"/>
              <a:t>. Production Planning and Control</a:t>
            </a:r>
          </a:p>
          <a:p>
            <a:pPr marL="285750" indent="-285750">
              <a:buFont typeface="Arial" panose="020B0604020202020204" pitchFamily="34" charset="0"/>
              <a:buChar char="•"/>
            </a:pPr>
            <a:r>
              <a:rPr lang="en-US" dirty="0"/>
              <a:t>Planning</a:t>
            </a:r>
          </a:p>
          <a:p>
            <a:pPr marL="285750" indent="-285750">
              <a:buFont typeface="Arial" panose="020B0604020202020204" pitchFamily="34" charset="0"/>
              <a:buChar char="•"/>
            </a:pPr>
            <a:r>
              <a:rPr lang="en-US" dirty="0"/>
              <a:t>Routing</a:t>
            </a:r>
          </a:p>
          <a:p>
            <a:pPr marL="285750" indent="-285750">
              <a:buFont typeface="Arial" panose="020B0604020202020204" pitchFamily="34" charset="0"/>
              <a:buChar char="•"/>
            </a:pPr>
            <a:r>
              <a:rPr lang="en-US" dirty="0"/>
              <a:t>Scheduling</a:t>
            </a:r>
          </a:p>
          <a:p>
            <a:pPr marL="285750" indent="-285750">
              <a:buFont typeface="Arial" panose="020B0604020202020204" pitchFamily="34" charset="0"/>
              <a:buChar char="•"/>
            </a:pPr>
            <a:r>
              <a:rPr lang="en-US" dirty="0"/>
              <a:t>Dispatching</a:t>
            </a:r>
          </a:p>
          <a:p>
            <a:pPr marL="285750" indent="-285750">
              <a:buFont typeface="Arial" panose="020B0604020202020204" pitchFamily="34" charset="0"/>
              <a:buChar char="•"/>
            </a:pPr>
            <a:r>
              <a:rPr lang="en-US" dirty="0"/>
              <a:t>Controlling</a:t>
            </a:r>
          </a:p>
          <a:p>
            <a:r>
              <a:rPr lang="en-US" dirty="0"/>
              <a:t>3. </a:t>
            </a:r>
            <a:r>
              <a:rPr lang="en-US" b="1" dirty="0"/>
              <a:t>Inventory Management &amp; Store Keeping</a:t>
            </a:r>
          </a:p>
          <a:p>
            <a:r>
              <a:rPr lang="en-US" b="1" dirty="0"/>
              <a:t>4. Total Quality Management</a:t>
            </a:r>
          </a:p>
          <a:p>
            <a:pPr algn="ctr"/>
            <a:r>
              <a:rPr lang="en-US" b="1" dirty="0"/>
              <a:t>To improve the process and Service in</a:t>
            </a:r>
          </a:p>
          <a:p>
            <a:pPr marL="285750" indent="-285750">
              <a:buFont typeface="Arial" panose="020B0604020202020204" pitchFamily="34" charset="0"/>
              <a:buChar char="•"/>
            </a:pPr>
            <a:r>
              <a:rPr lang="en-US" dirty="0"/>
              <a:t>Finance</a:t>
            </a:r>
          </a:p>
          <a:p>
            <a:pPr marL="285750" indent="-285750">
              <a:buFont typeface="Arial" panose="020B0604020202020204" pitchFamily="34" charset="0"/>
              <a:buChar char="•"/>
            </a:pPr>
            <a:r>
              <a:rPr lang="en-US" dirty="0"/>
              <a:t>Marketing</a:t>
            </a:r>
          </a:p>
          <a:p>
            <a:pPr marL="285750" indent="-285750">
              <a:buFont typeface="Arial" panose="020B0604020202020204" pitchFamily="34" charset="0"/>
              <a:buChar char="•"/>
            </a:pPr>
            <a:r>
              <a:rPr lang="en-US" dirty="0"/>
              <a:t>Human Resource</a:t>
            </a:r>
          </a:p>
        </p:txBody>
      </p:sp>
    </p:spTree>
    <p:extLst>
      <p:ext uri="{BB962C8B-B14F-4D97-AF65-F5344CB8AC3E}">
        <p14:creationId xmlns:p14="http://schemas.microsoft.com/office/powerpoint/2010/main" val="1404014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B4F3-AC44-4D4C-A45A-B78626CFA08C}"/>
              </a:ext>
            </a:extLst>
          </p:cNvPr>
          <p:cNvSpPr>
            <a:spLocks noGrp="1"/>
          </p:cNvSpPr>
          <p:nvPr>
            <p:ph type="title"/>
          </p:nvPr>
        </p:nvSpPr>
        <p:spPr>
          <a:xfrm>
            <a:off x="457200" y="274638"/>
            <a:ext cx="7620000" cy="868362"/>
          </a:xfrm>
        </p:spPr>
        <p:txBody>
          <a:bodyPr/>
          <a:lstStyle/>
          <a:p>
            <a:r>
              <a:rPr lang="en-US" sz="4000" dirty="0"/>
              <a:t>Scope of Industrial Management</a:t>
            </a:r>
          </a:p>
        </p:txBody>
      </p:sp>
      <p:sp>
        <p:nvSpPr>
          <p:cNvPr id="3" name="Rectangle 2">
            <a:extLst>
              <a:ext uri="{FF2B5EF4-FFF2-40B4-BE49-F238E27FC236}">
                <a16:creationId xmlns:a16="http://schemas.microsoft.com/office/drawing/2014/main" id="{C6C14F53-95F2-4056-9BF6-4E961E98D023}"/>
              </a:ext>
            </a:extLst>
          </p:cNvPr>
          <p:cNvSpPr/>
          <p:nvPr/>
        </p:nvSpPr>
        <p:spPr>
          <a:xfrm>
            <a:off x="457200" y="1417638"/>
            <a:ext cx="7772400" cy="4893647"/>
          </a:xfrm>
          <a:prstGeom prst="rect">
            <a:avLst/>
          </a:prstGeom>
        </p:spPr>
        <p:txBody>
          <a:bodyPr wrap="square">
            <a:spAutoFit/>
          </a:bodyPr>
          <a:lstStyle/>
          <a:p>
            <a:r>
              <a:rPr lang="en-US" sz="2400" b="1" dirty="0"/>
              <a:t>Expertise Help</a:t>
            </a:r>
          </a:p>
          <a:p>
            <a:pPr marL="285750" indent="-285750">
              <a:buFont typeface="Arial" panose="020B0604020202020204" pitchFamily="34" charset="0"/>
              <a:buChar char="•"/>
            </a:pPr>
            <a:r>
              <a:rPr lang="en-US" sz="2400" dirty="0"/>
              <a:t>Help in all decision making and problem solving</a:t>
            </a:r>
          </a:p>
          <a:p>
            <a:pPr marL="285750" indent="-285750">
              <a:buFont typeface="Arial" panose="020B0604020202020204" pitchFamily="34" charset="0"/>
              <a:buChar char="•"/>
            </a:pPr>
            <a:r>
              <a:rPr lang="en-US" sz="2400" dirty="0"/>
              <a:t>Help in design of production system</a:t>
            </a:r>
          </a:p>
          <a:p>
            <a:pPr marL="285750" indent="-285750">
              <a:buFont typeface="Arial" panose="020B0604020202020204" pitchFamily="34" charset="0"/>
              <a:buChar char="•"/>
            </a:pPr>
            <a:r>
              <a:rPr lang="en-US" sz="2400" dirty="0"/>
              <a:t>Help in design, selection and implementation of new technology</a:t>
            </a:r>
            <a:endParaRPr lang="en-US" sz="2400" b="1" dirty="0"/>
          </a:p>
          <a:p>
            <a:r>
              <a:rPr lang="en-US" sz="2400" b="1" dirty="0"/>
              <a:t>Advise and Consultancy</a:t>
            </a:r>
          </a:p>
          <a:p>
            <a:pPr marL="285750" indent="-285750">
              <a:buFont typeface="Arial" panose="020B0604020202020204" pitchFamily="34" charset="0"/>
              <a:buChar char="•"/>
            </a:pPr>
            <a:r>
              <a:rPr lang="en-US" sz="2400" dirty="0"/>
              <a:t>Interpretation of data and information</a:t>
            </a:r>
          </a:p>
          <a:p>
            <a:pPr marL="285750" indent="-285750">
              <a:buFont typeface="Arial" panose="020B0604020202020204" pitchFamily="34" charset="0"/>
              <a:buChar char="•"/>
            </a:pPr>
            <a:r>
              <a:rPr lang="en-US" sz="2400" dirty="0"/>
              <a:t>Review of data and information</a:t>
            </a:r>
          </a:p>
          <a:p>
            <a:pPr marL="285750" indent="-285750">
              <a:buFont typeface="Arial" panose="020B0604020202020204" pitchFamily="34" charset="0"/>
              <a:buChar char="•"/>
            </a:pPr>
            <a:r>
              <a:rPr lang="en-US" sz="2400" dirty="0"/>
              <a:t>Productivity measurement and improvement</a:t>
            </a:r>
            <a:endParaRPr lang="en-US" sz="2400" b="1" dirty="0"/>
          </a:p>
          <a:p>
            <a:r>
              <a:rPr lang="en-US" sz="2400" b="1" dirty="0"/>
              <a:t>System Analysis</a:t>
            </a:r>
          </a:p>
          <a:p>
            <a:pPr marL="285750" indent="-285750">
              <a:buFont typeface="Arial" panose="020B0604020202020204" pitchFamily="34" charset="0"/>
              <a:buChar char="•"/>
            </a:pPr>
            <a:r>
              <a:rPr lang="en-US" sz="2400" dirty="0"/>
              <a:t>Identification of faults in the production system</a:t>
            </a:r>
          </a:p>
          <a:p>
            <a:pPr marL="285750" indent="-285750">
              <a:buFont typeface="Arial" panose="020B0604020202020204" pitchFamily="34" charset="0"/>
              <a:buChar char="•"/>
            </a:pPr>
            <a:r>
              <a:rPr lang="en-US" sz="2400" dirty="0"/>
              <a:t>Job analysis of the system</a:t>
            </a:r>
          </a:p>
          <a:p>
            <a:endParaRPr lang="en-US" sz="2400" dirty="0"/>
          </a:p>
        </p:txBody>
      </p:sp>
    </p:spTree>
    <p:extLst>
      <p:ext uri="{BB962C8B-B14F-4D97-AF65-F5344CB8AC3E}">
        <p14:creationId xmlns:p14="http://schemas.microsoft.com/office/powerpoint/2010/main" val="4058175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B4F3-AC44-4D4C-A45A-B78626CFA08C}"/>
              </a:ext>
            </a:extLst>
          </p:cNvPr>
          <p:cNvSpPr>
            <a:spLocks noGrp="1"/>
          </p:cNvSpPr>
          <p:nvPr>
            <p:ph type="title"/>
          </p:nvPr>
        </p:nvSpPr>
        <p:spPr>
          <a:xfrm>
            <a:off x="457200" y="274638"/>
            <a:ext cx="7620000" cy="868362"/>
          </a:xfrm>
        </p:spPr>
        <p:txBody>
          <a:bodyPr/>
          <a:lstStyle/>
          <a:p>
            <a:r>
              <a:rPr lang="en-US" sz="4000" dirty="0"/>
              <a:t>Scope of Industrial Management</a:t>
            </a:r>
          </a:p>
        </p:txBody>
      </p:sp>
      <p:sp>
        <p:nvSpPr>
          <p:cNvPr id="3" name="Rectangle 2">
            <a:extLst>
              <a:ext uri="{FF2B5EF4-FFF2-40B4-BE49-F238E27FC236}">
                <a16:creationId xmlns:a16="http://schemas.microsoft.com/office/drawing/2014/main" id="{C6C14F53-95F2-4056-9BF6-4E961E98D023}"/>
              </a:ext>
            </a:extLst>
          </p:cNvPr>
          <p:cNvSpPr/>
          <p:nvPr/>
        </p:nvSpPr>
        <p:spPr>
          <a:xfrm>
            <a:off x="457200" y="1417638"/>
            <a:ext cx="7772400" cy="3785652"/>
          </a:xfrm>
          <a:prstGeom prst="rect">
            <a:avLst/>
          </a:prstGeom>
        </p:spPr>
        <p:txBody>
          <a:bodyPr wrap="square">
            <a:spAutoFit/>
          </a:bodyPr>
          <a:lstStyle/>
          <a:p>
            <a:r>
              <a:rPr lang="en-US" sz="2400" b="1" dirty="0"/>
              <a:t>Training and Motivation</a:t>
            </a:r>
          </a:p>
          <a:p>
            <a:pPr marL="285750" indent="-285750">
              <a:buFont typeface="Arial" panose="020B0604020202020204" pitchFamily="34" charset="0"/>
              <a:buChar char="•"/>
            </a:pPr>
            <a:r>
              <a:rPr lang="en-US" sz="2400" dirty="0"/>
              <a:t>Motivation practice of employee</a:t>
            </a:r>
          </a:p>
          <a:p>
            <a:pPr marL="285750" indent="-285750">
              <a:buFont typeface="Arial" panose="020B0604020202020204" pitchFamily="34" charset="0"/>
              <a:buChar char="•"/>
            </a:pPr>
            <a:r>
              <a:rPr lang="en-US" sz="2400" dirty="0"/>
              <a:t>Work and motion study</a:t>
            </a:r>
          </a:p>
          <a:p>
            <a:pPr marL="285750" indent="-285750">
              <a:buFont typeface="Arial" panose="020B0604020202020204" pitchFamily="34" charset="0"/>
              <a:buChar char="•"/>
            </a:pPr>
            <a:r>
              <a:rPr lang="en-US" sz="2400" dirty="0"/>
              <a:t>Training of workers in motion study</a:t>
            </a:r>
          </a:p>
          <a:p>
            <a:pPr marL="285750" indent="-285750">
              <a:buFont typeface="Arial" panose="020B0604020202020204" pitchFamily="34" charset="0"/>
              <a:buChar char="•"/>
            </a:pPr>
            <a:r>
              <a:rPr lang="en-US" sz="2400" dirty="0"/>
              <a:t>Application of new technology</a:t>
            </a:r>
          </a:p>
          <a:p>
            <a:pPr marL="285750" indent="-285750">
              <a:buFont typeface="Arial" panose="020B0604020202020204" pitchFamily="34" charset="0"/>
              <a:buChar char="•"/>
            </a:pPr>
            <a:r>
              <a:rPr lang="en-US" sz="2400" dirty="0"/>
              <a:t>Negotiation</a:t>
            </a:r>
            <a:endParaRPr lang="en-US" sz="2400" b="1" dirty="0"/>
          </a:p>
          <a:p>
            <a:r>
              <a:rPr lang="en-US" sz="2400" b="1" dirty="0"/>
              <a:t>Decision Making</a:t>
            </a:r>
          </a:p>
          <a:p>
            <a:pPr marL="342900" indent="-342900">
              <a:buFont typeface="Arial" panose="020B0604020202020204" pitchFamily="34" charset="0"/>
              <a:buChar char="•"/>
            </a:pPr>
            <a:r>
              <a:rPr lang="en-US" sz="2400" dirty="0"/>
              <a:t>Application of operation research in management</a:t>
            </a:r>
          </a:p>
          <a:p>
            <a:pPr marL="342900" indent="-342900">
              <a:buFont typeface="Arial" panose="020B0604020202020204" pitchFamily="34" charset="0"/>
              <a:buChar char="•"/>
            </a:pPr>
            <a:r>
              <a:rPr lang="en-US" sz="2400" dirty="0"/>
              <a:t>Development and use of decision tools</a:t>
            </a:r>
          </a:p>
          <a:p>
            <a:pPr marL="342900" indent="-342900">
              <a:buFont typeface="Arial" panose="020B0604020202020204" pitchFamily="34" charset="0"/>
              <a:buChar char="•"/>
            </a:pPr>
            <a:r>
              <a:rPr lang="en-US" sz="2400" dirty="0"/>
              <a:t>Use of MIS and Computers.</a:t>
            </a:r>
          </a:p>
        </p:txBody>
      </p:sp>
    </p:spTree>
    <p:extLst>
      <p:ext uri="{BB962C8B-B14F-4D97-AF65-F5344CB8AC3E}">
        <p14:creationId xmlns:p14="http://schemas.microsoft.com/office/powerpoint/2010/main" val="1406067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1981200"/>
            <a:ext cx="6934200" cy="4191000"/>
          </a:xfrm>
        </p:spPr>
        <p:txBody>
          <a:bodyPr>
            <a:normAutofit/>
          </a:bodyPr>
          <a:lstStyle/>
          <a:p>
            <a:r>
              <a:rPr lang="en-US" sz="3600" u="sng" dirty="0"/>
              <a:t>Required Text Book</a:t>
            </a:r>
            <a:br>
              <a:rPr lang="en-US" sz="3600" u="sng" dirty="0"/>
            </a:br>
            <a:r>
              <a:rPr lang="en-US" sz="3600" dirty="0"/>
              <a:t>Dr. A.K. GUPTA</a:t>
            </a:r>
            <a:br>
              <a:rPr lang="en-US" sz="3600" dirty="0"/>
            </a:br>
            <a:r>
              <a:rPr lang="en-US" sz="3600" dirty="0"/>
              <a:t>Revised Edition 2010</a:t>
            </a:r>
            <a:br>
              <a:rPr lang="en-US" sz="3600" dirty="0"/>
            </a:br>
            <a:r>
              <a:rPr lang="en-US" sz="3600" dirty="0"/>
              <a:t>ISBN: 81-219-2812-5</a:t>
            </a:r>
            <a:br>
              <a:rPr lang="en-US" sz="3600" dirty="0"/>
            </a:br>
            <a:r>
              <a:rPr lang="en-US" sz="3600" dirty="0"/>
              <a:t>S. </a:t>
            </a:r>
            <a:r>
              <a:rPr lang="en-US" sz="3600"/>
              <a:t>Chand</a:t>
            </a:r>
            <a:br>
              <a:rPr lang="en-US" sz="3600" dirty="0"/>
            </a:br>
            <a:endParaRPr lang="en-US" sz="3600" dirty="0"/>
          </a:p>
        </p:txBody>
      </p:sp>
      <p:sp>
        <p:nvSpPr>
          <p:cNvPr id="2" name="Content Placeholder 1"/>
          <p:cNvSpPr>
            <a:spLocks noGrp="1"/>
          </p:cNvSpPr>
          <p:nvPr>
            <p:ph idx="1"/>
          </p:nvPr>
        </p:nvSpPr>
        <p:spPr>
          <a:xfrm>
            <a:off x="457200" y="990600"/>
            <a:ext cx="5257800" cy="762000"/>
          </a:xfrm>
        </p:spPr>
        <p:txBody>
          <a:bodyPr>
            <a:normAutofit/>
          </a:bodyPr>
          <a:lstStyle/>
          <a:p>
            <a:pPr marL="0" indent="0">
              <a:buNone/>
            </a:pPr>
            <a:r>
              <a:rPr lang="en-US" sz="2800" dirty="0"/>
              <a:t>Engineering Management</a:t>
            </a:r>
          </a:p>
        </p:txBody>
      </p:sp>
    </p:spTree>
    <p:extLst>
      <p:ext uri="{BB962C8B-B14F-4D97-AF65-F5344CB8AC3E}">
        <p14:creationId xmlns:p14="http://schemas.microsoft.com/office/powerpoint/2010/main" val="3393309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0"/>
            <a:ext cx="7620000" cy="4114800"/>
          </a:xfrm>
        </p:spPr>
        <p:txBody>
          <a:bodyPr>
            <a:normAutofit/>
          </a:bodyPr>
          <a:lstStyle/>
          <a:p>
            <a:pPr marL="0" indent="0">
              <a:buNone/>
            </a:pPr>
            <a:r>
              <a:rPr lang="en-US" sz="2800" dirty="0"/>
              <a:t>Chapter 1</a:t>
            </a:r>
          </a:p>
          <a:p>
            <a:pPr marL="0" indent="0">
              <a:buNone/>
            </a:pPr>
            <a:r>
              <a:rPr lang="en-US" sz="2800" dirty="0"/>
              <a:t>The Challenge of Management</a:t>
            </a:r>
          </a:p>
          <a:p>
            <a:pPr marL="0" indent="0">
              <a:buNone/>
            </a:pPr>
            <a:endParaRPr lang="en-US" sz="2800" dirty="0"/>
          </a:p>
        </p:txBody>
      </p:sp>
      <p:sp>
        <p:nvSpPr>
          <p:cNvPr id="5" name="Title 4">
            <a:extLst>
              <a:ext uri="{FF2B5EF4-FFF2-40B4-BE49-F238E27FC236}">
                <a16:creationId xmlns:a16="http://schemas.microsoft.com/office/drawing/2014/main" id="{37AC4F94-108C-4CB8-9B89-5C6A7C899B7D}"/>
              </a:ext>
            </a:extLst>
          </p:cNvPr>
          <p:cNvSpPr>
            <a:spLocks noGrp="1"/>
          </p:cNvSpPr>
          <p:nvPr>
            <p:ph type="title"/>
          </p:nvPr>
        </p:nvSpPr>
        <p:spPr>
          <a:xfrm>
            <a:off x="457200" y="274638"/>
            <a:ext cx="7620000" cy="1782762"/>
          </a:xfrm>
        </p:spPr>
        <p:txBody>
          <a:bodyPr/>
          <a:lstStyle/>
          <a:p>
            <a:r>
              <a:rPr lang="en-US" sz="4800" dirty="0"/>
              <a:t>Introduction to Engineering Management</a:t>
            </a:r>
            <a:endParaRPr lang="en-US" dirty="0"/>
          </a:p>
        </p:txBody>
      </p:sp>
    </p:spTree>
    <p:extLst>
      <p:ext uri="{BB962C8B-B14F-4D97-AF65-F5344CB8AC3E}">
        <p14:creationId xmlns:p14="http://schemas.microsoft.com/office/powerpoint/2010/main" val="2280433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73AC5-A310-41E1-9A3E-CC786FC53BDC}"/>
              </a:ext>
            </a:extLst>
          </p:cNvPr>
          <p:cNvSpPr>
            <a:spLocks noGrp="1"/>
          </p:cNvSpPr>
          <p:nvPr>
            <p:ph type="title"/>
          </p:nvPr>
        </p:nvSpPr>
        <p:spPr>
          <a:xfrm>
            <a:off x="304800" y="533400"/>
            <a:ext cx="1752600" cy="457200"/>
          </a:xfrm>
        </p:spPr>
        <p:txBody>
          <a:bodyPr/>
          <a:lstStyle/>
          <a:p>
            <a:r>
              <a:rPr lang="en-US" dirty="0"/>
              <a:t>Topics </a:t>
            </a:r>
            <a:br>
              <a:rPr lang="en-US" dirty="0"/>
            </a:br>
            <a:endParaRPr lang="en-US" dirty="0"/>
          </a:p>
        </p:txBody>
      </p:sp>
      <p:graphicFrame>
        <p:nvGraphicFramePr>
          <p:cNvPr id="4" name="Content Placeholder 3">
            <a:extLst>
              <a:ext uri="{FF2B5EF4-FFF2-40B4-BE49-F238E27FC236}">
                <a16:creationId xmlns:a16="http://schemas.microsoft.com/office/drawing/2014/main" id="{7EE735E3-BAE4-4F3D-A2AE-7FDBCF3F8C7B}"/>
              </a:ext>
            </a:extLst>
          </p:cNvPr>
          <p:cNvGraphicFramePr>
            <a:graphicFrameLocks noGrp="1"/>
          </p:cNvGraphicFramePr>
          <p:nvPr>
            <p:ph idx="1"/>
            <p:extLst>
              <p:ext uri="{D42A27DB-BD31-4B8C-83A1-F6EECF244321}">
                <p14:modId xmlns:p14="http://schemas.microsoft.com/office/powerpoint/2010/main" val="1631129446"/>
              </p:ext>
            </p:extLst>
          </p:nvPr>
        </p:nvGraphicFramePr>
        <p:xfrm>
          <a:off x="685800" y="304800"/>
          <a:ext cx="7086600" cy="655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2029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oAutofit/>
          </a:bodyPr>
          <a:lstStyle/>
          <a:p>
            <a:pPr>
              <a:lnSpc>
                <a:spcPct val="130000"/>
              </a:lnSpc>
            </a:pPr>
            <a:r>
              <a:rPr lang="en-US" sz="2400" u="sng" dirty="0">
                <a:latin typeface="+mn-lt"/>
              </a:rPr>
              <a:t>Learning Objectives:</a:t>
            </a:r>
            <a:r>
              <a:rPr lang="en-US" sz="2400" dirty="0">
                <a:latin typeface="+mn-lt"/>
              </a:rPr>
              <a:t> </a:t>
            </a:r>
            <a:br>
              <a:rPr lang="en-US" sz="2400" dirty="0">
                <a:latin typeface="+mn-lt"/>
              </a:rPr>
            </a:br>
            <a:r>
              <a:rPr lang="en-US" sz="2400" i="1" dirty="0">
                <a:latin typeface="+mn-lt"/>
              </a:rPr>
              <a:t>After reading this chapter, you should be able to:</a:t>
            </a:r>
            <a:br>
              <a:rPr lang="en-US" sz="2400" u="sng" dirty="0">
                <a:latin typeface="+mn-lt"/>
              </a:rPr>
            </a:br>
            <a:r>
              <a:rPr lang="en-US" sz="2400" dirty="0">
                <a:latin typeface="+mn-lt"/>
              </a:rPr>
              <a:t>1. Introduction</a:t>
            </a:r>
            <a:br>
              <a:rPr lang="en-US" sz="2400" dirty="0">
                <a:latin typeface="+mn-lt"/>
              </a:rPr>
            </a:br>
            <a:r>
              <a:rPr lang="en-US" sz="2400" dirty="0">
                <a:latin typeface="+mn-lt"/>
              </a:rPr>
              <a:t>2. Definition</a:t>
            </a:r>
            <a:br>
              <a:rPr lang="en-US" sz="2400" dirty="0">
                <a:latin typeface="+mn-lt"/>
              </a:rPr>
            </a:br>
            <a:r>
              <a:rPr lang="en-US" sz="2400" dirty="0">
                <a:latin typeface="+mn-lt"/>
              </a:rPr>
              <a:t>3. Elements of Management</a:t>
            </a:r>
            <a:br>
              <a:rPr lang="en-US" sz="2400" dirty="0">
                <a:latin typeface="+mn-lt"/>
              </a:rPr>
            </a:br>
            <a:r>
              <a:rPr lang="en-US" sz="2400" dirty="0">
                <a:latin typeface="+mn-lt"/>
              </a:rPr>
              <a:t>4. Management  Thoughts</a:t>
            </a:r>
            <a:br>
              <a:rPr lang="en-US" sz="2400" dirty="0">
                <a:latin typeface="+mn-lt"/>
              </a:rPr>
            </a:br>
            <a:r>
              <a:rPr lang="en-US" sz="2400" dirty="0">
                <a:latin typeface="+mn-lt"/>
              </a:rPr>
              <a:t>5. Functions of Management</a:t>
            </a:r>
            <a:br>
              <a:rPr lang="en-US" sz="2400" dirty="0">
                <a:latin typeface="+mn-lt"/>
              </a:rPr>
            </a:br>
            <a:r>
              <a:rPr lang="en-US" sz="2400" dirty="0">
                <a:latin typeface="+mn-lt"/>
              </a:rPr>
              <a:t>6. Type of Management</a:t>
            </a:r>
            <a:br>
              <a:rPr lang="en-US" sz="2400" dirty="0">
                <a:latin typeface="+mn-lt"/>
              </a:rPr>
            </a:br>
            <a:r>
              <a:rPr lang="en-US" sz="2400" dirty="0">
                <a:latin typeface="+mn-lt"/>
              </a:rPr>
              <a:t>7. Role of Manager</a:t>
            </a:r>
            <a:br>
              <a:rPr lang="en-US" sz="2400" dirty="0">
                <a:latin typeface="+mn-lt"/>
              </a:rPr>
            </a:br>
            <a:r>
              <a:rPr lang="en-US" sz="2400" dirty="0">
                <a:latin typeface="+mn-lt"/>
              </a:rPr>
              <a:t>8. The Management Challenge</a:t>
            </a:r>
            <a:br>
              <a:rPr lang="en-US" sz="2400" dirty="0">
                <a:latin typeface="+mn-lt"/>
              </a:rPr>
            </a:br>
            <a:r>
              <a:rPr lang="en-US" sz="2400" dirty="0">
                <a:latin typeface="+mn-lt"/>
              </a:rPr>
              <a:t>9. Management as a Science or an Art?</a:t>
            </a:r>
          </a:p>
        </p:txBody>
      </p:sp>
      <p:sp>
        <p:nvSpPr>
          <p:cNvPr id="2" name="Content Placeholder 1"/>
          <p:cNvSpPr>
            <a:spLocks noGrp="1"/>
          </p:cNvSpPr>
          <p:nvPr>
            <p:ph idx="1"/>
          </p:nvPr>
        </p:nvSpPr>
        <p:spPr>
          <a:xfrm>
            <a:off x="457200" y="381000"/>
            <a:ext cx="7467600" cy="762000"/>
          </a:xfrm>
        </p:spPr>
        <p:txBody>
          <a:bodyPr>
            <a:normAutofit/>
          </a:bodyPr>
          <a:lstStyle/>
          <a:p>
            <a:pPr marL="0" indent="0">
              <a:buNone/>
            </a:pPr>
            <a:r>
              <a:rPr lang="en-US" sz="2800" dirty="0"/>
              <a:t>Chapter 1: Introduction to Industrial Management</a:t>
            </a:r>
          </a:p>
        </p:txBody>
      </p:sp>
    </p:spTree>
    <p:extLst>
      <p:ext uri="{BB962C8B-B14F-4D97-AF65-F5344CB8AC3E}">
        <p14:creationId xmlns:p14="http://schemas.microsoft.com/office/powerpoint/2010/main" val="144345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5046-296A-49D7-AB52-23A8D3E5E01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6C696FD-60E4-4E9D-8666-3C3863EDD2A7}"/>
              </a:ext>
            </a:extLst>
          </p:cNvPr>
          <p:cNvSpPr>
            <a:spLocks noGrp="1"/>
          </p:cNvSpPr>
          <p:nvPr>
            <p:ph idx="1"/>
          </p:nvPr>
        </p:nvSpPr>
        <p:spPr/>
        <p:txBody>
          <a:bodyPr/>
          <a:lstStyle/>
          <a:p>
            <a:r>
              <a:rPr lang="en-US" dirty="0"/>
              <a:t>With Best engineering skills and knowledge, professional cannot just sustain since any operational issues require application of management techniques.</a:t>
            </a:r>
          </a:p>
          <a:p>
            <a:r>
              <a:rPr lang="en-US" dirty="0"/>
              <a:t>Any engineer by profession is also a manager, as engineers also qualify in the classical test of managerial roles, interpersonal roles, and informational roles and decisional role.</a:t>
            </a:r>
          </a:p>
        </p:txBody>
      </p:sp>
    </p:spTree>
    <p:extLst>
      <p:ext uri="{BB962C8B-B14F-4D97-AF65-F5344CB8AC3E}">
        <p14:creationId xmlns:p14="http://schemas.microsoft.com/office/powerpoint/2010/main" val="2950031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oAutofit/>
          </a:bodyPr>
          <a:lstStyle/>
          <a:p>
            <a:r>
              <a:rPr lang="en-US" sz="2400" u="sng" dirty="0">
                <a:latin typeface="+mn-lt"/>
              </a:rPr>
              <a:t>Engineering Management, Industrial Management &amp; Management</a:t>
            </a:r>
            <a:br>
              <a:rPr lang="en-US" sz="2400" dirty="0">
                <a:latin typeface="+mn-lt"/>
              </a:rPr>
            </a:br>
            <a:r>
              <a:rPr lang="en-US" sz="2400" b="1" dirty="0"/>
              <a:t>Engineering management</a:t>
            </a:r>
            <a:r>
              <a:rPr lang="en-US" sz="2400" dirty="0"/>
              <a:t> is the application of the practice of management to the practice of engineering.</a:t>
            </a:r>
            <a:br>
              <a:rPr lang="en-US" sz="2400" dirty="0"/>
            </a:br>
            <a:br>
              <a:rPr lang="en-US" sz="2400" dirty="0"/>
            </a:br>
            <a:r>
              <a:rPr lang="en-US" sz="2400" dirty="0"/>
              <a:t>Engineering management is a career that brings together the technological problem-solving savvy of engineering and the organizational, administrative, and planning abilities of management in order to oversee the operational performance of complex engineering driven enterprises</a:t>
            </a:r>
            <a:br>
              <a:rPr lang="en-US" sz="2400" dirty="0"/>
            </a:br>
            <a:br>
              <a:rPr lang="en-US" sz="2400" dirty="0"/>
            </a:br>
            <a:endParaRPr lang="en-US" sz="2400" dirty="0">
              <a:latin typeface="+mn-lt"/>
            </a:endParaRP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The Challenge of Management</a:t>
            </a:r>
          </a:p>
        </p:txBody>
      </p:sp>
    </p:spTree>
    <p:extLst>
      <p:ext uri="{BB962C8B-B14F-4D97-AF65-F5344CB8AC3E}">
        <p14:creationId xmlns:p14="http://schemas.microsoft.com/office/powerpoint/2010/main" val="7345752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927</TotalTime>
  <Words>1985</Words>
  <Application>Microsoft Office PowerPoint</Application>
  <PresentationFormat>On-screen Show (4:3)</PresentationFormat>
  <Paragraphs>199</Paragraphs>
  <Slides>36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1" baseType="lpstr">
      <vt:lpstr>Arial</vt:lpstr>
      <vt:lpstr>Calibri</vt:lpstr>
      <vt:lpstr>Cambria</vt:lpstr>
      <vt:lpstr>Adjacency</vt:lpstr>
      <vt:lpstr>Document</vt:lpstr>
      <vt:lpstr>ENGINEERING MANAGEMENT</vt:lpstr>
      <vt:lpstr>Assessing Your Knowledge</vt:lpstr>
      <vt:lpstr>QUIZ</vt:lpstr>
      <vt:lpstr>Required Text Book Dr. A.K. GUPTA Revised Edition 2010 ISBN: 81-219-2812-5 S. Chand </vt:lpstr>
      <vt:lpstr>Introduction to Engineering Management</vt:lpstr>
      <vt:lpstr>Topics  </vt:lpstr>
      <vt:lpstr>Learning Objectives:  After reading this chapter, you should be able to: 1. Introduction 2. Definition 3. Elements of Management 4. Management  Thoughts 5. Functions of Management 6. Type of Management 7. Role of Manager 8. The Management Challenge 9. Management as a Science or an Art?</vt:lpstr>
      <vt:lpstr>Introduction</vt:lpstr>
      <vt:lpstr>Engineering Management, Industrial Management &amp; Management Engineering management is the application of the practice of management to the practice of engineering.  Engineering management is a career that brings together the technological problem-solving savvy of engineering and the organizational, administrative, and planning abilities of management in order to oversee the operational performance of complex engineering driven enterprises  </vt:lpstr>
      <vt:lpstr>Engineering Management, Industrial Management &amp; Management Industrial Management is the organizational process that includes strategic planning, setting objectives, managing resources, deploying human and financial assets needed to achieve objectives and measuring results.  Industrial management, as a branch of engineering facilitates creation of management systems and integrates the same with people and their activities to productively utilize the resources. Industrial management, therefore, in the structured approach to manage the operational activities of an organization. </vt:lpstr>
      <vt:lpstr>Management - Definition</vt:lpstr>
      <vt:lpstr>Management - Definition</vt:lpstr>
      <vt:lpstr>Definition</vt:lpstr>
      <vt:lpstr>In which Management is conceived, evolved and implemented. 1. Horizon – large or small, it has be defined for management within which they must perform 2. Must be an Organization, which gives body to the management 3. Universal need for planning, implementation and monitoring 4. Any management must properly equipped with its  staff 5. Management needs Leadership and Direction 6. Communication is the blood of the management process 7. There is the need for all-pervasive Coordination 8. Requires constant Evaluation, monitoring and control 9. Innovation, a pride of place in competitive management process</vt:lpstr>
      <vt:lpstr>Management Dimensions</vt:lpstr>
      <vt:lpstr>Management Approaches</vt:lpstr>
      <vt:lpstr>Classical Approach</vt:lpstr>
      <vt:lpstr>Neo-Classical Approach</vt:lpstr>
      <vt:lpstr>Modern Approach</vt:lpstr>
      <vt:lpstr>Development of Management</vt:lpstr>
      <vt:lpstr>Scientific Management Approach</vt:lpstr>
      <vt:lpstr>Scientific Management Approach</vt:lpstr>
      <vt:lpstr>Scientific Management Approach</vt:lpstr>
      <vt:lpstr>Drawback of Scientific Management Approach</vt:lpstr>
      <vt:lpstr>Administrative Theory</vt:lpstr>
      <vt:lpstr>Bureaucratic Theory</vt:lpstr>
      <vt:lpstr>Limitations of Classical School of Thought</vt:lpstr>
      <vt:lpstr>Neo-Classical Thought of School</vt:lpstr>
      <vt:lpstr>Modern Approaches</vt:lpstr>
      <vt:lpstr>Quantitative School of Thought</vt:lpstr>
      <vt:lpstr>Systems Theory Approach</vt:lpstr>
      <vt:lpstr>Contingency Theory Approach</vt:lpstr>
      <vt:lpstr>Application and Scope of Industrial Management</vt:lpstr>
      <vt:lpstr>Major Applications of Industrial Management</vt:lpstr>
      <vt:lpstr>Scope of Industrial Management</vt:lpstr>
      <vt:lpstr>Scope of Industrial Management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MANAGEMENT</dc:title>
  <dc:creator>asbhuiyan</dc:creator>
  <cp:lastModifiedBy>asbhuiyan436@outlook.com</cp:lastModifiedBy>
  <cp:revision>61</cp:revision>
  <dcterms:created xsi:type="dcterms:W3CDTF">2018-07-14T17:08:04Z</dcterms:created>
  <dcterms:modified xsi:type="dcterms:W3CDTF">2020-07-04T17:33:49Z</dcterms:modified>
</cp:coreProperties>
</file>