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9" r:id="rId3"/>
    <p:sldId id="264" r:id="rId4"/>
    <p:sldId id="311" r:id="rId5"/>
    <p:sldId id="312" r:id="rId6"/>
    <p:sldId id="313" r:id="rId7"/>
    <p:sldId id="314" r:id="rId8"/>
    <p:sldId id="315" r:id="rId9"/>
    <p:sldId id="316" r:id="rId10"/>
    <p:sldId id="317" r:id="rId11"/>
    <p:sldId id="269" r:id="rId12"/>
    <p:sldId id="335" r:id="rId13"/>
    <p:sldId id="270" r:id="rId14"/>
    <p:sldId id="271" r:id="rId15"/>
    <p:sldId id="272" r:id="rId16"/>
    <p:sldId id="273" r:id="rId17"/>
    <p:sldId id="275" r:id="rId18"/>
    <p:sldId id="320" r:id="rId19"/>
    <p:sldId id="321" r:id="rId20"/>
    <p:sldId id="322" r:id="rId21"/>
    <p:sldId id="323" r:id="rId22"/>
    <p:sldId id="324" r:id="rId23"/>
    <p:sldId id="325" r:id="rId24"/>
    <p:sldId id="326" r:id="rId25"/>
    <p:sldId id="327" r:id="rId26"/>
    <p:sldId id="328" r:id="rId27"/>
    <p:sldId id="334" r:id="rId28"/>
    <p:sldId id="329" r:id="rId29"/>
    <p:sldId id="331" r:id="rId30"/>
    <p:sldId id="330" r:id="rId31"/>
    <p:sldId id="332" r:id="rId32"/>
    <p:sldId id="33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A55AB5-F789-4713-B2D0-0961BEC7A01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B425879F-51ED-4054-861E-5D9D013B5BFD}">
      <dgm:prSet phldrT="[Text]"/>
      <dgm:spPr/>
      <dgm:t>
        <a:bodyPr/>
        <a:lstStyle/>
        <a:p>
          <a:r>
            <a:rPr lang="en-US" dirty="0"/>
            <a:t>Planning </a:t>
          </a:r>
        </a:p>
      </dgm:t>
    </dgm:pt>
    <dgm:pt modelId="{586A2960-0754-4677-B521-47CC1BFDF7AC}" type="parTrans" cxnId="{E1B6105E-4AA5-42D6-8C87-36B4CE6BA2D9}">
      <dgm:prSet/>
      <dgm:spPr/>
      <dgm:t>
        <a:bodyPr/>
        <a:lstStyle/>
        <a:p>
          <a:endParaRPr lang="en-US"/>
        </a:p>
      </dgm:t>
    </dgm:pt>
    <dgm:pt modelId="{3018754D-2E6C-49F1-A66B-F904AE4E036B}" type="sibTrans" cxnId="{E1B6105E-4AA5-42D6-8C87-36B4CE6BA2D9}">
      <dgm:prSet/>
      <dgm:spPr/>
      <dgm:t>
        <a:bodyPr/>
        <a:lstStyle/>
        <a:p>
          <a:endParaRPr lang="en-US"/>
        </a:p>
      </dgm:t>
    </dgm:pt>
    <dgm:pt modelId="{FD7C75C3-BFD1-486C-9B16-878FB250F7DD}">
      <dgm:prSet phldrT="[Text]"/>
      <dgm:spPr/>
      <dgm:t>
        <a:bodyPr/>
        <a:lstStyle/>
        <a:p>
          <a:r>
            <a:rPr lang="en-US" dirty="0"/>
            <a:t>Organizing</a:t>
          </a:r>
        </a:p>
      </dgm:t>
    </dgm:pt>
    <dgm:pt modelId="{7527F2CC-ED19-4B78-9E8E-30124533107B}" type="parTrans" cxnId="{6B3D4D68-557E-47F7-8918-B6289145B461}">
      <dgm:prSet/>
      <dgm:spPr/>
      <dgm:t>
        <a:bodyPr/>
        <a:lstStyle/>
        <a:p>
          <a:endParaRPr lang="en-US"/>
        </a:p>
      </dgm:t>
    </dgm:pt>
    <dgm:pt modelId="{0D716E8E-ED1D-4D31-AC85-8828010D5079}" type="sibTrans" cxnId="{6B3D4D68-557E-47F7-8918-B6289145B461}">
      <dgm:prSet/>
      <dgm:spPr/>
      <dgm:t>
        <a:bodyPr/>
        <a:lstStyle/>
        <a:p>
          <a:endParaRPr lang="en-US"/>
        </a:p>
      </dgm:t>
    </dgm:pt>
    <dgm:pt modelId="{FD46BAB3-E701-4441-A0C8-2FA7B53495BA}">
      <dgm:prSet phldrT="[Text]"/>
      <dgm:spPr/>
      <dgm:t>
        <a:bodyPr/>
        <a:lstStyle/>
        <a:p>
          <a:r>
            <a:rPr lang="en-US" dirty="0"/>
            <a:t>Directing and Motivating</a:t>
          </a:r>
        </a:p>
      </dgm:t>
    </dgm:pt>
    <dgm:pt modelId="{F9AA59A8-B506-439E-9891-B121E20D0E40}" type="parTrans" cxnId="{A2436C9C-440D-4FB2-86CF-FC3678F1BC46}">
      <dgm:prSet/>
      <dgm:spPr/>
      <dgm:t>
        <a:bodyPr/>
        <a:lstStyle/>
        <a:p>
          <a:endParaRPr lang="en-US"/>
        </a:p>
      </dgm:t>
    </dgm:pt>
    <dgm:pt modelId="{231D4336-74CA-4F56-9E4D-9EC918402AD2}" type="sibTrans" cxnId="{A2436C9C-440D-4FB2-86CF-FC3678F1BC46}">
      <dgm:prSet/>
      <dgm:spPr/>
      <dgm:t>
        <a:bodyPr/>
        <a:lstStyle/>
        <a:p>
          <a:endParaRPr lang="en-US"/>
        </a:p>
      </dgm:t>
    </dgm:pt>
    <dgm:pt modelId="{2C97F037-24AF-4E0C-A3C4-E80A85C31EB8}">
      <dgm:prSet phldrT="[Text]"/>
      <dgm:spPr/>
      <dgm:t>
        <a:bodyPr/>
        <a:lstStyle/>
        <a:p>
          <a:r>
            <a:rPr lang="en-US" dirty="0"/>
            <a:t>Controlling</a:t>
          </a:r>
        </a:p>
      </dgm:t>
    </dgm:pt>
    <dgm:pt modelId="{4DAEAE7D-8B94-40B1-8D47-4CB7778B9AF3}" type="parTrans" cxnId="{CB208C5F-2236-4BD6-9402-1BC8D6A35249}">
      <dgm:prSet/>
      <dgm:spPr/>
      <dgm:t>
        <a:bodyPr/>
        <a:lstStyle/>
        <a:p>
          <a:endParaRPr lang="en-US"/>
        </a:p>
      </dgm:t>
    </dgm:pt>
    <dgm:pt modelId="{56BC945B-C59A-4444-88A6-1A9665614829}" type="sibTrans" cxnId="{CB208C5F-2236-4BD6-9402-1BC8D6A35249}">
      <dgm:prSet/>
      <dgm:spPr/>
      <dgm:t>
        <a:bodyPr/>
        <a:lstStyle/>
        <a:p>
          <a:endParaRPr lang="en-US"/>
        </a:p>
      </dgm:t>
    </dgm:pt>
    <dgm:pt modelId="{47155664-0864-4709-8D54-3B287BB6C843}">
      <dgm:prSet phldrT="[Text]"/>
      <dgm:spPr/>
      <dgm:t>
        <a:bodyPr/>
        <a:lstStyle/>
        <a:p>
          <a:endParaRPr lang="en-US" dirty="0"/>
        </a:p>
      </dgm:t>
    </dgm:pt>
    <dgm:pt modelId="{97E8A70C-7F65-4BFA-B47C-9428926EE203}" type="parTrans" cxnId="{3687032B-8713-48DE-A51A-830353E79280}">
      <dgm:prSet/>
      <dgm:spPr/>
      <dgm:t>
        <a:bodyPr/>
        <a:lstStyle/>
        <a:p>
          <a:endParaRPr lang="en-US"/>
        </a:p>
      </dgm:t>
    </dgm:pt>
    <dgm:pt modelId="{35142F3D-E55F-4A1D-8EE2-4C8DA66E8778}" type="sibTrans" cxnId="{3687032B-8713-48DE-A51A-830353E79280}">
      <dgm:prSet/>
      <dgm:spPr/>
      <dgm:t>
        <a:bodyPr/>
        <a:lstStyle/>
        <a:p>
          <a:endParaRPr lang="en-US"/>
        </a:p>
      </dgm:t>
    </dgm:pt>
    <dgm:pt modelId="{0E4F0127-39F8-49C7-BA84-9AF3FEAA1567}" type="pres">
      <dgm:prSet presAssocID="{D2A55AB5-F789-4713-B2D0-0961BEC7A011}" presName="diagram" presStyleCnt="0">
        <dgm:presLayoutVars>
          <dgm:dir/>
          <dgm:resizeHandles val="exact"/>
        </dgm:presLayoutVars>
      </dgm:prSet>
      <dgm:spPr/>
    </dgm:pt>
    <dgm:pt modelId="{4BFEC0DE-4C4F-48EF-AEF1-C5A974DF7CD6}" type="pres">
      <dgm:prSet presAssocID="{B425879F-51ED-4054-861E-5D9D013B5BFD}" presName="node" presStyleLbl="node1" presStyleIdx="0" presStyleCnt="4">
        <dgm:presLayoutVars>
          <dgm:bulletEnabled val="1"/>
        </dgm:presLayoutVars>
      </dgm:prSet>
      <dgm:spPr/>
    </dgm:pt>
    <dgm:pt modelId="{2824211C-F551-4080-93EA-98641A30D70A}" type="pres">
      <dgm:prSet presAssocID="{3018754D-2E6C-49F1-A66B-F904AE4E036B}" presName="sibTrans" presStyleCnt="0"/>
      <dgm:spPr/>
    </dgm:pt>
    <dgm:pt modelId="{E42FE7CF-0AAD-4580-8622-D61FA2BD943B}" type="pres">
      <dgm:prSet presAssocID="{FD7C75C3-BFD1-486C-9B16-878FB250F7DD}" presName="node" presStyleLbl="node1" presStyleIdx="1" presStyleCnt="4">
        <dgm:presLayoutVars>
          <dgm:bulletEnabled val="1"/>
        </dgm:presLayoutVars>
      </dgm:prSet>
      <dgm:spPr/>
    </dgm:pt>
    <dgm:pt modelId="{5B233201-98C7-42F2-99CE-67F1F7C23254}" type="pres">
      <dgm:prSet presAssocID="{0D716E8E-ED1D-4D31-AC85-8828010D5079}" presName="sibTrans" presStyleCnt="0"/>
      <dgm:spPr/>
    </dgm:pt>
    <dgm:pt modelId="{560459BD-23DC-461F-9C33-FD7EDAE45A99}" type="pres">
      <dgm:prSet presAssocID="{FD46BAB3-E701-4441-A0C8-2FA7B53495BA}" presName="node" presStyleLbl="node1" presStyleIdx="2" presStyleCnt="4">
        <dgm:presLayoutVars>
          <dgm:bulletEnabled val="1"/>
        </dgm:presLayoutVars>
      </dgm:prSet>
      <dgm:spPr/>
    </dgm:pt>
    <dgm:pt modelId="{2098998B-3957-4F56-B3C3-BA237C8A6638}" type="pres">
      <dgm:prSet presAssocID="{231D4336-74CA-4F56-9E4D-9EC918402AD2}" presName="sibTrans" presStyleCnt="0"/>
      <dgm:spPr/>
    </dgm:pt>
    <dgm:pt modelId="{54CB074C-07A5-4B23-A660-F614ECC4252F}" type="pres">
      <dgm:prSet presAssocID="{2C97F037-24AF-4E0C-A3C4-E80A85C31EB8}" presName="node" presStyleLbl="node1" presStyleIdx="3" presStyleCnt="4">
        <dgm:presLayoutVars>
          <dgm:bulletEnabled val="1"/>
        </dgm:presLayoutVars>
      </dgm:prSet>
      <dgm:spPr/>
    </dgm:pt>
  </dgm:ptLst>
  <dgm:cxnLst>
    <dgm:cxn modelId="{4FF76006-0CBD-4524-B777-7C1C47784C38}" type="presOf" srcId="{FD7C75C3-BFD1-486C-9B16-878FB250F7DD}" destId="{E42FE7CF-0AAD-4580-8622-D61FA2BD943B}" srcOrd="0" destOrd="0" presId="urn:microsoft.com/office/officeart/2005/8/layout/default"/>
    <dgm:cxn modelId="{3687032B-8713-48DE-A51A-830353E79280}" srcId="{2C97F037-24AF-4E0C-A3C4-E80A85C31EB8}" destId="{47155664-0864-4709-8D54-3B287BB6C843}" srcOrd="0" destOrd="0" parTransId="{97E8A70C-7F65-4BFA-B47C-9428926EE203}" sibTransId="{35142F3D-E55F-4A1D-8EE2-4C8DA66E8778}"/>
    <dgm:cxn modelId="{57135933-6E5C-42D0-92EB-9A84FBBFAE4B}" type="presOf" srcId="{2C97F037-24AF-4E0C-A3C4-E80A85C31EB8}" destId="{54CB074C-07A5-4B23-A660-F614ECC4252F}" srcOrd="0" destOrd="0" presId="urn:microsoft.com/office/officeart/2005/8/layout/default"/>
    <dgm:cxn modelId="{E1B6105E-4AA5-42D6-8C87-36B4CE6BA2D9}" srcId="{D2A55AB5-F789-4713-B2D0-0961BEC7A011}" destId="{B425879F-51ED-4054-861E-5D9D013B5BFD}" srcOrd="0" destOrd="0" parTransId="{586A2960-0754-4677-B521-47CC1BFDF7AC}" sibTransId="{3018754D-2E6C-49F1-A66B-F904AE4E036B}"/>
    <dgm:cxn modelId="{CB208C5F-2236-4BD6-9402-1BC8D6A35249}" srcId="{D2A55AB5-F789-4713-B2D0-0961BEC7A011}" destId="{2C97F037-24AF-4E0C-A3C4-E80A85C31EB8}" srcOrd="3" destOrd="0" parTransId="{4DAEAE7D-8B94-40B1-8D47-4CB7778B9AF3}" sibTransId="{56BC945B-C59A-4444-88A6-1A9665614829}"/>
    <dgm:cxn modelId="{638FFF60-5CC1-443B-B469-6BF2A144B54E}" type="presOf" srcId="{B425879F-51ED-4054-861E-5D9D013B5BFD}" destId="{4BFEC0DE-4C4F-48EF-AEF1-C5A974DF7CD6}" srcOrd="0" destOrd="0" presId="urn:microsoft.com/office/officeart/2005/8/layout/default"/>
    <dgm:cxn modelId="{6B3D4D68-557E-47F7-8918-B6289145B461}" srcId="{D2A55AB5-F789-4713-B2D0-0961BEC7A011}" destId="{FD7C75C3-BFD1-486C-9B16-878FB250F7DD}" srcOrd="1" destOrd="0" parTransId="{7527F2CC-ED19-4B78-9E8E-30124533107B}" sibTransId="{0D716E8E-ED1D-4D31-AC85-8828010D5079}"/>
    <dgm:cxn modelId="{61C3A84A-8FD9-4307-8900-41556DB1A313}" type="presOf" srcId="{47155664-0864-4709-8D54-3B287BB6C843}" destId="{54CB074C-07A5-4B23-A660-F614ECC4252F}" srcOrd="0" destOrd="1" presId="urn:microsoft.com/office/officeart/2005/8/layout/default"/>
    <dgm:cxn modelId="{0255F54E-FBA6-46CF-8862-FBA2C5666009}" type="presOf" srcId="{D2A55AB5-F789-4713-B2D0-0961BEC7A011}" destId="{0E4F0127-39F8-49C7-BA84-9AF3FEAA1567}" srcOrd="0" destOrd="0" presId="urn:microsoft.com/office/officeart/2005/8/layout/default"/>
    <dgm:cxn modelId="{C3E45390-67A9-495F-92BC-17846B422EF3}" type="presOf" srcId="{FD46BAB3-E701-4441-A0C8-2FA7B53495BA}" destId="{560459BD-23DC-461F-9C33-FD7EDAE45A99}" srcOrd="0" destOrd="0" presId="urn:microsoft.com/office/officeart/2005/8/layout/default"/>
    <dgm:cxn modelId="{A2436C9C-440D-4FB2-86CF-FC3678F1BC46}" srcId="{D2A55AB5-F789-4713-B2D0-0961BEC7A011}" destId="{FD46BAB3-E701-4441-A0C8-2FA7B53495BA}" srcOrd="2" destOrd="0" parTransId="{F9AA59A8-B506-439E-9891-B121E20D0E40}" sibTransId="{231D4336-74CA-4F56-9E4D-9EC918402AD2}"/>
    <dgm:cxn modelId="{5150BFC1-DC2F-44B1-AFDC-339A9D18C0E6}" type="presParOf" srcId="{0E4F0127-39F8-49C7-BA84-9AF3FEAA1567}" destId="{4BFEC0DE-4C4F-48EF-AEF1-C5A974DF7CD6}" srcOrd="0" destOrd="0" presId="urn:microsoft.com/office/officeart/2005/8/layout/default"/>
    <dgm:cxn modelId="{27A158B7-3F28-4E16-970D-9D91FBE378E5}" type="presParOf" srcId="{0E4F0127-39F8-49C7-BA84-9AF3FEAA1567}" destId="{2824211C-F551-4080-93EA-98641A30D70A}" srcOrd="1" destOrd="0" presId="urn:microsoft.com/office/officeart/2005/8/layout/default"/>
    <dgm:cxn modelId="{7B92A192-07ED-4E0A-A701-A5FEBFCA339B}" type="presParOf" srcId="{0E4F0127-39F8-49C7-BA84-9AF3FEAA1567}" destId="{E42FE7CF-0AAD-4580-8622-D61FA2BD943B}" srcOrd="2" destOrd="0" presId="urn:microsoft.com/office/officeart/2005/8/layout/default"/>
    <dgm:cxn modelId="{E51DD286-EDC8-4063-9C4B-D2CCFA71A8E1}" type="presParOf" srcId="{0E4F0127-39F8-49C7-BA84-9AF3FEAA1567}" destId="{5B233201-98C7-42F2-99CE-67F1F7C23254}" srcOrd="3" destOrd="0" presId="urn:microsoft.com/office/officeart/2005/8/layout/default"/>
    <dgm:cxn modelId="{AE79F5D3-D331-40DE-AD07-C64F6B81A3FB}" type="presParOf" srcId="{0E4F0127-39F8-49C7-BA84-9AF3FEAA1567}" destId="{560459BD-23DC-461F-9C33-FD7EDAE45A99}" srcOrd="4" destOrd="0" presId="urn:microsoft.com/office/officeart/2005/8/layout/default"/>
    <dgm:cxn modelId="{477CD0BC-3DBA-4619-B07B-CC844B861380}" type="presParOf" srcId="{0E4F0127-39F8-49C7-BA84-9AF3FEAA1567}" destId="{2098998B-3957-4F56-B3C3-BA237C8A6638}" srcOrd="5" destOrd="0" presId="urn:microsoft.com/office/officeart/2005/8/layout/default"/>
    <dgm:cxn modelId="{7D49729A-72CD-4559-A700-8C770C6C7A2C}" type="presParOf" srcId="{0E4F0127-39F8-49C7-BA84-9AF3FEAA1567}" destId="{54CB074C-07A5-4B23-A660-F614ECC4252F}"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0733CD-6EF0-4E16-83DB-62A0328E21DD}" type="doc">
      <dgm:prSet loTypeId="urn:microsoft.com/office/officeart/2005/8/layout/pyramid1" loCatId="pyramid" qsTypeId="urn:microsoft.com/office/officeart/2005/8/quickstyle/simple1" qsCatId="simple" csTypeId="urn:microsoft.com/office/officeart/2005/8/colors/accent1_2" csCatId="accent1" phldr="1"/>
      <dgm:spPr/>
    </dgm:pt>
    <dgm:pt modelId="{7F94C697-AE35-4EE8-AED3-34D597011953}">
      <dgm:prSet phldrT="[Text]"/>
      <dgm:spPr/>
      <dgm:t>
        <a:bodyPr/>
        <a:lstStyle/>
        <a:p>
          <a:r>
            <a:rPr lang="en-US" dirty="0"/>
            <a:t>Top Management</a:t>
          </a:r>
        </a:p>
      </dgm:t>
    </dgm:pt>
    <dgm:pt modelId="{0CE207BB-4A65-464F-AC1A-41E1CFB1411E}" type="parTrans" cxnId="{16977159-C8A0-446F-9F2B-03CCBED1B445}">
      <dgm:prSet/>
      <dgm:spPr/>
      <dgm:t>
        <a:bodyPr/>
        <a:lstStyle/>
        <a:p>
          <a:endParaRPr lang="en-US"/>
        </a:p>
      </dgm:t>
    </dgm:pt>
    <dgm:pt modelId="{C66D218F-AA66-405A-B57A-B7CBCA431885}" type="sibTrans" cxnId="{16977159-C8A0-446F-9F2B-03CCBED1B445}">
      <dgm:prSet/>
      <dgm:spPr/>
      <dgm:t>
        <a:bodyPr/>
        <a:lstStyle/>
        <a:p>
          <a:endParaRPr lang="en-US"/>
        </a:p>
      </dgm:t>
    </dgm:pt>
    <dgm:pt modelId="{E8A0396B-FD80-4F47-BECB-806EDD355ADF}">
      <dgm:prSet phldrT="[Text]"/>
      <dgm:spPr/>
      <dgm:t>
        <a:bodyPr/>
        <a:lstStyle/>
        <a:p>
          <a:r>
            <a:rPr lang="en-US" dirty="0"/>
            <a:t>Middle Management</a:t>
          </a:r>
        </a:p>
      </dgm:t>
    </dgm:pt>
    <dgm:pt modelId="{C91C5A07-B52E-4623-B86D-AB1818BD01D2}" type="parTrans" cxnId="{FB40529F-38E0-443E-8277-4F10F53D9A26}">
      <dgm:prSet/>
      <dgm:spPr/>
      <dgm:t>
        <a:bodyPr/>
        <a:lstStyle/>
        <a:p>
          <a:endParaRPr lang="en-US"/>
        </a:p>
      </dgm:t>
    </dgm:pt>
    <dgm:pt modelId="{32B493E0-C5D8-4D17-A13B-E57E7176E0DF}" type="sibTrans" cxnId="{FB40529F-38E0-443E-8277-4F10F53D9A26}">
      <dgm:prSet/>
      <dgm:spPr/>
      <dgm:t>
        <a:bodyPr/>
        <a:lstStyle/>
        <a:p>
          <a:endParaRPr lang="en-US"/>
        </a:p>
      </dgm:t>
    </dgm:pt>
    <dgm:pt modelId="{3F748B2C-3E4F-4B64-84D2-41CE2DDAA8B8}">
      <dgm:prSet phldrT="[Text]"/>
      <dgm:spPr/>
      <dgm:t>
        <a:bodyPr/>
        <a:lstStyle/>
        <a:p>
          <a:r>
            <a:rPr lang="en-US" dirty="0"/>
            <a:t>Lower Management</a:t>
          </a:r>
        </a:p>
      </dgm:t>
    </dgm:pt>
    <dgm:pt modelId="{75481C45-F14F-4C8B-916F-E2C43A444134}" type="parTrans" cxnId="{F7A669F8-D811-4083-BE45-99579EF3B8EC}">
      <dgm:prSet/>
      <dgm:spPr/>
      <dgm:t>
        <a:bodyPr/>
        <a:lstStyle/>
        <a:p>
          <a:endParaRPr lang="en-US"/>
        </a:p>
      </dgm:t>
    </dgm:pt>
    <dgm:pt modelId="{CAF2C971-90D1-44CC-924C-DF9D4EEAF7A7}" type="sibTrans" cxnId="{F7A669F8-D811-4083-BE45-99579EF3B8EC}">
      <dgm:prSet/>
      <dgm:spPr/>
      <dgm:t>
        <a:bodyPr/>
        <a:lstStyle/>
        <a:p>
          <a:endParaRPr lang="en-US"/>
        </a:p>
      </dgm:t>
    </dgm:pt>
    <dgm:pt modelId="{31804E02-14C9-4D83-97E4-5D482382A153}">
      <dgm:prSet phldrT="[Text]"/>
      <dgm:spPr/>
      <dgm:t>
        <a:bodyPr/>
        <a:lstStyle/>
        <a:p>
          <a:r>
            <a:rPr lang="en-US" dirty="0"/>
            <a:t>Workers</a:t>
          </a:r>
        </a:p>
      </dgm:t>
    </dgm:pt>
    <dgm:pt modelId="{38331B27-A677-4CE6-A721-01A3E6DB6BB4}" type="parTrans" cxnId="{74529BB7-68C2-494F-8CD4-8B3BF1D84273}">
      <dgm:prSet/>
      <dgm:spPr/>
      <dgm:t>
        <a:bodyPr/>
        <a:lstStyle/>
        <a:p>
          <a:endParaRPr lang="en-US"/>
        </a:p>
      </dgm:t>
    </dgm:pt>
    <dgm:pt modelId="{B45F48D5-1BE9-41C2-A2A7-F4A7D51A140C}" type="sibTrans" cxnId="{74529BB7-68C2-494F-8CD4-8B3BF1D84273}">
      <dgm:prSet/>
      <dgm:spPr/>
      <dgm:t>
        <a:bodyPr/>
        <a:lstStyle/>
        <a:p>
          <a:endParaRPr lang="en-US"/>
        </a:p>
      </dgm:t>
    </dgm:pt>
    <dgm:pt modelId="{AD897FAB-A683-4606-9EB9-92AB26EF318D}" type="pres">
      <dgm:prSet presAssocID="{AD0733CD-6EF0-4E16-83DB-62A0328E21DD}" presName="Name0" presStyleCnt="0">
        <dgm:presLayoutVars>
          <dgm:dir/>
          <dgm:animLvl val="lvl"/>
          <dgm:resizeHandles val="exact"/>
        </dgm:presLayoutVars>
      </dgm:prSet>
      <dgm:spPr/>
    </dgm:pt>
    <dgm:pt modelId="{AC7F4DC8-C583-49E0-9903-22D5813046A9}" type="pres">
      <dgm:prSet presAssocID="{7F94C697-AE35-4EE8-AED3-34D597011953}" presName="Name8" presStyleCnt="0"/>
      <dgm:spPr/>
    </dgm:pt>
    <dgm:pt modelId="{C704B096-E944-4075-8261-CED14E14BB8A}" type="pres">
      <dgm:prSet presAssocID="{7F94C697-AE35-4EE8-AED3-34D597011953}" presName="level" presStyleLbl="node1" presStyleIdx="0" presStyleCnt="4">
        <dgm:presLayoutVars>
          <dgm:chMax val="1"/>
          <dgm:bulletEnabled val="1"/>
        </dgm:presLayoutVars>
      </dgm:prSet>
      <dgm:spPr/>
    </dgm:pt>
    <dgm:pt modelId="{4A808519-D1D1-45F4-A00A-69F2C7AFA0D1}" type="pres">
      <dgm:prSet presAssocID="{7F94C697-AE35-4EE8-AED3-34D597011953}" presName="levelTx" presStyleLbl="revTx" presStyleIdx="0" presStyleCnt="0">
        <dgm:presLayoutVars>
          <dgm:chMax val="1"/>
          <dgm:bulletEnabled val="1"/>
        </dgm:presLayoutVars>
      </dgm:prSet>
      <dgm:spPr/>
    </dgm:pt>
    <dgm:pt modelId="{9623F10D-26A5-4C63-A3B9-B7EE951970DD}" type="pres">
      <dgm:prSet presAssocID="{E8A0396B-FD80-4F47-BECB-806EDD355ADF}" presName="Name8" presStyleCnt="0"/>
      <dgm:spPr/>
    </dgm:pt>
    <dgm:pt modelId="{4E11AC53-3E00-4650-A068-A038E0AAAEC6}" type="pres">
      <dgm:prSet presAssocID="{E8A0396B-FD80-4F47-BECB-806EDD355ADF}" presName="level" presStyleLbl="node1" presStyleIdx="1" presStyleCnt="4">
        <dgm:presLayoutVars>
          <dgm:chMax val="1"/>
          <dgm:bulletEnabled val="1"/>
        </dgm:presLayoutVars>
      </dgm:prSet>
      <dgm:spPr/>
    </dgm:pt>
    <dgm:pt modelId="{B4933DDF-A204-4FEC-8D2B-8056CA9AE959}" type="pres">
      <dgm:prSet presAssocID="{E8A0396B-FD80-4F47-BECB-806EDD355ADF}" presName="levelTx" presStyleLbl="revTx" presStyleIdx="0" presStyleCnt="0">
        <dgm:presLayoutVars>
          <dgm:chMax val="1"/>
          <dgm:bulletEnabled val="1"/>
        </dgm:presLayoutVars>
      </dgm:prSet>
      <dgm:spPr/>
    </dgm:pt>
    <dgm:pt modelId="{331D2A54-E4E5-4C78-A97F-017EB86F8B4D}" type="pres">
      <dgm:prSet presAssocID="{3F748B2C-3E4F-4B64-84D2-41CE2DDAA8B8}" presName="Name8" presStyleCnt="0"/>
      <dgm:spPr/>
    </dgm:pt>
    <dgm:pt modelId="{CFC0B872-9B33-4A5D-B378-DF1BB8AF1113}" type="pres">
      <dgm:prSet presAssocID="{3F748B2C-3E4F-4B64-84D2-41CE2DDAA8B8}" presName="level" presStyleLbl="node1" presStyleIdx="2" presStyleCnt="4">
        <dgm:presLayoutVars>
          <dgm:chMax val="1"/>
          <dgm:bulletEnabled val="1"/>
        </dgm:presLayoutVars>
      </dgm:prSet>
      <dgm:spPr/>
    </dgm:pt>
    <dgm:pt modelId="{9B0E94C9-5DA6-4A62-B241-517CCF398046}" type="pres">
      <dgm:prSet presAssocID="{3F748B2C-3E4F-4B64-84D2-41CE2DDAA8B8}" presName="levelTx" presStyleLbl="revTx" presStyleIdx="0" presStyleCnt="0">
        <dgm:presLayoutVars>
          <dgm:chMax val="1"/>
          <dgm:bulletEnabled val="1"/>
        </dgm:presLayoutVars>
      </dgm:prSet>
      <dgm:spPr/>
    </dgm:pt>
    <dgm:pt modelId="{8E5E91CF-DF3B-4E67-8D06-C0E89E0DC643}" type="pres">
      <dgm:prSet presAssocID="{31804E02-14C9-4D83-97E4-5D482382A153}" presName="Name8" presStyleCnt="0"/>
      <dgm:spPr/>
    </dgm:pt>
    <dgm:pt modelId="{417AE1C6-9914-4DE5-9EFD-E4A914FD2B6A}" type="pres">
      <dgm:prSet presAssocID="{31804E02-14C9-4D83-97E4-5D482382A153}" presName="level" presStyleLbl="node1" presStyleIdx="3" presStyleCnt="4">
        <dgm:presLayoutVars>
          <dgm:chMax val="1"/>
          <dgm:bulletEnabled val="1"/>
        </dgm:presLayoutVars>
      </dgm:prSet>
      <dgm:spPr/>
    </dgm:pt>
    <dgm:pt modelId="{9EFB0153-4CD4-49BD-8564-04C7D98AAC8E}" type="pres">
      <dgm:prSet presAssocID="{31804E02-14C9-4D83-97E4-5D482382A153}" presName="levelTx" presStyleLbl="revTx" presStyleIdx="0" presStyleCnt="0">
        <dgm:presLayoutVars>
          <dgm:chMax val="1"/>
          <dgm:bulletEnabled val="1"/>
        </dgm:presLayoutVars>
      </dgm:prSet>
      <dgm:spPr/>
    </dgm:pt>
  </dgm:ptLst>
  <dgm:cxnLst>
    <dgm:cxn modelId="{FBCFA445-0A96-4AF5-A7EA-1CB7C79879FC}" type="presOf" srcId="{31804E02-14C9-4D83-97E4-5D482382A153}" destId="{9EFB0153-4CD4-49BD-8564-04C7D98AAC8E}" srcOrd="1" destOrd="0" presId="urn:microsoft.com/office/officeart/2005/8/layout/pyramid1"/>
    <dgm:cxn modelId="{7D12AA75-8A93-4EEC-BED9-9377460E450A}" type="presOf" srcId="{E8A0396B-FD80-4F47-BECB-806EDD355ADF}" destId="{B4933DDF-A204-4FEC-8D2B-8056CA9AE959}" srcOrd="1" destOrd="0" presId="urn:microsoft.com/office/officeart/2005/8/layout/pyramid1"/>
    <dgm:cxn modelId="{16977159-C8A0-446F-9F2B-03CCBED1B445}" srcId="{AD0733CD-6EF0-4E16-83DB-62A0328E21DD}" destId="{7F94C697-AE35-4EE8-AED3-34D597011953}" srcOrd="0" destOrd="0" parTransId="{0CE207BB-4A65-464F-AC1A-41E1CFB1411E}" sibTransId="{C66D218F-AA66-405A-B57A-B7CBCA431885}"/>
    <dgm:cxn modelId="{8AADDF89-8EF0-4A6D-8F65-DEA93CAF8EA3}" type="presOf" srcId="{3F748B2C-3E4F-4B64-84D2-41CE2DDAA8B8}" destId="{CFC0B872-9B33-4A5D-B378-DF1BB8AF1113}" srcOrd="0" destOrd="0" presId="urn:microsoft.com/office/officeart/2005/8/layout/pyramid1"/>
    <dgm:cxn modelId="{AF6A679A-79F3-437F-B9D3-086B021476B4}" type="presOf" srcId="{3F748B2C-3E4F-4B64-84D2-41CE2DDAA8B8}" destId="{9B0E94C9-5DA6-4A62-B241-517CCF398046}" srcOrd="1" destOrd="0" presId="urn:microsoft.com/office/officeart/2005/8/layout/pyramid1"/>
    <dgm:cxn modelId="{FB40529F-38E0-443E-8277-4F10F53D9A26}" srcId="{AD0733CD-6EF0-4E16-83DB-62A0328E21DD}" destId="{E8A0396B-FD80-4F47-BECB-806EDD355ADF}" srcOrd="1" destOrd="0" parTransId="{C91C5A07-B52E-4623-B86D-AB1818BD01D2}" sibTransId="{32B493E0-C5D8-4D17-A13B-E57E7176E0DF}"/>
    <dgm:cxn modelId="{864ECAA2-6B62-4BF3-8D07-D5AAD9B5F5C0}" type="presOf" srcId="{7F94C697-AE35-4EE8-AED3-34D597011953}" destId="{C704B096-E944-4075-8261-CED14E14BB8A}" srcOrd="0" destOrd="0" presId="urn:microsoft.com/office/officeart/2005/8/layout/pyramid1"/>
    <dgm:cxn modelId="{EE7100A7-ED9C-4FB7-963B-1CF585E934F1}" type="presOf" srcId="{E8A0396B-FD80-4F47-BECB-806EDD355ADF}" destId="{4E11AC53-3E00-4650-A068-A038E0AAAEC6}" srcOrd="0" destOrd="0" presId="urn:microsoft.com/office/officeart/2005/8/layout/pyramid1"/>
    <dgm:cxn modelId="{C09F10B4-7FF0-4E68-AC1C-32E927EF79CC}" type="presOf" srcId="{31804E02-14C9-4D83-97E4-5D482382A153}" destId="{417AE1C6-9914-4DE5-9EFD-E4A914FD2B6A}" srcOrd="0" destOrd="0" presId="urn:microsoft.com/office/officeart/2005/8/layout/pyramid1"/>
    <dgm:cxn modelId="{74529BB7-68C2-494F-8CD4-8B3BF1D84273}" srcId="{AD0733CD-6EF0-4E16-83DB-62A0328E21DD}" destId="{31804E02-14C9-4D83-97E4-5D482382A153}" srcOrd="3" destOrd="0" parTransId="{38331B27-A677-4CE6-A721-01A3E6DB6BB4}" sibTransId="{B45F48D5-1BE9-41C2-A2A7-F4A7D51A140C}"/>
    <dgm:cxn modelId="{79844DC3-32F6-4C87-A062-B7A2833678BE}" type="presOf" srcId="{AD0733CD-6EF0-4E16-83DB-62A0328E21DD}" destId="{AD897FAB-A683-4606-9EB9-92AB26EF318D}" srcOrd="0" destOrd="0" presId="urn:microsoft.com/office/officeart/2005/8/layout/pyramid1"/>
    <dgm:cxn modelId="{F7A669F8-D811-4083-BE45-99579EF3B8EC}" srcId="{AD0733CD-6EF0-4E16-83DB-62A0328E21DD}" destId="{3F748B2C-3E4F-4B64-84D2-41CE2DDAA8B8}" srcOrd="2" destOrd="0" parTransId="{75481C45-F14F-4C8B-916F-E2C43A444134}" sibTransId="{CAF2C971-90D1-44CC-924C-DF9D4EEAF7A7}"/>
    <dgm:cxn modelId="{488EFEFD-E7F6-4B02-9EE8-1BE5E21B766E}" type="presOf" srcId="{7F94C697-AE35-4EE8-AED3-34D597011953}" destId="{4A808519-D1D1-45F4-A00A-69F2C7AFA0D1}" srcOrd="1" destOrd="0" presId="urn:microsoft.com/office/officeart/2005/8/layout/pyramid1"/>
    <dgm:cxn modelId="{DF7EDB9D-4AAE-4249-87B8-7AB23D2C5E22}" type="presParOf" srcId="{AD897FAB-A683-4606-9EB9-92AB26EF318D}" destId="{AC7F4DC8-C583-49E0-9903-22D5813046A9}" srcOrd="0" destOrd="0" presId="urn:microsoft.com/office/officeart/2005/8/layout/pyramid1"/>
    <dgm:cxn modelId="{4901E5EA-346A-46E2-BBE9-76CB51E84A01}" type="presParOf" srcId="{AC7F4DC8-C583-49E0-9903-22D5813046A9}" destId="{C704B096-E944-4075-8261-CED14E14BB8A}" srcOrd="0" destOrd="0" presId="urn:microsoft.com/office/officeart/2005/8/layout/pyramid1"/>
    <dgm:cxn modelId="{9FC32988-6CD6-437D-9FD7-9B3E87CF0111}" type="presParOf" srcId="{AC7F4DC8-C583-49E0-9903-22D5813046A9}" destId="{4A808519-D1D1-45F4-A00A-69F2C7AFA0D1}" srcOrd="1" destOrd="0" presId="urn:microsoft.com/office/officeart/2005/8/layout/pyramid1"/>
    <dgm:cxn modelId="{2BC0B246-6E00-4065-B2D2-6259ED90793F}" type="presParOf" srcId="{AD897FAB-A683-4606-9EB9-92AB26EF318D}" destId="{9623F10D-26A5-4C63-A3B9-B7EE951970DD}" srcOrd="1" destOrd="0" presId="urn:microsoft.com/office/officeart/2005/8/layout/pyramid1"/>
    <dgm:cxn modelId="{403D476E-C4BF-467B-9CAC-2CAF092D9D69}" type="presParOf" srcId="{9623F10D-26A5-4C63-A3B9-B7EE951970DD}" destId="{4E11AC53-3E00-4650-A068-A038E0AAAEC6}" srcOrd="0" destOrd="0" presId="urn:microsoft.com/office/officeart/2005/8/layout/pyramid1"/>
    <dgm:cxn modelId="{FE5895DB-FC88-40CE-95A0-2F4F5B1167B1}" type="presParOf" srcId="{9623F10D-26A5-4C63-A3B9-B7EE951970DD}" destId="{B4933DDF-A204-4FEC-8D2B-8056CA9AE959}" srcOrd="1" destOrd="0" presId="urn:microsoft.com/office/officeart/2005/8/layout/pyramid1"/>
    <dgm:cxn modelId="{7B0B39BD-8FF2-4AED-BDC5-E41FE7678CF7}" type="presParOf" srcId="{AD897FAB-A683-4606-9EB9-92AB26EF318D}" destId="{331D2A54-E4E5-4C78-A97F-017EB86F8B4D}" srcOrd="2" destOrd="0" presId="urn:microsoft.com/office/officeart/2005/8/layout/pyramid1"/>
    <dgm:cxn modelId="{31B6F917-BEB6-4F2A-AD55-26C2098DB1DA}" type="presParOf" srcId="{331D2A54-E4E5-4C78-A97F-017EB86F8B4D}" destId="{CFC0B872-9B33-4A5D-B378-DF1BB8AF1113}" srcOrd="0" destOrd="0" presId="urn:microsoft.com/office/officeart/2005/8/layout/pyramid1"/>
    <dgm:cxn modelId="{608330FE-C933-478D-A298-B65D9C83DB02}" type="presParOf" srcId="{331D2A54-E4E5-4C78-A97F-017EB86F8B4D}" destId="{9B0E94C9-5DA6-4A62-B241-517CCF398046}" srcOrd="1" destOrd="0" presId="urn:microsoft.com/office/officeart/2005/8/layout/pyramid1"/>
    <dgm:cxn modelId="{7FBC5296-220E-4425-BC3A-7CAC9BF26604}" type="presParOf" srcId="{AD897FAB-A683-4606-9EB9-92AB26EF318D}" destId="{8E5E91CF-DF3B-4E67-8D06-C0E89E0DC643}" srcOrd="3" destOrd="0" presId="urn:microsoft.com/office/officeart/2005/8/layout/pyramid1"/>
    <dgm:cxn modelId="{CAA67F31-7F82-478F-BBBF-25451BEA0650}" type="presParOf" srcId="{8E5E91CF-DF3B-4E67-8D06-C0E89E0DC643}" destId="{417AE1C6-9914-4DE5-9EFD-E4A914FD2B6A}" srcOrd="0" destOrd="0" presId="urn:microsoft.com/office/officeart/2005/8/layout/pyramid1"/>
    <dgm:cxn modelId="{5139016D-B3EA-478E-9B69-8C10591975A7}" type="presParOf" srcId="{8E5E91CF-DF3B-4E67-8D06-C0E89E0DC643}" destId="{9EFB0153-4CD4-49BD-8564-04C7D98AAC8E}"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7D7A9D-A852-4879-BC44-980C567CB502}"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n-US"/>
        </a:p>
      </dgm:t>
    </dgm:pt>
    <dgm:pt modelId="{B2243C37-77AB-40ED-B201-C05A71676488}">
      <dgm:prSet phldrT="[Text]"/>
      <dgm:spPr/>
      <dgm:t>
        <a:bodyPr/>
        <a:lstStyle/>
        <a:p>
          <a:r>
            <a:rPr lang="en-US" dirty="0"/>
            <a:t>Interpersonal Role</a:t>
          </a:r>
        </a:p>
      </dgm:t>
    </dgm:pt>
    <dgm:pt modelId="{79D75325-7EB5-4FFF-84C3-941B99BB7566}" type="parTrans" cxnId="{B4125FD1-9A11-4706-8825-7DDC65894784}">
      <dgm:prSet/>
      <dgm:spPr/>
      <dgm:t>
        <a:bodyPr/>
        <a:lstStyle/>
        <a:p>
          <a:endParaRPr lang="en-US"/>
        </a:p>
      </dgm:t>
    </dgm:pt>
    <dgm:pt modelId="{B80A9B66-2D71-4F42-BA12-55883CC34B0C}" type="sibTrans" cxnId="{B4125FD1-9A11-4706-8825-7DDC65894784}">
      <dgm:prSet/>
      <dgm:spPr/>
      <dgm:t>
        <a:bodyPr/>
        <a:lstStyle/>
        <a:p>
          <a:endParaRPr lang="en-US"/>
        </a:p>
      </dgm:t>
    </dgm:pt>
    <dgm:pt modelId="{BE60B2EC-6508-43E8-BFE3-618EA13C29D2}">
      <dgm:prSet phldrT="[Text]"/>
      <dgm:spPr/>
      <dgm:t>
        <a:bodyPr/>
        <a:lstStyle/>
        <a:p>
          <a:r>
            <a:rPr lang="en-US" dirty="0"/>
            <a:t>Informational Role</a:t>
          </a:r>
        </a:p>
      </dgm:t>
    </dgm:pt>
    <dgm:pt modelId="{2D731C8F-237E-4858-B863-5A5E36B6C3E2}" type="parTrans" cxnId="{038FC643-7D5A-4C38-824A-5AECCFF772BC}">
      <dgm:prSet/>
      <dgm:spPr/>
      <dgm:t>
        <a:bodyPr/>
        <a:lstStyle/>
        <a:p>
          <a:endParaRPr lang="en-US"/>
        </a:p>
      </dgm:t>
    </dgm:pt>
    <dgm:pt modelId="{1A851478-F19D-446D-B88C-B2D6582E4A73}" type="sibTrans" cxnId="{038FC643-7D5A-4C38-824A-5AECCFF772BC}">
      <dgm:prSet/>
      <dgm:spPr/>
      <dgm:t>
        <a:bodyPr/>
        <a:lstStyle/>
        <a:p>
          <a:endParaRPr lang="en-US"/>
        </a:p>
      </dgm:t>
    </dgm:pt>
    <dgm:pt modelId="{D17FA604-5866-4679-8EED-D7C8DAD25628}">
      <dgm:prSet phldrT="[Text]"/>
      <dgm:spPr/>
      <dgm:t>
        <a:bodyPr/>
        <a:lstStyle/>
        <a:p>
          <a:r>
            <a:rPr lang="en-US" dirty="0"/>
            <a:t>Decisional Role</a:t>
          </a:r>
        </a:p>
      </dgm:t>
    </dgm:pt>
    <dgm:pt modelId="{8237B519-46EA-4116-9E79-16662CDE4492}" type="parTrans" cxnId="{9B396042-2680-4EB7-9FD0-BD9F3473CBEA}">
      <dgm:prSet/>
      <dgm:spPr/>
      <dgm:t>
        <a:bodyPr/>
        <a:lstStyle/>
        <a:p>
          <a:endParaRPr lang="en-US"/>
        </a:p>
      </dgm:t>
    </dgm:pt>
    <dgm:pt modelId="{ADB78D5E-D54E-4C15-8F07-D8C87458B260}" type="sibTrans" cxnId="{9B396042-2680-4EB7-9FD0-BD9F3473CBEA}">
      <dgm:prSet/>
      <dgm:spPr/>
      <dgm:t>
        <a:bodyPr/>
        <a:lstStyle/>
        <a:p>
          <a:endParaRPr lang="en-US"/>
        </a:p>
      </dgm:t>
    </dgm:pt>
    <dgm:pt modelId="{DE5B2BF3-EADF-4AD4-9441-42AEFDC056E7}" type="pres">
      <dgm:prSet presAssocID="{307D7A9D-A852-4879-BC44-980C567CB502}" presName="linear" presStyleCnt="0">
        <dgm:presLayoutVars>
          <dgm:dir/>
          <dgm:animLvl val="lvl"/>
          <dgm:resizeHandles val="exact"/>
        </dgm:presLayoutVars>
      </dgm:prSet>
      <dgm:spPr/>
    </dgm:pt>
    <dgm:pt modelId="{A14F1400-1406-46AB-A183-A17A0313C837}" type="pres">
      <dgm:prSet presAssocID="{B2243C37-77AB-40ED-B201-C05A71676488}" presName="parentLin" presStyleCnt="0"/>
      <dgm:spPr/>
    </dgm:pt>
    <dgm:pt modelId="{63FF1502-1AD6-41AE-AF27-BF476818CFB6}" type="pres">
      <dgm:prSet presAssocID="{B2243C37-77AB-40ED-B201-C05A71676488}" presName="parentLeftMargin" presStyleLbl="node1" presStyleIdx="0" presStyleCnt="3"/>
      <dgm:spPr/>
    </dgm:pt>
    <dgm:pt modelId="{79A551F2-8A83-4506-BC9B-714B62D96EB8}" type="pres">
      <dgm:prSet presAssocID="{B2243C37-77AB-40ED-B201-C05A71676488}" presName="parentText" presStyleLbl="node1" presStyleIdx="0" presStyleCnt="3">
        <dgm:presLayoutVars>
          <dgm:chMax val="0"/>
          <dgm:bulletEnabled val="1"/>
        </dgm:presLayoutVars>
      </dgm:prSet>
      <dgm:spPr/>
    </dgm:pt>
    <dgm:pt modelId="{64FFD0BF-0BE1-4ADB-BBC5-C0AFD2BBC433}" type="pres">
      <dgm:prSet presAssocID="{B2243C37-77AB-40ED-B201-C05A71676488}" presName="negativeSpace" presStyleCnt="0"/>
      <dgm:spPr/>
    </dgm:pt>
    <dgm:pt modelId="{C75DDD4F-4E6A-47BC-B86B-6AF0FB186316}" type="pres">
      <dgm:prSet presAssocID="{B2243C37-77AB-40ED-B201-C05A71676488}" presName="childText" presStyleLbl="conFgAcc1" presStyleIdx="0" presStyleCnt="3">
        <dgm:presLayoutVars>
          <dgm:bulletEnabled val="1"/>
        </dgm:presLayoutVars>
      </dgm:prSet>
      <dgm:spPr/>
    </dgm:pt>
    <dgm:pt modelId="{B5981F2F-29BB-4672-9181-BD451914B50C}" type="pres">
      <dgm:prSet presAssocID="{B80A9B66-2D71-4F42-BA12-55883CC34B0C}" presName="spaceBetweenRectangles" presStyleCnt="0"/>
      <dgm:spPr/>
    </dgm:pt>
    <dgm:pt modelId="{24DF81D7-951E-48E6-B08F-87D22389C23D}" type="pres">
      <dgm:prSet presAssocID="{BE60B2EC-6508-43E8-BFE3-618EA13C29D2}" presName="parentLin" presStyleCnt="0"/>
      <dgm:spPr/>
    </dgm:pt>
    <dgm:pt modelId="{293D32CC-CA59-4285-A73A-4BB8B2FD4B0F}" type="pres">
      <dgm:prSet presAssocID="{BE60B2EC-6508-43E8-BFE3-618EA13C29D2}" presName="parentLeftMargin" presStyleLbl="node1" presStyleIdx="0" presStyleCnt="3"/>
      <dgm:spPr/>
    </dgm:pt>
    <dgm:pt modelId="{230DAFF1-8298-45DB-8300-474F417B984E}" type="pres">
      <dgm:prSet presAssocID="{BE60B2EC-6508-43E8-BFE3-618EA13C29D2}" presName="parentText" presStyleLbl="node1" presStyleIdx="1" presStyleCnt="3">
        <dgm:presLayoutVars>
          <dgm:chMax val="0"/>
          <dgm:bulletEnabled val="1"/>
        </dgm:presLayoutVars>
      </dgm:prSet>
      <dgm:spPr/>
    </dgm:pt>
    <dgm:pt modelId="{252587D8-B2BC-4085-93FC-5E20B9E343AE}" type="pres">
      <dgm:prSet presAssocID="{BE60B2EC-6508-43E8-BFE3-618EA13C29D2}" presName="negativeSpace" presStyleCnt="0"/>
      <dgm:spPr/>
    </dgm:pt>
    <dgm:pt modelId="{5EBDB5CF-6E2A-4C1E-85CA-9BF2ED2B6F1D}" type="pres">
      <dgm:prSet presAssocID="{BE60B2EC-6508-43E8-BFE3-618EA13C29D2}" presName="childText" presStyleLbl="conFgAcc1" presStyleIdx="1" presStyleCnt="3">
        <dgm:presLayoutVars>
          <dgm:bulletEnabled val="1"/>
        </dgm:presLayoutVars>
      </dgm:prSet>
      <dgm:spPr/>
    </dgm:pt>
    <dgm:pt modelId="{FE80E8E1-8C98-4167-9118-F5936EBACFC6}" type="pres">
      <dgm:prSet presAssocID="{1A851478-F19D-446D-B88C-B2D6582E4A73}" presName="spaceBetweenRectangles" presStyleCnt="0"/>
      <dgm:spPr/>
    </dgm:pt>
    <dgm:pt modelId="{C8921344-F839-44A0-8CDC-51ABD9E47F33}" type="pres">
      <dgm:prSet presAssocID="{D17FA604-5866-4679-8EED-D7C8DAD25628}" presName="parentLin" presStyleCnt="0"/>
      <dgm:spPr/>
    </dgm:pt>
    <dgm:pt modelId="{4C55E8B4-400D-472E-B8B2-C6835E5171DC}" type="pres">
      <dgm:prSet presAssocID="{D17FA604-5866-4679-8EED-D7C8DAD25628}" presName="parentLeftMargin" presStyleLbl="node1" presStyleIdx="1" presStyleCnt="3"/>
      <dgm:spPr/>
    </dgm:pt>
    <dgm:pt modelId="{932D41D7-9038-431C-803B-0E9AF984DC02}" type="pres">
      <dgm:prSet presAssocID="{D17FA604-5866-4679-8EED-D7C8DAD25628}" presName="parentText" presStyleLbl="node1" presStyleIdx="2" presStyleCnt="3">
        <dgm:presLayoutVars>
          <dgm:chMax val="0"/>
          <dgm:bulletEnabled val="1"/>
        </dgm:presLayoutVars>
      </dgm:prSet>
      <dgm:spPr/>
    </dgm:pt>
    <dgm:pt modelId="{1C65D635-A5B2-474B-82E1-8D0551FF1704}" type="pres">
      <dgm:prSet presAssocID="{D17FA604-5866-4679-8EED-D7C8DAD25628}" presName="negativeSpace" presStyleCnt="0"/>
      <dgm:spPr/>
    </dgm:pt>
    <dgm:pt modelId="{09FA31CC-6468-4861-A912-F4EED196301D}" type="pres">
      <dgm:prSet presAssocID="{D17FA604-5866-4679-8EED-D7C8DAD25628}" presName="childText" presStyleLbl="conFgAcc1" presStyleIdx="2" presStyleCnt="3">
        <dgm:presLayoutVars>
          <dgm:bulletEnabled val="1"/>
        </dgm:presLayoutVars>
      </dgm:prSet>
      <dgm:spPr/>
    </dgm:pt>
  </dgm:ptLst>
  <dgm:cxnLst>
    <dgm:cxn modelId="{AB994E29-7D13-486C-9B97-A7A78F3C2874}" type="presOf" srcId="{B2243C37-77AB-40ED-B201-C05A71676488}" destId="{79A551F2-8A83-4506-BC9B-714B62D96EB8}" srcOrd="1" destOrd="0" presId="urn:microsoft.com/office/officeart/2005/8/layout/list1"/>
    <dgm:cxn modelId="{5901063A-B5E7-4946-BDB8-6B08C63AF0F9}" type="presOf" srcId="{BE60B2EC-6508-43E8-BFE3-618EA13C29D2}" destId="{230DAFF1-8298-45DB-8300-474F417B984E}" srcOrd="1" destOrd="0" presId="urn:microsoft.com/office/officeart/2005/8/layout/list1"/>
    <dgm:cxn modelId="{9B396042-2680-4EB7-9FD0-BD9F3473CBEA}" srcId="{307D7A9D-A852-4879-BC44-980C567CB502}" destId="{D17FA604-5866-4679-8EED-D7C8DAD25628}" srcOrd="2" destOrd="0" parTransId="{8237B519-46EA-4116-9E79-16662CDE4492}" sibTransId="{ADB78D5E-D54E-4C15-8F07-D8C87458B260}"/>
    <dgm:cxn modelId="{0E578042-7893-472C-8AE6-31E7422F030F}" type="presOf" srcId="{D17FA604-5866-4679-8EED-D7C8DAD25628}" destId="{4C55E8B4-400D-472E-B8B2-C6835E5171DC}" srcOrd="0" destOrd="0" presId="urn:microsoft.com/office/officeart/2005/8/layout/list1"/>
    <dgm:cxn modelId="{038FC643-7D5A-4C38-824A-5AECCFF772BC}" srcId="{307D7A9D-A852-4879-BC44-980C567CB502}" destId="{BE60B2EC-6508-43E8-BFE3-618EA13C29D2}" srcOrd="1" destOrd="0" parTransId="{2D731C8F-237E-4858-B863-5A5E36B6C3E2}" sibTransId="{1A851478-F19D-446D-B88C-B2D6582E4A73}"/>
    <dgm:cxn modelId="{F6EAB84C-4C0A-4F98-AFF6-762234DD2CAE}" type="presOf" srcId="{D17FA604-5866-4679-8EED-D7C8DAD25628}" destId="{932D41D7-9038-431C-803B-0E9AF984DC02}" srcOrd="1" destOrd="0" presId="urn:microsoft.com/office/officeart/2005/8/layout/list1"/>
    <dgm:cxn modelId="{E3DDECAF-7AC2-469B-8892-73B242CFF408}" type="presOf" srcId="{307D7A9D-A852-4879-BC44-980C567CB502}" destId="{DE5B2BF3-EADF-4AD4-9441-42AEFDC056E7}" srcOrd="0" destOrd="0" presId="urn:microsoft.com/office/officeart/2005/8/layout/list1"/>
    <dgm:cxn modelId="{12FBF2B3-E5E0-4CF4-A42A-E958874F378A}" type="presOf" srcId="{BE60B2EC-6508-43E8-BFE3-618EA13C29D2}" destId="{293D32CC-CA59-4285-A73A-4BB8B2FD4B0F}" srcOrd="0" destOrd="0" presId="urn:microsoft.com/office/officeart/2005/8/layout/list1"/>
    <dgm:cxn modelId="{ED8116C0-BA25-4DA6-BC30-105AD57B998F}" type="presOf" srcId="{B2243C37-77AB-40ED-B201-C05A71676488}" destId="{63FF1502-1AD6-41AE-AF27-BF476818CFB6}" srcOrd="0" destOrd="0" presId="urn:microsoft.com/office/officeart/2005/8/layout/list1"/>
    <dgm:cxn modelId="{B4125FD1-9A11-4706-8825-7DDC65894784}" srcId="{307D7A9D-A852-4879-BC44-980C567CB502}" destId="{B2243C37-77AB-40ED-B201-C05A71676488}" srcOrd="0" destOrd="0" parTransId="{79D75325-7EB5-4FFF-84C3-941B99BB7566}" sibTransId="{B80A9B66-2D71-4F42-BA12-55883CC34B0C}"/>
    <dgm:cxn modelId="{8D4F7E65-21F5-487C-B428-4F44D7C3F42A}" type="presParOf" srcId="{DE5B2BF3-EADF-4AD4-9441-42AEFDC056E7}" destId="{A14F1400-1406-46AB-A183-A17A0313C837}" srcOrd="0" destOrd="0" presId="urn:microsoft.com/office/officeart/2005/8/layout/list1"/>
    <dgm:cxn modelId="{426FBDBB-2FC0-4ACF-BD3D-43353D353D60}" type="presParOf" srcId="{A14F1400-1406-46AB-A183-A17A0313C837}" destId="{63FF1502-1AD6-41AE-AF27-BF476818CFB6}" srcOrd="0" destOrd="0" presId="urn:microsoft.com/office/officeart/2005/8/layout/list1"/>
    <dgm:cxn modelId="{11D1470B-3B28-4A95-AE25-EF3B424E2200}" type="presParOf" srcId="{A14F1400-1406-46AB-A183-A17A0313C837}" destId="{79A551F2-8A83-4506-BC9B-714B62D96EB8}" srcOrd="1" destOrd="0" presId="urn:microsoft.com/office/officeart/2005/8/layout/list1"/>
    <dgm:cxn modelId="{A5280EDD-0C1F-4352-A2C2-B8D979E2D559}" type="presParOf" srcId="{DE5B2BF3-EADF-4AD4-9441-42AEFDC056E7}" destId="{64FFD0BF-0BE1-4ADB-BBC5-C0AFD2BBC433}" srcOrd="1" destOrd="0" presId="urn:microsoft.com/office/officeart/2005/8/layout/list1"/>
    <dgm:cxn modelId="{7E0ED800-C9A4-411A-BB43-A506126B4829}" type="presParOf" srcId="{DE5B2BF3-EADF-4AD4-9441-42AEFDC056E7}" destId="{C75DDD4F-4E6A-47BC-B86B-6AF0FB186316}" srcOrd="2" destOrd="0" presId="urn:microsoft.com/office/officeart/2005/8/layout/list1"/>
    <dgm:cxn modelId="{22942956-E7DC-4708-9850-AD299E41E96B}" type="presParOf" srcId="{DE5B2BF3-EADF-4AD4-9441-42AEFDC056E7}" destId="{B5981F2F-29BB-4672-9181-BD451914B50C}" srcOrd="3" destOrd="0" presId="urn:microsoft.com/office/officeart/2005/8/layout/list1"/>
    <dgm:cxn modelId="{FE900C51-B8A9-416E-9139-9C62E419650D}" type="presParOf" srcId="{DE5B2BF3-EADF-4AD4-9441-42AEFDC056E7}" destId="{24DF81D7-951E-48E6-B08F-87D22389C23D}" srcOrd="4" destOrd="0" presId="urn:microsoft.com/office/officeart/2005/8/layout/list1"/>
    <dgm:cxn modelId="{5B052398-C836-4A59-B09C-7898F094C0F8}" type="presParOf" srcId="{24DF81D7-951E-48E6-B08F-87D22389C23D}" destId="{293D32CC-CA59-4285-A73A-4BB8B2FD4B0F}" srcOrd="0" destOrd="0" presId="urn:microsoft.com/office/officeart/2005/8/layout/list1"/>
    <dgm:cxn modelId="{EB27EED8-E7A9-4AB9-AB8E-9DBA94190FC1}" type="presParOf" srcId="{24DF81D7-951E-48E6-B08F-87D22389C23D}" destId="{230DAFF1-8298-45DB-8300-474F417B984E}" srcOrd="1" destOrd="0" presId="urn:microsoft.com/office/officeart/2005/8/layout/list1"/>
    <dgm:cxn modelId="{EA027396-42F7-42D5-9F8E-C663A81A06C0}" type="presParOf" srcId="{DE5B2BF3-EADF-4AD4-9441-42AEFDC056E7}" destId="{252587D8-B2BC-4085-93FC-5E20B9E343AE}" srcOrd="5" destOrd="0" presId="urn:microsoft.com/office/officeart/2005/8/layout/list1"/>
    <dgm:cxn modelId="{5BE77D6D-3F9D-4041-B9C6-03FC06F88560}" type="presParOf" srcId="{DE5B2BF3-EADF-4AD4-9441-42AEFDC056E7}" destId="{5EBDB5CF-6E2A-4C1E-85CA-9BF2ED2B6F1D}" srcOrd="6" destOrd="0" presId="urn:microsoft.com/office/officeart/2005/8/layout/list1"/>
    <dgm:cxn modelId="{E9E6CA4B-EC09-47F6-8213-58CDAC97FB03}" type="presParOf" srcId="{DE5B2BF3-EADF-4AD4-9441-42AEFDC056E7}" destId="{FE80E8E1-8C98-4167-9118-F5936EBACFC6}" srcOrd="7" destOrd="0" presId="urn:microsoft.com/office/officeart/2005/8/layout/list1"/>
    <dgm:cxn modelId="{93FF200F-A7AE-43A7-872A-AC02E93174E9}" type="presParOf" srcId="{DE5B2BF3-EADF-4AD4-9441-42AEFDC056E7}" destId="{C8921344-F839-44A0-8CDC-51ABD9E47F33}" srcOrd="8" destOrd="0" presId="urn:microsoft.com/office/officeart/2005/8/layout/list1"/>
    <dgm:cxn modelId="{B0C0A5B8-0C6F-41D4-8672-D02B65EB010A}" type="presParOf" srcId="{C8921344-F839-44A0-8CDC-51ABD9E47F33}" destId="{4C55E8B4-400D-472E-B8B2-C6835E5171DC}" srcOrd="0" destOrd="0" presId="urn:microsoft.com/office/officeart/2005/8/layout/list1"/>
    <dgm:cxn modelId="{85A68D6B-93C1-4505-9BDA-E8D49F823B20}" type="presParOf" srcId="{C8921344-F839-44A0-8CDC-51ABD9E47F33}" destId="{932D41D7-9038-431C-803B-0E9AF984DC02}" srcOrd="1" destOrd="0" presId="urn:microsoft.com/office/officeart/2005/8/layout/list1"/>
    <dgm:cxn modelId="{F258E64A-D3BB-49F8-8C3A-CB54C7C59B20}" type="presParOf" srcId="{DE5B2BF3-EADF-4AD4-9441-42AEFDC056E7}" destId="{1C65D635-A5B2-474B-82E1-8D0551FF1704}" srcOrd="9" destOrd="0" presId="urn:microsoft.com/office/officeart/2005/8/layout/list1"/>
    <dgm:cxn modelId="{37A172B2-CE5D-4384-A02E-F669B943A430}" type="presParOf" srcId="{DE5B2BF3-EADF-4AD4-9441-42AEFDC056E7}" destId="{09FA31CC-6468-4861-A912-F4EED196301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FEC0DE-4C4F-48EF-AEF1-C5A974DF7CD6}">
      <dsp:nvSpPr>
        <dsp:cNvPr id="0" name=""/>
        <dsp:cNvSpPr/>
      </dsp:nvSpPr>
      <dsp:spPr>
        <a:xfrm>
          <a:off x="73015" y="1656"/>
          <a:ext cx="3123604" cy="187416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Planning </a:t>
          </a:r>
        </a:p>
      </dsp:txBody>
      <dsp:txXfrm>
        <a:off x="73015" y="1656"/>
        <a:ext cx="3123604" cy="1874162"/>
      </dsp:txXfrm>
    </dsp:sp>
    <dsp:sp modelId="{E42FE7CF-0AAD-4580-8622-D61FA2BD943B}">
      <dsp:nvSpPr>
        <dsp:cNvPr id="0" name=""/>
        <dsp:cNvSpPr/>
      </dsp:nvSpPr>
      <dsp:spPr>
        <a:xfrm>
          <a:off x="3508980" y="1656"/>
          <a:ext cx="3123604" cy="187416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Organizing</a:t>
          </a:r>
        </a:p>
      </dsp:txBody>
      <dsp:txXfrm>
        <a:off x="3508980" y="1656"/>
        <a:ext cx="3123604" cy="1874162"/>
      </dsp:txXfrm>
    </dsp:sp>
    <dsp:sp modelId="{560459BD-23DC-461F-9C33-FD7EDAE45A99}">
      <dsp:nvSpPr>
        <dsp:cNvPr id="0" name=""/>
        <dsp:cNvSpPr/>
      </dsp:nvSpPr>
      <dsp:spPr>
        <a:xfrm>
          <a:off x="73015" y="2188180"/>
          <a:ext cx="3123604" cy="187416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Directing and Motivating</a:t>
          </a:r>
        </a:p>
      </dsp:txBody>
      <dsp:txXfrm>
        <a:off x="73015" y="2188180"/>
        <a:ext cx="3123604" cy="1874162"/>
      </dsp:txXfrm>
    </dsp:sp>
    <dsp:sp modelId="{54CB074C-07A5-4B23-A660-F614ECC4252F}">
      <dsp:nvSpPr>
        <dsp:cNvPr id="0" name=""/>
        <dsp:cNvSpPr/>
      </dsp:nvSpPr>
      <dsp:spPr>
        <a:xfrm>
          <a:off x="3508980" y="2188180"/>
          <a:ext cx="3123604" cy="187416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t>Controlling</a:t>
          </a:r>
        </a:p>
        <a:p>
          <a:pPr marL="285750" lvl="1" indent="-285750" algn="l" defTabSz="1377950">
            <a:lnSpc>
              <a:spcPct val="90000"/>
            </a:lnSpc>
            <a:spcBef>
              <a:spcPct val="0"/>
            </a:spcBef>
            <a:spcAft>
              <a:spcPct val="15000"/>
            </a:spcAft>
            <a:buChar char="•"/>
          </a:pPr>
          <a:endParaRPr lang="en-US" sz="3100" kern="1200" dirty="0"/>
        </a:p>
      </dsp:txBody>
      <dsp:txXfrm>
        <a:off x="3508980" y="2188180"/>
        <a:ext cx="3123604" cy="18741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04B096-E944-4075-8261-CED14E14BB8A}">
      <dsp:nvSpPr>
        <dsp:cNvPr id="0" name=""/>
        <dsp:cNvSpPr/>
      </dsp:nvSpPr>
      <dsp:spPr>
        <a:xfrm>
          <a:off x="2286000" y="0"/>
          <a:ext cx="1524000" cy="1016000"/>
        </a:xfrm>
        <a:prstGeom prst="trapezoid">
          <a:avLst>
            <a:gd name="adj" fmla="val 7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Top Management</a:t>
          </a:r>
        </a:p>
      </dsp:txBody>
      <dsp:txXfrm>
        <a:off x="2286000" y="0"/>
        <a:ext cx="1524000" cy="1016000"/>
      </dsp:txXfrm>
    </dsp:sp>
    <dsp:sp modelId="{4E11AC53-3E00-4650-A068-A038E0AAAEC6}">
      <dsp:nvSpPr>
        <dsp:cNvPr id="0" name=""/>
        <dsp:cNvSpPr/>
      </dsp:nvSpPr>
      <dsp:spPr>
        <a:xfrm>
          <a:off x="1524000" y="1015999"/>
          <a:ext cx="3048000" cy="1016000"/>
        </a:xfrm>
        <a:prstGeom prst="trapezoid">
          <a:avLst>
            <a:gd name="adj" fmla="val 7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Middle Management</a:t>
          </a:r>
        </a:p>
      </dsp:txBody>
      <dsp:txXfrm>
        <a:off x="2057400" y="1015999"/>
        <a:ext cx="1981200" cy="1016000"/>
      </dsp:txXfrm>
    </dsp:sp>
    <dsp:sp modelId="{CFC0B872-9B33-4A5D-B378-DF1BB8AF1113}">
      <dsp:nvSpPr>
        <dsp:cNvPr id="0" name=""/>
        <dsp:cNvSpPr/>
      </dsp:nvSpPr>
      <dsp:spPr>
        <a:xfrm>
          <a:off x="762000" y="2031999"/>
          <a:ext cx="4572000" cy="1016000"/>
        </a:xfrm>
        <a:prstGeom prst="trapezoid">
          <a:avLst>
            <a:gd name="adj" fmla="val 7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Lower Management</a:t>
          </a:r>
        </a:p>
      </dsp:txBody>
      <dsp:txXfrm>
        <a:off x="1562100" y="2031999"/>
        <a:ext cx="2971800" cy="1016000"/>
      </dsp:txXfrm>
    </dsp:sp>
    <dsp:sp modelId="{417AE1C6-9914-4DE5-9EFD-E4A914FD2B6A}">
      <dsp:nvSpPr>
        <dsp:cNvPr id="0" name=""/>
        <dsp:cNvSpPr/>
      </dsp:nvSpPr>
      <dsp:spPr>
        <a:xfrm>
          <a:off x="0" y="3047999"/>
          <a:ext cx="6096000" cy="1016000"/>
        </a:xfrm>
        <a:prstGeom prst="trapezoid">
          <a:avLst>
            <a:gd name="adj" fmla="val 7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Workers</a:t>
          </a:r>
        </a:p>
      </dsp:txBody>
      <dsp:txXfrm>
        <a:off x="1066799" y="3047999"/>
        <a:ext cx="3962400" cy="1016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5DDD4F-4E6A-47BC-B86B-6AF0FB186316}">
      <dsp:nvSpPr>
        <dsp:cNvPr id="0" name=""/>
        <dsp:cNvSpPr/>
      </dsp:nvSpPr>
      <dsp:spPr>
        <a:xfrm>
          <a:off x="0" y="605040"/>
          <a:ext cx="7315200" cy="9324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A551F2-8A83-4506-BC9B-714B62D96EB8}">
      <dsp:nvSpPr>
        <dsp:cNvPr id="0" name=""/>
        <dsp:cNvSpPr/>
      </dsp:nvSpPr>
      <dsp:spPr>
        <a:xfrm>
          <a:off x="365760" y="58920"/>
          <a:ext cx="5120640" cy="109224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1644650">
            <a:lnSpc>
              <a:spcPct val="90000"/>
            </a:lnSpc>
            <a:spcBef>
              <a:spcPct val="0"/>
            </a:spcBef>
            <a:spcAft>
              <a:spcPct val="35000"/>
            </a:spcAft>
            <a:buNone/>
          </a:pPr>
          <a:r>
            <a:rPr lang="en-US" sz="3700" kern="1200" dirty="0"/>
            <a:t>Interpersonal Role</a:t>
          </a:r>
        </a:p>
      </dsp:txBody>
      <dsp:txXfrm>
        <a:off x="419079" y="112239"/>
        <a:ext cx="5014002" cy="985602"/>
      </dsp:txXfrm>
    </dsp:sp>
    <dsp:sp modelId="{5EBDB5CF-6E2A-4C1E-85CA-9BF2ED2B6F1D}">
      <dsp:nvSpPr>
        <dsp:cNvPr id="0" name=""/>
        <dsp:cNvSpPr/>
      </dsp:nvSpPr>
      <dsp:spPr>
        <a:xfrm>
          <a:off x="0" y="2283360"/>
          <a:ext cx="7315200" cy="9324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0DAFF1-8298-45DB-8300-474F417B984E}">
      <dsp:nvSpPr>
        <dsp:cNvPr id="0" name=""/>
        <dsp:cNvSpPr/>
      </dsp:nvSpPr>
      <dsp:spPr>
        <a:xfrm>
          <a:off x="365760" y="1737240"/>
          <a:ext cx="5120640" cy="109224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1644650">
            <a:lnSpc>
              <a:spcPct val="90000"/>
            </a:lnSpc>
            <a:spcBef>
              <a:spcPct val="0"/>
            </a:spcBef>
            <a:spcAft>
              <a:spcPct val="35000"/>
            </a:spcAft>
            <a:buNone/>
          </a:pPr>
          <a:r>
            <a:rPr lang="en-US" sz="3700" kern="1200" dirty="0"/>
            <a:t>Informational Role</a:t>
          </a:r>
        </a:p>
      </dsp:txBody>
      <dsp:txXfrm>
        <a:off x="419079" y="1790559"/>
        <a:ext cx="5014002" cy="985602"/>
      </dsp:txXfrm>
    </dsp:sp>
    <dsp:sp modelId="{09FA31CC-6468-4861-A912-F4EED196301D}">
      <dsp:nvSpPr>
        <dsp:cNvPr id="0" name=""/>
        <dsp:cNvSpPr/>
      </dsp:nvSpPr>
      <dsp:spPr>
        <a:xfrm>
          <a:off x="0" y="3961680"/>
          <a:ext cx="7315200" cy="9324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2D41D7-9038-431C-803B-0E9AF984DC02}">
      <dsp:nvSpPr>
        <dsp:cNvPr id="0" name=""/>
        <dsp:cNvSpPr/>
      </dsp:nvSpPr>
      <dsp:spPr>
        <a:xfrm>
          <a:off x="365760" y="3415560"/>
          <a:ext cx="5120640" cy="109224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1644650">
            <a:lnSpc>
              <a:spcPct val="90000"/>
            </a:lnSpc>
            <a:spcBef>
              <a:spcPct val="0"/>
            </a:spcBef>
            <a:spcAft>
              <a:spcPct val="35000"/>
            </a:spcAft>
            <a:buNone/>
          </a:pPr>
          <a:r>
            <a:rPr lang="en-US" sz="3700" kern="1200" dirty="0"/>
            <a:t>Decisional Role</a:t>
          </a:r>
        </a:p>
      </dsp:txBody>
      <dsp:txXfrm>
        <a:off x="419079" y="3468879"/>
        <a:ext cx="5014002" cy="98560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249977-C0FC-4C43-BDB8-FF272AA1C7EA}"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249977-C0FC-4C43-BDB8-FF272AA1C7EA}"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249977-C0FC-4C43-BDB8-FF272AA1C7EA}"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249977-C0FC-4C43-BDB8-FF272AA1C7EA}"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249977-C0FC-4C43-BDB8-FF272AA1C7EA}"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249977-C0FC-4C43-BDB8-FF272AA1C7EA}" type="datetimeFigureOut">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D249977-C0FC-4C43-BDB8-FF272AA1C7EA}" type="datetimeFigureOut">
              <a:rPr lang="en-US" smtClean="0"/>
              <a:t>7/6/2020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D249977-C0FC-4C43-BDB8-FF272AA1C7EA}" type="datetimeFigureOut">
              <a:rPr lang="en-US" smtClean="0"/>
              <a:t>7/6/2020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49977-C0FC-4C43-BDB8-FF272AA1C7EA}" type="datetimeFigureOut">
              <a:rPr lang="en-US" smtClean="0"/>
              <a:t>7/6/2020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249977-C0FC-4C43-BDB8-FF272AA1C7EA}" type="datetimeFigureOut">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B7C2BF-D133-4841-A830-7DBB9FB48531}"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D249977-C0FC-4C43-BDB8-FF272AA1C7EA}" type="datetimeFigureOut">
              <a:rPr lang="en-US" smtClean="0"/>
              <a:t>7/6/2020</a:t>
            </a:fld>
            <a:endParaRPr lang="en-US"/>
          </a:p>
        </p:txBody>
      </p:sp>
      <p:sp>
        <p:nvSpPr>
          <p:cNvPr id="9" name="Slide Number Placeholder 8"/>
          <p:cNvSpPr>
            <a:spLocks noGrp="1"/>
          </p:cNvSpPr>
          <p:nvPr>
            <p:ph type="sldNum" sz="quarter" idx="11"/>
          </p:nvPr>
        </p:nvSpPr>
        <p:spPr/>
        <p:txBody>
          <a:bodyPr/>
          <a:lstStyle/>
          <a:p>
            <a:fld id="{2DB7C2BF-D133-4841-A830-7DBB9FB48531}"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DB7C2BF-D133-4841-A830-7DBB9FB48531}"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2D249977-C0FC-4C43-BDB8-FF272AA1C7EA}" type="datetimeFigureOut">
              <a:rPr lang="en-US" smtClean="0"/>
              <a:t>7/6/2020</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85800"/>
            <a:ext cx="7543800" cy="2593975"/>
          </a:xfrm>
        </p:spPr>
        <p:txBody>
          <a:bodyPr/>
          <a:lstStyle/>
          <a:p>
            <a:r>
              <a:rPr lang="en-US" dirty="0"/>
              <a:t>INDUSTRIAL MANAGEMENT </a:t>
            </a:r>
          </a:p>
        </p:txBody>
      </p:sp>
      <p:sp>
        <p:nvSpPr>
          <p:cNvPr id="3" name="Subtitle 2"/>
          <p:cNvSpPr>
            <a:spLocks noGrp="1"/>
          </p:cNvSpPr>
          <p:nvPr>
            <p:ph type="subTitle" idx="1"/>
          </p:nvPr>
        </p:nvSpPr>
        <p:spPr>
          <a:xfrm>
            <a:off x="533400" y="3483190"/>
            <a:ext cx="6477000" cy="2133600"/>
          </a:xfrm>
        </p:spPr>
        <p:txBody>
          <a:bodyPr>
            <a:normAutofit lnSpcReduction="10000"/>
          </a:bodyPr>
          <a:lstStyle/>
          <a:p>
            <a:r>
              <a:rPr lang="en-US" sz="2400"/>
              <a:t>ME 481</a:t>
            </a:r>
            <a:endParaRPr lang="en-US" sz="2400" dirty="0"/>
          </a:p>
          <a:p>
            <a:r>
              <a:rPr lang="en-US" sz="2400" dirty="0"/>
              <a:t>EECE – 15; Level 4; Term II</a:t>
            </a:r>
          </a:p>
          <a:p>
            <a:r>
              <a:rPr lang="en-US" sz="2400" dirty="0"/>
              <a:t>Fall 2020</a:t>
            </a:r>
          </a:p>
          <a:p>
            <a:r>
              <a:rPr lang="en-US" sz="2400" dirty="0"/>
              <a:t>Department of </a:t>
            </a:r>
            <a:r>
              <a:rPr lang="en-US" sz="2400" dirty="0" err="1"/>
              <a:t>MechanicalEngineering</a:t>
            </a:r>
            <a:endParaRPr lang="en-US" sz="2400" dirty="0"/>
          </a:p>
          <a:p>
            <a:r>
              <a:rPr lang="en-US" sz="2400" dirty="0"/>
              <a:t>Instructor: </a:t>
            </a:r>
            <a:r>
              <a:rPr lang="en-US" sz="2400" dirty="0" err="1"/>
              <a:t>Arif</a:t>
            </a:r>
            <a:r>
              <a:rPr lang="en-US" sz="2400" dirty="0"/>
              <a:t> S. Bhuiyan, </a:t>
            </a:r>
            <a:r>
              <a:rPr lang="en-US" sz="2400" dirty="0" err="1"/>
              <a:t>MSEd</a:t>
            </a:r>
            <a:endParaRPr lang="en-US" sz="2400" dirty="0"/>
          </a:p>
          <a:p>
            <a:endParaRPr lang="en-US" sz="2400" dirty="0"/>
          </a:p>
        </p:txBody>
      </p:sp>
    </p:spTree>
    <p:extLst>
      <p:ext uri="{BB962C8B-B14F-4D97-AF65-F5344CB8AC3E}">
        <p14:creationId xmlns:p14="http://schemas.microsoft.com/office/powerpoint/2010/main" val="2437497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8716-7AE1-49AC-84DE-96C053534AC2}"/>
              </a:ext>
            </a:extLst>
          </p:cNvPr>
          <p:cNvSpPr>
            <a:spLocks noGrp="1"/>
          </p:cNvSpPr>
          <p:nvPr>
            <p:ph type="title"/>
          </p:nvPr>
        </p:nvSpPr>
        <p:spPr/>
        <p:txBody>
          <a:bodyPr/>
          <a:lstStyle/>
          <a:p>
            <a:r>
              <a:rPr lang="en-US" sz="4000" dirty="0"/>
              <a:t>Henry Fayol’s 14 Principles of Management</a:t>
            </a:r>
          </a:p>
        </p:txBody>
      </p:sp>
      <p:sp>
        <p:nvSpPr>
          <p:cNvPr id="3" name="Content Placeholder 2">
            <a:extLst>
              <a:ext uri="{FF2B5EF4-FFF2-40B4-BE49-F238E27FC236}">
                <a16:creationId xmlns:a16="http://schemas.microsoft.com/office/drawing/2014/main" id="{4415B317-8BA9-475B-82CC-3AE8D25AE21E}"/>
              </a:ext>
            </a:extLst>
          </p:cNvPr>
          <p:cNvSpPr>
            <a:spLocks noGrp="1"/>
          </p:cNvSpPr>
          <p:nvPr>
            <p:ph idx="1"/>
          </p:nvPr>
        </p:nvSpPr>
        <p:spPr>
          <a:xfrm>
            <a:off x="457200" y="1600200"/>
            <a:ext cx="2438400" cy="1371600"/>
          </a:xfrm>
        </p:spPr>
        <p:txBody>
          <a:bodyPr/>
          <a:lstStyle/>
          <a:p>
            <a:pPr marL="114300" indent="0">
              <a:buNone/>
            </a:pPr>
            <a:r>
              <a:rPr lang="en-US" dirty="0"/>
              <a:t>XIII. Initiative</a:t>
            </a:r>
          </a:p>
        </p:txBody>
      </p:sp>
      <p:sp>
        <p:nvSpPr>
          <p:cNvPr id="4" name="Content Placeholder 2">
            <a:extLst>
              <a:ext uri="{FF2B5EF4-FFF2-40B4-BE49-F238E27FC236}">
                <a16:creationId xmlns:a16="http://schemas.microsoft.com/office/drawing/2014/main" id="{7C5C6729-0744-4B81-887F-D03FFC80E683}"/>
              </a:ext>
            </a:extLst>
          </p:cNvPr>
          <p:cNvSpPr txBox="1">
            <a:spLocks/>
          </p:cNvSpPr>
          <p:nvPr/>
        </p:nvSpPr>
        <p:spPr>
          <a:xfrm>
            <a:off x="2895600" y="1600200"/>
            <a:ext cx="5181600" cy="48006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Font typeface="Arial" pitchFamily="34" charset="0"/>
              <a:buNone/>
            </a:pPr>
            <a:r>
              <a:rPr lang="en-US" dirty="0"/>
              <a:t>Subordinates should have the freedom to conceive and do their task, even though they may commit mistakes.</a:t>
            </a:r>
          </a:p>
          <a:p>
            <a:pPr marL="114300" indent="0">
              <a:buFont typeface="Arial" pitchFamily="34" charset="0"/>
              <a:buNone/>
            </a:pPr>
            <a:endParaRPr lang="en-US" dirty="0"/>
          </a:p>
          <a:p>
            <a:pPr marL="114300" indent="0">
              <a:buFont typeface="Arial" pitchFamily="34" charset="0"/>
              <a:buNone/>
            </a:pPr>
            <a:endParaRPr lang="en-US" dirty="0"/>
          </a:p>
          <a:p>
            <a:pPr marL="114300" indent="0">
              <a:buFont typeface="Arial" pitchFamily="34" charset="0"/>
              <a:buNone/>
            </a:pPr>
            <a:r>
              <a:rPr lang="en-US" dirty="0"/>
              <a:t>Team spirit should be promoted to develop a culture of unity in an organization. </a:t>
            </a:r>
          </a:p>
        </p:txBody>
      </p:sp>
      <p:sp>
        <p:nvSpPr>
          <p:cNvPr id="5" name="Content Placeholder 2">
            <a:extLst>
              <a:ext uri="{FF2B5EF4-FFF2-40B4-BE49-F238E27FC236}">
                <a16:creationId xmlns:a16="http://schemas.microsoft.com/office/drawing/2014/main" id="{8F4488DB-E121-40FD-B37C-A4B5FC4CD14D}"/>
              </a:ext>
            </a:extLst>
          </p:cNvPr>
          <p:cNvSpPr txBox="1">
            <a:spLocks/>
          </p:cNvSpPr>
          <p:nvPr/>
        </p:nvSpPr>
        <p:spPr>
          <a:xfrm>
            <a:off x="457200" y="3581400"/>
            <a:ext cx="2590800" cy="2133599"/>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Font typeface="Arial" pitchFamily="34" charset="0"/>
              <a:buNone/>
            </a:pPr>
            <a:r>
              <a:rPr lang="en-US" dirty="0"/>
              <a:t>XIV. </a:t>
            </a:r>
            <a:r>
              <a:rPr lang="en-US" dirty="0" err="1"/>
              <a:t>Espirit</a:t>
            </a:r>
            <a:r>
              <a:rPr lang="en-US" dirty="0"/>
              <a:t> de Corps</a:t>
            </a:r>
          </a:p>
        </p:txBody>
      </p:sp>
    </p:spTree>
    <p:extLst>
      <p:ext uri="{BB962C8B-B14F-4D97-AF65-F5344CB8AC3E}">
        <p14:creationId xmlns:p14="http://schemas.microsoft.com/office/powerpoint/2010/main" val="585691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990600"/>
            <a:ext cx="6934200" cy="1219200"/>
          </a:xfrm>
        </p:spPr>
        <p:txBody>
          <a:bodyPr>
            <a:noAutofit/>
          </a:bodyPr>
          <a:lstStyle/>
          <a:p>
            <a:r>
              <a:rPr lang="en-US" sz="2400" u="sng" dirty="0">
                <a:latin typeface="+mn-lt"/>
              </a:rPr>
              <a:t>Functions of Management: Management Process</a:t>
            </a:r>
            <a:br>
              <a:rPr lang="en-US" sz="2400" b="1" dirty="0"/>
            </a:br>
            <a:br>
              <a:rPr lang="en-US" sz="2400" b="1" dirty="0"/>
            </a:br>
            <a:endParaRPr lang="en-US" sz="2400" dirty="0">
              <a:latin typeface="+mn-lt"/>
            </a:endParaRPr>
          </a:p>
        </p:txBody>
      </p:sp>
      <p:sp>
        <p:nvSpPr>
          <p:cNvPr id="2" name="Content Placeholder 1"/>
          <p:cNvSpPr>
            <a:spLocks noGrp="1"/>
          </p:cNvSpPr>
          <p:nvPr>
            <p:ph idx="1"/>
          </p:nvPr>
        </p:nvSpPr>
        <p:spPr>
          <a:xfrm>
            <a:off x="457200" y="381000"/>
            <a:ext cx="6324600" cy="762000"/>
          </a:xfrm>
        </p:spPr>
        <p:txBody>
          <a:bodyPr>
            <a:normAutofit/>
          </a:bodyPr>
          <a:lstStyle/>
          <a:p>
            <a:pPr marL="0" indent="0">
              <a:buNone/>
            </a:pPr>
            <a:r>
              <a:rPr lang="en-US" sz="2800" dirty="0"/>
              <a:t>Chapter 1: The Challenge of Management</a:t>
            </a:r>
          </a:p>
        </p:txBody>
      </p:sp>
      <p:graphicFrame>
        <p:nvGraphicFramePr>
          <p:cNvPr id="4" name="Diagram 3"/>
          <p:cNvGraphicFramePr/>
          <p:nvPr>
            <p:extLst>
              <p:ext uri="{D42A27DB-BD31-4B8C-83A1-F6EECF244321}">
                <p14:modId xmlns:p14="http://schemas.microsoft.com/office/powerpoint/2010/main" val="4258545813"/>
              </p:ext>
            </p:extLst>
          </p:nvPr>
        </p:nvGraphicFramePr>
        <p:xfrm>
          <a:off x="762000" y="1524000"/>
          <a:ext cx="67056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3974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22CFB-C394-4FC7-8E31-E46EB06783D4}"/>
              </a:ext>
            </a:extLst>
          </p:cNvPr>
          <p:cNvSpPr>
            <a:spLocks noGrp="1"/>
          </p:cNvSpPr>
          <p:nvPr>
            <p:ph type="title"/>
          </p:nvPr>
        </p:nvSpPr>
        <p:spPr/>
        <p:txBody>
          <a:bodyPr/>
          <a:lstStyle/>
          <a:p>
            <a:r>
              <a:rPr lang="en-US" sz="3600" b="1" dirty="0">
                <a:solidFill>
                  <a:srgbClr val="000000"/>
                </a:solidFill>
                <a:latin typeface="Calibri" panose="020F0502020204030204" pitchFamily="34" charset="0"/>
              </a:rPr>
              <a:t>Process of Management/Management Functions</a:t>
            </a:r>
            <a:endParaRPr lang="en-US" sz="3600" dirty="0"/>
          </a:p>
        </p:txBody>
      </p:sp>
      <p:sp>
        <p:nvSpPr>
          <p:cNvPr id="4" name="Rectangle 3">
            <a:extLst>
              <a:ext uri="{FF2B5EF4-FFF2-40B4-BE49-F238E27FC236}">
                <a16:creationId xmlns:a16="http://schemas.microsoft.com/office/drawing/2014/main" id="{C4AD9CE3-38EF-4567-A157-427BF4716356}"/>
              </a:ext>
            </a:extLst>
          </p:cNvPr>
          <p:cNvSpPr/>
          <p:nvPr/>
        </p:nvSpPr>
        <p:spPr>
          <a:xfrm>
            <a:off x="453452" y="2895600"/>
            <a:ext cx="28956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Planning</a:t>
            </a:r>
          </a:p>
        </p:txBody>
      </p:sp>
      <p:sp>
        <p:nvSpPr>
          <p:cNvPr id="5" name="Rectangle 4">
            <a:extLst>
              <a:ext uri="{FF2B5EF4-FFF2-40B4-BE49-F238E27FC236}">
                <a16:creationId xmlns:a16="http://schemas.microsoft.com/office/drawing/2014/main" id="{5C572DFF-F715-421E-98DD-0D30DFD90165}"/>
              </a:ext>
            </a:extLst>
          </p:cNvPr>
          <p:cNvSpPr/>
          <p:nvPr/>
        </p:nvSpPr>
        <p:spPr>
          <a:xfrm>
            <a:off x="453452" y="3929189"/>
            <a:ext cx="28956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Organizing</a:t>
            </a:r>
          </a:p>
        </p:txBody>
      </p:sp>
      <p:sp>
        <p:nvSpPr>
          <p:cNvPr id="6" name="Rectangle 5">
            <a:extLst>
              <a:ext uri="{FF2B5EF4-FFF2-40B4-BE49-F238E27FC236}">
                <a16:creationId xmlns:a16="http://schemas.microsoft.com/office/drawing/2014/main" id="{5BEB0982-D813-42C5-B288-A78B2DA3C38F}"/>
              </a:ext>
            </a:extLst>
          </p:cNvPr>
          <p:cNvSpPr/>
          <p:nvPr/>
        </p:nvSpPr>
        <p:spPr>
          <a:xfrm>
            <a:off x="453452" y="1862011"/>
            <a:ext cx="28956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Forecasting</a:t>
            </a:r>
          </a:p>
        </p:txBody>
      </p:sp>
      <p:sp>
        <p:nvSpPr>
          <p:cNvPr id="7" name="Rectangle 6">
            <a:extLst>
              <a:ext uri="{FF2B5EF4-FFF2-40B4-BE49-F238E27FC236}">
                <a16:creationId xmlns:a16="http://schemas.microsoft.com/office/drawing/2014/main" id="{E98FE5B7-F173-4187-B087-C55AA3BA4A8F}"/>
              </a:ext>
            </a:extLst>
          </p:cNvPr>
          <p:cNvSpPr/>
          <p:nvPr/>
        </p:nvSpPr>
        <p:spPr>
          <a:xfrm>
            <a:off x="453452" y="4999425"/>
            <a:ext cx="28956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Staffing</a:t>
            </a:r>
          </a:p>
        </p:txBody>
      </p:sp>
      <p:sp>
        <p:nvSpPr>
          <p:cNvPr id="8" name="Rectangle 7">
            <a:extLst>
              <a:ext uri="{FF2B5EF4-FFF2-40B4-BE49-F238E27FC236}">
                <a16:creationId xmlns:a16="http://schemas.microsoft.com/office/drawing/2014/main" id="{73EA6AD3-1B12-4D46-A306-BAD78B8CA5C6}"/>
              </a:ext>
            </a:extLst>
          </p:cNvPr>
          <p:cNvSpPr/>
          <p:nvPr/>
        </p:nvSpPr>
        <p:spPr>
          <a:xfrm>
            <a:off x="4975485" y="4999425"/>
            <a:ext cx="28956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Directing</a:t>
            </a:r>
          </a:p>
        </p:txBody>
      </p:sp>
      <p:sp>
        <p:nvSpPr>
          <p:cNvPr id="9" name="Rectangle 8">
            <a:extLst>
              <a:ext uri="{FF2B5EF4-FFF2-40B4-BE49-F238E27FC236}">
                <a16:creationId xmlns:a16="http://schemas.microsoft.com/office/drawing/2014/main" id="{6D8A02C6-0397-42C0-8341-85006C5C87E2}"/>
              </a:ext>
            </a:extLst>
          </p:cNvPr>
          <p:cNvSpPr/>
          <p:nvPr/>
        </p:nvSpPr>
        <p:spPr>
          <a:xfrm>
            <a:off x="4953000" y="3925817"/>
            <a:ext cx="28956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Coordinating</a:t>
            </a:r>
          </a:p>
        </p:txBody>
      </p:sp>
      <p:sp>
        <p:nvSpPr>
          <p:cNvPr id="12" name="Rectangle 11">
            <a:extLst>
              <a:ext uri="{FF2B5EF4-FFF2-40B4-BE49-F238E27FC236}">
                <a16:creationId xmlns:a16="http://schemas.microsoft.com/office/drawing/2014/main" id="{5CAEA2A4-D330-4944-90A6-680ED19C1382}"/>
              </a:ext>
            </a:extLst>
          </p:cNvPr>
          <p:cNvSpPr/>
          <p:nvPr/>
        </p:nvSpPr>
        <p:spPr>
          <a:xfrm>
            <a:off x="4953000" y="2908637"/>
            <a:ext cx="28956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Controlling</a:t>
            </a:r>
          </a:p>
        </p:txBody>
      </p:sp>
      <p:sp>
        <p:nvSpPr>
          <p:cNvPr id="13" name="Rectangle 12">
            <a:extLst>
              <a:ext uri="{FF2B5EF4-FFF2-40B4-BE49-F238E27FC236}">
                <a16:creationId xmlns:a16="http://schemas.microsoft.com/office/drawing/2014/main" id="{7DD9972E-E34A-47FA-838B-DADAB3ABCDE2}"/>
              </a:ext>
            </a:extLst>
          </p:cNvPr>
          <p:cNvSpPr/>
          <p:nvPr/>
        </p:nvSpPr>
        <p:spPr>
          <a:xfrm>
            <a:off x="4939261" y="1863243"/>
            <a:ext cx="28956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Decision Making</a:t>
            </a:r>
          </a:p>
        </p:txBody>
      </p:sp>
      <p:sp>
        <p:nvSpPr>
          <p:cNvPr id="14" name="Arrow: Down 13">
            <a:extLst>
              <a:ext uri="{FF2B5EF4-FFF2-40B4-BE49-F238E27FC236}">
                <a16:creationId xmlns:a16="http://schemas.microsoft.com/office/drawing/2014/main" id="{F9F5562E-E95E-425D-BEEC-2C80032B7487}"/>
              </a:ext>
            </a:extLst>
          </p:cNvPr>
          <p:cNvSpPr/>
          <p:nvPr/>
        </p:nvSpPr>
        <p:spPr>
          <a:xfrm>
            <a:off x="1703882" y="2392913"/>
            <a:ext cx="394740" cy="5334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1BDB0281-2B22-4E51-AF91-A9A933A6466B}"/>
              </a:ext>
            </a:extLst>
          </p:cNvPr>
          <p:cNvSpPr/>
          <p:nvPr/>
        </p:nvSpPr>
        <p:spPr>
          <a:xfrm rot="10800000">
            <a:off x="6178447" y="4463460"/>
            <a:ext cx="394740" cy="5334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73EEA2FB-BBF1-4E6D-91E2-12014EEB680C}"/>
              </a:ext>
            </a:extLst>
          </p:cNvPr>
          <p:cNvSpPr/>
          <p:nvPr/>
        </p:nvSpPr>
        <p:spPr>
          <a:xfrm>
            <a:off x="1711375" y="3412395"/>
            <a:ext cx="394740" cy="5334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458D7338-1981-4D14-8A95-3F3725CEF726}"/>
              </a:ext>
            </a:extLst>
          </p:cNvPr>
          <p:cNvSpPr/>
          <p:nvPr/>
        </p:nvSpPr>
        <p:spPr>
          <a:xfrm>
            <a:off x="1663907" y="4466025"/>
            <a:ext cx="394740" cy="5334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7F01B096-DA29-43DB-AF61-7906B5A1D2A4}"/>
              </a:ext>
            </a:extLst>
          </p:cNvPr>
          <p:cNvSpPr/>
          <p:nvPr/>
        </p:nvSpPr>
        <p:spPr>
          <a:xfrm rot="10800000">
            <a:off x="6178448" y="3385609"/>
            <a:ext cx="394740" cy="5334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489F4E35-B642-4786-9892-963312560D6C}"/>
              </a:ext>
            </a:extLst>
          </p:cNvPr>
          <p:cNvSpPr/>
          <p:nvPr/>
        </p:nvSpPr>
        <p:spPr>
          <a:xfrm rot="10800000">
            <a:off x="6178448" y="2400047"/>
            <a:ext cx="394740" cy="5334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D567B354-AF71-4985-A8B8-8FBAA7C587CC}"/>
              </a:ext>
            </a:extLst>
          </p:cNvPr>
          <p:cNvSpPr/>
          <p:nvPr/>
        </p:nvSpPr>
        <p:spPr>
          <a:xfrm>
            <a:off x="3349052" y="5090615"/>
            <a:ext cx="1603948" cy="35102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133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838200"/>
            <a:ext cx="7162800" cy="1219200"/>
          </a:xfrm>
        </p:spPr>
        <p:txBody>
          <a:bodyPr>
            <a:noAutofit/>
          </a:bodyPr>
          <a:lstStyle/>
          <a:p>
            <a:r>
              <a:rPr lang="en-US" sz="2400" u="sng" dirty="0">
                <a:latin typeface="+mn-lt"/>
              </a:rPr>
              <a:t>Types of Management: Levels </a:t>
            </a:r>
            <a:br>
              <a:rPr lang="en-US" sz="2400" u="sng" dirty="0">
                <a:latin typeface="+mn-lt"/>
              </a:rPr>
            </a:br>
            <a:br>
              <a:rPr lang="en-US" sz="2400" dirty="0">
                <a:latin typeface="+mn-lt"/>
              </a:rPr>
            </a:br>
            <a:endParaRPr lang="en-US" sz="2400" dirty="0">
              <a:latin typeface="+mn-lt"/>
            </a:endParaRPr>
          </a:p>
        </p:txBody>
      </p:sp>
      <p:sp>
        <p:nvSpPr>
          <p:cNvPr id="2" name="Content Placeholder 1"/>
          <p:cNvSpPr>
            <a:spLocks noGrp="1"/>
          </p:cNvSpPr>
          <p:nvPr>
            <p:ph idx="1"/>
          </p:nvPr>
        </p:nvSpPr>
        <p:spPr>
          <a:xfrm>
            <a:off x="457200" y="381000"/>
            <a:ext cx="6324600" cy="762000"/>
          </a:xfrm>
        </p:spPr>
        <p:txBody>
          <a:bodyPr>
            <a:normAutofit/>
          </a:bodyPr>
          <a:lstStyle/>
          <a:p>
            <a:pPr marL="0" indent="0">
              <a:buNone/>
            </a:pPr>
            <a:r>
              <a:rPr lang="en-US" sz="2800" dirty="0"/>
              <a:t>Chapter 1: The Challenge of Management</a:t>
            </a:r>
          </a:p>
        </p:txBody>
      </p:sp>
      <p:graphicFrame>
        <p:nvGraphicFramePr>
          <p:cNvPr id="4" name="Diagram 3"/>
          <p:cNvGraphicFramePr/>
          <p:nvPr>
            <p:extLst>
              <p:ext uri="{D42A27DB-BD31-4B8C-83A1-F6EECF244321}">
                <p14:modId xmlns:p14="http://schemas.microsoft.com/office/powerpoint/2010/main" val="3665196174"/>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Arrow Connector 5"/>
          <p:cNvCxnSpPr/>
          <p:nvPr/>
        </p:nvCxnSpPr>
        <p:spPr>
          <a:xfrm flipV="1">
            <a:off x="1219200" y="1828800"/>
            <a:ext cx="0" cy="1905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a:off x="3048000" y="6019800"/>
            <a:ext cx="28956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685800" y="4114800"/>
            <a:ext cx="1079526" cy="369332"/>
          </a:xfrm>
          <a:prstGeom prst="rect">
            <a:avLst/>
          </a:prstGeom>
          <a:noFill/>
        </p:spPr>
        <p:txBody>
          <a:bodyPr wrap="none" rtlCol="0">
            <a:spAutoFit/>
          </a:bodyPr>
          <a:lstStyle/>
          <a:p>
            <a:r>
              <a:rPr lang="en-US" dirty="0"/>
              <a:t>Hierarchy</a:t>
            </a:r>
          </a:p>
        </p:txBody>
      </p:sp>
      <p:sp>
        <p:nvSpPr>
          <p:cNvPr id="11" name="TextBox 10"/>
          <p:cNvSpPr txBox="1"/>
          <p:nvPr/>
        </p:nvSpPr>
        <p:spPr>
          <a:xfrm>
            <a:off x="4038600" y="6160716"/>
            <a:ext cx="644728" cy="369332"/>
          </a:xfrm>
          <a:prstGeom prst="rect">
            <a:avLst/>
          </a:prstGeom>
          <a:noFill/>
        </p:spPr>
        <p:txBody>
          <a:bodyPr wrap="none" rtlCol="0">
            <a:spAutoFit/>
          </a:bodyPr>
          <a:lstStyle/>
          <a:p>
            <a:r>
              <a:rPr lang="en-US" dirty="0"/>
              <a:t>Span</a:t>
            </a:r>
          </a:p>
        </p:txBody>
      </p:sp>
    </p:spTree>
    <p:extLst>
      <p:ext uri="{BB962C8B-B14F-4D97-AF65-F5344CB8AC3E}">
        <p14:creationId xmlns:p14="http://schemas.microsoft.com/office/powerpoint/2010/main" val="1704027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143000"/>
            <a:ext cx="7086600" cy="1066800"/>
          </a:xfrm>
        </p:spPr>
        <p:txBody>
          <a:bodyPr>
            <a:noAutofit/>
          </a:bodyPr>
          <a:lstStyle/>
          <a:p>
            <a:r>
              <a:rPr lang="en-US" sz="2400" u="sng" dirty="0">
                <a:latin typeface="+mn-lt"/>
              </a:rPr>
              <a:t>Time Spent (%)</a:t>
            </a:r>
            <a:br>
              <a:rPr lang="en-US" sz="2400" u="sng" dirty="0">
                <a:latin typeface="+mn-lt"/>
              </a:rPr>
            </a:br>
            <a:br>
              <a:rPr lang="en-US" sz="2400" dirty="0">
                <a:latin typeface="+mn-lt"/>
              </a:rPr>
            </a:br>
            <a:endParaRPr lang="en-US" sz="2400" dirty="0">
              <a:latin typeface="+mn-lt"/>
            </a:endParaRPr>
          </a:p>
        </p:txBody>
      </p:sp>
      <p:sp>
        <p:nvSpPr>
          <p:cNvPr id="2" name="Content Placeholder 1"/>
          <p:cNvSpPr>
            <a:spLocks noGrp="1"/>
          </p:cNvSpPr>
          <p:nvPr>
            <p:ph idx="1"/>
          </p:nvPr>
        </p:nvSpPr>
        <p:spPr>
          <a:xfrm>
            <a:off x="457200" y="381000"/>
            <a:ext cx="6324600" cy="762000"/>
          </a:xfrm>
        </p:spPr>
        <p:txBody>
          <a:bodyPr>
            <a:normAutofit/>
          </a:bodyPr>
          <a:lstStyle/>
          <a:p>
            <a:pPr marL="0" indent="0">
              <a:buNone/>
            </a:pPr>
            <a:r>
              <a:rPr lang="en-US" sz="2800" dirty="0"/>
              <a:t>Chapter 1: The Challenge of Management</a:t>
            </a:r>
          </a:p>
        </p:txBody>
      </p:sp>
      <p:sp>
        <p:nvSpPr>
          <p:cNvPr id="4" name="Rectangle 3"/>
          <p:cNvSpPr/>
          <p:nvPr/>
        </p:nvSpPr>
        <p:spPr>
          <a:xfrm>
            <a:off x="1219200" y="2133600"/>
            <a:ext cx="5410200" cy="2895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cxnSp>
        <p:nvCxnSpPr>
          <p:cNvPr id="13" name="Straight Connector 12"/>
          <p:cNvCxnSpPr/>
          <p:nvPr/>
        </p:nvCxnSpPr>
        <p:spPr>
          <a:xfrm>
            <a:off x="4876800" y="2133600"/>
            <a:ext cx="1066800" cy="2895600"/>
          </a:xfrm>
          <a:prstGeom prst="line">
            <a:avLst/>
          </a:prstGeom>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1219200" y="2248993"/>
            <a:ext cx="994183" cy="369332"/>
          </a:xfrm>
          <a:prstGeom prst="rect">
            <a:avLst/>
          </a:prstGeom>
          <a:noFill/>
        </p:spPr>
        <p:txBody>
          <a:bodyPr wrap="none" rtlCol="0">
            <a:spAutoFit/>
          </a:bodyPr>
          <a:lstStyle/>
          <a:p>
            <a:r>
              <a:rPr lang="en-US" dirty="0"/>
              <a:t>Planning</a:t>
            </a:r>
          </a:p>
        </p:txBody>
      </p:sp>
      <p:sp>
        <p:nvSpPr>
          <p:cNvPr id="25" name="Wave 24"/>
          <p:cNvSpPr/>
          <p:nvPr/>
        </p:nvSpPr>
        <p:spPr>
          <a:xfrm rot="5400000">
            <a:off x="1713502" y="2401298"/>
            <a:ext cx="2895600" cy="2360205"/>
          </a:xfrm>
          <a:prstGeom prst="wave">
            <a:avLst>
              <a:gd name="adj1" fmla="val 12500"/>
              <a:gd name="adj2" fmla="val 4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571749" y="3396734"/>
            <a:ext cx="1179105" cy="369332"/>
          </a:xfrm>
          <a:prstGeom prst="rect">
            <a:avLst/>
          </a:prstGeom>
          <a:noFill/>
        </p:spPr>
        <p:txBody>
          <a:bodyPr wrap="none" rtlCol="0">
            <a:spAutoFit/>
          </a:bodyPr>
          <a:lstStyle/>
          <a:p>
            <a:r>
              <a:rPr lang="en-US" dirty="0"/>
              <a:t>Organizing</a:t>
            </a:r>
          </a:p>
        </p:txBody>
      </p:sp>
      <p:cxnSp>
        <p:nvCxnSpPr>
          <p:cNvPr id="14" name="Straight Connector 13"/>
          <p:cNvCxnSpPr/>
          <p:nvPr/>
        </p:nvCxnSpPr>
        <p:spPr>
          <a:xfrm>
            <a:off x="1219200" y="3048000"/>
            <a:ext cx="5410200" cy="0"/>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a:off x="1219200" y="3962400"/>
            <a:ext cx="5410200" cy="0"/>
          </a:xfrm>
          <a:prstGeom prst="line">
            <a:avLst/>
          </a:prstGeom>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5444836" y="3396734"/>
            <a:ext cx="1214371" cy="369332"/>
          </a:xfrm>
          <a:prstGeom prst="rect">
            <a:avLst/>
          </a:prstGeom>
          <a:noFill/>
        </p:spPr>
        <p:txBody>
          <a:bodyPr wrap="none" rtlCol="0">
            <a:spAutoFit/>
          </a:bodyPr>
          <a:lstStyle/>
          <a:p>
            <a:r>
              <a:rPr lang="en-US" dirty="0"/>
              <a:t>Controlling</a:t>
            </a:r>
          </a:p>
        </p:txBody>
      </p:sp>
      <p:sp>
        <p:nvSpPr>
          <p:cNvPr id="28" name="TextBox 27"/>
          <p:cNvSpPr txBox="1"/>
          <p:nvPr/>
        </p:nvSpPr>
        <p:spPr>
          <a:xfrm>
            <a:off x="3630659" y="4267200"/>
            <a:ext cx="2312941" cy="369332"/>
          </a:xfrm>
          <a:prstGeom prst="rect">
            <a:avLst/>
          </a:prstGeom>
          <a:noFill/>
        </p:spPr>
        <p:txBody>
          <a:bodyPr wrap="none" rtlCol="0">
            <a:spAutoFit/>
          </a:bodyPr>
          <a:lstStyle/>
          <a:p>
            <a:r>
              <a:rPr lang="en-US" dirty="0"/>
              <a:t>Motivating &amp; Directing</a:t>
            </a:r>
          </a:p>
        </p:txBody>
      </p:sp>
      <p:cxnSp>
        <p:nvCxnSpPr>
          <p:cNvPr id="30" name="Straight Arrow Connector 29"/>
          <p:cNvCxnSpPr/>
          <p:nvPr/>
        </p:nvCxnSpPr>
        <p:spPr>
          <a:xfrm flipV="1">
            <a:off x="533400" y="2433659"/>
            <a:ext cx="0" cy="183354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Straight Arrow Connector 30"/>
          <p:cNvCxnSpPr/>
          <p:nvPr/>
        </p:nvCxnSpPr>
        <p:spPr>
          <a:xfrm flipV="1">
            <a:off x="2743200" y="5795941"/>
            <a:ext cx="2667000"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4" name="Straight Arrow Connector 33"/>
          <p:cNvCxnSpPr/>
          <p:nvPr/>
        </p:nvCxnSpPr>
        <p:spPr>
          <a:xfrm flipH="1">
            <a:off x="6659207" y="2618325"/>
            <a:ext cx="732193"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Straight Arrow Connector 34"/>
          <p:cNvCxnSpPr/>
          <p:nvPr/>
        </p:nvCxnSpPr>
        <p:spPr>
          <a:xfrm flipH="1">
            <a:off x="6632545" y="4437827"/>
            <a:ext cx="732193"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6" name="Straight Arrow Connector 35"/>
          <p:cNvCxnSpPr/>
          <p:nvPr/>
        </p:nvCxnSpPr>
        <p:spPr>
          <a:xfrm flipH="1">
            <a:off x="6632546" y="3539652"/>
            <a:ext cx="732193"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7" name="TextBox 36"/>
          <p:cNvSpPr txBox="1"/>
          <p:nvPr/>
        </p:nvSpPr>
        <p:spPr>
          <a:xfrm>
            <a:off x="1068357" y="5073134"/>
            <a:ext cx="301686" cy="369332"/>
          </a:xfrm>
          <a:prstGeom prst="rect">
            <a:avLst/>
          </a:prstGeom>
          <a:noFill/>
        </p:spPr>
        <p:txBody>
          <a:bodyPr wrap="none" rtlCol="0">
            <a:spAutoFit/>
          </a:bodyPr>
          <a:lstStyle/>
          <a:p>
            <a:r>
              <a:rPr lang="en-US" dirty="0"/>
              <a:t>0</a:t>
            </a:r>
          </a:p>
        </p:txBody>
      </p:sp>
      <p:sp>
        <p:nvSpPr>
          <p:cNvPr id="38" name="TextBox 37"/>
          <p:cNvSpPr txBox="1"/>
          <p:nvPr/>
        </p:nvSpPr>
        <p:spPr>
          <a:xfrm>
            <a:off x="3537913" y="5073134"/>
            <a:ext cx="583814" cy="369332"/>
          </a:xfrm>
          <a:prstGeom prst="rect">
            <a:avLst/>
          </a:prstGeom>
          <a:noFill/>
        </p:spPr>
        <p:txBody>
          <a:bodyPr wrap="none" rtlCol="0">
            <a:spAutoFit/>
          </a:bodyPr>
          <a:lstStyle/>
          <a:p>
            <a:r>
              <a:rPr lang="en-US" dirty="0"/>
              <a:t>50%</a:t>
            </a:r>
          </a:p>
        </p:txBody>
      </p:sp>
      <p:sp>
        <p:nvSpPr>
          <p:cNvPr id="39" name="TextBox 38"/>
          <p:cNvSpPr txBox="1"/>
          <p:nvPr/>
        </p:nvSpPr>
        <p:spPr>
          <a:xfrm>
            <a:off x="6324470" y="5073134"/>
            <a:ext cx="700833" cy="369332"/>
          </a:xfrm>
          <a:prstGeom prst="rect">
            <a:avLst/>
          </a:prstGeom>
          <a:noFill/>
        </p:spPr>
        <p:txBody>
          <a:bodyPr wrap="none" rtlCol="0">
            <a:spAutoFit/>
          </a:bodyPr>
          <a:lstStyle/>
          <a:p>
            <a:r>
              <a:rPr lang="en-US" dirty="0"/>
              <a:t>100%</a:t>
            </a:r>
          </a:p>
        </p:txBody>
      </p:sp>
      <p:sp>
        <p:nvSpPr>
          <p:cNvPr id="5" name="TextBox 4">
            <a:extLst>
              <a:ext uri="{FF2B5EF4-FFF2-40B4-BE49-F238E27FC236}">
                <a16:creationId xmlns:a16="http://schemas.microsoft.com/office/drawing/2014/main" id="{F584B934-2FF9-4037-97E3-46D0DE203497}"/>
              </a:ext>
            </a:extLst>
          </p:cNvPr>
          <p:cNvSpPr txBox="1"/>
          <p:nvPr/>
        </p:nvSpPr>
        <p:spPr>
          <a:xfrm>
            <a:off x="2011" y="4266344"/>
            <a:ext cx="1443793" cy="646331"/>
          </a:xfrm>
          <a:prstGeom prst="rect">
            <a:avLst/>
          </a:prstGeom>
          <a:noFill/>
        </p:spPr>
        <p:txBody>
          <a:bodyPr wrap="none" rtlCol="0">
            <a:spAutoFit/>
          </a:bodyPr>
          <a:lstStyle/>
          <a:p>
            <a:pPr algn="ctr"/>
            <a:r>
              <a:rPr lang="en-US" dirty="0"/>
              <a:t>Level of </a:t>
            </a:r>
          </a:p>
          <a:p>
            <a:pPr algn="ctr"/>
            <a:r>
              <a:rPr lang="en-US" dirty="0"/>
              <a:t>Management</a:t>
            </a:r>
          </a:p>
        </p:txBody>
      </p:sp>
      <p:sp>
        <p:nvSpPr>
          <p:cNvPr id="6" name="TextBox 5">
            <a:extLst>
              <a:ext uri="{FF2B5EF4-FFF2-40B4-BE49-F238E27FC236}">
                <a16:creationId xmlns:a16="http://schemas.microsoft.com/office/drawing/2014/main" id="{170E1D77-8043-40A0-8767-E290AFEB8C1C}"/>
              </a:ext>
            </a:extLst>
          </p:cNvPr>
          <p:cNvSpPr txBox="1"/>
          <p:nvPr/>
        </p:nvSpPr>
        <p:spPr>
          <a:xfrm>
            <a:off x="1260375" y="5865166"/>
            <a:ext cx="6104363" cy="369332"/>
          </a:xfrm>
          <a:prstGeom prst="rect">
            <a:avLst/>
          </a:prstGeom>
          <a:noFill/>
        </p:spPr>
        <p:txBody>
          <a:bodyPr wrap="none" rtlCol="0">
            <a:spAutoFit/>
          </a:bodyPr>
          <a:lstStyle/>
          <a:p>
            <a:r>
              <a:rPr lang="en-US" dirty="0"/>
              <a:t>Percentage of time spent in particular function of management</a:t>
            </a:r>
          </a:p>
        </p:txBody>
      </p:sp>
      <p:sp>
        <p:nvSpPr>
          <p:cNvPr id="7" name="TextBox 6">
            <a:extLst>
              <a:ext uri="{FF2B5EF4-FFF2-40B4-BE49-F238E27FC236}">
                <a16:creationId xmlns:a16="http://schemas.microsoft.com/office/drawing/2014/main" id="{BBA67633-45AF-481C-9FFF-30507C52AAFB}"/>
              </a:ext>
            </a:extLst>
          </p:cNvPr>
          <p:cNvSpPr txBox="1"/>
          <p:nvPr/>
        </p:nvSpPr>
        <p:spPr>
          <a:xfrm>
            <a:off x="7016741" y="2325469"/>
            <a:ext cx="1443793" cy="646331"/>
          </a:xfrm>
          <a:prstGeom prst="rect">
            <a:avLst/>
          </a:prstGeom>
          <a:noFill/>
        </p:spPr>
        <p:txBody>
          <a:bodyPr wrap="none" rtlCol="0">
            <a:spAutoFit/>
          </a:bodyPr>
          <a:lstStyle/>
          <a:p>
            <a:pPr algn="ctr"/>
            <a:r>
              <a:rPr lang="en-US" dirty="0"/>
              <a:t>Top </a:t>
            </a:r>
          </a:p>
          <a:p>
            <a:pPr algn="ctr"/>
            <a:r>
              <a:rPr lang="en-US" dirty="0"/>
              <a:t>Management</a:t>
            </a:r>
          </a:p>
        </p:txBody>
      </p:sp>
      <p:sp>
        <p:nvSpPr>
          <p:cNvPr id="24" name="TextBox 23">
            <a:extLst>
              <a:ext uri="{FF2B5EF4-FFF2-40B4-BE49-F238E27FC236}">
                <a16:creationId xmlns:a16="http://schemas.microsoft.com/office/drawing/2014/main" id="{5A31A14A-9A68-43FD-875D-20DAF60D53FC}"/>
              </a:ext>
            </a:extLst>
          </p:cNvPr>
          <p:cNvSpPr txBox="1"/>
          <p:nvPr/>
        </p:nvSpPr>
        <p:spPr>
          <a:xfrm>
            <a:off x="6998641" y="3211710"/>
            <a:ext cx="1443793" cy="646331"/>
          </a:xfrm>
          <a:prstGeom prst="rect">
            <a:avLst/>
          </a:prstGeom>
          <a:noFill/>
        </p:spPr>
        <p:txBody>
          <a:bodyPr wrap="none" rtlCol="0">
            <a:spAutoFit/>
          </a:bodyPr>
          <a:lstStyle/>
          <a:p>
            <a:pPr algn="ctr"/>
            <a:r>
              <a:rPr lang="en-US" dirty="0"/>
              <a:t>Middle </a:t>
            </a:r>
          </a:p>
          <a:p>
            <a:pPr algn="ctr"/>
            <a:r>
              <a:rPr lang="en-US" dirty="0"/>
              <a:t>Management</a:t>
            </a:r>
          </a:p>
        </p:txBody>
      </p:sp>
      <p:sp>
        <p:nvSpPr>
          <p:cNvPr id="29" name="TextBox 28">
            <a:extLst>
              <a:ext uri="{FF2B5EF4-FFF2-40B4-BE49-F238E27FC236}">
                <a16:creationId xmlns:a16="http://schemas.microsoft.com/office/drawing/2014/main" id="{9120C9E7-E54C-497B-9156-8C11FFCD2FBA}"/>
              </a:ext>
            </a:extLst>
          </p:cNvPr>
          <p:cNvSpPr txBox="1"/>
          <p:nvPr/>
        </p:nvSpPr>
        <p:spPr>
          <a:xfrm>
            <a:off x="7025303" y="4108102"/>
            <a:ext cx="1443793" cy="646331"/>
          </a:xfrm>
          <a:prstGeom prst="rect">
            <a:avLst/>
          </a:prstGeom>
          <a:noFill/>
        </p:spPr>
        <p:txBody>
          <a:bodyPr wrap="none" rtlCol="0">
            <a:spAutoFit/>
          </a:bodyPr>
          <a:lstStyle/>
          <a:p>
            <a:pPr algn="ctr"/>
            <a:r>
              <a:rPr lang="en-US" dirty="0"/>
              <a:t>Lower </a:t>
            </a:r>
          </a:p>
          <a:p>
            <a:pPr algn="ctr"/>
            <a:r>
              <a:rPr lang="en-US" dirty="0"/>
              <a:t>Management</a:t>
            </a:r>
          </a:p>
        </p:txBody>
      </p:sp>
    </p:spTree>
    <p:extLst>
      <p:ext uri="{BB962C8B-B14F-4D97-AF65-F5344CB8AC3E}">
        <p14:creationId xmlns:p14="http://schemas.microsoft.com/office/powerpoint/2010/main" val="3025901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143000"/>
            <a:ext cx="7086600" cy="1066800"/>
          </a:xfrm>
        </p:spPr>
        <p:txBody>
          <a:bodyPr>
            <a:noAutofit/>
          </a:bodyPr>
          <a:lstStyle/>
          <a:p>
            <a:r>
              <a:rPr lang="en-US" sz="2400" u="sng" dirty="0">
                <a:latin typeface="+mn-lt"/>
              </a:rPr>
              <a:t>Skills Needed</a:t>
            </a:r>
            <a:br>
              <a:rPr lang="en-US" sz="2400" u="sng" dirty="0">
                <a:latin typeface="+mn-lt"/>
              </a:rPr>
            </a:br>
            <a:br>
              <a:rPr lang="en-US" sz="2400" dirty="0">
                <a:latin typeface="+mn-lt"/>
              </a:rPr>
            </a:br>
            <a:endParaRPr lang="en-US" sz="2400" dirty="0">
              <a:latin typeface="+mn-lt"/>
            </a:endParaRPr>
          </a:p>
        </p:txBody>
      </p:sp>
      <p:sp>
        <p:nvSpPr>
          <p:cNvPr id="2" name="Content Placeholder 1"/>
          <p:cNvSpPr>
            <a:spLocks noGrp="1"/>
          </p:cNvSpPr>
          <p:nvPr>
            <p:ph idx="1"/>
          </p:nvPr>
        </p:nvSpPr>
        <p:spPr>
          <a:xfrm>
            <a:off x="457200" y="381000"/>
            <a:ext cx="6324600" cy="762000"/>
          </a:xfrm>
        </p:spPr>
        <p:txBody>
          <a:bodyPr>
            <a:normAutofit/>
          </a:bodyPr>
          <a:lstStyle/>
          <a:p>
            <a:pPr marL="0" indent="0">
              <a:buNone/>
            </a:pPr>
            <a:r>
              <a:rPr lang="en-US" sz="2800" dirty="0"/>
              <a:t>Chapter 1: The Challenge of Management</a:t>
            </a:r>
          </a:p>
        </p:txBody>
      </p:sp>
      <p:sp>
        <p:nvSpPr>
          <p:cNvPr id="4" name="Rectangle 3"/>
          <p:cNvSpPr/>
          <p:nvPr/>
        </p:nvSpPr>
        <p:spPr>
          <a:xfrm>
            <a:off x="1219200" y="2133600"/>
            <a:ext cx="5410200" cy="2895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cxnSp>
        <p:nvCxnSpPr>
          <p:cNvPr id="13" name="Straight Connector 12"/>
          <p:cNvCxnSpPr>
            <a:cxnSpLocks/>
          </p:cNvCxnSpPr>
          <p:nvPr/>
        </p:nvCxnSpPr>
        <p:spPr>
          <a:xfrm>
            <a:off x="4071313" y="2301949"/>
            <a:ext cx="2558087" cy="2727251"/>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a:xfrm>
            <a:off x="1219200" y="3048000"/>
            <a:ext cx="5410200" cy="0"/>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a:off x="1219200" y="3962400"/>
            <a:ext cx="5410200" cy="0"/>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Arrow Connector 29"/>
          <p:cNvCxnSpPr/>
          <p:nvPr/>
        </p:nvCxnSpPr>
        <p:spPr>
          <a:xfrm flipV="1">
            <a:off x="533400" y="2433659"/>
            <a:ext cx="0" cy="183354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Straight Arrow Connector 30"/>
          <p:cNvCxnSpPr/>
          <p:nvPr/>
        </p:nvCxnSpPr>
        <p:spPr>
          <a:xfrm flipV="1">
            <a:off x="2743200" y="5795941"/>
            <a:ext cx="2667000"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4" name="Straight Arrow Connector 33"/>
          <p:cNvCxnSpPr/>
          <p:nvPr/>
        </p:nvCxnSpPr>
        <p:spPr>
          <a:xfrm flipH="1">
            <a:off x="6659207" y="2618325"/>
            <a:ext cx="732193"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Straight Arrow Connector 34"/>
          <p:cNvCxnSpPr/>
          <p:nvPr/>
        </p:nvCxnSpPr>
        <p:spPr>
          <a:xfrm flipH="1">
            <a:off x="6632545" y="4437827"/>
            <a:ext cx="732193"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6" name="Straight Arrow Connector 35"/>
          <p:cNvCxnSpPr/>
          <p:nvPr/>
        </p:nvCxnSpPr>
        <p:spPr>
          <a:xfrm flipH="1">
            <a:off x="6632546" y="3539652"/>
            <a:ext cx="732193"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7" name="TextBox 36"/>
          <p:cNvSpPr txBox="1"/>
          <p:nvPr/>
        </p:nvSpPr>
        <p:spPr>
          <a:xfrm>
            <a:off x="1068357" y="5073134"/>
            <a:ext cx="301686" cy="369332"/>
          </a:xfrm>
          <a:prstGeom prst="rect">
            <a:avLst/>
          </a:prstGeom>
          <a:noFill/>
        </p:spPr>
        <p:txBody>
          <a:bodyPr wrap="none" rtlCol="0">
            <a:spAutoFit/>
          </a:bodyPr>
          <a:lstStyle/>
          <a:p>
            <a:r>
              <a:rPr lang="en-US" dirty="0"/>
              <a:t>0</a:t>
            </a:r>
          </a:p>
        </p:txBody>
      </p:sp>
      <p:sp>
        <p:nvSpPr>
          <p:cNvPr id="38" name="TextBox 37"/>
          <p:cNvSpPr txBox="1"/>
          <p:nvPr/>
        </p:nvSpPr>
        <p:spPr>
          <a:xfrm>
            <a:off x="3537913" y="5073134"/>
            <a:ext cx="583814" cy="369332"/>
          </a:xfrm>
          <a:prstGeom prst="rect">
            <a:avLst/>
          </a:prstGeom>
          <a:noFill/>
        </p:spPr>
        <p:txBody>
          <a:bodyPr wrap="none" rtlCol="0">
            <a:spAutoFit/>
          </a:bodyPr>
          <a:lstStyle/>
          <a:p>
            <a:r>
              <a:rPr lang="en-US" dirty="0"/>
              <a:t>50%</a:t>
            </a:r>
          </a:p>
        </p:txBody>
      </p:sp>
      <p:sp>
        <p:nvSpPr>
          <p:cNvPr id="39" name="TextBox 38"/>
          <p:cNvSpPr txBox="1"/>
          <p:nvPr/>
        </p:nvSpPr>
        <p:spPr>
          <a:xfrm>
            <a:off x="6324470" y="5073134"/>
            <a:ext cx="700833" cy="369332"/>
          </a:xfrm>
          <a:prstGeom prst="rect">
            <a:avLst/>
          </a:prstGeom>
          <a:noFill/>
        </p:spPr>
        <p:txBody>
          <a:bodyPr wrap="none" rtlCol="0">
            <a:spAutoFit/>
          </a:bodyPr>
          <a:lstStyle/>
          <a:p>
            <a:r>
              <a:rPr lang="en-US" dirty="0"/>
              <a:t>100%</a:t>
            </a:r>
          </a:p>
        </p:txBody>
      </p:sp>
      <p:cxnSp>
        <p:nvCxnSpPr>
          <p:cNvPr id="23" name="Straight Connector 22"/>
          <p:cNvCxnSpPr/>
          <p:nvPr/>
        </p:nvCxnSpPr>
        <p:spPr>
          <a:xfrm>
            <a:off x="3537913" y="2091852"/>
            <a:ext cx="1066800" cy="2895600"/>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p:cNvCxnSpPr/>
          <p:nvPr/>
        </p:nvCxnSpPr>
        <p:spPr>
          <a:xfrm>
            <a:off x="2864427" y="2133600"/>
            <a:ext cx="1066800" cy="2895600"/>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p:cNvCxnSpPr/>
          <p:nvPr/>
        </p:nvCxnSpPr>
        <p:spPr>
          <a:xfrm>
            <a:off x="2188460" y="2133600"/>
            <a:ext cx="1066800" cy="2895600"/>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p:cNvCxnSpPr/>
          <p:nvPr/>
        </p:nvCxnSpPr>
        <p:spPr>
          <a:xfrm>
            <a:off x="1219200" y="2133600"/>
            <a:ext cx="1066800" cy="2895600"/>
          </a:xfrm>
          <a:prstGeom prst="line">
            <a:avLst/>
          </a:prstGeom>
        </p:spPr>
        <p:style>
          <a:lnRef idx="2">
            <a:schemeClr val="dk1"/>
          </a:lnRef>
          <a:fillRef idx="0">
            <a:schemeClr val="dk1"/>
          </a:fillRef>
          <a:effectRef idx="1">
            <a:schemeClr val="dk1"/>
          </a:effectRef>
          <a:fontRef idx="minor">
            <a:schemeClr val="tx1"/>
          </a:fontRef>
        </p:style>
      </p:cxnSp>
      <p:cxnSp>
        <p:nvCxnSpPr>
          <p:cNvPr id="33" name="Straight Connector 32"/>
          <p:cNvCxnSpPr/>
          <p:nvPr/>
        </p:nvCxnSpPr>
        <p:spPr>
          <a:xfrm>
            <a:off x="5562600" y="2133600"/>
            <a:ext cx="1066800" cy="2895600"/>
          </a:xfrm>
          <a:prstGeom prst="line">
            <a:avLst/>
          </a:prstGeom>
        </p:spPr>
        <p:style>
          <a:lnRef idx="2">
            <a:schemeClr val="dk1"/>
          </a:lnRef>
          <a:fillRef idx="0">
            <a:schemeClr val="dk1"/>
          </a:fillRef>
          <a:effectRef idx="1">
            <a:schemeClr val="dk1"/>
          </a:effectRef>
          <a:fontRef idx="minor">
            <a:schemeClr val="tx1"/>
          </a:fontRef>
        </p:style>
      </p:cxnSp>
      <p:sp>
        <p:nvSpPr>
          <p:cNvPr id="5" name="TextBox 4">
            <a:extLst>
              <a:ext uri="{FF2B5EF4-FFF2-40B4-BE49-F238E27FC236}">
                <a16:creationId xmlns:a16="http://schemas.microsoft.com/office/drawing/2014/main" id="{1B9AB8C3-B0AD-4D42-B92A-A29987057278}"/>
              </a:ext>
            </a:extLst>
          </p:cNvPr>
          <p:cNvSpPr txBox="1"/>
          <p:nvPr/>
        </p:nvSpPr>
        <p:spPr>
          <a:xfrm>
            <a:off x="88279" y="4355067"/>
            <a:ext cx="1443793" cy="646331"/>
          </a:xfrm>
          <a:prstGeom prst="rect">
            <a:avLst/>
          </a:prstGeom>
          <a:noFill/>
        </p:spPr>
        <p:txBody>
          <a:bodyPr wrap="none" rtlCol="0">
            <a:spAutoFit/>
          </a:bodyPr>
          <a:lstStyle/>
          <a:p>
            <a:r>
              <a:rPr lang="en-US" dirty="0"/>
              <a:t>Level of </a:t>
            </a:r>
          </a:p>
          <a:p>
            <a:r>
              <a:rPr lang="en-US" dirty="0"/>
              <a:t>Management</a:t>
            </a:r>
          </a:p>
        </p:txBody>
      </p:sp>
      <p:sp>
        <p:nvSpPr>
          <p:cNvPr id="6" name="TextBox 5">
            <a:extLst>
              <a:ext uri="{FF2B5EF4-FFF2-40B4-BE49-F238E27FC236}">
                <a16:creationId xmlns:a16="http://schemas.microsoft.com/office/drawing/2014/main" id="{B46116BB-C831-4893-9F4D-A0B2B1291BE6}"/>
              </a:ext>
            </a:extLst>
          </p:cNvPr>
          <p:cNvSpPr txBox="1"/>
          <p:nvPr/>
        </p:nvSpPr>
        <p:spPr>
          <a:xfrm>
            <a:off x="920940" y="6017089"/>
            <a:ext cx="6104363" cy="369332"/>
          </a:xfrm>
          <a:prstGeom prst="rect">
            <a:avLst/>
          </a:prstGeom>
          <a:noFill/>
        </p:spPr>
        <p:txBody>
          <a:bodyPr wrap="none" rtlCol="0">
            <a:spAutoFit/>
          </a:bodyPr>
          <a:lstStyle/>
          <a:p>
            <a:r>
              <a:rPr lang="en-US" dirty="0"/>
              <a:t>Percentage of time spent in particular function of management</a:t>
            </a:r>
          </a:p>
        </p:txBody>
      </p:sp>
      <p:sp>
        <p:nvSpPr>
          <p:cNvPr id="7" name="TextBox 6">
            <a:extLst>
              <a:ext uri="{FF2B5EF4-FFF2-40B4-BE49-F238E27FC236}">
                <a16:creationId xmlns:a16="http://schemas.microsoft.com/office/drawing/2014/main" id="{4AC9CFB9-DEB4-44FA-8B93-16089F950106}"/>
              </a:ext>
            </a:extLst>
          </p:cNvPr>
          <p:cNvSpPr txBox="1"/>
          <p:nvPr/>
        </p:nvSpPr>
        <p:spPr>
          <a:xfrm rot="4109158">
            <a:off x="874813" y="4024827"/>
            <a:ext cx="1556836" cy="369332"/>
          </a:xfrm>
          <a:prstGeom prst="rect">
            <a:avLst/>
          </a:prstGeom>
          <a:noFill/>
        </p:spPr>
        <p:txBody>
          <a:bodyPr wrap="none" rtlCol="0">
            <a:spAutoFit/>
          </a:bodyPr>
          <a:lstStyle/>
          <a:p>
            <a:r>
              <a:rPr lang="en-US" dirty="0"/>
              <a:t>Technical Skills</a:t>
            </a:r>
          </a:p>
        </p:txBody>
      </p:sp>
      <p:sp>
        <p:nvSpPr>
          <p:cNvPr id="25" name="TextBox 24">
            <a:extLst>
              <a:ext uri="{FF2B5EF4-FFF2-40B4-BE49-F238E27FC236}">
                <a16:creationId xmlns:a16="http://schemas.microsoft.com/office/drawing/2014/main" id="{6070EB53-5202-417F-B8AC-CE89AE97C3ED}"/>
              </a:ext>
            </a:extLst>
          </p:cNvPr>
          <p:cNvSpPr txBox="1"/>
          <p:nvPr/>
        </p:nvSpPr>
        <p:spPr>
          <a:xfrm rot="4109158">
            <a:off x="2851865" y="3281595"/>
            <a:ext cx="1625188" cy="369332"/>
          </a:xfrm>
          <a:prstGeom prst="rect">
            <a:avLst/>
          </a:prstGeom>
          <a:noFill/>
        </p:spPr>
        <p:txBody>
          <a:bodyPr wrap="none" rtlCol="0">
            <a:spAutoFit/>
          </a:bodyPr>
          <a:lstStyle/>
          <a:p>
            <a:r>
              <a:rPr lang="en-US" dirty="0"/>
              <a:t>Personnel Skills</a:t>
            </a:r>
          </a:p>
        </p:txBody>
      </p:sp>
      <p:sp>
        <p:nvSpPr>
          <p:cNvPr id="26" name="TextBox 25">
            <a:extLst>
              <a:ext uri="{FF2B5EF4-FFF2-40B4-BE49-F238E27FC236}">
                <a16:creationId xmlns:a16="http://schemas.microsoft.com/office/drawing/2014/main" id="{CF2673D4-0F9D-44DB-B99B-94F3E2B3591F}"/>
              </a:ext>
            </a:extLst>
          </p:cNvPr>
          <p:cNvSpPr txBox="1"/>
          <p:nvPr/>
        </p:nvSpPr>
        <p:spPr>
          <a:xfrm rot="4109158">
            <a:off x="1245820" y="3462427"/>
            <a:ext cx="2184381" cy="369332"/>
          </a:xfrm>
          <a:prstGeom prst="rect">
            <a:avLst/>
          </a:prstGeom>
          <a:noFill/>
        </p:spPr>
        <p:txBody>
          <a:bodyPr wrap="none" rtlCol="0">
            <a:spAutoFit/>
          </a:bodyPr>
          <a:lstStyle/>
          <a:p>
            <a:r>
              <a:rPr lang="en-US" dirty="0"/>
              <a:t>Communication Skills</a:t>
            </a:r>
          </a:p>
        </p:txBody>
      </p:sp>
      <p:sp>
        <p:nvSpPr>
          <p:cNvPr id="27" name="TextBox 26">
            <a:extLst>
              <a:ext uri="{FF2B5EF4-FFF2-40B4-BE49-F238E27FC236}">
                <a16:creationId xmlns:a16="http://schemas.microsoft.com/office/drawing/2014/main" id="{6BCAB4C2-C97F-4549-998A-235DC910EE4A}"/>
              </a:ext>
            </a:extLst>
          </p:cNvPr>
          <p:cNvSpPr txBox="1"/>
          <p:nvPr/>
        </p:nvSpPr>
        <p:spPr>
          <a:xfrm rot="4109158">
            <a:off x="2277375" y="3485370"/>
            <a:ext cx="1639295" cy="369332"/>
          </a:xfrm>
          <a:prstGeom prst="rect">
            <a:avLst/>
          </a:prstGeom>
          <a:noFill/>
        </p:spPr>
        <p:txBody>
          <a:bodyPr wrap="none" rtlCol="0">
            <a:spAutoFit/>
          </a:bodyPr>
          <a:lstStyle/>
          <a:p>
            <a:r>
              <a:rPr lang="en-US" dirty="0"/>
              <a:t>Computer Skills</a:t>
            </a:r>
          </a:p>
        </p:txBody>
      </p:sp>
      <p:sp>
        <p:nvSpPr>
          <p:cNvPr id="28" name="TextBox 27">
            <a:extLst>
              <a:ext uri="{FF2B5EF4-FFF2-40B4-BE49-F238E27FC236}">
                <a16:creationId xmlns:a16="http://schemas.microsoft.com/office/drawing/2014/main" id="{50F209FE-D4CE-4FD9-858B-BDD137C4F5F2}"/>
              </a:ext>
            </a:extLst>
          </p:cNvPr>
          <p:cNvSpPr txBox="1"/>
          <p:nvPr/>
        </p:nvSpPr>
        <p:spPr>
          <a:xfrm rot="3068645">
            <a:off x="4161639" y="3791512"/>
            <a:ext cx="1608967" cy="369332"/>
          </a:xfrm>
          <a:prstGeom prst="rect">
            <a:avLst/>
          </a:prstGeom>
          <a:noFill/>
        </p:spPr>
        <p:txBody>
          <a:bodyPr wrap="none" rtlCol="0">
            <a:spAutoFit/>
          </a:bodyPr>
          <a:lstStyle/>
          <a:p>
            <a:r>
              <a:rPr lang="en-US" dirty="0"/>
              <a:t>Analytical Skills</a:t>
            </a:r>
          </a:p>
        </p:txBody>
      </p:sp>
      <p:sp>
        <p:nvSpPr>
          <p:cNvPr id="40" name="TextBox 39">
            <a:extLst>
              <a:ext uri="{FF2B5EF4-FFF2-40B4-BE49-F238E27FC236}">
                <a16:creationId xmlns:a16="http://schemas.microsoft.com/office/drawing/2014/main" id="{8FACE480-DA3C-42A8-B138-921B39037AD6}"/>
              </a:ext>
            </a:extLst>
          </p:cNvPr>
          <p:cNvSpPr txBox="1"/>
          <p:nvPr/>
        </p:nvSpPr>
        <p:spPr>
          <a:xfrm rot="2768228">
            <a:off x="4184849" y="2904301"/>
            <a:ext cx="2239716" cy="369332"/>
          </a:xfrm>
          <a:prstGeom prst="rect">
            <a:avLst/>
          </a:prstGeom>
          <a:noFill/>
        </p:spPr>
        <p:txBody>
          <a:bodyPr wrap="none" rtlCol="0">
            <a:spAutoFit/>
          </a:bodyPr>
          <a:lstStyle/>
          <a:p>
            <a:r>
              <a:rPr lang="en-US" dirty="0"/>
              <a:t>Decision Making Skills</a:t>
            </a:r>
          </a:p>
        </p:txBody>
      </p:sp>
      <p:sp>
        <p:nvSpPr>
          <p:cNvPr id="41" name="TextBox 40">
            <a:extLst>
              <a:ext uri="{FF2B5EF4-FFF2-40B4-BE49-F238E27FC236}">
                <a16:creationId xmlns:a16="http://schemas.microsoft.com/office/drawing/2014/main" id="{19BDF596-0A2B-42E2-B068-C7500E913FAD}"/>
              </a:ext>
            </a:extLst>
          </p:cNvPr>
          <p:cNvSpPr txBox="1"/>
          <p:nvPr/>
        </p:nvSpPr>
        <p:spPr>
          <a:xfrm rot="4271038">
            <a:off x="5361365" y="2929424"/>
            <a:ext cx="1759392" cy="369332"/>
          </a:xfrm>
          <a:prstGeom prst="rect">
            <a:avLst/>
          </a:prstGeom>
          <a:noFill/>
        </p:spPr>
        <p:txBody>
          <a:bodyPr wrap="none" rtlCol="0">
            <a:spAutoFit/>
          </a:bodyPr>
          <a:lstStyle/>
          <a:p>
            <a:r>
              <a:rPr lang="en-US" dirty="0"/>
              <a:t>Conceptual Skills</a:t>
            </a:r>
          </a:p>
        </p:txBody>
      </p:sp>
      <p:sp>
        <p:nvSpPr>
          <p:cNvPr id="9" name="TextBox 8">
            <a:extLst>
              <a:ext uri="{FF2B5EF4-FFF2-40B4-BE49-F238E27FC236}">
                <a16:creationId xmlns:a16="http://schemas.microsoft.com/office/drawing/2014/main" id="{6F0E0490-FB09-48A7-930D-8FD847AE2323}"/>
              </a:ext>
            </a:extLst>
          </p:cNvPr>
          <p:cNvSpPr txBox="1"/>
          <p:nvPr/>
        </p:nvSpPr>
        <p:spPr>
          <a:xfrm>
            <a:off x="7025303" y="2301949"/>
            <a:ext cx="1443793" cy="646331"/>
          </a:xfrm>
          <a:prstGeom prst="rect">
            <a:avLst/>
          </a:prstGeom>
          <a:noFill/>
        </p:spPr>
        <p:txBody>
          <a:bodyPr wrap="none" rtlCol="0">
            <a:spAutoFit/>
          </a:bodyPr>
          <a:lstStyle/>
          <a:p>
            <a:pPr algn="ctr"/>
            <a:r>
              <a:rPr lang="en-US" dirty="0"/>
              <a:t>Top </a:t>
            </a:r>
          </a:p>
          <a:p>
            <a:pPr algn="ctr"/>
            <a:r>
              <a:rPr lang="en-US" dirty="0"/>
              <a:t>Management</a:t>
            </a:r>
          </a:p>
        </p:txBody>
      </p:sp>
      <p:sp>
        <p:nvSpPr>
          <p:cNvPr id="42" name="TextBox 41">
            <a:extLst>
              <a:ext uri="{FF2B5EF4-FFF2-40B4-BE49-F238E27FC236}">
                <a16:creationId xmlns:a16="http://schemas.microsoft.com/office/drawing/2014/main" id="{6FAC7272-C3BE-4618-9324-F78F464EE256}"/>
              </a:ext>
            </a:extLst>
          </p:cNvPr>
          <p:cNvSpPr txBox="1"/>
          <p:nvPr/>
        </p:nvSpPr>
        <p:spPr>
          <a:xfrm>
            <a:off x="7031176" y="3275736"/>
            <a:ext cx="1443793" cy="646331"/>
          </a:xfrm>
          <a:prstGeom prst="rect">
            <a:avLst/>
          </a:prstGeom>
          <a:noFill/>
        </p:spPr>
        <p:txBody>
          <a:bodyPr wrap="none" rtlCol="0">
            <a:spAutoFit/>
          </a:bodyPr>
          <a:lstStyle/>
          <a:p>
            <a:pPr algn="ctr"/>
            <a:r>
              <a:rPr lang="en-US" dirty="0"/>
              <a:t>Middle </a:t>
            </a:r>
          </a:p>
          <a:p>
            <a:pPr algn="ctr"/>
            <a:r>
              <a:rPr lang="en-US" dirty="0"/>
              <a:t>Management</a:t>
            </a:r>
          </a:p>
        </p:txBody>
      </p:sp>
      <p:sp>
        <p:nvSpPr>
          <p:cNvPr id="43" name="TextBox 42">
            <a:extLst>
              <a:ext uri="{FF2B5EF4-FFF2-40B4-BE49-F238E27FC236}">
                <a16:creationId xmlns:a16="http://schemas.microsoft.com/office/drawing/2014/main" id="{AE2CEB36-FE2D-4202-A8DB-7C7ADB694F91}"/>
              </a:ext>
            </a:extLst>
          </p:cNvPr>
          <p:cNvSpPr txBox="1"/>
          <p:nvPr/>
        </p:nvSpPr>
        <p:spPr>
          <a:xfrm>
            <a:off x="6998641" y="4137813"/>
            <a:ext cx="1443793" cy="646331"/>
          </a:xfrm>
          <a:prstGeom prst="rect">
            <a:avLst/>
          </a:prstGeom>
          <a:noFill/>
        </p:spPr>
        <p:txBody>
          <a:bodyPr wrap="none" rtlCol="0">
            <a:spAutoFit/>
          </a:bodyPr>
          <a:lstStyle/>
          <a:p>
            <a:pPr algn="ctr"/>
            <a:r>
              <a:rPr lang="en-US" dirty="0"/>
              <a:t>Lower </a:t>
            </a:r>
          </a:p>
          <a:p>
            <a:pPr algn="ctr"/>
            <a:r>
              <a:rPr lang="en-US" dirty="0"/>
              <a:t>Management</a:t>
            </a:r>
          </a:p>
        </p:txBody>
      </p:sp>
    </p:spTree>
    <p:extLst>
      <p:ext uri="{BB962C8B-B14F-4D97-AF65-F5344CB8AC3E}">
        <p14:creationId xmlns:p14="http://schemas.microsoft.com/office/powerpoint/2010/main" val="161189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914400"/>
            <a:ext cx="7315200" cy="5257800"/>
          </a:xfrm>
        </p:spPr>
        <p:txBody>
          <a:bodyPr>
            <a:noAutofit/>
          </a:bodyPr>
          <a:lstStyle/>
          <a:p>
            <a:r>
              <a:rPr lang="en-US" sz="2400" u="sng" dirty="0">
                <a:latin typeface="+mn-lt"/>
              </a:rPr>
              <a:t>Role of Manager</a:t>
            </a:r>
            <a:br>
              <a:rPr lang="en-US" sz="2400" u="sng" dirty="0">
                <a:latin typeface="+mn-lt"/>
              </a:rPr>
            </a:br>
            <a:r>
              <a:rPr lang="en-US" sz="2400" dirty="0">
                <a:latin typeface="+mn-lt"/>
              </a:rPr>
              <a:t>1. Interpersonal </a:t>
            </a:r>
            <a:br>
              <a:rPr lang="en-US" sz="2400" dirty="0">
                <a:latin typeface="+mn-lt"/>
              </a:rPr>
            </a:br>
            <a:r>
              <a:rPr lang="en-US" sz="2400" dirty="0">
                <a:latin typeface="+mn-lt"/>
              </a:rPr>
              <a:t>2. Informational</a:t>
            </a:r>
            <a:br>
              <a:rPr lang="en-US" sz="2400" dirty="0">
                <a:latin typeface="+mn-lt"/>
              </a:rPr>
            </a:br>
            <a:r>
              <a:rPr lang="en-US" sz="2400" dirty="0">
                <a:latin typeface="+mn-lt"/>
              </a:rPr>
              <a:t>3. Decisional</a:t>
            </a:r>
            <a:br>
              <a:rPr lang="en-US" sz="2400" dirty="0">
                <a:latin typeface="+mn-lt"/>
              </a:rPr>
            </a:br>
            <a:br>
              <a:rPr lang="en-US" sz="2400" dirty="0">
                <a:latin typeface="+mn-lt"/>
              </a:rPr>
            </a:br>
            <a:r>
              <a:rPr lang="en-US" sz="2400" dirty="0">
                <a:latin typeface="+mn-lt"/>
              </a:rPr>
              <a:t>4. Knowledge Leadership</a:t>
            </a:r>
            <a:br>
              <a:rPr lang="en-US" sz="2400" dirty="0">
                <a:latin typeface="+mn-lt"/>
              </a:rPr>
            </a:br>
            <a:r>
              <a:rPr lang="en-US" sz="2400" dirty="0">
                <a:latin typeface="+mn-lt"/>
              </a:rPr>
              <a:t>5. Change Handler</a:t>
            </a:r>
            <a:br>
              <a:rPr lang="en-US" sz="2400" dirty="0">
                <a:latin typeface="+mn-lt"/>
              </a:rPr>
            </a:br>
            <a:endParaRPr lang="en-US" sz="2400" dirty="0">
              <a:latin typeface="+mn-lt"/>
            </a:endParaRPr>
          </a:p>
        </p:txBody>
      </p:sp>
      <p:sp>
        <p:nvSpPr>
          <p:cNvPr id="2" name="Content Placeholder 1"/>
          <p:cNvSpPr>
            <a:spLocks noGrp="1"/>
          </p:cNvSpPr>
          <p:nvPr>
            <p:ph idx="1"/>
          </p:nvPr>
        </p:nvSpPr>
        <p:spPr>
          <a:xfrm>
            <a:off x="457200" y="381000"/>
            <a:ext cx="6324600" cy="762000"/>
          </a:xfrm>
        </p:spPr>
        <p:txBody>
          <a:bodyPr>
            <a:normAutofit/>
          </a:bodyPr>
          <a:lstStyle/>
          <a:p>
            <a:pPr marL="0" indent="0">
              <a:buNone/>
            </a:pPr>
            <a:r>
              <a:rPr lang="en-US" sz="2800" dirty="0"/>
              <a:t>Chapter 1: The Challenge of Management</a:t>
            </a:r>
          </a:p>
        </p:txBody>
      </p:sp>
    </p:spTree>
    <p:extLst>
      <p:ext uri="{BB962C8B-B14F-4D97-AF65-F5344CB8AC3E}">
        <p14:creationId xmlns:p14="http://schemas.microsoft.com/office/powerpoint/2010/main" val="3987315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457200"/>
            <a:ext cx="7315200" cy="609600"/>
          </a:xfrm>
        </p:spPr>
        <p:txBody>
          <a:bodyPr>
            <a:noAutofit/>
          </a:bodyPr>
          <a:lstStyle/>
          <a:p>
            <a:r>
              <a:rPr lang="en-US" sz="3600" dirty="0">
                <a:latin typeface="+mn-lt"/>
              </a:rPr>
              <a:t>Role of the Manager</a:t>
            </a:r>
          </a:p>
        </p:txBody>
      </p:sp>
      <p:sp>
        <p:nvSpPr>
          <p:cNvPr id="2" name="Content Placeholder 1"/>
          <p:cNvSpPr>
            <a:spLocks noGrp="1"/>
          </p:cNvSpPr>
          <p:nvPr>
            <p:ph idx="1"/>
          </p:nvPr>
        </p:nvSpPr>
        <p:spPr>
          <a:xfrm>
            <a:off x="533400" y="1066800"/>
            <a:ext cx="7315200" cy="5334000"/>
          </a:xfrm>
        </p:spPr>
        <p:txBody>
          <a:bodyPr>
            <a:normAutofit lnSpcReduction="10000"/>
          </a:bodyPr>
          <a:lstStyle/>
          <a:p>
            <a:pPr indent="-342900"/>
            <a:r>
              <a:rPr lang="en-US" sz="2400" dirty="0"/>
              <a:t>A manager’s role is to organize, supervise and control people so that there is a productive outcome to work. </a:t>
            </a:r>
          </a:p>
          <a:p>
            <a:pPr indent="-342900"/>
            <a:r>
              <a:rPr lang="en-US" sz="2400" dirty="0"/>
              <a:t>Organizations (companies, educational institutions, industries, hospitals, etc.) have objectives. </a:t>
            </a:r>
          </a:p>
          <a:p>
            <a:pPr indent="-342900"/>
            <a:r>
              <a:rPr lang="en-US" sz="2400" dirty="0"/>
              <a:t>These objectives/goals may be expressed in terms of profits, market share, educational achievements, or health. </a:t>
            </a:r>
          </a:p>
          <a:p>
            <a:pPr indent="-342900"/>
            <a:r>
              <a:rPr lang="en-US" sz="2400" dirty="0"/>
              <a:t>These organizations plan is to achieve the objectives in order to make sure that they have the right people doing he right job with the best possible equipment at the right time.</a:t>
            </a:r>
          </a:p>
          <a:p>
            <a:pPr indent="-342900"/>
            <a:r>
              <a:rPr lang="en-US" sz="2400" dirty="0"/>
              <a:t>Managers are people responsible for helping organizations to achieve their objectives and for creating and implementing their plans.</a:t>
            </a:r>
          </a:p>
          <a:p>
            <a:pPr marL="0" indent="0">
              <a:buNone/>
            </a:pPr>
            <a:endParaRPr lang="en-US" sz="2400" dirty="0"/>
          </a:p>
        </p:txBody>
      </p:sp>
    </p:spTree>
    <p:extLst>
      <p:ext uri="{BB962C8B-B14F-4D97-AF65-F5344CB8AC3E}">
        <p14:creationId xmlns:p14="http://schemas.microsoft.com/office/powerpoint/2010/main" val="1974682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457200"/>
            <a:ext cx="7315200" cy="609600"/>
          </a:xfrm>
        </p:spPr>
        <p:txBody>
          <a:bodyPr>
            <a:noAutofit/>
          </a:bodyPr>
          <a:lstStyle/>
          <a:p>
            <a:r>
              <a:rPr lang="en-US" sz="3600" dirty="0">
                <a:latin typeface="+mn-lt"/>
              </a:rPr>
              <a:t>Role of the Manager – Mintzberg (1973)</a:t>
            </a:r>
          </a:p>
        </p:txBody>
      </p:sp>
      <p:graphicFrame>
        <p:nvGraphicFramePr>
          <p:cNvPr id="4" name="Content Placeholder 3">
            <a:extLst>
              <a:ext uri="{FF2B5EF4-FFF2-40B4-BE49-F238E27FC236}">
                <a16:creationId xmlns:a16="http://schemas.microsoft.com/office/drawing/2014/main" id="{D7D883E8-D337-46D8-8629-72D77784273F}"/>
              </a:ext>
            </a:extLst>
          </p:cNvPr>
          <p:cNvGraphicFramePr>
            <a:graphicFrameLocks noGrp="1"/>
          </p:cNvGraphicFramePr>
          <p:nvPr>
            <p:ph idx="1"/>
            <p:extLst>
              <p:ext uri="{D42A27DB-BD31-4B8C-83A1-F6EECF244321}">
                <p14:modId xmlns:p14="http://schemas.microsoft.com/office/powerpoint/2010/main" val="3342020964"/>
              </p:ext>
            </p:extLst>
          </p:nvPr>
        </p:nvGraphicFramePr>
        <p:xfrm>
          <a:off x="533400" y="1447800"/>
          <a:ext cx="73152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6459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98BEB-BDEF-434C-9B32-F1BF87127CDF}"/>
              </a:ext>
            </a:extLst>
          </p:cNvPr>
          <p:cNvSpPr>
            <a:spLocks noGrp="1"/>
          </p:cNvSpPr>
          <p:nvPr>
            <p:ph type="title"/>
          </p:nvPr>
        </p:nvSpPr>
        <p:spPr/>
        <p:txBody>
          <a:bodyPr/>
          <a:lstStyle/>
          <a:p>
            <a:r>
              <a:rPr lang="en-US" dirty="0"/>
              <a:t>Mintzberg’s Managerial Role</a:t>
            </a:r>
          </a:p>
        </p:txBody>
      </p:sp>
      <p:sp>
        <p:nvSpPr>
          <p:cNvPr id="3" name="Content Placeholder 2">
            <a:extLst>
              <a:ext uri="{FF2B5EF4-FFF2-40B4-BE49-F238E27FC236}">
                <a16:creationId xmlns:a16="http://schemas.microsoft.com/office/drawing/2014/main" id="{F1214E27-28F9-41C7-9945-44FCB95C319F}"/>
              </a:ext>
            </a:extLst>
          </p:cNvPr>
          <p:cNvSpPr>
            <a:spLocks noGrp="1"/>
          </p:cNvSpPr>
          <p:nvPr>
            <p:ph sz="half" idx="1"/>
          </p:nvPr>
        </p:nvSpPr>
        <p:spPr>
          <a:xfrm>
            <a:off x="457200" y="1536192"/>
            <a:ext cx="3657600" cy="597408"/>
          </a:xfrm>
        </p:spPr>
        <p:txBody>
          <a:bodyPr>
            <a:normAutofit/>
          </a:bodyPr>
          <a:lstStyle/>
          <a:p>
            <a:pPr marL="114300" indent="0">
              <a:buNone/>
            </a:pPr>
            <a:r>
              <a:rPr lang="en-US" dirty="0"/>
              <a:t>Interpersonal Role</a:t>
            </a:r>
          </a:p>
        </p:txBody>
      </p:sp>
      <p:sp>
        <p:nvSpPr>
          <p:cNvPr id="4" name="Content Placeholder 3">
            <a:extLst>
              <a:ext uri="{FF2B5EF4-FFF2-40B4-BE49-F238E27FC236}">
                <a16:creationId xmlns:a16="http://schemas.microsoft.com/office/drawing/2014/main" id="{7E5F8CF0-6DB5-4C2B-A717-EE0B76E3AE1D}"/>
              </a:ext>
            </a:extLst>
          </p:cNvPr>
          <p:cNvSpPr>
            <a:spLocks noGrp="1"/>
          </p:cNvSpPr>
          <p:nvPr>
            <p:ph sz="half" idx="2"/>
          </p:nvPr>
        </p:nvSpPr>
        <p:spPr>
          <a:xfrm>
            <a:off x="457200" y="2133600"/>
            <a:ext cx="7620000" cy="3992880"/>
          </a:xfrm>
        </p:spPr>
        <p:txBody>
          <a:bodyPr>
            <a:normAutofit/>
          </a:bodyPr>
          <a:lstStyle/>
          <a:p>
            <a:r>
              <a:rPr lang="en-US" dirty="0"/>
              <a:t>Figure Head</a:t>
            </a:r>
          </a:p>
          <a:p>
            <a:pPr lvl="1"/>
            <a:r>
              <a:rPr lang="en-US" dirty="0"/>
              <a:t>Representing organization to perform ceremonial duties</a:t>
            </a:r>
          </a:p>
          <a:p>
            <a:r>
              <a:rPr lang="en-US" dirty="0"/>
              <a:t>Leader</a:t>
            </a:r>
          </a:p>
          <a:p>
            <a:pPr lvl="1"/>
            <a:r>
              <a:rPr lang="en-US" dirty="0"/>
              <a:t>Influencing subordinates to achieving their goals and objectives</a:t>
            </a:r>
          </a:p>
          <a:p>
            <a:r>
              <a:rPr lang="en-US" dirty="0"/>
              <a:t>Liaison</a:t>
            </a:r>
          </a:p>
          <a:p>
            <a:pPr lvl="1"/>
            <a:r>
              <a:rPr lang="en-US" dirty="0"/>
              <a:t>Maintaining horizontal chain of communication</a:t>
            </a:r>
          </a:p>
        </p:txBody>
      </p:sp>
    </p:spTree>
    <p:extLst>
      <p:ext uri="{BB962C8B-B14F-4D97-AF65-F5344CB8AC3E}">
        <p14:creationId xmlns:p14="http://schemas.microsoft.com/office/powerpoint/2010/main" val="2428214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0"/>
            <a:ext cx="7620000" cy="4114800"/>
          </a:xfrm>
        </p:spPr>
        <p:txBody>
          <a:bodyPr>
            <a:normAutofit/>
          </a:bodyPr>
          <a:lstStyle/>
          <a:p>
            <a:pPr marL="0" indent="0">
              <a:buNone/>
            </a:pPr>
            <a:r>
              <a:rPr lang="en-US" sz="2800" dirty="0"/>
              <a:t>Chapter 1</a:t>
            </a:r>
          </a:p>
          <a:p>
            <a:pPr marL="0" indent="0">
              <a:buNone/>
            </a:pPr>
            <a:r>
              <a:rPr lang="en-US" sz="2800" dirty="0"/>
              <a:t>Concept, Nature, Process and Significance</a:t>
            </a:r>
          </a:p>
          <a:p>
            <a:pPr marL="0" indent="0">
              <a:buNone/>
            </a:pPr>
            <a:endParaRPr lang="en-US" sz="2800" dirty="0"/>
          </a:p>
        </p:txBody>
      </p:sp>
      <p:sp>
        <p:nvSpPr>
          <p:cNvPr id="5" name="Title 4">
            <a:extLst>
              <a:ext uri="{FF2B5EF4-FFF2-40B4-BE49-F238E27FC236}">
                <a16:creationId xmlns:a16="http://schemas.microsoft.com/office/drawing/2014/main" id="{37AC4F94-108C-4CB8-9B89-5C6A7C899B7D}"/>
              </a:ext>
            </a:extLst>
          </p:cNvPr>
          <p:cNvSpPr>
            <a:spLocks noGrp="1"/>
          </p:cNvSpPr>
          <p:nvPr>
            <p:ph type="title"/>
          </p:nvPr>
        </p:nvSpPr>
        <p:spPr>
          <a:xfrm>
            <a:off x="457200" y="274638"/>
            <a:ext cx="7620000" cy="1782762"/>
          </a:xfrm>
        </p:spPr>
        <p:txBody>
          <a:bodyPr/>
          <a:lstStyle/>
          <a:p>
            <a:r>
              <a:rPr lang="en-US" sz="4800" dirty="0"/>
              <a:t>Introduction to Industrial Management</a:t>
            </a:r>
            <a:endParaRPr lang="en-US" dirty="0"/>
          </a:p>
        </p:txBody>
      </p:sp>
    </p:spTree>
    <p:extLst>
      <p:ext uri="{BB962C8B-B14F-4D97-AF65-F5344CB8AC3E}">
        <p14:creationId xmlns:p14="http://schemas.microsoft.com/office/powerpoint/2010/main" val="2280433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98BEB-BDEF-434C-9B32-F1BF87127CDF}"/>
              </a:ext>
            </a:extLst>
          </p:cNvPr>
          <p:cNvSpPr>
            <a:spLocks noGrp="1"/>
          </p:cNvSpPr>
          <p:nvPr>
            <p:ph type="title"/>
          </p:nvPr>
        </p:nvSpPr>
        <p:spPr/>
        <p:txBody>
          <a:bodyPr/>
          <a:lstStyle/>
          <a:p>
            <a:r>
              <a:rPr lang="en-US" dirty="0"/>
              <a:t>Mintzberg’s Managerial Role</a:t>
            </a:r>
          </a:p>
        </p:txBody>
      </p:sp>
      <p:sp>
        <p:nvSpPr>
          <p:cNvPr id="3" name="Content Placeholder 2">
            <a:extLst>
              <a:ext uri="{FF2B5EF4-FFF2-40B4-BE49-F238E27FC236}">
                <a16:creationId xmlns:a16="http://schemas.microsoft.com/office/drawing/2014/main" id="{F1214E27-28F9-41C7-9945-44FCB95C319F}"/>
              </a:ext>
            </a:extLst>
          </p:cNvPr>
          <p:cNvSpPr>
            <a:spLocks noGrp="1"/>
          </p:cNvSpPr>
          <p:nvPr>
            <p:ph sz="half" idx="1"/>
          </p:nvPr>
        </p:nvSpPr>
        <p:spPr>
          <a:xfrm>
            <a:off x="457200" y="1536192"/>
            <a:ext cx="3657600" cy="597408"/>
          </a:xfrm>
        </p:spPr>
        <p:txBody>
          <a:bodyPr>
            <a:normAutofit/>
          </a:bodyPr>
          <a:lstStyle/>
          <a:p>
            <a:pPr marL="114300" indent="0">
              <a:buNone/>
            </a:pPr>
            <a:r>
              <a:rPr lang="en-US" dirty="0"/>
              <a:t>Informational Role</a:t>
            </a:r>
          </a:p>
        </p:txBody>
      </p:sp>
      <p:sp>
        <p:nvSpPr>
          <p:cNvPr id="4" name="Content Placeholder 3">
            <a:extLst>
              <a:ext uri="{FF2B5EF4-FFF2-40B4-BE49-F238E27FC236}">
                <a16:creationId xmlns:a16="http://schemas.microsoft.com/office/drawing/2014/main" id="{7E5F8CF0-6DB5-4C2B-A717-EE0B76E3AE1D}"/>
              </a:ext>
            </a:extLst>
          </p:cNvPr>
          <p:cNvSpPr>
            <a:spLocks noGrp="1"/>
          </p:cNvSpPr>
          <p:nvPr>
            <p:ph sz="half" idx="2"/>
          </p:nvPr>
        </p:nvSpPr>
        <p:spPr>
          <a:xfrm>
            <a:off x="457200" y="2133600"/>
            <a:ext cx="7620000" cy="3992880"/>
          </a:xfrm>
        </p:spPr>
        <p:txBody>
          <a:bodyPr>
            <a:normAutofit/>
          </a:bodyPr>
          <a:lstStyle/>
          <a:p>
            <a:r>
              <a:rPr lang="en-US" dirty="0"/>
              <a:t>Monitor</a:t>
            </a:r>
          </a:p>
          <a:p>
            <a:pPr lvl="1"/>
            <a:r>
              <a:rPr lang="en-US" dirty="0"/>
              <a:t>Collecting information concerning organization and shortlisting relevant information</a:t>
            </a:r>
          </a:p>
          <a:p>
            <a:r>
              <a:rPr lang="en-US" dirty="0"/>
              <a:t>Disseminator</a:t>
            </a:r>
          </a:p>
          <a:p>
            <a:pPr lvl="1"/>
            <a:r>
              <a:rPr lang="en-US" dirty="0"/>
              <a:t>Sharing relevant information with subordinates</a:t>
            </a:r>
          </a:p>
          <a:p>
            <a:r>
              <a:rPr lang="en-US" dirty="0"/>
              <a:t>Spokesperson</a:t>
            </a:r>
          </a:p>
          <a:p>
            <a:pPr lvl="1"/>
            <a:r>
              <a:rPr lang="en-US" dirty="0"/>
              <a:t>Maintaining protocol to share information with outsiders</a:t>
            </a:r>
          </a:p>
        </p:txBody>
      </p:sp>
    </p:spTree>
    <p:extLst>
      <p:ext uri="{BB962C8B-B14F-4D97-AF65-F5344CB8AC3E}">
        <p14:creationId xmlns:p14="http://schemas.microsoft.com/office/powerpoint/2010/main" val="2066658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98BEB-BDEF-434C-9B32-F1BF87127CDF}"/>
              </a:ext>
            </a:extLst>
          </p:cNvPr>
          <p:cNvSpPr>
            <a:spLocks noGrp="1"/>
          </p:cNvSpPr>
          <p:nvPr>
            <p:ph type="title"/>
          </p:nvPr>
        </p:nvSpPr>
        <p:spPr/>
        <p:txBody>
          <a:bodyPr/>
          <a:lstStyle/>
          <a:p>
            <a:r>
              <a:rPr lang="en-US" dirty="0"/>
              <a:t>Mintzberg’s Managerial Role</a:t>
            </a:r>
          </a:p>
        </p:txBody>
      </p:sp>
      <p:sp>
        <p:nvSpPr>
          <p:cNvPr id="3" name="Content Placeholder 2">
            <a:extLst>
              <a:ext uri="{FF2B5EF4-FFF2-40B4-BE49-F238E27FC236}">
                <a16:creationId xmlns:a16="http://schemas.microsoft.com/office/drawing/2014/main" id="{F1214E27-28F9-41C7-9945-44FCB95C319F}"/>
              </a:ext>
            </a:extLst>
          </p:cNvPr>
          <p:cNvSpPr>
            <a:spLocks noGrp="1"/>
          </p:cNvSpPr>
          <p:nvPr>
            <p:ph sz="half" idx="1"/>
          </p:nvPr>
        </p:nvSpPr>
        <p:spPr>
          <a:xfrm>
            <a:off x="457200" y="1417638"/>
            <a:ext cx="3657600" cy="597408"/>
          </a:xfrm>
        </p:spPr>
        <p:txBody>
          <a:bodyPr>
            <a:normAutofit fontScale="92500"/>
          </a:bodyPr>
          <a:lstStyle/>
          <a:p>
            <a:pPr marL="114300" indent="0">
              <a:buNone/>
            </a:pPr>
            <a:r>
              <a:rPr lang="en-US" dirty="0"/>
              <a:t>Decisional Role</a:t>
            </a:r>
          </a:p>
        </p:txBody>
      </p:sp>
      <p:sp>
        <p:nvSpPr>
          <p:cNvPr id="4" name="Content Placeholder 3">
            <a:extLst>
              <a:ext uri="{FF2B5EF4-FFF2-40B4-BE49-F238E27FC236}">
                <a16:creationId xmlns:a16="http://schemas.microsoft.com/office/drawing/2014/main" id="{7E5F8CF0-6DB5-4C2B-A717-EE0B76E3AE1D}"/>
              </a:ext>
            </a:extLst>
          </p:cNvPr>
          <p:cNvSpPr>
            <a:spLocks noGrp="1"/>
          </p:cNvSpPr>
          <p:nvPr>
            <p:ph sz="half" idx="2"/>
          </p:nvPr>
        </p:nvSpPr>
        <p:spPr>
          <a:xfrm>
            <a:off x="457200" y="2015046"/>
            <a:ext cx="7620000" cy="4111434"/>
          </a:xfrm>
        </p:spPr>
        <p:txBody>
          <a:bodyPr>
            <a:normAutofit fontScale="92500"/>
          </a:bodyPr>
          <a:lstStyle/>
          <a:p>
            <a:r>
              <a:rPr lang="en-US" dirty="0"/>
              <a:t>Entrepreneur</a:t>
            </a:r>
          </a:p>
          <a:p>
            <a:pPr lvl="1"/>
            <a:r>
              <a:rPr lang="en-US" dirty="0"/>
              <a:t>Focusing on innovation and change with the organization</a:t>
            </a:r>
          </a:p>
          <a:p>
            <a:r>
              <a:rPr lang="en-US" dirty="0"/>
              <a:t>Disturbance Handler</a:t>
            </a:r>
          </a:p>
          <a:p>
            <a:pPr lvl="1"/>
            <a:r>
              <a:rPr lang="en-US" dirty="0"/>
              <a:t>Managing conflicting situation by taking corrective action</a:t>
            </a:r>
          </a:p>
          <a:p>
            <a:r>
              <a:rPr lang="en-US" dirty="0"/>
              <a:t>Negotiator</a:t>
            </a:r>
          </a:p>
          <a:p>
            <a:pPr lvl="1"/>
            <a:r>
              <a:rPr lang="en-US" dirty="0"/>
              <a:t>Representing organization in all major negotiation</a:t>
            </a:r>
          </a:p>
          <a:p>
            <a:r>
              <a:rPr lang="en-US" dirty="0"/>
              <a:t>Resource Allocator</a:t>
            </a:r>
          </a:p>
          <a:p>
            <a:pPr lvl="1"/>
            <a:r>
              <a:rPr lang="en-US" dirty="0"/>
              <a:t>Optimizing resource allocation to different competing needs within the organization</a:t>
            </a:r>
          </a:p>
          <a:p>
            <a:pPr lvl="1"/>
            <a:endParaRPr lang="en-US" dirty="0"/>
          </a:p>
        </p:txBody>
      </p:sp>
    </p:spTree>
    <p:extLst>
      <p:ext uri="{BB962C8B-B14F-4D97-AF65-F5344CB8AC3E}">
        <p14:creationId xmlns:p14="http://schemas.microsoft.com/office/powerpoint/2010/main" val="1150034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98BEB-BDEF-434C-9B32-F1BF87127CDF}"/>
              </a:ext>
            </a:extLst>
          </p:cNvPr>
          <p:cNvSpPr>
            <a:spLocks noGrp="1"/>
          </p:cNvSpPr>
          <p:nvPr>
            <p:ph type="title"/>
          </p:nvPr>
        </p:nvSpPr>
        <p:spPr/>
        <p:txBody>
          <a:bodyPr/>
          <a:lstStyle/>
          <a:p>
            <a:r>
              <a:rPr lang="en-US" dirty="0"/>
              <a:t>Managerial Role – Recent Years</a:t>
            </a:r>
          </a:p>
        </p:txBody>
      </p:sp>
      <p:sp>
        <p:nvSpPr>
          <p:cNvPr id="3" name="Content Placeholder 2">
            <a:extLst>
              <a:ext uri="{FF2B5EF4-FFF2-40B4-BE49-F238E27FC236}">
                <a16:creationId xmlns:a16="http://schemas.microsoft.com/office/drawing/2014/main" id="{F1214E27-28F9-41C7-9945-44FCB95C319F}"/>
              </a:ext>
            </a:extLst>
          </p:cNvPr>
          <p:cNvSpPr>
            <a:spLocks noGrp="1"/>
          </p:cNvSpPr>
          <p:nvPr>
            <p:ph sz="half" idx="1"/>
          </p:nvPr>
        </p:nvSpPr>
        <p:spPr>
          <a:xfrm>
            <a:off x="457200" y="1417638"/>
            <a:ext cx="7391400" cy="597408"/>
          </a:xfrm>
        </p:spPr>
        <p:txBody>
          <a:bodyPr>
            <a:normAutofit/>
          </a:bodyPr>
          <a:lstStyle/>
          <a:p>
            <a:pPr marL="114300" indent="0">
              <a:buNone/>
            </a:pPr>
            <a:r>
              <a:rPr lang="en-US" dirty="0"/>
              <a:t>Knowledge Leadership Role</a:t>
            </a:r>
          </a:p>
        </p:txBody>
      </p:sp>
      <p:sp>
        <p:nvSpPr>
          <p:cNvPr id="4" name="Content Placeholder 3">
            <a:extLst>
              <a:ext uri="{FF2B5EF4-FFF2-40B4-BE49-F238E27FC236}">
                <a16:creationId xmlns:a16="http://schemas.microsoft.com/office/drawing/2014/main" id="{7E5F8CF0-6DB5-4C2B-A717-EE0B76E3AE1D}"/>
              </a:ext>
            </a:extLst>
          </p:cNvPr>
          <p:cNvSpPr>
            <a:spLocks noGrp="1"/>
          </p:cNvSpPr>
          <p:nvPr>
            <p:ph sz="half" idx="2"/>
          </p:nvPr>
        </p:nvSpPr>
        <p:spPr>
          <a:xfrm>
            <a:off x="457200" y="2015046"/>
            <a:ext cx="7620000" cy="4111434"/>
          </a:xfrm>
        </p:spPr>
        <p:txBody>
          <a:bodyPr>
            <a:normAutofit/>
          </a:bodyPr>
          <a:lstStyle/>
          <a:p>
            <a:r>
              <a:rPr lang="en-US" dirty="0"/>
              <a:t>Knowledge Team Builder</a:t>
            </a:r>
          </a:p>
          <a:p>
            <a:pPr lvl="1"/>
            <a:r>
              <a:rPr lang="en-US" dirty="0"/>
              <a:t>This means that the Managers should cerate teams that have expertise in certain areas</a:t>
            </a:r>
          </a:p>
          <a:p>
            <a:pPr lvl="1"/>
            <a:r>
              <a:rPr lang="en-US" dirty="0"/>
              <a:t>This is done through regular updating of knowledge through seminar, journal, internet-research and adoption of technology.</a:t>
            </a:r>
          </a:p>
          <a:p>
            <a:pPr lvl="1"/>
            <a:r>
              <a:rPr lang="en-US" dirty="0"/>
              <a:t>Activities include finding right people, who can share same expertise in building knowledge-base.</a:t>
            </a:r>
          </a:p>
          <a:p>
            <a:r>
              <a:rPr lang="en-US" dirty="0"/>
              <a:t>Sustaining and Maintaining Knowledge</a:t>
            </a:r>
          </a:p>
          <a:p>
            <a:pPr lvl="1"/>
            <a:endParaRPr lang="en-US" dirty="0"/>
          </a:p>
        </p:txBody>
      </p:sp>
    </p:spTree>
    <p:extLst>
      <p:ext uri="{BB962C8B-B14F-4D97-AF65-F5344CB8AC3E}">
        <p14:creationId xmlns:p14="http://schemas.microsoft.com/office/powerpoint/2010/main" val="1559851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98BEB-BDEF-434C-9B32-F1BF87127CDF}"/>
              </a:ext>
            </a:extLst>
          </p:cNvPr>
          <p:cNvSpPr>
            <a:spLocks noGrp="1"/>
          </p:cNvSpPr>
          <p:nvPr>
            <p:ph type="title"/>
          </p:nvPr>
        </p:nvSpPr>
        <p:spPr/>
        <p:txBody>
          <a:bodyPr/>
          <a:lstStyle/>
          <a:p>
            <a:r>
              <a:rPr lang="en-US" dirty="0"/>
              <a:t>Managerial Role – Recent Years</a:t>
            </a:r>
          </a:p>
        </p:txBody>
      </p:sp>
      <p:sp>
        <p:nvSpPr>
          <p:cNvPr id="3" name="Content Placeholder 2">
            <a:extLst>
              <a:ext uri="{FF2B5EF4-FFF2-40B4-BE49-F238E27FC236}">
                <a16:creationId xmlns:a16="http://schemas.microsoft.com/office/drawing/2014/main" id="{F1214E27-28F9-41C7-9945-44FCB95C319F}"/>
              </a:ext>
            </a:extLst>
          </p:cNvPr>
          <p:cNvSpPr>
            <a:spLocks noGrp="1"/>
          </p:cNvSpPr>
          <p:nvPr>
            <p:ph sz="half" idx="1"/>
          </p:nvPr>
        </p:nvSpPr>
        <p:spPr>
          <a:xfrm>
            <a:off x="457200" y="1417638"/>
            <a:ext cx="7391400" cy="597408"/>
          </a:xfrm>
        </p:spPr>
        <p:txBody>
          <a:bodyPr>
            <a:normAutofit/>
          </a:bodyPr>
          <a:lstStyle/>
          <a:p>
            <a:pPr marL="114300" indent="0">
              <a:buNone/>
            </a:pPr>
            <a:r>
              <a:rPr lang="en-US" dirty="0"/>
              <a:t>Knowledge Leadership Role</a:t>
            </a:r>
          </a:p>
        </p:txBody>
      </p:sp>
      <p:sp>
        <p:nvSpPr>
          <p:cNvPr id="4" name="Content Placeholder 3">
            <a:extLst>
              <a:ext uri="{FF2B5EF4-FFF2-40B4-BE49-F238E27FC236}">
                <a16:creationId xmlns:a16="http://schemas.microsoft.com/office/drawing/2014/main" id="{7E5F8CF0-6DB5-4C2B-A717-EE0B76E3AE1D}"/>
              </a:ext>
            </a:extLst>
          </p:cNvPr>
          <p:cNvSpPr>
            <a:spLocks noGrp="1"/>
          </p:cNvSpPr>
          <p:nvPr>
            <p:ph sz="half" idx="2"/>
          </p:nvPr>
        </p:nvSpPr>
        <p:spPr>
          <a:xfrm>
            <a:off x="457200" y="2015046"/>
            <a:ext cx="7620000" cy="4111434"/>
          </a:xfrm>
        </p:spPr>
        <p:txBody>
          <a:bodyPr>
            <a:normAutofit/>
          </a:bodyPr>
          <a:lstStyle/>
          <a:p>
            <a:r>
              <a:rPr lang="en-US" dirty="0"/>
              <a:t>Knowledge Team Builder</a:t>
            </a:r>
          </a:p>
          <a:p>
            <a:r>
              <a:rPr lang="en-US" dirty="0"/>
              <a:t>Sustaining and Maintaining Knowledge</a:t>
            </a:r>
          </a:p>
          <a:p>
            <a:pPr lvl="1"/>
            <a:r>
              <a:rPr lang="en-US" dirty="0"/>
              <a:t>This is related to knowledge management.</a:t>
            </a:r>
          </a:p>
          <a:p>
            <a:pPr lvl="1"/>
            <a:r>
              <a:rPr lang="en-US" dirty="0"/>
              <a:t>Activities include documenting and sharing the expertise among group members.</a:t>
            </a:r>
          </a:p>
          <a:p>
            <a:pPr lvl="1"/>
            <a:r>
              <a:rPr lang="en-US" dirty="0"/>
              <a:t>If an individual leaves the organization, the knowledge should stay with other members of the group</a:t>
            </a:r>
          </a:p>
          <a:p>
            <a:pPr lvl="1"/>
            <a:endParaRPr lang="en-US" dirty="0"/>
          </a:p>
          <a:p>
            <a:pPr lvl="1"/>
            <a:endParaRPr lang="en-US" dirty="0"/>
          </a:p>
        </p:txBody>
      </p:sp>
    </p:spTree>
    <p:extLst>
      <p:ext uri="{BB962C8B-B14F-4D97-AF65-F5344CB8AC3E}">
        <p14:creationId xmlns:p14="http://schemas.microsoft.com/office/powerpoint/2010/main" val="1322932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98BEB-BDEF-434C-9B32-F1BF87127CDF}"/>
              </a:ext>
            </a:extLst>
          </p:cNvPr>
          <p:cNvSpPr>
            <a:spLocks noGrp="1"/>
          </p:cNvSpPr>
          <p:nvPr>
            <p:ph type="title"/>
          </p:nvPr>
        </p:nvSpPr>
        <p:spPr/>
        <p:txBody>
          <a:bodyPr/>
          <a:lstStyle/>
          <a:p>
            <a:r>
              <a:rPr lang="en-US" dirty="0"/>
              <a:t>Managerial Role – Recent Years</a:t>
            </a:r>
          </a:p>
        </p:txBody>
      </p:sp>
      <p:sp>
        <p:nvSpPr>
          <p:cNvPr id="3" name="Content Placeholder 2">
            <a:extLst>
              <a:ext uri="{FF2B5EF4-FFF2-40B4-BE49-F238E27FC236}">
                <a16:creationId xmlns:a16="http://schemas.microsoft.com/office/drawing/2014/main" id="{F1214E27-28F9-41C7-9945-44FCB95C319F}"/>
              </a:ext>
            </a:extLst>
          </p:cNvPr>
          <p:cNvSpPr>
            <a:spLocks noGrp="1"/>
          </p:cNvSpPr>
          <p:nvPr>
            <p:ph sz="half" idx="1"/>
          </p:nvPr>
        </p:nvSpPr>
        <p:spPr>
          <a:xfrm>
            <a:off x="457200" y="1417638"/>
            <a:ext cx="7391400" cy="597408"/>
          </a:xfrm>
        </p:spPr>
        <p:txBody>
          <a:bodyPr>
            <a:normAutofit lnSpcReduction="10000"/>
          </a:bodyPr>
          <a:lstStyle/>
          <a:p>
            <a:pPr marL="114300" indent="0">
              <a:buNone/>
            </a:pPr>
            <a:r>
              <a:rPr lang="en-US" dirty="0"/>
              <a:t>Change Handler</a:t>
            </a:r>
          </a:p>
        </p:txBody>
      </p:sp>
      <p:sp>
        <p:nvSpPr>
          <p:cNvPr id="4" name="Content Placeholder 3">
            <a:extLst>
              <a:ext uri="{FF2B5EF4-FFF2-40B4-BE49-F238E27FC236}">
                <a16:creationId xmlns:a16="http://schemas.microsoft.com/office/drawing/2014/main" id="{7E5F8CF0-6DB5-4C2B-A717-EE0B76E3AE1D}"/>
              </a:ext>
            </a:extLst>
          </p:cNvPr>
          <p:cNvSpPr>
            <a:spLocks noGrp="1"/>
          </p:cNvSpPr>
          <p:nvPr>
            <p:ph sz="half" idx="2"/>
          </p:nvPr>
        </p:nvSpPr>
        <p:spPr>
          <a:xfrm>
            <a:off x="457200" y="2015046"/>
            <a:ext cx="7620000" cy="4111434"/>
          </a:xfrm>
        </p:spPr>
        <p:txBody>
          <a:bodyPr>
            <a:normAutofit lnSpcReduction="10000"/>
          </a:bodyPr>
          <a:lstStyle/>
          <a:p>
            <a:r>
              <a:rPr lang="en-US" dirty="0"/>
              <a:t>Continuous Improvement Supporter</a:t>
            </a:r>
          </a:p>
          <a:p>
            <a:pPr lvl="1"/>
            <a:r>
              <a:rPr lang="en-US" dirty="0"/>
              <a:t>Managers’ role is to develop a quality culture and teambuilding.</a:t>
            </a:r>
          </a:p>
          <a:p>
            <a:pPr lvl="1"/>
            <a:r>
              <a:rPr lang="en-US" dirty="0"/>
              <a:t>Problems are identified and solved for small but gradual improvement</a:t>
            </a:r>
          </a:p>
          <a:p>
            <a:pPr lvl="1"/>
            <a:r>
              <a:rPr lang="en-US" dirty="0"/>
              <a:t>The role of the manager is to tell everybody that there exists a better way of doing the thing which we are doing now. It is the path which TQM also advocates.</a:t>
            </a:r>
          </a:p>
          <a:p>
            <a:r>
              <a:rPr lang="en-US" dirty="0"/>
              <a:t>Benchmarking Leader</a:t>
            </a:r>
          </a:p>
          <a:p>
            <a:r>
              <a:rPr lang="en-US" dirty="0"/>
              <a:t>Re-engineering Leader</a:t>
            </a:r>
          </a:p>
          <a:p>
            <a:pPr lvl="1"/>
            <a:endParaRPr lang="en-US" dirty="0"/>
          </a:p>
          <a:p>
            <a:pPr lvl="1"/>
            <a:endParaRPr lang="en-US" dirty="0"/>
          </a:p>
        </p:txBody>
      </p:sp>
    </p:spTree>
    <p:extLst>
      <p:ext uri="{BB962C8B-B14F-4D97-AF65-F5344CB8AC3E}">
        <p14:creationId xmlns:p14="http://schemas.microsoft.com/office/powerpoint/2010/main" val="3528736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98BEB-BDEF-434C-9B32-F1BF87127CDF}"/>
              </a:ext>
            </a:extLst>
          </p:cNvPr>
          <p:cNvSpPr>
            <a:spLocks noGrp="1"/>
          </p:cNvSpPr>
          <p:nvPr>
            <p:ph type="title"/>
          </p:nvPr>
        </p:nvSpPr>
        <p:spPr/>
        <p:txBody>
          <a:bodyPr/>
          <a:lstStyle/>
          <a:p>
            <a:r>
              <a:rPr lang="en-US" dirty="0"/>
              <a:t>Managerial Role – Recent Years</a:t>
            </a:r>
          </a:p>
        </p:txBody>
      </p:sp>
      <p:sp>
        <p:nvSpPr>
          <p:cNvPr id="3" name="Content Placeholder 2">
            <a:extLst>
              <a:ext uri="{FF2B5EF4-FFF2-40B4-BE49-F238E27FC236}">
                <a16:creationId xmlns:a16="http://schemas.microsoft.com/office/drawing/2014/main" id="{F1214E27-28F9-41C7-9945-44FCB95C319F}"/>
              </a:ext>
            </a:extLst>
          </p:cNvPr>
          <p:cNvSpPr>
            <a:spLocks noGrp="1"/>
          </p:cNvSpPr>
          <p:nvPr>
            <p:ph sz="half" idx="1"/>
          </p:nvPr>
        </p:nvSpPr>
        <p:spPr>
          <a:xfrm>
            <a:off x="457200" y="1417638"/>
            <a:ext cx="7391400" cy="597408"/>
          </a:xfrm>
        </p:spPr>
        <p:txBody>
          <a:bodyPr>
            <a:normAutofit lnSpcReduction="10000"/>
          </a:bodyPr>
          <a:lstStyle/>
          <a:p>
            <a:pPr marL="114300" indent="0">
              <a:buNone/>
            </a:pPr>
            <a:r>
              <a:rPr lang="en-US" dirty="0"/>
              <a:t>Change Handler</a:t>
            </a:r>
          </a:p>
        </p:txBody>
      </p:sp>
      <p:sp>
        <p:nvSpPr>
          <p:cNvPr id="4" name="Content Placeholder 3">
            <a:extLst>
              <a:ext uri="{FF2B5EF4-FFF2-40B4-BE49-F238E27FC236}">
                <a16:creationId xmlns:a16="http://schemas.microsoft.com/office/drawing/2014/main" id="{7E5F8CF0-6DB5-4C2B-A717-EE0B76E3AE1D}"/>
              </a:ext>
            </a:extLst>
          </p:cNvPr>
          <p:cNvSpPr>
            <a:spLocks noGrp="1"/>
          </p:cNvSpPr>
          <p:nvPr>
            <p:ph sz="half" idx="2"/>
          </p:nvPr>
        </p:nvSpPr>
        <p:spPr>
          <a:xfrm>
            <a:off x="457200" y="2015046"/>
            <a:ext cx="7620000" cy="4111434"/>
          </a:xfrm>
        </p:spPr>
        <p:txBody>
          <a:bodyPr>
            <a:normAutofit lnSpcReduction="10000"/>
          </a:bodyPr>
          <a:lstStyle/>
          <a:p>
            <a:r>
              <a:rPr lang="en-US" dirty="0"/>
              <a:t>Continuous Improvement Supporter</a:t>
            </a:r>
          </a:p>
          <a:p>
            <a:r>
              <a:rPr lang="en-US" dirty="0"/>
              <a:t>Benchmarking Leader</a:t>
            </a:r>
          </a:p>
          <a:p>
            <a:pPr lvl="1"/>
            <a:r>
              <a:rPr lang="en-US" dirty="0"/>
              <a:t>Involves identifying “best practices” or world class performers in your area and identification of gap.</a:t>
            </a:r>
          </a:p>
          <a:p>
            <a:pPr lvl="1"/>
            <a:r>
              <a:rPr lang="en-US" dirty="0"/>
              <a:t>This gap is bridged through systematic planning and leadership.</a:t>
            </a:r>
          </a:p>
          <a:p>
            <a:pPr lvl="1"/>
            <a:r>
              <a:rPr lang="en-US" dirty="0"/>
              <a:t>Manager’s action involve identification of benchmark, building teams to make changes and evaluation of performance during the change.</a:t>
            </a:r>
          </a:p>
          <a:p>
            <a:r>
              <a:rPr lang="en-US" dirty="0"/>
              <a:t>Re-engineering Leader</a:t>
            </a:r>
          </a:p>
          <a:p>
            <a:pPr lvl="1"/>
            <a:endParaRPr lang="en-US" dirty="0"/>
          </a:p>
          <a:p>
            <a:pPr lvl="1"/>
            <a:endParaRPr lang="en-US" dirty="0"/>
          </a:p>
        </p:txBody>
      </p:sp>
    </p:spTree>
    <p:extLst>
      <p:ext uri="{BB962C8B-B14F-4D97-AF65-F5344CB8AC3E}">
        <p14:creationId xmlns:p14="http://schemas.microsoft.com/office/powerpoint/2010/main" val="2829311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98BEB-BDEF-434C-9B32-F1BF87127CDF}"/>
              </a:ext>
            </a:extLst>
          </p:cNvPr>
          <p:cNvSpPr>
            <a:spLocks noGrp="1"/>
          </p:cNvSpPr>
          <p:nvPr>
            <p:ph type="title"/>
          </p:nvPr>
        </p:nvSpPr>
        <p:spPr/>
        <p:txBody>
          <a:bodyPr/>
          <a:lstStyle/>
          <a:p>
            <a:r>
              <a:rPr lang="en-US" dirty="0"/>
              <a:t>Managerial Role – Recent Years</a:t>
            </a:r>
          </a:p>
        </p:txBody>
      </p:sp>
      <p:sp>
        <p:nvSpPr>
          <p:cNvPr id="3" name="Content Placeholder 2">
            <a:extLst>
              <a:ext uri="{FF2B5EF4-FFF2-40B4-BE49-F238E27FC236}">
                <a16:creationId xmlns:a16="http://schemas.microsoft.com/office/drawing/2014/main" id="{F1214E27-28F9-41C7-9945-44FCB95C319F}"/>
              </a:ext>
            </a:extLst>
          </p:cNvPr>
          <p:cNvSpPr>
            <a:spLocks noGrp="1"/>
          </p:cNvSpPr>
          <p:nvPr>
            <p:ph sz="half" idx="1"/>
          </p:nvPr>
        </p:nvSpPr>
        <p:spPr>
          <a:xfrm>
            <a:off x="457200" y="1295400"/>
            <a:ext cx="7391400" cy="597408"/>
          </a:xfrm>
        </p:spPr>
        <p:txBody>
          <a:bodyPr>
            <a:normAutofit lnSpcReduction="10000"/>
          </a:bodyPr>
          <a:lstStyle/>
          <a:p>
            <a:pPr marL="114300" indent="0">
              <a:buNone/>
            </a:pPr>
            <a:r>
              <a:rPr lang="en-US" dirty="0"/>
              <a:t>Change Handler</a:t>
            </a:r>
          </a:p>
        </p:txBody>
      </p:sp>
      <p:sp>
        <p:nvSpPr>
          <p:cNvPr id="4" name="Content Placeholder 3">
            <a:extLst>
              <a:ext uri="{FF2B5EF4-FFF2-40B4-BE49-F238E27FC236}">
                <a16:creationId xmlns:a16="http://schemas.microsoft.com/office/drawing/2014/main" id="{7E5F8CF0-6DB5-4C2B-A717-EE0B76E3AE1D}"/>
              </a:ext>
            </a:extLst>
          </p:cNvPr>
          <p:cNvSpPr>
            <a:spLocks noGrp="1"/>
          </p:cNvSpPr>
          <p:nvPr>
            <p:ph sz="half" idx="2"/>
          </p:nvPr>
        </p:nvSpPr>
        <p:spPr>
          <a:xfrm>
            <a:off x="457200" y="1892808"/>
            <a:ext cx="7620000" cy="4690554"/>
          </a:xfrm>
        </p:spPr>
        <p:txBody>
          <a:bodyPr>
            <a:normAutofit lnSpcReduction="10000"/>
          </a:bodyPr>
          <a:lstStyle/>
          <a:p>
            <a:r>
              <a:rPr lang="en-US" dirty="0"/>
              <a:t>Continuous Improvement Supporter</a:t>
            </a:r>
          </a:p>
          <a:p>
            <a:r>
              <a:rPr lang="en-US" dirty="0"/>
              <a:t>Benchmarking Leader</a:t>
            </a:r>
          </a:p>
          <a:p>
            <a:r>
              <a:rPr lang="en-US" dirty="0"/>
              <a:t>Re-engineering Leader</a:t>
            </a:r>
          </a:p>
          <a:p>
            <a:pPr lvl="1"/>
            <a:r>
              <a:rPr lang="en-US" dirty="0"/>
              <a:t>Is the total, radical redesign of the system.</a:t>
            </a:r>
          </a:p>
          <a:p>
            <a:pPr lvl="1"/>
            <a:r>
              <a:rPr lang="en-US" dirty="0"/>
              <a:t>Managers have to prepare resources (including subordinates) for a total transformation.</a:t>
            </a:r>
          </a:p>
          <a:p>
            <a:pPr lvl="1"/>
            <a:r>
              <a:rPr lang="en-US" dirty="0"/>
              <a:t>Unlike continuous improvement, which is gradual, and benchmarking, which is moderate, re-engineering is dramatic transformation. So, risk is higher.</a:t>
            </a:r>
          </a:p>
          <a:p>
            <a:pPr lvl="1"/>
            <a:r>
              <a:rPr lang="en-US" dirty="0"/>
              <a:t>Therefore, its management is more difficult as compared to other two change process.</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2069361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479EC-624D-4785-8C53-4DB618F2131D}"/>
              </a:ext>
            </a:extLst>
          </p:cNvPr>
          <p:cNvSpPr>
            <a:spLocks noGrp="1"/>
          </p:cNvSpPr>
          <p:nvPr>
            <p:ph type="title"/>
          </p:nvPr>
        </p:nvSpPr>
        <p:spPr>
          <a:xfrm>
            <a:off x="457200" y="274638"/>
            <a:ext cx="7620000" cy="639762"/>
          </a:xfrm>
        </p:spPr>
        <p:txBody>
          <a:bodyPr/>
          <a:lstStyle/>
          <a:p>
            <a:r>
              <a:rPr lang="en-US" dirty="0"/>
              <a:t>Roles of Manager</a:t>
            </a:r>
          </a:p>
        </p:txBody>
      </p:sp>
      <p:sp>
        <p:nvSpPr>
          <p:cNvPr id="6" name="Rectangle 5">
            <a:extLst>
              <a:ext uri="{FF2B5EF4-FFF2-40B4-BE49-F238E27FC236}">
                <a16:creationId xmlns:a16="http://schemas.microsoft.com/office/drawing/2014/main" id="{6E1F791B-C2D7-4BB2-8B9F-27FD96B3BF6C}"/>
              </a:ext>
            </a:extLst>
          </p:cNvPr>
          <p:cNvSpPr/>
          <p:nvPr/>
        </p:nvSpPr>
        <p:spPr>
          <a:xfrm>
            <a:off x="304800" y="1703075"/>
            <a:ext cx="1926862" cy="6397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Formal Authority and Status</a:t>
            </a:r>
          </a:p>
        </p:txBody>
      </p:sp>
      <p:sp>
        <p:nvSpPr>
          <p:cNvPr id="7" name="Rectangle 6">
            <a:extLst>
              <a:ext uri="{FF2B5EF4-FFF2-40B4-BE49-F238E27FC236}">
                <a16:creationId xmlns:a16="http://schemas.microsoft.com/office/drawing/2014/main" id="{F2182828-E5B8-4BB3-AA28-0E185123DEFC}"/>
              </a:ext>
            </a:extLst>
          </p:cNvPr>
          <p:cNvSpPr/>
          <p:nvPr/>
        </p:nvSpPr>
        <p:spPr>
          <a:xfrm>
            <a:off x="304800" y="3120894"/>
            <a:ext cx="1926862" cy="1143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Interpersonal Role</a:t>
            </a:r>
          </a:p>
          <a:p>
            <a:pPr marL="285750" indent="-285750" algn="ctr">
              <a:buFont typeface="Arial" panose="020B0604020202020204" pitchFamily="34" charset="0"/>
              <a:buChar char="•"/>
            </a:pPr>
            <a:r>
              <a:rPr lang="en-US" dirty="0"/>
              <a:t>Figurehead</a:t>
            </a:r>
          </a:p>
          <a:p>
            <a:pPr marL="285750" indent="-285750" algn="ctr">
              <a:buFont typeface="Arial" panose="020B0604020202020204" pitchFamily="34" charset="0"/>
              <a:buChar char="•"/>
            </a:pPr>
            <a:r>
              <a:rPr lang="en-US" dirty="0"/>
              <a:t>Leader</a:t>
            </a:r>
          </a:p>
          <a:p>
            <a:pPr marL="285750" indent="-285750" algn="ctr">
              <a:buFont typeface="Arial" panose="020B0604020202020204" pitchFamily="34" charset="0"/>
              <a:buChar char="•"/>
            </a:pPr>
            <a:r>
              <a:rPr lang="en-US" dirty="0"/>
              <a:t>Liaison</a:t>
            </a:r>
          </a:p>
        </p:txBody>
      </p:sp>
      <p:sp>
        <p:nvSpPr>
          <p:cNvPr id="8" name="Rectangle 7">
            <a:extLst>
              <a:ext uri="{FF2B5EF4-FFF2-40B4-BE49-F238E27FC236}">
                <a16:creationId xmlns:a16="http://schemas.microsoft.com/office/drawing/2014/main" id="{87E4E6FE-F9D0-4CA4-8793-93E5E15263EA}"/>
              </a:ext>
            </a:extLst>
          </p:cNvPr>
          <p:cNvSpPr/>
          <p:nvPr/>
        </p:nvSpPr>
        <p:spPr>
          <a:xfrm>
            <a:off x="2784423" y="2133600"/>
            <a:ext cx="2362200" cy="13147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Informational Role</a:t>
            </a:r>
          </a:p>
          <a:p>
            <a:pPr marL="285750" indent="-285750" algn="ctr">
              <a:buFont typeface="Arial" panose="020B0604020202020204" pitchFamily="34" charset="0"/>
              <a:buChar char="•"/>
            </a:pPr>
            <a:r>
              <a:rPr lang="en-US" dirty="0"/>
              <a:t>Monitor</a:t>
            </a:r>
          </a:p>
          <a:p>
            <a:pPr marL="285750" indent="-285750" algn="ctr">
              <a:buFont typeface="Arial" panose="020B0604020202020204" pitchFamily="34" charset="0"/>
              <a:buChar char="•"/>
            </a:pPr>
            <a:r>
              <a:rPr lang="en-US" dirty="0"/>
              <a:t>Disseminator</a:t>
            </a:r>
          </a:p>
          <a:p>
            <a:pPr marL="285750" indent="-285750" algn="ctr">
              <a:buFont typeface="Arial" panose="020B0604020202020204" pitchFamily="34" charset="0"/>
              <a:buChar char="•"/>
            </a:pPr>
            <a:r>
              <a:rPr lang="en-US" dirty="0"/>
              <a:t>Spokesman</a:t>
            </a:r>
          </a:p>
        </p:txBody>
      </p:sp>
      <p:sp>
        <p:nvSpPr>
          <p:cNvPr id="9" name="Rectangle 8">
            <a:extLst>
              <a:ext uri="{FF2B5EF4-FFF2-40B4-BE49-F238E27FC236}">
                <a16:creationId xmlns:a16="http://schemas.microsoft.com/office/drawing/2014/main" id="{C2EA97A3-7DC6-4328-844B-8A512C3AE01E}"/>
              </a:ext>
            </a:extLst>
          </p:cNvPr>
          <p:cNvSpPr/>
          <p:nvPr/>
        </p:nvSpPr>
        <p:spPr>
          <a:xfrm>
            <a:off x="2784423" y="3840162"/>
            <a:ext cx="2362200" cy="2133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Knowledge Leadership </a:t>
            </a:r>
            <a:r>
              <a:rPr lang="en-US" dirty="0"/>
              <a:t>Role</a:t>
            </a:r>
          </a:p>
          <a:p>
            <a:pPr marL="285750" indent="-285750" algn="ctr">
              <a:buFont typeface="Arial" panose="020B0604020202020204" pitchFamily="34" charset="0"/>
              <a:buChar char="•"/>
            </a:pPr>
            <a:r>
              <a:rPr lang="en-US" dirty="0"/>
              <a:t>Knowledge Team Builder</a:t>
            </a:r>
          </a:p>
          <a:p>
            <a:pPr marL="285750" indent="-285750" algn="ctr">
              <a:buFont typeface="Arial" panose="020B0604020202020204" pitchFamily="34" charset="0"/>
              <a:buChar char="•"/>
            </a:pPr>
            <a:r>
              <a:rPr lang="en-US" dirty="0"/>
              <a:t>Sustaining and maintaining knowledge</a:t>
            </a:r>
          </a:p>
        </p:txBody>
      </p:sp>
      <p:sp>
        <p:nvSpPr>
          <p:cNvPr id="10" name="Rectangle 9">
            <a:extLst>
              <a:ext uri="{FF2B5EF4-FFF2-40B4-BE49-F238E27FC236}">
                <a16:creationId xmlns:a16="http://schemas.microsoft.com/office/drawing/2014/main" id="{4015184C-FE24-4B91-8C16-31E30C28318A}"/>
              </a:ext>
            </a:extLst>
          </p:cNvPr>
          <p:cNvSpPr/>
          <p:nvPr/>
        </p:nvSpPr>
        <p:spPr>
          <a:xfrm>
            <a:off x="5721246" y="2310358"/>
            <a:ext cx="2438400" cy="17862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Decisional Role</a:t>
            </a:r>
          </a:p>
          <a:p>
            <a:pPr marL="285750" indent="-285750" algn="ctr">
              <a:buFont typeface="Arial" panose="020B0604020202020204" pitchFamily="34" charset="0"/>
              <a:buChar char="•"/>
            </a:pPr>
            <a:r>
              <a:rPr lang="en-US" dirty="0"/>
              <a:t>Entrepreneur</a:t>
            </a:r>
          </a:p>
          <a:p>
            <a:pPr marL="285750" indent="-285750" algn="ctr">
              <a:buFont typeface="Arial" panose="020B0604020202020204" pitchFamily="34" charset="0"/>
              <a:buChar char="•"/>
            </a:pPr>
            <a:r>
              <a:rPr lang="en-US" dirty="0"/>
              <a:t>Disturbance Handler</a:t>
            </a:r>
          </a:p>
          <a:p>
            <a:pPr marL="285750" indent="-285750" algn="ctr">
              <a:buFont typeface="Arial" panose="020B0604020202020204" pitchFamily="34" charset="0"/>
              <a:buChar char="•"/>
            </a:pPr>
            <a:r>
              <a:rPr lang="en-US" dirty="0"/>
              <a:t>Resource Allocator</a:t>
            </a:r>
          </a:p>
          <a:p>
            <a:pPr marL="285750" indent="-285750" algn="ctr">
              <a:buFont typeface="Arial" panose="020B0604020202020204" pitchFamily="34" charset="0"/>
              <a:buChar char="•"/>
            </a:pPr>
            <a:r>
              <a:rPr lang="en-US" dirty="0"/>
              <a:t>Negotiator</a:t>
            </a:r>
          </a:p>
        </p:txBody>
      </p:sp>
      <p:sp>
        <p:nvSpPr>
          <p:cNvPr id="11" name="Rectangle 10">
            <a:extLst>
              <a:ext uri="{FF2B5EF4-FFF2-40B4-BE49-F238E27FC236}">
                <a16:creationId xmlns:a16="http://schemas.microsoft.com/office/drawing/2014/main" id="{958989E0-FAFD-48CC-8FED-26102CA9C12E}"/>
              </a:ext>
            </a:extLst>
          </p:cNvPr>
          <p:cNvSpPr/>
          <p:nvPr/>
        </p:nvSpPr>
        <p:spPr>
          <a:xfrm>
            <a:off x="5721246" y="4572000"/>
            <a:ext cx="2508354" cy="2133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Change Handler Role</a:t>
            </a:r>
          </a:p>
          <a:p>
            <a:pPr marL="285750" indent="-285750" algn="ctr">
              <a:buFont typeface="Arial" panose="020B0604020202020204" pitchFamily="34" charset="0"/>
              <a:buChar char="•"/>
            </a:pPr>
            <a:r>
              <a:rPr lang="en-US" dirty="0"/>
              <a:t>Continuous Improvement Support</a:t>
            </a:r>
          </a:p>
          <a:p>
            <a:pPr marL="285750" indent="-285750" algn="ctr">
              <a:buFont typeface="Arial" panose="020B0604020202020204" pitchFamily="34" charset="0"/>
              <a:buChar char="•"/>
            </a:pPr>
            <a:r>
              <a:rPr lang="en-US" dirty="0"/>
              <a:t>Benchmarking Leader</a:t>
            </a:r>
          </a:p>
          <a:p>
            <a:pPr marL="285750" indent="-285750" algn="ctr">
              <a:buFont typeface="Arial" panose="020B0604020202020204" pitchFamily="34" charset="0"/>
              <a:buChar char="•"/>
            </a:pPr>
            <a:r>
              <a:rPr lang="en-US" dirty="0"/>
              <a:t>Re-engineering Leader</a:t>
            </a:r>
          </a:p>
        </p:txBody>
      </p:sp>
      <p:cxnSp>
        <p:nvCxnSpPr>
          <p:cNvPr id="13" name="Straight Arrow Connector 12">
            <a:extLst>
              <a:ext uri="{FF2B5EF4-FFF2-40B4-BE49-F238E27FC236}">
                <a16:creationId xmlns:a16="http://schemas.microsoft.com/office/drawing/2014/main" id="{BC1E65D8-7820-49EB-BC6C-54076A8C1367}"/>
              </a:ext>
            </a:extLst>
          </p:cNvPr>
          <p:cNvCxnSpPr>
            <a:cxnSpLocks/>
            <a:stCxn id="6" idx="2"/>
            <a:endCxn id="7" idx="0"/>
          </p:cNvCxnSpPr>
          <p:nvPr/>
        </p:nvCxnSpPr>
        <p:spPr>
          <a:xfrm>
            <a:off x="1268231" y="2342837"/>
            <a:ext cx="0" cy="77805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7504B309-ACCA-47A3-8951-D0FF97BC0722}"/>
              </a:ext>
            </a:extLst>
          </p:cNvPr>
          <p:cNvCxnSpPr>
            <a:cxnSpLocks/>
          </p:cNvCxnSpPr>
          <p:nvPr/>
        </p:nvCxnSpPr>
        <p:spPr>
          <a:xfrm>
            <a:off x="2231662" y="3581401"/>
            <a:ext cx="282940" cy="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268A3C11-7DA7-414E-B2AB-CC680B36A09F}"/>
              </a:ext>
            </a:extLst>
          </p:cNvPr>
          <p:cNvCxnSpPr>
            <a:cxnSpLocks/>
          </p:cNvCxnSpPr>
          <p:nvPr/>
        </p:nvCxnSpPr>
        <p:spPr>
          <a:xfrm>
            <a:off x="5410202" y="3581401"/>
            <a:ext cx="3110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75CFA676-6203-46AD-B379-CC627605297B}"/>
              </a:ext>
            </a:extLst>
          </p:cNvPr>
          <p:cNvCxnSpPr>
            <a:cxnSpLocks/>
          </p:cNvCxnSpPr>
          <p:nvPr/>
        </p:nvCxnSpPr>
        <p:spPr>
          <a:xfrm>
            <a:off x="2514604" y="4953000"/>
            <a:ext cx="26981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CCAE3103-E06F-4AF6-89F7-236C2A1850C3}"/>
              </a:ext>
            </a:extLst>
          </p:cNvPr>
          <p:cNvCxnSpPr>
            <a:cxnSpLocks/>
            <a:endCxn id="11" idx="0"/>
          </p:cNvCxnSpPr>
          <p:nvPr/>
        </p:nvCxnSpPr>
        <p:spPr>
          <a:xfrm>
            <a:off x="6967928" y="4096594"/>
            <a:ext cx="7495" cy="47540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427E1F34-EB86-484C-B3F5-8D789964A1F1}"/>
              </a:ext>
            </a:extLst>
          </p:cNvPr>
          <p:cNvCxnSpPr/>
          <p:nvPr/>
        </p:nvCxnSpPr>
        <p:spPr>
          <a:xfrm>
            <a:off x="2514602" y="2590800"/>
            <a:ext cx="0" cy="2362200"/>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9A368F07-4BD3-475A-96FF-7153A3794EC4}"/>
              </a:ext>
            </a:extLst>
          </p:cNvPr>
          <p:cNvCxnSpPr>
            <a:cxnSpLocks/>
          </p:cNvCxnSpPr>
          <p:nvPr/>
        </p:nvCxnSpPr>
        <p:spPr>
          <a:xfrm>
            <a:off x="5396459" y="2743200"/>
            <a:ext cx="13741" cy="2409851"/>
          </a:xfrm>
          <a:prstGeom prst="line">
            <a:avLst/>
          </a:prstGeom>
          <a:ln w="28575"/>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18ADC202-5355-4CD0-B308-240D80611F2D}"/>
              </a:ext>
            </a:extLst>
          </p:cNvPr>
          <p:cNvCxnSpPr>
            <a:cxnSpLocks/>
          </p:cNvCxnSpPr>
          <p:nvPr/>
        </p:nvCxnSpPr>
        <p:spPr>
          <a:xfrm>
            <a:off x="2514604" y="2590801"/>
            <a:ext cx="28596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26985F61-BCB8-4618-A6A1-488FE98753BF}"/>
              </a:ext>
            </a:extLst>
          </p:cNvPr>
          <p:cNvCxnSpPr>
            <a:cxnSpLocks/>
          </p:cNvCxnSpPr>
          <p:nvPr/>
        </p:nvCxnSpPr>
        <p:spPr>
          <a:xfrm>
            <a:off x="5146625" y="5148772"/>
            <a:ext cx="30158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E21FD7E0-D544-45A6-A488-2E7730DBE73B}"/>
              </a:ext>
            </a:extLst>
          </p:cNvPr>
          <p:cNvCxnSpPr>
            <a:cxnSpLocks/>
          </p:cNvCxnSpPr>
          <p:nvPr/>
        </p:nvCxnSpPr>
        <p:spPr>
          <a:xfrm>
            <a:off x="5125032" y="2731865"/>
            <a:ext cx="30158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64351AF6-B2EE-4D19-BDD1-4051B67F576F}"/>
              </a:ext>
            </a:extLst>
          </p:cNvPr>
          <p:cNvSpPr txBox="1"/>
          <p:nvPr/>
        </p:nvSpPr>
        <p:spPr>
          <a:xfrm>
            <a:off x="272322" y="6235468"/>
            <a:ext cx="3232878" cy="369332"/>
          </a:xfrm>
          <a:prstGeom prst="rect">
            <a:avLst/>
          </a:prstGeom>
          <a:noFill/>
        </p:spPr>
        <p:txBody>
          <a:bodyPr wrap="square" rtlCol="0">
            <a:spAutoFit/>
          </a:bodyPr>
          <a:lstStyle/>
          <a:p>
            <a:r>
              <a:rPr lang="en-US" sz="900" dirty="0"/>
              <a:t>Modified and enlarged in scope from: Henry Mintzberg, 1973, </a:t>
            </a:r>
          </a:p>
          <a:p>
            <a:r>
              <a:rPr lang="en-US" sz="900" dirty="0"/>
              <a:t>The nature of Managerial Work, Harper &amp; Row Pub NY, pp 93-94</a:t>
            </a:r>
          </a:p>
        </p:txBody>
      </p:sp>
    </p:spTree>
    <p:extLst>
      <p:ext uri="{BB962C8B-B14F-4D97-AF65-F5344CB8AC3E}">
        <p14:creationId xmlns:p14="http://schemas.microsoft.com/office/powerpoint/2010/main" val="1578451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74F7-C626-4BC8-B511-40300F7AA487}"/>
              </a:ext>
            </a:extLst>
          </p:cNvPr>
          <p:cNvSpPr>
            <a:spLocks noGrp="1"/>
          </p:cNvSpPr>
          <p:nvPr>
            <p:ph type="title"/>
          </p:nvPr>
        </p:nvSpPr>
        <p:spPr/>
        <p:txBody>
          <a:bodyPr/>
          <a:lstStyle/>
          <a:p>
            <a:r>
              <a:rPr lang="en-US" dirty="0"/>
              <a:t>Principle of Span of Control</a:t>
            </a:r>
          </a:p>
        </p:txBody>
      </p:sp>
      <p:sp>
        <p:nvSpPr>
          <p:cNvPr id="3" name="Content Placeholder 2">
            <a:extLst>
              <a:ext uri="{FF2B5EF4-FFF2-40B4-BE49-F238E27FC236}">
                <a16:creationId xmlns:a16="http://schemas.microsoft.com/office/drawing/2014/main" id="{2BE795AB-E43C-4796-8A32-0ECED29AFA4A}"/>
              </a:ext>
            </a:extLst>
          </p:cNvPr>
          <p:cNvSpPr>
            <a:spLocks noGrp="1"/>
          </p:cNvSpPr>
          <p:nvPr>
            <p:ph idx="1"/>
          </p:nvPr>
        </p:nvSpPr>
        <p:spPr/>
        <p:txBody>
          <a:bodyPr>
            <a:normAutofit/>
          </a:bodyPr>
          <a:lstStyle/>
          <a:p>
            <a:r>
              <a:rPr lang="en-US" dirty="0"/>
              <a:t>A superior can supervise limited number of subordinates.</a:t>
            </a:r>
          </a:p>
          <a:p>
            <a:pPr lvl="1"/>
            <a:r>
              <a:rPr lang="en-US" dirty="0"/>
              <a:t>Narrow span of control is useful for complex jobs whereas wide span of control is useful for the routine jobs.</a:t>
            </a:r>
          </a:p>
          <a:p>
            <a:r>
              <a:rPr lang="en-US" dirty="0"/>
              <a:t>According to V.A. </a:t>
            </a:r>
            <a:r>
              <a:rPr lang="en-US" dirty="0" err="1"/>
              <a:t>Graicunas</a:t>
            </a:r>
            <a:r>
              <a:rPr lang="en-US" dirty="0"/>
              <a:t>, as the number of subordinates increases arithmetically (like 1, 2, 3, 4, 5, 6, etc.) the number of relationships which the superior has to control also increases almost geometrically (like 1, 6, 18, 44, 100, 244, etc.). </a:t>
            </a:r>
          </a:p>
          <a:p>
            <a:pPr lvl="1"/>
            <a:r>
              <a:rPr lang="en-US" dirty="0"/>
              <a:t>Therefore, a superior can only control a limited number of subordinates, and anything beyond this limit is very hard to control.</a:t>
            </a:r>
          </a:p>
          <a:p>
            <a:endParaRPr lang="en-US" dirty="0"/>
          </a:p>
        </p:txBody>
      </p:sp>
    </p:spTree>
    <p:extLst>
      <p:ext uri="{BB962C8B-B14F-4D97-AF65-F5344CB8AC3E}">
        <p14:creationId xmlns:p14="http://schemas.microsoft.com/office/powerpoint/2010/main" val="83725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CE47B-A888-4051-AFDE-24F9BA16AE91}"/>
              </a:ext>
            </a:extLst>
          </p:cNvPr>
          <p:cNvSpPr>
            <a:spLocks noGrp="1"/>
          </p:cNvSpPr>
          <p:nvPr>
            <p:ph type="title"/>
          </p:nvPr>
        </p:nvSpPr>
        <p:spPr/>
        <p:txBody>
          <a:bodyPr/>
          <a:lstStyle/>
          <a:p>
            <a:r>
              <a:rPr lang="en-US" dirty="0"/>
              <a:t>Span of Control - Basis</a:t>
            </a:r>
          </a:p>
        </p:txBody>
      </p:sp>
      <p:sp>
        <p:nvSpPr>
          <p:cNvPr id="3" name="Content Placeholder 2">
            <a:extLst>
              <a:ext uri="{FF2B5EF4-FFF2-40B4-BE49-F238E27FC236}">
                <a16:creationId xmlns:a16="http://schemas.microsoft.com/office/drawing/2014/main" id="{C248D9F9-E637-4C81-9D61-E3ADDDA07A07}"/>
              </a:ext>
            </a:extLst>
          </p:cNvPr>
          <p:cNvSpPr>
            <a:spLocks noGrp="1"/>
          </p:cNvSpPr>
          <p:nvPr>
            <p:ph idx="1"/>
          </p:nvPr>
        </p:nvSpPr>
        <p:spPr/>
        <p:txBody>
          <a:bodyPr/>
          <a:lstStyle/>
          <a:p>
            <a:r>
              <a:rPr lang="en-US" dirty="0"/>
              <a:t>Span of control is determined on the basis of:</a:t>
            </a:r>
          </a:p>
          <a:p>
            <a:pPr lvl="1"/>
            <a:r>
              <a:rPr lang="en-US" dirty="0"/>
              <a:t>Capacity and the ability of the superior</a:t>
            </a:r>
          </a:p>
          <a:p>
            <a:pPr lvl="1"/>
            <a:r>
              <a:rPr lang="en-US" dirty="0"/>
              <a:t>Capability and skills of the subordinate</a:t>
            </a:r>
          </a:p>
          <a:p>
            <a:pPr lvl="1"/>
            <a:r>
              <a:rPr lang="en-US" dirty="0"/>
              <a:t>Nature and importance of work to be supervised</a:t>
            </a:r>
          </a:p>
          <a:p>
            <a:pPr lvl="1"/>
            <a:r>
              <a:rPr lang="en-US" dirty="0"/>
              <a:t>Clarity of plans and responsibility</a:t>
            </a:r>
          </a:p>
          <a:p>
            <a:pPr lvl="1"/>
            <a:r>
              <a:rPr lang="en-US" dirty="0"/>
              <a:t>Level of decentralization</a:t>
            </a:r>
          </a:p>
        </p:txBody>
      </p:sp>
    </p:spTree>
    <p:extLst>
      <p:ext uri="{BB962C8B-B14F-4D97-AF65-F5344CB8AC3E}">
        <p14:creationId xmlns:p14="http://schemas.microsoft.com/office/powerpoint/2010/main" val="4254142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143000"/>
            <a:ext cx="7086600" cy="5029200"/>
          </a:xfrm>
        </p:spPr>
        <p:txBody>
          <a:bodyPr>
            <a:noAutofit/>
          </a:bodyPr>
          <a:lstStyle/>
          <a:p>
            <a:pPr>
              <a:lnSpc>
                <a:spcPct val="130000"/>
              </a:lnSpc>
            </a:pPr>
            <a:r>
              <a:rPr lang="en-US" sz="2400" u="sng" dirty="0">
                <a:latin typeface="+mn-lt"/>
              </a:rPr>
              <a:t>Learning Objectives:</a:t>
            </a:r>
            <a:r>
              <a:rPr lang="en-US" sz="2400" dirty="0">
                <a:latin typeface="+mn-lt"/>
              </a:rPr>
              <a:t> </a:t>
            </a:r>
            <a:br>
              <a:rPr lang="en-US" sz="2400" dirty="0">
                <a:latin typeface="+mn-lt"/>
              </a:rPr>
            </a:br>
            <a:r>
              <a:rPr lang="en-US" sz="2400" i="1" dirty="0">
                <a:latin typeface="+mn-lt"/>
              </a:rPr>
              <a:t>After reading this chapter, you should be able to:</a:t>
            </a:r>
            <a:br>
              <a:rPr lang="en-US" sz="2400" u="sng" dirty="0">
                <a:latin typeface="+mn-lt"/>
              </a:rPr>
            </a:br>
            <a:r>
              <a:rPr lang="en-US" sz="2400" dirty="0">
                <a:latin typeface="+mn-lt"/>
              </a:rPr>
              <a:t>1. Introduction</a:t>
            </a:r>
            <a:br>
              <a:rPr lang="en-US" sz="2400" dirty="0">
                <a:latin typeface="+mn-lt"/>
              </a:rPr>
            </a:br>
            <a:r>
              <a:rPr lang="en-US" sz="2400" dirty="0">
                <a:latin typeface="+mn-lt"/>
              </a:rPr>
              <a:t>2. Definition</a:t>
            </a:r>
            <a:br>
              <a:rPr lang="en-US" sz="2400" dirty="0">
                <a:latin typeface="+mn-lt"/>
              </a:rPr>
            </a:br>
            <a:r>
              <a:rPr lang="en-US" sz="2400" dirty="0">
                <a:latin typeface="+mn-lt"/>
              </a:rPr>
              <a:t>3. Elements of Management</a:t>
            </a:r>
            <a:br>
              <a:rPr lang="en-US" sz="2400" dirty="0">
                <a:latin typeface="+mn-lt"/>
              </a:rPr>
            </a:br>
            <a:r>
              <a:rPr lang="en-US" sz="2400" dirty="0">
                <a:latin typeface="+mn-lt"/>
              </a:rPr>
              <a:t>4. Management  Thoughts</a:t>
            </a:r>
            <a:br>
              <a:rPr lang="en-US" sz="2400" dirty="0">
                <a:latin typeface="+mn-lt"/>
              </a:rPr>
            </a:br>
            <a:r>
              <a:rPr lang="en-US" sz="2400" dirty="0">
                <a:latin typeface="+mn-lt"/>
              </a:rPr>
              <a:t>5. Functions of Management</a:t>
            </a:r>
            <a:br>
              <a:rPr lang="en-US" sz="2400" dirty="0">
                <a:latin typeface="+mn-lt"/>
              </a:rPr>
            </a:br>
            <a:r>
              <a:rPr lang="en-US" sz="2400" dirty="0">
                <a:latin typeface="+mn-lt"/>
              </a:rPr>
              <a:t>6. Type of Management</a:t>
            </a:r>
            <a:br>
              <a:rPr lang="en-US" sz="2400" dirty="0">
                <a:latin typeface="+mn-lt"/>
              </a:rPr>
            </a:br>
            <a:r>
              <a:rPr lang="en-US" sz="2400" dirty="0">
                <a:latin typeface="+mn-lt"/>
              </a:rPr>
              <a:t>7. Role of Manager</a:t>
            </a:r>
            <a:br>
              <a:rPr lang="en-US" sz="2400" dirty="0">
                <a:latin typeface="+mn-lt"/>
              </a:rPr>
            </a:br>
            <a:r>
              <a:rPr lang="en-US" sz="2400" dirty="0">
                <a:latin typeface="+mn-lt"/>
              </a:rPr>
              <a:t>8. The Management Challenge</a:t>
            </a:r>
            <a:br>
              <a:rPr lang="en-US" sz="2400" dirty="0">
                <a:latin typeface="+mn-lt"/>
              </a:rPr>
            </a:br>
            <a:r>
              <a:rPr lang="en-US" sz="2400" dirty="0">
                <a:latin typeface="+mn-lt"/>
              </a:rPr>
              <a:t>9. Management as a Science or an Art?</a:t>
            </a:r>
          </a:p>
        </p:txBody>
      </p:sp>
      <p:sp>
        <p:nvSpPr>
          <p:cNvPr id="2" name="Content Placeholder 1"/>
          <p:cNvSpPr>
            <a:spLocks noGrp="1"/>
          </p:cNvSpPr>
          <p:nvPr>
            <p:ph idx="1"/>
          </p:nvPr>
        </p:nvSpPr>
        <p:spPr>
          <a:xfrm>
            <a:off x="457200" y="381000"/>
            <a:ext cx="7467600" cy="762000"/>
          </a:xfrm>
        </p:spPr>
        <p:txBody>
          <a:bodyPr>
            <a:normAutofit/>
          </a:bodyPr>
          <a:lstStyle/>
          <a:p>
            <a:pPr marL="0" indent="0">
              <a:buNone/>
            </a:pPr>
            <a:r>
              <a:rPr lang="en-US" sz="2800" dirty="0"/>
              <a:t>Chapter 1: Introduction to Industrial Management</a:t>
            </a:r>
          </a:p>
        </p:txBody>
      </p:sp>
    </p:spTree>
    <p:extLst>
      <p:ext uri="{BB962C8B-B14F-4D97-AF65-F5344CB8AC3E}">
        <p14:creationId xmlns:p14="http://schemas.microsoft.com/office/powerpoint/2010/main" val="14434540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74F7-C626-4BC8-B511-40300F7AA487}"/>
              </a:ext>
            </a:extLst>
          </p:cNvPr>
          <p:cNvSpPr>
            <a:spLocks noGrp="1"/>
          </p:cNvSpPr>
          <p:nvPr>
            <p:ph type="title"/>
          </p:nvPr>
        </p:nvSpPr>
        <p:spPr>
          <a:xfrm>
            <a:off x="457200" y="264463"/>
            <a:ext cx="7620000" cy="868362"/>
          </a:xfrm>
        </p:spPr>
        <p:txBody>
          <a:bodyPr/>
          <a:lstStyle/>
          <a:p>
            <a:r>
              <a:rPr lang="en-US" dirty="0"/>
              <a:t>Principle of Span of Control</a:t>
            </a:r>
          </a:p>
        </p:txBody>
      </p:sp>
      <p:sp>
        <p:nvSpPr>
          <p:cNvPr id="3" name="Content Placeholder 2">
            <a:extLst>
              <a:ext uri="{FF2B5EF4-FFF2-40B4-BE49-F238E27FC236}">
                <a16:creationId xmlns:a16="http://schemas.microsoft.com/office/drawing/2014/main" id="{2BE795AB-E43C-4796-8A32-0ECED29AFA4A}"/>
              </a:ext>
            </a:extLst>
          </p:cNvPr>
          <p:cNvSpPr>
            <a:spLocks noGrp="1"/>
          </p:cNvSpPr>
          <p:nvPr>
            <p:ph idx="1"/>
          </p:nvPr>
        </p:nvSpPr>
        <p:spPr>
          <a:xfrm>
            <a:off x="457200" y="1132825"/>
            <a:ext cx="7772400" cy="5450537"/>
          </a:xfrm>
        </p:spPr>
        <p:txBody>
          <a:bodyPr>
            <a:normAutofit/>
          </a:bodyPr>
          <a:lstStyle/>
          <a:p>
            <a:r>
              <a:rPr lang="en-US" dirty="0" err="1"/>
              <a:t>Graicunas</a:t>
            </a:r>
            <a:r>
              <a:rPr lang="en-US" dirty="0"/>
              <a:t> defined three types of relationship between superior and subordinates:</a:t>
            </a:r>
          </a:p>
          <a:p>
            <a:pPr lvl="1"/>
            <a:r>
              <a:rPr lang="en-US" dirty="0"/>
              <a:t>Direct single relationship among all subordinates</a:t>
            </a:r>
          </a:p>
          <a:p>
            <a:pPr lvl="1"/>
            <a:r>
              <a:rPr lang="en-US" dirty="0"/>
              <a:t>Direct group relationship</a:t>
            </a:r>
          </a:p>
          <a:p>
            <a:pPr lvl="1"/>
            <a:r>
              <a:rPr lang="en-US" dirty="0"/>
              <a:t>Cross-relationship</a:t>
            </a:r>
          </a:p>
          <a:p>
            <a:pPr marL="411480" lvl="1" indent="0">
              <a:buNone/>
            </a:pPr>
            <a:r>
              <a:rPr lang="en-US" dirty="0"/>
              <a:t>Each of them contributing to the total amount of interactions within the organization</a:t>
            </a:r>
          </a:p>
        </p:txBody>
      </p:sp>
    </p:spTree>
    <p:extLst>
      <p:ext uri="{BB962C8B-B14F-4D97-AF65-F5344CB8AC3E}">
        <p14:creationId xmlns:p14="http://schemas.microsoft.com/office/powerpoint/2010/main" val="39474028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74F7-C626-4BC8-B511-40300F7AA487}"/>
              </a:ext>
            </a:extLst>
          </p:cNvPr>
          <p:cNvSpPr>
            <a:spLocks noGrp="1"/>
          </p:cNvSpPr>
          <p:nvPr>
            <p:ph type="title"/>
          </p:nvPr>
        </p:nvSpPr>
        <p:spPr>
          <a:xfrm>
            <a:off x="457200" y="264463"/>
            <a:ext cx="7620000" cy="868362"/>
          </a:xfrm>
        </p:spPr>
        <p:txBody>
          <a:bodyPr/>
          <a:lstStyle/>
          <a:p>
            <a:r>
              <a:rPr lang="en-US" dirty="0"/>
              <a:t>Principle of Span of Control</a:t>
            </a:r>
          </a:p>
        </p:txBody>
      </p:sp>
      <p:sp>
        <p:nvSpPr>
          <p:cNvPr id="3" name="Content Placeholder 2">
            <a:extLst>
              <a:ext uri="{FF2B5EF4-FFF2-40B4-BE49-F238E27FC236}">
                <a16:creationId xmlns:a16="http://schemas.microsoft.com/office/drawing/2014/main" id="{2BE795AB-E43C-4796-8A32-0ECED29AFA4A}"/>
              </a:ext>
            </a:extLst>
          </p:cNvPr>
          <p:cNvSpPr>
            <a:spLocks noGrp="1"/>
          </p:cNvSpPr>
          <p:nvPr>
            <p:ph idx="1"/>
          </p:nvPr>
        </p:nvSpPr>
        <p:spPr>
          <a:xfrm>
            <a:off x="457200" y="1132825"/>
            <a:ext cx="7772400" cy="5450537"/>
          </a:xfrm>
        </p:spPr>
        <p:txBody>
          <a:bodyPr>
            <a:normAutofit lnSpcReduction="10000"/>
          </a:bodyPr>
          <a:lstStyle/>
          <a:p>
            <a:r>
              <a:rPr lang="en-US" dirty="0"/>
              <a:t>According to </a:t>
            </a:r>
            <a:r>
              <a:rPr lang="en-US" dirty="0" err="1"/>
              <a:t>Graicunas</a:t>
            </a:r>
            <a:r>
              <a:rPr lang="en-US" dirty="0"/>
              <a:t>, the number of possible interactions can be computed in the following way. </a:t>
            </a:r>
          </a:p>
          <a:p>
            <a:pPr marL="411480" lvl="1" indent="0">
              <a:buNone/>
            </a:pPr>
            <a:r>
              <a:rPr lang="en-US" dirty="0"/>
              <a:t>Let n be the number of subordinates reporting to a supervisor. Then, the number of relationships r of direct single type the supervisor could possibly engage into is n.</a:t>
            </a:r>
          </a:p>
          <a:p>
            <a:pPr marL="411480" lvl="1" indent="0">
              <a:buNone/>
            </a:pPr>
            <a:endParaRPr lang="en-US" dirty="0"/>
          </a:p>
          <a:p>
            <a:pPr marL="411480" lvl="1" indent="0">
              <a:buNone/>
            </a:pPr>
            <a:r>
              <a:rPr lang="en-US" dirty="0"/>
              <a:t>The number of interactions between subordinates (cross relationships) he has to monitor is: n (n-1)</a:t>
            </a:r>
          </a:p>
          <a:p>
            <a:pPr marL="411480" lvl="1" indent="0">
              <a:buNone/>
            </a:pPr>
            <a:endParaRPr lang="en-US" dirty="0"/>
          </a:p>
          <a:p>
            <a:pPr marL="411480" lvl="1" indent="0">
              <a:buNone/>
            </a:pPr>
            <a:r>
              <a:rPr lang="en-US" dirty="0"/>
              <a:t>and the number of direct group relationships is:	n (2</a:t>
            </a:r>
            <a:r>
              <a:rPr lang="en-US" baseline="30000" dirty="0"/>
              <a:t>n</a:t>
            </a:r>
            <a:r>
              <a:rPr lang="en-US" dirty="0"/>
              <a:t>/2 + n – 1)</a:t>
            </a:r>
          </a:p>
          <a:p>
            <a:pPr marL="411480" lvl="1" indent="0">
              <a:buNone/>
            </a:pPr>
            <a:endParaRPr lang="en-US" dirty="0"/>
          </a:p>
          <a:p>
            <a:pPr marL="411480" lvl="1" indent="0">
              <a:buNone/>
            </a:pPr>
            <a:r>
              <a:rPr lang="en-US" dirty="0"/>
              <a:t>The sum of these three types of interactions is the number of potential relationships of a supervisor. </a:t>
            </a:r>
          </a:p>
          <a:p>
            <a:pPr marL="411480" lvl="1" indent="0">
              <a:buNone/>
            </a:pPr>
            <a:endParaRPr lang="en-US" dirty="0"/>
          </a:p>
          <a:p>
            <a:pPr marL="411480" lvl="1" indent="0">
              <a:buNone/>
            </a:pPr>
            <a:r>
              <a:rPr lang="en-US" dirty="0" err="1"/>
              <a:t>Graicunas</a:t>
            </a:r>
            <a:r>
              <a:rPr lang="en-US" dirty="0"/>
              <a:t> showed with these formulas, that each additional subordinate increases the number of potential interactions significantly.</a:t>
            </a:r>
          </a:p>
        </p:txBody>
      </p:sp>
    </p:spTree>
    <p:extLst>
      <p:ext uri="{BB962C8B-B14F-4D97-AF65-F5344CB8AC3E}">
        <p14:creationId xmlns:p14="http://schemas.microsoft.com/office/powerpoint/2010/main" val="18062180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488E7-1423-4044-96AC-9CD6557E6426}"/>
              </a:ext>
            </a:extLst>
          </p:cNvPr>
          <p:cNvSpPr>
            <a:spLocks noGrp="1"/>
          </p:cNvSpPr>
          <p:nvPr>
            <p:ph type="title"/>
          </p:nvPr>
        </p:nvSpPr>
        <p:spPr/>
        <p:txBody>
          <a:bodyPr/>
          <a:lstStyle/>
          <a:p>
            <a:r>
              <a:rPr lang="en-US" dirty="0"/>
              <a:t>Calculating Span of Control</a:t>
            </a:r>
          </a:p>
        </p:txBody>
      </p:sp>
      <p:graphicFrame>
        <p:nvGraphicFramePr>
          <p:cNvPr id="4" name="Content Placeholder 3">
            <a:extLst>
              <a:ext uri="{FF2B5EF4-FFF2-40B4-BE49-F238E27FC236}">
                <a16:creationId xmlns:a16="http://schemas.microsoft.com/office/drawing/2014/main" id="{9CAEAFBE-5166-422F-BCCE-B461DDC12376}"/>
              </a:ext>
            </a:extLst>
          </p:cNvPr>
          <p:cNvGraphicFramePr>
            <a:graphicFrameLocks noGrp="1"/>
          </p:cNvGraphicFramePr>
          <p:nvPr>
            <p:ph idx="1"/>
            <p:extLst>
              <p:ext uri="{D42A27DB-BD31-4B8C-83A1-F6EECF244321}">
                <p14:modId xmlns:p14="http://schemas.microsoft.com/office/powerpoint/2010/main" val="620813476"/>
              </p:ext>
            </p:extLst>
          </p:nvPr>
        </p:nvGraphicFramePr>
        <p:xfrm>
          <a:off x="457200" y="1600200"/>
          <a:ext cx="7772400" cy="4267199"/>
        </p:xfrm>
        <a:graphic>
          <a:graphicData uri="http://schemas.openxmlformats.org/drawingml/2006/table">
            <a:tbl>
              <a:tblPr firstRow="1" bandRow="1">
                <a:tableStyleId>{616DA210-FB5B-4158-B5E0-FEB733F419BA}</a:tableStyleId>
              </a:tblPr>
              <a:tblGrid>
                <a:gridCol w="1554480">
                  <a:extLst>
                    <a:ext uri="{9D8B030D-6E8A-4147-A177-3AD203B41FA5}">
                      <a16:colId xmlns:a16="http://schemas.microsoft.com/office/drawing/2014/main" val="2550109617"/>
                    </a:ext>
                  </a:extLst>
                </a:gridCol>
                <a:gridCol w="1943100">
                  <a:extLst>
                    <a:ext uri="{9D8B030D-6E8A-4147-A177-3AD203B41FA5}">
                      <a16:colId xmlns:a16="http://schemas.microsoft.com/office/drawing/2014/main" val="3371571193"/>
                    </a:ext>
                  </a:extLst>
                </a:gridCol>
                <a:gridCol w="2176272">
                  <a:extLst>
                    <a:ext uri="{9D8B030D-6E8A-4147-A177-3AD203B41FA5}">
                      <a16:colId xmlns:a16="http://schemas.microsoft.com/office/drawing/2014/main" val="934179403"/>
                    </a:ext>
                  </a:extLst>
                </a:gridCol>
                <a:gridCol w="2098548">
                  <a:extLst>
                    <a:ext uri="{9D8B030D-6E8A-4147-A177-3AD203B41FA5}">
                      <a16:colId xmlns:a16="http://schemas.microsoft.com/office/drawing/2014/main" val="3232904189"/>
                    </a:ext>
                  </a:extLst>
                </a:gridCol>
              </a:tblGrid>
              <a:tr h="871422">
                <a:tc>
                  <a:txBody>
                    <a:bodyPr/>
                    <a:lstStyle/>
                    <a:p>
                      <a:pPr algn="ctr"/>
                      <a:r>
                        <a:rPr lang="en-US" dirty="0"/>
                        <a:t>Direct Single Relationship</a:t>
                      </a:r>
                    </a:p>
                  </a:txBody>
                  <a:tcPr/>
                </a:tc>
                <a:tc>
                  <a:txBody>
                    <a:bodyPr/>
                    <a:lstStyle/>
                    <a:p>
                      <a:pPr algn="ctr"/>
                      <a:r>
                        <a:rPr lang="en-US" dirty="0"/>
                        <a:t>Cross Relationship</a:t>
                      </a:r>
                    </a:p>
                  </a:txBody>
                  <a:tcPr/>
                </a:tc>
                <a:tc>
                  <a:txBody>
                    <a:bodyPr/>
                    <a:lstStyle/>
                    <a:p>
                      <a:pPr algn="ctr"/>
                      <a:r>
                        <a:rPr lang="en-US" dirty="0"/>
                        <a:t>Direct Group Relationship</a:t>
                      </a:r>
                    </a:p>
                  </a:txBody>
                  <a:tcPr/>
                </a:tc>
                <a:tc>
                  <a:txBody>
                    <a:bodyPr/>
                    <a:lstStyle/>
                    <a:p>
                      <a:pPr algn="ctr"/>
                      <a:r>
                        <a:rPr lang="en-US" dirty="0"/>
                        <a:t>Total Relationship</a:t>
                      </a:r>
                    </a:p>
                  </a:txBody>
                  <a:tcPr/>
                </a:tc>
                <a:extLst>
                  <a:ext uri="{0D108BD9-81ED-4DB2-BD59-A6C34878D82A}">
                    <a16:rowId xmlns:a16="http://schemas.microsoft.com/office/drawing/2014/main" val="3549097498"/>
                  </a:ext>
                </a:extLst>
              </a:tr>
              <a:tr h="871422">
                <a:tc>
                  <a:txBody>
                    <a:bodyPr/>
                    <a:lstStyle/>
                    <a:p>
                      <a:pPr algn="ctr"/>
                      <a:r>
                        <a:rPr lang="en-US" dirty="0"/>
                        <a:t>N (max)</a:t>
                      </a:r>
                    </a:p>
                    <a:p>
                      <a:pPr algn="ctr"/>
                      <a:r>
                        <a:rPr lang="en-US" dirty="0"/>
                        <a:t>N (min)</a:t>
                      </a:r>
                    </a:p>
                  </a:txBody>
                  <a:tcPr/>
                </a:tc>
                <a:tc>
                  <a:txBody>
                    <a:bodyPr/>
                    <a:lstStyle/>
                    <a:p>
                      <a:pPr algn="ctr"/>
                      <a:r>
                        <a:rPr lang="en-US" dirty="0"/>
                        <a:t>N (n-1)</a:t>
                      </a:r>
                    </a:p>
                    <a:p>
                      <a:pPr algn="ctr"/>
                      <a:r>
                        <a:rPr lang="en-US" dirty="0"/>
                        <a:t>n/2 (n-1)</a:t>
                      </a:r>
                    </a:p>
                  </a:txBody>
                  <a:tcPr/>
                </a:tc>
                <a:tc>
                  <a:txBody>
                    <a:bodyPr/>
                    <a:lstStyle/>
                    <a:p>
                      <a:pPr algn="ctr"/>
                      <a:r>
                        <a:rPr lang="en-US" dirty="0"/>
                        <a:t>N (2</a:t>
                      </a:r>
                      <a:r>
                        <a:rPr lang="en-US" baseline="30000" dirty="0"/>
                        <a:t>n-1</a:t>
                      </a:r>
                      <a:r>
                        <a:rPr lang="en-US" dirty="0"/>
                        <a:t>-1)</a:t>
                      </a:r>
                    </a:p>
                    <a:p>
                      <a:pPr algn="ctr"/>
                      <a:r>
                        <a:rPr lang="en-US" dirty="0"/>
                        <a:t>2</a:t>
                      </a:r>
                      <a:r>
                        <a:rPr lang="en-US" baseline="30000" dirty="0"/>
                        <a:t>n</a:t>
                      </a:r>
                      <a:r>
                        <a:rPr lang="en-US" dirty="0"/>
                        <a:t>-n-2</a:t>
                      </a:r>
                    </a:p>
                  </a:txBody>
                  <a:tcPr/>
                </a:tc>
                <a:tc>
                  <a:txBody>
                    <a:bodyPr/>
                    <a:lstStyle/>
                    <a:p>
                      <a:pPr algn="ctr"/>
                      <a:r>
                        <a:rPr lang="en-US" dirty="0"/>
                        <a:t>N (2</a:t>
                      </a:r>
                      <a:r>
                        <a:rPr lang="en-US" baseline="30000" dirty="0"/>
                        <a:t>n-1</a:t>
                      </a:r>
                      <a:r>
                        <a:rPr lang="en-US" dirty="0"/>
                        <a:t>+n-1)</a:t>
                      </a:r>
                    </a:p>
                    <a:p>
                      <a:pPr algn="ctr"/>
                      <a:r>
                        <a:rPr lang="en-US" dirty="0"/>
                        <a:t>2</a:t>
                      </a:r>
                      <a:r>
                        <a:rPr lang="en-US" baseline="30000" dirty="0"/>
                        <a:t>n</a:t>
                      </a:r>
                      <a:r>
                        <a:rPr lang="en-US" dirty="0"/>
                        <a:t>+n(n-1)/2-1</a:t>
                      </a:r>
                    </a:p>
                  </a:txBody>
                  <a:tcPr/>
                </a:tc>
                <a:extLst>
                  <a:ext uri="{0D108BD9-81ED-4DB2-BD59-A6C34878D82A}">
                    <a16:rowId xmlns:a16="http://schemas.microsoft.com/office/drawing/2014/main" val="4133444998"/>
                  </a:ext>
                </a:extLst>
              </a:tr>
              <a:tr h="504871">
                <a:tc>
                  <a:txBody>
                    <a:bodyPr/>
                    <a:lstStyle/>
                    <a:p>
                      <a:pPr algn="ctr"/>
                      <a:r>
                        <a:rPr lang="en-US" dirty="0"/>
                        <a:t>2</a:t>
                      </a:r>
                    </a:p>
                  </a:txBody>
                  <a:tcPr/>
                </a:tc>
                <a:tc>
                  <a:txBody>
                    <a:bodyPr/>
                    <a:lstStyle/>
                    <a:p>
                      <a:pPr algn="ctr"/>
                      <a:r>
                        <a:rPr lang="en-US" dirty="0"/>
                        <a:t>2 (max), 1 (min)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 (max), 1 (min)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6 (max), 4 (min)</a:t>
                      </a:r>
                    </a:p>
                  </a:txBody>
                  <a:tcPr/>
                </a:tc>
                <a:extLst>
                  <a:ext uri="{0D108BD9-81ED-4DB2-BD59-A6C34878D82A}">
                    <a16:rowId xmlns:a16="http://schemas.microsoft.com/office/drawing/2014/main" val="3904759172"/>
                  </a:ext>
                </a:extLst>
              </a:tr>
              <a:tr h="504871">
                <a:tc>
                  <a:txBody>
                    <a:bodyPr/>
                    <a:lstStyle/>
                    <a:p>
                      <a:pPr algn="ctr"/>
                      <a:r>
                        <a:rPr lang="en-US"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6 (max), 3 (min)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9 (max), 4 (min)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18 (max), 10 (min)</a:t>
                      </a:r>
                    </a:p>
                  </a:txBody>
                  <a:tcPr/>
                </a:tc>
                <a:extLst>
                  <a:ext uri="{0D108BD9-81ED-4DB2-BD59-A6C34878D82A}">
                    <a16:rowId xmlns:a16="http://schemas.microsoft.com/office/drawing/2014/main" val="3456497449"/>
                  </a:ext>
                </a:extLst>
              </a:tr>
              <a:tr h="504871">
                <a:tc>
                  <a:txBody>
                    <a:bodyPr/>
                    <a:lstStyle/>
                    <a:p>
                      <a:pPr algn="ctr"/>
                      <a:r>
                        <a:rPr lang="en-US"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12 (max), 6 (min)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28 (max), 11 (min)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44 (max), 21 (min)</a:t>
                      </a:r>
                    </a:p>
                  </a:txBody>
                  <a:tcPr/>
                </a:tc>
                <a:extLst>
                  <a:ext uri="{0D108BD9-81ED-4DB2-BD59-A6C34878D82A}">
                    <a16:rowId xmlns:a16="http://schemas.microsoft.com/office/drawing/2014/main" val="952675795"/>
                  </a:ext>
                </a:extLst>
              </a:tr>
              <a:tr h="504871">
                <a:tc>
                  <a:txBody>
                    <a:bodyPr/>
                    <a:lstStyle/>
                    <a:p>
                      <a:pPr algn="ctr"/>
                      <a:r>
                        <a:rPr lang="en-US"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20 (max), 10 (min)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75 (max), 26 (min)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100 (max), 41 (min)</a:t>
                      </a:r>
                    </a:p>
                  </a:txBody>
                  <a:tcPr/>
                </a:tc>
                <a:extLst>
                  <a:ext uri="{0D108BD9-81ED-4DB2-BD59-A6C34878D82A}">
                    <a16:rowId xmlns:a16="http://schemas.microsoft.com/office/drawing/2014/main" val="3696961689"/>
                  </a:ext>
                </a:extLst>
              </a:tr>
              <a:tr h="504871">
                <a:tc>
                  <a:txBody>
                    <a:bodyPr/>
                    <a:lstStyle/>
                    <a:p>
                      <a:pPr algn="ctr"/>
                      <a:r>
                        <a:rPr lang="en-US" dirty="0"/>
                        <a:t>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30 (max), 15 (min)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186 (max), 57 (min)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222 (max), 78 (min)</a:t>
                      </a:r>
                    </a:p>
                  </a:txBody>
                  <a:tcPr/>
                </a:tc>
                <a:extLst>
                  <a:ext uri="{0D108BD9-81ED-4DB2-BD59-A6C34878D82A}">
                    <a16:rowId xmlns:a16="http://schemas.microsoft.com/office/drawing/2014/main" val="1810242771"/>
                  </a:ext>
                </a:extLst>
              </a:tr>
            </a:tbl>
          </a:graphicData>
        </a:graphic>
      </p:graphicFrame>
    </p:spTree>
    <p:extLst>
      <p:ext uri="{BB962C8B-B14F-4D97-AF65-F5344CB8AC3E}">
        <p14:creationId xmlns:p14="http://schemas.microsoft.com/office/powerpoint/2010/main" val="1228819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8716-7AE1-49AC-84DE-96C053534AC2}"/>
              </a:ext>
            </a:extLst>
          </p:cNvPr>
          <p:cNvSpPr>
            <a:spLocks noGrp="1"/>
          </p:cNvSpPr>
          <p:nvPr>
            <p:ph type="title"/>
          </p:nvPr>
        </p:nvSpPr>
        <p:spPr/>
        <p:txBody>
          <a:bodyPr/>
          <a:lstStyle/>
          <a:p>
            <a:r>
              <a:rPr lang="en-US" sz="4000" dirty="0"/>
              <a:t>Henry Fayol’s 14 Principles of Management</a:t>
            </a:r>
          </a:p>
        </p:txBody>
      </p:sp>
      <p:sp>
        <p:nvSpPr>
          <p:cNvPr id="3" name="Content Placeholder 2">
            <a:extLst>
              <a:ext uri="{FF2B5EF4-FFF2-40B4-BE49-F238E27FC236}">
                <a16:creationId xmlns:a16="http://schemas.microsoft.com/office/drawing/2014/main" id="{4415B317-8BA9-475B-82CC-3AE8D25AE21E}"/>
              </a:ext>
            </a:extLst>
          </p:cNvPr>
          <p:cNvSpPr>
            <a:spLocks noGrp="1"/>
          </p:cNvSpPr>
          <p:nvPr>
            <p:ph idx="1"/>
          </p:nvPr>
        </p:nvSpPr>
        <p:spPr>
          <a:xfrm>
            <a:off x="457200" y="1600200"/>
            <a:ext cx="2438400" cy="2057400"/>
          </a:xfrm>
        </p:spPr>
        <p:txBody>
          <a:bodyPr/>
          <a:lstStyle/>
          <a:p>
            <a:pPr marL="114300" indent="0">
              <a:buNone/>
            </a:pPr>
            <a:r>
              <a:rPr lang="en-US" dirty="0"/>
              <a:t>I. Division of Labor</a:t>
            </a:r>
          </a:p>
        </p:txBody>
      </p:sp>
      <p:sp>
        <p:nvSpPr>
          <p:cNvPr id="4" name="Content Placeholder 2">
            <a:extLst>
              <a:ext uri="{FF2B5EF4-FFF2-40B4-BE49-F238E27FC236}">
                <a16:creationId xmlns:a16="http://schemas.microsoft.com/office/drawing/2014/main" id="{7C5C6729-0744-4B81-887F-D03FFC80E683}"/>
              </a:ext>
            </a:extLst>
          </p:cNvPr>
          <p:cNvSpPr txBox="1">
            <a:spLocks/>
          </p:cNvSpPr>
          <p:nvPr/>
        </p:nvSpPr>
        <p:spPr>
          <a:xfrm>
            <a:off x="2895600" y="1600200"/>
            <a:ext cx="5181600" cy="48006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Font typeface="Arial" pitchFamily="34" charset="0"/>
              <a:buNone/>
            </a:pPr>
            <a:r>
              <a:rPr lang="en-US" dirty="0"/>
              <a:t>It requires focus on specialization and assignment of specific work to an individual. Recommends grouping of people as per their area of specialization. Example: modern assembly line concept is an outcome of division of labor.</a:t>
            </a:r>
          </a:p>
          <a:p>
            <a:pPr marL="114300" indent="0">
              <a:buFont typeface="Arial" pitchFamily="34" charset="0"/>
              <a:buNone/>
            </a:pPr>
            <a:endParaRPr lang="en-US" dirty="0"/>
          </a:p>
          <a:p>
            <a:pPr marL="114300" indent="0">
              <a:buFont typeface="Arial" pitchFamily="34" charset="0"/>
              <a:buNone/>
            </a:pPr>
            <a:r>
              <a:rPr lang="en-US" dirty="0"/>
              <a:t>Managers must have the authority to get things done. Managers must have expertise to exert personal authority.</a:t>
            </a:r>
          </a:p>
          <a:p>
            <a:pPr marL="114300" indent="0">
              <a:buFont typeface="Arial" pitchFamily="34" charset="0"/>
              <a:buNone/>
            </a:pPr>
            <a:endParaRPr lang="en-US" dirty="0"/>
          </a:p>
        </p:txBody>
      </p:sp>
      <p:sp>
        <p:nvSpPr>
          <p:cNvPr id="5" name="Content Placeholder 2">
            <a:extLst>
              <a:ext uri="{FF2B5EF4-FFF2-40B4-BE49-F238E27FC236}">
                <a16:creationId xmlns:a16="http://schemas.microsoft.com/office/drawing/2014/main" id="{8F4488DB-E121-40FD-B37C-A4B5FC4CD14D}"/>
              </a:ext>
            </a:extLst>
          </p:cNvPr>
          <p:cNvSpPr txBox="1">
            <a:spLocks/>
          </p:cNvSpPr>
          <p:nvPr/>
        </p:nvSpPr>
        <p:spPr>
          <a:xfrm>
            <a:off x="609600" y="4114800"/>
            <a:ext cx="2438400" cy="16002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Font typeface="Arial" pitchFamily="34" charset="0"/>
              <a:buNone/>
            </a:pPr>
            <a:r>
              <a:rPr lang="en-US" dirty="0"/>
              <a:t>II. Authority</a:t>
            </a:r>
          </a:p>
        </p:txBody>
      </p:sp>
    </p:spTree>
    <p:extLst>
      <p:ext uri="{BB962C8B-B14F-4D97-AF65-F5344CB8AC3E}">
        <p14:creationId xmlns:p14="http://schemas.microsoft.com/office/powerpoint/2010/main" val="3756301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8716-7AE1-49AC-84DE-96C053534AC2}"/>
              </a:ext>
            </a:extLst>
          </p:cNvPr>
          <p:cNvSpPr>
            <a:spLocks noGrp="1"/>
          </p:cNvSpPr>
          <p:nvPr>
            <p:ph type="title"/>
          </p:nvPr>
        </p:nvSpPr>
        <p:spPr/>
        <p:txBody>
          <a:bodyPr/>
          <a:lstStyle/>
          <a:p>
            <a:r>
              <a:rPr lang="en-US" sz="4000" dirty="0"/>
              <a:t>Henry Fayol’s 14 Principles of Management</a:t>
            </a:r>
          </a:p>
        </p:txBody>
      </p:sp>
      <p:sp>
        <p:nvSpPr>
          <p:cNvPr id="3" name="Content Placeholder 2">
            <a:extLst>
              <a:ext uri="{FF2B5EF4-FFF2-40B4-BE49-F238E27FC236}">
                <a16:creationId xmlns:a16="http://schemas.microsoft.com/office/drawing/2014/main" id="{4415B317-8BA9-475B-82CC-3AE8D25AE21E}"/>
              </a:ext>
            </a:extLst>
          </p:cNvPr>
          <p:cNvSpPr>
            <a:spLocks noGrp="1"/>
          </p:cNvSpPr>
          <p:nvPr>
            <p:ph idx="1"/>
          </p:nvPr>
        </p:nvSpPr>
        <p:spPr>
          <a:xfrm>
            <a:off x="457200" y="1600200"/>
            <a:ext cx="2438400" cy="2057400"/>
          </a:xfrm>
        </p:spPr>
        <p:txBody>
          <a:bodyPr/>
          <a:lstStyle/>
          <a:p>
            <a:pPr marL="114300" indent="0">
              <a:buNone/>
            </a:pPr>
            <a:r>
              <a:rPr lang="en-US" dirty="0"/>
              <a:t>III. Discipline</a:t>
            </a:r>
          </a:p>
        </p:txBody>
      </p:sp>
      <p:sp>
        <p:nvSpPr>
          <p:cNvPr id="4" name="Content Placeholder 2">
            <a:extLst>
              <a:ext uri="{FF2B5EF4-FFF2-40B4-BE49-F238E27FC236}">
                <a16:creationId xmlns:a16="http://schemas.microsoft.com/office/drawing/2014/main" id="{7C5C6729-0744-4B81-887F-D03FFC80E683}"/>
              </a:ext>
            </a:extLst>
          </p:cNvPr>
          <p:cNvSpPr txBox="1">
            <a:spLocks/>
          </p:cNvSpPr>
          <p:nvPr/>
        </p:nvSpPr>
        <p:spPr>
          <a:xfrm>
            <a:off x="2895600" y="1600200"/>
            <a:ext cx="5181600" cy="4800600"/>
          </a:xfrm>
          <a:prstGeom prst="rect">
            <a:avLst/>
          </a:prstGeom>
        </p:spPr>
        <p:txBody>
          <a:bodyPr vert="horz" lIns="91440" tIns="45720" rIns="91440" bIns="45720" rtlCol="0">
            <a:normAutofit fontScale="925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Font typeface="Arial" pitchFamily="34" charset="0"/>
              <a:buNone/>
            </a:pPr>
            <a:r>
              <a:rPr lang="en-US" dirty="0"/>
              <a:t>People working in an organization need to comply with rules and agreements that govern the organization. Without discipline, results cannot be achieved.</a:t>
            </a:r>
          </a:p>
          <a:p>
            <a:pPr marL="114300" indent="0">
              <a:buFont typeface="Arial" pitchFamily="34" charset="0"/>
              <a:buNone/>
            </a:pPr>
            <a:endParaRPr lang="en-US" dirty="0"/>
          </a:p>
          <a:p>
            <a:pPr marL="114300" indent="0">
              <a:buFont typeface="Arial" pitchFamily="34" charset="0"/>
              <a:buNone/>
            </a:pPr>
            <a:endParaRPr lang="en-US" dirty="0"/>
          </a:p>
          <a:p>
            <a:pPr marL="114300" indent="0">
              <a:buFont typeface="Arial" pitchFamily="34" charset="0"/>
              <a:buNone/>
            </a:pPr>
            <a:r>
              <a:rPr lang="en-US" dirty="0"/>
              <a:t>Members in an organization must receive instructions from only one person. One subordinate – one boss. Also known as Scalar Chain. There should be a continuous line of authority from top of the organizational pyramid to the lower levels. Useful for delegation of authority down the chain and to maintain effective communication.</a:t>
            </a:r>
          </a:p>
        </p:txBody>
      </p:sp>
      <p:sp>
        <p:nvSpPr>
          <p:cNvPr id="5" name="Content Placeholder 2">
            <a:extLst>
              <a:ext uri="{FF2B5EF4-FFF2-40B4-BE49-F238E27FC236}">
                <a16:creationId xmlns:a16="http://schemas.microsoft.com/office/drawing/2014/main" id="{8F4488DB-E121-40FD-B37C-A4B5FC4CD14D}"/>
              </a:ext>
            </a:extLst>
          </p:cNvPr>
          <p:cNvSpPr txBox="1">
            <a:spLocks/>
          </p:cNvSpPr>
          <p:nvPr/>
        </p:nvSpPr>
        <p:spPr>
          <a:xfrm>
            <a:off x="609600" y="3657600"/>
            <a:ext cx="2438400" cy="20574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Font typeface="Arial" pitchFamily="34" charset="0"/>
              <a:buNone/>
            </a:pPr>
            <a:r>
              <a:rPr lang="en-US" dirty="0"/>
              <a:t>IV. Unity of Command</a:t>
            </a:r>
          </a:p>
        </p:txBody>
      </p:sp>
    </p:spTree>
    <p:extLst>
      <p:ext uri="{BB962C8B-B14F-4D97-AF65-F5344CB8AC3E}">
        <p14:creationId xmlns:p14="http://schemas.microsoft.com/office/powerpoint/2010/main" val="404096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8716-7AE1-49AC-84DE-96C053534AC2}"/>
              </a:ext>
            </a:extLst>
          </p:cNvPr>
          <p:cNvSpPr>
            <a:spLocks noGrp="1"/>
          </p:cNvSpPr>
          <p:nvPr>
            <p:ph type="title"/>
          </p:nvPr>
        </p:nvSpPr>
        <p:spPr/>
        <p:txBody>
          <a:bodyPr/>
          <a:lstStyle/>
          <a:p>
            <a:r>
              <a:rPr lang="en-US" sz="4000" dirty="0"/>
              <a:t>Henry Fayol’s 14 Principles of Management</a:t>
            </a:r>
          </a:p>
        </p:txBody>
      </p:sp>
      <p:sp>
        <p:nvSpPr>
          <p:cNvPr id="3" name="Content Placeholder 2">
            <a:extLst>
              <a:ext uri="{FF2B5EF4-FFF2-40B4-BE49-F238E27FC236}">
                <a16:creationId xmlns:a16="http://schemas.microsoft.com/office/drawing/2014/main" id="{4415B317-8BA9-475B-82CC-3AE8D25AE21E}"/>
              </a:ext>
            </a:extLst>
          </p:cNvPr>
          <p:cNvSpPr>
            <a:spLocks noGrp="1"/>
          </p:cNvSpPr>
          <p:nvPr>
            <p:ph idx="1"/>
          </p:nvPr>
        </p:nvSpPr>
        <p:spPr>
          <a:xfrm>
            <a:off x="457200" y="1600200"/>
            <a:ext cx="2438400" cy="1371600"/>
          </a:xfrm>
        </p:spPr>
        <p:txBody>
          <a:bodyPr/>
          <a:lstStyle/>
          <a:p>
            <a:pPr marL="114300" indent="0">
              <a:buNone/>
            </a:pPr>
            <a:r>
              <a:rPr lang="en-US" dirty="0"/>
              <a:t>V. Unity of Direction</a:t>
            </a:r>
          </a:p>
        </p:txBody>
      </p:sp>
      <p:sp>
        <p:nvSpPr>
          <p:cNvPr id="4" name="Content Placeholder 2">
            <a:extLst>
              <a:ext uri="{FF2B5EF4-FFF2-40B4-BE49-F238E27FC236}">
                <a16:creationId xmlns:a16="http://schemas.microsoft.com/office/drawing/2014/main" id="{7C5C6729-0744-4B81-887F-D03FFC80E683}"/>
              </a:ext>
            </a:extLst>
          </p:cNvPr>
          <p:cNvSpPr txBox="1">
            <a:spLocks/>
          </p:cNvSpPr>
          <p:nvPr/>
        </p:nvSpPr>
        <p:spPr>
          <a:xfrm>
            <a:off x="2895600" y="1600200"/>
            <a:ext cx="5181600" cy="48006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Font typeface="Arial" pitchFamily="34" charset="0"/>
              <a:buNone/>
            </a:pPr>
            <a:r>
              <a:rPr lang="en-US" dirty="0"/>
              <a:t>All operations of an organization need to be directed to one objectives. Without this, achievement of Goals cannot be ensured.</a:t>
            </a:r>
          </a:p>
          <a:p>
            <a:pPr marL="114300" indent="0">
              <a:buFont typeface="Arial" pitchFamily="34" charset="0"/>
              <a:buNone/>
            </a:pPr>
            <a:endParaRPr lang="en-US" dirty="0"/>
          </a:p>
          <a:p>
            <a:pPr marL="114300" indent="0">
              <a:buFont typeface="Arial" pitchFamily="34" charset="0"/>
              <a:buNone/>
            </a:pPr>
            <a:r>
              <a:rPr lang="en-US" dirty="0"/>
              <a:t>Interest of an individual employee should not take precedence over the interests of the organization as a whole.</a:t>
            </a:r>
          </a:p>
        </p:txBody>
      </p:sp>
      <p:sp>
        <p:nvSpPr>
          <p:cNvPr id="5" name="Content Placeholder 2">
            <a:extLst>
              <a:ext uri="{FF2B5EF4-FFF2-40B4-BE49-F238E27FC236}">
                <a16:creationId xmlns:a16="http://schemas.microsoft.com/office/drawing/2014/main" id="{8F4488DB-E121-40FD-B37C-A4B5FC4CD14D}"/>
              </a:ext>
            </a:extLst>
          </p:cNvPr>
          <p:cNvSpPr txBox="1">
            <a:spLocks/>
          </p:cNvSpPr>
          <p:nvPr/>
        </p:nvSpPr>
        <p:spPr>
          <a:xfrm>
            <a:off x="609600" y="3276600"/>
            <a:ext cx="2438400" cy="24384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Font typeface="Arial" pitchFamily="34" charset="0"/>
              <a:buNone/>
            </a:pPr>
            <a:r>
              <a:rPr lang="en-US" dirty="0"/>
              <a:t>VI. Subordination of Individual Interest </a:t>
            </a:r>
            <a:r>
              <a:rPr lang="en-US"/>
              <a:t>to the </a:t>
            </a:r>
            <a:r>
              <a:rPr lang="en-US" dirty="0"/>
              <a:t>Common Good</a:t>
            </a:r>
          </a:p>
        </p:txBody>
      </p:sp>
    </p:spTree>
    <p:extLst>
      <p:ext uri="{BB962C8B-B14F-4D97-AF65-F5344CB8AC3E}">
        <p14:creationId xmlns:p14="http://schemas.microsoft.com/office/powerpoint/2010/main" val="3766729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8716-7AE1-49AC-84DE-96C053534AC2}"/>
              </a:ext>
            </a:extLst>
          </p:cNvPr>
          <p:cNvSpPr>
            <a:spLocks noGrp="1"/>
          </p:cNvSpPr>
          <p:nvPr>
            <p:ph type="title"/>
          </p:nvPr>
        </p:nvSpPr>
        <p:spPr/>
        <p:txBody>
          <a:bodyPr/>
          <a:lstStyle/>
          <a:p>
            <a:r>
              <a:rPr lang="en-US" sz="4000" dirty="0"/>
              <a:t>Henry Fayol’s 14 Principles of Management</a:t>
            </a:r>
          </a:p>
        </p:txBody>
      </p:sp>
      <p:sp>
        <p:nvSpPr>
          <p:cNvPr id="3" name="Content Placeholder 2">
            <a:extLst>
              <a:ext uri="{FF2B5EF4-FFF2-40B4-BE49-F238E27FC236}">
                <a16:creationId xmlns:a16="http://schemas.microsoft.com/office/drawing/2014/main" id="{4415B317-8BA9-475B-82CC-3AE8D25AE21E}"/>
              </a:ext>
            </a:extLst>
          </p:cNvPr>
          <p:cNvSpPr>
            <a:spLocks noGrp="1"/>
          </p:cNvSpPr>
          <p:nvPr>
            <p:ph idx="1"/>
          </p:nvPr>
        </p:nvSpPr>
        <p:spPr>
          <a:xfrm>
            <a:off x="457200" y="1600200"/>
            <a:ext cx="2438400" cy="1371600"/>
          </a:xfrm>
        </p:spPr>
        <p:txBody>
          <a:bodyPr/>
          <a:lstStyle/>
          <a:p>
            <a:pPr marL="114300" indent="0">
              <a:buNone/>
            </a:pPr>
            <a:r>
              <a:rPr lang="en-US" dirty="0"/>
              <a:t>VII. Remuneration</a:t>
            </a:r>
          </a:p>
        </p:txBody>
      </p:sp>
      <p:sp>
        <p:nvSpPr>
          <p:cNvPr id="4" name="Content Placeholder 2">
            <a:extLst>
              <a:ext uri="{FF2B5EF4-FFF2-40B4-BE49-F238E27FC236}">
                <a16:creationId xmlns:a16="http://schemas.microsoft.com/office/drawing/2014/main" id="{7C5C6729-0744-4B81-887F-D03FFC80E683}"/>
              </a:ext>
            </a:extLst>
          </p:cNvPr>
          <p:cNvSpPr txBox="1">
            <a:spLocks/>
          </p:cNvSpPr>
          <p:nvPr/>
        </p:nvSpPr>
        <p:spPr>
          <a:xfrm>
            <a:off x="2895600" y="1600200"/>
            <a:ext cx="5181600" cy="48006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Font typeface="Arial" pitchFamily="34" charset="0"/>
              <a:buNone/>
            </a:pPr>
            <a:r>
              <a:rPr lang="en-US" dirty="0"/>
              <a:t>It should be fair to both employees and employers.</a:t>
            </a:r>
          </a:p>
          <a:p>
            <a:pPr marL="114300" indent="0">
              <a:buFont typeface="Arial" pitchFamily="34" charset="0"/>
              <a:buNone/>
            </a:pPr>
            <a:endParaRPr lang="en-US" dirty="0"/>
          </a:p>
          <a:p>
            <a:pPr marL="114300" indent="0">
              <a:buFont typeface="Arial" pitchFamily="34" charset="0"/>
              <a:buNone/>
            </a:pPr>
            <a:endParaRPr lang="en-US" dirty="0"/>
          </a:p>
          <a:p>
            <a:pPr marL="114300" indent="0">
              <a:buFont typeface="Arial" pitchFamily="34" charset="0"/>
              <a:buNone/>
            </a:pPr>
            <a:endParaRPr lang="en-US" dirty="0"/>
          </a:p>
          <a:p>
            <a:pPr marL="114300" indent="0">
              <a:buFont typeface="Arial" pitchFamily="34" charset="0"/>
              <a:buNone/>
            </a:pPr>
            <a:r>
              <a:rPr lang="en-US" dirty="0"/>
              <a:t>It Reduces the role of the subordinates in decision making, decentralization enhances it. Managers should retain responsibility by centralization but give their subordinates enough authority to do their jobs properly.</a:t>
            </a:r>
          </a:p>
        </p:txBody>
      </p:sp>
      <p:sp>
        <p:nvSpPr>
          <p:cNvPr id="5" name="Content Placeholder 2">
            <a:extLst>
              <a:ext uri="{FF2B5EF4-FFF2-40B4-BE49-F238E27FC236}">
                <a16:creationId xmlns:a16="http://schemas.microsoft.com/office/drawing/2014/main" id="{8F4488DB-E121-40FD-B37C-A4B5FC4CD14D}"/>
              </a:ext>
            </a:extLst>
          </p:cNvPr>
          <p:cNvSpPr txBox="1">
            <a:spLocks/>
          </p:cNvSpPr>
          <p:nvPr/>
        </p:nvSpPr>
        <p:spPr>
          <a:xfrm>
            <a:off x="457200" y="3581400"/>
            <a:ext cx="2590800" cy="21336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Font typeface="Arial" pitchFamily="34" charset="0"/>
              <a:buNone/>
            </a:pPr>
            <a:r>
              <a:rPr lang="en-US" dirty="0"/>
              <a:t>VIII. Centralization</a:t>
            </a:r>
          </a:p>
        </p:txBody>
      </p:sp>
    </p:spTree>
    <p:extLst>
      <p:ext uri="{BB962C8B-B14F-4D97-AF65-F5344CB8AC3E}">
        <p14:creationId xmlns:p14="http://schemas.microsoft.com/office/powerpoint/2010/main" val="3329747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8716-7AE1-49AC-84DE-96C053534AC2}"/>
              </a:ext>
            </a:extLst>
          </p:cNvPr>
          <p:cNvSpPr>
            <a:spLocks noGrp="1"/>
          </p:cNvSpPr>
          <p:nvPr>
            <p:ph type="title"/>
          </p:nvPr>
        </p:nvSpPr>
        <p:spPr/>
        <p:txBody>
          <a:bodyPr/>
          <a:lstStyle/>
          <a:p>
            <a:r>
              <a:rPr lang="en-US" sz="4000" dirty="0"/>
              <a:t>Henry Fayol’s 14 Principles of Management</a:t>
            </a:r>
          </a:p>
        </p:txBody>
      </p:sp>
      <p:sp>
        <p:nvSpPr>
          <p:cNvPr id="3" name="Content Placeholder 2">
            <a:extLst>
              <a:ext uri="{FF2B5EF4-FFF2-40B4-BE49-F238E27FC236}">
                <a16:creationId xmlns:a16="http://schemas.microsoft.com/office/drawing/2014/main" id="{4415B317-8BA9-475B-82CC-3AE8D25AE21E}"/>
              </a:ext>
            </a:extLst>
          </p:cNvPr>
          <p:cNvSpPr>
            <a:spLocks noGrp="1"/>
          </p:cNvSpPr>
          <p:nvPr>
            <p:ph idx="1"/>
          </p:nvPr>
        </p:nvSpPr>
        <p:spPr>
          <a:xfrm>
            <a:off x="457200" y="1600200"/>
            <a:ext cx="2438400" cy="1371600"/>
          </a:xfrm>
        </p:spPr>
        <p:txBody>
          <a:bodyPr/>
          <a:lstStyle/>
          <a:p>
            <a:pPr marL="114300" indent="0">
              <a:buNone/>
            </a:pPr>
            <a:r>
              <a:rPr lang="en-US" dirty="0"/>
              <a:t>IX. The Hierarchy</a:t>
            </a:r>
          </a:p>
        </p:txBody>
      </p:sp>
      <p:sp>
        <p:nvSpPr>
          <p:cNvPr id="4" name="Content Placeholder 2">
            <a:extLst>
              <a:ext uri="{FF2B5EF4-FFF2-40B4-BE49-F238E27FC236}">
                <a16:creationId xmlns:a16="http://schemas.microsoft.com/office/drawing/2014/main" id="{7C5C6729-0744-4B81-887F-D03FFC80E683}"/>
              </a:ext>
            </a:extLst>
          </p:cNvPr>
          <p:cNvSpPr txBox="1">
            <a:spLocks/>
          </p:cNvSpPr>
          <p:nvPr/>
        </p:nvSpPr>
        <p:spPr>
          <a:xfrm>
            <a:off x="2895600" y="1600200"/>
            <a:ext cx="5181600" cy="48006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Font typeface="Arial" pitchFamily="34" charset="0"/>
              <a:buNone/>
            </a:pPr>
            <a:r>
              <a:rPr lang="en-US" dirty="0"/>
              <a:t>There should be a line of authority, illustrated in the form of organizational chart, showing clearly from the top management to down the line</a:t>
            </a:r>
          </a:p>
          <a:p>
            <a:pPr marL="114300" indent="0">
              <a:buFont typeface="Arial" pitchFamily="34" charset="0"/>
              <a:buNone/>
            </a:pPr>
            <a:endParaRPr lang="en-US" dirty="0"/>
          </a:p>
          <a:p>
            <a:pPr marL="114300" indent="0">
              <a:buFont typeface="Arial" pitchFamily="34" charset="0"/>
              <a:buNone/>
            </a:pPr>
            <a:endParaRPr lang="en-US" dirty="0"/>
          </a:p>
          <a:p>
            <a:pPr marL="114300" indent="0">
              <a:buFont typeface="Arial" pitchFamily="34" charset="0"/>
              <a:buNone/>
            </a:pPr>
            <a:r>
              <a:rPr lang="en-US" dirty="0"/>
              <a:t>People and materials should be in the right place at the right time. Job allocation should be made in a way that suits them.</a:t>
            </a:r>
          </a:p>
        </p:txBody>
      </p:sp>
      <p:sp>
        <p:nvSpPr>
          <p:cNvPr id="5" name="Content Placeholder 2">
            <a:extLst>
              <a:ext uri="{FF2B5EF4-FFF2-40B4-BE49-F238E27FC236}">
                <a16:creationId xmlns:a16="http://schemas.microsoft.com/office/drawing/2014/main" id="{8F4488DB-E121-40FD-B37C-A4B5FC4CD14D}"/>
              </a:ext>
            </a:extLst>
          </p:cNvPr>
          <p:cNvSpPr txBox="1">
            <a:spLocks/>
          </p:cNvSpPr>
          <p:nvPr/>
        </p:nvSpPr>
        <p:spPr>
          <a:xfrm>
            <a:off x="457200" y="3886200"/>
            <a:ext cx="2590800" cy="1828799"/>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Font typeface="Arial" pitchFamily="34" charset="0"/>
              <a:buNone/>
            </a:pPr>
            <a:r>
              <a:rPr lang="en-US" dirty="0"/>
              <a:t>X. Order</a:t>
            </a:r>
          </a:p>
        </p:txBody>
      </p:sp>
    </p:spTree>
    <p:extLst>
      <p:ext uri="{BB962C8B-B14F-4D97-AF65-F5344CB8AC3E}">
        <p14:creationId xmlns:p14="http://schemas.microsoft.com/office/powerpoint/2010/main" val="62652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8716-7AE1-49AC-84DE-96C053534AC2}"/>
              </a:ext>
            </a:extLst>
          </p:cNvPr>
          <p:cNvSpPr>
            <a:spLocks noGrp="1"/>
          </p:cNvSpPr>
          <p:nvPr>
            <p:ph type="title"/>
          </p:nvPr>
        </p:nvSpPr>
        <p:spPr/>
        <p:txBody>
          <a:bodyPr/>
          <a:lstStyle/>
          <a:p>
            <a:r>
              <a:rPr lang="en-US" sz="4000" dirty="0"/>
              <a:t>Henry Fayol’s 14 Principles of Management</a:t>
            </a:r>
          </a:p>
        </p:txBody>
      </p:sp>
      <p:sp>
        <p:nvSpPr>
          <p:cNvPr id="3" name="Content Placeholder 2">
            <a:extLst>
              <a:ext uri="{FF2B5EF4-FFF2-40B4-BE49-F238E27FC236}">
                <a16:creationId xmlns:a16="http://schemas.microsoft.com/office/drawing/2014/main" id="{4415B317-8BA9-475B-82CC-3AE8D25AE21E}"/>
              </a:ext>
            </a:extLst>
          </p:cNvPr>
          <p:cNvSpPr>
            <a:spLocks noGrp="1"/>
          </p:cNvSpPr>
          <p:nvPr>
            <p:ph idx="1"/>
          </p:nvPr>
        </p:nvSpPr>
        <p:spPr>
          <a:xfrm>
            <a:off x="457200" y="1600200"/>
            <a:ext cx="2438400" cy="1371600"/>
          </a:xfrm>
        </p:spPr>
        <p:txBody>
          <a:bodyPr/>
          <a:lstStyle/>
          <a:p>
            <a:pPr marL="114300" indent="0">
              <a:buNone/>
            </a:pPr>
            <a:r>
              <a:rPr lang="en-US" dirty="0"/>
              <a:t>XI. Equity</a:t>
            </a:r>
          </a:p>
        </p:txBody>
      </p:sp>
      <p:sp>
        <p:nvSpPr>
          <p:cNvPr id="4" name="Content Placeholder 2">
            <a:extLst>
              <a:ext uri="{FF2B5EF4-FFF2-40B4-BE49-F238E27FC236}">
                <a16:creationId xmlns:a16="http://schemas.microsoft.com/office/drawing/2014/main" id="{7C5C6729-0744-4B81-887F-D03FFC80E683}"/>
              </a:ext>
            </a:extLst>
          </p:cNvPr>
          <p:cNvSpPr txBox="1">
            <a:spLocks/>
          </p:cNvSpPr>
          <p:nvPr/>
        </p:nvSpPr>
        <p:spPr>
          <a:xfrm>
            <a:off x="2895600" y="1600200"/>
            <a:ext cx="5181600" cy="48006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Font typeface="Arial" pitchFamily="34" charset="0"/>
              <a:buNone/>
            </a:pPr>
            <a:r>
              <a:rPr lang="en-US" dirty="0"/>
              <a:t>Managers should be fair to their subordinates.</a:t>
            </a:r>
          </a:p>
          <a:p>
            <a:pPr marL="114300" indent="0">
              <a:buFont typeface="Arial" pitchFamily="34" charset="0"/>
              <a:buNone/>
            </a:pPr>
            <a:endParaRPr lang="en-US" dirty="0"/>
          </a:p>
          <a:p>
            <a:pPr marL="114300" indent="0">
              <a:buFont typeface="Arial" pitchFamily="34" charset="0"/>
              <a:buNone/>
            </a:pPr>
            <a:endParaRPr lang="en-US" dirty="0"/>
          </a:p>
          <a:p>
            <a:pPr marL="114300" indent="0">
              <a:buFont typeface="Arial" pitchFamily="34" charset="0"/>
              <a:buNone/>
            </a:pPr>
            <a:endParaRPr lang="en-US" dirty="0"/>
          </a:p>
          <a:p>
            <a:pPr marL="114300" indent="0">
              <a:buFont typeface="Arial" pitchFamily="34" charset="0"/>
              <a:buNone/>
            </a:pPr>
            <a:endParaRPr lang="en-US" dirty="0"/>
          </a:p>
          <a:p>
            <a:pPr marL="114300" indent="0">
              <a:buFont typeface="Arial" pitchFamily="34" charset="0"/>
              <a:buNone/>
            </a:pPr>
            <a:r>
              <a:rPr lang="en-US" dirty="0"/>
              <a:t>Employee turnover should be less to ensure efficiency of an organization.</a:t>
            </a:r>
          </a:p>
        </p:txBody>
      </p:sp>
      <p:sp>
        <p:nvSpPr>
          <p:cNvPr id="5" name="Content Placeholder 2">
            <a:extLst>
              <a:ext uri="{FF2B5EF4-FFF2-40B4-BE49-F238E27FC236}">
                <a16:creationId xmlns:a16="http://schemas.microsoft.com/office/drawing/2014/main" id="{8F4488DB-E121-40FD-B37C-A4B5FC4CD14D}"/>
              </a:ext>
            </a:extLst>
          </p:cNvPr>
          <p:cNvSpPr txBox="1">
            <a:spLocks/>
          </p:cNvSpPr>
          <p:nvPr/>
        </p:nvSpPr>
        <p:spPr>
          <a:xfrm>
            <a:off x="457200" y="3886200"/>
            <a:ext cx="2590800" cy="1828799"/>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Font typeface="Arial" pitchFamily="34" charset="0"/>
              <a:buNone/>
            </a:pPr>
            <a:r>
              <a:rPr lang="en-US" dirty="0"/>
              <a:t>XII. Stability of Staff</a:t>
            </a:r>
          </a:p>
        </p:txBody>
      </p:sp>
    </p:spTree>
    <p:extLst>
      <p:ext uri="{BB962C8B-B14F-4D97-AF65-F5344CB8AC3E}">
        <p14:creationId xmlns:p14="http://schemas.microsoft.com/office/powerpoint/2010/main" val="23557623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1691</TotalTime>
  <Words>1861</Words>
  <Application>Microsoft Office PowerPoint</Application>
  <PresentationFormat>On-screen Show (4:3)</PresentationFormat>
  <Paragraphs>287</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Cambria</vt:lpstr>
      <vt:lpstr>Adjacency</vt:lpstr>
      <vt:lpstr>INDUSTRIAL MANAGEMENT </vt:lpstr>
      <vt:lpstr>Introduction to Industrial Management</vt:lpstr>
      <vt:lpstr>Learning Objectives:  After reading this chapter, you should be able to: 1. Introduction 2. Definition 3. Elements of Management 4. Management  Thoughts 5. Functions of Management 6. Type of Management 7. Role of Manager 8. The Management Challenge 9. Management as a Science or an Art?</vt:lpstr>
      <vt:lpstr>Henry Fayol’s 14 Principles of Management</vt:lpstr>
      <vt:lpstr>Henry Fayol’s 14 Principles of Management</vt:lpstr>
      <vt:lpstr>Henry Fayol’s 14 Principles of Management</vt:lpstr>
      <vt:lpstr>Henry Fayol’s 14 Principles of Management</vt:lpstr>
      <vt:lpstr>Henry Fayol’s 14 Principles of Management</vt:lpstr>
      <vt:lpstr>Henry Fayol’s 14 Principles of Management</vt:lpstr>
      <vt:lpstr>Henry Fayol’s 14 Principles of Management</vt:lpstr>
      <vt:lpstr>Functions of Management: Management Process  </vt:lpstr>
      <vt:lpstr>Process of Management/Management Functions</vt:lpstr>
      <vt:lpstr>Types of Management: Levels   </vt:lpstr>
      <vt:lpstr>Time Spent (%)  </vt:lpstr>
      <vt:lpstr>Skills Needed  </vt:lpstr>
      <vt:lpstr>Role of Manager 1. Interpersonal  2. Informational 3. Decisional  4. Knowledge Leadership 5. Change Handler </vt:lpstr>
      <vt:lpstr>Role of the Manager</vt:lpstr>
      <vt:lpstr>Role of the Manager – Mintzberg (1973)</vt:lpstr>
      <vt:lpstr>Mintzberg’s Managerial Role</vt:lpstr>
      <vt:lpstr>Mintzberg’s Managerial Role</vt:lpstr>
      <vt:lpstr>Mintzberg’s Managerial Role</vt:lpstr>
      <vt:lpstr>Managerial Role – Recent Years</vt:lpstr>
      <vt:lpstr>Managerial Role – Recent Years</vt:lpstr>
      <vt:lpstr>Managerial Role – Recent Years</vt:lpstr>
      <vt:lpstr>Managerial Role – Recent Years</vt:lpstr>
      <vt:lpstr>Managerial Role – Recent Years</vt:lpstr>
      <vt:lpstr>Roles of Manager</vt:lpstr>
      <vt:lpstr>Principle of Span of Control</vt:lpstr>
      <vt:lpstr>Span of Control - Basis</vt:lpstr>
      <vt:lpstr>Principle of Span of Control</vt:lpstr>
      <vt:lpstr>Principle of Span of Control</vt:lpstr>
      <vt:lpstr>Calculating Span of Control</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MANAGEMENT</dc:title>
  <dc:creator>asbhuiyan</dc:creator>
  <cp:lastModifiedBy>asbhuiyan436@outlook.com</cp:lastModifiedBy>
  <cp:revision>85</cp:revision>
  <dcterms:created xsi:type="dcterms:W3CDTF">2018-07-14T17:08:04Z</dcterms:created>
  <dcterms:modified xsi:type="dcterms:W3CDTF">2020-07-06T08:10:17Z</dcterms:modified>
</cp:coreProperties>
</file>