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0" r:id="rId4"/>
    <p:sldId id="318" r:id="rId5"/>
    <p:sldId id="319" r:id="rId6"/>
    <p:sldId id="320" r:id="rId7"/>
    <p:sldId id="321" r:id="rId8"/>
    <p:sldId id="322" r:id="rId9"/>
    <p:sldId id="327" r:id="rId10"/>
    <p:sldId id="328" r:id="rId11"/>
    <p:sldId id="293" r:id="rId12"/>
    <p:sldId id="303" r:id="rId13"/>
    <p:sldId id="323" r:id="rId14"/>
    <p:sldId id="329" r:id="rId15"/>
    <p:sldId id="330" r:id="rId16"/>
    <p:sldId id="331" r:id="rId17"/>
    <p:sldId id="341" r:id="rId18"/>
    <p:sldId id="342" r:id="rId19"/>
    <p:sldId id="346" r:id="rId20"/>
    <p:sldId id="34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1" autoAdjust="0"/>
    <p:restoredTop sz="94660"/>
  </p:normalViewPr>
  <p:slideViewPr>
    <p:cSldViewPr>
      <p:cViewPr varScale="1">
        <p:scale>
          <a:sx n="62" d="100"/>
          <a:sy n="62" d="100"/>
        </p:scale>
        <p:origin x="148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4F21EF-8208-49C3-BE75-565F3697B9D4}" type="doc">
      <dgm:prSet loTypeId="urn:microsoft.com/office/officeart/2008/layout/RadialCluster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6F11DB-DD29-4246-AC30-BCE770121A28}">
      <dgm:prSet phldrT="[Text]"/>
      <dgm:spPr/>
      <dgm:t>
        <a:bodyPr/>
        <a:lstStyle/>
        <a:p>
          <a:r>
            <a:rPr lang="en-US" dirty="0" err="1"/>
            <a:t>Juran’s</a:t>
          </a:r>
          <a:r>
            <a:rPr lang="en-US" dirty="0"/>
            <a:t> Quality Trilogy</a:t>
          </a:r>
        </a:p>
      </dgm:t>
    </dgm:pt>
    <dgm:pt modelId="{F2A2C07F-C22C-4E0E-8D38-26C7C240C302}" type="parTrans" cxnId="{E73FFD0B-6026-4D5F-B75B-01C3E7A3FCD8}">
      <dgm:prSet/>
      <dgm:spPr/>
      <dgm:t>
        <a:bodyPr/>
        <a:lstStyle/>
        <a:p>
          <a:endParaRPr lang="en-US"/>
        </a:p>
      </dgm:t>
    </dgm:pt>
    <dgm:pt modelId="{F827FE55-BBF9-4AD5-819F-5AFCC5DC5C36}" type="sibTrans" cxnId="{E73FFD0B-6026-4D5F-B75B-01C3E7A3FCD8}">
      <dgm:prSet/>
      <dgm:spPr/>
      <dgm:t>
        <a:bodyPr/>
        <a:lstStyle/>
        <a:p>
          <a:endParaRPr lang="en-US"/>
        </a:p>
      </dgm:t>
    </dgm:pt>
    <dgm:pt modelId="{76B9071A-5728-4C34-BD75-D303365CF110}">
      <dgm:prSet phldrT="[Text]"/>
      <dgm:spPr/>
      <dgm:t>
        <a:bodyPr/>
        <a:lstStyle/>
        <a:p>
          <a:r>
            <a:rPr lang="en-US" dirty="0"/>
            <a:t>Quality Planning</a:t>
          </a:r>
        </a:p>
      </dgm:t>
    </dgm:pt>
    <dgm:pt modelId="{385203C9-7273-40DD-B08A-46C86885AE37}" type="parTrans" cxnId="{FAEE47E6-023D-4A49-994F-527DB5D5CEDB}">
      <dgm:prSet/>
      <dgm:spPr/>
      <dgm:t>
        <a:bodyPr/>
        <a:lstStyle/>
        <a:p>
          <a:endParaRPr lang="en-US"/>
        </a:p>
      </dgm:t>
    </dgm:pt>
    <dgm:pt modelId="{430D6C0D-DA9D-4D2A-9047-616E45A4B04E}" type="sibTrans" cxnId="{FAEE47E6-023D-4A49-994F-527DB5D5CEDB}">
      <dgm:prSet/>
      <dgm:spPr/>
      <dgm:t>
        <a:bodyPr/>
        <a:lstStyle/>
        <a:p>
          <a:endParaRPr lang="en-US"/>
        </a:p>
      </dgm:t>
    </dgm:pt>
    <dgm:pt modelId="{20021433-715E-49B6-99A3-C716AF46CA21}">
      <dgm:prSet phldrT="[Text]"/>
      <dgm:spPr/>
      <dgm:t>
        <a:bodyPr/>
        <a:lstStyle/>
        <a:p>
          <a:r>
            <a:rPr lang="en-US" dirty="0"/>
            <a:t>Quality Control</a:t>
          </a:r>
        </a:p>
      </dgm:t>
    </dgm:pt>
    <dgm:pt modelId="{B6318E9E-183F-4E1C-954A-07A2CDE01E47}" type="parTrans" cxnId="{195D3BD4-C331-4CF2-9E6B-7E5EF3BBDA53}">
      <dgm:prSet/>
      <dgm:spPr/>
      <dgm:t>
        <a:bodyPr/>
        <a:lstStyle/>
        <a:p>
          <a:endParaRPr lang="en-US"/>
        </a:p>
      </dgm:t>
    </dgm:pt>
    <dgm:pt modelId="{7A7E1A5C-4963-4C13-B6E6-925CE0F5BE83}" type="sibTrans" cxnId="{195D3BD4-C331-4CF2-9E6B-7E5EF3BBDA53}">
      <dgm:prSet/>
      <dgm:spPr/>
      <dgm:t>
        <a:bodyPr/>
        <a:lstStyle/>
        <a:p>
          <a:endParaRPr lang="en-US"/>
        </a:p>
      </dgm:t>
    </dgm:pt>
    <dgm:pt modelId="{AEDB269D-6A76-47DF-9A4E-DB740B407896}">
      <dgm:prSet phldrT="[Text]"/>
      <dgm:spPr/>
      <dgm:t>
        <a:bodyPr/>
        <a:lstStyle/>
        <a:p>
          <a:r>
            <a:rPr lang="en-US" dirty="0"/>
            <a:t>Quality Improvement</a:t>
          </a:r>
        </a:p>
      </dgm:t>
    </dgm:pt>
    <dgm:pt modelId="{BEB9C288-542F-436A-8537-9073A82E2414}" type="parTrans" cxnId="{0185574C-51A0-496B-BEE5-FDC4976436D3}">
      <dgm:prSet/>
      <dgm:spPr/>
      <dgm:t>
        <a:bodyPr/>
        <a:lstStyle/>
        <a:p>
          <a:endParaRPr lang="en-US"/>
        </a:p>
      </dgm:t>
    </dgm:pt>
    <dgm:pt modelId="{54761CB4-B6FA-4C8A-A080-DC283C129634}" type="sibTrans" cxnId="{0185574C-51A0-496B-BEE5-FDC4976436D3}">
      <dgm:prSet/>
      <dgm:spPr/>
      <dgm:t>
        <a:bodyPr/>
        <a:lstStyle/>
        <a:p>
          <a:endParaRPr lang="en-US"/>
        </a:p>
      </dgm:t>
    </dgm:pt>
    <dgm:pt modelId="{2504E4DF-3563-4F1B-8FDB-6FBF9E0E23A8}" type="pres">
      <dgm:prSet presAssocID="{934F21EF-8208-49C3-BE75-565F3697B9D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7A97E1E-EC43-4E1A-B34A-0B663DF28F03}" type="pres">
      <dgm:prSet presAssocID="{6A6F11DB-DD29-4246-AC30-BCE770121A28}" presName="singleCycle" presStyleCnt="0"/>
      <dgm:spPr/>
    </dgm:pt>
    <dgm:pt modelId="{0C773F2D-6E8C-4D6F-A764-BFD2B4F5A8B9}" type="pres">
      <dgm:prSet presAssocID="{6A6F11DB-DD29-4246-AC30-BCE770121A28}" presName="singleCenter" presStyleLbl="node1" presStyleIdx="0" presStyleCnt="4">
        <dgm:presLayoutVars>
          <dgm:chMax val="7"/>
          <dgm:chPref val="7"/>
        </dgm:presLayoutVars>
      </dgm:prSet>
      <dgm:spPr/>
    </dgm:pt>
    <dgm:pt modelId="{6D94B748-D76E-4DB0-84DC-09F7D39054BA}" type="pres">
      <dgm:prSet presAssocID="{385203C9-7273-40DD-B08A-46C86885AE37}" presName="Name56" presStyleLbl="parChTrans1D2" presStyleIdx="0" presStyleCnt="3"/>
      <dgm:spPr/>
    </dgm:pt>
    <dgm:pt modelId="{29FCDF32-A739-469F-A972-DBDD2451242E}" type="pres">
      <dgm:prSet presAssocID="{76B9071A-5728-4C34-BD75-D303365CF110}" presName="text0" presStyleLbl="node1" presStyleIdx="1" presStyleCnt="4">
        <dgm:presLayoutVars>
          <dgm:bulletEnabled val="1"/>
        </dgm:presLayoutVars>
      </dgm:prSet>
      <dgm:spPr/>
    </dgm:pt>
    <dgm:pt modelId="{7AEA270D-760B-43E7-86ED-16ABA8A3387A}" type="pres">
      <dgm:prSet presAssocID="{B6318E9E-183F-4E1C-954A-07A2CDE01E47}" presName="Name56" presStyleLbl="parChTrans1D2" presStyleIdx="1" presStyleCnt="3"/>
      <dgm:spPr/>
    </dgm:pt>
    <dgm:pt modelId="{4B412557-F449-4DE4-8B27-1FA5DBB09E1F}" type="pres">
      <dgm:prSet presAssocID="{20021433-715E-49B6-99A3-C716AF46CA21}" presName="text0" presStyleLbl="node1" presStyleIdx="2" presStyleCnt="4">
        <dgm:presLayoutVars>
          <dgm:bulletEnabled val="1"/>
        </dgm:presLayoutVars>
      </dgm:prSet>
      <dgm:spPr/>
    </dgm:pt>
    <dgm:pt modelId="{9516858C-FAF3-48E7-8221-EB2184E91D6F}" type="pres">
      <dgm:prSet presAssocID="{BEB9C288-542F-436A-8537-9073A82E2414}" presName="Name56" presStyleLbl="parChTrans1D2" presStyleIdx="2" presStyleCnt="3"/>
      <dgm:spPr/>
    </dgm:pt>
    <dgm:pt modelId="{9DF289E2-D339-4C2E-AD4C-63F16AA3DAFA}" type="pres">
      <dgm:prSet presAssocID="{AEDB269D-6A76-47DF-9A4E-DB740B407896}" presName="text0" presStyleLbl="node1" presStyleIdx="3" presStyleCnt="4">
        <dgm:presLayoutVars>
          <dgm:bulletEnabled val="1"/>
        </dgm:presLayoutVars>
      </dgm:prSet>
      <dgm:spPr/>
    </dgm:pt>
  </dgm:ptLst>
  <dgm:cxnLst>
    <dgm:cxn modelId="{E73FFD0B-6026-4D5F-B75B-01C3E7A3FCD8}" srcId="{934F21EF-8208-49C3-BE75-565F3697B9D4}" destId="{6A6F11DB-DD29-4246-AC30-BCE770121A28}" srcOrd="0" destOrd="0" parTransId="{F2A2C07F-C22C-4E0E-8D38-26C7C240C302}" sibTransId="{F827FE55-BBF9-4AD5-819F-5AFCC5DC5C36}"/>
    <dgm:cxn modelId="{DEADA45B-EC8C-4CE7-BEB9-E0D489C6C862}" type="presOf" srcId="{385203C9-7273-40DD-B08A-46C86885AE37}" destId="{6D94B748-D76E-4DB0-84DC-09F7D39054BA}" srcOrd="0" destOrd="0" presId="urn:microsoft.com/office/officeart/2008/layout/RadialCluster"/>
    <dgm:cxn modelId="{0185574C-51A0-496B-BEE5-FDC4976436D3}" srcId="{6A6F11DB-DD29-4246-AC30-BCE770121A28}" destId="{AEDB269D-6A76-47DF-9A4E-DB740B407896}" srcOrd="2" destOrd="0" parTransId="{BEB9C288-542F-436A-8537-9073A82E2414}" sibTransId="{54761CB4-B6FA-4C8A-A080-DC283C129634}"/>
    <dgm:cxn modelId="{2825E853-EB12-4454-9BD8-9A4DBD81BCE0}" type="presOf" srcId="{BEB9C288-542F-436A-8537-9073A82E2414}" destId="{9516858C-FAF3-48E7-8221-EB2184E91D6F}" srcOrd="0" destOrd="0" presId="urn:microsoft.com/office/officeart/2008/layout/RadialCluster"/>
    <dgm:cxn modelId="{CFF82F56-1387-42ED-AFAD-6AF37B62BDDA}" type="presOf" srcId="{20021433-715E-49B6-99A3-C716AF46CA21}" destId="{4B412557-F449-4DE4-8B27-1FA5DBB09E1F}" srcOrd="0" destOrd="0" presId="urn:microsoft.com/office/officeart/2008/layout/RadialCluster"/>
    <dgm:cxn modelId="{18226993-4FC8-4EEA-81DD-E68C6686459D}" type="presOf" srcId="{6A6F11DB-DD29-4246-AC30-BCE770121A28}" destId="{0C773F2D-6E8C-4D6F-A764-BFD2B4F5A8B9}" srcOrd="0" destOrd="0" presId="urn:microsoft.com/office/officeart/2008/layout/RadialCluster"/>
    <dgm:cxn modelId="{040E33BB-A1EF-4E3A-9D6B-7DDFD50DEC22}" type="presOf" srcId="{AEDB269D-6A76-47DF-9A4E-DB740B407896}" destId="{9DF289E2-D339-4C2E-AD4C-63F16AA3DAFA}" srcOrd="0" destOrd="0" presId="urn:microsoft.com/office/officeart/2008/layout/RadialCluster"/>
    <dgm:cxn modelId="{39EDE7C5-00F9-46C0-AE07-EF7BA1BCFEFF}" type="presOf" srcId="{934F21EF-8208-49C3-BE75-565F3697B9D4}" destId="{2504E4DF-3563-4F1B-8FDB-6FBF9E0E23A8}" srcOrd="0" destOrd="0" presId="urn:microsoft.com/office/officeart/2008/layout/RadialCluster"/>
    <dgm:cxn modelId="{195D3BD4-C331-4CF2-9E6B-7E5EF3BBDA53}" srcId="{6A6F11DB-DD29-4246-AC30-BCE770121A28}" destId="{20021433-715E-49B6-99A3-C716AF46CA21}" srcOrd="1" destOrd="0" parTransId="{B6318E9E-183F-4E1C-954A-07A2CDE01E47}" sibTransId="{7A7E1A5C-4963-4C13-B6E6-925CE0F5BE83}"/>
    <dgm:cxn modelId="{E710EAE1-0554-45D4-83A9-CDC1DEED0E1E}" type="presOf" srcId="{B6318E9E-183F-4E1C-954A-07A2CDE01E47}" destId="{7AEA270D-760B-43E7-86ED-16ABA8A3387A}" srcOrd="0" destOrd="0" presId="urn:microsoft.com/office/officeart/2008/layout/RadialCluster"/>
    <dgm:cxn modelId="{FAEE47E6-023D-4A49-994F-527DB5D5CEDB}" srcId="{6A6F11DB-DD29-4246-AC30-BCE770121A28}" destId="{76B9071A-5728-4C34-BD75-D303365CF110}" srcOrd="0" destOrd="0" parTransId="{385203C9-7273-40DD-B08A-46C86885AE37}" sibTransId="{430D6C0D-DA9D-4D2A-9047-616E45A4B04E}"/>
    <dgm:cxn modelId="{B5CE55F8-D858-4B71-AB4B-058DDFD8EE6A}" type="presOf" srcId="{76B9071A-5728-4C34-BD75-D303365CF110}" destId="{29FCDF32-A739-469F-A972-DBDD2451242E}" srcOrd="0" destOrd="0" presId="urn:microsoft.com/office/officeart/2008/layout/RadialCluster"/>
    <dgm:cxn modelId="{CF5E8C1B-E559-4CEC-8695-F1C76CC84E42}" type="presParOf" srcId="{2504E4DF-3563-4F1B-8FDB-6FBF9E0E23A8}" destId="{27A97E1E-EC43-4E1A-B34A-0B663DF28F03}" srcOrd="0" destOrd="0" presId="urn:microsoft.com/office/officeart/2008/layout/RadialCluster"/>
    <dgm:cxn modelId="{D771F60A-FA37-4ECD-ACA1-C99F0979A456}" type="presParOf" srcId="{27A97E1E-EC43-4E1A-B34A-0B663DF28F03}" destId="{0C773F2D-6E8C-4D6F-A764-BFD2B4F5A8B9}" srcOrd="0" destOrd="0" presId="urn:microsoft.com/office/officeart/2008/layout/RadialCluster"/>
    <dgm:cxn modelId="{2DB30925-A2A8-4F78-BA37-FD1582B8A3FB}" type="presParOf" srcId="{27A97E1E-EC43-4E1A-B34A-0B663DF28F03}" destId="{6D94B748-D76E-4DB0-84DC-09F7D39054BA}" srcOrd="1" destOrd="0" presId="urn:microsoft.com/office/officeart/2008/layout/RadialCluster"/>
    <dgm:cxn modelId="{EB7C7F4D-2478-41A8-8DE4-861E1E95C40F}" type="presParOf" srcId="{27A97E1E-EC43-4E1A-B34A-0B663DF28F03}" destId="{29FCDF32-A739-469F-A972-DBDD2451242E}" srcOrd="2" destOrd="0" presId="urn:microsoft.com/office/officeart/2008/layout/RadialCluster"/>
    <dgm:cxn modelId="{9FAC5BF8-86C6-4238-A5FA-0860177BC2C5}" type="presParOf" srcId="{27A97E1E-EC43-4E1A-B34A-0B663DF28F03}" destId="{7AEA270D-760B-43E7-86ED-16ABA8A3387A}" srcOrd="3" destOrd="0" presId="urn:microsoft.com/office/officeart/2008/layout/RadialCluster"/>
    <dgm:cxn modelId="{83D00B5A-0DA9-4CAE-8B6C-B70946A229EA}" type="presParOf" srcId="{27A97E1E-EC43-4E1A-B34A-0B663DF28F03}" destId="{4B412557-F449-4DE4-8B27-1FA5DBB09E1F}" srcOrd="4" destOrd="0" presId="urn:microsoft.com/office/officeart/2008/layout/RadialCluster"/>
    <dgm:cxn modelId="{214AFACA-EFD7-4A13-A7B8-2B2B2D1B0C5C}" type="presParOf" srcId="{27A97E1E-EC43-4E1A-B34A-0B663DF28F03}" destId="{9516858C-FAF3-48E7-8221-EB2184E91D6F}" srcOrd="5" destOrd="0" presId="urn:microsoft.com/office/officeart/2008/layout/RadialCluster"/>
    <dgm:cxn modelId="{D59F5E60-708A-4688-AFF0-97C4AE8BC671}" type="presParOf" srcId="{27A97E1E-EC43-4E1A-B34A-0B663DF28F03}" destId="{9DF289E2-D339-4C2E-AD4C-63F16AA3DAFA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CACF70-4A92-4784-9004-8E4C93DB465E}" type="doc">
      <dgm:prSet loTypeId="urn:microsoft.com/office/officeart/2005/8/layout/cycle1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D9B006-BCDD-476F-8B00-F9462E00BD4A}">
      <dgm:prSet phldrT="[Text]"/>
      <dgm:spPr/>
      <dgm:t>
        <a:bodyPr/>
        <a:lstStyle/>
        <a:p>
          <a:r>
            <a:rPr lang="en-US" dirty="0"/>
            <a:t>Identification of problem</a:t>
          </a:r>
        </a:p>
      </dgm:t>
    </dgm:pt>
    <dgm:pt modelId="{11DB94D1-1A2F-49F7-A1B9-6053607AF489}" type="parTrans" cxnId="{7A22554C-E9FC-4C2E-B20E-7B83487E32BD}">
      <dgm:prSet/>
      <dgm:spPr/>
      <dgm:t>
        <a:bodyPr/>
        <a:lstStyle/>
        <a:p>
          <a:endParaRPr lang="en-US"/>
        </a:p>
      </dgm:t>
    </dgm:pt>
    <dgm:pt modelId="{18F3079D-FDA6-47BB-9812-8562C99C2D06}" type="sibTrans" cxnId="{7A22554C-E9FC-4C2E-B20E-7B83487E32BD}">
      <dgm:prSet/>
      <dgm:spPr/>
      <dgm:t>
        <a:bodyPr/>
        <a:lstStyle/>
        <a:p>
          <a:endParaRPr lang="en-US"/>
        </a:p>
      </dgm:t>
    </dgm:pt>
    <dgm:pt modelId="{C5C17613-E82B-45BC-923F-817DA91707B9}">
      <dgm:prSet phldrT="[Text]"/>
      <dgm:spPr/>
      <dgm:t>
        <a:bodyPr/>
        <a:lstStyle/>
        <a:p>
          <a:r>
            <a:rPr lang="en-US" dirty="0"/>
            <a:t>Prioritization</a:t>
          </a:r>
        </a:p>
      </dgm:t>
    </dgm:pt>
    <dgm:pt modelId="{F7AF6ECD-7A89-4126-87D4-20E440F00BD1}" type="parTrans" cxnId="{AD776E6C-6262-4868-83C4-CA19D0DE918E}">
      <dgm:prSet/>
      <dgm:spPr/>
      <dgm:t>
        <a:bodyPr/>
        <a:lstStyle/>
        <a:p>
          <a:endParaRPr lang="en-US"/>
        </a:p>
      </dgm:t>
    </dgm:pt>
    <dgm:pt modelId="{101E9FC7-9B14-48B4-8085-99E635139A6A}" type="sibTrans" cxnId="{AD776E6C-6262-4868-83C4-CA19D0DE918E}">
      <dgm:prSet/>
      <dgm:spPr/>
      <dgm:t>
        <a:bodyPr/>
        <a:lstStyle/>
        <a:p>
          <a:endParaRPr lang="en-US"/>
        </a:p>
      </dgm:t>
    </dgm:pt>
    <dgm:pt modelId="{DE85C9B5-9B01-4A5E-95FE-13D7F5E532BF}">
      <dgm:prSet phldrT="[Text]"/>
      <dgm:spPr/>
      <dgm:t>
        <a:bodyPr/>
        <a:lstStyle/>
        <a:p>
          <a:r>
            <a:rPr lang="en-US" dirty="0"/>
            <a:t>Discussion and Investigation</a:t>
          </a:r>
        </a:p>
      </dgm:t>
    </dgm:pt>
    <dgm:pt modelId="{A3A67780-970B-4F5D-8EBE-E3480208DC65}" type="parTrans" cxnId="{9D4CFF08-6D77-4660-83B8-15EFFE99D7D8}">
      <dgm:prSet/>
      <dgm:spPr/>
      <dgm:t>
        <a:bodyPr/>
        <a:lstStyle/>
        <a:p>
          <a:endParaRPr lang="en-US"/>
        </a:p>
      </dgm:t>
    </dgm:pt>
    <dgm:pt modelId="{84817751-06AC-4721-8C76-FA50A0708ABB}" type="sibTrans" cxnId="{9D4CFF08-6D77-4660-83B8-15EFFE99D7D8}">
      <dgm:prSet/>
      <dgm:spPr/>
      <dgm:t>
        <a:bodyPr/>
        <a:lstStyle/>
        <a:p>
          <a:endParaRPr lang="en-US"/>
        </a:p>
      </dgm:t>
    </dgm:pt>
    <dgm:pt modelId="{BEE48BC9-5154-48A5-B4C4-B107B05C14C6}">
      <dgm:prSet phldrT="[Text]"/>
      <dgm:spPr/>
      <dgm:t>
        <a:bodyPr/>
        <a:lstStyle/>
        <a:p>
          <a:r>
            <a:rPr lang="en-US" dirty="0"/>
            <a:t>Solution</a:t>
          </a:r>
        </a:p>
      </dgm:t>
    </dgm:pt>
    <dgm:pt modelId="{0367E233-AB8B-40AA-8EE2-A5B3B85CD65C}" type="parTrans" cxnId="{E66ACF02-A7B0-471F-A93A-51913F2478F9}">
      <dgm:prSet/>
      <dgm:spPr/>
      <dgm:t>
        <a:bodyPr/>
        <a:lstStyle/>
        <a:p>
          <a:endParaRPr lang="en-US"/>
        </a:p>
      </dgm:t>
    </dgm:pt>
    <dgm:pt modelId="{392C8C74-0DD3-4019-835A-51452F8B9470}" type="sibTrans" cxnId="{E66ACF02-A7B0-471F-A93A-51913F2478F9}">
      <dgm:prSet/>
      <dgm:spPr/>
      <dgm:t>
        <a:bodyPr/>
        <a:lstStyle/>
        <a:p>
          <a:endParaRPr lang="en-US"/>
        </a:p>
      </dgm:t>
    </dgm:pt>
    <dgm:pt modelId="{94FE0AA5-A411-434C-A3AF-AFB9DF7D0194}">
      <dgm:prSet phldrT="[Text]"/>
      <dgm:spPr/>
      <dgm:t>
        <a:bodyPr/>
        <a:lstStyle/>
        <a:p>
          <a:r>
            <a:rPr lang="en-US" dirty="0"/>
            <a:t>Action, if authorized</a:t>
          </a:r>
        </a:p>
      </dgm:t>
    </dgm:pt>
    <dgm:pt modelId="{C70159E0-0359-47BB-B04B-E6CE492D6F46}" type="parTrans" cxnId="{CBCD828C-5FAB-48F3-93A8-AE60850D8196}">
      <dgm:prSet/>
      <dgm:spPr/>
      <dgm:t>
        <a:bodyPr/>
        <a:lstStyle/>
        <a:p>
          <a:endParaRPr lang="en-US"/>
        </a:p>
      </dgm:t>
    </dgm:pt>
    <dgm:pt modelId="{5CAFD9AF-7D7F-4DB6-BA05-98094DCD143E}" type="sibTrans" cxnId="{CBCD828C-5FAB-48F3-93A8-AE60850D8196}">
      <dgm:prSet/>
      <dgm:spPr/>
      <dgm:t>
        <a:bodyPr/>
        <a:lstStyle/>
        <a:p>
          <a:endParaRPr lang="en-US"/>
        </a:p>
      </dgm:t>
    </dgm:pt>
    <dgm:pt modelId="{99937515-CDDD-4640-99F7-F38C3A56497D}">
      <dgm:prSet phldrT="[Text]"/>
      <dgm:spPr/>
      <dgm:t>
        <a:bodyPr/>
        <a:lstStyle/>
        <a:p>
          <a:r>
            <a:rPr lang="en-US" dirty="0"/>
            <a:t>Presentation to managers</a:t>
          </a:r>
        </a:p>
      </dgm:t>
    </dgm:pt>
    <dgm:pt modelId="{74261EE7-1E56-48A6-93C2-6A085E3A1ECE}" type="parTrans" cxnId="{D7C1D90F-ADBB-420B-8E60-D2B3F1AE120D}">
      <dgm:prSet/>
      <dgm:spPr/>
      <dgm:t>
        <a:bodyPr/>
        <a:lstStyle/>
        <a:p>
          <a:endParaRPr lang="en-US"/>
        </a:p>
      </dgm:t>
    </dgm:pt>
    <dgm:pt modelId="{34F62CCC-8B4E-4C8D-8DFB-6861A7BE6E51}" type="sibTrans" cxnId="{D7C1D90F-ADBB-420B-8E60-D2B3F1AE120D}">
      <dgm:prSet/>
      <dgm:spPr/>
      <dgm:t>
        <a:bodyPr/>
        <a:lstStyle/>
        <a:p>
          <a:endParaRPr lang="en-US"/>
        </a:p>
      </dgm:t>
    </dgm:pt>
    <dgm:pt modelId="{2F9D3B7D-3413-4C55-80EE-AD5F3900449F}" type="pres">
      <dgm:prSet presAssocID="{E6CACF70-4A92-4784-9004-8E4C93DB465E}" presName="cycle" presStyleCnt="0">
        <dgm:presLayoutVars>
          <dgm:dir/>
          <dgm:resizeHandles val="exact"/>
        </dgm:presLayoutVars>
      </dgm:prSet>
      <dgm:spPr/>
    </dgm:pt>
    <dgm:pt modelId="{242183D2-A582-4A71-AAF8-94C3804C1A82}" type="pres">
      <dgm:prSet presAssocID="{71D9B006-BCDD-476F-8B00-F9462E00BD4A}" presName="dummy" presStyleCnt="0"/>
      <dgm:spPr/>
    </dgm:pt>
    <dgm:pt modelId="{07D5823F-3C2B-47F7-B675-4F318997A632}" type="pres">
      <dgm:prSet presAssocID="{71D9B006-BCDD-476F-8B00-F9462E00BD4A}" presName="node" presStyleLbl="revTx" presStyleIdx="0" presStyleCnt="6">
        <dgm:presLayoutVars>
          <dgm:bulletEnabled val="1"/>
        </dgm:presLayoutVars>
      </dgm:prSet>
      <dgm:spPr/>
    </dgm:pt>
    <dgm:pt modelId="{094CA9A6-AE46-4CE9-929C-872A38CE0234}" type="pres">
      <dgm:prSet presAssocID="{18F3079D-FDA6-47BB-9812-8562C99C2D06}" presName="sibTrans" presStyleLbl="node1" presStyleIdx="0" presStyleCnt="6"/>
      <dgm:spPr/>
    </dgm:pt>
    <dgm:pt modelId="{4578F15E-D4CC-42AF-A68B-C876CC8CA1C5}" type="pres">
      <dgm:prSet presAssocID="{C5C17613-E82B-45BC-923F-817DA91707B9}" presName="dummy" presStyleCnt="0"/>
      <dgm:spPr/>
    </dgm:pt>
    <dgm:pt modelId="{C2FEF40D-EDDF-4F12-855D-38332AAC5412}" type="pres">
      <dgm:prSet presAssocID="{C5C17613-E82B-45BC-923F-817DA91707B9}" presName="node" presStyleLbl="revTx" presStyleIdx="1" presStyleCnt="6">
        <dgm:presLayoutVars>
          <dgm:bulletEnabled val="1"/>
        </dgm:presLayoutVars>
      </dgm:prSet>
      <dgm:spPr/>
    </dgm:pt>
    <dgm:pt modelId="{6575C7C4-F240-45AC-A71F-F02C3207D6BB}" type="pres">
      <dgm:prSet presAssocID="{101E9FC7-9B14-48B4-8085-99E635139A6A}" presName="sibTrans" presStyleLbl="node1" presStyleIdx="1" presStyleCnt="6"/>
      <dgm:spPr/>
    </dgm:pt>
    <dgm:pt modelId="{AA4AE620-94A8-4508-A875-7BE52A23343F}" type="pres">
      <dgm:prSet presAssocID="{DE85C9B5-9B01-4A5E-95FE-13D7F5E532BF}" presName="dummy" presStyleCnt="0"/>
      <dgm:spPr/>
    </dgm:pt>
    <dgm:pt modelId="{B4959E9C-5F0B-4732-AD8E-A93AB2BDED41}" type="pres">
      <dgm:prSet presAssocID="{DE85C9B5-9B01-4A5E-95FE-13D7F5E532BF}" presName="node" presStyleLbl="revTx" presStyleIdx="2" presStyleCnt="6">
        <dgm:presLayoutVars>
          <dgm:bulletEnabled val="1"/>
        </dgm:presLayoutVars>
      </dgm:prSet>
      <dgm:spPr/>
    </dgm:pt>
    <dgm:pt modelId="{8FAF44FE-45C7-4FCC-959C-35A192433885}" type="pres">
      <dgm:prSet presAssocID="{84817751-06AC-4721-8C76-FA50A0708ABB}" presName="sibTrans" presStyleLbl="node1" presStyleIdx="2" presStyleCnt="6"/>
      <dgm:spPr/>
    </dgm:pt>
    <dgm:pt modelId="{A839787E-196E-4854-BFD9-471515AE254C}" type="pres">
      <dgm:prSet presAssocID="{BEE48BC9-5154-48A5-B4C4-B107B05C14C6}" presName="dummy" presStyleCnt="0"/>
      <dgm:spPr/>
    </dgm:pt>
    <dgm:pt modelId="{12B54E4A-0079-495C-9037-FBA79AC03D75}" type="pres">
      <dgm:prSet presAssocID="{BEE48BC9-5154-48A5-B4C4-B107B05C14C6}" presName="node" presStyleLbl="revTx" presStyleIdx="3" presStyleCnt="6">
        <dgm:presLayoutVars>
          <dgm:bulletEnabled val="1"/>
        </dgm:presLayoutVars>
      </dgm:prSet>
      <dgm:spPr/>
    </dgm:pt>
    <dgm:pt modelId="{07C48736-4FCA-4660-A87B-F4A7EF0FD121}" type="pres">
      <dgm:prSet presAssocID="{392C8C74-0DD3-4019-835A-51452F8B9470}" presName="sibTrans" presStyleLbl="node1" presStyleIdx="3" presStyleCnt="6"/>
      <dgm:spPr/>
    </dgm:pt>
    <dgm:pt modelId="{108D6788-9E7E-433B-9FD9-BAA7BEB0FF22}" type="pres">
      <dgm:prSet presAssocID="{94FE0AA5-A411-434C-A3AF-AFB9DF7D0194}" presName="dummy" presStyleCnt="0"/>
      <dgm:spPr/>
    </dgm:pt>
    <dgm:pt modelId="{C594E235-CDC8-471F-ABF3-E125058E7C23}" type="pres">
      <dgm:prSet presAssocID="{94FE0AA5-A411-434C-A3AF-AFB9DF7D0194}" presName="node" presStyleLbl="revTx" presStyleIdx="4" presStyleCnt="6">
        <dgm:presLayoutVars>
          <dgm:bulletEnabled val="1"/>
        </dgm:presLayoutVars>
      </dgm:prSet>
      <dgm:spPr/>
    </dgm:pt>
    <dgm:pt modelId="{D7475E69-EB7F-4A94-96FA-CCB3CE20F04B}" type="pres">
      <dgm:prSet presAssocID="{5CAFD9AF-7D7F-4DB6-BA05-98094DCD143E}" presName="sibTrans" presStyleLbl="node1" presStyleIdx="4" presStyleCnt="6"/>
      <dgm:spPr/>
    </dgm:pt>
    <dgm:pt modelId="{681D1BB5-371D-4E82-ADC4-F5F648075D42}" type="pres">
      <dgm:prSet presAssocID="{99937515-CDDD-4640-99F7-F38C3A56497D}" presName="dummy" presStyleCnt="0"/>
      <dgm:spPr/>
    </dgm:pt>
    <dgm:pt modelId="{06C7AB9F-87E8-483A-BFFA-885A92206609}" type="pres">
      <dgm:prSet presAssocID="{99937515-CDDD-4640-99F7-F38C3A56497D}" presName="node" presStyleLbl="revTx" presStyleIdx="5" presStyleCnt="6">
        <dgm:presLayoutVars>
          <dgm:bulletEnabled val="1"/>
        </dgm:presLayoutVars>
      </dgm:prSet>
      <dgm:spPr/>
    </dgm:pt>
    <dgm:pt modelId="{54D8555B-03AB-4D1B-A3FB-BCEE3BC73F73}" type="pres">
      <dgm:prSet presAssocID="{34F62CCC-8B4E-4C8D-8DFB-6861A7BE6E51}" presName="sibTrans" presStyleLbl="node1" presStyleIdx="5" presStyleCnt="6"/>
      <dgm:spPr/>
    </dgm:pt>
  </dgm:ptLst>
  <dgm:cxnLst>
    <dgm:cxn modelId="{561D6901-BBA1-414C-AD49-C192EF180BDA}" type="presOf" srcId="{E6CACF70-4A92-4784-9004-8E4C93DB465E}" destId="{2F9D3B7D-3413-4C55-80EE-AD5F3900449F}" srcOrd="0" destOrd="0" presId="urn:microsoft.com/office/officeart/2005/8/layout/cycle1"/>
    <dgm:cxn modelId="{E66ACF02-A7B0-471F-A93A-51913F2478F9}" srcId="{E6CACF70-4A92-4784-9004-8E4C93DB465E}" destId="{BEE48BC9-5154-48A5-B4C4-B107B05C14C6}" srcOrd="3" destOrd="0" parTransId="{0367E233-AB8B-40AA-8EE2-A5B3B85CD65C}" sibTransId="{392C8C74-0DD3-4019-835A-51452F8B9470}"/>
    <dgm:cxn modelId="{9D4CFF08-6D77-4660-83B8-15EFFE99D7D8}" srcId="{E6CACF70-4A92-4784-9004-8E4C93DB465E}" destId="{DE85C9B5-9B01-4A5E-95FE-13D7F5E532BF}" srcOrd="2" destOrd="0" parTransId="{A3A67780-970B-4F5D-8EBE-E3480208DC65}" sibTransId="{84817751-06AC-4721-8C76-FA50A0708ABB}"/>
    <dgm:cxn modelId="{D7C1D90F-ADBB-420B-8E60-D2B3F1AE120D}" srcId="{E6CACF70-4A92-4784-9004-8E4C93DB465E}" destId="{99937515-CDDD-4640-99F7-F38C3A56497D}" srcOrd="5" destOrd="0" parTransId="{74261EE7-1E56-48A6-93C2-6A085E3A1ECE}" sibTransId="{34F62CCC-8B4E-4C8D-8DFB-6861A7BE6E51}"/>
    <dgm:cxn modelId="{CBBF0D4C-54FF-4BF3-978B-130C66FD2965}" type="presOf" srcId="{101E9FC7-9B14-48B4-8085-99E635139A6A}" destId="{6575C7C4-F240-45AC-A71F-F02C3207D6BB}" srcOrd="0" destOrd="0" presId="urn:microsoft.com/office/officeart/2005/8/layout/cycle1"/>
    <dgm:cxn modelId="{AD776E6C-6262-4868-83C4-CA19D0DE918E}" srcId="{E6CACF70-4A92-4784-9004-8E4C93DB465E}" destId="{C5C17613-E82B-45BC-923F-817DA91707B9}" srcOrd="1" destOrd="0" parTransId="{F7AF6ECD-7A89-4126-87D4-20E440F00BD1}" sibTransId="{101E9FC7-9B14-48B4-8085-99E635139A6A}"/>
    <dgm:cxn modelId="{7A22554C-E9FC-4C2E-B20E-7B83487E32BD}" srcId="{E6CACF70-4A92-4784-9004-8E4C93DB465E}" destId="{71D9B006-BCDD-476F-8B00-F9462E00BD4A}" srcOrd="0" destOrd="0" parTransId="{11DB94D1-1A2F-49F7-A1B9-6053607AF489}" sibTransId="{18F3079D-FDA6-47BB-9812-8562C99C2D06}"/>
    <dgm:cxn modelId="{E067A46D-D1CA-4BB2-8436-E2DF82684796}" type="presOf" srcId="{71D9B006-BCDD-476F-8B00-F9462E00BD4A}" destId="{07D5823F-3C2B-47F7-B675-4F318997A632}" srcOrd="0" destOrd="0" presId="urn:microsoft.com/office/officeart/2005/8/layout/cycle1"/>
    <dgm:cxn modelId="{0B755378-C0FA-45CD-BE07-D49318F6132D}" type="presOf" srcId="{94FE0AA5-A411-434C-A3AF-AFB9DF7D0194}" destId="{C594E235-CDC8-471F-ABF3-E125058E7C23}" srcOrd="0" destOrd="0" presId="urn:microsoft.com/office/officeart/2005/8/layout/cycle1"/>
    <dgm:cxn modelId="{EE17C959-F439-4199-A203-BF1871F586B0}" type="presOf" srcId="{392C8C74-0DD3-4019-835A-51452F8B9470}" destId="{07C48736-4FCA-4660-A87B-F4A7EF0FD121}" srcOrd="0" destOrd="0" presId="urn:microsoft.com/office/officeart/2005/8/layout/cycle1"/>
    <dgm:cxn modelId="{CBCD828C-5FAB-48F3-93A8-AE60850D8196}" srcId="{E6CACF70-4A92-4784-9004-8E4C93DB465E}" destId="{94FE0AA5-A411-434C-A3AF-AFB9DF7D0194}" srcOrd="4" destOrd="0" parTransId="{C70159E0-0359-47BB-B04B-E6CE492D6F46}" sibTransId="{5CAFD9AF-7D7F-4DB6-BA05-98094DCD143E}"/>
    <dgm:cxn modelId="{DCD90FA8-6F18-4189-B877-405B3A2E10D4}" type="presOf" srcId="{34F62CCC-8B4E-4C8D-8DFB-6861A7BE6E51}" destId="{54D8555B-03AB-4D1B-A3FB-BCEE3BC73F73}" srcOrd="0" destOrd="0" presId="urn:microsoft.com/office/officeart/2005/8/layout/cycle1"/>
    <dgm:cxn modelId="{A2BF12AA-4B8A-43B6-8F4B-CB89D794FDEB}" type="presOf" srcId="{C5C17613-E82B-45BC-923F-817DA91707B9}" destId="{C2FEF40D-EDDF-4F12-855D-38332AAC5412}" srcOrd="0" destOrd="0" presId="urn:microsoft.com/office/officeart/2005/8/layout/cycle1"/>
    <dgm:cxn modelId="{460062AC-BB19-4C99-A5BC-8A253B0401DA}" type="presOf" srcId="{DE85C9B5-9B01-4A5E-95FE-13D7F5E532BF}" destId="{B4959E9C-5F0B-4732-AD8E-A93AB2BDED41}" srcOrd="0" destOrd="0" presId="urn:microsoft.com/office/officeart/2005/8/layout/cycle1"/>
    <dgm:cxn modelId="{F01A9AE1-11FF-4B91-AD7C-1D84C2C62AFF}" type="presOf" srcId="{5CAFD9AF-7D7F-4DB6-BA05-98094DCD143E}" destId="{D7475E69-EB7F-4A94-96FA-CCB3CE20F04B}" srcOrd="0" destOrd="0" presId="urn:microsoft.com/office/officeart/2005/8/layout/cycle1"/>
    <dgm:cxn modelId="{355490E3-1DDD-49E8-9BD7-053736C9ADC0}" type="presOf" srcId="{99937515-CDDD-4640-99F7-F38C3A56497D}" destId="{06C7AB9F-87E8-483A-BFFA-885A92206609}" srcOrd="0" destOrd="0" presId="urn:microsoft.com/office/officeart/2005/8/layout/cycle1"/>
    <dgm:cxn modelId="{F2043EE4-B107-475F-81DF-97D35CCD5348}" type="presOf" srcId="{18F3079D-FDA6-47BB-9812-8562C99C2D06}" destId="{094CA9A6-AE46-4CE9-929C-872A38CE0234}" srcOrd="0" destOrd="0" presId="urn:microsoft.com/office/officeart/2005/8/layout/cycle1"/>
    <dgm:cxn modelId="{D881C3E6-0D50-4A21-82E0-107FB71179F9}" type="presOf" srcId="{BEE48BC9-5154-48A5-B4C4-B107B05C14C6}" destId="{12B54E4A-0079-495C-9037-FBA79AC03D75}" srcOrd="0" destOrd="0" presId="urn:microsoft.com/office/officeart/2005/8/layout/cycle1"/>
    <dgm:cxn modelId="{7B33E9F0-8409-42B3-82FF-CD3D3B4400E1}" type="presOf" srcId="{84817751-06AC-4721-8C76-FA50A0708ABB}" destId="{8FAF44FE-45C7-4FCC-959C-35A192433885}" srcOrd="0" destOrd="0" presId="urn:microsoft.com/office/officeart/2005/8/layout/cycle1"/>
    <dgm:cxn modelId="{333CE443-F5B7-4871-983E-396EA72CA6EB}" type="presParOf" srcId="{2F9D3B7D-3413-4C55-80EE-AD5F3900449F}" destId="{242183D2-A582-4A71-AAF8-94C3804C1A82}" srcOrd="0" destOrd="0" presId="urn:microsoft.com/office/officeart/2005/8/layout/cycle1"/>
    <dgm:cxn modelId="{7168F5E8-8436-4B85-8C50-AB47BA9F57D4}" type="presParOf" srcId="{2F9D3B7D-3413-4C55-80EE-AD5F3900449F}" destId="{07D5823F-3C2B-47F7-B675-4F318997A632}" srcOrd="1" destOrd="0" presId="urn:microsoft.com/office/officeart/2005/8/layout/cycle1"/>
    <dgm:cxn modelId="{884BE8D1-86E2-4ACB-8E44-45EBBF98E739}" type="presParOf" srcId="{2F9D3B7D-3413-4C55-80EE-AD5F3900449F}" destId="{094CA9A6-AE46-4CE9-929C-872A38CE0234}" srcOrd="2" destOrd="0" presId="urn:microsoft.com/office/officeart/2005/8/layout/cycle1"/>
    <dgm:cxn modelId="{E3F57884-EBE9-474E-809C-08E0B178DA43}" type="presParOf" srcId="{2F9D3B7D-3413-4C55-80EE-AD5F3900449F}" destId="{4578F15E-D4CC-42AF-A68B-C876CC8CA1C5}" srcOrd="3" destOrd="0" presId="urn:microsoft.com/office/officeart/2005/8/layout/cycle1"/>
    <dgm:cxn modelId="{BCEBE991-FFDD-4311-AE4F-B5C6BE2520B0}" type="presParOf" srcId="{2F9D3B7D-3413-4C55-80EE-AD5F3900449F}" destId="{C2FEF40D-EDDF-4F12-855D-38332AAC5412}" srcOrd="4" destOrd="0" presId="urn:microsoft.com/office/officeart/2005/8/layout/cycle1"/>
    <dgm:cxn modelId="{4F93E920-90FD-42D7-921E-4FEA0577C260}" type="presParOf" srcId="{2F9D3B7D-3413-4C55-80EE-AD5F3900449F}" destId="{6575C7C4-F240-45AC-A71F-F02C3207D6BB}" srcOrd="5" destOrd="0" presId="urn:microsoft.com/office/officeart/2005/8/layout/cycle1"/>
    <dgm:cxn modelId="{9253053B-53A9-436B-AB80-6DB74EAE4859}" type="presParOf" srcId="{2F9D3B7D-3413-4C55-80EE-AD5F3900449F}" destId="{AA4AE620-94A8-4508-A875-7BE52A23343F}" srcOrd="6" destOrd="0" presId="urn:microsoft.com/office/officeart/2005/8/layout/cycle1"/>
    <dgm:cxn modelId="{AE411017-FD2E-41ED-9157-5527189D445D}" type="presParOf" srcId="{2F9D3B7D-3413-4C55-80EE-AD5F3900449F}" destId="{B4959E9C-5F0B-4732-AD8E-A93AB2BDED41}" srcOrd="7" destOrd="0" presId="urn:microsoft.com/office/officeart/2005/8/layout/cycle1"/>
    <dgm:cxn modelId="{228182AD-B5CA-46DC-AE77-2AA651E1A8EF}" type="presParOf" srcId="{2F9D3B7D-3413-4C55-80EE-AD5F3900449F}" destId="{8FAF44FE-45C7-4FCC-959C-35A192433885}" srcOrd="8" destOrd="0" presId="urn:microsoft.com/office/officeart/2005/8/layout/cycle1"/>
    <dgm:cxn modelId="{F8A0D605-9C38-437B-AAAC-E38BEE81FBA5}" type="presParOf" srcId="{2F9D3B7D-3413-4C55-80EE-AD5F3900449F}" destId="{A839787E-196E-4854-BFD9-471515AE254C}" srcOrd="9" destOrd="0" presId="urn:microsoft.com/office/officeart/2005/8/layout/cycle1"/>
    <dgm:cxn modelId="{453E662B-6DDA-4619-A849-00DDE05974E2}" type="presParOf" srcId="{2F9D3B7D-3413-4C55-80EE-AD5F3900449F}" destId="{12B54E4A-0079-495C-9037-FBA79AC03D75}" srcOrd="10" destOrd="0" presId="urn:microsoft.com/office/officeart/2005/8/layout/cycle1"/>
    <dgm:cxn modelId="{FEC5B7C9-3DF4-4C27-A1D0-3A551D7ECFB3}" type="presParOf" srcId="{2F9D3B7D-3413-4C55-80EE-AD5F3900449F}" destId="{07C48736-4FCA-4660-A87B-F4A7EF0FD121}" srcOrd="11" destOrd="0" presId="urn:microsoft.com/office/officeart/2005/8/layout/cycle1"/>
    <dgm:cxn modelId="{CD4F4DF8-0264-4BDE-B8CC-512002152086}" type="presParOf" srcId="{2F9D3B7D-3413-4C55-80EE-AD5F3900449F}" destId="{108D6788-9E7E-433B-9FD9-BAA7BEB0FF22}" srcOrd="12" destOrd="0" presId="urn:microsoft.com/office/officeart/2005/8/layout/cycle1"/>
    <dgm:cxn modelId="{1691A215-2FD0-45B1-A035-6983BF0D16C1}" type="presParOf" srcId="{2F9D3B7D-3413-4C55-80EE-AD5F3900449F}" destId="{C594E235-CDC8-471F-ABF3-E125058E7C23}" srcOrd="13" destOrd="0" presId="urn:microsoft.com/office/officeart/2005/8/layout/cycle1"/>
    <dgm:cxn modelId="{2D7A9204-3B05-4E68-9F9C-6B86941AF68C}" type="presParOf" srcId="{2F9D3B7D-3413-4C55-80EE-AD5F3900449F}" destId="{D7475E69-EB7F-4A94-96FA-CCB3CE20F04B}" srcOrd="14" destOrd="0" presId="urn:microsoft.com/office/officeart/2005/8/layout/cycle1"/>
    <dgm:cxn modelId="{947886C0-4427-4A6D-ADB9-4871A6A913D9}" type="presParOf" srcId="{2F9D3B7D-3413-4C55-80EE-AD5F3900449F}" destId="{681D1BB5-371D-4E82-ADC4-F5F648075D42}" srcOrd="15" destOrd="0" presId="urn:microsoft.com/office/officeart/2005/8/layout/cycle1"/>
    <dgm:cxn modelId="{B740B3CB-B510-4EAA-8B1A-905A5AC6C4A1}" type="presParOf" srcId="{2F9D3B7D-3413-4C55-80EE-AD5F3900449F}" destId="{06C7AB9F-87E8-483A-BFFA-885A92206609}" srcOrd="16" destOrd="0" presId="urn:microsoft.com/office/officeart/2005/8/layout/cycle1"/>
    <dgm:cxn modelId="{B5B3EE9F-0005-4469-B0E6-31B0CA49BAFF}" type="presParOf" srcId="{2F9D3B7D-3413-4C55-80EE-AD5F3900449F}" destId="{54D8555B-03AB-4D1B-A3FB-BCEE3BC73F7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73F2D-6E8C-4D6F-A764-BFD2B4F5A8B9}">
      <dsp:nvSpPr>
        <dsp:cNvPr id="0" name=""/>
        <dsp:cNvSpPr/>
      </dsp:nvSpPr>
      <dsp:spPr>
        <a:xfrm>
          <a:off x="2024224" y="2348116"/>
          <a:ext cx="1514151" cy="15141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Juran’s</a:t>
          </a:r>
          <a:r>
            <a:rPr lang="en-US" sz="2900" kern="1200" dirty="0"/>
            <a:t> Quality Trilogy</a:t>
          </a:r>
        </a:p>
      </dsp:txBody>
      <dsp:txXfrm>
        <a:off x="2098139" y="2422031"/>
        <a:ext cx="1366321" cy="1366321"/>
      </dsp:txXfrm>
    </dsp:sp>
    <dsp:sp modelId="{6D94B748-D76E-4DB0-84DC-09F7D39054BA}">
      <dsp:nvSpPr>
        <dsp:cNvPr id="0" name=""/>
        <dsp:cNvSpPr/>
      </dsp:nvSpPr>
      <dsp:spPr>
        <a:xfrm rot="16200000">
          <a:off x="2250243" y="1817060"/>
          <a:ext cx="10621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2113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FCDF32-A739-469F-A972-DBDD2451242E}">
      <dsp:nvSpPr>
        <dsp:cNvPr id="0" name=""/>
        <dsp:cNvSpPr/>
      </dsp:nvSpPr>
      <dsp:spPr>
        <a:xfrm>
          <a:off x="2274059" y="271521"/>
          <a:ext cx="1014481" cy="1014481"/>
        </a:xfrm>
        <a:prstGeom prst="roundRect">
          <a:avLst/>
        </a:prstGeom>
        <a:solidFill>
          <a:schemeClr val="accent2">
            <a:hueOff val="-245742"/>
            <a:satOff val="29557"/>
            <a:lumOff val="33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Quality Planning</a:t>
          </a:r>
        </a:p>
      </dsp:txBody>
      <dsp:txXfrm>
        <a:off x="2323582" y="321044"/>
        <a:ext cx="915435" cy="915435"/>
      </dsp:txXfrm>
    </dsp:sp>
    <dsp:sp modelId="{7AEA270D-760B-43E7-86ED-16ABA8A3387A}">
      <dsp:nvSpPr>
        <dsp:cNvPr id="0" name=""/>
        <dsp:cNvSpPr/>
      </dsp:nvSpPr>
      <dsp:spPr>
        <a:xfrm rot="1800000">
          <a:off x="3480329" y="3758921"/>
          <a:ext cx="8665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66523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12557-F449-4DE4-8B27-1FA5DBB09E1F}">
      <dsp:nvSpPr>
        <dsp:cNvPr id="0" name=""/>
        <dsp:cNvSpPr/>
      </dsp:nvSpPr>
      <dsp:spPr>
        <a:xfrm>
          <a:off x="4288806" y="3761166"/>
          <a:ext cx="1014481" cy="1014481"/>
        </a:xfrm>
        <a:prstGeom prst="roundRect">
          <a:avLst/>
        </a:prstGeom>
        <a:solidFill>
          <a:schemeClr val="accent2">
            <a:hueOff val="-491484"/>
            <a:satOff val="59113"/>
            <a:lumOff val="67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Quality Control</a:t>
          </a:r>
        </a:p>
      </dsp:txBody>
      <dsp:txXfrm>
        <a:off x="4338329" y="3810689"/>
        <a:ext cx="915435" cy="915435"/>
      </dsp:txXfrm>
    </dsp:sp>
    <dsp:sp modelId="{9516858C-FAF3-48E7-8221-EB2184E91D6F}">
      <dsp:nvSpPr>
        <dsp:cNvPr id="0" name=""/>
        <dsp:cNvSpPr/>
      </dsp:nvSpPr>
      <dsp:spPr>
        <a:xfrm rot="9000000">
          <a:off x="1215747" y="3758921"/>
          <a:ext cx="8665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66523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F289E2-D339-4C2E-AD4C-63F16AA3DAFA}">
      <dsp:nvSpPr>
        <dsp:cNvPr id="0" name=""/>
        <dsp:cNvSpPr/>
      </dsp:nvSpPr>
      <dsp:spPr>
        <a:xfrm>
          <a:off x="259312" y="3761166"/>
          <a:ext cx="1014481" cy="1014481"/>
        </a:xfrm>
        <a:prstGeom prst="roundRect">
          <a:avLst/>
        </a:prstGeom>
        <a:solidFill>
          <a:schemeClr val="accent2">
            <a:hueOff val="-737226"/>
            <a:satOff val="88670"/>
            <a:lumOff val="10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Quality Improvement</a:t>
          </a:r>
        </a:p>
      </dsp:txBody>
      <dsp:txXfrm>
        <a:off x="308835" y="3810689"/>
        <a:ext cx="915435" cy="9154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5823F-3C2B-47F7-B675-4F318997A632}">
      <dsp:nvSpPr>
        <dsp:cNvPr id="0" name=""/>
        <dsp:cNvSpPr/>
      </dsp:nvSpPr>
      <dsp:spPr>
        <a:xfrm>
          <a:off x="4415002" y="10605"/>
          <a:ext cx="982265" cy="98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problem</a:t>
          </a:r>
        </a:p>
      </dsp:txBody>
      <dsp:txXfrm>
        <a:off x="4415002" y="10605"/>
        <a:ext cx="982265" cy="982265"/>
      </dsp:txXfrm>
    </dsp:sp>
    <dsp:sp modelId="{094CA9A6-AE46-4CE9-929C-872A38CE0234}">
      <dsp:nvSpPr>
        <dsp:cNvPr id="0" name=""/>
        <dsp:cNvSpPr/>
      </dsp:nvSpPr>
      <dsp:spPr>
        <a:xfrm>
          <a:off x="1410225" y="525"/>
          <a:ext cx="4799548" cy="4799548"/>
        </a:xfrm>
        <a:prstGeom prst="circularArrow">
          <a:avLst>
            <a:gd name="adj1" fmla="val 3991"/>
            <a:gd name="adj2" fmla="val 250356"/>
            <a:gd name="adj3" fmla="val 20572896"/>
            <a:gd name="adj4" fmla="val 18983289"/>
            <a:gd name="adj5" fmla="val 465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EF40D-EDDF-4F12-855D-38332AAC5412}">
      <dsp:nvSpPr>
        <dsp:cNvPr id="0" name=""/>
        <dsp:cNvSpPr/>
      </dsp:nvSpPr>
      <dsp:spPr>
        <a:xfrm>
          <a:off x="5511137" y="1909167"/>
          <a:ext cx="982265" cy="98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Prioritization</a:t>
          </a:r>
        </a:p>
      </dsp:txBody>
      <dsp:txXfrm>
        <a:off x="5511137" y="1909167"/>
        <a:ext cx="982265" cy="982265"/>
      </dsp:txXfrm>
    </dsp:sp>
    <dsp:sp modelId="{6575C7C4-F240-45AC-A71F-F02C3207D6BB}">
      <dsp:nvSpPr>
        <dsp:cNvPr id="0" name=""/>
        <dsp:cNvSpPr/>
      </dsp:nvSpPr>
      <dsp:spPr>
        <a:xfrm>
          <a:off x="1410225" y="525"/>
          <a:ext cx="4799548" cy="4799548"/>
        </a:xfrm>
        <a:prstGeom prst="circularArrow">
          <a:avLst>
            <a:gd name="adj1" fmla="val 3991"/>
            <a:gd name="adj2" fmla="val 250356"/>
            <a:gd name="adj3" fmla="val 2366355"/>
            <a:gd name="adj4" fmla="val 776748"/>
            <a:gd name="adj5" fmla="val 4656"/>
          </a:avLst>
        </a:prstGeom>
        <a:solidFill>
          <a:schemeClr val="accent2">
            <a:hueOff val="-147445"/>
            <a:satOff val="17734"/>
            <a:lumOff val="20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59E9C-5F0B-4732-AD8E-A93AB2BDED41}">
      <dsp:nvSpPr>
        <dsp:cNvPr id="0" name=""/>
        <dsp:cNvSpPr/>
      </dsp:nvSpPr>
      <dsp:spPr>
        <a:xfrm>
          <a:off x="4415002" y="3807729"/>
          <a:ext cx="982265" cy="98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Discussion and Investigation</a:t>
          </a:r>
        </a:p>
      </dsp:txBody>
      <dsp:txXfrm>
        <a:off x="4415002" y="3807729"/>
        <a:ext cx="982265" cy="982265"/>
      </dsp:txXfrm>
    </dsp:sp>
    <dsp:sp modelId="{8FAF44FE-45C7-4FCC-959C-35A192433885}">
      <dsp:nvSpPr>
        <dsp:cNvPr id="0" name=""/>
        <dsp:cNvSpPr/>
      </dsp:nvSpPr>
      <dsp:spPr>
        <a:xfrm>
          <a:off x="1410225" y="525"/>
          <a:ext cx="4799548" cy="4799548"/>
        </a:xfrm>
        <a:prstGeom prst="circularArrow">
          <a:avLst>
            <a:gd name="adj1" fmla="val 3991"/>
            <a:gd name="adj2" fmla="val 250356"/>
            <a:gd name="adj3" fmla="val 6110836"/>
            <a:gd name="adj4" fmla="val 4438808"/>
            <a:gd name="adj5" fmla="val 4656"/>
          </a:avLst>
        </a:prstGeom>
        <a:solidFill>
          <a:schemeClr val="accent2">
            <a:hueOff val="-294890"/>
            <a:satOff val="35468"/>
            <a:lumOff val="4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54E4A-0079-495C-9037-FBA79AC03D75}">
      <dsp:nvSpPr>
        <dsp:cNvPr id="0" name=""/>
        <dsp:cNvSpPr/>
      </dsp:nvSpPr>
      <dsp:spPr>
        <a:xfrm>
          <a:off x="2222731" y="3807729"/>
          <a:ext cx="982265" cy="98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Solution</a:t>
          </a:r>
        </a:p>
      </dsp:txBody>
      <dsp:txXfrm>
        <a:off x="2222731" y="3807729"/>
        <a:ext cx="982265" cy="982265"/>
      </dsp:txXfrm>
    </dsp:sp>
    <dsp:sp modelId="{07C48736-4FCA-4660-A87B-F4A7EF0FD121}">
      <dsp:nvSpPr>
        <dsp:cNvPr id="0" name=""/>
        <dsp:cNvSpPr/>
      </dsp:nvSpPr>
      <dsp:spPr>
        <a:xfrm>
          <a:off x="1410225" y="525"/>
          <a:ext cx="4799548" cy="4799548"/>
        </a:xfrm>
        <a:prstGeom prst="circularArrow">
          <a:avLst>
            <a:gd name="adj1" fmla="val 3991"/>
            <a:gd name="adj2" fmla="val 250356"/>
            <a:gd name="adj3" fmla="val 9772896"/>
            <a:gd name="adj4" fmla="val 8183289"/>
            <a:gd name="adj5" fmla="val 4656"/>
          </a:avLst>
        </a:prstGeom>
        <a:solidFill>
          <a:schemeClr val="accent2">
            <a:hueOff val="-442336"/>
            <a:satOff val="53202"/>
            <a:lumOff val="6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4E235-CDC8-471F-ABF3-E125058E7C23}">
      <dsp:nvSpPr>
        <dsp:cNvPr id="0" name=""/>
        <dsp:cNvSpPr/>
      </dsp:nvSpPr>
      <dsp:spPr>
        <a:xfrm>
          <a:off x="1126596" y="1909167"/>
          <a:ext cx="982265" cy="98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Action, if authorized</a:t>
          </a:r>
        </a:p>
      </dsp:txBody>
      <dsp:txXfrm>
        <a:off x="1126596" y="1909167"/>
        <a:ext cx="982265" cy="982265"/>
      </dsp:txXfrm>
    </dsp:sp>
    <dsp:sp modelId="{D7475E69-EB7F-4A94-96FA-CCB3CE20F04B}">
      <dsp:nvSpPr>
        <dsp:cNvPr id="0" name=""/>
        <dsp:cNvSpPr/>
      </dsp:nvSpPr>
      <dsp:spPr>
        <a:xfrm>
          <a:off x="1410225" y="525"/>
          <a:ext cx="4799548" cy="4799548"/>
        </a:xfrm>
        <a:prstGeom prst="circularArrow">
          <a:avLst>
            <a:gd name="adj1" fmla="val 3991"/>
            <a:gd name="adj2" fmla="val 250356"/>
            <a:gd name="adj3" fmla="val 13166355"/>
            <a:gd name="adj4" fmla="val 11576748"/>
            <a:gd name="adj5" fmla="val 4656"/>
          </a:avLst>
        </a:prstGeom>
        <a:solidFill>
          <a:schemeClr val="accent2">
            <a:hueOff val="-589781"/>
            <a:satOff val="70936"/>
            <a:lumOff val="8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7AB9F-87E8-483A-BFFA-885A92206609}">
      <dsp:nvSpPr>
        <dsp:cNvPr id="0" name=""/>
        <dsp:cNvSpPr/>
      </dsp:nvSpPr>
      <dsp:spPr>
        <a:xfrm>
          <a:off x="2222731" y="10605"/>
          <a:ext cx="982265" cy="98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Presentation to managers</a:t>
          </a:r>
        </a:p>
      </dsp:txBody>
      <dsp:txXfrm>
        <a:off x="2222731" y="10605"/>
        <a:ext cx="982265" cy="982265"/>
      </dsp:txXfrm>
    </dsp:sp>
    <dsp:sp modelId="{54D8555B-03AB-4D1B-A3FB-BCEE3BC73F73}">
      <dsp:nvSpPr>
        <dsp:cNvPr id="0" name=""/>
        <dsp:cNvSpPr/>
      </dsp:nvSpPr>
      <dsp:spPr>
        <a:xfrm>
          <a:off x="1410225" y="525"/>
          <a:ext cx="4799548" cy="4799548"/>
        </a:xfrm>
        <a:prstGeom prst="circularArrow">
          <a:avLst>
            <a:gd name="adj1" fmla="val 3991"/>
            <a:gd name="adj2" fmla="val 250356"/>
            <a:gd name="adj3" fmla="val 16910836"/>
            <a:gd name="adj4" fmla="val 15238808"/>
            <a:gd name="adj5" fmla="val 4656"/>
          </a:avLst>
        </a:prstGeom>
        <a:solidFill>
          <a:schemeClr val="accent2">
            <a:hueOff val="-737226"/>
            <a:satOff val="88670"/>
            <a:lumOff val="10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9977-C0FC-4C43-BDB8-FF272AA1C7E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DB7C2BF-D133-4841-A830-7DBB9FB4853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D249977-C0FC-4C43-BDB8-FF272AA1C7EA}" type="datetimeFigureOut">
              <a:rPr lang="en-US" smtClean="0"/>
              <a:t>10/25/2020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543800" cy="2593975"/>
          </a:xfrm>
        </p:spPr>
        <p:txBody>
          <a:bodyPr/>
          <a:lstStyle/>
          <a:p>
            <a:r>
              <a:rPr lang="en-US" dirty="0"/>
              <a:t>ENGINEERING MANAGEMENT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581400"/>
            <a:ext cx="6477000" cy="2133600"/>
          </a:xfrm>
        </p:spPr>
        <p:txBody>
          <a:bodyPr>
            <a:normAutofit/>
          </a:bodyPr>
          <a:lstStyle/>
          <a:p>
            <a:r>
              <a:rPr lang="en-US" sz="2400" dirty="0"/>
              <a:t>CSE 417 Section 15/AB Term II</a:t>
            </a:r>
          </a:p>
          <a:p>
            <a:r>
              <a:rPr lang="en-US" sz="2400" dirty="0"/>
              <a:t>Session 2017-18</a:t>
            </a:r>
          </a:p>
          <a:p>
            <a:r>
              <a:rPr lang="en-US" sz="2400" dirty="0"/>
              <a:t>Department of Computer Science and Engineering</a:t>
            </a:r>
          </a:p>
          <a:p>
            <a:r>
              <a:rPr lang="en-US" sz="2400" dirty="0"/>
              <a:t>Instructor: </a:t>
            </a:r>
            <a:r>
              <a:rPr lang="en-US" sz="2400" dirty="0" err="1"/>
              <a:t>Arif</a:t>
            </a:r>
            <a:r>
              <a:rPr lang="en-US" sz="2400" dirty="0"/>
              <a:t> S. </a:t>
            </a:r>
            <a:r>
              <a:rPr lang="en-US" sz="2400" dirty="0" err="1"/>
              <a:t>Bhuiyan</a:t>
            </a:r>
            <a:r>
              <a:rPr lang="en-US" sz="2400" dirty="0"/>
              <a:t>, </a:t>
            </a:r>
            <a:r>
              <a:rPr lang="en-US" sz="2400" dirty="0" err="1"/>
              <a:t>MSEd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7497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8961-276D-4289-8C89-419CAF04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Juran’s</a:t>
            </a:r>
            <a:r>
              <a:rPr lang="en-US" dirty="0"/>
              <a:t> Trilogy – Quality Improvement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F5BE8-FCB7-4412-B5F7-E61DA4E9B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7620000" cy="45902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Quality problems may be classified into two broad categories: (1) Sporadic and (2) Chronic.</a:t>
            </a:r>
          </a:p>
          <a:p>
            <a:pPr marL="114300" indent="0">
              <a:buNone/>
            </a:pPr>
            <a:r>
              <a:rPr lang="en-US" b="1" dirty="0"/>
              <a:t>Sporadic Problems </a:t>
            </a:r>
          </a:p>
          <a:p>
            <a:pPr marL="114300" indent="0">
              <a:buNone/>
            </a:pPr>
            <a:r>
              <a:rPr lang="en-US" dirty="0"/>
              <a:t>- problems are sudden change for the worse</a:t>
            </a:r>
          </a:p>
          <a:p>
            <a:pPr marL="114300" indent="0">
              <a:buNone/>
            </a:pPr>
            <a:r>
              <a:rPr lang="en-US" dirty="0"/>
              <a:t>- are best handled by statistical techniques.</a:t>
            </a:r>
          </a:p>
          <a:p>
            <a:pPr marL="114300" indent="0">
              <a:buNone/>
            </a:pPr>
            <a:r>
              <a:rPr lang="en-US" b="1" dirty="0"/>
              <a:t>Chronic Problems</a:t>
            </a:r>
          </a:p>
          <a:p>
            <a:pPr marL="114300" indent="0">
              <a:buNone/>
            </a:pPr>
            <a:r>
              <a:rPr lang="en-US" dirty="0"/>
              <a:t>- problem persists for a long time</a:t>
            </a:r>
          </a:p>
          <a:p>
            <a:pPr marL="114300" indent="0">
              <a:buNone/>
            </a:pPr>
            <a:r>
              <a:rPr lang="en-US" dirty="0"/>
              <a:t>- problems are solved by behavioral models which involve teamwork and employee participation</a:t>
            </a:r>
          </a:p>
          <a:p>
            <a:pPr marL="114300" indent="0">
              <a:buNone/>
            </a:pPr>
            <a:r>
              <a:rPr lang="en-US" dirty="0"/>
              <a:t>- It is estimated that 80% losses are due to chronic problems</a:t>
            </a:r>
          </a:p>
          <a:p>
            <a:pPr marL="114300" indent="0">
              <a:buNone/>
            </a:pPr>
            <a:r>
              <a:rPr lang="en-US" dirty="0"/>
              <a:t>- A quality breakthrough is needed to reduce the </a:t>
            </a:r>
            <a:r>
              <a:rPr lang="en-US" dirty="0" err="1"/>
              <a:t>cronic</a:t>
            </a:r>
            <a:r>
              <a:rPr lang="en-US" dirty="0"/>
              <a:t> waste</a:t>
            </a:r>
          </a:p>
        </p:txBody>
      </p:sp>
    </p:spTree>
    <p:extLst>
      <p:ext uri="{BB962C8B-B14F-4D97-AF65-F5344CB8AC3E}">
        <p14:creationId xmlns:p14="http://schemas.microsoft.com/office/powerpoint/2010/main" val="152887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Total Quality Management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24000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C126B7-0515-43BD-9FB6-EA1B4951F671}"/>
              </a:ext>
            </a:extLst>
          </p:cNvPr>
          <p:cNvSpPr txBox="1">
            <a:spLocks/>
          </p:cNvSpPr>
          <p:nvPr/>
        </p:nvSpPr>
        <p:spPr>
          <a:xfrm>
            <a:off x="457200" y="1417638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TQM integration:</a:t>
            </a:r>
          </a:p>
          <a:p>
            <a:r>
              <a:rPr lang="en-US" sz="2400" dirty="0"/>
              <a:t> - management techniques, improvement efforts and technical tools under a single discipline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Objectives: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- Giving quality products to the customer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The Main Features of TQM  are:</a:t>
            </a:r>
          </a:p>
          <a:p>
            <a:r>
              <a:rPr lang="en-US" sz="2400" dirty="0">
                <a:solidFill>
                  <a:schemeClr val="tx1"/>
                </a:solidFill>
              </a:rPr>
              <a:t> - Top management’s direct involvement</a:t>
            </a:r>
          </a:p>
          <a:p>
            <a:r>
              <a:rPr lang="en-US" sz="2400" dirty="0">
                <a:solidFill>
                  <a:schemeClr val="tx1"/>
                </a:solidFill>
              </a:rPr>
              <a:t> - Strong customer satisfaction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 - Company-wide participation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 - Systematic and documented methods for solving quality problems</a:t>
            </a:r>
          </a:p>
        </p:txBody>
      </p:sp>
    </p:spTree>
    <p:extLst>
      <p:ext uri="{BB962C8B-B14F-4D97-AF65-F5344CB8AC3E}">
        <p14:creationId xmlns:p14="http://schemas.microsoft.com/office/powerpoint/2010/main" val="70456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600200"/>
          </a:xfrm>
        </p:spPr>
        <p:txBody>
          <a:bodyPr>
            <a:normAutofit/>
          </a:bodyPr>
          <a:lstStyle/>
          <a:p>
            <a:r>
              <a:rPr lang="en-US" sz="4000" dirty="0"/>
              <a:t>Total Quality Management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24000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C126B7-0515-43BD-9FB6-EA1B4951F671}"/>
              </a:ext>
            </a:extLst>
          </p:cNvPr>
          <p:cNvSpPr txBox="1">
            <a:spLocks/>
          </p:cNvSpPr>
          <p:nvPr/>
        </p:nvSpPr>
        <p:spPr>
          <a:xfrm>
            <a:off x="457200" y="1874838"/>
            <a:ext cx="7620000" cy="426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TQM is a continuous and endless process of wanting to improve.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It aims to bring change in culture in a company, where each employee can directly participate in areas and decisions concerning his/her work.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It builds positive attitudes of employees towards quality and organization.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It enhances respect for each other leading a meaningful workplace</a:t>
            </a:r>
          </a:p>
        </p:txBody>
      </p:sp>
    </p:spTree>
    <p:extLst>
      <p:ext uri="{BB962C8B-B14F-4D97-AF65-F5344CB8AC3E}">
        <p14:creationId xmlns:p14="http://schemas.microsoft.com/office/powerpoint/2010/main" val="316664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600200"/>
          </a:xfrm>
        </p:spPr>
        <p:txBody>
          <a:bodyPr>
            <a:normAutofit/>
          </a:bodyPr>
          <a:lstStyle/>
          <a:p>
            <a:r>
              <a:rPr lang="en-US" sz="4000" dirty="0"/>
              <a:t>ISO (International Organization for Standardization)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24000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C126B7-0515-43BD-9FB6-EA1B4951F671}"/>
              </a:ext>
            </a:extLst>
          </p:cNvPr>
          <p:cNvSpPr txBox="1">
            <a:spLocks/>
          </p:cNvSpPr>
          <p:nvPr/>
        </p:nvSpPr>
        <p:spPr>
          <a:xfrm>
            <a:off x="457200" y="1874838"/>
            <a:ext cx="7620000" cy="426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Published the </a:t>
            </a:r>
            <a:r>
              <a:rPr lang="en-US" sz="2400" b="1" dirty="0"/>
              <a:t>first FIVE standards on </a:t>
            </a:r>
            <a:r>
              <a:rPr lang="en-US" sz="2400" b="1"/>
              <a:t>international Quality Assurance (QA)</a:t>
            </a:r>
            <a:r>
              <a:rPr lang="en-US" sz="2400"/>
              <a:t>, </a:t>
            </a:r>
            <a:r>
              <a:rPr lang="en-US" sz="2400" dirty="0"/>
              <a:t>known as ISO 9000 Standards. </a:t>
            </a:r>
          </a:p>
          <a:p>
            <a:r>
              <a:rPr lang="en-US" sz="2400" dirty="0"/>
              <a:t> - These standards were described as </a:t>
            </a:r>
            <a:r>
              <a:rPr lang="en-US" sz="2400" b="1" dirty="0"/>
              <a:t>“the refinement of all the most practical and generally applicable principles of quality systems”</a:t>
            </a:r>
            <a:r>
              <a:rPr lang="en-US" sz="2400" dirty="0"/>
              <a:t> and “the culmination of agreement between the world’s most advanced authorities of these standards as the basis of a new era of quality management.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201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600200"/>
          </a:xfrm>
        </p:spPr>
        <p:txBody>
          <a:bodyPr>
            <a:normAutofit/>
          </a:bodyPr>
          <a:lstStyle/>
          <a:p>
            <a:r>
              <a:rPr lang="en-US" sz="4000" dirty="0"/>
              <a:t>ISO (International Organization for Standardization)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24000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C126B7-0515-43BD-9FB6-EA1B4951F671}"/>
              </a:ext>
            </a:extLst>
          </p:cNvPr>
          <p:cNvSpPr txBox="1">
            <a:spLocks/>
          </p:cNvSpPr>
          <p:nvPr/>
        </p:nvSpPr>
        <p:spPr>
          <a:xfrm>
            <a:off x="457200" y="1874838"/>
            <a:ext cx="7620000" cy="426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The Actual Standards are:</a:t>
            </a:r>
          </a:p>
          <a:p>
            <a:pPr marL="457200" indent="-457200">
              <a:buAutoNum type="arabicPeriod"/>
            </a:pPr>
            <a:r>
              <a:rPr lang="en-US" sz="2400" b="1" dirty="0"/>
              <a:t>ISO 9000 </a:t>
            </a:r>
            <a:r>
              <a:rPr lang="en-US" sz="2400" dirty="0"/>
              <a:t>– a road map for use of other standards in this series. It defines five key quality items in the ISO terminology.</a:t>
            </a:r>
          </a:p>
          <a:p>
            <a:pPr marL="457200" indent="-457200">
              <a:buAutoNum type="arabicPeriod"/>
            </a:pPr>
            <a:r>
              <a:rPr lang="en-US" sz="2400" b="1" dirty="0"/>
              <a:t>ISO 9001 </a:t>
            </a:r>
            <a:r>
              <a:rPr lang="en-US" sz="2400" dirty="0"/>
              <a:t>– It specifies a model when two parties require the demonstration of a supplier’s capability to design, produce, install and service a product.</a:t>
            </a:r>
          </a:p>
          <a:p>
            <a:pPr marL="457200" indent="-457200">
              <a:buAutoNum type="arabicPeriod"/>
            </a:pPr>
            <a:r>
              <a:rPr lang="en-US" sz="2400" b="1" dirty="0"/>
              <a:t>ISO 9002 </a:t>
            </a:r>
            <a:r>
              <a:rPr lang="en-US" sz="2400" dirty="0"/>
              <a:t>– It specifies a model for quality assurance in production and installation.</a:t>
            </a:r>
          </a:p>
          <a:p>
            <a:pPr marL="457200" indent="-457200">
              <a:buAutoNum type="arabicPeriod"/>
            </a:pPr>
            <a:r>
              <a:rPr lang="en-US" sz="2400" b="1" dirty="0"/>
              <a:t>ISO 9003 </a:t>
            </a:r>
            <a:r>
              <a:rPr lang="en-US" sz="2400" dirty="0"/>
              <a:t>– It is a model for quality assurance in the final inspection.</a:t>
            </a:r>
          </a:p>
          <a:p>
            <a:pPr marL="457200" indent="-457200">
              <a:buAutoNum type="arabicPeriod"/>
            </a:pPr>
            <a:r>
              <a:rPr lang="en-US" sz="2400" b="1" dirty="0"/>
              <a:t>ISO 9004 </a:t>
            </a:r>
            <a:r>
              <a:rPr lang="en-US" sz="2400" dirty="0"/>
              <a:t>– It provides quality management guidelines for developing and implementing a quality system and in determining the extent to which every element is applicable.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308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9A5E-1AF9-4FED-89F7-C0C7EDC1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9000 vs. TQM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ACF76-199A-437F-82C8-1C1BF48C6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51457"/>
            <a:ext cx="3657600" cy="439738"/>
          </a:xfrm>
        </p:spPr>
        <p:txBody>
          <a:bodyPr/>
          <a:lstStyle/>
          <a:p>
            <a:r>
              <a:rPr lang="en-US" dirty="0"/>
              <a:t>ISO 9000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940DD-74F3-4A31-87B2-087A60949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3657600" cy="44910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set of standards and focuses on documents.</a:t>
            </a:r>
          </a:p>
          <a:p>
            <a:r>
              <a:rPr lang="en-US" dirty="0"/>
              <a:t>Product conforms to specification</a:t>
            </a:r>
          </a:p>
          <a:p>
            <a:r>
              <a:rPr lang="en-US" dirty="0"/>
              <a:t>Certification</a:t>
            </a:r>
          </a:p>
          <a:p>
            <a:r>
              <a:rPr lang="en-US" dirty="0"/>
              <a:t>Audits and checks</a:t>
            </a:r>
          </a:p>
          <a:p>
            <a:r>
              <a:rPr lang="en-US" dirty="0"/>
              <a:t>Key processes</a:t>
            </a:r>
          </a:p>
          <a:p>
            <a:r>
              <a:rPr lang="en-US" dirty="0"/>
              <a:t>Quality system</a:t>
            </a:r>
          </a:p>
          <a:p>
            <a:r>
              <a:rPr lang="en-US" dirty="0"/>
              <a:t>External trust</a:t>
            </a:r>
          </a:p>
          <a:p>
            <a:r>
              <a:rPr lang="en-US" dirty="0"/>
              <a:t>Visibility of capability prior to delivery</a:t>
            </a:r>
          </a:p>
          <a:p>
            <a:r>
              <a:rPr lang="en-US" dirty="0"/>
              <a:t>An assurance to external customers that a quality system is being pursued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55BA0-C392-4C60-82D8-7C2B74FE5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19600" y="1351457"/>
            <a:ext cx="3657600" cy="439738"/>
          </a:xfrm>
        </p:spPr>
        <p:txBody>
          <a:bodyPr/>
          <a:lstStyle/>
          <a:p>
            <a:r>
              <a:rPr lang="en-US" dirty="0"/>
              <a:t>TQM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A4F67-789F-4FDC-A588-6EC95ADAF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19600" y="1905000"/>
            <a:ext cx="3657600" cy="44910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TQM focuses on developing human elements.</a:t>
            </a:r>
          </a:p>
          <a:p>
            <a:r>
              <a:rPr lang="en-US" dirty="0"/>
              <a:t>Customer delight and satisfaction</a:t>
            </a:r>
          </a:p>
          <a:p>
            <a:r>
              <a:rPr lang="en-US" dirty="0"/>
              <a:t>Total organization – all resources</a:t>
            </a:r>
          </a:p>
          <a:p>
            <a:r>
              <a:rPr lang="en-US" dirty="0"/>
              <a:t>Internal and external trust</a:t>
            </a:r>
          </a:p>
          <a:p>
            <a:r>
              <a:rPr lang="en-US" dirty="0"/>
              <a:t>Leadership</a:t>
            </a:r>
          </a:p>
          <a:p>
            <a:r>
              <a:rPr lang="en-US" dirty="0"/>
              <a:t>Internal customer</a:t>
            </a:r>
          </a:p>
          <a:p>
            <a:r>
              <a:rPr lang="en-US" dirty="0"/>
              <a:t>Flexibility and change management</a:t>
            </a:r>
          </a:p>
          <a:p>
            <a:r>
              <a:rPr lang="en-US" dirty="0"/>
              <a:t>Top management commitment</a:t>
            </a:r>
          </a:p>
          <a:p>
            <a:r>
              <a:rPr lang="en-US" dirty="0"/>
              <a:t>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2850958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FFB7CA-AF76-435E-8D24-8CE790A17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90600"/>
            <a:ext cx="6137148" cy="561868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6B8F52-AE42-47D6-B107-BAABDD90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03" y="638493"/>
            <a:ext cx="4419600" cy="1143000"/>
          </a:xfrm>
        </p:spPr>
        <p:txBody>
          <a:bodyPr/>
          <a:lstStyle/>
          <a:p>
            <a:r>
              <a:rPr lang="en-US" dirty="0"/>
              <a:t>Integrated Model</a:t>
            </a:r>
          </a:p>
        </p:txBody>
      </p:sp>
    </p:spTree>
    <p:extLst>
      <p:ext uri="{BB962C8B-B14F-4D97-AF65-F5344CB8AC3E}">
        <p14:creationId xmlns:p14="http://schemas.microsoft.com/office/powerpoint/2010/main" val="2096884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0464-8017-424B-B160-7D6F2583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Circle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91347-042F-4592-A410-8C8996E2C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provides an effective channel of communication between the employees and the top management for discussion on problems related to quality.</a:t>
            </a:r>
          </a:p>
          <a:p>
            <a:r>
              <a:rPr lang="en-US" dirty="0"/>
              <a:t>“A group who meet voluntarily and regularly to identify and solve their own work-related problems and implement their solutions with management approval”. (Industrial Society)</a:t>
            </a:r>
          </a:p>
          <a:p>
            <a:r>
              <a:rPr lang="en-US" dirty="0"/>
              <a:t>Consists of 6-12 members</a:t>
            </a:r>
          </a:p>
          <a:p>
            <a:r>
              <a:rPr lang="en-US" dirty="0"/>
              <a:t>Membership can be rotated or sub-group can be formed, if too many volunteers.</a:t>
            </a:r>
          </a:p>
          <a:p>
            <a:r>
              <a:rPr lang="en-US" dirty="0"/>
              <a:t>Senior or experienced members of the circle becomes leader</a:t>
            </a:r>
          </a:p>
          <a:p>
            <a:r>
              <a:rPr lang="en-US" dirty="0"/>
              <a:t>Unions are supportive and involved due to close workforce involvement and job satisfaction</a:t>
            </a:r>
          </a:p>
          <a:p>
            <a:r>
              <a:rPr lang="en-US" dirty="0"/>
              <a:t>“Structured way of making management listen”</a:t>
            </a:r>
          </a:p>
        </p:txBody>
      </p:sp>
    </p:spTree>
    <p:extLst>
      <p:ext uri="{BB962C8B-B14F-4D97-AF65-F5344CB8AC3E}">
        <p14:creationId xmlns:p14="http://schemas.microsoft.com/office/powerpoint/2010/main" val="3665132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C5B1-723C-4D49-A847-93511DAF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Circle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495865-893C-4352-920E-07A8E442A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096060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9158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1560-DF21-4B7F-90EC-6CEF8C81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8E1E7-A7DA-4044-AAF6-870273618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Quality Control </a:t>
            </a:r>
            <a:r>
              <a:rPr lang="en-US" dirty="0"/>
              <a:t>can be defined as being concerned with checking for errors during and after the process of manufacture. </a:t>
            </a:r>
          </a:p>
          <a:p>
            <a:r>
              <a:rPr lang="en-US" b="1" dirty="0"/>
              <a:t>Modern control techniques </a:t>
            </a:r>
            <a:r>
              <a:rPr lang="en-US" dirty="0"/>
              <a:t>are based </a:t>
            </a:r>
            <a:r>
              <a:rPr lang="en-US"/>
              <a:t>on idea </a:t>
            </a:r>
            <a:r>
              <a:rPr lang="en-US" dirty="0"/>
              <a:t>of (1) error-free or (2)zero-defect approach or (3) doing it right first time. </a:t>
            </a:r>
          </a:p>
          <a:p>
            <a:r>
              <a:rPr lang="en-US" dirty="0"/>
              <a:t>Reason – costs involved in correcting errors</a:t>
            </a:r>
          </a:p>
          <a:p>
            <a:r>
              <a:rPr lang="en-US" b="1" dirty="0"/>
              <a:t>At the strategic management level</a:t>
            </a:r>
            <a:r>
              <a:rPr lang="en-US" dirty="0"/>
              <a:t>, decisions are made about total quality management and systems of quality control.</a:t>
            </a:r>
          </a:p>
          <a:p>
            <a:r>
              <a:rPr lang="en-US" b="1" dirty="0"/>
              <a:t>The strategic approach includes:</a:t>
            </a:r>
          </a:p>
          <a:p>
            <a:r>
              <a:rPr lang="en-US" dirty="0"/>
              <a:t> - Analysis of current position</a:t>
            </a:r>
          </a:p>
          <a:p>
            <a:r>
              <a:rPr lang="en-US" dirty="0"/>
              <a:t> - Choice of an appropriate starting point</a:t>
            </a:r>
          </a:p>
          <a:p>
            <a:r>
              <a:rPr lang="en-US" dirty="0"/>
              <a:t> - Implementation of policy, deciding what will be done, how, by whom and by when.</a:t>
            </a:r>
          </a:p>
        </p:txBody>
      </p:sp>
    </p:spTree>
    <p:extLst>
      <p:ext uri="{BB962C8B-B14F-4D97-AF65-F5344CB8AC3E}">
        <p14:creationId xmlns:p14="http://schemas.microsoft.com/office/powerpoint/2010/main" val="278702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Chapter 10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Total Quality Management (TQM)</a:t>
            </a:r>
          </a:p>
          <a:p>
            <a:pPr marL="0" indent="0" algn="ctr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65758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1560-DF21-4B7F-90EC-6CEF8C81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Assurance (QA)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8E1E7-A7DA-4044-AAF6-870273618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Quality Assurance </a:t>
            </a:r>
            <a:r>
              <a:rPr lang="en-US" dirty="0"/>
              <a:t>provides a framework for quality control and quality improvement.</a:t>
            </a:r>
          </a:p>
          <a:p>
            <a:r>
              <a:rPr lang="en-US" b="1" dirty="0"/>
              <a:t>QA supports teams of employees with </a:t>
            </a:r>
          </a:p>
          <a:p>
            <a:pPr marL="114300" indent="0">
              <a:buNone/>
            </a:pPr>
            <a:r>
              <a:rPr lang="en-US" dirty="0"/>
              <a:t>     - systems, resources, and discretion appropriate to their unique contribution to the organization, </a:t>
            </a:r>
          </a:p>
          <a:p>
            <a:pPr marL="114300" indent="0">
              <a:buNone/>
            </a:pPr>
            <a:r>
              <a:rPr lang="en-US" dirty="0"/>
              <a:t>     - to keep them in tune with progress of quality management and improvement.</a:t>
            </a:r>
          </a:p>
          <a:p>
            <a:r>
              <a:rPr lang="en-US" b="1" dirty="0"/>
              <a:t>How Management can help teams?</a:t>
            </a:r>
          </a:p>
          <a:p>
            <a:pPr marL="114300" indent="0">
              <a:buNone/>
            </a:pPr>
            <a:r>
              <a:rPr lang="en-US" dirty="0"/>
              <a:t>     - Understand quality characteristics</a:t>
            </a:r>
          </a:p>
          <a:p>
            <a:pPr marL="114300" indent="0">
              <a:buNone/>
            </a:pPr>
            <a:r>
              <a:rPr lang="en-US" dirty="0"/>
              <a:t>     - Be realistic about the standards to be attained</a:t>
            </a:r>
          </a:p>
          <a:p>
            <a:pPr marL="114300" indent="0">
              <a:buNone/>
            </a:pPr>
            <a:r>
              <a:rPr lang="en-US" dirty="0"/>
              <a:t>     - Undertake quality control through a measurement process,   interpret the results and make propose changes</a:t>
            </a:r>
          </a:p>
        </p:txBody>
      </p:sp>
    </p:spTree>
    <p:extLst>
      <p:ext uri="{BB962C8B-B14F-4D97-AF65-F5344CB8AC3E}">
        <p14:creationId xmlns:p14="http://schemas.microsoft.com/office/powerpoint/2010/main" val="225140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24000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C126B7-0515-43BD-9FB6-EA1B4951F671}"/>
              </a:ext>
            </a:extLst>
          </p:cNvPr>
          <p:cNvSpPr txBox="1">
            <a:spLocks/>
          </p:cNvSpPr>
          <p:nvPr/>
        </p:nvSpPr>
        <p:spPr>
          <a:xfrm>
            <a:off x="457200" y="1417638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1"/>
                </a:solidFill>
              </a:rPr>
              <a:t>Quality</a:t>
            </a:r>
          </a:p>
          <a:p>
            <a:r>
              <a:rPr lang="en-US" sz="2400" dirty="0">
                <a:solidFill>
                  <a:schemeClr val="tx1"/>
                </a:solidFill>
              </a:rPr>
              <a:t>	Quality is defined by the consumers, rather than the designer or the inspector. A number of parameters associated with quality has been redefined as the concept of quality is gradually changing.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Total Quality Management (TQM)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It is essential to understand the term of “Total” and “Quality” in TQM.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15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Meaning of “Total” in TQM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24000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C126B7-0515-43BD-9FB6-EA1B4951F671}"/>
              </a:ext>
            </a:extLst>
          </p:cNvPr>
          <p:cNvSpPr txBox="1">
            <a:spLocks/>
          </p:cNvSpPr>
          <p:nvPr/>
        </p:nvSpPr>
        <p:spPr>
          <a:xfrm>
            <a:off x="457200" y="1417638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1"/>
                </a:solidFill>
              </a:rPr>
              <a:t>Total in TQM means </a:t>
            </a:r>
            <a:r>
              <a:rPr lang="en-US" sz="2400" dirty="0">
                <a:solidFill>
                  <a:schemeClr val="tx1"/>
                </a:solidFill>
              </a:rPr>
              <a:t>development of all aspects of an organization in satisfying the customer. This can be accomplished if a partnership environment at each stage of the business process is recognized within and outside the organization. </a:t>
            </a:r>
            <a:r>
              <a:rPr lang="en-US" sz="2400" b="1" dirty="0">
                <a:solidFill>
                  <a:schemeClr val="tx1"/>
                </a:solidFill>
              </a:rPr>
              <a:t>It involves: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Customer-Supplier relationship based on mutual trust and respect and,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Win-win strategy for both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solidFill>
                  <a:schemeClr val="tx1"/>
                </a:solidFill>
              </a:rPr>
              <a:t>Organizations in-house requirements by the customers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solidFill>
                  <a:schemeClr val="tx1"/>
                </a:solidFill>
              </a:rPr>
              <a:t>Customer’s needs are well understood by the supplier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solidFill>
                  <a:schemeClr val="tx1"/>
                </a:solidFill>
              </a:rPr>
              <a:t>Suppliers are partners in achieving zero-defect situation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solidFill>
                  <a:schemeClr val="tx1"/>
                </a:solidFill>
              </a:rPr>
              <a:t>Regular monitoring of supplier’s processes and products by the customer.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1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85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Quality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24000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C126B7-0515-43BD-9FB6-EA1B4951F671}"/>
              </a:ext>
            </a:extLst>
          </p:cNvPr>
          <p:cNvSpPr txBox="1">
            <a:spLocks/>
          </p:cNvSpPr>
          <p:nvPr/>
        </p:nvSpPr>
        <p:spPr>
          <a:xfrm>
            <a:off x="457200" y="1417638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1"/>
                </a:solidFill>
              </a:rPr>
              <a:t>Quality is defined </a:t>
            </a:r>
            <a:r>
              <a:rPr lang="en-US" sz="2400" dirty="0">
                <a:solidFill>
                  <a:schemeClr val="tx1"/>
                </a:solidFill>
              </a:rPr>
              <a:t>by customer needs and expectations. Quality is what customer wants.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“ Quality is the totality of futures and characteristics of a product/service that bear on its ability to satisfy a given need” – </a:t>
            </a:r>
            <a:r>
              <a:rPr lang="en-US" sz="2400" b="1" dirty="0">
                <a:solidFill>
                  <a:schemeClr val="tx1"/>
                </a:solidFill>
              </a:rPr>
              <a:t>American Society of Quality Control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“Quality refers to an level of functionality possessed by a product/service based on the producers capability and customer’s need” – </a:t>
            </a:r>
            <a:r>
              <a:rPr lang="en-US" sz="2400" b="1" dirty="0" err="1">
                <a:solidFill>
                  <a:schemeClr val="tx1"/>
                </a:solidFill>
              </a:rPr>
              <a:t>Badiru</a:t>
            </a:r>
            <a:r>
              <a:rPr lang="en-US" sz="2400" b="1" dirty="0">
                <a:solidFill>
                  <a:schemeClr val="tx1"/>
                </a:solidFill>
              </a:rPr>
              <a:t> and Ayeni (1993)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075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Dimensions of Quality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24000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C126B7-0515-43BD-9FB6-EA1B4951F671}"/>
              </a:ext>
            </a:extLst>
          </p:cNvPr>
          <p:cNvSpPr txBox="1">
            <a:spLocks/>
          </p:cNvSpPr>
          <p:nvPr/>
        </p:nvSpPr>
        <p:spPr>
          <a:xfrm>
            <a:off x="457200" y="1417638"/>
            <a:ext cx="7620000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Durability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Reliability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Serviceability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Appearance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Safety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Compatibility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17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8961-276D-4289-8C89-419CAF04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Juran’s</a:t>
            </a:r>
            <a:r>
              <a:rPr lang="en-US" dirty="0"/>
              <a:t> Quality Trilogy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0BDB-AE3D-410E-AD3F-73918254C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3184" y="1981200"/>
            <a:ext cx="3581400" cy="189280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Provided the basic foundation of TQM’s practical application. </a:t>
            </a:r>
          </a:p>
          <a:p>
            <a:r>
              <a:rPr lang="en-US" dirty="0"/>
              <a:t>He suggested the following 3 phases of activities for continuous quality improvement: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D3EA3F2-976A-461A-9F23-26FCFDB0DCB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70175063"/>
              </p:ext>
            </p:extLst>
          </p:nvPr>
        </p:nvGraphicFramePr>
        <p:xfrm>
          <a:off x="2743200" y="1536192"/>
          <a:ext cx="5562600" cy="5047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331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8961-276D-4289-8C89-419CAF04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Juran’s</a:t>
            </a:r>
            <a:r>
              <a:rPr lang="en-US" dirty="0"/>
              <a:t> Trilogy – Quality Planning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F5BE8-FCB7-4412-B5F7-E61DA4E9B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7620000" cy="4590288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dirty="0"/>
              <a:t>“Quality is required to be planned for which special training is required” – </a:t>
            </a:r>
            <a:r>
              <a:rPr lang="en-US" dirty="0" err="1"/>
              <a:t>Juran</a:t>
            </a:r>
            <a:endParaRPr lang="en-US" dirty="0"/>
          </a:p>
          <a:p>
            <a:pPr marL="114300" indent="0">
              <a:buNone/>
            </a:pPr>
            <a:r>
              <a:rPr lang="en-US" b="1" dirty="0"/>
              <a:t>Four (04) steps for planning of quality</a:t>
            </a:r>
          </a:p>
          <a:p>
            <a:pPr marL="114300" indent="0">
              <a:buNone/>
            </a:pPr>
            <a:r>
              <a:rPr lang="en-US" dirty="0"/>
              <a:t>- Identify the customers and their needs (both external and internal customers)</a:t>
            </a:r>
          </a:p>
          <a:p>
            <a:pPr marL="114300" indent="0">
              <a:buNone/>
            </a:pPr>
            <a:r>
              <a:rPr lang="en-US" dirty="0"/>
              <a:t>- Translate the customer’s needs into technical specifications.</a:t>
            </a:r>
          </a:p>
          <a:p>
            <a:pPr marL="114300" indent="0">
              <a:buNone/>
            </a:pPr>
            <a:r>
              <a:rPr lang="en-US" dirty="0"/>
              <a:t>- Optimize the product design and process parameters capable of producing the required product</a:t>
            </a:r>
          </a:p>
          <a:p>
            <a:pPr marL="114300" indent="0">
              <a:buNone/>
            </a:pPr>
            <a:r>
              <a:rPr lang="en-US" dirty="0"/>
              <a:t>- Place the process into operation.</a:t>
            </a:r>
          </a:p>
        </p:txBody>
      </p:sp>
    </p:spTree>
    <p:extLst>
      <p:ext uri="{BB962C8B-B14F-4D97-AF65-F5344CB8AC3E}">
        <p14:creationId xmlns:p14="http://schemas.microsoft.com/office/powerpoint/2010/main" val="188237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8961-276D-4289-8C89-419CAF04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Juran’s</a:t>
            </a:r>
            <a:r>
              <a:rPr lang="en-US" dirty="0"/>
              <a:t> Trilogy – Quality Control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F5BE8-FCB7-4412-B5F7-E61DA4E9B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7620000" cy="459028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b="1" dirty="0"/>
              <a:t>Quality Control </a:t>
            </a:r>
            <a:r>
              <a:rPr lang="en-US" dirty="0"/>
              <a:t>is the process of detecting adverse changes in the process and taking corrective action when the process shows signs of drifting from its optimal setting. </a:t>
            </a:r>
          </a:p>
          <a:p>
            <a:r>
              <a:rPr lang="en-US" dirty="0"/>
              <a:t>Statistical techniques and SPC should be used to control the quality. </a:t>
            </a:r>
            <a:r>
              <a:rPr lang="en-US" b="1" dirty="0"/>
              <a:t>The activities include</a:t>
            </a:r>
            <a:r>
              <a:rPr lang="en-US" dirty="0"/>
              <a:t>:</a:t>
            </a:r>
          </a:p>
          <a:p>
            <a:pPr marL="114300" indent="0">
              <a:buNone/>
            </a:pPr>
            <a:r>
              <a:rPr lang="en-US" dirty="0"/>
              <a:t> - evaluate the actual performance of the product</a:t>
            </a:r>
          </a:p>
          <a:p>
            <a:pPr marL="114300" indent="0">
              <a:buNone/>
            </a:pPr>
            <a:r>
              <a:rPr lang="en-US" dirty="0"/>
              <a:t> - compare the actual performance with the product goals</a:t>
            </a:r>
          </a:p>
          <a:p>
            <a:pPr marL="114300" indent="0">
              <a:buNone/>
            </a:pPr>
            <a:r>
              <a:rPr lang="en-US" dirty="0"/>
              <a:t> - act on the performance</a:t>
            </a:r>
          </a:p>
        </p:txBody>
      </p:sp>
    </p:spTree>
    <p:extLst>
      <p:ext uri="{BB962C8B-B14F-4D97-AF65-F5344CB8AC3E}">
        <p14:creationId xmlns:p14="http://schemas.microsoft.com/office/powerpoint/2010/main" val="4103337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6382</TotalTime>
  <Words>1282</Words>
  <Application>Microsoft Office PowerPoint</Application>
  <PresentationFormat>On-screen Show (4:3)</PresentationFormat>
  <Paragraphs>149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</vt:lpstr>
      <vt:lpstr>Wingdings</vt:lpstr>
      <vt:lpstr>Adjacency</vt:lpstr>
      <vt:lpstr>ENGINEERING MANAGEMENT </vt:lpstr>
      <vt:lpstr>Chapter 10</vt:lpstr>
      <vt:lpstr>Introduction</vt:lpstr>
      <vt:lpstr>Meaning of “Total” in TQM</vt:lpstr>
      <vt:lpstr>Quality</vt:lpstr>
      <vt:lpstr>Dimensions of Quality</vt:lpstr>
      <vt:lpstr>Juran’s Quality Trilogy</vt:lpstr>
      <vt:lpstr>Juran’s Trilogy – Quality Planning</vt:lpstr>
      <vt:lpstr>Juran’s Trilogy – Quality Control</vt:lpstr>
      <vt:lpstr>Juran’s Trilogy – Quality Improvement</vt:lpstr>
      <vt:lpstr>Total Quality Management</vt:lpstr>
      <vt:lpstr>Total Quality Management</vt:lpstr>
      <vt:lpstr>ISO (International Organization for Standardization)</vt:lpstr>
      <vt:lpstr>ISO (International Organization for Standardization)</vt:lpstr>
      <vt:lpstr>ISO 9000 vs. TQM</vt:lpstr>
      <vt:lpstr>Integrated Model</vt:lpstr>
      <vt:lpstr>Quality Circle</vt:lpstr>
      <vt:lpstr>Quality Circle</vt:lpstr>
      <vt:lpstr>Quality Control</vt:lpstr>
      <vt:lpstr>Quality Assurance (QA)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MANAGEMENT</dc:title>
  <dc:creator>asbhuiyan</dc:creator>
  <cp:lastModifiedBy>asbhuiyan436@outlook.com</cp:lastModifiedBy>
  <cp:revision>139</cp:revision>
  <dcterms:created xsi:type="dcterms:W3CDTF">2018-07-14T17:08:04Z</dcterms:created>
  <dcterms:modified xsi:type="dcterms:W3CDTF">2020-10-25T08:34:34Z</dcterms:modified>
</cp:coreProperties>
</file>