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23" r:id="rId2"/>
  </p:sldMasterIdLst>
  <p:notesMasterIdLst>
    <p:notesMasterId r:id="rId21"/>
  </p:notesMasterIdLst>
  <p:handoutMasterIdLst>
    <p:handoutMasterId r:id="rId22"/>
  </p:handoutMasterIdLst>
  <p:sldIdLst>
    <p:sldId id="356" r:id="rId3"/>
    <p:sldId id="257" r:id="rId4"/>
    <p:sldId id="282" r:id="rId5"/>
    <p:sldId id="259" r:id="rId6"/>
    <p:sldId id="260" r:id="rId7"/>
    <p:sldId id="262" r:id="rId8"/>
    <p:sldId id="315" r:id="rId9"/>
    <p:sldId id="265" r:id="rId10"/>
    <p:sldId id="267" r:id="rId11"/>
    <p:sldId id="354" r:id="rId12"/>
    <p:sldId id="355" r:id="rId13"/>
    <p:sldId id="338" r:id="rId14"/>
    <p:sldId id="318" r:id="rId15"/>
    <p:sldId id="319" r:id="rId16"/>
    <p:sldId id="339" r:id="rId17"/>
    <p:sldId id="340" r:id="rId18"/>
    <p:sldId id="324" r:id="rId19"/>
    <p:sldId id="29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C7AC561-FEF4-4564-B1BB-B4891A40A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7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D4FD6BFF-8DB4-463C-8B03-99A14BC43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56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327F-7E80-4D08-B8B0-0F574A3B94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9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968EA-9007-4822-BA5B-1633A4F22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8841-D471-438C-AFD5-3B29A9E32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040E-CCEE-43E4-9215-66886D546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07F9D3B-BD25-4DCF-AF32-D3854EEF4F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971800" cy="365125"/>
          </a:xfrm>
        </p:spPr>
        <p:txBody>
          <a:bodyPr/>
          <a:lstStyle>
            <a:lvl1pPr algn="l"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Introduction to Project Management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DB78CB-3422-490B-B33A-0EFCD59A8A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D20D06-D837-4474-A924-C0EEF7F630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C7087B-5585-4BF4-877F-DCE878DD0A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627A9B-B1EF-4088-9195-D95AFC8BA3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9969FD-CB8E-48F9-A41B-0AACA2151B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78917-4704-4D78-826B-10DBFDA442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1540E53-27DF-44E5-9BF4-BA90E52A75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66CA-A197-4899-8BDB-4E4DE830BA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D0A2D-0EE2-44ED-A76D-692680691B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57F59-2531-410C-9090-B03A8E324D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F903F-C465-4A59-A758-30804C0EF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2DBC-F8F3-4C6E-BA80-15F26F72A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93FD-BDCF-404E-85EA-10F2C4C408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9D97-7780-4E3E-B88D-70050D68E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11DC2A-2F4E-4F79-A3F5-88DB509F9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11DC2A-2F4E-4F79-A3F5-88DB509F96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B8C0-7446-4BEB-B3F2-F98906F3B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82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INDUSTRIAL MANAGEMENT</a:t>
            </a:r>
            <a:br>
              <a:rPr lang="en-US" dirty="0"/>
            </a:br>
            <a:r>
              <a:rPr lang="en-US" dirty="0"/>
              <a:t>Chapter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1A737-A62C-4C13-BFE8-8FB8C9FC0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772400" cy="2286000"/>
          </a:xfrm>
        </p:spPr>
        <p:txBody>
          <a:bodyPr/>
          <a:lstStyle/>
          <a:p>
            <a:r>
              <a:rPr lang="en-US" sz="2000" dirty="0"/>
              <a:t>CSE 417 Section 15/AB Term II</a:t>
            </a:r>
          </a:p>
          <a:p>
            <a:r>
              <a:rPr lang="en-US" sz="2000" dirty="0"/>
              <a:t>Session 2017-18</a:t>
            </a:r>
          </a:p>
          <a:p>
            <a:r>
              <a:rPr lang="en-US" sz="2000" dirty="0"/>
              <a:t>Department of Computer Science and Engineering</a:t>
            </a:r>
          </a:p>
          <a:p>
            <a:r>
              <a:rPr lang="en-US" sz="2000" dirty="0"/>
              <a:t>Instructor: </a:t>
            </a:r>
            <a:r>
              <a:rPr lang="en-US" sz="2000" dirty="0" err="1"/>
              <a:t>Arif</a:t>
            </a:r>
            <a:r>
              <a:rPr lang="en-US" sz="2000" dirty="0"/>
              <a:t> S. Bhuiyan, </a:t>
            </a:r>
            <a:r>
              <a:rPr lang="en-US" sz="2000" dirty="0" err="1"/>
              <a:t>MSEd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410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100"/>
          </a:xfrm>
        </p:spPr>
        <p:txBody>
          <a:bodyPr/>
          <a:lstStyle/>
          <a:p>
            <a:pPr marL="109537" indent="0">
              <a:buNone/>
            </a:pPr>
            <a:r>
              <a:rPr lang="en-US" b="1" dirty="0"/>
              <a:t>The 10 knowledge areas of project management</a:t>
            </a:r>
          </a:p>
          <a:p>
            <a:pPr marL="109537" indent="0">
              <a:buNone/>
            </a:pPr>
            <a:endParaRPr lang="en-US" b="1" dirty="0"/>
          </a:p>
          <a:p>
            <a:pPr marL="109537" indent="0" algn="just">
              <a:buNone/>
            </a:pPr>
            <a:r>
              <a:rPr lang="en-US" sz="1800" dirty="0"/>
              <a:t>1. Project scope management involves </a:t>
            </a:r>
            <a:r>
              <a:rPr lang="en-US" sz="1800" dirty="0">
                <a:solidFill>
                  <a:srgbClr val="FF0000"/>
                </a:solidFill>
              </a:rPr>
              <a:t>defining and managing all the work </a:t>
            </a:r>
            <a:r>
              <a:rPr lang="en-US" sz="1800" dirty="0"/>
              <a:t>required to complete the project successfully.</a:t>
            </a:r>
          </a:p>
          <a:p>
            <a:pPr marL="109537" indent="0" algn="just">
              <a:buNone/>
            </a:pPr>
            <a:endParaRPr lang="en-US" sz="1800" dirty="0"/>
          </a:p>
          <a:p>
            <a:pPr marL="109537" indent="0" algn="just">
              <a:buNone/>
            </a:pPr>
            <a:r>
              <a:rPr lang="en-US" sz="1800" dirty="0"/>
              <a:t>2. Project time management includes estimating </a:t>
            </a:r>
            <a:r>
              <a:rPr lang="en-US" sz="1800" dirty="0">
                <a:solidFill>
                  <a:srgbClr val="FF0000"/>
                </a:solidFill>
              </a:rPr>
              <a:t>how long it will take to complete the work</a:t>
            </a:r>
            <a:r>
              <a:rPr lang="en-US" sz="1800" dirty="0"/>
              <a:t>, developing an acceptable </a:t>
            </a:r>
            <a:r>
              <a:rPr lang="en-US" sz="1800" dirty="0">
                <a:solidFill>
                  <a:srgbClr val="FF0000"/>
                </a:solidFill>
              </a:rPr>
              <a:t>project schedule</a:t>
            </a:r>
            <a:r>
              <a:rPr lang="en-US" sz="1800" dirty="0"/>
              <a:t>, and ensuring </a:t>
            </a:r>
            <a:r>
              <a:rPr lang="en-US" sz="1800" dirty="0">
                <a:solidFill>
                  <a:srgbClr val="FF0000"/>
                </a:solidFill>
              </a:rPr>
              <a:t>timely completion </a:t>
            </a:r>
            <a:r>
              <a:rPr lang="en-US" sz="1800" dirty="0"/>
              <a:t>of the project.</a:t>
            </a:r>
          </a:p>
          <a:p>
            <a:pPr marL="109537" indent="0" algn="just">
              <a:buNone/>
            </a:pPr>
            <a:endParaRPr lang="en-US" sz="1800" dirty="0"/>
          </a:p>
          <a:p>
            <a:pPr marL="109537" indent="0" algn="just">
              <a:buNone/>
            </a:pPr>
            <a:r>
              <a:rPr lang="en-US" sz="1800" dirty="0"/>
              <a:t>3. Project cost management consists of preparing and managing the </a:t>
            </a:r>
            <a:r>
              <a:rPr lang="en-US" sz="1800" dirty="0">
                <a:solidFill>
                  <a:srgbClr val="FF0000"/>
                </a:solidFill>
              </a:rPr>
              <a:t>budget for the project</a:t>
            </a:r>
            <a:r>
              <a:rPr lang="en-US" sz="1800" dirty="0"/>
              <a:t>.</a:t>
            </a:r>
          </a:p>
          <a:p>
            <a:pPr marL="109537" indent="0" algn="just">
              <a:buNone/>
            </a:pPr>
            <a:endParaRPr lang="en-US" sz="1800" dirty="0"/>
          </a:p>
          <a:p>
            <a:pPr marL="109537" indent="0" algn="just">
              <a:buNone/>
            </a:pPr>
            <a:r>
              <a:rPr lang="en-US" sz="1800" dirty="0"/>
              <a:t>4. Project quality management ensures that the project will </a:t>
            </a:r>
            <a:r>
              <a:rPr lang="en-US" sz="1800" dirty="0">
                <a:solidFill>
                  <a:srgbClr val="FF0000"/>
                </a:solidFill>
              </a:rPr>
              <a:t>satisfy the stated or implied needs</a:t>
            </a:r>
            <a:r>
              <a:rPr lang="en-US" sz="1800" dirty="0"/>
              <a:t> for which it was undertaken.</a:t>
            </a:r>
          </a:p>
          <a:p>
            <a:pPr marL="109537" indent="0" algn="just">
              <a:buNone/>
            </a:pPr>
            <a:endParaRPr lang="en-US" sz="1800" dirty="0"/>
          </a:p>
          <a:p>
            <a:pPr marL="109537" indent="0" algn="just">
              <a:buNone/>
            </a:pPr>
            <a:r>
              <a:rPr lang="en-US" sz="1800" dirty="0"/>
              <a:t>5. Project human resource management is concerned with making </a:t>
            </a:r>
            <a:r>
              <a:rPr lang="en-US" sz="1800" dirty="0">
                <a:solidFill>
                  <a:srgbClr val="FF0000"/>
                </a:solidFill>
              </a:rPr>
              <a:t>effective use of the people</a:t>
            </a:r>
            <a:r>
              <a:rPr lang="en-US" sz="1800" dirty="0"/>
              <a:t> involved with the project.</a:t>
            </a:r>
          </a:p>
          <a:p>
            <a:pPr marL="109537" indent="0" algn="just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100"/>
          </a:xfrm>
        </p:spPr>
        <p:txBody>
          <a:bodyPr/>
          <a:lstStyle/>
          <a:p>
            <a:pPr marL="109537" indent="0">
              <a:buNone/>
            </a:pPr>
            <a:r>
              <a:rPr lang="en-US" b="1" dirty="0"/>
              <a:t>The 10 knowledge areas of project management</a:t>
            </a:r>
          </a:p>
          <a:p>
            <a:pPr marL="109537" indent="0">
              <a:buNone/>
            </a:pPr>
            <a:endParaRPr lang="en-US" b="1" dirty="0"/>
          </a:p>
          <a:p>
            <a:pPr marL="109537" indent="0" algn="just">
              <a:buNone/>
            </a:pPr>
            <a:r>
              <a:rPr lang="en-US" sz="1800" dirty="0"/>
              <a:t>6. Project communications management involves </a:t>
            </a:r>
            <a:r>
              <a:rPr lang="en-US" sz="1800" dirty="0">
                <a:solidFill>
                  <a:srgbClr val="FF0000"/>
                </a:solidFill>
              </a:rPr>
              <a:t>generating, collecting, disseminating, and storing project information</a:t>
            </a:r>
            <a:r>
              <a:rPr lang="en-US" sz="1800" dirty="0"/>
              <a:t>.</a:t>
            </a:r>
          </a:p>
          <a:p>
            <a:pPr marL="109537" indent="0" algn="just">
              <a:buNone/>
            </a:pPr>
            <a:endParaRPr lang="en-US" sz="1800" dirty="0"/>
          </a:p>
          <a:p>
            <a:pPr marL="109537" indent="0" algn="just">
              <a:buNone/>
            </a:pPr>
            <a:r>
              <a:rPr lang="en-US" sz="1800" dirty="0"/>
              <a:t>7. Project risk management includes </a:t>
            </a:r>
            <a:r>
              <a:rPr lang="en-US" sz="1800" dirty="0">
                <a:solidFill>
                  <a:srgbClr val="FF0000"/>
                </a:solidFill>
              </a:rPr>
              <a:t>identifying, analyzing, and responding </a:t>
            </a:r>
            <a:r>
              <a:rPr lang="en-US" sz="1800" dirty="0"/>
              <a:t>to</a:t>
            </a:r>
          </a:p>
          <a:p>
            <a:pPr marL="109537" indent="0" algn="just">
              <a:buNone/>
            </a:pPr>
            <a:r>
              <a:rPr lang="en-US" sz="1800" dirty="0"/>
              <a:t>risks related to the project.</a:t>
            </a:r>
          </a:p>
          <a:p>
            <a:pPr marL="109537" indent="0" algn="just">
              <a:buNone/>
            </a:pPr>
            <a:endParaRPr lang="en-US" sz="1800" dirty="0"/>
          </a:p>
          <a:p>
            <a:pPr marL="109537" indent="0" algn="just">
              <a:buNone/>
            </a:pPr>
            <a:r>
              <a:rPr lang="en-US" sz="1800" dirty="0"/>
              <a:t>8. Project procurement management involves </a:t>
            </a:r>
            <a:r>
              <a:rPr lang="en-US" sz="1800" dirty="0">
                <a:solidFill>
                  <a:srgbClr val="FF0000"/>
                </a:solidFill>
              </a:rPr>
              <a:t>acquiring or procuring goods and services</a:t>
            </a:r>
            <a:r>
              <a:rPr lang="en-US" sz="1800" dirty="0"/>
              <a:t> for a project from outside the performing organization.</a:t>
            </a:r>
          </a:p>
          <a:p>
            <a:pPr marL="109537" indent="0" algn="just">
              <a:buNone/>
            </a:pPr>
            <a:endParaRPr lang="en-US" sz="1800" dirty="0"/>
          </a:p>
          <a:p>
            <a:pPr marL="109537" indent="0" algn="just">
              <a:buNone/>
            </a:pPr>
            <a:r>
              <a:rPr lang="en-US" sz="1800" dirty="0"/>
              <a:t>9. Project stakeholder management includes </a:t>
            </a:r>
            <a:r>
              <a:rPr lang="en-US" sz="1800" dirty="0">
                <a:solidFill>
                  <a:srgbClr val="FF0000"/>
                </a:solidFill>
              </a:rPr>
              <a:t>identifying and analyzing stakeholder needs </a:t>
            </a:r>
            <a:r>
              <a:rPr lang="en-US" sz="1800" dirty="0"/>
              <a:t>while </a:t>
            </a:r>
            <a:r>
              <a:rPr lang="en-US" sz="1800" dirty="0">
                <a:solidFill>
                  <a:srgbClr val="FF0000"/>
                </a:solidFill>
              </a:rPr>
              <a:t>managing and controlling </a:t>
            </a:r>
            <a:r>
              <a:rPr lang="en-US" sz="1800" dirty="0"/>
              <a:t>their engagement throughout the life of the project.</a:t>
            </a:r>
          </a:p>
          <a:p>
            <a:pPr marL="109537" indent="0" algn="just">
              <a:buNone/>
            </a:pPr>
            <a:endParaRPr lang="en-US" sz="1800" dirty="0"/>
          </a:p>
          <a:p>
            <a:pPr marL="109537" indent="0" algn="just">
              <a:buNone/>
            </a:pPr>
            <a:r>
              <a:rPr lang="en-US" sz="1800" dirty="0"/>
              <a:t>10. Project integration management is an </a:t>
            </a:r>
            <a:r>
              <a:rPr lang="en-US" sz="1800" dirty="0">
                <a:solidFill>
                  <a:srgbClr val="FF0000"/>
                </a:solidFill>
              </a:rPr>
              <a:t>overarching function </a:t>
            </a:r>
            <a:r>
              <a:rPr lang="en-US" sz="1800" dirty="0"/>
              <a:t>that affects and is affected by all of the other knowledge areas.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276A5-8D43-491D-83BE-00FCABAA151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8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define project success:</a:t>
            </a:r>
          </a:p>
          <a:p>
            <a:pPr lvl="1"/>
            <a:r>
              <a:rPr lang="en-US" dirty="0"/>
              <a:t>The project met scope, time, and cost goals</a:t>
            </a:r>
          </a:p>
          <a:p>
            <a:pPr lvl="1"/>
            <a:r>
              <a:rPr lang="en-US" dirty="0"/>
              <a:t>The project satisfied the customer/sponsor</a:t>
            </a:r>
          </a:p>
          <a:p>
            <a:pPr lvl="1"/>
            <a:r>
              <a:rPr lang="en-US" dirty="0"/>
              <a:t>The results of the project met its main objective, such as making or saving a certain amount of money, providing a good return on investment, or simply making the sponsors happy</a:t>
            </a:r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Success</a:t>
            </a:r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6FF679-B247-40A7-B574-6049B4430BD8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2296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dirty="0"/>
              <a:t>1. User involvement</a:t>
            </a:r>
          </a:p>
          <a:p>
            <a:pPr marL="109537" indent="0">
              <a:buNone/>
            </a:pPr>
            <a:r>
              <a:rPr lang="en-US" dirty="0"/>
              <a:t>2. Executive support</a:t>
            </a:r>
          </a:p>
          <a:p>
            <a:pPr marL="109537" indent="0">
              <a:buNone/>
            </a:pPr>
            <a:r>
              <a:rPr lang="en-US" dirty="0"/>
              <a:t>3. Clear business objectives</a:t>
            </a:r>
          </a:p>
          <a:p>
            <a:pPr marL="109537" indent="0">
              <a:buNone/>
            </a:pPr>
            <a:r>
              <a:rPr lang="en-US" dirty="0"/>
              <a:t>4. Emotional maturity</a:t>
            </a:r>
          </a:p>
          <a:p>
            <a:pPr marL="109537" indent="0">
              <a:buNone/>
            </a:pPr>
            <a:r>
              <a:rPr lang="en-US" dirty="0"/>
              <a:t>5. Optimizing scope</a:t>
            </a:r>
          </a:p>
          <a:p>
            <a:pPr marL="109537" indent="0">
              <a:buNone/>
            </a:pPr>
            <a:r>
              <a:rPr lang="en-US" dirty="0"/>
              <a:t>6. Agile process</a:t>
            </a:r>
          </a:p>
          <a:p>
            <a:pPr marL="109537" indent="0">
              <a:buNone/>
            </a:pPr>
            <a:r>
              <a:rPr lang="en-US" dirty="0"/>
              <a:t>7. Project management expertise</a:t>
            </a:r>
          </a:p>
          <a:p>
            <a:pPr marL="109537" indent="0">
              <a:buNone/>
            </a:pPr>
            <a:r>
              <a:rPr lang="en-US" dirty="0"/>
              <a:t>8. Skilled resources</a:t>
            </a:r>
          </a:p>
          <a:p>
            <a:pPr marL="109537" indent="0">
              <a:buNone/>
            </a:pPr>
            <a:r>
              <a:rPr lang="en-US" dirty="0"/>
              <a:t>9. Execution</a:t>
            </a:r>
          </a:p>
          <a:p>
            <a:pPr marL="109537" indent="0">
              <a:buNone/>
            </a:pPr>
            <a:r>
              <a:rPr lang="en-US" dirty="0"/>
              <a:t>10. Tools and infrastructure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8" y="152400"/>
            <a:ext cx="9144000" cy="63976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Table 1-2: What Helps Projects Succeed?*</a:t>
            </a:r>
          </a:p>
        </p:txBody>
      </p:sp>
      <p:sp>
        <p:nvSpPr>
          <p:cNvPr id="31749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C2C6F4C-C329-4CFA-975D-E75569AC7E83}" type="slidenum">
              <a:rPr lang="en-US"/>
              <a:pPr>
                <a:buFontTx/>
                <a:buNone/>
                <a:defRPr/>
              </a:pPr>
              <a:t>13</a:t>
            </a:fld>
            <a:endParaRPr lang="en-US" dirty="0"/>
          </a:p>
        </p:txBody>
      </p:sp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381000" y="5562600"/>
            <a:ext cx="740581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*The Standish Group, “CHAOS Activity News” (August 2011).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dirty="0"/>
              <a:t> is “a group of related projects managed in a coordinated way to obtain benefits and control not available from managing them individually” (PMBOK® Guide, Fifth Edition, 2012)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A </a:t>
            </a:r>
            <a:r>
              <a:rPr lang="en-US" b="1" dirty="0"/>
              <a:t>program manager </a:t>
            </a:r>
            <a:r>
              <a:rPr lang="en-US" dirty="0"/>
              <a:t>provides leadership and direction for the project managers heading the projects within the program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Examples of common programs in the IT field include </a:t>
            </a:r>
            <a:r>
              <a:rPr lang="en-US" dirty="0">
                <a:solidFill>
                  <a:srgbClr val="FF0000"/>
                </a:solidFill>
              </a:rPr>
              <a:t>infrastructure, applications development, and user support</a:t>
            </a:r>
          </a:p>
          <a:p>
            <a:pPr marL="548640" lvl="1" fontAlgn="auto">
              <a:spcBef>
                <a:spcPct val="10000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Program and Project Portfolio Management</a:t>
            </a:r>
          </a:p>
        </p:txBody>
      </p:sp>
      <p:sp>
        <p:nvSpPr>
          <p:cNvPr id="33796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6827AD-D54E-4A9A-98B6-75CDFBE63C2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part of </a:t>
            </a:r>
            <a:r>
              <a:rPr lang="en-US" b="1" dirty="0"/>
              <a:t>project portfolio management</a:t>
            </a:r>
            <a:r>
              <a:rPr lang="en-US" dirty="0"/>
              <a:t>, organizations </a:t>
            </a:r>
            <a:r>
              <a:rPr lang="en-US" dirty="0">
                <a:solidFill>
                  <a:srgbClr val="FF0000"/>
                </a:solidFill>
              </a:rPr>
              <a:t>group and manage </a:t>
            </a:r>
            <a:r>
              <a:rPr lang="en-US" dirty="0"/>
              <a:t>projects and programs as a portfolio of investments that contribute to the entire enterprise’s success</a:t>
            </a:r>
          </a:p>
          <a:p>
            <a:r>
              <a:rPr lang="en-US" dirty="0"/>
              <a:t>Portfolio managers help their organizations </a:t>
            </a:r>
            <a:r>
              <a:rPr lang="en-US" dirty="0">
                <a:solidFill>
                  <a:srgbClr val="0070C0"/>
                </a:solidFill>
              </a:rPr>
              <a:t>make wise investment decisions by helping to select and analyze projects from a strategic perspective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Portfolio Management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BC5DE6-0D10-491C-9D95-CD65B3FEB7F0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Figure 1-3. </a:t>
            </a:r>
            <a:r>
              <a:rPr lang="en-US" sz="3200" i="1" dirty="0"/>
              <a:t>Project Management Compared to Project Portfolio Management</a:t>
            </a:r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6DAE91-3CCC-4475-8BBE-416A848BB383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58685"/>
            <a:ext cx="6477000" cy="502790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dirty="0"/>
              <a:t>Table 1-3 Ten Most Important Skills and Competencies for Project Managers</a:t>
            </a:r>
          </a:p>
        </p:txBody>
      </p:sp>
      <p:sp>
        <p:nvSpPr>
          <p:cNvPr id="43011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1F201878-C638-47B4-9B50-A9EAB8702767}" type="slidenum">
              <a:rPr lang="en-US"/>
              <a:pPr>
                <a:buFontTx/>
                <a:buNone/>
                <a:defRPr/>
              </a:pPr>
              <a:t>17</a:t>
            </a:fld>
            <a:endParaRPr lang="en-US" dirty="0"/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685800" y="1676400"/>
            <a:ext cx="67056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1. People skills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2. Leadership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3. Listening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4. Integrity, ethical behavior, consistent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5. Strong at building trust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6. Verbal communication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7. Strong at building teams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8. Conflict resolution, conflict management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9. Critical thinking, problem solving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10. Understands, balances priorities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5720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b="1" dirty="0"/>
              <a:t>Ethics</a:t>
            </a:r>
            <a:r>
              <a:rPr lang="en-US" dirty="0"/>
              <a:t>, loosely defined, is a set of principles that guide our decision making based on personal values of what is “right” and “wrong”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Project managers often face ethical dilemmas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In order to earn PMP certification, applicants must agree to PMI’s Code of Ethics and Professional Conduct</a:t>
            </a:r>
          </a:p>
          <a:p>
            <a:pPr marL="274320" indent="-274320" fontAlgn="auto">
              <a:spcBef>
                <a:spcPct val="100000"/>
              </a:spcBef>
              <a:spcAft>
                <a:spcPts val="0"/>
              </a:spcAft>
              <a:defRPr/>
            </a:pPr>
            <a:r>
              <a:rPr lang="en-US" dirty="0"/>
              <a:t>Several questions on the PMP exam are related to professional responsibility, including ethics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in Project Management</a:t>
            </a:r>
          </a:p>
        </p:txBody>
      </p:sp>
      <p:sp>
        <p:nvSpPr>
          <p:cNvPr id="5530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4046A5-BB2F-4E24-9CAE-1E52D13FE9F0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Introduction to Project Management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Management, Seventh Edition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883671"/>
            <a:ext cx="5617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Thanks to Maj Dr Muhammad Nazrul Islam</a:t>
            </a:r>
          </a:p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CSE Dept, MIST</a:t>
            </a:r>
          </a:p>
        </p:txBody>
      </p:sp>
      <p:pic>
        <p:nvPicPr>
          <p:cNvPr id="7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4910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Better control of financial, physical, and human resources</a:t>
            </a:r>
          </a:p>
          <a:p>
            <a:pPr>
              <a:lnSpc>
                <a:spcPct val="90000"/>
              </a:lnSpc>
            </a:pPr>
            <a:r>
              <a:rPr lang="en-US" dirty="0"/>
              <a:t>Improved customer relations</a:t>
            </a:r>
          </a:p>
          <a:p>
            <a:pPr>
              <a:lnSpc>
                <a:spcPct val="90000"/>
              </a:lnSpc>
            </a:pPr>
            <a:r>
              <a:rPr lang="en-US" dirty="0"/>
              <a:t>Shorter development times</a:t>
            </a:r>
          </a:p>
          <a:p>
            <a:pPr>
              <a:lnSpc>
                <a:spcPct val="90000"/>
              </a:lnSpc>
            </a:pPr>
            <a:r>
              <a:rPr lang="en-US" dirty="0"/>
              <a:t>Lower costs</a:t>
            </a:r>
          </a:p>
          <a:p>
            <a:pPr>
              <a:lnSpc>
                <a:spcPct val="90000"/>
              </a:lnSpc>
            </a:pPr>
            <a:r>
              <a:rPr lang="en-US" dirty="0"/>
              <a:t>Higher quality and increased reliability</a:t>
            </a:r>
          </a:p>
          <a:p>
            <a:pPr>
              <a:lnSpc>
                <a:spcPct val="90000"/>
              </a:lnSpc>
            </a:pPr>
            <a:r>
              <a:rPr lang="en-US" dirty="0"/>
              <a:t>Higher profit margins</a:t>
            </a:r>
          </a:p>
          <a:p>
            <a:pPr>
              <a:lnSpc>
                <a:spcPct val="90000"/>
              </a:lnSpc>
            </a:pPr>
            <a:r>
              <a:rPr lang="en-US" dirty="0"/>
              <a:t>Improved productivity</a:t>
            </a:r>
          </a:p>
          <a:p>
            <a:pPr>
              <a:lnSpc>
                <a:spcPct val="90000"/>
              </a:lnSpc>
            </a:pPr>
            <a:r>
              <a:rPr lang="en-US" dirty="0"/>
              <a:t>Better internal coordination</a:t>
            </a:r>
          </a:p>
          <a:p>
            <a:pPr>
              <a:lnSpc>
                <a:spcPct val="90000"/>
              </a:lnSpc>
            </a:pPr>
            <a:r>
              <a:rPr lang="en-US" dirty="0"/>
              <a:t>Higher worker morale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Using Formal </a:t>
            </a:r>
            <a:br>
              <a:rPr lang="en-US" dirty="0"/>
            </a:br>
            <a:r>
              <a:rPr lang="en-US" dirty="0"/>
              <a:t>Project Management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AEDFFD-3775-45BD-99D6-93EB591C432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305800" cy="4495800"/>
          </a:xfrm>
        </p:spPr>
        <p:txBody>
          <a:bodyPr/>
          <a:lstStyle/>
          <a:p>
            <a:pPr algn="just">
              <a:spcBef>
                <a:spcPct val="70000"/>
              </a:spcBef>
            </a:pPr>
            <a:r>
              <a:rPr lang="en-US" dirty="0"/>
              <a:t>A </a:t>
            </a:r>
            <a:r>
              <a:rPr lang="en-US" b="1" dirty="0"/>
              <a:t>project</a:t>
            </a:r>
            <a:r>
              <a:rPr lang="en-US" dirty="0"/>
              <a:t> is “a temporary endeavor undertaken to create a unique product, service, or result” (PMBOK</a:t>
            </a:r>
            <a:r>
              <a:rPr lang="en-US" dirty="0">
                <a:cs typeface="Times New Roman" pitchFamily="18" charset="0"/>
              </a:rPr>
              <a:t>® Guide, Fifth Edition, 2012)</a:t>
            </a:r>
          </a:p>
          <a:p>
            <a:pPr lvl="1" algn="just">
              <a:spcBef>
                <a:spcPct val="70000"/>
              </a:spcBef>
            </a:pPr>
            <a:r>
              <a:rPr lang="en-US" b="1" dirty="0"/>
              <a:t>Operations</a:t>
            </a:r>
            <a:r>
              <a:rPr lang="en-US" dirty="0"/>
              <a:t> is work done in the organization to sustain the business</a:t>
            </a:r>
          </a:p>
          <a:p>
            <a:pPr algn="just">
              <a:spcBef>
                <a:spcPct val="70000"/>
              </a:spcBef>
            </a:pPr>
            <a:r>
              <a:rPr lang="en-US" dirty="0"/>
              <a:t>Projects end when their objectives have been reached or the project has been terminated</a:t>
            </a:r>
          </a:p>
          <a:p>
            <a:pPr lvl="1" algn="just">
              <a:spcBef>
                <a:spcPct val="70000"/>
              </a:spcBef>
            </a:pPr>
            <a:r>
              <a:rPr lang="en-US" dirty="0"/>
              <a:t>Projects can be large or small and take a short or long time to complete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Project?</a:t>
            </a:r>
          </a:p>
        </p:txBody>
      </p:sp>
      <p:sp>
        <p:nvSpPr>
          <p:cNvPr id="1536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4B9082-BFFD-400A-AEF4-D17F273F5D0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305800" cy="4648200"/>
          </a:xfrm>
        </p:spPr>
        <p:txBody>
          <a:bodyPr/>
          <a:lstStyle/>
          <a:p>
            <a:r>
              <a:rPr lang="en-US" dirty="0"/>
              <a:t>A team of students creates a smartphone application and sells it online</a:t>
            </a:r>
          </a:p>
          <a:p>
            <a:r>
              <a:rPr lang="en-US" dirty="0"/>
              <a:t>A company develops a driverless car</a:t>
            </a:r>
          </a:p>
          <a:p>
            <a:r>
              <a:rPr lang="en-US" dirty="0"/>
              <a:t>A small software development team adds a new feature to an internal software application for the finance department</a:t>
            </a:r>
          </a:p>
          <a:p>
            <a:r>
              <a:rPr lang="en-US" dirty="0"/>
              <a:t>A college upgrades its technology infrastructure to provide wireless Internet access across the whole campus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IT Projects</a:t>
            </a:r>
          </a:p>
        </p:txBody>
      </p:sp>
      <p:sp>
        <p:nvSpPr>
          <p:cNvPr id="1638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6D314-27DA-4178-AE9D-F9C537C64F56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1-1 The Triple Constraint of Project Management</a:t>
            </a:r>
          </a:p>
        </p:txBody>
      </p:sp>
      <p:sp>
        <p:nvSpPr>
          <p:cNvPr id="2151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73CE052-F1B7-490B-A5C4-C391F856A612}" type="slidenum">
              <a:rPr lang="en-US"/>
              <a:pPr>
                <a:buFontTx/>
                <a:buNone/>
                <a:defRPr/>
              </a:pPr>
              <a:t>6</a:t>
            </a:fld>
            <a:endParaRPr lang="en-US" dirty="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276600" y="1600200"/>
            <a:ext cx="22098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4800600" cy="46101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077200" cy="45720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b="1" dirty="0"/>
              <a:t>Project management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US" dirty="0"/>
              <a:t>“the application of knowledge, skills, tools and techniques </a:t>
            </a:r>
            <a:r>
              <a:rPr lang="en-US" b="1" dirty="0"/>
              <a:t>to project activities to meet project requirements” </a:t>
            </a:r>
            <a:r>
              <a:rPr lang="en-US" dirty="0"/>
              <a:t>(PMBOK</a:t>
            </a:r>
            <a:r>
              <a:rPr lang="en-US" dirty="0">
                <a:cs typeface="Times New Roman" pitchFamily="18" charset="0"/>
              </a:rPr>
              <a:t>®</a:t>
            </a:r>
            <a:r>
              <a:rPr lang="en-US" dirty="0"/>
              <a:t> Guide, Fourth Edition, 2012)</a:t>
            </a:r>
          </a:p>
          <a:p>
            <a:r>
              <a:rPr lang="en-US" dirty="0"/>
              <a:t>Project managers strive to meet the </a:t>
            </a:r>
            <a:r>
              <a:rPr lang="en-US" b="1" dirty="0"/>
              <a:t>triple constraint </a:t>
            </a:r>
            <a:r>
              <a:rPr lang="en-US" dirty="0"/>
              <a:t>(project scope, time, cost and quality goals)</a:t>
            </a:r>
          </a:p>
          <a:p>
            <a:pPr lvl="1"/>
            <a:r>
              <a:rPr lang="en-US" dirty="0"/>
              <a:t>also facilitate the entire process to meet the needs and expectations of project stakeholders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Management?</a:t>
            </a:r>
          </a:p>
        </p:txBody>
      </p:sp>
      <p:sp>
        <p:nvSpPr>
          <p:cNvPr id="22532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D10AEE-A1C4-442C-A1CB-1C513439EF3C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1-2 Project Management Framework</a:t>
            </a: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/>
              <a:t>Information Technology Project Management,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D655A70-A149-4DA4-995F-382037F2D2FB}" type="slidenum">
              <a:rPr lang="en-US"/>
              <a:pPr>
                <a:buFontTx/>
                <a:buNone/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" y="1600200"/>
            <a:ext cx="8840274" cy="44939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dirty="0"/>
              <a:t>Knowledge areas </a:t>
            </a:r>
            <a:r>
              <a:rPr lang="en-US" dirty="0"/>
              <a:t>describe the </a:t>
            </a:r>
            <a:r>
              <a:rPr lang="en-US" b="1" dirty="0"/>
              <a:t>key competencies </a:t>
            </a:r>
            <a:r>
              <a:rPr lang="en-US" dirty="0"/>
              <a:t>that </a:t>
            </a:r>
            <a:r>
              <a:rPr lang="en-US" b="1" dirty="0"/>
              <a:t>Project Managers </a:t>
            </a:r>
            <a:r>
              <a:rPr lang="en-US" dirty="0"/>
              <a:t>must develop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r>
              <a:rPr lang="en-US" dirty="0"/>
              <a:t>Project managers must have knowledge and skills in all 10 knowledge areas:</a:t>
            </a:r>
          </a:p>
          <a:p>
            <a:pPr lvl="1"/>
            <a:r>
              <a:rPr lang="en-US" dirty="0"/>
              <a:t>Project integration, scope, time, cost, quality, human resource, communications, risk, procurement, and stakeholder management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10 Project Management Knowledge Areas</a:t>
            </a:r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dirty="0"/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8EB7DF-90B0-4429-8A5B-58BA5697E9F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</TotalTime>
  <Words>1106</Words>
  <Application>Microsoft Office PowerPoint</Application>
  <PresentationFormat>On-screen Show (4:3)</PresentationFormat>
  <Paragraphs>137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INDUSTRIAL MANAGEMENT Chapter 12</vt:lpstr>
      <vt:lpstr>Introduction to Project Management</vt:lpstr>
      <vt:lpstr>Advantages of Using Formal  Project Management</vt:lpstr>
      <vt:lpstr>What Is a Project?</vt:lpstr>
      <vt:lpstr>Examples of IT Projects</vt:lpstr>
      <vt:lpstr>Figure 1-1 The Triple Constraint of Project Management</vt:lpstr>
      <vt:lpstr>What is Project Management?</vt:lpstr>
      <vt:lpstr>Figure 1-2 Project Management Framework</vt:lpstr>
      <vt:lpstr>10 Project Management Knowledge Areas</vt:lpstr>
      <vt:lpstr>PowerPoint Presentation</vt:lpstr>
      <vt:lpstr>PowerPoint Presentation</vt:lpstr>
      <vt:lpstr>Project Success</vt:lpstr>
      <vt:lpstr>Table 1-2: What Helps Projects Succeed?*</vt:lpstr>
      <vt:lpstr>Program and Project Portfolio Management</vt:lpstr>
      <vt:lpstr>Project Portfolio Management</vt:lpstr>
      <vt:lpstr>Figure 1-3. Project Management Compared to Project Portfolio Management</vt:lpstr>
      <vt:lpstr>Table 1-3 Ten Most Important Skills and Competencies for Project Managers</vt:lpstr>
      <vt:lpstr>Ethics in Project Management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asbhuiyan436@outlook.com</cp:lastModifiedBy>
  <cp:revision>215</cp:revision>
  <dcterms:created xsi:type="dcterms:W3CDTF">2001-07-05T23:10:12Z</dcterms:created>
  <dcterms:modified xsi:type="dcterms:W3CDTF">2020-11-08T07:06:05Z</dcterms:modified>
</cp:coreProperties>
</file>