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58" r:id="rId2"/>
  </p:sldMasterIdLst>
  <p:notesMasterIdLst>
    <p:notesMasterId r:id="rId18"/>
  </p:notesMasterIdLst>
  <p:handoutMasterIdLst>
    <p:handoutMasterId r:id="rId19"/>
  </p:handoutMasterIdLst>
  <p:sldIdLst>
    <p:sldId id="392" r:id="rId3"/>
    <p:sldId id="257" r:id="rId4"/>
    <p:sldId id="336" r:id="rId5"/>
    <p:sldId id="340" r:id="rId6"/>
    <p:sldId id="387" r:id="rId7"/>
    <p:sldId id="391" r:id="rId8"/>
    <p:sldId id="346" r:id="rId9"/>
    <p:sldId id="347" r:id="rId10"/>
    <p:sldId id="348" r:id="rId11"/>
    <p:sldId id="349" r:id="rId12"/>
    <p:sldId id="350" r:id="rId13"/>
    <p:sldId id="363" r:id="rId14"/>
    <p:sldId id="364" r:id="rId15"/>
    <p:sldId id="365" r:id="rId16"/>
    <p:sldId id="36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51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B4F1CC-2762-4A50-BFA6-AF4F471C3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3EBEAF-6895-428A-8971-6FD8257AC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86078-1A2C-484F-8A15-D073A54781C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57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D64B7-11BE-4AAB-A1A2-20471B7113C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7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A177-C202-48BA-AF4D-2645A8CF6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822F-469C-4E72-8161-9668E37E2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2EC78-DC8E-458A-B3A2-8620E36F4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29213C3-25F8-4CC4-AF1E-FFB11A2B0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8588375" y="6492875"/>
            <a:ext cx="555625" cy="365125"/>
          </a:xfrm>
        </p:spPr>
        <p:txBody>
          <a:bodyPr/>
          <a:lstStyle>
            <a:lvl1pPr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6"/>
          <p:cNvSpPr txBox="1">
            <a:spLocks/>
          </p:cNvSpPr>
          <p:nvPr userDrawn="1"/>
        </p:nvSpPr>
        <p:spPr bwMode="auto">
          <a:xfrm>
            <a:off x="0" y="6492875"/>
            <a:ext cx="25908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Information Technology Project Management, Seventh Edition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5C8C67B-79E0-4B03-B548-F16276F862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BB675E-CD20-4C54-8399-39A650F866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748EE6-6B0B-4557-BE05-F132595457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8CC0BE-5FF1-4C81-A1E4-B20E45CD56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2AE8-0F98-4760-A7D3-E3FB914998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05FC69-1F0D-4295-BEAF-FB708C736A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C870F-4AB0-48EA-9ACA-4E0C1250B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01E5F35-7DC0-482B-828C-42B387541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6C5CD-ACCB-4EFC-BFDB-1031EBD9A9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9624F-B5B9-4CA5-BE26-992B54613F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6BDA-B7BA-440B-BF34-F6DF8DFF6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1FBB-05A9-4CEA-9627-761E2FCF9D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5135-0D65-4FDE-A603-3A297B6B4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C8A9-E05A-438D-BA48-FA908318F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376F-9D73-4343-8401-E824D78AA1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FFDD6-B46B-48EF-A55E-B5A0FBF604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D75B6-C890-4F77-8E54-C3ED368CAA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80B4BE-BFE4-4577-A30B-8926328F73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880B4BE-BFE4-4577-A30B-8926328F73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D322-1C0D-4D9F-A2B0-44EA81248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088" y="762001"/>
            <a:ext cx="7772400" cy="1447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INDUSTRIAL MANAGEMENT</a:t>
            </a:r>
            <a:br>
              <a:rPr lang="en-US" dirty="0"/>
            </a:br>
            <a:r>
              <a:rPr lang="en-US" dirty="0"/>
              <a:t>Chapter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4ED0D-3B8F-458C-985B-4FED1D89D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088" y="2362200"/>
            <a:ext cx="7772400" cy="2743200"/>
          </a:xfrm>
        </p:spPr>
        <p:txBody>
          <a:bodyPr/>
          <a:lstStyle/>
          <a:p>
            <a:r>
              <a:rPr lang="en-US" sz="2400" dirty="0"/>
              <a:t>CSE 417 Section 15/AB Term II</a:t>
            </a:r>
          </a:p>
          <a:p>
            <a:r>
              <a:rPr lang="en-US" sz="2400" dirty="0"/>
              <a:t>Session 2017-18</a:t>
            </a:r>
          </a:p>
          <a:p>
            <a:r>
              <a:rPr lang="en-US" sz="2400" dirty="0"/>
              <a:t>Department of Computer Science and Engineering</a:t>
            </a:r>
          </a:p>
          <a:p>
            <a:r>
              <a:rPr lang="en-US" sz="2400" dirty="0"/>
              <a:t>Instructor: </a:t>
            </a:r>
            <a:r>
              <a:rPr lang="en-US" sz="2400" dirty="0" err="1"/>
              <a:t>Arif</a:t>
            </a:r>
            <a:r>
              <a:rPr lang="en-US" sz="2400" dirty="0"/>
              <a:t> S. Bhuiyan, </a:t>
            </a:r>
            <a:r>
              <a:rPr lang="en-US" sz="2400" dirty="0" err="1"/>
              <a:t>MSEd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82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1. </a:t>
            </a:r>
            <a:r>
              <a:rPr lang="en-US" sz="2400" dirty="0"/>
              <a:t>Find all of the activities that start at node 1.  Draw their finish nodes and draw arrows between node 1 and those finish nodes.  Put the activity letter or name and duration estimate on the associated arrow </a:t>
            </a:r>
          </a:p>
          <a:p>
            <a:pPr>
              <a:buFontTx/>
              <a:buNone/>
            </a:pPr>
            <a:r>
              <a:rPr lang="en-US" sz="2400" dirty="0"/>
              <a:t>2. Continuing drawing the network diagram, working from left to right.  Look for bursts and merges.  </a:t>
            </a:r>
            <a:r>
              <a:rPr lang="en-US" sz="2400" b="1" dirty="0"/>
              <a:t>Bursts</a:t>
            </a:r>
            <a:r>
              <a:rPr lang="en-US" sz="2400" dirty="0"/>
              <a:t> occur when a single node is followed by two or more activities.  A </a:t>
            </a:r>
            <a:r>
              <a:rPr lang="en-US" sz="2400" b="1" dirty="0"/>
              <a:t>merge</a:t>
            </a:r>
            <a:r>
              <a:rPr lang="en-US" sz="2400" dirty="0"/>
              <a:t> occurs when two or more nodes precede a single node</a:t>
            </a:r>
          </a:p>
          <a:p>
            <a:pPr>
              <a:buFontTx/>
              <a:buNone/>
            </a:pPr>
            <a:r>
              <a:rPr lang="en-US" sz="2400" dirty="0"/>
              <a:t>3. Continue drawing the project network diagram until all activities are included on the diagram that have dependencies</a:t>
            </a:r>
          </a:p>
          <a:p>
            <a:pPr>
              <a:buFontTx/>
              <a:buNone/>
            </a:pPr>
            <a:r>
              <a:rPr lang="en-US" sz="2400" dirty="0"/>
              <a:t>4. As a rule of thumb, all arrowheads should face toward the right, and no arrows should cross on an AOA network diagram</a:t>
            </a:r>
            <a:endParaRPr lang="en-US" sz="3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9144000" cy="327025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for Creating AOA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8120F8-6832-4F3B-ADF8-A6FDA54EFEA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are represented by boxes</a:t>
            </a:r>
          </a:p>
          <a:p>
            <a:r>
              <a:rPr lang="en-US" dirty="0"/>
              <a:t>Arrows show relationships between activities</a:t>
            </a:r>
          </a:p>
          <a:p>
            <a:r>
              <a:rPr lang="en-US" dirty="0"/>
              <a:t>More popular than ADM (Arrow Diagramming Method) method and used by project management software</a:t>
            </a:r>
          </a:p>
          <a:p>
            <a:r>
              <a:rPr lang="en-US" dirty="0"/>
              <a:t>Better at showing different types of dependencies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Precedence Diagramming Method (PDM)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ECF90C-27FF-4771-A56A-23DBBE2C7B3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CPM</a:t>
            </a:r>
            <a:r>
              <a:rPr lang="en-US" dirty="0"/>
              <a:t> is a network diagramming technique used to predict total project duration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critical path</a:t>
            </a:r>
            <a:r>
              <a:rPr lang="en-US" dirty="0"/>
              <a:t> for a project is the series of activities that determines the </a:t>
            </a:r>
            <a:r>
              <a:rPr lang="en-US" i="1" dirty="0"/>
              <a:t>earliest time</a:t>
            </a:r>
            <a:r>
              <a:rPr lang="en-US" dirty="0"/>
              <a:t> by which the project can be completed</a:t>
            </a:r>
          </a:p>
          <a:p>
            <a:pPr>
              <a:lnSpc>
                <a:spcPct val="90000"/>
              </a:lnSpc>
            </a:pPr>
            <a:r>
              <a:rPr lang="en-US" dirty="0"/>
              <a:t>The critical path is the </a:t>
            </a:r>
            <a:r>
              <a:rPr lang="en-US" i="1" dirty="0"/>
              <a:t>longest path</a:t>
            </a:r>
            <a:r>
              <a:rPr lang="en-US" dirty="0"/>
              <a:t> through the network diagram and has the least amount of</a:t>
            </a:r>
            <a:r>
              <a:rPr lang="en-US" b="1" dirty="0"/>
              <a:t> </a:t>
            </a:r>
            <a:r>
              <a:rPr lang="en-US" dirty="0"/>
              <a:t>slack or float</a:t>
            </a:r>
          </a:p>
          <a:p>
            <a:pPr>
              <a:lnSpc>
                <a:spcPct val="90000"/>
              </a:lnSpc>
            </a:pPr>
            <a:r>
              <a:rPr lang="en-US" b="1" dirty="0"/>
              <a:t>Slack </a:t>
            </a:r>
            <a:r>
              <a:rPr lang="en-US" dirty="0"/>
              <a:t>or</a:t>
            </a:r>
            <a:r>
              <a:rPr lang="en-US" b="1" dirty="0"/>
              <a:t> float</a:t>
            </a:r>
            <a:r>
              <a:rPr lang="en-US" dirty="0"/>
              <a:t> is</a:t>
            </a:r>
            <a:r>
              <a:rPr lang="en-US" b="1" dirty="0"/>
              <a:t> </a:t>
            </a:r>
            <a:r>
              <a:rPr lang="en-US" dirty="0"/>
              <a:t>the amount of time an activity may be delayed without delaying a succeeding activity or the project finish date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Critical Path Method (CPM)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A1AB2D-5DFB-4950-AF7C-9D232B8F519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develop a good network diagram</a:t>
            </a:r>
          </a:p>
          <a:p>
            <a:r>
              <a:rPr lang="en-US" dirty="0"/>
              <a:t>Add the duration estimates for all activities on each path through the network diagram</a:t>
            </a:r>
          </a:p>
          <a:p>
            <a:r>
              <a:rPr lang="en-US" dirty="0"/>
              <a:t>The longest path is the critical path</a:t>
            </a:r>
          </a:p>
          <a:p>
            <a:r>
              <a:rPr lang="en-US" dirty="0"/>
              <a:t>If one or more of the activities on the critical path takes longer than planned, the whole project schedule will slip </a:t>
            </a:r>
            <a:r>
              <a:rPr lang="en-US" i="1" dirty="0"/>
              <a:t>unless</a:t>
            </a:r>
            <a:r>
              <a:rPr lang="en-US" dirty="0"/>
              <a:t> the project manager takes corrective action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2DCDDA-7202-4BF8-8035-48F69F05CA0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Figure 6-8.  Determining the Critical Path for Project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DDB1B10-3CAF-48B2-BF53-B898F606F6FD}" type="slidenum">
              <a:rPr lang="en-US" smtClean="0"/>
              <a:pPr>
                <a:buFontTx/>
                <a:buNone/>
                <a:defRPr/>
              </a:pPr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5594"/>
            <a:ext cx="7467600" cy="5071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763000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critical path is </a:t>
            </a:r>
            <a:r>
              <a:rPr lang="en-US" i="1" dirty="0"/>
              <a:t>not</a:t>
            </a:r>
            <a:r>
              <a:rPr lang="en-US" dirty="0"/>
              <a:t> the one with all the critical activities; it only accounts for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the example of </a:t>
            </a:r>
            <a:r>
              <a:rPr lang="en-US" b="1" i="1" dirty="0"/>
              <a:t>growing grass</a:t>
            </a:r>
            <a:r>
              <a:rPr lang="en-US" dirty="0"/>
              <a:t> being on the critical path for Disney’s Animal Kingdom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 can be more than one critical path if the lengths of two or more paths are the same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critical path can change as the project progresses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on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7EFD98-32E8-47AF-9D63-9557A0890FD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077200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Time Management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3657600"/>
            <a:ext cx="5791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Information Technology Project Management, Seventh Edition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5791200"/>
            <a:ext cx="55547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to Maj Dr Muhammad Nazrul Islam</a:t>
            </a:r>
          </a:p>
        </p:txBody>
      </p:sp>
      <p:pic>
        <p:nvPicPr>
          <p:cNvPr id="8" name="Picture 5" descr="Information Technology Project Managem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3034843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458200" cy="5334000"/>
          </a:xfrm>
        </p:spPr>
        <p:txBody>
          <a:bodyPr/>
          <a:lstStyle/>
          <a:p>
            <a:r>
              <a:rPr lang="en-US" dirty="0"/>
              <a:t>Managers often cite delivering projects on time as one of their biggest challenges</a:t>
            </a:r>
          </a:p>
          <a:p>
            <a:r>
              <a:rPr lang="en-US" dirty="0"/>
              <a:t>Time has the least amount of flexibility; it passes no matter what happens on a project</a:t>
            </a:r>
          </a:p>
          <a:p>
            <a:r>
              <a:rPr lang="en-US" dirty="0"/>
              <a:t>Schedule issues are the main reason for conflicts on projects, especially during the second half of projects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898525"/>
          </a:xfrm>
        </p:spPr>
        <p:txBody>
          <a:bodyPr/>
          <a:lstStyle/>
          <a:p>
            <a:r>
              <a:rPr lang="en-US" dirty="0"/>
              <a:t>Importance of Project Schedules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2DCDCB-BB36-45DB-B937-73A12411FF5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686800" cy="4953000"/>
          </a:xfrm>
        </p:spPr>
        <p:txBody>
          <a:bodyPr/>
          <a:lstStyle/>
          <a:p>
            <a:pPr marL="566737" indent="-457200">
              <a:buFont typeface="+mj-lt"/>
              <a:buAutoNum type="arabicPeriod"/>
            </a:pPr>
            <a:r>
              <a:rPr lang="en-US" sz="2000" b="1" dirty="0"/>
              <a:t>Planning schedule management: </a:t>
            </a:r>
            <a:r>
              <a:rPr lang="en-US" sz="2000" dirty="0"/>
              <a:t>determining the policies, procedures, and documentation that will be used for planning, executing, and controlling the project schedule</a:t>
            </a:r>
          </a:p>
          <a:p>
            <a:pPr marL="566737" indent="-457200">
              <a:buFont typeface="+mj-lt"/>
              <a:buAutoNum type="arabicPeriod"/>
            </a:pPr>
            <a:r>
              <a:rPr lang="en-US" sz="2000" b="1" dirty="0"/>
              <a:t>Defining activities: </a:t>
            </a:r>
            <a:r>
              <a:rPr lang="en-US" sz="2000" dirty="0"/>
              <a:t>identifying the specific activities that the project team members and stakeholders must perform to produce the project deliverables</a:t>
            </a:r>
            <a:endParaRPr lang="en-US" sz="2000" b="1" dirty="0"/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b="1" dirty="0"/>
              <a:t>Sequencing activities:</a:t>
            </a:r>
            <a:r>
              <a:rPr lang="en-US" sz="2000" dirty="0"/>
              <a:t> identifying and documenting the relationships between project activities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b="1" dirty="0"/>
              <a:t>Estimating activity resources: </a:t>
            </a:r>
            <a:r>
              <a:rPr lang="en-US" sz="2000" dirty="0"/>
              <a:t>estimating how many </a:t>
            </a:r>
            <a:r>
              <a:rPr lang="en-US" sz="2000" b="1" dirty="0"/>
              <a:t>resources </a:t>
            </a:r>
            <a:r>
              <a:rPr lang="en-US" sz="2000" dirty="0"/>
              <a:t>a project team should use to perform project activities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b="1" dirty="0"/>
              <a:t>Estimating activity durations: </a:t>
            </a:r>
            <a:r>
              <a:rPr lang="en-US" sz="2000" dirty="0"/>
              <a:t>estimating the number of work periods that are needed to complete individual activities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b="1" dirty="0"/>
              <a:t>Developing the schedule: </a:t>
            </a:r>
            <a:r>
              <a:rPr lang="en-US" sz="2000" dirty="0"/>
              <a:t>analyzing activity sequences, activity resource estimates, and activity duration estimates to create the project schedule</a:t>
            </a:r>
          </a:p>
          <a:p>
            <a:pPr marL="566737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b="1" dirty="0"/>
              <a:t>Controlling the schedule:</a:t>
            </a:r>
            <a:r>
              <a:rPr lang="en-US" sz="2000" dirty="0"/>
              <a:t> controlling and managing changes to the project schedule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Figure 6-1. Project Time Management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DE0555-12AE-4560-B223-B50328FFE01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8032"/>
            <a:ext cx="6629400" cy="52222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team uses expert judgment, analytical techniques, and meetings to develop the schedule management plan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Schedule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3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diagrams are the preferred technique for showing activity sequencing</a:t>
            </a:r>
          </a:p>
          <a:p>
            <a:r>
              <a:rPr lang="en-US" dirty="0"/>
              <a:t>A </a:t>
            </a:r>
            <a:r>
              <a:rPr lang="en-US" b="1" dirty="0"/>
              <a:t>network diagram</a:t>
            </a:r>
            <a:r>
              <a:rPr lang="en-US" dirty="0"/>
              <a:t> is a schematic display of the logical relationships among, or sequencing of, project activities</a:t>
            </a:r>
          </a:p>
          <a:p>
            <a:r>
              <a:rPr lang="en-US" dirty="0"/>
              <a:t>Two main formats are the arrow and precedence diagramming methods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r>
              <a:rPr lang="en-US" dirty="0"/>
              <a:t>Network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98F04-7328-4D9A-BC8C-7399E9F9A34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Figure 6-2. Network Diagram for Project 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C3B026E8-5638-45B3-992F-6E806CDE3B8E}" type="slidenum">
              <a:rPr lang="en-US" smtClean="0"/>
              <a:pPr>
                <a:buFontTx/>
                <a:buNone/>
                <a:defRPr/>
              </a:pPr>
              <a:t>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" y="1447800"/>
            <a:ext cx="9132571" cy="45777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activity-on-arrow (AOA) network diagrams</a:t>
            </a:r>
          </a:p>
          <a:p>
            <a:r>
              <a:rPr lang="en-US" dirty="0"/>
              <a:t>Activities are represented by arrows</a:t>
            </a:r>
          </a:p>
          <a:p>
            <a:r>
              <a:rPr lang="en-US" dirty="0"/>
              <a:t>Nodes or circles are the starting and ending points of activities</a:t>
            </a:r>
          </a:p>
          <a:p>
            <a:r>
              <a:rPr lang="en-US" dirty="0"/>
              <a:t>Can only show finish-to-start dependencies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Arrow Diagramming Method (ADM)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C98BB9-3C19-4BD6-9A5F-7F1B5FE7A4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750</Words>
  <Application>Microsoft Office PowerPoint</Application>
  <PresentationFormat>On-screen Show (4:3)</PresentationFormat>
  <Paragraphs>76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 2</vt:lpstr>
      <vt:lpstr>Wingdings 3</vt:lpstr>
      <vt:lpstr>Custom Design</vt:lpstr>
      <vt:lpstr>Theme1</vt:lpstr>
      <vt:lpstr>INDUSTRIAL MANAGEMENT Chapter 12</vt:lpstr>
      <vt:lpstr>Project Time Management</vt:lpstr>
      <vt:lpstr>Importance of Project Schedules</vt:lpstr>
      <vt:lpstr>Project Time Management Processes</vt:lpstr>
      <vt:lpstr>Figure 6-1. Project Time Management Summary</vt:lpstr>
      <vt:lpstr>Planning Schedule Management</vt:lpstr>
      <vt:lpstr>Network Diagrams</vt:lpstr>
      <vt:lpstr>Figure 6-2. Network Diagram for Project X</vt:lpstr>
      <vt:lpstr>Arrow Diagramming Method (ADM)</vt:lpstr>
      <vt:lpstr>Process for Creating AOA Diagrams</vt:lpstr>
      <vt:lpstr>Precedence Diagramming Method (PDM)</vt:lpstr>
      <vt:lpstr>Critical Path Method (CPM)</vt:lpstr>
      <vt:lpstr>Calculating the Critical Path</vt:lpstr>
      <vt:lpstr>Figure 6-8.  Determining the Critical Path for Project X</vt:lpstr>
      <vt:lpstr>More on the Critical Path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asbhuiyan436@outlook.com</cp:lastModifiedBy>
  <cp:revision>161</cp:revision>
  <dcterms:created xsi:type="dcterms:W3CDTF">2001-07-05T23:10:12Z</dcterms:created>
  <dcterms:modified xsi:type="dcterms:W3CDTF">2020-11-08T07:06:28Z</dcterms:modified>
</cp:coreProperties>
</file>