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93" r:id="rId7"/>
    <p:sldId id="263" r:id="rId8"/>
    <p:sldId id="292" r:id="rId9"/>
    <p:sldId id="265" r:id="rId10"/>
    <p:sldId id="267" r:id="rId11"/>
    <p:sldId id="294" r:id="rId12"/>
    <p:sldId id="295" r:id="rId13"/>
    <p:sldId id="297" r:id="rId14"/>
    <p:sldId id="301" r:id="rId15"/>
    <p:sldId id="266" r:id="rId16"/>
    <p:sldId id="269" r:id="rId17"/>
    <p:sldId id="268" r:id="rId18"/>
    <p:sldId id="296" r:id="rId19"/>
    <p:sldId id="302" r:id="rId20"/>
    <p:sldId id="277" r:id="rId21"/>
    <p:sldId id="283" r:id="rId22"/>
    <p:sldId id="298" r:id="rId23"/>
    <p:sldId id="284" r:id="rId24"/>
    <p:sldId id="285" r:id="rId25"/>
    <p:sldId id="286" r:id="rId26"/>
    <p:sldId id="299" r:id="rId27"/>
    <p:sldId id="289" r:id="rId28"/>
    <p:sldId id="303" r:id="rId29"/>
    <p:sldId id="300" r:id="rId30"/>
  </p:sldIdLst>
  <p:sldSz cx="9144000" cy="5143500" type="screen16x9"/>
  <p:notesSz cx="6858000" cy="914400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7" algn="l" defTabSz="914296" rtl="0" eaLnBrk="1" latinLnBrk="0" hangingPunct="1">
      <a:defRPr sz="1800" kern="1200">
        <a:solidFill>
          <a:schemeClr val="tx1"/>
        </a:solidFill>
        <a:latin typeface="+mn-lt"/>
        <a:ea typeface="+mn-ea"/>
        <a:cs typeface="+mn-cs"/>
      </a:defRPr>
    </a:lvl8pPr>
    <a:lvl9pPr marL="3657185" algn="l" defTabSz="9142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1" autoAdjust="0"/>
    <p:restoredTop sz="94660"/>
  </p:normalViewPr>
  <p:slideViewPr>
    <p:cSldViewPr>
      <p:cViewPr varScale="1">
        <p:scale>
          <a:sx n="83" d="100"/>
          <a:sy n="83" d="100"/>
        </p:scale>
        <p:origin x="88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9458E-71FC-40F6-AA5E-5862E61AE5E0}" type="doc">
      <dgm:prSet loTypeId="urn:microsoft.com/office/officeart/2011/layout/HexagonRadial" loCatId="cycle" qsTypeId="urn:microsoft.com/office/officeart/2005/8/quickstyle/simple1" qsCatId="simple" csTypeId="urn:microsoft.com/office/officeart/2005/8/colors/colorful1" csCatId="colorful" phldr="1"/>
      <dgm:spPr/>
      <dgm:t>
        <a:bodyPr/>
        <a:lstStyle/>
        <a:p>
          <a:endParaRPr lang="en-US"/>
        </a:p>
      </dgm:t>
    </dgm:pt>
    <dgm:pt modelId="{98265548-81C0-41C4-B370-61C08E53A586}">
      <dgm:prSet phldrT="[Text]"/>
      <dgm:spPr/>
      <dgm:t>
        <a:bodyPr/>
        <a:lstStyle/>
        <a:p>
          <a:r>
            <a:rPr lang="en-US" dirty="0"/>
            <a:t>Task of Management</a:t>
          </a:r>
        </a:p>
      </dgm:t>
    </dgm:pt>
    <dgm:pt modelId="{A1663D07-69D3-46F9-9220-6CCE385F7CD9}" type="parTrans" cxnId="{895B4D30-DD42-4FFD-A5E2-FE48CFD77922}">
      <dgm:prSet/>
      <dgm:spPr/>
      <dgm:t>
        <a:bodyPr/>
        <a:lstStyle/>
        <a:p>
          <a:endParaRPr lang="en-US"/>
        </a:p>
      </dgm:t>
    </dgm:pt>
    <dgm:pt modelId="{BB9645DA-EEF7-4BD8-85C9-EED3BA41F2C0}" type="sibTrans" cxnId="{895B4D30-DD42-4FFD-A5E2-FE48CFD77922}">
      <dgm:prSet/>
      <dgm:spPr/>
      <dgm:t>
        <a:bodyPr/>
        <a:lstStyle/>
        <a:p>
          <a:endParaRPr lang="en-US"/>
        </a:p>
      </dgm:t>
    </dgm:pt>
    <dgm:pt modelId="{09DAE15A-B583-4BD3-9F5D-1523F3256829}">
      <dgm:prSet phldrT="[Text]"/>
      <dgm:spPr/>
      <dgm:t>
        <a:bodyPr/>
        <a:lstStyle/>
        <a:p>
          <a:r>
            <a:rPr lang="en-US" dirty="0"/>
            <a:t>Direction</a:t>
          </a:r>
        </a:p>
      </dgm:t>
    </dgm:pt>
    <dgm:pt modelId="{78DCD85F-C85A-49C5-943C-B74A2AC383C3}" type="parTrans" cxnId="{4C8D073F-D75B-4DE6-9283-8AFC8EE95B4A}">
      <dgm:prSet/>
      <dgm:spPr/>
      <dgm:t>
        <a:bodyPr/>
        <a:lstStyle/>
        <a:p>
          <a:endParaRPr lang="en-US"/>
        </a:p>
      </dgm:t>
    </dgm:pt>
    <dgm:pt modelId="{8353C5E9-BAAF-411F-9320-DF3D3AA179EF}" type="sibTrans" cxnId="{4C8D073F-D75B-4DE6-9283-8AFC8EE95B4A}">
      <dgm:prSet/>
      <dgm:spPr/>
      <dgm:t>
        <a:bodyPr/>
        <a:lstStyle/>
        <a:p>
          <a:endParaRPr lang="en-US"/>
        </a:p>
      </dgm:t>
    </dgm:pt>
    <dgm:pt modelId="{56234066-F4DE-4DE2-8E4E-EFEB3E3C89B4}">
      <dgm:prSet phldrT="[Text]"/>
      <dgm:spPr/>
      <dgm:t>
        <a:bodyPr/>
        <a:lstStyle/>
        <a:p>
          <a:r>
            <a:rPr lang="en-US" dirty="0"/>
            <a:t>Activity</a:t>
          </a:r>
        </a:p>
      </dgm:t>
    </dgm:pt>
    <dgm:pt modelId="{B69880B7-A007-4DB7-A911-C3942393FF7A}" type="parTrans" cxnId="{8C518723-624E-457D-941F-709B4B9F6112}">
      <dgm:prSet/>
      <dgm:spPr/>
      <dgm:t>
        <a:bodyPr/>
        <a:lstStyle/>
        <a:p>
          <a:endParaRPr lang="en-US"/>
        </a:p>
      </dgm:t>
    </dgm:pt>
    <dgm:pt modelId="{A8463F8F-8BB9-4379-A768-BD3450F16470}" type="sibTrans" cxnId="{8C518723-624E-457D-941F-709B4B9F6112}">
      <dgm:prSet/>
      <dgm:spPr/>
      <dgm:t>
        <a:bodyPr/>
        <a:lstStyle/>
        <a:p>
          <a:endParaRPr lang="en-US"/>
        </a:p>
      </dgm:t>
    </dgm:pt>
    <dgm:pt modelId="{A027BDBE-E1BC-4625-AB3D-FF45CE87FDF8}">
      <dgm:prSet phldrT="[Text]"/>
      <dgm:spPr/>
      <dgm:t>
        <a:bodyPr/>
        <a:lstStyle/>
        <a:p>
          <a:r>
            <a:rPr lang="en-US" dirty="0"/>
            <a:t>Coordination</a:t>
          </a:r>
        </a:p>
      </dgm:t>
    </dgm:pt>
    <dgm:pt modelId="{D9BB7021-C2B4-4035-8AA8-543826E011FA}" type="parTrans" cxnId="{3D901272-BC99-4D5B-9D83-135E5B32E4FA}">
      <dgm:prSet/>
      <dgm:spPr/>
      <dgm:t>
        <a:bodyPr/>
        <a:lstStyle/>
        <a:p>
          <a:endParaRPr lang="en-US"/>
        </a:p>
      </dgm:t>
    </dgm:pt>
    <dgm:pt modelId="{526A4315-0CE3-40A2-AD05-8AC385C24B67}" type="sibTrans" cxnId="{3D901272-BC99-4D5B-9D83-135E5B32E4FA}">
      <dgm:prSet/>
      <dgm:spPr/>
      <dgm:t>
        <a:bodyPr/>
        <a:lstStyle/>
        <a:p>
          <a:endParaRPr lang="en-US"/>
        </a:p>
      </dgm:t>
    </dgm:pt>
    <dgm:pt modelId="{94291F7F-5518-4208-87EE-196CCCBCDF64}">
      <dgm:prSet phldrT="[Text]"/>
      <dgm:spPr/>
      <dgm:t>
        <a:bodyPr/>
        <a:lstStyle/>
        <a:p>
          <a:r>
            <a:rPr lang="en-US" dirty="0"/>
            <a:t>Activity</a:t>
          </a:r>
        </a:p>
      </dgm:t>
    </dgm:pt>
    <dgm:pt modelId="{749E93B6-B1F1-4955-B0E2-1B29975C4AA9}" type="parTrans" cxnId="{02452B72-4EB1-41C2-9F29-8D7E7FB876FE}">
      <dgm:prSet/>
      <dgm:spPr/>
      <dgm:t>
        <a:bodyPr/>
        <a:lstStyle/>
        <a:p>
          <a:endParaRPr lang="en-US"/>
        </a:p>
      </dgm:t>
    </dgm:pt>
    <dgm:pt modelId="{E0C641E0-AD0B-4DBB-9F9D-A949C2E1457C}" type="sibTrans" cxnId="{02452B72-4EB1-41C2-9F29-8D7E7FB876FE}">
      <dgm:prSet/>
      <dgm:spPr/>
      <dgm:t>
        <a:bodyPr/>
        <a:lstStyle/>
        <a:p>
          <a:endParaRPr lang="en-US"/>
        </a:p>
      </dgm:t>
    </dgm:pt>
    <dgm:pt modelId="{354CE0B6-3879-4AD4-BA73-D1F7C70CB957}">
      <dgm:prSet phldrT="[Text]"/>
      <dgm:spPr/>
      <dgm:t>
        <a:bodyPr/>
        <a:lstStyle/>
        <a:p>
          <a:r>
            <a:rPr lang="en-US" dirty="0"/>
            <a:t>Control</a:t>
          </a:r>
        </a:p>
      </dgm:t>
    </dgm:pt>
    <dgm:pt modelId="{036AC927-2E0B-4151-B4D9-78CEFC0F2D54}" type="parTrans" cxnId="{CBDA765E-F8D2-4503-9319-243B3E8EEEE1}">
      <dgm:prSet/>
      <dgm:spPr/>
      <dgm:t>
        <a:bodyPr/>
        <a:lstStyle/>
        <a:p>
          <a:endParaRPr lang="en-US"/>
        </a:p>
      </dgm:t>
    </dgm:pt>
    <dgm:pt modelId="{00EE083F-5B24-4258-9AF4-94BD3AF71F20}" type="sibTrans" cxnId="{CBDA765E-F8D2-4503-9319-243B3E8EEEE1}">
      <dgm:prSet/>
      <dgm:spPr/>
      <dgm:t>
        <a:bodyPr/>
        <a:lstStyle/>
        <a:p>
          <a:endParaRPr lang="en-US"/>
        </a:p>
      </dgm:t>
    </dgm:pt>
    <dgm:pt modelId="{77191281-C9C8-480D-A725-0EC5BCCFB9E2}">
      <dgm:prSet phldrT="[Text]"/>
      <dgm:spPr/>
      <dgm:t>
        <a:bodyPr/>
        <a:lstStyle/>
        <a:p>
          <a:r>
            <a:rPr lang="en-US" dirty="0"/>
            <a:t>Activity</a:t>
          </a:r>
        </a:p>
      </dgm:t>
    </dgm:pt>
    <dgm:pt modelId="{DCD3D0C3-1739-461F-BF32-8A16729EFB7A}" type="parTrans" cxnId="{8EAE0406-470A-4CC8-9F6F-8EE51B66083C}">
      <dgm:prSet/>
      <dgm:spPr/>
      <dgm:t>
        <a:bodyPr/>
        <a:lstStyle/>
        <a:p>
          <a:endParaRPr lang="en-US"/>
        </a:p>
      </dgm:t>
    </dgm:pt>
    <dgm:pt modelId="{3A922E09-B4DE-444B-A393-FE7A8E21B93A}" type="sibTrans" cxnId="{8EAE0406-470A-4CC8-9F6F-8EE51B66083C}">
      <dgm:prSet/>
      <dgm:spPr/>
      <dgm:t>
        <a:bodyPr/>
        <a:lstStyle/>
        <a:p>
          <a:endParaRPr lang="en-US"/>
        </a:p>
      </dgm:t>
    </dgm:pt>
    <dgm:pt modelId="{026D873E-8A72-4CE3-B052-2A2ECA400B1E}" type="pres">
      <dgm:prSet presAssocID="{7C19458E-71FC-40F6-AA5E-5862E61AE5E0}" presName="Name0" presStyleCnt="0">
        <dgm:presLayoutVars>
          <dgm:chMax val="1"/>
          <dgm:chPref val="1"/>
          <dgm:dir/>
          <dgm:animOne val="branch"/>
          <dgm:animLvl val="lvl"/>
        </dgm:presLayoutVars>
      </dgm:prSet>
      <dgm:spPr/>
    </dgm:pt>
    <dgm:pt modelId="{7FB58846-44E5-468C-8115-362BAEBBE6D4}" type="pres">
      <dgm:prSet presAssocID="{98265548-81C0-41C4-B370-61C08E53A586}" presName="Parent" presStyleLbl="node0" presStyleIdx="0" presStyleCnt="1">
        <dgm:presLayoutVars>
          <dgm:chMax val="6"/>
          <dgm:chPref val="6"/>
        </dgm:presLayoutVars>
      </dgm:prSet>
      <dgm:spPr/>
    </dgm:pt>
    <dgm:pt modelId="{3C9BEF7E-F6D2-4280-9412-4697A8A3F62A}" type="pres">
      <dgm:prSet presAssocID="{09DAE15A-B583-4BD3-9F5D-1523F3256829}" presName="Accent1" presStyleCnt="0"/>
      <dgm:spPr/>
    </dgm:pt>
    <dgm:pt modelId="{E05C149B-68E1-4533-9EC6-1C739FAE0119}" type="pres">
      <dgm:prSet presAssocID="{09DAE15A-B583-4BD3-9F5D-1523F3256829}" presName="Accent" presStyleLbl="bgShp" presStyleIdx="0" presStyleCnt="6"/>
      <dgm:spPr/>
    </dgm:pt>
    <dgm:pt modelId="{AAE4E700-5958-41D1-B768-FC3266826277}" type="pres">
      <dgm:prSet presAssocID="{09DAE15A-B583-4BD3-9F5D-1523F3256829}" presName="Child1" presStyleLbl="node1" presStyleIdx="0" presStyleCnt="6">
        <dgm:presLayoutVars>
          <dgm:chMax val="0"/>
          <dgm:chPref val="0"/>
          <dgm:bulletEnabled val="1"/>
        </dgm:presLayoutVars>
      </dgm:prSet>
      <dgm:spPr/>
    </dgm:pt>
    <dgm:pt modelId="{B526F748-6F0D-4D34-99C2-BFBC1593B167}" type="pres">
      <dgm:prSet presAssocID="{56234066-F4DE-4DE2-8E4E-EFEB3E3C89B4}" presName="Accent2" presStyleCnt="0"/>
      <dgm:spPr/>
    </dgm:pt>
    <dgm:pt modelId="{B069944B-28F4-4034-9E62-C6ACED8ED2A7}" type="pres">
      <dgm:prSet presAssocID="{56234066-F4DE-4DE2-8E4E-EFEB3E3C89B4}" presName="Accent" presStyleLbl="bgShp" presStyleIdx="1" presStyleCnt="6"/>
      <dgm:spPr/>
    </dgm:pt>
    <dgm:pt modelId="{52B6DFA9-5C9D-4EC9-9D9B-FEC5AD528F8A}" type="pres">
      <dgm:prSet presAssocID="{56234066-F4DE-4DE2-8E4E-EFEB3E3C89B4}" presName="Child2" presStyleLbl="node1" presStyleIdx="1" presStyleCnt="6">
        <dgm:presLayoutVars>
          <dgm:chMax val="0"/>
          <dgm:chPref val="0"/>
          <dgm:bulletEnabled val="1"/>
        </dgm:presLayoutVars>
      </dgm:prSet>
      <dgm:spPr/>
    </dgm:pt>
    <dgm:pt modelId="{84EFB198-C1CC-469C-9784-0F8A3BDFF6DC}" type="pres">
      <dgm:prSet presAssocID="{A027BDBE-E1BC-4625-AB3D-FF45CE87FDF8}" presName="Accent3" presStyleCnt="0"/>
      <dgm:spPr/>
    </dgm:pt>
    <dgm:pt modelId="{7CF23D23-CD0D-403A-B9A1-E11DF771E5CF}" type="pres">
      <dgm:prSet presAssocID="{A027BDBE-E1BC-4625-AB3D-FF45CE87FDF8}" presName="Accent" presStyleLbl="bgShp" presStyleIdx="2" presStyleCnt="6"/>
      <dgm:spPr/>
    </dgm:pt>
    <dgm:pt modelId="{BB3D8216-4368-4038-A64E-33ED80265007}" type="pres">
      <dgm:prSet presAssocID="{A027BDBE-E1BC-4625-AB3D-FF45CE87FDF8}" presName="Child3" presStyleLbl="node1" presStyleIdx="2" presStyleCnt="6">
        <dgm:presLayoutVars>
          <dgm:chMax val="0"/>
          <dgm:chPref val="0"/>
          <dgm:bulletEnabled val="1"/>
        </dgm:presLayoutVars>
      </dgm:prSet>
      <dgm:spPr/>
    </dgm:pt>
    <dgm:pt modelId="{B75E95DF-CE49-4C76-94B2-2BBA0AC0DF51}" type="pres">
      <dgm:prSet presAssocID="{94291F7F-5518-4208-87EE-196CCCBCDF64}" presName="Accent4" presStyleCnt="0"/>
      <dgm:spPr/>
    </dgm:pt>
    <dgm:pt modelId="{A39B0F9F-4ED7-427B-B48D-060B02B53149}" type="pres">
      <dgm:prSet presAssocID="{94291F7F-5518-4208-87EE-196CCCBCDF64}" presName="Accent" presStyleLbl="bgShp" presStyleIdx="3" presStyleCnt="6"/>
      <dgm:spPr/>
    </dgm:pt>
    <dgm:pt modelId="{7F549178-14E7-4C2E-B150-76EE7922EFDE}" type="pres">
      <dgm:prSet presAssocID="{94291F7F-5518-4208-87EE-196CCCBCDF64}" presName="Child4" presStyleLbl="node1" presStyleIdx="3" presStyleCnt="6">
        <dgm:presLayoutVars>
          <dgm:chMax val="0"/>
          <dgm:chPref val="0"/>
          <dgm:bulletEnabled val="1"/>
        </dgm:presLayoutVars>
      </dgm:prSet>
      <dgm:spPr/>
    </dgm:pt>
    <dgm:pt modelId="{7F559FED-31C8-4629-A968-8F6FB02E3882}" type="pres">
      <dgm:prSet presAssocID="{354CE0B6-3879-4AD4-BA73-D1F7C70CB957}" presName="Accent5" presStyleCnt="0"/>
      <dgm:spPr/>
    </dgm:pt>
    <dgm:pt modelId="{9C539A81-BBCD-4EE7-91AA-F33ACA5476E8}" type="pres">
      <dgm:prSet presAssocID="{354CE0B6-3879-4AD4-BA73-D1F7C70CB957}" presName="Accent" presStyleLbl="bgShp" presStyleIdx="4" presStyleCnt="6"/>
      <dgm:spPr/>
    </dgm:pt>
    <dgm:pt modelId="{82113CDF-F0F5-47DB-A04D-C8EB42F62130}" type="pres">
      <dgm:prSet presAssocID="{354CE0B6-3879-4AD4-BA73-D1F7C70CB957}" presName="Child5" presStyleLbl="node1" presStyleIdx="4" presStyleCnt="6">
        <dgm:presLayoutVars>
          <dgm:chMax val="0"/>
          <dgm:chPref val="0"/>
          <dgm:bulletEnabled val="1"/>
        </dgm:presLayoutVars>
      </dgm:prSet>
      <dgm:spPr/>
    </dgm:pt>
    <dgm:pt modelId="{DB6BD9B9-9BDB-4A46-BCA2-45469A628AD8}" type="pres">
      <dgm:prSet presAssocID="{77191281-C9C8-480D-A725-0EC5BCCFB9E2}" presName="Accent6" presStyleCnt="0"/>
      <dgm:spPr/>
    </dgm:pt>
    <dgm:pt modelId="{CE35DC1F-6D90-42BC-8DC9-D134E4289A0C}" type="pres">
      <dgm:prSet presAssocID="{77191281-C9C8-480D-A725-0EC5BCCFB9E2}" presName="Accent" presStyleLbl="bgShp" presStyleIdx="5" presStyleCnt="6"/>
      <dgm:spPr/>
    </dgm:pt>
    <dgm:pt modelId="{A59807A1-055F-439C-BBF3-619C7164BFC3}" type="pres">
      <dgm:prSet presAssocID="{77191281-C9C8-480D-A725-0EC5BCCFB9E2}" presName="Child6" presStyleLbl="node1" presStyleIdx="5" presStyleCnt="6">
        <dgm:presLayoutVars>
          <dgm:chMax val="0"/>
          <dgm:chPref val="0"/>
          <dgm:bulletEnabled val="1"/>
        </dgm:presLayoutVars>
      </dgm:prSet>
      <dgm:spPr/>
    </dgm:pt>
  </dgm:ptLst>
  <dgm:cxnLst>
    <dgm:cxn modelId="{8EAE0406-470A-4CC8-9F6F-8EE51B66083C}" srcId="{98265548-81C0-41C4-B370-61C08E53A586}" destId="{77191281-C9C8-480D-A725-0EC5BCCFB9E2}" srcOrd="5" destOrd="0" parTransId="{DCD3D0C3-1739-461F-BF32-8A16729EFB7A}" sibTransId="{3A922E09-B4DE-444B-A393-FE7A8E21B93A}"/>
    <dgm:cxn modelId="{8C518723-624E-457D-941F-709B4B9F6112}" srcId="{98265548-81C0-41C4-B370-61C08E53A586}" destId="{56234066-F4DE-4DE2-8E4E-EFEB3E3C89B4}" srcOrd="1" destOrd="0" parTransId="{B69880B7-A007-4DB7-A911-C3942393FF7A}" sibTransId="{A8463F8F-8BB9-4379-A768-BD3450F16470}"/>
    <dgm:cxn modelId="{895B4D30-DD42-4FFD-A5E2-FE48CFD77922}" srcId="{7C19458E-71FC-40F6-AA5E-5862E61AE5E0}" destId="{98265548-81C0-41C4-B370-61C08E53A586}" srcOrd="0" destOrd="0" parTransId="{A1663D07-69D3-46F9-9220-6CCE385F7CD9}" sibTransId="{BB9645DA-EEF7-4BD8-85C9-EED3BA41F2C0}"/>
    <dgm:cxn modelId="{4C8D073F-D75B-4DE6-9283-8AFC8EE95B4A}" srcId="{98265548-81C0-41C4-B370-61C08E53A586}" destId="{09DAE15A-B583-4BD3-9F5D-1523F3256829}" srcOrd="0" destOrd="0" parTransId="{78DCD85F-C85A-49C5-943C-B74A2AC383C3}" sibTransId="{8353C5E9-BAAF-411F-9320-DF3D3AA179EF}"/>
    <dgm:cxn modelId="{CBDA765E-F8D2-4503-9319-243B3E8EEEE1}" srcId="{98265548-81C0-41C4-B370-61C08E53A586}" destId="{354CE0B6-3879-4AD4-BA73-D1F7C70CB957}" srcOrd="4" destOrd="0" parTransId="{036AC927-2E0B-4151-B4D9-78CEFC0F2D54}" sibTransId="{00EE083F-5B24-4258-9AF4-94BD3AF71F20}"/>
    <dgm:cxn modelId="{6877C971-2B07-4003-AE14-57B6DF60FBAF}" type="presOf" srcId="{7C19458E-71FC-40F6-AA5E-5862E61AE5E0}" destId="{026D873E-8A72-4CE3-B052-2A2ECA400B1E}" srcOrd="0" destOrd="0" presId="urn:microsoft.com/office/officeart/2011/layout/HexagonRadial"/>
    <dgm:cxn modelId="{EE8B0872-08D7-43D1-B0C9-366E738B9EA6}" type="presOf" srcId="{09DAE15A-B583-4BD3-9F5D-1523F3256829}" destId="{AAE4E700-5958-41D1-B768-FC3266826277}" srcOrd="0" destOrd="0" presId="urn:microsoft.com/office/officeart/2011/layout/HexagonRadial"/>
    <dgm:cxn modelId="{3D901272-BC99-4D5B-9D83-135E5B32E4FA}" srcId="{98265548-81C0-41C4-B370-61C08E53A586}" destId="{A027BDBE-E1BC-4625-AB3D-FF45CE87FDF8}" srcOrd="2" destOrd="0" parTransId="{D9BB7021-C2B4-4035-8AA8-543826E011FA}" sibTransId="{526A4315-0CE3-40A2-AD05-8AC385C24B67}"/>
    <dgm:cxn modelId="{02452B72-4EB1-41C2-9F29-8D7E7FB876FE}" srcId="{98265548-81C0-41C4-B370-61C08E53A586}" destId="{94291F7F-5518-4208-87EE-196CCCBCDF64}" srcOrd="3" destOrd="0" parTransId="{749E93B6-B1F1-4955-B0E2-1B29975C4AA9}" sibTransId="{E0C641E0-AD0B-4DBB-9F9D-A949C2E1457C}"/>
    <dgm:cxn modelId="{3582069C-FD31-4AD7-80FC-F7D0FEBE1B94}" type="presOf" srcId="{354CE0B6-3879-4AD4-BA73-D1F7C70CB957}" destId="{82113CDF-F0F5-47DB-A04D-C8EB42F62130}" srcOrd="0" destOrd="0" presId="urn:microsoft.com/office/officeart/2011/layout/HexagonRadial"/>
    <dgm:cxn modelId="{E4102DA5-F51B-4E97-843B-0F0DCE4FBD37}" type="presOf" srcId="{98265548-81C0-41C4-B370-61C08E53A586}" destId="{7FB58846-44E5-468C-8115-362BAEBBE6D4}" srcOrd="0" destOrd="0" presId="urn:microsoft.com/office/officeart/2011/layout/HexagonRadial"/>
    <dgm:cxn modelId="{50D427A8-677A-420E-9C88-49E93CAA9BB2}" type="presOf" srcId="{94291F7F-5518-4208-87EE-196CCCBCDF64}" destId="{7F549178-14E7-4C2E-B150-76EE7922EFDE}" srcOrd="0" destOrd="0" presId="urn:microsoft.com/office/officeart/2011/layout/HexagonRadial"/>
    <dgm:cxn modelId="{B201B6D3-C871-490A-B02B-27EDB5D74255}" type="presOf" srcId="{77191281-C9C8-480D-A725-0EC5BCCFB9E2}" destId="{A59807A1-055F-439C-BBF3-619C7164BFC3}" srcOrd="0" destOrd="0" presId="urn:microsoft.com/office/officeart/2011/layout/HexagonRadial"/>
    <dgm:cxn modelId="{A46B79D4-85DC-449C-8209-7E60220466F0}" type="presOf" srcId="{56234066-F4DE-4DE2-8E4E-EFEB3E3C89B4}" destId="{52B6DFA9-5C9D-4EC9-9D9B-FEC5AD528F8A}" srcOrd="0" destOrd="0" presId="urn:microsoft.com/office/officeart/2011/layout/HexagonRadial"/>
    <dgm:cxn modelId="{E93BB7FA-CFD1-4233-8A92-22B1C431B35A}" type="presOf" srcId="{A027BDBE-E1BC-4625-AB3D-FF45CE87FDF8}" destId="{BB3D8216-4368-4038-A64E-33ED80265007}" srcOrd="0" destOrd="0" presId="urn:microsoft.com/office/officeart/2011/layout/HexagonRadial"/>
    <dgm:cxn modelId="{4B4F9233-08E7-46D0-9F28-1075B566837E}" type="presParOf" srcId="{026D873E-8A72-4CE3-B052-2A2ECA400B1E}" destId="{7FB58846-44E5-468C-8115-362BAEBBE6D4}" srcOrd="0" destOrd="0" presId="urn:microsoft.com/office/officeart/2011/layout/HexagonRadial"/>
    <dgm:cxn modelId="{12F9148A-053D-4271-A7F9-824FE2636FA4}" type="presParOf" srcId="{026D873E-8A72-4CE3-B052-2A2ECA400B1E}" destId="{3C9BEF7E-F6D2-4280-9412-4697A8A3F62A}" srcOrd="1" destOrd="0" presId="urn:microsoft.com/office/officeart/2011/layout/HexagonRadial"/>
    <dgm:cxn modelId="{AA4A7C72-D0A1-484F-880B-E06B38D9803E}" type="presParOf" srcId="{3C9BEF7E-F6D2-4280-9412-4697A8A3F62A}" destId="{E05C149B-68E1-4533-9EC6-1C739FAE0119}" srcOrd="0" destOrd="0" presId="urn:microsoft.com/office/officeart/2011/layout/HexagonRadial"/>
    <dgm:cxn modelId="{F011FE06-B526-4ED7-8C15-FC5B1C9A8278}" type="presParOf" srcId="{026D873E-8A72-4CE3-B052-2A2ECA400B1E}" destId="{AAE4E700-5958-41D1-B768-FC3266826277}" srcOrd="2" destOrd="0" presId="urn:microsoft.com/office/officeart/2011/layout/HexagonRadial"/>
    <dgm:cxn modelId="{3DBD01AD-E90A-4E73-8BDB-7DC144EB639F}" type="presParOf" srcId="{026D873E-8A72-4CE3-B052-2A2ECA400B1E}" destId="{B526F748-6F0D-4D34-99C2-BFBC1593B167}" srcOrd="3" destOrd="0" presId="urn:microsoft.com/office/officeart/2011/layout/HexagonRadial"/>
    <dgm:cxn modelId="{A456B510-D68B-4A81-9E10-12C9D9EC4FE0}" type="presParOf" srcId="{B526F748-6F0D-4D34-99C2-BFBC1593B167}" destId="{B069944B-28F4-4034-9E62-C6ACED8ED2A7}" srcOrd="0" destOrd="0" presId="urn:microsoft.com/office/officeart/2011/layout/HexagonRadial"/>
    <dgm:cxn modelId="{4A040677-A50F-4F96-8097-F61E8576E846}" type="presParOf" srcId="{026D873E-8A72-4CE3-B052-2A2ECA400B1E}" destId="{52B6DFA9-5C9D-4EC9-9D9B-FEC5AD528F8A}" srcOrd="4" destOrd="0" presId="urn:microsoft.com/office/officeart/2011/layout/HexagonRadial"/>
    <dgm:cxn modelId="{359B0623-C28A-4C38-AFE1-65EACA2777F0}" type="presParOf" srcId="{026D873E-8A72-4CE3-B052-2A2ECA400B1E}" destId="{84EFB198-C1CC-469C-9784-0F8A3BDFF6DC}" srcOrd="5" destOrd="0" presId="urn:microsoft.com/office/officeart/2011/layout/HexagonRadial"/>
    <dgm:cxn modelId="{37900178-5A64-4437-83CE-4D7C41D808E4}" type="presParOf" srcId="{84EFB198-C1CC-469C-9784-0F8A3BDFF6DC}" destId="{7CF23D23-CD0D-403A-B9A1-E11DF771E5CF}" srcOrd="0" destOrd="0" presId="urn:microsoft.com/office/officeart/2011/layout/HexagonRadial"/>
    <dgm:cxn modelId="{E4D48187-78FA-4EB7-A875-736141B9546D}" type="presParOf" srcId="{026D873E-8A72-4CE3-B052-2A2ECA400B1E}" destId="{BB3D8216-4368-4038-A64E-33ED80265007}" srcOrd="6" destOrd="0" presId="urn:microsoft.com/office/officeart/2011/layout/HexagonRadial"/>
    <dgm:cxn modelId="{70F360F1-6A0E-430A-8EA4-E27E58AE0585}" type="presParOf" srcId="{026D873E-8A72-4CE3-B052-2A2ECA400B1E}" destId="{B75E95DF-CE49-4C76-94B2-2BBA0AC0DF51}" srcOrd="7" destOrd="0" presId="urn:microsoft.com/office/officeart/2011/layout/HexagonRadial"/>
    <dgm:cxn modelId="{E305B9AF-77DE-4DD6-864F-8DFE57C2FDBA}" type="presParOf" srcId="{B75E95DF-CE49-4C76-94B2-2BBA0AC0DF51}" destId="{A39B0F9F-4ED7-427B-B48D-060B02B53149}" srcOrd="0" destOrd="0" presId="urn:microsoft.com/office/officeart/2011/layout/HexagonRadial"/>
    <dgm:cxn modelId="{E55F9FBE-D025-4527-9654-FBB288283B1F}" type="presParOf" srcId="{026D873E-8A72-4CE3-B052-2A2ECA400B1E}" destId="{7F549178-14E7-4C2E-B150-76EE7922EFDE}" srcOrd="8" destOrd="0" presId="urn:microsoft.com/office/officeart/2011/layout/HexagonRadial"/>
    <dgm:cxn modelId="{607705CF-FE50-4C9F-BD61-C4D27F389AA9}" type="presParOf" srcId="{026D873E-8A72-4CE3-B052-2A2ECA400B1E}" destId="{7F559FED-31C8-4629-A968-8F6FB02E3882}" srcOrd="9" destOrd="0" presId="urn:microsoft.com/office/officeart/2011/layout/HexagonRadial"/>
    <dgm:cxn modelId="{0287B2BE-7194-4E88-9A7D-33240EECF519}" type="presParOf" srcId="{7F559FED-31C8-4629-A968-8F6FB02E3882}" destId="{9C539A81-BBCD-4EE7-91AA-F33ACA5476E8}" srcOrd="0" destOrd="0" presId="urn:microsoft.com/office/officeart/2011/layout/HexagonRadial"/>
    <dgm:cxn modelId="{D8C58EAC-F667-481E-9935-0C64AB044D0C}" type="presParOf" srcId="{026D873E-8A72-4CE3-B052-2A2ECA400B1E}" destId="{82113CDF-F0F5-47DB-A04D-C8EB42F62130}" srcOrd="10" destOrd="0" presId="urn:microsoft.com/office/officeart/2011/layout/HexagonRadial"/>
    <dgm:cxn modelId="{06E28CAF-3FA1-4807-97CB-B5BC814B6663}" type="presParOf" srcId="{026D873E-8A72-4CE3-B052-2A2ECA400B1E}" destId="{DB6BD9B9-9BDB-4A46-BCA2-45469A628AD8}" srcOrd="11" destOrd="0" presId="urn:microsoft.com/office/officeart/2011/layout/HexagonRadial"/>
    <dgm:cxn modelId="{1D362D68-4779-4793-9548-DAD96FCA3DF6}" type="presParOf" srcId="{DB6BD9B9-9BDB-4A46-BCA2-45469A628AD8}" destId="{CE35DC1F-6D90-42BC-8DC9-D134E4289A0C}" srcOrd="0" destOrd="0" presId="urn:microsoft.com/office/officeart/2011/layout/HexagonRadial"/>
    <dgm:cxn modelId="{E4A18541-3E67-48C5-B31F-DDC4EBDF1081}" type="presParOf" srcId="{026D873E-8A72-4CE3-B052-2A2ECA400B1E}" destId="{A59807A1-055F-439C-BBF3-619C7164BFC3}"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58846-44E5-468C-8115-362BAEBBE6D4}">
      <dsp:nvSpPr>
        <dsp:cNvPr id="0" name=""/>
        <dsp:cNvSpPr/>
      </dsp:nvSpPr>
      <dsp:spPr>
        <a:xfrm>
          <a:off x="1659994" y="1024591"/>
          <a:ext cx="1302299" cy="1126542"/>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Task of Management</a:t>
          </a:r>
        </a:p>
      </dsp:txBody>
      <dsp:txXfrm>
        <a:off x="1875803" y="1211275"/>
        <a:ext cx="870681" cy="753174"/>
      </dsp:txXfrm>
    </dsp:sp>
    <dsp:sp modelId="{B069944B-28F4-4034-9E62-C6ACED8ED2A7}">
      <dsp:nvSpPr>
        <dsp:cNvPr id="0" name=""/>
        <dsp:cNvSpPr/>
      </dsp:nvSpPr>
      <dsp:spPr>
        <a:xfrm>
          <a:off x="2475484" y="485616"/>
          <a:ext cx="491353" cy="42336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E4E700-5958-41D1-B768-FC3266826277}">
      <dsp:nvSpPr>
        <dsp:cNvPr id="0" name=""/>
        <dsp:cNvSpPr/>
      </dsp:nvSpPr>
      <dsp:spPr>
        <a:xfrm>
          <a:off x="1779955" y="0"/>
          <a:ext cx="1067225" cy="923275"/>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Direction</a:t>
          </a:r>
        </a:p>
      </dsp:txBody>
      <dsp:txXfrm>
        <a:off x="1956817" y="153006"/>
        <a:ext cx="713501" cy="617263"/>
      </dsp:txXfrm>
    </dsp:sp>
    <dsp:sp modelId="{7CF23D23-CD0D-403A-B9A1-E11DF771E5CF}">
      <dsp:nvSpPr>
        <dsp:cNvPr id="0" name=""/>
        <dsp:cNvSpPr/>
      </dsp:nvSpPr>
      <dsp:spPr>
        <a:xfrm>
          <a:off x="3048932" y="1277086"/>
          <a:ext cx="491353" cy="42336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6DFA9-5C9D-4EC9-9D9B-FEC5AD528F8A}">
      <dsp:nvSpPr>
        <dsp:cNvPr id="0" name=""/>
        <dsp:cNvSpPr/>
      </dsp:nvSpPr>
      <dsp:spPr>
        <a:xfrm>
          <a:off x="2758724" y="567876"/>
          <a:ext cx="1067225" cy="923275"/>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Activity</a:t>
          </a:r>
        </a:p>
      </dsp:txBody>
      <dsp:txXfrm>
        <a:off x="2935586" y="720882"/>
        <a:ext cx="713501" cy="617263"/>
      </dsp:txXfrm>
    </dsp:sp>
    <dsp:sp modelId="{A39B0F9F-4ED7-427B-B48D-060B02B53149}">
      <dsp:nvSpPr>
        <dsp:cNvPr id="0" name=""/>
        <dsp:cNvSpPr/>
      </dsp:nvSpPr>
      <dsp:spPr>
        <a:xfrm>
          <a:off x="2650578" y="2170507"/>
          <a:ext cx="491353" cy="42336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D8216-4368-4038-A64E-33ED80265007}">
      <dsp:nvSpPr>
        <dsp:cNvPr id="0" name=""/>
        <dsp:cNvSpPr/>
      </dsp:nvSpPr>
      <dsp:spPr>
        <a:xfrm>
          <a:off x="2758724" y="1684255"/>
          <a:ext cx="1067225" cy="923275"/>
        </a:xfrm>
        <a:prstGeom prst="hexagon">
          <a:avLst>
            <a:gd name="adj" fmla="val 2857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Coordination</a:t>
          </a:r>
        </a:p>
      </dsp:txBody>
      <dsp:txXfrm>
        <a:off x="2935586" y="1837261"/>
        <a:ext cx="713501" cy="617263"/>
      </dsp:txXfrm>
    </dsp:sp>
    <dsp:sp modelId="{9C539A81-BBCD-4EE7-91AA-F33ACA5476E8}">
      <dsp:nvSpPr>
        <dsp:cNvPr id="0" name=""/>
        <dsp:cNvSpPr/>
      </dsp:nvSpPr>
      <dsp:spPr>
        <a:xfrm>
          <a:off x="1662418" y="2263247"/>
          <a:ext cx="491353" cy="42336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49178-14E7-4C2E-B150-76EE7922EFDE}">
      <dsp:nvSpPr>
        <dsp:cNvPr id="0" name=""/>
        <dsp:cNvSpPr/>
      </dsp:nvSpPr>
      <dsp:spPr>
        <a:xfrm>
          <a:off x="1779955" y="2252766"/>
          <a:ext cx="1067225" cy="923275"/>
        </a:xfrm>
        <a:prstGeom prst="hexagon">
          <a:avLst>
            <a:gd name="adj" fmla="val 2857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Activity</a:t>
          </a:r>
        </a:p>
      </dsp:txBody>
      <dsp:txXfrm>
        <a:off x="1956817" y="2405772"/>
        <a:ext cx="713501" cy="617263"/>
      </dsp:txXfrm>
    </dsp:sp>
    <dsp:sp modelId="{CE35DC1F-6D90-42BC-8DC9-D134E4289A0C}">
      <dsp:nvSpPr>
        <dsp:cNvPr id="0" name=""/>
        <dsp:cNvSpPr/>
      </dsp:nvSpPr>
      <dsp:spPr>
        <a:xfrm>
          <a:off x="1079579" y="1472095"/>
          <a:ext cx="491353" cy="423366"/>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13CDF-F0F5-47DB-A04D-C8EB42F62130}">
      <dsp:nvSpPr>
        <dsp:cNvPr id="0" name=""/>
        <dsp:cNvSpPr/>
      </dsp:nvSpPr>
      <dsp:spPr>
        <a:xfrm>
          <a:off x="796641" y="1684890"/>
          <a:ext cx="1067225" cy="923275"/>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Control</a:t>
          </a:r>
        </a:p>
      </dsp:txBody>
      <dsp:txXfrm>
        <a:off x="973503" y="1837896"/>
        <a:ext cx="713501" cy="617263"/>
      </dsp:txXfrm>
    </dsp:sp>
    <dsp:sp modelId="{A59807A1-055F-439C-BBF3-619C7164BFC3}">
      <dsp:nvSpPr>
        <dsp:cNvPr id="0" name=""/>
        <dsp:cNvSpPr/>
      </dsp:nvSpPr>
      <dsp:spPr>
        <a:xfrm>
          <a:off x="796641" y="566605"/>
          <a:ext cx="1067225" cy="923275"/>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Activity</a:t>
          </a:r>
        </a:p>
      </dsp:txBody>
      <dsp:txXfrm>
        <a:off x="973503" y="719611"/>
        <a:ext cx="713501" cy="61726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2"/>
            <a:ext cx="7543800" cy="1945481"/>
          </a:xfrm>
        </p:spPr>
        <p:txBody>
          <a:bodyPr anchor="b"/>
          <a:lstStyle>
            <a:lvl1pPr>
              <a:defRPr sz="495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1" y="3429000"/>
            <a:ext cx="6461760" cy="800100"/>
          </a:xfrm>
        </p:spPr>
        <p:txBody>
          <a:bodyPr anchor="t">
            <a:normAutofit/>
          </a:bodyPr>
          <a:lstStyle>
            <a:lvl1pPr marL="0" indent="0" algn="l">
              <a:buNone/>
              <a:defRPr sz="15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49977-C0FC-4C43-BDB8-FF272AA1C7EA}"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114800"/>
            <a:ext cx="7659687" cy="876300"/>
          </a:xfrm>
        </p:spPr>
        <p:txBody>
          <a:bodyPr anchor="t"/>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722315" y="2889647"/>
            <a:ext cx="6135687" cy="1225154"/>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49977-C0FC-4C43-BDB8-FF272AA1C7EA}"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49977-C0FC-4C43-BDB8-FF272AA1C7EA}"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249977-C0FC-4C43-BDB8-FF272AA1C7EA}" type="datetimeFigureOut">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249977-C0FC-4C43-BDB8-FF272AA1C7EA}" type="datetimeFigureOut">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49977-C0FC-4C43-BDB8-FF272AA1C7EA}" type="datetimeFigureOut">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165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1"/>
            <a:ext cx="7772401" cy="4572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D249977-C0FC-4C43-BDB8-FF272AA1C7EA}"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
        <p:nvSpPr>
          <p:cNvPr id="9" name="Content Placeholder 8"/>
          <p:cNvSpPr>
            <a:spLocks noGrp="1"/>
          </p:cNvSpPr>
          <p:nvPr>
            <p:ph sz="quarter" idx="13"/>
          </p:nvPr>
        </p:nvSpPr>
        <p:spPr>
          <a:xfrm>
            <a:off x="304801"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165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 y="0"/>
            <a:ext cx="8458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2D249977-C0FC-4C43-BDB8-FF272AA1C7EA}" type="datetimeFigureOut">
              <a:rPr lang="en-US" smtClean="0"/>
              <a:t>8/16/2020</a:t>
            </a:fld>
            <a:endParaRPr lang="en-US"/>
          </a:p>
        </p:txBody>
      </p:sp>
      <p:sp>
        <p:nvSpPr>
          <p:cNvPr id="9" name="Slide Number Placeholder 8"/>
          <p:cNvSpPr>
            <a:spLocks noGrp="1"/>
          </p:cNvSpPr>
          <p:nvPr>
            <p:ph type="sldNum" sz="quarter" idx="11"/>
          </p:nvPr>
        </p:nvSpPr>
        <p:spPr/>
        <p:txBody>
          <a:bodyPr/>
          <a:lstStyle/>
          <a:p>
            <a:fld id="{2DB7C2BF-D133-4841-A830-7DBB9FB4853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1"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350">
                <a:solidFill>
                  <a:srgbClr val="FFFFFF"/>
                </a:solidFill>
              </a:defRPr>
            </a:lvl1pPr>
          </a:lstStyle>
          <a:p>
            <a:fld id="{2DB7C2BF-D133-4841-A830-7DBB9FB48531}" type="slidenum">
              <a:rPr lang="en-US" smtClean="0"/>
              <a:t>‹#›</a:t>
            </a:fld>
            <a:endParaRPr lang="en-US"/>
          </a:p>
        </p:txBody>
      </p:sp>
      <p:sp>
        <p:nvSpPr>
          <p:cNvPr id="5" name="Footer Placeholder 4"/>
          <p:cNvSpPr>
            <a:spLocks noGrp="1"/>
          </p:cNvSpPr>
          <p:nvPr>
            <p:ph type="ftr" sz="quarter" idx="3"/>
          </p:nvPr>
        </p:nvSpPr>
        <p:spPr>
          <a:xfrm rot="16200000">
            <a:off x="7882822" y="2990850"/>
            <a:ext cx="1775461" cy="365760"/>
          </a:xfrm>
          <a:prstGeom prst="rect">
            <a:avLst/>
          </a:prstGeom>
        </p:spPr>
        <p:txBody>
          <a:bodyPr vert="horz" lIns="91440" tIns="45720" rIns="91440" bIns="45720" rtlCol="0" anchor="ctr"/>
          <a:lstStyle>
            <a:lvl1pPr algn="r">
              <a:defRPr sz="900">
                <a:solidFill>
                  <a:schemeClr val="bg2"/>
                </a:solidFill>
              </a:defRPr>
            </a:lvl1pPr>
          </a:lstStyle>
          <a:p>
            <a:endParaRPr lang="en-US"/>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900">
                <a:solidFill>
                  <a:schemeClr val="bg2"/>
                </a:solidFill>
              </a:defRPr>
            </a:lvl1pPr>
          </a:lstStyle>
          <a:p>
            <a:fld id="{2D249977-C0FC-4C43-BDB8-FF272AA1C7EA}" type="datetimeFigureOut">
              <a:rPr lang="en-US" smtClean="0"/>
              <a:t>8/16/2020</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spcBef>
          <a:spcPct val="0"/>
        </a:spcBef>
        <a:buNone/>
        <a:defRPr sz="3450" kern="1200" cap="none" spc="-75" baseline="0">
          <a:ln>
            <a:noFill/>
          </a:ln>
          <a:solidFill>
            <a:schemeClr val="tx2"/>
          </a:solidFill>
          <a:effectLst/>
          <a:latin typeface="+mj-lt"/>
          <a:ea typeface="+mj-ea"/>
          <a:cs typeface="+mj-cs"/>
        </a:defRPr>
      </a:lvl1pPr>
    </p:titleStyle>
    <p:bodyStyle>
      <a:lvl1pPr marL="257175" indent="-171450" algn="l" defTabSz="685800" rtl="0" eaLnBrk="1" latinLnBrk="0" hangingPunct="1">
        <a:spcBef>
          <a:spcPct val="20000"/>
        </a:spcBef>
        <a:buClr>
          <a:schemeClr val="accent1"/>
        </a:buClr>
        <a:buFont typeface="Arial" pitchFamily="34" charset="0"/>
        <a:buChar char="•"/>
        <a:defRPr sz="1650" kern="1200">
          <a:solidFill>
            <a:schemeClr val="tx1"/>
          </a:solidFill>
          <a:latin typeface="+mn-lt"/>
          <a:ea typeface="+mn-ea"/>
          <a:cs typeface="+mn-cs"/>
        </a:defRPr>
      </a:lvl1pPr>
      <a:lvl2pPr marL="480060" indent="-171450" algn="l" defTabSz="685800" rtl="0" eaLnBrk="1" latinLnBrk="0" hangingPunct="1">
        <a:spcBef>
          <a:spcPct val="20000"/>
        </a:spcBef>
        <a:buClr>
          <a:schemeClr val="accent2"/>
        </a:buClr>
        <a:buFont typeface="Arial" pitchFamily="34" charset="0"/>
        <a:buChar char="•"/>
        <a:defRPr sz="1500" kern="1200">
          <a:solidFill>
            <a:schemeClr val="tx1"/>
          </a:solidFill>
          <a:latin typeface="+mn-lt"/>
          <a:ea typeface="+mn-ea"/>
          <a:cs typeface="+mn-cs"/>
        </a:defRPr>
      </a:lvl2pPr>
      <a:lvl3pPr marL="754380" indent="-171450" algn="l" defTabSz="685800" rtl="0" eaLnBrk="1" latinLnBrk="0" hangingPunct="1">
        <a:spcBef>
          <a:spcPct val="20000"/>
        </a:spcBef>
        <a:buClr>
          <a:schemeClr val="accent3"/>
        </a:buClr>
        <a:buFont typeface="Arial" pitchFamily="34" charset="0"/>
        <a:buChar char="•"/>
        <a:defRPr sz="1350" kern="1200">
          <a:solidFill>
            <a:schemeClr val="tx1"/>
          </a:solidFill>
          <a:latin typeface="+mn-lt"/>
          <a:ea typeface="+mn-ea"/>
          <a:cs typeface="+mn-cs"/>
        </a:defRPr>
      </a:lvl3pPr>
      <a:lvl4pPr marL="960120" indent="-171450" algn="l" defTabSz="685800" rtl="0" eaLnBrk="1" latinLnBrk="0" hangingPunct="1">
        <a:spcBef>
          <a:spcPct val="20000"/>
        </a:spcBef>
        <a:buClr>
          <a:schemeClr val="accent4"/>
        </a:buClr>
        <a:buFont typeface="Arial" pitchFamily="34" charset="0"/>
        <a:buChar char="•"/>
        <a:defRPr sz="1200" kern="1200">
          <a:solidFill>
            <a:schemeClr val="tx1"/>
          </a:solidFill>
          <a:latin typeface="+mn-lt"/>
          <a:ea typeface="+mn-ea"/>
          <a:cs typeface="+mn-cs"/>
        </a:defRPr>
      </a:lvl4pPr>
      <a:lvl5pPr marL="1165860" indent="-171450" algn="l" defTabSz="685800" rtl="0" eaLnBrk="1" latinLnBrk="0" hangingPunct="1">
        <a:spcBef>
          <a:spcPct val="20000"/>
        </a:spcBef>
        <a:buClr>
          <a:schemeClr val="accent5"/>
        </a:buClr>
        <a:buFont typeface="Arial" pitchFamily="34" charset="0"/>
        <a:buChar char="•"/>
        <a:defRPr sz="1050" kern="1200" baseline="0">
          <a:solidFill>
            <a:schemeClr val="tx1"/>
          </a:solidFill>
          <a:latin typeface="+mn-lt"/>
          <a:ea typeface="+mn-ea"/>
          <a:cs typeface="+mn-cs"/>
        </a:defRPr>
      </a:lvl5pPr>
      <a:lvl6pPr marL="1303020" indent="-137160" algn="l" defTabSz="685800" rtl="0" eaLnBrk="1" latinLnBrk="0" hangingPunct="1">
        <a:spcBef>
          <a:spcPct val="20000"/>
        </a:spcBef>
        <a:buClr>
          <a:schemeClr val="accent1"/>
        </a:buClr>
        <a:buFont typeface="Arial" pitchFamily="34" charset="0"/>
        <a:buChar char="•"/>
        <a:defRPr sz="1050" kern="1200" baseline="0">
          <a:solidFill>
            <a:schemeClr val="tx1"/>
          </a:solidFill>
          <a:latin typeface="+mn-lt"/>
          <a:ea typeface="+mn-ea"/>
          <a:cs typeface="+mn-cs"/>
        </a:defRPr>
      </a:lvl6pPr>
      <a:lvl7pPr marL="1440180" indent="-137160" algn="l" defTabSz="685800" rtl="0" eaLnBrk="1" latinLnBrk="0" hangingPunct="1">
        <a:spcBef>
          <a:spcPct val="20000"/>
        </a:spcBef>
        <a:buClr>
          <a:schemeClr val="accent2"/>
        </a:buClr>
        <a:buFont typeface="Arial" pitchFamily="34" charset="0"/>
        <a:buChar char="•"/>
        <a:defRPr sz="1050" kern="1200">
          <a:solidFill>
            <a:schemeClr val="tx1"/>
          </a:solidFill>
          <a:latin typeface="+mn-lt"/>
          <a:ea typeface="+mn-ea"/>
          <a:cs typeface="+mn-cs"/>
        </a:defRPr>
      </a:lvl7pPr>
      <a:lvl8pPr marL="1577340" indent="-137160" algn="l" defTabSz="685800" rtl="0" eaLnBrk="1" latinLnBrk="0" hangingPunct="1">
        <a:spcBef>
          <a:spcPct val="20000"/>
        </a:spcBef>
        <a:buClr>
          <a:schemeClr val="accent3"/>
        </a:buClr>
        <a:buFont typeface="Arial" pitchFamily="34" charset="0"/>
        <a:buChar char="•"/>
        <a:defRPr sz="1050" kern="1200">
          <a:solidFill>
            <a:schemeClr val="tx1"/>
          </a:solidFill>
          <a:latin typeface="+mn-lt"/>
          <a:ea typeface="+mn-ea"/>
          <a:cs typeface="+mn-cs"/>
        </a:defRPr>
      </a:lvl8pPr>
      <a:lvl9pPr marL="1714500" indent="-137160" algn="l" defTabSz="685800" rtl="0" eaLnBrk="1" latinLnBrk="0" hangingPunct="1">
        <a:spcBef>
          <a:spcPct val="20000"/>
        </a:spcBef>
        <a:buClr>
          <a:schemeClr val="accent4"/>
        </a:buClr>
        <a:buFont typeface="Arial"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19175"/>
            <a:ext cx="6629400" cy="2204977"/>
          </a:xfrm>
        </p:spPr>
        <p:txBody>
          <a:bodyPr/>
          <a:lstStyle/>
          <a:p>
            <a:r>
              <a:rPr lang="en-US" dirty="0"/>
              <a:t>INDUSTRIAL MANAGEMENT </a:t>
            </a:r>
            <a:br>
              <a:rPr lang="en-US" dirty="0"/>
            </a:br>
            <a:r>
              <a:rPr lang="en-US" dirty="0"/>
              <a:t>Chapter 2</a:t>
            </a:r>
          </a:p>
        </p:txBody>
      </p:sp>
      <p:sp>
        <p:nvSpPr>
          <p:cNvPr id="3" name="Subtitle 2"/>
          <p:cNvSpPr>
            <a:spLocks noGrp="1"/>
          </p:cNvSpPr>
          <p:nvPr>
            <p:ph type="subTitle" idx="1"/>
          </p:nvPr>
        </p:nvSpPr>
        <p:spPr>
          <a:xfrm>
            <a:off x="762000" y="2800350"/>
            <a:ext cx="4857750" cy="1752600"/>
          </a:xfrm>
        </p:spPr>
        <p:txBody>
          <a:bodyPr>
            <a:normAutofit fontScale="92500" lnSpcReduction="10000"/>
          </a:bodyPr>
          <a:lstStyle/>
          <a:p>
            <a:r>
              <a:rPr lang="en-US" sz="1800"/>
              <a:t>ME 293</a:t>
            </a:r>
            <a:endParaRPr lang="en-US" sz="1800" dirty="0"/>
          </a:p>
          <a:p>
            <a:r>
              <a:rPr lang="en-US" sz="1800" dirty="0"/>
              <a:t>EECE – 17; Level 2; Term II</a:t>
            </a:r>
          </a:p>
          <a:p>
            <a:r>
              <a:rPr lang="en-US" sz="1800" dirty="0"/>
              <a:t>Spring 2020</a:t>
            </a:r>
          </a:p>
          <a:p>
            <a:r>
              <a:rPr lang="en-US" sz="1800" dirty="0"/>
              <a:t>Department of Electrical, Electronics and Communication Engineering</a:t>
            </a:r>
          </a:p>
          <a:p>
            <a:r>
              <a:rPr lang="en-US" sz="1800" dirty="0"/>
              <a:t>Instructor: </a:t>
            </a:r>
            <a:r>
              <a:rPr lang="en-US" sz="1800" dirty="0" err="1"/>
              <a:t>Arif</a:t>
            </a:r>
            <a:r>
              <a:rPr lang="en-US" sz="1800" dirty="0"/>
              <a:t> S. Bhuiyan, </a:t>
            </a:r>
            <a:r>
              <a:rPr lang="en-US" sz="1800" dirty="0" err="1"/>
              <a:t>MSEd</a:t>
            </a:r>
            <a:endParaRPr lang="en-US" sz="1800" dirty="0"/>
          </a:p>
          <a:p>
            <a:endParaRPr lang="en-US" sz="1800" dirty="0"/>
          </a:p>
        </p:txBody>
      </p:sp>
    </p:spTree>
    <p:extLst>
      <p:ext uri="{BB962C8B-B14F-4D97-AF65-F5344CB8AC3E}">
        <p14:creationId xmlns:p14="http://schemas.microsoft.com/office/powerpoint/2010/main" val="243749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42950"/>
            <a:ext cx="6781800" cy="3771900"/>
          </a:xfrm>
        </p:spPr>
        <p:txBody>
          <a:bodyPr anchor="t">
            <a:noAutofit/>
          </a:bodyPr>
          <a:lstStyle/>
          <a:p>
            <a:r>
              <a:rPr lang="en-US" sz="1800" b="1" dirty="0">
                <a:solidFill>
                  <a:schemeClr val="tx1"/>
                </a:solidFill>
                <a:latin typeface="+mn-lt"/>
              </a:rPr>
              <a:t>Two main techniques:</a:t>
            </a:r>
            <a:br>
              <a:rPr lang="en-US" sz="1800" b="1" dirty="0">
                <a:solidFill>
                  <a:schemeClr val="tx1"/>
                </a:solidFill>
                <a:latin typeface="+mn-lt"/>
              </a:rPr>
            </a:br>
            <a:br>
              <a:rPr lang="en-US" sz="1800" dirty="0">
                <a:solidFill>
                  <a:schemeClr val="tx1"/>
                </a:solidFill>
                <a:latin typeface="+mn-lt"/>
              </a:rPr>
            </a:br>
            <a:r>
              <a:rPr lang="en-US" sz="1800" b="1" dirty="0">
                <a:solidFill>
                  <a:schemeClr val="tx1"/>
                </a:solidFill>
                <a:latin typeface="+mn-lt"/>
              </a:rPr>
              <a:t>Organizational Analysis (SWOT Analysis)</a:t>
            </a:r>
            <a:br>
              <a:rPr lang="en-US" sz="1800" b="1" dirty="0">
                <a:solidFill>
                  <a:schemeClr val="tx1"/>
                </a:solidFill>
                <a:latin typeface="+mn-lt"/>
              </a:rPr>
            </a:br>
            <a:r>
              <a:rPr lang="en-US" sz="1500" dirty="0">
                <a:solidFill>
                  <a:schemeClr val="tx1"/>
                </a:solidFill>
                <a:latin typeface="+mn-lt"/>
              </a:rPr>
              <a:t>This is the process of </a:t>
            </a:r>
            <a:r>
              <a:rPr lang="en-US" sz="1500" b="1" dirty="0">
                <a:solidFill>
                  <a:schemeClr val="tx1"/>
                </a:solidFill>
                <a:latin typeface="+mn-lt"/>
              </a:rPr>
              <a:t>defining objectives and activities </a:t>
            </a:r>
            <a:r>
              <a:rPr lang="en-US" sz="1500" dirty="0">
                <a:solidFill>
                  <a:schemeClr val="tx1"/>
                </a:solidFill>
                <a:latin typeface="+mn-lt"/>
              </a:rPr>
              <a:t>of the organization in light of an examination of its </a:t>
            </a:r>
            <a:r>
              <a:rPr lang="en-US" sz="1500" b="1" dirty="0">
                <a:solidFill>
                  <a:schemeClr val="tx1"/>
                </a:solidFill>
                <a:latin typeface="+mn-lt"/>
              </a:rPr>
              <a:t>external environment and internal circumstances.</a:t>
            </a:r>
            <a:br>
              <a:rPr lang="en-US" sz="1500" b="1" dirty="0">
                <a:solidFill>
                  <a:schemeClr val="tx1"/>
                </a:solidFill>
                <a:latin typeface="+mn-lt"/>
              </a:rPr>
            </a:br>
            <a:br>
              <a:rPr lang="en-US" sz="1500" b="1" dirty="0">
                <a:solidFill>
                  <a:schemeClr val="tx1"/>
                </a:solidFill>
                <a:latin typeface="+mn-lt"/>
              </a:rPr>
            </a:br>
            <a:r>
              <a:rPr lang="en-US" sz="1800" b="1" dirty="0">
                <a:solidFill>
                  <a:schemeClr val="tx1"/>
                </a:solidFill>
                <a:latin typeface="+mn-lt"/>
              </a:rPr>
              <a:t>Organizational Design </a:t>
            </a:r>
            <a:br>
              <a:rPr lang="en-US" sz="1800" dirty="0">
                <a:solidFill>
                  <a:schemeClr val="tx1"/>
                </a:solidFill>
                <a:latin typeface="+mn-lt"/>
              </a:rPr>
            </a:br>
            <a:r>
              <a:rPr lang="en-US" sz="1500" dirty="0">
                <a:solidFill>
                  <a:schemeClr val="tx1"/>
                </a:solidFill>
                <a:latin typeface="+mn-lt"/>
              </a:rPr>
              <a:t>The information </a:t>
            </a:r>
            <a:r>
              <a:rPr lang="en-US" sz="1500" b="1" dirty="0">
                <a:solidFill>
                  <a:schemeClr val="tx1"/>
                </a:solidFill>
                <a:latin typeface="+mn-lt"/>
              </a:rPr>
              <a:t>provided by the organization analysis </a:t>
            </a:r>
            <a:r>
              <a:rPr lang="en-US" sz="1500" dirty="0">
                <a:solidFill>
                  <a:schemeClr val="tx1"/>
                </a:solidFill>
                <a:latin typeface="+mn-lt"/>
              </a:rPr>
              <a:t>is used to </a:t>
            </a:r>
            <a:r>
              <a:rPr lang="en-US" sz="1500" b="1" dirty="0">
                <a:solidFill>
                  <a:schemeClr val="tx1"/>
                </a:solidFill>
                <a:latin typeface="+mn-lt"/>
              </a:rPr>
              <a:t>define the structure of the organization, function of each major activity, and the roles and responsibilities of each management position</a:t>
            </a:r>
            <a:r>
              <a:rPr lang="en-US" sz="1500" dirty="0">
                <a:solidFill>
                  <a:schemeClr val="tx1"/>
                </a:solidFill>
                <a:latin typeface="+mn-lt"/>
              </a:rPr>
              <a:t> in the structure.</a:t>
            </a:r>
            <a:br>
              <a:rPr lang="en-US" sz="1500" dirty="0">
                <a:solidFill>
                  <a:schemeClr val="tx1"/>
                </a:solidFill>
                <a:latin typeface="+mn-lt"/>
              </a:rPr>
            </a:br>
            <a:br>
              <a:rPr lang="en-US" sz="1500" dirty="0">
                <a:solidFill>
                  <a:schemeClr val="tx1"/>
                </a:solidFill>
                <a:latin typeface="+mn-lt"/>
              </a:rPr>
            </a:br>
            <a:r>
              <a:rPr lang="en-US" sz="1500" b="1" dirty="0">
                <a:solidFill>
                  <a:schemeClr val="tx1"/>
                </a:solidFill>
                <a:latin typeface="+mn-lt"/>
              </a:rPr>
              <a:t>The aim of organizational design is to</a:t>
            </a:r>
            <a:r>
              <a:rPr lang="en-US" sz="1500" dirty="0">
                <a:solidFill>
                  <a:schemeClr val="tx1"/>
                </a:solidFill>
                <a:latin typeface="+mn-lt"/>
              </a:rPr>
              <a:t> enable collective effort to be explicitly organized to </a:t>
            </a:r>
            <a:r>
              <a:rPr lang="en-US" sz="1500" b="1" dirty="0">
                <a:solidFill>
                  <a:schemeClr val="tx1"/>
                </a:solidFill>
                <a:latin typeface="+mn-lt"/>
              </a:rPr>
              <a:t>achieve specific ends. </a:t>
            </a:r>
            <a:r>
              <a:rPr lang="en-US" sz="1500" dirty="0">
                <a:solidFill>
                  <a:schemeClr val="tx1"/>
                </a:solidFill>
                <a:latin typeface="+mn-lt"/>
              </a:rPr>
              <a:t>The design process leads to a structure </a:t>
            </a:r>
            <a:r>
              <a:rPr lang="en-US" sz="1500" b="1" dirty="0">
                <a:solidFill>
                  <a:schemeClr val="tx1"/>
                </a:solidFill>
                <a:latin typeface="+mn-lt"/>
              </a:rPr>
              <a:t>consisting of units and positions</a:t>
            </a:r>
            <a:r>
              <a:rPr lang="en-US" sz="1500" dirty="0">
                <a:solidFill>
                  <a:schemeClr val="tx1"/>
                </a:solidFill>
                <a:latin typeface="+mn-lt"/>
              </a:rPr>
              <a:t>, between which there are </a:t>
            </a:r>
            <a:r>
              <a:rPr lang="en-US" sz="1500" b="1" dirty="0">
                <a:solidFill>
                  <a:schemeClr val="tx1"/>
                </a:solidFill>
                <a:latin typeface="+mn-lt"/>
              </a:rPr>
              <a:t>relationships involving the exercise of authority, communication and exchange of information.</a:t>
            </a:r>
            <a:br>
              <a:rPr lang="en-US" sz="1500" dirty="0">
                <a:solidFill>
                  <a:schemeClr val="tx1"/>
                </a:solidFill>
                <a:latin typeface="+mn-lt"/>
              </a:rPr>
            </a:br>
            <a:br>
              <a:rPr lang="en-US" sz="1800" dirty="0">
                <a:solidFill>
                  <a:schemeClr val="tx1"/>
                </a:solidFill>
                <a:latin typeface="+mn-lt"/>
              </a:rPr>
            </a:br>
            <a:br>
              <a:rPr lang="en-US" sz="1800" dirty="0">
                <a:solidFill>
                  <a:schemeClr val="tx1"/>
                </a:solidFill>
                <a:latin typeface="+mn-lt"/>
              </a:rPr>
            </a:br>
            <a:endParaRPr lang="en-US" sz="1800" dirty="0">
              <a:solidFill>
                <a:schemeClr val="tx1"/>
              </a:solidFill>
              <a:latin typeface="+mn-lt"/>
            </a:endParaRPr>
          </a:p>
        </p:txBody>
      </p:sp>
      <p:sp>
        <p:nvSpPr>
          <p:cNvPr id="2" name="Content Placeholder 1"/>
          <p:cNvSpPr>
            <a:spLocks noGrp="1"/>
          </p:cNvSpPr>
          <p:nvPr>
            <p:ph idx="1"/>
          </p:nvPr>
        </p:nvSpPr>
        <p:spPr>
          <a:xfrm>
            <a:off x="990600" y="310243"/>
            <a:ext cx="4743450" cy="571500"/>
          </a:xfrm>
        </p:spPr>
        <p:txBody>
          <a:bodyPr>
            <a:normAutofit/>
          </a:bodyPr>
          <a:lstStyle/>
          <a:p>
            <a:pPr marL="0" indent="0">
              <a:buNone/>
            </a:pPr>
            <a:r>
              <a:rPr lang="en-US" sz="2100" dirty="0"/>
              <a:t>Techniques for Organizational Planning</a:t>
            </a:r>
          </a:p>
        </p:txBody>
      </p:sp>
    </p:spTree>
    <p:extLst>
      <p:ext uri="{BB962C8B-B14F-4D97-AF65-F5344CB8AC3E}">
        <p14:creationId xmlns:p14="http://schemas.microsoft.com/office/powerpoint/2010/main" val="291495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857250"/>
            <a:ext cx="5314950" cy="3771900"/>
          </a:xfrm>
        </p:spPr>
        <p:txBody>
          <a:bodyPr anchor="t">
            <a:noAutofit/>
          </a:bodyPr>
          <a:lstStyle/>
          <a:p>
            <a:r>
              <a:rPr lang="en-US" sz="1800" b="1" dirty="0">
                <a:solidFill>
                  <a:schemeClr val="tx1"/>
                </a:solidFill>
                <a:latin typeface="+mn-lt"/>
              </a:rPr>
              <a:t>Organizational Planning Exercise</a:t>
            </a:r>
            <a:r>
              <a:rPr lang="en-US" sz="1800" dirty="0">
                <a:solidFill>
                  <a:schemeClr val="tx1"/>
                </a:solidFill>
                <a:latin typeface="+mn-lt"/>
              </a:rPr>
              <a:t>: Method</a:t>
            </a:r>
            <a:br>
              <a:rPr lang="en-US" sz="1800" dirty="0">
                <a:solidFill>
                  <a:schemeClr val="tx1"/>
                </a:solidFill>
                <a:latin typeface="+mn-lt"/>
              </a:rPr>
            </a:br>
            <a:r>
              <a:rPr lang="en-US" sz="1800" dirty="0">
                <a:solidFill>
                  <a:schemeClr val="tx1"/>
                </a:solidFill>
                <a:latin typeface="+mn-lt"/>
              </a:rPr>
              <a:t>1. Initial Stages</a:t>
            </a:r>
            <a:br>
              <a:rPr lang="en-US" sz="1800" dirty="0">
                <a:solidFill>
                  <a:schemeClr val="tx1"/>
                </a:solidFill>
                <a:latin typeface="+mn-lt"/>
              </a:rPr>
            </a:br>
            <a:r>
              <a:rPr lang="en-US" sz="1800" dirty="0">
                <a:solidFill>
                  <a:schemeClr val="tx1"/>
                </a:solidFill>
                <a:latin typeface="+mn-lt"/>
              </a:rPr>
              <a:t>	a. Define Overall Aims and Purpose</a:t>
            </a:r>
            <a:br>
              <a:rPr lang="en-US" sz="1800" dirty="0">
                <a:solidFill>
                  <a:schemeClr val="tx1"/>
                </a:solidFill>
                <a:latin typeface="+mn-lt"/>
              </a:rPr>
            </a:br>
            <a:r>
              <a:rPr lang="en-US" sz="1800" dirty="0">
                <a:solidFill>
                  <a:schemeClr val="tx1"/>
                </a:solidFill>
                <a:latin typeface="+mn-lt"/>
              </a:rPr>
              <a:t>	b. Define and Classify Objectives (SWOT)</a:t>
            </a:r>
            <a:br>
              <a:rPr lang="en-US" sz="1800" dirty="0">
                <a:solidFill>
                  <a:schemeClr val="tx1"/>
                </a:solidFill>
                <a:latin typeface="+mn-lt"/>
              </a:rPr>
            </a:br>
            <a:r>
              <a:rPr lang="en-US" sz="1800" dirty="0">
                <a:solidFill>
                  <a:schemeClr val="tx1"/>
                </a:solidFill>
                <a:latin typeface="+mn-lt"/>
              </a:rPr>
              <a:t>	c. Define Activities Required</a:t>
            </a:r>
            <a:br>
              <a:rPr lang="en-US" sz="1800" dirty="0">
                <a:solidFill>
                  <a:schemeClr val="tx1"/>
                </a:solidFill>
                <a:latin typeface="+mn-lt"/>
              </a:rPr>
            </a:br>
            <a:r>
              <a:rPr lang="en-US" sz="1800" dirty="0">
                <a:solidFill>
                  <a:schemeClr val="tx1"/>
                </a:solidFill>
                <a:latin typeface="+mn-lt"/>
              </a:rPr>
              <a:t>2. Organizational Analysis</a:t>
            </a:r>
            <a:br>
              <a:rPr lang="en-US" sz="1800" dirty="0">
                <a:solidFill>
                  <a:schemeClr val="tx1"/>
                </a:solidFill>
                <a:latin typeface="+mn-lt"/>
              </a:rPr>
            </a:br>
            <a:r>
              <a:rPr lang="en-US" sz="1800" dirty="0">
                <a:solidFill>
                  <a:schemeClr val="tx1"/>
                </a:solidFill>
                <a:latin typeface="+mn-lt"/>
              </a:rPr>
              <a:t>3. Organizational Design</a:t>
            </a:r>
            <a:br>
              <a:rPr lang="en-US" sz="1800" dirty="0">
                <a:solidFill>
                  <a:schemeClr val="tx1"/>
                </a:solidFill>
                <a:latin typeface="+mn-lt"/>
              </a:rPr>
            </a:br>
            <a:r>
              <a:rPr lang="en-US" sz="1800" dirty="0">
                <a:solidFill>
                  <a:schemeClr val="tx1"/>
                </a:solidFill>
                <a:latin typeface="+mn-lt"/>
              </a:rPr>
              <a:t>4. Planning and Implementation</a:t>
            </a:r>
            <a:br>
              <a:rPr lang="en-US" sz="1800" dirty="0">
                <a:solidFill>
                  <a:schemeClr val="tx1"/>
                </a:solidFill>
                <a:latin typeface="+mn-lt"/>
              </a:rPr>
            </a:br>
            <a:br>
              <a:rPr lang="en-US" sz="1800" dirty="0">
                <a:solidFill>
                  <a:schemeClr val="tx1"/>
                </a:solidFill>
                <a:latin typeface="+mn-lt"/>
              </a:rPr>
            </a:br>
            <a:endParaRPr lang="en-US" sz="1800" dirty="0">
              <a:solidFill>
                <a:schemeClr val="tx1"/>
              </a:solidFill>
              <a:latin typeface="+mn-lt"/>
            </a:endParaRPr>
          </a:p>
        </p:txBody>
      </p:sp>
      <p:sp>
        <p:nvSpPr>
          <p:cNvPr id="2" name="Content Placeholder 1"/>
          <p:cNvSpPr>
            <a:spLocks noGrp="1"/>
          </p:cNvSpPr>
          <p:nvPr>
            <p:ph idx="1"/>
          </p:nvPr>
        </p:nvSpPr>
        <p:spPr>
          <a:xfrm>
            <a:off x="1485900" y="285750"/>
            <a:ext cx="4743450" cy="571500"/>
          </a:xfrm>
        </p:spPr>
        <p:txBody>
          <a:bodyPr>
            <a:normAutofit/>
          </a:bodyPr>
          <a:lstStyle/>
          <a:p>
            <a:pPr marL="0" indent="0">
              <a:buNone/>
            </a:pPr>
            <a:r>
              <a:rPr lang="en-US" sz="2100" dirty="0"/>
              <a:t>Techniques for Organizational Planning</a:t>
            </a:r>
          </a:p>
        </p:txBody>
      </p:sp>
    </p:spTree>
    <p:extLst>
      <p:ext uri="{BB962C8B-B14F-4D97-AF65-F5344CB8AC3E}">
        <p14:creationId xmlns:p14="http://schemas.microsoft.com/office/powerpoint/2010/main" val="132058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7CA-D5D6-4742-B295-3121AB6AFF4D}"/>
              </a:ext>
            </a:extLst>
          </p:cNvPr>
          <p:cNvSpPr>
            <a:spLocks noGrp="1"/>
          </p:cNvSpPr>
          <p:nvPr>
            <p:ph type="title"/>
          </p:nvPr>
        </p:nvSpPr>
        <p:spPr>
          <a:xfrm>
            <a:off x="181756" y="146972"/>
            <a:ext cx="3475844" cy="308372"/>
          </a:xfrm>
        </p:spPr>
        <p:txBody>
          <a:bodyPr/>
          <a:lstStyle/>
          <a:p>
            <a:r>
              <a:rPr lang="en-US" sz="1050" b="1" dirty="0"/>
              <a:t>Stages followed in an Organization Planning (Organization Planning </a:t>
            </a:r>
            <a:r>
              <a:rPr lang="en-US" sz="1050" b="1" dirty="0" err="1"/>
              <a:t>Programme</a:t>
            </a:r>
            <a:r>
              <a:rPr lang="en-US" sz="1050" b="1" dirty="0"/>
              <a:t>)</a:t>
            </a:r>
          </a:p>
        </p:txBody>
      </p:sp>
      <p:sp>
        <p:nvSpPr>
          <p:cNvPr id="4" name="Rectangle 3">
            <a:extLst>
              <a:ext uri="{FF2B5EF4-FFF2-40B4-BE49-F238E27FC236}">
                <a16:creationId xmlns:a16="http://schemas.microsoft.com/office/drawing/2014/main" id="{99C2A0E4-8E50-414E-9C7E-5BCD4287A539}"/>
              </a:ext>
            </a:extLst>
          </p:cNvPr>
          <p:cNvSpPr/>
          <p:nvPr/>
        </p:nvSpPr>
        <p:spPr>
          <a:xfrm>
            <a:off x="3246103" y="365879"/>
            <a:ext cx="2057400" cy="25214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Define Aims &amp; Purposes</a:t>
            </a:r>
          </a:p>
        </p:txBody>
      </p:sp>
      <p:sp>
        <p:nvSpPr>
          <p:cNvPr id="5" name="Rectangle 4">
            <a:extLst>
              <a:ext uri="{FF2B5EF4-FFF2-40B4-BE49-F238E27FC236}">
                <a16:creationId xmlns:a16="http://schemas.microsoft.com/office/drawing/2014/main" id="{9CB73036-A58A-480A-8299-2B1B0A09A2F6}"/>
              </a:ext>
            </a:extLst>
          </p:cNvPr>
          <p:cNvSpPr/>
          <p:nvPr/>
        </p:nvSpPr>
        <p:spPr>
          <a:xfrm>
            <a:off x="3140254" y="1109352"/>
            <a:ext cx="2286000" cy="25214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Define &amp; Classify Objectives</a:t>
            </a:r>
          </a:p>
        </p:txBody>
      </p:sp>
      <p:sp>
        <p:nvSpPr>
          <p:cNvPr id="6" name="Rectangle 5">
            <a:extLst>
              <a:ext uri="{FF2B5EF4-FFF2-40B4-BE49-F238E27FC236}">
                <a16:creationId xmlns:a16="http://schemas.microsoft.com/office/drawing/2014/main" id="{9577A3AE-6780-4B1E-A94A-4F8461F39232}"/>
              </a:ext>
            </a:extLst>
          </p:cNvPr>
          <p:cNvSpPr/>
          <p:nvPr/>
        </p:nvSpPr>
        <p:spPr>
          <a:xfrm>
            <a:off x="3511729" y="3531190"/>
            <a:ext cx="1543050" cy="39457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Define Responsibilities &amp; Relationships</a:t>
            </a:r>
          </a:p>
        </p:txBody>
      </p:sp>
      <p:sp>
        <p:nvSpPr>
          <p:cNvPr id="7" name="Rectangle 6">
            <a:extLst>
              <a:ext uri="{FF2B5EF4-FFF2-40B4-BE49-F238E27FC236}">
                <a16:creationId xmlns:a16="http://schemas.microsoft.com/office/drawing/2014/main" id="{F32C227C-C639-4DA8-9921-4B99B64AC4BA}"/>
              </a:ext>
            </a:extLst>
          </p:cNvPr>
          <p:cNvSpPr/>
          <p:nvPr/>
        </p:nvSpPr>
        <p:spPr>
          <a:xfrm>
            <a:off x="3254554" y="2199759"/>
            <a:ext cx="2057400" cy="25214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Define Activities Required</a:t>
            </a:r>
          </a:p>
        </p:txBody>
      </p:sp>
      <p:sp>
        <p:nvSpPr>
          <p:cNvPr id="8" name="Rectangle 7">
            <a:extLst>
              <a:ext uri="{FF2B5EF4-FFF2-40B4-BE49-F238E27FC236}">
                <a16:creationId xmlns:a16="http://schemas.microsoft.com/office/drawing/2014/main" id="{48F25571-B550-4DB7-951A-ABA5C7B8EE80}"/>
              </a:ext>
            </a:extLst>
          </p:cNvPr>
          <p:cNvSpPr/>
          <p:nvPr/>
        </p:nvSpPr>
        <p:spPr>
          <a:xfrm>
            <a:off x="6105730" y="2727846"/>
            <a:ext cx="1543050" cy="25214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Integrate Activities</a:t>
            </a:r>
          </a:p>
        </p:txBody>
      </p:sp>
      <p:sp>
        <p:nvSpPr>
          <p:cNvPr id="9" name="Rectangle 8">
            <a:extLst>
              <a:ext uri="{FF2B5EF4-FFF2-40B4-BE49-F238E27FC236}">
                <a16:creationId xmlns:a16="http://schemas.microsoft.com/office/drawing/2014/main" id="{6DBFE5B3-CD6D-4FF0-B916-DFD89E361387}"/>
              </a:ext>
            </a:extLst>
          </p:cNvPr>
          <p:cNvSpPr/>
          <p:nvPr/>
        </p:nvSpPr>
        <p:spPr>
          <a:xfrm>
            <a:off x="928740" y="2732140"/>
            <a:ext cx="1543050" cy="25214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Group Activities</a:t>
            </a:r>
          </a:p>
        </p:txBody>
      </p:sp>
      <p:sp>
        <p:nvSpPr>
          <p:cNvPr id="10" name="Rectangle 9">
            <a:extLst>
              <a:ext uri="{FF2B5EF4-FFF2-40B4-BE49-F238E27FC236}">
                <a16:creationId xmlns:a16="http://schemas.microsoft.com/office/drawing/2014/main" id="{2A3B8FC9-EEA7-4E2C-A434-0F26FAE0438D}"/>
              </a:ext>
            </a:extLst>
          </p:cNvPr>
          <p:cNvSpPr/>
          <p:nvPr/>
        </p:nvSpPr>
        <p:spPr>
          <a:xfrm>
            <a:off x="3505200" y="3043566"/>
            <a:ext cx="1543050" cy="25214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Define Structure</a:t>
            </a:r>
          </a:p>
        </p:txBody>
      </p:sp>
      <p:sp>
        <p:nvSpPr>
          <p:cNvPr id="11" name="Rectangle 10">
            <a:extLst>
              <a:ext uri="{FF2B5EF4-FFF2-40B4-BE49-F238E27FC236}">
                <a16:creationId xmlns:a16="http://schemas.microsoft.com/office/drawing/2014/main" id="{89A18BC5-A791-47C0-BC3E-C377F26DCFA8}"/>
              </a:ext>
            </a:extLst>
          </p:cNvPr>
          <p:cNvSpPr/>
          <p:nvPr/>
        </p:nvSpPr>
        <p:spPr>
          <a:xfrm>
            <a:off x="3066888" y="4086386"/>
            <a:ext cx="2505729" cy="247519"/>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Develop Implementation Plan</a:t>
            </a:r>
          </a:p>
        </p:txBody>
      </p:sp>
      <p:sp>
        <p:nvSpPr>
          <p:cNvPr id="12" name="Rectangle 11">
            <a:extLst>
              <a:ext uri="{FF2B5EF4-FFF2-40B4-BE49-F238E27FC236}">
                <a16:creationId xmlns:a16="http://schemas.microsoft.com/office/drawing/2014/main" id="{298F7017-CAD1-405D-AE65-1E28E7AF241C}"/>
              </a:ext>
            </a:extLst>
          </p:cNvPr>
          <p:cNvSpPr/>
          <p:nvPr/>
        </p:nvSpPr>
        <p:spPr>
          <a:xfrm>
            <a:off x="3511729" y="4992540"/>
            <a:ext cx="1543050" cy="25214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Implement</a:t>
            </a:r>
          </a:p>
        </p:txBody>
      </p:sp>
      <p:sp>
        <p:nvSpPr>
          <p:cNvPr id="13" name="Rectangle 12">
            <a:extLst>
              <a:ext uri="{FF2B5EF4-FFF2-40B4-BE49-F238E27FC236}">
                <a16:creationId xmlns:a16="http://schemas.microsoft.com/office/drawing/2014/main" id="{5066669C-50D6-4AC0-B81D-97576D66F745}"/>
              </a:ext>
            </a:extLst>
          </p:cNvPr>
          <p:cNvSpPr/>
          <p:nvPr/>
        </p:nvSpPr>
        <p:spPr>
          <a:xfrm>
            <a:off x="1267606" y="4565882"/>
            <a:ext cx="1543050" cy="25214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Manpower Plans</a:t>
            </a:r>
          </a:p>
        </p:txBody>
      </p:sp>
      <p:sp>
        <p:nvSpPr>
          <p:cNvPr id="14" name="Rectangle 13">
            <a:extLst>
              <a:ext uri="{FF2B5EF4-FFF2-40B4-BE49-F238E27FC236}">
                <a16:creationId xmlns:a16="http://schemas.microsoft.com/office/drawing/2014/main" id="{E732571A-A2F2-473D-A046-E412455BEA3B}"/>
              </a:ext>
            </a:extLst>
          </p:cNvPr>
          <p:cNvSpPr/>
          <p:nvPr/>
        </p:nvSpPr>
        <p:spPr>
          <a:xfrm>
            <a:off x="5867400" y="4565882"/>
            <a:ext cx="1543050" cy="25214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Inform Staff</a:t>
            </a:r>
          </a:p>
        </p:txBody>
      </p:sp>
      <p:sp>
        <p:nvSpPr>
          <p:cNvPr id="15" name="Rectangle 14">
            <a:extLst>
              <a:ext uri="{FF2B5EF4-FFF2-40B4-BE49-F238E27FC236}">
                <a16:creationId xmlns:a16="http://schemas.microsoft.com/office/drawing/2014/main" id="{E3990F63-7A9B-4633-8775-BB05DCD8841C}"/>
              </a:ext>
            </a:extLst>
          </p:cNvPr>
          <p:cNvSpPr/>
          <p:nvPr/>
        </p:nvSpPr>
        <p:spPr>
          <a:xfrm>
            <a:off x="917728" y="817259"/>
            <a:ext cx="1543050" cy="172384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Internal Analysis of</a:t>
            </a:r>
          </a:p>
          <a:p>
            <a:pPr marL="214313" indent="-214313" algn="ctr">
              <a:buFont typeface="Arial" panose="020B0604020202020204" pitchFamily="34" charset="0"/>
              <a:buChar char="•"/>
            </a:pPr>
            <a:r>
              <a:rPr lang="en-US" sz="1050" dirty="0"/>
              <a:t>Objectives</a:t>
            </a:r>
          </a:p>
          <a:p>
            <a:pPr marL="214313" indent="-214313" algn="ctr">
              <a:buFont typeface="Arial" panose="020B0604020202020204" pitchFamily="34" charset="0"/>
              <a:buChar char="•"/>
            </a:pPr>
            <a:r>
              <a:rPr lang="en-US" sz="1050" dirty="0"/>
              <a:t>Activities</a:t>
            </a:r>
          </a:p>
          <a:p>
            <a:pPr marL="214313" indent="-214313" algn="ctr">
              <a:buFont typeface="Arial" panose="020B0604020202020204" pitchFamily="34" charset="0"/>
              <a:buChar char="•"/>
            </a:pPr>
            <a:r>
              <a:rPr lang="en-US" sz="1050" dirty="0"/>
              <a:t>Decisions</a:t>
            </a:r>
          </a:p>
          <a:p>
            <a:pPr marL="214313" indent="-214313" algn="ctr">
              <a:buFont typeface="Arial" panose="020B0604020202020204" pitchFamily="34" charset="0"/>
              <a:buChar char="•"/>
            </a:pPr>
            <a:r>
              <a:rPr lang="en-US" sz="1050" dirty="0"/>
              <a:t>Relationships</a:t>
            </a:r>
          </a:p>
          <a:p>
            <a:pPr marL="214313" indent="-214313" algn="ctr">
              <a:buFont typeface="Arial" panose="020B0604020202020204" pitchFamily="34" charset="0"/>
              <a:buChar char="•"/>
            </a:pPr>
            <a:r>
              <a:rPr lang="en-US" sz="1050" dirty="0"/>
              <a:t>Organizational Structure</a:t>
            </a:r>
          </a:p>
          <a:p>
            <a:pPr marL="214313" indent="-214313" algn="ctr">
              <a:buFont typeface="Arial" panose="020B0604020202020204" pitchFamily="34" charset="0"/>
              <a:buChar char="•"/>
            </a:pPr>
            <a:r>
              <a:rPr lang="en-US" sz="1050" dirty="0"/>
              <a:t>Job Structure</a:t>
            </a:r>
          </a:p>
          <a:p>
            <a:pPr marL="214313" indent="-214313" algn="ctr">
              <a:buFont typeface="Arial" panose="020B0604020202020204" pitchFamily="34" charset="0"/>
              <a:buChar char="•"/>
            </a:pPr>
            <a:r>
              <a:rPr lang="en-US" sz="1050" dirty="0"/>
              <a:t>Organization Climate</a:t>
            </a:r>
          </a:p>
          <a:p>
            <a:pPr marL="214313" indent="-214313" algn="ctr">
              <a:buFont typeface="Arial" panose="020B0604020202020204" pitchFamily="34" charset="0"/>
              <a:buChar char="•"/>
            </a:pPr>
            <a:r>
              <a:rPr lang="en-US" sz="1050" dirty="0"/>
              <a:t>Management Style</a:t>
            </a:r>
          </a:p>
          <a:p>
            <a:pPr algn="ctr"/>
            <a:endParaRPr lang="en-US" sz="1050" dirty="0"/>
          </a:p>
        </p:txBody>
      </p:sp>
      <p:sp>
        <p:nvSpPr>
          <p:cNvPr id="16" name="Rectangle 15">
            <a:extLst>
              <a:ext uri="{FF2B5EF4-FFF2-40B4-BE49-F238E27FC236}">
                <a16:creationId xmlns:a16="http://schemas.microsoft.com/office/drawing/2014/main" id="{5194FF89-50EF-4A85-BB2C-E8C624BDECF8}"/>
              </a:ext>
            </a:extLst>
          </p:cNvPr>
          <p:cNvSpPr/>
          <p:nvPr/>
        </p:nvSpPr>
        <p:spPr>
          <a:xfrm>
            <a:off x="6105730" y="817259"/>
            <a:ext cx="1543050" cy="172384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External Analysis of</a:t>
            </a:r>
          </a:p>
          <a:p>
            <a:pPr marL="214313" indent="-214313" algn="ctr">
              <a:buFont typeface="Arial" panose="020B0604020202020204" pitchFamily="34" charset="0"/>
              <a:buChar char="•"/>
            </a:pPr>
            <a:r>
              <a:rPr lang="en-US" sz="1050" dirty="0"/>
              <a:t>Environment</a:t>
            </a:r>
          </a:p>
          <a:p>
            <a:pPr marL="214313" indent="-214313" algn="ctr">
              <a:buFont typeface="Arial" panose="020B0604020202020204" pitchFamily="34" charset="0"/>
              <a:buChar char="•"/>
            </a:pPr>
            <a:r>
              <a:rPr lang="en-US" sz="1050" dirty="0"/>
              <a:t>Economy</a:t>
            </a:r>
          </a:p>
          <a:p>
            <a:pPr marL="214313" indent="-214313" algn="ctr">
              <a:buFont typeface="Arial" panose="020B0604020202020204" pitchFamily="34" charset="0"/>
              <a:buChar char="•"/>
            </a:pPr>
            <a:r>
              <a:rPr lang="en-US" sz="1050" dirty="0"/>
              <a:t>Market</a:t>
            </a:r>
          </a:p>
          <a:p>
            <a:pPr marL="214313" indent="-214313" algn="ctr">
              <a:buFont typeface="Arial" panose="020B0604020202020204" pitchFamily="34" charset="0"/>
              <a:buChar char="•"/>
            </a:pPr>
            <a:r>
              <a:rPr lang="en-US" sz="1050" dirty="0"/>
              <a:t>Financial</a:t>
            </a:r>
          </a:p>
          <a:p>
            <a:pPr marL="214313" indent="-214313" algn="ctr">
              <a:buFont typeface="Arial" panose="020B0604020202020204" pitchFamily="34" charset="0"/>
              <a:buChar char="•"/>
            </a:pPr>
            <a:r>
              <a:rPr lang="en-US" sz="1050" dirty="0"/>
              <a:t>Legislative</a:t>
            </a:r>
          </a:p>
          <a:p>
            <a:pPr marL="214313" indent="-214313" algn="ctr">
              <a:buFont typeface="Arial" panose="020B0604020202020204" pitchFamily="34" charset="0"/>
              <a:buChar char="•"/>
            </a:pPr>
            <a:r>
              <a:rPr lang="en-US" sz="1050" dirty="0"/>
              <a:t>Social</a:t>
            </a:r>
          </a:p>
          <a:p>
            <a:pPr marL="214313" indent="-214313" algn="ctr">
              <a:buFont typeface="Arial" panose="020B0604020202020204" pitchFamily="34" charset="0"/>
              <a:buChar char="•"/>
            </a:pPr>
            <a:r>
              <a:rPr lang="en-US" sz="1050" dirty="0"/>
              <a:t>Cultural</a:t>
            </a:r>
          </a:p>
          <a:p>
            <a:pPr algn="ctr"/>
            <a:endParaRPr lang="en-US" sz="1050" dirty="0"/>
          </a:p>
        </p:txBody>
      </p:sp>
      <p:sp>
        <p:nvSpPr>
          <p:cNvPr id="17" name="Rectangle 16">
            <a:extLst>
              <a:ext uri="{FF2B5EF4-FFF2-40B4-BE49-F238E27FC236}">
                <a16:creationId xmlns:a16="http://schemas.microsoft.com/office/drawing/2014/main" id="{066FC7B5-5C45-45F9-800A-1D49DCCD8027}"/>
              </a:ext>
            </a:extLst>
          </p:cNvPr>
          <p:cNvSpPr/>
          <p:nvPr/>
        </p:nvSpPr>
        <p:spPr>
          <a:xfrm>
            <a:off x="3511729" y="4494527"/>
            <a:ext cx="1543050" cy="39457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Organization Development</a:t>
            </a:r>
          </a:p>
        </p:txBody>
      </p:sp>
      <p:cxnSp>
        <p:nvCxnSpPr>
          <p:cNvPr id="18" name="Straight Arrow Connector 17">
            <a:extLst>
              <a:ext uri="{FF2B5EF4-FFF2-40B4-BE49-F238E27FC236}">
                <a16:creationId xmlns:a16="http://schemas.microsoft.com/office/drawing/2014/main" id="{4F7D7D25-4B89-4886-A2F0-56325CE39603}"/>
              </a:ext>
            </a:extLst>
          </p:cNvPr>
          <p:cNvCxnSpPr>
            <a:stCxn id="5" idx="2"/>
            <a:endCxn id="7" idx="0"/>
          </p:cNvCxnSpPr>
          <p:nvPr/>
        </p:nvCxnSpPr>
        <p:spPr>
          <a:xfrm>
            <a:off x="4283254" y="1361498"/>
            <a:ext cx="0" cy="83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8804F6-13F9-4E8E-8FAA-5C29201139DE}"/>
              </a:ext>
            </a:extLst>
          </p:cNvPr>
          <p:cNvCxnSpPr>
            <a:stCxn id="10" idx="2"/>
            <a:endCxn id="6" idx="0"/>
          </p:cNvCxnSpPr>
          <p:nvPr/>
        </p:nvCxnSpPr>
        <p:spPr>
          <a:xfrm>
            <a:off x="4276725" y="3295712"/>
            <a:ext cx="6529" cy="235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07DCC38-4DE2-49D3-8E38-2D6FD0044EC6}"/>
              </a:ext>
            </a:extLst>
          </p:cNvPr>
          <p:cNvCxnSpPr>
            <a:cxnSpLocks/>
            <a:stCxn id="6" idx="2"/>
          </p:cNvCxnSpPr>
          <p:nvPr/>
        </p:nvCxnSpPr>
        <p:spPr>
          <a:xfrm>
            <a:off x="4283254" y="3925764"/>
            <a:ext cx="6529" cy="185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1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6AA8-0A7E-4243-8F85-E1B5EC83544D}"/>
              </a:ext>
            </a:extLst>
          </p:cNvPr>
          <p:cNvSpPr>
            <a:spLocks noGrp="1"/>
          </p:cNvSpPr>
          <p:nvPr>
            <p:ph type="title"/>
          </p:nvPr>
        </p:nvSpPr>
        <p:spPr>
          <a:xfrm>
            <a:off x="457200" y="205981"/>
            <a:ext cx="7620000" cy="613171"/>
          </a:xfrm>
        </p:spPr>
        <p:txBody>
          <a:bodyPr/>
          <a:lstStyle/>
          <a:p>
            <a:r>
              <a:rPr lang="en-US" dirty="0"/>
              <a:t>Organizational Analysis</a:t>
            </a:r>
          </a:p>
        </p:txBody>
      </p:sp>
      <p:sp>
        <p:nvSpPr>
          <p:cNvPr id="3" name="Content Placeholder 2">
            <a:extLst>
              <a:ext uri="{FF2B5EF4-FFF2-40B4-BE49-F238E27FC236}">
                <a16:creationId xmlns:a16="http://schemas.microsoft.com/office/drawing/2014/main" id="{776A5CD0-B34F-4E68-8577-A94CDB40E026}"/>
              </a:ext>
            </a:extLst>
          </p:cNvPr>
          <p:cNvSpPr>
            <a:spLocks noGrp="1"/>
          </p:cNvSpPr>
          <p:nvPr>
            <p:ph idx="1"/>
          </p:nvPr>
        </p:nvSpPr>
        <p:spPr>
          <a:xfrm>
            <a:off x="457200" y="895350"/>
            <a:ext cx="7620000" cy="3905250"/>
          </a:xfrm>
        </p:spPr>
        <p:txBody>
          <a:bodyPr>
            <a:normAutofit lnSpcReduction="10000"/>
          </a:bodyPr>
          <a:lstStyle/>
          <a:p>
            <a:pPr marL="85725" indent="0">
              <a:buNone/>
            </a:pPr>
            <a:r>
              <a:rPr lang="en-US" b="1" dirty="0"/>
              <a:t>Organizational Analysis Examines:</a:t>
            </a:r>
          </a:p>
          <a:p>
            <a:pPr marL="428625" indent="-342900">
              <a:buFont typeface="+mj-lt"/>
              <a:buAutoNum type="arabicPeriod"/>
            </a:pPr>
            <a:r>
              <a:rPr lang="en-US" b="1" dirty="0"/>
              <a:t>Objectives</a:t>
            </a:r>
            <a:r>
              <a:rPr lang="en-US" dirty="0"/>
              <a:t>: To find out what they are and how clearly they are defined and understood at all levels.</a:t>
            </a:r>
          </a:p>
          <a:p>
            <a:pPr marL="428625" indent="-342900">
              <a:buFont typeface="+mj-lt"/>
              <a:buAutoNum type="arabicPeriod"/>
            </a:pPr>
            <a:r>
              <a:rPr lang="en-US" b="1" dirty="0"/>
              <a:t>Activities</a:t>
            </a:r>
            <a:r>
              <a:rPr lang="en-US" dirty="0"/>
              <a:t>: To establish what work is done and what work needs to be done by the organization to achieve its objectives.</a:t>
            </a:r>
          </a:p>
          <a:p>
            <a:pPr marL="428625" indent="-342900">
              <a:buFont typeface="+mj-lt"/>
              <a:buAutoNum type="arabicPeriod"/>
            </a:pPr>
            <a:r>
              <a:rPr lang="en-US" b="1" dirty="0"/>
              <a:t>Decisions</a:t>
            </a:r>
            <a:r>
              <a:rPr lang="en-US" dirty="0"/>
              <a:t>: To study where and by whom the key decisions are made and how work is delegated and decentralized.</a:t>
            </a:r>
          </a:p>
          <a:p>
            <a:pPr marL="428625" indent="-342900">
              <a:buFont typeface="+mj-lt"/>
              <a:buAutoNum type="arabicPeriod"/>
            </a:pPr>
            <a:r>
              <a:rPr lang="en-US" b="1" dirty="0"/>
              <a:t>Relationships</a:t>
            </a:r>
            <a:r>
              <a:rPr lang="en-US" dirty="0"/>
              <a:t>: To define what interactions and communications take place between people in the organization so that an assessment can be made of the extent to which the grouping of activities, lines of communication and information systems facilitate effective management and coordination.</a:t>
            </a:r>
          </a:p>
          <a:p>
            <a:pPr marL="428625" indent="-342900">
              <a:buFont typeface="+mj-lt"/>
              <a:buAutoNum type="arabicPeriod"/>
            </a:pPr>
            <a:r>
              <a:rPr lang="en-US" b="1" dirty="0"/>
              <a:t>Organization Structure</a:t>
            </a:r>
            <a:r>
              <a:rPr lang="en-US" dirty="0"/>
              <a:t>: To find out</a:t>
            </a:r>
          </a:p>
          <a:p>
            <a:pPr lvl="1"/>
            <a:r>
              <a:rPr lang="en-US" dirty="0"/>
              <a:t>How activities are grouped together</a:t>
            </a:r>
          </a:p>
          <a:p>
            <a:pPr lvl="1"/>
            <a:r>
              <a:rPr lang="en-US" dirty="0"/>
              <a:t>The spans of control of senior and middle managers and</a:t>
            </a:r>
          </a:p>
          <a:p>
            <a:pPr lvl="1"/>
            <a:r>
              <a:rPr lang="en-US" dirty="0"/>
              <a:t>The number of levels in the management hierarchy</a:t>
            </a:r>
          </a:p>
        </p:txBody>
      </p:sp>
    </p:spTree>
    <p:extLst>
      <p:ext uri="{BB962C8B-B14F-4D97-AF65-F5344CB8AC3E}">
        <p14:creationId xmlns:p14="http://schemas.microsoft.com/office/powerpoint/2010/main" val="77620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6AA8-0A7E-4243-8F85-E1B5EC83544D}"/>
              </a:ext>
            </a:extLst>
          </p:cNvPr>
          <p:cNvSpPr>
            <a:spLocks noGrp="1"/>
          </p:cNvSpPr>
          <p:nvPr>
            <p:ph type="title"/>
          </p:nvPr>
        </p:nvSpPr>
        <p:spPr>
          <a:xfrm>
            <a:off x="457200" y="205981"/>
            <a:ext cx="7620000" cy="613171"/>
          </a:xfrm>
        </p:spPr>
        <p:txBody>
          <a:bodyPr/>
          <a:lstStyle/>
          <a:p>
            <a:r>
              <a:rPr lang="en-US" dirty="0"/>
              <a:t>Organizational Analysis – cont’d</a:t>
            </a:r>
          </a:p>
        </p:txBody>
      </p:sp>
      <p:sp>
        <p:nvSpPr>
          <p:cNvPr id="3" name="Content Placeholder 2">
            <a:extLst>
              <a:ext uri="{FF2B5EF4-FFF2-40B4-BE49-F238E27FC236}">
                <a16:creationId xmlns:a16="http://schemas.microsoft.com/office/drawing/2014/main" id="{776A5CD0-B34F-4E68-8577-A94CDB40E026}"/>
              </a:ext>
            </a:extLst>
          </p:cNvPr>
          <p:cNvSpPr>
            <a:spLocks noGrp="1"/>
          </p:cNvSpPr>
          <p:nvPr>
            <p:ph idx="1"/>
          </p:nvPr>
        </p:nvSpPr>
        <p:spPr>
          <a:xfrm>
            <a:off x="457200" y="895350"/>
            <a:ext cx="7620000" cy="3905250"/>
          </a:xfrm>
        </p:spPr>
        <p:txBody>
          <a:bodyPr>
            <a:normAutofit lnSpcReduction="10000"/>
          </a:bodyPr>
          <a:lstStyle/>
          <a:p>
            <a:pPr marL="85725" indent="0">
              <a:buNone/>
            </a:pPr>
            <a:r>
              <a:rPr lang="en-US" b="1" dirty="0"/>
              <a:t>Organizational Analysis Examines:</a:t>
            </a:r>
          </a:p>
          <a:p>
            <a:pPr marL="85725" indent="0">
              <a:buNone/>
            </a:pPr>
            <a:r>
              <a:rPr lang="en-US" dirty="0"/>
              <a:t>6. </a:t>
            </a:r>
            <a:r>
              <a:rPr lang="en-US" b="1" dirty="0"/>
              <a:t>Job Structure</a:t>
            </a:r>
            <a:r>
              <a:rPr lang="en-US" dirty="0"/>
              <a:t>:  To determine the content of individual jobs in terms of duties, responsibilities and authorities. The aim is to establish the degree to which tasks are logically and clearly allocated and to indicate whether job holders are clear about what they are expected to achieve.</a:t>
            </a:r>
          </a:p>
          <a:p>
            <a:pPr marL="85725" indent="0">
              <a:buNone/>
            </a:pPr>
            <a:r>
              <a:rPr lang="en-US" dirty="0"/>
              <a:t>7. </a:t>
            </a:r>
            <a:r>
              <a:rPr lang="en-US" b="1" dirty="0"/>
              <a:t>Organization Climate</a:t>
            </a:r>
            <a:r>
              <a:rPr lang="en-US" dirty="0"/>
              <a:t>:  To get a feel of the working atmosphere with regards to teamwork and cooperation, commitment, communication, creativity, conflict resolution, participation and confidence and trust between people.</a:t>
            </a:r>
          </a:p>
          <a:p>
            <a:pPr marL="85725" indent="0">
              <a:buNone/>
            </a:pPr>
            <a:r>
              <a:rPr lang="en-US" dirty="0"/>
              <a:t>8. </a:t>
            </a:r>
            <a:r>
              <a:rPr lang="en-US" b="1" dirty="0"/>
              <a:t>Management Style</a:t>
            </a:r>
            <a:r>
              <a:rPr lang="en-US" dirty="0"/>
              <a:t>: To find out what sort of approach to management is being practiced, especially at the top.</a:t>
            </a:r>
          </a:p>
          <a:p>
            <a:pPr marL="85725" indent="0">
              <a:buNone/>
            </a:pPr>
            <a:r>
              <a:rPr lang="en-US" dirty="0"/>
              <a:t>9. </a:t>
            </a:r>
            <a:r>
              <a:rPr lang="en-US" b="1" dirty="0"/>
              <a:t>Management:</a:t>
            </a:r>
            <a:r>
              <a:rPr lang="en-US" dirty="0"/>
              <a:t> To establish</a:t>
            </a:r>
          </a:p>
          <a:p>
            <a:r>
              <a:rPr lang="en-US" dirty="0"/>
              <a:t>    the extent to which the existing organization has been built around the personalities, strengths and weaknesses of the key people in it and </a:t>
            </a:r>
          </a:p>
          <a:p>
            <a:r>
              <a:rPr lang="en-US" dirty="0"/>
              <a:t>The availability of the quality of people required to facilitate necessary changes in the organization structure.</a:t>
            </a:r>
          </a:p>
        </p:txBody>
      </p:sp>
    </p:spTree>
    <p:extLst>
      <p:ext uri="{BB962C8B-B14F-4D97-AF65-F5344CB8AC3E}">
        <p14:creationId xmlns:p14="http://schemas.microsoft.com/office/powerpoint/2010/main" val="2735493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5900" y="285750"/>
            <a:ext cx="4743450" cy="457200"/>
          </a:xfrm>
        </p:spPr>
        <p:txBody>
          <a:bodyPr>
            <a:normAutofit/>
          </a:bodyPr>
          <a:lstStyle/>
          <a:p>
            <a:pPr marL="0" indent="0">
              <a:buNone/>
            </a:pPr>
            <a:r>
              <a:rPr lang="en-US" sz="2400" dirty="0"/>
              <a:t>Organization Structure</a:t>
            </a:r>
          </a:p>
        </p:txBody>
      </p:sp>
      <p:graphicFrame>
        <p:nvGraphicFramePr>
          <p:cNvPr id="7" name="Diagram 6">
            <a:extLst>
              <a:ext uri="{FF2B5EF4-FFF2-40B4-BE49-F238E27FC236}">
                <a16:creationId xmlns:a16="http://schemas.microsoft.com/office/drawing/2014/main" id="{3F2895E0-D6A0-4449-B10B-6C171237B7E1}"/>
              </a:ext>
            </a:extLst>
          </p:cNvPr>
          <p:cNvGraphicFramePr/>
          <p:nvPr>
            <p:extLst>
              <p:ext uri="{D42A27DB-BD31-4B8C-83A1-F6EECF244321}">
                <p14:modId xmlns:p14="http://schemas.microsoft.com/office/powerpoint/2010/main" val="127430218"/>
              </p:ext>
            </p:extLst>
          </p:nvPr>
        </p:nvGraphicFramePr>
        <p:xfrm>
          <a:off x="2228850" y="881609"/>
          <a:ext cx="4622592" cy="3176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6C74E5A1-35CB-4EBD-8E79-EB31BCAEEC49}"/>
              </a:ext>
            </a:extLst>
          </p:cNvPr>
          <p:cNvSpPr txBox="1"/>
          <p:nvPr/>
        </p:nvSpPr>
        <p:spPr>
          <a:xfrm>
            <a:off x="1485900" y="4057813"/>
            <a:ext cx="6065058" cy="715581"/>
          </a:xfrm>
          <a:prstGeom prst="rect">
            <a:avLst/>
          </a:prstGeom>
          <a:noFill/>
        </p:spPr>
        <p:txBody>
          <a:bodyPr wrap="none" rtlCol="0">
            <a:spAutoFit/>
          </a:bodyPr>
          <a:lstStyle/>
          <a:p>
            <a:r>
              <a:rPr lang="en-US" sz="1350" dirty="0"/>
              <a:t>Defined as the allocation of work roles and administrative mechanisms that creates </a:t>
            </a:r>
          </a:p>
          <a:p>
            <a:r>
              <a:rPr lang="en-US" sz="1350" dirty="0"/>
              <a:t>a pattern of interrelated work activities, and allows that organization to conduct, </a:t>
            </a:r>
          </a:p>
          <a:p>
            <a:r>
              <a:rPr lang="en-US" sz="1350" dirty="0"/>
              <a:t>Coordinate, and control its work activities. </a:t>
            </a:r>
          </a:p>
        </p:txBody>
      </p:sp>
    </p:spTree>
    <p:extLst>
      <p:ext uri="{BB962C8B-B14F-4D97-AF65-F5344CB8AC3E}">
        <p14:creationId xmlns:p14="http://schemas.microsoft.com/office/powerpoint/2010/main" val="1117199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285750"/>
            <a:ext cx="6324600" cy="571500"/>
          </a:xfrm>
        </p:spPr>
        <p:txBody>
          <a:bodyPr>
            <a:normAutofit fontScale="77500" lnSpcReduction="20000"/>
          </a:bodyPr>
          <a:lstStyle/>
          <a:p>
            <a:pPr marL="0" indent="0">
              <a:buNone/>
            </a:pPr>
            <a:r>
              <a:rPr lang="en-US" sz="2100" dirty="0"/>
              <a:t>Organizational Structure: </a:t>
            </a:r>
            <a:r>
              <a:rPr lang="en-US" sz="2400" b="1" dirty="0">
                <a:solidFill>
                  <a:schemeClr val="tx1"/>
                </a:solidFill>
                <a:latin typeface="+mn-lt"/>
              </a:rPr>
              <a:t>Figure. 2.2 – Management Systems: Structure and Processes</a:t>
            </a:r>
            <a:endParaRPr lang="en-US" sz="2100" dirty="0"/>
          </a:p>
        </p:txBody>
      </p:sp>
      <p:sp>
        <p:nvSpPr>
          <p:cNvPr id="7" name="Oval 6">
            <a:extLst>
              <a:ext uri="{FF2B5EF4-FFF2-40B4-BE49-F238E27FC236}">
                <a16:creationId xmlns:a16="http://schemas.microsoft.com/office/drawing/2014/main" id="{3B117A91-C11F-4329-8672-8BC96241A226}"/>
              </a:ext>
            </a:extLst>
          </p:cNvPr>
          <p:cNvSpPr/>
          <p:nvPr/>
        </p:nvSpPr>
        <p:spPr>
          <a:xfrm>
            <a:off x="2967537" y="1149586"/>
            <a:ext cx="2647643" cy="24508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74A1777C-D644-4F49-8512-F5B4286DE02E}"/>
              </a:ext>
            </a:extLst>
          </p:cNvPr>
          <p:cNvSpPr txBox="1"/>
          <p:nvPr/>
        </p:nvSpPr>
        <p:spPr>
          <a:xfrm>
            <a:off x="1891816" y="1346739"/>
            <a:ext cx="1555523" cy="5078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50" b="1" dirty="0"/>
              <a:t>Management Control System</a:t>
            </a:r>
          </a:p>
        </p:txBody>
      </p:sp>
      <p:sp>
        <p:nvSpPr>
          <p:cNvPr id="9" name="TextBox 8">
            <a:extLst>
              <a:ext uri="{FF2B5EF4-FFF2-40B4-BE49-F238E27FC236}">
                <a16:creationId xmlns:a16="http://schemas.microsoft.com/office/drawing/2014/main" id="{2B09B2B6-D683-4AAB-A48D-D7805ECAAE33}"/>
              </a:ext>
            </a:extLst>
          </p:cNvPr>
          <p:cNvSpPr txBox="1"/>
          <p:nvPr/>
        </p:nvSpPr>
        <p:spPr>
          <a:xfrm>
            <a:off x="4969760" y="1361759"/>
            <a:ext cx="1321433" cy="5078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50" b="1" dirty="0"/>
              <a:t>Planning System</a:t>
            </a:r>
          </a:p>
        </p:txBody>
      </p:sp>
      <p:sp>
        <p:nvSpPr>
          <p:cNvPr id="10" name="TextBox 9">
            <a:extLst>
              <a:ext uri="{FF2B5EF4-FFF2-40B4-BE49-F238E27FC236}">
                <a16:creationId xmlns:a16="http://schemas.microsoft.com/office/drawing/2014/main" id="{3B13A835-6AB6-4CF7-BF3C-4B695BB93349}"/>
              </a:ext>
            </a:extLst>
          </p:cNvPr>
          <p:cNvSpPr txBox="1"/>
          <p:nvPr/>
        </p:nvSpPr>
        <p:spPr>
          <a:xfrm>
            <a:off x="5022723" y="2826608"/>
            <a:ext cx="1532454" cy="5078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50" b="1" dirty="0"/>
              <a:t>Evaluation &amp; Reward System</a:t>
            </a:r>
          </a:p>
        </p:txBody>
      </p:sp>
      <p:sp>
        <p:nvSpPr>
          <p:cNvPr id="11" name="TextBox 10">
            <a:extLst>
              <a:ext uri="{FF2B5EF4-FFF2-40B4-BE49-F238E27FC236}">
                <a16:creationId xmlns:a16="http://schemas.microsoft.com/office/drawing/2014/main" id="{94A3B20E-D333-45B7-B6CC-2BD781C16688}"/>
              </a:ext>
            </a:extLst>
          </p:cNvPr>
          <p:cNvSpPr txBox="1"/>
          <p:nvPr/>
        </p:nvSpPr>
        <p:spPr>
          <a:xfrm>
            <a:off x="1599875" y="2826608"/>
            <a:ext cx="1649808" cy="5078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50" b="1" dirty="0"/>
              <a:t>Communication &amp; Information System</a:t>
            </a:r>
          </a:p>
        </p:txBody>
      </p:sp>
      <p:sp>
        <p:nvSpPr>
          <p:cNvPr id="12" name="TextBox 11">
            <a:extLst>
              <a:ext uri="{FF2B5EF4-FFF2-40B4-BE49-F238E27FC236}">
                <a16:creationId xmlns:a16="http://schemas.microsoft.com/office/drawing/2014/main" id="{D4A6AE97-28A9-48BB-8537-4117C4A4F8C0}"/>
              </a:ext>
            </a:extLst>
          </p:cNvPr>
          <p:cNvSpPr txBox="1"/>
          <p:nvPr/>
        </p:nvSpPr>
        <p:spPr>
          <a:xfrm>
            <a:off x="3648327" y="2052765"/>
            <a:ext cx="1321433" cy="5078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50" b="1" dirty="0"/>
              <a:t>Organizational Structure</a:t>
            </a:r>
          </a:p>
        </p:txBody>
      </p:sp>
      <p:cxnSp>
        <p:nvCxnSpPr>
          <p:cNvPr id="18" name="Straight Arrow Connector 17">
            <a:extLst>
              <a:ext uri="{FF2B5EF4-FFF2-40B4-BE49-F238E27FC236}">
                <a16:creationId xmlns:a16="http://schemas.microsoft.com/office/drawing/2014/main" id="{28B39787-5322-418C-A24E-7F2BDC6FF6DB}"/>
              </a:ext>
            </a:extLst>
          </p:cNvPr>
          <p:cNvCxnSpPr>
            <a:cxnSpLocks/>
          </p:cNvCxnSpPr>
          <p:nvPr/>
        </p:nvCxnSpPr>
        <p:spPr>
          <a:xfrm>
            <a:off x="3393664" y="1833720"/>
            <a:ext cx="278401" cy="21904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3C10714-86BB-42BB-AC4A-7FF634510B63}"/>
              </a:ext>
            </a:extLst>
          </p:cNvPr>
          <p:cNvCxnSpPr>
            <a:cxnSpLocks/>
          </p:cNvCxnSpPr>
          <p:nvPr/>
        </p:nvCxnSpPr>
        <p:spPr>
          <a:xfrm flipV="1">
            <a:off x="3249683" y="2551499"/>
            <a:ext cx="568016" cy="2858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A99AC92-9115-43B7-A8F6-7CD925E08D18}"/>
              </a:ext>
            </a:extLst>
          </p:cNvPr>
          <p:cNvCxnSpPr>
            <a:cxnSpLocks/>
          </p:cNvCxnSpPr>
          <p:nvPr/>
        </p:nvCxnSpPr>
        <p:spPr>
          <a:xfrm flipH="1">
            <a:off x="4949539" y="1883598"/>
            <a:ext cx="169005" cy="2081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6E31C88-890A-44A9-97F9-ED2AF7BFC61F}"/>
              </a:ext>
            </a:extLst>
          </p:cNvPr>
          <p:cNvCxnSpPr>
            <a:cxnSpLocks/>
          </p:cNvCxnSpPr>
          <p:nvPr/>
        </p:nvCxnSpPr>
        <p:spPr>
          <a:xfrm>
            <a:off x="4929381" y="2528879"/>
            <a:ext cx="93342" cy="26411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E3E2049-C206-4074-9BAB-5E2B2FE1383C}"/>
              </a:ext>
            </a:extLst>
          </p:cNvPr>
          <p:cNvCxnSpPr>
            <a:cxnSpLocks/>
          </p:cNvCxnSpPr>
          <p:nvPr/>
        </p:nvCxnSpPr>
        <p:spPr>
          <a:xfrm>
            <a:off x="2370851" y="1798414"/>
            <a:ext cx="0" cy="102819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9735588-212B-4F80-97B5-8380CBE90572}"/>
              </a:ext>
            </a:extLst>
          </p:cNvPr>
          <p:cNvCxnSpPr>
            <a:cxnSpLocks/>
          </p:cNvCxnSpPr>
          <p:nvPr/>
        </p:nvCxnSpPr>
        <p:spPr>
          <a:xfrm>
            <a:off x="5985933" y="1691677"/>
            <a:ext cx="0" cy="114564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E4A855F-C2E1-4F66-BCE1-BFC37ABACE60}"/>
              </a:ext>
            </a:extLst>
          </p:cNvPr>
          <p:cNvCxnSpPr>
            <a:cxnSpLocks/>
            <a:endCxn id="9" idx="1"/>
          </p:cNvCxnSpPr>
          <p:nvPr/>
        </p:nvCxnSpPr>
        <p:spPr>
          <a:xfrm>
            <a:off x="3447339" y="1605966"/>
            <a:ext cx="1522421" cy="970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00AD142-31D2-4EE8-B4FB-1F30A507A538}"/>
              </a:ext>
            </a:extLst>
          </p:cNvPr>
          <p:cNvCxnSpPr>
            <a:cxnSpLocks/>
            <a:stCxn id="11" idx="3"/>
            <a:endCxn id="10" idx="1"/>
          </p:cNvCxnSpPr>
          <p:nvPr/>
        </p:nvCxnSpPr>
        <p:spPr>
          <a:xfrm>
            <a:off x="3249683" y="3080524"/>
            <a:ext cx="17730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5AD4C379-C50D-40F3-B57D-A451044ED7FC}"/>
              </a:ext>
            </a:extLst>
          </p:cNvPr>
          <p:cNvSpPr txBox="1"/>
          <p:nvPr/>
        </p:nvSpPr>
        <p:spPr>
          <a:xfrm>
            <a:off x="838200" y="3934420"/>
            <a:ext cx="7086600" cy="923330"/>
          </a:xfrm>
          <a:prstGeom prst="rect">
            <a:avLst/>
          </a:prstGeom>
          <a:noFill/>
        </p:spPr>
        <p:txBody>
          <a:bodyPr wrap="square" rtlCol="0">
            <a:spAutoFit/>
          </a:bodyPr>
          <a:lstStyle/>
          <a:p>
            <a:r>
              <a:rPr lang="en-US" sz="1350" dirty="0"/>
              <a:t>This structure is not only a </a:t>
            </a:r>
            <a:r>
              <a:rPr lang="en-US" sz="1350" b="1" dirty="0"/>
              <a:t>hierarchical allocation of responsibilities</a:t>
            </a:r>
            <a:r>
              <a:rPr lang="en-US" sz="1350" dirty="0"/>
              <a:t>, but also encompasses all the managerial processes. Usually these processes give rise to formal </a:t>
            </a:r>
            <a:r>
              <a:rPr lang="en-US" sz="1350" b="1" dirty="0"/>
              <a:t>managerial systems</a:t>
            </a:r>
            <a:r>
              <a:rPr lang="en-US" sz="1350" dirty="0"/>
              <a:t>.  Organizational Structure must give proper attention to the complex web of relationships and mutual between structure and other </a:t>
            </a:r>
            <a:r>
              <a:rPr lang="en-US" sz="1350" b="1" dirty="0"/>
              <a:t>decision supporting elements </a:t>
            </a:r>
            <a:r>
              <a:rPr lang="en-US" sz="1350" dirty="0"/>
              <a:t>of the organization.</a:t>
            </a:r>
          </a:p>
        </p:txBody>
      </p:sp>
      <p:sp>
        <p:nvSpPr>
          <p:cNvPr id="4" name="Arrow: Curved Down 3">
            <a:extLst>
              <a:ext uri="{FF2B5EF4-FFF2-40B4-BE49-F238E27FC236}">
                <a16:creationId xmlns:a16="http://schemas.microsoft.com/office/drawing/2014/main" id="{DA2FDEC1-5F8F-4DD8-A982-520B30EDCA96}"/>
              </a:ext>
            </a:extLst>
          </p:cNvPr>
          <p:cNvSpPr/>
          <p:nvPr/>
        </p:nvSpPr>
        <p:spPr>
          <a:xfrm>
            <a:off x="2590800" y="799970"/>
            <a:ext cx="3124200" cy="5617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Down 12">
            <a:extLst>
              <a:ext uri="{FF2B5EF4-FFF2-40B4-BE49-F238E27FC236}">
                <a16:creationId xmlns:a16="http://schemas.microsoft.com/office/drawing/2014/main" id="{29BD871F-6013-413B-A063-C1187EA9320E}"/>
              </a:ext>
            </a:extLst>
          </p:cNvPr>
          <p:cNvSpPr/>
          <p:nvPr/>
        </p:nvSpPr>
        <p:spPr>
          <a:xfrm rot="5400000">
            <a:off x="5668558" y="2119628"/>
            <a:ext cx="1683707" cy="5000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Down 13">
            <a:extLst>
              <a:ext uri="{FF2B5EF4-FFF2-40B4-BE49-F238E27FC236}">
                <a16:creationId xmlns:a16="http://schemas.microsoft.com/office/drawing/2014/main" id="{B0B6D328-AF17-40AC-B105-ED91B3393A24}"/>
              </a:ext>
            </a:extLst>
          </p:cNvPr>
          <p:cNvSpPr/>
          <p:nvPr/>
        </p:nvSpPr>
        <p:spPr>
          <a:xfrm rot="16793018">
            <a:off x="646230" y="1905799"/>
            <a:ext cx="1679097" cy="598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Down 14">
            <a:extLst>
              <a:ext uri="{FF2B5EF4-FFF2-40B4-BE49-F238E27FC236}">
                <a16:creationId xmlns:a16="http://schemas.microsoft.com/office/drawing/2014/main" id="{F47E27B5-7ECC-4F13-9421-3D5479D02B13}"/>
              </a:ext>
            </a:extLst>
          </p:cNvPr>
          <p:cNvSpPr/>
          <p:nvPr/>
        </p:nvSpPr>
        <p:spPr>
          <a:xfrm rot="10800000">
            <a:off x="2286000" y="3351557"/>
            <a:ext cx="3699932" cy="5617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397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857250"/>
            <a:ext cx="7391400" cy="3771900"/>
          </a:xfrm>
        </p:spPr>
        <p:txBody>
          <a:bodyPr anchor="t">
            <a:noAutofit/>
          </a:bodyPr>
          <a:lstStyle/>
          <a:p>
            <a:r>
              <a:rPr lang="en-US" sz="1800" b="1" u="sng" dirty="0">
                <a:solidFill>
                  <a:schemeClr val="tx1"/>
                </a:solidFill>
                <a:latin typeface="+mn-lt"/>
              </a:rPr>
              <a:t>There are 3 archetypes (forms of organization):</a:t>
            </a:r>
            <a:br>
              <a:rPr lang="en-US" sz="1800" b="1" u="sng" dirty="0">
                <a:solidFill>
                  <a:schemeClr val="tx1"/>
                </a:solidFill>
                <a:latin typeface="+mn-lt"/>
              </a:rPr>
            </a:br>
            <a:br>
              <a:rPr lang="en-US" sz="1800" b="1" u="sng" dirty="0">
                <a:solidFill>
                  <a:schemeClr val="tx1"/>
                </a:solidFill>
                <a:latin typeface="+mn-lt"/>
              </a:rPr>
            </a:br>
            <a:r>
              <a:rPr lang="en-US" sz="1800" dirty="0">
                <a:solidFill>
                  <a:schemeClr val="tx1"/>
                </a:solidFill>
                <a:latin typeface="+mn-lt"/>
              </a:rPr>
              <a:t>1</a:t>
            </a:r>
            <a:r>
              <a:rPr lang="en-US" sz="1800" b="1" dirty="0">
                <a:solidFill>
                  <a:schemeClr val="tx1"/>
                </a:solidFill>
                <a:latin typeface="+mn-lt"/>
              </a:rPr>
              <a:t>. Functional Organization </a:t>
            </a:r>
            <a:r>
              <a:rPr lang="en-US" sz="1800" dirty="0">
                <a:solidFill>
                  <a:schemeClr val="tx1"/>
                </a:solidFill>
                <a:latin typeface="+mn-lt"/>
              </a:rPr>
              <a:t>– Is structured around the inputs required to perform the tasks of the organization. Typically these inputs are functions or specialties, such as finance, marketing, production, engineering, research and development, and personnel.</a:t>
            </a:r>
            <a:br>
              <a:rPr lang="en-US" sz="1800" dirty="0">
                <a:solidFill>
                  <a:schemeClr val="tx1"/>
                </a:solidFill>
                <a:latin typeface="+mn-lt"/>
              </a:rPr>
            </a:br>
            <a:r>
              <a:rPr lang="en-US" sz="1800" dirty="0">
                <a:solidFill>
                  <a:schemeClr val="tx1"/>
                </a:solidFill>
                <a:latin typeface="+mn-lt"/>
              </a:rPr>
              <a:t>2. </a:t>
            </a:r>
            <a:r>
              <a:rPr lang="en-US" sz="1800" b="1" dirty="0">
                <a:solidFill>
                  <a:schemeClr val="tx1"/>
                </a:solidFill>
                <a:latin typeface="+mn-lt"/>
              </a:rPr>
              <a:t>Divisional Organization </a:t>
            </a:r>
            <a:r>
              <a:rPr lang="en-US" sz="1800" dirty="0">
                <a:solidFill>
                  <a:schemeClr val="tx1"/>
                </a:solidFill>
                <a:latin typeface="+mn-lt"/>
              </a:rPr>
              <a:t>– Is structured according to the outputs generated by the organization, most commonly products delivered. Other types of outputs could serve as the basis for </a:t>
            </a:r>
            <a:r>
              <a:rPr lang="en-US" sz="1800" dirty="0" err="1">
                <a:solidFill>
                  <a:schemeClr val="tx1"/>
                </a:solidFill>
                <a:latin typeface="+mn-lt"/>
              </a:rPr>
              <a:t>divisionalization</a:t>
            </a:r>
            <a:r>
              <a:rPr lang="en-US" sz="1800" dirty="0">
                <a:solidFill>
                  <a:schemeClr val="tx1"/>
                </a:solidFill>
                <a:latin typeface="+mn-lt"/>
              </a:rPr>
              <a:t>, such as </a:t>
            </a:r>
            <a:r>
              <a:rPr lang="en-US" sz="1800" dirty="0" err="1">
                <a:solidFill>
                  <a:schemeClr val="tx1"/>
                </a:solidFill>
                <a:latin typeface="+mn-lt"/>
              </a:rPr>
              <a:t>programmes</a:t>
            </a:r>
            <a:r>
              <a:rPr lang="en-US" sz="1800" dirty="0">
                <a:solidFill>
                  <a:schemeClr val="tx1"/>
                </a:solidFill>
                <a:latin typeface="+mn-lt"/>
              </a:rPr>
              <a:t> and projects. Also, markets, clients and geographical locations could serve as criteria for </a:t>
            </a:r>
            <a:r>
              <a:rPr lang="en-US" sz="1800" dirty="0" err="1">
                <a:solidFill>
                  <a:schemeClr val="tx1"/>
                </a:solidFill>
                <a:latin typeface="+mn-lt"/>
              </a:rPr>
              <a:t>divisionalization</a:t>
            </a:r>
            <a:r>
              <a:rPr lang="en-US" sz="1800" dirty="0">
                <a:solidFill>
                  <a:schemeClr val="tx1"/>
                </a:solidFill>
                <a:latin typeface="+mn-lt"/>
              </a:rPr>
              <a:t>. </a:t>
            </a:r>
            <a:br>
              <a:rPr lang="en-US" sz="1800" dirty="0">
                <a:solidFill>
                  <a:schemeClr val="tx1"/>
                </a:solidFill>
                <a:latin typeface="+mn-lt"/>
              </a:rPr>
            </a:br>
            <a:r>
              <a:rPr lang="en-US" sz="1800" dirty="0">
                <a:solidFill>
                  <a:schemeClr val="tx1"/>
                </a:solidFill>
                <a:latin typeface="+mn-lt"/>
              </a:rPr>
              <a:t>3. </a:t>
            </a:r>
            <a:r>
              <a:rPr lang="en-US" sz="1800" b="1" dirty="0">
                <a:solidFill>
                  <a:schemeClr val="tx1"/>
                </a:solidFill>
                <a:latin typeface="+mn-lt"/>
              </a:rPr>
              <a:t>Matrix Organization </a:t>
            </a:r>
            <a:r>
              <a:rPr lang="en-US" sz="1800" dirty="0">
                <a:solidFill>
                  <a:schemeClr val="tx1"/>
                </a:solidFill>
                <a:latin typeface="+mn-lt"/>
              </a:rPr>
              <a:t>– Employs a multiple command system that also includes  related support mechanisms and associated culture and behavioral pattern.</a:t>
            </a:r>
            <a:br>
              <a:rPr lang="en-US" sz="1800" dirty="0">
                <a:solidFill>
                  <a:schemeClr val="tx1"/>
                </a:solidFill>
                <a:latin typeface="+mn-lt"/>
              </a:rPr>
            </a:br>
            <a:br>
              <a:rPr lang="en-US" sz="1800" dirty="0">
                <a:solidFill>
                  <a:schemeClr val="tx1"/>
                </a:solidFill>
                <a:latin typeface="+mn-lt"/>
              </a:rPr>
            </a:br>
            <a:br>
              <a:rPr lang="en-US" sz="1800" dirty="0">
                <a:solidFill>
                  <a:schemeClr val="tx1"/>
                </a:solidFill>
                <a:latin typeface="+mn-lt"/>
              </a:rPr>
            </a:br>
            <a:endParaRPr lang="en-US" sz="1800" b="1" dirty="0">
              <a:solidFill>
                <a:schemeClr val="tx1"/>
              </a:solidFill>
              <a:latin typeface="+mn-lt"/>
            </a:endParaRPr>
          </a:p>
        </p:txBody>
      </p:sp>
      <p:sp>
        <p:nvSpPr>
          <p:cNvPr id="2" name="Content Placeholder 1"/>
          <p:cNvSpPr>
            <a:spLocks noGrp="1"/>
          </p:cNvSpPr>
          <p:nvPr>
            <p:ph idx="1"/>
          </p:nvPr>
        </p:nvSpPr>
        <p:spPr>
          <a:xfrm>
            <a:off x="722489" y="300567"/>
            <a:ext cx="4743450" cy="571500"/>
          </a:xfrm>
        </p:spPr>
        <p:txBody>
          <a:bodyPr>
            <a:normAutofit/>
          </a:bodyPr>
          <a:lstStyle/>
          <a:p>
            <a:pPr marL="0" indent="0">
              <a:buNone/>
            </a:pPr>
            <a:r>
              <a:rPr lang="en-US" sz="2100" dirty="0"/>
              <a:t>Organizational Structure</a:t>
            </a:r>
          </a:p>
        </p:txBody>
      </p:sp>
    </p:spTree>
    <p:extLst>
      <p:ext uri="{BB962C8B-B14F-4D97-AF65-F5344CB8AC3E}">
        <p14:creationId xmlns:p14="http://schemas.microsoft.com/office/powerpoint/2010/main" val="390950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857250"/>
            <a:ext cx="7391400" cy="3771900"/>
          </a:xfrm>
        </p:spPr>
        <p:txBody>
          <a:bodyPr anchor="t">
            <a:noAutofit/>
          </a:bodyPr>
          <a:lstStyle/>
          <a:p>
            <a:r>
              <a:rPr lang="en-US" sz="1800" b="1" dirty="0">
                <a:solidFill>
                  <a:schemeClr val="tx1"/>
                </a:solidFill>
              </a:rPr>
              <a:t>Symptoms of an Inadequate Organizational Structure</a:t>
            </a:r>
            <a:br>
              <a:rPr lang="en-US" sz="1800" b="1" dirty="0">
                <a:solidFill>
                  <a:schemeClr val="tx1"/>
                </a:solidFill>
              </a:rPr>
            </a:br>
            <a:br>
              <a:rPr lang="en-US" sz="1800" b="1" dirty="0">
                <a:solidFill>
                  <a:schemeClr val="tx1"/>
                </a:solidFill>
              </a:rPr>
            </a:br>
            <a:r>
              <a:rPr lang="en-US" sz="1800" b="1" dirty="0">
                <a:solidFill>
                  <a:schemeClr val="tx1"/>
                </a:solidFill>
              </a:rPr>
              <a:t>1. </a:t>
            </a:r>
            <a:r>
              <a:rPr lang="en-US" sz="1600" dirty="0">
                <a:solidFill>
                  <a:schemeClr val="tx1"/>
                </a:solidFill>
              </a:rPr>
              <a:t>Lack of opportunities for development</a:t>
            </a:r>
            <a:br>
              <a:rPr lang="en-US" sz="1600" dirty="0">
                <a:solidFill>
                  <a:schemeClr val="tx1"/>
                </a:solidFill>
              </a:rPr>
            </a:br>
            <a:r>
              <a:rPr lang="en-US" sz="1600" dirty="0">
                <a:solidFill>
                  <a:schemeClr val="tx1"/>
                </a:solidFill>
              </a:rPr>
              <a:t>2. Insufficient time for development</a:t>
            </a:r>
            <a:br>
              <a:rPr lang="en-US" sz="1600" dirty="0">
                <a:solidFill>
                  <a:schemeClr val="tx1"/>
                </a:solidFill>
              </a:rPr>
            </a:br>
            <a:r>
              <a:rPr lang="en-US" sz="1600" dirty="0">
                <a:solidFill>
                  <a:schemeClr val="tx1"/>
                </a:solidFill>
              </a:rPr>
              <a:t>3. Intensive antagonistic  environment</a:t>
            </a:r>
            <a:br>
              <a:rPr lang="en-US" sz="1600" dirty="0">
                <a:solidFill>
                  <a:schemeClr val="tx1"/>
                </a:solidFill>
              </a:rPr>
            </a:br>
            <a:r>
              <a:rPr lang="en-US" sz="1600" dirty="0">
                <a:solidFill>
                  <a:schemeClr val="tx1"/>
                </a:solidFill>
              </a:rPr>
              <a:t>4. Lack of  definition in portfolio business planning</a:t>
            </a:r>
            <a:br>
              <a:rPr lang="en-US" sz="1600" dirty="0">
                <a:solidFill>
                  <a:schemeClr val="tx1"/>
                </a:solidFill>
              </a:rPr>
            </a:br>
            <a:r>
              <a:rPr lang="en-US" sz="1600" dirty="0">
                <a:solidFill>
                  <a:schemeClr val="tx1"/>
                </a:solidFill>
              </a:rPr>
              <a:t>5. Lack of coordination with sister division</a:t>
            </a:r>
            <a:br>
              <a:rPr lang="en-US" sz="1600" dirty="0">
                <a:solidFill>
                  <a:schemeClr val="tx1"/>
                </a:solidFill>
              </a:rPr>
            </a:br>
            <a:r>
              <a:rPr lang="en-US" sz="1600" dirty="0">
                <a:solidFill>
                  <a:schemeClr val="tx1"/>
                </a:solidFill>
              </a:rPr>
              <a:t>6. Excessive duplication of functions in different units of the firm</a:t>
            </a:r>
            <a:br>
              <a:rPr lang="en-US" sz="1600" dirty="0">
                <a:solidFill>
                  <a:schemeClr val="tx1"/>
                </a:solidFill>
              </a:rPr>
            </a:br>
            <a:r>
              <a:rPr lang="en-US" sz="1600" dirty="0">
                <a:solidFill>
                  <a:schemeClr val="tx1"/>
                </a:solidFill>
              </a:rPr>
              <a:t>7. Excessive dispersion of functions in one unit of the firm</a:t>
            </a:r>
            <a:br>
              <a:rPr lang="en-US" sz="1600" dirty="0">
                <a:solidFill>
                  <a:schemeClr val="tx1"/>
                </a:solidFill>
              </a:rPr>
            </a:br>
            <a:r>
              <a:rPr lang="en-US" sz="1600" dirty="0">
                <a:solidFill>
                  <a:schemeClr val="tx1"/>
                </a:solidFill>
              </a:rPr>
              <a:t>8. Poor profit performance and low return expectations</a:t>
            </a:r>
            <a:br>
              <a:rPr lang="en-US" sz="1800" b="1" dirty="0">
                <a:solidFill>
                  <a:schemeClr val="tx1"/>
                </a:solidFill>
              </a:rPr>
            </a:br>
            <a:endParaRPr lang="en-US" sz="1800" b="1" dirty="0">
              <a:solidFill>
                <a:schemeClr val="tx1"/>
              </a:solidFill>
              <a:latin typeface="+mn-lt"/>
            </a:endParaRPr>
          </a:p>
        </p:txBody>
      </p:sp>
      <p:sp>
        <p:nvSpPr>
          <p:cNvPr id="2" name="Content Placeholder 1"/>
          <p:cNvSpPr>
            <a:spLocks noGrp="1"/>
          </p:cNvSpPr>
          <p:nvPr>
            <p:ph idx="1"/>
          </p:nvPr>
        </p:nvSpPr>
        <p:spPr>
          <a:xfrm>
            <a:off x="722489" y="300567"/>
            <a:ext cx="4743450" cy="571500"/>
          </a:xfrm>
        </p:spPr>
        <p:txBody>
          <a:bodyPr>
            <a:normAutofit/>
          </a:bodyPr>
          <a:lstStyle/>
          <a:p>
            <a:pPr marL="0" indent="0">
              <a:buNone/>
            </a:pPr>
            <a:r>
              <a:rPr lang="en-US" sz="2100" dirty="0"/>
              <a:t>Organizational Structure</a:t>
            </a:r>
          </a:p>
        </p:txBody>
      </p:sp>
    </p:spTree>
    <p:extLst>
      <p:ext uri="{BB962C8B-B14F-4D97-AF65-F5344CB8AC3E}">
        <p14:creationId xmlns:p14="http://schemas.microsoft.com/office/powerpoint/2010/main" val="3913599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85750"/>
            <a:ext cx="5391150" cy="571500"/>
          </a:xfrm>
        </p:spPr>
        <p:txBody>
          <a:bodyPr>
            <a:normAutofit/>
          </a:bodyPr>
          <a:lstStyle/>
          <a:p>
            <a:pPr marL="0" indent="0">
              <a:buNone/>
            </a:pPr>
            <a:r>
              <a:rPr lang="en-US" sz="2100" dirty="0"/>
              <a:t>Organizational Design</a:t>
            </a:r>
          </a:p>
        </p:txBody>
      </p:sp>
      <p:sp>
        <p:nvSpPr>
          <p:cNvPr id="6" name="Oval 5">
            <a:extLst>
              <a:ext uri="{FF2B5EF4-FFF2-40B4-BE49-F238E27FC236}">
                <a16:creationId xmlns:a16="http://schemas.microsoft.com/office/drawing/2014/main" id="{DDA84925-F114-4E1A-9912-971FEE873E55}"/>
              </a:ext>
            </a:extLst>
          </p:cNvPr>
          <p:cNvSpPr/>
          <p:nvPr/>
        </p:nvSpPr>
        <p:spPr>
          <a:xfrm>
            <a:off x="952500" y="1694676"/>
            <a:ext cx="1524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Techno-structure</a:t>
            </a:r>
          </a:p>
        </p:txBody>
      </p:sp>
      <p:sp>
        <p:nvSpPr>
          <p:cNvPr id="10" name="Oval 9">
            <a:extLst>
              <a:ext uri="{FF2B5EF4-FFF2-40B4-BE49-F238E27FC236}">
                <a16:creationId xmlns:a16="http://schemas.microsoft.com/office/drawing/2014/main" id="{4846DB94-2411-47F4-93A0-C9F185B1A191}"/>
              </a:ext>
            </a:extLst>
          </p:cNvPr>
          <p:cNvSpPr/>
          <p:nvPr/>
        </p:nvSpPr>
        <p:spPr>
          <a:xfrm>
            <a:off x="5943600" y="1763226"/>
            <a:ext cx="1524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Staff</a:t>
            </a:r>
          </a:p>
        </p:txBody>
      </p:sp>
      <p:cxnSp>
        <p:nvCxnSpPr>
          <p:cNvPr id="12" name="Straight Connector 11">
            <a:extLst>
              <a:ext uri="{FF2B5EF4-FFF2-40B4-BE49-F238E27FC236}">
                <a16:creationId xmlns:a16="http://schemas.microsoft.com/office/drawing/2014/main" id="{9FF1CBAB-79D5-46B7-BDDB-107A26C68479}"/>
              </a:ext>
            </a:extLst>
          </p:cNvPr>
          <p:cNvCxnSpPr>
            <a:cxnSpLocks/>
          </p:cNvCxnSpPr>
          <p:nvPr/>
        </p:nvCxnSpPr>
        <p:spPr>
          <a:xfrm flipV="1">
            <a:off x="2552719" y="1016279"/>
            <a:ext cx="3390881" cy="18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C57EA6-A4D9-4679-ACE7-B5312DDA2961}"/>
              </a:ext>
            </a:extLst>
          </p:cNvPr>
          <p:cNvCxnSpPr>
            <a:cxnSpLocks/>
          </p:cNvCxnSpPr>
          <p:nvPr/>
        </p:nvCxnSpPr>
        <p:spPr>
          <a:xfrm>
            <a:off x="990600" y="3562350"/>
            <a:ext cx="1560198" cy="1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92823B1-4DDA-45F5-9564-47BFA76AAD2A}"/>
              </a:ext>
            </a:extLst>
          </p:cNvPr>
          <p:cNvCxnSpPr>
            <a:cxnSpLocks/>
          </p:cNvCxnSpPr>
          <p:nvPr/>
        </p:nvCxnSpPr>
        <p:spPr>
          <a:xfrm>
            <a:off x="990600" y="4324350"/>
            <a:ext cx="624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64E6FCE-2FB2-4836-A8F5-24A4FF280216}"/>
              </a:ext>
            </a:extLst>
          </p:cNvPr>
          <p:cNvCxnSpPr>
            <a:cxnSpLocks/>
          </p:cNvCxnSpPr>
          <p:nvPr/>
        </p:nvCxnSpPr>
        <p:spPr>
          <a:xfrm>
            <a:off x="5943600" y="3573396"/>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4F4362-691C-4598-AEA6-3A3E15BA8866}"/>
              </a:ext>
            </a:extLst>
          </p:cNvPr>
          <p:cNvCxnSpPr>
            <a:cxnSpLocks/>
          </p:cNvCxnSpPr>
          <p:nvPr/>
        </p:nvCxnSpPr>
        <p:spPr>
          <a:xfrm>
            <a:off x="990600" y="356235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D7A0F0-D893-42E9-BBFB-BA5362BA90A7}"/>
              </a:ext>
            </a:extLst>
          </p:cNvPr>
          <p:cNvCxnSpPr>
            <a:cxnSpLocks/>
          </p:cNvCxnSpPr>
          <p:nvPr/>
        </p:nvCxnSpPr>
        <p:spPr>
          <a:xfrm>
            <a:off x="7237079" y="3554506"/>
            <a:ext cx="0" cy="769844"/>
          </a:xfrm>
          <a:prstGeom prst="line">
            <a:avLst/>
          </a:prstGeom>
        </p:spPr>
        <p:style>
          <a:lnRef idx="1">
            <a:schemeClr val="accent1"/>
          </a:lnRef>
          <a:fillRef idx="0">
            <a:schemeClr val="accent1"/>
          </a:fillRef>
          <a:effectRef idx="0">
            <a:schemeClr val="accent1"/>
          </a:effectRef>
          <a:fontRef idx="minor">
            <a:schemeClr val="tx1"/>
          </a:fontRef>
        </p:style>
      </p:cxnSp>
      <p:sp>
        <p:nvSpPr>
          <p:cNvPr id="28" name="Block Arc 27">
            <a:extLst>
              <a:ext uri="{FF2B5EF4-FFF2-40B4-BE49-F238E27FC236}">
                <a16:creationId xmlns:a16="http://schemas.microsoft.com/office/drawing/2014/main" id="{ACF1583B-F105-4108-9BFF-FCD8927587E5}"/>
              </a:ext>
            </a:extLst>
          </p:cNvPr>
          <p:cNvSpPr/>
          <p:nvPr/>
        </p:nvSpPr>
        <p:spPr>
          <a:xfrm rot="16200000">
            <a:off x="4653837" y="1883741"/>
            <a:ext cx="2538225" cy="803303"/>
          </a:xfrm>
          <a:prstGeom prst="blockArc">
            <a:avLst>
              <a:gd name="adj1" fmla="val 10766106"/>
              <a:gd name="adj2" fmla="val 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lock Arc 29">
            <a:extLst>
              <a:ext uri="{FF2B5EF4-FFF2-40B4-BE49-F238E27FC236}">
                <a16:creationId xmlns:a16="http://schemas.microsoft.com/office/drawing/2014/main" id="{C99DEC5B-E793-4A4A-BB7B-AAB79A94C90E}"/>
              </a:ext>
            </a:extLst>
          </p:cNvPr>
          <p:cNvSpPr/>
          <p:nvPr/>
        </p:nvSpPr>
        <p:spPr>
          <a:xfrm rot="5400000">
            <a:off x="1281686" y="1891586"/>
            <a:ext cx="2538225" cy="803303"/>
          </a:xfrm>
          <a:prstGeom prst="blockArc">
            <a:avLst>
              <a:gd name="adj1" fmla="val 10766106"/>
              <a:gd name="adj2" fmla="val 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22A9831A-E6B6-489E-B7A7-7D5E362B2F9F}"/>
              </a:ext>
            </a:extLst>
          </p:cNvPr>
          <p:cNvSpPr txBox="1"/>
          <p:nvPr/>
        </p:nvSpPr>
        <p:spPr>
          <a:xfrm>
            <a:off x="3389113" y="1249918"/>
            <a:ext cx="1519968" cy="369332"/>
          </a:xfrm>
          <a:prstGeom prst="rect">
            <a:avLst/>
          </a:prstGeom>
          <a:noFill/>
        </p:spPr>
        <p:txBody>
          <a:bodyPr wrap="none" rtlCol="0">
            <a:spAutoFit/>
          </a:bodyPr>
          <a:lstStyle/>
          <a:p>
            <a:r>
              <a:rPr lang="en-US" dirty="0"/>
              <a:t>Strategic Apex</a:t>
            </a:r>
          </a:p>
        </p:txBody>
      </p:sp>
      <p:sp>
        <p:nvSpPr>
          <p:cNvPr id="36" name="TextBox 35">
            <a:extLst>
              <a:ext uri="{FF2B5EF4-FFF2-40B4-BE49-F238E27FC236}">
                <a16:creationId xmlns:a16="http://schemas.microsoft.com/office/drawing/2014/main" id="{837549C3-6796-4F0E-BC5B-BBF8F2B0F748}"/>
              </a:ext>
            </a:extLst>
          </p:cNvPr>
          <p:cNvSpPr txBox="1"/>
          <p:nvPr/>
        </p:nvSpPr>
        <p:spPr>
          <a:xfrm>
            <a:off x="3564667" y="2370203"/>
            <a:ext cx="1287532" cy="369332"/>
          </a:xfrm>
          <a:prstGeom prst="rect">
            <a:avLst/>
          </a:prstGeom>
          <a:noFill/>
        </p:spPr>
        <p:txBody>
          <a:bodyPr wrap="none" rtlCol="0">
            <a:spAutoFit/>
          </a:bodyPr>
          <a:lstStyle/>
          <a:p>
            <a:r>
              <a:rPr lang="en-US" dirty="0"/>
              <a:t>Middle Line</a:t>
            </a:r>
          </a:p>
        </p:txBody>
      </p:sp>
      <p:sp>
        <p:nvSpPr>
          <p:cNvPr id="38" name="TextBox 37">
            <a:extLst>
              <a:ext uri="{FF2B5EF4-FFF2-40B4-BE49-F238E27FC236}">
                <a16:creationId xmlns:a16="http://schemas.microsoft.com/office/drawing/2014/main" id="{930F634D-880C-48E5-B410-D22A76EA4C97}"/>
              </a:ext>
            </a:extLst>
          </p:cNvPr>
          <p:cNvSpPr txBox="1"/>
          <p:nvPr/>
        </p:nvSpPr>
        <p:spPr>
          <a:xfrm>
            <a:off x="3353856" y="3757889"/>
            <a:ext cx="1609480" cy="369332"/>
          </a:xfrm>
          <a:prstGeom prst="rect">
            <a:avLst/>
          </a:prstGeom>
          <a:noFill/>
        </p:spPr>
        <p:txBody>
          <a:bodyPr wrap="none" rtlCol="0">
            <a:spAutoFit/>
          </a:bodyPr>
          <a:lstStyle/>
          <a:p>
            <a:r>
              <a:rPr lang="en-US" dirty="0"/>
              <a:t>Operating Core</a:t>
            </a:r>
          </a:p>
        </p:txBody>
      </p:sp>
    </p:spTree>
    <p:extLst>
      <p:ext uri="{BB962C8B-B14F-4D97-AF65-F5344CB8AC3E}">
        <p14:creationId xmlns:p14="http://schemas.microsoft.com/office/powerpoint/2010/main" val="141423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Chapter 2</a:t>
            </a:r>
          </a:p>
        </p:txBody>
      </p:sp>
      <p:sp>
        <p:nvSpPr>
          <p:cNvPr id="2" name="Content Placeholder 1"/>
          <p:cNvSpPr>
            <a:spLocks noGrp="1"/>
          </p:cNvSpPr>
          <p:nvPr>
            <p:ph idx="1"/>
          </p:nvPr>
        </p:nvSpPr>
        <p:spPr/>
        <p:txBody>
          <a:bodyPr anchor="ctr">
            <a:normAutofit/>
          </a:bodyPr>
          <a:lstStyle/>
          <a:p>
            <a:pPr marL="0" indent="0" algn="ctr">
              <a:buNone/>
            </a:pPr>
            <a:r>
              <a:rPr lang="en-US" sz="2100" b="1" dirty="0"/>
              <a:t>Organization Planning, Design and Development</a:t>
            </a:r>
          </a:p>
          <a:p>
            <a:pPr marL="0" indent="0" algn="ctr">
              <a:buNone/>
            </a:pPr>
            <a:endParaRPr lang="en-US" sz="2100" b="1" dirty="0"/>
          </a:p>
        </p:txBody>
      </p:sp>
    </p:spTree>
    <p:extLst>
      <p:ext uri="{BB962C8B-B14F-4D97-AF65-F5344CB8AC3E}">
        <p14:creationId xmlns:p14="http://schemas.microsoft.com/office/powerpoint/2010/main" val="3965758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857250"/>
            <a:ext cx="7162800" cy="3771900"/>
          </a:xfrm>
        </p:spPr>
        <p:txBody>
          <a:bodyPr anchor="t">
            <a:noAutofit/>
          </a:bodyPr>
          <a:lstStyle/>
          <a:p>
            <a:r>
              <a:rPr lang="en-US" sz="1800" b="1" u="sng" dirty="0">
                <a:solidFill>
                  <a:schemeClr val="tx1"/>
                </a:solidFill>
                <a:latin typeface="+mn-lt"/>
              </a:rPr>
              <a:t>Mintzberg conceptually describes an organization as typically having Five basic parts: Fig. 2.3</a:t>
            </a:r>
            <a:br>
              <a:rPr lang="en-US" sz="1800" b="1" u="sng" dirty="0">
                <a:solidFill>
                  <a:schemeClr val="tx1"/>
                </a:solidFill>
                <a:latin typeface="+mn-lt"/>
              </a:rPr>
            </a:br>
            <a:br>
              <a:rPr lang="en-US" sz="1800" b="1" u="sng" dirty="0">
                <a:solidFill>
                  <a:schemeClr val="tx1"/>
                </a:solidFill>
                <a:latin typeface="+mn-lt"/>
              </a:rPr>
            </a:br>
            <a:r>
              <a:rPr lang="en-US" sz="1800" dirty="0">
                <a:solidFill>
                  <a:schemeClr val="tx1"/>
                </a:solidFill>
                <a:latin typeface="+mn-lt"/>
              </a:rPr>
              <a:t>1. </a:t>
            </a:r>
            <a:r>
              <a:rPr lang="en-US" sz="1800" b="1" dirty="0">
                <a:solidFill>
                  <a:schemeClr val="tx1"/>
                </a:solidFill>
                <a:latin typeface="+mn-lt"/>
              </a:rPr>
              <a:t>Operating Core</a:t>
            </a:r>
            <a:r>
              <a:rPr lang="en-US" sz="1800" dirty="0">
                <a:solidFill>
                  <a:schemeClr val="tx1"/>
                </a:solidFill>
                <a:latin typeface="+mn-lt"/>
              </a:rPr>
              <a:t>: This part consists of those who performs the basic work relating to production or services. </a:t>
            </a:r>
            <a:br>
              <a:rPr lang="en-US" sz="1800" dirty="0">
                <a:solidFill>
                  <a:schemeClr val="tx1"/>
                </a:solidFill>
                <a:latin typeface="+mn-lt"/>
              </a:rPr>
            </a:br>
            <a:r>
              <a:rPr lang="en-US" sz="1800" dirty="0">
                <a:solidFill>
                  <a:schemeClr val="tx1"/>
                </a:solidFill>
                <a:latin typeface="+mn-lt"/>
              </a:rPr>
              <a:t>2. </a:t>
            </a:r>
            <a:r>
              <a:rPr lang="en-US" sz="1800" b="1" dirty="0">
                <a:solidFill>
                  <a:schemeClr val="tx1"/>
                </a:solidFill>
                <a:latin typeface="+mn-lt"/>
              </a:rPr>
              <a:t>Strategic Apex: </a:t>
            </a:r>
            <a:r>
              <a:rPr lang="en-US" sz="1800" dirty="0">
                <a:solidFill>
                  <a:schemeClr val="tx1"/>
                </a:solidFill>
                <a:latin typeface="+mn-lt"/>
              </a:rPr>
              <a:t>Comprises people having overall responsibility of the organization, namely chief executive and other top-level managers.</a:t>
            </a:r>
            <a:br>
              <a:rPr lang="en-US" sz="1800" dirty="0">
                <a:solidFill>
                  <a:schemeClr val="tx1"/>
                </a:solidFill>
                <a:latin typeface="+mn-lt"/>
              </a:rPr>
            </a:br>
            <a:r>
              <a:rPr lang="en-US" sz="1800" dirty="0">
                <a:solidFill>
                  <a:schemeClr val="tx1"/>
                </a:solidFill>
                <a:latin typeface="+mn-lt"/>
              </a:rPr>
              <a:t>3. </a:t>
            </a:r>
            <a:r>
              <a:rPr lang="en-US" sz="1800" b="1" dirty="0">
                <a:solidFill>
                  <a:schemeClr val="tx1"/>
                </a:solidFill>
                <a:latin typeface="+mn-lt"/>
              </a:rPr>
              <a:t>Middle Line</a:t>
            </a:r>
            <a:r>
              <a:rPr lang="en-US" sz="1800" dirty="0">
                <a:solidFill>
                  <a:schemeClr val="tx1"/>
                </a:solidFill>
                <a:latin typeface="+mn-lt"/>
              </a:rPr>
              <a:t>: It is the linking pin between the strategic apex and the operating core. The chain runs from the senior managers down to the first-line managers.</a:t>
            </a:r>
            <a:br>
              <a:rPr lang="en-US" sz="1800" dirty="0">
                <a:solidFill>
                  <a:schemeClr val="tx1"/>
                </a:solidFill>
                <a:latin typeface="+mn-lt"/>
              </a:rPr>
            </a:br>
            <a:r>
              <a:rPr lang="en-US" sz="1800" dirty="0">
                <a:solidFill>
                  <a:schemeClr val="tx1"/>
                </a:solidFill>
                <a:latin typeface="+mn-lt"/>
              </a:rPr>
              <a:t>4. </a:t>
            </a:r>
            <a:r>
              <a:rPr lang="en-US" sz="1800" b="1" dirty="0">
                <a:solidFill>
                  <a:schemeClr val="tx1"/>
                </a:solidFill>
                <a:latin typeface="+mn-lt"/>
              </a:rPr>
              <a:t>Technostructure</a:t>
            </a:r>
            <a:r>
              <a:rPr lang="en-US" sz="1800" dirty="0">
                <a:solidFill>
                  <a:schemeClr val="tx1"/>
                </a:solidFill>
                <a:latin typeface="+mn-lt"/>
              </a:rPr>
              <a:t>: Is made up of analysts whose job is to control, stabilize and standardize patterns of activity in the organization.</a:t>
            </a:r>
            <a:br>
              <a:rPr lang="en-US" sz="1800" dirty="0">
                <a:solidFill>
                  <a:schemeClr val="tx1"/>
                </a:solidFill>
                <a:latin typeface="+mn-lt"/>
              </a:rPr>
            </a:br>
            <a:r>
              <a:rPr lang="en-US" sz="1800" dirty="0">
                <a:solidFill>
                  <a:schemeClr val="tx1"/>
                </a:solidFill>
                <a:latin typeface="+mn-lt"/>
              </a:rPr>
              <a:t>5. </a:t>
            </a:r>
            <a:r>
              <a:rPr lang="en-US" sz="1800" b="1" dirty="0">
                <a:solidFill>
                  <a:schemeClr val="tx1"/>
                </a:solidFill>
                <a:latin typeface="+mn-lt"/>
              </a:rPr>
              <a:t>Support Staff</a:t>
            </a:r>
            <a:r>
              <a:rPr lang="en-US" sz="1800" dirty="0">
                <a:solidFill>
                  <a:schemeClr val="tx1"/>
                </a:solidFill>
                <a:latin typeface="+mn-lt"/>
              </a:rPr>
              <a:t>: Support staff are engaged in large organizations to encompass more and more boundary activities. Can be found at various levels of hierarchy.</a:t>
            </a:r>
            <a:br>
              <a:rPr lang="en-US" sz="1800" dirty="0">
                <a:solidFill>
                  <a:schemeClr val="tx1"/>
                </a:solidFill>
                <a:latin typeface="+mn-lt"/>
              </a:rPr>
            </a:br>
            <a:br>
              <a:rPr lang="en-US" sz="1800" dirty="0">
                <a:solidFill>
                  <a:schemeClr val="tx1"/>
                </a:solidFill>
                <a:latin typeface="+mn-lt"/>
              </a:rPr>
            </a:br>
            <a:br>
              <a:rPr lang="en-US" sz="1800" dirty="0">
                <a:solidFill>
                  <a:schemeClr val="tx1"/>
                </a:solidFill>
                <a:latin typeface="+mn-lt"/>
              </a:rPr>
            </a:br>
            <a:endParaRPr lang="en-US" sz="1800" b="1" dirty="0">
              <a:solidFill>
                <a:schemeClr val="tx1"/>
              </a:solidFill>
              <a:latin typeface="+mn-lt"/>
            </a:endParaRPr>
          </a:p>
        </p:txBody>
      </p:sp>
      <p:sp>
        <p:nvSpPr>
          <p:cNvPr id="2" name="Content Placeholder 1"/>
          <p:cNvSpPr>
            <a:spLocks noGrp="1"/>
          </p:cNvSpPr>
          <p:nvPr>
            <p:ph idx="1"/>
          </p:nvPr>
        </p:nvSpPr>
        <p:spPr>
          <a:xfrm>
            <a:off x="838200" y="285750"/>
            <a:ext cx="5391150" cy="571500"/>
          </a:xfrm>
        </p:spPr>
        <p:txBody>
          <a:bodyPr>
            <a:normAutofit/>
          </a:bodyPr>
          <a:lstStyle/>
          <a:p>
            <a:pPr marL="0" indent="0">
              <a:buNone/>
            </a:pPr>
            <a:r>
              <a:rPr lang="en-US" sz="2100" dirty="0"/>
              <a:t>Organizational Design</a:t>
            </a:r>
          </a:p>
        </p:txBody>
      </p:sp>
    </p:spTree>
    <p:extLst>
      <p:ext uri="{BB962C8B-B14F-4D97-AF65-F5344CB8AC3E}">
        <p14:creationId xmlns:p14="http://schemas.microsoft.com/office/powerpoint/2010/main" val="3318489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04950"/>
            <a:ext cx="7315200" cy="2971800"/>
          </a:xfrm>
        </p:spPr>
        <p:txBody>
          <a:bodyPr>
            <a:normAutofit/>
          </a:bodyPr>
          <a:lstStyle/>
          <a:p>
            <a:pPr marL="0" indent="0">
              <a:buNone/>
            </a:pPr>
            <a:r>
              <a:rPr lang="en-US" sz="2400" dirty="0"/>
              <a:t>1. Allocation of Work</a:t>
            </a:r>
            <a:br>
              <a:rPr lang="en-US" sz="2400" dirty="0"/>
            </a:br>
            <a:r>
              <a:rPr lang="en-US" sz="2400" dirty="0"/>
              <a:t>2. Unity of Command</a:t>
            </a:r>
            <a:br>
              <a:rPr lang="en-US" sz="2400" dirty="0"/>
            </a:br>
            <a:r>
              <a:rPr lang="en-US" sz="2400" dirty="0"/>
              <a:t>3. Span of Control</a:t>
            </a:r>
            <a:br>
              <a:rPr lang="en-US" sz="2400" dirty="0"/>
            </a:br>
            <a:r>
              <a:rPr lang="en-US" sz="2400" dirty="0"/>
              <a:t>4. Levels of Management</a:t>
            </a:r>
            <a:br>
              <a:rPr lang="en-US" sz="2400" dirty="0"/>
            </a:br>
            <a:r>
              <a:rPr lang="en-US" sz="2400" dirty="0"/>
              <a:t>5. Coordination</a:t>
            </a:r>
            <a:br>
              <a:rPr lang="en-US" sz="2400" dirty="0"/>
            </a:br>
            <a:r>
              <a:rPr lang="en-US" sz="2400" dirty="0"/>
              <a:t>6. Communications</a:t>
            </a:r>
            <a:br>
              <a:rPr lang="en-US" sz="2400" dirty="0"/>
            </a:br>
            <a:r>
              <a:rPr lang="en-US" sz="2400" dirty="0"/>
              <a:t>7. Flexibility</a:t>
            </a:r>
            <a:br>
              <a:rPr lang="en-US" sz="2400" dirty="0"/>
            </a:br>
            <a:r>
              <a:rPr lang="en-US" sz="2100" dirty="0"/>
              <a:t> </a:t>
            </a:r>
          </a:p>
        </p:txBody>
      </p:sp>
      <p:sp>
        <p:nvSpPr>
          <p:cNvPr id="7" name="Title 6">
            <a:extLst>
              <a:ext uri="{FF2B5EF4-FFF2-40B4-BE49-F238E27FC236}">
                <a16:creationId xmlns:a16="http://schemas.microsoft.com/office/drawing/2014/main" id="{709C1A4D-288B-48FD-A65F-849FCA8311EF}"/>
              </a:ext>
            </a:extLst>
          </p:cNvPr>
          <p:cNvSpPr>
            <a:spLocks noGrp="1"/>
          </p:cNvSpPr>
          <p:nvPr>
            <p:ph type="title"/>
          </p:nvPr>
        </p:nvSpPr>
        <p:spPr>
          <a:xfrm>
            <a:off x="685800" y="438150"/>
            <a:ext cx="7391400" cy="857250"/>
          </a:xfrm>
        </p:spPr>
        <p:txBody>
          <a:bodyPr/>
          <a:lstStyle/>
          <a:p>
            <a:r>
              <a:rPr lang="en-US" sz="3600" dirty="0"/>
              <a:t>Organizational Guidelines</a:t>
            </a:r>
            <a:endParaRPr lang="en-US" dirty="0"/>
          </a:p>
        </p:txBody>
      </p:sp>
    </p:spTree>
    <p:extLst>
      <p:ext uri="{BB962C8B-B14F-4D97-AF65-F5344CB8AC3E}">
        <p14:creationId xmlns:p14="http://schemas.microsoft.com/office/powerpoint/2010/main" val="319212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47750"/>
            <a:ext cx="7467600" cy="3810000"/>
          </a:xfrm>
        </p:spPr>
        <p:txBody>
          <a:bodyPr>
            <a:normAutofit/>
          </a:bodyPr>
          <a:lstStyle/>
          <a:p>
            <a:pPr marL="0" indent="0">
              <a:buNone/>
            </a:pPr>
            <a:r>
              <a:rPr lang="en-US" sz="1800" b="1" dirty="0"/>
              <a:t>Organizational Planning and Implementations ensures:</a:t>
            </a:r>
          </a:p>
          <a:p>
            <a:pPr marL="285750" indent="-285750"/>
            <a:r>
              <a:rPr lang="en-US" sz="1800" dirty="0"/>
              <a:t>Changes are introduced smoothly on a staged basis to avoid disruption</a:t>
            </a:r>
          </a:p>
          <a:p>
            <a:pPr marL="285750" indent="-285750"/>
            <a:r>
              <a:rPr lang="en-US" sz="1800" dirty="0"/>
              <a:t>Manpower plans are drawn up to develop, train, and recruit the managers required  - now and in the future</a:t>
            </a:r>
          </a:p>
          <a:p>
            <a:pPr marL="285750" indent="-285750"/>
            <a:r>
              <a:rPr lang="en-US" sz="1800" dirty="0"/>
              <a:t>Organization development programs are introduced to help the new or revamped organization operate successfully</a:t>
            </a:r>
          </a:p>
          <a:p>
            <a:pPr marL="285750" indent="-285750"/>
            <a:r>
              <a:rPr lang="en-US" sz="1800" dirty="0"/>
              <a:t>Staff are kept informed about what is happening, why is happening, where is it going to happen and how it affects them</a:t>
            </a:r>
          </a:p>
          <a:p>
            <a:pPr marL="285750" indent="-285750"/>
            <a:endParaRPr lang="en-US" sz="1800" dirty="0"/>
          </a:p>
          <a:p>
            <a:pPr marL="0" indent="0">
              <a:buNone/>
            </a:pPr>
            <a:r>
              <a:rPr lang="en-US" sz="1800" b="1" dirty="0"/>
              <a:t>Benefits:</a:t>
            </a:r>
            <a:r>
              <a:rPr lang="en-US" sz="1800" dirty="0"/>
              <a:t> of organization planning derive mainly from the initial analytical process. This stage defines any problems that may exist and leads directly to the provision of optimum solutions</a:t>
            </a:r>
          </a:p>
          <a:p>
            <a:pPr marL="285750" indent="-285750"/>
            <a:endParaRPr lang="en-US" sz="1800" dirty="0"/>
          </a:p>
        </p:txBody>
      </p:sp>
      <p:sp>
        <p:nvSpPr>
          <p:cNvPr id="5" name="Title 4">
            <a:extLst>
              <a:ext uri="{FF2B5EF4-FFF2-40B4-BE49-F238E27FC236}">
                <a16:creationId xmlns:a16="http://schemas.microsoft.com/office/drawing/2014/main" id="{EB014D4E-0E7D-4BFC-A577-498EC9A33D8D}"/>
              </a:ext>
            </a:extLst>
          </p:cNvPr>
          <p:cNvSpPr>
            <a:spLocks noGrp="1"/>
          </p:cNvSpPr>
          <p:nvPr>
            <p:ph type="title"/>
          </p:nvPr>
        </p:nvSpPr>
        <p:spPr>
          <a:xfrm>
            <a:off x="457200" y="209550"/>
            <a:ext cx="7620000" cy="838200"/>
          </a:xfrm>
        </p:spPr>
        <p:txBody>
          <a:bodyPr/>
          <a:lstStyle/>
          <a:p>
            <a:r>
              <a:rPr lang="en-US" sz="2800" b="1" dirty="0"/>
              <a:t>Organizational Planning and Implementations</a:t>
            </a:r>
            <a:endParaRPr lang="en-US" sz="2800" dirty="0"/>
          </a:p>
        </p:txBody>
      </p:sp>
    </p:spTree>
    <p:extLst>
      <p:ext uri="{BB962C8B-B14F-4D97-AF65-F5344CB8AC3E}">
        <p14:creationId xmlns:p14="http://schemas.microsoft.com/office/powerpoint/2010/main" val="2402127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52550"/>
            <a:ext cx="7620000" cy="3505200"/>
          </a:xfrm>
        </p:spPr>
        <p:txBody>
          <a:bodyPr>
            <a:normAutofit fontScale="92500" lnSpcReduction="10000"/>
          </a:bodyPr>
          <a:lstStyle/>
          <a:p>
            <a:pPr marL="0" indent="0">
              <a:buNone/>
            </a:pPr>
            <a:r>
              <a:rPr lang="en-US" sz="2400" b="1" dirty="0"/>
              <a:t>Definition: </a:t>
            </a:r>
            <a:r>
              <a:rPr lang="en-US" sz="2400" dirty="0"/>
              <a:t>Is concerned with planning and implementation of programs designed to improve effectiveness with which an organization functions and responds to change.</a:t>
            </a:r>
            <a:br>
              <a:rPr lang="en-US" sz="2400" dirty="0"/>
            </a:br>
            <a:r>
              <a:rPr lang="en-US" sz="2400" dirty="0"/>
              <a:t>-- based on scientific awareness of</a:t>
            </a:r>
            <a:br>
              <a:rPr lang="en-US" sz="2400" dirty="0"/>
            </a:br>
            <a:r>
              <a:rPr lang="en-US" sz="2400" dirty="0"/>
              <a:t>	1. Human behavior</a:t>
            </a:r>
            <a:br>
              <a:rPr lang="en-US" sz="2400" dirty="0"/>
            </a:br>
            <a:r>
              <a:rPr lang="en-US" sz="2400" dirty="0"/>
              <a:t>	2. Organizational Dynamics</a:t>
            </a:r>
            <a:br>
              <a:rPr lang="en-US" sz="2400" dirty="0"/>
            </a:br>
            <a:r>
              <a:rPr lang="en-US" sz="2400" dirty="0"/>
              <a:t>-- directed towards</a:t>
            </a:r>
            <a:br>
              <a:rPr lang="en-US" sz="2400" dirty="0"/>
            </a:br>
            <a:r>
              <a:rPr lang="en-US" sz="2400" dirty="0"/>
              <a:t>	1. more participative management</a:t>
            </a:r>
            <a:br>
              <a:rPr lang="en-US" sz="2400" dirty="0"/>
            </a:br>
            <a:r>
              <a:rPr lang="en-US" sz="2400" dirty="0"/>
              <a:t>	2. Integration of individual goals with organizational goals</a:t>
            </a:r>
            <a:br>
              <a:rPr lang="en-US" sz="2400" dirty="0"/>
            </a:br>
            <a:r>
              <a:rPr lang="en-US" sz="2400" dirty="0"/>
              <a:t>-- OD is intended to create an internal environment of openness, trust, mutual confidence and collaboration.</a:t>
            </a:r>
            <a:endParaRPr lang="en-US" sz="2100" dirty="0"/>
          </a:p>
        </p:txBody>
      </p:sp>
      <p:sp>
        <p:nvSpPr>
          <p:cNvPr id="5" name="Title 4">
            <a:extLst>
              <a:ext uri="{FF2B5EF4-FFF2-40B4-BE49-F238E27FC236}">
                <a16:creationId xmlns:a16="http://schemas.microsoft.com/office/drawing/2014/main" id="{65EF3861-7755-40E6-82A1-BD35B582B274}"/>
              </a:ext>
            </a:extLst>
          </p:cNvPr>
          <p:cNvSpPr>
            <a:spLocks noGrp="1"/>
          </p:cNvSpPr>
          <p:nvPr>
            <p:ph type="title"/>
          </p:nvPr>
        </p:nvSpPr>
        <p:spPr>
          <a:xfrm>
            <a:off x="533400" y="285750"/>
            <a:ext cx="7620000" cy="857250"/>
          </a:xfrm>
        </p:spPr>
        <p:txBody>
          <a:bodyPr/>
          <a:lstStyle/>
          <a:p>
            <a:r>
              <a:rPr lang="en-US" dirty="0"/>
              <a:t>Organizational Development (OD)</a:t>
            </a:r>
          </a:p>
        </p:txBody>
      </p:sp>
    </p:spTree>
    <p:extLst>
      <p:ext uri="{BB962C8B-B14F-4D97-AF65-F5344CB8AC3E}">
        <p14:creationId xmlns:p14="http://schemas.microsoft.com/office/powerpoint/2010/main" val="83986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28750"/>
            <a:ext cx="7620000" cy="3581400"/>
          </a:xfrm>
        </p:spPr>
        <p:txBody>
          <a:bodyPr>
            <a:normAutofit fontScale="85000" lnSpcReduction="20000"/>
          </a:bodyPr>
          <a:lstStyle/>
          <a:p>
            <a:pPr marL="0" indent="0">
              <a:buNone/>
            </a:pPr>
            <a:r>
              <a:rPr lang="en-US" sz="2400" b="1" dirty="0"/>
              <a:t>Objectives</a:t>
            </a:r>
            <a:br>
              <a:rPr lang="en-US" sz="2400" b="1" dirty="0"/>
            </a:br>
            <a:r>
              <a:rPr lang="en-US" sz="2400" b="1" dirty="0"/>
              <a:t>	-- There are 4 basic objectives of OD</a:t>
            </a:r>
            <a:br>
              <a:rPr lang="en-US" sz="2400" b="1" dirty="0"/>
            </a:br>
            <a:r>
              <a:rPr lang="en-US" sz="2400" b="1" dirty="0"/>
              <a:t>		</a:t>
            </a:r>
            <a:r>
              <a:rPr lang="en-US" sz="2400" dirty="0"/>
              <a:t>1. Improve Organizational Performance as measured by profitability, market share, and innovativeness.</a:t>
            </a:r>
            <a:br>
              <a:rPr lang="en-US" sz="2400" dirty="0"/>
            </a:br>
            <a:r>
              <a:rPr lang="en-US" sz="2400" dirty="0"/>
              <a:t>		2. Better Adaptability to its environment</a:t>
            </a:r>
            <a:br>
              <a:rPr lang="en-US" sz="2400" dirty="0"/>
            </a:br>
            <a:r>
              <a:rPr lang="en-US" sz="2400" dirty="0"/>
              <a:t>		3. Willingness of Members to face organizational problems and find creative solutions</a:t>
            </a:r>
            <a:br>
              <a:rPr lang="en-US" sz="2400" dirty="0"/>
            </a:br>
            <a:r>
              <a:rPr lang="en-US" sz="2400" dirty="0"/>
              <a:t>		4. Improve Internal behavioral patterns</a:t>
            </a:r>
            <a:br>
              <a:rPr lang="en-US" sz="2400" dirty="0"/>
            </a:br>
            <a:r>
              <a:rPr lang="en-US" sz="2400" b="1" dirty="0"/>
              <a:t>Characteristic Features</a:t>
            </a:r>
            <a:br>
              <a:rPr lang="en-US" sz="2400" b="1" dirty="0"/>
            </a:br>
            <a:r>
              <a:rPr lang="en-US" sz="2400" b="1" dirty="0"/>
              <a:t>	</a:t>
            </a:r>
            <a:r>
              <a:rPr lang="en-US" sz="2400" dirty="0"/>
              <a:t>-- </a:t>
            </a:r>
            <a:r>
              <a:rPr lang="en-US" sz="2400" b="1" dirty="0"/>
              <a:t>There are 3 main features</a:t>
            </a:r>
            <a:br>
              <a:rPr lang="en-US" sz="2400" dirty="0"/>
            </a:br>
            <a:r>
              <a:rPr lang="en-US" sz="2400" dirty="0"/>
              <a:t>		1. They are managed or at least strongly supported</a:t>
            </a:r>
            <a:br>
              <a:rPr lang="en-US" sz="2400" dirty="0"/>
            </a:br>
            <a:r>
              <a:rPr lang="en-US" sz="2400" dirty="0"/>
              <a:t>		2. The plans for OD are based upon systematic analysis and diagnosis</a:t>
            </a:r>
            <a:br>
              <a:rPr lang="en-US" sz="2400" dirty="0"/>
            </a:br>
            <a:r>
              <a:rPr lang="en-US" sz="2400" dirty="0"/>
              <a:t>		3. They make use of behavioral science to improve</a:t>
            </a:r>
            <a:endParaRPr lang="en-US" sz="2100" dirty="0"/>
          </a:p>
        </p:txBody>
      </p:sp>
      <p:sp>
        <p:nvSpPr>
          <p:cNvPr id="5" name="Title 4">
            <a:extLst>
              <a:ext uri="{FF2B5EF4-FFF2-40B4-BE49-F238E27FC236}">
                <a16:creationId xmlns:a16="http://schemas.microsoft.com/office/drawing/2014/main" id="{A78DE3E3-C5F9-48B3-A7FF-5D32537F0A3F}"/>
              </a:ext>
            </a:extLst>
          </p:cNvPr>
          <p:cNvSpPr>
            <a:spLocks noGrp="1"/>
          </p:cNvSpPr>
          <p:nvPr>
            <p:ph type="title"/>
          </p:nvPr>
        </p:nvSpPr>
        <p:spPr>
          <a:xfrm>
            <a:off x="533400" y="361950"/>
            <a:ext cx="7620000" cy="857250"/>
          </a:xfrm>
        </p:spPr>
        <p:txBody>
          <a:bodyPr/>
          <a:lstStyle/>
          <a:p>
            <a:r>
              <a:rPr lang="en-US" dirty="0"/>
              <a:t>Organizational Development - Objectives</a:t>
            </a:r>
          </a:p>
        </p:txBody>
      </p:sp>
    </p:spTree>
    <p:extLst>
      <p:ext uri="{BB962C8B-B14F-4D97-AF65-F5344CB8AC3E}">
        <p14:creationId xmlns:p14="http://schemas.microsoft.com/office/powerpoint/2010/main" val="3715271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9972"/>
            <a:ext cx="7239000" cy="3375378"/>
          </a:xfrm>
        </p:spPr>
        <p:txBody>
          <a:bodyPr>
            <a:normAutofit/>
          </a:bodyPr>
          <a:lstStyle/>
          <a:p>
            <a:pPr marL="0" indent="0">
              <a:buNone/>
            </a:pPr>
            <a:r>
              <a:rPr lang="en-US" sz="2400" b="1" dirty="0"/>
              <a:t>There are 3 popular Models of OD – Change Process (Behavior)</a:t>
            </a:r>
            <a:br>
              <a:rPr lang="en-US" sz="2400" b="1" dirty="0"/>
            </a:br>
            <a:br>
              <a:rPr lang="en-US" sz="2400" dirty="0"/>
            </a:br>
            <a:r>
              <a:rPr lang="en-US" sz="2400" dirty="0"/>
              <a:t>1. Kurt Lewin’s Model</a:t>
            </a:r>
            <a:br>
              <a:rPr lang="en-US" sz="2400" dirty="0"/>
            </a:br>
            <a:br>
              <a:rPr lang="en-US" sz="2400" dirty="0"/>
            </a:br>
            <a:r>
              <a:rPr lang="en-US" sz="2400" dirty="0"/>
              <a:t>2. Larry </a:t>
            </a:r>
            <a:r>
              <a:rPr lang="en-US" sz="2400" dirty="0" err="1"/>
              <a:t>Griener’s</a:t>
            </a:r>
            <a:r>
              <a:rPr lang="en-US" sz="2400" dirty="0"/>
              <a:t> Sequential Process Model</a:t>
            </a:r>
            <a:br>
              <a:rPr lang="en-US" sz="2400" dirty="0"/>
            </a:br>
            <a:br>
              <a:rPr lang="en-US" sz="2400" dirty="0"/>
            </a:br>
            <a:r>
              <a:rPr lang="en-US" sz="2400" dirty="0"/>
              <a:t>3. HJ Leavitt’s System Model</a:t>
            </a:r>
            <a:endParaRPr lang="en-US" sz="2100" dirty="0"/>
          </a:p>
        </p:txBody>
      </p:sp>
      <p:sp>
        <p:nvSpPr>
          <p:cNvPr id="5" name="Title 4">
            <a:extLst>
              <a:ext uri="{FF2B5EF4-FFF2-40B4-BE49-F238E27FC236}">
                <a16:creationId xmlns:a16="http://schemas.microsoft.com/office/drawing/2014/main" id="{49D78C8F-8082-4015-B047-02C0A9CDFF4A}"/>
              </a:ext>
            </a:extLst>
          </p:cNvPr>
          <p:cNvSpPr>
            <a:spLocks noGrp="1"/>
          </p:cNvSpPr>
          <p:nvPr>
            <p:ph type="title"/>
          </p:nvPr>
        </p:nvSpPr>
        <p:spPr>
          <a:xfrm>
            <a:off x="457200" y="438150"/>
            <a:ext cx="7620000" cy="857250"/>
          </a:xfrm>
        </p:spPr>
        <p:txBody>
          <a:bodyPr/>
          <a:lstStyle/>
          <a:p>
            <a:r>
              <a:rPr lang="en-US" dirty="0"/>
              <a:t>Organization Development (OD)Models</a:t>
            </a:r>
          </a:p>
        </p:txBody>
      </p:sp>
    </p:spTree>
    <p:extLst>
      <p:ext uri="{BB962C8B-B14F-4D97-AF65-F5344CB8AC3E}">
        <p14:creationId xmlns:p14="http://schemas.microsoft.com/office/powerpoint/2010/main" val="99283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9972"/>
            <a:ext cx="7239000" cy="3375378"/>
          </a:xfrm>
        </p:spPr>
        <p:txBody>
          <a:bodyPr>
            <a:normAutofit fontScale="77500" lnSpcReduction="20000"/>
          </a:bodyPr>
          <a:lstStyle/>
          <a:p>
            <a:pPr marL="0" indent="0">
              <a:buNone/>
            </a:pPr>
            <a:r>
              <a:rPr lang="en-US" sz="2400" dirty="0"/>
              <a:t>Kurt Lewin’s Model – It can be divided into 3 stages:</a:t>
            </a:r>
            <a:br>
              <a:rPr lang="en-US" sz="2400" dirty="0"/>
            </a:br>
            <a:br>
              <a:rPr lang="en-US" sz="2400" dirty="0"/>
            </a:br>
            <a:r>
              <a:rPr lang="en-US" sz="2400" dirty="0"/>
              <a:t>	-- </a:t>
            </a:r>
            <a:r>
              <a:rPr lang="en-US" sz="2400" b="1" dirty="0"/>
              <a:t>Stage 1</a:t>
            </a:r>
            <a:r>
              <a:rPr lang="en-US" sz="2400" dirty="0"/>
              <a:t>: Unfreezing (Creating the need for change, motivating the people for change and minimizing resistance to change)</a:t>
            </a:r>
            <a:br>
              <a:rPr lang="en-US" sz="2400" dirty="0"/>
            </a:br>
            <a:br>
              <a:rPr lang="en-US" sz="2400" dirty="0"/>
            </a:br>
            <a:r>
              <a:rPr lang="en-US" sz="2400" dirty="0"/>
              <a:t>	-- </a:t>
            </a:r>
            <a:r>
              <a:rPr lang="en-US" sz="2400" b="1" dirty="0"/>
              <a:t>Stage 2</a:t>
            </a:r>
            <a:r>
              <a:rPr lang="en-US" sz="2400" dirty="0"/>
              <a:t>: Changing (Transition from old behavior to experimentation with new behavior in terms of cognitive redefinition through identification and scanning.</a:t>
            </a:r>
            <a:br>
              <a:rPr lang="en-US" sz="2400" dirty="0"/>
            </a:br>
            <a:br>
              <a:rPr lang="en-US" sz="2400" dirty="0"/>
            </a:br>
            <a:r>
              <a:rPr lang="en-US" sz="2400" dirty="0"/>
              <a:t>	-- </a:t>
            </a:r>
            <a:r>
              <a:rPr lang="en-US" sz="2400" b="1" dirty="0"/>
              <a:t>Stage 3</a:t>
            </a:r>
            <a:r>
              <a:rPr lang="en-US" sz="2400" dirty="0"/>
              <a:t>: Re-freezing (Stablishing and integrating the change by reinforcing the new behaviors and integrating them into one’s personality as well as in formal and interpersonal relationships.</a:t>
            </a:r>
            <a:br>
              <a:rPr lang="en-US" sz="2400" dirty="0"/>
            </a:br>
            <a:br>
              <a:rPr lang="en-US" sz="2400" dirty="0"/>
            </a:br>
            <a:endParaRPr lang="en-US" sz="2100" dirty="0"/>
          </a:p>
        </p:txBody>
      </p:sp>
      <p:sp>
        <p:nvSpPr>
          <p:cNvPr id="5" name="Title 4">
            <a:extLst>
              <a:ext uri="{FF2B5EF4-FFF2-40B4-BE49-F238E27FC236}">
                <a16:creationId xmlns:a16="http://schemas.microsoft.com/office/drawing/2014/main" id="{49D78C8F-8082-4015-B047-02C0A9CDFF4A}"/>
              </a:ext>
            </a:extLst>
          </p:cNvPr>
          <p:cNvSpPr>
            <a:spLocks noGrp="1"/>
          </p:cNvSpPr>
          <p:nvPr>
            <p:ph type="title"/>
          </p:nvPr>
        </p:nvSpPr>
        <p:spPr>
          <a:xfrm>
            <a:off x="457200" y="438150"/>
            <a:ext cx="7620000" cy="857250"/>
          </a:xfrm>
        </p:spPr>
        <p:txBody>
          <a:bodyPr/>
          <a:lstStyle/>
          <a:p>
            <a:r>
              <a:rPr lang="en-US" dirty="0"/>
              <a:t>Organization Development (OD)Models</a:t>
            </a:r>
          </a:p>
        </p:txBody>
      </p:sp>
    </p:spTree>
    <p:extLst>
      <p:ext uri="{BB962C8B-B14F-4D97-AF65-F5344CB8AC3E}">
        <p14:creationId xmlns:p14="http://schemas.microsoft.com/office/powerpoint/2010/main" val="1654391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857250"/>
            <a:ext cx="5314950" cy="4000500"/>
          </a:xfrm>
        </p:spPr>
        <p:txBody>
          <a:bodyPr anchor="t">
            <a:noAutofit/>
          </a:bodyPr>
          <a:lstStyle/>
          <a:p>
            <a:r>
              <a:rPr lang="en-US" sz="1800" b="1" dirty="0">
                <a:solidFill>
                  <a:schemeClr val="tx1"/>
                </a:solidFill>
                <a:latin typeface="+mn-lt"/>
              </a:rPr>
              <a:t>There are 3 popular Models of OD – cont’d</a:t>
            </a:r>
            <a:br>
              <a:rPr lang="en-US" sz="1800" b="1" dirty="0">
                <a:solidFill>
                  <a:schemeClr val="tx1"/>
                </a:solidFill>
                <a:latin typeface="+mn-lt"/>
              </a:rPr>
            </a:br>
            <a:br>
              <a:rPr lang="en-US" sz="1800" dirty="0">
                <a:solidFill>
                  <a:schemeClr val="tx1"/>
                </a:solidFill>
                <a:latin typeface="+mn-lt"/>
              </a:rPr>
            </a:br>
            <a:r>
              <a:rPr lang="en-US" sz="1800" b="1" dirty="0">
                <a:solidFill>
                  <a:schemeClr val="tx1"/>
                </a:solidFill>
                <a:latin typeface="+mn-lt"/>
              </a:rPr>
              <a:t>HJ Leavitt’s System Model</a:t>
            </a:r>
            <a:br>
              <a:rPr lang="en-US" sz="1800" b="1" dirty="0">
                <a:solidFill>
                  <a:schemeClr val="tx1"/>
                </a:solidFill>
                <a:latin typeface="+mn-lt"/>
              </a:rPr>
            </a:br>
            <a:br>
              <a:rPr lang="en-US" sz="1800" b="1" dirty="0">
                <a:solidFill>
                  <a:schemeClr val="tx1"/>
                </a:solidFill>
                <a:latin typeface="+mn-lt"/>
              </a:rPr>
            </a:br>
            <a:br>
              <a:rPr lang="en-US" sz="1800" b="1" dirty="0">
                <a:solidFill>
                  <a:schemeClr val="tx1"/>
                </a:solidFill>
                <a:latin typeface="+mn-lt"/>
              </a:rPr>
            </a:br>
            <a:endParaRPr lang="en-US" sz="1800" b="1" dirty="0">
              <a:solidFill>
                <a:schemeClr val="tx1"/>
              </a:solidFill>
              <a:latin typeface="+mn-lt"/>
            </a:endParaRPr>
          </a:p>
        </p:txBody>
      </p:sp>
      <p:sp>
        <p:nvSpPr>
          <p:cNvPr id="2" name="Content Placeholder 1"/>
          <p:cNvSpPr>
            <a:spLocks noGrp="1"/>
          </p:cNvSpPr>
          <p:nvPr>
            <p:ph idx="1"/>
          </p:nvPr>
        </p:nvSpPr>
        <p:spPr>
          <a:xfrm>
            <a:off x="1485900" y="285750"/>
            <a:ext cx="5314950" cy="571500"/>
          </a:xfrm>
        </p:spPr>
        <p:txBody>
          <a:bodyPr>
            <a:normAutofit/>
          </a:bodyPr>
          <a:lstStyle/>
          <a:p>
            <a:pPr marL="0" indent="0">
              <a:buNone/>
            </a:pPr>
            <a:r>
              <a:rPr lang="en-US" sz="2100" dirty="0"/>
              <a:t>Organizational Development (OD) - Models</a:t>
            </a:r>
          </a:p>
        </p:txBody>
      </p:sp>
      <p:sp>
        <p:nvSpPr>
          <p:cNvPr id="4" name="Flowchart: Decision 3">
            <a:extLst>
              <a:ext uri="{FF2B5EF4-FFF2-40B4-BE49-F238E27FC236}">
                <a16:creationId xmlns:a16="http://schemas.microsoft.com/office/drawing/2014/main" id="{96DEF879-2CFA-4E5D-8888-789F4C91B231}"/>
              </a:ext>
            </a:extLst>
          </p:cNvPr>
          <p:cNvSpPr/>
          <p:nvPr/>
        </p:nvSpPr>
        <p:spPr>
          <a:xfrm>
            <a:off x="2400300" y="2171700"/>
            <a:ext cx="3257550" cy="1885950"/>
          </a:xfrm>
          <a:prstGeom prst="flowChartDecisi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9D74C167-69F0-429D-BB42-35D87BAEC63E}"/>
              </a:ext>
            </a:extLst>
          </p:cNvPr>
          <p:cNvCxnSpPr>
            <a:stCxn id="4" idx="0"/>
            <a:endCxn id="4" idx="2"/>
          </p:cNvCxnSpPr>
          <p:nvPr/>
        </p:nvCxnSpPr>
        <p:spPr>
          <a:xfrm>
            <a:off x="4029075" y="2171700"/>
            <a:ext cx="0" cy="188595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3CFD6B48-5BB1-42C3-8A61-528D51D80E71}"/>
              </a:ext>
            </a:extLst>
          </p:cNvPr>
          <p:cNvCxnSpPr>
            <a:stCxn id="4" idx="1"/>
            <a:endCxn id="4" idx="3"/>
          </p:cNvCxnSpPr>
          <p:nvPr/>
        </p:nvCxnSpPr>
        <p:spPr>
          <a:xfrm>
            <a:off x="2400300" y="3114675"/>
            <a:ext cx="3257550" cy="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5B0D570F-D502-4996-A312-9012CD4B1798}"/>
              </a:ext>
            </a:extLst>
          </p:cNvPr>
          <p:cNvSpPr txBox="1"/>
          <p:nvPr/>
        </p:nvSpPr>
        <p:spPr>
          <a:xfrm>
            <a:off x="3609857" y="1875101"/>
            <a:ext cx="849592" cy="30008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350" b="1" dirty="0"/>
              <a:t>Structure</a:t>
            </a:r>
          </a:p>
        </p:txBody>
      </p:sp>
      <p:sp>
        <p:nvSpPr>
          <p:cNvPr id="10" name="TextBox 9">
            <a:extLst>
              <a:ext uri="{FF2B5EF4-FFF2-40B4-BE49-F238E27FC236}">
                <a16:creationId xmlns:a16="http://schemas.microsoft.com/office/drawing/2014/main" id="{3D6AC8BC-D4BD-4576-802C-EFB2CB301852}"/>
              </a:ext>
            </a:extLst>
          </p:cNvPr>
          <p:cNvSpPr txBox="1"/>
          <p:nvPr/>
        </p:nvSpPr>
        <p:spPr>
          <a:xfrm>
            <a:off x="1722727" y="2976175"/>
            <a:ext cx="642937"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b="1" dirty="0"/>
              <a:t>Task</a:t>
            </a:r>
          </a:p>
        </p:txBody>
      </p:sp>
      <p:sp>
        <p:nvSpPr>
          <p:cNvPr id="11" name="TextBox 10">
            <a:extLst>
              <a:ext uri="{FF2B5EF4-FFF2-40B4-BE49-F238E27FC236}">
                <a16:creationId xmlns:a16="http://schemas.microsoft.com/office/drawing/2014/main" id="{5619F5CF-E9EF-4CD3-895C-C30190118B62}"/>
              </a:ext>
            </a:extLst>
          </p:cNvPr>
          <p:cNvSpPr txBox="1"/>
          <p:nvPr/>
        </p:nvSpPr>
        <p:spPr>
          <a:xfrm>
            <a:off x="3677993" y="4077252"/>
            <a:ext cx="759170" cy="5078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b="1" dirty="0"/>
              <a:t>People</a:t>
            </a:r>
          </a:p>
          <a:p>
            <a:pPr algn="ctr"/>
            <a:r>
              <a:rPr lang="en-US" sz="1350" b="1" dirty="0"/>
              <a:t>(Actors)</a:t>
            </a:r>
          </a:p>
        </p:txBody>
      </p:sp>
      <p:sp>
        <p:nvSpPr>
          <p:cNvPr id="12" name="TextBox 11">
            <a:extLst>
              <a:ext uri="{FF2B5EF4-FFF2-40B4-BE49-F238E27FC236}">
                <a16:creationId xmlns:a16="http://schemas.microsoft.com/office/drawing/2014/main" id="{BCDBEDEF-B554-45F9-9248-5E7F861E8C3A}"/>
              </a:ext>
            </a:extLst>
          </p:cNvPr>
          <p:cNvSpPr txBox="1"/>
          <p:nvPr/>
        </p:nvSpPr>
        <p:spPr>
          <a:xfrm>
            <a:off x="5633559" y="2872303"/>
            <a:ext cx="992067" cy="5078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350" b="1" dirty="0"/>
              <a:t>Technology</a:t>
            </a:r>
          </a:p>
          <a:p>
            <a:pPr algn="ctr"/>
            <a:r>
              <a:rPr lang="en-US" sz="1350" b="1" dirty="0"/>
              <a:t>(Tools)</a:t>
            </a:r>
          </a:p>
        </p:txBody>
      </p:sp>
    </p:spTree>
    <p:extLst>
      <p:ext uri="{BB962C8B-B14F-4D97-AF65-F5344CB8AC3E}">
        <p14:creationId xmlns:p14="http://schemas.microsoft.com/office/powerpoint/2010/main" val="3147255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5935" y="857250"/>
            <a:ext cx="2438400" cy="419100"/>
          </a:xfrm>
        </p:spPr>
        <p:txBody>
          <a:bodyPr anchor="t">
            <a:noAutofit/>
          </a:bodyPr>
          <a:lstStyle/>
          <a:p>
            <a:r>
              <a:rPr lang="en-US" sz="1800" b="1" dirty="0">
                <a:solidFill>
                  <a:schemeClr val="tx1"/>
                </a:solidFill>
                <a:latin typeface="+mn-lt"/>
              </a:rPr>
              <a:t>HJ Leavitt’s System Model</a:t>
            </a:r>
            <a:br>
              <a:rPr lang="en-US" sz="1800" b="1" dirty="0">
                <a:solidFill>
                  <a:schemeClr val="tx1"/>
                </a:solidFill>
                <a:latin typeface="+mn-lt"/>
              </a:rPr>
            </a:br>
            <a:br>
              <a:rPr lang="en-US" sz="1800" b="1" dirty="0">
                <a:solidFill>
                  <a:schemeClr val="tx1"/>
                </a:solidFill>
                <a:latin typeface="+mn-lt"/>
              </a:rPr>
            </a:br>
            <a:br>
              <a:rPr lang="en-US" sz="1800" b="1" dirty="0">
                <a:solidFill>
                  <a:schemeClr val="tx1"/>
                </a:solidFill>
                <a:latin typeface="+mn-lt"/>
              </a:rPr>
            </a:br>
            <a:endParaRPr lang="en-US" sz="1800" b="1" dirty="0">
              <a:solidFill>
                <a:schemeClr val="tx1"/>
              </a:solidFill>
              <a:latin typeface="+mn-lt"/>
            </a:endParaRPr>
          </a:p>
        </p:txBody>
      </p:sp>
      <p:sp>
        <p:nvSpPr>
          <p:cNvPr id="2" name="Content Placeholder 1"/>
          <p:cNvSpPr>
            <a:spLocks noGrp="1"/>
          </p:cNvSpPr>
          <p:nvPr>
            <p:ph idx="1"/>
          </p:nvPr>
        </p:nvSpPr>
        <p:spPr>
          <a:xfrm>
            <a:off x="685800" y="285750"/>
            <a:ext cx="6115050" cy="571500"/>
          </a:xfrm>
        </p:spPr>
        <p:txBody>
          <a:bodyPr>
            <a:normAutofit/>
          </a:bodyPr>
          <a:lstStyle/>
          <a:p>
            <a:pPr marL="0" indent="0">
              <a:buNone/>
            </a:pPr>
            <a:r>
              <a:rPr lang="en-US" sz="2100" dirty="0"/>
              <a:t>Organizational Development (OD) - Models</a:t>
            </a:r>
          </a:p>
        </p:txBody>
      </p:sp>
      <p:sp>
        <p:nvSpPr>
          <p:cNvPr id="9" name="TextBox 8">
            <a:extLst>
              <a:ext uri="{FF2B5EF4-FFF2-40B4-BE49-F238E27FC236}">
                <a16:creationId xmlns:a16="http://schemas.microsoft.com/office/drawing/2014/main" id="{5B0D570F-D502-4996-A312-9012CD4B1798}"/>
              </a:ext>
            </a:extLst>
          </p:cNvPr>
          <p:cNvSpPr txBox="1"/>
          <p:nvPr/>
        </p:nvSpPr>
        <p:spPr>
          <a:xfrm>
            <a:off x="744750" y="1287306"/>
            <a:ext cx="849592" cy="30008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350" b="1" dirty="0"/>
              <a:t>Structure</a:t>
            </a:r>
          </a:p>
        </p:txBody>
      </p:sp>
      <p:sp>
        <p:nvSpPr>
          <p:cNvPr id="10" name="TextBox 9">
            <a:extLst>
              <a:ext uri="{FF2B5EF4-FFF2-40B4-BE49-F238E27FC236}">
                <a16:creationId xmlns:a16="http://schemas.microsoft.com/office/drawing/2014/main" id="{3D6AC8BC-D4BD-4576-802C-EFB2CB301852}"/>
              </a:ext>
            </a:extLst>
          </p:cNvPr>
          <p:cNvSpPr txBox="1"/>
          <p:nvPr/>
        </p:nvSpPr>
        <p:spPr>
          <a:xfrm>
            <a:off x="1769529" y="1287306"/>
            <a:ext cx="642937"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b="1" dirty="0"/>
              <a:t>Task</a:t>
            </a:r>
          </a:p>
        </p:txBody>
      </p:sp>
      <p:sp>
        <p:nvSpPr>
          <p:cNvPr id="11" name="TextBox 10">
            <a:extLst>
              <a:ext uri="{FF2B5EF4-FFF2-40B4-BE49-F238E27FC236}">
                <a16:creationId xmlns:a16="http://schemas.microsoft.com/office/drawing/2014/main" id="{5619F5CF-E9EF-4CD3-895C-C30190118B62}"/>
              </a:ext>
            </a:extLst>
          </p:cNvPr>
          <p:cNvSpPr txBox="1"/>
          <p:nvPr/>
        </p:nvSpPr>
        <p:spPr>
          <a:xfrm>
            <a:off x="4464460" y="1287306"/>
            <a:ext cx="1505074"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50" b="1" dirty="0"/>
              <a:t>People (Actors)</a:t>
            </a:r>
          </a:p>
        </p:txBody>
      </p:sp>
      <p:sp>
        <p:nvSpPr>
          <p:cNvPr id="12" name="TextBox 11">
            <a:extLst>
              <a:ext uri="{FF2B5EF4-FFF2-40B4-BE49-F238E27FC236}">
                <a16:creationId xmlns:a16="http://schemas.microsoft.com/office/drawing/2014/main" id="{BCDBEDEF-B554-45F9-9248-5E7F861E8C3A}"/>
              </a:ext>
            </a:extLst>
          </p:cNvPr>
          <p:cNvSpPr txBox="1"/>
          <p:nvPr/>
        </p:nvSpPr>
        <p:spPr>
          <a:xfrm>
            <a:off x="2685926" y="1287306"/>
            <a:ext cx="1505074"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50" b="1" dirty="0"/>
              <a:t>Technology (Tools)</a:t>
            </a:r>
          </a:p>
        </p:txBody>
      </p:sp>
      <p:sp>
        <p:nvSpPr>
          <p:cNvPr id="14" name="Title 2">
            <a:extLst>
              <a:ext uri="{FF2B5EF4-FFF2-40B4-BE49-F238E27FC236}">
                <a16:creationId xmlns:a16="http://schemas.microsoft.com/office/drawing/2014/main" id="{2F2E222C-64CD-41AD-BB4A-96E9FC40C960}"/>
              </a:ext>
            </a:extLst>
          </p:cNvPr>
          <p:cNvSpPr txBox="1">
            <a:spLocks/>
          </p:cNvSpPr>
          <p:nvPr/>
        </p:nvSpPr>
        <p:spPr>
          <a:xfrm>
            <a:off x="685800" y="1847850"/>
            <a:ext cx="6553200" cy="2628900"/>
          </a:xfrm>
          <a:prstGeom prst="rect">
            <a:avLst/>
          </a:prstGeom>
        </p:spPr>
        <p:txBody>
          <a:bodyPr vert="horz" lIns="91440" tIns="45720" rIns="91440" bIns="45720" rtlCol="0" anchor="t">
            <a:noAutofit/>
          </a:bodyPr>
          <a:lstStyle>
            <a:lvl1pPr algn="l" defTabSz="685800" rtl="0" eaLnBrk="1" latinLnBrk="0" hangingPunct="1">
              <a:spcBef>
                <a:spcPct val="0"/>
              </a:spcBef>
              <a:buNone/>
              <a:defRPr sz="3450" kern="1200" cap="none" spc="-75" baseline="0">
                <a:ln>
                  <a:noFill/>
                </a:ln>
                <a:solidFill>
                  <a:schemeClr val="tx2"/>
                </a:solidFill>
                <a:effectLst/>
                <a:latin typeface="+mj-lt"/>
                <a:ea typeface="+mj-ea"/>
                <a:cs typeface="+mj-cs"/>
              </a:defRPr>
            </a:lvl1pPr>
          </a:lstStyle>
          <a:p>
            <a:r>
              <a:rPr lang="en-US" sz="1400" dirty="0">
                <a:solidFill>
                  <a:schemeClr val="tx1"/>
                </a:solidFill>
                <a:latin typeface="+mn-lt"/>
              </a:rPr>
              <a:t>The model focuses on the interactive nature of various sub-systems in a change process. Organization as a system of four interacting sub-systems: task, structure, people and technology. Change in any one of the sub-system tends to have consequences for other sub-systems.</a:t>
            </a:r>
          </a:p>
          <a:p>
            <a:endParaRPr lang="en-US" sz="1400" dirty="0">
              <a:solidFill>
                <a:schemeClr val="tx1"/>
              </a:solidFill>
              <a:latin typeface="+mn-lt"/>
            </a:endParaRPr>
          </a:p>
          <a:p>
            <a:r>
              <a:rPr lang="en-US" sz="1400" dirty="0">
                <a:solidFill>
                  <a:schemeClr val="tx1"/>
                </a:solidFill>
                <a:latin typeface="+mn-lt"/>
              </a:rPr>
              <a:t>OD effort should not focus on the intended change, but also on the effects of change on the other sub-systems. Change can be brought out in any of the sub-systems depending upon the diagnosis of the situation. </a:t>
            </a:r>
          </a:p>
          <a:p>
            <a:endParaRPr lang="en-US" sz="1400" dirty="0">
              <a:solidFill>
                <a:schemeClr val="tx1"/>
              </a:solidFill>
              <a:latin typeface="+mn-lt"/>
            </a:endParaRPr>
          </a:p>
          <a:p>
            <a:r>
              <a:rPr lang="en-US" sz="1400" dirty="0">
                <a:solidFill>
                  <a:schemeClr val="tx1"/>
                </a:solidFill>
                <a:latin typeface="+mn-lt"/>
              </a:rPr>
              <a:t>The planned change may be interpersonal training of the required type or technological change or structural or task modification.</a:t>
            </a:r>
            <a:br>
              <a:rPr lang="en-US" sz="1400" dirty="0">
                <a:solidFill>
                  <a:schemeClr val="tx1"/>
                </a:solidFill>
                <a:latin typeface="+mn-lt"/>
              </a:rPr>
            </a:br>
            <a:br>
              <a:rPr lang="en-US" sz="1400" dirty="0">
                <a:solidFill>
                  <a:schemeClr val="tx1"/>
                </a:solidFill>
                <a:latin typeface="+mn-lt"/>
              </a:rPr>
            </a:br>
            <a:br>
              <a:rPr lang="en-US" sz="1400" dirty="0">
                <a:solidFill>
                  <a:schemeClr val="tx1"/>
                </a:solidFill>
                <a:latin typeface="+mn-lt"/>
              </a:rPr>
            </a:br>
            <a:endParaRPr lang="en-US" sz="1400" dirty="0">
              <a:solidFill>
                <a:schemeClr val="tx1"/>
              </a:solidFill>
              <a:latin typeface="+mn-lt"/>
            </a:endParaRPr>
          </a:p>
        </p:txBody>
      </p:sp>
    </p:spTree>
    <p:extLst>
      <p:ext uri="{BB962C8B-B14F-4D97-AF65-F5344CB8AC3E}">
        <p14:creationId xmlns:p14="http://schemas.microsoft.com/office/powerpoint/2010/main" val="1716863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47750"/>
            <a:ext cx="7239000" cy="3657600"/>
          </a:xfrm>
        </p:spPr>
        <p:txBody>
          <a:bodyPr>
            <a:normAutofit fontScale="85000" lnSpcReduction="20000"/>
          </a:bodyPr>
          <a:lstStyle/>
          <a:p>
            <a:pPr marL="457200" indent="-457200">
              <a:buFont typeface="+mj-lt"/>
              <a:buAutoNum type="arabicPeriod"/>
            </a:pPr>
            <a:r>
              <a:rPr lang="en-US" sz="1800" dirty="0"/>
              <a:t>It is a planned program which involves the whole of an organization or a relatively autonomous unit within an organization.</a:t>
            </a:r>
          </a:p>
          <a:p>
            <a:pPr marL="457200" indent="-457200">
              <a:buFont typeface="+mj-lt"/>
              <a:buAutoNum type="arabicPeriod"/>
            </a:pPr>
            <a:r>
              <a:rPr lang="en-US" sz="1800" dirty="0"/>
              <a:t>It is designed to create organizational conditions which will directly help the institution to accomplish a specific strategy.</a:t>
            </a:r>
          </a:p>
          <a:p>
            <a:pPr marL="457200" indent="-457200">
              <a:buFont typeface="+mj-lt"/>
              <a:buAutoNum type="arabicPeriod"/>
            </a:pPr>
            <a:r>
              <a:rPr lang="en-US" sz="1800" dirty="0"/>
              <a:t>The senior management is personally committed to the goals of the program.</a:t>
            </a:r>
          </a:p>
          <a:p>
            <a:pPr marL="457200" indent="-457200">
              <a:buFont typeface="+mj-lt"/>
              <a:buAutoNum type="arabicPeriod"/>
            </a:pPr>
            <a:r>
              <a:rPr lang="en-US" sz="1800" dirty="0"/>
              <a:t>It is a long-term effort (takes 2-3 years)</a:t>
            </a:r>
          </a:p>
          <a:p>
            <a:pPr marL="457200" indent="-457200">
              <a:buFont typeface="+mj-lt"/>
              <a:buAutoNum type="arabicPeriod"/>
            </a:pPr>
            <a:r>
              <a:rPr lang="en-US" sz="1800" dirty="0"/>
              <a:t>The program is action-oriented (the program is designed from outside to generate action by those involved)</a:t>
            </a:r>
          </a:p>
          <a:p>
            <a:pPr marL="457200" indent="-457200">
              <a:buFont typeface="+mj-lt"/>
              <a:buAutoNum type="arabicPeriod"/>
            </a:pPr>
            <a:r>
              <a:rPr lang="en-US" sz="1800" dirty="0"/>
              <a:t>Particular emphasis is placed on changing perceptions, attitude and behavior, not solely on structural or procedural change</a:t>
            </a:r>
          </a:p>
          <a:p>
            <a:pPr marL="457200" indent="-457200">
              <a:buFont typeface="+mj-lt"/>
              <a:buAutoNum type="arabicPeriod"/>
            </a:pPr>
            <a:r>
              <a:rPr lang="en-US" sz="1800" dirty="0"/>
              <a:t>It relies on some form of experience-based learning through which participants can examine the present situation, define new goals, and explore new ways of achieving them.</a:t>
            </a:r>
          </a:p>
          <a:p>
            <a:pPr marL="457200" indent="-457200">
              <a:buFont typeface="+mj-lt"/>
              <a:buAutoNum type="arabicPeriod"/>
            </a:pPr>
            <a:r>
              <a:rPr lang="en-US" sz="1800" dirty="0"/>
              <a:t>The basis of all programs are the groups or teams from which the organization is constructed.</a:t>
            </a:r>
            <a:br>
              <a:rPr lang="en-US" sz="1800" dirty="0"/>
            </a:br>
            <a:endParaRPr lang="en-US" sz="1800" dirty="0"/>
          </a:p>
        </p:txBody>
      </p:sp>
      <p:sp>
        <p:nvSpPr>
          <p:cNvPr id="5" name="Title 4">
            <a:extLst>
              <a:ext uri="{FF2B5EF4-FFF2-40B4-BE49-F238E27FC236}">
                <a16:creationId xmlns:a16="http://schemas.microsoft.com/office/drawing/2014/main" id="{49D78C8F-8082-4015-B047-02C0A9CDFF4A}"/>
              </a:ext>
            </a:extLst>
          </p:cNvPr>
          <p:cNvSpPr>
            <a:spLocks noGrp="1"/>
          </p:cNvSpPr>
          <p:nvPr>
            <p:ph type="title"/>
          </p:nvPr>
        </p:nvSpPr>
        <p:spPr>
          <a:xfrm>
            <a:off x="457200" y="438150"/>
            <a:ext cx="7620000" cy="609600"/>
          </a:xfrm>
        </p:spPr>
        <p:txBody>
          <a:bodyPr/>
          <a:lstStyle/>
          <a:p>
            <a:r>
              <a:rPr lang="en-US" sz="3200" dirty="0"/>
              <a:t>Characteristics of a Successful OD Program</a:t>
            </a:r>
          </a:p>
        </p:txBody>
      </p:sp>
    </p:spTree>
    <p:extLst>
      <p:ext uri="{BB962C8B-B14F-4D97-AF65-F5344CB8AC3E}">
        <p14:creationId xmlns:p14="http://schemas.microsoft.com/office/powerpoint/2010/main" val="32785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Chapter Outline</a:t>
            </a:r>
          </a:p>
        </p:txBody>
      </p:sp>
      <p:sp>
        <p:nvSpPr>
          <p:cNvPr id="2" name="Content Placeholder 1"/>
          <p:cNvSpPr>
            <a:spLocks noGrp="1"/>
          </p:cNvSpPr>
          <p:nvPr>
            <p:ph idx="1"/>
          </p:nvPr>
        </p:nvSpPr>
        <p:spPr>
          <a:xfrm>
            <a:off x="1485900" y="1063228"/>
            <a:ext cx="5715000" cy="3737372"/>
          </a:xfrm>
        </p:spPr>
        <p:txBody>
          <a:bodyPr>
            <a:normAutofit fontScale="92500" lnSpcReduction="10000"/>
          </a:bodyPr>
          <a:lstStyle/>
          <a:p>
            <a:pPr marL="342900" indent="-342900"/>
            <a:r>
              <a:rPr lang="en-US" sz="2100" dirty="0"/>
              <a:t>Introduction</a:t>
            </a:r>
          </a:p>
          <a:p>
            <a:pPr marL="342900" indent="-342900"/>
            <a:r>
              <a:rPr lang="en-US" sz="2100" dirty="0"/>
              <a:t>Principles of Sound Organization</a:t>
            </a:r>
          </a:p>
          <a:p>
            <a:pPr marL="342900" indent="-342900"/>
            <a:r>
              <a:rPr lang="en-US" sz="2100" dirty="0"/>
              <a:t>Organization Planning</a:t>
            </a:r>
          </a:p>
          <a:p>
            <a:pPr marL="342900" indent="-342900"/>
            <a:r>
              <a:rPr lang="en-US" sz="2100" dirty="0"/>
              <a:t>Organization Design</a:t>
            </a:r>
          </a:p>
          <a:p>
            <a:pPr marL="342900" indent="-342900"/>
            <a:r>
              <a:rPr lang="en-US" sz="2100" dirty="0"/>
              <a:t>Organization Development (O.D.)</a:t>
            </a:r>
          </a:p>
          <a:p>
            <a:pPr marL="342900" indent="-342900"/>
            <a:r>
              <a:rPr lang="en-US" sz="2100" dirty="0"/>
              <a:t>Characteristic Features of O.D.</a:t>
            </a:r>
          </a:p>
          <a:p>
            <a:pPr marL="342900" indent="-342900"/>
            <a:r>
              <a:rPr lang="en-US" sz="2100" dirty="0"/>
              <a:t>Models of Organization Development</a:t>
            </a:r>
          </a:p>
          <a:p>
            <a:pPr marL="342900" indent="-342900"/>
            <a:r>
              <a:rPr lang="en-US" sz="2100" dirty="0"/>
              <a:t>Organization Development Action Research Process</a:t>
            </a:r>
          </a:p>
          <a:p>
            <a:pPr marL="342900" indent="-342900"/>
            <a:r>
              <a:rPr lang="en-US" sz="2100" dirty="0"/>
              <a:t>Diagnostic Methods</a:t>
            </a:r>
          </a:p>
          <a:p>
            <a:pPr marL="342900" indent="-342900"/>
            <a:r>
              <a:rPr lang="en-US" sz="2100" dirty="0"/>
              <a:t>Planning the Program</a:t>
            </a:r>
          </a:p>
          <a:p>
            <a:pPr marL="342900" indent="-342900"/>
            <a:r>
              <a:rPr lang="en-US" sz="2100" dirty="0"/>
              <a:t>Characteristics of a Successful OD Program</a:t>
            </a:r>
          </a:p>
          <a:p>
            <a:pPr marL="342900" indent="-342900"/>
            <a:endParaRPr lang="en-US" sz="2100" dirty="0"/>
          </a:p>
        </p:txBody>
      </p:sp>
    </p:spTree>
    <p:extLst>
      <p:ext uri="{BB962C8B-B14F-4D97-AF65-F5344CB8AC3E}">
        <p14:creationId xmlns:p14="http://schemas.microsoft.com/office/powerpoint/2010/main" val="160826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r>
              <a:rPr lang="en-US" sz="2100" dirty="0"/>
              <a:t>How Organization is formed?</a:t>
            </a:r>
          </a:p>
          <a:p>
            <a:pPr marL="342900" indent="-342900"/>
            <a:r>
              <a:rPr lang="en-US" sz="2100" dirty="0"/>
              <a:t>What are major components of an Organization?</a:t>
            </a:r>
          </a:p>
          <a:p>
            <a:pPr marL="342900" indent="-342900"/>
            <a:r>
              <a:rPr lang="en-US" sz="2100" dirty="0"/>
              <a:t>Define Organization.</a:t>
            </a:r>
          </a:p>
        </p:txBody>
      </p:sp>
      <p:sp>
        <p:nvSpPr>
          <p:cNvPr id="5" name="Title 4">
            <a:extLst>
              <a:ext uri="{FF2B5EF4-FFF2-40B4-BE49-F238E27FC236}">
                <a16:creationId xmlns:a16="http://schemas.microsoft.com/office/drawing/2014/main" id="{0B2D3F19-2528-4A32-ADAF-ADB033E3289D}"/>
              </a:ext>
            </a:extLst>
          </p:cNvPr>
          <p:cNvSpPr>
            <a:spLocks noGrp="1"/>
          </p:cNvSpPr>
          <p:nvPr>
            <p:ph type="title"/>
          </p:nvPr>
        </p:nvSpPr>
        <p:spPr/>
        <p:txBody>
          <a:bodyPr/>
          <a:lstStyle/>
          <a:p>
            <a:r>
              <a:rPr lang="en-US" sz="3600" dirty="0"/>
              <a:t>Check for Understanding</a:t>
            </a:r>
            <a:br>
              <a:rPr lang="en-US" sz="3600" dirty="0"/>
            </a:br>
            <a:endParaRPr lang="en-US" dirty="0"/>
          </a:p>
        </p:txBody>
      </p:sp>
    </p:spTree>
    <p:extLst>
      <p:ext uri="{BB962C8B-B14F-4D97-AF65-F5344CB8AC3E}">
        <p14:creationId xmlns:p14="http://schemas.microsoft.com/office/powerpoint/2010/main" val="228043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Organization</a:t>
            </a:r>
          </a:p>
        </p:txBody>
      </p:sp>
      <p:sp>
        <p:nvSpPr>
          <p:cNvPr id="3" name="Title 1"/>
          <p:cNvSpPr txBox="1">
            <a:spLocks/>
          </p:cNvSpPr>
          <p:nvPr/>
        </p:nvSpPr>
        <p:spPr>
          <a:xfrm>
            <a:off x="1485900" y="1143000"/>
            <a:ext cx="5715000" cy="3543300"/>
          </a:xfrm>
          <a:prstGeom prst="rect">
            <a:avLst/>
          </a:prstGeom>
        </p:spPr>
        <p:txBody>
          <a:bodyPr vert="horz" lIns="68580" tIns="34290" rIns="68580" bIns="3429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18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1485900" y="1063229"/>
            <a:ext cx="5715000" cy="3543300"/>
          </a:xfrm>
          <a:prstGeom prst="rect">
            <a:avLst/>
          </a:prstGeom>
        </p:spPr>
        <p:txBody>
          <a:bodyPr vert="horz" lIns="68580" tIns="34290" rIns="68580" bIns="3429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100" b="1" dirty="0">
                <a:solidFill>
                  <a:schemeClr val="tx1"/>
                </a:solidFill>
              </a:rPr>
              <a:t>Organizations are formed </a:t>
            </a:r>
            <a:r>
              <a:rPr lang="en-US" sz="2100" dirty="0">
                <a:solidFill>
                  <a:schemeClr val="tx1"/>
                </a:solidFill>
              </a:rPr>
              <a:t>– pursuit of an objective call for the joint efforts of two or more individuals.</a:t>
            </a:r>
          </a:p>
          <a:p>
            <a:endParaRPr lang="en-US" sz="2100" dirty="0">
              <a:solidFill>
                <a:schemeClr val="tx1"/>
              </a:solidFill>
            </a:endParaRPr>
          </a:p>
          <a:p>
            <a:r>
              <a:rPr lang="en-US" sz="2100" b="1" dirty="0">
                <a:solidFill>
                  <a:schemeClr val="tx1"/>
                </a:solidFill>
              </a:rPr>
              <a:t>Major Components:</a:t>
            </a:r>
          </a:p>
          <a:p>
            <a:pPr marL="342900" indent="-342900">
              <a:buFont typeface="Arial" panose="020B0604020202020204" pitchFamily="34" charset="0"/>
              <a:buChar char="•"/>
            </a:pPr>
            <a:r>
              <a:rPr lang="en-US" sz="2100" dirty="0">
                <a:solidFill>
                  <a:schemeClr val="tx1"/>
                </a:solidFill>
              </a:rPr>
              <a:t>Composed of individuals and group of people</a:t>
            </a:r>
          </a:p>
          <a:p>
            <a:pPr marL="342900" indent="-342900">
              <a:buFont typeface="Arial" panose="020B0604020202020204" pitchFamily="34" charset="0"/>
              <a:buChar char="•"/>
            </a:pPr>
            <a:r>
              <a:rPr lang="en-US" sz="2100" dirty="0">
                <a:solidFill>
                  <a:schemeClr val="tx1"/>
                </a:solidFill>
              </a:rPr>
              <a:t>Seek the achievement of shared objectives through division of labor</a:t>
            </a:r>
          </a:p>
          <a:p>
            <a:pPr marL="342900" indent="-342900">
              <a:buFont typeface="Arial" panose="020B0604020202020204" pitchFamily="34" charset="0"/>
              <a:buChar char="•"/>
            </a:pPr>
            <a:r>
              <a:rPr lang="en-US" sz="2100" dirty="0">
                <a:solidFill>
                  <a:schemeClr val="tx1"/>
                </a:solidFill>
              </a:rPr>
              <a:t>Integrated by information-bound decision processes to coordinate the resulting tasks</a:t>
            </a:r>
          </a:p>
          <a:p>
            <a:endParaRPr lang="en-US" sz="2100" dirty="0">
              <a:solidFill>
                <a:schemeClr val="tx1"/>
              </a:solidFill>
            </a:endParaRPr>
          </a:p>
        </p:txBody>
      </p:sp>
    </p:spTree>
    <p:extLst>
      <p:ext uri="{BB962C8B-B14F-4D97-AF65-F5344CB8AC3E}">
        <p14:creationId xmlns:p14="http://schemas.microsoft.com/office/powerpoint/2010/main" val="251415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96CD-001D-4979-98A6-7E9CFA8A930B}"/>
              </a:ext>
            </a:extLst>
          </p:cNvPr>
          <p:cNvSpPr>
            <a:spLocks noGrp="1"/>
          </p:cNvSpPr>
          <p:nvPr>
            <p:ph type="title"/>
          </p:nvPr>
        </p:nvSpPr>
        <p:spPr/>
        <p:txBody>
          <a:bodyPr/>
          <a:lstStyle/>
          <a:p>
            <a:r>
              <a:rPr lang="en-US" dirty="0"/>
              <a:t>Organization Has</a:t>
            </a:r>
          </a:p>
        </p:txBody>
      </p:sp>
      <p:sp>
        <p:nvSpPr>
          <p:cNvPr id="3" name="Content Placeholder 2">
            <a:extLst>
              <a:ext uri="{FF2B5EF4-FFF2-40B4-BE49-F238E27FC236}">
                <a16:creationId xmlns:a16="http://schemas.microsoft.com/office/drawing/2014/main" id="{E4E149BB-B9AA-4A67-9325-3CE02EB0F6EE}"/>
              </a:ext>
            </a:extLst>
          </p:cNvPr>
          <p:cNvSpPr>
            <a:spLocks noGrp="1"/>
          </p:cNvSpPr>
          <p:nvPr>
            <p:ph idx="1"/>
          </p:nvPr>
        </p:nvSpPr>
        <p:spPr/>
        <p:txBody>
          <a:bodyPr/>
          <a:lstStyle/>
          <a:p>
            <a:pPr marL="471488" indent="-385763">
              <a:buFont typeface="+mj-lt"/>
              <a:buAutoNum type="romanLcPeriod"/>
            </a:pPr>
            <a:r>
              <a:rPr lang="en-US" dirty="0"/>
              <a:t>A system</a:t>
            </a:r>
          </a:p>
          <a:p>
            <a:pPr marL="471488" indent="-385763">
              <a:buFont typeface="+mj-lt"/>
              <a:buAutoNum type="romanLcPeriod"/>
            </a:pPr>
            <a:r>
              <a:rPr lang="en-US" dirty="0"/>
              <a:t>Well established structure</a:t>
            </a:r>
          </a:p>
          <a:p>
            <a:pPr marL="471488" indent="-385763">
              <a:buFont typeface="+mj-lt"/>
              <a:buAutoNum type="romanLcPeriod"/>
            </a:pPr>
            <a:r>
              <a:rPr lang="en-US" dirty="0"/>
              <a:t>People to work and deal with each other in coordinated and cooperative manner</a:t>
            </a:r>
          </a:p>
          <a:p>
            <a:pPr marL="471488" indent="-385763">
              <a:buFont typeface="+mj-lt"/>
              <a:buAutoNum type="romanLcPeriod"/>
            </a:pPr>
            <a:r>
              <a:rPr lang="en-US" dirty="0"/>
              <a:t>Grouping of work</a:t>
            </a:r>
          </a:p>
          <a:p>
            <a:pPr marL="471488" indent="-385763">
              <a:buFont typeface="+mj-lt"/>
              <a:buAutoNum type="romanLcPeriod"/>
            </a:pPr>
            <a:r>
              <a:rPr lang="en-US" dirty="0"/>
              <a:t>Established relationship for authority and delegation</a:t>
            </a:r>
          </a:p>
          <a:p>
            <a:pPr marL="471488" indent="-385763">
              <a:buFont typeface="+mj-lt"/>
              <a:buAutoNum type="romanLcPeriod"/>
            </a:pPr>
            <a:r>
              <a:rPr lang="en-US" dirty="0"/>
              <a:t>Attainment of common goals</a:t>
            </a:r>
          </a:p>
          <a:p>
            <a:pPr marL="471488" indent="-385763">
              <a:buFont typeface="+mj-lt"/>
              <a:buAutoNum type="romanLcPeriod"/>
            </a:pPr>
            <a:r>
              <a:rPr lang="en-US" dirty="0"/>
              <a:t>Internal structure for performance</a:t>
            </a:r>
          </a:p>
          <a:p>
            <a:pPr marL="471488" indent="-385763">
              <a:buFont typeface="+mj-lt"/>
              <a:buAutoNum type="romanLcPeriod"/>
            </a:pPr>
            <a:r>
              <a:rPr lang="en-US" dirty="0"/>
              <a:t>Defined role and responsibility of each person</a:t>
            </a:r>
          </a:p>
          <a:p>
            <a:pPr marL="471488" indent="-385763">
              <a:buFont typeface="+mj-lt"/>
              <a:buAutoNum type="romanLcPeriod"/>
            </a:pPr>
            <a:r>
              <a:rPr lang="en-US" dirty="0"/>
              <a:t>A constituent of  (a) division of labor, (b) identification of the source of authority, and (c) establishment of enterprise relationship.</a:t>
            </a:r>
          </a:p>
        </p:txBody>
      </p:sp>
    </p:spTree>
    <p:extLst>
      <p:ext uri="{BB962C8B-B14F-4D97-AF65-F5344CB8AC3E}">
        <p14:creationId xmlns:p14="http://schemas.microsoft.com/office/powerpoint/2010/main" val="242729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857250"/>
            <a:ext cx="5314950" cy="3771900"/>
          </a:xfrm>
        </p:spPr>
        <p:txBody>
          <a:bodyPr anchor="t">
            <a:noAutofit/>
          </a:bodyPr>
          <a:lstStyle/>
          <a:p>
            <a:pPr>
              <a:lnSpc>
                <a:spcPct val="130000"/>
              </a:lnSpc>
            </a:pPr>
            <a:r>
              <a:rPr lang="en-US" sz="1800" b="1" dirty="0">
                <a:solidFill>
                  <a:schemeClr val="tx1"/>
                </a:solidFill>
                <a:latin typeface="+mn-lt"/>
              </a:rPr>
              <a:t>“</a:t>
            </a:r>
            <a:r>
              <a:rPr lang="en-US" sz="1800" dirty="0">
                <a:solidFill>
                  <a:schemeClr val="tx1"/>
                </a:solidFill>
                <a:latin typeface="+mn-lt"/>
              </a:rPr>
              <a:t>It is the </a:t>
            </a:r>
            <a:r>
              <a:rPr lang="en-US" sz="1800" b="1" dirty="0">
                <a:solidFill>
                  <a:schemeClr val="tx1"/>
                </a:solidFill>
                <a:latin typeface="+mn-lt"/>
              </a:rPr>
              <a:t>Grouping of activities </a:t>
            </a:r>
            <a:r>
              <a:rPr lang="en-US" sz="1800" dirty="0">
                <a:solidFill>
                  <a:schemeClr val="tx1"/>
                </a:solidFill>
                <a:latin typeface="+mn-lt"/>
              </a:rPr>
              <a:t>necessary to attain organizational objectives and assignment of each grouping to a manage with authority necessary to supervise it.” </a:t>
            </a:r>
            <a:br>
              <a:rPr lang="en-US" sz="1800" dirty="0">
                <a:solidFill>
                  <a:schemeClr val="tx1"/>
                </a:solidFill>
                <a:latin typeface="+mn-lt"/>
              </a:rPr>
            </a:br>
            <a:r>
              <a:rPr lang="en-US" sz="1800" dirty="0">
                <a:solidFill>
                  <a:schemeClr val="tx1"/>
                </a:solidFill>
                <a:latin typeface="+mn-lt"/>
              </a:rPr>
              <a:t>				– (Koontz and O’Donnell)</a:t>
            </a:r>
            <a:br>
              <a:rPr lang="en-US" sz="1800" dirty="0">
                <a:solidFill>
                  <a:schemeClr val="tx1"/>
                </a:solidFill>
                <a:latin typeface="+mn-lt"/>
              </a:rPr>
            </a:br>
            <a:br>
              <a:rPr lang="en-US" sz="1800" dirty="0">
                <a:solidFill>
                  <a:schemeClr val="tx1"/>
                </a:solidFill>
                <a:latin typeface="+mn-lt"/>
              </a:rPr>
            </a:br>
            <a:r>
              <a:rPr lang="en-US" sz="1800" dirty="0">
                <a:solidFill>
                  <a:schemeClr val="tx1"/>
                </a:solidFill>
                <a:latin typeface="+mn-lt"/>
              </a:rPr>
              <a:t>“Is the </a:t>
            </a:r>
            <a:r>
              <a:rPr lang="en-US" sz="1800" b="1" dirty="0">
                <a:solidFill>
                  <a:schemeClr val="tx1"/>
                </a:solidFill>
                <a:latin typeface="+mn-lt"/>
              </a:rPr>
              <a:t>Process of identifying and grouping work </a:t>
            </a:r>
            <a:r>
              <a:rPr lang="en-US" sz="1800" dirty="0">
                <a:solidFill>
                  <a:schemeClr val="tx1"/>
                </a:solidFill>
                <a:latin typeface="+mn-lt"/>
              </a:rPr>
              <a:t>to be performed, defining and delegating responsibility and authority, and establishing relationships to enable people to work most effectively together in accomplishing objectives.” </a:t>
            </a:r>
            <a:br>
              <a:rPr lang="en-US" sz="1800" dirty="0">
                <a:solidFill>
                  <a:schemeClr val="tx1"/>
                </a:solidFill>
                <a:latin typeface="+mn-lt"/>
              </a:rPr>
            </a:br>
            <a:r>
              <a:rPr lang="en-US" sz="1800" dirty="0">
                <a:solidFill>
                  <a:schemeClr val="tx1"/>
                </a:solidFill>
                <a:latin typeface="+mn-lt"/>
              </a:rPr>
              <a:t>				– (Allen) </a:t>
            </a:r>
            <a:br>
              <a:rPr lang="en-US" sz="1800" dirty="0">
                <a:solidFill>
                  <a:schemeClr val="tx1"/>
                </a:solidFill>
                <a:latin typeface="+mn-lt"/>
              </a:rPr>
            </a:br>
            <a:endParaRPr lang="en-US" sz="1800" dirty="0">
              <a:solidFill>
                <a:schemeClr val="tx1"/>
              </a:solidFill>
              <a:latin typeface="+mn-lt"/>
            </a:endParaRPr>
          </a:p>
        </p:txBody>
      </p:sp>
      <p:sp>
        <p:nvSpPr>
          <p:cNvPr id="2" name="Content Placeholder 1"/>
          <p:cNvSpPr>
            <a:spLocks noGrp="1"/>
          </p:cNvSpPr>
          <p:nvPr>
            <p:ph idx="1"/>
          </p:nvPr>
        </p:nvSpPr>
        <p:spPr>
          <a:xfrm>
            <a:off x="1485900" y="285750"/>
            <a:ext cx="4743450" cy="571500"/>
          </a:xfrm>
        </p:spPr>
        <p:txBody>
          <a:bodyPr>
            <a:normAutofit/>
          </a:bodyPr>
          <a:lstStyle/>
          <a:p>
            <a:pPr marL="0" indent="0">
              <a:buNone/>
            </a:pPr>
            <a:r>
              <a:rPr lang="en-US" sz="2100" dirty="0"/>
              <a:t>Organization - Definition</a:t>
            </a:r>
          </a:p>
        </p:txBody>
      </p:sp>
    </p:spTree>
    <p:extLst>
      <p:ext uri="{BB962C8B-B14F-4D97-AF65-F5344CB8AC3E}">
        <p14:creationId xmlns:p14="http://schemas.microsoft.com/office/powerpoint/2010/main" val="378289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8F49-5E41-432D-B530-D0114C797692}"/>
              </a:ext>
            </a:extLst>
          </p:cNvPr>
          <p:cNvSpPr>
            <a:spLocks noGrp="1"/>
          </p:cNvSpPr>
          <p:nvPr>
            <p:ph type="title"/>
          </p:nvPr>
        </p:nvSpPr>
        <p:spPr>
          <a:xfrm>
            <a:off x="1485900" y="205978"/>
            <a:ext cx="5715000" cy="594122"/>
          </a:xfrm>
        </p:spPr>
        <p:txBody>
          <a:bodyPr/>
          <a:lstStyle/>
          <a:p>
            <a:r>
              <a:rPr lang="en-US" sz="3000" dirty="0"/>
              <a:t>Principles of Healthy Organization</a:t>
            </a:r>
          </a:p>
        </p:txBody>
      </p:sp>
      <p:sp>
        <p:nvSpPr>
          <p:cNvPr id="3" name="Content Placeholder 2">
            <a:extLst>
              <a:ext uri="{FF2B5EF4-FFF2-40B4-BE49-F238E27FC236}">
                <a16:creationId xmlns:a16="http://schemas.microsoft.com/office/drawing/2014/main" id="{5ED72740-465C-4725-9019-9E7982657C37}"/>
              </a:ext>
            </a:extLst>
          </p:cNvPr>
          <p:cNvSpPr>
            <a:spLocks noGrp="1"/>
          </p:cNvSpPr>
          <p:nvPr>
            <p:ph sz="half" idx="1"/>
          </p:nvPr>
        </p:nvSpPr>
        <p:spPr>
          <a:xfrm>
            <a:off x="1485900" y="1152144"/>
            <a:ext cx="2743200" cy="3076956"/>
          </a:xfrm>
        </p:spPr>
        <p:txBody>
          <a:bodyPr>
            <a:noAutofit/>
          </a:bodyPr>
          <a:lstStyle/>
          <a:p>
            <a:pPr marL="85725" indent="0">
              <a:buNone/>
            </a:pPr>
            <a:r>
              <a:rPr lang="en-US" sz="1800" dirty="0"/>
              <a:t>1. Organizational Objectives</a:t>
            </a:r>
            <a:br>
              <a:rPr lang="en-US" sz="1800" dirty="0"/>
            </a:br>
            <a:r>
              <a:rPr lang="en-US" sz="1800" dirty="0"/>
              <a:t>2. Division of Work and Specialization</a:t>
            </a:r>
            <a:br>
              <a:rPr lang="en-US" sz="1800" dirty="0"/>
            </a:br>
            <a:r>
              <a:rPr lang="en-US" sz="1800" dirty="0"/>
              <a:t>3. Parity between Authority and Responsibility</a:t>
            </a:r>
            <a:br>
              <a:rPr lang="en-US" sz="1800" dirty="0"/>
            </a:br>
            <a:r>
              <a:rPr lang="en-US" sz="1800" dirty="0"/>
              <a:t>4. Functional Task</a:t>
            </a:r>
            <a:br>
              <a:rPr lang="en-US" sz="1800" dirty="0"/>
            </a:br>
            <a:r>
              <a:rPr lang="en-US" sz="1800" dirty="0"/>
              <a:t>5. Scalar Chain</a:t>
            </a:r>
            <a:br>
              <a:rPr lang="en-US" sz="1800" dirty="0"/>
            </a:br>
            <a:r>
              <a:rPr lang="en-US" sz="1800" dirty="0"/>
              <a:t>6.  Unity of Command</a:t>
            </a:r>
            <a:br>
              <a:rPr lang="en-US" sz="1800" dirty="0"/>
            </a:br>
            <a:br>
              <a:rPr lang="en-US" sz="1800" dirty="0"/>
            </a:br>
            <a:br>
              <a:rPr lang="en-US" sz="1800" dirty="0"/>
            </a:br>
            <a:endParaRPr lang="en-US" sz="1800" dirty="0"/>
          </a:p>
        </p:txBody>
      </p:sp>
      <p:sp>
        <p:nvSpPr>
          <p:cNvPr id="4" name="Content Placeholder 3">
            <a:extLst>
              <a:ext uri="{FF2B5EF4-FFF2-40B4-BE49-F238E27FC236}">
                <a16:creationId xmlns:a16="http://schemas.microsoft.com/office/drawing/2014/main" id="{3A423EA3-FBDA-4C0F-8451-DFBF644DA00F}"/>
              </a:ext>
            </a:extLst>
          </p:cNvPr>
          <p:cNvSpPr>
            <a:spLocks noGrp="1"/>
          </p:cNvSpPr>
          <p:nvPr>
            <p:ph sz="half" idx="2"/>
          </p:nvPr>
        </p:nvSpPr>
        <p:spPr>
          <a:xfrm>
            <a:off x="4457700" y="1152144"/>
            <a:ext cx="2743200" cy="3076956"/>
          </a:xfrm>
        </p:spPr>
        <p:txBody>
          <a:bodyPr>
            <a:normAutofit/>
          </a:bodyPr>
          <a:lstStyle/>
          <a:p>
            <a:pPr marL="85725" indent="0">
              <a:buNone/>
            </a:pPr>
            <a:r>
              <a:rPr lang="en-US" sz="1800" dirty="0"/>
              <a:t>7. Balance</a:t>
            </a:r>
          </a:p>
          <a:p>
            <a:pPr marL="85725" indent="0">
              <a:buNone/>
            </a:pPr>
            <a:r>
              <a:rPr lang="en-US" sz="1800" dirty="0"/>
              <a:t>8. Flexibility</a:t>
            </a:r>
          </a:p>
          <a:p>
            <a:pPr marL="85725" indent="0">
              <a:buNone/>
            </a:pPr>
            <a:r>
              <a:rPr lang="en-US" sz="1800" dirty="0"/>
              <a:t>9. Delegation</a:t>
            </a:r>
            <a:br>
              <a:rPr lang="en-US" sz="1800" dirty="0"/>
            </a:br>
            <a:r>
              <a:rPr lang="en-US" sz="1800" dirty="0"/>
              <a:t>10. Efficiency</a:t>
            </a:r>
            <a:br>
              <a:rPr lang="en-US" sz="1800" dirty="0"/>
            </a:br>
            <a:r>
              <a:rPr lang="en-US" sz="1800" dirty="0"/>
              <a:t>11. Continuity</a:t>
            </a:r>
            <a:br>
              <a:rPr lang="en-US" sz="1800" dirty="0"/>
            </a:br>
            <a:r>
              <a:rPr lang="en-US" sz="1800" dirty="0"/>
              <a:t>12. Cooperation</a:t>
            </a:r>
            <a:br>
              <a:rPr lang="en-US" sz="1800" dirty="0"/>
            </a:br>
            <a:r>
              <a:rPr lang="en-US" sz="1800" dirty="0"/>
              <a:t>13. Coordination</a:t>
            </a:r>
            <a:br>
              <a:rPr lang="en-US" sz="1800" dirty="0"/>
            </a:br>
            <a:r>
              <a:rPr lang="en-US" sz="1800" dirty="0"/>
              <a:t>14.  Span of Control</a:t>
            </a:r>
          </a:p>
        </p:txBody>
      </p:sp>
      <p:sp>
        <p:nvSpPr>
          <p:cNvPr id="5" name="TextBox 4">
            <a:extLst>
              <a:ext uri="{FF2B5EF4-FFF2-40B4-BE49-F238E27FC236}">
                <a16:creationId xmlns:a16="http://schemas.microsoft.com/office/drawing/2014/main" id="{47F54259-57B8-43D5-8DEC-844F0A9322FC}"/>
              </a:ext>
            </a:extLst>
          </p:cNvPr>
          <p:cNvSpPr txBox="1"/>
          <p:nvPr/>
        </p:nvSpPr>
        <p:spPr>
          <a:xfrm>
            <a:off x="1938957" y="4230973"/>
            <a:ext cx="4746043" cy="300082"/>
          </a:xfrm>
          <a:prstGeom prst="rect">
            <a:avLst/>
          </a:prstGeom>
          <a:noFill/>
        </p:spPr>
        <p:txBody>
          <a:bodyPr wrap="none" rtlCol="0">
            <a:spAutoFit/>
          </a:bodyPr>
          <a:lstStyle/>
          <a:p>
            <a:r>
              <a:rPr lang="en-US" sz="1350" b="1" dirty="0"/>
              <a:t>The above fourteen principles help to form a good organization.</a:t>
            </a:r>
          </a:p>
        </p:txBody>
      </p:sp>
    </p:spTree>
    <p:extLst>
      <p:ext uri="{BB962C8B-B14F-4D97-AF65-F5344CB8AC3E}">
        <p14:creationId xmlns:p14="http://schemas.microsoft.com/office/powerpoint/2010/main" val="31150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857250"/>
            <a:ext cx="5562600" cy="3771900"/>
          </a:xfrm>
        </p:spPr>
        <p:txBody>
          <a:bodyPr anchor="t">
            <a:noAutofit/>
          </a:bodyPr>
          <a:lstStyle/>
          <a:p>
            <a:r>
              <a:rPr lang="en-US" sz="1800" b="1" dirty="0">
                <a:solidFill>
                  <a:schemeClr val="tx1"/>
                </a:solidFill>
                <a:latin typeface="+mn-lt"/>
              </a:rPr>
              <a:t>Purpose of Organizational Planning:</a:t>
            </a:r>
            <a:br>
              <a:rPr lang="en-US" sz="1800" b="1" dirty="0">
                <a:solidFill>
                  <a:schemeClr val="tx1"/>
                </a:solidFill>
                <a:latin typeface="+mn-lt"/>
              </a:rPr>
            </a:br>
            <a:br>
              <a:rPr lang="en-US" sz="1800" dirty="0">
                <a:solidFill>
                  <a:schemeClr val="tx1"/>
                </a:solidFill>
                <a:latin typeface="+mn-lt"/>
              </a:rPr>
            </a:br>
            <a:r>
              <a:rPr lang="en-US" sz="1800" dirty="0">
                <a:solidFill>
                  <a:schemeClr val="tx1"/>
                </a:solidFill>
                <a:latin typeface="+mn-lt"/>
              </a:rPr>
              <a:t>a. Clarifying Objectives, roles and relationships;</a:t>
            </a:r>
            <a:br>
              <a:rPr lang="en-US" sz="1800" dirty="0">
                <a:solidFill>
                  <a:schemeClr val="tx1"/>
                </a:solidFill>
                <a:latin typeface="+mn-lt"/>
              </a:rPr>
            </a:br>
            <a:r>
              <a:rPr lang="en-US" sz="1800" dirty="0">
                <a:solidFill>
                  <a:schemeClr val="tx1"/>
                </a:solidFill>
                <a:latin typeface="+mn-lt"/>
              </a:rPr>
              <a:t>b. Determining the management resources required now and in the future; and</a:t>
            </a:r>
            <a:br>
              <a:rPr lang="en-US" sz="1800" dirty="0">
                <a:solidFill>
                  <a:schemeClr val="tx1"/>
                </a:solidFill>
                <a:latin typeface="+mn-lt"/>
              </a:rPr>
            </a:br>
            <a:r>
              <a:rPr lang="en-US" sz="1800" dirty="0">
                <a:solidFill>
                  <a:schemeClr val="tx1"/>
                </a:solidFill>
                <a:latin typeface="+mn-lt"/>
              </a:rPr>
              <a:t>c. Providing information on the job requirements</a:t>
            </a:r>
            <a:br>
              <a:rPr lang="en-US" sz="1800" dirty="0">
                <a:solidFill>
                  <a:schemeClr val="tx1"/>
                </a:solidFill>
                <a:latin typeface="+mn-lt"/>
              </a:rPr>
            </a:br>
            <a:r>
              <a:rPr lang="en-US" sz="1800" dirty="0">
                <a:solidFill>
                  <a:schemeClr val="tx1"/>
                </a:solidFill>
                <a:latin typeface="+mn-lt"/>
              </a:rPr>
              <a:t>	</a:t>
            </a:r>
            <a:r>
              <a:rPr lang="en-US" sz="1800" dirty="0" err="1">
                <a:solidFill>
                  <a:schemeClr val="tx1"/>
                </a:solidFill>
                <a:latin typeface="+mn-lt"/>
              </a:rPr>
              <a:t>i</a:t>
            </a:r>
            <a:r>
              <a:rPr lang="en-US" sz="1800" dirty="0">
                <a:solidFill>
                  <a:schemeClr val="tx1"/>
                </a:solidFill>
                <a:latin typeface="+mn-lt"/>
              </a:rPr>
              <a:t>. right people can be appointed</a:t>
            </a:r>
            <a:br>
              <a:rPr lang="en-US" sz="1800" dirty="0">
                <a:solidFill>
                  <a:schemeClr val="tx1"/>
                </a:solidFill>
                <a:latin typeface="+mn-lt"/>
              </a:rPr>
            </a:br>
            <a:r>
              <a:rPr lang="en-US" sz="1800" dirty="0">
                <a:solidFill>
                  <a:schemeClr val="tx1"/>
                </a:solidFill>
                <a:latin typeface="+mn-lt"/>
              </a:rPr>
              <a:t>	ii. Adequate training can be given</a:t>
            </a:r>
            <a:br>
              <a:rPr lang="en-US" sz="1800" dirty="0">
                <a:solidFill>
                  <a:schemeClr val="tx1"/>
                </a:solidFill>
                <a:latin typeface="+mn-lt"/>
              </a:rPr>
            </a:br>
            <a:r>
              <a:rPr lang="en-US" sz="1800" dirty="0">
                <a:solidFill>
                  <a:schemeClr val="tx1"/>
                </a:solidFill>
                <a:latin typeface="+mn-lt"/>
              </a:rPr>
              <a:t>	iii. Payments to the staff are commensurate with their relative levels of responsibility and value to the organization.</a:t>
            </a:r>
            <a:br>
              <a:rPr lang="en-US" sz="1800" dirty="0">
                <a:solidFill>
                  <a:schemeClr val="tx1"/>
                </a:solidFill>
                <a:latin typeface="+mn-lt"/>
              </a:rPr>
            </a:br>
            <a:br>
              <a:rPr lang="en-US" sz="1800" dirty="0">
                <a:solidFill>
                  <a:schemeClr val="tx1"/>
                </a:solidFill>
                <a:latin typeface="+mn-lt"/>
              </a:rPr>
            </a:br>
            <a:endParaRPr lang="en-US" sz="1800" dirty="0">
              <a:solidFill>
                <a:schemeClr val="tx1"/>
              </a:solidFill>
              <a:latin typeface="+mn-lt"/>
            </a:endParaRPr>
          </a:p>
        </p:txBody>
      </p:sp>
      <p:sp>
        <p:nvSpPr>
          <p:cNvPr id="2" name="Content Placeholder 1"/>
          <p:cNvSpPr>
            <a:spLocks noGrp="1"/>
          </p:cNvSpPr>
          <p:nvPr>
            <p:ph idx="1"/>
          </p:nvPr>
        </p:nvSpPr>
        <p:spPr>
          <a:xfrm>
            <a:off x="1485900" y="285750"/>
            <a:ext cx="4743450" cy="571500"/>
          </a:xfrm>
        </p:spPr>
        <p:txBody>
          <a:bodyPr>
            <a:normAutofit/>
          </a:bodyPr>
          <a:lstStyle/>
          <a:p>
            <a:pPr marL="0" indent="0">
              <a:buNone/>
            </a:pPr>
            <a:r>
              <a:rPr lang="en-US" sz="2100" dirty="0"/>
              <a:t>Organization Planning</a:t>
            </a:r>
          </a:p>
        </p:txBody>
      </p:sp>
    </p:spTree>
    <p:extLst>
      <p:ext uri="{BB962C8B-B14F-4D97-AF65-F5344CB8AC3E}">
        <p14:creationId xmlns:p14="http://schemas.microsoft.com/office/powerpoint/2010/main" val="734575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1489</TotalTime>
  <Words>2413</Words>
  <Application>Microsoft Office PowerPoint</Application>
  <PresentationFormat>On-screen Show (16:9)</PresentationFormat>
  <Paragraphs>179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vt:lpstr>
      <vt:lpstr>Adjacency</vt:lpstr>
      <vt:lpstr>INDUSTRIAL MANAGEMENT  Chapter 2</vt:lpstr>
      <vt:lpstr>Chapter 2</vt:lpstr>
      <vt:lpstr>Chapter Outline</vt:lpstr>
      <vt:lpstr>Check for Understanding </vt:lpstr>
      <vt:lpstr>Organization</vt:lpstr>
      <vt:lpstr>Organization Has</vt:lpstr>
      <vt:lpstr>“It is the Grouping of activities necessary to attain organizational objectives and assignment of each grouping to a manage with authority necessary to supervise it.”      – (Koontz and O’Donnell)  “Is the Process of identifying and grouping work to be performed, defining and delegating responsibility and authority, and establishing relationships to enable people to work most effectively together in accomplishing objectives.”      – (Allen)  </vt:lpstr>
      <vt:lpstr>Principles of Healthy Organization</vt:lpstr>
      <vt:lpstr>Purpose of Organizational Planning:  a. Clarifying Objectives, roles and relationships; b. Determining the management resources required now and in the future; and c. Providing information on the job requirements  i. right people can be appointed  ii. Adequate training can be given  iii. Payments to the staff are commensurate with their relative levels of responsibility and value to the organization.  </vt:lpstr>
      <vt:lpstr>Two main techniques:  Organizational Analysis (SWOT Analysis) This is the process of defining objectives and activities of the organization in light of an examination of its external environment and internal circumstances.  Organizational Design  The information provided by the organization analysis is used to define the structure of the organization, function of each major activity, and the roles and responsibilities of each management position in the structure.  The aim of organizational design is to enable collective effort to be explicitly organized to achieve specific ends. The design process leads to a structure consisting of units and positions, between which there are relationships involving the exercise of authority, communication and exchange of information.   </vt:lpstr>
      <vt:lpstr>Organizational Planning Exercise: Method 1. Initial Stages  a. Define Overall Aims and Purpose  b. Define and Classify Objectives (SWOT)  c. Define Activities Required 2. Organizational Analysis 3. Organizational Design 4. Planning and Implementation  </vt:lpstr>
      <vt:lpstr>Stages followed in an Organization Planning (Organization Planning Programme)</vt:lpstr>
      <vt:lpstr>Organizational Analysis</vt:lpstr>
      <vt:lpstr>Organizational Analysis – cont’d</vt:lpstr>
      <vt:lpstr>PowerPoint Presentation</vt:lpstr>
      <vt:lpstr>PowerPoint Presentation</vt:lpstr>
      <vt:lpstr>There are 3 archetypes (forms of organization):  1. Functional Organization – Is structured around the inputs required to perform the tasks of the organization. Typically these inputs are functions or specialties, such as finance, marketing, production, engineering, research and development, and personnel. 2. Divisional Organization – Is structured according to the outputs generated by the organization, most commonly products delivered. Other types of outputs could serve as the basis for divisionalization, such as programmes and projects. Also, markets, clients and geographical locations could serve as criteria for divisionalization.  3. Matrix Organization – Employs a multiple command system that also includes  related support mechanisms and associated culture and behavioral pattern.   </vt:lpstr>
      <vt:lpstr>Symptoms of an Inadequate Organizational Structure  1. Lack of opportunities for development 2. Insufficient time for development 3. Intensive antagonistic  environment 4. Lack of  definition in portfolio business planning 5. Lack of coordination with sister division 6. Excessive duplication of functions in different units of the firm 7. Excessive dispersion of functions in one unit of the firm 8. Poor profit performance and low return expectations </vt:lpstr>
      <vt:lpstr>PowerPoint Presentation</vt:lpstr>
      <vt:lpstr>Mintzberg conceptually describes an organization as typically having Five basic parts: Fig. 2.3  1. Operating Core: This part consists of those who performs the basic work relating to production or services.  2. Strategic Apex: Comprises people having overall responsibility of the organization, namely chief executive and other top-level managers. 3. Middle Line: It is the linking pin between the strategic apex and the operating core. The chain runs from the senior managers down to the first-line managers. 4. Technostructure: Is made up of analysts whose job is to control, stabilize and standardize patterns of activity in the organization. 5. Support Staff: Support staff are engaged in large organizations to encompass more and more boundary activities. Can be found at various levels of hierarchy.   </vt:lpstr>
      <vt:lpstr>Organizational Guidelines</vt:lpstr>
      <vt:lpstr>Organizational Planning and Implementations</vt:lpstr>
      <vt:lpstr>Organizational Development (OD)</vt:lpstr>
      <vt:lpstr>Organizational Development - Objectives</vt:lpstr>
      <vt:lpstr>Organization Development (OD)Models</vt:lpstr>
      <vt:lpstr>Organization Development (OD)Models</vt:lpstr>
      <vt:lpstr>There are 3 popular Models of OD – cont’d  HJ Leavitt’s System Model   </vt:lpstr>
      <vt:lpstr>HJ Leavitt’s System Model   </vt:lpstr>
      <vt:lpstr>Characteristics of a Successful OD Program</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MANAGEMENT</dc:title>
  <dc:creator>asbhuiyan</dc:creator>
  <cp:lastModifiedBy>asbhuiyan436@outlook.com</cp:lastModifiedBy>
  <cp:revision>83</cp:revision>
  <dcterms:created xsi:type="dcterms:W3CDTF">2018-07-14T17:08:04Z</dcterms:created>
  <dcterms:modified xsi:type="dcterms:W3CDTF">2020-08-16T07:07:19Z</dcterms:modified>
</cp:coreProperties>
</file>