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92" r:id="rId7"/>
    <p:sldId id="293" r:id="rId8"/>
    <p:sldId id="294" r:id="rId9"/>
    <p:sldId id="264" r:id="rId10"/>
    <p:sldId id="295" r:id="rId11"/>
    <p:sldId id="266" r:id="rId12"/>
    <p:sldId id="269" r:id="rId13"/>
    <p:sldId id="267" r:id="rId14"/>
    <p:sldId id="279" r:id="rId15"/>
    <p:sldId id="301" r:id="rId16"/>
    <p:sldId id="297" r:id="rId17"/>
    <p:sldId id="303" r:id="rId18"/>
    <p:sldId id="302" r:id="rId19"/>
    <p:sldId id="300" r:id="rId20"/>
    <p:sldId id="304" r:id="rId21"/>
    <p:sldId id="305" r:id="rId22"/>
    <p:sldId id="299" r:id="rId23"/>
    <p:sldId id="306" r:id="rId24"/>
    <p:sldId id="29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4660"/>
  </p:normalViewPr>
  <p:slideViewPr>
    <p:cSldViewPr>
      <p:cViewPr varScale="1">
        <p:scale>
          <a:sx n="62" d="100"/>
          <a:sy n="62" d="100"/>
        </p:scale>
        <p:origin x="1488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AD14CD-4D8B-4D02-BF52-C8F5194D6DEA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2" csCatId="colorful" phldr="1"/>
      <dgm:spPr/>
    </dgm:pt>
    <dgm:pt modelId="{E90F57BA-9346-491A-8B9B-B59BFF9B450E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EF1A5A35-9EA4-4FF1-8013-8B5AD704FDB3}" type="parTrans" cxnId="{2A442E51-60A8-440D-9392-D4827D3EAD71}">
      <dgm:prSet/>
      <dgm:spPr/>
      <dgm:t>
        <a:bodyPr/>
        <a:lstStyle/>
        <a:p>
          <a:endParaRPr lang="en-US"/>
        </a:p>
      </dgm:t>
    </dgm:pt>
    <dgm:pt modelId="{2B57CC06-65A7-458C-97A5-3EDFAEDDD91B}" type="sibTrans" cxnId="{2A442E51-60A8-440D-9392-D4827D3EAD71}">
      <dgm:prSet/>
      <dgm:spPr/>
      <dgm:t>
        <a:bodyPr/>
        <a:lstStyle/>
        <a:p>
          <a:endParaRPr lang="en-US"/>
        </a:p>
      </dgm:t>
    </dgm:pt>
    <dgm:pt modelId="{3072F42D-E063-4818-9B79-2D41EB04D55A}">
      <dgm:prSet phldrT="[Text]"/>
      <dgm:spPr/>
      <dgm:t>
        <a:bodyPr/>
        <a:lstStyle/>
        <a:p>
          <a:r>
            <a:rPr lang="en-US" dirty="0"/>
            <a:t>Organizing</a:t>
          </a:r>
        </a:p>
      </dgm:t>
    </dgm:pt>
    <dgm:pt modelId="{5A4B97AF-B983-4C58-9E85-84BE9492744C}" type="parTrans" cxnId="{2137CE2E-A5AE-4317-A4BF-DA66CDF1D6BA}">
      <dgm:prSet/>
      <dgm:spPr/>
      <dgm:t>
        <a:bodyPr/>
        <a:lstStyle/>
        <a:p>
          <a:endParaRPr lang="en-US"/>
        </a:p>
      </dgm:t>
    </dgm:pt>
    <dgm:pt modelId="{7AE700D8-5604-49FA-9281-A442FE86B326}" type="sibTrans" cxnId="{2137CE2E-A5AE-4317-A4BF-DA66CDF1D6BA}">
      <dgm:prSet/>
      <dgm:spPr/>
      <dgm:t>
        <a:bodyPr/>
        <a:lstStyle/>
        <a:p>
          <a:endParaRPr lang="en-US"/>
        </a:p>
      </dgm:t>
    </dgm:pt>
    <dgm:pt modelId="{1B4C9AF9-5FE6-4617-A18D-AA625D9530F4}">
      <dgm:prSet phldrT="[Text]"/>
      <dgm:spPr/>
      <dgm:t>
        <a:bodyPr/>
        <a:lstStyle/>
        <a:p>
          <a:r>
            <a:rPr lang="en-US" dirty="0"/>
            <a:t>Directing</a:t>
          </a:r>
        </a:p>
      </dgm:t>
    </dgm:pt>
    <dgm:pt modelId="{6261967E-5D0C-44FD-9D7E-FB7727DA1E82}" type="parTrans" cxnId="{60E36DC4-5A27-4F4B-B11A-9D9A977ED390}">
      <dgm:prSet/>
      <dgm:spPr/>
      <dgm:t>
        <a:bodyPr/>
        <a:lstStyle/>
        <a:p>
          <a:endParaRPr lang="en-US"/>
        </a:p>
      </dgm:t>
    </dgm:pt>
    <dgm:pt modelId="{469FFA51-ADA8-4AB6-A540-D3ADC4B8BC94}" type="sibTrans" cxnId="{60E36DC4-5A27-4F4B-B11A-9D9A977ED390}">
      <dgm:prSet/>
      <dgm:spPr/>
      <dgm:t>
        <a:bodyPr/>
        <a:lstStyle/>
        <a:p>
          <a:endParaRPr lang="en-US"/>
        </a:p>
      </dgm:t>
    </dgm:pt>
    <dgm:pt modelId="{CC4E7F44-4DDC-4905-8595-51756AE6C670}">
      <dgm:prSet phldrT="[Text]"/>
      <dgm:spPr/>
      <dgm:t>
        <a:bodyPr/>
        <a:lstStyle/>
        <a:p>
          <a:r>
            <a:rPr lang="en-US" dirty="0"/>
            <a:t>Controlling</a:t>
          </a:r>
        </a:p>
      </dgm:t>
    </dgm:pt>
    <dgm:pt modelId="{A45BB0E8-C93F-407C-A19B-E4ACDAE60328}" type="parTrans" cxnId="{FDF747BF-24AD-40A2-9A95-C4849CE4B379}">
      <dgm:prSet/>
      <dgm:spPr/>
      <dgm:t>
        <a:bodyPr/>
        <a:lstStyle/>
        <a:p>
          <a:endParaRPr lang="en-US"/>
        </a:p>
      </dgm:t>
    </dgm:pt>
    <dgm:pt modelId="{B4A26CB3-C047-4F56-BD6E-A04367EAEF8A}" type="sibTrans" cxnId="{FDF747BF-24AD-40A2-9A95-C4849CE4B379}">
      <dgm:prSet/>
      <dgm:spPr/>
      <dgm:t>
        <a:bodyPr/>
        <a:lstStyle/>
        <a:p>
          <a:endParaRPr lang="en-US"/>
        </a:p>
      </dgm:t>
    </dgm:pt>
    <dgm:pt modelId="{6946D893-B94F-452C-B184-AC8699E441F3}" type="pres">
      <dgm:prSet presAssocID="{48AD14CD-4D8B-4D02-BF52-C8F5194D6DEA}" presName="Name0" presStyleCnt="0">
        <dgm:presLayoutVars>
          <dgm:dir/>
          <dgm:resizeHandles val="exact"/>
        </dgm:presLayoutVars>
      </dgm:prSet>
      <dgm:spPr/>
    </dgm:pt>
    <dgm:pt modelId="{2C28F7A5-418F-4F99-A6F3-2822E153BBAD}" type="pres">
      <dgm:prSet presAssocID="{E90F57BA-9346-491A-8B9B-B59BFF9B450E}" presName="composite" presStyleCnt="0"/>
      <dgm:spPr/>
    </dgm:pt>
    <dgm:pt modelId="{44DA8530-E962-4BD1-982C-9D92562F732A}" type="pres">
      <dgm:prSet presAssocID="{E90F57BA-9346-491A-8B9B-B59BFF9B450E}" presName="bgChev" presStyleLbl="node1" presStyleIdx="0" presStyleCnt="4"/>
      <dgm:spPr/>
    </dgm:pt>
    <dgm:pt modelId="{0CDA019A-5A4C-466D-BD9E-7BFD22C07C5D}" type="pres">
      <dgm:prSet presAssocID="{E90F57BA-9346-491A-8B9B-B59BFF9B450E}" presName="txNode" presStyleLbl="fgAcc1" presStyleIdx="0" presStyleCnt="4">
        <dgm:presLayoutVars>
          <dgm:bulletEnabled val="1"/>
        </dgm:presLayoutVars>
      </dgm:prSet>
      <dgm:spPr/>
    </dgm:pt>
    <dgm:pt modelId="{E456A7B6-A583-4645-B431-C274FEF007E8}" type="pres">
      <dgm:prSet presAssocID="{2B57CC06-65A7-458C-97A5-3EDFAEDDD91B}" presName="compositeSpace" presStyleCnt="0"/>
      <dgm:spPr/>
    </dgm:pt>
    <dgm:pt modelId="{8D0C9AD7-4C32-4437-972E-043B44B20D71}" type="pres">
      <dgm:prSet presAssocID="{3072F42D-E063-4818-9B79-2D41EB04D55A}" presName="composite" presStyleCnt="0"/>
      <dgm:spPr/>
    </dgm:pt>
    <dgm:pt modelId="{D9362608-F7DD-4C03-80B7-B413DE397DE4}" type="pres">
      <dgm:prSet presAssocID="{3072F42D-E063-4818-9B79-2D41EB04D55A}" presName="bgChev" presStyleLbl="node1" presStyleIdx="1" presStyleCnt="4"/>
      <dgm:spPr/>
    </dgm:pt>
    <dgm:pt modelId="{2EAAE56B-D13B-40EB-97D2-00882F37B0A9}" type="pres">
      <dgm:prSet presAssocID="{3072F42D-E063-4818-9B79-2D41EB04D55A}" presName="txNode" presStyleLbl="fgAcc1" presStyleIdx="1" presStyleCnt="4">
        <dgm:presLayoutVars>
          <dgm:bulletEnabled val="1"/>
        </dgm:presLayoutVars>
      </dgm:prSet>
      <dgm:spPr/>
    </dgm:pt>
    <dgm:pt modelId="{0DF12BE9-3ED0-4258-8F8C-1CEE1278E26B}" type="pres">
      <dgm:prSet presAssocID="{7AE700D8-5604-49FA-9281-A442FE86B326}" presName="compositeSpace" presStyleCnt="0"/>
      <dgm:spPr/>
    </dgm:pt>
    <dgm:pt modelId="{DB61A5BF-BE6F-4762-A024-A25FF4D2074A}" type="pres">
      <dgm:prSet presAssocID="{1B4C9AF9-5FE6-4617-A18D-AA625D9530F4}" presName="composite" presStyleCnt="0"/>
      <dgm:spPr/>
    </dgm:pt>
    <dgm:pt modelId="{47CBDD98-3346-4683-AF5E-5D4E5B9CBA53}" type="pres">
      <dgm:prSet presAssocID="{1B4C9AF9-5FE6-4617-A18D-AA625D9530F4}" presName="bgChev" presStyleLbl="node1" presStyleIdx="2" presStyleCnt="4"/>
      <dgm:spPr/>
    </dgm:pt>
    <dgm:pt modelId="{403291CA-BE8C-4C80-A08F-AEC7351B7DCE}" type="pres">
      <dgm:prSet presAssocID="{1B4C9AF9-5FE6-4617-A18D-AA625D9530F4}" presName="txNode" presStyleLbl="fgAcc1" presStyleIdx="2" presStyleCnt="4">
        <dgm:presLayoutVars>
          <dgm:bulletEnabled val="1"/>
        </dgm:presLayoutVars>
      </dgm:prSet>
      <dgm:spPr/>
    </dgm:pt>
    <dgm:pt modelId="{6522C53C-3F23-4490-8086-EFB82630F98B}" type="pres">
      <dgm:prSet presAssocID="{469FFA51-ADA8-4AB6-A540-D3ADC4B8BC94}" presName="compositeSpace" presStyleCnt="0"/>
      <dgm:spPr/>
    </dgm:pt>
    <dgm:pt modelId="{258FC9E0-A284-450A-8374-BD14DC549A9E}" type="pres">
      <dgm:prSet presAssocID="{CC4E7F44-4DDC-4905-8595-51756AE6C670}" presName="composite" presStyleCnt="0"/>
      <dgm:spPr/>
    </dgm:pt>
    <dgm:pt modelId="{AF0CBC7A-6248-4172-9BD9-CD56AB2396F4}" type="pres">
      <dgm:prSet presAssocID="{CC4E7F44-4DDC-4905-8595-51756AE6C670}" presName="bgChev" presStyleLbl="node1" presStyleIdx="3" presStyleCnt="4"/>
      <dgm:spPr/>
    </dgm:pt>
    <dgm:pt modelId="{626875A7-D67F-4656-B4DF-23E15094C5E9}" type="pres">
      <dgm:prSet presAssocID="{CC4E7F44-4DDC-4905-8595-51756AE6C670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2137CE2E-A5AE-4317-A4BF-DA66CDF1D6BA}" srcId="{48AD14CD-4D8B-4D02-BF52-C8F5194D6DEA}" destId="{3072F42D-E063-4818-9B79-2D41EB04D55A}" srcOrd="1" destOrd="0" parTransId="{5A4B97AF-B983-4C58-9E85-84BE9492744C}" sibTransId="{7AE700D8-5604-49FA-9281-A442FE86B326}"/>
    <dgm:cxn modelId="{8E39BF43-7A31-4089-B5C7-1997E733A0E5}" type="presOf" srcId="{E90F57BA-9346-491A-8B9B-B59BFF9B450E}" destId="{0CDA019A-5A4C-466D-BD9E-7BFD22C07C5D}" srcOrd="0" destOrd="0" presId="urn:microsoft.com/office/officeart/2005/8/layout/chevronAccent+Icon"/>
    <dgm:cxn modelId="{15ED4765-8847-469B-883C-107AF643F133}" type="presOf" srcId="{48AD14CD-4D8B-4D02-BF52-C8F5194D6DEA}" destId="{6946D893-B94F-452C-B184-AC8699E441F3}" srcOrd="0" destOrd="0" presId="urn:microsoft.com/office/officeart/2005/8/layout/chevronAccent+Icon"/>
    <dgm:cxn modelId="{07C9D368-3E7A-45BD-A8C8-7A820CFBF3B8}" type="presOf" srcId="{CC4E7F44-4DDC-4905-8595-51756AE6C670}" destId="{626875A7-D67F-4656-B4DF-23E15094C5E9}" srcOrd="0" destOrd="0" presId="urn:microsoft.com/office/officeart/2005/8/layout/chevronAccent+Icon"/>
    <dgm:cxn modelId="{2A442E51-60A8-440D-9392-D4827D3EAD71}" srcId="{48AD14CD-4D8B-4D02-BF52-C8F5194D6DEA}" destId="{E90F57BA-9346-491A-8B9B-B59BFF9B450E}" srcOrd="0" destOrd="0" parTransId="{EF1A5A35-9EA4-4FF1-8013-8B5AD704FDB3}" sibTransId="{2B57CC06-65A7-458C-97A5-3EDFAEDDD91B}"/>
    <dgm:cxn modelId="{AD0BAD8F-2FB4-4F47-AE6F-5D39169C4582}" type="presOf" srcId="{1B4C9AF9-5FE6-4617-A18D-AA625D9530F4}" destId="{403291CA-BE8C-4C80-A08F-AEC7351B7DCE}" srcOrd="0" destOrd="0" presId="urn:microsoft.com/office/officeart/2005/8/layout/chevronAccent+Icon"/>
    <dgm:cxn modelId="{49F749B9-2114-41AC-A881-67A8120122B3}" type="presOf" srcId="{3072F42D-E063-4818-9B79-2D41EB04D55A}" destId="{2EAAE56B-D13B-40EB-97D2-00882F37B0A9}" srcOrd="0" destOrd="0" presId="urn:microsoft.com/office/officeart/2005/8/layout/chevronAccent+Icon"/>
    <dgm:cxn modelId="{FDF747BF-24AD-40A2-9A95-C4849CE4B379}" srcId="{48AD14CD-4D8B-4D02-BF52-C8F5194D6DEA}" destId="{CC4E7F44-4DDC-4905-8595-51756AE6C670}" srcOrd="3" destOrd="0" parTransId="{A45BB0E8-C93F-407C-A19B-E4ACDAE60328}" sibTransId="{B4A26CB3-C047-4F56-BD6E-A04367EAEF8A}"/>
    <dgm:cxn modelId="{60E36DC4-5A27-4F4B-B11A-9D9A977ED390}" srcId="{48AD14CD-4D8B-4D02-BF52-C8F5194D6DEA}" destId="{1B4C9AF9-5FE6-4617-A18D-AA625D9530F4}" srcOrd="2" destOrd="0" parTransId="{6261967E-5D0C-44FD-9D7E-FB7727DA1E82}" sibTransId="{469FFA51-ADA8-4AB6-A540-D3ADC4B8BC94}"/>
    <dgm:cxn modelId="{30D9473C-8B0A-49A7-93BE-47E4F5C5FB8E}" type="presParOf" srcId="{6946D893-B94F-452C-B184-AC8699E441F3}" destId="{2C28F7A5-418F-4F99-A6F3-2822E153BBAD}" srcOrd="0" destOrd="0" presId="urn:microsoft.com/office/officeart/2005/8/layout/chevronAccent+Icon"/>
    <dgm:cxn modelId="{E7F470D5-DE27-480D-B871-834D3DB0C88E}" type="presParOf" srcId="{2C28F7A5-418F-4F99-A6F3-2822E153BBAD}" destId="{44DA8530-E962-4BD1-982C-9D92562F732A}" srcOrd="0" destOrd="0" presId="urn:microsoft.com/office/officeart/2005/8/layout/chevronAccent+Icon"/>
    <dgm:cxn modelId="{27A91256-6A50-4FCA-A0BD-88A122D59A32}" type="presParOf" srcId="{2C28F7A5-418F-4F99-A6F3-2822E153BBAD}" destId="{0CDA019A-5A4C-466D-BD9E-7BFD22C07C5D}" srcOrd="1" destOrd="0" presId="urn:microsoft.com/office/officeart/2005/8/layout/chevronAccent+Icon"/>
    <dgm:cxn modelId="{8BBB16BA-AC1F-4656-BD5C-E334D4CDDE68}" type="presParOf" srcId="{6946D893-B94F-452C-B184-AC8699E441F3}" destId="{E456A7B6-A583-4645-B431-C274FEF007E8}" srcOrd="1" destOrd="0" presId="urn:microsoft.com/office/officeart/2005/8/layout/chevronAccent+Icon"/>
    <dgm:cxn modelId="{7AB61E87-DC29-4490-9B77-7CD11AEC27BF}" type="presParOf" srcId="{6946D893-B94F-452C-B184-AC8699E441F3}" destId="{8D0C9AD7-4C32-4437-972E-043B44B20D71}" srcOrd="2" destOrd="0" presId="urn:microsoft.com/office/officeart/2005/8/layout/chevronAccent+Icon"/>
    <dgm:cxn modelId="{5A15E70F-BF76-43B4-AD6F-4C9B3F2BAEDB}" type="presParOf" srcId="{8D0C9AD7-4C32-4437-972E-043B44B20D71}" destId="{D9362608-F7DD-4C03-80B7-B413DE397DE4}" srcOrd="0" destOrd="0" presId="urn:microsoft.com/office/officeart/2005/8/layout/chevronAccent+Icon"/>
    <dgm:cxn modelId="{3DB33ED6-6E1B-44D7-A261-AF17B8671C9D}" type="presParOf" srcId="{8D0C9AD7-4C32-4437-972E-043B44B20D71}" destId="{2EAAE56B-D13B-40EB-97D2-00882F37B0A9}" srcOrd="1" destOrd="0" presId="urn:microsoft.com/office/officeart/2005/8/layout/chevronAccent+Icon"/>
    <dgm:cxn modelId="{5DD0F0EF-A511-4871-A4AD-F4B43DBE17AD}" type="presParOf" srcId="{6946D893-B94F-452C-B184-AC8699E441F3}" destId="{0DF12BE9-3ED0-4258-8F8C-1CEE1278E26B}" srcOrd="3" destOrd="0" presId="urn:microsoft.com/office/officeart/2005/8/layout/chevronAccent+Icon"/>
    <dgm:cxn modelId="{0DC4F8F6-B8AC-4313-B00D-A4565D12F644}" type="presParOf" srcId="{6946D893-B94F-452C-B184-AC8699E441F3}" destId="{DB61A5BF-BE6F-4762-A024-A25FF4D2074A}" srcOrd="4" destOrd="0" presId="urn:microsoft.com/office/officeart/2005/8/layout/chevronAccent+Icon"/>
    <dgm:cxn modelId="{E315F5AC-9357-498D-9409-5B470036FAD7}" type="presParOf" srcId="{DB61A5BF-BE6F-4762-A024-A25FF4D2074A}" destId="{47CBDD98-3346-4683-AF5E-5D4E5B9CBA53}" srcOrd="0" destOrd="0" presId="urn:microsoft.com/office/officeart/2005/8/layout/chevronAccent+Icon"/>
    <dgm:cxn modelId="{C1B89F79-971A-4C5A-ADDB-483BCA7A036E}" type="presParOf" srcId="{DB61A5BF-BE6F-4762-A024-A25FF4D2074A}" destId="{403291CA-BE8C-4C80-A08F-AEC7351B7DCE}" srcOrd="1" destOrd="0" presId="urn:microsoft.com/office/officeart/2005/8/layout/chevronAccent+Icon"/>
    <dgm:cxn modelId="{80455F76-85F4-4F06-867B-778D942E5D7E}" type="presParOf" srcId="{6946D893-B94F-452C-B184-AC8699E441F3}" destId="{6522C53C-3F23-4490-8086-EFB82630F98B}" srcOrd="5" destOrd="0" presId="urn:microsoft.com/office/officeart/2005/8/layout/chevronAccent+Icon"/>
    <dgm:cxn modelId="{CF6CA562-64A7-40F2-B92C-B7BA95E712A8}" type="presParOf" srcId="{6946D893-B94F-452C-B184-AC8699E441F3}" destId="{258FC9E0-A284-450A-8374-BD14DC549A9E}" srcOrd="6" destOrd="0" presId="urn:microsoft.com/office/officeart/2005/8/layout/chevronAccent+Icon"/>
    <dgm:cxn modelId="{FEF27E11-5E60-4058-B64B-4A87555ECE6A}" type="presParOf" srcId="{258FC9E0-A284-450A-8374-BD14DC549A9E}" destId="{AF0CBC7A-6248-4172-9BD9-CD56AB2396F4}" srcOrd="0" destOrd="0" presId="urn:microsoft.com/office/officeart/2005/8/layout/chevronAccent+Icon"/>
    <dgm:cxn modelId="{B8327488-E4F6-4F0A-9895-A483D42FF087}" type="presParOf" srcId="{258FC9E0-A284-450A-8374-BD14DC549A9E}" destId="{626875A7-D67F-4656-B4DF-23E15094C5E9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A8530-E962-4BD1-982C-9D92562F732A}">
      <dsp:nvSpPr>
        <dsp:cNvPr id="0" name=""/>
        <dsp:cNvSpPr/>
      </dsp:nvSpPr>
      <dsp:spPr>
        <a:xfrm>
          <a:off x="2851" y="1708210"/>
          <a:ext cx="1342132" cy="518062"/>
        </a:xfrm>
        <a:prstGeom prst="chevron">
          <a:avLst>
            <a:gd name="adj" fmla="val 4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A019A-5A4C-466D-BD9E-7BFD22C07C5D}">
      <dsp:nvSpPr>
        <dsp:cNvPr id="0" name=""/>
        <dsp:cNvSpPr/>
      </dsp:nvSpPr>
      <dsp:spPr>
        <a:xfrm>
          <a:off x="360753" y="1837726"/>
          <a:ext cx="1133355" cy="518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Planning</a:t>
          </a:r>
        </a:p>
      </dsp:txBody>
      <dsp:txXfrm>
        <a:off x="375927" y="1852900"/>
        <a:ext cx="1103007" cy="487714"/>
      </dsp:txXfrm>
    </dsp:sp>
    <dsp:sp modelId="{D9362608-F7DD-4C03-80B7-B413DE397DE4}">
      <dsp:nvSpPr>
        <dsp:cNvPr id="0" name=""/>
        <dsp:cNvSpPr/>
      </dsp:nvSpPr>
      <dsp:spPr>
        <a:xfrm>
          <a:off x="1535864" y="1708210"/>
          <a:ext cx="1342132" cy="518062"/>
        </a:xfrm>
        <a:prstGeom prst="chevron">
          <a:avLst>
            <a:gd name="adj" fmla="val 40000"/>
          </a:avLst>
        </a:prstGeom>
        <a:solidFill>
          <a:schemeClr val="accent2">
            <a:hueOff val="-245742"/>
            <a:satOff val="29557"/>
            <a:lumOff val="33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AE56B-D13B-40EB-97D2-00882F37B0A9}">
      <dsp:nvSpPr>
        <dsp:cNvPr id="0" name=""/>
        <dsp:cNvSpPr/>
      </dsp:nvSpPr>
      <dsp:spPr>
        <a:xfrm>
          <a:off x="1893766" y="1837726"/>
          <a:ext cx="1133355" cy="518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45742"/>
              <a:satOff val="29557"/>
              <a:lumOff val="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Organizing</a:t>
          </a:r>
        </a:p>
      </dsp:txBody>
      <dsp:txXfrm>
        <a:off x="1908940" y="1852900"/>
        <a:ext cx="1103007" cy="487714"/>
      </dsp:txXfrm>
    </dsp:sp>
    <dsp:sp modelId="{47CBDD98-3346-4683-AF5E-5D4E5B9CBA53}">
      <dsp:nvSpPr>
        <dsp:cNvPr id="0" name=""/>
        <dsp:cNvSpPr/>
      </dsp:nvSpPr>
      <dsp:spPr>
        <a:xfrm>
          <a:off x="3068877" y="1708210"/>
          <a:ext cx="1342132" cy="518062"/>
        </a:xfrm>
        <a:prstGeom prst="chevron">
          <a:avLst>
            <a:gd name="adj" fmla="val 40000"/>
          </a:avLst>
        </a:prstGeom>
        <a:solidFill>
          <a:schemeClr val="accent2">
            <a:hueOff val="-491484"/>
            <a:satOff val="59113"/>
            <a:lumOff val="6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291CA-BE8C-4C80-A08F-AEC7351B7DCE}">
      <dsp:nvSpPr>
        <dsp:cNvPr id="0" name=""/>
        <dsp:cNvSpPr/>
      </dsp:nvSpPr>
      <dsp:spPr>
        <a:xfrm>
          <a:off x="3426779" y="1837726"/>
          <a:ext cx="1133355" cy="518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91484"/>
              <a:satOff val="59113"/>
              <a:lumOff val="67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Directing</a:t>
          </a:r>
        </a:p>
      </dsp:txBody>
      <dsp:txXfrm>
        <a:off x="3441953" y="1852900"/>
        <a:ext cx="1103007" cy="487714"/>
      </dsp:txXfrm>
    </dsp:sp>
    <dsp:sp modelId="{AF0CBC7A-6248-4172-9BD9-CD56AB2396F4}">
      <dsp:nvSpPr>
        <dsp:cNvPr id="0" name=""/>
        <dsp:cNvSpPr/>
      </dsp:nvSpPr>
      <dsp:spPr>
        <a:xfrm>
          <a:off x="4601890" y="1708210"/>
          <a:ext cx="1342132" cy="518062"/>
        </a:xfrm>
        <a:prstGeom prst="chevron">
          <a:avLst>
            <a:gd name="adj" fmla="val 40000"/>
          </a:avLst>
        </a:prstGeom>
        <a:solidFill>
          <a:schemeClr val="accent2">
            <a:hueOff val="-737226"/>
            <a:satOff val="88670"/>
            <a:lumOff val="1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875A7-D67F-4656-B4DF-23E15094C5E9}">
      <dsp:nvSpPr>
        <dsp:cNvPr id="0" name=""/>
        <dsp:cNvSpPr/>
      </dsp:nvSpPr>
      <dsp:spPr>
        <a:xfrm>
          <a:off x="4959792" y="1837726"/>
          <a:ext cx="1133355" cy="518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37226"/>
              <a:satOff val="88670"/>
              <a:lumOff val="10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Controlling</a:t>
          </a:r>
        </a:p>
      </dsp:txBody>
      <dsp:txXfrm>
        <a:off x="4974966" y="1852900"/>
        <a:ext cx="1103007" cy="487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543800" cy="3048000"/>
          </a:xfrm>
        </p:spPr>
        <p:txBody>
          <a:bodyPr/>
          <a:lstStyle/>
          <a:p>
            <a:r>
              <a:rPr lang="en-US" dirty="0"/>
              <a:t>INDUSTRIAL MANAGEMENT </a:t>
            </a:r>
            <a:br>
              <a:rPr lang="en-US" dirty="0"/>
            </a:br>
            <a:r>
              <a:rPr lang="en-US" dirty="0"/>
              <a:t>Chapter 3 (Part 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33800"/>
            <a:ext cx="7010400" cy="2514600"/>
          </a:xfrm>
        </p:spPr>
        <p:txBody>
          <a:bodyPr>
            <a:normAutofit/>
          </a:bodyPr>
          <a:lstStyle/>
          <a:p>
            <a:r>
              <a:rPr lang="en-US" sz="2400" dirty="0"/>
              <a:t>CSE 417</a:t>
            </a:r>
          </a:p>
          <a:p>
            <a:r>
              <a:rPr lang="en-US" sz="2400" dirty="0"/>
              <a:t>Department of Computer Science and Engineering</a:t>
            </a:r>
          </a:p>
          <a:p>
            <a:r>
              <a:rPr lang="en-US" sz="2400" dirty="0"/>
              <a:t>CSE - 17; Level 4; Term I</a:t>
            </a:r>
          </a:p>
          <a:p>
            <a:r>
              <a:rPr lang="en-US" sz="2400" dirty="0"/>
              <a:t>Fall 2020</a:t>
            </a:r>
          </a:p>
          <a:p>
            <a:r>
              <a:rPr lang="en-US" sz="2400" dirty="0"/>
              <a:t>Instructor: </a:t>
            </a:r>
            <a:r>
              <a:rPr lang="en-US" sz="2400" dirty="0" err="1"/>
              <a:t>Arif</a:t>
            </a:r>
            <a:r>
              <a:rPr lang="en-US" sz="2400" dirty="0"/>
              <a:t> S. Bhuiyan, </a:t>
            </a:r>
            <a:r>
              <a:rPr lang="en-US" sz="2400" dirty="0" err="1"/>
              <a:t>MSEd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49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General Management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199" y="1417638"/>
            <a:ext cx="7631723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Definition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Functions – Four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Activities – Two main activities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5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6324600" cy="76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Four functions of General Management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1B542CE-9FBC-42C7-84AB-E06AEADD78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5540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EB3578-EDC3-4782-B3FB-910E143D1F5A}"/>
              </a:ext>
            </a:extLst>
          </p:cNvPr>
          <p:cNvCxnSpPr/>
          <p:nvPr/>
        </p:nvCxnSpPr>
        <p:spPr>
          <a:xfrm>
            <a:off x="2286000" y="4267200"/>
            <a:ext cx="5867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FA1694-9B8F-4C9A-AB96-F3881834E61E}"/>
              </a:ext>
            </a:extLst>
          </p:cNvPr>
          <p:cNvCxnSpPr/>
          <p:nvPr/>
        </p:nvCxnSpPr>
        <p:spPr>
          <a:xfrm flipV="1">
            <a:off x="2286000" y="37338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D838C4-4ABB-4132-B947-797EE0665C30}"/>
              </a:ext>
            </a:extLst>
          </p:cNvPr>
          <p:cNvCxnSpPr>
            <a:cxnSpLocks/>
          </p:cNvCxnSpPr>
          <p:nvPr/>
        </p:nvCxnSpPr>
        <p:spPr>
          <a:xfrm>
            <a:off x="7620000" y="35052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464387-3494-4DDB-A998-C7A2B0F658C7}"/>
              </a:ext>
            </a:extLst>
          </p:cNvPr>
          <p:cNvCxnSpPr/>
          <p:nvPr/>
        </p:nvCxnSpPr>
        <p:spPr>
          <a:xfrm flipV="1">
            <a:off x="7086600" y="37338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E0C0B7-D7E5-4526-B096-DC89F3BADA18}"/>
              </a:ext>
            </a:extLst>
          </p:cNvPr>
          <p:cNvCxnSpPr/>
          <p:nvPr/>
        </p:nvCxnSpPr>
        <p:spPr>
          <a:xfrm flipV="1">
            <a:off x="5562600" y="37338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BB9CA0-B516-44DF-9828-63CD6EA9D48D}"/>
              </a:ext>
            </a:extLst>
          </p:cNvPr>
          <p:cNvCxnSpPr/>
          <p:nvPr/>
        </p:nvCxnSpPr>
        <p:spPr>
          <a:xfrm flipV="1">
            <a:off x="3962400" y="37338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54CE75-AC54-4066-963D-E8645DA52234}"/>
              </a:ext>
            </a:extLst>
          </p:cNvPr>
          <p:cNvCxnSpPr>
            <a:cxnSpLocks/>
          </p:cNvCxnSpPr>
          <p:nvPr/>
        </p:nvCxnSpPr>
        <p:spPr>
          <a:xfrm>
            <a:off x="8153400" y="35052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199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6286500"/>
            <a:ext cx="6934200" cy="381000"/>
          </a:xfrm>
        </p:spPr>
        <p:txBody>
          <a:bodyPr anchor="t"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Figure. 3.2 of page 32 - Line Activities vs. Staff/Service Activities </a:t>
            </a:r>
            <a:br>
              <a:rPr lang="en-US" sz="1800" b="1" dirty="0">
                <a:solidFill>
                  <a:schemeClr val="tx1"/>
                </a:solidFill>
                <a:latin typeface="+mn-lt"/>
              </a:rPr>
            </a:br>
            <a:br>
              <a:rPr lang="en-US" sz="1800" b="1" dirty="0">
                <a:solidFill>
                  <a:schemeClr val="tx1"/>
                </a:solidFill>
                <a:latin typeface="+mn-lt"/>
              </a:rPr>
            </a:b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6324600" cy="76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Two Main Activities of General Management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E02F11-1ACE-4480-888C-C3A626942F01}"/>
              </a:ext>
            </a:extLst>
          </p:cNvPr>
          <p:cNvSpPr/>
          <p:nvPr/>
        </p:nvSpPr>
        <p:spPr>
          <a:xfrm>
            <a:off x="4796319" y="1999139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 ACTIVITIES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F47B02-FAEB-4359-8481-AAA64C2DC106}"/>
              </a:ext>
            </a:extLst>
          </p:cNvPr>
          <p:cNvSpPr/>
          <p:nvPr/>
        </p:nvSpPr>
        <p:spPr>
          <a:xfrm>
            <a:off x="485454" y="2980787"/>
            <a:ext cx="29718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Generation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98AB2E-90EB-46D9-A7FC-308DDB2E31F6}"/>
              </a:ext>
            </a:extLst>
          </p:cNvPr>
          <p:cNvSpPr/>
          <p:nvPr/>
        </p:nvSpPr>
        <p:spPr>
          <a:xfrm>
            <a:off x="4796319" y="2819193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77D968-6BB2-4DE6-852E-8CBFAA6A1792}"/>
              </a:ext>
            </a:extLst>
          </p:cNvPr>
          <p:cNvSpPr/>
          <p:nvPr/>
        </p:nvSpPr>
        <p:spPr>
          <a:xfrm>
            <a:off x="4796319" y="3429000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DB416-E6F5-47C3-8664-59DAB8474EB6}"/>
              </a:ext>
            </a:extLst>
          </p:cNvPr>
          <p:cNvSpPr/>
          <p:nvPr/>
        </p:nvSpPr>
        <p:spPr>
          <a:xfrm>
            <a:off x="4796319" y="4011637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1E949B-D9A7-4DFD-9A00-3E52AFB3C798}"/>
              </a:ext>
            </a:extLst>
          </p:cNvPr>
          <p:cNvSpPr/>
          <p:nvPr/>
        </p:nvSpPr>
        <p:spPr>
          <a:xfrm>
            <a:off x="4796319" y="4624980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Services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8549A4-A576-4A87-BFFA-A3D55A85E2DA}"/>
              </a:ext>
            </a:extLst>
          </p:cNvPr>
          <p:cNvSpPr/>
          <p:nvPr/>
        </p:nvSpPr>
        <p:spPr>
          <a:xfrm>
            <a:off x="479461" y="3361787"/>
            <a:ext cx="2971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Innovation, Marketing, Selling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BD780-E926-4B22-ACF8-982E1B09B696}"/>
              </a:ext>
            </a:extLst>
          </p:cNvPr>
          <p:cNvSpPr/>
          <p:nvPr/>
        </p:nvSpPr>
        <p:spPr>
          <a:xfrm>
            <a:off x="486310" y="4273906"/>
            <a:ext cx="29718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Demand Satisfaction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82E87F-EF22-4769-B3B0-169B1F577932}"/>
              </a:ext>
            </a:extLst>
          </p:cNvPr>
          <p:cNvSpPr/>
          <p:nvPr/>
        </p:nvSpPr>
        <p:spPr>
          <a:xfrm>
            <a:off x="486310" y="4646549"/>
            <a:ext cx="2971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 -</a:t>
            </a:r>
            <a:r>
              <a:rPr lang="en-US" dirty="0">
                <a:sym typeface="Wingdings" panose="05000000000000000000" pitchFamily="2" charset="2"/>
              </a:rPr>
              <a:t> Distribution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5B55C8-5EFE-47F6-B057-0557A93E56E4}"/>
              </a:ext>
            </a:extLst>
          </p:cNvPr>
          <p:cNvSpPr/>
          <p:nvPr/>
        </p:nvSpPr>
        <p:spPr>
          <a:xfrm>
            <a:off x="1049247" y="5593851"/>
            <a:ext cx="180653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820BA4-5B2C-49D3-936F-2E90A7548165}"/>
              </a:ext>
            </a:extLst>
          </p:cNvPr>
          <p:cNvSpPr/>
          <p:nvPr/>
        </p:nvSpPr>
        <p:spPr>
          <a:xfrm>
            <a:off x="466618" y="1990027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ACTIVITIES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A94899-26C7-4B25-A451-FFE66C3F8997}"/>
              </a:ext>
            </a:extLst>
          </p:cNvPr>
          <p:cNvSpPr/>
          <p:nvPr/>
        </p:nvSpPr>
        <p:spPr>
          <a:xfrm>
            <a:off x="2743200" y="1023381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MANAGEMENT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C27AF6-EE58-4933-BE69-50D4431D76D2}"/>
              </a:ext>
            </a:extLst>
          </p:cNvPr>
          <p:cNvCxnSpPr/>
          <p:nvPr/>
        </p:nvCxnSpPr>
        <p:spPr>
          <a:xfrm>
            <a:off x="8153400" y="2189639"/>
            <a:ext cx="0" cy="26180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01B0F8-A787-4449-B48F-0A9760644E9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768119" y="2189639"/>
            <a:ext cx="3852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82061E-7B08-4303-BE32-C2E1F81245CB}"/>
              </a:ext>
            </a:extLst>
          </p:cNvPr>
          <p:cNvCxnSpPr>
            <a:cxnSpLocks/>
          </p:cNvCxnSpPr>
          <p:nvPr/>
        </p:nvCxnSpPr>
        <p:spPr>
          <a:xfrm>
            <a:off x="1926405" y="2371027"/>
            <a:ext cx="0" cy="6001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19D5EB-3977-4FDE-8623-C6D814293704}"/>
              </a:ext>
            </a:extLst>
          </p:cNvPr>
          <p:cNvCxnSpPr>
            <a:cxnSpLocks/>
          </p:cNvCxnSpPr>
          <p:nvPr/>
        </p:nvCxnSpPr>
        <p:spPr>
          <a:xfrm>
            <a:off x="1952517" y="3752205"/>
            <a:ext cx="0" cy="5188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2A3776-7602-4D9D-BA93-EC0E0E98481B}"/>
              </a:ext>
            </a:extLst>
          </p:cNvPr>
          <p:cNvCxnSpPr>
            <a:cxnSpLocks/>
          </p:cNvCxnSpPr>
          <p:nvPr/>
        </p:nvCxnSpPr>
        <p:spPr>
          <a:xfrm>
            <a:off x="1952517" y="5005980"/>
            <a:ext cx="0" cy="587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1F9C04-A2F2-4E6F-9DF7-B146909D0602}"/>
              </a:ext>
            </a:extLst>
          </p:cNvPr>
          <p:cNvCxnSpPr>
            <a:cxnSpLocks/>
          </p:cNvCxnSpPr>
          <p:nvPr/>
        </p:nvCxnSpPr>
        <p:spPr>
          <a:xfrm>
            <a:off x="1952516" y="1720874"/>
            <a:ext cx="43297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E366B6-D66A-40C8-8FA2-667AF3E5E85B}"/>
              </a:ext>
            </a:extLst>
          </p:cNvPr>
          <p:cNvCxnSpPr>
            <a:cxnSpLocks/>
          </p:cNvCxnSpPr>
          <p:nvPr/>
        </p:nvCxnSpPr>
        <p:spPr>
          <a:xfrm flipH="1" flipV="1">
            <a:off x="1926404" y="1692588"/>
            <a:ext cx="1" cy="2832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D79532-7B25-4A3C-A7A8-7FA018A05181}"/>
              </a:ext>
            </a:extLst>
          </p:cNvPr>
          <p:cNvCxnSpPr>
            <a:cxnSpLocks/>
          </p:cNvCxnSpPr>
          <p:nvPr/>
        </p:nvCxnSpPr>
        <p:spPr>
          <a:xfrm flipH="1" flipV="1">
            <a:off x="6282219" y="1720874"/>
            <a:ext cx="1" cy="2832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8E366D4-07D2-43A3-981C-7FE4DAB7025A}"/>
              </a:ext>
            </a:extLst>
          </p:cNvPr>
          <p:cNvCxnSpPr>
            <a:cxnSpLocks/>
          </p:cNvCxnSpPr>
          <p:nvPr/>
        </p:nvCxnSpPr>
        <p:spPr>
          <a:xfrm flipH="1" flipV="1">
            <a:off x="4150330" y="1430606"/>
            <a:ext cx="1" cy="2832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37BA15-7751-4DDC-8B90-78E1F61A7B5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768119" y="3009693"/>
            <a:ext cx="3912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C0C29A8-314F-489C-8CB8-FA1A2E04A1C4}"/>
              </a:ext>
            </a:extLst>
          </p:cNvPr>
          <p:cNvCxnSpPr>
            <a:cxnSpLocks/>
          </p:cNvCxnSpPr>
          <p:nvPr/>
        </p:nvCxnSpPr>
        <p:spPr>
          <a:xfrm>
            <a:off x="7762126" y="4805383"/>
            <a:ext cx="3912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EE3DA15-979A-4B10-9263-4F9046894C83}"/>
              </a:ext>
            </a:extLst>
          </p:cNvPr>
          <p:cNvCxnSpPr>
            <a:cxnSpLocks/>
          </p:cNvCxnSpPr>
          <p:nvPr/>
        </p:nvCxnSpPr>
        <p:spPr>
          <a:xfrm>
            <a:off x="7762126" y="4202137"/>
            <a:ext cx="3912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8D03EA-E543-4796-B428-42E12A92A5CD}"/>
              </a:ext>
            </a:extLst>
          </p:cNvPr>
          <p:cNvCxnSpPr>
            <a:cxnSpLocks/>
          </p:cNvCxnSpPr>
          <p:nvPr/>
        </p:nvCxnSpPr>
        <p:spPr>
          <a:xfrm>
            <a:off x="7762126" y="3619500"/>
            <a:ext cx="3912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C72EBE-C938-46D6-88E9-83F7DF8FE69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452117" y="3009693"/>
            <a:ext cx="1344202" cy="2985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5D7542-3743-4274-9753-9FF144FC14C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457254" y="3009693"/>
            <a:ext cx="1339065" cy="16152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BD0F540-D549-4049-BE2C-12749A6073B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438418" y="3405780"/>
            <a:ext cx="1357901" cy="21372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29FB4CC-0F16-419A-B4E9-4FCE3A1486F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57255" y="3619500"/>
            <a:ext cx="1339064" cy="107269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6DC4DC2-306A-47AC-858A-F2D7D266424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451261" y="4202137"/>
            <a:ext cx="1345058" cy="46683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9A64EE3-199B-4220-9BDD-F05726857F9A}"/>
              </a:ext>
            </a:extLst>
          </p:cNvPr>
          <p:cNvCxnSpPr>
            <a:cxnSpLocks/>
            <a:stCxn id="12" idx="1"/>
            <a:endCxn id="16" idx="3"/>
          </p:cNvCxnSpPr>
          <p:nvPr/>
        </p:nvCxnSpPr>
        <p:spPr>
          <a:xfrm flipH="1" flipV="1">
            <a:off x="3451261" y="3552287"/>
            <a:ext cx="1345058" cy="64985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D934CDC-AA2D-4C06-A0A8-129F8EEC7BED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458110" y="4661487"/>
            <a:ext cx="1338209" cy="15399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FEC2121-D54C-43B8-A027-5514921992FF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 flipV="1">
            <a:off x="3451261" y="3552287"/>
            <a:ext cx="1345058" cy="126319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97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7086600" cy="5029200"/>
          </a:xfrm>
        </p:spPr>
        <p:txBody>
          <a:bodyPr anchor="t"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</a:rPr>
              <a:t>Purpose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is to assist in the process of decision-making. For Example, Operations Research.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b="1" dirty="0">
                <a:solidFill>
                  <a:schemeClr val="tx1"/>
                </a:solidFill>
                <a:latin typeface="+mn-lt"/>
              </a:rPr>
              <a:t>Areas in which techniques are deployed in General Management are:</a:t>
            </a:r>
            <a:br>
              <a:rPr lang="en-US" sz="2400" b="1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a. Planning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b. Control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c. Resource Allocation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d. Resource Deployment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e. Management Science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f. Corporate Effectiveness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6324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Techniques used in General Management</a:t>
            </a:r>
          </a:p>
        </p:txBody>
      </p:sp>
    </p:spTree>
    <p:extLst>
      <p:ext uri="{BB962C8B-B14F-4D97-AF65-F5344CB8AC3E}">
        <p14:creationId xmlns:p14="http://schemas.microsoft.com/office/powerpoint/2010/main" val="2914951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7086600" cy="5029200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- Definition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- Typical Engineering Organization (Fig. 3.4 of page 37)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 - Chief of Systems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 - Chief of Design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 - Chief of Reliability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 - Chief of Development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endParaRPr lang="en-US" sz="2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6324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Engineering Management</a:t>
            </a:r>
          </a:p>
        </p:txBody>
      </p:sp>
    </p:spTree>
    <p:extLst>
      <p:ext uri="{BB962C8B-B14F-4D97-AF65-F5344CB8AC3E}">
        <p14:creationId xmlns:p14="http://schemas.microsoft.com/office/powerpoint/2010/main" val="208499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7543800" cy="76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Engineering Management -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Typical Engineering Organization (Fig. 3.4 of page 37)</a:t>
            </a:r>
            <a:br>
              <a:rPr lang="en-US" sz="2400" b="1" dirty="0">
                <a:solidFill>
                  <a:schemeClr val="tx1"/>
                </a:solidFill>
                <a:latin typeface="+mn-lt"/>
              </a:rPr>
            </a:b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8162A-BDB7-46A8-923D-C61D79357E4F}"/>
              </a:ext>
            </a:extLst>
          </p:cNvPr>
          <p:cNvSpPr txBox="1"/>
          <p:nvPr/>
        </p:nvSpPr>
        <p:spPr>
          <a:xfrm>
            <a:off x="3026871" y="1371282"/>
            <a:ext cx="2192908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Engineering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1D139-AB91-4822-972A-236BFB170CE3}"/>
              </a:ext>
            </a:extLst>
          </p:cNvPr>
          <p:cNvSpPr txBox="1"/>
          <p:nvPr/>
        </p:nvSpPr>
        <p:spPr>
          <a:xfrm>
            <a:off x="2932057" y="3972556"/>
            <a:ext cx="2016514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System Engineering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E18783-EA9C-4A7A-A512-B478189BB80E}"/>
              </a:ext>
            </a:extLst>
          </p:cNvPr>
          <p:cNvSpPr txBox="1"/>
          <p:nvPr/>
        </p:nvSpPr>
        <p:spPr>
          <a:xfrm>
            <a:off x="6819936" y="4060691"/>
            <a:ext cx="1496692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Configuration</a:t>
            </a:r>
          </a:p>
          <a:p>
            <a:r>
              <a:rPr lang="en-US" dirty="0"/>
              <a:t> Management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3C6171-D7F9-4782-95EB-7E225168C803}"/>
              </a:ext>
            </a:extLst>
          </p:cNvPr>
          <p:cNvSpPr txBox="1"/>
          <p:nvPr/>
        </p:nvSpPr>
        <p:spPr>
          <a:xfrm>
            <a:off x="5481571" y="4108041"/>
            <a:ext cx="1099147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Reliability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01ABE0-1C75-4298-B5B1-594681539818}"/>
              </a:ext>
            </a:extLst>
          </p:cNvPr>
          <p:cNvSpPr txBox="1"/>
          <p:nvPr/>
        </p:nvSpPr>
        <p:spPr>
          <a:xfrm>
            <a:off x="362679" y="5675459"/>
            <a:ext cx="943207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Drafting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59587-D973-48CA-B3DB-AA16381F97DE}"/>
              </a:ext>
            </a:extLst>
          </p:cNvPr>
          <p:cNvSpPr txBox="1"/>
          <p:nvPr/>
        </p:nvSpPr>
        <p:spPr>
          <a:xfrm>
            <a:off x="375104" y="5073716"/>
            <a:ext cx="1716817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Electrical Design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5DBDB6-510A-479E-B02E-C80F2C104617}"/>
              </a:ext>
            </a:extLst>
          </p:cNvPr>
          <p:cNvSpPr txBox="1"/>
          <p:nvPr/>
        </p:nvSpPr>
        <p:spPr>
          <a:xfrm>
            <a:off x="375104" y="4485168"/>
            <a:ext cx="2100081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Mechanical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9D13A3-7FC4-4721-930D-9FF279FE49FE}"/>
              </a:ext>
            </a:extLst>
          </p:cNvPr>
          <p:cNvSpPr txBox="1"/>
          <p:nvPr/>
        </p:nvSpPr>
        <p:spPr>
          <a:xfrm>
            <a:off x="375104" y="3940110"/>
            <a:ext cx="2143154" cy="36621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Material Engineering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920BBC-8E48-469B-A462-23CB94A7118A}"/>
              </a:ext>
            </a:extLst>
          </p:cNvPr>
          <p:cNvSpPr txBox="1"/>
          <p:nvPr/>
        </p:nvSpPr>
        <p:spPr>
          <a:xfrm>
            <a:off x="314272" y="3072892"/>
            <a:ext cx="1596463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Chief of Design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FDFA7A-5521-4636-9C62-FF7D1B3D2ADF}"/>
              </a:ext>
            </a:extLst>
          </p:cNvPr>
          <p:cNvSpPr txBox="1"/>
          <p:nvPr/>
        </p:nvSpPr>
        <p:spPr>
          <a:xfrm>
            <a:off x="4533899" y="1971140"/>
            <a:ext cx="2433743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Administrative Assistant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48BF4C-4E7E-4D17-8555-46C90CF9104E}"/>
              </a:ext>
            </a:extLst>
          </p:cNvPr>
          <p:cNvSpPr txBox="1"/>
          <p:nvPr/>
        </p:nvSpPr>
        <p:spPr>
          <a:xfrm>
            <a:off x="6584235" y="3071718"/>
            <a:ext cx="1879361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Chief of Reliability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3C2875-0EEB-4353-9357-1088999BF900}"/>
              </a:ext>
            </a:extLst>
          </p:cNvPr>
          <p:cNvSpPr txBox="1"/>
          <p:nvPr/>
        </p:nvSpPr>
        <p:spPr>
          <a:xfrm>
            <a:off x="4082083" y="3071718"/>
            <a:ext cx="223215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Chief of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808AD1-FCB8-4B4C-8508-6EA05C2A3D94}"/>
              </a:ext>
            </a:extLst>
          </p:cNvPr>
          <p:cNvSpPr txBox="1"/>
          <p:nvPr/>
        </p:nvSpPr>
        <p:spPr>
          <a:xfrm>
            <a:off x="2180737" y="3071718"/>
            <a:ext cx="1631344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Chief of System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5A3E3C-0129-471A-B4F5-7B9666E1DECD}"/>
              </a:ext>
            </a:extLst>
          </p:cNvPr>
          <p:cNvSpPr txBox="1"/>
          <p:nvPr/>
        </p:nvSpPr>
        <p:spPr>
          <a:xfrm>
            <a:off x="5247830" y="5648892"/>
            <a:ext cx="224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Product Development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ABB3AC-C77E-4F69-B773-064AED992952}"/>
              </a:ext>
            </a:extLst>
          </p:cNvPr>
          <p:cNvSpPr txBox="1"/>
          <p:nvPr/>
        </p:nvSpPr>
        <p:spPr>
          <a:xfrm>
            <a:off x="4159593" y="5650595"/>
            <a:ext cx="71526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 &amp; 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FE5E16-471C-4C52-BCBD-181B0331E00A}"/>
              </a:ext>
            </a:extLst>
          </p:cNvPr>
          <p:cNvSpPr txBox="1"/>
          <p:nvPr/>
        </p:nvSpPr>
        <p:spPr>
          <a:xfrm>
            <a:off x="2932057" y="4509396"/>
            <a:ext cx="937564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Analysis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A3540-98D1-4D44-B05B-68B4B1FF2674}"/>
              </a:ext>
            </a:extLst>
          </p:cNvPr>
          <p:cNvCxnSpPr/>
          <p:nvPr/>
        </p:nvCxnSpPr>
        <p:spPr>
          <a:xfrm>
            <a:off x="925836" y="2590800"/>
            <a:ext cx="64114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EEE2D6-09B3-4FC8-B7AD-AA4D9EFA1647}"/>
              </a:ext>
            </a:extLst>
          </p:cNvPr>
          <p:cNvCxnSpPr>
            <a:cxnSpLocks/>
          </p:cNvCxnSpPr>
          <p:nvPr/>
        </p:nvCxnSpPr>
        <p:spPr>
          <a:xfrm>
            <a:off x="6108843" y="3733800"/>
            <a:ext cx="152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884C0BE-3DA7-40C6-96CC-0B9881AF1430}"/>
              </a:ext>
            </a:extLst>
          </p:cNvPr>
          <p:cNvCxnSpPr>
            <a:cxnSpLocks/>
          </p:cNvCxnSpPr>
          <p:nvPr/>
        </p:nvCxnSpPr>
        <p:spPr>
          <a:xfrm>
            <a:off x="4457779" y="5257800"/>
            <a:ext cx="19430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A29DE22-002F-4C67-BFA2-3A49D0B2B60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123325" y="1740614"/>
            <a:ext cx="8217" cy="850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D7CFB0-717E-4D95-9E69-7B660622882D}"/>
              </a:ext>
            </a:extLst>
          </p:cNvPr>
          <p:cNvCxnSpPr/>
          <p:nvPr/>
        </p:nvCxnSpPr>
        <p:spPr>
          <a:xfrm>
            <a:off x="2743200" y="3441050"/>
            <a:ext cx="0" cy="12530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B64BE45-216C-4019-BA1D-C79BB6C1ACCF}"/>
              </a:ext>
            </a:extLst>
          </p:cNvPr>
          <p:cNvCxnSpPr>
            <a:cxnSpLocks/>
          </p:cNvCxnSpPr>
          <p:nvPr/>
        </p:nvCxnSpPr>
        <p:spPr>
          <a:xfrm>
            <a:off x="5222348" y="3441050"/>
            <a:ext cx="0" cy="18610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6A2230D-82BB-49AE-BBBD-19CE599F31DC}"/>
              </a:ext>
            </a:extLst>
          </p:cNvPr>
          <p:cNvCxnSpPr>
            <a:cxnSpLocks/>
          </p:cNvCxnSpPr>
          <p:nvPr/>
        </p:nvCxnSpPr>
        <p:spPr>
          <a:xfrm>
            <a:off x="7632843" y="3429000"/>
            <a:ext cx="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C0F13DD-38E9-410F-852D-758547E242C7}"/>
              </a:ext>
            </a:extLst>
          </p:cNvPr>
          <p:cNvCxnSpPr>
            <a:cxnSpLocks/>
          </p:cNvCxnSpPr>
          <p:nvPr/>
        </p:nvCxnSpPr>
        <p:spPr>
          <a:xfrm>
            <a:off x="152400" y="3698423"/>
            <a:ext cx="1018854" cy="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59EEA30-512C-4324-B65B-07B9BF5552F7}"/>
              </a:ext>
            </a:extLst>
          </p:cNvPr>
          <p:cNvCxnSpPr>
            <a:cxnSpLocks/>
          </p:cNvCxnSpPr>
          <p:nvPr/>
        </p:nvCxnSpPr>
        <p:spPr>
          <a:xfrm>
            <a:off x="1168686" y="3441050"/>
            <a:ext cx="2568" cy="2573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257453C-8C6C-4BC8-B764-972FCE3E87E5}"/>
              </a:ext>
            </a:extLst>
          </p:cNvPr>
          <p:cNvCxnSpPr>
            <a:cxnSpLocks/>
          </p:cNvCxnSpPr>
          <p:nvPr/>
        </p:nvCxnSpPr>
        <p:spPr>
          <a:xfrm>
            <a:off x="152400" y="3673057"/>
            <a:ext cx="0" cy="21406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310CE5-0176-4A3B-9609-F53C82651AA1}"/>
              </a:ext>
            </a:extLst>
          </p:cNvPr>
          <p:cNvCxnSpPr>
            <a:cxnSpLocks/>
          </p:cNvCxnSpPr>
          <p:nvPr/>
        </p:nvCxnSpPr>
        <p:spPr>
          <a:xfrm>
            <a:off x="126271" y="4157222"/>
            <a:ext cx="228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1275139-AADF-4A4D-938F-480201D63163}"/>
              </a:ext>
            </a:extLst>
          </p:cNvPr>
          <p:cNvCxnSpPr>
            <a:cxnSpLocks/>
          </p:cNvCxnSpPr>
          <p:nvPr/>
        </p:nvCxnSpPr>
        <p:spPr>
          <a:xfrm>
            <a:off x="152400" y="4729727"/>
            <a:ext cx="228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9D7C99A-9D47-4B04-AE08-34828057C069}"/>
              </a:ext>
            </a:extLst>
          </p:cNvPr>
          <p:cNvCxnSpPr>
            <a:cxnSpLocks/>
          </p:cNvCxnSpPr>
          <p:nvPr/>
        </p:nvCxnSpPr>
        <p:spPr>
          <a:xfrm>
            <a:off x="152400" y="5257800"/>
            <a:ext cx="228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2D0CFF7-5407-4995-9856-B10999D3644D}"/>
              </a:ext>
            </a:extLst>
          </p:cNvPr>
          <p:cNvCxnSpPr>
            <a:cxnSpLocks/>
          </p:cNvCxnSpPr>
          <p:nvPr/>
        </p:nvCxnSpPr>
        <p:spPr>
          <a:xfrm>
            <a:off x="113094" y="5817184"/>
            <a:ext cx="228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5CF8A39-C912-48E1-8BFB-4228C57B4190}"/>
              </a:ext>
            </a:extLst>
          </p:cNvPr>
          <p:cNvCxnSpPr>
            <a:cxnSpLocks/>
          </p:cNvCxnSpPr>
          <p:nvPr/>
        </p:nvCxnSpPr>
        <p:spPr>
          <a:xfrm>
            <a:off x="2761616" y="4166886"/>
            <a:ext cx="228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68CACE-AF89-4794-AE09-FBC656464905}"/>
              </a:ext>
            </a:extLst>
          </p:cNvPr>
          <p:cNvCxnSpPr>
            <a:cxnSpLocks/>
          </p:cNvCxnSpPr>
          <p:nvPr/>
        </p:nvCxnSpPr>
        <p:spPr>
          <a:xfrm>
            <a:off x="2723773" y="4694062"/>
            <a:ext cx="228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D5365BD-365B-4D15-94F1-5C077C4DAEA4}"/>
              </a:ext>
            </a:extLst>
          </p:cNvPr>
          <p:cNvCxnSpPr>
            <a:cxnSpLocks/>
          </p:cNvCxnSpPr>
          <p:nvPr/>
        </p:nvCxnSpPr>
        <p:spPr>
          <a:xfrm>
            <a:off x="4123325" y="2186928"/>
            <a:ext cx="4105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19D9D2A-A6C2-456E-A76A-134E9F7B0A06}"/>
              </a:ext>
            </a:extLst>
          </p:cNvPr>
          <p:cNvCxnSpPr>
            <a:cxnSpLocks/>
          </p:cNvCxnSpPr>
          <p:nvPr/>
        </p:nvCxnSpPr>
        <p:spPr>
          <a:xfrm>
            <a:off x="4457779" y="5257800"/>
            <a:ext cx="0" cy="3704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9A91FFD-E6DD-40AF-934F-6CCE7FBFBD8C}"/>
              </a:ext>
            </a:extLst>
          </p:cNvPr>
          <p:cNvCxnSpPr>
            <a:cxnSpLocks/>
          </p:cNvCxnSpPr>
          <p:nvPr/>
        </p:nvCxnSpPr>
        <p:spPr>
          <a:xfrm>
            <a:off x="6400800" y="5257800"/>
            <a:ext cx="0" cy="3704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5FD80FC-9D58-4B15-BC86-F107329BFB54}"/>
              </a:ext>
            </a:extLst>
          </p:cNvPr>
          <p:cNvCxnSpPr>
            <a:cxnSpLocks/>
          </p:cNvCxnSpPr>
          <p:nvPr/>
        </p:nvCxnSpPr>
        <p:spPr>
          <a:xfrm>
            <a:off x="921159" y="2590800"/>
            <a:ext cx="0" cy="4518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104231C-0A07-4155-A901-03B76234504E}"/>
              </a:ext>
            </a:extLst>
          </p:cNvPr>
          <p:cNvCxnSpPr>
            <a:cxnSpLocks/>
          </p:cNvCxnSpPr>
          <p:nvPr/>
        </p:nvCxnSpPr>
        <p:spPr>
          <a:xfrm>
            <a:off x="7629418" y="3673057"/>
            <a:ext cx="0" cy="3704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76757F4-49BE-412A-B6C5-37E6DA6C1635}"/>
              </a:ext>
            </a:extLst>
          </p:cNvPr>
          <p:cNvCxnSpPr>
            <a:cxnSpLocks/>
          </p:cNvCxnSpPr>
          <p:nvPr/>
        </p:nvCxnSpPr>
        <p:spPr>
          <a:xfrm>
            <a:off x="6113980" y="3733800"/>
            <a:ext cx="0" cy="3704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20743E1-AFAC-430C-867C-281FABC6946A}"/>
              </a:ext>
            </a:extLst>
          </p:cNvPr>
          <p:cNvCxnSpPr>
            <a:cxnSpLocks/>
          </p:cNvCxnSpPr>
          <p:nvPr/>
        </p:nvCxnSpPr>
        <p:spPr>
          <a:xfrm>
            <a:off x="7337248" y="2590800"/>
            <a:ext cx="0" cy="4518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671CB95-E77F-4B3C-9DED-084645B35E90}"/>
              </a:ext>
            </a:extLst>
          </p:cNvPr>
          <p:cNvCxnSpPr>
            <a:cxnSpLocks/>
          </p:cNvCxnSpPr>
          <p:nvPr/>
        </p:nvCxnSpPr>
        <p:spPr>
          <a:xfrm>
            <a:off x="5198158" y="2619824"/>
            <a:ext cx="0" cy="4518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C7EEEE9-7F9F-4CE5-A5B6-D46917462218}"/>
              </a:ext>
            </a:extLst>
          </p:cNvPr>
          <p:cNvCxnSpPr>
            <a:cxnSpLocks/>
          </p:cNvCxnSpPr>
          <p:nvPr/>
        </p:nvCxnSpPr>
        <p:spPr>
          <a:xfrm>
            <a:off x="2990526" y="2607839"/>
            <a:ext cx="0" cy="4518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6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7086600" cy="5029200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- Definition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- Basic responsibilities and scope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 - Functional Responsibilities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Open vs. Close System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endParaRPr lang="en-US" sz="2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6324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Systems Management – pages 40-42</a:t>
            </a:r>
          </a:p>
        </p:txBody>
      </p:sp>
    </p:spTree>
    <p:extLst>
      <p:ext uri="{BB962C8B-B14F-4D97-AF65-F5344CB8AC3E}">
        <p14:creationId xmlns:p14="http://schemas.microsoft.com/office/powerpoint/2010/main" val="103828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7086600" cy="533400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Closed System (fig: 3.5 - page 41/42)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endParaRPr lang="en-US" sz="2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6324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Systems Management – pages 40-42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5B9CFD-FECC-40DF-AAC1-610B1376D6EE}"/>
              </a:ext>
            </a:extLst>
          </p:cNvPr>
          <p:cNvSpPr/>
          <p:nvPr/>
        </p:nvSpPr>
        <p:spPr>
          <a:xfrm>
            <a:off x="304800" y="27432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48192B-4227-42AE-8298-DC69AE15B650}"/>
              </a:ext>
            </a:extLst>
          </p:cNvPr>
          <p:cNvSpPr/>
          <p:nvPr/>
        </p:nvSpPr>
        <p:spPr>
          <a:xfrm>
            <a:off x="6096000" y="2750478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1B85C2-28B8-4D41-A689-313F027DAC8F}"/>
              </a:ext>
            </a:extLst>
          </p:cNvPr>
          <p:cNvSpPr/>
          <p:nvPr/>
        </p:nvSpPr>
        <p:spPr>
          <a:xfrm>
            <a:off x="3200400" y="48006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2169D5-0FCD-4E2E-95E4-30ED2AE4EB63}"/>
              </a:ext>
            </a:extLst>
          </p:cNvPr>
          <p:cNvSpPr/>
          <p:nvPr/>
        </p:nvSpPr>
        <p:spPr>
          <a:xfrm>
            <a:off x="3448050" y="2781300"/>
            <a:ext cx="12573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61417E-86D3-4DC2-A9B7-599E33F09EC0}"/>
              </a:ext>
            </a:extLst>
          </p:cNvPr>
          <p:cNvCxnSpPr>
            <a:stCxn id="4" idx="6"/>
            <a:endCxn id="9" idx="1"/>
          </p:cNvCxnSpPr>
          <p:nvPr/>
        </p:nvCxnSpPr>
        <p:spPr>
          <a:xfrm>
            <a:off x="2057400" y="3048000"/>
            <a:ext cx="13906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5BE868-5782-4A36-8EAC-E7DE227A366F}"/>
              </a:ext>
            </a:extLst>
          </p:cNvPr>
          <p:cNvCxnSpPr/>
          <p:nvPr/>
        </p:nvCxnSpPr>
        <p:spPr>
          <a:xfrm>
            <a:off x="4705350" y="3048000"/>
            <a:ext cx="13906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800C99-4E3E-490E-BD19-DE7AC09E3797}"/>
              </a:ext>
            </a:extLst>
          </p:cNvPr>
          <p:cNvCxnSpPr>
            <a:cxnSpLocks/>
            <a:stCxn id="6" idx="4"/>
            <a:endCxn id="8" idx="6"/>
          </p:cNvCxnSpPr>
          <p:nvPr/>
        </p:nvCxnSpPr>
        <p:spPr>
          <a:xfrm flipH="1">
            <a:off x="4953000" y="3360078"/>
            <a:ext cx="2019300" cy="17453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EB12C4-6E67-4991-8289-5E7376D6C8A5}"/>
              </a:ext>
            </a:extLst>
          </p:cNvPr>
          <p:cNvCxnSpPr>
            <a:cxnSpLocks/>
            <a:stCxn id="8" idx="2"/>
            <a:endCxn id="4" idx="4"/>
          </p:cNvCxnSpPr>
          <p:nvPr/>
        </p:nvCxnSpPr>
        <p:spPr>
          <a:xfrm flipH="1" flipV="1">
            <a:off x="1181100" y="3352800"/>
            <a:ext cx="2019300" cy="1752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791DB6-0396-43A5-A759-85B439B9F39E}"/>
              </a:ext>
            </a:extLst>
          </p:cNvPr>
          <p:cNvSpPr txBox="1"/>
          <p:nvPr/>
        </p:nvSpPr>
        <p:spPr>
          <a:xfrm>
            <a:off x="6096000" y="4071245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Feedback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1DEA7-ECEA-4E3C-B0FC-C740EFB136E5}"/>
              </a:ext>
            </a:extLst>
          </p:cNvPr>
          <p:cNvSpPr txBox="1"/>
          <p:nvPr/>
        </p:nvSpPr>
        <p:spPr>
          <a:xfrm>
            <a:off x="1212499" y="4419601"/>
            <a:ext cx="121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Corrective </a:t>
            </a:r>
          </a:p>
          <a:p>
            <a:pPr algn="ctr"/>
            <a:r>
              <a:rPr lang="en-US" b="1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694228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7086600" cy="533400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Open System (fig: 3.6 – page 42)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endParaRPr lang="en-US" sz="2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6324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Systems Management – pages 40-42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E70BD3-B969-4E20-B885-300871116D68}"/>
              </a:ext>
            </a:extLst>
          </p:cNvPr>
          <p:cNvSpPr/>
          <p:nvPr/>
        </p:nvSpPr>
        <p:spPr>
          <a:xfrm>
            <a:off x="1044613" y="2819399"/>
            <a:ext cx="1676389" cy="76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Men, Money, Materials, Technology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97D56-D95B-4AD9-AF20-6B5D48F9DD6F}"/>
              </a:ext>
            </a:extLst>
          </p:cNvPr>
          <p:cNvSpPr/>
          <p:nvPr/>
        </p:nvSpPr>
        <p:spPr>
          <a:xfrm>
            <a:off x="3611366" y="41910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5E376F-E363-41AD-8FD2-69ECA1B2330C}"/>
              </a:ext>
            </a:extLst>
          </p:cNvPr>
          <p:cNvSpPr/>
          <p:nvPr/>
        </p:nvSpPr>
        <p:spPr>
          <a:xfrm>
            <a:off x="5804837" y="2819398"/>
            <a:ext cx="1676389" cy="76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Goods</a:t>
            </a:r>
          </a:p>
          <a:p>
            <a:pPr algn="ctr"/>
            <a:r>
              <a:rPr lang="en-US" dirty="0"/>
              <a:t>Sales/Profits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CC3A77-7219-482B-A668-C74350664CBE}"/>
              </a:ext>
            </a:extLst>
          </p:cNvPr>
          <p:cNvSpPr/>
          <p:nvPr/>
        </p:nvSpPr>
        <p:spPr>
          <a:xfrm>
            <a:off x="3458977" y="2819398"/>
            <a:ext cx="1676389" cy="76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Activities</a:t>
            </a:r>
          </a:p>
          <a:p>
            <a:pPr algn="ctr"/>
            <a:r>
              <a:rPr lang="en-US" dirty="0"/>
              <a:t>Operations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9FC441-C567-4D93-9595-B48BBB8DF493}"/>
              </a:ext>
            </a:extLst>
          </p:cNvPr>
          <p:cNvCxnSpPr>
            <a:cxnSpLocks/>
          </p:cNvCxnSpPr>
          <p:nvPr/>
        </p:nvCxnSpPr>
        <p:spPr>
          <a:xfrm>
            <a:off x="304800" y="1828800"/>
            <a:ext cx="8001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CB99CC-C120-471F-9A83-ACEBCE11F34A}"/>
              </a:ext>
            </a:extLst>
          </p:cNvPr>
          <p:cNvCxnSpPr>
            <a:cxnSpLocks/>
          </p:cNvCxnSpPr>
          <p:nvPr/>
        </p:nvCxnSpPr>
        <p:spPr>
          <a:xfrm>
            <a:off x="304800" y="5715000"/>
            <a:ext cx="8001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995E1B-4B53-4E60-94F7-8A553C103FE0}"/>
              </a:ext>
            </a:extLst>
          </p:cNvPr>
          <p:cNvCxnSpPr>
            <a:cxnSpLocks/>
          </p:cNvCxnSpPr>
          <p:nvPr/>
        </p:nvCxnSpPr>
        <p:spPr>
          <a:xfrm>
            <a:off x="609600" y="2133600"/>
            <a:ext cx="731520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C25F74-FFC9-408C-A77C-6D414FB8A82E}"/>
              </a:ext>
            </a:extLst>
          </p:cNvPr>
          <p:cNvCxnSpPr>
            <a:cxnSpLocks/>
          </p:cNvCxnSpPr>
          <p:nvPr/>
        </p:nvCxnSpPr>
        <p:spPr>
          <a:xfrm>
            <a:off x="304800" y="1828800"/>
            <a:ext cx="0" cy="388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9B201E-64AA-48F3-B8E8-65B64CB159DC}"/>
              </a:ext>
            </a:extLst>
          </p:cNvPr>
          <p:cNvCxnSpPr>
            <a:cxnSpLocks/>
          </p:cNvCxnSpPr>
          <p:nvPr/>
        </p:nvCxnSpPr>
        <p:spPr>
          <a:xfrm>
            <a:off x="8305800" y="1828800"/>
            <a:ext cx="0" cy="388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F0F70E-B2A6-4F82-BDCB-AEBD8A572E3E}"/>
              </a:ext>
            </a:extLst>
          </p:cNvPr>
          <p:cNvCxnSpPr>
            <a:cxnSpLocks/>
          </p:cNvCxnSpPr>
          <p:nvPr/>
        </p:nvCxnSpPr>
        <p:spPr>
          <a:xfrm>
            <a:off x="609600" y="5410200"/>
            <a:ext cx="731520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65C371-7DA9-41CE-81FA-1835F86958C4}"/>
              </a:ext>
            </a:extLst>
          </p:cNvPr>
          <p:cNvCxnSpPr>
            <a:cxnSpLocks/>
          </p:cNvCxnSpPr>
          <p:nvPr/>
        </p:nvCxnSpPr>
        <p:spPr>
          <a:xfrm>
            <a:off x="609600" y="2133600"/>
            <a:ext cx="0" cy="327660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A1DB2B-34A2-4D5B-99FF-A679B1E22701}"/>
              </a:ext>
            </a:extLst>
          </p:cNvPr>
          <p:cNvCxnSpPr>
            <a:cxnSpLocks/>
          </p:cNvCxnSpPr>
          <p:nvPr/>
        </p:nvCxnSpPr>
        <p:spPr>
          <a:xfrm>
            <a:off x="7916238" y="2133600"/>
            <a:ext cx="0" cy="327660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A1D7D1-37C2-4631-B7DC-37561F84F2C5}"/>
              </a:ext>
            </a:extLst>
          </p:cNvPr>
          <p:cNvSpPr txBox="1"/>
          <p:nvPr/>
        </p:nvSpPr>
        <p:spPr>
          <a:xfrm>
            <a:off x="3679137" y="1818203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8DDD48-BBAE-4D58-888C-C65C5D55E96A}"/>
              </a:ext>
            </a:extLst>
          </p:cNvPr>
          <p:cNvSpPr txBox="1"/>
          <p:nvPr/>
        </p:nvSpPr>
        <p:spPr>
          <a:xfrm>
            <a:off x="3679136" y="5355084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4AFA2E-3C2E-46EA-8D14-CA0D3F3BA2AB}"/>
              </a:ext>
            </a:extLst>
          </p:cNvPr>
          <p:cNvSpPr txBox="1"/>
          <p:nvPr/>
        </p:nvSpPr>
        <p:spPr>
          <a:xfrm>
            <a:off x="1421461" y="24061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57F2CB-850C-4738-A490-C56F3D438209}"/>
              </a:ext>
            </a:extLst>
          </p:cNvPr>
          <p:cNvSpPr txBox="1"/>
          <p:nvPr/>
        </p:nvSpPr>
        <p:spPr>
          <a:xfrm>
            <a:off x="3765614" y="2394953"/>
            <a:ext cx="10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3BFF4E-B9F7-4B6B-B1FD-6968F9D51A98}"/>
              </a:ext>
            </a:extLst>
          </p:cNvPr>
          <p:cNvSpPr txBox="1"/>
          <p:nvPr/>
        </p:nvSpPr>
        <p:spPr>
          <a:xfrm>
            <a:off x="6394514" y="240613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28B554-DEA3-43CF-8EB8-10F94E18FFB1}"/>
              </a:ext>
            </a:extLst>
          </p:cNvPr>
          <p:cNvSpPr txBox="1"/>
          <p:nvPr/>
        </p:nvSpPr>
        <p:spPr>
          <a:xfrm>
            <a:off x="1318971" y="4457700"/>
            <a:ext cx="180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Corrective Action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D7E4F5-2FFC-42AD-A5CB-D5F374E85079}"/>
              </a:ext>
            </a:extLst>
          </p:cNvPr>
          <p:cNvSpPr txBox="1"/>
          <p:nvPr/>
        </p:nvSpPr>
        <p:spPr>
          <a:xfrm>
            <a:off x="6191446" y="4478087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Feedback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49FB1E-99E5-44F8-AF9C-ECFC05F7016D}"/>
              </a:ext>
            </a:extLst>
          </p:cNvPr>
          <p:cNvCxnSpPr/>
          <p:nvPr/>
        </p:nvCxnSpPr>
        <p:spPr>
          <a:xfrm>
            <a:off x="7459038" y="3178993"/>
            <a:ext cx="4572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3583C9-53CD-4B42-83F5-1107BF0452C6}"/>
              </a:ext>
            </a:extLst>
          </p:cNvPr>
          <p:cNvCxnSpPr/>
          <p:nvPr/>
        </p:nvCxnSpPr>
        <p:spPr>
          <a:xfrm>
            <a:off x="609600" y="3200397"/>
            <a:ext cx="4572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D12341-B5B7-4688-A023-790634D0BCBD}"/>
              </a:ext>
            </a:extLst>
          </p:cNvPr>
          <p:cNvCxnSpPr>
            <a:cxnSpLocks/>
          </p:cNvCxnSpPr>
          <p:nvPr/>
        </p:nvCxnSpPr>
        <p:spPr>
          <a:xfrm>
            <a:off x="4267200" y="2133600"/>
            <a:ext cx="0" cy="38099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C6809F-F413-4D9B-B719-7C600EE2F163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flipH="1">
            <a:off x="4373365" y="4724400"/>
            <a:ext cx="1" cy="63068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8F64CD-9C2A-4129-B9C6-896F28566649}"/>
              </a:ext>
            </a:extLst>
          </p:cNvPr>
          <p:cNvCxnSpPr/>
          <p:nvPr/>
        </p:nvCxnSpPr>
        <p:spPr>
          <a:xfrm>
            <a:off x="2721002" y="3174124"/>
            <a:ext cx="78939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F815AF-4106-4132-9972-05D4E783E37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135366" y="3200398"/>
            <a:ext cx="66947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CFF86-4106-43AF-B6B9-17A7BD24C24A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5135366" y="4457701"/>
            <a:ext cx="1593150" cy="203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2A9540-AFB9-4F7E-8575-0FB4C8BE2EF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882808" y="3581398"/>
            <a:ext cx="0" cy="866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62B6246-20AE-4450-9642-B10C32D31DBE}"/>
              </a:ext>
            </a:extLst>
          </p:cNvPr>
          <p:cNvCxnSpPr>
            <a:cxnSpLocks/>
          </p:cNvCxnSpPr>
          <p:nvPr/>
        </p:nvCxnSpPr>
        <p:spPr>
          <a:xfrm flipH="1">
            <a:off x="6713893" y="3579910"/>
            <a:ext cx="1" cy="9042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23DFC26-EA76-4814-882C-E5B8D8EBB891}"/>
              </a:ext>
            </a:extLst>
          </p:cNvPr>
          <p:cNvCxnSpPr>
            <a:cxnSpLocks/>
          </p:cNvCxnSpPr>
          <p:nvPr/>
        </p:nvCxnSpPr>
        <p:spPr>
          <a:xfrm>
            <a:off x="1854905" y="4457700"/>
            <a:ext cx="17321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4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7086600" cy="5029200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The Control process involves four basic elements: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1. Establishing standards of performance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2. Measuring performance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3. Comparing actual results with standards, and 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4. Correcting deviations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Fig: 3.8 The Control Sequence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Fig: 3.9 Feedback in the Control System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endParaRPr lang="en-US" sz="2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6324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Control Process – pages 46-47</a:t>
            </a:r>
          </a:p>
        </p:txBody>
      </p:sp>
    </p:spTree>
    <p:extLst>
      <p:ext uri="{BB962C8B-B14F-4D97-AF65-F5344CB8AC3E}">
        <p14:creationId xmlns:p14="http://schemas.microsoft.com/office/powerpoint/2010/main" val="406553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Management Planning and Control</a:t>
            </a:r>
          </a:p>
          <a:p>
            <a:pPr marL="0" indent="0" algn="ctr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65758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6103" y="6324600"/>
            <a:ext cx="7086600" cy="381000"/>
          </a:xfrm>
        </p:spPr>
        <p:txBody>
          <a:bodyPr anchor="t"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Fig: 3.8 The Control Sequence</a:t>
            </a:r>
            <a:br>
              <a:rPr lang="en-US" sz="1800" b="1" dirty="0">
                <a:solidFill>
                  <a:schemeClr val="tx1"/>
                </a:solidFill>
                <a:latin typeface="+mn-lt"/>
              </a:rPr>
            </a:br>
            <a:br>
              <a:rPr lang="en-US" sz="1800" b="1" dirty="0">
                <a:solidFill>
                  <a:schemeClr val="tx1"/>
                </a:solidFill>
                <a:latin typeface="+mn-lt"/>
              </a:rPr>
            </a:br>
            <a:br>
              <a:rPr lang="en-US" sz="1800" b="1" dirty="0">
                <a:solidFill>
                  <a:schemeClr val="tx1"/>
                </a:solidFill>
                <a:latin typeface="+mn-lt"/>
              </a:rPr>
            </a:br>
            <a:br>
              <a:rPr lang="en-US" sz="1800" b="1" dirty="0">
                <a:solidFill>
                  <a:schemeClr val="tx1"/>
                </a:solidFill>
                <a:latin typeface="+mn-lt"/>
              </a:rPr>
            </a:br>
            <a:endParaRPr lang="en-US" sz="1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6324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Control Process – pages 46-47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44A0D7-2F76-4B24-97E2-2A650812D384}"/>
              </a:ext>
            </a:extLst>
          </p:cNvPr>
          <p:cNvSpPr/>
          <p:nvPr/>
        </p:nvSpPr>
        <p:spPr>
          <a:xfrm>
            <a:off x="806093" y="117318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Standards of Performance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A5BE65-05AF-4C4E-9894-ACD54AFFC93A}"/>
              </a:ext>
            </a:extLst>
          </p:cNvPr>
          <p:cNvSpPr/>
          <p:nvPr/>
        </p:nvSpPr>
        <p:spPr>
          <a:xfrm>
            <a:off x="800100" y="2662077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642BD-532E-4918-9D34-A4C47FFB3E09}"/>
              </a:ext>
            </a:extLst>
          </p:cNvPr>
          <p:cNvSpPr/>
          <p:nvPr/>
        </p:nvSpPr>
        <p:spPr>
          <a:xfrm>
            <a:off x="3180707" y="270296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Performance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96CEEE-8F8E-4B4E-BCD4-23EC116DE027}"/>
              </a:ext>
            </a:extLst>
          </p:cNvPr>
          <p:cNvSpPr/>
          <p:nvPr/>
        </p:nvSpPr>
        <p:spPr>
          <a:xfrm>
            <a:off x="6172200" y="2667000"/>
            <a:ext cx="18669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Comparison with Standards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70D18-5D1B-44FC-9755-86D145D43D95}"/>
              </a:ext>
            </a:extLst>
          </p:cNvPr>
          <p:cNvSpPr/>
          <p:nvPr/>
        </p:nvSpPr>
        <p:spPr>
          <a:xfrm>
            <a:off x="814655" y="4150974"/>
            <a:ext cx="1866900" cy="91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Corrective Action/Modify Plans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A65B-37F2-406B-8A52-FFB519198612}"/>
              </a:ext>
            </a:extLst>
          </p:cNvPr>
          <p:cNvSpPr/>
          <p:nvPr/>
        </p:nvSpPr>
        <p:spPr>
          <a:xfrm>
            <a:off x="3180707" y="4150974"/>
            <a:ext cx="2244048" cy="91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Deviations Identified </a:t>
            </a:r>
            <a:r>
              <a:rPr lang="en-US" dirty="0">
                <a:sym typeface="Wingdings" panose="05000000000000000000" pitchFamily="2" charset="2"/>
              </a:rPr>
              <a:t> Corrective Action Required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A0FF1-DE7B-4BBB-A990-08688540B68F}"/>
              </a:ext>
            </a:extLst>
          </p:cNvPr>
          <p:cNvSpPr/>
          <p:nvPr/>
        </p:nvSpPr>
        <p:spPr>
          <a:xfrm>
            <a:off x="6074595" y="5238857"/>
            <a:ext cx="20621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Target – No Corrective Action Required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71139A-E5FA-4AB9-9225-1CE78C170F3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676400" y="1858980"/>
            <a:ext cx="5993" cy="8030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39DBC2-AAA7-4C9C-9E6E-B26405398DE6}"/>
              </a:ext>
            </a:extLst>
          </p:cNvPr>
          <p:cNvCxnSpPr>
            <a:cxnSpLocks/>
          </p:cNvCxnSpPr>
          <p:nvPr/>
        </p:nvCxnSpPr>
        <p:spPr>
          <a:xfrm flipH="1">
            <a:off x="7327187" y="3429000"/>
            <a:ext cx="1" cy="18098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1781E4-FDE1-4527-BC0D-643944FE523C}"/>
              </a:ext>
            </a:extLst>
          </p:cNvPr>
          <p:cNvCxnSpPr>
            <a:cxnSpLocks/>
          </p:cNvCxnSpPr>
          <p:nvPr/>
        </p:nvCxnSpPr>
        <p:spPr>
          <a:xfrm flipH="1">
            <a:off x="1816813" y="3316626"/>
            <a:ext cx="5993" cy="8030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21C3B3-C586-4421-BC32-2CB197882A1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33307" y="3045860"/>
            <a:ext cx="1238893" cy="21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E37988-6819-42B9-963C-E9DB1D9C104D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681555" y="4601754"/>
            <a:ext cx="499152" cy="74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01B893-6E12-4FC7-9F6F-B4600D1F8AA7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5424755" y="4607104"/>
            <a:ext cx="1052245" cy="21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7EC52D-E8E5-4431-A98C-0CA28A920842}"/>
              </a:ext>
            </a:extLst>
          </p:cNvPr>
          <p:cNvCxnSpPr/>
          <p:nvPr/>
        </p:nvCxnSpPr>
        <p:spPr>
          <a:xfrm flipV="1">
            <a:off x="6477000" y="3429000"/>
            <a:ext cx="0" cy="1178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5BFA048-B3CE-4C4D-9A9A-852FCCDC073D}"/>
              </a:ext>
            </a:extLst>
          </p:cNvPr>
          <p:cNvCxnSpPr>
            <a:cxnSpLocks/>
          </p:cNvCxnSpPr>
          <p:nvPr/>
        </p:nvCxnSpPr>
        <p:spPr>
          <a:xfrm>
            <a:off x="2512459" y="2981966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257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789914"/>
            <a:ext cx="7086600" cy="419100"/>
          </a:xfrm>
        </p:spPr>
        <p:txBody>
          <a:bodyPr anchor="t"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Fig: 3.9 Feedback in the Control System</a:t>
            </a:r>
            <a:br>
              <a:rPr lang="en-US" sz="1800" b="1" dirty="0">
                <a:solidFill>
                  <a:schemeClr val="tx1"/>
                </a:solidFill>
                <a:latin typeface="+mn-lt"/>
              </a:rPr>
            </a:br>
            <a:br>
              <a:rPr lang="en-US" sz="1800" b="1" dirty="0">
                <a:solidFill>
                  <a:schemeClr val="tx1"/>
                </a:solidFill>
                <a:latin typeface="+mn-lt"/>
              </a:rPr>
            </a:br>
            <a:br>
              <a:rPr lang="en-US" sz="1800" b="1" dirty="0">
                <a:solidFill>
                  <a:schemeClr val="tx1"/>
                </a:solidFill>
                <a:latin typeface="+mn-lt"/>
              </a:rPr>
            </a:br>
            <a:endParaRPr lang="en-US" sz="1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6324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Control Process – pages 46-47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617204-BCC7-4248-A6C2-5D856EC8C81E}"/>
              </a:ext>
            </a:extLst>
          </p:cNvPr>
          <p:cNvSpPr/>
          <p:nvPr/>
        </p:nvSpPr>
        <p:spPr>
          <a:xfrm>
            <a:off x="838200" y="16764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F4AD6C-5265-409E-B7DF-61B0F96D68E2}"/>
              </a:ext>
            </a:extLst>
          </p:cNvPr>
          <p:cNvSpPr/>
          <p:nvPr/>
        </p:nvSpPr>
        <p:spPr>
          <a:xfrm>
            <a:off x="6248400" y="16764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Outputs (Results)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2B46B-1C89-47A9-93EF-E2C834F07F96}"/>
              </a:ext>
            </a:extLst>
          </p:cNvPr>
          <p:cNvSpPr/>
          <p:nvPr/>
        </p:nvSpPr>
        <p:spPr>
          <a:xfrm>
            <a:off x="3539447" y="16764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44F6D-3380-45D5-8C5B-DD65CD5CE0DA}"/>
              </a:ext>
            </a:extLst>
          </p:cNvPr>
          <p:cNvSpPr/>
          <p:nvPr/>
        </p:nvSpPr>
        <p:spPr>
          <a:xfrm>
            <a:off x="6248400" y="3390044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C21E39-91AE-4747-9D84-6C7E00743B61}"/>
              </a:ext>
            </a:extLst>
          </p:cNvPr>
          <p:cNvSpPr/>
          <p:nvPr/>
        </p:nvSpPr>
        <p:spPr>
          <a:xfrm>
            <a:off x="3429000" y="3390044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 (Resources)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389988-C23E-402D-A8A6-55486CE89E04}"/>
              </a:ext>
            </a:extLst>
          </p:cNvPr>
          <p:cNvSpPr/>
          <p:nvPr/>
        </p:nvSpPr>
        <p:spPr>
          <a:xfrm>
            <a:off x="883578" y="3353228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26EB96-9AEF-4967-82B1-32D1AA851988}"/>
              </a:ext>
            </a:extLst>
          </p:cNvPr>
          <p:cNvCxnSpPr>
            <a:cxnSpLocks/>
          </p:cNvCxnSpPr>
          <p:nvPr/>
        </p:nvCxnSpPr>
        <p:spPr>
          <a:xfrm flipV="1">
            <a:off x="304800" y="2031286"/>
            <a:ext cx="533400" cy="17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912622-4BC2-4009-AD0F-A1316D278C3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219200" y="2362200"/>
            <a:ext cx="533400" cy="991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D46642-DD63-451E-A093-220872992AAC}"/>
              </a:ext>
            </a:extLst>
          </p:cNvPr>
          <p:cNvCxnSpPr>
            <a:cxnSpLocks/>
          </p:cNvCxnSpPr>
          <p:nvPr/>
        </p:nvCxnSpPr>
        <p:spPr>
          <a:xfrm flipV="1">
            <a:off x="4800600" y="2362200"/>
            <a:ext cx="0" cy="10278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4FFA2B-27B1-4F5F-83B1-8594818CDA66}"/>
              </a:ext>
            </a:extLst>
          </p:cNvPr>
          <p:cNvCxnSpPr>
            <a:cxnSpLocks/>
          </p:cNvCxnSpPr>
          <p:nvPr/>
        </p:nvCxnSpPr>
        <p:spPr>
          <a:xfrm flipH="1" flipV="1">
            <a:off x="304800" y="4914471"/>
            <a:ext cx="6858000" cy="37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28F837-B83D-47CB-96A0-311D02EDC67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162800" y="4075844"/>
            <a:ext cx="0" cy="876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4CC370-AACB-440D-AD82-B4CEB7BA5E76}"/>
              </a:ext>
            </a:extLst>
          </p:cNvPr>
          <p:cNvCxnSpPr>
            <a:cxnSpLocks/>
          </p:cNvCxnSpPr>
          <p:nvPr/>
        </p:nvCxnSpPr>
        <p:spPr>
          <a:xfrm flipV="1">
            <a:off x="304800" y="2032999"/>
            <a:ext cx="0" cy="28814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E4B8D5-C5BD-4367-89C4-B2DCA9C156A7}"/>
              </a:ext>
            </a:extLst>
          </p:cNvPr>
          <p:cNvCxnSpPr>
            <a:cxnSpLocks/>
          </p:cNvCxnSpPr>
          <p:nvPr/>
        </p:nvCxnSpPr>
        <p:spPr>
          <a:xfrm>
            <a:off x="2286000" y="2362200"/>
            <a:ext cx="1714500" cy="10278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CCFC12-89B1-4982-81A1-3BA5A82697E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67000" y="2019300"/>
            <a:ext cx="883578" cy="136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6D4E3-0A05-48D3-B994-0C898152334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368247" y="2010738"/>
            <a:ext cx="880153" cy="85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425E8C-C6CB-485E-8C0B-4E5D00A92222}"/>
              </a:ext>
            </a:extLst>
          </p:cNvPr>
          <p:cNvCxnSpPr>
            <a:cxnSpLocks/>
          </p:cNvCxnSpPr>
          <p:nvPr/>
        </p:nvCxnSpPr>
        <p:spPr>
          <a:xfrm flipV="1">
            <a:off x="1797978" y="4039028"/>
            <a:ext cx="0" cy="875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FA9033-8270-4502-980C-55261A8CC623}"/>
              </a:ext>
            </a:extLst>
          </p:cNvPr>
          <p:cNvCxnSpPr>
            <a:cxnSpLocks/>
          </p:cNvCxnSpPr>
          <p:nvPr/>
        </p:nvCxnSpPr>
        <p:spPr>
          <a:xfrm flipH="1" flipV="1">
            <a:off x="4799744" y="4039028"/>
            <a:ext cx="856" cy="875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99493B-C16A-473B-949D-99581A3B221B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162800" y="2362200"/>
            <a:ext cx="0" cy="102784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BCCBA5A-2909-4D58-B8B2-B72D6AD81BF4}"/>
              </a:ext>
            </a:extLst>
          </p:cNvPr>
          <p:cNvSpPr txBox="1"/>
          <p:nvPr/>
        </p:nvSpPr>
        <p:spPr>
          <a:xfrm>
            <a:off x="2749804" y="4564402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71060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7086600" cy="5029200"/>
          </a:xfrm>
        </p:spPr>
        <p:txBody>
          <a:bodyPr anchor="t"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</a:rPr>
              <a:t>Stages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a. Setting Objectives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b. Preparing long-range forecasts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c. Defining broad strategies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d. Creating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e. Monitoring results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b="1" dirty="0">
                <a:solidFill>
                  <a:schemeClr val="tx1"/>
                </a:solidFill>
                <a:latin typeface="+mn-lt"/>
              </a:rPr>
              <a:t>SWOT analysis (for first 3 phases)</a:t>
            </a:r>
            <a:br>
              <a:rPr lang="en-US" sz="2400" b="1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 - Internal appraisal (strengths &amp; weaknesses)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- External appraisal (opportunities &amp; threats)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b="1" dirty="0">
                <a:solidFill>
                  <a:schemeClr val="tx1"/>
                </a:solidFill>
                <a:latin typeface="+mn-lt"/>
              </a:rPr>
              <a:t>Benefits of Corporate Planning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Fig. 3.7 of page 43 – The process of Corporate Planning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endParaRPr lang="en-US" sz="2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6324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Corporate Planning – Pages 43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1703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8700" y="6019800"/>
            <a:ext cx="7086600" cy="457200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Fig. 3.7 of page 43 – The process of Corporate Planning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endParaRPr lang="en-US" sz="2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6324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Corporate Planning – Pages 43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BD4B61-25F0-4630-95B4-5C4E9D3F006E}"/>
              </a:ext>
            </a:extLst>
          </p:cNvPr>
          <p:cNvSpPr/>
          <p:nvPr/>
        </p:nvSpPr>
        <p:spPr>
          <a:xfrm>
            <a:off x="219611" y="2895600"/>
            <a:ext cx="122819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EAAB7-3D96-4A7F-BBB3-4C68DC883B43}"/>
              </a:ext>
            </a:extLst>
          </p:cNvPr>
          <p:cNvSpPr/>
          <p:nvPr/>
        </p:nvSpPr>
        <p:spPr>
          <a:xfrm>
            <a:off x="5089981" y="2895600"/>
            <a:ext cx="142254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Plans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ABC385-0AEF-4E73-8507-45F7E088F7A7}"/>
              </a:ext>
            </a:extLst>
          </p:cNvPr>
          <p:cNvSpPr/>
          <p:nvPr/>
        </p:nvSpPr>
        <p:spPr>
          <a:xfrm>
            <a:off x="1580291" y="1473271"/>
            <a:ext cx="175602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Appraisal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E628E0-11BE-4479-AB15-1D5E983607F0}"/>
              </a:ext>
            </a:extLst>
          </p:cNvPr>
          <p:cNvSpPr/>
          <p:nvPr/>
        </p:nvSpPr>
        <p:spPr>
          <a:xfrm>
            <a:off x="1545188" y="42672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Appraisal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2B0F57-9BB2-4858-A534-2C4AC3388C2C}"/>
              </a:ext>
            </a:extLst>
          </p:cNvPr>
          <p:cNvSpPr/>
          <p:nvPr/>
        </p:nvSpPr>
        <p:spPr>
          <a:xfrm>
            <a:off x="1827085" y="2895600"/>
            <a:ext cx="126243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Forecast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20F10D-657F-44B9-A8F5-20866C3057E7}"/>
              </a:ext>
            </a:extLst>
          </p:cNvPr>
          <p:cNvSpPr/>
          <p:nvPr/>
        </p:nvSpPr>
        <p:spPr>
          <a:xfrm>
            <a:off x="3468807" y="2895600"/>
            <a:ext cx="126243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0F8A9-EA6E-4B3C-846A-081FD37B18EE}"/>
              </a:ext>
            </a:extLst>
          </p:cNvPr>
          <p:cNvSpPr/>
          <p:nvPr/>
        </p:nvSpPr>
        <p:spPr>
          <a:xfrm>
            <a:off x="6934200" y="2900737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932369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7086600" cy="5029200"/>
          </a:xfrm>
        </p:spPr>
        <p:txBody>
          <a:bodyPr anchor="t"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</a:rPr>
              <a:t>Corporate Planning enables the company to:</a:t>
            </a:r>
            <a:br>
              <a:rPr lang="en-US" sz="2400" b="1" dirty="0">
                <a:solidFill>
                  <a:schemeClr val="tx1"/>
                </a:solidFill>
                <a:latin typeface="+mn-lt"/>
              </a:rPr>
            </a:br>
            <a:br>
              <a:rPr lang="en-US" sz="2400" b="1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1. Clarify its objectives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2. Understand where it may go if no action is taken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3. Take a systematic look at future and decide the best course to take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4. Appreciate the internal and external factors for future planning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5. Provide a strategic framework for detailed action plans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6324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Benefits of Corporate Planning – page 44</a:t>
            </a:r>
          </a:p>
        </p:txBody>
      </p:sp>
    </p:spTree>
    <p:extLst>
      <p:ext uri="{BB962C8B-B14F-4D97-AF65-F5344CB8AC3E}">
        <p14:creationId xmlns:p14="http://schemas.microsoft.com/office/powerpoint/2010/main" val="372436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Outline – Part 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en-US" sz="2800" dirty="0"/>
              <a:t>Introduction</a:t>
            </a:r>
          </a:p>
          <a:p>
            <a:pPr marL="457200" indent="-457200"/>
            <a:r>
              <a:rPr lang="en-US" sz="2800" dirty="0"/>
              <a:t>Management Planning</a:t>
            </a:r>
          </a:p>
          <a:p>
            <a:pPr marL="457200" indent="-457200"/>
            <a:r>
              <a:rPr lang="en-US" sz="2800" dirty="0"/>
              <a:t>Modern Principles of Management</a:t>
            </a:r>
          </a:p>
          <a:p>
            <a:pPr marL="457200" indent="-457200"/>
            <a:r>
              <a:rPr lang="en-US" sz="2800" dirty="0"/>
              <a:t>Management and Administration</a:t>
            </a:r>
          </a:p>
          <a:p>
            <a:pPr marL="457200" indent="-457200"/>
            <a:r>
              <a:rPr lang="en-US" sz="2800" dirty="0"/>
              <a:t>Practice of Management</a:t>
            </a:r>
          </a:p>
          <a:p>
            <a:pPr marL="457200" indent="-457200"/>
            <a:r>
              <a:rPr lang="en-US" sz="2800" dirty="0"/>
              <a:t>General Management</a:t>
            </a:r>
          </a:p>
          <a:p>
            <a:pPr marL="457200" indent="-457200"/>
            <a:r>
              <a:rPr lang="en-US" sz="2800" dirty="0"/>
              <a:t>Structure of Modern Management</a:t>
            </a:r>
          </a:p>
          <a:p>
            <a:pPr marL="457200" indent="-457200"/>
            <a:r>
              <a:rPr lang="en-US" sz="2800" dirty="0"/>
              <a:t>Scientific Management</a:t>
            </a:r>
          </a:p>
          <a:p>
            <a:pPr marL="457200" indent="-457200"/>
            <a:r>
              <a:rPr lang="en-US" sz="2800" dirty="0"/>
              <a:t>Administrative Management</a:t>
            </a:r>
          </a:p>
          <a:p>
            <a:pPr marL="457200" indent="-457200"/>
            <a:r>
              <a:rPr lang="en-US" sz="2800" dirty="0"/>
              <a:t>Engineering Management</a:t>
            </a:r>
          </a:p>
          <a:p>
            <a:pPr marL="457200" indent="-457200"/>
            <a:r>
              <a:rPr lang="en-US" sz="2800" dirty="0"/>
              <a:t>Manufacturing Management</a:t>
            </a:r>
          </a:p>
          <a:p>
            <a:pPr marL="457200" indent="-457200"/>
            <a:r>
              <a:rPr lang="en-US" sz="2800" dirty="0"/>
              <a:t>Systems Management</a:t>
            </a:r>
          </a:p>
          <a:p>
            <a:pPr marL="457200" indent="-4572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82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800" dirty="0"/>
              <a:t>What is Planning?</a:t>
            </a:r>
          </a:p>
          <a:p>
            <a:pPr marL="457200" indent="-457200"/>
            <a:r>
              <a:rPr lang="en-US" sz="2800" dirty="0"/>
              <a:t>What are steps of Management Planning?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2D3F19-2528-4A32-ADAF-ADB033E3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Check for Understanding</a:t>
            </a:r>
            <a:br>
              <a:rPr lang="en-US" sz="4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3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Planning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/>
                </a:solidFill>
              </a:rPr>
              <a:t>Planning </a:t>
            </a:r>
            <a:r>
              <a:rPr lang="en-US" sz="2800" dirty="0">
                <a:solidFill>
                  <a:schemeClr val="tx1"/>
                </a:solidFill>
              </a:rPr>
              <a:t>is a process of visualizing intelligently appraising the future needs and purposes, identification and evaluating the opportunities and risks.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As a process, Planning embraces a series of steps: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Analyzing factors affecting the future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Forecasting the future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Aims and objectives to be attained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Policy-making, and selection amongst alternatives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Preparation and installation of plans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5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Planning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/>
                </a:solidFill>
              </a:rPr>
              <a:t>Planning </a:t>
            </a:r>
            <a:r>
              <a:rPr lang="en-US" sz="2800" dirty="0">
                <a:solidFill>
                  <a:schemeClr val="tx1"/>
                </a:solidFill>
              </a:rPr>
              <a:t>is a process: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It is a dynamic and continuous activity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Protect changing conditions both from within and outside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Management has no control over the economic force without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Plans can be effectively achieved in most organization with good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Planning is always prerequisite for controlling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Planning seeks to set goals and programs 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Control seek to secure performance in accordance with plans.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3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Elements of Management Planning  Activity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Following ten elements are included in some degree or other in any management planning activity: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Organization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Product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Facility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Operations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Material Supply and Inventory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Financial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Commercial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Production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Human Resource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Development Planning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6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Modern Management Principles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Management is the process of getting things done by other people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Management as an activity is universal but does not take the same form in all situations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Organization is complex as well as an open 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Organization is composed of technical and sub-systems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Appropriate and timely Innovation is needed for sustainable survival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 single best way to organize a business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Knowledge (product), process (know-how) or knowledge of the market – is the essence of competition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3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7086600" cy="50292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+mn-lt"/>
              </a:rPr>
              <a:t>Management – “is the art or skills of directing human activities and physical resources in the attainment of pre-determined goals”.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Administration – “is used both to describe the activity of implementing policy decisions and regulating the day-to-day operations of several sections of an organization”.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6324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Management and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443454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1317</TotalTime>
  <Words>1030</Words>
  <Application>Microsoft Office PowerPoint</Application>
  <PresentationFormat>On-screen Show (4:3)</PresentationFormat>
  <Paragraphs>171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</vt:lpstr>
      <vt:lpstr>Adjacency</vt:lpstr>
      <vt:lpstr>INDUSTRIAL MANAGEMENT  Chapter 3 (Part I)</vt:lpstr>
      <vt:lpstr>Chapter 3</vt:lpstr>
      <vt:lpstr>Chapter Outline – Part I</vt:lpstr>
      <vt:lpstr>Check for Understanding </vt:lpstr>
      <vt:lpstr>Planning </vt:lpstr>
      <vt:lpstr>Planning </vt:lpstr>
      <vt:lpstr>Elements of Management Planning  Activity</vt:lpstr>
      <vt:lpstr>Modern Management Principles</vt:lpstr>
      <vt:lpstr>Management – “is the art or skills of directing human activities and physical resources in the attainment of pre-determined goals”.  Administration – “is used both to describe the activity of implementing policy decisions and regulating the day-to-day operations of several sections of an organization”.</vt:lpstr>
      <vt:lpstr>General Management </vt:lpstr>
      <vt:lpstr>PowerPoint Presentation</vt:lpstr>
      <vt:lpstr>Figure. 3.2 of page 32 - Line Activities vs. Staff/Service Activities   </vt:lpstr>
      <vt:lpstr>Purpose is to assist in the process of decision-making. For Example, Operations Research.  Areas in which techniques are deployed in General Management are: a. Planning b. Control c. Resource Allocation d. Resource Deployment e. Management Science f. Corporate Effectiveness  </vt:lpstr>
      <vt:lpstr>- Definition - Typical Engineering Organization (Fig. 3.4 of page 37)  - Chief of Systems  - Chief of Design  - Chief of Reliability  - Chief of Development  </vt:lpstr>
      <vt:lpstr>PowerPoint Presentation</vt:lpstr>
      <vt:lpstr>- Definition - Basic responsibilities and scope  - Functional Responsibilities  Open vs. Close System  </vt:lpstr>
      <vt:lpstr>Closed System (fig: 3.5 - page 41/42)  </vt:lpstr>
      <vt:lpstr>Open System (fig: 3.6 – page 42)  </vt:lpstr>
      <vt:lpstr>The Control process involves four basic elements: 1. Establishing standards of performance 2. Measuring performance 3. Comparing actual results with standards, and  4. Correcting deviations  Fig: 3.8 The Control Sequence Fig: 3.9 Feedback in the Control System   </vt:lpstr>
      <vt:lpstr>Fig: 3.8 The Control Sequence    </vt:lpstr>
      <vt:lpstr>Fig: 3.9 Feedback in the Control System   </vt:lpstr>
      <vt:lpstr>Stages a. Setting Objectives b. Preparing long-range forecasts c. Defining broad strategies d. Creating e. Monitoring results SWOT analysis (for first 3 phases)  - Internal appraisal (strengths &amp; weaknesses) - External appraisal (opportunities &amp; threats)  Benefits of Corporate Planning  Fig. 3.7 of page 43 – The process of Corporate Planning </vt:lpstr>
      <vt:lpstr>Fig. 3.7 of page 43 – The process of Corporate Planning </vt:lpstr>
      <vt:lpstr>Corporate Planning enables the company to:  1. Clarify its objectives 2. Understand where it may go if no action is taken 3. Take a systematic look at future and decide the best course to take 4. Appreciate the internal and external factors for future planning 5. Provide a strategic framework for detailed action plans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MANAGEMENT</dc:title>
  <dc:creator>asbhuiyan</dc:creator>
  <cp:lastModifiedBy>asbhuiyan436@outlook.com</cp:lastModifiedBy>
  <cp:revision>93</cp:revision>
  <dcterms:created xsi:type="dcterms:W3CDTF">2018-07-14T17:08:04Z</dcterms:created>
  <dcterms:modified xsi:type="dcterms:W3CDTF">2020-08-23T04:04:43Z</dcterms:modified>
</cp:coreProperties>
</file>