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92" r:id="rId7"/>
    <p:sldId id="302" r:id="rId8"/>
    <p:sldId id="293" r:id="rId9"/>
    <p:sldId id="294" r:id="rId10"/>
    <p:sldId id="295" r:id="rId11"/>
    <p:sldId id="264" r:id="rId12"/>
    <p:sldId id="267" r:id="rId13"/>
    <p:sldId id="303" r:id="rId14"/>
    <p:sldId id="305" r:id="rId15"/>
    <p:sldId id="306" r:id="rId16"/>
    <p:sldId id="277" r:id="rId17"/>
    <p:sldId id="304" r:id="rId18"/>
    <p:sldId id="278" r:id="rId19"/>
    <p:sldId id="279" r:id="rId20"/>
    <p:sldId id="296" r:id="rId21"/>
    <p:sldId id="297" r:id="rId22"/>
    <p:sldId id="307" r:id="rId23"/>
    <p:sldId id="308" r:id="rId24"/>
    <p:sldId id="29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81" autoAdjust="0"/>
    <p:restoredTop sz="94660"/>
  </p:normalViewPr>
  <p:slideViewPr>
    <p:cSldViewPr>
      <p:cViewPr varScale="1">
        <p:scale>
          <a:sx n="62" d="100"/>
          <a:sy n="62" d="100"/>
        </p:scale>
        <p:origin x="1488"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49977-C0FC-4C43-BDB8-FF272AA1C7E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49977-C0FC-4C43-BDB8-FF272AA1C7E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49977-C0FC-4C43-BDB8-FF272AA1C7E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49977-C0FC-4C43-BDB8-FF272AA1C7EA}"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249977-C0FC-4C43-BDB8-FF272AA1C7EA}" type="datetimeFigureOut">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249977-C0FC-4C43-BDB8-FF272AA1C7EA}" type="datetimeFigureOut">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49977-C0FC-4C43-BDB8-FF272AA1C7EA}" type="datetimeFigureOut">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7C2BF-D133-4841-A830-7DBB9FB485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49977-C0FC-4C43-BDB8-FF272AA1C7EA}"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7C2BF-D133-4841-A830-7DBB9FB4853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D249977-C0FC-4C43-BDB8-FF272AA1C7EA}" type="datetimeFigureOut">
              <a:rPr lang="en-US" smtClean="0"/>
              <a:t>8/23/2020</a:t>
            </a:fld>
            <a:endParaRPr lang="en-US"/>
          </a:p>
        </p:txBody>
      </p:sp>
      <p:sp>
        <p:nvSpPr>
          <p:cNvPr id="9" name="Slide Number Placeholder 8"/>
          <p:cNvSpPr>
            <a:spLocks noGrp="1"/>
          </p:cNvSpPr>
          <p:nvPr>
            <p:ph type="sldNum" sz="quarter" idx="11"/>
          </p:nvPr>
        </p:nvSpPr>
        <p:spPr/>
        <p:txBody>
          <a:bodyPr/>
          <a:lstStyle/>
          <a:p>
            <a:fld id="{2DB7C2BF-D133-4841-A830-7DBB9FB4853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DB7C2BF-D133-4841-A830-7DBB9FB4853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D249977-C0FC-4C43-BDB8-FF272AA1C7EA}" type="datetimeFigureOut">
              <a:rPr lang="en-US" smtClean="0"/>
              <a:t>8/23/2020</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543800" cy="2593975"/>
          </a:xfrm>
        </p:spPr>
        <p:txBody>
          <a:bodyPr/>
          <a:lstStyle/>
          <a:p>
            <a:r>
              <a:rPr lang="en-US" dirty="0"/>
              <a:t>INDUSTRIAL MANAGEMENT </a:t>
            </a:r>
            <a:br>
              <a:rPr lang="en-US" dirty="0"/>
            </a:br>
            <a:r>
              <a:rPr lang="en-US" dirty="0"/>
              <a:t>Chapter - 4 </a:t>
            </a:r>
          </a:p>
        </p:txBody>
      </p:sp>
      <p:sp>
        <p:nvSpPr>
          <p:cNvPr id="3" name="Subtitle 2"/>
          <p:cNvSpPr>
            <a:spLocks noGrp="1"/>
          </p:cNvSpPr>
          <p:nvPr>
            <p:ph type="subTitle" idx="1"/>
          </p:nvPr>
        </p:nvSpPr>
        <p:spPr>
          <a:xfrm>
            <a:off x="533400" y="3429000"/>
            <a:ext cx="6477000" cy="2254823"/>
          </a:xfrm>
        </p:spPr>
        <p:txBody>
          <a:bodyPr>
            <a:normAutofit/>
          </a:bodyPr>
          <a:lstStyle/>
          <a:p>
            <a:r>
              <a:rPr lang="en-US" sz="2400" dirty="0"/>
              <a:t>CSE 417</a:t>
            </a:r>
          </a:p>
          <a:p>
            <a:r>
              <a:rPr lang="en-US" sz="2400" dirty="0"/>
              <a:t>Department of Computer Science and Engineering</a:t>
            </a:r>
          </a:p>
          <a:p>
            <a:r>
              <a:rPr lang="en-US" sz="2400"/>
              <a:t>CSE - 17; </a:t>
            </a:r>
            <a:r>
              <a:rPr lang="en-US" sz="2400" dirty="0"/>
              <a:t>Level 4; </a:t>
            </a:r>
            <a:r>
              <a:rPr lang="en-US" sz="2400"/>
              <a:t>Term I</a:t>
            </a:r>
            <a:endParaRPr lang="en-US" sz="2400" dirty="0"/>
          </a:p>
          <a:p>
            <a:r>
              <a:rPr lang="en-US" sz="2400" dirty="0"/>
              <a:t>Fall 2020</a:t>
            </a:r>
          </a:p>
          <a:p>
            <a:r>
              <a:rPr lang="en-US" sz="2400" dirty="0"/>
              <a:t>Instructor: </a:t>
            </a:r>
            <a:r>
              <a:rPr lang="en-US" sz="2400" dirty="0" err="1"/>
              <a:t>Arif</a:t>
            </a:r>
            <a:r>
              <a:rPr lang="en-US" sz="2400" dirty="0"/>
              <a:t> S. Bhuiyan, </a:t>
            </a:r>
            <a:r>
              <a:rPr lang="en-US" sz="2400" dirty="0" err="1"/>
              <a:t>MSEd</a:t>
            </a:r>
            <a:endParaRPr lang="en-US" sz="2400" dirty="0"/>
          </a:p>
          <a:p>
            <a:endParaRPr lang="en-US" sz="2400" dirty="0"/>
          </a:p>
        </p:txBody>
      </p:sp>
    </p:spTree>
    <p:extLst>
      <p:ext uri="{BB962C8B-B14F-4D97-AF65-F5344CB8AC3E}">
        <p14:creationId xmlns:p14="http://schemas.microsoft.com/office/powerpoint/2010/main" val="243749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Aims &amp; Activities</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199" y="1417638"/>
            <a:ext cx="7631723" cy="4724400"/>
          </a:xfrm>
          <a:prstGeom prst="rect">
            <a:avLst/>
          </a:prstGeom>
        </p:spPr>
        <p:txBody>
          <a:bodyPr vert="horz" lIns="91440" tIns="45720" rIns="91440" bIns="45720" rtlCol="0" anchor="t">
            <a:normAutofit lnSpcReduction="100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457200" indent="-457200">
              <a:buFont typeface="Arial" panose="020B0604020202020204" pitchFamily="34" charset="0"/>
              <a:buChar char="•"/>
            </a:pPr>
            <a:r>
              <a:rPr lang="en-US" sz="2400" dirty="0">
                <a:solidFill>
                  <a:schemeClr val="tx1"/>
                </a:solidFill>
              </a:rPr>
              <a:t>Obtain and retain the quantity and quality of  human resources it needs</a:t>
            </a:r>
          </a:p>
          <a:p>
            <a:pPr marL="457200" indent="-457200">
              <a:buFont typeface="Arial" panose="020B0604020202020204" pitchFamily="34" charset="0"/>
              <a:buChar char="•"/>
            </a:pPr>
            <a:r>
              <a:rPr lang="en-US" sz="2400" dirty="0">
                <a:solidFill>
                  <a:schemeClr val="tx1"/>
                </a:solidFill>
              </a:rPr>
              <a:t>Makes the best use of its human resources</a:t>
            </a:r>
          </a:p>
          <a:p>
            <a:pPr marL="457200" indent="-457200">
              <a:buFont typeface="Arial" panose="020B0604020202020204" pitchFamily="34" charset="0"/>
              <a:buChar char="•"/>
            </a:pPr>
            <a:r>
              <a:rPr lang="en-US" sz="2400" dirty="0">
                <a:solidFill>
                  <a:schemeClr val="tx1"/>
                </a:solidFill>
              </a:rPr>
              <a:t>Is able to anticipate the problems arising from potential surpluses or deficits of human resource</a:t>
            </a: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r>
              <a:rPr lang="en-US" sz="2400" dirty="0">
                <a:solidFill>
                  <a:schemeClr val="tx1"/>
                </a:solidFill>
              </a:rPr>
              <a:t>Planning of HR should be based on both social and economic goals such as:</a:t>
            </a:r>
          </a:p>
          <a:p>
            <a:pPr marL="457200" indent="-457200">
              <a:buFont typeface="Arial" panose="020B0604020202020204" pitchFamily="34" charset="0"/>
              <a:buChar char="•"/>
            </a:pPr>
            <a:r>
              <a:rPr lang="en-US" sz="2400" dirty="0">
                <a:solidFill>
                  <a:schemeClr val="tx1"/>
                </a:solidFill>
              </a:rPr>
              <a:t>Greater and more creative contribution to productivity</a:t>
            </a:r>
          </a:p>
          <a:p>
            <a:pPr marL="457200" indent="-457200">
              <a:buFont typeface="Arial" panose="020B0604020202020204" pitchFamily="34" charset="0"/>
              <a:buChar char="•"/>
            </a:pPr>
            <a:r>
              <a:rPr lang="en-US" sz="2400" dirty="0">
                <a:solidFill>
                  <a:schemeClr val="tx1"/>
                </a:solidFill>
              </a:rPr>
              <a:t>Need for more broadly skilled managers at the top level</a:t>
            </a:r>
          </a:p>
          <a:p>
            <a:pPr marL="457200" indent="-457200">
              <a:buFont typeface="Arial" panose="020B0604020202020204" pitchFamily="34" charset="0"/>
              <a:buChar char="•"/>
            </a:pPr>
            <a:r>
              <a:rPr lang="en-US" sz="2400" dirty="0">
                <a:solidFill>
                  <a:schemeClr val="tx1"/>
                </a:solidFill>
              </a:rPr>
              <a:t>A stable executive succession</a:t>
            </a:r>
          </a:p>
          <a:p>
            <a:pPr marL="457200" indent="-457200">
              <a:buFont typeface="Arial" panose="020B0604020202020204" pitchFamily="34" charset="0"/>
              <a:buChar char="•"/>
            </a:pPr>
            <a:r>
              <a:rPr lang="en-US" sz="2400" dirty="0">
                <a:solidFill>
                  <a:schemeClr val="tx1"/>
                </a:solidFill>
              </a:rPr>
              <a:t>Need to plan and assimilate changes in status, work, and relationships of employees</a:t>
            </a:r>
          </a:p>
          <a:p>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a:p>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85345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43000"/>
            <a:ext cx="7239000" cy="5029200"/>
          </a:xfrm>
        </p:spPr>
        <p:txBody>
          <a:bodyPr>
            <a:noAutofit/>
          </a:bodyPr>
          <a:lstStyle/>
          <a:p>
            <a:pPr>
              <a:lnSpc>
                <a:spcPct val="130000"/>
              </a:lnSpc>
            </a:pPr>
            <a:r>
              <a:rPr lang="en-US" sz="2400" dirty="0">
                <a:latin typeface="+mn-lt"/>
              </a:rPr>
              <a:t>Page 62 – Fig 4.1</a:t>
            </a:r>
            <a:br>
              <a:rPr lang="en-US" sz="2400" dirty="0">
                <a:latin typeface="+mn-lt"/>
              </a:rPr>
            </a:br>
            <a:r>
              <a:rPr lang="en-US" sz="2400" dirty="0">
                <a:latin typeface="+mn-lt"/>
              </a:rPr>
              <a:t>Based on Demand &amp; Supply that leads to Analysis of Manpower Utilization</a:t>
            </a:r>
          </a:p>
        </p:txBody>
      </p:sp>
      <p:sp>
        <p:nvSpPr>
          <p:cNvPr id="2" name="Content Placeholder 1"/>
          <p:cNvSpPr>
            <a:spLocks noGrp="1"/>
          </p:cNvSpPr>
          <p:nvPr>
            <p:ph idx="1"/>
          </p:nvPr>
        </p:nvSpPr>
        <p:spPr>
          <a:xfrm>
            <a:off x="457200" y="381000"/>
            <a:ext cx="7239000" cy="762000"/>
          </a:xfrm>
        </p:spPr>
        <p:txBody>
          <a:bodyPr>
            <a:normAutofit/>
          </a:bodyPr>
          <a:lstStyle/>
          <a:p>
            <a:pPr marL="0" indent="0">
              <a:buNone/>
            </a:pPr>
            <a:r>
              <a:rPr lang="en-US" sz="2800" b="1" dirty="0"/>
              <a:t>The Process of HR Planning</a:t>
            </a:r>
          </a:p>
        </p:txBody>
      </p:sp>
    </p:spTree>
    <p:extLst>
      <p:ext uri="{BB962C8B-B14F-4D97-AF65-F5344CB8AC3E}">
        <p14:creationId xmlns:p14="http://schemas.microsoft.com/office/powerpoint/2010/main" val="1443454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dirty="0">
                <a:solidFill>
                  <a:schemeClr val="tx1"/>
                </a:solidFill>
                <a:latin typeface="+mn-lt"/>
              </a:rPr>
              <a:t>1. Demand forecasting</a:t>
            </a:r>
            <a:br>
              <a:rPr lang="en-US" sz="2400" dirty="0">
                <a:solidFill>
                  <a:schemeClr val="tx1"/>
                </a:solidFill>
                <a:latin typeface="+mn-lt"/>
              </a:rPr>
            </a:br>
            <a:r>
              <a:rPr lang="en-US" sz="2400" dirty="0">
                <a:solidFill>
                  <a:schemeClr val="tx1"/>
                </a:solidFill>
                <a:latin typeface="+mn-lt"/>
              </a:rPr>
              <a:t>	-- estimating the future needs of HR by reference to corporate and functional plans</a:t>
            </a:r>
            <a:br>
              <a:rPr lang="en-US" sz="2400" dirty="0">
                <a:solidFill>
                  <a:schemeClr val="tx1"/>
                </a:solidFill>
                <a:latin typeface="+mn-lt"/>
              </a:rPr>
            </a:br>
            <a:r>
              <a:rPr lang="en-US" sz="2400" dirty="0">
                <a:solidFill>
                  <a:schemeClr val="tx1"/>
                </a:solidFill>
                <a:latin typeface="+mn-lt"/>
              </a:rPr>
              <a:t>	-- forecast of future activity levels</a:t>
            </a:r>
            <a:br>
              <a:rPr lang="en-US" sz="2400" dirty="0">
                <a:solidFill>
                  <a:schemeClr val="tx1"/>
                </a:solidFill>
                <a:latin typeface="+mn-lt"/>
              </a:rPr>
            </a:br>
            <a:r>
              <a:rPr lang="en-US" sz="2400" dirty="0">
                <a:solidFill>
                  <a:schemeClr val="tx1"/>
                </a:solidFill>
                <a:latin typeface="+mn-lt"/>
              </a:rPr>
              <a:t>2. Supply forecasting </a:t>
            </a:r>
            <a:br>
              <a:rPr lang="en-US" sz="2400" dirty="0">
                <a:solidFill>
                  <a:schemeClr val="tx1"/>
                </a:solidFill>
                <a:latin typeface="+mn-lt"/>
              </a:rPr>
            </a:br>
            <a:r>
              <a:rPr lang="en-US" sz="2400" dirty="0">
                <a:solidFill>
                  <a:schemeClr val="tx1"/>
                </a:solidFill>
                <a:latin typeface="+mn-lt"/>
              </a:rPr>
              <a:t>	--estimating the supply of HR by reference to analysis of current resources and future availability, after allowing wastage</a:t>
            </a:r>
            <a:br>
              <a:rPr lang="en-US" sz="2400" dirty="0">
                <a:solidFill>
                  <a:schemeClr val="tx1"/>
                </a:solidFill>
                <a:latin typeface="+mn-lt"/>
              </a:rPr>
            </a:br>
            <a:r>
              <a:rPr lang="en-US" sz="2400" dirty="0">
                <a:solidFill>
                  <a:schemeClr val="tx1"/>
                </a:solidFill>
                <a:latin typeface="+mn-lt"/>
              </a:rPr>
              <a:t>3. Determining HR requirements</a:t>
            </a:r>
            <a:br>
              <a:rPr lang="en-US" sz="2400" dirty="0">
                <a:solidFill>
                  <a:schemeClr val="tx1"/>
                </a:solidFill>
                <a:latin typeface="+mn-lt"/>
              </a:rPr>
            </a:br>
            <a:r>
              <a:rPr lang="en-US" sz="2400" dirty="0">
                <a:solidFill>
                  <a:schemeClr val="tx1"/>
                </a:solidFill>
                <a:latin typeface="+mn-lt"/>
              </a:rPr>
              <a:t>	-- analyzing the demand and supply forecasts to identify future deficits or surpluses</a:t>
            </a: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The process of HR Planning -  6 Activities</a:t>
            </a:r>
          </a:p>
        </p:txBody>
      </p:sp>
    </p:spTree>
    <p:extLst>
      <p:ext uri="{BB962C8B-B14F-4D97-AF65-F5344CB8AC3E}">
        <p14:creationId xmlns:p14="http://schemas.microsoft.com/office/powerpoint/2010/main" val="2914951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dirty="0">
                <a:solidFill>
                  <a:schemeClr val="tx1"/>
                </a:solidFill>
                <a:latin typeface="+mn-lt"/>
              </a:rPr>
              <a:t>4. Productivity and Cost Analysis</a:t>
            </a:r>
            <a:br>
              <a:rPr lang="en-US" sz="2400" dirty="0">
                <a:solidFill>
                  <a:schemeClr val="tx1"/>
                </a:solidFill>
                <a:latin typeface="+mn-lt"/>
              </a:rPr>
            </a:br>
            <a:r>
              <a:rPr lang="en-US" sz="2400" dirty="0">
                <a:solidFill>
                  <a:schemeClr val="tx1"/>
                </a:solidFill>
                <a:latin typeface="+mn-lt"/>
              </a:rPr>
              <a:t>	-- analyzing HR productivity, capacity utilization and costs </a:t>
            </a:r>
            <a:br>
              <a:rPr lang="en-US" sz="2400" dirty="0">
                <a:solidFill>
                  <a:schemeClr val="tx1"/>
                </a:solidFill>
                <a:latin typeface="+mn-lt"/>
              </a:rPr>
            </a:br>
            <a:r>
              <a:rPr lang="en-US" sz="2400" dirty="0">
                <a:solidFill>
                  <a:schemeClr val="tx1"/>
                </a:solidFill>
                <a:latin typeface="+mn-lt"/>
              </a:rPr>
              <a:t>	-- in order to identify the need for improvements in productivity or reductions in cost</a:t>
            </a:r>
            <a:br>
              <a:rPr lang="en-US" sz="2400" dirty="0">
                <a:solidFill>
                  <a:schemeClr val="tx1"/>
                </a:solidFill>
                <a:latin typeface="+mn-lt"/>
              </a:rPr>
            </a:br>
            <a:r>
              <a:rPr lang="en-US" sz="2400" dirty="0">
                <a:solidFill>
                  <a:schemeClr val="tx1"/>
                </a:solidFill>
                <a:latin typeface="+mn-lt"/>
              </a:rPr>
              <a:t>5. Action Planning</a:t>
            </a:r>
            <a:br>
              <a:rPr lang="en-US" sz="2400" dirty="0">
                <a:solidFill>
                  <a:schemeClr val="tx1"/>
                </a:solidFill>
                <a:latin typeface="+mn-lt"/>
              </a:rPr>
            </a:br>
            <a:r>
              <a:rPr lang="en-US" sz="2400" dirty="0">
                <a:solidFill>
                  <a:schemeClr val="tx1"/>
                </a:solidFill>
                <a:latin typeface="+mn-lt"/>
              </a:rPr>
              <a:t>	-- preparing plans to deal with forecast deficits or surpluses of HR</a:t>
            </a:r>
            <a:br>
              <a:rPr lang="en-US" sz="2400" dirty="0">
                <a:solidFill>
                  <a:schemeClr val="tx1"/>
                </a:solidFill>
                <a:latin typeface="+mn-lt"/>
              </a:rPr>
            </a:br>
            <a:r>
              <a:rPr lang="en-US" sz="2400" dirty="0">
                <a:solidFill>
                  <a:schemeClr val="tx1"/>
                </a:solidFill>
                <a:latin typeface="+mn-lt"/>
              </a:rPr>
              <a:t>	-- to improve utilization and productivity or reduce HR costs</a:t>
            </a:r>
            <a:br>
              <a:rPr lang="en-US" sz="2400" dirty="0">
                <a:solidFill>
                  <a:schemeClr val="tx1"/>
                </a:solidFill>
                <a:latin typeface="+mn-lt"/>
              </a:rPr>
            </a:br>
            <a:r>
              <a:rPr lang="en-US" sz="2400" dirty="0">
                <a:solidFill>
                  <a:schemeClr val="tx1"/>
                </a:solidFill>
                <a:latin typeface="+mn-lt"/>
              </a:rPr>
              <a:t>6. HR Budgeting and Control</a:t>
            </a:r>
            <a:br>
              <a:rPr lang="en-US" sz="2400" dirty="0">
                <a:solidFill>
                  <a:schemeClr val="tx1"/>
                </a:solidFill>
                <a:latin typeface="+mn-lt"/>
              </a:rPr>
            </a:br>
            <a:r>
              <a:rPr lang="en-US" sz="2400" dirty="0">
                <a:solidFill>
                  <a:schemeClr val="tx1"/>
                </a:solidFill>
                <a:latin typeface="+mn-lt"/>
              </a:rPr>
              <a:t>	--setting HR budgets and standards</a:t>
            </a:r>
            <a:br>
              <a:rPr lang="en-US" sz="2400" dirty="0">
                <a:solidFill>
                  <a:schemeClr val="tx1"/>
                </a:solidFill>
                <a:latin typeface="+mn-lt"/>
              </a:rPr>
            </a:br>
            <a:r>
              <a:rPr lang="en-US" sz="2400" dirty="0">
                <a:solidFill>
                  <a:schemeClr val="tx1"/>
                </a:solidFill>
                <a:latin typeface="+mn-lt"/>
              </a:rPr>
              <a:t>	-- monitoring the implementation of HR plans against them</a:t>
            </a:r>
            <a:br>
              <a:rPr lang="en-US" sz="2400" dirty="0">
                <a:solidFill>
                  <a:schemeClr val="tx1"/>
                </a:solidFill>
                <a:latin typeface="+mn-lt"/>
              </a:rPr>
            </a:br>
            <a:endParaRPr lang="en-US" sz="2400"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The process of HR Planning -  6 Activities</a:t>
            </a:r>
          </a:p>
        </p:txBody>
      </p:sp>
    </p:spTree>
    <p:extLst>
      <p:ext uri="{BB962C8B-B14F-4D97-AF65-F5344CB8AC3E}">
        <p14:creationId xmlns:p14="http://schemas.microsoft.com/office/powerpoint/2010/main" val="302861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Demand forecasting is the process of  estimating</a:t>
            </a:r>
            <a:br>
              <a:rPr lang="en-US" sz="2400" dirty="0">
                <a:solidFill>
                  <a:schemeClr val="tx1"/>
                </a:solidFill>
                <a:latin typeface="+mn-lt"/>
              </a:rPr>
            </a:br>
            <a:r>
              <a:rPr lang="en-US" sz="2400" dirty="0">
                <a:solidFill>
                  <a:schemeClr val="tx1"/>
                </a:solidFill>
                <a:latin typeface="+mn-lt"/>
              </a:rPr>
              <a:t>	-- future quantity and quality of manpower required.</a:t>
            </a:r>
            <a:br>
              <a:rPr lang="en-US" sz="2400" dirty="0">
                <a:solidFill>
                  <a:schemeClr val="tx1"/>
                </a:solidFill>
                <a:latin typeface="+mn-lt"/>
              </a:rPr>
            </a:br>
            <a:r>
              <a:rPr lang="en-US" sz="2400" dirty="0">
                <a:solidFill>
                  <a:schemeClr val="tx1"/>
                </a:solidFill>
                <a:latin typeface="+mn-lt"/>
              </a:rPr>
              <a:t>	-- In practice, it implies functional/technological requirement of manpower necessary to perform a given task by the target date.</a:t>
            </a:r>
            <a:br>
              <a:rPr lang="en-US" sz="2400" dirty="0">
                <a:solidFill>
                  <a:schemeClr val="tx1"/>
                </a:solidFill>
                <a:latin typeface="+mn-lt"/>
              </a:rPr>
            </a:br>
            <a:r>
              <a:rPr lang="en-US" sz="2400" b="1" dirty="0">
                <a:solidFill>
                  <a:schemeClr val="tx1"/>
                </a:solidFill>
                <a:latin typeface="+mn-lt"/>
              </a:rPr>
              <a:t>Different types of Manpower Forecasts (7)</a:t>
            </a:r>
            <a:br>
              <a:rPr lang="en-US" sz="2400" b="1" dirty="0">
                <a:solidFill>
                  <a:schemeClr val="tx1"/>
                </a:solidFill>
                <a:latin typeface="+mn-lt"/>
              </a:rPr>
            </a:br>
            <a:r>
              <a:rPr lang="en-US" sz="2400" dirty="0">
                <a:solidFill>
                  <a:schemeClr val="tx1"/>
                </a:solidFill>
                <a:latin typeface="+mn-lt"/>
              </a:rPr>
              <a:t>	-- Short-term forecasts (2 years &amp; company-level)</a:t>
            </a:r>
            <a:br>
              <a:rPr lang="en-US" sz="2400" dirty="0">
                <a:solidFill>
                  <a:schemeClr val="tx1"/>
                </a:solidFill>
                <a:latin typeface="+mn-lt"/>
              </a:rPr>
            </a:br>
            <a:r>
              <a:rPr lang="en-US" sz="2400" dirty="0">
                <a:solidFill>
                  <a:schemeClr val="tx1"/>
                </a:solidFill>
                <a:latin typeface="+mn-lt"/>
              </a:rPr>
              <a:t>	-- Medium-term forecasts (2-5 yrs. &amp; contingency plan for economic circumstances)</a:t>
            </a:r>
            <a:br>
              <a:rPr lang="en-US" sz="2400" dirty="0">
                <a:solidFill>
                  <a:schemeClr val="tx1"/>
                </a:solidFill>
                <a:latin typeface="+mn-lt"/>
              </a:rPr>
            </a:br>
            <a:r>
              <a:rPr lang="en-US" sz="2400" dirty="0">
                <a:solidFill>
                  <a:schemeClr val="tx1"/>
                </a:solidFill>
                <a:latin typeface="+mn-lt"/>
              </a:rPr>
              <a:t>	-- Long-term forecasts (over 5 yrs. &amp; education planning for skilled professionals and changes, OD, productivity or technological)</a:t>
            </a:r>
            <a:br>
              <a:rPr lang="en-US" sz="2400" dirty="0">
                <a:solidFill>
                  <a:schemeClr val="tx1"/>
                </a:solidFill>
                <a:latin typeface="+mn-lt"/>
              </a:rPr>
            </a:br>
            <a:r>
              <a:rPr lang="en-US" sz="2400" dirty="0">
                <a:solidFill>
                  <a:schemeClr val="tx1"/>
                </a:solidFill>
                <a:latin typeface="+mn-lt"/>
              </a:rPr>
              <a:t>	</a:t>
            </a: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Demand Forecasting</a:t>
            </a:r>
          </a:p>
        </p:txBody>
      </p:sp>
    </p:spTree>
    <p:extLst>
      <p:ext uri="{BB962C8B-B14F-4D97-AF65-F5344CB8AC3E}">
        <p14:creationId xmlns:p14="http://schemas.microsoft.com/office/powerpoint/2010/main" val="44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Different types of Manpower Forecasts (7)</a:t>
            </a:r>
            <a:br>
              <a:rPr lang="en-US" sz="2400" b="1" dirty="0">
                <a:solidFill>
                  <a:schemeClr val="tx1"/>
                </a:solidFill>
                <a:latin typeface="+mn-lt"/>
              </a:rPr>
            </a:br>
            <a:r>
              <a:rPr lang="en-US" sz="2400" dirty="0">
                <a:solidFill>
                  <a:schemeClr val="tx1"/>
                </a:solidFill>
                <a:latin typeface="+mn-lt"/>
              </a:rPr>
              <a:t>	-- Optimizing forecasts (end benefits are maximized or cost of resources are minimized)</a:t>
            </a:r>
            <a:br>
              <a:rPr lang="en-US" sz="2400" dirty="0">
                <a:solidFill>
                  <a:schemeClr val="tx1"/>
                </a:solidFill>
                <a:latin typeface="+mn-lt"/>
              </a:rPr>
            </a:br>
            <a:r>
              <a:rPr lang="en-US" sz="2400" dirty="0">
                <a:solidFill>
                  <a:schemeClr val="tx1"/>
                </a:solidFill>
                <a:latin typeface="+mn-lt"/>
              </a:rPr>
              <a:t>	-- Onlookers’ forecasts (manpower demand would behave the same – future and past)</a:t>
            </a:r>
            <a:br>
              <a:rPr lang="en-US" sz="2400" dirty="0">
                <a:solidFill>
                  <a:schemeClr val="tx1"/>
                </a:solidFill>
                <a:latin typeface="+mn-lt"/>
              </a:rPr>
            </a:br>
            <a:r>
              <a:rPr lang="en-US" sz="2400" dirty="0">
                <a:solidFill>
                  <a:schemeClr val="tx1"/>
                </a:solidFill>
                <a:latin typeface="+mn-lt"/>
              </a:rPr>
              <a:t>	-- Policy conditional forecasts (similar to onlookers’ – policy driven demand)</a:t>
            </a:r>
            <a:br>
              <a:rPr lang="en-US" sz="2400" dirty="0">
                <a:solidFill>
                  <a:schemeClr val="tx1"/>
                </a:solidFill>
                <a:latin typeface="+mn-lt"/>
              </a:rPr>
            </a:br>
            <a:r>
              <a:rPr lang="en-US" sz="2400" dirty="0">
                <a:solidFill>
                  <a:schemeClr val="tx1"/>
                </a:solidFill>
                <a:latin typeface="+mn-lt"/>
              </a:rPr>
              <a:t>	-- Macro and Micro forecasts</a:t>
            </a: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Demand Forecasting</a:t>
            </a:r>
          </a:p>
        </p:txBody>
      </p:sp>
    </p:spTree>
    <p:extLst>
      <p:ext uri="{BB962C8B-B14F-4D97-AF65-F5344CB8AC3E}">
        <p14:creationId xmlns:p14="http://schemas.microsoft.com/office/powerpoint/2010/main" val="404493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Manpower demand forecasts are needed as a basis for </a:t>
            </a:r>
            <a:br>
              <a:rPr lang="en-US" sz="2400" dirty="0">
                <a:solidFill>
                  <a:schemeClr val="tx1"/>
                </a:solidFill>
                <a:latin typeface="+mn-lt"/>
              </a:rPr>
            </a:br>
            <a:r>
              <a:rPr lang="en-US" sz="2400" dirty="0">
                <a:solidFill>
                  <a:schemeClr val="tx1"/>
                </a:solidFill>
                <a:latin typeface="+mn-lt"/>
              </a:rPr>
              <a:t>	-- educational planning</a:t>
            </a:r>
            <a:br>
              <a:rPr lang="en-US" sz="2400" dirty="0">
                <a:solidFill>
                  <a:schemeClr val="tx1"/>
                </a:solidFill>
                <a:latin typeface="+mn-lt"/>
              </a:rPr>
            </a:br>
            <a:r>
              <a:rPr lang="en-US" sz="2400" dirty="0">
                <a:solidFill>
                  <a:schemeClr val="tx1"/>
                </a:solidFill>
                <a:latin typeface="+mn-lt"/>
              </a:rPr>
              <a:t>	-- choice of location of industries</a:t>
            </a:r>
            <a:br>
              <a:rPr lang="en-US" sz="2400" dirty="0">
                <a:solidFill>
                  <a:schemeClr val="tx1"/>
                </a:solidFill>
                <a:latin typeface="+mn-lt"/>
              </a:rPr>
            </a:br>
            <a:r>
              <a:rPr lang="en-US" sz="2400" dirty="0">
                <a:solidFill>
                  <a:schemeClr val="tx1"/>
                </a:solidFill>
                <a:latin typeface="+mn-lt"/>
              </a:rPr>
              <a:t>	-- size of industries and technology</a:t>
            </a:r>
            <a:br>
              <a:rPr lang="en-US" sz="2400" dirty="0">
                <a:solidFill>
                  <a:schemeClr val="tx1"/>
                </a:solidFill>
                <a:latin typeface="+mn-lt"/>
              </a:rPr>
            </a:br>
            <a:r>
              <a:rPr lang="en-US" sz="2400" dirty="0">
                <a:solidFill>
                  <a:schemeClr val="tx1"/>
                </a:solidFill>
                <a:latin typeface="+mn-lt"/>
              </a:rPr>
              <a:t>	-- determining priorities for creating and/or expanding economic and social infrastructure</a:t>
            </a:r>
            <a:br>
              <a:rPr lang="en-US" sz="2400" dirty="0">
                <a:solidFill>
                  <a:schemeClr val="tx1"/>
                </a:solidFill>
                <a:latin typeface="+mn-lt"/>
              </a:rPr>
            </a:br>
            <a:br>
              <a:rPr lang="en-US" sz="2400" dirty="0">
                <a:solidFill>
                  <a:schemeClr val="tx1"/>
                </a:solidFill>
                <a:latin typeface="+mn-lt"/>
              </a:rPr>
            </a:br>
            <a:r>
              <a:rPr lang="en-US" sz="2400" b="1" dirty="0">
                <a:solidFill>
                  <a:schemeClr val="tx1"/>
                </a:solidFill>
                <a:latin typeface="+mn-lt"/>
              </a:rPr>
              <a:t>The Manpower demand forecasts may,</a:t>
            </a:r>
            <a:r>
              <a:rPr lang="en-US" sz="2400" dirty="0">
                <a:solidFill>
                  <a:schemeClr val="tx1"/>
                </a:solidFill>
                <a:latin typeface="+mn-lt"/>
              </a:rPr>
              <a:t> therefore, </a:t>
            </a:r>
            <a:br>
              <a:rPr lang="en-US" sz="2400" dirty="0">
                <a:solidFill>
                  <a:schemeClr val="tx1"/>
                </a:solidFill>
                <a:latin typeface="+mn-lt"/>
              </a:rPr>
            </a:br>
            <a:r>
              <a:rPr lang="en-US" sz="2400" dirty="0">
                <a:solidFill>
                  <a:schemeClr val="tx1"/>
                </a:solidFill>
                <a:latin typeface="+mn-lt"/>
              </a:rPr>
              <a:t>	-- need to be indicative in facilitating appropriate action</a:t>
            </a:r>
            <a:br>
              <a:rPr lang="en-US" sz="2400" dirty="0">
                <a:solidFill>
                  <a:schemeClr val="tx1"/>
                </a:solidFill>
                <a:latin typeface="+mn-lt"/>
              </a:rPr>
            </a:br>
            <a:r>
              <a:rPr lang="en-US" sz="2400" dirty="0">
                <a:solidFill>
                  <a:schemeClr val="tx1"/>
                </a:solidFill>
                <a:latin typeface="+mn-lt"/>
              </a:rPr>
              <a:t>	-- are required to be comprehensive</a:t>
            </a:r>
            <a:br>
              <a:rPr lang="en-US" sz="2400" dirty="0">
                <a:solidFill>
                  <a:schemeClr val="tx1"/>
                </a:solidFill>
                <a:latin typeface="+mn-lt"/>
              </a:rPr>
            </a:br>
            <a:r>
              <a:rPr lang="en-US" sz="2400" b="1" dirty="0">
                <a:solidFill>
                  <a:schemeClr val="tx1"/>
                </a:solidFill>
                <a:latin typeface="+mn-lt"/>
              </a:rPr>
              <a:t>Methodologies</a:t>
            </a:r>
            <a:r>
              <a:rPr lang="en-US" sz="2400" dirty="0">
                <a:solidFill>
                  <a:schemeClr val="tx1"/>
                </a:solidFill>
                <a:latin typeface="+mn-lt"/>
              </a:rPr>
              <a:t> – complex and often expensive because of techniques used and database required.</a:t>
            </a:r>
            <a:br>
              <a:rPr lang="en-US" sz="2400" dirty="0">
                <a:solidFill>
                  <a:schemeClr val="tx1"/>
                </a:solidFill>
                <a:latin typeface="+mn-lt"/>
              </a:rPr>
            </a:br>
            <a:endParaRPr lang="en-US" sz="2400" b="1"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Macro Forecasting</a:t>
            </a:r>
          </a:p>
        </p:txBody>
      </p:sp>
    </p:spTree>
    <p:extLst>
      <p:ext uri="{BB962C8B-B14F-4D97-AF65-F5344CB8AC3E}">
        <p14:creationId xmlns:p14="http://schemas.microsoft.com/office/powerpoint/2010/main" val="331848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Manpower demand forecasts are made at the enterprise or company level. Forecasts are needed for</a:t>
            </a:r>
            <a:br>
              <a:rPr lang="en-US" sz="2400" dirty="0">
                <a:solidFill>
                  <a:schemeClr val="tx1"/>
                </a:solidFill>
                <a:latin typeface="+mn-lt"/>
              </a:rPr>
            </a:br>
            <a:r>
              <a:rPr lang="en-US" sz="2400" dirty="0">
                <a:solidFill>
                  <a:schemeClr val="tx1"/>
                </a:solidFill>
                <a:latin typeface="+mn-lt"/>
              </a:rPr>
              <a:t>	-- planning, recruitment, promotion and training</a:t>
            </a:r>
            <a:br>
              <a:rPr lang="en-US" sz="2400" dirty="0">
                <a:solidFill>
                  <a:schemeClr val="tx1"/>
                </a:solidFill>
                <a:latin typeface="+mn-lt"/>
              </a:rPr>
            </a:br>
            <a:r>
              <a:rPr lang="en-US" sz="2400" dirty="0">
                <a:solidFill>
                  <a:schemeClr val="tx1"/>
                </a:solidFill>
                <a:latin typeface="+mn-lt"/>
              </a:rPr>
              <a:t>	-- have to be precise and in greater detail</a:t>
            </a:r>
            <a:br>
              <a:rPr lang="en-US" sz="2400" dirty="0">
                <a:solidFill>
                  <a:schemeClr val="tx1"/>
                </a:solidFill>
                <a:latin typeface="+mn-lt"/>
              </a:rPr>
            </a:br>
            <a:br>
              <a:rPr lang="en-US" sz="2400" dirty="0">
                <a:solidFill>
                  <a:schemeClr val="tx1"/>
                </a:solidFill>
                <a:latin typeface="+mn-lt"/>
              </a:rPr>
            </a:br>
            <a:r>
              <a:rPr lang="en-US" sz="2400" b="1" dirty="0">
                <a:solidFill>
                  <a:schemeClr val="tx1"/>
                </a:solidFill>
                <a:latin typeface="+mn-lt"/>
              </a:rPr>
              <a:t>Methodologies</a:t>
            </a:r>
            <a:br>
              <a:rPr lang="en-US" sz="2400" b="1" dirty="0">
                <a:solidFill>
                  <a:schemeClr val="tx1"/>
                </a:solidFill>
                <a:latin typeface="+mn-lt"/>
              </a:rPr>
            </a:br>
            <a:r>
              <a:rPr lang="en-US" sz="2400" b="1" dirty="0">
                <a:solidFill>
                  <a:schemeClr val="tx1"/>
                </a:solidFill>
                <a:latin typeface="+mn-lt"/>
              </a:rPr>
              <a:t>	-- </a:t>
            </a:r>
            <a:r>
              <a:rPr lang="en-US" sz="2400" dirty="0">
                <a:solidFill>
                  <a:schemeClr val="tx1"/>
                </a:solidFill>
                <a:latin typeface="+mn-lt"/>
              </a:rPr>
              <a:t>a well defined manpower information system built up on the basis of personal history card on each individual employee is a pre-requisite for making detailed and precise forecasts at the enterprise or company level</a:t>
            </a: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Micro Forecasting</a:t>
            </a:r>
          </a:p>
        </p:txBody>
      </p:sp>
    </p:spTree>
    <p:extLst>
      <p:ext uri="{BB962C8B-B14F-4D97-AF65-F5344CB8AC3E}">
        <p14:creationId xmlns:p14="http://schemas.microsoft.com/office/powerpoint/2010/main" val="2351164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Five Manpower Demand Forecasting techniques are used:</a:t>
            </a:r>
            <a:br>
              <a:rPr lang="en-US" sz="2400" b="1" dirty="0">
                <a:solidFill>
                  <a:schemeClr val="tx1"/>
                </a:solidFill>
                <a:latin typeface="+mn-lt"/>
              </a:rPr>
            </a:br>
            <a:br>
              <a:rPr lang="en-US" sz="2400" b="1" dirty="0">
                <a:solidFill>
                  <a:schemeClr val="tx1"/>
                </a:solidFill>
                <a:latin typeface="+mn-lt"/>
              </a:rPr>
            </a:br>
            <a:r>
              <a:rPr lang="en-US" sz="2400" dirty="0">
                <a:solidFill>
                  <a:schemeClr val="tx1"/>
                </a:solidFill>
                <a:latin typeface="+mn-lt"/>
              </a:rPr>
              <a:t>1. Employer’s Opinion Method</a:t>
            </a:r>
            <a:br>
              <a:rPr lang="en-US" sz="2400" dirty="0">
                <a:solidFill>
                  <a:schemeClr val="tx1"/>
                </a:solidFill>
                <a:latin typeface="+mn-lt"/>
              </a:rPr>
            </a:br>
            <a:r>
              <a:rPr lang="en-US" sz="2400" dirty="0">
                <a:solidFill>
                  <a:schemeClr val="tx1"/>
                </a:solidFill>
                <a:latin typeface="+mn-lt"/>
              </a:rPr>
              <a:t>2. Normative Method</a:t>
            </a:r>
            <a:br>
              <a:rPr lang="en-US" sz="2400" dirty="0">
                <a:solidFill>
                  <a:schemeClr val="tx1"/>
                </a:solidFill>
                <a:latin typeface="+mn-lt"/>
              </a:rPr>
            </a:br>
            <a:r>
              <a:rPr lang="en-US" sz="2400" dirty="0">
                <a:solidFill>
                  <a:schemeClr val="tx1"/>
                </a:solidFill>
                <a:latin typeface="+mn-lt"/>
              </a:rPr>
              <a:t>3. Component Method</a:t>
            </a:r>
            <a:br>
              <a:rPr lang="en-US" sz="2400" dirty="0">
                <a:solidFill>
                  <a:schemeClr val="tx1"/>
                </a:solidFill>
                <a:latin typeface="+mn-lt"/>
              </a:rPr>
            </a:br>
            <a:r>
              <a:rPr lang="en-US" sz="2400" dirty="0">
                <a:solidFill>
                  <a:schemeClr val="tx1"/>
                </a:solidFill>
                <a:latin typeface="+mn-lt"/>
              </a:rPr>
              <a:t>4. International Comparisons Method</a:t>
            </a:r>
            <a:br>
              <a:rPr lang="en-US" sz="2400" dirty="0">
                <a:solidFill>
                  <a:schemeClr val="tx1"/>
                </a:solidFill>
                <a:latin typeface="+mn-lt"/>
              </a:rPr>
            </a:br>
            <a:r>
              <a:rPr lang="en-US" sz="2400" dirty="0">
                <a:solidFill>
                  <a:schemeClr val="tx1"/>
                </a:solidFill>
                <a:latin typeface="+mn-lt"/>
              </a:rPr>
              <a:t>5. Mediterranean Regional Project (MRP) Method</a:t>
            </a: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Macro Forecasting</a:t>
            </a:r>
          </a:p>
        </p:txBody>
      </p:sp>
    </p:spTree>
    <p:extLst>
      <p:ext uri="{BB962C8B-B14F-4D97-AF65-F5344CB8AC3E}">
        <p14:creationId xmlns:p14="http://schemas.microsoft.com/office/powerpoint/2010/main" val="1649051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dirty="0">
                <a:solidFill>
                  <a:schemeClr val="tx1"/>
                </a:solidFill>
                <a:latin typeface="+mn-lt"/>
              </a:rPr>
              <a:t>Following three steps are involved in micro manpower forecasting (essentially an estimate of manpower needs for a specified or anticipated workload structure.</a:t>
            </a:r>
            <a:br>
              <a:rPr lang="en-US" sz="2400" dirty="0">
                <a:solidFill>
                  <a:schemeClr val="tx1"/>
                </a:solidFill>
                <a:latin typeface="+mn-lt"/>
              </a:rPr>
            </a:br>
            <a:r>
              <a:rPr lang="en-US" sz="2400" dirty="0">
                <a:solidFill>
                  <a:schemeClr val="tx1"/>
                </a:solidFill>
                <a:latin typeface="+mn-lt"/>
              </a:rPr>
              <a:t>	--Evolving Manning Norms</a:t>
            </a:r>
            <a:br>
              <a:rPr lang="en-US" sz="2400" dirty="0">
                <a:solidFill>
                  <a:schemeClr val="tx1"/>
                </a:solidFill>
                <a:latin typeface="+mn-lt"/>
              </a:rPr>
            </a:br>
            <a:r>
              <a:rPr lang="en-US" sz="2400" dirty="0">
                <a:solidFill>
                  <a:schemeClr val="tx1"/>
                </a:solidFill>
                <a:latin typeface="+mn-lt"/>
              </a:rPr>
              <a:t>	--Forecasting Workloads</a:t>
            </a:r>
            <a:br>
              <a:rPr lang="en-US" sz="2400" dirty="0">
                <a:solidFill>
                  <a:schemeClr val="tx1"/>
                </a:solidFill>
                <a:latin typeface="+mn-lt"/>
              </a:rPr>
            </a:br>
            <a:r>
              <a:rPr lang="en-US" sz="2400" dirty="0">
                <a:solidFill>
                  <a:schemeClr val="tx1"/>
                </a:solidFill>
                <a:latin typeface="+mn-lt"/>
              </a:rPr>
              <a:t>	--Relating Workload to Manning Hours</a:t>
            </a:r>
            <a:endParaRPr lang="en-US" sz="2400" b="1"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Micro Forecasting</a:t>
            </a:r>
          </a:p>
        </p:txBody>
      </p:sp>
    </p:spTree>
    <p:extLst>
      <p:ext uri="{BB962C8B-B14F-4D97-AF65-F5344CB8AC3E}">
        <p14:creationId xmlns:p14="http://schemas.microsoft.com/office/powerpoint/2010/main" val="208499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t>Chapter 4</a:t>
            </a:r>
          </a:p>
        </p:txBody>
      </p:sp>
      <p:sp>
        <p:nvSpPr>
          <p:cNvPr id="2" name="Content Placeholder 1"/>
          <p:cNvSpPr>
            <a:spLocks noGrp="1"/>
          </p:cNvSpPr>
          <p:nvPr>
            <p:ph idx="1"/>
          </p:nvPr>
        </p:nvSpPr>
        <p:spPr/>
        <p:txBody>
          <a:bodyPr anchor="ctr">
            <a:normAutofit/>
          </a:bodyPr>
          <a:lstStyle/>
          <a:p>
            <a:pPr marL="0" indent="0" algn="ctr">
              <a:buNone/>
            </a:pPr>
            <a:r>
              <a:rPr lang="en-US" sz="2800" b="1" dirty="0"/>
              <a:t>Human Resource Planning and Management</a:t>
            </a:r>
          </a:p>
          <a:p>
            <a:pPr marL="0" indent="0" algn="ctr">
              <a:buNone/>
            </a:pPr>
            <a:endParaRPr lang="en-US" sz="2800" b="1" dirty="0"/>
          </a:p>
        </p:txBody>
      </p:sp>
    </p:spTree>
    <p:extLst>
      <p:ext uri="{BB962C8B-B14F-4D97-AF65-F5344CB8AC3E}">
        <p14:creationId xmlns:p14="http://schemas.microsoft.com/office/powerpoint/2010/main" val="3965758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000" dirty="0">
                <a:solidFill>
                  <a:schemeClr val="tx1"/>
                </a:solidFill>
                <a:latin typeface="+mn-lt"/>
              </a:rPr>
              <a:t>1. </a:t>
            </a:r>
            <a:r>
              <a:rPr lang="en-US" sz="2000" b="1" dirty="0">
                <a:solidFill>
                  <a:schemeClr val="tx1"/>
                </a:solidFill>
                <a:latin typeface="+mn-lt"/>
              </a:rPr>
              <a:t>Macro Level </a:t>
            </a:r>
            <a:r>
              <a:rPr lang="en-US" sz="2000" dirty="0">
                <a:solidFill>
                  <a:schemeClr val="tx1"/>
                </a:solidFill>
                <a:latin typeface="+mn-lt"/>
              </a:rPr>
              <a:t>– Comparable past data spanning several years </a:t>
            </a:r>
            <a:br>
              <a:rPr lang="en-US" sz="2000" dirty="0">
                <a:solidFill>
                  <a:schemeClr val="tx1"/>
                </a:solidFill>
                <a:latin typeface="+mn-lt"/>
              </a:rPr>
            </a:br>
            <a:r>
              <a:rPr lang="en-US" sz="2000" dirty="0">
                <a:solidFill>
                  <a:schemeClr val="tx1"/>
                </a:solidFill>
                <a:latin typeface="+mn-lt"/>
              </a:rPr>
              <a:t>	a. Population Statistics</a:t>
            </a:r>
            <a:br>
              <a:rPr lang="en-US" sz="2000" dirty="0">
                <a:solidFill>
                  <a:schemeClr val="tx1"/>
                </a:solidFill>
                <a:latin typeface="+mn-lt"/>
              </a:rPr>
            </a:br>
            <a:r>
              <a:rPr lang="en-US" sz="2000" dirty="0">
                <a:solidFill>
                  <a:schemeClr val="tx1"/>
                </a:solidFill>
                <a:latin typeface="+mn-lt"/>
              </a:rPr>
              <a:t>	b. Data on Economic Parameters, and </a:t>
            </a:r>
            <a:br>
              <a:rPr lang="en-US" sz="2000" dirty="0">
                <a:solidFill>
                  <a:schemeClr val="tx1"/>
                </a:solidFill>
                <a:latin typeface="+mn-lt"/>
              </a:rPr>
            </a:br>
            <a:r>
              <a:rPr lang="en-US" sz="2000" dirty="0">
                <a:solidFill>
                  <a:schemeClr val="tx1"/>
                </a:solidFill>
                <a:latin typeface="+mn-lt"/>
              </a:rPr>
              <a:t>	c. Information on Technologies</a:t>
            </a:r>
            <a:br>
              <a:rPr lang="en-US" sz="2000" dirty="0">
                <a:solidFill>
                  <a:schemeClr val="tx1"/>
                </a:solidFill>
                <a:latin typeface="+mn-lt"/>
              </a:rPr>
            </a:br>
            <a:br>
              <a:rPr lang="en-US" sz="2000" dirty="0">
                <a:solidFill>
                  <a:schemeClr val="tx1"/>
                </a:solidFill>
                <a:latin typeface="+mn-lt"/>
              </a:rPr>
            </a:br>
            <a:r>
              <a:rPr lang="en-US" sz="2000" dirty="0">
                <a:solidFill>
                  <a:schemeClr val="tx1"/>
                </a:solidFill>
                <a:latin typeface="+mn-lt"/>
              </a:rPr>
              <a:t>2</a:t>
            </a:r>
            <a:r>
              <a:rPr lang="en-US" sz="2000" b="1" dirty="0">
                <a:solidFill>
                  <a:schemeClr val="tx1"/>
                </a:solidFill>
                <a:latin typeface="+mn-lt"/>
              </a:rPr>
              <a:t>. Micro Level </a:t>
            </a:r>
            <a:r>
              <a:rPr lang="en-US" sz="2000" dirty="0">
                <a:solidFill>
                  <a:schemeClr val="tx1"/>
                </a:solidFill>
                <a:latin typeface="+mn-lt"/>
              </a:rPr>
              <a:t>– Well defined manpower system is needed for micro forecasting at the enterprise level. The system may have the following modules:</a:t>
            </a:r>
            <a:br>
              <a:rPr lang="en-US" sz="2000" dirty="0">
                <a:solidFill>
                  <a:schemeClr val="tx1"/>
                </a:solidFill>
                <a:latin typeface="+mn-lt"/>
              </a:rPr>
            </a:br>
            <a:r>
              <a:rPr lang="en-US" sz="2000" dirty="0">
                <a:solidFill>
                  <a:schemeClr val="tx1"/>
                </a:solidFill>
                <a:latin typeface="+mn-lt"/>
              </a:rPr>
              <a:t>	a. Personal Data Module</a:t>
            </a:r>
            <a:br>
              <a:rPr lang="en-US" sz="2000" dirty="0">
                <a:solidFill>
                  <a:schemeClr val="tx1"/>
                </a:solidFill>
                <a:latin typeface="+mn-lt"/>
              </a:rPr>
            </a:br>
            <a:r>
              <a:rPr lang="en-US" sz="2000" dirty="0">
                <a:solidFill>
                  <a:schemeClr val="tx1"/>
                </a:solidFill>
                <a:latin typeface="+mn-lt"/>
              </a:rPr>
              <a:t>	b. Recruitment Module</a:t>
            </a:r>
            <a:br>
              <a:rPr lang="en-US" sz="2000" dirty="0">
                <a:solidFill>
                  <a:schemeClr val="tx1"/>
                </a:solidFill>
                <a:latin typeface="+mn-lt"/>
              </a:rPr>
            </a:br>
            <a:r>
              <a:rPr lang="en-US" sz="2000" dirty="0">
                <a:solidFill>
                  <a:schemeClr val="tx1"/>
                </a:solidFill>
                <a:latin typeface="+mn-lt"/>
              </a:rPr>
              <a:t>	c. Job Experience Module</a:t>
            </a:r>
            <a:br>
              <a:rPr lang="en-US" sz="2000" dirty="0">
                <a:solidFill>
                  <a:schemeClr val="tx1"/>
                </a:solidFill>
                <a:latin typeface="+mn-lt"/>
              </a:rPr>
            </a:br>
            <a:r>
              <a:rPr lang="en-US" sz="2000" dirty="0">
                <a:solidFill>
                  <a:schemeClr val="tx1"/>
                </a:solidFill>
                <a:latin typeface="+mn-lt"/>
              </a:rPr>
              <a:t>	d. Performance Appraisal Module</a:t>
            </a:r>
            <a:br>
              <a:rPr lang="en-US" sz="2000" dirty="0">
                <a:solidFill>
                  <a:schemeClr val="tx1"/>
                </a:solidFill>
                <a:latin typeface="+mn-lt"/>
              </a:rPr>
            </a:br>
            <a:r>
              <a:rPr lang="en-US" sz="2000" dirty="0">
                <a:solidFill>
                  <a:schemeClr val="tx1"/>
                </a:solidFill>
                <a:latin typeface="+mn-lt"/>
              </a:rPr>
              <a:t>	e. Training and Development Module</a:t>
            </a:r>
            <a:br>
              <a:rPr lang="en-US" sz="2000" dirty="0">
                <a:solidFill>
                  <a:schemeClr val="tx1"/>
                </a:solidFill>
                <a:latin typeface="+mn-lt"/>
              </a:rPr>
            </a:br>
            <a:r>
              <a:rPr lang="en-US" sz="2000" dirty="0">
                <a:solidFill>
                  <a:schemeClr val="tx1"/>
                </a:solidFill>
                <a:latin typeface="+mn-lt"/>
              </a:rPr>
              <a:t>	f. Miscellaneous Module</a:t>
            </a:r>
            <a:br>
              <a:rPr lang="en-US" sz="2000" dirty="0">
                <a:solidFill>
                  <a:schemeClr val="tx1"/>
                </a:solidFill>
                <a:latin typeface="+mn-lt"/>
              </a:rPr>
            </a:br>
            <a:endParaRPr lang="en-US" sz="2000" b="1"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fontScale="92500"/>
          </a:bodyPr>
          <a:lstStyle/>
          <a:p>
            <a:pPr marL="0" indent="0">
              <a:buNone/>
            </a:pPr>
            <a:r>
              <a:rPr lang="en-US" sz="2800" dirty="0"/>
              <a:t>Database for Manpower Demand Forecasting</a:t>
            </a:r>
          </a:p>
        </p:txBody>
      </p:sp>
    </p:spTree>
    <p:extLst>
      <p:ext uri="{BB962C8B-B14F-4D97-AF65-F5344CB8AC3E}">
        <p14:creationId xmlns:p14="http://schemas.microsoft.com/office/powerpoint/2010/main" val="2329231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Manpower Supply </a:t>
            </a:r>
            <a:r>
              <a:rPr lang="en-US" sz="2400" dirty="0">
                <a:solidFill>
                  <a:schemeClr val="tx1"/>
                </a:solidFill>
                <a:latin typeface="+mn-lt"/>
              </a:rPr>
              <a:t>is the totality of manpower employed and manpower unemployed (without job).</a:t>
            </a:r>
            <a:br>
              <a:rPr lang="en-US" sz="2400" dirty="0">
                <a:solidFill>
                  <a:schemeClr val="tx1"/>
                </a:solidFill>
                <a:latin typeface="+mn-lt"/>
              </a:rPr>
            </a:br>
            <a:r>
              <a:rPr lang="en-US" sz="2400" dirty="0">
                <a:solidFill>
                  <a:schemeClr val="tx1"/>
                </a:solidFill>
                <a:latin typeface="+mn-lt"/>
              </a:rPr>
              <a:t>	- Manpower is the skilled component of labor force irrespective of the level of skills attained.</a:t>
            </a:r>
            <a:br>
              <a:rPr lang="en-US" sz="2400" dirty="0">
                <a:solidFill>
                  <a:schemeClr val="tx1"/>
                </a:solidFill>
                <a:latin typeface="+mn-lt"/>
              </a:rPr>
            </a:br>
            <a:br>
              <a:rPr lang="en-US" sz="2400" dirty="0">
                <a:solidFill>
                  <a:schemeClr val="tx1"/>
                </a:solidFill>
                <a:latin typeface="+mn-lt"/>
              </a:rPr>
            </a:br>
            <a:r>
              <a:rPr lang="en-US" sz="2400" dirty="0">
                <a:solidFill>
                  <a:schemeClr val="tx1"/>
                </a:solidFill>
                <a:latin typeface="+mn-lt"/>
              </a:rPr>
              <a:t>Dimensions of Manpower Supply</a:t>
            </a:r>
            <a:br>
              <a:rPr lang="en-US" sz="2400" dirty="0">
                <a:solidFill>
                  <a:schemeClr val="tx1"/>
                </a:solidFill>
                <a:latin typeface="+mn-lt"/>
              </a:rPr>
            </a:br>
            <a:r>
              <a:rPr lang="en-US" sz="2400" dirty="0">
                <a:solidFill>
                  <a:schemeClr val="tx1"/>
                </a:solidFill>
                <a:latin typeface="+mn-lt"/>
              </a:rPr>
              <a:t>	a. Stock and flow</a:t>
            </a:r>
            <a:br>
              <a:rPr lang="en-US" sz="2400" dirty="0">
                <a:solidFill>
                  <a:schemeClr val="tx1"/>
                </a:solidFill>
                <a:latin typeface="+mn-lt"/>
              </a:rPr>
            </a:br>
            <a:r>
              <a:rPr lang="en-US" sz="2400" dirty="0">
                <a:solidFill>
                  <a:schemeClr val="tx1"/>
                </a:solidFill>
                <a:latin typeface="+mn-lt"/>
              </a:rPr>
              <a:t>	b. Quantity and quality</a:t>
            </a:r>
            <a:br>
              <a:rPr lang="en-US" sz="2400" dirty="0">
                <a:solidFill>
                  <a:schemeClr val="tx1"/>
                </a:solidFill>
                <a:latin typeface="+mn-lt"/>
              </a:rPr>
            </a:br>
            <a:r>
              <a:rPr lang="en-US" sz="2400" dirty="0">
                <a:solidFill>
                  <a:schemeClr val="tx1"/>
                </a:solidFill>
                <a:latin typeface="+mn-lt"/>
              </a:rPr>
              <a:t>	c. Occupation and education</a:t>
            </a:r>
            <a:br>
              <a:rPr lang="en-US" sz="2400" dirty="0">
                <a:solidFill>
                  <a:schemeClr val="tx1"/>
                </a:solidFill>
                <a:latin typeface="+mn-lt"/>
              </a:rPr>
            </a:br>
            <a:r>
              <a:rPr lang="en-US" sz="2400" dirty="0">
                <a:solidFill>
                  <a:schemeClr val="tx1"/>
                </a:solidFill>
                <a:latin typeface="+mn-lt"/>
              </a:rPr>
              <a:t>	d. Macro and Micro</a:t>
            </a: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1038287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dirty="0">
                <a:solidFill>
                  <a:schemeClr val="tx1"/>
                </a:solidFill>
                <a:latin typeface="+mn-lt"/>
              </a:rPr>
              <a:t>Dimensions of Manpower Supply - Macro and Micro</a:t>
            </a:r>
            <a:br>
              <a:rPr lang="en-US" sz="2400" dirty="0">
                <a:solidFill>
                  <a:schemeClr val="tx1"/>
                </a:solidFill>
                <a:latin typeface="+mn-lt"/>
              </a:rPr>
            </a:br>
            <a:br>
              <a:rPr lang="en-US" sz="2400" dirty="0">
                <a:solidFill>
                  <a:schemeClr val="tx1"/>
                </a:solidFill>
                <a:latin typeface="+mn-lt"/>
              </a:rPr>
            </a:br>
            <a:r>
              <a:rPr lang="en-US" sz="2400" b="1" dirty="0">
                <a:solidFill>
                  <a:schemeClr val="tx1"/>
                </a:solidFill>
                <a:latin typeface="+mn-lt"/>
              </a:rPr>
              <a:t>Macro level manpower supply for the future consists of the following:</a:t>
            </a:r>
            <a:br>
              <a:rPr lang="en-US" sz="2400" b="1" dirty="0">
                <a:solidFill>
                  <a:schemeClr val="tx1"/>
                </a:solidFill>
                <a:latin typeface="+mn-lt"/>
              </a:rPr>
            </a:br>
            <a:r>
              <a:rPr lang="en-US" sz="2400" dirty="0">
                <a:solidFill>
                  <a:schemeClr val="tx1"/>
                </a:solidFill>
                <a:latin typeface="+mn-lt"/>
              </a:rPr>
              <a:t>	1. Current position of manpower</a:t>
            </a:r>
            <a:br>
              <a:rPr lang="en-US" sz="2400" dirty="0">
                <a:solidFill>
                  <a:schemeClr val="tx1"/>
                </a:solidFill>
                <a:latin typeface="+mn-lt"/>
              </a:rPr>
            </a:br>
            <a:r>
              <a:rPr lang="en-US" sz="2400" dirty="0">
                <a:solidFill>
                  <a:schemeClr val="tx1"/>
                </a:solidFill>
                <a:latin typeface="+mn-lt"/>
              </a:rPr>
              <a:t>	2. Addition to stock by way of new entrants or reentrants</a:t>
            </a:r>
            <a:br>
              <a:rPr lang="en-US" sz="2400" dirty="0">
                <a:solidFill>
                  <a:schemeClr val="tx1"/>
                </a:solidFill>
                <a:latin typeface="+mn-lt"/>
              </a:rPr>
            </a:br>
            <a:r>
              <a:rPr lang="en-US" sz="2400" dirty="0">
                <a:solidFill>
                  <a:schemeClr val="tx1"/>
                </a:solidFill>
                <a:latin typeface="+mn-lt"/>
              </a:rPr>
              <a:t>	3. subtractions due to death, retirement, migration, mobility, and withdrawal from the labor force.</a:t>
            </a:r>
            <a:br>
              <a:rPr lang="en-US" sz="2400" dirty="0">
                <a:solidFill>
                  <a:schemeClr val="tx1"/>
                </a:solidFill>
                <a:latin typeface="+mn-lt"/>
              </a:rPr>
            </a:br>
            <a:r>
              <a:rPr lang="en-US" sz="2400" dirty="0">
                <a:solidFill>
                  <a:schemeClr val="tx1"/>
                </a:solidFill>
                <a:latin typeface="+mn-lt"/>
              </a:rPr>
              <a:t>	</a:t>
            </a: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1532940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dirty="0">
                <a:solidFill>
                  <a:schemeClr val="tx1"/>
                </a:solidFill>
                <a:latin typeface="+mn-lt"/>
              </a:rPr>
              <a:t>Dimensions of Manpower Supply - Macro and Micro</a:t>
            </a:r>
            <a:br>
              <a:rPr lang="en-US" sz="2400" dirty="0">
                <a:solidFill>
                  <a:schemeClr val="tx1"/>
                </a:solidFill>
                <a:latin typeface="+mn-lt"/>
              </a:rPr>
            </a:br>
            <a:br>
              <a:rPr lang="en-US" sz="2400" dirty="0">
                <a:solidFill>
                  <a:schemeClr val="tx1"/>
                </a:solidFill>
                <a:latin typeface="+mn-lt"/>
              </a:rPr>
            </a:br>
            <a:r>
              <a:rPr lang="en-US" sz="2400" b="1" dirty="0" err="1">
                <a:solidFill>
                  <a:schemeClr val="tx1"/>
                </a:solidFill>
                <a:latin typeface="+mn-lt"/>
              </a:rPr>
              <a:t>Micro</a:t>
            </a:r>
            <a:r>
              <a:rPr lang="en-US" sz="2400" b="1" dirty="0">
                <a:solidFill>
                  <a:schemeClr val="tx1"/>
                </a:solidFill>
                <a:latin typeface="+mn-lt"/>
              </a:rPr>
              <a:t> level manpower supply comprises of the following:</a:t>
            </a:r>
            <a:br>
              <a:rPr lang="en-US" sz="2400" b="1" dirty="0">
                <a:solidFill>
                  <a:schemeClr val="tx1"/>
                </a:solidFill>
                <a:latin typeface="+mn-lt"/>
              </a:rPr>
            </a:br>
            <a:r>
              <a:rPr lang="en-US" sz="2400" dirty="0">
                <a:solidFill>
                  <a:schemeClr val="tx1"/>
                </a:solidFill>
                <a:latin typeface="+mn-lt"/>
              </a:rPr>
              <a:t>	1. External Supply caused by recruitment</a:t>
            </a:r>
            <a:br>
              <a:rPr lang="en-US" sz="2400" dirty="0">
                <a:solidFill>
                  <a:schemeClr val="tx1"/>
                </a:solidFill>
                <a:latin typeface="+mn-lt"/>
              </a:rPr>
            </a:br>
            <a:r>
              <a:rPr lang="en-US" sz="2400" dirty="0">
                <a:solidFill>
                  <a:schemeClr val="tx1"/>
                </a:solidFill>
                <a:latin typeface="+mn-lt"/>
              </a:rPr>
              <a:t>	2. Internal Supply resulting from transfer, promotions and redundancies	</a:t>
            </a: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548397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Macro Forecasting</a:t>
            </a:r>
            <a:br>
              <a:rPr lang="en-US" sz="2400" b="1" dirty="0">
                <a:solidFill>
                  <a:schemeClr val="tx1"/>
                </a:solidFill>
                <a:latin typeface="+mn-lt"/>
              </a:rPr>
            </a:br>
            <a:r>
              <a:rPr lang="en-US" sz="2400" b="1" dirty="0">
                <a:solidFill>
                  <a:schemeClr val="tx1"/>
                </a:solidFill>
                <a:latin typeface="+mn-lt"/>
              </a:rPr>
              <a:t>	- 2 methods: Direct and Indirect</a:t>
            </a:r>
            <a:br>
              <a:rPr lang="en-US" sz="2400" b="1" dirty="0">
                <a:solidFill>
                  <a:schemeClr val="tx1"/>
                </a:solidFill>
                <a:latin typeface="+mn-lt"/>
              </a:rPr>
            </a:br>
            <a:r>
              <a:rPr lang="en-US" sz="2400" b="1" dirty="0">
                <a:solidFill>
                  <a:schemeClr val="tx1"/>
                </a:solidFill>
                <a:latin typeface="+mn-lt"/>
              </a:rPr>
              <a:t>Direct Method</a:t>
            </a:r>
            <a:br>
              <a:rPr lang="en-US" sz="2400" b="1" dirty="0">
                <a:solidFill>
                  <a:schemeClr val="tx1"/>
                </a:solidFill>
                <a:latin typeface="+mn-lt"/>
              </a:rPr>
            </a:br>
            <a:r>
              <a:rPr lang="en-US" sz="2400" b="1" dirty="0">
                <a:solidFill>
                  <a:schemeClr val="tx1"/>
                </a:solidFill>
                <a:latin typeface="+mn-lt"/>
              </a:rPr>
              <a:t> 	- </a:t>
            </a:r>
            <a:r>
              <a:rPr lang="en-US" sz="2400" dirty="0">
                <a:solidFill>
                  <a:schemeClr val="tx1"/>
                </a:solidFill>
                <a:latin typeface="+mn-lt"/>
              </a:rPr>
              <a:t>relies on census count of all persons for which manpower supply is estimated.</a:t>
            </a:r>
            <a:br>
              <a:rPr lang="en-US" sz="2400" b="1" dirty="0">
                <a:solidFill>
                  <a:schemeClr val="tx1"/>
                </a:solidFill>
                <a:latin typeface="+mn-lt"/>
              </a:rPr>
            </a:br>
            <a:r>
              <a:rPr lang="en-US" sz="2400" b="1" dirty="0">
                <a:solidFill>
                  <a:schemeClr val="tx1"/>
                </a:solidFill>
                <a:latin typeface="+mn-lt"/>
              </a:rPr>
              <a:t>Indirect Method</a:t>
            </a:r>
            <a:br>
              <a:rPr lang="en-US" sz="2400" b="1" dirty="0">
                <a:solidFill>
                  <a:schemeClr val="tx1"/>
                </a:solidFill>
                <a:latin typeface="+mn-lt"/>
              </a:rPr>
            </a:br>
            <a:r>
              <a:rPr lang="en-US" sz="2400" b="1" dirty="0">
                <a:solidFill>
                  <a:schemeClr val="tx1"/>
                </a:solidFill>
                <a:latin typeface="+mn-lt"/>
              </a:rPr>
              <a:t>	- </a:t>
            </a:r>
            <a:r>
              <a:rPr lang="en-US" sz="2400" dirty="0">
                <a:solidFill>
                  <a:schemeClr val="tx1"/>
                </a:solidFill>
                <a:latin typeface="+mn-lt"/>
              </a:rPr>
              <a:t>estimates manpower supply by cumulating economically active component of institutional turnover, the relevant period after making adjustment for all factors causing manpower attrition.</a:t>
            </a:r>
            <a:br>
              <a:rPr lang="en-US" sz="2400" dirty="0">
                <a:solidFill>
                  <a:schemeClr val="tx1"/>
                </a:solidFill>
                <a:latin typeface="+mn-lt"/>
              </a:rPr>
            </a:br>
            <a:r>
              <a:rPr lang="en-US" sz="2400" dirty="0">
                <a:solidFill>
                  <a:schemeClr val="tx1"/>
                </a:solidFill>
                <a:latin typeface="+mn-lt"/>
              </a:rPr>
              <a:t>	- </a:t>
            </a:r>
            <a:r>
              <a:rPr lang="en-US" sz="2400" dirty="0">
                <a:solidFill>
                  <a:schemeClr val="tx1"/>
                </a:solidFill>
              </a:rPr>
              <a:t>Estimation of manpower by the indirect method involves six steps.</a:t>
            </a:r>
            <a:endParaRPr lang="en-US" sz="2400" b="1"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3724362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Macro Forecasting - Indirect Method</a:t>
            </a:r>
            <a:br>
              <a:rPr lang="en-US" sz="2400" b="1" dirty="0">
                <a:solidFill>
                  <a:schemeClr val="tx1"/>
                </a:solidFill>
                <a:latin typeface="+mn-lt"/>
              </a:rPr>
            </a:br>
            <a:r>
              <a:rPr lang="en-US" sz="2400" b="1" dirty="0">
                <a:solidFill>
                  <a:schemeClr val="tx1"/>
                </a:solidFill>
                <a:latin typeface="+mn-lt"/>
              </a:rPr>
              <a:t>	- </a:t>
            </a:r>
            <a:r>
              <a:rPr lang="en-US" sz="2400" dirty="0">
                <a:solidFill>
                  <a:schemeClr val="tx1"/>
                </a:solidFill>
                <a:latin typeface="+mn-lt"/>
              </a:rPr>
              <a:t>Estimation of manpower by the indirect method involves six steps.</a:t>
            </a:r>
            <a:br>
              <a:rPr lang="en-US" sz="2400" dirty="0">
                <a:solidFill>
                  <a:schemeClr val="tx1"/>
                </a:solidFill>
                <a:latin typeface="+mn-lt"/>
              </a:rPr>
            </a:br>
            <a:r>
              <a:rPr lang="en-US" sz="2400" dirty="0">
                <a:solidFill>
                  <a:schemeClr val="tx1"/>
                </a:solidFill>
                <a:latin typeface="+mn-lt"/>
              </a:rPr>
              <a:t>	a. Estimating active life span</a:t>
            </a:r>
            <a:br>
              <a:rPr lang="en-US" sz="2400" dirty="0">
                <a:solidFill>
                  <a:schemeClr val="tx1"/>
                </a:solidFill>
                <a:latin typeface="+mn-lt"/>
              </a:rPr>
            </a:br>
            <a:r>
              <a:rPr lang="en-US" sz="2400" dirty="0">
                <a:solidFill>
                  <a:schemeClr val="tx1"/>
                </a:solidFill>
                <a:latin typeface="+mn-lt"/>
              </a:rPr>
              <a:t>	b. Determining base period</a:t>
            </a:r>
            <a:br>
              <a:rPr lang="en-US" sz="2400" dirty="0">
                <a:solidFill>
                  <a:schemeClr val="tx1"/>
                </a:solidFill>
                <a:latin typeface="+mn-lt"/>
              </a:rPr>
            </a:br>
            <a:r>
              <a:rPr lang="en-US" sz="2400" dirty="0">
                <a:solidFill>
                  <a:schemeClr val="tx1"/>
                </a:solidFill>
                <a:latin typeface="+mn-lt"/>
              </a:rPr>
              <a:t>	c. Forecasting annual institutional turnover</a:t>
            </a:r>
            <a:br>
              <a:rPr lang="en-US" sz="2400" dirty="0">
                <a:solidFill>
                  <a:schemeClr val="tx1"/>
                </a:solidFill>
                <a:latin typeface="+mn-lt"/>
              </a:rPr>
            </a:br>
            <a:r>
              <a:rPr lang="en-US" sz="2400" dirty="0">
                <a:solidFill>
                  <a:schemeClr val="tx1"/>
                </a:solidFill>
                <a:latin typeface="+mn-lt"/>
              </a:rPr>
              <a:t>	d. Estimating attrition rate</a:t>
            </a:r>
            <a:br>
              <a:rPr lang="en-US" sz="2400" dirty="0">
                <a:solidFill>
                  <a:schemeClr val="tx1"/>
                </a:solidFill>
                <a:latin typeface="+mn-lt"/>
              </a:rPr>
            </a:br>
            <a:r>
              <a:rPr lang="en-US" sz="2400" dirty="0">
                <a:solidFill>
                  <a:schemeClr val="tx1"/>
                </a:solidFill>
                <a:latin typeface="+mn-lt"/>
              </a:rPr>
              <a:t>	e. Obtaining cumulative turnover adjustment for attrition</a:t>
            </a:r>
            <a:br>
              <a:rPr lang="en-US" sz="2400" dirty="0">
                <a:solidFill>
                  <a:schemeClr val="tx1"/>
                </a:solidFill>
                <a:latin typeface="+mn-lt"/>
              </a:rPr>
            </a:br>
            <a:r>
              <a:rPr lang="en-US" sz="2400" dirty="0">
                <a:solidFill>
                  <a:schemeClr val="tx1"/>
                </a:solidFill>
                <a:latin typeface="+mn-lt"/>
              </a:rPr>
              <a:t>	f. Estimating manpower supply</a:t>
            </a:r>
            <a:endParaRPr lang="en-US" sz="2400" b="1"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2545946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Macro Forecasting - Indirect Method</a:t>
            </a:r>
            <a:br>
              <a:rPr lang="en-US" sz="2400" b="1" dirty="0">
                <a:solidFill>
                  <a:schemeClr val="tx1"/>
                </a:solidFill>
                <a:latin typeface="+mn-lt"/>
              </a:rPr>
            </a:br>
            <a:r>
              <a:rPr lang="en-US" sz="2400" b="1" dirty="0">
                <a:solidFill>
                  <a:schemeClr val="tx1"/>
                </a:solidFill>
                <a:latin typeface="+mn-lt"/>
              </a:rPr>
              <a:t>	- </a:t>
            </a:r>
            <a:r>
              <a:rPr lang="en-US" sz="2400" dirty="0">
                <a:solidFill>
                  <a:schemeClr val="tx1"/>
                </a:solidFill>
                <a:latin typeface="+mn-lt"/>
              </a:rPr>
              <a:t>Estimation of manpower by the indirect method involves six steps.</a:t>
            </a:r>
            <a:br>
              <a:rPr lang="en-US" sz="2400" dirty="0">
                <a:solidFill>
                  <a:schemeClr val="tx1"/>
                </a:solidFill>
                <a:latin typeface="+mn-lt"/>
              </a:rPr>
            </a:br>
            <a:br>
              <a:rPr lang="en-US" sz="2400" dirty="0">
                <a:solidFill>
                  <a:schemeClr val="tx1"/>
                </a:solidFill>
                <a:latin typeface="+mn-lt"/>
              </a:rPr>
            </a:br>
            <a:r>
              <a:rPr lang="en-US" sz="2400" dirty="0">
                <a:solidFill>
                  <a:schemeClr val="tx1"/>
                </a:solidFill>
                <a:latin typeface="+mn-lt"/>
              </a:rPr>
              <a:t>A. </a:t>
            </a:r>
            <a:r>
              <a:rPr lang="en-US" sz="2400" b="1" dirty="0">
                <a:solidFill>
                  <a:schemeClr val="tx1"/>
                </a:solidFill>
                <a:latin typeface="+mn-lt"/>
              </a:rPr>
              <a:t>Estimating active life span </a:t>
            </a:r>
            <a:r>
              <a:rPr lang="en-US" sz="2400" dirty="0">
                <a:solidFill>
                  <a:schemeClr val="tx1"/>
                </a:solidFill>
                <a:latin typeface="+mn-lt"/>
              </a:rPr>
              <a:t>– defined as the span of life over which an individual is active in any given profession or occupation. </a:t>
            </a:r>
            <a:br>
              <a:rPr lang="en-US" sz="2400" dirty="0">
                <a:solidFill>
                  <a:schemeClr val="tx1"/>
                </a:solidFill>
                <a:latin typeface="+mn-lt"/>
              </a:rPr>
            </a:br>
            <a:r>
              <a:rPr lang="en-US" sz="2400" dirty="0">
                <a:solidFill>
                  <a:schemeClr val="tx1"/>
                </a:solidFill>
                <a:latin typeface="+mn-lt"/>
              </a:rPr>
              <a:t>	- Active life span is estimated for an average individual in each occupation</a:t>
            </a:r>
            <a:br>
              <a:rPr lang="en-US" sz="2400" dirty="0">
                <a:solidFill>
                  <a:schemeClr val="tx1"/>
                </a:solidFill>
                <a:latin typeface="+mn-lt"/>
              </a:rPr>
            </a:br>
            <a:r>
              <a:rPr lang="en-US" sz="2400" dirty="0">
                <a:solidFill>
                  <a:schemeClr val="tx1"/>
                </a:solidFill>
                <a:latin typeface="+mn-lt"/>
              </a:rPr>
              <a:t>	 - 2 parameters: (</a:t>
            </a:r>
            <a:r>
              <a:rPr lang="en-US" sz="2400" dirty="0" err="1">
                <a:solidFill>
                  <a:schemeClr val="tx1"/>
                </a:solidFill>
                <a:latin typeface="+mn-lt"/>
              </a:rPr>
              <a:t>i</a:t>
            </a:r>
            <a:r>
              <a:rPr lang="en-US" sz="2400" dirty="0">
                <a:solidFill>
                  <a:schemeClr val="tx1"/>
                </a:solidFill>
                <a:latin typeface="+mn-lt"/>
              </a:rPr>
              <a:t>) average age at entry into the occupation and (ii) average retirement</a:t>
            </a:r>
            <a:br>
              <a:rPr lang="en-US" sz="2400" dirty="0">
                <a:solidFill>
                  <a:schemeClr val="tx1"/>
                </a:solidFill>
                <a:latin typeface="+mn-lt"/>
              </a:rPr>
            </a:br>
            <a:r>
              <a:rPr lang="en-US" sz="2400" dirty="0">
                <a:solidFill>
                  <a:schemeClr val="tx1"/>
                </a:solidFill>
                <a:latin typeface="+mn-lt"/>
              </a:rPr>
              <a:t> 	 - difference between the two is the average active life span.</a:t>
            </a:r>
            <a:br>
              <a:rPr lang="en-US" sz="2400" dirty="0">
                <a:solidFill>
                  <a:schemeClr val="tx1"/>
                </a:solidFill>
                <a:latin typeface="+mn-lt"/>
              </a:rPr>
            </a:br>
            <a:r>
              <a:rPr lang="en-US" sz="2400" dirty="0">
                <a:solidFill>
                  <a:schemeClr val="tx1"/>
                </a:solidFill>
                <a:latin typeface="+mn-lt"/>
              </a:rPr>
              <a:t>	</a:t>
            </a:r>
            <a:endParaRPr lang="en-US" sz="2400" b="1"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169025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Macro Forecasting - Indirect Method</a:t>
            </a:r>
            <a:br>
              <a:rPr lang="en-US" sz="2400" b="1" dirty="0">
                <a:solidFill>
                  <a:schemeClr val="tx1"/>
                </a:solidFill>
                <a:latin typeface="+mn-lt"/>
              </a:rPr>
            </a:br>
            <a:r>
              <a:rPr lang="en-US" sz="2400" b="1" dirty="0">
                <a:solidFill>
                  <a:schemeClr val="tx1"/>
                </a:solidFill>
                <a:latin typeface="+mn-lt"/>
              </a:rPr>
              <a:t>	- </a:t>
            </a:r>
            <a:r>
              <a:rPr lang="en-US" sz="2400" dirty="0">
                <a:solidFill>
                  <a:schemeClr val="tx1"/>
                </a:solidFill>
                <a:latin typeface="+mn-lt"/>
              </a:rPr>
              <a:t>Estimation of manpower by the indirect method involves six steps.</a:t>
            </a:r>
            <a:br>
              <a:rPr lang="en-US" sz="2400" dirty="0">
                <a:solidFill>
                  <a:schemeClr val="tx1"/>
                </a:solidFill>
                <a:latin typeface="+mn-lt"/>
              </a:rPr>
            </a:br>
            <a:br>
              <a:rPr lang="en-US" sz="2400" dirty="0">
                <a:solidFill>
                  <a:schemeClr val="tx1"/>
                </a:solidFill>
                <a:latin typeface="+mn-lt"/>
              </a:rPr>
            </a:br>
            <a:r>
              <a:rPr lang="en-US" sz="2400" dirty="0">
                <a:solidFill>
                  <a:schemeClr val="tx1"/>
                </a:solidFill>
                <a:latin typeface="+mn-lt"/>
              </a:rPr>
              <a:t>B. </a:t>
            </a:r>
            <a:r>
              <a:rPr lang="en-US" sz="2400" b="1" dirty="0">
                <a:solidFill>
                  <a:schemeClr val="tx1"/>
                </a:solidFill>
                <a:latin typeface="+mn-lt"/>
              </a:rPr>
              <a:t>Determining base period</a:t>
            </a:r>
            <a:br>
              <a:rPr lang="en-US" sz="2400" dirty="0">
                <a:solidFill>
                  <a:schemeClr val="tx1"/>
                </a:solidFill>
                <a:latin typeface="+mn-lt"/>
              </a:rPr>
            </a:br>
            <a:r>
              <a:rPr lang="en-US" sz="2400" dirty="0">
                <a:solidFill>
                  <a:schemeClr val="tx1"/>
                </a:solidFill>
                <a:latin typeface="+mn-lt"/>
              </a:rPr>
              <a:t>	- The base year is obtained by subtracting the number of years in the active life span from the target year.</a:t>
            </a:r>
            <a:br>
              <a:rPr lang="en-US" sz="2400" dirty="0">
                <a:solidFill>
                  <a:schemeClr val="tx1"/>
                </a:solidFill>
                <a:latin typeface="+mn-lt"/>
              </a:rPr>
            </a:br>
            <a:r>
              <a:rPr lang="en-US" sz="2400" dirty="0">
                <a:solidFill>
                  <a:schemeClr val="tx1"/>
                </a:solidFill>
                <a:latin typeface="+mn-lt"/>
              </a:rPr>
              <a:t>	 - Assuming the life span is 44 years for engineers (from 21 to 65 years of age) and the target year is 1999, then the base year will be 1955 (1999-44) </a:t>
            </a:r>
            <a:endParaRPr lang="en-US" sz="2400" b="1"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531658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Macro Forecasting - Indirect Method</a:t>
            </a:r>
            <a:br>
              <a:rPr lang="en-US" sz="2400" b="1" dirty="0">
                <a:solidFill>
                  <a:schemeClr val="tx1"/>
                </a:solidFill>
                <a:latin typeface="+mn-lt"/>
              </a:rPr>
            </a:br>
            <a:r>
              <a:rPr lang="en-US" sz="2400" b="1" dirty="0">
                <a:solidFill>
                  <a:schemeClr val="tx1"/>
                </a:solidFill>
                <a:latin typeface="+mn-lt"/>
              </a:rPr>
              <a:t>	- </a:t>
            </a:r>
            <a:r>
              <a:rPr lang="en-US" sz="2400" dirty="0">
                <a:solidFill>
                  <a:schemeClr val="tx1"/>
                </a:solidFill>
                <a:latin typeface="+mn-lt"/>
              </a:rPr>
              <a:t>Estimation of manpower by the indirect method involves six steps.</a:t>
            </a:r>
            <a:br>
              <a:rPr lang="en-US" sz="2400" dirty="0">
                <a:solidFill>
                  <a:schemeClr val="tx1"/>
                </a:solidFill>
                <a:latin typeface="+mn-lt"/>
              </a:rPr>
            </a:br>
            <a:br>
              <a:rPr lang="en-US" sz="2400" dirty="0">
                <a:solidFill>
                  <a:schemeClr val="tx1"/>
                </a:solidFill>
                <a:latin typeface="+mn-lt"/>
              </a:rPr>
            </a:br>
            <a:r>
              <a:rPr lang="en-US" sz="2400" dirty="0">
                <a:solidFill>
                  <a:schemeClr val="tx1"/>
                </a:solidFill>
                <a:latin typeface="+mn-lt"/>
              </a:rPr>
              <a:t>C. </a:t>
            </a:r>
            <a:r>
              <a:rPr lang="en-US" sz="2400" b="1" dirty="0">
                <a:solidFill>
                  <a:schemeClr val="tx1"/>
                </a:solidFill>
                <a:latin typeface="+mn-lt"/>
              </a:rPr>
              <a:t>Forecasting annual institutional turnover</a:t>
            </a:r>
            <a:br>
              <a:rPr lang="en-US" sz="2400" dirty="0">
                <a:solidFill>
                  <a:schemeClr val="tx1"/>
                </a:solidFill>
                <a:latin typeface="+mn-lt"/>
              </a:rPr>
            </a:br>
            <a:r>
              <a:rPr lang="en-US" sz="2400" dirty="0">
                <a:solidFill>
                  <a:schemeClr val="tx1"/>
                </a:solidFill>
                <a:latin typeface="+mn-lt"/>
              </a:rPr>
              <a:t>	- past trends in enrollment is extrapolated</a:t>
            </a:r>
            <a:br>
              <a:rPr lang="en-US" sz="2400" dirty="0">
                <a:solidFill>
                  <a:schemeClr val="tx1"/>
                </a:solidFill>
                <a:latin typeface="+mn-lt"/>
              </a:rPr>
            </a:br>
            <a:r>
              <a:rPr lang="en-US" sz="2400" dirty="0">
                <a:solidFill>
                  <a:schemeClr val="tx1"/>
                </a:solidFill>
                <a:latin typeface="+mn-lt"/>
              </a:rPr>
              <a:t>	- Uses trend forecasting methods</a:t>
            </a:r>
            <a:br>
              <a:rPr lang="en-US" sz="2400" dirty="0">
                <a:solidFill>
                  <a:schemeClr val="tx1"/>
                </a:solidFill>
                <a:latin typeface="+mn-lt"/>
              </a:rPr>
            </a:br>
            <a:r>
              <a:rPr lang="en-US" sz="2400" dirty="0">
                <a:solidFill>
                  <a:schemeClr val="tx1"/>
                </a:solidFill>
                <a:latin typeface="+mn-lt"/>
              </a:rPr>
              <a:t>	- forecast of enrollment is converted to forecast of turnover</a:t>
            </a:r>
            <a:br>
              <a:rPr lang="en-US" sz="2400" dirty="0">
                <a:solidFill>
                  <a:schemeClr val="tx1"/>
                </a:solidFill>
                <a:latin typeface="+mn-lt"/>
              </a:rPr>
            </a:br>
            <a:r>
              <a:rPr lang="en-US" sz="2400" dirty="0">
                <a:solidFill>
                  <a:schemeClr val="tx1"/>
                </a:solidFill>
                <a:latin typeface="+mn-lt"/>
              </a:rPr>
              <a:t>	- uses observed trends in annual rate of completion of the concerned education level</a:t>
            </a:r>
            <a:br>
              <a:rPr lang="en-US" sz="2400" dirty="0">
                <a:solidFill>
                  <a:schemeClr val="tx1"/>
                </a:solidFill>
                <a:latin typeface="+mn-lt"/>
              </a:rPr>
            </a:br>
            <a:endParaRPr lang="en-US" sz="2400" b="1"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3052424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Macro Forecasting - Indirect Method</a:t>
            </a:r>
            <a:br>
              <a:rPr lang="en-US" sz="2400" b="1" dirty="0">
                <a:solidFill>
                  <a:schemeClr val="tx1"/>
                </a:solidFill>
                <a:latin typeface="+mn-lt"/>
              </a:rPr>
            </a:br>
            <a:r>
              <a:rPr lang="en-US" sz="2400" b="1" dirty="0">
                <a:solidFill>
                  <a:schemeClr val="tx1"/>
                </a:solidFill>
                <a:latin typeface="+mn-lt"/>
              </a:rPr>
              <a:t>	- </a:t>
            </a:r>
            <a:r>
              <a:rPr lang="en-US" sz="2400" dirty="0">
                <a:solidFill>
                  <a:schemeClr val="tx1"/>
                </a:solidFill>
                <a:latin typeface="+mn-lt"/>
              </a:rPr>
              <a:t>Estimation of manpower by the indirect method involves six steps.</a:t>
            </a:r>
            <a:br>
              <a:rPr lang="en-US" sz="2400" dirty="0">
                <a:solidFill>
                  <a:schemeClr val="tx1"/>
                </a:solidFill>
                <a:latin typeface="+mn-lt"/>
              </a:rPr>
            </a:br>
            <a:br>
              <a:rPr lang="en-US" sz="2400" dirty="0">
                <a:solidFill>
                  <a:schemeClr val="tx1"/>
                </a:solidFill>
                <a:latin typeface="+mn-lt"/>
              </a:rPr>
            </a:br>
            <a:r>
              <a:rPr lang="en-US" sz="2400" dirty="0">
                <a:solidFill>
                  <a:schemeClr val="tx1"/>
                </a:solidFill>
                <a:latin typeface="+mn-lt"/>
              </a:rPr>
              <a:t>D. </a:t>
            </a:r>
            <a:r>
              <a:rPr lang="en-US" sz="2400" b="1" dirty="0">
                <a:solidFill>
                  <a:schemeClr val="tx1"/>
                </a:solidFill>
                <a:latin typeface="+mn-lt"/>
              </a:rPr>
              <a:t>Estimating attrition rate </a:t>
            </a:r>
            <a:br>
              <a:rPr lang="en-US" sz="2400" dirty="0">
                <a:solidFill>
                  <a:schemeClr val="tx1"/>
                </a:solidFill>
                <a:latin typeface="+mn-lt"/>
              </a:rPr>
            </a:br>
            <a:r>
              <a:rPr lang="en-US" sz="2400" dirty="0">
                <a:solidFill>
                  <a:schemeClr val="tx1"/>
                </a:solidFill>
                <a:latin typeface="+mn-lt"/>
              </a:rPr>
              <a:t>	- The combined effect of death, retirement, migration and occupational mobility factors are called attrition rate</a:t>
            </a:r>
            <a:br>
              <a:rPr lang="en-US" sz="2400" dirty="0">
                <a:solidFill>
                  <a:schemeClr val="tx1"/>
                </a:solidFill>
                <a:latin typeface="+mn-lt"/>
              </a:rPr>
            </a:br>
            <a:r>
              <a:rPr lang="en-US" sz="2400" dirty="0">
                <a:solidFill>
                  <a:schemeClr val="tx1"/>
                </a:solidFill>
                <a:latin typeface="+mn-lt"/>
              </a:rPr>
              <a:t>	- Impact of occupational mobility is difficult to estimate</a:t>
            </a:r>
            <a:br>
              <a:rPr lang="en-US" sz="2400" dirty="0">
                <a:solidFill>
                  <a:schemeClr val="tx1"/>
                </a:solidFill>
                <a:latin typeface="+mn-lt"/>
              </a:rPr>
            </a:br>
            <a:r>
              <a:rPr lang="en-US" sz="2400" dirty="0">
                <a:solidFill>
                  <a:schemeClr val="tx1"/>
                </a:solidFill>
                <a:latin typeface="+mn-lt"/>
              </a:rPr>
              <a:t>	- Example: the annual attrition rate of 2% is used for engineering degree holders (0.80% is attributable to death and retirement and 0.12% to migration)</a:t>
            </a:r>
            <a:br>
              <a:rPr lang="en-US" sz="2400" dirty="0">
                <a:solidFill>
                  <a:schemeClr val="tx1"/>
                </a:solidFill>
                <a:latin typeface="+mn-lt"/>
              </a:rPr>
            </a:br>
            <a:endParaRPr lang="en-US" sz="2400" b="1"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2373325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t>Chapter Outline – Part I</a:t>
            </a:r>
          </a:p>
        </p:txBody>
      </p:sp>
      <p:sp>
        <p:nvSpPr>
          <p:cNvPr id="2" name="Content Placeholder 1"/>
          <p:cNvSpPr>
            <a:spLocks noGrp="1"/>
          </p:cNvSpPr>
          <p:nvPr>
            <p:ph idx="1"/>
          </p:nvPr>
        </p:nvSpPr>
        <p:spPr>
          <a:xfrm>
            <a:off x="457200" y="1417638"/>
            <a:ext cx="7620000" cy="4983162"/>
          </a:xfrm>
        </p:spPr>
        <p:txBody>
          <a:bodyPr>
            <a:normAutofit/>
          </a:bodyPr>
          <a:lstStyle/>
          <a:p>
            <a:pPr marL="457200" indent="-457200"/>
            <a:r>
              <a:rPr lang="en-US" sz="2800" dirty="0"/>
              <a:t>Introduction</a:t>
            </a:r>
          </a:p>
          <a:p>
            <a:pPr marL="457200" indent="-457200"/>
            <a:r>
              <a:rPr lang="en-US" sz="2800" dirty="0"/>
              <a:t>Human Resource Planning</a:t>
            </a:r>
          </a:p>
          <a:p>
            <a:pPr marL="457200" indent="-457200"/>
            <a:r>
              <a:rPr lang="en-US" sz="2800" dirty="0"/>
              <a:t>Human Resource Management Systems</a:t>
            </a:r>
          </a:p>
          <a:p>
            <a:pPr marL="457200" indent="-457200"/>
            <a:r>
              <a:rPr lang="en-US" sz="2800" dirty="0"/>
              <a:t>Training and Development Program</a:t>
            </a:r>
          </a:p>
          <a:p>
            <a:pPr marL="457200" indent="-457200"/>
            <a:r>
              <a:rPr lang="en-US" sz="2800" dirty="0"/>
              <a:t>Motivation</a:t>
            </a:r>
          </a:p>
          <a:p>
            <a:pPr marL="457200" indent="-457200"/>
            <a:r>
              <a:rPr lang="en-US" sz="2800" dirty="0"/>
              <a:t>Performance Management ad Appraisal</a:t>
            </a:r>
          </a:p>
          <a:p>
            <a:pPr marL="457200" indent="-457200"/>
            <a:r>
              <a:rPr lang="en-US" sz="2800" dirty="0"/>
              <a:t>Promotion, Transfer, Demotion and Dismissal</a:t>
            </a:r>
          </a:p>
          <a:p>
            <a:pPr marL="457200" indent="-457200"/>
            <a:r>
              <a:rPr lang="en-US" sz="2800" dirty="0"/>
              <a:t>Participative Management</a:t>
            </a:r>
          </a:p>
          <a:p>
            <a:pPr marL="457200" indent="-457200"/>
            <a:endParaRPr lang="en-US" sz="2800" dirty="0"/>
          </a:p>
        </p:txBody>
      </p:sp>
    </p:spTree>
    <p:extLst>
      <p:ext uri="{BB962C8B-B14F-4D97-AF65-F5344CB8AC3E}">
        <p14:creationId xmlns:p14="http://schemas.microsoft.com/office/powerpoint/2010/main" val="1608268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Macro Forecasting - Indirect Method</a:t>
            </a:r>
            <a:br>
              <a:rPr lang="en-US" sz="2400" b="1" dirty="0">
                <a:solidFill>
                  <a:schemeClr val="tx1"/>
                </a:solidFill>
                <a:latin typeface="+mn-lt"/>
              </a:rPr>
            </a:br>
            <a:r>
              <a:rPr lang="en-US" sz="2400" b="1" dirty="0">
                <a:solidFill>
                  <a:schemeClr val="tx1"/>
                </a:solidFill>
                <a:latin typeface="+mn-lt"/>
              </a:rPr>
              <a:t>	- </a:t>
            </a:r>
            <a:r>
              <a:rPr lang="en-US" sz="2400" dirty="0">
                <a:solidFill>
                  <a:schemeClr val="tx1"/>
                </a:solidFill>
                <a:latin typeface="+mn-lt"/>
              </a:rPr>
              <a:t>Estimation of manpower by the indirect method involves six steps.</a:t>
            </a:r>
            <a:br>
              <a:rPr lang="en-US" sz="2400" dirty="0">
                <a:solidFill>
                  <a:schemeClr val="tx1"/>
                </a:solidFill>
                <a:latin typeface="+mn-lt"/>
              </a:rPr>
            </a:br>
            <a:br>
              <a:rPr lang="en-US" sz="2400" dirty="0">
                <a:solidFill>
                  <a:schemeClr val="tx1"/>
                </a:solidFill>
                <a:latin typeface="+mn-lt"/>
              </a:rPr>
            </a:br>
            <a:r>
              <a:rPr lang="en-US" sz="2400" dirty="0">
                <a:solidFill>
                  <a:schemeClr val="tx1"/>
                </a:solidFill>
                <a:latin typeface="+mn-lt"/>
              </a:rPr>
              <a:t>F. </a:t>
            </a:r>
            <a:r>
              <a:rPr lang="en-US" sz="2400" b="1" dirty="0">
                <a:solidFill>
                  <a:schemeClr val="tx1"/>
                </a:solidFill>
                <a:latin typeface="+mn-lt"/>
              </a:rPr>
              <a:t>Obtaining cumulative turnover adjustment for attrition</a:t>
            </a:r>
            <a:br>
              <a:rPr lang="en-US" sz="2400" dirty="0">
                <a:solidFill>
                  <a:schemeClr val="tx1"/>
                </a:solidFill>
                <a:latin typeface="+mn-lt"/>
              </a:rPr>
            </a:br>
            <a:r>
              <a:rPr lang="en-US" sz="2400" dirty="0">
                <a:solidFill>
                  <a:schemeClr val="tx1"/>
                </a:solidFill>
                <a:latin typeface="+mn-lt"/>
              </a:rPr>
              <a:t>	- How to calculate manpower supply in the </a:t>
            </a:r>
            <a:r>
              <a:rPr lang="en-US" sz="2400" b="1" dirty="0">
                <a:solidFill>
                  <a:schemeClr val="tx1"/>
                </a:solidFill>
                <a:latin typeface="+mn-lt"/>
              </a:rPr>
              <a:t>first year </a:t>
            </a:r>
            <a:r>
              <a:rPr lang="en-US" sz="2400" dirty="0">
                <a:solidFill>
                  <a:schemeClr val="tx1"/>
                </a:solidFill>
                <a:latin typeface="+mn-lt"/>
              </a:rPr>
              <a:t>after the base year is obtained?</a:t>
            </a:r>
            <a:br>
              <a:rPr lang="en-US" sz="2400" dirty="0">
                <a:solidFill>
                  <a:schemeClr val="tx1"/>
                </a:solidFill>
                <a:latin typeface="+mn-lt"/>
              </a:rPr>
            </a:br>
            <a:r>
              <a:rPr lang="en-US" sz="2400" dirty="0">
                <a:solidFill>
                  <a:schemeClr val="tx1"/>
                </a:solidFill>
                <a:latin typeface="+mn-lt"/>
              </a:rPr>
              <a:t>	- </a:t>
            </a:r>
            <a:r>
              <a:rPr lang="en-US" sz="2400" dirty="0">
                <a:solidFill>
                  <a:prstClr val="black"/>
                </a:solidFill>
                <a:latin typeface="Calibri"/>
              </a:rPr>
              <a:t>How to calculate manpower supply in the </a:t>
            </a:r>
            <a:r>
              <a:rPr lang="en-US" sz="2400" b="1" dirty="0">
                <a:solidFill>
                  <a:prstClr val="black"/>
                </a:solidFill>
                <a:latin typeface="Calibri"/>
              </a:rPr>
              <a:t>second year</a:t>
            </a:r>
            <a:r>
              <a:rPr lang="en-US" sz="2400" dirty="0">
                <a:solidFill>
                  <a:prstClr val="black"/>
                </a:solidFill>
                <a:latin typeface="Calibri"/>
              </a:rPr>
              <a:t> after the base year is obtained?</a:t>
            </a:r>
            <a:br>
              <a:rPr lang="en-US" sz="2400" dirty="0">
                <a:solidFill>
                  <a:prstClr val="black"/>
                </a:solidFill>
                <a:latin typeface="Calibri"/>
              </a:rPr>
            </a:br>
            <a:r>
              <a:rPr lang="en-US" sz="2400" dirty="0">
                <a:solidFill>
                  <a:prstClr val="black"/>
                </a:solidFill>
                <a:latin typeface="Calibri"/>
              </a:rPr>
              <a:t>	- How to calculate manpower supply in the </a:t>
            </a:r>
            <a:r>
              <a:rPr lang="en-US" sz="2400" b="1" dirty="0">
                <a:solidFill>
                  <a:prstClr val="black"/>
                </a:solidFill>
                <a:latin typeface="Calibri"/>
              </a:rPr>
              <a:t>target year</a:t>
            </a:r>
            <a:r>
              <a:rPr lang="en-US" sz="2400" dirty="0">
                <a:solidFill>
                  <a:prstClr val="black"/>
                </a:solidFill>
                <a:latin typeface="Calibri"/>
              </a:rPr>
              <a:t> after the base year is obtained?</a:t>
            </a:r>
            <a:br>
              <a:rPr lang="en-US" sz="2400" dirty="0">
                <a:solidFill>
                  <a:prstClr val="black"/>
                </a:solidFill>
                <a:latin typeface="Calibri"/>
              </a:rPr>
            </a:br>
            <a:br>
              <a:rPr lang="en-US" sz="2400" dirty="0">
                <a:solidFill>
                  <a:schemeClr val="tx1"/>
                </a:solidFill>
                <a:latin typeface="+mn-lt"/>
              </a:rPr>
            </a:br>
            <a:br>
              <a:rPr lang="en-US" sz="2400" dirty="0">
                <a:solidFill>
                  <a:schemeClr val="tx1"/>
                </a:solidFill>
                <a:latin typeface="+mn-lt"/>
              </a:rPr>
            </a:br>
            <a:br>
              <a:rPr lang="en-US" sz="2400" dirty="0">
                <a:solidFill>
                  <a:schemeClr val="tx1"/>
                </a:solidFill>
                <a:latin typeface="+mn-lt"/>
              </a:rPr>
            </a:br>
            <a:r>
              <a:rPr lang="en-US" sz="2400" dirty="0">
                <a:solidFill>
                  <a:schemeClr val="tx1"/>
                </a:solidFill>
                <a:latin typeface="+mn-lt"/>
              </a:rPr>
              <a:t>	</a:t>
            </a:r>
            <a:endParaRPr lang="en-US" sz="2400" b="1"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579516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Macro Forecasting - Indirect Method</a:t>
            </a:r>
            <a:br>
              <a:rPr lang="en-US" sz="2400" b="1" dirty="0">
                <a:solidFill>
                  <a:schemeClr val="tx1"/>
                </a:solidFill>
                <a:latin typeface="+mn-lt"/>
              </a:rPr>
            </a:br>
            <a:r>
              <a:rPr lang="en-US" sz="2400" b="1" dirty="0">
                <a:solidFill>
                  <a:schemeClr val="tx1"/>
                </a:solidFill>
                <a:latin typeface="+mn-lt"/>
              </a:rPr>
              <a:t>	- </a:t>
            </a:r>
            <a:r>
              <a:rPr lang="en-US" sz="2400" dirty="0">
                <a:solidFill>
                  <a:schemeClr val="tx1"/>
                </a:solidFill>
                <a:latin typeface="+mn-lt"/>
              </a:rPr>
              <a:t>Estimation of manpower by the indirect method involves six steps.</a:t>
            </a:r>
            <a:br>
              <a:rPr lang="en-US" sz="2400" dirty="0">
                <a:solidFill>
                  <a:schemeClr val="tx1"/>
                </a:solidFill>
                <a:latin typeface="+mn-lt"/>
              </a:rPr>
            </a:br>
            <a:br>
              <a:rPr lang="en-US" sz="2400" dirty="0">
                <a:solidFill>
                  <a:schemeClr val="tx1"/>
                </a:solidFill>
                <a:latin typeface="+mn-lt"/>
              </a:rPr>
            </a:br>
            <a:r>
              <a:rPr lang="en-US" sz="2400" dirty="0">
                <a:solidFill>
                  <a:schemeClr val="tx1"/>
                </a:solidFill>
                <a:latin typeface="+mn-lt"/>
              </a:rPr>
              <a:t>F. </a:t>
            </a:r>
            <a:r>
              <a:rPr lang="en-US" sz="2400" b="1" dirty="0">
                <a:solidFill>
                  <a:schemeClr val="tx1"/>
                </a:solidFill>
                <a:latin typeface="+mn-lt"/>
              </a:rPr>
              <a:t>Estimating manpower supply</a:t>
            </a:r>
            <a:br>
              <a:rPr lang="en-US" sz="2400" dirty="0">
                <a:solidFill>
                  <a:schemeClr val="tx1"/>
                </a:solidFill>
                <a:latin typeface="+mn-lt"/>
              </a:rPr>
            </a:br>
            <a:r>
              <a:rPr lang="en-US" sz="2400" dirty="0">
                <a:solidFill>
                  <a:schemeClr val="tx1"/>
                </a:solidFill>
                <a:latin typeface="+mn-lt"/>
              </a:rPr>
              <a:t>	- Manpower supply is the labor force component of the cumulated and adjusted turnover </a:t>
            </a:r>
            <a:br>
              <a:rPr lang="en-US" sz="2400" dirty="0">
                <a:solidFill>
                  <a:schemeClr val="tx1"/>
                </a:solidFill>
                <a:latin typeface="+mn-lt"/>
              </a:rPr>
            </a:br>
            <a:r>
              <a:rPr lang="en-US" sz="2400" dirty="0">
                <a:solidFill>
                  <a:schemeClr val="tx1"/>
                </a:solidFill>
                <a:latin typeface="+mn-lt"/>
              </a:rPr>
              <a:t> 	- this is due to withdrawal from the labor force of persons with the requisite education/training.</a:t>
            </a:r>
            <a:br>
              <a:rPr lang="en-US" sz="2400" dirty="0">
                <a:solidFill>
                  <a:schemeClr val="tx1"/>
                </a:solidFill>
                <a:latin typeface="+mn-lt"/>
              </a:rPr>
            </a:br>
            <a:br>
              <a:rPr lang="en-US" sz="2400" dirty="0">
                <a:solidFill>
                  <a:schemeClr val="tx1"/>
                </a:solidFill>
                <a:latin typeface="+mn-lt"/>
              </a:rPr>
            </a:br>
            <a:r>
              <a:rPr lang="en-US" sz="2400" b="1" dirty="0">
                <a:solidFill>
                  <a:schemeClr val="tx1"/>
                </a:solidFill>
                <a:latin typeface="+mn-lt"/>
              </a:rPr>
              <a:t>Manpower Supply in the target year </a:t>
            </a:r>
            <a:r>
              <a:rPr lang="en-US" sz="2400" dirty="0">
                <a:solidFill>
                  <a:schemeClr val="tx1"/>
                </a:solidFill>
                <a:latin typeface="+mn-lt"/>
              </a:rPr>
              <a:t>= Cumulated turnover adjusted for attrition x labor force participation rate</a:t>
            </a:r>
            <a:endParaRPr lang="en-US" sz="2400" b="1"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1414880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Micro Forecasting </a:t>
            </a:r>
            <a:br>
              <a:rPr lang="en-US" sz="2400" b="1" dirty="0">
                <a:solidFill>
                  <a:schemeClr val="tx1"/>
                </a:solidFill>
                <a:latin typeface="+mn-lt"/>
              </a:rPr>
            </a:br>
            <a:r>
              <a:rPr lang="en-US" sz="2400" b="1" dirty="0">
                <a:solidFill>
                  <a:schemeClr val="tx1"/>
                </a:solidFill>
                <a:latin typeface="+mn-lt"/>
              </a:rPr>
              <a:t>	</a:t>
            </a:r>
            <a:r>
              <a:rPr lang="en-US" sz="2400" dirty="0">
                <a:solidFill>
                  <a:schemeClr val="tx1"/>
                </a:solidFill>
                <a:latin typeface="+mn-lt"/>
              </a:rPr>
              <a:t>- Comprises of (</a:t>
            </a:r>
            <a:r>
              <a:rPr lang="en-US" sz="2400" dirty="0" err="1">
                <a:solidFill>
                  <a:schemeClr val="tx1"/>
                </a:solidFill>
                <a:latin typeface="+mn-lt"/>
              </a:rPr>
              <a:t>i</a:t>
            </a:r>
            <a:r>
              <a:rPr lang="en-US" sz="2400" dirty="0">
                <a:solidFill>
                  <a:schemeClr val="tx1"/>
                </a:solidFill>
                <a:latin typeface="+mn-lt"/>
              </a:rPr>
              <a:t>) External and (ii) Internal Supplies</a:t>
            </a:r>
            <a:br>
              <a:rPr lang="en-US" sz="2400" dirty="0">
                <a:solidFill>
                  <a:schemeClr val="tx1"/>
                </a:solidFill>
                <a:latin typeface="+mn-lt"/>
              </a:rPr>
            </a:br>
            <a:br>
              <a:rPr lang="en-US" sz="2400" dirty="0">
                <a:solidFill>
                  <a:schemeClr val="tx1"/>
                </a:solidFill>
                <a:latin typeface="+mn-lt"/>
              </a:rPr>
            </a:br>
            <a:r>
              <a:rPr lang="en-US" sz="2400" b="1" dirty="0">
                <a:solidFill>
                  <a:schemeClr val="tx1"/>
                </a:solidFill>
                <a:latin typeface="+mn-lt"/>
              </a:rPr>
              <a:t>External Manpower Supplies</a:t>
            </a:r>
            <a:br>
              <a:rPr lang="en-US" sz="2400" dirty="0">
                <a:solidFill>
                  <a:schemeClr val="tx1"/>
                </a:solidFill>
                <a:latin typeface="+mn-lt"/>
              </a:rPr>
            </a:br>
            <a:r>
              <a:rPr lang="en-US" sz="2400" dirty="0">
                <a:solidFill>
                  <a:schemeClr val="tx1"/>
                </a:solidFill>
                <a:latin typeface="+mn-lt"/>
              </a:rPr>
              <a:t>	- arises primarily through recruitment</a:t>
            </a:r>
            <a:br>
              <a:rPr lang="en-US" sz="2400" dirty="0">
                <a:solidFill>
                  <a:schemeClr val="tx1"/>
                </a:solidFill>
                <a:latin typeface="+mn-lt"/>
              </a:rPr>
            </a:br>
            <a:r>
              <a:rPr lang="en-US" sz="2400" dirty="0">
                <a:solidFill>
                  <a:schemeClr val="tx1"/>
                </a:solidFill>
                <a:latin typeface="+mn-lt"/>
              </a:rPr>
              <a:t>	- also through deputing personnel from other organization</a:t>
            </a:r>
            <a:br>
              <a:rPr lang="en-US" sz="2400" dirty="0">
                <a:solidFill>
                  <a:schemeClr val="tx1"/>
                </a:solidFill>
                <a:latin typeface="+mn-lt"/>
              </a:rPr>
            </a:br>
            <a:br>
              <a:rPr lang="en-US" sz="2400" dirty="0">
                <a:solidFill>
                  <a:schemeClr val="tx1"/>
                </a:solidFill>
                <a:latin typeface="+mn-lt"/>
              </a:rPr>
            </a:br>
            <a:r>
              <a:rPr lang="en-US" sz="2400" b="1" dirty="0">
                <a:solidFill>
                  <a:schemeClr val="tx1"/>
                </a:solidFill>
                <a:latin typeface="+mn-lt"/>
              </a:rPr>
              <a:t>Internal Manpower Supplies</a:t>
            </a:r>
            <a:br>
              <a:rPr lang="en-US" sz="2400" dirty="0">
                <a:solidFill>
                  <a:schemeClr val="tx1"/>
                </a:solidFill>
                <a:latin typeface="+mn-lt"/>
              </a:rPr>
            </a:br>
            <a:r>
              <a:rPr lang="en-US" sz="2400" dirty="0">
                <a:solidFill>
                  <a:schemeClr val="tx1"/>
                </a:solidFill>
                <a:latin typeface="+mn-lt"/>
              </a:rPr>
              <a:t>	- depends on the analysis of wastage and internal movements</a:t>
            </a: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963914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Internal Manpower Supplies</a:t>
            </a:r>
            <a:br>
              <a:rPr lang="en-US" sz="2400" dirty="0">
                <a:solidFill>
                  <a:schemeClr val="tx1"/>
                </a:solidFill>
                <a:latin typeface="+mn-lt"/>
              </a:rPr>
            </a:br>
            <a:r>
              <a:rPr lang="en-US" sz="2400" dirty="0">
                <a:solidFill>
                  <a:schemeClr val="tx1"/>
                </a:solidFill>
                <a:latin typeface="+mn-lt"/>
              </a:rPr>
              <a:t>	- depends on the analysis of wastage and internal movements</a:t>
            </a:r>
            <a:br>
              <a:rPr lang="en-US" sz="2400" dirty="0">
                <a:solidFill>
                  <a:schemeClr val="tx1"/>
                </a:solidFill>
                <a:latin typeface="+mn-lt"/>
              </a:rPr>
            </a:br>
            <a:r>
              <a:rPr lang="en-US" sz="2400" dirty="0">
                <a:solidFill>
                  <a:schemeClr val="tx1"/>
                </a:solidFill>
                <a:latin typeface="+mn-lt"/>
              </a:rPr>
              <a:t>	Estimating wastage is determined using the following methods:</a:t>
            </a:r>
            <a:br>
              <a:rPr lang="en-US" sz="2400" dirty="0">
                <a:solidFill>
                  <a:schemeClr val="tx1"/>
                </a:solidFill>
                <a:latin typeface="+mn-lt"/>
              </a:rPr>
            </a:br>
            <a:r>
              <a:rPr lang="en-US" sz="2400" dirty="0">
                <a:solidFill>
                  <a:schemeClr val="tx1"/>
                </a:solidFill>
                <a:latin typeface="+mn-lt"/>
              </a:rPr>
              <a:t>	</a:t>
            </a:r>
            <a:r>
              <a:rPr lang="en-US" sz="2400" dirty="0" err="1">
                <a:solidFill>
                  <a:schemeClr val="tx1"/>
                </a:solidFill>
                <a:latin typeface="+mn-lt"/>
              </a:rPr>
              <a:t>i</a:t>
            </a:r>
            <a:r>
              <a:rPr lang="en-US" sz="2400" dirty="0">
                <a:solidFill>
                  <a:schemeClr val="tx1"/>
                </a:solidFill>
                <a:latin typeface="+mn-lt"/>
              </a:rPr>
              <a:t>. Analysis of wastage – How to calculate?</a:t>
            </a:r>
            <a:br>
              <a:rPr lang="en-US" sz="2400" dirty="0">
                <a:solidFill>
                  <a:schemeClr val="tx1"/>
                </a:solidFill>
                <a:latin typeface="+mn-lt"/>
              </a:rPr>
            </a:br>
            <a:r>
              <a:rPr lang="en-US" sz="2400" dirty="0">
                <a:solidFill>
                  <a:schemeClr val="tx1"/>
                </a:solidFill>
                <a:latin typeface="+mn-lt"/>
              </a:rPr>
              <a:t>	ii. Stability Index – How to calculate?</a:t>
            </a:r>
            <a:br>
              <a:rPr lang="en-US" sz="2400" dirty="0">
                <a:solidFill>
                  <a:schemeClr val="tx1"/>
                </a:solidFill>
                <a:latin typeface="+mn-lt"/>
              </a:rPr>
            </a:br>
            <a:r>
              <a:rPr lang="en-US" sz="2400" dirty="0">
                <a:solidFill>
                  <a:schemeClr val="tx1"/>
                </a:solidFill>
                <a:latin typeface="+mn-lt"/>
              </a:rPr>
              <a:t>	iii. Modified Stability Index – How to calculate?</a:t>
            </a:r>
            <a:br>
              <a:rPr lang="en-US" sz="2400" dirty="0">
                <a:solidFill>
                  <a:schemeClr val="tx1"/>
                </a:solidFill>
                <a:latin typeface="+mn-lt"/>
              </a:rPr>
            </a:br>
            <a:r>
              <a:rPr lang="en-US" sz="2400" dirty="0">
                <a:solidFill>
                  <a:schemeClr val="tx1"/>
                </a:solidFill>
                <a:latin typeface="+mn-lt"/>
              </a:rPr>
              <a:t>	iv. Cohort Analysis</a:t>
            </a:r>
            <a:br>
              <a:rPr lang="en-US" sz="2400" dirty="0">
                <a:solidFill>
                  <a:schemeClr val="tx1"/>
                </a:solidFill>
                <a:latin typeface="+mn-lt"/>
              </a:rPr>
            </a:br>
            <a:r>
              <a:rPr lang="en-US" sz="2400" dirty="0">
                <a:solidFill>
                  <a:schemeClr val="tx1"/>
                </a:solidFill>
                <a:latin typeface="+mn-lt"/>
              </a:rPr>
              <a:t>	v. Census Method</a:t>
            </a: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1973134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Database for Macro level</a:t>
            </a:r>
            <a:br>
              <a:rPr lang="en-US" sz="2400" b="1" dirty="0">
                <a:solidFill>
                  <a:schemeClr val="tx1"/>
                </a:solidFill>
                <a:latin typeface="+mn-lt"/>
              </a:rPr>
            </a:br>
            <a:br>
              <a:rPr lang="en-US" sz="2400" b="1" dirty="0">
                <a:solidFill>
                  <a:schemeClr val="tx1"/>
                </a:solidFill>
                <a:latin typeface="+mn-lt"/>
              </a:rPr>
            </a:br>
            <a:r>
              <a:rPr lang="en-US" sz="2400" b="1" dirty="0">
                <a:solidFill>
                  <a:schemeClr val="tx1"/>
                </a:solidFill>
                <a:latin typeface="+mn-lt"/>
              </a:rPr>
              <a:t>	</a:t>
            </a:r>
            <a:r>
              <a:rPr lang="en-US" sz="2400" dirty="0">
                <a:solidFill>
                  <a:schemeClr val="tx1"/>
                </a:solidFill>
                <a:latin typeface="+mn-lt"/>
              </a:rPr>
              <a:t>- Age at entry  and at exit</a:t>
            </a:r>
            <a:br>
              <a:rPr lang="en-US" sz="2400" dirty="0">
                <a:solidFill>
                  <a:schemeClr val="tx1"/>
                </a:solidFill>
                <a:latin typeface="+mn-lt"/>
              </a:rPr>
            </a:br>
            <a:r>
              <a:rPr lang="en-US" sz="2400" dirty="0">
                <a:solidFill>
                  <a:schemeClr val="tx1"/>
                </a:solidFill>
                <a:latin typeface="+mn-lt"/>
              </a:rPr>
              <a:t>	- Annual enrollment and turnover</a:t>
            </a:r>
            <a:br>
              <a:rPr lang="en-US" sz="2400" dirty="0">
                <a:solidFill>
                  <a:schemeClr val="tx1"/>
                </a:solidFill>
                <a:latin typeface="+mn-lt"/>
              </a:rPr>
            </a:br>
            <a:r>
              <a:rPr lang="en-US" sz="2400" dirty="0">
                <a:solidFill>
                  <a:schemeClr val="tx1"/>
                </a:solidFill>
                <a:latin typeface="+mn-lt"/>
              </a:rPr>
              <a:t>	- Attrition rate</a:t>
            </a:r>
            <a:br>
              <a:rPr lang="en-US" sz="2400" dirty="0">
                <a:solidFill>
                  <a:schemeClr val="tx1"/>
                </a:solidFill>
                <a:latin typeface="+mn-lt"/>
              </a:rPr>
            </a:br>
            <a:r>
              <a:rPr lang="en-US" sz="2400" dirty="0">
                <a:solidFill>
                  <a:schemeClr val="tx1"/>
                </a:solidFill>
                <a:latin typeface="+mn-lt"/>
              </a:rPr>
              <a:t>	- Retirement age</a:t>
            </a:r>
            <a:br>
              <a:rPr lang="en-US" sz="2400" dirty="0">
                <a:solidFill>
                  <a:schemeClr val="tx1"/>
                </a:solidFill>
                <a:latin typeface="+mn-lt"/>
              </a:rPr>
            </a:br>
            <a:r>
              <a:rPr lang="en-US" sz="2400" dirty="0">
                <a:solidFill>
                  <a:schemeClr val="tx1"/>
                </a:solidFill>
                <a:latin typeface="+mn-lt"/>
              </a:rPr>
              <a:t>	- Migration</a:t>
            </a:r>
            <a:br>
              <a:rPr lang="en-US" sz="2400" dirty="0">
                <a:solidFill>
                  <a:schemeClr val="tx1"/>
                </a:solidFill>
                <a:latin typeface="+mn-lt"/>
              </a:rPr>
            </a:br>
            <a:r>
              <a:rPr lang="en-US" sz="2400" dirty="0">
                <a:solidFill>
                  <a:schemeClr val="tx1"/>
                </a:solidFill>
                <a:latin typeface="+mn-lt"/>
              </a:rPr>
              <a:t>	- Morality</a:t>
            </a:r>
            <a:br>
              <a:rPr lang="en-US" sz="2400" dirty="0">
                <a:solidFill>
                  <a:schemeClr val="tx1"/>
                </a:solidFill>
                <a:latin typeface="+mn-lt"/>
              </a:rPr>
            </a:br>
            <a:r>
              <a:rPr lang="en-US" sz="2400" dirty="0">
                <a:solidFill>
                  <a:schemeClr val="tx1"/>
                </a:solidFill>
                <a:latin typeface="+mn-lt"/>
              </a:rPr>
              <a:t>	- Labor force participation rate</a:t>
            </a: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Supply Forecasting</a:t>
            </a:r>
          </a:p>
        </p:txBody>
      </p:sp>
    </p:spTree>
    <p:extLst>
      <p:ext uri="{BB962C8B-B14F-4D97-AF65-F5344CB8AC3E}">
        <p14:creationId xmlns:p14="http://schemas.microsoft.com/office/powerpoint/2010/main" val="3291073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HR Requirements are determined by</a:t>
            </a:r>
            <a:br>
              <a:rPr lang="en-US" sz="2400" b="1" dirty="0">
                <a:solidFill>
                  <a:schemeClr val="tx1"/>
                </a:solidFill>
                <a:latin typeface="+mn-lt"/>
              </a:rPr>
            </a:br>
            <a:r>
              <a:rPr lang="en-US" sz="2400" dirty="0">
                <a:solidFill>
                  <a:schemeClr val="tx1"/>
                </a:solidFill>
                <a:latin typeface="+mn-lt"/>
              </a:rPr>
              <a:t>	- relating the supply to the demand forecast</a:t>
            </a:r>
            <a:br>
              <a:rPr lang="en-US" sz="2400" dirty="0">
                <a:solidFill>
                  <a:schemeClr val="tx1"/>
                </a:solidFill>
                <a:latin typeface="+mn-lt"/>
              </a:rPr>
            </a:br>
            <a:r>
              <a:rPr lang="en-US" sz="2400" dirty="0">
                <a:solidFill>
                  <a:schemeClr val="tx1"/>
                </a:solidFill>
                <a:latin typeface="+mn-lt"/>
              </a:rPr>
              <a:t>	- establishing any deficits or surpluses of manpower that may exist in the future</a:t>
            </a:r>
            <a:br>
              <a:rPr lang="en-US" sz="2400" dirty="0">
                <a:solidFill>
                  <a:schemeClr val="tx1"/>
                </a:solidFill>
                <a:latin typeface="+mn-lt"/>
              </a:rPr>
            </a:br>
            <a:r>
              <a:rPr lang="en-US" sz="2400" dirty="0">
                <a:solidFill>
                  <a:schemeClr val="tx1"/>
                </a:solidFill>
                <a:latin typeface="+mn-lt"/>
              </a:rPr>
              <a:t>	- the reconciliation of demand and supply forecast shows (</a:t>
            </a:r>
            <a:r>
              <a:rPr lang="en-US" sz="2400" dirty="0" err="1">
                <a:solidFill>
                  <a:schemeClr val="tx1"/>
                </a:solidFill>
                <a:latin typeface="+mn-lt"/>
              </a:rPr>
              <a:t>i</a:t>
            </a:r>
            <a:r>
              <a:rPr lang="en-US" sz="2400" dirty="0">
                <a:solidFill>
                  <a:schemeClr val="tx1"/>
                </a:solidFill>
                <a:latin typeface="+mn-lt"/>
              </a:rPr>
              <a:t>) how many people may have to be hired or (ii) made redundant.</a:t>
            </a:r>
            <a:br>
              <a:rPr lang="en-US" sz="2400" dirty="0">
                <a:solidFill>
                  <a:schemeClr val="tx1"/>
                </a:solidFill>
                <a:latin typeface="+mn-lt"/>
              </a:rPr>
            </a:br>
            <a:r>
              <a:rPr lang="en-US" sz="2400" dirty="0">
                <a:solidFill>
                  <a:schemeClr val="tx1"/>
                </a:solidFill>
                <a:latin typeface="+mn-lt"/>
              </a:rPr>
              <a:t>	- Create a manpower plan (recruitment campaigns and training programs)</a:t>
            </a:r>
            <a:br>
              <a:rPr lang="en-US" sz="2400" dirty="0">
                <a:solidFill>
                  <a:schemeClr val="tx1"/>
                </a:solidFill>
                <a:latin typeface="+mn-lt"/>
              </a:rPr>
            </a:br>
            <a:r>
              <a:rPr lang="en-US" sz="2400" dirty="0">
                <a:solidFill>
                  <a:schemeClr val="tx1"/>
                </a:solidFill>
                <a:latin typeface="+mn-lt"/>
              </a:rPr>
              <a:t>	- HR Planning is concerned with recruiting people and how efficiently they are used</a:t>
            </a:r>
            <a:br>
              <a:rPr lang="en-US" sz="2400" dirty="0">
                <a:solidFill>
                  <a:schemeClr val="tx1"/>
                </a:solidFill>
                <a:latin typeface="+mn-lt"/>
              </a:rPr>
            </a:br>
            <a:r>
              <a:rPr lang="en-US" sz="2400" dirty="0">
                <a:solidFill>
                  <a:schemeClr val="tx1"/>
                </a:solidFill>
                <a:latin typeface="+mn-lt"/>
              </a:rPr>
              <a:t>	- Manpower Utilization and Cost Control</a:t>
            </a: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Determining HR Requirements</a:t>
            </a:r>
          </a:p>
        </p:txBody>
      </p:sp>
    </p:spTree>
    <p:extLst>
      <p:ext uri="{BB962C8B-B14F-4D97-AF65-F5344CB8AC3E}">
        <p14:creationId xmlns:p14="http://schemas.microsoft.com/office/powerpoint/2010/main" val="3577392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Productivity</a:t>
            </a:r>
            <a:br>
              <a:rPr lang="en-US" sz="2400" b="1" dirty="0">
                <a:solidFill>
                  <a:schemeClr val="tx1"/>
                </a:solidFill>
                <a:latin typeface="+mn-lt"/>
              </a:rPr>
            </a:br>
            <a:r>
              <a:rPr lang="en-US" sz="2400" b="1" dirty="0">
                <a:solidFill>
                  <a:schemeClr val="tx1"/>
                </a:solidFill>
                <a:latin typeface="+mn-lt"/>
              </a:rPr>
              <a:t>	- </a:t>
            </a:r>
            <a:r>
              <a:rPr lang="en-US" sz="2400" dirty="0">
                <a:solidFill>
                  <a:schemeClr val="tx1"/>
                </a:solidFill>
                <a:latin typeface="+mn-lt"/>
              </a:rPr>
              <a:t>represents the output of goods and services which can be obtained from  a given input of employees.</a:t>
            </a:r>
            <a:br>
              <a:rPr lang="en-US" sz="2400" dirty="0">
                <a:solidFill>
                  <a:schemeClr val="tx1"/>
                </a:solidFill>
                <a:latin typeface="+mn-lt"/>
              </a:rPr>
            </a:br>
            <a:r>
              <a:rPr lang="en-US" sz="2400" dirty="0">
                <a:solidFill>
                  <a:schemeClr val="tx1"/>
                </a:solidFill>
                <a:latin typeface="+mn-lt"/>
              </a:rPr>
              <a:t>	- Productivity should be monitored by using such measures as</a:t>
            </a:r>
            <a:br>
              <a:rPr lang="en-US" sz="2400" dirty="0">
                <a:solidFill>
                  <a:schemeClr val="tx1"/>
                </a:solidFill>
                <a:latin typeface="+mn-lt"/>
              </a:rPr>
            </a:br>
            <a:r>
              <a:rPr lang="en-US" sz="2400" dirty="0">
                <a:solidFill>
                  <a:schemeClr val="tx1"/>
                </a:solidFill>
                <a:latin typeface="+mn-lt"/>
              </a:rPr>
              <a:t>	</a:t>
            </a:r>
            <a:r>
              <a:rPr lang="en-US" sz="2400" dirty="0" err="1">
                <a:solidFill>
                  <a:schemeClr val="tx1"/>
                </a:solidFill>
                <a:latin typeface="+mn-lt"/>
              </a:rPr>
              <a:t>i</a:t>
            </a:r>
            <a:r>
              <a:rPr lang="en-US" sz="2400" dirty="0">
                <a:solidFill>
                  <a:schemeClr val="tx1"/>
                </a:solidFill>
                <a:latin typeface="+mn-lt"/>
              </a:rPr>
              <a:t>. Manpower costs per unit of output</a:t>
            </a:r>
            <a:br>
              <a:rPr lang="en-US" sz="2400" dirty="0">
                <a:solidFill>
                  <a:schemeClr val="tx1"/>
                </a:solidFill>
                <a:latin typeface="+mn-lt"/>
              </a:rPr>
            </a:br>
            <a:r>
              <a:rPr lang="en-US" sz="2400" dirty="0">
                <a:solidFill>
                  <a:schemeClr val="tx1"/>
                </a:solidFill>
                <a:latin typeface="+mn-lt"/>
              </a:rPr>
              <a:t>	ii. Manpower costs as a ratio of sales value</a:t>
            </a:r>
            <a:br>
              <a:rPr lang="en-US" sz="2400" dirty="0">
                <a:solidFill>
                  <a:schemeClr val="tx1"/>
                </a:solidFill>
                <a:latin typeface="+mn-lt"/>
              </a:rPr>
            </a:br>
            <a:r>
              <a:rPr lang="en-US" sz="2400" dirty="0">
                <a:solidFill>
                  <a:schemeClr val="tx1"/>
                </a:solidFill>
                <a:latin typeface="+mn-lt"/>
              </a:rPr>
              <a:t>	iii. Sales value per employee</a:t>
            </a:r>
            <a:br>
              <a:rPr lang="en-US" sz="2400" dirty="0">
                <a:solidFill>
                  <a:schemeClr val="tx1"/>
                </a:solidFill>
                <a:latin typeface="+mn-lt"/>
              </a:rPr>
            </a:br>
            <a:r>
              <a:rPr lang="en-US" sz="2400" dirty="0">
                <a:solidFill>
                  <a:schemeClr val="tx1"/>
                </a:solidFill>
                <a:latin typeface="+mn-lt"/>
              </a:rPr>
              <a:t>	iv. Tons of product handled per man-hour</a:t>
            </a:r>
            <a:br>
              <a:rPr lang="en-US" sz="2400" dirty="0">
                <a:solidFill>
                  <a:schemeClr val="tx1"/>
                </a:solidFill>
                <a:latin typeface="+mn-lt"/>
              </a:rPr>
            </a:br>
            <a:r>
              <a:rPr lang="en-US" sz="2400" dirty="0">
                <a:solidFill>
                  <a:schemeClr val="tx1"/>
                </a:solidFill>
                <a:latin typeface="+mn-lt"/>
              </a:rPr>
              <a:t>	v. labor cost as a percentage of added value (the difference between production cost and sales value)</a:t>
            </a:r>
            <a:br>
              <a:rPr lang="en-US" sz="2400" dirty="0">
                <a:solidFill>
                  <a:schemeClr val="tx1"/>
                </a:solidFill>
                <a:latin typeface="+mn-lt"/>
              </a:rPr>
            </a:br>
            <a:endParaRPr lang="en-US" sz="2400"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Manpower Productivity &amp; Cost</a:t>
            </a:r>
          </a:p>
        </p:txBody>
      </p:sp>
    </p:spTree>
    <p:extLst>
      <p:ext uri="{BB962C8B-B14F-4D97-AF65-F5344CB8AC3E}">
        <p14:creationId xmlns:p14="http://schemas.microsoft.com/office/powerpoint/2010/main" val="3656936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Manpower Cost</a:t>
            </a:r>
            <a:br>
              <a:rPr lang="en-US" sz="2400" b="1" dirty="0">
                <a:solidFill>
                  <a:schemeClr val="tx1"/>
                </a:solidFill>
                <a:latin typeface="+mn-lt"/>
              </a:rPr>
            </a:br>
            <a:r>
              <a:rPr lang="en-US" sz="2400" b="1" dirty="0">
                <a:solidFill>
                  <a:schemeClr val="tx1"/>
                </a:solidFill>
                <a:latin typeface="+mn-lt"/>
              </a:rPr>
              <a:t>- </a:t>
            </a:r>
            <a:r>
              <a:rPr lang="en-US" sz="2400" dirty="0">
                <a:solidFill>
                  <a:schemeClr val="tx1"/>
                </a:solidFill>
                <a:latin typeface="+mn-lt"/>
              </a:rPr>
              <a:t>can be grouped under the following headings:</a:t>
            </a:r>
            <a:br>
              <a:rPr lang="en-US" sz="2400" dirty="0">
                <a:solidFill>
                  <a:schemeClr val="tx1"/>
                </a:solidFill>
                <a:latin typeface="+mn-lt"/>
              </a:rPr>
            </a:br>
            <a:r>
              <a:rPr lang="en-US" sz="2400" dirty="0">
                <a:solidFill>
                  <a:schemeClr val="tx1"/>
                </a:solidFill>
                <a:latin typeface="+mn-lt"/>
              </a:rPr>
              <a:t>	</a:t>
            </a:r>
            <a:br>
              <a:rPr lang="en-US" sz="2400" dirty="0">
                <a:solidFill>
                  <a:schemeClr val="tx1"/>
                </a:solidFill>
                <a:latin typeface="+mn-lt"/>
              </a:rPr>
            </a:br>
            <a:r>
              <a:rPr lang="en-US" sz="2400" dirty="0">
                <a:solidFill>
                  <a:schemeClr val="tx1"/>
                </a:solidFill>
                <a:latin typeface="+mn-lt"/>
              </a:rPr>
              <a:t>	I. Remuneration Costs</a:t>
            </a:r>
            <a:br>
              <a:rPr lang="en-US" sz="2400" dirty="0">
                <a:solidFill>
                  <a:schemeClr val="tx1"/>
                </a:solidFill>
                <a:latin typeface="+mn-lt"/>
              </a:rPr>
            </a:br>
            <a:r>
              <a:rPr lang="en-US" sz="2400" dirty="0">
                <a:solidFill>
                  <a:schemeClr val="tx1"/>
                </a:solidFill>
                <a:latin typeface="+mn-lt"/>
              </a:rPr>
              <a:t>	II. Recruitment Costs</a:t>
            </a:r>
            <a:br>
              <a:rPr lang="en-US" sz="2400" dirty="0">
                <a:solidFill>
                  <a:schemeClr val="tx1"/>
                </a:solidFill>
                <a:latin typeface="+mn-lt"/>
              </a:rPr>
            </a:br>
            <a:r>
              <a:rPr lang="en-US" sz="2400" dirty="0">
                <a:solidFill>
                  <a:schemeClr val="tx1"/>
                </a:solidFill>
                <a:latin typeface="+mn-lt"/>
              </a:rPr>
              <a:t>	III. Training Costs</a:t>
            </a:r>
            <a:br>
              <a:rPr lang="en-US" sz="2400" dirty="0">
                <a:solidFill>
                  <a:schemeClr val="tx1"/>
                </a:solidFill>
                <a:latin typeface="+mn-lt"/>
              </a:rPr>
            </a:br>
            <a:r>
              <a:rPr lang="en-US" sz="2400" dirty="0">
                <a:solidFill>
                  <a:schemeClr val="tx1"/>
                </a:solidFill>
                <a:latin typeface="+mn-lt"/>
              </a:rPr>
              <a:t>	IV. Relocation Costs</a:t>
            </a:r>
            <a:br>
              <a:rPr lang="en-US" sz="2400" dirty="0">
                <a:solidFill>
                  <a:schemeClr val="tx1"/>
                </a:solidFill>
                <a:latin typeface="+mn-lt"/>
              </a:rPr>
            </a:br>
            <a:r>
              <a:rPr lang="en-US" sz="2400" dirty="0">
                <a:solidFill>
                  <a:schemeClr val="tx1"/>
                </a:solidFill>
                <a:latin typeface="+mn-lt"/>
              </a:rPr>
              <a:t>	V. Leaving Costs</a:t>
            </a:r>
            <a:br>
              <a:rPr lang="en-US" sz="2400" dirty="0">
                <a:solidFill>
                  <a:schemeClr val="tx1"/>
                </a:solidFill>
                <a:latin typeface="+mn-lt"/>
              </a:rPr>
            </a:br>
            <a:r>
              <a:rPr lang="en-US" sz="2400" dirty="0">
                <a:solidFill>
                  <a:schemeClr val="tx1"/>
                </a:solidFill>
                <a:latin typeface="+mn-lt"/>
              </a:rPr>
              <a:t>	VI. Support Costs</a:t>
            </a:r>
            <a:br>
              <a:rPr lang="en-US" sz="2400" dirty="0">
                <a:solidFill>
                  <a:schemeClr val="tx1"/>
                </a:solidFill>
                <a:latin typeface="+mn-lt"/>
              </a:rPr>
            </a:br>
            <a:r>
              <a:rPr lang="en-US" sz="2400" dirty="0">
                <a:solidFill>
                  <a:schemeClr val="tx1"/>
                </a:solidFill>
                <a:latin typeface="+mn-lt"/>
              </a:rPr>
              <a:t>	VII. Personnel Administration Costs</a:t>
            </a: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Manpower Productivity &amp; Cost</a:t>
            </a:r>
          </a:p>
        </p:txBody>
      </p:sp>
    </p:spTree>
    <p:extLst>
      <p:ext uri="{BB962C8B-B14F-4D97-AF65-F5344CB8AC3E}">
        <p14:creationId xmlns:p14="http://schemas.microsoft.com/office/powerpoint/2010/main" val="1218802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b="1" dirty="0">
                <a:solidFill>
                  <a:schemeClr val="tx1"/>
                </a:solidFill>
                <a:latin typeface="+mn-lt"/>
              </a:rPr>
              <a:t>Action Planning</a:t>
            </a:r>
            <a:br>
              <a:rPr lang="en-US" sz="2400" b="1" dirty="0">
                <a:solidFill>
                  <a:schemeClr val="tx1"/>
                </a:solidFill>
                <a:latin typeface="+mn-lt"/>
              </a:rPr>
            </a:br>
            <a:r>
              <a:rPr lang="en-US" sz="2400" b="1" dirty="0">
                <a:solidFill>
                  <a:schemeClr val="tx1"/>
                </a:solidFill>
                <a:latin typeface="+mn-lt"/>
              </a:rPr>
              <a:t>- The manpower planning should be prepared on the basis of analysis of (a) manpower requirements and (b) a study of the implications of the information on the productivity and costs.</a:t>
            </a:r>
            <a:r>
              <a:rPr lang="en-US" sz="2400" dirty="0">
                <a:solidFill>
                  <a:schemeClr val="tx1"/>
                </a:solidFill>
                <a:latin typeface="+mn-lt"/>
              </a:rPr>
              <a:t>	</a:t>
            </a:r>
            <a:br>
              <a:rPr lang="en-US" sz="2400" dirty="0">
                <a:solidFill>
                  <a:schemeClr val="tx1"/>
                </a:solidFill>
                <a:latin typeface="+mn-lt"/>
              </a:rPr>
            </a:br>
            <a:r>
              <a:rPr lang="en-US" sz="2400" dirty="0">
                <a:solidFill>
                  <a:schemeClr val="tx1"/>
                </a:solidFill>
                <a:latin typeface="+mn-lt"/>
              </a:rPr>
              <a:t>	I. The recruitment plan</a:t>
            </a:r>
            <a:br>
              <a:rPr lang="en-US" sz="2400" dirty="0">
                <a:solidFill>
                  <a:schemeClr val="tx1"/>
                </a:solidFill>
                <a:latin typeface="+mn-lt"/>
              </a:rPr>
            </a:br>
            <a:r>
              <a:rPr lang="en-US" sz="2400" dirty="0">
                <a:solidFill>
                  <a:schemeClr val="tx1"/>
                </a:solidFill>
                <a:latin typeface="+mn-lt"/>
              </a:rPr>
              <a:t>	II. The re-development plan</a:t>
            </a:r>
            <a:br>
              <a:rPr lang="en-US" sz="2400" dirty="0">
                <a:solidFill>
                  <a:schemeClr val="tx1"/>
                </a:solidFill>
                <a:latin typeface="+mn-lt"/>
              </a:rPr>
            </a:br>
            <a:r>
              <a:rPr lang="en-US" sz="2400" dirty="0">
                <a:solidFill>
                  <a:schemeClr val="tx1"/>
                </a:solidFill>
                <a:latin typeface="+mn-lt"/>
              </a:rPr>
              <a:t>	III. The redundancy plan</a:t>
            </a:r>
            <a:br>
              <a:rPr lang="en-US" sz="2400" dirty="0">
                <a:solidFill>
                  <a:schemeClr val="tx1"/>
                </a:solidFill>
                <a:latin typeface="+mn-lt"/>
              </a:rPr>
            </a:br>
            <a:r>
              <a:rPr lang="en-US" sz="2400" dirty="0">
                <a:solidFill>
                  <a:schemeClr val="tx1"/>
                </a:solidFill>
                <a:latin typeface="+mn-lt"/>
              </a:rPr>
              <a:t>	IV. The training plan</a:t>
            </a:r>
            <a:br>
              <a:rPr lang="en-US" sz="2400" dirty="0">
                <a:solidFill>
                  <a:schemeClr val="tx1"/>
                </a:solidFill>
                <a:latin typeface="+mn-lt"/>
              </a:rPr>
            </a:br>
            <a:r>
              <a:rPr lang="en-US" sz="2400" dirty="0">
                <a:solidFill>
                  <a:schemeClr val="tx1"/>
                </a:solidFill>
                <a:latin typeface="+mn-lt"/>
              </a:rPr>
              <a:t>	V. The productivity plan</a:t>
            </a:r>
            <a:br>
              <a:rPr lang="en-US" sz="2400" dirty="0">
                <a:solidFill>
                  <a:schemeClr val="tx1"/>
                </a:solidFill>
                <a:latin typeface="+mn-lt"/>
              </a:rPr>
            </a:br>
            <a:r>
              <a:rPr lang="en-US" sz="2400" dirty="0">
                <a:solidFill>
                  <a:schemeClr val="tx1"/>
                </a:solidFill>
                <a:latin typeface="+mn-lt"/>
              </a:rPr>
              <a:t>	VI. The retention plan</a:t>
            </a:r>
            <a:br>
              <a:rPr lang="en-US" sz="2400" dirty="0">
                <a:solidFill>
                  <a:schemeClr val="tx1"/>
                </a:solidFill>
                <a:latin typeface="+mn-lt"/>
              </a:rPr>
            </a:br>
            <a:r>
              <a:rPr lang="en-US" sz="2400" dirty="0">
                <a:solidFill>
                  <a:schemeClr val="tx1"/>
                </a:solidFill>
                <a:latin typeface="+mn-lt"/>
              </a:rPr>
              <a:t>	</a:t>
            </a: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Manpower Productivity &amp; Cost</a:t>
            </a:r>
          </a:p>
        </p:txBody>
      </p:sp>
    </p:spTree>
    <p:extLst>
      <p:ext uri="{BB962C8B-B14F-4D97-AF65-F5344CB8AC3E}">
        <p14:creationId xmlns:p14="http://schemas.microsoft.com/office/powerpoint/2010/main" val="386273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43000"/>
            <a:ext cx="7086600" cy="5029200"/>
          </a:xfrm>
        </p:spPr>
        <p:txBody>
          <a:bodyPr anchor="t">
            <a:noAutofit/>
          </a:bodyPr>
          <a:lstStyle/>
          <a:p>
            <a:r>
              <a:rPr lang="en-US" sz="2400">
                <a:solidFill>
                  <a:schemeClr val="tx1"/>
                </a:solidFill>
                <a:latin typeface="+mn-lt"/>
              </a:rPr>
              <a:t>Chapter 4 - Page 75</a:t>
            </a:r>
            <a:br>
              <a:rPr lang="en-US" sz="2400">
                <a:solidFill>
                  <a:schemeClr val="tx1"/>
                </a:solidFill>
                <a:latin typeface="+mn-lt"/>
              </a:rPr>
            </a:br>
            <a:br>
              <a:rPr lang="en-US" sz="2400">
                <a:solidFill>
                  <a:schemeClr val="tx1"/>
                </a:solidFill>
                <a:latin typeface="+mn-lt"/>
              </a:rPr>
            </a:br>
            <a:endParaRPr lang="en-US" sz="2400" dirty="0">
              <a:solidFill>
                <a:schemeClr val="tx1"/>
              </a:solidFill>
              <a:latin typeface="+mn-lt"/>
            </a:endParaRPr>
          </a:p>
        </p:txBody>
      </p:sp>
      <p:sp>
        <p:nvSpPr>
          <p:cNvPr id="2" name="Content Placeholder 1"/>
          <p:cNvSpPr>
            <a:spLocks noGrp="1"/>
          </p:cNvSpPr>
          <p:nvPr>
            <p:ph idx="1"/>
          </p:nvPr>
        </p:nvSpPr>
        <p:spPr>
          <a:xfrm>
            <a:off x="457200" y="381000"/>
            <a:ext cx="6324600" cy="762000"/>
          </a:xfrm>
        </p:spPr>
        <p:txBody>
          <a:bodyPr>
            <a:normAutofit/>
          </a:bodyPr>
          <a:lstStyle/>
          <a:p>
            <a:pPr marL="0" indent="0">
              <a:buNone/>
            </a:pPr>
            <a:r>
              <a:rPr lang="en-US" sz="2800" dirty="0"/>
              <a:t>Exam Questions</a:t>
            </a:r>
          </a:p>
        </p:txBody>
      </p:sp>
    </p:spTree>
    <p:extLst>
      <p:ext uri="{BB962C8B-B14F-4D97-AF65-F5344CB8AC3E}">
        <p14:creationId xmlns:p14="http://schemas.microsoft.com/office/powerpoint/2010/main" val="12310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r>
              <a:rPr lang="en-US" sz="2800" dirty="0"/>
              <a:t>What is Human Resource Management (HRM)?</a:t>
            </a:r>
          </a:p>
          <a:p>
            <a:pPr marL="457200" indent="-457200"/>
            <a:r>
              <a:rPr lang="en-US" sz="2800" dirty="0"/>
              <a:t>What are the differences between HRM and Personnel Management?</a:t>
            </a:r>
          </a:p>
        </p:txBody>
      </p:sp>
      <p:sp>
        <p:nvSpPr>
          <p:cNvPr id="5" name="Title 4">
            <a:extLst>
              <a:ext uri="{FF2B5EF4-FFF2-40B4-BE49-F238E27FC236}">
                <a16:creationId xmlns:a16="http://schemas.microsoft.com/office/drawing/2014/main" id="{0B2D3F19-2528-4A32-ADAF-ADB033E3289D}"/>
              </a:ext>
            </a:extLst>
          </p:cNvPr>
          <p:cNvSpPr>
            <a:spLocks noGrp="1"/>
          </p:cNvSpPr>
          <p:nvPr>
            <p:ph type="title"/>
          </p:nvPr>
        </p:nvSpPr>
        <p:spPr/>
        <p:txBody>
          <a:bodyPr/>
          <a:lstStyle/>
          <a:p>
            <a:r>
              <a:rPr lang="en-US" sz="4800" dirty="0"/>
              <a:t>Check for Understanding</a:t>
            </a:r>
            <a:br>
              <a:rPr lang="en-US" sz="4800" dirty="0"/>
            </a:br>
            <a:endParaRPr lang="en-US" dirty="0"/>
          </a:p>
        </p:txBody>
      </p:sp>
    </p:spTree>
    <p:extLst>
      <p:ext uri="{BB962C8B-B14F-4D97-AF65-F5344CB8AC3E}">
        <p14:creationId xmlns:p14="http://schemas.microsoft.com/office/powerpoint/2010/main" val="228043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Human Resource Management (HRM)</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800" b="1" dirty="0">
                <a:solidFill>
                  <a:schemeClr val="tx1"/>
                </a:solidFill>
              </a:rPr>
              <a:t>HRM </a:t>
            </a:r>
            <a:r>
              <a:rPr lang="en-US" sz="2800" dirty="0">
                <a:solidFill>
                  <a:schemeClr val="tx1"/>
                </a:solidFill>
              </a:rPr>
              <a:t>has a Strategic dimension and involves the total deployment of all the human resources available to the firm (Guest, 1987; </a:t>
            </a:r>
            <a:r>
              <a:rPr lang="en-US" sz="2800" dirty="0" err="1">
                <a:solidFill>
                  <a:schemeClr val="tx1"/>
                </a:solidFill>
              </a:rPr>
              <a:t>Legge</a:t>
            </a:r>
            <a:r>
              <a:rPr lang="en-US" sz="2800" dirty="0">
                <a:solidFill>
                  <a:schemeClr val="tx1"/>
                </a:solidFill>
              </a:rPr>
              <a:t>, 1989).</a:t>
            </a:r>
          </a:p>
          <a:p>
            <a:endParaRPr lang="en-US" sz="2800" dirty="0">
              <a:solidFill>
                <a:schemeClr val="tx1"/>
              </a:solidFill>
            </a:endParaRPr>
          </a:p>
          <a:p>
            <a:r>
              <a:rPr lang="en-US" sz="2800" b="1" dirty="0">
                <a:solidFill>
                  <a:schemeClr val="tx1"/>
                </a:solidFill>
              </a:rPr>
              <a:t>Personnel Management </a:t>
            </a:r>
            <a:r>
              <a:rPr lang="en-US" sz="2800" dirty="0">
                <a:solidFill>
                  <a:schemeClr val="tx1"/>
                </a:solidFill>
              </a:rPr>
              <a:t>is practical, utilitarian and instrumental, and mostly concerned with administration and the implementation of policies. </a:t>
            </a:r>
          </a:p>
          <a:p>
            <a:r>
              <a:rPr lang="en-US" sz="2800" dirty="0">
                <a:solidFill>
                  <a:schemeClr val="tx1"/>
                </a:solidFill>
              </a:rPr>
              <a:t>-- It deals with the practical aspects of recruitment, staff, appraisal, training, job evaluation, etc.</a:t>
            </a:r>
          </a:p>
          <a:p>
            <a:endParaRPr lang="en-US" sz="2800" dirty="0">
              <a:solidFill>
                <a:schemeClr val="tx1"/>
              </a:solidFill>
            </a:endParaRPr>
          </a:p>
          <a:p>
            <a:endParaRPr lang="en-US" sz="2800" dirty="0">
              <a:solidFill>
                <a:schemeClr val="tx1"/>
              </a:solidFill>
            </a:endParaRPr>
          </a:p>
        </p:txBody>
      </p:sp>
    </p:spTree>
    <p:extLst>
      <p:ext uri="{BB962C8B-B14F-4D97-AF65-F5344CB8AC3E}">
        <p14:creationId xmlns:p14="http://schemas.microsoft.com/office/powerpoint/2010/main" val="251415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HRM &amp; Personnel Management</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fontScale="92500" lnSpcReduction="100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457200" indent="-457200">
              <a:buFont typeface="Arial" panose="020B0604020202020204" pitchFamily="34" charset="0"/>
              <a:buChar char="•"/>
            </a:pPr>
            <a:r>
              <a:rPr lang="en-US" sz="2800" dirty="0">
                <a:solidFill>
                  <a:schemeClr val="tx1"/>
                </a:solidFill>
              </a:rPr>
              <a:t>HRM is concerned with the wider implications of the management of change – it seeks proactively to encourage flexible attitude and the acceptance of new methods.</a:t>
            </a:r>
          </a:p>
          <a:p>
            <a:pPr marL="457200" indent="-457200">
              <a:buFont typeface="Arial" panose="020B0604020202020204" pitchFamily="34" charset="0"/>
              <a:buChar char="•"/>
            </a:pPr>
            <a:r>
              <a:rPr lang="en-US" sz="2800" dirty="0">
                <a:solidFill>
                  <a:schemeClr val="tx1"/>
                </a:solidFill>
              </a:rPr>
              <a:t>Aspects of HRM constitutes major inputs into organizational development exercises</a:t>
            </a:r>
          </a:p>
          <a:p>
            <a:pPr marL="457200" indent="-457200">
              <a:buFont typeface="Arial" panose="020B0604020202020204" pitchFamily="34" charset="0"/>
              <a:buChar char="•"/>
            </a:pPr>
            <a:r>
              <a:rPr lang="en-US" sz="2800" dirty="0">
                <a:solidFill>
                  <a:schemeClr val="tx1"/>
                </a:solidFill>
              </a:rPr>
              <a:t>HRM is prescriptive and concerned with strategies, the initiation of new activities and the development of fresh ideas.</a:t>
            </a:r>
          </a:p>
          <a:p>
            <a:pPr marL="457200" indent="-457200">
              <a:buFont typeface="Arial" panose="020B0604020202020204" pitchFamily="34" charset="0"/>
              <a:buChar char="•"/>
            </a:pPr>
            <a:r>
              <a:rPr lang="en-US" sz="2800" dirty="0">
                <a:solidFill>
                  <a:schemeClr val="tx1"/>
                </a:solidFill>
              </a:rPr>
              <a:t>HRM determines policies for employment relationships within the enterprise (culture)</a:t>
            </a:r>
          </a:p>
          <a:p>
            <a:pPr marL="457200" indent="-457200">
              <a:buFont typeface="Arial" panose="020B0604020202020204" pitchFamily="34" charset="0"/>
              <a:buChar char="•"/>
            </a:pPr>
            <a:r>
              <a:rPr lang="en-US" sz="2800" dirty="0">
                <a:solidFill>
                  <a:schemeClr val="tx1"/>
                </a:solidFill>
              </a:rPr>
              <a:t>HRM has long-term perspectives, seeking to integrate</a:t>
            </a:r>
          </a:p>
        </p:txBody>
      </p:sp>
    </p:spTree>
    <p:extLst>
      <p:ext uri="{BB962C8B-B14F-4D97-AF65-F5344CB8AC3E}">
        <p14:creationId xmlns:p14="http://schemas.microsoft.com/office/powerpoint/2010/main" val="376653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HRM &amp; Personnel Management</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457200" indent="-457200">
              <a:buFont typeface="Arial" panose="020B0604020202020204" pitchFamily="34" charset="0"/>
              <a:buChar char="•"/>
            </a:pPr>
            <a:r>
              <a:rPr lang="en-US" sz="2800" dirty="0">
                <a:solidFill>
                  <a:schemeClr val="tx1"/>
                </a:solidFill>
              </a:rPr>
              <a:t>Personnel Management is reactive and diagnostic. It responds to changes in employment, law, labor market conditions, trade union actions, government codes of practice and other environmental influences.</a:t>
            </a:r>
          </a:p>
          <a:p>
            <a:pPr marL="457200" indent="-457200">
              <a:buFont typeface="Arial" panose="020B0604020202020204" pitchFamily="34" charset="0"/>
              <a:buChar char="•"/>
            </a:pPr>
            <a:r>
              <a:rPr lang="en-US" sz="2800" dirty="0">
                <a:solidFill>
                  <a:schemeClr val="tx1"/>
                </a:solidFill>
              </a:rPr>
              <a:t>It has been criticized for being primarily concerned with imposing compliance with company rules and procedures among employees</a:t>
            </a:r>
          </a:p>
          <a:p>
            <a:pPr marL="457200" indent="-457200">
              <a:buFont typeface="Arial" panose="020B0604020202020204" pitchFamily="34" charset="0"/>
              <a:buChar char="•"/>
            </a:pPr>
            <a:r>
              <a:rPr lang="en-US" sz="2800" dirty="0">
                <a:solidFill>
                  <a:schemeClr val="tx1"/>
                </a:solidFill>
              </a:rPr>
              <a:t>It has short-term perspectives</a:t>
            </a:r>
          </a:p>
        </p:txBody>
      </p:sp>
    </p:spTree>
    <p:extLst>
      <p:ext uri="{BB962C8B-B14F-4D97-AF65-F5344CB8AC3E}">
        <p14:creationId xmlns:p14="http://schemas.microsoft.com/office/powerpoint/2010/main" val="1580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HRM Approach</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400" b="1" dirty="0">
                <a:solidFill>
                  <a:schemeClr val="tx1"/>
                </a:solidFill>
              </a:rPr>
              <a:t>Emphasizes the needs:</a:t>
            </a:r>
          </a:p>
          <a:p>
            <a:pPr marL="342900" indent="-342900">
              <a:buFont typeface="Arial" panose="020B0604020202020204" pitchFamily="34" charset="0"/>
              <a:buChar char="•"/>
            </a:pPr>
            <a:r>
              <a:rPr lang="en-US" sz="2400" dirty="0">
                <a:solidFill>
                  <a:schemeClr val="tx1"/>
                </a:solidFill>
              </a:rPr>
              <a:t>For direct communication with employees rather than their collective representation</a:t>
            </a:r>
          </a:p>
          <a:p>
            <a:pPr marL="342900" indent="-342900">
              <a:buFont typeface="Arial" panose="020B0604020202020204" pitchFamily="34" charset="0"/>
              <a:buChar char="•"/>
            </a:pPr>
            <a:r>
              <a:rPr lang="en-US" sz="2400" dirty="0">
                <a:solidFill>
                  <a:schemeClr val="tx1"/>
                </a:solidFill>
              </a:rPr>
              <a:t>To develop an organizational culture conducive to the adoption of flexible working methods</a:t>
            </a:r>
          </a:p>
          <a:p>
            <a:pPr marL="342900" indent="-342900">
              <a:buFont typeface="Arial" panose="020B0604020202020204" pitchFamily="34" charset="0"/>
              <a:buChar char="•"/>
            </a:pPr>
            <a:r>
              <a:rPr lang="en-US" sz="2400" dirty="0">
                <a:solidFill>
                  <a:schemeClr val="tx1"/>
                </a:solidFill>
              </a:rPr>
              <a:t>For group working and employee participation in group decisions</a:t>
            </a:r>
          </a:p>
          <a:p>
            <a:pPr marL="342900" indent="-342900">
              <a:buFont typeface="Arial" panose="020B0604020202020204" pitchFamily="34" charset="0"/>
              <a:buChar char="•"/>
            </a:pPr>
            <a:r>
              <a:rPr lang="en-US" sz="2400" dirty="0">
                <a:solidFill>
                  <a:schemeClr val="tx1"/>
                </a:solidFill>
              </a:rPr>
              <a:t>To enhance employees long-term capabilities, not just their competence at current duties</a:t>
            </a:r>
          </a:p>
          <a:p>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704561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HR Planning</a:t>
            </a:r>
          </a:p>
        </p:txBody>
      </p:sp>
      <p:sp>
        <p:nvSpPr>
          <p:cNvPr id="3" name="Title 1"/>
          <p:cNvSpPr txBox="1">
            <a:spLocks/>
          </p:cNvSpPr>
          <p:nvPr/>
        </p:nvSpPr>
        <p:spPr>
          <a:xfrm>
            <a:off x="457200" y="1524000"/>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US" sz="2400" dirty="0"/>
          </a:p>
        </p:txBody>
      </p:sp>
      <p:sp>
        <p:nvSpPr>
          <p:cNvPr id="4" name="Title 1">
            <a:extLst>
              <a:ext uri="{FF2B5EF4-FFF2-40B4-BE49-F238E27FC236}">
                <a16:creationId xmlns:a16="http://schemas.microsoft.com/office/drawing/2014/main" id="{79C126B7-0515-43BD-9FB6-EA1B4951F671}"/>
              </a:ext>
            </a:extLst>
          </p:cNvPr>
          <p:cNvSpPr txBox="1">
            <a:spLocks/>
          </p:cNvSpPr>
          <p:nvPr/>
        </p:nvSpPr>
        <p:spPr>
          <a:xfrm>
            <a:off x="457200" y="1417638"/>
            <a:ext cx="7620000" cy="472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457200" indent="-457200">
              <a:buFont typeface="Arial" panose="020B0604020202020204" pitchFamily="34" charset="0"/>
              <a:buChar char="•"/>
            </a:pPr>
            <a:r>
              <a:rPr lang="en-US" sz="2400" dirty="0">
                <a:solidFill>
                  <a:schemeClr val="tx1"/>
                </a:solidFill>
              </a:rPr>
              <a:t>Is the comparison of an organization’s existing labor resources with forecast labor demand, and hence scheduling of activities for acquiring, training, redeploying and possibly discarding labor.</a:t>
            </a:r>
          </a:p>
          <a:p>
            <a:pPr marL="457200" indent="-457200">
              <a:buFont typeface="Arial" panose="020B0604020202020204" pitchFamily="34" charset="0"/>
              <a:buChar char="•"/>
            </a:pPr>
            <a:r>
              <a:rPr lang="en-US" sz="2400" dirty="0">
                <a:solidFill>
                  <a:schemeClr val="tx1"/>
                </a:solidFill>
              </a:rPr>
              <a:t>It seeks to ensure – adequate supply of labor is available precisely when required.</a:t>
            </a:r>
          </a:p>
          <a:p>
            <a:pPr marL="457200" indent="-457200">
              <a:buFont typeface="Arial" panose="020B0604020202020204" pitchFamily="34" charset="0"/>
              <a:buChar char="•"/>
            </a:pPr>
            <a:endParaRPr lang="en-US" sz="2400" dirty="0">
              <a:solidFill>
                <a:schemeClr val="tx1"/>
              </a:solidFill>
            </a:endParaRPr>
          </a:p>
          <a:p>
            <a:pPr marL="457200" indent="-457200">
              <a:buFont typeface="Arial" panose="020B0604020202020204" pitchFamily="34" charset="0"/>
              <a:buChar char="•"/>
            </a:pPr>
            <a:r>
              <a:rPr lang="en-US" sz="2400" dirty="0">
                <a:solidFill>
                  <a:schemeClr val="tx1"/>
                </a:solidFill>
              </a:rPr>
              <a:t>So, what are some Specific HR Planning Duties?</a:t>
            </a:r>
          </a:p>
          <a:p>
            <a:pPr marL="457200" indent="-457200">
              <a:buFont typeface="Arial" panose="020B0604020202020204" pitchFamily="34" charset="0"/>
              <a:buChar char="•"/>
            </a:pPr>
            <a:endParaRPr lang="en-US" sz="2400" dirty="0">
              <a:solidFill>
                <a:schemeClr val="tx1"/>
              </a:solidFill>
            </a:endParaRPr>
          </a:p>
          <a:p>
            <a:endParaRPr lang="en-US" sz="2400" dirty="0">
              <a:solidFill>
                <a:schemeClr val="tx1"/>
              </a:solidFill>
            </a:endParaRPr>
          </a:p>
          <a:p>
            <a:pPr marL="457200" indent="-457200">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3155133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1379</TotalTime>
  <Words>2672</Words>
  <Application>Microsoft Office PowerPoint</Application>
  <PresentationFormat>On-screen Show (4:3)</PresentationFormat>
  <Paragraphs>117</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Cambria</vt:lpstr>
      <vt:lpstr>Adjacency</vt:lpstr>
      <vt:lpstr>INDUSTRIAL MANAGEMENT  Chapter - 4 </vt:lpstr>
      <vt:lpstr>Chapter 4</vt:lpstr>
      <vt:lpstr>Chapter Outline – Part I</vt:lpstr>
      <vt:lpstr>Check for Understanding </vt:lpstr>
      <vt:lpstr>Human Resource Management (HRM)</vt:lpstr>
      <vt:lpstr>HRM &amp; Personnel Management</vt:lpstr>
      <vt:lpstr>HRM &amp; Personnel Management</vt:lpstr>
      <vt:lpstr>HRM Approach</vt:lpstr>
      <vt:lpstr>HR Planning</vt:lpstr>
      <vt:lpstr>Aims &amp; Activities</vt:lpstr>
      <vt:lpstr>Page 62 – Fig 4.1 Based on Demand &amp; Supply that leads to Analysis of Manpower Utilization</vt:lpstr>
      <vt:lpstr>1. Demand forecasting  -- estimating the future needs of HR by reference to corporate and functional plans  -- forecast of future activity levels 2. Supply forecasting   --estimating the supply of HR by reference to analysis of current resources and future availability, after allowing wastage 3. Determining HR requirements  -- analyzing the demand and supply forecasts to identify future deficits or surpluses  </vt:lpstr>
      <vt:lpstr>4. Productivity and Cost Analysis  -- analyzing HR productivity, capacity utilization and costs   -- in order to identify the need for improvements in productivity or reductions in cost 5. Action Planning  -- preparing plans to deal with forecast deficits or surpluses of HR  -- to improve utilization and productivity or reduce HR costs 6. HR Budgeting and Control  --setting HR budgets and standards  -- monitoring the implementation of HR plans against them </vt:lpstr>
      <vt:lpstr>Demand forecasting is the process of  estimating  -- future quantity and quality of manpower required.  -- In practice, it implies functional/technological requirement of manpower necessary to perform a given task by the target date. Different types of Manpower Forecasts (7)  -- Short-term forecasts (2 years &amp; company-level)  -- Medium-term forecasts (2-5 yrs. &amp; contingency plan for economic circumstances)  -- Long-term forecasts (over 5 yrs. &amp; education planning for skilled professionals and changes, OD, productivity or technological)  </vt:lpstr>
      <vt:lpstr>Different types of Manpower Forecasts (7)  -- Optimizing forecasts (end benefits are maximized or cost of resources are minimized)  -- Onlookers’ forecasts (manpower demand would behave the same – future and past)  -- Policy conditional forecasts (similar to onlookers’ – policy driven demand)  -- Macro and Micro forecasts</vt:lpstr>
      <vt:lpstr>Manpower demand forecasts are needed as a basis for   -- educational planning  -- choice of location of industries  -- size of industries and technology  -- determining priorities for creating and/or expanding economic and social infrastructure  The Manpower demand forecasts may, therefore,   -- need to be indicative in facilitating appropriate action  -- are required to be comprehensive Methodologies – complex and often expensive because of techniques used and database required. </vt:lpstr>
      <vt:lpstr>Manpower demand forecasts are made at the enterprise or company level. Forecasts are needed for  -- planning, recruitment, promotion and training  -- have to be precise and in greater detail  Methodologies  -- a well defined manpower information system built up on the basis of personal history card on each individual employee is a pre-requisite for making detailed and precise forecasts at the enterprise or company level</vt:lpstr>
      <vt:lpstr>Five Manpower Demand Forecasting techniques are used:  1. Employer’s Opinion Method 2. Normative Method 3. Component Method 4. International Comparisons Method 5. Mediterranean Regional Project (MRP) Method</vt:lpstr>
      <vt:lpstr>Following three steps are involved in micro manpower forecasting (essentially an estimate of manpower needs for a specified or anticipated workload structure.  --Evolving Manning Norms  --Forecasting Workloads  --Relating Workload to Manning Hours</vt:lpstr>
      <vt:lpstr>1. Macro Level – Comparable past data spanning several years   a. Population Statistics  b. Data on Economic Parameters, and   c. Information on Technologies  2. Micro Level – Well defined manpower system is needed for micro forecasting at the enterprise level. The system may have the following modules:  a. Personal Data Module  b. Recruitment Module  c. Job Experience Module  d. Performance Appraisal Module  e. Training and Development Module  f. Miscellaneous Module </vt:lpstr>
      <vt:lpstr>Manpower Supply is the totality of manpower employed and manpower unemployed (without job).  - Manpower is the skilled component of labor force irrespective of the level of skills attained.  Dimensions of Manpower Supply  a. Stock and flow  b. Quantity and quality  c. Occupation and education  d. Macro and Micro</vt:lpstr>
      <vt:lpstr>Dimensions of Manpower Supply - Macro and Micro  Macro level manpower supply for the future consists of the following:  1. Current position of manpower  2. Addition to stock by way of new entrants or reentrants  3. subtractions due to death, retirement, migration, mobility, and withdrawal from the labor force.  </vt:lpstr>
      <vt:lpstr>Dimensions of Manpower Supply - Macro and Micro  Micro level manpower supply comprises of the following:  1. External Supply caused by recruitment  2. Internal Supply resulting from transfer, promotions and redundancies </vt:lpstr>
      <vt:lpstr>Macro Forecasting  - 2 methods: Direct and Indirect Direct Method   - relies on census count of all persons for which manpower supply is estimated. Indirect Method  - estimates manpower supply by cumulating economically active component of institutional turnover, the relevant period after making adjustment for all factors causing manpower attrition.  - Estimation of manpower by the indirect method involves six steps.</vt:lpstr>
      <vt:lpstr>Macro Forecasting - Indirect Method  - Estimation of manpower by the indirect method involves six steps.  a. Estimating active life span  b. Determining base period  c. Forecasting annual institutional turnover  d. Estimating attrition rate  e. Obtaining cumulative turnover adjustment for attrition  f. Estimating manpower supply</vt:lpstr>
      <vt:lpstr>Macro Forecasting - Indirect Method  - Estimation of manpower by the indirect method involves six steps.  A. Estimating active life span – defined as the span of life over which an individual is active in any given profession or occupation.   - Active life span is estimated for an average individual in each occupation   - 2 parameters: (i) average age at entry into the occupation and (ii) average retirement    - difference between the two is the average active life span.  </vt:lpstr>
      <vt:lpstr>Macro Forecasting - Indirect Method  - Estimation of manpower by the indirect method involves six steps.  B. Determining base period  - The base year is obtained by subtracting the number of years in the active life span from the target year.   - Assuming the life span is 44 years for engineers (from 21 to 65 years of age) and the target year is 1999, then the base year will be 1955 (1999-44) </vt:lpstr>
      <vt:lpstr>Macro Forecasting - Indirect Method  - Estimation of manpower by the indirect method involves six steps.  C. Forecasting annual institutional turnover  - past trends in enrollment is extrapolated  - Uses trend forecasting methods  - forecast of enrollment is converted to forecast of turnover  - uses observed trends in annual rate of completion of the concerned education level </vt:lpstr>
      <vt:lpstr>Macro Forecasting - Indirect Method  - Estimation of manpower by the indirect method involves six steps.  D. Estimating attrition rate   - The combined effect of death, retirement, migration and occupational mobility factors are called attrition rate  - Impact of occupational mobility is difficult to estimate  - Example: the annual attrition rate of 2% is used for engineering degree holders (0.80% is attributable to death and retirement and 0.12% to migration) </vt:lpstr>
      <vt:lpstr>Macro Forecasting - Indirect Method  - Estimation of manpower by the indirect method involves six steps.  F. Obtaining cumulative turnover adjustment for attrition  - How to calculate manpower supply in the first year after the base year is obtained?  - How to calculate manpower supply in the second year after the base year is obtained?  - How to calculate manpower supply in the target year after the base year is obtained?     </vt:lpstr>
      <vt:lpstr>Macro Forecasting - Indirect Method  - Estimation of manpower by the indirect method involves six steps.  F. Estimating manpower supply  - Manpower supply is the labor force component of the cumulated and adjusted turnover    - this is due to withdrawal from the labor force of persons with the requisite education/training.  Manpower Supply in the target year = Cumulated turnover adjusted for attrition x labor force participation rate</vt:lpstr>
      <vt:lpstr>Micro Forecasting   - Comprises of (i) External and (ii) Internal Supplies  External Manpower Supplies  - arises primarily through recruitment  - also through deputing personnel from other organization  Internal Manpower Supplies  - depends on the analysis of wastage and internal movements</vt:lpstr>
      <vt:lpstr>Internal Manpower Supplies  - depends on the analysis of wastage and internal movements  Estimating wastage is determined using the following methods:  i. Analysis of wastage – How to calculate?  ii. Stability Index – How to calculate?  iii. Modified Stability Index – How to calculate?  iv. Cohort Analysis  v. Census Method</vt:lpstr>
      <vt:lpstr>Database for Macro level   - Age at entry  and at exit  - Annual enrollment and turnover  - Attrition rate  - Retirement age  - Migration  - Morality  - Labor force participation rate</vt:lpstr>
      <vt:lpstr>HR Requirements are determined by  - relating the supply to the demand forecast  - establishing any deficits or surpluses of manpower that may exist in the future  - the reconciliation of demand and supply forecast shows (i) how many people may have to be hired or (ii) made redundant.  - Create a manpower plan (recruitment campaigns and training programs)  - HR Planning is concerned with recruiting people and how efficiently they are used  - Manpower Utilization and Cost Control</vt:lpstr>
      <vt:lpstr>Productivity  - represents the output of goods and services which can be obtained from  a given input of employees.  - Productivity should be monitored by using such measures as  i. Manpower costs per unit of output  ii. Manpower costs as a ratio of sales value  iii. Sales value per employee  iv. Tons of product handled per man-hour  v. labor cost as a percentage of added value (the difference between production cost and sales value) </vt:lpstr>
      <vt:lpstr>Manpower Cost - can be grouped under the following headings:    I. Remuneration Costs  II. Recruitment Costs  III. Training Costs  IV. Relocation Costs  V. Leaving Costs  VI. Support Costs  VII. Personnel Administration Costs</vt:lpstr>
      <vt:lpstr>Action Planning - The manpower planning should be prepared on the basis of analysis of (a) manpower requirements and (b) a study of the implications of the information on the productivity and costs.   I. The recruitment plan  II. The re-development plan  III. The redundancy plan  IV. The training plan  V. The productivity plan  VI. The retention plan  </vt:lpstr>
      <vt:lpstr>Chapter 4 - Page 75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MANAGEMENT</dc:title>
  <dc:creator>asbhuiyan</dc:creator>
  <cp:lastModifiedBy>asbhuiyan436@outlook.com</cp:lastModifiedBy>
  <cp:revision>95</cp:revision>
  <dcterms:created xsi:type="dcterms:W3CDTF">2018-07-14T17:08:04Z</dcterms:created>
  <dcterms:modified xsi:type="dcterms:W3CDTF">2020-08-23T07:03:12Z</dcterms:modified>
</cp:coreProperties>
</file>