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395" r:id="rId6"/>
    <p:sldId id="396" r:id="rId7"/>
    <p:sldId id="423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4660"/>
  </p:normalViewPr>
  <p:slideViewPr>
    <p:cSldViewPr>
      <p:cViewPr varScale="1">
        <p:scale>
          <a:sx n="62" d="100"/>
          <a:sy n="62" d="100"/>
        </p:scale>
        <p:origin x="14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8/25/2020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543800" cy="2593975"/>
          </a:xfrm>
        </p:spPr>
        <p:txBody>
          <a:bodyPr/>
          <a:lstStyle/>
          <a:p>
            <a:r>
              <a:rPr lang="en-US" dirty="0"/>
              <a:t>ENGINEERING 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64770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CSE 417 Section 15/AB Term II</a:t>
            </a:r>
          </a:p>
          <a:p>
            <a:r>
              <a:rPr lang="en-US" sz="2400" dirty="0"/>
              <a:t>Session 2017-18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</a:t>
            </a:r>
            <a:r>
              <a:rPr lang="en-US" sz="2400" dirty="0" err="1"/>
              <a:t>Bhuiyan</a:t>
            </a:r>
            <a:r>
              <a:rPr lang="en-US" sz="2400" dirty="0"/>
              <a:t>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BCBCE-2561-4E96-84C0-60DDF7B44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FF17-0901-47E3-89C1-436DB1406D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0DDDCCF8-7B1A-4268-82E9-30A5D168C47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6900" name="Rectangle 4">
            <a:extLst>
              <a:ext uri="{FF2B5EF4-FFF2-40B4-BE49-F238E27FC236}">
                <a16:creationId xmlns:a16="http://schemas.microsoft.com/office/drawing/2014/main" id="{254E0C3E-4C0D-41A3-8115-544DE0BBF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Formats of Interviews</a:t>
            </a:r>
          </a:p>
        </p:txBody>
      </p:sp>
      <p:sp>
        <p:nvSpPr>
          <p:cNvPr id="336901" name="Rectangle 5">
            <a:extLst>
              <a:ext uri="{FF2B5EF4-FFF2-40B4-BE49-F238E27FC236}">
                <a16:creationId xmlns:a16="http://schemas.microsoft.com/office/drawing/2014/main" id="{12DAC786-B787-47F3-854F-F39061B6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Unstructured or nondirective interview</a:t>
            </a:r>
          </a:p>
          <a:p>
            <a:pPr lvl="1"/>
            <a:r>
              <a:rPr lang="en-US" altLang="en-US"/>
              <a:t>An unstructured conversational-style interview in which the interviewer pursues points of interest as they come up in response to questions.</a:t>
            </a:r>
          </a:p>
          <a:p>
            <a:r>
              <a:rPr lang="en-US" altLang="en-US"/>
              <a:t>Structured or directive interview</a:t>
            </a:r>
          </a:p>
          <a:p>
            <a:pPr lvl="1"/>
            <a:r>
              <a:rPr lang="en-US" altLang="en-US"/>
              <a:t>An interview following a set sequence of questions.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6BACB-119E-4658-B876-5B573B96CD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85499-43C5-4872-ADD0-4EE23823B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5CEDFC17-1D09-4CB2-B4DF-B5733FC007F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24" name="Rectangle 4">
            <a:extLst>
              <a:ext uri="{FF2B5EF4-FFF2-40B4-BE49-F238E27FC236}">
                <a16:creationId xmlns:a16="http://schemas.microsoft.com/office/drawing/2014/main" id="{9C9C495E-110F-4F5D-9867-467FABFD6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 Content: Types of Questions</a:t>
            </a:r>
          </a:p>
        </p:txBody>
      </p:sp>
      <p:sp>
        <p:nvSpPr>
          <p:cNvPr id="337925" name="Rectangle 5">
            <a:extLst>
              <a:ext uri="{FF2B5EF4-FFF2-40B4-BE49-F238E27FC236}">
                <a16:creationId xmlns:a16="http://schemas.microsoft.com/office/drawing/2014/main" id="{AD09F2CB-7257-439B-85C2-7635752B2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Situational interview</a:t>
            </a:r>
          </a:p>
          <a:p>
            <a:pPr lvl="1"/>
            <a:r>
              <a:rPr lang="en-US" altLang="en-US"/>
              <a:t>A series of job-related questions that focus on how the candidate would behave in a given situation.</a:t>
            </a:r>
          </a:p>
          <a:p>
            <a:r>
              <a:rPr lang="en-US" altLang="en-US"/>
              <a:t>Behavioral interview</a:t>
            </a:r>
          </a:p>
          <a:p>
            <a:pPr lvl="1"/>
            <a:r>
              <a:rPr lang="en-US" altLang="en-US"/>
              <a:t>A series of job-related questions that focus on how they reacted to actual situations in the past.</a:t>
            </a:r>
          </a:p>
          <a:p>
            <a:r>
              <a:rPr lang="en-US" altLang="en-US"/>
              <a:t>Job-related interview</a:t>
            </a:r>
          </a:p>
          <a:p>
            <a:pPr lvl="1"/>
            <a:r>
              <a:rPr lang="en-US" altLang="en-US"/>
              <a:t>A series of job-related questions that focus on relevant past job-related behaviors.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A5963-9046-4E58-9701-EA5F72211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84FE-9F88-4313-B14A-EB4E919D0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6392EAC7-8F54-41DE-8F13-8F70867C73D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4592C221-4F10-4159-892C-7DCC8C3D9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 Content: Types of Questions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6083187C-010F-43DF-A568-BC7203668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Stress interview</a:t>
            </a:r>
          </a:p>
          <a:p>
            <a:pPr lvl="1"/>
            <a:r>
              <a:rPr lang="en-US" altLang="en-US"/>
              <a:t>An interview in which the interviewer seeks to make the applicant uncomfortable with occasionally rude questions that supposedly to spot sensitive applicants and those with low or high stress tolerance.</a:t>
            </a:r>
          </a:p>
          <a:p>
            <a:r>
              <a:rPr lang="en-US" altLang="en-US"/>
              <a:t>Puzzle questions</a:t>
            </a:r>
          </a:p>
          <a:p>
            <a:pPr lvl="1"/>
            <a:r>
              <a:rPr lang="en-US" altLang="en-US"/>
              <a:t>Recruiters for technical, finance, and other types of jobs use questions to pose problems requiring unique (“out-of-the-box”) solutions to see how candidates think under pressure.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BABB9-9DD2-46EB-9BE3-88C8E30E1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D9AD5-6BEA-44D8-A03E-322E07F36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08153717-1FBA-42F5-9B49-E402B50A80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306003B0-22E6-4341-B709-8CBB4F5AE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Interviews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D7EC942E-6596-4263-A87E-32659F78A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 impressions</a:t>
            </a:r>
          </a:p>
          <a:p>
            <a:pPr lvl="1"/>
            <a:r>
              <a:rPr lang="en-US" altLang="en-US"/>
              <a:t>The tendency for interviewers to jump to conclusions—make snap judgments—about candidates during the first few minutes of the interview.</a:t>
            </a:r>
          </a:p>
          <a:p>
            <a:pPr lvl="1"/>
            <a:r>
              <a:rPr lang="en-US" altLang="en-US"/>
              <a:t>Negative bias: unfavorable information about an applicant influences interviewers more than does positive information.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7FE0-8D87-4DFF-8323-1D60D8B57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64BA-E0D0-4839-B387-0ABA47D98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FF863C80-5846-40B9-8076-5F49F1F7EA9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5ADE63A6-C229-4E47-BF27-C7CF9628E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Interviews (cont’d)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DC321FDE-B206-404B-866B-1D1C3F84E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Misunderstanding the job</a:t>
            </a:r>
          </a:p>
          <a:p>
            <a:pPr lvl="1"/>
            <a:r>
              <a:rPr lang="en-US" altLang="en-US"/>
              <a:t>Not knowing precisely what the job entails and what sort of candidate is best suited causes interviewers to make decisions based on incorrect stereotypes of what a good applicant is.</a:t>
            </a:r>
          </a:p>
          <a:p>
            <a:r>
              <a:rPr lang="en-US" altLang="en-US"/>
              <a:t>Candidate-order error</a:t>
            </a:r>
          </a:p>
          <a:p>
            <a:pPr lvl="1"/>
            <a:r>
              <a:rPr lang="en-US" altLang="en-US"/>
              <a:t>An error of judgment on the part of the interviewer due to interviewing one or more very good or very bad candidates just before the interview in question.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F0DCA-60CA-4803-BB47-12A273552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982D-8363-4303-A4F7-733CFE30E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A7F6926F-BE0C-4339-BD9A-FB10EA3641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3D63B0BC-345A-4CA9-86BD-7B685D580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Interviews (cont’d)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9DA66947-1467-4620-ACDD-FD47FD341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Nonverbal behavior and impression management</a:t>
            </a:r>
          </a:p>
          <a:p>
            <a:pPr lvl="1"/>
            <a:r>
              <a:rPr lang="en-US" altLang="en-US"/>
              <a:t>Interviewers’ inferences of the interviewee’s personality from the way he or she acts in the interview have a large impact on the interviewer’s  rating of the interviewee.</a:t>
            </a:r>
          </a:p>
          <a:p>
            <a:pPr lvl="1"/>
            <a:r>
              <a:rPr lang="en-US" altLang="en-US"/>
              <a:t>Clever interviewees attempt to manage the impression they present to persuade interviewers to view them more favorably.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5068C-AB26-41D8-A090-C39BCC4BA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649A-873C-47B8-9A2C-DA3443B1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25D7FEE7-A241-4248-97C5-18624BF12C9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F63FDC60-0791-4BC8-8A81-FB7A12C2A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Interviews (cont’d)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20C69944-CD1B-46FD-A67A-FC34E264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Effect of personal characteristics: attractiveness, gender, race</a:t>
            </a:r>
          </a:p>
          <a:p>
            <a:pPr lvl="1"/>
            <a:r>
              <a:rPr lang="en-US" altLang="en-US"/>
              <a:t>Interviewers tend have a less favorable view of candidates who are:</a:t>
            </a:r>
          </a:p>
          <a:p>
            <a:pPr lvl="2"/>
            <a:r>
              <a:rPr lang="en-US" altLang="en-US" sz="2400"/>
              <a:t>Physically unattractive</a:t>
            </a:r>
          </a:p>
          <a:p>
            <a:pPr lvl="2"/>
            <a:r>
              <a:rPr lang="en-US" altLang="en-US" sz="2400"/>
              <a:t>Female</a:t>
            </a:r>
          </a:p>
          <a:p>
            <a:pPr lvl="2"/>
            <a:r>
              <a:rPr lang="en-US" altLang="en-US" sz="2400"/>
              <a:t>Of a different racial background</a:t>
            </a:r>
          </a:p>
          <a:p>
            <a:pPr lvl="2"/>
            <a:r>
              <a:rPr lang="en-US" altLang="en-US" sz="2400"/>
              <a:t>Disabled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14909-B58C-4BE9-964F-E9EFD29E2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A3B5-65C4-4E17-AB3D-F5228CCEA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586864C5-C202-43DE-B447-5FCC78079C6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3FAFA10E-DA92-46B2-952B-0ACE276FE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Interviews (cont’d)</a:t>
            </a:r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395C929C-CB0A-4C00-A513-20FEF04C2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Interviewer behaviors affecting interview outcomes</a:t>
            </a:r>
          </a:p>
          <a:p>
            <a:pPr lvl="1"/>
            <a:r>
              <a:rPr lang="en-US" altLang="en-US"/>
              <a:t>Inadvertently telegraphing expected answers.</a:t>
            </a:r>
          </a:p>
          <a:p>
            <a:pPr lvl="1"/>
            <a:r>
              <a:rPr lang="en-US" altLang="en-US"/>
              <a:t>Talking so much that applicants have no time to answer questions.</a:t>
            </a:r>
          </a:p>
          <a:p>
            <a:pPr lvl="1"/>
            <a:r>
              <a:rPr lang="en-US" altLang="en-US"/>
              <a:t>Letting the applicant dominate the interview.</a:t>
            </a:r>
          </a:p>
          <a:p>
            <a:pPr lvl="1"/>
            <a:r>
              <a:rPr lang="en-US" altLang="en-US"/>
              <a:t>Acting more positively toward a favored (or similar to the interviewer) applicant.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Human Resource Planning and Management</a:t>
            </a:r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Outline – Part II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/>
              <a:t>Introduction</a:t>
            </a:r>
          </a:p>
          <a:p>
            <a:pPr marL="457200" indent="-457200"/>
            <a:r>
              <a:rPr lang="en-US" sz="2800" dirty="0"/>
              <a:t>Human Resource Planning</a:t>
            </a:r>
          </a:p>
          <a:p>
            <a:pPr marL="457200" indent="-457200"/>
            <a:r>
              <a:rPr lang="en-US" sz="2800" dirty="0"/>
              <a:t>Human Resource Management Systems</a:t>
            </a:r>
          </a:p>
          <a:p>
            <a:pPr marL="457200" indent="-457200"/>
            <a:r>
              <a:rPr lang="en-US" sz="2800" dirty="0"/>
              <a:t>Training and Development Program</a:t>
            </a:r>
          </a:p>
          <a:p>
            <a:pPr marL="457200" indent="-457200"/>
            <a:r>
              <a:rPr lang="en-US" sz="2800" dirty="0"/>
              <a:t>Motivation</a:t>
            </a:r>
          </a:p>
          <a:p>
            <a:pPr marL="457200" indent="-457200"/>
            <a:r>
              <a:rPr lang="en-US" sz="2800" dirty="0"/>
              <a:t>Performance Management ad Appraisal</a:t>
            </a:r>
          </a:p>
          <a:p>
            <a:pPr marL="457200" indent="-457200"/>
            <a:r>
              <a:rPr lang="en-US" sz="2800" dirty="0"/>
              <a:t>Promotion, Transfer, Demotion and Dismissal</a:t>
            </a:r>
          </a:p>
          <a:p>
            <a:pPr marL="457200" indent="-457200"/>
            <a:r>
              <a:rPr lang="en-US" sz="2800" dirty="0"/>
              <a:t>Participative Management</a:t>
            </a:r>
          </a:p>
          <a:p>
            <a:pPr marL="4572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/>
              <a:t>Recruitment is the process of identifying the prospective employees, stimulating and encouraging them to apply for a particular job in an organization.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2D3F19-2528-4A32-ADAF-ADB033E3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800" dirty="0"/>
              <a:t>Recruitment and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568D3-3B1E-448E-8FE9-F74608241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BFA18-51C0-40CE-9C72-74A31A076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5–</a:t>
            </a:r>
            <a:fld id="{88738F04-34BD-4730-83A6-325368BBCAD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90C9E1BD-E432-493E-9446-99140E378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Recruitment and Selection Process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EA37655-511E-42A4-A3F5-E09142031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Decide what positions you’ll have to fill through personnel planning and forecasting.</a:t>
            </a:r>
          </a:p>
          <a:p>
            <a:pPr marL="461963" indent="-461963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Build a pool of candidates for these jobs by recruiting internal or external candidates.</a:t>
            </a:r>
          </a:p>
          <a:p>
            <a:pPr marL="461963" indent="-461963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Have candidate complete application forms and perhaps undergo an initial screening interview.</a:t>
            </a:r>
          </a:p>
          <a:p>
            <a:pPr marL="461963" indent="-461963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Use selection techniques like tests, background investigations, and physical exams to identify viable candidates.</a:t>
            </a:r>
          </a:p>
          <a:p>
            <a:pPr marL="461963" indent="-461963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Decide who to make an offer to, by having the supervisor and perhaps others on the team interview the candidates.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5713855-1195-4A19-A348-1D8E166CC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6446451" y="2750820"/>
            <a:ext cx="4648199" cy="365760"/>
          </a:xfrm>
        </p:spPr>
        <p:txBody>
          <a:bodyPr/>
          <a:lstStyle/>
          <a:p>
            <a:r>
              <a:rPr lang="en-US" altLang="en-US" dirty="0"/>
              <a:t>© 2005 Prentice Hall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20543E-F4FD-4D45-818D-6C52B4E1C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5–</a:t>
            </a:r>
            <a:fld id="{A58D55A7-F1C5-4D59-895D-85368DC09CE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CAB780C7-51D6-43A0-95B2-84EFD63F3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>
                <a:solidFill>
                  <a:schemeClr val="tx1"/>
                </a:solidFill>
              </a:rPr>
              <a:t>Steps in Recruitment and Selection Process</a:t>
            </a:r>
          </a:p>
        </p:txBody>
      </p:sp>
      <p:sp>
        <p:nvSpPr>
          <p:cNvPr id="320515" name="Text Box 3">
            <a:extLst>
              <a:ext uri="{FF2B5EF4-FFF2-40B4-BE49-F238E27FC236}">
                <a16:creationId xmlns:a16="http://schemas.microsoft.com/office/drawing/2014/main" id="{26FFFFBA-C18F-46EE-8897-0AA9DAD55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1849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spcBef>
                <a:spcPct val="50000"/>
              </a:spcBef>
            </a:pPr>
            <a:r>
              <a:rPr lang="en-US" altLang="en-US" sz="1200" dirty="0"/>
              <a:t>Figure 5</a:t>
            </a:r>
            <a:r>
              <a:rPr lang="en-US" altLang="en-US" sz="1200" dirty="0">
                <a:cs typeface="Arial" panose="020B0604020202020204" pitchFamily="34" charset="0"/>
              </a:rPr>
              <a:t>–1</a:t>
            </a:r>
            <a:r>
              <a:rPr lang="en-US" altLang="en-US" sz="1200" dirty="0"/>
              <a:t> </a:t>
            </a:r>
          </a:p>
        </p:txBody>
      </p:sp>
      <p:pic>
        <p:nvPicPr>
          <p:cNvPr id="320516" name="Picture 4">
            <a:extLst>
              <a:ext uri="{FF2B5EF4-FFF2-40B4-BE49-F238E27FC236}">
                <a16:creationId xmlns:a16="http://schemas.microsoft.com/office/drawing/2014/main" id="{50BC4D34-E942-47A3-A260-5C8FF0A1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0513"/>
            <a:ext cx="7312025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517" name="Rectangle 5">
            <a:extLst>
              <a:ext uri="{FF2B5EF4-FFF2-40B4-BE49-F238E27FC236}">
                <a16:creationId xmlns:a16="http://schemas.microsoft.com/office/drawing/2014/main" id="{1733439F-A0D8-446A-93FE-0C07A9AB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4867275"/>
            <a:ext cx="7413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sz="2000"/>
              <a:t>The recruitment and selection process is a series of hurdles aimed at selecting the best candidate for the job.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1C74-29AB-4369-B3F4-51F3FA56D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7F2A-995C-4850-9197-9173F2E83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6–</a:t>
            </a:r>
            <a:fld id="{56EE27F6-B721-4909-A951-57F2B7EE4BA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10E705D4-D990-450F-97F1-2708D34E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“Big Five”</a:t>
            </a:r>
          </a:p>
        </p:txBody>
      </p:sp>
      <p:sp>
        <p:nvSpPr>
          <p:cNvPr id="349191" name="Rectangle 7">
            <a:extLst>
              <a:ext uri="{FF2B5EF4-FFF2-40B4-BE49-F238E27FC236}">
                <a16:creationId xmlns:a16="http://schemas.microsoft.com/office/drawing/2014/main" id="{ACBCFB8F-0966-493F-AB04-628DB1D7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altLang="en-US" sz="2000"/>
              <a:t>Extraversion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Arial" panose="020B0604020202020204" pitchFamily="34" charset="0"/>
              </a:rPr>
              <a:t>The tendency to be sociable, assertive, active, and to experience positive effects, such as energy and zeal. </a:t>
            </a:r>
          </a:p>
          <a:p>
            <a:pPr>
              <a:spcBef>
                <a:spcPct val="40000"/>
              </a:spcBef>
            </a:pPr>
            <a:r>
              <a:rPr lang="en-US" altLang="en-US" sz="2000"/>
              <a:t>Emotional stability/neuroticism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Arial" panose="020B0604020202020204" pitchFamily="34" charset="0"/>
              </a:rPr>
              <a:t>The tendency to exhibit poor emotional adjustment and experience negative effects, such as anxiety, insecurity, and hostility.</a:t>
            </a:r>
          </a:p>
          <a:p>
            <a:pPr>
              <a:spcBef>
                <a:spcPct val="40000"/>
              </a:spcBef>
            </a:pPr>
            <a:r>
              <a:rPr lang="en-US" altLang="en-US" sz="2000"/>
              <a:t>Openness to experience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Arial" panose="020B0604020202020204" pitchFamily="34" charset="0"/>
              </a:rPr>
              <a:t>The disposition to be imaginative, nonconforming, unconventional, and autonomous.</a:t>
            </a:r>
          </a:p>
          <a:p>
            <a:pPr>
              <a:spcBef>
                <a:spcPct val="40000"/>
              </a:spcBef>
            </a:pPr>
            <a:r>
              <a:rPr lang="en-US" altLang="en-US" sz="2000"/>
              <a:t>Agreeableness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Arial" panose="020B0604020202020204" pitchFamily="34" charset="0"/>
              </a:rPr>
              <a:t>The tendency to be trusting, compliant, caring, and gentle.</a:t>
            </a:r>
          </a:p>
          <a:p>
            <a:pPr>
              <a:spcBef>
                <a:spcPct val="40000"/>
              </a:spcBef>
            </a:pPr>
            <a:r>
              <a:rPr lang="en-US" altLang="en-US" sz="2000"/>
              <a:t>Conscientiousness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Arial" panose="020B0604020202020204" pitchFamily="34" charset="0"/>
              </a:rPr>
              <a:t>Is comprised of two related facets: achievement and dependability.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10EA-F399-41B8-A316-B4276BA67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B0B11-E7E3-4111-AD1A-127FF8A90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2065354B-FF15-402E-B27C-777E2904BF4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55FF79D2-38D0-4037-AC54-5FC2AEABC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Features of Interviews</a:t>
            </a:r>
          </a:p>
        </p:txBody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408BA198-FBB0-47B1-AD94-F3E002D9D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interview</a:t>
            </a:r>
          </a:p>
          <a:p>
            <a:pPr lvl="1"/>
            <a:r>
              <a:rPr lang="en-US" altLang="en-US"/>
              <a:t>A procedure designed to obtain information from a person through oral responses to oral inquiries</a:t>
            </a:r>
          </a:p>
          <a:p>
            <a:r>
              <a:rPr lang="en-US" altLang="en-US"/>
              <a:t>Types of interviews</a:t>
            </a:r>
          </a:p>
          <a:p>
            <a:pPr lvl="1"/>
            <a:r>
              <a:rPr lang="en-US" altLang="en-US"/>
              <a:t>Selection interview</a:t>
            </a:r>
          </a:p>
          <a:p>
            <a:pPr lvl="1"/>
            <a:r>
              <a:rPr lang="en-US" altLang="en-US"/>
              <a:t>Appraisal interview</a:t>
            </a:r>
          </a:p>
          <a:p>
            <a:pPr lvl="1"/>
            <a:r>
              <a:rPr lang="en-US" altLang="en-US"/>
              <a:t>Exit interview</a:t>
            </a:r>
          </a:p>
          <a:p>
            <a:r>
              <a:rPr lang="en-US" altLang="en-US"/>
              <a:t>Interviews formats </a:t>
            </a:r>
          </a:p>
          <a:p>
            <a:pPr lvl="1"/>
            <a:r>
              <a:rPr lang="en-US" altLang="en-US"/>
              <a:t>Structured</a:t>
            </a:r>
          </a:p>
          <a:p>
            <a:pPr lvl="1"/>
            <a:r>
              <a:rPr lang="en-US" altLang="en-US"/>
              <a:t>Unstructured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877B2-1B4C-4299-901E-42EBCEF42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2005 Prentice Hall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5587-BBE9-49B5-BDF7-6700CBCB1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7–</a:t>
            </a:r>
            <a:fld id="{C2B2A7EA-E65D-44BE-B402-B8F70D89204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5877" name="Rectangle 5">
            <a:extLst>
              <a:ext uri="{FF2B5EF4-FFF2-40B4-BE49-F238E27FC236}">
                <a16:creationId xmlns:a16="http://schemas.microsoft.com/office/drawing/2014/main" id="{55E011A7-2B4B-40A6-9268-F6D09F04D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Interviews</a:t>
            </a:r>
          </a:p>
        </p:txBody>
      </p:sp>
      <p:sp>
        <p:nvSpPr>
          <p:cNvPr id="335878" name="Rectangle 6">
            <a:extLst>
              <a:ext uri="{FF2B5EF4-FFF2-40B4-BE49-F238E27FC236}">
                <a16:creationId xmlns:a16="http://schemas.microsoft.com/office/drawing/2014/main" id="{AC8822F0-9DE8-473E-953F-863BC3D08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Selection interview</a:t>
            </a:r>
          </a:p>
          <a:p>
            <a:pPr lvl="1"/>
            <a:r>
              <a:rPr lang="en-US" altLang="en-US"/>
              <a:t>A selection procedure designed to predict future job performance on the basis of applicants’  oral responses to oral inquiries.</a:t>
            </a:r>
          </a:p>
          <a:p>
            <a:r>
              <a:rPr lang="en-US" altLang="en-US"/>
              <a:t>Appraisal interview</a:t>
            </a:r>
          </a:p>
          <a:p>
            <a:pPr lvl="1"/>
            <a:r>
              <a:rPr lang="en-US" altLang="en-US"/>
              <a:t>A discussion, following a performance appraisal, in which supervisor and employee discuss the employee’s rating and possible remedial actions.</a:t>
            </a:r>
          </a:p>
          <a:p>
            <a:r>
              <a:rPr lang="en-US" altLang="en-US"/>
              <a:t>Exit interview</a:t>
            </a:r>
          </a:p>
          <a:p>
            <a:pPr lvl="1"/>
            <a:r>
              <a:rPr lang="en-US" altLang="en-US"/>
              <a:t>An interview to elicit information about the job or related matters to the employer some insight into what’s right or wrong about the firm.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1594</TotalTime>
  <Words>987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</vt:lpstr>
      <vt:lpstr>Adjacency</vt:lpstr>
      <vt:lpstr>ENGINEERING MANAGEMENT </vt:lpstr>
      <vt:lpstr>Chapter 4</vt:lpstr>
      <vt:lpstr>Chapter Outline – Part II</vt:lpstr>
      <vt:lpstr>Recruitment and Selection</vt:lpstr>
      <vt:lpstr>The Recruitment and Selection Process</vt:lpstr>
      <vt:lpstr>Steps in Recruitment and Selection Process</vt:lpstr>
      <vt:lpstr>The “Big Five”</vt:lpstr>
      <vt:lpstr>Basic Features of Interviews</vt:lpstr>
      <vt:lpstr>Types of Interviews</vt:lpstr>
      <vt:lpstr>Formats of Interviews</vt:lpstr>
      <vt:lpstr>Interview Content: Types of Questions</vt:lpstr>
      <vt:lpstr>Interview Content: Types of Questions</vt:lpstr>
      <vt:lpstr>Factors Affecting Interviews</vt:lpstr>
      <vt:lpstr>Factors Affecting Interviews (cont’d)</vt:lpstr>
      <vt:lpstr>Factors Affecting Interviews (cont’d)</vt:lpstr>
      <vt:lpstr>Factors Affecting Interviews (cont’d)</vt:lpstr>
      <vt:lpstr>Factors Affecting Interviews (cont’d)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asbhuiyan436@outlook.com</cp:lastModifiedBy>
  <cp:revision>104</cp:revision>
  <dcterms:created xsi:type="dcterms:W3CDTF">2018-07-14T17:08:04Z</dcterms:created>
  <dcterms:modified xsi:type="dcterms:W3CDTF">2020-08-26T03:14:32Z</dcterms:modified>
</cp:coreProperties>
</file>